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5" r:id="rId4"/>
    <p:sldId id="266" r:id="rId5"/>
    <p:sldId id="267" r:id="rId6"/>
    <p:sldId id="263" r:id="rId7"/>
    <p:sldId id="259" r:id="rId8"/>
    <p:sldId id="269" r:id="rId9"/>
    <p:sldId id="270" r:id="rId10"/>
    <p:sldId id="271" r:id="rId11"/>
    <p:sldId id="260" r:id="rId12"/>
    <p:sldId id="272" r:id="rId13"/>
    <p:sldId id="273" r:id="rId14"/>
    <p:sldId id="276" r:id="rId15"/>
    <p:sldId id="274" r:id="rId16"/>
    <p:sldId id="275" r:id="rId17"/>
    <p:sldId id="278" r:id="rId18"/>
    <p:sldId id="279" r:id="rId19"/>
    <p:sldId id="280" r:id="rId20"/>
    <p:sldId id="281" r:id="rId21"/>
    <p:sldId id="288" r:id="rId22"/>
    <p:sldId id="282" r:id="rId23"/>
    <p:sldId id="283" r:id="rId24"/>
    <p:sldId id="289" r:id="rId25"/>
    <p:sldId id="277" r:id="rId26"/>
    <p:sldId id="261" r:id="rId27"/>
    <p:sldId id="287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8235" autoAdjust="0"/>
  </p:normalViewPr>
  <p:slideViewPr>
    <p:cSldViewPr snapToGrid="0" snapToObjects="1">
      <p:cViewPr varScale="1">
        <p:scale>
          <a:sx n="63" d="100"/>
          <a:sy n="63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processing time (Redis NoSQL)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write</c:v>
                </c:pt>
                <c:pt idx="1">
                  <c:v>read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10.4</c:v>
                </c:pt>
                <c:pt idx="1">
                  <c:v>1.55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write</c:v>
                </c:pt>
                <c:pt idx="1">
                  <c:v>read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137.84</c:v>
                </c:pt>
                <c:pt idx="1">
                  <c:v>6.57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write</c:v>
                </c:pt>
                <c:pt idx="1">
                  <c:v>read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2.12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840120"/>
        <c:axId val="186764000"/>
      </c:barChart>
      <c:catAx>
        <c:axId val="21584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764000"/>
        <c:crosses val="autoZero"/>
        <c:auto val="1"/>
        <c:lblAlgn val="ctr"/>
        <c:lblOffset val="100"/>
        <c:noMultiLvlLbl val="0"/>
      </c:catAx>
      <c:valAx>
        <c:axId val="18676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584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>
                <a:solidFill>
                  <a:schemeClr val="tx1"/>
                </a:solidFill>
              </a:rPr>
              <a:t>Reduced</a:t>
            </a:r>
            <a:r>
              <a:rPr lang="en-US" altLang="zh-CN" baseline="0" dirty="0" smtClean="0">
                <a:solidFill>
                  <a:schemeClr val="tx1"/>
                </a:solidFill>
              </a:rPr>
              <a:t> in-</a:t>
            </a:r>
            <a:r>
              <a:rPr lang="en-US" altLang="zh-CN" baseline="0" dirty="0" err="1" smtClean="0">
                <a:solidFill>
                  <a:schemeClr val="tx1"/>
                </a:solidFill>
              </a:rPr>
              <a:t>mem</a:t>
            </a:r>
            <a:r>
              <a:rPr lang="en-US" altLang="zh-CN" baseline="0" dirty="0" smtClean="0">
                <a:solidFill>
                  <a:schemeClr val="tx1"/>
                </a:solidFill>
              </a:rPr>
              <a:t> GET latency by </a:t>
            </a:r>
            <a:r>
              <a:rPr lang="en-US" altLang="zh-CN" b="1" baseline="0" dirty="0" smtClean="0">
                <a:solidFill>
                  <a:schemeClr val="tx1"/>
                </a:solidFill>
              </a:rPr>
              <a:t>65%</a:t>
            </a:r>
            <a:endParaRPr lang="zh-CN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Arrakis</c:v>
                </c:pt>
                <c:pt idx="1">
                  <c:v>Linux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1.45</c:v>
                </c:pt>
                <c:pt idx="1">
                  <c:v>1.55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Kernel/libIO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Arrakis</c:v>
                </c:pt>
                <c:pt idx="1">
                  <c:v>Linux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2.1</c:v>
                </c:pt>
                <c:pt idx="1">
                  <c:v>6.57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Arrakis</c:v>
                </c:pt>
                <c:pt idx="1">
                  <c:v>Linux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0.46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8880296"/>
        <c:axId val="268881080"/>
      </c:barChart>
      <c:catAx>
        <c:axId val="268880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881080"/>
        <c:crosses val="autoZero"/>
        <c:auto val="1"/>
        <c:lblAlgn val="ctr"/>
        <c:lblOffset val="100"/>
        <c:noMultiLvlLbl val="0"/>
      </c:catAx>
      <c:valAx>
        <c:axId val="26888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88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>
                <a:solidFill>
                  <a:schemeClr val="tx1"/>
                </a:solidFill>
              </a:rPr>
              <a:t>Reduced</a:t>
            </a:r>
            <a:r>
              <a:rPr lang="en-US" altLang="zh-CN" baseline="0" dirty="0" smtClean="0">
                <a:solidFill>
                  <a:schemeClr val="tx1"/>
                </a:solidFill>
              </a:rPr>
              <a:t> </a:t>
            </a:r>
            <a:r>
              <a:rPr lang="en-US" altLang="zh-CN" baseline="0" dirty="0" smtClean="0">
                <a:solidFill>
                  <a:schemeClr val="tx1"/>
                </a:solidFill>
              </a:rPr>
              <a:t>persistent SET latency </a:t>
            </a:r>
            <a:r>
              <a:rPr lang="en-US" altLang="zh-CN" baseline="0" dirty="0" smtClean="0">
                <a:solidFill>
                  <a:schemeClr val="tx1"/>
                </a:solidFill>
              </a:rPr>
              <a:t>by </a:t>
            </a:r>
            <a:r>
              <a:rPr lang="en-US" altLang="zh-CN" b="1" baseline="0" dirty="0" smtClean="0">
                <a:solidFill>
                  <a:schemeClr val="tx1"/>
                </a:solidFill>
              </a:rPr>
              <a:t>81%</a:t>
            </a:r>
            <a:endParaRPr lang="zh-CN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Arrakis</c:v>
                </c:pt>
                <c:pt idx="1">
                  <c:v>Linux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1.45</c:v>
                </c:pt>
                <c:pt idx="1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Kernel/libIO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Arrakis</c:v>
                </c:pt>
                <c:pt idx="1">
                  <c:v>Linux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2.1</c:v>
                </c:pt>
                <c:pt idx="1">
                  <c:v>137.84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Arrakis</c:v>
                </c:pt>
                <c:pt idx="1">
                  <c:v>Linux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0.46</c:v>
                </c:pt>
                <c:pt idx="1">
                  <c:v>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542320"/>
        <c:axId val="273543496"/>
      </c:barChart>
      <c:catAx>
        <c:axId val="27354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3543496"/>
        <c:crosses val="autoZero"/>
        <c:auto val="1"/>
        <c:lblAlgn val="ctr"/>
        <c:lblOffset val="100"/>
        <c:noMultiLvlLbl val="0"/>
      </c:catAx>
      <c:valAx>
        <c:axId val="273543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354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Wed, 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Assumes NICs can filter/</a:t>
            </a:r>
            <a:r>
              <a:rPr lang="en-US" altLang="zh-CN" dirty="0" err="1" smtClean="0"/>
              <a:t>demux</a:t>
            </a:r>
            <a:r>
              <a:rPr lang="en-US" altLang="zh-CN" dirty="0" smtClean="0"/>
              <a:t> flows at a level (e.g. packet</a:t>
            </a:r>
            <a:r>
              <a:rPr lang="en-US" altLang="zh-CN" baseline="0" dirty="0" smtClean="0"/>
              <a:t> headers</a:t>
            </a:r>
            <a:r>
              <a:rPr lang="en-US" altLang="zh-CN" dirty="0" smtClean="0"/>
              <a:t>).</a:t>
            </a:r>
          </a:p>
          <a:p>
            <a:r>
              <a:rPr lang="en-US" altLang="zh-CN" dirty="0" smtClean="0"/>
              <a:t>May not be currently available features.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7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terms of main components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 the drop of 6 core.</a:t>
            </a:r>
          </a:p>
          <a:p>
            <a:r>
              <a:rPr lang="en-US" altLang="zh-CN" dirty="0" smtClean="0"/>
              <a:t>Due to </a:t>
            </a:r>
            <a:r>
              <a:rPr lang="en-US" altLang="zh-CN" dirty="0" err="1" smtClean="0"/>
              <a:t>barrelfish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Background activity of </a:t>
            </a:r>
            <a:r>
              <a:rPr lang="en-US" altLang="zh-CN" dirty="0" err="1" smtClean="0"/>
              <a:t>Barrelfish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Linux stack does</a:t>
            </a:r>
            <a:r>
              <a:rPr lang="en-US" altLang="zh-CN" baseline="0" dirty="0" smtClean="0"/>
              <a:t> not scale at all. Raw IP sockets carry no connection information.</a:t>
            </a:r>
          </a:p>
          <a:p>
            <a:r>
              <a:rPr lang="en-US" altLang="zh-CN" baseline="0" dirty="0" smtClean="0"/>
              <a:t>Not mentioning why </a:t>
            </a:r>
            <a:r>
              <a:rPr lang="en-US" altLang="zh-CN" baseline="0" dirty="0" err="1" smtClean="0"/>
              <a:t>Arrakis</a:t>
            </a:r>
            <a:r>
              <a:rPr lang="en-US" altLang="zh-CN" baseline="0" dirty="0" smtClean="0"/>
              <a:t> doesn’t scale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By “raw” performance</a:t>
            </a:r>
            <a:r>
              <a:rPr lang="en-US" altLang="zh-CN" baseline="0" dirty="0" smtClean="0"/>
              <a:t> I mean </a:t>
            </a:r>
            <a:r>
              <a:rPr lang="en-US" altLang="zh-CN" baseline="0" dirty="0" err="1" smtClean="0"/>
              <a:t>Lantency</a:t>
            </a:r>
            <a:r>
              <a:rPr lang="en-US" altLang="zh-CN" baseline="0" dirty="0" smtClean="0"/>
              <a:t>/Throughput. Which may or may not translate into other metrics.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1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IX: run</a:t>
            </a:r>
            <a:r>
              <a:rPr lang="en-US" altLang="zh-CN" baseline="0" dirty="0" smtClean="0"/>
              <a:t> to completion, adaptive batching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9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Wed, 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Wed, 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Wed, 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Wed, 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Wed, 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Wed, 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Wed, 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Wed, 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Wed, 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Wed, 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Wed, 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Wed, 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Arrakis</a:t>
            </a:r>
            <a:r>
              <a:rPr lang="en-US" dirty="0" smtClean="0"/>
              <a:t>: The Operating System is the Control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Simon Peter, </a:t>
            </a:r>
            <a:r>
              <a:rPr lang="en-US" dirty="0" err="1" smtClean="0"/>
              <a:t>Jialin</a:t>
            </a:r>
            <a:r>
              <a:rPr lang="en-US" dirty="0" smtClean="0"/>
              <a:t> Li, Irene Zhang, Dan R. K. Ports, et al.</a:t>
            </a:r>
          </a:p>
          <a:p>
            <a:endParaRPr lang="en-US" dirty="0"/>
          </a:p>
          <a:p>
            <a:r>
              <a:rPr lang="en-US" dirty="0" smtClean="0"/>
              <a:t>presented by Jimmy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Skipping the kernel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066800" y="1843314"/>
            <a:ext cx="1072243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Apps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55935" y="1843314"/>
            <a:ext cx="3940630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Kernel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5164" y="1843313"/>
            <a:ext cx="2119086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Hardware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40896" y="1843314"/>
            <a:ext cx="2111828" cy="43833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Libs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6068" y="1942080"/>
            <a:ext cx="1699986" cy="4201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API</a:t>
            </a:r>
            <a:endParaRPr lang="zh-CN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6939870" y="1942080"/>
            <a:ext cx="1699986" cy="420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Multiplexing</a:t>
            </a:r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6939870" y="2514826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Resource limit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5006068" y="2514826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Naming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5006068" y="3064667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Access Ctrl</a:t>
            </a:r>
            <a:endParaRPr lang="zh-CN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6940324" y="3064667"/>
            <a:ext cx="1699986" cy="420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I/O Scheduling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5006068" y="3634015"/>
            <a:ext cx="1699986" cy="420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Protection</a:t>
            </a:r>
            <a:endParaRPr lang="zh-CN" altLang="en-US" sz="2000" dirty="0"/>
          </a:p>
        </p:txBody>
      </p:sp>
      <p:sp>
        <p:nvSpPr>
          <p:cNvPr id="37" name="矩形 36"/>
          <p:cNvSpPr/>
          <p:nvPr/>
        </p:nvSpPr>
        <p:spPr>
          <a:xfrm>
            <a:off x="6939870" y="3634015"/>
            <a:ext cx="1699986" cy="4201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I/O Processing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93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8854 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8607 -0.079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4609 -0.08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940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35143 -0.1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Skipping the kernel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863658" y="2220171"/>
            <a:ext cx="1859280" cy="4088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Apps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2400" y="3923295"/>
            <a:ext cx="2133600" cy="6781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“Kernel”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1860" y="5120495"/>
            <a:ext cx="1962876" cy="755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Hardware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3658" y="2629037"/>
            <a:ext cx="1859280" cy="342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libos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73929" y="1690688"/>
            <a:ext cx="0" cy="4599258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53008" y="3884640"/>
            <a:ext cx="2280580" cy="755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Virtual Interface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4773929" y="3404253"/>
            <a:ext cx="3683770" cy="25499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361053" y="1551460"/>
            <a:ext cx="1868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Control Plane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5170717" y="1554942"/>
            <a:ext cx="1526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Data Plane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4764109" y="2927687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User Space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4764109" y="3398713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HW Space</a:t>
            </a:r>
            <a:endParaRPr lang="zh-CN" altLang="en-US" sz="2400" dirty="0"/>
          </a:p>
        </p:txBody>
      </p:sp>
      <p:cxnSp>
        <p:nvCxnSpPr>
          <p:cNvPr id="23" name="直接箭头连接符 22"/>
          <p:cNvCxnSpPr>
            <a:stCxn id="9" idx="2"/>
            <a:endCxn id="11" idx="0"/>
          </p:cNvCxnSpPr>
          <p:nvPr/>
        </p:nvCxnSpPr>
        <p:spPr>
          <a:xfrm>
            <a:off x="6793298" y="2971800"/>
            <a:ext cx="0" cy="91284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1" idx="2"/>
            <a:endCxn id="8" idx="0"/>
          </p:cNvCxnSpPr>
          <p:nvPr/>
        </p:nvCxnSpPr>
        <p:spPr>
          <a:xfrm>
            <a:off x="6793298" y="4640108"/>
            <a:ext cx="0" cy="480387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7" idx="3"/>
            <a:endCxn id="11" idx="1"/>
          </p:cNvCxnSpPr>
          <p:nvPr/>
        </p:nvCxnSpPr>
        <p:spPr>
          <a:xfrm>
            <a:off x="3736000" y="4262374"/>
            <a:ext cx="1917008" cy="0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7" idx="0"/>
            <a:endCxn id="6" idx="1"/>
          </p:cNvCxnSpPr>
          <p:nvPr/>
        </p:nvCxnSpPr>
        <p:spPr>
          <a:xfrm rot="5400000" flipH="1" flipV="1">
            <a:off x="3517084" y="1576721"/>
            <a:ext cx="1498691" cy="3194458"/>
          </a:xfrm>
          <a:prstGeom prst="bentConnector2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793298" y="3314563"/>
            <a:ext cx="76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55167" y="4640108"/>
            <a:ext cx="76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13136" y="4236847"/>
            <a:ext cx="110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6"/>
                </a:solidFill>
              </a:rPr>
              <a:t>Control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22480" y="2398204"/>
            <a:ext cx="110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6"/>
                </a:solidFill>
              </a:rPr>
              <a:t>Control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Hardware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NICs (Multiplexing, Protection, Scheduling)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dirty="0"/>
          </a:p>
          <a:p>
            <a:r>
              <a:rPr lang="en-US" altLang="zh-CN" dirty="0" smtClean="0"/>
              <a:t>Storage</a:t>
            </a:r>
          </a:p>
          <a:p>
            <a:pPr lvl="1"/>
            <a:r>
              <a:rPr lang="en-US" altLang="zh-CN" dirty="0" smtClean="0"/>
              <a:t>VSIC (Virtual Storage Interface Controller)</a:t>
            </a:r>
          </a:p>
          <a:p>
            <a:pPr lvl="2"/>
            <a:r>
              <a:rPr lang="en-US" altLang="zh-CN" sz="2400" dirty="0" smtClean="0"/>
              <a:t>each w/ queues etc.</a:t>
            </a:r>
          </a:p>
          <a:p>
            <a:pPr lvl="1"/>
            <a:r>
              <a:rPr lang="en-US" altLang="zh-CN" dirty="0" smtClean="0"/>
              <a:t>VSA (Virtual Storage Areas)</a:t>
            </a:r>
          </a:p>
          <a:p>
            <a:pPr lvl="2"/>
            <a:r>
              <a:rPr lang="en-US" altLang="zh-CN" sz="2400" dirty="0" smtClean="0"/>
              <a:t>mapped to physical devices</a:t>
            </a:r>
          </a:p>
          <a:p>
            <a:pPr lvl="2"/>
            <a:r>
              <a:rPr lang="en-US" altLang="zh-CN" sz="2400" dirty="0" smtClean="0"/>
              <a:t>associated with VSICs</a:t>
            </a:r>
          </a:p>
          <a:p>
            <a:pPr lvl="2"/>
            <a:r>
              <a:rPr lang="en-US" altLang="zh-CN" sz="2400" dirty="0" smtClean="0"/>
              <a:t>VSA &amp; VSIC : </a:t>
            </a:r>
            <a:r>
              <a:rPr lang="en-US" altLang="zh-CN" sz="2400" dirty="0" smtClean="0"/>
              <a:t>many-to-many mapping</a:t>
            </a: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Control Plane 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CN" dirty="0" smtClean="0"/>
              <a:t>VIC (Virtual Interface Card)</a:t>
            </a:r>
          </a:p>
          <a:p>
            <a:pPr lvl="1"/>
            <a:r>
              <a:rPr lang="en-US" altLang="zh-CN" dirty="0" smtClean="0"/>
              <a:t>Apps can create/delete VICs, associate them to doorbells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doorbells (like interrupt?)</a:t>
            </a:r>
          </a:p>
          <a:p>
            <a:pPr lvl="1"/>
            <a:r>
              <a:rPr lang="en-US" altLang="zh-CN" dirty="0" smtClean="0"/>
              <a:t>associated with events on VICs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filter creation</a:t>
            </a:r>
          </a:p>
          <a:p>
            <a:pPr lvl="1"/>
            <a:r>
              <a:rPr lang="en-US" altLang="zh-CN" dirty="0" smtClean="0"/>
              <a:t>e.g. </a:t>
            </a:r>
            <a:r>
              <a:rPr lang="en-US" altLang="zh-CN" dirty="0" err="1" smtClean="0"/>
              <a:t>create_filter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rx</a:t>
            </a:r>
            <a:r>
              <a:rPr lang="en-US" altLang="zh-CN" dirty="0" smtClean="0"/>
              <a:t>,*,</a:t>
            </a:r>
            <a:r>
              <a:rPr lang="en-US" altLang="zh-CN" dirty="0" err="1" smtClean="0"/>
              <a:t>tcp.port</a:t>
            </a:r>
            <a:r>
              <a:rPr lang="en-US" altLang="zh-CN" dirty="0" smtClean="0"/>
              <a:t> == 80)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Control Plane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Access control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nforced by filters</a:t>
            </a:r>
          </a:p>
          <a:p>
            <a:pPr lvl="1"/>
            <a:r>
              <a:rPr lang="en-US" altLang="zh-CN" dirty="0" smtClean="0"/>
              <a:t>infrequently invoked (during set-up etc.)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Resource limiting</a:t>
            </a:r>
          </a:p>
          <a:p>
            <a:pPr lvl="1"/>
            <a:r>
              <a:rPr lang="en-US" altLang="zh-CN" dirty="0" smtClean="0"/>
              <a:t>send commands to hardware I/O schedulers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Naming</a:t>
            </a:r>
          </a:p>
          <a:p>
            <a:pPr lvl="1"/>
            <a:r>
              <a:rPr lang="en-US" altLang="zh-CN" dirty="0" smtClean="0"/>
              <a:t>VFS in kernel</a:t>
            </a:r>
          </a:p>
          <a:p>
            <a:pPr lvl="1"/>
            <a:r>
              <a:rPr lang="en-US" altLang="zh-CN" dirty="0" smtClean="0"/>
              <a:t>actual storage implemented in apps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 Data 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/>
              <a:t>Apps send/receive directly through sets of queues</a:t>
            </a:r>
          </a:p>
          <a:p>
            <a:endParaRPr lang="en-US" altLang="zh-CN" dirty="0"/>
          </a:p>
          <a:p>
            <a:r>
              <a:rPr lang="en-US" altLang="zh-CN" dirty="0"/>
              <a:t>filters applied for multiplexing</a:t>
            </a:r>
          </a:p>
          <a:p>
            <a:endParaRPr lang="en-US" altLang="zh-CN" dirty="0"/>
          </a:p>
          <a:p>
            <a:r>
              <a:rPr lang="en-US" altLang="zh-CN" dirty="0" smtClean="0"/>
              <a:t>doorbell used for asynchronous notification (e.g. packet arrival)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both native (w/ zero-copy) and POSIX are implemented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Data 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VSA supports </a:t>
            </a:r>
            <a:r>
              <a:rPr lang="en-US" altLang="zh-CN" dirty="0" smtClean="0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altLang="zh-CN" dirty="0" smtClean="0"/>
              <a:t>, </a:t>
            </a:r>
            <a:r>
              <a:rPr lang="en-US" altLang="zh-CN" dirty="0" smtClean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altLang="zh-CN" dirty="0" smtClean="0"/>
              <a:t>, </a:t>
            </a:r>
            <a:r>
              <a:rPr lang="en-US" altLang="zh-CN" dirty="0" smtClean="0">
                <a:latin typeface="Consolas" panose="020B0609020204030204" pitchFamily="49" charset="0"/>
                <a:cs typeface="Consolas" panose="020B0609020204030204" pitchFamily="49" charset="0"/>
              </a:rPr>
              <a:t>flush</a:t>
            </a:r>
          </a:p>
          <a:p>
            <a:endParaRPr lang="en-US" altLang="zh-CN" dirty="0"/>
          </a:p>
          <a:p>
            <a:r>
              <a:rPr lang="en-US" altLang="zh-CN" dirty="0"/>
              <a:t>p</a:t>
            </a:r>
            <a:r>
              <a:rPr lang="en-US" altLang="zh-CN" dirty="0" smtClean="0"/>
              <a:t>ersistent data structure (log, queue)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dirty="0" smtClean="0"/>
              <a:t>odified </a:t>
            </a:r>
            <a:r>
              <a:rPr lang="en-US" altLang="zh-CN" dirty="0" err="1" smtClean="0"/>
              <a:t>Redis</a:t>
            </a:r>
            <a:r>
              <a:rPr lang="en-US" altLang="zh-CN" dirty="0" smtClean="0"/>
              <a:t> by 109 LOC</a:t>
            </a:r>
          </a:p>
          <a:p>
            <a:pPr lvl="1"/>
            <a:r>
              <a:rPr lang="en-US" altLang="zh-CN" dirty="0" smtClean="0"/>
              <a:t>operations immediately persistent on disk</a:t>
            </a:r>
          </a:p>
          <a:p>
            <a:pPr lvl="1"/>
            <a:r>
              <a:rPr lang="en-US" altLang="zh-CN" dirty="0" smtClean="0"/>
              <a:t>eliminate marshaling (layout in memory = in disk)</a:t>
            </a:r>
          </a:p>
          <a:p>
            <a:pPr lvl="1"/>
            <a:r>
              <a:rPr lang="en-US" altLang="zh-CN" dirty="0" smtClean="0"/>
              <a:t>data structure specific caching &amp; early allocation</a:t>
            </a:r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UDP echo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err="1" smtClean="0"/>
              <a:t>Memcached</a:t>
            </a:r>
            <a:r>
              <a:rPr lang="en-US" altLang="zh-CN" dirty="0" smtClean="0"/>
              <a:t> key-value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err="1" smtClean="0"/>
              <a:t>Redis</a:t>
            </a:r>
            <a:r>
              <a:rPr lang="en-US" altLang="zh-CN" dirty="0" smtClean="0"/>
              <a:t> NoSQL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HTTP load </a:t>
            </a:r>
            <a:r>
              <a:rPr lang="en-US" altLang="zh-CN" dirty="0"/>
              <a:t>balancer (</a:t>
            </a:r>
            <a:r>
              <a:rPr lang="en-US" altLang="zh-CN" dirty="0" err="1"/>
              <a:t>haproxy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IP-layer middle </a:t>
            </a:r>
            <a:r>
              <a:rPr lang="en-US" altLang="zh-CN" dirty="0" smtClean="0"/>
              <a:t>box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Performance isolation (rate limiting)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1: UDP echo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690688"/>
            <a:ext cx="7639050" cy="44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2: </a:t>
            </a:r>
            <a:r>
              <a:rPr lang="en-US" altLang="zh-CN" dirty="0" err="1" smtClean="0"/>
              <a:t>Memcached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52" y="1569507"/>
            <a:ext cx="7313295" cy="45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altLang="zh-CN" sz="3200" dirty="0" smtClean="0"/>
              <a:t>Today’s hardware is fast!</a:t>
            </a:r>
          </a:p>
          <a:p>
            <a:pPr lvl="1"/>
            <a:r>
              <a:rPr lang="en-US" altLang="zh-CN" sz="2800" dirty="0" smtClean="0"/>
              <a:t>Typical commodity desktop (Dell PowerEdge R520 ~$1000):</a:t>
            </a:r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https://upload.wikimedia.org/wikipedia/commons/thumb/6/6c/ForeRunnerLE_25_ATM_Network_Interface_%281%29.jpg/220px-ForeRunnerLE_25_ATM_Network_Interface_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57" y="3430490"/>
            <a:ext cx="2851643" cy="19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Disk Fusion ioMemory PX600 5200 - Solid state drive - 5.2 TB - internal - PCI Express 2.0 x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72" y="3156555"/>
            <a:ext cx="2362548" cy="23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87" y="3271177"/>
            <a:ext cx="2132197" cy="21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388207" y="5519103"/>
            <a:ext cx="23517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10G </a:t>
            </a:r>
            <a:r>
              <a:rPr lang="en-US" altLang="zh-CN" sz="2800" b="1" dirty="0" smtClean="0"/>
              <a:t>NIC</a:t>
            </a:r>
          </a:p>
          <a:p>
            <a:pPr algn="ctr"/>
            <a:r>
              <a:rPr lang="en-US" altLang="zh-CN" sz="2800" b="1" dirty="0" smtClean="0"/>
              <a:t>~2us / 1KB </a:t>
            </a:r>
            <a:r>
              <a:rPr lang="en-US" altLang="zh-CN" sz="2800" b="1" dirty="0" err="1" smtClean="0"/>
              <a:t>pkt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5261213" y="5470843"/>
            <a:ext cx="1821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6-core CPU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8177022" y="5470843"/>
            <a:ext cx="2913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RAID w/ 1G </a:t>
            </a:r>
            <a:r>
              <a:rPr lang="en-US" altLang="zh-CN" sz="2800" b="1" dirty="0" smtClean="0"/>
              <a:t>cache</a:t>
            </a:r>
          </a:p>
          <a:p>
            <a:r>
              <a:rPr lang="en-US" altLang="zh-CN" sz="2800" b="1" dirty="0" smtClean="0"/>
              <a:t>~25 us / 1KB write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28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3: </a:t>
            </a:r>
            <a:r>
              <a:rPr lang="en-US" altLang="zh-CN" dirty="0" err="1" smtClean="0"/>
              <a:t>Redis</a:t>
            </a:r>
            <a:r>
              <a:rPr lang="en-US" altLang="zh-CN" dirty="0" smtClean="0"/>
              <a:t> NoSQL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06" y="1690688"/>
            <a:ext cx="7138587" cy="4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3: </a:t>
            </a:r>
            <a:r>
              <a:rPr lang="en-US" altLang="zh-CN" dirty="0" err="1" smtClean="0"/>
              <a:t>Redis</a:t>
            </a:r>
            <a:r>
              <a:rPr lang="en-US" altLang="zh-CN" dirty="0" smtClean="0"/>
              <a:t> </a:t>
            </a:r>
            <a:r>
              <a:rPr lang="en-US" altLang="zh-CN" dirty="0" smtClean="0"/>
              <a:t>NoSQL cont’d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883123046"/>
              </p:ext>
            </p:extLst>
          </p:nvPr>
        </p:nvGraphicFramePr>
        <p:xfrm>
          <a:off x="2311399" y="1522850"/>
          <a:ext cx="7569200" cy="227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3645745" y="6127234"/>
            <a:ext cx="490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Adapted from the original presentation at OSDI’14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78270" y="2039044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9 us</a:t>
            </a:r>
            <a:endParaRPr lang="zh-CN" altLang="en-US" sz="2000" dirty="0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699331006"/>
              </p:ext>
            </p:extLst>
          </p:nvPr>
        </p:nvGraphicFramePr>
        <p:xfrm>
          <a:off x="2311399" y="3615175"/>
          <a:ext cx="7569200" cy="227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/>
          <p:cNvSpPr/>
          <p:nvPr/>
        </p:nvSpPr>
        <p:spPr>
          <a:xfrm>
            <a:off x="9678270" y="4151977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163 us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9678270" y="2404575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4 us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9678270" y="4521607"/>
            <a:ext cx="737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31 us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15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4: HTTP load </a:t>
            </a:r>
            <a:r>
              <a:rPr lang="en-US" altLang="zh-CN" dirty="0" smtClean="0"/>
              <a:t>balancer (</a:t>
            </a:r>
            <a:r>
              <a:rPr lang="en-US" altLang="zh-CN" dirty="0" err="1" smtClean="0"/>
              <a:t>haproxy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636608"/>
            <a:ext cx="5557837" cy="35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5: IP-layer </a:t>
            </a:r>
            <a:r>
              <a:rPr lang="en-US" altLang="zh-CN" dirty="0" err="1" smtClean="0"/>
              <a:t>middlebox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1831437"/>
            <a:ext cx="6445567" cy="41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</a:t>
            </a:r>
            <a:r>
              <a:rPr lang="en-US" altLang="zh-CN" dirty="0" smtClean="0"/>
              <a:t>6: Performance Isolation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690688"/>
            <a:ext cx="6362700" cy="41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Pros:</a:t>
            </a:r>
          </a:p>
          <a:p>
            <a:pPr lvl="1"/>
            <a:r>
              <a:rPr lang="en-US" altLang="zh-CN" dirty="0" smtClean="0"/>
              <a:t>much better </a:t>
            </a:r>
            <a:r>
              <a:rPr lang="en-US" altLang="zh-CN" b="1" dirty="0" smtClean="0"/>
              <a:t>raw</a:t>
            </a:r>
            <a:r>
              <a:rPr lang="en-US" altLang="zh-CN" dirty="0" smtClean="0"/>
              <a:t> performance (for I/O intensive Data Center apps)</a:t>
            </a:r>
            <a:endParaRPr lang="en-US" altLang="zh-CN" dirty="0" smtClean="0"/>
          </a:p>
          <a:p>
            <a:pPr lvl="2"/>
            <a:r>
              <a:rPr lang="en-US" altLang="zh-CN" sz="2400" dirty="0" err="1" smtClean="0"/>
              <a:t>Redis</a:t>
            </a:r>
            <a:r>
              <a:rPr lang="en-US" altLang="zh-CN" sz="2400" dirty="0" smtClean="0"/>
              <a:t>: up to 9x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throughput and 81% speedup</a:t>
            </a:r>
          </a:p>
          <a:p>
            <a:pPr lvl="2"/>
            <a:r>
              <a:rPr lang="en-US" altLang="zh-CN" sz="2400" dirty="0" err="1" smtClean="0"/>
              <a:t>Memcached</a:t>
            </a:r>
            <a:r>
              <a:rPr lang="en-US" altLang="zh-CN" sz="2400" dirty="0" smtClean="0"/>
              <a:t>: scales to 3x throughput</a:t>
            </a:r>
          </a:p>
          <a:p>
            <a:endParaRPr lang="en-US" altLang="zh-CN" dirty="0"/>
          </a:p>
          <a:p>
            <a:r>
              <a:rPr lang="en-US" altLang="zh-CN" dirty="0" smtClean="0"/>
              <a:t>Cons:</a:t>
            </a:r>
          </a:p>
          <a:p>
            <a:pPr lvl="1"/>
            <a:r>
              <a:rPr lang="en-US" altLang="zh-CN" dirty="0" smtClean="0"/>
              <a:t>some features require hardware functionality that is no yet available</a:t>
            </a:r>
          </a:p>
          <a:p>
            <a:pPr lvl="1"/>
            <a:r>
              <a:rPr lang="en-US" altLang="zh-CN" dirty="0" smtClean="0"/>
              <a:t>require modification of </a:t>
            </a:r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not clear about storage abstractions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not easy to track behaviors inside the hardware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Related work (IX, </a:t>
            </a:r>
            <a:r>
              <a:rPr lang="en-US" altLang="zh-CN" dirty="0" err="1" smtClean="0"/>
              <a:t>Exokernel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Multikernel</a:t>
            </a:r>
            <a:r>
              <a:rPr lang="en-US" altLang="zh-CN" dirty="0" smtClean="0"/>
              <a:t>, etc.)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Is </a:t>
            </a:r>
            <a:r>
              <a:rPr lang="en-US" altLang="zh-CN" dirty="0" err="1" smtClean="0"/>
              <a:t>Arrakis</a:t>
            </a:r>
            <a:r>
              <a:rPr lang="en-US" altLang="zh-CN" dirty="0" smtClean="0"/>
              <a:t> trading “OS features” for raw performance? </a:t>
            </a:r>
            <a:r>
              <a:rPr lang="en-US" altLang="zh-CN" dirty="0" smtClean="0"/>
              <a:t>How will new </a:t>
            </a:r>
            <a:r>
              <a:rPr lang="en-US" altLang="zh-CN" dirty="0" smtClean="0"/>
              <a:t>techniques change this trade-off? (SDN, </a:t>
            </a:r>
            <a:r>
              <a:rPr lang="en-US" altLang="zh-CN" dirty="0" err="1" smtClean="0"/>
              <a:t>NetFPGA</a:t>
            </a:r>
            <a:r>
              <a:rPr lang="en-US" altLang="zh-CN" dirty="0" smtClean="0"/>
              <a:t>) </a:t>
            </a:r>
          </a:p>
          <a:p>
            <a:pPr lvl="1"/>
            <a:r>
              <a:rPr lang="en-US" altLang="zh-CN" dirty="0" smtClean="0"/>
              <a:t>And of course, how much does raw performance matter?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Security concerns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altLang="zh-CN" dirty="0" smtClean="0"/>
              <a:t>90’s library </a:t>
            </a:r>
            <a:r>
              <a:rPr lang="en-US" altLang="zh-CN" dirty="0" err="1" smtClean="0"/>
              <a:t>Oses</a:t>
            </a:r>
            <a:endParaRPr lang="en-US" altLang="zh-CN" dirty="0" smtClean="0"/>
          </a:p>
          <a:p>
            <a:pPr lvl="1"/>
            <a:r>
              <a:rPr lang="en-US" altLang="zh-CN" b="1" dirty="0" err="1" smtClean="0"/>
              <a:t>Exokernel</a:t>
            </a:r>
            <a:r>
              <a:rPr lang="en-US" altLang="zh-CN" dirty="0" smtClean="0"/>
              <a:t>, SPIN, Nemesis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Kernel-bypass</a:t>
            </a:r>
          </a:p>
          <a:p>
            <a:pPr lvl="1"/>
            <a:r>
              <a:rPr lang="en-US" altLang="zh-CN" dirty="0" smtClean="0"/>
              <a:t>U-Net, </a:t>
            </a:r>
            <a:r>
              <a:rPr lang="en-US" altLang="zh-CN" dirty="0" err="1" smtClean="0"/>
              <a:t>Infiniband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Netmap</a:t>
            </a:r>
            <a:r>
              <a:rPr lang="en-US" altLang="zh-CN" dirty="0" smtClean="0"/>
              <a:t>, Moneta-D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High-performance I/O stacks</a:t>
            </a:r>
          </a:p>
          <a:p>
            <a:pPr lvl="1"/>
            <a:r>
              <a:rPr lang="en-US" altLang="zh-CN" dirty="0" err="1" smtClean="0"/>
              <a:t>mTCP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OpenOnLoad</a:t>
            </a:r>
            <a:r>
              <a:rPr lang="en-US" altLang="zh-CN" dirty="0" smtClean="0"/>
              <a:t>, Sandstorm, Aerie</a:t>
            </a:r>
          </a:p>
          <a:p>
            <a:endParaRPr lang="en-US" altLang="zh-CN" dirty="0"/>
          </a:p>
          <a:p>
            <a:r>
              <a:rPr lang="en-US" altLang="zh-CN" b="1" dirty="0" smtClean="0"/>
              <a:t>IX</a:t>
            </a:r>
            <a:r>
              <a:rPr lang="en-US" altLang="zh-CN" dirty="0" smtClean="0"/>
              <a:t>, Dune; </a:t>
            </a:r>
            <a:r>
              <a:rPr lang="en-US" altLang="zh-CN" dirty="0" err="1" smtClean="0"/>
              <a:t>Barrelfish</a:t>
            </a:r>
            <a:r>
              <a:rPr lang="en-US" altLang="zh-CN" dirty="0" smtClean="0"/>
              <a:t> (</a:t>
            </a:r>
            <a:r>
              <a:rPr lang="en-US" altLang="zh-CN" b="1" dirty="0" err="1" smtClean="0"/>
              <a:t>Multikernel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27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645745" y="6127234"/>
            <a:ext cx="490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Adapted from the original presentation at OSDI’14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50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IX, </a:t>
            </a:r>
            <a:r>
              <a:rPr lang="en-US" altLang="zh-CN" dirty="0" err="1" smtClean="0"/>
              <a:t>Arrakis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Exokernel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Multikernel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28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err="1" smtClean="0"/>
              <a:t>Arrakis</a:t>
            </a:r>
            <a:r>
              <a:rPr lang="en-US" altLang="zh-CN" dirty="0" smtClean="0"/>
              <a:t> is like </a:t>
            </a:r>
            <a:r>
              <a:rPr lang="en-US" altLang="zh-CN" dirty="0" err="1" smtClean="0"/>
              <a:t>Exokernel</a:t>
            </a:r>
            <a:r>
              <a:rPr lang="en-US" altLang="zh-CN" dirty="0" smtClean="0"/>
              <a:t> built on </a:t>
            </a:r>
            <a:r>
              <a:rPr lang="en-US" altLang="zh-CN" dirty="0" err="1" smtClean="0"/>
              <a:t>Barrelfish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multikernel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8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278423"/>
              </p:ext>
            </p:extLst>
          </p:nvPr>
        </p:nvGraphicFramePr>
        <p:xfrm>
          <a:off x="838200" y="2545081"/>
          <a:ext cx="10515600" cy="366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92948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IX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Arrakis</a:t>
                      </a:r>
                      <a:endParaRPr lang="zh-CN" altLang="en-US" sz="2400" dirty="0"/>
                    </a:p>
                  </a:txBody>
                  <a:tcPr/>
                </a:tc>
              </a:tr>
              <a:tr h="102344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Reduce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baseline="0" dirty="0" err="1" smtClean="0"/>
                        <a:t>SysCall</a:t>
                      </a:r>
                      <a:r>
                        <a:rPr lang="en-US" altLang="zh-CN" sz="2400" baseline="0" dirty="0" smtClean="0"/>
                        <a:t> overhead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Adaptive</a:t>
                      </a:r>
                      <a:r>
                        <a:rPr lang="en-US" altLang="zh-CN" sz="2400" baseline="0" dirty="0" smtClean="0"/>
                        <a:t> batching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Run to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No </a:t>
                      </a:r>
                      <a:r>
                        <a:rPr lang="en-US" altLang="zh-CN" sz="2400" dirty="0" err="1" smtClean="0"/>
                        <a:t>SysCall</a:t>
                      </a:r>
                      <a:r>
                        <a:rPr lang="en-US" altLang="zh-CN" sz="2400" dirty="0" smtClean="0"/>
                        <a:t> in data-plane</a:t>
                      </a:r>
                      <a:endParaRPr lang="zh-CN" altLang="en-US" sz="2400" dirty="0"/>
                    </a:p>
                  </a:txBody>
                  <a:tcPr/>
                </a:tc>
              </a:tr>
              <a:tr h="102344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Hardware</a:t>
                      </a:r>
                      <a:r>
                        <a:rPr lang="en-US" altLang="zh-CN" sz="2400" baseline="0" dirty="0" smtClean="0"/>
                        <a:t> v</a:t>
                      </a:r>
                      <a:r>
                        <a:rPr lang="en-US" altLang="zh-CN" sz="2400" dirty="0" smtClean="0"/>
                        <a:t>irtualization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No IOMMU</a:t>
                      </a:r>
                    </a:p>
                    <a:p>
                      <a:r>
                        <a:rPr lang="en-US" altLang="zh-CN" sz="2400" dirty="0" smtClean="0"/>
                        <a:t>No</a:t>
                      </a:r>
                      <a:r>
                        <a:rPr lang="en-US" altLang="zh-CN" sz="2400" baseline="0" dirty="0" smtClean="0"/>
                        <a:t> SR-IOV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Expect more than</a:t>
                      </a:r>
                      <a:r>
                        <a:rPr lang="en-US" altLang="zh-CN" sz="2400" baseline="0" dirty="0" smtClean="0"/>
                        <a:t> what we have</a:t>
                      </a:r>
                      <a:endParaRPr lang="zh-CN" altLang="en-US" sz="2400" dirty="0"/>
                    </a:p>
                  </a:txBody>
                  <a:tcPr/>
                </a:tc>
              </a:tr>
              <a:tr h="102344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Enforcement of </a:t>
                      </a:r>
                    </a:p>
                    <a:p>
                      <a:r>
                        <a:rPr lang="en-US" altLang="zh-CN" sz="2400" dirty="0" smtClean="0"/>
                        <a:t>network</a:t>
                      </a:r>
                      <a:r>
                        <a:rPr lang="en-US" altLang="zh-CN" sz="2400" baseline="0" dirty="0" smtClean="0"/>
                        <a:t> I/O policy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Under software control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Rely on hardware</a:t>
                      </a:r>
                    </a:p>
                    <a:p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raw performance vs. </a:t>
            </a:r>
            <a:r>
              <a:rPr lang="en-US" altLang="zh-CN" dirty="0" smtClean="0"/>
              <a:t>(everything else)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Two potential (and maybe diverging) direction:</a:t>
            </a:r>
          </a:p>
          <a:p>
            <a:pPr lvl="1"/>
            <a:r>
              <a:rPr lang="en-US" altLang="zh-CN" dirty="0" smtClean="0"/>
              <a:t>Be hardware-dependent (</a:t>
            </a:r>
            <a:r>
              <a:rPr lang="en-US" altLang="zh-CN" dirty="0" err="1" smtClean="0"/>
              <a:t>NetFPGA</a:t>
            </a:r>
            <a:r>
              <a:rPr lang="en-US" altLang="zh-CN" dirty="0" smtClean="0"/>
              <a:t> etc.)</a:t>
            </a:r>
          </a:p>
          <a:p>
            <a:pPr lvl="1"/>
            <a:r>
              <a:rPr lang="en-US" altLang="zh-CN" dirty="0" smtClean="0"/>
              <a:t>Be software-controllable (SDN etc.)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55" y="3564271"/>
            <a:ext cx="2826385" cy="24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20" y="3564271"/>
            <a:ext cx="3261474" cy="24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373319" y="6011863"/>
            <a:ext cx="343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60’s switchboard operator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142220" y="6011863"/>
            <a:ext cx="358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Modern Operating Systems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54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altLang="zh-CN" sz="3200" dirty="0" smtClean="0"/>
              <a:t>But Data Center is not as fast as hardware.</a:t>
            </a:r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2935625288"/>
              </p:ext>
            </p:extLst>
          </p:nvPr>
        </p:nvGraphicFramePr>
        <p:xfrm>
          <a:off x="2032000" y="2560320"/>
          <a:ext cx="8128000" cy="33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9982200" y="3383473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8.7 us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942926" y="4179160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163</a:t>
            </a:r>
            <a:r>
              <a:rPr lang="en-US" altLang="zh-CN" sz="2400" dirty="0" smtClean="0"/>
              <a:t> us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9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 concerns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Will bypassing the kernel be safe?</a:t>
            </a:r>
          </a:p>
          <a:p>
            <a:endParaRPr lang="en-US" altLang="zh-CN" dirty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altLang="zh-CN" sz="3200" dirty="0" smtClean="0"/>
              <a:t>Who is dragging?</a:t>
            </a:r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263"/>
          <a:stretch/>
        </p:blipFill>
        <p:spPr>
          <a:xfrm>
            <a:off x="689610" y="2363470"/>
            <a:ext cx="10325100" cy="3948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6800" y="4998720"/>
            <a:ext cx="9692640" cy="21336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66800" y="3067952"/>
            <a:ext cx="9692640" cy="488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66800" y="4287965"/>
            <a:ext cx="9692640" cy="4880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altLang="zh-CN" sz="3200" dirty="0" smtClean="0"/>
              <a:t>Who is dragging?</a:t>
            </a:r>
          </a:p>
          <a:p>
            <a:endParaRPr lang="en-US" altLang="zh-CN" sz="3200" dirty="0"/>
          </a:p>
          <a:p>
            <a:r>
              <a:rPr lang="en-US" altLang="zh-CN" sz="3200" b="1" dirty="0" smtClean="0"/>
              <a:t>System Calls </a:t>
            </a:r>
            <a:r>
              <a:rPr lang="en-US" altLang="zh-CN" sz="3200" dirty="0" smtClean="0"/>
              <a:t>are slow:</a:t>
            </a:r>
          </a:p>
          <a:p>
            <a:pPr lvl="1"/>
            <a:r>
              <a:rPr lang="en-US" altLang="zh-CN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epoll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en-US" altLang="zh-CN" sz="2800" dirty="0" smtClean="0">
                <a:latin typeface="Gill Sans"/>
                <a:cs typeface="Consolas" panose="020B0609020204030204" pitchFamily="49" charset="0"/>
              </a:rPr>
              <a:t>27% time of read</a:t>
            </a:r>
          </a:p>
          <a:p>
            <a:pPr lvl="1"/>
            <a:r>
              <a:rPr lang="en-US" altLang="zh-CN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: </a:t>
            </a:r>
            <a:r>
              <a:rPr lang="en-US" altLang="zh-CN" sz="2800" dirty="0">
                <a:latin typeface="Gill Sans"/>
                <a:cs typeface="Consolas" panose="020B0609020204030204" pitchFamily="49" charset="0"/>
              </a:rPr>
              <a:t>11% </a:t>
            </a:r>
            <a:r>
              <a:rPr lang="en-US" altLang="zh-CN" sz="2800" dirty="0" smtClean="0">
                <a:latin typeface="Gill Sans"/>
                <a:cs typeface="Consolas" panose="020B0609020204030204" pitchFamily="49" charset="0"/>
              </a:rPr>
              <a:t>time of </a:t>
            </a:r>
            <a:r>
              <a:rPr lang="en-US" altLang="zh-CN" sz="2800" dirty="0">
                <a:latin typeface="Gill Sans"/>
                <a:cs typeface="Consolas" panose="020B0609020204030204" pitchFamily="49" charset="0"/>
              </a:rPr>
              <a:t>read</a:t>
            </a:r>
          </a:p>
          <a:p>
            <a:pPr lvl="1"/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send  : </a:t>
            </a:r>
            <a:r>
              <a:rPr lang="en-US" altLang="zh-CN" sz="2800" dirty="0" smtClean="0">
                <a:latin typeface="Gill Sans"/>
                <a:cs typeface="Consolas" panose="020B0609020204030204" pitchFamily="49" charset="0"/>
              </a:rPr>
              <a:t>37% time of read</a:t>
            </a:r>
            <a:endParaRPr lang="en-US" altLang="zh-CN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zh-CN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fsync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en-US" altLang="zh-CN" sz="2800" dirty="0" smtClean="0">
                <a:latin typeface="Gill Sans"/>
                <a:cs typeface="Consolas" panose="020B0609020204030204" pitchFamily="49" charset="0"/>
              </a:rPr>
              <a:t>84% time of write</a:t>
            </a:r>
            <a:endParaRPr lang="en-US" altLang="zh-CN" sz="2800" dirty="0">
              <a:latin typeface="Gill Sans"/>
              <a:cs typeface="Consolas" panose="020B0609020204030204" pitchFamily="49" charset="0"/>
            </a:endParaRPr>
          </a:p>
          <a:p>
            <a:pPr lvl="1"/>
            <a:endParaRPr lang="en-US" altLang="zh-CN" sz="2800" dirty="0" smtClean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CN" sz="3600" dirty="0" smtClean="0"/>
              <a:t>Design Goals:</a:t>
            </a:r>
          </a:p>
          <a:p>
            <a:pPr lvl="1"/>
            <a:r>
              <a:rPr lang="en-US" altLang="zh-CN" sz="3200" dirty="0" smtClean="0"/>
              <a:t>Skip kernel for data-plane operations (low overhead)</a:t>
            </a:r>
          </a:p>
          <a:p>
            <a:pPr lvl="1"/>
            <a:endParaRPr lang="en-US" altLang="zh-CN" sz="3200" dirty="0"/>
          </a:p>
          <a:p>
            <a:pPr lvl="1"/>
            <a:r>
              <a:rPr lang="en-US" altLang="zh-CN" sz="3200" dirty="0" smtClean="0"/>
              <a:t>Retain classical server OS features (transparency)</a:t>
            </a:r>
          </a:p>
          <a:p>
            <a:pPr lvl="1"/>
            <a:endParaRPr lang="en-US" altLang="zh-CN" sz="3200" dirty="0"/>
          </a:p>
          <a:p>
            <a:pPr lvl="1"/>
            <a:r>
              <a:rPr lang="en-US" altLang="zh-CN" sz="3200" dirty="0" smtClean="0"/>
              <a:t>Appropriate OS/hardware abstractions (virtualization)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Hardware I/O virtualization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smtClean="0"/>
              <a:t>Already de facto on NICs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Multiplexing:</a:t>
            </a:r>
          </a:p>
          <a:p>
            <a:pPr lvl="1"/>
            <a:r>
              <a:rPr lang="en-US" altLang="zh-CN" b="1" dirty="0" smtClean="0"/>
              <a:t>SR-IOV</a:t>
            </a:r>
            <a:r>
              <a:rPr lang="en-US" altLang="zh-CN" dirty="0" smtClean="0"/>
              <a:t>: split into virtual NICs, each w/ own queues, registers, etc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r>
              <a:rPr lang="en-US" altLang="zh-CN" dirty="0" smtClean="0"/>
              <a:t>Protection:</a:t>
            </a:r>
          </a:p>
          <a:p>
            <a:pPr lvl="1"/>
            <a:r>
              <a:rPr lang="en-US" altLang="zh-CN" b="1" dirty="0" smtClean="0"/>
              <a:t>IOMMU </a:t>
            </a:r>
            <a:r>
              <a:rPr lang="en-US" altLang="zh-CN" dirty="0" smtClean="0"/>
              <a:t>(e.g. intel VT-d): devices use virtual memory of apps</a:t>
            </a:r>
          </a:p>
          <a:p>
            <a:pPr lvl="1"/>
            <a:r>
              <a:rPr lang="en-US" altLang="zh-CN" b="1" dirty="0" smtClean="0"/>
              <a:t>Packet Filter</a:t>
            </a:r>
            <a:r>
              <a:rPr lang="en-US" altLang="zh-CN" dirty="0" smtClean="0"/>
              <a:t>: </a:t>
            </a:r>
            <a:r>
              <a:rPr lang="en-US" altLang="zh-CN" dirty="0"/>
              <a:t>c</a:t>
            </a:r>
            <a:r>
              <a:rPr lang="en-US" altLang="zh-CN" dirty="0" smtClean="0"/>
              <a:t>ontrol the I/O</a:t>
            </a:r>
          </a:p>
          <a:p>
            <a:r>
              <a:rPr lang="en-US" altLang="zh-CN" dirty="0" smtClean="0"/>
              <a:t>I/O Scheduling:</a:t>
            </a:r>
          </a:p>
          <a:p>
            <a:pPr lvl="1"/>
            <a:r>
              <a:rPr lang="en-US" altLang="zh-CN" b="1" dirty="0" smtClean="0"/>
              <a:t>Rate limiting, packet scheduling</a:t>
            </a:r>
            <a:endParaRPr lang="zh-CN" alt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Traditional OS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981449" y="1843314"/>
            <a:ext cx="0" cy="451303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66800" y="1843314"/>
            <a:ext cx="1072243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Apps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22535" y="1843314"/>
            <a:ext cx="3940630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Kernel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5164" y="1843313"/>
            <a:ext cx="2119086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Hardware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5508" y="4180114"/>
            <a:ext cx="1084942" cy="2046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Libs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8263165" y="4034971"/>
            <a:ext cx="761999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644164" y="1843313"/>
            <a:ext cx="0" cy="451303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139043" y="3222172"/>
            <a:ext cx="217986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600450" y="5203371"/>
            <a:ext cx="71845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139043" y="5203371"/>
            <a:ext cx="37646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472668" y="1942080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API</a:t>
            </a:r>
            <a:endParaRPr lang="zh-CN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6406470" y="1942080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Multiplexing</a:t>
            </a:r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6406470" y="2514826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Resource limit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4472668" y="2514826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Naming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4472668" y="3064667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Access Ctrl</a:t>
            </a:r>
            <a:endParaRPr lang="zh-CN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6406924" y="3064667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I/O Scheduling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4472668" y="3634015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Protection</a:t>
            </a:r>
            <a:endParaRPr lang="zh-CN" altLang="en-US" sz="2000" dirty="0"/>
          </a:p>
        </p:txBody>
      </p:sp>
      <p:sp>
        <p:nvSpPr>
          <p:cNvPr id="37" name="矩形 36"/>
          <p:cNvSpPr/>
          <p:nvPr/>
        </p:nvSpPr>
        <p:spPr>
          <a:xfrm>
            <a:off x="6406470" y="3634015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I/O Processing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756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Skipping the kernel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F16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981449" y="1843314"/>
            <a:ext cx="0" cy="451303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66800" y="1843314"/>
            <a:ext cx="1072243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Apps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22535" y="1843314"/>
            <a:ext cx="3940630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Kernel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5164" y="1843313"/>
            <a:ext cx="2119086" cy="4383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Hardware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5508" y="4180114"/>
            <a:ext cx="1084942" cy="2046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Libs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8263165" y="4034971"/>
            <a:ext cx="761999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644164" y="1843313"/>
            <a:ext cx="0" cy="451303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139043" y="3222172"/>
            <a:ext cx="2179863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600450" y="5203371"/>
            <a:ext cx="71845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139043" y="5203371"/>
            <a:ext cx="37646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472668" y="1942080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API</a:t>
            </a:r>
            <a:endParaRPr lang="zh-CN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6406470" y="1942080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Multiplexing</a:t>
            </a:r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6406470" y="2514826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Resource limit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4472668" y="2514826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Naming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4472668" y="3064667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Access Ctrl</a:t>
            </a:r>
            <a:endParaRPr lang="zh-CN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6406924" y="3064667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I/O Scheduling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4472668" y="3634015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Protection</a:t>
            </a:r>
            <a:endParaRPr lang="zh-CN" altLang="en-US" sz="2000" dirty="0"/>
          </a:p>
        </p:txBody>
      </p:sp>
      <p:sp>
        <p:nvSpPr>
          <p:cNvPr id="37" name="矩形 36"/>
          <p:cNvSpPr/>
          <p:nvPr/>
        </p:nvSpPr>
        <p:spPr>
          <a:xfrm>
            <a:off x="6406470" y="3634015"/>
            <a:ext cx="1699986" cy="42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I/O Processing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26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1080</Words>
  <Application>Microsoft Office PowerPoint</Application>
  <PresentationFormat>宽屏</PresentationFormat>
  <Paragraphs>319</Paragraphs>
  <Slides>30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DengXian</vt:lpstr>
      <vt:lpstr>Gill Sans</vt:lpstr>
      <vt:lpstr>Gill Sans Light</vt:lpstr>
      <vt:lpstr>Arial</vt:lpstr>
      <vt:lpstr>Calibri</vt:lpstr>
      <vt:lpstr>Consolas</vt:lpstr>
      <vt:lpstr>Office Theme</vt:lpstr>
      <vt:lpstr>Arrakis: The Operating System is the Control Plane</vt:lpstr>
      <vt:lpstr>Background</vt:lpstr>
      <vt:lpstr>Background</vt:lpstr>
      <vt:lpstr>Background</vt:lpstr>
      <vt:lpstr>Background</vt:lpstr>
      <vt:lpstr>Motivation</vt:lpstr>
      <vt:lpstr>Hardware I/O virtualization</vt:lpstr>
      <vt:lpstr>Traditional OS</vt:lpstr>
      <vt:lpstr>Skipping the kernel</vt:lpstr>
      <vt:lpstr>Skipping the kernel</vt:lpstr>
      <vt:lpstr>Skipping the kernel</vt:lpstr>
      <vt:lpstr>Hardware Model</vt:lpstr>
      <vt:lpstr>Control Plane Interface</vt:lpstr>
      <vt:lpstr>Control Plane Features</vt:lpstr>
      <vt:lpstr>Network Data Interface</vt:lpstr>
      <vt:lpstr>Storage Data Interface</vt:lpstr>
      <vt:lpstr>Evaluation</vt:lpstr>
      <vt:lpstr>Case 1: UDP echo</vt:lpstr>
      <vt:lpstr>Case 2: Memcached</vt:lpstr>
      <vt:lpstr>Case 3: Redis NoSQL </vt:lpstr>
      <vt:lpstr>Case 3: Redis NoSQL cont’d </vt:lpstr>
      <vt:lpstr>Case 4: HTTP load balancer (haproxy)</vt:lpstr>
      <vt:lpstr>Case 5: IP-layer middlebox </vt:lpstr>
      <vt:lpstr>Case 6: Performance Isolation</vt:lpstr>
      <vt:lpstr>Conclusion</vt:lpstr>
      <vt:lpstr>Discussion</vt:lpstr>
      <vt:lpstr>Related Work</vt:lpstr>
      <vt:lpstr>IX, Arrakis, Exokernel, Multikernel</vt:lpstr>
      <vt:lpstr>raw performance vs. (everything else)</vt:lpstr>
      <vt:lpstr>Security concerns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Jie You</cp:lastModifiedBy>
  <cp:revision>342</cp:revision>
  <dcterms:created xsi:type="dcterms:W3CDTF">2015-12-27T15:42:19Z</dcterms:created>
  <dcterms:modified xsi:type="dcterms:W3CDTF">2016-10-19T18:51:19Z</dcterms:modified>
</cp:coreProperties>
</file>