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5"/>
  </p:notesMasterIdLst>
  <p:sldIdLst>
    <p:sldId id="257" r:id="rId2"/>
    <p:sldId id="256" r:id="rId3"/>
    <p:sldId id="260" r:id="rId4"/>
    <p:sldId id="261" r:id="rId5"/>
    <p:sldId id="259" r:id="rId6"/>
    <p:sldId id="276" r:id="rId7"/>
    <p:sldId id="292" r:id="rId8"/>
    <p:sldId id="293" r:id="rId9"/>
    <p:sldId id="264" r:id="rId10"/>
    <p:sldId id="268" r:id="rId11"/>
    <p:sldId id="269" r:id="rId12"/>
    <p:sldId id="277" r:id="rId13"/>
    <p:sldId id="271" r:id="rId14"/>
    <p:sldId id="288" r:id="rId15"/>
    <p:sldId id="289" r:id="rId16"/>
    <p:sldId id="278" r:id="rId17"/>
    <p:sldId id="291" r:id="rId18"/>
    <p:sldId id="274" r:id="rId19"/>
    <p:sldId id="279" r:id="rId20"/>
    <p:sldId id="280" r:id="rId21"/>
    <p:sldId id="287" r:id="rId22"/>
    <p:sldId id="282" r:id="rId23"/>
    <p:sldId id="285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2280" autoAdjust="0"/>
  </p:normalViewPr>
  <p:slideViewPr>
    <p:cSldViewPr snapToGrid="0" snapToObjects="1">
      <p:cViewPr varScale="1">
        <p:scale>
          <a:sx n="69" d="100"/>
          <a:sy n="69" d="100"/>
        </p:scale>
        <p:origin x="7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04D10A-81D1-8748-8404-C44E2799F913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2DBF5F-E884-8D4B-8536-498293E3FB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821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BF5F-E884-8D4B-8536-498293E3FBD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375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BF5F-E884-8D4B-8536-498293E3FBD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81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BF5F-E884-8D4B-8536-498293E3FBD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616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BF5F-E884-8D4B-8536-498293E3FBD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2008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BF5F-E884-8D4B-8536-498293E3FBD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941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BF5F-E884-8D4B-8536-498293E3FBD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48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BF5F-E884-8D4B-8536-498293E3FBD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1262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BF5F-E884-8D4B-8536-498293E3FBD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06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DBF5F-E884-8D4B-8536-498293E3FBD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8994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09EB05-8444-F245-956D-C637459D628A}" type="datetime1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W16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25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B355F-372B-0B48-91E4-B9E95C6DDB80}" type="datetime1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60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7F92F-DAD0-294D-90C2-D8B0AEDBB82F}" type="datetime1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701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FD91D-E05B-0E4F-A0BE-FF0A133512F8}" type="datetime1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16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7DFE4-B686-4E4D-A44B-BBFA4F93760C}" type="datetime1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76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FD070-48B1-7A4C-8201-A5F0428B04B5}" type="datetime1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95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7E95-22E8-9D46-BCB7-A1A2B4615323}" type="datetime1">
              <a:rPr lang="en-US" smtClean="0"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787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05905-29EE-C44F-9F50-8500FD40B029}" type="datetime1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203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2536A-501F-2D4B-B940-CF3CAD36ABFE}" type="datetime1">
              <a:rPr lang="en-US" smtClean="0"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41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8544C-4612-904E-948E-02F5DF3365BF}" type="datetime1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51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07C18-6A4C-494C-A5D7-0469F2CFEBF3}" type="datetime1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00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fld id="{0044240B-4341-7E48-A33D-719C7F46D8F2}" type="datetime1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r>
              <a:rPr lang="en-US" dirty="0" smtClean="0"/>
              <a:t>EECS 582 – W16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0" i="0">
                <a:solidFill>
                  <a:schemeClr val="tx1">
                    <a:tint val="75000"/>
                  </a:schemeClr>
                </a:solidFill>
                <a:latin typeface="Gill Sans Light" charset="0"/>
                <a:ea typeface="Gill Sans Light" charset="0"/>
                <a:cs typeface="Gill Sans Light" charset="0"/>
              </a:defRPr>
            </a:lvl1pPr>
          </a:lstStyle>
          <a:p>
            <a:fld id="{4EEF9975-6C58-5C4C-8961-54FFA2646BA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68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Gill Sans" charset="0"/>
          <a:ea typeface="Gill Sans" charset="0"/>
          <a:cs typeface="Gill Sans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tx1"/>
          </a:solidFill>
          <a:latin typeface="Gill Sans Light" charset="0"/>
          <a:ea typeface="Gill Sans Light" charset="0"/>
          <a:cs typeface="Gill Sans Light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123550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5300" dirty="0"/>
              <a:t>The Scalable Commutativity Rule: Designing Scalable Software for Multicore </a:t>
            </a:r>
            <a:r>
              <a:rPr lang="en-US" sz="5300" dirty="0" smtClean="0"/>
              <a:t>Processors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683269"/>
            <a:ext cx="9144000" cy="16557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Presented by </a:t>
            </a:r>
            <a:r>
              <a:rPr lang="en-US" sz="2800" dirty="0" err="1" smtClean="0"/>
              <a:t>Remzi</a:t>
            </a:r>
            <a:r>
              <a:rPr lang="en-US" sz="2800" dirty="0" smtClean="0"/>
              <a:t> Can </a:t>
            </a:r>
            <a:r>
              <a:rPr lang="en-US" sz="2800" dirty="0" err="1" smtClean="0"/>
              <a:t>Aksoy</a:t>
            </a:r>
            <a:endParaRPr lang="en-US" sz="2800" dirty="0" smtClean="0"/>
          </a:p>
          <a:p>
            <a:r>
              <a:rPr lang="en-US" sz="2000" dirty="0" smtClean="0"/>
              <a:t>*Some slides </a:t>
            </a:r>
            <a:r>
              <a:rPr lang="en-US" sz="2000" dirty="0" smtClean="0"/>
              <a:t>are</a:t>
            </a:r>
            <a:r>
              <a:rPr lang="en-US" sz="2000" dirty="0" smtClean="0"/>
              <a:t> </a:t>
            </a:r>
            <a:r>
              <a:rPr lang="en-US" sz="2000" dirty="0" smtClean="0"/>
              <a:t>borrowed from a ‘Papers We Love’ </a:t>
            </a:r>
            <a:r>
              <a:rPr lang="en-US" sz="2000" dirty="0" smtClean="0"/>
              <a:t>Presentation</a:t>
            </a:r>
            <a:endParaRPr lang="en-US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F16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02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</a:t>
            </a:r>
            <a:r>
              <a:rPr lang="en-US" dirty="0"/>
              <a:t>F</a:t>
            </a:r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1" y="1"/>
            <a:ext cx="10591800" cy="6253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8432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Intuition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b="1" dirty="0"/>
              <a:t>Whenever interface operations commute, they can be implemented in a way that scales</a:t>
            </a:r>
            <a:r>
              <a:rPr lang="en-US" b="1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Operations commute</a:t>
            </a:r>
          </a:p>
          <a:p>
            <a:r>
              <a:rPr lang="en-US" dirty="0" smtClean="0"/>
              <a:t>results are independent of order</a:t>
            </a:r>
          </a:p>
          <a:p>
            <a:r>
              <a:rPr lang="en-US" dirty="0" smtClean="0"/>
              <a:t>communication is unnecessary</a:t>
            </a:r>
          </a:p>
          <a:p>
            <a:r>
              <a:rPr lang="en-US" dirty="0" smtClean="0"/>
              <a:t>without communication, no conflicts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</a:t>
            </a:r>
            <a:r>
              <a:rPr lang="en-US" dirty="0"/>
              <a:t>F</a:t>
            </a:r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1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Scalable Commutativity Rule: </a:t>
            </a:r>
            <a:r>
              <a:rPr lang="en-US" dirty="0">
                <a:latin typeface="+mj-lt"/>
              </a:rPr>
              <a:t>Whenever interface operations commute, they can be implemented in a way that scales</a:t>
            </a:r>
            <a:r>
              <a:rPr lang="en-US" dirty="0" smtClean="0">
                <a:latin typeface="+mj-lt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Problem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More about the Rule</a:t>
            </a:r>
          </a:p>
          <a:p>
            <a:r>
              <a:rPr lang="en-US" dirty="0" smtClean="0"/>
              <a:t>Formalization and Proof</a:t>
            </a:r>
          </a:p>
          <a:p>
            <a:r>
              <a:rPr lang="en-US" dirty="0" smtClean="0"/>
              <a:t>Applying the Rule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</a:t>
            </a:r>
            <a:r>
              <a:rPr lang="en-US" dirty="0"/>
              <a:t>F</a:t>
            </a:r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250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Formalization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b="1" dirty="0"/>
              <a:t>history </a:t>
            </a:r>
            <a:r>
              <a:rPr lang="en-US" i="1" dirty="0"/>
              <a:t>H </a:t>
            </a:r>
            <a:r>
              <a:rPr lang="en-US" dirty="0"/>
              <a:t>is sequence of invocations </a:t>
            </a:r>
            <a:r>
              <a:rPr lang="en-US" dirty="0" smtClean="0"/>
              <a:t>and responses </a:t>
            </a:r>
            <a:r>
              <a:rPr lang="en-US" dirty="0"/>
              <a:t>on threads</a:t>
            </a:r>
            <a:r>
              <a:rPr lang="en-US" dirty="0" smtClean="0"/>
              <a:t>.</a:t>
            </a:r>
          </a:p>
          <a:p>
            <a:r>
              <a:rPr lang="en-US" dirty="0"/>
              <a:t>A </a:t>
            </a:r>
            <a:r>
              <a:rPr lang="en-US" b="1" dirty="0"/>
              <a:t>specification </a:t>
            </a:r>
            <a:r>
              <a:rPr lang="en-US" dirty="0"/>
              <a:t>ζ defines an interface. ζ is the </a:t>
            </a:r>
            <a:r>
              <a:rPr lang="en-US" dirty="0" smtClean="0"/>
              <a:t>set of </a:t>
            </a:r>
            <a:r>
              <a:rPr lang="en-US" dirty="0"/>
              <a:t>legal histories given the allowed behavior of </a:t>
            </a:r>
            <a:r>
              <a:rPr lang="en-US" dirty="0" smtClean="0"/>
              <a:t>the interface.</a:t>
            </a:r>
          </a:p>
          <a:p>
            <a:r>
              <a:rPr lang="en-US" dirty="0"/>
              <a:t>A </a:t>
            </a:r>
            <a:r>
              <a:rPr lang="en-US" b="1" dirty="0"/>
              <a:t>reordering </a:t>
            </a:r>
            <a:r>
              <a:rPr lang="en-US" i="1" dirty="0"/>
              <a:t>H’ </a:t>
            </a:r>
            <a:r>
              <a:rPr lang="en-US" dirty="0"/>
              <a:t>is a permutation of </a:t>
            </a:r>
            <a:r>
              <a:rPr lang="en-US" i="1" dirty="0"/>
              <a:t>H </a:t>
            </a:r>
            <a:r>
              <a:rPr lang="en-US" dirty="0"/>
              <a:t>that </a:t>
            </a:r>
            <a:r>
              <a:rPr lang="en-US" dirty="0" smtClean="0"/>
              <a:t>maintains operations </a:t>
            </a:r>
            <a:r>
              <a:rPr lang="en-US" dirty="0"/>
              <a:t>order for each individual thread (</a:t>
            </a:r>
            <a:r>
              <a:rPr lang="en-US" i="1" dirty="0" err="1"/>
              <a:t>H</a:t>
            </a:r>
            <a:r>
              <a:rPr lang="en-US" dirty="0" err="1"/>
              <a:t>|</a:t>
            </a:r>
            <a:r>
              <a:rPr lang="en-US" i="1" dirty="0" err="1"/>
              <a:t>t</a:t>
            </a:r>
            <a:r>
              <a:rPr lang="en-US" i="1" dirty="0"/>
              <a:t> </a:t>
            </a:r>
            <a:r>
              <a:rPr lang="en-US" dirty="0"/>
              <a:t>= </a:t>
            </a:r>
            <a:r>
              <a:rPr lang="en-US" i="1" dirty="0" err="1"/>
              <a:t>H’</a:t>
            </a:r>
            <a:r>
              <a:rPr lang="en-US" dirty="0" err="1"/>
              <a:t>|</a:t>
            </a:r>
            <a:r>
              <a:rPr lang="en-US" i="1" dirty="0" err="1"/>
              <a:t>t</a:t>
            </a:r>
            <a:r>
              <a:rPr lang="en-US" i="1" dirty="0"/>
              <a:t> </a:t>
            </a:r>
            <a:r>
              <a:rPr lang="en-US" dirty="0"/>
              <a:t>for </a:t>
            </a:r>
            <a:r>
              <a:rPr lang="en-US" dirty="0" smtClean="0"/>
              <a:t>all </a:t>
            </a:r>
            <a:r>
              <a:rPr lang="en-US" i="1" dirty="0" smtClean="0"/>
              <a:t>t</a:t>
            </a:r>
            <a:r>
              <a:rPr lang="en-US" dirty="0" smtClean="0"/>
              <a:t>).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</a:t>
            </a:r>
            <a:r>
              <a:rPr lang="en-US" dirty="0"/>
              <a:t>F</a:t>
            </a:r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27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Commutativity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Different Commutativity Definition: State-dependent, Interface-based, Monotonic</a:t>
            </a:r>
          </a:p>
          <a:p>
            <a:r>
              <a:rPr lang="en-US" dirty="0" smtClean="0"/>
              <a:t>A </a:t>
            </a:r>
            <a:r>
              <a:rPr lang="en-US" dirty="0"/>
              <a:t>region </a:t>
            </a:r>
            <a:r>
              <a:rPr lang="en-US" i="1" dirty="0"/>
              <a:t>Y </a:t>
            </a:r>
            <a:r>
              <a:rPr lang="en-US" dirty="0"/>
              <a:t>of a legal history </a:t>
            </a:r>
            <a:r>
              <a:rPr lang="en-US" i="1" dirty="0"/>
              <a:t>XY </a:t>
            </a:r>
            <a:r>
              <a:rPr lang="en-US" b="1" dirty="0" smtClean="0"/>
              <a:t>SIM-commutes </a:t>
            </a:r>
            <a:r>
              <a:rPr lang="en-US" dirty="0" smtClean="0"/>
              <a:t>if </a:t>
            </a:r>
            <a:r>
              <a:rPr lang="en-US" dirty="0"/>
              <a:t>every reordering </a:t>
            </a:r>
            <a:r>
              <a:rPr lang="en-US" i="1" dirty="0"/>
              <a:t>Y’ </a:t>
            </a:r>
            <a:r>
              <a:rPr lang="en-US" dirty="0"/>
              <a:t>of </a:t>
            </a:r>
            <a:r>
              <a:rPr lang="en-US" i="1" dirty="0"/>
              <a:t>Y </a:t>
            </a:r>
            <a:r>
              <a:rPr lang="en-US" dirty="0" smtClean="0"/>
              <a:t>also yields </a:t>
            </a:r>
            <a:r>
              <a:rPr lang="en-US" dirty="0"/>
              <a:t>a legal history and every legal </a:t>
            </a:r>
            <a:r>
              <a:rPr lang="en-US" dirty="0" smtClean="0"/>
              <a:t>extension </a:t>
            </a:r>
            <a:r>
              <a:rPr lang="en-US" i="1" dirty="0" smtClean="0"/>
              <a:t>Z </a:t>
            </a:r>
            <a:r>
              <a:rPr lang="en-US" dirty="0"/>
              <a:t>of </a:t>
            </a:r>
            <a:r>
              <a:rPr lang="en-US" i="1" dirty="0"/>
              <a:t>XY </a:t>
            </a:r>
            <a:r>
              <a:rPr lang="en-US" dirty="0"/>
              <a:t>is also a legal extension </a:t>
            </a:r>
            <a:r>
              <a:rPr lang="en-US" dirty="0" smtClean="0"/>
              <a:t>of </a:t>
            </a:r>
            <a:r>
              <a:rPr lang="en-US" i="1" dirty="0"/>
              <a:t>XY</a:t>
            </a:r>
            <a:r>
              <a:rPr lang="en-US" i="1" dirty="0" smtClean="0"/>
              <a:t>’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(And this must be true for every prefix of every reordering of </a:t>
            </a:r>
            <a:r>
              <a:rPr lang="en-US" i="1" dirty="0" smtClean="0"/>
              <a:t>Y</a:t>
            </a:r>
            <a:r>
              <a:rPr lang="en-US" dirty="0" smtClean="0"/>
              <a:t>.)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dirty="0" smtClean="0"/>
              <a:t>EECS 582 – </a:t>
            </a:r>
            <a:r>
              <a:rPr lang="en-US" dirty="0"/>
              <a:t>F</a:t>
            </a:r>
            <a:r>
              <a:rPr lang="en-US" dirty="0" smtClean="0"/>
              <a:t>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48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345" y="3736502"/>
            <a:ext cx="9476510" cy="279057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Formal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1218" y="1270431"/>
            <a:ext cx="10515600" cy="4351338"/>
          </a:xfrm>
        </p:spPr>
        <p:txBody>
          <a:bodyPr/>
          <a:lstStyle/>
          <a:p>
            <a:r>
              <a:rPr lang="en-US" dirty="0"/>
              <a:t>Let ζ be a specification with a </a:t>
            </a:r>
            <a:r>
              <a:rPr lang="en-US" dirty="0" smtClean="0"/>
              <a:t>reference implementation </a:t>
            </a:r>
            <a:r>
              <a:rPr lang="en-US" i="1" dirty="0"/>
              <a:t>M</a:t>
            </a:r>
            <a:r>
              <a:rPr lang="en-US" dirty="0"/>
              <a:t>. Consider a history where </a:t>
            </a:r>
            <a:r>
              <a:rPr lang="en-US" i="1" dirty="0" smtClean="0"/>
              <a:t>XY </a:t>
            </a:r>
            <a:r>
              <a:rPr lang="en-US" dirty="0" smtClean="0"/>
              <a:t>where </a:t>
            </a:r>
            <a:r>
              <a:rPr lang="en-US" i="1" dirty="0"/>
              <a:t>Y </a:t>
            </a:r>
            <a:r>
              <a:rPr lang="en-US" dirty="0"/>
              <a:t>commutes in </a:t>
            </a:r>
            <a:r>
              <a:rPr lang="en-US" i="1" dirty="0"/>
              <a:t>XY </a:t>
            </a:r>
            <a:r>
              <a:rPr lang="en-US" dirty="0"/>
              <a:t>and </a:t>
            </a:r>
            <a:r>
              <a:rPr lang="en-US" i="1" dirty="0"/>
              <a:t>M </a:t>
            </a:r>
            <a:r>
              <a:rPr lang="en-US" dirty="0"/>
              <a:t>can generate </a:t>
            </a:r>
            <a:r>
              <a:rPr lang="en-US" i="1" dirty="0"/>
              <a:t>XY</a:t>
            </a:r>
            <a:r>
              <a:rPr lang="en-US" dirty="0"/>
              <a:t>.</a:t>
            </a:r>
          </a:p>
          <a:p>
            <a:r>
              <a:rPr lang="en-US" dirty="0"/>
              <a:t>There exists a correct implementation </a:t>
            </a:r>
            <a:r>
              <a:rPr lang="en-US" i="1" dirty="0" smtClean="0"/>
              <a:t>M’ </a:t>
            </a:r>
            <a:r>
              <a:rPr lang="en-US" dirty="0" smtClean="0"/>
              <a:t>of </a:t>
            </a:r>
            <a:r>
              <a:rPr lang="en-US" dirty="0"/>
              <a:t>ζ </a:t>
            </a:r>
            <a:r>
              <a:rPr lang="en-US" dirty="0" smtClean="0"/>
              <a:t>whose execution </a:t>
            </a:r>
            <a:r>
              <a:rPr lang="en-US" dirty="0"/>
              <a:t>of </a:t>
            </a:r>
            <a:r>
              <a:rPr lang="en-US" i="1" dirty="0"/>
              <a:t>XY </a:t>
            </a:r>
            <a:r>
              <a:rPr lang="en-US" dirty="0"/>
              <a:t>is conflict-free in the </a:t>
            </a:r>
            <a:r>
              <a:rPr lang="en-US" dirty="0" smtClean="0"/>
              <a:t>commutative region </a:t>
            </a:r>
            <a:r>
              <a:rPr lang="en-US" i="1" dirty="0"/>
              <a:t>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EECS 582 – W16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63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Scalable Commutativity Rule: </a:t>
            </a:r>
            <a:r>
              <a:rPr lang="en-US" dirty="0">
                <a:latin typeface="+mj-lt"/>
              </a:rPr>
              <a:t>Whenever interface operations commute, they can be implemented in a way that scales</a:t>
            </a:r>
            <a:r>
              <a:rPr lang="en-US" dirty="0" smtClean="0">
                <a:latin typeface="+mj-lt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Problem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More about the Rule</a:t>
            </a: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</a:rPr>
              <a:t>Formalization and Proof</a:t>
            </a:r>
          </a:p>
          <a:p>
            <a:r>
              <a:rPr lang="en-US" dirty="0" smtClean="0"/>
              <a:t>Applying the Rule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</a:t>
            </a:r>
            <a:r>
              <a:rPr lang="en-US" dirty="0"/>
              <a:t>F</a:t>
            </a:r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605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Refining POSIX with the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Lowest </a:t>
            </a:r>
            <a:r>
              <a:rPr lang="en-US" dirty="0"/>
              <a:t>FD versus any FD </a:t>
            </a:r>
            <a:endParaRPr lang="en-US" dirty="0" smtClean="0"/>
          </a:p>
          <a:p>
            <a:r>
              <a:rPr lang="en-US" dirty="0" smtClean="0"/>
              <a:t>stat </a:t>
            </a:r>
            <a:r>
              <a:rPr lang="en-US" dirty="0"/>
              <a:t>versus </a:t>
            </a:r>
            <a:r>
              <a:rPr lang="en-US" dirty="0" err="1" smtClean="0"/>
              <a:t>xstat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we can learn:</a:t>
            </a:r>
          </a:p>
          <a:p>
            <a:r>
              <a:rPr lang="en-US" dirty="0"/>
              <a:t>Embrace </a:t>
            </a:r>
            <a:r>
              <a:rPr lang="en-US" dirty="0" smtClean="0"/>
              <a:t>non-determinism</a:t>
            </a:r>
          </a:p>
          <a:p>
            <a:r>
              <a:rPr lang="en-US" dirty="0"/>
              <a:t>Decompose compound operations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</a:t>
            </a:r>
            <a:r>
              <a:rPr lang="en-US" dirty="0"/>
              <a:t>F</a:t>
            </a:r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6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</a:t>
            </a:r>
            <a:r>
              <a:rPr lang="en-US" dirty="0"/>
              <a:t>F</a:t>
            </a:r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6390" y="1494074"/>
            <a:ext cx="4143375" cy="433387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17088" y="560331"/>
            <a:ext cx="10536712" cy="701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4400" dirty="0" smtClean="0">
                <a:latin typeface="Gill Sans" charset="0"/>
                <a:ea typeface="Gill Sans" charset="0"/>
                <a:cs typeface="Gill Sans" charset="0"/>
              </a:rPr>
              <a:t>Commuter</a:t>
            </a:r>
            <a:endParaRPr lang="en-US" sz="4400" dirty="0"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1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</a:t>
            </a:r>
            <a:r>
              <a:rPr lang="en-US" dirty="0"/>
              <a:t>F</a:t>
            </a:r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19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145" y="0"/>
            <a:ext cx="10605655" cy="6262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459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Scalable Commutativity Rule: </a:t>
            </a:r>
            <a:r>
              <a:rPr lang="en-US" dirty="0">
                <a:latin typeface="+mj-lt"/>
              </a:rPr>
              <a:t>Whenever interface operations commute, they can be implemented in a way that scales</a:t>
            </a:r>
            <a:r>
              <a:rPr lang="en-US" dirty="0" smtClean="0">
                <a:latin typeface="+mj-lt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r>
              <a:rPr lang="en-US" dirty="0" smtClean="0"/>
              <a:t>Problem</a:t>
            </a:r>
          </a:p>
          <a:p>
            <a:r>
              <a:rPr lang="en-US" dirty="0" smtClean="0"/>
              <a:t>More about the Rule</a:t>
            </a:r>
          </a:p>
          <a:p>
            <a:r>
              <a:rPr lang="en-US" dirty="0"/>
              <a:t>Formalization and </a:t>
            </a:r>
            <a:r>
              <a:rPr lang="en-US" dirty="0" smtClean="0"/>
              <a:t>Proof</a:t>
            </a:r>
          </a:p>
          <a:p>
            <a:r>
              <a:rPr lang="en-US" dirty="0" smtClean="0"/>
              <a:t>Applying the Rule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</a:t>
            </a:r>
            <a:r>
              <a:rPr lang="en-US" dirty="0"/>
              <a:t>F</a:t>
            </a:r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2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</a:t>
            </a:r>
            <a:r>
              <a:rPr lang="en-US" dirty="0"/>
              <a:t>F</a:t>
            </a:r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20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5855" y="1"/>
            <a:ext cx="10577945" cy="6253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616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sv6: A Scalable </a:t>
            </a:r>
            <a:r>
              <a:rPr lang="en-US" dirty="0" smtClean="0"/>
              <a:t>OS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8873836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• </a:t>
            </a:r>
            <a:r>
              <a:rPr lang="en-US" dirty="0"/>
              <a:t>POSIX-like operating system</a:t>
            </a:r>
          </a:p>
          <a:p>
            <a:pPr marL="0" indent="0">
              <a:buNone/>
            </a:pPr>
            <a:r>
              <a:rPr lang="en-US" dirty="0"/>
              <a:t>• File system and virtual memory </a:t>
            </a:r>
            <a:r>
              <a:rPr lang="en-US" dirty="0" smtClean="0"/>
              <a:t>system follow </a:t>
            </a:r>
            <a:r>
              <a:rPr lang="en-US" dirty="0"/>
              <a:t>commutativity rule</a:t>
            </a:r>
          </a:p>
          <a:p>
            <a:pPr marL="0" indent="0">
              <a:buNone/>
            </a:pPr>
            <a:r>
              <a:rPr lang="en-US" dirty="0"/>
              <a:t>• Implementation using standard </a:t>
            </a:r>
            <a:r>
              <a:rPr lang="en-US" dirty="0" smtClean="0"/>
              <a:t>parallel programming </a:t>
            </a:r>
            <a:r>
              <a:rPr lang="en-US" dirty="0"/>
              <a:t>techniques, but guided </a:t>
            </a:r>
            <a:r>
              <a:rPr lang="en-US" dirty="0" smtClean="0"/>
              <a:t>by Commuter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</a:t>
            </a:r>
            <a:r>
              <a:rPr lang="en-US" smtClean="0"/>
              <a:t>– F16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109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</a:t>
            </a:r>
            <a:r>
              <a:rPr lang="en-US" dirty="0"/>
              <a:t>F</a:t>
            </a:r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22</a:t>
            </a:fld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109" y="112713"/>
            <a:ext cx="10411692" cy="62436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246909" y="5763491"/>
            <a:ext cx="8735291" cy="4156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29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Topics: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apply a similar principles to network, database systems?</a:t>
            </a:r>
          </a:p>
          <a:p>
            <a:r>
              <a:rPr lang="en-US" dirty="0" smtClean="0"/>
              <a:t>Do you think this new technique improve development speed?</a:t>
            </a:r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</a:t>
            </a:r>
            <a:r>
              <a:rPr lang="en-US" dirty="0"/>
              <a:t>F</a:t>
            </a:r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455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CPU Trends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1282890"/>
            <a:ext cx="10339316" cy="557511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</a:t>
            </a:r>
            <a:r>
              <a:rPr lang="en-US" dirty="0"/>
              <a:t>F</a:t>
            </a:r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843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 Scalability Bottleneck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767" y="1487606"/>
            <a:ext cx="7206018" cy="5063319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</a:t>
            </a:r>
            <a:r>
              <a:rPr lang="en-US" dirty="0"/>
              <a:t>F</a:t>
            </a:r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78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Techniques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Try a Workload, Plot Scalability, Fix top Bottleneck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Disadvantages:</a:t>
            </a:r>
          </a:p>
          <a:p>
            <a:r>
              <a:rPr lang="en-US" dirty="0" smtClean="0"/>
              <a:t>New workloads expose new bottlenecks</a:t>
            </a:r>
          </a:p>
          <a:p>
            <a:r>
              <a:rPr lang="en-US" dirty="0" smtClean="0"/>
              <a:t>More cores expose new bottlenecks</a:t>
            </a:r>
          </a:p>
          <a:p>
            <a:r>
              <a:rPr lang="en-US" dirty="0" smtClean="0"/>
              <a:t>The real bottlenecks may be in the interface design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</a:t>
            </a:r>
            <a:r>
              <a:rPr lang="en-US" dirty="0"/>
              <a:t>F</a:t>
            </a:r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06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Scalable Commutativity Rule: </a:t>
            </a:r>
            <a:r>
              <a:rPr lang="en-US" dirty="0">
                <a:latin typeface="+mj-lt"/>
              </a:rPr>
              <a:t>Whenever interface operations commute, they can be implemented in a way that scales</a:t>
            </a:r>
            <a:r>
              <a:rPr lang="en-US" dirty="0" smtClean="0">
                <a:latin typeface="+mj-lt"/>
              </a:rPr>
              <a:t>.</a:t>
            </a: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r>
              <a:rPr lang="en-US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</a:t>
            </a:r>
          </a:p>
          <a:p>
            <a:r>
              <a:rPr lang="en-US" dirty="0" smtClean="0"/>
              <a:t>More about the Rule</a:t>
            </a:r>
          </a:p>
          <a:p>
            <a:r>
              <a:rPr lang="en-US" dirty="0" smtClean="0"/>
              <a:t>Formalization and Proof</a:t>
            </a:r>
          </a:p>
          <a:p>
            <a:r>
              <a:rPr lang="en-US" dirty="0" smtClean="0"/>
              <a:t>Applying the Rule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</a:t>
            </a:r>
            <a:r>
              <a:rPr lang="en-US" dirty="0"/>
              <a:t>F</a:t>
            </a:r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88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</a:t>
            </a:r>
            <a:r>
              <a:rPr lang="en-US" dirty="0"/>
              <a:t>F</a:t>
            </a:r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7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49891" y="0"/>
            <a:ext cx="277091" cy="67214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5636" y="6695786"/>
            <a:ext cx="11360727" cy="136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616036" y="5466196"/>
            <a:ext cx="5112328" cy="7204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709" y="0"/>
            <a:ext cx="10564091" cy="6263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92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</a:t>
            </a:r>
            <a:r>
              <a:rPr lang="en-US" dirty="0"/>
              <a:t>F</a:t>
            </a:r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49891" y="0"/>
            <a:ext cx="277091" cy="67214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5636" y="6695786"/>
            <a:ext cx="11360727" cy="136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616036" y="5466196"/>
            <a:ext cx="5112328" cy="7204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436" y="1"/>
            <a:ext cx="10529455" cy="62535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505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5018" y="0"/>
            <a:ext cx="10688782" cy="6858000"/>
          </a:xfrm>
          <a:prstGeom prst="rect">
            <a:avLst/>
          </a:prstGeo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EECS 582 – </a:t>
            </a:r>
            <a:r>
              <a:rPr lang="en-US" dirty="0"/>
              <a:t>F</a:t>
            </a:r>
            <a:r>
              <a:rPr lang="en-US" dirty="0" smtClean="0"/>
              <a:t>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EF9975-6C58-5C4C-8961-54FFA2646BAA}" type="slidenum">
              <a:rPr lang="en-US" smtClean="0"/>
              <a:t>9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1249891" y="0"/>
            <a:ext cx="277091" cy="672147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415636" y="6695786"/>
            <a:ext cx="11360727" cy="1365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616036" y="5466196"/>
            <a:ext cx="5112328" cy="7204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485252" y="5150792"/>
            <a:ext cx="522149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>
                <a:latin typeface="+mj-lt"/>
              </a:rPr>
              <a:t>Change the Interface?</a:t>
            </a:r>
            <a:endParaRPr lang="en-US" sz="4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2832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607</Words>
  <Application>Microsoft Office PowerPoint</Application>
  <PresentationFormat>Widescreen</PresentationFormat>
  <Paragraphs>132</Paragraphs>
  <Slides>23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Gill Sans</vt:lpstr>
      <vt:lpstr>Gill Sans Light</vt:lpstr>
      <vt:lpstr>Office Theme</vt:lpstr>
      <vt:lpstr>The Scalable Commutativity Rule: Designing Scalable Software for Multicore Processors </vt:lpstr>
      <vt:lpstr>Outline</vt:lpstr>
      <vt:lpstr>CPU Trends</vt:lpstr>
      <vt:lpstr>A Scalability Bottleneck</vt:lpstr>
      <vt:lpstr>Current Techniques</vt:lpstr>
      <vt:lpstr>Outline</vt:lpstr>
      <vt:lpstr>PowerPoint Presentation</vt:lpstr>
      <vt:lpstr>PowerPoint Presentation</vt:lpstr>
      <vt:lpstr>PowerPoint Presentation</vt:lpstr>
      <vt:lpstr>PowerPoint Presentation</vt:lpstr>
      <vt:lpstr>Intuition</vt:lpstr>
      <vt:lpstr>Outline</vt:lpstr>
      <vt:lpstr>Formalization</vt:lpstr>
      <vt:lpstr>Commutativity</vt:lpstr>
      <vt:lpstr>The Formal Rule</vt:lpstr>
      <vt:lpstr>Outline</vt:lpstr>
      <vt:lpstr>Refining POSIX with the Rule</vt:lpstr>
      <vt:lpstr>PowerPoint Presentation</vt:lpstr>
      <vt:lpstr>PowerPoint Presentation</vt:lpstr>
      <vt:lpstr>PowerPoint Presentation</vt:lpstr>
      <vt:lpstr>sv6: A Scalable OS</vt:lpstr>
      <vt:lpstr>PowerPoint Presentation</vt:lpstr>
      <vt:lpstr>Discussion Topics: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Mosharaf Chowdhury</dc:creator>
  <cp:lastModifiedBy>Windows User</cp:lastModifiedBy>
  <cp:revision>42</cp:revision>
  <dcterms:created xsi:type="dcterms:W3CDTF">2015-12-27T15:42:19Z</dcterms:created>
  <dcterms:modified xsi:type="dcterms:W3CDTF">2016-09-28T23:51:36Z</dcterms:modified>
</cp:coreProperties>
</file>