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Cabin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11" Type="http://schemas.openxmlformats.org/officeDocument/2006/relationships/slide" Target="slides/slide7.xml"/><Relationship Id="rId22" Type="http://schemas.openxmlformats.org/officeDocument/2006/relationships/font" Target="fonts/Cabin-boldItalic.fntdata"/><Relationship Id="rId10" Type="http://schemas.openxmlformats.org/officeDocument/2006/relationships/slide" Target="slides/slide6.xml"/><Relationship Id="rId21" Type="http://schemas.openxmlformats.org/officeDocument/2006/relationships/font" Target="fonts/Cabin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abin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6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6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Relationship Id="rId4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IX: A Protected Dataplane Operating System for High Throughput and Low Latency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t/>
            </a:r>
            <a:endParaRPr sz="10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t/>
            </a:r>
            <a:endParaRPr sz="10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t/>
            </a:r>
            <a:endParaRPr sz="1000"/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2400"/>
              <a:t>OSDI ‘14 Best Paper Award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524000" y="3602055"/>
            <a:ext cx="9144000" cy="23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Adam Belay        George Prekas        Ana Klimovic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Samuel Grossman        Christos Kozyrakis        Edouard Bugnion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Presented by Jeremy Erickson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EECS 582 – W16</a:t>
            </a:r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Performance</a:t>
            </a: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Capture3.PNG"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945" y="1716645"/>
            <a:ext cx="5604849" cy="421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5.PNG"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94" y="1911007"/>
            <a:ext cx="5313225" cy="40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Performance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Capture6.PNG"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99" y="2382499"/>
            <a:ext cx="5092201" cy="365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4.PNG"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6500" y="2008050"/>
            <a:ext cx="5895100" cy="38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Performance</a:t>
            </a: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Capture.PNG"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49" y="1690824"/>
            <a:ext cx="10965697" cy="440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potential performance downsides are there to this approach?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/>
              <a:t>What potential usability downsides are there to this approach?</a:t>
            </a:r>
          </a:p>
          <a:p>
            <a:pPr indent="-40005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t/>
            </a:r>
            <a:endParaRPr sz="27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/>
              <a:t>How could they make it even faster?</a:t>
            </a:r>
          </a:p>
          <a:p>
            <a:pPr indent="-4000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2700">
                <a:solidFill>
                  <a:srgbClr val="FFFFFF"/>
                </a:solidFill>
              </a:rPr>
              <a:t>They mention at the end of the paper that they could take advantage of Single-root input/output virtualization (SR-IOV) to share the NICs between multiple dataplanes and scale </a:t>
            </a:r>
            <a:r>
              <a:rPr i="1" lang="en-US" sz="2700">
                <a:solidFill>
                  <a:srgbClr val="FFFFFF"/>
                </a:solidFill>
              </a:rPr>
              <a:t>even harder</a:t>
            </a:r>
          </a:p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What potential performance downsides are there to this approach?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Large packets + Run-to-Completion + Slow Application ?= Delay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What potential usability downsides are there to this approach?</a:t>
            </a:r>
          </a:p>
          <a:p>
            <a:pPr indent="-400050" lvl="0" marL="457200" rtl="0">
              <a:spcBef>
                <a:spcPts val="0"/>
              </a:spcBef>
              <a:buSzPct val="100000"/>
            </a:pPr>
            <a:r>
              <a:rPr lang="en-US" sz="2700"/>
              <a:t>Applications must be specifically developed (or ported) to a new API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How could they make it even faster?</a:t>
            </a:r>
          </a:p>
          <a:p>
            <a:pPr indent="-400050" lvl="0" marL="457200" rtl="0">
              <a:spcBef>
                <a:spcPts val="0"/>
              </a:spcBef>
              <a:buSzPct val="100000"/>
            </a:pPr>
            <a:r>
              <a:rPr lang="en-US" sz="2700"/>
              <a:t>They mention at the end of the paper that they could take advantage of Single-root input/output virtualization (SR-IOV) to share the NICs between multiple dataplanes and scale </a:t>
            </a:r>
            <a:r>
              <a:rPr i="1" lang="en-US" sz="2700"/>
              <a:t>even harder</a:t>
            </a: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do we want?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21250" y="1825625"/>
            <a:ext cx="4892400" cy="969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We want our networks fast!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2200"/>
              <a:t>(Specifically, packet processing on commodity servers)</a:t>
            </a: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Image result for meme network fast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650" y="1216625"/>
            <a:ext cx="508000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859625" y="6356350"/>
            <a:ext cx="7455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https://memegenerator.net/instance/64946097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838200" y="3222550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When do we want it?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838200" y="4548250"/>
            <a:ext cx="4494300" cy="969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Now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8200" y="5386450"/>
            <a:ext cx="4494300" cy="969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(Or back  in 2014)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Challenges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838200" y="1825625"/>
            <a:ext cx="6629700" cy="435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Tail Latency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Some SLAs require µs tail latency</a:t>
            </a:r>
          </a:p>
          <a:p>
            <a:pPr lvl="0">
              <a:spcBef>
                <a:spcPts val="0"/>
              </a:spcBef>
              <a:buNone/>
            </a:pPr>
            <a:r>
              <a:rPr b="1" lang="en-US"/>
              <a:t>High Packet Rates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Key-value stores - tons of small packets</a:t>
            </a:r>
          </a:p>
          <a:p>
            <a:pPr lvl="0">
              <a:spcBef>
                <a:spcPts val="0"/>
              </a:spcBef>
              <a:buNone/>
            </a:pPr>
            <a:r>
              <a:rPr b="1" lang="en-US"/>
              <a:t>Protection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Multiple services share a single server</a:t>
            </a:r>
          </a:p>
          <a:p>
            <a:pPr indent="0" lvl="0" marL="177800">
              <a:spcBef>
                <a:spcPts val="0"/>
              </a:spcBef>
              <a:buNone/>
            </a:pPr>
            <a:r>
              <a:rPr b="1" lang="en-US"/>
              <a:t>Resource Efficiency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Load varies significantly over time</a:t>
            </a:r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8525" y="1661375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7558525" y="5471375"/>
            <a:ext cx="7455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https://memegenerator.net/instance/57260030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What else is out there?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Basic Linux Networking Stack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Potentially tuned for parallel incoming connections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User-space Networking Stacks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mTCP (NSDI ‘14 - April compared to IX’s OSDI ‘14 in October)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Not secure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Infiniband (RDMA)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Requires special hardware -- datacenter only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Some others...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Why don’t we just use those?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Basic Linux Networking Stack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>
                <a:highlight>
                  <a:srgbClr val="EA9999"/>
                </a:highlight>
              </a:rPr>
              <a:t>Too slow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User-space Networking Stacks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mTCP (NSDI ‘14 - April compared to IX’s OSDI ‘14 in October)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>
                <a:highlight>
                  <a:srgbClr val="EA9999"/>
                </a:highlight>
              </a:rPr>
              <a:t>Not secure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Infiniband (RDMA)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>
                <a:highlight>
                  <a:srgbClr val="EA9999"/>
                </a:highlight>
              </a:rPr>
              <a:t>Requires special hardware -- datacenter only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Some others...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Lessons learned from Middleboxes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Integrate the networking stack and application into </a:t>
            </a:r>
            <a:r>
              <a:rPr lang="en-US" u="sng"/>
              <a:t>dataplane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Application gets (almost) direct access to hardware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Run each packet to completion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No context-switching to introduce latency (tail-latency, yuck)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Adaptive batching when congested for higher throughput</a:t>
            </a:r>
          </a:p>
          <a:p>
            <a:pPr indent="-228600" lvl="1" marL="914400">
              <a:spcBef>
                <a:spcPts val="0"/>
              </a:spcBef>
            </a:pPr>
            <a:r>
              <a:rPr lang="en-US"/>
              <a:t>Also prevents Head-of-Line blocking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Design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838200" y="1825625"/>
            <a:ext cx="4595700" cy="4133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paper provides this diagram: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I thought it was a little hard to see what’s going on.</a:t>
            </a: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Capture.PN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999" y="963775"/>
            <a:ext cx="5919800" cy="508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523525" y="3855025"/>
            <a:ext cx="80367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2400"/>
              <a:t>Linux kernel</a:t>
            </a:r>
          </a:p>
        </p:txBody>
      </p:sp>
      <p:sp>
        <p:nvSpPr>
          <p:cNvPr id="154" name="Shape 154"/>
          <p:cNvSpPr/>
          <p:nvPr/>
        </p:nvSpPr>
        <p:spPr>
          <a:xfrm>
            <a:off x="2523525" y="4567593"/>
            <a:ext cx="8036700" cy="124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2400"/>
              <a:t>Hardware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r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55" name="Shape 155"/>
          <p:cNvSpPr/>
          <p:nvPr/>
        </p:nvSpPr>
        <p:spPr>
          <a:xfrm>
            <a:off x="4577249" y="2139425"/>
            <a:ext cx="1945800" cy="37257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491425" y="2139425"/>
            <a:ext cx="2017200" cy="37257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Design (maybe this is easier to visualize?)</a:t>
            </a:r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59" name="Shape 159"/>
          <p:cNvSpPr/>
          <p:nvPr/>
        </p:nvSpPr>
        <p:spPr>
          <a:xfrm>
            <a:off x="2523525" y="3142500"/>
            <a:ext cx="19458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IX</a:t>
            </a:r>
          </a:p>
        </p:txBody>
      </p:sp>
      <p:sp>
        <p:nvSpPr>
          <p:cNvPr id="160" name="Shape 160"/>
          <p:cNvSpPr/>
          <p:nvPr/>
        </p:nvSpPr>
        <p:spPr>
          <a:xfrm>
            <a:off x="8053825" y="3145775"/>
            <a:ext cx="902100" cy="64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App1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6559575" y="2178975"/>
            <a:ext cx="0" cy="354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2" name="Shape 162"/>
          <p:cNvSpPr/>
          <p:nvPr/>
        </p:nvSpPr>
        <p:spPr>
          <a:xfrm>
            <a:off x="6627200" y="3145775"/>
            <a:ext cx="1359000" cy="64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IXCP</a:t>
            </a:r>
          </a:p>
        </p:txBody>
      </p:sp>
      <p:sp>
        <p:nvSpPr>
          <p:cNvPr id="163" name="Shape 163"/>
          <p:cNvSpPr/>
          <p:nvPr/>
        </p:nvSpPr>
        <p:spPr>
          <a:xfrm>
            <a:off x="9556725" y="3145775"/>
            <a:ext cx="1003500" cy="64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AppN</a:t>
            </a:r>
          </a:p>
        </p:txBody>
      </p:sp>
      <p:sp>
        <p:nvSpPr>
          <p:cNvPr id="164" name="Shape 164"/>
          <p:cNvSpPr/>
          <p:nvPr/>
        </p:nvSpPr>
        <p:spPr>
          <a:xfrm>
            <a:off x="2589800" y="4658025"/>
            <a:ext cx="1879500" cy="4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40Gbps NIC</a:t>
            </a:r>
          </a:p>
        </p:txBody>
      </p:sp>
      <p:sp>
        <p:nvSpPr>
          <p:cNvPr id="165" name="Shape 165"/>
          <p:cNvSpPr/>
          <p:nvPr/>
        </p:nvSpPr>
        <p:spPr>
          <a:xfrm>
            <a:off x="4608500" y="4651025"/>
            <a:ext cx="1879500" cy="4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40Gbps NIC</a:t>
            </a:r>
          </a:p>
        </p:txBody>
      </p:sp>
      <p:sp>
        <p:nvSpPr>
          <p:cNvPr id="166" name="Shape 166"/>
          <p:cNvSpPr/>
          <p:nvPr/>
        </p:nvSpPr>
        <p:spPr>
          <a:xfrm>
            <a:off x="4612450" y="3142475"/>
            <a:ext cx="1879500" cy="65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IX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9039475" y="3188375"/>
            <a:ext cx="5634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/>
              <a:t>...</a:t>
            </a:r>
          </a:p>
        </p:txBody>
      </p:sp>
      <p:sp>
        <p:nvSpPr>
          <p:cNvPr id="168" name="Shape 168"/>
          <p:cNvSpPr/>
          <p:nvPr/>
        </p:nvSpPr>
        <p:spPr>
          <a:xfrm>
            <a:off x="2523525" y="2170779"/>
            <a:ext cx="1945800" cy="91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httpd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(libix)</a:t>
            </a:r>
          </a:p>
        </p:txBody>
      </p:sp>
      <p:sp>
        <p:nvSpPr>
          <p:cNvPr id="169" name="Shape 169"/>
          <p:cNvSpPr/>
          <p:nvPr/>
        </p:nvSpPr>
        <p:spPr>
          <a:xfrm>
            <a:off x="4612450" y="2170725"/>
            <a:ext cx="1872300" cy="91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memcached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/>
              <a:t>(libix)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32825" y="2969450"/>
            <a:ext cx="2130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Ring 0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(Dataplane)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32825" y="3945475"/>
            <a:ext cx="18795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VMX Ring 0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66275" y="2304025"/>
            <a:ext cx="1812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Ring 3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0802250" y="3188375"/>
            <a:ext cx="11658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Ring 3</a:t>
            </a:r>
          </a:p>
        </p:txBody>
      </p:sp>
      <p:sp>
        <p:nvSpPr>
          <p:cNvPr id="174" name="Shape 174"/>
          <p:cNvSpPr/>
          <p:nvPr/>
        </p:nvSpPr>
        <p:spPr>
          <a:xfrm>
            <a:off x="2589800" y="5246075"/>
            <a:ext cx="1879500" cy="4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Core 0</a:t>
            </a:r>
          </a:p>
        </p:txBody>
      </p:sp>
      <p:sp>
        <p:nvSpPr>
          <p:cNvPr id="175" name="Shape 175"/>
          <p:cNvSpPr/>
          <p:nvPr/>
        </p:nvSpPr>
        <p:spPr>
          <a:xfrm>
            <a:off x="4608500" y="5239025"/>
            <a:ext cx="1879500" cy="4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Core 1</a:t>
            </a:r>
          </a:p>
        </p:txBody>
      </p:sp>
      <p:sp>
        <p:nvSpPr>
          <p:cNvPr id="176" name="Shape 176"/>
          <p:cNvSpPr/>
          <p:nvPr/>
        </p:nvSpPr>
        <p:spPr>
          <a:xfrm>
            <a:off x="6627200" y="5249325"/>
            <a:ext cx="1879500" cy="4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Core 2</a:t>
            </a:r>
          </a:p>
        </p:txBody>
      </p:sp>
      <p:sp>
        <p:nvSpPr>
          <p:cNvPr id="177" name="Shape 177"/>
          <p:cNvSpPr/>
          <p:nvPr/>
        </p:nvSpPr>
        <p:spPr>
          <a:xfrm>
            <a:off x="8610600" y="5249325"/>
            <a:ext cx="1879500" cy="4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Core 3</a:t>
            </a:r>
          </a:p>
        </p:txBody>
      </p:sp>
      <p:sp>
        <p:nvSpPr>
          <p:cNvPr id="178" name="Shape 178"/>
          <p:cNvSpPr/>
          <p:nvPr/>
        </p:nvSpPr>
        <p:spPr>
          <a:xfrm>
            <a:off x="6631150" y="4658025"/>
            <a:ext cx="1879500" cy="4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1</a:t>
            </a:r>
            <a:r>
              <a:rPr lang="en-US" sz="2400"/>
              <a:t>Gbps NIC</a:t>
            </a:r>
          </a:p>
        </p:txBody>
      </p:sp>
      <p:sp>
        <p:nvSpPr>
          <p:cNvPr id="179" name="Shape 179"/>
          <p:cNvSpPr/>
          <p:nvPr/>
        </p:nvSpPr>
        <p:spPr>
          <a:xfrm>
            <a:off x="5619825" y="3945475"/>
            <a:ext cx="1879500" cy="47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Dune</a:t>
            </a:r>
          </a:p>
        </p:txBody>
      </p:sp>
      <p:cxnSp>
        <p:nvCxnSpPr>
          <p:cNvPr id="180" name="Shape 180"/>
          <p:cNvCxnSpPr/>
          <p:nvPr/>
        </p:nvCxnSpPr>
        <p:spPr>
          <a:xfrm flipH="1">
            <a:off x="7074075" y="3659375"/>
            <a:ext cx="314100" cy="415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1" name="Shape 181"/>
          <p:cNvCxnSpPr/>
          <p:nvPr/>
        </p:nvCxnSpPr>
        <p:spPr>
          <a:xfrm rot="10800000">
            <a:off x="5776750" y="3689125"/>
            <a:ext cx="233100" cy="354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2" name="Shape 182"/>
          <p:cNvCxnSpPr/>
          <p:nvPr/>
        </p:nvCxnSpPr>
        <p:spPr>
          <a:xfrm rot="10800000">
            <a:off x="4096825" y="3676250"/>
            <a:ext cx="1761000" cy="458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3" name="Shape 183"/>
          <p:cNvSpPr txBox="1"/>
          <p:nvPr/>
        </p:nvSpPr>
        <p:spPr>
          <a:xfrm>
            <a:off x="6821025" y="1484475"/>
            <a:ext cx="41760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Similar to Exokernel, but with system protection and backwards compatibility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Important details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Zero-Copy API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Packets are grabbed from NIC by IX and put in memory buffer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Memory buffer is exposed to dataplane application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Read-only through virtual memory protection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Incoming traffic is randomly distributed among threads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Uses NIC hardware Receive Side Scaling (RSS)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For outgoing traffic, they probe ports to find same thread for return traffic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The non-IX portion of the machine can still run legacy code!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Backwards compatible!</a:t>
            </a:r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