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Ubuntu"/>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81658D4-1A4C-4A5A-8209-DA4E00DBA667}">
  <a:tblStyle styleId="{981658D4-1A4C-4A5A-8209-DA4E00DBA667}"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Ubuntu-regular.fntdata"/><Relationship Id="rId25" Type="http://schemas.openxmlformats.org/officeDocument/2006/relationships/slide" Target="slides/slide20.xml"/><Relationship Id="rId28" Type="http://schemas.openxmlformats.org/officeDocument/2006/relationships/font" Target="fonts/Ubuntu-italic.fntdata"/><Relationship Id="rId27" Type="http://schemas.openxmlformats.org/officeDocument/2006/relationships/font" Target="fonts/Ubuntu-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Ubuntu-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Hello everyone, my name is HyunJong, often called Joseph and I’m going to present Exokernel today.</a:t>
            </a:r>
          </a:p>
          <a:p>
            <a:pPr lvl="0">
              <a:spcBef>
                <a:spcPts val="0"/>
              </a:spcBef>
              <a:buNone/>
            </a:pPr>
            <a:r>
              <a:t/>
            </a:r>
            <a:endParaRPr/>
          </a:p>
          <a:p>
            <a:pPr lvl="0">
              <a:spcBef>
                <a:spcPts val="0"/>
              </a:spcBef>
              <a:buNone/>
            </a:pPr>
            <a:r>
              <a:rPr lang="en-US"/>
              <a:t>The paper was appeared in SOSP 1997 and had a major impact on OS design. Cited more than 1400 times!</a:t>
            </a:r>
          </a:p>
          <a:p>
            <a:pPr lvl="0">
              <a:spcBef>
                <a:spcPts val="0"/>
              </a:spcBef>
              <a:buNone/>
            </a:pPr>
            <a:r>
              <a:t/>
            </a:r>
            <a:endParaRPr/>
          </a:p>
        </p:txBody>
      </p:sp>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Let’s move the gear to evaluation. In the paper, Aegis and ExOS are evaluated. </a:t>
            </a:r>
          </a:p>
          <a:p>
            <a:pPr lvl="0" rtl="0">
              <a:spcBef>
                <a:spcPts val="0"/>
              </a:spcBef>
              <a:buNone/>
            </a:pPr>
            <a:r>
              <a:rPr lang="en-US"/>
              <a:t>- </a:t>
            </a:r>
            <a:r>
              <a:rPr lang="en-US"/>
              <a:t>Aegis is an exokernel that exports the processor, physical memory, TLB, exceptions, interrupts and network interfaces.</a:t>
            </a:r>
          </a:p>
          <a:p>
            <a:pPr lvl="0" rtl="0">
              <a:spcBef>
                <a:spcPts val="0"/>
              </a:spcBef>
              <a:buNone/>
            </a:pPr>
            <a:r>
              <a:rPr lang="en-US"/>
              <a:t>* </a:t>
            </a:r>
            <a:r>
              <a:rPr lang="en-US"/>
              <a:t>We are going to cover a overhead in system calls and exceptions.</a:t>
            </a:r>
          </a:p>
          <a:p>
            <a:pPr lvl="0" rtl="0">
              <a:spcBef>
                <a:spcPts val="0"/>
              </a:spcBef>
              <a:buNone/>
            </a:pPr>
            <a:r>
              <a:rPr lang="en-US"/>
              <a:t>* Details in protected control transfers, address translations and DPF are detailed in the paper.</a:t>
            </a:r>
          </a:p>
          <a:p>
            <a:pPr lvl="0">
              <a:spcBef>
                <a:spcPts val="0"/>
              </a:spcBef>
              <a:buNone/>
            </a:pPr>
            <a:r>
              <a:rPr lang="en-US"/>
              <a:t>- </a:t>
            </a:r>
            <a:r>
              <a:rPr lang="en-US"/>
              <a:t>ExOS is a library operating system that implements processes, virtual memory, user-level exceptions, various interprocess abstractions (IPC) and a few network protocols.</a:t>
            </a:r>
          </a:p>
          <a:p>
            <a:pPr lvl="0" rtl="0">
              <a:spcBef>
                <a:spcPts val="0"/>
              </a:spcBef>
              <a:buNone/>
            </a:pPr>
            <a:r>
              <a:rPr lang="en-US"/>
              <a:t>* </a:t>
            </a:r>
            <a:r>
              <a:rPr lang="en-US"/>
              <a:t>We are going to cover IPC abstractions, application-level virtual memory and stride scheduling.</a:t>
            </a:r>
          </a:p>
          <a:p>
            <a:pPr lvl="0" rtl="0">
              <a:spcBef>
                <a:spcPts val="0"/>
              </a:spcBef>
              <a:buNone/>
            </a:pPr>
            <a:r>
              <a:rPr lang="en-US"/>
              <a:t>* Details in application specific safe handlers (ASH) and other extensibility examples can be found in the paper.</a:t>
            </a:r>
          </a:p>
          <a:p>
            <a:pPr lvl="0">
              <a:spcBef>
                <a:spcPts val="0"/>
              </a:spcBef>
              <a:buNone/>
            </a:pPr>
            <a:r>
              <a:rPr lang="en-US"/>
              <a:t>Spoiler: there is only few papers that say their system is bad in evaluation!</a:t>
            </a: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 </a:t>
            </a:r>
            <a:r>
              <a:rPr lang="en-US"/>
              <a:t>Aegis compares with the state of art monolithic kernel, Ultrix. </a:t>
            </a:r>
          </a:p>
          <a:p>
            <a:pPr lvl="0">
              <a:spcBef>
                <a:spcPts val="0"/>
              </a:spcBef>
              <a:buNone/>
            </a:pPr>
            <a:r>
              <a:rPr lang="en-US"/>
              <a:t>- </a:t>
            </a:r>
            <a:r>
              <a:rPr lang="en-US"/>
              <a:t>Base cost with null procedure is shown to prove that Aegis’s scheduling flexibility does not add overhead to base operations (first columns)</a:t>
            </a:r>
          </a:p>
          <a:p>
            <a:pPr lvl="0" rtl="0">
              <a:spcBef>
                <a:spcPts val="0"/>
              </a:spcBef>
              <a:buNone/>
            </a:pPr>
            <a:r>
              <a:rPr lang="en-US"/>
              <a:t>- The system calls that require a stack is an order of magnitude faster in Aegis, because Aegis does not map its data structure and does not have page tables, no TLB misses due to kernel TLB faults.</a:t>
            </a:r>
          </a:p>
          <a:p>
            <a:pPr lvl="0">
              <a:spcBef>
                <a:spcPts val="0"/>
              </a:spcBef>
              <a:buNone/>
            </a:pPr>
            <a:r>
              <a:rPr lang="en-US"/>
              <a:t>* </a:t>
            </a:r>
            <a:r>
              <a:rPr lang="en-US"/>
              <a:t>Also, Aegis dispatches all hardware exceptions to application by</a:t>
            </a:r>
          </a:p>
          <a:p>
            <a:pPr lvl="0" rtl="0">
              <a:lnSpc>
                <a:spcPct val="108000"/>
              </a:lnSpc>
              <a:spcBef>
                <a:spcPts val="0"/>
              </a:spcBef>
              <a:buNone/>
            </a:pPr>
            <a:r>
              <a:rPr lang="en-US"/>
              <a:t>- </a:t>
            </a:r>
            <a:r>
              <a:rPr lang="en-US"/>
              <a:t>saving scratch registers into save area using physical addresses </a:t>
            </a:r>
          </a:p>
          <a:p>
            <a:pPr lvl="0" rtl="0">
              <a:lnSpc>
                <a:spcPct val="108000"/>
              </a:lnSpc>
              <a:spcBef>
                <a:spcPts val="0"/>
              </a:spcBef>
              <a:buNone/>
            </a:pPr>
            <a:r>
              <a:rPr lang="en-US"/>
              <a:t>- loading exception program counter, last virtual address where translation failed that is root of the exception</a:t>
            </a:r>
          </a:p>
          <a:p>
            <a:pPr lvl="0" rtl="0">
              <a:lnSpc>
                <a:spcPct val="108000"/>
              </a:lnSpc>
              <a:spcBef>
                <a:spcPts val="0"/>
              </a:spcBef>
              <a:buNone/>
            </a:pPr>
            <a:r>
              <a:rPr lang="en-US"/>
              <a:t>- </a:t>
            </a:r>
            <a:r>
              <a:rPr lang="en-US"/>
              <a:t>jumping to application specified PC where execution resumes.</a:t>
            </a:r>
          </a:p>
          <a:p>
            <a:pPr lvl="0" rtl="0">
              <a:lnSpc>
                <a:spcPct val="108000"/>
              </a:lnSpc>
              <a:spcBef>
                <a:spcPts val="0"/>
              </a:spcBef>
              <a:buNone/>
            </a:pPr>
            <a:r>
              <a:rPr lang="en-US"/>
              <a:t>Results in two orders of magnitude faster than Ultrix and evenly distributed cost.</a:t>
            </a:r>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ExOS manages fundamental operating system abstractions such as virtual memory and process at application level.</a:t>
            </a:r>
          </a:p>
          <a:p>
            <a:pPr lvl="0">
              <a:spcBef>
                <a:spcPts val="0"/>
              </a:spcBef>
              <a:buNone/>
            </a:pPr>
            <a:r>
              <a:t/>
            </a:r>
            <a:endParaRPr/>
          </a:p>
          <a:p>
            <a:pPr lvl="0">
              <a:spcBef>
                <a:spcPts val="0"/>
              </a:spcBef>
              <a:buNone/>
            </a:pPr>
            <a:r>
              <a:rPr lang="en-US"/>
              <a:t>The measured latency in the table is from the latency of pingponging between two processes using different methods.</a:t>
            </a:r>
          </a:p>
          <a:p>
            <a:pPr lvl="0" rtl="0">
              <a:spcBef>
                <a:spcPts val="0"/>
              </a:spcBef>
              <a:buNone/>
            </a:pPr>
            <a:r>
              <a:rPr lang="en-US"/>
              <a:t>- </a:t>
            </a:r>
            <a:r>
              <a:rPr lang="en-US"/>
              <a:t>pipe uses sending a word-sized message.</a:t>
            </a:r>
          </a:p>
          <a:p>
            <a:pPr lvl="0" rtl="0">
              <a:spcBef>
                <a:spcPts val="0"/>
              </a:spcBef>
              <a:buNone/>
            </a:pPr>
            <a:r>
              <a:rPr lang="en-US"/>
              <a:t>- shm uses a shared counter (Aegis’s Yield syscall vs. Ultrix’s signal)</a:t>
            </a:r>
          </a:p>
          <a:p>
            <a:pPr lvl="0" rtl="0">
              <a:spcBef>
                <a:spcPts val="0"/>
              </a:spcBef>
              <a:buNone/>
            </a:pPr>
            <a:r>
              <a:rPr lang="en-US"/>
              <a:t>- Light RPC is built on top of Aegis’s protected control transfer. </a:t>
            </a:r>
          </a:p>
          <a:p>
            <a:pPr lvl="0">
              <a:spcBef>
                <a:spcPts val="0"/>
              </a:spcBef>
              <a:buNone/>
            </a:pPr>
            <a:r>
              <a:rPr lang="en-US"/>
              <a:t>The main reason in performance improvement is “using flexible low-level abstractions”.</a:t>
            </a:r>
          </a:p>
          <a:p>
            <a:pPr lvl="0">
              <a:spcBef>
                <a:spcPts val="0"/>
              </a:spcBef>
              <a:buNone/>
            </a:pPr>
            <a:r>
              <a:rPr lang="en-US"/>
              <a:t>In other words, existing systems such as Ultrix must emulate new primitives on top of existing ones due to fixed high-level abstractions.</a:t>
            </a:r>
          </a:p>
          <a:p>
            <a:pPr lvl="0">
              <a:spcBef>
                <a:spcPts val="0"/>
              </a:spcBef>
              <a:buNone/>
            </a:pPr>
            <a:r>
              <a:t/>
            </a:r>
            <a:endParaRPr/>
          </a:p>
        </p:txBody>
      </p:sp>
      <p:sp>
        <p:nvSpPr>
          <p:cNvPr id="186" name="Shape 18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highlight>
                  <a:srgbClr val="FFFFFF"/>
                </a:highlight>
              </a:rPr>
              <a:t>There are two main limitations: no swapping and page-tables as a linear vector</a:t>
            </a:r>
          </a:p>
          <a:p>
            <a:pPr lvl="0">
              <a:spcBef>
                <a:spcPts val="0"/>
              </a:spcBef>
              <a:buNone/>
            </a:pPr>
            <a:r>
              <a:rPr lang="en-US">
                <a:highlight>
                  <a:srgbClr val="FFFFFF"/>
                </a:highlight>
              </a:rPr>
              <a:t>The overall performance of ExOS in each of virtual memory operation is better, of course.</a:t>
            </a:r>
          </a:p>
          <a:p>
            <a:pPr lvl="0">
              <a:spcBef>
                <a:spcPts val="0"/>
              </a:spcBef>
              <a:buNone/>
            </a:pPr>
            <a:r>
              <a:rPr lang="en-US">
                <a:highlight>
                  <a:srgbClr val="FFFFFF"/>
                </a:highlight>
              </a:rPr>
              <a:t>One thing to point out is that prot100 and unprot100 (read and remove read-protected 100 pages).</a:t>
            </a:r>
          </a:p>
          <a:p>
            <a:pPr lvl="0">
              <a:spcBef>
                <a:spcPts val="0"/>
              </a:spcBef>
              <a:buNone/>
            </a:pPr>
            <a:r>
              <a:rPr lang="en-US">
                <a:highlight>
                  <a:srgbClr val="FFFFFF"/>
                </a:highlight>
              </a:rPr>
              <a:t>The authors note that because ExOS requires access to two data structures, one from Aegis’s STLB and ExOS’s page table, it shows poor performance.</a:t>
            </a:r>
          </a:p>
          <a:p>
            <a:pPr lvl="0">
              <a:spcBef>
                <a:spcPts val="0"/>
              </a:spcBef>
              <a:buNone/>
            </a:pPr>
            <a:r>
              <a:t/>
            </a:r>
            <a:endParaRPr>
              <a:highlight>
                <a:srgbClr val="FFFFFF"/>
              </a:highlight>
            </a:endParaRPr>
          </a:p>
        </p:txBody>
      </p:sp>
      <p:sp>
        <p:nvSpPr>
          <p:cNvPr id="195" name="Shape 19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Stride scheduler is implemented on ExOS. </a:t>
            </a:r>
          </a:p>
          <a:p>
            <a:pPr lvl="0" rtl="0">
              <a:spcBef>
                <a:spcPts val="0"/>
              </a:spcBef>
              <a:buNone/>
            </a:pPr>
            <a:r>
              <a:rPr lang="en-US"/>
              <a:t>Just creates three processes that increment counters in shared memory. </a:t>
            </a:r>
          </a:p>
          <a:p>
            <a:pPr lvl="0" rtl="0">
              <a:spcBef>
                <a:spcPts val="0"/>
              </a:spcBef>
              <a:buNone/>
            </a:pPr>
            <a:r>
              <a:rPr lang="en-US"/>
              <a:t>The result shows that it’s close to ideal case.</a:t>
            </a:r>
          </a:p>
          <a:p>
            <a:pPr lvl="0">
              <a:spcBef>
                <a:spcPts val="0"/>
              </a:spcBef>
              <a:buNone/>
            </a:pPr>
            <a:r>
              <a:t/>
            </a:r>
            <a:endParaRPr/>
          </a:p>
          <a:p>
            <a:pPr lvl="0" rtl="0">
              <a:spcBef>
                <a:spcPts val="0"/>
              </a:spcBef>
              <a:buNone/>
            </a:pPr>
            <a:r>
              <a:rPr lang="en-US"/>
              <a:t>Aegis includes yield primitives to donate the remainder of a process’ current quanta to another process. </a:t>
            </a:r>
          </a:p>
          <a:p>
            <a:pPr lvl="0" rtl="0">
              <a:spcBef>
                <a:spcPts val="0"/>
              </a:spcBef>
              <a:buNone/>
            </a:pPr>
            <a:r>
              <a:rPr lang="en-US"/>
              <a:t>This highlights extensibility in exokernel even with a process scheduler, that is considered as hard to be application specific!</a:t>
            </a:r>
          </a:p>
          <a:p>
            <a:pPr lvl="0" rtl="0">
              <a:spcBef>
                <a:spcPts val="0"/>
              </a:spcBef>
              <a:buNone/>
            </a:pPr>
            <a:r>
              <a:t/>
            </a:r>
            <a:endParaRPr/>
          </a:p>
        </p:txBody>
      </p:sp>
      <p:sp>
        <p:nvSpPr>
          <p:cNvPr id="205" name="Shape 20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highlight>
                  <a:srgbClr val="FFFFFF"/>
                </a:highlight>
                <a:latin typeface="Arial"/>
                <a:ea typeface="Arial"/>
                <a:cs typeface="Arial"/>
                <a:sym typeface="Arial"/>
              </a:rPr>
              <a:t>READ…!</a:t>
            </a:r>
          </a:p>
          <a:p>
            <a:pPr lvl="0">
              <a:spcBef>
                <a:spcPts val="0"/>
              </a:spcBef>
              <a:buNone/>
            </a:pPr>
            <a:r>
              <a:t/>
            </a:r>
            <a:endParaRPr>
              <a:highlight>
                <a:srgbClr val="FFFFFF"/>
              </a:highlight>
              <a:latin typeface="Arial"/>
              <a:ea typeface="Arial"/>
              <a:cs typeface="Arial"/>
              <a:sym typeface="Arial"/>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I would like to close this presentation by going over types of kernel. </a:t>
            </a:r>
          </a:p>
          <a:p>
            <a:pPr lvl="0">
              <a:spcBef>
                <a:spcPts val="0"/>
              </a:spcBef>
              <a:buNone/>
            </a:pPr>
            <a:r>
              <a:rPr lang="en-US"/>
              <a:t>There are broadly three types of kernel:</a:t>
            </a:r>
          </a:p>
          <a:p>
            <a:pPr lvl="0" rtl="0">
              <a:spcBef>
                <a:spcPts val="0"/>
              </a:spcBef>
              <a:buNone/>
            </a:pPr>
            <a:r>
              <a:rPr lang="en-US"/>
              <a:t>1. </a:t>
            </a:r>
            <a:r>
              <a:rPr lang="en-US"/>
              <a:t>Traditional monolithic kernel</a:t>
            </a:r>
          </a:p>
          <a:p>
            <a:pPr lvl="0" rtl="0">
              <a:spcBef>
                <a:spcPts val="0"/>
              </a:spcBef>
              <a:buNone/>
            </a:pPr>
            <a:r>
              <a:rPr lang="en-US"/>
              <a:t>2. “new” micro kernel that moves as much out of kernel space </a:t>
            </a:r>
          </a:p>
          <a:p>
            <a:pPr lvl="0" rtl="0">
              <a:spcBef>
                <a:spcPts val="0"/>
              </a:spcBef>
              <a:buNone/>
            </a:pPr>
            <a:r>
              <a:rPr lang="en-US"/>
              <a:t>3. Hybrid kernel that is mostly used today</a:t>
            </a:r>
          </a:p>
          <a:p>
            <a:pPr lvl="0">
              <a:spcBef>
                <a:spcPts val="0"/>
              </a:spcBef>
              <a:buNone/>
            </a:pPr>
            <a:r>
              <a:t/>
            </a:r>
            <a:endParaRPr/>
          </a:p>
        </p:txBody>
      </p:sp>
      <p:sp>
        <p:nvSpPr>
          <p:cNvPr id="222" name="Shape 22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The table is a summary of what you guys wrote about weakness.</a:t>
            </a:r>
          </a:p>
          <a:p>
            <a:pPr indent="-228600" lvl="0" marL="457200" rtl="0">
              <a:spcBef>
                <a:spcPts val="0"/>
              </a:spcBef>
              <a:buChar char="-"/>
            </a:pPr>
            <a:r>
              <a:rPr lang="en-US"/>
              <a:t>Bring up Xen &amp; Android example</a:t>
            </a:r>
          </a:p>
          <a:p>
            <a:pPr indent="-228600" lvl="0" marL="457200" rtl="0">
              <a:spcBef>
                <a:spcPts val="0"/>
              </a:spcBef>
              <a:buChar char="-"/>
            </a:pPr>
            <a:r>
              <a:rPr lang="en-US"/>
              <a:t>Bring up Node.js (just import whatever you want) crash incidence</a:t>
            </a:r>
          </a:p>
          <a:p>
            <a:pPr indent="-228600" lvl="0" marL="457200" rtl="0">
              <a:spcBef>
                <a:spcPts val="0"/>
              </a:spcBef>
              <a:buChar char="-"/>
            </a:pPr>
            <a:r>
              <a:rPr lang="en-US"/>
              <a:t>Bring up that only memory management and process creation cannot be done at module level. </a:t>
            </a: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Coming back to background, Linus and Tanenbaum got a happy ending.</a:t>
            </a:r>
          </a:p>
          <a:p>
            <a:pPr lvl="0" rt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Except Prof. Engler, who developed exokernel</a:t>
            </a:r>
          </a:p>
          <a:p>
            <a:pPr lvl="0" rtl="0">
              <a:spcBef>
                <a:spcPts val="0"/>
              </a:spcBef>
              <a:buNone/>
            </a:pPr>
            <a:r>
              <a:t/>
            </a:r>
            <a:endParaRPr/>
          </a:p>
        </p:txBody>
      </p:sp>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sz="1100">
                <a:latin typeface="Arial"/>
                <a:ea typeface="Arial"/>
                <a:cs typeface="Arial"/>
                <a:sym typeface="Arial"/>
              </a:rPr>
              <a:t>Before delving into details, I would like to share a background about the war between micro and monolithic kernel forks. </a:t>
            </a:r>
          </a:p>
          <a:p>
            <a:pPr lvl="0" rtl="0">
              <a:spcBef>
                <a:spcPts val="0"/>
              </a:spcBef>
              <a:buNone/>
            </a:pPr>
            <a:r>
              <a:rPr lang="en-US" sz="1100">
                <a:latin typeface="Arial"/>
                <a:ea typeface="Arial"/>
                <a:cs typeface="Arial"/>
                <a:sym typeface="Arial"/>
              </a:rPr>
              <a:t>The famous example is Tanenbaum Torvalds debate in 1992, held at Usenet discussion group </a:t>
            </a:r>
            <a:r>
              <a:rPr i="1" lang="en-US" sz="1100">
                <a:latin typeface="Arial"/>
                <a:ea typeface="Arial"/>
                <a:cs typeface="Arial"/>
                <a:sym typeface="Arial"/>
              </a:rPr>
              <a:t>comp.os.minix</a:t>
            </a:r>
          </a:p>
          <a:p>
            <a:pPr lvl="0">
              <a:spcBef>
                <a:spcPts val="0"/>
              </a:spcBef>
              <a:buNone/>
            </a:pPr>
            <a:r>
              <a:rPr lang="en-US" sz="1100">
                <a:latin typeface="Arial"/>
                <a:ea typeface="Arial"/>
                <a:cs typeface="Arial"/>
                <a:sym typeface="Arial"/>
              </a:rPr>
              <a:t>Andrew Tanenbaum is an initial contributor to micro kernel named Minix. </a:t>
            </a:r>
          </a:p>
          <a:p>
            <a:pPr lvl="0">
              <a:spcBef>
                <a:spcPts val="0"/>
              </a:spcBef>
              <a:buNone/>
            </a:pPr>
            <a:r>
              <a:rPr lang="en-US" sz="1100">
                <a:latin typeface="Arial"/>
                <a:ea typeface="Arial"/>
                <a:cs typeface="Arial"/>
                <a:sym typeface="Arial"/>
              </a:rPr>
              <a:t>In January 1992, he posted the first criticism toward Linux kernel with a title “Linux is obsolete” and saying that “</a:t>
            </a:r>
            <a:r>
              <a:rPr lang="en-US" sz="1050">
                <a:solidFill>
                  <a:srgbClr val="252525"/>
                </a:solidFill>
                <a:highlight>
                  <a:srgbClr val="FFFFFF"/>
                </a:highlight>
                <a:latin typeface="Arial"/>
                <a:ea typeface="Arial"/>
                <a:cs typeface="Arial"/>
                <a:sym typeface="Arial"/>
              </a:rPr>
              <a:t>a giant step back into the 1970s”.</a:t>
            </a:r>
          </a:p>
          <a:p>
            <a:pPr lvl="0">
              <a:spcBef>
                <a:spcPts val="0"/>
              </a:spcBef>
              <a:buNone/>
            </a:pPr>
            <a:r>
              <a:rPr lang="en-US" sz="1100">
                <a:latin typeface="Arial"/>
                <a:ea typeface="Arial"/>
                <a:cs typeface="Arial"/>
                <a:sym typeface="Arial"/>
              </a:rPr>
              <a:t>A day later, Linus Torvalds, the founder of Linux kernel, responded, pointing out the inherent flaw in microkernel design such as lack of multithreading.</a:t>
            </a:r>
          </a:p>
          <a:p>
            <a:pPr lvl="0" rtl="0">
              <a:spcBef>
                <a:spcPts val="0"/>
              </a:spcBef>
              <a:buNone/>
            </a:pPr>
            <a:r>
              <a:rPr lang="en-US" sz="1100">
                <a:latin typeface="Arial"/>
                <a:ea typeface="Arial"/>
                <a:cs typeface="Arial"/>
                <a:sym typeface="Arial"/>
              </a:rPr>
              <a:t>Even after a quarter century, the war is still going on as micro kernel design such as Xen, Mac OS X versus monolithic kernel design such as Unix-like, KVM, and Android forks are still competing one another. </a:t>
            </a:r>
          </a:p>
          <a:p>
            <a:pPr lvl="0">
              <a:spcBef>
                <a:spcPts val="0"/>
              </a:spcBef>
              <a:buClr>
                <a:schemeClr val="dk1"/>
              </a:buClr>
              <a:buSzPct val="100000"/>
              <a:buFont typeface="Arial"/>
              <a:buNone/>
            </a:pPr>
            <a:r>
              <a:rPr lang="en-US" sz="1100">
                <a:latin typeface="Arial"/>
                <a:ea typeface="Arial"/>
                <a:cs typeface="Arial"/>
                <a:sym typeface="Arial"/>
              </a:rPr>
              <a:t>We will visit this quarter century-long war later at discussion. </a:t>
            </a:r>
          </a:p>
        </p:txBody>
      </p:sp>
      <p:sp>
        <p:nvSpPr>
          <p:cNvPr id="96" name="Shape 9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Let’s get back to Exokernel. </a:t>
            </a:r>
          </a:p>
          <a:p>
            <a:pPr indent="0" lvl="0" marL="0" marR="0" rtl="0" algn="l">
              <a:spcBef>
                <a:spcPts val="0"/>
              </a:spcBef>
              <a:buSzPct val="25000"/>
              <a:buNone/>
            </a:pPr>
            <a:r>
              <a:rPr lang="en-US"/>
              <a:t>The motivation behind traditional approach to build a system in monolithic kernel includes central resource management, minimal exposition of hardware abstractions and fixed high-level abstractions like File.</a:t>
            </a:r>
          </a:p>
          <a:p>
            <a:pPr indent="0" lvl="0" marL="0" marR="0" rtl="0" algn="l">
              <a:spcBef>
                <a:spcPts val="0"/>
              </a:spcBef>
              <a:buSzPct val="25000"/>
              <a:buNone/>
            </a:pPr>
            <a:r>
              <a:t/>
            </a:r>
            <a:endParaRPr/>
          </a:p>
          <a:p>
            <a:pPr indent="0" lvl="0" marL="0" marR="0" rtl="0" algn="l">
              <a:spcBef>
                <a:spcPts val="0"/>
              </a:spcBef>
              <a:buSzPct val="25000"/>
              <a:buNone/>
            </a:pPr>
            <a:r>
              <a:rPr b="1" lang="en-US"/>
              <a:t>What the authors trying to claim is these kernel design comes at high overhead.</a:t>
            </a:r>
          </a:p>
        </p:txBody>
      </p:sp>
      <p:sp>
        <p:nvSpPr>
          <p:cNvPr id="108" name="Shape 10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The authors of paper argues that problem with high-level abstraction from traditional approach is that </a:t>
            </a:r>
          </a:p>
          <a:p>
            <a:pPr lvl="0" marR="0" rtl="0" algn="l">
              <a:spcBef>
                <a:spcPts val="0"/>
              </a:spcBef>
              <a:buNone/>
            </a:pPr>
            <a:r>
              <a:rPr lang="en-US"/>
              <a:t>It hurts application performance because no single fixed abstraction is suitable for all kinds of apps</a:t>
            </a:r>
          </a:p>
          <a:p>
            <a:pPr lvl="0" rtl="0">
              <a:spcBef>
                <a:spcPts val="0"/>
              </a:spcBef>
              <a:buNone/>
            </a:pPr>
            <a:r>
              <a:rPr lang="en-US"/>
              <a:t>It hides information from OS. </a:t>
            </a:r>
          </a:p>
          <a:p>
            <a:pPr indent="0" lvl="0" marL="0" rtl="0">
              <a:spcBef>
                <a:spcPts val="0"/>
              </a:spcBef>
              <a:buNone/>
            </a:pPr>
            <a:r>
              <a:rPr lang="en-US"/>
              <a:t>  Examples are low-level exception like page fault, timer interrupt, access to row I/O devices.</a:t>
            </a:r>
          </a:p>
          <a:p>
            <a:pPr lvl="0" rtl="0">
              <a:spcBef>
                <a:spcPts val="0"/>
              </a:spcBef>
              <a:buNone/>
            </a:pPr>
            <a:r>
              <a:rPr lang="en-US"/>
              <a:t>  This makes hard to implement application’s own resource management scheme.</a:t>
            </a:r>
          </a:p>
          <a:p>
            <a:pPr lvl="0" rtl="0">
              <a:spcBef>
                <a:spcPts val="0"/>
              </a:spcBef>
              <a:buNone/>
            </a:pPr>
            <a:r>
              <a:rPr lang="en-US"/>
              <a:t>  For instance, thread user library lack of system integration, doesn't know, if there is a page fault </a:t>
            </a:r>
          </a:p>
          <a:p>
            <a:pPr lvl="0" marR="0" rtl="0" algn="l">
              <a:spcBef>
                <a:spcPts val="0"/>
              </a:spcBef>
              <a:buNone/>
            </a:pPr>
            <a:r>
              <a:rPr lang="en-US"/>
              <a:t>Finally, It limits functionality of applications. </a:t>
            </a:r>
          </a:p>
          <a:p>
            <a:pPr lvl="0" marR="0" rtl="0" algn="l">
              <a:spcBef>
                <a:spcPts val="0"/>
              </a:spcBef>
              <a:buNone/>
            </a:pPr>
            <a:r>
              <a:rPr lang="en-US"/>
              <a:t>In other words, fixed abstractions are only interface apps can use, and thus, change to these abstractions cannot be done.</a:t>
            </a:r>
          </a:p>
        </p:txBody>
      </p:sp>
      <p:sp>
        <p:nvSpPr>
          <p:cNvPr id="117" name="Shape 117"/>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marR="0" rtl="0" algn="l">
              <a:spcBef>
                <a:spcPts val="0"/>
              </a:spcBef>
              <a:buNone/>
            </a:pPr>
            <a:r>
              <a:rPr lang="en-US"/>
              <a:t>The paper argues for moving resource management to untrusted application level, </a:t>
            </a:r>
          </a:p>
          <a:p>
            <a:pPr lvl="0" marR="0" rtl="0" algn="l">
              <a:spcBef>
                <a:spcPts val="0"/>
              </a:spcBef>
              <a:buNone/>
            </a:pPr>
            <a:r>
              <a:rPr lang="en-US"/>
              <a:t>securely multiplexing hardware to above kernel level, </a:t>
            </a:r>
          </a:p>
          <a:p>
            <a:pPr lvl="0" marR="0" rtl="0" algn="l">
              <a:spcBef>
                <a:spcPts val="0"/>
              </a:spcBef>
              <a:buNone/>
            </a:pPr>
            <a:r>
              <a:rPr lang="en-US"/>
              <a:t>providing flexible low-level interfaces.</a:t>
            </a:r>
          </a:p>
          <a:p>
            <a:pPr lvl="0" marR="0" rtl="0" algn="l">
              <a:spcBef>
                <a:spcPts val="0"/>
              </a:spcBef>
              <a:buNone/>
            </a:pPr>
            <a:r>
              <a:t/>
            </a:r>
            <a:endParaRPr/>
          </a:p>
          <a:p>
            <a:pPr lvl="0" marR="0" rtl="0" algn="l">
              <a:spcBef>
                <a:spcPts val="0"/>
              </a:spcBef>
              <a:buNone/>
            </a:pPr>
            <a:r>
              <a:rPr lang="en-US"/>
              <a:t>All these argument comes from the assumption that applications know better about their goal than underlying system!</a:t>
            </a:r>
          </a:p>
        </p:txBody>
      </p:sp>
      <p:sp>
        <p:nvSpPr>
          <p:cNvPr id="125" name="Shape 12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The goal of Exokernel is to give as much control as possible to applications in order to </a:t>
            </a:r>
          </a:p>
          <a:p>
            <a:pPr indent="457200" lvl="0" marR="0" rtl="0" algn="l">
              <a:spcBef>
                <a:spcPts val="0"/>
              </a:spcBef>
              <a:buNone/>
            </a:pPr>
            <a:r>
              <a:rPr lang="en-US"/>
              <a:t>separate protection from resource management</a:t>
            </a:r>
          </a:p>
          <a:p>
            <a:pPr indent="457200" lvl="0" marR="0" rtl="0" algn="l">
              <a:spcBef>
                <a:spcPts val="0"/>
              </a:spcBef>
              <a:buNone/>
            </a:pPr>
            <a:r>
              <a:rPr lang="en-US"/>
              <a:t>expose low-level interfaces and</a:t>
            </a:r>
          </a:p>
          <a:p>
            <a:pPr indent="457200" lvl="0" marR="0" rtl="0" algn="l">
              <a:spcBef>
                <a:spcPts val="0"/>
              </a:spcBef>
              <a:buNone/>
            </a:pPr>
            <a:r>
              <a:rPr lang="en-US"/>
              <a:t>multiplex hardwares. </a:t>
            </a:r>
          </a:p>
        </p:txBody>
      </p:sp>
      <p:sp>
        <p:nvSpPr>
          <p:cNvPr id="133" name="Shape 13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highlight>
                  <a:srgbClr val="FFFFFF"/>
                </a:highlight>
              </a:rPr>
              <a:t>before delving into exokernel design, it is important to know the benefit of moving many things out of kernel</a:t>
            </a:r>
          </a:p>
          <a:p>
            <a:pPr indent="0" lvl="0" marL="0" marR="0" rtl="0" algn="l">
              <a:spcBef>
                <a:spcPts val="0"/>
              </a:spcBef>
              <a:buSzPct val="25000"/>
              <a:buNone/>
            </a:pPr>
            <a:r>
              <a:t/>
            </a:r>
            <a:endParaRPr>
              <a:highlight>
                <a:srgbClr val="FFFFFF"/>
              </a:highlight>
            </a:endParaRPr>
          </a:p>
          <a:p>
            <a:pPr indent="0" lvl="0" marL="0" marR="0" rtl="0" algn="l">
              <a:spcBef>
                <a:spcPts val="0"/>
              </a:spcBef>
              <a:buSzPct val="25000"/>
              <a:buNone/>
            </a:pPr>
            <a:r>
              <a:rPr lang="en-US">
                <a:highlight>
                  <a:srgbClr val="FFFFFF"/>
                </a:highlight>
              </a:rPr>
              <a:t>That is, the beauty of exokernel design is library operating system </a:t>
            </a:r>
          </a:p>
          <a:p>
            <a:pPr lvl="0" marR="0" rtl="0" algn="l">
              <a:spcBef>
                <a:spcPts val="0"/>
              </a:spcBef>
              <a:buNone/>
            </a:pPr>
            <a:r>
              <a:rPr lang="en-US">
                <a:highlight>
                  <a:srgbClr val="FFFFFF"/>
                </a:highlight>
              </a:rPr>
              <a:t>that does not have to multiplex a resource among competing applications</a:t>
            </a:r>
          </a:p>
          <a:p>
            <a:pPr lvl="0" marR="0" rtl="0" algn="l">
              <a:spcBef>
                <a:spcPts val="0"/>
              </a:spcBef>
              <a:buNone/>
            </a:pPr>
            <a:r>
              <a:rPr lang="en-US">
                <a:highlight>
                  <a:srgbClr val="FFFFFF"/>
                </a:highlight>
              </a:rPr>
              <a:t>that supports multiple OSes simultaneously like today’s virtual machines</a:t>
            </a:r>
          </a:p>
          <a:p>
            <a:pPr lvl="0" marR="0" rtl="0" algn="l">
              <a:spcBef>
                <a:spcPts val="0"/>
              </a:spcBef>
              <a:buNone/>
            </a:pPr>
            <a:r>
              <a:rPr lang="en-US">
                <a:highlight>
                  <a:srgbClr val="FFFFFF"/>
                </a:highlight>
              </a:rPr>
              <a:t>and because libOS itself runs in application’s address space, there is less number of kernel crossings which considered to be high overhead in OS design</a:t>
            </a:r>
          </a:p>
        </p:txBody>
      </p:sp>
      <p:sp>
        <p:nvSpPr>
          <p:cNvPr id="142" name="Shape 142"/>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Exokernel’s design is centered around four bullet points</a:t>
            </a:r>
          </a:p>
          <a:p>
            <a:pPr lvl="0" marR="0" rtl="0" algn="l">
              <a:spcBef>
                <a:spcPts val="0"/>
              </a:spcBef>
              <a:buNone/>
            </a:pPr>
            <a:r>
              <a:rPr lang="en-US"/>
              <a:t>1. </a:t>
            </a:r>
            <a:r>
              <a:rPr lang="en-US"/>
              <a:t>securely expose hardwares by exposing allocation, names and revocation of hardwares</a:t>
            </a:r>
          </a:p>
          <a:p>
            <a:pPr lvl="0" marR="0" rtl="0" algn="l">
              <a:spcBef>
                <a:spcPts val="0"/>
              </a:spcBef>
              <a:buNone/>
            </a:pPr>
            <a:r>
              <a:rPr lang="en-US"/>
              <a:t>2. use secure bindings to multiplex hardware, software caching and downloading application code</a:t>
            </a:r>
          </a:p>
          <a:p>
            <a:pPr lvl="0" marR="0" rtl="0" algn="l">
              <a:spcBef>
                <a:spcPts val="0"/>
              </a:spcBef>
              <a:buNone/>
            </a:pPr>
            <a:r>
              <a:rPr lang="en-US"/>
              <a:t>3. by visible revocation, allow libOSes to participate in resource revocation</a:t>
            </a:r>
          </a:p>
          <a:p>
            <a:pPr lvl="0" marR="0" rtl="0" algn="l">
              <a:spcBef>
                <a:spcPts val="0"/>
              </a:spcBef>
              <a:buNone/>
            </a:pPr>
            <a:r>
              <a:rPr lang="en-US"/>
              <a:t>4. break bindings of uncooperative libOSes using abort protocol.</a:t>
            </a:r>
          </a:p>
          <a:p>
            <a:pPr lvl="0" marR="0" rtl="0" algn="l">
              <a:spcBef>
                <a:spcPts val="0"/>
              </a:spcBef>
              <a:buNone/>
            </a:pPr>
            <a:r>
              <a:t/>
            </a:r>
            <a:endParaRPr/>
          </a:p>
          <a:p>
            <a:pPr lvl="0" marR="0" rtl="0" algn="l">
              <a:spcBef>
                <a:spcPts val="0"/>
              </a:spcBef>
              <a:buNone/>
            </a:pPr>
            <a:r>
              <a:rPr lang="en-US"/>
              <a:t>We will revisit abort protocol in discussion later.</a:t>
            </a:r>
          </a:p>
        </p:txBody>
      </p:sp>
      <p:sp>
        <p:nvSpPr>
          <p:cNvPr id="150" name="Shape 15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As you can see from the diagram, hardwares are exposed via secure bindings to protect them. </a:t>
            </a:r>
          </a:p>
          <a:p>
            <a:pPr indent="0" lvl="0" marL="0" marR="0" rtl="0" algn="l">
              <a:spcBef>
                <a:spcPts val="0"/>
              </a:spcBef>
              <a:buSzPct val="25000"/>
              <a:buNone/>
            </a:pPr>
            <a:r>
              <a:rPr lang="en-US"/>
              <a:t>All functionality other than protection is moved to application level.</a:t>
            </a:r>
          </a:p>
          <a:p>
            <a:pPr indent="0" lvl="0" marL="0" marR="0" rtl="0" algn="l">
              <a:spcBef>
                <a:spcPts val="0"/>
              </a:spcBef>
              <a:buSzPct val="25000"/>
              <a:buNone/>
            </a:pPr>
            <a:r>
              <a:rPr lang="en-US"/>
              <a:t>This allows flexible application-specific implementation. </a:t>
            </a:r>
          </a:p>
        </p:txBody>
      </p:sp>
      <p:sp>
        <p:nvSpPr>
          <p:cNvPr id="158" name="Shape 158"/>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457200" y="304800"/>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304800"/>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27" name="Shape 27"/>
          <p:cNvSpPr/>
          <p:nvPr/>
        </p:nvSpPr>
        <p:spPr>
          <a:xfrm>
            <a:off x="-304800" y="274637"/>
            <a:ext cx="9220200" cy="1143000"/>
          </a:xfrm>
          <a:prstGeom prst="roundRect">
            <a:avLst>
              <a:gd fmla="val 16667" name="adj"/>
            </a:avLst>
          </a:prstGeom>
          <a:solidFill>
            <a:srgbClr val="0F243E"/>
          </a:soli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UM" id="28" name="Shape 28"/>
          <p:cNvPicPr preferRelativeResize="0"/>
          <p:nvPr/>
        </p:nvPicPr>
        <p:blipFill rotWithShape="1">
          <a:blip r:embed="rId2">
            <a:alphaModFix/>
          </a:blip>
          <a:srcRect b="0" l="0" r="0" t="0"/>
          <a:stretch/>
        </p:blipFill>
        <p:spPr>
          <a:xfrm>
            <a:off x="457200" y="6362010"/>
            <a:ext cx="615337" cy="3869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Calibri"/>
              <a:buNone/>
              <a:defRPr b="1" i="0" sz="4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457200" y="304800"/>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457200" y="304800"/>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457200" y="304800"/>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2" name="Shape 6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Shape 6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4" name="Shape 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0" name="Shape 7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304800"/>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1"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000000"/>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5.png"/><Relationship Id="rId4"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9.png"/><Relationship Id="rId4" Type="http://schemas.openxmlformats.org/officeDocument/2006/relationships/image" Target="../media/image10.png"/><Relationship Id="rId5" Type="http://schemas.openxmlformats.org/officeDocument/2006/relationships/image" Target="../media/image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ctrTitle"/>
          </p:nvPr>
        </p:nvSpPr>
        <p:spPr>
          <a:xfrm>
            <a:off x="304800" y="1371600"/>
            <a:ext cx="8534399" cy="1752600"/>
          </a:xfrm>
          <a:prstGeom prst="rect">
            <a:avLst/>
          </a:prstGeom>
          <a:noFill/>
          <a:ln>
            <a:noFill/>
          </a:ln>
        </p:spPr>
        <p:txBody>
          <a:bodyPr anchorCtr="0" anchor="ctr" bIns="45700" lIns="91425" rIns="91425" tIns="45700">
            <a:noAutofit/>
          </a:bodyPr>
          <a:lstStyle/>
          <a:p>
            <a:pPr lvl="0" rtl="0">
              <a:spcBef>
                <a:spcPts val="0"/>
              </a:spcBef>
              <a:buClr>
                <a:schemeClr val="dk1"/>
              </a:buClr>
              <a:buSzPct val="31428"/>
              <a:buFont typeface="Arial"/>
              <a:buNone/>
            </a:pPr>
            <a:r>
              <a:rPr lang="en-US" sz="3500">
                <a:solidFill>
                  <a:schemeClr val="dk1"/>
                </a:solidFill>
                <a:latin typeface="Ubuntu"/>
                <a:ea typeface="Ubuntu"/>
                <a:cs typeface="Ubuntu"/>
                <a:sym typeface="Ubuntu"/>
              </a:rPr>
              <a:t>Exokernel: An Operating System Architecture for Application-Level Resource Management</a:t>
            </a:r>
          </a:p>
        </p:txBody>
      </p:sp>
      <p:sp>
        <p:nvSpPr>
          <p:cNvPr id="91" name="Shape 91"/>
          <p:cNvSpPr txBox="1"/>
          <p:nvPr/>
        </p:nvSpPr>
        <p:spPr>
          <a:xfrm>
            <a:off x="311700" y="3138925"/>
            <a:ext cx="8520600" cy="792600"/>
          </a:xfrm>
          <a:prstGeom prst="rect">
            <a:avLst/>
          </a:prstGeom>
          <a:noFill/>
          <a:ln>
            <a:noFill/>
          </a:ln>
        </p:spPr>
        <p:txBody>
          <a:bodyPr anchorCtr="0" anchor="t" bIns="91425" lIns="91425" rIns="91425" tIns="91425">
            <a:noAutofit/>
          </a:bodyPr>
          <a:lstStyle/>
          <a:p>
            <a:pPr lvl="0" rtl="0" algn="ctr">
              <a:spcBef>
                <a:spcPts val="0"/>
              </a:spcBef>
              <a:buNone/>
            </a:pPr>
            <a:r>
              <a:rPr lang="en-US" sz="1500">
                <a:solidFill>
                  <a:srgbClr val="000000"/>
                </a:solidFill>
                <a:latin typeface="Ubuntu"/>
                <a:ea typeface="Ubuntu"/>
                <a:cs typeface="Ubuntu"/>
                <a:sym typeface="Ubuntu"/>
              </a:rPr>
              <a:t> Dawson R. Engler, M. Frans Kaashoek, and James O’Toole Jr</a:t>
            </a:r>
          </a:p>
          <a:p>
            <a:pPr lvl="0" rtl="0" algn="ctr">
              <a:spcBef>
                <a:spcPts val="0"/>
              </a:spcBef>
              <a:buNone/>
            </a:pPr>
            <a:r>
              <a:rPr lang="en-US" sz="1500">
                <a:solidFill>
                  <a:srgbClr val="000000"/>
                </a:solidFill>
                <a:latin typeface="Ubuntu"/>
                <a:ea typeface="Ubuntu"/>
                <a:cs typeface="Ubuntu"/>
                <a:sym typeface="Ubuntu"/>
              </a:rPr>
              <a:t>[SOSP’97]</a:t>
            </a:r>
          </a:p>
        </p:txBody>
      </p:sp>
      <p:sp>
        <p:nvSpPr>
          <p:cNvPr id="92" name="Shape 92"/>
          <p:cNvSpPr txBox="1"/>
          <p:nvPr/>
        </p:nvSpPr>
        <p:spPr>
          <a:xfrm>
            <a:off x="311700" y="5882125"/>
            <a:ext cx="8520600" cy="792600"/>
          </a:xfrm>
          <a:prstGeom prst="rect">
            <a:avLst/>
          </a:prstGeom>
          <a:noFill/>
          <a:ln>
            <a:noFill/>
          </a:ln>
        </p:spPr>
        <p:txBody>
          <a:bodyPr anchorCtr="0" anchor="ctr" bIns="91425" lIns="91425" rIns="91425" tIns="91425">
            <a:noAutofit/>
          </a:bodyPr>
          <a:lstStyle/>
          <a:p>
            <a:pPr lvl="0" rtl="0" algn="ctr">
              <a:spcBef>
                <a:spcPts val="0"/>
              </a:spcBef>
              <a:buNone/>
            </a:pPr>
            <a:r>
              <a:rPr lang="en-US" sz="1000">
                <a:solidFill>
                  <a:srgbClr val="000000"/>
                </a:solidFill>
                <a:latin typeface="Ubuntu"/>
                <a:ea typeface="Ubuntu"/>
                <a:cs typeface="Ubuntu"/>
                <a:sym typeface="Ubuntu"/>
              </a:rPr>
              <a:t>Presented by HyunJong (Joseph) Lee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i="0" lang="en-US" sz="4400" u="none" cap="none" strike="noStrike">
                <a:solidFill>
                  <a:schemeClr val="lt1"/>
                </a:solidFill>
                <a:latin typeface="Calibri"/>
                <a:ea typeface="Calibri"/>
                <a:cs typeface="Calibri"/>
                <a:sym typeface="Calibri"/>
              </a:rPr>
              <a:t>Evaluation</a:t>
            </a:r>
          </a:p>
        </p:txBody>
      </p:sp>
      <p:sp>
        <p:nvSpPr>
          <p:cNvPr id="169" name="Shape 169"/>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lang="en-US"/>
              <a:t>Aegis: exokernel</a:t>
            </a:r>
          </a:p>
          <a:p>
            <a:pPr indent="-387350" lvl="0" marL="914400" marR="0" rtl="0" algn="l">
              <a:spcBef>
                <a:spcPts val="0"/>
              </a:spcBef>
              <a:spcAft>
                <a:spcPts val="0"/>
              </a:spcAft>
              <a:buSzPct val="100000"/>
            </a:pPr>
            <a:r>
              <a:rPr lang="en-US" sz="2500"/>
              <a:t>System calls &amp; Exceptions</a:t>
            </a:r>
          </a:p>
          <a:p>
            <a:pPr indent="-387350" lvl="0" marL="914400" marR="0" rtl="0" algn="l">
              <a:spcBef>
                <a:spcPts val="0"/>
              </a:spcBef>
              <a:spcAft>
                <a:spcPts val="0"/>
              </a:spcAft>
              <a:buSzPct val="100000"/>
            </a:pPr>
            <a:r>
              <a:rPr lang="en-US" sz="2500"/>
              <a:t>Protected control transfers</a:t>
            </a:r>
          </a:p>
          <a:p>
            <a:pPr indent="-387350" lvl="0" marL="914400" marR="0" rtl="0" algn="l">
              <a:spcBef>
                <a:spcPts val="0"/>
              </a:spcBef>
              <a:spcAft>
                <a:spcPts val="0"/>
              </a:spcAft>
              <a:buSzPct val="100000"/>
            </a:pPr>
            <a:r>
              <a:rPr lang="en-US" sz="2500"/>
              <a:t>Address translations &amp; DPF</a:t>
            </a:r>
          </a:p>
          <a:p>
            <a:pPr indent="0" lvl="0" marL="0" marR="0" rtl="0" algn="l">
              <a:spcBef>
                <a:spcPts val="0"/>
              </a:spcBef>
              <a:spcAft>
                <a:spcPts val="0"/>
              </a:spcAft>
              <a:buNone/>
            </a:pPr>
            <a:r>
              <a:t/>
            </a:r>
            <a:endParaRPr sz="2500"/>
          </a:p>
          <a:p>
            <a:pPr indent="-342900" lvl="0" marL="342900" marR="0" rtl="0" algn="l">
              <a:spcBef>
                <a:spcPts val="640"/>
              </a:spcBef>
              <a:buClr>
                <a:schemeClr val="dk1"/>
              </a:buClr>
              <a:buSzPct val="100000"/>
              <a:buFont typeface="Arial"/>
              <a:buChar char="•"/>
            </a:pPr>
            <a:r>
              <a:rPr lang="en-US"/>
              <a:t>ExOSs: library operating system</a:t>
            </a:r>
          </a:p>
          <a:p>
            <a:pPr indent="-387350" lvl="1" marL="914400" marR="0" rtl="0" algn="l">
              <a:spcBef>
                <a:spcPts val="640"/>
              </a:spcBef>
              <a:buSzPct val="100000"/>
            </a:pPr>
            <a:r>
              <a:rPr lang="en-US" sz="2500"/>
              <a:t>IPC abstractions</a:t>
            </a:r>
          </a:p>
          <a:p>
            <a:pPr indent="-387350" lvl="1" marL="914400" marR="0" rtl="0" algn="l">
              <a:spcBef>
                <a:spcPts val="640"/>
              </a:spcBef>
              <a:buSzPct val="100000"/>
            </a:pPr>
            <a:r>
              <a:rPr lang="en-US" sz="2500"/>
              <a:t>App-level virtual memory</a:t>
            </a:r>
          </a:p>
          <a:p>
            <a:pPr indent="-387350" lvl="1" marL="914400" marR="0" rtl="0" algn="l">
              <a:spcBef>
                <a:spcPts val="640"/>
              </a:spcBef>
              <a:buSzPct val="100000"/>
            </a:pPr>
            <a:r>
              <a:rPr lang="en-US" sz="2500"/>
              <a:t>App-specific Safe Handlers (ASH)</a:t>
            </a:r>
          </a:p>
          <a:p>
            <a:pPr indent="-387350" lvl="1" marL="914400" marR="0" rtl="0" algn="l">
              <a:spcBef>
                <a:spcPts val="640"/>
              </a:spcBef>
              <a:buSzPct val="100000"/>
            </a:pPr>
            <a:r>
              <a:rPr lang="en-US" sz="2500"/>
              <a:t>Extensibility in RPC, Page-Table structures, </a:t>
            </a:r>
            <a:r>
              <a:rPr b="1" lang="en-US" sz="2500" u="sng"/>
              <a:t>Schedulers</a:t>
            </a:r>
          </a:p>
          <a:p>
            <a:pPr indent="0" lvl="0" marL="0" marR="0" rtl="0" algn="l">
              <a:spcBef>
                <a:spcPts val="640"/>
              </a:spcBef>
              <a:buNone/>
            </a:pPr>
            <a:r>
              <a:t/>
            </a:r>
            <a:endParaRPr sz="2500"/>
          </a:p>
        </p:txBody>
      </p:sp>
      <p:sp>
        <p:nvSpPr>
          <p:cNvPr id="170" name="Shape 17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Aegis</a:t>
            </a:r>
          </a:p>
        </p:txBody>
      </p:sp>
      <p:sp>
        <p:nvSpPr>
          <p:cNvPr id="176" name="Shape 176"/>
          <p:cNvSpPr txBox="1"/>
          <p:nvPr>
            <p:ph idx="1" type="body"/>
          </p:nvPr>
        </p:nvSpPr>
        <p:spPr>
          <a:xfrm>
            <a:off x="457200" y="1600200"/>
            <a:ext cx="3249600" cy="4526100"/>
          </a:xfrm>
          <a:prstGeom prst="rect">
            <a:avLst/>
          </a:prstGeom>
          <a:noFill/>
          <a:ln>
            <a:noFill/>
          </a:ln>
        </p:spPr>
        <p:txBody>
          <a:bodyPr anchorCtr="0" anchor="t" bIns="45700" lIns="91425" rIns="91425" tIns="45700">
            <a:noAutofit/>
          </a:bodyPr>
          <a:lstStyle/>
          <a:p>
            <a:pPr indent="-228600" lvl="0" marL="457200" marR="0" rtl="0" algn="l">
              <a:spcBef>
                <a:spcPts val="640"/>
              </a:spcBef>
            </a:pPr>
            <a:r>
              <a:rPr lang="en-US"/>
              <a:t>Base costs</a:t>
            </a:r>
          </a:p>
          <a:p>
            <a:pPr indent="-387350" lvl="0" marL="457200" marR="0" rtl="0" algn="l">
              <a:spcBef>
                <a:spcPts val="640"/>
              </a:spcBef>
              <a:buSzPct val="100000"/>
            </a:pPr>
            <a:r>
              <a:rPr lang="en-US" sz="2500"/>
              <a:t>using stack vs. </a:t>
            </a:r>
          </a:p>
          <a:p>
            <a:pPr indent="457200" lvl="0" marL="0" marR="0" rtl="0" algn="l">
              <a:spcBef>
                <a:spcPts val="640"/>
              </a:spcBef>
              <a:buNone/>
            </a:pPr>
            <a:r>
              <a:rPr lang="en-US" sz="2500"/>
              <a:t>not [</a:t>
            </a:r>
            <a:r>
              <a:rPr i="1" lang="en-US" sz="2500"/>
              <a:t>getpid</a:t>
            </a:r>
            <a:r>
              <a:rPr lang="en-US" sz="2500"/>
              <a:t>()]</a:t>
            </a:r>
          </a:p>
          <a:p>
            <a:pPr indent="0" lvl="0" marL="0" marR="0" rtl="0" algn="l">
              <a:spcBef>
                <a:spcPts val="640"/>
              </a:spcBef>
              <a:buNone/>
            </a:pPr>
            <a:r>
              <a:t/>
            </a:r>
            <a:endParaRPr sz="2500"/>
          </a:p>
          <a:p>
            <a:pPr indent="0" lvl="0" marL="0" marR="0" rtl="0" algn="l">
              <a:spcBef>
                <a:spcPts val="640"/>
              </a:spcBef>
              <a:buNone/>
            </a:pPr>
            <a:r>
              <a:t/>
            </a:r>
            <a:endParaRPr sz="2500"/>
          </a:p>
          <a:p>
            <a:pPr indent="-228600" lvl="0" marL="457200" marR="0" rtl="0" algn="l">
              <a:spcBef>
                <a:spcPts val="640"/>
              </a:spcBef>
            </a:pPr>
            <a:r>
              <a:rPr lang="en-US"/>
              <a:t>Exception costs</a:t>
            </a:r>
          </a:p>
          <a:p>
            <a:pPr indent="-387350" lvl="0" marL="457200" marR="0" rtl="0" algn="l">
              <a:spcBef>
                <a:spcPts val="640"/>
              </a:spcBef>
              <a:buSzPct val="100000"/>
            </a:pPr>
            <a:r>
              <a:rPr lang="en-US" sz="2500"/>
              <a:t>no kernel intervention</a:t>
            </a:r>
          </a:p>
        </p:txBody>
      </p:sp>
      <p:sp>
        <p:nvSpPr>
          <p:cNvPr id="177" name="Shape 177"/>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78" name="Shape 178"/>
          <p:cNvPicPr preferRelativeResize="0"/>
          <p:nvPr/>
        </p:nvPicPr>
        <p:blipFill>
          <a:blip r:embed="rId3">
            <a:alphaModFix/>
          </a:blip>
          <a:stretch>
            <a:fillRect/>
          </a:stretch>
        </p:blipFill>
        <p:spPr>
          <a:xfrm>
            <a:off x="3706850" y="1828800"/>
            <a:ext cx="5056149" cy="1801249"/>
          </a:xfrm>
          <a:prstGeom prst="rect">
            <a:avLst/>
          </a:prstGeom>
          <a:noFill/>
          <a:ln>
            <a:noFill/>
          </a:ln>
        </p:spPr>
      </p:pic>
      <p:pic>
        <p:nvPicPr>
          <p:cNvPr id="179" name="Shape 179"/>
          <p:cNvPicPr preferRelativeResize="0"/>
          <p:nvPr/>
        </p:nvPicPr>
        <p:blipFill>
          <a:blip r:embed="rId4">
            <a:alphaModFix/>
          </a:blip>
          <a:stretch>
            <a:fillRect/>
          </a:stretch>
        </p:blipFill>
        <p:spPr>
          <a:xfrm>
            <a:off x="3706850" y="4067799"/>
            <a:ext cx="5056149" cy="1622192"/>
          </a:xfrm>
          <a:prstGeom prst="rect">
            <a:avLst/>
          </a:prstGeom>
          <a:noFill/>
          <a:ln>
            <a:noFill/>
          </a:ln>
        </p:spPr>
      </p:pic>
      <p:sp>
        <p:nvSpPr>
          <p:cNvPr id="180" name="Shape 180"/>
          <p:cNvSpPr txBox="1"/>
          <p:nvPr/>
        </p:nvSpPr>
        <p:spPr>
          <a:xfrm>
            <a:off x="3758775" y="3533350"/>
            <a:ext cx="4928100" cy="365100"/>
          </a:xfrm>
          <a:prstGeom prst="rect">
            <a:avLst/>
          </a:prstGeom>
          <a:noFill/>
          <a:ln>
            <a:noFill/>
          </a:ln>
        </p:spPr>
        <p:txBody>
          <a:bodyPr anchorCtr="0" anchor="t" bIns="91425" lIns="91425" rIns="91425" tIns="91425">
            <a:noAutofit/>
          </a:bodyPr>
          <a:lstStyle/>
          <a:p>
            <a:pPr lvl="0" algn="ctr">
              <a:spcBef>
                <a:spcPts val="0"/>
              </a:spcBef>
              <a:buNone/>
            </a:pPr>
            <a:r>
              <a:rPr lang="en-US"/>
              <a:t>Null </a:t>
            </a:r>
            <a:r>
              <a:rPr lang="en-US"/>
              <a:t>procedure</a:t>
            </a:r>
            <a:r>
              <a:rPr lang="en-US"/>
              <a:t> and system call costs in micorseconds</a:t>
            </a:r>
          </a:p>
        </p:txBody>
      </p:sp>
      <p:sp>
        <p:nvSpPr>
          <p:cNvPr id="181" name="Shape 181"/>
          <p:cNvSpPr txBox="1"/>
          <p:nvPr/>
        </p:nvSpPr>
        <p:spPr>
          <a:xfrm>
            <a:off x="3758775" y="5590750"/>
            <a:ext cx="4928100" cy="365100"/>
          </a:xfrm>
          <a:prstGeom prst="rect">
            <a:avLst/>
          </a:prstGeom>
          <a:noFill/>
          <a:ln>
            <a:noFill/>
          </a:ln>
        </p:spPr>
        <p:txBody>
          <a:bodyPr anchorCtr="0" anchor="t" bIns="91425" lIns="91425" rIns="91425" tIns="91425">
            <a:noAutofit/>
          </a:bodyPr>
          <a:lstStyle/>
          <a:p>
            <a:pPr lvl="0" rtl="0" algn="ctr">
              <a:spcBef>
                <a:spcPts val="0"/>
              </a:spcBef>
              <a:buNone/>
            </a:pPr>
            <a:r>
              <a:rPr lang="en-US"/>
              <a:t>Aegis vs. Ultrix exception handling times in microseconds</a:t>
            </a:r>
          </a:p>
        </p:txBody>
      </p:sp>
      <p:sp>
        <p:nvSpPr>
          <p:cNvPr id="182" name="Shape 182"/>
          <p:cNvSpPr/>
          <p:nvPr/>
        </p:nvSpPr>
        <p:spPr>
          <a:xfrm>
            <a:off x="5912900" y="5379725"/>
            <a:ext cx="2773800" cy="2112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304800"/>
            <a:ext cx="8229600" cy="1143000"/>
          </a:xfrm>
          <a:prstGeom prst="rect">
            <a:avLst/>
          </a:prstGeom>
        </p:spPr>
        <p:txBody>
          <a:bodyPr anchorCtr="0" anchor="ctr" bIns="91425" lIns="91425" rIns="91425" tIns="91425">
            <a:noAutofit/>
          </a:bodyPr>
          <a:lstStyle/>
          <a:p>
            <a:pPr lvl="0">
              <a:spcBef>
                <a:spcPts val="0"/>
              </a:spcBef>
              <a:buNone/>
            </a:pPr>
            <a:r>
              <a:rPr lang="en-US"/>
              <a:t>ExOS</a:t>
            </a:r>
          </a:p>
        </p:txBody>
      </p:sp>
      <p:sp>
        <p:nvSpPr>
          <p:cNvPr id="189" name="Shape 189"/>
          <p:cNvSpPr txBox="1"/>
          <p:nvPr>
            <p:ph idx="1" type="body"/>
          </p:nvPr>
        </p:nvSpPr>
        <p:spPr>
          <a:xfrm>
            <a:off x="457200" y="4524200"/>
            <a:ext cx="8229600" cy="1602300"/>
          </a:xfrm>
          <a:prstGeom prst="rect">
            <a:avLst/>
          </a:prstGeom>
        </p:spPr>
        <p:txBody>
          <a:bodyPr anchorCtr="0" anchor="t" bIns="91425" lIns="91425" rIns="91425" tIns="91425">
            <a:noAutofit/>
          </a:bodyPr>
          <a:lstStyle/>
          <a:p>
            <a:pPr lvl="0" algn="ctr">
              <a:spcBef>
                <a:spcPts val="0"/>
              </a:spcBef>
              <a:buNone/>
            </a:pPr>
            <a:r>
              <a:rPr lang="en-US"/>
              <a:t>ExOS manages fundamental OS abstractions at application-level</a:t>
            </a:r>
          </a:p>
        </p:txBody>
      </p:sp>
      <p:sp>
        <p:nvSpPr>
          <p:cNvPr id="190" name="Shape 190"/>
          <p:cNvSpPr txBox="1"/>
          <p:nvPr>
            <p:ph idx="12" type="sldNum"/>
          </p:nvPr>
        </p:nvSpPr>
        <p:spPr>
          <a:xfrm>
            <a:off x="6553200" y="6356350"/>
            <a:ext cx="21336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91" name="Shape 191"/>
          <p:cNvPicPr preferRelativeResize="0"/>
          <p:nvPr/>
        </p:nvPicPr>
        <p:blipFill>
          <a:blip r:embed="rId3">
            <a:alphaModFix/>
          </a:blip>
          <a:stretch>
            <a:fillRect/>
          </a:stretch>
        </p:blipFill>
        <p:spPr>
          <a:xfrm>
            <a:off x="1424200" y="1981200"/>
            <a:ext cx="6295600" cy="231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304800"/>
            <a:ext cx="8229600" cy="1143000"/>
          </a:xfrm>
          <a:prstGeom prst="rect">
            <a:avLst/>
          </a:prstGeom>
        </p:spPr>
        <p:txBody>
          <a:bodyPr anchorCtr="0" anchor="ctr" bIns="91425" lIns="91425" rIns="91425" tIns="91425">
            <a:noAutofit/>
          </a:bodyPr>
          <a:lstStyle/>
          <a:p>
            <a:pPr lvl="0">
              <a:spcBef>
                <a:spcPts val="0"/>
              </a:spcBef>
              <a:buNone/>
            </a:pPr>
            <a:r>
              <a:rPr lang="en-US"/>
              <a:t>ExOS contd.</a:t>
            </a:r>
          </a:p>
        </p:txBody>
      </p:sp>
      <p:sp>
        <p:nvSpPr>
          <p:cNvPr id="198" name="Shape 198"/>
          <p:cNvSpPr txBox="1"/>
          <p:nvPr>
            <p:ph idx="1" type="body"/>
          </p:nvPr>
        </p:nvSpPr>
        <p:spPr>
          <a:xfrm>
            <a:off x="457200" y="4178112"/>
            <a:ext cx="8229600" cy="1948200"/>
          </a:xfrm>
          <a:prstGeom prst="rect">
            <a:avLst/>
          </a:prstGeom>
        </p:spPr>
        <p:txBody>
          <a:bodyPr anchorCtr="0" anchor="t" bIns="91425" lIns="91425" rIns="91425" tIns="91425">
            <a:noAutofit/>
          </a:bodyPr>
          <a:lstStyle/>
          <a:p>
            <a:pPr lvl="0" rtl="0" algn="ctr">
              <a:spcBef>
                <a:spcPts val="0"/>
              </a:spcBef>
              <a:buNone/>
            </a:pPr>
            <a:r>
              <a:rPr lang="en-US"/>
              <a:t>Even with two limitations, </a:t>
            </a:r>
          </a:p>
          <a:p>
            <a:pPr lvl="0" rtl="0" algn="ctr">
              <a:spcBef>
                <a:spcPts val="0"/>
              </a:spcBef>
              <a:buNone/>
            </a:pPr>
            <a:r>
              <a:rPr lang="en-US"/>
              <a:t>ExOS offers richer interface to apps to</a:t>
            </a:r>
          </a:p>
          <a:p>
            <a:pPr lvl="0" algn="ctr">
              <a:spcBef>
                <a:spcPts val="0"/>
              </a:spcBef>
              <a:buClr>
                <a:schemeClr val="dk1"/>
              </a:buClr>
              <a:buSzPct val="34375"/>
              <a:buFont typeface="Arial"/>
              <a:buNone/>
            </a:pPr>
            <a:r>
              <a:rPr lang="en-US"/>
              <a:t>implement app-specific functionality  </a:t>
            </a:r>
          </a:p>
          <a:p>
            <a:pPr lvl="0">
              <a:spcBef>
                <a:spcPts val="0"/>
              </a:spcBef>
              <a:buNone/>
            </a:pPr>
            <a:r>
              <a:t/>
            </a:r>
            <a:endParaRPr/>
          </a:p>
        </p:txBody>
      </p:sp>
      <p:sp>
        <p:nvSpPr>
          <p:cNvPr id="199" name="Shape 199"/>
          <p:cNvSpPr txBox="1"/>
          <p:nvPr>
            <p:ph idx="12" type="sldNum"/>
          </p:nvPr>
        </p:nvSpPr>
        <p:spPr>
          <a:xfrm>
            <a:off x="6553200" y="6356350"/>
            <a:ext cx="21336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200" name="Shape 200"/>
          <p:cNvPicPr preferRelativeResize="0"/>
          <p:nvPr/>
        </p:nvPicPr>
        <p:blipFill>
          <a:blip r:embed="rId3">
            <a:alphaModFix/>
          </a:blip>
          <a:stretch>
            <a:fillRect/>
          </a:stretch>
        </p:blipFill>
        <p:spPr>
          <a:xfrm>
            <a:off x="265670" y="1911175"/>
            <a:ext cx="8649729" cy="2000249"/>
          </a:xfrm>
          <a:prstGeom prst="rect">
            <a:avLst/>
          </a:prstGeom>
          <a:noFill/>
          <a:ln>
            <a:noFill/>
          </a:ln>
        </p:spPr>
      </p:pic>
      <p:sp>
        <p:nvSpPr>
          <p:cNvPr id="201" name="Shape 201"/>
          <p:cNvSpPr/>
          <p:nvPr/>
        </p:nvSpPr>
        <p:spPr>
          <a:xfrm>
            <a:off x="3855500" y="2764025"/>
            <a:ext cx="2343300" cy="5409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304800"/>
            <a:ext cx="8229600" cy="1143000"/>
          </a:xfrm>
          <a:prstGeom prst="rect">
            <a:avLst/>
          </a:prstGeom>
        </p:spPr>
        <p:txBody>
          <a:bodyPr anchorCtr="0" anchor="ctr" bIns="91425" lIns="91425" rIns="91425" tIns="91425">
            <a:noAutofit/>
          </a:bodyPr>
          <a:lstStyle/>
          <a:p>
            <a:pPr lvl="0">
              <a:spcBef>
                <a:spcPts val="0"/>
              </a:spcBef>
              <a:buNone/>
            </a:pPr>
            <a:r>
              <a:rPr lang="en-US"/>
              <a:t>Extensibility</a:t>
            </a:r>
          </a:p>
        </p:txBody>
      </p:sp>
      <p:sp>
        <p:nvSpPr>
          <p:cNvPr id="208" name="Shape 208"/>
          <p:cNvSpPr txBox="1"/>
          <p:nvPr>
            <p:ph idx="1" type="body"/>
          </p:nvPr>
        </p:nvSpPr>
        <p:spPr>
          <a:xfrm>
            <a:off x="457200" y="1600200"/>
            <a:ext cx="4102500" cy="4526100"/>
          </a:xfrm>
          <a:prstGeom prst="rect">
            <a:avLst/>
          </a:prstGeom>
        </p:spPr>
        <p:txBody>
          <a:bodyPr anchorCtr="0" anchor="t" bIns="91425" lIns="91425" rIns="91425" tIns="91425">
            <a:noAutofit/>
          </a:bodyPr>
          <a:lstStyle/>
          <a:p>
            <a:pPr indent="0" lvl="0" marL="0">
              <a:spcBef>
                <a:spcPts val="0"/>
              </a:spcBef>
              <a:buNone/>
            </a:pPr>
            <a:r>
              <a:t/>
            </a:r>
            <a:endParaRPr/>
          </a:p>
          <a:p>
            <a:pPr indent="-228600" lvl="0" marL="457200" rtl="0">
              <a:spcBef>
                <a:spcPts val="0"/>
              </a:spcBef>
            </a:pPr>
            <a:r>
              <a:rPr lang="en-US"/>
              <a:t>Stride scheduler</a:t>
            </a:r>
          </a:p>
          <a:p>
            <a:pPr indent="-387350" lvl="0" marL="457200">
              <a:spcBef>
                <a:spcPts val="0"/>
              </a:spcBef>
              <a:buSzPct val="100000"/>
            </a:pPr>
            <a:r>
              <a:rPr lang="en-US" sz="2500"/>
              <a:t>example of Aegis’s use of fine-grained control to enhance modularity of app. design</a:t>
            </a:r>
          </a:p>
        </p:txBody>
      </p:sp>
      <p:sp>
        <p:nvSpPr>
          <p:cNvPr id="209" name="Shape 209"/>
          <p:cNvSpPr txBox="1"/>
          <p:nvPr>
            <p:ph idx="12" type="sldNum"/>
          </p:nvPr>
        </p:nvSpPr>
        <p:spPr>
          <a:xfrm>
            <a:off x="6553200" y="6356350"/>
            <a:ext cx="21336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210" name="Shape 210"/>
          <p:cNvPicPr preferRelativeResize="0"/>
          <p:nvPr/>
        </p:nvPicPr>
        <p:blipFill>
          <a:blip r:embed="rId3">
            <a:alphaModFix/>
          </a:blip>
          <a:stretch>
            <a:fillRect/>
          </a:stretch>
        </p:blipFill>
        <p:spPr>
          <a:xfrm>
            <a:off x="4635900" y="1676399"/>
            <a:ext cx="4431175" cy="4159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i="0" lang="en-US" sz="4400" u="none" cap="none" strike="noStrike">
                <a:solidFill>
                  <a:schemeClr val="lt1"/>
                </a:solidFill>
                <a:latin typeface="Calibri"/>
                <a:ea typeface="Calibri"/>
                <a:cs typeface="Calibri"/>
                <a:sym typeface="Calibri"/>
              </a:rPr>
              <a:t>Conclusion</a:t>
            </a:r>
          </a:p>
        </p:txBody>
      </p:sp>
      <p:sp>
        <p:nvSpPr>
          <p:cNvPr id="216" name="Shape 21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lang="en-US"/>
              <a:t>Exokernel decouples protection from central resource management in kernel.</a:t>
            </a:r>
          </a:p>
          <a:p>
            <a:pPr indent="-342900" lvl="0" marL="34290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lang="en-US"/>
              <a:t>Exokernel exposes primitives to apps.</a:t>
            </a:r>
          </a:p>
          <a:p>
            <a:pPr indent="0" lvl="0" marL="0" marR="0" rtl="0" algn="l">
              <a:spcBef>
                <a:spcPts val="640"/>
              </a:spcBef>
              <a:spcAft>
                <a:spcPts val="0"/>
              </a:spcAft>
              <a:buNone/>
            </a:pPr>
            <a:r>
              <a:t/>
            </a:r>
            <a:endParaRPr/>
          </a:p>
          <a:p>
            <a:pPr indent="-342900" lvl="0" marL="342900" marR="0" rtl="0" algn="l">
              <a:spcBef>
                <a:spcPts val="640"/>
              </a:spcBef>
              <a:spcAft>
                <a:spcPts val="0"/>
              </a:spcAft>
              <a:buClr>
                <a:schemeClr val="dk1"/>
              </a:buClr>
              <a:buSzPct val="100000"/>
              <a:buFont typeface="Arial"/>
              <a:buChar char="•"/>
            </a:pPr>
            <a:r>
              <a:rPr lang="en-US"/>
              <a:t>Exokernel achieves higher performance.</a:t>
            </a:r>
          </a:p>
          <a:p>
            <a:pPr indent="-203200" lvl="0" marL="2032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17" name="Shape 217"/>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t/>
            </a:r>
            <a:endParaRPr sz="1200">
              <a:solidFill>
                <a:srgbClr val="000000"/>
              </a:solidFill>
              <a:latin typeface="Calibri"/>
              <a:ea typeface="Calibri"/>
              <a:cs typeface="Calibri"/>
              <a:sym typeface="Calibri"/>
            </a:endParaRPr>
          </a:p>
        </p:txBody>
      </p:sp>
      <p:sp>
        <p:nvSpPr>
          <p:cNvPr id="218" name="Shape 21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57200" y="304800"/>
            <a:ext cx="8229600" cy="1143000"/>
          </a:xfrm>
          <a:prstGeom prst="rect">
            <a:avLst/>
          </a:prstGeom>
        </p:spPr>
        <p:txBody>
          <a:bodyPr anchorCtr="0" anchor="ctr" bIns="91425" lIns="91425" rIns="91425" tIns="91425">
            <a:noAutofit/>
          </a:bodyPr>
          <a:lstStyle/>
          <a:p>
            <a:pPr lvl="0">
              <a:spcBef>
                <a:spcPts val="0"/>
              </a:spcBef>
              <a:buNone/>
            </a:pPr>
            <a:r>
              <a:rPr lang="en-US"/>
              <a:t>Types of kernel</a:t>
            </a:r>
          </a:p>
        </p:txBody>
      </p:sp>
      <p:sp>
        <p:nvSpPr>
          <p:cNvPr id="225" name="Shape 225"/>
          <p:cNvSpPr txBox="1"/>
          <p:nvPr>
            <p:ph idx="1" type="body"/>
          </p:nvPr>
        </p:nvSpPr>
        <p:spPr>
          <a:xfrm>
            <a:off x="457200" y="1600200"/>
            <a:ext cx="8229600" cy="4526100"/>
          </a:xfrm>
          <a:prstGeom prst="rect">
            <a:avLst/>
          </a:prstGeom>
        </p:spPr>
        <p:txBody>
          <a:bodyPr anchorCtr="0" anchor="t" bIns="91425" lIns="91425" rIns="91425" tIns="91425">
            <a:noAutofit/>
          </a:bodyPr>
          <a:lstStyle/>
          <a:p>
            <a:pPr lvl="0">
              <a:spcBef>
                <a:spcPts val="0"/>
              </a:spcBef>
              <a:buNone/>
            </a:pPr>
            <a:r>
              <a:t/>
            </a:r>
            <a:endParaRPr/>
          </a:p>
        </p:txBody>
      </p:sp>
      <p:sp>
        <p:nvSpPr>
          <p:cNvPr id="226" name="Shape 226"/>
          <p:cNvSpPr txBox="1"/>
          <p:nvPr>
            <p:ph idx="12" type="sldNum"/>
          </p:nvPr>
        </p:nvSpPr>
        <p:spPr>
          <a:xfrm>
            <a:off x="6553200" y="6356350"/>
            <a:ext cx="21336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227" name="Shape 227"/>
          <p:cNvPicPr preferRelativeResize="0"/>
          <p:nvPr/>
        </p:nvPicPr>
        <p:blipFill>
          <a:blip r:embed="rId3">
            <a:alphaModFix/>
          </a:blip>
          <a:stretch>
            <a:fillRect/>
          </a:stretch>
        </p:blipFill>
        <p:spPr>
          <a:xfrm>
            <a:off x="0" y="1726425"/>
            <a:ext cx="9144000" cy="2314575"/>
          </a:xfrm>
          <a:prstGeom prst="rect">
            <a:avLst/>
          </a:prstGeom>
          <a:noFill/>
          <a:ln>
            <a:noFill/>
          </a:ln>
        </p:spPr>
      </p:pic>
      <p:pic>
        <p:nvPicPr>
          <p:cNvPr id="228" name="Shape 228"/>
          <p:cNvPicPr preferRelativeResize="0"/>
          <p:nvPr/>
        </p:nvPicPr>
        <p:blipFill>
          <a:blip r:embed="rId4">
            <a:alphaModFix/>
          </a:blip>
          <a:stretch>
            <a:fillRect/>
          </a:stretch>
        </p:blipFill>
        <p:spPr>
          <a:xfrm>
            <a:off x="314325" y="4193400"/>
            <a:ext cx="3721649" cy="2038225"/>
          </a:xfrm>
          <a:prstGeom prst="rect">
            <a:avLst/>
          </a:prstGeom>
          <a:noFill/>
          <a:ln>
            <a:noFill/>
          </a:ln>
        </p:spPr>
      </p:pic>
      <p:pic>
        <p:nvPicPr>
          <p:cNvPr id="229" name="Shape 229"/>
          <p:cNvPicPr preferRelativeResize="0"/>
          <p:nvPr/>
        </p:nvPicPr>
        <p:blipFill rotWithShape="1">
          <a:blip r:embed="rId5">
            <a:alphaModFix/>
          </a:blip>
          <a:srcRect b="18850" l="7483" r="4889" t="0"/>
          <a:stretch/>
        </p:blipFill>
        <p:spPr>
          <a:xfrm>
            <a:off x="5422349" y="4041000"/>
            <a:ext cx="3721650" cy="2223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Discussion Topics</a:t>
            </a:r>
          </a:p>
        </p:txBody>
      </p:sp>
      <p:sp>
        <p:nvSpPr>
          <p:cNvPr id="235" name="Shape 23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228600" lvl="0" marL="457200" marR="0" rtl="0" algn="l">
              <a:spcBef>
                <a:spcPts val="0"/>
              </a:spcBef>
            </a:pPr>
            <a:r>
              <a:rPr lang="en-US"/>
              <a:t>Is Exokernel considered as a microkernel?</a:t>
            </a:r>
          </a:p>
          <a:p>
            <a:pPr indent="0" lvl="0" marL="0" marR="0" rtl="0" algn="l">
              <a:spcBef>
                <a:spcPts val="0"/>
              </a:spcBef>
              <a:buNone/>
            </a:pPr>
            <a:r>
              <a:t/>
            </a:r>
            <a:endParaRPr/>
          </a:p>
          <a:p>
            <a:pPr indent="-228600" lvl="0" marL="457200" marR="0" rtl="0" algn="l">
              <a:spcBef>
                <a:spcPts val="0"/>
              </a:spcBef>
            </a:pPr>
            <a:r>
              <a:rPr lang="en-US"/>
              <a:t>Performance improvement in exchange of security &amp; burden of implementation?</a:t>
            </a:r>
          </a:p>
          <a:p>
            <a:pPr indent="0" lvl="0" marL="0" marR="0" rtl="0" algn="l">
              <a:spcBef>
                <a:spcPts val="0"/>
              </a:spcBef>
              <a:buNone/>
            </a:pPr>
            <a:r>
              <a:t/>
            </a:r>
            <a:endParaRPr/>
          </a:p>
          <a:p>
            <a:pPr indent="-228600" lvl="0" marL="457200" marR="0" rtl="0" algn="l">
              <a:spcBef>
                <a:spcPts val="0"/>
              </a:spcBef>
            </a:pPr>
            <a:r>
              <a:rPr lang="en-US"/>
              <a:t>Hybrid-kernels w/ loadable module support? </a:t>
            </a:r>
          </a:p>
        </p:txBody>
      </p:sp>
      <p:sp>
        <p:nvSpPr>
          <p:cNvPr id="236" name="Shape 236"/>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t/>
            </a:r>
            <a:endParaRPr sz="1200">
              <a:solidFill>
                <a:srgbClr val="000000"/>
              </a:solidFill>
              <a:latin typeface="Calibri"/>
              <a:ea typeface="Calibri"/>
              <a:cs typeface="Calibri"/>
              <a:sym typeface="Calibri"/>
            </a:endParaRPr>
          </a:p>
        </p:txBody>
      </p:sp>
      <p:sp>
        <p:nvSpPr>
          <p:cNvPr id="237" name="Shape 23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graphicFrame>
        <p:nvGraphicFramePr>
          <p:cNvPr id="238" name="Shape 238"/>
          <p:cNvGraphicFramePr/>
          <p:nvPr/>
        </p:nvGraphicFramePr>
        <p:xfrm>
          <a:off x="952500" y="4983175"/>
          <a:ext cx="3000000" cy="3000000"/>
        </p:xfrm>
        <a:graphic>
          <a:graphicData uri="http://schemas.openxmlformats.org/drawingml/2006/table">
            <a:tbl>
              <a:tblPr>
                <a:noFill/>
                <a:tableStyleId>{981658D4-1A4C-4A5A-8209-DA4E00DBA667}</a:tableStyleId>
              </a:tblPr>
              <a:tblGrid>
                <a:gridCol w="1937225"/>
                <a:gridCol w="558275"/>
                <a:gridCol w="2664125"/>
                <a:gridCol w="382850"/>
                <a:gridCol w="1286850"/>
                <a:gridCol w="409650"/>
              </a:tblGrid>
              <a:tr h="381000">
                <a:tc>
                  <a:txBody>
                    <a:bodyPr>
                      <a:noAutofit/>
                    </a:bodyPr>
                    <a:lstStyle/>
                    <a:p>
                      <a:pPr lvl="0">
                        <a:spcBef>
                          <a:spcPts val="0"/>
                        </a:spcBef>
                        <a:buNone/>
                      </a:pPr>
                      <a:r>
                        <a:rPr lang="en-US"/>
                        <a:t>Implementation cost</a:t>
                      </a:r>
                    </a:p>
                  </a:txBody>
                  <a:tcPr marT="91425" marB="91425" marR="91425" marL="91425"/>
                </a:tc>
                <a:tc>
                  <a:txBody>
                    <a:bodyPr>
                      <a:noAutofit/>
                    </a:bodyPr>
                    <a:lstStyle/>
                    <a:p>
                      <a:pPr lvl="0">
                        <a:spcBef>
                          <a:spcPts val="0"/>
                        </a:spcBef>
                        <a:buNone/>
                      </a:pPr>
                      <a:r>
                        <a:rPr lang="en-US"/>
                        <a:t>12</a:t>
                      </a:r>
                    </a:p>
                  </a:txBody>
                  <a:tcPr marT="91425" marB="91425" marR="91425" marL="91425"/>
                </a:tc>
                <a:tc>
                  <a:txBody>
                    <a:bodyPr>
                      <a:noAutofit/>
                    </a:bodyPr>
                    <a:lstStyle/>
                    <a:p>
                      <a:pPr lvl="0">
                        <a:spcBef>
                          <a:spcPts val="0"/>
                        </a:spcBef>
                        <a:buNone/>
                      </a:pPr>
                      <a:r>
                        <a:rPr lang="en-US"/>
                        <a:t>Too low-level interface</a:t>
                      </a:r>
                    </a:p>
                  </a:txBody>
                  <a:tcPr marT="91425" marB="91425" marR="91425" marL="91425"/>
                </a:tc>
                <a:tc>
                  <a:txBody>
                    <a:bodyPr>
                      <a:noAutofit/>
                    </a:bodyPr>
                    <a:lstStyle/>
                    <a:p>
                      <a:pPr lvl="0" rtl="0">
                        <a:spcBef>
                          <a:spcPts val="0"/>
                        </a:spcBef>
                        <a:buNone/>
                      </a:pPr>
                      <a:r>
                        <a:rPr lang="en-US"/>
                        <a:t>5</a:t>
                      </a:r>
                    </a:p>
                  </a:txBody>
                  <a:tcPr marT="91425" marB="91425" marR="91425" marL="91425"/>
                </a:tc>
                <a:tc>
                  <a:txBody>
                    <a:bodyPr>
                      <a:noAutofit/>
                    </a:bodyPr>
                    <a:lstStyle/>
                    <a:p>
                      <a:pPr lvl="0" rtl="0">
                        <a:spcBef>
                          <a:spcPts val="0"/>
                        </a:spcBef>
                        <a:buNone/>
                      </a:pPr>
                      <a:r>
                        <a:rPr lang="en-US"/>
                        <a:t>Portability</a:t>
                      </a:r>
                    </a:p>
                  </a:txBody>
                  <a:tcPr marT="91425" marB="91425" marR="91425" marL="91425"/>
                </a:tc>
                <a:tc>
                  <a:txBody>
                    <a:bodyPr>
                      <a:noAutofit/>
                    </a:bodyPr>
                    <a:lstStyle/>
                    <a:p>
                      <a:pPr lvl="0" rtl="0">
                        <a:spcBef>
                          <a:spcPts val="0"/>
                        </a:spcBef>
                        <a:buNone/>
                      </a:pPr>
                      <a:r>
                        <a:rPr lang="en-US"/>
                        <a:t>4</a:t>
                      </a:r>
                    </a:p>
                  </a:txBody>
                  <a:tcPr marT="91425" marB="91425" marR="91425" marL="91425"/>
                </a:tc>
              </a:tr>
              <a:tr h="381000">
                <a:tc>
                  <a:txBody>
                    <a:bodyPr>
                      <a:noAutofit/>
                    </a:bodyPr>
                    <a:lstStyle/>
                    <a:p>
                      <a:pPr lvl="0">
                        <a:spcBef>
                          <a:spcPts val="0"/>
                        </a:spcBef>
                        <a:buNone/>
                      </a:pPr>
                      <a:r>
                        <a:rPr lang="en-US"/>
                        <a:t>Security concern</a:t>
                      </a:r>
                    </a:p>
                  </a:txBody>
                  <a:tcPr marT="91425" marB="91425" marR="91425" marL="91425"/>
                </a:tc>
                <a:tc>
                  <a:txBody>
                    <a:bodyPr>
                      <a:noAutofit/>
                    </a:bodyPr>
                    <a:lstStyle/>
                    <a:p>
                      <a:pPr lvl="0">
                        <a:spcBef>
                          <a:spcPts val="0"/>
                        </a:spcBef>
                        <a:buNone/>
                      </a:pPr>
                      <a:r>
                        <a:rPr lang="en-US"/>
                        <a:t>12</a:t>
                      </a:r>
                    </a:p>
                  </a:txBody>
                  <a:tcPr marT="91425" marB="91425" marR="91425" marL="91425"/>
                </a:tc>
                <a:tc>
                  <a:txBody>
                    <a:bodyPr>
                      <a:noAutofit/>
                    </a:bodyPr>
                    <a:lstStyle/>
                    <a:p>
                      <a:pPr lvl="0">
                        <a:spcBef>
                          <a:spcPts val="0"/>
                        </a:spcBef>
                        <a:buNone/>
                      </a:pPr>
                      <a:r>
                        <a:rPr lang="en-US"/>
                        <a:t>CPU/resource scheduling</a:t>
                      </a:r>
                    </a:p>
                  </a:txBody>
                  <a:tcPr marT="91425" marB="91425" marR="91425" marL="91425"/>
                </a:tc>
                <a:tc>
                  <a:txBody>
                    <a:bodyPr>
                      <a:noAutofit/>
                    </a:bodyPr>
                    <a:lstStyle/>
                    <a:p>
                      <a:pPr lvl="0" rtl="0">
                        <a:spcBef>
                          <a:spcPts val="0"/>
                        </a:spcBef>
                        <a:buNone/>
                      </a:pPr>
                      <a:r>
                        <a:rPr lang="en-US"/>
                        <a:t>5</a:t>
                      </a:r>
                    </a:p>
                  </a:txBody>
                  <a:tcPr marT="91425" marB="91425" marR="91425" marL="91425"/>
                </a:tc>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Happy Ending</a:t>
            </a:r>
          </a:p>
        </p:txBody>
      </p:sp>
      <p:sp>
        <p:nvSpPr>
          <p:cNvPr id="244" name="Shape 244"/>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45" name="Shape 245"/>
          <p:cNvSpPr txBox="1"/>
          <p:nvPr>
            <p:ph idx="11" type="ftr"/>
          </p:nvPr>
        </p:nvSpPr>
        <p:spPr>
          <a:xfrm>
            <a:off x="3124200" y="6356350"/>
            <a:ext cx="28956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t/>
            </a:r>
            <a:endParaRPr sz="1200">
              <a:solidFill>
                <a:srgbClr val="000000"/>
              </a:solidFill>
              <a:latin typeface="Calibri"/>
              <a:ea typeface="Calibri"/>
              <a:cs typeface="Calibri"/>
              <a:sym typeface="Calibri"/>
            </a:endParaRPr>
          </a:p>
        </p:txBody>
      </p:sp>
      <p:sp>
        <p:nvSpPr>
          <p:cNvPr id="246" name="Shape 246"/>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47" name="Shape 247"/>
          <p:cNvPicPr preferRelativeResize="0"/>
          <p:nvPr/>
        </p:nvPicPr>
        <p:blipFill>
          <a:blip r:embed="rId3">
            <a:alphaModFix/>
          </a:blip>
          <a:stretch>
            <a:fillRect/>
          </a:stretch>
        </p:blipFill>
        <p:spPr>
          <a:xfrm>
            <a:off x="1554587" y="1639025"/>
            <a:ext cx="6034814" cy="452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Except Prof. Engler</a:t>
            </a:r>
          </a:p>
        </p:txBody>
      </p:sp>
      <p:sp>
        <p:nvSpPr>
          <p:cNvPr id="253" name="Shape 253"/>
          <p:cNvSpPr txBox="1"/>
          <p:nvPr>
            <p:ph idx="11" type="ftr"/>
          </p:nvPr>
        </p:nvSpPr>
        <p:spPr>
          <a:xfrm>
            <a:off x="3124200" y="6356350"/>
            <a:ext cx="28956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t/>
            </a:r>
            <a:endParaRPr sz="1200">
              <a:solidFill>
                <a:srgbClr val="000000"/>
              </a:solidFill>
              <a:latin typeface="Calibri"/>
              <a:ea typeface="Calibri"/>
              <a:cs typeface="Calibri"/>
              <a:sym typeface="Calibri"/>
            </a:endParaRPr>
          </a:p>
        </p:txBody>
      </p:sp>
      <p:sp>
        <p:nvSpPr>
          <p:cNvPr id="254" name="Shape 254"/>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55" name="Shape 255"/>
          <p:cNvPicPr preferRelativeResize="0"/>
          <p:nvPr/>
        </p:nvPicPr>
        <p:blipFill>
          <a:blip r:embed="rId3">
            <a:alphaModFix/>
          </a:blip>
          <a:stretch>
            <a:fillRect/>
          </a:stretch>
        </p:blipFill>
        <p:spPr>
          <a:xfrm>
            <a:off x="457187" y="1797050"/>
            <a:ext cx="2771775" cy="4210050"/>
          </a:xfrm>
          <a:prstGeom prst="rect">
            <a:avLst/>
          </a:prstGeom>
          <a:noFill/>
          <a:ln>
            <a:noFill/>
          </a:ln>
        </p:spPr>
      </p:pic>
      <p:pic>
        <p:nvPicPr>
          <p:cNvPr id="256" name="Shape 256"/>
          <p:cNvPicPr preferRelativeResize="0"/>
          <p:nvPr/>
        </p:nvPicPr>
        <p:blipFill>
          <a:blip r:embed="rId4">
            <a:alphaModFix/>
          </a:blip>
          <a:stretch>
            <a:fillRect/>
          </a:stretch>
        </p:blipFill>
        <p:spPr>
          <a:xfrm>
            <a:off x="5577062" y="2473325"/>
            <a:ext cx="2847975" cy="2857500"/>
          </a:xfrm>
          <a:prstGeom prst="rect">
            <a:avLst/>
          </a:prstGeom>
          <a:noFill/>
          <a:ln>
            <a:noFill/>
          </a:ln>
        </p:spPr>
      </p:pic>
      <p:sp>
        <p:nvSpPr>
          <p:cNvPr id="257" name="Shape 257"/>
          <p:cNvSpPr/>
          <p:nvPr/>
        </p:nvSpPr>
        <p:spPr>
          <a:xfrm>
            <a:off x="3561075" y="3396200"/>
            <a:ext cx="1683900" cy="680700"/>
          </a:xfrm>
          <a:prstGeom prst="rightArrow">
            <a:avLst>
              <a:gd fmla="val 50000" name="adj1"/>
              <a:gd fmla="val 50000" name="adj2"/>
            </a:avLst>
          </a:prstGeom>
          <a:solidFill>
            <a:srgbClr val="20124D"/>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304800"/>
            <a:ext cx="8229600" cy="1143000"/>
          </a:xfrm>
          <a:prstGeom prst="rect">
            <a:avLst/>
          </a:prstGeom>
        </p:spPr>
        <p:txBody>
          <a:bodyPr anchorCtr="0" anchor="ctr" bIns="91425" lIns="91425" rIns="91425" tIns="91425">
            <a:noAutofit/>
          </a:bodyPr>
          <a:lstStyle/>
          <a:p>
            <a:pPr lvl="0">
              <a:spcBef>
                <a:spcPts val="0"/>
              </a:spcBef>
              <a:buNone/>
            </a:pPr>
            <a:r>
              <a:rPr lang="en-US"/>
              <a:t>Background</a:t>
            </a:r>
          </a:p>
        </p:txBody>
      </p:sp>
      <p:sp>
        <p:nvSpPr>
          <p:cNvPr id="99" name="Shape 99"/>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lgn="ctr">
              <a:spcBef>
                <a:spcPts val="0"/>
              </a:spcBef>
              <a:buNone/>
            </a:pPr>
            <a:r>
              <a:rPr lang="en-US"/>
              <a:t>Tanenbaum-Torvalds debate in 1992</a:t>
            </a:r>
          </a:p>
          <a:p>
            <a:pPr lvl="0" algn="ctr">
              <a:spcBef>
                <a:spcPts val="0"/>
              </a:spcBef>
              <a:buNone/>
            </a:pPr>
            <a:r>
              <a:t/>
            </a:r>
            <a:endParaRPr/>
          </a:p>
        </p:txBody>
      </p:sp>
      <p:sp>
        <p:nvSpPr>
          <p:cNvPr id="100" name="Shape 100"/>
          <p:cNvSpPr txBox="1"/>
          <p:nvPr>
            <p:ph idx="12" type="sldNum"/>
          </p:nvPr>
        </p:nvSpPr>
        <p:spPr>
          <a:xfrm>
            <a:off x="6553200" y="6356350"/>
            <a:ext cx="21336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01" name="Shape 101"/>
          <p:cNvPicPr preferRelativeResize="0"/>
          <p:nvPr/>
        </p:nvPicPr>
        <p:blipFill>
          <a:blip r:embed="rId3">
            <a:alphaModFix/>
          </a:blip>
          <a:stretch>
            <a:fillRect/>
          </a:stretch>
        </p:blipFill>
        <p:spPr>
          <a:xfrm>
            <a:off x="1455250" y="2402050"/>
            <a:ext cx="2000033" cy="3000051"/>
          </a:xfrm>
          <a:prstGeom prst="rect">
            <a:avLst/>
          </a:prstGeom>
          <a:noFill/>
          <a:ln>
            <a:noFill/>
          </a:ln>
        </p:spPr>
      </p:pic>
      <p:pic>
        <p:nvPicPr>
          <p:cNvPr id="102" name="Shape 102"/>
          <p:cNvPicPr preferRelativeResize="0"/>
          <p:nvPr/>
        </p:nvPicPr>
        <p:blipFill rotWithShape="1">
          <a:blip r:embed="rId4">
            <a:alphaModFix/>
          </a:blip>
          <a:srcRect b="0" l="13700" r="20995" t="0"/>
          <a:stretch/>
        </p:blipFill>
        <p:spPr>
          <a:xfrm>
            <a:off x="5545725" y="2402050"/>
            <a:ext cx="2512850" cy="3000050"/>
          </a:xfrm>
          <a:prstGeom prst="rect">
            <a:avLst/>
          </a:prstGeom>
          <a:noFill/>
          <a:ln>
            <a:noFill/>
          </a:ln>
        </p:spPr>
      </p:pic>
      <p:sp>
        <p:nvSpPr>
          <p:cNvPr id="103" name="Shape 103"/>
          <p:cNvSpPr txBox="1"/>
          <p:nvPr/>
        </p:nvSpPr>
        <p:spPr>
          <a:xfrm>
            <a:off x="1198862" y="5402100"/>
            <a:ext cx="2512800" cy="365100"/>
          </a:xfrm>
          <a:prstGeom prst="rect">
            <a:avLst/>
          </a:prstGeom>
          <a:noFill/>
          <a:ln>
            <a:noFill/>
          </a:ln>
        </p:spPr>
        <p:txBody>
          <a:bodyPr anchorCtr="0" anchor="t" bIns="91425" lIns="91425" rIns="91425" tIns="91425">
            <a:noAutofit/>
          </a:bodyPr>
          <a:lstStyle/>
          <a:p>
            <a:pPr lvl="0" algn="ctr">
              <a:spcBef>
                <a:spcPts val="0"/>
              </a:spcBef>
              <a:buNone/>
            </a:pPr>
            <a:r>
              <a:rPr lang="en-US"/>
              <a:t>Andrew S. Tanenbaum:</a:t>
            </a:r>
          </a:p>
          <a:p>
            <a:pPr lvl="0" algn="ctr">
              <a:spcBef>
                <a:spcPts val="0"/>
              </a:spcBef>
              <a:buNone/>
            </a:pPr>
            <a:r>
              <a:rPr lang="en-US"/>
              <a:t>“Linux is </a:t>
            </a:r>
            <a:r>
              <a:rPr i="1" lang="en-US"/>
              <a:t>obsolete</a:t>
            </a:r>
            <a:r>
              <a:rPr lang="en-US"/>
              <a:t>”</a:t>
            </a:r>
          </a:p>
        </p:txBody>
      </p:sp>
      <p:sp>
        <p:nvSpPr>
          <p:cNvPr id="104" name="Shape 104"/>
          <p:cNvSpPr txBox="1"/>
          <p:nvPr/>
        </p:nvSpPr>
        <p:spPr>
          <a:xfrm>
            <a:off x="4659398" y="5402100"/>
            <a:ext cx="4240499" cy="365100"/>
          </a:xfrm>
          <a:prstGeom prst="rect">
            <a:avLst/>
          </a:prstGeom>
          <a:noFill/>
          <a:ln>
            <a:noFill/>
          </a:ln>
        </p:spPr>
        <p:txBody>
          <a:bodyPr anchorCtr="0" anchor="t" bIns="91425" lIns="91425" rIns="91425" tIns="91425">
            <a:noAutofit/>
          </a:bodyPr>
          <a:lstStyle/>
          <a:p>
            <a:pPr lvl="0" rtl="0" algn="ctr">
              <a:spcBef>
                <a:spcPts val="0"/>
              </a:spcBef>
              <a:buNone/>
            </a:pPr>
            <a:r>
              <a:rPr lang="en-US"/>
              <a:t>Linus G. Torvalds:</a:t>
            </a:r>
          </a:p>
          <a:p>
            <a:pPr lvl="0" rtl="0" algn="ctr">
              <a:spcBef>
                <a:spcPts val="0"/>
              </a:spcBef>
              <a:buNone/>
            </a:pPr>
            <a:r>
              <a:rPr lang="en-US"/>
              <a:t>“</a:t>
            </a:r>
            <a:r>
              <a:rPr lang="en-US">
                <a:solidFill>
                  <a:srgbClr val="222222"/>
                </a:solidFill>
                <a:highlight>
                  <a:srgbClr val="FFFFFF"/>
                </a:highlight>
              </a:rPr>
              <a:t>look at who makes money off minix,</a:t>
            </a:r>
          </a:p>
          <a:p>
            <a:pPr lvl="0" rtl="0" algn="ctr">
              <a:spcBef>
                <a:spcPts val="0"/>
              </a:spcBef>
              <a:buClr>
                <a:schemeClr val="dk1"/>
              </a:buClr>
              <a:buFont typeface="Arial"/>
              <a:buNone/>
            </a:pPr>
            <a:r>
              <a:rPr lang="en-US">
                <a:solidFill>
                  <a:srgbClr val="222222"/>
                </a:solidFill>
                <a:highlight>
                  <a:srgbClr val="FFFFFF"/>
                </a:highlight>
              </a:rPr>
              <a:t>and who gives linux out for free”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t/>
            </a:r>
            <a:endParaRPr b="1" i="0" sz="4400" u="none" cap="none" strike="noStrike">
              <a:solidFill>
                <a:schemeClr val="lt1"/>
              </a:solidFill>
              <a:latin typeface="Calibri"/>
              <a:ea typeface="Calibri"/>
              <a:cs typeface="Calibri"/>
              <a:sym typeface="Calibri"/>
            </a:endParaRPr>
          </a:p>
        </p:txBody>
      </p:sp>
      <p:sp>
        <p:nvSpPr>
          <p:cNvPr id="263" name="Shape 263"/>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64" name="Shape 264"/>
          <p:cNvSpPr txBox="1"/>
          <p:nvPr>
            <p:ph idx="11" type="ftr"/>
          </p:nvPr>
        </p:nvSpPr>
        <p:spPr>
          <a:xfrm>
            <a:off x="3124200" y="6356350"/>
            <a:ext cx="2895600" cy="3651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t/>
            </a:r>
            <a:endParaRPr sz="1200">
              <a:solidFill>
                <a:srgbClr val="000000"/>
              </a:solidFill>
              <a:latin typeface="Calibri"/>
              <a:ea typeface="Calibri"/>
              <a:cs typeface="Calibri"/>
              <a:sym typeface="Calibri"/>
            </a:endParaRPr>
          </a:p>
        </p:txBody>
      </p:sp>
      <p:sp>
        <p:nvSpPr>
          <p:cNvPr id="265" name="Shape 26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Traditional Approach</a:t>
            </a:r>
          </a:p>
        </p:txBody>
      </p:sp>
      <p:sp>
        <p:nvSpPr>
          <p:cNvPr id="111" name="Shape 11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640"/>
              </a:spcBef>
              <a:buClr>
                <a:schemeClr val="dk1"/>
              </a:buClr>
              <a:buSzPct val="100000"/>
              <a:buFont typeface="Arial"/>
              <a:buChar char="•"/>
            </a:pPr>
            <a:r>
              <a:rPr lang="en-US"/>
              <a:t>Central resource-management </a:t>
            </a:r>
          </a:p>
          <a:p>
            <a:pPr indent="-342900" lvl="0" marL="342900" marR="0" rtl="0" algn="l">
              <a:spcBef>
                <a:spcPts val="640"/>
              </a:spcBef>
              <a:buClr>
                <a:schemeClr val="dk1"/>
              </a:buClr>
              <a:buSzPct val="100000"/>
              <a:buFont typeface="Arial"/>
              <a:buChar char="•"/>
            </a:pPr>
            <a:r>
              <a:rPr lang="en-US"/>
              <a:t>Kernel exposes minimal H/W abstractions </a:t>
            </a:r>
          </a:p>
          <a:p>
            <a:pPr indent="-342900" lvl="0" marL="342900" marR="0" rtl="0" algn="l">
              <a:spcBef>
                <a:spcPts val="640"/>
              </a:spcBef>
              <a:buClr>
                <a:schemeClr val="dk1"/>
              </a:buClr>
              <a:buSzPct val="100000"/>
              <a:buFont typeface="Arial"/>
              <a:buChar char="•"/>
            </a:pPr>
            <a:r>
              <a:rPr lang="en-US"/>
              <a:t>Fixed </a:t>
            </a:r>
            <a:r>
              <a:rPr lang="en-US">
                <a:solidFill>
                  <a:srgbClr val="FF0000"/>
                </a:solidFill>
              </a:rPr>
              <a:t>high-level </a:t>
            </a:r>
            <a:r>
              <a:rPr lang="en-US"/>
              <a:t>abstractions</a:t>
            </a:r>
          </a:p>
        </p:txBody>
      </p:sp>
      <p:sp>
        <p:nvSpPr>
          <p:cNvPr id="112" name="Shape 11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id="113" name="Shape 113"/>
          <p:cNvPicPr preferRelativeResize="0"/>
          <p:nvPr/>
        </p:nvPicPr>
        <p:blipFill>
          <a:blip r:embed="rId3">
            <a:alphaModFix/>
          </a:blip>
          <a:stretch>
            <a:fillRect/>
          </a:stretch>
        </p:blipFill>
        <p:spPr>
          <a:xfrm>
            <a:off x="1903287" y="3410575"/>
            <a:ext cx="5337425" cy="284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Problem w/ high-level abst.</a:t>
            </a:r>
          </a:p>
        </p:txBody>
      </p:sp>
      <p:sp>
        <p:nvSpPr>
          <p:cNvPr id="120" name="Shape 120"/>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21" name="Shape 121"/>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228600" lvl="0" marL="457200" marR="0" rtl="0" algn="l">
              <a:spcBef>
                <a:spcPts val="640"/>
              </a:spcBef>
            </a:pPr>
            <a:r>
              <a:rPr lang="en-US"/>
              <a:t>Hurts app. performance</a:t>
            </a:r>
          </a:p>
          <a:p>
            <a:pPr indent="-406400" lvl="0" marL="914400" rtl="0">
              <a:spcBef>
                <a:spcPts val="0"/>
              </a:spcBef>
              <a:buSzPct val="100000"/>
            </a:pPr>
            <a:r>
              <a:rPr lang="en-US" sz="2800"/>
              <a:t>no single fixed abstraction is good for all apps.</a:t>
            </a:r>
          </a:p>
          <a:p>
            <a:pPr indent="-228600" lvl="0" marL="457200" marR="0" rtl="0" algn="l">
              <a:lnSpc>
                <a:spcPct val="100000"/>
              </a:lnSpc>
              <a:spcBef>
                <a:spcPts val="640"/>
              </a:spcBef>
              <a:spcAft>
                <a:spcPts val="0"/>
              </a:spcAft>
            </a:pPr>
            <a:r>
              <a:rPr lang="en-US"/>
              <a:t>Hides information from OS</a:t>
            </a:r>
          </a:p>
          <a:p>
            <a:pPr indent="-228600" lvl="1" marL="914400" rtl="0">
              <a:spcBef>
                <a:spcPts val="0"/>
              </a:spcBef>
            </a:pPr>
            <a:r>
              <a:rPr lang="en-US" sz="2800"/>
              <a:t>lack of app. specific resource-management </a:t>
            </a:r>
          </a:p>
          <a:p>
            <a:pPr indent="-228600" lvl="0" marL="457200" marR="0" rtl="0" algn="l">
              <a:spcBef>
                <a:spcPts val="640"/>
              </a:spcBef>
            </a:pPr>
            <a:r>
              <a:rPr lang="en-US"/>
              <a:t>Limits functionality of apps.</a:t>
            </a:r>
          </a:p>
          <a:p>
            <a:pPr indent="-406400" lvl="0" marL="914400" marR="0" rtl="0" algn="l">
              <a:spcBef>
                <a:spcPts val="640"/>
              </a:spcBef>
              <a:buSzPct val="100000"/>
            </a:pPr>
            <a:r>
              <a:rPr lang="en-US" sz="2800"/>
              <a:t>use </a:t>
            </a:r>
            <a:r>
              <a:rPr b="1" lang="en-US" sz="2800"/>
              <a:t>only</a:t>
            </a:r>
            <a:r>
              <a:rPr lang="en-US" sz="2800"/>
              <a:t> fixed high-level abstraction</a:t>
            </a:r>
          </a:p>
          <a:p>
            <a:pPr indent="0" lvl="0" marL="0" marR="0" rtl="0" algn="l">
              <a:spcBef>
                <a:spcPts val="640"/>
              </a:spcBef>
              <a:buNone/>
            </a:pPr>
            <a:r>
              <a:t/>
            </a:r>
            <a:endParaRPr/>
          </a:p>
          <a:p>
            <a:pPr indent="0" lvl="0" marL="0" marR="0" rtl="0" algn="l">
              <a:spcBef>
                <a:spcPts val="640"/>
              </a:spcBef>
              <a:buNone/>
            </a:pPr>
            <a:r>
              <a:rPr lang="en-US"/>
              <a:t> </a:t>
            </a:r>
          </a:p>
          <a:p>
            <a:pPr indent="0" lvl="0" marL="0" marR="0" rtl="0" algn="l">
              <a:lnSpc>
                <a:spcPct val="100000"/>
              </a:lnSpc>
              <a:spcBef>
                <a:spcPts val="64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Motivation</a:t>
            </a:r>
          </a:p>
        </p:txBody>
      </p:sp>
      <p:sp>
        <p:nvSpPr>
          <p:cNvPr id="128" name="Shape 1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29" name="Shape 129"/>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spcBef>
                <a:spcPts val="640"/>
              </a:spcBef>
              <a:buClr>
                <a:schemeClr val="dk1"/>
              </a:buClr>
              <a:buSzPct val="100000"/>
              <a:buFont typeface="Arial"/>
              <a:buChar char="•"/>
            </a:pPr>
            <a:r>
              <a:rPr lang="en-US"/>
              <a:t>Central resource management </a:t>
            </a:r>
          </a:p>
          <a:p>
            <a:pPr indent="-228600" lvl="0" marL="914400" marR="0" rtl="0" algn="l">
              <a:spcBef>
                <a:spcPts val="640"/>
              </a:spcBef>
            </a:pPr>
            <a:r>
              <a:rPr lang="en-US"/>
              <a:t>Move to untrusted app level</a:t>
            </a:r>
          </a:p>
          <a:p>
            <a:pPr indent="-342900" lvl="0" marL="342900" marR="0" rtl="0" algn="l">
              <a:spcBef>
                <a:spcPts val="640"/>
              </a:spcBef>
              <a:buClr>
                <a:schemeClr val="dk1"/>
              </a:buClr>
              <a:buSzPct val="100000"/>
              <a:buFont typeface="Arial"/>
              <a:buChar char="•"/>
            </a:pPr>
            <a:r>
              <a:rPr lang="en-US"/>
              <a:t>Kernel exposes minimal abstractions of H/Ws</a:t>
            </a:r>
          </a:p>
          <a:p>
            <a:pPr indent="-228600" lvl="0" marL="914400" marR="0" rtl="0" algn="l">
              <a:spcBef>
                <a:spcPts val="640"/>
              </a:spcBef>
            </a:pPr>
            <a:r>
              <a:rPr lang="en-US"/>
              <a:t>Securely multiplex H/W to upper layer</a:t>
            </a:r>
          </a:p>
          <a:p>
            <a:pPr indent="-342900" lvl="0" marL="342900" marR="0" rtl="0" algn="l">
              <a:spcBef>
                <a:spcPts val="640"/>
              </a:spcBef>
              <a:buClr>
                <a:schemeClr val="dk1"/>
              </a:buClr>
              <a:buSzPct val="100000"/>
              <a:buFont typeface="Arial"/>
              <a:buChar char="•"/>
            </a:pPr>
            <a:r>
              <a:rPr lang="en-US"/>
              <a:t>Fixed </a:t>
            </a:r>
            <a:r>
              <a:rPr lang="en-US" strike="sngStrike"/>
              <a:t>high-level</a:t>
            </a:r>
            <a:r>
              <a:rPr lang="en-US"/>
              <a:t> abstractions </a:t>
            </a:r>
          </a:p>
          <a:p>
            <a:pPr indent="-228600" lvl="0" marL="914400" marR="0" rtl="0" algn="l">
              <a:spcBef>
                <a:spcPts val="640"/>
              </a:spcBef>
            </a:pPr>
            <a:r>
              <a:rPr lang="en-US"/>
              <a:t>Flexible </a:t>
            </a:r>
            <a:r>
              <a:rPr lang="en-US">
                <a:solidFill>
                  <a:srgbClr val="FF0000"/>
                </a:solidFill>
              </a:rPr>
              <a:t>low-level</a:t>
            </a:r>
            <a:r>
              <a:rPr lang="en-US"/>
              <a:t> interfaces</a:t>
            </a:r>
          </a:p>
          <a:p>
            <a:pPr indent="0" lvl="0" marL="0" marR="0" rtl="0" algn="ctr">
              <a:spcBef>
                <a:spcPts val="640"/>
              </a:spcBef>
              <a:buNone/>
            </a:pPr>
            <a:r>
              <a:t/>
            </a:r>
            <a:endParaRPr b="1"/>
          </a:p>
          <a:p>
            <a:pPr indent="0" lvl="0" marL="0" marR="0" rtl="0" algn="ctr">
              <a:spcBef>
                <a:spcPts val="640"/>
              </a:spcBef>
              <a:buNone/>
            </a:pPr>
            <a:r>
              <a:rPr b="1" lang="en-US"/>
              <a:t>Apps know better about their goal!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1" i="0" lang="en-US" sz="4400" u="none" cap="none" strike="noStrike">
                <a:solidFill>
                  <a:schemeClr val="lt1"/>
                </a:solidFill>
                <a:latin typeface="Calibri"/>
                <a:ea typeface="Calibri"/>
                <a:cs typeface="Calibri"/>
                <a:sym typeface="Calibri"/>
              </a:rPr>
              <a:t>Goal</a:t>
            </a:r>
          </a:p>
        </p:txBody>
      </p:sp>
      <p:sp>
        <p:nvSpPr>
          <p:cNvPr id="136" name="Shape 13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lang="en-US" sz="3000"/>
              <a:t>OS gives as much control as possible to apps.</a:t>
            </a:r>
          </a:p>
          <a:p>
            <a:pPr indent="-285750" lvl="1" marL="742950" marR="0" rtl="0" algn="l">
              <a:spcBef>
                <a:spcPts val="560"/>
              </a:spcBef>
              <a:spcAft>
                <a:spcPts val="0"/>
              </a:spcAft>
              <a:buClr>
                <a:schemeClr val="dk1"/>
              </a:buClr>
              <a:buSzPct val="100000"/>
              <a:buFont typeface="Arial"/>
              <a:buChar char="–"/>
            </a:pPr>
            <a:r>
              <a:rPr lang="en-US"/>
              <a:t>separate protection from management</a:t>
            </a:r>
          </a:p>
          <a:p>
            <a:pPr lvl="1" rtl="0">
              <a:spcBef>
                <a:spcPts val="0"/>
              </a:spcBef>
              <a:buClr>
                <a:schemeClr val="dk1"/>
              </a:buClr>
              <a:buSzPct val="100000"/>
              <a:buFont typeface="Arial"/>
              <a:buChar char="–"/>
            </a:pPr>
            <a:r>
              <a:rPr lang="en-US"/>
              <a:t>low-level interfaces</a:t>
            </a:r>
          </a:p>
          <a:p>
            <a:pPr indent="-285750" lvl="1" marL="742950" marR="0" rtl="0" algn="l">
              <a:spcBef>
                <a:spcPts val="560"/>
              </a:spcBef>
              <a:spcAft>
                <a:spcPts val="0"/>
              </a:spcAft>
              <a:buClr>
                <a:schemeClr val="dk1"/>
              </a:buClr>
              <a:buSzPct val="100000"/>
              <a:buFont typeface="Arial"/>
              <a:buChar char="–"/>
            </a:pPr>
            <a:r>
              <a:rPr lang="en-US"/>
              <a:t>multiplex H/Ws</a:t>
            </a:r>
          </a:p>
          <a:p>
            <a:pPr indent="0" lvl="0" marL="0" marR="0" rtl="0" algn="l">
              <a:spcBef>
                <a:spcPts val="560"/>
              </a:spcBef>
              <a:spcAft>
                <a:spcPts val="0"/>
              </a:spcAft>
              <a:buNone/>
            </a:pPr>
            <a:r>
              <a:t/>
            </a:r>
            <a:endParaRPr/>
          </a:p>
        </p:txBody>
      </p:sp>
      <p:pic>
        <p:nvPicPr>
          <p:cNvPr descr="clipboard.JPG" id="137" name="Shape 137"/>
          <p:cNvPicPr preferRelativeResize="0"/>
          <p:nvPr/>
        </p:nvPicPr>
        <p:blipFill rotWithShape="1">
          <a:blip r:embed="rId3">
            <a:alphaModFix/>
          </a:blip>
          <a:srcRect b="11384" l="8923" r="7385" t="9846"/>
          <a:stretch/>
        </p:blipFill>
        <p:spPr>
          <a:xfrm>
            <a:off x="5943600" y="2743200"/>
            <a:ext cx="2590800" cy="2438400"/>
          </a:xfrm>
          <a:prstGeom prst="rect">
            <a:avLst/>
          </a:prstGeom>
          <a:noFill/>
          <a:ln>
            <a:noFill/>
          </a:ln>
        </p:spPr>
      </p:pic>
      <p:sp>
        <p:nvSpPr>
          <p:cNvPr id="138" name="Shape 13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libOS</a:t>
            </a:r>
          </a:p>
        </p:txBody>
      </p:sp>
      <p:sp>
        <p:nvSpPr>
          <p:cNvPr id="145" name="Shape 14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46" name="Shape 146"/>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228600" lvl="0" marL="457200" marR="0" rtl="0" algn="l">
              <a:spcBef>
                <a:spcPts val="640"/>
              </a:spcBef>
            </a:pPr>
            <a:r>
              <a:rPr lang="en-US"/>
              <a:t>no need to multiplex a resource</a:t>
            </a:r>
          </a:p>
          <a:p>
            <a:pPr indent="-387350" lvl="0" marL="914400" marR="0" rtl="0" algn="l">
              <a:spcBef>
                <a:spcPts val="640"/>
              </a:spcBef>
              <a:buSzPct val="100000"/>
            </a:pPr>
            <a:r>
              <a:rPr lang="en-US" sz="2500"/>
              <a:t>simpler &amp; specialized implementation out-of-kernel</a:t>
            </a:r>
          </a:p>
          <a:p>
            <a:pPr indent="-228600" lvl="0" marL="457200" marR="0" rtl="0" algn="l">
              <a:spcBef>
                <a:spcPts val="640"/>
              </a:spcBef>
            </a:pPr>
            <a:r>
              <a:rPr lang="en-US"/>
              <a:t>multiple concurrent libOSes</a:t>
            </a:r>
          </a:p>
          <a:p>
            <a:pPr indent="-387350" lvl="0" marL="914400" marR="0" rtl="0" algn="l">
              <a:spcBef>
                <a:spcPts val="640"/>
              </a:spcBef>
              <a:buSzPct val="100000"/>
            </a:pPr>
            <a:r>
              <a:rPr lang="en-US" sz="2500"/>
              <a:t>protection provided by Aegis [discussed later]</a:t>
            </a:r>
          </a:p>
          <a:p>
            <a:pPr indent="-228600" lvl="0" marL="457200" marR="0" rtl="0" algn="l">
              <a:spcBef>
                <a:spcPts val="640"/>
              </a:spcBef>
            </a:pPr>
            <a:r>
              <a:rPr lang="en-US"/>
              <a:t>less number of kernel crossings</a:t>
            </a:r>
          </a:p>
          <a:p>
            <a:pPr indent="-387350" lvl="0" marL="914400" marR="0" rtl="0" algn="l">
              <a:spcBef>
                <a:spcPts val="640"/>
              </a:spcBef>
              <a:buSzPct val="100000"/>
            </a:pPr>
            <a:r>
              <a:rPr lang="en-US" sz="2500"/>
              <a:t>b/c OS runs in application’s address space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Exokernel Design</a:t>
            </a:r>
          </a:p>
        </p:txBody>
      </p:sp>
      <p:sp>
        <p:nvSpPr>
          <p:cNvPr id="153" name="Shape 153"/>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54" name="Shape 154"/>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431800" lvl="0" marL="457200" marR="0" rtl="0" algn="l">
              <a:spcBef>
                <a:spcPts val="640"/>
              </a:spcBef>
              <a:buClr>
                <a:schemeClr val="dk1"/>
              </a:buClr>
              <a:buSzPct val="100000"/>
              <a:buFont typeface="Calibri"/>
            </a:pPr>
            <a:r>
              <a:rPr lang="en-US"/>
              <a:t>Securely expose H/Ws</a:t>
            </a:r>
          </a:p>
          <a:p>
            <a:pPr indent="-387350" lvl="0" marL="914400" rtl="0">
              <a:spcBef>
                <a:spcPts val="0"/>
              </a:spcBef>
              <a:buSzPct val="100000"/>
            </a:pPr>
            <a:r>
              <a:rPr lang="en-US" sz="2500"/>
              <a:t>Expose allocation, names, and revocation</a:t>
            </a:r>
          </a:p>
          <a:p>
            <a:pPr indent="-431800" lvl="0" marL="457200" marR="0" rtl="0" algn="l">
              <a:spcBef>
                <a:spcPts val="640"/>
              </a:spcBef>
              <a:buClr>
                <a:schemeClr val="dk1"/>
              </a:buClr>
              <a:buSzPct val="100000"/>
              <a:buFont typeface="Calibri"/>
            </a:pPr>
            <a:r>
              <a:rPr lang="en-US"/>
              <a:t>Secure bindings</a:t>
            </a:r>
          </a:p>
          <a:p>
            <a:pPr indent="-387350" lvl="0" marL="914400" marR="0" rtl="0" algn="l">
              <a:spcBef>
                <a:spcPts val="640"/>
              </a:spcBef>
              <a:buSzPct val="100000"/>
            </a:pPr>
            <a:r>
              <a:rPr lang="en-US" sz="2500"/>
              <a:t>h/w multiplexing, s/w caching, downloading app. code</a:t>
            </a:r>
          </a:p>
          <a:p>
            <a:pPr indent="-228600" lvl="0" marL="457200" marR="0" rtl="0" algn="l">
              <a:spcBef>
                <a:spcPts val="640"/>
              </a:spcBef>
            </a:pPr>
            <a:r>
              <a:rPr lang="en-US"/>
              <a:t>Visible revocation</a:t>
            </a:r>
          </a:p>
          <a:p>
            <a:pPr indent="-387350" lvl="0" marL="914400" marR="0" rtl="0" algn="l">
              <a:spcBef>
                <a:spcPts val="640"/>
              </a:spcBef>
              <a:buSzPct val="100000"/>
            </a:pPr>
            <a:r>
              <a:rPr lang="en-US" sz="2500"/>
              <a:t>allows libOSes to participate in resource revocation</a:t>
            </a:r>
          </a:p>
          <a:p>
            <a:pPr indent="-228600" lvl="0" marL="457200" marR="0" rtl="0" algn="l">
              <a:spcBef>
                <a:spcPts val="640"/>
              </a:spcBef>
            </a:pPr>
            <a:r>
              <a:rPr lang="en-US"/>
              <a:t>Abort protocol</a:t>
            </a:r>
          </a:p>
          <a:p>
            <a:pPr indent="-387350" lvl="0" marL="914400" marR="0" rtl="0" algn="l">
              <a:spcBef>
                <a:spcPts val="640"/>
              </a:spcBef>
              <a:buSzPct val="100000"/>
            </a:pPr>
            <a:r>
              <a:rPr lang="en-US" sz="2500"/>
              <a:t>break bindings of uncooperative libOSes</a:t>
            </a:r>
          </a:p>
          <a:p>
            <a:pPr indent="0" lvl="0" marL="0" marR="0" rtl="0" algn="l">
              <a:spcBef>
                <a:spcPts val="64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US"/>
              <a:t>Exokernel Design</a:t>
            </a:r>
          </a:p>
        </p:txBody>
      </p:sp>
      <p:sp>
        <p:nvSpPr>
          <p:cNvPr id="161" name="Shape 161"/>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62" name="Shape 162"/>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0" lvl="0" marL="0" marR="0" rtl="0" algn="l">
              <a:spcBef>
                <a:spcPts val="640"/>
              </a:spcBef>
              <a:buNone/>
            </a:pPr>
            <a:r>
              <a:t/>
            </a:r>
            <a:endParaRPr b="0" i="0" sz="3200" u="none" cap="none" strike="noStrike">
              <a:solidFill>
                <a:schemeClr val="dk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b="18850" l="7483" r="4889" t="0"/>
          <a:stretch/>
        </p:blipFill>
        <p:spPr>
          <a:xfrm>
            <a:off x="976393" y="1753937"/>
            <a:ext cx="7191199" cy="4296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