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60" r:id="rId4"/>
    <p:sldId id="261" r:id="rId5"/>
    <p:sldId id="275" r:id="rId6"/>
    <p:sldId id="265" r:id="rId7"/>
    <p:sldId id="267" r:id="rId8"/>
    <p:sldId id="264" r:id="rId9"/>
    <p:sldId id="277" r:id="rId10"/>
    <p:sldId id="283" r:id="rId11"/>
    <p:sldId id="271" r:id="rId12"/>
    <p:sldId id="279" r:id="rId13"/>
    <p:sldId id="273" r:id="rId14"/>
    <p:sldId id="274" r:id="rId15"/>
    <p:sldId id="284" r:id="rId16"/>
    <p:sldId id="266" r:id="rId17"/>
    <p:sldId id="280" r:id="rId18"/>
    <p:sldId id="285" r:id="rId19"/>
    <p:sldId id="263" r:id="rId20"/>
    <p:sldId id="262" r:id="rId21"/>
    <p:sldId id="257" r:id="rId22"/>
    <p:sldId id="28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Rui" initials="C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50077" autoAdjust="0"/>
  </p:normalViewPr>
  <p:slideViewPr>
    <p:cSldViewPr snapToGrid="0" snapToObjects="1">
      <p:cViewPr>
        <p:scale>
          <a:sx n="80" d="100"/>
          <a:sy n="80" d="100"/>
        </p:scale>
        <p:origin x="408" y="1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smtClean="0"/>
              <a:t>Percentage</a:t>
            </a:r>
            <a:r>
              <a:rPr lang="en-US" baseline="0" dirty="0" smtClean="0"/>
              <a:t> </a:t>
            </a:r>
            <a:r>
              <a:rPr lang="en-US" dirty="0" smtClean="0"/>
              <a:t>Increase Over 10 years</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dLbls>
          <c:showLegendKey val="0"/>
          <c:showVal val="0"/>
          <c:showCatName val="0"/>
          <c:showSerName val="0"/>
          <c:showPercent val="0"/>
          <c:showBubbleSize val="0"/>
        </c:dLbls>
        <c:axId val="2019575168"/>
        <c:axId val="2038017680"/>
      </c:scatterChart>
      <c:valAx>
        <c:axId val="2019575168"/>
        <c:scaling>
          <c:orientation val="minMax"/>
          <c:max val="10.0"/>
          <c:min val="1.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38017680"/>
        <c:crosses val="autoZero"/>
        <c:crossBetween val="midCat"/>
      </c:valAx>
      <c:valAx>
        <c:axId val="20380176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19575168"/>
        <c:crosses val="autoZero"/>
        <c:crossBetween val="midCat"/>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4D10A-81D1-8748-8404-C44E2799F913}" type="datetimeFigureOut">
              <a:rPr lang="en-US" smtClean="0"/>
              <a:t>9/21/16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DBF5F-E884-8D4B-8536-498293E3FBD0}" type="slidenum">
              <a:rPr lang="en-US" smtClean="0"/>
              <a:t>‹#›</a:t>
            </a:fld>
            <a:endParaRPr lang="en-US"/>
          </a:p>
        </p:txBody>
      </p:sp>
    </p:spTree>
    <p:extLst>
      <p:ext uri="{BB962C8B-B14F-4D97-AF65-F5344CB8AC3E}">
        <p14:creationId xmlns:p14="http://schemas.microsoft.com/office/powerpoint/2010/main" val="99582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nilfs.org/en/about_nilfs.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Mendel Rosenblum co-founder</a:t>
            </a:r>
            <a:r>
              <a:rPr lang="en-US" sz="1200" baseline="0" dirty="0" smtClean="0"/>
              <a:t> of VMware.</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a:t>
            </a:fld>
            <a:endParaRPr lang="en-US"/>
          </a:p>
        </p:txBody>
      </p:sp>
    </p:spTree>
    <p:extLst>
      <p:ext uri="{BB962C8B-B14F-4D97-AF65-F5344CB8AC3E}">
        <p14:creationId xmlns:p14="http://schemas.microsoft.com/office/powerpoint/2010/main" val="290263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a:t>
            </a:r>
            <a:r>
              <a:rPr lang="zh-CN" altLang="en-US" dirty="0" smtClean="0"/>
              <a:t> </a:t>
            </a:r>
            <a:r>
              <a:rPr lang="en-US" altLang="zh-CN" dirty="0" smtClean="0"/>
              <a:t>average,</a:t>
            </a:r>
            <a:r>
              <a:rPr lang="zh-CN" altLang="en-US" baseline="0" dirty="0" smtClean="0"/>
              <a:t> </a:t>
            </a:r>
            <a:r>
              <a:rPr lang="en-US" altLang="zh-CN" baseline="0" dirty="0" smtClean="0"/>
              <a:t>the</a:t>
            </a:r>
            <a:r>
              <a:rPr lang="zh-CN" altLang="en-US" baseline="0" dirty="0" smtClean="0"/>
              <a:t> </a:t>
            </a:r>
            <a:r>
              <a:rPr lang="en-US" altLang="zh-CN" baseline="0" dirty="0" smtClean="0"/>
              <a:t>cost</a:t>
            </a:r>
            <a:r>
              <a:rPr lang="zh-CN" altLang="en-US" baseline="0" dirty="0" smtClean="0"/>
              <a:t> </a:t>
            </a:r>
            <a:r>
              <a:rPr lang="en-US" altLang="zh-CN" baseline="0" dirty="0" smtClean="0"/>
              <a:t>for</a:t>
            </a:r>
            <a:r>
              <a:rPr lang="zh-CN" altLang="en-US" baseline="0" dirty="0" smtClean="0"/>
              <a:t> </a:t>
            </a:r>
            <a:r>
              <a:rPr lang="en-US" altLang="zh-CN" baseline="0" dirty="0" smtClean="0"/>
              <a:t>create/update</a:t>
            </a:r>
            <a:r>
              <a:rPr lang="zh-CN" altLang="en-US" baseline="0" dirty="0" smtClean="0"/>
              <a:t> </a:t>
            </a:r>
            <a:r>
              <a:rPr lang="en-US" altLang="zh-CN" baseline="0" dirty="0" smtClean="0"/>
              <a:t>should</a:t>
            </a:r>
            <a:r>
              <a:rPr lang="zh-CN" altLang="en-US" baseline="0" dirty="0" smtClean="0"/>
              <a:t> </a:t>
            </a:r>
            <a:r>
              <a:rPr lang="en-US" altLang="zh-CN" baseline="0" dirty="0" smtClean="0"/>
              <a:t>be</a:t>
            </a:r>
            <a:r>
              <a:rPr lang="zh-CN" altLang="en-US" baseline="0" dirty="0" smtClean="0"/>
              <a:t> </a:t>
            </a:r>
            <a:r>
              <a:rPr lang="en-US" altLang="zh-CN" baseline="0" dirty="0" smtClean="0"/>
              <a:t>small</a:t>
            </a:r>
            <a:r>
              <a:rPr lang="zh-CN" altLang="en-US" baseline="0" dirty="0" smtClean="0"/>
              <a:t> </a:t>
            </a:r>
            <a:r>
              <a:rPr lang="en-US" altLang="zh-CN" baseline="0" dirty="0" smtClean="0"/>
              <a:t>than</a:t>
            </a:r>
            <a:r>
              <a:rPr lang="zh-CN" altLang="en-US" baseline="0" dirty="0" smtClean="0"/>
              <a:t> </a:t>
            </a:r>
            <a:r>
              <a:rPr lang="en-US" altLang="zh-CN" baseline="0" dirty="0" smtClean="0"/>
              <a:t>1</a:t>
            </a:r>
            <a:r>
              <a:rPr lang="zh-CN" altLang="en-US" baseline="0" dirty="0" smtClean="0"/>
              <a:t> </a:t>
            </a:r>
            <a:r>
              <a:rPr lang="en-US" altLang="zh-CN" baseline="0" dirty="0" smtClean="0"/>
              <a:t>as</a:t>
            </a:r>
            <a:r>
              <a:rPr lang="zh-CN" altLang="en-US" baseline="0" dirty="0" smtClean="0"/>
              <a:t> </a:t>
            </a:r>
            <a:r>
              <a:rPr lang="en-US" altLang="zh-CN" baseline="0" dirty="0" smtClean="0"/>
              <a:t>a</a:t>
            </a:r>
            <a:r>
              <a:rPr lang="zh-CN" altLang="en-US" baseline="0" dirty="0" smtClean="0"/>
              <a:t> </a:t>
            </a:r>
            <a:r>
              <a:rPr lang="en-US" altLang="zh-CN" baseline="0" dirty="0" smtClean="0"/>
              <a:t>large</a:t>
            </a:r>
            <a:r>
              <a:rPr lang="zh-CN" altLang="en-US" baseline="0" dirty="0" smtClean="0"/>
              <a:t> </a:t>
            </a:r>
            <a:r>
              <a:rPr lang="en-US" altLang="zh-CN" baseline="0" dirty="0" smtClean="0"/>
              <a:t>buffer</a:t>
            </a:r>
            <a:r>
              <a:rPr lang="zh-CN" altLang="en-US" baseline="0" dirty="0" smtClean="0"/>
              <a:t> </a:t>
            </a:r>
            <a:r>
              <a:rPr lang="en-US" altLang="zh-CN" baseline="0" dirty="0" smtClean="0"/>
              <a:t>is</a:t>
            </a:r>
            <a:r>
              <a:rPr lang="zh-CN" altLang="en-US" baseline="0" dirty="0" smtClean="0"/>
              <a:t> </a:t>
            </a:r>
            <a:r>
              <a:rPr lang="en-US" altLang="zh-CN" baseline="0" dirty="0" smtClean="0"/>
              <a:t>used</a:t>
            </a:r>
            <a:r>
              <a:rPr lang="zh-CN" altLang="en-US" baseline="0" dirty="0" smtClean="0"/>
              <a:t> </a:t>
            </a:r>
            <a:r>
              <a:rPr lang="en-US" altLang="zh-CN" baseline="0" dirty="0" smtClean="0"/>
              <a:t>for</a:t>
            </a:r>
            <a:r>
              <a:rPr lang="zh-CN" altLang="en-US" baseline="0" dirty="0" smtClean="0"/>
              <a:t> </a:t>
            </a:r>
            <a:r>
              <a:rPr lang="en-US" altLang="zh-CN" baseline="0" dirty="0" smtClean="0"/>
              <a:t>many</a:t>
            </a:r>
            <a:r>
              <a:rPr lang="zh-CN" altLang="en-US" baseline="0" dirty="0" smtClean="0"/>
              <a:t> </a:t>
            </a:r>
            <a:r>
              <a:rPr lang="en-US" altLang="zh-CN" baseline="0" dirty="0" smtClean="0"/>
              <a:t>operations.</a:t>
            </a:r>
            <a:endParaRPr lang="zh-CN" altLang="en-US" baseline="0" dirty="0" smtClean="0"/>
          </a:p>
          <a:p>
            <a:r>
              <a:rPr lang="en-US" altLang="zh-CN" baseline="0" dirty="0" smtClean="0"/>
              <a:t>5</a:t>
            </a:r>
            <a:r>
              <a:rPr lang="zh-CN" altLang="en-US" baseline="0" dirty="0" smtClean="0"/>
              <a:t> </a:t>
            </a:r>
            <a:r>
              <a:rPr lang="en-US" altLang="zh-CN" baseline="0" dirty="0" smtClean="0"/>
              <a:t>for</a:t>
            </a:r>
            <a:r>
              <a:rPr lang="zh-CN" altLang="en-US" baseline="0" dirty="0" smtClean="0"/>
              <a:t> </a:t>
            </a:r>
            <a:r>
              <a:rPr lang="en-US" altLang="zh-CN" baseline="0" dirty="0" smtClean="0"/>
              <a:t>create:</a:t>
            </a:r>
            <a:r>
              <a:rPr lang="zh-CN" altLang="en-US" baseline="0" dirty="0" smtClean="0"/>
              <a:t>  </a:t>
            </a:r>
            <a:r>
              <a:rPr lang="en-US" altLang="zh-CN" baseline="0" dirty="0" smtClean="0"/>
              <a:t>2</a:t>
            </a:r>
            <a:r>
              <a:rPr lang="zh-CN" altLang="en-US" baseline="0" dirty="0" smtClean="0"/>
              <a:t> </a:t>
            </a:r>
            <a:r>
              <a:rPr lang="en-US" altLang="zh-CN" baseline="0" dirty="0" smtClean="0"/>
              <a:t>for</a:t>
            </a:r>
            <a:r>
              <a:rPr lang="zh-CN" altLang="en-US" baseline="0" dirty="0" smtClean="0"/>
              <a:t> </a:t>
            </a:r>
            <a:r>
              <a:rPr lang="en-US" altLang="zh-CN" baseline="0" dirty="0" smtClean="0"/>
              <a:t>file</a:t>
            </a:r>
            <a:r>
              <a:rPr lang="zh-CN" altLang="en-US" baseline="0" dirty="0" smtClean="0"/>
              <a:t> </a:t>
            </a:r>
            <a:r>
              <a:rPr lang="en-US" altLang="zh-CN" baseline="0" dirty="0" smtClean="0"/>
              <a:t>attributes,</a:t>
            </a:r>
            <a:r>
              <a:rPr lang="zh-CN" altLang="en-US" baseline="0" dirty="0" smtClean="0"/>
              <a:t> </a:t>
            </a:r>
            <a:r>
              <a:rPr lang="en-US" altLang="zh-CN" baseline="0" dirty="0" smtClean="0"/>
              <a:t>1</a:t>
            </a:r>
            <a:r>
              <a:rPr lang="zh-CN" altLang="en-US" baseline="0" dirty="0" smtClean="0"/>
              <a:t> </a:t>
            </a:r>
            <a:r>
              <a:rPr lang="en-US" altLang="zh-CN" baseline="0" dirty="0" smtClean="0"/>
              <a:t>for</a:t>
            </a:r>
            <a:r>
              <a:rPr lang="zh-CN" altLang="en-US" baseline="0" dirty="0" smtClean="0"/>
              <a:t> </a:t>
            </a:r>
            <a:r>
              <a:rPr lang="en-US" altLang="zh-CN" baseline="0" dirty="0" smtClean="0"/>
              <a:t>file’s</a:t>
            </a:r>
            <a:r>
              <a:rPr lang="zh-CN" altLang="en-US" baseline="0" dirty="0" smtClean="0"/>
              <a:t> </a:t>
            </a:r>
            <a:r>
              <a:rPr lang="en-US" altLang="zh-CN" baseline="0" dirty="0" smtClean="0"/>
              <a:t>data,</a:t>
            </a:r>
            <a:r>
              <a:rPr lang="zh-CN" altLang="en-US" baseline="0" dirty="0" smtClean="0"/>
              <a:t> </a:t>
            </a:r>
            <a:r>
              <a:rPr lang="en-US" altLang="zh-CN" baseline="0" dirty="0" smtClean="0"/>
              <a:t>directory’s</a:t>
            </a:r>
            <a:r>
              <a:rPr lang="zh-CN" altLang="en-US" baseline="0" dirty="0" smtClean="0"/>
              <a:t> </a:t>
            </a:r>
            <a:r>
              <a:rPr lang="en-US" altLang="zh-CN" baseline="0" dirty="0" smtClean="0"/>
              <a:t>data,</a:t>
            </a:r>
            <a:r>
              <a:rPr lang="zh-CN" altLang="en-US" baseline="0" dirty="0" smtClean="0"/>
              <a:t> </a:t>
            </a:r>
            <a:r>
              <a:rPr lang="en-US" altLang="zh-CN" baseline="0" dirty="0" smtClean="0"/>
              <a:t>directory’s</a:t>
            </a:r>
            <a:r>
              <a:rPr lang="zh-CN" altLang="en-US" baseline="0" dirty="0" smtClean="0"/>
              <a:t> </a:t>
            </a:r>
            <a:r>
              <a:rPr lang="en-US" altLang="zh-CN" baseline="0" dirty="0" smtClean="0"/>
              <a:t>attribute.</a:t>
            </a:r>
            <a:endParaRPr lang="zh-CN" altLang="en-US" baseline="0" dirty="0" smtClean="0"/>
          </a:p>
          <a:p>
            <a:r>
              <a:rPr lang="en-US" altLang="zh-CN" baseline="0" dirty="0" smtClean="0"/>
              <a:t>4+</a:t>
            </a:r>
            <a:r>
              <a:rPr lang="zh-CN" altLang="en-US" baseline="0" dirty="0" smtClean="0"/>
              <a:t> </a:t>
            </a:r>
            <a:r>
              <a:rPr lang="en-US" altLang="zh-CN" baseline="0" dirty="0" smtClean="0"/>
              <a:t>or</a:t>
            </a:r>
            <a:r>
              <a:rPr lang="zh-CN" altLang="en-US" baseline="0" dirty="0" smtClean="0"/>
              <a:t> </a:t>
            </a:r>
            <a:r>
              <a:rPr lang="en-US" altLang="zh-CN" baseline="0" dirty="0" smtClean="0"/>
              <a:t>5+:</a:t>
            </a:r>
            <a:r>
              <a:rPr lang="zh-CN" altLang="en-US" baseline="0" dirty="0" smtClean="0"/>
              <a:t> </a:t>
            </a:r>
            <a:r>
              <a:rPr lang="en-US" altLang="zh-CN" baseline="0" dirty="0" smtClean="0"/>
              <a:t>cost</a:t>
            </a:r>
            <a:r>
              <a:rPr lang="zh-CN" altLang="en-US" baseline="0" dirty="0" smtClean="0"/>
              <a:t> </a:t>
            </a:r>
            <a:r>
              <a:rPr lang="en-US" altLang="zh-CN" baseline="0" dirty="0" smtClean="0"/>
              <a:t>for</a:t>
            </a:r>
            <a:r>
              <a:rPr lang="zh-CN" altLang="en-US" baseline="0" dirty="0" smtClean="0"/>
              <a:t> </a:t>
            </a:r>
            <a:r>
              <a:rPr lang="en-US" altLang="zh-CN" baseline="0" dirty="0" smtClean="0"/>
              <a:t>find</a:t>
            </a:r>
            <a:r>
              <a:rPr lang="zh-CN" altLang="en-US" baseline="0" dirty="0" smtClean="0"/>
              <a:t> </a:t>
            </a:r>
            <a:r>
              <a:rPr lang="en-US" altLang="zh-CN" baseline="0" dirty="0" smtClean="0"/>
              <a:t>file</a:t>
            </a:r>
            <a:r>
              <a:rPr lang="zh-CN" altLang="en-US" baseline="0" dirty="0" smtClean="0"/>
              <a:t> </a:t>
            </a:r>
            <a:r>
              <a:rPr lang="en-US" altLang="zh-CN" baseline="0" dirty="0" smtClean="0"/>
              <a:t>from</a:t>
            </a:r>
            <a:r>
              <a:rPr lang="zh-CN" altLang="en-US" baseline="0" dirty="0" smtClean="0"/>
              <a:t> </a:t>
            </a:r>
            <a:r>
              <a:rPr lang="en-US" altLang="zh-CN" baseline="0" dirty="0" smtClean="0"/>
              <a:t>directory.</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10</a:t>
            </a:fld>
            <a:endParaRPr lang="en-US"/>
          </a:p>
        </p:txBody>
      </p:sp>
    </p:spTree>
    <p:extLst>
      <p:ext uri="{BB962C8B-B14F-4D97-AF65-F5344CB8AC3E}">
        <p14:creationId xmlns:p14="http://schemas.microsoft.com/office/powerpoint/2010/main" val="104637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most difficult design issue for log-structured file systems. Initially, all the free space is in a single extent on disk, but by the time the log reaches the end of the disk, the free space will have been fragmented into many small </a:t>
            </a:r>
            <a:r>
              <a:rPr lang="en-US" altLang="zh-CN" baseline="0" dirty="0" smtClean="0"/>
              <a:t>pieces</a:t>
            </a:r>
            <a:r>
              <a:rPr lang="en-US" baseline="0" dirty="0" smtClean="0"/>
              <a:t>, as files were deleted or overwritten. </a:t>
            </a:r>
            <a:r>
              <a:rPr lang="en-US" altLang="zh-CN" baseline="0" dirty="0" smtClean="0"/>
              <a:t>W</a:t>
            </a:r>
            <a:r>
              <a:rPr lang="en-US" baseline="0" dirty="0" smtClean="0"/>
              <a:t>e need to regenerate empty space from</a:t>
            </a:r>
            <a:r>
              <a:rPr lang="zh-CN" altLang="en-US" baseline="0" dirty="0" smtClean="0"/>
              <a:t> </a:t>
            </a:r>
            <a:r>
              <a:rPr lang="en-US" baseline="0" dirty="0" smtClean="0"/>
              <a:t>segments.</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Two</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strategies:</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Threading:</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try</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point</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one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empty</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space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another.</a:t>
            </a:r>
            <a:r>
              <a:rPr lang="zh-CN" altLang="en-US" sz="1200" b="0" i="0" kern="1200" baseline="0" dirty="0" smtClean="0">
                <a:solidFill>
                  <a:schemeClr val="tx1"/>
                </a:solidFill>
                <a:effectLst/>
                <a:latin typeface="+mn-lt"/>
                <a:ea typeface="+mn-ea"/>
                <a:cs typeface="+mn-cs"/>
              </a:rPr>
              <a:t> </a:t>
            </a:r>
          </a:p>
          <a:p>
            <a:r>
              <a:rPr lang="en-US" altLang="zh-CN" sz="1200" b="0" i="0" kern="1200" baseline="0" dirty="0" smtClean="0">
                <a:solidFill>
                  <a:schemeClr val="tx1"/>
                </a:solidFill>
                <a:effectLst/>
                <a:latin typeface="+mn-lt"/>
                <a:ea typeface="+mn-ea"/>
                <a:cs typeface="+mn-cs"/>
              </a:rPr>
              <a:t>Copying:</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copy</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live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data</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and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group</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them</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together.</a:t>
            </a:r>
            <a:endParaRPr lang="zh-CN" alt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Steps: (1)read a number of </a:t>
            </a:r>
            <a:r>
              <a:rPr lang="en-US" sz="1200" b="0" i="0" kern="1200" dirty="0" err="1" smtClean="0">
                <a:solidFill>
                  <a:schemeClr val="tx1"/>
                </a:solidFill>
                <a:effectLst/>
                <a:latin typeface="+mn-lt"/>
                <a:ea typeface="+mn-ea"/>
                <a:cs typeface="+mn-cs"/>
              </a:rPr>
              <a:t>segs</a:t>
            </a:r>
            <a:r>
              <a:rPr lang="en-US" sz="1200" b="0" i="0" kern="1200" baseline="0" dirty="0" smtClean="0">
                <a:solidFill>
                  <a:schemeClr val="tx1"/>
                </a:solidFill>
                <a:effectLst/>
                <a:latin typeface="+mn-lt"/>
                <a:ea typeface="+mn-ea"/>
                <a:cs typeface="+mn-cs"/>
              </a:rPr>
              <a:t> into memory  (2)identify the live data (3)write live data back to a smaller number of clean </a:t>
            </a:r>
            <a:r>
              <a:rPr lang="en-US" sz="1200" b="0" i="0" kern="1200" baseline="0" dirty="0" err="1" smtClean="0">
                <a:solidFill>
                  <a:schemeClr val="tx1"/>
                </a:solidFill>
                <a:effectLst/>
                <a:latin typeface="+mn-lt"/>
                <a:ea typeface="+mn-ea"/>
                <a:cs typeface="+mn-cs"/>
              </a:rPr>
              <a:t>segs</a:t>
            </a:r>
            <a:r>
              <a:rPr lang="en-US" sz="1200" b="0" i="0" kern="1200" baseline="0" dirty="0" smtClean="0">
                <a:solidFill>
                  <a:schemeClr val="tx1"/>
                </a:solidFill>
                <a:effectLst/>
                <a:latin typeface="+mn-lt"/>
                <a:ea typeface="+mn-ea"/>
                <a:cs typeface="+mn-cs"/>
              </a:rPr>
              <a:t>. After this operation is complete, the </a:t>
            </a:r>
            <a:r>
              <a:rPr lang="en-US" sz="1200" b="0" i="0" kern="1200" baseline="0" dirty="0" err="1" smtClean="0">
                <a:solidFill>
                  <a:schemeClr val="tx1"/>
                </a:solidFill>
                <a:effectLst/>
                <a:latin typeface="+mn-lt"/>
                <a:ea typeface="+mn-ea"/>
                <a:cs typeface="+mn-cs"/>
              </a:rPr>
              <a:t>segs</a:t>
            </a:r>
            <a:r>
              <a:rPr lang="en-US" sz="1200" b="0" i="0" kern="1200" baseline="0" dirty="0" smtClean="0">
                <a:solidFill>
                  <a:schemeClr val="tx1"/>
                </a:solidFill>
                <a:effectLst/>
                <a:latin typeface="+mn-lt"/>
                <a:ea typeface="+mn-ea"/>
                <a:cs typeface="+mn-cs"/>
              </a:rPr>
              <a:t> that were read are marked as clean.</a:t>
            </a:r>
            <a:endParaRPr lang="zh-CN" alt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overall performance of LS does not seem to be very sensitive to the threshold values.</a:t>
            </a:r>
          </a:p>
          <a:p>
            <a:endParaRPr lang="zh-CN" alt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NILFS</a:t>
            </a:r>
            <a:r>
              <a:rPr lang="zh-CN" altLang="en-US" dirty="0" smtClean="0"/>
              <a:t> </a:t>
            </a:r>
            <a:r>
              <a:rPr lang="en-US" dirty="0" smtClean="0"/>
              <a:t>2</a:t>
            </a:r>
            <a:r>
              <a:rPr lang="en-US" sz="1200" b="0" i="0" kern="1200" dirty="0" smtClean="0">
                <a:solidFill>
                  <a:schemeClr val="tx1"/>
                </a:solidFill>
                <a:effectLst/>
                <a:latin typeface="+mn-lt"/>
                <a:ea typeface="+mn-ea"/>
                <a:cs typeface="+mn-cs"/>
              </a:rPr>
              <a:t> is the second iteration of the "</a:t>
            </a:r>
            <a:r>
              <a:rPr lang="en-US" sz="1200" b="0" i="0" u="sng" kern="1200" dirty="0" smtClean="0">
                <a:solidFill>
                  <a:schemeClr val="tx1"/>
                </a:solidFill>
                <a:effectLst/>
                <a:latin typeface="+mn-lt"/>
                <a:ea typeface="+mn-ea"/>
                <a:cs typeface="+mn-cs"/>
                <a:hlinkClick r:id="rId3"/>
              </a:rPr>
              <a:t>New Implementation of a Log-structured File System</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11</a:t>
            </a:fld>
            <a:endParaRPr lang="en-US"/>
          </a:p>
        </p:txBody>
      </p:sp>
    </p:spTree>
    <p:extLst>
      <p:ext uri="{BB962C8B-B14F-4D97-AF65-F5344CB8AC3E}">
        <p14:creationId xmlns:p14="http://schemas.microsoft.com/office/powerpoint/2010/main" val="114647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Some</a:t>
            </a:r>
            <a:r>
              <a:rPr lang="zh-CN" altLang="en-US" dirty="0" smtClean="0"/>
              <a:t> </a:t>
            </a:r>
            <a:r>
              <a:rPr lang="en-US" altLang="zh-CN" dirty="0" smtClean="0"/>
              <a:t>detail</a:t>
            </a:r>
            <a:r>
              <a:rPr lang="zh-CN" altLang="en-US" dirty="0" smtClean="0"/>
              <a:t> </a:t>
            </a:r>
            <a:r>
              <a:rPr lang="en-US" altLang="zh-CN" dirty="0" smtClean="0"/>
              <a:t>about</a:t>
            </a:r>
            <a:r>
              <a:rPr lang="zh-CN" altLang="en-US" dirty="0" smtClean="0"/>
              <a:t> </a:t>
            </a:r>
            <a:r>
              <a:rPr lang="en-US" altLang="zh-CN" dirty="0" smtClean="0"/>
              <a:t>SS.</a:t>
            </a:r>
            <a:r>
              <a:rPr lang="zh-CN" altLang="en-US" baseline="0" dirty="0" smtClean="0"/>
              <a:t> </a:t>
            </a:r>
            <a:r>
              <a:rPr lang="en-US" dirty="0" smtClean="0"/>
              <a:t>Segment</a:t>
            </a:r>
            <a:r>
              <a:rPr lang="en-US" baseline="0" dirty="0" smtClean="0"/>
              <a:t> summary maintain the status of each file data block. When cleaning, no need to check block3, as it is the inode for file1.</a:t>
            </a:r>
          </a:p>
          <a:p>
            <a:endParaRPr lang="en-US" baseline="0" dirty="0" smtClean="0"/>
          </a:p>
          <a:p>
            <a:r>
              <a:rPr lang="en-US" baseline="0" dirty="0" smtClean="0"/>
              <a:t>The Sprite LFS further </a:t>
            </a:r>
            <a:r>
              <a:rPr lang="en-US" altLang="zh-CN" baseline="0" dirty="0" smtClean="0"/>
              <a:t>decrease</a:t>
            </a:r>
            <a:r>
              <a:rPr lang="zh-CN" altLang="en-US" baseline="0" dirty="0" smtClean="0"/>
              <a:t> </a:t>
            </a:r>
            <a:r>
              <a:rPr lang="en-US" baseline="0" dirty="0" smtClean="0"/>
              <a:t>th</a:t>
            </a:r>
            <a:r>
              <a:rPr lang="en-US" altLang="zh-CN" baseline="0" dirty="0" smtClean="0"/>
              <a:t>e</a:t>
            </a:r>
            <a:r>
              <a:rPr lang="zh-CN" altLang="en-US" baseline="0" dirty="0" smtClean="0"/>
              <a:t> </a:t>
            </a:r>
            <a:r>
              <a:rPr lang="en-US" altLang="zh-CN" baseline="0" dirty="0" smtClean="0"/>
              <a:t>clean</a:t>
            </a:r>
            <a:r>
              <a:rPr lang="zh-CN" altLang="en-US" baseline="0" dirty="0" smtClean="0"/>
              <a:t> </a:t>
            </a:r>
            <a:r>
              <a:rPr lang="en-US" altLang="zh-CN" baseline="0" dirty="0" smtClean="0"/>
              <a:t>cost</a:t>
            </a:r>
            <a:endParaRPr lang="zh-CN" altLang="en-US" baseline="0" dirty="0" smtClean="0"/>
          </a:p>
          <a:p>
            <a:r>
              <a:rPr lang="en-US" altLang="zh-CN" baseline="0" dirty="0" smtClean="0"/>
              <a:t>1:</a:t>
            </a:r>
            <a:r>
              <a:rPr lang="zh-CN" altLang="en-US" baseline="0" dirty="0" smtClean="0"/>
              <a:t> </a:t>
            </a:r>
            <a:r>
              <a:rPr lang="en-US" altLang="zh-CN" baseline="0" dirty="0" smtClean="0"/>
              <a:t>version</a:t>
            </a:r>
            <a:r>
              <a:rPr lang="zh-CN" altLang="en-US" baseline="0" dirty="0" smtClean="0"/>
              <a:t> </a:t>
            </a:r>
            <a:r>
              <a:rPr lang="en-US" altLang="zh-CN" baseline="0" dirty="0" smtClean="0"/>
              <a:t>number</a:t>
            </a:r>
            <a:r>
              <a:rPr lang="zh-CN" altLang="en-US" baseline="0" dirty="0" smtClean="0"/>
              <a:t> </a:t>
            </a:r>
            <a:r>
              <a:rPr lang="en-US" altLang="zh-CN" baseline="0" dirty="0" smtClean="0"/>
              <a:t>-&gt;</a:t>
            </a:r>
            <a:r>
              <a:rPr lang="zh-CN" altLang="en-US" baseline="0" dirty="0" smtClean="0"/>
              <a:t> </a:t>
            </a:r>
            <a:r>
              <a:rPr lang="en-US" altLang="zh-CN" baseline="0" dirty="0" smtClean="0"/>
              <a:t>file</a:t>
            </a:r>
            <a:r>
              <a:rPr lang="zh-CN" altLang="en-US" baseline="0" dirty="0" smtClean="0"/>
              <a:t> </a:t>
            </a:r>
            <a:r>
              <a:rPr lang="en-US" altLang="zh-CN" baseline="0" dirty="0" smtClean="0"/>
              <a:t>deleted</a:t>
            </a:r>
            <a:r>
              <a:rPr lang="zh-CN" altLang="en-US" baseline="0" dirty="0" smtClean="0"/>
              <a:t> </a:t>
            </a:r>
            <a:r>
              <a:rPr lang="en-US" altLang="zh-CN" baseline="0" dirty="0" smtClean="0"/>
              <a:t>or</a:t>
            </a:r>
            <a:r>
              <a:rPr lang="zh-CN" altLang="en-US" baseline="0" dirty="0" smtClean="0"/>
              <a:t> </a:t>
            </a:r>
            <a:r>
              <a:rPr lang="en-US" altLang="zh-CN" baseline="0" dirty="0" smtClean="0"/>
              <a:t>not</a:t>
            </a:r>
            <a:endParaRPr lang="zh-CN" altLang="en-US" baseline="0" dirty="0" smtClean="0"/>
          </a:p>
          <a:p>
            <a:r>
              <a:rPr lang="en-US" altLang="zh-CN" baseline="0" dirty="0" smtClean="0"/>
              <a:t>2:</a:t>
            </a:r>
            <a:r>
              <a:rPr lang="zh-CN" altLang="en-US" baseline="0" dirty="0" smtClean="0"/>
              <a:t> </a:t>
            </a:r>
            <a:r>
              <a:rPr lang="en-US" altLang="zh-CN" baseline="0" dirty="0" smtClean="0"/>
              <a:t>utilization</a:t>
            </a:r>
            <a:r>
              <a:rPr lang="zh-CN" altLang="en-US" baseline="0" dirty="0" smtClean="0"/>
              <a:t> </a:t>
            </a:r>
            <a:r>
              <a:rPr lang="en-US" altLang="zh-CN" baseline="0" dirty="0" smtClean="0"/>
              <a:t>of</a:t>
            </a:r>
            <a:r>
              <a:rPr lang="zh-CN" altLang="en-US" baseline="0" dirty="0" smtClean="0"/>
              <a:t> </a:t>
            </a:r>
            <a:r>
              <a:rPr lang="en-US" altLang="zh-CN" baseline="0" dirty="0" smtClean="0"/>
              <a:t>segment</a:t>
            </a:r>
            <a:r>
              <a:rPr lang="zh-CN" altLang="en-US" baseline="0" dirty="0" smtClean="0"/>
              <a:t> </a:t>
            </a:r>
            <a:r>
              <a:rPr lang="en-US" altLang="zh-CN" baseline="0" dirty="0" smtClean="0"/>
              <a:t>in</a:t>
            </a:r>
            <a:r>
              <a:rPr lang="zh-CN" altLang="en-US" baseline="0" dirty="0" smtClean="0"/>
              <a:t> </a:t>
            </a:r>
            <a:r>
              <a:rPr lang="en-US" altLang="zh-CN" baseline="0" dirty="0" smtClean="0"/>
              <a:t>SUT</a:t>
            </a:r>
            <a:r>
              <a:rPr lang="zh-CN" altLang="en-US" baseline="0" dirty="0" smtClean="0"/>
              <a:t> </a:t>
            </a:r>
            <a:r>
              <a:rPr lang="en-US" altLang="zh-CN" baseline="0" dirty="0" smtClean="0"/>
              <a:t>-&gt;</a:t>
            </a:r>
            <a:r>
              <a:rPr lang="zh-CN" altLang="en-US" baseline="0" dirty="0" smtClean="0"/>
              <a:t> </a:t>
            </a:r>
            <a:r>
              <a:rPr lang="en-US" altLang="zh-CN" baseline="0" dirty="0" smtClean="0"/>
              <a:t>skip</a:t>
            </a:r>
            <a:r>
              <a:rPr lang="zh-CN" altLang="en-US" baseline="0" dirty="0" smtClean="0"/>
              <a:t> </a:t>
            </a:r>
            <a:r>
              <a:rPr lang="en-US" altLang="zh-CN" baseline="0" dirty="0" smtClean="0"/>
              <a:t>the</a:t>
            </a:r>
            <a:r>
              <a:rPr lang="zh-CN" altLang="en-US" baseline="0" dirty="0" smtClean="0"/>
              <a:t> </a:t>
            </a:r>
            <a:r>
              <a:rPr lang="en-US" altLang="zh-CN" baseline="0" dirty="0" smtClean="0"/>
              <a:t>whole</a:t>
            </a:r>
            <a:r>
              <a:rPr lang="zh-CN" altLang="en-US" baseline="0" dirty="0" smtClean="0"/>
              <a:t> </a:t>
            </a:r>
            <a:r>
              <a:rPr lang="en-US" altLang="zh-CN" baseline="0" dirty="0" smtClean="0"/>
              <a:t>segment</a:t>
            </a:r>
            <a:endParaRPr lang="zh-CN" altLang="en-US" baseline="0" dirty="0" smtClean="0"/>
          </a:p>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12</a:t>
            </a:fld>
            <a:endParaRPr lang="en-US"/>
          </a:p>
        </p:txBody>
      </p:sp>
    </p:spTree>
    <p:extLst>
      <p:ext uri="{BB962C8B-B14F-4D97-AF65-F5344CB8AC3E}">
        <p14:creationId xmlns:p14="http://schemas.microsoft.com/office/powerpoint/2010/main" val="358969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a:t>
            </a:r>
            <a:r>
              <a:rPr lang="zh-CN" altLang="en-US" dirty="0" smtClean="0"/>
              <a:t> </a:t>
            </a:r>
            <a:r>
              <a:rPr lang="en-US" altLang="zh-CN" dirty="0" smtClean="0"/>
              <a:t>author</a:t>
            </a:r>
            <a:r>
              <a:rPr lang="zh-CN" altLang="en-US" dirty="0" smtClean="0"/>
              <a:t> </a:t>
            </a:r>
            <a:r>
              <a:rPr lang="en-US" altLang="zh-CN" dirty="0" smtClean="0"/>
              <a:t>talked</a:t>
            </a:r>
            <a:r>
              <a:rPr lang="zh-CN" altLang="en-US" baseline="0" dirty="0" smtClean="0"/>
              <a:t> </a:t>
            </a:r>
            <a:r>
              <a:rPr lang="en-US" altLang="zh-CN" baseline="0" dirty="0" smtClean="0"/>
              <a:t>about</a:t>
            </a:r>
            <a:r>
              <a:rPr lang="zh-CN" altLang="en-US" baseline="0" dirty="0" smtClean="0"/>
              <a:t> </a:t>
            </a:r>
            <a:r>
              <a:rPr lang="en-US" altLang="zh-CN" baseline="0" dirty="0" smtClean="0"/>
              <a:t>several</a:t>
            </a:r>
            <a:r>
              <a:rPr lang="zh-CN" altLang="en-US" baseline="0" dirty="0" smtClean="0"/>
              <a:t> </a:t>
            </a:r>
            <a:r>
              <a:rPr lang="en-US" altLang="zh-CN" baseline="0" dirty="0" smtClean="0"/>
              <a:t>cleaning</a:t>
            </a:r>
            <a:r>
              <a:rPr lang="zh-CN" altLang="en-US" baseline="0" dirty="0" smtClean="0"/>
              <a:t> </a:t>
            </a:r>
            <a:r>
              <a:rPr lang="en-US" altLang="zh-CN" baseline="0" dirty="0" smtClean="0"/>
              <a:t>policies.</a:t>
            </a:r>
            <a:r>
              <a:rPr lang="zh-CN" altLang="en-US" baseline="0" dirty="0" smtClean="0"/>
              <a:t> </a:t>
            </a:r>
          </a:p>
          <a:p>
            <a:r>
              <a:rPr lang="en-US" altLang="zh-CN" baseline="0" dirty="0" smtClean="0"/>
              <a:t>The</a:t>
            </a:r>
            <a:r>
              <a:rPr lang="zh-CN" altLang="en-US" baseline="0" dirty="0" smtClean="0"/>
              <a:t> </a:t>
            </a:r>
            <a:r>
              <a:rPr lang="en-US" altLang="zh-CN" baseline="0" dirty="0" smtClean="0"/>
              <a:t>last</a:t>
            </a:r>
            <a:r>
              <a:rPr lang="zh-CN" altLang="en-US" baseline="0" dirty="0" smtClean="0"/>
              <a:t> </a:t>
            </a:r>
            <a:r>
              <a:rPr lang="en-US" altLang="zh-CN" baseline="0" dirty="0" smtClean="0"/>
              <a:t>two</a:t>
            </a:r>
            <a:r>
              <a:rPr lang="zh-CN" altLang="en-US" baseline="0" dirty="0" smtClean="0"/>
              <a:t> </a:t>
            </a:r>
            <a:r>
              <a:rPr lang="en-US" altLang="zh-CN" baseline="0" dirty="0" smtClean="0"/>
              <a:t>are</a:t>
            </a:r>
            <a:r>
              <a:rPr lang="zh-CN" altLang="en-US" baseline="0" dirty="0" smtClean="0"/>
              <a:t> </a:t>
            </a:r>
            <a:r>
              <a:rPr lang="en-US" altLang="zh-CN" baseline="0" dirty="0" smtClean="0"/>
              <a:t>much</a:t>
            </a:r>
            <a:r>
              <a:rPr lang="zh-CN" altLang="en-US" baseline="0" dirty="0" smtClean="0"/>
              <a:t> </a:t>
            </a:r>
            <a:r>
              <a:rPr lang="en-US" altLang="zh-CN" baseline="0" dirty="0" smtClean="0"/>
              <a:t>more</a:t>
            </a:r>
            <a:r>
              <a:rPr lang="zh-CN" altLang="en-US" baseline="0" dirty="0" smtClean="0"/>
              <a:t> </a:t>
            </a:r>
            <a:r>
              <a:rPr lang="en-US" altLang="zh-CN" baseline="0" dirty="0" smtClean="0"/>
              <a:t>important.</a:t>
            </a:r>
            <a:r>
              <a:rPr lang="zh-CN" altLang="en-US" baseline="0" dirty="0" smtClean="0"/>
              <a:t> </a:t>
            </a:r>
          </a:p>
          <a:p>
            <a:r>
              <a:rPr lang="en-US" altLang="zh-CN" baseline="0" dirty="0" smtClean="0"/>
              <a:t>Greedy,</a:t>
            </a:r>
            <a:r>
              <a:rPr lang="zh-CN" altLang="en-US" baseline="0" dirty="0" smtClean="0"/>
              <a:t> </a:t>
            </a:r>
            <a:r>
              <a:rPr lang="en-US" altLang="zh-CN" baseline="0" dirty="0" smtClean="0"/>
              <a:t>it</a:t>
            </a:r>
            <a:r>
              <a:rPr lang="zh-CN" altLang="en-US" baseline="0" dirty="0" smtClean="0"/>
              <a:t> </a:t>
            </a:r>
            <a:r>
              <a:rPr lang="en-US" altLang="zh-CN" baseline="0" dirty="0" smtClean="0"/>
              <a:t>always</a:t>
            </a:r>
            <a:r>
              <a:rPr lang="zh-CN" altLang="en-US" baseline="0" dirty="0" smtClean="0"/>
              <a:t> </a:t>
            </a:r>
            <a:r>
              <a:rPr lang="en-US" altLang="zh-CN" baseline="0" dirty="0" smtClean="0"/>
              <a:t>choose</a:t>
            </a:r>
            <a:r>
              <a:rPr lang="zh-CN" altLang="en-US" baseline="0" dirty="0" smtClean="0"/>
              <a:t> </a:t>
            </a:r>
            <a:r>
              <a:rPr lang="en-US" altLang="zh-CN" baseline="0" dirty="0" smtClean="0"/>
              <a:t>those</a:t>
            </a:r>
            <a:r>
              <a:rPr lang="zh-CN" altLang="en-US" baseline="0" dirty="0" smtClean="0"/>
              <a:t> </a:t>
            </a:r>
            <a:r>
              <a:rPr lang="en-US" altLang="zh-CN" baseline="0" dirty="0" smtClean="0"/>
              <a:t>least</a:t>
            </a:r>
            <a:r>
              <a:rPr lang="zh-CN" altLang="en-US" baseline="0" dirty="0" smtClean="0"/>
              <a:t> </a:t>
            </a:r>
            <a:r>
              <a:rPr lang="en-US" altLang="zh-CN" baseline="0" dirty="0" smtClean="0"/>
              <a:t>utilized</a:t>
            </a:r>
            <a:r>
              <a:rPr lang="zh-CN" altLang="en-US" baseline="0" dirty="0" smtClean="0"/>
              <a:t> </a:t>
            </a:r>
            <a:r>
              <a:rPr lang="en-US" altLang="zh-CN" baseline="0" dirty="0" smtClean="0"/>
              <a:t>segments,</a:t>
            </a:r>
            <a:r>
              <a:rPr lang="zh-CN" altLang="en-US" baseline="0" dirty="0" smtClean="0"/>
              <a:t> </a:t>
            </a:r>
            <a:r>
              <a:rPr lang="en-US" altLang="zh-CN" baseline="0" dirty="0" smtClean="0"/>
              <a:t>compared</a:t>
            </a:r>
            <a:r>
              <a:rPr lang="zh-CN" altLang="en-US" baseline="0" dirty="0" smtClean="0"/>
              <a:t> </a:t>
            </a:r>
            <a:r>
              <a:rPr lang="en-US" altLang="zh-CN" baseline="0" dirty="0" smtClean="0"/>
              <a:t>to</a:t>
            </a:r>
            <a:r>
              <a:rPr lang="zh-CN" altLang="en-US" baseline="0" dirty="0" smtClean="0"/>
              <a:t> </a:t>
            </a:r>
            <a:r>
              <a:rPr lang="en-US" altLang="zh-CN" baseline="0" dirty="0" smtClean="0"/>
              <a:t>a</a:t>
            </a:r>
            <a:r>
              <a:rPr lang="zh-CN" altLang="en-US" baseline="0" dirty="0" smtClean="0"/>
              <a:t> </a:t>
            </a:r>
            <a:r>
              <a:rPr lang="en-US" altLang="zh-CN" baseline="0" dirty="0" smtClean="0"/>
              <a:t>threshold</a:t>
            </a:r>
            <a:r>
              <a:rPr lang="zh-CN" altLang="en-US" baseline="0" dirty="0" smtClean="0"/>
              <a:t> </a:t>
            </a:r>
            <a:r>
              <a:rPr lang="en-US" altLang="zh-CN" baseline="0" dirty="0" smtClean="0"/>
              <a:t>value.</a:t>
            </a:r>
            <a:r>
              <a:rPr lang="zh-CN" altLang="en-US" baseline="0" dirty="0" smtClean="0"/>
              <a:t> </a:t>
            </a:r>
          </a:p>
          <a:p>
            <a:endParaRPr lang="zh-CN" altLang="en-US" baseline="0" dirty="0" smtClean="0"/>
          </a:p>
          <a:p>
            <a:r>
              <a:rPr lang="en-US" altLang="zh-CN" baseline="0" dirty="0" smtClean="0"/>
              <a:t>For</a:t>
            </a:r>
            <a:r>
              <a:rPr lang="zh-CN" altLang="en-US" baseline="0" dirty="0" smtClean="0"/>
              <a:t> </a:t>
            </a:r>
            <a:r>
              <a:rPr lang="en-US" altLang="zh-CN" baseline="0" dirty="0" smtClean="0"/>
              <a:t>group</a:t>
            </a:r>
            <a:r>
              <a:rPr lang="zh-CN" altLang="en-US" baseline="0" dirty="0" smtClean="0"/>
              <a:t> </a:t>
            </a:r>
            <a:r>
              <a:rPr lang="en-US" altLang="zh-CN" baseline="0" dirty="0" smtClean="0"/>
              <a:t>live</a:t>
            </a:r>
            <a:r>
              <a:rPr lang="zh-CN" altLang="en-US" baseline="0" dirty="0" smtClean="0"/>
              <a:t> </a:t>
            </a:r>
            <a:r>
              <a:rPr lang="en-US" altLang="zh-CN" baseline="0" dirty="0" smtClean="0"/>
              <a:t>blocks,</a:t>
            </a:r>
            <a:r>
              <a:rPr lang="zh-CN" altLang="en-US" baseline="0" dirty="0" smtClean="0"/>
              <a:t> </a:t>
            </a:r>
            <a:r>
              <a:rPr lang="en-US" altLang="zh-CN" baseline="0" dirty="0" smtClean="0"/>
              <a:t>LFS</a:t>
            </a:r>
            <a:r>
              <a:rPr lang="zh-CN" altLang="en-US" baseline="0" dirty="0" smtClean="0"/>
              <a:t> </a:t>
            </a:r>
            <a:r>
              <a:rPr lang="en-US" altLang="zh-CN" baseline="0" dirty="0" smtClean="0"/>
              <a:t>focuses</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temporal</a:t>
            </a:r>
            <a:r>
              <a:rPr lang="zh-CN" altLang="en-US" baseline="0" dirty="0" smtClean="0"/>
              <a:t> </a:t>
            </a:r>
            <a:r>
              <a:rPr lang="en-US" altLang="zh-CN" baseline="0" dirty="0" smtClean="0"/>
              <a:t>locality,</a:t>
            </a:r>
            <a:r>
              <a:rPr lang="zh-CN" altLang="en-US" baseline="0" dirty="0" smtClean="0"/>
              <a:t> </a:t>
            </a:r>
            <a:r>
              <a:rPr lang="en-US" altLang="zh-CN" baseline="0" dirty="0" smtClean="0"/>
              <a:t>means</a:t>
            </a:r>
            <a:r>
              <a:rPr lang="zh-CN" altLang="en-US" baseline="0" dirty="0" smtClean="0"/>
              <a:t> </a:t>
            </a:r>
            <a:r>
              <a:rPr lang="en-US" altLang="zh-CN" baseline="0" dirty="0" smtClean="0"/>
              <a:t>put</a:t>
            </a:r>
            <a:r>
              <a:rPr lang="zh-CN" altLang="en-US" baseline="0" dirty="0" smtClean="0"/>
              <a:t> </a:t>
            </a:r>
            <a:r>
              <a:rPr lang="en-US" altLang="zh-CN" baseline="0" dirty="0" smtClean="0"/>
              <a:t>those</a:t>
            </a:r>
            <a:r>
              <a:rPr lang="zh-CN" altLang="en-US" baseline="0" dirty="0" smtClean="0"/>
              <a:t> </a:t>
            </a:r>
            <a:r>
              <a:rPr lang="en-US" altLang="zh-CN" baseline="0" dirty="0" smtClean="0"/>
              <a:t>recent</a:t>
            </a:r>
            <a:r>
              <a:rPr lang="zh-CN" altLang="en-US" baseline="0" dirty="0" smtClean="0"/>
              <a:t> </a:t>
            </a:r>
            <a:r>
              <a:rPr lang="en-US" altLang="zh-CN" baseline="0" dirty="0" smtClean="0"/>
              <a:t>used</a:t>
            </a:r>
            <a:r>
              <a:rPr lang="zh-CN" altLang="en-US" baseline="0" dirty="0" smtClean="0"/>
              <a:t> </a:t>
            </a:r>
            <a:r>
              <a:rPr lang="en-US" altLang="zh-CN" baseline="0" dirty="0" smtClean="0"/>
              <a:t>data</a:t>
            </a:r>
            <a:r>
              <a:rPr lang="zh-CN" altLang="en-US" baseline="0" dirty="0" smtClean="0"/>
              <a:t> </a:t>
            </a:r>
            <a:r>
              <a:rPr lang="en-US" altLang="zh-CN" baseline="0" dirty="0" smtClean="0"/>
              <a:t>together,</a:t>
            </a:r>
            <a:r>
              <a:rPr lang="zh-CN" altLang="en-US" baseline="0" dirty="0" smtClean="0"/>
              <a:t> </a:t>
            </a:r>
            <a:r>
              <a:rPr lang="en-US" altLang="zh-CN" baseline="0" dirty="0" smtClean="0"/>
              <a:t>thus</a:t>
            </a:r>
            <a:r>
              <a:rPr lang="zh-CN" altLang="en-US" baseline="0" dirty="0" smtClean="0"/>
              <a:t> </a:t>
            </a:r>
            <a:r>
              <a:rPr lang="en-US" altLang="zh-CN" baseline="0" dirty="0" smtClean="0"/>
              <a:t>sort</a:t>
            </a:r>
            <a:r>
              <a:rPr lang="zh-CN" altLang="en-US" baseline="0" dirty="0" smtClean="0"/>
              <a:t> </a:t>
            </a:r>
            <a:r>
              <a:rPr lang="en-US" altLang="zh-CN" baseline="0" dirty="0" smtClean="0"/>
              <a:t>the</a:t>
            </a:r>
            <a:r>
              <a:rPr lang="zh-CN" altLang="en-US" baseline="0" dirty="0" smtClean="0"/>
              <a:t> </a:t>
            </a:r>
            <a:r>
              <a:rPr lang="en-US" altLang="zh-CN" baseline="0" dirty="0" smtClean="0"/>
              <a:t>blocks</a:t>
            </a:r>
            <a:r>
              <a:rPr lang="zh-CN" altLang="en-US" baseline="0" dirty="0" smtClean="0"/>
              <a:t> </a:t>
            </a:r>
            <a:r>
              <a:rPr lang="en-US" altLang="zh-CN" baseline="0" dirty="0" smtClean="0"/>
              <a:t>by</a:t>
            </a:r>
            <a:r>
              <a:rPr lang="zh-CN" altLang="en-US" baseline="0" dirty="0" smtClean="0"/>
              <a:t> </a:t>
            </a:r>
            <a:r>
              <a:rPr lang="en-US" altLang="zh-CN" baseline="0" dirty="0" smtClean="0"/>
              <a:t>last</a:t>
            </a:r>
            <a:r>
              <a:rPr lang="zh-CN" altLang="en-US" baseline="0" dirty="0" smtClean="0"/>
              <a:t> </a:t>
            </a:r>
            <a:r>
              <a:rPr lang="en-US" altLang="zh-CN" baseline="0" dirty="0" smtClean="0"/>
              <a:t>modification</a:t>
            </a:r>
            <a:r>
              <a:rPr lang="zh-CN" altLang="en-US" baseline="0" dirty="0" smtClean="0"/>
              <a:t> </a:t>
            </a:r>
            <a:r>
              <a:rPr lang="en-US" altLang="zh-CN" baseline="0" dirty="0" smtClean="0"/>
              <a:t>time.</a:t>
            </a:r>
            <a:endParaRPr lang="zh-CN" altLang="en-US" baseline="0"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13</a:t>
            </a:fld>
            <a:endParaRPr lang="en-US"/>
          </a:p>
        </p:txBody>
      </p:sp>
    </p:spTree>
    <p:extLst>
      <p:ext uri="{BB962C8B-B14F-4D97-AF65-F5344CB8AC3E}">
        <p14:creationId xmlns:p14="http://schemas.microsoft.com/office/powerpoint/2010/main" val="1167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One</a:t>
            </a:r>
            <a:r>
              <a:rPr lang="zh-CN" altLang="en-US" baseline="0" dirty="0" smtClean="0"/>
              <a:t> </a:t>
            </a:r>
            <a:r>
              <a:rPr lang="en-US" altLang="zh-CN" baseline="0" dirty="0" smtClean="0"/>
              <a:t>measurement:</a:t>
            </a:r>
            <a:r>
              <a:rPr lang="zh-CN" altLang="en-US" baseline="0" dirty="0" smtClean="0"/>
              <a:t> </a:t>
            </a:r>
            <a:r>
              <a:rPr lang="en-US" altLang="zh-CN" baseline="0" dirty="0" smtClean="0"/>
              <a:t>write</a:t>
            </a:r>
            <a:r>
              <a:rPr lang="zh-CN" altLang="en-US" baseline="0" dirty="0" smtClean="0"/>
              <a:t> </a:t>
            </a:r>
            <a:r>
              <a:rPr lang="en-US" altLang="zh-CN" baseline="0" dirty="0" smtClean="0"/>
              <a:t>cost:</a:t>
            </a:r>
            <a:r>
              <a:rPr lang="zh-CN" altLang="en-US" baseline="0" dirty="0" smtClean="0"/>
              <a:t> </a:t>
            </a:r>
            <a:r>
              <a:rPr lang="en-US" altLang="zh-CN" baseline="0" dirty="0" smtClean="0"/>
              <a:t>the</a:t>
            </a:r>
            <a:r>
              <a:rPr lang="zh-CN" altLang="en-US" baseline="0" dirty="0" smtClean="0"/>
              <a:t> </a:t>
            </a:r>
            <a:r>
              <a:rPr lang="en-US" altLang="zh-CN" baseline="0" dirty="0" smtClean="0"/>
              <a:t>average</a:t>
            </a:r>
            <a:r>
              <a:rPr lang="zh-CN" altLang="en-US" baseline="0" dirty="0" smtClean="0"/>
              <a:t> </a:t>
            </a:r>
            <a:r>
              <a:rPr lang="en-US" altLang="zh-CN" baseline="0" dirty="0" smtClean="0"/>
              <a:t>amount</a:t>
            </a:r>
            <a:r>
              <a:rPr lang="zh-CN" altLang="en-US" baseline="0" dirty="0" smtClean="0"/>
              <a:t> </a:t>
            </a:r>
            <a:r>
              <a:rPr lang="en-US" altLang="zh-CN" baseline="0" dirty="0" smtClean="0"/>
              <a:t>of</a:t>
            </a:r>
            <a:r>
              <a:rPr lang="zh-CN" altLang="en-US" baseline="0" dirty="0" smtClean="0"/>
              <a:t> </a:t>
            </a:r>
            <a:r>
              <a:rPr lang="en-US" altLang="zh-CN" baseline="0" dirty="0" smtClean="0"/>
              <a:t>time</a:t>
            </a:r>
            <a:r>
              <a:rPr lang="zh-CN" altLang="en-US" baseline="0" dirty="0" smtClean="0"/>
              <a:t> </a:t>
            </a:r>
            <a:r>
              <a:rPr lang="en-US" altLang="zh-CN" baseline="0" dirty="0" smtClean="0"/>
              <a:t>the</a:t>
            </a:r>
            <a:r>
              <a:rPr lang="zh-CN" altLang="en-US" baseline="0" dirty="0" smtClean="0"/>
              <a:t> </a:t>
            </a:r>
            <a:r>
              <a:rPr lang="en-US" altLang="zh-CN" baseline="0" dirty="0" smtClean="0"/>
              <a:t>disk</a:t>
            </a:r>
            <a:r>
              <a:rPr lang="zh-CN" altLang="en-US" baseline="0" dirty="0" smtClean="0"/>
              <a:t> </a:t>
            </a:r>
            <a:r>
              <a:rPr lang="en-US" altLang="zh-CN" baseline="0" dirty="0" smtClean="0"/>
              <a:t>is</a:t>
            </a:r>
            <a:r>
              <a:rPr lang="zh-CN" altLang="en-US" baseline="0" dirty="0" smtClean="0"/>
              <a:t> </a:t>
            </a:r>
            <a:r>
              <a:rPr lang="en-US" altLang="zh-CN" baseline="0" dirty="0" smtClean="0"/>
              <a:t>busy</a:t>
            </a:r>
            <a:r>
              <a:rPr lang="zh-CN" altLang="en-US" baseline="0" dirty="0" smtClean="0"/>
              <a:t> </a:t>
            </a:r>
            <a:r>
              <a:rPr lang="en-US" altLang="zh-CN" baseline="0" dirty="0" smtClean="0"/>
              <a:t>per</a:t>
            </a:r>
            <a:r>
              <a:rPr lang="zh-CN" altLang="en-US" baseline="0" dirty="0" smtClean="0"/>
              <a:t> </a:t>
            </a:r>
            <a:r>
              <a:rPr lang="en-US" altLang="zh-CN" baseline="0" dirty="0" smtClean="0"/>
              <a:t>byte</a:t>
            </a:r>
            <a:r>
              <a:rPr lang="zh-CN" altLang="en-US" baseline="0" dirty="0" smtClean="0"/>
              <a:t> </a:t>
            </a:r>
            <a:r>
              <a:rPr lang="en-US" altLang="zh-CN" baseline="0" dirty="0" smtClean="0"/>
              <a:t>of</a:t>
            </a:r>
            <a:r>
              <a:rPr lang="zh-CN" altLang="en-US" baseline="0" dirty="0" smtClean="0"/>
              <a:t> </a:t>
            </a:r>
            <a:r>
              <a:rPr lang="en-US" altLang="zh-CN" baseline="0" dirty="0" smtClean="0"/>
              <a:t>new</a:t>
            </a:r>
            <a:r>
              <a:rPr lang="zh-CN" altLang="en-US" baseline="0" dirty="0" smtClean="0"/>
              <a:t> </a:t>
            </a:r>
            <a:r>
              <a:rPr lang="en-US" altLang="zh-CN" baseline="0" dirty="0" smtClean="0"/>
              <a:t>data</a:t>
            </a:r>
            <a:r>
              <a:rPr lang="zh-CN" altLang="en-US" baseline="0" dirty="0" smtClean="0"/>
              <a:t> </a:t>
            </a:r>
            <a:r>
              <a:rPr lang="en-US" altLang="zh-CN" baseline="0" dirty="0" smtClean="0"/>
              <a:t>written.</a:t>
            </a:r>
            <a:endParaRPr lang="zh-CN" altLang="en-US" baseline="0" dirty="0" smtClean="0"/>
          </a:p>
          <a:p>
            <a:r>
              <a:rPr lang="en-US" altLang="zh-CN" baseline="0" dirty="0" smtClean="0"/>
              <a:t>cost-benefit:</a:t>
            </a:r>
            <a:r>
              <a:rPr lang="zh-CN" altLang="en-US" baseline="0" dirty="0" smtClean="0"/>
              <a:t> </a:t>
            </a:r>
            <a:r>
              <a:rPr lang="en-US" altLang="zh-CN" baseline="0" dirty="0" smtClean="0"/>
              <a:t>consider</a:t>
            </a:r>
            <a:r>
              <a:rPr lang="zh-CN" altLang="en-US" baseline="0" dirty="0" smtClean="0"/>
              <a:t> </a:t>
            </a:r>
            <a:r>
              <a:rPr lang="en-US" altLang="zh-CN" baseline="0" dirty="0" smtClean="0"/>
              <a:t>the</a:t>
            </a:r>
            <a:r>
              <a:rPr lang="zh-CN" altLang="en-US" baseline="0" dirty="0" smtClean="0"/>
              <a:t> </a:t>
            </a:r>
            <a:r>
              <a:rPr lang="en-US" altLang="zh-CN" baseline="0" dirty="0" smtClean="0"/>
              <a:t>modification</a:t>
            </a:r>
            <a:r>
              <a:rPr lang="zh-CN" altLang="en-US" baseline="0" dirty="0" smtClean="0"/>
              <a:t> </a:t>
            </a:r>
            <a:r>
              <a:rPr lang="en-US" altLang="zh-CN" baseline="0" dirty="0" smtClean="0"/>
              <a:t>time.</a:t>
            </a:r>
            <a:r>
              <a:rPr lang="zh-CN" altLang="en-US" baseline="0" dirty="0" smtClean="0"/>
              <a:t> </a:t>
            </a:r>
            <a:r>
              <a:rPr lang="en-US" altLang="zh-CN" baseline="0" dirty="0" smtClean="0"/>
              <a:t>The</a:t>
            </a:r>
            <a:r>
              <a:rPr lang="zh-CN" altLang="en-US" baseline="0" dirty="0" smtClean="0"/>
              <a:t> </a:t>
            </a:r>
            <a:r>
              <a:rPr lang="en-US" altLang="zh-CN" baseline="0" dirty="0" smtClean="0"/>
              <a:t>newly</a:t>
            </a:r>
            <a:r>
              <a:rPr lang="zh-CN" altLang="en-US" baseline="0" dirty="0" smtClean="0"/>
              <a:t> </a:t>
            </a:r>
            <a:r>
              <a:rPr lang="en-US" altLang="zh-CN" baseline="0" dirty="0" smtClean="0"/>
              <a:t>accessed</a:t>
            </a:r>
            <a:r>
              <a:rPr lang="zh-CN" altLang="en-US" baseline="0" dirty="0" smtClean="0"/>
              <a:t> </a:t>
            </a:r>
            <a:r>
              <a:rPr lang="en-US" altLang="zh-CN" baseline="0" dirty="0" smtClean="0"/>
              <a:t>data</a:t>
            </a:r>
            <a:r>
              <a:rPr lang="zh-CN" altLang="en-US" baseline="0" dirty="0" smtClean="0"/>
              <a:t> </a:t>
            </a:r>
            <a:r>
              <a:rPr lang="en-US" altLang="zh-CN" baseline="0" dirty="0" smtClean="0"/>
              <a:t>are</a:t>
            </a:r>
            <a:r>
              <a:rPr lang="zh-CN" altLang="en-US" baseline="0" dirty="0" smtClean="0"/>
              <a:t> </a:t>
            </a:r>
            <a:r>
              <a:rPr lang="en-US" altLang="zh-CN" baseline="0" dirty="0" smtClean="0"/>
              <a:t>more</a:t>
            </a:r>
            <a:r>
              <a:rPr lang="zh-CN" altLang="en-US" baseline="0" dirty="0" smtClean="0"/>
              <a:t> </a:t>
            </a:r>
            <a:r>
              <a:rPr lang="en-US" altLang="zh-CN" baseline="0" dirty="0" smtClean="0"/>
              <a:t>likely</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accessed</a:t>
            </a:r>
            <a:r>
              <a:rPr lang="zh-CN" altLang="en-US" baseline="0" dirty="0" smtClean="0"/>
              <a:t> </a:t>
            </a:r>
            <a:r>
              <a:rPr lang="en-US" altLang="zh-CN" baseline="0" dirty="0" smtClean="0"/>
              <a:t>again.</a:t>
            </a:r>
            <a:endParaRPr lang="zh-CN" altLang="en-US" baseline="0" dirty="0" smtClean="0"/>
          </a:p>
          <a:p>
            <a:endParaRPr lang="zh-CN" altLang="en-US" baseline="0" dirty="0" smtClean="0"/>
          </a:p>
          <a:p>
            <a:r>
              <a:rPr lang="en-US" altLang="zh-CN" baseline="0" dirty="0" smtClean="0"/>
              <a:t>Greedy</a:t>
            </a:r>
            <a:r>
              <a:rPr lang="zh-CN" altLang="en-US" baseline="0" dirty="0" smtClean="0"/>
              <a:t> </a:t>
            </a:r>
            <a:r>
              <a:rPr lang="en-US" altLang="zh-CN" baseline="0" dirty="0" smtClean="0"/>
              <a:t>problem:</a:t>
            </a:r>
            <a:r>
              <a:rPr lang="zh-CN" altLang="en-US" baseline="0" dirty="0" smtClean="0"/>
              <a:t> </a:t>
            </a:r>
            <a:r>
              <a:rPr lang="en-US" altLang="zh-CN" baseline="0" dirty="0" smtClean="0"/>
              <a:t>many</a:t>
            </a:r>
            <a:r>
              <a:rPr lang="zh-CN" altLang="en-US" baseline="0" dirty="0" smtClean="0"/>
              <a:t> </a:t>
            </a:r>
            <a:r>
              <a:rPr lang="en-US" altLang="zh-CN" baseline="0" dirty="0" smtClean="0"/>
              <a:t>segments</a:t>
            </a:r>
            <a:r>
              <a:rPr lang="zh-CN" altLang="en-US" baseline="0" dirty="0" smtClean="0"/>
              <a:t> </a:t>
            </a:r>
            <a:r>
              <a:rPr lang="en-US" altLang="zh-CN" baseline="0" dirty="0" smtClean="0"/>
              <a:t>utilization</a:t>
            </a:r>
            <a:r>
              <a:rPr lang="zh-CN" altLang="en-US" baseline="0" dirty="0" smtClean="0"/>
              <a:t> </a:t>
            </a:r>
            <a:r>
              <a:rPr lang="en-US" altLang="zh-CN" baseline="0" dirty="0" smtClean="0"/>
              <a:t>will</a:t>
            </a:r>
            <a:r>
              <a:rPr lang="zh-CN" altLang="en-US" baseline="0" dirty="0" smtClean="0"/>
              <a:t> </a:t>
            </a:r>
            <a:r>
              <a:rPr lang="en-US" altLang="zh-CN" baseline="0" dirty="0" smtClean="0"/>
              <a:t>be</a:t>
            </a:r>
            <a:r>
              <a:rPr lang="zh-CN" altLang="en-US" baseline="0" dirty="0" smtClean="0"/>
              <a:t> </a:t>
            </a:r>
            <a:r>
              <a:rPr lang="en-US" altLang="zh-CN" baseline="0" dirty="0" smtClean="0"/>
              <a:t>slight</a:t>
            </a:r>
            <a:r>
              <a:rPr lang="zh-CN" altLang="en-US" baseline="0" dirty="0" smtClean="0"/>
              <a:t> </a:t>
            </a:r>
            <a:r>
              <a:rPr lang="en-US" altLang="zh-CN" baseline="0" dirty="0" smtClean="0"/>
              <a:t>higher</a:t>
            </a:r>
            <a:r>
              <a:rPr lang="zh-CN" altLang="en-US" baseline="0" dirty="0" smtClean="0"/>
              <a:t> </a:t>
            </a:r>
            <a:r>
              <a:rPr lang="en-US" altLang="zh-CN" baseline="0" dirty="0" smtClean="0"/>
              <a:t>than</a:t>
            </a:r>
            <a:r>
              <a:rPr lang="zh-CN" altLang="en-US" baseline="0" dirty="0" smtClean="0"/>
              <a:t> </a:t>
            </a:r>
            <a:r>
              <a:rPr lang="en-US" altLang="zh-CN" baseline="0" dirty="0" smtClean="0"/>
              <a:t>the</a:t>
            </a:r>
            <a:r>
              <a:rPr lang="zh-CN" altLang="en-US" baseline="0" dirty="0" smtClean="0"/>
              <a:t> </a:t>
            </a:r>
            <a:r>
              <a:rPr lang="en-US" altLang="zh-CN" baseline="0" dirty="0" smtClean="0"/>
              <a:t>threshold</a:t>
            </a:r>
            <a:r>
              <a:rPr lang="zh-CN" altLang="en-US" baseline="0" dirty="0" smtClean="0"/>
              <a:t> </a:t>
            </a:r>
            <a:r>
              <a:rPr lang="en-US" altLang="zh-CN" baseline="0" dirty="0" smtClean="0"/>
              <a:t>value.</a:t>
            </a:r>
            <a:r>
              <a:rPr lang="zh-CN" altLang="en-US" baseline="0" dirty="0" smtClean="0"/>
              <a:t> </a:t>
            </a:r>
            <a:r>
              <a:rPr lang="en-US" altLang="zh-CN" baseline="0" dirty="0" smtClean="0"/>
              <a:t>Cold</a:t>
            </a:r>
            <a:r>
              <a:rPr lang="zh-CN" altLang="en-US" baseline="0" dirty="0" smtClean="0"/>
              <a:t> </a:t>
            </a:r>
            <a:r>
              <a:rPr lang="en-US" altLang="zh-CN" baseline="0" dirty="0" smtClean="0"/>
              <a:t>data</a:t>
            </a:r>
            <a:r>
              <a:rPr lang="zh-CN" altLang="en-US" baseline="0" dirty="0" smtClean="0"/>
              <a:t> </a:t>
            </a:r>
            <a:r>
              <a:rPr lang="en-US" altLang="zh-CN" baseline="0" dirty="0" smtClean="0"/>
              <a:t>tend</a:t>
            </a:r>
            <a:r>
              <a:rPr lang="zh-CN" altLang="en-US" baseline="0" dirty="0" smtClean="0"/>
              <a:t> </a:t>
            </a:r>
            <a:r>
              <a:rPr lang="en-US" altLang="zh-CN" baseline="0" dirty="0" smtClean="0"/>
              <a:t>to</a:t>
            </a:r>
            <a:r>
              <a:rPr lang="zh-CN" altLang="en-US" baseline="0" dirty="0" smtClean="0"/>
              <a:t> </a:t>
            </a:r>
            <a:r>
              <a:rPr lang="en-US" altLang="zh-CN" baseline="0" dirty="0" smtClean="0"/>
              <a:t>tie</a:t>
            </a:r>
            <a:r>
              <a:rPr lang="zh-CN" altLang="en-US" baseline="0" dirty="0" smtClean="0"/>
              <a:t> </a:t>
            </a:r>
            <a:r>
              <a:rPr lang="en-US" altLang="zh-CN" baseline="0" dirty="0" smtClean="0"/>
              <a:t>up</a:t>
            </a:r>
            <a:r>
              <a:rPr lang="zh-CN" altLang="en-US" baseline="0" dirty="0" smtClean="0"/>
              <a:t> </a:t>
            </a:r>
            <a:r>
              <a:rPr lang="en-US" altLang="zh-CN" baseline="0" dirty="0" smtClean="0"/>
              <a:t>large</a:t>
            </a:r>
            <a:r>
              <a:rPr lang="zh-CN" altLang="en-US" baseline="0" dirty="0" smtClean="0"/>
              <a:t> </a:t>
            </a:r>
            <a:r>
              <a:rPr lang="en-US" altLang="zh-CN" baseline="0" dirty="0" smtClean="0"/>
              <a:t>numbers</a:t>
            </a:r>
            <a:r>
              <a:rPr lang="zh-CN" altLang="en-US" baseline="0" dirty="0" smtClean="0"/>
              <a:t> </a:t>
            </a:r>
            <a:r>
              <a:rPr lang="en-US" altLang="zh-CN" baseline="0" dirty="0" smtClean="0"/>
              <a:t>of</a:t>
            </a:r>
            <a:r>
              <a:rPr lang="zh-CN" altLang="en-US" baseline="0" dirty="0" smtClean="0"/>
              <a:t> </a:t>
            </a:r>
            <a:r>
              <a:rPr lang="en-US" altLang="zh-CN" baseline="0" dirty="0" smtClean="0"/>
              <a:t>free</a:t>
            </a:r>
            <a:r>
              <a:rPr lang="zh-CN" altLang="en-US" baseline="0" dirty="0" smtClean="0"/>
              <a:t> </a:t>
            </a:r>
            <a:r>
              <a:rPr lang="en-US" altLang="zh-CN" baseline="0" dirty="0" smtClean="0"/>
              <a:t>blocks</a:t>
            </a:r>
            <a:r>
              <a:rPr lang="zh-CN" altLang="en-US" baseline="0" dirty="0" smtClean="0"/>
              <a:t> </a:t>
            </a:r>
            <a:r>
              <a:rPr lang="en-US" altLang="zh-CN" baseline="0" dirty="0" smtClean="0"/>
              <a:t>for</a:t>
            </a:r>
            <a:r>
              <a:rPr lang="zh-CN" altLang="en-US" baseline="0" dirty="0" smtClean="0"/>
              <a:t> </a:t>
            </a:r>
            <a:r>
              <a:rPr lang="en-US" altLang="zh-CN" baseline="0" dirty="0" smtClean="0"/>
              <a:t>a</a:t>
            </a:r>
            <a:r>
              <a:rPr lang="zh-CN" altLang="en-US" baseline="0" dirty="0" smtClean="0"/>
              <a:t> </a:t>
            </a:r>
            <a:r>
              <a:rPr lang="en-US" altLang="zh-CN" baseline="0" dirty="0" smtClean="0"/>
              <a:t>long</a:t>
            </a:r>
            <a:r>
              <a:rPr lang="zh-CN" altLang="en-US" baseline="0" dirty="0" smtClean="0"/>
              <a:t> </a:t>
            </a:r>
            <a:r>
              <a:rPr lang="en-US" altLang="zh-CN" baseline="0" dirty="0" smtClean="0"/>
              <a:t>time.</a:t>
            </a:r>
            <a:r>
              <a:rPr lang="zh-CN" altLang="en-US" baseline="0" dirty="0" smtClean="0"/>
              <a:t> </a:t>
            </a:r>
            <a:r>
              <a:rPr lang="en-US" altLang="zh-CN" baseline="0" dirty="0" smtClean="0"/>
              <a:t>For</a:t>
            </a:r>
            <a:r>
              <a:rPr lang="zh-CN" altLang="en-US" baseline="0" dirty="0" smtClean="0"/>
              <a:t> </a:t>
            </a:r>
            <a:r>
              <a:rPr lang="en-US" altLang="zh-CN" baseline="0" dirty="0" smtClean="0"/>
              <a:t>cost-benefit,</a:t>
            </a:r>
            <a:r>
              <a:rPr lang="zh-CN" altLang="en-US" baseline="0" dirty="0" smtClean="0"/>
              <a:t> </a:t>
            </a:r>
            <a:r>
              <a:rPr lang="en-US" altLang="zh-CN" baseline="0" dirty="0" smtClean="0"/>
              <a:t>the</a:t>
            </a:r>
            <a:r>
              <a:rPr lang="zh-CN" altLang="en-US" baseline="0" dirty="0" smtClean="0"/>
              <a:t> </a:t>
            </a:r>
            <a:r>
              <a:rPr lang="en-US" altLang="zh-CN" baseline="0" dirty="0" smtClean="0"/>
              <a:t>cold</a:t>
            </a:r>
            <a:r>
              <a:rPr lang="zh-CN" altLang="en-US" baseline="0" dirty="0" smtClean="0"/>
              <a:t> </a:t>
            </a:r>
            <a:r>
              <a:rPr lang="en-US" altLang="zh-CN" baseline="0" dirty="0" smtClean="0"/>
              <a:t>segments</a:t>
            </a:r>
            <a:r>
              <a:rPr lang="zh-CN" altLang="en-US" baseline="0" dirty="0" smtClean="0"/>
              <a:t> </a:t>
            </a:r>
            <a:r>
              <a:rPr lang="en-US" altLang="zh-CN" baseline="0" dirty="0" smtClean="0"/>
              <a:t>will</a:t>
            </a:r>
            <a:r>
              <a:rPr lang="zh-CN" altLang="en-US" baseline="0" dirty="0" smtClean="0"/>
              <a:t> </a:t>
            </a:r>
            <a:r>
              <a:rPr lang="en-US" altLang="zh-CN" baseline="0" dirty="0" smtClean="0"/>
              <a:t>be</a:t>
            </a:r>
            <a:r>
              <a:rPr lang="zh-CN" altLang="en-US" baseline="0" dirty="0" smtClean="0"/>
              <a:t> </a:t>
            </a:r>
            <a:r>
              <a:rPr lang="en-US" altLang="zh-CN" baseline="0" dirty="0" smtClean="0"/>
              <a:t>cleaned</a:t>
            </a:r>
            <a:r>
              <a:rPr lang="zh-CN" altLang="en-US" baseline="0" dirty="0" smtClean="0"/>
              <a:t> </a:t>
            </a:r>
            <a:r>
              <a:rPr lang="en-US" altLang="zh-CN" baseline="0" dirty="0" smtClean="0"/>
              <a:t>at</a:t>
            </a:r>
            <a:r>
              <a:rPr lang="zh-CN" altLang="en-US" baseline="0" dirty="0" smtClean="0"/>
              <a:t> </a:t>
            </a:r>
            <a:r>
              <a:rPr lang="en-US" altLang="zh-CN" baseline="0" dirty="0" smtClean="0"/>
              <a:t>75%,</a:t>
            </a:r>
            <a:r>
              <a:rPr lang="zh-CN" altLang="en-US" baseline="0" dirty="0" smtClean="0"/>
              <a:t> </a:t>
            </a:r>
            <a:r>
              <a:rPr lang="en-US" altLang="zh-CN" baseline="0" dirty="0" smtClean="0"/>
              <a:t>hot</a:t>
            </a:r>
            <a:r>
              <a:rPr lang="zh-CN" altLang="en-US" baseline="0" dirty="0" smtClean="0"/>
              <a:t> </a:t>
            </a:r>
            <a:r>
              <a:rPr lang="en-US" altLang="zh-CN" baseline="0" dirty="0" smtClean="0"/>
              <a:t>segments</a:t>
            </a:r>
            <a:r>
              <a:rPr lang="zh-CN" altLang="en-US" baseline="0" dirty="0" smtClean="0"/>
              <a:t> </a:t>
            </a:r>
            <a:r>
              <a:rPr lang="en-US" altLang="zh-CN" baseline="0" dirty="0" smtClean="0"/>
              <a:t>will</a:t>
            </a:r>
            <a:r>
              <a:rPr lang="zh-CN" altLang="en-US" baseline="0" dirty="0" smtClean="0"/>
              <a:t> </a:t>
            </a:r>
            <a:r>
              <a:rPr lang="en-US" altLang="zh-CN" baseline="0" dirty="0" smtClean="0"/>
              <a:t>waits</a:t>
            </a:r>
            <a:r>
              <a:rPr lang="zh-CN" altLang="en-US" baseline="0" dirty="0" smtClean="0"/>
              <a:t> </a:t>
            </a:r>
            <a:r>
              <a:rPr lang="en-US" altLang="zh-CN" baseline="0" dirty="0" smtClean="0"/>
              <a:t>until</a:t>
            </a:r>
            <a:r>
              <a:rPr lang="zh-CN" altLang="en-US" baseline="0" dirty="0" smtClean="0"/>
              <a:t> </a:t>
            </a:r>
            <a:r>
              <a:rPr lang="en-US" altLang="zh-CN" baseline="0" dirty="0" smtClean="0"/>
              <a:t>reach</a:t>
            </a:r>
            <a:r>
              <a:rPr lang="zh-CN" altLang="en-US" baseline="0" dirty="0" smtClean="0"/>
              <a:t> </a:t>
            </a:r>
            <a:r>
              <a:rPr lang="en-US" altLang="zh-CN" baseline="0" dirty="0" smtClean="0"/>
              <a:t>15%.</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Right</a:t>
            </a:r>
            <a:r>
              <a:rPr lang="zh-CN" altLang="en-US" baseline="0" dirty="0" smtClean="0"/>
              <a:t> </a:t>
            </a:r>
            <a:r>
              <a:rPr lang="en-US" altLang="zh-CN" baseline="0" dirty="0" smtClean="0"/>
              <a:t>chart</a:t>
            </a:r>
            <a:r>
              <a:rPr lang="zh-CN" altLang="en-US" baseline="0" dirty="0" smtClean="0"/>
              <a:t> </a:t>
            </a:r>
            <a:r>
              <a:rPr lang="en-US" altLang="zh-CN" baseline="0"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efficient</a:t>
            </a:r>
            <a:r>
              <a:rPr lang="zh-CN" altLang="en-US" baseline="0" dirty="0" smtClean="0"/>
              <a:t> </a:t>
            </a:r>
            <a:r>
              <a:rPr lang="en-US" altLang="zh-CN" baseline="0" dirty="0" smtClean="0"/>
              <a:t>of</a:t>
            </a:r>
            <a:r>
              <a:rPr lang="zh-CN" altLang="en-US" baseline="0" dirty="0" smtClean="0"/>
              <a:t> </a:t>
            </a:r>
            <a:r>
              <a:rPr lang="en-US" altLang="zh-CN" baseline="0" dirty="0" smtClean="0"/>
              <a:t>cost</a:t>
            </a:r>
            <a:r>
              <a:rPr lang="zh-CN" altLang="en-US" baseline="0" dirty="0" smtClean="0"/>
              <a:t> </a:t>
            </a:r>
            <a:r>
              <a:rPr lang="en-US" altLang="zh-CN" baseline="0" dirty="0" smtClean="0"/>
              <a:t>benefit</a:t>
            </a:r>
            <a:r>
              <a:rPr lang="zh-CN" altLang="en-US" baseline="0" dirty="0" smtClean="0"/>
              <a:t> </a:t>
            </a:r>
            <a:r>
              <a:rPr lang="en-US" altLang="zh-CN" baseline="0" dirty="0" smtClean="0"/>
              <a:t>policy</a:t>
            </a:r>
            <a:r>
              <a:rPr lang="zh-CN" altLang="en-US" baseline="0" dirty="0" smtClean="0"/>
              <a:t> </a:t>
            </a:r>
            <a:r>
              <a:rPr lang="en-US" altLang="zh-CN" baseline="0" dirty="0" smtClean="0"/>
              <a:t>even</a:t>
            </a:r>
            <a:r>
              <a:rPr lang="zh-CN" altLang="en-US" baseline="0" dirty="0" smtClean="0"/>
              <a:t> </a:t>
            </a:r>
            <a:r>
              <a:rPr lang="en-US" altLang="zh-CN" baseline="0" dirty="0" smtClean="0"/>
              <a:t>with</a:t>
            </a:r>
            <a:r>
              <a:rPr lang="zh-CN" altLang="en-US" baseline="0" dirty="0" smtClean="0"/>
              <a:t> </a:t>
            </a:r>
            <a:r>
              <a:rPr lang="en-US" altLang="zh-CN" baseline="0" dirty="0" smtClean="0"/>
              <a:t>high</a:t>
            </a:r>
            <a:r>
              <a:rPr lang="zh-CN" altLang="en-US" baseline="0" dirty="0" smtClean="0"/>
              <a:t> </a:t>
            </a:r>
            <a:r>
              <a:rPr lang="en-US" altLang="zh-CN" baseline="0" dirty="0" smtClean="0"/>
              <a:t>disk</a:t>
            </a:r>
            <a:r>
              <a:rPr lang="zh-CN" altLang="en-US" baseline="0" dirty="0" smtClean="0"/>
              <a:t> </a:t>
            </a:r>
            <a:r>
              <a:rPr lang="en-US" altLang="zh-CN" baseline="0" dirty="0" smtClean="0"/>
              <a:t>utilization.</a:t>
            </a:r>
            <a:endParaRPr lang="zh-CN" altLang="en-US" baseline="0"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14</a:t>
            </a:fld>
            <a:endParaRPr lang="en-US"/>
          </a:p>
        </p:txBody>
      </p:sp>
    </p:spTree>
    <p:extLst>
      <p:ext uri="{BB962C8B-B14F-4D97-AF65-F5344CB8AC3E}">
        <p14:creationId xmlns:p14="http://schemas.microsoft.com/office/powerpoint/2010/main" val="53799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temporal:</a:t>
            </a:r>
            <a:r>
              <a:rPr lang="zh-CN" altLang="en-US" baseline="0" dirty="0" smtClean="0"/>
              <a:t> </a:t>
            </a:r>
            <a:r>
              <a:rPr lang="en-US" altLang="zh-CN" baseline="0" dirty="0" smtClean="0"/>
              <a:t>the</a:t>
            </a:r>
            <a:r>
              <a:rPr lang="zh-CN" altLang="en-US" baseline="0" dirty="0" smtClean="0"/>
              <a:t> </a:t>
            </a:r>
            <a:r>
              <a:rPr lang="en-US" altLang="zh-CN" baseline="0" dirty="0" smtClean="0"/>
              <a:t>recently</a:t>
            </a:r>
            <a:r>
              <a:rPr lang="zh-CN" altLang="en-US" baseline="0" dirty="0" smtClean="0"/>
              <a:t> </a:t>
            </a:r>
            <a:r>
              <a:rPr lang="en-US" altLang="zh-CN" baseline="0" dirty="0" smtClean="0"/>
              <a:t>accessed</a:t>
            </a:r>
            <a:r>
              <a:rPr lang="zh-CN" altLang="en-US" baseline="0" dirty="0" smtClean="0"/>
              <a:t> </a:t>
            </a:r>
            <a:r>
              <a:rPr lang="en-US" altLang="zh-CN" baseline="0" dirty="0" smtClean="0"/>
              <a:t>data</a:t>
            </a:r>
            <a:r>
              <a:rPr lang="zh-CN" altLang="en-US" baseline="0" dirty="0" smtClean="0"/>
              <a:t> </a:t>
            </a:r>
            <a:r>
              <a:rPr lang="en-US" altLang="zh-CN" baseline="0" dirty="0" smtClean="0"/>
              <a:t>are</a:t>
            </a:r>
            <a:r>
              <a:rPr lang="zh-CN" altLang="en-US" baseline="0" dirty="0" smtClean="0"/>
              <a:t> </a:t>
            </a:r>
            <a:r>
              <a:rPr lang="en-US" altLang="zh-CN" baseline="0" dirty="0" smtClean="0"/>
              <a:t>more</a:t>
            </a:r>
            <a:r>
              <a:rPr lang="zh-CN" altLang="en-US" baseline="0" dirty="0" smtClean="0"/>
              <a:t> </a:t>
            </a:r>
            <a:r>
              <a:rPr lang="en-US" altLang="zh-CN" baseline="0" dirty="0" smtClean="0"/>
              <a:t>likely</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accessed</a:t>
            </a:r>
            <a:r>
              <a:rPr lang="zh-CN" altLang="en-US" baseline="0" dirty="0" smtClean="0"/>
              <a:t> </a:t>
            </a:r>
            <a:r>
              <a:rPr lang="en-US" altLang="zh-CN" baseline="0" dirty="0" smtClean="0"/>
              <a:t>later.</a:t>
            </a:r>
            <a:endParaRPr lang="zh-CN" altLang="en-US" dirty="0" smtClean="0"/>
          </a:p>
          <a:p>
            <a:r>
              <a:rPr lang="en-US" altLang="zh-CN" dirty="0" smtClean="0"/>
              <a:t>logical:</a:t>
            </a:r>
            <a:r>
              <a:rPr lang="zh-CN" altLang="en-US" baseline="0" dirty="0" smtClean="0"/>
              <a:t> </a:t>
            </a:r>
            <a:r>
              <a:rPr lang="en-US" altLang="zh-CN" baseline="0" dirty="0" smtClean="0"/>
              <a:t>a</a:t>
            </a:r>
            <a:r>
              <a:rPr lang="zh-CN" altLang="en-US" baseline="0" dirty="0" smtClean="0"/>
              <a:t> </a:t>
            </a:r>
            <a:r>
              <a:rPr lang="en-US" altLang="zh-CN" baseline="0" dirty="0" smtClean="0"/>
              <a:t>tendency</a:t>
            </a:r>
            <a:r>
              <a:rPr lang="zh-CN" altLang="en-US" baseline="0" dirty="0" smtClean="0"/>
              <a:t> </a:t>
            </a:r>
            <a:r>
              <a:rPr lang="en-US" altLang="zh-CN" baseline="0" dirty="0" smtClean="0"/>
              <a:t>to</a:t>
            </a:r>
            <a:r>
              <a:rPr lang="zh-CN" altLang="en-US" baseline="0" dirty="0" smtClean="0"/>
              <a:t> </a:t>
            </a:r>
            <a:r>
              <a:rPr lang="en-US" altLang="zh-CN" baseline="0" dirty="0" smtClean="0"/>
              <a:t>use</a:t>
            </a:r>
            <a:r>
              <a:rPr lang="zh-CN" altLang="en-US" baseline="0" dirty="0" smtClean="0"/>
              <a:t> </a:t>
            </a:r>
            <a:r>
              <a:rPr lang="en-US" altLang="zh-CN" baseline="0" dirty="0" smtClean="0"/>
              <a:t>the</a:t>
            </a:r>
            <a:r>
              <a:rPr lang="zh-CN" altLang="en-US" baseline="0" dirty="0" smtClean="0"/>
              <a:t> </a:t>
            </a:r>
            <a:r>
              <a:rPr lang="en-US" altLang="zh-CN" baseline="0" dirty="0" smtClean="0"/>
              <a:t>files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directory</a:t>
            </a:r>
            <a:endParaRPr lang="zh-CN" altLang="en-US" baseline="0"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15</a:t>
            </a:fld>
            <a:endParaRPr lang="en-US"/>
          </a:p>
        </p:txBody>
      </p:sp>
    </p:spTree>
    <p:extLst>
      <p:ext uri="{BB962C8B-B14F-4D97-AF65-F5344CB8AC3E}">
        <p14:creationId xmlns:p14="http://schemas.microsoft.com/office/powerpoint/2010/main" val="167557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a:t>
            </a:r>
            <a:r>
              <a:rPr lang="en-US" baseline="0" dirty="0" smtClean="0"/>
              <a:t> paper, the authors assumed that crashes are infrequent and that it is acceptable to lose a few seconds or minutes of work in each crash. Otherwise, non-volatile RAM should be used for the write buffer.</a:t>
            </a:r>
            <a:endParaRPr lang="en-US" dirty="0" smtClean="0"/>
          </a:p>
          <a:p>
            <a:endParaRPr lang="en-US" dirty="0" smtClean="0"/>
          </a:p>
          <a:p>
            <a:r>
              <a:rPr lang="en-US" dirty="0" smtClean="0"/>
              <a:t>In principle it would be safe to restart after crashes</a:t>
            </a:r>
            <a:r>
              <a:rPr lang="en-US" baseline="0" dirty="0" smtClean="0"/>
              <a:t> </a:t>
            </a:r>
            <a:r>
              <a:rPr lang="en-US" dirty="0" smtClean="0"/>
              <a:t>by simply reading the latest checkpoint region and discarding any data in the log after that checkpoint. </a:t>
            </a:r>
            <a:endParaRPr lang="zh-CN" altLang="en-US" dirty="0" smtClean="0"/>
          </a:p>
          <a:p>
            <a:r>
              <a:rPr lang="en-US" dirty="0" smtClean="0"/>
              <a:t>In order to recover as much information as possible, Sprite LFS scans through the</a:t>
            </a:r>
            <a:r>
              <a:rPr lang="en-US" baseline="0" dirty="0" smtClean="0"/>
              <a:t> </a:t>
            </a:r>
            <a:r>
              <a:rPr lang="en-US" dirty="0" smtClean="0"/>
              <a:t>log segments that were written after the last checkpoint.</a:t>
            </a:r>
            <a:r>
              <a:rPr lang="en-US" baseline="0" dirty="0" smtClean="0"/>
              <a:t> </a:t>
            </a:r>
            <a:r>
              <a:rPr lang="en-US" dirty="0" smtClean="0"/>
              <a:t>This operation is called roll-forward.</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16</a:t>
            </a:fld>
            <a:endParaRPr lang="en-US"/>
          </a:p>
        </p:txBody>
      </p:sp>
    </p:spTree>
    <p:extLst>
      <p:ext uri="{BB962C8B-B14F-4D97-AF65-F5344CB8AC3E}">
        <p14:creationId xmlns:p14="http://schemas.microsoft.com/office/powerpoint/2010/main" val="285882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1:</a:t>
            </a:r>
            <a:r>
              <a:rPr lang="zh-CN" altLang="en-US" dirty="0" smtClean="0"/>
              <a:t> </a:t>
            </a:r>
            <a:r>
              <a:rPr lang="en-US" altLang="zh-CN" dirty="0" smtClean="0"/>
              <a:t>read</a:t>
            </a:r>
            <a:r>
              <a:rPr lang="zh-CN" altLang="en-US" dirty="0" smtClean="0"/>
              <a:t> </a:t>
            </a:r>
            <a:r>
              <a:rPr lang="en-US" altLang="zh-CN" dirty="0" err="1" smtClean="0"/>
              <a:t>segs</a:t>
            </a:r>
            <a:r>
              <a:rPr lang="zh-CN" altLang="en-US" baseline="0" dirty="0" smtClean="0"/>
              <a:t> </a:t>
            </a:r>
            <a:r>
              <a:rPr lang="en-US" altLang="zh-CN" dirty="0" smtClean="0"/>
              <a:t>to</a:t>
            </a:r>
            <a:r>
              <a:rPr lang="zh-CN" altLang="en-US" dirty="0" smtClean="0"/>
              <a:t> </a:t>
            </a:r>
            <a:r>
              <a:rPr lang="en-US" altLang="zh-CN" dirty="0" smtClean="0"/>
              <a:t>memory</a:t>
            </a:r>
            <a:endParaRPr lang="zh-CN" altLang="en-US" dirty="0" smtClean="0"/>
          </a:p>
          <a:p>
            <a:r>
              <a:rPr lang="en-US" altLang="zh-CN" dirty="0" smtClean="0"/>
              <a:t>2:</a:t>
            </a:r>
            <a:r>
              <a:rPr lang="zh-CN" altLang="en-US" baseline="0" dirty="0" smtClean="0"/>
              <a:t> </a:t>
            </a:r>
            <a:r>
              <a:rPr lang="en-US" altLang="zh-CN" baseline="0" dirty="0" smtClean="0"/>
              <a:t>check</a:t>
            </a:r>
            <a:r>
              <a:rPr lang="zh-CN" altLang="en-US" baseline="0" dirty="0" smtClean="0"/>
              <a:t> </a:t>
            </a:r>
            <a:r>
              <a:rPr lang="en-US" altLang="zh-CN" baseline="0" dirty="0" smtClean="0"/>
              <a:t>each</a:t>
            </a:r>
            <a:r>
              <a:rPr lang="zh-CN" altLang="en-US" baseline="0" dirty="0" smtClean="0"/>
              <a:t> </a:t>
            </a:r>
            <a:r>
              <a:rPr lang="en-US" altLang="zh-CN" baseline="0" dirty="0" smtClean="0"/>
              <a:t>block</a:t>
            </a:r>
            <a:r>
              <a:rPr lang="zh-CN" altLang="en-US" baseline="0" dirty="0" smtClean="0"/>
              <a:t> </a:t>
            </a:r>
            <a:r>
              <a:rPr lang="en-US" altLang="zh-CN" baseline="0" dirty="0" smtClean="0"/>
              <a:t>in</a:t>
            </a:r>
            <a:r>
              <a:rPr lang="zh-CN" altLang="en-US" baseline="0" dirty="0" smtClean="0"/>
              <a:t> </a:t>
            </a:r>
            <a:r>
              <a:rPr lang="en-US" altLang="zh-CN" baseline="0" dirty="0" smtClean="0"/>
              <a:t>segment</a:t>
            </a:r>
            <a:r>
              <a:rPr lang="zh-CN" altLang="en-US" baseline="0" dirty="0" smtClean="0"/>
              <a:t> </a:t>
            </a:r>
            <a:r>
              <a:rPr lang="en-US" altLang="zh-CN" baseline="0" dirty="0" smtClean="0"/>
              <a:t>summary</a:t>
            </a:r>
            <a:endParaRPr lang="zh-CN" altLang="en-US" baseline="0" dirty="0" smtClean="0"/>
          </a:p>
          <a:p>
            <a:r>
              <a:rPr lang="en-US" altLang="zh-CN" baseline="0" dirty="0" smtClean="0"/>
              <a:t>3:</a:t>
            </a:r>
            <a:r>
              <a:rPr lang="zh-CN" altLang="en-US" baseline="0" dirty="0" smtClean="0"/>
              <a:t> </a:t>
            </a:r>
            <a:r>
              <a:rPr lang="en-US" altLang="zh-CN" baseline="0" dirty="0" smtClean="0"/>
              <a:t>update</a:t>
            </a:r>
            <a:r>
              <a:rPr lang="zh-CN" altLang="en-US" baseline="0" dirty="0" smtClean="0"/>
              <a:t> </a:t>
            </a:r>
            <a:r>
              <a:rPr lang="en-US" altLang="zh-CN" baseline="0" dirty="0" smtClean="0"/>
              <a:t>the</a:t>
            </a:r>
            <a:r>
              <a:rPr lang="zh-CN" altLang="en-US" baseline="0" dirty="0" smtClean="0"/>
              <a:t> </a:t>
            </a:r>
            <a:r>
              <a:rPr lang="en-US" altLang="zh-CN" baseline="0" dirty="0" smtClean="0"/>
              <a:t>previous</a:t>
            </a:r>
            <a:r>
              <a:rPr lang="zh-CN" altLang="en-US" baseline="0" dirty="0" smtClean="0"/>
              <a:t> </a:t>
            </a:r>
            <a:r>
              <a:rPr lang="en-US" altLang="zh-CN" baseline="0" dirty="0" smtClean="0"/>
              <a:t>segments</a:t>
            </a:r>
            <a:r>
              <a:rPr lang="zh-CN" altLang="en-US" baseline="0" dirty="0" smtClean="0"/>
              <a:t> </a:t>
            </a:r>
            <a:r>
              <a:rPr lang="en-US" altLang="zh-CN" baseline="0" dirty="0" smtClean="0"/>
              <a:t>utilization.</a:t>
            </a:r>
            <a:r>
              <a:rPr lang="zh-CN" altLang="en-US" baseline="0" dirty="0" smtClean="0"/>
              <a:t> </a:t>
            </a:r>
            <a:r>
              <a:rPr lang="en-US" altLang="zh-CN" baseline="0" dirty="0" smtClean="0"/>
              <a:t>If</a:t>
            </a:r>
            <a:r>
              <a:rPr lang="zh-CN" altLang="en-US" baseline="0" dirty="0" smtClean="0"/>
              <a:t> </a:t>
            </a:r>
            <a:r>
              <a:rPr lang="en-US" altLang="zh-CN" baseline="0" dirty="0" smtClean="0"/>
              <a:t>update</a:t>
            </a:r>
            <a:r>
              <a:rPr lang="zh-CN" altLang="en-US" baseline="0" dirty="0" smtClean="0"/>
              <a:t>     </a:t>
            </a:r>
            <a:r>
              <a:rPr lang="en-US" altLang="zh-CN" baseline="0" dirty="0" smtClean="0"/>
              <a:t>is</a:t>
            </a:r>
            <a:r>
              <a:rPr lang="zh-CN" altLang="en-US" baseline="0" dirty="0" smtClean="0"/>
              <a:t> </a:t>
            </a:r>
            <a:r>
              <a:rPr lang="en-US" altLang="zh-CN" baseline="0" dirty="0" smtClean="0"/>
              <a:t>found,</a:t>
            </a:r>
            <a:r>
              <a:rPr lang="zh-CN" altLang="en-US" baseline="0" dirty="0" smtClean="0"/>
              <a:t> </a:t>
            </a:r>
            <a:r>
              <a:rPr lang="en-US" altLang="zh-CN" baseline="0" dirty="0" smtClean="0"/>
              <a:t>decrease</a:t>
            </a:r>
            <a:r>
              <a:rPr lang="zh-CN" altLang="en-US" baseline="0" dirty="0" smtClean="0"/>
              <a:t> </a:t>
            </a:r>
            <a:r>
              <a:rPr lang="en-US" altLang="zh-CN" baseline="0" dirty="0" smtClean="0"/>
              <a:t>the</a:t>
            </a:r>
            <a:r>
              <a:rPr lang="zh-CN" altLang="en-US" baseline="0" dirty="0" smtClean="0"/>
              <a:t> </a:t>
            </a:r>
            <a:r>
              <a:rPr lang="en-US" altLang="zh-CN" baseline="0" dirty="0" smtClean="0"/>
              <a:t>live</a:t>
            </a:r>
            <a:r>
              <a:rPr lang="zh-CN" altLang="en-US" baseline="0" dirty="0" smtClean="0"/>
              <a:t> </a:t>
            </a:r>
            <a:r>
              <a:rPr lang="en-US" altLang="zh-CN" baseline="0" dirty="0" smtClean="0"/>
              <a:t>number</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previous</a:t>
            </a:r>
            <a:r>
              <a:rPr lang="zh-CN" altLang="en-US" baseline="0" dirty="0" smtClean="0"/>
              <a:t> </a:t>
            </a:r>
            <a:r>
              <a:rPr lang="en-US" altLang="zh-CN" baseline="0" dirty="0" smtClean="0"/>
              <a:t>segment</a:t>
            </a:r>
            <a:endParaRPr lang="zh-CN" altLang="en-US" baseline="0" dirty="0" smtClean="0"/>
          </a:p>
          <a:p>
            <a:r>
              <a:rPr lang="en-US" altLang="zh-CN" baseline="0" dirty="0" smtClean="0"/>
              <a:t>4:</a:t>
            </a:r>
            <a:r>
              <a:rPr lang="zh-CN" altLang="en-US" baseline="0" dirty="0" smtClean="0"/>
              <a:t> </a:t>
            </a:r>
            <a:r>
              <a:rPr lang="en-US" altLang="zh-CN" baseline="0" dirty="0" smtClean="0"/>
              <a:t>inconsistency</a:t>
            </a:r>
            <a:r>
              <a:rPr lang="zh-CN" altLang="en-US" baseline="0" dirty="0" smtClean="0"/>
              <a:t> </a:t>
            </a:r>
            <a:r>
              <a:rPr lang="en-US" altLang="zh-CN" baseline="0" dirty="0" smtClean="0"/>
              <a:t>between</a:t>
            </a:r>
            <a:r>
              <a:rPr lang="zh-CN" altLang="en-US" baseline="0" dirty="0" smtClean="0"/>
              <a:t> </a:t>
            </a:r>
            <a:r>
              <a:rPr lang="en-US" altLang="zh-CN" baseline="0" dirty="0" smtClean="0"/>
              <a:t>file</a:t>
            </a:r>
            <a:r>
              <a:rPr lang="zh-CN" altLang="en-US" baseline="0" dirty="0" smtClean="0"/>
              <a:t> </a:t>
            </a:r>
            <a:r>
              <a:rPr lang="en-US" altLang="zh-CN" baseline="0" dirty="0" smtClean="0"/>
              <a:t>and</a:t>
            </a:r>
            <a:r>
              <a:rPr lang="zh-CN" altLang="en-US" baseline="0" dirty="0" smtClean="0"/>
              <a:t> </a:t>
            </a:r>
            <a:r>
              <a:rPr lang="en-US" altLang="zh-CN" baseline="0" dirty="0" smtClean="0"/>
              <a:t>directory</a:t>
            </a:r>
            <a:endParaRPr lang="zh-CN" altLang="en-US" baseline="0" dirty="0" smtClean="0"/>
          </a:p>
          <a:p>
            <a:r>
              <a:rPr lang="zh-CN" altLang="en-US" baseline="0" dirty="0" smtClean="0"/>
              <a:t>   </a:t>
            </a:r>
            <a:r>
              <a:rPr lang="en-US" altLang="zh-CN" baseline="0" dirty="0" smtClean="0"/>
              <a:t>like</a:t>
            </a:r>
            <a:r>
              <a:rPr lang="zh-CN" altLang="en-US" baseline="0" dirty="0" smtClean="0"/>
              <a:t> </a:t>
            </a:r>
            <a:r>
              <a:rPr lang="en-US" altLang="zh-CN" baseline="0" dirty="0" smtClean="0"/>
              <a:t>database,</a:t>
            </a:r>
            <a:r>
              <a:rPr lang="zh-CN" altLang="en-US" baseline="0" dirty="0" smtClean="0"/>
              <a:t> </a:t>
            </a:r>
            <a:r>
              <a:rPr lang="en-US" altLang="zh-CN" baseline="0" dirty="0" smtClean="0"/>
              <a:t>log</a:t>
            </a:r>
            <a:r>
              <a:rPr lang="zh-CN" altLang="en-US" baseline="0" dirty="0" smtClean="0"/>
              <a:t> </a:t>
            </a:r>
            <a:r>
              <a:rPr lang="en-US" altLang="zh-CN" baseline="0" dirty="0" smtClean="0"/>
              <a:t>first</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17</a:t>
            </a:fld>
            <a:endParaRPr lang="en-US"/>
          </a:p>
        </p:txBody>
      </p:sp>
    </p:spTree>
    <p:extLst>
      <p:ext uri="{BB962C8B-B14F-4D97-AF65-F5344CB8AC3E}">
        <p14:creationId xmlns:p14="http://schemas.microsoft.com/office/powerpoint/2010/main" val="160750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Rescan</a:t>
            </a:r>
            <a:r>
              <a:rPr lang="zh-CN" altLang="en-US" baseline="0" dirty="0" smtClean="0"/>
              <a:t> </a:t>
            </a:r>
            <a:r>
              <a:rPr lang="en-US" altLang="zh-CN" baseline="0" dirty="0" smtClean="0"/>
              <a:t>cost</a:t>
            </a:r>
            <a:r>
              <a:rPr lang="zh-CN" altLang="en-US" baseline="0" dirty="0" smtClean="0"/>
              <a:t> </a:t>
            </a:r>
            <a:r>
              <a:rPr lang="en-US" altLang="zh-CN" baseline="0" dirty="0" smtClean="0"/>
              <a:t>much</a:t>
            </a:r>
            <a:r>
              <a:rPr lang="zh-CN" altLang="en-US" baseline="0" dirty="0" smtClean="0"/>
              <a:t> </a:t>
            </a:r>
            <a:r>
              <a:rPr lang="en-US" altLang="zh-CN" baseline="0" dirty="0" smtClean="0"/>
              <a:t>time</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18</a:t>
            </a:fld>
            <a:endParaRPr lang="en-US"/>
          </a:p>
        </p:txBody>
      </p:sp>
    </p:spTree>
    <p:extLst>
      <p:ext uri="{BB962C8B-B14F-4D97-AF65-F5344CB8AC3E}">
        <p14:creationId xmlns:p14="http://schemas.microsoft.com/office/powerpoint/2010/main" val="82572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Best</a:t>
            </a:r>
            <a:r>
              <a:rPr lang="zh-CN" altLang="en-US" dirty="0" smtClean="0"/>
              <a:t> </a:t>
            </a:r>
            <a:r>
              <a:rPr lang="en-US" altLang="zh-CN" dirty="0" smtClean="0"/>
              <a:t>performance,</a:t>
            </a:r>
            <a:r>
              <a:rPr lang="zh-CN" altLang="en-US" baseline="0" dirty="0" smtClean="0"/>
              <a:t> </a:t>
            </a:r>
            <a:r>
              <a:rPr lang="en-US" altLang="zh-CN" baseline="0" dirty="0" smtClean="0"/>
              <a:t>without</a:t>
            </a:r>
            <a:r>
              <a:rPr lang="zh-CN" altLang="en-US" baseline="0" dirty="0" smtClean="0"/>
              <a:t> </a:t>
            </a:r>
            <a:r>
              <a:rPr lang="en-US" altLang="zh-CN" baseline="0" dirty="0" smtClean="0"/>
              <a:t>cleaning</a:t>
            </a:r>
            <a:r>
              <a:rPr lang="zh-CN" altLang="en-US" baseline="0" dirty="0" smtClean="0"/>
              <a:t> </a:t>
            </a:r>
            <a:r>
              <a:rPr lang="en-US" altLang="zh-CN" baseline="0" dirty="0" smtClean="0"/>
              <a:t>overhead.</a:t>
            </a:r>
            <a:endParaRPr lang="zh-CN" altLang="en-US" dirty="0" smtClean="0"/>
          </a:p>
          <a:p>
            <a:r>
              <a:rPr lang="en-US" altLang="zh-CN" dirty="0" smtClean="0"/>
              <a:t>Read:</a:t>
            </a:r>
            <a:r>
              <a:rPr lang="zh-CN" altLang="en-US" baseline="0" dirty="0" smtClean="0"/>
              <a:t> </a:t>
            </a:r>
            <a:r>
              <a:rPr lang="en-US" altLang="zh-CN" baseline="0" dirty="0" smtClean="0"/>
              <a:t>files</a:t>
            </a:r>
            <a:r>
              <a:rPr lang="zh-CN" altLang="en-US" baseline="0" dirty="0" smtClean="0"/>
              <a:t> </a:t>
            </a:r>
            <a:r>
              <a:rPr lang="en-US" altLang="zh-CN" baseline="0" dirty="0" smtClean="0"/>
              <a:t>are</a:t>
            </a:r>
            <a:r>
              <a:rPr lang="zh-CN" altLang="en-US" baseline="0" dirty="0" smtClean="0"/>
              <a:t> </a:t>
            </a:r>
            <a:r>
              <a:rPr lang="en-US" altLang="zh-CN" baseline="0" dirty="0" smtClean="0"/>
              <a:t>read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order</a:t>
            </a:r>
            <a:r>
              <a:rPr lang="zh-CN" altLang="en-US" baseline="0" dirty="0" smtClean="0"/>
              <a:t> </a:t>
            </a:r>
            <a:r>
              <a:rPr lang="en-US" altLang="zh-CN" baseline="0" dirty="0" smtClean="0"/>
              <a:t>created.</a:t>
            </a:r>
            <a:endParaRPr lang="zh-CN" altLang="en-US" baseline="0" dirty="0" smtClean="0"/>
          </a:p>
          <a:p>
            <a:r>
              <a:rPr lang="zh-CN" altLang="en-US" baseline="0" dirty="0" smtClean="0"/>
              <a:t>    </a:t>
            </a:r>
            <a:r>
              <a:rPr lang="en-US" altLang="zh-CN" baseline="0" dirty="0" smtClean="0"/>
              <a:t>FFS</a:t>
            </a:r>
            <a:r>
              <a:rPr lang="zh-CN" altLang="en-US" baseline="0" dirty="0" smtClean="0"/>
              <a:t> </a:t>
            </a:r>
            <a:r>
              <a:rPr lang="en-US" altLang="zh-CN" baseline="0" dirty="0" smtClean="0"/>
              <a:t>inode</a:t>
            </a:r>
            <a:r>
              <a:rPr lang="zh-CN" altLang="en-US" baseline="0" dirty="0" smtClean="0"/>
              <a:t> </a:t>
            </a:r>
            <a:r>
              <a:rPr lang="en-US" altLang="zh-CN" baseline="0" dirty="0" smtClean="0"/>
              <a:t>and</a:t>
            </a:r>
            <a:r>
              <a:rPr lang="zh-CN" altLang="en-US" baseline="0" dirty="0" smtClean="0"/>
              <a:t> </a:t>
            </a:r>
            <a:r>
              <a:rPr lang="en-US" altLang="zh-CN" baseline="0" dirty="0" smtClean="0"/>
              <a:t>blocks</a:t>
            </a:r>
            <a:r>
              <a:rPr lang="zh-CN" altLang="en-US" baseline="0" dirty="0" smtClean="0"/>
              <a:t> </a:t>
            </a:r>
            <a:r>
              <a:rPr lang="en-US" altLang="zh-CN" baseline="0" dirty="0" smtClean="0"/>
              <a:t>are</a:t>
            </a:r>
            <a:r>
              <a:rPr lang="zh-CN" altLang="en-US" baseline="0" dirty="0" smtClean="0"/>
              <a:t> </a:t>
            </a:r>
            <a:r>
              <a:rPr lang="en-US" altLang="zh-CN" baseline="0" dirty="0" smtClean="0"/>
              <a:t>separate.</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19</a:t>
            </a:fld>
            <a:endParaRPr lang="en-US"/>
          </a:p>
        </p:txBody>
      </p:sp>
    </p:spTree>
    <p:extLst>
      <p:ext uri="{BB962C8B-B14F-4D97-AF65-F5344CB8AC3E}">
        <p14:creationId xmlns:p14="http://schemas.microsoft.com/office/powerpoint/2010/main" val="76344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disks</a:t>
            </a:r>
            <a:r>
              <a:rPr lang="en-US" baseline="0" dirty="0" smtClean="0"/>
              <a:t> are improved a lot, but still too slow and it becomes the bottleneck of the overall performance. </a:t>
            </a:r>
          </a:p>
          <a:p>
            <a:r>
              <a:rPr lang="en-US" baseline="0" dirty="0" smtClean="0"/>
              <a:t>Disk access time includes xxx, </a:t>
            </a:r>
          </a:p>
          <a:p>
            <a:r>
              <a:rPr lang="en-US" altLang="zh-CN" dirty="0" smtClean="0"/>
              <a:t>Two</a:t>
            </a:r>
            <a:r>
              <a:rPr lang="zh-CN" altLang="en-US" dirty="0" smtClean="0"/>
              <a:t> </a:t>
            </a:r>
            <a:r>
              <a:rPr lang="en-US" altLang="zh-CN" dirty="0" smtClean="0"/>
              <a:t>options,</a:t>
            </a:r>
            <a:r>
              <a:rPr lang="zh-CN" altLang="en-US" dirty="0" smtClean="0"/>
              <a:t> </a:t>
            </a:r>
            <a:r>
              <a:rPr lang="en-US" altLang="zh-CN" dirty="0" smtClean="0"/>
              <a:t>speed</a:t>
            </a:r>
            <a:r>
              <a:rPr lang="zh-CN" altLang="en-US" baseline="0" dirty="0" smtClean="0"/>
              <a:t> </a:t>
            </a:r>
            <a:r>
              <a:rPr lang="en-US" altLang="zh-CN" baseline="0" dirty="0" smtClean="0"/>
              <a:t>up</a:t>
            </a:r>
            <a:r>
              <a:rPr lang="zh-CN" altLang="en-US" baseline="0" dirty="0" smtClean="0"/>
              <a:t> </a:t>
            </a:r>
            <a:r>
              <a:rPr lang="en-US" altLang="zh-CN" baseline="0" dirty="0" smtClean="0"/>
              <a:t>device</a:t>
            </a:r>
            <a:r>
              <a:rPr lang="zh-CN" altLang="en-US" baseline="0" dirty="0" smtClean="0"/>
              <a:t> </a:t>
            </a:r>
            <a:r>
              <a:rPr lang="en-US" altLang="zh-CN" baseline="0" dirty="0" smtClean="0"/>
              <a:t>or</a:t>
            </a:r>
            <a:r>
              <a:rPr lang="zh-CN" altLang="en-US" baseline="0" dirty="0" smtClean="0"/>
              <a:t> </a:t>
            </a:r>
            <a:r>
              <a:rPr lang="en-US" altLang="zh-CN" baseline="0" dirty="0" smtClean="0"/>
              <a:t>decrease</a:t>
            </a:r>
            <a:r>
              <a:rPr lang="zh-CN" altLang="en-US" baseline="0" dirty="0" smtClean="0"/>
              <a:t> </a:t>
            </a:r>
            <a:r>
              <a:rPr lang="en-US" altLang="zh-CN" baseline="0" dirty="0" smtClean="0"/>
              <a:t>disk</a:t>
            </a:r>
            <a:r>
              <a:rPr lang="zh-CN" altLang="en-US" baseline="0" dirty="0" smtClean="0"/>
              <a:t> </a:t>
            </a:r>
            <a:r>
              <a:rPr lang="en-US" altLang="zh-CN" baseline="0" dirty="0" smtClean="0"/>
              <a:t>I/O</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2</a:t>
            </a:fld>
            <a:endParaRPr lang="en-US"/>
          </a:p>
        </p:txBody>
      </p:sp>
    </p:spTree>
    <p:extLst>
      <p:ext uri="{BB962C8B-B14F-4D97-AF65-F5344CB8AC3E}">
        <p14:creationId xmlns:p14="http://schemas.microsoft.com/office/powerpoint/2010/main" val="37100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Large</a:t>
            </a:r>
            <a:r>
              <a:rPr lang="zh-CN" altLang="en-US" dirty="0" smtClean="0"/>
              <a:t> </a:t>
            </a:r>
            <a:r>
              <a:rPr lang="en-US" altLang="zh-CN" dirty="0" smtClean="0"/>
              <a:t>files:</a:t>
            </a:r>
            <a:r>
              <a:rPr lang="zh-CN" altLang="en-US" dirty="0" smtClean="0"/>
              <a:t> </a:t>
            </a:r>
            <a:r>
              <a:rPr lang="en-US" altLang="zh-CN" dirty="0" smtClean="0"/>
              <a:t>more</a:t>
            </a:r>
            <a:r>
              <a:rPr lang="zh-CN" altLang="en-US" baseline="0" dirty="0" smtClean="0"/>
              <a:t> </a:t>
            </a:r>
            <a:r>
              <a:rPr lang="en-US" altLang="zh-CN" baseline="0" dirty="0" smtClean="0"/>
              <a:t>time</a:t>
            </a:r>
            <a:r>
              <a:rPr lang="zh-CN" altLang="en-US" baseline="0" dirty="0" smtClean="0"/>
              <a:t> </a:t>
            </a:r>
            <a:r>
              <a:rPr lang="en-US" altLang="zh-CN" baseline="0" dirty="0" smtClean="0"/>
              <a:t>on</a:t>
            </a:r>
            <a:r>
              <a:rPr lang="zh-CN" altLang="en-US" baseline="0" dirty="0" smtClean="0"/>
              <a:t> </a:t>
            </a:r>
            <a:r>
              <a:rPr lang="en-US" altLang="zh-CN" baseline="0" dirty="0" smtClean="0"/>
              <a:t>transfer</a:t>
            </a:r>
            <a:r>
              <a:rPr lang="zh-CN" altLang="en-US" baseline="0" dirty="0" smtClean="0"/>
              <a:t> </a:t>
            </a:r>
            <a:r>
              <a:rPr lang="en-US" altLang="zh-CN" baseline="0" dirty="0" smtClean="0"/>
              <a:t>data.</a:t>
            </a:r>
            <a:endParaRPr lang="zh-CN" altLang="en-US" dirty="0" smtClean="0"/>
          </a:p>
          <a:p>
            <a:r>
              <a:rPr lang="en-US" dirty="0" smtClean="0"/>
              <a:t>Reread sequential:</a:t>
            </a:r>
          </a:p>
          <a:p>
            <a:r>
              <a:rPr lang="en-US" dirty="0" smtClean="0"/>
              <a:t>LFS: temporal locality</a:t>
            </a:r>
            <a:endParaRPr lang="zh-CN" altLang="en-US" dirty="0" smtClean="0"/>
          </a:p>
          <a:p>
            <a:r>
              <a:rPr lang="en-US" altLang="zh-CN" dirty="0" smtClean="0"/>
              <a:t>FFS:</a:t>
            </a:r>
            <a:r>
              <a:rPr lang="zh-CN" altLang="en-US" dirty="0" smtClean="0"/>
              <a:t> </a:t>
            </a:r>
            <a:r>
              <a:rPr lang="en-US" dirty="0" smtClean="0"/>
              <a:t>logical locality</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20</a:t>
            </a:fld>
            <a:endParaRPr lang="en-US"/>
          </a:p>
        </p:txBody>
      </p:sp>
    </p:spTree>
    <p:extLst>
      <p:ext uri="{BB962C8B-B14F-4D97-AF65-F5344CB8AC3E}">
        <p14:creationId xmlns:p14="http://schemas.microsoft.com/office/powerpoint/2010/main" val="257355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LFS naturally</a:t>
            </a:r>
            <a:r>
              <a:rPr lang="en-US" baseline="0" dirty="0" smtClean="0"/>
              <a:t> have two different layers, the lower layer manages log segments on disk, while the higher layer interprets the content of the segments as a tree.</a:t>
            </a:r>
          </a:p>
          <a:p>
            <a:r>
              <a:rPr lang="en-US" baseline="0" dirty="0" smtClean="0"/>
              <a:t>The LinLogFS has only one layer, since it uses physical addresses to point to inodes (not segment address).  Maybe for higher speed?</a:t>
            </a:r>
          </a:p>
          <a:p>
            <a:endParaRPr lang="en-US" baseline="0" dirty="0" smtClean="0"/>
          </a:p>
          <a:p>
            <a:r>
              <a:rPr lang="en-US" baseline="0" dirty="0" smtClean="0"/>
              <a:t>https://www.cs.cornell.edu/courses/cs6410/2010fa/lectures/04-filesystems.pdf</a:t>
            </a:r>
          </a:p>
        </p:txBody>
      </p:sp>
      <p:sp>
        <p:nvSpPr>
          <p:cNvPr id="4" name="Slide Number Placeholder 3"/>
          <p:cNvSpPr>
            <a:spLocks noGrp="1"/>
          </p:cNvSpPr>
          <p:nvPr>
            <p:ph type="sldNum" sz="quarter" idx="10"/>
          </p:nvPr>
        </p:nvSpPr>
        <p:spPr/>
        <p:txBody>
          <a:bodyPr/>
          <a:lstStyle/>
          <a:p>
            <a:fld id="{862DBF5F-E884-8D4B-8536-498293E3FBD0}" type="slidenum">
              <a:rPr lang="en-US" smtClean="0"/>
              <a:t>21</a:t>
            </a:fld>
            <a:endParaRPr lang="en-US"/>
          </a:p>
        </p:txBody>
      </p:sp>
    </p:spTree>
    <p:extLst>
      <p:ext uri="{BB962C8B-B14F-4D97-AF65-F5344CB8AC3E}">
        <p14:creationId xmlns:p14="http://schemas.microsoft.com/office/powerpoint/2010/main" val="282926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LFS and traditional</a:t>
            </a:r>
            <a:r>
              <a:rPr lang="en-US" baseline="0" dirty="0" smtClean="0"/>
              <a:t> FS seems to be two extreme design of FS.</a:t>
            </a:r>
            <a:endParaRPr lang="en-US" dirty="0" smtClean="0"/>
          </a:p>
          <a:p>
            <a:r>
              <a:rPr lang="en-US" dirty="0" smtClean="0"/>
              <a:t>The </a:t>
            </a:r>
            <a:r>
              <a:rPr lang="en-US" baseline="0" dirty="0" smtClean="0"/>
              <a:t>journaling file system is a hybrid between </a:t>
            </a:r>
            <a:r>
              <a:rPr lang="en-US" altLang="zh-CN" baseline="0" dirty="0" smtClean="0"/>
              <a:t>those</a:t>
            </a:r>
            <a:r>
              <a:rPr lang="zh-CN" altLang="en-US" baseline="0" dirty="0" smtClean="0"/>
              <a:t> </a:t>
            </a:r>
            <a:r>
              <a:rPr lang="en-US" altLang="zh-CN" baseline="0" dirty="0" smtClean="0"/>
              <a:t>two.</a:t>
            </a:r>
            <a:r>
              <a:rPr lang="zh-CN" altLang="en-US" baseline="0" dirty="0" smtClean="0"/>
              <a:t> </a:t>
            </a:r>
            <a:r>
              <a:rPr lang="en-US" baseline="0" dirty="0" smtClean="0"/>
              <a:t>Write to the file system are moved to a log first and then later moved to the traditional component. When the operation has completed, the record is taken out of the log. Thus the log is limited in scope and time. The file system still relies on its traditional component for the actual storage.</a:t>
            </a:r>
          </a:p>
          <a:p>
            <a:endParaRPr lang="en-US" baseline="0" dirty="0" smtClean="0"/>
          </a:p>
          <a:p>
            <a:r>
              <a:rPr lang="en-US" b="0" baseline="0" dirty="0" smtClean="0"/>
              <a:t>NTFS: </a:t>
            </a:r>
            <a:r>
              <a:rPr lang="en-US" sz="1200" b="0" i="0" kern="1200" dirty="0" smtClean="0">
                <a:solidFill>
                  <a:schemeClr val="tx1"/>
                </a:solidFill>
                <a:effectLst/>
                <a:latin typeface="+mn-lt"/>
                <a:ea typeface="+mn-ea"/>
                <a:cs typeface="+mn-cs"/>
              </a:rPr>
              <a:t>New Technology File System, created by Microsoft and IBM, uses</a:t>
            </a:r>
            <a:r>
              <a:rPr lang="en-US" sz="1200" b="0" i="0" kern="1200" baseline="0" dirty="0" smtClean="0">
                <a:solidFill>
                  <a:schemeClr val="tx1"/>
                </a:solidFill>
                <a:effectLst/>
                <a:latin typeface="+mn-lt"/>
                <a:ea typeface="+mn-ea"/>
                <a:cs typeface="+mn-cs"/>
              </a:rPr>
              <a:t> NTFS Log to record metadata changes.</a:t>
            </a:r>
            <a:endParaRPr lang="en-US" b="0" baseline="0" dirty="0" smtClean="0"/>
          </a:p>
          <a:p>
            <a:r>
              <a:rPr lang="en-US" sz="1200" b="0" i="0" kern="1200" dirty="0" smtClean="0">
                <a:solidFill>
                  <a:schemeClr val="tx1"/>
                </a:solidFill>
                <a:effectLst/>
                <a:latin typeface="+mn-lt"/>
                <a:ea typeface="+mn-ea"/>
                <a:cs typeface="+mn-cs"/>
              </a:rPr>
              <a:t>Ext4: fourth extended file system, the default file system for many popular Linux distributions. </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22</a:t>
            </a:fld>
            <a:endParaRPr lang="en-US"/>
          </a:p>
        </p:txBody>
      </p:sp>
    </p:spTree>
    <p:extLst>
      <p:ext uri="{BB962C8B-B14F-4D97-AF65-F5344CB8AC3E}">
        <p14:creationId xmlns:p14="http://schemas.microsoft.com/office/powerpoint/2010/main" val="301063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Office</a:t>
            </a:r>
            <a:r>
              <a:rPr lang="zh-CN" altLang="en-US" baseline="0" dirty="0" smtClean="0"/>
              <a:t> </a:t>
            </a:r>
            <a:r>
              <a:rPr lang="en-US" altLang="zh-CN" baseline="0" dirty="0" smtClean="0"/>
              <a:t>&amp;</a:t>
            </a:r>
            <a:r>
              <a:rPr lang="zh-CN" altLang="en-US" baseline="0" dirty="0" smtClean="0"/>
              <a:t> </a:t>
            </a:r>
            <a:r>
              <a:rPr lang="en-US" altLang="zh-CN" baseline="0" dirty="0" smtClean="0"/>
              <a:t>engineering</a:t>
            </a:r>
            <a:r>
              <a:rPr lang="zh-CN" altLang="en-US" baseline="0" dirty="0" smtClean="0"/>
              <a:t> </a:t>
            </a:r>
            <a:r>
              <a:rPr lang="en-US" altLang="zh-CN" baseline="0" dirty="0" smtClean="0"/>
              <a:t>environment</a:t>
            </a:r>
            <a:r>
              <a:rPr lang="is-IS" altLang="zh-CN" baseline="0" dirty="0" smtClean="0"/>
              <a:t>…</a:t>
            </a:r>
            <a:r>
              <a:rPr lang="zh-CN" altLang="en-US" baseline="0" dirty="0" smtClean="0"/>
              <a:t> </a:t>
            </a:r>
          </a:p>
          <a:p>
            <a:r>
              <a:rPr lang="en-US" sz="1200" b="0" i="0" u="none" strike="noStrike" kern="1200" dirty="0" smtClean="0">
                <a:solidFill>
                  <a:schemeClr val="tx1"/>
                </a:solidFill>
                <a:effectLst/>
                <a:latin typeface="+mn-lt"/>
                <a:ea typeface="+mn-ea"/>
                <a:cs typeface="+mn-cs"/>
              </a:rPr>
              <a:t>For the existing file systems, like Berkeley Fast File System, they spread data around the disk. They put inode blocks in one group, put data blocks in another area. </a:t>
            </a:r>
            <a:endParaRPr lang="zh-CN" altLang="en-US" sz="1200" b="0" i="0" u="none" strike="noStrike" kern="120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rPr>
              <a:t>F</a:t>
            </a:r>
            <a:r>
              <a:rPr lang="en-US" sz="1200" b="0" i="0" u="none" strike="noStrike" kern="1200" dirty="0" smtClean="0">
                <a:solidFill>
                  <a:schemeClr val="tx1"/>
                </a:solidFill>
                <a:effectLst/>
                <a:latin typeface="+mn-lt"/>
                <a:ea typeface="+mn-ea"/>
                <a:cs typeface="+mn-cs"/>
              </a:rPr>
              <a:t>or each file, the inode is separate from its content, which means more disk seek and rotation time.</a:t>
            </a:r>
            <a:endParaRPr lang="zh-CN" altLang="en-US" sz="1200" b="0" i="0" u="none" strike="noStrike" kern="120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rPr>
              <a:t>For</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each</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operation,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completed</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only</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when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finishing</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update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to</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both</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directory</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and</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inode.</a:t>
            </a:r>
            <a:endParaRPr lang="zh-CN" altLang="en-US" sz="1200" b="0" i="0" u="none" strike="noStrike" kern="1200" baseline="0" dirty="0" smtClean="0">
              <a:solidFill>
                <a:schemeClr val="tx1"/>
              </a:solidFill>
              <a:effectLst/>
              <a:latin typeface="+mn-lt"/>
              <a:ea typeface="+mn-ea"/>
              <a:cs typeface="+mn-cs"/>
            </a:endParaRPr>
          </a:p>
          <a:p>
            <a:r>
              <a:rPr lang="en-US" altLang="zh-CN" sz="1200" b="0" i="0" u="none" strike="noStrike" kern="1200" baseline="0" dirty="0" smtClean="0">
                <a:solidFill>
                  <a:schemeClr val="tx1"/>
                </a:solidFill>
                <a:effectLst/>
                <a:latin typeface="+mn-lt"/>
                <a:ea typeface="+mn-ea"/>
                <a:cs typeface="+mn-cs"/>
              </a:rPr>
              <a:t>5%</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to</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new</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data</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3</a:t>
            </a:fld>
            <a:endParaRPr lang="en-US"/>
          </a:p>
        </p:txBody>
      </p:sp>
    </p:spTree>
    <p:extLst>
      <p:ext uri="{BB962C8B-B14F-4D97-AF65-F5344CB8AC3E}">
        <p14:creationId xmlns:p14="http://schemas.microsoft.com/office/powerpoint/2010/main" val="395602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Read</a:t>
            </a:r>
            <a:r>
              <a:rPr lang="zh-CN" altLang="en-US" dirty="0" smtClean="0"/>
              <a:t> </a:t>
            </a:r>
            <a:r>
              <a:rPr lang="en-US" altLang="zh-CN" dirty="0" smtClean="0"/>
              <a:t>will</a:t>
            </a:r>
            <a:r>
              <a:rPr lang="zh-CN" altLang="en-US" dirty="0" smtClean="0"/>
              <a:t> </a:t>
            </a:r>
            <a:r>
              <a:rPr lang="en-US" altLang="zh-CN" dirty="0" smtClean="0"/>
              <a:t>benefit</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increase</a:t>
            </a:r>
            <a:r>
              <a:rPr lang="zh-CN" altLang="en-US" baseline="0" dirty="0" smtClean="0"/>
              <a:t> </a:t>
            </a:r>
            <a:r>
              <a:rPr lang="en-US" altLang="zh-CN" baseline="0" dirty="0" smtClean="0"/>
              <a:t>of</a:t>
            </a:r>
            <a:r>
              <a:rPr lang="zh-CN" altLang="en-US" baseline="0" dirty="0" smtClean="0"/>
              <a:t> </a:t>
            </a:r>
            <a:r>
              <a:rPr lang="en-US" altLang="zh-CN" baseline="0" dirty="0" smtClean="0"/>
              <a:t>memory</a:t>
            </a:r>
            <a:r>
              <a:rPr lang="zh-CN" altLang="en-US" baseline="0" dirty="0" smtClean="0"/>
              <a:t> </a:t>
            </a:r>
            <a:r>
              <a:rPr lang="en-US" altLang="zh-CN" baseline="0" dirty="0" smtClean="0"/>
              <a:t>capacity.</a:t>
            </a:r>
            <a:endParaRPr lang="zh-CN" altLang="en-US" baseline="0" dirty="0" smtClean="0"/>
          </a:p>
          <a:p>
            <a:r>
              <a:rPr lang="en-US" altLang="zh-CN" baseline="0" dirty="0" smtClean="0"/>
              <a:t>Buffer</a:t>
            </a:r>
            <a:r>
              <a:rPr lang="zh-CN" altLang="en-US" baseline="0" dirty="0" smtClean="0"/>
              <a:t> </a:t>
            </a:r>
            <a:r>
              <a:rPr lang="en-US" altLang="zh-CN" baseline="0" dirty="0" smtClean="0"/>
              <a:t>writes</a:t>
            </a:r>
            <a:r>
              <a:rPr lang="en-US" baseline="0" dirty="0" smtClean="0"/>
              <a:t> increases write performance dramatically by eliminating almost all seek</a:t>
            </a:r>
            <a:r>
              <a:rPr lang="en-US" altLang="zh-CN" baseline="0" dirty="0" smtClean="0"/>
              <a:t>ing</a:t>
            </a:r>
            <a:r>
              <a:rPr lang="zh-CN" altLang="en-US" baseline="0" dirty="0" smtClean="0"/>
              <a:t> </a:t>
            </a:r>
            <a:r>
              <a:rPr lang="en-US" altLang="zh-CN" baseline="0" dirty="0" smtClean="0"/>
              <a:t>time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4</a:t>
            </a:fld>
            <a:endParaRPr lang="en-US"/>
          </a:p>
        </p:txBody>
      </p:sp>
    </p:spTree>
    <p:extLst>
      <p:ext uri="{BB962C8B-B14F-4D97-AF65-F5344CB8AC3E}">
        <p14:creationId xmlns:p14="http://schemas.microsoft.com/office/powerpoint/2010/main" val="220807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Those in orange are different from FFS. </a:t>
            </a:r>
            <a:endParaRPr lang="zh-CN" alt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Inode map: maintain the current location of each </a:t>
            </a:r>
            <a:r>
              <a:rPr lang="en-US" smtClean="0"/>
              <a:t>inode.</a:t>
            </a:r>
          </a:p>
          <a:p>
            <a:endParaRPr lang="zh-CN" altLang="en-US" sz="1200" b="0" i="0" u="none" strike="noStrike" kern="1200" baseline="0" smtClean="0">
              <a:solidFill>
                <a:schemeClr val="tx1"/>
              </a:solidFill>
              <a:effectLst/>
              <a:latin typeface="+mn-lt"/>
              <a:ea typeface="+mn-ea"/>
              <a:cs typeface="+mn-cs"/>
            </a:endParaRPr>
          </a:p>
          <a:p>
            <a:r>
              <a:rPr lang="en-US" altLang="zh-CN" sz="1200" b="0" i="0" u="none" strike="noStrike" kern="1200" baseline="0" smtClean="0">
                <a:solidFill>
                  <a:schemeClr val="tx1"/>
                </a:solidFill>
                <a:effectLst/>
                <a:latin typeface="+mn-lt"/>
                <a:ea typeface="+mn-ea"/>
                <a:cs typeface="+mn-cs"/>
              </a:rPr>
              <a:t>I</a:t>
            </a:r>
            <a:r>
              <a:rPr lang="zh-CN" altLang="en-US" sz="1200" b="0" i="0" u="none" strike="noStrike" kern="1200" baseline="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will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talk</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about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some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of</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them</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later</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slides.</a:t>
            </a:r>
          </a:p>
        </p:txBody>
      </p:sp>
      <p:sp>
        <p:nvSpPr>
          <p:cNvPr id="4" name="Slide Number Placeholder 3"/>
          <p:cNvSpPr>
            <a:spLocks noGrp="1"/>
          </p:cNvSpPr>
          <p:nvPr>
            <p:ph type="sldNum" sz="quarter" idx="10"/>
          </p:nvPr>
        </p:nvSpPr>
        <p:spPr/>
        <p:txBody>
          <a:bodyPr/>
          <a:lstStyle/>
          <a:p>
            <a:fld id="{862DBF5F-E884-8D4B-8536-498293E3FBD0}" type="slidenum">
              <a:rPr lang="en-US" smtClean="0"/>
              <a:t>5</a:t>
            </a:fld>
            <a:endParaRPr lang="en-US"/>
          </a:p>
        </p:txBody>
      </p:sp>
    </p:spTree>
    <p:extLst>
      <p:ext uri="{BB962C8B-B14F-4D97-AF65-F5344CB8AC3E}">
        <p14:creationId xmlns:p14="http://schemas.microsoft.com/office/powerpoint/2010/main" val="41140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structures</a:t>
            </a:r>
            <a:r>
              <a:rPr lang="en-US" baseline="0" dirty="0" smtClean="0"/>
              <a:t> used by LFS are identical to Unix FFS, for each file, there exists a data structure called inode, which contains the file’s attributes and the address for the first several blocks of that file. </a:t>
            </a:r>
          </a:p>
          <a:p>
            <a:endParaRPr lang="en-US" baseline="0" dirty="0"/>
          </a:p>
          <a:p>
            <a:r>
              <a:rPr lang="en-US" baseline="0" dirty="0" smtClean="0"/>
              <a:t>Superblock</a:t>
            </a:r>
            <a:r>
              <a:rPr lang="en-US" altLang="zh-CN" baseline="0" dirty="0" smtClean="0"/>
              <a:t>:</a:t>
            </a:r>
            <a:r>
              <a:rPr lang="zh-CN" altLang="en-US" baseline="0" dirty="0" smtClean="0"/>
              <a:t> </a:t>
            </a:r>
            <a:r>
              <a:rPr lang="en-US" altLang="zh-CN" baseline="0" dirty="0" smtClean="0"/>
              <a:t>fixed</a:t>
            </a:r>
            <a:r>
              <a:rPr lang="zh-CN" altLang="en-US" baseline="0" dirty="0" smtClean="0"/>
              <a:t> </a:t>
            </a:r>
            <a:r>
              <a:rPr lang="en-US" altLang="zh-CN" baseline="0" dirty="0" smtClean="0"/>
              <a:t>space</a:t>
            </a:r>
            <a:r>
              <a:rPr lang="zh-CN" altLang="en-US" baseline="0" dirty="0" smtClean="0"/>
              <a:t> </a:t>
            </a:r>
            <a:r>
              <a:rPr lang="en-US" altLang="zh-CN" baseline="0" dirty="0" smtClean="0"/>
              <a:t>on</a:t>
            </a:r>
            <a:r>
              <a:rPr lang="zh-CN" altLang="en-US" baseline="0" dirty="0" smtClean="0"/>
              <a:t> </a:t>
            </a:r>
            <a:r>
              <a:rPr lang="en-US" altLang="zh-CN" baseline="0" dirty="0" smtClean="0"/>
              <a:t>disk</a:t>
            </a:r>
            <a:endParaRPr lang="zh-CN" altLang="en-US" baseline="0" dirty="0" smtClean="0"/>
          </a:p>
          <a:p>
            <a:r>
              <a:rPr lang="en-US" altLang="zh-CN" baseline="0" dirty="0" smtClean="0"/>
              <a:t>Two</a:t>
            </a:r>
            <a:r>
              <a:rPr lang="zh-CN" altLang="en-US" baseline="0" dirty="0" smtClean="0"/>
              <a:t> </a:t>
            </a:r>
            <a:r>
              <a:rPr lang="en-US" altLang="zh-CN" baseline="0" dirty="0" smtClean="0"/>
              <a:t>check</a:t>
            </a:r>
            <a:r>
              <a:rPr lang="zh-CN" altLang="en-US" baseline="0" dirty="0" smtClean="0"/>
              <a:t> </a:t>
            </a:r>
            <a:r>
              <a:rPr lang="en-US" altLang="zh-CN" baseline="0" dirty="0" smtClean="0"/>
              <a:t>regions,</a:t>
            </a:r>
            <a:r>
              <a:rPr lang="zh-CN" altLang="en-US" baseline="0" dirty="0" smtClean="0"/>
              <a:t> </a:t>
            </a:r>
            <a:r>
              <a:rPr lang="en-US" baseline="0" dirty="0" smtClean="0"/>
              <a:t>contains address of inode map and segment usage table (in the segment)</a:t>
            </a:r>
            <a:r>
              <a:rPr lang="zh-CN" altLang="en-US" baseline="0" dirty="0" smtClean="0"/>
              <a:t> </a:t>
            </a:r>
            <a:r>
              <a:rPr lang="en-US" altLang="zh-CN" baseline="0" dirty="0" smtClean="0"/>
              <a:t>etc</a:t>
            </a:r>
            <a:r>
              <a:rPr lang="en-US" baseline="0" dirty="0" smtClean="0"/>
              <a:t>.</a:t>
            </a:r>
          </a:p>
        </p:txBody>
      </p:sp>
      <p:sp>
        <p:nvSpPr>
          <p:cNvPr id="4" name="Slide Number Placeholder 3"/>
          <p:cNvSpPr>
            <a:spLocks noGrp="1"/>
          </p:cNvSpPr>
          <p:nvPr>
            <p:ph type="sldNum" sz="quarter" idx="10"/>
          </p:nvPr>
        </p:nvSpPr>
        <p:spPr/>
        <p:txBody>
          <a:bodyPr/>
          <a:lstStyle/>
          <a:p>
            <a:fld id="{862DBF5F-E884-8D4B-8536-498293E3FBD0}" type="slidenum">
              <a:rPr lang="en-US" smtClean="0"/>
              <a:t>6</a:t>
            </a:fld>
            <a:endParaRPr lang="en-US"/>
          </a:p>
        </p:txBody>
      </p:sp>
    </p:spTree>
    <p:extLst>
      <p:ext uri="{BB962C8B-B14F-4D97-AF65-F5344CB8AC3E}">
        <p14:creationId xmlns:p14="http://schemas.microsoft.com/office/powerpoint/2010/main" val="400737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segment size is chosen large enough to compensate for the overheads from other operations</a:t>
            </a:r>
            <a:r>
              <a:rPr lang="en-US" altLang="zh-CN" sz="1200" b="0" i="0" u="none" strike="noStrike" kern="1200" dirty="0" smtClean="0">
                <a:solidFill>
                  <a:schemeClr val="tx1"/>
                </a:solidFill>
                <a:effectLst/>
                <a:latin typeface="+mn-lt"/>
                <a:ea typeface="+mn-ea"/>
                <a:cs typeface="+mn-cs"/>
              </a:rPr>
              <a: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like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inode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map,</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segment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usage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table.</a:t>
            </a:r>
            <a:endParaRPr lang="zh-CN" altLang="en-US" sz="1200" b="0" i="0" u="none" strike="noStrike" kern="120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rPr>
              <a:t>Circular</a:t>
            </a:r>
            <a:r>
              <a:rPr lang="zh-CN" altLang="en-US" sz="1200" b="0" i="0" u="none" strike="noStrike"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means</a:t>
            </a:r>
            <a:r>
              <a:rPr lang="zh-CN" altLang="en-US" sz="1200" b="0" i="0" u="none" strike="noStrike"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when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disk</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goes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to</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tail,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will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back</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to</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head.</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7</a:t>
            </a:fld>
            <a:endParaRPr lang="en-US"/>
          </a:p>
        </p:txBody>
      </p:sp>
    </p:spTree>
    <p:extLst>
      <p:ext uri="{BB962C8B-B14F-4D97-AF65-F5344CB8AC3E}">
        <p14:creationId xmlns:p14="http://schemas.microsoft.com/office/powerpoint/2010/main" val="101956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Read:</a:t>
            </a:r>
            <a:endParaRPr lang="zh-CN" altLang="en-US" dirty="0" smtClean="0"/>
          </a:p>
          <a:p>
            <a:r>
              <a:rPr lang="en-US" dirty="0" smtClean="0"/>
              <a:t>Once a file’s inode has been found,</a:t>
            </a:r>
            <a:r>
              <a:rPr lang="en-US" baseline="0" dirty="0" smtClean="0"/>
              <a:t> the number of disk I/</a:t>
            </a:r>
            <a:r>
              <a:rPr lang="en-US" baseline="0" dirty="0" err="1" smtClean="0"/>
              <a:t>Os</a:t>
            </a:r>
            <a:r>
              <a:rPr lang="en-US" baseline="0" dirty="0" smtClean="0"/>
              <a:t> required to read the file is identical in LFS and FFS.</a:t>
            </a:r>
          </a:p>
          <a:p>
            <a:r>
              <a:rPr lang="en-US" altLang="zh-CN" baseline="0" dirty="0" smtClean="0"/>
              <a:t>Write:</a:t>
            </a:r>
            <a:endParaRPr lang="zh-CN" altLang="en-US" baseline="0" dirty="0" smtClean="0"/>
          </a:p>
          <a:p>
            <a:r>
              <a:rPr lang="en-US" altLang="zh-CN" baseline="0" dirty="0" smtClean="0"/>
              <a:t>Just</a:t>
            </a:r>
            <a:r>
              <a:rPr lang="zh-CN" altLang="en-US" baseline="0" dirty="0" smtClean="0"/>
              <a:t> </a:t>
            </a:r>
            <a:r>
              <a:rPr lang="en-US" altLang="zh-CN" baseline="0" dirty="0" smtClean="0"/>
              <a:t>write</a:t>
            </a:r>
            <a:r>
              <a:rPr lang="zh-CN" altLang="en-US" baseline="0" dirty="0" smtClean="0"/>
              <a:t> </a:t>
            </a:r>
            <a:r>
              <a:rPr lang="en-US" altLang="zh-CN" baseline="0" dirty="0" smtClean="0"/>
              <a:t>sequentially,</a:t>
            </a:r>
            <a:r>
              <a:rPr lang="zh-CN" altLang="en-US" baseline="0" dirty="0" smtClean="0"/>
              <a:t> </a:t>
            </a:r>
            <a:r>
              <a:rPr lang="en-US" altLang="zh-CN" baseline="0" dirty="0" smtClean="0"/>
              <a:t>first</a:t>
            </a:r>
            <a:r>
              <a:rPr lang="zh-CN" altLang="en-US" baseline="0" dirty="0" smtClean="0"/>
              <a:t> </a:t>
            </a:r>
            <a:r>
              <a:rPr lang="en-US" altLang="zh-CN" baseline="0" dirty="0" smtClean="0"/>
              <a:t>the</a:t>
            </a:r>
            <a:r>
              <a:rPr lang="zh-CN" altLang="en-US" baseline="0" dirty="0" smtClean="0"/>
              <a:t> </a:t>
            </a:r>
            <a:r>
              <a:rPr lang="en-US" altLang="zh-CN" baseline="0" dirty="0" smtClean="0"/>
              <a:t>file,</a:t>
            </a:r>
            <a:r>
              <a:rPr lang="zh-CN" altLang="en-US" baseline="0" dirty="0" smtClean="0"/>
              <a:t> </a:t>
            </a:r>
            <a:r>
              <a:rPr lang="en-US" altLang="zh-CN" baseline="0" dirty="0" smtClean="0"/>
              <a:t>then</a:t>
            </a:r>
            <a:r>
              <a:rPr lang="zh-CN" altLang="en-US" baseline="0" dirty="0" smtClean="0"/>
              <a:t> </a:t>
            </a:r>
            <a:r>
              <a:rPr lang="en-US" altLang="zh-CN" baseline="0" dirty="0" smtClean="0"/>
              <a:t>directory.</a:t>
            </a:r>
            <a:endParaRPr lang="zh-CN" altLang="en-US" baseline="0"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8</a:t>
            </a:fld>
            <a:endParaRPr lang="en-US"/>
          </a:p>
        </p:txBody>
      </p:sp>
    </p:spTree>
    <p:extLst>
      <p:ext uri="{BB962C8B-B14F-4D97-AF65-F5344CB8AC3E}">
        <p14:creationId xmlns:p14="http://schemas.microsoft.com/office/powerpoint/2010/main" val="18446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Read:</a:t>
            </a:r>
            <a:endParaRPr lang="zh-CN" altLang="en-US" dirty="0" smtClean="0"/>
          </a:p>
          <a:p>
            <a:r>
              <a:rPr lang="en-US" altLang="zh-CN" dirty="0" smtClean="0"/>
              <a:t>The</a:t>
            </a:r>
            <a:r>
              <a:rPr lang="zh-CN" altLang="en-US" baseline="0" dirty="0" smtClean="0"/>
              <a:t> </a:t>
            </a:r>
            <a:r>
              <a:rPr lang="en-US" altLang="zh-CN" baseline="0" dirty="0" smtClean="0"/>
              <a:t>difference</a:t>
            </a:r>
            <a:r>
              <a:rPr lang="zh-CN" altLang="en-US" baseline="0" dirty="0" smtClean="0"/>
              <a:t> </a:t>
            </a:r>
            <a:r>
              <a:rPr lang="en-US" altLang="zh-CN" baseline="0" dirty="0" smtClean="0"/>
              <a:t>here,</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just</a:t>
            </a:r>
            <a:r>
              <a:rPr lang="zh-CN" altLang="en-US" baseline="0" dirty="0" smtClean="0"/>
              <a:t> </a:t>
            </a:r>
            <a:r>
              <a:rPr lang="en-US" altLang="zh-CN" baseline="0" dirty="0" smtClean="0"/>
              <a:t>go</a:t>
            </a:r>
            <a:r>
              <a:rPr lang="zh-CN" altLang="en-US" baseline="0" dirty="0" smtClean="0"/>
              <a:t> </a:t>
            </a:r>
            <a:r>
              <a:rPr lang="en-US" altLang="zh-CN" baseline="0" dirty="0" smtClean="0"/>
              <a:t>through</a:t>
            </a:r>
            <a:r>
              <a:rPr lang="zh-CN" altLang="en-US" baseline="0" dirty="0" smtClean="0"/>
              <a:t> </a:t>
            </a:r>
            <a:r>
              <a:rPr lang="en-US" altLang="zh-CN" baseline="0" dirty="0" smtClean="0"/>
              <a:t>from</a:t>
            </a:r>
            <a:r>
              <a:rPr lang="zh-CN" altLang="en-US" baseline="0" dirty="0" smtClean="0"/>
              <a:t> </a:t>
            </a:r>
            <a:r>
              <a:rPr lang="en-US" altLang="zh-CN" baseline="0" dirty="0" smtClean="0"/>
              <a:t>root</a:t>
            </a:r>
            <a:r>
              <a:rPr lang="zh-CN" altLang="en-US" baseline="0" dirty="0" smtClean="0"/>
              <a:t> </a:t>
            </a:r>
            <a:r>
              <a:rPr lang="en-US" altLang="zh-CN" baseline="0" dirty="0" smtClean="0"/>
              <a:t>to</a:t>
            </a:r>
            <a:r>
              <a:rPr lang="zh-CN" altLang="en-US" baseline="0" dirty="0" smtClean="0"/>
              <a:t> </a:t>
            </a:r>
            <a:r>
              <a:rPr lang="en-US" altLang="zh-CN" baseline="0" dirty="0" smtClean="0"/>
              <a:t>file</a:t>
            </a:r>
            <a:r>
              <a:rPr lang="zh-CN" altLang="en-US" baseline="0" dirty="0" smtClean="0"/>
              <a:t> </a:t>
            </a:r>
            <a:r>
              <a:rPr lang="en-US" altLang="zh-CN" baseline="0" dirty="0" smtClean="0"/>
              <a:t>without</a:t>
            </a:r>
            <a:r>
              <a:rPr lang="zh-CN" altLang="en-US" baseline="0" dirty="0" smtClean="0"/>
              <a:t> </a:t>
            </a:r>
            <a:r>
              <a:rPr lang="en-US" altLang="zh-CN" baseline="0" dirty="0" smtClean="0"/>
              <a:t>extra</a:t>
            </a:r>
            <a:r>
              <a:rPr lang="zh-CN" altLang="en-US" baseline="0" dirty="0" smtClean="0"/>
              <a:t> </a:t>
            </a:r>
            <a:r>
              <a:rPr lang="en-US" altLang="zh-CN" baseline="0" dirty="0" smtClean="0"/>
              <a:t>map.</a:t>
            </a:r>
            <a:endParaRPr lang="zh-CN" altLang="en-US" baseline="0" dirty="0" smtClean="0"/>
          </a:p>
          <a:p>
            <a:r>
              <a:rPr lang="en-US" altLang="zh-CN" baseline="0" dirty="0" smtClean="0"/>
              <a:t>Write:</a:t>
            </a:r>
            <a:endParaRPr lang="zh-CN" altLang="en-US" baseline="0" dirty="0" smtClean="0"/>
          </a:p>
          <a:p>
            <a:endParaRPr lang="zh-CN" alt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9</a:t>
            </a:fld>
            <a:endParaRPr lang="en-US"/>
          </a:p>
        </p:txBody>
      </p:sp>
    </p:spTree>
    <p:extLst>
      <p:ext uri="{BB962C8B-B14F-4D97-AF65-F5344CB8AC3E}">
        <p14:creationId xmlns:p14="http://schemas.microsoft.com/office/powerpoint/2010/main" val="113051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9EB05-8444-F245-956D-C637459D628A}" type="datetime1">
              <a:rPr lang="en-US" smtClean="0"/>
              <a:t>9/21/16</a:t>
            </a:fld>
            <a:endParaRPr lang="en-US"/>
          </a:p>
        </p:txBody>
      </p:sp>
      <p:sp>
        <p:nvSpPr>
          <p:cNvPr id="5" name="Footer Placeholder 4"/>
          <p:cNvSpPr>
            <a:spLocks noGrp="1"/>
          </p:cNvSpPr>
          <p:nvPr>
            <p:ph type="ftr" sz="quarter" idx="11"/>
          </p:nvPr>
        </p:nvSpPr>
        <p:spPr/>
        <p:txBody>
          <a:bodyPr/>
          <a:lstStyle/>
          <a:p>
            <a:r>
              <a:rPr lang="en-US" dirty="0" smtClean="0"/>
              <a:t>EECS 582 – W16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209525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B355F-372B-0B48-91E4-B9E95C6DDB80}" type="datetime1">
              <a:rPr lang="en-US" smtClean="0"/>
              <a:t>9/21/16</a:t>
            </a:fld>
            <a:endParaRPr lang="en-US"/>
          </a:p>
        </p:txBody>
      </p:sp>
      <p:sp>
        <p:nvSpPr>
          <p:cNvPr id="5" name="Footer Placeholder 4"/>
          <p:cNvSpPr>
            <a:spLocks noGrp="1"/>
          </p:cNvSpPr>
          <p:nvPr>
            <p:ph type="ftr" sz="quarter" idx="11"/>
          </p:nvPr>
        </p:nvSpPr>
        <p:spPr/>
        <p:txBody>
          <a:bodyPr/>
          <a:lstStyle/>
          <a:p>
            <a:r>
              <a:rPr lang="en-US" dirty="0" smtClean="0"/>
              <a:t>EECS 582 – F16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6877602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7F92F-DAD0-294D-90C2-D8B0AEDBB82F}" type="datetime1">
              <a:rPr lang="en-US" smtClean="0"/>
              <a:t>9/21/16</a:t>
            </a:fld>
            <a:endParaRPr lang="en-US"/>
          </a:p>
        </p:txBody>
      </p:sp>
      <p:sp>
        <p:nvSpPr>
          <p:cNvPr id="5" name="Footer Placeholder 4"/>
          <p:cNvSpPr>
            <a:spLocks noGrp="1"/>
          </p:cNvSpPr>
          <p:nvPr>
            <p:ph type="ftr" sz="quarter" idx="11"/>
          </p:nvPr>
        </p:nvSpPr>
        <p:spPr/>
        <p:txBody>
          <a:bodyPr/>
          <a:lstStyle/>
          <a:p>
            <a:r>
              <a:rPr lang="en-US" dirty="0" smtClean="0"/>
              <a:t>EECS 582 – F16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429701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FD91D-E05B-0E4F-A0BE-FF0A133512F8}" type="datetime1">
              <a:rPr lang="en-US" smtClean="0"/>
              <a:t>9/21/16</a:t>
            </a:fld>
            <a:endParaRPr lang="en-US"/>
          </a:p>
        </p:txBody>
      </p:sp>
      <p:sp>
        <p:nvSpPr>
          <p:cNvPr id="5" name="Footer Placeholder 4"/>
          <p:cNvSpPr>
            <a:spLocks noGrp="1"/>
          </p:cNvSpPr>
          <p:nvPr>
            <p:ph type="ftr" sz="quarter" idx="11"/>
          </p:nvPr>
        </p:nvSpPr>
        <p:spPr/>
        <p:txBody>
          <a:bodyPr/>
          <a:lstStyle/>
          <a:p>
            <a:r>
              <a:rPr lang="en-US" dirty="0" smtClean="0"/>
              <a:t>EECS 582 – F16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977216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7DFE4-B686-4E4D-A44B-BBFA4F93760C}" type="datetime1">
              <a:rPr lang="en-US" smtClean="0"/>
              <a:t>9/21/16</a:t>
            </a:fld>
            <a:endParaRPr lang="en-US"/>
          </a:p>
        </p:txBody>
      </p:sp>
      <p:sp>
        <p:nvSpPr>
          <p:cNvPr id="5" name="Footer Placeholder 4"/>
          <p:cNvSpPr>
            <a:spLocks noGrp="1"/>
          </p:cNvSpPr>
          <p:nvPr>
            <p:ph type="ftr" sz="quarter" idx="11"/>
          </p:nvPr>
        </p:nvSpPr>
        <p:spPr/>
        <p:txBody>
          <a:bodyPr/>
          <a:lstStyle/>
          <a:p>
            <a:r>
              <a:rPr lang="en-US" dirty="0" smtClean="0"/>
              <a:t>EECS 582 – F16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907761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FD070-48B1-7A4C-8201-A5F0428B04B5}" type="datetime1">
              <a:rPr lang="en-US" smtClean="0"/>
              <a:t>9/21/16</a:t>
            </a:fld>
            <a:endParaRPr lang="en-US"/>
          </a:p>
        </p:txBody>
      </p:sp>
      <p:sp>
        <p:nvSpPr>
          <p:cNvPr id="6" name="Footer Placeholder 5"/>
          <p:cNvSpPr>
            <a:spLocks noGrp="1"/>
          </p:cNvSpPr>
          <p:nvPr>
            <p:ph type="ftr" sz="quarter" idx="11"/>
          </p:nvPr>
        </p:nvSpPr>
        <p:spPr/>
        <p:txBody>
          <a:bodyPr/>
          <a:lstStyle/>
          <a:p>
            <a:r>
              <a:rPr lang="en-US" dirty="0" smtClean="0"/>
              <a:t>EECS 582 – F16</a:t>
            </a:r>
            <a:endParaRPr lang="en-US" dirty="0"/>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026895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37E95-22E8-9D46-BCB7-A1A2B4615323}" type="datetime1">
              <a:rPr lang="en-US" smtClean="0"/>
              <a:t>9/21/16</a:t>
            </a:fld>
            <a:endParaRPr lang="en-US"/>
          </a:p>
        </p:txBody>
      </p:sp>
      <p:sp>
        <p:nvSpPr>
          <p:cNvPr id="8" name="Footer Placeholder 7"/>
          <p:cNvSpPr>
            <a:spLocks noGrp="1"/>
          </p:cNvSpPr>
          <p:nvPr>
            <p:ph type="ftr" sz="quarter" idx="11"/>
          </p:nvPr>
        </p:nvSpPr>
        <p:spPr/>
        <p:txBody>
          <a:bodyPr/>
          <a:lstStyle/>
          <a:p>
            <a:r>
              <a:rPr lang="en-US" dirty="0" smtClean="0"/>
              <a:t>EECS 582 – F16</a:t>
            </a:r>
            <a:endParaRPr lang="en-US" dirty="0"/>
          </a:p>
        </p:txBody>
      </p:sp>
      <p:sp>
        <p:nvSpPr>
          <p:cNvPr id="9" name="Slide Number Placeholder 8"/>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854787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A05905-29EE-C44F-9F50-8500FD40B029}" type="datetime1">
              <a:rPr lang="en-US" smtClean="0"/>
              <a:t>9/21/16</a:t>
            </a:fld>
            <a:endParaRPr lang="en-US"/>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534203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536A-501F-2D4B-B940-CF3CAD36ABFE}" type="datetime1">
              <a:rPr lang="en-US" smtClean="0"/>
              <a:t>9/21/16</a:t>
            </a:fld>
            <a:endParaRPr lang="en-US"/>
          </a:p>
        </p:txBody>
      </p:sp>
      <p:sp>
        <p:nvSpPr>
          <p:cNvPr id="3" name="Footer Placeholder 2"/>
          <p:cNvSpPr>
            <a:spLocks noGrp="1"/>
          </p:cNvSpPr>
          <p:nvPr>
            <p:ph type="ftr" sz="quarter" idx="11"/>
          </p:nvPr>
        </p:nvSpPr>
        <p:spPr/>
        <p:txBody>
          <a:bodyPr/>
          <a:lstStyle/>
          <a:p>
            <a:r>
              <a:rPr lang="en-US" dirty="0" smtClean="0"/>
              <a:t>EECS 582 – F16</a:t>
            </a:r>
            <a:endParaRPr lang="en-US" dirty="0"/>
          </a:p>
        </p:txBody>
      </p:sp>
      <p:sp>
        <p:nvSpPr>
          <p:cNvPr id="4" name="Slide Number Placeholder 3"/>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8759413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nchor="t"/>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8544C-4612-904E-948E-02F5DF3365BF}" type="datetime1">
              <a:rPr lang="en-US" smtClean="0"/>
              <a:t>9/21/16</a:t>
            </a:fld>
            <a:endParaRPr lang="en-US"/>
          </a:p>
        </p:txBody>
      </p:sp>
      <p:sp>
        <p:nvSpPr>
          <p:cNvPr id="6" name="Footer Placeholder 5"/>
          <p:cNvSpPr>
            <a:spLocks noGrp="1"/>
          </p:cNvSpPr>
          <p:nvPr>
            <p:ph type="ftr" sz="quarter" idx="11"/>
          </p:nvPr>
        </p:nvSpPr>
        <p:spPr/>
        <p:txBody>
          <a:bodyPr/>
          <a:lstStyle/>
          <a:p>
            <a:r>
              <a:rPr lang="en-US" dirty="0" smtClean="0"/>
              <a:t>EECS 582 – F16</a:t>
            </a:r>
            <a:endParaRPr lang="en-US" dirty="0"/>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1739251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07C18-6A4C-494C-A5D7-0469F2CFEBF3}" type="datetime1">
              <a:rPr lang="en-US" smtClean="0"/>
              <a:t>9/21/16</a:t>
            </a:fld>
            <a:endParaRPr lang="en-US"/>
          </a:p>
        </p:txBody>
      </p:sp>
      <p:sp>
        <p:nvSpPr>
          <p:cNvPr id="6" name="Footer Placeholder 5"/>
          <p:cNvSpPr>
            <a:spLocks noGrp="1"/>
          </p:cNvSpPr>
          <p:nvPr>
            <p:ph type="ftr" sz="quarter" idx="11"/>
          </p:nvPr>
        </p:nvSpPr>
        <p:spPr/>
        <p:txBody>
          <a:bodyPr/>
          <a:lstStyle/>
          <a:p>
            <a:r>
              <a:rPr lang="en-US" dirty="0" smtClean="0"/>
              <a:t>EECS 582 – F16</a:t>
            </a:r>
            <a:endParaRPr lang="en-US" dirty="0"/>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a:p>
        </p:txBody>
      </p:sp>
    </p:spTree>
    <p:extLst>
      <p:ext uri="{BB962C8B-B14F-4D97-AF65-F5344CB8AC3E}">
        <p14:creationId xmlns:p14="http://schemas.microsoft.com/office/powerpoint/2010/main" val="47700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Light" charset="0"/>
                <a:ea typeface="Gill Sans Light" charset="0"/>
                <a:cs typeface="Gill Sans Light" charset="0"/>
              </a:defRPr>
            </a:lvl1pPr>
          </a:lstStyle>
          <a:p>
            <a:fld id="{0044240B-4341-7E48-A33D-719C7F46D8F2}" type="datetime1">
              <a:rPr lang="en-US" smtClean="0"/>
              <a:t>9/21/16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Light" charset="0"/>
                <a:ea typeface="Gill Sans Light" charset="0"/>
                <a:cs typeface="Gill Sans Light" charset="0"/>
              </a:defRPr>
            </a:lvl1pPr>
          </a:lstStyle>
          <a:p>
            <a:r>
              <a:rPr lang="en-US" dirty="0" smtClean="0"/>
              <a:t>EECS 582 – W16</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Light" charset="0"/>
                <a:ea typeface="Gill Sans Light" charset="0"/>
                <a:cs typeface="Gill Sans Light" charset="0"/>
              </a:defRPr>
            </a:lvl1pPr>
          </a:lstStyle>
          <a:p>
            <a:fld id="{4EEF9975-6C58-5C4C-8961-54FFA2646BAA}" type="slidenum">
              <a:rPr lang="en-US" smtClean="0"/>
              <a:pPr/>
              <a:t>‹#›</a:t>
            </a:fld>
            <a:endParaRPr lang="en-US"/>
          </a:p>
        </p:txBody>
      </p:sp>
    </p:spTree>
    <p:extLst>
      <p:ext uri="{BB962C8B-B14F-4D97-AF65-F5344CB8AC3E}">
        <p14:creationId xmlns:p14="http://schemas.microsoft.com/office/powerpoint/2010/main" val="87268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9" y="1507809"/>
            <a:ext cx="10190166" cy="1939479"/>
          </a:xfrm>
        </p:spPr>
        <p:txBody>
          <a:bodyPr>
            <a:normAutofit/>
          </a:bodyPr>
          <a:lstStyle/>
          <a:p>
            <a:r>
              <a:rPr lang="en-US" sz="4800" dirty="0"/>
              <a:t>The Design and Implementation of a Log-Structured File </a:t>
            </a:r>
            <a:r>
              <a:rPr lang="en-US" sz="4800" dirty="0" smtClean="0"/>
              <a:t>System</a:t>
            </a:r>
            <a:endParaRPr lang="en-US" sz="4800" dirty="0"/>
          </a:p>
        </p:txBody>
      </p:sp>
      <p:sp>
        <p:nvSpPr>
          <p:cNvPr id="3" name="Subtitle 2"/>
          <p:cNvSpPr>
            <a:spLocks noGrp="1"/>
          </p:cNvSpPr>
          <p:nvPr>
            <p:ph type="subTitle" idx="1"/>
          </p:nvPr>
        </p:nvSpPr>
        <p:spPr>
          <a:xfrm>
            <a:off x="5067300" y="5488144"/>
            <a:ext cx="2057400" cy="545123"/>
          </a:xfrm>
        </p:spPr>
        <p:txBody>
          <a:bodyPr>
            <a:normAutofit fontScale="85000" lnSpcReduction="20000"/>
          </a:bodyPr>
          <a:lstStyle/>
          <a:p>
            <a:r>
              <a:rPr lang="en-US" sz="1800" dirty="0" smtClean="0"/>
              <a:t>Presented by   </a:t>
            </a:r>
            <a:endParaRPr lang="zh-CN" altLang="en-US" sz="1800" dirty="0" smtClean="0"/>
          </a:p>
          <a:p>
            <a:r>
              <a:rPr lang="en-US" sz="1800" dirty="0" smtClean="0"/>
              <a:t>Ray Chen</a:t>
            </a:r>
            <a:endParaRPr lang="en-US" sz="1800"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a:t>
            </a:fld>
            <a:endParaRPr lang="en-US"/>
          </a:p>
        </p:txBody>
      </p:sp>
      <p:sp>
        <p:nvSpPr>
          <p:cNvPr id="6" name="TextBox 5"/>
          <p:cNvSpPr txBox="1"/>
          <p:nvPr/>
        </p:nvSpPr>
        <p:spPr>
          <a:xfrm>
            <a:off x="3380171" y="3685822"/>
            <a:ext cx="6052039" cy="461665"/>
          </a:xfrm>
          <a:prstGeom prst="rect">
            <a:avLst/>
          </a:prstGeom>
          <a:noFill/>
        </p:spPr>
        <p:txBody>
          <a:bodyPr wrap="square" rtlCol="0">
            <a:spAutoFit/>
          </a:bodyPr>
          <a:lstStyle/>
          <a:p>
            <a:r>
              <a:rPr lang="en-US" sz="2400" dirty="0" smtClean="0"/>
              <a:t>Mendel Rosenblum, John K. </a:t>
            </a:r>
            <a:r>
              <a:rPr lang="en-US" sz="2400" dirty="0" err="1" smtClean="0"/>
              <a:t>Ousterhout</a:t>
            </a:r>
            <a:endParaRPr lang="en-US" sz="2400" dirty="0"/>
          </a:p>
        </p:txBody>
      </p:sp>
    </p:spTree>
    <p:extLst>
      <p:ext uri="{BB962C8B-B14F-4D97-AF65-F5344CB8AC3E}">
        <p14:creationId xmlns:p14="http://schemas.microsoft.com/office/powerpoint/2010/main" val="53212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a:t>
            </a:r>
            <a:r>
              <a:rPr lang="en-US" dirty="0" smtClean="0"/>
              <a:t>FS vs </a:t>
            </a:r>
            <a:r>
              <a:rPr lang="en-US" altLang="zh-CN" dirty="0" smtClean="0"/>
              <a:t>F</a:t>
            </a:r>
            <a:r>
              <a:rPr lang="en-US" dirty="0" smtClean="0"/>
              <a:t>FS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4290636"/>
              </p:ext>
            </p:extLst>
          </p:nvPr>
        </p:nvGraphicFramePr>
        <p:xfrm>
          <a:off x="838200" y="1825623"/>
          <a:ext cx="10833099" cy="2809876"/>
        </p:xfrm>
        <a:graphic>
          <a:graphicData uri="http://schemas.openxmlformats.org/drawingml/2006/table">
            <a:tbl>
              <a:tblPr firstRow="1" bandRow="1">
                <a:tableStyleId>{5C22544A-7EE6-4342-B048-85BDC9FD1C3A}</a:tableStyleId>
              </a:tblPr>
              <a:tblGrid>
                <a:gridCol w="2740699">
                  <a:extLst>
                    <a:ext uri="{9D8B030D-6E8A-4147-A177-3AD203B41FA5}">
                      <a16:colId xmlns="" xmlns:a16="http://schemas.microsoft.com/office/drawing/2014/main" val="2619986861"/>
                    </a:ext>
                  </a:extLst>
                </a:gridCol>
                <a:gridCol w="3358466">
                  <a:extLst>
                    <a:ext uri="{9D8B030D-6E8A-4147-A177-3AD203B41FA5}">
                      <a16:colId xmlns="" xmlns:a16="http://schemas.microsoft.com/office/drawing/2014/main" val="1017971376"/>
                    </a:ext>
                  </a:extLst>
                </a:gridCol>
                <a:gridCol w="4733934">
                  <a:extLst>
                    <a:ext uri="{9D8B030D-6E8A-4147-A177-3AD203B41FA5}">
                      <a16:colId xmlns="" xmlns:a16="http://schemas.microsoft.com/office/drawing/2014/main" val="3522996264"/>
                    </a:ext>
                  </a:extLst>
                </a:gridCol>
              </a:tblGrid>
              <a:tr h="702469">
                <a:tc>
                  <a:txBody>
                    <a:bodyPr/>
                    <a:lstStyle/>
                    <a:p>
                      <a:r>
                        <a:rPr lang="zh-CN" altLang="en-US" b="0" baseline="0" dirty="0" smtClean="0">
                          <a:solidFill>
                            <a:schemeClr val="tx1"/>
                          </a:solidFill>
                        </a:rPr>
                        <a:t> </a:t>
                      </a:r>
                      <a:endParaRPr lang="en-US" b="0" dirty="0">
                        <a:solidFill>
                          <a:schemeClr val="tx1"/>
                        </a:solidFill>
                      </a:endParaRPr>
                    </a:p>
                  </a:txBody>
                  <a:tcPr anchor="ctr"/>
                </a:tc>
                <a:tc>
                  <a:txBody>
                    <a:bodyPr/>
                    <a:lstStyle/>
                    <a:p>
                      <a:pPr algn="ctr"/>
                      <a:r>
                        <a:rPr lang="en-US" altLang="zh-CN" b="0" dirty="0" smtClean="0">
                          <a:solidFill>
                            <a:schemeClr val="tx1"/>
                          </a:solidFill>
                        </a:rPr>
                        <a:t>LF</a:t>
                      </a:r>
                      <a:r>
                        <a:rPr lang="en-US" b="0" dirty="0" smtClean="0">
                          <a:solidFill>
                            <a:schemeClr val="tx1"/>
                          </a:solidFill>
                        </a:rPr>
                        <a:t>S</a:t>
                      </a:r>
                      <a:endParaRPr lang="en-US" b="0" dirty="0">
                        <a:solidFill>
                          <a:schemeClr val="tx1"/>
                        </a:solidFill>
                      </a:endParaRPr>
                    </a:p>
                  </a:txBody>
                  <a:tcPr anchor="ctr"/>
                </a:tc>
                <a:tc>
                  <a:txBody>
                    <a:bodyPr/>
                    <a:lstStyle/>
                    <a:p>
                      <a:pPr algn="ctr"/>
                      <a:r>
                        <a:rPr lang="en-US" altLang="zh-CN" b="0" dirty="0" smtClean="0">
                          <a:solidFill>
                            <a:schemeClr val="tx1"/>
                          </a:solidFill>
                        </a:rPr>
                        <a:t>FF</a:t>
                      </a:r>
                      <a:r>
                        <a:rPr lang="en-US" b="0" dirty="0" smtClean="0">
                          <a:solidFill>
                            <a:schemeClr val="tx1"/>
                          </a:solidFill>
                        </a:rPr>
                        <a:t>S</a:t>
                      </a:r>
                      <a:endParaRPr lang="en-US" b="0" dirty="0">
                        <a:solidFill>
                          <a:schemeClr val="tx1"/>
                        </a:solidFill>
                      </a:endParaRPr>
                    </a:p>
                  </a:txBody>
                  <a:tcPr anchor="ctr"/>
                </a:tc>
                <a:extLst>
                  <a:ext uri="{0D108BD9-81ED-4DB2-BD59-A6C34878D82A}">
                    <a16:rowId xmlns="" xmlns:a16="http://schemas.microsoft.com/office/drawing/2014/main" val="520050949"/>
                  </a:ext>
                </a:extLst>
              </a:tr>
              <a:tr h="702469">
                <a:tc>
                  <a:txBody>
                    <a:bodyPr/>
                    <a:lstStyle/>
                    <a:p>
                      <a:r>
                        <a:rPr lang="en-US" dirty="0" smtClean="0"/>
                        <a:t>Read</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4</a:t>
                      </a:r>
                      <a:endParaRPr lang="en-US" dirty="0"/>
                    </a:p>
                  </a:txBody>
                  <a:tcPr anchor="ctr"/>
                </a:tc>
                <a:tc>
                  <a:txBody>
                    <a:bodyPr/>
                    <a:lstStyle/>
                    <a:p>
                      <a:pPr algn="ctr"/>
                      <a:r>
                        <a:rPr lang="en-US" altLang="zh-CN" dirty="0" smtClean="0"/>
                        <a:t>4</a:t>
                      </a:r>
                      <a:endParaRPr lang="en-US" dirty="0"/>
                    </a:p>
                  </a:txBody>
                  <a:tcPr anchor="ctr"/>
                </a:tc>
                <a:extLst>
                  <a:ext uri="{0D108BD9-81ED-4DB2-BD59-A6C34878D82A}">
                    <a16:rowId xmlns="" xmlns:a16="http://schemas.microsoft.com/office/drawing/2014/main" val="13131794"/>
                  </a:ext>
                </a:extLst>
              </a:tr>
              <a:tr h="702469">
                <a:tc>
                  <a:txBody>
                    <a:bodyPr/>
                    <a:lstStyle/>
                    <a:p>
                      <a:r>
                        <a:rPr lang="en-US" altLang="zh-CN" dirty="0" smtClean="0"/>
                        <a:t>Create</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1</a:t>
                      </a:r>
                      <a:endParaRPr lang="en-US" dirty="0"/>
                    </a:p>
                  </a:txBody>
                  <a:tcPr anchor="ctr"/>
                </a:tc>
                <a:tc>
                  <a:txBody>
                    <a:bodyPr/>
                    <a:lstStyle/>
                    <a:p>
                      <a:pPr algn="ctr"/>
                      <a:r>
                        <a:rPr lang="en-US" altLang="zh-CN" dirty="0" smtClean="0"/>
                        <a:t>5+</a:t>
                      </a:r>
                      <a:endParaRPr lang="en-US" dirty="0"/>
                    </a:p>
                  </a:txBody>
                  <a:tcPr anchor="ctr"/>
                </a:tc>
                <a:extLst>
                  <a:ext uri="{0D108BD9-81ED-4DB2-BD59-A6C34878D82A}">
                    <a16:rowId xmlns="" xmlns:a16="http://schemas.microsoft.com/office/drawing/2014/main" val="3041008672"/>
                  </a:ext>
                </a:extLst>
              </a:tr>
              <a:tr h="702469">
                <a:tc>
                  <a:txBody>
                    <a:bodyPr/>
                    <a:lstStyle/>
                    <a:p>
                      <a:r>
                        <a:rPr lang="en-US" altLang="zh-CN" dirty="0" smtClean="0"/>
                        <a:t>Write</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1</a:t>
                      </a:r>
                      <a:endParaRPr lang="en-US" dirty="0"/>
                    </a:p>
                  </a:txBody>
                  <a:tcPr anchor="ctr"/>
                </a:tc>
                <a:tc>
                  <a:txBody>
                    <a:bodyPr/>
                    <a:lstStyle/>
                    <a:p>
                      <a:pPr algn="ctr"/>
                      <a:r>
                        <a:rPr lang="en-US" altLang="zh-CN" dirty="0" smtClean="0"/>
                        <a:t>4+</a:t>
                      </a:r>
                      <a:endParaRPr lang="en-US" dirty="0"/>
                    </a:p>
                  </a:txBody>
                  <a:tcPr anchor="ctr"/>
                </a:tc>
                <a:extLst>
                  <a:ext uri="{0D108BD9-81ED-4DB2-BD59-A6C34878D82A}">
                    <a16:rowId xmlns="" xmlns:a16="http://schemas.microsoft.com/office/drawing/2014/main" val="806909672"/>
                  </a:ext>
                </a:extLst>
              </a:tr>
            </a:tbl>
          </a:graphicData>
        </a:graphic>
      </p:graphicFrame>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10</a:t>
            </a:fld>
            <a:endParaRPr lang="en-US"/>
          </a:p>
        </p:txBody>
      </p:sp>
      <p:sp>
        <p:nvSpPr>
          <p:cNvPr id="8" name="TextBox 7"/>
          <p:cNvSpPr txBox="1"/>
          <p:nvPr/>
        </p:nvSpPr>
        <p:spPr>
          <a:xfrm>
            <a:off x="838200" y="5032911"/>
            <a:ext cx="6286500" cy="1631216"/>
          </a:xfrm>
          <a:prstGeom prst="rect">
            <a:avLst/>
          </a:prstGeom>
          <a:noFill/>
        </p:spPr>
        <p:txBody>
          <a:bodyPr wrap="square" rtlCol="0">
            <a:spAutoFit/>
          </a:bodyPr>
          <a:lstStyle/>
          <a:p>
            <a:pPr marL="285750" indent="-285750">
              <a:buFont typeface="Arial" charset="0"/>
              <a:buChar char="•"/>
            </a:pPr>
            <a:r>
              <a:rPr lang="en-US" altLang="zh-CN" sz="2000" dirty="0" smtClean="0"/>
              <a:t>Assumptions</a:t>
            </a:r>
            <a:endParaRPr lang="zh-CN" altLang="en-US" sz="2000" dirty="0" smtClean="0"/>
          </a:p>
          <a:p>
            <a:pPr marL="742950" lvl="1" indent="-285750">
              <a:buFont typeface="Arial" charset="0"/>
              <a:buChar char="•"/>
            </a:pPr>
            <a:r>
              <a:rPr lang="en-US" altLang="zh-CN" sz="2000" dirty="0"/>
              <a:t>Number</a:t>
            </a:r>
            <a:r>
              <a:rPr lang="zh-CN" altLang="en-US" sz="2000" dirty="0"/>
              <a:t> </a:t>
            </a:r>
            <a:r>
              <a:rPr lang="en-US" altLang="zh-CN" sz="2000" dirty="0"/>
              <a:t>of</a:t>
            </a:r>
            <a:r>
              <a:rPr lang="zh-CN" altLang="en-US" sz="2000" dirty="0"/>
              <a:t> </a:t>
            </a:r>
            <a:r>
              <a:rPr lang="en-US" altLang="zh-CN" sz="2000" dirty="0" smtClean="0"/>
              <a:t>I/O</a:t>
            </a:r>
            <a:r>
              <a:rPr lang="zh-CN" altLang="en-US" sz="2000" dirty="0" smtClean="0"/>
              <a:t>	</a:t>
            </a:r>
          </a:p>
          <a:p>
            <a:pPr marL="742950" lvl="1" indent="-285750">
              <a:buFont typeface="Arial" charset="0"/>
              <a:buChar char="•"/>
            </a:pPr>
            <a:r>
              <a:rPr lang="en-US" altLang="zh-CN" sz="2000" dirty="0" smtClean="0"/>
              <a:t>File</a:t>
            </a:r>
            <a:r>
              <a:rPr lang="zh-CN" altLang="en-US" sz="2000" dirty="0" smtClean="0"/>
              <a:t> </a:t>
            </a:r>
            <a:r>
              <a:rPr lang="en-US" altLang="zh-CN" sz="2000" dirty="0" smtClean="0"/>
              <a:t>is</a:t>
            </a:r>
            <a:r>
              <a:rPr lang="zh-CN" altLang="en-US" sz="2000" dirty="0" smtClean="0"/>
              <a:t> </a:t>
            </a:r>
            <a:r>
              <a:rPr lang="en-US" altLang="zh-CN" sz="2000" dirty="0" smtClean="0"/>
              <a:t>one</a:t>
            </a:r>
            <a:r>
              <a:rPr lang="zh-CN" altLang="en-US" sz="2000" dirty="0" smtClean="0"/>
              <a:t> </a:t>
            </a:r>
            <a:r>
              <a:rPr lang="en-US" altLang="zh-CN" sz="2000" dirty="0" smtClean="0"/>
              <a:t>block</a:t>
            </a:r>
            <a:r>
              <a:rPr lang="zh-CN" altLang="en-US" sz="2000" dirty="0" smtClean="0"/>
              <a:t> </a:t>
            </a:r>
            <a:r>
              <a:rPr lang="en-US" altLang="zh-CN" sz="2000" dirty="0" smtClean="0"/>
              <a:t>size</a:t>
            </a:r>
            <a:endParaRPr lang="zh-CN" altLang="en-US" sz="2000" dirty="0" smtClean="0"/>
          </a:p>
          <a:p>
            <a:pPr marL="742950" lvl="1" indent="-285750">
              <a:buFont typeface="Arial" charset="0"/>
              <a:buChar char="•"/>
            </a:pPr>
            <a:r>
              <a:rPr lang="en-US" altLang="zh-CN" sz="2000" dirty="0" smtClean="0"/>
              <a:t>Inode</a:t>
            </a:r>
            <a:r>
              <a:rPr lang="zh-CN" altLang="en-US" sz="2000" dirty="0" smtClean="0"/>
              <a:t> </a:t>
            </a:r>
            <a:r>
              <a:rPr lang="en-US" altLang="zh-CN" sz="2000" dirty="0" smtClean="0"/>
              <a:t>map</a:t>
            </a:r>
            <a:r>
              <a:rPr lang="zh-CN" altLang="en-US" sz="2000" dirty="0" smtClean="0"/>
              <a:t> </a:t>
            </a:r>
            <a:r>
              <a:rPr lang="en-US" altLang="zh-CN" sz="2000" dirty="0" smtClean="0"/>
              <a:t>is</a:t>
            </a:r>
            <a:r>
              <a:rPr lang="zh-CN" altLang="en-US" sz="2000" dirty="0" smtClean="0"/>
              <a:t> </a:t>
            </a:r>
            <a:r>
              <a:rPr lang="en-US" altLang="zh-CN" sz="2000" dirty="0" smtClean="0"/>
              <a:t>cached</a:t>
            </a:r>
            <a:r>
              <a:rPr lang="zh-CN" altLang="en-US" sz="2000" dirty="0" smtClean="0"/>
              <a:t> </a:t>
            </a:r>
            <a:r>
              <a:rPr lang="en-US" altLang="zh-CN" sz="2000" dirty="0" smtClean="0"/>
              <a:t>in</a:t>
            </a:r>
            <a:r>
              <a:rPr lang="zh-CN" altLang="en-US" sz="2000" dirty="0" smtClean="0"/>
              <a:t> </a:t>
            </a:r>
            <a:r>
              <a:rPr lang="en-US" altLang="zh-CN" sz="2000" dirty="0" smtClean="0"/>
              <a:t>LFS</a:t>
            </a:r>
            <a:endParaRPr lang="zh-CN" altLang="en-US" sz="2000" dirty="0" smtClean="0"/>
          </a:p>
          <a:p>
            <a:endParaRPr lang="en-US" sz="2000" dirty="0"/>
          </a:p>
        </p:txBody>
      </p:sp>
    </p:spTree>
    <p:extLst>
      <p:ext uri="{BB962C8B-B14F-4D97-AF65-F5344CB8AC3E}">
        <p14:creationId xmlns:p14="http://schemas.microsoft.com/office/powerpoint/2010/main" val="166273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11</a:t>
            </a:fld>
            <a:endParaRPr lang="en-US"/>
          </a:p>
        </p:txBody>
      </p:sp>
      <p:pic>
        <p:nvPicPr>
          <p:cNvPr id="1026" name="Picture 2" descr="[Clea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77" y="1445333"/>
            <a:ext cx="6576646" cy="48886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0277" y="6323623"/>
            <a:ext cx="2262554" cy="369332"/>
          </a:xfrm>
          <a:prstGeom prst="rect">
            <a:avLst/>
          </a:prstGeom>
          <a:noFill/>
        </p:spPr>
        <p:txBody>
          <a:bodyPr wrap="square" rtlCol="0">
            <a:spAutoFit/>
          </a:bodyPr>
          <a:lstStyle/>
          <a:p>
            <a:r>
              <a:rPr lang="en-US" dirty="0" smtClean="0"/>
              <a:t>Ref: NILFS</a:t>
            </a:r>
            <a:r>
              <a:rPr lang="zh-CN" altLang="en-US" dirty="0" smtClean="0"/>
              <a:t> </a:t>
            </a:r>
            <a:r>
              <a:rPr lang="en-US" dirty="0" smtClean="0"/>
              <a:t>2 </a:t>
            </a:r>
            <a:endParaRPr lang="en-US" dirty="0"/>
          </a:p>
        </p:txBody>
      </p:sp>
      <p:sp>
        <p:nvSpPr>
          <p:cNvPr id="3" name="TextBox 2"/>
          <p:cNvSpPr txBox="1"/>
          <p:nvPr/>
        </p:nvSpPr>
        <p:spPr>
          <a:xfrm>
            <a:off x="7760677" y="1394533"/>
            <a:ext cx="4021015"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Threading </a:t>
            </a:r>
          </a:p>
          <a:p>
            <a:pPr marL="742950" lvl="1" indent="-285750">
              <a:buFont typeface="Arial" panose="020B0604020202020204" pitchFamily="34" charset="0"/>
              <a:buChar char="•"/>
            </a:pPr>
            <a:r>
              <a:rPr lang="en-US" sz="2000" dirty="0" smtClean="0"/>
              <a:t>severely fragmented</a:t>
            </a:r>
          </a:p>
          <a:p>
            <a:pPr marL="285750" indent="-285750">
              <a:buFont typeface="Arial" panose="020B0604020202020204" pitchFamily="34" charset="0"/>
              <a:buChar char="•"/>
            </a:pPr>
            <a:r>
              <a:rPr lang="en-US" sz="2000" dirty="0" smtClean="0"/>
              <a:t>Copying</a:t>
            </a:r>
          </a:p>
          <a:p>
            <a:pPr marL="742950" lvl="1" indent="-285750">
              <a:buFont typeface="Arial" panose="020B0604020202020204" pitchFamily="34" charset="0"/>
              <a:buChar char="•"/>
            </a:pPr>
            <a:r>
              <a:rPr lang="en-US" sz="2000" dirty="0" smtClean="0"/>
              <a:t>cost for copying long live data</a:t>
            </a:r>
            <a:endParaRPr lang="en-US" sz="2000" dirty="0"/>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Threading + Copying</a:t>
            </a:r>
          </a:p>
          <a:p>
            <a:pPr marL="742950" lvl="1" indent="-285750">
              <a:buFont typeface="Arial" panose="020B0604020202020204" pitchFamily="34" charset="0"/>
              <a:buChar char="•"/>
            </a:pPr>
            <a:r>
              <a:rPr lang="en-US" sz="2000" dirty="0" smtClean="0"/>
              <a:t>threading on segment-by-segment base</a:t>
            </a:r>
          </a:p>
          <a:p>
            <a:pPr lvl="1"/>
            <a:endParaRPr lang="en-US" sz="2000" dirty="0" smtClean="0"/>
          </a:p>
          <a:p>
            <a:pPr marL="285750" indent="-285750">
              <a:buFont typeface="Arial" panose="020B0604020202020204" pitchFamily="34" charset="0"/>
              <a:buChar char="•"/>
            </a:pPr>
            <a:r>
              <a:rPr lang="en-US" sz="2000" dirty="0" smtClean="0"/>
              <a:t>Start when empty segments </a:t>
            </a:r>
            <a:r>
              <a:rPr lang="en-US" altLang="zh-CN" sz="2000" dirty="0" smtClean="0"/>
              <a:t>fewer</a:t>
            </a:r>
            <a:r>
              <a:rPr lang="zh-CN" altLang="en-US" sz="2000" dirty="0" smtClean="0"/>
              <a:t> </a:t>
            </a:r>
            <a:r>
              <a:rPr lang="en-US" sz="2000" dirty="0" smtClean="0"/>
              <a:t>than a threshold value</a:t>
            </a:r>
          </a:p>
          <a:p>
            <a:pPr marL="285750" indent="-285750">
              <a:buFont typeface="Arial" panose="020B0604020202020204" pitchFamily="34" charset="0"/>
              <a:buChar char="•"/>
            </a:pPr>
            <a:r>
              <a:rPr lang="en-US" sz="2000" dirty="0" smtClean="0"/>
              <a:t>Stop when empty segments more than another threshold value</a:t>
            </a:r>
          </a:p>
        </p:txBody>
      </p:sp>
    </p:spTree>
    <p:extLst>
      <p:ext uri="{BB962C8B-B14F-4D97-AF65-F5344CB8AC3E}">
        <p14:creationId xmlns:p14="http://schemas.microsoft.com/office/powerpoint/2010/main" val="146711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 summary</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37292043"/>
              </p:ext>
            </p:extLst>
          </p:nvPr>
        </p:nvGraphicFramePr>
        <p:xfrm>
          <a:off x="838200" y="3461690"/>
          <a:ext cx="2338754" cy="2225040"/>
        </p:xfrm>
        <a:graphic>
          <a:graphicData uri="http://schemas.openxmlformats.org/drawingml/2006/table">
            <a:tbl>
              <a:tblPr firstRow="1" bandRow="1">
                <a:tableStyleId>{5C22544A-7EE6-4342-B048-85BDC9FD1C3A}</a:tableStyleId>
              </a:tblPr>
              <a:tblGrid>
                <a:gridCol w="1119554">
                  <a:extLst>
                    <a:ext uri="{9D8B030D-6E8A-4147-A177-3AD203B41FA5}">
                      <a16:colId xmlns="" xmlns:a16="http://schemas.microsoft.com/office/drawing/2014/main" val="3637906404"/>
                    </a:ext>
                  </a:extLst>
                </a:gridCol>
                <a:gridCol w="1219200">
                  <a:extLst>
                    <a:ext uri="{9D8B030D-6E8A-4147-A177-3AD203B41FA5}">
                      <a16:colId xmlns="" xmlns:a16="http://schemas.microsoft.com/office/drawing/2014/main" val="3743772020"/>
                    </a:ext>
                  </a:extLst>
                </a:gridCol>
              </a:tblGrid>
              <a:tr h="370840">
                <a:tc>
                  <a:txBody>
                    <a:bodyPr/>
                    <a:lstStyle/>
                    <a:p>
                      <a:pPr algn="ctr"/>
                      <a:r>
                        <a:rPr lang="en-US" b="0" dirty="0" smtClean="0">
                          <a:solidFill>
                            <a:schemeClr val="tx1"/>
                          </a:solidFill>
                        </a:rPr>
                        <a:t>Item</a:t>
                      </a:r>
                      <a:endParaRPr lang="en-US" b="0" dirty="0">
                        <a:solidFill>
                          <a:schemeClr val="tx1"/>
                        </a:solidFill>
                      </a:endParaRPr>
                    </a:p>
                  </a:txBody>
                  <a:tcPr/>
                </a:tc>
                <a:tc>
                  <a:txBody>
                    <a:bodyPr/>
                    <a:lstStyle/>
                    <a:p>
                      <a:pPr algn="ctr"/>
                      <a:r>
                        <a:rPr lang="en-US" b="0" dirty="0" smtClean="0">
                          <a:solidFill>
                            <a:schemeClr val="tx1"/>
                          </a:solidFill>
                        </a:rPr>
                        <a:t>Info</a:t>
                      </a:r>
                      <a:endParaRPr lang="en-US" b="0" dirty="0">
                        <a:solidFill>
                          <a:schemeClr val="tx1"/>
                        </a:solidFill>
                      </a:endParaRPr>
                    </a:p>
                  </a:txBody>
                  <a:tcPr/>
                </a:tc>
                <a:extLst>
                  <a:ext uri="{0D108BD9-81ED-4DB2-BD59-A6C34878D82A}">
                    <a16:rowId xmlns="" xmlns:a16="http://schemas.microsoft.com/office/drawing/2014/main" val="1370824568"/>
                  </a:ext>
                </a:extLst>
              </a:tr>
              <a:tr h="370840">
                <a:tc>
                  <a:txBody>
                    <a:bodyPr/>
                    <a:lstStyle/>
                    <a:p>
                      <a:r>
                        <a:rPr lang="en-US" dirty="0" smtClean="0"/>
                        <a:t>block1</a:t>
                      </a:r>
                      <a:endParaRPr lang="en-US" dirty="0"/>
                    </a:p>
                  </a:txBody>
                  <a:tcPr/>
                </a:tc>
                <a:tc>
                  <a:txBody>
                    <a:bodyPr/>
                    <a:lstStyle/>
                    <a:p>
                      <a:endParaRPr lang="en-US" dirty="0"/>
                    </a:p>
                  </a:txBody>
                  <a:tcPr/>
                </a:tc>
                <a:extLst>
                  <a:ext uri="{0D108BD9-81ED-4DB2-BD59-A6C34878D82A}">
                    <a16:rowId xmlns="" xmlns:a16="http://schemas.microsoft.com/office/drawing/2014/main" val="291730834"/>
                  </a:ext>
                </a:extLst>
              </a:tr>
              <a:tr h="370840">
                <a:tc>
                  <a:txBody>
                    <a:bodyPr/>
                    <a:lstStyle/>
                    <a:p>
                      <a:r>
                        <a:rPr lang="en-US" dirty="0" smtClean="0"/>
                        <a:t>block2</a:t>
                      </a:r>
                      <a:endParaRPr lang="en-US" dirty="0"/>
                    </a:p>
                  </a:txBody>
                  <a:tcPr/>
                </a:tc>
                <a:tc>
                  <a:txBody>
                    <a:bodyPr/>
                    <a:lstStyle/>
                    <a:p>
                      <a:endParaRPr lang="en-US" dirty="0"/>
                    </a:p>
                  </a:txBody>
                  <a:tcPr/>
                </a:tc>
                <a:extLst>
                  <a:ext uri="{0D108BD9-81ED-4DB2-BD59-A6C34878D82A}">
                    <a16:rowId xmlns="" xmlns:a16="http://schemas.microsoft.com/office/drawing/2014/main" val="968597616"/>
                  </a:ext>
                </a:extLst>
              </a:tr>
              <a:tr h="370840">
                <a:tc>
                  <a:txBody>
                    <a:bodyPr/>
                    <a:lstStyle/>
                    <a:p>
                      <a:r>
                        <a:rPr lang="en-US" dirty="0" smtClean="0"/>
                        <a:t>block3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 xmlns:a16="http://schemas.microsoft.com/office/drawing/2014/main" val="2246129589"/>
                  </a:ext>
                </a:extLst>
              </a:tr>
              <a:tr h="370840">
                <a:tc>
                  <a:txBody>
                    <a:bodyPr/>
                    <a:lstStyle/>
                    <a:p>
                      <a:r>
                        <a:rPr lang="en-US" dirty="0" smtClean="0"/>
                        <a:t>block4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 xmlns:a16="http://schemas.microsoft.com/office/drawing/2014/main" val="3580017896"/>
                  </a:ext>
                </a:extLst>
              </a:tr>
              <a:tr h="370840">
                <a:tc>
                  <a:txBody>
                    <a:bodyPr/>
                    <a:lstStyle/>
                    <a:p>
                      <a:r>
                        <a:rPr lang="en-US" dirty="0" smtClean="0"/>
                        <a:t>Block5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 xmlns:a16="http://schemas.microsoft.com/office/drawing/2014/main" val="25695527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70456616"/>
              </p:ext>
            </p:extLst>
          </p:nvPr>
        </p:nvGraphicFramePr>
        <p:xfrm>
          <a:off x="4108938" y="3461690"/>
          <a:ext cx="2338754" cy="2225040"/>
        </p:xfrm>
        <a:graphic>
          <a:graphicData uri="http://schemas.openxmlformats.org/drawingml/2006/table">
            <a:tbl>
              <a:tblPr firstRow="1" bandRow="1">
                <a:tableStyleId>{5C22544A-7EE6-4342-B048-85BDC9FD1C3A}</a:tableStyleId>
              </a:tblPr>
              <a:tblGrid>
                <a:gridCol w="1119554">
                  <a:extLst>
                    <a:ext uri="{9D8B030D-6E8A-4147-A177-3AD203B41FA5}">
                      <a16:colId xmlns="" xmlns:a16="http://schemas.microsoft.com/office/drawing/2014/main" val="3637906404"/>
                    </a:ext>
                  </a:extLst>
                </a:gridCol>
                <a:gridCol w="1219200">
                  <a:extLst>
                    <a:ext uri="{9D8B030D-6E8A-4147-A177-3AD203B41FA5}">
                      <a16:colId xmlns="" xmlns:a16="http://schemas.microsoft.com/office/drawing/2014/main" val="3743772020"/>
                    </a:ext>
                  </a:extLst>
                </a:gridCol>
              </a:tblGrid>
              <a:tr h="370840">
                <a:tc>
                  <a:txBody>
                    <a:bodyPr/>
                    <a:lstStyle/>
                    <a:p>
                      <a:pPr algn="ctr"/>
                      <a:r>
                        <a:rPr lang="en-US" b="0" dirty="0" smtClean="0">
                          <a:solidFill>
                            <a:schemeClr val="tx1"/>
                          </a:solidFill>
                        </a:rPr>
                        <a:t>Item</a:t>
                      </a:r>
                      <a:endParaRPr lang="en-US" b="0" dirty="0">
                        <a:solidFill>
                          <a:schemeClr val="tx1"/>
                        </a:solidFill>
                      </a:endParaRPr>
                    </a:p>
                  </a:txBody>
                  <a:tcPr/>
                </a:tc>
                <a:tc>
                  <a:txBody>
                    <a:bodyPr/>
                    <a:lstStyle/>
                    <a:p>
                      <a:pPr algn="ctr"/>
                      <a:r>
                        <a:rPr lang="en-US" b="0" dirty="0" smtClean="0">
                          <a:solidFill>
                            <a:schemeClr val="tx1"/>
                          </a:solidFill>
                        </a:rPr>
                        <a:t>Info</a:t>
                      </a:r>
                      <a:endParaRPr lang="en-US" b="0" dirty="0">
                        <a:solidFill>
                          <a:schemeClr val="tx1"/>
                        </a:solidFill>
                      </a:endParaRPr>
                    </a:p>
                  </a:txBody>
                  <a:tcPr/>
                </a:tc>
                <a:extLst>
                  <a:ext uri="{0D108BD9-81ED-4DB2-BD59-A6C34878D82A}">
                    <a16:rowId xmlns="" xmlns:a16="http://schemas.microsoft.com/office/drawing/2014/main" val="1370824568"/>
                  </a:ext>
                </a:extLst>
              </a:tr>
              <a:tr h="370840">
                <a:tc>
                  <a:txBody>
                    <a:bodyPr/>
                    <a:lstStyle/>
                    <a:p>
                      <a:r>
                        <a:rPr lang="en-US" dirty="0" smtClean="0"/>
                        <a:t>block1</a:t>
                      </a:r>
                      <a:endParaRPr lang="en-US" dirty="0"/>
                    </a:p>
                  </a:txBody>
                  <a:tcPr/>
                </a:tc>
                <a:tc>
                  <a:txBody>
                    <a:bodyPr/>
                    <a:lstStyle/>
                    <a:p>
                      <a:r>
                        <a:rPr lang="en-US" dirty="0" smtClean="0"/>
                        <a:t>{uid1, 0}</a:t>
                      </a:r>
                      <a:endParaRPr lang="en-US" dirty="0"/>
                    </a:p>
                  </a:txBody>
                  <a:tcPr/>
                </a:tc>
                <a:extLst>
                  <a:ext uri="{0D108BD9-81ED-4DB2-BD59-A6C34878D82A}">
                    <a16:rowId xmlns="" xmlns:a16="http://schemas.microsoft.com/office/drawing/2014/main" val="291730834"/>
                  </a:ext>
                </a:extLst>
              </a:tr>
              <a:tr h="370840">
                <a:tc>
                  <a:txBody>
                    <a:bodyPr/>
                    <a:lstStyle/>
                    <a:p>
                      <a:r>
                        <a:rPr lang="en-US" dirty="0" smtClean="0"/>
                        <a:t>block2</a:t>
                      </a:r>
                      <a:endParaRPr lang="en-US" dirty="0"/>
                    </a:p>
                  </a:txBody>
                  <a:tcPr/>
                </a:tc>
                <a:tc>
                  <a:txBody>
                    <a:bodyPr/>
                    <a:lstStyle/>
                    <a:p>
                      <a:r>
                        <a:rPr lang="en-US" dirty="0" smtClean="0"/>
                        <a:t>{uid1, 1}</a:t>
                      </a:r>
                      <a:endParaRPr lang="en-US" dirty="0"/>
                    </a:p>
                  </a:txBody>
                  <a:tcPr/>
                </a:tc>
                <a:extLst>
                  <a:ext uri="{0D108BD9-81ED-4DB2-BD59-A6C34878D82A}">
                    <a16:rowId xmlns="" xmlns:a16="http://schemas.microsoft.com/office/drawing/2014/main" val="968597616"/>
                  </a:ext>
                </a:extLst>
              </a:tr>
              <a:tr h="370840">
                <a:tc>
                  <a:txBody>
                    <a:bodyPr/>
                    <a:lstStyle/>
                    <a:p>
                      <a:r>
                        <a:rPr lang="en-US" dirty="0" smtClean="0"/>
                        <a:t>block3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inode</a:t>
                      </a:r>
                    </a:p>
                  </a:txBody>
                  <a:tcPr/>
                </a:tc>
                <a:extLst>
                  <a:ext uri="{0D108BD9-81ED-4DB2-BD59-A6C34878D82A}">
                    <a16:rowId xmlns="" xmlns:a16="http://schemas.microsoft.com/office/drawing/2014/main" val="2246129589"/>
                  </a:ext>
                </a:extLst>
              </a:tr>
              <a:tr h="370840">
                <a:tc>
                  <a:txBody>
                    <a:bodyPr/>
                    <a:lstStyle/>
                    <a:p>
                      <a:r>
                        <a:rPr lang="en-US" dirty="0" smtClean="0"/>
                        <a:t>block4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 xmlns:a16="http://schemas.microsoft.com/office/drawing/2014/main" val="3580017896"/>
                  </a:ext>
                </a:extLst>
              </a:tr>
              <a:tr h="370840">
                <a:tc>
                  <a:txBody>
                    <a:bodyPr/>
                    <a:lstStyle/>
                    <a:p>
                      <a:r>
                        <a:rPr lang="en-US" dirty="0" smtClean="0"/>
                        <a:t>block5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 xmlns:a16="http://schemas.microsoft.com/office/drawing/2014/main" val="2569552700"/>
                  </a:ext>
                </a:extLst>
              </a:tr>
            </a:tbl>
          </a:graphicData>
        </a:graphic>
      </p:graphicFrame>
      <p:grpSp>
        <p:nvGrpSpPr>
          <p:cNvPr id="12" name="Group 11"/>
          <p:cNvGrpSpPr/>
          <p:nvPr/>
        </p:nvGrpSpPr>
        <p:grpSpPr>
          <a:xfrm>
            <a:off x="3229708" y="3874018"/>
            <a:ext cx="808892" cy="700192"/>
            <a:chOff x="3229708" y="2854114"/>
            <a:chExt cx="808892" cy="700192"/>
          </a:xfrm>
        </p:grpSpPr>
        <p:sp>
          <p:nvSpPr>
            <p:cNvPr id="8" name="Right Arrow 7"/>
            <p:cNvSpPr/>
            <p:nvPr/>
          </p:nvSpPr>
          <p:spPr>
            <a:xfrm>
              <a:off x="3364523" y="3446585"/>
              <a:ext cx="539262" cy="107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29708" y="2854114"/>
              <a:ext cx="808892" cy="646331"/>
            </a:xfrm>
            <a:prstGeom prst="rect">
              <a:avLst/>
            </a:prstGeom>
            <a:noFill/>
          </p:spPr>
          <p:txBody>
            <a:bodyPr wrap="square" rtlCol="0">
              <a:spAutoFit/>
            </a:bodyPr>
            <a:lstStyle/>
            <a:p>
              <a:r>
                <a:rPr lang="en-US" dirty="0" smtClean="0"/>
                <a:t>create</a:t>
              </a:r>
            </a:p>
            <a:p>
              <a:r>
                <a:rPr lang="en-US" dirty="0" smtClean="0"/>
                <a:t> file1</a:t>
              </a:r>
              <a:endParaRPr lang="en-US" dirty="0"/>
            </a:p>
          </p:txBody>
        </p:sp>
      </p:grpSp>
      <p:sp>
        <p:nvSpPr>
          <p:cNvPr id="10" name="TextBox 9"/>
          <p:cNvSpPr txBox="1"/>
          <p:nvPr/>
        </p:nvSpPr>
        <p:spPr>
          <a:xfrm>
            <a:off x="999393" y="5838088"/>
            <a:ext cx="2016368" cy="369332"/>
          </a:xfrm>
          <a:prstGeom prst="rect">
            <a:avLst/>
          </a:prstGeom>
          <a:noFill/>
        </p:spPr>
        <p:txBody>
          <a:bodyPr wrap="square" rtlCol="0">
            <a:spAutoFit/>
          </a:bodyPr>
          <a:lstStyle/>
          <a:p>
            <a:r>
              <a:rPr lang="en-US" dirty="0"/>
              <a:t>s</a:t>
            </a:r>
            <a:r>
              <a:rPr lang="en-US" dirty="0" smtClean="0"/>
              <a:t>egment summary</a:t>
            </a:r>
            <a:endParaRPr lang="en-US" dirty="0"/>
          </a:p>
        </p:txBody>
      </p:sp>
      <p:grpSp>
        <p:nvGrpSpPr>
          <p:cNvPr id="13" name="Group 12"/>
          <p:cNvGrpSpPr/>
          <p:nvPr/>
        </p:nvGrpSpPr>
        <p:grpSpPr>
          <a:xfrm>
            <a:off x="6620609" y="3907625"/>
            <a:ext cx="896814" cy="700192"/>
            <a:chOff x="3229708" y="2854114"/>
            <a:chExt cx="896814" cy="700192"/>
          </a:xfrm>
        </p:grpSpPr>
        <p:sp>
          <p:nvSpPr>
            <p:cNvPr id="14" name="Right Arrow 13"/>
            <p:cNvSpPr/>
            <p:nvPr/>
          </p:nvSpPr>
          <p:spPr>
            <a:xfrm>
              <a:off x="3364523" y="3446585"/>
              <a:ext cx="539262" cy="107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29708" y="2854114"/>
              <a:ext cx="896814" cy="646331"/>
            </a:xfrm>
            <a:prstGeom prst="rect">
              <a:avLst/>
            </a:prstGeom>
            <a:noFill/>
          </p:spPr>
          <p:txBody>
            <a:bodyPr wrap="square" rtlCol="0">
              <a:spAutoFit/>
            </a:bodyPr>
            <a:lstStyle/>
            <a:p>
              <a:r>
                <a:rPr lang="en-US" dirty="0"/>
                <a:t>u</a:t>
              </a:r>
              <a:r>
                <a:rPr lang="en-US" dirty="0" smtClean="0"/>
                <a:t>pdate</a:t>
              </a:r>
            </a:p>
            <a:p>
              <a:r>
                <a:rPr lang="en-US" dirty="0" smtClean="0"/>
                <a:t>  file1</a:t>
              </a:r>
              <a:endParaRPr lang="en-US" dirty="0"/>
            </a:p>
          </p:txBody>
        </p:sp>
      </p:grpSp>
      <p:sp>
        <p:nvSpPr>
          <p:cNvPr id="17" name="TextBox 16"/>
          <p:cNvSpPr txBox="1"/>
          <p:nvPr/>
        </p:nvSpPr>
        <p:spPr>
          <a:xfrm>
            <a:off x="4199793" y="5831063"/>
            <a:ext cx="2016368" cy="369332"/>
          </a:xfrm>
          <a:prstGeom prst="rect">
            <a:avLst/>
          </a:prstGeom>
          <a:noFill/>
        </p:spPr>
        <p:txBody>
          <a:bodyPr wrap="square" rtlCol="0">
            <a:spAutoFit/>
          </a:bodyPr>
          <a:lstStyle/>
          <a:p>
            <a:r>
              <a:rPr lang="en-US" dirty="0" smtClean="0"/>
              <a:t>segment summary</a:t>
            </a:r>
            <a:endParaRPr lang="en-US" dirty="0"/>
          </a:p>
        </p:txBody>
      </p:sp>
      <p:grpSp>
        <p:nvGrpSpPr>
          <p:cNvPr id="19" name="Group 18"/>
          <p:cNvGrpSpPr/>
          <p:nvPr/>
        </p:nvGrpSpPr>
        <p:grpSpPr>
          <a:xfrm>
            <a:off x="3925358" y="2269256"/>
            <a:ext cx="2677727" cy="509270"/>
            <a:chOff x="2673315" y="3720384"/>
            <a:chExt cx="2677727" cy="509270"/>
          </a:xfrm>
        </p:grpSpPr>
        <p:sp>
          <p:nvSpPr>
            <p:cNvPr id="22" name="Rectangle 21"/>
            <p:cNvSpPr/>
            <p:nvPr/>
          </p:nvSpPr>
          <p:spPr>
            <a:xfrm>
              <a:off x="3259579"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3" name="Rectangle 22"/>
            <p:cNvSpPr/>
            <p:nvPr/>
          </p:nvSpPr>
          <p:spPr>
            <a:xfrm>
              <a:off x="2673315" y="3726734"/>
              <a:ext cx="586264"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a:t>
              </a:r>
              <a:endParaRPr lang="en-US" dirty="0">
                <a:solidFill>
                  <a:schemeClr val="tx1"/>
                </a:solidFill>
              </a:endParaRPr>
            </a:p>
          </p:txBody>
        </p:sp>
        <p:sp>
          <p:nvSpPr>
            <p:cNvPr id="24" name="Rectangle 23"/>
            <p:cNvSpPr/>
            <p:nvPr/>
          </p:nvSpPr>
          <p:spPr>
            <a:xfrm>
              <a:off x="3784973"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5" name="Rectangle 24"/>
            <p:cNvSpPr/>
            <p:nvPr/>
          </p:nvSpPr>
          <p:spPr>
            <a:xfrm>
              <a:off x="4310367"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sp>
          <p:nvSpPr>
            <p:cNvPr id="26" name="Rectangle 25"/>
            <p:cNvSpPr/>
            <p:nvPr/>
          </p:nvSpPr>
          <p:spPr>
            <a:xfrm>
              <a:off x="4835761" y="3726734"/>
              <a:ext cx="515281" cy="502920"/>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Elbow Connector 28"/>
            <p:cNvCxnSpPr>
              <a:stCxn id="25" idx="0"/>
              <a:endCxn id="24" idx="0"/>
            </p:cNvCxnSpPr>
            <p:nvPr/>
          </p:nvCxnSpPr>
          <p:spPr>
            <a:xfrm rot="16200000" flipV="1">
              <a:off x="4305311" y="3464037"/>
              <a:ext cx="12700" cy="525394"/>
            </a:xfrm>
            <a:prstGeom prst="bentConnector3">
              <a:avLst>
                <a:gd name="adj1" fmla="val 114545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5" idx="0"/>
              <a:endCxn id="22" idx="0"/>
            </p:cNvCxnSpPr>
            <p:nvPr/>
          </p:nvCxnSpPr>
          <p:spPr>
            <a:xfrm rot="16200000" flipV="1">
              <a:off x="4042614" y="3201340"/>
              <a:ext cx="12700" cy="1050788"/>
            </a:xfrm>
            <a:prstGeom prst="bentConnector3">
              <a:avLst>
                <a:gd name="adj1" fmla="val 16129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098934" y="2268861"/>
            <a:ext cx="3190870" cy="509270"/>
            <a:chOff x="2673315" y="3720384"/>
            <a:chExt cx="3190870" cy="509270"/>
          </a:xfrm>
        </p:grpSpPr>
        <p:sp>
          <p:nvSpPr>
            <p:cNvPr id="37" name="Rectangle 36"/>
            <p:cNvSpPr/>
            <p:nvPr/>
          </p:nvSpPr>
          <p:spPr>
            <a:xfrm>
              <a:off x="3259579"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8" name="Rectangle 37"/>
            <p:cNvSpPr/>
            <p:nvPr/>
          </p:nvSpPr>
          <p:spPr>
            <a:xfrm>
              <a:off x="2673315" y="3726734"/>
              <a:ext cx="586264"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a:t>
              </a:r>
              <a:endParaRPr lang="en-US" dirty="0">
                <a:solidFill>
                  <a:schemeClr val="tx1"/>
                </a:solidFill>
              </a:endParaRPr>
            </a:p>
          </p:txBody>
        </p:sp>
        <p:sp>
          <p:nvSpPr>
            <p:cNvPr id="39" name="Rectangle 38"/>
            <p:cNvSpPr/>
            <p:nvPr/>
          </p:nvSpPr>
          <p:spPr>
            <a:xfrm>
              <a:off x="3784973" y="3726734"/>
              <a:ext cx="515281" cy="50292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0" name="Rectangle 39"/>
            <p:cNvSpPr/>
            <p:nvPr/>
          </p:nvSpPr>
          <p:spPr>
            <a:xfrm>
              <a:off x="4310367" y="3726734"/>
              <a:ext cx="515281" cy="50292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sp>
          <p:nvSpPr>
            <p:cNvPr id="41" name="Rectangle 40"/>
            <p:cNvSpPr/>
            <p:nvPr/>
          </p:nvSpPr>
          <p:spPr>
            <a:xfrm>
              <a:off x="4835761"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2" name="Rectangle 41"/>
            <p:cNvSpPr/>
            <p:nvPr/>
          </p:nvSpPr>
          <p:spPr>
            <a:xfrm>
              <a:off x="5348904"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cxnSp>
          <p:nvCxnSpPr>
            <p:cNvPr id="45" name="Elbow Connector 44"/>
            <p:cNvCxnSpPr>
              <a:stCxn id="42" idx="0"/>
              <a:endCxn id="41" idx="0"/>
            </p:cNvCxnSpPr>
            <p:nvPr/>
          </p:nvCxnSpPr>
          <p:spPr>
            <a:xfrm rot="16200000" flipV="1">
              <a:off x="5349974" y="3470162"/>
              <a:ext cx="12700" cy="513143"/>
            </a:xfrm>
            <a:prstGeom prst="bentConnector3">
              <a:avLst>
                <a:gd name="adj1" fmla="val 10518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Right Arrow 45"/>
          <p:cNvSpPr/>
          <p:nvPr/>
        </p:nvSpPr>
        <p:spPr>
          <a:xfrm>
            <a:off x="6707400" y="2503640"/>
            <a:ext cx="319718" cy="107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631825" y="2263394"/>
            <a:ext cx="2668583" cy="502920"/>
            <a:chOff x="2673315" y="3726734"/>
            <a:chExt cx="2668583" cy="502920"/>
          </a:xfrm>
        </p:grpSpPr>
        <p:sp>
          <p:nvSpPr>
            <p:cNvPr id="48" name="Rectangle 47"/>
            <p:cNvSpPr/>
            <p:nvPr/>
          </p:nvSpPr>
          <p:spPr>
            <a:xfrm>
              <a:off x="3259579" y="3726734"/>
              <a:ext cx="515281" cy="502920"/>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ectangle 48"/>
            <p:cNvSpPr/>
            <p:nvPr/>
          </p:nvSpPr>
          <p:spPr>
            <a:xfrm>
              <a:off x="2673315" y="3726734"/>
              <a:ext cx="586264"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a:t>
              </a:r>
              <a:endParaRPr lang="en-US" dirty="0">
                <a:solidFill>
                  <a:schemeClr val="tx1"/>
                </a:solidFill>
              </a:endParaRPr>
            </a:p>
          </p:txBody>
        </p:sp>
        <p:sp>
          <p:nvSpPr>
            <p:cNvPr id="50" name="Rectangle 49"/>
            <p:cNvSpPr/>
            <p:nvPr/>
          </p:nvSpPr>
          <p:spPr>
            <a:xfrm>
              <a:off x="3784973" y="3726734"/>
              <a:ext cx="515281" cy="502920"/>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Rectangle 50"/>
            <p:cNvSpPr/>
            <p:nvPr/>
          </p:nvSpPr>
          <p:spPr>
            <a:xfrm>
              <a:off x="4310367" y="3726734"/>
              <a:ext cx="515281" cy="502920"/>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Rectangle 51"/>
            <p:cNvSpPr/>
            <p:nvPr/>
          </p:nvSpPr>
          <p:spPr>
            <a:xfrm>
              <a:off x="4826617" y="3726734"/>
              <a:ext cx="515281" cy="502920"/>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5" name="Right Arrow 54"/>
          <p:cNvSpPr/>
          <p:nvPr/>
        </p:nvSpPr>
        <p:spPr>
          <a:xfrm>
            <a:off x="3447617" y="2468467"/>
            <a:ext cx="319718" cy="107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Elbow Connector 56"/>
          <p:cNvCxnSpPr>
            <a:stCxn id="42" idx="0"/>
            <a:endCxn id="37" idx="0"/>
          </p:cNvCxnSpPr>
          <p:nvPr/>
        </p:nvCxnSpPr>
        <p:spPr>
          <a:xfrm rot="16200000" flipV="1">
            <a:off x="8987502" y="1230548"/>
            <a:ext cx="12700" cy="2089325"/>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Table 58"/>
          <p:cNvGraphicFramePr>
            <a:graphicFrameLocks noGrp="1"/>
          </p:cNvGraphicFramePr>
          <p:nvPr>
            <p:extLst>
              <p:ext uri="{D42A27DB-BD31-4B8C-83A1-F6EECF244321}">
                <p14:modId xmlns:p14="http://schemas.microsoft.com/office/powerpoint/2010/main" val="492749018"/>
              </p:ext>
            </p:extLst>
          </p:nvPr>
        </p:nvGraphicFramePr>
        <p:xfrm>
          <a:off x="7631723" y="3461690"/>
          <a:ext cx="2338754" cy="2225040"/>
        </p:xfrm>
        <a:graphic>
          <a:graphicData uri="http://schemas.openxmlformats.org/drawingml/2006/table">
            <a:tbl>
              <a:tblPr firstRow="1" bandRow="1">
                <a:tableStyleId>{5C22544A-7EE6-4342-B048-85BDC9FD1C3A}</a:tableStyleId>
              </a:tblPr>
              <a:tblGrid>
                <a:gridCol w="1119554">
                  <a:extLst>
                    <a:ext uri="{9D8B030D-6E8A-4147-A177-3AD203B41FA5}">
                      <a16:colId xmlns="" xmlns:a16="http://schemas.microsoft.com/office/drawing/2014/main" val="3637906404"/>
                    </a:ext>
                  </a:extLst>
                </a:gridCol>
                <a:gridCol w="1219200">
                  <a:extLst>
                    <a:ext uri="{9D8B030D-6E8A-4147-A177-3AD203B41FA5}">
                      <a16:colId xmlns="" xmlns:a16="http://schemas.microsoft.com/office/drawing/2014/main" val="3743772020"/>
                    </a:ext>
                  </a:extLst>
                </a:gridCol>
              </a:tblGrid>
              <a:tr h="370840">
                <a:tc>
                  <a:txBody>
                    <a:bodyPr/>
                    <a:lstStyle/>
                    <a:p>
                      <a:pPr algn="ctr"/>
                      <a:r>
                        <a:rPr lang="en-US" b="0" dirty="0" smtClean="0">
                          <a:solidFill>
                            <a:schemeClr val="tx1"/>
                          </a:solidFill>
                        </a:rPr>
                        <a:t>Item</a:t>
                      </a:r>
                      <a:endParaRPr lang="en-US" b="0" dirty="0">
                        <a:solidFill>
                          <a:schemeClr val="tx1"/>
                        </a:solidFill>
                      </a:endParaRPr>
                    </a:p>
                  </a:txBody>
                  <a:tcPr/>
                </a:tc>
                <a:tc>
                  <a:txBody>
                    <a:bodyPr/>
                    <a:lstStyle/>
                    <a:p>
                      <a:pPr algn="ctr"/>
                      <a:r>
                        <a:rPr lang="en-US" b="0" dirty="0" smtClean="0">
                          <a:solidFill>
                            <a:schemeClr val="tx1"/>
                          </a:solidFill>
                        </a:rPr>
                        <a:t>Info</a:t>
                      </a:r>
                      <a:endParaRPr lang="en-US" b="0" dirty="0">
                        <a:solidFill>
                          <a:schemeClr val="tx1"/>
                        </a:solidFill>
                      </a:endParaRPr>
                    </a:p>
                  </a:txBody>
                  <a:tcPr/>
                </a:tc>
                <a:extLst>
                  <a:ext uri="{0D108BD9-81ED-4DB2-BD59-A6C34878D82A}">
                    <a16:rowId xmlns="" xmlns:a16="http://schemas.microsoft.com/office/drawing/2014/main" val="1370824568"/>
                  </a:ext>
                </a:extLst>
              </a:tr>
              <a:tr h="370840">
                <a:tc>
                  <a:txBody>
                    <a:bodyPr/>
                    <a:lstStyle/>
                    <a:p>
                      <a:r>
                        <a:rPr lang="en-US" dirty="0" smtClean="0"/>
                        <a:t>block1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{uid1, 0}</a:t>
                      </a:r>
                    </a:p>
                  </a:txBody>
                  <a:tcPr/>
                </a:tc>
                <a:extLst>
                  <a:ext uri="{0D108BD9-81ED-4DB2-BD59-A6C34878D82A}">
                    <a16:rowId xmlns="" xmlns:a16="http://schemas.microsoft.com/office/drawing/2014/main" val="291730834"/>
                  </a:ext>
                </a:extLst>
              </a:tr>
              <a:tr h="370840">
                <a:tc>
                  <a:txBody>
                    <a:bodyPr/>
                    <a:lstStyle/>
                    <a:p>
                      <a:r>
                        <a:rPr lang="en-US" dirty="0" smtClean="0"/>
                        <a:t>block2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{uid1, 1}</a:t>
                      </a:r>
                    </a:p>
                  </a:txBody>
                  <a:tcPr/>
                </a:tc>
                <a:extLst>
                  <a:ext uri="{0D108BD9-81ED-4DB2-BD59-A6C34878D82A}">
                    <a16:rowId xmlns="" xmlns:a16="http://schemas.microsoft.com/office/drawing/2014/main" val="968597616"/>
                  </a:ext>
                </a:extLst>
              </a:tr>
              <a:tr h="370840">
                <a:tc>
                  <a:txBody>
                    <a:bodyPr/>
                    <a:lstStyle/>
                    <a:p>
                      <a:r>
                        <a:rPr lang="en-US" dirty="0" smtClean="0"/>
                        <a:t>block3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inode</a:t>
                      </a:r>
                    </a:p>
                  </a:txBody>
                  <a:tcPr/>
                </a:tc>
                <a:extLst>
                  <a:ext uri="{0D108BD9-81ED-4DB2-BD59-A6C34878D82A}">
                    <a16:rowId xmlns="" xmlns:a16="http://schemas.microsoft.com/office/drawing/2014/main" val="2246129589"/>
                  </a:ext>
                </a:extLst>
              </a:tr>
              <a:tr h="370840">
                <a:tc>
                  <a:txBody>
                    <a:bodyPr/>
                    <a:lstStyle/>
                    <a:p>
                      <a:r>
                        <a:rPr lang="en-US" dirty="0" smtClean="0"/>
                        <a:t>block4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{uid1, 1}</a:t>
                      </a:r>
                    </a:p>
                  </a:txBody>
                  <a:tcPr/>
                </a:tc>
                <a:extLst>
                  <a:ext uri="{0D108BD9-81ED-4DB2-BD59-A6C34878D82A}">
                    <a16:rowId xmlns="" xmlns:a16="http://schemas.microsoft.com/office/drawing/2014/main" val="3580017896"/>
                  </a:ext>
                </a:extLst>
              </a:tr>
              <a:tr h="370840">
                <a:tc>
                  <a:txBody>
                    <a:bodyPr/>
                    <a:lstStyle/>
                    <a:p>
                      <a:r>
                        <a:rPr lang="en-US" dirty="0" smtClean="0"/>
                        <a:t>Block5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inode</a:t>
                      </a:r>
                    </a:p>
                  </a:txBody>
                  <a:tcPr/>
                </a:tc>
                <a:extLst>
                  <a:ext uri="{0D108BD9-81ED-4DB2-BD59-A6C34878D82A}">
                    <a16:rowId xmlns="" xmlns:a16="http://schemas.microsoft.com/office/drawing/2014/main" val="2569552700"/>
                  </a:ext>
                </a:extLst>
              </a:tr>
            </a:tbl>
          </a:graphicData>
        </a:graphic>
      </p:graphicFrame>
      <p:sp>
        <p:nvSpPr>
          <p:cNvPr id="60" name="TextBox 59"/>
          <p:cNvSpPr txBox="1"/>
          <p:nvPr/>
        </p:nvSpPr>
        <p:spPr>
          <a:xfrm>
            <a:off x="7792916" y="5838088"/>
            <a:ext cx="2016368" cy="369332"/>
          </a:xfrm>
          <a:prstGeom prst="rect">
            <a:avLst/>
          </a:prstGeom>
          <a:noFill/>
        </p:spPr>
        <p:txBody>
          <a:bodyPr wrap="square" rtlCol="0">
            <a:spAutoFit/>
          </a:bodyPr>
          <a:lstStyle/>
          <a:p>
            <a:r>
              <a:rPr lang="en-US" dirty="0" smtClean="0"/>
              <a:t>segment summary</a:t>
            </a:r>
            <a:endParaRPr lang="en-US" dirty="0"/>
          </a:p>
        </p:txBody>
      </p:sp>
      <p:sp>
        <p:nvSpPr>
          <p:cNvPr id="3" name="TextBox 2"/>
          <p:cNvSpPr txBox="1"/>
          <p:nvPr/>
        </p:nvSpPr>
        <p:spPr>
          <a:xfrm>
            <a:off x="1332389" y="2755900"/>
            <a:ext cx="344011" cy="369332"/>
          </a:xfrm>
          <a:prstGeom prst="rect">
            <a:avLst/>
          </a:prstGeom>
          <a:noFill/>
        </p:spPr>
        <p:txBody>
          <a:bodyPr wrap="square" rtlCol="0">
            <a:spAutoFit/>
          </a:bodyPr>
          <a:lstStyle/>
          <a:p>
            <a:r>
              <a:rPr lang="en-US" dirty="0" smtClean="0"/>
              <a:t>1</a:t>
            </a:r>
            <a:endParaRPr lang="en-US" dirty="0"/>
          </a:p>
        </p:txBody>
      </p:sp>
      <p:sp>
        <p:nvSpPr>
          <p:cNvPr id="44" name="TextBox 43"/>
          <p:cNvSpPr txBox="1"/>
          <p:nvPr/>
        </p:nvSpPr>
        <p:spPr>
          <a:xfrm>
            <a:off x="1849633" y="2758922"/>
            <a:ext cx="344011" cy="369332"/>
          </a:xfrm>
          <a:prstGeom prst="rect">
            <a:avLst/>
          </a:prstGeom>
          <a:noFill/>
        </p:spPr>
        <p:txBody>
          <a:bodyPr wrap="square" rtlCol="0">
            <a:spAutoFit/>
          </a:bodyPr>
          <a:lstStyle/>
          <a:p>
            <a:r>
              <a:rPr lang="en-US" dirty="0" smtClean="0"/>
              <a:t>2</a:t>
            </a:r>
            <a:endParaRPr lang="en-US" dirty="0"/>
          </a:p>
        </p:txBody>
      </p:sp>
      <p:sp>
        <p:nvSpPr>
          <p:cNvPr id="11" name="TextBox 10"/>
          <p:cNvSpPr txBox="1"/>
          <p:nvPr/>
        </p:nvSpPr>
        <p:spPr>
          <a:xfrm>
            <a:off x="10084777" y="4204878"/>
            <a:ext cx="1816100" cy="369332"/>
          </a:xfrm>
          <a:prstGeom prst="rect">
            <a:avLst/>
          </a:prstGeom>
          <a:noFill/>
        </p:spPr>
        <p:txBody>
          <a:bodyPr wrap="square" rtlCol="0">
            <a:spAutoFit/>
          </a:bodyPr>
          <a:lstStyle/>
          <a:p>
            <a:r>
              <a:rPr lang="en-US" altLang="zh-CN" dirty="0" smtClean="0">
                <a:solidFill>
                  <a:srgbClr val="FF0000"/>
                </a:solidFill>
              </a:rPr>
              <a:t>{uid1,</a:t>
            </a:r>
            <a:r>
              <a:rPr lang="zh-CN" altLang="en-US" dirty="0" smtClean="0">
                <a:solidFill>
                  <a:srgbClr val="FF0000"/>
                </a:solidFill>
              </a:rPr>
              <a:t> </a:t>
            </a:r>
            <a:r>
              <a:rPr lang="en-US" altLang="zh-CN" dirty="0" smtClean="0">
                <a:solidFill>
                  <a:srgbClr val="FF0000"/>
                </a:solidFill>
              </a:rPr>
              <a:t>1}</a:t>
            </a:r>
            <a:r>
              <a:rPr lang="zh-CN" altLang="en-US" dirty="0" smtClean="0">
                <a:solidFill>
                  <a:srgbClr val="FF0000"/>
                </a:solidFill>
              </a:rPr>
              <a:t> </a:t>
            </a:r>
            <a:r>
              <a:rPr lang="en-US" altLang="zh-CN" dirty="0" smtClean="0">
                <a:solidFill>
                  <a:srgbClr val="FF0000"/>
                </a:solidFill>
              </a:rPr>
              <a:t>-&gt;block4</a:t>
            </a:r>
            <a:endParaRPr lang="en-US" dirty="0">
              <a:solidFill>
                <a:srgbClr val="FF0000"/>
              </a:solidFill>
            </a:endParaRPr>
          </a:p>
        </p:txBody>
      </p:sp>
    </p:spTree>
    <p:extLst>
      <p:ext uri="{BB962C8B-B14F-4D97-AF65-F5344CB8AC3E}">
        <p14:creationId xmlns:p14="http://schemas.microsoft.com/office/powerpoint/2010/main" val="4122553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policies</a:t>
            </a:r>
            <a:endParaRPr lang="en-US" dirty="0"/>
          </a:p>
        </p:txBody>
      </p:sp>
      <p:sp>
        <p:nvSpPr>
          <p:cNvPr id="3" name="Content Placeholder 2"/>
          <p:cNvSpPr>
            <a:spLocks noGrp="1"/>
          </p:cNvSpPr>
          <p:nvPr>
            <p:ph idx="1"/>
          </p:nvPr>
        </p:nvSpPr>
        <p:spPr/>
        <p:txBody>
          <a:bodyPr/>
          <a:lstStyle/>
          <a:p>
            <a:r>
              <a:rPr lang="en-US" dirty="0" smtClean="0"/>
              <a:t>When to execute segment cleaner?</a:t>
            </a:r>
          </a:p>
          <a:p>
            <a:r>
              <a:rPr lang="en-US" dirty="0" smtClean="0"/>
              <a:t>How many segments should be cleaned at a time?</a:t>
            </a:r>
          </a:p>
          <a:p>
            <a:r>
              <a:rPr lang="en-US" dirty="0" smtClean="0"/>
              <a:t>Which segments should be cleaned?</a:t>
            </a:r>
          </a:p>
          <a:p>
            <a:pPr lvl="1"/>
            <a:r>
              <a:rPr lang="en-US" altLang="zh-CN" dirty="0" smtClean="0"/>
              <a:t>Greedy:</a:t>
            </a:r>
            <a:r>
              <a:rPr lang="zh-CN" altLang="en-US" dirty="0" smtClean="0"/>
              <a:t>  </a:t>
            </a:r>
            <a:r>
              <a:rPr lang="en-US" altLang="zh-CN" dirty="0" smtClean="0"/>
              <a:t>always</a:t>
            </a:r>
            <a:r>
              <a:rPr lang="zh-CN" altLang="en-US" dirty="0" smtClean="0"/>
              <a:t> </a:t>
            </a:r>
            <a:r>
              <a:rPr lang="en-US" altLang="zh-CN" dirty="0" smtClean="0"/>
              <a:t>c</a:t>
            </a:r>
            <a:r>
              <a:rPr lang="en-US" dirty="0" smtClean="0"/>
              <a:t>lean the least-utilized segments</a:t>
            </a:r>
          </a:p>
          <a:p>
            <a:pPr lvl="1"/>
            <a:r>
              <a:rPr lang="en-US" altLang="zh-CN" dirty="0" smtClean="0"/>
              <a:t>C</a:t>
            </a:r>
            <a:r>
              <a:rPr lang="en-US" dirty="0" smtClean="0"/>
              <a:t>ost-benefit policy</a:t>
            </a:r>
            <a:r>
              <a:rPr lang="en-US" altLang="zh-CN" dirty="0" smtClean="0"/>
              <a:t>:</a:t>
            </a:r>
            <a:r>
              <a:rPr lang="zh-CN" altLang="en-US" dirty="0" smtClean="0"/>
              <a:t> </a:t>
            </a:r>
            <a:r>
              <a:rPr lang="en-US" altLang="zh-CN" dirty="0" smtClean="0"/>
              <a:t>consider</a:t>
            </a:r>
            <a:r>
              <a:rPr lang="zh-CN" altLang="en-US" dirty="0" smtClean="0"/>
              <a:t> </a:t>
            </a:r>
            <a:r>
              <a:rPr lang="en-US" altLang="zh-CN" dirty="0" smtClean="0"/>
              <a:t>both</a:t>
            </a:r>
            <a:r>
              <a:rPr lang="zh-CN" altLang="en-US" dirty="0" smtClean="0"/>
              <a:t> </a:t>
            </a:r>
            <a:r>
              <a:rPr lang="en-US" altLang="zh-CN" dirty="0" smtClean="0"/>
              <a:t>cost</a:t>
            </a:r>
            <a:r>
              <a:rPr lang="zh-CN" altLang="en-US" dirty="0" smtClean="0"/>
              <a:t> </a:t>
            </a:r>
            <a:r>
              <a:rPr lang="en-US" altLang="zh-CN" dirty="0" smtClean="0"/>
              <a:t>and</a:t>
            </a:r>
            <a:r>
              <a:rPr lang="zh-CN" altLang="en-US" dirty="0" smtClean="0"/>
              <a:t> </a:t>
            </a:r>
            <a:r>
              <a:rPr lang="en-US" altLang="zh-CN" dirty="0" smtClean="0"/>
              <a:t>last</a:t>
            </a:r>
            <a:r>
              <a:rPr lang="zh-CN" altLang="en-US" dirty="0" smtClean="0"/>
              <a:t> </a:t>
            </a:r>
            <a:r>
              <a:rPr lang="en-US" altLang="zh-CN" dirty="0" smtClean="0"/>
              <a:t>access</a:t>
            </a:r>
            <a:r>
              <a:rPr lang="zh-CN" altLang="en-US" dirty="0" smtClean="0"/>
              <a:t> </a:t>
            </a:r>
            <a:r>
              <a:rPr lang="en-US" altLang="zh-CN" dirty="0" smtClean="0"/>
              <a:t>time</a:t>
            </a:r>
            <a:endParaRPr lang="en-US" dirty="0" smtClean="0"/>
          </a:p>
          <a:p>
            <a:r>
              <a:rPr lang="en-US" dirty="0" smtClean="0"/>
              <a:t>How should the live blocks be grouped when written out?</a:t>
            </a:r>
          </a:p>
          <a:p>
            <a:pPr lvl="1"/>
            <a:r>
              <a:rPr lang="en-US" dirty="0" smtClean="0"/>
              <a:t>Group files in the same directory together</a:t>
            </a:r>
          </a:p>
          <a:p>
            <a:pPr lvl="1"/>
            <a:r>
              <a:rPr lang="en-US" dirty="0" smtClean="0"/>
              <a:t>Sort the blocks by last modification time -- age sort</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13</a:t>
            </a:fld>
            <a:endParaRPr lang="en-US"/>
          </a:p>
        </p:txBody>
      </p:sp>
    </p:spTree>
    <p:extLst>
      <p:ext uri="{BB962C8B-B14F-4D97-AF65-F5344CB8AC3E}">
        <p14:creationId xmlns:p14="http://schemas.microsoft.com/office/powerpoint/2010/main" val="149240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policies</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14</a:t>
            </a:fld>
            <a:endParaRPr lang="en-US"/>
          </a:p>
        </p:txBody>
      </p:sp>
      <p:sp>
        <p:nvSpPr>
          <p:cNvPr id="8" name="Content Placeholder 2"/>
          <p:cNvSpPr>
            <a:spLocks noGrp="1"/>
          </p:cNvSpPr>
          <p:nvPr>
            <p:ph idx="1"/>
          </p:nvPr>
        </p:nvSpPr>
        <p:spPr>
          <a:xfrm>
            <a:off x="838200" y="5031486"/>
            <a:ext cx="10405872" cy="1507426"/>
          </a:xfrm>
        </p:spPr>
        <p:txBody>
          <a:bodyPr>
            <a:noAutofit/>
          </a:bodyPr>
          <a:lstStyle/>
          <a:p>
            <a:r>
              <a:rPr lang="en-US" altLang="zh-CN" sz="2400" dirty="0"/>
              <a:t>Files</a:t>
            </a:r>
            <a:r>
              <a:rPr lang="zh-CN" altLang="en-US" sz="2400" dirty="0"/>
              <a:t> </a:t>
            </a:r>
            <a:r>
              <a:rPr lang="en-US" altLang="zh-CN" sz="2400" dirty="0"/>
              <a:t>patterns:</a:t>
            </a:r>
            <a:r>
              <a:rPr lang="zh-CN" altLang="en-US" sz="2400" dirty="0"/>
              <a:t>  </a:t>
            </a:r>
            <a:r>
              <a:rPr lang="en-US" altLang="zh-CN" sz="2000" dirty="0" smtClean="0"/>
              <a:t>Hot-and-cold</a:t>
            </a:r>
            <a:endParaRPr lang="zh-CN" altLang="en-US" sz="2400" dirty="0" smtClean="0"/>
          </a:p>
          <a:p>
            <a:r>
              <a:rPr lang="en-US" altLang="zh-CN" sz="2400" dirty="0" smtClean="0"/>
              <a:t>Measurement:</a:t>
            </a:r>
            <a:r>
              <a:rPr lang="zh-CN" altLang="en-US" sz="2400" dirty="0" smtClean="0"/>
              <a:t> </a:t>
            </a:r>
          </a:p>
          <a:p>
            <a:pPr lvl="1"/>
            <a:r>
              <a:rPr lang="en-US" altLang="zh-CN" sz="1800" dirty="0" smtClean="0"/>
              <a:t>Write</a:t>
            </a:r>
            <a:r>
              <a:rPr lang="zh-CN" altLang="en-US" sz="1800" dirty="0" smtClean="0"/>
              <a:t> </a:t>
            </a:r>
            <a:r>
              <a:rPr lang="en-US" altLang="zh-CN" sz="1800" dirty="0" smtClean="0"/>
              <a:t>cost</a:t>
            </a:r>
            <a:r>
              <a:rPr lang="zh-CN" altLang="en-US" sz="1800" dirty="0" smtClean="0"/>
              <a:t> </a:t>
            </a:r>
            <a:r>
              <a:rPr lang="en-US" altLang="zh-CN" sz="1800" dirty="0" smtClean="0"/>
              <a:t>=</a:t>
            </a:r>
            <a:r>
              <a:rPr lang="zh-CN" altLang="en-US" sz="1800" dirty="0" smtClean="0"/>
              <a:t> </a:t>
            </a:r>
            <a:r>
              <a:rPr lang="en-US" altLang="zh-CN" sz="1800" dirty="0" smtClean="0"/>
              <a:t>(total</a:t>
            </a:r>
            <a:r>
              <a:rPr lang="zh-CN" altLang="en-US" sz="1800" dirty="0" smtClean="0"/>
              <a:t> </a:t>
            </a:r>
            <a:r>
              <a:rPr lang="en-US" altLang="zh-CN" sz="1800" dirty="0" smtClean="0"/>
              <a:t>read</a:t>
            </a:r>
            <a:r>
              <a:rPr lang="zh-CN" altLang="en-US" sz="1800" dirty="0" smtClean="0"/>
              <a:t> </a:t>
            </a:r>
            <a:r>
              <a:rPr lang="en-US" altLang="zh-CN" sz="1800" dirty="0" smtClean="0"/>
              <a:t>+</a:t>
            </a:r>
            <a:r>
              <a:rPr lang="zh-CN" altLang="en-US" sz="1800" dirty="0" smtClean="0"/>
              <a:t> </a:t>
            </a:r>
            <a:r>
              <a:rPr lang="en-US" altLang="zh-CN" sz="1800" dirty="0" smtClean="0"/>
              <a:t>write)</a:t>
            </a:r>
            <a:r>
              <a:rPr lang="zh-CN" altLang="en-US" sz="1800" dirty="0" smtClean="0"/>
              <a:t> </a:t>
            </a:r>
            <a:r>
              <a:rPr lang="en-US" altLang="zh-CN" sz="1800" dirty="0" smtClean="0"/>
              <a:t>/</a:t>
            </a:r>
            <a:r>
              <a:rPr lang="zh-CN" altLang="en-US" sz="1800" dirty="0" smtClean="0"/>
              <a:t> </a:t>
            </a:r>
            <a:r>
              <a:rPr lang="en-US" altLang="zh-CN" sz="1800" dirty="0" smtClean="0"/>
              <a:t>(new</a:t>
            </a:r>
            <a:r>
              <a:rPr lang="zh-CN" altLang="en-US" sz="1800" dirty="0" smtClean="0"/>
              <a:t> </a:t>
            </a:r>
            <a:r>
              <a:rPr lang="en-US" altLang="zh-CN" sz="1800" dirty="0" smtClean="0"/>
              <a:t>write)</a:t>
            </a:r>
            <a:endParaRPr lang="zh-CN" altLang="en-US" sz="1800" dirty="0" smtClean="0"/>
          </a:p>
          <a:p>
            <a:r>
              <a:rPr lang="en-US" altLang="zh-CN" sz="2400" dirty="0" smtClean="0"/>
              <a:t>Cost-benefit</a:t>
            </a:r>
            <a:r>
              <a:rPr lang="zh-CN" altLang="en-US" sz="2400" dirty="0" smtClean="0"/>
              <a:t> </a:t>
            </a:r>
            <a:r>
              <a:rPr lang="en-US" altLang="zh-CN" sz="2400" dirty="0" smtClean="0"/>
              <a:t>=</a:t>
            </a:r>
            <a:r>
              <a:rPr lang="zh-CN" altLang="en-US" sz="2400" dirty="0" smtClean="0"/>
              <a:t> </a:t>
            </a:r>
            <a:r>
              <a:rPr lang="en-US" altLang="zh-CN" sz="2400" dirty="0" smtClean="0"/>
              <a:t>(free</a:t>
            </a:r>
            <a:r>
              <a:rPr lang="zh-CN" altLang="en-US" sz="2400" dirty="0" smtClean="0"/>
              <a:t> </a:t>
            </a:r>
            <a:r>
              <a:rPr lang="en-US" altLang="zh-CN" sz="2400" dirty="0" smtClean="0"/>
              <a:t>space</a:t>
            </a:r>
            <a:r>
              <a:rPr lang="zh-CN" altLang="en-US" sz="2400" dirty="0" smtClean="0"/>
              <a:t> </a:t>
            </a:r>
            <a:r>
              <a:rPr lang="en-US" altLang="zh-CN" sz="2400" dirty="0" smtClean="0"/>
              <a:t>generated)</a:t>
            </a:r>
            <a:r>
              <a:rPr lang="zh-CN" altLang="en-US" sz="2400" dirty="0" smtClean="0"/>
              <a:t>*</a:t>
            </a:r>
            <a:r>
              <a:rPr lang="en-US" altLang="zh-CN" sz="2400" dirty="0" smtClean="0"/>
              <a:t>(data</a:t>
            </a:r>
            <a:r>
              <a:rPr lang="zh-CN" altLang="en-US" sz="2400" dirty="0" smtClean="0"/>
              <a:t> </a:t>
            </a:r>
            <a:r>
              <a:rPr lang="en-US" altLang="zh-CN" sz="2400" dirty="0" smtClean="0"/>
              <a:t>age)</a:t>
            </a:r>
            <a:r>
              <a:rPr lang="zh-CN" altLang="en-US" sz="2400" dirty="0" smtClean="0"/>
              <a:t> </a:t>
            </a:r>
            <a:r>
              <a:rPr lang="en-US" altLang="zh-CN" sz="2400" dirty="0" smtClean="0"/>
              <a:t>/</a:t>
            </a:r>
            <a:r>
              <a:rPr lang="zh-CN" altLang="en-US" sz="2400" dirty="0" smtClean="0"/>
              <a:t> </a:t>
            </a:r>
            <a:r>
              <a:rPr lang="en-US" altLang="zh-CN" sz="2400" dirty="0" smtClean="0"/>
              <a:t>(cost)</a:t>
            </a:r>
            <a:endParaRPr lang="zh-CN" altLang="en-US" sz="2400" dirty="0" smtClean="0"/>
          </a:p>
          <a:p>
            <a:pPr lvl="1"/>
            <a:endParaRPr lang="zh-CN" altLang="en-US" sz="2000" dirty="0" smtClean="0"/>
          </a:p>
          <a:p>
            <a:endParaRPr lang="zh-CN" altLang="en-US" sz="2400" dirty="0" smtClean="0"/>
          </a:p>
        </p:txBody>
      </p:sp>
      <p:pic>
        <p:nvPicPr>
          <p:cNvPr id="3" name="Picture 2"/>
          <p:cNvPicPr>
            <a:picLocks noChangeAspect="1"/>
          </p:cNvPicPr>
          <p:nvPr/>
        </p:nvPicPr>
        <p:blipFill>
          <a:blip r:embed="rId3"/>
          <a:stretch>
            <a:fillRect/>
          </a:stretch>
        </p:blipFill>
        <p:spPr>
          <a:xfrm>
            <a:off x="1242822" y="1481797"/>
            <a:ext cx="3946716" cy="2786974"/>
          </a:xfrm>
          <a:prstGeom prst="rect">
            <a:avLst/>
          </a:prstGeom>
        </p:spPr>
      </p:pic>
      <p:pic>
        <p:nvPicPr>
          <p:cNvPr id="9" name="Picture 8"/>
          <p:cNvPicPr>
            <a:picLocks noChangeAspect="1"/>
          </p:cNvPicPr>
          <p:nvPr/>
        </p:nvPicPr>
        <p:blipFill>
          <a:blip r:embed="rId4"/>
          <a:stretch>
            <a:fillRect/>
          </a:stretch>
        </p:blipFill>
        <p:spPr>
          <a:xfrm>
            <a:off x="6169152" y="1481797"/>
            <a:ext cx="3813048" cy="2743017"/>
          </a:xfrm>
          <a:prstGeom prst="rect">
            <a:avLst/>
          </a:prstGeom>
        </p:spPr>
      </p:pic>
    </p:spTree>
    <p:extLst>
      <p:ext uri="{BB962C8B-B14F-4D97-AF65-F5344CB8AC3E}">
        <p14:creationId xmlns:p14="http://schemas.microsoft.com/office/powerpoint/2010/main" val="2882490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a:t>
            </a:r>
            <a:r>
              <a:rPr lang="en-US" dirty="0" smtClean="0"/>
              <a:t>FS vs </a:t>
            </a:r>
            <a:r>
              <a:rPr lang="en-US" altLang="zh-CN" dirty="0" smtClean="0"/>
              <a:t>F</a:t>
            </a:r>
            <a:r>
              <a:rPr lang="en-US" dirty="0" smtClean="0"/>
              <a:t>FS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66355856"/>
              </p:ext>
            </p:extLst>
          </p:nvPr>
        </p:nvGraphicFramePr>
        <p:xfrm>
          <a:off x="838200" y="1825623"/>
          <a:ext cx="10858500" cy="3051175"/>
        </p:xfrm>
        <a:graphic>
          <a:graphicData uri="http://schemas.openxmlformats.org/drawingml/2006/table">
            <a:tbl>
              <a:tblPr firstRow="1" bandRow="1">
                <a:tableStyleId>{5C22544A-7EE6-4342-B048-85BDC9FD1C3A}</a:tableStyleId>
              </a:tblPr>
              <a:tblGrid>
                <a:gridCol w="2747125">
                  <a:extLst>
                    <a:ext uri="{9D8B030D-6E8A-4147-A177-3AD203B41FA5}">
                      <a16:colId xmlns="" xmlns:a16="http://schemas.microsoft.com/office/drawing/2014/main" val="2619986861"/>
                    </a:ext>
                  </a:extLst>
                </a:gridCol>
                <a:gridCol w="3366341">
                  <a:extLst>
                    <a:ext uri="{9D8B030D-6E8A-4147-A177-3AD203B41FA5}">
                      <a16:colId xmlns="" xmlns:a16="http://schemas.microsoft.com/office/drawing/2014/main" val="1017971376"/>
                    </a:ext>
                  </a:extLst>
                </a:gridCol>
                <a:gridCol w="4745034">
                  <a:extLst>
                    <a:ext uri="{9D8B030D-6E8A-4147-A177-3AD203B41FA5}">
                      <a16:colId xmlns="" xmlns:a16="http://schemas.microsoft.com/office/drawing/2014/main" val="3522996264"/>
                    </a:ext>
                  </a:extLst>
                </a:gridCol>
              </a:tblGrid>
              <a:tr h="610235">
                <a:tc>
                  <a:txBody>
                    <a:bodyPr/>
                    <a:lstStyle/>
                    <a:p>
                      <a:r>
                        <a:rPr lang="zh-CN" altLang="en-US" b="0" baseline="0" dirty="0" smtClean="0">
                          <a:solidFill>
                            <a:schemeClr val="tx1"/>
                          </a:solidFill>
                        </a:rPr>
                        <a:t> </a:t>
                      </a:r>
                      <a:endParaRPr lang="en-US" b="0" dirty="0">
                        <a:solidFill>
                          <a:schemeClr val="tx1"/>
                        </a:solidFill>
                      </a:endParaRPr>
                    </a:p>
                  </a:txBody>
                  <a:tcPr anchor="ctr"/>
                </a:tc>
                <a:tc>
                  <a:txBody>
                    <a:bodyPr/>
                    <a:lstStyle/>
                    <a:p>
                      <a:pPr algn="ctr"/>
                      <a:r>
                        <a:rPr lang="en-US" altLang="zh-CN" b="0" dirty="0" smtClean="0">
                          <a:solidFill>
                            <a:schemeClr val="tx1"/>
                          </a:solidFill>
                        </a:rPr>
                        <a:t>LF</a:t>
                      </a:r>
                      <a:r>
                        <a:rPr lang="en-US" b="0" dirty="0" smtClean="0">
                          <a:solidFill>
                            <a:schemeClr val="tx1"/>
                          </a:solidFill>
                        </a:rPr>
                        <a:t>S</a:t>
                      </a:r>
                      <a:endParaRPr lang="en-US" b="0" dirty="0">
                        <a:solidFill>
                          <a:schemeClr val="tx1"/>
                        </a:solidFill>
                      </a:endParaRPr>
                    </a:p>
                  </a:txBody>
                  <a:tcPr anchor="ctr"/>
                </a:tc>
                <a:tc>
                  <a:txBody>
                    <a:bodyPr/>
                    <a:lstStyle/>
                    <a:p>
                      <a:pPr algn="ctr"/>
                      <a:r>
                        <a:rPr lang="en-US" altLang="zh-CN" b="0" dirty="0" smtClean="0">
                          <a:solidFill>
                            <a:schemeClr val="tx1"/>
                          </a:solidFill>
                        </a:rPr>
                        <a:t>FF</a:t>
                      </a:r>
                      <a:r>
                        <a:rPr lang="en-US" b="0" dirty="0" smtClean="0">
                          <a:solidFill>
                            <a:schemeClr val="tx1"/>
                          </a:solidFill>
                        </a:rPr>
                        <a:t>S</a:t>
                      </a:r>
                      <a:endParaRPr lang="en-US" b="0" dirty="0">
                        <a:solidFill>
                          <a:schemeClr val="tx1"/>
                        </a:solidFill>
                      </a:endParaRPr>
                    </a:p>
                  </a:txBody>
                  <a:tcPr anchor="ctr"/>
                </a:tc>
                <a:extLst>
                  <a:ext uri="{0D108BD9-81ED-4DB2-BD59-A6C34878D82A}">
                    <a16:rowId xmlns="" xmlns:a16="http://schemas.microsoft.com/office/drawing/2014/main" val="520050949"/>
                  </a:ext>
                </a:extLst>
              </a:tr>
              <a:tr h="610235">
                <a:tc>
                  <a:txBody>
                    <a:bodyPr/>
                    <a:lstStyle/>
                    <a:p>
                      <a:r>
                        <a:rPr lang="en-US" dirty="0" smtClean="0"/>
                        <a:t>Read</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4</a:t>
                      </a:r>
                      <a:endParaRPr lang="en-US" dirty="0"/>
                    </a:p>
                  </a:txBody>
                  <a:tcPr anchor="ctr"/>
                </a:tc>
                <a:tc>
                  <a:txBody>
                    <a:bodyPr/>
                    <a:lstStyle/>
                    <a:p>
                      <a:pPr algn="ctr"/>
                      <a:r>
                        <a:rPr lang="en-US" altLang="zh-CN" dirty="0" smtClean="0"/>
                        <a:t>4</a:t>
                      </a:r>
                      <a:endParaRPr lang="en-US" dirty="0"/>
                    </a:p>
                  </a:txBody>
                  <a:tcPr anchor="ctr"/>
                </a:tc>
                <a:extLst>
                  <a:ext uri="{0D108BD9-81ED-4DB2-BD59-A6C34878D82A}">
                    <a16:rowId xmlns="" xmlns:a16="http://schemas.microsoft.com/office/drawing/2014/main" val="13131794"/>
                  </a:ext>
                </a:extLst>
              </a:tr>
              <a:tr h="610235">
                <a:tc>
                  <a:txBody>
                    <a:bodyPr/>
                    <a:lstStyle/>
                    <a:p>
                      <a:r>
                        <a:rPr lang="en-US" altLang="zh-CN" dirty="0" smtClean="0"/>
                        <a:t>Create</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1</a:t>
                      </a:r>
                      <a:endParaRPr lang="en-US" dirty="0"/>
                    </a:p>
                  </a:txBody>
                  <a:tcPr anchor="ctr"/>
                </a:tc>
                <a:tc>
                  <a:txBody>
                    <a:bodyPr/>
                    <a:lstStyle/>
                    <a:p>
                      <a:pPr algn="ctr"/>
                      <a:r>
                        <a:rPr lang="en-US" altLang="zh-CN" dirty="0" smtClean="0"/>
                        <a:t>5+</a:t>
                      </a:r>
                      <a:endParaRPr lang="en-US" dirty="0"/>
                    </a:p>
                  </a:txBody>
                  <a:tcPr anchor="ctr"/>
                </a:tc>
                <a:extLst>
                  <a:ext uri="{0D108BD9-81ED-4DB2-BD59-A6C34878D82A}">
                    <a16:rowId xmlns="" xmlns:a16="http://schemas.microsoft.com/office/drawing/2014/main" val="3041008672"/>
                  </a:ext>
                </a:extLst>
              </a:tr>
              <a:tr h="610235">
                <a:tc>
                  <a:txBody>
                    <a:bodyPr/>
                    <a:lstStyle/>
                    <a:p>
                      <a:r>
                        <a:rPr lang="en-US" altLang="zh-CN" dirty="0" smtClean="0"/>
                        <a:t>Write</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1</a:t>
                      </a:r>
                      <a:endParaRPr lang="en-US" dirty="0"/>
                    </a:p>
                  </a:txBody>
                  <a:tcPr anchor="ctr"/>
                </a:tc>
                <a:tc>
                  <a:txBody>
                    <a:bodyPr/>
                    <a:lstStyle/>
                    <a:p>
                      <a:pPr algn="ctr"/>
                      <a:r>
                        <a:rPr lang="en-US" altLang="zh-CN" dirty="0" smtClean="0"/>
                        <a:t>4+</a:t>
                      </a:r>
                      <a:endParaRPr lang="en-US" dirty="0"/>
                    </a:p>
                  </a:txBody>
                  <a:tcPr anchor="ctr"/>
                </a:tc>
                <a:extLst>
                  <a:ext uri="{0D108BD9-81ED-4DB2-BD59-A6C34878D82A}">
                    <a16:rowId xmlns="" xmlns:a16="http://schemas.microsoft.com/office/drawing/2014/main" val="806909672"/>
                  </a:ext>
                </a:extLst>
              </a:tr>
              <a:tr h="610235">
                <a:tc>
                  <a:txBody>
                    <a:bodyPr/>
                    <a:lstStyle/>
                    <a:p>
                      <a:r>
                        <a:rPr lang="en-US" altLang="zh-CN" dirty="0" smtClean="0"/>
                        <a:t>Locality</a:t>
                      </a:r>
                      <a:r>
                        <a:rPr lang="zh-CN" altLang="en-US" dirty="0" smtClean="0"/>
                        <a:t> </a:t>
                      </a:r>
                      <a:endParaRPr lang="en-US" dirty="0"/>
                    </a:p>
                  </a:txBody>
                  <a:tcPr anchor="ctr"/>
                </a:tc>
                <a:tc>
                  <a:txBody>
                    <a:bodyPr/>
                    <a:lstStyle/>
                    <a:p>
                      <a:pPr algn="ctr"/>
                      <a:r>
                        <a:rPr lang="en-US" altLang="zh-CN" dirty="0" smtClean="0"/>
                        <a:t>temporal</a:t>
                      </a:r>
                      <a:endParaRPr lang="en-US" dirty="0"/>
                    </a:p>
                  </a:txBody>
                  <a:tcPr anchor="ctr"/>
                </a:tc>
                <a:tc>
                  <a:txBody>
                    <a:bodyPr/>
                    <a:lstStyle/>
                    <a:p>
                      <a:pPr algn="ctr"/>
                      <a:r>
                        <a:rPr lang="en-US" altLang="zh-CN" dirty="0" smtClean="0"/>
                        <a:t>logical</a:t>
                      </a:r>
                      <a:endParaRPr lang="en-US" dirty="0"/>
                    </a:p>
                  </a:txBody>
                  <a:tcPr anchor="ctr"/>
                </a:tc>
              </a:tr>
            </a:tbl>
          </a:graphicData>
        </a:graphic>
      </p:graphicFrame>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15</a:t>
            </a:fld>
            <a:endParaRPr lang="en-US"/>
          </a:p>
        </p:txBody>
      </p:sp>
      <p:sp>
        <p:nvSpPr>
          <p:cNvPr id="8" name="TextBox 7"/>
          <p:cNvSpPr txBox="1"/>
          <p:nvPr/>
        </p:nvSpPr>
        <p:spPr>
          <a:xfrm>
            <a:off x="838200" y="5032911"/>
            <a:ext cx="6286500" cy="1631216"/>
          </a:xfrm>
          <a:prstGeom prst="rect">
            <a:avLst/>
          </a:prstGeom>
          <a:noFill/>
        </p:spPr>
        <p:txBody>
          <a:bodyPr wrap="square" rtlCol="0">
            <a:spAutoFit/>
          </a:bodyPr>
          <a:lstStyle/>
          <a:p>
            <a:pPr marL="285750" indent="-285750">
              <a:buFont typeface="Arial" charset="0"/>
              <a:buChar char="•"/>
            </a:pPr>
            <a:r>
              <a:rPr lang="en-US" altLang="zh-CN" sz="2000" dirty="0" smtClean="0"/>
              <a:t>Assumptions</a:t>
            </a:r>
            <a:endParaRPr lang="zh-CN" altLang="en-US" sz="2000" dirty="0" smtClean="0"/>
          </a:p>
          <a:p>
            <a:pPr marL="742950" lvl="1" indent="-285750">
              <a:buFont typeface="Arial" charset="0"/>
              <a:buChar char="•"/>
            </a:pPr>
            <a:r>
              <a:rPr lang="en-US" altLang="zh-CN" sz="2000" dirty="0" smtClean="0"/>
              <a:t>Number</a:t>
            </a:r>
            <a:r>
              <a:rPr lang="zh-CN" altLang="en-US" sz="2000" dirty="0" smtClean="0"/>
              <a:t> </a:t>
            </a:r>
            <a:r>
              <a:rPr lang="en-US" altLang="zh-CN" sz="2000" dirty="0" smtClean="0"/>
              <a:t>of</a:t>
            </a:r>
            <a:r>
              <a:rPr lang="zh-CN" altLang="en-US" sz="2000" dirty="0" smtClean="0"/>
              <a:t> </a:t>
            </a:r>
            <a:r>
              <a:rPr lang="en-US" altLang="zh-CN" sz="2000" dirty="0" smtClean="0"/>
              <a:t>I/O</a:t>
            </a:r>
            <a:endParaRPr lang="zh-CN" altLang="en-US" sz="2000" dirty="0" smtClean="0"/>
          </a:p>
          <a:p>
            <a:pPr marL="742950" lvl="1" indent="-285750">
              <a:buFont typeface="Arial" charset="0"/>
              <a:buChar char="•"/>
            </a:pPr>
            <a:r>
              <a:rPr lang="en-US" altLang="zh-CN" sz="2000" dirty="0" smtClean="0"/>
              <a:t>File</a:t>
            </a:r>
            <a:r>
              <a:rPr lang="zh-CN" altLang="en-US" sz="2000" dirty="0" smtClean="0"/>
              <a:t> </a:t>
            </a:r>
            <a:r>
              <a:rPr lang="en-US" altLang="zh-CN" sz="2000" dirty="0" smtClean="0"/>
              <a:t>is</a:t>
            </a:r>
            <a:r>
              <a:rPr lang="zh-CN" altLang="en-US" sz="2000" dirty="0" smtClean="0"/>
              <a:t> </a:t>
            </a:r>
            <a:r>
              <a:rPr lang="en-US" altLang="zh-CN" sz="2000" dirty="0" smtClean="0"/>
              <a:t>one</a:t>
            </a:r>
            <a:r>
              <a:rPr lang="zh-CN" altLang="en-US" sz="2000" dirty="0" smtClean="0"/>
              <a:t> </a:t>
            </a:r>
            <a:r>
              <a:rPr lang="en-US" altLang="zh-CN" sz="2000" dirty="0" smtClean="0"/>
              <a:t>block</a:t>
            </a:r>
            <a:r>
              <a:rPr lang="zh-CN" altLang="en-US" sz="2000" dirty="0" smtClean="0"/>
              <a:t> </a:t>
            </a:r>
            <a:r>
              <a:rPr lang="en-US" altLang="zh-CN" sz="2000" dirty="0" smtClean="0"/>
              <a:t>size</a:t>
            </a:r>
            <a:endParaRPr lang="zh-CN" altLang="en-US" sz="2000" dirty="0" smtClean="0"/>
          </a:p>
          <a:p>
            <a:pPr marL="742950" lvl="1" indent="-285750">
              <a:buFont typeface="Arial" charset="0"/>
              <a:buChar char="•"/>
            </a:pPr>
            <a:r>
              <a:rPr lang="en-US" altLang="zh-CN" sz="2000" dirty="0" smtClean="0"/>
              <a:t>Cache</a:t>
            </a:r>
            <a:r>
              <a:rPr lang="zh-CN" altLang="en-US" sz="2000" dirty="0" smtClean="0"/>
              <a:t> </a:t>
            </a:r>
            <a:r>
              <a:rPr lang="en-US" altLang="zh-CN" sz="2000" dirty="0" smtClean="0"/>
              <a:t>is</a:t>
            </a:r>
            <a:r>
              <a:rPr lang="zh-CN" altLang="en-US" sz="2000" dirty="0" smtClean="0"/>
              <a:t> </a:t>
            </a:r>
            <a:r>
              <a:rPr lang="en-US" altLang="zh-CN" sz="2000" dirty="0" smtClean="0"/>
              <a:t>used</a:t>
            </a:r>
            <a:r>
              <a:rPr lang="zh-CN" altLang="en-US" sz="2000" dirty="0" smtClean="0"/>
              <a:t> </a:t>
            </a:r>
            <a:r>
              <a:rPr lang="en-US" altLang="zh-CN" sz="2000" dirty="0" smtClean="0"/>
              <a:t>for</a:t>
            </a:r>
            <a:r>
              <a:rPr lang="zh-CN" altLang="en-US" sz="2000" dirty="0" smtClean="0"/>
              <a:t> </a:t>
            </a:r>
            <a:r>
              <a:rPr lang="en-US" altLang="zh-CN" sz="2000" dirty="0" smtClean="0"/>
              <a:t>inode</a:t>
            </a:r>
            <a:r>
              <a:rPr lang="zh-CN" altLang="en-US" sz="2000" dirty="0" smtClean="0"/>
              <a:t> </a:t>
            </a:r>
            <a:r>
              <a:rPr lang="en-US" altLang="zh-CN" sz="2000" dirty="0" smtClean="0"/>
              <a:t>map</a:t>
            </a:r>
            <a:r>
              <a:rPr lang="zh-CN" altLang="en-US" sz="2000" dirty="0" smtClean="0"/>
              <a:t> </a:t>
            </a:r>
            <a:r>
              <a:rPr lang="en-US" altLang="zh-CN" sz="2000" dirty="0" smtClean="0"/>
              <a:t>in</a:t>
            </a:r>
            <a:r>
              <a:rPr lang="zh-CN" altLang="en-US" sz="2000" dirty="0" smtClean="0"/>
              <a:t> </a:t>
            </a:r>
            <a:r>
              <a:rPr lang="en-US" altLang="zh-CN" sz="2000" dirty="0" smtClean="0"/>
              <a:t>LFS</a:t>
            </a:r>
            <a:endParaRPr lang="zh-CN" altLang="en-US" sz="2000" dirty="0" smtClean="0"/>
          </a:p>
          <a:p>
            <a:endParaRPr lang="en-US" sz="2000" dirty="0"/>
          </a:p>
        </p:txBody>
      </p:sp>
    </p:spTree>
    <p:extLst>
      <p:ext uri="{BB962C8B-B14F-4D97-AF65-F5344CB8AC3E}">
        <p14:creationId xmlns:p14="http://schemas.microsoft.com/office/powerpoint/2010/main" val="180785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Recovery</a:t>
            </a:r>
            <a:endParaRPr lang="en-US" dirty="0"/>
          </a:p>
        </p:txBody>
      </p:sp>
      <p:sp>
        <p:nvSpPr>
          <p:cNvPr id="3" name="Content Placeholder 2"/>
          <p:cNvSpPr>
            <a:spLocks noGrp="1"/>
          </p:cNvSpPr>
          <p:nvPr>
            <p:ph idx="1"/>
          </p:nvPr>
        </p:nvSpPr>
        <p:spPr>
          <a:xfrm>
            <a:off x="838200" y="2187574"/>
            <a:ext cx="10515600" cy="4351338"/>
          </a:xfrm>
        </p:spPr>
        <p:txBody>
          <a:bodyPr>
            <a:normAutofit/>
          </a:bodyPr>
          <a:lstStyle/>
          <a:p>
            <a:r>
              <a:rPr lang="en-US" altLang="ko-KR" dirty="0" smtClean="0">
                <a:ea typeface="Gulim" pitchFamily="34" charset="-127"/>
              </a:rPr>
              <a:t>Checkpoints</a:t>
            </a:r>
            <a:endParaRPr lang="en-US" altLang="ko-KR" dirty="0">
              <a:ea typeface="Gulim" pitchFamily="34" charset="-127"/>
            </a:endParaRPr>
          </a:p>
          <a:p>
            <a:pPr lvl="1"/>
            <a:r>
              <a:rPr lang="en-US" altLang="ko-KR" dirty="0" smtClean="0">
                <a:ea typeface="Gulim" pitchFamily="34" charset="-127"/>
              </a:rPr>
              <a:t>file </a:t>
            </a:r>
            <a:r>
              <a:rPr lang="en-US" altLang="ko-KR" dirty="0">
                <a:ea typeface="Gulim" pitchFamily="34" charset="-127"/>
              </a:rPr>
              <a:t>system structures are consistent and </a:t>
            </a:r>
            <a:r>
              <a:rPr lang="en-US" altLang="ko-KR" dirty="0" smtClean="0">
                <a:ea typeface="Gulim" pitchFamily="34" charset="-127"/>
              </a:rPr>
              <a:t>complete, including the address of all the inode maps and segment usage tables</a:t>
            </a:r>
          </a:p>
          <a:p>
            <a:pPr lvl="1"/>
            <a:r>
              <a:rPr lang="en-US" altLang="ko-KR" dirty="0" smtClean="0">
                <a:ea typeface="Gulim" pitchFamily="34" charset="-127"/>
              </a:rPr>
              <a:t>periodic intervals</a:t>
            </a:r>
          </a:p>
          <a:p>
            <a:r>
              <a:rPr lang="en-US" altLang="ko-KR" dirty="0" smtClean="0">
                <a:ea typeface="Gulim" pitchFamily="34" charset="-127"/>
              </a:rPr>
              <a:t>Discard changes after checkpoints</a:t>
            </a:r>
            <a:endParaRPr lang="en-US" altLang="ko-KR" dirty="0">
              <a:ea typeface="Gulim" pitchFamily="34" charset="-127"/>
            </a:endParaRPr>
          </a:p>
          <a:p>
            <a:r>
              <a:rPr lang="en-US" dirty="0" smtClean="0"/>
              <a:t>Roll-forward</a:t>
            </a:r>
          </a:p>
          <a:p>
            <a:pPr lvl="1"/>
            <a:r>
              <a:rPr lang="en-US" dirty="0" smtClean="0"/>
              <a:t>Recover information written since the last checkpoint, based on segment summary blocks and segment usage table</a:t>
            </a:r>
          </a:p>
          <a:p>
            <a:pPr lvl="1"/>
            <a:r>
              <a:rPr lang="en-US" dirty="0" smtClean="0"/>
              <a:t>Recovery time depends on intervals and system status, faster than Unix FFS</a:t>
            </a:r>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16</a:t>
            </a:fld>
            <a:endParaRPr lang="en-US"/>
          </a:p>
        </p:txBody>
      </p:sp>
    </p:spTree>
    <p:extLst>
      <p:ext uri="{BB962C8B-B14F-4D97-AF65-F5344CB8AC3E}">
        <p14:creationId xmlns:p14="http://schemas.microsoft.com/office/powerpoint/2010/main" val="1937711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Roll-forward</a:t>
            </a:r>
            <a:endParaRPr lang="en-US" dirty="0"/>
          </a:p>
        </p:txBody>
      </p:sp>
      <p:sp>
        <p:nvSpPr>
          <p:cNvPr id="3" name="Content Placeholder 2"/>
          <p:cNvSpPr>
            <a:spLocks noGrp="1"/>
          </p:cNvSpPr>
          <p:nvPr>
            <p:ph idx="1"/>
          </p:nvPr>
        </p:nvSpPr>
        <p:spPr>
          <a:xfrm>
            <a:off x="838200" y="2024139"/>
            <a:ext cx="10515600" cy="4351338"/>
          </a:xfrm>
        </p:spPr>
        <p:txBody>
          <a:bodyPr/>
          <a:lstStyle/>
          <a:p>
            <a:r>
              <a:rPr lang="en-US" dirty="0" smtClean="0"/>
              <a:t>Read all segments into memory after the last checkpoint</a:t>
            </a:r>
          </a:p>
          <a:p>
            <a:r>
              <a:rPr lang="en-US" dirty="0" smtClean="0"/>
              <a:t>Go through Segment Summary blocks</a:t>
            </a:r>
          </a:p>
          <a:p>
            <a:pPr lvl="1"/>
            <a:r>
              <a:rPr lang="en-US" dirty="0" smtClean="0"/>
              <a:t>Update inode map when inode is found</a:t>
            </a:r>
          </a:p>
          <a:p>
            <a:pPr lvl="1"/>
            <a:r>
              <a:rPr lang="en-US" dirty="0" smtClean="0"/>
              <a:t>Discard data block if no corresponding file inode exists</a:t>
            </a:r>
          </a:p>
          <a:p>
            <a:r>
              <a:rPr lang="en-US" dirty="0" smtClean="0"/>
              <a:t>Update segment usage table</a:t>
            </a:r>
          </a:p>
          <a:p>
            <a:pPr lvl="1"/>
            <a:r>
              <a:rPr lang="en-US" dirty="0" smtClean="0"/>
              <a:t>Reflect the live data after roll-forward</a:t>
            </a:r>
          </a:p>
          <a:p>
            <a:r>
              <a:rPr lang="en-US" dirty="0" smtClean="0"/>
              <a:t>Update directory entries</a:t>
            </a:r>
          </a:p>
          <a:p>
            <a:pPr lvl="1"/>
            <a:r>
              <a:rPr lang="en-US" dirty="0" smtClean="0"/>
              <a:t>Directory operation log is written before file inodes and directory block</a:t>
            </a:r>
          </a:p>
          <a:p>
            <a:pPr lvl="1"/>
            <a:r>
              <a:rPr lang="en-US" dirty="0" smtClean="0"/>
              <a:t>Ensure consistency between directory entries and inodes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17</a:t>
            </a:fld>
            <a:endParaRPr lang="en-US"/>
          </a:p>
        </p:txBody>
      </p:sp>
    </p:spTree>
    <p:extLst>
      <p:ext uri="{BB962C8B-B14F-4D97-AF65-F5344CB8AC3E}">
        <p14:creationId xmlns:p14="http://schemas.microsoft.com/office/powerpoint/2010/main" val="2743669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a:t>
            </a:r>
            <a:r>
              <a:rPr lang="en-US" dirty="0" smtClean="0"/>
              <a:t>FS vs </a:t>
            </a:r>
            <a:r>
              <a:rPr lang="en-US" altLang="zh-CN" dirty="0" smtClean="0"/>
              <a:t>F</a:t>
            </a:r>
            <a:r>
              <a:rPr lang="en-US" dirty="0" smtClean="0"/>
              <a:t>FS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9577690"/>
              </p:ext>
            </p:extLst>
          </p:nvPr>
        </p:nvGraphicFramePr>
        <p:xfrm>
          <a:off x="838200" y="1825623"/>
          <a:ext cx="10858500" cy="3149940"/>
        </p:xfrm>
        <a:graphic>
          <a:graphicData uri="http://schemas.openxmlformats.org/drawingml/2006/table">
            <a:tbl>
              <a:tblPr firstRow="1" bandRow="1">
                <a:tableStyleId>{5C22544A-7EE6-4342-B048-85BDC9FD1C3A}</a:tableStyleId>
              </a:tblPr>
              <a:tblGrid>
                <a:gridCol w="2747125">
                  <a:extLst>
                    <a:ext uri="{9D8B030D-6E8A-4147-A177-3AD203B41FA5}">
                      <a16:colId xmlns="" xmlns:a16="http://schemas.microsoft.com/office/drawing/2014/main" val="2619986861"/>
                    </a:ext>
                  </a:extLst>
                </a:gridCol>
                <a:gridCol w="3366341">
                  <a:extLst>
                    <a:ext uri="{9D8B030D-6E8A-4147-A177-3AD203B41FA5}">
                      <a16:colId xmlns="" xmlns:a16="http://schemas.microsoft.com/office/drawing/2014/main" val="1017971376"/>
                    </a:ext>
                  </a:extLst>
                </a:gridCol>
                <a:gridCol w="4745034">
                  <a:extLst>
                    <a:ext uri="{9D8B030D-6E8A-4147-A177-3AD203B41FA5}">
                      <a16:colId xmlns="" xmlns:a16="http://schemas.microsoft.com/office/drawing/2014/main" val="3522996264"/>
                    </a:ext>
                  </a:extLst>
                </a:gridCol>
              </a:tblGrid>
              <a:tr h="524990">
                <a:tc>
                  <a:txBody>
                    <a:bodyPr/>
                    <a:lstStyle/>
                    <a:p>
                      <a:r>
                        <a:rPr lang="zh-CN" altLang="en-US" b="0" baseline="0" dirty="0" smtClean="0">
                          <a:solidFill>
                            <a:schemeClr val="tx1"/>
                          </a:solidFill>
                        </a:rPr>
                        <a:t> </a:t>
                      </a:r>
                      <a:endParaRPr lang="en-US" b="0" dirty="0">
                        <a:solidFill>
                          <a:schemeClr val="tx1"/>
                        </a:solidFill>
                      </a:endParaRPr>
                    </a:p>
                  </a:txBody>
                  <a:tcPr anchor="ctr"/>
                </a:tc>
                <a:tc>
                  <a:txBody>
                    <a:bodyPr/>
                    <a:lstStyle/>
                    <a:p>
                      <a:pPr algn="ctr"/>
                      <a:r>
                        <a:rPr lang="en-US" altLang="zh-CN" b="0" dirty="0" smtClean="0">
                          <a:solidFill>
                            <a:schemeClr val="tx1"/>
                          </a:solidFill>
                        </a:rPr>
                        <a:t>LF</a:t>
                      </a:r>
                      <a:r>
                        <a:rPr lang="en-US" b="0" dirty="0" smtClean="0">
                          <a:solidFill>
                            <a:schemeClr val="tx1"/>
                          </a:solidFill>
                        </a:rPr>
                        <a:t>S</a:t>
                      </a:r>
                      <a:endParaRPr lang="en-US" b="0" dirty="0">
                        <a:solidFill>
                          <a:schemeClr val="tx1"/>
                        </a:solidFill>
                      </a:endParaRPr>
                    </a:p>
                  </a:txBody>
                  <a:tcPr anchor="ctr"/>
                </a:tc>
                <a:tc>
                  <a:txBody>
                    <a:bodyPr/>
                    <a:lstStyle/>
                    <a:p>
                      <a:pPr algn="ctr"/>
                      <a:r>
                        <a:rPr lang="en-US" altLang="zh-CN" b="0" dirty="0" smtClean="0">
                          <a:solidFill>
                            <a:schemeClr val="tx1"/>
                          </a:solidFill>
                        </a:rPr>
                        <a:t>FF</a:t>
                      </a:r>
                      <a:r>
                        <a:rPr lang="en-US" b="0" dirty="0" smtClean="0">
                          <a:solidFill>
                            <a:schemeClr val="tx1"/>
                          </a:solidFill>
                        </a:rPr>
                        <a:t>S</a:t>
                      </a:r>
                      <a:endParaRPr lang="en-US" b="0" dirty="0">
                        <a:solidFill>
                          <a:schemeClr val="tx1"/>
                        </a:solidFill>
                      </a:endParaRPr>
                    </a:p>
                  </a:txBody>
                  <a:tcPr anchor="ctr"/>
                </a:tc>
                <a:extLst>
                  <a:ext uri="{0D108BD9-81ED-4DB2-BD59-A6C34878D82A}">
                    <a16:rowId xmlns="" xmlns:a16="http://schemas.microsoft.com/office/drawing/2014/main" val="520050949"/>
                  </a:ext>
                </a:extLst>
              </a:tr>
              <a:tr h="524990">
                <a:tc>
                  <a:txBody>
                    <a:bodyPr/>
                    <a:lstStyle/>
                    <a:p>
                      <a:r>
                        <a:rPr lang="en-US" dirty="0" smtClean="0"/>
                        <a:t>Read</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4</a:t>
                      </a:r>
                      <a:endParaRPr lang="en-US" dirty="0"/>
                    </a:p>
                  </a:txBody>
                  <a:tcPr anchor="ctr"/>
                </a:tc>
                <a:tc>
                  <a:txBody>
                    <a:bodyPr/>
                    <a:lstStyle/>
                    <a:p>
                      <a:pPr algn="ctr"/>
                      <a:r>
                        <a:rPr lang="en-US" altLang="zh-CN" dirty="0" smtClean="0"/>
                        <a:t>4</a:t>
                      </a:r>
                      <a:endParaRPr lang="en-US" dirty="0"/>
                    </a:p>
                  </a:txBody>
                  <a:tcPr anchor="ctr"/>
                </a:tc>
                <a:extLst>
                  <a:ext uri="{0D108BD9-81ED-4DB2-BD59-A6C34878D82A}">
                    <a16:rowId xmlns="" xmlns:a16="http://schemas.microsoft.com/office/drawing/2014/main" val="13131794"/>
                  </a:ext>
                </a:extLst>
              </a:tr>
              <a:tr h="524990">
                <a:tc>
                  <a:txBody>
                    <a:bodyPr/>
                    <a:lstStyle/>
                    <a:p>
                      <a:r>
                        <a:rPr lang="en-US" altLang="zh-CN" dirty="0" smtClean="0"/>
                        <a:t>Create</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1</a:t>
                      </a:r>
                      <a:endParaRPr lang="en-US" dirty="0"/>
                    </a:p>
                  </a:txBody>
                  <a:tcPr anchor="ctr"/>
                </a:tc>
                <a:tc>
                  <a:txBody>
                    <a:bodyPr/>
                    <a:lstStyle/>
                    <a:p>
                      <a:pPr algn="ctr"/>
                      <a:r>
                        <a:rPr lang="en-US" altLang="zh-CN" dirty="0" smtClean="0"/>
                        <a:t>5+</a:t>
                      </a:r>
                      <a:endParaRPr lang="en-US" dirty="0"/>
                    </a:p>
                  </a:txBody>
                  <a:tcPr anchor="ctr"/>
                </a:tc>
                <a:extLst>
                  <a:ext uri="{0D108BD9-81ED-4DB2-BD59-A6C34878D82A}">
                    <a16:rowId xmlns="" xmlns:a16="http://schemas.microsoft.com/office/drawing/2014/main" val="3041008672"/>
                  </a:ext>
                </a:extLst>
              </a:tr>
              <a:tr h="524990">
                <a:tc>
                  <a:txBody>
                    <a:bodyPr/>
                    <a:lstStyle/>
                    <a:p>
                      <a:r>
                        <a:rPr lang="en-US" altLang="zh-CN" dirty="0" smtClean="0"/>
                        <a:t>Write</a:t>
                      </a:r>
                      <a:r>
                        <a:rPr lang="zh-CN" altLang="en-US" dirty="0" smtClean="0"/>
                        <a:t>  </a:t>
                      </a:r>
                      <a:r>
                        <a:rPr lang="en-US" altLang="zh-CN" dirty="0" smtClean="0"/>
                        <a:t>/</a:t>
                      </a:r>
                      <a:r>
                        <a:rPr lang="en-US" altLang="zh-CN" dirty="0" err="1" smtClean="0"/>
                        <a:t>dir</a:t>
                      </a:r>
                      <a:r>
                        <a:rPr lang="en-US" altLang="zh-CN" dirty="0" smtClean="0"/>
                        <a:t>/file</a:t>
                      </a:r>
                      <a:endParaRPr lang="en-US" dirty="0"/>
                    </a:p>
                  </a:txBody>
                  <a:tcPr anchor="ctr"/>
                </a:tc>
                <a:tc>
                  <a:txBody>
                    <a:bodyPr/>
                    <a:lstStyle/>
                    <a:p>
                      <a:pPr algn="ctr"/>
                      <a:r>
                        <a:rPr lang="en-US" altLang="zh-CN" dirty="0" smtClean="0"/>
                        <a:t>1</a:t>
                      </a:r>
                      <a:endParaRPr lang="en-US" dirty="0"/>
                    </a:p>
                  </a:txBody>
                  <a:tcPr anchor="ctr"/>
                </a:tc>
                <a:tc>
                  <a:txBody>
                    <a:bodyPr/>
                    <a:lstStyle/>
                    <a:p>
                      <a:pPr algn="ctr"/>
                      <a:r>
                        <a:rPr lang="en-US" altLang="zh-CN" dirty="0" smtClean="0"/>
                        <a:t>4+</a:t>
                      </a:r>
                      <a:endParaRPr lang="en-US" dirty="0"/>
                    </a:p>
                  </a:txBody>
                  <a:tcPr anchor="ctr"/>
                </a:tc>
                <a:extLst>
                  <a:ext uri="{0D108BD9-81ED-4DB2-BD59-A6C34878D82A}">
                    <a16:rowId xmlns="" xmlns:a16="http://schemas.microsoft.com/office/drawing/2014/main" val="806909672"/>
                  </a:ext>
                </a:extLst>
              </a:tr>
              <a:tr h="524990">
                <a:tc>
                  <a:txBody>
                    <a:bodyPr/>
                    <a:lstStyle/>
                    <a:p>
                      <a:r>
                        <a:rPr lang="en-US" altLang="zh-CN" dirty="0" smtClean="0"/>
                        <a:t>Locality</a:t>
                      </a:r>
                      <a:r>
                        <a:rPr lang="zh-CN" altLang="en-US" dirty="0" smtClean="0"/>
                        <a:t> </a:t>
                      </a:r>
                      <a:endParaRPr lang="en-US" dirty="0"/>
                    </a:p>
                  </a:txBody>
                  <a:tcPr anchor="ctr"/>
                </a:tc>
                <a:tc>
                  <a:txBody>
                    <a:bodyPr/>
                    <a:lstStyle/>
                    <a:p>
                      <a:pPr algn="ctr"/>
                      <a:r>
                        <a:rPr lang="en-US" altLang="zh-CN" dirty="0" smtClean="0"/>
                        <a:t>temporal</a:t>
                      </a:r>
                      <a:endParaRPr lang="en-US" dirty="0"/>
                    </a:p>
                  </a:txBody>
                  <a:tcPr anchor="ctr"/>
                </a:tc>
                <a:tc>
                  <a:txBody>
                    <a:bodyPr/>
                    <a:lstStyle/>
                    <a:p>
                      <a:pPr algn="ctr"/>
                      <a:r>
                        <a:rPr lang="en-US" altLang="zh-CN" dirty="0" smtClean="0"/>
                        <a:t>logical</a:t>
                      </a:r>
                      <a:endParaRPr lang="en-US" dirty="0"/>
                    </a:p>
                  </a:txBody>
                  <a:tcPr anchor="ctr"/>
                </a:tc>
              </a:tr>
              <a:tr h="524990">
                <a:tc>
                  <a:txBody>
                    <a:bodyPr/>
                    <a:lstStyle/>
                    <a:p>
                      <a:r>
                        <a:rPr lang="en-US" altLang="zh-CN" dirty="0" smtClean="0"/>
                        <a:t>Recovery</a:t>
                      </a:r>
                      <a:endParaRPr lang="en-US" dirty="0"/>
                    </a:p>
                  </a:txBody>
                  <a:tcPr anchor="ctr"/>
                </a:tc>
                <a:tc>
                  <a:txBody>
                    <a:bodyPr/>
                    <a:lstStyle/>
                    <a:p>
                      <a:pPr algn="ctr"/>
                      <a:r>
                        <a:rPr lang="en-US" altLang="zh-CN" dirty="0" smtClean="0"/>
                        <a:t>Checkpoint</a:t>
                      </a:r>
                      <a:r>
                        <a:rPr lang="zh-CN" altLang="en-US" dirty="0" smtClean="0"/>
                        <a:t> </a:t>
                      </a:r>
                      <a:r>
                        <a:rPr lang="en-US" altLang="zh-CN" dirty="0" smtClean="0"/>
                        <a:t>+</a:t>
                      </a:r>
                      <a:r>
                        <a:rPr lang="zh-CN" altLang="en-US" dirty="0" smtClean="0"/>
                        <a:t> </a:t>
                      </a:r>
                      <a:r>
                        <a:rPr lang="en-US" altLang="zh-CN" dirty="0" smtClean="0"/>
                        <a:t>Roll-forward</a:t>
                      </a:r>
                      <a:endParaRPr lang="en-US" dirty="0"/>
                    </a:p>
                  </a:txBody>
                  <a:tcPr anchor="ctr"/>
                </a:tc>
                <a:tc>
                  <a:txBody>
                    <a:bodyPr/>
                    <a:lstStyle/>
                    <a:p>
                      <a:pPr algn="ctr"/>
                      <a:r>
                        <a:rPr lang="en-US" altLang="zh-CN" dirty="0" smtClean="0"/>
                        <a:t>Rescan</a:t>
                      </a:r>
                      <a:r>
                        <a:rPr lang="zh-CN" altLang="en-US" dirty="0" smtClean="0"/>
                        <a:t> </a:t>
                      </a:r>
                      <a:r>
                        <a:rPr lang="en-US" altLang="zh-CN" dirty="0" smtClean="0"/>
                        <a:t>file</a:t>
                      </a:r>
                      <a:r>
                        <a:rPr lang="zh-CN" altLang="en-US" dirty="0" smtClean="0"/>
                        <a:t> </a:t>
                      </a:r>
                      <a:r>
                        <a:rPr lang="en-US" altLang="zh-CN" dirty="0" smtClean="0"/>
                        <a:t>system</a:t>
                      </a:r>
                      <a:endParaRPr lang="en-US" dirty="0"/>
                    </a:p>
                  </a:txBody>
                  <a:tcPr anchor="ctr"/>
                </a:tc>
              </a:tr>
            </a:tbl>
          </a:graphicData>
        </a:graphic>
      </p:graphicFrame>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18</a:t>
            </a:fld>
            <a:endParaRPr lang="en-US"/>
          </a:p>
        </p:txBody>
      </p:sp>
      <p:sp>
        <p:nvSpPr>
          <p:cNvPr id="8" name="TextBox 7"/>
          <p:cNvSpPr txBox="1"/>
          <p:nvPr/>
        </p:nvSpPr>
        <p:spPr>
          <a:xfrm>
            <a:off x="838200" y="5032911"/>
            <a:ext cx="6286500" cy="1631216"/>
          </a:xfrm>
          <a:prstGeom prst="rect">
            <a:avLst/>
          </a:prstGeom>
          <a:noFill/>
        </p:spPr>
        <p:txBody>
          <a:bodyPr wrap="square" rtlCol="0">
            <a:spAutoFit/>
          </a:bodyPr>
          <a:lstStyle/>
          <a:p>
            <a:pPr marL="285750" indent="-285750">
              <a:buFont typeface="Arial" charset="0"/>
              <a:buChar char="•"/>
            </a:pPr>
            <a:r>
              <a:rPr lang="en-US" altLang="zh-CN" sz="2000" dirty="0" smtClean="0"/>
              <a:t>Assumptions</a:t>
            </a:r>
            <a:endParaRPr lang="zh-CN" altLang="en-US" sz="2000" dirty="0" smtClean="0"/>
          </a:p>
          <a:p>
            <a:pPr marL="742950" lvl="1" indent="-285750">
              <a:buFont typeface="Arial" charset="0"/>
              <a:buChar char="•"/>
            </a:pPr>
            <a:r>
              <a:rPr lang="en-US" altLang="zh-CN" sz="2000" dirty="0" smtClean="0"/>
              <a:t>Number</a:t>
            </a:r>
            <a:r>
              <a:rPr lang="zh-CN" altLang="en-US" sz="2000" dirty="0" smtClean="0"/>
              <a:t> </a:t>
            </a:r>
            <a:r>
              <a:rPr lang="en-US" altLang="zh-CN" sz="2000" dirty="0" smtClean="0"/>
              <a:t>of</a:t>
            </a:r>
            <a:r>
              <a:rPr lang="zh-CN" altLang="en-US" sz="2000" dirty="0" smtClean="0"/>
              <a:t> </a:t>
            </a:r>
            <a:r>
              <a:rPr lang="en-US" altLang="zh-CN" sz="2000" dirty="0" smtClean="0"/>
              <a:t>I/O</a:t>
            </a:r>
            <a:endParaRPr lang="zh-CN" altLang="en-US" sz="2000" dirty="0" smtClean="0"/>
          </a:p>
          <a:p>
            <a:pPr marL="742950" lvl="1" indent="-285750">
              <a:buFont typeface="Arial" charset="0"/>
              <a:buChar char="•"/>
            </a:pPr>
            <a:r>
              <a:rPr lang="en-US" altLang="zh-CN" sz="2000" dirty="0" smtClean="0"/>
              <a:t>File</a:t>
            </a:r>
            <a:r>
              <a:rPr lang="zh-CN" altLang="en-US" sz="2000" dirty="0" smtClean="0"/>
              <a:t> </a:t>
            </a:r>
            <a:r>
              <a:rPr lang="en-US" altLang="zh-CN" sz="2000" dirty="0" smtClean="0"/>
              <a:t>is</a:t>
            </a:r>
            <a:r>
              <a:rPr lang="zh-CN" altLang="en-US" sz="2000" dirty="0" smtClean="0"/>
              <a:t> </a:t>
            </a:r>
            <a:r>
              <a:rPr lang="en-US" altLang="zh-CN" sz="2000" dirty="0" smtClean="0"/>
              <a:t>one</a:t>
            </a:r>
            <a:r>
              <a:rPr lang="zh-CN" altLang="en-US" sz="2000" dirty="0" smtClean="0"/>
              <a:t> </a:t>
            </a:r>
            <a:r>
              <a:rPr lang="en-US" altLang="zh-CN" sz="2000" dirty="0" smtClean="0"/>
              <a:t>block</a:t>
            </a:r>
            <a:r>
              <a:rPr lang="zh-CN" altLang="en-US" sz="2000" dirty="0" smtClean="0"/>
              <a:t> </a:t>
            </a:r>
            <a:r>
              <a:rPr lang="en-US" altLang="zh-CN" sz="2000" dirty="0" smtClean="0"/>
              <a:t>size</a:t>
            </a:r>
            <a:endParaRPr lang="zh-CN" altLang="en-US" sz="2000" dirty="0" smtClean="0"/>
          </a:p>
          <a:p>
            <a:pPr marL="742950" lvl="1" indent="-285750">
              <a:buFont typeface="Arial" charset="0"/>
              <a:buChar char="•"/>
            </a:pPr>
            <a:r>
              <a:rPr lang="en-US" altLang="zh-CN" sz="2000" dirty="0" smtClean="0"/>
              <a:t>Cache</a:t>
            </a:r>
            <a:r>
              <a:rPr lang="zh-CN" altLang="en-US" sz="2000" dirty="0" smtClean="0"/>
              <a:t> </a:t>
            </a:r>
            <a:r>
              <a:rPr lang="en-US" altLang="zh-CN" sz="2000" dirty="0" smtClean="0"/>
              <a:t>is</a:t>
            </a:r>
            <a:r>
              <a:rPr lang="zh-CN" altLang="en-US" sz="2000" dirty="0" smtClean="0"/>
              <a:t> </a:t>
            </a:r>
            <a:r>
              <a:rPr lang="en-US" altLang="zh-CN" sz="2000" dirty="0" smtClean="0"/>
              <a:t>used</a:t>
            </a:r>
            <a:r>
              <a:rPr lang="zh-CN" altLang="en-US" sz="2000" dirty="0" smtClean="0"/>
              <a:t> </a:t>
            </a:r>
            <a:r>
              <a:rPr lang="en-US" altLang="zh-CN" sz="2000" dirty="0" smtClean="0"/>
              <a:t>for</a:t>
            </a:r>
            <a:r>
              <a:rPr lang="zh-CN" altLang="en-US" sz="2000" dirty="0" smtClean="0"/>
              <a:t> </a:t>
            </a:r>
            <a:r>
              <a:rPr lang="en-US" altLang="zh-CN" sz="2000" dirty="0" smtClean="0"/>
              <a:t>inode</a:t>
            </a:r>
            <a:r>
              <a:rPr lang="zh-CN" altLang="en-US" sz="2000" dirty="0" smtClean="0"/>
              <a:t> </a:t>
            </a:r>
            <a:r>
              <a:rPr lang="en-US" altLang="zh-CN" sz="2000" dirty="0" smtClean="0"/>
              <a:t>map</a:t>
            </a:r>
            <a:r>
              <a:rPr lang="zh-CN" altLang="en-US" sz="2000" dirty="0" smtClean="0"/>
              <a:t> </a:t>
            </a:r>
            <a:r>
              <a:rPr lang="en-US" altLang="zh-CN" sz="2000" dirty="0" smtClean="0"/>
              <a:t>in</a:t>
            </a:r>
            <a:r>
              <a:rPr lang="zh-CN" altLang="en-US" sz="2000" dirty="0" smtClean="0"/>
              <a:t> </a:t>
            </a:r>
            <a:r>
              <a:rPr lang="en-US" altLang="zh-CN" sz="2000" dirty="0" smtClean="0"/>
              <a:t>LFS</a:t>
            </a:r>
            <a:endParaRPr lang="zh-CN" altLang="en-US" sz="2000" dirty="0" smtClean="0"/>
          </a:p>
          <a:p>
            <a:endParaRPr lang="en-US" sz="2000" dirty="0"/>
          </a:p>
        </p:txBody>
      </p:sp>
    </p:spTree>
    <p:extLst>
      <p:ext uri="{BB962C8B-B14F-4D97-AF65-F5344CB8AC3E}">
        <p14:creationId xmlns:p14="http://schemas.microsoft.com/office/powerpoint/2010/main" val="1020406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a:t>
            </a:r>
            <a:r>
              <a:rPr lang="en-US" dirty="0" smtClean="0"/>
              <a:t>Small </a:t>
            </a:r>
            <a:r>
              <a:rPr lang="en-US" dirty="0"/>
              <a:t>files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210" y="1574165"/>
            <a:ext cx="4674686" cy="4351338"/>
          </a:xfrm>
        </p:spPr>
      </p:pic>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19</a:t>
            </a:fld>
            <a:endParaRPr lang="en-US"/>
          </a:p>
        </p:txBody>
      </p:sp>
      <p:sp>
        <p:nvSpPr>
          <p:cNvPr id="7" name="TextBox 6"/>
          <p:cNvSpPr txBox="1"/>
          <p:nvPr/>
        </p:nvSpPr>
        <p:spPr>
          <a:xfrm>
            <a:off x="5875020" y="2121535"/>
            <a:ext cx="6092190" cy="2934137"/>
          </a:xfrm>
          <a:prstGeom prst="rect">
            <a:avLst/>
          </a:prstGeom>
          <a:noFill/>
        </p:spPr>
        <p:txBody>
          <a:bodyPr wrap="square" rtlCol="0">
            <a:spAutoFit/>
          </a:bodyPr>
          <a:lstStyle/>
          <a:p>
            <a:pPr marL="228600" indent="-228600">
              <a:lnSpc>
                <a:spcPct val="150000"/>
              </a:lnSpc>
              <a:spcBef>
                <a:spcPts val="1000"/>
              </a:spcBef>
              <a:buFont typeface="Arial"/>
              <a:buChar char="•"/>
            </a:pPr>
            <a:r>
              <a:rPr lang="en-US" sz="2800" dirty="0" smtClean="0">
                <a:latin typeface="Gill Sans" charset="0"/>
                <a:ea typeface="Gill Sans" charset="0"/>
                <a:cs typeface="Gill Sans" charset="0"/>
              </a:rPr>
              <a:t>Excellent </a:t>
            </a:r>
            <a:r>
              <a:rPr lang="en-US" sz="2800" dirty="0">
                <a:latin typeface="Gill Sans" charset="0"/>
                <a:ea typeface="Gill Sans" charset="0"/>
                <a:cs typeface="Gill Sans" charset="0"/>
              </a:rPr>
              <a:t>write </a:t>
            </a:r>
            <a:r>
              <a:rPr lang="en-US" sz="2800" dirty="0" smtClean="0">
                <a:latin typeface="Gill Sans" charset="0"/>
                <a:ea typeface="Gill Sans" charset="0"/>
                <a:cs typeface="Gill Sans" charset="0"/>
              </a:rPr>
              <a:t>performance </a:t>
            </a:r>
            <a:r>
              <a:rPr lang="en-US" sz="2800" dirty="0">
                <a:latin typeface="Gill Sans" charset="0"/>
                <a:ea typeface="Gill Sans" charset="0"/>
                <a:cs typeface="Gill Sans" charset="0"/>
              </a:rPr>
              <a:t>for LFS</a:t>
            </a:r>
          </a:p>
          <a:p>
            <a:pPr marL="228600" indent="-228600">
              <a:lnSpc>
                <a:spcPct val="150000"/>
              </a:lnSpc>
              <a:spcBef>
                <a:spcPts val="1000"/>
              </a:spcBef>
              <a:buFont typeface="Arial"/>
              <a:buChar char="•"/>
            </a:pPr>
            <a:r>
              <a:rPr lang="en-US" sz="2800" dirty="0" smtClean="0">
                <a:latin typeface="Gill Sans" charset="0"/>
                <a:ea typeface="Gill Sans" charset="0"/>
                <a:cs typeface="Gill Sans" charset="0"/>
              </a:rPr>
              <a:t>Good read performance for LFS</a:t>
            </a:r>
            <a:endParaRPr lang="en-US" sz="2800" dirty="0">
              <a:latin typeface="Gill Sans" charset="0"/>
              <a:ea typeface="Gill Sans" charset="0"/>
              <a:cs typeface="Gill Sans" charset="0"/>
            </a:endParaRPr>
          </a:p>
          <a:p>
            <a:pPr marL="228600" indent="-228600">
              <a:lnSpc>
                <a:spcPct val="150000"/>
              </a:lnSpc>
              <a:spcBef>
                <a:spcPts val="1000"/>
              </a:spcBef>
              <a:buFont typeface="Arial"/>
              <a:buChar char="•"/>
            </a:pPr>
            <a:r>
              <a:rPr lang="en-US" sz="2800" dirty="0" smtClean="0">
                <a:latin typeface="Gill Sans" charset="0"/>
                <a:ea typeface="Gill Sans" charset="0"/>
                <a:cs typeface="Gill Sans" charset="0"/>
              </a:rPr>
              <a:t>Potential improvement for LFS with faster CPUs</a:t>
            </a:r>
            <a:endParaRPr lang="en-US" sz="2800" dirty="0">
              <a:latin typeface="Gill Sans" charset="0"/>
              <a:ea typeface="Gill Sans" charset="0"/>
              <a:cs typeface="Gill Sans" charset="0"/>
            </a:endParaRPr>
          </a:p>
        </p:txBody>
      </p:sp>
    </p:spTree>
    <p:extLst>
      <p:ext uri="{BB962C8B-B14F-4D97-AF65-F5344CB8AC3E}">
        <p14:creationId xmlns:p14="http://schemas.microsoft.com/office/powerpoint/2010/main" val="1236181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a:xfrm>
            <a:off x="838200" y="1514842"/>
            <a:ext cx="10515600" cy="4351338"/>
          </a:xfrm>
        </p:spPr>
        <p:txBody>
          <a:bodyPr>
            <a:normAutofit/>
          </a:bodyPr>
          <a:lstStyle/>
          <a:p>
            <a:r>
              <a:rPr lang="en-US" sz="2400" dirty="0"/>
              <a:t>Processor speeds increase at an exponential rate</a:t>
            </a:r>
          </a:p>
          <a:p>
            <a:r>
              <a:rPr lang="en-US" sz="2400" dirty="0"/>
              <a:t>Main memory sizes increase at an exponential rate</a:t>
            </a:r>
          </a:p>
          <a:p>
            <a:r>
              <a:rPr lang="en-US" sz="2400" dirty="0"/>
              <a:t>Disk capacities are improving rapidly</a:t>
            </a:r>
          </a:p>
          <a:p>
            <a:r>
              <a:rPr lang="en-US" sz="2400" dirty="0" smtClean="0"/>
              <a:t>But </a:t>
            </a:r>
            <a:r>
              <a:rPr lang="en-US" sz="2400" b="1" dirty="0" smtClean="0"/>
              <a:t>disk </a:t>
            </a:r>
            <a:r>
              <a:rPr lang="en-US" sz="2400" b="1" dirty="0"/>
              <a:t>access times </a:t>
            </a:r>
            <a:r>
              <a:rPr lang="en-US" sz="2400" dirty="0"/>
              <a:t>have evolved much more </a:t>
            </a:r>
            <a:r>
              <a:rPr lang="en-US" sz="2400" b="1" dirty="0"/>
              <a:t>slowly</a:t>
            </a:r>
          </a:p>
          <a:p>
            <a:endParaRPr lang="en-US" sz="2400" dirty="0" smtClean="0"/>
          </a:p>
          <a:p>
            <a:r>
              <a:rPr lang="en-US" sz="2400" dirty="0" smtClean="0"/>
              <a:t>Disk access time = seek time + rotational latency + data transfer time</a:t>
            </a:r>
          </a:p>
        </p:txBody>
      </p:sp>
      <p:sp>
        <p:nvSpPr>
          <p:cNvPr id="4" name="Footer Placeholder 3"/>
          <p:cNvSpPr>
            <a:spLocks noGrp="1"/>
          </p:cNvSpPr>
          <p:nvPr>
            <p:ph type="ftr" sz="quarter" idx="11"/>
          </p:nvPr>
        </p:nvSpPr>
        <p:spPr/>
        <p:txBody>
          <a:bodyPr/>
          <a:lstStyle/>
          <a:p>
            <a:r>
              <a:rPr lang="en-US" dirty="0" smtClean="0"/>
              <a:t>EECS 582 – </a:t>
            </a:r>
            <a:r>
              <a:rPr lang="en-US" dirty="0"/>
              <a:t>F</a:t>
            </a:r>
            <a:r>
              <a:rPr lang="en-US" dirty="0" smtClean="0"/>
              <a:t>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007905771"/>
              </p:ext>
            </p:extLst>
          </p:nvPr>
        </p:nvGraphicFramePr>
        <p:xfrm>
          <a:off x="9855199" y="516944"/>
          <a:ext cx="1381125" cy="1021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812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Large files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8190" y="1690688"/>
            <a:ext cx="4944165" cy="3877216"/>
          </a:xfrm>
        </p:spPr>
      </p:pic>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20</a:t>
            </a:fld>
            <a:endParaRPr lang="en-US"/>
          </a:p>
        </p:txBody>
      </p:sp>
      <p:sp>
        <p:nvSpPr>
          <p:cNvPr id="8" name="TextBox 7"/>
          <p:cNvSpPr txBox="1"/>
          <p:nvPr/>
        </p:nvSpPr>
        <p:spPr>
          <a:xfrm>
            <a:off x="6343650" y="1843735"/>
            <a:ext cx="5566410" cy="3500638"/>
          </a:xfrm>
          <a:prstGeom prst="rect">
            <a:avLst/>
          </a:prstGeom>
          <a:noFill/>
        </p:spPr>
        <p:txBody>
          <a:bodyPr wrap="square" rtlCol="0">
            <a:spAutoFit/>
          </a:bodyPr>
          <a:lstStyle/>
          <a:p>
            <a:pPr marL="228600" indent="-228600">
              <a:lnSpc>
                <a:spcPct val="150000"/>
              </a:lnSpc>
              <a:spcBef>
                <a:spcPts val="1000"/>
              </a:spcBef>
              <a:buFont typeface="Arial"/>
              <a:buChar char="•"/>
            </a:pPr>
            <a:r>
              <a:rPr lang="en-US" sz="2800" dirty="0">
                <a:latin typeface="Gill Sans" charset="0"/>
                <a:ea typeface="Gill Sans" charset="0"/>
                <a:cs typeface="Gill Sans" charset="0"/>
              </a:rPr>
              <a:t>Higher write bandwidth for LFS</a:t>
            </a:r>
          </a:p>
          <a:p>
            <a:pPr marL="228600" indent="-228600">
              <a:lnSpc>
                <a:spcPct val="150000"/>
              </a:lnSpc>
              <a:spcBef>
                <a:spcPts val="1000"/>
              </a:spcBef>
              <a:buFont typeface="Arial"/>
              <a:buChar char="•"/>
            </a:pPr>
            <a:r>
              <a:rPr lang="en-US" sz="2800" dirty="0">
                <a:latin typeface="Gill Sans" charset="0"/>
                <a:ea typeface="Gill Sans" charset="0"/>
                <a:cs typeface="Gill Sans" charset="0"/>
              </a:rPr>
              <a:t>Almost the same read bandwidth as SunOS</a:t>
            </a:r>
          </a:p>
          <a:p>
            <a:pPr marL="228600" indent="-228600">
              <a:lnSpc>
                <a:spcPct val="150000"/>
              </a:lnSpc>
              <a:spcBef>
                <a:spcPts val="1000"/>
              </a:spcBef>
              <a:buFont typeface="Arial"/>
              <a:buChar char="•"/>
            </a:pPr>
            <a:r>
              <a:rPr lang="en-US" sz="2800" dirty="0">
                <a:latin typeface="Gill Sans" charset="0"/>
                <a:ea typeface="Gill Sans" charset="0"/>
                <a:cs typeface="Gill Sans" charset="0"/>
              </a:rPr>
              <a:t>Slow when reading files that were written randomly</a:t>
            </a:r>
          </a:p>
        </p:txBody>
      </p:sp>
    </p:spTree>
    <p:extLst>
      <p:ext uri="{BB962C8B-B14F-4D97-AF65-F5344CB8AC3E}">
        <p14:creationId xmlns:p14="http://schemas.microsoft.com/office/powerpoint/2010/main" val="296093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a:t>
            </a:r>
            <a:endParaRPr lang="en-US" dirty="0"/>
          </a:p>
        </p:txBody>
      </p:sp>
      <p:sp>
        <p:nvSpPr>
          <p:cNvPr id="3" name="Content Placeholder 2"/>
          <p:cNvSpPr>
            <a:spLocks noGrp="1"/>
          </p:cNvSpPr>
          <p:nvPr>
            <p:ph idx="1"/>
          </p:nvPr>
        </p:nvSpPr>
        <p:spPr>
          <a:xfrm>
            <a:off x="838200" y="1847850"/>
            <a:ext cx="10515600" cy="4351338"/>
          </a:xfrm>
        </p:spPr>
        <p:txBody>
          <a:bodyPr/>
          <a:lstStyle/>
          <a:p>
            <a:pPr fontAlgn="base"/>
            <a:r>
              <a:rPr lang="en-US" dirty="0" smtClean="0"/>
              <a:t>A </a:t>
            </a:r>
            <a:r>
              <a:rPr lang="en-US" dirty="0"/>
              <a:t>new file system using log-like structure, most I/O operations are sequential </a:t>
            </a:r>
            <a:r>
              <a:rPr lang="en-US" dirty="0" smtClean="0"/>
              <a:t>writes</a:t>
            </a:r>
            <a:endParaRPr lang="en-US" dirty="0"/>
          </a:p>
          <a:p>
            <a:pPr fontAlgn="base"/>
            <a:r>
              <a:rPr lang="en-US" dirty="0"/>
              <a:t>Describes the data structure for storing and fetching files, directories, mainly compared to Unix FFS</a:t>
            </a:r>
          </a:p>
          <a:p>
            <a:pPr fontAlgn="base"/>
            <a:r>
              <a:rPr lang="en-US" dirty="0"/>
              <a:t>Describes the mechanism for </a:t>
            </a:r>
            <a:r>
              <a:rPr lang="en-US" dirty="0" smtClean="0"/>
              <a:t>space cleaning </a:t>
            </a:r>
            <a:r>
              <a:rPr lang="en-US" dirty="0"/>
              <a:t>and crash </a:t>
            </a:r>
            <a:r>
              <a:rPr lang="en-US" dirty="0" smtClean="0"/>
              <a:t>recovery</a:t>
            </a:r>
          </a:p>
          <a:p>
            <a:pPr fontAlgn="base"/>
            <a:r>
              <a:rPr lang="en-US" dirty="0" smtClean="0"/>
              <a:t>Some other LFS implementation</a:t>
            </a:r>
          </a:p>
          <a:p>
            <a:pPr lvl="1" fontAlgn="base"/>
            <a:r>
              <a:rPr lang="en-US" dirty="0" smtClean="0"/>
              <a:t>LinLogFS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21</a:t>
            </a:fld>
            <a:endParaRPr lang="en-US"/>
          </a:p>
        </p:txBody>
      </p:sp>
    </p:spTree>
    <p:extLst>
      <p:ext uri="{BB962C8B-B14F-4D97-AF65-F5344CB8AC3E}">
        <p14:creationId xmlns:p14="http://schemas.microsoft.com/office/powerpoint/2010/main" val="2070814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After</a:t>
            </a:r>
            <a:r>
              <a:rPr lang="zh-CN" altLang="en-US" dirty="0" smtClean="0"/>
              <a:t> </a:t>
            </a:r>
            <a:r>
              <a:rPr lang="en-US" altLang="zh-CN" dirty="0" smtClean="0"/>
              <a:t>LFS</a:t>
            </a:r>
            <a:endParaRPr lang="en-US" dirty="0"/>
          </a:p>
        </p:txBody>
      </p:sp>
      <p:sp>
        <p:nvSpPr>
          <p:cNvPr id="3" name="Content Placeholder 2"/>
          <p:cNvSpPr>
            <a:spLocks noGrp="1"/>
          </p:cNvSpPr>
          <p:nvPr>
            <p:ph idx="1"/>
          </p:nvPr>
        </p:nvSpPr>
        <p:spPr/>
        <p:txBody>
          <a:bodyPr/>
          <a:lstStyle/>
          <a:p>
            <a:pPr marL="0" indent="0">
              <a:buNone/>
            </a:pPr>
            <a:r>
              <a:rPr lang="en-US" sz="3200" dirty="0"/>
              <a:t>Journaling File System</a:t>
            </a:r>
            <a:endParaRPr lang="zh-CN" altLang="en-US" sz="3200" dirty="0" smtClean="0"/>
          </a:p>
          <a:p>
            <a:r>
              <a:rPr lang="en-US" dirty="0" smtClean="0"/>
              <a:t>IBM,1990</a:t>
            </a:r>
          </a:p>
          <a:p>
            <a:r>
              <a:rPr lang="en-US" dirty="0" smtClean="0"/>
              <a:t>Hybrid between traditional FS and Logging FS</a:t>
            </a:r>
          </a:p>
          <a:p>
            <a:r>
              <a:rPr lang="en-US" dirty="0" smtClean="0"/>
              <a:t>Write to log first, delete the log when operations complete</a:t>
            </a:r>
          </a:p>
          <a:p>
            <a:r>
              <a:rPr lang="en-US" dirty="0" smtClean="0"/>
              <a:t>Recover by examining the log</a:t>
            </a:r>
          </a:p>
          <a:p>
            <a:r>
              <a:rPr lang="en-US" dirty="0" smtClean="0"/>
              <a:t>Implementations</a:t>
            </a:r>
          </a:p>
          <a:p>
            <a:pPr lvl="1"/>
            <a:r>
              <a:rPr lang="en-US" dirty="0" smtClean="0"/>
              <a:t>NTFS</a:t>
            </a:r>
          </a:p>
          <a:p>
            <a:pPr lvl="1"/>
            <a:r>
              <a:rPr lang="en-US" dirty="0" smtClean="0"/>
              <a:t>Ext4</a:t>
            </a:r>
          </a:p>
          <a:p>
            <a:pPr lvl="1"/>
            <a:r>
              <a:rPr lang="en-US" dirty="0" smtClean="0"/>
              <a:t>JFS</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22</a:t>
            </a:fld>
            <a:endParaRPr lang="en-US"/>
          </a:p>
        </p:txBody>
      </p:sp>
    </p:spTree>
    <p:extLst>
      <p:ext uri="{BB962C8B-B14F-4D97-AF65-F5344CB8AC3E}">
        <p14:creationId xmlns:p14="http://schemas.microsoft.com/office/powerpoint/2010/main" val="2085099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chor="t"/>
          <a:lstStyle/>
          <a:p>
            <a:r>
              <a:rPr lang="en-US" dirty="0" smtClean="0"/>
              <a:t>Any alternative cleaning policies?</a:t>
            </a:r>
          </a:p>
          <a:p>
            <a:r>
              <a:rPr lang="en-US" dirty="0" smtClean="0"/>
              <a:t>Any designs or applications are inspired by LFS? </a:t>
            </a:r>
          </a:p>
          <a:p>
            <a:r>
              <a:rPr lang="en-US" dirty="0" smtClean="0"/>
              <a:t>Any differences if we use SSD?</a:t>
            </a:r>
          </a:p>
        </p:txBody>
      </p:sp>
      <p:sp>
        <p:nvSpPr>
          <p:cNvPr id="4" name="Footer Placeholder 3"/>
          <p:cNvSpPr>
            <a:spLocks noGrp="1"/>
          </p:cNvSpPr>
          <p:nvPr>
            <p:ph type="ftr" sz="quarter" idx="11"/>
          </p:nvPr>
        </p:nvSpPr>
        <p:spPr/>
        <p:txBody>
          <a:bodyPr/>
          <a:lstStyle/>
          <a:p>
            <a:r>
              <a:rPr lang="en-US" smtClean="0"/>
              <a:t>EECS 582 – F16</a:t>
            </a:r>
            <a:endParaRPr lang="en-US"/>
          </a:p>
        </p:txBody>
      </p:sp>
      <p:sp>
        <p:nvSpPr>
          <p:cNvPr id="5" name="Slide Number Placeholder 4"/>
          <p:cNvSpPr>
            <a:spLocks noGrp="1"/>
          </p:cNvSpPr>
          <p:nvPr>
            <p:ph type="sldNum" sz="quarter" idx="12"/>
          </p:nvPr>
        </p:nvSpPr>
        <p:spPr/>
        <p:txBody>
          <a:bodyPr/>
          <a:lstStyle/>
          <a:p>
            <a:fld id="{4EEF9975-6C58-5C4C-8961-54FFA2646BAA}" type="slidenum">
              <a:rPr lang="en-US" smtClean="0"/>
              <a:t>23</a:t>
            </a:fld>
            <a:endParaRPr lang="en-US"/>
          </a:p>
        </p:txBody>
      </p:sp>
    </p:spTree>
    <p:extLst>
      <p:ext uri="{BB962C8B-B14F-4D97-AF65-F5344CB8AC3E}">
        <p14:creationId xmlns:p14="http://schemas.microsoft.com/office/powerpoint/2010/main" val="101359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smtClean="0"/>
              <a:t>Workloads </a:t>
            </a:r>
          </a:p>
          <a:p>
            <a:pPr lvl="1"/>
            <a:r>
              <a:rPr lang="en-US" dirty="0" smtClean="0"/>
              <a:t>Dominated </a:t>
            </a:r>
            <a:r>
              <a:rPr lang="en-US" dirty="0"/>
              <a:t>by </a:t>
            </a:r>
            <a:r>
              <a:rPr lang="en-US" dirty="0" smtClean="0"/>
              <a:t>accesses </a:t>
            </a:r>
            <a:r>
              <a:rPr lang="en-US" dirty="0"/>
              <a:t>to </a:t>
            </a:r>
            <a:r>
              <a:rPr lang="en-US" b="1" dirty="0"/>
              <a:t>small </a:t>
            </a:r>
            <a:r>
              <a:rPr lang="en-US" b="1" dirty="0" smtClean="0"/>
              <a:t>files</a:t>
            </a:r>
          </a:p>
          <a:p>
            <a:pPr lvl="1"/>
            <a:r>
              <a:rPr lang="en-US" altLang="en-US" dirty="0"/>
              <a:t>Many random disk accesses</a:t>
            </a:r>
          </a:p>
          <a:p>
            <a:r>
              <a:rPr lang="en-US" dirty="0" smtClean="0"/>
              <a:t>Existing file systems </a:t>
            </a:r>
          </a:p>
          <a:p>
            <a:pPr lvl="1"/>
            <a:r>
              <a:rPr lang="en-US" dirty="0"/>
              <a:t>S</a:t>
            </a:r>
            <a:r>
              <a:rPr lang="en-US" dirty="0" smtClean="0"/>
              <a:t>pread data around the disk</a:t>
            </a:r>
          </a:p>
          <a:p>
            <a:pPr lvl="1"/>
            <a:r>
              <a:rPr lang="en-US" altLang="en-US" dirty="0"/>
              <a:t>File creation and deletion </a:t>
            </a:r>
            <a:r>
              <a:rPr lang="en-US" altLang="en-US" dirty="0" smtClean="0"/>
              <a:t>times are </a:t>
            </a:r>
            <a:r>
              <a:rPr lang="en-US" altLang="en-US" dirty="0"/>
              <a:t>dominated </a:t>
            </a:r>
            <a:r>
              <a:rPr lang="en-US" altLang="en-US" dirty="0" smtClean="0"/>
              <a:t>by</a:t>
            </a:r>
            <a:r>
              <a:rPr lang="zh-CN" altLang="en-US" dirty="0" smtClean="0"/>
              <a:t> </a:t>
            </a:r>
            <a:r>
              <a:rPr lang="en-US" b="1" dirty="0"/>
              <a:t>synchronous</a:t>
            </a:r>
            <a:r>
              <a:rPr lang="en-US" dirty="0"/>
              <a:t> </a:t>
            </a:r>
            <a:r>
              <a:rPr lang="en-US" dirty="0" smtClean="0"/>
              <a:t>writes</a:t>
            </a:r>
            <a:r>
              <a:rPr lang="zh-CN" altLang="en-US" dirty="0" smtClean="0"/>
              <a:t> </a:t>
            </a:r>
            <a:r>
              <a:rPr lang="en-US" altLang="zh-CN" dirty="0" smtClean="0"/>
              <a:t>to</a:t>
            </a:r>
            <a:r>
              <a:rPr lang="en-US" altLang="en-US" dirty="0" smtClean="0"/>
              <a:t> </a:t>
            </a:r>
            <a:r>
              <a:rPr lang="en-US" altLang="en-US" dirty="0"/>
              <a:t>directory and </a:t>
            </a:r>
            <a:r>
              <a:rPr lang="en-US" altLang="en-US" dirty="0" err="1"/>
              <a:t>i</a:t>
            </a:r>
            <a:r>
              <a:rPr lang="en-US" altLang="en-US" dirty="0"/>
              <a:t>-node </a:t>
            </a:r>
            <a:r>
              <a:rPr lang="en-US" altLang="en-US" dirty="0" smtClean="0"/>
              <a:t>updates</a:t>
            </a:r>
            <a:endParaRPr lang="zh-CN" altLang="en-US" dirty="0"/>
          </a:p>
          <a:p>
            <a:pPr lvl="1"/>
            <a:r>
              <a:rPr lang="en-US" altLang="en-US" dirty="0" smtClean="0"/>
              <a:t>&lt; </a:t>
            </a:r>
            <a:r>
              <a:rPr lang="en-US" altLang="en-US" b="1" dirty="0" smtClean="0"/>
              <a:t>5%</a:t>
            </a:r>
            <a:r>
              <a:rPr lang="en-US" altLang="en-US" dirty="0" smtClean="0"/>
              <a:t> disk bandwidth</a:t>
            </a:r>
            <a:r>
              <a:rPr lang="zh-CN" altLang="en-US" dirty="0" smtClean="0"/>
              <a:t> </a:t>
            </a:r>
            <a:r>
              <a:rPr lang="en-US" altLang="zh-CN" dirty="0" smtClean="0"/>
              <a:t>for</a:t>
            </a:r>
            <a:r>
              <a:rPr lang="zh-CN" altLang="en-US" dirty="0" smtClean="0"/>
              <a:t> </a:t>
            </a:r>
            <a:r>
              <a:rPr lang="en-US" altLang="zh-CN" dirty="0" smtClean="0"/>
              <a:t>small</a:t>
            </a:r>
            <a:r>
              <a:rPr lang="zh-CN" altLang="en-US" dirty="0" smtClean="0"/>
              <a:t> </a:t>
            </a:r>
            <a:r>
              <a:rPr lang="en-US" altLang="zh-CN" dirty="0" smtClean="0"/>
              <a:t>files</a:t>
            </a:r>
            <a:endParaRPr lang="en-US" altLang="en-US" dirty="0"/>
          </a:p>
          <a:p>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3</a:t>
            </a:fld>
            <a:endParaRPr lang="en-US"/>
          </a:p>
        </p:txBody>
      </p:sp>
    </p:spTree>
    <p:extLst>
      <p:ext uri="{BB962C8B-B14F-4D97-AF65-F5344CB8AC3E}">
        <p14:creationId xmlns:p14="http://schemas.microsoft.com/office/powerpoint/2010/main" val="166287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Sprite LFS</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4</a:t>
            </a:fld>
            <a:endParaRPr lang="en-US"/>
          </a:p>
        </p:txBody>
      </p:sp>
      <p:sp>
        <p:nvSpPr>
          <p:cNvPr id="7" name="TextBox 6"/>
          <p:cNvSpPr txBox="1"/>
          <p:nvPr/>
        </p:nvSpPr>
        <p:spPr>
          <a:xfrm>
            <a:off x="744415" y="3841501"/>
            <a:ext cx="10447020" cy="2133918"/>
          </a:xfrm>
          <a:prstGeom prst="rect">
            <a:avLst/>
          </a:prstGeom>
          <a:noFill/>
        </p:spPr>
        <p:txBody>
          <a:bodyPr wrap="square" rtlCol="0">
            <a:spAutoFit/>
          </a:bodyPr>
          <a:lstStyle/>
          <a:p>
            <a:pPr marL="228600" indent="-228600">
              <a:spcBef>
                <a:spcPts val="1000"/>
              </a:spcBef>
              <a:buFont typeface="Arial"/>
              <a:buChar char="•"/>
            </a:pPr>
            <a:r>
              <a:rPr lang="en-US" sz="2400" dirty="0"/>
              <a:t>Assumes most read will directly from RAM cache in the </a:t>
            </a:r>
            <a:r>
              <a:rPr lang="en-US" sz="2400" dirty="0" smtClean="0"/>
              <a:t>future, thus try to improve write performance</a:t>
            </a:r>
          </a:p>
          <a:p>
            <a:pPr marL="228600" indent="-228600">
              <a:spcBef>
                <a:spcPts val="1000"/>
              </a:spcBef>
              <a:buFont typeface="Arial"/>
              <a:buChar char="•"/>
            </a:pPr>
            <a:r>
              <a:rPr lang="en-US" sz="2400" dirty="0" smtClean="0"/>
              <a:t>Buffer </a:t>
            </a:r>
            <a:r>
              <a:rPr lang="en-US" sz="2400" dirty="0"/>
              <a:t>a sequence of small random changes and write them back with a single disk </a:t>
            </a:r>
            <a:r>
              <a:rPr lang="en-US" altLang="zh-CN" sz="2400" dirty="0" smtClean="0"/>
              <a:t>write</a:t>
            </a:r>
            <a:r>
              <a:rPr lang="zh-CN" altLang="en-US" sz="2400" dirty="0" smtClean="0"/>
              <a:t> </a:t>
            </a:r>
            <a:r>
              <a:rPr lang="en-US" sz="2400" dirty="0" smtClean="0"/>
              <a:t>operation </a:t>
            </a:r>
            <a:r>
              <a:rPr lang="en-US" sz="2400" dirty="0"/>
              <a:t>in an append-only </a:t>
            </a:r>
            <a:r>
              <a:rPr lang="en-US" sz="2400" dirty="0" smtClean="0"/>
              <a:t>fashion</a:t>
            </a:r>
          </a:p>
          <a:p>
            <a:pPr marL="685800" lvl="1" indent="-228600">
              <a:spcBef>
                <a:spcPts val="1000"/>
              </a:spcBef>
              <a:buFont typeface="Arial"/>
              <a:buChar char="•"/>
            </a:pPr>
            <a:r>
              <a:rPr lang="en-US" sz="2000" dirty="0" smtClean="0"/>
              <a:t>Fewer I/</a:t>
            </a:r>
            <a:r>
              <a:rPr lang="en-US" sz="2000" dirty="0" err="1" smtClean="0"/>
              <a:t>Os</a:t>
            </a:r>
            <a:endParaRPr lang="en-US" sz="2000" dirty="0"/>
          </a:p>
        </p:txBody>
      </p:sp>
      <p:sp>
        <p:nvSpPr>
          <p:cNvPr id="8" name="Rectangle 7"/>
          <p:cNvSpPr/>
          <p:nvPr/>
        </p:nvSpPr>
        <p:spPr>
          <a:xfrm>
            <a:off x="1312985" y="2063262"/>
            <a:ext cx="5169877" cy="961292"/>
          </a:xfrm>
          <a:prstGeom prst="rect">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10347373" y="2362145"/>
            <a:ext cx="644769" cy="369332"/>
          </a:xfrm>
          <a:prstGeom prst="rect">
            <a:avLst/>
          </a:prstGeom>
          <a:noFill/>
        </p:spPr>
        <p:txBody>
          <a:bodyPr wrap="square" rtlCol="0">
            <a:spAutoFit/>
          </a:bodyPr>
          <a:lstStyle/>
          <a:p>
            <a:r>
              <a:rPr lang="en-US" dirty="0" smtClean="0"/>
              <a:t>Disk</a:t>
            </a:r>
            <a:endParaRPr lang="en-US" dirty="0"/>
          </a:p>
        </p:txBody>
      </p:sp>
      <p:sp>
        <p:nvSpPr>
          <p:cNvPr id="13" name="Rectangle 12"/>
          <p:cNvSpPr/>
          <p:nvPr/>
        </p:nvSpPr>
        <p:spPr>
          <a:xfrm>
            <a:off x="6482862" y="2069069"/>
            <a:ext cx="3610707" cy="961292"/>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a:off x="4683369" y="2391508"/>
            <a:ext cx="2825262" cy="33996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51419" y="2396762"/>
            <a:ext cx="644769" cy="369332"/>
          </a:xfrm>
          <a:prstGeom prst="rect">
            <a:avLst/>
          </a:prstGeom>
          <a:noFill/>
        </p:spPr>
        <p:txBody>
          <a:bodyPr wrap="square" rtlCol="0">
            <a:spAutoFit/>
          </a:bodyPr>
          <a:lstStyle/>
          <a:p>
            <a:r>
              <a:rPr lang="en-US" dirty="0" smtClean="0"/>
              <a:t>Log</a:t>
            </a:r>
            <a:endParaRPr lang="en-US" dirty="0"/>
          </a:p>
        </p:txBody>
      </p:sp>
    </p:spTree>
    <p:extLst>
      <p:ext uri="{BB962C8B-B14F-4D97-AF65-F5344CB8AC3E}">
        <p14:creationId xmlns:p14="http://schemas.microsoft.com/office/powerpoint/2010/main" val="2291148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Structures</a:t>
            </a:r>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80298490"/>
              </p:ext>
            </p:extLst>
          </p:nvPr>
        </p:nvGraphicFramePr>
        <p:xfrm>
          <a:off x="726831" y="1690688"/>
          <a:ext cx="10726614" cy="4463928"/>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846897224"/>
                    </a:ext>
                  </a:extLst>
                </a:gridCol>
                <a:gridCol w="7120971">
                  <a:extLst>
                    <a:ext uri="{9D8B030D-6E8A-4147-A177-3AD203B41FA5}">
                      <a16:colId xmlns="" xmlns:a16="http://schemas.microsoft.com/office/drawing/2014/main" val="2420790021"/>
                    </a:ext>
                  </a:extLst>
                </a:gridCol>
                <a:gridCol w="1472043">
                  <a:extLst>
                    <a:ext uri="{9D8B030D-6E8A-4147-A177-3AD203B41FA5}">
                      <a16:colId xmlns="" xmlns:a16="http://schemas.microsoft.com/office/drawing/2014/main" val="4036041847"/>
                    </a:ext>
                  </a:extLst>
                </a:gridCol>
              </a:tblGrid>
              <a:tr h="495992">
                <a:tc>
                  <a:txBody>
                    <a:bodyPr/>
                    <a:lstStyle/>
                    <a:p>
                      <a:pPr algn="ctr"/>
                      <a:r>
                        <a:rPr lang="en-US" sz="2000" b="0" dirty="0" smtClean="0">
                          <a:solidFill>
                            <a:schemeClr val="tx1"/>
                          </a:solidFill>
                        </a:rPr>
                        <a:t>Name</a:t>
                      </a:r>
                      <a:endParaRPr lang="en-US" sz="2000" b="0" dirty="0">
                        <a:solidFill>
                          <a:schemeClr val="tx1"/>
                        </a:solidFill>
                      </a:endParaRPr>
                    </a:p>
                  </a:txBody>
                  <a:tcPr anchor="ctr"/>
                </a:tc>
                <a:tc>
                  <a:txBody>
                    <a:bodyPr/>
                    <a:lstStyle/>
                    <a:p>
                      <a:pPr algn="ctr"/>
                      <a:r>
                        <a:rPr lang="en-US" sz="2000" b="0" dirty="0" smtClean="0">
                          <a:solidFill>
                            <a:schemeClr val="tx1"/>
                          </a:solidFill>
                        </a:rPr>
                        <a:t>Information</a:t>
                      </a:r>
                      <a:endParaRPr lang="en-US" sz="2000" b="0" dirty="0">
                        <a:solidFill>
                          <a:schemeClr val="tx1"/>
                        </a:solidFill>
                      </a:endParaRPr>
                    </a:p>
                  </a:txBody>
                  <a:tcPr anchor="ctr"/>
                </a:tc>
                <a:tc>
                  <a:txBody>
                    <a:bodyPr/>
                    <a:lstStyle/>
                    <a:p>
                      <a:pPr algn="ctr"/>
                      <a:r>
                        <a:rPr lang="en-US" sz="2000" b="0" dirty="0" smtClean="0">
                          <a:solidFill>
                            <a:schemeClr val="tx1"/>
                          </a:solidFill>
                        </a:rPr>
                        <a:t>Location</a:t>
                      </a:r>
                      <a:endParaRPr lang="en-US" sz="2000" b="0" dirty="0">
                        <a:solidFill>
                          <a:schemeClr val="tx1"/>
                        </a:solidFill>
                      </a:endParaRPr>
                    </a:p>
                  </a:txBody>
                  <a:tcPr anchor="ctr"/>
                </a:tc>
                <a:extLst>
                  <a:ext uri="{0D108BD9-81ED-4DB2-BD59-A6C34878D82A}">
                    <a16:rowId xmlns="" xmlns:a16="http://schemas.microsoft.com/office/drawing/2014/main" val="1162300116"/>
                  </a:ext>
                </a:extLst>
              </a:tr>
              <a:tr h="495992">
                <a:tc>
                  <a:txBody>
                    <a:bodyPr/>
                    <a:lstStyle/>
                    <a:p>
                      <a:r>
                        <a:rPr lang="en-US" sz="1800" kern="1200" dirty="0" smtClean="0">
                          <a:solidFill>
                            <a:schemeClr val="dk1"/>
                          </a:solidFill>
                          <a:latin typeface="+mn-lt"/>
                          <a:ea typeface="+mn-ea"/>
                          <a:cs typeface="+mn-cs"/>
                        </a:rPr>
                        <a:t>Inode</a:t>
                      </a:r>
                      <a:endParaRPr lang="en-US" sz="1800" kern="1200" dirty="0">
                        <a:solidFill>
                          <a:schemeClr val="dk1"/>
                        </a:solidFill>
                        <a:latin typeface="+mn-lt"/>
                        <a:ea typeface="+mn-ea"/>
                        <a:cs typeface="+mn-cs"/>
                      </a:endParaRPr>
                    </a:p>
                  </a:txBody>
                  <a:tcPr anchor="ctr"/>
                </a:tc>
                <a:tc>
                  <a:txBody>
                    <a:bodyPr/>
                    <a:lstStyle/>
                    <a:p>
                      <a:r>
                        <a:rPr lang="en-US" dirty="0" smtClean="0"/>
                        <a:t>blocks address, name, owner, modify time, etc.</a:t>
                      </a:r>
                      <a:endParaRPr lang="en-US" dirty="0"/>
                    </a:p>
                  </a:txBody>
                  <a:tcPr anchor="ctr"/>
                </a:tc>
                <a:tc>
                  <a:txBody>
                    <a:bodyPr/>
                    <a:lstStyle/>
                    <a:p>
                      <a:r>
                        <a:rPr lang="en-US" dirty="0" smtClean="0"/>
                        <a:t>Log</a:t>
                      </a:r>
                      <a:endParaRPr lang="en-US" dirty="0"/>
                    </a:p>
                  </a:txBody>
                  <a:tcPr anchor="ctr"/>
                </a:tc>
                <a:extLst>
                  <a:ext uri="{0D108BD9-81ED-4DB2-BD59-A6C34878D82A}">
                    <a16:rowId xmlns="" xmlns:a16="http://schemas.microsoft.com/office/drawing/2014/main" val="1640094273"/>
                  </a:ext>
                </a:extLst>
              </a:tr>
              <a:tr h="495992">
                <a:tc>
                  <a:txBody>
                    <a:bodyPr/>
                    <a:lstStyle/>
                    <a:p>
                      <a:r>
                        <a:rPr lang="en-US" dirty="0" smtClean="0"/>
                        <a:t>Indirect block</a:t>
                      </a:r>
                      <a:endParaRPr lang="en-US"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blocks address for large files</a:t>
                      </a:r>
                    </a:p>
                  </a:txBody>
                  <a:tcPr anchor="ctr"/>
                </a:tc>
                <a:tc>
                  <a:txBody>
                    <a:bodyPr/>
                    <a:lstStyle/>
                    <a:p>
                      <a:r>
                        <a:rPr lang="en-US" altLang="zh-CN" dirty="0" smtClean="0"/>
                        <a:t>Log</a:t>
                      </a:r>
                      <a:endParaRPr lang="en-US" dirty="0"/>
                    </a:p>
                  </a:txBody>
                  <a:tcPr anchor="ctr"/>
                </a:tc>
              </a:tr>
              <a:tr h="495992">
                <a:tc>
                  <a:txBody>
                    <a:bodyPr/>
                    <a:lstStyle/>
                    <a:p>
                      <a:r>
                        <a:rPr lang="en-US" dirty="0" smtClean="0"/>
                        <a:t>Superblock</a:t>
                      </a:r>
                      <a:endParaRPr lang="en-US"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static configuration,</a:t>
                      </a:r>
                      <a:r>
                        <a:rPr lang="en-US" baseline="0" dirty="0" smtClean="0"/>
                        <a:t> number of segments, segment size</a:t>
                      </a:r>
                      <a:endParaRPr lang="en-US" dirty="0" smtClean="0"/>
                    </a:p>
                  </a:txBody>
                  <a:tcPr anchor="ctr"/>
                </a:tc>
                <a:tc>
                  <a:txBody>
                    <a:bodyPr/>
                    <a:lstStyle/>
                    <a:p>
                      <a:r>
                        <a:rPr lang="en-US" altLang="zh-CN" dirty="0" smtClean="0"/>
                        <a:t>Fixed</a:t>
                      </a:r>
                      <a:endParaRPr lang="en-US" dirty="0"/>
                    </a:p>
                  </a:txBody>
                  <a:tcPr anchor="ctr"/>
                </a:tc>
              </a:tr>
              <a:tr h="495992">
                <a:tc>
                  <a:txBody>
                    <a:bodyPr/>
                    <a:lstStyle/>
                    <a:p>
                      <a:r>
                        <a:rPr lang="en-US" dirty="0" smtClean="0"/>
                        <a:t>Inode map</a:t>
                      </a:r>
                      <a:endParaRPr lang="en-US" dirty="0"/>
                    </a:p>
                  </a:txBody>
                  <a:tcPr anchor="ctr">
                    <a:solidFill>
                      <a:schemeClr val="accent2">
                        <a:lumMod val="60000"/>
                        <a:lumOff val="40000"/>
                      </a:schemeClr>
                    </a:solidFill>
                  </a:tcPr>
                </a:tc>
                <a:tc>
                  <a:txBody>
                    <a:bodyPr/>
                    <a:lstStyle/>
                    <a:p>
                      <a:r>
                        <a:rPr lang="en-US" dirty="0" smtClean="0"/>
                        <a:t>address of inodes in that</a:t>
                      </a:r>
                      <a:r>
                        <a:rPr lang="en-US" baseline="0" dirty="0" smtClean="0"/>
                        <a:t> segment, last access time, version number</a:t>
                      </a:r>
                      <a:endParaRPr lang="en-US" dirty="0"/>
                    </a:p>
                  </a:txBody>
                  <a:tcPr anchor="ctr"/>
                </a:tc>
                <a:tc>
                  <a:txBody>
                    <a:bodyPr/>
                    <a:lstStyle/>
                    <a:p>
                      <a:r>
                        <a:rPr lang="en-US" dirty="0" smtClean="0"/>
                        <a:t>Log</a:t>
                      </a:r>
                      <a:endParaRPr lang="en-US" dirty="0"/>
                    </a:p>
                  </a:txBody>
                  <a:tcPr anchor="ctr"/>
                </a:tc>
                <a:extLst>
                  <a:ext uri="{0D108BD9-81ED-4DB2-BD59-A6C34878D82A}">
                    <a16:rowId xmlns="" xmlns:a16="http://schemas.microsoft.com/office/drawing/2014/main" val="3447356192"/>
                  </a:ext>
                </a:extLst>
              </a:tr>
              <a:tr h="495992">
                <a:tc>
                  <a:txBody>
                    <a:bodyPr/>
                    <a:lstStyle/>
                    <a:p>
                      <a:r>
                        <a:rPr lang="en-US" dirty="0" smtClean="0"/>
                        <a:t>Segment summary</a:t>
                      </a:r>
                      <a:endParaRPr lang="en-US" dirty="0"/>
                    </a:p>
                  </a:txBody>
                  <a:tcPr anchor="ctr">
                    <a:solidFill>
                      <a:schemeClr val="accent2">
                        <a:lumMod val="60000"/>
                        <a:lumOff val="40000"/>
                      </a:schemeClr>
                    </a:solidFill>
                  </a:tcPr>
                </a:tc>
                <a:tc>
                  <a:txBody>
                    <a:bodyPr/>
                    <a:lstStyle/>
                    <a:p>
                      <a:r>
                        <a:rPr lang="en-US" dirty="0" smtClean="0"/>
                        <a:t>identification contents</a:t>
                      </a:r>
                      <a:r>
                        <a:rPr lang="en-US" baseline="0" dirty="0" smtClean="0"/>
                        <a:t> of segment, file number and offset</a:t>
                      </a:r>
                      <a:endParaRPr lang="en-US" dirty="0"/>
                    </a:p>
                  </a:txBody>
                  <a:tcPr anchor="ctr"/>
                </a:tc>
                <a:tc>
                  <a:txBody>
                    <a:bodyPr/>
                    <a:lstStyle/>
                    <a:p>
                      <a:r>
                        <a:rPr lang="en-US" dirty="0" smtClean="0"/>
                        <a:t>Log</a:t>
                      </a:r>
                      <a:endParaRPr lang="en-US" dirty="0"/>
                    </a:p>
                  </a:txBody>
                  <a:tcPr anchor="ctr"/>
                </a:tc>
                <a:extLst>
                  <a:ext uri="{0D108BD9-81ED-4DB2-BD59-A6C34878D82A}">
                    <a16:rowId xmlns="" xmlns:a16="http://schemas.microsoft.com/office/drawing/2014/main" val="26786762"/>
                  </a:ext>
                </a:extLst>
              </a:tr>
              <a:tr h="495992">
                <a:tc>
                  <a:txBody>
                    <a:bodyPr/>
                    <a:lstStyle/>
                    <a:p>
                      <a:r>
                        <a:rPr lang="en-US" dirty="0" smtClean="0"/>
                        <a:t>Segment usage table</a:t>
                      </a:r>
                      <a:endParaRPr lang="en-US" dirty="0"/>
                    </a:p>
                  </a:txBody>
                  <a:tcPr anchor="ctr">
                    <a:solidFill>
                      <a:schemeClr val="accent2">
                        <a:lumMod val="60000"/>
                        <a:lumOff val="40000"/>
                      </a:schemeClr>
                    </a:solidFill>
                  </a:tcPr>
                </a:tc>
                <a:tc>
                  <a:txBody>
                    <a:bodyPr/>
                    <a:lstStyle/>
                    <a:p>
                      <a:r>
                        <a:rPr lang="en-US" dirty="0" smtClean="0"/>
                        <a:t>number of live in</a:t>
                      </a:r>
                      <a:r>
                        <a:rPr lang="en-US" baseline="0" dirty="0" smtClean="0"/>
                        <a:t> segments, last write time</a:t>
                      </a:r>
                      <a:endParaRPr lang="en-US" dirty="0"/>
                    </a:p>
                  </a:txBody>
                  <a:tcPr anchor="ctr"/>
                </a:tc>
                <a:tc>
                  <a:txBody>
                    <a:bodyPr/>
                    <a:lstStyle/>
                    <a:p>
                      <a:r>
                        <a:rPr lang="en-US" dirty="0" smtClean="0"/>
                        <a:t>Log</a:t>
                      </a:r>
                      <a:endParaRPr lang="en-US" dirty="0"/>
                    </a:p>
                  </a:txBody>
                  <a:tcPr anchor="ctr"/>
                </a:tc>
                <a:extLst>
                  <a:ext uri="{0D108BD9-81ED-4DB2-BD59-A6C34878D82A}">
                    <a16:rowId xmlns="" xmlns:a16="http://schemas.microsoft.com/office/drawing/2014/main" val="1389410215"/>
                  </a:ext>
                </a:extLst>
              </a:tr>
              <a:tr h="495992">
                <a:tc>
                  <a:txBody>
                    <a:bodyPr/>
                    <a:lstStyle/>
                    <a:p>
                      <a:r>
                        <a:rPr lang="en-US" dirty="0" smtClean="0"/>
                        <a:t>Checkpoint region</a:t>
                      </a:r>
                      <a:endParaRPr lang="en-US" dirty="0"/>
                    </a:p>
                  </a:txBody>
                  <a:tcPr anchor="ctr">
                    <a:solidFill>
                      <a:schemeClr val="accent2">
                        <a:lumMod val="60000"/>
                        <a:lumOff val="40000"/>
                      </a:schemeClr>
                    </a:solidFill>
                  </a:tcPr>
                </a:tc>
                <a:tc>
                  <a:txBody>
                    <a:bodyPr/>
                    <a:lstStyle/>
                    <a:p>
                      <a:r>
                        <a:rPr lang="en-US" dirty="0" smtClean="0"/>
                        <a:t>address of all</a:t>
                      </a:r>
                      <a:r>
                        <a:rPr lang="en-US" baseline="0" dirty="0" smtClean="0"/>
                        <a:t> the inode maps, segment usage tables and last checkpoint</a:t>
                      </a:r>
                      <a:endParaRPr lang="en-US" dirty="0"/>
                    </a:p>
                  </a:txBody>
                  <a:tcPr anchor="ctr"/>
                </a:tc>
                <a:tc>
                  <a:txBody>
                    <a:bodyPr/>
                    <a:lstStyle/>
                    <a:p>
                      <a:r>
                        <a:rPr lang="en-US" dirty="0" smtClean="0"/>
                        <a:t>Fixed</a:t>
                      </a:r>
                      <a:endParaRPr lang="en-US" dirty="0"/>
                    </a:p>
                  </a:txBody>
                  <a:tcPr anchor="ctr"/>
                </a:tc>
                <a:extLst>
                  <a:ext uri="{0D108BD9-81ED-4DB2-BD59-A6C34878D82A}">
                    <a16:rowId xmlns="" xmlns:a16="http://schemas.microsoft.com/office/drawing/2014/main" val="3027178560"/>
                  </a:ext>
                </a:extLst>
              </a:tr>
              <a:tr h="495992">
                <a:tc>
                  <a:txBody>
                    <a:bodyPr/>
                    <a:lstStyle/>
                    <a:p>
                      <a:r>
                        <a:rPr lang="en-US" dirty="0" smtClean="0"/>
                        <a:t>Directory</a:t>
                      </a:r>
                      <a:r>
                        <a:rPr lang="en-US" baseline="0" dirty="0" smtClean="0"/>
                        <a:t> change log</a:t>
                      </a:r>
                      <a:endParaRPr lang="en-US" dirty="0"/>
                    </a:p>
                  </a:txBody>
                  <a:tcPr anchor="ctr">
                    <a:solidFill>
                      <a:schemeClr val="accent2">
                        <a:lumMod val="60000"/>
                        <a:lumOff val="40000"/>
                      </a:schemeClr>
                    </a:solidFill>
                  </a:tcPr>
                </a:tc>
                <a:tc>
                  <a:txBody>
                    <a:bodyPr/>
                    <a:lstStyle/>
                    <a:p>
                      <a:r>
                        <a:rPr lang="en-US" dirty="0" smtClean="0"/>
                        <a:t>directory operations, for</a:t>
                      </a:r>
                      <a:r>
                        <a:rPr lang="en-US" baseline="0" dirty="0" smtClean="0"/>
                        <a:t> crash recovery</a:t>
                      </a:r>
                      <a:endParaRPr lang="en-US" dirty="0"/>
                    </a:p>
                  </a:txBody>
                  <a:tcPr anchor="ctr"/>
                </a:tc>
                <a:tc>
                  <a:txBody>
                    <a:bodyPr/>
                    <a:lstStyle/>
                    <a:p>
                      <a:r>
                        <a:rPr lang="en-US" dirty="0" smtClean="0"/>
                        <a:t>Log</a:t>
                      </a:r>
                      <a:endParaRPr lang="en-US" dirty="0"/>
                    </a:p>
                  </a:txBody>
                  <a:tcPr anchor="ctr"/>
                </a:tc>
                <a:extLst>
                  <a:ext uri="{0D108BD9-81ED-4DB2-BD59-A6C34878D82A}">
                    <a16:rowId xmlns="" xmlns:a16="http://schemas.microsoft.com/office/drawing/2014/main" val="2254643556"/>
                  </a:ext>
                </a:extLst>
              </a:tr>
            </a:tbl>
          </a:graphicData>
        </a:graphic>
      </p:graphicFrame>
    </p:spTree>
    <p:extLst>
      <p:ext uri="{BB962C8B-B14F-4D97-AF65-F5344CB8AC3E}">
        <p14:creationId xmlns:p14="http://schemas.microsoft.com/office/powerpoint/2010/main" val="1302601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Structures</a:t>
            </a:r>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6</a:t>
            </a:fld>
            <a:endParaRPr lang="en-US"/>
          </a:p>
        </p:txBody>
      </p:sp>
      <p:sp>
        <p:nvSpPr>
          <p:cNvPr id="38" name="TextBox 37"/>
          <p:cNvSpPr txBox="1"/>
          <p:nvPr/>
        </p:nvSpPr>
        <p:spPr>
          <a:xfrm>
            <a:off x="9001496" y="4358244"/>
            <a:ext cx="3057173"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CR: Check Region</a:t>
            </a:r>
          </a:p>
          <a:p>
            <a:r>
              <a:rPr lang="en-US" sz="2000" dirty="0">
                <a:latin typeface="Times New Roman" panose="02020603050405020304" pitchFamily="18" charset="0"/>
                <a:cs typeface="Times New Roman" panose="02020603050405020304" pitchFamily="18" charset="0"/>
              </a:rPr>
              <a:t>SS: </a:t>
            </a:r>
            <a:r>
              <a:rPr lang="en-US" sz="2000" dirty="0" smtClean="0">
                <a:latin typeface="Times New Roman" panose="02020603050405020304" pitchFamily="18" charset="0"/>
                <a:cs typeface="Times New Roman" panose="02020603050405020304" pitchFamily="18" charset="0"/>
              </a:rPr>
              <a:t> Segment </a:t>
            </a:r>
            <a:r>
              <a:rPr lang="en-US" sz="2000" dirty="0">
                <a:latin typeface="Times New Roman" panose="02020603050405020304" pitchFamily="18" charset="0"/>
                <a:cs typeface="Times New Roman" panose="02020603050405020304" pitchFamily="18" charset="0"/>
              </a:rPr>
              <a:t>Summary</a:t>
            </a:r>
          </a:p>
          <a:p>
            <a:r>
              <a:rPr lang="en-US" sz="2000" dirty="0">
                <a:latin typeface="Times New Roman" panose="02020603050405020304" pitchFamily="18" charset="0"/>
                <a:cs typeface="Times New Roman" panose="02020603050405020304" pitchFamily="18" charset="0"/>
              </a:rPr>
              <a:t>D:  </a:t>
            </a:r>
            <a:r>
              <a:rPr lang="en-US" sz="2000" dirty="0" smtClean="0">
                <a:latin typeface="Times New Roman" panose="02020603050405020304" pitchFamily="18" charset="0"/>
                <a:cs typeface="Times New Roman" panose="02020603050405020304" pitchFamily="18" charset="0"/>
              </a:rPr>
              <a:t> Data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smtClean="0">
                <a:latin typeface="Times New Roman" panose="02020603050405020304" pitchFamily="18" charset="0"/>
                <a:cs typeface="Times New Roman" panose="02020603050405020304" pitchFamily="18" charset="0"/>
              </a:rPr>
              <a:t>   Inode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  Inode </a:t>
            </a:r>
            <a:r>
              <a:rPr lang="en-US" sz="2000" dirty="0" smtClean="0">
                <a:latin typeface="Times New Roman" panose="02020603050405020304" pitchFamily="18" charset="0"/>
                <a:cs typeface="Times New Roman" panose="02020603050405020304" pitchFamily="18" charset="0"/>
              </a:rPr>
              <a:t>Map</a:t>
            </a:r>
          </a:p>
          <a:p>
            <a:r>
              <a:rPr lang="en-US" sz="2000" dirty="0" smtClean="0">
                <a:latin typeface="Times New Roman" panose="02020603050405020304" pitchFamily="18" charset="0"/>
                <a:cs typeface="Times New Roman" panose="02020603050405020304" pitchFamily="18" charset="0"/>
              </a:rPr>
              <a:t>SUT: Segment Usage Table</a:t>
            </a:r>
            <a:endParaRPr lang="en-US" sz="2000" dirty="0">
              <a:latin typeface="Times New Roman" panose="02020603050405020304" pitchFamily="18" charset="0"/>
              <a:cs typeface="Times New Roman" panose="02020603050405020304" pitchFamily="18" charset="0"/>
            </a:endParaRPr>
          </a:p>
        </p:txBody>
      </p:sp>
      <p:cxnSp>
        <p:nvCxnSpPr>
          <p:cNvPr id="54" name="Straight Arrow Connector 53"/>
          <p:cNvCxnSpPr>
            <a:stCxn id="25" idx="2"/>
            <a:endCxn id="27" idx="0"/>
          </p:cNvCxnSpPr>
          <p:nvPr/>
        </p:nvCxnSpPr>
        <p:spPr>
          <a:xfrm flipH="1">
            <a:off x="3684311" y="2706732"/>
            <a:ext cx="3701133" cy="1236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5" idx="2"/>
            <a:endCxn id="93" idx="0"/>
          </p:cNvCxnSpPr>
          <p:nvPr/>
        </p:nvCxnSpPr>
        <p:spPr>
          <a:xfrm>
            <a:off x="7385444" y="2706732"/>
            <a:ext cx="863030" cy="1237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49" name="Group 2048"/>
          <p:cNvGrpSpPr/>
          <p:nvPr/>
        </p:nvGrpSpPr>
        <p:grpSpPr>
          <a:xfrm>
            <a:off x="3391179" y="3936769"/>
            <a:ext cx="5185860" cy="510094"/>
            <a:chOff x="2726893" y="4229654"/>
            <a:chExt cx="5185860" cy="510094"/>
          </a:xfrm>
        </p:grpSpPr>
        <p:grpSp>
          <p:nvGrpSpPr>
            <p:cNvPr id="90" name="Group 89"/>
            <p:cNvGrpSpPr/>
            <p:nvPr/>
          </p:nvGrpSpPr>
          <p:grpSpPr>
            <a:xfrm>
              <a:off x="2726893" y="4229654"/>
              <a:ext cx="3858114" cy="509270"/>
              <a:chOff x="2673315" y="3720384"/>
              <a:chExt cx="3858114" cy="509270"/>
            </a:xfrm>
          </p:grpSpPr>
          <p:sp>
            <p:nvSpPr>
              <p:cNvPr id="26" name="Rectangle 25"/>
              <p:cNvSpPr/>
              <p:nvPr/>
            </p:nvSpPr>
            <p:spPr>
              <a:xfrm>
                <a:off x="3259579"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7" name="Rectangle 26"/>
              <p:cNvSpPr/>
              <p:nvPr/>
            </p:nvSpPr>
            <p:spPr>
              <a:xfrm>
                <a:off x="2673315" y="3726734"/>
                <a:ext cx="586264"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a:t>
                </a:r>
                <a:endParaRPr lang="en-US" dirty="0">
                  <a:solidFill>
                    <a:schemeClr val="tx1"/>
                  </a:solidFill>
                </a:endParaRPr>
              </a:p>
            </p:txBody>
          </p:sp>
          <p:sp>
            <p:nvSpPr>
              <p:cNvPr id="39" name="Rectangle 38"/>
              <p:cNvSpPr/>
              <p:nvPr/>
            </p:nvSpPr>
            <p:spPr>
              <a:xfrm>
                <a:off x="3784973"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0" name="Rectangle 39"/>
              <p:cNvSpPr/>
              <p:nvPr/>
            </p:nvSpPr>
            <p:spPr>
              <a:xfrm>
                <a:off x="4310367"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sp>
            <p:nvSpPr>
              <p:cNvPr id="41" name="Rectangle 40"/>
              <p:cNvSpPr/>
              <p:nvPr/>
            </p:nvSpPr>
            <p:spPr>
              <a:xfrm>
                <a:off x="4835761"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2" name="Rectangle 41"/>
              <p:cNvSpPr/>
              <p:nvPr/>
            </p:nvSpPr>
            <p:spPr>
              <a:xfrm>
                <a:off x="5348904" y="3726734"/>
                <a:ext cx="51528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sp>
            <p:nvSpPr>
              <p:cNvPr id="43" name="Rectangle 42"/>
              <p:cNvSpPr/>
              <p:nvPr/>
            </p:nvSpPr>
            <p:spPr>
              <a:xfrm>
                <a:off x="5874298" y="3726734"/>
                <a:ext cx="65713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Imap</a:t>
                </a:r>
                <a:endParaRPr lang="en-US" dirty="0">
                  <a:solidFill>
                    <a:schemeClr val="tx1"/>
                  </a:solidFill>
                </a:endParaRPr>
              </a:p>
            </p:txBody>
          </p:sp>
          <p:cxnSp>
            <p:nvCxnSpPr>
              <p:cNvPr id="45" name="Elbow Connector 44"/>
              <p:cNvCxnSpPr>
                <a:stCxn id="40" idx="0"/>
                <a:endCxn id="39" idx="0"/>
              </p:cNvCxnSpPr>
              <p:nvPr/>
            </p:nvCxnSpPr>
            <p:spPr>
              <a:xfrm rot="16200000" flipV="1">
                <a:off x="4305311" y="3464037"/>
                <a:ext cx="12700" cy="525394"/>
              </a:xfrm>
              <a:prstGeom prst="bentConnector3">
                <a:avLst>
                  <a:gd name="adj1" fmla="val 114545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0" idx="0"/>
                <a:endCxn id="26" idx="0"/>
              </p:cNvCxnSpPr>
              <p:nvPr/>
            </p:nvCxnSpPr>
            <p:spPr>
              <a:xfrm rot="16200000" flipV="1">
                <a:off x="4042614" y="3201340"/>
                <a:ext cx="12700" cy="1050788"/>
              </a:xfrm>
              <a:prstGeom prst="bentConnector3">
                <a:avLst>
                  <a:gd name="adj1" fmla="val 16129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2" idx="0"/>
                <a:endCxn id="41" idx="0"/>
              </p:cNvCxnSpPr>
              <p:nvPr/>
            </p:nvCxnSpPr>
            <p:spPr>
              <a:xfrm rot="16200000" flipV="1">
                <a:off x="5349974" y="3470162"/>
                <a:ext cx="12700" cy="513143"/>
              </a:xfrm>
              <a:prstGeom prst="bentConnector3">
                <a:avLst>
                  <a:gd name="adj1" fmla="val 10518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6200000" flipV="1">
                <a:off x="5905774" y="3172003"/>
                <a:ext cx="12700" cy="1109462"/>
              </a:xfrm>
              <a:prstGeom prst="bentConnector3">
                <a:avLst>
                  <a:gd name="adj1" fmla="val 217403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6200000" flipV="1">
                <a:off x="5384142" y="2665659"/>
                <a:ext cx="12700" cy="2160250"/>
              </a:xfrm>
              <a:prstGeom prst="bentConnector3">
                <a:avLst>
                  <a:gd name="adj1" fmla="val 2828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6591749" y="4236003"/>
              <a:ext cx="657131"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SUT</a:t>
              </a:r>
              <a:endParaRPr lang="en-US" dirty="0">
                <a:solidFill>
                  <a:schemeClr val="tx1"/>
                </a:solidFill>
              </a:endParaRPr>
            </a:p>
          </p:txBody>
        </p:sp>
        <p:sp>
          <p:nvSpPr>
            <p:cNvPr id="93" name="Rectangle 92"/>
            <p:cNvSpPr/>
            <p:nvPr/>
          </p:nvSpPr>
          <p:spPr>
            <a:xfrm>
              <a:off x="7255622" y="4236828"/>
              <a:ext cx="657131" cy="50292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99" name="Rectangle 98"/>
          <p:cNvSpPr/>
          <p:nvPr/>
        </p:nvSpPr>
        <p:spPr>
          <a:xfrm>
            <a:off x="6384276" y="5149321"/>
            <a:ext cx="1628780" cy="5029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Check Region 2</a:t>
            </a:r>
            <a:endParaRPr lang="en-US" dirty="0">
              <a:solidFill>
                <a:schemeClr val="tx1"/>
              </a:solidFill>
            </a:endParaRPr>
          </a:p>
        </p:txBody>
      </p:sp>
      <p:cxnSp>
        <p:nvCxnSpPr>
          <p:cNvPr id="2052" name="Straight Arrow Connector 2051"/>
          <p:cNvCxnSpPr>
            <a:stCxn id="99" idx="0"/>
            <a:endCxn id="92" idx="2"/>
          </p:cNvCxnSpPr>
          <p:nvPr/>
        </p:nvCxnSpPr>
        <p:spPr>
          <a:xfrm flipV="1">
            <a:off x="7198666" y="4446038"/>
            <a:ext cx="385935" cy="7032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4" name="Straight Arrow Connector 2053"/>
          <p:cNvCxnSpPr>
            <a:stCxn id="99" idx="0"/>
            <a:endCxn id="43" idx="2"/>
          </p:cNvCxnSpPr>
          <p:nvPr/>
        </p:nvCxnSpPr>
        <p:spPr>
          <a:xfrm flipH="1" flipV="1">
            <a:off x="6920728" y="4446039"/>
            <a:ext cx="277938" cy="703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139" y="2199854"/>
            <a:ext cx="9325092" cy="510836"/>
            <a:chOff x="785139" y="2199854"/>
            <a:chExt cx="9325092" cy="510836"/>
          </a:xfrm>
        </p:grpSpPr>
        <p:grpSp>
          <p:nvGrpSpPr>
            <p:cNvPr id="32" name="Group 31"/>
            <p:cNvGrpSpPr/>
            <p:nvPr/>
          </p:nvGrpSpPr>
          <p:grpSpPr>
            <a:xfrm>
              <a:off x="785139" y="2199854"/>
              <a:ext cx="7210103" cy="506878"/>
              <a:chOff x="914797" y="2286000"/>
              <a:chExt cx="7210103" cy="506878"/>
            </a:xfrm>
          </p:grpSpPr>
          <p:grpSp>
            <p:nvGrpSpPr>
              <p:cNvPr id="6" name="Group 5"/>
              <p:cNvGrpSpPr/>
              <p:nvPr/>
            </p:nvGrpSpPr>
            <p:grpSpPr>
              <a:xfrm>
                <a:off x="2217817" y="2286000"/>
                <a:ext cx="5907083" cy="506878"/>
                <a:chOff x="2191888" y="2282042"/>
                <a:chExt cx="5907083" cy="506878"/>
              </a:xfrm>
            </p:grpSpPr>
            <p:grpSp>
              <p:nvGrpSpPr>
                <p:cNvPr id="3" name="Group 2"/>
                <p:cNvGrpSpPr/>
                <p:nvPr/>
              </p:nvGrpSpPr>
              <p:grpSpPr>
                <a:xfrm>
                  <a:off x="2849748" y="2282042"/>
                  <a:ext cx="5249223" cy="506878"/>
                  <a:chOff x="2006600" y="2286000"/>
                  <a:chExt cx="5249223" cy="506878"/>
                </a:xfrm>
              </p:grpSpPr>
              <p:sp>
                <p:nvSpPr>
                  <p:cNvPr id="10" name="Rectangle 9"/>
                  <p:cNvSpPr/>
                  <p:nvPr/>
                </p:nvSpPr>
                <p:spPr>
                  <a:xfrm>
                    <a:off x="2006600" y="2286000"/>
                    <a:ext cx="645160" cy="5029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 2</a:t>
                    </a:r>
                    <a:endParaRPr lang="en-US" dirty="0">
                      <a:solidFill>
                        <a:schemeClr val="tx1"/>
                      </a:solidFill>
                    </a:endParaRPr>
                  </a:p>
                </p:txBody>
              </p:sp>
              <p:sp>
                <p:nvSpPr>
                  <p:cNvPr id="11" name="Rectangle 10"/>
                  <p:cNvSpPr/>
                  <p:nvPr/>
                </p:nvSpPr>
                <p:spPr>
                  <a:xfrm>
                    <a:off x="2651760" y="2286000"/>
                    <a:ext cx="1219596"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Segment 1</a:t>
                    </a:r>
                    <a:endParaRPr lang="en-US" dirty="0">
                      <a:solidFill>
                        <a:schemeClr val="tx1"/>
                      </a:solidFill>
                    </a:endParaRPr>
                  </a:p>
                </p:txBody>
              </p:sp>
              <p:sp>
                <p:nvSpPr>
                  <p:cNvPr id="22" name="Rectangle 21"/>
                  <p:cNvSpPr/>
                  <p:nvPr/>
                </p:nvSpPr>
                <p:spPr>
                  <a:xfrm>
                    <a:off x="3871356" y="2286000"/>
                    <a:ext cx="1219596"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Segment 2</a:t>
                    </a:r>
                    <a:endParaRPr lang="en-US" dirty="0">
                      <a:solidFill>
                        <a:schemeClr val="tx1"/>
                      </a:solidFill>
                    </a:endParaRPr>
                  </a:p>
                </p:txBody>
              </p:sp>
              <p:sp>
                <p:nvSpPr>
                  <p:cNvPr id="24" name="Rectangle 23"/>
                  <p:cNvSpPr/>
                  <p:nvPr/>
                </p:nvSpPr>
                <p:spPr>
                  <a:xfrm>
                    <a:off x="5090952" y="2286000"/>
                    <a:ext cx="945275"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25" name="Rectangle 24"/>
                  <p:cNvSpPr/>
                  <p:nvPr/>
                </p:nvSpPr>
                <p:spPr>
                  <a:xfrm>
                    <a:off x="6036227" y="2289958"/>
                    <a:ext cx="1219596" cy="5029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Segment n</a:t>
                    </a:r>
                    <a:endParaRPr lang="en-US" dirty="0">
                      <a:solidFill>
                        <a:schemeClr val="tx1"/>
                      </a:solidFill>
                    </a:endParaRPr>
                  </a:p>
                </p:txBody>
              </p:sp>
            </p:grpSp>
            <p:sp>
              <p:nvSpPr>
                <p:cNvPr id="29" name="Rectangle 28"/>
                <p:cNvSpPr/>
                <p:nvPr/>
              </p:nvSpPr>
              <p:spPr>
                <a:xfrm>
                  <a:off x="2191888" y="2282042"/>
                  <a:ext cx="651510" cy="5029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 1</a:t>
                  </a:r>
                  <a:endParaRPr lang="en-US" dirty="0">
                    <a:solidFill>
                      <a:schemeClr val="tx1"/>
                    </a:solidFill>
                  </a:endParaRPr>
                </a:p>
              </p:txBody>
            </p:sp>
          </p:grpSp>
          <p:sp>
            <p:nvSpPr>
              <p:cNvPr id="31" name="Rectangle 30"/>
              <p:cNvSpPr/>
              <p:nvPr/>
            </p:nvSpPr>
            <p:spPr>
              <a:xfrm>
                <a:off x="914797" y="2286000"/>
                <a:ext cx="1303020" cy="5029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Superblock</a:t>
                </a:r>
                <a:endParaRPr lang="en-US" dirty="0">
                  <a:solidFill>
                    <a:schemeClr val="tx1"/>
                  </a:solidFill>
                </a:endParaRPr>
              </a:p>
            </p:txBody>
          </p:sp>
        </p:grpSp>
        <p:sp>
          <p:nvSpPr>
            <p:cNvPr id="37" name="Rectangle 36"/>
            <p:cNvSpPr/>
            <p:nvPr/>
          </p:nvSpPr>
          <p:spPr>
            <a:xfrm>
              <a:off x="7989621" y="2207770"/>
              <a:ext cx="1060305" cy="50292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9049926" y="2207770"/>
              <a:ext cx="1060305" cy="50292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73331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Segments</a:t>
            </a:r>
            <a:endParaRPr lang="en-US" dirty="0"/>
          </a:p>
        </p:txBody>
      </p:sp>
      <p:sp>
        <p:nvSpPr>
          <p:cNvPr id="3" name="Content Placeholder 2"/>
          <p:cNvSpPr>
            <a:spLocks noGrp="1"/>
          </p:cNvSpPr>
          <p:nvPr>
            <p:ph idx="1"/>
          </p:nvPr>
        </p:nvSpPr>
        <p:spPr/>
        <p:txBody>
          <a:bodyPr/>
          <a:lstStyle/>
          <a:p>
            <a:r>
              <a:rPr lang="en-US" altLang="ko-KR" dirty="0">
                <a:ea typeface="Gulim" pitchFamily="34" charset="-127"/>
              </a:rPr>
              <a:t>Disk is divided </a:t>
            </a:r>
            <a:r>
              <a:rPr lang="en-US" altLang="ko-KR" dirty="0" smtClean="0">
                <a:ea typeface="Gulim" pitchFamily="34" charset="-127"/>
              </a:rPr>
              <a:t>into many large fixed-size parts </a:t>
            </a:r>
            <a:r>
              <a:rPr lang="en-US" altLang="ko-KR" dirty="0">
                <a:ea typeface="Gulim" pitchFamily="34" charset="-127"/>
              </a:rPr>
              <a:t>(512 kB in Sprite LFS), </a:t>
            </a:r>
            <a:r>
              <a:rPr lang="en-US" altLang="zh-CN" dirty="0" smtClean="0">
                <a:ea typeface="Gulim" pitchFamily="34" charset="-127"/>
              </a:rPr>
              <a:t>and</a:t>
            </a:r>
            <a:r>
              <a:rPr lang="zh-CN" altLang="en-US" dirty="0" smtClean="0">
                <a:ea typeface="Gulim" pitchFamily="34" charset="-127"/>
              </a:rPr>
              <a:t> </a:t>
            </a:r>
            <a:r>
              <a:rPr lang="en-US" altLang="ko-KR" dirty="0" smtClean="0">
                <a:ea typeface="Gulim" pitchFamily="34" charset="-127"/>
              </a:rPr>
              <a:t>is </a:t>
            </a:r>
            <a:r>
              <a:rPr lang="en-US" altLang="ko-KR" dirty="0">
                <a:ea typeface="Gulim" pitchFamily="34" charset="-127"/>
              </a:rPr>
              <a:t>used </a:t>
            </a:r>
            <a:r>
              <a:rPr lang="en-US" altLang="ko-KR" dirty="0" smtClean="0">
                <a:ea typeface="Gulim" pitchFamily="34" charset="-127"/>
              </a:rPr>
              <a:t>as a </a:t>
            </a:r>
            <a:r>
              <a:rPr lang="en-US" altLang="ko-KR" b="1" i="1" dirty="0" smtClean="0">
                <a:ea typeface="Gulim" pitchFamily="34" charset="-127"/>
              </a:rPr>
              <a:t>circular</a:t>
            </a:r>
            <a:r>
              <a:rPr lang="en-US" altLang="ko-KR" dirty="0" smtClean="0">
                <a:ea typeface="Gulim" pitchFamily="34" charset="-127"/>
              </a:rPr>
              <a:t> buffer.</a:t>
            </a:r>
            <a:endParaRPr lang="en-US" altLang="ko-KR" dirty="0">
              <a:ea typeface="Gulim" pitchFamily="34" charset="-127"/>
            </a:endParaRPr>
          </a:p>
          <a:p>
            <a:r>
              <a:rPr lang="en-US" altLang="ko-KR" dirty="0" smtClean="0">
                <a:ea typeface="Gulim" pitchFamily="34" charset="-127"/>
              </a:rPr>
              <a:t>Segments </a:t>
            </a:r>
            <a:r>
              <a:rPr lang="en-US" altLang="ko-KR" dirty="0">
                <a:ea typeface="Gulim" pitchFamily="34" charset="-127"/>
              </a:rPr>
              <a:t>are always written sequentially from one end to the other</a:t>
            </a:r>
          </a:p>
          <a:p>
            <a:r>
              <a:rPr lang="en-US" altLang="ko-KR" dirty="0">
                <a:ea typeface="Gulim" pitchFamily="34" charset="-127"/>
              </a:rPr>
              <a:t>Old segments must be </a:t>
            </a:r>
            <a:r>
              <a:rPr lang="en-US" altLang="ko-KR" b="1" i="1" dirty="0">
                <a:ea typeface="Gulim" pitchFamily="34" charset="-127"/>
              </a:rPr>
              <a:t>cleaned</a:t>
            </a:r>
            <a:r>
              <a:rPr lang="en-US" altLang="ko-KR" sz="1400" b="1" i="1" dirty="0">
                <a:ea typeface="Gulim" pitchFamily="34" charset="-127"/>
              </a:rPr>
              <a:t> </a:t>
            </a:r>
            <a:r>
              <a:rPr lang="en-US" altLang="ko-KR" dirty="0">
                <a:ea typeface="Gulim" pitchFamily="34" charset="-127"/>
              </a:rPr>
              <a:t> before they are </a:t>
            </a:r>
            <a:r>
              <a:rPr lang="en-US" altLang="ko-KR" dirty="0" smtClean="0">
                <a:ea typeface="Gulim" pitchFamily="34" charset="-127"/>
              </a:rPr>
              <a:t>reused</a:t>
            </a:r>
            <a:endParaRPr lang="en-US" altLang="ko-KR" dirty="0">
              <a:ea typeface="Gulim" pitchFamily="34" charset="-127"/>
            </a:endParaRPr>
          </a:p>
          <a:p>
            <a:endParaRPr lang="en-US" dirty="0"/>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7</a:t>
            </a:fld>
            <a:endParaRPr lang="en-US"/>
          </a:p>
        </p:txBody>
      </p:sp>
    </p:spTree>
    <p:extLst>
      <p:ext uri="{BB962C8B-B14F-4D97-AF65-F5344CB8AC3E}">
        <p14:creationId xmlns:p14="http://schemas.microsoft.com/office/powerpoint/2010/main" val="778051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LFS Read/Write</a:t>
            </a:r>
            <a:endParaRPr lang="en-US" dirty="0"/>
          </a:p>
        </p:txBody>
      </p:sp>
      <p:sp>
        <p:nvSpPr>
          <p:cNvPr id="3" name="Content Placeholder 2"/>
          <p:cNvSpPr>
            <a:spLocks noGrp="1"/>
          </p:cNvSpPr>
          <p:nvPr>
            <p:ph idx="1"/>
          </p:nvPr>
        </p:nvSpPr>
        <p:spPr>
          <a:xfrm>
            <a:off x="838200" y="3633848"/>
            <a:ext cx="10515600" cy="2446317"/>
          </a:xfrm>
        </p:spPr>
        <p:txBody>
          <a:bodyPr>
            <a:normAutofit lnSpcReduction="10000"/>
          </a:bodyPr>
          <a:lstStyle/>
          <a:p>
            <a:pPr marL="0" indent="0">
              <a:buNone/>
            </a:pPr>
            <a:r>
              <a:rPr lang="en-US" dirty="0" smtClean="0"/>
              <a:t>Example: find /</a:t>
            </a:r>
            <a:r>
              <a:rPr lang="en-US" dirty="0" err="1" smtClean="0"/>
              <a:t>dir</a:t>
            </a:r>
            <a:r>
              <a:rPr lang="en-US" dirty="0" smtClean="0"/>
              <a:t>/foo</a:t>
            </a:r>
          </a:p>
          <a:p>
            <a:pPr marL="514350" indent="-514350">
              <a:buFont typeface="+mj-lt"/>
              <a:buAutoNum type="arabicPeriod"/>
            </a:pPr>
            <a:r>
              <a:rPr lang="en-US" dirty="0" smtClean="0"/>
              <a:t>Read </a:t>
            </a:r>
            <a:r>
              <a:rPr lang="en-US" dirty="0" err="1" smtClean="0"/>
              <a:t>imap</a:t>
            </a:r>
            <a:r>
              <a:rPr lang="en-US" dirty="0" smtClean="0"/>
              <a:t> to get inode address of directory dir</a:t>
            </a:r>
          </a:p>
          <a:p>
            <a:pPr marL="514350" indent="-514350">
              <a:buFont typeface="+mj-lt"/>
              <a:buAutoNum type="arabicPeriod"/>
            </a:pPr>
            <a:r>
              <a:rPr lang="en-US" dirty="0" smtClean="0"/>
              <a:t>Read dir</a:t>
            </a:r>
            <a:r>
              <a:rPr lang="en-US" dirty="0"/>
              <a:t> </a:t>
            </a:r>
            <a:r>
              <a:rPr lang="en-US" dirty="0" smtClean="0"/>
              <a:t>inode to get the </a:t>
            </a:r>
            <a:r>
              <a:rPr lang="en-US" altLang="zh-CN" dirty="0" err="1" smtClean="0"/>
              <a:t>uid</a:t>
            </a:r>
            <a:r>
              <a:rPr lang="en-US" dirty="0" smtClean="0"/>
              <a:t>=k for file foo</a:t>
            </a:r>
          </a:p>
          <a:p>
            <a:pPr marL="514350" indent="-514350">
              <a:buFont typeface="+mj-lt"/>
              <a:buAutoNum type="arabicPeriod"/>
            </a:pPr>
            <a:r>
              <a:rPr lang="en-US" dirty="0" smtClean="0"/>
              <a:t>Read </a:t>
            </a:r>
            <a:r>
              <a:rPr lang="en-US" dirty="0" err="1" smtClean="0"/>
              <a:t>imap</a:t>
            </a:r>
            <a:r>
              <a:rPr lang="en-US" dirty="0" smtClean="0"/>
              <a:t> to get inode address of file foo, with key=</a:t>
            </a:r>
            <a:r>
              <a:rPr lang="en-US" altLang="zh-CN" dirty="0" smtClean="0"/>
              <a:t>k</a:t>
            </a:r>
            <a:endParaRPr lang="en-US" dirty="0" smtClean="0"/>
          </a:p>
          <a:p>
            <a:pPr marL="514350" indent="-514350">
              <a:buFont typeface="+mj-lt"/>
              <a:buAutoNum type="arabicPeriod"/>
            </a:pPr>
            <a:r>
              <a:rPr lang="en-US" dirty="0" smtClean="0"/>
              <a:t>Get data block address from foo’s inode</a:t>
            </a:r>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8</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955"/>
          <a:stretch/>
        </p:blipFill>
        <p:spPr>
          <a:xfrm>
            <a:off x="1894557" y="1603167"/>
            <a:ext cx="7262308" cy="1729748"/>
          </a:xfrm>
          <a:prstGeom prst="rect">
            <a:avLst/>
          </a:prstGeom>
        </p:spPr>
      </p:pic>
    </p:spTree>
    <p:extLst>
      <p:ext uri="{BB962C8B-B14F-4D97-AF65-F5344CB8AC3E}">
        <p14:creationId xmlns:p14="http://schemas.microsoft.com/office/powerpoint/2010/main" val="180814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FS Read/Write</a:t>
            </a:r>
            <a:endParaRPr lang="en-US" dirty="0"/>
          </a:p>
        </p:txBody>
      </p:sp>
      <p:sp>
        <p:nvSpPr>
          <p:cNvPr id="3" name="Content Placeholder 2"/>
          <p:cNvSpPr>
            <a:spLocks noGrp="1"/>
          </p:cNvSpPr>
          <p:nvPr>
            <p:ph idx="1"/>
          </p:nvPr>
        </p:nvSpPr>
        <p:spPr>
          <a:xfrm>
            <a:off x="838200" y="4037746"/>
            <a:ext cx="10515600" cy="2446317"/>
          </a:xfrm>
        </p:spPr>
        <p:txBody>
          <a:bodyPr>
            <a:normAutofit/>
          </a:bodyPr>
          <a:lstStyle/>
          <a:p>
            <a:pPr marL="0" indent="0">
              <a:buNone/>
            </a:pPr>
            <a:r>
              <a:rPr lang="en-US" dirty="0" smtClean="0"/>
              <a:t>Example: find /dir</a:t>
            </a:r>
            <a:r>
              <a:rPr lang="en-US" altLang="zh-CN" dirty="0" smtClean="0"/>
              <a:t>1</a:t>
            </a:r>
            <a:r>
              <a:rPr lang="en-US" dirty="0" smtClean="0"/>
              <a:t>/file1</a:t>
            </a:r>
          </a:p>
          <a:p>
            <a:pPr marL="514350" indent="-514350">
              <a:buFont typeface="+mj-lt"/>
              <a:buAutoNum type="arabicPeriod"/>
            </a:pPr>
            <a:r>
              <a:rPr lang="en-US" dirty="0" smtClean="0"/>
              <a:t>Get inode of directory</a:t>
            </a:r>
            <a:r>
              <a:rPr lang="zh-CN" altLang="en-US" dirty="0" smtClean="0"/>
              <a:t> </a:t>
            </a:r>
            <a:r>
              <a:rPr lang="en-US" altLang="zh-CN" dirty="0" smtClean="0"/>
              <a:t>dir1</a:t>
            </a:r>
            <a:endParaRPr lang="en-US" dirty="0" smtClean="0"/>
          </a:p>
          <a:p>
            <a:pPr marL="514350" indent="-514350">
              <a:buFont typeface="+mj-lt"/>
              <a:buAutoNum type="arabicPeriod"/>
            </a:pPr>
            <a:r>
              <a:rPr lang="en-US" altLang="zh-CN" dirty="0" smtClean="0"/>
              <a:t>Get</a:t>
            </a:r>
            <a:r>
              <a:rPr lang="zh-CN" altLang="en-US" dirty="0" smtClean="0"/>
              <a:t> </a:t>
            </a:r>
            <a:r>
              <a:rPr lang="en-US" altLang="zh-CN" dirty="0" smtClean="0"/>
              <a:t>file</a:t>
            </a:r>
            <a:r>
              <a:rPr lang="zh-CN" altLang="en-US" dirty="0" smtClean="0"/>
              <a:t> </a:t>
            </a:r>
            <a:r>
              <a:rPr lang="en-US" altLang="zh-CN" dirty="0" smtClean="0"/>
              <a:t>inode</a:t>
            </a:r>
            <a:r>
              <a:rPr lang="zh-CN" altLang="en-US" dirty="0" smtClean="0"/>
              <a:t> </a:t>
            </a:r>
            <a:r>
              <a:rPr lang="en-US" altLang="zh-CN" b="1" i="1" dirty="0" smtClean="0"/>
              <a:t>directly</a:t>
            </a:r>
            <a:r>
              <a:rPr lang="zh-CN" altLang="en-US" dirty="0" smtClean="0"/>
              <a:t> </a:t>
            </a:r>
            <a:r>
              <a:rPr lang="en-US" altLang="zh-CN" dirty="0" smtClean="0"/>
              <a:t>from</a:t>
            </a:r>
            <a:r>
              <a:rPr lang="zh-CN" altLang="en-US" dirty="0" smtClean="0"/>
              <a:t> </a:t>
            </a:r>
            <a:r>
              <a:rPr lang="en-US" altLang="zh-CN" dirty="0" smtClean="0"/>
              <a:t>dir1</a:t>
            </a:r>
            <a:r>
              <a:rPr lang="zh-CN" altLang="en-US" dirty="0" smtClean="0"/>
              <a:t> </a:t>
            </a:r>
            <a:r>
              <a:rPr lang="en-US" altLang="zh-CN" dirty="0" smtClean="0"/>
              <a:t>inode</a:t>
            </a:r>
            <a:endParaRPr lang="zh-CN" altLang="en-US" dirty="0" smtClean="0"/>
          </a:p>
          <a:p>
            <a:pPr marL="514350" indent="-514350">
              <a:buFont typeface="+mj-lt"/>
              <a:buAutoNum type="arabicPeriod"/>
            </a:pPr>
            <a:r>
              <a:rPr lang="en-US" dirty="0" smtClean="0"/>
              <a:t>Read file1 inode to get data block address</a:t>
            </a:r>
          </a:p>
        </p:txBody>
      </p:sp>
      <p:sp>
        <p:nvSpPr>
          <p:cNvPr id="4" name="Footer Placeholder 3"/>
          <p:cNvSpPr>
            <a:spLocks noGrp="1"/>
          </p:cNvSpPr>
          <p:nvPr>
            <p:ph type="ftr" sz="quarter" idx="11"/>
          </p:nvPr>
        </p:nvSpPr>
        <p:spPr/>
        <p:txBody>
          <a:bodyPr/>
          <a:lstStyle/>
          <a:p>
            <a:r>
              <a:rPr lang="en-US" dirty="0" smtClean="0"/>
              <a:t>EECS 582 – F16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9</a:t>
            </a:fld>
            <a:endParaRPr lang="en-US"/>
          </a:p>
        </p:txBody>
      </p:sp>
      <p:pic>
        <p:nvPicPr>
          <p:cNvPr id="6" name="Picture 5"/>
          <p:cNvPicPr>
            <a:picLocks noChangeAspect="1"/>
          </p:cNvPicPr>
          <p:nvPr/>
        </p:nvPicPr>
        <p:blipFill>
          <a:blip r:embed="rId3"/>
          <a:stretch>
            <a:fillRect/>
          </a:stretch>
        </p:blipFill>
        <p:spPr>
          <a:xfrm>
            <a:off x="1262738" y="1453953"/>
            <a:ext cx="6570622" cy="2423103"/>
          </a:xfrm>
          <a:prstGeom prst="rect">
            <a:avLst/>
          </a:prstGeom>
        </p:spPr>
      </p:pic>
      <p:pic>
        <p:nvPicPr>
          <p:cNvPr id="7" name="Picture 6"/>
          <p:cNvPicPr>
            <a:picLocks noChangeAspect="1"/>
          </p:cNvPicPr>
          <p:nvPr/>
        </p:nvPicPr>
        <p:blipFill>
          <a:blip r:embed="rId4"/>
          <a:stretch>
            <a:fillRect/>
          </a:stretch>
        </p:blipFill>
        <p:spPr>
          <a:xfrm>
            <a:off x="8153400" y="2545176"/>
            <a:ext cx="3644772" cy="575097"/>
          </a:xfrm>
          <a:prstGeom prst="rect">
            <a:avLst/>
          </a:prstGeom>
        </p:spPr>
      </p:pic>
    </p:spTree>
    <p:extLst>
      <p:ext uri="{BB962C8B-B14F-4D97-AF65-F5344CB8AC3E}">
        <p14:creationId xmlns:p14="http://schemas.microsoft.com/office/powerpoint/2010/main" val="812814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2363</Words>
  <Application>Microsoft Macintosh PowerPoint</Application>
  <PresentationFormat>Widescreen</PresentationFormat>
  <Paragraphs>428</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DengXian</vt:lpstr>
      <vt:lpstr>Gill Sans</vt:lpstr>
      <vt:lpstr>Gill Sans Light</vt:lpstr>
      <vt:lpstr>Gulim</vt:lpstr>
      <vt:lpstr>Times New Roman</vt:lpstr>
      <vt:lpstr>Office Theme</vt:lpstr>
      <vt:lpstr>The Design and Implementation of a Log-Structured File System</vt:lpstr>
      <vt:lpstr>Background</vt:lpstr>
      <vt:lpstr>Background</vt:lpstr>
      <vt:lpstr>Sprite LFS</vt:lpstr>
      <vt:lpstr>Data Structures</vt:lpstr>
      <vt:lpstr>Data Structures</vt:lpstr>
      <vt:lpstr>Segments</vt:lpstr>
      <vt:lpstr>LFS Read/Write</vt:lpstr>
      <vt:lpstr>FFS Read/Write</vt:lpstr>
      <vt:lpstr>LFS vs FFS</vt:lpstr>
      <vt:lpstr>Fragmentation</vt:lpstr>
      <vt:lpstr>Segment summary</vt:lpstr>
      <vt:lpstr>Cleaning policies</vt:lpstr>
      <vt:lpstr>Cleaning policies</vt:lpstr>
      <vt:lpstr>LFS vs FFS</vt:lpstr>
      <vt:lpstr>Crash Recovery</vt:lpstr>
      <vt:lpstr>Roll-forward</vt:lpstr>
      <vt:lpstr>LFS vs FFS</vt:lpstr>
      <vt:lpstr>Results – Small files</vt:lpstr>
      <vt:lpstr>Results – Large files</vt:lpstr>
      <vt:lpstr>Recap</vt:lpstr>
      <vt:lpstr>After LFS</vt:lpstr>
      <vt:lpstr>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Mosharaf Chowdhury</dc:creator>
  <cp:lastModifiedBy>Microsoft Office User</cp:lastModifiedBy>
  <cp:revision>1114</cp:revision>
  <dcterms:created xsi:type="dcterms:W3CDTF">2015-12-27T15:42:19Z</dcterms:created>
  <dcterms:modified xsi:type="dcterms:W3CDTF">2016-09-22T02:35:22Z</dcterms:modified>
</cp:coreProperties>
</file>