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7" r:id="rId5"/>
    <p:sldId id="258" r:id="rId6"/>
    <p:sldId id="268" r:id="rId7"/>
    <p:sldId id="259" r:id="rId8"/>
    <p:sldId id="269" r:id="rId9"/>
    <p:sldId id="260" r:id="rId10"/>
    <p:sldId id="274" r:id="rId11"/>
    <p:sldId id="261" r:id="rId12"/>
    <p:sldId id="271" r:id="rId13"/>
    <p:sldId id="272" r:id="rId14"/>
    <p:sldId id="273" r:id="rId15"/>
    <p:sldId id="264" r:id="rId16"/>
    <p:sldId id="265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Percentage</a:t>
            </a:r>
            <a:r>
              <a:rPr lang="en-US" baseline="0" dirty="0" smtClean="0"/>
              <a:t> </a:t>
            </a:r>
            <a:r>
              <a:rPr lang="en-US" dirty="0" smtClean="0"/>
              <a:t>Increase Over 10 years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Chip Speed</c:v>
          </c:tx>
          <c:spPr>
            <a:ln w="34925" cap="rnd" cmpd="sng">
              <a:solidFill>
                <a:schemeClr val="accent1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Sheet1!$E$4:$E$13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Sheet1!$F$4:$F$13</c:f>
              <c:numCache>
                <c:formatCode>General</c:formatCode>
                <c:ptCount val="10"/>
                <c:pt idx="0">
                  <c:v>1</c:v>
                </c:pt>
                <c:pt idx="1">
                  <c:v>1.4</c:v>
                </c:pt>
                <c:pt idx="2">
                  <c:v>1.9599999999999997</c:v>
                </c:pt>
                <c:pt idx="3">
                  <c:v>2.7439999999999993</c:v>
                </c:pt>
                <c:pt idx="4">
                  <c:v>3.8415999999999988</c:v>
                </c:pt>
                <c:pt idx="5">
                  <c:v>5.3782399999999981</c:v>
                </c:pt>
                <c:pt idx="6">
                  <c:v>7.5295359999999967</c:v>
                </c:pt>
                <c:pt idx="7">
                  <c:v>10.541350399999995</c:v>
                </c:pt>
                <c:pt idx="8">
                  <c:v>14.757890559999993</c:v>
                </c:pt>
                <c:pt idx="9">
                  <c:v>20.661046783999989</c:v>
                </c:pt>
              </c:numCache>
            </c:numRef>
          </c:yVal>
          <c:smooth val="1"/>
        </c:ser>
        <c:ser>
          <c:idx val="1"/>
          <c:order val="1"/>
          <c:tx>
            <c:v>Disk Capacity</c:v>
          </c:tx>
          <c:spPr>
            <a:ln w="2540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Sheet1!$E$4:$E$13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Sheet1!$G$4:$G$13</c:f>
              <c:numCache>
                <c:formatCode>General</c:formatCode>
                <c:ptCount val="10"/>
                <c:pt idx="0">
                  <c:v>1</c:v>
                </c:pt>
                <c:pt idx="1">
                  <c:v>1.2589999999999999</c:v>
                </c:pt>
                <c:pt idx="2">
                  <c:v>1.5850809999999997</c:v>
                </c:pt>
                <c:pt idx="3">
                  <c:v>1.9956169789999996</c:v>
                </c:pt>
                <c:pt idx="4">
                  <c:v>2.5124817765609992</c:v>
                </c:pt>
                <c:pt idx="5">
                  <c:v>3.1632145566902978</c:v>
                </c:pt>
                <c:pt idx="6">
                  <c:v>3.9824871268730848</c:v>
                </c:pt>
                <c:pt idx="7">
                  <c:v>5.0139512927332133</c:v>
                </c:pt>
                <c:pt idx="8">
                  <c:v>6.3125646775511148</c:v>
                </c:pt>
                <c:pt idx="9">
                  <c:v>7.9475189290368533</c:v>
                </c:pt>
              </c:numCache>
            </c:numRef>
          </c:yVal>
          <c:smooth val="1"/>
        </c:ser>
        <c:ser>
          <c:idx val="2"/>
          <c:order val="2"/>
          <c:tx>
            <c:v>I/O Speed</c:v>
          </c:tx>
          <c:spPr>
            <a:ln w="28575" cap="rnd" cmpd="sng">
              <a:solidFill>
                <a:srgbClr val="C00000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Sheet1!$E$4:$E$13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Sheet1!$H$4:$H$13</c:f>
              <c:numCache>
                <c:formatCode>General</c:formatCode>
                <c:ptCount val="10"/>
                <c:pt idx="0">
                  <c:v>1</c:v>
                </c:pt>
                <c:pt idx="1">
                  <c:v>1.08</c:v>
                </c:pt>
                <c:pt idx="2">
                  <c:v>1.1664000000000001</c:v>
                </c:pt>
                <c:pt idx="3">
                  <c:v>1.2597120000000002</c:v>
                </c:pt>
                <c:pt idx="4">
                  <c:v>1.3604889600000003</c:v>
                </c:pt>
                <c:pt idx="5">
                  <c:v>1.4693280768000003</c:v>
                </c:pt>
                <c:pt idx="6">
                  <c:v>1.5868743229440005</c:v>
                </c:pt>
                <c:pt idx="7">
                  <c:v>1.7138242687795207</c:v>
                </c:pt>
                <c:pt idx="8">
                  <c:v>1.8509302102818825</c:v>
                </c:pt>
                <c:pt idx="9">
                  <c:v>1.9990046271044333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4661472"/>
        <c:axId val="184662032"/>
      </c:scatterChart>
      <c:valAx>
        <c:axId val="184661472"/>
        <c:scaling>
          <c:orientation val="minMax"/>
          <c:max val="10"/>
          <c:min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4662032"/>
        <c:crosses val="autoZero"/>
        <c:crossBetween val="midCat"/>
      </c:valAx>
      <c:valAx>
        <c:axId val="1846620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46614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2C91-AAD4-4E4F-8179-AD86D34E9FE7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1D52-FBB9-49FD-A1A1-193D0847B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41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2C91-AAD4-4E4F-8179-AD86D34E9FE7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1D52-FBB9-49FD-A1A1-193D0847B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11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2C91-AAD4-4E4F-8179-AD86D34E9FE7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1D52-FBB9-49FD-A1A1-193D0847B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2C91-AAD4-4E4F-8179-AD86D34E9FE7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1D52-FBB9-49FD-A1A1-193D0847B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1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2C91-AAD4-4E4F-8179-AD86D34E9FE7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1D52-FBB9-49FD-A1A1-193D0847B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5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2C91-AAD4-4E4F-8179-AD86D34E9FE7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1D52-FBB9-49FD-A1A1-193D0847B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7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2C91-AAD4-4E4F-8179-AD86D34E9FE7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1D52-FBB9-49FD-A1A1-193D0847B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8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2C91-AAD4-4E4F-8179-AD86D34E9FE7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1D52-FBB9-49FD-A1A1-193D0847B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45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2C91-AAD4-4E4F-8179-AD86D34E9FE7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1D52-FBB9-49FD-A1A1-193D0847B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36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2C91-AAD4-4E4F-8179-AD86D34E9FE7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1D52-FBB9-49FD-A1A1-193D0847B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0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2C91-AAD4-4E4F-8179-AD86D34E9FE7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1D52-FBB9-49FD-A1A1-193D0847B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4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F2C91-AAD4-4E4F-8179-AD86D34E9FE7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B1D52-FBB9-49FD-A1A1-193D0847B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6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Case for Redundant Arrays of Inexpensive Disks (RAID)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A Patterson, Garth Gibson, and Randy H Katz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05130" y="5738325"/>
            <a:ext cx="3181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Presented by Connor Bolton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60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570399"/>
            <a:ext cx="10515600" cy="1325563"/>
          </a:xfrm>
        </p:spPr>
        <p:txBody>
          <a:bodyPr/>
          <a:lstStyle/>
          <a:p>
            <a:r>
              <a:rPr lang="en-US" dirty="0" smtClean="0"/>
              <a:t> RAID 4 – Independent Read/Writes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751" y="1513407"/>
            <a:ext cx="11229975" cy="461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5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8777204" y="2153973"/>
            <a:ext cx="1219200" cy="302442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782046" y="2838094"/>
            <a:ext cx="1219200" cy="39226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357980" y="2169848"/>
            <a:ext cx="1219200" cy="302442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956300" y="2170381"/>
            <a:ext cx="1219200" cy="302442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956300" y="3513558"/>
            <a:ext cx="1219200" cy="39226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57980" y="3193117"/>
            <a:ext cx="1219200" cy="39226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RAID 5 – No Single Check Disk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09147" cy="4351338"/>
          </a:xfrm>
        </p:spPr>
        <p:txBody>
          <a:bodyPr/>
          <a:lstStyle/>
          <a:p>
            <a:r>
              <a:rPr lang="en-US" b="1" dirty="0" smtClean="0"/>
              <a:t>Block</a:t>
            </a:r>
            <a:r>
              <a:rPr lang="en-US" dirty="0" smtClean="0"/>
              <a:t> level striping</a:t>
            </a:r>
          </a:p>
          <a:p>
            <a:r>
              <a:rPr lang="en-US" dirty="0" smtClean="0"/>
              <a:t>Distribute data and check info across all disks</a:t>
            </a:r>
          </a:p>
          <a:p>
            <a:r>
              <a:rPr lang="en-US" dirty="0" smtClean="0"/>
              <a:t>Can read and write in parallel</a:t>
            </a:r>
          </a:p>
          <a:p>
            <a:r>
              <a:rPr lang="en-US" dirty="0" smtClean="0"/>
              <a:t>Single “check disk” per group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201272" y="2153973"/>
            <a:ext cx="1219200" cy="302442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959436" y="5715298"/>
            <a:ext cx="1016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G = 3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682744" y="5715298"/>
            <a:ext cx="844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C = 1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201272" y="2445825"/>
            <a:ext cx="1219200" cy="39226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https://upload.wikimedia.org/wikipedia/commons/thumb/6/64/RAID_5.svg/675px-RAID_5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347" y="1455475"/>
            <a:ext cx="5750761" cy="4259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83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RAID 5 – No Single Check Disk</a:t>
            </a:r>
            <a:endParaRPr lang="en-US" dirty="0"/>
          </a:p>
        </p:txBody>
      </p:sp>
      <p:pic>
        <p:nvPicPr>
          <p:cNvPr id="11268" name="Picture 4" descr="http://i.imgur.com/gktFkr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" y="1690688"/>
            <a:ext cx="11191875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80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143931" cy="1099781"/>
          </a:xfrm>
        </p:spPr>
        <p:txBody>
          <a:bodyPr/>
          <a:lstStyle/>
          <a:p>
            <a:r>
              <a:rPr lang="en-US" dirty="0" smtClean="0"/>
              <a:t>RAID Level Comparison</a:t>
            </a:r>
            <a:endParaRPr lang="en-US" dirty="0"/>
          </a:p>
        </p:txBody>
      </p:sp>
      <p:pic>
        <p:nvPicPr>
          <p:cNvPr id="9220" name="Picture 4" descr="http://i.imgur.com/aeW8m8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97" y="1464906"/>
            <a:ext cx="11906250" cy="489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70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399" y="365126"/>
            <a:ext cx="6653245" cy="931830"/>
          </a:xfrm>
        </p:spPr>
        <p:txBody>
          <a:bodyPr/>
          <a:lstStyle/>
          <a:p>
            <a:r>
              <a:rPr lang="en-US" dirty="0" smtClean="0"/>
              <a:t>RAID 5 vs SLED</a:t>
            </a:r>
            <a:endParaRPr lang="en-US" dirty="0"/>
          </a:p>
        </p:txBody>
      </p:sp>
      <p:pic>
        <p:nvPicPr>
          <p:cNvPr id="13314" name="Picture 2" descr="http://i.imgur.com/xzWSyX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938" y="1296956"/>
            <a:ext cx="9370721" cy="5014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04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The </a:t>
            </a:r>
            <a:r>
              <a:rPr lang="en-US" dirty="0"/>
              <a:t>A</a:t>
            </a:r>
            <a:r>
              <a:rPr lang="en-US" dirty="0" smtClean="0"/>
              <a:t>ddition of RAID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2902786" cy="4351338"/>
          </a:xfrm>
        </p:spPr>
        <p:txBody>
          <a:bodyPr/>
          <a:lstStyle/>
          <a:p>
            <a:r>
              <a:rPr lang="en-US" dirty="0" smtClean="0"/>
              <a:t>RAID 5 with 2 check disks</a:t>
            </a:r>
          </a:p>
          <a:p>
            <a:r>
              <a:rPr lang="en-US" dirty="0" smtClean="0"/>
              <a:t>Can detect 2 errors</a:t>
            </a:r>
          </a:p>
          <a:p>
            <a:r>
              <a:rPr lang="en-US" dirty="0" smtClean="0"/>
              <a:t>Can reconstruct data from 2 broken disks at once</a:t>
            </a:r>
            <a:endParaRPr lang="en-US" dirty="0"/>
          </a:p>
        </p:txBody>
      </p:sp>
      <p:pic>
        <p:nvPicPr>
          <p:cNvPr id="6146" name="Picture 2" descr="https://upload.wikimedia.org/wikipedia/commons/thumb/7/70/RAID_6.svg/850px-RAID_6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986" y="1090863"/>
            <a:ext cx="80962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42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Day Issues: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Excessive bit errors due to bad sectors on large discs</a:t>
            </a:r>
            <a:endParaRPr lang="en-US" dirty="0"/>
          </a:p>
          <a:p>
            <a:pPr lvl="1"/>
            <a:r>
              <a:rPr lang="en-US" dirty="0"/>
              <a:t>RAID 6 with 2TB drives in </a:t>
            </a:r>
            <a:r>
              <a:rPr lang="en-US" dirty="0" smtClean="0"/>
              <a:t>1000 disk </a:t>
            </a:r>
            <a:r>
              <a:rPr lang="en-US" dirty="0"/>
              <a:t>system there is a 5% chance of annual data </a:t>
            </a:r>
            <a:r>
              <a:rPr lang="en-US" dirty="0" smtClean="0"/>
              <a:t>loss</a:t>
            </a:r>
            <a:endParaRPr lang="en-US" dirty="0"/>
          </a:p>
          <a:p>
            <a:pPr lvl="1"/>
            <a:r>
              <a:rPr lang="en-US" dirty="0"/>
              <a:t>8TB drives with 40% </a:t>
            </a:r>
            <a:r>
              <a:rPr lang="en-US" dirty="0" smtClean="0"/>
              <a:t>loss</a:t>
            </a:r>
          </a:p>
          <a:p>
            <a:r>
              <a:rPr lang="en-US" dirty="0" smtClean="0"/>
              <a:t>Rebuild times are being </a:t>
            </a:r>
            <a:r>
              <a:rPr lang="en-US" dirty="0" smtClean="0"/>
              <a:t>elongated as drive sizes increase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11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Topics: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you modify RAID to mitigate large bit error and long rebuild times?</a:t>
            </a:r>
          </a:p>
          <a:p>
            <a:r>
              <a:rPr lang="en-US" dirty="0" smtClean="0"/>
              <a:t> What are the advantages and disadvantages of using RAID with SSDs?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22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03885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1974 to 1984 – Single chip speed increased 40% a year </a:t>
            </a:r>
          </a:p>
          <a:p>
            <a:r>
              <a:rPr lang="en-US" dirty="0" smtClean="0"/>
              <a:t>Magnetic disk doubled capacity and halved in price every 3 years</a:t>
            </a:r>
            <a:endParaRPr lang="en-US" dirty="0"/>
          </a:p>
          <a:p>
            <a:pPr lvl="1"/>
            <a:r>
              <a:rPr lang="en-US" dirty="0" smtClean="0"/>
              <a:t>I/O speed did not increase at this rate</a:t>
            </a:r>
          </a:p>
          <a:p>
            <a:pPr lvl="1"/>
            <a:r>
              <a:rPr lang="en-US" dirty="0" smtClean="0"/>
              <a:t>1971 to 1981 – IBM disk seek time 2x</a:t>
            </a:r>
          </a:p>
          <a:p>
            <a:r>
              <a:rPr lang="en-US" dirty="0" smtClean="0"/>
              <a:t>Caches and SRAM helped to compensate</a:t>
            </a:r>
            <a:endParaRPr lang="en-US" dirty="0"/>
          </a:p>
          <a:p>
            <a:r>
              <a:rPr lang="en-US" dirty="0" smtClean="0"/>
              <a:t>Need faster read and write speed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1762173"/>
              </p:ext>
            </p:extLst>
          </p:nvPr>
        </p:nvGraphicFramePr>
        <p:xfrm>
          <a:off x="6619875" y="1149350"/>
          <a:ext cx="5019675" cy="400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101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RAID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681290"/>
              </p:ext>
            </p:extLst>
          </p:nvPr>
        </p:nvGraphicFramePr>
        <p:xfrm>
          <a:off x="471231" y="2185989"/>
          <a:ext cx="11238168" cy="3579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8195"/>
                <a:gridCol w="2318195"/>
                <a:gridCol w="2334774"/>
                <a:gridCol w="1948809"/>
                <a:gridCol w="2318195"/>
              </a:tblGrid>
              <a:tr h="8744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Characteristics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IBM 3380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Fujitsu M2361A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Conners</a:t>
                      </a:r>
                      <a:r>
                        <a:rPr lang="en-US" dirty="0" smtClean="0"/>
                        <a:t> CP3100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Conners</a:t>
                      </a:r>
                      <a:r>
                        <a:rPr lang="en-US" dirty="0" smtClean="0"/>
                        <a:t> CP3100</a:t>
                      </a:r>
                    </a:p>
                    <a:p>
                      <a:pPr algn="ctr"/>
                      <a:r>
                        <a:rPr lang="en-US" dirty="0" smtClean="0"/>
                        <a:t>(75x)</a:t>
                      </a:r>
                      <a:endParaRPr lang="en-US" dirty="0"/>
                    </a:p>
                  </a:txBody>
                  <a:tcPr/>
                </a:tc>
              </a:tr>
              <a:tr h="765253">
                <a:tc>
                  <a:txBody>
                    <a:bodyPr/>
                    <a:lstStyle/>
                    <a:p>
                      <a:r>
                        <a:rPr lang="en-US" dirty="0" smtClean="0"/>
                        <a:t>Formatted Data Capacity (MB)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7500</a:t>
                      </a:r>
                    </a:p>
                  </a:txBody>
                  <a:tcPr/>
                </a:tc>
              </a:tr>
              <a:tr h="506618">
                <a:tc>
                  <a:txBody>
                    <a:bodyPr/>
                    <a:lstStyle/>
                    <a:p>
                      <a:r>
                        <a:rPr lang="en-US" dirty="0" smtClean="0"/>
                        <a:t>Price/MB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$18-$10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$20-$17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$10-$7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$10-$7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3443">
                <a:tc>
                  <a:txBody>
                    <a:bodyPr/>
                    <a:lstStyle/>
                    <a:p>
                      <a:r>
                        <a:rPr lang="en-US" dirty="0" smtClean="0"/>
                        <a:t>I/O</a:t>
                      </a:r>
                      <a:r>
                        <a:rPr lang="en-US" baseline="0" dirty="0" smtClean="0"/>
                        <a:t> Bandwidth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63443">
                <a:tc>
                  <a:txBody>
                    <a:bodyPr/>
                    <a:lstStyle/>
                    <a:p>
                      <a:r>
                        <a:rPr lang="en-US" dirty="0" smtClean="0"/>
                        <a:t>MTTF Rated (hours)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6618">
                <a:tc>
                  <a:txBody>
                    <a:bodyPr/>
                    <a:lstStyle/>
                    <a:p>
                      <a:r>
                        <a:rPr lang="en-US" dirty="0" smtClean="0"/>
                        <a:t>Power/box</a:t>
                      </a:r>
                      <a:r>
                        <a:rPr lang="en-US" baseline="0" dirty="0" smtClean="0"/>
                        <a:t> (W)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96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162675" y="1794378"/>
            <a:ext cx="1419224" cy="38952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572751" y="1794378"/>
            <a:ext cx="1379621" cy="389522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RAID 1 – Mirrored Disks</a:t>
            </a:r>
            <a:endParaRPr lang="en-US" dirty="0"/>
          </a:p>
        </p:txBody>
      </p:sp>
      <p:pic>
        <p:nvPicPr>
          <p:cNvPr id="1026" name="Picture 2" descr="https://upload.wikimedia.org/wikipedia/commons/thumb/b/b7/RAID_1.svg/325px-RAID_1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8305" y="1027906"/>
            <a:ext cx="309562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830761" y="5685970"/>
            <a:ext cx="863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G = 1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03724" y="5689600"/>
            <a:ext cx="1163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C = 1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13551" y="6002214"/>
            <a:ext cx="2640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G = data disks in group</a:t>
            </a:r>
          </a:p>
          <a:p>
            <a:r>
              <a:rPr lang="en-US" i="1" dirty="0" smtClean="0"/>
              <a:t>C = check disks per group</a:t>
            </a:r>
            <a:endParaRPr lang="en-US" i="1" dirty="0"/>
          </a:p>
        </p:txBody>
      </p:sp>
      <p:pic>
        <p:nvPicPr>
          <p:cNvPr id="5122" name="Picture 2" descr="http://i.imgur.com/ztjnn6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93764"/>
            <a:ext cx="5534025" cy="490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52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16188" y="2237872"/>
            <a:ext cx="2687053" cy="24544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23285" y="2237872"/>
            <a:ext cx="3392904" cy="245444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RAID 2 – Hamming Code for ECC</a:t>
            </a:r>
            <a:endParaRPr lang="en-US" dirty="0"/>
          </a:p>
        </p:txBody>
      </p:sp>
      <p:pic>
        <p:nvPicPr>
          <p:cNvPr id="2050" name="Picture 2" descr="https://upload.wikimedia.org/wikipedia/commons/thumb/b/b5/RAID2_arch.svg/1000px-RAID2_arch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508" y="1690688"/>
            <a:ext cx="6169734" cy="3084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102910" y="4775555"/>
            <a:ext cx="833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G = 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163750" y="4769560"/>
            <a:ext cx="791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C = 3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747" y="1690688"/>
            <a:ext cx="50677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Bit</a:t>
            </a:r>
            <a:r>
              <a:rPr lang="en-US" sz="2800" dirty="0" smtClean="0"/>
              <a:t> level striping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Requires discs to be in </a:t>
            </a:r>
            <a:r>
              <a:rPr lang="en-US" sz="2800" dirty="0" smtClean="0"/>
              <a:t>sync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Hamming </a:t>
            </a:r>
            <a:r>
              <a:rPr lang="en-US" sz="2800" dirty="0" smtClean="0"/>
              <a:t>Code parity to </a:t>
            </a:r>
            <a:r>
              <a:rPr lang="en-US" sz="2800" b="1" dirty="0" smtClean="0"/>
              <a:t>correct</a:t>
            </a:r>
            <a:r>
              <a:rPr lang="en-US" sz="2800" dirty="0" smtClean="0"/>
              <a:t> single error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Variable number of check disks per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Reads of less than group size require reading the whole group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70576" y="5308469"/>
            <a:ext cx="2640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G = data disks in group</a:t>
            </a:r>
          </a:p>
          <a:p>
            <a:r>
              <a:rPr lang="en-US" i="1" dirty="0" smtClean="0"/>
              <a:t>C = check disks per group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0966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RAID 2 – Hamming Code for ECC</a:t>
            </a:r>
            <a:endParaRPr lang="en-US" dirty="0"/>
          </a:p>
        </p:txBody>
      </p:sp>
      <p:pic>
        <p:nvPicPr>
          <p:cNvPr id="6148" name="Picture 4" descr="http://i.imgur.com/OObf0e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743" y="1690688"/>
            <a:ext cx="6981825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922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394409" y="2181224"/>
            <a:ext cx="4620126" cy="383936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79432" y="2181224"/>
            <a:ext cx="4580021" cy="383936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48998" y="6049464"/>
            <a:ext cx="2631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G = 3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10874" y="6020593"/>
            <a:ext cx="3854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C = 1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RAID 3 – Single Check Disk Per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804110" cy="4351338"/>
          </a:xfrm>
        </p:spPr>
        <p:txBody>
          <a:bodyPr/>
          <a:lstStyle/>
          <a:p>
            <a:r>
              <a:rPr lang="en-US" b="1" dirty="0" smtClean="0"/>
              <a:t>Byte</a:t>
            </a:r>
            <a:r>
              <a:rPr lang="en-US" dirty="0" smtClean="0"/>
              <a:t> level striping</a:t>
            </a:r>
          </a:p>
          <a:p>
            <a:r>
              <a:rPr lang="en-US" dirty="0" smtClean="0"/>
              <a:t>Requires discs to be in sync</a:t>
            </a:r>
            <a:endParaRPr lang="en-US" dirty="0"/>
          </a:p>
          <a:p>
            <a:r>
              <a:rPr lang="en-US" dirty="0"/>
              <a:t>Parity to </a:t>
            </a:r>
            <a:r>
              <a:rPr lang="en-US" b="1" dirty="0"/>
              <a:t>detect</a:t>
            </a:r>
            <a:r>
              <a:rPr lang="en-US" dirty="0"/>
              <a:t> single </a:t>
            </a:r>
            <a:r>
              <a:rPr lang="en-US" dirty="0" smtClean="0"/>
              <a:t>error</a:t>
            </a:r>
          </a:p>
          <a:p>
            <a:r>
              <a:rPr lang="en-US" dirty="0" smtClean="0"/>
              <a:t>Use disk controllers to detect which disk failed</a:t>
            </a:r>
          </a:p>
          <a:p>
            <a:r>
              <a:rPr lang="en-US" dirty="0" smtClean="0"/>
              <a:t>Single check disk per group</a:t>
            </a:r>
            <a:endParaRPr lang="en-US" dirty="0"/>
          </a:p>
        </p:txBody>
      </p:sp>
      <p:pic>
        <p:nvPicPr>
          <p:cNvPr id="3074" name="Picture 2" descr="https://upload.wikimedia.org/wikipedia/commons/thumb/f/f9/RAID_3.svg/675px-RAID_3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92" y="1414463"/>
            <a:ext cx="64293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414598" y="6418022"/>
            <a:ext cx="5685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G = data disks in group	C = check disks per group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1651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RAID 3 – Single Check Disk Per Group</a:t>
            </a:r>
            <a:endParaRPr lang="en-US" dirty="0"/>
          </a:p>
        </p:txBody>
      </p:sp>
      <p:pic>
        <p:nvPicPr>
          <p:cNvPr id="2054" name="Picture 6" descr="http://i.imgur.com/SxZoT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49" y="1605026"/>
            <a:ext cx="10887075" cy="460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1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403934" y="1993127"/>
            <a:ext cx="4620126" cy="40163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39655" y="1993127"/>
            <a:ext cx="4756895" cy="401633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96907" y="6050289"/>
            <a:ext cx="2631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G = 3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91824" y="6088107"/>
            <a:ext cx="3854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C = 1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RAID 4 – Independent Read/Writes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686300" cy="4351338"/>
          </a:xfrm>
        </p:spPr>
        <p:txBody>
          <a:bodyPr/>
          <a:lstStyle/>
          <a:p>
            <a:r>
              <a:rPr lang="en-US" b="1" dirty="0" smtClean="0"/>
              <a:t>Block</a:t>
            </a:r>
            <a:r>
              <a:rPr lang="en-US" dirty="0" smtClean="0"/>
              <a:t> level striping</a:t>
            </a:r>
            <a:endParaRPr lang="en-US" dirty="0"/>
          </a:p>
          <a:p>
            <a:r>
              <a:rPr lang="en-US" dirty="0" smtClean="0"/>
              <a:t>Can read in parallel</a:t>
            </a:r>
          </a:p>
          <a:p>
            <a:r>
              <a:rPr lang="en-US" dirty="0" smtClean="0"/>
              <a:t>Cannot write in parallel</a:t>
            </a:r>
          </a:p>
          <a:p>
            <a:r>
              <a:rPr lang="en-US" dirty="0" smtClean="0"/>
              <a:t>In write parity can be calculated with just 2 disks</a:t>
            </a:r>
          </a:p>
          <a:p>
            <a:r>
              <a:rPr lang="en-US" dirty="0" smtClean="0"/>
              <a:t>Single check disk per group</a:t>
            </a:r>
            <a:endParaRPr lang="en-US" dirty="0"/>
          </a:p>
        </p:txBody>
      </p:sp>
      <p:pic>
        <p:nvPicPr>
          <p:cNvPr id="4098" name="Picture 2" descr="https://upload.wikimedia.org/wikipedia/commons/thumb/a/ad/RAID_4.svg/675px-RAID_4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376" y="1189038"/>
            <a:ext cx="6558624" cy="4858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85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499</Words>
  <Application>Microsoft Office PowerPoint</Application>
  <PresentationFormat>Widescreen</PresentationFormat>
  <Paragraphs>100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A Case for Redundant Arrays of Inexpensive Disks (RAID)</vt:lpstr>
      <vt:lpstr>Background</vt:lpstr>
      <vt:lpstr>Motivation for RAID</vt:lpstr>
      <vt:lpstr> RAID 1 – Mirrored Disks</vt:lpstr>
      <vt:lpstr> RAID 2 – Hamming Code for ECC</vt:lpstr>
      <vt:lpstr> RAID 2 – Hamming Code for ECC</vt:lpstr>
      <vt:lpstr> RAID 3 – Single Check Disk Per Group</vt:lpstr>
      <vt:lpstr> RAID 3 – Single Check Disk Per Group</vt:lpstr>
      <vt:lpstr> RAID 4 – Independent Read/Writes</vt:lpstr>
      <vt:lpstr> RAID 4 – Independent Read/Writes </vt:lpstr>
      <vt:lpstr> RAID 5 – No Single Check Disk</vt:lpstr>
      <vt:lpstr> RAID 5 – No Single Check Disk</vt:lpstr>
      <vt:lpstr>RAID Level Comparison</vt:lpstr>
      <vt:lpstr>RAID 5 vs SLED</vt:lpstr>
      <vt:lpstr> The Addition of RAID 6</vt:lpstr>
      <vt:lpstr>Current Day Issues:</vt:lpstr>
      <vt:lpstr>Discussion Topics:</vt:lpstr>
    </vt:vector>
  </TitlesOfParts>
  <Company>Clemson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connor</dc:creator>
  <cp:lastModifiedBy>connor</cp:lastModifiedBy>
  <cp:revision>62</cp:revision>
  <dcterms:created xsi:type="dcterms:W3CDTF">2016-09-16T00:59:53Z</dcterms:created>
  <dcterms:modified xsi:type="dcterms:W3CDTF">2016-09-19T16:07:23Z</dcterms:modified>
</cp:coreProperties>
</file>