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0" r:id="rId1"/>
  </p:sldMasterIdLst>
  <p:sldIdLst>
    <p:sldId id="260" r:id="rId2"/>
    <p:sldId id="261" r:id="rId3"/>
    <p:sldId id="259" r:id="rId4"/>
    <p:sldId id="256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008302-E291-6E46-A14B-16D85D52D0FD}" type="datetimeFigureOut">
              <a:rPr lang="en-US" smtClean="0"/>
              <a:t>3/2/10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6E51AE-48B9-7140-B815-AB52A6F095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nuth.luther.edu/~pythonwork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Image Processing in CS1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52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Brad Miller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Ranum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Luther College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Processing with </a:t>
            </a:r>
            <a:r>
              <a:rPr lang="en-US" dirty="0" err="1" smtClean="0"/>
              <a:t>cImage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Window</a:t>
            </a:r>
          </a:p>
          <a:p>
            <a:r>
              <a:rPr lang="en-US" dirty="0" smtClean="0"/>
              <a:t>Image</a:t>
            </a:r>
          </a:p>
          <a:p>
            <a:pPr marL="971550" lvl="1" indent="-514350">
              <a:buFont typeface="Arial"/>
              <a:buChar char="•"/>
            </a:pPr>
            <a:r>
              <a:rPr lang="en-US" dirty="0" smtClean="0"/>
              <a:t>File Image</a:t>
            </a:r>
          </a:p>
          <a:p>
            <a:pPr marL="971550" lvl="1" indent="-514350">
              <a:buFont typeface="Arial"/>
              <a:buChar char="•"/>
            </a:pPr>
            <a:r>
              <a:rPr lang="en-US" dirty="0" smtClean="0"/>
              <a:t>Empty Image</a:t>
            </a:r>
          </a:p>
          <a:p>
            <a:pPr marL="971550" lvl="1" indent="-514350">
              <a:buFont typeface="Arial"/>
              <a:buChar char="•"/>
            </a:pPr>
            <a:r>
              <a:rPr lang="en-US" dirty="0" smtClean="0"/>
              <a:t>List Image</a:t>
            </a:r>
          </a:p>
          <a:p>
            <a:r>
              <a:rPr lang="en-US" dirty="0" smtClean="0"/>
              <a:t>Pixel</a:t>
            </a:r>
          </a:p>
          <a:p>
            <a:r>
              <a:rPr lang="en-US" dirty="0" smtClean="0"/>
              <a:t>Does not require PIL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getWidth</a:t>
            </a:r>
            <a:r>
              <a:rPr lang="en-US" dirty="0" smtClean="0"/>
              <a:t>, </a:t>
            </a:r>
            <a:r>
              <a:rPr lang="en-US" dirty="0" err="1" smtClean="0"/>
              <a:t>getHeight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getPixel,setPixel</a:t>
            </a:r>
            <a:endParaRPr lang="en-US" dirty="0" smtClean="0"/>
          </a:p>
          <a:p>
            <a:r>
              <a:rPr lang="en-US" dirty="0" smtClean="0"/>
              <a:t>Pixels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getRed</a:t>
            </a:r>
            <a:r>
              <a:rPr lang="en-US" dirty="0" smtClean="0"/>
              <a:t>, </a:t>
            </a:r>
            <a:r>
              <a:rPr lang="en-US" dirty="0" err="1" smtClean="0"/>
              <a:t>setRed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getGreen</a:t>
            </a:r>
            <a:r>
              <a:rPr lang="en-US" dirty="0" smtClean="0"/>
              <a:t>, </a:t>
            </a:r>
            <a:r>
              <a:rPr lang="en-US" dirty="0" err="1" smtClean="0"/>
              <a:t>setGreen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getBlue</a:t>
            </a:r>
            <a:r>
              <a:rPr lang="en-US" dirty="0" smtClean="0"/>
              <a:t>, </a:t>
            </a:r>
            <a:r>
              <a:rPr lang="en-US" dirty="0" err="1" smtClean="0"/>
              <a:t>setBlue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00" y="56642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http://knuth.luther.edu/~pythonworks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1181100"/>
            <a:ext cx="703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 </a:t>
            </a:r>
            <a:r>
              <a:rPr lang="en-US" dirty="0" err="1" smtClean="0"/>
              <a:t>blackWhite(pic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bwpic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EmptyImage</a:t>
            </a:r>
            <a:r>
              <a:rPr lang="en-US" dirty="0" err="1" smtClean="0"/>
              <a:t>(pic.</a:t>
            </a:r>
            <a:r>
              <a:rPr lang="en-US" dirty="0" err="1" smtClean="0">
                <a:solidFill>
                  <a:srgbClr val="0000FF"/>
                </a:solidFill>
              </a:rPr>
              <a:t>getWidth</a:t>
            </a:r>
            <a:r>
              <a:rPr lang="en-US" dirty="0" smtClean="0"/>
              <a:t>(), </a:t>
            </a:r>
            <a:r>
              <a:rPr lang="en-US" dirty="0" err="1" smtClean="0"/>
              <a:t>pic.</a:t>
            </a:r>
            <a:r>
              <a:rPr lang="en-US" dirty="0" err="1" smtClean="0">
                <a:solidFill>
                  <a:srgbClr val="0000FF"/>
                </a:solidFill>
              </a:rPr>
              <a:t>getHeight</a:t>
            </a:r>
            <a:r>
              <a:rPr lang="en-US" dirty="0" smtClean="0"/>
              <a:t>())</a:t>
            </a:r>
          </a:p>
          <a:p>
            <a:r>
              <a:rPr lang="en-US" dirty="0" smtClean="0"/>
              <a:t>    for row in </a:t>
            </a:r>
            <a:r>
              <a:rPr lang="en-US" dirty="0" err="1" smtClean="0"/>
              <a:t>range(pic.</a:t>
            </a:r>
            <a:r>
              <a:rPr lang="en-US" dirty="0" err="1" smtClean="0">
                <a:solidFill>
                  <a:srgbClr val="0000FF"/>
                </a:solidFill>
              </a:rPr>
              <a:t>getHeight</a:t>
            </a:r>
            <a:r>
              <a:rPr lang="en-US" dirty="0" smtClean="0"/>
              <a:t>()):</a:t>
            </a:r>
          </a:p>
          <a:p>
            <a:r>
              <a:rPr lang="en-US" dirty="0" smtClean="0"/>
              <a:t>        for </a:t>
            </a:r>
            <a:r>
              <a:rPr lang="en-US" dirty="0" err="1" smtClean="0"/>
              <a:t>col</a:t>
            </a:r>
            <a:r>
              <a:rPr lang="en-US" dirty="0" smtClean="0"/>
              <a:t> in </a:t>
            </a:r>
            <a:r>
              <a:rPr lang="en-US" dirty="0" err="1" smtClean="0"/>
              <a:t>range(pic.</a:t>
            </a:r>
            <a:r>
              <a:rPr lang="en-US" dirty="0" err="1" smtClean="0">
                <a:solidFill>
                  <a:srgbClr val="0000FF"/>
                </a:solidFill>
              </a:rPr>
              <a:t>getWidth</a:t>
            </a:r>
            <a:r>
              <a:rPr lang="en-US" dirty="0" smtClean="0"/>
              <a:t>()):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thepixel</a:t>
            </a:r>
            <a:r>
              <a:rPr lang="en-US" dirty="0" smtClean="0"/>
              <a:t> = </a:t>
            </a:r>
            <a:r>
              <a:rPr lang="en-US" dirty="0" err="1" smtClean="0"/>
              <a:t>pic.</a:t>
            </a:r>
            <a:r>
              <a:rPr lang="en-US" dirty="0" err="1" smtClean="0">
                <a:solidFill>
                  <a:srgbClr val="0000FF"/>
                </a:solidFill>
              </a:rPr>
              <a:t>getPixel</a:t>
            </a:r>
            <a:r>
              <a:rPr lang="en-US" dirty="0" err="1" smtClean="0"/>
              <a:t>(col,row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r</a:t>
            </a:r>
            <a:r>
              <a:rPr lang="en-US" dirty="0" smtClean="0"/>
              <a:t> = </a:t>
            </a:r>
            <a:r>
              <a:rPr lang="en-US" dirty="0" err="1" smtClean="0"/>
              <a:t>thepixel.</a:t>
            </a:r>
            <a:r>
              <a:rPr lang="en-US" dirty="0" err="1" smtClean="0">
                <a:solidFill>
                  <a:srgbClr val="0000FF"/>
                </a:solidFill>
              </a:rPr>
              <a:t>getRed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thepixel.</a:t>
            </a:r>
            <a:r>
              <a:rPr lang="en-US" dirty="0" err="1" smtClean="0">
                <a:solidFill>
                  <a:srgbClr val="0000FF"/>
                </a:solidFill>
              </a:rPr>
              <a:t>getGreen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thepixel.</a:t>
            </a:r>
            <a:r>
              <a:rPr lang="en-US" dirty="0" err="1" smtClean="0">
                <a:solidFill>
                  <a:srgbClr val="0000FF"/>
                </a:solidFill>
              </a:rPr>
              <a:t>getBlue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           gray = (</a:t>
            </a:r>
            <a:r>
              <a:rPr lang="en-US" dirty="0" err="1" smtClean="0"/>
              <a:t>r</a:t>
            </a:r>
            <a:r>
              <a:rPr lang="en-US" dirty="0" smtClean="0"/>
              <a:t> + </a:t>
            </a:r>
            <a:r>
              <a:rPr lang="en-US" dirty="0" err="1" smtClean="0"/>
              <a:t>g</a:t>
            </a:r>
            <a:r>
              <a:rPr lang="en-US" dirty="0" smtClean="0"/>
              <a:t> + b)//3</a:t>
            </a:r>
          </a:p>
          <a:p>
            <a:r>
              <a:rPr lang="en-US" dirty="0" smtClean="0"/>
              <a:t>            if gray &lt;= 127: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p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Pixel</a:t>
            </a:r>
            <a:r>
              <a:rPr lang="en-US" dirty="0" smtClean="0"/>
              <a:t>(0,0,0)</a:t>
            </a:r>
          </a:p>
          <a:p>
            <a:r>
              <a:rPr lang="en-US" dirty="0" smtClean="0"/>
              <a:t>            else: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p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Pixel</a:t>
            </a:r>
            <a:r>
              <a:rPr lang="en-US" dirty="0" smtClean="0"/>
              <a:t>(255,255,255)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bwpic.</a:t>
            </a:r>
            <a:r>
              <a:rPr lang="en-US" dirty="0" err="1" smtClean="0">
                <a:solidFill>
                  <a:srgbClr val="0000FF"/>
                </a:solidFill>
              </a:rPr>
              <a:t>setPixel</a:t>
            </a:r>
            <a:r>
              <a:rPr lang="en-US" dirty="0" err="1" smtClean="0"/>
              <a:t>(col,row,p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return </a:t>
            </a:r>
            <a:r>
              <a:rPr lang="en-US" dirty="0" err="1" smtClean="0"/>
              <a:t>bwpic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77" y="0"/>
            <a:ext cx="6718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5400"/>
            <a:ext cx="6718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pic>
        <p:nvPicPr>
          <p:cNvPr id="5" name="Content Placeholder 4" descr="convolution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65302" b="-65302"/>
              <a:stretch>
                <a:fillRect/>
              </a:stretch>
            </p:blipFill>
          </mc:Choice>
          <mc:Fallback>
            <p:blipFill>
              <a:blip r:embed="rId3"/>
              <a:srcRect t="-65302" b="-65302"/>
              <a:stretch>
                <a:fillRect/>
              </a:stretch>
            </p:blipFill>
          </mc:Fallback>
        </mc:AlternateContent>
        <p:spPr/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2044700"/>
            <a:ext cx="3657600" cy="4572000"/>
          </a:xfrm>
        </p:spPr>
        <p:txBody>
          <a:bodyPr/>
          <a:lstStyle/>
          <a:p>
            <a:r>
              <a:rPr lang="en-US" dirty="0" smtClean="0"/>
              <a:t>Iteration Patterns</a:t>
            </a:r>
          </a:p>
          <a:p>
            <a:pPr lvl="1"/>
            <a:r>
              <a:rPr lang="en-US" dirty="0" smtClean="0"/>
              <a:t>Four levels of nesting</a:t>
            </a:r>
          </a:p>
          <a:p>
            <a:pPr lvl="1"/>
            <a:r>
              <a:rPr lang="en-US" dirty="0" smtClean="0"/>
              <a:t>Setting boundaries</a:t>
            </a:r>
          </a:p>
          <a:p>
            <a:r>
              <a:rPr lang="en-US" dirty="0" smtClean="0"/>
              <a:t>Edge Cases</a:t>
            </a:r>
          </a:p>
          <a:p>
            <a:r>
              <a:rPr lang="en-US" dirty="0" smtClean="0"/>
              <a:t>Sum </a:t>
            </a:r>
            <a:r>
              <a:rPr lang="en-US" smtClean="0"/>
              <a:t>of Products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3" y="152400"/>
            <a:ext cx="4575175" cy="65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3038</TotalTime>
  <Words>209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Image Processing in CS1</vt:lpstr>
      <vt:lpstr>Image Processing with cImage </vt:lpstr>
      <vt:lpstr>Slide 3</vt:lpstr>
      <vt:lpstr>Slide 4</vt:lpstr>
      <vt:lpstr>Slide 5</vt:lpstr>
      <vt:lpstr>Edge Detection</vt:lpstr>
      <vt:lpstr>Slide 7</vt:lpstr>
    </vt:vector>
  </TitlesOfParts>
  <Company>Luther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Ranum</dc:creator>
  <cp:lastModifiedBy>David Ranum</cp:lastModifiedBy>
  <cp:revision>12</cp:revision>
  <dcterms:created xsi:type="dcterms:W3CDTF">2010-03-02T20:15:23Z</dcterms:created>
  <dcterms:modified xsi:type="dcterms:W3CDTF">2010-03-04T22:54:03Z</dcterms:modified>
</cp:coreProperties>
</file>