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Default Extension="wmf" ContentType="image/x-wmf"/>
  <Override PartName="/ppt/notesSlides/notesSlide4.xml" ContentType="application/vnd.openxmlformats-officedocument.presentationml.notesSlide+xml"/>
  <Override PartName="/ppt/notesSlides/notesSlide41.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35.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Default Extension="emf" ContentType="image/x-emf"/>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notesSlides/notesSlide43.xml" ContentType="application/vnd.openxmlformats-officedocument.presentationml.notesSlide+xml"/>
  <Override PartName="/ppt/slides/slide33.xml" ContentType="application/vnd.openxmlformats-officedocument.presentationml.slide+xml"/>
  <Override PartName="/ppt/notesSlides/notesSlide45.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Override PartName="/ppt/notesSlides/notesSlide18.xml" ContentType="application/vnd.openxmlformats-officedocument.presentationml.notesSlide+xml"/>
  <Default Extension="vml" ContentType="application/vnd.openxmlformats-officedocument.vmlDrawing"/>
  <Default Extension="png" ContentType="image/png"/>
  <Override PartName="/ppt/notesSlides/notesSlide48.xml" ContentType="application/vnd.openxmlformats-officedocument.presentationml.notesSlide+xml"/>
  <Override PartName="/ppt/slides/slide27.xml" ContentType="application/vnd.openxmlformats-officedocument.presentationml.slide+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notesSlides/notesSlide47.xml" ContentType="application/vnd.openxmlformats-officedocument.presentationml.notesSlide+xml"/>
  <Override PartName="/ppt/slideLayouts/slideLayout27.xml" ContentType="application/vnd.openxmlformats-officedocument.presentationml.slideLayout+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Default Extension="xls" ContentType="application/vnd.ms-excel"/>
  <Override PartName="/ppt/notesSlides/notesSlide28.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slideMasters/slideMaster3.xml" ContentType="application/vnd.openxmlformats-officedocument.presentationml.slideMaster+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Layouts/slideLayout29.xml" ContentType="application/vnd.openxmlformats-officedocument.presentationml.slideLayout+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Default Extension="package" ContentType="application/vnd.openxmlformats-officedocument.package"/>
  <Override PartName="/ppt/slides/slide34.xml" ContentType="application/vnd.openxmlformats-officedocument.presentationml.slide+xml"/>
  <Override PartName="/ppt/slideLayouts/slideLayout28.xml" ContentType="application/vnd.openxmlformats-officedocument.presentationml.slideLayout+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embeddings/oleObject1.bin" ContentType="application/vnd.openxmlformats-officedocument.oleObject"/>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saveSubsetFonts="1">
  <p:sldMasterIdLst>
    <p:sldMasterId id="2147483693" r:id="rId1"/>
    <p:sldMasterId id="2147483718" r:id="rId2"/>
    <p:sldMasterId id="2147483762" r:id="rId3"/>
  </p:sldMasterIdLst>
  <p:notesMasterIdLst>
    <p:notesMasterId r:id="rId53"/>
  </p:notesMasterIdLst>
  <p:handoutMasterIdLst>
    <p:handoutMasterId r:id="rId54"/>
  </p:handoutMasterIdLst>
  <p:sldIdLst>
    <p:sldId id="257" r:id="rId4"/>
    <p:sldId id="301" r:id="rId5"/>
    <p:sldId id="314" r:id="rId6"/>
    <p:sldId id="258" r:id="rId7"/>
    <p:sldId id="259" r:id="rId8"/>
    <p:sldId id="260" r:id="rId9"/>
    <p:sldId id="261" r:id="rId10"/>
    <p:sldId id="262" r:id="rId11"/>
    <p:sldId id="263" r:id="rId12"/>
    <p:sldId id="264" r:id="rId13"/>
    <p:sldId id="265" r:id="rId14"/>
    <p:sldId id="326" r:id="rId15"/>
    <p:sldId id="267" r:id="rId16"/>
    <p:sldId id="302" r:id="rId17"/>
    <p:sldId id="303" r:id="rId18"/>
    <p:sldId id="304" r:id="rId19"/>
    <p:sldId id="325" r:id="rId20"/>
    <p:sldId id="305" r:id="rId21"/>
    <p:sldId id="270" r:id="rId22"/>
    <p:sldId id="271" r:id="rId23"/>
    <p:sldId id="328" r:id="rId24"/>
    <p:sldId id="307" r:id="rId25"/>
    <p:sldId id="308" r:id="rId26"/>
    <p:sldId id="306" r:id="rId27"/>
    <p:sldId id="272" r:id="rId28"/>
    <p:sldId id="273" r:id="rId29"/>
    <p:sldId id="315" r:id="rId30"/>
    <p:sldId id="274" r:id="rId31"/>
    <p:sldId id="316" r:id="rId32"/>
    <p:sldId id="317" r:id="rId33"/>
    <p:sldId id="276" r:id="rId34"/>
    <p:sldId id="280" r:id="rId35"/>
    <p:sldId id="281" r:id="rId36"/>
    <p:sldId id="282" r:id="rId37"/>
    <p:sldId id="313" r:id="rId38"/>
    <p:sldId id="324" r:id="rId39"/>
    <p:sldId id="327" r:id="rId40"/>
    <p:sldId id="318" r:id="rId41"/>
    <p:sldId id="284" r:id="rId42"/>
    <p:sldId id="285" r:id="rId43"/>
    <p:sldId id="295" r:id="rId44"/>
    <p:sldId id="319" r:id="rId45"/>
    <p:sldId id="309" r:id="rId46"/>
    <p:sldId id="310" r:id="rId47"/>
    <p:sldId id="320" r:id="rId48"/>
    <p:sldId id="321" r:id="rId49"/>
    <p:sldId id="312" r:id="rId50"/>
    <p:sldId id="300" r:id="rId51"/>
    <p:sldId id="322" r:id="rId52"/>
  </p:sldIdLst>
  <p:sldSz cx="12188825" cy="6858000"/>
  <p:notesSz cx="7315200" cy="9601200"/>
  <p:defaultTextStyle>
    <a:defPPr>
      <a:defRPr lang="en-US"/>
    </a:defPPr>
    <a:lvl1pPr algn="l" defTabSz="912813" rtl="0" fontAlgn="base">
      <a:spcBef>
        <a:spcPct val="0"/>
      </a:spcBef>
      <a:spcAft>
        <a:spcPct val="0"/>
      </a:spcAft>
      <a:defRPr kern="1200">
        <a:solidFill>
          <a:schemeClr val="tx1"/>
        </a:solidFill>
        <a:latin typeface="Arial" pitchFamily="-109" charset="0"/>
        <a:ea typeface="+mn-ea"/>
        <a:cs typeface="+mn-cs"/>
      </a:defRPr>
    </a:lvl1pPr>
    <a:lvl2pPr marL="455613" indent="1588" algn="l" defTabSz="912813" rtl="0" fontAlgn="base">
      <a:spcBef>
        <a:spcPct val="0"/>
      </a:spcBef>
      <a:spcAft>
        <a:spcPct val="0"/>
      </a:spcAft>
      <a:defRPr kern="1200">
        <a:solidFill>
          <a:schemeClr val="tx1"/>
        </a:solidFill>
        <a:latin typeface="Arial" pitchFamily="-109" charset="0"/>
        <a:ea typeface="+mn-ea"/>
        <a:cs typeface="+mn-cs"/>
      </a:defRPr>
    </a:lvl2pPr>
    <a:lvl3pPr marL="912813" indent="1588" algn="l" defTabSz="912813" rtl="0" fontAlgn="base">
      <a:spcBef>
        <a:spcPct val="0"/>
      </a:spcBef>
      <a:spcAft>
        <a:spcPct val="0"/>
      </a:spcAft>
      <a:defRPr kern="1200">
        <a:solidFill>
          <a:schemeClr val="tx1"/>
        </a:solidFill>
        <a:latin typeface="Arial" pitchFamily="-109" charset="0"/>
        <a:ea typeface="+mn-ea"/>
        <a:cs typeface="+mn-cs"/>
      </a:defRPr>
    </a:lvl3pPr>
    <a:lvl4pPr marL="1370013" indent="1588" algn="l" defTabSz="912813" rtl="0" fontAlgn="base">
      <a:spcBef>
        <a:spcPct val="0"/>
      </a:spcBef>
      <a:spcAft>
        <a:spcPct val="0"/>
      </a:spcAft>
      <a:defRPr kern="1200">
        <a:solidFill>
          <a:schemeClr val="tx1"/>
        </a:solidFill>
        <a:latin typeface="Arial" pitchFamily="-109" charset="0"/>
        <a:ea typeface="+mn-ea"/>
        <a:cs typeface="+mn-cs"/>
      </a:defRPr>
    </a:lvl4pPr>
    <a:lvl5pPr marL="1827213" indent="1588" algn="l" defTabSz="912813"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4025" autoAdjust="0"/>
    <p:restoredTop sz="91288" autoAdjust="0"/>
  </p:normalViewPr>
  <p:slideViewPr>
    <p:cSldViewPr snapToGrid="0">
      <p:cViewPr varScale="1">
        <p:scale>
          <a:sx n="101" d="100"/>
          <a:sy n="101" d="100"/>
        </p:scale>
        <p:origin x="-104" y="-344"/>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43" d="100"/>
        <a:sy n="43" d="100"/>
      </p:scale>
      <p:origin x="0" y="0"/>
    </p:cViewPr>
  </p:sorterViewPr>
  <p:notesViewPr>
    <p:cSldViewPr snapToGrid="0">
      <p:cViewPr varScale="1">
        <p:scale>
          <a:sx n="74" d="100"/>
          <a:sy n="74" d="100"/>
        </p:scale>
        <p:origin x="-2184"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6.xml"/><Relationship Id="rId7" Type="http://schemas.openxmlformats.org/officeDocument/2006/relationships/slide" Target="slides/slide4.xml"/><Relationship Id="rId43" Type="http://schemas.openxmlformats.org/officeDocument/2006/relationships/slide" Target="slides/slide40.xml"/><Relationship Id="rId25" Type="http://schemas.openxmlformats.org/officeDocument/2006/relationships/slide" Target="slides/slide22.xml"/><Relationship Id="rId10" Type="http://schemas.openxmlformats.org/officeDocument/2006/relationships/slide" Target="slides/slide7.xml"/><Relationship Id="rId50" Type="http://schemas.openxmlformats.org/officeDocument/2006/relationships/slide" Target="slides/slide47.xml"/><Relationship Id="rId17" Type="http://schemas.openxmlformats.org/officeDocument/2006/relationships/slide" Target="slides/slide14.xml"/><Relationship Id="rId9" Type="http://schemas.openxmlformats.org/officeDocument/2006/relationships/slide" Target="slides/slide6.xml"/><Relationship Id="rId18" Type="http://schemas.openxmlformats.org/officeDocument/2006/relationships/slide" Target="slides/slide15.xml"/><Relationship Id="rId27" Type="http://schemas.openxmlformats.org/officeDocument/2006/relationships/slide" Target="slides/slide24.xml"/><Relationship Id="rId14" Type="http://schemas.openxmlformats.org/officeDocument/2006/relationships/slide" Target="slides/slide11.xml"/><Relationship Id="rId4" Type="http://schemas.openxmlformats.org/officeDocument/2006/relationships/slide" Target="slides/slide1.xml"/><Relationship Id="rId28" Type="http://schemas.openxmlformats.org/officeDocument/2006/relationships/slide" Target="slides/slide25.xml"/><Relationship Id="rId45" Type="http://schemas.openxmlformats.org/officeDocument/2006/relationships/slide" Target="slides/slide42.xml"/><Relationship Id="rId58" Type="http://schemas.openxmlformats.org/officeDocument/2006/relationships/theme" Target="theme/theme1.xml"/><Relationship Id="rId42" Type="http://schemas.openxmlformats.org/officeDocument/2006/relationships/slide" Target="slides/slide39.xml"/><Relationship Id="rId6" Type="http://schemas.openxmlformats.org/officeDocument/2006/relationships/slide" Target="slides/slide3.xml"/><Relationship Id="rId49" Type="http://schemas.openxmlformats.org/officeDocument/2006/relationships/slide" Target="slides/slide46.xml"/><Relationship Id="rId44" Type="http://schemas.openxmlformats.org/officeDocument/2006/relationships/slide" Target="slides/slide41.xml"/><Relationship Id="rId19" Type="http://schemas.openxmlformats.org/officeDocument/2006/relationships/slide" Target="slides/slide16.xml"/><Relationship Id="rId38" Type="http://schemas.openxmlformats.org/officeDocument/2006/relationships/slide" Target="slides/slide35.xml"/><Relationship Id="rId20" Type="http://schemas.openxmlformats.org/officeDocument/2006/relationships/slide" Target="slides/slide17.xml"/><Relationship Id="rId2" Type="http://schemas.openxmlformats.org/officeDocument/2006/relationships/slideMaster" Target="slideMasters/slideMaster2.xml"/><Relationship Id="rId46" Type="http://schemas.openxmlformats.org/officeDocument/2006/relationships/slide" Target="slides/slide43.xml"/><Relationship Id="rId57" Type="http://schemas.openxmlformats.org/officeDocument/2006/relationships/viewProps" Target="viewProps.xml"/><Relationship Id="rId59" Type="http://schemas.openxmlformats.org/officeDocument/2006/relationships/tableStyles" Target="tableStyles.xml"/><Relationship Id="rId35" Type="http://schemas.openxmlformats.org/officeDocument/2006/relationships/slide" Target="slides/slide32.xml"/><Relationship Id="rId51" Type="http://schemas.openxmlformats.org/officeDocument/2006/relationships/slide" Target="slides/slide48.xml"/><Relationship Id="rId55" Type="http://schemas.openxmlformats.org/officeDocument/2006/relationships/printerSettings" Target="printerSettings/printerSettings1.bin"/><Relationship Id="rId31" Type="http://schemas.openxmlformats.org/officeDocument/2006/relationships/slide" Target="slides/slide28.xml"/><Relationship Id="rId34" Type="http://schemas.openxmlformats.org/officeDocument/2006/relationships/slide" Target="slides/slide31.xml"/><Relationship Id="rId40" Type="http://schemas.openxmlformats.org/officeDocument/2006/relationships/slide" Target="slides/slide37.xml"/><Relationship Id="rId36" Type="http://schemas.openxmlformats.org/officeDocument/2006/relationships/slide" Target="slides/slide33.xml"/><Relationship Id="rId1" Type="http://schemas.openxmlformats.org/officeDocument/2006/relationships/slideMaster" Target="slideMasters/slideMaster1.xml"/><Relationship Id="rId24" Type="http://schemas.openxmlformats.org/officeDocument/2006/relationships/slide" Target="slides/slide21.xml"/><Relationship Id="rId47" Type="http://schemas.openxmlformats.org/officeDocument/2006/relationships/slide" Target="slides/slide44.xml"/><Relationship Id="rId56" Type="http://schemas.openxmlformats.org/officeDocument/2006/relationships/presProps" Target="presProps.xml"/><Relationship Id="rId48" Type="http://schemas.openxmlformats.org/officeDocument/2006/relationships/slide" Target="slides/slide45.xml"/><Relationship Id="rId8" Type="http://schemas.openxmlformats.org/officeDocument/2006/relationships/slide" Target="slides/slide5.xml"/><Relationship Id="rId13" Type="http://schemas.openxmlformats.org/officeDocument/2006/relationships/slide" Target="slides/slide10.xml"/><Relationship Id="rId32" Type="http://schemas.openxmlformats.org/officeDocument/2006/relationships/slide" Target="slides/slide29.xml"/><Relationship Id="rId37" Type="http://schemas.openxmlformats.org/officeDocument/2006/relationships/slide" Target="slides/slide34.xml"/><Relationship Id="rId52" Type="http://schemas.openxmlformats.org/officeDocument/2006/relationships/slide" Target="slides/slide49.xml"/><Relationship Id="rId54" Type="http://schemas.openxmlformats.org/officeDocument/2006/relationships/handoutMaster" Target="handoutMasters/handoutMaster1.xml"/><Relationship Id="rId12" Type="http://schemas.openxmlformats.org/officeDocument/2006/relationships/slide" Target="slides/slide9.xml"/><Relationship Id="rId3" Type="http://schemas.openxmlformats.org/officeDocument/2006/relationships/slideMaster" Target="slideMasters/slideMaster3.xml"/><Relationship Id="rId23" Type="http://schemas.openxmlformats.org/officeDocument/2006/relationships/slide" Target="slides/slide20.xml"/><Relationship Id="rId53" Type="http://schemas.openxmlformats.org/officeDocument/2006/relationships/notesMaster" Target="notesMasters/notesMaster1.xml"/><Relationship Id="rId26" Type="http://schemas.openxmlformats.org/officeDocument/2006/relationships/slide" Target="slides/slide23.xml"/><Relationship Id="rId30" Type="http://schemas.openxmlformats.org/officeDocument/2006/relationships/slide" Target="slides/slide27.xml"/><Relationship Id="rId11" Type="http://schemas.openxmlformats.org/officeDocument/2006/relationships/slide" Target="slides/slide8.xml"/><Relationship Id="rId29" Type="http://schemas.openxmlformats.org/officeDocument/2006/relationships/slide" Target="slides/slide26.xml"/><Relationship Id="rId16" Type="http://schemas.openxmlformats.org/officeDocument/2006/relationships/slide" Target="slides/slide13.xml"/><Relationship Id="rId33" Type="http://schemas.openxmlformats.org/officeDocument/2006/relationships/slide" Target="slides/slide30.xml"/><Relationship Id="rId41" Type="http://schemas.openxmlformats.org/officeDocument/2006/relationships/slide" Target="slides/slide38.xml"/><Relationship Id="rId5" Type="http://schemas.openxmlformats.org/officeDocument/2006/relationships/slide" Target="slides/slide2.xml"/><Relationship Id="rId15" Type="http://schemas.openxmlformats.org/officeDocument/2006/relationships/slide" Target="slides/slide12.xml"/><Relationship Id="rId22" Type="http://schemas.openxmlformats.org/officeDocument/2006/relationships/slide" Target="slides/slide19.xml"/><Relationship Id="rId21"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package1.package"/></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col"/>
        <c:grouping val="percentStacked"/>
        <c:ser>
          <c:idx val="0"/>
          <c:order val="0"/>
          <c:tx>
            <c:strRef>
              <c:f>Sheet1!$B$1</c:f>
              <c:strCache>
                <c:ptCount val="1"/>
                <c:pt idx="0">
                  <c:v>Pass</c:v>
                </c:pt>
              </c:strCache>
            </c:strRef>
          </c:tx>
          <c:spPr>
            <a:solidFill>
              <a:srgbClr val="4F81BD"/>
            </a:solidFill>
            <a:ln w="25400">
              <a:noFill/>
            </a:ln>
          </c:spPr>
          <c:dLbls>
            <c:spPr>
              <a:noFill/>
              <a:ln w="25400">
                <a:noFill/>
              </a:ln>
            </c:spPr>
            <c:showVal val="1"/>
          </c:dLbls>
          <c:cat>
            <c:strRef>
              <c:f>Sheet1!$A$2:$A$10</c:f>
              <c:strCache>
                <c:ptCount val="9"/>
                <c:pt idx="0">
                  <c:v>Total Fall01</c:v>
                </c:pt>
                <c:pt idx="1">
                  <c:v>Females Fall01</c:v>
                </c:pt>
                <c:pt idx="2">
                  <c:v>Males Fall01</c:v>
                </c:pt>
                <c:pt idx="3">
                  <c:v>Total Sp02</c:v>
                </c:pt>
                <c:pt idx="4">
                  <c:v>Females Sp02</c:v>
                </c:pt>
                <c:pt idx="5">
                  <c:v>Males Sp02</c:v>
                </c:pt>
                <c:pt idx="6">
                  <c:v>Total Fall02</c:v>
                </c:pt>
                <c:pt idx="7">
                  <c:v>Females Fall02</c:v>
                </c:pt>
                <c:pt idx="8">
                  <c:v>Males Fall02</c:v>
                </c:pt>
              </c:strCache>
            </c:strRef>
          </c:cat>
          <c:val>
            <c:numRef>
              <c:f>Sheet1!$B$2:$B$10</c:f>
              <c:numCache>
                <c:formatCode>General</c:formatCode>
                <c:ptCount val="9"/>
                <c:pt idx="0">
                  <c:v>70.98</c:v>
                </c:pt>
                <c:pt idx="1">
                  <c:v>59.55</c:v>
                </c:pt>
                <c:pt idx="2">
                  <c:v>73.63</c:v>
                </c:pt>
                <c:pt idx="3">
                  <c:v>65.03</c:v>
                </c:pt>
                <c:pt idx="4">
                  <c:v>65.56</c:v>
                </c:pt>
                <c:pt idx="5">
                  <c:v>64.81</c:v>
                </c:pt>
                <c:pt idx="6">
                  <c:v>70.98</c:v>
                </c:pt>
                <c:pt idx="7">
                  <c:v>59.55</c:v>
                </c:pt>
                <c:pt idx="8">
                  <c:v>73.63</c:v>
                </c:pt>
              </c:numCache>
            </c:numRef>
          </c:val>
        </c:ser>
        <c:ser>
          <c:idx val="1"/>
          <c:order val="1"/>
          <c:tx>
            <c:strRef>
              <c:f>Sheet1!$C$1</c:f>
              <c:strCache>
                <c:ptCount val="1"/>
                <c:pt idx="0">
                  <c:v>WDF</c:v>
                </c:pt>
              </c:strCache>
            </c:strRef>
          </c:tx>
          <c:spPr>
            <a:solidFill>
              <a:srgbClr val="C0504D"/>
            </a:solidFill>
            <a:ln w="25400">
              <a:noFill/>
            </a:ln>
          </c:spPr>
          <c:dLbls>
            <c:spPr>
              <a:noFill/>
              <a:ln w="25400">
                <a:noFill/>
              </a:ln>
            </c:spPr>
            <c:showVal val="1"/>
          </c:dLbls>
          <c:cat>
            <c:strRef>
              <c:f>Sheet1!$A$2:$A$10</c:f>
              <c:strCache>
                <c:ptCount val="9"/>
                <c:pt idx="0">
                  <c:v>Total Fall01</c:v>
                </c:pt>
                <c:pt idx="1">
                  <c:v>Females Fall01</c:v>
                </c:pt>
                <c:pt idx="2">
                  <c:v>Males Fall01</c:v>
                </c:pt>
                <c:pt idx="3">
                  <c:v>Total Sp02</c:v>
                </c:pt>
                <c:pt idx="4">
                  <c:v>Females Sp02</c:v>
                </c:pt>
                <c:pt idx="5">
                  <c:v>Males Sp02</c:v>
                </c:pt>
                <c:pt idx="6">
                  <c:v>Total Fall02</c:v>
                </c:pt>
                <c:pt idx="7">
                  <c:v>Females Fall02</c:v>
                </c:pt>
                <c:pt idx="8">
                  <c:v>Males Fall02</c:v>
                </c:pt>
              </c:strCache>
            </c:strRef>
          </c:cat>
          <c:val>
            <c:numRef>
              <c:f>Sheet1!$C$2:$C$10</c:f>
              <c:numCache>
                <c:formatCode>General</c:formatCode>
                <c:ptCount val="9"/>
                <c:pt idx="0">
                  <c:v>29.02</c:v>
                </c:pt>
                <c:pt idx="1">
                  <c:v>40.45</c:v>
                </c:pt>
                <c:pt idx="2">
                  <c:v>26.37</c:v>
                </c:pt>
                <c:pt idx="3">
                  <c:v>34.87</c:v>
                </c:pt>
                <c:pt idx="4">
                  <c:v>34.44</c:v>
                </c:pt>
                <c:pt idx="5">
                  <c:v>35.04</c:v>
                </c:pt>
                <c:pt idx="6">
                  <c:v>29.02</c:v>
                </c:pt>
                <c:pt idx="7">
                  <c:v>40.45</c:v>
                </c:pt>
                <c:pt idx="8">
                  <c:v>26.37</c:v>
                </c:pt>
              </c:numCache>
            </c:numRef>
          </c:val>
        </c:ser>
        <c:dLbls>
          <c:showVal val="1"/>
        </c:dLbls>
        <c:gapWidth val="95"/>
        <c:overlap val="100"/>
        <c:axId val="899761768"/>
        <c:axId val="947109624"/>
      </c:barChart>
      <c:catAx>
        <c:axId val="899761768"/>
        <c:scaling>
          <c:orientation val="minMax"/>
        </c:scaling>
        <c:axPos val="b"/>
        <c:numFmt formatCode="General" sourceLinked="1"/>
        <c:minorTickMark val="in"/>
        <c:tickLblPos val="nextTo"/>
        <c:spPr>
          <a:ln w="3175">
            <a:solidFill>
              <a:srgbClr val="808080"/>
            </a:solidFill>
            <a:prstDash val="solid"/>
          </a:ln>
        </c:spPr>
        <c:txPr>
          <a:bodyPr/>
          <a:lstStyle/>
          <a:p>
            <a:pPr>
              <a:defRPr>
                <a:solidFill>
                  <a:schemeClr val="bg1"/>
                </a:solidFill>
              </a:defRPr>
            </a:pPr>
            <a:endParaRPr lang="en-US"/>
          </a:p>
        </c:txPr>
        <c:crossAx val="947109624"/>
        <c:crosses val="autoZero"/>
        <c:auto val="1"/>
        <c:lblAlgn val="ctr"/>
        <c:lblOffset val="100"/>
      </c:catAx>
      <c:valAx>
        <c:axId val="947109624"/>
        <c:scaling>
          <c:orientation val="minMax"/>
        </c:scaling>
        <c:delete val="1"/>
        <c:axPos val="l"/>
        <c:numFmt formatCode="0%" sourceLinked="0"/>
        <c:tickLblPos val="nextTo"/>
        <c:crossAx val="899761768"/>
        <c:crosses val="autoZero"/>
        <c:crossBetween val="between"/>
      </c:valAx>
      <c:dTable>
        <c:showHorzBorder val="1"/>
        <c:showVertBorder val="1"/>
        <c:showOutline val="1"/>
      </c:dTable>
      <c:spPr>
        <a:solidFill>
          <a:srgbClr val="FFFFFF"/>
        </a:solidFill>
        <a:ln w="25400">
          <a:noFill/>
        </a:ln>
      </c:spPr>
    </c:plotArea>
    <c:legend>
      <c:legendPos val="t"/>
      <c:layout/>
      <c:spPr>
        <a:noFill/>
        <a:ln w="25400">
          <a:noFill/>
        </a:ln>
      </c:spPr>
    </c:legend>
    <c:plotVisOnly val="1"/>
    <c:dispBlanksAs val="gap"/>
  </c:chart>
  <c:spPr>
    <a:solidFill>
      <a:srgbClr val="FFFFFF"/>
    </a:solidFill>
    <a:ln w="3175">
      <a:solidFill>
        <a:srgbClr val="808080"/>
      </a:solidFill>
      <a:prstDash val="solid"/>
    </a:ln>
  </c:spPr>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0.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8.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9.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defTabSz="965200">
              <a:defRPr sz="1300">
                <a:latin typeface="Calibri" pitchFamily="-109" charset="0"/>
              </a:defRPr>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defTabSz="965200">
              <a:defRPr sz="1300">
                <a:latin typeface="Calibri" pitchFamily="-109" charset="0"/>
              </a:defRPr>
            </a:lvl1pPr>
          </a:lstStyle>
          <a:p>
            <a:fld id="{072D8BB0-20F1-724C-B0C7-0AF58D1DD5EB}" type="datetimeFigureOut">
              <a:rPr lang="en-US"/>
              <a:pPr/>
              <a:t>10/5/08</a:t>
            </a:fld>
            <a:endParaRPr lang="en-US"/>
          </a:p>
        </p:txBody>
      </p:sp>
      <p:sp>
        <p:nvSpPr>
          <p:cNvPr id="5" name="Slide Number Placeholder 4"/>
          <p:cNvSpPr>
            <a:spLocks noGrp="1"/>
          </p:cNvSpPr>
          <p:nvPr>
            <p:ph type="sldNum" sz="quarter" idx="3"/>
          </p:nvPr>
        </p:nvSpPr>
        <p:spPr>
          <a:xfrm>
            <a:off x="6664325" y="9120188"/>
            <a:ext cx="649288" cy="479425"/>
          </a:xfrm>
          <a:prstGeom prst="rect">
            <a:avLst/>
          </a:prstGeom>
        </p:spPr>
        <p:txBody>
          <a:bodyPr vert="horz" wrap="square" lIns="96661" tIns="48331" rIns="96661" bIns="48331" numCol="1" anchor="b" anchorCtr="0" compatLnSpc="1">
            <a:prstTxWarp prst="textNoShape">
              <a:avLst/>
            </a:prstTxWarp>
          </a:bodyPr>
          <a:lstStyle>
            <a:lvl1pPr algn="r" defTabSz="965200">
              <a:defRPr sz="1300">
                <a:latin typeface="Calibri" pitchFamily="-109" charset="0"/>
              </a:defRPr>
            </a:lvl1pPr>
          </a:lstStyle>
          <a:p>
            <a:fld id="{C7E9C151-5FE8-AF49-8D89-BFE8A3809081}" type="slidenum">
              <a:rPr lang="en-US"/>
              <a:pPr/>
              <a:t>‹#›</a:t>
            </a:fld>
            <a:endParaRPr lang="en-US"/>
          </a:p>
        </p:txBody>
      </p:sp>
      <p:sp>
        <p:nvSpPr>
          <p:cNvPr id="6" name="Footer Placeholder 5"/>
          <p:cNvSpPr>
            <a:spLocks noGrp="1"/>
          </p:cNvSpPr>
          <p:nvPr>
            <p:ph type="ftr" sz="quarter" idx="2"/>
          </p:nvPr>
        </p:nvSpPr>
        <p:spPr>
          <a:xfrm>
            <a:off x="0" y="9120188"/>
            <a:ext cx="6583363" cy="479425"/>
          </a:xfrm>
          <a:prstGeom prst="rect">
            <a:avLst/>
          </a:prstGeom>
        </p:spPr>
        <p:txBody>
          <a:bodyPr vert="horz" wrap="square" lIns="96661" tIns="48331" rIns="96661" bIns="48331" numCol="1" anchor="b" anchorCtr="0" compatLnSpc="1">
            <a:prstTxWarp prst="textNoShape">
              <a:avLst/>
            </a:prstTxWarp>
          </a:bodyPr>
          <a:lstStyle>
            <a:lvl1pPr defTabSz="965200">
              <a:defRPr sz="500">
                <a:solidFill>
                  <a:srgbClr val="000000"/>
                </a:solidFill>
                <a:latin typeface="Segoe" charset="0"/>
              </a:defRPr>
            </a:lvl1pPr>
          </a:lstStyle>
          <a:p>
            <a:r>
              <a:rPr lang="en-US"/>
              <a:t>© 2008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defTabSz="965200">
              <a:defRPr sz="1300">
                <a:latin typeface="Calibri" pitchFamily="-109" charset="0"/>
              </a:defRPr>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defTabSz="965200">
              <a:defRPr sz="1300">
                <a:latin typeface="Calibri" pitchFamily="-109" charset="0"/>
              </a:defRPr>
            </a:lvl1pPr>
          </a:lstStyle>
          <a:p>
            <a:fld id="{A575C420-8DA8-FB40-8F0F-9BF8A0FD6FE4}" type="datetimeFigureOut">
              <a:rPr lang="en-US"/>
              <a:pPr/>
              <a:t>10/5/08</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6583363" cy="479425"/>
          </a:xfrm>
          <a:prstGeom prst="rect">
            <a:avLst/>
          </a:prstGeom>
        </p:spPr>
        <p:txBody>
          <a:bodyPr vert="horz" wrap="square" lIns="96661" tIns="48331" rIns="96661" bIns="48331" numCol="1" anchor="b" anchorCtr="0" compatLnSpc="1">
            <a:prstTxWarp prst="textNoShape">
              <a:avLst/>
            </a:prstTxWarp>
          </a:bodyPr>
          <a:lstStyle>
            <a:lvl1pPr defTabSz="965200">
              <a:defRPr sz="500">
                <a:solidFill>
                  <a:srgbClr val="000000"/>
                </a:solidFill>
                <a:latin typeface="Segoe" charset="0"/>
              </a:defRPr>
            </a:lvl1pPr>
          </a:lstStyle>
          <a:p>
            <a:r>
              <a:rPr lang="en-US"/>
              <a:t>© 2008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583363" y="9120188"/>
            <a:ext cx="730250" cy="479425"/>
          </a:xfrm>
          <a:prstGeom prst="rect">
            <a:avLst/>
          </a:prstGeom>
        </p:spPr>
        <p:txBody>
          <a:bodyPr vert="horz" wrap="square" lIns="96661" tIns="48331" rIns="96661" bIns="48331" numCol="1" anchor="b" anchorCtr="0" compatLnSpc="1">
            <a:prstTxWarp prst="textNoShape">
              <a:avLst/>
            </a:prstTxWarp>
          </a:bodyPr>
          <a:lstStyle>
            <a:lvl1pPr algn="r" defTabSz="965200">
              <a:defRPr sz="1300">
                <a:latin typeface="Calibri" pitchFamily="-109" charset="0"/>
              </a:defRPr>
            </a:lvl1pPr>
          </a:lstStyle>
          <a:p>
            <a:fld id="{0C33CC66-9781-E840-8B4F-5C8BA969A6A5}"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pitchFamily="-109" charset="0"/>
      <a:buChar char="•"/>
      <a:defRPr sz="900" kern="1200">
        <a:solidFill>
          <a:schemeClr val="tx1"/>
        </a:solidFill>
        <a:latin typeface="Segoe" pitchFamily="34" charset="0"/>
        <a:ea typeface="ＭＳ Ｐゴシック" pitchFamily="-109" charset="-128"/>
        <a:cs typeface="+mn-cs"/>
      </a:defRPr>
    </a:lvl2pPr>
    <a:lvl3pPr marL="327025" indent="-114300" algn="l" defTabSz="912813" rtl="0" eaLnBrk="0" fontAlgn="base" hangingPunct="0">
      <a:lnSpc>
        <a:spcPct val="90000"/>
      </a:lnSpc>
      <a:spcBef>
        <a:spcPct val="30000"/>
      </a:spcBef>
      <a:spcAft>
        <a:spcPts val="338"/>
      </a:spcAft>
      <a:buFont typeface="Arial" pitchFamily="-109" charset="0"/>
      <a:buChar char="•"/>
      <a:defRPr sz="900" kern="1200">
        <a:solidFill>
          <a:schemeClr val="tx1"/>
        </a:solidFill>
        <a:latin typeface="Segoe" pitchFamily="34" charset="0"/>
        <a:ea typeface="ＭＳ Ｐゴシック" pitchFamily="-109" charset="-128"/>
        <a:cs typeface="+mn-cs"/>
      </a:defRPr>
    </a:lvl3pPr>
    <a:lvl4pPr marL="482600" indent="-146050" algn="l" defTabSz="912813" rtl="0" eaLnBrk="0" fontAlgn="base" hangingPunct="0">
      <a:lnSpc>
        <a:spcPct val="90000"/>
      </a:lnSpc>
      <a:spcBef>
        <a:spcPct val="30000"/>
      </a:spcBef>
      <a:spcAft>
        <a:spcPts val="338"/>
      </a:spcAft>
      <a:buFont typeface="Arial" pitchFamily="-109" charset="0"/>
      <a:buChar char="•"/>
      <a:defRPr sz="900" kern="1200">
        <a:solidFill>
          <a:schemeClr val="tx1"/>
        </a:solidFill>
        <a:latin typeface="Segoe" pitchFamily="34" charset="0"/>
        <a:ea typeface="ＭＳ Ｐゴシック" pitchFamily="-109" charset="-128"/>
        <a:cs typeface="+mn-cs"/>
      </a:defRPr>
    </a:lvl4pPr>
    <a:lvl5pPr marL="614363" indent="-114300" algn="l" defTabSz="912813" rtl="0" eaLnBrk="0" fontAlgn="base" hangingPunct="0">
      <a:lnSpc>
        <a:spcPct val="90000"/>
      </a:lnSpc>
      <a:spcBef>
        <a:spcPct val="30000"/>
      </a:spcBef>
      <a:spcAft>
        <a:spcPts val="338"/>
      </a:spcAft>
      <a:buFont typeface="Arial" pitchFamily="-109" charset="0"/>
      <a:buChar char="•"/>
      <a:defRPr sz="900" kern="1200">
        <a:solidFill>
          <a:schemeClr val="tx1"/>
        </a:solidFill>
        <a:latin typeface="Segoe" pitchFamily="34" charset="0"/>
        <a:ea typeface="ＭＳ Ｐゴシック" pitchFamily="-109" charset="-128"/>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eaLnBrk="1" hangingPunct="1">
              <a:spcBef>
                <a:spcPct val="0"/>
              </a:spcBef>
            </a:pPr>
            <a:endParaRPr lang="en-US">
              <a:latin typeface="Segoe" charset="0"/>
            </a:endParaRPr>
          </a:p>
        </p:txBody>
      </p:sp>
      <p:sp>
        <p:nvSpPr>
          <p:cNvPr id="29700" name="Header Placeholder 3"/>
          <p:cNvSpPr>
            <a:spLocks noGrp="1"/>
          </p:cNvSpPr>
          <p:nvPr>
            <p:ph type="hdr" sz="quarter"/>
          </p:nvPr>
        </p:nvSpPr>
        <p:spPr bwMode="auto">
          <a:ln>
            <a:miter lim="800000"/>
            <a:headEnd/>
            <a:tailEnd/>
          </a:ln>
        </p:spPr>
        <p:txBody>
          <a:bodyPr/>
          <a:lstStyle/>
          <a:p>
            <a:pPr defTabSz="963613"/>
            <a:endParaRPr lang="en-US"/>
          </a:p>
        </p:txBody>
      </p:sp>
      <p:sp>
        <p:nvSpPr>
          <p:cNvPr id="29701" name="Date Placeholder 4"/>
          <p:cNvSpPr>
            <a:spLocks noGrp="1"/>
          </p:cNvSpPr>
          <p:nvPr>
            <p:ph type="dt" sz="quarter" idx="1"/>
          </p:nvPr>
        </p:nvSpPr>
        <p:spPr bwMode="auto">
          <a:ln>
            <a:miter lim="800000"/>
            <a:headEnd/>
            <a:tailEnd/>
          </a:ln>
        </p:spPr>
        <p:txBody>
          <a:bodyPr/>
          <a:lstStyle/>
          <a:p>
            <a:pPr defTabSz="963613"/>
            <a:fld id="{A84DF20A-D594-5D48-A31D-FEACF35DF46C}" type="datetime8">
              <a:rPr lang="en-US"/>
              <a:pPr defTabSz="963613"/>
              <a:t>10/5/08 17:03</a:t>
            </a:fld>
            <a:endParaRPr lang="en-US"/>
          </a:p>
        </p:txBody>
      </p:sp>
      <p:sp>
        <p:nvSpPr>
          <p:cNvPr id="63494" name="Footer Placeholder 5"/>
          <p:cNvSpPr>
            <a:spLocks noGrp="1"/>
          </p:cNvSpPr>
          <p:nvPr>
            <p:ph type="ftr" sz="quarter" idx="4"/>
          </p:nvPr>
        </p:nvSpPr>
        <p:spPr bwMode="auto">
          <a:noFill/>
          <a:ln>
            <a:miter lim="800000"/>
            <a:headEnd/>
            <a:tailEnd/>
          </a:ln>
        </p:spPr>
        <p:txBody>
          <a:bodyPr/>
          <a:lstStyle/>
          <a:p>
            <a:pPr defTabSz="963613"/>
            <a:r>
              <a:rPr lang="en-US"/>
              <a:t>© 2007 Microsoft Corporation. All rights reserved. Microsoft, Windows, Windows Vista and other product names are or may be registered trademarks and/or trademarks in the U.S. and/or other countries.</a:t>
            </a:r>
          </a:p>
          <a:p>
            <a:pPr defTabSz="963613"/>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63613"/>
            <a:endParaRPr lang="en-US">
              <a:solidFill>
                <a:schemeClr val="tx1"/>
              </a:solidFill>
            </a:endParaRPr>
          </a:p>
        </p:txBody>
      </p:sp>
      <p:sp>
        <p:nvSpPr>
          <p:cNvPr id="29703" name="Slide Number Placeholder 6"/>
          <p:cNvSpPr>
            <a:spLocks noGrp="1"/>
          </p:cNvSpPr>
          <p:nvPr>
            <p:ph type="sldNum" sz="quarter" idx="5"/>
          </p:nvPr>
        </p:nvSpPr>
        <p:spPr bwMode="auto">
          <a:ln>
            <a:miter lim="800000"/>
            <a:headEnd/>
            <a:tailEnd/>
          </a:ln>
        </p:spPr>
        <p:txBody>
          <a:bodyPr/>
          <a:lstStyle/>
          <a:p>
            <a:pPr defTabSz="963613"/>
            <a:fld id="{0A1A4FD5-BDE4-5D49-8B89-237E5F3079EF}" type="slidenum">
              <a:rPr lang="en-US"/>
              <a:pPr defTabSz="963613"/>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EF045E9-C3C1-584E-8836-AA14F5731417}" type="slidenum">
              <a:rPr lang="en-US"/>
              <a:pPr/>
              <a:t>10</a:t>
            </a:fld>
            <a:endParaRPr lang="en-US"/>
          </a:p>
        </p:txBody>
      </p:sp>
      <p:sp>
        <p:nvSpPr>
          <p:cNvPr id="72707"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a:lstStyle/>
          <a:p>
            <a:pPr eaLnBrk="1" hangingPunct="1"/>
            <a:r>
              <a:rPr lang="en-US">
                <a:latin typeface="Segoe" charset="0"/>
              </a:rPr>
              <a:t>This perspective is being taught to biology undergraduates today. Yet we are playing very little role.</a:t>
            </a:r>
          </a:p>
          <a:p>
            <a:pPr eaLnBrk="1" hangingPunct="1"/>
            <a:endParaRPr lang="en-US">
              <a:latin typeface="Segoe"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BADB758-CBF5-BE48-8A71-5D83D4B3BCFE}" type="slidenum">
              <a:rPr lang="en-US"/>
              <a:pPr/>
              <a:t>11</a:t>
            </a:fld>
            <a:endParaRPr lang="en-US"/>
          </a:p>
        </p:txBody>
      </p:sp>
      <p:sp>
        <p:nvSpPr>
          <p:cNvPr id="73731"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a:lstStyle/>
          <a:p>
            <a:pPr eaLnBrk="1" hangingPunct="1"/>
            <a:endParaRPr lang="en-US">
              <a:latin typeface="Segoe"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98FA8BC-37EE-624D-AD0C-42D6E9B022F1}" type="slidenum">
              <a:rPr lang="en-US"/>
              <a:pPr/>
              <a:t>12</a:t>
            </a:fld>
            <a:endParaRPr lang="en-US"/>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xfrm>
            <a:off x="973138" y="4560888"/>
            <a:ext cx="5368925" cy="4319587"/>
          </a:xfrm>
          <a:noFill/>
        </p:spPr>
        <p:txBody>
          <a:bodyPr/>
          <a:lstStyle/>
          <a:p>
            <a:pPr eaLnBrk="1" hangingPunct="1"/>
            <a:r>
              <a:rPr lang="en-US">
                <a:latin typeface="Segoe" charset="0"/>
              </a:rPr>
              <a:t>Actually, quite good pass rates, compared to many others in CS.</a:t>
            </a:r>
          </a:p>
          <a:p>
            <a:pPr eaLnBrk="1" hangingPunct="1"/>
            <a:r>
              <a:rPr lang="en-US">
                <a:latin typeface="Segoe" charset="0"/>
              </a:rPr>
              <a:t>Across campus, these are the pits.</a:t>
            </a:r>
          </a:p>
          <a:p>
            <a:pPr eaLnBrk="1" hangingPunct="1"/>
            <a:r>
              <a:rPr lang="en-US">
                <a:latin typeface="Segoe" charset="0"/>
              </a:rPr>
              <a:t>And the women are failing or withdrawing. in greater numbers than the men.</a:t>
            </a:r>
          </a:p>
          <a:p>
            <a:pPr eaLnBrk="1" hangingPunct="1"/>
            <a:r>
              <a:rPr lang="en-US">
                <a:latin typeface="Segoe" charset="0"/>
              </a:rPr>
              <a:t>This looks like C.P. Snow’s “Two Cultures”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D8C7B773-B300-BB4A-8CA9-208DC3055580}" type="slidenum">
              <a:rPr lang="en-US"/>
              <a:pPr/>
              <a:t>13</a:t>
            </a:fld>
            <a:endParaRPr lang="en-US"/>
          </a:p>
        </p:txBody>
      </p:sp>
      <p:sp>
        <p:nvSpPr>
          <p:cNvPr id="75779"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75780" name="Rectangle 3"/>
          <p:cNvSpPr>
            <a:spLocks noGrp="1" noChangeArrowheads="1"/>
          </p:cNvSpPr>
          <p:nvPr>
            <p:ph type="body" idx="1"/>
          </p:nvPr>
        </p:nvSpPr>
        <p:spPr bwMode="auto">
          <a:xfrm>
            <a:off x="973138" y="4560888"/>
            <a:ext cx="5368925" cy="4319587"/>
          </a:xfrm>
          <a:noFill/>
        </p:spPr>
        <p:txBody>
          <a:bodyPr/>
          <a:lstStyle/>
          <a:p>
            <a:pPr eaLnBrk="1" hangingPunct="1"/>
            <a:r>
              <a:rPr lang="en-US">
                <a:latin typeface="Segoe" charset="0"/>
              </a:rPr>
              <a:t>Talk about iPods and Blackberries.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eaLnBrk="1" hangingPunct="1"/>
            <a:endParaRPr lang="en-US">
              <a:latin typeface="Segoe" charset="0"/>
            </a:endParaRPr>
          </a:p>
        </p:txBody>
      </p:sp>
      <p:sp>
        <p:nvSpPr>
          <p:cNvPr id="4" name="Slide Number Placeholder 3"/>
          <p:cNvSpPr>
            <a:spLocks noGrp="1"/>
          </p:cNvSpPr>
          <p:nvPr>
            <p:ph type="sldNum" sz="quarter" idx="5"/>
          </p:nvPr>
        </p:nvSpPr>
        <p:spPr/>
        <p:txBody>
          <a:bodyPr/>
          <a:lstStyle/>
          <a:p>
            <a:fld id="{C7F9B8B5-98E2-0A43-AC5B-85CF787B5AC0}"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91F91493-D6D7-4A4E-B08C-F3CA68B04BA6}" type="slidenum">
              <a:rPr lang="en-US"/>
              <a:pPr/>
              <a:t>15</a:t>
            </a:fld>
            <a:endParaRPr lang="en-US"/>
          </a:p>
        </p:txBody>
      </p:sp>
      <p:sp>
        <p:nvSpPr>
          <p:cNvPr id="77827"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a:lstStyle/>
          <a:p>
            <a:pPr eaLnBrk="1" hangingPunct="1"/>
            <a:endParaRPr lang="en-US">
              <a:latin typeface="Segoe"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pPr eaLnBrk="1" hangingPunct="1"/>
            <a:endParaRPr lang="en-US">
              <a:latin typeface="Segoe" charset="0"/>
            </a:endParaRPr>
          </a:p>
        </p:txBody>
      </p:sp>
      <p:sp>
        <p:nvSpPr>
          <p:cNvPr id="4" name="Slide Number Placeholder 3"/>
          <p:cNvSpPr>
            <a:spLocks noGrp="1"/>
          </p:cNvSpPr>
          <p:nvPr>
            <p:ph type="sldNum" sz="quarter" idx="5"/>
          </p:nvPr>
        </p:nvSpPr>
        <p:spPr/>
        <p:txBody>
          <a:bodyPr/>
          <a:lstStyle/>
          <a:p>
            <a:fld id="{9747F481-4CB4-8A40-B0F6-0B8EF51F61B5}"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57234F-547B-D44E-9C2C-077B08E89D3D}" type="slidenum">
              <a:rPr lang="en-US"/>
              <a:pPr/>
              <a:t>17</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74725" y="4560888"/>
            <a:ext cx="5365750" cy="4319587"/>
          </a:xfrm>
        </p:spPr>
        <p:txBody>
          <a:bodyPr/>
          <a:lstStyle/>
          <a:p>
            <a:r>
              <a:rPr lang="en-US"/>
              <a:t>Does this deal with the tediousness issues?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eaLnBrk="1" hangingPunct="1"/>
            <a:endParaRPr lang="en-US">
              <a:latin typeface="Segoe" charset="0"/>
            </a:endParaRPr>
          </a:p>
        </p:txBody>
      </p:sp>
      <p:sp>
        <p:nvSpPr>
          <p:cNvPr id="4" name="Slide Number Placeholder 3"/>
          <p:cNvSpPr>
            <a:spLocks noGrp="1"/>
          </p:cNvSpPr>
          <p:nvPr>
            <p:ph type="sldNum" sz="quarter" idx="5"/>
          </p:nvPr>
        </p:nvSpPr>
        <p:spPr/>
        <p:txBody>
          <a:bodyPr/>
          <a:lstStyle/>
          <a:p>
            <a:fld id="{FB9B67F5-DDF3-7844-AB99-83815078517B}"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3D4A9D4-C3B2-BD4F-8F83-4AB988E818E1}" type="slidenum">
              <a:rPr lang="en-US"/>
              <a:pPr/>
              <a:t>19</a:t>
            </a:fld>
            <a:endParaRPr lang="en-US"/>
          </a:p>
        </p:txBody>
      </p:sp>
      <p:sp>
        <p:nvSpPr>
          <p:cNvPr id="80899"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80900" name="Rectangle 3"/>
          <p:cNvSpPr>
            <a:spLocks noGrp="1" noChangeArrowheads="1"/>
          </p:cNvSpPr>
          <p:nvPr>
            <p:ph type="body" idx="1"/>
          </p:nvPr>
        </p:nvSpPr>
        <p:spPr bwMode="auto">
          <a:xfrm>
            <a:off x="973138" y="4560888"/>
            <a:ext cx="5368925" cy="4319587"/>
          </a:xfrm>
          <a:noFill/>
        </p:spPr>
        <p:txBody>
          <a:bodyPr/>
          <a:lstStyle/>
          <a:p>
            <a:pPr eaLnBrk="1" hangingPunct="1"/>
            <a:endParaRPr lang="en-US">
              <a:latin typeface="Segoe"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eaLnBrk="1" hangingPunct="1"/>
            <a:endParaRPr lang="en-US">
              <a:latin typeface="Segoe" charset="0"/>
            </a:endParaRPr>
          </a:p>
        </p:txBody>
      </p:sp>
      <p:sp>
        <p:nvSpPr>
          <p:cNvPr id="4" name="Slide Number Placeholder 3"/>
          <p:cNvSpPr>
            <a:spLocks noGrp="1"/>
          </p:cNvSpPr>
          <p:nvPr>
            <p:ph type="sldNum" sz="quarter" idx="5"/>
          </p:nvPr>
        </p:nvSpPr>
        <p:spPr/>
        <p:txBody>
          <a:bodyPr/>
          <a:lstStyle/>
          <a:p>
            <a:fld id="{1BA6F26A-EF7A-7C40-9325-32E08A72299B}"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99D4B349-B591-4A41-91E2-5C70FF2CB04B}" type="slidenum">
              <a:rPr lang="en-US"/>
              <a:pPr/>
              <a:t>20</a:t>
            </a:fld>
            <a:endParaRPr lang="en-US"/>
          </a:p>
        </p:txBody>
      </p:sp>
      <p:sp>
        <p:nvSpPr>
          <p:cNvPr id="81923"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a:lstStyle/>
          <a:p>
            <a:pPr eaLnBrk="1" hangingPunct="1"/>
            <a:r>
              <a:rPr lang="en-US">
                <a:latin typeface="Segoe" charset="0"/>
              </a:rPr>
              <a:t>FIX HAVE-&gt;HAD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A6A6F-186F-3A41-B71A-650A8AB0F3AF}" type="slidenum">
              <a:rPr lang="en-US"/>
              <a:pPr/>
              <a:t>21</a:t>
            </a:fld>
            <a:endParaRPr lang="en-US"/>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pPr eaLnBrk="1" hangingPunct="1"/>
            <a:endParaRPr lang="en-US">
              <a:latin typeface="Segoe" charset="0"/>
            </a:endParaRPr>
          </a:p>
        </p:txBody>
      </p:sp>
      <p:sp>
        <p:nvSpPr>
          <p:cNvPr id="4" name="Slide Number Placeholder 3"/>
          <p:cNvSpPr>
            <a:spLocks noGrp="1"/>
          </p:cNvSpPr>
          <p:nvPr>
            <p:ph type="sldNum" sz="quarter" idx="5"/>
          </p:nvPr>
        </p:nvSpPr>
        <p:spPr/>
        <p:txBody>
          <a:bodyPr/>
          <a:lstStyle/>
          <a:p>
            <a:fld id="{43AB0728-8C77-AF4D-9913-E318A6A93591}"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eaLnBrk="1" hangingPunct="1"/>
            <a:endParaRPr lang="en-US">
              <a:latin typeface="Segoe" charset="0"/>
            </a:endParaRPr>
          </a:p>
        </p:txBody>
      </p:sp>
      <p:sp>
        <p:nvSpPr>
          <p:cNvPr id="4" name="Slide Number Placeholder 3"/>
          <p:cNvSpPr>
            <a:spLocks noGrp="1"/>
          </p:cNvSpPr>
          <p:nvPr>
            <p:ph type="sldNum" sz="quarter" idx="5"/>
          </p:nvPr>
        </p:nvSpPr>
        <p:spPr/>
        <p:txBody>
          <a:bodyPr/>
          <a:lstStyle/>
          <a:p>
            <a:fld id="{22D0AA5D-4C50-0A4A-846A-BDDB43318F50}"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D8BC8D60-3C5D-F54C-A937-B32FBDE7D5C2}" type="slidenum">
              <a:rPr lang="en-US"/>
              <a:pPr/>
              <a:t>24</a:t>
            </a:fld>
            <a:endParaRPr lang="en-US"/>
          </a:p>
        </p:txBody>
      </p:sp>
      <p:sp>
        <p:nvSpPr>
          <p:cNvPr id="84995" name="Rectangle 2"/>
          <p:cNvSpPr>
            <a:spLocks noGrp="1" noRot="1" noChangeAspect="1" noChangeArrowheads="1" noTextEdit="1"/>
          </p:cNvSpPr>
          <p:nvPr>
            <p:ph type="sldImg"/>
          </p:nvPr>
        </p:nvSpPr>
        <p:spPr bwMode="auto">
          <a:xfrm>
            <a:off x="460375" y="720725"/>
            <a:ext cx="6397625" cy="3600450"/>
          </a:xfrm>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lIns="96644" tIns="48322" rIns="96644" bIns="48322"/>
          <a:lstStyle/>
          <a:p>
            <a:pPr eaLnBrk="1" hangingPunct="1"/>
            <a:endParaRPr lang="en-US">
              <a:latin typeface="Segoe"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922E1B18-6E4B-5246-90FD-16B70BB03488}" type="slidenum">
              <a:rPr lang="en-US"/>
              <a:pPr/>
              <a:t>25</a:t>
            </a:fld>
            <a:endParaRPr lang="en-US"/>
          </a:p>
        </p:txBody>
      </p:sp>
      <p:sp>
        <p:nvSpPr>
          <p:cNvPr id="86019"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86020" name="Rectangle 3"/>
          <p:cNvSpPr>
            <a:spLocks noGrp="1" noChangeArrowheads="1"/>
          </p:cNvSpPr>
          <p:nvPr>
            <p:ph type="body" idx="1"/>
          </p:nvPr>
        </p:nvSpPr>
        <p:spPr bwMode="auto">
          <a:xfrm>
            <a:off x="973138" y="4560888"/>
            <a:ext cx="5368925" cy="4319587"/>
          </a:xfrm>
          <a:noFill/>
        </p:spPr>
        <p:txBody>
          <a:bodyPr/>
          <a:lstStyle/>
          <a:p>
            <a:pPr eaLnBrk="1" hangingPunct="1"/>
            <a:endParaRPr lang="en-US">
              <a:latin typeface="Segoe"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9C977BAB-1B23-FC4E-8CBA-324A2497B092}" type="slidenum">
              <a:rPr lang="en-US"/>
              <a:pPr/>
              <a:t>26</a:t>
            </a:fld>
            <a:endParaRPr lang="en-US"/>
          </a:p>
        </p:txBody>
      </p:sp>
      <p:sp>
        <p:nvSpPr>
          <p:cNvPr id="87043"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87044" name="Rectangle 3"/>
          <p:cNvSpPr>
            <a:spLocks noGrp="1" noChangeArrowheads="1"/>
          </p:cNvSpPr>
          <p:nvPr>
            <p:ph type="body" idx="1"/>
          </p:nvPr>
        </p:nvSpPr>
        <p:spPr bwMode="auto">
          <a:xfrm>
            <a:off x="973138" y="4560888"/>
            <a:ext cx="5368925" cy="4319587"/>
          </a:xfrm>
          <a:noFill/>
        </p:spPr>
        <p:txBody>
          <a:bodyPr/>
          <a:lstStyle/>
          <a:p>
            <a:pPr eaLnBrk="1" hangingPunct="1"/>
            <a:r>
              <a:rPr lang="en-US">
                <a:latin typeface="Segoe" charset="0"/>
              </a:rPr>
              <a:t>How can our lessons about contextualized computing education improve computing education for CS majors, too?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pPr eaLnBrk="1" hangingPunct="1"/>
            <a:endParaRPr lang="en-US">
              <a:latin typeface="Segoe" charset="0"/>
            </a:endParaRPr>
          </a:p>
        </p:txBody>
      </p:sp>
      <p:sp>
        <p:nvSpPr>
          <p:cNvPr id="4" name="Slide Number Placeholder 3"/>
          <p:cNvSpPr>
            <a:spLocks noGrp="1"/>
          </p:cNvSpPr>
          <p:nvPr>
            <p:ph type="sldNum" sz="quarter" idx="5"/>
          </p:nvPr>
        </p:nvSpPr>
        <p:spPr/>
        <p:txBody>
          <a:bodyPr/>
          <a:lstStyle/>
          <a:p>
            <a:fld id="{2FEFBB96-A6C3-8B4C-91F5-24B3B34CDB88}"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8E00178-11F6-6E46-9A5D-BFF20D82168A}" type="slidenum">
              <a:rPr lang="en-US"/>
              <a:pPr/>
              <a:t>28</a:t>
            </a:fld>
            <a:endParaRPr lang="en-US"/>
          </a:p>
        </p:txBody>
      </p:sp>
      <p:sp>
        <p:nvSpPr>
          <p:cNvPr id="89091"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a:lstStyle/>
          <a:p>
            <a:pPr eaLnBrk="1" hangingPunct="1"/>
            <a:endParaRPr lang="en-US">
              <a:latin typeface="Segoe"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61A6D50-3A33-B24B-9776-F51D5DCDA60A}" type="slidenum">
              <a:rPr lang="en-US"/>
              <a:pPr/>
              <a:t>29</a:t>
            </a:fld>
            <a:endParaRPr lang="en-US"/>
          </a:p>
        </p:txBody>
      </p:sp>
      <p:sp>
        <p:nvSpPr>
          <p:cNvPr id="90115"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a:lstStyle/>
          <a:p>
            <a:pPr eaLnBrk="1" hangingPunct="1"/>
            <a:endParaRPr lang="en-US">
              <a:latin typeface="Sego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eaLnBrk="1" hangingPunct="1"/>
            <a:r>
              <a:rPr lang="en-US">
                <a:latin typeface="Segoe" charset="0"/>
              </a:rPr>
              <a:t>We want everyone – different camps. How do we draw them in?  Why would they want to join us?</a:t>
            </a:r>
          </a:p>
        </p:txBody>
      </p:sp>
      <p:sp>
        <p:nvSpPr>
          <p:cNvPr id="4" name="Slide Number Placeholder 3"/>
          <p:cNvSpPr>
            <a:spLocks noGrp="1"/>
          </p:cNvSpPr>
          <p:nvPr>
            <p:ph type="sldNum" sz="quarter" idx="5"/>
          </p:nvPr>
        </p:nvSpPr>
        <p:spPr/>
        <p:txBody>
          <a:bodyPr/>
          <a:lstStyle/>
          <a:p>
            <a:fld id="{8234CA60-2A9A-7E4F-9CE9-55877F41C44C}"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eaLnBrk="1" hangingPunct="1"/>
            <a:endParaRPr lang="en-US">
              <a:latin typeface="Segoe" charset="0"/>
            </a:endParaRPr>
          </a:p>
        </p:txBody>
      </p:sp>
      <p:sp>
        <p:nvSpPr>
          <p:cNvPr id="4" name="Slide Number Placeholder 3"/>
          <p:cNvSpPr>
            <a:spLocks noGrp="1"/>
          </p:cNvSpPr>
          <p:nvPr>
            <p:ph type="sldNum" sz="quarter" idx="5"/>
          </p:nvPr>
        </p:nvSpPr>
        <p:spPr/>
        <p:txBody>
          <a:bodyPr/>
          <a:lstStyle/>
          <a:p>
            <a:fld id="{AFD757AA-78BC-F54F-80BD-43F3B673D80D}"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fld id="{C1EEFD73-D7EE-244A-8EB0-5779F10E3AEB}" type="slidenum">
              <a:rPr lang="en-US"/>
              <a:pPr/>
              <a:t>31</a:t>
            </a:fld>
            <a:endParaRPr lang="en-US"/>
          </a:p>
        </p:txBody>
      </p:sp>
      <p:sp>
        <p:nvSpPr>
          <p:cNvPr id="93187" name="Text Box 2"/>
          <p:cNvSpPr txBox="1">
            <a:spLocks noChangeArrowheads="1"/>
          </p:cNvSpPr>
          <p:nvPr/>
        </p:nvSpPr>
        <p:spPr bwMode="auto">
          <a:xfrm>
            <a:off x="5954713" y="9120188"/>
            <a:ext cx="1357312" cy="477837"/>
          </a:xfrm>
          <a:prstGeom prst="rect">
            <a:avLst/>
          </a:prstGeom>
          <a:noFill/>
          <a:ln w="9525">
            <a:noFill/>
            <a:round/>
            <a:headEnd/>
            <a:tailEnd/>
          </a:ln>
        </p:spPr>
        <p:txBody>
          <a:bodyPr lIns="95139" tIns="49472" rIns="95139" bIns="49472" anchor="b">
            <a:prstTxWarp prst="textNoShape">
              <a:avLst/>
            </a:prstTxWarp>
          </a:bodyPr>
          <a:lstStyle/>
          <a:p>
            <a:pPr algn="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fld id="{8AD97CDB-40EA-924F-B1A5-1C9971AE9057}" type="slidenum">
              <a:rPr lang="en-GB" sz="1300">
                <a:solidFill>
                  <a:srgbClr val="000000"/>
                </a:solidFill>
                <a:latin typeface="Trebuchet MS" pitchFamily="-109" charset="0"/>
                <a:ea typeface="DejaVu Sans" pitchFamily="34" charset="0"/>
                <a:cs typeface="DejaVu Sans" pitchFamily="34" charset="0"/>
              </a:rPr>
              <a:pPr algn="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t>31</a:t>
            </a:fld>
            <a:endParaRPr lang="en-GB" sz="1300">
              <a:solidFill>
                <a:srgbClr val="000000"/>
              </a:solidFill>
              <a:latin typeface="Trebuchet MS" pitchFamily="-109" charset="0"/>
              <a:ea typeface="DejaVu Sans" pitchFamily="34" charset="0"/>
              <a:cs typeface="DejaVu Sans" pitchFamily="34" charset="0"/>
            </a:endParaRPr>
          </a:p>
        </p:txBody>
      </p:sp>
      <p:sp>
        <p:nvSpPr>
          <p:cNvPr id="93188" name="Text Box 3"/>
          <p:cNvSpPr txBox="1">
            <a:spLocks noChangeArrowheads="1"/>
          </p:cNvSpPr>
          <p:nvPr/>
        </p:nvSpPr>
        <p:spPr bwMode="auto">
          <a:xfrm>
            <a:off x="0" y="8836025"/>
            <a:ext cx="6043613" cy="760413"/>
          </a:xfrm>
          <a:prstGeom prst="rect">
            <a:avLst/>
          </a:prstGeom>
          <a:noFill/>
          <a:ln w="9525">
            <a:noFill/>
            <a:round/>
            <a:headEnd/>
            <a:tailEnd/>
          </a:ln>
        </p:spPr>
        <p:txBody>
          <a:bodyPr lIns="95139" tIns="49472" rIns="95139" bIns="49472" anchor="b">
            <a:prstTxWarp prst="textNoShape">
              <a:avLst/>
            </a:prstTxWarp>
          </a:bodyPr>
          <a:lstStyle/>
          <a:p>
            <a:pP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r>
              <a:rPr lang="en-GB" sz="600">
                <a:solidFill>
                  <a:srgbClr val="000000"/>
                </a:solidFill>
                <a:latin typeface="Trebuchet MS" pitchFamily="-109" charset="0"/>
                <a:ea typeface="DejaVu Sans" pitchFamily="34" charset="0"/>
                <a:cs typeface="DejaVu Sans" pitchFamily="34"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3189" name="Text Box 4"/>
          <p:cNvSpPr txBox="1">
            <a:spLocks noChangeArrowheads="1"/>
          </p:cNvSpPr>
          <p:nvPr/>
        </p:nvSpPr>
        <p:spPr bwMode="auto">
          <a:xfrm>
            <a:off x="0" y="0"/>
            <a:ext cx="3168650" cy="477838"/>
          </a:xfrm>
          <a:prstGeom prst="rect">
            <a:avLst/>
          </a:prstGeom>
          <a:noFill/>
          <a:ln w="9525">
            <a:noFill/>
            <a:round/>
            <a:headEnd/>
            <a:tailEnd/>
          </a:ln>
        </p:spPr>
        <p:txBody>
          <a:bodyPr lIns="95139" tIns="49472" rIns="95139" bIns="49472">
            <a:prstTxWarp prst="textNoShape">
              <a:avLst/>
            </a:prstTxWarp>
          </a:bodyPr>
          <a:lstStyle/>
          <a:p>
            <a:pP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endParaRPr lang="en-GB" sz="1300">
              <a:solidFill>
                <a:srgbClr val="000000"/>
              </a:solidFill>
              <a:latin typeface="Trebuchet MS" pitchFamily="-109" charset="0"/>
              <a:ea typeface="DejaVu Sans" pitchFamily="34" charset="0"/>
              <a:cs typeface="DejaVu Sans" pitchFamily="34" charset="0"/>
            </a:endParaRPr>
          </a:p>
        </p:txBody>
      </p:sp>
      <p:sp>
        <p:nvSpPr>
          <p:cNvPr id="93190" name="Text Box 5"/>
          <p:cNvSpPr txBox="1">
            <a:spLocks noChangeArrowheads="1"/>
          </p:cNvSpPr>
          <p:nvPr/>
        </p:nvSpPr>
        <p:spPr bwMode="auto">
          <a:xfrm>
            <a:off x="4143375" y="0"/>
            <a:ext cx="3168650" cy="477838"/>
          </a:xfrm>
          <a:prstGeom prst="rect">
            <a:avLst/>
          </a:prstGeom>
          <a:noFill/>
          <a:ln w="9525">
            <a:noFill/>
            <a:round/>
            <a:headEnd/>
            <a:tailEnd/>
          </a:ln>
        </p:spPr>
        <p:txBody>
          <a:bodyPr lIns="95139" tIns="49472" rIns="95139" bIns="49472">
            <a:prstTxWarp prst="textNoShape">
              <a:avLst/>
            </a:prstTxWarp>
          </a:bodyPr>
          <a:lstStyle/>
          <a:p>
            <a:pPr algn="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r>
              <a:rPr lang="en-GB" sz="1300">
                <a:solidFill>
                  <a:srgbClr val="000000"/>
                </a:solidFill>
                <a:latin typeface="Trebuchet MS" pitchFamily="-109" charset="0"/>
                <a:ea typeface="DejaVu Sans" pitchFamily="34" charset="0"/>
                <a:cs typeface="DejaVu Sans" pitchFamily="34" charset="0"/>
              </a:rPr>
              <a:t>01/09/08 16:37</a:t>
            </a:r>
          </a:p>
        </p:txBody>
      </p:sp>
      <p:sp>
        <p:nvSpPr>
          <p:cNvPr id="93191" name="Text Box 6"/>
          <p:cNvSpPr txBox="1">
            <a:spLocks noChangeArrowheads="1"/>
          </p:cNvSpPr>
          <p:nvPr/>
        </p:nvSpPr>
        <p:spPr bwMode="auto">
          <a:xfrm>
            <a:off x="1219200" y="720725"/>
            <a:ext cx="4876800" cy="3600450"/>
          </a:xfrm>
          <a:prstGeom prst="rect">
            <a:avLst/>
          </a:prstGeom>
          <a:solidFill>
            <a:srgbClr val="FFFFFF"/>
          </a:solidFill>
          <a:ln w="9525">
            <a:solidFill>
              <a:srgbClr val="000000"/>
            </a:solidFill>
            <a:miter lim="800000"/>
            <a:headEnd/>
            <a:tailEnd/>
          </a:ln>
        </p:spPr>
        <p:txBody>
          <a:bodyPr wrap="none" lIns="96661" tIns="48331" rIns="96661" bIns="48331" anchor="ctr">
            <a:prstTxWarp prst="textNoShape">
              <a:avLst/>
            </a:prstTxWarp>
          </a:bodyPr>
          <a:lstStyle/>
          <a:p>
            <a:endParaRPr lang="en-US"/>
          </a:p>
        </p:txBody>
      </p:sp>
      <p:sp>
        <p:nvSpPr>
          <p:cNvPr id="93192" name="Text Box 7"/>
          <p:cNvSpPr>
            <a:spLocks noGrp="1" noChangeArrowheads="1"/>
          </p:cNvSpPr>
          <p:nvPr>
            <p:ph type="body"/>
          </p:nvPr>
        </p:nvSpPr>
        <p:spPr bwMode="auto">
          <a:xfrm>
            <a:off x="731838" y="4560888"/>
            <a:ext cx="5849937" cy="4319587"/>
          </a:xfrm>
          <a:noFill/>
        </p:spPr>
        <p:txBody>
          <a:bodyPr wrap="none" anchor="ctr"/>
          <a:lstStyle/>
          <a:p>
            <a:pPr eaLnBrk="1" hangingPunct="1"/>
            <a:endParaRPr lang="en-US">
              <a:latin typeface="Segoe"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BEC4C01-4D2D-E341-BF37-9F0F69A40EA9}" type="slidenum">
              <a:rPr lang="en-US"/>
              <a:pPr/>
              <a:t>32</a:t>
            </a:fld>
            <a:endParaRPr lang="en-US"/>
          </a:p>
        </p:txBody>
      </p:sp>
      <p:sp>
        <p:nvSpPr>
          <p:cNvPr id="95235" name="Text Box 2"/>
          <p:cNvSpPr txBox="1">
            <a:spLocks noChangeArrowheads="1"/>
          </p:cNvSpPr>
          <p:nvPr/>
        </p:nvSpPr>
        <p:spPr bwMode="auto">
          <a:xfrm>
            <a:off x="1220788" y="730250"/>
            <a:ext cx="4854575" cy="3582988"/>
          </a:xfrm>
          <a:prstGeom prst="rect">
            <a:avLst/>
          </a:prstGeom>
          <a:solidFill>
            <a:srgbClr val="FFFFFF"/>
          </a:solidFill>
          <a:ln w="9525">
            <a:solidFill>
              <a:srgbClr val="000000"/>
            </a:solidFill>
            <a:miter lim="800000"/>
            <a:headEnd/>
            <a:tailEnd/>
          </a:ln>
        </p:spPr>
        <p:txBody>
          <a:bodyPr wrap="none" lIns="96661" tIns="48331" rIns="96661" bIns="48331" anchor="ctr">
            <a:prstTxWarp prst="textNoShape">
              <a:avLst/>
            </a:prstTxWarp>
          </a:bodyPr>
          <a:lstStyle/>
          <a:p>
            <a:endParaRPr lang="en-US"/>
          </a:p>
        </p:txBody>
      </p:sp>
      <p:sp>
        <p:nvSpPr>
          <p:cNvPr id="95236" name="Text Box 3"/>
          <p:cNvSpPr>
            <a:spLocks noGrp="1" noChangeArrowheads="1"/>
          </p:cNvSpPr>
          <p:nvPr>
            <p:ph type="body"/>
          </p:nvPr>
        </p:nvSpPr>
        <p:spPr bwMode="auto">
          <a:xfrm>
            <a:off x="731838" y="4560888"/>
            <a:ext cx="5849937" cy="4319587"/>
          </a:xfrm>
          <a:noFill/>
        </p:spPr>
        <p:txBody>
          <a:bodyPr wrap="none" anchor="ctr"/>
          <a:lstStyle/>
          <a:p>
            <a:pPr eaLnBrk="1" hangingPunct="1"/>
            <a:endParaRPr lang="en-US">
              <a:latin typeface="Segoe"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0E9B0CC-F494-7D47-B0EC-55BE2A14AFE1}" type="slidenum">
              <a:rPr lang="en-US"/>
              <a:pPr/>
              <a:t>33</a:t>
            </a:fld>
            <a:endParaRPr lang="en-US"/>
          </a:p>
        </p:txBody>
      </p:sp>
      <p:sp>
        <p:nvSpPr>
          <p:cNvPr id="96259" name="Text Box 2"/>
          <p:cNvSpPr txBox="1">
            <a:spLocks noChangeArrowheads="1"/>
          </p:cNvSpPr>
          <p:nvPr/>
        </p:nvSpPr>
        <p:spPr bwMode="auto">
          <a:xfrm>
            <a:off x="1220788" y="730250"/>
            <a:ext cx="4854575" cy="3582988"/>
          </a:xfrm>
          <a:prstGeom prst="rect">
            <a:avLst/>
          </a:prstGeom>
          <a:solidFill>
            <a:srgbClr val="FFFFFF"/>
          </a:solidFill>
          <a:ln w="9525">
            <a:solidFill>
              <a:srgbClr val="000000"/>
            </a:solidFill>
            <a:miter lim="800000"/>
            <a:headEnd/>
            <a:tailEnd/>
          </a:ln>
        </p:spPr>
        <p:txBody>
          <a:bodyPr wrap="none" lIns="96661" tIns="48331" rIns="96661" bIns="48331" anchor="ctr">
            <a:prstTxWarp prst="textNoShape">
              <a:avLst/>
            </a:prstTxWarp>
          </a:bodyPr>
          <a:lstStyle/>
          <a:p>
            <a:endParaRPr lang="en-US"/>
          </a:p>
        </p:txBody>
      </p:sp>
      <p:sp>
        <p:nvSpPr>
          <p:cNvPr id="96260" name="Text Box 3"/>
          <p:cNvSpPr>
            <a:spLocks noGrp="1" noChangeArrowheads="1"/>
          </p:cNvSpPr>
          <p:nvPr>
            <p:ph type="body"/>
          </p:nvPr>
        </p:nvSpPr>
        <p:spPr bwMode="auto">
          <a:xfrm>
            <a:off x="731838" y="4560888"/>
            <a:ext cx="5849937" cy="4319587"/>
          </a:xfrm>
          <a:noFill/>
        </p:spPr>
        <p:txBody>
          <a:bodyPr wrap="none" anchor="ctr"/>
          <a:lstStyle/>
          <a:p>
            <a:pPr eaLnBrk="1" hangingPunct="1"/>
            <a:endParaRPr lang="en-US">
              <a:latin typeface="Segoe"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A17B4D84-0B7F-8D48-8594-11F78A2C1F13}" type="slidenum">
              <a:rPr lang="en-US"/>
              <a:pPr/>
              <a:t>34</a:t>
            </a:fld>
            <a:endParaRPr lang="en-US"/>
          </a:p>
        </p:txBody>
      </p:sp>
      <p:sp>
        <p:nvSpPr>
          <p:cNvPr id="97283" name="Text Box 2"/>
          <p:cNvSpPr txBox="1">
            <a:spLocks noChangeArrowheads="1"/>
          </p:cNvSpPr>
          <p:nvPr/>
        </p:nvSpPr>
        <p:spPr bwMode="auto">
          <a:xfrm>
            <a:off x="1220788" y="730250"/>
            <a:ext cx="4854575" cy="3582988"/>
          </a:xfrm>
          <a:prstGeom prst="rect">
            <a:avLst/>
          </a:prstGeom>
          <a:solidFill>
            <a:srgbClr val="FFFFFF"/>
          </a:solidFill>
          <a:ln w="9525">
            <a:solidFill>
              <a:srgbClr val="000000"/>
            </a:solidFill>
            <a:miter lim="800000"/>
            <a:headEnd/>
            <a:tailEnd/>
          </a:ln>
        </p:spPr>
        <p:txBody>
          <a:bodyPr wrap="none" lIns="96661" tIns="48331" rIns="96661" bIns="48331" anchor="ctr">
            <a:prstTxWarp prst="textNoShape">
              <a:avLst/>
            </a:prstTxWarp>
          </a:bodyPr>
          <a:lstStyle/>
          <a:p>
            <a:endParaRPr lang="en-US"/>
          </a:p>
        </p:txBody>
      </p:sp>
      <p:sp>
        <p:nvSpPr>
          <p:cNvPr id="97284" name="Text Box 3"/>
          <p:cNvSpPr>
            <a:spLocks noGrp="1" noChangeArrowheads="1"/>
          </p:cNvSpPr>
          <p:nvPr>
            <p:ph type="body"/>
          </p:nvPr>
        </p:nvSpPr>
        <p:spPr bwMode="auto">
          <a:xfrm>
            <a:off x="731838" y="4560888"/>
            <a:ext cx="5849937" cy="4319587"/>
          </a:xfrm>
          <a:noFill/>
        </p:spPr>
        <p:txBody>
          <a:bodyPr wrap="none" anchor="ctr"/>
          <a:lstStyle/>
          <a:p>
            <a:pPr eaLnBrk="1" hangingPunct="1"/>
            <a:endParaRPr lang="en-US">
              <a:latin typeface="Segoe"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fld id="{BB92A937-2239-FA43-94BB-C2BF4A6E149C}" type="slidenum">
              <a:rPr lang="en-US"/>
              <a:pPr/>
              <a:t>35</a:t>
            </a:fld>
            <a:endParaRPr lang="en-US"/>
          </a:p>
        </p:txBody>
      </p:sp>
      <p:sp>
        <p:nvSpPr>
          <p:cNvPr id="98307" name="Text Box 2"/>
          <p:cNvSpPr txBox="1">
            <a:spLocks noChangeArrowheads="1"/>
          </p:cNvSpPr>
          <p:nvPr/>
        </p:nvSpPr>
        <p:spPr bwMode="auto">
          <a:xfrm>
            <a:off x="5954713" y="9120188"/>
            <a:ext cx="1357312" cy="477837"/>
          </a:xfrm>
          <a:prstGeom prst="rect">
            <a:avLst/>
          </a:prstGeom>
          <a:noFill/>
          <a:ln w="9525">
            <a:noFill/>
            <a:round/>
            <a:headEnd/>
            <a:tailEnd/>
          </a:ln>
        </p:spPr>
        <p:txBody>
          <a:bodyPr lIns="95139" tIns="49472" rIns="95139" bIns="49472" anchor="b">
            <a:prstTxWarp prst="textNoShape">
              <a:avLst/>
            </a:prstTxWarp>
          </a:bodyPr>
          <a:lstStyle/>
          <a:p>
            <a:pPr algn="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fld id="{0152C9E2-FF24-744C-8012-17263BBFC508}" type="slidenum">
              <a:rPr lang="en-GB" sz="1300">
                <a:solidFill>
                  <a:srgbClr val="000000"/>
                </a:solidFill>
                <a:latin typeface="Trebuchet MS" pitchFamily="-109" charset="0"/>
                <a:ea typeface="DejaVu Sans" pitchFamily="34" charset="0"/>
                <a:cs typeface="DejaVu Sans" pitchFamily="34" charset="0"/>
              </a:rPr>
              <a:pPr algn="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t>35</a:t>
            </a:fld>
            <a:endParaRPr lang="en-GB" sz="1300">
              <a:solidFill>
                <a:srgbClr val="000000"/>
              </a:solidFill>
              <a:latin typeface="Trebuchet MS" pitchFamily="-109" charset="0"/>
              <a:ea typeface="DejaVu Sans" pitchFamily="34" charset="0"/>
              <a:cs typeface="DejaVu Sans" pitchFamily="34" charset="0"/>
            </a:endParaRPr>
          </a:p>
        </p:txBody>
      </p:sp>
      <p:sp>
        <p:nvSpPr>
          <p:cNvPr id="98308" name="Text Box 3"/>
          <p:cNvSpPr txBox="1">
            <a:spLocks noChangeArrowheads="1"/>
          </p:cNvSpPr>
          <p:nvPr/>
        </p:nvSpPr>
        <p:spPr bwMode="auto">
          <a:xfrm>
            <a:off x="0" y="8836025"/>
            <a:ext cx="6043613" cy="760413"/>
          </a:xfrm>
          <a:prstGeom prst="rect">
            <a:avLst/>
          </a:prstGeom>
          <a:noFill/>
          <a:ln w="9525">
            <a:noFill/>
            <a:round/>
            <a:headEnd/>
            <a:tailEnd/>
          </a:ln>
        </p:spPr>
        <p:txBody>
          <a:bodyPr lIns="95139" tIns="49472" rIns="95139" bIns="49472" anchor="b">
            <a:prstTxWarp prst="textNoShape">
              <a:avLst/>
            </a:prstTxWarp>
          </a:bodyPr>
          <a:lstStyle/>
          <a:p>
            <a:pP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r>
              <a:rPr lang="en-GB" sz="600">
                <a:solidFill>
                  <a:srgbClr val="000000"/>
                </a:solidFill>
                <a:latin typeface="Trebuchet MS" pitchFamily="-109" charset="0"/>
                <a:ea typeface="DejaVu Sans" pitchFamily="34" charset="0"/>
                <a:cs typeface="DejaVu Sans" pitchFamily="34"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8309" name="Text Box 4"/>
          <p:cNvSpPr txBox="1">
            <a:spLocks noChangeArrowheads="1"/>
          </p:cNvSpPr>
          <p:nvPr/>
        </p:nvSpPr>
        <p:spPr bwMode="auto">
          <a:xfrm>
            <a:off x="0" y="0"/>
            <a:ext cx="3168650" cy="477838"/>
          </a:xfrm>
          <a:prstGeom prst="rect">
            <a:avLst/>
          </a:prstGeom>
          <a:noFill/>
          <a:ln w="9525">
            <a:noFill/>
            <a:round/>
            <a:headEnd/>
            <a:tailEnd/>
          </a:ln>
        </p:spPr>
        <p:txBody>
          <a:bodyPr lIns="95139" tIns="49472" rIns="95139" bIns="49472">
            <a:prstTxWarp prst="textNoShape">
              <a:avLst/>
            </a:prstTxWarp>
          </a:bodyPr>
          <a:lstStyle/>
          <a:p>
            <a:pP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endParaRPr lang="en-GB" sz="1300">
              <a:solidFill>
                <a:srgbClr val="000000"/>
              </a:solidFill>
              <a:latin typeface="Trebuchet MS" pitchFamily="-109" charset="0"/>
              <a:ea typeface="DejaVu Sans" pitchFamily="34" charset="0"/>
              <a:cs typeface="DejaVu Sans" pitchFamily="34" charset="0"/>
            </a:endParaRPr>
          </a:p>
        </p:txBody>
      </p:sp>
      <p:sp>
        <p:nvSpPr>
          <p:cNvPr id="98310" name="Text Box 5"/>
          <p:cNvSpPr txBox="1">
            <a:spLocks noChangeArrowheads="1"/>
          </p:cNvSpPr>
          <p:nvPr/>
        </p:nvSpPr>
        <p:spPr bwMode="auto">
          <a:xfrm>
            <a:off x="4143375" y="0"/>
            <a:ext cx="3168650" cy="477838"/>
          </a:xfrm>
          <a:prstGeom prst="rect">
            <a:avLst/>
          </a:prstGeom>
          <a:noFill/>
          <a:ln w="9525">
            <a:noFill/>
            <a:round/>
            <a:headEnd/>
            <a:tailEnd/>
          </a:ln>
        </p:spPr>
        <p:txBody>
          <a:bodyPr lIns="95139" tIns="49472" rIns="95139" bIns="49472">
            <a:prstTxWarp prst="textNoShape">
              <a:avLst/>
            </a:prstTxWarp>
          </a:bodyPr>
          <a:lstStyle/>
          <a:p>
            <a:pPr algn="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r>
              <a:rPr lang="en-GB" sz="1300">
                <a:solidFill>
                  <a:srgbClr val="000000"/>
                </a:solidFill>
                <a:latin typeface="Trebuchet MS" pitchFamily="-109" charset="0"/>
                <a:ea typeface="DejaVu Sans" pitchFamily="34" charset="0"/>
                <a:cs typeface="DejaVu Sans" pitchFamily="34" charset="0"/>
              </a:rPr>
              <a:t>01/09/08 16:37</a:t>
            </a:r>
          </a:p>
        </p:txBody>
      </p:sp>
      <p:sp>
        <p:nvSpPr>
          <p:cNvPr id="98311" name="Text Box 6"/>
          <p:cNvSpPr txBox="1">
            <a:spLocks noChangeArrowheads="1"/>
          </p:cNvSpPr>
          <p:nvPr/>
        </p:nvSpPr>
        <p:spPr bwMode="auto">
          <a:xfrm>
            <a:off x="1219200" y="720725"/>
            <a:ext cx="4876800" cy="3600450"/>
          </a:xfrm>
          <a:prstGeom prst="rect">
            <a:avLst/>
          </a:prstGeom>
          <a:solidFill>
            <a:srgbClr val="FFFFFF"/>
          </a:solidFill>
          <a:ln w="9525">
            <a:solidFill>
              <a:srgbClr val="000000"/>
            </a:solidFill>
            <a:miter lim="800000"/>
            <a:headEnd/>
            <a:tailEnd/>
          </a:ln>
        </p:spPr>
        <p:txBody>
          <a:bodyPr wrap="none" lIns="96661" tIns="48331" rIns="96661" bIns="48331" anchor="ctr">
            <a:prstTxWarp prst="textNoShape">
              <a:avLst/>
            </a:prstTxWarp>
          </a:bodyPr>
          <a:lstStyle/>
          <a:p>
            <a:endParaRPr lang="en-US"/>
          </a:p>
        </p:txBody>
      </p:sp>
      <p:sp>
        <p:nvSpPr>
          <p:cNvPr id="98312" name="Text Box 7"/>
          <p:cNvSpPr>
            <a:spLocks noGrp="1" noChangeArrowheads="1"/>
          </p:cNvSpPr>
          <p:nvPr>
            <p:ph type="body"/>
          </p:nvPr>
        </p:nvSpPr>
        <p:spPr bwMode="auto">
          <a:xfrm>
            <a:off x="731838" y="4560888"/>
            <a:ext cx="5849937" cy="4319587"/>
          </a:xfrm>
          <a:noFill/>
        </p:spPr>
        <p:txBody>
          <a:bodyPr wrap="none" anchor="ctr"/>
          <a:lstStyle/>
          <a:p>
            <a:pPr eaLnBrk="1" hangingPunct="1"/>
            <a:endParaRPr lang="en-US">
              <a:latin typeface="Segoe"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101379" name="Notes Placeholder 2"/>
          <p:cNvSpPr>
            <a:spLocks noGrp="1"/>
          </p:cNvSpPr>
          <p:nvPr>
            <p:ph type="body" idx="1"/>
          </p:nvPr>
        </p:nvSpPr>
        <p:spPr bwMode="auto">
          <a:noFill/>
        </p:spPr>
        <p:txBody>
          <a:bodyPr/>
          <a:lstStyle/>
          <a:p>
            <a:pPr eaLnBrk="1" hangingPunct="1"/>
            <a:endParaRPr lang="en-US">
              <a:latin typeface="Segoe" charset="0"/>
            </a:endParaRPr>
          </a:p>
        </p:txBody>
      </p:sp>
      <p:sp>
        <p:nvSpPr>
          <p:cNvPr id="4" name="Slide Number Placeholder 3"/>
          <p:cNvSpPr>
            <a:spLocks noGrp="1"/>
          </p:cNvSpPr>
          <p:nvPr>
            <p:ph type="sldNum" sz="quarter" idx="5"/>
          </p:nvPr>
        </p:nvSpPr>
        <p:spPr/>
        <p:txBody>
          <a:bodyPr/>
          <a:lstStyle/>
          <a:p>
            <a:fld id="{47DDCEE8-AC36-B244-B602-2CC7978D5256}"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pPr eaLnBrk="1" hangingPunct="1"/>
            <a:endParaRPr lang="en-US">
              <a:latin typeface="Segoe" charset="0"/>
            </a:endParaRPr>
          </a:p>
        </p:txBody>
      </p:sp>
      <p:sp>
        <p:nvSpPr>
          <p:cNvPr id="4" name="Slide Number Placeholder 3"/>
          <p:cNvSpPr>
            <a:spLocks noGrp="1"/>
          </p:cNvSpPr>
          <p:nvPr>
            <p:ph type="sldNum" sz="quarter" idx="5"/>
          </p:nvPr>
        </p:nvSpPr>
        <p:spPr/>
        <p:txBody>
          <a:bodyPr/>
          <a:lstStyle/>
          <a:p>
            <a:fld id="{2394ACF2-F35E-A140-A71F-D497439B0FA1}" type="slidenum">
              <a:rPr lang="en-US"/>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fld id="{59CCAD7C-D4FD-6A45-8AE7-8D8DF79FE83F}" type="slidenum">
              <a:rPr lang="en-US"/>
              <a:pPr/>
              <a:t>39</a:t>
            </a:fld>
            <a:endParaRPr lang="en-US"/>
          </a:p>
        </p:txBody>
      </p:sp>
      <p:sp>
        <p:nvSpPr>
          <p:cNvPr id="103427" name="Text Box 2"/>
          <p:cNvSpPr txBox="1">
            <a:spLocks noChangeArrowheads="1"/>
          </p:cNvSpPr>
          <p:nvPr/>
        </p:nvSpPr>
        <p:spPr bwMode="auto">
          <a:xfrm>
            <a:off x="5954713" y="9120188"/>
            <a:ext cx="1357312" cy="477837"/>
          </a:xfrm>
          <a:prstGeom prst="rect">
            <a:avLst/>
          </a:prstGeom>
          <a:noFill/>
          <a:ln w="9525">
            <a:noFill/>
            <a:round/>
            <a:headEnd/>
            <a:tailEnd/>
          </a:ln>
        </p:spPr>
        <p:txBody>
          <a:bodyPr lIns="95139" tIns="49472" rIns="95139" bIns="49472" anchor="b">
            <a:prstTxWarp prst="textNoShape">
              <a:avLst/>
            </a:prstTxWarp>
          </a:bodyPr>
          <a:lstStyle/>
          <a:p>
            <a:pPr algn="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fld id="{F4B566E1-762C-D840-87E8-F3710C221186}" type="slidenum">
              <a:rPr lang="en-GB" sz="1300">
                <a:solidFill>
                  <a:srgbClr val="000000"/>
                </a:solidFill>
                <a:latin typeface="Trebuchet MS" pitchFamily="-109" charset="0"/>
                <a:ea typeface="DejaVu Sans" pitchFamily="34" charset="0"/>
                <a:cs typeface="DejaVu Sans" pitchFamily="34" charset="0"/>
              </a:rPr>
              <a:pPr algn="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t>39</a:t>
            </a:fld>
            <a:endParaRPr lang="en-GB" sz="1300">
              <a:solidFill>
                <a:srgbClr val="000000"/>
              </a:solidFill>
              <a:latin typeface="Trebuchet MS" pitchFamily="-109" charset="0"/>
              <a:ea typeface="DejaVu Sans" pitchFamily="34" charset="0"/>
              <a:cs typeface="DejaVu Sans" pitchFamily="34" charset="0"/>
            </a:endParaRPr>
          </a:p>
        </p:txBody>
      </p:sp>
      <p:sp>
        <p:nvSpPr>
          <p:cNvPr id="103428" name="Text Box 3"/>
          <p:cNvSpPr txBox="1">
            <a:spLocks noChangeArrowheads="1"/>
          </p:cNvSpPr>
          <p:nvPr/>
        </p:nvSpPr>
        <p:spPr bwMode="auto">
          <a:xfrm>
            <a:off x="0" y="8836025"/>
            <a:ext cx="6043613" cy="760413"/>
          </a:xfrm>
          <a:prstGeom prst="rect">
            <a:avLst/>
          </a:prstGeom>
          <a:noFill/>
          <a:ln w="9525">
            <a:noFill/>
            <a:round/>
            <a:headEnd/>
            <a:tailEnd/>
          </a:ln>
        </p:spPr>
        <p:txBody>
          <a:bodyPr lIns="95139" tIns="49472" rIns="95139" bIns="49472" anchor="b">
            <a:prstTxWarp prst="textNoShape">
              <a:avLst/>
            </a:prstTxWarp>
          </a:bodyPr>
          <a:lstStyle/>
          <a:p>
            <a:pP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r>
              <a:rPr lang="en-GB" sz="600">
                <a:solidFill>
                  <a:srgbClr val="000000"/>
                </a:solidFill>
                <a:latin typeface="Trebuchet MS" pitchFamily="-109" charset="0"/>
                <a:ea typeface="DejaVu Sans" pitchFamily="34" charset="0"/>
                <a:cs typeface="DejaVu Sans" pitchFamily="34"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03429" name="Text Box 4"/>
          <p:cNvSpPr txBox="1">
            <a:spLocks noChangeArrowheads="1"/>
          </p:cNvSpPr>
          <p:nvPr/>
        </p:nvSpPr>
        <p:spPr bwMode="auto">
          <a:xfrm>
            <a:off x="0" y="0"/>
            <a:ext cx="3168650" cy="477838"/>
          </a:xfrm>
          <a:prstGeom prst="rect">
            <a:avLst/>
          </a:prstGeom>
          <a:noFill/>
          <a:ln w="9525">
            <a:noFill/>
            <a:round/>
            <a:headEnd/>
            <a:tailEnd/>
          </a:ln>
        </p:spPr>
        <p:txBody>
          <a:bodyPr lIns="95139" tIns="49472" rIns="95139" bIns="49472">
            <a:prstTxWarp prst="textNoShape">
              <a:avLst/>
            </a:prstTxWarp>
          </a:bodyPr>
          <a:lstStyle/>
          <a:p>
            <a:pP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endParaRPr lang="en-GB" sz="1300">
              <a:solidFill>
                <a:srgbClr val="000000"/>
              </a:solidFill>
              <a:latin typeface="Trebuchet MS" pitchFamily="-109" charset="0"/>
              <a:ea typeface="DejaVu Sans" pitchFamily="34" charset="0"/>
              <a:cs typeface="DejaVu Sans" pitchFamily="34" charset="0"/>
            </a:endParaRPr>
          </a:p>
        </p:txBody>
      </p:sp>
      <p:sp>
        <p:nvSpPr>
          <p:cNvPr id="103430" name="Text Box 5"/>
          <p:cNvSpPr txBox="1">
            <a:spLocks noChangeArrowheads="1"/>
          </p:cNvSpPr>
          <p:nvPr/>
        </p:nvSpPr>
        <p:spPr bwMode="auto">
          <a:xfrm>
            <a:off x="4143375" y="0"/>
            <a:ext cx="3168650" cy="477838"/>
          </a:xfrm>
          <a:prstGeom prst="rect">
            <a:avLst/>
          </a:prstGeom>
          <a:noFill/>
          <a:ln w="9525">
            <a:noFill/>
            <a:round/>
            <a:headEnd/>
            <a:tailEnd/>
          </a:ln>
        </p:spPr>
        <p:txBody>
          <a:bodyPr lIns="95139" tIns="49472" rIns="95139" bIns="49472">
            <a:prstTxWarp prst="textNoShape">
              <a:avLst/>
            </a:prstTxWarp>
          </a:bodyPr>
          <a:lstStyle/>
          <a:p>
            <a:pPr algn="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r>
              <a:rPr lang="en-GB" sz="1300">
                <a:solidFill>
                  <a:srgbClr val="000000"/>
                </a:solidFill>
                <a:latin typeface="Trebuchet MS" pitchFamily="-109" charset="0"/>
                <a:ea typeface="DejaVu Sans" pitchFamily="34" charset="0"/>
                <a:cs typeface="DejaVu Sans" pitchFamily="34" charset="0"/>
              </a:rPr>
              <a:t>01/09/08 16:37</a:t>
            </a:r>
          </a:p>
        </p:txBody>
      </p:sp>
      <p:sp>
        <p:nvSpPr>
          <p:cNvPr id="103431" name="Text Box 6"/>
          <p:cNvSpPr txBox="1">
            <a:spLocks noChangeArrowheads="1"/>
          </p:cNvSpPr>
          <p:nvPr/>
        </p:nvSpPr>
        <p:spPr bwMode="auto">
          <a:xfrm>
            <a:off x="1219200" y="720725"/>
            <a:ext cx="4876800" cy="3600450"/>
          </a:xfrm>
          <a:prstGeom prst="rect">
            <a:avLst/>
          </a:prstGeom>
          <a:solidFill>
            <a:srgbClr val="FFFFFF"/>
          </a:solidFill>
          <a:ln w="9525">
            <a:solidFill>
              <a:srgbClr val="000000"/>
            </a:solidFill>
            <a:miter lim="800000"/>
            <a:headEnd/>
            <a:tailEnd/>
          </a:ln>
        </p:spPr>
        <p:txBody>
          <a:bodyPr wrap="none" lIns="96661" tIns="48331" rIns="96661" bIns="48331" anchor="ctr">
            <a:prstTxWarp prst="textNoShape">
              <a:avLst/>
            </a:prstTxWarp>
          </a:bodyPr>
          <a:lstStyle/>
          <a:p>
            <a:endParaRPr lang="en-US"/>
          </a:p>
        </p:txBody>
      </p:sp>
      <p:sp>
        <p:nvSpPr>
          <p:cNvPr id="103432" name="Text Box 7"/>
          <p:cNvSpPr>
            <a:spLocks noGrp="1" noChangeArrowheads="1"/>
          </p:cNvSpPr>
          <p:nvPr>
            <p:ph type="body"/>
          </p:nvPr>
        </p:nvSpPr>
        <p:spPr bwMode="auto">
          <a:xfrm>
            <a:off x="731838" y="4560888"/>
            <a:ext cx="5849937" cy="4319587"/>
          </a:xfrm>
          <a:noFill/>
        </p:spPr>
        <p:txBody>
          <a:bodyPr wrap="none" anchor="ctr"/>
          <a:lstStyle/>
          <a:p>
            <a:pPr eaLnBrk="1" hangingPunct="1"/>
            <a:endParaRPr lang="en-US">
              <a:latin typeface="Segoe"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fld id="{C1D95755-5A41-CA4A-A442-EE4E01BADBDF}" type="slidenum">
              <a:rPr lang="en-US"/>
              <a:pPr/>
              <a:t>40</a:t>
            </a:fld>
            <a:endParaRPr lang="en-US"/>
          </a:p>
        </p:txBody>
      </p:sp>
      <p:sp>
        <p:nvSpPr>
          <p:cNvPr id="104451" name="Text Box 2"/>
          <p:cNvSpPr txBox="1">
            <a:spLocks noChangeArrowheads="1"/>
          </p:cNvSpPr>
          <p:nvPr/>
        </p:nvSpPr>
        <p:spPr bwMode="auto">
          <a:xfrm>
            <a:off x="5954713" y="9120188"/>
            <a:ext cx="1357312" cy="477837"/>
          </a:xfrm>
          <a:prstGeom prst="rect">
            <a:avLst/>
          </a:prstGeom>
          <a:noFill/>
          <a:ln w="9525">
            <a:noFill/>
            <a:round/>
            <a:headEnd/>
            <a:tailEnd/>
          </a:ln>
        </p:spPr>
        <p:txBody>
          <a:bodyPr lIns="95139" tIns="49472" rIns="95139" bIns="49472" anchor="b">
            <a:prstTxWarp prst="textNoShape">
              <a:avLst/>
            </a:prstTxWarp>
          </a:bodyPr>
          <a:lstStyle/>
          <a:p>
            <a:pPr algn="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fld id="{ABEEF5E0-D575-D84E-AA35-2EF9D00FAB6C}" type="slidenum">
              <a:rPr lang="en-GB" sz="1300">
                <a:solidFill>
                  <a:srgbClr val="000000"/>
                </a:solidFill>
                <a:latin typeface="Trebuchet MS" pitchFamily="-109" charset="0"/>
                <a:ea typeface="DejaVu Sans" pitchFamily="34" charset="0"/>
                <a:cs typeface="DejaVu Sans" pitchFamily="34" charset="0"/>
              </a:rPr>
              <a:pPr algn="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t>40</a:t>
            </a:fld>
            <a:endParaRPr lang="en-GB" sz="1300">
              <a:solidFill>
                <a:srgbClr val="000000"/>
              </a:solidFill>
              <a:latin typeface="Trebuchet MS" pitchFamily="-109" charset="0"/>
              <a:ea typeface="DejaVu Sans" pitchFamily="34" charset="0"/>
              <a:cs typeface="DejaVu Sans" pitchFamily="34" charset="0"/>
            </a:endParaRPr>
          </a:p>
        </p:txBody>
      </p:sp>
      <p:sp>
        <p:nvSpPr>
          <p:cNvPr id="104452" name="Text Box 3"/>
          <p:cNvSpPr txBox="1">
            <a:spLocks noChangeArrowheads="1"/>
          </p:cNvSpPr>
          <p:nvPr/>
        </p:nvSpPr>
        <p:spPr bwMode="auto">
          <a:xfrm>
            <a:off x="0" y="8836025"/>
            <a:ext cx="6043613" cy="760413"/>
          </a:xfrm>
          <a:prstGeom prst="rect">
            <a:avLst/>
          </a:prstGeom>
          <a:noFill/>
          <a:ln w="9525">
            <a:noFill/>
            <a:round/>
            <a:headEnd/>
            <a:tailEnd/>
          </a:ln>
        </p:spPr>
        <p:txBody>
          <a:bodyPr lIns="95139" tIns="49472" rIns="95139" bIns="49472" anchor="b">
            <a:prstTxWarp prst="textNoShape">
              <a:avLst/>
            </a:prstTxWarp>
          </a:bodyPr>
          <a:lstStyle/>
          <a:p>
            <a:pP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r>
              <a:rPr lang="en-GB" sz="600">
                <a:solidFill>
                  <a:srgbClr val="000000"/>
                </a:solidFill>
                <a:latin typeface="Trebuchet MS" pitchFamily="-109" charset="0"/>
                <a:ea typeface="DejaVu Sans" pitchFamily="34" charset="0"/>
                <a:cs typeface="DejaVu Sans" pitchFamily="34"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04453" name="Text Box 4"/>
          <p:cNvSpPr txBox="1">
            <a:spLocks noChangeArrowheads="1"/>
          </p:cNvSpPr>
          <p:nvPr/>
        </p:nvSpPr>
        <p:spPr bwMode="auto">
          <a:xfrm>
            <a:off x="0" y="0"/>
            <a:ext cx="3168650" cy="477838"/>
          </a:xfrm>
          <a:prstGeom prst="rect">
            <a:avLst/>
          </a:prstGeom>
          <a:noFill/>
          <a:ln w="9525">
            <a:noFill/>
            <a:round/>
            <a:headEnd/>
            <a:tailEnd/>
          </a:ln>
        </p:spPr>
        <p:txBody>
          <a:bodyPr lIns="95139" tIns="49472" rIns="95139" bIns="49472">
            <a:prstTxWarp prst="textNoShape">
              <a:avLst/>
            </a:prstTxWarp>
          </a:bodyPr>
          <a:lstStyle/>
          <a:p>
            <a:pP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endParaRPr lang="en-GB" sz="1300">
              <a:solidFill>
                <a:srgbClr val="000000"/>
              </a:solidFill>
              <a:latin typeface="Trebuchet MS" pitchFamily="-109" charset="0"/>
              <a:ea typeface="DejaVu Sans" pitchFamily="34" charset="0"/>
              <a:cs typeface="DejaVu Sans" pitchFamily="34" charset="0"/>
            </a:endParaRPr>
          </a:p>
        </p:txBody>
      </p:sp>
      <p:sp>
        <p:nvSpPr>
          <p:cNvPr id="104454" name="Text Box 5"/>
          <p:cNvSpPr txBox="1">
            <a:spLocks noChangeArrowheads="1"/>
          </p:cNvSpPr>
          <p:nvPr/>
        </p:nvSpPr>
        <p:spPr bwMode="auto">
          <a:xfrm>
            <a:off x="4143375" y="0"/>
            <a:ext cx="3168650" cy="477838"/>
          </a:xfrm>
          <a:prstGeom prst="rect">
            <a:avLst/>
          </a:prstGeom>
          <a:noFill/>
          <a:ln w="9525">
            <a:noFill/>
            <a:round/>
            <a:headEnd/>
            <a:tailEnd/>
          </a:ln>
        </p:spPr>
        <p:txBody>
          <a:bodyPr lIns="95139" tIns="49472" rIns="95139" bIns="49472">
            <a:prstTxWarp prst="textNoShape">
              <a:avLst/>
            </a:prstTxWarp>
          </a:bodyPr>
          <a:lstStyle/>
          <a:p>
            <a:pPr algn="r" defTabSz="482600">
              <a:buClr>
                <a:srgbClr val="000000"/>
              </a:buClr>
              <a:buSzPct val="100000"/>
              <a:tabLst>
                <a:tab pos="0" algn="l"/>
                <a:tab pos="482600" algn="l"/>
                <a:tab pos="965200" algn="l"/>
                <a:tab pos="1449388" algn="l"/>
                <a:tab pos="1931988" algn="l"/>
                <a:tab pos="2416175" algn="l"/>
                <a:tab pos="2898775" algn="l"/>
                <a:tab pos="3382963" algn="l"/>
                <a:tab pos="3865563" algn="l"/>
                <a:tab pos="4349750" algn="l"/>
                <a:tab pos="4832350" algn="l"/>
                <a:tab pos="5314950" algn="l"/>
                <a:tab pos="5799138" algn="l"/>
                <a:tab pos="6281738" algn="l"/>
                <a:tab pos="6765925" algn="l"/>
                <a:tab pos="7248525" algn="l"/>
                <a:tab pos="7732713" algn="l"/>
                <a:tab pos="8215313" algn="l"/>
                <a:tab pos="8699500" algn="l"/>
                <a:tab pos="9182100" algn="l"/>
                <a:tab pos="9664700" algn="l"/>
              </a:tabLst>
            </a:pPr>
            <a:r>
              <a:rPr lang="en-GB" sz="1300">
                <a:solidFill>
                  <a:srgbClr val="000000"/>
                </a:solidFill>
                <a:latin typeface="Trebuchet MS" pitchFamily="-109" charset="0"/>
                <a:ea typeface="DejaVu Sans" pitchFamily="34" charset="0"/>
                <a:cs typeface="DejaVu Sans" pitchFamily="34" charset="0"/>
              </a:rPr>
              <a:t>01/09/08 16:37</a:t>
            </a:r>
          </a:p>
        </p:txBody>
      </p:sp>
      <p:sp>
        <p:nvSpPr>
          <p:cNvPr id="104455" name="Text Box 6"/>
          <p:cNvSpPr txBox="1">
            <a:spLocks noChangeArrowheads="1"/>
          </p:cNvSpPr>
          <p:nvPr/>
        </p:nvSpPr>
        <p:spPr bwMode="auto">
          <a:xfrm>
            <a:off x="1219200" y="720725"/>
            <a:ext cx="4876800" cy="3600450"/>
          </a:xfrm>
          <a:prstGeom prst="rect">
            <a:avLst/>
          </a:prstGeom>
          <a:solidFill>
            <a:srgbClr val="FFFFFF"/>
          </a:solidFill>
          <a:ln w="9525">
            <a:solidFill>
              <a:srgbClr val="000000"/>
            </a:solidFill>
            <a:miter lim="800000"/>
            <a:headEnd/>
            <a:tailEnd/>
          </a:ln>
        </p:spPr>
        <p:txBody>
          <a:bodyPr wrap="none" lIns="96661" tIns="48331" rIns="96661" bIns="48331" anchor="ctr">
            <a:prstTxWarp prst="textNoShape">
              <a:avLst/>
            </a:prstTxWarp>
          </a:bodyPr>
          <a:lstStyle/>
          <a:p>
            <a:endParaRPr lang="en-US"/>
          </a:p>
        </p:txBody>
      </p:sp>
      <p:sp>
        <p:nvSpPr>
          <p:cNvPr id="104456" name="Text Box 7"/>
          <p:cNvSpPr>
            <a:spLocks noGrp="1" noChangeArrowheads="1"/>
          </p:cNvSpPr>
          <p:nvPr>
            <p:ph type="body"/>
          </p:nvPr>
        </p:nvSpPr>
        <p:spPr bwMode="auto">
          <a:xfrm>
            <a:off x="731838" y="4560888"/>
            <a:ext cx="5849937" cy="4319587"/>
          </a:xfrm>
          <a:noFill/>
        </p:spPr>
        <p:txBody>
          <a:bodyPr wrap="none" anchor="ctr"/>
          <a:lstStyle/>
          <a:p>
            <a:pPr eaLnBrk="1" hangingPunct="1"/>
            <a:endParaRPr lang="en-US">
              <a:latin typeface="Sego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9C120E6-4936-B84C-866A-5A49B7CD2031}" type="slidenum">
              <a:rPr lang="en-US"/>
              <a:pPr/>
              <a:t>4</a:t>
            </a:fld>
            <a:endParaRPr lang="en-US"/>
          </a:p>
        </p:txBody>
      </p:sp>
      <p:sp>
        <p:nvSpPr>
          <p:cNvPr id="66563"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pPr eaLnBrk="1" hangingPunct="1"/>
            <a:r>
              <a:rPr lang="en-US">
                <a:latin typeface="Segoe" charset="0"/>
              </a:rPr>
              <a:t>Why might they want to join us?</a:t>
            </a:r>
          </a:p>
          <a:p>
            <a:pPr eaLnBrk="1" hangingPunct="1"/>
            <a:r>
              <a:rPr lang="en-US">
                <a:latin typeface="Segoe" charset="0"/>
              </a:rPr>
              <a:t>In “Dream Machines,” biography of J.C.R. Licklider.</a:t>
            </a:r>
          </a:p>
          <a:p>
            <a:pPr eaLnBrk="1" hangingPunct="1"/>
            <a:r>
              <a:rPr lang="en-US">
                <a:latin typeface="Segoe" charset="0"/>
              </a:rPr>
              <a:t>Other speakers include Vannevar Bush, Herbert A. Simon, Marvin L. Minsky, J. C. R. Licklider, Jay W. Forrester, Grace M. Hopper, Claude E. Shannon, John G. Kemeny, Gene M. Amdahl.</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a:lstStyle/>
          <a:p>
            <a:pPr eaLnBrk="1" hangingPunct="1"/>
            <a:endParaRPr lang="en-US">
              <a:latin typeface="Segoe" charset="0"/>
            </a:endParaRPr>
          </a:p>
        </p:txBody>
      </p:sp>
      <p:sp>
        <p:nvSpPr>
          <p:cNvPr id="4" name="Slide Number Placeholder 3"/>
          <p:cNvSpPr>
            <a:spLocks noGrp="1"/>
          </p:cNvSpPr>
          <p:nvPr>
            <p:ph type="sldNum" sz="quarter" idx="5"/>
          </p:nvPr>
        </p:nvSpPr>
        <p:spPr/>
        <p:txBody>
          <a:bodyPr/>
          <a:lstStyle/>
          <a:p>
            <a:fld id="{94A003D2-22A6-9547-B7EC-7B1406206321}" type="slidenum">
              <a:rPr lang="en-US"/>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3393839-8080-854E-B005-54A18BFEE79B}" type="slidenum">
              <a:rPr lang="en-US"/>
              <a:pPr/>
              <a:t>42</a:t>
            </a:fld>
            <a:endParaRPr lang="en-US"/>
          </a:p>
        </p:txBody>
      </p:sp>
      <p:sp>
        <p:nvSpPr>
          <p:cNvPr id="106499"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a:lstStyle/>
          <a:p>
            <a:pPr eaLnBrk="1" hangingPunct="1"/>
            <a:r>
              <a:rPr lang="en-US" dirty="0">
                <a:latin typeface="Segoe" charset="0"/>
              </a:rPr>
              <a:t>How is it different?  The first “tree” that students use is an </a:t>
            </a:r>
            <a:r>
              <a:rPr lang="en-US" dirty="0" err="1">
                <a:latin typeface="Segoe" charset="0"/>
              </a:rPr>
              <a:t>n-ary</a:t>
            </a:r>
            <a:r>
              <a:rPr lang="en-US" dirty="0">
                <a:latin typeface="Segoe" charset="0"/>
              </a:rPr>
              <a:t> tree, a scene graph.  Why not start with a binary tree?  Because binary trees are irrelevant to media developers</a:t>
            </a:r>
            <a:r>
              <a:rPr lang="en-US" dirty="0" smtClean="0">
                <a:latin typeface="Segoe" charset="0"/>
              </a:rPr>
              <a:t>.</a:t>
            </a:r>
          </a:p>
          <a:p>
            <a:pPr eaLnBrk="1" hangingPunct="1"/>
            <a:r>
              <a:rPr lang="en-US" dirty="0" smtClean="0">
                <a:latin typeface="Segoe" charset="0"/>
              </a:rPr>
              <a:t>Java course, all non-majors, 90% success rate</a:t>
            </a:r>
            <a:endParaRPr lang="en-US" dirty="0">
              <a:latin typeface="Segoe"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2B352DA-9718-FC41-B1D8-6588579F85DE}" type="slidenum">
              <a:rPr lang="en-US"/>
              <a:pPr/>
              <a:t>43</a:t>
            </a:fld>
            <a:endParaRPr lang="en-US"/>
          </a:p>
        </p:txBody>
      </p:sp>
      <p:sp>
        <p:nvSpPr>
          <p:cNvPr id="107523"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a:lstStyle/>
          <a:p>
            <a:pPr eaLnBrk="1" hangingPunct="1"/>
            <a:endParaRPr lang="en-US">
              <a:latin typeface="Segoe"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pPr eaLnBrk="1" hangingPunct="1"/>
            <a:endParaRPr lang="en-US">
              <a:latin typeface="Segoe" charset="0"/>
            </a:endParaRPr>
          </a:p>
        </p:txBody>
      </p:sp>
      <p:sp>
        <p:nvSpPr>
          <p:cNvPr id="4" name="Slide Number Placeholder 3"/>
          <p:cNvSpPr>
            <a:spLocks noGrp="1"/>
          </p:cNvSpPr>
          <p:nvPr>
            <p:ph type="sldNum" sz="quarter" idx="5"/>
          </p:nvPr>
        </p:nvSpPr>
        <p:spPr/>
        <p:txBody>
          <a:bodyPr/>
          <a:lstStyle/>
          <a:p>
            <a:fld id="{8FEE47D3-5F85-7C4D-97C5-3927EC0C26D7}" type="slidenum">
              <a:rPr lang="en-US"/>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a:lstStyle/>
          <a:p>
            <a:pPr eaLnBrk="1" hangingPunct="1"/>
            <a:endParaRPr lang="en-US">
              <a:latin typeface="Segoe" charset="0"/>
            </a:endParaRPr>
          </a:p>
        </p:txBody>
      </p:sp>
      <p:sp>
        <p:nvSpPr>
          <p:cNvPr id="4" name="Slide Number Placeholder 3"/>
          <p:cNvSpPr>
            <a:spLocks noGrp="1"/>
          </p:cNvSpPr>
          <p:nvPr>
            <p:ph type="sldNum" sz="quarter" idx="5"/>
          </p:nvPr>
        </p:nvSpPr>
        <p:spPr/>
        <p:txBody>
          <a:bodyPr/>
          <a:lstStyle/>
          <a:p>
            <a:fld id="{F5AF87EF-A939-2F4A-BDC3-0F31CF0B9D35}" type="slidenum">
              <a:rPr lang="en-US"/>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110595" name="Notes Placeholder 2"/>
          <p:cNvSpPr>
            <a:spLocks noGrp="1"/>
          </p:cNvSpPr>
          <p:nvPr>
            <p:ph type="body" idx="1"/>
          </p:nvPr>
        </p:nvSpPr>
        <p:spPr bwMode="auto">
          <a:noFill/>
        </p:spPr>
        <p:txBody>
          <a:bodyPr/>
          <a:lstStyle/>
          <a:p>
            <a:pPr eaLnBrk="1" hangingPunct="1"/>
            <a:r>
              <a:rPr lang="en-US">
                <a:latin typeface="Segoe" charset="0"/>
              </a:rPr>
              <a:t>XXX</a:t>
            </a:r>
          </a:p>
        </p:txBody>
      </p:sp>
      <p:sp>
        <p:nvSpPr>
          <p:cNvPr id="4" name="Slide Number Placeholder 3"/>
          <p:cNvSpPr>
            <a:spLocks noGrp="1"/>
          </p:cNvSpPr>
          <p:nvPr>
            <p:ph type="sldNum" sz="quarter" idx="5"/>
          </p:nvPr>
        </p:nvSpPr>
        <p:spPr/>
        <p:txBody>
          <a:bodyPr/>
          <a:lstStyle/>
          <a:p>
            <a:fld id="{5C2FABBF-142C-394F-8D90-877A24AC3FC5}" type="slidenum">
              <a:rPr lang="en-US"/>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458788" y="720725"/>
            <a:ext cx="6397625" cy="3600450"/>
          </a:xfrm>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pPr eaLnBrk="1" hangingPunct="1"/>
            <a:endParaRPr lang="en-US">
              <a:latin typeface="Segoe" charset="0"/>
            </a:endParaRPr>
          </a:p>
        </p:txBody>
      </p:sp>
      <p:sp>
        <p:nvSpPr>
          <p:cNvPr id="4" name="Slide Number Placeholder 3"/>
          <p:cNvSpPr>
            <a:spLocks noGrp="1"/>
          </p:cNvSpPr>
          <p:nvPr>
            <p:ph type="sldNum" sz="quarter" idx="5"/>
          </p:nvPr>
        </p:nvSpPr>
        <p:spPr/>
        <p:txBody>
          <a:bodyPr/>
          <a:lstStyle/>
          <a:p>
            <a:fld id="{C795FC50-3A00-0648-A1EA-461BAD85ECBD}" type="slidenum">
              <a:rPr lang="en-US"/>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184C567-7500-F045-AE2F-1B2D748B5C53}" type="slidenum">
              <a:rPr lang="en-US"/>
              <a:pPr/>
              <a:t>48</a:t>
            </a:fld>
            <a:endParaRPr lang="en-US"/>
          </a:p>
        </p:txBody>
      </p:sp>
      <p:sp>
        <p:nvSpPr>
          <p:cNvPr id="112643"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a:lstStyle/>
          <a:p>
            <a:pPr eaLnBrk="1" hangingPunct="1"/>
            <a:endParaRPr lang="en-US">
              <a:latin typeface="Segoe"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DD31F70-6BC2-AF40-A4CE-B3157AD22616}" type="slidenum">
              <a:rPr lang="en-US"/>
              <a:pPr/>
              <a:t>49</a:t>
            </a:fld>
            <a:endParaRPr lang="en-US"/>
          </a:p>
        </p:txBody>
      </p:sp>
      <p:sp>
        <p:nvSpPr>
          <p:cNvPr id="113667"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a:lstStyle/>
          <a:p>
            <a:pPr eaLnBrk="1" hangingPunct="1"/>
            <a:endParaRPr lang="en-US">
              <a:latin typeface="Sego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D1237B4B-DB12-444A-AE78-6761BF7F0462}" type="slidenum">
              <a:rPr lang="en-US"/>
              <a:pPr/>
              <a:t>5</a:t>
            </a:fld>
            <a:endParaRPr lang="en-US"/>
          </a:p>
        </p:txBody>
      </p:sp>
      <p:sp>
        <p:nvSpPr>
          <p:cNvPr id="67587" name="Rectangle 2"/>
          <p:cNvSpPr>
            <a:spLocks noGrp="1" noRot="1" noChangeAspect="1" noChangeArrowheads="1" noTextEdit="1"/>
          </p:cNvSpPr>
          <p:nvPr>
            <p:ph type="sldImg"/>
          </p:nvPr>
        </p:nvSpPr>
        <p:spPr bwMode="auto">
          <a:xfrm>
            <a:off x="479425" y="614363"/>
            <a:ext cx="6375400" cy="3587750"/>
          </a:xfrm>
          <a:noFill/>
          <a:ln>
            <a:solidFill>
              <a:srgbClr val="000000"/>
            </a:solidFill>
            <a:miter lim="800000"/>
            <a:headEnd/>
            <a:tailEnd/>
          </a:ln>
        </p:spPr>
      </p:sp>
      <p:sp>
        <p:nvSpPr>
          <p:cNvPr id="67588" name="Rectangle 3"/>
          <p:cNvSpPr>
            <a:spLocks noGrp="1" noChangeArrowheads="1"/>
          </p:cNvSpPr>
          <p:nvPr>
            <p:ph type="body" idx="1"/>
          </p:nvPr>
        </p:nvSpPr>
        <p:spPr bwMode="auto">
          <a:xfrm>
            <a:off x="990600" y="4572000"/>
            <a:ext cx="5334000" cy="4341813"/>
          </a:xfrm>
          <a:noFill/>
        </p:spPr>
        <p:txBody>
          <a:bodyPr lIns="91426" tIns="45713" rIns="91426" bIns="45713"/>
          <a:lstStyle/>
          <a:p>
            <a:pPr eaLnBrk="1" hangingPunct="1"/>
            <a:r>
              <a:rPr lang="en-US">
                <a:latin typeface="Segoe" charset="0"/>
              </a:rPr>
              <a:t>Talked about the economics department at Carnegie Tech (at that time). Talk about rethinking Calculus.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654D4F1-92DE-FC46-9DF2-AC72344B93CA}" type="slidenum">
              <a:rPr lang="en-US"/>
              <a:pPr/>
              <a:t>6</a:t>
            </a:fld>
            <a:endParaRPr lang="en-US"/>
          </a:p>
        </p:txBody>
      </p:sp>
      <p:sp>
        <p:nvSpPr>
          <p:cNvPr id="68611"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a:lstStyle/>
          <a:p>
            <a:pPr eaLnBrk="1" hangingPunct="1"/>
            <a:endParaRPr lang="en-US">
              <a:latin typeface="Segoe"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2F1492D-19B6-FB42-B586-EB1EC31D8C09}" type="slidenum">
              <a:rPr lang="en-US"/>
              <a:pPr/>
              <a:t>7</a:t>
            </a:fld>
            <a:endParaRPr lang="en-US"/>
          </a:p>
        </p:txBody>
      </p:sp>
      <p:sp>
        <p:nvSpPr>
          <p:cNvPr id="69635"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a:lstStyle/>
          <a:p>
            <a:pPr eaLnBrk="1" hangingPunct="1"/>
            <a:endParaRPr lang="en-US">
              <a:latin typeface="Segoe"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3161884-104B-CE4E-B8EA-FBB5162A9060}" type="slidenum">
              <a:rPr lang="en-US"/>
              <a:pPr/>
              <a:t>8</a:t>
            </a:fld>
            <a:endParaRPr lang="en-US"/>
          </a:p>
        </p:txBody>
      </p:sp>
      <p:sp>
        <p:nvSpPr>
          <p:cNvPr id="70659"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a:lstStyle/>
          <a:p>
            <a:pPr eaLnBrk="1" hangingPunct="1"/>
            <a:endParaRPr lang="en-US">
              <a:latin typeface="Segoe"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AFB4774-C99E-3641-B78E-0F5F1BA81C3F}" type="slidenum">
              <a:rPr lang="en-US"/>
              <a:pPr/>
              <a:t>9</a:t>
            </a:fld>
            <a:endParaRPr lang="en-US"/>
          </a:p>
        </p:txBody>
      </p:sp>
      <p:sp>
        <p:nvSpPr>
          <p:cNvPr id="71683" name="Rectangle 2"/>
          <p:cNvSpPr>
            <a:spLocks noGrp="1" noRot="1" noChangeAspect="1" noChangeArrowheads="1" noTextEdit="1"/>
          </p:cNvSpPr>
          <p:nvPr>
            <p:ph type="sldImg"/>
          </p:nvPr>
        </p:nvSpPr>
        <p:spPr bwMode="auto">
          <a:xfrm>
            <a:off x="458788" y="720725"/>
            <a:ext cx="6397625" cy="3600450"/>
          </a:xfrm>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a:lstStyle/>
          <a:p>
            <a:pPr eaLnBrk="1" hangingPunct="1"/>
            <a:r>
              <a:rPr lang="en-US">
                <a:latin typeface="Segoe" charset="0"/>
              </a:rPr>
              <a:t>Bio2010 in NRC.</a:t>
            </a:r>
          </a:p>
          <a:p>
            <a:pPr eaLnBrk="1" hangingPunct="1"/>
            <a:r>
              <a:rPr lang="en-US">
                <a:latin typeface="Segoe" charset="0"/>
              </a:rPr>
              <a:t>New approach by Ruth Chabay and Bruce Sherwood, being adopted now at Georgia Tech, Purdue, and North Carolina State.</a:t>
            </a:r>
          </a:p>
          <a:p>
            <a:pPr eaLnBrk="1" hangingPunct="1"/>
            <a:r>
              <a:rPr lang="en-US">
                <a:latin typeface="Segoe" charset="0"/>
              </a:rPr>
              <a:t>It’s a problem for them and us.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11.jpe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3"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5" name="Picture 4" descr="Research_bL.PNG"/>
          <p:cNvPicPr>
            <a:picLocks noChangeAspect="1"/>
          </p:cNvPicPr>
          <p:nvPr userDrawn="1"/>
        </p:nvPicPr>
        <p:blipFill>
          <a:blip r:embed="rId3"/>
          <a:srcRect/>
          <a:stretch>
            <a:fillRect/>
          </a:stretch>
        </p:blipFill>
        <p:spPr bwMode="auto">
          <a:xfrm>
            <a:off x="9906001" y="136527"/>
            <a:ext cx="1846263" cy="512763"/>
          </a:xfrm>
          <a:prstGeom prst="rect">
            <a:avLst/>
          </a:prstGeom>
          <a:noFill/>
          <a:ln w="9525">
            <a:noFill/>
            <a:miter lim="800000"/>
            <a:headEnd/>
            <a:tailEnd/>
          </a:ln>
        </p:spPr>
      </p:pic>
      <p:sp>
        <p:nvSpPr>
          <p:cNvPr id="2" name="Title 1"/>
          <p:cNvSpPr>
            <a:spLocks noGrp="1"/>
          </p:cNvSpPr>
          <p:nvPr>
            <p:ph type="ctrTitle"/>
          </p:nvPr>
        </p:nvSpPr>
        <p:spPr>
          <a:xfrm>
            <a:off x="973415" y="1905003"/>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4" y="4344991"/>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67710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441" y="1447802"/>
            <a:ext cx="5383398" cy="25853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447802"/>
            <a:ext cx="5383398" cy="25853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164013" y="6248400"/>
            <a:ext cx="3860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Slide Number Placeholder 5"/>
          <p:cNvSpPr>
            <a:spLocks noGrp="1"/>
          </p:cNvSpPr>
          <p:nvPr>
            <p:ph type="sldNum" sz="quarter" idx="11"/>
          </p:nvPr>
        </p:nvSpPr>
        <p:spPr>
          <a:xfrm>
            <a:off x="8736014" y="6248400"/>
            <a:ext cx="2843211"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37B81F2-29A1-AD42-B2D7-C065712C3D8A}" type="slidenum">
              <a:rPr lang="en-US"/>
              <a:pPr/>
              <a:t>‹#›</a:t>
            </a:fld>
            <a:endParaRPr lang="en-US"/>
          </a:p>
        </p:txBody>
      </p:sp>
      <p:sp>
        <p:nvSpPr>
          <p:cNvPr id="7" name="Date Placeholder 6"/>
          <p:cNvSpPr>
            <a:spLocks noGrp="1"/>
          </p:cNvSpPr>
          <p:nvPr>
            <p:ph type="dt" sz="half" idx="12"/>
          </p:nvPr>
        </p:nvSpPr>
        <p:spPr>
          <a:xfrm>
            <a:off x="609602" y="6245225"/>
            <a:ext cx="2843213" cy="47625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67710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441" y="1447800"/>
            <a:ext cx="10969943" cy="451406"/>
          </a:xfrm>
        </p:spPr>
        <p:txBody>
          <a:bodyPr/>
          <a:lstStyle/>
          <a:p>
            <a:pPr lvl="0"/>
            <a:endParaRPr lang="en-US" noProof="0"/>
          </a:p>
        </p:txBody>
      </p:sp>
      <p:sp>
        <p:nvSpPr>
          <p:cNvPr id="4" name="Footer Placeholder 3"/>
          <p:cNvSpPr>
            <a:spLocks noGrp="1"/>
          </p:cNvSpPr>
          <p:nvPr>
            <p:ph type="ftr" sz="quarter" idx="10"/>
          </p:nvPr>
        </p:nvSpPr>
        <p:spPr>
          <a:xfrm>
            <a:off x="4164013" y="6248400"/>
            <a:ext cx="3860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Slide Number Placeholder 4"/>
          <p:cNvSpPr>
            <a:spLocks noGrp="1"/>
          </p:cNvSpPr>
          <p:nvPr>
            <p:ph type="sldNum" sz="quarter" idx="11"/>
          </p:nvPr>
        </p:nvSpPr>
        <p:spPr>
          <a:xfrm>
            <a:off x="8736014" y="6248400"/>
            <a:ext cx="2843211"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A0E3FE1-21C0-E94B-9E81-0104DAEAD574}" type="slidenum">
              <a:rPr lang="en-US"/>
              <a:pPr/>
              <a:t>‹#›</a:t>
            </a:fld>
            <a:endParaRPr lang="en-US"/>
          </a:p>
        </p:txBody>
      </p:sp>
      <p:sp>
        <p:nvSpPr>
          <p:cNvPr id="6" name="Date Placeholder 5"/>
          <p:cNvSpPr>
            <a:spLocks noGrp="1"/>
          </p:cNvSpPr>
          <p:nvPr>
            <p:ph type="dt" sz="half" idx="12"/>
          </p:nvPr>
        </p:nvSpPr>
        <p:spPr>
          <a:xfrm>
            <a:off x="609602" y="6245225"/>
            <a:ext cx="2843213" cy="47625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2"/>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1" name="Rectangle 3"/>
          <p:cNvSpPr>
            <a:spLocks noGrp="1" noChangeArrowheads="1"/>
          </p:cNvSpPr>
          <p:nvPr>
            <p:ph type="ctrTitle"/>
          </p:nvPr>
        </p:nvSpPr>
        <p:spPr>
          <a:xfrm>
            <a:off x="2249433" y="3635377"/>
            <a:ext cx="9634673" cy="631825"/>
          </a:xfrm>
        </p:spPr>
        <p:txBody>
          <a:bodyPr/>
          <a:lstStyle>
            <a:lvl1pPr>
              <a:defRPr sz="3200"/>
            </a:lvl1pPr>
          </a:lstStyle>
          <a:p>
            <a:r>
              <a:rPr lang="en-US" smtClean="0"/>
              <a:t>Click to edit Master title style</a:t>
            </a:r>
            <a:endParaRPr lang="en-US"/>
          </a:p>
        </p:txBody>
      </p:sp>
      <p:sp>
        <p:nvSpPr>
          <p:cNvPr id="43012" name="Rectangle 4"/>
          <p:cNvSpPr>
            <a:spLocks noGrp="1" noChangeArrowheads="1"/>
          </p:cNvSpPr>
          <p:nvPr>
            <p:ph type="subTitle" idx="1"/>
          </p:nvPr>
        </p:nvSpPr>
        <p:spPr>
          <a:xfrm>
            <a:off x="2249433" y="4260850"/>
            <a:ext cx="8111070" cy="609600"/>
          </a:xfrm>
        </p:spPr>
        <p:txBody>
          <a:bodyPr/>
          <a:lstStyle>
            <a:lvl1pPr marL="0" indent="0">
              <a:buFontTx/>
              <a:buNone/>
              <a:defRPr sz="2000">
                <a:latin typeface="Franklin Gothic Demi" pitchFamily="34" charset="0"/>
              </a:defRPr>
            </a:lvl1pPr>
          </a:lstStyle>
          <a:p>
            <a:r>
              <a:rPr lang="en-US" smtClean="0"/>
              <a:t>Click to edit Master subtitle style</a:t>
            </a:r>
            <a:endParaRPr lang="en-US"/>
          </a:p>
        </p:txBody>
      </p:sp>
      <p:pic>
        <p:nvPicPr>
          <p:cNvPr id="4" name="Picture 3" descr="Title_2.png"/>
          <p:cNvPicPr>
            <a:picLocks noChangeAspect="1"/>
          </p:cNvPicPr>
          <p:nvPr userDrawn="1"/>
        </p:nvPicPr>
        <p:blipFill>
          <a:blip r:embed="rId3"/>
          <a:srcRect b="81670"/>
          <a:stretch>
            <a:fillRect/>
          </a:stretch>
        </p:blipFill>
        <p:spPr bwMode="auto">
          <a:xfrm>
            <a:off x="0" y="0"/>
            <a:ext cx="12192000" cy="1676400"/>
          </a:xfrm>
          <a:prstGeom prst="rect">
            <a:avLst/>
          </a:prstGeom>
          <a:noFill/>
          <a:ln w="9525">
            <a:noFill/>
            <a:miter lim="800000"/>
            <a:headEnd/>
            <a:tailEnd/>
          </a:ln>
        </p:spPr>
      </p:pic>
      <p:pic>
        <p:nvPicPr>
          <p:cNvPr id="5" name="Picture 4" descr="Research_bL.PNG"/>
          <p:cNvPicPr>
            <a:picLocks noChangeAspect="1"/>
          </p:cNvPicPr>
          <p:nvPr userDrawn="1"/>
        </p:nvPicPr>
        <p:blipFill>
          <a:blip r:embed="rId4"/>
          <a:srcRect/>
          <a:stretch>
            <a:fillRect/>
          </a:stretch>
        </p:blipFill>
        <p:spPr bwMode="auto">
          <a:xfrm>
            <a:off x="9906001" y="136527"/>
            <a:ext cx="1846263" cy="512763"/>
          </a:xfrm>
          <a:prstGeom prst="rect">
            <a:avLst/>
          </a:prstGeom>
          <a:noFill/>
          <a:ln w="9525">
            <a:noFill/>
            <a:miter lim="800000"/>
            <a:headEnd/>
            <a:tailEnd/>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 </a:t>
            </a:r>
          </a:p>
        </p:txBody>
      </p:sp>
      <p:sp>
        <p:nvSpPr>
          <p:cNvPr id="5" name="Slide Number Placeholder 4"/>
          <p:cNvSpPr>
            <a:spLocks noGrp="1"/>
          </p:cNvSpPr>
          <p:nvPr>
            <p:ph type="sldNum" sz="quarter" idx="11"/>
          </p:nvPr>
        </p:nvSpPr>
        <p:spPr/>
        <p:txBody>
          <a:bodyPr/>
          <a:lstStyle>
            <a:lvl1pPr>
              <a:defRPr smtClean="0"/>
            </a:lvl1pPr>
          </a:lstStyle>
          <a:p>
            <a:fld id="{1DD18193-BCBC-9D47-9C11-A576DB59A259}" type="slidenum">
              <a:rPr lang="en-US"/>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3"/>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 </a:t>
            </a:r>
          </a:p>
        </p:txBody>
      </p:sp>
      <p:sp>
        <p:nvSpPr>
          <p:cNvPr id="5" name="Slide Number Placeholder 4"/>
          <p:cNvSpPr>
            <a:spLocks noGrp="1"/>
          </p:cNvSpPr>
          <p:nvPr>
            <p:ph type="sldNum" sz="quarter" idx="11"/>
          </p:nvPr>
        </p:nvSpPr>
        <p:spPr/>
        <p:txBody>
          <a:bodyPr/>
          <a:lstStyle>
            <a:lvl1pPr>
              <a:defRPr smtClean="0"/>
            </a:lvl1pPr>
          </a:lstStyle>
          <a:p>
            <a:fld id="{984F0FF3-659F-BA40-8EF5-34BCCECDF431}" type="slidenum">
              <a:rPr lang="en-US"/>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148" y="1303338"/>
            <a:ext cx="5461693" cy="501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303338"/>
            <a:ext cx="5461695" cy="501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 </a:t>
            </a:r>
          </a:p>
        </p:txBody>
      </p:sp>
      <p:sp>
        <p:nvSpPr>
          <p:cNvPr id="6" name="Slide Number Placeholder 5"/>
          <p:cNvSpPr>
            <a:spLocks noGrp="1"/>
          </p:cNvSpPr>
          <p:nvPr>
            <p:ph type="sldNum" sz="quarter" idx="11"/>
          </p:nvPr>
        </p:nvSpPr>
        <p:spPr/>
        <p:txBody>
          <a:bodyPr/>
          <a:lstStyle>
            <a:lvl1pPr>
              <a:defRPr smtClean="0"/>
            </a:lvl1pPr>
          </a:lstStyle>
          <a:p>
            <a:fld id="{98933B40-8FD8-1F40-B75C-A088CC0D7D5F}" type="slidenum">
              <a:rPr lang="en-US"/>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 </a:t>
            </a:r>
          </a:p>
        </p:txBody>
      </p:sp>
      <p:sp>
        <p:nvSpPr>
          <p:cNvPr id="8" name="Slide Number Placeholder 7"/>
          <p:cNvSpPr>
            <a:spLocks noGrp="1"/>
          </p:cNvSpPr>
          <p:nvPr>
            <p:ph type="sldNum" sz="quarter" idx="11"/>
          </p:nvPr>
        </p:nvSpPr>
        <p:spPr/>
        <p:txBody>
          <a:bodyPr/>
          <a:lstStyle>
            <a:lvl1pPr>
              <a:defRPr smtClean="0"/>
            </a:lvl1pPr>
          </a:lstStyle>
          <a:p>
            <a:fld id="{914CCD1A-68FB-F24F-8EF8-4DB1C445C854}"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9" y="2355850"/>
            <a:ext cx="9324523" cy="1523494"/>
          </a:xfrm>
        </p:spPr>
        <p:txBody>
          <a:bodyPr anchor="ct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91"/>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 </a:t>
            </a:r>
          </a:p>
        </p:txBody>
      </p:sp>
      <p:sp>
        <p:nvSpPr>
          <p:cNvPr id="4" name="Slide Number Placeholder 3"/>
          <p:cNvSpPr>
            <a:spLocks noGrp="1"/>
          </p:cNvSpPr>
          <p:nvPr>
            <p:ph type="sldNum" sz="quarter" idx="11"/>
          </p:nvPr>
        </p:nvSpPr>
        <p:spPr/>
        <p:txBody>
          <a:bodyPr/>
          <a:lstStyle>
            <a:lvl1pPr>
              <a:defRPr smtClean="0"/>
            </a:lvl1pPr>
          </a:lstStyle>
          <a:p>
            <a:fld id="{5A1D14BB-F665-7D41-A4F5-039A8DCF165D}" type="slidenum">
              <a:rPr lang="en-US"/>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 </a:t>
            </a:r>
          </a:p>
        </p:txBody>
      </p:sp>
      <p:sp>
        <p:nvSpPr>
          <p:cNvPr id="3" name="Slide Number Placeholder 2"/>
          <p:cNvSpPr>
            <a:spLocks noGrp="1"/>
          </p:cNvSpPr>
          <p:nvPr>
            <p:ph type="sldNum" sz="quarter" idx="11"/>
          </p:nvPr>
        </p:nvSpPr>
        <p:spPr/>
        <p:txBody>
          <a:bodyPr/>
          <a:lstStyle>
            <a:lvl1pPr>
              <a:defRPr smtClean="0"/>
            </a:lvl1pPr>
          </a:lstStyle>
          <a:p>
            <a:fld id="{D5B58054-1E63-5B4A-8FFC-BAD419539C51}" type="slidenum">
              <a:rPr lang="en-US"/>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3"/>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 </a:t>
            </a:r>
          </a:p>
        </p:txBody>
      </p:sp>
      <p:sp>
        <p:nvSpPr>
          <p:cNvPr id="6" name="Slide Number Placeholder 5"/>
          <p:cNvSpPr>
            <a:spLocks noGrp="1"/>
          </p:cNvSpPr>
          <p:nvPr>
            <p:ph type="sldNum" sz="quarter" idx="11"/>
          </p:nvPr>
        </p:nvSpPr>
        <p:spPr/>
        <p:txBody>
          <a:bodyPr/>
          <a:lstStyle>
            <a:lvl1pPr>
              <a:defRPr smtClean="0"/>
            </a:lvl1pPr>
          </a:lstStyle>
          <a:p>
            <a:fld id="{616F00D0-723E-4940-AA50-4C7A51C7AD17}" type="slidenum">
              <a:rPr lang="en-US"/>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 </a:t>
            </a:r>
          </a:p>
        </p:txBody>
      </p:sp>
      <p:sp>
        <p:nvSpPr>
          <p:cNvPr id="6" name="Slide Number Placeholder 5"/>
          <p:cNvSpPr>
            <a:spLocks noGrp="1"/>
          </p:cNvSpPr>
          <p:nvPr>
            <p:ph type="sldNum" sz="quarter" idx="11"/>
          </p:nvPr>
        </p:nvSpPr>
        <p:spPr/>
        <p:txBody>
          <a:bodyPr/>
          <a:lstStyle>
            <a:lvl1pPr>
              <a:defRPr smtClean="0"/>
            </a:lvl1pPr>
          </a:lstStyle>
          <a:p>
            <a:fld id="{01C17212-BC24-B14E-AE4D-CD157DC10B19}" type="slidenum">
              <a:rPr lang="en-US"/>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 </a:t>
            </a:r>
          </a:p>
        </p:txBody>
      </p:sp>
      <p:sp>
        <p:nvSpPr>
          <p:cNvPr id="5" name="Slide Number Placeholder 4"/>
          <p:cNvSpPr>
            <a:spLocks noGrp="1"/>
          </p:cNvSpPr>
          <p:nvPr>
            <p:ph type="sldNum" sz="quarter" idx="11"/>
          </p:nvPr>
        </p:nvSpPr>
        <p:spPr/>
        <p:txBody>
          <a:bodyPr/>
          <a:lstStyle>
            <a:lvl1pPr>
              <a:defRPr smtClean="0"/>
            </a:lvl1pPr>
          </a:lstStyle>
          <a:p>
            <a:fld id="{859D78DA-B2F4-764D-B4CF-ACB17B404658}" type="slidenum">
              <a:rPr lang="en-US"/>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714" y="317500"/>
            <a:ext cx="2805969" cy="59959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9572" y="317500"/>
            <a:ext cx="8218992" cy="5995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 </a:t>
            </a:r>
          </a:p>
        </p:txBody>
      </p:sp>
      <p:sp>
        <p:nvSpPr>
          <p:cNvPr id="5" name="Slide Number Placeholder 4"/>
          <p:cNvSpPr>
            <a:spLocks noGrp="1"/>
          </p:cNvSpPr>
          <p:nvPr>
            <p:ph type="sldNum" sz="quarter" idx="11"/>
          </p:nvPr>
        </p:nvSpPr>
        <p:spPr/>
        <p:txBody>
          <a:bodyPr/>
          <a:lstStyle>
            <a:lvl1pPr>
              <a:defRPr smtClean="0"/>
            </a:lvl1pPr>
          </a:lstStyle>
          <a:p>
            <a:fld id="{E4F401D0-5858-854D-AF3C-70E019334256}" type="slidenum">
              <a:rPr lang="en-US"/>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572" y="317503"/>
            <a:ext cx="10969943" cy="758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1148" y="1303338"/>
            <a:ext cx="5461693" cy="5010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303338"/>
            <a:ext cx="5461695" cy="5010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062942" y="6629400"/>
            <a:ext cx="3550842" cy="152400"/>
          </a:xfrm>
        </p:spPr>
        <p:txBody>
          <a:bodyPr/>
          <a:lstStyle>
            <a:lvl1pPr>
              <a:defRPr/>
            </a:lvl1pPr>
          </a:lstStyle>
          <a:p>
            <a:endParaRPr lang="en-US"/>
          </a:p>
        </p:txBody>
      </p:sp>
      <p:sp>
        <p:nvSpPr>
          <p:cNvPr id="6" name="Slide Number Placeholder 5"/>
          <p:cNvSpPr>
            <a:spLocks noGrp="1"/>
          </p:cNvSpPr>
          <p:nvPr>
            <p:ph type="sldNum" sz="quarter" idx="11"/>
          </p:nvPr>
        </p:nvSpPr>
        <p:spPr>
          <a:xfrm>
            <a:off x="11052472" y="6616700"/>
            <a:ext cx="808356" cy="152400"/>
          </a:xfrm>
        </p:spPr>
        <p:txBody>
          <a:bodyPr/>
          <a:lstStyle>
            <a:lvl1pPr>
              <a:defRPr smtClean="0"/>
            </a:lvl1pPr>
          </a:lstStyle>
          <a:p>
            <a:fld id="{437B81F2-29A1-AD42-B2D7-C065712C3D8A}" type="slidenum">
              <a:rPr lang="en-US" smtClean="0"/>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9572" y="317503"/>
            <a:ext cx="10969943" cy="758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1148" y="1303338"/>
            <a:ext cx="5461693" cy="5010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5986" y="1303341"/>
            <a:ext cx="5461695" cy="242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5986" y="3884616"/>
            <a:ext cx="5461695" cy="242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4062942" y="6629400"/>
            <a:ext cx="3550842" cy="152400"/>
          </a:xfrm>
        </p:spPr>
        <p:txBody>
          <a:bodyPr/>
          <a:lstStyle>
            <a:lvl1pPr>
              <a:defRPr/>
            </a:lvl1pPr>
          </a:lstStyle>
          <a:p>
            <a:r>
              <a:rPr lang="en-US"/>
              <a:t> </a:t>
            </a:r>
          </a:p>
        </p:txBody>
      </p:sp>
      <p:sp>
        <p:nvSpPr>
          <p:cNvPr id="7" name="Slide Number Placeholder 6"/>
          <p:cNvSpPr>
            <a:spLocks noGrp="1"/>
          </p:cNvSpPr>
          <p:nvPr>
            <p:ph type="sldNum" sz="quarter" idx="11"/>
          </p:nvPr>
        </p:nvSpPr>
        <p:spPr>
          <a:xfrm>
            <a:off x="11052472" y="6616700"/>
            <a:ext cx="808356" cy="152400"/>
          </a:xfrm>
        </p:spPr>
        <p:txBody>
          <a:bodyPr/>
          <a:lstStyle>
            <a:lvl1pPr>
              <a:defRPr smtClean="0"/>
            </a:lvl1pPr>
          </a:lstStyle>
          <a:p>
            <a:fld id="{A71A331C-B6A6-8647-8FDF-57EF5AD82897}" type="slidenum">
              <a:rPr lang="en-US"/>
              <a:pPr/>
              <a:t>‹#›</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67710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441" y="1447800"/>
            <a:ext cx="10969943" cy="451406"/>
          </a:xfrm>
        </p:spPr>
        <p:txBody>
          <a:bodyPr/>
          <a:lstStyle/>
          <a:p>
            <a:pPr lvl="0"/>
            <a:endParaRPr lang="en-US" noProof="0"/>
          </a:p>
        </p:txBody>
      </p:sp>
      <p:sp>
        <p:nvSpPr>
          <p:cNvPr id="4" name="Footer Placeholder 3"/>
          <p:cNvSpPr>
            <a:spLocks noGrp="1"/>
          </p:cNvSpPr>
          <p:nvPr>
            <p:ph type="ftr" sz="quarter" idx="10"/>
          </p:nvPr>
        </p:nvSpPr>
        <p:spPr>
          <a:xfrm>
            <a:off x="4164013" y="6248400"/>
            <a:ext cx="38608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Slide Number Placeholder 4"/>
          <p:cNvSpPr>
            <a:spLocks noGrp="1"/>
          </p:cNvSpPr>
          <p:nvPr>
            <p:ph type="sldNum" sz="quarter" idx="11"/>
          </p:nvPr>
        </p:nvSpPr>
        <p:spPr>
          <a:xfrm>
            <a:off x="8736014" y="6248400"/>
            <a:ext cx="2843211"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A0E3FE1-21C0-E94B-9E81-0104DAEAD574}" type="slidenum">
              <a:rPr lang="en-US"/>
              <a:pPr/>
              <a:t>‹#›</a:t>
            </a:fld>
            <a:endParaRPr lang="en-US"/>
          </a:p>
        </p:txBody>
      </p:sp>
      <p:sp>
        <p:nvSpPr>
          <p:cNvPr id="6" name="Date Placeholder 5"/>
          <p:cNvSpPr>
            <a:spLocks noGrp="1"/>
          </p:cNvSpPr>
          <p:nvPr>
            <p:ph type="dt" sz="half" idx="12"/>
          </p:nvPr>
        </p:nvSpPr>
        <p:spPr>
          <a:xfrm>
            <a:off x="609602" y="6245225"/>
            <a:ext cx="2843213" cy="47625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9" y="1411555"/>
            <a:ext cx="5484971" cy="1746632"/>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5"/>
            <a:ext cx="5484971" cy="1746632"/>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9" y="1411555"/>
            <a:ext cx="5484971" cy="352661"/>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74876"/>
            <a:ext cx="5484971" cy="154170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30" y="1411555"/>
            <a:ext cx="5487929" cy="352661"/>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6"/>
            <a:ext cx="5489202" cy="154170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515939" y="4752976"/>
            <a:ext cx="7227038" cy="1677382"/>
          </a:xfrm>
          <a:prstGeom prst="rect">
            <a:avLst/>
          </a:prstGeom>
        </p:spPr>
        <p:txBody>
          <a:bodyPr wrap="none" lIns="0" tIns="0" rIns="0" bIns="0">
            <a:prstTxWarp prst="textNoShape">
              <a:avLst/>
            </a:prstTxWarp>
            <a:spAutoFit/>
          </a:bodyPr>
          <a:lstStyle/>
          <a:p>
            <a:pPr>
              <a:lnSpc>
                <a:spcPct val="90000"/>
              </a:lnSpc>
              <a:spcBef>
                <a:spcPct val="20000"/>
              </a:spcBef>
              <a:buSzPct val="85000"/>
              <a:buFont typeface="Arial" pitchFamily="-109" charset="0"/>
              <a:buNone/>
            </a:pPr>
            <a:r>
              <a:rPr lang="en-US" sz="6000">
                <a:latin typeface="Segoe" charset="0"/>
              </a:rPr>
              <a:t>Microsoft Research </a:t>
            </a:r>
            <a:br>
              <a:rPr lang="en-US" sz="6000">
                <a:latin typeface="Segoe" charset="0"/>
              </a:rPr>
            </a:br>
            <a:r>
              <a:rPr lang="en-US" sz="6000">
                <a:latin typeface="Segoe" charset="0"/>
              </a:rPr>
              <a:t>Faculty Summit 2008</a:t>
            </a:r>
            <a:endParaRPr lang="en-US" sz="8800">
              <a:solidFill>
                <a:schemeClr val="bg1"/>
              </a:solidFill>
              <a:latin typeface="Segoe" charset="0"/>
            </a:endParaRPr>
          </a:p>
        </p:txBody>
      </p:sp>
      <p:pic>
        <p:nvPicPr>
          <p:cNvPr id="3" name="Picture 4" descr="Research_bL_r.png"/>
          <p:cNvPicPr>
            <a:picLocks noChangeAspect="1"/>
          </p:cNvPicPr>
          <p:nvPr userDrawn="1"/>
        </p:nvPicPr>
        <p:blipFill>
          <a:blip r:embed="rId3"/>
          <a:srcRect/>
          <a:stretch>
            <a:fillRect/>
          </a:stretch>
        </p:blipFill>
        <p:spPr bwMode="auto">
          <a:xfrm>
            <a:off x="9948864" y="206376"/>
            <a:ext cx="1709737" cy="474663"/>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2.pn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1.jpe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14.xml"/><Relationship Id="rId2" Type="http://schemas.openxmlformats.org/officeDocument/2006/relationships/theme" Target="../theme/theme2.xml"/><Relationship Id="rId3"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14" Type="http://schemas.openxmlformats.org/officeDocument/2006/relationships/slideLayout" Target="../slideLayouts/slideLayout28.xml"/><Relationship Id="rId4" Type="http://schemas.openxmlformats.org/officeDocument/2006/relationships/slideLayout" Target="../slideLayouts/slideLayout18.xml"/><Relationship Id="rId7" Type="http://schemas.openxmlformats.org/officeDocument/2006/relationships/slideLayout" Target="../slideLayouts/slideLayout21.xml"/><Relationship Id="rId11" Type="http://schemas.openxmlformats.org/officeDocument/2006/relationships/slideLayout" Target="../slideLayouts/slideLayout25.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6" Type="http://schemas.openxmlformats.org/officeDocument/2006/relationships/theme" Target="../theme/theme3.xml"/><Relationship Id="rId8" Type="http://schemas.openxmlformats.org/officeDocument/2006/relationships/slideLayout" Target="../slideLayouts/slideLayout22.xml"/><Relationship Id="rId13" Type="http://schemas.openxmlformats.org/officeDocument/2006/relationships/slideLayout" Target="../slideLayouts/slideLayout27.xml"/><Relationship Id="rId10" Type="http://schemas.openxmlformats.org/officeDocument/2006/relationships/slideLayout" Target="../slideLayouts/slideLayout24.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2" Type="http://schemas.openxmlformats.org/officeDocument/2006/relationships/slideLayout" Target="../slideLayouts/slideLayout26.xml"/><Relationship Id="rId17" Type="http://schemas.openxmlformats.org/officeDocument/2006/relationships/image" Target="../media/image10.jpeg"/><Relationship Id="rId2" Type="http://schemas.openxmlformats.org/officeDocument/2006/relationships/slideLayout" Target="../slideLayouts/slideLayout16.xml"/><Relationship Id="rId9" Type="http://schemas.openxmlformats.org/officeDocument/2006/relationships/slideLayout" Target="../slideLayouts/slideLayout23.xml"/><Relationship Id="rId3"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9" y="228601"/>
            <a:ext cx="11164886" cy="677108"/>
          </a:xfrm>
          <a:prstGeom prst="rect">
            <a:avLst/>
          </a:prstGeom>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5123" name="Text Placeholder 2"/>
          <p:cNvSpPr>
            <a:spLocks noGrp="1"/>
          </p:cNvSpPr>
          <p:nvPr>
            <p:ph type="body" idx="1"/>
          </p:nvPr>
        </p:nvSpPr>
        <p:spPr bwMode="auto">
          <a:xfrm>
            <a:off x="515939" y="1420813"/>
            <a:ext cx="11164886"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755" r:id="rId1"/>
    <p:sldLayoutId id="2147483756" r:id="rId2"/>
    <p:sldLayoutId id="2147483748" r:id="rId3"/>
    <p:sldLayoutId id="2147483749" r:id="rId4"/>
    <p:sldLayoutId id="2147483750" r:id="rId5"/>
    <p:sldLayoutId id="2147483751" r:id="rId6"/>
    <p:sldLayoutId id="2147483752" r:id="rId7"/>
    <p:sldLayoutId id="2147483753" r:id="rId8"/>
    <p:sldLayoutId id="2147483757" r:id="rId9"/>
    <p:sldLayoutId id="2147483758" r:id="rId10"/>
    <p:sldLayoutId id="2147483759" r:id="rId11"/>
    <p:sldLayoutId id="2147483760" r:id="rId12"/>
    <p:sldLayoutId id="2147483761" r:id="rId13"/>
  </p:sldLayoutIdLst>
  <p:transition>
    <p:fade/>
  </p:transition>
  <p:txStyles>
    <p:titleStyle>
      <a:lvl1pPr algn="l" defTabSz="1095375" rtl="0" fontAlgn="base">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Arial" pitchFamily="-109" charset="0"/>
          <a:cs typeface="Arial" charset="0"/>
        </a:defRPr>
      </a:lvl1pPr>
      <a:lvl2pPr algn="l" defTabSz="1095375" rtl="0" fontAlgn="base">
        <a:lnSpc>
          <a:spcPct val="90000"/>
        </a:lnSpc>
        <a:spcBef>
          <a:spcPct val="0"/>
        </a:spcBef>
        <a:spcAft>
          <a:spcPct val="0"/>
        </a:spcAft>
        <a:defRPr sz="4800">
          <a:solidFill>
            <a:schemeClr val="tx1"/>
          </a:solidFill>
          <a:latin typeface="Segoe" pitchFamily="34" charset="0"/>
          <a:ea typeface="Arial" pitchFamily="-109" charset="0"/>
          <a:cs typeface="Arial" pitchFamily="34" charset="0"/>
        </a:defRPr>
      </a:lvl2pPr>
      <a:lvl3pPr algn="l" defTabSz="1095375" rtl="0" fontAlgn="base">
        <a:lnSpc>
          <a:spcPct val="90000"/>
        </a:lnSpc>
        <a:spcBef>
          <a:spcPct val="0"/>
        </a:spcBef>
        <a:spcAft>
          <a:spcPct val="0"/>
        </a:spcAft>
        <a:defRPr sz="4800">
          <a:solidFill>
            <a:schemeClr val="tx1"/>
          </a:solidFill>
          <a:latin typeface="Segoe" pitchFamily="34" charset="0"/>
          <a:ea typeface="Arial" pitchFamily="-109" charset="0"/>
          <a:cs typeface="Arial" pitchFamily="34" charset="0"/>
        </a:defRPr>
      </a:lvl3pPr>
      <a:lvl4pPr algn="l" defTabSz="1095375" rtl="0" fontAlgn="base">
        <a:lnSpc>
          <a:spcPct val="90000"/>
        </a:lnSpc>
        <a:spcBef>
          <a:spcPct val="0"/>
        </a:spcBef>
        <a:spcAft>
          <a:spcPct val="0"/>
        </a:spcAft>
        <a:defRPr sz="4800">
          <a:solidFill>
            <a:schemeClr val="tx1"/>
          </a:solidFill>
          <a:latin typeface="Segoe" pitchFamily="34" charset="0"/>
          <a:ea typeface="Arial" pitchFamily="-109" charset="0"/>
          <a:cs typeface="Arial" pitchFamily="34" charset="0"/>
        </a:defRPr>
      </a:lvl4pPr>
      <a:lvl5pPr algn="l" defTabSz="1095375" rtl="0" fontAlgn="base">
        <a:lnSpc>
          <a:spcPct val="90000"/>
        </a:lnSpc>
        <a:spcBef>
          <a:spcPct val="0"/>
        </a:spcBef>
        <a:spcAft>
          <a:spcPct val="0"/>
        </a:spcAft>
        <a:defRPr sz="4800">
          <a:solidFill>
            <a:schemeClr val="tx1"/>
          </a:solidFill>
          <a:latin typeface="Segoe" pitchFamily="34" charset="0"/>
          <a:ea typeface="Arial" pitchFamily="-109"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fontAlgn="base">
        <a:lnSpc>
          <a:spcPct val="90000"/>
        </a:lnSpc>
        <a:spcBef>
          <a:spcPct val="20000"/>
        </a:spcBef>
        <a:spcAft>
          <a:spcPct val="0"/>
        </a:spcAft>
        <a:buSzPct val="85000"/>
        <a:buBlip>
          <a:blip r:embed="rId16"/>
        </a:buBlip>
        <a:defRPr sz="3200" kern="1200">
          <a:solidFill>
            <a:schemeClr val="bg1"/>
          </a:solidFill>
          <a:latin typeface="+mn-lt"/>
          <a:ea typeface="+mn-ea"/>
          <a:cs typeface="+mn-cs"/>
        </a:defRPr>
      </a:lvl1pPr>
      <a:lvl2pPr marL="914400" indent="-396875" algn="l" defTabSz="912813" rtl="0" fontAlgn="base">
        <a:lnSpc>
          <a:spcPct val="90000"/>
        </a:lnSpc>
        <a:spcBef>
          <a:spcPct val="20000"/>
        </a:spcBef>
        <a:spcAft>
          <a:spcPct val="0"/>
        </a:spcAft>
        <a:buSzPct val="85000"/>
        <a:buBlip>
          <a:blip r:embed="rId16"/>
        </a:buBlip>
        <a:defRPr sz="2800" kern="1200">
          <a:solidFill>
            <a:schemeClr val="bg1"/>
          </a:solidFill>
          <a:latin typeface="+mn-lt"/>
          <a:ea typeface="ＭＳ Ｐゴシック" pitchFamily="-109" charset="-128"/>
          <a:cs typeface="+mn-cs"/>
        </a:defRPr>
      </a:lvl2pPr>
      <a:lvl3pPr marL="1258888" indent="-344488" algn="l" defTabSz="912813" rtl="0" fontAlgn="base">
        <a:lnSpc>
          <a:spcPct val="90000"/>
        </a:lnSpc>
        <a:spcBef>
          <a:spcPct val="20000"/>
        </a:spcBef>
        <a:spcAft>
          <a:spcPct val="0"/>
        </a:spcAft>
        <a:buSzPct val="85000"/>
        <a:buBlip>
          <a:blip r:embed="rId16"/>
        </a:buBlip>
        <a:defRPr sz="2400" kern="1200">
          <a:solidFill>
            <a:schemeClr val="bg1"/>
          </a:solidFill>
          <a:latin typeface="+mn-lt"/>
          <a:ea typeface="ＭＳ Ｐゴシック" pitchFamily="-109" charset="-128"/>
          <a:cs typeface="+mn-cs"/>
        </a:defRPr>
      </a:lvl3pPr>
      <a:lvl4pPr marL="1604963" indent="-346075" algn="l" defTabSz="912813" rtl="0" fontAlgn="base">
        <a:lnSpc>
          <a:spcPct val="90000"/>
        </a:lnSpc>
        <a:spcBef>
          <a:spcPct val="20000"/>
        </a:spcBef>
        <a:spcAft>
          <a:spcPct val="0"/>
        </a:spcAft>
        <a:buSzPct val="85000"/>
        <a:buBlip>
          <a:blip r:embed="rId16"/>
        </a:buBlip>
        <a:defRPr sz="2400" kern="1200">
          <a:solidFill>
            <a:schemeClr val="bg1"/>
          </a:solidFill>
          <a:latin typeface="+mn-lt"/>
          <a:ea typeface="ＭＳ Ｐゴシック" pitchFamily="-109" charset="-128"/>
          <a:cs typeface="+mn-cs"/>
        </a:defRPr>
      </a:lvl4pPr>
      <a:lvl5pPr marL="1941513" indent="-336550" algn="l" defTabSz="912813" rtl="0" fontAlgn="base">
        <a:lnSpc>
          <a:spcPct val="90000"/>
        </a:lnSpc>
        <a:spcBef>
          <a:spcPct val="20000"/>
        </a:spcBef>
        <a:spcAft>
          <a:spcPct val="0"/>
        </a:spcAft>
        <a:buSzPct val="85000"/>
        <a:buBlip>
          <a:blip r:embed="rId16"/>
        </a:buBlip>
        <a:defRPr sz="2400" kern="1200">
          <a:solidFill>
            <a:schemeClr val="bg1"/>
          </a:solidFill>
          <a:latin typeface="+mn-lt"/>
          <a:ea typeface="ＭＳ Ｐゴシック" pitchFamily="-109"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6146" name="Picture 3" descr="white rectangle.png"/>
          <p:cNvPicPr>
            <a:picLocks noChangeAspect="1"/>
          </p:cNvPicPr>
          <p:nvPr/>
        </p:nvPicPr>
        <p:blipFill>
          <a:blip r:embed="rId4"/>
          <a:srcRect b="10452"/>
          <a:stretch>
            <a:fillRect/>
          </a:stretch>
        </p:blipFill>
        <p:spPr bwMode="auto">
          <a:xfrm>
            <a:off x="0" y="1300165"/>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6" cy="677108"/>
          </a:xfrm>
          <a:prstGeom prst="rect">
            <a:avLst/>
          </a:prstGeom>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6148" name="Text Placeholder 2"/>
          <p:cNvSpPr>
            <a:spLocks noGrp="1"/>
          </p:cNvSpPr>
          <p:nvPr>
            <p:ph type="body" idx="1"/>
          </p:nvPr>
        </p:nvSpPr>
        <p:spPr bwMode="auto">
          <a:xfrm>
            <a:off x="963614"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54" r:id="rId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Arial" pitchFamily="-109" charset="0"/>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ea typeface="Arial" pitchFamily="-109"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ea typeface="Arial" pitchFamily="-109"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ea typeface="Arial" pitchFamily="-109"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ea typeface="Arial" pitchFamily="-109"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pitchFamily="-109" charset="0"/>
        <a:buChar char="•"/>
        <a:defRPr sz="3000" b="1" kern="1200">
          <a:solidFill>
            <a:schemeClr val="tx1"/>
          </a:solidFill>
          <a:latin typeface="Courier New" pitchFamily="49" charset="0"/>
          <a:ea typeface="Courier New" pitchFamily="-109" charset="0"/>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109" charset="0"/>
        <a:buChar char="–"/>
        <a:defRPr sz="2800" b="1" kern="1200">
          <a:solidFill>
            <a:schemeClr val="tx1"/>
          </a:solidFill>
          <a:latin typeface="Courier New" pitchFamily="49" charset="0"/>
          <a:ea typeface="Courier New" pitchFamily="-109" charset="0"/>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109" charset="0"/>
        <a:buChar char="•"/>
        <a:defRPr sz="2400" b="1" kern="1200">
          <a:solidFill>
            <a:schemeClr val="tx1"/>
          </a:solidFill>
          <a:latin typeface="Courier New" pitchFamily="49" charset="0"/>
          <a:ea typeface="Courier New" pitchFamily="-109" charset="0"/>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109" charset="0"/>
        <a:buChar char="–"/>
        <a:defRPr sz="2400" b="1" kern="1200">
          <a:solidFill>
            <a:schemeClr val="tx1"/>
          </a:solidFill>
          <a:latin typeface="Courier New" pitchFamily="49" charset="0"/>
          <a:ea typeface="Courier New" pitchFamily="-109" charset="0"/>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109" charset="0"/>
        <a:buChar char="»"/>
        <a:defRPr sz="2400" b="1" kern="1200">
          <a:solidFill>
            <a:schemeClr val="tx1"/>
          </a:solidFill>
          <a:latin typeface="Courier New" pitchFamily="49" charset="0"/>
          <a:ea typeface="Courier New" pitchFamily="-109" charset="0"/>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bwMode="auto">
          <a:xfrm>
            <a:off x="429572" y="317503"/>
            <a:ext cx="10969943" cy="758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41988" name="Rectangle 4"/>
          <p:cNvSpPr>
            <a:spLocks noGrp="1" noChangeArrowheads="1"/>
          </p:cNvSpPr>
          <p:nvPr>
            <p:ph type="body" idx="1"/>
          </p:nvPr>
        </p:nvSpPr>
        <p:spPr bwMode="auto">
          <a:xfrm>
            <a:off x="531148" y="1303338"/>
            <a:ext cx="11126535" cy="5010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989" name="Rectangle 5"/>
          <p:cNvSpPr>
            <a:spLocks noGrp="1" noChangeArrowheads="1"/>
          </p:cNvSpPr>
          <p:nvPr>
            <p:ph type="ftr" sz="quarter" idx="3"/>
          </p:nvPr>
        </p:nvSpPr>
        <p:spPr bwMode="auto">
          <a:xfrm>
            <a:off x="4062942" y="6629400"/>
            <a:ext cx="3550842" cy="152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1400">
                <a:latin typeface="+mj-lt"/>
              </a:defRPr>
            </a:lvl1pPr>
          </a:lstStyle>
          <a:p>
            <a:r>
              <a:rPr lang="en-US"/>
              <a:t> </a:t>
            </a:r>
          </a:p>
        </p:txBody>
      </p:sp>
      <p:sp>
        <p:nvSpPr>
          <p:cNvPr id="41990" name="Rectangle 6"/>
          <p:cNvSpPr>
            <a:spLocks noGrp="1" noChangeArrowheads="1"/>
          </p:cNvSpPr>
          <p:nvPr>
            <p:ph type="sldNum" sz="quarter" idx="4"/>
          </p:nvPr>
        </p:nvSpPr>
        <p:spPr bwMode="auto">
          <a:xfrm>
            <a:off x="11052472" y="6616700"/>
            <a:ext cx="808356"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solidFill>
                  <a:schemeClr val="bg2"/>
                </a:solidFill>
                <a:latin typeface="+mn-lt"/>
              </a:defRPr>
            </a:lvl1pPr>
          </a:lstStyle>
          <a:p>
            <a:fld id="{7341E9FF-A61C-034F-A873-929966F13CF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transition>
    <p:fade/>
  </p:transition>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Franklin Gothic Demi" pitchFamily="34" charset="0"/>
        </a:defRPr>
      </a:lvl2pPr>
      <a:lvl3pPr algn="l" rtl="0" eaLnBrk="1" fontAlgn="base" hangingPunct="1">
        <a:spcBef>
          <a:spcPct val="0"/>
        </a:spcBef>
        <a:spcAft>
          <a:spcPct val="0"/>
        </a:spcAft>
        <a:defRPr sz="3600">
          <a:solidFill>
            <a:schemeClr val="tx2"/>
          </a:solidFill>
          <a:latin typeface="Franklin Gothic Demi" pitchFamily="34" charset="0"/>
        </a:defRPr>
      </a:lvl3pPr>
      <a:lvl4pPr algn="l" rtl="0" eaLnBrk="1" fontAlgn="base" hangingPunct="1">
        <a:spcBef>
          <a:spcPct val="0"/>
        </a:spcBef>
        <a:spcAft>
          <a:spcPct val="0"/>
        </a:spcAft>
        <a:defRPr sz="3600">
          <a:solidFill>
            <a:schemeClr val="tx2"/>
          </a:solidFill>
          <a:latin typeface="Franklin Gothic Demi" pitchFamily="34" charset="0"/>
        </a:defRPr>
      </a:lvl4pPr>
      <a:lvl5pPr algn="l" rtl="0" eaLnBrk="1" fontAlgn="base" hangingPunct="1">
        <a:spcBef>
          <a:spcPct val="0"/>
        </a:spcBef>
        <a:spcAft>
          <a:spcPct val="0"/>
        </a:spcAft>
        <a:defRPr sz="3600">
          <a:solidFill>
            <a:schemeClr val="tx2"/>
          </a:solidFill>
          <a:latin typeface="Franklin Gothic Demi" pitchFamily="34" charset="0"/>
        </a:defRPr>
      </a:lvl5pPr>
      <a:lvl6pPr marL="457200" algn="l" rtl="0" eaLnBrk="1" fontAlgn="base" hangingPunct="1">
        <a:spcBef>
          <a:spcPct val="0"/>
        </a:spcBef>
        <a:spcAft>
          <a:spcPct val="0"/>
        </a:spcAft>
        <a:defRPr sz="3600">
          <a:solidFill>
            <a:schemeClr val="tx2"/>
          </a:solidFill>
          <a:latin typeface="Franklin Gothic Demi" pitchFamily="34" charset="0"/>
        </a:defRPr>
      </a:lvl6pPr>
      <a:lvl7pPr marL="914400" algn="l" rtl="0" eaLnBrk="1" fontAlgn="base" hangingPunct="1">
        <a:spcBef>
          <a:spcPct val="0"/>
        </a:spcBef>
        <a:spcAft>
          <a:spcPct val="0"/>
        </a:spcAft>
        <a:defRPr sz="3600">
          <a:solidFill>
            <a:schemeClr val="tx2"/>
          </a:solidFill>
          <a:latin typeface="Franklin Gothic Demi" pitchFamily="34" charset="0"/>
        </a:defRPr>
      </a:lvl7pPr>
      <a:lvl8pPr marL="1371600" algn="l" rtl="0" eaLnBrk="1" fontAlgn="base" hangingPunct="1">
        <a:spcBef>
          <a:spcPct val="0"/>
        </a:spcBef>
        <a:spcAft>
          <a:spcPct val="0"/>
        </a:spcAft>
        <a:defRPr sz="3600">
          <a:solidFill>
            <a:schemeClr val="tx2"/>
          </a:solidFill>
          <a:latin typeface="Franklin Gothic Demi" pitchFamily="34" charset="0"/>
        </a:defRPr>
      </a:lvl8pPr>
      <a:lvl9pPr marL="1828800" algn="l" rtl="0" eaLnBrk="1" fontAlgn="base" hangingPunct="1">
        <a:spcBef>
          <a:spcPct val="0"/>
        </a:spcBef>
        <a:spcAft>
          <a:spcPct val="0"/>
        </a:spcAft>
        <a:defRPr sz="3600">
          <a:solidFill>
            <a:schemeClr val="tx2"/>
          </a:solidFill>
          <a:latin typeface="Franklin Gothic Demi"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chart" Target="../charts/chart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21.png"/><Relationship Id="rId5"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6" Type="http://schemas.openxmlformats.org/officeDocument/2006/relationships/image" Target="../media/image27.png"/><Relationship Id="rId4" Type="http://schemas.openxmlformats.org/officeDocument/2006/relationships/image" Target="../media/image25.jpeg"/><Relationship Id="rId1" Type="http://schemas.openxmlformats.org/officeDocument/2006/relationships/slideLayout" Target="../slideLayouts/slideLayout29.xml"/><Relationship Id="rId2" Type="http://schemas.openxmlformats.org/officeDocument/2006/relationships/notesSlide" Target="../notesSlides/notesSlide15.xml"/><Relationship Id="rId3" Type="http://schemas.openxmlformats.org/officeDocument/2006/relationships/image" Target="../media/image24.jpeg"/><Relationship Id="rId5" Type="http://schemas.openxmlformats.org/officeDocument/2006/relationships/image" Target="../media/image26.png"/></Relationships>
</file>

<file path=ppt/slides/_rels/slide16.xml.rels><?xml version="1.0" encoding="UTF-8" standalone="yes"?>
<Relationships xmlns="http://schemas.openxmlformats.org/package/2006/relationships"><Relationship Id="rId6" Type="http://schemas.openxmlformats.org/officeDocument/2006/relationships/image" Target="../media/image31.png"/><Relationship Id="rId4" Type="http://schemas.openxmlformats.org/officeDocument/2006/relationships/image" Target="../media/image29.png"/><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28.png"/><Relationship Id="rId5"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32.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4" Type="http://schemas.openxmlformats.org/officeDocument/2006/relationships/audio" Target="file://localhost/Users/guzdial/Work/PowerPoint/canon.aif" TargetMode="External"/><Relationship Id="rId7" Type="http://schemas.openxmlformats.org/officeDocument/2006/relationships/image" Target="../media/image33.jpeg"/><Relationship Id="rId11" Type="http://schemas.openxmlformats.org/officeDocument/2006/relationships/image" Target="../media/image37.png"/><Relationship Id="rId1" Type="http://schemas.openxmlformats.org/officeDocument/2006/relationships/video" Target="file://localhost/Users/guzdial/Work/PowerPoint/snowflakes.avi" TargetMode="External"/><Relationship Id="rId6" Type="http://schemas.openxmlformats.org/officeDocument/2006/relationships/notesSlide" Target="../notesSlides/notesSlide18.xml"/><Relationship Id="rId8" Type="http://schemas.openxmlformats.org/officeDocument/2006/relationships/image" Target="../media/image34.jpeg"/><Relationship Id="rId13" Type="http://schemas.openxmlformats.org/officeDocument/2006/relationships/image" Target="../media/image39.png"/><Relationship Id="rId10" Type="http://schemas.openxmlformats.org/officeDocument/2006/relationships/image" Target="../media/image36.jpeg"/><Relationship Id="rId5" Type="http://schemas.openxmlformats.org/officeDocument/2006/relationships/slideLayout" Target="../slideLayouts/slideLayout29.xml"/><Relationship Id="rId12" Type="http://schemas.openxmlformats.org/officeDocument/2006/relationships/image" Target="../media/image38.png"/><Relationship Id="rId2" Type="http://schemas.openxmlformats.org/officeDocument/2006/relationships/video" Target="file://localhost/Users/guzdial/Work/PowerPoint/ChrisSTurtleSim2.avi" TargetMode="External"/><Relationship Id="rId9" Type="http://schemas.openxmlformats.org/officeDocument/2006/relationships/image" Target="../media/image35.jpeg"/><Relationship Id="rId3" Type="http://schemas.openxmlformats.org/officeDocument/2006/relationships/audio" Target="file://localhost/Users/guzdial/Work/PowerPoint/soup.wav" TargetMode="External"/></Relationships>
</file>

<file path=ppt/slides/_rels/slide19.xml.rels><?xml version="1.0" encoding="UTF-8" standalone="yes"?>
<Relationships xmlns="http://schemas.openxmlformats.org/package/2006/relationships"><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28.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4" Type="http://schemas.openxmlformats.org/officeDocument/2006/relationships/image" Target="../media/image42.wmf"/><Relationship Id="rId1" Type="http://schemas.openxmlformats.org/officeDocument/2006/relationships/slideLayout" Target="../slideLayouts/slideLayout20.xml"/><Relationship Id="rId2" Type="http://schemas.openxmlformats.org/officeDocument/2006/relationships/notesSlide" Target="../notesSlides/notesSlide22.xml"/><Relationship Id="rId3" Type="http://schemas.openxmlformats.org/officeDocument/2006/relationships/image" Target="../media/image41.wmf"/><Relationship Id="rId5" Type="http://schemas.openxmlformats.org/officeDocument/2006/relationships/image" Target="../media/image43.png"/></Relationships>
</file>

<file path=ppt/slides/_rels/slide23.xml.rels><?xml version="1.0" encoding="UTF-8" standalone="yes"?>
<Relationships xmlns="http://schemas.openxmlformats.org/package/2006/relationships"><Relationship Id="rId4" Type="http://schemas.openxmlformats.org/officeDocument/2006/relationships/image" Target="../media/image45.png"/><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44.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46.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4" Type="http://schemas.openxmlformats.org/officeDocument/2006/relationships/oleObject" Target="../embeddings/Microsoft_Excel_97_-_2004_Worksheet2.xls"/><Relationship Id="rId1" Type="http://schemas.openxmlformats.org/officeDocument/2006/relationships/vmlDrawing" Target="../drawings/vmlDrawing2.vml"/><Relationship Id="rId2" Type="http://schemas.openxmlformats.org/officeDocument/2006/relationships/slideLayout" Target="../slideLayouts/slideLayout28.xml"/><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4" Type="http://schemas.openxmlformats.org/officeDocument/2006/relationships/oleObject" Target="../embeddings/Microsoft_Excel_97_-_2004_Worksheet3.xls"/><Relationship Id="rId1" Type="http://schemas.openxmlformats.org/officeDocument/2006/relationships/vmlDrawing" Target="../drawings/vmlDrawing3.vml"/><Relationship Id="rId2" Type="http://schemas.openxmlformats.org/officeDocument/2006/relationships/slideLayout" Target="../slideLayouts/slideLayout28.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4" Type="http://schemas.openxmlformats.org/officeDocument/2006/relationships/oleObject" Target="../embeddings/Microsoft_Excel_97_-_2004_Worksheet4.xls"/><Relationship Id="rId1" Type="http://schemas.openxmlformats.org/officeDocument/2006/relationships/vmlDrawing" Target="../drawings/vmlDrawing4.vml"/><Relationship Id="rId2" Type="http://schemas.openxmlformats.org/officeDocument/2006/relationships/slideLayout" Target="../slideLayouts/slideLayout28.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4" Type="http://schemas.openxmlformats.org/officeDocument/2006/relationships/image" Target="../media/image50.png"/><Relationship Id="rId5" Type="http://schemas.openxmlformats.org/officeDocument/2006/relationships/image" Target="../media/image51.png"/><Relationship Id="rId7" Type="http://schemas.openxmlformats.org/officeDocument/2006/relationships/image" Target="../media/image53.png"/><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hyperlink" Target="http://www.roboteducation.org/" TargetMode="External"/><Relationship Id="rId6" Type="http://schemas.openxmlformats.org/officeDocument/2006/relationships/image" Target="../media/image5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2.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4" Type="http://schemas.openxmlformats.org/officeDocument/2006/relationships/image" Target="../media/image54.png"/><Relationship Id="rId1" Type="http://schemas.openxmlformats.org/officeDocument/2006/relationships/video" Target="file://localhost/Users/guzdial/Work/PowerPoint/ipre-TheScribbyFromSpace.wmv" TargetMode="External"/><Relationship Id="rId2" Type="http://schemas.openxmlformats.org/officeDocument/2006/relationships/slideLayout" Target="../slideLayouts/slideLayout16.xml"/><Relationship Id="rId3"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5.vml"/><Relationship Id="rId2" Type="http://schemas.openxmlformats.org/officeDocument/2006/relationships/slideLayout" Target="../slideLayouts/slideLayout20.xml"/><Relationship Id="rId3"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6.vml"/><Relationship Id="rId2" Type="http://schemas.openxmlformats.org/officeDocument/2006/relationships/slideLayout" Target="../slideLayouts/slideLayout20.xml"/><Relationship Id="rId3"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56.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57.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4" Type="http://schemas.openxmlformats.org/officeDocument/2006/relationships/image" Target="../media/image59.jpeg"/><Relationship Id="rId5" Type="http://schemas.openxmlformats.org/officeDocument/2006/relationships/image" Target="../media/image60.jpeg"/><Relationship Id="rId7" Type="http://schemas.openxmlformats.org/officeDocument/2006/relationships/image" Target="../media/image62.jpeg"/><Relationship Id="rId1" Type="http://schemas.openxmlformats.org/officeDocument/2006/relationships/slideLayout" Target="../slideLayouts/slideLayout16.xml"/><Relationship Id="rId2" Type="http://schemas.openxmlformats.org/officeDocument/2006/relationships/notesSlide" Target="../notesSlides/notesSlide36.xml"/><Relationship Id="rId3" Type="http://schemas.openxmlformats.org/officeDocument/2006/relationships/image" Target="../media/image58.png"/><Relationship Id="rId6" Type="http://schemas.openxmlformats.org/officeDocument/2006/relationships/image" Target="../media/image61.png"/></Relationships>
</file>

<file path=ppt/slides/_rels/slide37.xml.rels><?xml version="1.0" encoding="UTF-8" standalone="yes"?>
<Relationships xmlns="http://schemas.openxmlformats.org/package/2006/relationships"><Relationship Id="rId6" Type="http://schemas.openxmlformats.org/officeDocument/2006/relationships/image" Target="../media/image67.png"/><Relationship Id="rId4" Type="http://schemas.openxmlformats.org/officeDocument/2006/relationships/image" Target="../media/image65.png"/><Relationship Id="rId1" Type="http://schemas.openxmlformats.org/officeDocument/2006/relationships/slideLayout" Target="../slideLayouts/slideLayout16.xml"/><Relationship Id="rId2" Type="http://schemas.openxmlformats.org/officeDocument/2006/relationships/image" Target="../media/image63.png"/><Relationship Id="rId3" Type="http://schemas.openxmlformats.org/officeDocument/2006/relationships/image" Target="../media/image64.png"/><Relationship Id="rId5" Type="http://schemas.openxmlformats.org/officeDocument/2006/relationships/image" Target="../media/image6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4" Type="http://schemas.openxmlformats.org/officeDocument/2006/relationships/oleObject" Target="../embeddings/Microsoft_Excel_97_-_2004_Worksheet5.xls"/><Relationship Id="rId1" Type="http://schemas.openxmlformats.org/officeDocument/2006/relationships/vmlDrawing" Target="../drawings/vmlDrawing7.vml"/><Relationship Id="rId2" Type="http://schemas.openxmlformats.org/officeDocument/2006/relationships/slideLayout" Target="../slideLayouts/slideLayout16.xml"/><Relationship Id="rId3"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3.png"/><Relationship Id="rId5" Type="http://schemas.openxmlformats.org/officeDocument/2006/relationships/image" Target="../media/image15.png"/></Relationships>
</file>

<file path=ppt/slides/_rels/slide40.xml.rels><?xml version="1.0" encoding="UTF-8" standalone="yes"?>
<Relationships xmlns="http://schemas.openxmlformats.org/package/2006/relationships"><Relationship Id="rId4" Type="http://schemas.openxmlformats.org/officeDocument/2006/relationships/oleObject" Target="../embeddings/Microsoft_Excel_97_-_2004_Worksheet6.xls"/><Relationship Id="rId1" Type="http://schemas.openxmlformats.org/officeDocument/2006/relationships/vmlDrawing" Target="../drawings/vmlDrawing8.vml"/><Relationship Id="rId2" Type="http://schemas.openxmlformats.org/officeDocument/2006/relationships/slideLayout" Target="../slideLayouts/slideLayout16.xml"/><Relationship Id="rId3"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8" Type="http://schemas.openxmlformats.org/officeDocument/2006/relationships/image" Target="../media/image74.jpeg"/><Relationship Id="rId4" Type="http://schemas.openxmlformats.org/officeDocument/2006/relationships/image" Target="../media/image71.png"/><Relationship Id="rId5" Type="http://schemas.openxmlformats.org/officeDocument/2006/relationships/image" Target="../media/image72.png"/><Relationship Id="rId7" Type="http://schemas.openxmlformats.org/officeDocument/2006/relationships/hyperlink" Target="D:%5Ccs1316%5CWildebeests.mov" TargetMode="External"/><Relationship Id="rId1" Type="http://schemas.openxmlformats.org/officeDocument/2006/relationships/slideLayout" Target="../slideLayouts/slideLayout16.xml"/><Relationship Id="rId2" Type="http://schemas.openxmlformats.org/officeDocument/2006/relationships/notesSlide" Target="../notesSlides/notesSlide41.xml"/><Relationship Id="rId3" Type="http://schemas.openxmlformats.org/officeDocument/2006/relationships/image" Target="../media/image70.png"/><Relationship Id="rId6" Type="http://schemas.openxmlformats.org/officeDocument/2006/relationships/image" Target="../media/image7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3" Type="http://schemas.openxmlformats.org/officeDocument/2006/relationships/image" Target="../media/image75.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3" Type="http://schemas.openxmlformats.org/officeDocument/2006/relationships/hyperlink" Target="http://www.gacomputes.org" TargetMode="Externa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8" Type="http://schemas.openxmlformats.org/officeDocument/2006/relationships/image" Target="../media/image77.jpeg"/><Relationship Id="rId4" Type="http://schemas.openxmlformats.org/officeDocument/2006/relationships/hyperlink" Target="http://home.cc.gatech.edu/csl" TargetMode="External"/><Relationship Id="rId5" Type="http://schemas.openxmlformats.org/officeDocument/2006/relationships/hyperlink" Target="http://coweb.cc.gatech.edu/mediaComp-plan" TargetMode="External"/><Relationship Id="rId7" Type="http://schemas.openxmlformats.org/officeDocument/2006/relationships/image" Target="../media/image76.jpeg"/><Relationship Id="rId1" Type="http://schemas.openxmlformats.org/officeDocument/2006/relationships/slideLayout" Target="../slideLayouts/slideLayout26.xml"/><Relationship Id="rId2" Type="http://schemas.openxmlformats.org/officeDocument/2006/relationships/notesSlide" Target="../notesSlides/notesSlide48.xml"/><Relationship Id="rId3" Type="http://schemas.openxmlformats.org/officeDocument/2006/relationships/hyperlink" Target="http://www.cc.gatech.edu/~mark.guzdial" TargetMode="External"/><Relationship Id="rId6" Type="http://schemas.openxmlformats.org/officeDocument/2006/relationships/hyperlink" Target="http://coweb.cc.gatech.edu/mediaComp-teach"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6.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4" Type="http://schemas.openxmlformats.org/officeDocument/2006/relationships/image" Target="../media/image18.jpeg"/><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a:defRPr/>
            </a:pPr>
            <a:r>
              <a:rPr dirty="0" smtClean="0"/>
              <a:t>Contexts in Computer Science Education</a:t>
            </a:r>
            <a:endParaRPr dirty="0"/>
          </a:p>
        </p:txBody>
      </p:sp>
      <p:sp>
        <p:nvSpPr>
          <p:cNvPr id="3" name="Subtitle 2"/>
          <p:cNvSpPr>
            <a:spLocks noGrp="1"/>
          </p:cNvSpPr>
          <p:nvPr>
            <p:ph type="subTitle" idx="1"/>
          </p:nvPr>
        </p:nvSpPr>
        <p:spPr>
          <a:xfrm>
            <a:off x="2342035" y="4207931"/>
            <a:ext cx="8111070" cy="609600"/>
          </a:xfrm>
        </p:spPr>
        <p:txBody>
          <a:bodyPr/>
          <a:lstStyle/>
          <a:p>
            <a:pPr>
              <a:spcBef>
                <a:spcPct val="0"/>
              </a:spcBef>
            </a:pPr>
            <a:r>
              <a:rPr lang="en-US" dirty="0">
                <a:solidFill>
                  <a:srgbClr val="3D618C"/>
                </a:solidFill>
              </a:rPr>
              <a:t>Mark Guzdial</a:t>
            </a:r>
            <a:endParaRPr lang="en-US" dirty="0" smtClean="0">
              <a:solidFill>
                <a:srgbClr val="3D618C"/>
              </a:solidFill>
            </a:endParaRPr>
          </a:p>
          <a:p>
            <a:pPr>
              <a:spcBef>
                <a:spcPct val="0"/>
              </a:spcBef>
            </a:pPr>
            <a:r>
              <a:rPr lang="en-US" dirty="0" smtClean="0">
                <a:solidFill>
                  <a:srgbClr val="3D618C"/>
                </a:solidFill>
              </a:rPr>
              <a:t>School of Interactive Computing</a:t>
            </a:r>
            <a:endParaRPr lang="en-US" dirty="0">
              <a:solidFill>
                <a:srgbClr val="3D618C"/>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5234" name="Rectangle 2"/>
          <p:cNvSpPr>
            <a:spLocks noGrp="1" noChangeArrowheads="1"/>
          </p:cNvSpPr>
          <p:nvPr>
            <p:ph type="title"/>
          </p:nvPr>
        </p:nvSpPr>
        <p:spPr>
          <a:xfrm>
            <a:off x="515939" y="228600"/>
            <a:ext cx="11164886" cy="677108"/>
          </a:xfrm>
        </p:spPr>
        <p:txBody>
          <a:bodyPr rtlCol="0"/>
          <a:lstStyle/>
          <a:p>
            <a:pPr>
              <a:defRPr/>
            </a:pPr>
            <a:r>
              <a:rPr>
                <a:ea typeface="+mn-ea"/>
              </a:rPr>
              <a:t>Richard Dawkins on </a:t>
            </a:r>
            <a:r>
              <a:rPr i="1">
                <a:ea typeface="+mn-ea"/>
              </a:rPr>
              <a:t>Fresh Aire</a:t>
            </a:r>
            <a:endParaRPr>
              <a:ea typeface="+mn-ea"/>
            </a:endParaRPr>
          </a:p>
        </p:txBody>
      </p:sp>
      <p:sp>
        <p:nvSpPr>
          <p:cNvPr id="23555" name="Rectangle 3"/>
          <p:cNvSpPr>
            <a:spLocks noGrp="1" noChangeArrowheads="1"/>
          </p:cNvSpPr>
          <p:nvPr>
            <p:ph idx="1"/>
          </p:nvPr>
        </p:nvSpPr>
        <p:spPr>
          <a:xfrm>
            <a:off x="508000" y="1412877"/>
            <a:ext cx="11172826" cy="3908425"/>
          </a:xfrm>
        </p:spPr>
        <p:txBody>
          <a:bodyPr/>
          <a:lstStyle/>
          <a:p>
            <a:pPr>
              <a:buFont typeface="Wingdings" pitchFamily="-109" charset="2"/>
              <a:buNone/>
            </a:pPr>
            <a:r>
              <a:rPr lang="en-US" sz="2400"/>
              <a:t>GROSS: You close your book saying, "I am thrilled to be alive at a time when humanity is pushing against the limits of understanding." How do you think that's happening in your field of evolutionary biology?</a:t>
            </a:r>
            <a:br>
              <a:rPr lang="en-US" sz="2400"/>
            </a:br>
            <a:endParaRPr lang="en-US" sz="2400"/>
          </a:p>
          <a:p>
            <a:pPr>
              <a:buFont typeface="Wingdings" pitchFamily="-109" charset="2"/>
              <a:buNone/>
            </a:pPr>
            <a:r>
              <a:rPr lang="en-US" sz="2400"/>
              <a:t>Mr. DAWKINS: Well, it's the most exciting time to be a biologist</a:t>
            </a:r>
            <a:r>
              <a:rPr lang="en-US" sz="2400" b="1"/>
              <a:t>… </a:t>
            </a:r>
            <a:r>
              <a:rPr lang="en-US" sz="2800" b="1"/>
              <a:t>Since Watson and Crick in 1953, biology has become a sort of branch of computer science</a:t>
            </a:r>
            <a:r>
              <a:rPr lang="en-US" sz="2400" b="1"/>
              <a:t>.    </a:t>
            </a:r>
            <a:r>
              <a:rPr lang="en-US" sz="2400"/>
              <a:t>I mean, genes are just long computer tapes, and they use a code which is just another kind of computer code. It's quaternary rather than binary, but it's read in a sequential way just like a computer tape. It's transcribed. It's copied and pasted. All the familiar metaphors from computer science fit.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7282" name="Rectangle 2"/>
          <p:cNvSpPr>
            <a:spLocks noGrp="1" noChangeArrowheads="1"/>
          </p:cNvSpPr>
          <p:nvPr>
            <p:ph type="title"/>
          </p:nvPr>
        </p:nvSpPr>
        <p:spPr>
          <a:xfrm>
            <a:off x="515939" y="228600"/>
            <a:ext cx="11164886" cy="451406"/>
          </a:xfrm>
        </p:spPr>
        <p:txBody>
          <a:bodyPr rtlCol="0"/>
          <a:lstStyle/>
          <a:p>
            <a:pPr>
              <a:defRPr/>
            </a:pPr>
            <a:r>
              <a:rPr sz="3200">
                <a:ea typeface="+mn-ea"/>
              </a:rPr>
              <a:t>Computer Science </a:t>
            </a:r>
            <a:r>
              <a:rPr sz="3200" smtClean="0">
                <a:ea typeface="+mn-ea"/>
              </a:rPr>
              <a:t>= = </a:t>
            </a:r>
            <a:r>
              <a:rPr sz="3200">
                <a:ea typeface="+mn-ea"/>
              </a:rPr>
              <a:t>Computer Science</a:t>
            </a:r>
          </a:p>
        </p:txBody>
      </p:sp>
      <p:sp>
        <p:nvSpPr>
          <p:cNvPr id="24579" name="Rectangle 3"/>
          <p:cNvSpPr>
            <a:spLocks noGrp="1" noChangeArrowheads="1"/>
          </p:cNvSpPr>
          <p:nvPr>
            <p:ph idx="1"/>
          </p:nvPr>
        </p:nvSpPr>
        <p:spPr>
          <a:xfrm>
            <a:off x="508000" y="1412875"/>
            <a:ext cx="11172826" cy="4314825"/>
          </a:xfrm>
        </p:spPr>
        <p:txBody>
          <a:bodyPr/>
          <a:lstStyle/>
          <a:p>
            <a:r>
              <a:rPr lang="en-US" sz="3600"/>
              <a:t>Key Point: Only one course met the requirement:</a:t>
            </a:r>
            <a:br>
              <a:rPr lang="en-US" sz="3600"/>
            </a:br>
            <a:r>
              <a:rPr lang="en-US" sz="3600"/>
              <a:t>CS1321 </a:t>
            </a:r>
            <a:r>
              <a:rPr lang="en-US" sz="3600" i="1"/>
              <a:t>Introduction to Computing</a:t>
            </a:r>
          </a:p>
          <a:p>
            <a:pPr lvl="1"/>
            <a:r>
              <a:rPr lang="en-US" sz="3200"/>
              <a:t>Shackelford’s pseudocode approach in 1999</a:t>
            </a:r>
          </a:p>
          <a:p>
            <a:pPr lvl="1"/>
            <a:r>
              <a:rPr lang="en-US" sz="3200"/>
              <a:t>Later Scheme: </a:t>
            </a:r>
            <a:r>
              <a:rPr lang="en-US" sz="3200" i="1"/>
              <a:t>How to Design Programs </a:t>
            </a:r>
            <a:r>
              <a:rPr lang="en-US" sz="3200"/>
              <a:t>(MIT Press)</a:t>
            </a:r>
            <a:endParaRPr lang="en-US" sz="3200" i="1"/>
          </a:p>
          <a:p>
            <a:r>
              <a:rPr lang="en-US" sz="3600"/>
              <a:t>Why only one?</a:t>
            </a:r>
          </a:p>
          <a:p>
            <a:pPr lvl="1"/>
            <a:r>
              <a:rPr lang="en-US" sz="3200"/>
              <a:t>It’s all the same computer science.</a:t>
            </a:r>
          </a:p>
          <a:p>
            <a:pPr lvl="1"/>
            <a:r>
              <a:rPr lang="en-US" sz="3200"/>
              <a:t>Resource issues</a:t>
            </a:r>
          </a:p>
          <a:p>
            <a:pPr lvl="1"/>
            <a:r>
              <a:rPr lang="en-US" sz="3200"/>
              <a:t>“Service Ghetto”</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9330" name="Rectangle 2"/>
          <p:cNvSpPr>
            <a:spLocks noGrp="1" noChangeArrowheads="1"/>
          </p:cNvSpPr>
          <p:nvPr>
            <p:ph type="title"/>
          </p:nvPr>
        </p:nvSpPr>
        <p:spPr>
          <a:xfrm>
            <a:off x="307464" y="223665"/>
            <a:ext cx="10969943" cy="507831"/>
          </a:xfrm>
        </p:spPr>
        <p:txBody>
          <a:bodyPr rtlCol="0"/>
          <a:lstStyle/>
          <a:p>
            <a:pPr>
              <a:defRPr/>
            </a:pPr>
            <a:r>
              <a:rPr sz="3600" dirty="0" smtClean="0">
                <a:ea typeface="+mn-ea"/>
              </a:rPr>
              <a:t>One-class CS1: </a:t>
            </a:r>
            <a:r>
              <a:rPr sz="3600" dirty="0">
                <a:ea typeface="+mn-ea"/>
              </a:rPr>
              <a:t>Pass (A, B, or C) vs.</a:t>
            </a:r>
            <a:r>
              <a:rPr sz="3600" dirty="0" smtClean="0">
                <a:ea typeface="+mn-ea"/>
              </a:rPr>
              <a:t> </a:t>
            </a:r>
            <a:r>
              <a:rPr lang="en-US" sz="3600" dirty="0" smtClean="0">
                <a:ea typeface="+mn-ea"/>
              </a:rPr>
              <a:t/>
            </a:r>
            <a:br>
              <a:rPr lang="en-US" sz="3600" dirty="0" smtClean="0">
                <a:ea typeface="+mn-ea"/>
              </a:rPr>
            </a:br>
            <a:r>
              <a:rPr sz="3600" dirty="0" smtClean="0">
                <a:ea typeface="+mn-ea"/>
              </a:rPr>
              <a:t>WDF </a:t>
            </a:r>
            <a:r>
              <a:rPr sz="3600" dirty="0">
                <a:ea typeface="+mn-ea"/>
              </a:rPr>
              <a:t>(Withdrawal, D or F)</a:t>
            </a:r>
          </a:p>
        </p:txBody>
      </p:sp>
      <p:graphicFrame>
        <p:nvGraphicFramePr>
          <p:cNvPr id="8" name="Chart 4"/>
          <p:cNvGraphicFramePr>
            <a:graphicFrameLocks/>
          </p:cNvGraphicFramePr>
          <p:nvPr/>
        </p:nvGraphicFramePr>
        <p:xfrm>
          <a:off x="801688" y="1368425"/>
          <a:ext cx="10769600" cy="50927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rot="5400000">
            <a:off x="2489193" y="4029604"/>
            <a:ext cx="4649787" cy="1587"/>
          </a:xfrm>
          <a:prstGeom prst="line">
            <a:avLst/>
          </a:prstGeom>
          <a:ln w="25400" cmpd="sng">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814480" y="4092577"/>
            <a:ext cx="4649787" cy="1587"/>
          </a:xfrm>
          <a:prstGeom prst="line">
            <a:avLst/>
          </a:prstGeom>
          <a:ln w="25400" cmpd="sng">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848784" y="1379524"/>
          <a:ext cx="10291762" cy="5280028"/>
        </p:xfrm>
        <a:graphic>
          <a:graphicData uri="http://schemas.openxmlformats.org/drawingml/2006/table">
            <a:tbl>
              <a:tblPr/>
              <a:tblGrid>
                <a:gridCol w="5145087"/>
                <a:gridCol w="5146675"/>
              </a:tblGrid>
              <a:tr h="1231900">
                <a:tc gridSpan="2">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FF"/>
                          </a:solidFill>
                          <a:effectLst/>
                          <a:latin typeface="Segoe" charset="0"/>
                        </a:rPr>
                        <a:t>Success Rates in CS1 from Fall 1999 to Spring 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674688">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Architecture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D7"/>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D7"/>
                    </a:solidFill>
                  </a:tcPr>
                </a:tc>
              </a:tr>
              <a:tr h="674688">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Biology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EC"/>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64.4%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EC"/>
                    </a:solidFill>
                  </a:tcPr>
                </a:tc>
              </a:tr>
              <a:tr h="674688">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Economics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D7"/>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53.5%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D7"/>
                    </a:solidFill>
                  </a:tcPr>
                </a:tc>
              </a:tr>
              <a:tr h="674688">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History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EC"/>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46.5%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EC"/>
                    </a:solidFill>
                  </a:tcPr>
                </a:tc>
              </a:tr>
              <a:tr h="674688">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Management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D7"/>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48.5%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D7"/>
                    </a:solidFill>
                  </a:tcPr>
                </a:tc>
              </a:tr>
              <a:tr h="674688">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Public Policy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EC"/>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Segoe" charset="0"/>
                        </a:rPr>
                        <a:t>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EC"/>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1378" name="Rectangle 2"/>
          <p:cNvSpPr>
            <a:spLocks noGrp="1" noChangeArrowheads="1"/>
          </p:cNvSpPr>
          <p:nvPr>
            <p:ph type="title"/>
          </p:nvPr>
        </p:nvSpPr>
        <p:spPr>
          <a:xfrm>
            <a:off x="406294" y="454022"/>
            <a:ext cx="11173090" cy="507831"/>
          </a:xfrm>
        </p:spPr>
        <p:txBody>
          <a:bodyPr rtlCol="0"/>
          <a:lstStyle/>
          <a:p>
            <a:pPr>
              <a:defRPr/>
            </a:pPr>
            <a:r>
              <a:rPr sz="3600" dirty="0">
                <a:ea typeface="+mn-ea"/>
              </a:rPr>
              <a:t>Contextualized </a:t>
            </a:r>
            <a:r>
              <a:rPr sz="3600" dirty="0" smtClean="0">
                <a:ea typeface="+mn-ea"/>
              </a:rPr>
              <a:t>Computing</a:t>
            </a:r>
            <a:r>
              <a:rPr lang="en-US" sz="3600" dirty="0" smtClean="0">
                <a:ea typeface="+mn-ea"/>
              </a:rPr>
              <a:t> </a:t>
            </a:r>
            <a:r>
              <a:rPr sz="3600" dirty="0" smtClean="0">
                <a:ea typeface="+mn-ea"/>
              </a:rPr>
              <a:t>Education</a:t>
            </a:r>
            <a:endParaRPr sz="3600" dirty="0">
              <a:ea typeface="+mn-ea"/>
            </a:endParaRPr>
          </a:p>
        </p:txBody>
      </p:sp>
      <p:sp>
        <p:nvSpPr>
          <p:cNvPr id="26627" name="Rectangle 3"/>
          <p:cNvSpPr>
            <a:spLocks noGrp="1" noChangeArrowheads="1"/>
          </p:cNvSpPr>
          <p:nvPr>
            <p:ph type="body" sz="half" idx="1"/>
          </p:nvPr>
        </p:nvSpPr>
        <p:spPr>
          <a:xfrm>
            <a:off x="609601" y="1095370"/>
            <a:ext cx="7080250" cy="5435600"/>
          </a:xfrm>
        </p:spPr>
        <p:txBody>
          <a:bodyPr/>
          <a:lstStyle/>
          <a:p>
            <a:r>
              <a:rPr lang="en-US" sz="2800" dirty="0"/>
              <a:t>What’s going on?</a:t>
            </a:r>
          </a:p>
          <a:p>
            <a:pPr lvl="1"/>
            <a:r>
              <a:rPr lang="en-US" sz="2400" dirty="0"/>
              <a:t>Research results: Computing is “tedious, boring, irrelevant”</a:t>
            </a:r>
          </a:p>
          <a:p>
            <a:r>
              <a:rPr lang="en-US" sz="2800" dirty="0"/>
              <a:t>Since Spring 2003, Georgia Tech teaches three introductory CS courses.</a:t>
            </a:r>
          </a:p>
          <a:p>
            <a:pPr lvl="1"/>
            <a:r>
              <a:rPr lang="en-US" sz="2400" dirty="0"/>
              <a:t>Based on Margolis and Fisher’s </a:t>
            </a:r>
            <a:r>
              <a:rPr lang="en-US" sz="2400" i="1" dirty="0"/>
              <a:t>“alternative paths”</a:t>
            </a:r>
          </a:p>
          <a:p>
            <a:r>
              <a:rPr lang="en-US" sz="2800" dirty="0"/>
              <a:t>Each course introduces computing using a context (examples, homework assignments, lecture discussion) relevant to majors.</a:t>
            </a:r>
          </a:p>
          <a:p>
            <a:pPr lvl="1"/>
            <a:r>
              <a:rPr lang="en-US" sz="2400" dirty="0"/>
              <a:t>Make computing relevant by teaching it in terms of what computers are good for (from the </a:t>
            </a:r>
            <a:r>
              <a:rPr lang="en-US" sz="2400" i="1" dirty="0"/>
              <a:t>students’ </a:t>
            </a:r>
            <a:r>
              <a:rPr lang="en-US" sz="2400" dirty="0"/>
              <a:t>perspective).</a:t>
            </a:r>
          </a:p>
        </p:txBody>
      </p:sp>
      <p:pic>
        <p:nvPicPr>
          <p:cNvPr id="26628" name="Picture 4"/>
          <p:cNvPicPr>
            <a:picLocks noGrp="1" noChangeAspect="1" noChangeArrowheads="1"/>
          </p:cNvPicPr>
          <p:nvPr>
            <p:ph sz="half" idx="2"/>
          </p:nvPr>
        </p:nvPicPr>
        <p:blipFill>
          <a:blip r:embed="rId3"/>
          <a:srcRect/>
          <a:stretch>
            <a:fillRect/>
          </a:stretch>
        </p:blipFill>
        <p:spPr>
          <a:xfrm>
            <a:off x="8231188" y="1152527"/>
            <a:ext cx="1847851" cy="2043113"/>
          </a:xfrm>
        </p:spPr>
      </p:pic>
      <p:pic>
        <p:nvPicPr>
          <p:cNvPr id="26629" name="Picture 5"/>
          <p:cNvPicPr>
            <a:picLocks noChangeAspect="1" noChangeArrowheads="1"/>
          </p:cNvPicPr>
          <p:nvPr/>
        </p:nvPicPr>
        <p:blipFill>
          <a:blip r:embed="rId4"/>
          <a:srcRect/>
          <a:stretch>
            <a:fillRect/>
          </a:stretch>
        </p:blipFill>
        <p:spPr bwMode="auto">
          <a:xfrm>
            <a:off x="9723439" y="2771775"/>
            <a:ext cx="1933575" cy="1905000"/>
          </a:xfrm>
          <a:prstGeom prst="rect">
            <a:avLst/>
          </a:prstGeom>
          <a:noFill/>
          <a:ln w="12700">
            <a:noFill/>
            <a:miter lim="800000"/>
            <a:headEnd/>
            <a:tailEnd/>
          </a:ln>
        </p:spPr>
      </p:pic>
      <p:pic>
        <p:nvPicPr>
          <p:cNvPr id="26630" name="Picture 6" descr="AAAS_ITW_Book_Cover"/>
          <p:cNvPicPr>
            <a:picLocks noChangeAspect="1" noChangeArrowheads="1"/>
          </p:cNvPicPr>
          <p:nvPr/>
        </p:nvPicPr>
        <p:blipFill>
          <a:blip r:embed="rId5"/>
          <a:srcRect/>
          <a:stretch>
            <a:fillRect/>
          </a:stretch>
        </p:blipFill>
        <p:spPr bwMode="auto">
          <a:xfrm>
            <a:off x="8362951" y="4438652"/>
            <a:ext cx="2095499" cy="20669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515939" y="228600"/>
            <a:ext cx="11164886" cy="677108"/>
          </a:xfrm>
        </p:spPr>
        <p:txBody>
          <a:bodyPr rtlCol="0"/>
          <a:lstStyle/>
          <a:p>
            <a:pPr>
              <a:defRPr/>
            </a:pPr>
            <a:r>
              <a:rPr smtClean="0">
                <a:ea typeface="+mn-ea"/>
              </a:rPr>
              <a:t>Contexts, Results, and Themes</a:t>
            </a:r>
            <a:endParaRPr>
              <a:ea typeface="+mn-ea"/>
            </a:endParaRPr>
          </a:p>
        </p:txBody>
      </p:sp>
      <p:sp>
        <p:nvSpPr>
          <p:cNvPr id="27651" name="Text Placeholder 5"/>
          <p:cNvSpPr>
            <a:spLocks noGrp="1"/>
          </p:cNvSpPr>
          <p:nvPr>
            <p:ph type="body" sz="quarter" idx="10"/>
          </p:nvPr>
        </p:nvSpPr>
        <p:spPr>
          <a:xfrm>
            <a:off x="488950" y="1430338"/>
            <a:ext cx="11183937" cy="4852987"/>
          </a:xfrm>
        </p:spPr>
        <p:txBody>
          <a:bodyPr/>
          <a:lstStyle/>
          <a:p>
            <a:r>
              <a:rPr lang="en-US" dirty="0"/>
              <a:t>Media Computation</a:t>
            </a:r>
          </a:p>
          <a:p>
            <a:r>
              <a:rPr lang="en-US" dirty="0"/>
              <a:t>Computing for Engineers (MATLAB)</a:t>
            </a:r>
          </a:p>
          <a:p>
            <a:r>
              <a:rPr lang="en-US" dirty="0"/>
              <a:t>Robotics for CS1</a:t>
            </a:r>
          </a:p>
          <a:p>
            <a:pPr lvl="1"/>
            <a:r>
              <a:rPr lang="en-US" i="1" dirty="0"/>
              <a:t>Institute for Personal Robotics in Education</a:t>
            </a:r>
            <a:endParaRPr lang="en-US" i="1" dirty="0" smtClean="0"/>
          </a:p>
          <a:p>
            <a:r>
              <a:rPr lang="en-US" dirty="0" smtClean="0"/>
              <a:t>Pre CS1</a:t>
            </a:r>
          </a:p>
          <a:p>
            <a:pPr lvl="1"/>
            <a:r>
              <a:rPr lang="en-US" dirty="0" smtClean="0"/>
              <a:t>Contexts with Girl Scouts</a:t>
            </a:r>
          </a:p>
          <a:p>
            <a:r>
              <a:rPr lang="en-US" dirty="0"/>
              <a:t>Beyond CS1</a:t>
            </a:r>
          </a:p>
          <a:p>
            <a:pPr lvl="1"/>
            <a:r>
              <a:rPr lang="en-US" dirty="0"/>
              <a:t>Impact on CS2</a:t>
            </a:r>
          </a:p>
          <a:p>
            <a:pPr lvl="1"/>
            <a:r>
              <a:rPr lang="en-US" dirty="0" err="1"/>
              <a:t>Gameboy</a:t>
            </a:r>
            <a:r>
              <a:rPr lang="en-US" dirty="0"/>
              <a:t> programming for Computer Organization</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rtlCol="0"/>
          <a:lstStyle/>
          <a:p>
            <a:pPr>
              <a:defRPr/>
            </a:pPr>
            <a:r>
              <a:rPr sz="3200">
                <a:ea typeface="+mn-ea"/>
              </a:rPr>
              <a:t>Media Computation:</a:t>
            </a:r>
            <a:r>
              <a:rPr sz="3200" smtClean="0">
                <a:ea typeface="+mn-ea"/>
              </a:rPr>
              <a:t>Teaching </a:t>
            </a:r>
            <a:r>
              <a:rPr sz="3200">
                <a:ea typeface="+mn-ea"/>
              </a:rPr>
              <a:t>in a Relevant Context</a:t>
            </a:r>
          </a:p>
        </p:txBody>
      </p:sp>
      <p:sp>
        <p:nvSpPr>
          <p:cNvPr id="28675" name="Rectangle 3"/>
          <p:cNvSpPr>
            <a:spLocks noGrp="1" noChangeArrowheads="1"/>
          </p:cNvSpPr>
          <p:nvPr>
            <p:ph type="body" sz="quarter" idx="10"/>
          </p:nvPr>
        </p:nvSpPr>
        <p:spPr>
          <a:xfrm>
            <a:off x="508002" y="1411290"/>
            <a:ext cx="6665913" cy="4764087"/>
          </a:xfrm>
        </p:spPr>
        <p:txBody>
          <a:bodyPr/>
          <a:lstStyle/>
          <a:p>
            <a:pPr>
              <a:lnSpc>
                <a:spcPct val="80000"/>
              </a:lnSpc>
            </a:pPr>
            <a:r>
              <a:rPr lang="en-US" sz="3600"/>
              <a:t>Presenting CS topics with media projects and examples</a:t>
            </a:r>
          </a:p>
          <a:p>
            <a:pPr lvl="1">
              <a:lnSpc>
                <a:spcPct val="80000"/>
              </a:lnSpc>
            </a:pPr>
            <a:r>
              <a:rPr lang="en-US"/>
              <a:t>Iteration as creating negative and grayscale images</a:t>
            </a:r>
          </a:p>
          <a:p>
            <a:pPr lvl="1">
              <a:lnSpc>
                <a:spcPct val="80000"/>
              </a:lnSpc>
            </a:pPr>
            <a:r>
              <a:rPr lang="en-US"/>
              <a:t>Indexing in a range as removing redeye</a:t>
            </a:r>
          </a:p>
          <a:p>
            <a:pPr lvl="1">
              <a:lnSpc>
                <a:spcPct val="80000"/>
              </a:lnSpc>
            </a:pPr>
            <a:r>
              <a:rPr lang="en-US"/>
              <a:t>Algorithms for blending both images and sounds</a:t>
            </a:r>
          </a:p>
          <a:p>
            <a:pPr lvl="1">
              <a:lnSpc>
                <a:spcPct val="80000"/>
              </a:lnSpc>
            </a:pPr>
            <a:r>
              <a:rPr lang="en-US"/>
              <a:t>Linked lists as song fragments woven to make music</a:t>
            </a:r>
          </a:p>
          <a:p>
            <a:pPr lvl="1">
              <a:lnSpc>
                <a:spcPct val="80000"/>
              </a:lnSpc>
            </a:pPr>
            <a:r>
              <a:rPr lang="en-US"/>
              <a:t>Information encodings as sound visualizations</a:t>
            </a:r>
          </a:p>
        </p:txBody>
      </p:sp>
      <p:sp>
        <p:nvSpPr>
          <p:cNvPr id="28676" name="Slide Number Placeholder 4"/>
          <p:cNvSpPr>
            <a:spLocks noGrp="1"/>
          </p:cNvSpPr>
          <p:nvPr>
            <p:ph type="sldNum" sz="quarter" idx="4294967295"/>
          </p:nvPr>
        </p:nvSpPr>
        <p:spPr bwMode="auto">
          <a:xfrm>
            <a:off x="11380789" y="6616700"/>
            <a:ext cx="808038" cy="152400"/>
          </a:xfrm>
          <a:prstGeom prst="rect">
            <a:avLst/>
          </a:prstGeom>
          <a:noFill/>
          <a:ln>
            <a:miter lim="800000"/>
            <a:headEnd/>
            <a:tailEnd/>
          </a:ln>
        </p:spPr>
        <p:txBody>
          <a:bodyPr>
            <a:prstTxWarp prst="textNoShape">
              <a:avLst/>
            </a:prstTxWarp>
          </a:bodyPr>
          <a:lstStyle/>
          <a:p>
            <a:fld id="{CCE20000-D2CD-BB45-9FDC-3DF04114A87D}" type="slidenum">
              <a:rPr lang="en-US"/>
              <a:pPr/>
              <a:t>15</a:t>
            </a:fld>
            <a:endParaRPr lang="en-US"/>
          </a:p>
        </p:txBody>
      </p:sp>
      <p:pic>
        <p:nvPicPr>
          <p:cNvPr id="28677" name="Picture 4" descr="blendBarbKatie"/>
          <p:cNvPicPr>
            <a:picLocks noChangeAspect="1" noChangeArrowheads="1"/>
          </p:cNvPicPr>
          <p:nvPr/>
        </p:nvPicPr>
        <p:blipFill>
          <a:blip r:embed="rId3"/>
          <a:srcRect r="36761" b="38309"/>
          <a:stretch>
            <a:fillRect/>
          </a:stretch>
        </p:blipFill>
        <p:spPr bwMode="auto">
          <a:xfrm>
            <a:off x="7720014" y="2908300"/>
            <a:ext cx="2347912" cy="1289050"/>
          </a:xfrm>
          <a:prstGeom prst="rect">
            <a:avLst/>
          </a:prstGeom>
          <a:noFill/>
          <a:ln w="9525">
            <a:noFill/>
            <a:miter lim="800000"/>
            <a:headEnd/>
            <a:tailEnd/>
          </a:ln>
        </p:spPr>
      </p:pic>
      <p:pic>
        <p:nvPicPr>
          <p:cNvPr id="28678" name="Picture 5" descr="soundpicture"/>
          <p:cNvPicPr>
            <a:picLocks noChangeAspect="1" noChangeArrowheads="1"/>
          </p:cNvPicPr>
          <p:nvPr/>
        </p:nvPicPr>
        <p:blipFill>
          <a:blip r:embed="rId4"/>
          <a:srcRect/>
          <a:stretch>
            <a:fillRect/>
          </a:stretch>
        </p:blipFill>
        <p:spPr bwMode="auto">
          <a:xfrm>
            <a:off x="7720013" y="4432302"/>
            <a:ext cx="2262187" cy="1273175"/>
          </a:xfrm>
          <a:prstGeom prst="rect">
            <a:avLst/>
          </a:prstGeom>
          <a:noFill/>
          <a:ln w="9525">
            <a:solidFill>
              <a:schemeClr val="bg1"/>
            </a:solidFill>
            <a:miter lim="800000"/>
            <a:headEnd/>
            <a:tailEnd/>
          </a:ln>
        </p:spPr>
      </p:pic>
      <p:pic>
        <p:nvPicPr>
          <p:cNvPr id="28679" name="Picture 6"/>
          <p:cNvPicPr>
            <a:picLocks noChangeAspect="1" noChangeArrowheads="1"/>
          </p:cNvPicPr>
          <p:nvPr/>
        </p:nvPicPr>
        <p:blipFill>
          <a:blip r:embed="rId5"/>
          <a:srcRect/>
          <a:stretch>
            <a:fillRect/>
          </a:stretch>
        </p:blipFill>
        <p:spPr bwMode="auto">
          <a:xfrm>
            <a:off x="9445626" y="1689100"/>
            <a:ext cx="1350963" cy="1066800"/>
          </a:xfrm>
          <a:prstGeom prst="rect">
            <a:avLst/>
          </a:prstGeom>
          <a:noFill/>
          <a:ln w="9525">
            <a:solidFill>
              <a:schemeClr val="tx1"/>
            </a:solidFill>
            <a:miter lim="800000"/>
            <a:headEnd/>
            <a:tailEnd/>
          </a:ln>
        </p:spPr>
      </p:pic>
      <p:pic>
        <p:nvPicPr>
          <p:cNvPr id="28680" name="Picture 7"/>
          <p:cNvPicPr>
            <a:picLocks noChangeAspect="1" noChangeArrowheads="1"/>
          </p:cNvPicPr>
          <p:nvPr/>
        </p:nvPicPr>
        <p:blipFill>
          <a:blip r:embed="rId6"/>
          <a:srcRect/>
          <a:stretch>
            <a:fillRect/>
          </a:stretch>
        </p:blipFill>
        <p:spPr bwMode="auto">
          <a:xfrm>
            <a:off x="7720014" y="1689100"/>
            <a:ext cx="1349375" cy="106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782765" y="4475164"/>
            <a:ext cx="7880332" cy="2246769"/>
          </a:xfrm>
          <a:prstGeom prst="rect">
            <a:avLst/>
          </a:prstGeom>
          <a:solidFill>
            <a:schemeClr val="accent1">
              <a:lumMod val="40000"/>
              <a:lumOff val="60000"/>
            </a:schemeClr>
          </a:solidFill>
          <a:ln w="9525">
            <a:noFill/>
            <a:miter lim="800000"/>
            <a:headEnd/>
            <a:tailEnd/>
          </a:ln>
          <a:effectLst/>
        </p:spPr>
        <p:txBody>
          <a:bodyPr wrap="none">
            <a:prstTxWarp prst="textNoShape">
              <a:avLst/>
            </a:prstTxWarp>
            <a:spAutoFit/>
          </a:bodyPr>
          <a:lstStyle/>
          <a:p>
            <a:pPr eaLnBrk="0" hangingPunct="0"/>
            <a:r>
              <a:rPr lang="en-US" sz="2000" dirty="0">
                <a:solidFill>
                  <a:schemeClr val="bg2"/>
                </a:solidFill>
                <a:latin typeface="Courier" pitchFamily="-109" charset="0"/>
                <a:ea typeface="Arial" pitchFamily="-109" charset="0"/>
                <a:cs typeface="Courier" pitchFamily="-109" charset="0"/>
              </a:rPr>
              <a:t>def </a:t>
            </a:r>
            <a:r>
              <a:rPr lang="en-US" sz="2000" dirty="0" err="1">
                <a:solidFill>
                  <a:schemeClr val="bg2"/>
                </a:solidFill>
                <a:latin typeface="Courier" pitchFamily="-109" charset="0"/>
                <a:ea typeface="Arial" pitchFamily="-109" charset="0"/>
                <a:cs typeface="Courier" pitchFamily="-109" charset="0"/>
              </a:rPr>
              <a:t>negative(picture</a:t>
            </a:r>
            <a:r>
              <a:rPr lang="en-US" sz="2000" dirty="0">
                <a:solidFill>
                  <a:schemeClr val="bg2"/>
                </a:solidFill>
                <a:latin typeface="Courier" pitchFamily="-109" charset="0"/>
                <a:ea typeface="Arial" pitchFamily="-109" charset="0"/>
                <a:cs typeface="Courier" pitchFamily="-109" charset="0"/>
              </a:rPr>
              <a:t>):</a:t>
            </a:r>
          </a:p>
          <a:p>
            <a:pPr eaLnBrk="0" hangingPunct="0"/>
            <a:r>
              <a:rPr lang="en-US" sz="2000" dirty="0">
                <a:solidFill>
                  <a:schemeClr val="bg2"/>
                </a:solidFill>
                <a:latin typeface="Courier" pitchFamily="-109" charset="0"/>
                <a:ea typeface="Arial" pitchFamily="-109" charset="0"/>
                <a:cs typeface="Courier" pitchFamily="-109" charset="0"/>
              </a:rPr>
              <a:t>  for </a:t>
            </a:r>
            <a:r>
              <a:rPr lang="en-US" sz="2000" dirty="0" err="1">
                <a:solidFill>
                  <a:schemeClr val="bg2"/>
                </a:solidFill>
                <a:latin typeface="Courier" pitchFamily="-109" charset="0"/>
                <a:ea typeface="Arial" pitchFamily="-109" charset="0"/>
                <a:cs typeface="Courier" pitchFamily="-109" charset="0"/>
              </a:rPr>
              <a:t>px</a:t>
            </a:r>
            <a:r>
              <a:rPr lang="en-US" sz="2000" dirty="0">
                <a:solidFill>
                  <a:schemeClr val="bg2"/>
                </a:solidFill>
                <a:latin typeface="Courier" pitchFamily="-109" charset="0"/>
                <a:ea typeface="Arial" pitchFamily="-109" charset="0"/>
                <a:cs typeface="Courier" pitchFamily="-109" charset="0"/>
              </a:rPr>
              <a:t> in </a:t>
            </a:r>
            <a:r>
              <a:rPr lang="en-US" sz="2000" dirty="0" err="1">
                <a:solidFill>
                  <a:schemeClr val="bg2"/>
                </a:solidFill>
                <a:latin typeface="Courier" pitchFamily="-109" charset="0"/>
                <a:ea typeface="Arial" pitchFamily="-109" charset="0"/>
                <a:cs typeface="Courier" pitchFamily="-109" charset="0"/>
              </a:rPr>
              <a:t>getPixels(picture</a:t>
            </a:r>
            <a:r>
              <a:rPr lang="en-US" sz="2000" dirty="0">
                <a:solidFill>
                  <a:schemeClr val="bg2"/>
                </a:solidFill>
                <a:latin typeface="Courier" pitchFamily="-109" charset="0"/>
                <a:ea typeface="Arial" pitchFamily="-109" charset="0"/>
                <a:cs typeface="Courier" pitchFamily="-109" charset="0"/>
              </a:rPr>
              <a:t>):</a:t>
            </a:r>
          </a:p>
          <a:p>
            <a:pPr eaLnBrk="0" hangingPunct="0"/>
            <a:r>
              <a:rPr lang="en-US" sz="2000" dirty="0">
                <a:solidFill>
                  <a:schemeClr val="bg2"/>
                </a:solidFill>
                <a:latin typeface="Courier" pitchFamily="-109" charset="0"/>
                <a:ea typeface="Arial" pitchFamily="-109" charset="0"/>
                <a:cs typeface="Courier" pitchFamily="-109" charset="0"/>
              </a:rPr>
              <a:t>    red=</a:t>
            </a:r>
            <a:r>
              <a:rPr lang="en-US" sz="2000" dirty="0" err="1">
                <a:solidFill>
                  <a:schemeClr val="bg2"/>
                </a:solidFill>
                <a:latin typeface="Courier" pitchFamily="-109" charset="0"/>
                <a:ea typeface="Arial" pitchFamily="-109" charset="0"/>
                <a:cs typeface="Courier" pitchFamily="-109" charset="0"/>
              </a:rPr>
              <a:t>getRed(px</a:t>
            </a:r>
            <a:r>
              <a:rPr lang="en-US" sz="2000" dirty="0">
                <a:solidFill>
                  <a:schemeClr val="bg2"/>
                </a:solidFill>
                <a:latin typeface="Courier" pitchFamily="-109" charset="0"/>
                <a:ea typeface="Arial" pitchFamily="-109" charset="0"/>
                <a:cs typeface="Courier" pitchFamily="-109" charset="0"/>
              </a:rPr>
              <a:t>)</a:t>
            </a:r>
          </a:p>
          <a:p>
            <a:pPr eaLnBrk="0" hangingPunct="0"/>
            <a:r>
              <a:rPr lang="en-US" sz="2000" dirty="0">
                <a:solidFill>
                  <a:schemeClr val="bg2"/>
                </a:solidFill>
                <a:latin typeface="Courier" pitchFamily="-109" charset="0"/>
                <a:ea typeface="Arial" pitchFamily="-109" charset="0"/>
                <a:cs typeface="Courier" pitchFamily="-109" charset="0"/>
              </a:rPr>
              <a:t>    green=</a:t>
            </a:r>
            <a:r>
              <a:rPr lang="en-US" sz="2000" dirty="0" err="1">
                <a:solidFill>
                  <a:schemeClr val="bg2"/>
                </a:solidFill>
                <a:latin typeface="Courier" pitchFamily="-109" charset="0"/>
                <a:ea typeface="Arial" pitchFamily="-109" charset="0"/>
                <a:cs typeface="Courier" pitchFamily="-109" charset="0"/>
              </a:rPr>
              <a:t>getGreen(px</a:t>
            </a:r>
            <a:r>
              <a:rPr lang="en-US" sz="2000" dirty="0">
                <a:solidFill>
                  <a:schemeClr val="bg2"/>
                </a:solidFill>
                <a:latin typeface="Courier" pitchFamily="-109" charset="0"/>
                <a:ea typeface="Arial" pitchFamily="-109" charset="0"/>
                <a:cs typeface="Courier" pitchFamily="-109" charset="0"/>
              </a:rPr>
              <a:t>)</a:t>
            </a:r>
          </a:p>
          <a:p>
            <a:pPr eaLnBrk="0" hangingPunct="0"/>
            <a:r>
              <a:rPr lang="en-US" sz="2000" dirty="0">
                <a:solidFill>
                  <a:schemeClr val="bg2"/>
                </a:solidFill>
                <a:latin typeface="Courier" pitchFamily="-109" charset="0"/>
                <a:ea typeface="Arial" pitchFamily="-109" charset="0"/>
                <a:cs typeface="Courier" pitchFamily="-109" charset="0"/>
              </a:rPr>
              <a:t>    blue=</a:t>
            </a:r>
            <a:r>
              <a:rPr lang="en-US" sz="2000" dirty="0" err="1">
                <a:solidFill>
                  <a:schemeClr val="bg2"/>
                </a:solidFill>
                <a:latin typeface="Courier" pitchFamily="-109" charset="0"/>
                <a:ea typeface="Arial" pitchFamily="-109" charset="0"/>
                <a:cs typeface="Courier" pitchFamily="-109" charset="0"/>
              </a:rPr>
              <a:t>getBlue(px</a:t>
            </a:r>
            <a:r>
              <a:rPr lang="en-US" sz="2000" dirty="0">
                <a:solidFill>
                  <a:schemeClr val="bg2"/>
                </a:solidFill>
                <a:latin typeface="Courier" pitchFamily="-109" charset="0"/>
                <a:ea typeface="Arial" pitchFamily="-109" charset="0"/>
                <a:cs typeface="Courier" pitchFamily="-109" charset="0"/>
              </a:rPr>
              <a:t>)</a:t>
            </a:r>
          </a:p>
          <a:p>
            <a:pPr eaLnBrk="0" hangingPunct="0"/>
            <a:r>
              <a:rPr lang="en-US" sz="2000" dirty="0">
                <a:solidFill>
                  <a:schemeClr val="bg2"/>
                </a:solidFill>
                <a:latin typeface="Courier" pitchFamily="-109" charset="0"/>
                <a:ea typeface="Arial" pitchFamily="-109" charset="0"/>
                <a:cs typeface="Courier" pitchFamily="-109" charset="0"/>
              </a:rPr>
              <a:t>    </a:t>
            </a:r>
            <a:r>
              <a:rPr lang="en-US" sz="2000" dirty="0" err="1">
                <a:solidFill>
                  <a:schemeClr val="bg2"/>
                </a:solidFill>
                <a:latin typeface="Courier" pitchFamily="-109" charset="0"/>
                <a:ea typeface="Arial" pitchFamily="-109" charset="0"/>
                <a:cs typeface="Courier" pitchFamily="-109" charset="0"/>
              </a:rPr>
              <a:t>negColor</a:t>
            </a:r>
            <a:r>
              <a:rPr lang="en-US" sz="2000" dirty="0">
                <a:solidFill>
                  <a:schemeClr val="bg2"/>
                </a:solidFill>
                <a:latin typeface="Courier" pitchFamily="-109" charset="0"/>
                <a:ea typeface="Arial" pitchFamily="-109" charset="0"/>
                <a:cs typeface="Courier" pitchFamily="-109" charset="0"/>
              </a:rPr>
              <a:t>=makeColor(255-red,255-green,255-blue)</a:t>
            </a:r>
          </a:p>
          <a:p>
            <a:pPr eaLnBrk="0" hangingPunct="0"/>
            <a:r>
              <a:rPr lang="en-US" sz="2000" dirty="0">
                <a:solidFill>
                  <a:schemeClr val="bg2"/>
                </a:solidFill>
                <a:latin typeface="Courier" pitchFamily="-109" charset="0"/>
                <a:ea typeface="Arial" pitchFamily="-109" charset="0"/>
                <a:cs typeface="Courier" pitchFamily="-109" charset="0"/>
              </a:rPr>
              <a:t>    </a:t>
            </a:r>
            <a:r>
              <a:rPr lang="en-US" sz="2000" dirty="0" err="1">
                <a:solidFill>
                  <a:schemeClr val="bg2"/>
                </a:solidFill>
                <a:latin typeface="Courier" pitchFamily="-109" charset="0"/>
                <a:ea typeface="Arial" pitchFamily="-109" charset="0"/>
                <a:cs typeface="Courier" pitchFamily="-109" charset="0"/>
              </a:rPr>
              <a:t>setColor(px,negColor</a:t>
            </a:r>
            <a:r>
              <a:rPr lang="en-US" sz="2000" dirty="0">
                <a:solidFill>
                  <a:schemeClr val="bg2"/>
                </a:solidFill>
                <a:latin typeface="Courier" pitchFamily="-109" charset="0"/>
                <a:ea typeface="Arial" pitchFamily="-109" charset="0"/>
                <a:cs typeface="Courier" pitchFamily="-109" charset="0"/>
              </a:rPr>
              <a:t>)</a:t>
            </a:r>
          </a:p>
        </p:txBody>
      </p:sp>
      <p:sp>
        <p:nvSpPr>
          <p:cNvPr id="6" name="Text Box 10"/>
          <p:cNvSpPr txBox="1">
            <a:spLocks noChangeArrowheads="1"/>
          </p:cNvSpPr>
          <p:nvPr/>
        </p:nvSpPr>
        <p:spPr bwMode="auto">
          <a:xfrm>
            <a:off x="1782767" y="381001"/>
            <a:ext cx="5417719" cy="1015663"/>
          </a:xfrm>
          <a:prstGeom prst="rect">
            <a:avLst/>
          </a:prstGeom>
          <a:solidFill>
            <a:schemeClr val="accent1">
              <a:lumMod val="40000"/>
              <a:lumOff val="60000"/>
            </a:schemeClr>
          </a:solidFill>
          <a:ln w="9525">
            <a:noFill/>
            <a:miter lim="800000"/>
            <a:headEnd/>
            <a:tailEnd/>
          </a:ln>
          <a:effectLst/>
        </p:spPr>
        <p:txBody>
          <a:bodyPr wrap="none">
            <a:prstTxWarp prst="textNoShape">
              <a:avLst/>
            </a:prstTxWarp>
            <a:spAutoFit/>
          </a:bodyPr>
          <a:lstStyle/>
          <a:p>
            <a:pPr eaLnBrk="0" hangingPunct="0"/>
            <a:r>
              <a:rPr lang="en-US" sz="2000" dirty="0">
                <a:solidFill>
                  <a:schemeClr val="bg2"/>
                </a:solidFill>
                <a:latin typeface="Courier" pitchFamily="-109" charset="0"/>
                <a:ea typeface="Arial" pitchFamily="-109" charset="0"/>
                <a:cs typeface="Courier" pitchFamily="-109" charset="0"/>
              </a:rPr>
              <a:t>def </a:t>
            </a:r>
            <a:r>
              <a:rPr lang="en-US" sz="2000" dirty="0" err="1">
                <a:solidFill>
                  <a:schemeClr val="bg2"/>
                </a:solidFill>
                <a:latin typeface="Courier" pitchFamily="-109" charset="0"/>
                <a:ea typeface="Arial" pitchFamily="-109" charset="0"/>
                <a:cs typeface="Courier" pitchFamily="-109" charset="0"/>
              </a:rPr>
              <a:t>clearRed(picture</a:t>
            </a:r>
            <a:r>
              <a:rPr lang="en-US" sz="2000" dirty="0">
                <a:solidFill>
                  <a:schemeClr val="bg2"/>
                </a:solidFill>
                <a:latin typeface="Courier" pitchFamily="-109" charset="0"/>
                <a:ea typeface="Arial" pitchFamily="-109" charset="0"/>
                <a:cs typeface="Courier" pitchFamily="-109" charset="0"/>
              </a:rPr>
              <a:t>):</a:t>
            </a:r>
          </a:p>
          <a:p>
            <a:pPr eaLnBrk="0" hangingPunct="0"/>
            <a:r>
              <a:rPr lang="en-US" sz="2000" dirty="0">
                <a:solidFill>
                  <a:schemeClr val="bg2"/>
                </a:solidFill>
                <a:latin typeface="Courier" pitchFamily="-109" charset="0"/>
                <a:ea typeface="Arial" pitchFamily="-109" charset="0"/>
                <a:cs typeface="Courier" pitchFamily="-109" charset="0"/>
              </a:rPr>
              <a:t>  for pixel in </a:t>
            </a:r>
            <a:r>
              <a:rPr lang="en-US" sz="2000" dirty="0" err="1">
                <a:solidFill>
                  <a:schemeClr val="bg2"/>
                </a:solidFill>
                <a:latin typeface="Courier" pitchFamily="-109" charset="0"/>
                <a:ea typeface="Arial" pitchFamily="-109" charset="0"/>
                <a:cs typeface="Courier" pitchFamily="-109" charset="0"/>
              </a:rPr>
              <a:t>getPixels(picture</a:t>
            </a:r>
            <a:r>
              <a:rPr lang="en-US" sz="2000" dirty="0">
                <a:solidFill>
                  <a:schemeClr val="bg2"/>
                </a:solidFill>
                <a:latin typeface="Courier" pitchFamily="-109" charset="0"/>
                <a:ea typeface="Arial" pitchFamily="-109" charset="0"/>
                <a:cs typeface="Courier" pitchFamily="-109" charset="0"/>
              </a:rPr>
              <a:t>):</a:t>
            </a:r>
          </a:p>
          <a:p>
            <a:pPr eaLnBrk="0" hangingPunct="0"/>
            <a:r>
              <a:rPr lang="en-US" sz="2000" dirty="0">
                <a:solidFill>
                  <a:schemeClr val="bg2"/>
                </a:solidFill>
                <a:latin typeface="Courier" pitchFamily="-109" charset="0"/>
                <a:ea typeface="Arial" pitchFamily="-109" charset="0"/>
                <a:cs typeface="Courier" pitchFamily="-109" charset="0"/>
              </a:rPr>
              <a:t>    setRed(pixel,0)</a:t>
            </a:r>
          </a:p>
        </p:txBody>
      </p:sp>
      <p:sp>
        <p:nvSpPr>
          <p:cNvPr id="7" name="Text Box 11"/>
          <p:cNvSpPr txBox="1">
            <a:spLocks noChangeArrowheads="1"/>
          </p:cNvSpPr>
          <p:nvPr/>
        </p:nvSpPr>
        <p:spPr bwMode="auto">
          <a:xfrm>
            <a:off x="1782765" y="1908177"/>
            <a:ext cx="8342072" cy="2246769"/>
          </a:xfrm>
          <a:prstGeom prst="rect">
            <a:avLst/>
          </a:prstGeom>
          <a:solidFill>
            <a:schemeClr val="accent1">
              <a:lumMod val="40000"/>
              <a:lumOff val="60000"/>
            </a:schemeClr>
          </a:solidFill>
          <a:ln w="9525">
            <a:noFill/>
            <a:miter lim="800000"/>
            <a:headEnd/>
            <a:tailEnd/>
          </a:ln>
          <a:effectLst/>
        </p:spPr>
        <p:txBody>
          <a:bodyPr wrap="none">
            <a:prstTxWarp prst="textNoShape">
              <a:avLst/>
            </a:prstTxWarp>
            <a:spAutoFit/>
          </a:bodyPr>
          <a:lstStyle/>
          <a:p>
            <a:pPr eaLnBrk="0" hangingPunct="0"/>
            <a:r>
              <a:rPr lang="en-US" sz="2000" dirty="0">
                <a:solidFill>
                  <a:schemeClr val="bg2"/>
                </a:solidFill>
                <a:latin typeface="Courier" pitchFamily="-109" charset="0"/>
                <a:ea typeface="Arial" pitchFamily="-109" charset="0"/>
                <a:cs typeface="Courier" pitchFamily="-109" charset="0"/>
              </a:rPr>
              <a:t>def </a:t>
            </a:r>
            <a:r>
              <a:rPr lang="en-US" sz="2000" dirty="0" err="1">
                <a:solidFill>
                  <a:schemeClr val="bg2"/>
                </a:solidFill>
                <a:latin typeface="Courier" pitchFamily="-109" charset="0"/>
                <a:ea typeface="Arial" pitchFamily="-109" charset="0"/>
                <a:cs typeface="Courier" pitchFamily="-109" charset="0"/>
              </a:rPr>
              <a:t>greyscale(picture</a:t>
            </a:r>
            <a:r>
              <a:rPr lang="en-US" sz="2000" dirty="0">
                <a:solidFill>
                  <a:schemeClr val="bg2"/>
                </a:solidFill>
                <a:latin typeface="Courier" pitchFamily="-109" charset="0"/>
                <a:ea typeface="Arial" pitchFamily="-109" charset="0"/>
                <a:cs typeface="Courier" pitchFamily="-109" charset="0"/>
              </a:rPr>
              <a:t>):</a:t>
            </a:r>
          </a:p>
          <a:p>
            <a:pPr eaLnBrk="0" hangingPunct="0"/>
            <a:r>
              <a:rPr lang="en-US" sz="2000" dirty="0">
                <a:solidFill>
                  <a:schemeClr val="bg2"/>
                </a:solidFill>
                <a:latin typeface="Courier" pitchFamily="-109" charset="0"/>
                <a:ea typeface="Arial" pitchFamily="-109" charset="0"/>
                <a:cs typeface="Courier" pitchFamily="-109" charset="0"/>
              </a:rPr>
              <a:t>  for </a:t>
            </a:r>
            <a:r>
              <a:rPr lang="en-US" sz="2000" dirty="0" err="1">
                <a:solidFill>
                  <a:schemeClr val="bg2"/>
                </a:solidFill>
                <a:latin typeface="Courier" pitchFamily="-109" charset="0"/>
                <a:ea typeface="Arial" pitchFamily="-109" charset="0"/>
                <a:cs typeface="Courier" pitchFamily="-109" charset="0"/>
              </a:rPr>
              <a:t>p</a:t>
            </a:r>
            <a:r>
              <a:rPr lang="en-US" sz="2000" dirty="0">
                <a:solidFill>
                  <a:schemeClr val="bg2"/>
                </a:solidFill>
                <a:latin typeface="Courier" pitchFamily="-109" charset="0"/>
                <a:ea typeface="Arial" pitchFamily="-109" charset="0"/>
                <a:cs typeface="Courier" pitchFamily="-109" charset="0"/>
              </a:rPr>
              <a:t> in </a:t>
            </a:r>
            <a:r>
              <a:rPr lang="en-US" sz="2000" dirty="0" err="1">
                <a:solidFill>
                  <a:schemeClr val="bg2"/>
                </a:solidFill>
                <a:latin typeface="Courier" pitchFamily="-109" charset="0"/>
                <a:ea typeface="Arial" pitchFamily="-109" charset="0"/>
                <a:cs typeface="Courier" pitchFamily="-109" charset="0"/>
              </a:rPr>
              <a:t>getPixels(picture</a:t>
            </a:r>
            <a:r>
              <a:rPr lang="en-US" sz="2000" dirty="0">
                <a:solidFill>
                  <a:schemeClr val="bg2"/>
                </a:solidFill>
                <a:latin typeface="Courier" pitchFamily="-109" charset="0"/>
                <a:ea typeface="Arial" pitchFamily="-109" charset="0"/>
                <a:cs typeface="Courier" pitchFamily="-109" charset="0"/>
              </a:rPr>
              <a:t>):</a:t>
            </a:r>
          </a:p>
          <a:p>
            <a:pPr eaLnBrk="0" hangingPunct="0"/>
            <a:r>
              <a:rPr lang="en-US" sz="2000" dirty="0">
                <a:solidFill>
                  <a:schemeClr val="bg2"/>
                </a:solidFill>
                <a:latin typeface="Courier" pitchFamily="-109" charset="0"/>
                <a:ea typeface="Arial" pitchFamily="-109" charset="0"/>
                <a:cs typeface="Courier" pitchFamily="-109" charset="0"/>
              </a:rPr>
              <a:t>    redness=</a:t>
            </a:r>
            <a:r>
              <a:rPr lang="en-US" sz="2000" dirty="0" err="1">
                <a:solidFill>
                  <a:schemeClr val="bg2"/>
                </a:solidFill>
                <a:latin typeface="Courier" pitchFamily="-109" charset="0"/>
                <a:ea typeface="Arial" pitchFamily="-109" charset="0"/>
                <a:cs typeface="Courier" pitchFamily="-109" charset="0"/>
              </a:rPr>
              <a:t>getRed(p</a:t>
            </a:r>
            <a:r>
              <a:rPr lang="en-US" sz="2000" dirty="0">
                <a:solidFill>
                  <a:schemeClr val="bg2"/>
                </a:solidFill>
                <a:latin typeface="Courier" pitchFamily="-109" charset="0"/>
                <a:ea typeface="Arial" pitchFamily="-109" charset="0"/>
                <a:cs typeface="Courier" pitchFamily="-109" charset="0"/>
              </a:rPr>
              <a:t>)</a:t>
            </a:r>
          </a:p>
          <a:p>
            <a:pPr eaLnBrk="0" hangingPunct="0"/>
            <a:r>
              <a:rPr lang="en-US" sz="2000" dirty="0">
                <a:solidFill>
                  <a:schemeClr val="bg2"/>
                </a:solidFill>
                <a:latin typeface="Courier" pitchFamily="-109" charset="0"/>
                <a:ea typeface="Arial" pitchFamily="-109" charset="0"/>
                <a:cs typeface="Courier" pitchFamily="-109" charset="0"/>
              </a:rPr>
              <a:t>    greenness=</a:t>
            </a:r>
            <a:r>
              <a:rPr lang="en-US" sz="2000" dirty="0" err="1">
                <a:solidFill>
                  <a:schemeClr val="bg2"/>
                </a:solidFill>
                <a:latin typeface="Courier" pitchFamily="-109" charset="0"/>
                <a:ea typeface="Arial" pitchFamily="-109" charset="0"/>
                <a:cs typeface="Courier" pitchFamily="-109" charset="0"/>
              </a:rPr>
              <a:t>getGreen(p</a:t>
            </a:r>
            <a:r>
              <a:rPr lang="en-US" sz="2000" dirty="0">
                <a:solidFill>
                  <a:schemeClr val="bg2"/>
                </a:solidFill>
                <a:latin typeface="Courier" pitchFamily="-109" charset="0"/>
                <a:ea typeface="Arial" pitchFamily="-109" charset="0"/>
                <a:cs typeface="Courier" pitchFamily="-109" charset="0"/>
              </a:rPr>
              <a:t>)</a:t>
            </a:r>
          </a:p>
          <a:p>
            <a:pPr eaLnBrk="0" hangingPunct="0"/>
            <a:r>
              <a:rPr lang="en-US" sz="2000" dirty="0">
                <a:solidFill>
                  <a:schemeClr val="bg2"/>
                </a:solidFill>
                <a:latin typeface="Courier" pitchFamily="-109" charset="0"/>
                <a:ea typeface="Arial" pitchFamily="-109" charset="0"/>
                <a:cs typeface="Courier" pitchFamily="-109" charset="0"/>
              </a:rPr>
              <a:t>    blueness=</a:t>
            </a:r>
            <a:r>
              <a:rPr lang="en-US" sz="2000" dirty="0" err="1">
                <a:solidFill>
                  <a:schemeClr val="bg2"/>
                </a:solidFill>
                <a:latin typeface="Courier" pitchFamily="-109" charset="0"/>
                <a:ea typeface="Arial" pitchFamily="-109" charset="0"/>
                <a:cs typeface="Courier" pitchFamily="-109" charset="0"/>
              </a:rPr>
              <a:t>getBlue(p</a:t>
            </a:r>
            <a:r>
              <a:rPr lang="en-US" sz="2000" dirty="0">
                <a:solidFill>
                  <a:schemeClr val="bg2"/>
                </a:solidFill>
                <a:latin typeface="Courier" pitchFamily="-109" charset="0"/>
                <a:ea typeface="Arial" pitchFamily="-109" charset="0"/>
                <a:cs typeface="Courier" pitchFamily="-109" charset="0"/>
              </a:rPr>
              <a:t>)</a:t>
            </a:r>
          </a:p>
          <a:p>
            <a:pPr eaLnBrk="0" hangingPunct="0"/>
            <a:r>
              <a:rPr lang="en-US" sz="2000" dirty="0">
                <a:solidFill>
                  <a:schemeClr val="bg2"/>
                </a:solidFill>
                <a:latin typeface="Courier" pitchFamily="-109" charset="0"/>
                <a:ea typeface="Arial" pitchFamily="-109" charset="0"/>
                <a:cs typeface="Courier" pitchFamily="-109" charset="0"/>
              </a:rPr>
              <a:t>    luminance=(redness+blueness+greenness)/3</a:t>
            </a:r>
          </a:p>
          <a:p>
            <a:pPr eaLnBrk="0" hangingPunct="0"/>
            <a:r>
              <a:rPr lang="en-US" sz="2000" dirty="0" err="1">
                <a:solidFill>
                  <a:schemeClr val="bg2"/>
                </a:solidFill>
                <a:latin typeface="Courier" pitchFamily="-109" charset="0"/>
                <a:ea typeface="Arial" pitchFamily="-109" charset="0"/>
                <a:cs typeface="Courier" pitchFamily="-109" charset="0"/>
              </a:rPr>
              <a:t>setColor(p</a:t>
            </a:r>
            <a:r>
              <a:rPr lang="en-US" sz="2000" dirty="0">
                <a:solidFill>
                  <a:schemeClr val="bg2"/>
                </a:solidFill>
                <a:latin typeface="Courier" pitchFamily="-109" charset="0"/>
                <a:ea typeface="Arial" pitchFamily="-109" charset="0"/>
                <a:cs typeface="Courier" pitchFamily="-109" charset="0"/>
              </a:rPr>
              <a:t>, </a:t>
            </a:r>
            <a:r>
              <a:rPr lang="en-US" sz="2000" dirty="0" err="1">
                <a:solidFill>
                  <a:schemeClr val="bg2"/>
                </a:solidFill>
                <a:latin typeface="Courier" pitchFamily="-109" charset="0"/>
                <a:ea typeface="Arial" pitchFamily="-109" charset="0"/>
                <a:cs typeface="Courier" pitchFamily="-109" charset="0"/>
              </a:rPr>
              <a:t>makeColor(luminance,luminance,luminance</a:t>
            </a:r>
            <a:r>
              <a:rPr lang="en-US" sz="2000" dirty="0">
                <a:solidFill>
                  <a:schemeClr val="bg2"/>
                </a:solidFill>
                <a:latin typeface="Courier" pitchFamily="-109" charset="0"/>
                <a:ea typeface="Arial" pitchFamily="-109" charset="0"/>
                <a:cs typeface="Courier" pitchFamily="-109" charset="0"/>
              </a:rPr>
              <a:t>))</a:t>
            </a:r>
          </a:p>
        </p:txBody>
      </p:sp>
      <p:pic>
        <p:nvPicPr>
          <p:cNvPr id="29701" name="Picture 7" descr="santa-neg.png"/>
          <p:cNvPicPr>
            <a:picLocks noChangeAspect="1"/>
          </p:cNvPicPr>
          <p:nvPr/>
        </p:nvPicPr>
        <p:blipFill>
          <a:blip r:embed="rId3"/>
          <a:srcRect/>
          <a:stretch>
            <a:fillRect/>
          </a:stretch>
        </p:blipFill>
        <p:spPr bwMode="auto">
          <a:xfrm>
            <a:off x="9836152" y="4579938"/>
            <a:ext cx="2011363" cy="2114550"/>
          </a:xfrm>
          <a:prstGeom prst="rect">
            <a:avLst/>
          </a:prstGeom>
          <a:noFill/>
          <a:ln w="9525">
            <a:noFill/>
            <a:miter lim="800000"/>
            <a:headEnd/>
            <a:tailEnd/>
          </a:ln>
        </p:spPr>
      </p:pic>
      <p:pic>
        <p:nvPicPr>
          <p:cNvPr id="29702" name="Picture 8" descr="santa-gray.png"/>
          <p:cNvPicPr>
            <a:picLocks noChangeAspect="1"/>
          </p:cNvPicPr>
          <p:nvPr/>
        </p:nvPicPr>
        <p:blipFill>
          <a:blip r:embed="rId4"/>
          <a:srcRect/>
          <a:stretch>
            <a:fillRect/>
          </a:stretch>
        </p:blipFill>
        <p:spPr bwMode="auto">
          <a:xfrm>
            <a:off x="9850438" y="2260602"/>
            <a:ext cx="1914525" cy="2017713"/>
          </a:xfrm>
          <a:prstGeom prst="rect">
            <a:avLst/>
          </a:prstGeom>
          <a:noFill/>
          <a:ln w="9525">
            <a:noFill/>
            <a:miter lim="800000"/>
            <a:headEnd/>
            <a:tailEnd/>
          </a:ln>
        </p:spPr>
      </p:pic>
      <p:pic>
        <p:nvPicPr>
          <p:cNvPr id="29703" name="Picture 9" descr="santa-blue-green.png"/>
          <p:cNvPicPr>
            <a:picLocks noChangeAspect="1"/>
          </p:cNvPicPr>
          <p:nvPr/>
        </p:nvPicPr>
        <p:blipFill>
          <a:blip r:embed="rId5"/>
          <a:srcRect/>
          <a:stretch>
            <a:fillRect/>
          </a:stretch>
        </p:blipFill>
        <p:spPr bwMode="auto">
          <a:xfrm>
            <a:off x="9839325" y="0"/>
            <a:ext cx="1914525" cy="2017713"/>
          </a:xfrm>
          <a:prstGeom prst="rect">
            <a:avLst/>
          </a:prstGeom>
          <a:noFill/>
          <a:ln w="9525">
            <a:noFill/>
            <a:miter lim="800000"/>
            <a:headEnd/>
            <a:tailEnd/>
          </a:ln>
        </p:spPr>
      </p:pic>
      <p:pic>
        <p:nvPicPr>
          <p:cNvPr id="29704" name="Picture 10" descr="Santa.png"/>
          <p:cNvPicPr>
            <a:picLocks noChangeAspect="1"/>
          </p:cNvPicPr>
          <p:nvPr/>
        </p:nvPicPr>
        <p:blipFill>
          <a:blip r:embed="rId6"/>
          <a:srcRect/>
          <a:stretch>
            <a:fillRect/>
          </a:stretch>
        </p:blipFill>
        <p:spPr bwMode="auto">
          <a:xfrm>
            <a:off x="2" y="2882900"/>
            <a:ext cx="1603374" cy="16875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Guzdial – Media Computation</a:t>
            </a:r>
          </a:p>
        </p:txBody>
      </p:sp>
      <p:sp>
        <p:nvSpPr>
          <p:cNvPr id="28674" name="Rectangle 2"/>
          <p:cNvSpPr>
            <a:spLocks noGrp="1" noChangeArrowheads="1"/>
          </p:cNvSpPr>
          <p:nvPr>
            <p:ph type="title"/>
          </p:nvPr>
        </p:nvSpPr>
        <p:spPr/>
        <p:txBody>
          <a:bodyPr/>
          <a:lstStyle/>
          <a:p>
            <a:r>
              <a:rPr lang="en-US"/>
              <a:t>Selecting Python as the programming language</a:t>
            </a:r>
          </a:p>
        </p:txBody>
      </p:sp>
      <p:sp>
        <p:nvSpPr>
          <p:cNvPr id="28675" name="Rectangle 3"/>
          <p:cNvSpPr>
            <a:spLocks noGrp="1" noChangeArrowheads="1"/>
          </p:cNvSpPr>
          <p:nvPr>
            <p:ph type="body" sz="half" idx="1"/>
          </p:nvPr>
        </p:nvSpPr>
        <p:spPr>
          <a:xfrm>
            <a:off x="609441" y="1719264"/>
            <a:ext cx="5992839" cy="4757737"/>
          </a:xfrm>
        </p:spPr>
        <p:txBody>
          <a:bodyPr/>
          <a:lstStyle/>
          <a:p>
            <a:pPr>
              <a:lnSpc>
                <a:spcPct val="90000"/>
              </a:lnSpc>
            </a:pPr>
            <a:r>
              <a:rPr lang="en-US" sz="2400" i="1" dirty="0"/>
              <a:t>Significant</a:t>
            </a:r>
            <a:r>
              <a:rPr lang="en-US" sz="2400" dirty="0"/>
              <a:t> issue: Non-CS faculty, who don’t </a:t>
            </a:r>
            <a:r>
              <a:rPr lang="en-US" sz="2400" dirty="0" smtClean="0"/>
              <a:t>program, speak for </a:t>
            </a:r>
            <a:r>
              <a:rPr lang="en-US" sz="2400" dirty="0"/>
              <a:t>their students</a:t>
            </a:r>
            <a:r>
              <a:rPr lang="en-US" sz="2400" dirty="0" smtClean="0"/>
              <a:t>.</a:t>
            </a:r>
            <a:br>
              <a:rPr lang="en-US" sz="2400" dirty="0" smtClean="0"/>
            </a:br>
            <a:r>
              <a:rPr lang="en-US" sz="2400" dirty="0" smtClean="0"/>
              <a:t>How do they choose?</a:t>
            </a:r>
          </a:p>
          <a:p>
            <a:pPr lvl="1">
              <a:lnSpc>
                <a:spcPct val="90000"/>
              </a:lnSpc>
            </a:pPr>
            <a:r>
              <a:rPr lang="en-US" sz="2000" dirty="0"/>
              <a:t>Check Google: General opinion counts.</a:t>
            </a:r>
          </a:p>
          <a:p>
            <a:pPr lvl="1">
              <a:lnSpc>
                <a:spcPct val="90000"/>
              </a:lnSpc>
            </a:pPr>
            <a:r>
              <a:rPr lang="en-US" sz="2000" i="1" dirty="0"/>
              <a:t>Looks like</a:t>
            </a:r>
            <a:r>
              <a:rPr lang="en-US" sz="2000" dirty="0"/>
              <a:t> other programming languages</a:t>
            </a:r>
          </a:p>
          <a:p>
            <a:pPr marL="1092200" lvl="2" indent="-347663">
              <a:lnSpc>
                <a:spcPct val="90000"/>
              </a:lnSpc>
            </a:pPr>
            <a:r>
              <a:rPr lang="en-US" sz="2100" dirty="0"/>
              <a:t>Potential for transfer</a:t>
            </a:r>
          </a:p>
          <a:p>
            <a:pPr lvl="1">
              <a:lnSpc>
                <a:spcPct val="90000"/>
              </a:lnSpc>
            </a:pPr>
            <a:r>
              <a:rPr lang="en-US" sz="2000" dirty="0"/>
              <a:t>Use in commercial contexts authenticates the choice</a:t>
            </a:r>
          </a:p>
          <a:p>
            <a:pPr marL="1092200" lvl="2" indent="-347663">
              <a:lnSpc>
                <a:spcPct val="90000"/>
              </a:lnSpc>
            </a:pPr>
            <a:r>
              <a:rPr lang="en-US" sz="2100" dirty="0"/>
              <a:t>IL&amp;M, Google, Nextel, etc</a:t>
            </a:r>
            <a:r>
              <a:rPr lang="en-US" sz="2100" dirty="0" smtClean="0"/>
              <a:t>.</a:t>
            </a:r>
          </a:p>
          <a:p>
            <a:pPr marL="692150" lvl="1" indent="-347663">
              <a:lnSpc>
                <a:spcPct val="90000"/>
              </a:lnSpc>
            </a:pPr>
            <a:endParaRPr lang="en-US" sz="2500" dirty="0" smtClean="0"/>
          </a:p>
          <a:p>
            <a:pPr marL="292100" indent="-347663">
              <a:lnSpc>
                <a:spcPct val="90000"/>
              </a:lnSpc>
            </a:pPr>
            <a:r>
              <a:rPr lang="en-US" sz="2900" dirty="0" smtClean="0"/>
              <a:t>Our experience: Easy transition to Java</a:t>
            </a:r>
            <a:br>
              <a:rPr lang="en-US" sz="2900" dirty="0" smtClean="0"/>
            </a:br>
            <a:endParaRPr lang="en-US" sz="2900" dirty="0"/>
          </a:p>
        </p:txBody>
      </p:sp>
      <p:pic>
        <p:nvPicPr>
          <p:cNvPr id="28676" name="Picture 4" descr="HS5ClipImage_401d6d64"/>
          <p:cNvPicPr>
            <a:picLocks noChangeAspect="1" noChangeArrowheads="1"/>
          </p:cNvPicPr>
          <p:nvPr/>
        </p:nvPicPr>
        <p:blipFill>
          <a:blip r:embed="rId3"/>
          <a:srcRect/>
          <a:stretch>
            <a:fillRect/>
          </a:stretch>
        </p:blipFill>
        <p:spPr bwMode="auto">
          <a:xfrm>
            <a:off x="7279788" y="1676400"/>
            <a:ext cx="4341918" cy="3761050"/>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15939" y="228600"/>
            <a:ext cx="11164886" cy="677108"/>
          </a:xfrm>
        </p:spPr>
        <p:txBody>
          <a:bodyPr rtlCol="0"/>
          <a:lstStyle/>
          <a:p>
            <a:pPr>
              <a:defRPr/>
            </a:pPr>
            <a:r>
              <a:rPr sz="3200" dirty="0" smtClean="0">
                <a:ea typeface="+mn-ea"/>
              </a:rPr>
              <a:t>Open-ended, </a:t>
            </a:r>
            <a:r>
              <a:rPr lang="en-US" sz="3200" dirty="0" smtClean="0">
                <a:ea typeface="+mn-ea"/>
              </a:rPr>
              <a:t/>
            </a:r>
            <a:br>
              <a:rPr lang="en-US" sz="3200" dirty="0" smtClean="0">
                <a:ea typeface="+mn-ea"/>
              </a:rPr>
            </a:br>
            <a:r>
              <a:rPr sz="3200" dirty="0" smtClean="0">
                <a:ea typeface="+mn-ea"/>
              </a:rPr>
              <a:t>contextualized homework</a:t>
            </a:r>
            <a:endParaRPr sz="3200" dirty="0">
              <a:ea typeface="+mn-ea"/>
            </a:endParaRPr>
          </a:p>
        </p:txBody>
      </p:sp>
      <p:pic>
        <p:nvPicPr>
          <p:cNvPr id="30723" name="Picture 3" descr="summerscollage.jpg"/>
          <p:cNvPicPr>
            <a:picLocks noChangeAspect="1"/>
          </p:cNvPicPr>
          <p:nvPr/>
        </p:nvPicPr>
        <p:blipFill>
          <a:blip r:embed="rId7"/>
          <a:srcRect/>
          <a:stretch>
            <a:fillRect/>
          </a:stretch>
        </p:blipFill>
        <p:spPr bwMode="auto">
          <a:xfrm>
            <a:off x="6042025" y="4679950"/>
            <a:ext cx="2555876" cy="1911350"/>
          </a:xfrm>
          <a:prstGeom prst="rect">
            <a:avLst/>
          </a:prstGeom>
          <a:noFill/>
          <a:ln w="9525">
            <a:noFill/>
            <a:miter lim="800000"/>
            <a:headEnd/>
            <a:tailEnd/>
          </a:ln>
        </p:spPr>
      </p:pic>
      <p:pic>
        <p:nvPicPr>
          <p:cNvPr id="30724" name="Picture 4" descr="Collage[1].jpg"/>
          <p:cNvPicPr>
            <a:picLocks noChangeAspect="1"/>
          </p:cNvPicPr>
          <p:nvPr/>
        </p:nvPicPr>
        <p:blipFill>
          <a:blip r:embed="rId8"/>
          <a:srcRect/>
          <a:stretch>
            <a:fillRect/>
          </a:stretch>
        </p:blipFill>
        <p:spPr bwMode="auto">
          <a:xfrm>
            <a:off x="9458324" y="3328990"/>
            <a:ext cx="2490789" cy="3322637"/>
          </a:xfrm>
          <a:prstGeom prst="rect">
            <a:avLst/>
          </a:prstGeom>
          <a:noFill/>
          <a:ln w="9525">
            <a:noFill/>
            <a:miter lim="800000"/>
            <a:headEnd/>
            <a:tailEnd/>
          </a:ln>
        </p:spPr>
      </p:pic>
      <p:pic>
        <p:nvPicPr>
          <p:cNvPr id="30725" name="Picture 5" descr="gtg650tkermit[1].jpg"/>
          <p:cNvPicPr>
            <a:picLocks noChangeAspect="1"/>
          </p:cNvPicPr>
          <p:nvPr/>
        </p:nvPicPr>
        <p:blipFill>
          <a:blip r:embed="rId9"/>
          <a:srcRect/>
          <a:stretch>
            <a:fillRect/>
          </a:stretch>
        </p:blipFill>
        <p:spPr bwMode="auto">
          <a:xfrm>
            <a:off x="527052" y="1133475"/>
            <a:ext cx="2625725" cy="3562350"/>
          </a:xfrm>
          <a:prstGeom prst="rect">
            <a:avLst/>
          </a:prstGeom>
          <a:noFill/>
          <a:ln w="9525">
            <a:noFill/>
            <a:miter lim="800000"/>
            <a:headEnd/>
            <a:tailEnd/>
          </a:ln>
        </p:spPr>
      </p:pic>
      <p:pic>
        <p:nvPicPr>
          <p:cNvPr id="30726" name="Picture 7" descr="JenniferBlakesNewCollage[1].jpg"/>
          <p:cNvPicPr>
            <a:picLocks noChangeAspect="1"/>
          </p:cNvPicPr>
          <p:nvPr/>
        </p:nvPicPr>
        <p:blipFill>
          <a:blip r:embed="rId10"/>
          <a:srcRect/>
          <a:stretch>
            <a:fillRect/>
          </a:stretch>
        </p:blipFill>
        <p:spPr bwMode="auto">
          <a:xfrm>
            <a:off x="3360739" y="1155700"/>
            <a:ext cx="2589212" cy="3513138"/>
          </a:xfrm>
          <a:prstGeom prst="rect">
            <a:avLst/>
          </a:prstGeom>
          <a:noFill/>
          <a:ln w="9525">
            <a:noFill/>
            <a:miter lim="800000"/>
            <a:headEnd/>
            <a:tailEnd/>
          </a:ln>
        </p:spPr>
      </p:pic>
      <p:sp>
        <p:nvSpPr>
          <p:cNvPr id="10" name="TextBox 9"/>
          <p:cNvSpPr txBox="1"/>
          <p:nvPr/>
        </p:nvSpPr>
        <p:spPr>
          <a:xfrm>
            <a:off x="1522414" y="5057775"/>
            <a:ext cx="3100387" cy="451406"/>
          </a:xfrm>
          <a:prstGeom prst="rect">
            <a:avLst/>
          </a:prstGeom>
          <a:noFill/>
        </p:spPr>
        <p:txBody>
          <a:bodyPr lIns="0" tIns="0" rIns="0" bIns="0">
            <a:prstTxWarp prst="textNoShape">
              <a:avLst/>
            </a:prstTxWarp>
            <a:spAutoFit/>
          </a:bodyPr>
          <a:lstStyle/>
          <a:p>
            <a:pPr marL="396875" indent="-396875">
              <a:lnSpc>
                <a:spcPct val="90000"/>
              </a:lnSpc>
              <a:spcBef>
                <a:spcPct val="20000"/>
              </a:spcBef>
              <a:buSzPct val="85000"/>
              <a:buFont typeface="Arial" pitchFamily="-109" charset="0"/>
              <a:buNone/>
            </a:pPr>
            <a:r>
              <a:rPr lang="en-US" sz="3200">
                <a:latin typeface="Segoe" charset="0"/>
              </a:rPr>
              <a:t>Sound collage</a:t>
            </a:r>
          </a:p>
        </p:txBody>
      </p:sp>
      <p:sp>
        <p:nvSpPr>
          <p:cNvPr id="12" name="TextBox 11"/>
          <p:cNvSpPr txBox="1"/>
          <p:nvPr/>
        </p:nvSpPr>
        <p:spPr>
          <a:xfrm>
            <a:off x="1498601" y="5754690"/>
            <a:ext cx="2505075" cy="452437"/>
          </a:xfrm>
          <a:prstGeom prst="rect">
            <a:avLst/>
          </a:prstGeom>
          <a:noFill/>
        </p:spPr>
        <p:txBody>
          <a:bodyPr lIns="0" tIns="0" rIns="0" bIns="0">
            <a:prstTxWarp prst="textNoShape">
              <a:avLst/>
            </a:prstTxWarp>
            <a:spAutoFit/>
          </a:bodyPr>
          <a:lstStyle/>
          <a:p>
            <a:pPr marL="396875" indent="-396875">
              <a:lnSpc>
                <a:spcPct val="90000"/>
              </a:lnSpc>
              <a:spcBef>
                <a:spcPct val="20000"/>
              </a:spcBef>
              <a:buSzPct val="85000"/>
              <a:buFont typeface="Arial" pitchFamily="-109" charset="0"/>
              <a:buNone/>
            </a:pPr>
            <a:r>
              <a:rPr lang="en-US" sz="3200">
                <a:latin typeface="Segoe" charset="0"/>
              </a:rPr>
              <a:t>Music</a:t>
            </a:r>
          </a:p>
        </p:txBody>
      </p:sp>
      <p:pic>
        <p:nvPicPr>
          <p:cNvPr id="15" name="snowflakes.avi">
            <a:hlinkClick r:id="" action="ppaction://media"/>
          </p:cNvPr>
          <p:cNvPicPr/>
          <p:nvPr>
            <a:videoFile r:link="rId1"/>
          </p:nvPr>
        </p:nvPicPr>
        <p:blipFill>
          <a:blip r:embed="rId11"/>
          <a:srcRect/>
          <a:stretch>
            <a:fillRect/>
          </a:stretch>
        </p:blipFill>
        <p:spPr bwMode="auto">
          <a:xfrm>
            <a:off x="6015038" y="1182688"/>
            <a:ext cx="3179762" cy="3179762"/>
          </a:xfrm>
          <a:prstGeom prst="rect">
            <a:avLst/>
          </a:prstGeom>
          <a:noFill/>
          <a:ln w="9525">
            <a:solidFill>
              <a:schemeClr val="accent1"/>
            </a:solidFill>
            <a:miter lim="800000"/>
            <a:headEnd/>
            <a:tailEnd/>
          </a:ln>
        </p:spPr>
      </p:pic>
      <p:pic>
        <p:nvPicPr>
          <p:cNvPr id="16" name="ChrisSTurtleSim2.avi">
            <a:hlinkClick r:id="" action="ppaction://media"/>
          </p:cNvPr>
          <p:cNvPicPr/>
          <p:nvPr>
            <a:videoFile r:link="rId2"/>
          </p:nvPr>
        </p:nvPicPr>
        <p:blipFill>
          <a:blip r:embed="rId12"/>
          <a:srcRect/>
          <a:stretch>
            <a:fillRect/>
          </a:stretch>
        </p:blipFill>
        <p:spPr bwMode="auto">
          <a:xfrm>
            <a:off x="9421814" y="1157288"/>
            <a:ext cx="2613025" cy="1960562"/>
          </a:xfrm>
          <a:prstGeom prst="rect">
            <a:avLst/>
          </a:prstGeom>
          <a:noFill/>
          <a:ln w="9525">
            <a:noFill/>
            <a:miter lim="800000"/>
            <a:headEnd/>
            <a:tailEnd/>
          </a:ln>
        </p:spPr>
      </p:pic>
      <p:pic>
        <p:nvPicPr>
          <p:cNvPr id="18" name="MacOS">
            <a:hlinkClick r:id="" action="ppaction://media"/>
          </p:cNvPr>
          <p:cNvPicPr>
            <a:picLocks noRot="1" noChangeAspect="1"/>
          </p:cNvPicPr>
          <p:nvPr>
            <a:audioFile r:link="rId3"/>
          </p:nvPr>
        </p:nvPicPr>
        <p:blipFill>
          <a:blip r:embed="rId13"/>
          <a:srcRect/>
          <a:stretch>
            <a:fillRect/>
          </a:stretch>
        </p:blipFill>
        <p:spPr bwMode="auto">
          <a:xfrm>
            <a:off x="769938" y="5030788"/>
            <a:ext cx="304801" cy="304800"/>
          </a:xfrm>
          <a:prstGeom prst="rect">
            <a:avLst/>
          </a:prstGeom>
          <a:noFill/>
          <a:ln w="9525">
            <a:noFill/>
            <a:miter lim="800000"/>
            <a:headEnd/>
            <a:tailEnd/>
          </a:ln>
        </p:spPr>
      </p:pic>
      <p:pic>
        <p:nvPicPr>
          <p:cNvPr id="19" name="MacOS">
            <a:hlinkClick r:id="" action="ppaction://media"/>
          </p:cNvPr>
          <p:cNvPicPr>
            <a:picLocks noRot="1" noChangeAspect="1"/>
          </p:cNvPicPr>
          <p:nvPr>
            <a:audioFile r:link="rId4"/>
          </p:nvPr>
        </p:nvPicPr>
        <p:blipFill>
          <a:blip r:embed="rId13"/>
          <a:srcRect/>
          <a:stretch>
            <a:fillRect/>
          </a:stretch>
        </p:blipFill>
        <p:spPr bwMode="auto">
          <a:xfrm>
            <a:off x="769938" y="5870575"/>
            <a:ext cx="304801" cy="3048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5"/>
                                        </p:tgtEl>
                                      </p:cBhvr>
                                    </p:cmd>
                                  </p:childTnLst>
                                </p:cTn>
                              </p:par>
                            </p:childTnLst>
                          </p:cTn>
                        </p:par>
                      </p:childTnLst>
                    </p:cTn>
                  </p:par>
                </p:childTnLst>
              </p:cTn>
              <p:nextCondLst>
                <p:cond evt="onClick" delay="0">
                  <p:tgtEl>
                    <p:spTgt spid="15"/>
                  </p:tgtEl>
                </p:cond>
              </p:nextCondLst>
            </p:seq>
            <p:video>
              <p:cMediaNode>
                <p:cTn id="7" fill="hold" display="0">
                  <p:stCondLst>
                    <p:cond delay="indefinite"/>
                  </p:stCondLst>
                  <p:endCondLst>
                    <p:cond evt="onNext" delay="0">
                      <p:tgtEl>
                        <p:sldTgt/>
                      </p:tgtEl>
                    </p:cond>
                    <p:cond evt="onPrev" delay="0">
                      <p:tgtEl>
                        <p:sldTgt/>
                      </p:tgtEl>
                    </p:cond>
                  </p:endCondLst>
                </p:cTn>
                <p:tgtEl>
                  <p:spTgt spid="15"/>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video>
              <p:cMediaNode>
                <p:cTn id="13" fill="hold" display="0">
                  <p:stCondLst>
                    <p:cond delay="indefinite"/>
                  </p:stCondLst>
                  <p:endCondLst>
                    <p:cond evt="onNext" delay="0">
                      <p:tgtEl>
                        <p:sldTgt/>
                      </p:tgtEl>
                    </p:cond>
                    <p:cond evt="onPrev" delay="0">
                      <p:tgtEl>
                        <p:sldTgt/>
                      </p:tgtEl>
                    </p:cond>
                  </p:endCondLst>
                </p:cTn>
                <p:tgtEl>
                  <p:spTgt spid="16"/>
                </p:tgtEl>
              </p:cMediaNode>
            </p:video>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00" fill="hold"/>
                                        <p:tgtEl>
                                          <p:spTgt spid="18"/>
                                        </p:tgtEl>
                                      </p:cBhvr>
                                    </p:cmd>
                                  </p:childTnLst>
                                </p:cTn>
                              </p:par>
                            </p:childTnLst>
                          </p:cTn>
                        </p:par>
                      </p:childTnLst>
                    </p:cTn>
                  </p:par>
                </p:childTnLst>
              </p:cTn>
              <p:nextCondLst>
                <p:cond evt="onClick" delay="0">
                  <p:tgtEl>
                    <p:spTgt spid="18"/>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1998" fill="hold"/>
                                        <p:tgtEl>
                                          <p:spTgt spid="19"/>
                                        </p:tgtEl>
                                      </p:cBhvr>
                                    </p:cmd>
                                  </p:childTnLst>
                                </p:cTn>
                              </p:par>
                            </p:childTnLst>
                          </p:cTn>
                        </p:par>
                      </p:childTnLst>
                    </p:cTn>
                  </p:par>
                </p:childTnLst>
              </p:cTn>
              <p:nextCondLst>
                <p:cond evt="onClick" delay="0">
                  <p:tgtEl>
                    <p:spTgt spid="19"/>
                  </p:tgtEl>
                </p:cond>
              </p:nextCondLst>
            </p:seq>
            <p:audio>
              <p:cMediaNode vol="80000">
                <p:cTn id="25"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7522" name="Rectangle 2"/>
          <p:cNvSpPr>
            <a:spLocks noGrp="1" noChangeArrowheads="1"/>
          </p:cNvSpPr>
          <p:nvPr>
            <p:ph type="title"/>
          </p:nvPr>
        </p:nvSpPr>
        <p:spPr>
          <a:xfrm>
            <a:off x="609441" y="457202"/>
            <a:ext cx="10969943" cy="507831"/>
          </a:xfrm>
        </p:spPr>
        <p:txBody>
          <a:bodyPr rtlCol="0"/>
          <a:lstStyle/>
          <a:p>
            <a:pPr>
              <a:defRPr/>
            </a:pPr>
            <a:r>
              <a:rPr sz="3600">
                <a:ea typeface="+mn-ea"/>
              </a:rPr>
              <a:t>Results:</a:t>
            </a:r>
            <a:r>
              <a:rPr sz="3600" smtClean="0">
                <a:ea typeface="+mn-ea"/>
              </a:rPr>
              <a:t>CS1</a:t>
            </a:r>
            <a:r>
              <a:rPr sz="3600">
                <a:ea typeface="+mn-ea"/>
              </a:rPr>
              <a:t>“Media Computation”</a:t>
            </a:r>
          </a:p>
        </p:txBody>
      </p:sp>
      <p:graphicFrame>
        <p:nvGraphicFramePr>
          <p:cNvPr id="31747" name="Chart 5"/>
          <p:cNvGraphicFramePr>
            <a:graphicFrameLocks/>
          </p:cNvGraphicFramePr>
          <p:nvPr/>
        </p:nvGraphicFramePr>
        <p:xfrm>
          <a:off x="1266825" y="1252538"/>
          <a:ext cx="9956800" cy="5092700"/>
        </p:xfrm>
        <a:graphic>
          <a:graphicData uri="http://schemas.openxmlformats.org/presentationml/2006/ole">
            <p:oleObj spid="_x0000_s31747" name="Chart" r:id="rId4" imgW="9956800" imgH="5092700" progId="Excel.Sheet.8">
              <p:embed/>
            </p:oleObj>
          </a:graphicData>
        </a:graphic>
      </p:graphicFrame>
      <p:graphicFrame>
        <p:nvGraphicFramePr>
          <p:cNvPr id="7" name="Table 6"/>
          <p:cNvGraphicFramePr>
            <a:graphicFrameLocks noGrp="1"/>
          </p:cNvGraphicFramePr>
          <p:nvPr/>
        </p:nvGraphicFramePr>
        <p:xfrm>
          <a:off x="1304927" y="1185862"/>
          <a:ext cx="10018714" cy="5153025"/>
        </p:xfrm>
        <a:graphic>
          <a:graphicData uri="http://schemas.openxmlformats.org/drawingml/2006/table">
            <a:tbl>
              <a:tblPr/>
              <a:tblGrid>
                <a:gridCol w="3338512"/>
                <a:gridCol w="3340101"/>
                <a:gridCol w="3340101"/>
              </a:tblGrid>
              <a:tr h="1152525">
                <a:tc gridSpan="3">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FF"/>
                          </a:solidFill>
                          <a:effectLst/>
                          <a:latin typeface="Segoe" charset="0"/>
                        </a:rPr>
                        <a:t>Change in Success rates in CS1 “Media Computation” from Spring 2003 to Fall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66675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Architecture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D7"/>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a:ln>
                            <a:noFill/>
                          </a:ln>
                          <a:solidFill>
                            <a:srgbClr val="000000"/>
                          </a:solidFill>
                          <a:effectLst/>
                          <a:latin typeface="Segoe" charset="0"/>
                        </a:rPr>
                        <a:t>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D7"/>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85.7%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D7"/>
                    </a:solidFill>
                  </a:tcPr>
                </a:tc>
              </a:tr>
              <a:tr h="66675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Biology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EC"/>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a:ln>
                            <a:noFill/>
                          </a:ln>
                          <a:solidFill>
                            <a:srgbClr val="000000"/>
                          </a:solidFill>
                          <a:effectLst/>
                          <a:latin typeface="Segoe" charset="0"/>
                        </a:rPr>
                        <a:t>64.4%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EC"/>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90.4%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EC"/>
                    </a:solidFill>
                  </a:tcPr>
                </a:tc>
              </a:tr>
              <a:tr h="66675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Economics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D7"/>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a:ln>
                            <a:noFill/>
                          </a:ln>
                          <a:solidFill>
                            <a:srgbClr val="000000"/>
                          </a:solidFill>
                          <a:effectLst/>
                          <a:latin typeface="Segoe" charset="0"/>
                        </a:rPr>
                        <a:t>54.5%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D7"/>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D7"/>
                    </a:solidFill>
                  </a:tcPr>
                </a:tc>
              </a:tr>
              <a:tr h="66675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History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EC"/>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a:ln>
                            <a:noFill/>
                          </a:ln>
                          <a:solidFill>
                            <a:srgbClr val="000000"/>
                          </a:solidFill>
                          <a:effectLst/>
                          <a:latin typeface="Segoe" charset="0"/>
                        </a:rPr>
                        <a:t>46.5%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EC"/>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67.6%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EC"/>
                    </a:solidFill>
                  </a:tcPr>
                </a:tc>
              </a:tr>
              <a:tr h="66675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Management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D7"/>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a:ln>
                            <a:noFill/>
                          </a:ln>
                          <a:solidFill>
                            <a:srgbClr val="000000"/>
                          </a:solidFill>
                          <a:effectLst/>
                          <a:latin typeface="Segoe" charset="0"/>
                        </a:rPr>
                        <a:t>48.5%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D7"/>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87.8%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D7"/>
                    </a:solidFill>
                  </a:tcPr>
                </a:tc>
              </a:tr>
              <a:tr h="66675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Segoe" charset="0"/>
                        </a:rPr>
                        <a:t>Public Policy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EC"/>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a:ln>
                            <a:noFill/>
                          </a:ln>
                          <a:solidFill>
                            <a:srgbClr val="000000"/>
                          </a:solidFill>
                          <a:effectLst/>
                          <a:latin typeface="Segoe" charset="0"/>
                        </a:rPr>
                        <a:t>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EC"/>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Segoe" charset="0"/>
                        </a:rPr>
                        <a:t>85.4%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9EC"/>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515939" y="228600"/>
            <a:ext cx="11164886" cy="677108"/>
          </a:xfrm>
        </p:spPr>
        <p:txBody>
          <a:bodyPr rtlCol="0"/>
          <a:lstStyle/>
          <a:p>
            <a:pPr>
              <a:defRPr/>
            </a:pPr>
            <a:r>
              <a:rPr smtClean="0">
                <a:ea typeface="+mn-ea"/>
              </a:rPr>
              <a:t>Story</a:t>
            </a:r>
            <a:endParaRPr>
              <a:ea typeface="+mn-ea"/>
            </a:endParaRPr>
          </a:p>
        </p:txBody>
      </p:sp>
      <p:sp>
        <p:nvSpPr>
          <p:cNvPr id="15363" name="Content Placeholder 5"/>
          <p:cNvSpPr>
            <a:spLocks noGrp="1"/>
          </p:cNvSpPr>
          <p:nvPr>
            <p:ph idx="1"/>
          </p:nvPr>
        </p:nvSpPr>
        <p:spPr>
          <a:xfrm>
            <a:off x="508000" y="1412877"/>
            <a:ext cx="11172826" cy="4659313"/>
          </a:xfrm>
        </p:spPr>
        <p:txBody>
          <a:bodyPr/>
          <a:lstStyle/>
          <a:p>
            <a:r>
              <a:rPr lang="en-US" dirty="0"/>
              <a:t>Beyond teaching computing to </a:t>
            </a:r>
            <a:r>
              <a:rPr lang="en-US" i="1" dirty="0"/>
              <a:t>more</a:t>
            </a:r>
            <a:r>
              <a:rPr lang="en-US" dirty="0"/>
              <a:t>,</a:t>
            </a:r>
            <a:br>
              <a:rPr lang="en-US" dirty="0"/>
            </a:br>
            <a:r>
              <a:rPr lang="en-US" dirty="0"/>
              <a:t>teaching computing to </a:t>
            </a:r>
            <a:r>
              <a:rPr lang="en-US" b="1" i="1" dirty="0"/>
              <a:t>everyone</a:t>
            </a:r>
            <a:r>
              <a:rPr lang="en-US" dirty="0"/>
              <a:t>.</a:t>
            </a:r>
          </a:p>
          <a:p>
            <a:r>
              <a:rPr lang="en-US" dirty="0"/>
              <a:t>Computing for All at Georgia Tech</a:t>
            </a:r>
          </a:p>
          <a:p>
            <a:pPr lvl="1"/>
            <a:r>
              <a:rPr lang="en-US" dirty="0"/>
              <a:t>1999-2003: One course for all</a:t>
            </a:r>
          </a:p>
          <a:p>
            <a:pPr lvl="1"/>
            <a:r>
              <a:rPr lang="en-US" dirty="0"/>
              <a:t>2003-2008: Contextualized Computing Education</a:t>
            </a:r>
            <a:endParaRPr lang="en-US" dirty="0" smtClean="0"/>
          </a:p>
          <a:p>
            <a:r>
              <a:rPr lang="en-US" dirty="0" smtClean="0"/>
              <a:t>Evaluation </a:t>
            </a:r>
            <a:r>
              <a:rPr lang="en-US" dirty="0"/>
              <a:t>Results: Different contexts, at different schools</a:t>
            </a:r>
          </a:p>
          <a:p>
            <a:pPr lvl="1"/>
            <a:r>
              <a:rPr lang="en-US" dirty="0"/>
              <a:t>Media Computation, Engineering, </a:t>
            </a:r>
            <a:r>
              <a:rPr lang="en-US" dirty="0" smtClean="0"/>
              <a:t>Robotics</a:t>
            </a:r>
          </a:p>
          <a:p>
            <a:pPr lvl="1"/>
            <a:r>
              <a:rPr lang="en-US" dirty="0" smtClean="0"/>
              <a:t>Pre CS1: Contexts for Girl Scouts</a:t>
            </a:r>
          </a:p>
          <a:p>
            <a:pPr lvl="1"/>
            <a:r>
              <a:rPr lang="en-US" dirty="0"/>
              <a:t>Beyond CS1: Media Computation CS2, </a:t>
            </a:r>
            <a:r>
              <a:rPr lang="en-US" dirty="0" err="1"/>
              <a:t>Gameboy</a:t>
            </a:r>
            <a:r>
              <a:rPr lang="en-US" dirty="0"/>
              <a:t> for Computer Organization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9570" name="Rectangle 2"/>
          <p:cNvSpPr>
            <a:spLocks noGrp="1" noChangeArrowheads="1"/>
          </p:cNvSpPr>
          <p:nvPr>
            <p:ph type="title"/>
          </p:nvPr>
        </p:nvSpPr>
        <p:spPr>
          <a:xfrm>
            <a:off x="406294" y="304801"/>
            <a:ext cx="10969943" cy="677108"/>
          </a:xfrm>
        </p:spPr>
        <p:txBody>
          <a:bodyPr rtlCol="0"/>
          <a:lstStyle/>
          <a:p>
            <a:pPr>
              <a:defRPr/>
            </a:pPr>
            <a:r>
              <a:rPr>
                <a:ea typeface="+mn-ea"/>
              </a:rPr>
              <a:t>Voices from</a:t>
            </a:r>
            <a:r>
              <a:rPr smtClean="0">
                <a:ea typeface="+mn-ea"/>
              </a:rPr>
              <a:t>Media Computation Students</a:t>
            </a:r>
            <a:endParaRPr>
              <a:ea typeface="+mn-ea"/>
            </a:endParaRPr>
          </a:p>
        </p:txBody>
      </p:sp>
      <p:sp>
        <p:nvSpPr>
          <p:cNvPr id="32771" name="Rectangle 3"/>
          <p:cNvSpPr>
            <a:spLocks noGrp="1" noChangeArrowheads="1"/>
          </p:cNvSpPr>
          <p:nvPr>
            <p:ph idx="1"/>
          </p:nvPr>
        </p:nvSpPr>
        <p:spPr>
          <a:xfrm>
            <a:off x="531814" y="1303340"/>
            <a:ext cx="11125199" cy="4930775"/>
          </a:xfrm>
        </p:spPr>
        <p:txBody>
          <a:bodyPr/>
          <a:lstStyle/>
          <a:p>
            <a:pPr>
              <a:lnSpc>
                <a:spcPct val="80000"/>
              </a:lnSpc>
            </a:pPr>
            <a:r>
              <a:rPr lang="en-US" sz="2800"/>
              <a:t>Intl Affairs student (female): “I just wish I had more time to play around with that and make neat effects. But JES [IDE for class] will be on my computer forever, so… that’s the nice thing about this class is that you could go as deep into the homework as you wanted. So, I’d turn it in and then me and my roommate would do more after to see what we could do with it.”</a:t>
            </a:r>
            <a:br>
              <a:rPr lang="en-US" sz="2800"/>
            </a:br>
            <a:endParaRPr lang="en-US" sz="3600"/>
          </a:p>
          <a:p>
            <a:pPr>
              <a:lnSpc>
                <a:spcPct val="80000"/>
              </a:lnSpc>
            </a:pPr>
            <a:r>
              <a:rPr lang="en-US"/>
              <a:t>Results from a survey a year later.</a:t>
            </a:r>
          </a:p>
          <a:p>
            <a:pPr lvl="1">
              <a:lnSpc>
                <a:spcPct val="80000"/>
              </a:lnSpc>
            </a:pPr>
            <a:r>
              <a:rPr lang="en-US"/>
              <a:t>19% of respondents had programmed since class ended</a:t>
            </a:r>
          </a:p>
          <a:p>
            <a:pPr lvl="1">
              <a:lnSpc>
                <a:spcPct val="80000"/>
              </a:lnSpc>
            </a:pPr>
            <a:r>
              <a:rPr lang="en-US"/>
              <a:t>“Did the class change how you interact with computers?”</a:t>
            </a:r>
          </a:p>
          <a:p>
            <a:pPr lvl="1">
              <a:lnSpc>
                <a:spcPct val="80000"/>
              </a:lnSpc>
            </a:pPr>
            <a:r>
              <a:rPr lang="en-US" sz="2600"/>
              <a:t>80% say “Yes”</a:t>
            </a:r>
          </a:p>
          <a:p>
            <a:pPr lvl="2">
              <a:lnSpc>
                <a:spcPct val="80000"/>
              </a:lnSpc>
            </a:pPr>
            <a:r>
              <a:rPr lang="en-US"/>
              <a:t>“Definitely makes me think of what is going on behind the scenes of such programs like Photoshop and Illustrator.”</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2B3F2BB1-DB3C-DD4C-B0EA-6BFFBF4F2660}" type="slidenum">
              <a:rPr lang="en-US"/>
              <a:pPr/>
              <a:t>21</a:t>
            </a:fld>
            <a:endParaRPr lang="en-US"/>
          </a:p>
        </p:txBody>
      </p:sp>
      <p:sp>
        <p:nvSpPr>
          <p:cNvPr id="98306" name="Rectangle 2"/>
          <p:cNvSpPr>
            <a:spLocks noGrp="1" noChangeArrowheads="1"/>
          </p:cNvSpPr>
          <p:nvPr>
            <p:ph type="title"/>
          </p:nvPr>
        </p:nvSpPr>
        <p:spPr>
          <a:xfrm>
            <a:off x="429572" y="165101"/>
            <a:ext cx="10969943" cy="758825"/>
          </a:xfrm>
        </p:spPr>
        <p:txBody>
          <a:bodyPr/>
          <a:lstStyle/>
          <a:p>
            <a:r>
              <a:rPr lang="en-US" sz="3200"/>
              <a:t>“Did the class change how you </a:t>
            </a:r>
            <a:br>
              <a:rPr lang="en-US" sz="3200"/>
            </a:br>
            <a:r>
              <a:rPr lang="en-US" sz="3200"/>
              <a:t>interact with computers?”</a:t>
            </a:r>
            <a:endParaRPr lang="en-US"/>
          </a:p>
        </p:txBody>
      </p:sp>
      <p:sp>
        <p:nvSpPr>
          <p:cNvPr id="98307" name="Rectangle 3"/>
          <p:cNvSpPr>
            <a:spLocks noGrp="1" noChangeArrowheads="1"/>
          </p:cNvSpPr>
          <p:nvPr>
            <p:ph type="body" idx="1"/>
          </p:nvPr>
        </p:nvSpPr>
        <p:spPr/>
        <p:txBody>
          <a:bodyPr/>
          <a:lstStyle/>
          <a:p>
            <a:pPr>
              <a:lnSpc>
                <a:spcPct val="90000"/>
              </a:lnSpc>
            </a:pPr>
            <a:r>
              <a:rPr lang="en-US" sz="2800"/>
              <a:t>Results from a survey a year later:</a:t>
            </a:r>
          </a:p>
          <a:p>
            <a:pPr lvl="1">
              <a:lnSpc>
                <a:spcPct val="90000"/>
              </a:lnSpc>
            </a:pPr>
            <a:r>
              <a:rPr lang="en-US" sz="2200"/>
              <a:t>“Definitely makes me think of what is going on behind the scenes of such programs like Photoshop and Illustrator.”</a:t>
            </a:r>
          </a:p>
          <a:p>
            <a:pPr lvl="1">
              <a:lnSpc>
                <a:spcPct val="90000"/>
              </a:lnSpc>
            </a:pPr>
            <a:r>
              <a:rPr lang="en-US" sz="2200"/>
              <a:t>'I understand technological concepts more easily now; I am more willing and able to experience new things with computers now’</a:t>
            </a:r>
          </a:p>
          <a:p>
            <a:pPr lvl="1">
              <a:lnSpc>
                <a:spcPct val="90000"/>
              </a:lnSpc>
            </a:pPr>
            <a:r>
              <a:rPr lang="en-US" sz="2200"/>
              <a:t>'I have learned more about the big picture behind computer science and programming.  This has helped me to figure out how to use programs that I've never used before, troubleshoot problems on my own computer, use programs that I was already familiar with in a more sophisticated way, and given me more confidence to try to problem solve, explore, and fix my computer.’</a:t>
            </a:r>
          </a:p>
          <a:p>
            <a:pPr lvl="1">
              <a:lnSpc>
                <a:spcPct val="90000"/>
              </a:lnSpc>
            </a:pPr>
            <a:endParaRPr lang="en-US" sz="2600">
              <a:solidFill>
                <a:srgbClr val="000000"/>
              </a:solidFill>
            </a:endParaRPr>
          </a:p>
          <a:p>
            <a:pPr lvl="1">
              <a:lnSpc>
                <a:spcPct val="90000"/>
              </a:lnSpc>
            </a:pPr>
            <a:endParaRPr lang="en-US" sz="220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0050" name="Rectangle 2"/>
          <p:cNvSpPr>
            <a:spLocks noGrp="1" noChangeArrowheads="1"/>
          </p:cNvSpPr>
          <p:nvPr>
            <p:ph type="title"/>
          </p:nvPr>
        </p:nvSpPr>
        <p:spPr>
          <a:xfrm>
            <a:off x="515939" y="228600"/>
            <a:ext cx="11164886" cy="677108"/>
          </a:xfrm>
        </p:spPr>
        <p:txBody>
          <a:bodyPr rtlCol="0"/>
          <a:lstStyle/>
          <a:p>
            <a:pPr>
              <a:defRPr/>
            </a:pPr>
            <a:r>
              <a:rPr>
                <a:ea typeface="+mn-ea"/>
              </a:rPr>
              <a:t>Results at Gainesville College</a:t>
            </a:r>
          </a:p>
        </p:txBody>
      </p:sp>
      <p:pic>
        <p:nvPicPr>
          <p:cNvPr id="33795" name="Picture 4"/>
          <p:cNvPicPr>
            <a:picLocks noChangeAspect="1" noChangeArrowheads="1"/>
          </p:cNvPicPr>
          <p:nvPr/>
        </p:nvPicPr>
        <p:blipFill>
          <a:blip r:embed="rId3"/>
          <a:srcRect/>
          <a:stretch>
            <a:fillRect/>
          </a:stretch>
        </p:blipFill>
        <p:spPr bwMode="auto">
          <a:xfrm>
            <a:off x="0" y="1143002"/>
            <a:ext cx="6399213" cy="3014663"/>
          </a:xfrm>
          <a:prstGeom prst="rect">
            <a:avLst/>
          </a:prstGeom>
          <a:noFill/>
          <a:ln w="9525">
            <a:noFill/>
            <a:miter lim="800000"/>
            <a:headEnd/>
            <a:tailEnd/>
          </a:ln>
        </p:spPr>
      </p:pic>
      <p:pic>
        <p:nvPicPr>
          <p:cNvPr id="33796" name="Picture 5"/>
          <p:cNvPicPr>
            <a:picLocks noChangeAspect="1" noChangeArrowheads="1"/>
          </p:cNvPicPr>
          <p:nvPr/>
        </p:nvPicPr>
        <p:blipFill>
          <a:blip r:embed="rId4"/>
          <a:srcRect/>
          <a:stretch>
            <a:fillRect/>
          </a:stretch>
        </p:blipFill>
        <p:spPr bwMode="auto">
          <a:xfrm>
            <a:off x="6094413" y="1330327"/>
            <a:ext cx="5484813" cy="2708275"/>
          </a:xfrm>
          <a:prstGeom prst="rect">
            <a:avLst/>
          </a:prstGeom>
          <a:noFill/>
          <a:ln w="9525">
            <a:noFill/>
            <a:miter lim="800000"/>
            <a:headEnd/>
            <a:tailEnd/>
          </a:ln>
        </p:spPr>
      </p:pic>
      <p:pic>
        <p:nvPicPr>
          <p:cNvPr id="33797" name="Picture 6"/>
          <p:cNvPicPr>
            <a:picLocks noChangeAspect="1" noChangeArrowheads="1"/>
          </p:cNvPicPr>
          <p:nvPr/>
        </p:nvPicPr>
        <p:blipFill>
          <a:blip r:embed="rId5"/>
          <a:srcRect/>
          <a:stretch>
            <a:fillRect/>
          </a:stretch>
        </p:blipFill>
        <p:spPr bwMode="auto">
          <a:xfrm>
            <a:off x="3046413" y="4114802"/>
            <a:ext cx="5384800" cy="2689225"/>
          </a:xfrm>
          <a:prstGeom prst="rect">
            <a:avLst/>
          </a:prstGeom>
          <a:noFill/>
          <a:ln w="9525">
            <a:noFill/>
            <a:miter lim="800000"/>
            <a:headEnd/>
            <a:tailEnd/>
          </a:ln>
        </p:spPr>
      </p:pic>
      <p:sp>
        <p:nvSpPr>
          <p:cNvPr id="6" name="TextBox 5"/>
          <p:cNvSpPr txBox="1"/>
          <p:nvPr/>
        </p:nvSpPr>
        <p:spPr>
          <a:xfrm>
            <a:off x="8580438" y="4786315"/>
            <a:ext cx="2587625" cy="559127"/>
          </a:xfrm>
          <a:prstGeom prst="rect">
            <a:avLst/>
          </a:prstGeom>
        </p:spPr>
        <p:txBody>
          <a:bodyPr lIns="0" tIns="0" rIns="0" bIns="0">
            <a:prstTxWarp prst="textNoShape">
              <a:avLst/>
            </a:prstTxWarp>
            <a:spAutoFit/>
          </a:bodyPr>
          <a:lstStyle/>
          <a:p>
            <a:pPr marL="396875" indent="-396875">
              <a:lnSpc>
                <a:spcPct val="90000"/>
              </a:lnSpc>
              <a:spcBef>
                <a:spcPct val="20000"/>
              </a:spcBef>
              <a:buSzPct val="85000"/>
              <a:buFont typeface="Arial" pitchFamily="-109" charset="0"/>
              <a:buNone/>
            </a:pPr>
            <a:r>
              <a:rPr lang="en-US" sz="2000">
                <a:solidFill>
                  <a:schemeClr val="bg1"/>
                </a:solidFill>
                <a:latin typeface="Segoe" charset="0"/>
              </a:rPr>
              <a:t>(Tew, Fowler, Guzdial,  SIGCSE 2005)</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4626" name="Rectangle 2"/>
          <p:cNvSpPr>
            <a:spLocks noGrp="1" noChangeArrowheads="1"/>
          </p:cNvSpPr>
          <p:nvPr>
            <p:ph type="title"/>
          </p:nvPr>
        </p:nvSpPr>
        <p:spPr>
          <a:xfrm>
            <a:off x="515939" y="228600"/>
            <a:ext cx="11164886" cy="677108"/>
          </a:xfrm>
        </p:spPr>
        <p:txBody>
          <a:bodyPr rtlCol="0"/>
          <a:lstStyle/>
          <a:p>
            <a:pPr>
              <a:defRPr/>
            </a:pPr>
            <a:r>
              <a:rPr>
                <a:ea typeface="+mn-ea"/>
              </a:rPr>
              <a:t>Results at U. Illinois-Chicago</a:t>
            </a:r>
          </a:p>
        </p:txBody>
      </p:sp>
      <p:pic>
        <p:nvPicPr>
          <p:cNvPr id="34819" name="Picture 4"/>
          <p:cNvPicPr>
            <a:picLocks noChangeAspect="1" noChangeArrowheads="1"/>
          </p:cNvPicPr>
          <p:nvPr/>
        </p:nvPicPr>
        <p:blipFill>
          <a:blip r:embed="rId3"/>
          <a:srcRect/>
          <a:stretch>
            <a:fillRect/>
          </a:stretch>
        </p:blipFill>
        <p:spPr bwMode="auto">
          <a:xfrm>
            <a:off x="2" y="1584325"/>
            <a:ext cx="6704012" cy="4495800"/>
          </a:xfrm>
          <a:prstGeom prst="rect">
            <a:avLst/>
          </a:prstGeom>
          <a:noFill/>
          <a:ln w="9525">
            <a:noFill/>
            <a:miter lim="800000"/>
            <a:headEnd/>
            <a:tailEnd/>
          </a:ln>
        </p:spPr>
      </p:pic>
      <p:sp>
        <p:nvSpPr>
          <p:cNvPr id="7" name="TextBox 6"/>
          <p:cNvSpPr txBox="1"/>
          <p:nvPr/>
        </p:nvSpPr>
        <p:spPr>
          <a:xfrm>
            <a:off x="6967539" y="6462714"/>
            <a:ext cx="5054599" cy="394980"/>
          </a:xfrm>
          <a:prstGeom prst="rect">
            <a:avLst/>
          </a:prstGeom>
        </p:spPr>
        <p:txBody>
          <a:bodyPr lIns="0" tIns="0" rIns="0" bIns="0">
            <a:prstTxWarp prst="textNoShape">
              <a:avLst/>
            </a:prstTxWarp>
            <a:spAutoFit/>
          </a:bodyPr>
          <a:lstStyle/>
          <a:p>
            <a:pPr marL="396875" indent="-396875">
              <a:lnSpc>
                <a:spcPct val="90000"/>
              </a:lnSpc>
              <a:spcBef>
                <a:spcPct val="20000"/>
              </a:spcBef>
              <a:buSzPct val="85000"/>
              <a:buFont typeface="Arial" pitchFamily="-109" charset="0"/>
              <a:buNone/>
            </a:pPr>
            <a:r>
              <a:rPr lang="en-US" sz="2800">
                <a:solidFill>
                  <a:schemeClr val="bg1"/>
                </a:solidFill>
                <a:latin typeface="Segoe" charset="0"/>
              </a:rPr>
              <a:t>(Sloan and Troy, SIGCSE 2008)</a:t>
            </a:r>
          </a:p>
        </p:txBody>
      </p:sp>
      <p:pic>
        <p:nvPicPr>
          <p:cNvPr id="34821" name="Picture 6"/>
          <p:cNvPicPr>
            <a:picLocks noChangeAspect="1" noChangeArrowheads="1"/>
          </p:cNvPicPr>
          <p:nvPr/>
        </p:nvPicPr>
        <p:blipFill>
          <a:blip r:embed="rId4"/>
          <a:srcRect/>
          <a:stretch>
            <a:fillRect/>
          </a:stretch>
        </p:blipFill>
        <p:spPr bwMode="auto">
          <a:xfrm>
            <a:off x="6262687" y="1631952"/>
            <a:ext cx="5605463" cy="24733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515939" y="3690"/>
            <a:ext cx="11164886" cy="1341906"/>
          </a:xfrm>
        </p:spPr>
        <p:txBody>
          <a:bodyPr rtlCol="0"/>
          <a:lstStyle/>
          <a:p>
            <a:pPr>
              <a:defRPr/>
            </a:pPr>
            <a:r>
              <a:rPr dirty="0" smtClean="0">
                <a:ea typeface="+mn-ea"/>
              </a:rPr>
              <a:t>Introducing Computing in an Engineering Context</a:t>
            </a:r>
            <a:endParaRPr dirty="0">
              <a:ea typeface="+mn-ea"/>
            </a:endParaRPr>
          </a:p>
        </p:txBody>
      </p:sp>
      <p:sp>
        <p:nvSpPr>
          <p:cNvPr id="35842" name="Rectangle 3"/>
          <p:cNvSpPr>
            <a:spLocks noGrp="1" noChangeArrowheads="1"/>
          </p:cNvSpPr>
          <p:nvPr>
            <p:ph idx="1"/>
          </p:nvPr>
        </p:nvSpPr>
        <p:spPr>
          <a:xfrm>
            <a:off x="492127" y="1284261"/>
            <a:ext cx="5991225" cy="4727575"/>
          </a:xfrm>
        </p:spPr>
        <p:txBody>
          <a:bodyPr/>
          <a:lstStyle/>
          <a:p>
            <a:r>
              <a:rPr lang="en-US" dirty="0"/>
              <a:t>Developed in collaboration with Civil, Mechanical, and Aerospace Engineering.</a:t>
            </a:r>
          </a:p>
          <a:p>
            <a:r>
              <a:rPr lang="en-US" dirty="0"/>
              <a:t>Uses Engineering problems and MATLAB</a:t>
            </a:r>
          </a:p>
          <a:p>
            <a:r>
              <a:rPr lang="en-US" dirty="0"/>
              <a:t>Covers traditional CS1 topics</a:t>
            </a:r>
            <a:br>
              <a:rPr lang="en-US" dirty="0"/>
            </a:br>
            <a:endParaRPr lang="en-US" dirty="0"/>
          </a:p>
          <a:p>
            <a:r>
              <a:rPr lang="en-US" dirty="0"/>
              <a:t>Among our 3 CS1’s, these are the </a:t>
            </a:r>
            <a:r>
              <a:rPr lang="en-US" i="1" dirty="0"/>
              <a:t>first</a:t>
            </a:r>
            <a:r>
              <a:rPr lang="en-US" dirty="0"/>
              <a:t> students to program outside of class.</a:t>
            </a:r>
          </a:p>
        </p:txBody>
      </p:sp>
      <p:pic>
        <p:nvPicPr>
          <p:cNvPr id="35844" name="Picture 4" descr="MATLAB-book-cover"/>
          <p:cNvPicPr>
            <a:picLocks noChangeAspect="1" noChangeArrowheads="1"/>
          </p:cNvPicPr>
          <p:nvPr/>
        </p:nvPicPr>
        <p:blipFill>
          <a:blip r:embed="rId3"/>
          <a:srcRect/>
          <a:stretch>
            <a:fillRect/>
          </a:stretch>
        </p:blipFill>
        <p:spPr bwMode="auto">
          <a:xfrm>
            <a:off x="6877050" y="1330842"/>
            <a:ext cx="4932363" cy="49323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1618" name="Rectangle 2"/>
          <p:cNvSpPr>
            <a:spLocks noGrp="1" noChangeArrowheads="1"/>
          </p:cNvSpPr>
          <p:nvPr>
            <p:ph type="title"/>
          </p:nvPr>
        </p:nvSpPr>
        <p:spPr/>
        <p:txBody>
          <a:bodyPr rtlCol="0"/>
          <a:lstStyle/>
          <a:p>
            <a:pPr>
              <a:defRPr/>
            </a:pPr>
            <a:r>
              <a:rPr>
                <a:ea typeface="+mn-ea"/>
              </a:rPr>
              <a:t>Results:</a:t>
            </a:r>
            <a:r>
              <a:rPr smtClean="0">
                <a:ea typeface="+mn-ea"/>
              </a:rPr>
              <a:t>CS1 for Engineering</a:t>
            </a:r>
            <a:endParaRPr>
              <a:ea typeface="+mn-ea"/>
            </a:endParaRPr>
          </a:p>
        </p:txBody>
      </p:sp>
      <p:graphicFrame>
        <p:nvGraphicFramePr>
          <p:cNvPr id="36867" name="Chart 4"/>
          <p:cNvGraphicFramePr>
            <a:graphicFrameLocks/>
          </p:cNvGraphicFramePr>
          <p:nvPr/>
        </p:nvGraphicFramePr>
        <p:xfrm>
          <a:off x="603250" y="1122363"/>
          <a:ext cx="10642600" cy="5245100"/>
        </p:xfrm>
        <a:graphic>
          <a:graphicData uri="http://schemas.openxmlformats.org/presentationml/2006/ole">
            <p:oleObj spid="_x0000_s36867" name="Chart" r:id="rId4" imgW="10642600" imgH="5245100" progId="Excel.Sheet.8">
              <p:embed/>
            </p:oleObj>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3666" name="Rectangle 2"/>
          <p:cNvSpPr>
            <a:spLocks noGrp="1" noChangeArrowheads="1"/>
          </p:cNvSpPr>
          <p:nvPr>
            <p:ph type="title"/>
          </p:nvPr>
        </p:nvSpPr>
        <p:spPr>
          <a:xfrm>
            <a:off x="304720" y="457201"/>
            <a:ext cx="10969943" cy="443198"/>
          </a:xfrm>
        </p:spPr>
        <p:txBody>
          <a:bodyPr rtlCol="0"/>
          <a:lstStyle/>
          <a:p>
            <a:pPr>
              <a:defRPr/>
            </a:pPr>
            <a:r>
              <a:rPr sz="3200">
                <a:ea typeface="+mn-ea"/>
              </a:rPr>
              <a:t>Side Trip: How about CS? </a:t>
            </a:r>
          </a:p>
        </p:txBody>
      </p:sp>
      <p:graphicFrame>
        <p:nvGraphicFramePr>
          <p:cNvPr id="37891" name="Chart 4"/>
          <p:cNvGraphicFramePr>
            <a:graphicFrameLocks/>
          </p:cNvGraphicFramePr>
          <p:nvPr/>
        </p:nvGraphicFramePr>
        <p:xfrm>
          <a:off x="495300" y="1300163"/>
          <a:ext cx="10604500" cy="4762500"/>
        </p:xfrm>
        <a:graphic>
          <a:graphicData uri="http://schemas.openxmlformats.org/presentationml/2006/ole">
            <p:oleObj spid="_x0000_s37891" name="Chart" r:id="rId4" imgW="10604500" imgH="4762500" progId="Excel.Sheet.8">
              <p:embed/>
            </p:oleObj>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defRPr/>
            </a:pPr>
            <a:r>
              <a:rPr smtClean="0">
                <a:ea typeface="+mn-ea"/>
              </a:rPr>
              <a:t>Comparing Spring 2004</a:t>
            </a:r>
            <a:endParaRPr>
              <a:ea typeface="+mn-ea"/>
            </a:endParaRPr>
          </a:p>
        </p:txBody>
      </p:sp>
      <p:graphicFrame>
        <p:nvGraphicFramePr>
          <p:cNvPr id="38915" name="Table Placeholder 3"/>
          <p:cNvGraphicFramePr>
            <a:graphicFrameLocks noGrp="1"/>
          </p:cNvGraphicFramePr>
          <p:nvPr>
            <p:ph type="tbl" idx="1"/>
          </p:nvPr>
        </p:nvGraphicFramePr>
        <p:xfrm>
          <a:off x="1560513" y="2393950"/>
          <a:ext cx="8929687" cy="2719388"/>
        </p:xfrm>
        <a:graphic>
          <a:graphicData uri="http://schemas.openxmlformats.org/presentationml/2006/ole">
            <p:oleObj spid="_x0000_s38915" name="Chart" r:id="rId4" imgW="11049000" imgH="3365500" progId="Excel.Sheet.8">
              <p:embed/>
            </p:oleObj>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5714" name="Rectangle 2"/>
          <p:cNvSpPr>
            <a:spLocks noGrp="1" noChangeArrowheads="1"/>
          </p:cNvSpPr>
          <p:nvPr>
            <p:ph type="title"/>
          </p:nvPr>
        </p:nvSpPr>
        <p:spPr>
          <a:xfrm>
            <a:off x="429572" y="579439"/>
            <a:ext cx="10969943" cy="451406"/>
          </a:xfrm>
        </p:spPr>
        <p:txBody>
          <a:bodyPr rtlCol="0"/>
          <a:lstStyle/>
          <a:p>
            <a:pPr>
              <a:defRPr/>
            </a:pPr>
            <a:r>
              <a:rPr sz="3200">
                <a:ea typeface="+mn-ea"/>
              </a:rPr>
              <a:t>A Context for CS1 for</a:t>
            </a:r>
            <a:r>
              <a:rPr sz="3200" smtClean="0">
                <a:ea typeface="+mn-ea"/>
              </a:rPr>
              <a:t>CS </a:t>
            </a:r>
            <a:r>
              <a:rPr sz="3200">
                <a:ea typeface="+mn-ea"/>
              </a:rPr>
              <a:t>majors: Robotics</a:t>
            </a:r>
          </a:p>
        </p:txBody>
      </p:sp>
      <p:sp>
        <p:nvSpPr>
          <p:cNvPr id="39939" name="Rectangle 3"/>
          <p:cNvSpPr>
            <a:spLocks noGrp="1" noChangeArrowheads="1"/>
          </p:cNvSpPr>
          <p:nvPr>
            <p:ph idx="1"/>
          </p:nvPr>
        </p:nvSpPr>
        <p:spPr>
          <a:xfrm>
            <a:off x="414339" y="1177925"/>
            <a:ext cx="6399212" cy="4432300"/>
          </a:xfrm>
        </p:spPr>
        <p:txBody>
          <a:bodyPr/>
          <a:lstStyle/>
          <a:p>
            <a:r>
              <a:rPr lang="en-US" sz="2400"/>
              <a:t>Microsoft Research has funded the Institute for Personal Robotics in Education</a:t>
            </a:r>
          </a:p>
          <a:p>
            <a:pPr lvl="1"/>
            <a:r>
              <a:rPr lang="en-US" sz="2400"/>
              <a:t>Tucker Balch, Deepak Kumar, Doug Blank</a:t>
            </a:r>
          </a:p>
          <a:p>
            <a:pPr lvl="1"/>
            <a:r>
              <a:rPr lang="en-US" sz="2400"/>
              <a:t>Joint between Bryn Mawr and Georgia Tech</a:t>
            </a:r>
          </a:p>
          <a:p>
            <a:pPr lvl="1"/>
            <a:r>
              <a:rPr lang="en-US" sz="2400">
                <a:hlinkClick r:id="rId3"/>
              </a:rPr>
              <a:t>http://www.roboteducation.org</a:t>
            </a:r>
          </a:p>
          <a:p>
            <a:r>
              <a:rPr lang="en-US" sz="2400"/>
              <a:t>Goal is to develop a CS1 with robotics as the context.</a:t>
            </a:r>
          </a:p>
          <a:p>
            <a:pPr lvl="1"/>
            <a:r>
              <a:rPr lang="en-US" sz="2400"/>
              <a:t>Includes a camera and media computation functions</a:t>
            </a:r>
          </a:p>
          <a:p>
            <a:pPr lvl="1"/>
            <a:endParaRPr lang="en-US" sz="2400"/>
          </a:p>
        </p:txBody>
      </p:sp>
      <p:pic>
        <p:nvPicPr>
          <p:cNvPr id="39940" name="Picture 4"/>
          <p:cNvPicPr>
            <a:picLocks noChangeAspect="1" noChangeArrowheads="1"/>
          </p:cNvPicPr>
          <p:nvPr/>
        </p:nvPicPr>
        <p:blipFill>
          <a:blip r:embed="rId4"/>
          <a:srcRect/>
          <a:stretch>
            <a:fillRect/>
          </a:stretch>
        </p:blipFill>
        <p:spPr bwMode="auto">
          <a:xfrm>
            <a:off x="6554789" y="1860550"/>
            <a:ext cx="1838325" cy="1379538"/>
          </a:xfrm>
          <a:prstGeom prst="rect">
            <a:avLst/>
          </a:prstGeom>
          <a:noFill/>
          <a:ln w="9525">
            <a:noFill/>
            <a:miter lim="800000"/>
            <a:headEnd/>
            <a:tailEnd/>
          </a:ln>
        </p:spPr>
      </p:pic>
      <p:pic>
        <p:nvPicPr>
          <p:cNvPr id="39941" name="Picture 5"/>
          <p:cNvPicPr>
            <a:picLocks noChangeAspect="1" noChangeArrowheads="1"/>
          </p:cNvPicPr>
          <p:nvPr/>
        </p:nvPicPr>
        <p:blipFill>
          <a:blip r:embed="rId5"/>
          <a:srcRect/>
          <a:stretch>
            <a:fillRect/>
          </a:stretch>
        </p:blipFill>
        <p:spPr bwMode="auto">
          <a:xfrm>
            <a:off x="8451851" y="4054477"/>
            <a:ext cx="3736975" cy="2803525"/>
          </a:xfrm>
          <a:prstGeom prst="rect">
            <a:avLst/>
          </a:prstGeom>
          <a:noFill/>
          <a:ln w="9525">
            <a:noFill/>
            <a:miter lim="800000"/>
            <a:headEnd/>
            <a:tailEnd/>
          </a:ln>
        </p:spPr>
      </p:pic>
      <p:pic>
        <p:nvPicPr>
          <p:cNvPr id="39942" name="Picture 6"/>
          <p:cNvPicPr>
            <a:picLocks noChangeAspect="1" noChangeArrowheads="1"/>
          </p:cNvPicPr>
          <p:nvPr/>
        </p:nvPicPr>
        <p:blipFill>
          <a:blip r:embed="rId6"/>
          <a:srcRect t="14519" b="11183"/>
          <a:stretch>
            <a:fillRect/>
          </a:stretch>
        </p:blipFill>
        <p:spPr bwMode="auto">
          <a:xfrm>
            <a:off x="8570914" y="1"/>
            <a:ext cx="3617912" cy="4035425"/>
          </a:xfrm>
          <a:prstGeom prst="rect">
            <a:avLst/>
          </a:prstGeom>
          <a:noFill/>
          <a:ln w="9525">
            <a:noFill/>
            <a:miter lim="800000"/>
            <a:headEnd/>
            <a:tailEnd/>
          </a:ln>
        </p:spPr>
      </p:pic>
      <p:pic>
        <p:nvPicPr>
          <p:cNvPr id="39943" name="Picture 1" descr="textbook"/>
          <p:cNvPicPr>
            <a:picLocks noChangeAspect="1" noChangeArrowheads="1"/>
          </p:cNvPicPr>
          <p:nvPr/>
        </p:nvPicPr>
        <p:blipFill>
          <a:blip r:embed="rId7"/>
          <a:srcRect/>
          <a:stretch>
            <a:fillRect/>
          </a:stretch>
        </p:blipFill>
        <p:spPr bwMode="auto">
          <a:xfrm>
            <a:off x="5962650" y="4176715"/>
            <a:ext cx="2330450" cy="2681287"/>
          </a:xfrm>
          <a:prstGeom prst="rect">
            <a:avLst/>
          </a:prstGeom>
          <a:noFill/>
          <a:ln w="9525">
            <a:solidFill>
              <a:srgbClr val="000000"/>
            </a:solid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rtlCol="0"/>
          <a:lstStyle/>
          <a:p>
            <a:pPr>
              <a:defRPr/>
            </a:pPr>
            <a:r>
              <a:rPr>
                <a:ea typeface="+mn-ea"/>
              </a:rPr>
              <a:t>Robot Movies</a:t>
            </a:r>
          </a:p>
        </p:txBody>
      </p:sp>
      <p:sp>
        <p:nvSpPr>
          <p:cNvPr id="40964" name="Rectangle 3"/>
          <p:cNvSpPr>
            <a:spLocks noGrp="1" noChangeArrowheads="1"/>
          </p:cNvSpPr>
          <p:nvPr>
            <p:ph idx="1"/>
          </p:nvPr>
        </p:nvSpPr>
        <p:spPr>
          <a:xfrm>
            <a:off x="494771" y="1121819"/>
            <a:ext cx="11172826" cy="5157788"/>
          </a:xfrm>
        </p:spPr>
        <p:txBody>
          <a:bodyPr/>
          <a:lstStyle/>
          <a:p>
            <a:r>
              <a:rPr lang="en-US" dirty="0"/>
              <a:t>Wonderful project by Jay </a:t>
            </a:r>
            <a:r>
              <a:rPr lang="en-US" dirty="0" err="1"/>
              <a:t>Summet</a:t>
            </a:r>
            <a:r>
              <a:rPr lang="en-US" dirty="0"/>
              <a:t>: </a:t>
            </a:r>
            <a:br>
              <a:rPr lang="en-US" dirty="0"/>
            </a:br>
            <a:r>
              <a:rPr lang="en-US" dirty="0"/>
              <a:t>Creative and Collaborative – and Distributed/Parallel!</a:t>
            </a:r>
          </a:p>
          <a:p>
            <a:pPr lvl="1"/>
            <a:r>
              <a:rPr lang="en-US" dirty="0"/>
              <a:t>Robots are characters.</a:t>
            </a:r>
          </a:p>
          <a:p>
            <a:pPr lvl="1"/>
            <a:r>
              <a:rPr lang="en-US" dirty="0"/>
              <a:t>Multiple characters mean multiple students with multiple robots.</a:t>
            </a:r>
          </a:p>
          <a:p>
            <a:pPr lvl="1"/>
            <a:r>
              <a:rPr lang="en-US" dirty="0"/>
              <a:t>One robot is camera</a:t>
            </a:r>
          </a:p>
          <a:p>
            <a:pPr lvl="2"/>
            <a:r>
              <a:rPr lang="en-US" dirty="0"/>
              <a:t>How do you zoom?</a:t>
            </a:r>
            <a:br>
              <a:rPr lang="en-US" dirty="0"/>
            </a:br>
            <a:r>
              <a:rPr lang="en-US" dirty="0"/>
              <a:t>Aim and go forward!</a:t>
            </a:r>
          </a:p>
          <a:p>
            <a:pPr lvl="1"/>
            <a:r>
              <a:rPr lang="en-US" dirty="0"/>
              <a:t>Challenges: </a:t>
            </a:r>
            <a:br>
              <a:rPr lang="en-US" dirty="0"/>
            </a:br>
            <a:r>
              <a:rPr lang="en-US" dirty="0"/>
              <a:t>How do you know when your actors are in their places? </a:t>
            </a:r>
            <a:br>
              <a:rPr lang="en-US" dirty="0"/>
            </a:br>
            <a:r>
              <a:rPr lang="en-US" dirty="0"/>
              <a:t>How do you “cue” the others?</a:t>
            </a:r>
          </a:p>
          <a:p>
            <a:pPr lvl="1"/>
            <a:r>
              <a:rPr lang="en-US" dirty="0"/>
              <a:t>Post-processing media computation for eerie disappearing effects.</a:t>
            </a:r>
          </a:p>
        </p:txBody>
      </p:sp>
      <p:sp>
        <p:nvSpPr>
          <p:cNvPr id="40962" name="Slide Number Placeholder 4"/>
          <p:cNvSpPr>
            <a:spLocks noGrp="1"/>
          </p:cNvSpPr>
          <p:nvPr>
            <p:ph type="sldNum" sz="quarter" idx="11"/>
          </p:nvPr>
        </p:nvSpPr>
        <p:spPr bwMode="auto">
          <a:xfrm>
            <a:off x="11052176" y="6616700"/>
            <a:ext cx="808038" cy="152400"/>
          </a:xfrm>
          <a:prstGeom prst="rect">
            <a:avLst/>
          </a:prstGeom>
          <a:noFill/>
          <a:ln>
            <a:miter lim="800000"/>
            <a:headEnd/>
            <a:tailEnd/>
          </a:ln>
        </p:spPr>
        <p:txBody>
          <a:bodyPr>
            <a:prstTxWarp prst="textNoShape">
              <a:avLst/>
            </a:prstTxWarp>
          </a:bodyPr>
          <a:lstStyle/>
          <a:p>
            <a:fld id="{59A79CEE-F7E8-5740-BAE0-5DAD9B3DD603}" type="slidenum">
              <a:rPr lang="en-US"/>
              <a:pPr/>
              <a:t>29</a:t>
            </a:fld>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defRPr/>
            </a:pPr>
            <a:r>
              <a:rPr smtClean="0">
                <a:ea typeface="+mn-ea"/>
              </a:rPr>
              <a:t>The Two Cultures</a:t>
            </a:r>
            <a:endParaRPr>
              <a:ea typeface="+mn-ea"/>
            </a:endParaRPr>
          </a:p>
        </p:txBody>
      </p:sp>
      <p:pic>
        <p:nvPicPr>
          <p:cNvPr id="16387" name="Picture 5" descr="twocultures-scan2"/>
          <p:cNvPicPr>
            <a:picLocks noChangeAspect="1" noChangeArrowheads="1"/>
          </p:cNvPicPr>
          <p:nvPr/>
        </p:nvPicPr>
        <p:blipFill>
          <a:blip r:embed="rId3"/>
          <a:srcRect/>
          <a:stretch>
            <a:fillRect/>
          </a:stretch>
        </p:blipFill>
        <p:spPr bwMode="auto">
          <a:xfrm>
            <a:off x="4124326" y="1076327"/>
            <a:ext cx="3970338" cy="5781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defRPr/>
            </a:pPr>
            <a:r>
              <a:rPr smtClean="0">
                <a:ea typeface="+mn-ea"/>
              </a:rPr>
              <a:t>Example Movie</a:t>
            </a:r>
            <a:endParaRPr>
              <a:ea typeface="+mn-ea"/>
            </a:endParaRPr>
          </a:p>
        </p:txBody>
      </p:sp>
      <p:pic>
        <p:nvPicPr>
          <p:cNvPr id="4" name="ipre-TheScribbyFromSpace.wmv">
            <a:hlinkClick r:id="" action="ppaction://media"/>
          </p:cNvPr>
          <p:cNvPicPr/>
          <p:nvPr>
            <a:videoFile r:link="rId1"/>
          </p:nvPr>
        </p:nvPicPr>
        <p:blipFill>
          <a:blip r:embed="rId4"/>
          <a:srcRect/>
          <a:stretch>
            <a:fillRect/>
          </a:stretch>
        </p:blipFill>
        <p:spPr bwMode="auto">
          <a:xfrm>
            <a:off x="3260726" y="1303340"/>
            <a:ext cx="6665913" cy="50006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8722" name="Rectangle 2"/>
          <p:cNvSpPr>
            <a:spLocks noGrp="1" noChangeArrowheads="1"/>
          </p:cNvSpPr>
          <p:nvPr>
            <p:ph type="title"/>
          </p:nvPr>
        </p:nvSpPr>
        <p:spPr>
          <a:xfrm>
            <a:off x="609441" y="138095"/>
            <a:ext cx="10972059" cy="771623"/>
          </a:xfrm>
        </p:spPr>
        <p:txBody>
          <a:bodyPr lIns="90000" tIns="46800" rIns="90000" bIns="46800" rtlCol="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a:ea typeface="+mn-ea"/>
              </a:rPr>
              <a:t>Attitudes in Spring 2007</a:t>
            </a:r>
          </a:p>
        </p:txBody>
      </p:sp>
      <p:sp>
        <p:nvSpPr>
          <p:cNvPr id="44035" name="Rectangle 3"/>
          <p:cNvSpPr>
            <a:spLocks noGrp="1" noChangeArrowheads="1"/>
          </p:cNvSpPr>
          <p:nvPr>
            <p:ph idx="1"/>
          </p:nvPr>
        </p:nvSpPr>
        <p:spPr>
          <a:xfrm>
            <a:off x="609602" y="1357295"/>
            <a:ext cx="10971213" cy="3794125"/>
          </a:xfrm>
        </p:spPr>
        <p:txBody>
          <a:bodyPr lIns="90000" tIns="46800" rIns="90000" bIns="46800"/>
          <a:lstStyle/>
          <a:p>
            <a:pPr marL="444500" indent="-4445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600" dirty="0"/>
              <a:t>All students enjoyed the robot, were comfortable with it, and found it easy to get working.</a:t>
            </a:r>
          </a:p>
          <a:p>
            <a:pPr marL="830263" lvl="1" indent="-352425" defTabSz="457200">
              <a:buSzPct val="87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dirty="0"/>
              <a:t>Personalizing the robot improved the course, in students’ opinion.</a:t>
            </a:r>
          </a:p>
          <a:p>
            <a:pPr marL="444500" indent="-4445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600" dirty="0"/>
              <a:t>Reported that the class was about </a:t>
            </a:r>
            <a:r>
              <a:rPr lang="en-GB" sz="3600" b="1" i="1" dirty="0"/>
              <a:t>computer science</a:t>
            </a:r>
          </a:p>
          <a:p>
            <a:pPr marL="444500" indent="-4445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600" dirty="0"/>
              <a:t>Found homework </a:t>
            </a:r>
            <a:r>
              <a:rPr lang="en-GB" sz="3600" dirty="0" smtClean="0"/>
              <a:t>challenging</a:t>
            </a:r>
          </a:p>
          <a:p>
            <a:pPr marL="444500" indent="-4445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600" dirty="0" smtClean="0"/>
              <a:t>BMC students did more on homework “because it was cool.”</a:t>
            </a:r>
          </a:p>
          <a:p>
            <a:pPr marL="444500" indent="-444500"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3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6914" name="Rectangle 2"/>
          <p:cNvSpPr>
            <a:spLocks noGrp="1" noChangeArrowheads="1"/>
          </p:cNvSpPr>
          <p:nvPr>
            <p:ph type="title"/>
          </p:nvPr>
        </p:nvSpPr>
        <p:spPr>
          <a:xfrm>
            <a:off x="609441" y="109520"/>
            <a:ext cx="10972059" cy="1138773"/>
          </a:xfrm>
        </p:spPr>
        <p:txBody>
          <a:bodyPr rtlCol="0"/>
          <a:lstStyle/>
          <a:p>
            <a:pPr defTabSz="457200">
              <a:lnSpc>
                <a:spcPct val="7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mtClean="0">
                <a:ea typeface="+mn-ea"/>
              </a:rPr>
              <a:t>Fall 2007: </a:t>
            </a:r>
            <a:br>
              <a:rPr lang="en-GB" smtClean="0">
                <a:ea typeface="+mn-ea"/>
              </a:rPr>
            </a:br>
            <a:r>
              <a:rPr lang="en-GB" smtClean="0">
                <a:ea typeface="+mn-ea"/>
              </a:rPr>
              <a:t>Final Exam Comparison at GT</a:t>
            </a:r>
            <a:endParaRPr lang="en-GB">
              <a:ea typeface="+mn-ea"/>
            </a:endParaRPr>
          </a:p>
        </p:txBody>
      </p:sp>
      <p:graphicFrame>
        <p:nvGraphicFramePr>
          <p:cNvPr id="1026" name="Object 2"/>
          <p:cNvGraphicFramePr>
            <a:graphicFrameLocks noChangeAspect="1"/>
          </p:cNvGraphicFramePr>
          <p:nvPr/>
        </p:nvGraphicFramePr>
        <p:xfrm>
          <a:off x="914401" y="1206482"/>
          <a:ext cx="9953625" cy="5287963"/>
        </p:xfrm>
        <a:graphic>
          <a:graphicData uri="http://schemas.openxmlformats.org/presentationml/2006/ole">
            <p:oleObj spid="_x0000_s1026" r:id="rId4" imgW="5143500" imgH="3670300" progId="">
              <p:embed/>
            </p:oleObj>
          </a:graphicData>
        </a:graphic>
      </p:graphicFrame>
      <p:sp>
        <p:nvSpPr>
          <p:cNvPr id="1028" name="Rectangle 4"/>
          <p:cNvSpPr>
            <a:spLocks noChangeArrowheads="1"/>
          </p:cNvSpPr>
          <p:nvPr/>
        </p:nvSpPr>
        <p:spPr bwMode="auto">
          <a:xfrm>
            <a:off x="10258425" y="5333980"/>
            <a:ext cx="1625601" cy="914400"/>
          </a:xfrm>
          <a:prstGeom prst="rect">
            <a:avLst/>
          </a:prstGeom>
          <a:solidFill>
            <a:srgbClr val="FFFFFF"/>
          </a:solidFill>
          <a:ln w="25560">
            <a:solidFill>
              <a:srgbClr val="FFFFFF"/>
            </a:solidFill>
            <a:miter lim="800000"/>
            <a:headEnd/>
            <a:tailEnd/>
          </a:ln>
        </p:spPr>
        <p:txBody>
          <a:bodyPr wrap="none" anchor="ctr">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8962" name="Rectangle 2"/>
          <p:cNvSpPr>
            <a:spLocks noGrp="1" noChangeArrowheads="1"/>
          </p:cNvSpPr>
          <p:nvPr>
            <p:ph type="title"/>
          </p:nvPr>
        </p:nvSpPr>
        <p:spPr>
          <a:xfrm>
            <a:off x="706782" y="468314"/>
            <a:ext cx="10777377" cy="438582"/>
          </a:xfrm>
        </p:spPr>
        <p:txBody>
          <a:bodyPr rtlCol="0"/>
          <a:lstStyle/>
          <a:p>
            <a:pPr defTabSz="457200">
              <a:lnSpc>
                <a:spcPct val="7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a:ea typeface="+mn-ea"/>
              </a:rPr>
              <a:t>Statistically Significant p &lt;= 0.015</a:t>
            </a:r>
          </a:p>
        </p:txBody>
      </p:sp>
      <p:graphicFrame>
        <p:nvGraphicFramePr>
          <p:cNvPr id="2050" name="Object 2"/>
          <p:cNvGraphicFramePr>
            <a:graphicFrameLocks noChangeAspect="1"/>
          </p:cNvGraphicFramePr>
          <p:nvPr/>
        </p:nvGraphicFramePr>
        <p:xfrm>
          <a:off x="914401" y="1587502"/>
          <a:ext cx="9953625" cy="5287963"/>
        </p:xfrm>
        <a:graphic>
          <a:graphicData uri="http://schemas.openxmlformats.org/presentationml/2006/ole">
            <p:oleObj spid="_x0000_s2050" r:id="rId4" imgW="5143500" imgH="3670300" progId="">
              <p:embed/>
            </p:oleObj>
          </a:graphicData>
        </a:graphic>
      </p:graphicFrame>
      <p:sp>
        <p:nvSpPr>
          <p:cNvPr id="2052" name="Oval 4"/>
          <p:cNvSpPr>
            <a:spLocks noChangeArrowheads="1"/>
          </p:cNvSpPr>
          <p:nvPr/>
        </p:nvSpPr>
        <p:spPr bwMode="auto">
          <a:xfrm>
            <a:off x="1828802" y="4419600"/>
            <a:ext cx="4467224" cy="795338"/>
          </a:xfrm>
          <a:prstGeom prst="ellipse">
            <a:avLst/>
          </a:prstGeom>
          <a:solidFill>
            <a:srgbClr val="99CCFF"/>
          </a:solidFill>
          <a:ln w="9360">
            <a:solidFill>
              <a:srgbClr val="000000"/>
            </a:solidFill>
            <a:miter lim="800000"/>
            <a:headEnd/>
            <a:tailEnd/>
          </a:ln>
        </p:spPr>
        <p:txBody>
          <a:bodyPr wrap="none" lIns="81720" tIns="40680" rIns="81720" bIns="40680" anchor="ctr">
            <a:prstTxWarp prst="textNoShape">
              <a:avLst/>
            </a:prstTxWarp>
          </a:bodyPr>
          <a:lstStyle/>
          <a:p>
            <a:pPr algn="ctr" defTabSz="457200">
              <a:lnSpc>
                <a:spcPct val="75000"/>
              </a:lnSpc>
              <a:buClr>
                <a:srgbClr val="000000"/>
              </a:buClr>
              <a:buSzPct val="100000"/>
              <a:buFont typeface="Wingdings" pitchFamily="-109"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ea typeface="DejaVu Sans" pitchFamily="34" charset="0"/>
                <a:cs typeface="DejaVu Sans" pitchFamily="34" charset="0"/>
              </a:rPr>
              <a:t>Ignore the Tracing Question</a:t>
            </a:r>
          </a:p>
        </p:txBody>
      </p:sp>
      <p:sp>
        <p:nvSpPr>
          <p:cNvPr id="2053" name="Rectangle 5"/>
          <p:cNvSpPr>
            <a:spLocks noChangeArrowheads="1"/>
          </p:cNvSpPr>
          <p:nvPr/>
        </p:nvSpPr>
        <p:spPr bwMode="auto">
          <a:xfrm>
            <a:off x="10258425" y="5715000"/>
            <a:ext cx="1625601" cy="914400"/>
          </a:xfrm>
          <a:prstGeom prst="rect">
            <a:avLst/>
          </a:prstGeom>
          <a:solidFill>
            <a:srgbClr val="FFFFFF"/>
          </a:solidFill>
          <a:ln w="25560">
            <a:solidFill>
              <a:srgbClr val="FFFFFF"/>
            </a:solidFill>
            <a:miter lim="800000"/>
            <a:headEnd/>
            <a:tailEnd/>
          </a:ln>
        </p:spPr>
        <p:txBody>
          <a:bodyPr wrap="none" anchor="ctr">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1010" name="Rectangle 2"/>
          <p:cNvSpPr>
            <a:spLocks noGrp="1" noChangeArrowheads="1"/>
          </p:cNvSpPr>
          <p:nvPr>
            <p:ph type="title"/>
          </p:nvPr>
        </p:nvSpPr>
        <p:spPr>
          <a:xfrm>
            <a:off x="609443" y="428628"/>
            <a:ext cx="10974175" cy="584775"/>
          </a:xfrm>
        </p:spPr>
        <p:txBody>
          <a:bodyPr rtlCol="0"/>
          <a:lstStyle/>
          <a:p>
            <a:pPr defTabSz="457200">
              <a:lnSpc>
                <a:spcPct val="7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ea typeface="+mn-ea"/>
              </a:rPr>
              <a:t>Confound: Differences in Class Demographics</a:t>
            </a:r>
          </a:p>
        </p:txBody>
      </p:sp>
      <p:sp>
        <p:nvSpPr>
          <p:cNvPr id="46083" name="Rectangle 3"/>
          <p:cNvSpPr>
            <a:spLocks noGrp="1" noChangeArrowheads="1"/>
          </p:cNvSpPr>
          <p:nvPr>
            <p:ph idx="1"/>
          </p:nvPr>
        </p:nvSpPr>
        <p:spPr>
          <a:xfrm>
            <a:off x="509588" y="1779588"/>
            <a:ext cx="11171237" cy="2730500"/>
          </a:xfrm>
        </p:spPr>
        <p:txBody>
          <a:bodyPr/>
          <a:lstStyle/>
          <a:p>
            <a:pPr marL="411163" indent="-306388" defTabSz="457200">
              <a:lnSpc>
                <a:spcPct val="93000"/>
              </a:lnSpc>
              <a:spcAft>
                <a:spcPts val="575"/>
              </a:spcAft>
              <a:buSzPct val="58000"/>
              <a:buFont typeface="Wingdings" pitchFamily="-109" charset="2"/>
              <a:buBlip>
                <a:blip r:embed="rId3"/>
              </a:buBlip>
              <a:tabLst>
                <a:tab pos="420688" algn="l"/>
                <a:tab pos="877888" algn="l"/>
                <a:tab pos="1335088" algn="l"/>
                <a:tab pos="1792288" algn="l"/>
                <a:tab pos="2249488" algn="l"/>
                <a:tab pos="2706688" algn="l"/>
                <a:tab pos="3163888" algn="l"/>
                <a:tab pos="3621088" algn="l"/>
                <a:tab pos="4078288" algn="l"/>
                <a:tab pos="4535488" algn="l"/>
                <a:tab pos="4992688" algn="l"/>
                <a:tab pos="5449888" algn="l"/>
                <a:tab pos="5907088" algn="l"/>
                <a:tab pos="6364288" algn="l"/>
                <a:tab pos="6821488" algn="l"/>
                <a:tab pos="7278688" algn="l"/>
                <a:tab pos="7735888" algn="l"/>
                <a:tab pos="8193088" algn="l"/>
                <a:tab pos="8650288" algn="l"/>
                <a:tab pos="9107488" algn="l"/>
              </a:tabLst>
            </a:pPr>
            <a:r>
              <a:rPr lang="en-GB" sz="2800"/>
              <a:t>Due to the laptop requirement, advisors steered students who were declared as</a:t>
            </a:r>
            <a:br>
              <a:rPr lang="en-GB" sz="2800"/>
            </a:br>
            <a:r>
              <a:rPr lang="en-GB" sz="2800"/>
              <a:t>CS majors into the robots class,</a:t>
            </a:r>
            <a:br>
              <a:rPr lang="en-GB" sz="2800"/>
            </a:br>
            <a:r>
              <a:rPr lang="en-GB" sz="2800"/>
              <a:t>and other students into the non-robots class.</a:t>
            </a:r>
          </a:p>
          <a:p>
            <a:pPr marL="411163" indent="-306388" defTabSz="457200">
              <a:lnSpc>
                <a:spcPct val="93000"/>
              </a:lnSpc>
              <a:spcAft>
                <a:spcPts val="575"/>
              </a:spcAft>
              <a:buSzPct val="58000"/>
              <a:buFont typeface="Wingdings" pitchFamily="-109" charset="2"/>
              <a:buBlip>
                <a:blip r:embed="rId3"/>
              </a:buBlip>
              <a:tabLst>
                <a:tab pos="420688" algn="l"/>
                <a:tab pos="877888" algn="l"/>
                <a:tab pos="1335088" algn="l"/>
                <a:tab pos="1792288" algn="l"/>
                <a:tab pos="2249488" algn="l"/>
                <a:tab pos="2706688" algn="l"/>
                <a:tab pos="3163888" algn="l"/>
                <a:tab pos="3621088" algn="l"/>
                <a:tab pos="4078288" algn="l"/>
                <a:tab pos="4535488" algn="l"/>
                <a:tab pos="4992688" algn="l"/>
                <a:tab pos="5449888" algn="l"/>
                <a:tab pos="5907088" algn="l"/>
                <a:tab pos="6364288" algn="l"/>
                <a:tab pos="6821488" algn="l"/>
                <a:tab pos="7278688" algn="l"/>
                <a:tab pos="7735888" algn="l"/>
                <a:tab pos="8193088" algn="l"/>
                <a:tab pos="8650288" algn="l"/>
                <a:tab pos="9107488" algn="l"/>
              </a:tabLst>
            </a:pPr>
            <a:r>
              <a:rPr lang="en-GB" sz="2800"/>
              <a:t>4% CS/Computation Majors in the Non-Robots class</a:t>
            </a:r>
          </a:p>
          <a:p>
            <a:pPr marL="411163" indent="-306388" defTabSz="457200">
              <a:lnSpc>
                <a:spcPct val="93000"/>
              </a:lnSpc>
              <a:spcAft>
                <a:spcPts val="575"/>
              </a:spcAft>
              <a:buSzPct val="58000"/>
              <a:buFont typeface="Wingdings" pitchFamily="-109" charset="2"/>
              <a:buBlip>
                <a:blip r:embed="rId3"/>
              </a:buBlip>
              <a:tabLst>
                <a:tab pos="420688" algn="l"/>
                <a:tab pos="877888" algn="l"/>
                <a:tab pos="1335088" algn="l"/>
                <a:tab pos="1792288" algn="l"/>
                <a:tab pos="2249488" algn="l"/>
                <a:tab pos="2706688" algn="l"/>
                <a:tab pos="3163888" algn="l"/>
                <a:tab pos="3621088" algn="l"/>
                <a:tab pos="4078288" algn="l"/>
                <a:tab pos="4535488" algn="l"/>
                <a:tab pos="4992688" algn="l"/>
                <a:tab pos="5449888" algn="l"/>
                <a:tab pos="5907088" algn="l"/>
                <a:tab pos="6364288" algn="l"/>
                <a:tab pos="6821488" algn="l"/>
                <a:tab pos="7278688" algn="l"/>
                <a:tab pos="7735888" algn="l"/>
                <a:tab pos="8193088" algn="l"/>
                <a:tab pos="8650288" algn="l"/>
                <a:tab pos="9107488" algn="l"/>
              </a:tabLst>
            </a:pPr>
            <a:r>
              <a:rPr lang="en-GB" sz="2800"/>
              <a:t>81% CS/Computation majors in Instructor B's Robots class.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3058" name="Rectangle 2"/>
          <p:cNvSpPr>
            <a:spLocks noGrp="1" noChangeArrowheads="1"/>
          </p:cNvSpPr>
          <p:nvPr>
            <p:ph type="title"/>
          </p:nvPr>
        </p:nvSpPr>
        <p:spPr>
          <a:xfrm>
            <a:off x="609441" y="457200"/>
            <a:ext cx="10972059" cy="1100944"/>
          </a:xfrm>
        </p:spPr>
        <p:txBody>
          <a:bodyPr lIns="90000" tIns="46800" rIns="90000" bIns="46800" rtlCol="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a:ea typeface="+mn-ea"/>
              </a:rPr>
              <a:t>W’s vs. F’s, </a:t>
            </a:r>
            <a:br>
              <a:rPr lang="en-GB" sz="3600">
                <a:ea typeface="+mn-ea"/>
              </a:rPr>
            </a:br>
            <a:r>
              <a:rPr lang="en-GB" sz="3600">
                <a:ea typeface="+mn-ea"/>
              </a:rPr>
              <a:t>statistically significant</a:t>
            </a:r>
          </a:p>
        </p:txBody>
      </p:sp>
      <p:pic>
        <p:nvPicPr>
          <p:cNvPr id="47107" name="Picture 3"/>
          <p:cNvPicPr>
            <a:picLocks noChangeAspect="1" noChangeArrowheads="1"/>
          </p:cNvPicPr>
          <p:nvPr/>
        </p:nvPicPr>
        <p:blipFill>
          <a:blip r:embed="rId3"/>
          <a:srcRect/>
          <a:stretch>
            <a:fillRect/>
          </a:stretch>
        </p:blipFill>
        <p:spPr bwMode="auto">
          <a:xfrm>
            <a:off x="2540002" y="2162177"/>
            <a:ext cx="7121525" cy="44672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4054" y="211664"/>
            <a:ext cx="10969943" cy="758825"/>
          </a:xfrm>
        </p:spPr>
        <p:txBody>
          <a:bodyPr rtlCol="0"/>
          <a:lstStyle/>
          <a:p>
            <a:pPr>
              <a:defRPr/>
            </a:pPr>
            <a:r>
              <a:rPr dirty="0" smtClean="0">
                <a:ea typeface="+mn-ea"/>
              </a:rPr>
              <a:t>Others: Storytelling, Music Video, </a:t>
            </a:r>
            <a:r>
              <a:rPr lang="en-US" dirty="0" smtClean="0">
                <a:ea typeface="+mn-ea"/>
              </a:rPr>
              <a:t/>
            </a:r>
            <a:br>
              <a:rPr lang="en-US" dirty="0" smtClean="0">
                <a:ea typeface="+mn-ea"/>
              </a:rPr>
            </a:br>
            <a:r>
              <a:rPr dirty="0" smtClean="0">
                <a:ea typeface="+mn-ea"/>
              </a:rPr>
              <a:t>Analysis</a:t>
            </a:r>
            <a:endParaRPr dirty="0">
              <a:ea typeface="+mn-ea"/>
            </a:endParaRPr>
          </a:p>
        </p:txBody>
      </p:sp>
      <p:pic>
        <p:nvPicPr>
          <p:cNvPr id="50179" name="Picture 2"/>
          <p:cNvPicPr>
            <a:picLocks noChangeAspect="1" noChangeArrowheads="1"/>
          </p:cNvPicPr>
          <p:nvPr/>
        </p:nvPicPr>
        <p:blipFill>
          <a:blip r:embed="rId3"/>
          <a:srcRect/>
          <a:stretch>
            <a:fillRect/>
          </a:stretch>
        </p:blipFill>
        <p:spPr bwMode="auto">
          <a:xfrm>
            <a:off x="2724151" y="1049340"/>
            <a:ext cx="2944813" cy="2363787"/>
          </a:xfrm>
          <a:prstGeom prst="rect">
            <a:avLst/>
          </a:prstGeom>
          <a:noFill/>
          <a:ln w="9525">
            <a:noFill/>
            <a:miter lim="800000"/>
            <a:headEnd/>
            <a:tailEnd/>
          </a:ln>
        </p:spPr>
      </p:pic>
      <p:pic>
        <p:nvPicPr>
          <p:cNvPr id="50180" name="Picture 5" descr="removed.jpg"/>
          <p:cNvPicPr>
            <a:picLocks noChangeAspect="1"/>
          </p:cNvPicPr>
          <p:nvPr/>
        </p:nvPicPr>
        <p:blipFill>
          <a:blip r:embed="rId4"/>
          <a:srcRect/>
          <a:stretch>
            <a:fillRect/>
          </a:stretch>
        </p:blipFill>
        <p:spPr bwMode="auto">
          <a:xfrm>
            <a:off x="6673852" y="868365"/>
            <a:ext cx="3475037" cy="3475037"/>
          </a:xfrm>
          <a:prstGeom prst="rect">
            <a:avLst/>
          </a:prstGeom>
          <a:noFill/>
          <a:ln w="9525">
            <a:noFill/>
            <a:miter lim="800000"/>
            <a:headEnd/>
            <a:tailEnd/>
          </a:ln>
        </p:spPr>
      </p:pic>
      <p:pic>
        <p:nvPicPr>
          <p:cNvPr id="50181" name="Picture 6" descr="blend.jpg"/>
          <p:cNvPicPr>
            <a:picLocks noChangeAspect="1"/>
          </p:cNvPicPr>
          <p:nvPr/>
        </p:nvPicPr>
        <p:blipFill>
          <a:blip r:embed="rId5"/>
          <a:srcRect/>
          <a:stretch>
            <a:fillRect/>
          </a:stretch>
        </p:blipFill>
        <p:spPr bwMode="auto">
          <a:xfrm>
            <a:off x="9263064" y="3932238"/>
            <a:ext cx="2925762" cy="2925762"/>
          </a:xfrm>
          <a:prstGeom prst="rect">
            <a:avLst/>
          </a:prstGeom>
          <a:noFill/>
          <a:ln w="9525">
            <a:noFill/>
            <a:miter lim="800000"/>
            <a:headEnd/>
            <a:tailEnd/>
          </a:ln>
        </p:spPr>
      </p:pic>
      <p:pic>
        <p:nvPicPr>
          <p:cNvPr id="50182" name="Picture 3"/>
          <p:cNvPicPr>
            <a:picLocks noChangeAspect="1" noChangeArrowheads="1"/>
          </p:cNvPicPr>
          <p:nvPr/>
        </p:nvPicPr>
        <p:blipFill>
          <a:blip r:embed="rId6"/>
          <a:srcRect/>
          <a:stretch>
            <a:fillRect/>
          </a:stretch>
        </p:blipFill>
        <p:spPr bwMode="auto">
          <a:xfrm>
            <a:off x="2611438" y="3133727"/>
            <a:ext cx="4648200" cy="3724275"/>
          </a:xfrm>
          <a:prstGeom prst="rect">
            <a:avLst/>
          </a:prstGeom>
          <a:noFill/>
          <a:ln w="9525">
            <a:noFill/>
            <a:miter lim="800000"/>
            <a:headEnd/>
            <a:tailEnd/>
          </a:ln>
        </p:spPr>
      </p:pic>
      <p:pic>
        <p:nvPicPr>
          <p:cNvPr id="50183" name="Picture 7" descr="softwa22.jpg"/>
          <p:cNvPicPr>
            <a:picLocks noChangeAspect="1"/>
          </p:cNvPicPr>
          <p:nvPr/>
        </p:nvPicPr>
        <p:blipFill>
          <a:blip r:embed="rId7"/>
          <a:srcRect/>
          <a:stretch>
            <a:fillRect/>
          </a:stretch>
        </p:blipFill>
        <p:spPr bwMode="auto">
          <a:xfrm>
            <a:off x="182563" y="1765302"/>
            <a:ext cx="2563812" cy="3095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2801" y="171975"/>
            <a:ext cx="10969943" cy="758825"/>
          </a:xfrm>
        </p:spPr>
        <p:txBody>
          <a:bodyPr/>
          <a:lstStyle/>
          <a:p>
            <a:r>
              <a:rPr lang="en-US" dirty="0" smtClean="0"/>
              <a:t>Pre-CS1: “Georgia Computes!”</a:t>
            </a:r>
            <a:br>
              <a:rPr lang="en-US" dirty="0" smtClean="0"/>
            </a:br>
            <a:r>
              <a:rPr lang="en-US" dirty="0" smtClean="0"/>
              <a:t>Use in Girl Scouts Workshops</a:t>
            </a:r>
            <a:endParaRPr lang="en-US" dirty="0"/>
          </a:p>
        </p:txBody>
      </p:sp>
      <p:pic>
        <p:nvPicPr>
          <p:cNvPr id="4" name="Picture 3"/>
          <p:cNvPicPr>
            <a:picLocks noChangeAspect="1"/>
          </p:cNvPicPr>
          <p:nvPr/>
        </p:nvPicPr>
        <p:blipFill>
          <a:blip r:embed="rId2"/>
          <a:stretch>
            <a:fillRect/>
          </a:stretch>
        </p:blipFill>
        <p:spPr>
          <a:xfrm>
            <a:off x="7903048" y="0"/>
            <a:ext cx="3989779" cy="6894216"/>
          </a:xfrm>
          <a:prstGeom prst="rect">
            <a:avLst/>
          </a:prstGeom>
        </p:spPr>
      </p:pic>
      <p:pic>
        <p:nvPicPr>
          <p:cNvPr id="5" name="Picture 4"/>
          <p:cNvPicPr>
            <a:picLocks noChangeAspect="1"/>
          </p:cNvPicPr>
          <p:nvPr/>
        </p:nvPicPr>
        <p:blipFill>
          <a:blip r:embed="rId3"/>
          <a:stretch>
            <a:fillRect/>
          </a:stretch>
        </p:blipFill>
        <p:spPr>
          <a:xfrm>
            <a:off x="469437" y="1363607"/>
            <a:ext cx="3048000" cy="1828800"/>
          </a:xfrm>
          <a:prstGeom prst="rect">
            <a:avLst/>
          </a:prstGeom>
        </p:spPr>
      </p:pic>
      <p:pic>
        <p:nvPicPr>
          <p:cNvPr id="6" name="Picture 5"/>
          <p:cNvPicPr>
            <a:picLocks noChangeAspect="1"/>
          </p:cNvPicPr>
          <p:nvPr/>
        </p:nvPicPr>
        <p:blipFill>
          <a:blip r:embed="rId4"/>
          <a:stretch>
            <a:fillRect/>
          </a:stretch>
        </p:blipFill>
        <p:spPr>
          <a:xfrm>
            <a:off x="4529142" y="1307517"/>
            <a:ext cx="2654300" cy="1993900"/>
          </a:xfrm>
          <a:prstGeom prst="rect">
            <a:avLst/>
          </a:prstGeom>
        </p:spPr>
      </p:pic>
      <p:pic>
        <p:nvPicPr>
          <p:cNvPr id="7" name="Picture 6"/>
          <p:cNvPicPr>
            <a:picLocks noChangeAspect="1"/>
          </p:cNvPicPr>
          <p:nvPr/>
        </p:nvPicPr>
        <p:blipFill>
          <a:blip r:embed="rId5"/>
          <a:stretch>
            <a:fillRect/>
          </a:stretch>
        </p:blipFill>
        <p:spPr>
          <a:xfrm>
            <a:off x="437692" y="3679352"/>
            <a:ext cx="3120896" cy="2336671"/>
          </a:xfrm>
          <a:prstGeom prst="rect">
            <a:avLst/>
          </a:prstGeom>
        </p:spPr>
      </p:pic>
      <p:pic>
        <p:nvPicPr>
          <p:cNvPr id="8" name="Picture 7"/>
          <p:cNvPicPr>
            <a:picLocks noChangeAspect="1"/>
          </p:cNvPicPr>
          <p:nvPr/>
        </p:nvPicPr>
        <p:blipFill>
          <a:blip r:embed="rId6"/>
          <a:stretch>
            <a:fillRect/>
          </a:stretch>
        </p:blipFill>
        <p:spPr>
          <a:xfrm>
            <a:off x="4347115" y="3405242"/>
            <a:ext cx="2928808" cy="3168593"/>
          </a:xfrm>
          <a:prstGeom prst="rect">
            <a:avLst/>
          </a:prstGeom>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a:defRPr/>
            </a:pPr>
            <a:r>
              <a:rPr smtClean="0">
                <a:ea typeface="+mn-ea"/>
              </a:rPr>
              <a:t>What about beyond CS1?</a:t>
            </a:r>
            <a:endParaRPr>
              <a:ea typeface="+mn-ea"/>
            </a:endParaRPr>
          </a:p>
        </p:txBody>
      </p:sp>
      <p:sp>
        <p:nvSpPr>
          <p:cNvPr id="51203" name="Content Placeholder 2"/>
          <p:cNvSpPr>
            <a:spLocks noGrp="1"/>
          </p:cNvSpPr>
          <p:nvPr>
            <p:ph idx="1"/>
          </p:nvPr>
        </p:nvSpPr>
        <p:spPr>
          <a:xfrm>
            <a:off x="508000" y="1412877"/>
            <a:ext cx="11360150" cy="4462463"/>
          </a:xfrm>
        </p:spPr>
        <p:txBody>
          <a:bodyPr/>
          <a:lstStyle/>
          <a:p>
            <a:r>
              <a:rPr lang="en-US"/>
              <a:t>If students get context in CS1, how do they do in a context-free CS2?</a:t>
            </a:r>
          </a:p>
          <a:p>
            <a:r>
              <a:rPr lang="en-US"/>
              <a:t>Are students as well-prepared in CS2 after a contextualized CS1?</a:t>
            </a:r>
          </a:p>
          <a:p>
            <a:r>
              <a:rPr lang="en-US"/>
              <a:t>Is context useful in CS2 and beyond?</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5106" name="Rectangle 2"/>
          <p:cNvSpPr>
            <a:spLocks noGrp="1" noChangeArrowheads="1"/>
          </p:cNvSpPr>
          <p:nvPr>
            <p:ph type="title"/>
          </p:nvPr>
        </p:nvSpPr>
        <p:spPr>
          <a:xfrm>
            <a:off x="609441" y="533402"/>
            <a:ext cx="10972059" cy="602345"/>
          </a:xfrm>
        </p:spPr>
        <p:txBody>
          <a:bodyPr lIns="90000" tIns="46800" rIns="90000" bIns="46800" rtlCol="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smtClean="0">
                <a:ea typeface="+mn-ea"/>
              </a:rPr>
              <a:t>The Impact of  Contextualized CS1 on CS2</a:t>
            </a:r>
            <a:endParaRPr lang="en-GB" sz="3600">
              <a:ea typeface="+mn-ea"/>
            </a:endParaRPr>
          </a:p>
        </p:txBody>
      </p:sp>
      <p:sp>
        <p:nvSpPr>
          <p:cNvPr id="3076" name="Text Box 3"/>
          <p:cNvSpPr txBox="1">
            <a:spLocks noChangeArrowheads="1"/>
          </p:cNvSpPr>
          <p:nvPr/>
        </p:nvSpPr>
        <p:spPr bwMode="auto">
          <a:xfrm>
            <a:off x="3795713" y="5942015"/>
            <a:ext cx="3466048" cy="371513"/>
          </a:xfrm>
          <a:prstGeom prst="rect">
            <a:avLst/>
          </a:prstGeom>
          <a:noFill/>
          <a:ln w="9525">
            <a:noFill/>
            <a:round/>
            <a:headEnd/>
            <a:tailEnd/>
          </a:ln>
        </p:spPr>
        <p:txBody>
          <a:bodyPr wrap="none" lIns="90000" tIns="46800" rIns="90000" bIns="46800">
            <a:prstTxWarp prst="textNoShape">
              <a:avLst/>
            </a:prstTxWarp>
            <a:spAutoFit/>
          </a:bodyPr>
          <a:lstStyle/>
          <a:p>
            <a:pPr defTabSz="457200">
              <a:buClr>
                <a:srgbClr val="808080"/>
              </a:buClr>
              <a:buSzPct val="100000"/>
              <a:buFont typeface="Arial" pitchFamily="-10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808080"/>
                </a:solidFill>
                <a:ea typeface="DejaVu Sans" pitchFamily="34" charset="0"/>
                <a:cs typeface="DejaVu Sans" pitchFamily="34" charset="0"/>
              </a:rPr>
              <a:t>CS2 Data Structures Enrollment</a:t>
            </a:r>
          </a:p>
        </p:txBody>
      </p:sp>
      <p:graphicFrame>
        <p:nvGraphicFramePr>
          <p:cNvPr id="3074" name="Object 2"/>
          <p:cNvGraphicFramePr>
            <a:graphicFrameLocks noChangeAspect="1"/>
          </p:cNvGraphicFramePr>
          <p:nvPr/>
        </p:nvGraphicFramePr>
        <p:xfrm>
          <a:off x="2562227" y="3316290"/>
          <a:ext cx="6704012" cy="2600325"/>
        </p:xfrm>
        <a:graphic>
          <a:graphicData uri="http://schemas.openxmlformats.org/presentationml/2006/ole">
            <p:oleObj spid="_x0000_s3074" name="Worksheet" r:id="rId4" imgW="5029200" imgH="2540000" progId="Excel.Sheet.8">
              <p:embed followColorScheme="full"/>
            </p:oleObj>
          </a:graphicData>
        </a:graphic>
      </p:graphicFrame>
      <p:sp>
        <p:nvSpPr>
          <p:cNvPr id="6" name="TextBox 5"/>
          <p:cNvSpPr txBox="1"/>
          <p:nvPr/>
        </p:nvSpPr>
        <p:spPr>
          <a:xfrm>
            <a:off x="1381126" y="2120900"/>
            <a:ext cx="8096768" cy="451406"/>
          </a:xfrm>
          <a:prstGeom prst="rect">
            <a:avLst/>
          </a:prstGeom>
        </p:spPr>
        <p:txBody>
          <a:bodyPr wrap="none" lIns="0" tIns="0" rIns="0" bIns="0">
            <a:prstTxWarp prst="textNoShape">
              <a:avLst/>
            </a:prstTxWarp>
            <a:spAutoFit/>
          </a:bodyPr>
          <a:lstStyle/>
          <a:p>
            <a:pPr marL="396875" indent="-396875">
              <a:lnSpc>
                <a:spcPct val="90000"/>
              </a:lnSpc>
              <a:spcBef>
                <a:spcPct val="20000"/>
              </a:spcBef>
              <a:buSzPct val="85000"/>
            </a:pPr>
            <a:r>
              <a:rPr lang="en-GB" sz="3200">
                <a:solidFill>
                  <a:srgbClr val="3F3F3F"/>
                </a:solidFill>
              </a:rPr>
              <a:t>Bryn Mawr College Data for 12 years of CS2</a:t>
            </a:r>
            <a:endParaRPr lang="en-US" sz="3200">
              <a:solidFill>
                <a:srgbClr val="3F3F3F"/>
              </a:solidFill>
              <a:latin typeface="Segoe" charset="0"/>
            </a:endParaRP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2946" name="Rectangle 2"/>
          <p:cNvSpPr>
            <a:spLocks noGrp="1" noChangeArrowheads="1"/>
          </p:cNvSpPr>
          <p:nvPr>
            <p:ph type="title"/>
          </p:nvPr>
        </p:nvSpPr>
        <p:spPr>
          <a:xfrm>
            <a:off x="515939" y="228600"/>
            <a:ext cx="11164886" cy="507831"/>
          </a:xfrm>
        </p:spPr>
        <p:txBody>
          <a:bodyPr rtlCol="0"/>
          <a:lstStyle/>
          <a:p>
            <a:pPr>
              <a:defRPr/>
            </a:pPr>
            <a:r>
              <a:rPr sz="3600">
                <a:ea typeface="+mn-ea"/>
              </a:rPr>
              <a:t>1961 MIT Sloan School Symposium</a:t>
            </a:r>
          </a:p>
        </p:txBody>
      </p:sp>
      <p:pic>
        <p:nvPicPr>
          <p:cNvPr id="17411" name="Picture 4"/>
          <p:cNvPicPr>
            <a:picLocks noChangeAspect="1" noChangeArrowheads="1"/>
          </p:cNvPicPr>
          <p:nvPr/>
        </p:nvPicPr>
        <p:blipFill>
          <a:blip r:embed="rId3"/>
          <a:srcRect/>
          <a:stretch>
            <a:fillRect/>
          </a:stretch>
        </p:blipFill>
        <p:spPr bwMode="auto">
          <a:xfrm>
            <a:off x="322264" y="1228725"/>
            <a:ext cx="3603625" cy="5183188"/>
          </a:xfrm>
          <a:prstGeom prst="rect">
            <a:avLst/>
          </a:prstGeom>
          <a:noFill/>
          <a:ln w="9525">
            <a:noFill/>
            <a:miter lim="800000"/>
            <a:headEnd/>
            <a:tailEnd/>
          </a:ln>
        </p:spPr>
      </p:pic>
      <p:pic>
        <p:nvPicPr>
          <p:cNvPr id="7" name="Picture 5"/>
          <p:cNvPicPr>
            <a:picLocks noChangeAspect="1" noChangeArrowheads="1"/>
          </p:cNvPicPr>
          <p:nvPr/>
        </p:nvPicPr>
        <p:blipFill>
          <a:blip r:embed="rId4"/>
          <a:srcRect/>
          <a:stretch>
            <a:fillRect/>
          </a:stretch>
        </p:blipFill>
        <p:spPr bwMode="auto">
          <a:xfrm>
            <a:off x="7940674" y="1547814"/>
            <a:ext cx="2800351" cy="4676775"/>
          </a:xfrm>
          <a:prstGeom prst="rect">
            <a:avLst/>
          </a:prstGeom>
          <a:noFill/>
          <a:ln w="9525">
            <a:noFill/>
            <a:miter lim="800000"/>
            <a:headEnd/>
            <a:tailEnd/>
          </a:ln>
        </p:spPr>
      </p:pic>
      <p:pic>
        <p:nvPicPr>
          <p:cNvPr id="8" name="Picture 6"/>
          <p:cNvPicPr>
            <a:picLocks noChangeAspect="1" noChangeArrowheads="1"/>
          </p:cNvPicPr>
          <p:nvPr/>
        </p:nvPicPr>
        <p:blipFill>
          <a:blip r:embed="rId5"/>
          <a:srcRect/>
          <a:stretch>
            <a:fillRect/>
          </a:stretch>
        </p:blipFill>
        <p:spPr bwMode="auto">
          <a:xfrm>
            <a:off x="4438650" y="1562102"/>
            <a:ext cx="2971801" cy="45815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684464" y="1392240"/>
          <a:ext cx="6543675" cy="4772025"/>
        </p:xfrm>
        <a:graphic>
          <a:graphicData uri="http://schemas.openxmlformats.org/presentationml/2006/ole">
            <p:oleObj spid="_x0000_s4098" name="Worksheet" r:id="rId4" imgW="5029200" imgH="4889500" progId="Excel.Sheet.8">
              <p:embed followColorScheme="full"/>
            </p:oleObj>
          </a:graphicData>
        </a:graphic>
      </p:graphicFrame>
      <p:sp>
        <p:nvSpPr>
          <p:cNvPr id="1457155" name="Rectangle 3"/>
          <p:cNvSpPr>
            <a:spLocks noGrp="1" noChangeArrowheads="1"/>
          </p:cNvSpPr>
          <p:nvPr>
            <p:ph type="title"/>
          </p:nvPr>
        </p:nvSpPr>
        <p:spPr>
          <a:xfrm>
            <a:off x="609441" y="473075"/>
            <a:ext cx="10972059" cy="771623"/>
          </a:xfrm>
        </p:spPr>
        <p:txBody>
          <a:bodyPr lIns="90000" tIns="46800" rIns="90000" bIns="46800" rtlCol="0"/>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mtClean="0">
                <a:ea typeface="+mn-ea"/>
              </a:rPr>
              <a:t>Including last two years (since robots)</a:t>
            </a:r>
            <a:endParaRPr lang="en-GB">
              <a:ea typeface="+mn-ea"/>
            </a:endParaRPr>
          </a:p>
        </p:txBody>
      </p:sp>
      <p:sp>
        <p:nvSpPr>
          <p:cNvPr id="4100" name="Text Box 4"/>
          <p:cNvSpPr txBox="1">
            <a:spLocks noChangeArrowheads="1"/>
          </p:cNvSpPr>
          <p:nvPr/>
        </p:nvSpPr>
        <p:spPr bwMode="auto">
          <a:xfrm>
            <a:off x="3795713" y="6186490"/>
            <a:ext cx="3466048" cy="371513"/>
          </a:xfrm>
          <a:prstGeom prst="rect">
            <a:avLst/>
          </a:prstGeom>
          <a:noFill/>
          <a:ln w="9525">
            <a:noFill/>
            <a:round/>
            <a:headEnd/>
            <a:tailEnd/>
          </a:ln>
        </p:spPr>
        <p:txBody>
          <a:bodyPr wrap="none" lIns="90000" tIns="46800" rIns="90000" bIns="46800">
            <a:prstTxWarp prst="textNoShape">
              <a:avLst/>
            </a:prstTxWarp>
            <a:spAutoFit/>
          </a:bodyPr>
          <a:lstStyle/>
          <a:p>
            <a:pPr defTabSz="457200">
              <a:buClr>
                <a:srgbClr val="808080"/>
              </a:buClr>
              <a:buSzPct val="100000"/>
              <a:buFont typeface="Arial" pitchFamily="-10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808080"/>
                </a:solidFill>
                <a:ea typeface="DejaVu Sans" pitchFamily="34" charset="0"/>
                <a:cs typeface="DejaVu Sans" pitchFamily="34" charset="0"/>
              </a:rPr>
              <a:t>CS2 Data Structures Enrollment</a:t>
            </a:r>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5650" name="Rectangle 2"/>
          <p:cNvSpPr>
            <a:spLocks noGrp="1" noChangeArrowheads="1"/>
          </p:cNvSpPr>
          <p:nvPr>
            <p:ph type="title"/>
          </p:nvPr>
        </p:nvSpPr>
        <p:spPr>
          <a:xfrm>
            <a:off x="515939" y="228600"/>
            <a:ext cx="11164886" cy="677108"/>
          </a:xfrm>
        </p:spPr>
        <p:txBody>
          <a:bodyPr rtlCol="0"/>
          <a:lstStyle/>
          <a:p>
            <a:pPr>
              <a:defRPr/>
            </a:pPr>
            <a:r>
              <a:rPr smtClean="0">
                <a:ea typeface="+mn-ea"/>
              </a:rPr>
              <a:t>Media Computation impact on CS2</a:t>
            </a:r>
            <a:endParaRPr>
              <a:ea typeface="+mn-ea"/>
            </a:endParaRPr>
          </a:p>
        </p:txBody>
      </p:sp>
      <p:sp>
        <p:nvSpPr>
          <p:cNvPr id="1435651" name="Rectangle 3"/>
          <p:cNvSpPr>
            <a:spLocks noGrp="1" noChangeArrowheads="1"/>
          </p:cNvSpPr>
          <p:nvPr>
            <p:ph idx="1"/>
          </p:nvPr>
        </p:nvSpPr>
        <p:spPr>
          <a:xfrm>
            <a:off x="508000" y="1201200"/>
            <a:ext cx="11172826" cy="4697413"/>
          </a:xfrm>
        </p:spPr>
        <p:txBody>
          <a:bodyPr/>
          <a:lstStyle/>
          <a:p>
            <a:r>
              <a:rPr lang="en-US" sz="2400" dirty="0"/>
              <a:t>Trial at Columbus State University</a:t>
            </a:r>
          </a:p>
          <a:p>
            <a:r>
              <a:rPr lang="en-US" sz="2400" dirty="0"/>
              <a:t>Fall 2007, 3 sections of CS1 for Majors: </a:t>
            </a:r>
            <a:br>
              <a:rPr lang="en-US" sz="2400" dirty="0"/>
            </a:br>
            <a:r>
              <a:rPr lang="en-US" sz="2400" dirty="0"/>
              <a:t>Media Computation Java vs. traditional</a:t>
            </a:r>
          </a:p>
          <a:p>
            <a:pPr lvl="1"/>
            <a:r>
              <a:rPr lang="en-US" sz="2000" dirty="0"/>
              <a:t>From Wayne Summers (Dept Chair):</a:t>
            </a:r>
          </a:p>
          <a:p>
            <a:pPr lvl="1"/>
            <a:r>
              <a:rPr lang="en-US" sz="2400" dirty="0">
                <a:solidFill>
                  <a:srgbClr val="BC8F00"/>
                </a:solidFill>
              </a:rPr>
              <a:t>We also taught two other CS1 sections without the Media Computation focus (using the Lewis/Loftus book) and are assessing the difference. The Media Computation class had a significantly higher completion and pass rate and appears to have a higher student satisfaction rate. We will be able to better compare the two methods after this semester. Students from both groups are taking the same CS2 class.</a:t>
            </a:r>
          </a:p>
          <a:p>
            <a:r>
              <a:rPr lang="en-US" sz="2400" dirty="0"/>
              <a:t>Spring 2008: Same CS2 for all 3 sections.</a:t>
            </a:r>
          </a:p>
          <a:p>
            <a:r>
              <a:rPr lang="en-US" sz="2400" dirty="0"/>
              <a:t>Results: </a:t>
            </a:r>
          </a:p>
          <a:p>
            <a:pPr lvl="1"/>
            <a:r>
              <a:rPr lang="en-US" sz="2400" dirty="0"/>
              <a:t>No difference on retention rates, midterm exam grades, final exam grades.</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24851" y="165103"/>
            <a:ext cx="10969943" cy="886397"/>
          </a:xfrm>
        </p:spPr>
        <p:txBody>
          <a:bodyPr rtlCol="0"/>
          <a:lstStyle/>
          <a:p>
            <a:pPr>
              <a:defRPr/>
            </a:pPr>
            <a:r>
              <a:rPr lang="en-US" sz="2400" dirty="0" smtClean="0">
                <a:ea typeface="+mn-ea"/>
              </a:rPr>
              <a:t>A</a:t>
            </a:r>
            <a:r>
              <a:rPr sz="2400" dirty="0" smtClean="0">
                <a:ea typeface="+mn-ea"/>
              </a:rPr>
              <a:t>Contextualized CS2: </a:t>
            </a:r>
            <a:r>
              <a:rPr lang="en-US" sz="2400" dirty="0" err="1" smtClean="0">
                <a:ea typeface="+mn-ea"/>
              </a:rPr>
              <a:t>MediaComp</a:t>
            </a:r>
            <a:r>
              <a:rPr lang="en-US" sz="2400" dirty="0" smtClean="0">
                <a:ea typeface="+mn-ea"/>
              </a:rPr>
              <a:t> </a:t>
            </a:r>
            <a:r>
              <a:rPr sz="2400" dirty="0" smtClean="0">
                <a:ea typeface="+mn-ea"/>
              </a:rPr>
              <a:t>Data Structures</a:t>
            </a:r>
            <a:br>
              <a:rPr sz="2400" dirty="0" smtClean="0">
                <a:ea typeface="+mn-ea"/>
              </a:rPr>
            </a:br>
            <a:r>
              <a:rPr sz="2400" i="1" dirty="0" smtClean="0">
                <a:ea typeface="+mn-ea"/>
              </a:rPr>
              <a:t>How did the Wildebeests charge over the ridge in Disney's "The Lion King"?</a:t>
            </a:r>
            <a:endParaRPr sz="2800" dirty="0">
              <a:ea typeface="+mn-ea"/>
            </a:endParaRPr>
          </a:p>
        </p:txBody>
      </p:sp>
      <p:sp>
        <p:nvSpPr>
          <p:cNvPr id="53250" name="Slide Number Placeholder 4"/>
          <p:cNvSpPr>
            <a:spLocks noGrp="1"/>
          </p:cNvSpPr>
          <p:nvPr>
            <p:ph type="sldNum" sz="quarter" idx="11"/>
          </p:nvPr>
        </p:nvSpPr>
        <p:spPr bwMode="auto">
          <a:xfrm>
            <a:off x="11052176" y="6616700"/>
            <a:ext cx="808038" cy="152400"/>
          </a:xfrm>
          <a:prstGeom prst="rect">
            <a:avLst/>
          </a:prstGeom>
          <a:noFill/>
          <a:ln>
            <a:miter lim="800000"/>
            <a:headEnd/>
            <a:tailEnd/>
          </a:ln>
        </p:spPr>
        <p:txBody>
          <a:bodyPr>
            <a:prstTxWarp prst="textNoShape">
              <a:avLst/>
            </a:prstTxWarp>
          </a:bodyPr>
          <a:lstStyle/>
          <a:p>
            <a:fld id="{5390FEF4-8390-D94F-B429-1C2E2DE1D17E}" type="slidenum">
              <a:rPr lang="en-US"/>
              <a:pPr/>
              <a:t>42</a:t>
            </a:fld>
            <a:endParaRPr lang="en-US"/>
          </a:p>
        </p:txBody>
      </p:sp>
      <p:pic>
        <p:nvPicPr>
          <p:cNvPr id="53252" name="Picture 3" descr="cap023"/>
          <p:cNvPicPr>
            <a:picLocks noChangeAspect="1" noChangeArrowheads="1"/>
          </p:cNvPicPr>
          <p:nvPr/>
        </p:nvPicPr>
        <p:blipFill>
          <a:blip r:embed="rId3"/>
          <a:srcRect/>
          <a:stretch>
            <a:fillRect/>
          </a:stretch>
        </p:blipFill>
        <p:spPr bwMode="auto">
          <a:xfrm>
            <a:off x="508001" y="1371600"/>
            <a:ext cx="3757613" cy="2114550"/>
          </a:xfrm>
          <a:prstGeom prst="rect">
            <a:avLst/>
          </a:prstGeom>
          <a:noFill/>
          <a:ln w="9525">
            <a:noFill/>
            <a:miter lim="800000"/>
            <a:headEnd/>
            <a:tailEnd/>
          </a:ln>
        </p:spPr>
      </p:pic>
      <p:pic>
        <p:nvPicPr>
          <p:cNvPr id="53253" name="Picture 4" descr="cap020"/>
          <p:cNvPicPr>
            <a:picLocks noChangeAspect="1" noChangeArrowheads="1"/>
          </p:cNvPicPr>
          <p:nvPr/>
        </p:nvPicPr>
        <p:blipFill>
          <a:blip r:embed="rId4"/>
          <a:srcRect/>
          <a:stretch>
            <a:fillRect/>
          </a:stretch>
        </p:blipFill>
        <p:spPr bwMode="auto">
          <a:xfrm>
            <a:off x="8024813" y="1295400"/>
            <a:ext cx="3859212" cy="2171700"/>
          </a:xfrm>
          <a:prstGeom prst="rect">
            <a:avLst/>
          </a:prstGeom>
          <a:noFill/>
          <a:ln w="9525">
            <a:noFill/>
            <a:miter lim="800000"/>
            <a:headEnd/>
            <a:tailEnd/>
          </a:ln>
        </p:spPr>
      </p:pic>
      <p:pic>
        <p:nvPicPr>
          <p:cNvPr id="53254" name="Picture 5" descr="cap016"/>
          <p:cNvPicPr>
            <a:picLocks noChangeAspect="1" noChangeArrowheads="1"/>
          </p:cNvPicPr>
          <p:nvPr/>
        </p:nvPicPr>
        <p:blipFill>
          <a:blip r:embed="rId5"/>
          <a:srcRect/>
          <a:stretch>
            <a:fillRect/>
          </a:stretch>
        </p:blipFill>
        <p:spPr bwMode="auto">
          <a:xfrm>
            <a:off x="508000" y="4038600"/>
            <a:ext cx="3859213" cy="2171700"/>
          </a:xfrm>
          <a:prstGeom prst="rect">
            <a:avLst/>
          </a:prstGeom>
          <a:noFill/>
          <a:ln w="9525">
            <a:noFill/>
            <a:miter lim="800000"/>
            <a:headEnd/>
            <a:tailEnd/>
          </a:ln>
        </p:spPr>
      </p:pic>
      <p:pic>
        <p:nvPicPr>
          <p:cNvPr id="53255" name="Picture 6" descr="cap015"/>
          <p:cNvPicPr>
            <a:picLocks noChangeAspect="1" noChangeArrowheads="1"/>
          </p:cNvPicPr>
          <p:nvPr/>
        </p:nvPicPr>
        <p:blipFill>
          <a:blip r:embed="rId6"/>
          <a:srcRect/>
          <a:stretch>
            <a:fillRect/>
          </a:stretch>
        </p:blipFill>
        <p:spPr bwMode="auto">
          <a:xfrm>
            <a:off x="8024813" y="4191000"/>
            <a:ext cx="3859212" cy="2171700"/>
          </a:xfrm>
          <a:prstGeom prst="rect">
            <a:avLst/>
          </a:prstGeom>
          <a:noFill/>
          <a:ln w="9525">
            <a:noFill/>
            <a:miter lim="800000"/>
            <a:headEnd/>
            <a:tailEnd/>
          </a:ln>
        </p:spPr>
      </p:pic>
      <p:pic>
        <p:nvPicPr>
          <p:cNvPr id="53256" name="Picture 7" descr="wildebeests">
            <a:hlinkClick r:id="rId7" action="ppaction://hlinkfile"/>
          </p:cNvPr>
          <p:cNvPicPr>
            <a:picLocks noChangeAspect="1" noChangeArrowheads="1"/>
          </p:cNvPicPr>
          <p:nvPr/>
        </p:nvPicPr>
        <p:blipFill>
          <a:blip r:embed="rId8"/>
          <a:srcRect/>
          <a:stretch>
            <a:fillRect/>
          </a:stretch>
        </p:blipFill>
        <p:spPr bwMode="auto">
          <a:xfrm>
            <a:off x="2743200" y="2209802"/>
            <a:ext cx="6702425" cy="26908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a:xfrm>
            <a:off x="330734" y="0"/>
            <a:ext cx="11164886" cy="1181862"/>
          </a:xfrm>
        </p:spPr>
        <p:txBody>
          <a:bodyPr rtlCol="0"/>
          <a:lstStyle/>
          <a:p>
            <a:pPr>
              <a:lnSpc>
                <a:spcPct val="80000"/>
              </a:lnSpc>
              <a:defRPr/>
            </a:pPr>
            <a:r>
              <a:rPr sz="3200" dirty="0" smtClean="0">
                <a:ea typeface="+mn-ea"/>
              </a:rPr>
              <a:t>Research Question: Is context still useful </a:t>
            </a:r>
            <a:r>
              <a:rPr lang="en-US" sz="3200" dirty="0" smtClean="0">
                <a:ea typeface="+mn-ea"/>
              </a:rPr>
              <a:t/>
            </a:r>
            <a:br>
              <a:rPr lang="en-US" sz="3200" dirty="0" smtClean="0">
                <a:ea typeface="+mn-ea"/>
              </a:rPr>
            </a:br>
            <a:r>
              <a:rPr sz="3200" dirty="0" smtClean="0">
                <a:ea typeface="+mn-ea"/>
              </a:rPr>
              <a:t>in a second course?</a:t>
            </a:r>
            <a:endParaRPr sz="3200" dirty="0">
              <a:ea typeface="+mn-ea"/>
            </a:endParaRPr>
          </a:p>
        </p:txBody>
      </p:sp>
      <p:sp>
        <p:nvSpPr>
          <p:cNvPr id="54275" name="Rectangle 3"/>
          <p:cNvSpPr>
            <a:spLocks noGrp="1" noChangeArrowheads="1"/>
          </p:cNvSpPr>
          <p:nvPr>
            <p:ph idx="1"/>
          </p:nvPr>
        </p:nvSpPr>
        <p:spPr>
          <a:xfrm>
            <a:off x="415397" y="1204361"/>
            <a:ext cx="11174412" cy="4279900"/>
          </a:xfrm>
        </p:spPr>
        <p:txBody>
          <a:bodyPr/>
          <a:lstStyle/>
          <a:p>
            <a:pPr>
              <a:lnSpc>
                <a:spcPct val="80000"/>
              </a:lnSpc>
              <a:buFontTx/>
              <a:buNone/>
            </a:pPr>
            <a:endParaRPr lang="en-US" sz="2400" dirty="0"/>
          </a:p>
          <a:p>
            <a:pPr>
              <a:lnSpc>
                <a:spcPct val="80000"/>
              </a:lnSpc>
              <a:buFontTx/>
              <a:buChar char="•"/>
            </a:pPr>
            <a:r>
              <a:rPr lang="en-US" sz="2800" dirty="0"/>
              <a:t>11% agreed with “Working with media is a waste of time that could be used to learn the material in greater depth.”</a:t>
            </a:r>
          </a:p>
          <a:p>
            <a:pPr lvl="1">
              <a:lnSpc>
                <a:spcPct val="80000"/>
              </a:lnSpc>
            </a:pPr>
            <a:r>
              <a:rPr lang="en-US" sz="2400" dirty="0"/>
              <a:t>“I didn’t take this class to learn how to make pretty pictures.”</a:t>
            </a:r>
          </a:p>
          <a:p>
            <a:pPr lvl="1">
              <a:lnSpc>
                <a:spcPct val="80000"/>
              </a:lnSpc>
            </a:pPr>
            <a:endParaRPr lang="en-US" sz="2400" dirty="0"/>
          </a:p>
          <a:p>
            <a:pPr>
              <a:lnSpc>
                <a:spcPct val="80000"/>
              </a:lnSpc>
            </a:pPr>
            <a:r>
              <a:rPr lang="en-US" sz="2800" dirty="0"/>
              <a:t>A majority of the class (70%) agreed or strongly agreed that working with media makes the class more interesting.</a:t>
            </a:r>
          </a:p>
          <a:p>
            <a:pPr>
              <a:lnSpc>
                <a:spcPct val="80000"/>
              </a:lnSpc>
            </a:pPr>
            <a:r>
              <a:rPr lang="en-US" sz="2800" dirty="0"/>
              <a:t>67% of the students agreed or strongly agreed that they were really excited by at least one class project</a:t>
            </a:r>
          </a:p>
          <a:p>
            <a:pPr>
              <a:lnSpc>
                <a:spcPct val="80000"/>
              </a:lnSpc>
            </a:pPr>
            <a:r>
              <a:rPr lang="en-US" sz="2800" dirty="0"/>
              <a:t>66% reported doing extra work on projects to make the outcome look “cool.”</a:t>
            </a:r>
          </a:p>
          <a:p>
            <a:pPr>
              <a:lnSpc>
                <a:spcPct val="80000"/>
              </a:lnSpc>
            </a:pPr>
            <a:endParaRPr lang="en-US" sz="2800" dirty="0"/>
          </a:p>
        </p:txBody>
      </p:sp>
      <p:sp>
        <p:nvSpPr>
          <p:cNvPr id="4" name="TextBox 3"/>
          <p:cNvSpPr txBox="1"/>
          <p:nvPr/>
        </p:nvSpPr>
        <p:spPr>
          <a:xfrm>
            <a:off x="5953126" y="6070601"/>
            <a:ext cx="5738813" cy="338554"/>
          </a:xfrm>
          <a:prstGeom prst="rect">
            <a:avLst/>
          </a:prstGeom>
        </p:spPr>
        <p:txBody>
          <a:bodyPr lIns="0" tIns="0" rIns="0" bIns="0">
            <a:prstTxWarp prst="textNoShape">
              <a:avLst/>
            </a:prstTxWarp>
            <a:spAutoFit/>
          </a:bodyPr>
          <a:lstStyle/>
          <a:p>
            <a:pPr marL="396875" indent="-396875">
              <a:lnSpc>
                <a:spcPct val="90000"/>
              </a:lnSpc>
              <a:spcBef>
                <a:spcPct val="20000"/>
              </a:spcBef>
              <a:buSzPct val="85000"/>
              <a:buFont typeface="Arial" pitchFamily="-109" charset="0"/>
              <a:buNone/>
            </a:pPr>
            <a:r>
              <a:rPr lang="en-US" sz="2400">
                <a:solidFill>
                  <a:schemeClr val="bg1"/>
                </a:solidFill>
                <a:latin typeface="Segoe" charset="0"/>
              </a:rPr>
              <a:t>(Yarosh and Guzdial, JERIC, Jan 2008)</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15939" y="228600"/>
            <a:ext cx="11164886" cy="677108"/>
          </a:xfrm>
        </p:spPr>
        <p:txBody>
          <a:bodyPr rtlCol="0"/>
          <a:lstStyle/>
          <a:p>
            <a:pPr>
              <a:defRPr/>
            </a:pPr>
            <a:r>
              <a:rPr smtClean="0">
                <a:ea typeface="+mn-ea"/>
              </a:rPr>
              <a:t>Context: Programming a Gameboy</a:t>
            </a:r>
            <a:endParaRPr>
              <a:ea typeface="+mn-ea"/>
            </a:endParaRPr>
          </a:p>
        </p:txBody>
      </p:sp>
      <p:sp>
        <p:nvSpPr>
          <p:cNvPr id="55299" name="Content Placeholder 2"/>
          <p:cNvSpPr>
            <a:spLocks noGrp="1"/>
          </p:cNvSpPr>
          <p:nvPr>
            <p:ph idx="1"/>
          </p:nvPr>
        </p:nvSpPr>
        <p:spPr>
          <a:xfrm>
            <a:off x="508001" y="1068895"/>
            <a:ext cx="7488237" cy="5189538"/>
          </a:xfrm>
        </p:spPr>
        <p:txBody>
          <a:bodyPr/>
          <a:lstStyle/>
          <a:p>
            <a:r>
              <a:rPr lang="en-US" sz="2800" dirty="0"/>
              <a:t>Traditional Computer Organization using an imaginary processor, vs.</a:t>
            </a:r>
            <a:br>
              <a:rPr lang="en-US" sz="2800" dirty="0"/>
            </a:br>
            <a:r>
              <a:rPr lang="en-US" sz="2800" dirty="0"/>
              <a:t>Computer Organization using a </a:t>
            </a:r>
            <a:r>
              <a:rPr lang="en-US" sz="2800" dirty="0" err="1"/>
              <a:t>Gameboy</a:t>
            </a:r>
            <a:endParaRPr lang="en-US" sz="2800" dirty="0"/>
          </a:p>
          <a:p>
            <a:pPr lvl="1"/>
            <a:r>
              <a:rPr lang="en-US" sz="2000" dirty="0"/>
              <a:t>Not all the same topics (e.g., </a:t>
            </a:r>
            <a:r>
              <a:rPr lang="en-US" sz="2000" dirty="0" err="1"/>
              <a:t>Gameboy</a:t>
            </a:r>
            <a:r>
              <a:rPr lang="en-US" sz="2000" dirty="0"/>
              <a:t> graphics modes)</a:t>
            </a:r>
          </a:p>
          <a:p>
            <a:pPr lvl="1"/>
            <a:r>
              <a:rPr lang="en-US" sz="2000" dirty="0"/>
              <a:t>Common focus on C programming, bit manipulations, model of the computer (including memory and I/O)</a:t>
            </a:r>
          </a:p>
          <a:p>
            <a:r>
              <a:rPr lang="en-US" sz="2400" dirty="0"/>
              <a:t>Post-class survey comparison: No significant performance difference. Big motivation difference.</a:t>
            </a:r>
          </a:p>
          <a:p>
            <a:pPr lvl="1"/>
            <a:r>
              <a:rPr lang="en-US" sz="2400" dirty="0"/>
              <a:t>100% of students in </a:t>
            </a:r>
            <a:r>
              <a:rPr lang="en-US" sz="2400" dirty="0" err="1"/>
              <a:t>Gameboy</a:t>
            </a:r>
            <a:r>
              <a:rPr lang="en-US" sz="2400" dirty="0"/>
              <a:t> class did extra on at least one homework, because it was fun.</a:t>
            </a:r>
          </a:p>
          <a:p>
            <a:pPr lvl="1"/>
            <a:r>
              <a:rPr lang="en-US" sz="2400" dirty="0"/>
              <a:t>30% of traditional students </a:t>
            </a:r>
            <a:r>
              <a:rPr lang="en-US" sz="2400" i="1" dirty="0"/>
              <a:t>never</a:t>
            </a:r>
            <a:r>
              <a:rPr lang="en-US" sz="2400" dirty="0"/>
              <a:t> put any extra effort in (</a:t>
            </a:r>
            <a:r>
              <a:rPr lang="en-US" sz="2400" i="1" dirty="0" err="1"/>
              <a:t>p</a:t>
            </a:r>
            <a:r>
              <a:rPr lang="en-US" sz="2400" dirty="0"/>
              <a:t>=0.046).</a:t>
            </a:r>
          </a:p>
        </p:txBody>
      </p:sp>
      <p:pic>
        <p:nvPicPr>
          <p:cNvPr id="55300" name="Picture 2"/>
          <p:cNvPicPr>
            <a:picLocks noChangeAspect="1" noChangeArrowheads="1"/>
          </p:cNvPicPr>
          <p:nvPr/>
        </p:nvPicPr>
        <p:blipFill>
          <a:blip r:embed="rId3"/>
          <a:srcRect/>
          <a:stretch>
            <a:fillRect/>
          </a:stretch>
        </p:blipFill>
        <p:spPr bwMode="auto">
          <a:xfrm>
            <a:off x="8718551" y="1580070"/>
            <a:ext cx="2962275" cy="3048000"/>
          </a:xfrm>
          <a:prstGeom prst="rect">
            <a:avLst/>
          </a:prstGeom>
          <a:noFill/>
          <a:ln w="9525">
            <a:noFill/>
            <a:miter lim="800000"/>
            <a:headEnd/>
            <a:tailEnd/>
          </a:ln>
        </p:spPr>
      </p:pic>
      <p:sp>
        <p:nvSpPr>
          <p:cNvPr id="5" name="TextBox 4"/>
          <p:cNvSpPr txBox="1"/>
          <p:nvPr/>
        </p:nvSpPr>
        <p:spPr>
          <a:xfrm>
            <a:off x="8385175" y="5797551"/>
            <a:ext cx="3803651" cy="670953"/>
          </a:xfrm>
          <a:prstGeom prst="rect">
            <a:avLst/>
          </a:prstGeom>
        </p:spPr>
        <p:txBody>
          <a:bodyPr lIns="0" tIns="0" rIns="0" bIns="0">
            <a:prstTxWarp prst="textNoShape">
              <a:avLst/>
            </a:prstTxWarp>
            <a:spAutoFit/>
          </a:bodyPr>
          <a:lstStyle/>
          <a:p>
            <a:pPr marL="396875" indent="-396875">
              <a:lnSpc>
                <a:spcPct val="90000"/>
              </a:lnSpc>
              <a:spcBef>
                <a:spcPct val="20000"/>
              </a:spcBef>
              <a:buSzPct val="85000"/>
              <a:buFont typeface="Arial" pitchFamily="-109" charset="0"/>
              <a:buNone/>
            </a:pPr>
            <a:r>
              <a:rPr lang="en-US" sz="2400" dirty="0">
                <a:solidFill>
                  <a:schemeClr val="bg1"/>
                </a:solidFill>
                <a:latin typeface="Segoe" charset="0"/>
              </a:rPr>
              <a:t>(</a:t>
            </a:r>
            <a:r>
              <a:rPr lang="en-US" sz="2400" dirty="0" err="1">
                <a:solidFill>
                  <a:schemeClr val="bg1"/>
                </a:solidFill>
                <a:latin typeface="Segoe" charset="0"/>
              </a:rPr>
              <a:t>Tew</a:t>
            </a:r>
            <a:r>
              <a:rPr lang="en-US" sz="2400" dirty="0">
                <a:solidFill>
                  <a:schemeClr val="bg1"/>
                </a:solidFill>
                <a:latin typeface="Segoe" charset="0"/>
              </a:rPr>
              <a:t>, Dorn, Leahy, Guzdial, JERIC, to appear)</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2710" y="-158760"/>
            <a:ext cx="11164886" cy="1329595"/>
          </a:xfrm>
        </p:spPr>
        <p:txBody>
          <a:bodyPr rtlCol="0"/>
          <a:lstStyle/>
          <a:p>
            <a:pPr>
              <a:defRPr/>
            </a:pPr>
            <a:r>
              <a:rPr b="1" dirty="0" smtClean="0">
                <a:ea typeface="+mn-ea"/>
              </a:rPr>
              <a:t>Summary</a:t>
            </a:r>
            <a:r>
              <a:rPr dirty="0" smtClean="0">
                <a:ea typeface="+mn-ea"/>
              </a:rPr>
              <a:t>:</a:t>
            </a:r>
            <a:r>
              <a:rPr lang="en-US" dirty="0" smtClean="0">
                <a:ea typeface="+mn-ea"/>
              </a:rPr>
              <a:t> </a:t>
            </a:r>
            <a:r>
              <a:rPr dirty="0" smtClean="0">
                <a:ea typeface="+mn-ea"/>
              </a:rPr>
              <a:t>What do we know about </a:t>
            </a:r>
            <a:r>
              <a:rPr lang="en-US" dirty="0" smtClean="0">
                <a:ea typeface="+mn-ea"/>
              </a:rPr>
              <a:t/>
            </a:r>
            <a:br>
              <a:rPr lang="en-US" dirty="0" smtClean="0">
                <a:ea typeface="+mn-ea"/>
              </a:rPr>
            </a:br>
            <a:r>
              <a:rPr dirty="0" smtClean="0">
                <a:ea typeface="+mn-ea"/>
              </a:rPr>
              <a:t>contexts for CS Ed?</a:t>
            </a:r>
            <a:endParaRPr dirty="0">
              <a:ea typeface="+mn-ea"/>
            </a:endParaRPr>
          </a:p>
        </p:txBody>
      </p:sp>
      <p:sp>
        <p:nvSpPr>
          <p:cNvPr id="56323" name="Content Placeholder 2"/>
          <p:cNvSpPr>
            <a:spLocks noGrp="1"/>
          </p:cNvSpPr>
          <p:nvPr>
            <p:ph idx="1"/>
          </p:nvPr>
        </p:nvSpPr>
        <p:spPr>
          <a:xfrm>
            <a:off x="521229" y="1243513"/>
            <a:ext cx="11146706" cy="5239091"/>
          </a:xfrm>
        </p:spPr>
        <p:txBody>
          <a:bodyPr/>
          <a:lstStyle/>
          <a:p>
            <a:r>
              <a:rPr lang="en-US" dirty="0"/>
              <a:t>Including context has led to evaluation reports of: </a:t>
            </a:r>
          </a:p>
          <a:p>
            <a:pPr lvl="1"/>
            <a:r>
              <a:rPr lang="en-US" dirty="0"/>
              <a:t>Increased retention (in CS1, across multiple schools, with both majors and non-CS majors, across genders and ethnicities), </a:t>
            </a:r>
          </a:p>
          <a:p>
            <a:pPr lvl="1"/>
            <a:r>
              <a:rPr lang="en-US" dirty="0"/>
              <a:t>Some evidence of</a:t>
            </a:r>
            <a:r>
              <a:rPr lang="en-US" dirty="0" smtClean="0"/>
              <a:t> increased enrollment in CS2</a:t>
            </a:r>
            <a:r>
              <a:rPr lang="en-US" dirty="0"/>
              <a:t>, and</a:t>
            </a:r>
          </a:p>
          <a:p>
            <a:pPr lvl="1"/>
            <a:r>
              <a:rPr lang="en-US" dirty="0"/>
              <a:t>Student reports of increased time-on-task, even beyond CS1</a:t>
            </a:r>
            <a:r>
              <a:rPr lang="en-US" dirty="0" smtClean="0"/>
              <a:t>.</a:t>
            </a:r>
          </a:p>
          <a:p>
            <a:r>
              <a:rPr lang="en-US" dirty="0"/>
              <a:t>Not all contexts work for all students</a:t>
            </a:r>
            <a:r>
              <a:rPr lang="en-US" dirty="0" smtClean="0"/>
              <a:t>.</a:t>
            </a:r>
          </a:p>
          <a:p>
            <a:pPr lvl="1"/>
            <a:r>
              <a:rPr lang="en-US" dirty="0" smtClean="0"/>
              <a:t>Context is about personal engagement</a:t>
            </a:r>
          </a:p>
          <a:p>
            <a:pPr lvl="1"/>
            <a:r>
              <a:rPr lang="en-US" dirty="0"/>
              <a:t>Some students do </a:t>
            </a:r>
            <a:r>
              <a:rPr lang="en-US" i="1" dirty="0"/>
              <a:t>just fine</a:t>
            </a:r>
            <a:r>
              <a:rPr lang="en-US" dirty="0"/>
              <a:t> with computing Fibonacci numbers</a:t>
            </a:r>
          </a:p>
          <a:p>
            <a:pPr lvl="1"/>
            <a:r>
              <a:rPr lang="en-US" dirty="0"/>
              <a:t>Therefore, we </a:t>
            </a:r>
            <a:r>
              <a:rPr lang="en-US" i="1" dirty="0"/>
              <a:t>need</a:t>
            </a:r>
            <a:r>
              <a:rPr lang="en-US" dirty="0"/>
              <a:t> to offer </a:t>
            </a:r>
            <a:r>
              <a:rPr lang="en-US" i="1" dirty="0"/>
              <a:t>multiple</a:t>
            </a:r>
            <a:r>
              <a:rPr lang="en-US" dirty="0"/>
              <a:t> </a:t>
            </a:r>
            <a:r>
              <a:rPr lang="en-US" dirty="0" smtClean="0"/>
              <a:t>contexts, for all Snow’s “cultures”</a:t>
            </a:r>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16343" y="171987"/>
            <a:ext cx="10969943" cy="758825"/>
          </a:xfrm>
        </p:spPr>
        <p:txBody>
          <a:bodyPr rtlCol="0"/>
          <a:lstStyle/>
          <a:p>
            <a:pPr>
              <a:defRPr/>
            </a:pPr>
            <a:r>
              <a:rPr lang="en-US" b="1" dirty="0" smtClean="0">
                <a:ea typeface="+mn-ea"/>
              </a:rPr>
              <a:t>Summary: </a:t>
            </a:r>
            <a:r>
              <a:rPr dirty="0" smtClean="0">
                <a:ea typeface="+mn-ea"/>
              </a:rPr>
              <a:t>What </a:t>
            </a:r>
            <a:r>
              <a:rPr i="1" dirty="0" smtClean="0">
                <a:ea typeface="+mn-ea"/>
              </a:rPr>
              <a:t>don't</a:t>
            </a:r>
            <a:r>
              <a:rPr dirty="0" smtClean="0">
                <a:ea typeface="+mn-ea"/>
              </a:rPr>
              <a:t> we know </a:t>
            </a:r>
            <a:r>
              <a:rPr lang="en-US" dirty="0" smtClean="0">
                <a:ea typeface="+mn-ea"/>
              </a:rPr>
              <a:t/>
            </a:r>
            <a:br>
              <a:rPr lang="en-US" dirty="0" smtClean="0">
                <a:ea typeface="+mn-ea"/>
              </a:rPr>
            </a:br>
            <a:r>
              <a:rPr dirty="0" smtClean="0">
                <a:ea typeface="+mn-ea"/>
              </a:rPr>
              <a:t>about context?</a:t>
            </a:r>
            <a:endParaRPr dirty="0">
              <a:ea typeface="+mn-ea"/>
            </a:endParaRPr>
          </a:p>
        </p:txBody>
      </p:sp>
      <p:sp>
        <p:nvSpPr>
          <p:cNvPr id="57347" name="Content Placeholder 2"/>
          <p:cNvSpPr>
            <a:spLocks noGrp="1"/>
          </p:cNvSpPr>
          <p:nvPr>
            <p:ph idx="1"/>
          </p:nvPr>
        </p:nvSpPr>
        <p:spPr>
          <a:xfrm>
            <a:off x="508000" y="1095374"/>
            <a:ext cx="11172826" cy="5121275"/>
          </a:xfrm>
        </p:spPr>
        <p:txBody>
          <a:bodyPr/>
          <a:lstStyle/>
          <a:p>
            <a:r>
              <a:rPr lang="en-US" dirty="0"/>
              <a:t>What is a context?</a:t>
            </a:r>
          </a:p>
          <a:p>
            <a:r>
              <a:rPr lang="en-US" dirty="0"/>
              <a:t>What do students perceive as a </a:t>
            </a:r>
            <a:r>
              <a:rPr lang="en-US" i="1" dirty="0"/>
              <a:t>relevant</a:t>
            </a:r>
            <a:r>
              <a:rPr lang="en-US" dirty="0"/>
              <a:t> context?</a:t>
            </a:r>
          </a:p>
          <a:p>
            <a:r>
              <a:rPr lang="en-US" dirty="0"/>
              <a:t>When do contexts work? For how long? For whom</a:t>
            </a:r>
            <a:r>
              <a:rPr lang="en-US" dirty="0" smtClean="0"/>
              <a:t>?</a:t>
            </a:r>
          </a:p>
          <a:p>
            <a:endParaRPr lang="en-US" dirty="0" smtClean="0"/>
          </a:p>
          <a:p>
            <a:r>
              <a:rPr lang="en-US" dirty="0"/>
              <a:t>Do contexts help with </a:t>
            </a:r>
            <a:r>
              <a:rPr lang="en-US" i="1" dirty="0"/>
              <a:t>learning</a:t>
            </a:r>
            <a:r>
              <a:rPr lang="en-US" dirty="0" smtClean="0"/>
              <a:t>? Over time?</a:t>
            </a:r>
          </a:p>
          <a:p>
            <a:r>
              <a:rPr lang="en-US" dirty="0" smtClean="0"/>
              <a:t>When </a:t>
            </a:r>
            <a:r>
              <a:rPr lang="en-US" dirty="0"/>
              <a:t>the context is fixed (e.g., professional graphics designers), how do you teach within that context?</a:t>
            </a:r>
          </a:p>
          <a:p>
            <a:r>
              <a:rPr lang="en-US" dirty="0"/>
              <a:t>What is needed for teachers to succeed with a context?</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15939" y="228600"/>
            <a:ext cx="11164886" cy="677108"/>
          </a:xfrm>
        </p:spPr>
        <p:txBody>
          <a:bodyPr rtlCol="0"/>
          <a:lstStyle/>
          <a:p>
            <a:pPr>
              <a:defRPr/>
            </a:pPr>
            <a:r>
              <a:rPr smtClean="0">
                <a:ea typeface="+mn-ea"/>
              </a:rPr>
              <a:t>Conclusions</a:t>
            </a:r>
            <a:endParaRPr>
              <a:ea typeface="+mn-ea"/>
            </a:endParaRPr>
          </a:p>
        </p:txBody>
      </p:sp>
      <p:sp>
        <p:nvSpPr>
          <p:cNvPr id="58371" name="Content Placeholder 2"/>
          <p:cNvSpPr>
            <a:spLocks noGrp="1"/>
          </p:cNvSpPr>
          <p:nvPr>
            <p:ph idx="1"/>
          </p:nvPr>
        </p:nvSpPr>
        <p:spPr>
          <a:xfrm>
            <a:off x="508000" y="1412875"/>
            <a:ext cx="11172826" cy="4413250"/>
          </a:xfrm>
        </p:spPr>
        <p:txBody>
          <a:bodyPr/>
          <a:lstStyle/>
          <a:p>
            <a:r>
              <a:rPr lang="en-US" dirty="0"/>
              <a:t>Computing is important for everyone,</a:t>
            </a:r>
            <a:br>
              <a:rPr lang="en-US" dirty="0"/>
            </a:br>
            <a:r>
              <a:rPr lang="en-US" dirty="0"/>
              <a:t>We should aim to be able to teach computing to everyone.</a:t>
            </a:r>
          </a:p>
          <a:p>
            <a:endParaRPr lang="en-US" dirty="0"/>
          </a:p>
          <a:p>
            <a:r>
              <a:rPr lang="en-US" dirty="0"/>
              <a:t>Contextualized Computing Education has great promise for achieving the goal of teaching everyone about computing</a:t>
            </a:r>
            <a:r>
              <a:rPr lang="en-US" dirty="0" smtClean="0"/>
              <a:t>.</a:t>
            </a:r>
          </a:p>
          <a:p>
            <a:pPr lvl="1"/>
            <a:r>
              <a:rPr lang="en-US" dirty="0" smtClean="0"/>
              <a:t>At multiple levels</a:t>
            </a:r>
          </a:p>
          <a:p>
            <a:pPr lvl="1"/>
            <a:endParaRPr lang="en-US" dirty="0" smtClean="0"/>
          </a:p>
          <a:p>
            <a:r>
              <a:rPr lang="en-US" dirty="0" smtClean="0"/>
              <a:t>We need more data and better instruments on contexts.</a:t>
            </a:r>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a:xfrm>
            <a:off x="410107" y="268289"/>
            <a:ext cx="11164886" cy="677108"/>
          </a:xfrm>
        </p:spPr>
        <p:txBody>
          <a:bodyPr rtlCol="0"/>
          <a:lstStyle/>
          <a:p>
            <a:pPr>
              <a:defRPr/>
            </a:pPr>
            <a:r>
              <a:rPr dirty="0" smtClean="0">
                <a:ea typeface="+mn-ea"/>
              </a:rPr>
              <a:t>With thanks to our funding supporters</a:t>
            </a:r>
            <a:endParaRPr dirty="0">
              <a:ea typeface="+mn-ea"/>
            </a:endParaRPr>
          </a:p>
        </p:txBody>
      </p:sp>
      <p:sp>
        <p:nvSpPr>
          <p:cNvPr id="59395" name="Text Box 3"/>
          <p:cNvSpPr>
            <a:spLocks noGrp="1" noChangeArrowheads="1"/>
          </p:cNvSpPr>
          <p:nvPr>
            <p:ph idx="1"/>
          </p:nvPr>
        </p:nvSpPr>
        <p:spPr>
          <a:xfrm>
            <a:off x="508000" y="1201198"/>
            <a:ext cx="11133477" cy="5188798"/>
          </a:xfrm>
          <a:ln>
            <a:solidFill>
              <a:schemeClr val="tx1"/>
            </a:solidFill>
          </a:ln>
        </p:spPr>
        <p:txBody>
          <a:bodyPr/>
          <a:lstStyle/>
          <a:p>
            <a:pPr eaLnBrk="0" hangingPunct="0">
              <a:spcBef>
                <a:spcPct val="50000"/>
              </a:spcBef>
              <a:buSzTx/>
              <a:buFontTx/>
              <a:buChar char="•"/>
            </a:pPr>
            <a:r>
              <a:rPr lang="en-US" sz="2400"/>
              <a:t>National Science Foundation</a:t>
            </a:r>
          </a:p>
          <a:p>
            <a:pPr lvl="1" eaLnBrk="0" hangingPunct="0">
              <a:spcBef>
                <a:spcPct val="50000"/>
              </a:spcBef>
              <a:buSzTx/>
              <a:buFontTx/>
              <a:buChar char="•"/>
            </a:pPr>
            <a:r>
              <a:rPr lang="en-US" sz="2000"/>
              <a:t>Statewide BPC Alliance: Project “Georgia Computes!” </a:t>
            </a:r>
            <a:r>
              <a:rPr lang="en-US" sz="2000">
                <a:hlinkClick r:id="rId3"/>
              </a:rPr>
              <a:t>http://www.gacomputes.org</a:t>
            </a:r>
          </a:p>
          <a:p>
            <a:pPr lvl="1" eaLnBrk="0" hangingPunct="0">
              <a:spcBef>
                <a:spcPct val="50000"/>
              </a:spcBef>
              <a:buSzTx/>
              <a:buFontTx/>
              <a:buChar char="•"/>
            </a:pPr>
            <a:r>
              <a:rPr lang="en-US" sz="2000"/>
              <a:t>CCLI Grant</a:t>
            </a:r>
          </a:p>
          <a:p>
            <a:pPr eaLnBrk="0" hangingPunct="0">
              <a:spcBef>
                <a:spcPct val="50000"/>
              </a:spcBef>
              <a:buSzTx/>
              <a:buFontTx/>
              <a:buChar char="•"/>
            </a:pPr>
            <a:r>
              <a:rPr lang="en-US" sz="2400"/>
              <a:t>Microsoft Research</a:t>
            </a:r>
          </a:p>
          <a:p>
            <a:pPr eaLnBrk="0" hangingPunct="0">
              <a:spcBef>
                <a:spcPct val="50000"/>
              </a:spcBef>
              <a:buSzTx/>
              <a:buFontTx/>
              <a:buChar char="•"/>
            </a:pPr>
            <a:r>
              <a:rPr lang="en-US" sz="2400"/>
              <a:t>Georgia Tech's College of Computing </a:t>
            </a:r>
          </a:p>
          <a:p>
            <a:pPr eaLnBrk="0" hangingPunct="0">
              <a:spcBef>
                <a:spcPct val="50000"/>
              </a:spcBef>
              <a:buSzTx/>
              <a:buFontTx/>
              <a:buChar char="•"/>
            </a:pPr>
            <a:r>
              <a:rPr lang="en-US" sz="2400"/>
              <a:t>Georgia’s Department of Education</a:t>
            </a:r>
          </a:p>
          <a:p>
            <a:pPr eaLnBrk="0" hangingPunct="0">
              <a:spcBef>
                <a:spcPct val="50000"/>
              </a:spcBef>
              <a:buSzTx/>
              <a:buFontTx/>
              <a:buChar char="•"/>
            </a:pPr>
            <a:r>
              <a:rPr lang="en-US" sz="2400"/>
              <a:t>GVU Center, </a:t>
            </a:r>
          </a:p>
          <a:p>
            <a:pPr eaLnBrk="0" hangingPunct="0">
              <a:spcBef>
                <a:spcPct val="50000"/>
              </a:spcBef>
              <a:buSzTx/>
              <a:buFontTx/>
              <a:buChar char="•"/>
            </a:pPr>
            <a:r>
              <a:rPr lang="en-US" sz="2400"/>
              <a:t>Al West Fund,</a:t>
            </a:r>
          </a:p>
          <a:p>
            <a:pPr eaLnBrk="0" hangingPunct="0">
              <a:spcBef>
                <a:spcPct val="50000"/>
              </a:spcBef>
              <a:buSzTx/>
              <a:buFontTx/>
              <a:buChar char="•"/>
            </a:pPr>
            <a:r>
              <a:rPr lang="en-US" sz="2400"/>
              <a:t>President's Undergraduate Research Award,</a:t>
            </a:r>
          </a:p>
          <a:p>
            <a:pPr eaLnBrk="0" hangingPunct="0">
              <a:spcBef>
                <a:spcPct val="50000"/>
              </a:spcBef>
              <a:buSzTx/>
              <a:buFontTx/>
              <a:buChar char="•"/>
            </a:pPr>
            <a:r>
              <a:rPr lang="en-US" sz="2400"/>
              <a:t>Toyota Foundation</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rtlCol="0"/>
          <a:lstStyle/>
          <a:p>
            <a:pPr>
              <a:defRPr/>
            </a:pPr>
            <a:r>
              <a:rPr>
                <a:ea typeface="+mn-ea"/>
              </a:rPr>
              <a:t>Thank you!</a:t>
            </a:r>
          </a:p>
        </p:txBody>
      </p:sp>
      <p:sp>
        <p:nvSpPr>
          <p:cNvPr id="60420" name="Rectangle 3"/>
          <p:cNvSpPr>
            <a:spLocks noGrp="1" noChangeArrowheads="1"/>
          </p:cNvSpPr>
          <p:nvPr>
            <p:ph type="body" sz="half" idx="1"/>
          </p:nvPr>
        </p:nvSpPr>
        <p:spPr>
          <a:xfrm>
            <a:off x="312739" y="1951038"/>
            <a:ext cx="7858125" cy="4100512"/>
          </a:xfrm>
        </p:spPr>
        <p:txBody>
          <a:bodyPr/>
          <a:lstStyle/>
          <a:p>
            <a:pPr>
              <a:lnSpc>
                <a:spcPct val="80000"/>
              </a:lnSpc>
              <a:buFontTx/>
              <a:buNone/>
            </a:pPr>
            <a:r>
              <a:rPr lang="en-US" sz="2400">
                <a:latin typeface="Courier New" pitchFamily="-109" charset="0"/>
                <a:ea typeface="Courier New" pitchFamily="-109" charset="0"/>
                <a:cs typeface="Courier New" pitchFamily="-109" charset="0"/>
                <a:hlinkClick r:id="rId3"/>
              </a:rPr>
              <a:t>http://www.cc.gatech.edu/~mark.guzdial</a:t>
            </a:r>
            <a:r>
              <a:rPr lang="en-US" sz="2400">
                <a:latin typeface="Courier New" pitchFamily="-109" charset="0"/>
                <a:ea typeface="Courier New" pitchFamily="-109" charset="0"/>
                <a:cs typeface="Courier New" pitchFamily="-109" charset="0"/>
              </a:rPr>
              <a:t> </a:t>
            </a:r>
            <a:endParaRPr lang="en-US" sz="3600"/>
          </a:p>
          <a:p>
            <a:pPr>
              <a:lnSpc>
                <a:spcPct val="80000"/>
              </a:lnSpc>
              <a:buFontTx/>
              <a:buNone/>
            </a:pPr>
            <a:r>
              <a:rPr lang="en-US" sz="2400">
                <a:latin typeface="Courier New" pitchFamily="-109" charset="0"/>
                <a:ea typeface="Courier New" pitchFamily="-109" charset="0"/>
                <a:cs typeface="Courier New" pitchFamily="-109" charset="0"/>
                <a:hlinkClick r:id="rId4"/>
              </a:rPr>
              <a:t>http://home.cc.gatech.edu/csl</a:t>
            </a:r>
            <a:endParaRPr lang="en-US" sz="2400">
              <a:latin typeface="Courier New" pitchFamily="-109" charset="0"/>
              <a:ea typeface="Courier New" pitchFamily="-109" charset="0"/>
              <a:cs typeface="Courier New" pitchFamily="-109" charset="0"/>
            </a:endParaRPr>
          </a:p>
          <a:p>
            <a:pPr>
              <a:lnSpc>
                <a:spcPct val="80000"/>
              </a:lnSpc>
              <a:buFontTx/>
              <a:buNone/>
            </a:pPr>
            <a:r>
              <a:rPr lang="en-US" sz="2400">
                <a:latin typeface="Courier New" pitchFamily="-109" charset="0"/>
                <a:ea typeface="Courier New" pitchFamily="-109" charset="0"/>
                <a:cs typeface="Courier New" pitchFamily="-109" charset="0"/>
              </a:rPr>
              <a:t> </a:t>
            </a:r>
          </a:p>
          <a:p>
            <a:pPr>
              <a:lnSpc>
                <a:spcPct val="80000"/>
              </a:lnSpc>
              <a:buFontTx/>
              <a:buNone/>
            </a:pPr>
            <a:endParaRPr lang="en-US">
              <a:latin typeface="Courier New" pitchFamily="-109" charset="0"/>
              <a:ea typeface="Courier New" pitchFamily="-109" charset="0"/>
              <a:cs typeface="Courier New" pitchFamily="-109" charset="0"/>
            </a:endParaRPr>
          </a:p>
          <a:p>
            <a:pPr>
              <a:lnSpc>
                <a:spcPct val="80000"/>
              </a:lnSpc>
              <a:buFontTx/>
              <a:buNone/>
            </a:pPr>
            <a:r>
              <a:rPr lang="en-US"/>
              <a:t>For more on MediaComp approach (including papers, software, and slides, and workshops):</a:t>
            </a:r>
          </a:p>
          <a:p>
            <a:pPr>
              <a:lnSpc>
                <a:spcPct val="80000"/>
              </a:lnSpc>
              <a:buFontTx/>
              <a:buNone/>
            </a:pPr>
            <a:r>
              <a:rPr lang="en-US" sz="2000">
                <a:latin typeface="Courier New" pitchFamily="-109" charset="0"/>
                <a:ea typeface="Courier New" pitchFamily="-109" charset="0"/>
                <a:cs typeface="Courier New" pitchFamily="-109" charset="0"/>
                <a:hlinkClick r:id="rId5"/>
              </a:rPr>
              <a:t>http://coweb.cc.gatech.edu/mediaComp-plan</a:t>
            </a:r>
            <a:endParaRPr lang="en-US" sz="2000">
              <a:latin typeface="Courier New" pitchFamily="-109" charset="0"/>
              <a:ea typeface="Courier New" pitchFamily="-109" charset="0"/>
              <a:cs typeface="Courier New" pitchFamily="-109" charset="0"/>
            </a:endParaRPr>
          </a:p>
          <a:p>
            <a:pPr>
              <a:lnSpc>
                <a:spcPct val="80000"/>
              </a:lnSpc>
              <a:buFontTx/>
              <a:buNone/>
            </a:pPr>
            <a:r>
              <a:rPr lang="en-US"/>
              <a:t>Media Computation Teachers’ Site:</a:t>
            </a:r>
          </a:p>
          <a:p>
            <a:pPr>
              <a:lnSpc>
                <a:spcPct val="80000"/>
              </a:lnSpc>
              <a:buFontTx/>
              <a:buNone/>
            </a:pPr>
            <a:r>
              <a:rPr lang="en-US" sz="2000">
                <a:latin typeface="Courier New" pitchFamily="-109" charset="0"/>
                <a:ea typeface="Courier New" pitchFamily="-109" charset="0"/>
                <a:cs typeface="Courier New" pitchFamily="-109" charset="0"/>
                <a:hlinkClick r:id="rId6"/>
              </a:rPr>
              <a:t>http://coweb.cc.gatech.edu/mediaComp-teach</a:t>
            </a:r>
            <a:r>
              <a:rPr lang="en-US" sz="2000">
                <a:latin typeface="Courier New" pitchFamily="-109" charset="0"/>
                <a:ea typeface="Courier New" pitchFamily="-109" charset="0"/>
                <a:cs typeface="Courier New" pitchFamily="-109" charset="0"/>
              </a:rPr>
              <a:t> </a:t>
            </a:r>
            <a:r>
              <a:rPr lang="en-US" sz="2400">
                <a:latin typeface="Courier New" pitchFamily="-109" charset="0"/>
                <a:ea typeface="Courier New" pitchFamily="-109" charset="0"/>
                <a:cs typeface="Courier New" pitchFamily="-109" charset="0"/>
              </a:rPr>
              <a:t> </a:t>
            </a:r>
            <a:endParaRPr lang="en-US" sz="3600"/>
          </a:p>
        </p:txBody>
      </p:sp>
      <p:pic>
        <p:nvPicPr>
          <p:cNvPr id="60421" name="Picture 4" descr="Python-book-cover"/>
          <p:cNvPicPr>
            <a:picLocks noGrp="1" noChangeAspect="1" noChangeArrowheads="1"/>
          </p:cNvPicPr>
          <p:nvPr>
            <p:ph sz="half" idx="2"/>
          </p:nvPr>
        </p:nvPicPr>
        <p:blipFill>
          <a:blip r:embed="rId7"/>
          <a:srcRect/>
          <a:stretch>
            <a:fillRect/>
          </a:stretch>
        </p:blipFill>
        <p:spPr>
          <a:xfrm>
            <a:off x="8991601" y="304800"/>
            <a:ext cx="2501900" cy="3309938"/>
          </a:xfrm>
          <a:ln>
            <a:solidFill>
              <a:schemeClr val="tx1"/>
            </a:solidFill>
          </a:ln>
        </p:spPr>
      </p:pic>
      <p:sp>
        <p:nvSpPr>
          <p:cNvPr id="60418" name="Slide Number Placeholder 5"/>
          <p:cNvSpPr>
            <a:spLocks noGrp="1"/>
          </p:cNvSpPr>
          <p:nvPr>
            <p:ph type="sldNum" sz="quarter" idx="11"/>
          </p:nvPr>
        </p:nvSpPr>
        <p:spPr bwMode="auto">
          <a:noFill/>
          <a:ln>
            <a:miter lim="800000"/>
            <a:headEnd/>
            <a:tailEnd/>
          </a:ln>
        </p:spPr>
        <p:txBody>
          <a:bodyPr/>
          <a:lstStyle/>
          <a:p>
            <a:fld id="{C458283B-B150-934C-AC43-AC313295E0A2}" type="slidenum">
              <a:rPr lang="en-US"/>
              <a:pPr/>
              <a:t>49</a:t>
            </a:fld>
            <a:endParaRPr lang="en-US"/>
          </a:p>
        </p:txBody>
      </p:sp>
      <p:pic>
        <p:nvPicPr>
          <p:cNvPr id="60422" name="Picture 5" descr="mediacompcover"/>
          <p:cNvPicPr>
            <a:picLocks noChangeAspect="1" noChangeArrowheads="1"/>
          </p:cNvPicPr>
          <p:nvPr/>
        </p:nvPicPr>
        <p:blipFill>
          <a:blip r:embed="rId8"/>
          <a:srcRect/>
          <a:stretch>
            <a:fillRect/>
          </a:stretch>
        </p:blipFill>
        <p:spPr bwMode="auto">
          <a:xfrm>
            <a:off x="8991600" y="3657600"/>
            <a:ext cx="2589214" cy="3200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4994" name="Rectangle 2"/>
          <p:cNvSpPr>
            <a:spLocks noGrp="1" noChangeArrowheads="1"/>
          </p:cNvSpPr>
          <p:nvPr>
            <p:ph type="title"/>
          </p:nvPr>
        </p:nvSpPr>
        <p:spPr>
          <a:xfrm>
            <a:off x="406294" y="242341"/>
            <a:ext cx="10969943" cy="782778"/>
          </a:xfrm>
        </p:spPr>
        <p:txBody>
          <a:bodyPr rtlCol="0"/>
          <a:lstStyle/>
          <a:p>
            <a:pPr>
              <a:defRPr/>
            </a:pPr>
            <a:r>
              <a:rPr sz="2800" dirty="0">
                <a:ea typeface="+mn-ea"/>
              </a:rPr>
              <a:t>Learn Programming </a:t>
            </a:r>
            <a:br>
              <a:rPr sz="2800" dirty="0">
                <a:ea typeface="+mn-ea"/>
              </a:rPr>
            </a:br>
            <a:r>
              <a:rPr sz="2800" dirty="0">
                <a:ea typeface="+mn-ea"/>
              </a:rPr>
              <a:t>to Re-Think Process Everywhere</a:t>
            </a:r>
          </a:p>
        </p:txBody>
      </p:sp>
      <p:sp>
        <p:nvSpPr>
          <p:cNvPr id="18435" name="Rectangle 3"/>
          <p:cNvSpPr>
            <a:spLocks noGrp="1" noChangeArrowheads="1"/>
          </p:cNvSpPr>
          <p:nvPr>
            <p:ph type="body" sz="half" idx="1"/>
          </p:nvPr>
        </p:nvSpPr>
        <p:spPr>
          <a:xfrm>
            <a:off x="609600" y="1156740"/>
            <a:ext cx="5376863" cy="4222750"/>
          </a:xfrm>
        </p:spPr>
        <p:txBody>
          <a:bodyPr/>
          <a:lstStyle/>
          <a:p>
            <a:r>
              <a:rPr lang="en-US" sz="2400" dirty="0"/>
              <a:t>Alan Perlis argued that </a:t>
            </a:r>
            <a:r>
              <a:rPr lang="en-US" sz="2400" i="1" dirty="0"/>
              <a:t>computer science should be part of a liberal education.</a:t>
            </a:r>
          </a:p>
          <a:p>
            <a:pPr lvl="1"/>
            <a:r>
              <a:rPr lang="en-US" sz="2400" dirty="0"/>
              <a:t>Explicitly, he argued that all students should learn to program.</a:t>
            </a:r>
          </a:p>
          <a:p>
            <a:r>
              <a:rPr lang="en-US" sz="2400" dirty="0"/>
              <a:t>Why?</a:t>
            </a:r>
          </a:p>
          <a:p>
            <a:pPr lvl="1"/>
            <a:r>
              <a:rPr lang="en-US" sz="2400" dirty="0"/>
              <a:t>Because Computer Science is the study of process.</a:t>
            </a:r>
          </a:p>
          <a:p>
            <a:pPr lvl="1"/>
            <a:r>
              <a:rPr lang="en-US" sz="2400" dirty="0"/>
              <a:t>Automated execution of process changes </a:t>
            </a:r>
            <a:r>
              <a:rPr lang="en-US" sz="2400" i="1" dirty="0"/>
              <a:t>everything</a:t>
            </a:r>
          </a:p>
          <a:p>
            <a:pPr lvl="2"/>
            <a:r>
              <a:rPr lang="en-US" sz="1800" dirty="0"/>
              <a:t>Including how we think about things</a:t>
            </a:r>
          </a:p>
        </p:txBody>
      </p:sp>
      <p:pic>
        <p:nvPicPr>
          <p:cNvPr id="18436" name="Picture 4"/>
          <p:cNvPicPr>
            <a:picLocks noChangeAspect="1" noChangeArrowheads="1"/>
          </p:cNvPicPr>
          <p:nvPr/>
        </p:nvPicPr>
        <p:blipFill>
          <a:blip r:embed="rId3"/>
          <a:srcRect/>
          <a:stretch>
            <a:fillRect/>
          </a:stretch>
        </p:blipFill>
        <p:spPr bwMode="auto">
          <a:xfrm>
            <a:off x="7170739" y="1268415"/>
            <a:ext cx="3886200" cy="32353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6383337" y="3981451"/>
            <a:ext cx="4851400" cy="2332946"/>
          </a:xfrm>
          <a:prstGeom prst="rect">
            <a:avLst/>
          </a:prstGeom>
        </p:spPr>
        <p:txBody>
          <a:bodyPr lIns="0" tIns="0" rIns="0" bIns="0">
            <a:prstTxWarp prst="textNoShape">
              <a:avLst/>
            </a:prstTxWarp>
            <a:spAutoFit/>
          </a:bodyPr>
          <a:lstStyle/>
          <a:p>
            <a:pPr marL="396875" indent="-396875">
              <a:lnSpc>
                <a:spcPct val="90000"/>
              </a:lnSpc>
              <a:spcBef>
                <a:spcPct val="20000"/>
              </a:spcBef>
              <a:buSzPct val="85000"/>
              <a:buFont typeface="Arial" pitchFamily="-109" charset="0"/>
              <a:buNone/>
            </a:pPr>
            <a:r>
              <a:rPr lang="en-US" sz="2400">
                <a:solidFill>
                  <a:schemeClr val="bg1"/>
                </a:solidFill>
                <a:latin typeface="Segoe" charset="0"/>
              </a:rPr>
              <a:t>“A handful of people, having no relation to the will of society, having no communication with the rest of society, will be taking decisions in secret which are going to affect our lives in the deepest sense.”</a:t>
            </a:r>
          </a:p>
        </p:txBody>
      </p:sp>
      <p:sp>
        <p:nvSpPr>
          <p:cNvPr id="1367042" name="Rectangle 2"/>
          <p:cNvSpPr>
            <a:spLocks noGrp="1" noChangeArrowheads="1"/>
          </p:cNvSpPr>
          <p:nvPr>
            <p:ph type="title"/>
          </p:nvPr>
        </p:nvSpPr>
        <p:spPr>
          <a:xfrm>
            <a:off x="515939" y="228600"/>
            <a:ext cx="11164886" cy="677108"/>
          </a:xfrm>
        </p:spPr>
        <p:txBody>
          <a:bodyPr rtlCol="0"/>
          <a:lstStyle/>
          <a:p>
            <a:pPr>
              <a:defRPr/>
            </a:pPr>
            <a:r>
              <a:rPr>
                <a:ea typeface="+mn-ea"/>
              </a:rPr>
              <a:t>The Power and Fear of Algorithms</a:t>
            </a:r>
          </a:p>
        </p:txBody>
      </p:sp>
      <p:sp>
        <p:nvSpPr>
          <p:cNvPr id="19460" name="Rectangle 3"/>
          <p:cNvSpPr>
            <a:spLocks noGrp="1" noChangeArrowheads="1"/>
          </p:cNvSpPr>
          <p:nvPr>
            <p:ph idx="1"/>
          </p:nvPr>
        </p:nvSpPr>
        <p:spPr>
          <a:xfrm>
            <a:off x="609600" y="1447800"/>
            <a:ext cx="5584825" cy="4364038"/>
          </a:xfrm>
        </p:spPr>
        <p:txBody>
          <a:bodyPr/>
          <a:lstStyle/>
          <a:p>
            <a:r>
              <a:rPr lang="en-US" sz="2400"/>
              <a:t>The Economist (Sept., 2007) spoke to the algorithms that control us, yet we don’t understand.</a:t>
            </a:r>
          </a:p>
          <a:p>
            <a:pPr lvl="1"/>
            <a:r>
              <a:rPr lang="en-US" sz="2000"/>
              <a:t>Credit Ratings, Adjustable Rate Mortgages, Search Rankings</a:t>
            </a:r>
            <a:br>
              <a:rPr lang="en-US" sz="2000"/>
            </a:br>
            <a:r>
              <a:rPr lang="en-US" sz="2000"/>
              <a:t/>
            </a:r>
            <a:br>
              <a:rPr lang="en-US" sz="2000"/>
            </a:br>
            <a:r>
              <a:rPr lang="en-US" sz="2000"/>
              <a:t/>
            </a:r>
            <a:br>
              <a:rPr lang="en-US" sz="2000"/>
            </a:br>
            <a:r>
              <a:rPr lang="en-US" sz="2000"/>
              <a:t/>
            </a:r>
            <a:br>
              <a:rPr lang="en-US" sz="2000"/>
            </a:br>
            <a:endParaRPr lang="en-US" sz="2000"/>
          </a:p>
          <a:p>
            <a:r>
              <a:rPr lang="en-US" sz="2400"/>
              <a:t>C.P. Snow foresaw this in 1961.</a:t>
            </a:r>
          </a:p>
          <a:p>
            <a:pPr lvl="1"/>
            <a:r>
              <a:rPr lang="en-US" sz="2000"/>
              <a:t>Those who don’t understand algorithms, can’t understand how the decisions are made.</a:t>
            </a:r>
          </a:p>
          <a:p>
            <a:pPr lvl="1"/>
            <a:endParaRPr lang="en-US" sz="2000"/>
          </a:p>
        </p:txBody>
      </p:sp>
      <p:pic>
        <p:nvPicPr>
          <p:cNvPr id="1367044" name="Picture 4"/>
          <p:cNvPicPr>
            <a:picLocks noChangeAspect="1" noChangeArrowheads="1"/>
          </p:cNvPicPr>
          <p:nvPr/>
        </p:nvPicPr>
        <p:blipFill>
          <a:blip r:embed="rId3"/>
          <a:srcRect/>
          <a:stretch>
            <a:fillRect/>
          </a:stretch>
        </p:blipFill>
        <p:spPr bwMode="auto">
          <a:xfrm>
            <a:off x="6499226" y="1379538"/>
            <a:ext cx="5259387" cy="2019300"/>
          </a:xfrm>
          <a:prstGeom prst="rect">
            <a:avLst/>
          </a:prstGeom>
          <a:noFill/>
          <a:ln w="9525">
            <a:noFill/>
            <a:miter lim="800000"/>
            <a:headEnd/>
            <a:tailEnd/>
          </a:ln>
        </p:spPr>
      </p:pic>
      <p:pic>
        <p:nvPicPr>
          <p:cNvPr id="1367046" name="Picture 6" descr="Economist-headline-algorithms"/>
          <p:cNvPicPr>
            <a:picLocks noChangeAspect="1" noChangeArrowheads="1"/>
          </p:cNvPicPr>
          <p:nvPr/>
        </p:nvPicPr>
        <p:blipFill>
          <a:blip r:embed="rId4"/>
          <a:srcRect/>
          <a:stretch>
            <a:fillRect/>
          </a:stretch>
        </p:blipFill>
        <p:spPr bwMode="auto">
          <a:xfrm>
            <a:off x="768351" y="3832227"/>
            <a:ext cx="10825163" cy="26146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67046"/>
                                        </p:tgtEl>
                                        <p:attrNameLst>
                                          <p:attrName>ppt_x</p:attrName>
                                        </p:attrNameLst>
                                      </p:cBhvr>
                                      <p:tavLst>
                                        <p:tav tm="0">
                                          <p:val>
                                            <p:strVal val="ppt_x"/>
                                          </p:val>
                                        </p:tav>
                                        <p:tav tm="100000">
                                          <p:val>
                                            <p:strVal val="ppt_x"/>
                                          </p:val>
                                        </p:tav>
                                      </p:tavLst>
                                    </p:anim>
                                    <p:anim calcmode="lin" valueType="num">
                                      <p:cBhvr additive="base">
                                        <p:cTn id="7" dur="500"/>
                                        <p:tgtEl>
                                          <p:spTgt spid="1367046"/>
                                        </p:tgtEl>
                                        <p:attrNameLst>
                                          <p:attrName>ppt_y</p:attrName>
                                        </p:attrNameLst>
                                      </p:cBhvr>
                                      <p:tavLst>
                                        <p:tav tm="0">
                                          <p:val>
                                            <p:strVal val="ppt_y"/>
                                          </p:val>
                                        </p:tav>
                                        <p:tav tm="100000">
                                          <p:val>
                                            <p:strVal val="1+ppt_h/2"/>
                                          </p:val>
                                        </p:tav>
                                      </p:tavLst>
                                    </p:anim>
                                    <p:set>
                                      <p:cBhvr>
                                        <p:cTn id="8" dur="1" fill="hold">
                                          <p:stCondLst>
                                            <p:cond delay="499"/>
                                          </p:stCondLst>
                                        </p:cTn>
                                        <p:tgtEl>
                                          <p:spTgt spid="136704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367044"/>
                                        </p:tgtEl>
                                        <p:attrNameLst>
                                          <p:attrName>style.visibility</p:attrName>
                                        </p:attrNameLst>
                                      </p:cBhvr>
                                      <p:to>
                                        <p:strVal val="visible"/>
                                      </p:to>
                                    </p:set>
                                    <p:anim calcmode="lin" valueType="num">
                                      <p:cBhvr additive="base">
                                        <p:cTn id="13" dur="500" fill="hold"/>
                                        <p:tgtEl>
                                          <p:spTgt spid="1367044"/>
                                        </p:tgtEl>
                                        <p:attrNameLst>
                                          <p:attrName>ppt_x</p:attrName>
                                        </p:attrNameLst>
                                      </p:cBhvr>
                                      <p:tavLst>
                                        <p:tav tm="0">
                                          <p:val>
                                            <p:strVal val="#ppt_x"/>
                                          </p:val>
                                        </p:tav>
                                        <p:tav tm="100000">
                                          <p:val>
                                            <p:strVal val="#ppt_x"/>
                                          </p:val>
                                        </p:tav>
                                      </p:tavLst>
                                    </p:anim>
                                    <p:anim calcmode="lin" valueType="num">
                                      <p:cBhvr additive="base">
                                        <p:cTn id="14" dur="500" fill="hold"/>
                                        <p:tgtEl>
                                          <p:spTgt spid="1367044"/>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9090" name="Rectangle 2"/>
          <p:cNvSpPr>
            <a:spLocks noGrp="1" noChangeArrowheads="1"/>
          </p:cNvSpPr>
          <p:nvPr>
            <p:ph type="title"/>
          </p:nvPr>
        </p:nvSpPr>
        <p:spPr>
          <a:xfrm>
            <a:off x="515939" y="228600"/>
            <a:ext cx="11164886" cy="677108"/>
          </a:xfrm>
        </p:spPr>
        <p:txBody>
          <a:bodyPr rtlCol="0"/>
          <a:lstStyle/>
          <a:p>
            <a:pPr>
              <a:defRPr/>
            </a:pPr>
            <a:r>
              <a:rPr smtClean="0">
                <a:ea typeface="+mn-ea"/>
              </a:rPr>
              <a:t>1970- : </a:t>
            </a:r>
            <a:r>
              <a:rPr>
                <a:ea typeface="+mn-ea"/>
              </a:rPr>
              <a:t>Alan </a:t>
            </a:r>
            <a:r>
              <a:rPr smtClean="0">
                <a:ea typeface="+mn-ea"/>
              </a:rPr>
              <a:t>Kay’s </a:t>
            </a:r>
            <a:r>
              <a:rPr err="1" smtClean="0">
                <a:ea typeface="+mn-ea"/>
              </a:rPr>
              <a:t>Dynabook</a:t>
            </a:r>
            <a:endParaRPr>
              <a:ea typeface="+mn-ea"/>
            </a:endParaRPr>
          </a:p>
        </p:txBody>
      </p:sp>
      <p:sp>
        <p:nvSpPr>
          <p:cNvPr id="20483" name="Rectangle 3"/>
          <p:cNvSpPr>
            <a:spLocks noGrp="1" noChangeArrowheads="1"/>
          </p:cNvSpPr>
          <p:nvPr>
            <p:ph idx="1"/>
          </p:nvPr>
        </p:nvSpPr>
        <p:spPr>
          <a:xfrm>
            <a:off x="531813" y="1303338"/>
            <a:ext cx="6413500" cy="4013200"/>
          </a:xfrm>
        </p:spPr>
        <p:txBody>
          <a:bodyPr/>
          <a:lstStyle/>
          <a:p>
            <a:pPr>
              <a:lnSpc>
                <a:spcPct val="80000"/>
              </a:lnSpc>
            </a:pPr>
            <a:r>
              <a:rPr lang="en-US" dirty="0"/>
              <a:t>Alan Kay (2004 ACM Turing </a:t>
            </a:r>
            <a:r>
              <a:rPr lang="en-US" dirty="0" err="1"/>
              <a:t>Awardee</a:t>
            </a:r>
            <a:r>
              <a:rPr lang="en-US" dirty="0" smtClean="0"/>
              <a:t>) sees </a:t>
            </a:r>
            <a:r>
              <a:rPr lang="en-US" dirty="0"/>
              <a:t>the Computer as humanity’s first </a:t>
            </a:r>
            <a:r>
              <a:rPr lang="en-US" i="1" dirty="0" err="1"/>
              <a:t>metamedium</a:t>
            </a:r>
            <a:endParaRPr lang="en-US" sz="4000" dirty="0"/>
          </a:p>
          <a:p>
            <a:pPr lvl="1">
              <a:lnSpc>
                <a:spcPct val="80000"/>
              </a:lnSpc>
            </a:pPr>
            <a:r>
              <a:rPr lang="en-US" dirty="0"/>
              <a:t>A medium that can represent all other media.</a:t>
            </a:r>
          </a:p>
          <a:p>
            <a:pPr lvl="1">
              <a:lnSpc>
                <a:spcPct val="80000"/>
              </a:lnSpc>
            </a:pPr>
            <a:r>
              <a:rPr lang="en-US" dirty="0"/>
              <a:t>Programming as an important new medium</a:t>
            </a:r>
          </a:p>
          <a:p>
            <a:pPr>
              <a:lnSpc>
                <a:spcPct val="80000"/>
              </a:lnSpc>
            </a:pPr>
            <a:r>
              <a:rPr lang="en-US" dirty="0"/>
              <a:t>The computer-as-</a:t>
            </a:r>
            <a:r>
              <a:rPr lang="en-US" dirty="0" err="1"/>
              <a:t>Dynabook</a:t>
            </a:r>
            <a:r>
              <a:rPr lang="en-US" dirty="0"/>
              <a:t> is for creative </a:t>
            </a:r>
            <a:r>
              <a:rPr lang="en-US" dirty="0" err="1"/>
              <a:t>metamedia</a:t>
            </a:r>
            <a:r>
              <a:rPr lang="en-US" dirty="0"/>
              <a:t> exploration and reading</a:t>
            </a:r>
            <a:endParaRPr lang="en-US" sz="4000" dirty="0"/>
          </a:p>
        </p:txBody>
      </p:sp>
      <p:pic>
        <p:nvPicPr>
          <p:cNvPr id="20484" name="Picture 4"/>
          <p:cNvPicPr>
            <a:picLocks noChangeAspect="1" noChangeArrowheads="1"/>
          </p:cNvPicPr>
          <p:nvPr/>
        </p:nvPicPr>
        <p:blipFill>
          <a:blip r:embed="rId3"/>
          <a:srcRect/>
          <a:stretch>
            <a:fillRect/>
          </a:stretch>
        </p:blipFill>
        <p:spPr bwMode="auto">
          <a:xfrm>
            <a:off x="7478713" y="358775"/>
            <a:ext cx="3481386" cy="2274888"/>
          </a:xfrm>
          <a:prstGeom prst="rect">
            <a:avLst/>
          </a:prstGeom>
          <a:noFill/>
          <a:ln w="12700">
            <a:noFill/>
            <a:miter lim="800000"/>
            <a:headEnd/>
            <a:tailEnd/>
          </a:ln>
        </p:spPr>
      </p:pic>
      <p:pic>
        <p:nvPicPr>
          <p:cNvPr id="20485" name="Picture 5"/>
          <p:cNvPicPr>
            <a:picLocks noChangeAspect="1" noChangeArrowheads="1"/>
          </p:cNvPicPr>
          <p:nvPr/>
        </p:nvPicPr>
        <p:blipFill>
          <a:blip r:embed="rId4"/>
          <a:srcRect/>
          <a:stretch>
            <a:fillRect/>
          </a:stretch>
        </p:blipFill>
        <p:spPr bwMode="auto">
          <a:xfrm>
            <a:off x="7781925" y="3001963"/>
            <a:ext cx="2973388" cy="3505200"/>
          </a:xfrm>
          <a:prstGeom prst="rect">
            <a:avLst/>
          </a:prstGeom>
          <a:noFill/>
          <a:ln w="12700">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1138" name="Rectangle 2"/>
          <p:cNvSpPr>
            <a:spLocks noGrp="1" noChangeArrowheads="1"/>
          </p:cNvSpPr>
          <p:nvPr>
            <p:ph type="title"/>
          </p:nvPr>
        </p:nvSpPr>
        <p:spPr>
          <a:xfrm>
            <a:off x="515939" y="228600"/>
            <a:ext cx="11164886" cy="677108"/>
          </a:xfrm>
        </p:spPr>
        <p:txBody>
          <a:bodyPr rtlCol="0"/>
          <a:lstStyle/>
          <a:p>
            <a:pPr>
              <a:defRPr/>
            </a:pPr>
            <a:r>
              <a:rPr>
                <a:ea typeface="+mn-ea"/>
              </a:rPr>
              <a:t>Fall 1999: Georgia Tech</a:t>
            </a:r>
          </a:p>
        </p:txBody>
      </p:sp>
      <p:sp>
        <p:nvSpPr>
          <p:cNvPr id="21507" name="Rectangle 3"/>
          <p:cNvSpPr>
            <a:spLocks noGrp="1" noChangeArrowheads="1"/>
          </p:cNvSpPr>
          <p:nvPr>
            <p:ph idx="1"/>
          </p:nvPr>
        </p:nvSpPr>
        <p:spPr>
          <a:xfrm>
            <a:off x="508000" y="1412876"/>
            <a:ext cx="11172826" cy="4094163"/>
          </a:xfrm>
        </p:spPr>
        <p:txBody>
          <a:bodyPr/>
          <a:lstStyle/>
          <a:p>
            <a:r>
              <a:rPr lang="en-US"/>
              <a:t>Fall 1999: </a:t>
            </a:r>
            <a:br>
              <a:rPr lang="en-US"/>
            </a:br>
            <a:r>
              <a:rPr lang="en-US"/>
              <a:t>All students at Georgia Tech must take a course in computer science.</a:t>
            </a:r>
          </a:p>
          <a:p>
            <a:pPr lvl="1"/>
            <a:r>
              <a:rPr lang="en-US"/>
              <a:t>Considered part of General Education, like mathematics, social science, humanities…</a:t>
            </a:r>
          </a:p>
          <a:p>
            <a:r>
              <a:rPr lang="en-US"/>
              <a:t>Why did Georgia Tech make that decision?</a:t>
            </a:r>
          </a:p>
          <a:p>
            <a:pPr lvl="1"/>
            <a:r>
              <a:rPr lang="en-US"/>
              <a:t>Computing was a College.</a:t>
            </a:r>
          </a:p>
          <a:p>
            <a:pPr lvl="2"/>
            <a:r>
              <a:rPr lang="en-US"/>
              <a:t>Solved a problem for Engineering</a:t>
            </a:r>
          </a:p>
          <a:p>
            <a:pPr lvl="1"/>
            <a:r>
              <a:rPr lang="en-US"/>
              <a:t>Making a competitive distinction for Liberal Arts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3186" name="Rectangle 2"/>
          <p:cNvSpPr>
            <a:spLocks noGrp="1" noChangeArrowheads="1"/>
          </p:cNvSpPr>
          <p:nvPr>
            <p:ph type="title"/>
          </p:nvPr>
        </p:nvSpPr>
        <p:spPr>
          <a:xfrm>
            <a:off x="406294" y="53942"/>
            <a:ext cx="10969943" cy="1006429"/>
          </a:xfrm>
        </p:spPr>
        <p:txBody>
          <a:bodyPr rtlCol="0"/>
          <a:lstStyle/>
          <a:p>
            <a:pPr>
              <a:defRPr/>
            </a:pPr>
            <a:r>
              <a:rPr sz="3600" dirty="0" smtClean="0">
                <a:ea typeface="+mn-ea"/>
              </a:rPr>
              <a:t>Computing for </a:t>
            </a:r>
            <a:r>
              <a:rPr lang="en-US" sz="3600" dirty="0" smtClean="0">
                <a:ea typeface="+mn-ea"/>
              </a:rPr>
              <a:t>Everyone is</a:t>
            </a:r>
            <a:br>
              <a:rPr lang="en-US" sz="3600" dirty="0" smtClean="0">
                <a:ea typeface="+mn-ea"/>
              </a:rPr>
            </a:br>
            <a:r>
              <a:rPr lang="en-US" sz="3600" dirty="0" smtClean="0">
                <a:ea typeface="+mn-ea"/>
              </a:rPr>
              <a:t>Already Happening</a:t>
            </a:r>
            <a:endParaRPr sz="3600" dirty="0">
              <a:ea typeface="+mn-ea"/>
            </a:endParaRPr>
          </a:p>
        </p:txBody>
      </p:sp>
      <p:sp>
        <p:nvSpPr>
          <p:cNvPr id="22531" name="Rectangle 3"/>
          <p:cNvSpPr>
            <a:spLocks noGrp="1" noChangeArrowheads="1"/>
          </p:cNvSpPr>
          <p:nvPr>
            <p:ph idx="1"/>
          </p:nvPr>
        </p:nvSpPr>
        <p:spPr>
          <a:xfrm>
            <a:off x="508000" y="1327115"/>
            <a:ext cx="11172826" cy="4068763"/>
          </a:xfrm>
        </p:spPr>
        <p:txBody>
          <a:bodyPr/>
          <a:lstStyle/>
          <a:p>
            <a:r>
              <a:rPr lang="en-US" sz="2800" dirty="0"/>
              <a:t>Computing </a:t>
            </a:r>
            <a:r>
              <a:rPr lang="en-US" sz="2800" i="1" dirty="0"/>
              <a:t>is</a:t>
            </a:r>
            <a:r>
              <a:rPr lang="en-US" sz="2800" dirty="0"/>
              <a:t> already cross-campus</a:t>
            </a:r>
          </a:p>
          <a:p>
            <a:pPr lvl="1"/>
            <a:r>
              <a:rPr lang="en-US" sz="2400" dirty="0"/>
              <a:t>Bio2010 (NRC) calls for programming for mathematical and computational models.</a:t>
            </a:r>
          </a:p>
          <a:p>
            <a:pPr lvl="1"/>
            <a:r>
              <a:rPr lang="en-US" sz="2400" dirty="0"/>
              <a:t>Physics teaches </a:t>
            </a:r>
            <a:r>
              <a:rPr lang="en-US" sz="2400" dirty="0" err="1"/>
              <a:t>VPython</a:t>
            </a:r>
            <a:r>
              <a:rPr lang="en-US" sz="2400" dirty="0"/>
              <a:t> for labs where they solve three-body problems.</a:t>
            </a:r>
          </a:p>
          <a:p>
            <a:r>
              <a:rPr lang="en-US" sz="2800" b="1" i="1" dirty="0"/>
              <a:t>Computer science provides the tools and metaphors for understanding our world</a:t>
            </a:r>
          </a:p>
          <a:p>
            <a:pPr lvl="1"/>
            <a:r>
              <a:rPr lang="en-US" sz="2400" dirty="0"/>
              <a:t>Jeanette Wing’s “Computational Thinking”</a:t>
            </a:r>
          </a:p>
          <a:p>
            <a:r>
              <a:rPr lang="en-US" sz="2800" dirty="0"/>
              <a:t>Scientists and engineers use computing to model, simulate, and understand.</a:t>
            </a:r>
          </a:p>
          <a:p>
            <a:pPr lvl="1"/>
            <a:r>
              <a:rPr lang="en-US" sz="2400" dirty="0"/>
              <a:t>Why shouldn’t students?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Powerpoint_Template">
  <a:themeElements>
    <a:clrScheme name="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_Templat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3705</Words>
  <Application>Microsoft Office PowerPoint</Application>
  <PresentationFormat>Custom</PresentationFormat>
  <Paragraphs>369</Paragraphs>
  <Slides>49</Slides>
  <Notes>48</Notes>
  <HiddenSlides>0</HiddenSlides>
  <MMClips>5</MMClips>
  <ScaleCrop>false</ScaleCrop>
  <HeadingPairs>
    <vt:vector size="6" baseType="variant">
      <vt:variant>
        <vt:lpstr>Design Template</vt:lpstr>
      </vt:variant>
      <vt:variant>
        <vt:i4>3</vt:i4>
      </vt:variant>
      <vt:variant>
        <vt:lpstr>Embedded OLE Servers</vt:lpstr>
      </vt:variant>
      <vt:variant>
        <vt:i4>2</vt:i4>
      </vt:variant>
      <vt:variant>
        <vt:lpstr>Slide Titles</vt:lpstr>
      </vt:variant>
      <vt:variant>
        <vt:i4>49</vt:i4>
      </vt:variant>
    </vt:vector>
  </HeadingPairs>
  <TitlesOfParts>
    <vt:vector size="54" baseType="lpstr">
      <vt:lpstr>Microsoft_Research_Faculty_Summit_Template_PPT07_16x9_v06</vt:lpstr>
      <vt:lpstr>White with Courier font for code slides</vt:lpstr>
      <vt:lpstr>Powerpoint_Template</vt:lpstr>
      <vt:lpstr>Chart</vt:lpstr>
      <vt:lpstr>Worksheet</vt:lpstr>
      <vt:lpstr>Contexts in Computer Science Education</vt:lpstr>
      <vt:lpstr>Story</vt:lpstr>
      <vt:lpstr>The Two Cultures</vt:lpstr>
      <vt:lpstr>1961 MIT Sloan School Symposium</vt:lpstr>
      <vt:lpstr>Learn Programming  to Re-Think Process Everywhere</vt:lpstr>
      <vt:lpstr>The Power and Fear of Algorithms</vt:lpstr>
      <vt:lpstr>1970- : Alan Kay’s Dynabook</vt:lpstr>
      <vt:lpstr>Fall 1999: Georgia Tech</vt:lpstr>
      <vt:lpstr>Computing for Everyone is Already Happening</vt:lpstr>
      <vt:lpstr>Richard Dawkins on Fresh Aire</vt:lpstr>
      <vt:lpstr>Computer Science = = Computer Science</vt:lpstr>
      <vt:lpstr>One-class CS1: Pass (A, B, or C) vs.  WDF (Withdrawal, D or F)</vt:lpstr>
      <vt:lpstr>Contextualized Computing Education</vt:lpstr>
      <vt:lpstr>Contexts, Results, and Themes</vt:lpstr>
      <vt:lpstr>Media Computation:Teaching in a Relevant Context</vt:lpstr>
      <vt:lpstr>Slide 16</vt:lpstr>
      <vt:lpstr>Selecting Python as the programming language</vt:lpstr>
      <vt:lpstr>Open-ended,  contextualized homework</vt:lpstr>
      <vt:lpstr>Results:CS1“Media Computation”</vt:lpstr>
      <vt:lpstr>Voices fromMedia Computation Students</vt:lpstr>
      <vt:lpstr>“Did the class change how you  interact with computers?”</vt:lpstr>
      <vt:lpstr>Results at Gainesville College</vt:lpstr>
      <vt:lpstr>Results at U. Illinois-Chicago</vt:lpstr>
      <vt:lpstr>Introducing Computing in an Engineering Context</vt:lpstr>
      <vt:lpstr>Results:CS1 for Engineering</vt:lpstr>
      <vt:lpstr>Side Trip: How about CS? </vt:lpstr>
      <vt:lpstr>Comparing Spring 2004</vt:lpstr>
      <vt:lpstr>A Context for CS1 forCS majors: Robotics</vt:lpstr>
      <vt:lpstr>Robot Movies</vt:lpstr>
      <vt:lpstr>Example Movie</vt:lpstr>
      <vt:lpstr>Attitudes in Spring 2007</vt:lpstr>
      <vt:lpstr>Fall 2007:  Final Exam Comparison at GT</vt:lpstr>
      <vt:lpstr>Statistically Significant p &lt;= 0.015</vt:lpstr>
      <vt:lpstr>Confound: Differences in Class Demographics</vt:lpstr>
      <vt:lpstr>W’s vs. F’s,  statistically significant</vt:lpstr>
      <vt:lpstr>Others: Storytelling, Music Video,  Analysis</vt:lpstr>
      <vt:lpstr>Pre-CS1: “Georgia Computes!” Use in Girl Scouts Workshops</vt:lpstr>
      <vt:lpstr>What about beyond CS1?</vt:lpstr>
      <vt:lpstr>The Impact of  Contextualized CS1 on CS2</vt:lpstr>
      <vt:lpstr>Including last two years (since robots)</vt:lpstr>
      <vt:lpstr>Media Computation impact on CS2</vt:lpstr>
      <vt:lpstr>AContextualized CS2: MediaComp Data Structures How did the Wildebeests charge over the ridge in Disney's "The Lion King"?</vt:lpstr>
      <vt:lpstr>Research Question: Is context still useful  in a second course?</vt:lpstr>
      <vt:lpstr>Context: Programming a Gameboy</vt:lpstr>
      <vt:lpstr>Summary: What do we know about  contexts for CS Ed?</vt:lpstr>
      <vt:lpstr>Summary: What don't we know  about context?</vt:lpstr>
      <vt:lpstr>Conclusions</vt:lpstr>
      <vt:lpstr>With thanks to our funding supporters</vt:lpstr>
      <vt:lpstr>Thank you!</vt:lpstr>
    </vt:vector>
  </TitlesOfParts>
  <Manager/>
  <Company/>
  <LinksUpToDate>false</LinksUpToDate>
  <SharedDoc>false</SharedDoc>
  <HyperlinkBase/>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2008-10-05T21:03:56Z</dcterms:created>
  <dcterms:modified xsi:type="dcterms:W3CDTF">2008-10-05T21:06:38Z</dcterms:modified>
  <cp:category/>
</cp:coreProperties>
</file>