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1"/>
  </p:notes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71" r:id="rId15"/>
    <p:sldId id="272" r:id="rId16"/>
    <p:sldId id="264" r:id="rId17"/>
    <p:sldId id="279" r:id="rId18"/>
    <p:sldId id="273" r:id="rId19"/>
    <p:sldId id="274" r:id="rId20"/>
    <p:sldId id="275" r:id="rId21"/>
    <p:sldId id="277" r:id="rId22"/>
    <p:sldId id="280" r:id="rId23"/>
    <p:sldId id="284" r:id="rId24"/>
    <p:sldId id="281" r:id="rId25"/>
    <p:sldId id="282" r:id="rId26"/>
    <p:sldId id="283" r:id="rId27"/>
    <p:sldId id="276" r:id="rId28"/>
    <p:sldId id="285" r:id="rId29"/>
    <p:sldId id="286" r:id="rId30"/>
    <p:sldId id="287" r:id="rId31"/>
    <p:sldId id="288" r:id="rId32"/>
    <p:sldId id="278" r:id="rId33"/>
    <p:sldId id="289" r:id="rId34"/>
    <p:sldId id="295" r:id="rId35"/>
    <p:sldId id="294" r:id="rId36"/>
    <p:sldId id="291" r:id="rId37"/>
    <p:sldId id="292" r:id="rId38"/>
    <p:sldId id="293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792" y="584"/>
      </p:cViewPr>
      <p:guideLst>
        <p:guide orient="horz" pos="846"/>
        <p:guide pos="3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4E983-E559-C64A-86E6-5741E32399D9}" type="datetimeFigureOut">
              <a:rPr lang="en-US" smtClean="0"/>
              <a:t>3/29/12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C7896-B913-8140-88D4-D3748E55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2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Relationship Id="rId3" Type="http://schemas.openxmlformats.org/officeDocument/2006/relationships/hyperlink" Target="http://www.w3schools.com/css3/default.asp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</a:t>
            </a:r>
            <a:r>
              <a:rPr lang="en-US" baseline="0" dirty="0" smtClean="0"/>
              <a:t> the exercise on page 16 after you cover this section.  Also see page 23 in the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5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page 408 for</a:t>
            </a:r>
            <a:r>
              <a:rPr lang="en-US" baseline="0" dirty="0" smtClean="0"/>
              <a:t> a summary of the video tag.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</a:t>
            </a:r>
            <a:r>
              <a:rPr lang="en-US" baseline="0" dirty="0" smtClean="0"/>
              <a:t> running labs/cowbell/</a:t>
            </a:r>
            <a:r>
              <a:rPr lang="en-US" baseline="0" dirty="0" err="1" smtClean="0"/>
              <a:t>Cowbell.html</a:t>
            </a:r>
            <a:r>
              <a:rPr lang="en-US" baseline="0" dirty="0" smtClean="0"/>
              <a:t>.  Also see page 533 in the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argument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displayLocation</a:t>
            </a:r>
            <a:r>
              <a:rPr lang="en-US" baseline="0" dirty="0" smtClean="0"/>
              <a:t> is the name of the method to call when the current position has been found.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won’t </a:t>
            </a:r>
            <a:r>
              <a:rPr lang="en-US" dirty="0" err="1" smtClean="0"/>
              <a:t>realy</a:t>
            </a:r>
            <a:r>
              <a:rPr lang="en-US" dirty="0" smtClean="0"/>
              <a:t> know what process was</a:t>
            </a:r>
            <a:r>
              <a:rPr lang="en-US" baseline="0" dirty="0" smtClean="0"/>
              <a:t> used to get the location.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4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out hfhtml5/chapter9/notetoself2.html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you do this</a:t>
            </a:r>
            <a:r>
              <a:rPr lang="en-US" baseline="0" dirty="0" smtClean="0"/>
              <a:t> is different for different browsers.  This pictures shows the Resources tab of the Developer tools in Safari.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05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See http://</a:t>
            </a:r>
            <a:r>
              <a:rPr lang="en-US" baseline="0" dirty="0" err="1" smtClean="0"/>
              <a:t>www.alistapart.com</a:t>
            </a:r>
            <a:r>
              <a:rPr lang="en-US" baseline="0" dirty="0" smtClean="0"/>
              <a:t>/articles/inline-validation-in-web-forms/ for why client-side validation is a good thing. </a:t>
            </a:r>
            <a:r>
              <a:rPr lang="en-US" dirty="0" smtClean="0"/>
              <a:t>See http://</a:t>
            </a:r>
            <a:r>
              <a:rPr lang="en-US" dirty="0" err="1" smtClean="0"/>
              <a:t>www.alistapart.com</a:t>
            </a:r>
            <a:r>
              <a:rPr lang="en-US" dirty="0" smtClean="0"/>
              <a:t>/articles/forward-thinking-form-validation/ for more</a:t>
            </a:r>
            <a:r>
              <a:rPr lang="en-US" baseline="0" dirty="0" smtClean="0"/>
              <a:t> information and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6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  <a:r>
              <a:rPr lang="en-US" baseline="0" dirty="0" smtClean="0"/>
              <a:t> information is very useful for understanding a web page and for screen readers.  See http://www.w3schools.com/html5/html5_reference.asp for a list of all the html 5 tags with new tags marked.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8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http://www.w3schools.com/css3/default.asp</a:t>
            </a:r>
            <a:r>
              <a:rPr lang="en-US" dirty="0" smtClean="0"/>
              <a:t> for a tutorial on the new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1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22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chapter</a:t>
            </a:r>
            <a:r>
              <a:rPr lang="en-US" baseline="0" dirty="0" smtClean="0"/>
              <a:t> 10 in the book for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page 538 for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8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http://</a:t>
            </a:r>
            <a:r>
              <a:rPr lang="en-US" dirty="0" err="1" smtClean="0"/>
              <a:t>www.webmonkey.com</a:t>
            </a:r>
            <a:r>
              <a:rPr lang="en-US" dirty="0" smtClean="0"/>
              <a:t>/2010/02/</a:t>
            </a:r>
            <a:r>
              <a:rPr lang="en-US" dirty="0" err="1" smtClean="0"/>
              <a:t>color_charts</a:t>
            </a:r>
            <a:r>
              <a:rPr lang="en-US" dirty="0" smtClean="0"/>
              <a:t>/ for hexadecimal</a:t>
            </a:r>
            <a:r>
              <a:rPr lang="en-US" baseline="0" dirty="0" smtClean="0"/>
              <a:t> </a:t>
            </a:r>
            <a:r>
              <a:rPr lang="en-US" dirty="0" smtClean="0"/>
              <a:t>color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9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</a:t>
            </a:r>
            <a:r>
              <a:rPr lang="en-US" baseline="0" dirty="0" smtClean="0"/>
              <a:t> the JavaScript and add it to the window with the filled rectangles.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pages 314 and 315 of the book and http://www.w3schools.com/html5/html5_ref_canvas.asp for the Canvas</a:t>
            </a:r>
            <a:r>
              <a:rPr lang="en-US" baseline="0" dirty="0" smtClean="0"/>
              <a:t> API.  Also try it at http://www.w3schools.com/html5/</a:t>
            </a:r>
            <a:r>
              <a:rPr lang="en-US" baseline="0" dirty="0" err="1" smtClean="0"/>
              <a:t>tryit.asp?filename</a:t>
            </a:r>
            <a:r>
              <a:rPr lang="en-US" baseline="0" dirty="0" smtClean="0"/>
              <a:t>=tryhtml5_canvas_arc.  There are 2 * PI radians in a circle.  You can get the number of radians from the degrees by (degrees * </a:t>
            </a:r>
            <a:r>
              <a:rPr lang="en-US" baseline="0" dirty="0" err="1" smtClean="0"/>
              <a:t>Math.PI</a:t>
            </a:r>
            <a:r>
              <a:rPr lang="en-US" baseline="0" dirty="0" smtClean="0"/>
              <a:t>)/180.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this out at http://www.w3schools.com/html5/</a:t>
            </a:r>
            <a:r>
              <a:rPr lang="en-US" dirty="0" err="1" smtClean="0"/>
              <a:t>tryit.asp?filename</a:t>
            </a:r>
            <a:r>
              <a:rPr lang="en-US" smtClean="0"/>
              <a:t>=tryhtml5_canvas_font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opening</a:t>
            </a:r>
            <a:r>
              <a:rPr lang="en-US" baseline="0" dirty="0" smtClean="0"/>
              <a:t> hfhtml5/chapter7/</a:t>
            </a:r>
            <a:r>
              <a:rPr lang="en-US" baseline="0" dirty="0" err="1" smtClean="0"/>
              <a:t>index.html</a:t>
            </a:r>
            <a:r>
              <a:rPr lang="en-US" baseline="0" dirty="0" smtClean="0"/>
              <a:t> to try this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page 537</a:t>
            </a:r>
            <a:r>
              <a:rPr lang="en-US" baseline="0" dirty="0" smtClean="0"/>
              <a:t> in the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page 358 for how to specify several videos as the source.  Try running </a:t>
            </a:r>
            <a:r>
              <a:rPr lang="en-US" baseline="0" dirty="0" err="1" smtClean="0"/>
              <a:t>webvilletv.html</a:t>
            </a:r>
            <a:r>
              <a:rPr lang="en-US" baseline="0" dirty="0" smtClean="0"/>
              <a:t> then </a:t>
            </a:r>
            <a:r>
              <a:rPr lang="en-US" baseline="0" dirty="0" err="1" smtClean="0"/>
              <a:t>webvilletv_playlist.html</a:t>
            </a:r>
            <a:r>
              <a:rPr lang="en-US" baseline="0" dirty="0" smtClean="0"/>
              <a:t> and then </a:t>
            </a:r>
            <a:r>
              <a:rPr lang="en-US" baseline="0" dirty="0" err="1" smtClean="0"/>
              <a:t>videobooth.html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C7896-B913-8140-88D4-D3748E5517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6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29,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mozilla.org/en/Canvas_tutorial" TargetMode="External"/><Relationship Id="rId3" Type="http://schemas.openxmlformats.org/officeDocument/2006/relationships/hyperlink" Target="http://codeinthebrowser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ndrewwooldridge.com/canvas/" TargetMode="External"/><Relationship Id="rId4" Type="http://schemas.openxmlformats.org/officeDocument/2006/relationships/hyperlink" Target="http://arapehlivanian.com/wp-content/uploads/2007/02/canvas.html" TargetMode="External"/><Relationship Id="rId5" Type="http://schemas.openxmlformats.org/officeDocument/2006/relationships/hyperlink" Target="http://igrapher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bsallad.s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html5/att_input_pattern.as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html5/html5_new_elements.asp" TargetMode="External"/><Relationship Id="rId4" Type="http://schemas.openxmlformats.org/officeDocument/2006/relationships/hyperlink" Target="http://www.w3schools.com/html5/tag_header.asp" TargetMode="External"/><Relationship Id="rId5" Type="http://schemas.openxmlformats.org/officeDocument/2006/relationships/hyperlink" Target="http://www.w3schools.com/html5/tag_footer.as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3/css3_animations.asp" TargetMode="External"/><Relationship Id="rId4" Type="http://schemas.openxmlformats.org/officeDocument/2006/relationships/hyperlink" Target="http://www.w3schools.com/css3/css3_borders.asp" TargetMode="External"/><Relationship Id="rId5" Type="http://schemas.openxmlformats.org/officeDocument/2006/relationships/hyperlink" Target="http://www.w3schools.com/css3/css3_text_effects.asp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html5/tryit.asp?filename=tryhtml5_canvas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Features of HTML 5.0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Barbara Ericson</a:t>
            </a:r>
          </a:p>
          <a:p>
            <a:r>
              <a:rPr lang="en-US" dirty="0" err="1" smtClean="0"/>
              <a:t>ericson@cc.gatech.edu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1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Arcs and 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4116" y="2313432"/>
            <a:ext cx="3085084" cy="34930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Begin a path</a:t>
            </a:r>
          </a:p>
          <a:p>
            <a:r>
              <a:rPr lang="en-US" dirty="0" smtClean="0"/>
              <a:t>Create an arc 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 and y of center of the circle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adius</a:t>
            </a:r>
          </a:p>
          <a:p>
            <a:pPr lvl="1"/>
            <a:r>
              <a:rPr lang="en-US" dirty="0" err="1" smtClean="0"/>
              <a:t>startAngle</a:t>
            </a:r>
            <a:endParaRPr lang="en-US" dirty="0" smtClean="0"/>
          </a:p>
          <a:p>
            <a:pPr lvl="2"/>
            <a:r>
              <a:rPr lang="en-US" dirty="0" smtClean="0"/>
              <a:t>Angle between x axis and starting point in radians</a:t>
            </a:r>
          </a:p>
          <a:p>
            <a:pPr lvl="1"/>
            <a:r>
              <a:rPr lang="en-US" dirty="0" err="1" smtClean="0"/>
              <a:t>endAngle</a:t>
            </a:r>
            <a:r>
              <a:rPr lang="en-US" dirty="0" smtClean="0"/>
              <a:t> in radians</a:t>
            </a:r>
          </a:p>
          <a:p>
            <a:pPr lvl="2"/>
            <a:r>
              <a:rPr lang="en-US" dirty="0" smtClean="0"/>
              <a:t>2 * PI radians in a circle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759200" y="2313431"/>
            <a:ext cx="4965700" cy="34930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400" dirty="0" smtClean="0"/>
              <a:t>&lt;</a:t>
            </a:r>
            <a:r>
              <a:rPr lang="en-US" sz="1400" dirty="0"/>
              <a:t>canvas id="</a:t>
            </a:r>
            <a:r>
              <a:rPr lang="en-US" sz="1400" dirty="0" err="1"/>
              <a:t>myCanvas</a:t>
            </a:r>
            <a:r>
              <a:rPr lang="en-US" sz="1400" dirty="0"/>
              <a:t>" width="300" height="150" style="border:1px solid #d3d3d3;"&gt;</a:t>
            </a:r>
          </a:p>
          <a:p>
            <a:pPr marL="68580" indent="0">
              <a:buNone/>
            </a:pPr>
            <a:r>
              <a:rPr lang="en-US" sz="1400" dirty="0"/>
              <a:t>your browser does not support the canvas tag &lt;/canvas&gt;</a:t>
            </a:r>
          </a:p>
          <a:p>
            <a:pPr marL="68580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en-US" sz="1400" dirty="0"/>
              <a:t>&lt;script type="text/</a:t>
            </a:r>
            <a:r>
              <a:rPr lang="en-US" sz="1400" dirty="0" err="1"/>
              <a:t>javascript</a:t>
            </a:r>
            <a:r>
              <a:rPr lang="en-US" sz="1400" dirty="0"/>
              <a:t>"&gt;</a:t>
            </a:r>
          </a:p>
          <a:p>
            <a:pPr marL="68580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en-US" sz="1400" dirty="0" err="1"/>
              <a:t>var</a:t>
            </a:r>
            <a:r>
              <a:rPr lang="en-US" sz="1400" dirty="0"/>
              <a:t> c=</a:t>
            </a:r>
            <a:r>
              <a:rPr lang="en-US" sz="1400" dirty="0" err="1"/>
              <a:t>document.getElementById</a:t>
            </a:r>
            <a:r>
              <a:rPr lang="en-US" sz="1400" dirty="0"/>
              <a:t>("</a:t>
            </a:r>
            <a:r>
              <a:rPr lang="en-US" sz="1400" dirty="0" err="1"/>
              <a:t>myCanvas</a:t>
            </a:r>
            <a:r>
              <a:rPr lang="en-US" sz="1400" dirty="0"/>
              <a:t>");</a:t>
            </a:r>
          </a:p>
          <a:p>
            <a:pPr marL="68580" indent="0">
              <a:buNone/>
            </a:pP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ctx</a:t>
            </a:r>
            <a:r>
              <a:rPr lang="en-US" sz="1400" dirty="0"/>
              <a:t>=</a:t>
            </a:r>
            <a:r>
              <a:rPr lang="en-US" sz="1400" dirty="0" err="1"/>
              <a:t>c.getContext</a:t>
            </a:r>
            <a:r>
              <a:rPr lang="en-US" sz="1400" dirty="0"/>
              <a:t>("2d");</a:t>
            </a:r>
          </a:p>
          <a:p>
            <a:pPr marL="68580" indent="0">
              <a:buNone/>
            </a:pPr>
            <a:r>
              <a:rPr lang="en-US" sz="1400" dirty="0" err="1"/>
              <a:t>ctx.beginPath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r>
              <a:rPr lang="en-US" sz="1400" dirty="0" err="1"/>
              <a:t>ctx.arc</a:t>
            </a:r>
            <a:r>
              <a:rPr lang="en-US" sz="1400" dirty="0"/>
              <a:t>(</a:t>
            </a:r>
            <a:r>
              <a:rPr lang="en-US" sz="1400" dirty="0" smtClean="0"/>
              <a:t>100,75,50,0,2</a:t>
            </a:r>
            <a:r>
              <a:rPr lang="en-US" sz="1400" dirty="0"/>
              <a:t>*</a:t>
            </a:r>
            <a:r>
              <a:rPr lang="en-US" sz="1400" dirty="0" err="1"/>
              <a:t>Math.PI</a:t>
            </a:r>
            <a:r>
              <a:rPr lang="en-US" sz="1400" dirty="0"/>
              <a:t>)</a:t>
            </a:r>
            <a:r>
              <a:rPr lang="en-US" sz="1400" dirty="0" smtClean="0"/>
              <a:t>;</a:t>
            </a:r>
          </a:p>
          <a:p>
            <a:pPr marL="68580" indent="0">
              <a:buNone/>
            </a:pPr>
            <a:r>
              <a:rPr lang="en-US" sz="1400" dirty="0" err="1"/>
              <a:t>ctx.strokeStyle</a:t>
            </a:r>
            <a:r>
              <a:rPr lang="en-US" sz="1400" dirty="0"/>
              <a:t>="green";</a:t>
            </a:r>
          </a:p>
          <a:p>
            <a:pPr marL="68580" indent="0">
              <a:buNone/>
            </a:pPr>
            <a:r>
              <a:rPr lang="en-US" sz="1400" dirty="0" err="1"/>
              <a:t>ctx.stroke</a:t>
            </a:r>
            <a:r>
              <a:rPr lang="en-US" sz="1400" dirty="0"/>
              <a:t>();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594" y="4765040"/>
            <a:ext cx="1119206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6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at least 3 circles of different sizes</a:t>
            </a:r>
          </a:p>
          <a:p>
            <a:pPr lvl="1"/>
            <a:r>
              <a:rPr lang="en-US" dirty="0" smtClean="0"/>
              <a:t>Fill at least one circle with a color</a:t>
            </a:r>
          </a:p>
          <a:p>
            <a:r>
              <a:rPr lang="en-US" dirty="0" smtClean="0"/>
              <a:t>Create a few arcs</a:t>
            </a:r>
          </a:p>
          <a:p>
            <a:pPr lvl="1"/>
            <a:r>
              <a:rPr lang="en-US" dirty="0" smtClean="0"/>
              <a:t>One from 0 to 180</a:t>
            </a:r>
          </a:p>
          <a:p>
            <a:r>
              <a:rPr lang="en-US" dirty="0" smtClean="0"/>
              <a:t>Create a smiling face</a:t>
            </a:r>
          </a:p>
          <a:p>
            <a:pPr lvl="1"/>
            <a:r>
              <a:rPr lang="en-US" dirty="0" smtClean="0"/>
              <a:t>See page 321of the book</a:t>
            </a:r>
          </a:p>
        </p:txBody>
      </p:sp>
    </p:spTree>
    <p:extLst>
      <p:ext uri="{BB962C8B-B14F-4D97-AF65-F5344CB8AC3E}">
        <p14:creationId xmlns:p14="http://schemas.microsoft.com/office/powerpoint/2010/main" val="214612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Set the font</a:t>
            </a:r>
          </a:p>
          <a:p>
            <a:pPr lvl="1"/>
            <a:r>
              <a:rPr lang="en-US" dirty="0" smtClean="0"/>
              <a:t>Style, weight, size, and family</a:t>
            </a:r>
          </a:p>
          <a:p>
            <a:r>
              <a:rPr lang="en-US" dirty="0" smtClean="0"/>
              <a:t>Fill text with </a:t>
            </a:r>
            <a:r>
              <a:rPr lang="en-US" dirty="0" err="1" smtClean="0"/>
              <a:t>fillText</a:t>
            </a:r>
            <a:endParaRPr lang="en-US" dirty="0" smtClean="0"/>
          </a:p>
          <a:p>
            <a:pPr lvl="1"/>
            <a:r>
              <a:rPr lang="en-US" dirty="0" smtClean="0"/>
              <a:t>Pass string, x, y</a:t>
            </a:r>
          </a:p>
          <a:p>
            <a:r>
              <a:rPr lang="en-US" dirty="0" smtClean="0"/>
              <a:t>Outline text with </a:t>
            </a:r>
            <a:r>
              <a:rPr lang="en-US" dirty="0" err="1" smtClean="0"/>
              <a:t>strokeText</a:t>
            </a:r>
            <a:endParaRPr lang="en-US" dirty="0" smtClean="0"/>
          </a:p>
          <a:p>
            <a:pPr lvl="1"/>
            <a:r>
              <a:rPr lang="en-US" dirty="0" smtClean="0"/>
              <a:t>Pass string, x, y</a:t>
            </a:r>
          </a:p>
          <a:p>
            <a:r>
              <a:rPr lang="en-US" dirty="0" smtClean="0"/>
              <a:t>You can also set the alignment or baseline</a:t>
            </a:r>
          </a:p>
          <a:p>
            <a:pPr lvl="1"/>
            <a:r>
              <a:rPr lang="en-US" dirty="0" smtClean="0"/>
              <a:t>Page 328-329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r>
              <a:rPr lang="en-US" dirty="0"/>
              <a:t>&lt;!DOCTYPE html&gt;</a:t>
            </a:r>
          </a:p>
          <a:p>
            <a:pPr marL="68580" indent="0">
              <a:buNone/>
            </a:pPr>
            <a:r>
              <a:rPr lang="en-US" dirty="0"/>
              <a:t>&lt;html&gt;</a:t>
            </a:r>
          </a:p>
          <a:p>
            <a:pPr marL="68580" indent="0">
              <a:buNone/>
            </a:pPr>
            <a:r>
              <a:rPr lang="en-US" dirty="0"/>
              <a:t>&lt;body&gt;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&lt;canvas id="</a:t>
            </a:r>
            <a:r>
              <a:rPr lang="en-US" dirty="0" err="1"/>
              <a:t>myCanvas</a:t>
            </a:r>
            <a:r>
              <a:rPr lang="en-US" dirty="0"/>
              <a:t>" width="300" height="150" style="border:1px solid #d3d3d3;"&gt;</a:t>
            </a:r>
          </a:p>
          <a:p>
            <a:pPr marL="68580" indent="0">
              <a:buNone/>
            </a:pPr>
            <a:r>
              <a:rPr lang="en-US" dirty="0"/>
              <a:t>your browser does not support the canvas tag &lt;/canvas&gt;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err="1"/>
              <a:t>var</a:t>
            </a:r>
            <a:r>
              <a:rPr lang="en-US" dirty="0"/>
              <a:t> c=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myCanvas</a:t>
            </a:r>
            <a:r>
              <a:rPr lang="en-US" dirty="0"/>
              <a:t>");</a:t>
            </a:r>
          </a:p>
          <a:p>
            <a:pPr marL="6858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ctx</a:t>
            </a:r>
            <a:r>
              <a:rPr lang="en-US" dirty="0"/>
              <a:t>=</a:t>
            </a:r>
            <a:r>
              <a:rPr lang="en-US" dirty="0" err="1"/>
              <a:t>c.getContext</a:t>
            </a:r>
            <a:r>
              <a:rPr lang="en-US" dirty="0"/>
              <a:t>("2d");</a:t>
            </a:r>
          </a:p>
          <a:p>
            <a:pPr marL="68580" indent="0">
              <a:buNone/>
            </a:pPr>
            <a:r>
              <a:rPr lang="en-US" dirty="0" err="1"/>
              <a:t>ctx.font</a:t>
            </a:r>
            <a:r>
              <a:rPr lang="en-US" dirty="0"/>
              <a:t>="30px Arial";</a:t>
            </a:r>
          </a:p>
          <a:p>
            <a:pPr marL="68580" indent="0">
              <a:buNone/>
            </a:pPr>
            <a:r>
              <a:rPr lang="en-US" dirty="0" err="1"/>
              <a:t>ctx.fillText</a:t>
            </a:r>
            <a:r>
              <a:rPr lang="en-US" dirty="0"/>
              <a:t>("Hello World",10,50);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&lt;/script&gt;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&lt;/body&gt;</a:t>
            </a:r>
          </a:p>
          <a:p>
            <a:pPr marL="68580" indent="0">
              <a:buNone/>
            </a:pPr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08248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6516" y="2313432"/>
            <a:ext cx="3635756" cy="3493008"/>
          </a:xfrm>
        </p:spPr>
        <p:txBody>
          <a:bodyPr>
            <a:normAutofit/>
          </a:bodyPr>
          <a:lstStyle/>
          <a:p>
            <a:r>
              <a:rPr lang="en-US" dirty="0" smtClean="0"/>
              <a:t>Create the image variable and name it</a:t>
            </a:r>
          </a:p>
          <a:p>
            <a:pPr marL="365760" lvl="1" indent="0">
              <a:buNone/>
            </a:pP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i="1" dirty="0" smtClean="0"/>
              <a:t>name</a:t>
            </a:r>
            <a:r>
              <a:rPr lang="en-US" sz="1400" dirty="0" smtClean="0"/>
              <a:t> = new Image();</a:t>
            </a:r>
          </a:p>
          <a:p>
            <a:r>
              <a:rPr lang="en-US" dirty="0" smtClean="0"/>
              <a:t>Set the source for the image</a:t>
            </a:r>
          </a:p>
          <a:p>
            <a:pPr marL="68580" indent="0">
              <a:buNone/>
            </a:pPr>
            <a:r>
              <a:rPr lang="en-US" sz="1400" i="1" dirty="0"/>
              <a:t> </a:t>
            </a:r>
            <a:r>
              <a:rPr lang="en-US" sz="1400" i="1" dirty="0" smtClean="0"/>
              <a:t>     </a:t>
            </a:r>
            <a:r>
              <a:rPr lang="en-US" sz="1400" i="1" dirty="0" err="1" smtClean="0"/>
              <a:t>name</a:t>
            </a:r>
            <a:r>
              <a:rPr lang="en-US" sz="1400" dirty="0" err="1" smtClean="0"/>
              <a:t>.src</a:t>
            </a:r>
            <a:r>
              <a:rPr lang="en-US" sz="1400" dirty="0" smtClean="0"/>
              <a:t> </a:t>
            </a:r>
            <a:r>
              <a:rPr lang="en-US" sz="1400" dirty="0"/>
              <a:t>= "</a:t>
            </a:r>
            <a:r>
              <a:rPr lang="en-US" sz="1400" dirty="0" err="1"/>
              <a:t>twitterBird.png</a:t>
            </a:r>
            <a:r>
              <a:rPr lang="en-US" sz="1400" dirty="0"/>
              <a:t>";</a:t>
            </a:r>
            <a:endParaRPr lang="en-US" sz="1400" dirty="0" smtClean="0"/>
          </a:p>
          <a:p>
            <a:r>
              <a:rPr lang="en-US" dirty="0" smtClean="0"/>
              <a:t>Draw the image after it loads</a:t>
            </a:r>
          </a:p>
          <a:p>
            <a:pPr marL="6858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dirty="0" err="1" smtClean="0"/>
              <a:t>ctx.drawImage</a:t>
            </a:r>
            <a:r>
              <a:rPr lang="en-US" sz="1400" dirty="0" smtClean="0"/>
              <a:t>(</a:t>
            </a:r>
            <a:r>
              <a:rPr lang="en-US" sz="1400" i="1" dirty="0" err="1"/>
              <a:t>n</a:t>
            </a:r>
            <a:r>
              <a:rPr lang="en-US" sz="1400" i="1" dirty="0" err="1" smtClean="0"/>
              <a:t>ame,x,y</a:t>
            </a:r>
            <a:r>
              <a:rPr lang="en-US" sz="1400" i="1" dirty="0" smtClean="0"/>
              <a:t>,</a:t>
            </a:r>
          </a:p>
          <a:p>
            <a:pPr marL="68580" indent="0">
              <a:buNone/>
            </a:pPr>
            <a:r>
              <a:rPr lang="en-US" sz="1400" i="1" dirty="0"/>
              <a:t> </a:t>
            </a:r>
            <a:r>
              <a:rPr lang="en-US" sz="1400" i="1" dirty="0" smtClean="0"/>
              <a:t>                                 width, height</a:t>
            </a:r>
            <a:r>
              <a:rPr lang="en-US" sz="1400" dirty="0" smtClean="0"/>
              <a:t>);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2272" y="2313431"/>
            <a:ext cx="3602736" cy="34930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600" dirty="0" err="1"/>
              <a:t>var</a:t>
            </a:r>
            <a:r>
              <a:rPr lang="en-US" sz="1600" dirty="0"/>
              <a:t> </a:t>
            </a:r>
            <a:r>
              <a:rPr lang="en-US" sz="1600" dirty="0" err="1"/>
              <a:t>twitterBird</a:t>
            </a:r>
            <a:r>
              <a:rPr lang="en-US" sz="1600" dirty="0"/>
              <a:t> = new Image();</a:t>
            </a:r>
          </a:p>
          <a:p>
            <a:pPr marL="68580" indent="0">
              <a:buNone/>
            </a:pPr>
            <a:r>
              <a:rPr lang="en-US" sz="1600" dirty="0" err="1" smtClean="0"/>
              <a:t>twitterBird.src</a:t>
            </a:r>
            <a:r>
              <a:rPr lang="en-US" sz="1600" dirty="0" smtClean="0"/>
              <a:t> </a:t>
            </a:r>
            <a:r>
              <a:rPr lang="en-US" sz="1600" dirty="0"/>
              <a:t>= "</a:t>
            </a:r>
            <a:r>
              <a:rPr lang="en-US" sz="1600" dirty="0" err="1"/>
              <a:t>twitterBird.png</a:t>
            </a:r>
            <a:r>
              <a:rPr lang="en-US" sz="1600" dirty="0"/>
              <a:t>";</a:t>
            </a:r>
          </a:p>
          <a:p>
            <a:pPr marL="68580" indent="0">
              <a:buNone/>
            </a:pPr>
            <a:r>
              <a:rPr lang="en-US" sz="1600" dirty="0" err="1" smtClean="0"/>
              <a:t>twitterBird.onload</a:t>
            </a:r>
            <a:r>
              <a:rPr lang="en-US" sz="1600" dirty="0" smtClean="0"/>
              <a:t> </a:t>
            </a:r>
            <a:r>
              <a:rPr lang="en-US" sz="1600" dirty="0"/>
              <a:t>= function() {</a:t>
            </a:r>
          </a:p>
          <a:p>
            <a:pPr marL="68580" indent="0">
              <a:buNone/>
            </a:pPr>
            <a:r>
              <a:rPr lang="en-US" sz="1600" dirty="0" err="1" smtClean="0"/>
              <a:t>context.drawImage</a:t>
            </a:r>
            <a:r>
              <a:rPr lang="en-US" sz="1600" dirty="0"/>
              <a:t>(</a:t>
            </a:r>
            <a:r>
              <a:rPr lang="en-US" sz="1600" dirty="0" err="1"/>
              <a:t>twitterBird</a:t>
            </a:r>
            <a:r>
              <a:rPr lang="en-US" sz="1600" dirty="0"/>
              <a:t>, 20, 120, 70, 70)</a:t>
            </a:r>
            <a:r>
              <a:rPr lang="en-US" sz="1600" dirty="0" smtClean="0"/>
              <a:t>;</a:t>
            </a:r>
          </a:p>
          <a:p>
            <a:pPr marL="68580" indent="0">
              <a:buNone/>
            </a:pPr>
            <a:r>
              <a:rPr lang="en-US" sz="1600" dirty="0"/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4318000"/>
            <a:ext cx="15875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a picture of a beach in a canvas</a:t>
            </a:r>
          </a:p>
          <a:p>
            <a:pPr lvl="1"/>
            <a:r>
              <a:rPr lang="en-US" dirty="0" smtClean="0"/>
              <a:t>Draw a border around the picture</a:t>
            </a:r>
          </a:p>
          <a:p>
            <a:r>
              <a:rPr lang="en-US" dirty="0" smtClean="0"/>
              <a:t>Draw your name on the picture</a:t>
            </a:r>
          </a:p>
          <a:p>
            <a:pPr lvl="1"/>
            <a:r>
              <a:rPr lang="en-US" dirty="0" smtClean="0"/>
              <a:t>In a color that stands 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2552700"/>
            <a:ext cx="3102534" cy="23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4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canvas good for?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Composite images</a:t>
            </a:r>
          </a:p>
          <a:p>
            <a:r>
              <a:rPr lang="en-US" dirty="0" smtClean="0"/>
              <a:t>Using an image as a background</a:t>
            </a:r>
          </a:p>
          <a:p>
            <a:r>
              <a:rPr lang="en-US" dirty="0" smtClean="0"/>
              <a:t>Adding text to images dynamically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https://developer.mozilla.org/en/</a:t>
            </a:r>
            <a:r>
              <a:rPr lang="en-US" dirty="0" smtClean="0">
                <a:hlinkClick r:id="rId2"/>
              </a:rPr>
              <a:t>Canvas_tutorial</a:t>
            </a:r>
            <a:r>
              <a:rPr lang="en-US" dirty="0"/>
              <a:t> </a:t>
            </a:r>
            <a:r>
              <a:rPr lang="en-US" dirty="0" smtClean="0"/>
              <a:t>for a tutorial and ideas</a:t>
            </a:r>
          </a:p>
          <a:p>
            <a:pPr lvl="1"/>
            <a:r>
              <a:rPr lang="en-US" dirty="0" smtClean="0"/>
              <a:t>Graphs, clock,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Doing Media Computation on Pictures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http://codeinthebrowser.org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Teaching JavaScript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Interactivity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://www.blobsallad.se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http://andrewwooldridge.com/canvas</a:t>
            </a:r>
            <a:r>
              <a:rPr lang="en-US" dirty="0" smtClean="0">
                <a:hlinkClick r:id="rId3"/>
              </a:rPr>
              <a:t>/</a:t>
            </a:r>
            <a:r>
              <a:rPr lang="en-US" dirty="0"/>
              <a:t>canvasgame001/canvasgame002.</a:t>
            </a:r>
            <a:r>
              <a:rPr lang="en-US" dirty="0" smtClean="0"/>
              <a:t>html</a:t>
            </a:r>
          </a:p>
          <a:p>
            <a:r>
              <a:rPr lang="en-US" dirty="0">
                <a:hlinkClick r:id="rId4"/>
              </a:rPr>
              <a:t>http://arapehlivanian.com/wp-content/uploads/2007/02/</a:t>
            </a:r>
            <a:r>
              <a:rPr lang="en-US" dirty="0" smtClean="0">
                <a:hlinkClick r:id="rId4"/>
              </a:rPr>
              <a:t>canvas.html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http://igrapher.com/</a:t>
            </a:r>
            <a:r>
              <a:rPr lang="en-US" dirty="0" smtClean="0">
                <a:hlinkClick r:id="rId5"/>
              </a:rPr>
              <a:t>#</a:t>
            </a:r>
            <a:r>
              <a:rPr lang="en-US" dirty="0" smtClean="0"/>
              <a:t> stock market </a:t>
            </a:r>
            <a:r>
              <a:rPr lang="en-US" dirty="0" err="1" smtClean="0"/>
              <a:t>grapher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898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Vector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used to draw in web pages</a:t>
            </a:r>
          </a:p>
          <a:p>
            <a:pPr lvl="1"/>
            <a:r>
              <a:rPr lang="en-US" dirty="0" smtClean="0"/>
              <a:t>But using vector graphics not bitmap</a:t>
            </a:r>
          </a:p>
          <a:p>
            <a:r>
              <a:rPr lang="en-US" dirty="0" smtClean="0"/>
              <a:t>Specify elements with xml</a:t>
            </a:r>
          </a:p>
          <a:p>
            <a:pPr lvl="1"/>
            <a:r>
              <a:rPr lang="en-US" dirty="0" smtClean="0"/>
              <a:t>So SVG can be searched , indexed, scripted, and compressed</a:t>
            </a:r>
          </a:p>
          <a:p>
            <a:r>
              <a:rPr lang="en-US" dirty="0" smtClean="0"/>
              <a:t>SVG will scale better than a canvas drawing without </a:t>
            </a:r>
            <a:r>
              <a:rPr lang="en-US" dirty="0" err="1" smtClean="0"/>
              <a:t>pixelation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2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tag for &lt;video&gt; </a:t>
            </a:r>
          </a:p>
          <a:p>
            <a:pPr lvl="1"/>
            <a:r>
              <a:rPr lang="en-US" dirty="0" smtClean="0"/>
              <a:t>Try hfhtml5/chapter8/</a:t>
            </a:r>
            <a:r>
              <a:rPr lang="en-US" dirty="0" err="1" smtClean="0"/>
              <a:t>webvilletv.html</a:t>
            </a:r>
            <a:endParaRPr lang="en-US" dirty="0" smtClean="0"/>
          </a:p>
          <a:p>
            <a:r>
              <a:rPr lang="en-US" dirty="0" smtClean="0"/>
              <a:t>Can set the width and height of the video</a:t>
            </a:r>
          </a:p>
          <a:p>
            <a:r>
              <a:rPr lang="en-US" dirty="0" smtClean="0"/>
              <a:t>Can set the image to display when the video isn’t playing</a:t>
            </a:r>
          </a:p>
          <a:p>
            <a:pPr lvl="1"/>
            <a:r>
              <a:rPr lang="en-US" dirty="0" smtClean="0"/>
              <a:t>Poster – otherwise uses first frame</a:t>
            </a:r>
          </a:p>
          <a:p>
            <a:r>
              <a:rPr lang="en-US" dirty="0" smtClean="0"/>
              <a:t>Can create custom video controls</a:t>
            </a:r>
          </a:p>
          <a:p>
            <a:r>
              <a:rPr lang="en-US" dirty="0" smtClean="0"/>
              <a:t>Can process all frames in a video</a:t>
            </a:r>
          </a:p>
          <a:p>
            <a:r>
              <a:rPr lang="en-US" dirty="0" smtClean="0"/>
              <a:t>Not all browsers support all types of video</a:t>
            </a:r>
          </a:p>
          <a:p>
            <a:pPr lvl="1"/>
            <a:r>
              <a:rPr lang="en-US" dirty="0" smtClean="0"/>
              <a:t>Best to provide multiple videos with different formats: mp4, </a:t>
            </a:r>
            <a:r>
              <a:rPr lang="en-US" dirty="0" err="1" smtClean="0"/>
              <a:t>webm</a:t>
            </a:r>
            <a:r>
              <a:rPr lang="en-US" dirty="0" smtClean="0"/>
              <a:t>, </a:t>
            </a:r>
            <a:r>
              <a:rPr lang="en-US" dirty="0" err="1" smtClean="0"/>
              <a:t>ogv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14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tag has properties</a:t>
            </a:r>
          </a:p>
          <a:p>
            <a:pPr lvl="1"/>
            <a:r>
              <a:rPr lang="en-US" dirty="0" err="1" smtClean="0"/>
              <a:t>videoWidth</a:t>
            </a:r>
            <a:r>
              <a:rPr lang="en-US" dirty="0" smtClean="0"/>
              <a:t>, </a:t>
            </a:r>
            <a:r>
              <a:rPr lang="en-US" dirty="0" err="1" smtClean="0"/>
              <a:t>videoHeight</a:t>
            </a:r>
            <a:r>
              <a:rPr lang="en-US" dirty="0" smtClean="0"/>
              <a:t>, </a:t>
            </a:r>
            <a:r>
              <a:rPr lang="en-US" dirty="0" err="1" smtClean="0"/>
              <a:t>currentTime</a:t>
            </a:r>
            <a:r>
              <a:rPr lang="en-US" dirty="0" smtClean="0"/>
              <a:t>, loop, muted, paused, duration, ended, </a:t>
            </a:r>
            <a:r>
              <a:rPr lang="en-US" dirty="0" err="1" smtClean="0"/>
              <a:t>readyState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Can call these methods on videos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lay, pause, load, </a:t>
            </a:r>
            <a:r>
              <a:rPr lang="en-US" dirty="0" err="1" smtClean="0"/>
              <a:t>canPlayType</a:t>
            </a:r>
            <a:endParaRPr lang="en-US" dirty="0" smtClean="0"/>
          </a:p>
          <a:p>
            <a:r>
              <a:rPr lang="en-US" dirty="0" smtClean="0"/>
              <a:t>Catch these events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lay, pause, progress, ended, abort,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1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new in HTML 5.0?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Canvas </a:t>
            </a:r>
            <a:r>
              <a:rPr lang="en-US" dirty="0"/>
              <a:t>– draw on </a:t>
            </a:r>
            <a:r>
              <a:rPr lang="en-US" dirty="0" smtClean="0"/>
              <a:t>a canvas with JavaScript</a:t>
            </a:r>
          </a:p>
          <a:p>
            <a:r>
              <a:rPr lang="en-US" dirty="0"/>
              <a:t>Audio and Video – new tags instead </a:t>
            </a:r>
            <a:r>
              <a:rPr lang="en-US" dirty="0" smtClean="0"/>
              <a:t>of plug-ins</a:t>
            </a:r>
          </a:p>
          <a:p>
            <a:r>
              <a:rPr lang="en-US" dirty="0" err="1"/>
              <a:t>Geolocation</a:t>
            </a:r>
            <a:r>
              <a:rPr lang="en-US" dirty="0"/>
              <a:t> – get your </a:t>
            </a:r>
            <a:r>
              <a:rPr lang="en-US" dirty="0" smtClean="0"/>
              <a:t>location</a:t>
            </a:r>
            <a:endParaRPr lang="en-US" dirty="0"/>
          </a:p>
          <a:p>
            <a:r>
              <a:rPr lang="en-US" dirty="0"/>
              <a:t>Local Storage – store data in </a:t>
            </a:r>
            <a:r>
              <a:rPr lang="en-US" dirty="0" smtClean="0"/>
              <a:t>the user’s </a:t>
            </a:r>
            <a:r>
              <a:rPr lang="en-US" dirty="0"/>
              <a:t>browser</a:t>
            </a:r>
          </a:p>
          <a:p>
            <a:r>
              <a:rPr lang="en-US" dirty="0" smtClean="0"/>
              <a:t>Forms </a:t>
            </a:r>
            <a:r>
              <a:rPr lang="en-US" dirty="0"/>
              <a:t>– built-in types for </a:t>
            </a:r>
            <a:r>
              <a:rPr lang="en-US" dirty="0" smtClean="0"/>
              <a:t>verification</a:t>
            </a:r>
          </a:p>
          <a:p>
            <a:r>
              <a:rPr lang="en-US" dirty="0"/>
              <a:t>CSS3 – Animate elements, add rounded corners, and drop shadows</a:t>
            </a:r>
          </a:p>
          <a:p>
            <a:r>
              <a:rPr lang="en-US" dirty="0"/>
              <a:t>New Markup – new tags for headers, footers, and more</a:t>
            </a:r>
          </a:p>
          <a:p>
            <a:r>
              <a:rPr lang="en-US" dirty="0" smtClean="0"/>
              <a:t>Web Workers – allow scripts to run at the same time and in the background</a:t>
            </a:r>
          </a:p>
          <a:p>
            <a:r>
              <a:rPr lang="en-US" dirty="0" smtClean="0"/>
              <a:t>Offline Web Apps – work without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6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&lt;audio&gt; tag</a:t>
            </a:r>
          </a:p>
          <a:p>
            <a:r>
              <a:rPr lang="en-US" dirty="0" smtClean="0"/>
              <a:t>Can specify the source</a:t>
            </a:r>
          </a:p>
          <a:p>
            <a:pPr lvl="1"/>
            <a:r>
              <a:rPr lang="en-US" dirty="0" smtClean="0"/>
              <a:t>Wav, mp3, and </a:t>
            </a:r>
            <a:r>
              <a:rPr lang="en-US" dirty="0" err="1" smtClean="0"/>
              <a:t>Ogg</a:t>
            </a:r>
            <a:r>
              <a:rPr lang="en-US" dirty="0" smtClean="0"/>
              <a:t> </a:t>
            </a:r>
            <a:r>
              <a:rPr lang="en-US" dirty="0" err="1" smtClean="0"/>
              <a:t>Vorbis</a:t>
            </a:r>
            <a:r>
              <a:rPr lang="en-US" dirty="0" smtClean="0"/>
              <a:t> are popular formats</a:t>
            </a:r>
          </a:p>
          <a:p>
            <a:r>
              <a:rPr lang="en-US" dirty="0" smtClean="0"/>
              <a:t>Can specify if you want controls to show</a:t>
            </a:r>
          </a:p>
          <a:p>
            <a:r>
              <a:rPr lang="en-US" dirty="0" smtClean="0"/>
              <a:t>Has properties, methods, and events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600" dirty="0"/>
              <a:t>&lt;audio </a:t>
            </a:r>
            <a:r>
              <a:rPr lang="en-US" sz="1600" dirty="0" err="1"/>
              <a:t>src</a:t>
            </a:r>
            <a:r>
              <a:rPr lang="en-US" sz="1600" dirty="0"/>
              <a:t>="</a:t>
            </a:r>
            <a:r>
              <a:rPr lang="en-US" sz="1600" dirty="0" err="1"/>
              <a:t>cowbell.wav</a:t>
            </a:r>
            <a:r>
              <a:rPr lang="en-US" sz="1600" dirty="0"/>
              <a:t>" id="</a:t>
            </a:r>
            <a:r>
              <a:rPr lang="en-US" sz="1600" dirty="0" err="1"/>
              <a:t>cowbellSound</a:t>
            </a:r>
            <a:r>
              <a:rPr lang="en-US" sz="1600" dirty="0"/>
              <a:t>" controls&gt;</a:t>
            </a:r>
          </a:p>
          <a:p>
            <a:pPr marL="68580" indent="0">
              <a:buNone/>
            </a:pPr>
            <a:r>
              <a:rPr lang="en-US" sz="1600" dirty="0"/>
              <a:t>  Sorry but your browser doesn't support the audio tag</a:t>
            </a:r>
          </a:p>
          <a:p>
            <a:pPr marL="68580" indent="0">
              <a:buNone/>
            </a:pPr>
            <a:r>
              <a:rPr lang="en-US" sz="1600" dirty="0"/>
              <a:t>&lt;/audio&gt;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460" y="3431540"/>
            <a:ext cx="1755584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Try hfhtml5/chapter5/</a:t>
            </a:r>
            <a:r>
              <a:rPr lang="en-US" sz="2200" dirty="0" err="1" smtClean="0"/>
              <a:t>myLoc.html</a:t>
            </a:r>
            <a:endParaRPr lang="en-US" sz="2200" dirty="0" smtClean="0"/>
          </a:p>
          <a:p>
            <a:r>
              <a:rPr lang="en-US" sz="2200" dirty="0" smtClean="0"/>
              <a:t>Create a div to write the location to</a:t>
            </a:r>
          </a:p>
          <a:p>
            <a:pPr marL="365760" lvl="1" indent="0">
              <a:buNone/>
            </a:pPr>
            <a:r>
              <a:rPr lang="en-US" sz="1500" dirty="0"/>
              <a:t>&lt;div id="</a:t>
            </a:r>
            <a:r>
              <a:rPr lang="en-US" sz="1500" dirty="0" smtClean="0"/>
              <a:t>location”&gt;Your </a:t>
            </a:r>
            <a:r>
              <a:rPr lang="en-US" sz="1500" dirty="0"/>
              <a:t>location will go here</a:t>
            </a:r>
            <a:r>
              <a:rPr lang="en-US" sz="1500" dirty="0" smtClean="0"/>
              <a:t>.&lt;</a:t>
            </a:r>
            <a:r>
              <a:rPr lang="en-US" sz="1500" dirty="0"/>
              <a:t>/div&gt;</a:t>
            </a:r>
            <a:endParaRPr lang="en-US" sz="1500" dirty="0" smtClean="0"/>
          </a:p>
          <a:p>
            <a:r>
              <a:rPr lang="en-US" sz="2200" dirty="0" smtClean="0"/>
              <a:t>Use JavaScript to get the location if supported </a:t>
            </a:r>
          </a:p>
          <a:p>
            <a:pPr marL="6858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1500" dirty="0" smtClean="0"/>
              <a:t>if (</a:t>
            </a:r>
            <a:r>
              <a:rPr lang="en-US" sz="1500" dirty="0" err="1"/>
              <a:t>navigator.geolocation</a:t>
            </a:r>
            <a:r>
              <a:rPr lang="en-US" sz="1500" dirty="0"/>
              <a:t>) </a:t>
            </a:r>
            <a:r>
              <a:rPr lang="en-US" sz="1500" dirty="0" smtClean="0"/>
              <a:t>{</a:t>
            </a:r>
            <a:endParaRPr lang="en-US" sz="1500" dirty="0"/>
          </a:p>
          <a:p>
            <a:pPr marL="365760" lvl="1" indent="0">
              <a:buNone/>
            </a:pPr>
            <a:r>
              <a:rPr lang="en-US" sz="1500" dirty="0" smtClean="0"/>
              <a:t>  </a:t>
            </a:r>
            <a:r>
              <a:rPr lang="en-US" sz="1500" dirty="0" err="1" smtClean="0"/>
              <a:t>navigator.geolocation.getCurrentPosition</a:t>
            </a:r>
            <a:r>
              <a:rPr lang="en-US" sz="1500" dirty="0" smtClean="0"/>
              <a:t>(</a:t>
            </a:r>
            <a:r>
              <a:rPr lang="en-US" sz="1500" dirty="0" err="1" smtClean="0"/>
              <a:t>displayLocation</a:t>
            </a:r>
            <a:r>
              <a:rPr lang="en-US" sz="1500" dirty="0" smtClean="0"/>
              <a:t>);</a:t>
            </a:r>
          </a:p>
          <a:p>
            <a:pPr marL="365760" lvl="1" indent="0">
              <a:buNone/>
            </a:pPr>
            <a:r>
              <a:rPr lang="en-US" sz="1500" dirty="0" smtClean="0"/>
              <a:t>} else {</a:t>
            </a:r>
          </a:p>
          <a:p>
            <a:pPr marL="365760" lvl="1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alert(“Oops, no </a:t>
            </a:r>
            <a:r>
              <a:rPr lang="en-US" sz="1500" dirty="0" err="1" smtClean="0"/>
              <a:t>geolocation</a:t>
            </a:r>
            <a:r>
              <a:rPr lang="en-US" sz="1500" dirty="0" smtClean="0"/>
              <a:t> support”);</a:t>
            </a:r>
          </a:p>
          <a:p>
            <a:pPr marL="365760" lvl="1" indent="0">
              <a:buNone/>
            </a:pPr>
            <a:r>
              <a:rPr lang="en-US" sz="1500" dirty="0" smtClean="0"/>
              <a:t>}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2900" y="4064000"/>
            <a:ext cx="29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JavaScript function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18300" y="4433332"/>
            <a:ext cx="609601" cy="113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8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the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/>
              <a:t>function </a:t>
            </a:r>
            <a:r>
              <a:rPr lang="en-US" sz="2000" dirty="0" err="1"/>
              <a:t>displayLocation</a:t>
            </a:r>
            <a:r>
              <a:rPr lang="en-US" sz="2000" dirty="0"/>
              <a:t>(position) {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var</a:t>
            </a:r>
            <a:r>
              <a:rPr lang="en-US" sz="2000" dirty="0"/>
              <a:t> latitude = </a:t>
            </a:r>
            <a:r>
              <a:rPr lang="en-US" sz="2000" dirty="0" err="1"/>
              <a:t>position.coords.latitude</a:t>
            </a:r>
            <a:r>
              <a:rPr lang="en-US" sz="2000" dirty="0"/>
              <a:t>;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var</a:t>
            </a:r>
            <a:r>
              <a:rPr lang="en-US" sz="2000" dirty="0"/>
              <a:t> longitude = </a:t>
            </a:r>
            <a:r>
              <a:rPr lang="en-US" sz="2000" dirty="0" err="1"/>
              <a:t>position.coords.longitude</a:t>
            </a:r>
            <a:r>
              <a:rPr lang="en-US" sz="2000" dirty="0"/>
              <a:t>;</a:t>
            </a:r>
          </a:p>
          <a:p>
            <a:pPr marL="68580" indent="0">
              <a:buNone/>
            </a:pPr>
            <a:endParaRPr lang="en-US" sz="2000" dirty="0"/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var</a:t>
            </a:r>
            <a:r>
              <a:rPr lang="en-US" sz="2000" dirty="0"/>
              <a:t> div = </a:t>
            </a:r>
            <a:r>
              <a:rPr lang="en-US" sz="2000" dirty="0" err="1"/>
              <a:t>document.getElementById</a:t>
            </a:r>
            <a:r>
              <a:rPr lang="en-US" sz="2000" dirty="0"/>
              <a:t>("location");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div.innerHTML</a:t>
            </a:r>
            <a:r>
              <a:rPr lang="en-US" sz="2000" dirty="0"/>
              <a:t> = "You are at Latitude: " + </a:t>
            </a:r>
            <a:endParaRPr lang="en-US" sz="2000" dirty="0" smtClean="0"/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    latitude </a:t>
            </a:r>
            <a:r>
              <a:rPr lang="en-US" sz="2000" dirty="0"/>
              <a:t>+ ", Longitude: " + longitude</a:t>
            </a:r>
            <a:r>
              <a:rPr lang="en-US" sz="2000" dirty="0" smtClean="0"/>
              <a:t>;</a:t>
            </a:r>
          </a:p>
          <a:p>
            <a:pPr marL="68580" indent="0">
              <a:buNone/>
            </a:pPr>
            <a:r>
              <a:rPr lang="en-US" sz="2000" dirty="0"/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5673879"/>
            <a:ext cx="6997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0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771525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What does the location mean?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199384" cy="3493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latitude is the distance north (positive) or south (negative) from the equator</a:t>
            </a:r>
          </a:p>
          <a:p>
            <a:r>
              <a:rPr lang="en-US" dirty="0" smtClean="0"/>
              <a:t>The longitude is the distance east (positive) or west (negative) from Greenwich, England.</a:t>
            </a:r>
            <a:endParaRPr lang="en-US" dirty="0"/>
          </a:p>
        </p:txBody>
      </p:sp>
      <p:pic>
        <p:nvPicPr>
          <p:cNvPr id="4" name="Picture 3" descr="WorldMapLongLat-eq-circles-tropics-n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59" y="2814972"/>
            <a:ext cx="4229100" cy="20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0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Showing a location on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Add a link to the script for Google maps</a:t>
            </a:r>
          </a:p>
          <a:p>
            <a:r>
              <a:rPr lang="en-US" dirty="0" smtClean="0"/>
              <a:t>Add a div for the map</a:t>
            </a:r>
          </a:p>
          <a:p>
            <a:r>
              <a:rPr lang="en-US" dirty="0" smtClean="0"/>
              <a:t>Use the latitude and longitude to get the map</a:t>
            </a:r>
          </a:p>
          <a:p>
            <a:pPr lvl="1"/>
            <a:r>
              <a:rPr lang="en-US" dirty="0" smtClean="0"/>
              <a:t>From Google maps</a:t>
            </a:r>
          </a:p>
          <a:p>
            <a:r>
              <a:rPr lang="en-US" dirty="0" smtClean="0"/>
              <a:t>Show the map</a:t>
            </a:r>
          </a:p>
          <a:p>
            <a:r>
              <a:rPr lang="en-US" dirty="0" smtClean="0"/>
              <a:t>Add a pin (marker) to show the current location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2313432"/>
            <a:ext cx="2730500" cy="27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zoom, pan, and view with JavaScript</a:t>
            </a:r>
          </a:p>
          <a:p>
            <a:r>
              <a:rPr lang="en-US" dirty="0" smtClean="0"/>
              <a:t>Get directions from current location</a:t>
            </a:r>
          </a:p>
          <a:p>
            <a:r>
              <a:rPr lang="en-US" dirty="0" smtClean="0"/>
              <a:t>Add a custom overlay to a map</a:t>
            </a:r>
          </a:p>
          <a:p>
            <a:pPr lvl="1"/>
            <a:r>
              <a:rPr lang="en-US" dirty="0" smtClean="0"/>
              <a:t>Like current traffic or a route</a:t>
            </a:r>
          </a:p>
          <a:p>
            <a:r>
              <a:rPr lang="en-US" dirty="0" smtClean="0"/>
              <a:t>Record the current location </a:t>
            </a:r>
          </a:p>
          <a:p>
            <a:pPr lvl="1"/>
            <a:r>
              <a:rPr lang="en-US" dirty="0" smtClean="0"/>
              <a:t>For pictures, to check in, or to find your car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61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phone with GPS</a:t>
            </a:r>
          </a:p>
          <a:p>
            <a:pPr lvl="1"/>
            <a:r>
              <a:rPr lang="en-US" dirty="0" smtClean="0"/>
              <a:t>If the GPS is working</a:t>
            </a:r>
          </a:p>
          <a:p>
            <a:r>
              <a:rPr lang="en-US" dirty="0" smtClean="0"/>
              <a:t>On a desktop</a:t>
            </a:r>
          </a:p>
          <a:p>
            <a:pPr lvl="1"/>
            <a:r>
              <a:rPr lang="en-US" dirty="0" smtClean="0"/>
              <a:t>IP Address – maybe ISP office location </a:t>
            </a:r>
          </a:p>
          <a:p>
            <a:r>
              <a:rPr lang="en-US" dirty="0" smtClean="0"/>
              <a:t>On a laptop using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access points</a:t>
            </a:r>
          </a:p>
          <a:p>
            <a:r>
              <a:rPr lang="en-US" dirty="0" smtClean="0"/>
              <a:t>Non-GPS Cell phone</a:t>
            </a:r>
          </a:p>
          <a:p>
            <a:pPr lvl="1"/>
            <a:r>
              <a:rPr lang="en-US" dirty="0" smtClean="0"/>
              <a:t>Distance from cell phone towers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Storage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Store data on the local user device</a:t>
            </a:r>
          </a:p>
          <a:p>
            <a:pPr lvl="1"/>
            <a:r>
              <a:rPr lang="en-US" dirty="0" smtClean="0"/>
              <a:t>Instead of using a cookie</a:t>
            </a:r>
          </a:p>
          <a:p>
            <a:pPr lvl="2"/>
            <a:r>
              <a:rPr lang="en-US" dirty="0"/>
              <a:t>K</a:t>
            </a:r>
            <a:r>
              <a:rPr lang="en-US" dirty="0" smtClean="0"/>
              <a:t>ey and value pairs</a:t>
            </a:r>
          </a:p>
          <a:p>
            <a:pPr lvl="2"/>
            <a:r>
              <a:rPr lang="en-US" dirty="0" smtClean="0"/>
              <a:t>A cookie is limited to 4k of data</a:t>
            </a:r>
          </a:p>
          <a:p>
            <a:pPr lvl="2"/>
            <a:r>
              <a:rPr lang="en-US" dirty="0" smtClean="0"/>
              <a:t>Cookies are transmitted to the server and stored in the browser</a:t>
            </a:r>
          </a:p>
          <a:p>
            <a:r>
              <a:rPr lang="en-US" dirty="0" smtClean="0"/>
              <a:t>Local storage (also called web storage)</a:t>
            </a:r>
          </a:p>
          <a:p>
            <a:pPr lvl="1"/>
            <a:r>
              <a:rPr lang="en-US" dirty="0" smtClean="0"/>
              <a:t>5 Megabytes of storage per domain</a:t>
            </a:r>
          </a:p>
          <a:p>
            <a:pPr lvl="1"/>
            <a:r>
              <a:rPr lang="en-US" dirty="0" smtClean="0"/>
              <a:t>Store key and value pairs (unique keys)</a:t>
            </a:r>
          </a:p>
          <a:p>
            <a:pPr lvl="2"/>
            <a:r>
              <a:rPr lang="en-US" dirty="0" smtClean="0"/>
              <a:t>Keys and values are strings</a:t>
            </a:r>
          </a:p>
        </p:txBody>
      </p:sp>
    </p:spTree>
    <p:extLst>
      <p:ext uri="{BB962C8B-B14F-4D97-AF65-F5344CB8AC3E}">
        <p14:creationId xmlns:p14="http://schemas.microsoft.com/office/powerpoint/2010/main" val="297321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Try hfhtml5</a:t>
            </a:r>
            <a:r>
              <a:rPr lang="en-US" dirty="0"/>
              <a:t>/chapter9/</a:t>
            </a:r>
            <a:r>
              <a:rPr lang="en-US" dirty="0" err="1" smtClean="0"/>
              <a:t>notetoself.html</a:t>
            </a:r>
            <a:endParaRPr lang="en-US" dirty="0" smtClean="0"/>
          </a:p>
          <a:p>
            <a:pPr lvl="1"/>
            <a:r>
              <a:rPr lang="en-US" dirty="0" smtClean="0"/>
              <a:t>And view the source to see the JavaScript</a:t>
            </a:r>
          </a:p>
          <a:p>
            <a:r>
              <a:rPr lang="en-US" dirty="0" smtClean="0"/>
              <a:t>Items are added to the local storage using</a:t>
            </a:r>
          </a:p>
          <a:p>
            <a:pPr marL="365760" lvl="1" indent="0">
              <a:buNone/>
            </a:pPr>
            <a:r>
              <a:rPr lang="en-US" dirty="0" err="1"/>
              <a:t>localStorage.setItem</a:t>
            </a:r>
            <a:r>
              <a:rPr lang="en-US" dirty="0"/>
              <a:t>("sticky_0", "Pick up dry cleaning")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value is retrieved using </a:t>
            </a:r>
            <a:r>
              <a:rPr lang="en-US" dirty="0" err="1" smtClean="0"/>
              <a:t>getItem</a:t>
            </a:r>
            <a:r>
              <a:rPr lang="en-US" dirty="0" smtClean="0"/>
              <a:t> and the key </a:t>
            </a:r>
          </a:p>
          <a:p>
            <a:pPr marL="365760" lvl="1" indent="0">
              <a:buNone/>
            </a:pPr>
            <a:r>
              <a:rPr lang="en-US" dirty="0" err="1" smtClean="0"/>
              <a:t>localStorage.getItem</a:t>
            </a:r>
            <a:r>
              <a:rPr lang="en-US" dirty="0" smtClean="0"/>
              <a:t>(“sticky_0”);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7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Local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use </a:t>
            </a:r>
            <a:r>
              <a:rPr lang="en-US" dirty="0" err="1" smtClean="0"/>
              <a:t>localStorage</a:t>
            </a:r>
            <a:r>
              <a:rPr lang="en-US" dirty="0" smtClean="0"/>
              <a:t> like an associative array</a:t>
            </a:r>
          </a:p>
          <a:p>
            <a:pPr lvl="1"/>
            <a:r>
              <a:rPr lang="en-US" dirty="0" err="1" smtClean="0"/>
              <a:t>localStorage</a:t>
            </a:r>
            <a:r>
              <a:rPr lang="en-US" dirty="0" smtClean="0"/>
              <a:t>[“sticky_0”] = “Pick up milk”;</a:t>
            </a:r>
          </a:p>
          <a:p>
            <a:pPr lvl="1"/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 sticky = </a:t>
            </a:r>
            <a:r>
              <a:rPr lang="en-US" dirty="0" err="1" smtClean="0"/>
              <a:t>localStorage</a:t>
            </a:r>
            <a:r>
              <a:rPr lang="en-US" dirty="0" smtClean="0"/>
              <a:t>[“sticky_0”];</a:t>
            </a:r>
          </a:p>
          <a:p>
            <a:r>
              <a:rPr lang="en-US" dirty="0"/>
              <a:t>G</a:t>
            </a:r>
            <a:r>
              <a:rPr lang="en-US" dirty="0" smtClean="0"/>
              <a:t>et the number of items using length</a:t>
            </a:r>
          </a:p>
          <a:p>
            <a:pPr lvl="1"/>
            <a:r>
              <a:rPr lang="en-US" dirty="0" err="1" smtClean="0"/>
              <a:t>localStorage.length</a:t>
            </a:r>
            <a:endParaRPr lang="en-US" dirty="0" smtClean="0"/>
          </a:p>
          <a:p>
            <a:r>
              <a:rPr lang="en-US" dirty="0" smtClean="0"/>
              <a:t>You can iterate through the items</a:t>
            </a:r>
          </a:p>
          <a:p>
            <a:pPr lvl="1"/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 key = </a:t>
            </a:r>
            <a:r>
              <a:rPr lang="en-US" dirty="0" err="1" smtClean="0"/>
              <a:t>localStorage.key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pPr lvl="1"/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 value = </a:t>
            </a:r>
            <a:r>
              <a:rPr lang="en-US" dirty="0" err="1" smtClean="0"/>
              <a:t>localStorage</a:t>
            </a:r>
            <a:r>
              <a:rPr lang="en-US" dirty="0" smtClean="0"/>
              <a:t>[key];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1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use HTML 5.0?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isn’t the standard yet but browsers are adding the features now</a:t>
            </a:r>
          </a:p>
          <a:p>
            <a:pPr lvl="1"/>
            <a:r>
              <a:rPr lang="en-US" dirty="0" smtClean="0"/>
              <a:t>Stable by 2014</a:t>
            </a:r>
          </a:p>
          <a:p>
            <a:r>
              <a:rPr lang="en-US" dirty="0" smtClean="0"/>
              <a:t>Can’t I just use Flash?</a:t>
            </a:r>
          </a:p>
          <a:p>
            <a:pPr lvl="1"/>
            <a:r>
              <a:rPr lang="en-US" dirty="0" smtClean="0"/>
              <a:t>Flash doesn’t work on all devices like </a:t>
            </a:r>
            <a:r>
              <a:rPr lang="en-US" dirty="0" err="1" smtClean="0"/>
              <a:t>IPads</a:t>
            </a:r>
            <a:endParaRPr lang="en-US" dirty="0" smtClean="0"/>
          </a:p>
          <a:p>
            <a:r>
              <a:rPr lang="en-US" dirty="0" smtClean="0"/>
              <a:t>HTML 5.0 and JavaScript will let you create web applications</a:t>
            </a:r>
          </a:p>
          <a:p>
            <a:pPr lvl="1"/>
            <a:r>
              <a:rPr lang="en-US" dirty="0" smtClean="0"/>
              <a:t>Should work on many devices like cell phones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842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the </a:t>
            </a:r>
            <a:r>
              <a:rPr lang="en-US" dirty="0" err="1" smtClean="0"/>
              <a:t>localStorage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762448"/>
          </a:xfrm>
        </p:spPr>
        <p:txBody>
          <a:bodyPr/>
          <a:lstStyle/>
          <a:p>
            <a:r>
              <a:rPr lang="en-US" dirty="0" smtClean="0"/>
              <a:t>Browsers have ways to show </a:t>
            </a:r>
            <a:r>
              <a:rPr lang="en-US" dirty="0" err="1" smtClean="0"/>
              <a:t>localStorage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2" y="2927350"/>
            <a:ext cx="7043803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5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the </a:t>
            </a:r>
            <a:r>
              <a:rPr lang="en-US" dirty="0" err="1" smtClean="0"/>
              <a:t>localStorage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Empty the local storage using clear()</a:t>
            </a:r>
          </a:p>
          <a:p>
            <a:pPr lvl="1"/>
            <a:r>
              <a:rPr lang="en-US" dirty="0" err="1" smtClean="0"/>
              <a:t>localStorage.clear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Remove a key and value pair</a:t>
            </a:r>
          </a:p>
          <a:p>
            <a:pPr lvl="1"/>
            <a:r>
              <a:rPr lang="en-US" dirty="0" err="1" smtClean="0"/>
              <a:t>localStorage.removeItem</a:t>
            </a:r>
            <a:r>
              <a:rPr lang="en-US" dirty="0" smtClean="0"/>
              <a:t>(key);</a:t>
            </a:r>
          </a:p>
          <a:p>
            <a:r>
              <a:rPr lang="en-US" dirty="0" smtClean="0"/>
              <a:t>Can use </a:t>
            </a:r>
            <a:r>
              <a:rPr lang="en-US" dirty="0" err="1" smtClean="0"/>
              <a:t>JSON.stringify</a:t>
            </a:r>
            <a:r>
              <a:rPr lang="en-US" dirty="0" smtClean="0"/>
              <a:t> to store more complex data like arrays or objects</a:t>
            </a:r>
          </a:p>
          <a:p>
            <a:r>
              <a:rPr lang="en-US" dirty="0" smtClean="0"/>
              <a:t>You can use </a:t>
            </a:r>
            <a:r>
              <a:rPr lang="en-US" dirty="0" err="1" smtClean="0"/>
              <a:t>sessionStorage</a:t>
            </a:r>
            <a:r>
              <a:rPr lang="en-US" dirty="0" smtClean="0"/>
              <a:t> if you only want to store data for a </a:t>
            </a:r>
            <a:r>
              <a:rPr lang="en-US" smtClean="0"/>
              <a:t>browser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9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1525"/>
            <a:ext cx="7024744" cy="1143000"/>
          </a:xfrm>
        </p:spPr>
        <p:txBody>
          <a:bodyPr/>
          <a:lstStyle/>
          <a:p>
            <a:r>
              <a:rPr lang="en-US" dirty="0" smtClean="0"/>
              <a:t>Form Validation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070100"/>
            <a:ext cx="6777317" cy="37625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attributes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equired, placeholder, min, max, </a:t>
            </a:r>
            <a:r>
              <a:rPr lang="en-US" dirty="0" err="1" smtClean="0"/>
              <a:t>maxlength</a:t>
            </a:r>
            <a:r>
              <a:rPr lang="en-US" dirty="0" smtClean="0"/>
              <a:t>, step and pattern</a:t>
            </a:r>
          </a:p>
          <a:p>
            <a:r>
              <a:rPr lang="en-US" dirty="0" smtClean="0"/>
              <a:t>New types</a:t>
            </a:r>
          </a:p>
          <a:p>
            <a:pPr lvl="1"/>
            <a:r>
              <a:rPr lang="en-US" dirty="0" smtClean="0"/>
              <a:t>Color, date, </a:t>
            </a:r>
            <a:r>
              <a:rPr lang="en-US" dirty="0" err="1"/>
              <a:t>datetime</a:t>
            </a:r>
            <a:r>
              <a:rPr lang="en-US" dirty="0"/>
              <a:t>, </a:t>
            </a:r>
            <a:r>
              <a:rPr lang="en-US" dirty="0" err="1"/>
              <a:t>datetime</a:t>
            </a:r>
            <a:r>
              <a:rPr lang="en-US" dirty="0"/>
              <a:t>-local, </a:t>
            </a:r>
            <a:r>
              <a:rPr lang="en-US" dirty="0" smtClean="0"/>
              <a:t>email, month, number, search, </a:t>
            </a:r>
            <a:r>
              <a:rPr lang="en-US" dirty="0" err="1" smtClean="0"/>
              <a:t>tel</a:t>
            </a:r>
            <a:r>
              <a:rPr lang="en-US" dirty="0" smtClean="0"/>
              <a:t>, time, </a:t>
            </a:r>
            <a:r>
              <a:rPr lang="en-US" dirty="0" err="1" smtClean="0"/>
              <a:t>url</a:t>
            </a:r>
            <a:r>
              <a:rPr lang="en-US" dirty="0" smtClean="0"/>
              <a:t>, week</a:t>
            </a:r>
          </a:p>
          <a:p>
            <a:r>
              <a:rPr lang="en-US" dirty="0" smtClean="0"/>
              <a:t>Can specify a pattern for validation</a:t>
            </a:r>
          </a:p>
          <a:p>
            <a:pPr marL="68580" indent="0">
              <a:buNone/>
            </a:pPr>
            <a:r>
              <a:rPr lang="en-US" dirty="0" smtClean="0"/>
              <a:t>       </a:t>
            </a:r>
            <a:r>
              <a:rPr lang="en-US" sz="1900" dirty="0" smtClean="0"/>
              <a:t>&lt;input </a:t>
            </a:r>
            <a:r>
              <a:rPr lang="en-US" sz="1900" dirty="0"/>
              <a:t>type="</a:t>
            </a:r>
            <a:r>
              <a:rPr lang="en-US" sz="1900" dirty="0" err="1"/>
              <a:t>url</a:t>
            </a:r>
            <a:r>
              <a:rPr lang="en-US" sz="1900" dirty="0"/>
              <a:t>" pattern="https?://.</a:t>
            </a:r>
            <a:r>
              <a:rPr lang="en-US" sz="1900" dirty="0" smtClean="0"/>
              <a:t>+” /&gt;</a:t>
            </a:r>
          </a:p>
          <a:p>
            <a:pPr marL="640080" lvl="2" indent="0">
              <a:buNone/>
            </a:pPr>
            <a:r>
              <a:rPr lang="en-US" sz="1900" dirty="0"/>
              <a:t>&lt;input type="</a:t>
            </a:r>
            <a:r>
              <a:rPr lang="en-US" sz="1900" dirty="0" err="1"/>
              <a:t>tel</a:t>
            </a:r>
            <a:r>
              <a:rPr lang="en-US" sz="1900" dirty="0"/>
              <a:t>" id="</a:t>
            </a:r>
            <a:r>
              <a:rPr lang="en-US" sz="1900" dirty="0" err="1"/>
              <a:t>tel</a:t>
            </a:r>
            <a:r>
              <a:rPr lang="en-US" sz="1900" dirty="0"/>
              <a:t>" name="</a:t>
            </a:r>
            <a:r>
              <a:rPr lang="en-US" sz="1900" dirty="0" err="1"/>
              <a:t>tel</a:t>
            </a:r>
            <a:r>
              <a:rPr lang="en-US" sz="1900" dirty="0"/>
              <a:t>" pattern="\d{10}" placeholder=</a:t>
            </a:r>
          </a:p>
          <a:p>
            <a:pPr marL="640080" lvl="2" indent="0">
              <a:buNone/>
            </a:pPr>
            <a:r>
              <a:rPr lang="en-US" sz="1900" dirty="0"/>
              <a:t>"Please enter a ten digit phone number" required /&gt;</a:t>
            </a:r>
            <a:endParaRPr lang="en-US" sz="19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0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Try adding validation to a form with</a:t>
            </a:r>
          </a:p>
          <a:p>
            <a:pPr lvl="1"/>
            <a:r>
              <a:rPr lang="en-US" dirty="0" smtClean="0"/>
              <a:t>a phone number,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date,</a:t>
            </a:r>
          </a:p>
          <a:p>
            <a:pPr lvl="1"/>
            <a:r>
              <a:rPr lang="en-US" dirty="0" smtClean="0"/>
              <a:t>an email address,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a number from 1 to 10.</a:t>
            </a:r>
          </a:p>
          <a:p>
            <a:r>
              <a:rPr lang="en-US" dirty="0" smtClean="0"/>
              <a:t>Try the form in different browsers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http://www.w3schools.com/html5/</a:t>
            </a:r>
            <a:r>
              <a:rPr lang="en-US" dirty="0" smtClean="0">
                <a:hlinkClick r:id="rId2"/>
              </a:rPr>
              <a:t>att_input_pattern.asp</a:t>
            </a:r>
            <a:r>
              <a:rPr lang="en-US" dirty="0" smtClean="0"/>
              <a:t> for information on patterns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01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Structural Types: Article, </a:t>
            </a:r>
            <a:r>
              <a:rPr lang="en-US" dirty="0" err="1" smtClean="0"/>
              <a:t>Nav</a:t>
            </a:r>
            <a:r>
              <a:rPr lang="en-US" dirty="0" smtClean="0"/>
              <a:t>, Aside</a:t>
            </a:r>
          </a:p>
          <a:p>
            <a:pPr lvl="1"/>
            <a:r>
              <a:rPr lang="en-US" dirty="0">
                <a:hlinkClick r:id="rId3"/>
              </a:rPr>
              <a:t>http://www.w3schools.com/html5/</a:t>
            </a:r>
            <a:r>
              <a:rPr lang="en-US" dirty="0" smtClean="0">
                <a:hlinkClick r:id="rId3"/>
              </a:rPr>
              <a:t>html5_new_elements.asp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Headers</a:t>
            </a:r>
          </a:p>
          <a:p>
            <a:pPr lvl="2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://www.w3schools.com/html5/</a:t>
            </a:r>
            <a:r>
              <a:rPr lang="en-US" dirty="0" smtClean="0">
                <a:hlinkClick r:id="rId4"/>
              </a:rPr>
              <a:t>tag_header.asp</a:t>
            </a:r>
            <a:endParaRPr lang="en-US" dirty="0" smtClean="0"/>
          </a:p>
          <a:p>
            <a:pPr lvl="1"/>
            <a:r>
              <a:rPr lang="en-US" dirty="0" smtClean="0"/>
              <a:t>Footers</a:t>
            </a:r>
          </a:p>
          <a:p>
            <a:pPr lvl="2"/>
            <a:r>
              <a:rPr lang="en-US" dirty="0">
                <a:hlinkClick r:id="rId5"/>
              </a:rPr>
              <a:t>http://www.w3schools.com/html5/</a:t>
            </a:r>
            <a:r>
              <a:rPr lang="en-US" dirty="0" smtClean="0">
                <a:hlinkClick r:id="rId5"/>
              </a:rPr>
              <a:t>tag_footer.asp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77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Animations  		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://www.w3schools.com/css3/</a:t>
            </a:r>
            <a:r>
              <a:rPr lang="en-US" dirty="0" smtClean="0">
                <a:hlinkClick r:id="rId3"/>
              </a:rPr>
              <a:t>css3_animations.asp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Rounded borders and image borders</a:t>
            </a:r>
          </a:p>
          <a:p>
            <a:pPr lvl="1"/>
            <a:r>
              <a:rPr lang="en-US" dirty="0">
                <a:hlinkClick r:id="rId4"/>
              </a:rPr>
              <a:t>http://www.w3schools.com/css3/</a:t>
            </a:r>
            <a:r>
              <a:rPr lang="en-US" dirty="0" smtClean="0">
                <a:hlinkClick r:id="rId4"/>
              </a:rPr>
              <a:t>css3_borders.asp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Text drop shadows</a:t>
            </a:r>
          </a:p>
          <a:p>
            <a:pPr lvl="1"/>
            <a:r>
              <a:rPr lang="en-US" dirty="0">
                <a:hlinkClick r:id="rId5"/>
              </a:rPr>
              <a:t>http://www.w3schools.com/css3/</a:t>
            </a:r>
            <a:r>
              <a:rPr lang="en-US" dirty="0" smtClean="0">
                <a:hlinkClick r:id="rId5"/>
              </a:rPr>
              <a:t>css3_text_effects.asp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075" y="4246078"/>
            <a:ext cx="3432734" cy="592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034" y="5546879"/>
            <a:ext cx="4140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67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JavaScript does sequential execution (one thing at a time)</a:t>
            </a:r>
          </a:p>
          <a:p>
            <a:pPr lvl="1"/>
            <a:r>
              <a:rPr lang="en-US" dirty="0" smtClean="0"/>
              <a:t>Sometimes you might see a “slow script” dialog box – especially when processing lots of data</a:t>
            </a:r>
          </a:p>
          <a:p>
            <a:pPr lvl="2"/>
            <a:r>
              <a:rPr lang="en-US" dirty="0" smtClean="0"/>
              <a:t>Like image processing on a canvas</a:t>
            </a:r>
          </a:p>
          <a:p>
            <a:r>
              <a:rPr lang="en-US" dirty="0" smtClean="0"/>
              <a:t>With web workers you can do parallel execution</a:t>
            </a:r>
          </a:p>
          <a:p>
            <a:pPr lvl="1"/>
            <a:r>
              <a:rPr lang="en-US" dirty="0" smtClean="0"/>
              <a:t>Write the JavaScript for the worker in a separate file</a:t>
            </a:r>
          </a:p>
          <a:p>
            <a:pPr lvl="2"/>
            <a:r>
              <a:rPr lang="en-US" dirty="0"/>
              <a:t>Workers don’t have access to the </a:t>
            </a:r>
            <a:r>
              <a:rPr lang="en-US" dirty="0" smtClean="0"/>
              <a:t>DOM</a:t>
            </a:r>
          </a:p>
          <a:p>
            <a:pPr lvl="1"/>
            <a:r>
              <a:rPr lang="en-US" dirty="0" smtClean="0"/>
              <a:t>Create the worker in your web page </a:t>
            </a:r>
          </a:p>
          <a:p>
            <a:pPr lvl="1"/>
            <a:r>
              <a:rPr lang="en-US" dirty="0" smtClean="0"/>
              <a:t>Use a JavaScript message to start the worker</a:t>
            </a:r>
          </a:p>
          <a:p>
            <a:pPr lvl="1"/>
            <a:r>
              <a:rPr lang="en-US" dirty="0" smtClean="0"/>
              <a:t>The worker sends a message back to the web page when it is finished with an event object</a:t>
            </a:r>
          </a:p>
          <a:p>
            <a:pPr lvl="2"/>
            <a:r>
              <a:rPr lang="en-US" dirty="0" smtClean="0"/>
              <a:t>Specify a function to handle that message</a:t>
            </a:r>
          </a:p>
        </p:txBody>
      </p:sp>
    </p:spTree>
    <p:extLst>
      <p:ext uri="{BB962C8B-B14F-4D97-AF65-F5344CB8AC3E}">
        <p14:creationId xmlns:p14="http://schemas.microsoft.com/office/powerpoint/2010/main" val="951987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Worker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you think a worker doesn’t have access to the DOM?</a:t>
            </a:r>
          </a:p>
          <a:p>
            <a:r>
              <a:rPr lang="en-US" dirty="0"/>
              <a:t>Try running hfhtml5/chapter10/</a:t>
            </a:r>
            <a:r>
              <a:rPr lang="en-US" dirty="0" err="1" smtClean="0"/>
              <a:t>pingpong.html</a:t>
            </a:r>
            <a:endParaRPr lang="en-US" dirty="0" smtClean="0"/>
          </a:p>
          <a:p>
            <a:r>
              <a:rPr lang="en-US" dirty="0" smtClean="0"/>
              <a:t>Change </a:t>
            </a:r>
            <a:r>
              <a:rPr lang="en-US" dirty="0" err="1" smtClean="0"/>
              <a:t>worker.js</a:t>
            </a:r>
            <a:endParaRPr lang="en-US" dirty="0" smtClean="0"/>
          </a:p>
          <a:p>
            <a:pPr lvl="1"/>
            <a:r>
              <a:rPr lang="en-US" dirty="0" smtClean="0"/>
              <a:t>Add another message to respond to like “</a:t>
            </a:r>
            <a:r>
              <a:rPr lang="en-US" dirty="0" err="1" smtClean="0"/>
              <a:t>marco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Add a new thing to return in response like “</a:t>
            </a:r>
            <a:r>
              <a:rPr lang="en-US" dirty="0" err="1" smtClean="0"/>
              <a:t>pollo</a:t>
            </a:r>
            <a:r>
              <a:rPr lang="en-US" dirty="0" smtClean="0"/>
              <a:t>”</a:t>
            </a:r>
          </a:p>
          <a:p>
            <a:r>
              <a:rPr lang="en-US" dirty="0"/>
              <a:t>Run hfhtml5/chapter10/Mandel/</a:t>
            </a:r>
            <a:r>
              <a:rPr lang="en-US" dirty="0" err="1" smtClean="0"/>
              <a:t>fractal.html</a:t>
            </a:r>
            <a:endParaRPr lang="en-US" dirty="0" smtClean="0"/>
          </a:p>
          <a:p>
            <a:pPr lvl="1"/>
            <a:r>
              <a:rPr lang="en-US" dirty="0" smtClean="0"/>
              <a:t>Click on the image to zoom in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6101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Create a cache manifest file with a list of the files your app needs to work</a:t>
            </a:r>
          </a:p>
          <a:p>
            <a:pPr lvl="1"/>
            <a:r>
              <a:rPr lang="en-US" dirty="0" smtClean="0"/>
              <a:t>The browser will download all the files and switch to these local files if your device goes offline</a:t>
            </a:r>
          </a:p>
          <a:p>
            <a:pPr lvl="1"/>
            <a:r>
              <a:rPr lang="en-US" dirty="0" smtClean="0"/>
              <a:t>Add the manifest file name to your html</a:t>
            </a:r>
          </a:p>
          <a:p>
            <a:pPr marL="365760" lvl="1" indent="0">
              <a:buNone/>
            </a:pPr>
            <a:r>
              <a:rPr lang="en-US" dirty="0" smtClean="0"/>
              <a:t>&lt;html manifest=“</a:t>
            </a:r>
            <a:r>
              <a:rPr lang="en-US" dirty="0" err="1" smtClean="0"/>
              <a:t>fileName.manifest</a:t>
            </a:r>
            <a:r>
              <a:rPr lang="en-US" dirty="0" smtClean="0"/>
              <a:t>”&gt;</a:t>
            </a:r>
          </a:p>
          <a:p>
            <a:pPr lvl="1"/>
            <a:r>
              <a:rPr lang="en-US" dirty="0" smtClean="0"/>
              <a:t>Create the manifest file</a:t>
            </a:r>
          </a:p>
          <a:p>
            <a:pPr marL="685800" lvl="2" indent="0">
              <a:buNone/>
            </a:pPr>
            <a:r>
              <a:rPr lang="en-US" dirty="0" smtClean="0"/>
              <a:t>CACHE MANIFEST</a:t>
            </a:r>
          </a:p>
          <a:p>
            <a:pPr marL="685800" lvl="2" indent="0">
              <a:buNone/>
            </a:pPr>
            <a:r>
              <a:rPr lang="en-US" dirty="0" smtClean="0"/>
              <a:t>CACHE:</a:t>
            </a:r>
          </a:p>
          <a:p>
            <a:pPr marL="685800" lvl="2" indent="0">
              <a:buNone/>
            </a:pPr>
            <a:r>
              <a:rPr lang="en-US" dirty="0" err="1" smtClean="0"/>
              <a:t>Name.html</a:t>
            </a:r>
            <a:endParaRPr lang="en-US" dirty="0" smtClean="0"/>
          </a:p>
          <a:p>
            <a:pPr marL="685800" lvl="2" indent="0">
              <a:buNone/>
            </a:pPr>
            <a:r>
              <a:rPr lang="en-US" dirty="0" err="1" smtClean="0"/>
              <a:t>Name.css</a:t>
            </a:r>
            <a:endParaRPr lang="en-US" dirty="0" smtClean="0"/>
          </a:p>
          <a:p>
            <a:pPr marL="685800" lvl="2" indent="0">
              <a:buNone/>
            </a:pPr>
            <a:r>
              <a:rPr lang="en-US" dirty="0" err="1" smtClean="0"/>
              <a:t>Name.js</a:t>
            </a:r>
            <a:endParaRPr lang="en-US" dirty="0" smtClean="0"/>
          </a:p>
          <a:p>
            <a:r>
              <a:rPr lang="en-US" dirty="0" smtClean="0"/>
              <a:t>Set up your server to support cache-manifest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70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HTML 5 has changed to better support how people create and use web pages</a:t>
            </a:r>
          </a:p>
          <a:p>
            <a:r>
              <a:rPr lang="en-US" dirty="0" smtClean="0"/>
              <a:t>It also allows you to create a web application</a:t>
            </a:r>
          </a:p>
          <a:p>
            <a:pPr lvl="1"/>
            <a:r>
              <a:rPr lang="en-US" dirty="0" smtClean="0"/>
              <a:t>That can run on many devices</a:t>
            </a:r>
          </a:p>
          <a:p>
            <a:pPr lvl="1"/>
            <a:r>
              <a:rPr lang="en-US" dirty="0" smtClean="0"/>
              <a:t>That can even run off-line</a:t>
            </a:r>
          </a:p>
          <a:p>
            <a:r>
              <a:rPr lang="en-US" dirty="0" smtClean="0"/>
              <a:t>It isn’t fully supported by all browsers</a:t>
            </a:r>
          </a:p>
          <a:p>
            <a:pPr lvl="1"/>
            <a:r>
              <a:rPr lang="en-US" dirty="0" smtClean="0"/>
              <a:t>So add error handling to any web pages you create with HTML 5</a:t>
            </a:r>
          </a:p>
          <a:p>
            <a:pPr lvl="1"/>
            <a:r>
              <a:rPr lang="en-US" dirty="0" smtClean="0"/>
              <a:t>And test with many browsers</a:t>
            </a:r>
          </a:p>
          <a:p>
            <a:r>
              <a:rPr lang="en-US" dirty="0" smtClean="0"/>
              <a:t>HTML 5 isn’t the standard yet!</a:t>
            </a:r>
          </a:p>
          <a:p>
            <a:pPr lvl="1"/>
            <a:r>
              <a:rPr lang="en-US" dirty="0" smtClean="0"/>
              <a:t>But browsers have started supporting it</a:t>
            </a:r>
          </a:p>
        </p:txBody>
      </p:sp>
    </p:spTree>
    <p:extLst>
      <p:ext uri="{BB962C8B-B14F-4D97-AF65-F5344CB8AC3E}">
        <p14:creationId xmlns:p14="http://schemas.microsoft.com/office/powerpoint/2010/main" val="373190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Add a canvas to your html page with a unique id</a:t>
            </a:r>
          </a:p>
          <a:p>
            <a:pPr marL="365760" lvl="1" indent="0">
              <a:buNone/>
            </a:pPr>
            <a:r>
              <a:rPr lang="en-US" sz="1900" dirty="0" smtClean="0"/>
              <a:t>	&lt;</a:t>
            </a:r>
            <a:r>
              <a:rPr lang="en-US" sz="1900" dirty="0"/>
              <a:t>canvas id="</a:t>
            </a:r>
            <a:r>
              <a:rPr lang="en-US" sz="1900" dirty="0" err="1"/>
              <a:t>myCanvas</a:t>
            </a:r>
            <a:r>
              <a:rPr lang="en-US" sz="1900" dirty="0"/>
              <a:t>" width=400 height=200</a:t>
            </a:r>
            <a:r>
              <a:rPr lang="en-US" sz="1900" dirty="0" smtClean="0"/>
              <a:t>&gt;</a:t>
            </a:r>
          </a:p>
          <a:p>
            <a:pPr marL="365760" lvl="1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Your </a:t>
            </a:r>
            <a:r>
              <a:rPr lang="en-US" sz="1900" dirty="0"/>
              <a:t>browser does not support the canvas tag</a:t>
            </a:r>
            <a:r>
              <a:rPr lang="en-US" sz="1900" dirty="0" smtClean="0"/>
              <a:t>.</a:t>
            </a:r>
          </a:p>
          <a:p>
            <a:pPr marL="365760" lvl="1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&lt;</a:t>
            </a:r>
            <a:r>
              <a:rPr lang="en-US" sz="1900" dirty="0"/>
              <a:t>/canvas</a:t>
            </a:r>
            <a:r>
              <a:rPr lang="en-US" sz="1900" dirty="0" smtClean="0"/>
              <a:t>&gt;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Add JavaScript to get the canvas object</a:t>
            </a:r>
          </a:p>
          <a:p>
            <a:pPr marL="68580" indent="0">
              <a:buNone/>
            </a:pPr>
            <a:r>
              <a:rPr lang="en-US" dirty="0" smtClean="0"/>
              <a:t>	</a:t>
            </a:r>
            <a:r>
              <a:rPr lang="en-US" sz="1900" dirty="0" smtClean="0"/>
              <a:t>&lt;</a:t>
            </a:r>
            <a:r>
              <a:rPr lang="en-US" sz="1900" dirty="0"/>
              <a:t>script type="text/</a:t>
            </a:r>
            <a:r>
              <a:rPr lang="en-US" sz="1900" dirty="0" err="1"/>
              <a:t>javascript</a:t>
            </a:r>
            <a:r>
              <a:rPr lang="en-US" sz="1900" dirty="0"/>
              <a:t>"&gt;</a:t>
            </a:r>
          </a:p>
          <a:p>
            <a:pPr marL="68580" indent="0">
              <a:buNone/>
            </a:pPr>
            <a:r>
              <a:rPr lang="en-US" sz="1900" dirty="0" smtClean="0"/>
              <a:t>	</a:t>
            </a:r>
            <a:r>
              <a:rPr lang="en-US" sz="1900" dirty="0" err="1" smtClean="0"/>
              <a:t>var</a:t>
            </a:r>
            <a:r>
              <a:rPr lang="en-US" sz="1900" dirty="0" smtClean="0"/>
              <a:t> </a:t>
            </a:r>
            <a:r>
              <a:rPr lang="en-US" sz="1900" dirty="0"/>
              <a:t>canvas=</a:t>
            </a:r>
            <a:r>
              <a:rPr lang="en-US" sz="1900" dirty="0" err="1"/>
              <a:t>document.getElementById</a:t>
            </a:r>
            <a:r>
              <a:rPr lang="en-US" sz="1900" dirty="0"/>
              <a:t>('</a:t>
            </a:r>
            <a:r>
              <a:rPr lang="en-US" sz="1900" dirty="0" err="1"/>
              <a:t>myCanvas</a:t>
            </a:r>
            <a:r>
              <a:rPr lang="en-US" sz="1900" dirty="0"/>
              <a:t>')</a:t>
            </a:r>
            <a:r>
              <a:rPr lang="en-US" sz="1900" dirty="0" smtClean="0"/>
              <a:t>;</a:t>
            </a:r>
          </a:p>
          <a:p>
            <a:pPr marL="525780" indent="-457200">
              <a:buFont typeface="+mj-lt"/>
              <a:buAutoNum type="arabicPeriod" startAt="3"/>
            </a:pPr>
            <a:r>
              <a:rPr lang="en-US" dirty="0" smtClean="0"/>
              <a:t>Get the drawing context from the canvas object</a:t>
            </a:r>
          </a:p>
          <a:p>
            <a:pPr marL="850392" lvl="3" indent="0">
              <a:buNone/>
            </a:pPr>
            <a:r>
              <a:rPr lang="en-US" sz="1900" dirty="0" err="1"/>
              <a:t>var</a:t>
            </a:r>
            <a:r>
              <a:rPr lang="en-US" sz="1900" dirty="0"/>
              <a:t> </a:t>
            </a:r>
            <a:r>
              <a:rPr lang="en-US" sz="1900" dirty="0" err="1" smtClean="0"/>
              <a:t>ctx</a:t>
            </a:r>
            <a:r>
              <a:rPr lang="en-US" sz="1900" dirty="0" smtClean="0"/>
              <a:t> =</a:t>
            </a:r>
            <a:r>
              <a:rPr lang="en-US" sz="1900" dirty="0" err="1"/>
              <a:t>canvas.getContext</a:t>
            </a:r>
            <a:r>
              <a:rPr lang="en-US" sz="1900" dirty="0"/>
              <a:t>('2d')</a:t>
            </a:r>
            <a:r>
              <a:rPr lang="en-US" sz="1900" dirty="0" smtClean="0"/>
              <a:t>;</a:t>
            </a:r>
          </a:p>
          <a:p>
            <a:pPr marL="525780" indent="-457200">
              <a:buFont typeface="+mj-lt"/>
              <a:buAutoNum type="arabicPeriod" startAt="3"/>
            </a:pPr>
            <a:r>
              <a:rPr lang="en-US" dirty="0" smtClean="0"/>
              <a:t>Set the fill and/or stroke color</a:t>
            </a:r>
          </a:p>
          <a:p>
            <a:pPr marL="68580" indent="0">
              <a:buNone/>
            </a:pPr>
            <a:r>
              <a:rPr lang="en-US" dirty="0" smtClean="0"/>
              <a:t>	</a:t>
            </a:r>
            <a:r>
              <a:rPr lang="en-US" sz="1900" dirty="0" err="1" smtClean="0"/>
              <a:t>ctx.fillStyle</a:t>
            </a:r>
            <a:r>
              <a:rPr lang="en-US" sz="1900" dirty="0"/>
              <a:t>="</a:t>
            </a:r>
            <a:r>
              <a:rPr lang="en-US" sz="1900" dirty="0" smtClean="0"/>
              <a:t>blue”;</a:t>
            </a:r>
          </a:p>
          <a:p>
            <a:pPr marL="525780" indent="-457200">
              <a:buFont typeface="+mj-lt"/>
              <a:buAutoNum type="arabicPeriod" startAt="3"/>
            </a:pPr>
            <a:r>
              <a:rPr lang="en-US" dirty="0" smtClean="0"/>
              <a:t>Draw something</a:t>
            </a:r>
          </a:p>
          <a:p>
            <a:pPr marL="365760" lvl="1" indent="0">
              <a:buNone/>
            </a:pPr>
            <a:r>
              <a:rPr lang="en-US" sz="1900" dirty="0" smtClean="0"/>
              <a:t>	</a:t>
            </a:r>
            <a:r>
              <a:rPr lang="en-US" sz="1900" dirty="0" err="1" smtClean="0"/>
              <a:t>ctx.fillRect</a:t>
            </a:r>
            <a:r>
              <a:rPr lang="en-US" sz="1900" dirty="0"/>
              <a:t>(50,20, 200, 100);</a:t>
            </a:r>
          </a:p>
        </p:txBody>
      </p:sp>
    </p:spTree>
    <p:extLst>
      <p:ext uri="{BB962C8B-B14F-4D97-AF65-F5344CB8AC3E}">
        <p14:creationId xmlns:p14="http://schemas.microsoft.com/office/powerpoint/2010/main" val="80629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Rectangle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5" y="2313432"/>
            <a:ext cx="3843909" cy="3493008"/>
          </a:xfrm>
        </p:spPr>
        <p:txBody>
          <a:bodyPr>
            <a:noAutofit/>
          </a:bodyPr>
          <a:lstStyle/>
          <a:p>
            <a:r>
              <a:rPr lang="en-US" sz="1400" dirty="0" smtClean="0"/>
              <a:t>Go </a:t>
            </a:r>
            <a:r>
              <a:rPr lang="en-US" sz="1400" dirty="0"/>
              <a:t>to </a:t>
            </a:r>
            <a:r>
              <a:rPr lang="en-US" sz="1400" dirty="0">
                <a:hlinkClick r:id="rId3"/>
              </a:rPr>
              <a:t>http://www.w3schools.com/html5/tryit.asp?filename=</a:t>
            </a:r>
            <a:r>
              <a:rPr lang="en-US" sz="1400" dirty="0" smtClean="0">
                <a:hlinkClick r:id="rId3"/>
              </a:rPr>
              <a:t>tryhtml5_canvas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Click the “Edit and Click Me” button</a:t>
            </a:r>
          </a:p>
          <a:p>
            <a:pPr lvl="1"/>
            <a:r>
              <a:rPr lang="en-US" sz="1400" dirty="0" smtClean="0"/>
              <a:t>You will see a red rectangle</a:t>
            </a:r>
          </a:p>
          <a:p>
            <a:r>
              <a:rPr lang="en-US" sz="1400" dirty="0" smtClean="0"/>
              <a:t>Now change the example to draw a green rectangle with a width of </a:t>
            </a:r>
            <a:r>
              <a:rPr lang="en-US" sz="1400" dirty="0"/>
              <a:t>2</a:t>
            </a:r>
            <a:r>
              <a:rPr lang="en-US" sz="1400" dirty="0" smtClean="0"/>
              <a:t>00, a height of 100 at x=50 and y=20</a:t>
            </a:r>
          </a:p>
          <a:p>
            <a:pPr lvl="1"/>
            <a:r>
              <a:rPr lang="en-US" sz="1400" dirty="0" smtClean="0"/>
              <a:t>Click the “Edit and Click Me”  button</a:t>
            </a:r>
          </a:p>
          <a:p>
            <a:r>
              <a:rPr lang="en-US" sz="1400" dirty="0" smtClean="0"/>
              <a:t>Try creating several filled rectangles</a:t>
            </a:r>
          </a:p>
          <a:p>
            <a:pPr lvl="1"/>
            <a:r>
              <a:rPr lang="en-US" sz="1400" dirty="0" smtClean="0"/>
              <a:t>What are the values of  x and y at the top left corner?</a:t>
            </a:r>
          </a:p>
          <a:p>
            <a:r>
              <a:rPr lang="en-US" sz="1400" dirty="0" smtClean="0"/>
              <a:t>Try to add a black border to the canvas element using CSS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2281789"/>
            <a:ext cx="1507067" cy="157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00" y="4234664"/>
            <a:ext cx="2785872" cy="14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1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border and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CSS to add a black border to the canvas</a:t>
            </a:r>
          </a:p>
          <a:p>
            <a:r>
              <a:rPr lang="en-US" dirty="0" smtClean="0"/>
              <a:t>Specify the width and height of the canvas</a:t>
            </a:r>
          </a:p>
          <a:p>
            <a:pPr lvl="1"/>
            <a:r>
              <a:rPr lang="en-US" dirty="0" smtClean="0"/>
              <a:t>Using width= and height=</a:t>
            </a:r>
          </a:p>
          <a:p>
            <a:pPr lvl="1"/>
            <a:r>
              <a:rPr lang="en-US" dirty="0" smtClean="0"/>
              <a:t>Default is 300 by 150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dirty="0"/>
              <a:t>&lt;DOCTYPE html&gt;</a:t>
            </a:r>
          </a:p>
          <a:p>
            <a:pPr marL="68580" indent="0">
              <a:buNone/>
            </a:pPr>
            <a:r>
              <a:rPr lang="en-US" dirty="0"/>
              <a:t>&lt;html&gt;</a:t>
            </a:r>
          </a:p>
          <a:p>
            <a:pPr marL="68580" indent="0">
              <a:buNone/>
            </a:pPr>
            <a:r>
              <a:rPr lang="en-US" dirty="0"/>
              <a:t>&lt;head&gt;</a:t>
            </a:r>
          </a:p>
          <a:p>
            <a:pPr marL="68580" indent="0">
              <a:buNone/>
            </a:pPr>
            <a:r>
              <a:rPr lang="en-US" dirty="0"/>
              <a:t>&lt;title</a:t>
            </a:r>
            <a:r>
              <a:rPr lang="en-US" dirty="0" smtClean="0"/>
              <a:t>&gt;Canvas </a:t>
            </a:r>
            <a:r>
              <a:rPr lang="en-US" dirty="0"/>
              <a:t>Test&lt;/title&gt;</a:t>
            </a:r>
          </a:p>
          <a:p>
            <a:pPr marL="68580" indent="0">
              <a:buNone/>
            </a:pPr>
            <a:r>
              <a:rPr lang="en-US" dirty="0"/>
              <a:t>&lt;meta charset="utf-8" /&gt;</a:t>
            </a:r>
          </a:p>
          <a:p>
            <a:pPr marL="68580" indent="0">
              <a:buNone/>
            </a:pPr>
            <a:r>
              <a:rPr lang="en-US" dirty="0"/>
              <a:t>&lt;style&gt;</a:t>
            </a:r>
          </a:p>
          <a:p>
            <a:pPr marL="68580" indent="0">
              <a:buNone/>
            </a:pPr>
            <a:r>
              <a:rPr lang="en-US" dirty="0"/>
              <a:t>  canvas {border: 1px solid black;}</a:t>
            </a:r>
          </a:p>
          <a:p>
            <a:pPr marL="68580" indent="0">
              <a:buNone/>
            </a:pPr>
            <a:r>
              <a:rPr lang="en-US" dirty="0"/>
              <a:t>&lt;/style&gt;</a:t>
            </a:r>
          </a:p>
          <a:p>
            <a:pPr marL="68580" indent="0">
              <a:buNone/>
            </a:pPr>
            <a:r>
              <a:rPr lang="en-US" dirty="0"/>
              <a:t>&lt;/head&gt;</a:t>
            </a:r>
          </a:p>
          <a:p>
            <a:pPr marL="68580" indent="0">
              <a:buNone/>
            </a:pPr>
            <a:r>
              <a:rPr lang="en-US" dirty="0"/>
              <a:t>&lt;body&gt;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&lt;canvas id="</a:t>
            </a:r>
            <a:r>
              <a:rPr lang="en-US" dirty="0" err="1"/>
              <a:t>myCanvas</a:t>
            </a:r>
            <a:r>
              <a:rPr lang="en-US" dirty="0"/>
              <a:t>" width=400 height=200&gt;Your browser does not support the canvas tag.&lt;/canvas&gt;</a:t>
            </a:r>
          </a:p>
        </p:txBody>
      </p:sp>
    </p:spTree>
    <p:extLst>
      <p:ext uri="{BB962C8B-B14F-4D97-AF65-F5344CB8AC3E}">
        <p14:creationId xmlns:p14="http://schemas.microsoft.com/office/powerpoint/2010/main" val="233796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Drawing a Triangle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 a path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moveTo</a:t>
            </a:r>
            <a:r>
              <a:rPr lang="en-US" dirty="0" smtClean="0"/>
              <a:t> to get to the starting location</a:t>
            </a:r>
          </a:p>
          <a:p>
            <a:pPr lvl="1"/>
            <a:r>
              <a:rPr lang="en-US" dirty="0" smtClean="0"/>
              <a:t>Without drawing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lineTo</a:t>
            </a:r>
            <a:r>
              <a:rPr lang="en-US" dirty="0" smtClean="0"/>
              <a:t> to draw a line from the current position to the given x and y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losePath</a:t>
            </a:r>
            <a:r>
              <a:rPr lang="en-US" dirty="0" smtClean="0"/>
              <a:t> will add a line from the last point to the first point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1" y="2313431"/>
            <a:ext cx="3804581" cy="349300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err="1" smtClean="0"/>
              <a:t>ctx.beginPath</a:t>
            </a:r>
            <a:r>
              <a:rPr lang="en-US" dirty="0"/>
              <a:t>();</a:t>
            </a:r>
          </a:p>
          <a:p>
            <a:pPr marL="68580" indent="0">
              <a:buNone/>
            </a:pPr>
            <a:r>
              <a:rPr lang="en-US" dirty="0" err="1"/>
              <a:t>ctx.moveTo</a:t>
            </a:r>
            <a:r>
              <a:rPr lang="en-US" dirty="0"/>
              <a:t>(</a:t>
            </a:r>
            <a:r>
              <a:rPr lang="en-US" dirty="0" smtClean="0"/>
              <a:t>100,130</a:t>
            </a:r>
            <a:r>
              <a:rPr lang="en-US" dirty="0"/>
              <a:t>);</a:t>
            </a:r>
          </a:p>
          <a:p>
            <a:pPr marL="68580" indent="0">
              <a:buNone/>
            </a:pPr>
            <a:r>
              <a:rPr lang="en-US" dirty="0" err="1"/>
              <a:t>ctx.lineTo</a:t>
            </a:r>
            <a:r>
              <a:rPr lang="en-US" dirty="0"/>
              <a:t>(250,75);</a:t>
            </a:r>
          </a:p>
          <a:p>
            <a:pPr marL="68580" indent="0">
              <a:buNone/>
            </a:pPr>
            <a:r>
              <a:rPr lang="en-US" dirty="0" err="1"/>
              <a:t>ctx.lineTo</a:t>
            </a:r>
            <a:r>
              <a:rPr lang="en-US" dirty="0"/>
              <a:t>(125,30);</a:t>
            </a:r>
          </a:p>
          <a:p>
            <a:pPr marL="68580" indent="0">
              <a:buNone/>
            </a:pPr>
            <a:r>
              <a:rPr lang="en-US" dirty="0" err="1"/>
              <a:t>ctx.closePath</a:t>
            </a:r>
            <a:r>
              <a:rPr lang="en-US" dirty="0"/>
              <a:t>();</a:t>
            </a:r>
          </a:p>
          <a:p>
            <a:pPr marL="68580" indent="0">
              <a:buNone/>
            </a:pPr>
            <a:r>
              <a:rPr lang="en-US" dirty="0" err="1"/>
              <a:t>ctx.lineWidth</a:t>
            </a:r>
            <a:r>
              <a:rPr lang="en-US" dirty="0"/>
              <a:t>=3;</a:t>
            </a:r>
          </a:p>
          <a:p>
            <a:pPr marL="68580" indent="0">
              <a:buNone/>
            </a:pPr>
            <a:r>
              <a:rPr lang="en-US" dirty="0" err="1"/>
              <a:t>ctx.stroke</a:t>
            </a:r>
            <a:r>
              <a:rPr lang="en-US" dirty="0"/>
              <a:t>();</a:t>
            </a:r>
          </a:p>
          <a:p>
            <a:pPr marL="68580" indent="0">
              <a:buNone/>
            </a:pPr>
            <a:r>
              <a:rPr lang="en-US" dirty="0" err="1"/>
              <a:t>ctx.fillStyle</a:t>
            </a:r>
            <a:r>
              <a:rPr lang="en-US" dirty="0"/>
              <a:t>="red";</a:t>
            </a:r>
          </a:p>
          <a:p>
            <a:pPr marL="68580" indent="0">
              <a:buNone/>
            </a:pPr>
            <a:r>
              <a:rPr lang="en-US" dirty="0" err="1"/>
              <a:t>ctx.fill</a:t>
            </a:r>
            <a:r>
              <a:rPr lang="en-US" dirty="0"/>
              <a:t>();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34" y="1130300"/>
            <a:ext cx="1866900" cy="9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5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Pentagon Challenge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raw a 5 sided figure (a pentagon)</a:t>
            </a:r>
          </a:p>
          <a:p>
            <a:r>
              <a:rPr lang="en-US" dirty="0" smtClean="0"/>
              <a:t>You will need to create a path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moveTo</a:t>
            </a:r>
            <a:r>
              <a:rPr lang="en-US" dirty="0" smtClean="0"/>
              <a:t>(100,150) to get to the starting point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lineTo</a:t>
            </a:r>
            <a:r>
              <a:rPr lang="en-US" dirty="0" smtClean="0"/>
              <a:t> to add 4 lines</a:t>
            </a:r>
          </a:p>
          <a:p>
            <a:pPr lvl="1"/>
            <a:r>
              <a:rPr lang="en-US" dirty="0" smtClean="0"/>
              <a:t>125,30</a:t>
            </a:r>
          </a:p>
          <a:p>
            <a:pPr lvl="1"/>
            <a:r>
              <a:rPr lang="en-US" dirty="0" smtClean="0"/>
              <a:t>200,10</a:t>
            </a:r>
          </a:p>
          <a:p>
            <a:pPr lvl="1"/>
            <a:r>
              <a:rPr lang="en-US" dirty="0" smtClean="0"/>
              <a:t>300,80</a:t>
            </a:r>
          </a:p>
          <a:p>
            <a:pPr lvl="1"/>
            <a:r>
              <a:rPr lang="en-US" dirty="0" smtClean="0"/>
              <a:t>250,160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closePath</a:t>
            </a:r>
            <a:r>
              <a:rPr lang="en-US" dirty="0" smtClean="0"/>
              <a:t> to add the 5</a:t>
            </a:r>
            <a:r>
              <a:rPr lang="en-US" baseline="30000" dirty="0" smtClean="0"/>
              <a:t>th</a:t>
            </a:r>
            <a:r>
              <a:rPr lang="en-US" dirty="0" smtClean="0"/>
              <a:t> line from the last point to the starting point</a:t>
            </a:r>
          </a:p>
          <a:p>
            <a:r>
              <a:rPr lang="en-US" dirty="0" smtClean="0"/>
              <a:t>Fill it with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8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Pentagon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42415" y="2170664"/>
            <a:ext cx="4702907" cy="363577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200" dirty="0" smtClean="0"/>
              <a:t>&lt;</a:t>
            </a:r>
            <a:r>
              <a:rPr lang="en-US" sz="1200" dirty="0"/>
              <a:t>canvas id="</a:t>
            </a:r>
            <a:r>
              <a:rPr lang="en-US" sz="1200" dirty="0" err="1"/>
              <a:t>myCanvas</a:t>
            </a:r>
            <a:r>
              <a:rPr lang="en-US" sz="1200" dirty="0"/>
              <a:t>" width=400 height=200&gt;Your browser does not support the canvas tag.&lt;/canvas&gt;</a:t>
            </a:r>
          </a:p>
          <a:p>
            <a:pPr marL="68580" indent="0">
              <a:buNone/>
            </a:pPr>
            <a:endParaRPr lang="en-US" sz="1200" dirty="0"/>
          </a:p>
          <a:p>
            <a:pPr marL="68580" indent="0">
              <a:buNone/>
            </a:pPr>
            <a:r>
              <a:rPr lang="en-US" sz="1200" dirty="0"/>
              <a:t>&lt;script type="text/</a:t>
            </a:r>
            <a:r>
              <a:rPr lang="en-US" sz="1200" dirty="0" err="1"/>
              <a:t>javascript</a:t>
            </a:r>
            <a:r>
              <a:rPr lang="en-US" sz="1200" dirty="0"/>
              <a:t>"&gt;</a:t>
            </a:r>
          </a:p>
          <a:p>
            <a:pPr marL="68580" indent="0">
              <a:buNone/>
            </a:pPr>
            <a:r>
              <a:rPr lang="en-US" sz="1200" dirty="0" err="1"/>
              <a:t>var</a:t>
            </a:r>
            <a:r>
              <a:rPr lang="en-US" sz="1200" dirty="0"/>
              <a:t> canvas=</a:t>
            </a:r>
            <a:r>
              <a:rPr lang="en-US" sz="1200" dirty="0" err="1"/>
              <a:t>document.getElementById</a:t>
            </a:r>
            <a:r>
              <a:rPr lang="en-US" sz="1200" dirty="0"/>
              <a:t>('</a:t>
            </a:r>
            <a:r>
              <a:rPr lang="en-US" sz="1200" dirty="0" err="1"/>
              <a:t>myCanvas</a:t>
            </a:r>
            <a:r>
              <a:rPr lang="en-US" sz="1200" dirty="0"/>
              <a:t>');</a:t>
            </a:r>
          </a:p>
          <a:p>
            <a:pPr marL="68580" indent="0">
              <a:buNone/>
            </a:pPr>
            <a:r>
              <a:rPr lang="en-US" sz="1200" dirty="0" err="1"/>
              <a:t>var</a:t>
            </a:r>
            <a:r>
              <a:rPr lang="en-US" sz="1200" dirty="0"/>
              <a:t> </a:t>
            </a:r>
            <a:r>
              <a:rPr lang="en-US" sz="1200" dirty="0" err="1"/>
              <a:t>ctx</a:t>
            </a:r>
            <a:r>
              <a:rPr lang="en-US" sz="1200" dirty="0"/>
              <a:t>=</a:t>
            </a:r>
            <a:r>
              <a:rPr lang="en-US" sz="1200" dirty="0" err="1"/>
              <a:t>canvas.getContext</a:t>
            </a:r>
            <a:r>
              <a:rPr lang="en-US" sz="1200" dirty="0"/>
              <a:t>('2d');</a:t>
            </a:r>
          </a:p>
          <a:p>
            <a:pPr marL="68580" indent="0">
              <a:buNone/>
            </a:pPr>
            <a:r>
              <a:rPr lang="en-US" sz="1200" dirty="0" err="1"/>
              <a:t>ctx.beginPath</a:t>
            </a:r>
            <a:r>
              <a:rPr lang="en-US" sz="1200" dirty="0"/>
              <a:t>();</a:t>
            </a:r>
          </a:p>
          <a:p>
            <a:pPr marL="68580" indent="0">
              <a:buNone/>
            </a:pPr>
            <a:r>
              <a:rPr lang="en-US" sz="1200" dirty="0" err="1"/>
              <a:t>ctx.moveTo</a:t>
            </a:r>
            <a:r>
              <a:rPr lang="en-US" sz="1200" dirty="0"/>
              <a:t>(100,150);</a:t>
            </a:r>
          </a:p>
          <a:p>
            <a:pPr marL="68580" indent="0">
              <a:buNone/>
            </a:pPr>
            <a:r>
              <a:rPr lang="en-US" sz="1200" dirty="0" err="1"/>
              <a:t>ctx.lineTo</a:t>
            </a:r>
            <a:r>
              <a:rPr lang="en-US" sz="1200" dirty="0"/>
              <a:t>(125,30);</a:t>
            </a:r>
          </a:p>
          <a:p>
            <a:pPr marL="68580" indent="0">
              <a:buNone/>
            </a:pPr>
            <a:r>
              <a:rPr lang="en-US" sz="1200" dirty="0" err="1"/>
              <a:t>ctx.lineTo</a:t>
            </a:r>
            <a:r>
              <a:rPr lang="en-US" sz="1200" dirty="0"/>
              <a:t>(200,10);</a:t>
            </a:r>
          </a:p>
          <a:p>
            <a:pPr marL="68580" indent="0">
              <a:buNone/>
            </a:pPr>
            <a:r>
              <a:rPr lang="en-US" sz="1200" dirty="0" err="1"/>
              <a:t>ctx.lineTo</a:t>
            </a:r>
            <a:r>
              <a:rPr lang="en-US" sz="1200" dirty="0"/>
              <a:t>(300,80);</a:t>
            </a:r>
          </a:p>
          <a:p>
            <a:pPr marL="68580" indent="0">
              <a:buNone/>
            </a:pPr>
            <a:r>
              <a:rPr lang="en-US" sz="1200" dirty="0" err="1"/>
              <a:t>ctx.lineTo</a:t>
            </a:r>
            <a:r>
              <a:rPr lang="en-US" sz="1200" dirty="0"/>
              <a:t>(250,160);</a:t>
            </a:r>
          </a:p>
          <a:p>
            <a:pPr marL="68580" indent="0">
              <a:buNone/>
            </a:pPr>
            <a:r>
              <a:rPr lang="en-US" sz="1200" dirty="0" err="1"/>
              <a:t>ctx.closePath</a:t>
            </a:r>
            <a:r>
              <a:rPr lang="en-US" sz="1200" dirty="0"/>
              <a:t>();</a:t>
            </a:r>
          </a:p>
          <a:p>
            <a:pPr marL="68580" indent="0">
              <a:buNone/>
            </a:pPr>
            <a:r>
              <a:rPr lang="en-US" sz="1200" dirty="0" err="1"/>
              <a:t>ctx.lineWidth</a:t>
            </a:r>
            <a:r>
              <a:rPr lang="en-US" sz="1200" dirty="0"/>
              <a:t>=5;</a:t>
            </a:r>
          </a:p>
          <a:p>
            <a:pPr marL="68580" indent="0">
              <a:buNone/>
            </a:pPr>
            <a:r>
              <a:rPr lang="en-US" sz="1200" dirty="0" err="1"/>
              <a:t>ctx.stroke</a:t>
            </a:r>
            <a:r>
              <a:rPr lang="en-US" sz="1200" dirty="0"/>
              <a:t>();</a:t>
            </a:r>
          </a:p>
          <a:p>
            <a:pPr marL="68580" indent="0">
              <a:buNone/>
            </a:pPr>
            <a:r>
              <a:rPr lang="en-US" sz="1200" dirty="0" err="1"/>
              <a:t>ctx.fillStyle</a:t>
            </a:r>
            <a:r>
              <a:rPr lang="en-US" sz="1200" dirty="0"/>
              <a:t>="blue";</a:t>
            </a:r>
          </a:p>
          <a:p>
            <a:pPr marL="68580" indent="0">
              <a:buNone/>
            </a:pPr>
            <a:r>
              <a:rPr lang="en-US" sz="1200" dirty="0" err="1"/>
              <a:t>ctx.fill</a:t>
            </a:r>
            <a:r>
              <a:rPr lang="en-US" sz="1200" dirty="0"/>
              <a:t>()</a:t>
            </a:r>
            <a:r>
              <a:rPr lang="en-US" sz="1200" dirty="0" smtClean="0"/>
              <a:t>;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322" y="3352800"/>
            <a:ext cx="2568943" cy="12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1654</TotalTime>
  <Words>2849</Words>
  <Application>Microsoft Macintosh PowerPoint</Application>
  <PresentationFormat>On-screen Show (4:3)</PresentationFormat>
  <Paragraphs>420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Austin</vt:lpstr>
      <vt:lpstr>New Features of HTML 5.0</vt:lpstr>
      <vt:lpstr>What is new in HTML 5.0?</vt:lpstr>
      <vt:lpstr>Should I use HTML 5.0?</vt:lpstr>
      <vt:lpstr>Using the Canvas</vt:lpstr>
      <vt:lpstr>Rectangle Challenge</vt:lpstr>
      <vt:lpstr>Adding a border and size</vt:lpstr>
      <vt:lpstr>Drawing a Triangle</vt:lpstr>
      <vt:lpstr>Pentagon Challenge</vt:lpstr>
      <vt:lpstr>Pentagon Example</vt:lpstr>
      <vt:lpstr>Drawing Arcs and Circles</vt:lpstr>
      <vt:lpstr>Circle Challenge</vt:lpstr>
      <vt:lpstr>Drawing Text</vt:lpstr>
      <vt:lpstr>Drawing an Image</vt:lpstr>
      <vt:lpstr>Image Challenge</vt:lpstr>
      <vt:lpstr>What is the canvas good for?</vt:lpstr>
      <vt:lpstr>Adding Interactivity</vt:lpstr>
      <vt:lpstr>Scalable Vector Graphics</vt:lpstr>
      <vt:lpstr>Video</vt:lpstr>
      <vt:lpstr>More on Video</vt:lpstr>
      <vt:lpstr>Audio</vt:lpstr>
      <vt:lpstr>Geolocation</vt:lpstr>
      <vt:lpstr>Displaying the Location</vt:lpstr>
      <vt:lpstr> What does the location mean?</vt:lpstr>
      <vt:lpstr>Showing a location on a map</vt:lpstr>
      <vt:lpstr>Other Possibilities</vt:lpstr>
      <vt:lpstr>How Does it Work?</vt:lpstr>
      <vt:lpstr>Local Storage</vt:lpstr>
      <vt:lpstr>Try it out</vt:lpstr>
      <vt:lpstr>More on Local Storage</vt:lpstr>
      <vt:lpstr>Seeing the localStorage</vt:lpstr>
      <vt:lpstr>Clearing the localStorage</vt:lpstr>
      <vt:lpstr>Form Validation</vt:lpstr>
      <vt:lpstr>Form Challenge</vt:lpstr>
      <vt:lpstr>New Markup</vt:lpstr>
      <vt:lpstr>CSS3</vt:lpstr>
      <vt:lpstr>Web Workers</vt:lpstr>
      <vt:lpstr>Web Worker Challenge</vt:lpstr>
      <vt:lpstr>Offline Web Apps</vt:lpstr>
      <vt:lpstr>Summary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5.0</dc:title>
  <dc:creator>Barbara Ericson</dc:creator>
  <cp:lastModifiedBy>Barbara Ericson</cp:lastModifiedBy>
  <cp:revision>274</cp:revision>
  <dcterms:created xsi:type="dcterms:W3CDTF">2012-03-26T15:43:07Z</dcterms:created>
  <dcterms:modified xsi:type="dcterms:W3CDTF">2012-03-30T02:09:28Z</dcterms:modified>
</cp:coreProperties>
</file>