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50"/>
  </p:notesMasterIdLst>
  <p:sldIdLst>
    <p:sldId id="280" r:id="rId2"/>
    <p:sldId id="299" r:id="rId3"/>
    <p:sldId id="281" r:id="rId4"/>
    <p:sldId id="282" r:id="rId5"/>
    <p:sldId id="283" r:id="rId6"/>
    <p:sldId id="284" r:id="rId7"/>
    <p:sldId id="285" r:id="rId8"/>
    <p:sldId id="306" r:id="rId9"/>
    <p:sldId id="305" r:id="rId10"/>
    <p:sldId id="307" r:id="rId11"/>
    <p:sldId id="308" r:id="rId12"/>
    <p:sldId id="286" r:id="rId13"/>
    <p:sldId id="287" r:id="rId14"/>
    <p:sldId id="288" r:id="rId15"/>
    <p:sldId id="289" r:id="rId16"/>
    <p:sldId id="30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57" r:id="rId26"/>
    <p:sldId id="262" r:id="rId27"/>
    <p:sldId id="263" r:id="rId28"/>
    <p:sldId id="264" r:id="rId29"/>
    <p:sldId id="265" r:id="rId30"/>
    <p:sldId id="266" r:id="rId31"/>
    <p:sldId id="267" r:id="rId32"/>
    <p:sldId id="258" r:id="rId33"/>
    <p:sldId id="301" r:id="rId34"/>
    <p:sldId id="260" r:id="rId35"/>
    <p:sldId id="302" r:id="rId36"/>
    <p:sldId id="268" r:id="rId37"/>
    <p:sldId id="269" r:id="rId38"/>
    <p:sldId id="270" r:id="rId39"/>
    <p:sldId id="261" r:id="rId40"/>
    <p:sldId id="271" r:id="rId41"/>
    <p:sldId id="273" r:id="rId42"/>
    <p:sldId id="275" r:id="rId43"/>
    <p:sldId id="272" r:id="rId44"/>
    <p:sldId id="276" r:id="rId45"/>
    <p:sldId id="303" r:id="rId46"/>
    <p:sldId id="279" r:id="rId47"/>
    <p:sldId id="304" r:id="rId48"/>
    <p:sldId id="274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8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8D8755E0-D14F-6A42-AAE5-A5859B450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7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With thanks to John Sanders of Suffolk University for contributions to these slides!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04C13CE-1045-3849-AA54-AF4F508F77B8}" type="slidenum">
              <a:rPr lang="en-US" sz="1200" b="0">
                <a:latin typeface="Arial" charset="0"/>
              </a:rPr>
              <a:pPr/>
              <a:t>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0D9E125-AC60-EC47-A423-E6014AB74F99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 usually bring in a couple musical instruments (harmonica, thumb piano, ukelele, flute) to show how they have different FFT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signature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(different spikes).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DE7646F-96A7-1B41-8101-E52877E8CBBA}" type="slidenum">
              <a:rPr lang="en-US" sz="1200" b="0">
                <a:latin typeface="Arial" charset="0"/>
              </a:rPr>
              <a:pPr/>
              <a:t>34</a:t>
            </a:fld>
            <a:endParaRPr lang="en-US" sz="1200" b="0">
              <a:latin typeface="Arial" charset="0"/>
            </a:endParaRPr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 sure to actually do this!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268744-03D9-D640-8D42-34133C45EA30}" type="slidenum">
              <a:rPr lang="en-US" sz="1200" b="0">
                <a:latin typeface="Arial" charset="0"/>
              </a:rPr>
              <a:pPr/>
              <a:t>44</a:t>
            </a:fld>
            <a:endParaRPr lang="en-US" sz="1200" b="0">
              <a:latin typeface="Arial" charset="0"/>
            </a:endParaRPr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 sure to generate some clipping here!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6A6775D-5D29-E243-AD9B-5BC13DABA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11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81F9-B00B-EE4E-9DC9-5A125C286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2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E141-C14D-2C41-971D-450F78C51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6F94-0371-8E4E-A60E-286A25D1D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8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FB98-E290-BD48-88E8-F3A904502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0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0345-3A04-DE47-8A2F-BF60C0801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41B9327-345E-724B-891F-B38982A77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9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F176-180C-4646-91B0-F29643CC9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41FA-A5EA-744A-B695-7C6E93078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95FA-0306-834B-9A2C-960A71C2C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DC72-BA15-7340-B613-2EF443C54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3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8A0B-20C8-4447-A694-2603AB63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A5545-0679-F54A-A549-CDB9BBB44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858B5183-65CF-4143-B68C-EB9FFCC83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11" charset="-128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97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8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ＭＳ Ｐゴシック" pitchFamily="-111" charset="-128"/>
              </a:rPr>
              <a:t>Introduction to Computing and Programming in Python: </a:t>
            </a:r>
            <a:br>
              <a:rPr lang="en-US" sz="3200" dirty="0" smtClean="0">
                <a:ea typeface="ＭＳ Ｐゴシック" pitchFamily="-111" charset="-128"/>
              </a:rPr>
            </a:br>
            <a:r>
              <a:rPr lang="en-US" sz="2400" dirty="0" smtClean="0">
                <a:ea typeface="ＭＳ Ｐゴシック" pitchFamily="-111" charset="-128"/>
              </a:rPr>
              <a:t>A Multimedia </a:t>
            </a:r>
            <a:r>
              <a:rPr lang="en-US" sz="2400" dirty="0" smtClean="0">
                <a:ea typeface="ＭＳ Ｐゴシック" pitchFamily="-111" charset="-128"/>
              </a:rPr>
              <a:t>Approach 4ed</a:t>
            </a:r>
            <a:endParaRPr lang="en-US" sz="2400" dirty="0" smtClean="0">
              <a:ea typeface="ＭＳ Ｐゴシック" pitchFamily="-111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228975"/>
            <a:ext cx="5264150" cy="1752600"/>
          </a:xfrm>
        </p:spPr>
        <p:txBody>
          <a:bodyPr/>
          <a:lstStyle/>
          <a:p>
            <a:pPr marR="0" eaLnBrk="1" hangingPunct="1">
              <a:buFont typeface="Wingdings" charset="0"/>
              <a:buNone/>
            </a:pPr>
            <a:r>
              <a:rPr lang="en-US" dirty="0">
                <a:latin typeface="Constantia" charset="0"/>
              </a:rPr>
              <a:t>Chapter </a:t>
            </a:r>
            <a:r>
              <a:rPr lang="en-US" dirty="0" smtClean="0">
                <a:latin typeface="Constantia" charset="0"/>
              </a:rPr>
              <a:t>7:  </a:t>
            </a:r>
            <a:r>
              <a:rPr lang="en-US" dirty="0">
                <a:latin typeface="Constantia" charset="0"/>
              </a:rPr>
              <a:t>Modifying Sounds Using Loops</a:t>
            </a:r>
          </a:p>
        </p:txBody>
      </p:sp>
      <p:pic>
        <p:nvPicPr>
          <p:cNvPr id="4" name="Picture 3" descr="Python-4ed-MediaComp-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60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speech and whistle in sonogram view</a:t>
            </a:r>
            <a:endParaRPr lang="en-US" dirty="0"/>
          </a:p>
        </p:txBody>
      </p:sp>
      <p:pic>
        <p:nvPicPr>
          <p:cNvPr id="3" name="Picture 2" descr="speech-whistle-sono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6553200" cy="45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8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Harmonica and Ukulele in Sonogram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841556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Digitizing Sound: How do we get that into numbers?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>
                <a:ea typeface="+mn-ea"/>
                <a:cs typeface="+mn-cs"/>
              </a:rPr>
              <a:t>Remember in calculus, estimating the curve by creating rectangles?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mtClean="0">
                <a:ea typeface="+mn-ea"/>
                <a:cs typeface="+mn-cs"/>
              </a:rPr>
              <a:t>We can do the same to estimate the sound curve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>
                <a:ea typeface="+mn-ea"/>
              </a:rPr>
              <a:t>Analog-to-digital conversion (ADC) will give us the amplitude at an instant as a number: a sample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>
                <a:ea typeface="+mn-ea"/>
              </a:rPr>
              <a:t>How many samples do we need?</a:t>
            </a: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905125"/>
          <a:ext cx="40386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Worksheet" r:id="rId3" imgW="7823200" imgH="3949700" progId="Excel.Sheet.8">
                  <p:embed/>
                </p:oleObj>
              </mc:Choice>
              <mc:Fallback>
                <p:oleObj name="Worksheet" r:id="rId3" imgW="7823200" imgH="3949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05125"/>
                        <a:ext cx="403860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Nyquist Theorem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We need twice as many samples as the maximum frequency in order to represent (and recreate, later) the original sound.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The number of samples recorded per second is the sampling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If we capture 8000 samples per second, the highest frequency we can capture is 4000 Hz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That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how phones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If we capture more than 44,000 samples per second, we capture everything that we can hear (max 22,000 Hz)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CD quality is 44,100 samples per second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Digitizing sound in the computer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onstantia" charset="0"/>
              </a:rPr>
              <a:t>Each sample is stored as a number (two bytes)</a:t>
            </a:r>
          </a:p>
          <a:p>
            <a:pPr eaLnBrk="1" hangingPunct="1"/>
            <a:r>
              <a:rPr lang="en-US" sz="2400" dirty="0" smtClean="0">
                <a:latin typeface="Constantia" charset="0"/>
              </a:rPr>
              <a:t>What</a:t>
            </a:r>
            <a:r>
              <a:rPr lang="fr-FR" altLang="ja-JP" sz="2400" dirty="0" smtClean="0">
                <a:latin typeface="Constantia" charset="0"/>
              </a:rPr>
              <a:t>'</a:t>
            </a:r>
            <a:r>
              <a:rPr lang="en-US" altLang="ja-JP" sz="2400" dirty="0" smtClean="0">
                <a:latin typeface="Constantia" charset="0"/>
              </a:rPr>
              <a:t>s </a:t>
            </a:r>
            <a:r>
              <a:rPr lang="en-US" altLang="ja-JP" sz="2400" dirty="0">
                <a:latin typeface="Constantia" charset="0"/>
              </a:rPr>
              <a:t>the range of available combinations?</a:t>
            </a:r>
          </a:p>
          <a:p>
            <a:pPr lvl="1" eaLnBrk="1" hangingPunct="1"/>
            <a:r>
              <a:rPr lang="en-US" sz="2200" dirty="0">
                <a:latin typeface="Constantia" charset="0"/>
              </a:rPr>
              <a:t>16 bits, 216  = 65,536</a:t>
            </a:r>
          </a:p>
          <a:p>
            <a:pPr lvl="1" eaLnBrk="1" hangingPunct="1"/>
            <a:r>
              <a:rPr lang="en-US" sz="2200" dirty="0">
                <a:latin typeface="Constantia" charset="0"/>
              </a:rPr>
              <a:t>But we want both positive and negative values</a:t>
            </a:r>
          </a:p>
          <a:p>
            <a:pPr lvl="2" eaLnBrk="1" hangingPunct="1"/>
            <a:r>
              <a:rPr lang="en-US" sz="1900" dirty="0">
                <a:latin typeface="Constantia" charset="0"/>
              </a:rPr>
              <a:t>To indicate compressions and rarefactions.</a:t>
            </a:r>
          </a:p>
          <a:p>
            <a:pPr lvl="1" eaLnBrk="1" hangingPunct="1"/>
            <a:r>
              <a:rPr lang="en-US" sz="2200" dirty="0">
                <a:latin typeface="Constantia" charset="0"/>
              </a:rPr>
              <a:t>What if we use one bit to indicate positive (0) or negative (1)?</a:t>
            </a:r>
          </a:p>
          <a:p>
            <a:pPr lvl="1" eaLnBrk="1" hangingPunct="1"/>
            <a:r>
              <a:rPr lang="en-US" sz="2200" dirty="0">
                <a:latin typeface="Constantia" charset="0"/>
              </a:rPr>
              <a:t>That leaves us with 15 bits</a:t>
            </a:r>
          </a:p>
          <a:p>
            <a:pPr lvl="1" eaLnBrk="1" hangingPunct="1"/>
            <a:r>
              <a:rPr lang="en-US" sz="2200" dirty="0">
                <a:latin typeface="Constantia" charset="0"/>
              </a:rPr>
              <a:t>15 bits, 215  = 32,768</a:t>
            </a:r>
          </a:p>
          <a:p>
            <a:pPr lvl="1" eaLnBrk="1" hangingPunct="1"/>
            <a:r>
              <a:rPr lang="en-US" sz="2200" dirty="0">
                <a:latin typeface="Constantia" charset="0"/>
              </a:rPr>
              <a:t>One of those combinations will stand for zero</a:t>
            </a:r>
          </a:p>
          <a:p>
            <a:pPr lvl="2" eaLnBrk="1" hangingPunct="1"/>
            <a:r>
              <a:rPr lang="en-US" sz="1900" dirty="0" smtClean="0">
                <a:latin typeface="Constantia" charset="0"/>
              </a:rPr>
              <a:t>We</a:t>
            </a:r>
            <a:r>
              <a:rPr lang="fr-FR" altLang="ja-JP" sz="1900" dirty="0" smtClean="0">
                <a:latin typeface="Constantia" charset="0"/>
              </a:rPr>
              <a:t>'</a:t>
            </a:r>
            <a:r>
              <a:rPr lang="en-US" altLang="ja-JP" sz="1900" dirty="0" err="1" smtClean="0">
                <a:latin typeface="Constantia" charset="0"/>
              </a:rPr>
              <a:t>ll</a:t>
            </a:r>
            <a:r>
              <a:rPr lang="en-US" altLang="ja-JP" sz="1900" dirty="0" smtClean="0">
                <a:latin typeface="Constantia" charset="0"/>
              </a:rPr>
              <a:t> </a:t>
            </a:r>
            <a:r>
              <a:rPr lang="en-US" altLang="ja-JP" sz="1900" dirty="0">
                <a:latin typeface="Constantia" charset="0"/>
              </a:rPr>
              <a:t>use a </a:t>
            </a:r>
            <a:r>
              <a:rPr lang="ja-JP" altLang="en-US" sz="1900" dirty="0">
                <a:latin typeface="Constantia" charset="0"/>
              </a:rPr>
              <a:t>“</a:t>
            </a:r>
            <a:r>
              <a:rPr lang="en-US" altLang="ja-JP" sz="1900" dirty="0">
                <a:latin typeface="Constantia" charset="0"/>
              </a:rPr>
              <a:t>positive</a:t>
            </a:r>
            <a:r>
              <a:rPr lang="ja-JP" altLang="en-US" sz="1900" dirty="0">
                <a:latin typeface="Constantia" charset="0"/>
              </a:rPr>
              <a:t>”</a:t>
            </a:r>
            <a:r>
              <a:rPr lang="en-US" altLang="ja-JP" sz="1900" dirty="0">
                <a:latin typeface="Constantia" charset="0"/>
              </a:rPr>
              <a:t> one, so </a:t>
            </a:r>
            <a:r>
              <a:rPr lang="en-US" altLang="ja-JP" sz="1900" dirty="0" smtClean="0">
                <a:latin typeface="Constantia" charset="0"/>
              </a:rPr>
              <a:t>that</a:t>
            </a:r>
            <a:r>
              <a:rPr lang="fr-FR" altLang="ja-JP" sz="1900" dirty="0" smtClean="0">
                <a:latin typeface="Constantia" charset="0"/>
              </a:rPr>
              <a:t>'</a:t>
            </a:r>
            <a:r>
              <a:rPr lang="en-US" altLang="ja-JP" sz="1900" dirty="0" smtClean="0">
                <a:latin typeface="Constantia" charset="0"/>
              </a:rPr>
              <a:t>s </a:t>
            </a:r>
            <a:r>
              <a:rPr lang="en-US" altLang="ja-JP" sz="1900" dirty="0">
                <a:latin typeface="Constantia" charset="0"/>
              </a:rPr>
              <a:t>one less pattern for positives</a:t>
            </a:r>
            <a:endParaRPr lang="en-US" sz="1900" dirty="0">
              <a:latin typeface="Constantia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Calibri" charset="0"/>
              </a:rPr>
              <a:t>Two</a:t>
            </a:r>
            <a:r>
              <a:rPr lang="fr-FR" altLang="ja-JP" dirty="0" smtClean="0">
                <a:latin typeface="Calibri" charset="0"/>
              </a:rPr>
              <a:t>'</a:t>
            </a:r>
            <a:r>
              <a:rPr lang="en-US" altLang="ja-JP" dirty="0" smtClean="0">
                <a:latin typeface="Calibri" charset="0"/>
              </a:rPr>
              <a:t>s </a:t>
            </a:r>
            <a:r>
              <a:rPr lang="en-US" altLang="ja-JP" dirty="0">
                <a:latin typeface="Calibri" charset="0"/>
              </a:rPr>
              <a:t>Complement Numbers</a:t>
            </a:r>
            <a:endParaRPr lang="en-US" dirty="0">
              <a:latin typeface="Calibri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latin typeface="Courier" charset="0"/>
              </a:rPr>
              <a:t> </a:t>
            </a:r>
            <a:r>
              <a:rPr lang="en-US" sz="2800" b="1" dirty="0">
                <a:latin typeface="Courier" charset="0"/>
              </a:rPr>
              <a:t>011  +3		</a:t>
            </a:r>
            <a:r>
              <a:rPr lang="en-US" dirty="0">
                <a:latin typeface="Constantia" charset="0"/>
              </a:rPr>
              <a:t>Imagine there are only 3 bits</a:t>
            </a:r>
            <a:endParaRPr lang="en-US" sz="2800" b="1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Courier" charset="0"/>
              </a:rPr>
              <a:t> 010  +2		</a:t>
            </a:r>
            <a:r>
              <a:rPr lang="en-US" dirty="0">
                <a:latin typeface="Constantia" charset="0"/>
              </a:rPr>
              <a:t>we get 2</a:t>
            </a:r>
            <a:r>
              <a:rPr lang="en-US" baseline="30000" dirty="0">
                <a:latin typeface="Constantia" charset="0"/>
              </a:rPr>
              <a:t>3</a:t>
            </a:r>
            <a:r>
              <a:rPr lang="en-US" dirty="0">
                <a:latin typeface="Constantia" charset="0"/>
              </a:rPr>
              <a:t> = 8 possible values</a:t>
            </a:r>
            <a:endParaRPr lang="en-US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Courier" charset="0"/>
              </a:rPr>
              <a:t> 001  +1		</a:t>
            </a:r>
            <a:r>
              <a:rPr lang="en-US" dirty="0">
                <a:latin typeface="Constantia" charset="0"/>
              </a:rPr>
              <a:t>Subtracting 1 from 2 we borrow 1</a:t>
            </a:r>
            <a:r>
              <a:rPr lang="en-US" sz="2800" b="1" dirty="0">
                <a:latin typeface="Courier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Courier" charset="0"/>
              </a:rPr>
              <a:t> 000   0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Courier" charset="0"/>
              </a:rPr>
              <a:t> 111  -1		</a:t>
            </a:r>
            <a:r>
              <a:rPr lang="en-US" dirty="0">
                <a:latin typeface="Constantia" charset="0"/>
              </a:rPr>
              <a:t>Subtracting 1 from 0 we borrow </a:t>
            </a:r>
            <a:r>
              <a:rPr lang="en-US" dirty="0" smtClean="0">
                <a:latin typeface="Constantia" charset="0"/>
              </a:rPr>
              <a:t>1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</a:t>
            </a:r>
            <a:endParaRPr lang="en-US" altLang="ja-JP" sz="2800" b="1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Courier" charset="0"/>
              </a:rPr>
              <a:t> 110  -2		</a:t>
            </a:r>
            <a:r>
              <a:rPr lang="en-US" dirty="0">
                <a:latin typeface="Constantia" charset="0"/>
              </a:rPr>
              <a:t>which turns on the high bit for all</a:t>
            </a:r>
            <a:endParaRPr lang="en-US" sz="2800" b="1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Courier" charset="0"/>
              </a:rPr>
              <a:t> 101  -3		</a:t>
            </a:r>
            <a:r>
              <a:rPr lang="en-US" dirty="0">
                <a:latin typeface="Constantia" charset="0"/>
              </a:rPr>
              <a:t>negative numbers</a:t>
            </a:r>
            <a:endParaRPr lang="en-US" sz="2800" b="1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dirty="0">
                <a:latin typeface="Courier" charset="0"/>
              </a:rPr>
              <a:t> 100  -4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b="1" dirty="0">
              <a:latin typeface="Courier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500" dirty="0" smtClean="0">
                <a:latin typeface="Calibri" charset="0"/>
                <a:cs typeface="+mj-cs"/>
              </a:rPr>
              <a:t>Two</a:t>
            </a:r>
            <a:r>
              <a:rPr lang="fr-FR" altLang="ja-JP" sz="4500" dirty="0" smtClean="0">
                <a:latin typeface="Calibri" charset="0"/>
                <a:cs typeface="+mj-cs"/>
              </a:rPr>
              <a:t>'</a:t>
            </a:r>
            <a:r>
              <a:rPr lang="en-US" sz="4500" dirty="0" smtClean="0">
                <a:latin typeface="Calibri" charset="0"/>
                <a:cs typeface="+mj-cs"/>
              </a:rPr>
              <a:t>s </a:t>
            </a:r>
            <a:r>
              <a:rPr lang="en-US" sz="4500" dirty="0">
                <a:latin typeface="Calibri" charset="0"/>
                <a:cs typeface="+mj-cs"/>
              </a:rPr>
              <a:t>complement numbers can be simply added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3352800" cy="11890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Adding -9 (11110111) and 9 (00001001)</a:t>
            </a:r>
            <a:br>
              <a:rPr lang="en-US" dirty="0" smtClean="0">
                <a:ea typeface="+mn-ea"/>
                <a:cs typeface="+mn-cs"/>
              </a:rPr>
            </a:br>
            <a:endParaRPr lang="en-US" dirty="0">
              <a:ea typeface="+mn-ea"/>
              <a:cs typeface="+mn-cs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04971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+/- 32K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Each sample can be between -32,768 and 32,767</a:t>
            </a:r>
          </a:p>
          <a:p>
            <a:pPr eaLnBrk="1" hangingPunct="1"/>
            <a:endParaRPr lang="en-US">
              <a:latin typeface="Constantia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5334000"/>
            <a:ext cx="5570538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pitchFamily="-111" charset="-128"/>
                <a:cs typeface="+mn-cs"/>
              </a:rPr>
              <a:t>Compare this to 0...255 for light intensity</a:t>
            </a:r>
          </a:p>
          <a:p>
            <a:pPr>
              <a:defRPr/>
            </a:pPr>
            <a:endParaRPr lang="en-US">
              <a:ea typeface="ＭＳ Ｐゴシック" pitchFamily="-111" charset="-128"/>
              <a:cs typeface="+mn-cs"/>
            </a:endParaRPr>
          </a:p>
          <a:p>
            <a:pPr>
              <a:defRPr/>
            </a:pPr>
            <a:r>
              <a:rPr lang="en-US">
                <a:ea typeface="ＭＳ Ｐゴシック" pitchFamily="-111" charset="-128"/>
                <a:cs typeface="+mn-cs"/>
              </a:rPr>
              <a:t>(i.e. 8 bits or 1 byte)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6149975" cy="1004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a typeface="ＭＳ Ｐゴシック" pitchFamily="-111" charset="-128"/>
                <a:cs typeface="+mn-cs"/>
              </a:rPr>
              <a:t>Why such a bizarre number?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a typeface="ＭＳ Ｐゴシック" pitchFamily="-111" charset="-128"/>
                <a:cs typeface="+mn-cs"/>
              </a:rPr>
              <a:t>Because 32,768 + 32,767 + 1 = 2</a:t>
            </a:r>
            <a:r>
              <a:rPr lang="en-US" baseline="30000">
                <a:ea typeface="ＭＳ Ｐゴシック" pitchFamily="-111" charset="-128"/>
                <a:cs typeface="+mn-cs"/>
              </a:rPr>
              <a:t>16</a:t>
            </a:r>
            <a:endParaRPr lang="en-US">
              <a:ea typeface="ＭＳ Ｐゴシック" pitchFamily="-111" charset="-128"/>
              <a:cs typeface="+mn-cs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638800" y="4267200"/>
            <a:ext cx="290988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pitchFamily="-111" charset="-128"/>
                <a:cs typeface="+mn-cs"/>
              </a:rPr>
              <a:t>i.e. 16 bits, or 2 bytes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 flipH="1" flipV="1">
            <a:off x="5334000" y="3810000"/>
            <a:ext cx="11430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43000" y="4267200"/>
            <a:ext cx="58578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pitchFamily="-111" charset="-128"/>
                <a:cs typeface="+mn-cs"/>
              </a:rPr>
              <a:t>&lt; 0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514600" y="4343400"/>
            <a:ext cx="58578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pitchFamily="-111" charset="-128"/>
                <a:cs typeface="+mn-cs"/>
              </a:rPr>
              <a:t>&gt; 0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038600" y="4419600"/>
            <a:ext cx="33655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pitchFamily="-111" charset="-128"/>
                <a:cs typeface="+mn-cs"/>
              </a:rPr>
              <a:t>0</a:t>
            </a:r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V="1">
            <a:off x="4191000" y="3962400"/>
            <a:ext cx="3810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V="1">
            <a:off x="2895600" y="3886200"/>
            <a:ext cx="8382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V="1">
            <a:off x="1447800" y="3886200"/>
            <a:ext cx="83820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Sounds as arrays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26670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Samples are just stored one right after the other in the </a:t>
            </a:r>
            <a:r>
              <a:rPr lang="en-US" dirty="0" smtClean="0">
                <a:latin typeface="Constantia" charset="0"/>
              </a:rPr>
              <a:t>computer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memory</a:t>
            </a:r>
            <a:br>
              <a:rPr lang="en-US" altLang="ja-JP" dirty="0">
                <a:latin typeface="Constantia" charset="0"/>
              </a:rPr>
            </a:br>
            <a:endParaRPr lang="en-US" altLang="ja-JP" dirty="0">
              <a:latin typeface="Constantia" charset="0"/>
            </a:endParaRPr>
          </a:p>
          <a:p>
            <a:pPr eaLnBrk="1" hangingPunct="1"/>
            <a:r>
              <a:rPr lang="en-US" dirty="0" smtClean="0">
                <a:latin typeface="Constantia" charset="0"/>
              </a:rPr>
              <a:t>That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called an array</a:t>
            </a:r>
          </a:p>
          <a:p>
            <a:pPr lvl="1" eaLnBrk="1" hangingPunct="1"/>
            <a:r>
              <a:rPr lang="en-US" dirty="0" smtClean="0">
                <a:latin typeface="Constantia" charset="0"/>
              </a:rPr>
              <a:t>It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an especially efficient (quickly accessed) memory structure</a:t>
            </a:r>
            <a:endParaRPr lang="en-US" dirty="0">
              <a:latin typeface="Constantia" charset="0"/>
            </a:endParaRP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905000" y="4876800"/>
          <a:ext cx="52324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Image" r:id="rId3" imgW="5231746" imgH="1307937" progId="PhotoshopElements.Image.2">
                  <p:embed/>
                </p:oleObj>
              </mc:Choice>
              <mc:Fallback>
                <p:oleObj name="Image" r:id="rId3" imgW="5231746" imgH="1307937" progId="PhotoshopElements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52324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810000" y="2743200"/>
            <a:ext cx="33655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(Like pixels in a picture)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Working with sounds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We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err="1" smtClean="0">
                <a:latin typeface="Constantia" charset="0"/>
              </a:rPr>
              <a:t>ll</a:t>
            </a:r>
            <a:r>
              <a:rPr lang="en-US" altLang="ja-JP" dirty="0" smtClean="0">
                <a:latin typeface="Constantia" charset="0"/>
              </a:rPr>
              <a:t> </a:t>
            </a:r>
            <a:r>
              <a:rPr lang="en-US" altLang="ja-JP" dirty="0">
                <a:latin typeface="Constantia" charset="0"/>
              </a:rPr>
              <a:t>use </a:t>
            </a:r>
            <a:r>
              <a:rPr lang="en-US" altLang="ja-JP" b="1" dirty="0" err="1">
                <a:solidFill>
                  <a:srgbClr val="800080"/>
                </a:solidFill>
                <a:latin typeface="Constantia" charset="0"/>
              </a:rPr>
              <a:t>pickAFile</a:t>
            </a:r>
            <a:r>
              <a:rPr lang="en-US" altLang="ja-JP" dirty="0">
                <a:latin typeface="Constantia" charset="0"/>
              </a:rPr>
              <a:t> and </a:t>
            </a:r>
            <a:r>
              <a:rPr lang="en-US" altLang="ja-JP" b="1" dirty="0" err="1">
                <a:solidFill>
                  <a:srgbClr val="800080"/>
                </a:solidFill>
                <a:latin typeface="Constantia" charset="0"/>
              </a:rPr>
              <a:t>makeSound</a:t>
            </a:r>
            <a:r>
              <a:rPr lang="en-US" altLang="ja-JP" dirty="0">
                <a:latin typeface="Constantia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onstantia" charset="0"/>
                <a:cs typeface="ＭＳ Ｐゴシック" charset="0"/>
              </a:rPr>
              <a:t>We want .wav files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We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err="1" smtClean="0">
                <a:latin typeface="Constantia" charset="0"/>
              </a:rPr>
              <a:t>ll</a:t>
            </a:r>
            <a:r>
              <a:rPr lang="en-US" altLang="ja-JP" dirty="0" smtClean="0">
                <a:latin typeface="Constantia" charset="0"/>
              </a:rPr>
              <a:t> </a:t>
            </a:r>
            <a:r>
              <a:rPr lang="en-US" altLang="ja-JP" dirty="0">
                <a:latin typeface="Constantia" charset="0"/>
              </a:rPr>
              <a:t>use </a:t>
            </a:r>
            <a:r>
              <a:rPr lang="en-US" altLang="ja-JP" b="1" dirty="0" err="1">
                <a:solidFill>
                  <a:srgbClr val="800080"/>
                </a:solidFill>
                <a:latin typeface="Constantia" charset="0"/>
              </a:rPr>
              <a:t>getSamples</a:t>
            </a:r>
            <a:r>
              <a:rPr lang="en-US" altLang="ja-JP" dirty="0">
                <a:latin typeface="Constantia" charset="0"/>
              </a:rPr>
              <a:t> to get all the </a:t>
            </a:r>
            <a:r>
              <a:rPr lang="en-US" altLang="ja-JP" i="1" dirty="0">
                <a:latin typeface="Constantia" charset="0"/>
              </a:rPr>
              <a:t>sample objects</a:t>
            </a:r>
            <a:r>
              <a:rPr lang="en-US" altLang="ja-JP" dirty="0">
                <a:latin typeface="Constantia" charset="0"/>
              </a:rPr>
              <a:t> out of a sound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We can also get the value at any index with </a:t>
            </a:r>
            <a:r>
              <a:rPr lang="en-US" b="1" dirty="0" err="1">
                <a:solidFill>
                  <a:srgbClr val="800080"/>
                </a:solidFill>
                <a:latin typeface="Constantia" charset="0"/>
              </a:rPr>
              <a:t>getSampleValueAt</a:t>
            </a:r>
            <a:endParaRPr lang="en-US" b="1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Sounds also know their length (</a:t>
            </a:r>
            <a:r>
              <a:rPr lang="en-US" b="1" dirty="0" err="1">
                <a:solidFill>
                  <a:srgbClr val="800080"/>
                </a:solidFill>
                <a:latin typeface="Constantia" charset="0"/>
              </a:rPr>
              <a:t>getLength</a:t>
            </a:r>
            <a:r>
              <a:rPr lang="en-US" dirty="0">
                <a:latin typeface="Constantia" charset="0"/>
              </a:rPr>
              <a:t>) and their sampling rate (</a:t>
            </a:r>
            <a:r>
              <a:rPr lang="en-US" b="1" dirty="0" err="1">
                <a:solidFill>
                  <a:srgbClr val="800080"/>
                </a:solidFill>
                <a:latin typeface="Constantia" charset="0"/>
              </a:rPr>
              <a:t>getSamplingRate</a:t>
            </a:r>
            <a:r>
              <a:rPr lang="en-US" dirty="0">
                <a:latin typeface="Constantia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Can save sounds with </a:t>
            </a:r>
            <a:r>
              <a:rPr lang="en-US" b="1" dirty="0" err="1">
                <a:solidFill>
                  <a:srgbClr val="800080"/>
                </a:solidFill>
                <a:latin typeface="Constantia" charset="0"/>
              </a:rPr>
              <a:t>writeSoundTo</a:t>
            </a:r>
            <a:r>
              <a:rPr lang="en-US" b="1" dirty="0">
                <a:latin typeface="Constantia" charset="0"/>
              </a:rPr>
              <a:t>(sound, "</a:t>
            </a:r>
            <a:r>
              <a:rPr lang="en-US" b="1" dirty="0" err="1">
                <a:latin typeface="Constantia" charset="0"/>
              </a:rPr>
              <a:t>file.wav</a:t>
            </a:r>
            <a:r>
              <a:rPr lang="en-US" b="1" dirty="0">
                <a:latin typeface="Constantia" charset="0"/>
              </a:rPr>
              <a:t>")</a:t>
            </a: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Objectives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867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Demonstrating Working with Sound in JES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4640263" cy="4400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filename=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pickAFile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filename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/Users/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guzdial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/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mediasources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/preamble.wav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sound=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makeSound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(filename)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sound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Sound of length 421109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samples=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getSamples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samples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Samples, length 421109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(sound,1)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36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(sound,2)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29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explore(sound)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7195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/>
          <p:nvPr/>
        </p:nvCxnSpPr>
        <p:spPr>
          <a:xfrm flipV="1">
            <a:off x="2590800" y="4572000"/>
            <a:ext cx="4527550" cy="1676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pitchFamily="-111" charset="-128"/>
              </a:rPr>
              <a:t>Demonstrating working with samples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1889125"/>
            <a:ext cx="7315200" cy="4968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getLength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220568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getSamplingRate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22050.0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(sound,220568)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68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(sound,220570)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I </a:t>
            </a:r>
            <a:r>
              <a:rPr lang="en-US" sz="2000" b="0" dirty="0" err="1" smtClean="0">
                <a:ea typeface="ＭＳ Ｐゴシック" pitchFamily="-111" charset="-128"/>
                <a:cs typeface="+mn-cs"/>
              </a:rPr>
              <a:t>wasn</a:t>
            </a:r>
            <a:r>
              <a:rPr lang="fr-FR" sz="2000" b="0" dirty="0" smtClean="0">
                <a:ea typeface="ＭＳ Ｐゴシック" pitchFamily="-111" charset="-128"/>
                <a:cs typeface="+mn-cs"/>
              </a:rPr>
              <a:t>'</a:t>
            </a:r>
            <a:r>
              <a:rPr lang="en-US" sz="2000" b="0" dirty="0" smtClean="0">
                <a:ea typeface="ＭＳ Ｐゴシック" pitchFamily="-111" charset="-128"/>
                <a:cs typeface="+mn-cs"/>
              </a:rPr>
              <a:t>t 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able to do what you wanted.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The error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java.lang.ArrayIndexOutOfBoundsException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 has occurred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Please check line 0 of 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(sound,1)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36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setSampleValueAt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(sound,1,12)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20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2000" b="0" dirty="0">
                <a:ea typeface="ＭＳ Ｐゴシック" pitchFamily="-111" charset="-128"/>
                <a:cs typeface="+mn-cs"/>
              </a:rPr>
              <a:t>(sound,1)</a:t>
            </a:r>
          </a:p>
          <a:p>
            <a:pPr>
              <a:defRPr/>
            </a:pPr>
            <a:r>
              <a:rPr lang="en-US" sz="2000" b="0" dirty="0">
                <a:ea typeface="ＭＳ Ｐゴシック" pitchFamily="-111" charset="-128"/>
                <a:cs typeface="+mn-cs"/>
              </a:rPr>
              <a:t>12</a:t>
            </a:r>
            <a:endParaRPr lang="en-US" b="0" dirty="0">
              <a:ea typeface="ＭＳ Ｐゴシック" pitchFamily="-111" charset="-128"/>
              <a:cs typeface="+mn-cs"/>
            </a:endParaRPr>
          </a:p>
          <a:p>
            <a:pPr>
              <a:defRPr/>
            </a:pPr>
            <a:endParaRPr lang="en-US" sz="2000" dirty="0"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Calibri" charset="0"/>
              </a:rPr>
              <a:t>Working with Samples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We can get sample objects out of a sound with </a:t>
            </a:r>
            <a:r>
              <a:rPr lang="en-US" b="1">
                <a:solidFill>
                  <a:srgbClr val="800080"/>
                </a:solidFill>
                <a:latin typeface="Constantia" charset="0"/>
              </a:rPr>
              <a:t>getSamples</a:t>
            </a:r>
            <a:r>
              <a:rPr lang="en-US" b="1">
                <a:latin typeface="Constantia" charset="0"/>
              </a:rPr>
              <a:t>(sound)</a:t>
            </a:r>
            <a:r>
              <a:rPr lang="en-US">
                <a:latin typeface="Constantia" charset="0"/>
              </a:rPr>
              <a:t> or </a:t>
            </a:r>
            <a:r>
              <a:rPr lang="en-US" b="1">
                <a:solidFill>
                  <a:srgbClr val="800080"/>
                </a:solidFill>
                <a:latin typeface="Constantia" charset="0"/>
              </a:rPr>
              <a:t>getSampleObjectAt</a:t>
            </a:r>
            <a:r>
              <a:rPr lang="en-US" b="1">
                <a:latin typeface="Constantia" charset="0"/>
              </a:rPr>
              <a:t>(sound,index)</a:t>
            </a:r>
            <a:endParaRPr lang="en-US">
              <a:latin typeface="Constantia" charset="0"/>
            </a:endParaRPr>
          </a:p>
          <a:p>
            <a:pPr eaLnBrk="1" hangingPunct="1"/>
            <a:r>
              <a:rPr lang="en-US">
                <a:latin typeface="Constantia" charset="0"/>
              </a:rPr>
              <a:t>A sample object remembers its sound, so if you change the sample object, the sound gets changed.</a:t>
            </a:r>
          </a:p>
          <a:p>
            <a:pPr eaLnBrk="1" hangingPunct="1"/>
            <a:r>
              <a:rPr lang="en-US">
                <a:latin typeface="Constantia" charset="0"/>
              </a:rPr>
              <a:t>Sample objects understand </a:t>
            </a:r>
            <a:r>
              <a:rPr lang="en-US" b="1">
                <a:solidFill>
                  <a:srgbClr val="800080"/>
                </a:solidFill>
                <a:latin typeface="Constantia" charset="0"/>
              </a:rPr>
              <a:t>getSample</a:t>
            </a:r>
            <a:r>
              <a:rPr lang="en-US" b="1">
                <a:latin typeface="Constantia" charset="0"/>
              </a:rPr>
              <a:t>(sample)</a:t>
            </a:r>
            <a:r>
              <a:rPr lang="en-US">
                <a:latin typeface="Constantia" charset="0"/>
              </a:rPr>
              <a:t> and </a:t>
            </a:r>
            <a:r>
              <a:rPr lang="en-US" b="1">
                <a:solidFill>
                  <a:srgbClr val="800080"/>
                </a:solidFill>
                <a:latin typeface="Constantia" charset="0"/>
              </a:rPr>
              <a:t>setSample</a:t>
            </a:r>
            <a:r>
              <a:rPr lang="en-US" b="1">
                <a:latin typeface="Constantia" charset="0"/>
              </a:rPr>
              <a:t>(sample,value)</a:t>
            </a:r>
            <a:endParaRPr lang="en-US">
              <a:latin typeface="Constantia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Changing Samples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6324600" cy="5262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</a:t>
            </a:r>
            <a:r>
              <a:rPr lang="en-US" b="0" dirty="0" err="1">
                <a:ea typeface="ＭＳ Ｐゴシック" pitchFamily="-111" charset="-128"/>
                <a:cs typeface="+mn-cs"/>
              </a:rPr>
              <a:t>soundfile</a:t>
            </a:r>
            <a:r>
              <a:rPr lang="en-US" b="0" dirty="0">
                <a:ea typeface="ＭＳ Ｐゴシック" pitchFamily="-111" charset="-128"/>
                <a:cs typeface="+mn-cs"/>
              </a:rPr>
              <a:t>=</a:t>
            </a:r>
            <a:r>
              <a:rPr lang="en-US" b="0" dirty="0" err="1">
                <a:ea typeface="ＭＳ Ｐゴシック" pitchFamily="-111" charset="-128"/>
                <a:cs typeface="+mn-cs"/>
              </a:rPr>
              <a:t>pickAFile</a:t>
            </a:r>
            <a:r>
              <a:rPr lang="en-US" b="0" dirty="0">
                <a:ea typeface="ＭＳ Ｐゴシック" pitchFamily="-111" charset="-128"/>
                <a:cs typeface="+mn-cs"/>
              </a:rPr>
              <a:t>()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sound=</a:t>
            </a:r>
            <a:r>
              <a:rPr lang="en-US" b="0" dirty="0" err="1">
                <a:ea typeface="ＭＳ Ｐゴシック" pitchFamily="-111" charset="-128"/>
                <a:cs typeface="+mn-cs"/>
              </a:rPr>
              <a:t>makeSound</a:t>
            </a:r>
            <a:r>
              <a:rPr lang="en-US" b="0" dirty="0">
                <a:ea typeface="ＭＳ Ｐゴシック" pitchFamily="-111" charset="-128"/>
                <a:cs typeface="+mn-cs"/>
              </a:rPr>
              <a:t>(</a:t>
            </a:r>
            <a:r>
              <a:rPr lang="en-US" b="0" dirty="0" err="1">
                <a:ea typeface="ＭＳ Ｐゴシック" pitchFamily="-111" charset="-128"/>
                <a:cs typeface="+mn-cs"/>
              </a:rPr>
              <a:t>soundfile</a:t>
            </a:r>
            <a:r>
              <a:rPr lang="en-US" b="0" dirty="0">
                <a:ea typeface="ＭＳ Ｐゴシック" pitchFamily="-111" charset="-128"/>
                <a:cs typeface="+mn-cs"/>
              </a:rPr>
              <a:t>)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sample=</a:t>
            </a:r>
            <a:r>
              <a:rPr lang="en-US" b="0" dirty="0" err="1">
                <a:ea typeface="ＭＳ Ｐゴシック" pitchFamily="-111" charset="-128"/>
                <a:cs typeface="+mn-cs"/>
              </a:rPr>
              <a:t>getSampleObjectAt</a:t>
            </a:r>
            <a:r>
              <a:rPr lang="en-US" b="0" dirty="0">
                <a:ea typeface="ＭＳ Ｐゴシック" pitchFamily="-111" charset="-128"/>
                <a:cs typeface="+mn-cs"/>
              </a:rPr>
              <a:t>(sound,1)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print sample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Sample at 1 value at 59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print sound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Sound of length 387573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b="0" dirty="0" err="1">
                <a:ea typeface="ＭＳ Ｐゴシック" pitchFamily="-111" charset="-128"/>
                <a:cs typeface="+mn-cs"/>
              </a:rPr>
              <a:t>getSound</a:t>
            </a:r>
            <a:r>
              <a:rPr lang="en-US" b="0" dirty="0"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Sound of length 387573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b="0" dirty="0" err="1">
                <a:ea typeface="ＭＳ Ｐゴシック" pitchFamily="-111" charset="-128"/>
                <a:cs typeface="+mn-cs"/>
              </a:rPr>
              <a:t>getSample</a:t>
            </a:r>
            <a:r>
              <a:rPr lang="en-US" b="0" dirty="0"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59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</a:t>
            </a:r>
            <a:r>
              <a:rPr lang="en-US" b="0" dirty="0" err="1">
                <a:ea typeface="ＭＳ Ｐゴシック" pitchFamily="-111" charset="-128"/>
                <a:cs typeface="+mn-cs"/>
              </a:rPr>
              <a:t>setSample</a:t>
            </a:r>
            <a:r>
              <a:rPr lang="en-US" b="0" dirty="0">
                <a:ea typeface="ＭＳ Ｐゴシック" pitchFamily="-111" charset="-128"/>
                <a:cs typeface="+mn-cs"/>
              </a:rPr>
              <a:t>(sample,29)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b="0" dirty="0" err="1">
                <a:ea typeface="ＭＳ Ｐゴシック" pitchFamily="-111" charset="-128"/>
                <a:cs typeface="+mn-cs"/>
              </a:rPr>
              <a:t>getSample</a:t>
            </a:r>
            <a:r>
              <a:rPr lang="en-US" b="0" dirty="0"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b="0" dirty="0">
                <a:ea typeface="ＭＳ Ｐゴシック" pitchFamily="-111" charset="-128"/>
                <a:cs typeface="+mn-cs"/>
              </a:rPr>
              <a:t>29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4500">
                <a:latin typeface="Calibri" charset="0"/>
                <a:cs typeface="+mj-cs"/>
              </a:rPr>
              <a:t>“</a:t>
            </a:r>
            <a:r>
              <a:rPr lang="en-US" sz="4500">
                <a:latin typeface="Calibri" charset="0"/>
                <a:cs typeface="+mj-cs"/>
              </a:rPr>
              <a:t>But there are thousands of these samples!</a:t>
            </a:r>
            <a:r>
              <a:rPr lang="ja-JP" altLang="en-US" sz="4500">
                <a:latin typeface="Calibri" charset="0"/>
                <a:cs typeface="+mj-cs"/>
              </a:rPr>
              <a:t>”</a:t>
            </a:r>
            <a:endParaRPr lang="en-US" sz="4500">
              <a:latin typeface="Calibri" charset="0"/>
              <a:cs typeface="+mj-cs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How do we do something to these samples to manipulate them, when there are thousands of them per second?</a:t>
            </a:r>
          </a:p>
          <a:p>
            <a:pPr eaLnBrk="1" hangingPunct="1"/>
            <a:r>
              <a:rPr lang="en-US">
                <a:latin typeface="Constantia" charset="0"/>
              </a:rPr>
              <a:t>We use a loop and get the computer to iterate in order to do something to each sample.</a:t>
            </a:r>
          </a:p>
          <a:p>
            <a:pPr eaLnBrk="1" hangingPunct="1"/>
            <a:r>
              <a:rPr lang="en-US">
                <a:latin typeface="Constantia" charset="0"/>
              </a:rPr>
              <a:t>An example loop: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508125" y="5165725"/>
            <a:ext cx="45291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for</a:t>
            </a:r>
            <a:r>
              <a:rPr lang="en-US"/>
              <a:t> sample </a:t>
            </a:r>
            <a:r>
              <a:rPr lang="en-US">
                <a:solidFill>
                  <a:schemeClr val="accent1"/>
                </a:solidFill>
              </a:rPr>
              <a:t>in</a:t>
            </a:r>
            <a:r>
              <a:rPr lang="en-US"/>
              <a:t> </a:t>
            </a:r>
            <a:r>
              <a:rPr lang="en-US">
                <a:solidFill>
                  <a:srgbClr val="800080"/>
                </a:solidFill>
              </a:rPr>
              <a:t>getSamples</a:t>
            </a:r>
            <a:r>
              <a:rPr lang="en-US"/>
              <a:t>(sound):</a:t>
            </a:r>
          </a:p>
          <a:p>
            <a:r>
              <a:rPr lang="en-US"/>
              <a:t>    value = </a:t>
            </a:r>
            <a:r>
              <a:rPr lang="en-US">
                <a:solidFill>
                  <a:srgbClr val="800080"/>
                </a:solidFill>
              </a:rPr>
              <a:t>getSample</a:t>
            </a:r>
            <a:r>
              <a:rPr lang="en-US"/>
              <a:t>(sample)</a:t>
            </a:r>
          </a:p>
          <a:p>
            <a:r>
              <a:rPr lang="en-US"/>
              <a:t>    </a:t>
            </a:r>
            <a:r>
              <a:rPr lang="en-US">
                <a:solidFill>
                  <a:srgbClr val="800080"/>
                </a:solidFill>
              </a:rPr>
              <a:t>setSample</a:t>
            </a:r>
            <a:r>
              <a:rPr lang="en-US"/>
              <a:t>(sample,value)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Recipe to Increase the Volume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609600" y="2195513"/>
            <a:ext cx="59563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1"/>
                </a:solidFill>
                <a:latin typeface="American Typewriter" charset="0"/>
              </a:rPr>
              <a:t>def</a:t>
            </a:r>
            <a:r>
              <a:rPr lang="en-US">
                <a:latin typeface="American Typewriter" charset="0"/>
              </a:rPr>
              <a:t> increaseVolume(sound):</a:t>
            </a:r>
          </a:p>
          <a:p>
            <a:r>
              <a:rPr lang="en-US">
                <a:latin typeface="American Typewriter" charset="0"/>
              </a:rPr>
              <a:t>  </a:t>
            </a:r>
            <a:r>
              <a:rPr lang="en-US">
                <a:solidFill>
                  <a:schemeClr val="accent1"/>
                </a:solidFill>
                <a:latin typeface="American Typewriter" charset="0"/>
              </a:rPr>
              <a:t>for</a:t>
            </a:r>
            <a:r>
              <a:rPr lang="en-US">
                <a:latin typeface="American Typewriter" charset="0"/>
              </a:rPr>
              <a:t> sample </a:t>
            </a:r>
            <a:r>
              <a:rPr lang="en-US">
                <a:solidFill>
                  <a:schemeClr val="accent1"/>
                </a:solidFill>
                <a:latin typeface="American Typewriter" charset="0"/>
              </a:rPr>
              <a:t>in</a:t>
            </a:r>
            <a:r>
              <a:rPr lang="en-US">
                <a:latin typeface="American Typewriter" charset="0"/>
              </a:rPr>
              <a:t> </a:t>
            </a:r>
            <a:r>
              <a:rPr lang="en-US">
                <a:solidFill>
                  <a:srgbClr val="800080"/>
                </a:solidFill>
                <a:latin typeface="American Typewriter" charset="0"/>
              </a:rPr>
              <a:t>getSamples</a:t>
            </a:r>
            <a:r>
              <a:rPr lang="en-US">
                <a:latin typeface="American Typewriter" charset="0"/>
              </a:rPr>
              <a:t>(sound):</a:t>
            </a:r>
          </a:p>
          <a:p>
            <a:r>
              <a:rPr lang="en-US">
                <a:latin typeface="American Typewriter" charset="0"/>
              </a:rPr>
              <a:t>    value = </a:t>
            </a:r>
            <a:r>
              <a:rPr lang="en-US">
                <a:solidFill>
                  <a:srgbClr val="800080"/>
                </a:solidFill>
                <a:latin typeface="American Typewriter" charset="0"/>
              </a:rPr>
              <a:t>getSampleValue</a:t>
            </a:r>
            <a:r>
              <a:rPr lang="en-US">
                <a:latin typeface="American Typewriter" charset="0"/>
              </a:rPr>
              <a:t>(sample)</a:t>
            </a:r>
          </a:p>
          <a:p>
            <a:r>
              <a:rPr lang="en-US">
                <a:latin typeface="American Typewriter" charset="0"/>
              </a:rPr>
              <a:t>    </a:t>
            </a:r>
            <a:r>
              <a:rPr lang="en-US">
                <a:solidFill>
                  <a:srgbClr val="800080"/>
                </a:solidFill>
                <a:latin typeface="American Typewriter" charset="0"/>
              </a:rPr>
              <a:t>setSampleValue</a:t>
            </a:r>
            <a:r>
              <a:rPr lang="en-US">
                <a:latin typeface="American Typewriter" charset="0"/>
              </a:rPr>
              <a:t>(sample,value * 2)</a:t>
            </a:r>
          </a:p>
          <a:p>
            <a:endParaRPr lang="en-US">
              <a:latin typeface="American Typewriter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28600" y="4038600"/>
            <a:ext cx="85947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Using it:</a:t>
            </a:r>
          </a:p>
          <a:p>
            <a:r>
              <a:rPr lang="en-US" sz="2000" b="0">
                <a:latin typeface="American Typewriter" charset="0"/>
              </a:rPr>
              <a:t>&gt;&gt;&gt; f="/Users/guzdial/mediasources/gettysburg10.wav"</a:t>
            </a:r>
          </a:p>
          <a:p>
            <a:r>
              <a:rPr lang="en-US" sz="2000" b="0">
                <a:latin typeface="American Typewriter" charset="0"/>
              </a:rPr>
              <a:t>&gt;&gt;&gt; s=makeSound(f)</a:t>
            </a:r>
          </a:p>
          <a:p>
            <a:r>
              <a:rPr lang="en-US" sz="2000" b="0">
                <a:latin typeface="American Typewriter" charset="0"/>
              </a:rPr>
              <a:t>&gt;&gt;&gt; increaseVolume(s)</a:t>
            </a:r>
          </a:p>
          <a:p>
            <a:r>
              <a:rPr lang="en-US" sz="2000" b="0">
                <a:latin typeface="American Typewriter" charset="0"/>
              </a:rPr>
              <a:t>&gt;&gt;&gt; play(s)</a:t>
            </a:r>
          </a:p>
          <a:p>
            <a:r>
              <a:rPr lang="en-US" sz="2000" b="0">
                <a:latin typeface="American Typewriter" charset="0"/>
              </a:rPr>
              <a:t>&gt;&gt;&gt; writeSoundTo(s, "/Users/guzdial/mediasources/louder-g10.wav")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did that work?</a:t>
            </a:r>
          </a:p>
        </p:txBody>
      </p:sp>
      <p:sp>
        <p:nvSpPr>
          <p:cNvPr id="3993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48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When we evaluate increaseVolume(s), the function increaseVolume is executed</a:t>
            </a:r>
          </a:p>
          <a:p>
            <a:pPr lvl="1" eaLnBrk="1" hangingPunct="1"/>
            <a:r>
              <a:rPr lang="en-US">
                <a:latin typeface="Constantia" charset="0"/>
              </a:rPr>
              <a:t>The sound in variable s becomes known as sound</a:t>
            </a:r>
          </a:p>
          <a:p>
            <a:pPr lvl="1" eaLnBrk="1" hangingPunct="1"/>
            <a:r>
              <a:rPr lang="en-US">
                <a:latin typeface="Constantia" charset="0"/>
              </a:rPr>
              <a:t>sound is a placeholder for the sound object s.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114800" y="4343400"/>
            <a:ext cx="4994275" cy="1631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increaseVolume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sample,value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* 2)</a:t>
            </a:r>
          </a:p>
          <a:p>
            <a:pPr>
              <a:defRPr/>
            </a:pPr>
            <a:endParaRPr lang="en-US" sz="2000" dirty="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5616575" y="2351088"/>
            <a:ext cx="3492500" cy="1560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American Typewriter" pitchFamily="-111" charset="0"/>
                <a:ea typeface="ＭＳ Ｐゴシック" pitchFamily="-111" charset="-128"/>
                <a:cs typeface="+mn-cs"/>
              </a:rPr>
              <a:t>&gt;&gt;&gt; f=</a:t>
            </a:r>
            <a:r>
              <a:rPr lang="en-US" b="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pickAFile</a:t>
            </a:r>
            <a:r>
              <a:rPr lang="en-US" b="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()</a:t>
            </a:r>
          </a:p>
          <a:p>
            <a:pPr>
              <a:defRPr/>
            </a:pPr>
            <a:r>
              <a:rPr lang="en-US" b="0" dirty="0">
                <a:latin typeface="American Typewriter" pitchFamily="-111" charset="0"/>
                <a:ea typeface="ＭＳ Ｐゴシック" pitchFamily="-111" charset="-128"/>
                <a:cs typeface="+mn-cs"/>
              </a:rPr>
              <a:t>&gt;&gt;&gt; s=</a:t>
            </a:r>
            <a:r>
              <a:rPr lang="en-US" b="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makeSound</a:t>
            </a:r>
            <a:r>
              <a:rPr lang="en-US" b="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(f)</a:t>
            </a:r>
          </a:p>
          <a:p>
            <a:pPr>
              <a:defRPr/>
            </a:pPr>
            <a:r>
              <a:rPr lang="en-US" b="0" dirty="0">
                <a:latin typeface="American Typewriter" pitchFamily="-111" charset="0"/>
                <a:ea typeface="ＭＳ Ｐゴシック" pitchFamily="-111" charset="-128"/>
                <a:cs typeface="+mn-cs"/>
              </a:rPr>
              <a:t>&gt;&gt;&gt; </a:t>
            </a:r>
            <a:r>
              <a:rPr lang="en-US" b="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increaseVolume</a:t>
            </a:r>
            <a:r>
              <a:rPr lang="en-US" b="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(s)</a:t>
            </a:r>
          </a:p>
          <a:p>
            <a:pPr>
              <a:defRPr/>
            </a:pPr>
            <a:endParaRPr lang="en-US" dirty="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Starting the loop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ph idx="1"/>
          </p:nvPr>
        </p:nvGraphicFramePr>
        <p:xfrm>
          <a:off x="0" y="4533900"/>
          <a:ext cx="65135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Image" r:id="rId3" imgW="6514286" imgH="2323810" progId="PhotoshopElements.Image.2">
                  <p:embed/>
                </p:oleObj>
              </mc:Choice>
              <mc:Fallback>
                <p:oleObj name="Image" r:id="rId3" imgW="6514286" imgH="2323810" progId="PhotoshopElements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33900"/>
                        <a:ext cx="651351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3505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>
                <a:solidFill>
                  <a:srgbClr val="800080"/>
                </a:solidFill>
                <a:latin typeface="Constantia" charset="0"/>
              </a:rPr>
              <a:t>getSamples</a:t>
            </a:r>
            <a:r>
              <a:rPr lang="en-US" sz="2100" b="1">
                <a:latin typeface="Constantia" charset="0"/>
              </a:rPr>
              <a:t>(sound)</a:t>
            </a:r>
            <a:r>
              <a:rPr lang="en-US" sz="2100">
                <a:latin typeface="Constantia" charset="0"/>
              </a:rPr>
              <a:t> returns a sequence of all the sample objects in the </a:t>
            </a:r>
            <a:r>
              <a:rPr lang="en-US" sz="2100" b="1">
                <a:latin typeface="Constantia" charset="0"/>
              </a:rPr>
              <a:t>sound</a:t>
            </a:r>
            <a:r>
              <a:rPr lang="en-US" sz="2100">
                <a:latin typeface="Constanti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>
                <a:latin typeface="Constantia" charset="0"/>
              </a:rPr>
              <a:t>The </a:t>
            </a:r>
            <a:r>
              <a:rPr lang="en-US" sz="2100" b="1">
                <a:solidFill>
                  <a:schemeClr val="accent1"/>
                </a:solidFill>
                <a:latin typeface="Constantia" charset="0"/>
              </a:rPr>
              <a:t>for</a:t>
            </a:r>
            <a:r>
              <a:rPr lang="en-US" sz="2100">
                <a:latin typeface="Constantia" charset="0"/>
              </a:rPr>
              <a:t> loop makes </a:t>
            </a:r>
            <a:r>
              <a:rPr lang="en-US" sz="2100" b="1">
                <a:latin typeface="Constantia" charset="0"/>
              </a:rPr>
              <a:t>sample</a:t>
            </a:r>
            <a:r>
              <a:rPr lang="en-US" sz="2100">
                <a:latin typeface="Constantia" charset="0"/>
              </a:rPr>
              <a:t> be the first sample as the block is started.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114800" y="2166938"/>
            <a:ext cx="4994275" cy="1631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increaseVolume(sound):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(sample,value * 2)</a:t>
            </a:r>
          </a:p>
          <a:p>
            <a:pPr>
              <a:defRPr/>
            </a:pPr>
            <a:endParaRPr lang="en-US" sz="200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33400" y="2209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4876800" y="3962400"/>
            <a:ext cx="4267200" cy="86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Times New Roman" pitchFamily="18" charset="0"/>
                <a:ea typeface="ＭＳ Ｐゴシック" pitchFamily="-111" charset="-128"/>
                <a:cs typeface="+mn-cs"/>
              </a:rPr>
              <a:t>Compare:</a:t>
            </a:r>
            <a:endParaRPr lang="en-US" sz="2000">
              <a:solidFill>
                <a:schemeClr val="accent1"/>
              </a:solidFill>
              <a:latin typeface="American Typewriter" pitchFamily="-111" charset="0"/>
              <a:ea typeface="ＭＳ Ｐゴシック" pitchFamily="-111" charset="-128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pixel </a:t>
            </a: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getPixels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(picture):</a:t>
            </a:r>
          </a:p>
        </p:txBody>
      </p:sp>
      <p:sp>
        <p:nvSpPr>
          <p:cNvPr id="40967" name="Line 11"/>
          <p:cNvSpPr>
            <a:spLocks noChangeShapeType="1"/>
          </p:cNvSpPr>
          <p:nvPr/>
        </p:nvSpPr>
        <p:spPr bwMode="auto">
          <a:xfrm flipH="1" flipV="1">
            <a:off x="4343400" y="2895600"/>
            <a:ext cx="60960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4267200" y="2514600"/>
            <a:ext cx="4495800" cy="3810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 flipV="1">
            <a:off x="3505200" y="2667000"/>
            <a:ext cx="6096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Executing the block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ph idx="1"/>
          </p:nvPr>
        </p:nvGraphicFramePr>
        <p:xfrm>
          <a:off x="1219200" y="4267200"/>
          <a:ext cx="65135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Image" r:id="rId3" imgW="6514286" imgH="2323810" progId="PhotoshopElements.Image.2">
                  <p:embed/>
                </p:oleObj>
              </mc:Choice>
              <mc:Fallback>
                <p:oleObj name="Image" r:id="rId3" imgW="6514286" imgH="2323810" progId="PhotoshopElements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651351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57200" y="19812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r>
              <a:rPr lang="en-US" sz="2100" b="0">
                <a:latin typeface="Times New Roman" charset="0"/>
              </a:rPr>
              <a:t>We get the value of the sample named </a:t>
            </a:r>
            <a:r>
              <a:rPr lang="en-US" sz="2100">
                <a:latin typeface="Times New Roman" charset="0"/>
              </a:rPr>
              <a:t>sample.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r>
              <a:rPr lang="en-US" sz="2100" b="0">
                <a:latin typeface="Times New Roman" charset="0"/>
              </a:rPr>
              <a:t>We set the value of the sample to be the current value (variable </a:t>
            </a:r>
            <a:r>
              <a:rPr lang="en-US" sz="2100">
                <a:latin typeface="Times New Roman" charset="0"/>
              </a:rPr>
              <a:t>value</a:t>
            </a:r>
            <a:r>
              <a:rPr lang="en-US" sz="2100" b="0">
                <a:latin typeface="Times New Roman" charset="0"/>
              </a:rPr>
              <a:t>) times 2</a:t>
            </a:r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3657600" y="3352800"/>
            <a:ext cx="5334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114800" y="2166938"/>
            <a:ext cx="4994275" cy="1631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increaseVolume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sample,value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* 2)</a:t>
            </a:r>
          </a:p>
          <a:p>
            <a:pPr>
              <a:defRPr/>
            </a:pPr>
            <a:endParaRPr lang="en-US" sz="2000" dirty="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4343400" y="3124200"/>
            <a:ext cx="4648200" cy="457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Next sample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ph idx="1"/>
          </p:nvPr>
        </p:nvGraphicFramePr>
        <p:xfrm>
          <a:off x="1295400" y="4038600"/>
          <a:ext cx="65135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Image" r:id="rId3" imgW="6514286" imgH="2323810" progId="PhotoshopElements.Image.2">
                  <p:embed/>
                </p:oleObj>
              </mc:Choice>
              <mc:Fallback>
                <p:oleObj name="Image" r:id="rId3" imgW="6514286" imgH="2323810" progId="PhotoshopElements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38600"/>
                        <a:ext cx="651351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457200" y="19812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r>
              <a:rPr lang="en-US" sz="2100" b="0">
                <a:latin typeface="Times New Roman" charset="0"/>
              </a:rPr>
              <a:t>Back to the top of the loop, and </a:t>
            </a:r>
            <a:r>
              <a:rPr lang="en-US" sz="2100">
                <a:latin typeface="Times New Roman" charset="0"/>
              </a:rPr>
              <a:t>sample</a:t>
            </a:r>
            <a:r>
              <a:rPr lang="en-US" sz="2100" b="0">
                <a:latin typeface="Times New Roman" charset="0"/>
              </a:rPr>
              <a:t> will now be the second sample in the sequence.</a:t>
            </a:r>
          </a:p>
        </p:txBody>
      </p:sp>
      <p:sp>
        <p:nvSpPr>
          <p:cNvPr id="43012" name="Line 11"/>
          <p:cNvSpPr>
            <a:spLocks noChangeShapeType="1"/>
          </p:cNvSpPr>
          <p:nvPr/>
        </p:nvSpPr>
        <p:spPr bwMode="auto">
          <a:xfrm flipV="1">
            <a:off x="3505200" y="2667000"/>
            <a:ext cx="762000" cy="152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4191000" y="2057400"/>
            <a:ext cx="4953000" cy="1631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increaseVolume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sample,value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* 2)</a:t>
            </a:r>
          </a:p>
          <a:p>
            <a:pPr>
              <a:defRPr/>
            </a:pPr>
            <a:endParaRPr lang="en-US" sz="2000" dirty="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3014" name="Rectangle 15"/>
          <p:cNvSpPr>
            <a:spLocks noChangeArrowheads="1"/>
          </p:cNvSpPr>
          <p:nvPr/>
        </p:nvSpPr>
        <p:spPr bwMode="auto">
          <a:xfrm>
            <a:off x="4343400" y="2405063"/>
            <a:ext cx="4495800" cy="3810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11" charset="-128"/>
                <a:cs typeface="+mj-cs"/>
              </a:rPr>
              <a:t>How sound works:</a:t>
            </a:r>
            <a:br>
              <a:rPr lang="en-US" dirty="0" smtClean="0">
                <a:ea typeface="ＭＳ Ｐゴシック" pitchFamily="-111" charset="-128"/>
                <a:cs typeface="+mj-cs"/>
              </a:rPr>
            </a:br>
            <a:r>
              <a:rPr lang="en-US" dirty="0" smtClean="0">
                <a:ea typeface="ＭＳ Ｐゴシック" pitchFamily="-111" charset="-128"/>
                <a:cs typeface="+mj-cs"/>
              </a:rPr>
              <a:t>Acoustics, the physics of sound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038600" cy="3886200"/>
          </a:xfrm>
        </p:spPr>
        <p:txBody>
          <a:bodyPr/>
          <a:lstStyle/>
          <a:p>
            <a:pPr eaLnBrk="1" hangingPunct="1"/>
            <a:r>
              <a:rPr lang="en-US" sz="2800">
                <a:latin typeface="Constantia" charset="0"/>
              </a:rPr>
              <a:t>Sounds are waves of air pressure</a:t>
            </a:r>
          </a:p>
          <a:p>
            <a:pPr lvl="1" eaLnBrk="1" hangingPunct="1"/>
            <a:r>
              <a:rPr lang="en-US" sz="2000">
                <a:latin typeface="Constantia" charset="0"/>
                <a:cs typeface="ＭＳ Ｐゴシック" charset="0"/>
              </a:rPr>
              <a:t>Sound comes in cycles</a:t>
            </a:r>
          </a:p>
          <a:p>
            <a:pPr lvl="1" eaLnBrk="1" hangingPunct="1"/>
            <a:r>
              <a:rPr lang="en-US" sz="2000">
                <a:latin typeface="Constantia" charset="0"/>
                <a:cs typeface="ＭＳ Ｐゴシック" charset="0"/>
              </a:rPr>
              <a:t>The </a:t>
            </a:r>
            <a:r>
              <a:rPr lang="en-US" sz="2000" i="1">
                <a:latin typeface="Constantia" charset="0"/>
                <a:cs typeface="ＭＳ Ｐゴシック" charset="0"/>
              </a:rPr>
              <a:t>frequency</a:t>
            </a:r>
            <a:r>
              <a:rPr lang="en-US" sz="2000">
                <a:latin typeface="Constantia" charset="0"/>
                <a:cs typeface="ＭＳ Ｐゴシック" charset="0"/>
              </a:rPr>
              <a:t> of a wave is the number of cycles per second (cps), or </a:t>
            </a:r>
            <a:r>
              <a:rPr lang="en-US" sz="2000" i="1">
                <a:latin typeface="Constantia" charset="0"/>
                <a:cs typeface="ＭＳ Ｐゴシック" charset="0"/>
              </a:rPr>
              <a:t>Hertz</a:t>
            </a:r>
          </a:p>
          <a:p>
            <a:pPr lvl="2" eaLnBrk="1" hangingPunct="1"/>
            <a:r>
              <a:rPr lang="en-US" sz="2400">
                <a:latin typeface="Constantia" charset="0"/>
                <a:cs typeface="ＭＳ Ｐゴシック" charset="0"/>
              </a:rPr>
              <a:t>Complex sounds have more than one frequency in them.</a:t>
            </a:r>
          </a:p>
          <a:p>
            <a:pPr lvl="1" eaLnBrk="1" hangingPunct="1"/>
            <a:r>
              <a:rPr lang="en-US" sz="2000">
                <a:latin typeface="Constantia" charset="0"/>
                <a:cs typeface="ＭＳ Ｐゴシック" charset="0"/>
              </a:rPr>
              <a:t>The amplitude is the maximum height of the wave 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648200" cy="314325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And increase that next sample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ph idx="1"/>
          </p:nvPr>
        </p:nvGraphicFramePr>
        <p:xfrm>
          <a:off x="1295400" y="4267200"/>
          <a:ext cx="65135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Image" r:id="rId3" imgW="6514286" imgH="2323810" progId="PhotoshopElements.Image.2">
                  <p:embed/>
                </p:oleObj>
              </mc:Choice>
              <mc:Fallback>
                <p:oleObj name="Image" r:id="rId3" imgW="6514286" imgH="2323810" progId="PhotoshopElements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651351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57200" y="19812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r>
              <a:rPr lang="en-US" sz="2100" b="0">
                <a:latin typeface="Times New Roman" charset="0"/>
              </a:rPr>
              <a:t>We set the value of </a:t>
            </a:r>
            <a:r>
              <a:rPr lang="en-US" sz="2100" b="0" i="1">
                <a:latin typeface="Times New Roman" charset="0"/>
              </a:rPr>
              <a:t>this</a:t>
            </a:r>
            <a:r>
              <a:rPr lang="en-US" sz="2100" b="0">
                <a:latin typeface="Times New Roman" charset="0"/>
              </a:rPr>
              <a:t> sample to be the current value (variable </a:t>
            </a:r>
            <a:r>
              <a:rPr lang="en-US" sz="2100">
                <a:latin typeface="Times New Roman" charset="0"/>
              </a:rPr>
              <a:t>value</a:t>
            </a:r>
            <a:r>
              <a:rPr lang="en-US" sz="2100" b="0">
                <a:latin typeface="Times New Roman" charset="0"/>
              </a:rPr>
              <a:t>) times 2.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3429000" y="2667000"/>
            <a:ext cx="76200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4191000" y="2133600"/>
            <a:ext cx="4994275" cy="1631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increaseVolume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sample,value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* 2)</a:t>
            </a:r>
          </a:p>
          <a:p>
            <a:pPr>
              <a:defRPr/>
            </a:pPr>
            <a:endParaRPr lang="en-US" sz="2000" dirty="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4419600" y="3124200"/>
            <a:ext cx="4648200" cy="3810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And on through the sequence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4114800"/>
          <a:ext cx="65135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Image" r:id="rId3" imgW="6514286" imgH="2323810" progId="PhotoshopElements.Image.2">
                  <p:embed/>
                </p:oleObj>
              </mc:Choice>
              <mc:Fallback>
                <p:oleObj name="Image" r:id="rId3" imgW="6514286" imgH="2323810" progId="PhotoshopElements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651351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457200" y="19812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r>
              <a:rPr lang="en-US" sz="2100" b="0">
                <a:latin typeface="Times New Roman" charset="0"/>
              </a:rPr>
              <a:t>The loop keeps repeating until </a:t>
            </a:r>
            <a:r>
              <a:rPr lang="en-US" sz="2100" b="0" i="1">
                <a:latin typeface="Times New Roman" charset="0"/>
              </a:rPr>
              <a:t>all</a:t>
            </a:r>
            <a:r>
              <a:rPr lang="en-US" sz="2100" b="0">
                <a:latin typeface="Times New Roman" charset="0"/>
              </a:rPr>
              <a:t> the samples are doubled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4191000" y="2133600"/>
            <a:ext cx="4953000" cy="1631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increaseVolume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sample,value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* 2)</a:t>
            </a:r>
          </a:p>
          <a:p>
            <a:pPr>
              <a:defRPr/>
            </a:pPr>
            <a:endParaRPr lang="en-US" sz="2000" dirty="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11" charset="-128"/>
              </a:rPr>
              <a:t>How are we </a:t>
            </a:r>
            <a:r>
              <a:rPr lang="en-US" i="1" dirty="0" smtClean="0">
                <a:ea typeface="ＭＳ Ｐゴシック" pitchFamily="-111" charset="-128"/>
              </a:rPr>
              <a:t>sure</a:t>
            </a:r>
            <a:r>
              <a:rPr lang="en-US" dirty="0" smtClean="0">
                <a:ea typeface="ＭＳ Ｐゴシック" pitchFamily="-111" charset="-128"/>
              </a:rPr>
              <a:t> that </a:t>
            </a:r>
            <a:br>
              <a:rPr lang="en-US" dirty="0" smtClean="0">
                <a:ea typeface="ＭＳ Ｐゴシック" pitchFamily="-111" charset="-128"/>
              </a:rPr>
            </a:br>
            <a:r>
              <a:rPr lang="en-US" dirty="0" smtClean="0">
                <a:ea typeface="ＭＳ Ｐゴシック" pitchFamily="-111" charset="-128"/>
              </a:rPr>
              <a:t>that worked?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5052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2097088"/>
            <a:ext cx="4508500" cy="4760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print s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Sound of length 220567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print f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/Users/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guzdial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/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mediasources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/gettysburg10.wav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soriginal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=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makeSound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(f)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(s,1)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118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(soriginal,1)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59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(s,2)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78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(soriginal,2)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39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(s,1000)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-80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&gt;&gt;&gt; print </a:t>
            </a:r>
            <a:r>
              <a:rPr lang="en-US" sz="1800" b="0" dirty="0" err="1">
                <a:ea typeface="ＭＳ Ｐゴシック" pitchFamily="-111" charset="-128"/>
                <a:cs typeface="+mn-cs"/>
              </a:rPr>
              <a:t>getSampleValueAt</a:t>
            </a:r>
            <a:r>
              <a:rPr lang="en-US" sz="1800" b="0" dirty="0">
                <a:ea typeface="ＭＳ Ｐゴシック" pitchFamily="-111" charset="-128"/>
                <a:cs typeface="+mn-cs"/>
              </a:rPr>
              <a:t>(soriginal,1000)</a:t>
            </a:r>
          </a:p>
          <a:p>
            <a:pPr>
              <a:defRPr/>
            </a:pPr>
            <a:r>
              <a:rPr lang="en-US" sz="1800" b="0" dirty="0">
                <a:ea typeface="ＭＳ Ｐゴシック" pitchFamily="-111" charset="-128"/>
                <a:cs typeface="+mn-cs"/>
              </a:rPr>
              <a:t>-40</a:t>
            </a:r>
            <a:endParaRPr lang="en-US" sz="1800" dirty="0">
              <a:ea typeface="ＭＳ Ｐゴシック" pitchFamily="-111" charset="-128"/>
              <a:cs typeface="+mn-cs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410200" y="2819400"/>
            <a:ext cx="266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Here </a:t>
            </a:r>
            <a:r>
              <a:rPr lang="en-US" dirty="0" smtClean="0"/>
              <a:t>we</a:t>
            </a:r>
            <a:r>
              <a:rPr lang="fr-FR" altLang="ja-JP" dirty="0" smtClean="0"/>
              <a:t>'</a:t>
            </a:r>
            <a:r>
              <a:rPr lang="en-US" altLang="ja-JP" dirty="0" smtClean="0"/>
              <a:t>re </a:t>
            </a:r>
            <a:r>
              <a:rPr lang="en-US" altLang="ja-JP" dirty="0"/>
              <a:t>comparing the modified sound </a:t>
            </a:r>
            <a:r>
              <a:rPr lang="en-US" altLang="ja-JP" dirty="0">
                <a:latin typeface="Courier New" charset="0"/>
                <a:cs typeface="Courier New" charset="0"/>
              </a:rPr>
              <a:t>s</a:t>
            </a:r>
            <a:r>
              <a:rPr lang="en-US" altLang="ja-JP" dirty="0"/>
              <a:t> to a copy of the original sound </a:t>
            </a:r>
            <a:r>
              <a:rPr lang="en-US" altLang="ja-JP" dirty="0" err="1">
                <a:latin typeface="Courier New" charset="0"/>
                <a:cs typeface="Courier New" charset="0"/>
              </a:rPr>
              <a:t>soriginal</a:t>
            </a:r>
            <a:endParaRPr lang="en-US" dirty="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Exploring both sounds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423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2743200" y="5638800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 dirty="0"/>
              <a:t>The right side does </a:t>
            </a:r>
            <a:r>
              <a:rPr lang="en-US" b="0" i="1" dirty="0"/>
              <a:t>look</a:t>
            </a:r>
            <a:r>
              <a:rPr lang="en-US" b="0" dirty="0"/>
              <a:t> like </a:t>
            </a:r>
            <a:r>
              <a:rPr lang="en-US" b="0" dirty="0" smtClean="0"/>
              <a:t>it</a:t>
            </a:r>
            <a:r>
              <a:rPr lang="fr-FR" altLang="ja-JP" b="0" dirty="0" smtClean="0"/>
              <a:t>'</a:t>
            </a:r>
            <a:r>
              <a:rPr lang="en-US" altLang="ja-JP" b="0" dirty="0" smtClean="0"/>
              <a:t>s </a:t>
            </a:r>
            <a:r>
              <a:rPr lang="en-US" altLang="ja-JP" b="0" dirty="0"/>
              <a:t>larger.</a:t>
            </a:r>
            <a:endParaRPr lang="en-US"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pitchFamily="-111" charset="-128"/>
              </a:rPr>
              <a:t>Decreasing the volume</a:t>
            </a: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250825" y="2354263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6324600" cy="2124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decreaseVolume</a:t>
            </a: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  value = </a:t>
            </a:r>
            <a:r>
              <a:rPr lang="en-US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  </a:t>
            </a:r>
            <a:r>
              <a:rPr lang="en-US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(</a:t>
            </a:r>
            <a:r>
              <a:rPr lang="en-US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sample,value</a:t>
            </a:r>
            <a:r>
              <a:rPr lang="en-US" dirty="0">
                <a:latin typeface="American Typewriter" pitchFamily="-111" charset="0"/>
                <a:ea typeface="ＭＳ Ｐゴシック" pitchFamily="-111" charset="-128"/>
                <a:cs typeface="+mn-cs"/>
              </a:rPr>
              <a:t> * 0.5)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00600" y="4267200"/>
            <a:ext cx="35052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0" dirty="0" smtClean="0"/>
              <a:t>This works </a:t>
            </a:r>
            <a:r>
              <a:rPr lang="en-US" b="0" i="1" dirty="0" smtClean="0"/>
              <a:t>just</a:t>
            </a:r>
            <a:r>
              <a:rPr lang="en-US" b="0" dirty="0" smtClean="0"/>
              <a:t> like </a:t>
            </a:r>
            <a:r>
              <a:rPr lang="en-US" dirty="0" err="1" smtClean="0"/>
              <a:t>increaseVolume</a:t>
            </a:r>
            <a:r>
              <a:rPr lang="en-US" b="0" dirty="0" smtClean="0"/>
              <a:t>, but </a:t>
            </a:r>
            <a:r>
              <a:rPr lang="en-US" b="0" dirty="0" smtClean="0"/>
              <a:t>we</a:t>
            </a:r>
            <a:r>
              <a:rPr lang="fr-FR" altLang="ja-JP" b="0" dirty="0" smtClean="0"/>
              <a:t>'</a:t>
            </a:r>
            <a:r>
              <a:rPr lang="en-US" b="0" dirty="0" smtClean="0"/>
              <a:t>re </a:t>
            </a:r>
            <a:r>
              <a:rPr lang="en-US" b="0" i="1" dirty="0" smtClean="0"/>
              <a:t>lowering</a:t>
            </a:r>
            <a:r>
              <a:rPr lang="en-US" b="0" dirty="0" smtClean="0"/>
              <a:t> each sample by 50% instead of doubling it.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5943600" y="35814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We can make this generic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7239000" cy="1570037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By adding a </a:t>
            </a:r>
            <a:r>
              <a:rPr lang="en-US" i="1">
                <a:latin typeface="Constantia" charset="0"/>
              </a:rPr>
              <a:t>parameter</a:t>
            </a:r>
            <a:r>
              <a:rPr lang="en-US">
                <a:latin typeface="Constantia" charset="0"/>
              </a:rPr>
              <a:t>, we can create a general </a:t>
            </a:r>
            <a:r>
              <a:rPr lang="en-US" b="1">
                <a:latin typeface="Constantia" charset="0"/>
              </a:rPr>
              <a:t>changeVolume </a:t>
            </a:r>
            <a:r>
              <a:rPr lang="en-US">
                <a:latin typeface="Constantia" charset="0"/>
              </a:rPr>
              <a:t>that can increase </a:t>
            </a:r>
            <a:r>
              <a:rPr lang="en-US" i="1">
                <a:latin typeface="Constantia" charset="0"/>
              </a:rPr>
              <a:t>or</a:t>
            </a:r>
            <a:r>
              <a:rPr lang="en-US">
                <a:latin typeface="Constantia" charset="0"/>
              </a:rPr>
              <a:t> decrease volume.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191000"/>
            <a:ext cx="6019800" cy="1570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American Typewriter"/>
                <a:ea typeface="ＭＳ Ｐゴシック" pitchFamily="-111" charset="-128"/>
                <a:cs typeface="+mn-cs"/>
              </a:rPr>
              <a:t>def </a:t>
            </a:r>
            <a:r>
              <a:rPr lang="en-US" b="0" dirty="0" err="1">
                <a:latin typeface="American Typewriter"/>
                <a:ea typeface="ＭＳ Ｐゴシック" pitchFamily="-111" charset="-128"/>
                <a:cs typeface="+mn-cs"/>
              </a:rPr>
              <a:t>changeVolume</a:t>
            </a:r>
            <a:r>
              <a:rPr lang="en-US" b="0" dirty="0">
                <a:latin typeface="American Typewriter"/>
                <a:ea typeface="ＭＳ Ｐゴシック" pitchFamily="-111" charset="-128"/>
                <a:cs typeface="+mn-cs"/>
              </a:rPr>
              <a:t>(sound , factor):</a:t>
            </a:r>
          </a:p>
          <a:p>
            <a:pPr>
              <a:defRPr/>
            </a:pPr>
            <a:r>
              <a:rPr lang="en-US" b="0" dirty="0">
                <a:latin typeface="American Typewriter"/>
                <a:ea typeface="ＭＳ Ｐゴシック" pitchFamily="-111" charset="-128"/>
                <a:cs typeface="+mn-cs"/>
              </a:rPr>
              <a:t>  for sample in </a:t>
            </a:r>
            <a:r>
              <a:rPr lang="en-US" b="0" dirty="0" err="1">
                <a:latin typeface="American Typewriter"/>
                <a:ea typeface="ＭＳ Ｐゴシック" pitchFamily="-111" charset="-128"/>
                <a:cs typeface="+mn-cs"/>
              </a:rPr>
              <a:t>getSamples</a:t>
            </a:r>
            <a:r>
              <a:rPr lang="en-US" b="0" dirty="0">
                <a:latin typeface="American Typewriter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b="0" dirty="0">
                <a:latin typeface="American Typewriter"/>
                <a:ea typeface="ＭＳ Ｐゴシック" pitchFamily="-111" charset="-128"/>
                <a:cs typeface="+mn-cs"/>
              </a:rPr>
              <a:t>    value = </a:t>
            </a:r>
            <a:r>
              <a:rPr lang="en-US" b="0" dirty="0" err="1">
                <a:latin typeface="American Typewriter"/>
                <a:ea typeface="ＭＳ Ｐゴシック" pitchFamily="-111" charset="-128"/>
                <a:cs typeface="+mn-cs"/>
              </a:rPr>
              <a:t>getSampleValue</a:t>
            </a:r>
            <a:r>
              <a:rPr lang="en-US" b="0" dirty="0">
                <a:latin typeface="American Typewriter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b="0" dirty="0">
                <a:latin typeface="American Typewriter"/>
                <a:ea typeface="ＭＳ Ｐゴシック" pitchFamily="-111" charset="-128"/>
                <a:cs typeface="+mn-cs"/>
              </a:rPr>
              <a:t>    </a:t>
            </a:r>
            <a:r>
              <a:rPr lang="en-US" b="0" dirty="0" err="1">
                <a:latin typeface="American Typewriter"/>
                <a:ea typeface="ＭＳ Ｐゴシック" pitchFamily="-111" charset="-128"/>
                <a:cs typeface="+mn-cs"/>
              </a:rPr>
              <a:t>setSampleValue</a:t>
            </a:r>
            <a:r>
              <a:rPr lang="en-US" b="0" dirty="0">
                <a:latin typeface="American Typewriter"/>
                <a:ea typeface="ＭＳ Ｐゴシック" pitchFamily="-111" charset="-128"/>
                <a:cs typeface="+mn-cs"/>
              </a:rPr>
              <a:t>(sample ,value * factor)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pitchFamily="-111" charset="-128"/>
              </a:rPr>
              <a:t>Recognize some similarities?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76200" y="4572000"/>
            <a:ext cx="4800600" cy="1784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decreaseVolume(sound):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(sample, value*0.5)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304800" y="2471738"/>
            <a:ext cx="4572000" cy="1643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increaseVolume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sample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(sample, value*2)</a:t>
            </a:r>
          </a:p>
          <a:p>
            <a:pPr>
              <a:defRPr/>
            </a:pPr>
            <a:endParaRPr lang="en-US" sz="2000" dirty="0">
              <a:latin typeface="American Typewriter" pitchFamily="-111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5262563" y="4572000"/>
            <a:ext cx="3805237" cy="1336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decreaseRed(picture):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p </a:t>
            </a:r>
            <a:r>
              <a:rPr lang="en-US" sz="200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getPixels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(picture):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  value=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getRed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(p)</a:t>
            </a:r>
          </a:p>
          <a:p>
            <a:pPr>
              <a:defRPr/>
            </a:pP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setRed</a:t>
            </a:r>
            <a:r>
              <a:rPr lang="en-US" sz="2000">
                <a:latin typeface="American Typewriter" pitchFamily="-111" charset="0"/>
                <a:ea typeface="ＭＳ Ｐゴシック" pitchFamily="-111" charset="-128"/>
                <a:cs typeface="+mn-cs"/>
              </a:rPr>
              <a:t>(p,value*0.5)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5262563" y="2514600"/>
            <a:ext cx="3805237" cy="1336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def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increaseRed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(picture):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for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p </a:t>
            </a:r>
            <a:r>
              <a:rPr lang="en-US" sz="2000" dirty="0">
                <a:solidFill>
                  <a:schemeClr val="accent1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in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getPixels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(picture):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value=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getRed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(p)</a:t>
            </a:r>
          </a:p>
          <a:p>
            <a:pPr>
              <a:defRPr/>
            </a:pP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    </a:t>
            </a:r>
            <a:r>
              <a:rPr lang="en-US" sz="2000" dirty="0" err="1">
                <a:solidFill>
                  <a:srgbClr val="800080"/>
                </a:solidFill>
                <a:latin typeface="American Typewriter" pitchFamily="-111" charset="0"/>
                <a:ea typeface="ＭＳ Ｐゴシック" pitchFamily="-111" charset="-128"/>
                <a:cs typeface="+mn-cs"/>
              </a:rPr>
              <a:t>setRed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(</a:t>
            </a:r>
            <a:r>
              <a:rPr lang="en-US" sz="2000" dirty="0" err="1">
                <a:latin typeface="American Typewriter" pitchFamily="-111" charset="0"/>
                <a:ea typeface="ＭＳ Ｐゴシック" pitchFamily="-111" charset="-128"/>
                <a:cs typeface="+mn-cs"/>
              </a:rPr>
              <a:t>p,value</a:t>
            </a:r>
            <a:r>
              <a:rPr lang="en-US" sz="2000" dirty="0">
                <a:latin typeface="American Typewriter" pitchFamily="-111" charset="0"/>
                <a:ea typeface="ＭＳ Ｐゴシック" pitchFamily="-111" charset="-128"/>
                <a:cs typeface="+mn-cs"/>
              </a:rPr>
              <a:t>*1.2)</a:t>
            </a:r>
          </a:p>
        </p:txBody>
      </p:sp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4800600" y="3352800"/>
            <a:ext cx="68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10"/>
          <p:cNvSpPr>
            <a:spLocks noChangeShapeType="1"/>
          </p:cNvSpPr>
          <p:nvPr/>
        </p:nvSpPr>
        <p:spPr bwMode="auto">
          <a:xfrm>
            <a:off x="4800600" y="5334000"/>
            <a:ext cx="68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Does increasing the volume change the volume setting?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No</a:t>
            </a:r>
          </a:p>
          <a:p>
            <a:pPr lvl="1" eaLnBrk="1" hangingPunct="1"/>
            <a:r>
              <a:rPr lang="en-US">
                <a:latin typeface="Constantia" charset="0"/>
              </a:rPr>
              <a:t>The physical volume setting indicates an upper bound, the potential loudest sound.</a:t>
            </a:r>
          </a:p>
          <a:p>
            <a:pPr lvl="1" eaLnBrk="1" hangingPunct="1"/>
            <a:r>
              <a:rPr lang="en-US">
                <a:latin typeface="Constantia" charset="0"/>
              </a:rPr>
              <a:t>Within that potential, sounds can be louder or softer</a:t>
            </a:r>
          </a:p>
          <a:p>
            <a:pPr lvl="2" eaLnBrk="1" hangingPunct="1"/>
            <a:r>
              <a:rPr lang="en-US">
                <a:latin typeface="Constantia" charset="0"/>
              </a:rPr>
              <a:t>They can fill that space, but might not.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7086600" cy="170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3000" b="0">
                <a:latin typeface="Times New Roman" pitchFamily="18" charset="0"/>
                <a:ea typeface="ＭＳ Ｐゴシック" pitchFamily="-111" charset="-128"/>
                <a:cs typeface="+mn-cs"/>
              </a:rPr>
              <a:t>(Have you ever noticed how commercials are always louder than regular programs?)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b="0">
                <a:latin typeface="Arial Black" pitchFamily="34" charset="0"/>
                <a:ea typeface="ＭＳ Ｐゴシック" pitchFamily="-111" charset="-128"/>
                <a:cs typeface="+mn-cs"/>
              </a:rPr>
              <a:t>Louder content attracts your attention.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sz="2000" b="0">
                <a:latin typeface="Arial Black" pitchFamily="34" charset="0"/>
                <a:ea typeface="ＭＳ Ｐゴシック" pitchFamily="-111" charset="-128"/>
                <a:cs typeface="+mn-cs"/>
              </a:rPr>
              <a:t>It maximizes the </a:t>
            </a:r>
            <a:r>
              <a:rPr lang="en-US" sz="2000" b="0" i="1">
                <a:latin typeface="Arial Black" pitchFamily="34" charset="0"/>
                <a:ea typeface="ＭＳ Ｐゴシック" pitchFamily="-111" charset="-128"/>
                <a:cs typeface="+mn-cs"/>
              </a:rPr>
              <a:t>potential</a:t>
            </a:r>
            <a:r>
              <a:rPr lang="en-US" sz="2000" b="0">
                <a:latin typeface="Arial Black" pitchFamily="34" charset="0"/>
                <a:ea typeface="ＭＳ Ｐゴシック" pitchFamily="-111" charset="-128"/>
                <a:cs typeface="+mn-cs"/>
              </a:rPr>
              <a:t> sound.</a:t>
            </a:r>
            <a:endParaRPr lang="en-US"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Maximizing volume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How, then, do we get maximal volume?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(e.g. automatic recording level)</a:t>
            </a:r>
          </a:p>
          <a:p>
            <a:pPr eaLnBrk="1" hangingPunct="1"/>
            <a:r>
              <a:rPr lang="en-US" dirty="0" smtClean="0">
                <a:latin typeface="Constantia" charset="0"/>
              </a:rPr>
              <a:t>It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a three-step process: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First, figure out the loudest sound (largest sample).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Next, figure out how much we have to increase/decrease that sound to fill the available space</a:t>
            </a:r>
          </a:p>
          <a:p>
            <a:pPr lvl="2" eaLnBrk="1" hangingPunct="1"/>
            <a:r>
              <a:rPr lang="en-US" dirty="0">
                <a:latin typeface="Constantia" charset="0"/>
              </a:rPr>
              <a:t>We want to find the amplification factor amp, where amp * loudest = 32767</a:t>
            </a:r>
          </a:p>
          <a:p>
            <a:pPr lvl="2" eaLnBrk="1" hangingPunct="1"/>
            <a:r>
              <a:rPr lang="en-US" dirty="0">
                <a:latin typeface="Constantia" charset="0"/>
              </a:rPr>
              <a:t>In other words: amp = 32767/loudest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Finally, amplify each sample by multiplying it by amp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11" charset="-128"/>
              </a:rPr>
              <a:t>Maxing (</a:t>
            </a:r>
            <a:r>
              <a:rPr lang="en-US" i="1" dirty="0" smtClean="0">
                <a:ea typeface="ＭＳ Ｐゴシック" pitchFamily="-111" charset="-128"/>
              </a:rPr>
              <a:t>normalizing)</a:t>
            </a:r>
            <a:r>
              <a:rPr lang="en-US" dirty="0" smtClean="0">
                <a:ea typeface="ＭＳ Ｐゴシック" pitchFamily="-111" charset="-128"/>
              </a:rPr>
              <a:t> the sound</a:t>
            </a:r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382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def</a:t>
            </a:r>
            <a:r>
              <a:rPr lang="en-US" sz="2000">
                <a:latin typeface="American Typewriter" charset="0"/>
              </a:rPr>
              <a:t> normalize(sound):</a:t>
            </a:r>
          </a:p>
          <a:p>
            <a:r>
              <a:rPr lang="en-US" sz="2000">
                <a:latin typeface="American Typewriter" charset="0"/>
              </a:rPr>
              <a:t>    largest = 0</a:t>
            </a:r>
          </a:p>
          <a:p>
            <a:r>
              <a:rPr lang="en-US" sz="2000">
                <a:latin typeface="American Typewriter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for</a:t>
            </a:r>
            <a:r>
              <a:rPr lang="en-US" sz="2000">
                <a:latin typeface="American Typewriter" charset="0"/>
              </a:rPr>
              <a:t> s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in</a:t>
            </a:r>
            <a:r>
              <a:rPr lang="en-US" sz="2000">
                <a:latin typeface="American Typewriter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getSamples</a:t>
            </a:r>
            <a:r>
              <a:rPr lang="en-US" sz="2000">
                <a:latin typeface="American Typewriter" charset="0"/>
              </a:rPr>
              <a:t>(sound):        </a:t>
            </a:r>
          </a:p>
          <a:p>
            <a:r>
              <a:rPr lang="en-US" sz="2000">
                <a:latin typeface="American Typewriter" charset="0"/>
              </a:rPr>
              <a:t>        largest = max(largest,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getSampleValue</a:t>
            </a:r>
            <a:r>
              <a:rPr lang="en-US" sz="2000">
                <a:latin typeface="American Typewriter" charset="0"/>
              </a:rPr>
              <a:t>(s))    </a:t>
            </a:r>
          </a:p>
          <a:p>
            <a:r>
              <a:rPr lang="en-US" sz="2000">
                <a:latin typeface="American Typewriter" charset="0"/>
              </a:rPr>
              <a:t>    amplification = 32767.0 / largest</a:t>
            </a:r>
          </a:p>
          <a:p>
            <a:endParaRPr lang="en-US" sz="2000">
              <a:latin typeface="American Typewriter" charset="0"/>
            </a:endParaRPr>
          </a:p>
          <a:p>
            <a:r>
              <a:rPr lang="en-US" sz="2000">
                <a:latin typeface="American Typewriter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print</a:t>
            </a:r>
            <a:r>
              <a:rPr lang="en-US" sz="2000">
                <a:latin typeface="American Typewriter" charset="0"/>
              </a:rPr>
              <a:t> "Largest sample value in original sound was",  largest </a:t>
            </a:r>
          </a:p>
          <a:p>
            <a:r>
              <a:rPr lang="en-US" sz="2000">
                <a:latin typeface="American Typewriter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print</a:t>
            </a:r>
            <a:r>
              <a:rPr lang="en-US" sz="2000">
                <a:latin typeface="American Typewriter" charset="0"/>
              </a:rPr>
              <a:t> </a:t>
            </a:r>
            <a:r>
              <a:rPr lang="ja-JP" altLang="en-US" sz="2000">
                <a:latin typeface="American Typewriter" charset="0"/>
              </a:rPr>
              <a:t>”</a:t>
            </a:r>
            <a:r>
              <a:rPr lang="en-US" altLang="ja-JP" sz="2000">
                <a:latin typeface="American Typewriter" charset="0"/>
              </a:rPr>
              <a:t>Amplification multiplier is", amplification   </a:t>
            </a:r>
          </a:p>
          <a:p>
            <a:endParaRPr lang="en-US" sz="2000">
              <a:latin typeface="American Typewriter" charset="0"/>
            </a:endParaRPr>
          </a:p>
          <a:p>
            <a:r>
              <a:rPr lang="en-US" sz="2000">
                <a:latin typeface="American Typewriter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for</a:t>
            </a:r>
            <a:r>
              <a:rPr lang="en-US" sz="2000">
                <a:latin typeface="American Typewriter" charset="0"/>
              </a:rPr>
              <a:t> s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in</a:t>
            </a:r>
            <a:r>
              <a:rPr lang="en-US" sz="2000">
                <a:latin typeface="American Typewriter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getSamples</a:t>
            </a:r>
            <a:r>
              <a:rPr lang="en-US" sz="2000">
                <a:latin typeface="American Typewriter" charset="0"/>
              </a:rPr>
              <a:t>(sound):      </a:t>
            </a:r>
          </a:p>
          <a:p>
            <a:r>
              <a:rPr lang="en-US" sz="2000">
                <a:latin typeface="American Typewriter" charset="0"/>
              </a:rPr>
              <a:t>        louder =  amplification *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getSampleValue</a:t>
            </a:r>
            <a:r>
              <a:rPr lang="en-US" sz="2000">
                <a:latin typeface="American Typewriter" charset="0"/>
              </a:rPr>
              <a:t>(s)  </a:t>
            </a:r>
          </a:p>
          <a:p>
            <a:r>
              <a:rPr lang="en-US" sz="2000">
                <a:latin typeface="American Typewriter" charset="0"/>
              </a:rPr>
              <a:t>       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setSampleValue</a:t>
            </a:r>
            <a:r>
              <a:rPr lang="en-US" sz="2000">
                <a:latin typeface="American Typewriter" charset="0"/>
              </a:rPr>
              <a:t>(s, louder) 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105400" y="1752600"/>
            <a:ext cx="3606800" cy="822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This loop finds the loudest</a:t>
            </a:r>
          </a:p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sample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029200" y="5638800"/>
            <a:ext cx="3763963" cy="822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pitchFamily="-111" charset="-128"/>
                <a:cs typeface="+mn-cs"/>
              </a:rPr>
              <a:t>This loop actually amplifies</a:t>
            </a:r>
          </a:p>
          <a:p>
            <a:pPr>
              <a:defRPr/>
            </a:pPr>
            <a:r>
              <a:rPr lang="en-US">
                <a:ea typeface="ＭＳ Ｐゴシック" pitchFamily="-111" charset="-128"/>
                <a:cs typeface="+mn-cs"/>
              </a:rPr>
              <a:t>the sound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4724400" y="2209800"/>
            <a:ext cx="3810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H="1" flipV="1">
            <a:off x="4495800" y="5486400"/>
            <a:ext cx="5334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775450" y="2895600"/>
            <a:ext cx="2368550" cy="830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Q: Why 32767?</a:t>
            </a:r>
          </a:p>
          <a:p>
            <a:pPr>
              <a:defRPr/>
            </a:pPr>
            <a:r>
              <a:rPr lang="en-US" smtClean="0"/>
              <a:t>A: Later…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 flipV="1">
            <a:off x="3733800" y="3429000"/>
            <a:ext cx="2971800" cy="152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Volume and Pitch: </a:t>
            </a:r>
            <a:br>
              <a:rPr lang="en-US" sz="3600">
                <a:latin typeface="Calibri" charset="0"/>
              </a:rPr>
            </a:br>
            <a:r>
              <a:rPr lang="en-US" sz="3600">
                <a:latin typeface="Calibri" charset="0"/>
              </a:rPr>
              <a:t>Psychoacoustics, the psychology of sound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Our perception of volume is related (logarithmically) to changes in amplitude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If the amplitude doubles, </a:t>
            </a:r>
            <a:r>
              <a:rPr lang="en-US" dirty="0" smtClean="0">
                <a:latin typeface="Constantia" charset="0"/>
              </a:rPr>
              <a:t>it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about a 3 decibel (dB) change</a:t>
            </a:r>
          </a:p>
          <a:p>
            <a:pPr eaLnBrk="1" hangingPunct="1"/>
            <a:r>
              <a:rPr lang="en-US" dirty="0">
                <a:latin typeface="Constantia" charset="0"/>
              </a:rPr>
              <a:t>Our perception of pitch is related (logarithmically) to changes in frequency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Higher frequencies are perceived as higher pitches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We can hear between 5 Hz and 20,000 Hz (20 kHz)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A above middle C is 440 Hz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Calibri" charset="0"/>
              </a:rPr>
              <a:t>Max()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114800" cy="3886200"/>
          </a:xfrm>
        </p:spPr>
        <p:txBody>
          <a:bodyPr/>
          <a:lstStyle/>
          <a:p>
            <a:pPr eaLnBrk="1" hangingPunct="1"/>
            <a:r>
              <a:rPr lang="en-US" b="1">
                <a:latin typeface="Constantia" charset="0"/>
              </a:rPr>
              <a:t>max()</a:t>
            </a:r>
            <a:r>
              <a:rPr lang="en-US">
                <a:latin typeface="Constantia" charset="0"/>
              </a:rPr>
              <a:t> is a function that takes </a:t>
            </a:r>
            <a:r>
              <a:rPr lang="en-US" i="1">
                <a:latin typeface="Constantia" charset="0"/>
              </a:rPr>
              <a:t>any</a:t>
            </a:r>
            <a:r>
              <a:rPr lang="en-US">
                <a:latin typeface="Constantia" charset="0"/>
              </a:rPr>
              <a:t> number of inputs, and always returns the largest.</a:t>
            </a:r>
          </a:p>
          <a:p>
            <a:pPr eaLnBrk="1" hangingPunct="1"/>
            <a:r>
              <a:rPr lang="en-US">
                <a:latin typeface="Constantia" charset="0"/>
              </a:rPr>
              <a:t>There is also a function </a:t>
            </a:r>
            <a:r>
              <a:rPr lang="en-US" b="1">
                <a:latin typeface="Constantia" charset="0"/>
              </a:rPr>
              <a:t>min()</a:t>
            </a:r>
            <a:r>
              <a:rPr lang="en-US">
                <a:latin typeface="Constantia" charset="0"/>
              </a:rPr>
              <a:t> which works similarly but returns the minimum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724400" y="2057400"/>
            <a:ext cx="4038600" cy="2100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ea typeface="ＭＳ Ｐゴシック" pitchFamily="-111" charset="-128"/>
                <a:cs typeface="+mn-cs"/>
              </a:rPr>
              <a:t>&gt;&gt;&gt; </a:t>
            </a:r>
            <a:r>
              <a:rPr lang="fr-FR" dirty="0" err="1">
                <a:ea typeface="ＭＳ Ｐゴシック" pitchFamily="-111" charset="-128"/>
                <a:cs typeface="+mn-cs"/>
              </a:rPr>
              <a:t>print</a:t>
            </a:r>
            <a:r>
              <a:rPr lang="fr-FR" dirty="0">
                <a:ea typeface="ＭＳ Ｐゴシック" pitchFamily="-111" charset="-128"/>
                <a:cs typeface="+mn-cs"/>
              </a:rPr>
              <a:t> max(1,2,3)</a:t>
            </a:r>
          </a:p>
          <a:p>
            <a:pPr>
              <a:defRPr/>
            </a:pPr>
            <a:r>
              <a:rPr lang="fr-FR" dirty="0">
                <a:ea typeface="ＭＳ Ｐゴシック" pitchFamily="-111" charset="-128"/>
                <a:cs typeface="+mn-cs"/>
              </a:rPr>
              <a:t>3</a:t>
            </a:r>
          </a:p>
          <a:p>
            <a:pPr>
              <a:defRPr/>
            </a:pPr>
            <a:r>
              <a:rPr lang="fr-FR" dirty="0">
                <a:ea typeface="ＭＳ Ｐゴシック" pitchFamily="-111" charset="-128"/>
                <a:cs typeface="+mn-cs"/>
              </a:rPr>
              <a:t>&gt;&gt;&gt; </a:t>
            </a:r>
            <a:r>
              <a:rPr lang="fr-FR" dirty="0" err="1">
                <a:ea typeface="ＭＳ Ｐゴシック" pitchFamily="-111" charset="-128"/>
                <a:cs typeface="+mn-cs"/>
              </a:rPr>
              <a:t>print</a:t>
            </a:r>
            <a:r>
              <a:rPr lang="fr-FR" dirty="0">
                <a:ea typeface="ＭＳ Ｐゴシック" pitchFamily="-111" charset="-128"/>
                <a:cs typeface="+mn-cs"/>
              </a:rPr>
              <a:t> max(4,67,98,-1,2)</a:t>
            </a:r>
          </a:p>
          <a:p>
            <a:pPr>
              <a:defRPr/>
            </a:pPr>
            <a:r>
              <a:rPr lang="fr-FR" dirty="0">
                <a:ea typeface="ＭＳ Ｐゴシック" pitchFamily="-111" charset="-128"/>
                <a:cs typeface="+mn-cs"/>
              </a:rPr>
              <a:t>98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>
                <a:latin typeface="Calibri" charset="0"/>
              </a:rPr>
              <a:t>Or: use </a:t>
            </a:r>
            <a:r>
              <a:rPr lang="en-US">
                <a:solidFill>
                  <a:schemeClr val="accent1"/>
                </a:solidFill>
                <a:latin typeface="Calibri" charset="0"/>
              </a:rPr>
              <a:t>if </a:t>
            </a:r>
            <a:r>
              <a:rPr lang="en-US">
                <a:latin typeface="Calibri" charset="0"/>
              </a:rPr>
              <a:t>instead of </a:t>
            </a:r>
            <a:r>
              <a:rPr lang="en-US">
                <a:solidFill>
                  <a:schemeClr val="accent1"/>
                </a:solidFill>
                <a:latin typeface="Calibri" charset="0"/>
              </a:rPr>
              <a:t>max</a:t>
            </a:r>
            <a:endParaRPr lang="en-US">
              <a:latin typeface="Calibri" charset="0"/>
            </a:endParaRP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533400" y="1836738"/>
            <a:ext cx="8382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def</a:t>
            </a:r>
            <a:r>
              <a:rPr lang="en-US" sz="2000">
                <a:latin typeface="American Typewriter" charset="0"/>
              </a:rPr>
              <a:t> normalize(sound):</a:t>
            </a:r>
          </a:p>
          <a:p>
            <a:r>
              <a:rPr lang="en-US" sz="2000">
                <a:latin typeface="American Typewriter" charset="0"/>
              </a:rPr>
              <a:t>  largest = 0</a:t>
            </a:r>
          </a:p>
          <a:p>
            <a:r>
              <a:rPr lang="en-US" sz="2000">
                <a:latin typeface="American Typewriter" charset="0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for</a:t>
            </a:r>
            <a:r>
              <a:rPr lang="en-US" sz="2000">
                <a:latin typeface="American Typewriter" charset="0"/>
              </a:rPr>
              <a:t> s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in</a:t>
            </a:r>
            <a:r>
              <a:rPr lang="en-US" sz="2000">
                <a:latin typeface="American Typewriter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getSamples</a:t>
            </a:r>
            <a:r>
              <a:rPr lang="en-US" sz="2000">
                <a:latin typeface="American Typewriter" charset="0"/>
              </a:rPr>
              <a:t>(sound):        </a:t>
            </a:r>
          </a:p>
          <a:p>
            <a:r>
              <a:rPr lang="en-US" sz="2000">
                <a:latin typeface="American Typewriter" charset="0"/>
              </a:rPr>
              <a:t>  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if</a:t>
            </a:r>
            <a:r>
              <a:rPr lang="en-US" sz="2000">
                <a:latin typeface="American Typewriter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getSampleValue</a:t>
            </a:r>
            <a:r>
              <a:rPr lang="en-US" sz="2000">
                <a:latin typeface="American Typewriter" charset="0"/>
              </a:rPr>
              <a:t>(s) &gt; largest:</a:t>
            </a:r>
          </a:p>
          <a:p>
            <a:r>
              <a:rPr lang="en-US" sz="2000">
                <a:latin typeface="American Typewriter" charset="0"/>
              </a:rPr>
              <a:t>      largest =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getSampleValue</a:t>
            </a:r>
            <a:r>
              <a:rPr lang="en-US" sz="2000">
                <a:latin typeface="American Typewriter" charset="0"/>
              </a:rPr>
              <a:t>(s)</a:t>
            </a:r>
          </a:p>
          <a:p>
            <a:r>
              <a:rPr lang="en-US" sz="2000">
                <a:latin typeface="American Typewriter" charset="0"/>
              </a:rPr>
              <a:t>  amplification = 32767.0 / largest</a:t>
            </a:r>
          </a:p>
          <a:p>
            <a:r>
              <a:rPr lang="en-US" sz="2000">
                <a:latin typeface="American Typewriter" charset="0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print</a:t>
            </a:r>
            <a:r>
              <a:rPr lang="en-US" sz="2000">
                <a:latin typeface="American Typewriter" charset="0"/>
              </a:rPr>
              <a:t> "Largest sample value in original sound was",  largest </a:t>
            </a:r>
          </a:p>
          <a:p>
            <a:r>
              <a:rPr lang="en-US" sz="2000">
                <a:latin typeface="American Typewriter" charset="0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print</a:t>
            </a:r>
            <a:r>
              <a:rPr lang="en-US" sz="2000">
                <a:latin typeface="American Typewriter" charset="0"/>
              </a:rPr>
              <a:t> </a:t>
            </a:r>
            <a:r>
              <a:rPr lang="ja-JP" altLang="en-US" sz="2000">
                <a:latin typeface="American Typewriter" charset="0"/>
              </a:rPr>
              <a:t>”</a:t>
            </a:r>
            <a:r>
              <a:rPr lang="en-US" altLang="ja-JP" sz="2000">
                <a:latin typeface="American Typewriter" charset="0"/>
              </a:rPr>
              <a:t>Amplification factor is", amplification   </a:t>
            </a:r>
          </a:p>
          <a:p>
            <a:r>
              <a:rPr lang="en-US" sz="2000">
                <a:latin typeface="American Typewriter" charset="0"/>
              </a:rPr>
              <a:t> 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for</a:t>
            </a:r>
            <a:r>
              <a:rPr lang="en-US" sz="2000">
                <a:latin typeface="American Typewriter" charset="0"/>
              </a:rPr>
              <a:t> s </a:t>
            </a:r>
            <a:r>
              <a:rPr lang="en-US" sz="2000">
                <a:solidFill>
                  <a:schemeClr val="accent1"/>
                </a:solidFill>
                <a:latin typeface="American Typewriter" charset="0"/>
              </a:rPr>
              <a:t>in</a:t>
            </a:r>
            <a:r>
              <a:rPr lang="en-US" sz="2000">
                <a:latin typeface="American Typewriter" charset="0"/>
              </a:rPr>
              <a:t>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getSamples</a:t>
            </a:r>
            <a:r>
              <a:rPr lang="en-US" sz="2000">
                <a:latin typeface="American Typewriter" charset="0"/>
              </a:rPr>
              <a:t>(sound):      </a:t>
            </a:r>
          </a:p>
          <a:p>
            <a:r>
              <a:rPr lang="en-US" sz="2000">
                <a:latin typeface="American Typewriter" charset="0"/>
              </a:rPr>
              <a:t>    louder =  amplification *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getSampleValue</a:t>
            </a:r>
            <a:r>
              <a:rPr lang="en-US" sz="2000">
                <a:latin typeface="American Typewriter" charset="0"/>
              </a:rPr>
              <a:t>(s)  </a:t>
            </a:r>
          </a:p>
          <a:p>
            <a:r>
              <a:rPr lang="en-US" sz="2000">
                <a:latin typeface="American Typewriter" charset="0"/>
              </a:rPr>
              <a:t>    </a:t>
            </a:r>
            <a:r>
              <a:rPr lang="en-US" sz="2000">
                <a:solidFill>
                  <a:srgbClr val="800080"/>
                </a:solidFill>
                <a:latin typeface="American Typewriter" charset="0"/>
              </a:rPr>
              <a:t>setSampleValue</a:t>
            </a:r>
            <a:r>
              <a:rPr lang="en-US" sz="2000">
                <a:latin typeface="American Typewriter" charset="0"/>
              </a:rPr>
              <a:t>(s, louder)  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5241925" y="1812925"/>
            <a:ext cx="376256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Instead of finding max of</a:t>
            </a:r>
          </a:p>
          <a:p>
            <a:pPr>
              <a:defRPr/>
            </a:pPr>
            <a:r>
              <a:rPr lang="en-US" dirty="0" smtClean="0"/>
              <a:t>all samples, check each in</a:t>
            </a:r>
          </a:p>
          <a:p>
            <a:pPr>
              <a:defRPr/>
            </a:pPr>
            <a:r>
              <a:rPr lang="en-US" dirty="0" smtClean="0"/>
              <a:t>turn to see if </a:t>
            </a:r>
            <a:r>
              <a:rPr lang="en-US" dirty="0" smtClean="0"/>
              <a:t>it</a:t>
            </a:r>
            <a:r>
              <a:rPr lang="fr-FR" altLang="ja-JP" dirty="0" smtClean="0"/>
              <a:t>'</a:t>
            </a:r>
            <a:r>
              <a:rPr lang="en-US" dirty="0" smtClean="0"/>
              <a:t>s </a:t>
            </a:r>
            <a:r>
              <a:rPr lang="en-US" dirty="0" smtClean="0"/>
              <a:t>the largest</a:t>
            </a:r>
          </a:p>
          <a:p>
            <a:pPr>
              <a:defRPr/>
            </a:pPr>
            <a:r>
              <a:rPr lang="en-US" dirty="0" smtClean="0"/>
              <a:t>so far</a:t>
            </a:r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 flipH="1">
            <a:off x="4495800" y="2209800"/>
            <a:ext cx="685800" cy="4746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685800" y="2819400"/>
            <a:ext cx="4267200" cy="6096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Aside: positive and negative extremes assumed to be equal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charset="0"/>
              </a:rPr>
              <a:t>We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re </a:t>
            </a:r>
            <a:r>
              <a:rPr lang="en-US" altLang="ja-JP" dirty="0">
                <a:latin typeface="Constantia" charset="0"/>
              </a:rPr>
              <a:t>making an assumption here that the maximum positive value is also the maximum negative value.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That should be true for the sounds we deal with, but </a:t>
            </a:r>
            <a:r>
              <a:rPr lang="en-US" dirty="0" err="1" smtClean="0">
                <a:latin typeface="Constantia" charset="0"/>
              </a:rPr>
              <a:t>isn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t </a:t>
            </a:r>
            <a:r>
              <a:rPr lang="en-US" altLang="ja-JP" dirty="0">
                <a:latin typeface="Constantia" charset="0"/>
              </a:rPr>
              <a:t>necessarily true</a:t>
            </a:r>
          </a:p>
          <a:p>
            <a:pPr eaLnBrk="1" hangingPunct="1"/>
            <a:r>
              <a:rPr lang="en-US" dirty="0">
                <a:latin typeface="Constantia" charset="0"/>
              </a:rPr>
              <a:t>Try adding a constant to every sample.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That makes it non-cyclic</a:t>
            </a:r>
          </a:p>
          <a:p>
            <a:pPr lvl="2" eaLnBrk="1" hangingPunct="1"/>
            <a:r>
              <a:rPr lang="en-US" dirty="0">
                <a:latin typeface="Constantia" charset="0"/>
              </a:rPr>
              <a:t>I.e. the compressions and rarefactions in the sound wave are not equal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But </a:t>
            </a:r>
            <a:r>
              <a:rPr lang="en-US" dirty="0" smtClean="0">
                <a:latin typeface="Constantia" charset="0"/>
              </a:rPr>
              <a:t>it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fairly subtle </a:t>
            </a:r>
            <a:r>
              <a:rPr lang="en-US" altLang="ja-JP" dirty="0" smtClean="0">
                <a:latin typeface="Constantia" charset="0"/>
              </a:rPr>
              <a:t>what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happening to the sound.</a:t>
            </a:r>
            <a:endParaRPr lang="en-US" dirty="0">
              <a:latin typeface="Constantia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Why 32767.0, not 32767?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Why do we divide out of 32767.0 and not just simply 32767?</a:t>
            </a:r>
          </a:p>
          <a:p>
            <a:pPr lvl="1" eaLnBrk="1" hangingPunct="1"/>
            <a:r>
              <a:rPr lang="en-US">
                <a:latin typeface="Constantia" charset="0"/>
                <a:cs typeface="ＭＳ Ｐゴシック" charset="0"/>
              </a:rPr>
              <a:t>Because of the way Python handles numbers</a:t>
            </a:r>
          </a:p>
          <a:p>
            <a:pPr lvl="1" eaLnBrk="1" hangingPunct="1"/>
            <a:r>
              <a:rPr lang="en-US">
                <a:latin typeface="Constantia" charset="0"/>
                <a:cs typeface="ＭＳ Ｐゴシック" charset="0"/>
              </a:rPr>
              <a:t>If you give it integers, it will only ever compute integers.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876800" y="1981200"/>
            <a:ext cx="2819400" cy="2308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&gt;&gt;&gt; print 1.0/2</a:t>
            </a:r>
          </a:p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0.5</a:t>
            </a:r>
          </a:p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&gt;&gt;&gt; print 1.0/2.0</a:t>
            </a:r>
          </a:p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0.5</a:t>
            </a:r>
          </a:p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&gt;&gt;&gt; print 1/2</a:t>
            </a:r>
          </a:p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Avoiding clipping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Why are we being so careful to stay within range?  What if we just multiplied all the samples by some big number and let some of them go over 32,767?</a:t>
            </a:r>
          </a:p>
          <a:p>
            <a:pPr eaLnBrk="1" hangingPunct="1"/>
            <a:r>
              <a:rPr lang="en-US">
                <a:latin typeface="Constantia" charset="0"/>
              </a:rPr>
              <a:t>The result then is </a:t>
            </a:r>
            <a:r>
              <a:rPr lang="en-US" i="1">
                <a:latin typeface="Constantia" charset="0"/>
              </a:rPr>
              <a:t>clipping</a:t>
            </a:r>
            <a:endParaRPr lang="en-US">
              <a:latin typeface="Constantia" charset="0"/>
            </a:endParaRPr>
          </a:p>
          <a:p>
            <a:pPr lvl="1" eaLnBrk="1" hangingPunct="1"/>
            <a:r>
              <a:rPr lang="en-US">
                <a:latin typeface="Constantia" charset="0"/>
                <a:cs typeface="ＭＳ Ｐゴシック" charset="0"/>
              </a:rPr>
              <a:t>Clipping: The awful, buzzing noise whenever the sound volume is beyond the maximum that your sound system can handle.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if we maximized the sound?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All samples over 0: Make it 32767</a:t>
            </a:r>
          </a:p>
          <a:p>
            <a:pPr eaLnBrk="1" hangingPunct="1"/>
            <a:r>
              <a:rPr lang="en-US">
                <a:latin typeface="Constantia" charset="0"/>
              </a:rPr>
              <a:t>All samples at or below 0: Make it -32768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 clipping, all the time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6934200" cy="2819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def </a:t>
            </a:r>
            <a:r>
              <a:rPr lang="en-US" sz="2800" b="1" dirty="0" err="1" smtClean="0">
                <a:latin typeface="Courier" pitchFamily="-111" charset="0"/>
                <a:ea typeface="ＭＳ Ｐゴシック" pitchFamily="-111" charset="-128"/>
                <a:cs typeface="+mn-cs"/>
              </a:rPr>
              <a:t>onlyMaximize</a:t>
            </a: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  for sample in </a:t>
            </a:r>
            <a:r>
              <a:rPr lang="en-US" sz="2800" b="1" dirty="0" err="1" smtClean="0">
                <a:latin typeface="Courier" pitchFamily="-111" charset="0"/>
                <a:ea typeface="ＭＳ Ｐゴシック" pitchFamily="-111" charset="-128"/>
                <a:cs typeface="+mn-cs"/>
              </a:rPr>
              <a:t>getSamples</a:t>
            </a: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(sound):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    value = </a:t>
            </a:r>
            <a:r>
              <a:rPr lang="en-US" sz="2800" b="1" dirty="0" err="1" smtClean="0">
                <a:latin typeface="Courier" pitchFamily="-111" charset="0"/>
                <a:ea typeface="ＭＳ Ｐゴシック" pitchFamily="-111" charset="-128"/>
                <a:cs typeface="+mn-cs"/>
              </a:rPr>
              <a:t>getSampleValue</a:t>
            </a: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(sample)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    if value &gt; 0: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      </a:t>
            </a:r>
            <a:r>
              <a:rPr lang="en-US" sz="2800" b="1" dirty="0" err="1" smtClean="0">
                <a:latin typeface="Couri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(sample, 32767)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    if value &lt; 0: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      </a:t>
            </a:r>
            <a:r>
              <a:rPr lang="en-US" sz="2800" b="1" dirty="0" err="1" smtClean="0">
                <a:latin typeface="Courier" pitchFamily="-111" charset="0"/>
                <a:ea typeface="ＭＳ Ｐゴシック" pitchFamily="-111" charset="-128"/>
                <a:cs typeface="+mn-cs"/>
              </a:rPr>
              <a:t>setSampleValue</a:t>
            </a:r>
            <a:r>
              <a:rPr lang="en-US" sz="2800" b="1" dirty="0" smtClean="0">
                <a:latin typeface="Courier" pitchFamily="-111" charset="0"/>
                <a:ea typeface="ＭＳ Ｐゴシック" pitchFamily="-111" charset="-128"/>
                <a:cs typeface="+mn-cs"/>
              </a:rPr>
              <a:t>(sample, -32768)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5921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We can hear the speech!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Try it!  You can understand speech in this mangled sound.</a:t>
            </a:r>
          </a:p>
          <a:p>
            <a:pPr eaLnBrk="1" hangingPunct="1"/>
            <a:r>
              <a:rPr lang="en-US">
                <a:latin typeface="Constantia" charset="0"/>
              </a:rPr>
              <a:t>Why?</a:t>
            </a:r>
          </a:p>
          <a:p>
            <a:pPr eaLnBrk="1" hangingPunct="1"/>
            <a:r>
              <a:rPr lang="en-US">
                <a:latin typeface="Constantia" charset="0"/>
              </a:rPr>
              <a:t>Implications:</a:t>
            </a:r>
          </a:p>
          <a:p>
            <a:pPr lvl="1" eaLnBrk="1" hangingPunct="1"/>
            <a:r>
              <a:rPr lang="en-US">
                <a:latin typeface="Constantia" charset="0"/>
              </a:rPr>
              <a:t>Human understanding of speech relies more on </a:t>
            </a:r>
            <a:r>
              <a:rPr lang="en-US" i="1">
                <a:latin typeface="Constantia" charset="0"/>
              </a:rPr>
              <a:t>frequency</a:t>
            </a:r>
            <a:r>
              <a:rPr lang="en-US">
                <a:latin typeface="Constantia" charset="0"/>
              </a:rPr>
              <a:t> than </a:t>
            </a:r>
            <a:r>
              <a:rPr lang="en-US" i="1">
                <a:latin typeface="Constantia" charset="0"/>
              </a:rPr>
              <a:t>amplitude</a:t>
            </a:r>
            <a:r>
              <a:rPr lang="en-US">
                <a:latin typeface="Constantia" charset="0"/>
              </a:rPr>
              <a:t>.</a:t>
            </a:r>
          </a:p>
          <a:p>
            <a:pPr lvl="1" eaLnBrk="1" hangingPunct="1"/>
            <a:r>
              <a:rPr lang="en-US">
                <a:latin typeface="Constantia" charset="0"/>
              </a:rPr>
              <a:t>Note how many </a:t>
            </a:r>
            <a:r>
              <a:rPr lang="en-US" i="1">
                <a:latin typeface="Constantia" charset="0"/>
              </a:rPr>
              <a:t>bits</a:t>
            </a:r>
            <a:r>
              <a:rPr lang="en-US">
                <a:latin typeface="Constantia" charset="0"/>
              </a:rPr>
              <a:t> we need per sample.  A single bit per sample can record legible speech.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Processing only part of the sound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What if we wanted to increase or decrease the volume of only part of the sound?</a:t>
            </a:r>
          </a:p>
          <a:p>
            <a:pPr eaLnBrk="1" hangingPunct="1"/>
            <a:r>
              <a:rPr lang="en-US" dirty="0">
                <a:latin typeface="Constantia" charset="0"/>
              </a:rPr>
              <a:t>Q: How would we do it?</a:t>
            </a:r>
          </a:p>
          <a:p>
            <a:pPr eaLnBrk="1" hangingPunct="1"/>
            <a:r>
              <a:rPr lang="en-US" dirty="0">
                <a:latin typeface="Constantia" charset="0"/>
              </a:rPr>
              <a:t>A: </a:t>
            </a:r>
            <a:r>
              <a:rPr lang="en-US" dirty="0" smtClean="0">
                <a:latin typeface="Constantia" charset="0"/>
              </a:rPr>
              <a:t>We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d </a:t>
            </a:r>
            <a:r>
              <a:rPr lang="en-US" altLang="ja-JP" dirty="0">
                <a:latin typeface="Constantia" charset="0"/>
              </a:rPr>
              <a:t>have to use a range() function with our for loop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Just like when we manipulated only part of a picture by using range() in conjunction with </a:t>
            </a:r>
            <a:r>
              <a:rPr lang="en-US" dirty="0" err="1">
                <a:latin typeface="Constantia" charset="0"/>
              </a:rPr>
              <a:t>getPixels</a:t>
            </a:r>
            <a:r>
              <a:rPr lang="en-US" dirty="0">
                <a:latin typeface="Constantia" charset="0"/>
              </a:rPr>
              <a:t>()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Logarithmically?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charset="0"/>
              </a:rPr>
              <a:t>It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strange, but our hearing works on ratios not differences, e.g., for pitch.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We hear the difference between 200 Hz and 400 Hz, as the same as 500 Hz and 1000 Hz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Similarly, 200 Hz to 600 Hz, and 1000 Hz to 3000 Hz</a:t>
            </a:r>
          </a:p>
          <a:p>
            <a:pPr eaLnBrk="1" hangingPunct="1"/>
            <a:r>
              <a:rPr lang="en-US" dirty="0">
                <a:latin typeface="Constantia" charset="0"/>
              </a:rPr>
              <a:t>Intensity (volume) is measured as watts per meter squared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A change from 0.1W/m2 to 0.01 W/m2, sounds the same to us as 0.001W/m2 to 0.0001W/m2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Decibel is a logarithmic measure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A decibel is a ratio between two intensities: </a:t>
            </a:r>
            <a:br>
              <a:rPr lang="en-US" dirty="0">
                <a:latin typeface="Constantia" charset="0"/>
              </a:rPr>
            </a:br>
            <a:r>
              <a:rPr lang="en-US" dirty="0">
                <a:latin typeface="Courier New" charset="0"/>
                <a:cs typeface="Courier New" charset="0"/>
              </a:rPr>
              <a:t>10 * log10(I1/I2)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As an absolute measure, </a:t>
            </a:r>
            <a:r>
              <a:rPr lang="en-US" dirty="0" smtClean="0">
                <a:latin typeface="Constantia" charset="0"/>
              </a:rPr>
              <a:t>it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in comparison to threshold of audibility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0 dB </a:t>
            </a:r>
            <a:r>
              <a:rPr lang="en-US" dirty="0" smtClean="0">
                <a:latin typeface="Constantia" charset="0"/>
              </a:rPr>
              <a:t>can</a:t>
            </a:r>
            <a:r>
              <a:rPr lang="fr-FR" altLang="ja-JP" dirty="0" smtClean="0">
                <a:latin typeface="Constantia" charset="0"/>
              </a:rPr>
              <a:t>'</a:t>
            </a:r>
            <a:r>
              <a:rPr lang="en-US" altLang="ja-JP" dirty="0" smtClean="0">
                <a:latin typeface="Constantia" charset="0"/>
              </a:rPr>
              <a:t>t </a:t>
            </a:r>
            <a:r>
              <a:rPr lang="en-US" altLang="ja-JP" dirty="0">
                <a:latin typeface="Constantia" charset="0"/>
              </a:rPr>
              <a:t>be heard. 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Normal speech is 60 </a:t>
            </a:r>
            <a:r>
              <a:rPr lang="en-US" dirty="0" err="1">
                <a:latin typeface="Constantia" charset="0"/>
              </a:rPr>
              <a:t>dB.</a:t>
            </a:r>
            <a:r>
              <a:rPr lang="en-US" dirty="0">
                <a:latin typeface="Constantia" charset="0"/>
              </a:rPr>
              <a:t> 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A shout is about 80 dB</a:t>
            </a:r>
          </a:p>
          <a:p>
            <a:pPr eaLnBrk="1" hangingPunct="1"/>
            <a:endParaRPr lang="en-US" dirty="0">
              <a:latin typeface="Constanti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Demonstrating Sound </a:t>
            </a:r>
            <a:r>
              <a:rPr lang="en-US" dirty="0" err="1" smtClean="0"/>
              <a:t>MediaTools</a:t>
            </a:r>
            <a:endParaRPr lang="en-US" dirty="0" smtClean="0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149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3606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267200" y="20574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Fourier transform (FFT)</a:t>
            </a:r>
          </a:p>
        </p:txBody>
      </p:sp>
      <p:cxnSp>
        <p:nvCxnSpPr>
          <p:cNvPr id="10" name="Straight Arrow Connector 9"/>
          <p:cNvCxnSpPr>
            <a:cxnSpLocks noChangeShapeType="1"/>
            <a:stCxn id="23558" idx="0"/>
          </p:cNvCxnSpPr>
          <p:nvPr/>
        </p:nvCxnSpPr>
        <p:spPr bwMode="auto">
          <a:xfrm rot="5400000" flipH="1" flipV="1">
            <a:off x="838200" y="2819400"/>
            <a:ext cx="3810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38100" dir="540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0" y="3048000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Click here to see viewers while recording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45735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6385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Singing in the frequency domain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64783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instruments in FFT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19300"/>
            <a:ext cx="5473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0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3578</TotalTime>
  <Words>2878</Words>
  <Application>Microsoft Macintosh PowerPoint</Application>
  <PresentationFormat>On-screen Show (4:3)</PresentationFormat>
  <Paragraphs>365</Paragraphs>
  <Slides>48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Times</vt:lpstr>
      <vt:lpstr>ＭＳ Ｐゴシック</vt:lpstr>
      <vt:lpstr>Arial</vt:lpstr>
      <vt:lpstr>Calibri</vt:lpstr>
      <vt:lpstr>Constantia</vt:lpstr>
      <vt:lpstr>Wingdings 2</vt:lpstr>
      <vt:lpstr>Wingdings</vt:lpstr>
      <vt:lpstr>Courier New</vt:lpstr>
      <vt:lpstr>Courier</vt:lpstr>
      <vt:lpstr>American Typewriter</vt:lpstr>
      <vt:lpstr>Times New Roman</vt:lpstr>
      <vt:lpstr>Arial Black</vt:lpstr>
      <vt:lpstr>Flow</vt:lpstr>
      <vt:lpstr>Microsoft Excel 97 - 2004 Worksheet</vt:lpstr>
      <vt:lpstr>Adobe Photoshop Elements Image</vt:lpstr>
      <vt:lpstr>Introduction to Computing and Programming in Python:  A Multimedia Approach 4ed</vt:lpstr>
      <vt:lpstr>Chapter Objectives</vt:lpstr>
      <vt:lpstr>How sound works: Acoustics, the physics of sound</vt:lpstr>
      <vt:lpstr>Volume and Pitch:  Psychoacoustics, the psychology of sound</vt:lpstr>
      <vt:lpstr>“Logarithmically?”</vt:lpstr>
      <vt:lpstr>Decibel is a logarithmic measure</vt:lpstr>
      <vt:lpstr>Demonstrating Sound MediaTools</vt:lpstr>
      <vt:lpstr>Singing in the frequency domain</vt:lpstr>
      <vt:lpstr>Other instruments in FFT</vt:lpstr>
      <vt:lpstr>Normal speech and whistle in sonogram view</vt:lpstr>
      <vt:lpstr>Harmonica and Ukulele in Sonogram</vt:lpstr>
      <vt:lpstr>Digitizing Sound: How do we get that into numbers?</vt:lpstr>
      <vt:lpstr>Nyquist Theorem</vt:lpstr>
      <vt:lpstr>Digitizing sound in the computer</vt:lpstr>
      <vt:lpstr>Two's Complement Numbers</vt:lpstr>
      <vt:lpstr>Two's complement numbers can be simply added</vt:lpstr>
      <vt:lpstr>+/- 32K</vt:lpstr>
      <vt:lpstr>Sounds as arrays</vt:lpstr>
      <vt:lpstr>Working with sounds</vt:lpstr>
      <vt:lpstr>Demonstrating Working with Sound in JES</vt:lpstr>
      <vt:lpstr>Demonstrating working with samples</vt:lpstr>
      <vt:lpstr>Working with Samples</vt:lpstr>
      <vt:lpstr>Example: Changing Samples</vt:lpstr>
      <vt:lpstr>“But there are thousands of these samples!”</vt:lpstr>
      <vt:lpstr>Recipe to Increase the Volume</vt:lpstr>
      <vt:lpstr>How did that work?</vt:lpstr>
      <vt:lpstr>Starting the loop</vt:lpstr>
      <vt:lpstr>Executing the block</vt:lpstr>
      <vt:lpstr>Next sample</vt:lpstr>
      <vt:lpstr>And increase that next sample</vt:lpstr>
      <vt:lpstr>And on through the sequence</vt:lpstr>
      <vt:lpstr>How are we sure that  that worked?</vt:lpstr>
      <vt:lpstr>Exploring both sounds</vt:lpstr>
      <vt:lpstr>Decreasing the volume</vt:lpstr>
      <vt:lpstr>We can make this generic</vt:lpstr>
      <vt:lpstr>Recognize some similarities?</vt:lpstr>
      <vt:lpstr>Does increasing the volume change the volume setting?</vt:lpstr>
      <vt:lpstr>Maximizing volume</vt:lpstr>
      <vt:lpstr>Maxing (normalizing) the sound</vt:lpstr>
      <vt:lpstr>Max()</vt:lpstr>
      <vt:lpstr>Or: use if instead of max</vt:lpstr>
      <vt:lpstr>Aside: positive and negative extremes assumed to be equal</vt:lpstr>
      <vt:lpstr>Why 32767.0, not 32767?</vt:lpstr>
      <vt:lpstr>Avoiding clipping</vt:lpstr>
      <vt:lpstr>What if we maximized the sound?</vt:lpstr>
      <vt:lpstr>All clipping, all the time</vt:lpstr>
      <vt:lpstr>We can hear the speech!</vt:lpstr>
      <vt:lpstr>Processing only part of the sound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CS1315: Introduction to Media Computation</dc:title>
  <dc:creator>Mark Guzdial</dc:creator>
  <cp:lastModifiedBy>Mark Guzdial</cp:lastModifiedBy>
  <cp:revision>43</cp:revision>
  <dcterms:created xsi:type="dcterms:W3CDTF">2010-02-05T21:56:01Z</dcterms:created>
  <dcterms:modified xsi:type="dcterms:W3CDTF">2015-05-08T20:27:19Z</dcterms:modified>
</cp:coreProperties>
</file>