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 id="2147483650" r:id="rId3"/>
  </p:sldMasterIdLst>
  <p:notesMasterIdLst>
    <p:notesMasterId r:id="rId80"/>
  </p:notesMasterIdLst>
  <p:handoutMasterIdLst>
    <p:handoutMasterId r:id="rId81"/>
  </p:handoutMasterIdLst>
  <p:sldIdLst>
    <p:sldId id="256" r:id="rId4"/>
    <p:sldId id="490" r:id="rId5"/>
    <p:sldId id="316" r:id="rId6"/>
    <p:sldId id="377" r:id="rId7"/>
    <p:sldId id="503" r:id="rId8"/>
    <p:sldId id="258" r:id="rId9"/>
    <p:sldId id="406" r:id="rId10"/>
    <p:sldId id="317" r:id="rId11"/>
    <p:sldId id="318" r:id="rId12"/>
    <p:sldId id="319" r:id="rId13"/>
    <p:sldId id="359" r:id="rId14"/>
    <p:sldId id="491" r:id="rId15"/>
    <p:sldId id="492" r:id="rId16"/>
    <p:sldId id="493" r:id="rId17"/>
    <p:sldId id="497" r:id="rId18"/>
    <p:sldId id="498" r:id="rId19"/>
    <p:sldId id="494" r:id="rId20"/>
    <p:sldId id="495" r:id="rId21"/>
    <p:sldId id="499" r:id="rId22"/>
    <p:sldId id="500" r:id="rId23"/>
    <p:sldId id="501" r:id="rId24"/>
    <p:sldId id="502" r:id="rId25"/>
    <p:sldId id="520" r:id="rId26"/>
    <p:sldId id="521" r:id="rId27"/>
    <p:sldId id="522" r:id="rId28"/>
    <p:sldId id="523" r:id="rId29"/>
    <p:sldId id="524" r:id="rId30"/>
    <p:sldId id="525" r:id="rId31"/>
    <p:sldId id="504" r:id="rId32"/>
    <p:sldId id="505" r:id="rId33"/>
    <p:sldId id="517" r:id="rId34"/>
    <p:sldId id="519" r:id="rId35"/>
    <p:sldId id="518" r:id="rId36"/>
    <p:sldId id="514" r:id="rId37"/>
    <p:sldId id="515" r:id="rId38"/>
    <p:sldId id="516" r:id="rId39"/>
    <p:sldId id="527" r:id="rId40"/>
    <p:sldId id="526" r:id="rId41"/>
    <p:sldId id="528" r:id="rId42"/>
    <p:sldId id="529" r:id="rId43"/>
    <p:sldId id="530" r:id="rId44"/>
    <p:sldId id="531" r:id="rId45"/>
    <p:sldId id="532" r:id="rId46"/>
    <p:sldId id="533" r:id="rId47"/>
    <p:sldId id="534" r:id="rId48"/>
    <p:sldId id="535" r:id="rId49"/>
    <p:sldId id="536" r:id="rId50"/>
    <p:sldId id="538" r:id="rId51"/>
    <p:sldId id="537" r:id="rId52"/>
    <p:sldId id="263" r:id="rId53"/>
    <p:sldId id="414" r:id="rId54"/>
    <p:sldId id="415" r:id="rId55"/>
    <p:sldId id="416" r:id="rId56"/>
    <p:sldId id="417" r:id="rId57"/>
    <p:sldId id="418" r:id="rId58"/>
    <p:sldId id="419" r:id="rId59"/>
    <p:sldId id="420" r:id="rId60"/>
    <p:sldId id="421" r:id="rId61"/>
    <p:sldId id="457" r:id="rId62"/>
    <p:sldId id="425" r:id="rId63"/>
    <p:sldId id="426" r:id="rId64"/>
    <p:sldId id="427" r:id="rId65"/>
    <p:sldId id="428" r:id="rId66"/>
    <p:sldId id="429" r:id="rId67"/>
    <p:sldId id="430" r:id="rId68"/>
    <p:sldId id="302" r:id="rId69"/>
    <p:sldId id="303" r:id="rId70"/>
    <p:sldId id="304" r:id="rId71"/>
    <p:sldId id="404" r:id="rId72"/>
    <p:sldId id="405" r:id="rId73"/>
    <p:sldId id="462" r:id="rId74"/>
    <p:sldId id="463" r:id="rId75"/>
    <p:sldId id="464" r:id="rId76"/>
    <p:sldId id="465" r:id="rId77"/>
    <p:sldId id="466" r:id="rId78"/>
    <p:sldId id="467" r:id="rId79"/>
  </p:sldIdLst>
  <p:sldSz cx="9144000" cy="6858000" type="screen4x3"/>
  <p:notesSz cx="6858000" cy="9144000"/>
  <p:defaultTextStyle>
    <a:defPPr>
      <a:defRPr lang="en-US"/>
    </a:defPPr>
    <a:lvl1pPr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1pPr>
    <a:lvl2pPr marL="457200"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2pPr>
    <a:lvl3pPr marL="914400"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3pPr>
    <a:lvl4pPr marL="1371600"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4pPr>
    <a:lvl5pPr marL="1828800"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5pPr>
    <a:lvl6pPr marL="2286000" algn="l" defTabSz="914400" rtl="0" eaLnBrk="1" latinLnBrk="0" hangingPunct="1">
      <a:defRPr sz="3200" kern="1200">
        <a:solidFill>
          <a:srgbClr val="000000"/>
        </a:solidFill>
        <a:latin typeface="Gill Sans" pitchFamily="-112" charset="0"/>
        <a:ea typeface="ＭＳ Ｐゴシック" pitchFamily="34" charset="-128"/>
        <a:cs typeface="+mn-cs"/>
        <a:sym typeface="Gill Sans" pitchFamily="-112" charset="0"/>
      </a:defRPr>
    </a:lvl6pPr>
    <a:lvl7pPr marL="2743200" algn="l" defTabSz="914400" rtl="0" eaLnBrk="1" latinLnBrk="0" hangingPunct="1">
      <a:defRPr sz="3200" kern="1200">
        <a:solidFill>
          <a:srgbClr val="000000"/>
        </a:solidFill>
        <a:latin typeface="Gill Sans" pitchFamily="-112" charset="0"/>
        <a:ea typeface="ＭＳ Ｐゴシック" pitchFamily="34" charset="-128"/>
        <a:cs typeface="+mn-cs"/>
        <a:sym typeface="Gill Sans" pitchFamily="-112" charset="0"/>
      </a:defRPr>
    </a:lvl7pPr>
    <a:lvl8pPr marL="3200400" algn="l" defTabSz="914400" rtl="0" eaLnBrk="1" latinLnBrk="0" hangingPunct="1">
      <a:defRPr sz="3200" kern="1200">
        <a:solidFill>
          <a:srgbClr val="000000"/>
        </a:solidFill>
        <a:latin typeface="Gill Sans" pitchFamily="-112" charset="0"/>
        <a:ea typeface="ＭＳ Ｐゴシック" pitchFamily="34" charset="-128"/>
        <a:cs typeface="+mn-cs"/>
        <a:sym typeface="Gill Sans" pitchFamily="-112" charset="0"/>
      </a:defRPr>
    </a:lvl8pPr>
    <a:lvl9pPr marL="3657600" algn="l" defTabSz="914400" rtl="0" eaLnBrk="1" latinLnBrk="0" hangingPunct="1">
      <a:defRPr sz="3200" kern="1200">
        <a:solidFill>
          <a:srgbClr val="000000"/>
        </a:solidFill>
        <a:latin typeface="Gill Sans" pitchFamily="-112" charset="0"/>
        <a:ea typeface="ＭＳ Ｐゴシック" pitchFamily="34" charset="-128"/>
        <a:cs typeface="+mn-cs"/>
        <a:sym typeface="Gill Sans" pitchFamily="-112"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CC00"/>
    <a:srgbClr val="96969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62" autoAdjust="0"/>
  </p:normalViewPr>
  <p:slideViewPr>
    <p:cSldViewPr>
      <p:cViewPr varScale="1">
        <p:scale>
          <a:sx n="57" d="100"/>
          <a:sy n="57" d="100"/>
        </p:scale>
        <p:origin x="-12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2FABB10-CEA9-4438-B3F9-C407B5D11713}" type="datetime1">
              <a:rPr lang="en-US"/>
              <a:pPr/>
              <a:t>11/23/2011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ea typeface="ＭＳ Ｐゴシック" pitchFamily="-112" charset="-128"/>
                <a:cs typeface="ＭＳ Ｐゴシック" pitchFamily="-112"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823F29-581F-4B4D-85CC-B49CF78F6E13}" type="slidenum">
              <a:rPr lang="en-US"/>
              <a:pPr/>
              <a:t>‹#›</a:t>
            </a:fld>
            <a:endParaRPr lang="en-US"/>
          </a:p>
        </p:txBody>
      </p:sp>
    </p:spTree>
    <p:extLst>
      <p:ext uri="{BB962C8B-B14F-4D97-AF65-F5344CB8AC3E}">
        <p14:creationId xmlns:p14="http://schemas.microsoft.com/office/powerpoint/2010/main" val="6631928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06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A1B8A646-C402-4929-B40E-D9E84CD4E187}" type="slidenum">
              <a:rPr lang="en-US"/>
              <a:pPr/>
              <a:t>‹#›</a:t>
            </a:fld>
            <a:endParaRPr lang="en-US"/>
          </a:p>
        </p:txBody>
      </p:sp>
    </p:spTree>
    <p:extLst>
      <p:ext uri="{BB962C8B-B14F-4D97-AF65-F5344CB8AC3E}">
        <p14:creationId xmlns:p14="http://schemas.microsoft.com/office/powerpoint/2010/main" val="67758300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7C21C5FD-A330-453D-822C-61A00F389FCF}" type="slidenum">
              <a:rPr lang="en-US" sz="1200">
                <a:solidFill>
                  <a:schemeClr val="tx1"/>
                </a:solidFill>
              </a:rPr>
              <a:pPr eaLnBrk="1" hangingPunct="1"/>
              <a:t>1</a:t>
            </a:fld>
            <a:endParaRPr lang="en-US" sz="1200" dirty="0">
              <a:solidFill>
                <a:schemeClr val="tx1"/>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Gill Sans" pitchFamily="-112" charset="0"/>
                <a:ea typeface="ＭＳ Ｐゴシック" pitchFamily="34" charset="-128"/>
              </a:rPr>
              <a:t>Like </a:t>
            </a:r>
            <a:r>
              <a:rPr lang="en-US" dirty="0" err="1" smtClean="0">
                <a:latin typeface="Gill Sans" pitchFamily="-112" charset="0"/>
                <a:ea typeface="ＭＳ Ｐゴシック" pitchFamily="34" charset="-128"/>
              </a:rPr>
              <a:t>Ulrik’s</a:t>
            </a:r>
            <a:r>
              <a:rPr lang="en-US" dirty="0" smtClean="0">
                <a:latin typeface="Gill Sans" pitchFamily="-112" charset="0"/>
                <a:ea typeface="ＭＳ Ｐゴシック" pitchFamily="34" charset="-128"/>
              </a:rPr>
              <a:t> talk – about our vocation, not our jobs.  We are CS educators. I will argue that our audience is not just CS specialists or majors.  The demand and need is greater</a:t>
            </a:r>
            <a:r>
              <a:rPr lang="en-US" baseline="0" dirty="0" smtClean="0">
                <a:latin typeface="Gill Sans" pitchFamily="-112" charset="0"/>
                <a:ea typeface="ＭＳ Ｐゴシック" pitchFamily="34" charset="-128"/>
              </a:rPr>
              <a:t> elsewhere.</a:t>
            </a:r>
            <a:endParaRPr lang="en-US" dirty="0" smtClean="0">
              <a:latin typeface="Gill Sans" pitchFamily="-112"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Self-representations from a graphics design website.</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C602974-0545-4C4F-B1C8-6CC19F5B30A9}" type="slidenum">
              <a:rPr lang="en-US" sz="1200">
                <a:solidFill>
                  <a:schemeClr val="tx1"/>
                </a:solidFill>
              </a:rPr>
              <a:pPr eaLnBrk="1" hangingPunct="1"/>
              <a:t>10</a:t>
            </a:fld>
            <a:endParaRPr lang="en-US" sz="120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Gill Sans" pitchFamily="-112" charset="0"/>
                <a:ea typeface="ＭＳ Ｐゴシック" pitchFamily="34" charset="-128"/>
              </a:rPr>
              <a:t>Ask Michael.</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53EF865-4CE6-4778-AAE9-0425C2A1E0A5}" type="slidenum">
              <a:rPr lang="en-US" sz="1200">
                <a:solidFill>
                  <a:schemeClr val="tx1"/>
                </a:solidFill>
              </a:rPr>
              <a:pPr eaLnBrk="1" hangingPunct="1"/>
              <a:t>11</a:t>
            </a:fld>
            <a:endParaRPr lang="en-US" sz="120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Gill Sans" pitchFamily="-107" charset="0"/>
              <a:ea typeface="ＭＳ Ｐゴシック" pitchFamily="34" charset="-128"/>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07" charset="0"/>
                <a:ea typeface="ＭＳ Ｐゴシック" pitchFamily="34" charset="-128"/>
                <a:sym typeface="Gill Sans" pitchFamily="-107" charset="0"/>
              </a:defRPr>
            </a:lvl1pPr>
            <a:lvl2pPr marL="37931725" indent="-37474525" eaLnBrk="0" hangingPunct="0">
              <a:defRPr sz="3200">
                <a:solidFill>
                  <a:srgbClr val="000000"/>
                </a:solidFill>
                <a:latin typeface="Gill Sans" pitchFamily="-107" charset="0"/>
                <a:ea typeface="ＭＳ Ｐゴシック" pitchFamily="34" charset="-128"/>
                <a:sym typeface="Gill Sans" pitchFamily="-107" charset="0"/>
              </a:defRPr>
            </a:lvl2pPr>
            <a:lvl3pPr eaLnBrk="0" hangingPunct="0">
              <a:defRPr sz="3200">
                <a:solidFill>
                  <a:srgbClr val="000000"/>
                </a:solidFill>
                <a:latin typeface="Gill Sans" pitchFamily="-107" charset="0"/>
                <a:ea typeface="ＭＳ Ｐゴシック" pitchFamily="34" charset="-128"/>
                <a:sym typeface="Gill Sans" pitchFamily="-107" charset="0"/>
              </a:defRPr>
            </a:lvl3pPr>
            <a:lvl4pPr eaLnBrk="0" hangingPunct="0">
              <a:defRPr sz="3200">
                <a:solidFill>
                  <a:srgbClr val="000000"/>
                </a:solidFill>
                <a:latin typeface="Gill Sans" pitchFamily="-107" charset="0"/>
                <a:ea typeface="ＭＳ Ｐゴシック" pitchFamily="34" charset="-128"/>
                <a:sym typeface="Gill Sans" pitchFamily="-107" charset="0"/>
              </a:defRPr>
            </a:lvl4pPr>
            <a:lvl5pPr eaLnBrk="0" hangingPunct="0">
              <a:defRPr sz="3200">
                <a:solidFill>
                  <a:srgbClr val="000000"/>
                </a:solidFill>
                <a:latin typeface="Gill Sans" pitchFamily="-107" charset="0"/>
                <a:ea typeface="ＭＳ Ｐゴシック" pitchFamily="34" charset="-128"/>
                <a:sym typeface="Gill Sans" pitchFamily="-107" charset="0"/>
              </a:defRPr>
            </a:lvl5pPr>
            <a:lvl6pPr marL="4572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6pPr>
            <a:lvl7pPr marL="9144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7pPr>
            <a:lvl8pPr marL="13716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8pPr>
            <a:lvl9pPr marL="18288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9pPr>
          </a:lstStyle>
          <a:p>
            <a:pPr eaLnBrk="1" hangingPunct="1"/>
            <a:fld id="{ACD6CD0C-5459-4F84-88AE-EDDC2BC3E32A}" type="slidenum">
              <a:rPr lang="en-US" sz="1200">
                <a:solidFill>
                  <a:schemeClr val="tx1"/>
                </a:solidFill>
              </a:rPr>
              <a:pPr eaLnBrk="1" hangingPunct="1"/>
              <a:t>12</a:t>
            </a:fld>
            <a:endParaRPr lang="en-US" sz="120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07" charset="0"/>
                <a:ea typeface="ＭＳ Ｐゴシック" pitchFamily="34" charset="-128"/>
                <a:sym typeface="Gill Sans" pitchFamily="-107" charset="0"/>
              </a:defRPr>
            </a:lvl1pPr>
            <a:lvl2pPr marL="37931725" indent="-37474525" eaLnBrk="0" hangingPunct="0">
              <a:defRPr sz="3200">
                <a:solidFill>
                  <a:srgbClr val="000000"/>
                </a:solidFill>
                <a:latin typeface="Gill Sans" pitchFamily="-107" charset="0"/>
                <a:ea typeface="ＭＳ Ｐゴシック" pitchFamily="34" charset="-128"/>
                <a:sym typeface="Gill Sans" pitchFamily="-107" charset="0"/>
              </a:defRPr>
            </a:lvl2pPr>
            <a:lvl3pPr eaLnBrk="0" hangingPunct="0">
              <a:defRPr sz="3200">
                <a:solidFill>
                  <a:srgbClr val="000000"/>
                </a:solidFill>
                <a:latin typeface="Gill Sans" pitchFamily="-107" charset="0"/>
                <a:ea typeface="ＭＳ Ｐゴシック" pitchFamily="34" charset="-128"/>
                <a:sym typeface="Gill Sans" pitchFamily="-107" charset="0"/>
              </a:defRPr>
            </a:lvl3pPr>
            <a:lvl4pPr eaLnBrk="0" hangingPunct="0">
              <a:defRPr sz="3200">
                <a:solidFill>
                  <a:srgbClr val="000000"/>
                </a:solidFill>
                <a:latin typeface="Gill Sans" pitchFamily="-107" charset="0"/>
                <a:ea typeface="ＭＳ Ｐゴシック" pitchFamily="34" charset="-128"/>
                <a:sym typeface="Gill Sans" pitchFamily="-107" charset="0"/>
              </a:defRPr>
            </a:lvl4pPr>
            <a:lvl5pPr eaLnBrk="0" hangingPunct="0">
              <a:defRPr sz="3200">
                <a:solidFill>
                  <a:srgbClr val="000000"/>
                </a:solidFill>
                <a:latin typeface="Gill Sans" pitchFamily="-107" charset="0"/>
                <a:ea typeface="ＭＳ Ｐゴシック" pitchFamily="34" charset="-128"/>
                <a:sym typeface="Gill Sans" pitchFamily="-107" charset="0"/>
              </a:defRPr>
            </a:lvl5pPr>
            <a:lvl6pPr marL="4572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6pPr>
            <a:lvl7pPr marL="9144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7pPr>
            <a:lvl8pPr marL="13716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8pPr>
            <a:lvl9pPr marL="18288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9pPr>
          </a:lstStyle>
          <a:p>
            <a:pPr eaLnBrk="1" hangingPunct="1"/>
            <a:fld id="{156D639D-36E5-4CAE-A92D-8FEF2B38CE48}" type="slidenum">
              <a:rPr lang="en-US" sz="1200">
                <a:solidFill>
                  <a:schemeClr val="tx1"/>
                </a:solidFill>
              </a:rPr>
              <a:pPr eaLnBrk="1" hangingPunct="1"/>
              <a:t>13</a:t>
            </a:fld>
            <a:endParaRPr lang="en-US" sz="1200">
              <a:solidFill>
                <a:schemeClr val="tx1"/>
              </a:solidFill>
            </a:endParaRPr>
          </a:p>
        </p:txBody>
      </p:sp>
      <p:sp>
        <p:nvSpPr>
          <p:cNvPr id="113667" name="Rectangle 1"/>
          <p:cNvSpPr>
            <a:spLocks noGrp="1" noRot="1" noChangeAspect="1" noChangeArrowheads="1" noTextEdit="1"/>
          </p:cNvSpPr>
          <p:nvPr>
            <p:ph type="sldImg"/>
          </p:nvPr>
        </p:nvSpPr>
        <p:spPr>
          <a:solidFill>
            <a:srgbClr val="FFFFFF"/>
          </a:solidFill>
          <a:ln/>
        </p:spPr>
      </p:sp>
      <p:sp>
        <p:nvSpPr>
          <p:cNvPr id="11366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07" charset="0"/>
                <a:ea typeface="ＭＳ Ｐゴシック" pitchFamily="34" charset="-128"/>
                <a:sym typeface="Lucida Grande" pitchFamily="-107" charset="0"/>
              </a:rPr>
              <a:t>Why might they want to join us?</a:t>
            </a:r>
          </a:p>
          <a:p>
            <a:pPr eaLnBrk="1" hangingPunct="1">
              <a:lnSpc>
                <a:spcPct val="90000"/>
              </a:lnSpc>
              <a:spcBef>
                <a:spcPts val="313"/>
              </a:spcBef>
            </a:pPr>
            <a:r>
              <a:rPr lang="en-US" sz="900" smtClean="0">
                <a:solidFill>
                  <a:srgbClr val="000000"/>
                </a:solidFill>
                <a:latin typeface="Lucida Grande" pitchFamily="-107" charset="0"/>
                <a:ea typeface="ＭＳ Ｐゴシック" pitchFamily="34" charset="-128"/>
                <a:sym typeface="Lucida Grande" pitchFamily="-107" charset="0"/>
              </a:rPr>
              <a:t>In “Dream Machines,” biography of J.C.R. Licklider.</a:t>
            </a:r>
          </a:p>
          <a:p>
            <a:pPr eaLnBrk="1" hangingPunct="1">
              <a:lnSpc>
                <a:spcPct val="90000"/>
              </a:lnSpc>
              <a:spcBef>
                <a:spcPts val="313"/>
              </a:spcBef>
            </a:pPr>
            <a:r>
              <a:rPr lang="en-US" sz="900" smtClean="0">
                <a:solidFill>
                  <a:srgbClr val="000000"/>
                </a:solidFill>
                <a:latin typeface="Lucida Grande" pitchFamily="-107" charset="0"/>
                <a:ea typeface="ＭＳ Ｐゴシック" pitchFamily="34" charset="-128"/>
                <a:sym typeface="Lucida Grande" pitchFamily="-107" charset="0"/>
              </a:rPr>
              <a:t>Other speakers include Vannevar Bush, Herbert A. Simon, Marvin L. Minsky, J. C. R. Licklider, Jay W. Forrester, Grace M. Hopper, Claude E. Shannon, John G. Kemeny, Gene M. Amdahl.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07" charset="0"/>
                <a:ea typeface="ＭＳ Ｐゴシック" pitchFamily="34" charset="-128"/>
                <a:sym typeface="Gill Sans" pitchFamily="-107" charset="0"/>
              </a:defRPr>
            </a:lvl1pPr>
            <a:lvl2pPr marL="37931725" indent="-37474525" eaLnBrk="0" hangingPunct="0">
              <a:defRPr sz="3200">
                <a:solidFill>
                  <a:srgbClr val="000000"/>
                </a:solidFill>
                <a:latin typeface="Gill Sans" pitchFamily="-107" charset="0"/>
                <a:ea typeface="ＭＳ Ｐゴシック" pitchFamily="34" charset="-128"/>
                <a:sym typeface="Gill Sans" pitchFamily="-107" charset="0"/>
              </a:defRPr>
            </a:lvl2pPr>
            <a:lvl3pPr eaLnBrk="0" hangingPunct="0">
              <a:defRPr sz="3200">
                <a:solidFill>
                  <a:srgbClr val="000000"/>
                </a:solidFill>
                <a:latin typeface="Gill Sans" pitchFamily="-107" charset="0"/>
                <a:ea typeface="ＭＳ Ｐゴシック" pitchFamily="34" charset="-128"/>
                <a:sym typeface="Gill Sans" pitchFamily="-107" charset="0"/>
              </a:defRPr>
            </a:lvl3pPr>
            <a:lvl4pPr eaLnBrk="0" hangingPunct="0">
              <a:defRPr sz="3200">
                <a:solidFill>
                  <a:srgbClr val="000000"/>
                </a:solidFill>
                <a:latin typeface="Gill Sans" pitchFamily="-107" charset="0"/>
                <a:ea typeface="ＭＳ Ｐゴシック" pitchFamily="34" charset="-128"/>
                <a:sym typeface="Gill Sans" pitchFamily="-107" charset="0"/>
              </a:defRPr>
            </a:lvl4pPr>
            <a:lvl5pPr eaLnBrk="0" hangingPunct="0">
              <a:defRPr sz="3200">
                <a:solidFill>
                  <a:srgbClr val="000000"/>
                </a:solidFill>
                <a:latin typeface="Gill Sans" pitchFamily="-107" charset="0"/>
                <a:ea typeface="ＭＳ Ｐゴシック" pitchFamily="34" charset="-128"/>
                <a:sym typeface="Gill Sans" pitchFamily="-107" charset="0"/>
              </a:defRPr>
            </a:lvl5pPr>
            <a:lvl6pPr marL="4572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6pPr>
            <a:lvl7pPr marL="9144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7pPr>
            <a:lvl8pPr marL="13716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8pPr>
            <a:lvl9pPr marL="18288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9pPr>
          </a:lstStyle>
          <a:p>
            <a:pPr eaLnBrk="1" hangingPunct="1"/>
            <a:fld id="{787B8573-F0A9-4433-A884-438619004228}" type="slidenum">
              <a:rPr lang="en-US" sz="1200">
                <a:solidFill>
                  <a:schemeClr val="tx1"/>
                </a:solidFill>
              </a:rPr>
              <a:pPr eaLnBrk="1" hangingPunct="1"/>
              <a:t>14</a:t>
            </a:fld>
            <a:endParaRPr lang="en-US" sz="1200">
              <a:solidFill>
                <a:schemeClr val="tx1"/>
              </a:solidFill>
            </a:endParaRPr>
          </a:p>
        </p:txBody>
      </p:sp>
      <p:sp>
        <p:nvSpPr>
          <p:cNvPr id="115715" name="Rectangle 1"/>
          <p:cNvSpPr>
            <a:spLocks noGrp="1" noRot="1" noChangeAspect="1" noChangeArrowheads="1" noTextEdit="1"/>
          </p:cNvSpPr>
          <p:nvPr>
            <p:ph type="sldImg"/>
          </p:nvPr>
        </p:nvSpPr>
        <p:spPr>
          <a:solidFill>
            <a:srgbClr val="FFFFFF"/>
          </a:solidFill>
          <a:ln/>
        </p:spPr>
      </p:sp>
      <p:sp>
        <p:nvSpPr>
          <p:cNvPr id="11571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07" charset="0"/>
                <a:ea typeface="ＭＳ Ｐゴシック" pitchFamily="34" charset="-128"/>
                <a:sym typeface="Lucida Grande" pitchFamily="-107" charset="0"/>
              </a:rPr>
              <a:t>Talked about the economics department at Carnegie Tech (at that time). Talk about rethinking Calculus.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07" charset="0"/>
                <a:ea typeface="ＭＳ Ｐゴシック" pitchFamily="34" charset="-128"/>
                <a:sym typeface="Gill Sans" pitchFamily="-107" charset="0"/>
              </a:defRPr>
            </a:lvl1pPr>
            <a:lvl2pPr marL="37931725" indent="-37474525" eaLnBrk="0" hangingPunct="0">
              <a:defRPr sz="3200">
                <a:solidFill>
                  <a:srgbClr val="000000"/>
                </a:solidFill>
                <a:latin typeface="Gill Sans" pitchFamily="-107" charset="0"/>
                <a:ea typeface="ＭＳ Ｐゴシック" pitchFamily="34" charset="-128"/>
                <a:sym typeface="Gill Sans" pitchFamily="-107" charset="0"/>
              </a:defRPr>
            </a:lvl2pPr>
            <a:lvl3pPr eaLnBrk="0" hangingPunct="0">
              <a:defRPr sz="3200">
                <a:solidFill>
                  <a:srgbClr val="000000"/>
                </a:solidFill>
                <a:latin typeface="Gill Sans" pitchFamily="-107" charset="0"/>
                <a:ea typeface="ＭＳ Ｐゴシック" pitchFamily="34" charset="-128"/>
                <a:sym typeface="Gill Sans" pitchFamily="-107" charset="0"/>
              </a:defRPr>
            </a:lvl3pPr>
            <a:lvl4pPr eaLnBrk="0" hangingPunct="0">
              <a:defRPr sz="3200">
                <a:solidFill>
                  <a:srgbClr val="000000"/>
                </a:solidFill>
                <a:latin typeface="Gill Sans" pitchFamily="-107" charset="0"/>
                <a:ea typeface="ＭＳ Ｐゴシック" pitchFamily="34" charset="-128"/>
                <a:sym typeface="Gill Sans" pitchFamily="-107" charset="0"/>
              </a:defRPr>
            </a:lvl4pPr>
            <a:lvl5pPr eaLnBrk="0" hangingPunct="0">
              <a:defRPr sz="3200">
                <a:solidFill>
                  <a:srgbClr val="000000"/>
                </a:solidFill>
                <a:latin typeface="Gill Sans" pitchFamily="-107" charset="0"/>
                <a:ea typeface="ＭＳ Ｐゴシック" pitchFamily="34" charset="-128"/>
                <a:sym typeface="Gill Sans" pitchFamily="-107" charset="0"/>
              </a:defRPr>
            </a:lvl5pPr>
            <a:lvl6pPr marL="4572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6pPr>
            <a:lvl7pPr marL="9144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7pPr>
            <a:lvl8pPr marL="13716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8pPr>
            <a:lvl9pPr marL="18288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9pPr>
          </a:lstStyle>
          <a:p>
            <a:pPr eaLnBrk="1" hangingPunct="1"/>
            <a:fld id="{15ADEE06-6F1A-4CCC-ACED-13A966DE2C6E}" type="slidenum">
              <a:rPr lang="en-US" sz="1200">
                <a:solidFill>
                  <a:schemeClr val="tx1"/>
                </a:solidFill>
              </a:rPr>
              <a:pPr eaLnBrk="1" hangingPunct="1"/>
              <a:t>17</a:t>
            </a:fld>
            <a:endParaRPr lang="en-US" sz="1200">
              <a:solidFill>
                <a:schemeClr val="tx1"/>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07"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07" charset="0"/>
                <a:ea typeface="ＭＳ Ｐゴシック" pitchFamily="34" charset="-128"/>
                <a:sym typeface="Gill Sans" pitchFamily="-107" charset="0"/>
              </a:defRPr>
            </a:lvl1pPr>
            <a:lvl2pPr marL="37931725" indent="-37474525" eaLnBrk="0" hangingPunct="0">
              <a:defRPr sz="3200">
                <a:solidFill>
                  <a:srgbClr val="000000"/>
                </a:solidFill>
                <a:latin typeface="Gill Sans" pitchFamily="-107" charset="0"/>
                <a:ea typeface="ＭＳ Ｐゴシック" pitchFamily="34" charset="-128"/>
                <a:sym typeface="Gill Sans" pitchFamily="-107" charset="0"/>
              </a:defRPr>
            </a:lvl2pPr>
            <a:lvl3pPr eaLnBrk="0" hangingPunct="0">
              <a:defRPr sz="3200">
                <a:solidFill>
                  <a:srgbClr val="000000"/>
                </a:solidFill>
                <a:latin typeface="Gill Sans" pitchFamily="-107" charset="0"/>
                <a:ea typeface="ＭＳ Ｐゴシック" pitchFamily="34" charset="-128"/>
                <a:sym typeface="Gill Sans" pitchFamily="-107" charset="0"/>
              </a:defRPr>
            </a:lvl3pPr>
            <a:lvl4pPr eaLnBrk="0" hangingPunct="0">
              <a:defRPr sz="3200">
                <a:solidFill>
                  <a:srgbClr val="000000"/>
                </a:solidFill>
                <a:latin typeface="Gill Sans" pitchFamily="-107" charset="0"/>
                <a:ea typeface="ＭＳ Ｐゴシック" pitchFamily="34" charset="-128"/>
                <a:sym typeface="Gill Sans" pitchFamily="-107" charset="0"/>
              </a:defRPr>
            </a:lvl4pPr>
            <a:lvl5pPr eaLnBrk="0" hangingPunct="0">
              <a:defRPr sz="3200">
                <a:solidFill>
                  <a:srgbClr val="000000"/>
                </a:solidFill>
                <a:latin typeface="Gill Sans" pitchFamily="-107" charset="0"/>
                <a:ea typeface="ＭＳ Ｐゴシック" pitchFamily="34" charset="-128"/>
                <a:sym typeface="Gill Sans" pitchFamily="-107" charset="0"/>
              </a:defRPr>
            </a:lvl5pPr>
            <a:lvl6pPr marL="4572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6pPr>
            <a:lvl7pPr marL="9144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7pPr>
            <a:lvl8pPr marL="13716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8pPr>
            <a:lvl9pPr marL="18288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9pPr>
          </a:lstStyle>
          <a:p>
            <a:pPr eaLnBrk="1" hangingPunct="1"/>
            <a:fld id="{EABC8CB7-4002-46F1-AEAF-463A553F1006}" type="slidenum">
              <a:rPr lang="en-US" sz="1200">
                <a:solidFill>
                  <a:schemeClr val="tx1"/>
                </a:solidFill>
              </a:rPr>
              <a:pPr eaLnBrk="1" hangingPunct="1"/>
              <a:t>18</a:t>
            </a:fld>
            <a:endParaRPr lang="en-US" sz="1200">
              <a:solidFill>
                <a:schemeClr val="tx1"/>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07"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charset="0"/>
                <a:ea typeface="MS PGothic" pitchFamily="34" charset="-128"/>
                <a:sym typeface="Gill Sans" charset="0"/>
              </a:defRPr>
            </a:lvl1pPr>
            <a:lvl2pPr marL="37931725" indent="-37474525" eaLnBrk="0" hangingPunct="0">
              <a:defRPr sz="3200">
                <a:solidFill>
                  <a:srgbClr val="000000"/>
                </a:solidFill>
                <a:latin typeface="Gill Sans" charset="0"/>
                <a:ea typeface="MS PGothic" pitchFamily="34" charset="-128"/>
                <a:sym typeface="Gill Sans" charset="0"/>
              </a:defRPr>
            </a:lvl2pPr>
            <a:lvl3pPr eaLnBrk="0" hangingPunct="0">
              <a:defRPr sz="3200">
                <a:solidFill>
                  <a:srgbClr val="000000"/>
                </a:solidFill>
                <a:latin typeface="Gill Sans" charset="0"/>
                <a:ea typeface="MS PGothic" pitchFamily="34" charset="-128"/>
                <a:sym typeface="Gill Sans" charset="0"/>
              </a:defRPr>
            </a:lvl3pPr>
            <a:lvl4pPr eaLnBrk="0" hangingPunct="0">
              <a:defRPr sz="3200">
                <a:solidFill>
                  <a:srgbClr val="000000"/>
                </a:solidFill>
                <a:latin typeface="Gill Sans" charset="0"/>
                <a:ea typeface="MS PGothic" pitchFamily="34" charset="-128"/>
                <a:sym typeface="Gill Sans" charset="0"/>
              </a:defRPr>
            </a:lvl4pPr>
            <a:lvl5pPr eaLnBrk="0" hangingPunct="0">
              <a:defRPr sz="3200">
                <a:solidFill>
                  <a:srgbClr val="000000"/>
                </a:solidFill>
                <a:latin typeface="Gill Sans" charset="0"/>
                <a:ea typeface="MS PGothic" pitchFamily="34" charset="-128"/>
                <a:sym typeface="Gill Sans" charset="0"/>
              </a:defRPr>
            </a:lvl5pPr>
            <a:lvl6pPr marL="457200" eaLnBrk="0" fontAlgn="base" hangingPunct="0">
              <a:spcBef>
                <a:spcPct val="0"/>
              </a:spcBef>
              <a:spcAft>
                <a:spcPct val="0"/>
              </a:spcAft>
              <a:defRPr sz="3200">
                <a:solidFill>
                  <a:srgbClr val="000000"/>
                </a:solidFill>
                <a:latin typeface="Gill Sans" charset="0"/>
                <a:ea typeface="MS PGothic" pitchFamily="34" charset="-128"/>
                <a:sym typeface="Gill Sans" charset="0"/>
              </a:defRPr>
            </a:lvl6pPr>
            <a:lvl7pPr marL="914400" eaLnBrk="0" fontAlgn="base" hangingPunct="0">
              <a:spcBef>
                <a:spcPct val="0"/>
              </a:spcBef>
              <a:spcAft>
                <a:spcPct val="0"/>
              </a:spcAft>
              <a:defRPr sz="3200">
                <a:solidFill>
                  <a:srgbClr val="000000"/>
                </a:solidFill>
                <a:latin typeface="Gill Sans" charset="0"/>
                <a:ea typeface="MS PGothic" pitchFamily="34" charset="-128"/>
                <a:sym typeface="Gill Sans" charset="0"/>
              </a:defRPr>
            </a:lvl7pPr>
            <a:lvl8pPr marL="1371600" eaLnBrk="0" fontAlgn="base" hangingPunct="0">
              <a:spcBef>
                <a:spcPct val="0"/>
              </a:spcBef>
              <a:spcAft>
                <a:spcPct val="0"/>
              </a:spcAft>
              <a:defRPr sz="3200">
                <a:solidFill>
                  <a:srgbClr val="000000"/>
                </a:solidFill>
                <a:latin typeface="Gill Sans" charset="0"/>
                <a:ea typeface="MS PGothic" pitchFamily="34" charset="-128"/>
                <a:sym typeface="Gill Sans" charset="0"/>
              </a:defRPr>
            </a:lvl8pPr>
            <a:lvl9pPr marL="1828800" eaLnBrk="0" fontAlgn="base" hangingPunct="0">
              <a:spcBef>
                <a:spcPct val="0"/>
              </a:spcBef>
              <a:spcAft>
                <a:spcPct val="0"/>
              </a:spcAft>
              <a:defRPr sz="3200">
                <a:solidFill>
                  <a:srgbClr val="000000"/>
                </a:solidFill>
                <a:latin typeface="Gill Sans" charset="0"/>
                <a:ea typeface="MS PGothic" pitchFamily="34" charset="-128"/>
                <a:sym typeface="Gill Sans" charset="0"/>
              </a:defRPr>
            </a:lvl9pPr>
          </a:lstStyle>
          <a:p>
            <a:pPr eaLnBrk="1" hangingPunct="1"/>
            <a:fld id="{7AD034A6-31A7-4980-A102-6B1F155E2175}" type="slidenum">
              <a:rPr lang="en-US" sz="1200">
                <a:solidFill>
                  <a:schemeClr val="tx1"/>
                </a:solidFill>
              </a:rPr>
              <a:pPr eaLnBrk="1" hangingPunct="1"/>
              <a:t>19</a:t>
            </a:fld>
            <a:endParaRPr lang="en-US" sz="1200">
              <a:solidFill>
                <a:schemeClr val="tx1"/>
              </a:solidFill>
            </a:endParaRPr>
          </a:p>
        </p:txBody>
      </p:sp>
      <p:sp>
        <p:nvSpPr>
          <p:cNvPr id="111619" name="Rectangle 1"/>
          <p:cNvSpPr>
            <a:spLocks noGrp="1" noRot="1" noChangeAspect="1" noChangeArrowheads="1"/>
          </p:cNvSpPr>
          <p:nvPr>
            <p:ph type="sldImg"/>
          </p:nvPr>
        </p:nvSpPr>
        <p:spPr>
          <a:solidFill>
            <a:srgbClr val="FFFFFF"/>
          </a:solidFill>
          <a:ln/>
        </p:spPr>
      </p:sp>
      <p:sp>
        <p:nvSpPr>
          <p:cNvPr id="11162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charset="0"/>
                <a:sym typeface="Lucida Grande" charset="0"/>
              </a:rPr>
              <a:t>This perspective is being taught to biology undergraduates today. Yet we are playing very little role.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57697F61-FBFE-43D6-9D04-D43BC56487C0}" type="slidenum">
              <a:rPr lang="en-US"/>
              <a:pPr/>
              <a:t>20</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9</a:t>
            </a:r>
            <a:r>
              <a:rPr lang="en-US" baseline="30000" dirty="0" smtClean="0"/>
              <a:t>th</a:t>
            </a:r>
            <a:r>
              <a:rPr lang="en-US" dirty="0" smtClean="0"/>
              <a:t> – 12</a:t>
            </a:r>
            <a:r>
              <a:rPr lang="en-US" baseline="30000" dirty="0" smtClean="0"/>
              <a:t>th</a:t>
            </a:r>
            <a:r>
              <a:rPr lang="en-US" dirty="0" smtClean="0"/>
              <a:t> grade is ages 14-18</a:t>
            </a:r>
          </a:p>
          <a:p>
            <a:r>
              <a:rPr lang="en-US" dirty="0" smtClean="0"/>
              <a:t>6</a:t>
            </a:r>
            <a:r>
              <a:rPr lang="en-US" baseline="30000" dirty="0" smtClean="0"/>
              <a:t>th</a:t>
            </a:r>
            <a:r>
              <a:rPr lang="en-US" dirty="0" smtClean="0"/>
              <a:t> – 8</a:t>
            </a:r>
            <a:r>
              <a:rPr lang="en-US" baseline="30000" dirty="0" smtClean="0"/>
              <a:t>th</a:t>
            </a:r>
            <a:r>
              <a:rPr lang="en-US" dirty="0" smtClean="0"/>
              <a:t> grade is </a:t>
            </a:r>
            <a:r>
              <a:rPr lang="en-US" smtClean="0"/>
              <a:t>ages 11</a:t>
            </a:r>
            <a:r>
              <a:rPr lang="en-US" baseline="0" smtClean="0"/>
              <a:t> - 14</a:t>
            </a:r>
            <a:endParaRPr lang="en-US" smtClean="0"/>
          </a:p>
          <a:p>
            <a:r>
              <a:rPr lang="en-US" dirty="0" smtClean="0"/>
              <a:t>4</a:t>
            </a:r>
            <a:r>
              <a:rPr lang="en-US" baseline="30000" dirty="0" smtClean="0"/>
              <a:t>th</a:t>
            </a:r>
            <a:r>
              <a:rPr lang="en-US" dirty="0" smtClean="0"/>
              <a:t> – 6</a:t>
            </a:r>
            <a:r>
              <a:rPr lang="en-US" baseline="30000" dirty="0" smtClean="0"/>
              <a:t>th</a:t>
            </a:r>
            <a:r>
              <a:rPr lang="en-US" dirty="0" smtClean="0"/>
              <a:t> grades is ages 9-12</a:t>
            </a:r>
            <a:endParaRPr lang="en-US" dirty="0"/>
          </a:p>
        </p:txBody>
      </p:sp>
      <p:sp>
        <p:nvSpPr>
          <p:cNvPr id="4" name="Slide Number Placeholder 3"/>
          <p:cNvSpPr>
            <a:spLocks noGrp="1"/>
          </p:cNvSpPr>
          <p:nvPr>
            <p:ph type="sldNum" sz="quarter" idx="10"/>
          </p:nvPr>
        </p:nvSpPr>
        <p:spPr/>
        <p:txBody>
          <a:bodyPr/>
          <a:lstStyle/>
          <a:p>
            <a:fld id="{A1B8A646-C402-4929-B40E-D9E84CD4E187}"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07" charset="0"/>
                <a:ea typeface="ＭＳ Ｐゴシック" pitchFamily="34" charset="-128"/>
                <a:sym typeface="Gill Sans" pitchFamily="-107" charset="0"/>
              </a:defRPr>
            </a:lvl1pPr>
            <a:lvl2pPr marL="37931725" indent="-37474525" eaLnBrk="0" hangingPunct="0">
              <a:defRPr sz="3200">
                <a:solidFill>
                  <a:srgbClr val="000000"/>
                </a:solidFill>
                <a:latin typeface="Gill Sans" pitchFamily="-107" charset="0"/>
                <a:ea typeface="ＭＳ Ｐゴシック" pitchFamily="34" charset="-128"/>
                <a:sym typeface="Gill Sans" pitchFamily="-107" charset="0"/>
              </a:defRPr>
            </a:lvl2pPr>
            <a:lvl3pPr eaLnBrk="0" hangingPunct="0">
              <a:defRPr sz="3200">
                <a:solidFill>
                  <a:srgbClr val="000000"/>
                </a:solidFill>
                <a:latin typeface="Gill Sans" pitchFamily="-107" charset="0"/>
                <a:ea typeface="ＭＳ Ｐゴシック" pitchFamily="34" charset="-128"/>
                <a:sym typeface="Gill Sans" pitchFamily="-107" charset="0"/>
              </a:defRPr>
            </a:lvl3pPr>
            <a:lvl4pPr eaLnBrk="0" hangingPunct="0">
              <a:defRPr sz="3200">
                <a:solidFill>
                  <a:srgbClr val="000000"/>
                </a:solidFill>
                <a:latin typeface="Gill Sans" pitchFamily="-107" charset="0"/>
                <a:ea typeface="ＭＳ Ｐゴシック" pitchFamily="34" charset="-128"/>
                <a:sym typeface="Gill Sans" pitchFamily="-107" charset="0"/>
              </a:defRPr>
            </a:lvl4pPr>
            <a:lvl5pPr eaLnBrk="0" hangingPunct="0">
              <a:defRPr sz="3200">
                <a:solidFill>
                  <a:srgbClr val="000000"/>
                </a:solidFill>
                <a:latin typeface="Gill Sans" pitchFamily="-107" charset="0"/>
                <a:ea typeface="ＭＳ Ｐゴシック" pitchFamily="34" charset="-128"/>
                <a:sym typeface="Gill Sans" pitchFamily="-107" charset="0"/>
              </a:defRPr>
            </a:lvl5pPr>
            <a:lvl6pPr marL="4572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6pPr>
            <a:lvl7pPr marL="9144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7pPr>
            <a:lvl8pPr marL="13716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8pPr>
            <a:lvl9pPr marL="18288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9pPr>
          </a:lstStyle>
          <a:p>
            <a:pPr eaLnBrk="1" hangingPunct="1"/>
            <a:fld id="{F44AE84C-C77F-400F-80F8-9BBFDCA9FC3C}" type="slidenum">
              <a:rPr lang="en-US" sz="1200">
                <a:solidFill>
                  <a:schemeClr val="tx1"/>
                </a:solidFill>
              </a:rPr>
              <a:pPr eaLnBrk="1" hangingPunct="1"/>
              <a:t>2</a:t>
            </a:fld>
            <a:endParaRPr lang="en-US" sz="1200">
              <a:solidFill>
                <a:schemeClr val="tx1"/>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sz="2000" smtClean="0">
                <a:latin typeface="Gill Sans" pitchFamily="-107" charset="0"/>
                <a:ea typeface="ＭＳ Ｐゴシック" pitchFamily="34" charset="-128"/>
              </a:rPr>
              <a:t>The varied audiences for Education.</a:t>
            </a:r>
          </a:p>
          <a:p>
            <a:pPr eaLnBrk="1" hangingPunct="1"/>
            <a:endParaRPr lang="en-US" smtClean="0">
              <a:latin typeface="Gill Sans" pitchFamily="-107"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B8A646-C402-4929-B40E-D9E84CD4E187}" type="slidenum">
              <a:rPr lang="en-US" smtClean="0"/>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latin typeface="Gill Sans" charset="0"/>
                <a:ea typeface="ＭＳ Ｐゴシック" charset="-128"/>
                <a:cs typeface="ＭＳ Ｐゴシック"/>
              </a:rPr>
              <a:t>The total profit from the camps was $42,598 - $26,949 = $15,649. Even if we included the administrative costs</a:t>
            </a:r>
            <a:r>
              <a:rPr lang="en-US" sz="1200" kern="1200" baseline="0" dirty="0" smtClean="0">
                <a:solidFill>
                  <a:schemeClr val="tx1"/>
                </a:solidFill>
                <a:latin typeface="Gill Sans" charset="0"/>
                <a:ea typeface="ＭＳ Ｐゴシック" charset="-128"/>
                <a:cs typeface="ＭＳ Ｐゴシック"/>
              </a:rPr>
              <a:t> the camp made $10,649.  </a:t>
            </a:r>
            <a:endParaRPr lang="en-US" sz="1200" kern="1200" dirty="0" smtClean="0">
              <a:solidFill>
                <a:schemeClr val="tx1"/>
              </a:solidFill>
              <a:latin typeface="Gill Sans" charset="0"/>
              <a:ea typeface="ＭＳ Ｐゴシック" charset="-128"/>
              <a:cs typeface="ＭＳ Ｐゴシック"/>
            </a:endParaRPr>
          </a:p>
          <a:p>
            <a:endParaRPr lang="en-US" dirty="0"/>
          </a:p>
        </p:txBody>
      </p:sp>
      <p:sp>
        <p:nvSpPr>
          <p:cNvPr id="4" name="Slide Number Placeholder 3"/>
          <p:cNvSpPr>
            <a:spLocks noGrp="1"/>
          </p:cNvSpPr>
          <p:nvPr>
            <p:ph type="sldNum" sz="quarter" idx="10"/>
          </p:nvPr>
        </p:nvSpPr>
        <p:spPr/>
        <p:txBody>
          <a:bodyPr/>
          <a:lstStyle/>
          <a:p>
            <a:fld id="{A1B8A646-C402-4929-B40E-D9E84CD4E187}"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B8A646-C402-4929-B40E-D9E84CD4E187}" type="slidenum">
              <a:rPr lang="en-US" smtClean="0"/>
              <a:pPr/>
              <a:t>44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52283010-B7BB-4C5C-BD93-56F921806195}" type="slidenum">
              <a:rPr lang="en-US" sz="1200">
                <a:solidFill>
                  <a:schemeClr val="tx1"/>
                </a:solidFill>
              </a:rPr>
              <a:pPr eaLnBrk="1" hangingPunct="1"/>
              <a:t>50</a:t>
            </a:fld>
            <a:endParaRPr lang="en-US" sz="1200">
              <a:solidFill>
                <a:schemeClr val="tx1"/>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964CA1D-2260-4975-9DFD-DB7B7863A4BA}" type="slidenum">
              <a:rPr lang="en-US" sz="1200">
                <a:solidFill>
                  <a:schemeClr val="tx1"/>
                </a:solidFill>
              </a:rPr>
              <a:pPr eaLnBrk="1" hangingPunct="1"/>
              <a:t>51</a:t>
            </a:fld>
            <a:endParaRPr lang="en-US" sz="1200">
              <a:solidFill>
                <a:schemeClr val="tx1"/>
              </a:solidFill>
            </a:endParaRPr>
          </a:p>
        </p:txBody>
      </p:sp>
      <p:sp>
        <p:nvSpPr>
          <p:cNvPr id="126979" name="Rectangle 1"/>
          <p:cNvSpPr>
            <a:spLocks noGrp="1" noRot="1" noChangeAspect="1" noChangeArrowheads="1" noTextEdit="1"/>
          </p:cNvSpPr>
          <p:nvPr>
            <p:ph type="sldImg"/>
          </p:nvPr>
        </p:nvSpPr>
        <p:spPr>
          <a:solidFill>
            <a:srgbClr val="FFFFFF"/>
          </a:solidFill>
          <a:ln/>
        </p:spPr>
      </p:sp>
      <p:sp>
        <p:nvSpPr>
          <p:cNvPr id="12698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Actually, quite good pass rates, compared to many others in CS.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Across campus, these are the pits.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And the women are failing or withdrawing. in greater numbers than the men.</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This looks like C.P. Snow’s “Two Cultures”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968A9DA-C693-496D-932C-A02EBB4902C9}" type="slidenum">
              <a:rPr lang="en-US" sz="1200">
                <a:solidFill>
                  <a:schemeClr val="tx1"/>
                </a:solidFill>
              </a:rPr>
              <a:pPr eaLnBrk="1" hangingPunct="1"/>
              <a:t>52</a:t>
            </a:fld>
            <a:endParaRPr lang="en-US" sz="1200">
              <a:solidFill>
                <a:schemeClr val="tx1"/>
              </a:solidFill>
            </a:endParaRPr>
          </a:p>
        </p:txBody>
      </p:sp>
      <p:sp>
        <p:nvSpPr>
          <p:cNvPr id="129027" name="Rectangle 1"/>
          <p:cNvSpPr>
            <a:spLocks noGrp="1" noRot="1" noChangeAspect="1" noChangeArrowheads="1" noTextEdit="1"/>
          </p:cNvSpPr>
          <p:nvPr>
            <p:ph type="sldImg"/>
          </p:nvPr>
        </p:nvSpPr>
        <p:spPr>
          <a:solidFill>
            <a:srgbClr val="FFFFFF"/>
          </a:solidFill>
          <a:ln/>
        </p:spPr>
      </p:sp>
      <p:sp>
        <p:nvSpPr>
          <p:cNvPr id="12902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Talk about iPods and Blackberries.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This is a Computer as Tool model. We’re not yet at Computing as Literacy.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1122C41-846E-4CC4-B712-3F002A6AD077}" type="slidenum">
              <a:rPr lang="en-US" sz="1200">
                <a:solidFill>
                  <a:schemeClr val="tx1"/>
                </a:solidFill>
                <a:latin typeface="Calibri" pitchFamily="34" charset="0"/>
              </a:rPr>
              <a:pPr eaLnBrk="1" hangingPunct="1"/>
              <a:t>53</a:t>
            </a:fld>
            <a:endParaRPr lang="en-US" sz="1200">
              <a:solidFill>
                <a:schemeClr val="tx1"/>
              </a:solidFill>
              <a:latin typeface="Calibri"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Segoe"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5600735-63D1-43D9-86F7-AFFCF97DD533}" type="slidenum">
              <a:rPr lang="en-US" sz="1200">
                <a:solidFill>
                  <a:schemeClr val="tx1"/>
                </a:solidFill>
              </a:rPr>
              <a:pPr eaLnBrk="1" hangingPunct="1"/>
              <a:t>54</a:t>
            </a:fld>
            <a:endParaRPr lang="en-US" sz="1200">
              <a:solidFill>
                <a:schemeClr val="tx1"/>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BFADEBCF-5B17-4F4C-878F-97E0D5061804}" type="slidenum">
              <a:rPr lang="en-US" sz="1200">
                <a:solidFill>
                  <a:schemeClr val="tx1"/>
                </a:solidFill>
              </a:rPr>
              <a:pPr eaLnBrk="1" hangingPunct="1"/>
              <a:t>55</a:t>
            </a:fld>
            <a:endParaRPr lang="en-US" sz="1200">
              <a:solidFill>
                <a:schemeClr val="tx1"/>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F244E4A-6A6E-4A25-ADFB-150DF15E4BE3}" type="slidenum">
              <a:rPr lang="en-US" sz="1200">
                <a:solidFill>
                  <a:schemeClr val="tx1"/>
                </a:solidFill>
              </a:rPr>
              <a:pPr eaLnBrk="1" hangingPunct="1"/>
              <a:t>56</a:t>
            </a:fld>
            <a:endParaRPr lang="en-US" sz="1200">
              <a:solidFill>
                <a:schemeClr val="tx1"/>
              </a:solidFill>
            </a:endParaRPr>
          </a:p>
        </p:txBody>
      </p:sp>
      <p:sp>
        <p:nvSpPr>
          <p:cNvPr id="137219" name="Slide Image Placeholder 1"/>
          <p:cNvSpPr>
            <a:spLocks noGrp="1" noRot="1" noChangeAspect="1" noTextEdit="1"/>
          </p:cNvSpPr>
          <p:nvPr>
            <p:ph type="sldImg"/>
          </p:nvPr>
        </p:nvSpPr>
        <p:spPr>
          <a:xfrm>
            <a:off x="1143000" y="685800"/>
            <a:ext cx="4573588" cy="3429000"/>
          </a:xfrm>
          <a:ln/>
        </p:spPr>
      </p:sp>
      <p:sp>
        <p:nvSpPr>
          <p:cNvPr id="13722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defTabSz="912813" eaLnBrk="1" hangingPunct="1"/>
            <a:endParaRPr lang="en-US" smtClean="0">
              <a:latin typeface="Gill Sans" pitchFamily="-112" charset="0"/>
              <a:ea typeface="ＭＳ Ｐゴシック" pitchFamily="34" charset="-128"/>
            </a:endParaRPr>
          </a:p>
        </p:txBody>
      </p:sp>
      <p:sp>
        <p:nvSpPr>
          <p:cNvPr id="137221" name="Slide Number Placeholder 3"/>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12813"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defTabSz="912813"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r" eaLnBrk="1" hangingPunct="1"/>
            <a:fld id="{C39AC474-7D88-44B8-9BEA-43621CA1AFC8}" type="slidenum">
              <a:rPr lang="en-US" sz="1200">
                <a:solidFill>
                  <a:schemeClr val="tx1"/>
                </a:solidFill>
                <a:latin typeface="Calibri" pitchFamily="34" charset="0"/>
              </a:rPr>
              <a:pPr algn="r" eaLnBrk="1" hangingPunct="1"/>
              <a:t>56</a:t>
            </a:fld>
            <a:endParaRPr lang="en-US" sz="1200">
              <a:solidFill>
                <a:schemeClr val="tx1"/>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Our normal student in CS education.  We typically want our majors to develop these abilities or skills.</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08593E9-C311-437A-8034-D42545ED297D}" type="slidenum">
              <a:rPr lang="en-US" sz="1200">
                <a:solidFill>
                  <a:schemeClr val="tx1"/>
                </a:solidFill>
              </a:rPr>
              <a:pPr eaLnBrk="1" hangingPunct="1"/>
              <a:t>3</a:t>
            </a:fld>
            <a:endParaRPr lang="en-US" sz="1200">
              <a:solidFill>
                <a:schemeClr val="tx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07C8EBF-428B-44A6-9907-9A3A8BDEDA2A}" type="slidenum">
              <a:rPr lang="en-US" sz="1200">
                <a:solidFill>
                  <a:schemeClr val="tx1"/>
                </a:solidFill>
              </a:rPr>
              <a:pPr eaLnBrk="1" hangingPunct="1"/>
              <a:t>57</a:t>
            </a:fld>
            <a:endParaRPr lang="en-US" sz="1200">
              <a:solidFill>
                <a:schemeClr val="tx1"/>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Gill Sans" pitchFamily="-112" charset="0"/>
                <a:ea typeface="ＭＳ Ｐゴシック" pitchFamily="34" charset="-128"/>
              </a:rPr>
              <a:t>Be sure to wonder, “But are they learning the same?”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00EDB1AF-743B-466F-913B-4BEEC3F219B6}" type="slidenum">
              <a:rPr lang="en-US" sz="1200">
                <a:solidFill>
                  <a:schemeClr val="tx1"/>
                </a:solidFill>
              </a:rPr>
              <a:pPr eaLnBrk="1" hangingPunct="1"/>
              <a:t>58</a:t>
            </a:fld>
            <a:endParaRPr lang="en-US" sz="1200">
              <a:solidFill>
                <a:schemeClr val="tx1"/>
              </a:solidFill>
            </a:endParaRPr>
          </a:p>
        </p:txBody>
      </p:sp>
      <p:sp>
        <p:nvSpPr>
          <p:cNvPr id="141315" name="Rectangle 1"/>
          <p:cNvSpPr>
            <a:spLocks noGrp="1" noRot="1" noChangeAspect="1" noChangeArrowheads="1" noTextEdit="1"/>
          </p:cNvSpPr>
          <p:nvPr>
            <p:ph type="sldImg"/>
          </p:nvPr>
        </p:nvSpPr>
        <p:spPr>
          <a:solidFill>
            <a:srgbClr val="FFFFFF"/>
          </a:solidFill>
          <a:ln/>
        </p:spPr>
      </p:sp>
      <p:sp>
        <p:nvSpPr>
          <p:cNvPr id="14131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FIX HAVE-&gt;HAD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83E9EB06-7D45-4DC1-88B4-46AC3AA17BF5}" type="slidenum">
              <a:rPr lang="en-US"/>
              <a:pPr/>
              <a:t>59</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BF1D2945-BE09-420D-BEA5-A2F0B5604A40}" type="slidenum">
              <a:rPr lang="en-US" sz="1200">
                <a:solidFill>
                  <a:schemeClr val="tx1"/>
                </a:solidFill>
              </a:rPr>
              <a:pPr eaLnBrk="1" hangingPunct="1"/>
              <a:t>61</a:t>
            </a:fld>
            <a:endParaRPr lang="en-US" sz="1200">
              <a:solidFill>
                <a:schemeClr val="tx1"/>
              </a:solidFill>
            </a:endParaRPr>
          </a:p>
        </p:txBody>
      </p:sp>
      <p:sp>
        <p:nvSpPr>
          <p:cNvPr id="150531" name="Rectangle 1"/>
          <p:cNvSpPr>
            <a:spLocks noGrp="1" noRot="1" noChangeAspect="1" noChangeArrowheads="1" noTextEdit="1"/>
          </p:cNvSpPr>
          <p:nvPr>
            <p:ph type="sldImg"/>
          </p:nvPr>
        </p:nvSpPr>
        <p:spPr>
          <a:solidFill>
            <a:srgbClr val="FFFFFF"/>
          </a:solidFill>
          <a:ln/>
        </p:spPr>
      </p:sp>
      <p:sp>
        <p:nvSpPr>
          <p:cNvPr id="15053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How is it different?  The first “tree” that students use is an n-ary tree, a scene graph.  Why not start with a binary tree?  Because binary trees are irrelevant to media developers.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Java course, all non-majors, 90% success rate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FDDB111-36E2-4BA0-A7D1-96AB5E088ACC}" type="slidenum">
              <a:rPr lang="en-US" sz="1200">
                <a:solidFill>
                  <a:schemeClr val="tx1"/>
                </a:solidFill>
              </a:rPr>
              <a:pPr eaLnBrk="1" hangingPunct="1"/>
              <a:t>62</a:t>
            </a:fld>
            <a:endParaRPr lang="en-US" sz="1200">
              <a:solidFill>
                <a:schemeClr val="tx1"/>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08DF2F0-5610-4A1D-AE57-DCA44662AC94}" type="slidenum">
              <a:rPr lang="en-US" sz="1200">
                <a:solidFill>
                  <a:schemeClr val="tx1"/>
                </a:solidFill>
                <a:latin typeface="Times" pitchFamily="-112" charset="0"/>
              </a:rPr>
              <a:pPr eaLnBrk="1" hangingPunct="1"/>
              <a:t>63</a:t>
            </a:fld>
            <a:endParaRPr lang="en-US" sz="1200">
              <a:solidFill>
                <a:schemeClr val="tx1"/>
              </a:solidFill>
              <a:latin typeface="Times" pitchFamily="-112"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12"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6643AADA-1B3F-4991-948E-5210AB7DFEC0}" type="slidenum">
              <a:rPr lang="en-US" sz="1200">
                <a:solidFill>
                  <a:schemeClr val="tx1"/>
                </a:solidFill>
              </a:rPr>
              <a:pPr eaLnBrk="1" hangingPunct="1"/>
              <a:t>64</a:t>
            </a:fld>
            <a:endParaRPr lang="en-US" sz="1200">
              <a:solidFill>
                <a:schemeClr val="tx1"/>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426D16B-E913-453E-BB6B-873734FB5968}" type="slidenum">
              <a:rPr lang="en-US" sz="1200">
                <a:solidFill>
                  <a:schemeClr val="tx1"/>
                </a:solidFill>
              </a:rPr>
              <a:pPr eaLnBrk="1" hangingPunct="1"/>
              <a:t>65</a:t>
            </a:fld>
            <a:endParaRPr lang="en-US" sz="1200">
              <a:solidFill>
                <a:schemeClr val="tx1"/>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Gill Sans" pitchFamily="-112" charset="0"/>
                <a:ea typeface="ＭＳ Ｐゴシック" pitchFamily="34" charset="-128"/>
              </a:rPr>
              <a:t>Doug Harms talked about moving </a:t>
            </a:r>
            <a:r>
              <a:rPr lang="en-US" dirty="0" err="1" smtClean="0">
                <a:latin typeface="Gill Sans" pitchFamily="-112" charset="0"/>
                <a:ea typeface="ＭＳ Ｐゴシック" pitchFamily="34" charset="-128"/>
              </a:rPr>
              <a:t>Myro</a:t>
            </a:r>
            <a:r>
              <a:rPr lang="en-US" dirty="0" smtClean="0">
                <a:latin typeface="Gill Sans" pitchFamily="-112" charset="0"/>
                <a:ea typeface="ＭＳ Ｐゴシック" pitchFamily="34" charset="-128"/>
              </a:rPr>
              <a:t> API to Java</a:t>
            </a:r>
            <a:r>
              <a:rPr lang="en-US" baseline="0" dirty="0" smtClean="0">
                <a:latin typeface="Gill Sans" pitchFamily="-112" charset="0"/>
                <a:ea typeface="ＭＳ Ｐゴシック" pitchFamily="34" charset="-128"/>
              </a:rPr>
              <a:t> yesterday.</a:t>
            </a:r>
            <a:endParaRPr lang="en-US" dirty="0" smtClean="0">
              <a:latin typeface="Gill Sans" pitchFamily="-112"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48A03E44-8646-42CF-A2C1-C53C3B81483D}" type="slidenum">
              <a:rPr lang="en-US" sz="1200">
                <a:solidFill>
                  <a:schemeClr val="tx1"/>
                </a:solidFill>
              </a:rPr>
              <a:pPr eaLnBrk="1" hangingPunct="1"/>
              <a:t>66</a:t>
            </a:fld>
            <a:endParaRPr lang="en-US" sz="1200">
              <a:solidFill>
                <a:schemeClr val="tx1"/>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FD03F0E9-8C8F-4DD8-A5DE-8DF67F1FB94C}" type="slidenum">
              <a:rPr lang="en-US" sz="1200">
                <a:solidFill>
                  <a:schemeClr val="tx1"/>
                </a:solidFill>
              </a:rPr>
              <a:pPr eaLnBrk="1" hangingPunct="1"/>
              <a:t>67</a:t>
            </a:fld>
            <a:endParaRPr lang="en-US" sz="1200">
              <a:solidFill>
                <a:schemeClr val="tx1"/>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But there are increasingly fewer of these.  While we’re in an uptick, it’s a slow return.  We’re still far behind BLS estimates of demand.</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7B1DFAE-7C56-4994-A8A8-EC8AD8E807F1}" type="slidenum">
              <a:rPr lang="en-US" sz="1200">
                <a:solidFill>
                  <a:schemeClr val="tx1"/>
                </a:solidFill>
              </a:rPr>
              <a:pPr eaLnBrk="1" hangingPunct="1"/>
              <a:t>4</a:t>
            </a:fld>
            <a:endParaRPr lang="en-US" sz="1200">
              <a:solidFill>
                <a:schemeClr val="tx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BBA2706-A8AF-48D5-BFC3-5C265B301524}" type="slidenum">
              <a:rPr lang="en-US" sz="1200">
                <a:solidFill>
                  <a:schemeClr val="tx1"/>
                </a:solidFill>
              </a:rPr>
              <a:pPr eaLnBrk="1" hangingPunct="1"/>
              <a:t>68</a:t>
            </a:fld>
            <a:endParaRPr lang="en-US" sz="1200">
              <a:solidFill>
                <a:schemeClr val="tx1"/>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It’s about changing definitions of computer science.</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78E2269-29E4-4496-A327-4DD1B64BB72D}" type="slidenum">
              <a:rPr lang="en-US" sz="1200">
                <a:solidFill>
                  <a:schemeClr val="tx1"/>
                </a:solidFill>
              </a:rPr>
              <a:pPr eaLnBrk="1" hangingPunct="1"/>
              <a:t>70</a:t>
            </a:fld>
            <a:endParaRPr lang="en-US" sz="12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7CEBA-3813-FD47-8E7A-32B612B152C8}" type="slidenum">
              <a:rPr lang="en-US"/>
              <a:pPr/>
              <a:t>5</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dirty="0" smtClean="0"/>
              <a:t>Graph</a:t>
            </a:r>
            <a:r>
              <a:rPr lang="en-US" baseline="0" dirty="0" smtClean="0"/>
              <a:t> shows # of students taking the various STEM AP tests since 1997.  CS is the sad red line at the bottom. Note that even the relatively new AP courses – statistics and environmental sciences – are doing much better than us.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67B9128-561C-48BD-B6BE-2E42E7CCDC5A}" type="slidenum">
              <a:rPr lang="en-US" sz="1200">
                <a:solidFill>
                  <a:schemeClr val="tx1"/>
                </a:solidFill>
              </a:rPr>
              <a:pPr eaLnBrk="1" hangingPunct="1"/>
              <a:t>6</a:t>
            </a:fld>
            <a:endParaRPr lang="en-US" sz="1200">
              <a:solidFill>
                <a:schemeClr val="tx1"/>
              </a:solidFill>
            </a:endParaRPr>
          </a:p>
        </p:txBody>
      </p:sp>
      <p:sp>
        <p:nvSpPr>
          <p:cNvPr id="63491" name="Rectangle 1"/>
          <p:cNvSpPr>
            <a:spLocks noGrp="1" noRot="1" noChangeAspect="1" noChangeArrowheads="1" noTextEdit="1"/>
          </p:cNvSpPr>
          <p:nvPr>
            <p:ph type="sldImg"/>
          </p:nvPr>
        </p:nvSpPr>
        <p:spPr>
          <a:solidFill>
            <a:srgbClr val="FFFFFF"/>
          </a:solidFill>
          <a:ln/>
        </p:spPr>
      </p:sp>
      <p:sp>
        <p:nvSpPr>
          <p:cNvPr id="6349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dirty="0" smtClean="0">
                <a:solidFill>
                  <a:srgbClr val="000000"/>
                </a:solidFill>
                <a:latin typeface="Lucida Grande" pitchFamily="-112" charset="0"/>
                <a:ea typeface="ＭＳ Ｐゴシック" pitchFamily="34" charset="-128"/>
                <a:sym typeface="Lucida Grande" pitchFamily="-112" charset="0"/>
              </a:rPr>
              <a:t>Why is this a problem?  We may not be talking to them right.  There is more than one audience for what we have to offer.</a:t>
            </a:r>
            <a:br>
              <a:rPr lang="en-US" sz="900" dirty="0" smtClean="0">
                <a:solidFill>
                  <a:srgbClr val="000000"/>
                </a:solidFill>
                <a:latin typeface="Lucida Grande" pitchFamily="-112" charset="0"/>
                <a:ea typeface="ＭＳ Ｐゴシック" pitchFamily="34" charset="-128"/>
                <a:sym typeface="Lucida Grande" pitchFamily="-112" charset="0"/>
              </a:rPr>
            </a:br>
            <a:r>
              <a:rPr lang="en-US" sz="900" dirty="0" smtClean="0">
                <a:solidFill>
                  <a:srgbClr val="000000"/>
                </a:solidFill>
                <a:latin typeface="Lucida Grande" pitchFamily="-112" charset="0"/>
                <a:ea typeface="ＭＳ Ｐゴシック" pitchFamily="34" charset="-128"/>
                <a:sym typeface="Lucida Grande" pitchFamily="-112" charset="0"/>
              </a:rPr>
              <a:t>Most of them don’t look like us.  Some people reject science: </a:t>
            </a:r>
            <a:r>
              <a:rPr lang="en-US" sz="900" dirty="0" err="1" smtClean="0">
                <a:solidFill>
                  <a:srgbClr val="000000"/>
                </a:solidFill>
                <a:latin typeface="Lucida Grande" pitchFamily="-112" charset="0"/>
                <a:ea typeface="ＭＳ Ｐゴシック" pitchFamily="34" charset="-128"/>
                <a:sym typeface="Lucida Grande" pitchFamily="-112" charset="0"/>
              </a:rPr>
              <a:t>Denialists</a:t>
            </a:r>
            <a:r>
              <a:rPr lang="en-US" sz="900" dirty="0" smtClean="0">
                <a:solidFill>
                  <a:srgbClr val="000000"/>
                </a:solidFill>
                <a:latin typeface="Lucida Grande" pitchFamily="-112" charset="0"/>
                <a:ea typeface="ＭＳ Ｐゴシック" pitchFamily="34" charset="-128"/>
                <a:sym typeface="Lucida Grande" pitchFamily="-112" charset="0"/>
              </a:rPr>
              <a:t>.</a:t>
            </a:r>
            <a:r>
              <a:rPr lang="en-US" sz="900" baseline="0" dirty="0" smtClean="0">
                <a:solidFill>
                  <a:srgbClr val="000000"/>
                </a:solidFill>
                <a:latin typeface="Lucida Grande" pitchFamily="-112" charset="0"/>
                <a:ea typeface="ＭＳ Ｐゴシック" pitchFamily="34" charset="-128"/>
                <a:sym typeface="Lucida Grande" pitchFamily="-112" charset="0"/>
              </a:rPr>
              <a:t> Global warming? Vaccines? There are no learning styles. </a:t>
            </a:r>
            <a:r>
              <a:rPr lang="en-US" sz="1200" b="0" i="1" kern="1200" dirty="0" smtClean="0">
                <a:solidFill>
                  <a:schemeClr val="tx1"/>
                </a:solidFill>
                <a:effectLst/>
                <a:latin typeface="Gill Sans" charset="0"/>
                <a:ea typeface="ＭＳ Ｐゴシック" charset="-128"/>
                <a:cs typeface="ＭＳ Ｐゴシック"/>
              </a:rPr>
              <a:t>Psychological Science in the Public Interest</a:t>
            </a:r>
            <a:endParaRPr lang="en-US" sz="900" dirty="0" smtClean="0">
              <a:solidFill>
                <a:srgbClr val="000000"/>
              </a:solidFill>
              <a:latin typeface="Lucida Grande" pitchFamily="-112" charset="0"/>
              <a:ea typeface="ＭＳ Ｐゴシック" pitchFamily="34" charset="-128"/>
              <a:sym typeface="Lucida Grande" pitchFamily="-11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There are jobs out there. The classes are good. But students just don’t want to do this.</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ADDAA21-C539-4965-BB9B-F9341F6A6915}" type="slidenum">
              <a:rPr lang="en-US" sz="1200">
                <a:solidFill>
                  <a:schemeClr val="tx1"/>
                </a:solidFill>
              </a:rPr>
              <a:pPr eaLnBrk="1" hangingPunct="1"/>
              <a:t>7</a:t>
            </a:fld>
            <a:endParaRPr lang="en-US" sz="120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This audience aren’t denialists, so that part is easier.  But they don’t want to be us.  They have different goals.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EC7F40A-DA7D-43DB-AE67-FF9D1D62FF82}" type="slidenum">
              <a:rPr lang="en-US" sz="1200">
                <a:solidFill>
                  <a:schemeClr val="tx1"/>
                </a:solidFill>
              </a:rPr>
              <a:pPr eaLnBrk="1" hangingPunct="1"/>
              <a:t>8</a:t>
            </a:fld>
            <a:endParaRPr lang="en-US" sz="120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Gill Sans" pitchFamily="-112" charset="0"/>
                <a:ea typeface="ＭＳ Ｐゴシック" pitchFamily="34" charset="-128"/>
              </a:rPr>
              <a:t>We need these people to get more of the rest.</a:t>
            </a:r>
            <a:br>
              <a:rPr lang="en-US" dirty="0" smtClean="0">
                <a:latin typeface="Gill Sans" pitchFamily="-112" charset="0"/>
                <a:ea typeface="ＭＳ Ｐゴシック" pitchFamily="34" charset="-128"/>
              </a:rPr>
            </a:br>
            <a:r>
              <a:rPr lang="en-US" dirty="0" smtClean="0">
                <a:latin typeface="Gill Sans" pitchFamily="-112" charset="0"/>
                <a:ea typeface="ＭＳ Ｐゴシック" pitchFamily="34" charset="-128"/>
              </a:rPr>
              <a:t>Lijun Ni’s work.  It’s important to create an identify of “Computer Science Teacher” for success later. Steve Cooper talked about yesterday.</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DAD47BA-52FF-424E-A950-9A5A9B040002}" type="slidenum">
              <a:rPr lang="en-US" sz="1200">
                <a:solidFill>
                  <a:schemeClr val="tx1"/>
                </a:solidFill>
              </a:rPr>
              <a:pPr eaLnBrk="1" hangingPunct="1"/>
              <a:t>9</a:t>
            </a:fld>
            <a:endParaRPr lang="en-US" sz="120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9325847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973125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3588" y="3635375"/>
            <a:ext cx="1808162" cy="1235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87513" y="3635375"/>
            <a:ext cx="5273675" cy="1235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55381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57C6A634-1012-43EF-8661-FDC1D3437792}" type="slidenum">
              <a:rPr lang="en-US"/>
              <a:pPr/>
              <a:t>‹#›</a:t>
            </a:fld>
            <a:endParaRPr lang="en-US"/>
          </a:p>
        </p:txBody>
      </p:sp>
    </p:spTree>
    <p:extLst>
      <p:ext uri="{BB962C8B-B14F-4D97-AF65-F5344CB8AC3E}">
        <p14:creationId xmlns:p14="http://schemas.microsoft.com/office/powerpoint/2010/main" val="29087302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7D6DD08F-6FBF-4BC4-887E-04F6028EFCED}" type="slidenum">
              <a:rPr lang="en-US"/>
              <a:pPr/>
              <a:t>‹#›</a:t>
            </a:fld>
            <a:endParaRPr lang="en-US"/>
          </a:p>
        </p:txBody>
      </p:sp>
    </p:spTree>
    <p:extLst>
      <p:ext uri="{BB962C8B-B14F-4D97-AF65-F5344CB8AC3E}">
        <p14:creationId xmlns:p14="http://schemas.microsoft.com/office/powerpoint/2010/main" val="41519319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DC297DDB-A734-4B61-BA23-1F93D234C2B5}" type="slidenum">
              <a:rPr lang="en-US"/>
              <a:pPr/>
              <a:t>‹#›</a:t>
            </a:fld>
            <a:endParaRPr lang="en-US"/>
          </a:p>
        </p:txBody>
      </p:sp>
    </p:spTree>
    <p:extLst>
      <p:ext uri="{BB962C8B-B14F-4D97-AF65-F5344CB8AC3E}">
        <p14:creationId xmlns:p14="http://schemas.microsoft.com/office/powerpoint/2010/main" val="42846791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8463" y="1303338"/>
            <a:ext cx="4100512"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303338"/>
            <a:ext cx="4100513"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BF5B7020-19D7-46FE-BD50-2A92BEB5963D}" type="slidenum">
              <a:rPr lang="en-US"/>
              <a:pPr/>
              <a:t>‹#›</a:t>
            </a:fld>
            <a:endParaRPr lang="en-US"/>
          </a:p>
        </p:txBody>
      </p:sp>
    </p:spTree>
    <p:extLst>
      <p:ext uri="{BB962C8B-B14F-4D97-AF65-F5344CB8AC3E}">
        <p14:creationId xmlns:p14="http://schemas.microsoft.com/office/powerpoint/2010/main" val="12597940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9C0F6CAB-95A0-4732-BE8B-A3158C880768}" type="slidenum">
              <a:rPr lang="en-US"/>
              <a:pPr/>
              <a:t>‹#›</a:t>
            </a:fld>
            <a:endParaRPr lang="en-US"/>
          </a:p>
        </p:txBody>
      </p:sp>
    </p:spTree>
    <p:extLst>
      <p:ext uri="{BB962C8B-B14F-4D97-AF65-F5344CB8AC3E}">
        <p14:creationId xmlns:p14="http://schemas.microsoft.com/office/powerpoint/2010/main" val="334629190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D73DC674-7B64-4FD8-8349-817D8AFD5CF5}" type="slidenum">
              <a:rPr lang="en-US"/>
              <a:pPr/>
              <a:t>‹#›</a:t>
            </a:fld>
            <a:endParaRPr lang="en-US"/>
          </a:p>
        </p:txBody>
      </p:sp>
    </p:spTree>
    <p:extLst>
      <p:ext uri="{BB962C8B-B14F-4D97-AF65-F5344CB8AC3E}">
        <p14:creationId xmlns:p14="http://schemas.microsoft.com/office/powerpoint/2010/main" val="19853762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150E209B-1796-454F-8520-13EA8836A2F1}" type="slidenum">
              <a:rPr lang="en-US"/>
              <a:pPr/>
              <a:t>‹#›</a:t>
            </a:fld>
            <a:endParaRPr lang="en-US"/>
          </a:p>
        </p:txBody>
      </p:sp>
    </p:spTree>
    <p:extLst>
      <p:ext uri="{BB962C8B-B14F-4D97-AF65-F5344CB8AC3E}">
        <p14:creationId xmlns:p14="http://schemas.microsoft.com/office/powerpoint/2010/main" val="4692319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6CDC2B9B-61BC-4E73-A134-8710D6385269}" type="slidenum">
              <a:rPr lang="en-US"/>
              <a:pPr/>
              <a:t>‹#›</a:t>
            </a:fld>
            <a:endParaRPr lang="en-US"/>
          </a:p>
        </p:txBody>
      </p:sp>
    </p:spTree>
    <p:extLst>
      <p:ext uri="{BB962C8B-B14F-4D97-AF65-F5344CB8AC3E}">
        <p14:creationId xmlns:p14="http://schemas.microsoft.com/office/powerpoint/2010/main" val="39229356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9486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A7952C28-03C5-4A4D-BCAC-1D8F7C2E0B75}" type="slidenum">
              <a:rPr lang="en-US"/>
              <a:pPr/>
              <a:t>‹#›</a:t>
            </a:fld>
            <a:endParaRPr lang="en-US"/>
          </a:p>
        </p:txBody>
      </p:sp>
    </p:spTree>
    <p:extLst>
      <p:ext uri="{BB962C8B-B14F-4D97-AF65-F5344CB8AC3E}">
        <p14:creationId xmlns:p14="http://schemas.microsoft.com/office/powerpoint/2010/main" val="29527416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71805856-3E02-4694-9DFF-078BFEEA1423}" type="slidenum">
              <a:rPr lang="en-US"/>
              <a:pPr/>
              <a:t>‹#›</a:t>
            </a:fld>
            <a:endParaRPr lang="en-US"/>
          </a:p>
        </p:txBody>
      </p:sp>
    </p:spTree>
    <p:extLst>
      <p:ext uri="{BB962C8B-B14F-4D97-AF65-F5344CB8AC3E}">
        <p14:creationId xmlns:p14="http://schemas.microsoft.com/office/powerpoint/2010/main" val="36489141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90488"/>
            <a:ext cx="2106613"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2263" y="90488"/>
            <a:ext cx="6170612"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4D911914-EB3B-4091-B270-ACC5E52A8623}" type="slidenum">
              <a:rPr lang="en-US"/>
              <a:pPr/>
              <a:t>‹#›</a:t>
            </a:fld>
            <a:endParaRPr lang="en-US"/>
          </a:p>
        </p:txBody>
      </p:sp>
    </p:spTree>
    <p:extLst>
      <p:ext uri="{BB962C8B-B14F-4D97-AF65-F5344CB8AC3E}">
        <p14:creationId xmlns:p14="http://schemas.microsoft.com/office/powerpoint/2010/main" val="72747457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4762810E-F613-4BC8-A5D8-D84037A5049B}" type="slidenum">
              <a:rPr lang="en-US"/>
              <a:pPr/>
              <a:t>‹#›</a:t>
            </a:fld>
            <a:endParaRPr lang="en-US"/>
          </a:p>
        </p:txBody>
      </p:sp>
    </p:spTree>
    <p:extLst>
      <p:ext uri="{BB962C8B-B14F-4D97-AF65-F5344CB8AC3E}">
        <p14:creationId xmlns:p14="http://schemas.microsoft.com/office/powerpoint/2010/main" val="156531569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4CA0B1A1-1C28-40CE-BFA9-F33C51DC82A8}" type="slidenum">
              <a:rPr lang="en-US"/>
              <a:pPr/>
              <a:t>‹#›</a:t>
            </a:fld>
            <a:endParaRPr lang="en-US"/>
          </a:p>
        </p:txBody>
      </p:sp>
    </p:spTree>
    <p:extLst>
      <p:ext uri="{BB962C8B-B14F-4D97-AF65-F5344CB8AC3E}">
        <p14:creationId xmlns:p14="http://schemas.microsoft.com/office/powerpoint/2010/main" val="16016496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8EE11F2C-DAE8-4846-88EF-8BB7F295E924}" type="slidenum">
              <a:rPr lang="en-US"/>
              <a:pPr/>
              <a:t>‹#›</a:t>
            </a:fld>
            <a:endParaRPr lang="en-US"/>
          </a:p>
        </p:txBody>
      </p:sp>
    </p:spTree>
    <p:extLst>
      <p:ext uri="{BB962C8B-B14F-4D97-AF65-F5344CB8AC3E}">
        <p14:creationId xmlns:p14="http://schemas.microsoft.com/office/powerpoint/2010/main" val="24843800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8463" y="1303338"/>
            <a:ext cx="1973262"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24125" y="1303338"/>
            <a:ext cx="1974850"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14E70505-E6D6-4146-AEAA-3E466E5DB105}" type="slidenum">
              <a:rPr lang="en-US"/>
              <a:pPr/>
              <a:t>‹#›</a:t>
            </a:fld>
            <a:endParaRPr lang="en-US"/>
          </a:p>
        </p:txBody>
      </p:sp>
    </p:spTree>
    <p:extLst>
      <p:ext uri="{BB962C8B-B14F-4D97-AF65-F5344CB8AC3E}">
        <p14:creationId xmlns:p14="http://schemas.microsoft.com/office/powerpoint/2010/main" val="172708500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EAADA024-8E41-40B9-B098-6F8AE30CA67C}" type="slidenum">
              <a:rPr lang="en-US"/>
              <a:pPr/>
              <a:t>‹#›</a:t>
            </a:fld>
            <a:endParaRPr lang="en-US"/>
          </a:p>
        </p:txBody>
      </p:sp>
    </p:spTree>
    <p:extLst>
      <p:ext uri="{BB962C8B-B14F-4D97-AF65-F5344CB8AC3E}">
        <p14:creationId xmlns:p14="http://schemas.microsoft.com/office/powerpoint/2010/main" val="37333917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C0C04560-A3E8-449C-BF02-77B5A3D866B0}" type="slidenum">
              <a:rPr lang="en-US"/>
              <a:pPr/>
              <a:t>‹#›</a:t>
            </a:fld>
            <a:endParaRPr lang="en-US"/>
          </a:p>
        </p:txBody>
      </p:sp>
    </p:spTree>
    <p:extLst>
      <p:ext uri="{BB962C8B-B14F-4D97-AF65-F5344CB8AC3E}">
        <p14:creationId xmlns:p14="http://schemas.microsoft.com/office/powerpoint/2010/main" val="44546818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74855B2E-A511-43E5-B588-0AFE1C629BB7}" type="slidenum">
              <a:rPr lang="en-US"/>
              <a:pPr/>
              <a:t>‹#›</a:t>
            </a:fld>
            <a:endParaRPr lang="en-US"/>
          </a:p>
        </p:txBody>
      </p:sp>
    </p:spTree>
    <p:extLst>
      <p:ext uri="{BB962C8B-B14F-4D97-AF65-F5344CB8AC3E}">
        <p14:creationId xmlns:p14="http://schemas.microsoft.com/office/powerpoint/2010/main" val="36109264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312208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F20EEB40-EF4C-404A-917A-83F9D60B297A}" type="slidenum">
              <a:rPr lang="en-US"/>
              <a:pPr/>
              <a:t>‹#›</a:t>
            </a:fld>
            <a:endParaRPr lang="en-US"/>
          </a:p>
        </p:txBody>
      </p:sp>
    </p:spTree>
    <p:extLst>
      <p:ext uri="{BB962C8B-B14F-4D97-AF65-F5344CB8AC3E}">
        <p14:creationId xmlns:p14="http://schemas.microsoft.com/office/powerpoint/2010/main" val="374069190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7DA3364E-6E5C-4F74-B798-8FEF6276F5AF}" type="slidenum">
              <a:rPr lang="en-US"/>
              <a:pPr/>
              <a:t>‹#›</a:t>
            </a:fld>
            <a:endParaRPr lang="en-US"/>
          </a:p>
        </p:txBody>
      </p:sp>
    </p:spTree>
    <p:extLst>
      <p:ext uri="{BB962C8B-B14F-4D97-AF65-F5344CB8AC3E}">
        <p14:creationId xmlns:p14="http://schemas.microsoft.com/office/powerpoint/2010/main" val="37947358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091E8564-CD50-4E1E-A074-DBCA3DC23E33}" type="slidenum">
              <a:rPr lang="en-US"/>
              <a:pPr/>
              <a:t>‹#›</a:t>
            </a:fld>
            <a:endParaRPr lang="en-US"/>
          </a:p>
        </p:txBody>
      </p:sp>
    </p:spTree>
    <p:extLst>
      <p:ext uri="{BB962C8B-B14F-4D97-AF65-F5344CB8AC3E}">
        <p14:creationId xmlns:p14="http://schemas.microsoft.com/office/powerpoint/2010/main" val="34351353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5" y="90488"/>
            <a:ext cx="2058988"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2263" y="90488"/>
            <a:ext cx="6024562"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1E615631-D13C-4190-A702-A7602E2E9F02}" type="slidenum">
              <a:rPr lang="en-US"/>
              <a:pPr/>
              <a:t>‹#›</a:t>
            </a:fld>
            <a:endParaRPr lang="en-US"/>
          </a:p>
        </p:txBody>
      </p:sp>
    </p:spTree>
    <p:extLst>
      <p:ext uri="{BB962C8B-B14F-4D97-AF65-F5344CB8AC3E}">
        <p14:creationId xmlns:p14="http://schemas.microsoft.com/office/powerpoint/2010/main" val="33115213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7513" y="4260850"/>
            <a:ext cx="2968625"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8538" y="4260850"/>
            <a:ext cx="2970212"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96715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6519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59105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162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40229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750341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687513" y="3635375"/>
            <a:ext cx="72342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smtClean="0">
                <a:sym typeface="Lucida Grande" pitchFamily="-112" charset="0"/>
              </a:rPr>
              <a:t>Click to edit Master title style</a:t>
            </a:r>
          </a:p>
        </p:txBody>
      </p:sp>
      <p:sp>
        <p:nvSpPr>
          <p:cNvPr id="1027" name="Rectangle 2"/>
          <p:cNvSpPr>
            <a:spLocks noGrp="1" noChangeArrowheads="1"/>
          </p:cNvSpPr>
          <p:nvPr>
            <p:ph type="body" idx="1"/>
          </p:nvPr>
        </p:nvSpPr>
        <p:spPr bwMode="auto">
          <a:xfrm>
            <a:off x="1687513" y="4260850"/>
            <a:ext cx="60912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smtClean="0">
                <a:sym typeface="Lucida Grande" pitchFamily="-112"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hf sldNum="0" hdr="0" ftr="0" dt="0"/>
  <p:txStyles>
    <p:titleStyle>
      <a:lvl1pPr algn="l" rtl="0" eaLnBrk="0" fontAlgn="base" hangingPunct="0">
        <a:spcBef>
          <a:spcPct val="0"/>
        </a:spcBef>
        <a:spcAft>
          <a:spcPct val="0"/>
        </a:spcAft>
        <a:defRPr sz="3200">
          <a:solidFill>
            <a:schemeClr val="tx1"/>
          </a:solidFill>
          <a:latin typeface="+mj-lt"/>
          <a:ea typeface="ＭＳ Ｐゴシック" charset="-128"/>
          <a:cs typeface="ＭＳ Ｐゴシック"/>
          <a:sym typeface="Lucida Grande" pitchFamily="-112" charset="0"/>
        </a:defRPr>
      </a:lvl1pPr>
      <a:lvl2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pitchFamily="-112" charset="0"/>
        </a:defRPr>
      </a:lvl2pPr>
      <a:lvl3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pitchFamily="-112" charset="0"/>
        </a:defRPr>
      </a:lvl3pPr>
      <a:lvl4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pitchFamily="-112" charset="0"/>
        </a:defRPr>
      </a:lvl4pPr>
      <a:lvl5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pitchFamily="-112" charset="0"/>
        </a:defRPr>
      </a:lvl5pPr>
      <a:lvl6pPr marL="457200" algn="l" rtl="0" fontAlgn="base">
        <a:spcBef>
          <a:spcPct val="0"/>
        </a:spcBef>
        <a:spcAft>
          <a:spcPct val="0"/>
        </a:spcAft>
        <a:defRPr sz="3200">
          <a:solidFill>
            <a:schemeClr val="tx1"/>
          </a:solidFill>
          <a:latin typeface="Lucida Grande" charset="0"/>
          <a:sym typeface="Lucida Grande" charset="0"/>
        </a:defRPr>
      </a:lvl6pPr>
      <a:lvl7pPr marL="914400" algn="l" rtl="0" fontAlgn="base">
        <a:spcBef>
          <a:spcPct val="0"/>
        </a:spcBef>
        <a:spcAft>
          <a:spcPct val="0"/>
        </a:spcAft>
        <a:defRPr sz="3200">
          <a:solidFill>
            <a:schemeClr val="tx1"/>
          </a:solidFill>
          <a:latin typeface="Lucida Grande" charset="0"/>
          <a:sym typeface="Lucida Grande" charset="0"/>
        </a:defRPr>
      </a:lvl7pPr>
      <a:lvl8pPr marL="1371600" algn="l" rtl="0" fontAlgn="base">
        <a:spcBef>
          <a:spcPct val="0"/>
        </a:spcBef>
        <a:spcAft>
          <a:spcPct val="0"/>
        </a:spcAft>
        <a:defRPr sz="3200">
          <a:solidFill>
            <a:schemeClr val="tx1"/>
          </a:solidFill>
          <a:latin typeface="Lucida Grande" charset="0"/>
          <a:sym typeface="Lucida Grande" charset="0"/>
        </a:defRPr>
      </a:lvl8pPr>
      <a:lvl9pPr marL="1828800" algn="l" rtl="0" fontAlgn="base">
        <a:spcBef>
          <a:spcPct val="0"/>
        </a:spcBef>
        <a:spcAft>
          <a:spcPct val="0"/>
        </a:spcAft>
        <a:defRPr sz="3200">
          <a:solidFill>
            <a:schemeClr val="tx1"/>
          </a:solidFill>
          <a:latin typeface="Lucida Grande" charset="0"/>
          <a:sym typeface="Lucida Grande" charset="0"/>
        </a:defRPr>
      </a:lvl9pPr>
    </p:titleStyle>
    <p:bodyStyle>
      <a:lvl1pPr marL="342900" indent="-342900" algn="l" rtl="0" eaLnBrk="0" fontAlgn="base" hangingPunct="0">
        <a:spcBef>
          <a:spcPts val="500"/>
        </a:spcBef>
        <a:spcAft>
          <a:spcPct val="0"/>
        </a:spcAft>
        <a:defRPr sz="2000">
          <a:solidFill>
            <a:schemeClr val="tx1"/>
          </a:solidFill>
          <a:latin typeface="+mn-lt"/>
          <a:ea typeface="ＭＳ Ｐゴシック" charset="-128"/>
          <a:cs typeface="ＭＳ Ｐゴシック"/>
          <a:sym typeface="Lucida Grande" pitchFamily="-112"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Franklin Gothic Book" charset="0"/>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Franklin Gothic Book" charset="0"/>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Franklin Gothic Book" charset="0"/>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Franklin Gothic Book" charset="0"/>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322263" y="90488"/>
            <a:ext cx="82359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smtClean="0">
                <a:sym typeface="Lucida Grande" pitchFamily="-112" charset="0"/>
              </a:rPr>
              <a:t>Click to edit Master title style</a:t>
            </a:r>
          </a:p>
        </p:txBody>
      </p:sp>
      <p:sp>
        <p:nvSpPr>
          <p:cNvPr id="13315" name="Rectangle 2"/>
          <p:cNvSpPr>
            <a:spLocks noGrp="1" noChangeArrowheads="1"/>
          </p:cNvSpPr>
          <p:nvPr>
            <p:ph type="body" idx="1"/>
          </p:nvPr>
        </p:nvSpPr>
        <p:spPr bwMode="auto">
          <a:xfrm>
            <a:off x="398463" y="1303338"/>
            <a:ext cx="8353425"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smtClean="0">
                <a:sym typeface="Franklin Gothic Book" pitchFamily="34"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
        <p:nvSpPr>
          <p:cNvPr id="2051" name="Text Box 3"/>
          <p:cNvSpPr txBox="1">
            <a:spLocks noGrp="1" noChangeArrowheads="1"/>
          </p:cNvSpPr>
          <p:nvPr>
            <p:ph type="sldNum" sz="quarter" idx="4"/>
          </p:nvPr>
        </p:nvSpPr>
        <p:spPr bwMode="auto">
          <a:xfrm>
            <a:off x="8750300" y="6578600"/>
            <a:ext cx="153988"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6319CE2D-B20D-41F9-94A3-81A438F1CE7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hf sldNum="0"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pitchFamily="-112"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322263" y="90488"/>
            <a:ext cx="82359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smtClean="0">
                <a:sym typeface="Lucida Grande" pitchFamily="-112" charset="0"/>
              </a:rPr>
              <a:t>Click to edit Master title style</a:t>
            </a:r>
          </a:p>
        </p:txBody>
      </p:sp>
      <p:sp>
        <p:nvSpPr>
          <p:cNvPr id="25603" name="Rectangle 2"/>
          <p:cNvSpPr>
            <a:spLocks noGrp="1" noChangeArrowheads="1"/>
          </p:cNvSpPr>
          <p:nvPr>
            <p:ph type="body" idx="1"/>
          </p:nvPr>
        </p:nvSpPr>
        <p:spPr bwMode="auto">
          <a:xfrm>
            <a:off x="398463" y="1303338"/>
            <a:ext cx="4100512"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smtClean="0">
                <a:sym typeface="Franklin Gothic Book" pitchFamily="34"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
        <p:nvSpPr>
          <p:cNvPr id="3075" name="Text Box 3"/>
          <p:cNvSpPr txBox="1">
            <a:spLocks noGrp="1" noChangeArrowheads="1"/>
          </p:cNvSpPr>
          <p:nvPr>
            <p:ph type="sldNum" sz="quarter" idx="4"/>
          </p:nvPr>
        </p:nvSpPr>
        <p:spPr bwMode="auto">
          <a:xfrm>
            <a:off x="8750300" y="6578600"/>
            <a:ext cx="153988"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DB8F75DF-37D5-44E5-B615-421E43B6755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pitchFamily="-112"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notesSlide" Target="../notesSlides/notesSlide18.xml"/><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Macintosh%20HD:EffectiveAndSustainableComputingSummerCamps-9-2-2011-sub.docx!OLE_LINK5" TargetMode="External"/><Relationship Id="rId7" Type="http://schemas.openxmlformats.org/officeDocument/2006/relationships/oleObject" Target="Macintosh%20HD:EffectiveAndSustainableComputingSummerCamps-9-2-2011-sub.docx!OLE_LINK9" TargetMode="Externa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oleObject" Target="Macintosh%20HD:EffectiveAndSustainableComputingSummerCamps-9-2-2011-sub.docx!OLE_LINK8" TargetMode="Externa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oleObject" Target="Macintosh%20HD:Users:localadmin:Documents:Proceedings%20Template.docx!OLE_LINK2" TargetMode="External"/><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oleObject" Target="Macintosh%20HD:Users:localadmin:Documents:Proceedings%20Template.docx!OLE_LINK1" TargetMode="External"/><Relationship Id="rId2" Type="http://schemas.openxmlformats.org/officeDocument/2006/relationships/slideLayout" Target="../slideLayouts/slideLayout15.xml"/><Relationship Id="rId1" Type="http://schemas.openxmlformats.org/officeDocument/2006/relationships/vmlDrawing" Target="../drawings/vmlDrawing3.v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oleObject" Target="BOOTCAMP:ICE:conferences:SIGCSE2012:EffectiveAndSustainableComputingSummerCamps-9-2-2011-sub.docx!OLE_LINK1" TargetMode="External"/><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48.png"/><Relationship Id="rId4" Type="http://schemas.openxmlformats.org/officeDocument/2006/relationships/oleObject" Target="BOOTCAMP:ICE:conferences:SIGCSE2012:EffectiveAndSustainableComputingSummerCamps-9-2-2011-sub.docx!OLE_LINK2"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vmlDrawing" Target="../drawings/vmlDrawing6.vml"/><Relationship Id="rId5" Type="http://schemas.openxmlformats.org/officeDocument/2006/relationships/image" Target="../media/image49.png"/><Relationship Id="rId4" Type="http://schemas.openxmlformats.org/officeDocument/2006/relationships/oleObject" Target="BOOTCAMP:ICE:conferences:SIGCSE2012:EffectiveAndSustainableComputingSummerCamps-9-2-2011-sub.docx!OLE_LINK3"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coweb.cc.gatech.edu/ice-gt/1091"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5.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73.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8" Type="http://schemas.openxmlformats.org/officeDocument/2006/relationships/image" Target="../media/image86.jpeg"/><Relationship Id="rId3" Type="http://schemas.microsoft.com/office/2007/relationships/media" Target="../media/media1.mov"/><Relationship Id="rId7" Type="http://schemas.openxmlformats.org/officeDocument/2006/relationships/image" Target="../media/image85.png"/><Relationship Id="rId2" Type="http://schemas.openxmlformats.org/officeDocument/2006/relationships/video" Target="file:///C:\Users\MarkGuzdial\Documents\PowerPoint-Sample\snowflakes.avi" TargetMode="External"/><Relationship Id="rId1" Type="http://schemas.openxmlformats.org/officeDocument/2006/relationships/audio" Target="file:///C:\Users\MarkGuzdial\Documents\PowerPoint-Sample\soup.wav" TargetMode="External"/><Relationship Id="rId6" Type="http://schemas.openxmlformats.org/officeDocument/2006/relationships/notesSlide" Target="../notesSlides/notesSlide29.xml"/><Relationship Id="rId11" Type="http://schemas.openxmlformats.org/officeDocument/2006/relationships/image" Target="../media/image89.jpeg"/><Relationship Id="rId5" Type="http://schemas.openxmlformats.org/officeDocument/2006/relationships/slideLayout" Target="../slideLayouts/slideLayout18.xml"/><Relationship Id="rId10" Type="http://schemas.openxmlformats.org/officeDocument/2006/relationships/image" Target="../media/image88.png"/><Relationship Id="rId4" Type="http://schemas.openxmlformats.org/officeDocument/2006/relationships/video" Target="../media/media1.mov"/><Relationship Id="rId9"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90.e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94.wmf"/><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93.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92.wmf"/><Relationship Id="rId5" Type="http://schemas.openxmlformats.org/officeDocument/2006/relationships/tags" Target="../tags/tag16.xml"/><Relationship Id="rId10" Type="http://schemas.openxmlformats.org/officeDocument/2006/relationships/image" Target="../media/image91.wmf"/><Relationship Id="rId4" Type="http://schemas.openxmlformats.org/officeDocument/2006/relationships/tags" Target="../tags/tag15.xml"/><Relationship Id="rId9"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0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00.jpeg"/><Relationship Id="rId5" Type="http://schemas.openxmlformats.org/officeDocument/2006/relationships/notesSlide" Target="../notesSlides/notesSlide35.xml"/><Relationship Id="rId4"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102.png"/><Relationship Id="rId4" Type="http://schemas.openxmlformats.org/officeDocument/2006/relationships/oleObject" Target="../embeddings/Microsoft_Excel_97-2003_Worksheet1.xls"/></Relationships>
</file>

<file path=ppt/slides/_rels/slide65.xml.rels><?xml version="1.0" encoding="UTF-8" standalone="yes"?>
<Relationships xmlns="http://schemas.openxmlformats.org/package/2006/relationships"><Relationship Id="rId3" Type="http://schemas.openxmlformats.org/officeDocument/2006/relationships/hyperlink" Target="http://www.roboteducation.org/"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www.gacomputes.org"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40.xml"/><Relationship Id="rId7" Type="http://schemas.openxmlformats.org/officeDocument/2006/relationships/image" Target="../media/image106.jpeg"/><Relationship Id="rId2" Type="http://schemas.openxmlformats.org/officeDocument/2006/relationships/slideLayout" Target="../slideLayouts/slideLayout24.xml"/><Relationship Id="rId1" Type="http://schemas.openxmlformats.org/officeDocument/2006/relationships/tags" Target="../tags/tag22.xml"/><Relationship Id="rId6" Type="http://schemas.openxmlformats.org/officeDocument/2006/relationships/hyperlink" Target="http://www.mediacomputation.org/" TargetMode="External"/><Relationship Id="rId5" Type="http://schemas.openxmlformats.org/officeDocument/2006/relationships/hyperlink" Target="http://home.cc.gatech.edu/csl" TargetMode="External"/><Relationship Id="rId10" Type="http://schemas.openxmlformats.org/officeDocument/2006/relationships/image" Target="../media/image109.jpeg"/><Relationship Id="rId4" Type="http://schemas.openxmlformats.org/officeDocument/2006/relationships/hyperlink" Target="http://www.cc.gatech.edu/~mark.guzdial" TargetMode="External"/><Relationship Id="rId9" Type="http://schemas.openxmlformats.org/officeDocument/2006/relationships/image" Target="../media/image10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24.xml"/><Relationship Id="rId7" Type="http://schemas.openxmlformats.org/officeDocument/2006/relationships/oleObject" Target="../embeddings/oleObject3.bin"/><Relationship Id="rId2" Type="http://schemas.openxmlformats.org/officeDocument/2006/relationships/tags" Target="../tags/tag23.xml"/><Relationship Id="rId1" Type="http://schemas.openxmlformats.org/officeDocument/2006/relationships/vmlDrawing" Target="../drawings/vmlDrawing10.vml"/><Relationship Id="rId6" Type="http://schemas.openxmlformats.org/officeDocument/2006/relationships/slideLayout" Target="../slideLayouts/slideLayout24.xml"/><Relationship Id="rId5" Type="http://schemas.openxmlformats.org/officeDocument/2006/relationships/tags" Target="../tags/tag26.xml"/><Relationship Id="rId4" Type="http://schemas.openxmlformats.org/officeDocument/2006/relationships/tags" Target="../tags/tag25.xml"/></Relationships>
</file>

<file path=ppt/slides/_rels/slide7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13.png"/><Relationship Id="rId4"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1.xml"/><Relationship Id="rId7" Type="http://schemas.openxmlformats.org/officeDocument/2006/relationships/slideLayout" Target="../slideLayouts/slideLayout24.xml"/><Relationship Id="rId2" Type="http://schemas.openxmlformats.org/officeDocument/2006/relationships/tags" Target="../tags/tag30.xml"/><Relationship Id="rId1" Type="http://schemas.openxmlformats.org/officeDocument/2006/relationships/vmlDrawing" Target="../drawings/vmlDrawing11.v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15.png"/><Relationship Id="rId4"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39.xml"/><Relationship Id="rId7" Type="http://schemas.openxmlformats.org/officeDocument/2006/relationships/slideLayout" Target="../slideLayouts/slideLayout24.xml"/><Relationship Id="rId2" Type="http://schemas.openxmlformats.org/officeDocument/2006/relationships/tags" Target="../tags/tag38.xml"/><Relationship Id="rId1" Type="http://schemas.openxmlformats.org/officeDocument/2006/relationships/vmlDrawing" Target="../drawings/vmlDrawing12.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116.png"/></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44.xml"/><Relationship Id="rId7" Type="http://schemas.openxmlformats.org/officeDocument/2006/relationships/slideLayout" Target="../slideLayouts/slideLayout24.xml"/><Relationship Id="rId2" Type="http://schemas.openxmlformats.org/officeDocument/2006/relationships/tags" Target="../tags/tag43.xml"/><Relationship Id="rId1" Type="http://schemas.openxmlformats.org/officeDocument/2006/relationships/vmlDrawing" Target="../drawings/vmlDrawing13.v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1687513" y="3559175"/>
            <a:ext cx="7234237" cy="631825"/>
          </a:xfrm>
        </p:spPr>
        <p:txBody>
          <a:bodyPr/>
          <a:lstStyle/>
          <a:p>
            <a:pPr eaLnBrk="1" hangingPunct="1"/>
            <a:r>
              <a:rPr lang="en-US" sz="2800" dirty="0" smtClean="0">
                <a:ea typeface="ＭＳ Ｐゴシック" pitchFamily="34" charset="-128"/>
              </a:rPr>
              <a:t>Teaching Everyone about Computing</a:t>
            </a:r>
          </a:p>
        </p:txBody>
      </p:sp>
      <p:sp>
        <p:nvSpPr>
          <p:cNvPr id="52227" name="Rectangle 2"/>
          <p:cNvSpPr>
            <a:spLocks noGrp="1" noChangeArrowheads="1"/>
          </p:cNvSpPr>
          <p:nvPr>
            <p:ph type="body" idx="1"/>
          </p:nvPr>
        </p:nvSpPr>
        <p:spPr>
          <a:xfrm>
            <a:off x="1687513" y="4343400"/>
            <a:ext cx="6089650" cy="609600"/>
          </a:xfrm>
        </p:spPr>
        <p:txBody>
          <a:bodyPr/>
          <a:lstStyle/>
          <a:p>
            <a:pPr marL="0" indent="0" eaLnBrk="1" hangingPunct="1">
              <a:spcBef>
                <a:spcPct val="0"/>
              </a:spcBef>
            </a:pPr>
            <a:r>
              <a:rPr lang="en-US" dirty="0" smtClean="0">
                <a:solidFill>
                  <a:srgbClr val="3D618C"/>
                </a:solidFill>
                <a:ea typeface="ＭＳ Ｐゴシック" pitchFamily="34" charset="-128"/>
              </a:rPr>
              <a:t>Mark Guzdial &amp; Barbara Ericson</a:t>
            </a:r>
            <a:endParaRPr lang="en-US" dirty="0" smtClean="0">
              <a:ea typeface="ＭＳ Ｐゴシック" pitchFamily="34" charset="-128"/>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22263" y="-76200"/>
            <a:ext cx="8235950" cy="1212850"/>
          </a:xfrm>
        </p:spPr>
        <p:txBody>
          <a:bodyPr/>
          <a:lstStyle/>
          <a:p>
            <a:r>
              <a:rPr lang="en-US" sz="3200" smtClean="0">
                <a:ea typeface="ＭＳ Ｐゴシック" pitchFamily="34" charset="-128"/>
              </a:rPr>
              <a:t>An atypical CS student:</a:t>
            </a:r>
            <a:br>
              <a:rPr lang="en-US" sz="3200" smtClean="0">
                <a:ea typeface="ＭＳ Ｐゴシック" pitchFamily="34" charset="-128"/>
              </a:rPr>
            </a:br>
            <a:r>
              <a:rPr lang="en-US" sz="3200" smtClean="0">
                <a:ea typeface="ＭＳ Ｐゴシック" pitchFamily="34" charset="-128"/>
              </a:rPr>
              <a:t>Future graphics designer</a:t>
            </a:r>
          </a:p>
        </p:txBody>
      </p:sp>
      <p:sp>
        <p:nvSpPr>
          <p:cNvPr id="70659" name="Content Placeholder 2"/>
          <p:cNvSpPr>
            <a:spLocks noGrp="1"/>
          </p:cNvSpPr>
          <p:nvPr>
            <p:ph idx="1"/>
          </p:nvPr>
        </p:nvSpPr>
        <p:spPr>
          <a:xfrm>
            <a:off x="398463" y="1303338"/>
            <a:ext cx="5316537" cy="5554662"/>
          </a:xfrm>
        </p:spPr>
        <p:txBody>
          <a:bodyPr/>
          <a:lstStyle/>
          <a:p>
            <a:r>
              <a:rPr lang="en-US" sz="2800" smtClean="0">
                <a:ea typeface="ＭＳ Ｐゴシック" pitchFamily="34" charset="-128"/>
              </a:rPr>
              <a:t>To write programs to improve their efficiency, and to implement their dynamic (e.g., Web) designs.</a:t>
            </a:r>
          </a:p>
          <a:p>
            <a:r>
              <a:rPr lang="en-US" sz="2800" smtClean="0">
                <a:ea typeface="ＭＳ Ｐゴシック" pitchFamily="34" charset="-128"/>
              </a:rPr>
              <a:t>To do as little coding as possible.</a:t>
            </a:r>
          </a:p>
          <a:p>
            <a:r>
              <a:rPr lang="en-US" sz="2800" smtClean="0">
                <a:ea typeface="ＭＳ Ｐゴシック" pitchFamily="34" charset="-128"/>
              </a:rPr>
              <a:t>To learn about computing ideas in order to improve their process, but with a focus on people and creativity.</a:t>
            </a:r>
          </a:p>
          <a:p>
            <a:pPr marL="742950" lvl="2" indent="-342900">
              <a:spcBef>
                <a:spcPts val="800"/>
              </a:spcBef>
            </a:pPr>
            <a:r>
              <a:rPr lang="en-US" sz="2000" smtClean="0">
                <a:ea typeface="ＭＳ Ｐゴシック" pitchFamily="34" charset="-128"/>
              </a:rPr>
              <a:t>Probably won’t work with professional software engineers</a:t>
            </a:r>
          </a:p>
          <a:p>
            <a:endParaRPr lang="en-US" sz="2800" smtClean="0">
              <a:ea typeface="ＭＳ Ｐゴシック" pitchFamily="34" charset="-128"/>
            </a:endParaRPr>
          </a:p>
        </p:txBody>
      </p:sp>
      <p:pic>
        <p:nvPicPr>
          <p:cNvPr id="70660" name="Picture 6" descr="me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143000"/>
            <a:ext cx="9906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7" descr="my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828800"/>
            <a:ext cx="15240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8" descr="picture-46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352800"/>
            <a:ext cx="1374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9" descr="pic.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724400"/>
            <a:ext cx="10668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p:cNvSpPr>
            <a:spLocks noGrp="1"/>
          </p:cNvSpPr>
          <p:nvPr>
            <p:ph type="title"/>
          </p:nvPr>
        </p:nvSpPr>
        <p:spPr/>
        <p:txBody>
          <a:bodyPr/>
          <a:lstStyle/>
          <a:p>
            <a:r>
              <a:rPr lang="en-US" smtClean="0">
                <a:ea typeface="ＭＳ Ｐゴシック" pitchFamily="34" charset="-128"/>
              </a:rPr>
              <a:t>How do meet this need?</a:t>
            </a:r>
          </a:p>
        </p:txBody>
      </p:sp>
      <p:sp>
        <p:nvSpPr>
          <p:cNvPr id="72707" name="Content Placeholder 4"/>
          <p:cNvSpPr>
            <a:spLocks noGrp="1"/>
          </p:cNvSpPr>
          <p:nvPr>
            <p:ph idx="1"/>
          </p:nvPr>
        </p:nvSpPr>
        <p:spPr>
          <a:xfrm>
            <a:off x="398463" y="990600"/>
            <a:ext cx="8353425" cy="5554663"/>
          </a:xfrm>
        </p:spPr>
        <p:txBody>
          <a:bodyPr/>
          <a:lstStyle/>
          <a:p>
            <a:r>
              <a:rPr lang="en-US" smtClean="0">
                <a:ea typeface="ＭＳ Ｐゴシック" pitchFamily="34" charset="-128"/>
              </a:rPr>
              <a:t>Our track record for the first CS course is poor.</a:t>
            </a:r>
          </a:p>
          <a:p>
            <a:pPr lvl="1"/>
            <a:r>
              <a:rPr lang="en-US" smtClean="0">
                <a:ea typeface="ＭＳ Ｐゴシック" pitchFamily="34" charset="-128"/>
              </a:rPr>
              <a:t>30-50% failure or withdrawal rates (Bennedsen &amp; Caspersen, 2007)</a:t>
            </a:r>
          </a:p>
          <a:p>
            <a:r>
              <a:rPr lang="en-US" smtClean="0">
                <a:ea typeface="ＭＳ Ｐゴシック" pitchFamily="34" charset="-128"/>
              </a:rPr>
              <a:t>Other majors tend to be more female and more ethnically diverse than the typical computing student.</a:t>
            </a:r>
          </a:p>
          <a:p>
            <a:pPr lvl="1"/>
            <a:r>
              <a:rPr lang="en-US" smtClean="0">
                <a:ea typeface="ＭＳ Ｐゴシック" pitchFamily="34" charset="-128"/>
              </a:rPr>
              <a:t>Our track record with these audiences is particularly poor (Margolis &amp; Fisher, 2003)</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3"/>
          <p:cNvSpPr>
            <a:spLocks noGrp="1"/>
          </p:cNvSpPr>
          <p:nvPr>
            <p:ph type="title"/>
          </p:nvPr>
        </p:nvSpPr>
        <p:spPr/>
        <p:txBody>
          <a:bodyPr/>
          <a:lstStyle/>
          <a:p>
            <a:r>
              <a:rPr lang="en-US" smtClean="0">
                <a:ea typeface="ＭＳ Ｐゴシック" pitchFamily="34" charset="-128"/>
              </a:rPr>
              <a:t>Three points in this space</a:t>
            </a:r>
          </a:p>
        </p:txBody>
      </p:sp>
      <p:sp>
        <p:nvSpPr>
          <p:cNvPr id="110595" name="Content Placeholder 4"/>
          <p:cNvSpPr>
            <a:spLocks noGrp="1"/>
          </p:cNvSpPr>
          <p:nvPr>
            <p:ph idx="1"/>
          </p:nvPr>
        </p:nvSpPr>
        <p:spPr/>
        <p:txBody>
          <a:bodyPr/>
          <a:lstStyle/>
          <a:p>
            <a:pPr marL="514350" indent="-514350"/>
            <a:r>
              <a:rPr lang="en-US" dirty="0" smtClean="0">
                <a:ea typeface="ＭＳ Ｐゴシック" pitchFamily="34" charset="-128"/>
              </a:rPr>
              <a:t>Part 1: Historical: </a:t>
            </a:r>
            <a:r>
              <a:rPr lang="en-US" b="1" i="1" dirty="0" smtClean="0">
                <a:ea typeface="ＭＳ Ｐゴシック" pitchFamily="34" charset="-128"/>
              </a:rPr>
              <a:t>Should</a:t>
            </a:r>
            <a:r>
              <a:rPr lang="en-US" dirty="0" smtClean="0">
                <a:ea typeface="ＭＳ Ｐゴシック" pitchFamily="34" charset="-128"/>
              </a:rPr>
              <a:t> CS be teaching computing to </a:t>
            </a:r>
            <a:r>
              <a:rPr lang="en-US" b="1" i="1" dirty="0" smtClean="0">
                <a:ea typeface="ＭＳ Ｐゴシック" pitchFamily="34" charset="-128"/>
              </a:rPr>
              <a:t>everybody</a:t>
            </a:r>
            <a:r>
              <a:rPr lang="en-US" dirty="0" smtClean="0">
                <a:ea typeface="ＭＳ Ｐゴシック" pitchFamily="34" charset="-128"/>
              </a:rPr>
              <a:t>?</a:t>
            </a:r>
          </a:p>
          <a:p>
            <a:pPr marL="514350" indent="-514350"/>
            <a:r>
              <a:rPr lang="en-US" dirty="0" smtClean="0">
                <a:ea typeface="ＭＳ Ｐゴシック" pitchFamily="34" charset="-128"/>
              </a:rPr>
              <a:t>Part 2: How do we get them interested?  How do we keep them interested in secondary school?</a:t>
            </a:r>
          </a:p>
          <a:p>
            <a:pPr marL="514350" indent="-514350"/>
            <a:r>
              <a:rPr lang="en-US" dirty="0" smtClean="0">
                <a:ea typeface="ＭＳ Ｐゴシック" pitchFamily="34" charset="-128"/>
              </a:rPr>
              <a:t>Part 3: </a:t>
            </a:r>
            <a:r>
              <a:rPr lang="en-US" b="1" i="1" dirty="0" smtClean="0">
                <a:ea typeface="ＭＳ Ｐゴシック" pitchFamily="34" charset="-128"/>
              </a:rPr>
              <a:t>How</a:t>
            </a:r>
            <a:r>
              <a:rPr lang="en-US" dirty="0" smtClean="0">
                <a:ea typeface="ＭＳ Ｐゴシック" pitchFamily="34" charset="-128"/>
              </a:rPr>
              <a:t> do we teach </a:t>
            </a:r>
            <a:r>
              <a:rPr lang="en-US" i="1" dirty="0" smtClean="0">
                <a:ea typeface="ＭＳ Ｐゴシック" pitchFamily="34" charset="-128"/>
              </a:rPr>
              <a:t>everyone </a:t>
            </a:r>
            <a:r>
              <a:rPr lang="en-US" dirty="0" smtClean="0">
                <a:ea typeface="ＭＳ Ｐゴシック" pitchFamily="34" charset="-128"/>
              </a:rPr>
              <a:t>at University? How do we know if we got there?</a:t>
            </a:r>
          </a:p>
        </p:txBody>
      </p:sp>
      <p:sp>
        <p:nvSpPr>
          <p:cNvPr id="11059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07" charset="0"/>
                <a:ea typeface="ＭＳ Ｐゴシック" pitchFamily="34" charset="-128"/>
                <a:sym typeface="Gill Sans" pitchFamily="-107" charset="0"/>
              </a:defRPr>
            </a:lvl1pPr>
            <a:lvl2pPr marL="37931725" indent="-37474525" eaLnBrk="0" hangingPunct="0">
              <a:defRPr sz="3200">
                <a:solidFill>
                  <a:srgbClr val="000000"/>
                </a:solidFill>
                <a:latin typeface="Gill Sans" pitchFamily="-107" charset="0"/>
                <a:ea typeface="ＭＳ Ｐゴシック" pitchFamily="34" charset="-128"/>
                <a:sym typeface="Gill Sans" pitchFamily="-107" charset="0"/>
              </a:defRPr>
            </a:lvl2pPr>
            <a:lvl3pPr eaLnBrk="0" hangingPunct="0">
              <a:defRPr sz="3200">
                <a:solidFill>
                  <a:srgbClr val="000000"/>
                </a:solidFill>
                <a:latin typeface="Gill Sans" pitchFamily="-107" charset="0"/>
                <a:ea typeface="ＭＳ Ｐゴシック" pitchFamily="34" charset="-128"/>
                <a:sym typeface="Gill Sans" pitchFamily="-107" charset="0"/>
              </a:defRPr>
            </a:lvl3pPr>
            <a:lvl4pPr eaLnBrk="0" hangingPunct="0">
              <a:defRPr sz="3200">
                <a:solidFill>
                  <a:srgbClr val="000000"/>
                </a:solidFill>
                <a:latin typeface="Gill Sans" pitchFamily="-107" charset="0"/>
                <a:ea typeface="ＭＳ Ｐゴシック" pitchFamily="34" charset="-128"/>
                <a:sym typeface="Gill Sans" pitchFamily="-107" charset="0"/>
              </a:defRPr>
            </a:lvl4pPr>
            <a:lvl5pPr eaLnBrk="0" hangingPunct="0">
              <a:defRPr sz="3200">
                <a:solidFill>
                  <a:srgbClr val="000000"/>
                </a:solidFill>
                <a:latin typeface="Gill Sans" pitchFamily="-107" charset="0"/>
                <a:ea typeface="ＭＳ Ｐゴシック" pitchFamily="34" charset="-128"/>
                <a:sym typeface="Gill Sans" pitchFamily="-107" charset="0"/>
              </a:defRPr>
            </a:lvl5pPr>
            <a:lvl6pPr marL="4572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6pPr>
            <a:lvl7pPr marL="9144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7pPr>
            <a:lvl8pPr marL="13716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8pPr>
            <a:lvl9pPr marL="1828800" eaLnBrk="0" fontAlgn="base" hangingPunct="0">
              <a:spcBef>
                <a:spcPct val="0"/>
              </a:spcBef>
              <a:spcAft>
                <a:spcPct val="0"/>
              </a:spcAft>
              <a:defRPr sz="3200">
                <a:solidFill>
                  <a:srgbClr val="000000"/>
                </a:solidFill>
                <a:latin typeface="Gill Sans" pitchFamily="-107" charset="0"/>
                <a:ea typeface="ＭＳ Ｐゴシック" pitchFamily="34" charset="-128"/>
                <a:sym typeface="Gill Sans" pitchFamily="-107" charset="0"/>
              </a:defRPr>
            </a:lvl9pPr>
          </a:lstStyle>
          <a:p>
            <a:pPr eaLnBrk="1" hangingPunct="1"/>
            <a:fld id="{1B80E586-17B2-4D8E-AC1F-EB0136298E5B}" type="slidenum">
              <a:rPr lang="en-US" sz="800">
                <a:solidFill>
                  <a:srgbClr val="808080"/>
                </a:solidFill>
                <a:latin typeface="Franklin Gothic Book" pitchFamily="34" charset="0"/>
                <a:sym typeface="Franklin Gothic Book" pitchFamily="34" charset="0"/>
              </a:rPr>
              <a:pPr eaLnBrk="1" hangingPunct="1"/>
              <a:t>12</a:t>
            </a:fld>
            <a:endParaRPr lang="en-US" sz="800">
              <a:solidFill>
                <a:srgbClr val="808080"/>
              </a:solidFill>
              <a:latin typeface="Franklin Gothic Book" pitchFamily="34" charset="0"/>
              <a:sym typeface="Franklin Gothic Book" pitchFamily="34" charset="0"/>
            </a:endParaRPr>
          </a:p>
        </p:txBody>
      </p:sp>
    </p:spTree>
    <p:extLst>
      <p:ext uri="{BB962C8B-B14F-4D97-AF65-F5344CB8AC3E}">
        <p14:creationId xmlns:p14="http://schemas.microsoft.com/office/powerpoint/2010/main" val="30708745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ChangeArrowheads="1"/>
          </p:cNvSpPr>
          <p:nvPr>
            <p:ph type="title"/>
          </p:nvPr>
        </p:nvSpPr>
        <p:spPr>
          <a:xfrm>
            <a:off x="387350" y="0"/>
            <a:ext cx="8382000" cy="963613"/>
          </a:xfrm>
        </p:spPr>
        <p:txBody>
          <a:bodyPr/>
          <a:lstStyle/>
          <a:p>
            <a:pPr eaLnBrk="1" hangingPunct="1"/>
            <a:r>
              <a:rPr lang="en-US" sz="3200" dirty="0" smtClean="0">
                <a:ea typeface="ＭＳ Ｐゴシック" pitchFamily="34" charset="-128"/>
              </a:rPr>
              <a:t>1961 MIT Sloan School </a:t>
            </a:r>
            <a:br>
              <a:rPr lang="en-US" sz="3200" dirty="0" smtClean="0">
                <a:ea typeface="ＭＳ Ｐゴシック" pitchFamily="34" charset="-128"/>
              </a:rPr>
            </a:br>
            <a:r>
              <a:rPr lang="en-US" sz="3200" dirty="0" smtClean="0">
                <a:ea typeface="ＭＳ Ｐゴシック" pitchFamily="34" charset="-128"/>
              </a:rPr>
              <a:t>Symposium</a:t>
            </a:r>
          </a:p>
        </p:txBody>
      </p:sp>
      <p:pic>
        <p:nvPicPr>
          <p:cNvPr id="1126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36036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638" y="1585913"/>
            <a:ext cx="2801937"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600200"/>
            <a:ext cx="29718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5109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additive="base">
                                        <p:cTn id="7" dur="500" fill="hold"/>
                                        <p:tgtEl>
                                          <p:spTgt spid="12296"/>
                                        </p:tgtEl>
                                        <p:attrNameLst>
                                          <p:attrName>ppt_x</p:attrName>
                                        </p:attrNameLst>
                                      </p:cBhvr>
                                      <p:tavLst>
                                        <p:tav tm="0">
                                          <p:val>
                                            <p:strVal val="#ppt_x"/>
                                          </p:val>
                                        </p:tav>
                                        <p:tav tm="100000">
                                          <p:val>
                                            <p:strVal val="#ppt_x"/>
                                          </p:val>
                                        </p:tav>
                                      </p:tavLst>
                                    </p:anim>
                                    <p:anim calcmode="lin" valueType="num">
                                      <p:cBhvr additive="base">
                                        <p:cTn id="8"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Grp="1" noChangeArrowheads="1"/>
          </p:cNvSpPr>
          <p:nvPr>
            <p:ph type="title"/>
          </p:nvPr>
        </p:nvSpPr>
        <p:spPr>
          <a:xfrm>
            <a:off x="303213" y="109538"/>
            <a:ext cx="8237537" cy="1046162"/>
          </a:xfrm>
        </p:spPr>
        <p:txBody>
          <a:bodyPr/>
          <a:lstStyle/>
          <a:p>
            <a:pPr eaLnBrk="1" hangingPunct="1"/>
            <a:r>
              <a:rPr lang="en-US" sz="2800" smtClean="0">
                <a:ea typeface="ＭＳ Ｐゴシック" pitchFamily="34" charset="-128"/>
              </a:rPr>
              <a:t>Learn Programming </a:t>
            </a:r>
            <a:br>
              <a:rPr lang="en-US" sz="2800" smtClean="0">
                <a:ea typeface="ＭＳ Ｐゴシック" pitchFamily="34" charset="-128"/>
              </a:rPr>
            </a:br>
            <a:r>
              <a:rPr lang="en-US" sz="2800" smtClean="0">
                <a:ea typeface="ＭＳ Ｐゴシック" pitchFamily="34" charset="-128"/>
              </a:rPr>
              <a:t>to Re-Think Process Everywhere</a:t>
            </a:r>
          </a:p>
        </p:txBody>
      </p:sp>
      <p:sp>
        <p:nvSpPr>
          <p:cNvPr id="114691" name="Rectangle 2"/>
          <p:cNvSpPr>
            <a:spLocks noGrp="1" noChangeArrowheads="1"/>
          </p:cNvSpPr>
          <p:nvPr>
            <p:ph type="body" idx="1"/>
          </p:nvPr>
        </p:nvSpPr>
        <p:spPr>
          <a:xfrm>
            <a:off x="457200" y="1155700"/>
            <a:ext cx="4419600" cy="5321300"/>
          </a:xfrm>
        </p:spPr>
        <p:txBody>
          <a:bodyPr/>
          <a:lstStyle/>
          <a:p>
            <a:pPr marL="304800" indent="-304800" eaLnBrk="1" hangingPunct="1">
              <a:spcBef>
                <a:spcPct val="0"/>
              </a:spcBef>
            </a:pPr>
            <a:r>
              <a:rPr lang="en-US" sz="2400" smtClean="0">
                <a:ea typeface="ＭＳ Ｐゴシック" pitchFamily="34" charset="-128"/>
              </a:rPr>
              <a:t>Alan Perlis argued that </a:t>
            </a:r>
            <a:r>
              <a:rPr lang="en-US" sz="2400" smtClean="0">
                <a:latin typeface="Franklin Gothic Book Italic" pitchFamily="34" charset="0"/>
                <a:ea typeface="ＭＳ Ｐゴシック" pitchFamily="34" charset="-128"/>
                <a:sym typeface="Franklin Gothic Book Italic" pitchFamily="34" charset="0"/>
              </a:rPr>
              <a:t>computer science should be part of a liberal education.</a:t>
            </a:r>
            <a:endParaRPr lang="en-US" smtClean="0">
              <a:ea typeface="ＭＳ Ｐゴシック" pitchFamily="34" charset="-128"/>
            </a:endParaRPr>
          </a:p>
          <a:p>
            <a:pPr lvl="1" eaLnBrk="1" hangingPunct="1">
              <a:spcBef>
                <a:spcPts val="600"/>
              </a:spcBef>
            </a:pPr>
            <a:r>
              <a:rPr lang="en-US" sz="2400" smtClean="0">
                <a:ea typeface="ＭＳ Ｐゴシック" pitchFamily="34" charset="-128"/>
              </a:rPr>
              <a:t>Explicitly, he argued that all students should learn to program.</a:t>
            </a:r>
            <a:endParaRPr lang="en-US" smtClean="0">
              <a:ea typeface="ＭＳ Ｐゴシック" pitchFamily="34" charset="-128"/>
            </a:endParaRPr>
          </a:p>
          <a:p>
            <a:pPr marL="304800" indent="-304800" eaLnBrk="1" hangingPunct="1">
              <a:spcBef>
                <a:spcPts val="600"/>
              </a:spcBef>
            </a:pPr>
            <a:r>
              <a:rPr lang="en-US" sz="2400" smtClean="0">
                <a:ea typeface="ＭＳ Ｐゴシック" pitchFamily="34" charset="-128"/>
              </a:rPr>
              <a:t>Why?</a:t>
            </a:r>
            <a:endParaRPr lang="en-US" smtClean="0">
              <a:ea typeface="ＭＳ Ｐゴシック" pitchFamily="34" charset="-128"/>
            </a:endParaRPr>
          </a:p>
          <a:p>
            <a:pPr lvl="1" eaLnBrk="1" hangingPunct="1">
              <a:spcBef>
                <a:spcPts val="600"/>
              </a:spcBef>
            </a:pPr>
            <a:r>
              <a:rPr lang="en-US" sz="2400" smtClean="0">
                <a:ea typeface="ＭＳ Ｐゴシック" pitchFamily="34" charset="-128"/>
              </a:rPr>
              <a:t>Because Computer Science is the study of process.</a:t>
            </a:r>
            <a:endParaRPr lang="en-US" smtClean="0">
              <a:ea typeface="ＭＳ Ｐゴシック" pitchFamily="34" charset="-128"/>
            </a:endParaRPr>
          </a:p>
          <a:p>
            <a:pPr lvl="1" eaLnBrk="1" hangingPunct="1">
              <a:spcBef>
                <a:spcPts val="600"/>
              </a:spcBef>
            </a:pPr>
            <a:r>
              <a:rPr lang="en-US" sz="2400" smtClean="0">
                <a:ea typeface="ＭＳ Ｐゴシック" pitchFamily="34" charset="-128"/>
              </a:rPr>
              <a:t>Automated execution of process changes </a:t>
            </a:r>
            <a:r>
              <a:rPr lang="en-US" sz="2400" smtClean="0">
                <a:latin typeface="Franklin Gothic Book Italic" pitchFamily="34" charset="0"/>
                <a:ea typeface="ＭＳ Ｐゴシック" pitchFamily="34" charset="-128"/>
                <a:sym typeface="Franklin Gothic Book Italic" pitchFamily="34" charset="0"/>
              </a:rPr>
              <a:t>everything</a:t>
            </a:r>
            <a:endParaRPr lang="en-US" smtClean="0">
              <a:ea typeface="ＭＳ Ｐゴシック" pitchFamily="34" charset="-128"/>
            </a:endParaRPr>
          </a:p>
          <a:p>
            <a:pPr lvl="2" eaLnBrk="1" hangingPunct="1">
              <a:spcBef>
                <a:spcPts val="400"/>
              </a:spcBef>
            </a:pPr>
            <a:r>
              <a:rPr lang="en-US" sz="1800" smtClean="0">
                <a:ea typeface="ＭＳ Ｐゴシック" pitchFamily="34" charset="-128"/>
              </a:rPr>
              <a:t>Including how we think about things we already know</a:t>
            </a:r>
          </a:p>
        </p:txBody>
      </p:sp>
      <p:pic>
        <p:nvPicPr>
          <p:cNvPr id="1146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43000"/>
            <a:ext cx="38862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967158"/>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Does it have to be </a:t>
            </a:r>
            <a:r>
              <a:rPr lang="en-US" i="1" dirty="0" smtClean="0"/>
              <a:t>programming?</a:t>
            </a:r>
            <a:endParaRPr lang="en-US" dirty="0"/>
          </a:p>
        </p:txBody>
      </p:sp>
      <p:sp>
        <p:nvSpPr>
          <p:cNvPr id="3" name="Content Placeholder 2"/>
          <p:cNvSpPr>
            <a:spLocks noGrp="1"/>
          </p:cNvSpPr>
          <p:nvPr>
            <p:ph idx="1"/>
            <p:custDataLst>
              <p:tags r:id="rId2"/>
            </p:custDataLst>
          </p:nvPr>
        </p:nvSpPr>
        <p:spPr/>
        <p:txBody>
          <a:bodyPr/>
          <a:lstStyle/>
          <a:p>
            <a:r>
              <a:rPr lang="en-US" sz="2800" b="1" dirty="0" smtClean="0"/>
              <a:t>Elias</a:t>
            </a:r>
            <a:r>
              <a:rPr lang="en-US" sz="2800" dirty="0" smtClean="0"/>
              <a:t>: If the computers, together with sufficiently ingenious languages and programming systems, are capable of doing everything that Professor Perlis describes—and I believe they are (and more)—then </a:t>
            </a:r>
            <a:r>
              <a:rPr lang="en-US" sz="2800" b="1" i="1" dirty="0" smtClean="0"/>
              <a:t>they should be ingenious enough to do it without the human </a:t>
            </a:r>
            <a:r>
              <a:rPr lang="en-US" sz="2800" b="1" i="1" dirty="0" err="1" smtClean="0"/>
              <a:t>symbiote</a:t>
            </a:r>
            <a:r>
              <a:rPr lang="en-US" sz="2800" b="1" i="1" dirty="0" smtClean="0"/>
              <a:t> being obliged to perform the mechanical chores</a:t>
            </a:r>
            <a:r>
              <a:rPr lang="en-US" sz="2800" dirty="0" smtClean="0"/>
              <a:t> which are a huge part of current programming effort, and which are a large part of what must now be taught in the introductory course that he proposes.</a:t>
            </a:r>
            <a:endParaRPr lang="en-US" sz="2800" dirty="0"/>
          </a:p>
        </p:txBody>
      </p:sp>
      <p:sp>
        <p:nvSpPr>
          <p:cNvPr id="4" name="Slide Number Placeholder 3"/>
          <p:cNvSpPr>
            <a:spLocks noGrp="1"/>
          </p:cNvSpPr>
          <p:nvPr>
            <p:ph type="sldNum" sz="quarter" idx="10"/>
            <p:custDataLst>
              <p:tags r:id="rId3"/>
            </p:custDataLst>
          </p:nvPr>
        </p:nvSpPr>
        <p:spPr/>
        <p:txBody>
          <a:bodyPr/>
          <a:lstStyle/>
          <a:p>
            <a:fld id="{FFD96A4C-F2A4-4CFE-A695-DF426E651D48}" type="slidenum">
              <a:rPr lang="en-US" smtClean="0"/>
              <a:pPr/>
              <a:t>15</a:t>
            </a:fld>
            <a:endParaRPr lang="en-US"/>
          </a:p>
        </p:txBody>
      </p:sp>
    </p:spTree>
    <p:extLst>
      <p:ext uri="{BB962C8B-B14F-4D97-AF65-F5344CB8AC3E}">
        <p14:creationId xmlns:p14="http://schemas.microsoft.com/office/powerpoint/2010/main" val="331604668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Why </a:t>
            </a:r>
            <a:r>
              <a:rPr lang="en-US" i="1" dirty="0" smtClean="0"/>
              <a:t>programming</a:t>
            </a:r>
            <a:endParaRPr lang="en-US" dirty="0"/>
          </a:p>
        </p:txBody>
      </p:sp>
      <p:sp>
        <p:nvSpPr>
          <p:cNvPr id="3" name="Content Placeholder 2"/>
          <p:cNvSpPr>
            <a:spLocks noGrp="1"/>
          </p:cNvSpPr>
          <p:nvPr>
            <p:ph idx="1"/>
            <p:custDataLst>
              <p:tags r:id="rId2"/>
            </p:custDataLst>
          </p:nvPr>
        </p:nvSpPr>
        <p:spPr/>
        <p:txBody>
          <a:bodyPr/>
          <a:lstStyle/>
          <a:p>
            <a:r>
              <a:rPr lang="en-US" sz="2400" b="1" i="1" dirty="0" err="1" smtClean="0"/>
              <a:t>Licklider</a:t>
            </a:r>
            <a:r>
              <a:rPr lang="en-US" sz="2400" dirty="0" smtClean="0"/>
              <a:t>: Peter, I think the first apes who tried to talk with one another decided that learning language was a dreadful bore…But some people write poetry in the language we speak.</a:t>
            </a:r>
            <a:br>
              <a:rPr lang="en-US" sz="2400" dirty="0" smtClean="0"/>
            </a:br>
            <a:endParaRPr lang="en-US" sz="2400" dirty="0" smtClean="0"/>
          </a:p>
          <a:p>
            <a:r>
              <a:rPr lang="en-US" sz="2400" b="1" i="1" dirty="0" smtClean="0"/>
              <a:t>Perlis</a:t>
            </a:r>
            <a:r>
              <a:rPr lang="en-US" sz="2400" dirty="0" smtClean="0"/>
              <a:t>: The purpose of a course in programming is to teach people how to construct and analyze processes…A course in programming is concerned with </a:t>
            </a:r>
            <a:r>
              <a:rPr lang="en-US" sz="2400" i="1" dirty="0" smtClean="0"/>
              <a:t>abstraction</a:t>
            </a:r>
            <a:r>
              <a:rPr lang="en-US" sz="2400" dirty="0" smtClean="0"/>
              <a:t>: the abstraction of constructing, analyzing, and describing processes…</a:t>
            </a:r>
            <a:r>
              <a:rPr lang="en-US" sz="2400" b="1" i="1" dirty="0" smtClean="0"/>
              <a:t>The point is to make the students construct complex processes out of simpler ones….A properly designed programming course will develop these abilities better than any other course</a:t>
            </a:r>
            <a:r>
              <a:rPr lang="en-US" sz="2400" dirty="0" smtClean="0"/>
              <a:t>.</a:t>
            </a:r>
            <a:endParaRPr lang="en-US" sz="2400" dirty="0"/>
          </a:p>
        </p:txBody>
      </p:sp>
      <p:sp>
        <p:nvSpPr>
          <p:cNvPr id="4" name="Slide Number Placeholder 3"/>
          <p:cNvSpPr>
            <a:spLocks noGrp="1"/>
          </p:cNvSpPr>
          <p:nvPr>
            <p:ph type="sldNum" sz="quarter" idx="10"/>
            <p:custDataLst>
              <p:tags r:id="rId3"/>
            </p:custDataLst>
          </p:nvPr>
        </p:nvSpPr>
        <p:spPr/>
        <p:txBody>
          <a:bodyPr/>
          <a:lstStyle/>
          <a:p>
            <a:fld id="{FFD96A4C-F2A4-4CFE-A695-DF426E651D48}" type="slidenum">
              <a:rPr lang="en-US" smtClean="0"/>
              <a:pPr/>
              <a:t>16</a:t>
            </a:fld>
            <a:endParaRPr lang="en-US"/>
          </a:p>
        </p:txBody>
      </p:sp>
    </p:spTree>
    <p:extLst>
      <p:ext uri="{BB962C8B-B14F-4D97-AF65-F5344CB8AC3E}">
        <p14:creationId xmlns:p14="http://schemas.microsoft.com/office/powerpoint/2010/main" val="142341161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p:cNvSpPr>
          <p:nvPr/>
        </p:nvSpPr>
        <p:spPr bwMode="auto">
          <a:xfrm>
            <a:off x="4800600" y="3733800"/>
            <a:ext cx="36417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396875" indent="-396875">
              <a:lnSpc>
                <a:spcPct val="90000"/>
              </a:lnSpc>
              <a:spcBef>
                <a:spcPts val="575"/>
              </a:spcBef>
            </a:pPr>
            <a:r>
              <a:rPr lang="en-US" sz="2000">
                <a:solidFill>
                  <a:schemeClr val="tx1"/>
                </a:solidFill>
                <a:latin typeface="Lucida Grande" pitchFamily="-107" charset="0"/>
                <a:sym typeface="Lucida Grande" pitchFamily="-107" charset="0"/>
              </a:rPr>
              <a:t>	“A handful of people, having no relation to the will of society, having no communication with the rest of society, will be taking decisions in secret which are going to affect our lives in the deepest sense.”</a:t>
            </a:r>
          </a:p>
        </p:txBody>
      </p:sp>
      <p:sp>
        <p:nvSpPr>
          <p:cNvPr id="116739" name="Rectangle 2"/>
          <p:cNvSpPr>
            <a:spLocks noGrp="1" noChangeArrowheads="1"/>
          </p:cNvSpPr>
          <p:nvPr>
            <p:ph type="title"/>
          </p:nvPr>
        </p:nvSpPr>
        <p:spPr>
          <a:xfrm>
            <a:off x="0" y="238125"/>
            <a:ext cx="8382000" cy="1133475"/>
          </a:xfrm>
        </p:spPr>
        <p:txBody>
          <a:bodyPr/>
          <a:lstStyle/>
          <a:p>
            <a:pPr eaLnBrk="1" hangingPunct="1"/>
            <a:r>
              <a:rPr lang="en-US" smtClean="0">
                <a:ea typeface="ＭＳ Ｐゴシック" pitchFamily="34" charset="-128"/>
              </a:rPr>
              <a:t>The Power and Fear of Algorithms</a:t>
            </a:r>
          </a:p>
        </p:txBody>
      </p:sp>
      <p:sp>
        <p:nvSpPr>
          <p:cNvPr id="116740" name="Rectangle 3"/>
          <p:cNvSpPr>
            <a:spLocks noGrp="1" noChangeArrowheads="1"/>
          </p:cNvSpPr>
          <p:nvPr>
            <p:ph type="body" idx="1"/>
          </p:nvPr>
        </p:nvSpPr>
        <p:spPr>
          <a:xfrm>
            <a:off x="457200" y="1446213"/>
            <a:ext cx="4194175" cy="5411787"/>
          </a:xfrm>
        </p:spPr>
        <p:txBody>
          <a:bodyPr/>
          <a:lstStyle/>
          <a:p>
            <a:pPr marL="304800" indent="-304800" eaLnBrk="1" hangingPunct="1">
              <a:spcBef>
                <a:spcPct val="0"/>
              </a:spcBef>
            </a:pPr>
            <a:r>
              <a:rPr lang="en-US" sz="2400" smtClean="0">
                <a:ea typeface="ＭＳ Ｐゴシック" pitchFamily="34" charset="-128"/>
              </a:rPr>
              <a:t>The Economist (Sept., 2007) spoke to the algorithms that control us, yet we don’t understand.</a:t>
            </a:r>
            <a:endParaRPr lang="en-US" smtClean="0">
              <a:ea typeface="ＭＳ Ｐゴシック" pitchFamily="34" charset="-128"/>
            </a:endParaRPr>
          </a:p>
          <a:p>
            <a:pPr lvl="1" eaLnBrk="1" hangingPunct="1">
              <a:spcBef>
                <a:spcPts val="500"/>
              </a:spcBef>
            </a:pPr>
            <a:r>
              <a:rPr lang="en-US" sz="2000" smtClean="0">
                <a:ea typeface="ＭＳ Ｐゴシック" pitchFamily="34" charset="-128"/>
              </a:rPr>
              <a:t>Credit Ratings, Adjustable Rate Mortgages, Search Rankings</a:t>
            </a:r>
            <a:br>
              <a:rPr lang="en-US" sz="2000" smtClean="0">
                <a:ea typeface="ＭＳ Ｐゴシック" pitchFamily="34" charset="-128"/>
              </a:rPr>
            </a:br>
            <a:r>
              <a:rPr lang="en-US" sz="2000" smtClean="0">
                <a:ea typeface="ＭＳ Ｐゴシック" pitchFamily="34" charset="-128"/>
              </a:rPr>
              <a:t/>
            </a:r>
            <a:br>
              <a:rPr lang="en-US" sz="2000" smtClean="0">
                <a:ea typeface="ＭＳ Ｐゴシック" pitchFamily="34" charset="-128"/>
              </a:rPr>
            </a:br>
            <a:endParaRPr lang="en-US" smtClean="0">
              <a:ea typeface="ＭＳ Ｐゴシック" pitchFamily="34" charset="-128"/>
            </a:endParaRPr>
          </a:p>
          <a:p>
            <a:pPr marL="304800" indent="-304800" eaLnBrk="1" hangingPunct="1">
              <a:spcBef>
                <a:spcPts val="600"/>
              </a:spcBef>
            </a:pPr>
            <a:r>
              <a:rPr lang="en-US" sz="2400" smtClean="0">
                <a:ea typeface="ＭＳ Ｐゴシック" pitchFamily="34" charset="-128"/>
              </a:rPr>
              <a:t>C.P. Snow foresaw this in 1961.</a:t>
            </a:r>
            <a:endParaRPr lang="en-US" smtClean="0">
              <a:ea typeface="ＭＳ Ｐゴシック" pitchFamily="34" charset="-128"/>
            </a:endParaRPr>
          </a:p>
          <a:p>
            <a:pPr lvl="1" eaLnBrk="1" hangingPunct="1">
              <a:spcBef>
                <a:spcPts val="500"/>
              </a:spcBef>
            </a:pPr>
            <a:r>
              <a:rPr lang="en-US" sz="2000" smtClean="0">
                <a:ea typeface="ＭＳ Ｐゴシック" pitchFamily="34" charset="-128"/>
              </a:rPr>
              <a:t>Those who don’t understand algorithms, can’t understand how the decisions are made.</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1379538"/>
            <a:ext cx="39481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33788"/>
            <a:ext cx="81280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565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16389"/>
                                        </p:tgtEl>
                                        <p:attrNameLst>
                                          <p:attrName>ppt_x</p:attrName>
                                        </p:attrNameLst>
                                      </p:cBhvr>
                                      <p:tavLst>
                                        <p:tav tm="0">
                                          <p:val>
                                            <p:strVal val="ppt_x"/>
                                          </p:val>
                                        </p:tav>
                                        <p:tav tm="100000">
                                          <p:val>
                                            <p:strVal val="ppt_x"/>
                                          </p:val>
                                        </p:tav>
                                      </p:tavLst>
                                    </p:anim>
                                    <p:anim calcmode="lin" valueType="num">
                                      <p:cBhvr additive="base">
                                        <p:cTn id="7" dur="500"/>
                                        <p:tgtEl>
                                          <p:spTgt spid="16389"/>
                                        </p:tgtEl>
                                        <p:attrNameLst>
                                          <p:attrName>ppt_y</p:attrName>
                                        </p:attrNameLst>
                                      </p:cBhvr>
                                      <p:tavLst>
                                        <p:tav tm="0">
                                          <p:val>
                                            <p:strVal val="ppt_y"/>
                                          </p:val>
                                        </p:tav>
                                        <p:tav tm="100000">
                                          <p:val>
                                            <p:strVal val="1+ppt_h/2"/>
                                          </p:val>
                                        </p:tav>
                                      </p:tavLst>
                                    </p:anim>
                                    <p:set>
                                      <p:cBhvr>
                                        <p:cTn id="8" dur="1" fill="hold">
                                          <p:stCondLst>
                                            <p:cond delay="499"/>
                                          </p:stCondLst>
                                        </p:cTn>
                                        <p:tgtEl>
                                          <p:spTgt spid="1638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6385"/>
                                        </p:tgtEl>
                                        <p:attrNameLst>
                                          <p:attrName>style.visibility</p:attrName>
                                        </p:attrNameLst>
                                      </p:cBhvr>
                                      <p:to>
                                        <p:strVal val="visible"/>
                                      </p:to>
                                    </p:set>
                                    <p:anim calcmode="lin" valueType="num">
                                      <p:cBhvr additive="base">
                                        <p:cTn id="18" dur="500" fill="hold"/>
                                        <p:tgtEl>
                                          <p:spTgt spid="16385"/>
                                        </p:tgtEl>
                                        <p:attrNameLst>
                                          <p:attrName>ppt_x</p:attrName>
                                        </p:attrNameLst>
                                      </p:cBhvr>
                                      <p:tavLst>
                                        <p:tav tm="0">
                                          <p:val>
                                            <p:strVal val="#ppt_x"/>
                                          </p:val>
                                        </p:tav>
                                        <p:tav tm="100000">
                                          <p:val>
                                            <p:strVal val="#ppt_x"/>
                                          </p:val>
                                        </p:tav>
                                      </p:tavLst>
                                    </p:anim>
                                    <p:anim calcmode="lin" valueType="num">
                                      <p:cBhvr additive="base">
                                        <p:cTn id="19" dur="500" fill="hold"/>
                                        <p:tgtEl>
                                          <p:spTgt spid="163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ChangeArrowheads="1"/>
          </p:cNvSpPr>
          <p:nvPr>
            <p:ph type="title"/>
          </p:nvPr>
        </p:nvSpPr>
        <p:spPr>
          <a:xfrm>
            <a:off x="387350" y="0"/>
            <a:ext cx="8382000" cy="1133475"/>
          </a:xfrm>
        </p:spPr>
        <p:txBody>
          <a:bodyPr/>
          <a:lstStyle/>
          <a:p>
            <a:pPr eaLnBrk="1" hangingPunct="1"/>
            <a:r>
              <a:rPr lang="en-US" smtClean="0">
                <a:ea typeface="ＭＳ Ｐゴシック" pitchFamily="34" charset="-128"/>
              </a:rPr>
              <a:t>Alan Kay’s </a:t>
            </a:r>
            <a:br>
              <a:rPr lang="en-US" smtClean="0">
                <a:ea typeface="ＭＳ Ｐゴシック" pitchFamily="34" charset="-128"/>
              </a:rPr>
            </a:br>
            <a:r>
              <a:rPr lang="en-US" smtClean="0">
                <a:ea typeface="ＭＳ Ｐゴシック" pitchFamily="34" charset="-128"/>
              </a:rPr>
              <a:t>Dynabook (~1970)</a:t>
            </a:r>
          </a:p>
        </p:txBody>
      </p:sp>
      <p:sp>
        <p:nvSpPr>
          <p:cNvPr id="118787" name="Rectangle 2"/>
          <p:cNvSpPr>
            <a:spLocks noGrp="1" noChangeArrowheads="1"/>
          </p:cNvSpPr>
          <p:nvPr>
            <p:ph type="body" idx="1"/>
          </p:nvPr>
        </p:nvSpPr>
        <p:spPr>
          <a:xfrm>
            <a:off x="400050" y="1303338"/>
            <a:ext cx="4814888" cy="5097462"/>
          </a:xfrm>
        </p:spPr>
        <p:txBody>
          <a:bodyPr/>
          <a:lstStyle/>
          <a:p>
            <a:pPr marL="304800" indent="-304800" eaLnBrk="1" hangingPunct="1">
              <a:lnSpc>
                <a:spcPct val="80000"/>
              </a:lnSpc>
              <a:spcBef>
                <a:spcPct val="0"/>
              </a:spcBef>
            </a:pPr>
            <a:r>
              <a:rPr lang="en-US" smtClean="0">
                <a:ea typeface="ＭＳ Ｐゴシック" pitchFamily="34" charset="-128"/>
              </a:rPr>
              <a:t>Alan Kay (2004 ACM Turing Awardee) sees the Computer as humanity’s first </a:t>
            </a:r>
            <a:r>
              <a:rPr lang="en-US" smtClean="0">
                <a:latin typeface="Franklin Gothic Book Italic" pitchFamily="34" charset="0"/>
                <a:ea typeface="ＭＳ Ｐゴシック" pitchFamily="34" charset="-128"/>
                <a:sym typeface="Franklin Gothic Book Italic" pitchFamily="34" charset="0"/>
              </a:rPr>
              <a:t>metamedium</a:t>
            </a:r>
            <a:endParaRPr lang="en-US" smtClean="0">
              <a:ea typeface="ＭＳ Ｐゴシック" pitchFamily="34" charset="-128"/>
            </a:endParaRPr>
          </a:p>
          <a:p>
            <a:pPr lvl="1" eaLnBrk="1" hangingPunct="1">
              <a:lnSpc>
                <a:spcPct val="80000"/>
              </a:lnSpc>
            </a:pPr>
            <a:r>
              <a:rPr lang="en-US" smtClean="0">
                <a:ea typeface="ＭＳ Ｐゴシック" pitchFamily="34" charset="-128"/>
              </a:rPr>
              <a:t>A medium that can represent all other media.</a:t>
            </a:r>
          </a:p>
          <a:p>
            <a:pPr lvl="1" eaLnBrk="1" hangingPunct="1">
              <a:lnSpc>
                <a:spcPct val="80000"/>
              </a:lnSpc>
            </a:pPr>
            <a:r>
              <a:rPr lang="en-US" smtClean="0">
                <a:ea typeface="ＭＳ Ｐゴシック" pitchFamily="34" charset="-128"/>
              </a:rPr>
              <a:t>Programming as an important new medium</a:t>
            </a:r>
          </a:p>
          <a:p>
            <a:pPr marL="304800" indent="-304800" eaLnBrk="1" hangingPunct="1">
              <a:lnSpc>
                <a:spcPct val="80000"/>
              </a:lnSpc>
            </a:pPr>
            <a:r>
              <a:rPr lang="en-US" smtClean="0">
                <a:ea typeface="ＭＳ Ｐゴシック" pitchFamily="34" charset="-128"/>
              </a:rPr>
              <a:t>The computer-as-Dynabook is for creative metamedia exploration and reading</a:t>
            </a:r>
          </a:p>
        </p:txBody>
      </p:sp>
      <p:pic>
        <p:nvPicPr>
          <p:cNvPr id="1187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588" y="709613"/>
            <a:ext cx="347980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87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352800"/>
            <a:ext cx="29733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261309184"/>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Grp="1" noChangeArrowheads="1"/>
          </p:cNvSpPr>
          <p:nvPr>
            <p:ph type="title"/>
            <p:custDataLst>
              <p:tags r:id="rId1"/>
            </p:custDataLst>
          </p:nvPr>
        </p:nvSpPr>
        <p:spPr>
          <a:xfrm>
            <a:off x="387350" y="0"/>
            <a:ext cx="8382000" cy="1133475"/>
          </a:xfrm>
        </p:spPr>
        <p:txBody>
          <a:bodyPr/>
          <a:lstStyle/>
          <a:p>
            <a:pPr eaLnBrk="1" hangingPunct="1"/>
            <a:r>
              <a:rPr lang="en-US" dirty="0" smtClean="0"/>
              <a:t>Richard Dawkins on </a:t>
            </a:r>
            <a:br>
              <a:rPr lang="en-US" dirty="0" smtClean="0"/>
            </a:br>
            <a:r>
              <a:rPr lang="en-US" dirty="0" smtClean="0"/>
              <a:t>Biology as Computer Science</a:t>
            </a:r>
          </a:p>
        </p:txBody>
      </p:sp>
      <p:sp>
        <p:nvSpPr>
          <p:cNvPr id="110595" name="Rectangle 2"/>
          <p:cNvSpPr>
            <a:spLocks noGrp="1" noChangeArrowheads="1"/>
          </p:cNvSpPr>
          <p:nvPr>
            <p:ph type="body" idx="1"/>
            <p:custDataLst>
              <p:tags r:id="rId2"/>
            </p:custDataLst>
          </p:nvPr>
        </p:nvSpPr>
        <p:spPr>
          <a:xfrm>
            <a:off x="381000" y="1219200"/>
            <a:ext cx="8458200" cy="5445125"/>
          </a:xfrm>
        </p:spPr>
        <p:txBody>
          <a:bodyPr/>
          <a:lstStyle/>
          <a:p>
            <a:pPr marL="304800" indent="-304800" eaLnBrk="1" hangingPunct="1">
              <a:lnSpc>
                <a:spcPct val="90000"/>
              </a:lnSpc>
              <a:spcBef>
                <a:spcPct val="0"/>
              </a:spcBef>
            </a:pPr>
            <a:r>
              <a:rPr lang="en-US" sz="2400" dirty="0" smtClean="0"/>
              <a:t>On US </a:t>
            </a:r>
            <a:r>
              <a:rPr lang="en-US" sz="2400" i="1" dirty="0" smtClean="0"/>
              <a:t>National Public Radio</a:t>
            </a:r>
            <a:r>
              <a:rPr lang="en-US" sz="2400" dirty="0" smtClean="0"/>
              <a:t> in April 2007:</a:t>
            </a:r>
            <a:br>
              <a:rPr lang="en-US" sz="2400" dirty="0" smtClean="0"/>
            </a:br>
            <a:endParaRPr lang="en-US" sz="2400" dirty="0" smtClean="0"/>
          </a:p>
          <a:p>
            <a:pPr marL="304800" indent="-304800" eaLnBrk="1" hangingPunct="1">
              <a:lnSpc>
                <a:spcPct val="90000"/>
              </a:lnSpc>
              <a:spcBef>
                <a:spcPct val="0"/>
              </a:spcBef>
            </a:pPr>
            <a:r>
              <a:rPr lang="en-US" sz="2400" dirty="0" smtClean="0">
                <a:solidFill>
                  <a:schemeClr val="bg2"/>
                </a:solidFill>
              </a:rPr>
              <a:t>GROSS: You close your book saying, "I am thrilled to be alive at a time when humanity is pushing against the limits of understanding." How do you think that's happening in your field of evolutionary biology?</a:t>
            </a:r>
            <a:endParaRPr lang="en-US" dirty="0" smtClean="0">
              <a:solidFill>
                <a:schemeClr val="bg2"/>
              </a:solidFill>
            </a:endParaRPr>
          </a:p>
          <a:p>
            <a:pPr marL="304800" indent="-304800" eaLnBrk="1" hangingPunct="1">
              <a:lnSpc>
                <a:spcPct val="90000"/>
              </a:lnSpc>
              <a:spcBef>
                <a:spcPts val="600"/>
              </a:spcBef>
            </a:pPr>
            <a:r>
              <a:rPr lang="en-US" sz="2400" dirty="0" smtClean="0">
                <a:solidFill>
                  <a:schemeClr val="bg2"/>
                </a:solidFill>
              </a:rPr>
              <a:t>Mr. DAWKINS: Well, it's the most exciting time to be a biologist… </a:t>
            </a:r>
            <a:r>
              <a:rPr lang="en-US" sz="2800" dirty="0" smtClean="0"/>
              <a:t>Since Watson and Crick in 1953, biology has become a sort of branch of computer science</a:t>
            </a:r>
            <a:r>
              <a:rPr lang="en-US" sz="2400" dirty="0" smtClean="0">
                <a:solidFill>
                  <a:schemeClr val="bg2"/>
                </a:solidFill>
              </a:rPr>
              <a:t>.    I mean, genes are just long computer tapes, and they use a code which is just another kind of computer code. It's quaternary rather than binary, but it's read in a sequential way just like a computer tape. It's transcribed. It's copied and pasted. </a:t>
            </a:r>
            <a:r>
              <a:rPr lang="en-US" sz="2800" dirty="0" smtClean="0"/>
              <a:t>All the familiar metaphors from computer science fit.</a:t>
            </a:r>
          </a:p>
        </p:txBody>
      </p:sp>
    </p:spTree>
    <p:extLst>
      <p:ext uri="{BB962C8B-B14F-4D97-AF65-F5344CB8AC3E}">
        <p14:creationId xmlns:p14="http://schemas.microsoft.com/office/powerpoint/2010/main" val="2064927103"/>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a:xfrm>
            <a:off x="387350" y="0"/>
            <a:ext cx="8382000" cy="1133475"/>
          </a:xfrm>
        </p:spPr>
        <p:txBody>
          <a:bodyPr/>
          <a:lstStyle/>
          <a:p>
            <a:pPr eaLnBrk="1" hangingPunct="1"/>
            <a:r>
              <a:rPr lang="en-US" smtClean="0">
                <a:ea typeface="ＭＳ Ｐゴシック" pitchFamily="34" charset="-128"/>
              </a:rPr>
              <a:t>Story</a:t>
            </a:r>
          </a:p>
        </p:txBody>
      </p:sp>
      <p:sp>
        <p:nvSpPr>
          <p:cNvPr id="90115" name="Rectangle 2"/>
          <p:cNvSpPr>
            <a:spLocks noGrp="1" noChangeArrowheads="1"/>
          </p:cNvSpPr>
          <p:nvPr>
            <p:ph type="body" idx="1"/>
          </p:nvPr>
        </p:nvSpPr>
        <p:spPr>
          <a:xfrm>
            <a:off x="381000" y="1143000"/>
            <a:ext cx="8388350" cy="5445125"/>
          </a:xfrm>
        </p:spPr>
        <p:txBody>
          <a:bodyPr/>
          <a:lstStyle/>
          <a:p>
            <a:pPr marL="304800" indent="-304800" eaLnBrk="1" hangingPunct="1">
              <a:lnSpc>
                <a:spcPct val="90000"/>
              </a:lnSpc>
              <a:spcBef>
                <a:spcPct val="0"/>
              </a:spcBef>
            </a:pPr>
            <a:r>
              <a:rPr lang="en-US" sz="2400" dirty="0" smtClean="0">
                <a:ea typeface="ＭＳ Ｐゴシック" pitchFamily="34" charset="-128"/>
              </a:rPr>
              <a:t>Computing is important for more than just those who choose to major in computing.</a:t>
            </a:r>
          </a:p>
          <a:p>
            <a:pPr marL="666750" lvl="1" indent="-304800" eaLnBrk="1" hangingPunct="1">
              <a:lnSpc>
                <a:spcPct val="90000"/>
              </a:lnSpc>
              <a:spcBef>
                <a:spcPct val="0"/>
              </a:spcBef>
            </a:pPr>
            <a:r>
              <a:rPr lang="en-US" sz="2000" dirty="0" smtClean="0">
                <a:ea typeface="ＭＳ Ｐゴシック" pitchFamily="34" charset="-128"/>
              </a:rPr>
              <a:t>The challenge of computer science isn’t enrollment,</a:t>
            </a:r>
            <a:br>
              <a:rPr lang="en-US" sz="2000" dirty="0" smtClean="0">
                <a:ea typeface="ＭＳ Ｐゴシック" pitchFamily="34" charset="-128"/>
              </a:rPr>
            </a:br>
            <a:r>
              <a:rPr lang="en-US" sz="2000" dirty="0" smtClean="0">
                <a:ea typeface="ＭＳ Ｐゴシック" pitchFamily="34" charset="-128"/>
              </a:rPr>
              <a:t>it’s in creating and meeting the demand.</a:t>
            </a:r>
            <a:br>
              <a:rPr lang="en-US" sz="2000" dirty="0" smtClean="0">
                <a:ea typeface="ＭＳ Ｐゴシック" pitchFamily="34" charset="-128"/>
              </a:rPr>
            </a:br>
            <a:endParaRPr lang="en-US" sz="2000" dirty="0" smtClean="0">
              <a:ea typeface="ＭＳ Ｐゴシック" pitchFamily="34" charset="-128"/>
            </a:endParaRPr>
          </a:p>
          <a:p>
            <a:pPr marL="304800" indent="-304800" eaLnBrk="1" hangingPunct="1">
              <a:lnSpc>
                <a:spcPct val="90000"/>
              </a:lnSpc>
              <a:spcBef>
                <a:spcPct val="0"/>
              </a:spcBef>
            </a:pPr>
            <a:r>
              <a:rPr lang="en-US" sz="2400" dirty="0" smtClean="0">
                <a:ea typeface="ＭＳ Ｐゴシック" pitchFamily="34" charset="-128"/>
              </a:rPr>
              <a:t>Part 1: The History of Teaching Computing to All</a:t>
            </a:r>
          </a:p>
          <a:p>
            <a:pPr marL="666750" lvl="1" indent="-304800" eaLnBrk="1" hangingPunct="1">
              <a:lnSpc>
                <a:spcPct val="90000"/>
              </a:lnSpc>
              <a:spcBef>
                <a:spcPct val="0"/>
              </a:spcBef>
            </a:pPr>
            <a:r>
              <a:rPr lang="en-US" sz="2000" dirty="0" smtClean="0">
                <a:ea typeface="ＭＳ Ｐゴシック" pitchFamily="34" charset="-128"/>
              </a:rPr>
              <a:t>Why it’s our job</a:t>
            </a:r>
            <a:br>
              <a:rPr lang="en-US" sz="2000" dirty="0" smtClean="0">
                <a:ea typeface="ＭＳ Ｐゴシック" pitchFamily="34" charset="-128"/>
              </a:rPr>
            </a:br>
            <a:endParaRPr lang="en-US" sz="2000" dirty="0" smtClean="0">
              <a:ea typeface="ＭＳ Ｐゴシック" pitchFamily="34" charset="-128"/>
            </a:endParaRPr>
          </a:p>
          <a:p>
            <a:pPr marL="304800" indent="-304800" eaLnBrk="1" hangingPunct="1">
              <a:lnSpc>
                <a:spcPct val="90000"/>
              </a:lnSpc>
              <a:spcBef>
                <a:spcPct val="0"/>
              </a:spcBef>
            </a:pPr>
            <a:r>
              <a:rPr lang="en-US" sz="2400" dirty="0" smtClean="0">
                <a:ea typeface="ＭＳ Ｐゴシック" pitchFamily="34" charset="-128"/>
              </a:rPr>
              <a:t>Part 2: How do we create interest in Computing, and sustain that interest through High School?</a:t>
            </a:r>
          </a:p>
          <a:p>
            <a:pPr marL="304800" indent="-304800" eaLnBrk="1" hangingPunct="1">
              <a:lnSpc>
                <a:spcPct val="90000"/>
              </a:lnSpc>
              <a:spcBef>
                <a:spcPct val="0"/>
              </a:spcBef>
            </a:pPr>
            <a:endParaRPr lang="en-US" sz="2400" dirty="0" smtClean="0">
              <a:ea typeface="ＭＳ Ｐゴシック" pitchFamily="34" charset="-128"/>
            </a:endParaRPr>
          </a:p>
          <a:p>
            <a:pPr marL="304800" indent="-304800" eaLnBrk="1" hangingPunct="1">
              <a:lnSpc>
                <a:spcPct val="90000"/>
              </a:lnSpc>
              <a:spcBef>
                <a:spcPct val="0"/>
              </a:spcBef>
            </a:pPr>
            <a:r>
              <a:rPr lang="en-US" sz="2400" dirty="0" smtClean="0">
                <a:ea typeface="ＭＳ Ｐゴシック" pitchFamily="34" charset="-128"/>
              </a:rPr>
              <a:t>Part 3: </a:t>
            </a:r>
            <a:r>
              <a:rPr lang="en-US" sz="2400" i="1" dirty="0" smtClean="0">
                <a:ea typeface="ＭＳ Ｐゴシック" pitchFamily="34" charset="-128"/>
              </a:rPr>
              <a:t>How</a:t>
            </a:r>
            <a:r>
              <a:rPr lang="en-US" sz="2400" dirty="0" smtClean="0">
                <a:ea typeface="ＭＳ Ｐゴシック" pitchFamily="34" charset="-128"/>
              </a:rPr>
              <a:t> do we teach Computer Science to those who do </a:t>
            </a:r>
            <a:r>
              <a:rPr lang="en-US" sz="2400" i="1" dirty="0" smtClean="0">
                <a:ea typeface="ＭＳ Ｐゴシック" pitchFamily="34" charset="-128"/>
              </a:rPr>
              <a:t>not</a:t>
            </a:r>
            <a:r>
              <a:rPr lang="en-US" sz="2400" dirty="0" smtClean="0">
                <a:ea typeface="ＭＳ Ｐゴシック" pitchFamily="34" charset="-128"/>
              </a:rPr>
              <a:t> want to become software engineers or computer scientists?</a:t>
            </a:r>
          </a:p>
          <a:p>
            <a:pPr marL="666750" lvl="1" indent="-304800" eaLnBrk="1" hangingPunct="1">
              <a:lnSpc>
                <a:spcPct val="90000"/>
              </a:lnSpc>
            </a:pPr>
            <a:r>
              <a:rPr lang="en-US" sz="2000" dirty="0" smtClean="0">
                <a:ea typeface="ＭＳ Ｐゴシック" pitchFamily="34" charset="-128"/>
              </a:rPr>
              <a:t>Computing for All at Georgia Tech</a:t>
            </a:r>
          </a:p>
        </p:txBody>
      </p:sp>
    </p:spTree>
    <p:extLst>
      <p:ext uri="{BB962C8B-B14F-4D97-AF65-F5344CB8AC3E}">
        <p14:creationId xmlns:p14="http://schemas.microsoft.com/office/powerpoint/2010/main" val="408508363"/>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10"/>
            <p:custDataLst>
              <p:tags r:id="rId1"/>
            </p:custDataLst>
          </p:nvPr>
        </p:nvSpPr>
        <p:spPr>
          <a:noFill/>
        </p:spPr>
        <p:txBody>
          <a:bodyPr/>
          <a:lstStyle/>
          <a:p>
            <a:fld id="{E0094DAA-CBF8-485D-88E8-4156F54F24C8}" type="slidenum">
              <a:rPr lang="en-US"/>
              <a:pPr/>
              <a:t>20</a:t>
            </a:fld>
            <a:endParaRPr lang="en-US"/>
          </a:p>
        </p:txBody>
      </p:sp>
      <p:sp>
        <p:nvSpPr>
          <p:cNvPr id="108547" name="Rectangle 2"/>
          <p:cNvSpPr>
            <a:spLocks noGrp="1" noChangeArrowheads="1"/>
          </p:cNvSpPr>
          <p:nvPr>
            <p:ph type="title"/>
            <p:custDataLst>
              <p:tags r:id="rId2"/>
            </p:custDataLst>
          </p:nvPr>
        </p:nvSpPr>
        <p:spPr/>
        <p:txBody>
          <a:bodyPr/>
          <a:lstStyle/>
          <a:p>
            <a:pPr eaLnBrk="1" hangingPunct="1"/>
            <a:r>
              <a:rPr lang="en-US" dirty="0" smtClean="0">
                <a:ea typeface="ＭＳ Ｐゴシック" pitchFamily="34" charset="-128"/>
              </a:rPr>
              <a:t>Why teach computing to everyone?</a:t>
            </a:r>
          </a:p>
        </p:txBody>
      </p:sp>
      <p:sp>
        <p:nvSpPr>
          <p:cNvPr id="108548" name="Rectangle 3"/>
          <p:cNvSpPr>
            <a:spLocks noGrp="1" noChangeArrowheads="1"/>
          </p:cNvSpPr>
          <p:nvPr>
            <p:ph type="body" idx="1"/>
            <p:custDataLst>
              <p:tags r:id="rId3"/>
            </p:custDataLst>
          </p:nvPr>
        </p:nvSpPr>
        <p:spPr>
          <a:xfrm>
            <a:off x="398463" y="1303338"/>
            <a:ext cx="8364537" cy="4868862"/>
          </a:xfrm>
        </p:spPr>
        <p:txBody>
          <a:bodyPr/>
          <a:lstStyle/>
          <a:p>
            <a:pPr eaLnBrk="1" hangingPunct="1"/>
            <a:r>
              <a:rPr lang="en-US" b="1" dirty="0" smtClean="0">
                <a:ea typeface="ＭＳ Ｐゴシック" pitchFamily="34" charset="-128"/>
              </a:rPr>
              <a:t>Perlis</a:t>
            </a:r>
            <a:r>
              <a:rPr lang="en-US" dirty="0" smtClean="0">
                <a:ea typeface="ＭＳ Ｐゴシック" pitchFamily="34" charset="-128"/>
              </a:rPr>
              <a:t>: To have a powerful new tool to think with.</a:t>
            </a:r>
          </a:p>
          <a:p>
            <a:pPr eaLnBrk="1" hangingPunct="1"/>
            <a:r>
              <a:rPr lang="en-US" b="1" dirty="0" smtClean="0">
                <a:ea typeface="ＭＳ Ｐゴシック" pitchFamily="34" charset="-128"/>
              </a:rPr>
              <a:t>Snow</a:t>
            </a:r>
            <a:r>
              <a:rPr lang="en-US" dirty="0" smtClean="0">
                <a:ea typeface="ＭＳ Ｐゴシック" pitchFamily="34" charset="-128"/>
              </a:rPr>
              <a:t>: Because it’s necessary to participate and understand in the modern world.</a:t>
            </a:r>
          </a:p>
          <a:p>
            <a:pPr eaLnBrk="1" hangingPunct="1"/>
            <a:r>
              <a:rPr lang="en-US" b="1" dirty="0" smtClean="0">
                <a:ea typeface="ＭＳ Ｐゴシック" pitchFamily="34" charset="-128"/>
              </a:rPr>
              <a:t>Kay</a:t>
            </a:r>
            <a:r>
              <a:rPr lang="en-US" dirty="0" smtClean="0">
                <a:ea typeface="ＭＳ Ｐゴシック" pitchFamily="34" charset="-128"/>
              </a:rPr>
              <a:t>: To have full expressive power with the most powerful and creative medium humans have ever invented.</a:t>
            </a:r>
          </a:p>
          <a:p>
            <a:pPr eaLnBrk="1" hangingPunct="1"/>
            <a:r>
              <a:rPr lang="en-US" b="1" dirty="0" smtClean="0">
                <a:ea typeface="ＭＳ Ｐゴシック" pitchFamily="34" charset="-128"/>
              </a:rPr>
              <a:t>Wing</a:t>
            </a:r>
            <a:r>
              <a:rPr lang="en-US" dirty="0" smtClean="0">
                <a:ea typeface="ＭＳ Ｐゴシック" pitchFamily="34" charset="-128"/>
              </a:rPr>
              <a:t> and </a:t>
            </a:r>
            <a:r>
              <a:rPr lang="en-US" b="1" dirty="0" smtClean="0">
                <a:ea typeface="ＭＳ Ｐゴシック" pitchFamily="34" charset="-128"/>
              </a:rPr>
              <a:t>Dawkins</a:t>
            </a:r>
            <a:r>
              <a:rPr lang="en-US" dirty="0" smtClean="0">
                <a:ea typeface="ＭＳ Ｐゴシック" pitchFamily="34" charset="-128"/>
              </a:rPr>
              <a:t>: To provide powerful computing metaphors to think with.</a:t>
            </a:r>
          </a:p>
        </p:txBody>
      </p:sp>
    </p:spTree>
    <p:extLst>
      <p:ext uri="{BB962C8B-B14F-4D97-AF65-F5344CB8AC3E}">
        <p14:creationId xmlns:p14="http://schemas.microsoft.com/office/powerpoint/2010/main" val="163992916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2: Creating and Sustaining Interest</a:t>
            </a:r>
            <a:endParaRPr lang="en-US" dirty="0"/>
          </a:p>
        </p:txBody>
      </p:sp>
      <p:sp>
        <p:nvSpPr>
          <p:cNvPr id="3" name="Content Placeholder 2"/>
          <p:cNvSpPr>
            <a:spLocks noGrp="1"/>
          </p:cNvSpPr>
          <p:nvPr>
            <p:ph idx="1"/>
          </p:nvPr>
        </p:nvSpPr>
        <p:spPr/>
        <p:txBody>
          <a:bodyPr/>
          <a:lstStyle/>
          <a:p>
            <a:r>
              <a:rPr lang="en-US" dirty="0" smtClean="0"/>
              <a:t>How do we create interest in Computing?</a:t>
            </a:r>
          </a:p>
          <a:p>
            <a:pPr lvl="1"/>
            <a:r>
              <a:rPr lang="en-US" dirty="0" smtClean="0"/>
              <a:t>Students lose interest as early as pre-teen years.</a:t>
            </a:r>
          </a:p>
          <a:p>
            <a:r>
              <a:rPr lang="en-US" dirty="0" smtClean="0"/>
              <a:t>How do we sustain interest through secondary school?</a:t>
            </a:r>
          </a:p>
          <a:p>
            <a:pPr lvl="1"/>
            <a:r>
              <a:rPr lang="en-US" dirty="0" smtClean="0"/>
              <a:t>Creating Infrastructure: </a:t>
            </a:r>
            <a:br>
              <a:rPr lang="en-US" dirty="0" smtClean="0"/>
            </a:br>
            <a:r>
              <a:rPr lang="en-US" dirty="0" smtClean="0"/>
              <a:t>Defining curriculum and teacher certification,</a:t>
            </a:r>
            <a:br>
              <a:rPr lang="en-US" dirty="0" smtClean="0"/>
            </a:br>
            <a:r>
              <a:rPr lang="en-US" dirty="0" smtClean="0"/>
              <a:t>Preparing teachers</a:t>
            </a:r>
          </a:p>
        </p:txBody>
      </p:sp>
    </p:spTree>
    <p:extLst>
      <p:ext uri="{BB962C8B-B14F-4D97-AF65-F5344CB8AC3E}">
        <p14:creationId xmlns:p14="http://schemas.microsoft.com/office/powerpoint/2010/main" val="424741570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Interest in Computing</a:t>
            </a:r>
            <a:endParaRPr lang="en-US" dirty="0"/>
          </a:p>
        </p:txBody>
      </p:sp>
      <p:sp>
        <p:nvSpPr>
          <p:cNvPr id="3" name="Content Placeholder 2"/>
          <p:cNvSpPr>
            <a:spLocks noGrp="1"/>
          </p:cNvSpPr>
          <p:nvPr>
            <p:ph idx="1"/>
          </p:nvPr>
        </p:nvSpPr>
        <p:spPr>
          <a:xfrm>
            <a:off x="304800" y="1066800"/>
            <a:ext cx="8353425" cy="5554662"/>
          </a:xfrm>
        </p:spPr>
        <p:txBody>
          <a:bodyPr/>
          <a:lstStyle/>
          <a:p>
            <a:r>
              <a:rPr lang="en-US" dirty="0" smtClean="0"/>
              <a:t>Start early</a:t>
            </a:r>
          </a:p>
          <a:p>
            <a:pPr lvl="1"/>
            <a:r>
              <a:rPr lang="en-US" dirty="0" smtClean="0"/>
              <a:t>We start with 4</a:t>
            </a:r>
            <a:r>
              <a:rPr lang="en-US" baseline="30000" dirty="0" smtClean="0"/>
              <a:t>th</a:t>
            </a:r>
            <a:r>
              <a:rPr lang="en-US" dirty="0" smtClean="0"/>
              <a:t> graders (9 – 10 years old)</a:t>
            </a:r>
          </a:p>
          <a:p>
            <a:r>
              <a:rPr lang="en-US" dirty="0" smtClean="0"/>
              <a:t>Provide lots of opportunities for engagement</a:t>
            </a:r>
          </a:p>
          <a:p>
            <a:pPr lvl="1"/>
            <a:r>
              <a:rPr lang="en-US" dirty="0" smtClean="0"/>
              <a:t>Weekend workshops, afterschool programs, summer camps, courses in 9</a:t>
            </a:r>
            <a:r>
              <a:rPr lang="en-US" baseline="30000" dirty="0" smtClean="0"/>
              <a:t>th</a:t>
            </a:r>
            <a:r>
              <a:rPr lang="en-US" dirty="0" smtClean="0"/>
              <a:t> – 12</a:t>
            </a:r>
            <a:r>
              <a:rPr lang="en-US" baseline="30000" dirty="0" smtClean="0"/>
              <a:t>th</a:t>
            </a:r>
            <a:r>
              <a:rPr lang="en-US" dirty="0" smtClean="0"/>
              <a:t> grade</a:t>
            </a:r>
          </a:p>
          <a:p>
            <a:r>
              <a:rPr lang="en-US" dirty="0" smtClean="0"/>
              <a:t>Use activities that are</a:t>
            </a:r>
          </a:p>
          <a:p>
            <a:pPr lvl="1"/>
            <a:r>
              <a:rPr lang="en-US" dirty="0" smtClean="0"/>
              <a:t>Creative and social</a:t>
            </a:r>
          </a:p>
          <a:p>
            <a:r>
              <a:rPr lang="en-US" dirty="0" smtClean="0"/>
              <a:t>Use a variety of activities</a:t>
            </a:r>
          </a:p>
          <a:p>
            <a:pPr lvl="1"/>
            <a:r>
              <a:rPr lang="en-US" dirty="0" smtClean="0"/>
              <a:t>No one thing appeals to everyone</a:t>
            </a:r>
          </a:p>
          <a:p>
            <a:pPr lvl="1"/>
            <a:r>
              <a:rPr lang="en-US" dirty="0" smtClean="0"/>
              <a:t>Students want to learn new things</a:t>
            </a:r>
          </a:p>
          <a:p>
            <a:pPr lvl="1">
              <a:buNone/>
            </a:pPr>
            <a:endParaRPr lang="en-US" dirty="0" smtClean="0"/>
          </a:p>
          <a:p>
            <a:pPr lvl="1">
              <a:buNone/>
            </a:pPr>
            <a:endParaRPr lang="en-US" dirty="0" smtClean="0"/>
          </a:p>
        </p:txBody>
      </p:sp>
    </p:spTree>
    <p:extLst>
      <p:ext uri="{BB962C8B-B14F-4D97-AF65-F5344CB8AC3E}">
        <p14:creationId xmlns:p14="http://schemas.microsoft.com/office/powerpoint/2010/main" val="356566470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tried?</a:t>
            </a:r>
            <a:endParaRPr lang="en-US" dirty="0"/>
          </a:p>
        </p:txBody>
      </p:sp>
      <p:sp>
        <p:nvSpPr>
          <p:cNvPr id="3" name="Content Placeholder 2"/>
          <p:cNvSpPr>
            <a:spLocks noGrp="1"/>
          </p:cNvSpPr>
          <p:nvPr>
            <p:ph idx="1"/>
          </p:nvPr>
        </p:nvSpPr>
        <p:spPr/>
        <p:txBody>
          <a:bodyPr/>
          <a:lstStyle/>
          <a:p>
            <a:r>
              <a:rPr lang="en-US" sz="2800" dirty="0" smtClean="0"/>
              <a:t>Teacher workshops</a:t>
            </a:r>
          </a:p>
          <a:p>
            <a:pPr lvl="1"/>
            <a:r>
              <a:rPr lang="en-US" sz="2400" dirty="0" smtClean="0"/>
              <a:t>4 weeks in summer and about 1 day per month</a:t>
            </a:r>
          </a:p>
          <a:p>
            <a:r>
              <a:rPr lang="en-US" sz="2800" dirty="0" smtClean="0"/>
              <a:t>Computing summer camps</a:t>
            </a:r>
          </a:p>
          <a:p>
            <a:pPr lvl="1"/>
            <a:r>
              <a:rPr lang="en-US" sz="2400" dirty="0" smtClean="0"/>
              <a:t>8 weeks in the summer</a:t>
            </a:r>
          </a:p>
          <a:p>
            <a:r>
              <a:rPr lang="en-US" sz="2800" dirty="0" smtClean="0"/>
              <a:t>Weekend workshops</a:t>
            </a:r>
          </a:p>
          <a:p>
            <a:r>
              <a:rPr lang="en-US" sz="2800" dirty="0" smtClean="0"/>
              <a:t>Competitions</a:t>
            </a:r>
          </a:p>
          <a:p>
            <a:pPr lvl="1"/>
            <a:r>
              <a:rPr lang="en-US" sz="2400" dirty="0" smtClean="0"/>
              <a:t>Alice, Scratch, Advanced Placement CS</a:t>
            </a:r>
          </a:p>
          <a:p>
            <a:r>
              <a:rPr lang="en-US" sz="2800" dirty="0" smtClean="0"/>
              <a:t>Lending library of robot kits and phones</a:t>
            </a:r>
          </a:p>
          <a:p>
            <a:r>
              <a:rPr lang="en-US" sz="2800" dirty="0" smtClean="0"/>
              <a:t>Distance learning website</a:t>
            </a:r>
          </a:p>
          <a:p>
            <a:pPr lvl="1"/>
            <a:r>
              <a:rPr lang="en-US" sz="2400" dirty="0" smtClean="0"/>
              <a:t>Video tutorials and projects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Workshops</a:t>
            </a:r>
            <a:endParaRPr lang="en-US" dirty="0"/>
          </a:p>
        </p:txBody>
      </p:sp>
      <p:pic>
        <p:nvPicPr>
          <p:cNvPr id="8" name="Content Placeholder 7" descr="nxt.jpg"/>
          <p:cNvPicPr>
            <a:picLocks noGrp="1" noChangeAspect="1"/>
          </p:cNvPicPr>
          <p:nvPr>
            <p:ph idx="1"/>
          </p:nvPr>
        </p:nvPicPr>
        <p:blipFill>
          <a:blip r:embed="rId2"/>
          <a:stretch>
            <a:fillRect/>
          </a:stretch>
        </p:blipFill>
        <p:spPr>
          <a:xfrm>
            <a:off x="304800" y="1066800"/>
            <a:ext cx="3733800" cy="2800350"/>
          </a:xfrm>
        </p:spPr>
      </p:pic>
      <p:pic>
        <p:nvPicPr>
          <p:cNvPr id="4" name="Picture 6"/>
          <p:cNvPicPr>
            <a:picLocks noChangeAspect="1" noChangeArrowheads="1"/>
          </p:cNvPicPr>
          <p:nvPr/>
        </p:nvPicPr>
        <p:blipFill>
          <a:blip r:embed="rId3" cstate="print"/>
          <a:srcRect/>
          <a:stretch>
            <a:fillRect/>
          </a:stretch>
        </p:blipFill>
        <p:spPr bwMode="auto">
          <a:xfrm>
            <a:off x="3810000" y="1066800"/>
            <a:ext cx="3562865" cy="2667000"/>
          </a:xfrm>
          <a:prstGeom prst="rect">
            <a:avLst/>
          </a:prstGeom>
          <a:noFill/>
          <a:ln w="9525">
            <a:noFill/>
            <a:miter lim="800000"/>
            <a:headEnd/>
            <a:tailEnd/>
          </a:ln>
        </p:spPr>
      </p:pic>
      <p:pic>
        <p:nvPicPr>
          <p:cNvPr id="6" name="Picture 5" descr="sorting-small.jpg"/>
          <p:cNvPicPr>
            <a:picLocks noChangeAspect="1"/>
          </p:cNvPicPr>
          <p:nvPr/>
        </p:nvPicPr>
        <p:blipFill>
          <a:blip r:embed="rId4" cstate="print"/>
          <a:stretch>
            <a:fillRect/>
          </a:stretch>
        </p:blipFill>
        <p:spPr>
          <a:xfrm>
            <a:off x="457200" y="3733800"/>
            <a:ext cx="2654300" cy="2463800"/>
          </a:xfrm>
          <a:prstGeom prst="rect">
            <a:avLst/>
          </a:prstGeom>
        </p:spPr>
      </p:pic>
      <p:pic>
        <p:nvPicPr>
          <p:cNvPr id="7" name="Picture 5"/>
          <p:cNvPicPr>
            <a:picLocks noChangeAspect="1" noChangeArrowheads="1"/>
          </p:cNvPicPr>
          <p:nvPr/>
        </p:nvPicPr>
        <p:blipFill>
          <a:blip r:embed="rId5" cstate="print"/>
          <a:srcRect/>
          <a:stretch>
            <a:fillRect/>
          </a:stretch>
        </p:blipFill>
        <p:spPr bwMode="auto">
          <a:xfrm>
            <a:off x="3124200" y="3733800"/>
            <a:ext cx="3301448" cy="2489616"/>
          </a:xfrm>
          <a:prstGeom prst="rect">
            <a:avLst/>
          </a:prstGeom>
          <a:noFill/>
          <a:ln w="9525">
            <a:noFill/>
            <a:miter lim="800000"/>
            <a:headEnd/>
            <a:tailEnd/>
          </a:ln>
        </p:spPr>
      </p:pic>
      <p:pic>
        <p:nvPicPr>
          <p:cNvPr id="5" name="Picture 4"/>
          <p:cNvPicPr>
            <a:picLocks noChangeAspect="1" noChangeArrowheads="1"/>
          </p:cNvPicPr>
          <p:nvPr/>
        </p:nvPicPr>
        <p:blipFill>
          <a:blip r:embed="rId6" cstate="print"/>
          <a:srcRect/>
          <a:stretch>
            <a:fillRect/>
          </a:stretch>
        </p:blipFill>
        <p:spPr bwMode="auto">
          <a:xfrm>
            <a:off x="6248400" y="3048000"/>
            <a:ext cx="2377502" cy="3152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Offer Teacher Workshops?</a:t>
            </a:r>
            <a:endParaRPr lang="en-US" dirty="0"/>
          </a:p>
        </p:txBody>
      </p:sp>
      <p:sp>
        <p:nvSpPr>
          <p:cNvPr id="3" name="Content Placeholder 2"/>
          <p:cNvSpPr>
            <a:spLocks noGrp="1"/>
          </p:cNvSpPr>
          <p:nvPr>
            <p:ph idx="1"/>
          </p:nvPr>
        </p:nvSpPr>
        <p:spPr/>
        <p:txBody>
          <a:bodyPr/>
          <a:lstStyle/>
          <a:p>
            <a:r>
              <a:rPr lang="en-US" dirty="0" smtClean="0"/>
              <a:t>Huge need</a:t>
            </a:r>
          </a:p>
          <a:p>
            <a:pPr lvl="1"/>
            <a:r>
              <a:rPr lang="en-US" dirty="0" smtClean="0"/>
              <a:t>Few teachers have formal training in CS/IT</a:t>
            </a:r>
          </a:p>
          <a:p>
            <a:r>
              <a:rPr lang="en-US" dirty="0" smtClean="0"/>
              <a:t>Multiplier effect</a:t>
            </a:r>
          </a:p>
          <a:p>
            <a:pPr lvl="1"/>
            <a:r>
              <a:rPr lang="en-US" dirty="0" smtClean="0"/>
              <a:t>One teacher has many students each year</a:t>
            </a:r>
          </a:p>
          <a:p>
            <a:pPr lvl="1"/>
            <a:r>
              <a:rPr lang="en-US" dirty="0" smtClean="0"/>
              <a:t>&gt; 450 teachers from &gt; 250 schools since 2004</a:t>
            </a:r>
          </a:p>
          <a:p>
            <a:r>
              <a:rPr lang="en-US" dirty="0" smtClean="0"/>
              <a:t>Teachers believe the stereotypes</a:t>
            </a:r>
          </a:p>
          <a:p>
            <a:pPr lvl="1"/>
            <a:r>
              <a:rPr lang="en-US" dirty="0" smtClean="0"/>
              <a:t>Programming is hard and for geeks</a:t>
            </a:r>
          </a:p>
          <a:p>
            <a:r>
              <a:rPr lang="en-US" dirty="0" smtClean="0"/>
              <a:t>Teachers have influence on students</a:t>
            </a:r>
          </a:p>
          <a:p>
            <a:pPr lvl="1"/>
            <a:r>
              <a:rPr lang="en-US" dirty="0" smtClean="0"/>
              <a:t>Can recruit students and encourage them</a:t>
            </a:r>
          </a:p>
          <a:p>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txBody>
          <a:bodyPr/>
          <a:lstStyle/>
          <a:p>
            <a:r>
              <a:rPr lang="en-US" dirty="0" smtClean="0"/>
              <a:t>Many teachers need and appreciate professional development</a:t>
            </a:r>
          </a:p>
          <a:p>
            <a:pPr lvl="1"/>
            <a:r>
              <a:rPr lang="en-US" dirty="0" smtClean="0"/>
              <a:t>Ask what they want to learn</a:t>
            </a:r>
          </a:p>
          <a:p>
            <a:r>
              <a:rPr lang="en-US" dirty="0" smtClean="0"/>
              <a:t>Teachers prefer hands-on learning</a:t>
            </a:r>
          </a:p>
          <a:p>
            <a:r>
              <a:rPr lang="en-US" dirty="0" smtClean="0"/>
              <a:t>Teachers like extensive materials</a:t>
            </a:r>
          </a:p>
          <a:p>
            <a:r>
              <a:rPr lang="en-US" dirty="0" smtClean="0"/>
              <a:t>Teachers need financial support</a:t>
            </a:r>
          </a:p>
          <a:p>
            <a:pPr lvl="1"/>
            <a:r>
              <a:rPr lang="en-US" dirty="0" smtClean="0"/>
              <a:t>Lunch, parking, stipends</a:t>
            </a:r>
          </a:p>
          <a:p>
            <a:r>
              <a:rPr lang="en-US" dirty="0" smtClean="0"/>
              <a:t>Cultivate teacher leaders</a:t>
            </a:r>
          </a:p>
          <a:p>
            <a:pPr lvl="1"/>
            <a:r>
              <a:rPr lang="en-US" dirty="0" smtClean="0"/>
              <a:t>There are some excellent teachers </a:t>
            </a:r>
          </a:p>
          <a:p>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Summer Camps</a:t>
            </a:r>
            <a:endParaRPr lang="en-US" dirty="0"/>
          </a:p>
        </p:txBody>
      </p:sp>
      <p:pic>
        <p:nvPicPr>
          <p:cNvPr id="4" name="Picture 3" descr="100_1451.JPG"/>
          <p:cNvPicPr>
            <a:picLocks noChangeAspect="1"/>
          </p:cNvPicPr>
          <p:nvPr/>
        </p:nvPicPr>
        <p:blipFill>
          <a:blip r:embed="rId2" cstate="print"/>
          <a:stretch>
            <a:fillRect/>
          </a:stretch>
        </p:blipFill>
        <p:spPr>
          <a:xfrm>
            <a:off x="2819400" y="3581400"/>
            <a:ext cx="3388360" cy="2541270"/>
          </a:xfrm>
          <a:prstGeom prst="rect">
            <a:avLst/>
          </a:prstGeom>
        </p:spPr>
      </p:pic>
      <p:pic>
        <p:nvPicPr>
          <p:cNvPr id="5" name="Picture 2"/>
          <p:cNvPicPr>
            <a:picLocks noChangeAspect="1" noChangeArrowheads="1"/>
          </p:cNvPicPr>
          <p:nvPr/>
        </p:nvPicPr>
        <p:blipFill>
          <a:blip r:embed="rId3" cstate="print"/>
          <a:srcRect/>
          <a:stretch>
            <a:fillRect/>
          </a:stretch>
        </p:blipFill>
        <p:spPr bwMode="auto">
          <a:xfrm>
            <a:off x="381000" y="1143000"/>
            <a:ext cx="2495550" cy="1781175"/>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819400" y="1143000"/>
            <a:ext cx="2514600" cy="2505075"/>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5334000" y="1143000"/>
            <a:ext cx="2571750" cy="2486025"/>
          </a:xfrm>
          <a:prstGeom prst="rect">
            <a:avLst/>
          </a:prstGeom>
          <a:noFill/>
          <a:ln w="9525">
            <a:noFill/>
            <a:miter lim="800000"/>
            <a:headEnd/>
            <a:tailEnd/>
          </a:ln>
        </p:spPr>
      </p:pic>
      <p:pic>
        <p:nvPicPr>
          <p:cNvPr id="8" name="Picture 5"/>
          <p:cNvPicPr>
            <a:picLocks noChangeAspect="1" noChangeArrowheads="1"/>
          </p:cNvPicPr>
          <p:nvPr/>
        </p:nvPicPr>
        <p:blipFill>
          <a:blip r:embed="rId6" cstate="print"/>
          <a:srcRect/>
          <a:stretch>
            <a:fillRect/>
          </a:stretch>
        </p:blipFill>
        <p:spPr bwMode="auto">
          <a:xfrm>
            <a:off x="5867400" y="3581400"/>
            <a:ext cx="2381250" cy="2476500"/>
          </a:xfrm>
          <a:prstGeom prst="rect">
            <a:avLst/>
          </a:prstGeom>
          <a:noFill/>
          <a:ln w="9525">
            <a:noFill/>
            <a:miter lim="800000"/>
            <a:headEnd/>
            <a:tailEnd/>
          </a:ln>
        </p:spPr>
      </p:pic>
      <p:pic>
        <p:nvPicPr>
          <p:cNvPr id="9" name="Picture 6"/>
          <p:cNvPicPr>
            <a:picLocks noChangeAspect="1" noChangeArrowheads="1"/>
          </p:cNvPicPr>
          <p:nvPr/>
        </p:nvPicPr>
        <p:blipFill>
          <a:blip r:embed="rId7" cstate="print"/>
          <a:srcRect/>
          <a:stretch>
            <a:fillRect/>
          </a:stretch>
        </p:blipFill>
        <p:spPr bwMode="auto">
          <a:xfrm>
            <a:off x="381000" y="2895600"/>
            <a:ext cx="2514600" cy="1806974"/>
          </a:xfrm>
          <a:prstGeom prst="rect">
            <a:avLst/>
          </a:prstGeom>
          <a:noFill/>
          <a:ln w="9525">
            <a:noFill/>
            <a:miter lim="800000"/>
            <a:headEnd/>
            <a:tailEnd/>
          </a:ln>
        </p:spPr>
      </p:pic>
      <p:pic>
        <p:nvPicPr>
          <p:cNvPr id="10" name="Picture 7"/>
          <p:cNvPicPr>
            <a:picLocks noChangeAspect="1" noChangeArrowheads="1"/>
          </p:cNvPicPr>
          <p:nvPr/>
        </p:nvPicPr>
        <p:blipFill>
          <a:blip r:embed="rId8" cstate="print"/>
          <a:srcRect/>
          <a:stretch>
            <a:fillRect/>
          </a:stretch>
        </p:blipFill>
        <p:spPr bwMode="auto">
          <a:xfrm>
            <a:off x="838200" y="4572000"/>
            <a:ext cx="1981200" cy="152045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Offer Computing Summer Camps?</a:t>
            </a:r>
            <a:endParaRPr lang="en-US" dirty="0"/>
          </a:p>
        </p:txBody>
      </p:sp>
      <p:sp>
        <p:nvSpPr>
          <p:cNvPr id="3" name="Content Placeholder 2"/>
          <p:cNvSpPr>
            <a:spLocks noGrp="1"/>
          </p:cNvSpPr>
          <p:nvPr>
            <p:ph idx="1"/>
          </p:nvPr>
        </p:nvSpPr>
        <p:spPr/>
        <p:txBody>
          <a:bodyPr/>
          <a:lstStyle/>
          <a:p>
            <a:r>
              <a:rPr lang="en-US" sz="2800" dirty="0" smtClean="0"/>
              <a:t>To reach more students and especially more minority students </a:t>
            </a:r>
          </a:p>
          <a:p>
            <a:pPr lvl="1"/>
            <a:r>
              <a:rPr lang="en-US" sz="2400" dirty="0" smtClean="0"/>
              <a:t>Many teachers who teach computing are in high end public or private schools</a:t>
            </a:r>
          </a:p>
          <a:p>
            <a:pPr lvl="1"/>
            <a:r>
              <a:rPr lang="en-US" sz="2400" dirty="0" smtClean="0"/>
              <a:t>20% of Georgia teachers have recruited females but many fail to recruit minorities</a:t>
            </a:r>
          </a:p>
          <a:p>
            <a:r>
              <a:rPr lang="en-US" sz="2800" dirty="0" smtClean="0"/>
              <a:t>Camps allow students to have an engaging introduction to computing</a:t>
            </a:r>
          </a:p>
          <a:p>
            <a:pPr lvl="1"/>
            <a:r>
              <a:rPr lang="en-US" sz="2400" dirty="0" smtClean="0"/>
              <a:t>Long enough for learning and attitude changes</a:t>
            </a:r>
          </a:p>
          <a:p>
            <a:r>
              <a:rPr lang="en-US" sz="2800" dirty="0" smtClean="0"/>
              <a:t>Camps can be profitable</a:t>
            </a:r>
          </a:p>
          <a:p>
            <a:pPr lvl="1"/>
            <a:r>
              <a:rPr lang="en-US" sz="2400" dirty="0" smtClean="0"/>
              <a:t>Self-sustaining</a:t>
            </a:r>
          </a:p>
          <a:p>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Camps</a:t>
            </a:r>
            <a:endParaRPr lang="en-US" dirty="0"/>
          </a:p>
        </p:txBody>
      </p:sp>
      <p:sp>
        <p:nvSpPr>
          <p:cNvPr id="3" name="Content Placeholder 2"/>
          <p:cNvSpPr>
            <a:spLocks noGrp="1"/>
          </p:cNvSpPr>
          <p:nvPr>
            <p:ph idx="1"/>
          </p:nvPr>
        </p:nvSpPr>
        <p:spPr/>
        <p:txBody>
          <a:bodyPr/>
          <a:lstStyle/>
          <a:p>
            <a:r>
              <a:rPr lang="en-US" dirty="0" smtClean="0"/>
              <a:t>We started with 2 weeks for 9</a:t>
            </a:r>
            <a:r>
              <a:rPr lang="en-US" baseline="30000" dirty="0" smtClean="0"/>
              <a:t>th</a:t>
            </a:r>
            <a:r>
              <a:rPr lang="en-US" dirty="0" smtClean="0"/>
              <a:t> – 12</a:t>
            </a:r>
            <a:r>
              <a:rPr lang="en-US" baseline="30000" dirty="0" smtClean="0"/>
              <a:t>th</a:t>
            </a:r>
            <a:r>
              <a:rPr lang="en-US" dirty="0" smtClean="0"/>
              <a:t> grade in 2004</a:t>
            </a:r>
          </a:p>
          <a:p>
            <a:pPr lvl="1"/>
            <a:r>
              <a:rPr lang="en-US" dirty="0" smtClean="0"/>
              <a:t>Camps were popular, but lost money</a:t>
            </a:r>
          </a:p>
          <a:p>
            <a:r>
              <a:rPr lang="en-US" dirty="0" smtClean="0"/>
              <a:t>Added camps for 6</a:t>
            </a:r>
            <a:r>
              <a:rPr lang="en-US" baseline="30000" dirty="0" smtClean="0"/>
              <a:t>th</a:t>
            </a:r>
            <a:r>
              <a:rPr lang="en-US" dirty="0" smtClean="0"/>
              <a:t> – 8</a:t>
            </a:r>
            <a:r>
              <a:rPr lang="en-US" baseline="30000" dirty="0" smtClean="0"/>
              <a:t>th</a:t>
            </a:r>
            <a:r>
              <a:rPr lang="en-US" dirty="0" smtClean="0"/>
              <a:t> grade in 2006</a:t>
            </a:r>
          </a:p>
          <a:p>
            <a:pPr lvl="1"/>
            <a:r>
              <a:rPr lang="en-US" dirty="0" smtClean="0"/>
              <a:t>Camps broke even</a:t>
            </a:r>
          </a:p>
          <a:p>
            <a:r>
              <a:rPr lang="en-US" dirty="0" smtClean="0"/>
              <a:t>Added camps for 4</a:t>
            </a:r>
            <a:r>
              <a:rPr lang="en-US" baseline="30000" dirty="0" smtClean="0"/>
              <a:t>th</a:t>
            </a:r>
            <a:r>
              <a:rPr lang="en-US" dirty="0" smtClean="0"/>
              <a:t> – 6</a:t>
            </a:r>
            <a:r>
              <a:rPr lang="en-US" baseline="30000" dirty="0" smtClean="0"/>
              <a:t>th</a:t>
            </a:r>
            <a:r>
              <a:rPr lang="en-US" dirty="0" smtClean="0"/>
              <a:t> grade in 2009</a:t>
            </a:r>
          </a:p>
          <a:p>
            <a:pPr lvl="1"/>
            <a:r>
              <a:rPr lang="en-US" dirty="0" smtClean="0"/>
              <a:t>Camps make a profit and show statistically significant changes in attitudes, and learning gains</a:t>
            </a:r>
          </a:p>
          <a:p>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22263" y="-76200"/>
            <a:ext cx="8235950" cy="1212850"/>
          </a:xfrm>
        </p:spPr>
        <p:txBody>
          <a:bodyPr/>
          <a:lstStyle/>
          <a:p>
            <a:r>
              <a:rPr lang="en-US" sz="3200" smtClean="0">
                <a:ea typeface="ＭＳ Ｐゴシック" pitchFamily="34" charset="-128"/>
              </a:rPr>
              <a:t>The typical CS student:</a:t>
            </a:r>
            <a:br>
              <a:rPr lang="en-US" sz="3200" smtClean="0">
                <a:ea typeface="ＭＳ Ｐゴシック" pitchFamily="34" charset="-128"/>
              </a:rPr>
            </a:br>
            <a:r>
              <a:rPr lang="en-US" sz="3200" smtClean="0">
                <a:ea typeface="ＭＳ Ｐゴシック" pitchFamily="34" charset="-128"/>
              </a:rPr>
              <a:t>Future Software Engineer</a:t>
            </a:r>
          </a:p>
        </p:txBody>
      </p:sp>
      <p:sp>
        <p:nvSpPr>
          <p:cNvPr id="56323" name="Content Placeholder 2"/>
          <p:cNvSpPr>
            <a:spLocks noGrp="1"/>
          </p:cNvSpPr>
          <p:nvPr>
            <p:ph idx="1"/>
          </p:nvPr>
        </p:nvSpPr>
        <p:spPr>
          <a:xfrm>
            <a:off x="398463" y="1303338"/>
            <a:ext cx="4859337" cy="5554662"/>
          </a:xfrm>
        </p:spPr>
        <p:txBody>
          <a:bodyPr/>
          <a:lstStyle/>
          <a:p>
            <a:r>
              <a:rPr lang="en-US" smtClean="0">
                <a:ea typeface="ＭＳ Ｐゴシック" pitchFamily="34" charset="-128"/>
              </a:rPr>
              <a:t>To produce reliable, robust, secure software.</a:t>
            </a:r>
          </a:p>
          <a:p>
            <a:r>
              <a:rPr lang="en-US" smtClean="0">
                <a:ea typeface="ＭＳ Ｐゴシック" pitchFamily="34" charset="-128"/>
              </a:rPr>
              <a:t>To work in interdisciplinary teams.</a:t>
            </a:r>
          </a:p>
          <a:p>
            <a:r>
              <a:rPr lang="en-US" smtClean="0">
                <a:ea typeface="ＭＳ Ｐゴシック" pitchFamily="34" charset="-128"/>
              </a:rPr>
              <a:t>To use appropriate design notations, such as UML.</a:t>
            </a:r>
          </a:p>
          <a:p>
            <a:r>
              <a:rPr lang="en-US" smtClean="0">
                <a:ea typeface="ＭＳ Ｐゴシック" pitchFamily="34" charset="-128"/>
              </a:rPr>
              <a:t>To work in multiple programming languages.</a:t>
            </a:r>
          </a:p>
          <a:p>
            <a:pPr lvl="1"/>
            <a:endParaRPr lang="en-US" smtClean="0">
              <a:ea typeface="ＭＳ Ｐゴシック" pitchFamily="34" charset="-128"/>
            </a:endParaRPr>
          </a:p>
          <a:p>
            <a:pPr lvl="1"/>
            <a:endParaRPr lang="en-US" smtClean="0">
              <a:ea typeface="ＭＳ Ｐゴシック" pitchFamily="34" charset="-128"/>
            </a:endParaRPr>
          </a:p>
        </p:txBody>
      </p:sp>
      <p:pic>
        <p:nvPicPr>
          <p:cNvPr id="563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19200"/>
            <a:ext cx="237966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6325" name="Picture 5" descr="CollectableNodeClass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48000"/>
            <a:ext cx="32607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876800"/>
            <a:ext cx="2127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Camps 2011</a:t>
            </a:r>
            <a:endParaRPr lang="en-US" dirty="0"/>
          </a:p>
        </p:txBody>
      </p:sp>
      <p:sp>
        <p:nvSpPr>
          <p:cNvPr id="3" name="Content Placeholder 2"/>
          <p:cNvSpPr>
            <a:spLocks noGrp="1"/>
          </p:cNvSpPr>
          <p:nvPr>
            <p:ph sz="half" idx="1"/>
          </p:nvPr>
        </p:nvSpPr>
        <p:spPr/>
        <p:txBody>
          <a:bodyPr/>
          <a:lstStyle/>
          <a:p>
            <a:r>
              <a:rPr lang="en-US" sz="2800" dirty="0" smtClean="0"/>
              <a:t>High School - 2 weeks</a:t>
            </a:r>
          </a:p>
          <a:p>
            <a:pPr lvl="1"/>
            <a:r>
              <a:rPr lang="en-US" sz="2400" dirty="0" smtClean="0"/>
              <a:t>App Inventor</a:t>
            </a:r>
          </a:p>
          <a:p>
            <a:pPr lvl="1"/>
            <a:r>
              <a:rPr lang="en-US" sz="2400" dirty="0" smtClean="0"/>
              <a:t>Alice and LEGO NXT and </a:t>
            </a:r>
            <a:r>
              <a:rPr lang="en-US" sz="2400" dirty="0" err="1" smtClean="0"/>
              <a:t>Tetrix</a:t>
            </a:r>
            <a:r>
              <a:rPr lang="en-US" sz="2400" dirty="0" smtClean="0"/>
              <a:t> robots</a:t>
            </a:r>
          </a:p>
          <a:p>
            <a:r>
              <a:rPr lang="en-US" sz="2800" dirty="0" smtClean="0"/>
              <a:t>Middle School - 2 weeks</a:t>
            </a:r>
          </a:p>
          <a:p>
            <a:pPr lvl="1"/>
            <a:r>
              <a:rPr lang="en-US" sz="2400" dirty="0" smtClean="0"/>
              <a:t>Scratch and </a:t>
            </a:r>
            <a:r>
              <a:rPr lang="en-US" sz="2400" dirty="0" err="1" smtClean="0"/>
              <a:t>PicoCrickets</a:t>
            </a:r>
            <a:endParaRPr lang="en-US" sz="2400" dirty="0" smtClean="0"/>
          </a:p>
          <a:p>
            <a:pPr lvl="1"/>
            <a:r>
              <a:rPr lang="en-US" sz="2400" dirty="0" smtClean="0"/>
              <a:t>Alice and LEGO NXT robots</a:t>
            </a:r>
          </a:p>
        </p:txBody>
      </p:sp>
      <p:sp>
        <p:nvSpPr>
          <p:cNvPr id="4" name="Content Placeholder 3"/>
          <p:cNvSpPr>
            <a:spLocks noGrp="1"/>
          </p:cNvSpPr>
          <p:nvPr>
            <p:ph sz="half" idx="2"/>
          </p:nvPr>
        </p:nvSpPr>
        <p:spPr/>
        <p:txBody>
          <a:bodyPr/>
          <a:lstStyle/>
          <a:p>
            <a:r>
              <a:rPr lang="en-US" dirty="0" smtClean="0"/>
              <a:t>Elementary School – 4 weeks</a:t>
            </a:r>
          </a:p>
          <a:p>
            <a:pPr lvl="1"/>
            <a:r>
              <a:rPr lang="en-US" dirty="0" smtClean="0"/>
              <a:t>Scratch, </a:t>
            </a:r>
            <a:r>
              <a:rPr lang="en-US" dirty="0" err="1" smtClean="0"/>
              <a:t>Pleo</a:t>
            </a:r>
            <a:r>
              <a:rPr lang="en-US" dirty="0" smtClean="0"/>
              <a:t>, and LEGO </a:t>
            </a:r>
            <a:r>
              <a:rPr lang="en-US" dirty="0" err="1" smtClean="0"/>
              <a:t>WeDo</a:t>
            </a:r>
            <a:endParaRPr lang="en-US" dirty="0" smtClean="0"/>
          </a:p>
          <a:p>
            <a:pPr lvl="1"/>
            <a:r>
              <a:rPr lang="en-US" dirty="0" smtClean="0"/>
              <a:t>Simulations and Science with Scratch and LEGO NXT robots</a:t>
            </a:r>
          </a:p>
          <a:p>
            <a:pPr lvl="1"/>
            <a:r>
              <a:rPr lang="en-US" dirty="0" smtClean="0"/>
              <a:t>Music with Scratch and LEGO NXT</a:t>
            </a:r>
          </a:p>
          <a:p>
            <a:pPr lvl="1"/>
            <a:r>
              <a:rPr lang="en-US" dirty="0" smtClean="0"/>
              <a:t>Storytelling with Scratch and LEGO NXT</a:t>
            </a:r>
          </a:p>
          <a:p>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 – All Camps</a:t>
            </a:r>
            <a:endParaRPr lang="en-US" dirty="0"/>
          </a:p>
        </p:txBody>
      </p:sp>
      <p:graphicFrame>
        <p:nvGraphicFramePr>
          <p:cNvPr id="250882" name="Object 2"/>
          <p:cNvGraphicFramePr>
            <a:graphicFrameLocks noChangeAspect="1"/>
          </p:cNvGraphicFramePr>
          <p:nvPr/>
        </p:nvGraphicFramePr>
        <p:xfrm>
          <a:off x="228600" y="1447800"/>
          <a:ext cx="10546672" cy="2514600"/>
        </p:xfrm>
        <a:graphic>
          <a:graphicData uri="http://schemas.openxmlformats.org/presentationml/2006/ole">
            <mc:AlternateContent xmlns:mc="http://schemas.openxmlformats.org/markup-compatibility/2006">
              <mc:Choice xmlns:v="urn:schemas-microsoft-com:vml" Requires="v">
                <p:oleObj spid="_x0000_s250893" name="Document" r:id="rId3" imgW="5486198" imgH="1308052" progId="Word.Document.12">
                  <p:link updateAutomatic="1"/>
                </p:oleObj>
              </mc:Choice>
              <mc:Fallback>
                <p:oleObj name="Document" r:id="rId3" imgW="5486198" imgH="1308052"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1054667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50885" name="Object 5"/>
          <p:cNvGraphicFramePr>
            <a:graphicFrameLocks noChangeAspect="1"/>
          </p:cNvGraphicFramePr>
          <p:nvPr/>
        </p:nvGraphicFramePr>
        <p:xfrm>
          <a:off x="685800" y="3886200"/>
          <a:ext cx="7876540" cy="2133600"/>
        </p:xfrm>
        <a:graphic>
          <a:graphicData uri="http://schemas.openxmlformats.org/presentationml/2006/ole">
            <mc:AlternateContent xmlns:mc="http://schemas.openxmlformats.org/markup-compatibility/2006">
              <mc:Choice xmlns:v="urn:schemas-microsoft-com:vml" Requires="v">
                <p:oleObj spid="_x0000_s250894" name="Document" r:id="rId5" imgW="5625893" imgH="1523944" progId="Word.Document.12">
                  <p:link updateAutomatic="1"/>
                </p:oleObj>
              </mc:Choice>
              <mc:Fallback>
                <p:oleObj name="Document" r:id="rId5" imgW="5625893" imgH="1523944" progId="Word.Document.12">
                  <p:link updateAutomatic="1"/>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886200"/>
                        <a:ext cx="787654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50886" name="Object 6"/>
          <p:cNvGraphicFramePr>
            <a:graphicFrameLocks noChangeAspect="1"/>
          </p:cNvGraphicFramePr>
          <p:nvPr/>
        </p:nvGraphicFramePr>
        <p:xfrm>
          <a:off x="685800" y="5791200"/>
          <a:ext cx="5486400" cy="393700"/>
        </p:xfrm>
        <a:graphic>
          <a:graphicData uri="http://schemas.openxmlformats.org/presentationml/2006/ole">
            <mc:AlternateContent xmlns:mc="http://schemas.openxmlformats.org/markup-compatibility/2006">
              <mc:Choice xmlns:v="urn:schemas-microsoft-com:vml" Requires="v">
                <p:oleObj spid="_x0000_s250895" name="Document" r:id="rId7" imgW="5486198" imgH="393686" progId="Word.Document.12">
                  <p:link updateAutomatic="1"/>
                </p:oleObj>
              </mc:Choice>
              <mc:Fallback>
                <p:oleObj name="Document" r:id="rId7" imgW="5486198" imgH="393686" progId="Word.Document.12">
                  <p:link updateAutomatic="1"/>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791200"/>
                        <a:ext cx="5486400" cy="39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TextBox 9"/>
          <p:cNvSpPr txBox="1"/>
          <p:nvPr/>
        </p:nvSpPr>
        <p:spPr>
          <a:xfrm>
            <a:off x="5334000" y="3581400"/>
            <a:ext cx="3810000" cy="830997"/>
          </a:xfrm>
          <a:prstGeom prst="rect">
            <a:avLst/>
          </a:prstGeom>
          <a:noFill/>
        </p:spPr>
        <p:txBody>
          <a:bodyPr wrap="square" rtlCol="0">
            <a:spAutoFit/>
          </a:bodyPr>
          <a:lstStyle/>
          <a:p>
            <a:r>
              <a:rPr lang="en-US" sz="2400" dirty="0" smtClean="0"/>
              <a:t>Drag and drop programming is easy for beginners</a:t>
            </a:r>
            <a:endParaRPr lang="en-US" sz="2400" dirty="0"/>
          </a:p>
        </p:txBody>
      </p:sp>
      <p:sp>
        <p:nvSpPr>
          <p:cNvPr id="12" name="TextBox 11"/>
          <p:cNvSpPr txBox="1"/>
          <p:nvPr/>
        </p:nvSpPr>
        <p:spPr>
          <a:xfrm>
            <a:off x="5334000" y="4800600"/>
            <a:ext cx="3352800" cy="1200328"/>
          </a:xfrm>
          <a:prstGeom prst="rect">
            <a:avLst/>
          </a:prstGeom>
          <a:noFill/>
        </p:spPr>
        <p:txBody>
          <a:bodyPr wrap="square" rtlCol="0">
            <a:spAutoFit/>
          </a:bodyPr>
          <a:lstStyle/>
          <a:p>
            <a:r>
              <a:rPr lang="en-US" sz="2400" dirty="0" smtClean="0"/>
              <a:t>Hands-on simple activities increase confidence</a:t>
            </a:r>
            <a:endParaRPr lang="en-US" sz="24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 by Gender</a:t>
            </a:r>
            <a:endParaRPr lang="en-US" dirty="0"/>
          </a:p>
        </p:txBody>
      </p:sp>
      <p:graphicFrame>
        <p:nvGraphicFramePr>
          <p:cNvPr id="252930" name="Object 2"/>
          <p:cNvGraphicFramePr>
            <a:graphicFrameLocks noChangeAspect="1"/>
          </p:cNvGraphicFramePr>
          <p:nvPr/>
        </p:nvGraphicFramePr>
        <p:xfrm>
          <a:off x="304800" y="1066800"/>
          <a:ext cx="15103679" cy="3716255"/>
        </p:xfrm>
        <a:graphic>
          <a:graphicData uri="http://schemas.openxmlformats.org/presentationml/2006/ole">
            <mc:AlternateContent xmlns:mc="http://schemas.openxmlformats.org/markup-compatibility/2006">
              <mc:Choice xmlns:v="urn:schemas-microsoft-com:vml" Requires="v">
                <p:oleObj spid="_x0000_s252933" name="Document" r:id="rId3" imgW="5625893" imgH="1384249" progId="Word.Document.12">
                  <p:link updateAutomatic="1"/>
                </p:oleObj>
              </mc:Choice>
              <mc:Fallback>
                <p:oleObj name="Document" r:id="rId3" imgW="5625893" imgH="1384249"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15103679" cy="371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TextBox 8"/>
          <p:cNvSpPr txBox="1"/>
          <p:nvPr/>
        </p:nvSpPr>
        <p:spPr>
          <a:xfrm>
            <a:off x="533400" y="4800600"/>
            <a:ext cx="7924800" cy="954107"/>
          </a:xfrm>
          <a:prstGeom prst="rect">
            <a:avLst/>
          </a:prstGeom>
          <a:noFill/>
        </p:spPr>
        <p:txBody>
          <a:bodyPr wrap="square" rtlCol="0">
            <a:spAutoFit/>
          </a:bodyPr>
          <a:lstStyle/>
          <a:p>
            <a:r>
              <a:rPr lang="en-US" sz="2400" dirty="0" smtClean="0"/>
              <a:t>Girls show a bigger decrease in programming is hard.  Boys show improvement for all</a:t>
            </a:r>
            <a:r>
              <a:rPr lang="en-US" dirty="0" smtClean="0"/>
              <a:t>. </a:t>
            </a:r>
            <a:endParaRPr lang="en-US" dirty="0"/>
          </a:p>
        </p:txBody>
      </p:sp>
      <p:sp>
        <p:nvSpPr>
          <p:cNvPr id="11" name="Rectangle 10"/>
          <p:cNvSpPr/>
          <p:nvPr/>
        </p:nvSpPr>
        <p:spPr>
          <a:xfrm>
            <a:off x="685800" y="4267200"/>
            <a:ext cx="3279714" cy="461665"/>
          </a:xfrm>
          <a:prstGeom prst="rect">
            <a:avLst/>
          </a:prstGeom>
        </p:spPr>
        <p:txBody>
          <a:bodyPr wrap="none">
            <a:spAutoFit/>
          </a:bodyPr>
          <a:lstStyle/>
          <a:p>
            <a:r>
              <a:rPr lang="en-US" sz="2400" dirty="0" smtClean="0"/>
              <a:t>** </a:t>
            </a:r>
            <a:r>
              <a:rPr lang="en-US" sz="2400" dirty="0" err="1" smtClean="0"/>
              <a:t>p</a:t>
            </a:r>
            <a:r>
              <a:rPr lang="en-US" sz="2400" dirty="0" smtClean="0"/>
              <a:t>&lt;.01, * </a:t>
            </a:r>
            <a:r>
              <a:rPr lang="en-US" sz="2400" dirty="0" err="1" smtClean="0"/>
              <a:t>p</a:t>
            </a:r>
            <a:r>
              <a:rPr lang="en-US" sz="2400" dirty="0" smtClean="0"/>
              <a:t>&lt;.05, † </a:t>
            </a:r>
            <a:r>
              <a:rPr lang="en-US" sz="2400" dirty="0" err="1" smtClean="0"/>
              <a:t>p</a:t>
            </a:r>
            <a:r>
              <a:rPr lang="en-US" sz="2400" dirty="0" smtClean="0"/>
              <a:t> &lt;.1</a:t>
            </a:r>
            <a:endParaRPr lang="en-US" sz="24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Survey results by Race</a:t>
            </a:r>
            <a:endParaRPr lang="en-US" dirty="0"/>
          </a:p>
        </p:txBody>
      </p:sp>
      <p:graphicFrame>
        <p:nvGraphicFramePr>
          <p:cNvPr id="251907" name="Object 3"/>
          <p:cNvGraphicFramePr>
            <a:graphicFrameLocks noChangeAspect="1"/>
          </p:cNvGraphicFramePr>
          <p:nvPr/>
        </p:nvGraphicFramePr>
        <p:xfrm>
          <a:off x="304800" y="1447800"/>
          <a:ext cx="14989245" cy="4635500"/>
        </p:xfrm>
        <a:graphic>
          <a:graphicData uri="http://schemas.openxmlformats.org/presentationml/2006/ole">
            <mc:AlternateContent xmlns:mc="http://schemas.openxmlformats.org/markup-compatibility/2006">
              <mc:Choice xmlns:v="urn:schemas-microsoft-com:vml" Requires="v">
                <p:oleObj spid="_x0000_s251910" name="Document" r:id="rId3" imgW="5625893" imgH="1739836" progId="Word.Document.12">
                  <p:link updateAutomatic="1"/>
                </p:oleObj>
              </mc:Choice>
              <mc:Fallback>
                <p:oleObj name="Document" r:id="rId3" imgW="5625893" imgH="1739836" progId="Word.Document.12">
                  <p:link updateAutomatic="1"/>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14989245" cy="463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 name="TextBox 3"/>
          <p:cNvSpPr txBox="1"/>
          <p:nvPr/>
        </p:nvSpPr>
        <p:spPr>
          <a:xfrm>
            <a:off x="533400" y="5715000"/>
            <a:ext cx="7924800" cy="461665"/>
          </a:xfrm>
          <a:prstGeom prst="rect">
            <a:avLst/>
          </a:prstGeom>
          <a:noFill/>
        </p:spPr>
        <p:txBody>
          <a:bodyPr wrap="square" rtlCol="0">
            <a:spAutoFit/>
          </a:bodyPr>
          <a:lstStyle/>
          <a:p>
            <a:r>
              <a:rPr lang="en-US" sz="2400" dirty="0" smtClean="0"/>
              <a:t>Black students show statistical significant changes</a:t>
            </a:r>
            <a:endParaRPr lang="en-US" sz="24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Gender and Race – GT camps</a:t>
            </a:r>
            <a:endParaRPr lang="en-US" dirty="0"/>
          </a:p>
        </p:txBody>
      </p:sp>
      <p:graphicFrame>
        <p:nvGraphicFramePr>
          <p:cNvPr id="245763" name="Object 3"/>
          <p:cNvGraphicFramePr>
            <a:graphicFrameLocks noChangeAspect="1"/>
          </p:cNvGraphicFramePr>
          <p:nvPr/>
        </p:nvGraphicFramePr>
        <p:xfrm>
          <a:off x="-1066800" y="1143000"/>
          <a:ext cx="11132495" cy="4724400"/>
        </p:xfrm>
        <a:graphic>
          <a:graphicData uri="http://schemas.openxmlformats.org/presentationml/2006/ole">
            <mc:AlternateContent xmlns:mc="http://schemas.openxmlformats.org/markup-compatibility/2006">
              <mc:Choice xmlns:v="urn:schemas-microsoft-com:vml" Requires="v">
                <p:oleObj spid="_x0000_s245766" name="Document" r:id="rId3" imgW="5625893" imgH="2387512" progId="Word.Document.12">
                  <p:link updateAutomatic="1"/>
                </p:oleObj>
              </mc:Choice>
              <mc:Fallback>
                <p:oleObj name="Document" r:id="rId3" imgW="5625893" imgH="2387512" progId="Word.Document.12">
                  <p:link updateAutomatic="1"/>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43000"/>
                        <a:ext cx="1113249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from Camps</a:t>
            </a:r>
            <a:endParaRPr lang="en-US" dirty="0"/>
          </a:p>
        </p:txBody>
      </p:sp>
      <p:graphicFrame>
        <p:nvGraphicFramePr>
          <p:cNvPr id="246786" name="Object 2"/>
          <p:cNvGraphicFramePr>
            <a:graphicFrameLocks noChangeAspect="1"/>
          </p:cNvGraphicFramePr>
          <p:nvPr/>
        </p:nvGraphicFramePr>
        <p:xfrm>
          <a:off x="-544484" y="1524000"/>
          <a:ext cx="10107908" cy="4038600"/>
        </p:xfrm>
        <a:graphic>
          <a:graphicData uri="http://schemas.openxmlformats.org/presentationml/2006/ole">
            <mc:AlternateContent xmlns:mc="http://schemas.openxmlformats.org/markup-compatibility/2006">
              <mc:Choice xmlns:v="urn:schemas-microsoft-com:vml" Requires="v">
                <p:oleObj spid="_x0000_s246789" name="Document" r:id="rId4" imgW="5625893" imgH="2247817" progId="Word.Document.12">
                  <p:link updateAutomatic="1"/>
                </p:oleObj>
              </mc:Choice>
              <mc:Fallback>
                <p:oleObj name="Document" r:id="rId4" imgW="5625893" imgH="2247817" progId="Word.Document.12">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484" y="1524000"/>
                        <a:ext cx="1010790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TextBox 5"/>
          <p:cNvSpPr txBox="1"/>
          <p:nvPr/>
        </p:nvSpPr>
        <p:spPr>
          <a:xfrm>
            <a:off x="1752600" y="5334000"/>
            <a:ext cx="6781800" cy="830997"/>
          </a:xfrm>
          <a:prstGeom prst="rect">
            <a:avLst/>
          </a:prstGeom>
          <a:noFill/>
        </p:spPr>
        <p:txBody>
          <a:bodyPr wrap="square" rtlCol="0">
            <a:spAutoFit/>
          </a:bodyPr>
          <a:lstStyle/>
          <a:p>
            <a:r>
              <a:rPr lang="en-US" sz="2400" dirty="0" smtClean="0"/>
              <a:t>Application fee of $15 </a:t>
            </a:r>
            <a:r>
              <a:rPr lang="en-US" sz="2400" dirty="0" err="1" smtClean="0"/>
              <a:t>x</a:t>
            </a:r>
            <a:r>
              <a:rPr lang="en-US" sz="2400" dirty="0" smtClean="0"/>
              <a:t> 181 = $2,715</a:t>
            </a:r>
          </a:p>
          <a:p>
            <a:r>
              <a:rPr lang="en-US" sz="2400" dirty="0" smtClean="0"/>
              <a:t>Total income 39,883 + 2,715 = $42,598</a:t>
            </a:r>
            <a:endParaRPr lang="en-US" sz="24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 Expenses</a:t>
            </a:r>
            <a:endParaRPr lang="en-US" dirty="0"/>
          </a:p>
        </p:txBody>
      </p:sp>
      <p:graphicFrame>
        <p:nvGraphicFramePr>
          <p:cNvPr id="247810" name="Object 2"/>
          <p:cNvGraphicFramePr>
            <a:graphicFrameLocks noChangeAspect="1"/>
          </p:cNvGraphicFramePr>
          <p:nvPr/>
        </p:nvGraphicFramePr>
        <p:xfrm>
          <a:off x="-1295400" y="1447800"/>
          <a:ext cx="12300513" cy="4387090"/>
        </p:xfrm>
        <a:graphic>
          <a:graphicData uri="http://schemas.openxmlformats.org/presentationml/2006/ole">
            <mc:AlternateContent xmlns:mc="http://schemas.openxmlformats.org/markup-compatibility/2006">
              <mc:Choice xmlns:v="urn:schemas-microsoft-com:vml" Requires="v">
                <p:oleObj spid="_x0000_s247813" name="Document" r:id="rId4" imgW="5625893" imgH="2006526" progId="Word.Document.12">
                  <p:link updateAutomatic="1"/>
                </p:oleObj>
              </mc:Choice>
              <mc:Fallback>
                <p:oleObj name="Document" r:id="rId4" imgW="5625893" imgH="2006526" progId="Word.Document.12">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47800"/>
                        <a:ext cx="12300513" cy="438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228600" y="5410200"/>
            <a:ext cx="8686800" cy="523220"/>
          </a:xfrm>
          <a:prstGeom prst="rect">
            <a:avLst/>
          </a:prstGeom>
          <a:noFill/>
        </p:spPr>
        <p:txBody>
          <a:bodyPr wrap="square" rtlCol="0">
            <a:spAutoFit/>
          </a:bodyPr>
          <a:lstStyle/>
          <a:p>
            <a:r>
              <a:rPr lang="en-US" sz="2800" dirty="0" smtClean="0"/>
              <a:t>$</a:t>
            </a:r>
            <a:r>
              <a:rPr lang="en-US" sz="2400" dirty="0" smtClean="0"/>
              <a:t>42,598 – $26,949 - $5,000 (admin costs) = $10,649 profit.</a:t>
            </a:r>
            <a:endParaRPr lang="en-US" sz="24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Results – GT Camps</a:t>
            </a:r>
            <a:endParaRPr lang="en-US" dirty="0"/>
          </a:p>
        </p:txBody>
      </p:sp>
      <p:sp>
        <p:nvSpPr>
          <p:cNvPr id="6" name="Content Placeholder 5"/>
          <p:cNvSpPr>
            <a:spLocks noGrp="1"/>
          </p:cNvSpPr>
          <p:nvPr>
            <p:ph idx="1"/>
          </p:nvPr>
        </p:nvSpPr>
        <p:spPr/>
        <p:txBody>
          <a:bodyPr/>
          <a:lstStyle/>
          <a:p>
            <a:r>
              <a:rPr lang="en-US" dirty="0" smtClean="0"/>
              <a:t>In 2011 we administered pre and post multiple choice tests in Scratch or Alice at most of our camps</a:t>
            </a:r>
          </a:p>
          <a:p>
            <a:pPr lvl="1"/>
            <a:r>
              <a:rPr lang="en-US" dirty="0" smtClean="0"/>
              <a:t>Not the App Inventor camp</a:t>
            </a:r>
          </a:p>
          <a:p>
            <a:r>
              <a:rPr lang="en-US" dirty="0" smtClean="0"/>
              <a:t>Found statistically significant improvements in scores for all camps</a:t>
            </a:r>
          </a:p>
          <a:p>
            <a:r>
              <a:rPr lang="en-US" dirty="0" smtClean="0"/>
              <a:t>No significant difference in learning by gender or race</a:t>
            </a:r>
          </a:p>
          <a:p>
            <a:r>
              <a:rPr lang="en-US" dirty="0" smtClean="0"/>
              <a:t>See </a:t>
            </a:r>
            <a:r>
              <a:rPr lang="en-US" u="sng" dirty="0" smtClean="0">
                <a:hlinkClick r:id="rId2"/>
              </a:rPr>
              <a:t>http://coweb.cc.gatech.edu/ice-gt/1091</a:t>
            </a:r>
            <a:endParaRPr lang="en-US" dirty="0" smtClean="0"/>
          </a:p>
          <a:p>
            <a:pPr>
              <a:buNone/>
            </a:pP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Results – Seeded Camps</a:t>
            </a:r>
            <a:endParaRPr lang="en-US" dirty="0"/>
          </a:p>
        </p:txBody>
      </p:sp>
      <p:pic>
        <p:nvPicPr>
          <p:cNvPr id="6" name="Picture 1"/>
          <p:cNvPicPr>
            <a:picLocks noChangeAspect="1" noChangeArrowheads="1"/>
          </p:cNvPicPr>
          <p:nvPr/>
        </p:nvPicPr>
        <p:blipFill>
          <a:blip r:embed="rId2" cstate="print"/>
          <a:srcRect/>
          <a:stretch>
            <a:fillRect/>
          </a:stretch>
        </p:blipFill>
        <p:spPr bwMode="auto">
          <a:xfrm>
            <a:off x="381000" y="1676400"/>
            <a:ext cx="8261569" cy="3733800"/>
          </a:xfrm>
          <a:prstGeom prst="rect">
            <a:avLst/>
          </a:prstGeom>
          <a:noFill/>
          <a:ln w="9525">
            <a:noFill/>
            <a:miter lim="800000"/>
            <a:headEnd/>
            <a:tailEnd/>
          </a:ln>
        </p:spPr>
      </p:pic>
      <p:sp>
        <p:nvSpPr>
          <p:cNvPr id="4" name="TextBox 3"/>
          <p:cNvSpPr txBox="1"/>
          <p:nvPr/>
        </p:nvSpPr>
        <p:spPr>
          <a:xfrm>
            <a:off x="457200" y="5562600"/>
            <a:ext cx="7924800" cy="461665"/>
          </a:xfrm>
          <a:prstGeom prst="rect">
            <a:avLst/>
          </a:prstGeom>
          <a:noFill/>
        </p:spPr>
        <p:txBody>
          <a:bodyPr wrap="square" rtlCol="0">
            <a:spAutoFit/>
          </a:bodyPr>
          <a:lstStyle/>
          <a:p>
            <a:r>
              <a:rPr lang="en-US" sz="2400" dirty="0" smtClean="0"/>
              <a:t>Seeded camps also show statistically significant changes</a:t>
            </a:r>
            <a:endParaRPr lang="en-US" sz="24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Results</a:t>
            </a:r>
            <a:endParaRPr lang="en-US" dirty="0"/>
          </a:p>
        </p:txBody>
      </p:sp>
      <p:sp>
        <p:nvSpPr>
          <p:cNvPr id="5" name="Content Placeholder 4"/>
          <p:cNvSpPr>
            <a:spLocks noGrp="1"/>
          </p:cNvSpPr>
          <p:nvPr>
            <p:ph idx="1"/>
          </p:nvPr>
        </p:nvSpPr>
        <p:spPr>
          <a:xfrm>
            <a:off x="398463" y="1143000"/>
            <a:ext cx="8353425" cy="5715000"/>
          </a:xfrm>
        </p:spPr>
        <p:txBody>
          <a:bodyPr/>
          <a:lstStyle/>
          <a:p>
            <a:r>
              <a:rPr lang="en-US" sz="2800" dirty="0" smtClean="0"/>
              <a:t>At least 3 kids from our computing summer camps came to Georgia Tech for CS / CM</a:t>
            </a:r>
          </a:p>
          <a:p>
            <a:pPr lvl="1"/>
            <a:r>
              <a:rPr lang="en-US" sz="2400" dirty="0" smtClean="0"/>
              <a:t>Self identified</a:t>
            </a:r>
          </a:p>
          <a:p>
            <a:r>
              <a:rPr lang="en-US" sz="2800" dirty="0" smtClean="0"/>
              <a:t>One black male</a:t>
            </a:r>
          </a:p>
          <a:p>
            <a:pPr lvl="1"/>
            <a:r>
              <a:rPr lang="en-US" sz="2400" dirty="0" smtClean="0"/>
              <a:t>Originally wanted to be a professional basketball player</a:t>
            </a:r>
          </a:p>
          <a:p>
            <a:pPr lvl="1"/>
            <a:r>
              <a:rPr lang="en-US" sz="2400" dirty="0" smtClean="0"/>
              <a:t>Didn't even want to go to our camp</a:t>
            </a:r>
          </a:p>
          <a:p>
            <a:pPr lvl="1"/>
            <a:r>
              <a:rPr lang="en-US" sz="2400" dirty="0" smtClean="0"/>
              <a:t>Was most outstanding Junior in computer science!</a:t>
            </a:r>
          </a:p>
          <a:p>
            <a:r>
              <a:rPr lang="en-US" sz="2800" dirty="0" smtClean="0"/>
              <a:t>Two female students</a:t>
            </a:r>
          </a:p>
          <a:p>
            <a:pPr lvl="1"/>
            <a:r>
              <a:rPr lang="en-US" sz="2400" dirty="0" smtClean="0"/>
              <a:t>One only did our camp between 10</a:t>
            </a:r>
            <a:r>
              <a:rPr lang="en-US" sz="2400" baseline="30000" dirty="0" smtClean="0"/>
              <a:t>th</a:t>
            </a:r>
            <a:r>
              <a:rPr lang="en-US" sz="2400" dirty="0" smtClean="0"/>
              <a:t>-11</a:t>
            </a:r>
            <a:r>
              <a:rPr lang="en-US" sz="2400" baseline="30000" dirty="0" smtClean="0"/>
              <a:t>th</a:t>
            </a:r>
            <a:r>
              <a:rPr lang="en-US" sz="2400" dirty="0" smtClean="0"/>
              <a:t> grade</a:t>
            </a:r>
          </a:p>
          <a:p>
            <a:pPr lvl="2"/>
            <a:r>
              <a:rPr lang="en-US" sz="2000" dirty="0" smtClean="0"/>
              <a:t>No computing classes in school</a:t>
            </a:r>
          </a:p>
          <a:p>
            <a:pPr lvl="1"/>
            <a:r>
              <a:rPr lang="en-US" sz="2400" dirty="0" smtClean="0"/>
              <a:t>One came to camp, but didn't decide to major in CS till got into Georgia Tech</a:t>
            </a:r>
          </a:p>
          <a:p>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22263" y="0"/>
            <a:ext cx="8235950" cy="1212850"/>
          </a:xfrm>
        </p:spPr>
        <p:txBody>
          <a:bodyPr/>
          <a:lstStyle/>
          <a:p>
            <a:r>
              <a:rPr lang="en-US" sz="3200" dirty="0" smtClean="0">
                <a:ea typeface="ＭＳ Ｐゴシック" pitchFamily="34" charset="-128"/>
              </a:rPr>
              <a:t>US CRA</a:t>
            </a:r>
            <a:br>
              <a:rPr lang="en-US" sz="3200" dirty="0" smtClean="0">
                <a:ea typeface="ＭＳ Ｐゴシック" pitchFamily="34" charset="-128"/>
              </a:rPr>
            </a:br>
            <a:r>
              <a:rPr lang="en-US" sz="3200" dirty="0" err="1" smtClean="0">
                <a:ea typeface="ＭＳ Ｐゴシック" pitchFamily="34" charset="-128"/>
              </a:rPr>
              <a:t>Taulbee</a:t>
            </a:r>
            <a:r>
              <a:rPr lang="en-US" sz="3200" dirty="0" smtClean="0">
                <a:ea typeface="ＭＳ Ｐゴシック" pitchFamily="34" charset="-128"/>
              </a:rPr>
              <a:t> Numbers</a:t>
            </a:r>
          </a:p>
        </p:txBody>
      </p:sp>
      <p:pic>
        <p:nvPicPr>
          <p:cNvPr id="5837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857"/>
          <a:stretch/>
        </p:blipFill>
        <p:spPr bwMode="auto">
          <a:xfrm>
            <a:off x="0" y="1600200"/>
            <a:ext cx="467650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5"/>
          <p:cNvSpPr txBox="1">
            <a:spLocks noChangeArrowheads="1"/>
          </p:cNvSpPr>
          <p:nvPr/>
        </p:nvSpPr>
        <p:spPr bwMode="auto">
          <a:xfrm>
            <a:off x="433251" y="5181599"/>
            <a:ext cx="381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000" dirty="0"/>
              <a:t>2010 CRA </a:t>
            </a:r>
            <a:r>
              <a:rPr lang="en-US" sz="2000" dirty="0" err="1"/>
              <a:t>Taulbee</a:t>
            </a:r>
            <a:r>
              <a:rPr lang="en-US" sz="2000" dirty="0"/>
              <a:t> Survey of PhD-granting institutions</a:t>
            </a:r>
          </a:p>
        </p:txBody>
      </p:sp>
      <p:pic>
        <p:nvPicPr>
          <p:cNvPr id="58374" name="Picture 6" descr="http://graphics8.nytimes.com/images/2011/06/11/technology/11computing-graph/11computing-graph-pop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0"/>
            <a:ext cx="2819400" cy="68492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txBody>
          <a:bodyPr/>
          <a:lstStyle/>
          <a:p>
            <a:r>
              <a:rPr lang="en-US" sz="2800" dirty="0" smtClean="0"/>
              <a:t>Hire local teachers to lead camps</a:t>
            </a:r>
          </a:p>
          <a:p>
            <a:pPr lvl="1"/>
            <a:r>
              <a:rPr lang="en-US" sz="2400" dirty="0" smtClean="0"/>
              <a:t>Cheaper and more likely to use materials in their classrooms</a:t>
            </a:r>
          </a:p>
          <a:p>
            <a:r>
              <a:rPr lang="en-US" sz="2800" dirty="0" smtClean="0"/>
              <a:t>Hire undergraduate student helpers</a:t>
            </a:r>
          </a:p>
          <a:p>
            <a:pPr lvl="1"/>
            <a:r>
              <a:rPr lang="en-US" sz="2400" dirty="0" smtClean="0"/>
              <a:t>And high school helpers </a:t>
            </a:r>
          </a:p>
          <a:p>
            <a:pPr lvl="1"/>
            <a:r>
              <a:rPr lang="en-US" sz="2400" dirty="0" smtClean="0"/>
              <a:t>Be sure to include males, females, and minorities</a:t>
            </a:r>
          </a:p>
          <a:p>
            <a:r>
              <a:rPr lang="en-US" sz="2800" dirty="0" smtClean="0"/>
              <a:t>You can charge more than daycare for the younger students</a:t>
            </a:r>
          </a:p>
          <a:p>
            <a:pPr lvl="1"/>
            <a:r>
              <a:rPr lang="en-US" sz="2400" dirty="0" smtClean="0"/>
              <a:t>Huge demand for 4</a:t>
            </a:r>
            <a:r>
              <a:rPr lang="en-US" sz="2400" baseline="30000" dirty="0" smtClean="0"/>
              <a:t>th</a:t>
            </a:r>
            <a:r>
              <a:rPr lang="en-US" sz="2400" dirty="0" smtClean="0"/>
              <a:t>- 6</a:t>
            </a:r>
            <a:r>
              <a:rPr lang="en-US" sz="2400" baseline="30000" dirty="0" smtClean="0"/>
              <a:t>th</a:t>
            </a:r>
            <a:r>
              <a:rPr lang="en-US" sz="2400" dirty="0" smtClean="0"/>
              <a:t> grade</a:t>
            </a:r>
          </a:p>
          <a:p>
            <a:r>
              <a:rPr lang="en-US" sz="2800" dirty="0" smtClean="0"/>
              <a:t>Students like free software like Scratch and Alice</a:t>
            </a:r>
          </a:p>
          <a:p>
            <a:pPr lvl="1">
              <a:buNone/>
            </a:pPr>
            <a:endParaRPr lang="en-US" sz="2400" dirty="0" smtClean="0"/>
          </a:p>
          <a:p>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Weekend Workshops</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09600" y="1219200"/>
            <a:ext cx="3102878" cy="25146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3581400" y="1219200"/>
            <a:ext cx="2441002" cy="251460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6019800" y="1219200"/>
            <a:ext cx="2665942" cy="2514600"/>
          </a:xfrm>
          <a:prstGeom prst="rect">
            <a:avLst/>
          </a:prstGeom>
          <a:noFill/>
          <a:ln w="9525">
            <a:noFill/>
            <a:miter lim="800000"/>
            <a:headEnd/>
            <a:tailEnd/>
          </a:ln>
        </p:spPr>
      </p:pic>
      <p:pic>
        <p:nvPicPr>
          <p:cNvPr id="7" name="Picture 6"/>
          <p:cNvPicPr>
            <a:picLocks noChangeAspect="1" noChangeArrowheads="1"/>
          </p:cNvPicPr>
          <p:nvPr/>
        </p:nvPicPr>
        <p:blipFill>
          <a:blip r:embed="rId5" cstate="print"/>
          <a:srcRect/>
          <a:stretch>
            <a:fillRect/>
          </a:stretch>
        </p:blipFill>
        <p:spPr bwMode="auto">
          <a:xfrm>
            <a:off x="762000" y="3692244"/>
            <a:ext cx="3886200" cy="2518056"/>
          </a:xfrm>
          <a:prstGeom prst="rect">
            <a:avLst/>
          </a:prstGeom>
          <a:noFill/>
          <a:ln w="9525">
            <a:noFill/>
            <a:miter lim="800000"/>
            <a:headEnd/>
            <a:tailEnd/>
          </a:ln>
        </p:spPr>
      </p:pic>
      <p:pic>
        <p:nvPicPr>
          <p:cNvPr id="8" name="Picture 7"/>
          <p:cNvPicPr>
            <a:picLocks noChangeAspect="1" noChangeArrowheads="1"/>
          </p:cNvPicPr>
          <p:nvPr/>
        </p:nvPicPr>
        <p:blipFill>
          <a:blip r:embed="rId6" cstate="print"/>
          <a:srcRect/>
          <a:stretch>
            <a:fillRect/>
          </a:stretch>
        </p:blipFill>
        <p:spPr bwMode="auto">
          <a:xfrm>
            <a:off x="4648200" y="3505200"/>
            <a:ext cx="3100387" cy="27154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Offer Weekend Workshops?</a:t>
            </a:r>
            <a:endParaRPr lang="en-US" dirty="0"/>
          </a:p>
        </p:txBody>
      </p:sp>
      <p:sp>
        <p:nvSpPr>
          <p:cNvPr id="3" name="Content Placeholder 2"/>
          <p:cNvSpPr>
            <a:spLocks noGrp="1"/>
          </p:cNvSpPr>
          <p:nvPr>
            <p:ph idx="1"/>
          </p:nvPr>
        </p:nvSpPr>
        <p:spPr/>
        <p:txBody>
          <a:bodyPr/>
          <a:lstStyle/>
          <a:p>
            <a:r>
              <a:rPr lang="en-US" sz="2800" dirty="0" smtClean="0"/>
              <a:t>Increase exposure for underserved populations</a:t>
            </a:r>
          </a:p>
          <a:p>
            <a:pPr lvl="1"/>
            <a:r>
              <a:rPr lang="en-US" sz="2400" dirty="0" smtClean="0"/>
              <a:t>Females, minorities, younger students</a:t>
            </a:r>
          </a:p>
          <a:p>
            <a:r>
              <a:rPr lang="en-US" sz="2800" dirty="0" smtClean="0"/>
              <a:t>Undergraduate students enjoy leading these workshops</a:t>
            </a:r>
          </a:p>
          <a:p>
            <a:pPr lvl="1"/>
            <a:r>
              <a:rPr lang="en-US" sz="2400" dirty="0" smtClean="0"/>
              <a:t>More likely to persist in computing</a:t>
            </a:r>
          </a:p>
          <a:p>
            <a:pPr lvl="1"/>
            <a:r>
              <a:rPr lang="en-US" sz="2400" dirty="0" smtClean="0"/>
              <a:t>Best time for undergraduate students to work</a:t>
            </a:r>
          </a:p>
          <a:p>
            <a:r>
              <a:rPr lang="en-US" sz="2800" dirty="0" smtClean="0"/>
              <a:t>Weekend workshops are better than afterschool workshops</a:t>
            </a:r>
          </a:p>
          <a:p>
            <a:pPr lvl="1"/>
            <a:r>
              <a:rPr lang="en-US" sz="2400" dirty="0" smtClean="0"/>
              <a:t>Students pay more attention on weekends</a:t>
            </a:r>
          </a:p>
          <a:p>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Weekend Workshops</a:t>
            </a:r>
            <a:endParaRPr lang="en-US" dirty="0"/>
          </a:p>
        </p:txBody>
      </p:sp>
      <p:sp>
        <p:nvSpPr>
          <p:cNvPr id="3" name="Content Placeholder 2"/>
          <p:cNvSpPr>
            <a:spLocks noGrp="1"/>
          </p:cNvSpPr>
          <p:nvPr>
            <p:ph idx="1"/>
          </p:nvPr>
        </p:nvSpPr>
        <p:spPr/>
        <p:txBody>
          <a:bodyPr/>
          <a:lstStyle/>
          <a:p>
            <a:r>
              <a:rPr lang="en-US" sz="2800" dirty="0" smtClean="0"/>
              <a:t>Hundreds of girls through the Girl Scouts</a:t>
            </a:r>
          </a:p>
          <a:p>
            <a:pPr lvl="1"/>
            <a:r>
              <a:rPr lang="en-US" sz="2400" dirty="0" smtClean="0"/>
              <a:t>Girl Scout camps in fall</a:t>
            </a:r>
          </a:p>
          <a:p>
            <a:pPr lvl="2"/>
            <a:r>
              <a:rPr lang="en-US" sz="2000" dirty="0" smtClean="0"/>
              <a:t>When girls are camping with parents</a:t>
            </a:r>
          </a:p>
          <a:p>
            <a:pPr lvl="1"/>
            <a:r>
              <a:rPr lang="en-US" sz="2400" dirty="0" smtClean="0"/>
              <a:t>Girls come to Georgia Tech for workshops</a:t>
            </a:r>
          </a:p>
          <a:p>
            <a:pPr lvl="1"/>
            <a:r>
              <a:rPr lang="en-US" sz="2400" dirty="0" smtClean="0"/>
              <a:t>Train counselors at camps for summer camps</a:t>
            </a:r>
          </a:p>
          <a:p>
            <a:r>
              <a:rPr lang="en-US" sz="2800" dirty="0" smtClean="0"/>
              <a:t>Elementary Workshops – 2 sessions of 24</a:t>
            </a:r>
          </a:p>
          <a:p>
            <a:pPr lvl="1"/>
            <a:r>
              <a:rPr lang="en-US" sz="2400" dirty="0" smtClean="0"/>
              <a:t>Monthly fee based workshops for 4</a:t>
            </a:r>
            <a:r>
              <a:rPr lang="en-US" sz="2400" baseline="30000" dirty="0" smtClean="0"/>
              <a:t>th</a:t>
            </a:r>
            <a:r>
              <a:rPr lang="en-US" sz="2400" dirty="0" smtClean="0"/>
              <a:t> – 6</a:t>
            </a:r>
            <a:r>
              <a:rPr lang="en-US" sz="2400" baseline="30000" dirty="0" smtClean="0"/>
              <a:t>th</a:t>
            </a:r>
            <a:r>
              <a:rPr lang="en-US" sz="2400" dirty="0" smtClean="0"/>
              <a:t> graders</a:t>
            </a:r>
          </a:p>
          <a:p>
            <a:pPr lvl="1"/>
            <a:r>
              <a:rPr lang="en-US" sz="2400" dirty="0" smtClean="0"/>
              <a:t>Self-sustaining financially</a:t>
            </a:r>
          </a:p>
          <a:p>
            <a:r>
              <a:rPr lang="en-US" sz="2800" dirty="0" smtClean="0"/>
              <a:t>Get positive changes in attitudes</a:t>
            </a:r>
          </a:p>
          <a:p>
            <a:pPr lvl="1"/>
            <a:r>
              <a:rPr lang="en-US" sz="2400" dirty="0" smtClean="0"/>
              <a:t>Girls and minorities especially gain confidence and see computing as fun</a:t>
            </a:r>
          </a:p>
          <a:p>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txBody>
          <a:bodyPr/>
          <a:lstStyle/>
          <a:p>
            <a:r>
              <a:rPr lang="en-US" sz="2800" dirty="0" smtClean="0"/>
              <a:t>Do hands-on activities</a:t>
            </a:r>
          </a:p>
          <a:p>
            <a:r>
              <a:rPr lang="en-US" sz="2800" dirty="0" smtClean="0"/>
              <a:t>Limit "teaching" to 15 minutes</a:t>
            </a:r>
          </a:p>
          <a:p>
            <a:pPr lvl="1"/>
            <a:r>
              <a:rPr lang="en-US" sz="2400" dirty="0" smtClean="0"/>
              <a:t>Allow students time to create something new based on what you taught them</a:t>
            </a:r>
          </a:p>
          <a:p>
            <a:r>
              <a:rPr lang="en-US" sz="2800" dirty="0" smtClean="0"/>
              <a:t>Use activities that are social and where students get to be creative</a:t>
            </a:r>
          </a:p>
          <a:p>
            <a:pPr lvl="1"/>
            <a:r>
              <a:rPr lang="en-US" sz="2400" dirty="0" smtClean="0"/>
              <a:t>Have students work in groups</a:t>
            </a:r>
          </a:p>
          <a:p>
            <a:pPr lvl="1"/>
            <a:r>
              <a:rPr lang="en-US" sz="2400" dirty="0" smtClean="0"/>
              <a:t>Have students show what they created</a:t>
            </a:r>
          </a:p>
          <a:p>
            <a:r>
              <a:rPr lang="en-US" sz="2800" dirty="0" smtClean="0"/>
              <a:t>Tell student leaders not to mention stereotypes</a:t>
            </a:r>
          </a:p>
          <a:p>
            <a:pPr lvl="1"/>
            <a:r>
              <a:rPr lang="en-US" sz="2400" dirty="0" smtClean="0"/>
              <a:t>Reinforces them rather than dispels them</a:t>
            </a:r>
          </a:p>
          <a:p>
            <a:r>
              <a:rPr lang="en-US" sz="2800" dirty="0" smtClean="0"/>
              <a:t>Tie activity to jobs – dot diva site </a:t>
            </a:r>
          </a:p>
          <a:p>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Competitions</a:t>
            </a:r>
            <a:endParaRPr lang="en-US" dirty="0"/>
          </a:p>
        </p:txBody>
      </p:sp>
      <p:sp>
        <p:nvSpPr>
          <p:cNvPr id="4" name="Content Placeholder 3"/>
          <p:cNvSpPr>
            <a:spLocks noGrp="1"/>
          </p:cNvSpPr>
          <p:nvPr>
            <p:ph sz="half" idx="1"/>
          </p:nvPr>
        </p:nvSpPr>
        <p:spPr/>
        <p:txBody>
          <a:bodyPr/>
          <a:lstStyle/>
          <a:p>
            <a:r>
              <a:rPr lang="en-US" dirty="0" smtClean="0"/>
              <a:t>Advanced Placement Computer Science A</a:t>
            </a:r>
          </a:p>
          <a:p>
            <a:pPr lvl="1"/>
            <a:r>
              <a:rPr lang="en-US" dirty="0" smtClean="0"/>
              <a:t>Since 2006</a:t>
            </a:r>
          </a:p>
          <a:p>
            <a:pPr lvl="1"/>
            <a:r>
              <a:rPr lang="en-US" dirty="0" smtClean="0"/>
              <a:t>Practice Multiple choice test</a:t>
            </a:r>
          </a:p>
          <a:p>
            <a:pPr lvl="1"/>
            <a:r>
              <a:rPr lang="en-US" dirty="0" smtClean="0"/>
              <a:t>Over 100 students</a:t>
            </a:r>
          </a:p>
          <a:p>
            <a:r>
              <a:rPr lang="en-US" dirty="0" smtClean="0"/>
              <a:t>Scratch and Alice competitions</a:t>
            </a:r>
          </a:p>
          <a:p>
            <a:pPr lvl="1"/>
            <a:r>
              <a:rPr lang="en-US" dirty="0" smtClean="0"/>
              <a:t>Since 2010</a:t>
            </a:r>
          </a:p>
          <a:p>
            <a:pPr lvl="1"/>
            <a:r>
              <a:rPr lang="en-US" dirty="0" smtClean="0"/>
              <a:t>Scratch was 50% female</a:t>
            </a:r>
          </a:p>
          <a:p>
            <a:endParaRPr lang="en-US" dirty="0"/>
          </a:p>
        </p:txBody>
      </p:sp>
      <p:pic>
        <p:nvPicPr>
          <p:cNvPr id="6" name="Picture 2"/>
          <p:cNvPicPr>
            <a:picLocks noChangeAspect="1" noChangeArrowheads="1"/>
          </p:cNvPicPr>
          <p:nvPr/>
        </p:nvPicPr>
        <p:blipFill>
          <a:blip r:embed="rId2" cstate="print"/>
          <a:srcRect/>
          <a:stretch>
            <a:fillRect/>
          </a:stretch>
        </p:blipFill>
        <p:spPr bwMode="auto">
          <a:xfrm>
            <a:off x="4724400" y="1066800"/>
            <a:ext cx="3618082" cy="1776413"/>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4419600" y="2895600"/>
            <a:ext cx="2064774" cy="320040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6477000" y="2819400"/>
            <a:ext cx="1914721"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Offer Competitions?</a:t>
            </a:r>
            <a:endParaRPr lang="en-US" dirty="0"/>
          </a:p>
        </p:txBody>
      </p:sp>
      <p:sp>
        <p:nvSpPr>
          <p:cNvPr id="6" name="Content Placeholder 5"/>
          <p:cNvSpPr>
            <a:spLocks noGrp="1"/>
          </p:cNvSpPr>
          <p:nvPr>
            <p:ph idx="1"/>
          </p:nvPr>
        </p:nvSpPr>
        <p:spPr>
          <a:xfrm>
            <a:off x="398463" y="1219200"/>
            <a:ext cx="8353425" cy="5638800"/>
          </a:xfrm>
        </p:spPr>
        <p:txBody>
          <a:bodyPr/>
          <a:lstStyle/>
          <a:p>
            <a:r>
              <a:rPr lang="en-US" dirty="0" smtClean="0"/>
              <a:t>Teachers like them</a:t>
            </a:r>
          </a:p>
          <a:p>
            <a:pPr lvl="1"/>
            <a:r>
              <a:rPr lang="en-US" dirty="0" smtClean="0"/>
              <a:t>Bragging rights and recognition at school</a:t>
            </a:r>
          </a:p>
          <a:p>
            <a:pPr lvl="1"/>
            <a:r>
              <a:rPr lang="en-US" dirty="0" smtClean="0"/>
              <a:t>Encourages teachers to use tools and learn more</a:t>
            </a:r>
          </a:p>
          <a:p>
            <a:r>
              <a:rPr lang="en-US" dirty="0" smtClean="0"/>
              <a:t>Students like them</a:t>
            </a:r>
          </a:p>
          <a:p>
            <a:pPr lvl="1"/>
            <a:r>
              <a:rPr lang="en-US" dirty="0" smtClean="0"/>
              <a:t>Allow group entries to attract more females</a:t>
            </a:r>
          </a:p>
          <a:p>
            <a:pPr lvl="1"/>
            <a:r>
              <a:rPr lang="en-US" dirty="0" smtClean="0"/>
              <a:t>Give prizes in special categories too</a:t>
            </a:r>
          </a:p>
          <a:p>
            <a:r>
              <a:rPr lang="en-US" dirty="0" smtClean="0"/>
              <a:t>Students spend time on their entries</a:t>
            </a:r>
          </a:p>
          <a:p>
            <a:pPr lvl="1"/>
            <a:r>
              <a:rPr lang="en-US" dirty="0" smtClean="0"/>
              <a:t>More time on task leads to more learning</a:t>
            </a:r>
          </a:p>
          <a:p>
            <a:r>
              <a:rPr lang="en-US" dirty="0" smtClean="0"/>
              <a:t>Encourages students to stay in pipeline</a:t>
            </a:r>
          </a:p>
          <a:p>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Lending Library</a:t>
            </a:r>
            <a:endParaRPr lang="en-US" dirty="0"/>
          </a:p>
        </p:txBody>
      </p:sp>
      <p:sp>
        <p:nvSpPr>
          <p:cNvPr id="3" name="Content Placeholder 2"/>
          <p:cNvSpPr>
            <a:spLocks noGrp="1"/>
          </p:cNvSpPr>
          <p:nvPr>
            <p:ph idx="1"/>
          </p:nvPr>
        </p:nvSpPr>
        <p:spPr/>
        <p:txBody>
          <a:bodyPr/>
          <a:lstStyle/>
          <a:p>
            <a:r>
              <a:rPr lang="en-US" sz="2800" dirty="0" smtClean="0"/>
              <a:t>Many schools and teachers can't afford to buy robot kits</a:t>
            </a:r>
          </a:p>
          <a:p>
            <a:pPr lvl="1"/>
            <a:r>
              <a:rPr lang="en-US" sz="2400" dirty="0" smtClean="0"/>
              <a:t>Or want to try them before they buy</a:t>
            </a:r>
          </a:p>
          <a:p>
            <a:r>
              <a:rPr lang="en-US" sz="2800" dirty="0" smtClean="0"/>
              <a:t>We lend our kits out for up to 3 weeks at a time</a:t>
            </a:r>
          </a:p>
          <a:p>
            <a:pPr lvl="1"/>
            <a:r>
              <a:rPr lang="en-US" sz="2400" dirty="0" smtClean="0"/>
              <a:t>Teachers leave a deposit</a:t>
            </a:r>
          </a:p>
          <a:p>
            <a:r>
              <a:rPr lang="en-US" sz="2800" dirty="0" smtClean="0"/>
              <a:t>Teachers can borrow enough for the entire class</a:t>
            </a:r>
          </a:p>
          <a:p>
            <a:pPr lvl="1"/>
            <a:r>
              <a:rPr lang="en-US" sz="2400" dirty="0" smtClean="0"/>
              <a:t>Instead of just a robot club for a few students</a:t>
            </a:r>
          </a:p>
          <a:p>
            <a:r>
              <a:rPr lang="en-US" sz="2800" dirty="0" smtClean="0"/>
              <a:t>Teachers use robots to recruit students</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04800" y="5105400"/>
            <a:ext cx="2564198" cy="14024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962400" y="5181600"/>
            <a:ext cx="1295400" cy="1364797"/>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486400" y="5181600"/>
            <a:ext cx="1828800" cy="1135117"/>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7543800" y="4724400"/>
            <a:ext cx="1295400" cy="1554480"/>
          </a:xfrm>
          <a:prstGeom prst="rect">
            <a:avLst/>
          </a:prstGeom>
          <a:noFill/>
          <a:ln w="9525">
            <a:noFill/>
            <a:miter lim="800000"/>
            <a:headEnd/>
            <a:tailEnd/>
          </a:ln>
        </p:spPr>
      </p:pic>
      <p:pic>
        <p:nvPicPr>
          <p:cNvPr id="8" name="Picture 9"/>
          <p:cNvPicPr>
            <a:picLocks noChangeAspect="1" noChangeArrowheads="1"/>
          </p:cNvPicPr>
          <p:nvPr/>
        </p:nvPicPr>
        <p:blipFill>
          <a:blip r:embed="rId6" cstate="print"/>
          <a:srcRect/>
          <a:stretch>
            <a:fillRect/>
          </a:stretch>
        </p:blipFill>
        <p:spPr bwMode="auto">
          <a:xfrm>
            <a:off x="3048000" y="5334000"/>
            <a:ext cx="485775" cy="904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Learning Website</a:t>
            </a:r>
            <a:endParaRPr lang="en-US" dirty="0"/>
          </a:p>
        </p:txBody>
      </p:sp>
      <p:sp>
        <p:nvSpPr>
          <p:cNvPr id="3" name="Content Placeholder 2"/>
          <p:cNvSpPr>
            <a:spLocks noGrp="1"/>
          </p:cNvSpPr>
          <p:nvPr>
            <p:ph idx="1"/>
          </p:nvPr>
        </p:nvSpPr>
        <p:spPr/>
        <p:txBody>
          <a:bodyPr/>
          <a:lstStyle/>
          <a:p>
            <a:r>
              <a:rPr lang="en-US" dirty="0" smtClean="0"/>
              <a:t>We tried reaching more teachers with webinars</a:t>
            </a:r>
          </a:p>
          <a:p>
            <a:pPr lvl="1"/>
            <a:r>
              <a:rPr lang="en-US" dirty="0" smtClean="0"/>
              <a:t>Not many attend the webinars </a:t>
            </a:r>
          </a:p>
          <a:p>
            <a:pPr lvl="1"/>
            <a:r>
              <a:rPr lang="en-US" dirty="0" smtClean="0"/>
              <a:t>But, many asked to view the recordings</a:t>
            </a:r>
          </a:p>
          <a:p>
            <a:r>
              <a:rPr lang="en-US" dirty="0" smtClean="0"/>
              <a:t>Created a distance learning website </a:t>
            </a:r>
          </a:p>
          <a:p>
            <a:pPr lvl="1"/>
            <a:r>
              <a:rPr lang="en-US" dirty="0" smtClean="0"/>
              <a:t>Short videos tutorials</a:t>
            </a:r>
          </a:p>
          <a:p>
            <a:pPr lvl="1"/>
            <a:r>
              <a:rPr lang="en-US" dirty="0" smtClean="0"/>
              <a:t>Short step-by-step projects</a:t>
            </a:r>
          </a:p>
          <a:p>
            <a:r>
              <a:rPr lang="en-US" dirty="0" smtClean="0"/>
              <a:t>Alice, Scratch, App Inventor, </a:t>
            </a:r>
            <a:r>
              <a:rPr lang="en-US" dirty="0" err="1" smtClean="0"/>
              <a:t>Tetrix</a:t>
            </a:r>
            <a:r>
              <a:rPr lang="en-US" dirty="0" smtClean="0"/>
              <a:t>, </a:t>
            </a:r>
            <a:r>
              <a:rPr lang="en-US" dirty="0" err="1" smtClean="0"/>
              <a:t>Lightbot</a:t>
            </a:r>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use?</a:t>
            </a:r>
            <a:endParaRPr lang="en-US" dirty="0"/>
          </a:p>
        </p:txBody>
      </p:sp>
      <p:sp>
        <p:nvSpPr>
          <p:cNvPr id="4" name="Content Placeholder 3"/>
          <p:cNvSpPr>
            <a:spLocks noGrp="1"/>
          </p:cNvSpPr>
          <p:nvPr>
            <p:ph sz="half" idx="1"/>
          </p:nvPr>
        </p:nvSpPr>
        <p:spPr/>
        <p:txBody>
          <a:bodyPr/>
          <a:lstStyle/>
          <a:p>
            <a:r>
              <a:rPr lang="en-US" sz="2000" dirty="0" smtClean="0"/>
              <a:t>CS Unplugged</a:t>
            </a:r>
          </a:p>
          <a:p>
            <a:r>
              <a:rPr lang="en-US" sz="2000" dirty="0" smtClean="0"/>
              <a:t>Kinesthetic Learning Activities</a:t>
            </a:r>
          </a:p>
          <a:p>
            <a:r>
              <a:rPr lang="en-US" sz="2000" dirty="0" smtClean="0"/>
              <a:t>Scratch</a:t>
            </a:r>
          </a:p>
          <a:p>
            <a:r>
              <a:rPr lang="en-US" sz="2000" dirty="0" smtClean="0"/>
              <a:t>Alice</a:t>
            </a:r>
          </a:p>
          <a:p>
            <a:r>
              <a:rPr lang="en-US" sz="2000" dirty="0" err="1" smtClean="0"/>
              <a:t>PicoCrickets</a:t>
            </a:r>
            <a:endParaRPr lang="en-US" sz="2000" dirty="0" smtClean="0"/>
          </a:p>
          <a:p>
            <a:r>
              <a:rPr lang="en-US" sz="2000" dirty="0" err="1" smtClean="0"/>
              <a:t>Pleo</a:t>
            </a:r>
            <a:r>
              <a:rPr lang="en-US" sz="2000" dirty="0" smtClean="0"/>
              <a:t> robots</a:t>
            </a:r>
          </a:p>
          <a:p>
            <a:r>
              <a:rPr lang="en-US" sz="2000" dirty="0" smtClean="0"/>
              <a:t>LEGO robots</a:t>
            </a:r>
          </a:p>
          <a:p>
            <a:r>
              <a:rPr lang="en-US" sz="2000" dirty="0" smtClean="0"/>
              <a:t>IPRE robots</a:t>
            </a:r>
          </a:p>
          <a:p>
            <a:r>
              <a:rPr lang="en-US" sz="2000" dirty="0" smtClean="0"/>
              <a:t>Media Computation</a:t>
            </a:r>
          </a:p>
          <a:p>
            <a:r>
              <a:rPr lang="en-US" sz="2000" dirty="0" err="1" smtClean="0"/>
              <a:t>Greenfoot</a:t>
            </a:r>
            <a:endParaRPr lang="en-US" sz="2000" dirty="0" smtClean="0"/>
          </a:p>
          <a:p>
            <a:r>
              <a:rPr lang="en-US" sz="2000" dirty="0" smtClean="0"/>
              <a:t>Android App Inventor</a:t>
            </a:r>
          </a:p>
          <a:p>
            <a:r>
              <a:rPr lang="en-US" sz="2000" dirty="0" err="1" smtClean="0"/>
              <a:t>Lightbot</a:t>
            </a:r>
            <a:r>
              <a:rPr lang="en-US" sz="2000" dirty="0" smtClean="0"/>
              <a:t> 2.0</a:t>
            </a:r>
          </a:p>
          <a:p>
            <a:endParaRPr lang="en-US" dirty="0"/>
          </a:p>
        </p:txBody>
      </p:sp>
      <p:pic>
        <p:nvPicPr>
          <p:cNvPr id="6" name="Picture 2"/>
          <p:cNvPicPr>
            <a:picLocks noChangeAspect="1" noChangeArrowheads="1"/>
          </p:cNvPicPr>
          <p:nvPr/>
        </p:nvPicPr>
        <p:blipFill>
          <a:blip r:embed="rId2" cstate="print"/>
          <a:srcRect/>
          <a:stretch>
            <a:fillRect/>
          </a:stretch>
        </p:blipFill>
        <p:spPr bwMode="auto">
          <a:xfrm>
            <a:off x="6324600" y="1676400"/>
            <a:ext cx="990600" cy="11303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7391400" y="2362200"/>
            <a:ext cx="914400" cy="1224951"/>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4343400" y="1295400"/>
            <a:ext cx="1790700" cy="504825"/>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6629400" y="5257800"/>
            <a:ext cx="914400" cy="1034321"/>
          </a:xfrm>
          <a:prstGeom prst="rect">
            <a:avLst/>
          </a:prstGeom>
          <a:noFill/>
          <a:ln w="9525">
            <a:noFill/>
            <a:miter lim="800000"/>
            <a:headEnd/>
            <a:tailEnd/>
          </a:ln>
        </p:spPr>
      </p:pic>
      <p:pic>
        <p:nvPicPr>
          <p:cNvPr id="10" name="Picture 6"/>
          <p:cNvPicPr>
            <a:picLocks noChangeAspect="1" noChangeArrowheads="1"/>
          </p:cNvPicPr>
          <p:nvPr/>
        </p:nvPicPr>
        <p:blipFill>
          <a:blip r:embed="rId6" cstate="print"/>
          <a:srcRect/>
          <a:stretch>
            <a:fillRect/>
          </a:stretch>
        </p:blipFill>
        <p:spPr bwMode="auto">
          <a:xfrm>
            <a:off x="5105400" y="3886200"/>
            <a:ext cx="990600" cy="930197"/>
          </a:xfrm>
          <a:prstGeom prst="rect">
            <a:avLst/>
          </a:prstGeom>
          <a:noFill/>
          <a:ln w="9525">
            <a:noFill/>
            <a:miter lim="800000"/>
            <a:headEnd/>
            <a:tailEnd/>
          </a:ln>
        </p:spPr>
      </p:pic>
      <p:pic>
        <p:nvPicPr>
          <p:cNvPr id="11" name="Picture 7"/>
          <p:cNvPicPr>
            <a:picLocks noChangeAspect="1" noChangeArrowheads="1"/>
          </p:cNvPicPr>
          <p:nvPr/>
        </p:nvPicPr>
        <p:blipFill>
          <a:blip r:embed="rId7" cstate="print"/>
          <a:srcRect/>
          <a:stretch>
            <a:fillRect/>
          </a:stretch>
        </p:blipFill>
        <p:spPr bwMode="auto">
          <a:xfrm>
            <a:off x="6400800" y="3962400"/>
            <a:ext cx="914400" cy="856343"/>
          </a:xfrm>
          <a:prstGeom prst="rect">
            <a:avLst/>
          </a:prstGeom>
          <a:noFill/>
          <a:ln w="9525">
            <a:noFill/>
            <a:miter lim="800000"/>
            <a:headEnd/>
            <a:tailEnd/>
          </a:ln>
        </p:spPr>
      </p:pic>
      <p:pic>
        <p:nvPicPr>
          <p:cNvPr id="12" name="Picture 8"/>
          <p:cNvPicPr>
            <a:picLocks noChangeAspect="1" noChangeArrowheads="1"/>
          </p:cNvPicPr>
          <p:nvPr/>
        </p:nvPicPr>
        <p:blipFill>
          <a:blip r:embed="rId8" cstate="print"/>
          <a:srcRect/>
          <a:stretch>
            <a:fillRect/>
          </a:stretch>
        </p:blipFill>
        <p:spPr bwMode="auto">
          <a:xfrm>
            <a:off x="7467600" y="4191000"/>
            <a:ext cx="1066800" cy="851647"/>
          </a:xfrm>
          <a:prstGeom prst="rect">
            <a:avLst/>
          </a:prstGeom>
          <a:noFill/>
          <a:ln w="9525">
            <a:noFill/>
            <a:miter lim="800000"/>
            <a:headEnd/>
            <a:tailEnd/>
          </a:ln>
        </p:spPr>
      </p:pic>
      <p:pic>
        <p:nvPicPr>
          <p:cNvPr id="13" name="Picture 9"/>
          <p:cNvPicPr>
            <a:picLocks noChangeAspect="1" noChangeArrowheads="1"/>
          </p:cNvPicPr>
          <p:nvPr/>
        </p:nvPicPr>
        <p:blipFill>
          <a:blip r:embed="rId9" cstate="print"/>
          <a:srcRect/>
          <a:stretch>
            <a:fillRect/>
          </a:stretch>
        </p:blipFill>
        <p:spPr bwMode="auto">
          <a:xfrm>
            <a:off x="7620000" y="5334000"/>
            <a:ext cx="485775" cy="904875"/>
          </a:xfrm>
          <a:prstGeom prst="rect">
            <a:avLst/>
          </a:prstGeom>
          <a:noFill/>
          <a:ln w="9525">
            <a:noFill/>
            <a:miter lim="800000"/>
            <a:headEnd/>
            <a:tailEnd/>
          </a:ln>
        </p:spPr>
      </p:pic>
      <p:pic>
        <p:nvPicPr>
          <p:cNvPr id="14" name="Picture 11"/>
          <p:cNvPicPr>
            <a:picLocks noChangeAspect="1" noChangeArrowheads="1"/>
          </p:cNvPicPr>
          <p:nvPr/>
        </p:nvPicPr>
        <p:blipFill>
          <a:blip r:embed="rId10" cstate="print"/>
          <a:srcRect/>
          <a:stretch>
            <a:fillRect/>
          </a:stretch>
        </p:blipFill>
        <p:spPr bwMode="auto">
          <a:xfrm>
            <a:off x="4572000" y="2971800"/>
            <a:ext cx="1933575" cy="828675"/>
          </a:xfrm>
          <a:prstGeom prst="rect">
            <a:avLst/>
          </a:prstGeom>
          <a:noFill/>
          <a:ln w="9525">
            <a:noFill/>
            <a:miter lim="800000"/>
            <a:headEnd/>
            <a:tailEnd/>
          </a:ln>
        </p:spPr>
      </p:pic>
      <p:pic>
        <p:nvPicPr>
          <p:cNvPr id="15" name="Picture 12"/>
          <p:cNvPicPr>
            <a:picLocks noChangeAspect="1" noChangeArrowheads="1"/>
          </p:cNvPicPr>
          <p:nvPr/>
        </p:nvPicPr>
        <p:blipFill>
          <a:blip r:embed="rId11" cstate="print"/>
          <a:srcRect/>
          <a:stretch>
            <a:fillRect/>
          </a:stretch>
        </p:blipFill>
        <p:spPr bwMode="auto">
          <a:xfrm>
            <a:off x="4903714" y="4953000"/>
            <a:ext cx="1572380" cy="99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ChangeArrowheads="1"/>
          </p:cNvSpPr>
          <p:nvPr/>
        </p:nvSpPr>
        <p:spPr bwMode="auto">
          <a:xfrm>
            <a:off x="2057400" y="6096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9" name="Picture 8" descr="blank.jpg"/>
          <p:cNvPicPr>
            <a:picLocks noChangeAspect="1"/>
          </p:cNvPicPr>
          <p:nvPr/>
        </p:nvPicPr>
        <p:blipFill>
          <a:blip r:embed="rId3"/>
          <a:stretch>
            <a:fillRect/>
          </a:stretch>
        </p:blipFill>
        <p:spPr>
          <a:xfrm>
            <a:off x="2381250" y="914400"/>
            <a:ext cx="5295900" cy="533400"/>
          </a:xfrm>
          <a:prstGeom prst="rect">
            <a:avLst/>
          </a:prstGeom>
        </p:spPr>
      </p:pic>
      <p:pic>
        <p:nvPicPr>
          <p:cNvPr id="7" name="Picture 6" descr="AP STEM Graphs.tiff"/>
          <p:cNvPicPr>
            <a:picLocks noChangeAspect="1"/>
          </p:cNvPicPr>
          <p:nvPr/>
        </p:nvPicPr>
        <p:blipFill>
          <a:blip r:embed="rId4"/>
          <a:stretch>
            <a:fillRect/>
          </a:stretch>
        </p:blipFill>
        <p:spPr>
          <a:xfrm>
            <a:off x="1218342" y="680816"/>
            <a:ext cx="6796116" cy="5298321"/>
          </a:xfrm>
          <a:prstGeom prst="rect">
            <a:avLst/>
          </a:prstGeom>
        </p:spPr>
      </p:pic>
      <p:sp>
        <p:nvSpPr>
          <p:cNvPr id="8" name="Rectangle 7"/>
          <p:cNvSpPr/>
          <p:nvPr/>
        </p:nvSpPr>
        <p:spPr>
          <a:xfrm>
            <a:off x="2096366" y="753811"/>
            <a:ext cx="5007644"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260200" y="109316"/>
            <a:ext cx="7754258" cy="1143000"/>
          </a:xfrm>
        </p:spPr>
        <p:txBody>
          <a:bodyPr>
            <a:normAutofit/>
          </a:bodyPr>
          <a:lstStyle/>
          <a:p>
            <a:r>
              <a:rPr lang="en-US" sz="2800" dirty="0" smtClean="0"/>
              <a:t>High School Participation in </a:t>
            </a:r>
            <a:br>
              <a:rPr lang="en-US" sz="2800" dirty="0" smtClean="0"/>
            </a:br>
            <a:r>
              <a:rPr lang="en-US" sz="2800" dirty="0" smtClean="0"/>
              <a:t>AP STEM Disciplines</a:t>
            </a:r>
            <a:endParaRPr lang="en-US" sz="2800" dirty="0"/>
          </a:p>
        </p:txBody>
      </p:sp>
      <p:sp>
        <p:nvSpPr>
          <p:cNvPr id="2" name="Rectangle 1"/>
          <p:cNvSpPr/>
          <p:nvPr/>
        </p:nvSpPr>
        <p:spPr>
          <a:xfrm>
            <a:off x="4506669" y="6096000"/>
            <a:ext cx="4070538" cy="400110"/>
          </a:xfrm>
          <a:prstGeom prst="rect">
            <a:avLst/>
          </a:prstGeom>
        </p:spPr>
        <p:txBody>
          <a:bodyPr wrap="none">
            <a:spAutoFit/>
          </a:bodyPr>
          <a:lstStyle/>
          <a:p>
            <a:r>
              <a:rPr lang="en-US" sz="2000" dirty="0" smtClean="0"/>
              <a:t>— Chris Stephenson, CSTA, 2010</a:t>
            </a:r>
            <a:endParaRPr lang="en-US" sz="2000" dirty="0"/>
          </a:p>
        </p:txBody>
      </p:sp>
    </p:spTree>
    <p:extLst>
      <p:ext uri="{BB962C8B-B14F-4D97-AF65-F5344CB8AC3E}">
        <p14:creationId xmlns:p14="http://schemas.microsoft.com/office/powerpoint/2010/main" val="276130338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p:nvPr>
        </p:nvSpPr>
        <p:spPr>
          <a:xfrm>
            <a:off x="387350" y="0"/>
            <a:ext cx="8382000" cy="1133475"/>
          </a:xfrm>
        </p:spPr>
        <p:txBody>
          <a:bodyPr/>
          <a:lstStyle/>
          <a:p>
            <a:pPr eaLnBrk="1" hangingPunct="1"/>
            <a:r>
              <a:rPr lang="en-US" dirty="0" smtClean="0">
                <a:ea typeface="ＭＳ Ｐゴシック" pitchFamily="34" charset="-128"/>
              </a:rPr>
              <a:t>Piece 3: Teaching </a:t>
            </a:r>
            <a:br>
              <a:rPr lang="en-US" dirty="0" smtClean="0">
                <a:ea typeface="ＭＳ Ｐゴシック" pitchFamily="34" charset="-128"/>
              </a:rPr>
            </a:br>
            <a:r>
              <a:rPr lang="en-US" dirty="0" smtClean="0">
                <a:ea typeface="ＭＳ Ｐゴシック" pitchFamily="34" charset="-128"/>
              </a:rPr>
              <a:t>Computing to Everyone</a:t>
            </a:r>
          </a:p>
        </p:txBody>
      </p:sp>
      <p:sp>
        <p:nvSpPr>
          <p:cNvPr id="75779" name="Rectangle 2"/>
          <p:cNvSpPr>
            <a:spLocks noGrp="1" noChangeArrowheads="1"/>
          </p:cNvSpPr>
          <p:nvPr>
            <p:ph type="body" idx="1"/>
          </p:nvPr>
        </p:nvSpPr>
        <p:spPr>
          <a:xfrm>
            <a:off x="381000" y="1066800"/>
            <a:ext cx="8388350" cy="5445125"/>
          </a:xfrm>
        </p:spPr>
        <p:txBody>
          <a:bodyPr/>
          <a:lstStyle/>
          <a:p>
            <a:pPr marL="304800" indent="-304800" eaLnBrk="1" hangingPunct="1">
              <a:spcBef>
                <a:spcPct val="0"/>
              </a:spcBef>
            </a:pPr>
            <a:endParaRPr lang="en-US" sz="2800" b="1" i="1" dirty="0" smtClean="0">
              <a:ea typeface="ＭＳ Ｐゴシック" pitchFamily="34" charset="-128"/>
            </a:endParaRPr>
          </a:p>
          <a:p>
            <a:pPr marL="304800" indent="-304800" eaLnBrk="1" hangingPunct="1">
              <a:spcBef>
                <a:spcPct val="0"/>
              </a:spcBef>
            </a:pPr>
            <a:r>
              <a:rPr lang="en-US" sz="2800" b="1" i="1" dirty="0" smtClean="0">
                <a:ea typeface="ＭＳ Ｐゴシック" pitchFamily="34" charset="-128"/>
              </a:rPr>
              <a:t>Fall 1999</a:t>
            </a:r>
            <a:r>
              <a:rPr lang="en-US" sz="2800" dirty="0" smtClean="0">
                <a:ea typeface="ＭＳ Ｐゴシック" pitchFamily="34" charset="-128"/>
              </a:rPr>
              <a:t>: </a:t>
            </a:r>
            <a:br>
              <a:rPr lang="en-US" sz="2800" dirty="0" smtClean="0">
                <a:ea typeface="ＭＳ Ｐゴシック" pitchFamily="34" charset="-128"/>
              </a:rPr>
            </a:br>
            <a:r>
              <a:rPr lang="en-US" sz="2800" dirty="0" smtClean="0">
                <a:ea typeface="ＭＳ Ｐゴシック" pitchFamily="34" charset="-128"/>
              </a:rPr>
              <a:t>All students at Georgia Tech must take a course in computer science.</a:t>
            </a:r>
          </a:p>
          <a:p>
            <a:pPr lvl="1" eaLnBrk="1" hangingPunct="1"/>
            <a:r>
              <a:rPr lang="en-US" sz="2400" dirty="0" smtClean="0">
                <a:ea typeface="ＭＳ Ｐゴシック" pitchFamily="34" charset="-128"/>
              </a:rPr>
              <a:t>Considered part of General Education, like mathematics, social science, humanities…</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spcBef>
                <a:spcPct val="0"/>
              </a:spcBef>
            </a:pPr>
            <a:r>
              <a:rPr lang="en-US" sz="2800" dirty="0" smtClean="0">
                <a:ea typeface="ＭＳ Ｐゴシック" pitchFamily="34" charset="-128"/>
              </a:rPr>
              <a:t>1999-2003: Only one course met the requirement.</a:t>
            </a:r>
            <a:endParaRPr lang="en-US" sz="2400" dirty="0" smtClean="0">
              <a:ea typeface="ＭＳ Ｐゴシック" pitchFamily="34" charset="-128"/>
            </a:endParaRPr>
          </a:p>
          <a:p>
            <a:pPr lvl="1" eaLnBrk="1" hangingPunct="1">
              <a:spcBef>
                <a:spcPts val="800"/>
              </a:spcBef>
            </a:pPr>
            <a:r>
              <a:rPr lang="en-US" sz="2400" dirty="0" smtClean="0">
                <a:ea typeface="ＭＳ Ｐゴシック" pitchFamily="34" charset="-128"/>
              </a:rPr>
              <a:t>Shackelford’s </a:t>
            </a:r>
            <a:r>
              <a:rPr lang="en-US" sz="2400" dirty="0" err="1" smtClean="0">
                <a:ea typeface="ＭＳ Ｐゴシック" pitchFamily="34" charset="-128"/>
              </a:rPr>
              <a:t>pseudocode</a:t>
            </a:r>
            <a:r>
              <a:rPr lang="en-US" sz="2400" dirty="0" smtClean="0">
                <a:ea typeface="ＭＳ Ｐゴシック" pitchFamily="34" charset="-128"/>
              </a:rPr>
              <a:t> approach in 1999</a:t>
            </a:r>
            <a:endParaRPr lang="en-US" sz="2000" dirty="0" smtClean="0">
              <a:ea typeface="ＭＳ Ｐゴシック" pitchFamily="34" charset="-128"/>
            </a:endParaRPr>
          </a:p>
          <a:p>
            <a:pPr lvl="1" eaLnBrk="1" hangingPunct="1">
              <a:spcBef>
                <a:spcPts val="800"/>
              </a:spcBef>
            </a:pPr>
            <a:r>
              <a:rPr lang="en-US" sz="2400" dirty="0" smtClean="0">
                <a:ea typeface="ＭＳ Ｐゴシック" pitchFamily="34" charset="-128"/>
              </a:rPr>
              <a:t>Later Scheme: </a:t>
            </a:r>
            <a:r>
              <a:rPr lang="en-US" sz="2400" dirty="0" smtClean="0">
                <a:latin typeface="Franklin Gothic Book Italic" pitchFamily="34" charset="0"/>
                <a:ea typeface="ＭＳ Ｐゴシック" pitchFamily="34" charset="-128"/>
                <a:sym typeface="Franklin Gothic Book Italic" pitchFamily="34" charset="0"/>
              </a:rPr>
              <a:t>How to Design Programs </a:t>
            </a:r>
            <a:r>
              <a:rPr lang="en-US" sz="2400" dirty="0" smtClean="0">
                <a:ea typeface="ＭＳ Ｐゴシック" pitchFamily="34" charset="-128"/>
              </a:rPr>
              <a:t>(MIT Press)</a:t>
            </a:r>
            <a:endParaRPr lang="en-US" sz="2000" dirty="0"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56"/>
          <p:cNvSpPr>
            <a:spLocks/>
          </p:cNvSpPr>
          <p:nvPr/>
        </p:nvSpPr>
        <p:spPr bwMode="auto">
          <a:xfrm>
            <a:off x="5638800" y="6019800"/>
            <a:ext cx="3276600" cy="838200"/>
          </a:xfrm>
          <a:prstGeom prst="rect">
            <a:avLst/>
          </a:prstGeom>
          <a:solidFill>
            <a:schemeClr val="accent1"/>
          </a:solidFill>
          <a:ln w="25400">
            <a:solidFill>
              <a:schemeClr val="bg1"/>
            </a:solidFill>
            <a:miter lim="800000"/>
            <a:headEnd/>
            <a:tailEnd/>
          </a:ln>
        </p:spPr>
        <p:txBody>
          <a:bodyPr wrap="none" anchor="ctr"/>
          <a:lstStyle/>
          <a:p>
            <a:pPr algn="ctr"/>
            <a:endParaRPr lang="en-US"/>
          </a:p>
        </p:txBody>
      </p:sp>
      <p:sp>
        <p:nvSpPr>
          <p:cNvPr id="125956" name="Rectangle 1"/>
          <p:cNvSpPr>
            <a:spLocks noGrp="1" noChangeArrowheads="1"/>
          </p:cNvSpPr>
          <p:nvPr>
            <p:ph type="title"/>
          </p:nvPr>
        </p:nvSpPr>
        <p:spPr>
          <a:xfrm>
            <a:off x="230188" y="0"/>
            <a:ext cx="8235950" cy="954088"/>
          </a:xfrm>
        </p:spPr>
        <p:txBody>
          <a:bodyPr/>
          <a:lstStyle/>
          <a:p>
            <a:pPr eaLnBrk="1" hangingPunct="1"/>
            <a:r>
              <a:rPr lang="en-US" sz="2800" smtClean="0">
                <a:ea typeface="ＭＳ Ｐゴシック" pitchFamily="34" charset="-128"/>
              </a:rPr>
              <a:t>One-class CS1: Pass (A, B, or C) vs. </a:t>
            </a:r>
            <a:br>
              <a:rPr lang="en-US" sz="2800" smtClean="0">
                <a:ea typeface="ＭＳ Ｐゴシック" pitchFamily="34" charset="-128"/>
              </a:rPr>
            </a:br>
            <a:r>
              <a:rPr lang="en-US" sz="2800" smtClean="0">
                <a:ea typeface="ＭＳ Ｐゴシック" pitchFamily="34" charset="-128"/>
              </a:rPr>
              <a:t>WDF (Withdrawal, D or F)</a:t>
            </a:r>
          </a:p>
        </p:txBody>
      </p:sp>
      <p:sp>
        <p:nvSpPr>
          <p:cNvPr id="2" name="Rectangle 1"/>
          <p:cNvSpPr/>
          <p:nvPr/>
        </p:nvSpPr>
        <p:spPr bwMode="auto">
          <a:xfrm>
            <a:off x="5486400" y="6019800"/>
            <a:ext cx="3581400" cy="838200"/>
          </a:xfrm>
          <a:prstGeom prst="rect">
            <a:avLst/>
          </a:prstGeom>
          <a:solidFill>
            <a:schemeClr val="accent3"/>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Gill Sans" charset="0"/>
              <a:sym typeface="Gill Sans" charset="0"/>
            </a:endParaRPr>
          </a:p>
        </p:txBody>
      </p:sp>
      <p:graphicFrame>
        <p:nvGraphicFramePr>
          <p:cNvPr id="125954" name="Object 2"/>
          <p:cNvGraphicFramePr>
            <a:graphicFrameLocks/>
          </p:cNvGraphicFramePr>
          <p:nvPr/>
        </p:nvGraphicFramePr>
        <p:xfrm>
          <a:off x="-44450" y="1285875"/>
          <a:ext cx="8883650" cy="5413375"/>
        </p:xfrm>
        <a:graphic>
          <a:graphicData uri="http://schemas.openxmlformats.org/presentationml/2006/ole">
            <mc:AlternateContent xmlns:mc="http://schemas.openxmlformats.org/markup-compatibility/2006">
              <mc:Choice xmlns:v="urn:schemas-microsoft-com:vml" Requires="v">
                <p:oleObj spid="_x0000_s193562" name="Chart" r:id="rId4" imgW="0" imgH="0" progId="MSGraph.Chart.8">
                  <p:embed/>
                </p:oleObj>
              </mc:Choice>
              <mc:Fallback>
                <p:oleObj name="Chart" r:id="rId4" imgW="0" imgH="0" progId="MSGraph.Chart.8">
                  <p:embed/>
                  <p:pic>
                    <p:nvPicPr>
                      <p:cNvPr id="0" name="Picture 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1285875"/>
                        <a:ext cx="8883650" cy="54133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25957" name="Line 3"/>
          <p:cNvSpPr>
            <a:spLocks noChangeShapeType="1"/>
          </p:cNvSpPr>
          <p:nvPr/>
        </p:nvSpPr>
        <p:spPr bwMode="auto">
          <a:xfrm flipH="1">
            <a:off x="2971800" y="1676400"/>
            <a:ext cx="0" cy="4649788"/>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58" name="Line 4"/>
          <p:cNvSpPr>
            <a:spLocks noChangeShapeType="1"/>
          </p:cNvSpPr>
          <p:nvPr/>
        </p:nvSpPr>
        <p:spPr bwMode="auto">
          <a:xfrm flipH="1">
            <a:off x="5791200" y="1676400"/>
            <a:ext cx="0" cy="4649788"/>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4631" name="Group 55"/>
          <p:cNvGraphicFramePr>
            <a:graphicFrameLocks noGrp="1"/>
          </p:cNvGraphicFramePr>
          <p:nvPr/>
        </p:nvGraphicFramePr>
        <p:xfrm>
          <a:off x="381000" y="1143000"/>
          <a:ext cx="7726363" cy="5280027"/>
        </p:xfrm>
        <a:graphic>
          <a:graphicData uri="http://schemas.openxmlformats.org/drawingml/2006/table">
            <a:tbl>
              <a:tblPr/>
              <a:tblGrid>
                <a:gridCol w="3860800"/>
                <a:gridCol w="3865563"/>
              </a:tblGrid>
              <a:tr h="1231899">
                <a:tc gridSpan="2">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dirty="0" smtClean="0">
                          <a:ln>
                            <a:noFill/>
                          </a:ln>
                          <a:solidFill>
                            <a:srgbClr val="000000"/>
                          </a:solidFill>
                          <a:effectLst/>
                          <a:latin typeface="Lucida Grande" charset="0"/>
                          <a:ea typeface="ＭＳ Ｐゴシック" charset="-128"/>
                          <a:sym typeface="Lucida Grande" charset="0"/>
                        </a:rPr>
                        <a:t>Success Rates in CS1 from Fall 1999 to Spring 2002 (Overall: 78%)</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Architecture</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46.7%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Biology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64.4%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Economics</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53.5%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History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46.5%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Management</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Public Policy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dirty="0" smtClean="0">
                          <a:ln>
                            <a:noFill/>
                          </a:ln>
                          <a:solidFill>
                            <a:schemeClr val="tx1"/>
                          </a:solidFill>
                          <a:effectLst/>
                          <a:latin typeface="Lucida Grande" charset="0"/>
                          <a:ea typeface="ＭＳ Ｐゴシック" charset="-128"/>
                          <a:sym typeface="Lucida Grande" charset="0"/>
                        </a:rPr>
                        <a:t>47.9%</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bl>
          </a:graphicData>
        </a:graphic>
      </p:graphicFrame>
    </p:spTree>
    <p:extLst>
      <p:ext uri="{BB962C8B-B14F-4D97-AF65-F5344CB8AC3E}">
        <p14:creationId xmlns:p14="http://schemas.microsoft.com/office/powerpoint/2010/main" val="1982926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631"/>
                                        </p:tgtEl>
                                        <p:attrNameLst>
                                          <p:attrName>style.visibility</p:attrName>
                                        </p:attrNameLst>
                                      </p:cBhvr>
                                      <p:to>
                                        <p:strVal val="visible"/>
                                      </p:to>
                                    </p:set>
                                    <p:anim calcmode="lin" valueType="num">
                                      <p:cBhvr additive="base">
                                        <p:cTn id="7" dur="500" fill="hold"/>
                                        <p:tgtEl>
                                          <p:spTgt spid="24631"/>
                                        </p:tgtEl>
                                        <p:attrNameLst>
                                          <p:attrName>ppt_x</p:attrName>
                                        </p:attrNameLst>
                                      </p:cBhvr>
                                      <p:tavLst>
                                        <p:tav tm="0">
                                          <p:val>
                                            <p:strVal val="#ppt_x"/>
                                          </p:val>
                                        </p:tav>
                                        <p:tav tm="100000">
                                          <p:val>
                                            <p:strVal val="#ppt_x"/>
                                          </p:val>
                                        </p:tav>
                                      </p:tavLst>
                                    </p:anim>
                                    <p:anim calcmode="lin" valueType="num">
                                      <p:cBhvr additive="base">
                                        <p:cTn id="8" dur="500" fill="hold"/>
                                        <p:tgtEl>
                                          <p:spTgt spid="246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Grp="1" noChangeArrowheads="1"/>
          </p:cNvSpPr>
          <p:nvPr>
            <p:ph type="title"/>
          </p:nvPr>
        </p:nvSpPr>
        <p:spPr>
          <a:xfrm>
            <a:off x="303213" y="319088"/>
            <a:ext cx="8389937" cy="774700"/>
          </a:xfrm>
        </p:spPr>
        <p:txBody>
          <a:bodyPr/>
          <a:lstStyle/>
          <a:p>
            <a:pPr eaLnBrk="1" hangingPunct="1"/>
            <a:r>
              <a:rPr lang="en-US" smtClean="0">
                <a:ea typeface="ＭＳ Ｐゴシック" pitchFamily="34" charset="-128"/>
              </a:rPr>
              <a:t>Contextualized Computing Education</a:t>
            </a:r>
          </a:p>
        </p:txBody>
      </p:sp>
      <p:sp>
        <p:nvSpPr>
          <p:cNvPr id="128003" name="Rectangle 2"/>
          <p:cNvSpPr>
            <a:spLocks noGrp="1" noChangeArrowheads="1"/>
          </p:cNvSpPr>
          <p:nvPr>
            <p:ph type="body" idx="1"/>
          </p:nvPr>
        </p:nvSpPr>
        <p:spPr>
          <a:xfrm>
            <a:off x="457200" y="1093788"/>
            <a:ext cx="5316538" cy="5764212"/>
          </a:xfrm>
        </p:spPr>
        <p:txBody>
          <a:bodyPr/>
          <a:lstStyle/>
          <a:p>
            <a:pPr marL="304800" indent="-304800" eaLnBrk="1" hangingPunct="1">
              <a:spcBef>
                <a:spcPct val="0"/>
              </a:spcBef>
            </a:pPr>
            <a:r>
              <a:rPr lang="en-US" sz="2400" smtClean="0">
                <a:ea typeface="ＭＳ Ｐゴシック" pitchFamily="34" charset="-128"/>
              </a:rPr>
              <a:t>What’s going on?</a:t>
            </a:r>
            <a:endParaRPr lang="en-US" sz="2800" smtClean="0">
              <a:ea typeface="ＭＳ Ｐゴシック" pitchFamily="34" charset="-128"/>
            </a:endParaRPr>
          </a:p>
          <a:p>
            <a:pPr lvl="1" eaLnBrk="1" hangingPunct="1">
              <a:spcBef>
                <a:spcPts val="600"/>
              </a:spcBef>
            </a:pPr>
            <a:r>
              <a:rPr lang="en-US" sz="2000" smtClean="0">
                <a:ea typeface="ＭＳ Ｐゴシック" pitchFamily="34" charset="-128"/>
              </a:rPr>
              <a:t>Research results: Computing is “tedious, boring, irrelevant”</a:t>
            </a:r>
            <a:endParaRPr lang="en-US" sz="2400" smtClean="0">
              <a:ea typeface="ＭＳ Ｐゴシック" pitchFamily="34" charset="-128"/>
            </a:endParaRPr>
          </a:p>
          <a:p>
            <a:pPr marL="304800" indent="-304800" eaLnBrk="1" hangingPunct="1">
              <a:spcBef>
                <a:spcPts val="700"/>
              </a:spcBef>
            </a:pPr>
            <a:r>
              <a:rPr lang="en-US" sz="2400" smtClean="0">
                <a:ea typeface="ＭＳ Ｐゴシック" pitchFamily="34" charset="-128"/>
              </a:rPr>
              <a:t>Since Spring 2003, Georgia Tech teaches three introductory CS courses.</a:t>
            </a:r>
            <a:endParaRPr lang="en-US" sz="2800" smtClean="0">
              <a:ea typeface="ＭＳ Ｐゴシック" pitchFamily="34" charset="-128"/>
            </a:endParaRPr>
          </a:p>
          <a:p>
            <a:pPr lvl="1" eaLnBrk="1" hangingPunct="1">
              <a:spcBef>
                <a:spcPts val="600"/>
              </a:spcBef>
            </a:pPr>
            <a:r>
              <a:rPr lang="en-US" sz="2000" smtClean="0">
                <a:ea typeface="ＭＳ Ｐゴシック" pitchFamily="34" charset="-128"/>
              </a:rPr>
              <a:t>Based on Margolis and Fisher’s </a:t>
            </a:r>
            <a:r>
              <a:rPr lang="en-US" sz="2000" smtClean="0">
                <a:latin typeface="Franklin Gothic Book Italic" pitchFamily="34" charset="0"/>
                <a:ea typeface="ＭＳ Ｐゴシック" pitchFamily="34" charset="-128"/>
                <a:sym typeface="Franklin Gothic Book Italic" pitchFamily="34" charset="0"/>
              </a:rPr>
              <a:t>“alternative paths”</a:t>
            </a:r>
            <a:endParaRPr lang="en-US" sz="2400" smtClean="0">
              <a:ea typeface="ＭＳ Ｐゴシック" pitchFamily="34" charset="-128"/>
            </a:endParaRPr>
          </a:p>
          <a:p>
            <a:pPr marL="304800" indent="-304800" eaLnBrk="1" hangingPunct="1">
              <a:spcBef>
                <a:spcPts val="700"/>
              </a:spcBef>
            </a:pPr>
            <a:r>
              <a:rPr lang="en-US" sz="2400" smtClean="0">
                <a:ea typeface="ＭＳ Ｐゴシック" pitchFamily="34" charset="-128"/>
              </a:rPr>
              <a:t>Each course introduces computing using a context (examples, homework assignments, lecture discussion) relevant to majors.</a:t>
            </a:r>
            <a:endParaRPr lang="en-US" sz="2800" smtClean="0">
              <a:ea typeface="ＭＳ Ｐゴシック" pitchFamily="34" charset="-128"/>
            </a:endParaRPr>
          </a:p>
          <a:p>
            <a:pPr lvl="1" eaLnBrk="1" hangingPunct="1">
              <a:spcBef>
                <a:spcPts val="600"/>
              </a:spcBef>
            </a:pPr>
            <a:r>
              <a:rPr lang="en-US" sz="2000" smtClean="0">
                <a:ea typeface="ＭＳ Ｐゴシック" pitchFamily="34" charset="-128"/>
              </a:rPr>
              <a:t>Make computing relevant by teaching it in terms of what computers are good for (from the </a:t>
            </a:r>
            <a:r>
              <a:rPr lang="en-US" sz="2000" smtClean="0">
                <a:latin typeface="Franklin Gothic Book Italic" pitchFamily="34" charset="0"/>
                <a:ea typeface="ＭＳ Ｐゴシック" pitchFamily="34" charset="-128"/>
                <a:sym typeface="Franklin Gothic Book Italic" pitchFamily="34" charset="0"/>
              </a:rPr>
              <a:t>students’ </a:t>
            </a:r>
            <a:r>
              <a:rPr lang="en-US" sz="2000" smtClean="0">
                <a:ea typeface="ＭＳ Ｐゴシック" pitchFamily="34" charset="-128"/>
              </a:rPr>
              <a:t>perspective)</a:t>
            </a:r>
          </a:p>
        </p:txBody>
      </p:sp>
      <p:pic>
        <p:nvPicPr>
          <p:cNvPr id="1280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138" y="1152525"/>
            <a:ext cx="13874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913" y="2771775"/>
            <a:ext cx="1450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800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563" y="4438650"/>
            <a:ext cx="15732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609316"/>
      </p:ext>
    </p:extLst>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4"/>
          <p:cNvSpPr>
            <a:spLocks noGrp="1"/>
          </p:cNvSpPr>
          <p:nvPr>
            <p:ph type="sldNum" sz="quarter" idx="10"/>
          </p:nvPr>
        </p:nvSpPr>
        <p:spPr>
          <a:xfrm>
            <a:off x="8291513" y="6616700"/>
            <a:ext cx="606425"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E2126CB-30C0-44D9-BB6F-06428A83FAA0}" type="slidenum">
              <a:rPr lang="en-US" sz="800">
                <a:solidFill>
                  <a:srgbClr val="808080"/>
                </a:solidFill>
                <a:latin typeface="Franklin Gothic Book" pitchFamily="34" charset="0"/>
                <a:sym typeface="Franklin Gothic Book" pitchFamily="34" charset="0"/>
              </a:rPr>
              <a:pPr eaLnBrk="1" hangingPunct="1"/>
              <a:t>53</a:t>
            </a:fld>
            <a:endParaRPr lang="en-US" sz="800">
              <a:solidFill>
                <a:srgbClr val="808080"/>
              </a:solidFill>
              <a:latin typeface="Franklin Gothic Book" pitchFamily="34" charset="0"/>
              <a:sym typeface="Franklin Gothic Book" pitchFamily="34" charset="0"/>
            </a:endParaRPr>
          </a:p>
        </p:txBody>
      </p:sp>
      <p:sp>
        <p:nvSpPr>
          <p:cNvPr id="130051" name="Rectangle 2"/>
          <p:cNvSpPr>
            <a:spLocks noGrp="1" noChangeArrowheads="1"/>
          </p:cNvSpPr>
          <p:nvPr>
            <p:ph type="title"/>
          </p:nvPr>
        </p:nvSpPr>
        <p:spPr/>
        <p:txBody>
          <a:bodyPr/>
          <a:lstStyle/>
          <a:p>
            <a:r>
              <a:rPr lang="en-US" smtClean="0">
                <a:ea typeface="ＭＳ Ｐゴシック" pitchFamily="34" charset="-128"/>
              </a:rPr>
              <a:t>Our Three CS1’s Today</a:t>
            </a:r>
          </a:p>
        </p:txBody>
      </p:sp>
      <p:sp>
        <p:nvSpPr>
          <p:cNvPr id="130052" name="Rectangle 3"/>
          <p:cNvSpPr>
            <a:spLocks noGrp="1" noChangeArrowheads="1"/>
          </p:cNvSpPr>
          <p:nvPr>
            <p:ph type="body" idx="1"/>
          </p:nvPr>
        </p:nvSpPr>
        <p:spPr>
          <a:xfrm>
            <a:off x="398463" y="1303338"/>
            <a:ext cx="6992937" cy="5021262"/>
          </a:xfrm>
        </p:spPr>
        <p:txBody>
          <a:bodyPr/>
          <a:lstStyle/>
          <a:p>
            <a:r>
              <a:rPr lang="en-US" sz="2800" smtClean="0">
                <a:ea typeface="ＭＳ Ｐゴシック" pitchFamily="34" charset="-128"/>
              </a:rPr>
              <a:t>CS1301/1321 </a:t>
            </a:r>
            <a:r>
              <a:rPr lang="en-US" sz="2800" i="1" smtClean="0">
                <a:ea typeface="ＭＳ Ｐゴシック" pitchFamily="34" charset="-128"/>
              </a:rPr>
              <a:t>Introduction to Computing</a:t>
            </a:r>
            <a:br>
              <a:rPr lang="en-US" sz="2800" i="1" smtClean="0">
                <a:ea typeface="ＭＳ Ｐゴシック" pitchFamily="34" charset="-128"/>
              </a:rPr>
            </a:br>
            <a:r>
              <a:rPr lang="en-US" sz="2800" smtClean="0">
                <a:ea typeface="ＭＳ Ｐゴシック" pitchFamily="34" charset="-128"/>
              </a:rPr>
              <a:t>Traditional CS1 for our CS majors and Science majors (math, physics, psychology, etc.). Now, uses robots.</a:t>
            </a:r>
          </a:p>
          <a:p>
            <a:r>
              <a:rPr lang="en-US" sz="2800" smtClean="0">
                <a:ea typeface="ＭＳ Ｐゴシック" pitchFamily="34" charset="-128"/>
              </a:rPr>
              <a:t>CS1371 </a:t>
            </a:r>
            <a:r>
              <a:rPr lang="en-US" sz="2800" i="1" smtClean="0">
                <a:ea typeface="ＭＳ Ｐゴシック" pitchFamily="34" charset="-128"/>
              </a:rPr>
              <a:t>Computing for Engineers</a:t>
            </a:r>
            <a:br>
              <a:rPr lang="en-US" sz="2800" i="1" smtClean="0">
                <a:ea typeface="ＭＳ Ｐゴシック" pitchFamily="34" charset="-128"/>
              </a:rPr>
            </a:br>
            <a:r>
              <a:rPr lang="en-US" sz="2800" smtClean="0">
                <a:ea typeface="ＭＳ Ｐゴシック" pitchFamily="34" charset="-128"/>
              </a:rPr>
              <a:t>CS1 for Engineers.  Same topics as CS1301, but using MATLAB with Engineering problems.</a:t>
            </a:r>
          </a:p>
          <a:p>
            <a:r>
              <a:rPr lang="en-US" sz="2800" smtClean="0">
                <a:ea typeface="ＭＳ Ｐゴシック" pitchFamily="34" charset="-128"/>
              </a:rPr>
              <a:t>CS1315 </a:t>
            </a:r>
            <a:r>
              <a:rPr lang="en-US" sz="2800" i="1" smtClean="0">
                <a:ea typeface="ＭＳ Ｐゴシック" pitchFamily="34" charset="-128"/>
              </a:rPr>
              <a:t>Introduction to Media Computation </a:t>
            </a:r>
            <a:r>
              <a:rPr lang="en-US" sz="2800" smtClean="0">
                <a:ea typeface="ＭＳ Ｐゴシック" pitchFamily="34" charset="-128"/>
              </a:rPr>
              <a:t>for Architecture, Management, and Liberal Arts students.</a:t>
            </a:r>
          </a:p>
        </p:txBody>
      </p:sp>
      <p:pic>
        <p:nvPicPr>
          <p:cNvPr id="130053" name="Picture 4" descr="CollectableNodeClas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0138" y="1905000"/>
            <a:ext cx="16938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5" descr="betalac.po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0475" y="3505200"/>
            <a:ext cx="1533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6" descr="my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1138" y="4800600"/>
            <a:ext cx="131286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24470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p:nvPr>
        </p:nvSpPr>
        <p:spPr>
          <a:xfrm>
            <a:off x="322263" y="-152400"/>
            <a:ext cx="8235950" cy="1393825"/>
          </a:xfrm>
        </p:spPr>
        <p:txBody>
          <a:bodyPr/>
          <a:lstStyle/>
          <a:p>
            <a:pPr eaLnBrk="1" hangingPunct="1"/>
            <a:r>
              <a:rPr lang="en-US" smtClean="0">
                <a:ea typeface="ＭＳ Ｐゴシック" pitchFamily="34" charset="-128"/>
              </a:rPr>
              <a:t>Media Computation:</a:t>
            </a:r>
            <a:br>
              <a:rPr lang="en-US" smtClean="0">
                <a:ea typeface="ＭＳ Ｐゴシック" pitchFamily="34" charset="-128"/>
              </a:rPr>
            </a:br>
            <a:r>
              <a:rPr lang="en-US" smtClean="0">
                <a:ea typeface="ＭＳ Ｐゴシック" pitchFamily="34" charset="-128"/>
              </a:rPr>
              <a:t>Teaching in a Relevant Context</a:t>
            </a:r>
          </a:p>
        </p:txBody>
      </p:sp>
      <p:sp>
        <p:nvSpPr>
          <p:cNvPr id="132099" name="Rectangle 2"/>
          <p:cNvSpPr>
            <a:spLocks noGrp="1" noChangeArrowheads="1"/>
          </p:cNvSpPr>
          <p:nvPr>
            <p:ph type="body" idx="1"/>
          </p:nvPr>
        </p:nvSpPr>
        <p:spPr>
          <a:xfrm>
            <a:off x="381000" y="1411288"/>
            <a:ext cx="5005388" cy="5446712"/>
          </a:xfrm>
        </p:spPr>
        <p:txBody>
          <a:bodyPr/>
          <a:lstStyle/>
          <a:p>
            <a:pPr marL="304800" indent="-304800" eaLnBrk="1" hangingPunct="1">
              <a:lnSpc>
                <a:spcPct val="80000"/>
              </a:lnSpc>
              <a:spcBef>
                <a:spcPct val="0"/>
              </a:spcBef>
            </a:pPr>
            <a:r>
              <a:rPr lang="en-US" smtClean="0">
                <a:ea typeface="ＭＳ Ｐゴシック" pitchFamily="34" charset="-128"/>
              </a:rPr>
              <a:t>Presenting CS topics with media projects and examples</a:t>
            </a:r>
            <a:endParaRPr lang="en-US" sz="2800" smtClean="0">
              <a:ea typeface="ＭＳ Ｐゴシック" pitchFamily="34" charset="-128"/>
            </a:endParaRPr>
          </a:p>
          <a:p>
            <a:pPr lvl="1" eaLnBrk="1" hangingPunct="1">
              <a:lnSpc>
                <a:spcPct val="80000"/>
              </a:lnSpc>
            </a:pPr>
            <a:r>
              <a:rPr lang="en-US" sz="2400" smtClean="0">
                <a:ea typeface="ＭＳ Ｐゴシック" pitchFamily="34" charset="-128"/>
              </a:rPr>
              <a:t>Iteration as creating negative and grayscale images</a:t>
            </a:r>
          </a:p>
          <a:p>
            <a:pPr lvl="1" eaLnBrk="1" hangingPunct="1">
              <a:lnSpc>
                <a:spcPct val="80000"/>
              </a:lnSpc>
            </a:pPr>
            <a:r>
              <a:rPr lang="en-US" sz="2400" smtClean="0">
                <a:ea typeface="ＭＳ Ｐゴシック" pitchFamily="34" charset="-128"/>
              </a:rPr>
              <a:t>Indexing in a range as removing redeye</a:t>
            </a:r>
          </a:p>
          <a:p>
            <a:pPr lvl="1" eaLnBrk="1" hangingPunct="1">
              <a:lnSpc>
                <a:spcPct val="80000"/>
              </a:lnSpc>
            </a:pPr>
            <a:r>
              <a:rPr lang="en-US" sz="2400" smtClean="0">
                <a:ea typeface="ＭＳ Ｐゴシック" pitchFamily="34" charset="-128"/>
              </a:rPr>
              <a:t>Algorithms for blending both images and sounds</a:t>
            </a:r>
          </a:p>
          <a:p>
            <a:pPr lvl="1" eaLnBrk="1" hangingPunct="1">
              <a:lnSpc>
                <a:spcPct val="80000"/>
              </a:lnSpc>
            </a:pPr>
            <a:r>
              <a:rPr lang="en-US" sz="2400" smtClean="0">
                <a:ea typeface="ＭＳ Ｐゴシック" pitchFamily="34" charset="-128"/>
              </a:rPr>
              <a:t>Linked lists as song fragments woven to make music</a:t>
            </a:r>
          </a:p>
          <a:p>
            <a:pPr lvl="1" eaLnBrk="1" hangingPunct="1">
              <a:lnSpc>
                <a:spcPct val="80000"/>
              </a:lnSpc>
            </a:pPr>
            <a:r>
              <a:rPr lang="en-US" sz="2400" smtClean="0">
                <a:ea typeface="ＭＳ Ｐゴシック" pitchFamily="34" charset="-128"/>
              </a:rPr>
              <a:t>Information encodings as sound visualizations</a:t>
            </a:r>
          </a:p>
        </p:txBody>
      </p:sp>
      <p:sp>
        <p:nvSpPr>
          <p:cNvPr id="132100" name="Text Box 3"/>
          <p:cNvSpPr txBox="1">
            <a:spLocks noChangeArrowheads="1"/>
          </p:cNvSpPr>
          <p:nvPr/>
        </p:nvSpPr>
        <p:spPr bwMode="auto">
          <a:xfrm>
            <a:off x="8994775" y="6578600"/>
            <a:ext cx="157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r" eaLnBrk="1" hangingPunct="1"/>
            <a:fld id="{300DE0BE-FFB4-4A9F-9D9E-320F05A4D36C}" type="slidenum">
              <a:rPr lang="en-US" sz="800">
                <a:solidFill>
                  <a:srgbClr val="808080"/>
                </a:solidFill>
                <a:latin typeface="Franklin Gothic Book" pitchFamily="34" charset="0"/>
                <a:sym typeface="Franklin Gothic Book" pitchFamily="34" charset="0"/>
              </a:rPr>
              <a:pPr algn="r" eaLnBrk="1" hangingPunct="1"/>
              <a:t>54</a:t>
            </a:fld>
            <a:endParaRPr lang="en-US" sz="800">
              <a:solidFill>
                <a:srgbClr val="808080"/>
              </a:solidFill>
              <a:latin typeface="Franklin Gothic Book" pitchFamily="34" charset="0"/>
              <a:sym typeface="Franklin Gothic Book" pitchFamily="34" charset="0"/>
            </a:endParaRPr>
          </a:p>
        </p:txBody>
      </p:sp>
      <p:pic>
        <p:nvPicPr>
          <p:cNvPr id="132101" name="Picture 4"/>
          <p:cNvPicPr>
            <a:picLocks noChangeAspect="1" noChangeArrowheads="1"/>
          </p:cNvPicPr>
          <p:nvPr/>
        </p:nvPicPr>
        <p:blipFill>
          <a:blip r:embed="rId3">
            <a:extLst>
              <a:ext uri="{28A0092B-C50C-407E-A947-70E740481C1C}">
                <a14:useLocalDpi xmlns:a14="http://schemas.microsoft.com/office/drawing/2010/main" val="0"/>
              </a:ext>
            </a:extLst>
          </a:blip>
          <a:srcRect r="36760" b="38309"/>
          <a:stretch>
            <a:fillRect/>
          </a:stretch>
        </p:blipFill>
        <p:spPr bwMode="auto">
          <a:xfrm>
            <a:off x="5795963" y="2908300"/>
            <a:ext cx="2281237"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648200"/>
            <a:ext cx="2128838" cy="15954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3210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363" y="1689100"/>
            <a:ext cx="1014412"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1689100"/>
            <a:ext cx="1012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474483"/>
      </p:ext>
    </p:extLst>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p:cNvSpPr>
          <p:nvPr/>
        </p:nvSpPr>
        <p:spPr bwMode="auto">
          <a:xfrm>
            <a:off x="1338263" y="4475163"/>
            <a:ext cx="5016500" cy="220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8100" tIns="38100" rIns="38100" bIns="38100">
            <a:spAutoFit/>
          </a:bodyPr>
          <a:lstStyle/>
          <a:p>
            <a:r>
              <a:rPr lang="en-US" sz="2000">
                <a:solidFill>
                  <a:srgbClr val="808080"/>
                </a:solidFill>
                <a:latin typeface="Arial Narrow" pitchFamily="34" charset="0"/>
                <a:sym typeface="Courier" charset="0"/>
              </a:rPr>
              <a:t>def negative(picture):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for px in getPixels(picture):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red=getRed(px)</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green=getGreen(px)</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blue=getBlue(px)</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negColor=makeColor(255-red,255-green,255-blue)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setColor(px,negColor)</a:t>
            </a:r>
          </a:p>
        </p:txBody>
      </p:sp>
      <p:sp>
        <p:nvSpPr>
          <p:cNvPr id="134147" name="Rectangle 2"/>
          <p:cNvSpPr>
            <a:spLocks/>
          </p:cNvSpPr>
          <p:nvPr/>
        </p:nvSpPr>
        <p:spPr bwMode="auto">
          <a:xfrm>
            <a:off x="1338263" y="381000"/>
            <a:ext cx="3433762" cy="11715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8100" tIns="38100" rIns="38100" bIns="38100">
            <a:spAutoFit/>
          </a:bodyPr>
          <a:lstStyle/>
          <a:p>
            <a:r>
              <a:rPr lang="en-US" sz="2400">
                <a:solidFill>
                  <a:srgbClr val="808080"/>
                </a:solidFill>
                <a:latin typeface="Arial Narrow" pitchFamily="34" charset="0"/>
                <a:sym typeface="Courier" charset="0"/>
              </a:rPr>
              <a:t>def clearRed(picture):</a:t>
            </a:r>
            <a:endParaRPr lang="en-US" sz="2400">
              <a:solidFill>
                <a:schemeClr val="tx1"/>
              </a:solidFill>
              <a:latin typeface="Arial Narrow" pitchFamily="34" charset="0"/>
              <a:cs typeface="Arial" pitchFamily="34" charset="0"/>
              <a:sym typeface="Arial" pitchFamily="34" charset="0"/>
            </a:endParaRPr>
          </a:p>
          <a:p>
            <a:r>
              <a:rPr lang="en-US" sz="2400">
                <a:solidFill>
                  <a:srgbClr val="808080"/>
                </a:solidFill>
                <a:latin typeface="Arial Narrow" pitchFamily="34" charset="0"/>
                <a:sym typeface="Courier" charset="0"/>
              </a:rPr>
              <a:t>  for pixel in getPixels(picture):</a:t>
            </a:r>
            <a:endParaRPr lang="en-US" sz="2400">
              <a:solidFill>
                <a:schemeClr val="tx1"/>
              </a:solidFill>
              <a:latin typeface="Arial Narrow" pitchFamily="34" charset="0"/>
              <a:cs typeface="Arial" pitchFamily="34" charset="0"/>
              <a:sym typeface="Arial" pitchFamily="34" charset="0"/>
            </a:endParaRPr>
          </a:p>
          <a:p>
            <a:r>
              <a:rPr lang="en-US" sz="2400">
                <a:solidFill>
                  <a:srgbClr val="808080"/>
                </a:solidFill>
                <a:latin typeface="Arial Narrow" pitchFamily="34" charset="0"/>
                <a:sym typeface="Courier" charset="0"/>
              </a:rPr>
              <a:t>    setRed(pixel,0)</a:t>
            </a:r>
          </a:p>
        </p:txBody>
      </p:sp>
      <p:sp>
        <p:nvSpPr>
          <p:cNvPr id="134148" name="Rectangle 3"/>
          <p:cNvSpPr>
            <a:spLocks/>
          </p:cNvSpPr>
          <p:nvPr/>
        </p:nvSpPr>
        <p:spPr bwMode="auto">
          <a:xfrm>
            <a:off x="1338263" y="1908175"/>
            <a:ext cx="5561012" cy="220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8100" tIns="38100" rIns="38100" bIns="38100">
            <a:spAutoFit/>
          </a:bodyPr>
          <a:lstStyle/>
          <a:p>
            <a:r>
              <a:rPr lang="en-US" sz="2000">
                <a:solidFill>
                  <a:srgbClr val="808080"/>
                </a:solidFill>
                <a:latin typeface="Arial Narrow" pitchFamily="34" charset="0"/>
                <a:sym typeface="Courier" charset="0"/>
              </a:rPr>
              <a:t>def greyscale(picture):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for p in getPixels(picture):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redness=getRed(p)</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greenness=getGreen(p)</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blueness=getBlue(p)</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luminance=(redness+blueness+greenness)/3</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setColor(p, makeColor(luminance,luminance,luminance))</a:t>
            </a:r>
          </a:p>
        </p:txBody>
      </p:sp>
      <p:pic>
        <p:nvPicPr>
          <p:cNvPr id="1341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8" y="4579938"/>
            <a:ext cx="2011362"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25" y="2260600"/>
            <a:ext cx="19145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13" y="0"/>
            <a:ext cx="19145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82900"/>
            <a:ext cx="124301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276782"/>
      </p:ext>
    </p:extLst>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ED6EF7D-B1F9-4F32-9414-4D4A3E0D8DA5}" type="slidenum">
              <a:rPr lang="en-US" sz="800">
                <a:solidFill>
                  <a:srgbClr val="808080"/>
                </a:solidFill>
                <a:latin typeface="Franklin Gothic Book" pitchFamily="34" charset="0"/>
                <a:sym typeface="Franklin Gothic Book" pitchFamily="34" charset="0"/>
              </a:rPr>
              <a:pPr eaLnBrk="1" hangingPunct="1"/>
              <a:t>56</a:t>
            </a:fld>
            <a:endParaRPr lang="en-US" sz="800">
              <a:solidFill>
                <a:srgbClr val="808080"/>
              </a:solidFill>
              <a:latin typeface="Franklin Gothic Book" pitchFamily="34" charset="0"/>
              <a:sym typeface="Franklin Gothic Book" pitchFamily="34" charset="0"/>
            </a:endParaRPr>
          </a:p>
        </p:txBody>
      </p:sp>
      <p:sp>
        <p:nvSpPr>
          <p:cNvPr id="136195" name="Title 1"/>
          <p:cNvSpPr>
            <a:spLocks noGrp="1"/>
          </p:cNvSpPr>
          <p:nvPr>
            <p:ph type="title" idx="4294967295"/>
          </p:nvPr>
        </p:nvSpPr>
        <p:spPr bwMode="auto">
          <a:xfrm>
            <a:off x="0" y="152400"/>
            <a:ext cx="8375650" cy="677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dirty="0" smtClean="0">
                <a:ea typeface="ＭＳ Ｐゴシック" pitchFamily="34" charset="-128"/>
              </a:rPr>
              <a:t>Open-ended, contextualized homework</a:t>
            </a:r>
            <a:br>
              <a:rPr lang="en-US" sz="2400" dirty="0" smtClean="0">
                <a:ea typeface="ＭＳ Ｐゴシック" pitchFamily="34" charset="-128"/>
              </a:rPr>
            </a:br>
            <a:r>
              <a:rPr lang="en-US" sz="2400" dirty="0" smtClean="0">
                <a:ea typeface="ＭＳ Ｐゴシック" pitchFamily="34" charset="-128"/>
              </a:rPr>
              <a:t> in Media Computation CS1 &amp; CS2</a:t>
            </a:r>
          </a:p>
        </p:txBody>
      </p:sp>
      <p:sp>
        <p:nvSpPr>
          <p:cNvPr id="136196" name="TextBox 9"/>
          <p:cNvSpPr txBox="1">
            <a:spLocks noChangeArrowheads="1"/>
          </p:cNvSpPr>
          <p:nvPr/>
        </p:nvSpPr>
        <p:spPr bwMode="auto">
          <a:xfrm>
            <a:off x="762000" y="5638800"/>
            <a:ext cx="16764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6875" indent="-396875" defTabSz="912813"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defTabSz="912813"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lnSpc>
                <a:spcPct val="90000"/>
              </a:lnSpc>
              <a:spcBef>
                <a:spcPct val="20000"/>
              </a:spcBef>
              <a:buSzPct val="85000"/>
              <a:buFont typeface="Arial" pitchFamily="34" charset="0"/>
              <a:buNone/>
            </a:pPr>
            <a:r>
              <a:rPr lang="en-US" sz="2000" dirty="0">
                <a:solidFill>
                  <a:schemeClr val="tx1"/>
                </a:solidFill>
                <a:latin typeface="Segoe" charset="0"/>
              </a:rPr>
              <a:t>Sound collage</a:t>
            </a:r>
          </a:p>
        </p:txBody>
      </p:sp>
      <p:pic>
        <p:nvPicPr>
          <p:cNvPr id="18" name="soup.wav">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304800" y="56388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7" descr="JenniferBlakesNewCollage[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3987" y="1143000"/>
            <a:ext cx="2589213"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snowflakes.avi" descr="snowflakes">
            <a:hlinkClick r:id="" action="ppaction://media"/>
          </p:cNvPr>
          <p:cNvPicPr/>
          <p:nvPr>
            <a:videoFile r:link="rId2"/>
          </p:nvPr>
        </p:nvPicPr>
        <p:blipFill>
          <a:blip r:embed="rId9">
            <a:extLst>
              <a:ext uri="{28A0092B-C50C-407E-A947-70E740481C1C}">
                <a14:useLocalDpi xmlns:a14="http://schemas.microsoft.com/office/drawing/2010/main" val="0"/>
              </a:ext>
            </a:extLst>
          </a:blip>
          <a:srcRect/>
          <a:stretch>
            <a:fillRect/>
          </a:stretch>
        </p:blipFill>
        <p:spPr bwMode="auto">
          <a:xfrm>
            <a:off x="6858000" y="1143000"/>
            <a:ext cx="2286000" cy="228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Awesome Rad Movie.mov">
            <a:hlinkClick r:id="" action="ppaction://media"/>
          </p:cNvPr>
          <p:cNvPicPr/>
          <p:nvPr>
            <a:videoFile r:link="rId4"/>
            <p:extLst>
              <p:ext uri="{DAA4B4D4-6D71-4841-9C94-3DE7FCFB9230}">
                <p14:media xmlns:p14="http://schemas.microsoft.com/office/powerpoint/2010/main" r:embed="rId3"/>
              </p:ext>
            </p:extLst>
          </p:nvPr>
        </p:nvPicPr>
        <p:blipFill>
          <a:blip r:embed="rId10"/>
          <a:stretch>
            <a:fillRect/>
          </a:stretch>
        </p:blipFill>
        <p:spPr>
          <a:xfrm>
            <a:off x="3352800" y="1102179"/>
            <a:ext cx="3257550" cy="2326821"/>
          </a:xfrm>
          <a:prstGeom prst="rect">
            <a:avLst/>
          </a:prstGeom>
        </p:spPr>
      </p:pic>
      <p:pic>
        <p:nvPicPr>
          <p:cNvPr id="12" name="Picture 5" descr="gtg650tkermit[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44131" y="3687044"/>
            <a:ext cx="2274888" cy="308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72464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000"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1362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6201"/>
                                        </p:tgtEl>
                                      </p:cBhvr>
                                    </p:cmd>
                                  </p:childTnLst>
                                </p:cTn>
                              </p:par>
                            </p:childTnLst>
                          </p:cTn>
                        </p:par>
                      </p:childTnLst>
                    </p:cTn>
                  </p:par>
                </p:childTnLst>
              </p:cTn>
              <p:nextCondLst>
                <p:cond evt="onClick" delay="0">
                  <p:tgtEl>
                    <p:spTgt spid="136201"/>
                  </p:tgtEl>
                </p:cond>
              </p:nextCondLst>
            </p:seq>
            <p:video>
              <p:cMediaNode>
                <p:cTn id="13" fill="hold" display="0">
                  <p:stCondLst>
                    <p:cond delay="indefinite"/>
                  </p:stCondLst>
                  <p:endCondLst>
                    <p:cond evt="onNext" delay="0">
                      <p:tgtEl>
                        <p:sldTgt/>
                      </p:tgtEl>
                    </p:cond>
                    <p:cond evt="onPrev" delay="0">
                      <p:tgtEl>
                        <p:sldTgt/>
                      </p:tgtEl>
                    </p:cond>
                  </p:endCondLst>
                </p:cTn>
                <p:tgtEl>
                  <p:spTgt spid="136201"/>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1"/>
          <p:cNvSpPr>
            <a:spLocks noGrp="1" noChangeArrowheads="1"/>
          </p:cNvSpPr>
          <p:nvPr>
            <p:ph type="title"/>
          </p:nvPr>
        </p:nvSpPr>
        <p:spPr>
          <a:xfrm>
            <a:off x="457200" y="4763"/>
            <a:ext cx="8235950" cy="1411287"/>
          </a:xfrm>
        </p:spPr>
        <p:txBody>
          <a:bodyPr/>
          <a:lstStyle/>
          <a:p>
            <a:pPr eaLnBrk="1" hangingPunct="1"/>
            <a:r>
              <a:rPr lang="en-US" smtClean="0">
                <a:ea typeface="ＭＳ Ｐゴシック" pitchFamily="34" charset="-128"/>
              </a:rPr>
              <a:t>Results:CS1“Media Computation”</a:t>
            </a:r>
          </a:p>
        </p:txBody>
      </p:sp>
      <p:graphicFrame>
        <p:nvGraphicFramePr>
          <p:cNvPr id="138242" name="Object 2"/>
          <p:cNvGraphicFramePr>
            <a:graphicFrameLocks/>
          </p:cNvGraphicFramePr>
          <p:nvPr/>
        </p:nvGraphicFramePr>
        <p:xfrm>
          <a:off x="231775" y="960438"/>
          <a:ext cx="8788400" cy="4867275"/>
        </p:xfrm>
        <a:graphic>
          <a:graphicData uri="http://schemas.openxmlformats.org/presentationml/2006/ole">
            <mc:AlternateContent xmlns:mc="http://schemas.openxmlformats.org/markup-compatibility/2006">
              <mc:Choice xmlns:v="urn:schemas-microsoft-com:vml" Requires="v">
                <p:oleObj spid="_x0000_s181274" name="Chart" r:id="rId4" imgW="9325051" imgH="5143500" progId="MSGraph.Chart.8">
                  <p:embed/>
                </p:oleObj>
              </mc:Choice>
              <mc:Fallback>
                <p:oleObj name="Chart" r:id="rId4" imgW="9325051" imgH="5143500" progId="MSGraph.Chart.8">
                  <p:embed/>
                  <p:pic>
                    <p:nvPicPr>
                      <p:cNvPr id="0" name="Picture 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960438"/>
                        <a:ext cx="8788400" cy="48672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38244" name="Line 74"/>
          <p:cNvSpPr>
            <a:spLocks noChangeShapeType="1"/>
          </p:cNvSpPr>
          <p:nvPr/>
        </p:nvSpPr>
        <p:spPr bwMode="auto">
          <a:xfrm flipV="1">
            <a:off x="2895600" y="1295400"/>
            <a:ext cx="0" cy="35814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45" name="Line 75"/>
          <p:cNvSpPr>
            <a:spLocks noChangeShapeType="1"/>
          </p:cNvSpPr>
          <p:nvPr/>
        </p:nvSpPr>
        <p:spPr bwMode="auto">
          <a:xfrm flipV="1">
            <a:off x="5257800" y="1295400"/>
            <a:ext cx="0" cy="35814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34889" name="Group 73"/>
          <p:cNvGraphicFramePr>
            <a:graphicFrameLocks noGrp="1"/>
          </p:cNvGraphicFramePr>
          <p:nvPr/>
        </p:nvGraphicFramePr>
        <p:xfrm>
          <a:off x="609600" y="1219200"/>
          <a:ext cx="7521575" cy="5356860"/>
        </p:xfrm>
        <a:graphic>
          <a:graphicData uri="http://schemas.openxmlformats.org/drawingml/2006/table">
            <a:tbl>
              <a:tblPr/>
              <a:tblGrid>
                <a:gridCol w="2505075"/>
                <a:gridCol w="2509838"/>
                <a:gridCol w="2506662"/>
              </a:tblGrid>
              <a:tr h="1152525">
                <a:tc gridSpan="3">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smtClean="0">
                          <a:ln>
                            <a:noFill/>
                          </a:ln>
                          <a:solidFill>
                            <a:srgbClr val="0D0D0D"/>
                          </a:solidFill>
                          <a:effectLst/>
                          <a:latin typeface="Lucida Grande" pitchFamily="-112" charset="0"/>
                          <a:ea typeface="ＭＳ Ｐゴシック" pitchFamily="34" charset="-128"/>
                          <a:sym typeface="Lucida Grande" pitchFamily="-112" charset="0"/>
                        </a:rPr>
                        <a:t>Change in Success rates in CS1 “Media Computation” from Spring 2003 to Fall 2005</a:t>
                      </a:r>
                    </a:p>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smtClean="0">
                          <a:ln>
                            <a:noFill/>
                          </a:ln>
                          <a:solidFill>
                            <a:srgbClr val="0D0D0D"/>
                          </a:solidFill>
                          <a:effectLst/>
                          <a:latin typeface="Lucida Grande" pitchFamily="-112" charset="0"/>
                          <a:ea typeface="ＭＳ Ｐゴシック" pitchFamily="34" charset="-128"/>
                          <a:sym typeface="Lucida Grande" pitchFamily="-112" charset="0"/>
                        </a:rPr>
                        <a:t>(Overall 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Architecture</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46.7%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85.7%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Biology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64.4%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90.4%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Economics</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54.5%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92.0%</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History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46.5%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67.6%</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Management</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48.5%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87.8%</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Public Policy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47.9%</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85.4%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bl>
          </a:graphicData>
        </a:graphic>
      </p:graphicFrame>
    </p:spTree>
    <p:extLst>
      <p:ext uri="{BB962C8B-B14F-4D97-AF65-F5344CB8AC3E}">
        <p14:creationId xmlns:p14="http://schemas.microsoft.com/office/powerpoint/2010/main" val="13697904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89"/>
                                        </p:tgtEl>
                                        <p:attrNameLst>
                                          <p:attrName>style.visibility</p:attrName>
                                        </p:attrNameLst>
                                      </p:cBhvr>
                                      <p:to>
                                        <p:strVal val="visible"/>
                                      </p:to>
                                    </p:set>
                                    <p:anim calcmode="lin" valueType="num">
                                      <p:cBhvr additive="base">
                                        <p:cTn id="7" dur="500" fill="hold"/>
                                        <p:tgtEl>
                                          <p:spTgt spid="34889"/>
                                        </p:tgtEl>
                                        <p:attrNameLst>
                                          <p:attrName>ppt_x</p:attrName>
                                        </p:attrNameLst>
                                      </p:cBhvr>
                                      <p:tavLst>
                                        <p:tav tm="0">
                                          <p:val>
                                            <p:strVal val="#ppt_x"/>
                                          </p:val>
                                        </p:tav>
                                        <p:tav tm="100000">
                                          <p:val>
                                            <p:strVal val="#ppt_x"/>
                                          </p:val>
                                        </p:tav>
                                      </p:tavLst>
                                    </p:anim>
                                    <p:anim calcmode="lin" valueType="num">
                                      <p:cBhvr additive="base">
                                        <p:cTn id="8" dur="500" fill="hold"/>
                                        <p:tgtEl>
                                          <p:spTgt spid="348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ChangeArrowheads="1"/>
          </p:cNvSpPr>
          <p:nvPr>
            <p:ph type="title"/>
          </p:nvPr>
        </p:nvSpPr>
        <p:spPr>
          <a:xfrm>
            <a:off x="303213" y="-76200"/>
            <a:ext cx="8237537" cy="1285875"/>
          </a:xfrm>
        </p:spPr>
        <p:txBody>
          <a:bodyPr/>
          <a:lstStyle/>
          <a:p>
            <a:pPr eaLnBrk="1" hangingPunct="1"/>
            <a:r>
              <a:rPr lang="en-US" dirty="0" smtClean="0">
                <a:ea typeface="ＭＳ Ｐゴシック" pitchFamily="34" charset="-128"/>
              </a:rPr>
              <a:t>Was the class successful?</a:t>
            </a:r>
          </a:p>
        </p:txBody>
      </p:sp>
      <p:sp>
        <p:nvSpPr>
          <p:cNvPr id="140291" name="Rectangle 2"/>
          <p:cNvSpPr>
            <a:spLocks noGrp="1" noChangeArrowheads="1"/>
          </p:cNvSpPr>
          <p:nvPr>
            <p:ph type="body" idx="1"/>
          </p:nvPr>
        </p:nvSpPr>
        <p:spPr>
          <a:xfrm>
            <a:off x="400050" y="1303338"/>
            <a:ext cx="8351838" cy="5021262"/>
          </a:xfrm>
        </p:spPr>
        <p:txBody>
          <a:bodyPr/>
          <a:lstStyle/>
          <a:p>
            <a:pPr marL="304800" indent="-304800" eaLnBrk="1" hangingPunct="1">
              <a:lnSpc>
                <a:spcPct val="80000"/>
              </a:lnSpc>
              <a:spcBef>
                <a:spcPct val="0"/>
              </a:spcBef>
            </a:pPr>
            <a:r>
              <a:rPr lang="en-US" sz="2400" dirty="0" smtClean="0">
                <a:ea typeface="ＭＳ Ｐゴシック" pitchFamily="34" charset="-128"/>
              </a:rPr>
              <a:t>Interviewed Intl Affairs student (female): “I just wish I had more time to play around with that and make neat effects. But JES [IDE for class] will be on my computer forever, so… that’s the nice thing about this class is that you could go as deep into the homework as you wanted. So, I’d turn it in and then me and my roommate would do more after to see what we could do with it.”</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lnSpc>
                <a:spcPct val="80000"/>
              </a:lnSpc>
              <a:spcBef>
                <a:spcPct val="0"/>
              </a:spcBef>
            </a:pPr>
            <a:r>
              <a:rPr lang="en-US" sz="2600" b="1" dirty="0" smtClean="0">
                <a:ea typeface="ＭＳ Ｐゴシック" pitchFamily="34" charset="-128"/>
              </a:rPr>
              <a:t>Survey one year later</a:t>
            </a:r>
            <a:r>
              <a:rPr lang="en-US" sz="2600" dirty="0" smtClean="0">
                <a:ea typeface="ＭＳ Ｐゴシック" pitchFamily="34" charset="-128"/>
              </a:rPr>
              <a:t>:</a:t>
            </a:r>
          </a:p>
          <a:p>
            <a:pPr marL="666750" lvl="1" indent="-304800" eaLnBrk="1" hangingPunct="1">
              <a:lnSpc>
                <a:spcPct val="80000"/>
              </a:lnSpc>
              <a:spcBef>
                <a:spcPct val="0"/>
              </a:spcBef>
            </a:pPr>
            <a:r>
              <a:rPr lang="en-US" sz="2200" dirty="0" smtClean="0">
                <a:ea typeface="ＭＳ Ｐゴシック" pitchFamily="34" charset="-128"/>
              </a:rPr>
              <a:t>19% of respondents had </a:t>
            </a:r>
            <a:r>
              <a:rPr lang="en-US" sz="2200" b="1" dirty="0" smtClean="0">
                <a:ea typeface="ＭＳ Ｐゴシック" pitchFamily="34" charset="-128"/>
              </a:rPr>
              <a:t>programmed</a:t>
            </a:r>
            <a:r>
              <a:rPr lang="en-US" sz="2200" dirty="0" smtClean="0">
                <a:ea typeface="ＭＳ Ｐゴシック" pitchFamily="34" charset="-128"/>
              </a:rPr>
              <a:t> since class ended</a:t>
            </a:r>
            <a:br>
              <a:rPr lang="en-US" sz="2200" dirty="0" smtClean="0">
                <a:ea typeface="ＭＳ Ｐゴシック" pitchFamily="34" charset="-128"/>
              </a:rPr>
            </a:br>
            <a:endParaRPr lang="en-US" sz="2200" dirty="0" smtClean="0">
              <a:ea typeface="ＭＳ Ｐゴシック" pitchFamily="34" charset="-128"/>
            </a:endParaRPr>
          </a:p>
          <a:p>
            <a:pPr eaLnBrk="1" hangingPunct="1">
              <a:lnSpc>
                <a:spcPct val="80000"/>
              </a:lnSpc>
              <a:spcBef>
                <a:spcPct val="0"/>
              </a:spcBef>
            </a:pPr>
            <a:r>
              <a:rPr lang="en-US" sz="2400" b="1" dirty="0" smtClean="0">
                <a:ea typeface="ＭＳ Ｐゴシック" pitchFamily="34" charset="-128"/>
              </a:rPr>
              <a:t>"Did the class change how you interact with computers?”</a:t>
            </a:r>
          </a:p>
          <a:p>
            <a:pPr marL="457200" lvl="1" indent="-457200">
              <a:lnSpc>
                <a:spcPct val="80000"/>
              </a:lnSpc>
            </a:pPr>
            <a:r>
              <a:rPr lang="en-US" sz="2600" dirty="0" smtClean="0">
                <a:ea typeface="ＭＳ Ｐゴシック" pitchFamily="34" charset="-128"/>
              </a:rPr>
              <a:t>“Definitely makes me think of what is going on behind the scenes of such programs like Photoshop and Illustrator.”</a:t>
            </a:r>
          </a:p>
          <a:p>
            <a:pPr marL="304800" indent="-304800" eaLnBrk="1" hangingPunct="1">
              <a:lnSpc>
                <a:spcPct val="80000"/>
              </a:lnSpc>
              <a:spcBef>
                <a:spcPct val="0"/>
              </a:spcBef>
            </a:pPr>
            <a:endParaRPr lang="en-US" sz="2800" dirty="0" smtClean="0">
              <a:ea typeface="ＭＳ Ｐゴシック" pitchFamily="34" charset="-128"/>
            </a:endParaRPr>
          </a:p>
        </p:txBody>
      </p:sp>
    </p:spTree>
    <p:extLst>
      <p:ext uri="{BB962C8B-B14F-4D97-AF65-F5344CB8AC3E}">
        <p14:creationId xmlns:p14="http://schemas.microsoft.com/office/powerpoint/2010/main" val="3195052772"/>
      </p:ext>
    </p:extLst>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Grp="1" noChangeArrowheads="1"/>
          </p:cNvSpPr>
          <p:nvPr>
            <p:ph type="title"/>
            <p:custDataLst>
              <p:tags r:id="rId1"/>
            </p:custDataLst>
          </p:nvPr>
        </p:nvSpPr>
        <p:spPr>
          <a:xfrm>
            <a:off x="457200" y="152400"/>
            <a:ext cx="8229600" cy="1143000"/>
          </a:xfrm>
        </p:spPr>
        <p:txBody>
          <a:bodyPr/>
          <a:lstStyle/>
          <a:p>
            <a:pPr eaLnBrk="1" hangingPunct="1"/>
            <a:r>
              <a:rPr lang="en-US" dirty="0" smtClean="0">
                <a:ea typeface="ＭＳ Ｐゴシック" pitchFamily="34" charset="-128"/>
              </a:rPr>
              <a:t>Results at Other Schools</a:t>
            </a:r>
          </a:p>
        </p:txBody>
      </p:sp>
      <p:sp>
        <p:nvSpPr>
          <p:cNvPr id="144387" name="Content Placeholder 7"/>
          <p:cNvSpPr>
            <a:spLocks noGrp="1"/>
          </p:cNvSpPr>
          <p:nvPr>
            <p:ph sz="half" idx="1"/>
            <p:custDataLst>
              <p:tags r:id="rId2"/>
            </p:custDataLst>
          </p:nvPr>
        </p:nvSpPr>
        <p:spPr>
          <a:xfrm>
            <a:off x="228600" y="1616075"/>
            <a:ext cx="4343400" cy="4479925"/>
          </a:xfrm>
        </p:spPr>
        <p:txBody>
          <a:bodyPr/>
          <a:lstStyle/>
          <a:p>
            <a:pPr eaLnBrk="1" hangingPunct="1"/>
            <a:r>
              <a:rPr lang="en-US" sz="2400" dirty="0" smtClean="0">
                <a:ea typeface="ＭＳ Ｐゴシック" pitchFamily="34" charset="-128"/>
              </a:rPr>
              <a:t>Similar retention results at 2 year public Gainesville College (Tew, Fowler, Guzdial, SIGCSE 2005) and at (much more diverse) U. Illinois-Chicago’s CS0.5 (Sloan &amp; Troy, SIGCSE 2008)</a:t>
            </a:r>
          </a:p>
          <a:p>
            <a:pPr eaLnBrk="1" hangingPunct="1"/>
            <a:r>
              <a:rPr lang="en-US" sz="2400" dirty="0" smtClean="0">
                <a:ea typeface="ＭＳ Ｐゴシック" pitchFamily="34" charset="-128"/>
              </a:rPr>
              <a:t>Would you like more CS?</a:t>
            </a:r>
          </a:p>
          <a:p>
            <a:pPr lvl="1" eaLnBrk="1" hangingPunct="1"/>
            <a:r>
              <a:rPr lang="en-US" sz="2000" dirty="0" smtClean="0">
                <a:ea typeface="ＭＳ Ｐゴシック" pitchFamily="34" charset="-128"/>
              </a:rPr>
              <a:t>GT 15.2% “Strongly Disagree.”  &lt;25% agree.</a:t>
            </a:r>
          </a:p>
          <a:p>
            <a:pPr lvl="1" eaLnBrk="1" hangingPunct="1"/>
            <a:r>
              <a:rPr lang="en-US" sz="2000" dirty="0" smtClean="0">
                <a:ea typeface="ＭＳ Ｐゴシック" pitchFamily="34" charset="-128"/>
              </a:rPr>
              <a:t>More MediaComp? GT and Gainesville over 40% agree.</a:t>
            </a:r>
          </a:p>
        </p:txBody>
      </p:sp>
      <p:sp>
        <p:nvSpPr>
          <p:cNvPr id="144389" name="Rectangle 5"/>
          <p:cNvSpPr>
            <a:spLocks/>
          </p:cNvSpPr>
          <p:nvPr>
            <p:custDataLst>
              <p:tags r:id="rId3"/>
            </p:custDataLst>
          </p:nvPr>
        </p:nvSpPr>
        <p:spPr bwMode="auto">
          <a:xfrm>
            <a:off x="6442075" y="4786313"/>
            <a:ext cx="1944688" cy="825500"/>
          </a:xfrm>
          <a:prstGeom prst="rect">
            <a:avLst/>
          </a:prstGeom>
          <a:noFill/>
          <a:ln w="12700">
            <a:noFill/>
            <a:miter lim="800000"/>
            <a:headEnd/>
            <a:tailEnd/>
          </a:ln>
        </p:spPr>
        <p:txBody>
          <a:bodyPr lIns="0" tIns="0" rIns="0" bIns="0"/>
          <a:lstStyle/>
          <a:p>
            <a:pPr marL="396875" indent="-396875">
              <a:lnSpc>
                <a:spcPct val="90000"/>
              </a:lnSpc>
              <a:spcBef>
                <a:spcPts val="475"/>
              </a:spcBef>
            </a:pPr>
            <a:r>
              <a:rPr lang="en-US" sz="2000">
                <a:solidFill>
                  <a:srgbClr val="FFFFFF"/>
                </a:solidFill>
                <a:latin typeface="Lucida Grande" charset="0"/>
                <a:sym typeface="Lucida Grande" charset="0"/>
              </a:rPr>
              <a:t>(Tew, Fowler, Guzdial,  SIGCSE 2005)</a:t>
            </a:r>
          </a:p>
        </p:txBody>
      </p:sp>
      <p:pic>
        <p:nvPicPr>
          <p:cNvPr id="144390" name="Picture 4"/>
          <p:cNvPicPr>
            <a:picLocks noChangeAspect="1" noChangeArrowheads="1"/>
          </p:cNvPicPr>
          <p:nvPr>
            <p:custDataLst>
              <p:tags r:id="rId4"/>
            </p:custDataLst>
          </p:nvPr>
        </p:nvPicPr>
        <p:blipFill>
          <a:blip r:embed="rId10"/>
          <a:srcRect/>
          <a:stretch>
            <a:fillRect/>
          </a:stretch>
        </p:blipFill>
        <p:spPr bwMode="auto">
          <a:xfrm>
            <a:off x="4546600" y="1143000"/>
            <a:ext cx="4673600" cy="2514600"/>
          </a:xfrm>
          <a:prstGeom prst="rect">
            <a:avLst/>
          </a:prstGeom>
          <a:noFill/>
          <a:ln w="9525">
            <a:noFill/>
            <a:miter lim="800000"/>
            <a:headEnd/>
            <a:tailEnd/>
          </a:ln>
        </p:spPr>
      </p:pic>
      <p:pic>
        <p:nvPicPr>
          <p:cNvPr id="144391" name="Picture 5"/>
          <p:cNvPicPr>
            <a:picLocks noChangeAspect="1" noChangeArrowheads="1"/>
          </p:cNvPicPr>
          <p:nvPr>
            <p:custDataLst>
              <p:tags r:id="rId5"/>
            </p:custDataLst>
          </p:nvPr>
        </p:nvPicPr>
        <p:blipFill>
          <a:blip r:embed="rId11"/>
          <a:srcRect/>
          <a:stretch>
            <a:fillRect/>
          </a:stretch>
        </p:blipFill>
        <p:spPr bwMode="auto">
          <a:xfrm>
            <a:off x="9372600" y="4771697"/>
            <a:ext cx="4627562" cy="2286000"/>
          </a:xfrm>
          <a:prstGeom prst="rect">
            <a:avLst/>
          </a:prstGeom>
          <a:noFill/>
          <a:ln w="9525">
            <a:noFill/>
            <a:miter lim="800000"/>
            <a:headEnd/>
            <a:tailEnd/>
          </a:ln>
        </p:spPr>
      </p:pic>
      <p:pic>
        <p:nvPicPr>
          <p:cNvPr id="144392" name="Picture 6"/>
          <p:cNvPicPr>
            <a:picLocks noChangeAspect="1" noChangeArrowheads="1"/>
          </p:cNvPicPr>
          <p:nvPr>
            <p:custDataLst>
              <p:tags r:id="rId6"/>
            </p:custDataLst>
          </p:nvPr>
        </p:nvPicPr>
        <p:blipFill>
          <a:blip r:embed="rId12"/>
          <a:srcRect/>
          <a:stretch>
            <a:fillRect/>
          </a:stretch>
        </p:blipFill>
        <p:spPr bwMode="auto">
          <a:xfrm>
            <a:off x="9525000" y="2514600"/>
            <a:ext cx="5384800" cy="2689225"/>
          </a:xfrm>
          <a:prstGeom prst="rect">
            <a:avLst/>
          </a:prstGeom>
          <a:noFill/>
          <a:ln w="9525">
            <a:noFill/>
            <a:miter lim="800000"/>
            <a:headEnd/>
            <a:tailEnd/>
          </a:ln>
        </p:spPr>
      </p:pic>
      <p:pic>
        <p:nvPicPr>
          <p:cNvPr id="10" name="Picture 4"/>
          <p:cNvPicPr>
            <a:picLocks noChangeAspect="1" noChangeArrowheads="1"/>
          </p:cNvPicPr>
          <p:nvPr>
            <p:custDataLst>
              <p:tags r:id="rId7"/>
            </p:custDataLst>
          </p:nvPr>
        </p:nvPicPr>
        <p:blipFill>
          <a:blip r:embed="rId13"/>
          <a:srcRect/>
          <a:stretch>
            <a:fillRect/>
          </a:stretch>
        </p:blipFill>
        <p:spPr bwMode="auto">
          <a:xfrm>
            <a:off x="4495800" y="3657600"/>
            <a:ext cx="4648200" cy="3117850"/>
          </a:xfrm>
          <a:prstGeom prst="rect">
            <a:avLst/>
          </a:prstGeom>
          <a:noFill/>
          <a:ln w="9525">
            <a:noFill/>
            <a:miter lim="800000"/>
            <a:headEnd/>
            <a:tailEnd/>
          </a:ln>
        </p:spPr>
      </p:pic>
    </p:spTree>
    <p:extLst>
      <p:ext uri="{BB962C8B-B14F-4D97-AF65-F5344CB8AC3E}">
        <p14:creationId xmlns:p14="http://schemas.microsoft.com/office/powerpoint/2010/main" val="1276945623"/>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p:txBody>
          <a:bodyPr/>
          <a:lstStyle/>
          <a:p>
            <a:pPr eaLnBrk="1" hangingPunct="1"/>
            <a:r>
              <a:rPr lang="en-US" smtClean="0">
                <a:ea typeface="ＭＳ Ｐゴシック" pitchFamily="34" charset="-128"/>
              </a:rPr>
              <a:t>The Two Cultures</a:t>
            </a: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54" y="1054554"/>
            <a:ext cx="3970337"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052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sz="2800" smtClean="0">
                <a:ea typeface="ＭＳ Ｐゴシック" pitchFamily="34" charset="-128"/>
              </a:rPr>
              <a:t>Results at </a:t>
            </a:r>
            <a:br>
              <a:rPr lang="en-US" sz="2800" smtClean="0">
                <a:ea typeface="ＭＳ Ｐゴシック" pitchFamily="34" charset="-128"/>
              </a:rPr>
            </a:br>
            <a:r>
              <a:rPr lang="en-US" sz="2800" smtClean="0">
                <a:ea typeface="ＭＳ Ｐゴシック" pitchFamily="34" charset="-128"/>
              </a:rPr>
              <a:t>University of California, San Diego</a:t>
            </a:r>
          </a:p>
        </p:txBody>
      </p:sp>
      <p:sp>
        <p:nvSpPr>
          <p:cNvPr id="148483" name="Content Placeholder 4"/>
          <p:cNvSpPr>
            <a:spLocks noGrp="1"/>
          </p:cNvSpPr>
          <p:nvPr>
            <p:ph idx="1"/>
          </p:nvPr>
        </p:nvSpPr>
        <p:spPr>
          <a:xfrm>
            <a:off x="381000" y="1371600"/>
            <a:ext cx="4800600" cy="4465638"/>
          </a:xfrm>
        </p:spPr>
        <p:txBody>
          <a:bodyPr/>
          <a:lstStyle/>
          <a:p>
            <a:r>
              <a:rPr lang="en-US" sz="2800" smtClean="0">
                <a:ea typeface="ＭＳ Ｐゴシック" pitchFamily="34" charset="-128"/>
              </a:rPr>
              <a:t>Using Java Media Computation as normal CS1 for CS majors at a research university.</a:t>
            </a:r>
          </a:p>
          <a:p>
            <a:r>
              <a:rPr lang="en-US" sz="2800" smtClean="0">
                <a:ea typeface="ＭＳ Ｐゴシック" pitchFamily="34" charset="-128"/>
              </a:rPr>
              <a:t>Did extensive data collection last semester before switching to Media Computation.</a:t>
            </a:r>
          </a:p>
          <a:p>
            <a:r>
              <a:rPr lang="en-US" sz="2800" smtClean="0">
                <a:ea typeface="ＭＳ Ｐゴシック" pitchFamily="34" charset="-128"/>
              </a:rPr>
              <a:t>Been following two cohorts of CS1 students for comparison.</a:t>
            </a:r>
          </a:p>
        </p:txBody>
      </p:sp>
      <p:sp>
        <p:nvSpPr>
          <p:cNvPr id="100357" name="TextBox 6"/>
          <p:cNvSpPr txBox="1">
            <a:spLocks noChangeArrowheads="1"/>
          </p:cNvSpPr>
          <p:nvPr/>
        </p:nvSpPr>
        <p:spPr bwMode="auto">
          <a:xfrm>
            <a:off x="5334000" y="1219200"/>
            <a:ext cx="3581400" cy="646113"/>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a:spAutoFit/>
          </a:bodyPr>
          <a:lstStyle/>
          <a:p>
            <a:pPr>
              <a:defRPr/>
            </a:pPr>
            <a:r>
              <a:rPr lang="en-US" sz="1800" dirty="0">
                <a:solidFill>
                  <a:schemeClr val="dk1"/>
                </a:solidFill>
                <a:latin typeface="+mn-lt"/>
                <a:ea typeface="+mn-ea"/>
                <a:sym typeface="Gill Sans" charset="0"/>
              </a:rPr>
              <a:t>Simon, </a:t>
            </a:r>
            <a:r>
              <a:rPr lang="en-US" sz="1800" dirty="0" err="1">
                <a:solidFill>
                  <a:schemeClr val="dk1"/>
                </a:solidFill>
                <a:latin typeface="+mn-lt"/>
                <a:ea typeface="+mn-ea"/>
                <a:sym typeface="Gill Sans" charset="0"/>
              </a:rPr>
              <a:t>Kinnunen</a:t>
            </a:r>
            <a:r>
              <a:rPr lang="en-US" sz="1800" dirty="0">
                <a:solidFill>
                  <a:schemeClr val="dk1"/>
                </a:solidFill>
                <a:latin typeface="+mn-lt"/>
                <a:ea typeface="+mn-ea"/>
                <a:sym typeface="Gill Sans" charset="0"/>
              </a:rPr>
              <a:t>, Porter, </a:t>
            </a:r>
            <a:r>
              <a:rPr lang="en-US" sz="1800" dirty="0" err="1">
                <a:solidFill>
                  <a:schemeClr val="dk1"/>
                </a:solidFill>
                <a:latin typeface="+mn-lt"/>
                <a:ea typeface="+mn-ea"/>
                <a:sym typeface="Gill Sans" charset="0"/>
              </a:rPr>
              <a:t>Zaskis</a:t>
            </a:r>
            <a:r>
              <a:rPr lang="en-US" sz="1800" dirty="0">
                <a:solidFill>
                  <a:schemeClr val="dk1"/>
                </a:solidFill>
                <a:latin typeface="+mn-lt"/>
                <a:ea typeface="+mn-ea"/>
                <a:sym typeface="Gill Sans" charset="0"/>
              </a:rPr>
              <a:t>, ACM ITICSE 2010</a:t>
            </a:r>
          </a:p>
        </p:txBody>
      </p:sp>
      <p:sp>
        <p:nvSpPr>
          <p:cNvPr id="148485" name="TextBox 7"/>
          <p:cNvSpPr txBox="1">
            <a:spLocks noChangeArrowheads="1"/>
          </p:cNvSpPr>
          <p:nvPr/>
        </p:nvSpPr>
        <p:spPr bwMode="auto">
          <a:xfrm>
            <a:off x="5638800" y="2057400"/>
            <a:ext cx="2971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400" b="1"/>
              <a:t>Findings</a:t>
            </a:r>
            <a:r>
              <a:rPr lang="en-US" sz="2400"/>
              <a:t>:</a:t>
            </a:r>
          </a:p>
          <a:p>
            <a:pPr eaLnBrk="1" hangingPunct="1">
              <a:buFont typeface="Arial" pitchFamily="34" charset="0"/>
              <a:buChar char="•"/>
            </a:pPr>
            <a:r>
              <a:rPr lang="en-US" sz="2400"/>
              <a:t> MediaComp has more focus on problem-solving, less on language.</a:t>
            </a:r>
            <a:br>
              <a:rPr lang="en-US" sz="2400"/>
            </a:br>
            <a:endParaRPr lang="en-US" sz="2400"/>
          </a:p>
          <a:p>
            <a:pPr eaLnBrk="1" hangingPunct="1">
              <a:buFont typeface="Arial" pitchFamily="34" charset="0"/>
              <a:buChar char="•"/>
            </a:pPr>
            <a:r>
              <a:rPr lang="en-US" sz="2400"/>
              <a:t> MediaComp students have higher pass rates and retention rates one year later</a:t>
            </a:r>
          </a:p>
        </p:txBody>
      </p:sp>
    </p:spTree>
    <p:extLst>
      <p:ext uri="{BB962C8B-B14F-4D97-AF65-F5344CB8AC3E}">
        <p14:creationId xmlns:p14="http://schemas.microsoft.com/office/powerpoint/2010/main" val="36776645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6247D6FC-A556-4A3E-96B5-A1ECEE7776B4}" type="slidenum">
              <a:rPr lang="en-US" sz="800">
                <a:solidFill>
                  <a:srgbClr val="808080"/>
                </a:solidFill>
                <a:latin typeface="Franklin Gothic Book" pitchFamily="34" charset="0"/>
                <a:sym typeface="Franklin Gothic Book" pitchFamily="34" charset="0"/>
              </a:rPr>
              <a:pPr eaLnBrk="1" hangingPunct="1"/>
              <a:t>61</a:t>
            </a:fld>
            <a:endParaRPr lang="en-US" sz="800">
              <a:solidFill>
                <a:srgbClr val="808080"/>
              </a:solidFill>
              <a:latin typeface="Franklin Gothic Book" pitchFamily="34" charset="0"/>
              <a:sym typeface="Franklin Gothic Book" pitchFamily="34" charset="0"/>
            </a:endParaRPr>
          </a:p>
        </p:txBody>
      </p:sp>
      <p:sp>
        <p:nvSpPr>
          <p:cNvPr id="149507" name="Rectangle 1"/>
          <p:cNvSpPr>
            <a:spLocks noGrp="1" noChangeArrowheads="1"/>
          </p:cNvSpPr>
          <p:nvPr>
            <p:ph type="title"/>
          </p:nvPr>
        </p:nvSpPr>
        <p:spPr>
          <a:xfrm>
            <a:off x="93663" y="0"/>
            <a:ext cx="8234362" cy="1216025"/>
          </a:xfrm>
        </p:spPr>
        <p:txBody>
          <a:bodyPr/>
          <a:lstStyle/>
          <a:p>
            <a:pPr eaLnBrk="1" hangingPunct="1"/>
            <a:r>
              <a:rPr lang="en-US" sz="2800" smtClean="0">
                <a:ea typeface="ＭＳ Ｐゴシック" pitchFamily="34" charset="-128"/>
              </a:rPr>
              <a:t>A Contextualized CS2: </a:t>
            </a:r>
            <a:br>
              <a:rPr lang="en-US" sz="2800" smtClean="0">
                <a:ea typeface="ＭＳ Ｐゴシック" pitchFamily="34" charset="-128"/>
              </a:rPr>
            </a:br>
            <a:r>
              <a:rPr lang="en-US" sz="2800" smtClean="0">
                <a:ea typeface="ＭＳ Ｐゴシック" pitchFamily="34" charset="-128"/>
              </a:rPr>
              <a:t>MediaComp Data Structures</a:t>
            </a:r>
          </a:p>
        </p:txBody>
      </p:sp>
      <p:pic>
        <p:nvPicPr>
          <p:cNvPr id="149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82098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2954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038600"/>
            <a:ext cx="28971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563" y="41910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905000"/>
            <a:ext cx="503237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Text Box 9"/>
          <p:cNvSpPr txBox="1">
            <a:spLocks/>
          </p:cNvSpPr>
          <p:nvPr/>
        </p:nvSpPr>
        <p:spPr bwMode="auto">
          <a:xfrm>
            <a:off x="3505200" y="4724400"/>
            <a:ext cx="2286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ctr" eaLnBrk="1" hangingPunct="1">
              <a:spcBef>
                <a:spcPct val="50000"/>
              </a:spcBef>
            </a:pPr>
            <a:r>
              <a:rPr lang="en-US" sz="2000">
                <a:solidFill>
                  <a:schemeClr val="tx1"/>
                </a:solidFill>
                <a:sym typeface="Lucida Grande" pitchFamily="-112" charset="0"/>
              </a:rPr>
              <a:t>How did the Wildebeests charge over the </a:t>
            </a:r>
            <a:br>
              <a:rPr lang="en-US" sz="2000">
                <a:solidFill>
                  <a:schemeClr val="tx1"/>
                </a:solidFill>
                <a:sym typeface="Lucida Grande" pitchFamily="-112" charset="0"/>
              </a:rPr>
            </a:br>
            <a:r>
              <a:rPr lang="en-US" sz="2000">
                <a:solidFill>
                  <a:schemeClr val="tx1"/>
                </a:solidFill>
                <a:sym typeface="Lucida Grande" pitchFamily="-112" charset="0"/>
              </a:rPr>
              <a:t>ridge in Disney's "The Lion King"?</a:t>
            </a:r>
          </a:p>
        </p:txBody>
      </p:sp>
    </p:spTree>
    <p:extLst>
      <p:ext uri="{BB962C8B-B14F-4D97-AF65-F5344CB8AC3E}">
        <p14:creationId xmlns:p14="http://schemas.microsoft.com/office/powerpoint/2010/main" val="693573689"/>
      </p:ext>
    </p:extLst>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ChangeArrowheads="1"/>
          </p:cNvSpPr>
          <p:nvPr>
            <p:ph type="title"/>
          </p:nvPr>
        </p:nvSpPr>
        <p:spPr>
          <a:xfrm>
            <a:off x="247650" y="0"/>
            <a:ext cx="8382000" cy="1181100"/>
          </a:xfrm>
        </p:spPr>
        <p:txBody>
          <a:bodyPr/>
          <a:lstStyle/>
          <a:p>
            <a:pPr eaLnBrk="1" hangingPunct="1">
              <a:lnSpc>
                <a:spcPct val="80000"/>
              </a:lnSpc>
            </a:pPr>
            <a:r>
              <a:rPr lang="en-US" sz="2800" smtClean="0">
                <a:ea typeface="ＭＳ Ｐゴシック" pitchFamily="34" charset="-128"/>
              </a:rPr>
              <a:t>Research Question: </a:t>
            </a:r>
            <a:br>
              <a:rPr lang="en-US" sz="2800" smtClean="0">
                <a:ea typeface="ＭＳ Ｐゴシック" pitchFamily="34" charset="-128"/>
              </a:rPr>
            </a:br>
            <a:r>
              <a:rPr lang="en-US" sz="2800" smtClean="0">
                <a:ea typeface="ＭＳ Ｐゴシック" pitchFamily="34" charset="-128"/>
              </a:rPr>
              <a:t>Is context still useful in a second course?</a:t>
            </a:r>
          </a:p>
        </p:txBody>
      </p:sp>
      <p:sp>
        <p:nvSpPr>
          <p:cNvPr id="151555" name="Rectangle 2"/>
          <p:cNvSpPr>
            <a:spLocks noGrp="1" noChangeArrowheads="1"/>
          </p:cNvSpPr>
          <p:nvPr>
            <p:ph type="body" idx="1"/>
          </p:nvPr>
        </p:nvSpPr>
        <p:spPr>
          <a:xfrm>
            <a:off x="311150" y="1203325"/>
            <a:ext cx="8389938" cy="5197475"/>
          </a:xfrm>
        </p:spPr>
        <p:txBody>
          <a:bodyPr/>
          <a:lstStyle/>
          <a:p>
            <a:pPr marL="304800" indent="-304800" eaLnBrk="1" hangingPunct="1">
              <a:lnSpc>
                <a:spcPct val="90000"/>
              </a:lnSpc>
              <a:spcBef>
                <a:spcPct val="0"/>
              </a:spcBef>
            </a:pPr>
            <a:r>
              <a:rPr lang="en-US" sz="2400" smtClean="0">
                <a:ea typeface="ＭＳ Ｐゴシック" pitchFamily="34" charset="-128"/>
              </a:rPr>
              <a:t>Mixed model research design</a:t>
            </a:r>
          </a:p>
          <a:p>
            <a:pPr lvl="1" eaLnBrk="1" hangingPunct="1">
              <a:lnSpc>
                <a:spcPct val="90000"/>
              </a:lnSpc>
            </a:pPr>
            <a:r>
              <a:rPr lang="en-US" sz="2000" smtClean="0">
                <a:ea typeface="ＭＳ Ｐゴシック" pitchFamily="34" charset="-128"/>
              </a:rPr>
              <a:t>Interviews informing whole-class survey</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11% agreed with “Working with media is a waste of time that could be used to learn the material in greater depth.”</a:t>
            </a:r>
            <a:endParaRPr lang="en-US" sz="2800" smtClean="0">
              <a:ea typeface="ＭＳ Ｐゴシック" pitchFamily="34" charset="-128"/>
            </a:endParaRPr>
          </a:p>
          <a:p>
            <a:pPr lvl="1" eaLnBrk="1" hangingPunct="1">
              <a:lnSpc>
                <a:spcPct val="90000"/>
              </a:lnSpc>
              <a:spcBef>
                <a:spcPts val="600"/>
              </a:spcBef>
            </a:pPr>
            <a:r>
              <a:rPr lang="en-US" sz="2000" smtClean="0">
                <a:ea typeface="ＭＳ Ｐゴシック" pitchFamily="34" charset="-128"/>
              </a:rPr>
              <a:t>“I didn’t take this class to learn how to make pretty pictures.”</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A majority of the class (70%) agreed or strongly agreed that working with media makes the class more interesting.</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67% of the students agreed or strongly agreed that they were really excited by at least one class project</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66% reported doing extra work on projects to make the outcome look “cool.”</a:t>
            </a:r>
          </a:p>
        </p:txBody>
      </p:sp>
      <p:sp>
        <p:nvSpPr>
          <p:cNvPr id="151556" name="Rectangle 3"/>
          <p:cNvSpPr>
            <a:spLocks/>
          </p:cNvSpPr>
          <p:nvPr/>
        </p:nvSpPr>
        <p:spPr bwMode="auto">
          <a:xfrm>
            <a:off x="4495800" y="5715000"/>
            <a:ext cx="4310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396875" indent="-396875">
              <a:lnSpc>
                <a:spcPct val="90000"/>
              </a:lnSpc>
              <a:spcBef>
                <a:spcPts val="575"/>
              </a:spcBef>
            </a:pPr>
            <a:r>
              <a:rPr lang="en-US" sz="2400">
                <a:solidFill>
                  <a:schemeClr val="tx1"/>
                </a:solidFill>
                <a:latin typeface="Lucida Grande" pitchFamily="-112" charset="0"/>
                <a:sym typeface="Lucida Grande" pitchFamily="-112" charset="0"/>
              </a:rPr>
              <a:t>(Yarosh and Guzdial, JERIC, Jan 2008)</a:t>
            </a:r>
          </a:p>
        </p:txBody>
      </p:sp>
    </p:spTree>
    <p:extLst>
      <p:ext uri="{BB962C8B-B14F-4D97-AF65-F5344CB8AC3E}">
        <p14:creationId xmlns:p14="http://schemas.microsoft.com/office/powerpoint/2010/main" val="3235924894"/>
      </p:ext>
    </p:extLst>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Grp="1" noChangeArrowheads="1"/>
          </p:cNvSpPr>
          <p:nvPr>
            <p:ph type="title"/>
            <p:custDataLst>
              <p:tags r:id="rId1"/>
            </p:custDataLst>
          </p:nvPr>
        </p:nvSpPr>
        <p:spPr>
          <a:xfrm>
            <a:off x="381000" y="-76200"/>
            <a:ext cx="8382000" cy="1341438"/>
          </a:xfrm>
        </p:spPr>
        <p:txBody>
          <a:bodyPr/>
          <a:lstStyle/>
          <a:p>
            <a:pPr eaLnBrk="1" hangingPunct="1"/>
            <a:r>
              <a:rPr lang="en-US" sz="2800" smtClean="0">
                <a:ea typeface="ＭＳ Ｐゴシック" pitchFamily="34" charset="-128"/>
              </a:rPr>
              <a:t>Introducing Computing in an </a:t>
            </a:r>
            <a:br>
              <a:rPr lang="en-US" sz="2800" smtClean="0">
                <a:ea typeface="ＭＳ Ｐゴシック" pitchFamily="34" charset="-128"/>
              </a:rPr>
            </a:br>
            <a:r>
              <a:rPr lang="en-US" sz="2800" smtClean="0">
                <a:ea typeface="ＭＳ Ｐゴシック" pitchFamily="34" charset="-128"/>
              </a:rPr>
              <a:t>Engineering Context</a:t>
            </a:r>
          </a:p>
        </p:txBody>
      </p:sp>
      <p:sp>
        <p:nvSpPr>
          <p:cNvPr id="153603" name="Rectangle 2"/>
          <p:cNvSpPr>
            <a:spLocks noGrp="1" noChangeArrowheads="1"/>
          </p:cNvSpPr>
          <p:nvPr>
            <p:ph idx="1"/>
            <p:custDataLst>
              <p:tags r:id="rId2"/>
            </p:custDataLst>
          </p:nvPr>
        </p:nvSpPr>
        <p:spPr>
          <a:xfrm>
            <a:off x="369888" y="1673225"/>
            <a:ext cx="4125912" cy="4879975"/>
          </a:xfrm>
        </p:spPr>
        <p:txBody>
          <a:bodyPr/>
          <a:lstStyle/>
          <a:p>
            <a:pPr marL="304800" indent="-304800" eaLnBrk="1" hangingPunct="1">
              <a:spcBef>
                <a:spcPct val="0"/>
              </a:spcBef>
            </a:pPr>
            <a:r>
              <a:rPr lang="en-US" sz="2000" smtClean="0">
                <a:ea typeface="ＭＳ Ｐゴシック" pitchFamily="34" charset="-128"/>
              </a:rPr>
              <a:t>Developed in collaboration with Civil, Mechanical, and Aerospace Engineering.</a:t>
            </a:r>
          </a:p>
          <a:p>
            <a:pPr marL="304800" indent="-304800" eaLnBrk="1" hangingPunct="1"/>
            <a:r>
              <a:rPr lang="en-US" sz="2000" smtClean="0">
                <a:ea typeface="ＭＳ Ｐゴシック" pitchFamily="34" charset="-128"/>
              </a:rPr>
              <a:t>Uses Engineering problems and MATLAB</a:t>
            </a:r>
          </a:p>
          <a:p>
            <a:pPr marL="304800" indent="-304800" eaLnBrk="1" hangingPunct="1"/>
            <a:r>
              <a:rPr lang="en-US" sz="2000" smtClean="0">
                <a:ea typeface="ＭＳ Ｐゴシック" pitchFamily="34" charset="-128"/>
              </a:rPr>
              <a:t>Covers traditional CS1 topics</a:t>
            </a:r>
            <a:br>
              <a:rPr lang="en-US" sz="2000" smtClean="0">
                <a:ea typeface="ＭＳ Ｐゴシック" pitchFamily="34" charset="-128"/>
              </a:rPr>
            </a:br>
            <a:endParaRPr lang="en-US" sz="2000" smtClean="0">
              <a:ea typeface="ＭＳ Ｐゴシック" pitchFamily="34" charset="-128"/>
            </a:endParaRPr>
          </a:p>
          <a:p>
            <a:pPr marL="304800" indent="-304800" eaLnBrk="1" hangingPunct="1"/>
            <a:r>
              <a:rPr lang="en-US" sz="2000" smtClean="0">
                <a:ea typeface="ＭＳ Ｐゴシック" pitchFamily="34" charset="-128"/>
              </a:rPr>
              <a:t>Among our 3 CS1’s, these are the </a:t>
            </a:r>
            <a:r>
              <a:rPr lang="en-US" sz="2000" smtClean="0">
                <a:latin typeface="Franklin Gothic Book Italic" pitchFamily="34" charset="0"/>
                <a:ea typeface="ＭＳ Ｐゴシック" pitchFamily="34" charset="-128"/>
                <a:sym typeface="Franklin Gothic Book Italic" pitchFamily="34" charset="0"/>
              </a:rPr>
              <a:t>first</a:t>
            </a:r>
            <a:r>
              <a:rPr lang="en-US" sz="2000" smtClean="0">
                <a:ea typeface="ＭＳ Ｐゴシック" pitchFamily="34" charset="-128"/>
              </a:rPr>
              <a:t> students to program outside of class.</a:t>
            </a:r>
          </a:p>
          <a:p>
            <a:pPr marL="304800" indent="-304800" eaLnBrk="1" hangingPunct="1"/>
            <a:r>
              <a:rPr lang="en-US" sz="2000" smtClean="0">
                <a:ea typeface="ＭＳ Ｐゴシック" pitchFamily="34" charset="-128"/>
              </a:rPr>
              <a:t>The success rate in this class also rose compared to all-in-one.</a:t>
            </a:r>
          </a:p>
        </p:txBody>
      </p:sp>
      <p:pic>
        <p:nvPicPr>
          <p:cNvPr id="153604" name="Picture 5"/>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572000" y="12954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743200"/>
            <a:ext cx="3860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07665"/>
      </p:ext>
    </p:extLst>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1"/>
          <p:cNvSpPr>
            <a:spLocks noGrp="1" noChangeArrowheads="1"/>
          </p:cNvSpPr>
          <p:nvPr>
            <p:ph type="title"/>
          </p:nvPr>
        </p:nvSpPr>
        <p:spPr/>
        <p:txBody>
          <a:bodyPr/>
          <a:lstStyle/>
          <a:p>
            <a:pPr eaLnBrk="1" hangingPunct="1"/>
            <a:r>
              <a:rPr lang="en-US" smtClean="0">
                <a:ea typeface="ＭＳ Ｐゴシック" pitchFamily="34" charset="-128"/>
              </a:rPr>
              <a:t>Comparing Spring 2004</a:t>
            </a:r>
          </a:p>
        </p:txBody>
      </p:sp>
      <p:graphicFrame>
        <p:nvGraphicFramePr>
          <p:cNvPr id="155650" name="Object 2"/>
          <p:cNvGraphicFramePr>
            <a:graphicFrameLocks/>
          </p:cNvGraphicFramePr>
          <p:nvPr/>
        </p:nvGraphicFramePr>
        <p:xfrm>
          <a:off x="606425" y="1968500"/>
          <a:ext cx="7620000" cy="4202113"/>
        </p:xfrm>
        <a:graphic>
          <a:graphicData uri="http://schemas.openxmlformats.org/presentationml/2006/ole">
            <mc:AlternateContent xmlns:mc="http://schemas.openxmlformats.org/markup-compatibility/2006">
              <mc:Choice xmlns:v="urn:schemas-microsoft-com:vml" Requires="v">
                <p:oleObj spid="_x0000_s167962" name="Chart" r:id="rId4" imgW="7619370" imgH="4199797" progId="Excel.Sheet.8">
                  <p:embed/>
                </p:oleObj>
              </mc:Choice>
              <mc:Fallback>
                <p:oleObj name="Chart" r:id="rId4" imgW="7619370" imgH="4199797" progId="Excel.Sheet.8">
                  <p:embed/>
                  <p:pic>
                    <p:nvPicPr>
                      <p:cNvPr id="0" name="Picture 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 y="1968500"/>
                        <a:ext cx="7620000" cy="420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a:spLocks noChangeArrowheads="1"/>
          </p:cNvSpPr>
          <p:nvPr/>
        </p:nvSpPr>
        <p:spPr bwMode="auto">
          <a:xfrm>
            <a:off x="3276600" y="1524000"/>
            <a:ext cx="556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000"/>
              <a:t>CS for Engineers: ~1200 students/semester</a:t>
            </a:r>
          </a:p>
          <a:p>
            <a:pPr eaLnBrk="1" hangingPunct="1"/>
            <a:r>
              <a:rPr lang="en-US" sz="2000"/>
              <a:t>Media Comp: ~300 students/semester</a:t>
            </a:r>
          </a:p>
          <a:p>
            <a:pPr eaLnBrk="1" hangingPunct="1"/>
            <a:r>
              <a:rPr lang="en-US" sz="2000"/>
              <a:t>CS for CS majors: ~150 students/semester</a:t>
            </a:r>
          </a:p>
        </p:txBody>
      </p:sp>
    </p:spTree>
    <p:extLst>
      <p:ext uri="{BB962C8B-B14F-4D97-AF65-F5344CB8AC3E}">
        <p14:creationId xmlns:p14="http://schemas.microsoft.com/office/powerpoint/2010/main" val="2300682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p:cNvSpPr>
            <a:spLocks noGrp="1" noChangeArrowheads="1"/>
          </p:cNvSpPr>
          <p:nvPr>
            <p:ph type="title"/>
          </p:nvPr>
        </p:nvSpPr>
        <p:spPr>
          <a:xfrm>
            <a:off x="228600" y="168275"/>
            <a:ext cx="5562600" cy="746125"/>
          </a:xfrm>
        </p:spPr>
        <p:txBody>
          <a:bodyPr/>
          <a:lstStyle/>
          <a:p>
            <a:pPr eaLnBrk="1" hangingPunct="1"/>
            <a:r>
              <a:rPr lang="en-US" sz="2800" smtClean="0">
                <a:ea typeface="ＭＳ Ｐゴシック" pitchFamily="34" charset="-128"/>
              </a:rPr>
              <a:t>A Context for CS1 for</a:t>
            </a:r>
            <a:br>
              <a:rPr lang="en-US" sz="2800" smtClean="0">
                <a:ea typeface="ＭＳ Ｐゴシック" pitchFamily="34" charset="-128"/>
              </a:rPr>
            </a:br>
            <a:r>
              <a:rPr lang="en-US" sz="2800" smtClean="0">
                <a:ea typeface="ＭＳ Ｐゴシック" pitchFamily="34" charset="-128"/>
              </a:rPr>
              <a:t>CS majors: Robotics</a:t>
            </a:r>
          </a:p>
        </p:txBody>
      </p:sp>
      <p:sp>
        <p:nvSpPr>
          <p:cNvPr id="157699" name="Rectangle 2"/>
          <p:cNvSpPr>
            <a:spLocks noGrp="1" noChangeArrowheads="1"/>
          </p:cNvSpPr>
          <p:nvPr>
            <p:ph type="body" idx="1"/>
          </p:nvPr>
        </p:nvSpPr>
        <p:spPr>
          <a:xfrm>
            <a:off x="311150" y="1177925"/>
            <a:ext cx="4870450" cy="5680075"/>
          </a:xfrm>
        </p:spPr>
        <p:txBody>
          <a:bodyPr/>
          <a:lstStyle/>
          <a:p>
            <a:pPr marL="304800" indent="-304800" eaLnBrk="1" hangingPunct="1">
              <a:spcBef>
                <a:spcPct val="0"/>
              </a:spcBef>
            </a:pPr>
            <a:r>
              <a:rPr lang="en-US" sz="2800" smtClean="0">
                <a:ea typeface="ＭＳ Ｐゴシック" pitchFamily="34" charset="-128"/>
              </a:rPr>
              <a:t>Microsoft Research has funded the Institute for Personal Robotics in Education</a:t>
            </a:r>
            <a:endParaRPr lang="en-US" sz="2400" smtClean="0">
              <a:ea typeface="ＭＳ Ｐゴシック" pitchFamily="34" charset="-128"/>
            </a:endParaRPr>
          </a:p>
          <a:p>
            <a:pPr lvl="1" eaLnBrk="1" hangingPunct="1">
              <a:spcBef>
                <a:spcPts val="600"/>
              </a:spcBef>
            </a:pPr>
            <a:r>
              <a:rPr lang="en-US" sz="2000" smtClean="0">
                <a:ea typeface="ＭＳ Ｐゴシック" pitchFamily="34" charset="-128"/>
              </a:rPr>
              <a:t>Leads: Tucker Balch, Deepak Kumar, Doug Blank</a:t>
            </a:r>
            <a:endParaRPr lang="en-US" sz="2400" smtClean="0">
              <a:ea typeface="ＭＳ Ｐゴシック" pitchFamily="34" charset="-128"/>
            </a:endParaRPr>
          </a:p>
          <a:p>
            <a:pPr lvl="1" eaLnBrk="1" hangingPunct="1">
              <a:spcBef>
                <a:spcPts val="600"/>
              </a:spcBef>
            </a:pPr>
            <a:r>
              <a:rPr lang="en-US" sz="2000" smtClean="0">
                <a:ea typeface="ＭＳ Ｐゴシック" pitchFamily="34" charset="-128"/>
              </a:rPr>
              <a:t>Joint between Bryn Mawr College and Georgia Tech</a:t>
            </a:r>
            <a:endParaRPr lang="en-US" sz="2400" smtClean="0">
              <a:ea typeface="ＭＳ Ｐゴシック" pitchFamily="34" charset="-128"/>
            </a:endParaRPr>
          </a:p>
          <a:p>
            <a:pPr lvl="1" eaLnBrk="1" hangingPunct="1">
              <a:spcBef>
                <a:spcPts val="600"/>
              </a:spcBef>
            </a:pPr>
            <a:r>
              <a:rPr lang="en-US" sz="2000" u="sng" smtClean="0">
                <a:solidFill>
                  <a:srgbClr val="009999"/>
                </a:solidFill>
                <a:ea typeface="ＭＳ Ｐゴシック" pitchFamily="34" charset="-128"/>
                <a:hlinkClick r:id="rId3"/>
              </a:rPr>
              <a:t>http://www.roboteducation.org</a:t>
            </a:r>
            <a:r>
              <a:rPr lang="en-US" sz="1800" u="sng" smtClean="0">
                <a:solidFill>
                  <a:srgbClr val="009999"/>
                </a:solidFill>
                <a:ea typeface="ＭＳ Ｐゴシック" pitchFamily="34" charset="-128"/>
              </a:rPr>
              <a:t/>
            </a:r>
            <a:br>
              <a:rPr lang="en-US" sz="1800" u="sng" smtClean="0">
                <a:solidFill>
                  <a:srgbClr val="009999"/>
                </a:solidFill>
                <a:ea typeface="ＭＳ Ｐゴシック" pitchFamily="34" charset="-128"/>
              </a:rPr>
            </a:br>
            <a:endParaRPr lang="en-US" sz="2000" smtClean="0">
              <a:ea typeface="ＭＳ Ｐゴシック" pitchFamily="34" charset="-128"/>
            </a:endParaRPr>
          </a:p>
          <a:p>
            <a:pPr marL="304800" indent="-304800" eaLnBrk="1" hangingPunct="1">
              <a:spcBef>
                <a:spcPts val="600"/>
              </a:spcBef>
            </a:pPr>
            <a:r>
              <a:rPr lang="en-US" sz="2800" smtClean="0">
                <a:ea typeface="ＭＳ Ｐゴシック" pitchFamily="34" charset="-128"/>
              </a:rPr>
              <a:t>Developing a CS1 with robotics as the context.</a:t>
            </a:r>
            <a:endParaRPr lang="en-US" sz="2400" smtClean="0">
              <a:ea typeface="ＭＳ Ｐゴシック" pitchFamily="34" charset="-128"/>
            </a:endParaRPr>
          </a:p>
        </p:txBody>
      </p:sp>
      <p:pic>
        <p:nvPicPr>
          <p:cNvPr id="15770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64820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14600"/>
            <a:ext cx="1666875" cy="191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649045"/>
      </p:ext>
    </p:extLst>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Grp="1" noChangeArrowheads="1"/>
          </p:cNvSpPr>
          <p:nvPr>
            <p:ph type="title"/>
          </p:nvPr>
        </p:nvSpPr>
        <p:spPr>
          <a:xfrm>
            <a:off x="387350" y="0"/>
            <a:ext cx="8382000" cy="1133475"/>
          </a:xfrm>
        </p:spPr>
        <p:txBody>
          <a:bodyPr/>
          <a:lstStyle/>
          <a:p>
            <a:pPr eaLnBrk="1" hangingPunct="1"/>
            <a:r>
              <a:rPr lang="en-US" smtClean="0">
                <a:ea typeface="ＭＳ Ｐゴシック" pitchFamily="34" charset="-128"/>
              </a:rPr>
              <a:t>Conclusions</a:t>
            </a:r>
          </a:p>
        </p:txBody>
      </p:sp>
      <p:sp>
        <p:nvSpPr>
          <p:cNvPr id="128003" name="Rectangle 2"/>
          <p:cNvSpPr>
            <a:spLocks noGrp="1" noChangeArrowheads="1"/>
          </p:cNvSpPr>
          <p:nvPr>
            <p:ph type="body" idx="1"/>
          </p:nvPr>
        </p:nvSpPr>
        <p:spPr>
          <a:xfrm>
            <a:off x="381000" y="1066800"/>
            <a:ext cx="8388350" cy="5445125"/>
          </a:xfrm>
        </p:spPr>
        <p:txBody>
          <a:bodyPr/>
          <a:lstStyle/>
          <a:p>
            <a:pPr marL="304800" indent="-304800" eaLnBrk="1" hangingPunct="1">
              <a:spcBef>
                <a:spcPct val="0"/>
              </a:spcBef>
            </a:pPr>
            <a:r>
              <a:rPr lang="en-US" sz="2400" dirty="0" smtClean="0">
                <a:ea typeface="ＭＳ Ｐゴシック" pitchFamily="34" charset="-128"/>
              </a:rPr>
              <a:t>Computing is important for everyone.</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spcBef>
                <a:spcPct val="0"/>
              </a:spcBef>
            </a:pPr>
            <a:r>
              <a:rPr lang="en-US" sz="2400" dirty="0" smtClean="0">
                <a:ea typeface="ＭＳ Ｐゴシック" pitchFamily="34" charset="-128"/>
              </a:rPr>
              <a:t>It has been our job for 50 years to teach computing to everyone.</a:t>
            </a:r>
          </a:p>
          <a:p>
            <a:pPr marL="304800" indent="-304800" eaLnBrk="1" hangingPunct="1">
              <a:spcBef>
                <a:spcPct val="0"/>
              </a:spcBef>
            </a:pPr>
            <a:endParaRPr lang="en-US" sz="2400" dirty="0">
              <a:ea typeface="ＭＳ Ｐゴシック" pitchFamily="34" charset="-128"/>
            </a:endParaRPr>
          </a:p>
          <a:p>
            <a:pPr marL="304800" indent="-304800" eaLnBrk="1" hangingPunct="1">
              <a:spcBef>
                <a:spcPct val="0"/>
              </a:spcBef>
            </a:pPr>
            <a:r>
              <a:rPr lang="en-US" sz="2400" dirty="0" smtClean="0">
                <a:ea typeface="ＭＳ Ｐゴシック" pitchFamily="34" charset="-128"/>
              </a:rPr>
              <a:t>Creating and sustaining interest in computing requires a significant outreach effort.</a:t>
            </a:r>
          </a:p>
          <a:p>
            <a:pPr marL="304800" indent="-304800" eaLnBrk="1" hangingPunct="1">
              <a:spcBef>
                <a:spcPct val="0"/>
              </a:spcBef>
            </a:pPr>
            <a:endParaRPr lang="en-US" sz="2400" dirty="0">
              <a:ea typeface="ＭＳ Ｐゴシック" pitchFamily="34" charset="-128"/>
            </a:endParaRPr>
          </a:p>
          <a:p>
            <a:pPr marL="304800" indent="-304800" eaLnBrk="1" hangingPunct="1">
              <a:spcBef>
                <a:spcPct val="0"/>
              </a:spcBef>
            </a:pPr>
            <a:r>
              <a:rPr lang="en-US" sz="2400" dirty="0" smtClean="0">
                <a:ea typeface="ＭＳ Ｐゴシック" pitchFamily="34" charset="-128"/>
              </a:rPr>
              <a:t>We can use context to retain students and to teach everyone on campus about computer science in terms that make sense for them.</a:t>
            </a:r>
            <a:endParaRPr lang="en-US" sz="2000" dirty="0"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Grp="1" noChangeArrowheads="1"/>
          </p:cNvSpPr>
          <p:nvPr>
            <p:ph type="title"/>
          </p:nvPr>
        </p:nvSpPr>
        <p:spPr>
          <a:xfrm>
            <a:off x="228600" y="182563"/>
            <a:ext cx="8382000" cy="1189037"/>
          </a:xfrm>
        </p:spPr>
        <p:txBody>
          <a:bodyPr/>
          <a:lstStyle/>
          <a:p>
            <a:pPr eaLnBrk="1" hangingPunct="1"/>
            <a:r>
              <a:rPr lang="en-US" sz="3200" smtClean="0">
                <a:ea typeface="ＭＳ Ｐゴシック" pitchFamily="34" charset="-128"/>
              </a:rPr>
              <a:t>With thanks to our supporters</a:t>
            </a:r>
          </a:p>
        </p:txBody>
      </p:sp>
      <p:sp>
        <p:nvSpPr>
          <p:cNvPr id="130051" name="Rectangle 2"/>
          <p:cNvSpPr>
            <a:spLocks noGrp="1" noChangeArrowheads="1"/>
          </p:cNvSpPr>
          <p:nvPr>
            <p:ph type="body" idx="1"/>
          </p:nvPr>
        </p:nvSpPr>
        <p:spPr>
          <a:xfrm>
            <a:off x="381000" y="1200150"/>
            <a:ext cx="8382000" cy="5200650"/>
          </a:xfrm>
          <a:solidFill>
            <a:schemeClr val="bg1"/>
          </a:solidFill>
          <a:ln>
            <a:solidFill>
              <a:schemeClr val="tx1"/>
            </a:solidFill>
            <a:miter lim="800000"/>
            <a:headEnd/>
            <a:tailEnd/>
          </a:ln>
        </p:spPr>
        <p:txBody>
          <a:bodyPr/>
          <a:lstStyle/>
          <a:p>
            <a:pPr marL="304800" indent="-304800" eaLnBrk="1" hangingPunct="1">
              <a:spcBef>
                <a:spcPct val="0"/>
              </a:spcBef>
            </a:pPr>
            <a:r>
              <a:rPr lang="en-US" sz="2800" dirty="0" smtClean="0">
                <a:ea typeface="ＭＳ Ｐゴシック" pitchFamily="34" charset="-128"/>
              </a:rPr>
              <a:t>US National Science Foundation</a:t>
            </a:r>
            <a:endParaRPr lang="en-US" sz="2400" dirty="0" smtClean="0">
              <a:ea typeface="ＭＳ Ｐゴシック" pitchFamily="34" charset="-128"/>
            </a:endParaRPr>
          </a:p>
          <a:p>
            <a:pPr lvl="1" eaLnBrk="1" hangingPunct="1">
              <a:spcBef>
                <a:spcPts val="1200"/>
              </a:spcBef>
            </a:pPr>
            <a:r>
              <a:rPr lang="en-US" sz="1600" dirty="0" smtClean="0">
                <a:ea typeface="ＭＳ Ｐゴシック" pitchFamily="34" charset="-128"/>
              </a:rPr>
              <a:t>Statewide BPC Alliance: Project “Georgia Computes!” </a:t>
            </a:r>
            <a:r>
              <a:rPr lang="en-US" sz="1600" u="sng" dirty="0" smtClean="0">
                <a:solidFill>
                  <a:srgbClr val="009999"/>
                </a:solidFill>
                <a:ea typeface="ＭＳ Ｐゴシック" pitchFamily="34" charset="-128"/>
                <a:hlinkClick r:id="rId3"/>
              </a:rPr>
              <a:t>http://www.gacomputes.org</a:t>
            </a:r>
            <a:endParaRPr lang="en-US" sz="2000" dirty="0" smtClean="0">
              <a:ea typeface="ＭＳ Ｐゴシック" pitchFamily="34" charset="-128"/>
            </a:endParaRPr>
          </a:p>
          <a:p>
            <a:pPr lvl="1" eaLnBrk="1" hangingPunct="1">
              <a:spcBef>
                <a:spcPts val="1200"/>
              </a:spcBef>
            </a:pPr>
            <a:r>
              <a:rPr lang="en-US" sz="1600" dirty="0" smtClean="0">
                <a:ea typeface="ＭＳ Ｐゴシック" pitchFamily="34" charset="-128"/>
              </a:rPr>
              <a:t>CCLI, CPATH, and CE21 Grants</a:t>
            </a:r>
            <a:endParaRPr lang="en-US" sz="20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Microsoft Research</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Georgia Tech's College of Computing </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Georgia’s Department of Education</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GVU Center, </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GT President's Undergraduate Research Award,</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Toyota Foundation</a:t>
            </a:r>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p:nvPr>
        </p:nvSpPr>
        <p:spPr>
          <a:xfrm>
            <a:off x="322263" y="0"/>
            <a:ext cx="8235950" cy="1393825"/>
          </a:xfrm>
        </p:spPr>
        <p:txBody>
          <a:bodyPr/>
          <a:lstStyle/>
          <a:p>
            <a:pPr eaLnBrk="1" hangingPunct="1"/>
            <a:r>
              <a:rPr lang="en-US" smtClean="0">
                <a:ea typeface="ＭＳ Ｐゴシック" pitchFamily="34" charset="-128"/>
              </a:rPr>
              <a:t>Thank you!</a:t>
            </a:r>
          </a:p>
        </p:txBody>
      </p:sp>
      <p:sp>
        <p:nvSpPr>
          <p:cNvPr id="132099" name="Rectangle 2"/>
          <p:cNvSpPr>
            <a:spLocks noGrp="1" noChangeArrowheads="1"/>
          </p:cNvSpPr>
          <p:nvPr>
            <p:ph type="body" idx="1"/>
          </p:nvPr>
        </p:nvSpPr>
        <p:spPr>
          <a:xfrm>
            <a:off x="381000" y="1295400"/>
            <a:ext cx="5899150" cy="4906963"/>
          </a:xfrm>
        </p:spPr>
        <p:txBody>
          <a:bodyPr/>
          <a:lstStyle/>
          <a:p>
            <a:pPr marL="304800" indent="-304800" eaLnBrk="1" hangingPunct="1">
              <a:lnSpc>
                <a:spcPct val="80000"/>
              </a:lnSpc>
              <a:spcBef>
                <a:spcPct val="0"/>
              </a:spcBef>
            </a:pPr>
            <a:r>
              <a:rPr lang="en-US" sz="2400" dirty="0" smtClean="0">
                <a:solidFill>
                  <a:srgbClr val="009999"/>
                </a:solidFill>
                <a:latin typeface="Franklin Gothic Book (Body)" charset="0"/>
                <a:ea typeface="Courier New" pitchFamily="49" charset="0"/>
                <a:sym typeface="Courier New" pitchFamily="49" charset="0"/>
                <a:hlinkClick r:id="rId4"/>
              </a:rPr>
              <a:t>http://</a:t>
            </a:r>
            <a:r>
              <a:rPr lang="en-US" sz="2400" dirty="0" smtClean="0">
                <a:solidFill>
                  <a:srgbClr val="009999"/>
                </a:solidFill>
                <a:latin typeface="Franklin Gothic Book (Body)" charset="0"/>
                <a:ea typeface="Courier New" pitchFamily="49" charset="0"/>
                <a:sym typeface="Courier New" pitchFamily="49" charset="0"/>
                <a:hlinkClick r:id="rId4"/>
              </a:rPr>
              <a:t>coweb.cc.gatech.edu/ice-gt</a:t>
            </a:r>
            <a:br>
              <a:rPr lang="en-US" sz="2400" dirty="0" smtClean="0">
                <a:solidFill>
                  <a:srgbClr val="009999"/>
                </a:solidFill>
                <a:latin typeface="Franklin Gothic Book (Body)" charset="0"/>
                <a:ea typeface="Courier New" pitchFamily="49" charset="0"/>
                <a:sym typeface="Courier New" pitchFamily="49" charset="0"/>
                <a:hlinkClick r:id="rId4"/>
              </a:rPr>
            </a:br>
            <a:r>
              <a:rPr lang="en-US" sz="2400" dirty="0" smtClean="0">
                <a:solidFill>
                  <a:srgbClr val="009999"/>
                </a:solidFill>
                <a:latin typeface="Franklin Gothic Book (Body)" charset="0"/>
                <a:ea typeface="Courier New" pitchFamily="49" charset="0"/>
                <a:sym typeface="Courier New" pitchFamily="49" charset="0"/>
                <a:hlinkClick r:id="rId4"/>
              </a:rPr>
              <a:t/>
            </a:r>
            <a:br>
              <a:rPr lang="en-US" sz="2400" dirty="0" smtClean="0">
                <a:solidFill>
                  <a:srgbClr val="009999"/>
                </a:solidFill>
                <a:latin typeface="Franklin Gothic Book (Body)" charset="0"/>
                <a:ea typeface="Courier New" pitchFamily="49" charset="0"/>
                <a:sym typeface="Courier New" pitchFamily="49" charset="0"/>
                <a:hlinkClick r:id="rId4"/>
              </a:rPr>
            </a:br>
            <a:r>
              <a:rPr lang="en-US" sz="2400" dirty="0" smtClean="0">
                <a:solidFill>
                  <a:srgbClr val="009999"/>
                </a:solidFill>
                <a:latin typeface="Franklin Gothic Book (Body)" charset="0"/>
                <a:ea typeface="Courier New" pitchFamily="49" charset="0"/>
                <a:sym typeface="Courier New" pitchFamily="49" charset="0"/>
                <a:hlinkClick r:id="rId4"/>
              </a:rPr>
              <a:t>http://ice-web.cc.gatech.edu/dl</a:t>
            </a:r>
            <a:r>
              <a:rPr lang="en-US" sz="2400" dirty="0" smtClean="0">
                <a:solidFill>
                  <a:srgbClr val="009999"/>
                </a:solidFill>
                <a:latin typeface="Franklin Gothic Book (Body)" charset="0"/>
                <a:ea typeface="Courier New" pitchFamily="49" charset="0"/>
                <a:sym typeface="Courier New" pitchFamily="49" charset="0"/>
                <a:hlinkClick r:id="rId4"/>
              </a:rPr>
              <a:t/>
            </a:r>
            <a:br>
              <a:rPr lang="en-US" sz="2400" dirty="0" smtClean="0">
                <a:solidFill>
                  <a:srgbClr val="009999"/>
                </a:solidFill>
                <a:latin typeface="Franklin Gothic Book (Body)" charset="0"/>
                <a:ea typeface="Courier New" pitchFamily="49" charset="0"/>
                <a:sym typeface="Courier New" pitchFamily="49" charset="0"/>
                <a:hlinkClick r:id="rId4"/>
              </a:rPr>
            </a:br>
            <a:r>
              <a:rPr lang="en-US" sz="2400" dirty="0" smtClean="0">
                <a:solidFill>
                  <a:srgbClr val="009999"/>
                </a:solidFill>
                <a:latin typeface="Franklin Gothic Book (Body)" charset="0"/>
                <a:ea typeface="Courier New" pitchFamily="49" charset="0"/>
                <a:sym typeface="Courier New" pitchFamily="49" charset="0"/>
                <a:hlinkClick r:id="rId4"/>
              </a:rPr>
              <a:t/>
            </a:r>
            <a:br>
              <a:rPr lang="en-US" sz="2400" dirty="0" smtClean="0">
                <a:solidFill>
                  <a:srgbClr val="009999"/>
                </a:solidFill>
                <a:latin typeface="Franklin Gothic Book (Body)" charset="0"/>
                <a:ea typeface="Courier New" pitchFamily="49" charset="0"/>
                <a:sym typeface="Courier New" pitchFamily="49" charset="0"/>
                <a:hlinkClick r:id="rId4"/>
              </a:rPr>
            </a:br>
            <a:r>
              <a:rPr lang="en-US" sz="2400" dirty="0" smtClean="0">
                <a:solidFill>
                  <a:srgbClr val="009999"/>
                </a:solidFill>
                <a:latin typeface="Franklin Gothic Book (Body)" charset="0"/>
                <a:ea typeface="Courier New" pitchFamily="49" charset="0"/>
                <a:sym typeface="Courier New" pitchFamily="49" charset="0"/>
                <a:hlinkClick r:id="rId4"/>
              </a:rPr>
              <a:t>http://www.cc.gatech.edu/~mark.guzdial</a:t>
            </a:r>
            <a:r>
              <a:rPr lang="en-US" sz="2400" dirty="0" smtClean="0">
                <a:latin typeface="Franklin Gothic Book (Body)" charset="0"/>
                <a:ea typeface="Courier New" pitchFamily="49" charset="0"/>
                <a:sym typeface="Courier New" pitchFamily="49" charset="0"/>
              </a:rPr>
              <a:t> </a:t>
            </a:r>
            <a:br>
              <a:rPr lang="en-US" sz="2400" dirty="0" smtClean="0">
                <a:latin typeface="Franklin Gothic Book (Body)" charset="0"/>
                <a:ea typeface="Courier New" pitchFamily="49" charset="0"/>
                <a:sym typeface="Courier New" pitchFamily="49" charset="0"/>
              </a:rPr>
            </a:br>
            <a:r>
              <a:rPr lang="en-US" sz="2400" u="sng" dirty="0" smtClean="0">
                <a:solidFill>
                  <a:srgbClr val="009999"/>
                </a:solidFill>
                <a:latin typeface="Franklin Gothic Book (Body)" charset="0"/>
                <a:ea typeface="Courier New" pitchFamily="49" charset="0"/>
                <a:sym typeface="Courier New" pitchFamily="49" charset="0"/>
                <a:hlinkClick r:id="rId5"/>
              </a:rPr>
              <a:t/>
            </a:r>
            <a:br>
              <a:rPr lang="en-US" sz="2400" u="sng" dirty="0" smtClean="0">
                <a:solidFill>
                  <a:srgbClr val="009999"/>
                </a:solidFill>
                <a:latin typeface="Franklin Gothic Book (Body)" charset="0"/>
                <a:ea typeface="Courier New" pitchFamily="49" charset="0"/>
                <a:sym typeface="Courier New" pitchFamily="49" charset="0"/>
                <a:hlinkClick r:id="rId5"/>
              </a:rPr>
            </a:br>
            <a:r>
              <a:rPr lang="en-US" sz="2400" u="sng" dirty="0" smtClean="0">
                <a:solidFill>
                  <a:srgbClr val="009999"/>
                </a:solidFill>
                <a:latin typeface="Franklin Gothic Book (Body)" charset="0"/>
                <a:ea typeface="Courier New" pitchFamily="49" charset="0"/>
                <a:sym typeface="Courier New" pitchFamily="49" charset="0"/>
                <a:hlinkClick r:id="rId5"/>
              </a:rPr>
              <a:t>http://home.cc.gatech.edu/csl</a:t>
            </a:r>
            <a:r>
              <a:rPr lang="en-US" sz="2400" u="sng" dirty="0" smtClean="0">
                <a:solidFill>
                  <a:srgbClr val="009999"/>
                </a:solidFill>
                <a:latin typeface="Franklin Gothic Book (Body)" charset="0"/>
                <a:ea typeface="Courier New" pitchFamily="49" charset="0"/>
                <a:sym typeface="Courier New" pitchFamily="49" charset="0"/>
              </a:rPr>
              <a:t/>
            </a:r>
            <a:br>
              <a:rPr lang="en-US" sz="2400" u="sng" dirty="0" smtClean="0">
                <a:solidFill>
                  <a:srgbClr val="009999"/>
                </a:solidFill>
                <a:latin typeface="Franklin Gothic Book (Body)" charset="0"/>
                <a:ea typeface="Courier New" pitchFamily="49" charset="0"/>
                <a:sym typeface="Courier New" pitchFamily="49" charset="0"/>
              </a:rPr>
            </a:br>
            <a:r>
              <a:rPr lang="en-US" sz="2400" u="sng" dirty="0" smtClean="0">
                <a:solidFill>
                  <a:srgbClr val="009999"/>
                </a:solidFill>
                <a:latin typeface="Franklin Gothic Book (Body)" charset="0"/>
                <a:ea typeface="Courier New" pitchFamily="49" charset="0"/>
                <a:sym typeface="Courier New" pitchFamily="49" charset="0"/>
              </a:rPr>
              <a:t/>
            </a:r>
            <a:br>
              <a:rPr lang="en-US" sz="2400" u="sng" dirty="0" smtClean="0">
                <a:solidFill>
                  <a:srgbClr val="009999"/>
                </a:solidFill>
                <a:latin typeface="Franklin Gothic Book (Body)" charset="0"/>
                <a:ea typeface="Courier New" pitchFamily="49" charset="0"/>
                <a:sym typeface="Courier New" pitchFamily="49" charset="0"/>
              </a:rPr>
            </a:br>
            <a:r>
              <a:rPr lang="en-US" sz="2400" u="sng" dirty="0" smtClean="0">
                <a:solidFill>
                  <a:srgbClr val="009999"/>
                </a:solidFill>
                <a:latin typeface="Franklin Gothic Book (Body)" charset="0"/>
                <a:ea typeface="Courier New" pitchFamily="49" charset="0"/>
                <a:sym typeface="Courier New" pitchFamily="49" charset="0"/>
              </a:rPr>
              <a:t>http://www.georgiacomputes.org</a:t>
            </a:r>
            <a:endParaRPr lang="en-US" dirty="0" smtClean="0">
              <a:latin typeface="Franklin Gothic Book (Body)" charset="0"/>
              <a:ea typeface="ＭＳ Ｐゴシック" pitchFamily="34" charset="-128"/>
            </a:endParaRPr>
          </a:p>
          <a:p>
            <a:pPr marL="304800" indent="-304800" eaLnBrk="1" hangingPunct="1">
              <a:lnSpc>
                <a:spcPct val="80000"/>
              </a:lnSpc>
              <a:spcBef>
                <a:spcPts val="600"/>
              </a:spcBef>
            </a:pPr>
            <a:endParaRPr lang="en-US" dirty="0" smtClean="0">
              <a:latin typeface="Franklin Gothic Book (Body)" charset="0"/>
              <a:ea typeface="ＭＳ Ｐゴシック" pitchFamily="34" charset="-128"/>
              <a:sym typeface="Courier New" pitchFamily="49" charset="0"/>
            </a:endParaRPr>
          </a:p>
          <a:p>
            <a:pPr marL="0" indent="0" eaLnBrk="1" hangingPunct="1">
              <a:lnSpc>
                <a:spcPct val="80000"/>
              </a:lnSpc>
              <a:buNone/>
            </a:pPr>
            <a:endParaRPr lang="en-US" dirty="0" smtClean="0">
              <a:latin typeface="Franklin Gothic Book (Body)" charset="0"/>
              <a:ea typeface="ＭＳ Ｐゴシック" pitchFamily="34" charset="-128"/>
            </a:endParaRPr>
          </a:p>
          <a:p>
            <a:pPr marL="304800" indent="-304800" eaLnBrk="1" hangingPunct="1">
              <a:lnSpc>
                <a:spcPct val="80000"/>
              </a:lnSpc>
              <a:buFont typeface="Franklin Gothic Book" pitchFamily="34" charset="0"/>
              <a:buNone/>
            </a:pPr>
            <a:r>
              <a:rPr lang="en-US" dirty="0" smtClean="0">
                <a:latin typeface="Franklin Gothic Book (Body)" charset="0"/>
                <a:ea typeface="ＭＳ Ｐゴシック" pitchFamily="34" charset="-128"/>
              </a:rPr>
              <a:t>For more on MediaComp approach:</a:t>
            </a:r>
          </a:p>
          <a:p>
            <a:pPr marL="304800" indent="-304800" eaLnBrk="1" hangingPunct="1">
              <a:lnSpc>
                <a:spcPct val="80000"/>
              </a:lnSpc>
            </a:pPr>
            <a:r>
              <a:rPr lang="en-US" sz="20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6"/>
              </a:rPr>
              <a:t>http://www.mediacomputation.org</a:t>
            </a:r>
            <a:endParaRPr lang="en-US" sz="2000" dirty="0" smtClean="0">
              <a:latin typeface="Franklin Gothic Book (Body)" charset="0"/>
              <a:ea typeface="ＭＳ Ｐゴシック" pitchFamily="34" charset="-128"/>
            </a:endParaRPr>
          </a:p>
        </p:txBody>
      </p:sp>
      <p:pic>
        <p:nvPicPr>
          <p:cNvPr id="132100" name="Picture 5" descr="mediacomp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3400" y="2209800"/>
            <a:ext cx="16637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88150" y="53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2102"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07200" y="4267200"/>
            <a:ext cx="18034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tatic.findbook.tw/image/book/9780136001591/large"/>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5185432" y="4190998"/>
            <a:ext cx="1578769" cy="2105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0165977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z="3200" dirty="0" smtClean="0">
                <a:ea typeface="ＭＳ Ｐゴシック" pitchFamily="34" charset="-128"/>
              </a:rPr>
              <a:t>Who else wants what CS has to offer?</a:t>
            </a:r>
          </a:p>
        </p:txBody>
      </p:sp>
      <p:sp>
        <p:nvSpPr>
          <p:cNvPr id="88067" name="Content Placeholder 2"/>
          <p:cNvSpPr>
            <a:spLocks noGrp="1"/>
          </p:cNvSpPr>
          <p:nvPr>
            <p:ph idx="1"/>
          </p:nvPr>
        </p:nvSpPr>
        <p:spPr/>
        <p:txBody>
          <a:bodyPr/>
          <a:lstStyle/>
          <a:p>
            <a:r>
              <a:rPr lang="en-US" sz="2400" smtClean="0">
                <a:ea typeface="ＭＳ Ｐゴシック" pitchFamily="34" charset="-128"/>
              </a:rPr>
              <a:t>Computing is at the core of the modern society and modern economy.</a:t>
            </a:r>
          </a:p>
          <a:p>
            <a:r>
              <a:rPr lang="en-US" sz="2400" smtClean="0">
                <a:ea typeface="ＭＳ Ｐゴシック" pitchFamily="34" charset="-128"/>
              </a:rPr>
              <a:t>Computing is key to innovation in many disciplines.</a:t>
            </a:r>
          </a:p>
          <a:p>
            <a:r>
              <a:rPr lang="en-US" sz="2800" b="1" i="1" smtClean="0">
                <a:ea typeface="ＭＳ Ｐゴシック" pitchFamily="34" charset="-128"/>
              </a:rPr>
              <a:t>Computer Science has a much larger potential audience beyond software developers.</a:t>
            </a:r>
          </a:p>
          <a:p>
            <a:pPr lvl="1"/>
            <a:r>
              <a:rPr lang="en-US" sz="2400" smtClean="0">
                <a:ea typeface="ＭＳ Ｐゴシック" pitchFamily="34" charset="-128"/>
              </a:rPr>
              <a:t>Estimates: </a:t>
            </a:r>
            <a:br>
              <a:rPr lang="en-US" sz="2400" smtClean="0">
                <a:ea typeface="ＭＳ Ｐゴシック" pitchFamily="34" charset="-128"/>
              </a:rPr>
            </a:br>
            <a:r>
              <a:rPr lang="en-US" sz="2400" smtClean="0">
                <a:ea typeface="ＭＳ Ｐゴシック" pitchFamily="34" charset="-128"/>
              </a:rPr>
              <a:t>~13 million non-professional programmer/end-user programmers in US by 2012, </a:t>
            </a:r>
            <a:br>
              <a:rPr lang="en-US" sz="2400" smtClean="0">
                <a:ea typeface="ＭＳ Ｐゴシック" pitchFamily="34" charset="-128"/>
              </a:rPr>
            </a:br>
            <a:r>
              <a:rPr lang="en-US" sz="2400" smtClean="0">
                <a:ea typeface="ＭＳ Ｐゴシック" pitchFamily="34" charset="-128"/>
              </a:rPr>
              <a:t>vs. </a:t>
            </a:r>
            <a:br>
              <a:rPr lang="en-US" sz="2400" smtClean="0">
                <a:ea typeface="ＭＳ Ｐゴシック" pitchFamily="34" charset="-128"/>
              </a:rPr>
            </a:br>
            <a:r>
              <a:rPr lang="en-US" sz="2400" smtClean="0">
                <a:ea typeface="ＭＳ Ｐゴシック" pitchFamily="34" charset="-128"/>
              </a:rPr>
              <a:t>~3 million professional software developers (Scaffidi, Shaw, &amp; Myers, 2005)</a:t>
            </a:r>
          </a:p>
        </p:txBody>
      </p:sp>
      <p:sp>
        <p:nvSpPr>
          <p:cNvPr id="880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77F578A-A609-47B2-89DA-0BA46279F54F}" type="slidenum">
              <a:rPr lang="en-US" sz="800">
                <a:solidFill>
                  <a:srgbClr val="808080"/>
                </a:solidFill>
                <a:latin typeface="Franklin Gothic Book" pitchFamily="34" charset="0"/>
                <a:sym typeface="Franklin Gothic Book" pitchFamily="34" charset="0"/>
              </a:rPr>
              <a:pPr eaLnBrk="1" hangingPunct="1"/>
              <a:t>7</a:t>
            </a:fld>
            <a:endParaRPr lang="en-US" sz="800">
              <a:solidFill>
                <a:srgbClr val="808080"/>
              </a:solidFill>
              <a:latin typeface="Franklin Gothic Book" pitchFamily="34" charset="0"/>
              <a:sym typeface="Franklin Gothic Book" pitchFamily="34" charset="0"/>
            </a:endParaRPr>
          </a:p>
        </p:txBody>
      </p:sp>
    </p:spTree>
    <p:extLst>
      <p:ext uri="{BB962C8B-B14F-4D97-AF65-F5344CB8AC3E}">
        <p14:creationId xmlns:p14="http://schemas.microsoft.com/office/powerpoint/2010/main" val="141666947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mtClean="0">
                <a:ea typeface="ＭＳ Ｐゴシック" pitchFamily="34" charset="-128"/>
              </a:rPr>
              <a:t>Simon et al. Key Findings Summarized </a:t>
            </a:r>
          </a:p>
        </p:txBody>
      </p:sp>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58785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52800"/>
            <a:ext cx="4559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4313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4200">
                <a:solidFill>
                  <a:srgbClr val="FFFFFF"/>
                </a:solidFill>
                <a:latin typeface="Futura" charset="0"/>
                <a:ea typeface="Futura" charset="0"/>
                <a:cs typeface="Futura" charset="0"/>
                <a:sym typeface="Futura" charset="0"/>
              </a:rPr>
              <a:t>Schools in Georgia Teaching AP CS</a:t>
            </a:r>
            <a:endParaRPr lang="en-US"/>
          </a:p>
        </p:txBody>
      </p:sp>
      <p:graphicFrame>
        <p:nvGraphicFramePr>
          <p:cNvPr id="9218" name="Object 2"/>
          <p:cNvGraphicFramePr>
            <a:graphicFrameLocks noChangeAspect="1"/>
          </p:cNvGraphicFramePr>
          <p:nvPr>
            <p:custDataLst>
              <p:tags r:id="rId3"/>
            </p:custDataLst>
          </p:nvPr>
        </p:nvGraphicFramePr>
        <p:xfrm>
          <a:off x="357187" y="2098477"/>
          <a:ext cx="8295680" cy="3875484"/>
        </p:xfrm>
        <a:graphic>
          <a:graphicData uri="http://schemas.openxmlformats.org/presentationml/2006/ole">
            <mc:AlternateContent xmlns:mc="http://schemas.openxmlformats.org/markup-compatibility/2006">
              <mc:Choice xmlns:v="urn:schemas-microsoft-com:vml" Requires="v">
                <p:oleObj spid="_x0000_s230427" name="Chart" r:id="rId7" imgW="0" imgH="0" progId="MSGraph.Chart.8">
                  <p:embed/>
                </p:oleObj>
              </mc:Choice>
              <mc:Fallback>
                <p:oleObj name="Chart" r:id="rId7" imgW="0" imgH="0" progId="MSGraph.Chart.8">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187" y="2098477"/>
                        <a:ext cx="8295680" cy="387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oleObj>
              </mc:Fallback>
            </mc:AlternateContent>
          </a:graphicData>
        </a:graphic>
      </p:graphicFrame>
      <p:sp>
        <p:nvSpPr>
          <p:cNvPr id="9219" name="Line 3"/>
          <p:cNvSpPr>
            <a:spLocks noChangeShapeType="1"/>
          </p:cNvSpPr>
          <p:nvPr>
            <p:custDataLst>
              <p:tags r:id="rId4"/>
            </p:custDataLst>
          </p:nvPr>
        </p:nvSpPr>
        <p:spPr bwMode="auto">
          <a:xfrm flipH="1">
            <a:off x="2820666" y="2240236"/>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9220" name="Rectangle 4"/>
          <p:cNvSpPr>
            <a:spLocks/>
          </p:cNvSpPr>
          <p:nvPr>
            <p:custDataLst>
              <p:tags r:id="rId5"/>
            </p:custDataLst>
          </p:nvPr>
        </p:nvSpPr>
        <p:spPr bwMode="auto">
          <a:xfrm>
            <a:off x="1703338" y="5721410"/>
            <a:ext cx="2157636" cy="656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2457611948"/>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custDataLst>
              <p:tags r:id="rId1"/>
            </p:custDataLst>
          </p:nvPr>
        </p:nvSpPr>
        <p:spPr>
          <a:xfrm>
            <a:off x="151805" y="178594"/>
            <a:ext cx="8831461" cy="1339453"/>
          </a:xfrm>
          <a:solidFill>
            <a:srgbClr val="7249E3"/>
          </a:solidFill>
        </p:spPr>
        <p:txBody>
          <a:bodyPr lIns="0" tIns="0" rIns="0" bIns="0"/>
          <a:lstStyle/>
          <a:p>
            <a:pPr>
              <a:buClr>
                <a:srgbClr val="7249E3"/>
              </a:buClr>
            </a:pPr>
            <a:r>
              <a:rPr lang="en-US" sz="3800">
                <a:solidFill>
                  <a:srgbClr val="FFFFFF"/>
                </a:solidFill>
                <a:latin typeface="Futura" charset="0"/>
                <a:ea typeface="Futura" charset="0"/>
                <a:cs typeface="Futura" charset="0"/>
                <a:sym typeface="Futura" charset="0"/>
              </a:rPr>
              <a:t>As percent of schools, best in Southeast</a:t>
            </a:r>
            <a:endParaRPr lang="en-US"/>
          </a:p>
        </p:txBody>
      </p:sp>
      <p:pic>
        <p:nvPicPr>
          <p:cNvPr id="10242" name="Picture 2" descr="droppedImage.pdf"/>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93031" y="1678781"/>
            <a:ext cx="6349008" cy="498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AutoShape 3"/>
          <p:cNvSpPr>
            <a:spLocks/>
          </p:cNvSpPr>
          <p:nvPr>
            <p:custDataLst>
              <p:tags r:id="rId3"/>
            </p:custDataLst>
          </p:nvPr>
        </p:nvSpPr>
        <p:spPr bwMode="auto">
          <a:xfrm>
            <a:off x="1134070" y="5491758"/>
            <a:ext cx="6804422" cy="759023"/>
          </a:xfrm>
          <a:prstGeom prst="roundRect">
            <a:avLst>
              <a:gd name="adj" fmla="val 17648"/>
            </a:avLst>
          </a:prstGeom>
          <a:noFill/>
          <a:ln w="25400" cap="flat" cmpd="sng">
            <a:solidFill>
              <a:srgbClr val="AD040A"/>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317133370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100">
                <a:solidFill>
                  <a:srgbClr val="FFFFFF"/>
                </a:solidFill>
                <a:latin typeface="Futura" charset="0"/>
                <a:ea typeface="Futura" charset="0"/>
                <a:cs typeface="Futura" charset="0"/>
                <a:sym typeface="Futura" charset="0"/>
              </a:rPr>
              <a:t>AP CS Test Taking in Georgia</a:t>
            </a:r>
            <a:endParaRPr lang="en-US"/>
          </a:p>
        </p:txBody>
      </p:sp>
      <p:sp>
        <p:nvSpPr>
          <p:cNvPr id="11266" name="Rectangle 2"/>
          <p:cNvSpPr>
            <a:spLocks noGrp="1" noChangeArrowheads="1"/>
          </p:cNvSpPr>
          <p:nvPr>
            <p:ph type="body" idx="1"/>
            <p:custDataLst>
              <p:tags r:id="rId3"/>
            </p:custDataLst>
          </p:nvPr>
        </p:nvSpPr>
        <p:spPr>
          <a:xfrm>
            <a:off x="892969" y="1607344"/>
            <a:ext cx="7358063" cy="4679156"/>
          </a:xfrm>
        </p:spPr>
        <p:txBody>
          <a:bodyPr/>
          <a:lstStyle/>
          <a:p>
            <a:endParaRPr lang="en-US"/>
          </a:p>
        </p:txBody>
      </p:sp>
      <p:graphicFrame>
        <p:nvGraphicFramePr>
          <p:cNvPr id="11267" name="Object 3"/>
          <p:cNvGraphicFramePr>
            <a:graphicFrameLocks noChangeAspect="1"/>
          </p:cNvGraphicFramePr>
          <p:nvPr>
            <p:custDataLst>
              <p:tags r:id="rId4"/>
            </p:custDataLst>
          </p:nvPr>
        </p:nvGraphicFramePr>
        <p:xfrm>
          <a:off x="1134070" y="1919883"/>
          <a:ext cx="7233047" cy="4054078"/>
        </p:xfrm>
        <a:graphic>
          <a:graphicData uri="http://schemas.openxmlformats.org/presentationml/2006/ole">
            <mc:AlternateContent xmlns:mc="http://schemas.openxmlformats.org/markup-compatibility/2006">
              <mc:Choice xmlns:v="urn:schemas-microsoft-com:vml" Requires="v">
                <p:oleObj spid="_x0000_s231451" name="Chart" r:id="rId8" imgW="0" imgH="0" progId="MSGraph.Chart.8">
                  <p:embed/>
                </p:oleObj>
              </mc:Choice>
              <mc:Fallback>
                <p:oleObj name="Chart" r:id="rId8" imgW="0" imgH="0" progId="MSGraph.Chart.8">
                  <p:embed/>
                  <p:pic>
                    <p:nvPicPr>
                      <p:cNvPr id="0"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4070" y="1919883"/>
                        <a:ext cx="7233047" cy="405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oleObj>
              </mc:Fallback>
            </mc:AlternateContent>
          </a:graphicData>
        </a:graphic>
      </p:graphicFrame>
      <p:sp>
        <p:nvSpPr>
          <p:cNvPr id="11268" name="Line 4"/>
          <p:cNvSpPr>
            <a:spLocks noChangeShapeType="1"/>
          </p:cNvSpPr>
          <p:nvPr>
            <p:custDataLst>
              <p:tags r:id="rId5"/>
            </p:custDataLst>
          </p:nvPr>
        </p:nvSpPr>
        <p:spPr bwMode="auto">
          <a:xfrm flipH="1">
            <a:off x="4302994" y="2177728"/>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1269" name="Rectangle 5"/>
          <p:cNvSpPr>
            <a:spLocks/>
          </p:cNvSpPr>
          <p:nvPr>
            <p:custDataLst>
              <p:tags r:id="rId6"/>
            </p:custDataLst>
          </p:nvPr>
        </p:nvSpPr>
        <p:spPr bwMode="auto">
          <a:xfrm>
            <a:off x="3417838" y="5718438"/>
            <a:ext cx="1768078" cy="877163"/>
          </a:xfrm>
          <a:prstGeom prst="rect">
            <a:avLst/>
          </a:prstGeom>
          <a:solidFill>
            <a:srgbClr val="FFFBF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828733666"/>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custDataLst>
              <p:tags r:id="rId1"/>
            </p:custDataLst>
          </p:nvPr>
        </p:nvSpPr>
        <p:spPr>
          <a:xfrm>
            <a:off x="151805" y="178594"/>
            <a:ext cx="2839641" cy="1339453"/>
          </a:xfrm>
          <a:solidFill>
            <a:srgbClr val="7249E3"/>
          </a:solidFill>
        </p:spPr>
        <p:txBody>
          <a:bodyPr lIns="0" tIns="0" rIns="0" bIns="0"/>
          <a:lstStyle/>
          <a:p>
            <a:pPr>
              <a:buClr>
                <a:srgbClr val="7249E3"/>
              </a:buClr>
            </a:pPr>
            <a:r>
              <a:rPr lang="en-US" sz="3700">
                <a:solidFill>
                  <a:srgbClr val="FFFFFF"/>
                </a:solidFill>
                <a:latin typeface="Futura" charset="0"/>
                <a:ea typeface="Futura" charset="0"/>
                <a:cs typeface="Futura" charset="0"/>
                <a:sym typeface="Futura" charset="0"/>
              </a:rPr>
              <a:t>Number of AP CS Tests</a:t>
            </a:r>
            <a:endParaRPr lang="en-US"/>
          </a:p>
        </p:txBody>
      </p:sp>
      <p:pic>
        <p:nvPicPr>
          <p:cNvPr id="12290" name="Picture 2" descr="droppedImage.pdf"/>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295055" y="177478"/>
            <a:ext cx="5197078" cy="66838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AutoShape 3"/>
          <p:cNvSpPr>
            <a:spLocks/>
          </p:cNvSpPr>
          <p:nvPr>
            <p:custDataLst>
              <p:tags r:id="rId3"/>
            </p:custDataLst>
          </p:nvPr>
        </p:nvSpPr>
        <p:spPr bwMode="auto">
          <a:xfrm>
            <a:off x="4393406" y="2868663"/>
            <a:ext cx="3607594" cy="1083841"/>
          </a:xfrm>
          <a:custGeom>
            <a:avLst/>
            <a:gdLst/>
            <a:ahLst/>
            <a:cxnLst/>
            <a:rect l="0" t="0" r="r" b="b"/>
            <a:pathLst>
              <a:path w="21600" h="21600">
                <a:moveTo>
                  <a:pt x="0" y="21600"/>
                </a:moveTo>
                <a:lnTo>
                  <a:pt x="4205" y="21600"/>
                </a:lnTo>
                <a:lnTo>
                  <a:pt x="8768" y="17327"/>
                </a:lnTo>
                <a:lnTo>
                  <a:pt x="12760" y="17564"/>
                </a:lnTo>
                <a:lnTo>
                  <a:pt x="17394" y="0"/>
                </a:lnTo>
                <a:lnTo>
                  <a:pt x="21600" y="474"/>
                </a:lnTo>
              </a:path>
            </a:pathLst>
          </a:custGeom>
          <a:noFill/>
          <a:ln w="88900" cap="flat" cmpd="sng">
            <a:solidFill>
              <a:srgbClr val="D31220">
                <a:alpha val="87000"/>
              </a:srgbClr>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41817809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5630720" presetClass="entr" presetSubtype="10576904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600">
                <a:solidFill>
                  <a:srgbClr val="FFFFFF"/>
                </a:solidFill>
                <a:latin typeface="Futura" charset="0"/>
                <a:ea typeface="Futura" charset="0"/>
                <a:cs typeface="Futura" charset="0"/>
                <a:sym typeface="Futura" charset="0"/>
              </a:rPr>
              <a:t>Who’s taking those tests?</a:t>
            </a:r>
            <a:endParaRPr lang="en-US"/>
          </a:p>
        </p:txBody>
      </p:sp>
      <p:sp>
        <p:nvSpPr>
          <p:cNvPr id="13314" name="Rectangle 2"/>
          <p:cNvSpPr>
            <a:spLocks noGrp="1" noChangeArrowheads="1"/>
          </p:cNvSpPr>
          <p:nvPr>
            <p:ph type="body" idx="1"/>
            <p:custDataLst>
              <p:tags r:id="rId3"/>
            </p:custDataLst>
          </p:nvPr>
        </p:nvSpPr>
        <p:spPr>
          <a:xfrm>
            <a:off x="892969" y="1607344"/>
            <a:ext cx="7358063" cy="4679156"/>
          </a:xfrm>
        </p:spPr>
        <p:txBody>
          <a:bodyPr/>
          <a:lstStyle/>
          <a:p>
            <a:endParaRPr lang="en-US"/>
          </a:p>
        </p:txBody>
      </p:sp>
      <p:graphicFrame>
        <p:nvGraphicFramePr>
          <p:cNvPr id="13315" name="Object 3"/>
          <p:cNvGraphicFramePr>
            <a:graphicFrameLocks noChangeAspect="1"/>
          </p:cNvGraphicFramePr>
          <p:nvPr>
            <p:custDataLst>
              <p:tags r:id="rId4"/>
            </p:custDataLst>
          </p:nvPr>
        </p:nvGraphicFramePr>
        <p:xfrm>
          <a:off x="848320" y="2058293"/>
          <a:ext cx="7518797" cy="3915668"/>
        </p:xfrm>
        <a:graphic>
          <a:graphicData uri="http://schemas.openxmlformats.org/presentationml/2006/ole">
            <mc:AlternateContent xmlns:mc="http://schemas.openxmlformats.org/markup-compatibility/2006">
              <mc:Choice xmlns:v="urn:schemas-microsoft-com:vml" Requires="v">
                <p:oleObj spid="_x0000_s232475" name="Chart" r:id="rId8" imgW="0" imgH="0" progId="MSGraph.Chart.8">
                  <p:embed/>
                </p:oleObj>
              </mc:Choice>
              <mc:Fallback>
                <p:oleObj name="Chart" r:id="rId8" imgW="0" imgH="0" progId="MSGraph.Chart.8">
                  <p:embed/>
                  <p:pic>
                    <p:nvPicPr>
                      <p:cNvPr id="0"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320" y="2058293"/>
                        <a:ext cx="7518797" cy="391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oleObj>
              </mc:Fallback>
            </mc:AlternateContent>
          </a:graphicData>
        </a:graphic>
      </p:graphicFrame>
      <p:sp>
        <p:nvSpPr>
          <p:cNvPr id="13316" name="Line 4"/>
          <p:cNvSpPr>
            <a:spLocks noChangeShapeType="1"/>
          </p:cNvSpPr>
          <p:nvPr>
            <p:custDataLst>
              <p:tags r:id="rId5"/>
            </p:custDataLst>
          </p:nvPr>
        </p:nvSpPr>
        <p:spPr bwMode="auto">
          <a:xfrm flipH="1">
            <a:off x="2820666" y="2240236"/>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3317" name="Rectangle 5"/>
          <p:cNvSpPr>
            <a:spLocks/>
          </p:cNvSpPr>
          <p:nvPr>
            <p:custDataLst>
              <p:tags r:id="rId6"/>
            </p:custDataLst>
          </p:nvPr>
        </p:nvSpPr>
        <p:spPr bwMode="auto">
          <a:xfrm>
            <a:off x="1703338" y="5721410"/>
            <a:ext cx="2157636" cy="656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327821742"/>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600">
                <a:solidFill>
                  <a:srgbClr val="FFFFFF"/>
                </a:solidFill>
                <a:latin typeface="Futura" charset="0"/>
                <a:ea typeface="Futura" charset="0"/>
                <a:cs typeface="Futura" charset="0"/>
                <a:sym typeface="Futura" charset="0"/>
              </a:rPr>
              <a:t>And how are they doing?</a:t>
            </a:r>
            <a:endParaRPr lang="en-US"/>
          </a:p>
        </p:txBody>
      </p:sp>
      <p:sp>
        <p:nvSpPr>
          <p:cNvPr id="14338" name="Rectangle 2"/>
          <p:cNvSpPr>
            <a:spLocks noGrp="1" noChangeArrowheads="1"/>
          </p:cNvSpPr>
          <p:nvPr>
            <p:ph type="body" idx="1"/>
            <p:custDataLst>
              <p:tags r:id="rId3"/>
            </p:custDataLst>
          </p:nvPr>
        </p:nvSpPr>
        <p:spPr>
          <a:xfrm>
            <a:off x="142875" y="1607344"/>
            <a:ext cx="3134320" cy="892969"/>
          </a:xfrm>
        </p:spPr>
        <p:txBody>
          <a:bodyPr lIns="0" tIns="0" rIns="0" bIns="0"/>
          <a:lstStyle/>
          <a:p>
            <a:pPr marL="292437" indent="-292437">
              <a:spcBef>
                <a:spcPts val="1687"/>
              </a:spcBef>
              <a:buClr>
                <a:srgbClr val="7249E3"/>
              </a:buClr>
            </a:pPr>
            <a:r>
              <a:rPr lang="en-US" sz="2100">
                <a:solidFill>
                  <a:srgbClr val="737373"/>
                </a:solidFill>
                <a:latin typeface="Palatino" charset="0"/>
                <a:ea typeface="Palatino" charset="0"/>
                <a:cs typeface="Palatino" charset="0"/>
                <a:sym typeface="Palatino" charset="0"/>
              </a:rPr>
              <a:t>Percentage of students earning a 3 or higher.</a:t>
            </a:r>
            <a:endParaRPr lang="en-US"/>
          </a:p>
        </p:txBody>
      </p:sp>
      <p:graphicFrame>
        <p:nvGraphicFramePr>
          <p:cNvPr id="14339" name="Object 3"/>
          <p:cNvGraphicFramePr>
            <a:graphicFrameLocks noChangeAspect="1"/>
          </p:cNvGraphicFramePr>
          <p:nvPr>
            <p:custDataLst>
              <p:tags r:id="rId4"/>
            </p:custDataLst>
          </p:nvPr>
        </p:nvGraphicFramePr>
        <p:xfrm>
          <a:off x="285750" y="1924348"/>
          <a:ext cx="8081367" cy="4049613"/>
        </p:xfrm>
        <a:graphic>
          <a:graphicData uri="http://schemas.openxmlformats.org/presentationml/2006/ole">
            <mc:AlternateContent xmlns:mc="http://schemas.openxmlformats.org/markup-compatibility/2006">
              <mc:Choice xmlns:v="urn:schemas-microsoft-com:vml" Requires="v">
                <p:oleObj spid="_x0000_s233499" name="Chart" r:id="rId8" imgW="0" imgH="0" progId="MSGraph.Chart.8">
                  <p:embed/>
                </p:oleObj>
              </mc:Choice>
              <mc:Fallback>
                <p:oleObj name="Chart" r:id="rId8" imgW="0" imgH="0" progId="MSGraph.Chart.8">
                  <p:embed/>
                  <p:pic>
                    <p:nvPicPr>
                      <p:cNvPr id="0"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750" y="1924348"/>
                        <a:ext cx="8081367" cy="40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oleObj>
              </mc:Fallback>
            </mc:AlternateContent>
          </a:graphicData>
        </a:graphic>
      </p:graphicFrame>
      <p:sp>
        <p:nvSpPr>
          <p:cNvPr id="14340" name="Line 4"/>
          <p:cNvSpPr>
            <a:spLocks noChangeShapeType="1"/>
          </p:cNvSpPr>
          <p:nvPr>
            <p:custDataLst>
              <p:tags r:id="rId5"/>
            </p:custDataLst>
          </p:nvPr>
        </p:nvSpPr>
        <p:spPr bwMode="auto">
          <a:xfrm flipH="1">
            <a:off x="3802931" y="2177728"/>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4341" name="Rectangle 5"/>
          <p:cNvSpPr>
            <a:spLocks/>
          </p:cNvSpPr>
          <p:nvPr>
            <p:custDataLst>
              <p:tags r:id="rId6"/>
            </p:custDataLst>
          </p:nvPr>
        </p:nvSpPr>
        <p:spPr bwMode="auto">
          <a:xfrm>
            <a:off x="2721322" y="5703898"/>
            <a:ext cx="2157636" cy="584775"/>
          </a:xfrm>
          <a:prstGeom prst="rect">
            <a:avLst/>
          </a:prstGeom>
          <a:solidFill>
            <a:srgbClr val="FFFBF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419694011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22263" y="-76200"/>
            <a:ext cx="8235950" cy="1212850"/>
          </a:xfrm>
        </p:spPr>
        <p:txBody>
          <a:bodyPr/>
          <a:lstStyle/>
          <a:p>
            <a:r>
              <a:rPr lang="en-US" sz="2800" dirty="0" smtClean="0">
                <a:ea typeface="ＭＳ Ｐゴシック" pitchFamily="34" charset="-128"/>
              </a:rPr>
              <a:t>An atypical CS student:</a:t>
            </a:r>
            <a:br>
              <a:rPr lang="en-US" sz="2800" dirty="0" smtClean="0">
                <a:ea typeface="ＭＳ Ｐゴシック" pitchFamily="34" charset="-128"/>
              </a:rPr>
            </a:br>
            <a:r>
              <a:rPr lang="en-US" sz="2800" dirty="0" smtClean="0">
                <a:ea typeface="ＭＳ Ｐゴシック" pitchFamily="34" charset="-128"/>
              </a:rPr>
              <a:t>Future computational scientist or engineer</a:t>
            </a:r>
          </a:p>
        </p:txBody>
      </p:sp>
      <p:sp>
        <p:nvSpPr>
          <p:cNvPr id="66563" name="Content Placeholder 2"/>
          <p:cNvSpPr>
            <a:spLocks noGrp="1"/>
          </p:cNvSpPr>
          <p:nvPr>
            <p:ph idx="1"/>
          </p:nvPr>
        </p:nvSpPr>
        <p:spPr>
          <a:xfrm>
            <a:off x="398463" y="1303338"/>
            <a:ext cx="5392737" cy="5554662"/>
          </a:xfrm>
        </p:spPr>
        <p:txBody>
          <a:bodyPr/>
          <a:lstStyle/>
          <a:p>
            <a:r>
              <a:rPr lang="en-US" sz="2400" smtClean="0">
                <a:ea typeface="ＭＳ Ｐゴシック" pitchFamily="34" charset="-128"/>
              </a:rPr>
              <a:t>To use computation as a tool to enhance understanding.</a:t>
            </a:r>
          </a:p>
          <a:p>
            <a:r>
              <a:rPr lang="en-US" sz="2400" smtClean="0">
                <a:ea typeface="ＭＳ Ｐゴシック" pitchFamily="34" charset="-128"/>
              </a:rPr>
              <a:t>To write programs of (at most) 100 lines (most often, 10 lines) for themselves.</a:t>
            </a:r>
          </a:p>
          <a:p>
            <a:pPr lvl="1"/>
            <a:r>
              <a:rPr lang="en-US" sz="2000" smtClean="0">
                <a:ea typeface="ＭＳ Ｐゴシック" pitchFamily="34" charset="-128"/>
              </a:rPr>
              <a:t>They care about the products of the programs, not the programs.  </a:t>
            </a:r>
          </a:p>
          <a:p>
            <a:r>
              <a:rPr lang="en-US" sz="2400" smtClean="0">
                <a:ea typeface="ＭＳ Ｐゴシック" pitchFamily="34" charset="-128"/>
              </a:rPr>
              <a:t>To learn as few languages as are needed for their tasks.</a:t>
            </a:r>
          </a:p>
          <a:p>
            <a:r>
              <a:rPr lang="en-US" sz="2400" smtClean="0">
                <a:ea typeface="ＭＳ Ｐゴシック" pitchFamily="34" charset="-128"/>
              </a:rPr>
              <a:t>To work in interdisciplinary teams, including software engineers.</a:t>
            </a:r>
          </a:p>
        </p:txBody>
      </p:sp>
      <p:pic>
        <p:nvPicPr>
          <p:cNvPr id="66564" name="Picture 5" descr="389079main_image_1478_1024-7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5240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descr="386077main_image_1468_1024-76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2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7" descr="betalac.po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105400"/>
            <a:ext cx="24447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322263" y="0"/>
            <a:ext cx="8235950" cy="1212850"/>
          </a:xfrm>
        </p:spPr>
        <p:txBody>
          <a:bodyPr/>
          <a:lstStyle/>
          <a:p>
            <a:r>
              <a:rPr lang="en-US" sz="3200" smtClean="0">
                <a:ea typeface="ＭＳ Ｐゴシック" pitchFamily="34" charset="-128"/>
              </a:rPr>
              <a:t>An atypical CS student:</a:t>
            </a:r>
            <a:br>
              <a:rPr lang="en-US" sz="3200" smtClean="0">
                <a:ea typeface="ＭＳ Ｐゴシック" pitchFamily="34" charset="-128"/>
              </a:rPr>
            </a:br>
            <a:r>
              <a:rPr lang="en-US" sz="3200" smtClean="0">
                <a:ea typeface="ＭＳ Ｐゴシック" pitchFamily="34" charset="-128"/>
              </a:rPr>
              <a:t>Future high school CS teacher</a:t>
            </a:r>
          </a:p>
        </p:txBody>
      </p:sp>
      <p:sp>
        <p:nvSpPr>
          <p:cNvPr id="68611" name="Content Placeholder 2"/>
          <p:cNvSpPr>
            <a:spLocks noGrp="1"/>
          </p:cNvSpPr>
          <p:nvPr>
            <p:ph idx="1"/>
          </p:nvPr>
        </p:nvSpPr>
        <p:spPr>
          <a:xfrm>
            <a:off x="398463" y="1303338"/>
            <a:ext cx="5087937" cy="5554662"/>
          </a:xfrm>
        </p:spPr>
        <p:txBody>
          <a:bodyPr/>
          <a:lstStyle/>
          <a:p>
            <a:r>
              <a:rPr lang="en-US" sz="2800" dirty="0" smtClean="0">
                <a:ea typeface="ＭＳ Ｐゴシック" pitchFamily="34" charset="-128"/>
              </a:rPr>
              <a:t>To use code to explore and understand ideas of computation.</a:t>
            </a:r>
          </a:p>
          <a:p>
            <a:r>
              <a:rPr lang="en-US" sz="2800" dirty="0" smtClean="0">
                <a:ea typeface="ＭＳ Ｐゴシック" pitchFamily="34" charset="-128"/>
              </a:rPr>
              <a:t>To learn what languages are necessary to meet standards and engage students.</a:t>
            </a:r>
          </a:p>
          <a:p>
            <a:r>
              <a:rPr lang="en-US" sz="2800" dirty="0" smtClean="0">
                <a:ea typeface="ＭＳ Ｐゴシック" pitchFamily="34" charset="-128"/>
              </a:rPr>
              <a:t>To work with students with a wide range of interests.</a:t>
            </a:r>
          </a:p>
          <a:p>
            <a:pPr lvl="1"/>
            <a:r>
              <a:rPr lang="en-US" sz="2000" dirty="0" smtClean="0">
                <a:ea typeface="ＭＳ Ｐゴシック" pitchFamily="34" charset="-128"/>
              </a:rPr>
              <a:t>Probably won’t work with professional software engineers</a:t>
            </a:r>
          </a:p>
          <a:p>
            <a:endParaRPr lang="en-US" sz="2400" dirty="0" smtClean="0">
              <a:ea typeface="ＭＳ Ｐゴシック" pitchFamily="34" charset="-128"/>
            </a:endParaRPr>
          </a:p>
        </p:txBody>
      </p:sp>
      <p:pic>
        <p:nvPicPr>
          <p:cNvPr id="68612" name="Content Placeholder 11" descr="100_0444.JPG"/>
          <p:cNvPicPr>
            <a:picLocks noChangeAspect="1"/>
          </p:cNvPicPr>
          <p:nvPr/>
        </p:nvPicPr>
        <p:blipFill>
          <a:blip r:embed="rId3">
            <a:extLst>
              <a:ext uri="{28A0092B-C50C-407E-A947-70E740481C1C}">
                <a14:useLocalDpi xmlns:a14="http://schemas.microsoft.com/office/drawing/2010/main" val="0"/>
              </a:ext>
            </a:extLst>
          </a:blip>
          <a:srcRect t="20374" b="-24432"/>
          <a:stretch>
            <a:fillRect/>
          </a:stretch>
        </p:blipFill>
        <p:spPr bwMode="auto">
          <a:xfrm>
            <a:off x="5791200" y="1371600"/>
            <a:ext cx="33528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descr="scb_greenscreen_brick_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505200"/>
            <a:ext cx="20875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Content Placeholder 4" descr="100_0471.JPG"/>
          <p:cNvPicPr>
            <a:picLocks noChangeAspect="1"/>
          </p:cNvPicPr>
          <p:nvPr/>
        </p:nvPicPr>
        <p:blipFill>
          <a:blip r:embed="rId5">
            <a:extLst>
              <a:ext uri="{28A0092B-C50C-407E-A947-70E740481C1C}">
                <a14:useLocalDpi xmlns:a14="http://schemas.microsoft.com/office/drawing/2010/main" val="0"/>
              </a:ext>
            </a:extLst>
          </a:blip>
          <a:srcRect t="-24432" b="-24432"/>
          <a:stretch>
            <a:fillRect/>
          </a:stretch>
        </p:blipFill>
        <p:spPr bwMode="auto">
          <a:xfrm>
            <a:off x="7075488" y="4800600"/>
            <a:ext cx="20685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 Title Slide - No Graphics">
  <a:themeElements>
    <a:clrScheme name="Default - Title Slide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 No Graphics">
      <a:majorFont>
        <a:latin typeface="Lucida Grande"/>
        <a:ea typeface=""/>
        <a:cs typeface=""/>
      </a:majorFont>
      <a:minorFont>
        <a:latin typeface="Lucida Gran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Slide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Title, Text, and Content">
  <a:themeElements>
    <a:clrScheme name="Default - Title, Text,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Text, and Content">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Text,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22876</TotalTime>
  <Pages>0</Pages>
  <Words>3299</Words>
  <Characters>0</Characters>
  <Application>Microsoft Office PowerPoint</Application>
  <PresentationFormat>On-screen Show (4:3)</PresentationFormat>
  <Lines>0</Lines>
  <Paragraphs>522</Paragraphs>
  <Slides>76</Slides>
  <Notes>41</Notes>
  <HiddenSlides>0</HiddenSlides>
  <MMClips>3</MMClips>
  <ScaleCrop>false</ScaleCrop>
  <HeadingPairs>
    <vt:vector size="8" baseType="variant">
      <vt:variant>
        <vt:lpstr>Theme</vt:lpstr>
      </vt:variant>
      <vt:variant>
        <vt:i4>3</vt:i4>
      </vt:variant>
      <vt:variant>
        <vt:lpstr>Links</vt:lpstr>
      </vt:variant>
      <vt:variant>
        <vt:i4>8</vt:i4>
      </vt:variant>
      <vt:variant>
        <vt:lpstr>Embedded OLE Servers</vt:lpstr>
      </vt:variant>
      <vt:variant>
        <vt:i4>1</vt:i4>
      </vt:variant>
      <vt:variant>
        <vt:lpstr>Slide Titles</vt:lpstr>
      </vt:variant>
      <vt:variant>
        <vt:i4>76</vt:i4>
      </vt:variant>
    </vt:vector>
  </HeadingPairs>
  <TitlesOfParts>
    <vt:vector size="88" baseType="lpstr">
      <vt:lpstr>Default - Title Slide - No Graphics</vt:lpstr>
      <vt:lpstr>Default - Title and Content</vt:lpstr>
      <vt:lpstr>Default - Title, Text, and Content</vt:lpstr>
      <vt:lpstr>Macintosh HD:EffectiveAndSustainableComputingSummerCamps-9-2-2011-sub.docx!OLE_LINK5</vt:lpstr>
      <vt:lpstr>Macintosh HD:EffectiveAndSustainableComputingSummerCamps-9-2-2011-sub.docx!OLE_LINK8</vt:lpstr>
      <vt:lpstr>Macintosh HD:EffectiveAndSustainableComputingSummerCamps-9-2-2011-sub.docx!OLE_LINK9</vt:lpstr>
      <vt:lpstr>Macintosh HD:Users:localadmin:Documents:Proceedings Template.docx!OLE_LINK2</vt:lpstr>
      <vt:lpstr>Macintosh HD:Users:localadmin:Documents:Proceedings Template.docx!OLE_LINK1</vt:lpstr>
      <vt:lpstr>BOOTCAMP:ICE:conferences:SIGCSE2012:EffectiveAndSustainableComputingSummerCamps-9-2-2011-sub.docx!OLE_LINK1</vt:lpstr>
      <vt:lpstr>BOOTCAMP:ICE:conferences:SIGCSE2012:EffectiveAndSustainableComputingSummerCamps-9-2-2011-sub.docx!OLE_LINK2</vt:lpstr>
      <vt:lpstr>BOOTCAMP:ICE:conferences:SIGCSE2012:EffectiveAndSustainableComputingSummerCamps-9-2-2011-sub.docx!OLE_LINK3</vt:lpstr>
      <vt:lpstr>Chart</vt:lpstr>
      <vt:lpstr>Teaching Everyone about Computing</vt:lpstr>
      <vt:lpstr>Story</vt:lpstr>
      <vt:lpstr>The typical CS student: Future Software Engineer</vt:lpstr>
      <vt:lpstr>US CRA Taulbee Numbers</vt:lpstr>
      <vt:lpstr>High School Participation in  AP STEM Disciplines</vt:lpstr>
      <vt:lpstr>The Two Cultures</vt:lpstr>
      <vt:lpstr>Who else wants what CS has to offer?</vt:lpstr>
      <vt:lpstr>An atypical CS student: Future computational scientist or engineer</vt:lpstr>
      <vt:lpstr>An atypical CS student: Future high school CS teacher</vt:lpstr>
      <vt:lpstr>An atypical CS student: Future graphics designer</vt:lpstr>
      <vt:lpstr>How do meet this need?</vt:lpstr>
      <vt:lpstr>Three points in this space</vt:lpstr>
      <vt:lpstr>1961 MIT Sloan School  Symposium</vt:lpstr>
      <vt:lpstr>Learn Programming  to Re-Think Process Everywhere</vt:lpstr>
      <vt:lpstr>Does it have to be programming?</vt:lpstr>
      <vt:lpstr>Why programming</vt:lpstr>
      <vt:lpstr>The Power and Fear of Algorithms</vt:lpstr>
      <vt:lpstr>Alan Kay’s  Dynabook (~1970)</vt:lpstr>
      <vt:lpstr>Richard Dawkins on  Biology as Computer Science</vt:lpstr>
      <vt:lpstr>Why teach computing to everyone?</vt:lpstr>
      <vt:lpstr>Part 2: Creating and Sustaining Interest</vt:lpstr>
      <vt:lpstr>Creating Interest in Computing</vt:lpstr>
      <vt:lpstr>What have we tried?</vt:lpstr>
      <vt:lpstr>Teacher Workshops</vt:lpstr>
      <vt:lpstr>Why Offer Teacher Workshops?</vt:lpstr>
      <vt:lpstr>Lessons Learned</vt:lpstr>
      <vt:lpstr>Computing Summer Camps</vt:lpstr>
      <vt:lpstr>Why Offer Computing Summer Camps?</vt:lpstr>
      <vt:lpstr>Summer Camps</vt:lpstr>
      <vt:lpstr>Summer Camps 2011</vt:lpstr>
      <vt:lpstr>Survey Results – All Camps</vt:lpstr>
      <vt:lpstr>Survey Results by Gender</vt:lpstr>
      <vt:lpstr>Survey results by Race</vt:lpstr>
      <vt:lpstr>Gender and Race – GT camps</vt:lpstr>
      <vt:lpstr>Income from Camps</vt:lpstr>
      <vt:lpstr>Camp Expenses</vt:lpstr>
      <vt:lpstr>Learning Results – GT Camps</vt:lpstr>
      <vt:lpstr>Evaluation Results – Seeded Camps</vt:lpstr>
      <vt:lpstr>Long Term Results</vt:lpstr>
      <vt:lpstr>Lessons Learned</vt:lpstr>
      <vt:lpstr>Weekend Workshops</vt:lpstr>
      <vt:lpstr>Why Offer Weekend Workshops?</vt:lpstr>
      <vt:lpstr>Weekend Workshops</vt:lpstr>
      <vt:lpstr>Lessons Learned</vt:lpstr>
      <vt:lpstr>Competitions</vt:lpstr>
      <vt:lpstr>Why Offer Competitions?</vt:lpstr>
      <vt:lpstr>Lending Library</vt:lpstr>
      <vt:lpstr>Distance Learning Website</vt:lpstr>
      <vt:lpstr>What do we use?</vt:lpstr>
      <vt:lpstr>Piece 3: Teaching  Computing to Everyone</vt:lpstr>
      <vt:lpstr>One-class CS1: Pass (A, B, or C) vs.  WDF (Withdrawal, D or F)</vt:lpstr>
      <vt:lpstr>Contextualized Computing Education</vt:lpstr>
      <vt:lpstr>Our Three CS1’s Today</vt:lpstr>
      <vt:lpstr>Media Computation: Teaching in a Relevant Context</vt:lpstr>
      <vt:lpstr>PowerPoint Presentation</vt:lpstr>
      <vt:lpstr>Open-ended, contextualized homework  in Media Computation CS1 &amp; CS2</vt:lpstr>
      <vt:lpstr>Results:CS1“Media Computation”</vt:lpstr>
      <vt:lpstr>Was the class successful?</vt:lpstr>
      <vt:lpstr>Results at Other Schools</vt:lpstr>
      <vt:lpstr>Results at  University of California, San Diego</vt:lpstr>
      <vt:lpstr>A Contextualized CS2:  MediaComp Data Structures</vt:lpstr>
      <vt:lpstr>Research Question:  Is context still useful in a second course?</vt:lpstr>
      <vt:lpstr>Introducing Computing in an  Engineering Context</vt:lpstr>
      <vt:lpstr>Comparing Spring 2004</vt:lpstr>
      <vt:lpstr>A Context for CS1 for CS majors: Robotics</vt:lpstr>
      <vt:lpstr>Conclusions</vt:lpstr>
      <vt:lpstr>With thanks to our supporters</vt:lpstr>
      <vt:lpstr>Thank you!</vt:lpstr>
      <vt:lpstr>Extra slides</vt:lpstr>
      <vt:lpstr>Simon et al. Key Findings Summarized </vt:lpstr>
      <vt:lpstr>Schools in Georgia Teaching AP CS</vt:lpstr>
      <vt:lpstr>As percent of schools, best in Southeast</vt:lpstr>
      <vt:lpstr>AP CS Test Taking in Georgia</vt:lpstr>
      <vt:lpstr>Number of AP CS Tests</vt:lpstr>
      <vt:lpstr>Who’s taking those tests?</vt:lpstr>
      <vt:lpstr>And how are they doing?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Contexts in Computer Science Education</dc:title>
  <dc:creator>MarkGuzdial</dc:creator>
  <cp:lastModifiedBy>MarkGuzdial</cp:lastModifiedBy>
  <cp:revision>394</cp:revision>
  <cp:lastPrinted>2010-07-11T18:40:24Z</cp:lastPrinted>
  <dcterms:created xsi:type="dcterms:W3CDTF">2011-11-16T21:25:59Z</dcterms:created>
  <dcterms:modified xsi:type="dcterms:W3CDTF">2011-11-24T00:38:51Z</dcterms:modified>
</cp:coreProperties>
</file>