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package" ContentType="application/vnd.openxmlformats-officedocument.package"/>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3" r:id="rId1"/>
    <p:sldMasterId id="2147483718" r:id="rId2"/>
    <p:sldMasterId id="2147483762" r:id="rId3"/>
  </p:sldMasterIdLst>
  <p:notesMasterIdLst>
    <p:notesMasterId r:id="rId49"/>
  </p:notesMasterIdLst>
  <p:handoutMasterIdLst>
    <p:handoutMasterId r:id="rId50"/>
  </p:handoutMasterIdLst>
  <p:sldIdLst>
    <p:sldId id="257" r:id="rId4"/>
    <p:sldId id="301" r:id="rId5"/>
    <p:sldId id="330" r:id="rId6"/>
    <p:sldId id="329" r:id="rId7"/>
    <p:sldId id="314" r:id="rId8"/>
    <p:sldId id="258" r:id="rId9"/>
    <p:sldId id="259" r:id="rId10"/>
    <p:sldId id="260" r:id="rId11"/>
    <p:sldId id="261" r:id="rId12"/>
    <p:sldId id="262" r:id="rId13"/>
    <p:sldId id="263" r:id="rId14"/>
    <p:sldId id="264" r:id="rId15"/>
    <p:sldId id="265" r:id="rId16"/>
    <p:sldId id="326" r:id="rId17"/>
    <p:sldId id="267" r:id="rId18"/>
    <p:sldId id="344" r:id="rId19"/>
    <p:sldId id="345" r:id="rId20"/>
    <p:sldId id="303" r:id="rId21"/>
    <p:sldId id="304" r:id="rId22"/>
    <p:sldId id="305" r:id="rId23"/>
    <p:sldId id="349" r:id="rId24"/>
    <p:sldId id="271" r:id="rId25"/>
    <p:sldId id="328" r:id="rId26"/>
    <p:sldId id="307" r:id="rId27"/>
    <p:sldId id="308" r:id="rId28"/>
    <p:sldId id="319" r:id="rId29"/>
    <p:sldId id="351" r:id="rId30"/>
    <p:sldId id="309" r:id="rId31"/>
    <p:sldId id="350" r:id="rId32"/>
    <p:sldId id="331" r:id="rId33"/>
    <p:sldId id="332" r:id="rId34"/>
    <p:sldId id="333" r:id="rId35"/>
    <p:sldId id="334" r:id="rId36"/>
    <p:sldId id="335" r:id="rId37"/>
    <p:sldId id="336" r:id="rId38"/>
    <p:sldId id="337" r:id="rId39"/>
    <p:sldId id="338" r:id="rId40"/>
    <p:sldId id="339" r:id="rId41"/>
    <p:sldId id="340" r:id="rId42"/>
    <p:sldId id="341" r:id="rId43"/>
    <p:sldId id="342" r:id="rId44"/>
    <p:sldId id="343" r:id="rId45"/>
    <p:sldId id="312" r:id="rId46"/>
    <p:sldId id="300" r:id="rId47"/>
    <p:sldId id="322" r:id="rId48"/>
  </p:sldIdLst>
  <p:sldSz cx="12188825" cy="6858000"/>
  <p:notesSz cx="7315200" cy="9601200"/>
  <p:defaultTextStyle>
    <a:defPPr>
      <a:defRPr lang="en-US"/>
    </a:defPPr>
    <a:lvl1pPr algn="l" defTabSz="912813" rtl="0" fontAlgn="base">
      <a:spcBef>
        <a:spcPct val="0"/>
      </a:spcBef>
      <a:spcAft>
        <a:spcPct val="0"/>
      </a:spcAft>
      <a:defRPr kern="1200">
        <a:solidFill>
          <a:schemeClr val="tx1"/>
        </a:solidFill>
        <a:latin typeface="Arial" pitchFamily="-109" charset="0"/>
        <a:ea typeface="+mn-ea"/>
        <a:cs typeface="+mn-cs"/>
      </a:defRPr>
    </a:lvl1pPr>
    <a:lvl2pPr marL="455613" indent="1588" algn="l" defTabSz="912813" rtl="0" fontAlgn="base">
      <a:spcBef>
        <a:spcPct val="0"/>
      </a:spcBef>
      <a:spcAft>
        <a:spcPct val="0"/>
      </a:spcAft>
      <a:defRPr kern="1200">
        <a:solidFill>
          <a:schemeClr val="tx1"/>
        </a:solidFill>
        <a:latin typeface="Arial" pitchFamily="-109" charset="0"/>
        <a:ea typeface="+mn-ea"/>
        <a:cs typeface="+mn-cs"/>
      </a:defRPr>
    </a:lvl2pPr>
    <a:lvl3pPr marL="912813" indent="1588" algn="l" defTabSz="912813" rtl="0" fontAlgn="base">
      <a:spcBef>
        <a:spcPct val="0"/>
      </a:spcBef>
      <a:spcAft>
        <a:spcPct val="0"/>
      </a:spcAft>
      <a:defRPr kern="1200">
        <a:solidFill>
          <a:schemeClr val="tx1"/>
        </a:solidFill>
        <a:latin typeface="Arial" pitchFamily="-109" charset="0"/>
        <a:ea typeface="+mn-ea"/>
        <a:cs typeface="+mn-cs"/>
      </a:defRPr>
    </a:lvl3pPr>
    <a:lvl4pPr marL="1370013" indent="1588" algn="l" defTabSz="912813" rtl="0" fontAlgn="base">
      <a:spcBef>
        <a:spcPct val="0"/>
      </a:spcBef>
      <a:spcAft>
        <a:spcPct val="0"/>
      </a:spcAft>
      <a:defRPr kern="1200">
        <a:solidFill>
          <a:schemeClr val="tx1"/>
        </a:solidFill>
        <a:latin typeface="Arial" pitchFamily="-109" charset="0"/>
        <a:ea typeface="+mn-ea"/>
        <a:cs typeface="+mn-cs"/>
      </a:defRPr>
    </a:lvl4pPr>
    <a:lvl5pPr marL="1827213" indent="1588" algn="l" defTabSz="912813"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E1E"/>
    <a:srgbClr val="FFFFFF"/>
    <a:srgbClr val="FF0066"/>
    <a:srgbClr val="000000"/>
    <a:srgbClr val="F3AF35"/>
    <a:srgbClr val="9C42E6"/>
    <a:srgbClr val="D1943B"/>
    <a:srgbClr val="F8F57B"/>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286" autoAdjust="0"/>
    <p:restoredTop sz="82816" autoAdjust="0"/>
  </p:normalViewPr>
  <p:slideViewPr>
    <p:cSldViewPr snapToGrid="0">
      <p:cViewPr varScale="1">
        <p:scale>
          <a:sx n="44" d="100"/>
          <a:sy n="44" d="100"/>
        </p:scale>
        <p:origin x="-108" y="-258"/>
      </p:cViewPr>
      <p:guideLst>
        <p:guide orient="horz" pos="144"/>
        <p:guide orient="horz" pos="895"/>
        <p:guide orient="horz" pos="1484"/>
        <p:guide orient="horz" pos="1200"/>
        <p:guide orient="horz" pos="2736"/>
        <p:guide pos="3839"/>
        <p:guide pos="325"/>
        <p:guide pos="613"/>
        <p:guide pos="7353"/>
        <p:guide pos="1190"/>
        <p:guide pos="7063"/>
      </p:guideLst>
    </p:cSldViewPr>
  </p:slideViewPr>
  <p:notesTextViewPr>
    <p:cViewPr>
      <p:scale>
        <a:sx n="100" d="100"/>
        <a:sy n="100" d="100"/>
      </p:scale>
      <p:origin x="0" y="0"/>
    </p:cViewPr>
  </p:notesTextViewPr>
  <p:sorterViewPr>
    <p:cViewPr>
      <p:scale>
        <a:sx n="43" d="100"/>
        <a:sy n="43" d="100"/>
      </p:scale>
      <p:origin x="0" y="0"/>
    </p:cViewPr>
  </p:sorterViewPr>
  <p:notesViewPr>
    <p:cSldViewPr snapToGrid="0">
      <p:cViewPr varScale="1">
        <p:scale>
          <a:sx n="74" d="100"/>
          <a:sy n="74" d="100"/>
        </p:scale>
        <p:origin x="-2184" y="-10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package1.package"/></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Pass</c:v>
                </c:pt>
              </c:strCache>
            </c:strRef>
          </c:tx>
          <c:spPr>
            <a:solidFill>
              <a:srgbClr val="4F81BD"/>
            </a:solidFill>
            <a:ln w="25400">
              <a:noFill/>
            </a:ln>
          </c:spPr>
          <c:dLbls>
            <c:spPr>
              <a:noFill/>
              <a:ln w="25400">
                <a:noFill/>
              </a:ln>
            </c:spPr>
            <c:showVal val="1"/>
          </c:dLbls>
          <c:cat>
            <c:strRef>
              <c:f>Sheet1!$A$2:$A$10</c:f>
              <c:strCache>
                <c:ptCount val="9"/>
                <c:pt idx="0">
                  <c:v>Total Fall01</c:v>
                </c:pt>
                <c:pt idx="1">
                  <c:v>Females Fall01</c:v>
                </c:pt>
                <c:pt idx="2">
                  <c:v>Males Fall01</c:v>
                </c:pt>
                <c:pt idx="3">
                  <c:v>Total Sp02</c:v>
                </c:pt>
                <c:pt idx="4">
                  <c:v>Females Sp02</c:v>
                </c:pt>
                <c:pt idx="5">
                  <c:v>Males Sp02</c:v>
                </c:pt>
                <c:pt idx="6">
                  <c:v>Total Fall02</c:v>
                </c:pt>
                <c:pt idx="7">
                  <c:v>Females Fall02</c:v>
                </c:pt>
                <c:pt idx="8">
                  <c:v>Males Fall02</c:v>
                </c:pt>
              </c:strCache>
            </c:strRef>
          </c:cat>
          <c:val>
            <c:numRef>
              <c:f>Sheet1!$B$2:$B$10</c:f>
              <c:numCache>
                <c:formatCode>General</c:formatCode>
                <c:ptCount val="9"/>
                <c:pt idx="0">
                  <c:v>70.98</c:v>
                </c:pt>
                <c:pt idx="1">
                  <c:v>59.55</c:v>
                </c:pt>
                <c:pt idx="2">
                  <c:v>73.63</c:v>
                </c:pt>
                <c:pt idx="3">
                  <c:v>65.03</c:v>
                </c:pt>
                <c:pt idx="4">
                  <c:v>65.56</c:v>
                </c:pt>
                <c:pt idx="5">
                  <c:v>64.81</c:v>
                </c:pt>
                <c:pt idx="6">
                  <c:v>70.98</c:v>
                </c:pt>
                <c:pt idx="7">
                  <c:v>59.55</c:v>
                </c:pt>
                <c:pt idx="8">
                  <c:v>73.63</c:v>
                </c:pt>
              </c:numCache>
            </c:numRef>
          </c:val>
        </c:ser>
        <c:ser>
          <c:idx val="1"/>
          <c:order val="1"/>
          <c:tx>
            <c:strRef>
              <c:f>Sheet1!$C$1</c:f>
              <c:strCache>
                <c:ptCount val="1"/>
                <c:pt idx="0">
                  <c:v>WDF</c:v>
                </c:pt>
              </c:strCache>
            </c:strRef>
          </c:tx>
          <c:spPr>
            <a:solidFill>
              <a:srgbClr val="C0504D"/>
            </a:solidFill>
            <a:ln w="25400">
              <a:noFill/>
            </a:ln>
          </c:spPr>
          <c:dLbls>
            <c:spPr>
              <a:noFill/>
              <a:ln w="25400">
                <a:noFill/>
              </a:ln>
            </c:spPr>
            <c:showVal val="1"/>
          </c:dLbls>
          <c:cat>
            <c:strRef>
              <c:f>Sheet1!$A$2:$A$10</c:f>
              <c:strCache>
                <c:ptCount val="9"/>
                <c:pt idx="0">
                  <c:v>Total Fall01</c:v>
                </c:pt>
                <c:pt idx="1">
                  <c:v>Females Fall01</c:v>
                </c:pt>
                <c:pt idx="2">
                  <c:v>Males Fall01</c:v>
                </c:pt>
                <c:pt idx="3">
                  <c:v>Total Sp02</c:v>
                </c:pt>
                <c:pt idx="4">
                  <c:v>Females Sp02</c:v>
                </c:pt>
                <c:pt idx="5">
                  <c:v>Males Sp02</c:v>
                </c:pt>
                <c:pt idx="6">
                  <c:v>Total Fall02</c:v>
                </c:pt>
                <c:pt idx="7">
                  <c:v>Females Fall02</c:v>
                </c:pt>
                <c:pt idx="8">
                  <c:v>Males Fall02</c:v>
                </c:pt>
              </c:strCache>
            </c:strRef>
          </c:cat>
          <c:val>
            <c:numRef>
              <c:f>Sheet1!$C$2:$C$10</c:f>
              <c:numCache>
                <c:formatCode>General</c:formatCode>
                <c:ptCount val="9"/>
                <c:pt idx="0">
                  <c:v>29.02</c:v>
                </c:pt>
                <c:pt idx="1">
                  <c:v>40.449999999999996</c:v>
                </c:pt>
                <c:pt idx="2">
                  <c:v>26.37</c:v>
                </c:pt>
                <c:pt idx="3">
                  <c:v>34.869999999999997</c:v>
                </c:pt>
                <c:pt idx="4">
                  <c:v>34.44</c:v>
                </c:pt>
                <c:pt idx="5">
                  <c:v>35.04</c:v>
                </c:pt>
                <c:pt idx="6">
                  <c:v>29.02</c:v>
                </c:pt>
                <c:pt idx="7">
                  <c:v>40.449999999999996</c:v>
                </c:pt>
                <c:pt idx="8">
                  <c:v>26.37</c:v>
                </c:pt>
              </c:numCache>
            </c:numRef>
          </c:val>
        </c:ser>
        <c:dLbls>
          <c:showVal val="1"/>
        </c:dLbls>
        <c:gapWidth val="95"/>
        <c:overlap val="100"/>
        <c:axId val="225171712"/>
        <c:axId val="225189888"/>
      </c:barChart>
      <c:catAx>
        <c:axId val="225171712"/>
        <c:scaling>
          <c:orientation val="minMax"/>
        </c:scaling>
        <c:axPos val="b"/>
        <c:numFmt formatCode="General" sourceLinked="1"/>
        <c:minorTickMark val="in"/>
        <c:tickLblPos val="nextTo"/>
        <c:spPr>
          <a:ln w="3175">
            <a:solidFill>
              <a:srgbClr val="808080"/>
            </a:solidFill>
            <a:prstDash val="solid"/>
          </a:ln>
        </c:spPr>
        <c:txPr>
          <a:bodyPr/>
          <a:lstStyle/>
          <a:p>
            <a:pPr>
              <a:defRPr>
                <a:solidFill>
                  <a:schemeClr val="bg1"/>
                </a:solidFill>
              </a:defRPr>
            </a:pPr>
            <a:endParaRPr lang="en-US"/>
          </a:p>
        </c:txPr>
        <c:crossAx val="225189888"/>
        <c:crosses val="autoZero"/>
        <c:auto val="1"/>
        <c:lblAlgn val="ctr"/>
        <c:lblOffset val="100"/>
      </c:catAx>
      <c:valAx>
        <c:axId val="225189888"/>
        <c:scaling>
          <c:orientation val="minMax"/>
        </c:scaling>
        <c:delete val="1"/>
        <c:axPos val="l"/>
        <c:numFmt formatCode="0%" sourceLinked="0"/>
        <c:tickLblPos val="nextTo"/>
        <c:crossAx val="225171712"/>
        <c:crosses val="autoZero"/>
        <c:crossBetween val="between"/>
      </c:valAx>
      <c:dTable>
        <c:showHorzBorder val="1"/>
        <c:showVertBorder val="1"/>
        <c:showOutline val="1"/>
      </c:dTable>
      <c:spPr>
        <a:solidFill>
          <a:srgbClr val="FFFFFF"/>
        </a:solidFill>
        <a:ln w="25400">
          <a:noFill/>
        </a:ln>
      </c:spPr>
    </c:plotArea>
    <c:legend>
      <c:legendPos val="t"/>
      <c:layout/>
      <c:spPr>
        <a:noFill/>
        <a:ln w="25400">
          <a:noFill/>
        </a:ln>
      </c:spPr>
    </c:legend>
    <c:plotVisOnly val="1"/>
    <c:dispBlanksAs val="gap"/>
  </c:chart>
  <c:spPr>
    <a:solidFill>
      <a:srgbClr val="FFFFFF"/>
    </a:solidFill>
    <a:ln w="3175">
      <a:solidFill>
        <a:srgbClr val="808080"/>
      </a:solidFill>
      <a:prstDash val="solid"/>
    </a:ln>
  </c:spPr>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percentStacked"/>
        <c:ser>
          <c:idx val="0"/>
          <c:order val="0"/>
          <c:tx>
            <c:strRef>
              <c:f>Sheet1!$B$1</c:f>
              <c:strCache>
                <c:ptCount val="1"/>
                <c:pt idx="0">
                  <c:v>Pass</c:v>
                </c:pt>
              </c:strCache>
            </c:strRef>
          </c:tx>
          <c:dLbls>
            <c:showVal val="1"/>
          </c:dLbls>
          <c:cat>
            <c:strRef>
              <c:f>Sheet1!$A$2:$A$10</c:f>
              <c:strCache>
                <c:ptCount val="9"/>
                <c:pt idx="0">
                  <c:v>Total Fall03</c:v>
                </c:pt>
                <c:pt idx="1">
                  <c:v>Females Fall03</c:v>
                </c:pt>
                <c:pt idx="2">
                  <c:v>Males Fall03</c:v>
                </c:pt>
                <c:pt idx="3">
                  <c:v>Total Sp04</c:v>
                </c:pt>
                <c:pt idx="4">
                  <c:v>Females Sp04</c:v>
                </c:pt>
                <c:pt idx="5">
                  <c:v>Males Sp04</c:v>
                </c:pt>
                <c:pt idx="6">
                  <c:v>Total Fall04</c:v>
                </c:pt>
                <c:pt idx="7">
                  <c:v>Females Fall04</c:v>
                </c:pt>
                <c:pt idx="8">
                  <c:v>Males Fall04</c:v>
                </c:pt>
              </c:strCache>
            </c:strRef>
          </c:cat>
          <c:val>
            <c:numRef>
              <c:f>Sheet1!$B$2:$B$10</c:f>
              <c:numCache>
                <c:formatCode>General</c:formatCode>
                <c:ptCount val="9"/>
                <c:pt idx="0">
                  <c:v>86.47</c:v>
                </c:pt>
                <c:pt idx="1">
                  <c:v>88.36</c:v>
                </c:pt>
                <c:pt idx="2">
                  <c:v>84.710000000000008</c:v>
                </c:pt>
                <c:pt idx="3">
                  <c:v>89.86999999999999</c:v>
                </c:pt>
                <c:pt idx="4">
                  <c:v>91.940000000000012</c:v>
                </c:pt>
                <c:pt idx="5">
                  <c:v>87.5</c:v>
                </c:pt>
                <c:pt idx="6">
                  <c:v>80.33</c:v>
                </c:pt>
                <c:pt idx="7">
                  <c:v>82.9</c:v>
                </c:pt>
                <c:pt idx="8">
                  <c:v>77.459999999999994</c:v>
                </c:pt>
              </c:numCache>
            </c:numRef>
          </c:val>
        </c:ser>
        <c:ser>
          <c:idx val="1"/>
          <c:order val="1"/>
          <c:tx>
            <c:strRef>
              <c:f>Sheet1!$C$1</c:f>
              <c:strCache>
                <c:ptCount val="1"/>
                <c:pt idx="0">
                  <c:v>WDF</c:v>
                </c:pt>
              </c:strCache>
            </c:strRef>
          </c:tx>
          <c:dLbls>
            <c:showVal val="1"/>
          </c:dLbls>
          <c:cat>
            <c:strRef>
              <c:f>Sheet1!$A$2:$A$10</c:f>
              <c:strCache>
                <c:ptCount val="9"/>
                <c:pt idx="0">
                  <c:v>Total Fall03</c:v>
                </c:pt>
                <c:pt idx="1">
                  <c:v>Females Fall03</c:v>
                </c:pt>
                <c:pt idx="2">
                  <c:v>Males Fall03</c:v>
                </c:pt>
                <c:pt idx="3">
                  <c:v>Total Sp04</c:v>
                </c:pt>
                <c:pt idx="4">
                  <c:v>Females Sp04</c:v>
                </c:pt>
                <c:pt idx="5">
                  <c:v>Males Sp04</c:v>
                </c:pt>
                <c:pt idx="6">
                  <c:v>Total Fall04</c:v>
                </c:pt>
                <c:pt idx="7">
                  <c:v>Females Fall04</c:v>
                </c:pt>
                <c:pt idx="8">
                  <c:v>Males Fall04</c:v>
                </c:pt>
              </c:strCache>
            </c:strRef>
          </c:cat>
          <c:val>
            <c:numRef>
              <c:f>Sheet1!$C$2:$C$10</c:f>
              <c:numCache>
                <c:formatCode>General</c:formatCode>
                <c:ptCount val="9"/>
                <c:pt idx="0">
                  <c:v>12.54</c:v>
                </c:pt>
                <c:pt idx="1">
                  <c:v>10.27</c:v>
                </c:pt>
                <c:pt idx="2">
                  <c:v>14.65</c:v>
                </c:pt>
                <c:pt idx="3">
                  <c:v>9.3700000000000028</c:v>
                </c:pt>
                <c:pt idx="4">
                  <c:v>7.58</c:v>
                </c:pt>
                <c:pt idx="5">
                  <c:v>11.41</c:v>
                </c:pt>
                <c:pt idx="6">
                  <c:v>19.649999999999999</c:v>
                </c:pt>
                <c:pt idx="7">
                  <c:v>17.100000000000001</c:v>
                </c:pt>
                <c:pt idx="8">
                  <c:v>22.54</c:v>
                </c:pt>
              </c:numCache>
            </c:numRef>
          </c:val>
        </c:ser>
        <c:dLbls>
          <c:showVal val="1"/>
        </c:dLbls>
        <c:gapWidth val="95"/>
        <c:overlap val="100"/>
        <c:axId val="232066432"/>
        <c:axId val="235291008"/>
      </c:barChart>
      <c:catAx>
        <c:axId val="232066432"/>
        <c:scaling>
          <c:orientation val="minMax"/>
        </c:scaling>
        <c:axPos val="b"/>
        <c:numFmt formatCode="General" sourceLinked="1"/>
        <c:majorTickMark val="none"/>
        <c:tickLblPos val="nextTo"/>
        <c:txPr>
          <a:bodyPr/>
          <a:lstStyle/>
          <a:p>
            <a:pPr>
              <a:defRPr sz="1799">
                <a:solidFill>
                  <a:schemeClr val="tx1"/>
                </a:solidFill>
              </a:defRPr>
            </a:pPr>
            <a:endParaRPr lang="en-US"/>
          </a:p>
        </c:txPr>
        <c:crossAx val="235291008"/>
        <c:crosses val="autoZero"/>
        <c:auto val="1"/>
        <c:lblAlgn val="ctr"/>
        <c:lblOffset val="100"/>
      </c:catAx>
      <c:valAx>
        <c:axId val="235291008"/>
        <c:scaling>
          <c:orientation val="minMax"/>
        </c:scaling>
        <c:delete val="1"/>
        <c:axPos val="l"/>
        <c:numFmt formatCode="0%" sourceLinked="1"/>
        <c:tickLblPos val="nextTo"/>
        <c:crossAx val="232066432"/>
        <c:crosses val="autoZero"/>
        <c:crossBetween val="between"/>
      </c:valAx>
    </c:plotArea>
    <c:legend>
      <c:legendPos val="t"/>
      <c:layout/>
    </c:legend>
    <c:plotVisOnly val="1"/>
    <c:dispBlanksAs val="gap"/>
  </c:chart>
  <c:txPr>
    <a:bodyPr/>
    <a:lstStyle/>
    <a:p>
      <a:pPr>
        <a:defRPr sz="1799"/>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drawing1.xml><?xml version="1.0" encoding="utf-8"?>
<c:userShapes xmlns:c="http://schemas.openxmlformats.org/drawingml/2006/chart">
  <cdr:relSizeAnchor xmlns:cdr="http://schemas.openxmlformats.org/drawingml/2006/chartDrawing">
    <cdr:from>
      <cdr:x>0.33984</cdr:x>
      <cdr:y>0.08983</cdr:y>
    </cdr:from>
    <cdr:to>
      <cdr:x>0.34</cdr:x>
      <cdr:y>0.84761</cdr:y>
    </cdr:to>
    <cdr:sp macro="" textlink="">
      <cdr:nvSpPr>
        <cdr:cNvPr id="3" name="Straight Connector 2"/>
        <cdr:cNvSpPr/>
      </cdr:nvSpPr>
      <cdr:spPr>
        <a:xfrm xmlns:a="http://schemas.openxmlformats.org/drawingml/2006/main" rot="5400000">
          <a:off x="3345520" y="486650"/>
          <a:ext cx="1589" cy="4105074"/>
        </a:xfrm>
        <a:prstGeom xmlns:a="http://schemas.openxmlformats.org/drawingml/2006/main" prst="line">
          <a:avLst/>
        </a:prstGeom>
        <a:ln xmlns:a="http://schemas.openxmlformats.org/drawingml/2006/main" w="254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0.6581</cdr:x>
      <cdr:y>0.08978</cdr:y>
    </cdr:from>
    <cdr:to>
      <cdr:x>0.65826</cdr:x>
      <cdr:y>0.84756</cdr:y>
    </cdr:to>
    <cdr:sp macro="" textlink="">
      <cdr:nvSpPr>
        <cdr:cNvPr id="4" name="Straight Connector 3"/>
        <cdr:cNvSpPr/>
      </cdr:nvSpPr>
      <cdr:spPr>
        <a:xfrm xmlns:a="http://schemas.openxmlformats.org/drawingml/2006/main" rot="5400000">
          <a:off x="4426881" y="2538125"/>
          <a:ext cx="4105074" cy="1589"/>
        </a:xfrm>
        <a:prstGeom xmlns:a="http://schemas.openxmlformats.org/drawingml/2006/main" prst="line">
          <a:avLst/>
        </a:prstGeom>
        <a:noFill xmlns:a="http://schemas.openxmlformats.org/drawingml/2006/main"/>
        <a:ln xmlns:a="http://schemas.openxmlformats.org/drawingml/2006/main" w="25400" cap="flat" cmpd="sng" algn="ctr">
          <a:solidFill>
            <a:srgbClr val="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horz" wrap="square" lIns="91436" tIns="45718" rIns="91436" bIns="45718" numCol="1" rtlCol="0" anchor="ctr"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defTabSz="965200">
              <a:defRPr sz="1300">
                <a:latin typeface="Calibri" pitchFamily="-109" charset="0"/>
              </a:defRPr>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defTabSz="965200">
              <a:defRPr sz="1300">
                <a:latin typeface="Calibri" pitchFamily="-109" charset="0"/>
              </a:defRPr>
            </a:lvl1pPr>
          </a:lstStyle>
          <a:p>
            <a:fld id="{072D8BB0-20F1-724C-B0C7-0AF58D1DD5EB}" type="datetimeFigureOut">
              <a:rPr lang="en-US"/>
              <a:pPr/>
              <a:t>10/20/2008</a:t>
            </a:fld>
            <a:endParaRPr lang="en-US"/>
          </a:p>
        </p:txBody>
      </p:sp>
      <p:sp>
        <p:nvSpPr>
          <p:cNvPr id="5" name="Slide Number Placeholder 4"/>
          <p:cNvSpPr>
            <a:spLocks noGrp="1"/>
          </p:cNvSpPr>
          <p:nvPr>
            <p:ph type="sldNum" sz="quarter" idx="3"/>
          </p:nvPr>
        </p:nvSpPr>
        <p:spPr>
          <a:xfrm>
            <a:off x="6664325" y="9120188"/>
            <a:ext cx="649288" cy="479425"/>
          </a:xfrm>
          <a:prstGeom prst="rect">
            <a:avLst/>
          </a:prstGeom>
        </p:spPr>
        <p:txBody>
          <a:bodyPr vert="horz" wrap="square" lIns="96661" tIns="48331" rIns="96661" bIns="48331" numCol="1" anchor="b" anchorCtr="0" compatLnSpc="1">
            <a:prstTxWarp prst="textNoShape">
              <a:avLst/>
            </a:prstTxWarp>
          </a:bodyPr>
          <a:lstStyle>
            <a:lvl1pPr algn="r" defTabSz="965200">
              <a:defRPr sz="1300">
                <a:latin typeface="Calibri" pitchFamily="-109" charset="0"/>
              </a:defRPr>
            </a:lvl1pPr>
          </a:lstStyle>
          <a:p>
            <a:fld id="{C7E9C151-5FE8-AF49-8D89-BFE8A3809081}" type="slidenum">
              <a:rPr lang="en-US"/>
              <a:pPr/>
              <a:t>‹#›</a:t>
            </a:fld>
            <a:endParaRPr lang="en-US"/>
          </a:p>
        </p:txBody>
      </p:sp>
      <p:sp>
        <p:nvSpPr>
          <p:cNvPr id="6" name="Footer Placeholder 5"/>
          <p:cNvSpPr>
            <a:spLocks noGrp="1"/>
          </p:cNvSpPr>
          <p:nvPr>
            <p:ph type="ftr" sz="quarter" idx="2"/>
          </p:nvPr>
        </p:nvSpPr>
        <p:spPr>
          <a:xfrm>
            <a:off x="0" y="9120188"/>
            <a:ext cx="6583363" cy="479425"/>
          </a:xfrm>
          <a:prstGeom prst="rect">
            <a:avLst/>
          </a:prstGeom>
        </p:spPr>
        <p:txBody>
          <a:bodyPr vert="horz" wrap="square" lIns="96661" tIns="48331" rIns="96661" bIns="48331" numCol="1" anchor="b" anchorCtr="0" compatLnSpc="1">
            <a:prstTxWarp prst="textNoShape">
              <a:avLst/>
            </a:prstTxWarp>
          </a:bodyPr>
          <a:lstStyle>
            <a:lvl1pPr defTabSz="965200">
              <a:defRPr sz="500">
                <a:solidFill>
                  <a:srgbClr val="000000"/>
                </a:solidFill>
                <a:latin typeface="Segoe" charset="0"/>
              </a:defRPr>
            </a:lvl1pPr>
          </a:lstStyle>
          <a:p>
            <a:r>
              <a:rPr lang="en-US"/>
              <a:t>© 2008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defTabSz="965200">
              <a:defRPr sz="1300">
                <a:latin typeface="Calibri" pitchFamily="-109" charset="0"/>
              </a:defRPr>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defTabSz="965200">
              <a:defRPr sz="1300">
                <a:latin typeface="Calibri" pitchFamily="-109" charset="0"/>
              </a:defRPr>
            </a:lvl1pPr>
          </a:lstStyle>
          <a:p>
            <a:fld id="{A575C420-8DA8-FB40-8F0F-9BF8A0FD6FE4}" type="datetimeFigureOut">
              <a:rPr lang="en-US"/>
              <a:pPr/>
              <a:t>10/20/2008</a:t>
            </a:fld>
            <a:endParaRPr lang="en-US"/>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6583363" cy="479425"/>
          </a:xfrm>
          <a:prstGeom prst="rect">
            <a:avLst/>
          </a:prstGeom>
        </p:spPr>
        <p:txBody>
          <a:bodyPr vert="horz" wrap="square" lIns="96661" tIns="48331" rIns="96661" bIns="48331" numCol="1" anchor="b" anchorCtr="0" compatLnSpc="1">
            <a:prstTxWarp prst="textNoShape">
              <a:avLst/>
            </a:prstTxWarp>
          </a:bodyPr>
          <a:lstStyle>
            <a:lvl1pPr defTabSz="965200">
              <a:defRPr sz="500">
                <a:solidFill>
                  <a:srgbClr val="000000"/>
                </a:solidFill>
                <a:latin typeface="Segoe" charset="0"/>
              </a:defRPr>
            </a:lvl1pPr>
          </a:lstStyle>
          <a:p>
            <a:r>
              <a:rPr lang="en-US"/>
              <a:t>© 2008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583363" y="9120188"/>
            <a:ext cx="730250" cy="479425"/>
          </a:xfrm>
          <a:prstGeom prst="rect">
            <a:avLst/>
          </a:prstGeom>
        </p:spPr>
        <p:txBody>
          <a:bodyPr vert="horz" wrap="square" lIns="96661" tIns="48331" rIns="96661" bIns="48331" numCol="1" anchor="b" anchorCtr="0" compatLnSpc="1">
            <a:prstTxWarp prst="textNoShape">
              <a:avLst/>
            </a:prstTxWarp>
          </a:bodyPr>
          <a:lstStyle>
            <a:lvl1pPr algn="r" defTabSz="965200">
              <a:defRPr sz="1300">
                <a:latin typeface="Calibri" pitchFamily="-109" charset="0"/>
              </a:defRPr>
            </a:lvl1pPr>
          </a:lstStyle>
          <a:p>
            <a:fld id="{0C33CC66-9781-E840-8B4F-5C8BA969A6A5}"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912813" rtl="0" eaLnBrk="0" fontAlgn="base" hangingPunct="0">
      <a:lnSpc>
        <a:spcPct val="90000"/>
      </a:lnSpc>
      <a:spcBef>
        <a:spcPct val="30000"/>
      </a:spcBef>
      <a:spcAft>
        <a:spcPts val="338"/>
      </a:spcAft>
      <a:defRPr sz="900" kern="1200">
        <a:solidFill>
          <a:schemeClr val="tx1"/>
        </a:solidFill>
        <a:latin typeface="Segoe"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itchFamily="-109" charset="0"/>
      <a:buChar char="•"/>
      <a:defRPr sz="900" kern="1200">
        <a:solidFill>
          <a:schemeClr val="tx1"/>
        </a:solidFill>
        <a:latin typeface="Segoe" pitchFamily="34" charset="0"/>
        <a:ea typeface="ＭＳ Ｐゴシック" pitchFamily="-109" charset="-128"/>
        <a:cs typeface="+mn-cs"/>
      </a:defRPr>
    </a:lvl2pPr>
    <a:lvl3pPr marL="327025" indent="-114300" algn="l" defTabSz="912813" rtl="0" eaLnBrk="0" fontAlgn="base" hangingPunct="0">
      <a:lnSpc>
        <a:spcPct val="90000"/>
      </a:lnSpc>
      <a:spcBef>
        <a:spcPct val="30000"/>
      </a:spcBef>
      <a:spcAft>
        <a:spcPts val="338"/>
      </a:spcAft>
      <a:buFont typeface="Arial" pitchFamily="-109" charset="0"/>
      <a:buChar char="•"/>
      <a:defRPr sz="900" kern="1200">
        <a:solidFill>
          <a:schemeClr val="tx1"/>
        </a:solidFill>
        <a:latin typeface="Segoe" pitchFamily="34" charset="0"/>
        <a:ea typeface="ＭＳ Ｐゴシック" pitchFamily="-109" charset="-128"/>
        <a:cs typeface="+mn-cs"/>
      </a:defRPr>
    </a:lvl3pPr>
    <a:lvl4pPr marL="482600" indent="-146050" algn="l" defTabSz="912813" rtl="0" eaLnBrk="0" fontAlgn="base" hangingPunct="0">
      <a:lnSpc>
        <a:spcPct val="90000"/>
      </a:lnSpc>
      <a:spcBef>
        <a:spcPct val="30000"/>
      </a:spcBef>
      <a:spcAft>
        <a:spcPts val="338"/>
      </a:spcAft>
      <a:buFont typeface="Arial" pitchFamily="-109" charset="0"/>
      <a:buChar char="•"/>
      <a:defRPr sz="900" kern="1200">
        <a:solidFill>
          <a:schemeClr val="tx1"/>
        </a:solidFill>
        <a:latin typeface="Segoe" pitchFamily="34" charset="0"/>
        <a:ea typeface="ＭＳ Ｐゴシック" pitchFamily="-109" charset="-128"/>
        <a:cs typeface="+mn-cs"/>
      </a:defRPr>
    </a:lvl4pPr>
    <a:lvl5pPr marL="614363" indent="-114300" algn="l" defTabSz="912813" rtl="0" eaLnBrk="0" fontAlgn="base" hangingPunct="0">
      <a:lnSpc>
        <a:spcPct val="90000"/>
      </a:lnSpc>
      <a:spcBef>
        <a:spcPct val="30000"/>
      </a:spcBef>
      <a:spcAft>
        <a:spcPts val="338"/>
      </a:spcAft>
      <a:buFont typeface="Arial" pitchFamily="-109" charset="0"/>
      <a:buChar char="•"/>
      <a:defRPr sz="900" kern="1200">
        <a:solidFill>
          <a:schemeClr val="tx1"/>
        </a:solidFill>
        <a:latin typeface="Segoe" pitchFamily="34" charset="0"/>
        <a:ea typeface="ＭＳ Ｐゴシック" pitchFamily="-109" charset="-128"/>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pPr eaLnBrk="1" hangingPunct="1">
              <a:spcBef>
                <a:spcPct val="0"/>
              </a:spcBef>
            </a:pPr>
            <a:endParaRPr lang="en-US">
              <a:latin typeface="Segoe" charset="0"/>
            </a:endParaRPr>
          </a:p>
        </p:txBody>
      </p:sp>
      <p:sp>
        <p:nvSpPr>
          <p:cNvPr id="29700" name="Header Placeholder 3"/>
          <p:cNvSpPr>
            <a:spLocks noGrp="1"/>
          </p:cNvSpPr>
          <p:nvPr>
            <p:ph type="hdr" sz="quarter"/>
          </p:nvPr>
        </p:nvSpPr>
        <p:spPr bwMode="auto">
          <a:ln>
            <a:miter lim="800000"/>
            <a:headEnd/>
            <a:tailEnd/>
          </a:ln>
        </p:spPr>
        <p:txBody>
          <a:bodyPr/>
          <a:lstStyle/>
          <a:p>
            <a:pPr defTabSz="963613"/>
            <a:endParaRPr lang="en-US"/>
          </a:p>
        </p:txBody>
      </p:sp>
      <p:sp>
        <p:nvSpPr>
          <p:cNvPr id="29701" name="Date Placeholder 4"/>
          <p:cNvSpPr>
            <a:spLocks noGrp="1"/>
          </p:cNvSpPr>
          <p:nvPr>
            <p:ph type="dt" sz="quarter" idx="1"/>
          </p:nvPr>
        </p:nvSpPr>
        <p:spPr bwMode="auto">
          <a:ln>
            <a:miter lim="800000"/>
            <a:headEnd/>
            <a:tailEnd/>
          </a:ln>
        </p:spPr>
        <p:txBody>
          <a:bodyPr/>
          <a:lstStyle/>
          <a:p>
            <a:pPr defTabSz="963613"/>
            <a:fld id="{A84DF20A-D594-5D48-A31D-FEACF35DF46C}" type="datetime8">
              <a:rPr lang="en-US"/>
              <a:pPr defTabSz="963613"/>
              <a:t>10/20/2008 9:38 PM</a:t>
            </a:fld>
            <a:endParaRPr lang="en-US"/>
          </a:p>
        </p:txBody>
      </p:sp>
      <p:sp>
        <p:nvSpPr>
          <p:cNvPr id="63494" name="Footer Placeholder 5"/>
          <p:cNvSpPr>
            <a:spLocks noGrp="1"/>
          </p:cNvSpPr>
          <p:nvPr>
            <p:ph type="ftr" sz="quarter" idx="4"/>
          </p:nvPr>
        </p:nvSpPr>
        <p:spPr bwMode="auto">
          <a:noFill/>
          <a:ln>
            <a:miter lim="800000"/>
            <a:headEnd/>
            <a:tailEnd/>
          </a:ln>
        </p:spPr>
        <p:txBody>
          <a:bodyPr/>
          <a:lstStyle/>
          <a:p>
            <a:pPr defTabSz="963613"/>
            <a:r>
              <a:rPr lang="en-US"/>
              <a:t>© 2007 Microsoft Corporation. All rights reserved. Microsoft, Windows, Windows Vista and other product names are or may be registered trademarks and/or trademarks in the U.S. and/or other countries.</a:t>
            </a:r>
          </a:p>
          <a:p>
            <a:pPr defTabSz="963613"/>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a:p>
            <a:pPr defTabSz="963613"/>
            <a:endParaRPr lang="en-US">
              <a:solidFill>
                <a:schemeClr val="tx1"/>
              </a:solidFill>
            </a:endParaRPr>
          </a:p>
        </p:txBody>
      </p:sp>
      <p:sp>
        <p:nvSpPr>
          <p:cNvPr id="29703" name="Slide Number Placeholder 6"/>
          <p:cNvSpPr>
            <a:spLocks noGrp="1"/>
          </p:cNvSpPr>
          <p:nvPr>
            <p:ph type="sldNum" sz="quarter" idx="5"/>
          </p:nvPr>
        </p:nvSpPr>
        <p:spPr bwMode="auto">
          <a:ln>
            <a:miter lim="800000"/>
            <a:headEnd/>
            <a:tailEnd/>
          </a:ln>
        </p:spPr>
        <p:txBody>
          <a:bodyPr/>
          <a:lstStyle/>
          <a:p>
            <a:pPr defTabSz="963613"/>
            <a:fld id="{0A1A4FD5-BDE4-5D49-8B89-237E5F3079EF}" type="slidenum">
              <a:rPr lang="en-US"/>
              <a:pPr defTabSz="963613"/>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3161884-104B-CE4E-B8EA-FBB5162A9060}" type="slidenum">
              <a:rPr lang="en-US"/>
              <a:pPr/>
              <a:t>10</a:t>
            </a:fld>
            <a:endParaRPr lang="en-US"/>
          </a:p>
        </p:txBody>
      </p:sp>
      <p:sp>
        <p:nvSpPr>
          <p:cNvPr id="70659"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AFB4774-C99E-3641-B78E-0F5F1BA81C3F}" type="slidenum">
              <a:rPr lang="en-US"/>
              <a:pPr/>
              <a:t>11</a:t>
            </a:fld>
            <a:endParaRPr lang="en-US"/>
          </a:p>
        </p:txBody>
      </p:sp>
      <p:sp>
        <p:nvSpPr>
          <p:cNvPr id="71683"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a:lstStyle/>
          <a:p>
            <a:pPr eaLnBrk="1" hangingPunct="1"/>
            <a:r>
              <a:rPr lang="en-US">
                <a:latin typeface="Segoe" charset="0"/>
              </a:rPr>
              <a:t>Bio2010 in NRC.</a:t>
            </a:r>
          </a:p>
          <a:p>
            <a:pPr eaLnBrk="1" hangingPunct="1"/>
            <a:r>
              <a:rPr lang="en-US">
                <a:latin typeface="Segoe" charset="0"/>
              </a:rPr>
              <a:t>New approach by Ruth Chabay and Bruce Sherwood, being adopted now at Georgia Tech, Purdue, and North Carolina State.</a:t>
            </a:r>
          </a:p>
          <a:p>
            <a:pPr eaLnBrk="1" hangingPunct="1"/>
            <a:r>
              <a:rPr lang="en-US">
                <a:latin typeface="Segoe" charset="0"/>
              </a:rPr>
              <a:t>It’s a problem for them and 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EF045E9-C3C1-584E-8836-AA14F5731417}" type="slidenum">
              <a:rPr lang="en-US"/>
              <a:pPr/>
              <a:t>12</a:t>
            </a:fld>
            <a:endParaRPr lang="en-US"/>
          </a:p>
        </p:txBody>
      </p:sp>
      <p:sp>
        <p:nvSpPr>
          <p:cNvPr id="72707"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r>
              <a:rPr lang="en-US">
                <a:latin typeface="Segoe" charset="0"/>
              </a:rPr>
              <a:t>This perspective is being taught to biology undergraduates today. Yet we are playing very little role.</a:t>
            </a:r>
          </a:p>
          <a:p>
            <a:pPr eaLnBrk="1" hangingPunct="1"/>
            <a:endParaRPr lang="en-US">
              <a:latin typeface="Sego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BADB758-CBF5-BE48-8A71-5D83D4B3BCFE}" type="slidenum">
              <a:rPr lang="en-US"/>
              <a:pPr/>
              <a:t>13</a:t>
            </a:fld>
            <a:endParaRPr lang="en-US"/>
          </a:p>
        </p:txBody>
      </p:sp>
      <p:sp>
        <p:nvSpPr>
          <p:cNvPr id="73731"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8FA8BC-37EE-624D-AD0C-42D6E9B022F1}" type="slidenum">
              <a:rPr lang="en-US"/>
              <a:pPr/>
              <a:t>14</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xfrm>
            <a:off x="973138" y="4560888"/>
            <a:ext cx="5368925" cy="4319587"/>
          </a:xfrm>
          <a:noFill/>
        </p:spPr>
        <p:txBody>
          <a:bodyPr/>
          <a:lstStyle/>
          <a:p>
            <a:pPr eaLnBrk="1" hangingPunct="1"/>
            <a:r>
              <a:rPr lang="en-US">
                <a:latin typeface="Segoe" charset="0"/>
              </a:rPr>
              <a:t>Actually, quite good pass rates, compared to many others in CS.</a:t>
            </a:r>
          </a:p>
          <a:p>
            <a:pPr eaLnBrk="1" hangingPunct="1"/>
            <a:r>
              <a:rPr lang="en-US">
                <a:latin typeface="Segoe" charset="0"/>
              </a:rPr>
              <a:t>Across campus, these are the pits.</a:t>
            </a:r>
          </a:p>
          <a:p>
            <a:pPr eaLnBrk="1" hangingPunct="1"/>
            <a:r>
              <a:rPr lang="en-US">
                <a:latin typeface="Segoe" charset="0"/>
              </a:rPr>
              <a:t>And the women are failing or withdrawing. in greater numbers than the men.</a:t>
            </a:r>
          </a:p>
          <a:p>
            <a:pPr eaLnBrk="1" hangingPunct="1"/>
            <a:r>
              <a:rPr lang="en-US">
                <a:latin typeface="Segoe" charset="0"/>
              </a:rPr>
              <a:t>This looks like C.P. Snow’s “Two Cultures”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8C7B773-B300-BB4A-8CA9-208DC3055580}" type="slidenum">
              <a:rPr lang="en-US"/>
              <a:pPr/>
              <a:t>15</a:t>
            </a:fld>
            <a:endParaRPr lang="en-US"/>
          </a:p>
        </p:txBody>
      </p:sp>
      <p:sp>
        <p:nvSpPr>
          <p:cNvPr id="75779"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75780" name="Rectangle 3"/>
          <p:cNvSpPr>
            <a:spLocks noGrp="1" noChangeArrowheads="1"/>
          </p:cNvSpPr>
          <p:nvPr>
            <p:ph type="body" idx="1"/>
          </p:nvPr>
        </p:nvSpPr>
        <p:spPr bwMode="auto">
          <a:xfrm>
            <a:off x="973138" y="4560888"/>
            <a:ext cx="5368925" cy="4319587"/>
          </a:xfrm>
          <a:noFill/>
        </p:spPr>
        <p:txBody>
          <a:bodyPr/>
          <a:lstStyle/>
          <a:p>
            <a:pPr eaLnBrk="1" hangingPunct="1"/>
            <a:r>
              <a:rPr lang="en-US">
                <a:latin typeface="Segoe" charset="0"/>
              </a:rPr>
              <a:t>Talk about iPods and Blackberries.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054E6E-1B24-40F5-B104-0B5E66D8FA6A}" type="slidenum">
              <a:rPr lang="en-US"/>
              <a:pPr/>
              <a:t>16</a:t>
            </a:fld>
            <a:endParaRPr lang="en-US"/>
          </a:p>
        </p:txBody>
      </p:sp>
      <p:sp>
        <p:nvSpPr>
          <p:cNvPr id="71682" name="Rectangle 2"/>
          <p:cNvSpPr>
            <a:spLocks noRo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D6EE2-C485-40DD-B576-B0BDC8C8CC6A}" type="slidenum">
              <a:rPr lang="en-US"/>
              <a:pPr/>
              <a:t>17</a:t>
            </a:fld>
            <a:endParaRPr lang="en-US"/>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t>But </a:t>
            </a:r>
            <a:r>
              <a:rPr lang="en-US" i="1"/>
              <a:t>could</a:t>
            </a:r>
            <a:r>
              <a:rPr lang="en-US"/>
              <a:t> be taught for CS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1F91493-D6D7-4A4E-B08C-F3CA68B04BA6}" type="slidenum">
              <a:rPr lang="en-US"/>
              <a:pPr/>
              <a:t>18</a:t>
            </a:fld>
            <a:endParaRPr lang="en-US"/>
          </a:p>
        </p:txBody>
      </p:sp>
      <p:sp>
        <p:nvSpPr>
          <p:cNvPr id="77827"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a:lstStyle/>
          <a:p>
            <a:pPr eaLnBrk="1" hangingPunct="1"/>
            <a:endParaRPr lang="en-US">
              <a:latin typeface="Segoe" charset="0"/>
            </a:endParaRPr>
          </a:p>
        </p:txBody>
      </p:sp>
      <p:sp>
        <p:nvSpPr>
          <p:cNvPr id="4" name="Slide Number Placeholder 3"/>
          <p:cNvSpPr>
            <a:spLocks noGrp="1"/>
          </p:cNvSpPr>
          <p:nvPr>
            <p:ph type="sldNum" sz="quarter" idx="5"/>
          </p:nvPr>
        </p:nvSpPr>
        <p:spPr/>
        <p:txBody>
          <a:bodyPr/>
          <a:lstStyle/>
          <a:p>
            <a:fld id="{9747F481-4CB4-8A40-B0F6-0B8EF51F61B5}"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eaLnBrk="1" hangingPunct="1"/>
            <a:endParaRPr lang="en-US">
              <a:latin typeface="Segoe" charset="0"/>
            </a:endParaRPr>
          </a:p>
        </p:txBody>
      </p:sp>
      <p:sp>
        <p:nvSpPr>
          <p:cNvPr id="4" name="Slide Number Placeholder 3"/>
          <p:cNvSpPr>
            <a:spLocks noGrp="1"/>
          </p:cNvSpPr>
          <p:nvPr>
            <p:ph type="sldNum" sz="quarter" idx="5"/>
          </p:nvPr>
        </p:nvSpPr>
        <p:spPr/>
        <p:txBody>
          <a:bodyPr/>
          <a:lstStyle/>
          <a:p>
            <a:fld id="{1BA6F26A-EF7A-7C40-9325-32E08A72299B}"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endParaRPr lang="en-US">
              <a:latin typeface="Segoe" charset="0"/>
            </a:endParaRPr>
          </a:p>
        </p:txBody>
      </p:sp>
      <p:sp>
        <p:nvSpPr>
          <p:cNvPr id="4" name="Slide Number Placeholder 3"/>
          <p:cNvSpPr>
            <a:spLocks noGrp="1"/>
          </p:cNvSpPr>
          <p:nvPr>
            <p:ph type="sldNum" sz="quarter" idx="5"/>
          </p:nvPr>
        </p:nvSpPr>
        <p:spPr/>
        <p:txBody>
          <a:bodyPr/>
          <a:lstStyle/>
          <a:p>
            <a:fld id="{FB9B67F5-DDF3-7844-AB99-83815078517B}"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365B06-A489-44F6-BD3B-ED4D96B51DE9}" type="slidenum">
              <a:rPr lang="en-US"/>
              <a:pPr>
                <a:defRPr/>
              </a:pPr>
              <a:t>21</a:t>
            </a:fld>
            <a:endParaRPr 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xfrm>
            <a:off x="973138" y="4560888"/>
            <a:ext cx="5368925" cy="4319587"/>
          </a:xfrm>
          <a:noFill/>
        </p:spPr>
        <p:txBody>
          <a:bodyPr wrap="square" numCol="1" anchor="t" anchorCtr="0" compatLnSpc="1">
            <a:prstTxWarp prst="textNoShape">
              <a:avLst/>
            </a:prstTxWarp>
          </a:bodyPr>
          <a:lstStyle/>
          <a:p>
            <a:pPr eaLnBrk="1" hangingPunct="1"/>
            <a:endParaRPr lang="en-US" smtClean="0">
              <a:latin typeface="Sego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9D4B349-B591-4A41-91E2-5C70FF2CB04B}" type="slidenum">
              <a:rPr lang="en-US"/>
              <a:pPr/>
              <a:t>22</a:t>
            </a:fld>
            <a:endParaRPr lang="en-US"/>
          </a:p>
        </p:txBody>
      </p:sp>
      <p:sp>
        <p:nvSpPr>
          <p:cNvPr id="81923"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a:lstStyle/>
          <a:p>
            <a:pPr eaLnBrk="1" hangingPunct="1"/>
            <a:r>
              <a:rPr lang="en-US">
                <a:latin typeface="Segoe" charset="0"/>
              </a:rPr>
              <a:t>FIX HAVE-&gt;HAD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A6A6F-186F-3A41-B71A-650A8AB0F3AF}" type="slidenum">
              <a:rPr lang="en-US"/>
              <a:pPr/>
              <a:t>23</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82947" name="Notes Placeholder 2"/>
          <p:cNvSpPr>
            <a:spLocks noGrp="1"/>
          </p:cNvSpPr>
          <p:nvPr>
            <p:ph type="body" idx="1"/>
          </p:nvPr>
        </p:nvSpPr>
        <p:spPr bwMode="auto">
          <a:noFill/>
        </p:spPr>
        <p:txBody>
          <a:bodyPr/>
          <a:lstStyle/>
          <a:p>
            <a:pPr eaLnBrk="1" hangingPunct="1"/>
            <a:endParaRPr lang="en-US">
              <a:latin typeface="Segoe" charset="0"/>
            </a:endParaRPr>
          </a:p>
        </p:txBody>
      </p:sp>
      <p:sp>
        <p:nvSpPr>
          <p:cNvPr id="4" name="Slide Number Placeholder 3"/>
          <p:cNvSpPr>
            <a:spLocks noGrp="1"/>
          </p:cNvSpPr>
          <p:nvPr>
            <p:ph type="sldNum" sz="quarter" idx="5"/>
          </p:nvPr>
        </p:nvSpPr>
        <p:spPr/>
        <p:txBody>
          <a:bodyPr/>
          <a:lstStyle/>
          <a:p>
            <a:fld id="{43AB0728-8C77-AF4D-9913-E318A6A93591}"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eaLnBrk="1" hangingPunct="1"/>
            <a:endParaRPr lang="en-US">
              <a:latin typeface="Segoe" charset="0"/>
            </a:endParaRPr>
          </a:p>
        </p:txBody>
      </p:sp>
      <p:sp>
        <p:nvSpPr>
          <p:cNvPr id="4" name="Slide Number Placeholder 3"/>
          <p:cNvSpPr>
            <a:spLocks noGrp="1"/>
          </p:cNvSpPr>
          <p:nvPr>
            <p:ph type="sldNum" sz="quarter" idx="5"/>
          </p:nvPr>
        </p:nvSpPr>
        <p:spPr/>
        <p:txBody>
          <a:bodyPr/>
          <a:lstStyle/>
          <a:p>
            <a:fld id="{22D0AA5D-4C50-0A4A-846A-BDDB43318F50}"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3393839-8080-854E-B005-54A18BFEE79B}" type="slidenum">
              <a:rPr lang="en-US"/>
              <a:pPr/>
              <a:t>26</a:t>
            </a:fld>
            <a:endParaRPr lang="en-US"/>
          </a:p>
        </p:txBody>
      </p:sp>
      <p:sp>
        <p:nvSpPr>
          <p:cNvPr id="106499"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r>
              <a:rPr lang="en-US" dirty="0">
                <a:latin typeface="Segoe" charset="0"/>
              </a:rPr>
              <a:t>How is it different?  The first “tree” that students use is an </a:t>
            </a:r>
            <a:r>
              <a:rPr lang="en-US" dirty="0" err="1">
                <a:latin typeface="Segoe" charset="0"/>
              </a:rPr>
              <a:t>n-ary</a:t>
            </a:r>
            <a:r>
              <a:rPr lang="en-US" dirty="0">
                <a:latin typeface="Segoe" charset="0"/>
              </a:rPr>
              <a:t> tree, a scene graph.  Why not start with a binary tree?  Because binary trees are irrelevant to media developers</a:t>
            </a:r>
            <a:r>
              <a:rPr lang="en-US" dirty="0" smtClean="0">
                <a:latin typeface="Segoe" charset="0"/>
              </a:rPr>
              <a:t>.</a:t>
            </a:r>
          </a:p>
          <a:p>
            <a:pPr eaLnBrk="1" hangingPunct="1"/>
            <a:r>
              <a:rPr lang="en-US" dirty="0" smtClean="0">
                <a:latin typeface="Segoe" charset="0"/>
              </a:rPr>
              <a:t>Java course, all non-majors, 90% success rate</a:t>
            </a:r>
            <a:endParaRPr lang="en-US" dirty="0">
              <a:latin typeface="Sego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3CC66-9781-E840-8B4F-5C8BA969A6A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B352DA-9718-FC41-B1D8-6588579F85DE}" type="slidenum">
              <a:rPr lang="en-US"/>
              <a:pPr/>
              <a:t>28</a:t>
            </a:fld>
            <a:endParaRPr lang="en-US"/>
          </a:p>
        </p:txBody>
      </p:sp>
      <p:sp>
        <p:nvSpPr>
          <p:cNvPr id="107523"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33CC66-9781-E840-8B4F-5C8BA969A6A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C893C-936C-4525-A9F1-3F2B60DCF7C7}" type="slidenum">
              <a:rPr lang="en-US"/>
              <a:pPr/>
              <a:t>3</a:t>
            </a:fld>
            <a:endParaRPr lang="en-US"/>
          </a:p>
        </p:txBody>
      </p:sp>
      <p:sp>
        <p:nvSpPr>
          <p:cNvPr id="495618" name="Rectangle 2"/>
          <p:cNvSpPr>
            <a:spLocks noChangeArrowheads="1"/>
          </p:cNvSpPr>
          <p:nvPr>
            <p:ph type="sldImg"/>
          </p:nvPr>
        </p:nvSpPr>
        <p:spPr bwMode="auto">
          <a:xfrm>
            <a:off x="434975" y="746125"/>
            <a:ext cx="6446838" cy="3627438"/>
          </a:xfrm>
          <a:prstGeom prst="rect">
            <a:avLst/>
          </a:prstGeom>
          <a:solidFill>
            <a:srgbClr val="FFFFFF"/>
          </a:solidFill>
          <a:ln>
            <a:solidFill>
              <a:srgbClr val="000000"/>
            </a:solidFill>
            <a:miter lim="800000"/>
            <a:headEnd/>
            <a:tailEnd/>
          </a:ln>
        </p:spPr>
      </p:sp>
      <p:sp>
        <p:nvSpPr>
          <p:cNvPr id="495619" name="Rectangle 3"/>
          <p:cNvSpPr>
            <a:spLocks noChangeArrowheads="1"/>
          </p:cNvSpPr>
          <p:nvPr>
            <p:ph type="body" idx="1"/>
          </p:nvPr>
        </p:nvSpPr>
        <p:spPr bwMode="auto">
          <a:xfrm>
            <a:off x="975360" y="4587240"/>
            <a:ext cx="5364480" cy="42672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DEC3E-87FC-4078-87A6-142DE783E568}" type="slidenum">
              <a:rPr lang="en-US"/>
              <a:pPr/>
              <a:t>30</a:t>
            </a:fld>
            <a:endParaRPr lang="en-US"/>
          </a:p>
        </p:txBody>
      </p:sp>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999FA-8368-4C0F-A74E-D2928A612D0D}" type="slidenum">
              <a:rPr lang="en-US"/>
              <a:pPr/>
              <a:t>31</a:t>
            </a:fld>
            <a:endParaRPr lang="en-US"/>
          </a:p>
        </p:txBody>
      </p:sp>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F5CB99-CB07-4BA3-849D-184C5796AD67}" type="slidenum">
              <a:rPr lang="en-US"/>
              <a:pPr/>
              <a:t>32</a:t>
            </a:fld>
            <a:endParaRPr lang="en-US"/>
          </a:p>
        </p:txBody>
      </p:sp>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1E4E86-E700-47F1-971D-EBF484E94BF0}" type="slidenum">
              <a:rPr lang="en-US"/>
              <a:pPr/>
              <a:t>33</a:t>
            </a:fld>
            <a:endParaRPr lang="en-US"/>
          </a:p>
        </p:txBody>
      </p:sp>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t>From Swiss Family Robinson to Tarzan’s Treehouse.  Was there really a Dance Hall on Atlantic City Boardwalks? Who cares?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89FC6F-66F7-4C59-A621-2CDC4E79EEDA}" type="slidenum">
              <a:rPr lang="en-US"/>
              <a:pPr/>
              <a:t>34</a:t>
            </a:fld>
            <a:endParaRPr lang="en-US"/>
          </a:p>
        </p:txBody>
      </p:sp>
      <p:sp>
        <p:nvSpPr>
          <p:cNvPr id="49154" name="Rectangle 2"/>
          <p:cNvSpPr>
            <a:spLocks noRo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815A6-95F0-4287-A8CB-52C2D9C1F4CF}" type="slidenum">
              <a:rPr lang="en-US"/>
              <a:pPr/>
              <a:t>35</a:t>
            </a:fld>
            <a:endParaRPr lang="en-US"/>
          </a:p>
        </p:txBody>
      </p:sp>
      <p:sp>
        <p:nvSpPr>
          <p:cNvPr id="51202" name="Rectangle 2"/>
          <p:cNvSpPr>
            <a:spLocks noRo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2854D-E962-42B2-A319-93F30D303C20}" type="slidenum">
              <a:rPr lang="en-US"/>
              <a:pPr/>
              <a:t>36</a:t>
            </a:fld>
            <a:endParaRPr lang="en-US"/>
          </a:p>
        </p:txBody>
      </p:sp>
      <p:sp>
        <p:nvSpPr>
          <p:cNvPr id="53250" name="Rectangle 2"/>
          <p:cNvSpPr>
            <a:spLocks noRo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CE4A0-1D39-4A87-A1AE-1B5DF8846767}" type="slidenum">
              <a:rPr lang="en-US"/>
              <a:pPr/>
              <a:t>37</a:t>
            </a:fld>
            <a:endParaRPr lang="en-US"/>
          </a:p>
        </p:txBody>
      </p:sp>
      <p:sp>
        <p:nvSpPr>
          <p:cNvPr id="55298" name="Rectangle 2"/>
          <p:cNvSpPr>
            <a:spLocks noRo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16C93-6142-4095-8C03-BE0B62640180}" type="slidenum">
              <a:rPr lang="en-US"/>
              <a:pPr/>
              <a:t>38</a:t>
            </a:fld>
            <a:endParaRPr lang="en-US"/>
          </a:p>
        </p:txBody>
      </p:sp>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07DAA-E048-463D-8046-EFD1EDFB8CC0}" type="slidenum">
              <a:rPr lang="en-US"/>
              <a:pPr/>
              <a:t>39</a:t>
            </a:fld>
            <a:endParaRPr lang="en-US"/>
          </a:p>
        </p:txBody>
      </p:sp>
      <p:sp>
        <p:nvSpPr>
          <p:cNvPr id="59394" name="Rectangle 2"/>
          <p:cNvSpPr>
            <a:spLocks noRo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F7730-D56C-4E7F-8541-A05DFD9F1489}" type="slidenum">
              <a:rPr lang="en-US"/>
              <a:pPr/>
              <a:t>4</a:t>
            </a:fld>
            <a:endParaRPr lang="en-US"/>
          </a:p>
        </p:txBody>
      </p:sp>
      <p:sp>
        <p:nvSpPr>
          <p:cNvPr id="366594" name="Rectangle 2"/>
          <p:cNvSpPr>
            <a:spLocks noChangeArrowheads="1"/>
          </p:cNvSpPr>
          <p:nvPr>
            <p:ph type="sldImg"/>
          </p:nvPr>
        </p:nvSpPr>
        <p:spPr bwMode="auto">
          <a:xfrm>
            <a:off x="434975" y="746125"/>
            <a:ext cx="6445250" cy="3627438"/>
          </a:xfrm>
          <a:prstGeom prst="rect">
            <a:avLst/>
          </a:prstGeom>
          <a:solidFill>
            <a:srgbClr val="FFFFFF"/>
          </a:solidFill>
          <a:ln>
            <a:solidFill>
              <a:srgbClr val="000000"/>
            </a:solidFill>
            <a:miter lim="800000"/>
            <a:headEnd/>
            <a:tailEnd/>
          </a:ln>
        </p:spPr>
      </p:sp>
      <p:sp>
        <p:nvSpPr>
          <p:cNvPr id="366595" name="Rectangle 3"/>
          <p:cNvSpPr>
            <a:spLocks noChangeArrowheads="1"/>
          </p:cNvSpPr>
          <p:nvPr>
            <p:ph type="body" idx="1"/>
          </p:nvPr>
        </p:nvSpPr>
        <p:spPr bwMode="auto">
          <a:xfrm>
            <a:off x="975360" y="4587240"/>
            <a:ext cx="5364480" cy="42672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CCABF4-4730-43CD-9911-0FBD95BCE3D4}" type="slidenum">
              <a:rPr lang="en-US"/>
              <a:pPr/>
              <a:t>40</a:t>
            </a:fld>
            <a:endParaRPr lang="en-US"/>
          </a:p>
        </p:txBody>
      </p:sp>
      <p:sp>
        <p:nvSpPr>
          <p:cNvPr id="61442" name="Rectangle 2"/>
          <p:cNvSpPr>
            <a:spLocks noRo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51D11-32FC-49D0-8E70-3D34CC3C1146}" type="slidenum">
              <a:rPr lang="en-US"/>
              <a:pPr/>
              <a:t>41</a:t>
            </a:fld>
            <a:endParaRPr lang="en-US"/>
          </a:p>
        </p:txBody>
      </p:sp>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4F75A-0C09-4D7C-8692-83646730C0D7}" type="slidenum">
              <a:rPr lang="en-US"/>
              <a:pPr/>
              <a:t>42</a:t>
            </a:fld>
            <a:endParaRPr lang="en-US"/>
          </a:p>
        </p:txBody>
      </p:sp>
      <p:sp>
        <p:nvSpPr>
          <p:cNvPr id="65538" name="Rectangle 2"/>
          <p:cNvSpPr>
            <a:spLocks noRo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111619" name="Notes Placeholder 2"/>
          <p:cNvSpPr>
            <a:spLocks noGrp="1"/>
          </p:cNvSpPr>
          <p:nvPr>
            <p:ph type="body" idx="1"/>
          </p:nvPr>
        </p:nvSpPr>
        <p:spPr bwMode="auto">
          <a:noFill/>
        </p:spPr>
        <p:txBody>
          <a:bodyPr/>
          <a:lstStyle/>
          <a:p>
            <a:pPr eaLnBrk="1" hangingPunct="1"/>
            <a:endParaRPr lang="en-US">
              <a:latin typeface="Segoe" charset="0"/>
            </a:endParaRPr>
          </a:p>
        </p:txBody>
      </p:sp>
      <p:sp>
        <p:nvSpPr>
          <p:cNvPr id="4" name="Slide Number Placeholder 3"/>
          <p:cNvSpPr>
            <a:spLocks noGrp="1"/>
          </p:cNvSpPr>
          <p:nvPr>
            <p:ph type="sldNum" sz="quarter" idx="5"/>
          </p:nvPr>
        </p:nvSpPr>
        <p:spPr/>
        <p:txBody>
          <a:bodyPr/>
          <a:lstStyle/>
          <a:p>
            <a:fld id="{C795FC50-3A00-0648-A1EA-461BAD85ECBD}" type="slidenum">
              <a:rPr lang="en-US"/>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184C567-7500-F045-AE2F-1B2D748B5C53}" type="slidenum">
              <a:rPr lang="en-US"/>
              <a:pPr/>
              <a:t>44</a:t>
            </a:fld>
            <a:endParaRPr lang="en-US"/>
          </a:p>
        </p:txBody>
      </p:sp>
      <p:sp>
        <p:nvSpPr>
          <p:cNvPr id="112643"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DD31F70-6BC2-AF40-A4CE-B3157AD22616}" type="slidenum">
              <a:rPr lang="en-US"/>
              <a:pPr/>
              <a:t>45</a:t>
            </a:fld>
            <a:endParaRPr lang="en-US"/>
          </a:p>
        </p:txBody>
      </p:sp>
      <p:sp>
        <p:nvSpPr>
          <p:cNvPr id="113667"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58788" y="720725"/>
            <a:ext cx="6397625" cy="36004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pPr eaLnBrk="1" hangingPunct="1"/>
            <a:r>
              <a:rPr lang="en-US">
                <a:latin typeface="Segoe" charset="0"/>
              </a:rPr>
              <a:t>We want everyone – different camps. How do we draw them in?  Why would they want to join us?</a:t>
            </a:r>
          </a:p>
        </p:txBody>
      </p:sp>
      <p:sp>
        <p:nvSpPr>
          <p:cNvPr id="4" name="Slide Number Placeholder 3"/>
          <p:cNvSpPr>
            <a:spLocks noGrp="1"/>
          </p:cNvSpPr>
          <p:nvPr>
            <p:ph type="sldNum" sz="quarter" idx="5"/>
          </p:nvPr>
        </p:nvSpPr>
        <p:spPr/>
        <p:txBody>
          <a:bodyPr/>
          <a:lstStyle/>
          <a:p>
            <a:fld id="{8234CA60-2A9A-7E4F-9CE9-55877F41C44C}"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9C120E6-4936-B84C-866A-5A49B7CD2031}" type="slidenum">
              <a:rPr lang="en-US"/>
              <a:pPr/>
              <a:t>6</a:t>
            </a:fld>
            <a:endParaRPr lang="en-US"/>
          </a:p>
        </p:txBody>
      </p:sp>
      <p:sp>
        <p:nvSpPr>
          <p:cNvPr id="66563"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a:lstStyle/>
          <a:p>
            <a:pPr eaLnBrk="1" hangingPunct="1"/>
            <a:r>
              <a:rPr lang="en-US" dirty="0">
                <a:latin typeface="Segoe" charset="0"/>
              </a:rPr>
              <a:t>Why might they want to join us?</a:t>
            </a:r>
          </a:p>
          <a:p>
            <a:pPr eaLnBrk="1" hangingPunct="1"/>
            <a:r>
              <a:rPr lang="en-US" dirty="0">
                <a:latin typeface="Segoe" charset="0"/>
              </a:rPr>
              <a:t>In “Dream Machines,” biography of J.C.R. </a:t>
            </a:r>
            <a:r>
              <a:rPr lang="en-US" dirty="0" err="1">
                <a:latin typeface="Segoe" charset="0"/>
              </a:rPr>
              <a:t>Licklider</a:t>
            </a:r>
            <a:r>
              <a:rPr lang="en-US" dirty="0">
                <a:latin typeface="Segoe" charset="0"/>
              </a:rPr>
              <a:t>.</a:t>
            </a:r>
          </a:p>
          <a:p>
            <a:pPr eaLnBrk="1" hangingPunct="1"/>
            <a:r>
              <a:rPr lang="en-US" dirty="0">
                <a:latin typeface="Segoe" charset="0"/>
              </a:rPr>
              <a:t>Other speakers include </a:t>
            </a:r>
            <a:r>
              <a:rPr lang="en-US" dirty="0" err="1">
                <a:latin typeface="Segoe" charset="0"/>
              </a:rPr>
              <a:t>Vannevar</a:t>
            </a:r>
            <a:r>
              <a:rPr lang="en-US" dirty="0">
                <a:latin typeface="Segoe" charset="0"/>
              </a:rPr>
              <a:t> Bush, Herbert A. Simon, Marvin L. </a:t>
            </a:r>
            <a:r>
              <a:rPr lang="en-US" dirty="0" err="1">
                <a:latin typeface="Segoe" charset="0"/>
              </a:rPr>
              <a:t>Minsky</a:t>
            </a:r>
            <a:r>
              <a:rPr lang="en-US" dirty="0">
                <a:latin typeface="Segoe" charset="0"/>
              </a:rPr>
              <a:t>, J. C. R. </a:t>
            </a:r>
            <a:r>
              <a:rPr lang="en-US" dirty="0" err="1">
                <a:latin typeface="Segoe" charset="0"/>
              </a:rPr>
              <a:t>Licklider</a:t>
            </a:r>
            <a:r>
              <a:rPr lang="en-US" dirty="0">
                <a:latin typeface="Segoe" charset="0"/>
              </a:rPr>
              <a:t>, Jay W. Forrester, Grace M. Hopper, Claude E. Shannon, John G. </a:t>
            </a:r>
            <a:r>
              <a:rPr lang="en-US" dirty="0" err="1">
                <a:latin typeface="Segoe" charset="0"/>
              </a:rPr>
              <a:t>Kemeny</a:t>
            </a:r>
            <a:r>
              <a:rPr lang="en-US" dirty="0">
                <a:latin typeface="Segoe" charset="0"/>
              </a:rPr>
              <a:t>, Gene M. Amdahl.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1237B4B-DB12-444A-AE78-6761BF7F0462}" type="slidenum">
              <a:rPr lang="en-US"/>
              <a:pPr/>
              <a:t>7</a:t>
            </a:fld>
            <a:endParaRPr lang="en-US"/>
          </a:p>
        </p:txBody>
      </p:sp>
      <p:sp>
        <p:nvSpPr>
          <p:cNvPr id="67587" name="Rectangle 2"/>
          <p:cNvSpPr>
            <a:spLocks noGrp="1" noRot="1" noChangeAspect="1" noChangeArrowheads="1" noTextEdit="1"/>
          </p:cNvSpPr>
          <p:nvPr>
            <p:ph type="sldImg"/>
          </p:nvPr>
        </p:nvSpPr>
        <p:spPr bwMode="auto">
          <a:xfrm>
            <a:off x="479425" y="614363"/>
            <a:ext cx="6375400" cy="3587750"/>
          </a:xfrm>
          <a:noFill/>
          <a:ln>
            <a:solidFill>
              <a:srgbClr val="000000"/>
            </a:solidFill>
            <a:miter lim="800000"/>
            <a:headEnd/>
            <a:tailEnd/>
          </a:ln>
        </p:spPr>
      </p:sp>
      <p:sp>
        <p:nvSpPr>
          <p:cNvPr id="67588" name="Rectangle 3"/>
          <p:cNvSpPr>
            <a:spLocks noGrp="1" noChangeArrowheads="1"/>
          </p:cNvSpPr>
          <p:nvPr>
            <p:ph type="body" idx="1"/>
          </p:nvPr>
        </p:nvSpPr>
        <p:spPr bwMode="auto">
          <a:xfrm>
            <a:off x="990600" y="4572000"/>
            <a:ext cx="5334000" cy="4341813"/>
          </a:xfrm>
          <a:noFill/>
        </p:spPr>
        <p:txBody>
          <a:bodyPr lIns="91426" tIns="45713" rIns="91426" bIns="45713"/>
          <a:lstStyle/>
          <a:p>
            <a:pPr eaLnBrk="1" hangingPunct="1"/>
            <a:r>
              <a:rPr lang="en-US">
                <a:latin typeface="Segoe" charset="0"/>
              </a:rPr>
              <a:t>Talked about the economics department at Carnegie Tech (at that time). Talk about rethinking Calculus.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654D4F1-92DE-FC46-9DF2-AC72344B93CA}" type="slidenum">
              <a:rPr lang="en-US"/>
              <a:pPr/>
              <a:t>8</a:t>
            </a:fld>
            <a:endParaRPr lang="en-US"/>
          </a:p>
        </p:txBody>
      </p:sp>
      <p:sp>
        <p:nvSpPr>
          <p:cNvPr id="68611"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2F1492D-19B6-FB42-B586-EB1EC31D8C09}" type="slidenum">
              <a:rPr lang="en-US"/>
              <a:pPr/>
              <a:t>9</a:t>
            </a:fld>
            <a:endParaRPr lang="en-US"/>
          </a:p>
        </p:txBody>
      </p:sp>
      <p:sp>
        <p:nvSpPr>
          <p:cNvPr id="69635" name="Rectangle 2"/>
          <p:cNvSpPr>
            <a:spLocks noGrp="1" noRot="1" noChangeAspect="1" noChangeArrowheads="1" noTextEdit="1"/>
          </p:cNvSpPr>
          <p:nvPr>
            <p:ph type="sldImg"/>
          </p:nvPr>
        </p:nvSpPr>
        <p:spPr bwMode="auto">
          <a:xfrm>
            <a:off x="458788" y="720725"/>
            <a:ext cx="6397625" cy="3600450"/>
          </a:xfrm>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a:lstStyle/>
          <a:p>
            <a:pPr eaLnBrk="1" hangingPunct="1"/>
            <a:endParaRPr lang="en-US">
              <a:latin typeface="Sego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3" descr="Title_2.png"/>
          <p:cNvPicPr>
            <a:picLocks noChangeAspect="1"/>
          </p:cNvPicPr>
          <p:nvPr userDrawn="1"/>
        </p:nvPicPr>
        <p:blipFill>
          <a:blip r:embed="rId2"/>
          <a:srcRect b="81670"/>
          <a:stretch>
            <a:fillRect/>
          </a:stretch>
        </p:blipFill>
        <p:spPr bwMode="auto">
          <a:xfrm>
            <a:off x="0" y="0"/>
            <a:ext cx="12192000" cy="1676400"/>
          </a:xfrm>
          <a:prstGeom prst="rect">
            <a:avLst/>
          </a:prstGeom>
          <a:noFill/>
          <a:ln w="9525">
            <a:noFill/>
            <a:miter lim="800000"/>
            <a:headEnd/>
            <a:tailEnd/>
          </a:ln>
        </p:spPr>
      </p:pic>
      <p:pic>
        <p:nvPicPr>
          <p:cNvPr id="5" name="Picture 4" descr="Research_bL.PNG"/>
          <p:cNvPicPr>
            <a:picLocks noChangeAspect="1"/>
          </p:cNvPicPr>
          <p:nvPr userDrawn="1"/>
        </p:nvPicPr>
        <p:blipFill>
          <a:blip r:embed="rId3"/>
          <a:srcRect/>
          <a:stretch>
            <a:fillRect/>
          </a:stretch>
        </p:blipFill>
        <p:spPr bwMode="auto">
          <a:xfrm>
            <a:off x="9906001" y="136527"/>
            <a:ext cx="1846263" cy="512763"/>
          </a:xfrm>
          <a:prstGeom prst="rect">
            <a:avLst/>
          </a:prstGeom>
          <a:noFill/>
          <a:ln w="9525">
            <a:noFill/>
            <a:miter lim="800000"/>
            <a:headEnd/>
            <a:tailEnd/>
          </a:ln>
        </p:spPr>
      </p:pic>
      <p:sp>
        <p:nvSpPr>
          <p:cNvPr id="2" name="Title 1"/>
          <p:cNvSpPr>
            <a:spLocks noGrp="1"/>
          </p:cNvSpPr>
          <p:nvPr>
            <p:ph type="ctrTitle"/>
          </p:nvPr>
        </p:nvSpPr>
        <p:spPr>
          <a:xfrm>
            <a:off x="973415" y="1905003"/>
            <a:ext cx="10239883" cy="1523495"/>
          </a:xfrm>
        </p:spPr>
        <p:txBody>
          <a:bodyPr>
            <a:noAutofit/>
          </a:bodyPr>
          <a:lstStyle>
            <a:lvl1pPr algn="l" defTabSz="1095376" rtl="0" eaLnBrk="0" fontAlgn="base" latinLnBrk="0" hangingPunct="0">
              <a:lnSpc>
                <a:spcPct val="90000"/>
              </a:lnSpc>
              <a:spcBef>
                <a:spcPct val="0"/>
              </a:spcBef>
              <a:spcAft>
                <a:spcPct val="0"/>
              </a:spcAft>
              <a:buNone/>
              <a:defRPr lang="en-US" sz="5400" b="0" kern="1200" cap="none" spc="-36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73414" y="4344991"/>
            <a:ext cx="10239883" cy="461665"/>
          </a:xfrm>
        </p:spPr>
        <p:txBody>
          <a:bodyPr>
            <a:noAutofit/>
          </a:bodyPr>
          <a:lstStyle>
            <a:lvl1pPr marL="0" indent="0" algn="l">
              <a:lnSpc>
                <a:spcPct val="90000"/>
              </a:lnSpc>
              <a:spcBef>
                <a:spcPts val="0"/>
              </a:spcBef>
              <a:buNone/>
              <a:defRPr>
                <a:solidFill>
                  <a:schemeClr val="accent2">
                    <a:lumMod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28600"/>
            <a:ext cx="10969943" cy="67710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441" y="1447802"/>
            <a:ext cx="5383398" cy="2585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447802"/>
            <a:ext cx="5383398" cy="2585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164013"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6" name="Slide Number Placeholder 5"/>
          <p:cNvSpPr>
            <a:spLocks noGrp="1"/>
          </p:cNvSpPr>
          <p:nvPr>
            <p:ph type="sldNum" sz="quarter" idx="11"/>
          </p:nvPr>
        </p:nvSpPr>
        <p:spPr>
          <a:xfrm>
            <a:off x="8736014" y="6248400"/>
            <a:ext cx="2843211"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37B81F2-29A1-AD42-B2D7-C065712C3D8A}" type="slidenum">
              <a:rPr lang="en-US"/>
              <a:pPr/>
              <a:t>‹#›</a:t>
            </a:fld>
            <a:endParaRPr lang="en-US"/>
          </a:p>
        </p:txBody>
      </p:sp>
      <p:sp>
        <p:nvSpPr>
          <p:cNvPr id="7" name="Date Placeholder 6"/>
          <p:cNvSpPr>
            <a:spLocks noGrp="1"/>
          </p:cNvSpPr>
          <p:nvPr>
            <p:ph type="dt" sz="half" idx="12"/>
          </p:nvPr>
        </p:nvSpPr>
        <p:spPr>
          <a:xfrm>
            <a:off x="609602" y="6245225"/>
            <a:ext cx="2843213"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28600"/>
            <a:ext cx="10969943" cy="67710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441" y="1447800"/>
            <a:ext cx="10969943" cy="451406"/>
          </a:xfrm>
        </p:spPr>
        <p:txBody>
          <a:bodyPr/>
          <a:lstStyle/>
          <a:p>
            <a:pPr lvl="0"/>
            <a:endParaRPr lang="en-US" noProof="0"/>
          </a:p>
        </p:txBody>
      </p:sp>
      <p:sp>
        <p:nvSpPr>
          <p:cNvPr id="4" name="Footer Placeholder 3"/>
          <p:cNvSpPr>
            <a:spLocks noGrp="1"/>
          </p:cNvSpPr>
          <p:nvPr>
            <p:ph type="ftr" sz="quarter" idx="10"/>
          </p:nvPr>
        </p:nvSpPr>
        <p:spPr>
          <a:xfrm>
            <a:off x="4164013"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Slide Number Placeholder 4"/>
          <p:cNvSpPr>
            <a:spLocks noGrp="1"/>
          </p:cNvSpPr>
          <p:nvPr>
            <p:ph type="sldNum" sz="quarter" idx="11"/>
          </p:nvPr>
        </p:nvSpPr>
        <p:spPr>
          <a:xfrm>
            <a:off x="8736014" y="6248400"/>
            <a:ext cx="2843211"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A0E3FE1-21C0-E94B-9E81-0104DAEAD574}" type="slidenum">
              <a:rPr lang="en-US"/>
              <a:pPr/>
              <a:t>‹#›</a:t>
            </a:fld>
            <a:endParaRPr lang="en-US"/>
          </a:p>
        </p:txBody>
      </p:sp>
      <p:sp>
        <p:nvSpPr>
          <p:cNvPr id="6" name="Date Placeholder 5"/>
          <p:cNvSpPr>
            <a:spLocks noGrp="1"/>
          </p:cNvSpPr>
          <p:nvPr>
            <p:ph type="dt" sz="half" idx="12"/>
          </p:nvPr>
        </p:nvSpPr>
        <p:spPr>
          <a:xfrm>
            <a:off x="609602" y="6245225"/>
            <a:ext cx="2843213"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962833" y="1905002"/>
            <a:ext cx="10718125"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1" name="Rectangle 3"/>
          <p:cNvSpPr>
            <a:spLocks noGrp="1" noChangeArrowheads="1"/>
          </p:cNvSpPr>
          <p:nvPr>
            <p:ph type="ctrTitle"/>
          </p:nvPr>
        </p:nvSpPr>
        <p:spPr>
          <a:xfrm>
            <a:off x="2249433" y="3635377"/>
            <a:ext cx="9634673" cy="631825"/>
          </a:xfrm>
        </p:spPr>
        <p:txBody>
          <a:bodyPr/>
          <a:lstStyle>
            <a:lvl1pPr>
              <a:defRPr sz="3200"/>
            </a:lvl1pPr>
          </a:lstStyle>
          <a:p>
            <a:r>
              <a:rPr lang="en-US" smtClean="0"/>
              <a:t>Click to edit Master title style</a:t>
            </a:r>
            <a:endParaRPr lang="en-US"/>
          </a:p>
        </p:txBody>
      </p:sp>
      <p:sp>
        <p:nvSpPr>
          <p:cNvPr id="43012" name="Rectangle 4"/>
          <p:cNvSpPr>
            <a:spLocks noGrp="1" noChangeArrowheads="1"/>
          </p:cNvSpPr>
          <p:nvPr>
            <p:ph type="subTitle" idx="1"/>
          </p:nvPr>
        </p:nvSpPr>
        <p:spPr>
          <a:xfrm>
            <a:off x="2249433" y="4260850"/>
            <a:ext cx="8111070" cy="609600"/>
          </a:xfrm>
        </p:spPr>
        <p:txBody>
          <a:bodyPr/>
          <a:lstStyle>
            <a:lvl1pPr marL="0" indent="0">
              <a:buFontTx/>
              <a:buNone/>
              <a:defRPr sz="2000">
                <a:latin typeface="Franklin Gothic Demi" pitchFamily="34" charset="0"/>
              </a:defRPr>
            </a:lvl1pPr>
          </a:lstStyle>
          <a:p>
            <a:r>
              <a:rPr lang="en-US" smtClean="0"/>
              <a:t>Click to edit Master subtitle style</a:t>
            </a:r>
            <a:endParaRPr lang="en-US"/>
          </a:p>
        </p:txBody>
      </p:sp>
      <p:pic>
        <p:nvPicPr>
          <p:cNvPr id="4" name="Picture 3" descr="Title_2.png"/>
          <p:cNvPicPr>
            <a:picLocks noChangeAspect="1"/>
          </p:cNvPicPr>
          <p:nvPr userDrawn="1"/>
        </p:nvPicPr>
        <p:blipFill>
          <a:blip r:embed="rId3"/>
          <a:srcRect b="81670"/>
          <a:stretch>
            <a:fillRect/>
          </a:stretch>
        </p:blipFill>
        <p:spPr bwMode="auto">
          <a:xfrm>
            <a:off x="0" y="0"/>
            <a:ext cx="12192000" cy="1676400"/>
          </a:xfrm>
          <a:prstGeom prst="rect">
            <a:avLst/>
          </a:prstGeom>
          <a:noFill/>
          <a:ln w="9525">
            <a:noFill/>
            <a:miter lim="800000"/>
            <a:headEnd/>
            <a:tailEnd/>
          </a:ln>
        </p:spPr>
      </p:pic>
      <p:pic>
        <p:nvPicPr>
          <p:cNvPr id="5" name="Picture 4" descr="Research_bL.PNG"/>
          <p:cNvPicPr>
            <a:picLocks noChangeAspect="1"/>
          </p:cNvPicPr>
          <p:nvPr userDrawn="1"/>
        </p:nvPicPr>
        <p:blipFill>
          <a:blip r:embed="rId4"/>
          <a:srcRect/>
          <a:stretch>
            <a:fillRect/>
          </a:stretch>
        </p:blipFill>
        <p:spPr bwMode="auto">
          <a:xfrm>
            <a:off x="9906001" y="136527"/>
            <a:ext cx="1846263" cy="512763"/>
          </a:xfrm>
          <a:prstGeom prst="rect">
            <a:avLst/>
          </a:prstGeom>
          <a:noFill/>
          <a:ln w="9525">
            <a:noFill/>
            <a:miter lim="800000"/>
            <a:headEnd/>
            <a:tailEnd/>
          </a:ln>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a:t>
            </a:r>
          </a:p>
        </p:txBody>
      </p:sp>
      <p:sp>
        <p:nvSpPr>
          <p:cNvPr id="5" name="Slide Number Placeholder 4"/>
          <p:cNvSpPr>
            <a:spLocks noGrp="1"/>
          </p:cNvSpPr>
          <p:nvPr>
            <p:ph type="sldNum" sz="quarter" idx="11"/>
          </p:nvPr>
        </p:nvSpPr>
        <p:spPr/>
        <p:txBody>
          <a:bodyPr/>
          <a:lstStyle>
            <a:lvl1pPr>
              <a:defRPr smtClean="0"/>
            </a:lvl1pPr>
          </a:lstStyle>
          <a:p>
            <a:fld id="{1DD18193-BCBC-9D47-9C11-A576DB59A259}" type="slidenum">
              <a:rPr lang="en-US"/>
              <a:pPr/>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3"/>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 </a:t>
            </a:r>
          </a:p>
        </p:txBody>
      </p:sp>
      <p:sp>
        <p:nvSpPr>
          <p:cNvPr id="5" name="Slide Number Placeholder 4"/>
          <p:cNvSpPr>
            <a:spLocks noGrp="1"/>
          </p:cNvSpPr>
          <p:nvPr>
            <p:ph type="sldNum" sz="quarter" idx="11"/>
          </p:nvPr>
        </p:nvSpPr>
        <p:spPr/>
        <p:txBody>
          <a:bodyPr/>
          <a:lstStyle>
            <a:lvl1pPr>
              <a:defRPr smtClean="0"/>
            </a:lvl1pPr>
          </a:lstStyle>
          <a:p>
            <a:fld id="{984F0FF3-659F-BA40-8EF5-34BCCECDF431}" type="slidenum">
              <a:rPr lang="en-US"/>
              <a:pPr/>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1148" y="1303338"/>
            <a:ext cx="5461693" cy="501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303338"/>
            <a:ext cx="5461695" cy="501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 </a:t>
            </a:r>
          </a:p>
        </p:txBody>
      </p:sp>
      <p:sp>
        <p:nvSpPr>
          <p:cNvPr id="6" name="Slide Number Placeholder 5"/>
          <p:cNvSpPr>
            <a:spLocks noGrp="1"/>
          </p:cNvSpPr>
          <p:nvPr>
            <p:ph type="sldNum" sz="quarter" idx="11"/>
          </p:nvPr>
        </p:nvSpPr>
        <p:spPr/>
        <p:txBody>
          <a:bodyPr/>
          <a:lstStyle>
            <a:lvl1pPr>
              <a:defRPr smtClean="0"/>
            </a:lvl1pPr>
          </a:lstStyle>
          <a:p>
            <a:fld id="{98933B40-8FD8-1F40-B75C-A088CC0D7D5F}" type="slidenum">
              <a:rPr lang="en-US"/>
              <a:pPr/>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 </a:t>
            </a:r>
          </a:p>
        </p:txBody>
      </p:sp>
      <p:sp>
        <p:nvSpPr>
          <p:cNvPr id="8" name="Slide Number Placeholder 7"/>
          <p:cNvSpPr>
            <a:spLocks noGrp="1"/>
          </p:cNvSpPr>
          <p:nvPr>
            <p:ph type="sldNum" sz="quarter" idx="11"/>
          </p:nvPr>
        </p:nvSpPr>
        <p:spPr/>
        <p:txBody>
          <a:bodyPr/>
          <a:lstStyle>
            <a:lvl1pPr>
              <a:defRPr smtClean="0"/>
            </a:lvl1pPr>
          </a:lstStyle>
          <a:p>
            <a:fld id="{914CCD1A-68FB-F24F-8EF8-4DB1C445C854}" type="slidenum">
              <a:rPr lang="en-US"/>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139" y="2355850"/>
            <a:ext cx="9324523" cy="1523494"/>
          </a:xfrm>
        </p:spPr>
        <p:txBody>
          <a:bodyPr anchor="ctr">
            <a:noAutofit/>
          </a:bodyPr>
          <a:lstStyle>
            <a:lvl1pPr algn="l" defTabSz="1095376" rtl="0" eaLnBrk="0" fontAlgn="base" latinLnBrk="0" hangingPunct="0">
              <a:lnSpc>
                <a:spcPct val="90000"/>
              </a:lnSpc>
              <a:spcBef>
                <a:spcPct val="0"/>
              </a:spcBef>
              <a:spcAft>
                <a:spcPct val="0"/>
              </a:spcAft>
              <a:buNone/>
              <a:defRPr lang="en-US" sz="5400" b="0" kern="1200" cap="none" spc="-36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ea typeface="+mn-ea"/>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89124" y="4344991"/>
            <a:ext cx="9324171" cy="461665"/>
          </a:xfrm>
        </p:spPr>
        <p:txBody>
          <a:bodyPr>
            <a:noAutofit/>
          </a:bodyPr>
          <a:lstStyle>
            <a:lvl1pPr marL="0" indent="0" algn="l">
              <a:lnSpc>
                <a:spcPct val="90000"/>
              </a:lnSpc>
              <a:spcBef>
                <a:spcPts val="0"/>
              </a:spcBef>
              <a:buNone/>
              <a:defRPr>
                <a:solidFill>
                  <a:schemeClr val="accent2">
                    <a:lumMod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72355" y="1420813"/>
            <a:ext cx="10240158" cy="1384994"/>
          </a:xfrm>
        </p:spPr>
        <p:txBody>
          <a:bodyPr>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8800" b="1" i="1" u="none" strike="noStrike" kern="600" cap="none" spc="-250" normalizeH="0" baseline="0" noProof="0" dirty="0" smtClean="0">
                <a:ln w="11430"/>
                <a:solidFill>
                  <a:schemeClr val="accent5"/>
                </a:solidFill>
                <a:effectLst>
                  <a:outerShdw blurRad="50800" dist="38100" dir="2700000" algn="tl" rotWithShape="0">
                    <a:prstClr val="black">
                      <a:alpha val="57000"/>
                    </a:prstClr>
                  </a:outerShdw>
                </a:effectLst>
                <a:uLnTx/>
                <a:uFillTx/>
                <a:latin typeface="Segoe" pitchFamily="34" charset="0"/>
                <a:ea typeface="+mn-ea"/>
                <a:cs typeface="+mn-cs"/>
              </a:defRPr>
            </a:lvl1pPr>
          </a:lstStyle>
          <a:p>
            <a:pPr lvl="0"/>
            <a:r>
              <a:rPr lang="en-US" smtClean="0"/>
              <a:t>Click to edit Master text styles</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 </a:t>
            </a:r>
          </a:p>
        </p:txBody>
      </p:sp>
      <p:sp>
        <p:nvSpPr>
          <p:cNvPr id="4" name="Slide Number Placeholder 3"/>
          <p:cNvSpPr>
            <a:spLocks noGrp="1"/>
          </p:cNvSpPr>
          <p:nvPr>
            <p:ph type="sldNum" sz="quarter" idx="11"/>
          </p:nvPr>
        </p:nvSpPr>
        <p:spPr/>
        <p:txBody>
          <a:bodyPr/>
          <a:lstStyle>
            <a:lvl1pPr>
              <a:defRPr smtClean="0"/>
            </a:lvl1pPr>
          </a:lstStyle>
          <a:p>
            <a:fld id="{5A1D14BB-F665-7D41-A4F5-039A8DCF165D}" type="slidenum">
              <a:rPr lang="en-US"/>
              <a:pPr/>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 </a:t>
            </a:r>
          </a:p>
        </p:txBody>
      </p:sp>
      <p:sp>
        <p:nvSpPr>
          <p:cNvPr id="3" name="Slide Number Placeholder 2"/>
          <p:cNvSpPr>
            <a:spLocks noGrp="1"/>
          </p:cNvSpPr>
          <p:nvPr>
            <p:ph type="sldNum" sz="quarter" idx="11"/>
          </p:nvPr>
        </p:nvSpPr>
        <p:spPr/>
        <p:txBody>
          <a:bodyPr/>
          <a:lstStyle>
            <a:lvl1pPr>
              <a:defRPr smtClean="0"/>
            </a:lvl1pPr>
          </a:lstStyle>
          <a:p>
            <a:fld id="{D5B58054-1E63-5B4A-8FFC-BAD419539C51}" type="slidenum">
              <a:rPr lang="en-US"/>
              <a:pPr/>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a:t>
            </a:r>
          </a:p>
        </p:txBody>
      </p:sp>
      <p:sp>
        <p:nvSpPr>
          <p:cNvPr id="6" name="Slide Number Placeholder 5"/>
          <p:cNvSpPr>
            <a:spLocks noGrp="1"/>
          </p:cNvSpPr>
          <p:nvPr>
            <p:ph type="sldNum" sz="quarter" idx="11"/>
          </p:nvPr>
        </p:nvSpPr>
        <p:spPr/>
        <p:txBody>
          <a:bodyPr/>
          <a:lstStyle>
            <a:lvl1pPr>
              <a:defRPr smtClean="0"/>
            </a:lvl1pPr>
          </a:lstStyle>
          <a:p>
            <a:fld id="{616F00D0-723E-4940-AA50-4C7A51C7AD17}" type="slidenum">
              <a:rPr lang="en-US"/>
              <a:pPr/>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 </a:t>
            </a:r>
          </a:p>
        </p:txBody>
      </p:sp>
      <p:sp>
        <p:nvSpPr>
          <p:cNvPr id="6" name="Slide Number Placeholder 5"/>
          <p:cNvSpPr>
            <a:spLocks noGrp="1"/>
          </p:cNvSpPr>
          <p:nvPr>
            <p:ph type="sldNum" sz="quarter" idx="11"/>
          </p:nvPr>
        </p:nvSpPr>
        <p:spPr/>
        <p:txBody>
          <a:bodyPr/>
          <a:lstStyle>
            <a:lvl1pPr>
              <a:defRPr smtClean="0"/>
            </a:lvl1pPr>
          </a:lstStyle>
          <a:p>
            <a:fld id="{01C17212-BC24-B14E-AE4D-CD157DC10B19}" type="slidenum">
              <a:rPr lang="en-US"/>
              <a:pPr/>
              <a:t>‹#›</a:t>
            </a:fld>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a:t>
            </a:r>
          </a:p>
        </p:txBody>
      </p:sp>
      <p:sp>
        <p:nvSpPr>
          <p:cNvPr id="5" name="Slide Number Placeholder 4"/>
          <p:cNvSpPr>
            <a:spLocks noGrp="1"/>
          </p:cNvSpPr>
          <p:nvPr>
            <p:ph type="sldNum" sz="quarter" idx="11"/>
          </p:nvPr>
        </p:nvSpPr>
        <p:spPr/>
        <p:txBody>
          <a:bodyPr/>
          <a:lstStyle>
            <a:lvl1pPr>
              <a:defRPr smtClean="0"/>
            </a:lvl1pPr>
          </a:lstStyle>
          <a:p>
            <a:fld id="{859D78DA-B2F4-764D-B4CF-ACB17B404658}" type="slidenum">
              <a:rPr lang="en-US"/>
              <a:pPr/>
              <a:t>‹#›</a:t>
            </a:fld>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714" y="317500"/>
            <a:ext cx="2805969" cy="5995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9572" y="317500"/>
            <a:ext cx="8218992" cy="5995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 </a:t>
            </a:r>
          </a:p>
        </p:txBody>
      </p:sp>
      <p:sp>
        <p:nvSpPr>
          <p:cNvPr id="5" name="Slide Number Placeholder 4"/>
          <p:cNvSpPr>
            <a:spLocks noGrp="1"/>
          </p:cNvSpPr>
          <p:nvPr>
            <p:ph type="sldNum" sz="quarter" idx="11"/>
          </p:nvPr>
        </p:nvSpPr>
        <p:spPr/>
        <p:txBody>
          <a:bodyPr/>
          <a:lstStyle>
            <a:lvl1pPr>
              <a:defRPr smtClean="0"/>
            </a:lvl1pPr>
          </a:lstStyle>
          <a:p>
            <a:fld id="{E4F401D0-5858-854D-AF3C-70E019334256}" type="slidenum">
              <a:rPr lang="en-US"/>
              <a:pPr/>
              <a:t>‹#›</a:t>
            </a:fld>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572" y="317503"/>
            <a:ext cx="10969943"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1148" y="1303338"/>
            <a:ext cx="5461693"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303338"/>
            <a:ext cx="5461695"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062942" y="6629400"/>
            <a:ext cx="3550842" cy="152400"/>
          </a:xfrm>
        </p:spPr>
        <p:txBody>
          <a:bodyPr/>
          <a:lstStyle>
            <a:lvl1pPr>
              <a:defRPr/>
            </a:lvl1pPr>
          </a:lstStyle>
          <a:p>
            <a:endParaRPr lang="en-US"/>
          </a:p>
        </p:txBody>
      </p:sp>
      <p:sp>
        <p:nvSpPr>
          <p:cNvPr id="6" name="Slide Number Placeholder 5"/>
          <p:cNvSpPr>
            <a:spLocks noGrp="1"/>
          </p:cNvSpPr>
          <p:nvPr>
            <p:ph type="sldNum" sz="quarter" idx="11"/>
          </p:nvPr>
        </p:nvSpPr>
        <p:spPr>
          <a:xfrm>
            <a:off x="11052472" y="6616700"/>
            <a:ext cx="808356" cy="152400"/>
          </a:xfrm>
        </p:spPr>
        <p:txBody>
          <a:bodyPr/>
          <a:lstStyle>
            <a:lvl1pPr>
              <a:defRPr smtClean="0"/>
            </a:lvl1pPr>
          </a:lstStyle>
          <a:p>
            <a:fld id="{437B81F2-29A1-AD42-B2D7-C065712C3D8A}" type="slidenum">
              <a:rPr lang="en-US" smtClean="0"/>
              <a:pPr/>
              <a:t>‹#›</a:t>
            </a:fld>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9572" y="317503"/>
            <a:ext cx="10969943"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1148" y="1303338"/>
            <a:ext cx="5461693"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5986" y="1303341"/>
            <a:ext cx="5461695" cy="242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5986" y="3884616"/>
            <a:ext cx="5461695" cy="2428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4062942" y="6629400"/>
            <a:ext cx="3550842" cy="152400"/>
          </a:xfrm>
        </p:spPr>
        <p:txBody>
          <a:bodyPr/>
          <a:lstStyle>
            <a:lvl1pPr>
              <a:defRPr/>
            </a:lvl1pPr>
          </a:lstStyle>
          <a:p>
            <a:r>
              <a:rPr lang="en-US"/>
              <a:t> </a:t>
            </a:r>
          </a:p>
        </p:txBody>
      </p:sp>
      <p:sp>
        <p:nvSpPr>
          <p:cNvPr id="7" name="Slide Number Placeholder 6"/>
          <p:cNvSpPr>
            <a:spLocks noGrp="1"/>
          </p:cNvSpPr>
          <p:nvPr>
            <p:ph type="sldNum" sz="quarter" idx="11"/>
          </p:nvPr>
        </p:nvSpPr>
        <p:spPr>
          <a:xfrm>
            <a:off x="11052472" y="6616700"/>
            <a:ext cx="808356" cy="152400"/>
          </a:xfrm>
        </p:spPr>
        <p:txBody>
          <a:bodyPr/>
          <a:lstStyle>
            <a:lvl1pPr>
              <a:defRPr smtClean="0"/>
            </a:lvl1pPr>
          </a:lstStyle>
          <a:p>
            <a:fld id="{A71A331C-B6A6-8647-8FDF-57EF5AD82897}" type="slidenum">
              <a:rPr lang="en-US"/>
              <a:pPr/>
              <a:t>‹#›</a:t>
            </a:fld>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28600"/>
            <a:ext cx="10969943" cy="67710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441" y="1447800"/>
            <a:ext cx="10969943" cy="451406"/>
          </a:xfrm>
        </p:spPr>
        <p:txBody>
          <a:bodyPr/>
          <a:lstStyle/>
          <a:p>
            <a:pPr lvl="0"/>
            <a:endParaRPr lang="en-US" noProof="0"/>
          </a:p>
        </p:txBody>
      </p:sp>
      <p:sp>
        <p:nvSpPr>
          <p:cNvPr id="4" name="Footer Placeholder 3"/>
          <p:cNvSpPr>
            <a:spLocks noGrp="1"/>
          </p:cNvSpPr>
          <p:nvPr>
            <p:ph type="ftr" sz="quarter" idx="10"/>
          </p:nvPr>
        </p:nvSpPr>
        <p:spPr>
          <a:xfrm>
            <a:off x="4164013" y="6248400"/>
            <a:ext cx="3860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 name="Slide Number Placeholder 4"/>
          <p:cNvSpPr>
            <a:spLocks noGrp="1"/>
          </p:cNvSpPr>
          <p:nvPr>
            <p:ph type="sldNum" sz="quarter" idx="11"/>
          </p:nvPr>
        </p:nvSpPr>
        <p:spPr>
          <a:xfrm>
            <a:off x="8736014" y="6248400"/>
            <a:ext cx="2843211"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A0E3FE1-21C0-E94B-9E81-0104DAEAD574}" type="slidenum">
              <a:rPr lang="en-US"/>
              <a:pPr/>
              <a:t>‹#›</a:t>
            </a:fld>
            <a:endParaRPr lang="en-US"/>
          </a:p>
        </p:txBody>
      </p:sp>
      <p:sp>
        <p:nvSpPr>
          <p:cNvPr id="6" name="Date Placeholder 5"/>
          <p:cNvSpPr>
            <a:spLocks noGrp="1"/>
          </p:cNvSpPr>
          <p:nvPr>
            <p:ph type="dt" sz="half" idx="12"/>
          </p:nvPr>
        </p:nvSpPr>
        <p:spPr>
          <a:xfrm>
            <a:off x="609602" y="6245225"/>
            <a:ext cx="2843213"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7868" y="1411552"/>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7868" y="1411552"/>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7868" y="1412875"/>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7869" y="1411555"/>
            <a:ext cx="5484971" cy="1746632"/>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5986" y="1411555"/>
            <a:ext cx="5484971" cy="1746632"/>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7869" y="1411555"/>
            <a:ext cx="5484971"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74876"/>
            <a:ext cx="5484971" cy="154170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030" y="1411555"/>
            <a:ext cx="5487929" cy="352661"/>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5" y="2174876"/>
            <a:ext cx="5489202" cy="154170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515939" y="4752976"/>
            <a:ext cx="7227038" cy="1677382"/>
          </a:xfrm>
          <a:prstGeom prst="rect">
            <a:avLst/>
          </a:prstGeom>
        </p:spPr>
        <p:txBody>
          <a:bodyPr wrap="none" lIns="0" tIns="0" rIns="0" bIns="0">
            <a:prstTxWarp prst="textNoShape">
              <a:avLst/>
            </a:prstTxWarp>
            <a:spAutoFit/>
          </a:bodyPr>
          <a:lstStyle/>
          <a:p>
            <a:pPr>
              <a:lnSpc>
                <a:spcPct val="90000"/>
              </a:lnSpc>
              <a:spcBef>
                <a:spcPct val="20000"/>
              </a:spcBef>
              <a:buSzPct val="85000"/>
              <a:buFont typeface="Arial" pitchFamily="-109" charset="0"/>
              <a:buNone/>
            </a:pPr>
            <a:r>
              <a:rPr lang="en-US" sz="6000">
                <a:latin typeface="Segoe" charset="0"/>
              </a:rPr>
              <a:t>Microsoft Research </a:t>
            </a:r>
            <a:br>
              <a:rPr lang="en-US" sz="6000">
                <a:latin typeface="Segoe" charset="0"/>
              </a:rPr>
            </a:br>
            <a:r>
              <a:rPr lang="en-US" sz="6000">
                <a:latin typeface="Segoe" charset="0"/>
              </a:rPr>
              <a:t>Faculty Summit 2008</a:t>
            </a:r>
            <a:endParaRPr lang="en-US" sz="8800">
              <a:solidFill>
                <a:schemeClr val="bg1"/>
              </a:solidFill>
              <a:latin typeface="Segoe" charset="0"/>
            </a:endParaRPr>
          </a:p>
        </p:txBody>
      </p:sp>
      <p:pic>
        <p:nvPicPr>
          <p:cNvPr id="3" name="Picture 4" descr="Research_bL_r.png"/>
          <p:cNvPicPr>
            <a:picLocks noChangeAspect="1"/>
          </p:cNvPicPr>
          <p:nvPr userDrawn="1"/>
        </p:nvPicPr>
        <p:blipFill>
          <a:blip r:embed="rId3"/>
          <a:srcRect/>
          <a:stretch>
            <a:fillRect/>
          </a:stretch>
        </p:blipFill>
        <p:spPr bwMode="auto">
          <a:xfrm>
            <a:off x="9948864" y="206376"/>
            <a:ext cx="1709737" cy="474663"/>
          </a:xfrm>
          <a:prstGeom prst="rect">
            <a:avLst/>
          </a:prstGeom>
          <a:noFill/>
          <a:ln w="9525">
            <a:noFill/>
            <a:miter lim="800000"/>
            <a:headEnd/>
            <a:tailEnd/>
          </a:ln>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jpe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9" y="228601"/>
            <a:ext cx="11164886" cy="677108"/>
          </a:xfrm>
          <a:prstGeom prst="rect">
            <a:avLst/>
          </a:prstGeom>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123" name="Text Placeholder 2"/>
          <p:cNvSpPr>
            <a:spLocks noGrp="1"/>
          </p:cNvSpPr>
          <p:nvPr>
            <p:ph type="body" idx="1"/>
          </p:nvPr>
        </p:nvSpPr>
        <p:spPr bwMode="auto">
          <a:xfrm>
            <a:off x="515939" y="1420813"/>
            <a:ext cx="11164886" cy="21272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1" tx1="lt1" bg2="dk2" tx2="lt2" accent1="accent1" accent2="accent2" accent3="accent3" accent4="accent4" accent5="accent5" accent6="accent6" hlink="hlink" folHlink="folHlink"/>
  <p:sldLayoutIdLst>
    <p:sldLayoutId id="2147483755" r:id="rId1"/>
    <p:sldLayoutId id="2147483756" r:id="rId2"/>
    <p:sldLayoutId id="2147483748" r:id="rId3"/>
    <p:sldLayoutId id="2147483749" r:id="rId4"/>
    <p:sldLayoutId id="2147483750" r:id="rId5"/>
    <p:sldLayoutId id="2147483751" r:id="rId6"/>
    <p:sldLayoutId id="2147483752" r:id="rId7"/>
    <p:sldLayoutId id="2147483753" r:id="rId8"/>
    <p:sldLayoutId id="2147483757" r:id="rId9"/>
    <p:sldLayoutId id="2147483758" r:id="rId10"/>
    <p:sldLayoutId id="2147483759" r:id="rId11"/>
    <p:sldLayoutId id="2147483760" r:id="rId12"/>
    <p:sldLayoutId id="2147483761" r:id="rId13"/>
  </p:sldLayoutIdLst>
  <p:transition>
    <p:fade/>
  </p:transition>
  <p:txStyles>
    <p:titleStyle>
      <a:lvl1pPr algn="l" defTabSz="1095375" rtl="0" fontAlgn="base">
        <a:lnSpc>
          <a:spcPct val="90000"/>
        </a:lnSpc>
        <a:spcBef>
          <a:spcPct val="0"/>
        </a:spcBef>
        <a:spcAft>
          <a:spcPct val="0"/>
        </a:spcAft>
        <a:defRPr lang="en-US" sz="4800" kern="1200" spc="-36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ea typeface="Arial" pitchFamily="-109" charset="0"/>
          <a:cs typeface="Arial" charset="0"/>
        </a:defRPr>
      </a:lvl1pPr>
      <a:lvl2pPr algn="l" defTabSz="1095375" rtl="0" fontAlgn="base">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2pPr>
      <a:lvl3pPr algn="l" defTabSz="1095375" rtl="0" fontAlgn="base">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3pPr>
      <a:lvl4pPr algn="l" defTabSz="1095375" rtl="0" fontAlgn="base">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4pPr>
      <a:lvl5pPr algn="l" defTabSz="1095375" rtl="0" fontAlgn="base">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5pPr>
      <a:lvl6pPr marL="4572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6pPr>
      <a:lvl7pPr marL="9144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7pPr>
      <a:lvl8pPr marL="13716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8pPr>
      <a:lvl9pPr marL="18288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9pPr>
    </p:titleStyle>
    <p:bodyStyle>
      <a:lvl1pPr marL="396875" indent="-396875" algn="l" defTabSz="912813" rtl="0" fontAlgn="base">
        <a:lnSpc>
          <a:spcPct val="90000"/>
        </a:lnSpc>
        <a:spcBef>
          <a:spcPct val="20000"/>
        </a:spcBef>
        <a:spcAft>
          <a:spcPct val="0"/>
        </a:spcAft>
        <a:buSzPct val="85000"/>
        <a:buBlip>
          <a:blip r:embed="rId16"/>
        </a:buBlip>
        <a:defRPr sz="3200" kern="1200">
          <a:solidFill>
            <a:schemeClr val="bg1"/>
          </a:solidFill>
          <a:latin typeface="+mn-lt"/>
          <a:ea typeface="+mn-ea"/>
          <a:cs typeface="+mn-cs"/>
        </a:defRPr>
      </a:lvl1pPr>
      <a:lvl2pPr marL="914400" indent="-396875" algn="l" defTabSz="912813" rtl="0" fontAlgn="base">
        <a:lnSpc>
          <a:spcPct val="90000"/>
        </a:lnSpc>
        <a:spcBef>
          <a:spcPct val="20000"/>
        </a:spcBef>
        <a:spcAft>
          <a:spcPct val="0"/>
        </a:spcAft>
        <a:buSzPct val="85000"/>
        <a:buBlip>
          <a:blip r:embed="rId16"/>
        </a:buBlip>
        <a:defRPr sz="2800" kern="1200">
          <a:solidFill>
            <a:schemeClr val="bg1"/>
          </a:solidFill>
          <a:latin typeface="+mn-lt"/>
          <a:ea typeface="ＭＳ Ｐゴシック" pitchFamily="-109" charset="-128"/>
          <a:cs typeface="+mn-cs"/>
        </a:defRPr>
      </a:lvl2pPr>
      <a:lvl3pPr marL="1258888" indent="-344488" algn="l" defTabSz="912813" rtl="0" fontAlgn="base">
        <a:lnSpc>
          <a:spcPct val="90000"/>
        </a:lnSpc>
        <a:spcBef>
          <a:spcPct val="20000"/>
        </a:spcBef>
        <a:spcAft>
          <a:spcPct val="0"/>
        </a:spcAft>
        <a:buSzPct val="85000"/>
        <a:buBlip>
          <a:blip r:embed="rId16"/>
        </a:buBlip>
        <a:defRPr sz="2400" kern="1200">
          <a:solidFill>
            <a:schemeClr val="bg1"/>
          </a:solidFill>
          <a:latin typeface="+mn-lt"/>
          <a:ea typeface="ＭＳ Ｐゴシック" pitchFamily="-109" charset="-128"/>
          <a:cs typeface="+mn-cs"/>
        </a:defRPr>
      </a:lvl3pPr>
      <a:lvl4pPr marL="1604963" indent="-346075" algn="l" defTabSz="912813" rtl="0" fontAlgn="base">
        <a:lnSpc>
          <a:spcPct val="90000"/>
        </a:lnSpc>
        <a:spcBef>
          <a:spcPct val="20000"/>
        </a:spcBef>
        <a:spcAft>
          <a:spcPct val="0"/>
        </a:spcAft>
        <a:buSzPct val="85000"/>
        <a:buBlip>
          <a:blip r:embed="rId16"/>
        </a:buBlip>
        <a:defRPr sz="2400" kern="1200">
          <a:solidFill>
            <a:schemeClr val="bg1"/>
          </a:solidFill>
          <a:latin typeface="+mn-lt"/>
          <a:ea typeface="ＭＳ Ｐゴシック" pitchFamily="-109" charset="-128"/>
          <a:cs typeface="+mn-cs"/>
        </a:defRPr>
      </a:lvl4pPr>
      <a:lvl5pPr marL="1941513" indent="-336550" algn="l" defTabSz="912813" rtl="0" fontAlgn="base">
        <a:lnSpc>
          <a:spcPct val="90000"/>
        </a:lnSpc>
        <a:spcBef>
          <a:spcPct val="20000"/>
        </a:spcBef>
        <a:spcAft>
          <a:spcPct val="0"/>
        </a:spcAft>
        <a:buSzPct val="85000"/>
        <a:buBlip>
          <a:blip r:embed="rId16"/>
        </a:buBlip>
        <a:defRPr sz="2400" kern="1200">
          <a:solidFill>
            <a:schemeClr val="bg1"/>
          </a:solidFill>
          <a:latin typeface="+mn-lt"/>
          <a:ea typeface="ＭＳ Ｐゴシック" pitchFamily="-109" charset="-128"/>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46" name="Picture 3" descr="white rectangle.png"/>
          <p:cNvPicPr>
            <a:picLocks noChangeAspect="1"/>
          </p:cNvPicPr>
          <p:nvPr/>
        </p:nvPicPr>
        <p:blipFill>
          <a:blip r:embed="rId4"/>
          <a:srcRect b="10452"/>
          <a:stretch>
            <a:fillRect/>
          </a:stretch>
        </p:blipFill>
        <p:spPr bwMode="auto">
          <a:xfrm>
            <a:off x="0" y="1300165"/>
            <a:ext cx="12188825" cy="5557837"/>
          </a:xfrm>
          <a:prstGeom prst="rect">
            <a:avLst/>
          </a:prstGeom>
          <a:noFill/>
          <a:ln w="9525">
            <a:noFill/>
            <a:miter lim="800000"/>
            <a:headEnd/>
            <a:tailEnd/>
          </a:ln>
        </p:spPr>
      </p:pic>
      <p:sp>
        <p:nvSpPr>
          <p:cNvPr id="2" name="Title Placeholder 1"/>
          <p:cNvSpPr>
            <a:spLocks noGrp="1"/>
          </p:cNvSpPr>
          <p:nvPr>
            <p:ph type="title"/>
          </p:nvPr>
        </p:nvSpPr>
        <p:spPr>
          <a:xfrm>
            <a:off x="508000" y="230188"/>
            <a:ext cx="11172826" cy="677108"/>
          </a:xfrm>
          <a:prstGeom prst="rect">
            <a:avLst/>
          </a:prstGeom>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6148" name="Text Placeholder 2"/>
          <p:cNvSpPr>
            <a:spLocks noGrp="1"/>
          </p:cNvSpPr>
          <p:nvPr>
            <p:ph type="body" idx="1"/>
          </p:nvPr>
        </p:nvSpPr>
        <p:spPr bwMode="auto">
          <a:xfrm>
            <a:off x="963614" y="1905000"/>
            <a:ext cx="10717212"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54" r:id="rId1"/>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Arial" pitchFamily="-109" charset="0"/>
          <a:cs typeface="Arial" charset="0"/>
        </a:defRPr>
      </a:lvl1pPr>
      <a:lvl2pPr algn="l" defTabSz="912813" rtl="0" eaLnBrk="0" fontAlgn="base" hangingPunct="0">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Segoe" pitchFamily="34" charset="0"/>
          <a:ea typeface="Arial" pitchFamily="-109"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Segoe"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Segoe"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Segoe"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Segoe" pitchFamily="34" charset="0"/>
          <a:cs typeface="Arial" pitchFamily="34" charset="0"/>
        </a:defRPr>
      </a:lvl9pPr>
    </p:titleStyle>
    <p:bodyStyle>
      <a:lvl1pPr marL="342900" indent="-342900" algn="l" defTabSz="912813" rtl="0" eaLnBrk="0" fontAlgn="base" hangingPunct="0">
        <a:lnSpc>
          <a:spcPct val="90000"/>
        </a:lnSpc>
        <a:spcBef>
          <a:spcPct val="20000"/>
        </a:spcBef>
        <a:spcAft>
          <a:spcPct val="0"/>
        </a:spcAft>
        <a:buFont typeface="Arial" pitchFamily="-109" charset="0"/>
        <a:buChar char="•"/>
        <a:defRPr sz="3000" b="1" kern="1200">
          <a:solidFill>
            <a:schemeClr val="tx1"/>
          </a:solidFill>
          <a:latin typeface="Courier New" pitchFamily="49" charset="0"/>
          <a:ea typeface="Courier New" pitchFamily="-109" charset="0"/>
          <a:cs typeface="Courier New" pitchFamily="49" charset="0"/>
        </a:defRPr>
      </a:lvl1pPr>
      <a:lvl2pPr marL="384175" indent="-6350" algn="l" defTabSz="912813" rtl="0" eaLnBrk="0" fontAlgn="base" hangingPunct="0">
        <a:lnSpc>
          <a:spcPct val="90000"/>
        </a:lnSpc>
        <a:spcBef>
          <a:spcPct val="20000"/>
        </a:spcBef>
        <a:spcAft>
          <a:spcPct val="0"/>
        </a:spcAft>
        <a:buFont typeface="Arial" pitchFamily="-109" charset="0"/>
        <a:buChar char="–"/>
        <a:defRPr sz="2800" b="1" kern="1200">
          <a:solidFill>
            <a:schemeClr val="tx1"/>
          </a:solidFill>
          <a:latin typeface="Courier New" pitchFamily="49" charset="0"/>
          <a:ea typeface="Courier New" pitchFamily="-109" charset="0"/>
          <a:cs typeface="Courier New" pitchFamily="49" charset="0"/>
        </a:defRPr>
      </a:lvl2pPr>
      <a:lvl3pPr marL="760413" indent="-6350" algn="l" defTabSz="912813" rtl="0" eaLnBrk="0" fontAlgn="base" hangingPunct="0">
        <a:lnSpc>
          <a:spcPct val="90000"/>
        </a:lnSpc>
        <a:spcBef>
          <a:spcPct val="20000"/>
        </a:spcBef>
        <a:spcAft>
          <a:spcPct val="0"/>
        </a:spcAft>
        <a:buFont typeface="Arial" pitchFamily="-109" charset="0"/>
        <a:buChar char="•"/>
        <a:defRPr sz="2400" b="1" kern="1200">
          <a:solidFill>
            <a:schemeClr val="tx1"/>
          </a:solidFill>
          <a:latin typeface="Courier New" pitchFamily="49" charset="0"/>
          <a:ea typeface="Courier New" pitchFamily="-109" charset="0"/>
          <a:cs typeface="Courier New" pitchFamily="49" charset="0"/>
        </a:defRPr>
      </a:lvl3pPr>
      <a:lvl4pPr marL="1093788" indent="6350" algn="l" defTabSz="912813" rtl="0" eaLnBrk="0" fontAlgn="base" hangingPunct="0">
        <a:lnSpc>
          <a:spcPct val="90000"/>
        </a:lnSpc>
        <a:spcBef>
          <a:spcPct val="20000"/>
        </a:spcBef>
        <a:spcAft>
          <a:spcPct val="0"/>
        </a:spcAft>
        <a:buFont typeface="Arial" pitchFamily="-109" charset="0"/>
        <a:buChar char="–"/>
        <a:defRPr sz="2400" b="1" kern="1200">
          <a:solidFill>
            <a:schemeClr val="tx1"/>
          </a:solidFill>
          <a:latin typeface="Courier New" pitchFamily="49" charset="0"/>
          <a:ea typeface="Courier New" pitchFamily="-109" charset="0"/>
          <a:cs typeface="Courier New" pitchFamily="49" charset="0"/>
        </a:defRPr>
      </a:lvl4pPr>
      <a:lvl5pPr marL="1425575" indent="403225" algn="l" defTabSz="912813" rtl="0" eaLnBrk="0" fontAlgn="base" hangingPunct="0">
        <a:lnSpc>
          <a:spcPct val="90000"/>
        </a:lnSpc>
        <a:spcBef>
          <a:spcPct val="20000"/>
        </a:spcBef>
        <a:spcAft>
          <a:spcPct val="0"/>
        </a:spcAft>
        <a:buFont typeface="Arial" pitchFamily="-109" charset="0"/>
        <a:buChar char="»"/>
        <a:defRPr sz="2400" b="1" kern="1200">
          <a:solidFill>
            <a:schemeClr val="tx1"/>
          </a:solidFill>
          <a:latin typeface="Courier New" pitchFamily="49" charset="0"/>
          <a:ea typeface="Courier New" pitchFamily="-109" charset="0"/>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bwMode="auto">
          <a:xfrm>
            <a:off x="429572" y="317503"/>
            <a:ext cx="10969943" cy="758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41988" name="Rectangle 4"/>
          <p:cNvSpPr>
            <a:spLocks noGrp="1" noChangeArrowheads="1"/>
          </p:cNvSpPr>
          <p:nvPr>
            <p:ph type="body" idx="1"/>
          </p:nvPr>
        </p:nvSpPr>
        <p:spPr bwMode="auto">
          <a:xfrm>
            <a:off x="531148" y="1303338"/>
            <a:ext cx="11126535" cy="5010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989" name="Rectangle 5"/>
          <p:cNvSpPr>
            <a:spLocks noGrp="1" noChangeArrowheads="1"/>
          </p:cNvSpPr>
          <p:nvPr>
            <p:ph type="ftr" sz="quarter" idx="3"/>
          </p:nvPr>
        </p:nvSpPr>
        <p:spPr bwMode="auto">
          <a:xfrm>
            <a:off x="4062942" y="6629400"/>
            <a:ext cx="3550842"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1" hangingPunct="1">
              <a:defRPr sz="1400">
                <a:latin typeface="+mj-lt"/>
              </a:defRPr>
            </a:lvl1pPr>
          </a:lstStyle>
          <a:p>
            <a:r>
              <a:rPr lang="en-US"/>
              <a:t> </a:t>
            </a:r>
          </a:p>
        </p:txBody>
      </p:sp>
      <p:sp>
        <p:nvSpPr>
          <p:cNvPr id="41990" name="Rectangle 6"/>
          <p:cNvSpPr>
            <a:spLocks noGrp="1" noChangeArrowheads="1"/>
          </p:cNvSpPr>
          <p:nvPr>
            <p:ph type="sldNum" sz="quarter" idx="4"/>
          </p:nvPr>
        </p:nvSpPr>
        <p:spPr bwMode="auto">
          <a:xfrm>
            <a:off x="11052472" y="6616700"/>
            <a:ext cx="808356"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800">
                <a:solidFill>
                  <a:schemeClr val="bg2"/>
                </a:solidFill>
                <a:latin typeface="+mn-lt"/>
              </a:defRPr>
            </a:lvl1pPr>
          </a:lstStyle>
          <a:p>
            <a:fld id="{7341E9FF-A61C-034F-A873-929966F13CF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transition>
    <p:fade/>
  </p:transition>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Franklin Gothic Demi" pitchFamily="34" charset="0"/>
        </a:defRPr>
      </a:lvl2pPr>
      <a:lvl3pPr algn="l" rtl="0" eaLnBrk="1" fontAlgn="base" hangingPunct="1">
        <a:spcBef>
          <a:spcPct val="0"/>
        </a:spcBef>
        <a:spcAft>
          <a:spcPct val="0"/>
        </a:spcAft>
        <a:defRPr sz="3600">
          <a:solidFill>
            <a:schemeClr val="tx2"/>
          </a:solidFill>
          <a:latin typeface="Franklin Gothic Demi" pitchFamily="34" charset="0"/>
        </a:defRPr>
      </a:lvl3pPr>
      <a:lvl4pPr algn="l" rtl="0" eaLnBrk="1" fontAlgn="base" hangingPunct="1">
        <a:spcBef>
          <a:spcPct val="0"/>
        </a:spcBef>
        <a:spcAft>
          <a:spcPct val="0"/>
        </a:spcAft>
        <a:defRPr sz="3600">
          <a:solidFill>
            <a:schemeClr val="tx2"/>
          </a:solidFill>
          <a:latin typeface="Franklin Gothic Demi" pitchFamily="34" charset="0"/>
        </a:defRPr>
      </a:lvl4pPr>
      <a:lvl5pPr algn="l" rtl="0" eaLnBrk="1" fontAlgn="base" hangingPunct="1">
        <a:spcBef>
          <a:spcPct val="0"/>
        </a:spcBef>
        <a:spcAft>
          <a:spcPct val="0"/>
        </a:spcAft>
        <a:defRPr sz="3600">
          <a:solidFill>
            <a:schemeClr val="tx2"/>
          </a:solidFill>
          <a:latin typeface="Franklin Gothic Demi" pitchFamily="34" charset="0"/>
        </a:defRPr>
      </a:lvl5pPr>
      <a:lvl6pPr marL="457200" algn="l" rtl="0" eaLnBrk="1" fontAlgn="base" hangingPunct="1">
        <a:spcBef>
          <a:spcPct val="0"/>
        </a:spcBef>
        <a:spcAft>
          <a:spcPct val="0"/>
        </a:spcAft>
        <a:defRPr sz="3600">
          <a:solidFill>
            <a:schemeClr val="tx2"/>
          </a:solidFill>
          <a:latin typeface="Franklin Gothic Demi" pitchFamily="34" charset="0"/>
        </a:defRPr>
      </a:lvl6pPr>
      <a:lvl7pPr marL="914400" algn="l" rtl="0" eaLnBrk="1" fontAlgn="base" hangingPunct="1">
        <a:spcBef>
          <a:spcPct val="0"/>
        </a:spcBef>
        <a:spcAft>
          <a:spcPct val="0"/>
        </a:spcAft>
        <a:defRPr sz="3600">
          <a:solidFill>
            <a:schemeClr val="tx2"/>
          </a:solidFill>
          <a:latin typeface="Franklin Gothic Demi" pitchFamily="34" charset="0"/>
        </a:defRPr>
      </a:lvl7pPr>
      <a:lvl8pPr marL="1371600" algn="l" rtl="0" eaLnBrk="1" fontAlgn="base" hangingPunct="1">
        <a:spcBef>
          <a:spcPct val="0"/>
        </a:spcBef>
        <a:spcAft>
          <a:spcPct val="0"/>
        </a:spcAft>
        <a:defRPr sz="3600">
          <a:solidFill>
            <a:schemeClr val="tx2"/>
          </a:solidFill>
          <a:latin typeface="Franklin Gothic Demi" pitchFamily="34" charset="0"/>
        </a:defRPr>
      </a:lvl8pPr>
      <a:lvl9pPr marL="1828800" algn="l" rtl="0" eaLnBrk="1" fontAlgn="base" hangingPunct="1">
        <a:spcBef>
          <a:spcPct val="0"/>
        </a:spcBef>
        <a:spcAft>
          <a:spcPct val="0"/>
        </a:spcAft>
        <a:defRPr sz="3600">
          <a:solidFill>
            <a:schemeClr val="tx2"/>
          </a:solidFill>
          <a:latin typeface="Franklin Gothic Demi"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video" Target="file:///W:\home\guzdial\Documents\PowerPoint\devil_jacket.wmv" TargetMode="External"/><Relationship Id="rId7" Type="http://schemas.openxmlformats.org/officeDocument/2006/relationships/image" Target="../media/image34.jpeg"/><Relationship Id="rId2" Type="http://schemas.openxmlformats.org/officeDocument/2006/relationships/audio" Target="file:///C:\Documents%20and%20Settings\Owner.GuzGateway\My%20Documents\Documents\PowerPoint\soup.wav" TargetMode="External"/><Relationship Id="rId1" Type="http://schemas.openxmlformats.org/officeDocument/2006/relationships/video" Target="file:///C:\Documents%20and%20Settings\Owner.GuzGateway\My%20Documents\Documents\PowerPoint\snowflakes.avi" TargetMode="Externa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notesSlide" Target="../notesSlides/notesSlide20.xml"/><Relationship Id="rId10" Type="http://schemas.openxmlformats.org/officeDocument/2006/relationships/image" Target="../media/image37.png"/><Relationship Id="rId4" Type="http://schemas.openxmlformats.org/officeDocument/2006/relationships/slideLayout" Target="../slideLayouts/slideLayout29.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hyperlink" Target="file:///D:\cs1316\Wildebeests.mov"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6.xml"/><Relationship Id="rId7" Type="http://schemas.openxmlformats.org/officeDocument/2006/relationships/image" Target="../media/image51.png"/><Relationship Id="rId2" Type="http://schemas.openxmlformats.org/officeDocument/2006/relationships/audio" Target="file:///C:\Documents%20and%20Settings\Owner.GuzGateway\My%20Documents\Documents\PowerPoint\canon.aif" TargetMode="External"/><Relationship Id="rId1" Type="http://schemas.openxmlformats.org/officeDocument/2006/relationships/video" Target="file:///C:\Documents%20and%20Settings\Owner.GuzGateway\My%20Documents\Documents\PowerPoint\ChrisSTurtleSim2.avi" TargetMode="Externa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hyperlink" Target="http://www.cra.org/govaffairs/content.php?cid=22"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www.gacomputes.org"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www.cc.gatech.edu/~mark.guzdial" TargetMode="External"/><Relationship Id="rId7"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hyperlink" Target="http://coweb.cc.gatech.edu/mediaComp-teach" TargetMode="External"/><Relationship Id="rId5" Type="http://schemas.openxmlformats.org/officeDocument/2006/relationships/hyperlink" Target="http://coweb.cc.gatech.edu/mediaComp-plan" TargetMode="External"/><Relationship Id="rId4" Type="http://schemas.openxmlformats.org/officeDocument/2006/relationships/hyperlink" Target="http://home.cc.gatech.edu/cs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lstStyle/>
          <a:p>
            <a:pPr>
              <a:defRPr/>
            </a:pPr>
            <a:r>
              <a:rPr lang="en-US" dirty="0" smtClean="0"/>
              <a:t>Computer Science: An Extraordinarily Liberating Art</a:t>
            </a:r>
            <a:endParaRPr dirty="0"/>
          </a:p>
        </p:txBody>
      </p:sp>
      <p:sp>
        <p:nvSpPr>
          <p:cNvPr id="3" name="Subtitle 2"/>
          <p:cNvSpPr>
            <a:spLocks noGrp="1"/>
          </p:cNvSpPr>
          <p:nvPr>
            <p:ph type="subTitle" idx="1"/>
          </p:nvPr>
        </p:nvSpPr>
        <p:spPr>
          <a:xfrm>
            <a:off x="2342035" y="4207931"/>
            <a:ext cx="8111070" cy="609600"/>
          </a:xfrm>
        </p:spPr>
        <p:txBody>
          <a:bodyPr/>
          <a:lstStyle/>
          <a:p>
            <a:pPr>
              <a:spcBef>
                <a:spcPct val="0"/>
              </a:spcBef>
            </a:pPr>
            <a:r>
              <a:rPr lang="en-US" dirty="0">
                <a:solidFill>
                  <a:srgbClr val="3D618C"/>
                </a:solidFill>
              </a:rPr>
              <a:t>Mark Guzdial</a:t>
            </a:r>
            <a:endParaRPr lang="en-US" dirty="0" smtClean="0">
              <a:solidFill>
                <a:srgbClr val="3D618C"/>
              </a:solidFill>
            </a:endParaRPr>
          </a:p>
          <a:p>
            <a:pPr>
              <a:spcBef>
                <a:spcPct val="0"/>
              </a:spcBef>
            </a:pPr>
            <a:r>
              <a:rPr lang="en-US" dirty="0" smtClean="0">
                <a:solidFill>
                  <a:srgbClr val="3D618C"/>
                </a:solidFill>
              </a:rPr>
              <a:t>School of Interactive Computing</a:t>
            </a:r>
            <a:endParaRPr lang="en-US" dirty="0">
              <a:solidFill>
                <a:srgbClr val="3D618C"/>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2"/>
          <p:cNvSpPr>
            <a:spLocks noGrp="1" noChangeArrowheads="1"/>
          </p:cNvSpPr>
          <p:nvPr>
            <p:ph type="title"/>
          </p:nvPr>
        </p:nvSpPr>
        <p:spPr>
          <a:xfrm>
            <a:off x="515939" y="228600"/>
            <a:ext cx="11164886" cy="677108"/>
          </a:xfrm>
        </p:spPr>
        <p:txBody>
          <a:bodyPr rtlCol="0"/>
          <a:lstStyle/>
          <a:p>
            <a:pPr>
              <a:defRPr/>
            </a:pPr>
            <a:r>
              <a:rPr>
                <a:ea typeface="+mn-ea"/>
              </a:rPr>
              <a:t>Fall 1999: Georgia Tech</a:t>
            </a:r>
          </a:p>
        </p:txBody>
      </p:sp>
      <p:sp>
        <p:nvSpPr>
          <p:cNvPr id="21507" name="Rectangle 3"/>
          <p:cNvSpPr>
            <a:spLocks noGrp="1" noChangeArrowheads="1"/>
          </p:cNvSpPr>
          <p:nvPr>
            <p:ph idx="1"/>
          </p:nvPr>
        </p:nvSpPr>
        <p:spPr>
          <a:xfrm>
            <a:off x="508000" y="1412876"/>
            <a:ext cx="11172826" cy="4094163"/>
          </a:xfrm>
        </p:spPr>
        <p:txBody>
          <a:bodyPr/>
          <a:lstStyle/>
          <a:p>
            <a:r>
              <a:rPr lang="en-US"/>
              <a:t>Fall 1999: </a:t>
            </a:r>
            <a:br>
              <a:rPr lang="en-US"/>
            </a:br>
            <a:r>
              <a:rPr lang="en-US"/>
              <a:t>All students at Georgia Tech must take a course in computer science.</a:t>
            </a:r>
          </a:p>
          <a:p>
            <a:pPr lvl="1"/>
            <a:r>
              <a:rPr lang="en-US"/>
              <a:t>Considered part of General Education, like mathematics, social science, humanities…</a:t>
            </a:r>
          </a:p>
          <a:p>
            <a:r>
              <a:rPr lang="en-US"/>
              <a:t>Why did Georgia Tech make that decision?</a:t>
            </a:r>
          </a:p>
          <a:p>
            <a:pPr lvl="1"/>
            <a:r>
              <a:rPr lang="en-US"/>
              <a:t>Computing was a College.</a:t>
            </a:r>
          </a:p>
          <a:p>
            <a:pPr lvl="2"/>
            <a:r>
              <a:rPr lang="en-US"/>
              <a:t>Solved a problem for Engineering</a:t>
            </a:r>
          </a:p>
          <a:p>
            <a:pPr lvl="1"/>
            <a:r>
              <a:rPr lang="en-US"/>
              <a:t>Making a competitive distinction for Liberal Arts</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186" name="Rectangle 2"/>
          <p:cNvSpPr>
            <a:spLocks noGrp="1" noChangeArrowheads="1"/>
          </p:cNvSpPr>
          <p:nvPr>
            <p:ph type="title"/>
          </p:nvPr>
        </p:nvSpPr>
        <p:spPr>
          <a:xfrm>
            <a:off x="406294" y="53942"/>
            <a:ext cx="10969943" cy="1006429"/>
          </a:xfrm>
        </p:spPr>
        <p:txBody>
          <a:bodyPr rtlCol="0"/>
          <a:lstStyle/>
          <a:p>
            <a:pPr>
              <a:defRPr/>
            </a:pPr>
            <a:r>
              <a:rPr sz="3600" dirty="0" smtClean="0">
                <a:ea typeface="+mn-ea"/>
              </a:rPr>
              <a:t>Computing for </a:t>
            </a:r>
            <a:r>
              <a:rPr lang="en-US" sz="3600" dirty="0" smtClean="0">
                <a:ea typeface="+mn-ea"/>
              </a:rPr>
              <a:t>Everyone is</a:t>
            </a:r>
            <a:br>
              <a:rPr lang="en-US" sz="3600" dirty="0" smtClean="0">
                <a:ea typeface="+mn-ea"/>
              </a:rPr>
            </a:br>
            <a:r>
              <a:rPr lang="en-US" sz="3600" dirty="0" smtClean="0">
                <a:ea typeface="+mn-ea"/>
              </a:rPr>
              <a:t>Already Happening</a:t>
            </a:r>
            <a:endParaRPr sz="3600" dirty="0">
              <a:ea typeface="+mn-ea"/>
            </a:endParaRPr>
          </a:p>
        </p:txBody>
      </p:sp>
      <p:sp>
        <p:nvSpPr>
          <p:cNvPr id="22531" name="Rectangle 3"/>
          <p:cNvSpPr>
            <a:spLocks noGrp="1" noChangeArrowheads="1"/>
          </p:cNvSpPr>
          <p:nvPr>
            <p:ph idx="1"/>
          </p:nvPr>
        </p:nvSpPr>
        <p:spPr>
          <a:xfrm>
            <a:off x="508000" y="1327115"/>
            <a:ext cx="11172826" cy="4068763"/>
          </a:xfrm>
        </p:spPr>
        <p:txBody>
          <a:bodyPr/>
          <a:lstStyle/>
          <a:p>
            <a:r>
              <a:rPr lang="en-US" sz="2800" dirty="0"/>
              <a:t>Computing </a:t>
            </a:r>
            <a:r>
              <a:rPr lang="en-US" sz="2800" i="1" dirty="0"/>
              <a:t>is</a:t>
            </a:r>
            <a:r>
              <a:rPr lang="en-US" sz="2800" dirty="0"/>
              <a:t> already cross-campus</a:t>
            </a:r>
          </a:p>
          <a:p>
            <a:pPr lvl="1"/>
            <a:r>
              <a:rPr lang="en-US" sz="2400" dirty="0"/>
              <a:t>Bio2010 (NRC) calls for programming for mathematical and computational models.</a:t>
            </a:r>
          </a:p>
          <a:p>
            <a:pPr lvl="1"/>
            <a:r>
              <a:rPr lang="en-US" sz="2400" dirty="0"/>
              <a:t>Physics teaches </a:t>
            </a:r>
            <a:r>
              <a:rPr lang="en-US" sz="2400" dirty="0" err="1"/>
              <a:t>VPython</a:t>
            </a:r>
            <a:r>
              <a:rPr lang="en-US" sz="2400" dirty="0"/>
              <a:t> for labs where they solve three-body problems.</a:t>
            </a:r>
          </a:p>
          <a:p>
            <a:r>
              <a:rPr lang="en-US" sz="2800" b="1" i="1" dirty="0"/>
              <a:t>Computer science provides the tools and metaphors for understanding our world</a:t>
            </a:r>
          </a:p>
          <a:p>
            <a:pPr lvl="1"/>
            <a:r>
              <a:rPr lang="en-US" sz="2400" dirty="0"/>
              <a:t>Jeanette Wing’s “Computational Thinking”</a:t>
            </a:r>
          </a:p>
          <a:p>
            <a:r>
              <a:rPr lang="en-US" sz="2800" dirty="0"/>
              <a:t>Scientists and engineers use computing to model, simulate, and understand.</a:t>
            </a:r>
          </a:p>
          <a:p>
            <a:pPr lvl="1"/>
            <a:r>
              <a:rPr lang="en-US" sz="2400" dirty="0"/>
              <a:t>Why shouldn’t students?</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4" name="Rectangle 2"/>
          <p:cNvSpPr>
            <a:spLocks noGrp="1" noChangeArrowheads="1"/>
          </p:cNvSpPr>
          <p:nvPr>
            <p:ph type="title"/>
          </p:nvPr>
        </p:nvSpPr>
        <p:spPr>
          <a:xfrm>
            <a:off x="515939" y="228600"/>
            <a:ext cx="11164886" cy="677108"/>
          </a:xfrm>
        </p:spPr>
        <p:txBody>
          <a:bodyPr rtlCol="0"/>
          <a:lstStyle/>
          <a:p>
            <a:pPr>
              <a:defRPr/>
            </a:pPr>
            <a:r>
              <a:rPr>
                <a:ea typeface="+mn-ea"/>
              </a:rPr>
              <a:t>Richard Dawkins on </a:t>
            </a:r>
            <a:r>
              <a:rPr i="1">
                <a:ea typeface="+mn-ea"/>
              </a:rPr>
              <a:t>Fresh Aire</a:t>
            </a:r>
            <a:endParaRPr>
              <a:ea typeface="+mn-ea"/>
            </a:endParaRPr>
          </a:p>
        </p:txBody>
      </p:sp>
      <p:sp>
        <p:nvSpPr>
          <p:cNvPr id="23555" name="Rectangle 3"/>
          <p:cNvSpPr>
            <a:spLocks noGrp="1" noChangeArrowheads="1"/>
          </p:cNvSpPr>
          <p:nvPr>
            <p:ph idx="1"/>
          </p:nvPr>
        </p:nvSpPr>
        <p:spPr>
          <a:xfrm>
            <a:off x="508000" y="1412877"/>
            <a:ext cx="11172826" cy="3908425"/>
          </a:xfrm>
        </p:spPr>
        <p:txBody>
          <a:bodyPr/>
          <a:lstStyle/>
          <a:p>
            <a:pPr>
              <a:buFont typeface="Wingdings" pitchFamily="-109" charset="2"/>
              <a:buNone/>
            </a:pPr>
            <a:r>
              <a:rPr lang="en-US" sz="2400"/>
              <a:t>GROSS: You close your book saying, "I am thrilled to be alive at a time when humanity is pushing against the limits of understanding." How do you think that's happening in your field of evolutionary biology?</a:t>
            </a:r>
            <a:br>
              <a:rPr lang="en-US" sz="2400"/>
            </a:br>
            <a:endParaRPr lang="en-US" sz="2400"/>
          </a:p>
          <a:p>
            <a:pPr>
              <a:buFont typeface="Wingdings" pitchFamily="-109" charset="2"/>
              <a:buNone/>
            </a:pPr>
            <a:r>
              <a:rPr lang="en-US" sz="2400"/>
              <a:t>Mr. DAWKINS: Well, it's the most exciting time to be a biologist</a:t>
            </a:r>
            <a:r>
              <a:rPr lang="en-US" sz="2400" b="1"/>
              <a:t>… </a:t>
            </a:r>
            <a:r>
              <a:rPr lang="en-US" sz="2800" b="1"/>
              <a:t>Since Watson and Crick in 1953, biology has become a sort of branch of computer science</a:t>
            </a:r>
            <a:r>
              <a:rPr lang="en-US" sz="2400" b="1"/>
              <a:t>.    </a:t>
            </a:r>
            <a:r>
              <a:rPr lang="en-US" sz="2400"/>
              <a:t>I mean, genes are just long computer tapes, and they use a code which is just another kind of computer code. It's quaternary rather than binary, but it's read in a sequential way just like a computer tape. It's transcribed. It's copied and pasted. All the familiar metaphors from computer science fit.</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2"/>
          <p:cNvSpPr>
            <a:spLocks noGrp="1" noChangeArrowheads="1"/>
          </p:cNvSpPr>
          <p:nvPr>
            <p:ph type="title"/>
          </p:nvPr>
        </p:nvSpPr>
        <p:spPr>
          <a:xfrm>
            <a:off x="515939" y="228600"/>
            <a:ext cx="11164886" cy="451406"/>
          </a:xfrm>
        </p:spPr>
        <p:txBody>
          <a:bodyPr rtlCol="0"/>
          <a:lstStyle/>
          <a:p>
            <a:pPr>
              <a:defRPr/>
            </a:pPr>
            <a:r>
              <a:rPr sz="3200">
                <a:ea typeface="+mn-ea"/>
              </a:rPr>
              <a:t>Computer Science </a:t>
            </a:r>
            <a:r>
              <a:rPr sz="3200" smtClean="0">
                <a:ea typeface="+mn-ea"/>
              </a:rPr>
              <a:t>= = </a:t>
            </a:r>
            <a:r>
              <a:rPr sz="3200">
                <a:ea typeface="+mn-ea"/>
              </a:rPr>
              <a:t>Computer Science</a:t>
            </a:r>
          </a:p>
        </p:txBody>
      </p:sp>
      <p:sp>
        <p:nvSpPr>
          <p:cNvPr id="24579" name="Rectangle 3"/>
          <p:cNvSpPr>
            <a:spLocks noGrp="1" noChangeArrowheads="1"/>
          </p:cNvSpPr>
          <p:nvPr>
            <p:ph idx="1"/>
          </p:nvPr>
        </p:nvSpPr>
        <p:spPr>
          <a:xfrm>
            <a:off x="508000" y="1412875"/>
            <a:ext cx="11172826" cy="4314825"/>
          </a:xfrm>
        </p:spPr>
        <p:txBody>
          <a:bodyPr/>
          <a:lstStyle/>
          <a:p>
            <a:r>
              <a:rPr lang="en-US" sz="3600"/>
              <a:t>Key Point: Only one course met the requirement:</a:t>
            </a:r>
            <a:br>
              <a:rPr lang="en-US" sz="3600"/>
            </a:br>
            <a:r>
              <a:rPr lang="en-US" sz="3600"/>
              <a:t>CS1321 </a:t>
            </a:r>
            <a:r>
              <a:rPr lang="en-US" sz="3600" i="1"/>
              <a:t>Introduction to Computing</a:t>
            </a:r>
          </a:p>
          <a:p>
            <a:pPr lvl="1"/>
            <a:r>
              <a:rPr lang="en-US" sz="3200"/>
              <a:t>Shackelford’s pseudocode approach in 1999</a:t>
            </a:r>
          </a:p>
          <a:p>
            <a:pPr lvl="1"/>
            <a:r>
              <a:rPr lang="en-US" sz="3200"/>
              <a:t>Later Scheme: </a:t>
            </a:r>
            <a:r>
              <a:rPr lang="en-US" sz="3200" i="1"/>
              <a:t>How to Design Programs </a:t>
            </a:r>
            <a:r>
              <a:rPr lang="en-US" sz="3200"/>
              <a:t>(MIT Press)</a:t>
            </a:r>
            <a:endParaRPr lang="en-US" sz="3200" i="1"/>
          </a:p>
          <a:p>
            <a:r>
              <a:rPr lang="en-US" sz="3600"/>
              <a:t>Why only one?</a:t>
            </a:r>
          </a:p>
          <a:p>
            <a:pPr lvl="1"/>
            <a:r>
              <a:rPr lang="en-US" sz="3200"/>
              <a:t>It’s all the same computer science.</a:t>
            </a:r>
          </a:p>
          <a:p>
            <a:pPr lvl="1"/>
            <a:r>
              <a:rPr lang="en-US" sz="3200"/>
              <a:t>Resource issues</a:t>
            </a:r>
          </a:p>
          <a:p>
            <a:pPr lvl="1"/>
            <a:r>
              <a:rPr lang="en-US" sz="3200"/>
              <a:t>“Service Ghetto”</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a:xfrm>
            <a:off x="307464" y="223665"/>
            <a:ext cx="10969943" cy="507831"/>
          </a:xfrm>
        </p:spPr>
        <p:txBody>
          <a:bodyPr rtlCol="0"/>
          <a:lstStyle/>
          <a:p>
            <a:pPr>
              <a:defRPr/>
            </a:pPr>
            <a:r>
              <a:rPr sz="3600" dirty="0" smtClean="0">
                <a:ea typeface="+mn-ea"/>
              </a:rPr>
              <a:t>One-class CS1: </a:t>
            </a:r>
            <a:r>
              <a:rPr sz="3600" dirty="0">
                <a:ea typeface="+mn-ea"/>
              </a:rPr>
              <a:t>Pass (A, B, or C) vs.</a:t>
            </a:r>
            <a:r>
              <a:rPr sz="3600" dirty="0" smtClean="0">
                <a:ea typeface="+mn-ea"/>
              </a:rPr>
              <a:t> </a:t>
            </a:r>
            <a:r>
              <a:rPr lang="en-US" sz="3600" dirty="0" smtClean="0">
                <a:ea typeface="+mn-ea"/>
              </a:rPr>
              <a:t/>
            </a:r>
            <a:br>
              <a:rPr lang="en-US" sz="3600" dirty="0" smtClean="0">
                <a:ea typeface="+mn-ea"/>
              </a:rPr>
            </a:br>
            <a:r>
              <a:rPr sz="3600" dirty="0" smtClean="0">
                <a:ea typeface="+mn-ea"/>
              </a:rPr>
              <a:t>WDF </a:t>
            </a:r>
            <a:r>
              <a:rPr sz="3600" dirty="0">
                <a:ea typeface="+mn-ea"/>
              </a:rPr>
              <a:t>(Withdrawal, D or F)</a:t>
            </a:r>
          </a:p>
        </p:txBody>
      </p:sp>
      <p:graphicFrame>
        <p:nvGraphicFramePr>
          <p:cNvPr id="8" name="Chart 4"/>
          <p:cNvGraphicFramePr>
            <a:graphicFrameLocks/>
          </p:cNvGraphicFramePr>
          <p:nvPr/>
        </p:nvGraphicFramePr>
        <p:xfrm>
          <a:off x="801688" y="1368425"/>
          <a:ext cx="10769600" cy="50927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p:nvPr/>
        </p:nvCxnSpPr>
        <p:spPr>
          <a:xfrm rot="5400000">
            <a:off x="2489193" y="4029604"/>
            <a:ext cx="4649787" cy="1587"/>
          </a:xfrm>
          <a:prstGeom prst="line">
            <a:avLst/>
          </a:prstGeom>
          <a:ln w="254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814480" y="4092577"/>
            <a:ext cx="4649787" cy="1587"/>
          </a:xfrm>
          <a:prstGeom prst="line">
            <a:avLst/>
          </a:prstGeom>
          <a:ln w="25400" cmpd="sng">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nvGraphicFramePr>
        <p:xfrm>
          <a:off x="848784" y="1379524"/>
          <a:ext cx="10291762" cy="5280028"/>
        </p:xfrm>
        <a:graphic>
          <a:graphicData uri="http://schemas.openxmlformats.org/drawingml/2006/table">
            <a:tbl>
              <a:tblPr/>
              <a:tblGrid>
                <a:gridCol w="5145087"/>
                <a:gridCol w="5146675"/>
              </a:tblGrid>
              <a:tr h="1231900">
                <a:tc gridSpan="2">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Segoe" charset="0"/>
                        </a:rPr>
                        <a:t>Success Rates in CS1 from Fall 1999 to Spring 2002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6746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Architecture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46.7%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Biology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64.4%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Economics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History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46.5%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Management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48.5%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Segoe" charset="0"/>
                        </a:rPr>
                        <a:t>Public Policy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Segoe" charset="0"/>
                        </a:rPr>
                        <a:t>47.9%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9EC"/>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a:xfrm>
            <a:off x="406294" y="454022"/>
            <a:ext cx="11173090" cy="507831"/>
          </a:xfrm>
        </p:spPr>
        <p:txBody>
          <a:bodyPr rtlCol="0"/>
          <a:lstStyle/>
          <a:p>
            <a:pPr>
              <a:defRPr/>
            </a:pPr>
            <a:r>
              <a:rPr sz="3600" dirty="0">
                <a:ea typeface="+mn-ea"/>
              </a:rPr>
              <a:t>Contextualized </a:t>
            </a:r>
            <a:r>
              <a:rPr sz="3600" dirty="0" smtClean="0">
                <a:ea typeface="+mn-ea"/>
              </a:rPr>
              <a:t>Computing</a:t>
            </a:r>
            <a:r>
              <a:rPr lang="en-US" sz="3600" dirty="0" smtClean="0">
                <a:ea typeface="+mn-ea"/>
              </a:rPr>
              <a:t> </a:t>
            </a:r>
            <a:r>
              <a:rPr sz="3600" dirty="0" smtClean="0">
                <a:ea typeface="+mn-ea"/>
              </a:rPr>
              <a:t>Education</a:t>
            </a:r>
            <a:endParaRPr sz="3600" dirty="0">
              <a:ea typeface="+mn-ea"/>
            </a:endParaRPr>
          </a:p>
        </p:txBody>
      </p:sp>
      <p:sp>
        <p:nvSpPr>
          <p:cNvPr id="26627" name="Rectangle 3"/>
          <p:cNvSpPr>
            <a:spLocks noGrp="1" noChangeArrowheads="1"/>
          </p:cNvSpPr>
          <p:nvPr>
            <p:ph type="body" sz="half" idx="1"/>
          </p:nvPr>
        </p:nvSpPr>
        <p:spPr>
          <a:xfrm>
            <a:off x="609601" y="1095370"/>
            <a:ext cx="7080250" cy="5435600"/>
          </a:xfrm>
        </p:spPr>
        <p:txBody>
          <a:bodyPr/>
          <a:lstStyle/>
          <a:p>
            <a:r>
              <a:rPr lang="en-US" sz="2400" dirty="0"/>
              <a:t>What’s going on?</a:t>
            </a:r>
          </a:p>
          <a:p>
            <a:pPr lvl="1"/>
            <a:r>
              <a:rPr lang="en-US" sz="2400" dirty="0"/>
              <a:t>Research results: Computing is “tedious, boring, irrelevant”</a:t>
            </a:r>
          </a:p>
          <a:p>
            <a:r>
              <a:rPr lang="en-US" sz="2400" dirty="0"/>
              <a:t>Since Spring 2003, Georgia Tech teaches three introductory CS courses.</a:t>
            </a:r>
          </a:p>
          <a:p>
            <a:pPr lvl="1"/>
            <a:r>
              <a:rPr lang="en-US" sz="2400" dirty="0"/>
              <a:t>Based on Margolis and Fisher’s </a:t>
            </a:r>
            <a:r>
              <a:rPr lang="en-US" sz="2400" i="1" dirty="0"/>
              <a:t>“alternative paths”</a:t>
            </a:r>
          </a:p>
          <a:p>
            <a:r>
              <a:rPr lang="en-US" sz="2400" dirty="0"/>
              <a:t>Each course introduces computing using a context (examples, homework assignments, lecture discussion) relevant to majors.</a:t>
            </a:r>
          </a:p>
          <a:p>
            <a:pPr lvl="1"/>
            <a:r>
              <a:rPr lang="en-US" sz="2400" dirty="0"/>
              <a:t>Make computing relevant by teaching it in terms of what computers are good for (from the </a:t>
            </a:r>
            <a:r>
              <a:rPr lang="en-US" sz="2400" i="1" dirty="0"/>
              <a:t>students’ </a:t>
            </a:r>
            <a:r>
              <a:rPr lang="en-US" sz="2400" dirty="0"/>
              <a:t>perspective).</a:t>
            </a:r>
          </a:p>
        </p:txBody>
      </p:sp>
      <p:pic>
        <p:nvPicPr>
          <p:cNvPr id="26628" name="Picture 4"/>
          <p:cNvPicPr>
            <a:picLocks noGrp="1" noChangeAspect="1" noChangeArrowheads="1"/>
          </p:cNvPicPr>
          <p:nvPr>
            <p:ph sz="half" idx="2"/>
          </p:nvPr>
        </p:nvPicPr>
        <p:blipFill>
          <a:blip r:embed="rId3"/>
          <a:srcRect/>
          <a:stretch>
            <a:fillRect/>
          </a:stretch>
        </p:blipFill>
        <p:spPr>
          <a:xfrm>
            <a:off x="8231188" y="1152527"/>
            <a:ext cx="1847851" cy="2043113"/>
          </a:xfrm>
        </p:spPr>
      </p:pic>
      <p:pic>
        <p:nvPicPr>
          <p:cNvPr id="26629" name="Picture 5"/>
          <p:cNvPicPr>
            <a:picLocks noChangeAspect="1" noChangeArrowheads="1"/>
          </p:cNvPicPr>
          <p:nvPr/>
        </p:nvPicPr>
        <p:blipFill>
          <a:blip r:embed="rId4"/>
          <a:srcRect/>
          <a:stretch>
            <a:fillRect/>
          </a:stretch>
        </p:blipFill>
        <p:spPr bwMode="auto">
          <a:xfrm>
            <a:off x="9723439" y="2771775"/>
            <a:ext cx="1933575" cy="1905000"/>
          </a:xfrm>
          <a:prstGeom prst="rect">
            <a:avLst/>
          </a:prstGeom>
          <a:noFill/>
          <a:ln w="12700">
            <a:noFill/>
            <a:miter lim="800000"/>
            <a:headEnd/>
            <a:tailEnd/>
          </a:ln>
        </p:spPr>
      </p:pic>
      <p:pic>
        <p:nvPicPr>
          <p:cNvPr id="26630" name="Picture 6" descr="AAAS_ITW_Book_Cover"/>
          <p:cNvPicPr>
            <a:picLocks noChangeAspect="1" noChangeArrowheads="1"/>
          </p:cNvPicPr>
          <p:nvPr/>
        </p:nvPicPr>
        <p:blipFill>
          <a:blip r:embed="rId5"/>
          <a:srcRect/>
          <a:stretch>
            <a:fillRect/>
          </a:stretch>
        </p:blipFill>
        <p:spPr bwMode="auto">
          <a:xfrm>
            <a:off x="8362951" y="4438652"/>
            <a:ext cx="2095499" cy="20669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2AB85B77-FA1F-49A4-9C5A-EF89A0C532F2}" type="slidenum">
              <a:rPr lang="en-US"/>
              <a:pPr/>
              <a:t>16</a:t>
            </a:fld>
            <a:endParaRPr lang="en-US"/>
          </a:p>
        </p:txBody>
      </p:sp>
      <p:sp>
        <p:nvSpPr>
          <p:cNvPr id="70658" name="Rectangle 2"/>
          <p:cNvSpPr>
            <a:spLocks noGrp="1" noChangeArrowheads="1"/>
          </p:cNvSpPr>
          <p:nvPr>
            <p:ph type="title"/>
          </p:nvPr>
        </p:nvSpPr>
        <p:spPr/>
        <p:txBody>
          <a:bodyPr/>
          <a:lstStyle/>
          <a:p>
            <a:r>
              <a:rPr lang="en-US" dirty="0"/>
              <a:t>Our Three CS1’s Today</a:t>
            </a:r>
          </a:p>
        </p:txBody>
      </p:sp>
      <p:sp>
        <p:nvSpPr>
          <p:cNvPr id="70659" name="Rectangle 3"/>
          <p:cNvSpPr>
            <a:spLocks noGrp="1" noChangeArrowheads="1"/>
          </p:cNvSpPr>
          <p:nvPr>
            <p:ph type="body" idx="1"/>
          </p:nvPr>
        </p:nvSpPr>
        <p:spPr/>
        <p:txBody>
          <a:bodyPr/>
          <a:lstStyle/>
          <a:p>
            <a:r>
              <a:rPr lang="en-US" dirty="0"/>
              <a:t>CS1301/1321 </a:t>
            </a:r>
            <a:r>
              <a:rPr lang="en-US" i="1" dirty="0"/>
              <a:t>Introduction to Computing</a:t>
            </a:r>
            <a:br>
              <a:rPr lang="en-US" i="1" dirty="0"/>
            </a:br>
            <a:r>
              <a:rPr lang="en-US" dirty="0"/>
              <a:t>Traditional CS1 for our CS majors and Science majors (math, physics, psychology, etc</a:t>
            </a:r>
            <a:r>
              <a:rPr lang="en-US" dirty="0" smtClean="0"/>
              <a:t>.). Uses robots.</a:t>
            </a:r>
            <a:endParaRPr lang="en-US" dirty="0"/>
          </a:p>
          <a:p>
            <a:r>
              <a:rPr lang="en-US" dirty="0"/>
              <a:t>CS1371 </a:t>
            </a:r>
            <a:r>
              <a:rPr lang="en-US" i="1" dirty="0"/>
              <a:t>Computing for Engineers</a:t>
            </a:r>
            <a:br>
              <a:rPr lang="en-US" i="1" dirty="0"/>
            </a:br>
            <a:r>
              <a:rPr lang="en-US" dirty="0"/>
              <a:t>CS1 for Engineers.  Same topics as CS1301, but using MATLAB with Engineering problems in homework and examples.</a:t>
            </a:r>
          </a:p>
          <a:p>
            <a:r>
              <a:rPr lang="en-US" dirty="0"/>
              <a:t>CS1315 </a:t>
            </a:r>
            <a:r>
              <a:rPr lang="en-US" i="1" dirty="0"/>
              <a:t>Introduction to Media Computation</a:t>
            </a:r>
            <a:endParaRPr 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B01AAFA3-CB90-431C-806F-36946E975BF8}" type="slidenum">
              <a:rPr lang="en-US"/>
              <a:pPr/>
              <a:t>17</a:t>
            </a:fld>
            <a:endParaRPr lang="en-US"/>
          </a:p>
        </p:txBody>
      </p:sp>
      <p:sp>
        <p:nvSpPr>
          <p:cNvPr id="82946" name="Rectangle 2"/>
          <p:cNvSpPr>
            <a:spLocks noGrp="1" noChangeArrowheads="1"/>
          </p:cNvSpPr>
          <p:nvPr>
            <p:ph type="title"/>
          </p:nvPr>
        </p:nvSpPr>
        <p:spPr>
          <a:xfrm>
            <a:off x="429572" y="393701"/>
            <a:ext cx="10969943" cy="758825"/>
          </a:xfrm>
        </p:spPr>
        <p:txBody>
          <a:bodyPr/>
          <a:lstStyle/>
          <a:p>
            <a:r>
              <a:rPr lang="en-US" i="1"/>
              <a:t>Introduction to Media Computation</a:t>
            </a:r>
            <a:endParaRPr lang="en-US"/>
          </a:p>
        </p:txBody>
      </p:sp>
      <p:sp>
        <p:nvSpPr>
          <p:cNvPr id="82947" name="Rectangle 3"/>
          <p:cNvSpPr>
            <a:spLocks noGrp="1" noChangeArrowheads="1"/>
          </p:cNvSpPr>
          <p:nvPr>
            <p:ph type="body" idx="1"/>
          </p:nvPr>
        </p:nvSpPr>
        <p:spPr/>
        <p:txBody>
          <a:bodyPr/>
          <a:lstStyle/>
          <a:p>
            <a:r>
              <a:rPr lang="en-US" dirty="0"/>
              <a:t>Average </a:t>
            </a:r>
            <a:r>
              <a:rPr lang="en-US" dirty="0" smtClean="0"/>
              <a:t>300 </a:t>
            </a:r>
            <a:r>
              <a:rPr lang="en-US" dirty="0"/>
              <a:t>students/term</a:t>
            </a:r>
          </a:p>
          <a:p>
            <a:pPr lvl="1"/>
            <a:r>
              <a:rPr lang="en-US" dirty="0"/>
              <a:t>Overall, CS1315 has been 51% female</a:t>
            </a:r>
          </a:p>
          <a:p>
            <a:pPr lvl="1"/>
            <a:r>
              <a:rPr lang="en-US" dirty="0"/>
              <a:t>Required in Architecture, Management, Ivan Allen College of Liberal Arts, and Biology</a:t>
            </a:r>
            <a:br>
              <a:rPr lang="en-US" dirty="0"/>
            </a:br>
            <a:endParaRPr lang="en-US" dirty="0"/>
          </a:p>
          <a:p>
            <a:r>
              <a:rPr lang="en-US" dirty="0"/>
              <a:t>Focus: Learning programming and CS concepts within the context of media manipulation and creation</a:t>
            </a:r>
          </a:p>
          <a:p>
            <a:pPr lvl="1"/>
            <a:r>
              <a:rPr lang="en-US" i="1" dirty="0"/>
              <a:t>Computing for communications, not calculation</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rtlCol="0"/>
          <a:lstStyle/>
          <a:p>
            <a:pPr>
              <a:defRPr/>
            </a:pPr>
            <a:r>
              <a:rPr sz="3200">
                <a:ea typeface="+mn-ea"/>
              </a:rPr>
              <a:t>Media Computation</a:t>
            </a:r>
            <a:r>
              <a:rPr sz="3200" smtClean="0">
                <a:ea typeface="+mn-ea"/>
              </a:rPr>
              <a:t>:</a:t>
            </a:r>
            <a:r>
              <a:rPr lang="en-US" sz="3200" dirty="0" smtClean="0">
                <a:ea typeface="+mn-ea"/>
              </a:rPr>
              <a:t> </a:t>
            </a:r>
            <a:r>
              <a:rPr sz="3200" smtClean="0">
                <a:ea typeface="+mn-ea"/>
              </a:rPr>
              <a:t>Teaching </a:t>
            </a:r>
            <a:r>
              <a:rPr sz="3200">
                <a:ea typeface="+mn-ea"/>
              </a:rPr>
              <a:t>in a Relevant Context</a:t>
            </a:r>
          </a:p>
        </p:txBody>
      </p:sp>
      <p:sp>
        <p:nvSpPr>
          <p:cNvPr id="28675" name="Rectangle 3"/>
          <p:cNvSpPr>
            <a:spLocks noGrp="1" noChangeArrowheads="1"/>
          </p:cNvSpPr>
          <p:nvPr>
            <p:ph type="body" sz="quarter" idx="10"/>
          </p:nvPr>
        </p:nvSpPr>
        <p:spPr>
          <a:xfrm>
            <a:off x="508002" y="1411290"/>
            <a:ext cx="6665913" cy="4764087"/>
          </a:xfrm>
        </p:spPr>
        <p:txBody>
          <a:bodyPr/>
          <a:lstStyle/>
          <a:p>
            <a:pPr>
              <a:lnSpc>
                <a:spcPct val="80000"/>
              </a:lnSpc>
            </a:pPr>
            <a:r>
              <a:rPr lang="en-US" sz="3600"/>
              <a:t>Presenting CS topics with media projects and examples</a:t>
            </a:r>
          </a:p>
          <a:p>
            <a:pPr lvl="1">
              <a:lnSpc>
                <a:spcPct val="80000"/>
              </a:lnSpc>
            </a:pPr>
            <a:r>
              <a:rPr lang="en-US"/>
              <a:t>Iteration as creating negative and grayscale images</a:t>
            </a:r>
          </a:p>
          <a:p>
            <a:pPr lvl="1">
              <a:lnSpc>
                <a:spcPct val="80000"/>
              </a:lnSpc>
            </a:pPr>
            <a:r>
              <a:rPr lang="en-US"/>
              <a:t>Indexing in a range as removing redeye</a:t>
            </a:r>
          </a:p>
          <a:p>
            <a:pPr lvl="1">
              <a:lnSpc>
                <a:spcPct val="80000"/>
              </a:lnSpc>
            </a:pPr>
            <a:r>
              <a:rPr lang="en-US"/>
              <a:t>Algorithms for blending both images and sounds</a:t>
            </a:r>
          </a:p>
          <a:p>
            <a:pPr lvl="1">
              <a:lnSpc>
                <a:spcPct val="80000"/>
              </a:lnSpc>
            </a:pPr>
            <a:r>
              <a:rPr lang="en-US"/>
              <a:t>Linked lists as song fragments woven to make music</a:t>
            </a:r>
          </a:p>
          <a:p>
            <a:pPr lvl="1">
              <a:lnSpc>
                <a:spcPct val="80000"/>
              </a:lnSpc>
            </a:pPr>
            <a:r>
              <a:rPr lang="en-US"/>
              <a:t>Information encodings as sound visualizations</a:t>
            </a:r>
          </a:p>
        </p:txBody>
      </p:sp>
      <p:sp>
        <p:nvSpPr>
          <p:cNvPr id="28676" name="Slide Number Placeholder 4"/>
          <p:cNvSpPr>
            <a:spLocks noGrp="1"/>
          </p:cNvSpPr>
          <p:nvPr>
            <p:ph type="sldNum" sz="quarter" idx="4294967295"/>
          </p:nvPr>
        </p:nvSpPr>
        <p:spPr bwMode="auto">
          <a:xfrm>
            <a:off x="11380789" y="6616700"/>
            <a:ext cx="808038" cy="152400"/>
          </a:xfrm>
          <a:prstGeom prst="rect">
            <a:avLst/>
          </a:prstGeom>
          <a:noFill/>
          <a:ln>
            <a:miter lim="800000"/>
            <a:headEnd/>
            <a:tailEnd/>
          </a:ln>
        </p:spPr>
        <p:txBody>
          <a:bodyPr>
            <a:prstTxWarp prst="textNoShape">
              <a:avLst/>
            </a:prstTxWarp>
          </a:bodyPr>
          <a:lstStyle/>
          <a:p>
            <a:fld id="{CCE20000-D2CD-BB45-9FDC-3DF04114A87D}" type="slidenum">
              <a:rPr lang="en-US"/>
              <a:pPr/>
              <a:t>18</a:t>
            </a:fld>
            <a:endParaRPr lang="en-US"/>
          </a:p>
        </p:txBody>
      </p:sp>
      <p:pic>
        <p:nvPicPr>
          <p:cNvPr id="28677" name="Picture 4" descr="blendBarbKatie"/>
          <p:cNvPicPr>
            <a:picLocks noChangeAspect="1" noChangeArrowheads="1"/>
          </p:cNvPicPr>
          <p:nvPr/>
        </p:nvPicPr>
        <p:blipFill>
          <a:blip r:embed="rId3"/>
          <a:srcRect r="36761" b="38309"/>
          <a:stretch>
            <a:fillRect/>
          </a:stretch>
        </p:blipFill>
        <p:spPr bwMode="auto">
          <a:xfrm>
            <a:off x="7720014" y="2908300"/>
            <a:ext cx="2347912" cy="1289050"/>
          </a:xfrm>
          <a:prstGeom prst="rect">
            <a:avLst/>
          </a:prstGeom>
          <a:noFill/>
          <a:ln w="9525">
            <a:noFill/>
            <a:miter lim="800000"/>
            <a:headEnd/>
            <a:tailEnd/>
          </a:ln>
        </p:spPr>
      </p:pic>
      <p:pic>
        <p:nvPicPr>
          <p:cNvPr id="28678" name="Picture 5" descr="soundpicture"/>
          <p:cNvPicPr>
            <a:picLocks noChangeAspect="1" noChangeArrowheads="1"/>
          </p:cNvPicPr>
          <p:nvPr/>
        </p:nvPicPr>
        <p:blipFill>
          <a:blip r:embed="rId4"/>
          <a:srcRect/>
          <a:stretch>
            <a:fillRect/>
          </a:stretch>
        </p:blipFill>
        <p:spPr bwMode="auto">
          <a:xfrm>
            <a:off x="7720013" y="4432302"/>
            <a:ext cx="2262187" cy="1273175"/>
          </a:xfrm>
          <a:prstGeom prst="rect">
            <a:avLst/>
          </a:prstGeom>
          <a:noFill/>
          <a:ln w="9525">
            <a:solidFill>
              <a:schemeClr val="bg1"/>
            </a:solidFill>
            <a:miter lim="800000"/>
            <a:headEnd/>
            <a:tailEnd/>
          </a:ln>
        </p:spPr>
      </p:pic>
      <p:pic>
        <p:nvPicPr>
          <p:cNvPr id="28679" name="Picture 6"/>
          <p:cNvPicPr>
            <a:picLocks noChangeAspect="1" noChangeArrowheads="1"/>
          </p:cNvPicPr>
          <p:nvPr/>
        </p:nvPicPr>
        <p:blipFill>
          <a:blip r:embed="rId5"/>
          <a:srcRect/>
          <a:stretch>
            <a:fillRect/>
          </a:stretch>
        </p:blipFill>
        <p:spPr bwMode="auto">
          <a:xfrm>
            <a:off x="9445626" y="1689100"/>
            <a:ext cx="1350963" cy="1066800"/>
          </a:xfrm>
          <a:prstGeom prst="rect">
            <a:avLst/>
          </a:prstGeom>
          <a:noFill/>
          <a:ln w="9525">
            <a:solidFill>
              <a:schemeClr val="tx1"/>
            </a:solidFill>
            <a:miter lim="800000"/>
            <a:headEnd/>
            <a:tailEnd/>
          </a:ln>
        </p:spPr>
      </p:pic>
      <p:pic>
        <p:nvPicPr>
          <p:cNvPr id="28680" name="Picture 7"/>
          <p:cNvPicPr>
            <a:picLocks noChangeAspect="1" noChangeArrowheads="1"/>
          </p:cNvPicPr>
          <p:nvPr/>
        </p:nvPicPr>
        <p:blipFill>
          <a:blip r:embed="rId6"/>
          <a:srcRect/>
          <a:stretch>
            <a:fillRect/>
          </a:stretch>
        </p:blipFill>
        <p:spPr bwMode="auto">
          <a:xfrm>
            <a:off x="7720014" y="1689100"/>
            <a:ext cx="1349375" cy="1066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782765" y="4475164"/>
            <a:ext cx="7880332" cy="2246769"/>
          </a:xfrm>
          <a:prstGeom prst="rect">
            <a:avLst/>
          </a:prstGeom>
          <a:solidFill>
            <a:schemeClr val="accent1">
              <a:lumMod val="40000"/>
              <a:lumOff val="60000"/>
            </a:schemeClr>
          </a:solidFill>
          <a:ln w="9525">
            <a:noFill/>
            <a:miter lim="800000"/>
            <a:headEnd/>
            <a:tailEnd/>
          </a:ln>
          <a:effectLst/>
        </p:spPr>
        <p:txBody>
          <a:bodyPr wrap="none">
            <a:prstTxWarp prst="textNoShape">
              <a:avLst/>
            </a:prstTxWarp>
            <a:spAutoFit/>
          </a:bodyPr>
          <a:lstStyle/>
          <a:p>
            <a:pPr eaLnBrk="0" hangingPunct="0"/>
            <a:r>
              <a:rPr lang="en-US" sz="2000" dirty="0">
                <a:solidFill>
                  <a:schemeClr val="bg2"/>
                </a:solidFill>
                <a:latin typeface="Courier" pitchFamily="-109" charset="0"/>
                <a:ea typeface="Arial" pitchFamily="-109" charset="0"/>
                <a:cs typeface="Courier" pitchFamily="-109" charset="0"/>
              </a:rPr>
              <a:t>def </a:t>
            </a:r>
            <a:r>
              <a:rPr lang="en-US" sz="2000" dirty="0" err="1">
                <a:solidFill>
                  <a:schemeClr val="bg2"/>
                </a:solidFill>
                <a:latin typeface="Courier" pitchFamily="-109" charset="0"/>
                <a:ea typeface="Arial" pitchFamily="-109" charset="0"/>
                <a:cs typeface="Courier" pitchFamily="-109" charset="0"/>
              </a:rPr>
              <a:t>negative(picture</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for </a:t>
            </a:r>
            <a:r>
              <a:rPr lang="en-US" sz="2000" dirty="0" err="1">
                <a:solidFill>
                  <a:schemeClr val="bg2"/>
                </a:solidFill>
                <a:latin typeface="Courier" pitchFamily="-109" charset="0"/>
                <a:ea typeface="Arial" pitchFamily="-109" charset="0"/>
                <a:cs typeface="Courier" pitchFamily="-109" charset="0"/>
              </a:rPr>
              <a:t>px</a:t>
            </a:r>
            <a:r>
              <a:rPr lang="en-US" sz="2000" dirty="0">
                <a:solidFill>
                  <a:schemeClr val="bg2"/>
                </a:solidFill>
                <a:latin typeface="Courier" pitchFamily="-109" charset="0"/>
                <a:ea typeface="Arial" pitchFamily="-109" charset="0"/>
                <a:cs typeface="Courier" pitchFamily="-109" charset="0"/>
              </a:rPr>
              <a:t> in </a:t>
            </a:r>
            <a:r>
              <a:rPr lang="en-US" sz="2000" dirty="0" err="1">
                <a:solidFill>
                  <a:schemeClr val="bg2"/>
                </a:solidFill>
                <a:latin typeface="Courier" pitchFamily="-109" charset="0"/>
                <a:ea typeface="Arial" pitchFamily="-109" charset="0"/>
                <a:cs typeface="Courier" pitchFamily="-109" charset="0"/>
              </a:rPr>
              <a:t>getPixels(picture</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red=</a:t>
            </a:r>
            <a:r>
              <a:rPr lang="en-US" sz="2000" dirty="0" err="1">
                <a:solidFill>
                  <a:schemeClr val="bg2"/>
                </a:solidFill>
                <a:latin typeface="Courier" pitchFamily="-109" charset="0"/>
                <a:ea typeface="Arial" pitchFamily="-109" charset="0"/>
                <a:cs typeface="Courier" pitchFamily="-109" charset="0"/>
              </a:rPr>
              <a:t>getRed(px</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green=</a:t>
            </a:r>
            <a:r>
              <a:rPr lang="en-US" sz="2000" dirty="0" err="1">
                <a:solidFill>
                  <a:schemeClr val="bg2"/>
                </a:solidFill>
                <a:latin typeface="Courier" pitchFamily="-109" charset="0"/>
                <a:ea typeface="Arial" pitchFamily="-109" charset="0"/>
                <a:cs typeface="Courier" pitchFamily="-109" charset="0"/>
              </a:rPr>
              <a:t>getGreen(px</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blue=</a:t>
            </a:r>
            <a:r>
              <a:rPr lang="en-US" sz="2000" dirty="0" err="1">
                <a:solidFill>
                  <a:schemeClr val="bg2"/>
                </a:solidFill>
                <a:latin typeface="Courier" pitchFamily="-109" charset="0"/>
                <a:ea typeface="Arial" pitchFamily="-109" charset="0"/>
                <a:cs typeface="Courier" pitchFamily="-109" charset="0"/>
              </a:rPr>
              <a:t>getBlue(px</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a:t>
            </a:r>
            <a:r>
              <a:rPr lang="en-US" sz="2000" dirty="0" err="1">
                <a:solidFill>
                  <a:schemeClr val="bg2"/>
                </a:solidFill>
                <a:latin typeface="Courier" pitchFamily="-109" charset="0"/>
                <a:ea typeface="Arial" pitchFamily="-109" charset="0"/>
                <a:cs typeface="Courier" pitchFamily="-109" charset="0"/>
              </a:rPr>
              <a:t>negColor</a:t>
            </a:r>
            <a:r>
              <a:rPr lang="en-US" sz="2000" dirty="0">
                <a:solidFill>
                  <a:schemeClr val="bg2"/>
                </a:solidFill>
                <a:latin typeface="Courier" pitchFamily="-109" charset="0"/>
                <a:ea typeface="Arial" pitchFamily="-109" charset="0"/>
                <a:cs typeface="Courier" pitchFamily="-109" charset="0"/>
              </a:rPr>
              <a:t>=makeColor(255-red,255-green,255-blue)</a:t>
            </a:r>
          </a:p>
          <a:p>
            <a:pPr eaLnBrk="0" hangingPunct="0"/>
            <a:r>
              <a:rPr lang="en-US" sz="2000" dirty="0">
                <a:solidFill>
                  <a:schemeClr val="bg2"/>
                </a:solidFill>
                <a:latin typeface="Courier" pitchFamily="-109" charset="0"/>
                <a:ea typeface="Arial" pitchFamily="-109" charset="0"/>
                <a:cs typeface="Courier" pitchFamily="-109" charset="0"/>
              </a:rPr>
              <a:t>    </a:t>
            </a:r>
            <a:r>
              <a:rPr lang="en-US" sz="2000" dirty="0" err="1">
                <a:solidFill>
                  <a:schemeClr val="bg2"/>
                </a:solidFill>
                <a:latin typeface="Courier" pitchFamily="-109" charset="0"/>
                <a:ea typeface="Arial" pitchFamily="-109" charset="0"/>
                <a:cs typeface="Courier" pitchFamily="-109" charset="0"/>
              </a:rPr>
              <a:t>setColor(px,negColor</a:t>
            </a:r>
            <a:r>
              <a:rPr lang="en-US" sz="2000" dirty="0">
                <a:solidFill>
                  <a:schemeClr val="bg2"/>
                </a:solidFill>
                <a:latin typeface="Courier" pitchFamily="-109" charset="0"/>
                <a:ea typeface="Arial" pitchFamily="-109" charset="0"/>
                <a:cs typeface="Courier" pitchFamily="-109" charset="0"/>
              </a:rPr>
              <a:t>)</a:t>
            </a:r>
          </a:p>
        </p:txBody>
      </p:sp>
      <p:sp>
        <p:nvSpPr>
          <p:cNvPr id="6" name="Text Box 10"/>
          <p:cNvSpPr txBox="1">
            <a:spLocks noChangeArrowheads="1"/>
          </p:cNvSpPr>
          <p:nvPr/>
        </p:nvSpPr>
        <p:spPr bwMode="auto">
          <a:xfrm>
            <a:off x="1782767" y="381001"/>
            <a:ext cx="5417719" cy="1015663"/>
          </a:xfrm>
          <a:prstGeom prst="rect">
            <a:avLst/>
          </a:prstGeom>
          <a:solidFill>
            <a:schemeClr val="accent1">
              <a:lumMod val="40000"/>
              <a:lumOff val="60000"/>
            </a:schemeClr>
          </a:solidFill>
          <a:ln w="9525">
            <a:noFill/>
            <a:miter lim="800000"/>
            <a:headEnd/>
            <a:tailEnd/>
          </a:ln>
          <a:effectLst/>
        </p:spPr>
        <p:txBody>
          <a:bodyPr wrap="none">
            <a:prstTxWarp prst="textNoShape">
              <a:avLst/>
            </a:prstTxWarp>
            <a:spAutoFit/>
          </a:bodyPr>
          <a:lstStyle/>
          <a:p>
            <a:pPr eaLnBrk="0" hangingPunct="0"/>
            <a:r>
              <a:rPr lang="en-US" sz="2000" dirty="0">
                <a:solidFill>
                  <a:schemeClr val="bg2"/>
                </a:solidFill>
                <a:latin typeface="Courier" pitchFamily="-109" charset="0"/>
                <a:ea typeface="Arial" pitchFamily="-109" charset="0"/>
                <a:cs typeface="Courier" pitchFamily="-109" charset="0"/>
              </a:rPr>
              <a:t>def </a:t>
            </a:r>
            <a:r>
              <a:rPr lang="en-US" sz="2000" dirty="0" err="1">
                <a:solidFill>
                  <a:schemeClr val="bg2"/>
                </a:solidFill>
                <a:latin typeface="Courier" pitchFamily="-109" charset="0"/>
                <a:ea typeface="Arial" pitchFamily="-109" charset="0"/>
                <a:cs typeface="Courier" pitchFamily="-109" charset="0"/>
              </a:rPr>
              <a:t>clearRed(picture</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for pixel in </a:t>
            </a:r>
            <a:r>
              <a:rPr lang="en-US" sz="2000" dirty="0" err="1">
                <a:solidFill>
                  <a:schemeClr val="bg2"/>
                </a:solidFill>
                <a:latin typeface="Courier" pitchFamily="-109" charset="0"/>
                <a:ea typeface="Arial" pitchFamily="-109" charset="0"/>
                <a:cs typeface="Courier" pitchFamily="-109" charset="0"/>
              </a:rPr>
              <a:t>getPixels(picture</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setRed(pixel,0)</a:t>
            </a:r>
          </a:p>
        </p:txBody>
      </p:sp>
      <p:sp>
        <p:nvSpPr>
          <p:cNvPr id="7" name="Text Box 11"/>
          <p:cNvSpPr txBox="1">
            <a:spLocks noChangeArrowheads="1"/>
          </p:cNvSpPr>
          <p:nvPr/>
        </p:nvSpPr>
        <p:spPr bwMode="auto">
          <a:xfrm>
            <a:off x="1782765" y="1908177"/>
            <a:ext cx="8342072" cy="2246769"/>
          </a:xfrm>
          <a:prstGeom prst="rect">
            <a:avLst/>
          </a:prstGeom>
          <a:solidFill>
            <a:schemeClr val="accent1">
              <a:lumMod val="40000"/>
              <a:lumOff val="60000"/>
            </a:schemeClr>
          </a:solidFill>
          <a:ln w="9525">
            <a:noFill/>
            <a:miter lim="800000"/>
            <a:headEnd/>
            <a:tailEnd/>
          </a:ln>
          <a:effectLst/>
        </p:spPr>
        <p:txBody>
          <a:bodyPr wrap="none">
            <a:prstTxWarp prst="textNoShape">
              <a:avLst/>
            </a:prstTxWarp>
            <a:spAutoFit/>
          </a:bodyPr>
          <a:lstStyle/>
          <a:p>
            <a:pPr eaLnBrk="0" hangingPunct="0"/>
            <a:r>
              <a:rPr lang="en-US" sz="2000" dirty="0">
                <a:solidFill>
                  <a:schemeClr val="bg2"/>
                </a:solidFill>
                <a:latin typeface="Courier" pitchFamily="-109" charset="0"/>
                <a:ea typeface="Arial" pitchFamily="-109" charset="0"/>
                <a:cs typeface="Courier" pitchFamily="-109" charset="0"/>
              </a:rPr>
              <a:t>def </a:t>
            </a:r>
            <a:r>
              <a:rPr lang="en-US" sz="2000" dirty="0" err="1">
                <a:solidFill>
                  <a:schemeClr val="bg2"/>
                </a:solidFill>
                <a:latin typeface="Courier" pitchFamily="-109" charset="0"/>
                <a:ea typeface="Arial" pitchFamily="-109" charset="0"/>
                <a:cs typeface="Courier" pitchFamily="-109" charset="0"/>
              </a:rPr>
              <a:t>greyscale(picture</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for </a:t>
            </a:r>
            <a:r>
              <a:rPr lang="en-US" sz="2000" dirty="0" err="1">
                <a:solidFill>
                  <a:schemeClr val="bg2"/>
                </a:solidFill>
                <a:latin typeface="Courier" pitchFamily="-109" charset="0"/>
                <a:ea typeface="Arial" pitchFamily="-109" charset="0"/>
                <a:cs typeface="Courier" pitchFamily="-109" charset="0"/>
              </a:rPr>
              <a:t>p</a:t>
            </a:r>
            <a:r>
              <a:rPr lang="en-US" sz="2000" dirty="0">
                <a:solidFill>
                  <a:schemeClr val="bg2"/>
                </a:solidFill>
                <a:latin typeface="Courier" pitchFamily="-109" charset="0"/>
                <a:ea typeface="Arial" pitchFamily="-109" charset="0"/>
                <a:cs typeface="Courier" pitchFamily="-109" charset="0"/>
              </a:rPr>
              <a:t> in </a:t>
            </a:r>
            <a:r>
              <a:rPr lang="en-US" sz="2000" dirty="0" err="1">
                <a:solidFill>
                  <a:schemeClr val="bg2"/>
                </a:solidFill>
                <a:latin typeface="Courier" pitchFamily="-109" charset="0"/>
                <a:ea typeface="Arial" pitchFamily="-109" charset="0"/>
                <a:cs typeface="Courier" pitchFamily="-109" charset="0"/>
              </a:rPr>
              <a:t>getPixels(picture</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redness=</a:t>
            </a:r>
            <a:r>
              <a:rPr lang="en-US" sz="2000" dirty="0" err="1">
                <a:solidFill>
                  <a:schemeClr val="bg2"/>
                </a:solidFill>
                <a:latin typeface="Courier" pitchFamily="-109" charset="0"/>
                <a:ea typeface="Arial" pitchFamily="-109" charset="0"/>
                <a:cs typeface="Courier" pitchFamily="-109" charset="0"/>
              </a:rPr>
              <a:t>getRed(p</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greenness=</a:t>
            </a:r>
            <a:r>
              <a:rPr lang="en-US" sz="2000" dirty="0" err="1">
                <a:solidFill>
                  <a:schemeClr val="bg2"/>
                </a:solidFill>
                <a:latin typeface="Courier" pitchFamily="-109" charset="0"/>
                <a:ea typeface="Arial" pitchFamily="-109" charset="0"/>
                <a:cs typeface="Courier" pitchFamily="-109" charset="0"/>
              </a:rPr>
              <a:t>getGreen(p</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blueness=</a:t>
            </a:r>
            <a:r>
              <a:rPr lang="en-US" sz="2000" dirty="0" err="1">
                <a:solidFill>
                  <a:schemeClr val="bg2"/>
                </a:solidFill>
                <a:latin typeface="Courier" pitchFamily="-109" charset="0"/>
                <a:ea typeface="Arial" pitchFamily="-109" charset="0"/>
                <a:cs typeface="Courier" pitchFamily="-109" charset="0"/>
              </a:rPr>
              <a:t>getBlue(p</a:t>
            </a:r>
            <a:r>
              <a:rPr lang="en-US" sz="2000" dirty="0">
                <a:solidFill>
                  <a:schemeClr val="bg2"/>
                </a:solidFill>
                <a:latin typeface="Courier" pitchFamily="-109" charset="0"/>
                <a:ea typeface="Arial" pitchFamily="-109" charset="0"/>
                <a:cs typeface="Courier" pitchFamily="-109" charset="0"/>
              </a:rPr>
              <a:t>)</a:t>
            </a:r>
          </a:p>
          <a:p>
            <a:pPr eaLnBrk="0" hangingPunct="0"/>
            <a:r>
              <a:rPr lang="en-US" sz="2000" dirty="0">
                <a:solidFill>
                  <a:schemeClr val="bg2"/>
                </a:solidFill>
                <a:latin typeface="Courier" pitchFamily="-109" charset="0"/>
                <a:ea typeface="Arial" pitchFamily="-109" charset="0"/>
                <a:cs typeface="Courier" pitchFamily="-109" charset="0"/>
              </a:rPr>
              <a:t>    luminance=(redness+blueness+greenness)/3</a:t>
            </a:r>
          </a:p>
          <a:p>
            <a:pPr eaLnBrk="0" hangingPunct="0"/>
            <a:r>
              <a:rPr lang="en-US" sz="2000" dirty="0" err="1">
                <a:solidFill>
                  <a:schemeClr val="bg2"/>
                </a:solidFill>
                <a:latin typeface="Courier" pitchFamily="-109" charset="0"/>
                <a:ea typeface="Arial" pitchFamily="-109" charset="0"/>
                <a:cs typeface="Courier" pitchFamily="-109" charset="0"/>
              </a:rPr>
              <a:t>setColor(p</a:t>
            </a:r>
            <a:r>
              <a:rPr lang="en-US" sz="2000" dirty="0">
                <a:solidFill>
                  <a:schemeClr val="bg2"/>
                </a:solidFill>
                <a:latin typeface="Courier" pitchFamily="-109" charset="0"/>
                <a:ea typeface="Arial" pitchFamily="-109" charset="0"/>
                <a:cs typeface="Courier" pitchFamily="-109" charset="0"/>
              </a:rPr>
              <a:t>, </a:t>
            </a:r>
            <a:r>
              <a:rPr lang="en-US" sz="2000" dirty="0" err="1">
                <a:solidFill>
                  <a:schemeClr val="bg2"/>
                </a:solidFill>
                <a:latin typeface="Courier" pitchFamily="-109" charset="0"/>
                <a:ea typeface="Arial" pitchFamily="-109" charset="0"/>
                <a:cs typeface="Courier" pitchFamily="-109" charset="0"/>
              </a:rPr>
              <a:t>makeColor(luminance,luminance,luminance</a:t>
            </a:r>
            <a:r>
              <a:rPr lang="en-US" sz="2000" dirty="0">
                <a:solidFill>
                  <a:schemeClr val="bg2"/>
                </a:solidFill>
                <a:latin typeface="Courier" pitchFamily="-109" charset="0"/>
                <a:ea typeface="Arial" pitchFamily="-109" charset="0"/>
                <a:cs typeface="Courier" pitchFamily="-109" charset="0"/>
              </a:rPr>
              <a:t>))</a:t>
            </a:r>
          </a:p>
        </p:txBody>
      </p:sp>
      <p:pic>
        <p:nvPicPr>
          <p:cNvPr id="29701" name="Picture 7" descr="santa-neg.png"/>
          <p:cNvPicPr>
            <a:picLocks noChangeAspect="1"/>
          </p:cNvPicPr>
          <p:nvPr/>
        </p:nvPicPr>
        <p:blipFill>
          <a:blip r:embed="rId3"/>
          <a:srcRect/>
          <a:stretch>
            <a:fillRect/>
          </a:stretch>
        </p:blipFill>
        <p:spPr bwMode="auto">
          <a:xfrm>
            <a:off x="9836152" y="4579938"/>
            <a:ext cx="2011363" cy="2114550"/>
          </a:xfrm>
          <a:prstGeom prst="rect">
            <a:avLst/>
          </a:prstGeom>
          <a:noFill/>
          <a:ln w="9525">
            <a:noFill/>
            <a:miter lim="800000"/>
            <a:headEnd/>
            <a:tailEnd/>
          </a:ln>
        </p:spPr>
      </p:pic>
      <p:pic>
        <p:nvPicPr>
          <p:cNvPr id="29702" name="Picture 8" descr="santa-gray.png"/>
          <p:cNvPicPr>
            <a:picLocks noChangeAspect="1"/>
          </p:cNvPicPr>
          <p:nvPr/>
        </p:nvPicPr>
        <p:blipFill>
          <a:blip r:embed="rId4"/>
          <a:srcRect/>
          <a:stretch>
            <a:fillRect/>
          </a:stretch>
        </p:blipFill>
        <p:spPr bwMode="auto">
          <a:xfrm>
            <a:off x="9850438" y="2260602"/>
            <a:ext cx="1914525" cy="2017713"/>
          </a:xfrm>
          <a:prstGeom prst="rect">
            <a:avLst/>
          </a:prstGeom>
          <a:noFill/>
          <a:ln w="9525">
            <a:noFill/>
            <a:miter lim="800000"/>
            <a:headEnd/>
            <a:tailEnd/>
          </a:ln>
        </p:spPr>
      </p:pic>
      <p:pic>
        <p:nvPicPr>
          <p:cNvPr id="29703" name="Picture 9" descr="santa-blue-green.png"/>
          <p:cNvPicPr>
            <a:picLocks noChangeAspect="1"/>
          </p:cNvPicPr>
          <p:nvPr/>
        </p:nvPicPr>
        <p:blipFill>
          <a:blip r:embed="rId5"/>
          <a:srcRect/>
          <a:stretch>
            <a:fillRect/>
          </a:stretch>
        </p:blipFill>
        <p:spPr bwMode="auto">
          <a:xfrm>
            <a:off x="9839325" y="0"/>
            <a:ext cx="1914525" cy="2017713"/>
          </a:xfrm>
          <a:prstGeom prst="rect">
            <a:avLst/>
          </a:prstGeom>
          <a:noFill/>
          <a:ln w="9525">
            <a:noFill/>
            <a:miter lim="800000"/>
            <a:headEnd/>
            <a:tailEnd/>
          </a:ln>
        </p:spPr>
      </p:pic>
      <p:pic>
        <p:nvPicPr>
          <p:cNvPr id="29704" name="Picture 10" descr="Santa.png"/>
          <p:cNvPicPr>
            <a:picLocks noChangeAspect="1"/>
          </p:cNvPicPr>
          <p:nvPr/>
        </p:nvPicPr>
        <p:blipFill>
          <a:blip r:embed="rId6"/>
          <a:srcRect/>
          <a:stretch>
            <a:fillRect/>
          </a:stretch>
        </p:blipFill>
        <p:spPr bwMode="auto">
          <a:xfrm>
            <a:off x="2" y="2882900"/>
            <a:ext cx="1603374" cy="16875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5939" y="228600"/>
            <a:ext cx="11164886" cy="677108"/>
          </a:xfrm>
        </p:spPr>
        <p:txBody>
          <a:bodyPr rtlCol="0"/>
          <a:lstStyle/>
          <a:p>
            <a:pPr>
              <a:defRPr/>
            </a:pPr>
            <a:r>
              <a:rPr smtClean="0">
                <a:ea typeface="+mn-ea"/>
              </a:rPr>
              <a:t>Story</a:t>
            </a:r>
            <a:endParaRPr>
              <a:ea typeface="+mn-ea"/>
            </a:endParaRPr>
          </a:p>
        </p:txBody>
      </p:sp>
      <p:sp>
        <p:nvSpPr>
          <p:cNvPr id="15363" name="Content Placeholder 5"/>
          <p:cNvSpPr>
            <a:spLocks noGrp="1"/>
          </p:cNvSpPr>
          <p:nvPr>
            <p:ph idx="1"/>
          </p:nvPr>
        </p:nvSpPr>
        <p:spPr>
          <a:xfrm>
            <a:off x="508000" y="1412877"/>
            <a:ext cx="11172826" cy="4659313"/>
          </a:xfrm>
        </p:spPr>
        <p:txBody>
          <a:bodyPr/>
          <a:lstStyle/>
          <a:p>
            <a:r>
              <a:rPr lang="en-US" dirty="0"/>
              <a:t>Beyond teaching computing to </a:t>
            </a:r>
            <a:r>
              <a:rPr lang="en-US" i="1" dirty="0"/>
              <a:t>more</a:t>
            </a:r>
            <a:r>
              <a:rPr lang="en-US" dirty="0"/>
              <a:t>,</a:t>
            </a:r>
            <a:br>
              <a:rPr lang="en-US" dirty="0"/>
            </a:br>
            <a:r>
              <a:rPr lang="en-US" dirty="0"/>
              <a:t>teaching computing to </a:t>
            </a:r>
            <a:r>
              <a:rPr lang="en-US" b="1" i="1" dirty="0"/>
              <a:t>everyone</a:t>
            </a:r>
            <a:r>
              <a:rPr lang="en-US" dirty="0"/>
              <a:t>.</a:t>
            </a:r>
          </a:p>
          <a:p>
            <a:r>
              <a:rPr lang="en-US" dirty="0"/>
              <a:t>Computing for All at Georgia Tech</a:t>
            </a:r>
          </a:p>
          <a:p>
            <a:pPr lvl="1"/>
            <a:r>
              <a:rPr lang="en-US" dirty="0"/>
              <a:t>1999-2003: One course for all</a:t>
            </a:r>
          </a:p>
          <a:p>
            <a:pPr lvl="1"/>
            <a:r>
              <a:rPr lang="en-US" dirty="0"/>
              <a:t>2003-2008: Contextualized Computing </a:t>
            </a:r>
            <a:r>
              <a:rPr lang="en-US" dirty="0" smtClean="0"/>
              <a:t>Education</a:t>
            </a:r>
          </a:p>
          <a:p>
            <a:r>
              <a:rPr lang="en-US" dirty="0" smtClean="0"/>
              <a:t>Designing a course to introduce computing to Liberal Arts majors</a:t>
            </a:r>
            <a:r>
              <a:rPr lang="en-US" dirty="0" smtClean="0"/>
              <a:t> </a:t>
            </a:r>
            <a:r>
              <a:rPr lang="en-US" dirty="0" smtClean="0"/>
              <a:t>is like designing a theme park</a:t>
            </a:r>
          </a:p>
          <a:p>
            <a:pPr lvl="1"/>
            <a:r>
              <a:rPr lang="en-US" dirty="0" smtClean="0"/>
              <a:t>Principles of Imagineering</a:t>
            </a:r>
            <a:endParaRPr lang="en-US"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eifel"/>
          <p:cNvPicPr>
            <a:picLocks noChangeAspect="1" noChangeArrowheads="1"/>
          </p:cNvPicPr>
          <p:nvPr/>
        </p:nvPicPr>
        <p:blipFill>
          <a:blip r:embed="rId6"/>
          <a:srcRect/>
          <a:stretch>
            <a:fillRect/>
          </a:stretch>
        </p:blipFill>
        <p:spPr>
          <a:xfrm>
            <a:off x="6222076" y="1935480"/>
            <a:ext cx="4014788" cy="4419600"/>
          </a:xfrm>
          <a:prstGeom prst="rect">
            <a:avLst/>
          </a:prstGeom>
          <a:noFill/>
          <a:ln/>
        </p:spPr>
      </p:pic>
      <p:sp>
        <p:nvSpPr>
          <p:cNvPr id="2" name="Title 1"/>
          <p:cNvSpPr>
            <a:spLocks noGrp="1"/>
          </p:cNvSpPr>
          <p:nvPr>
            <p:ph type="title"/>
          </p:nvPr>
        </p:nvSpPr>
        <p:spPr>
          <a:xfrm>
            <a:off x="515939" y="228600"/>
            <a:ext cx="11164886" cy="677108"/>
          </a:xfrm>
        </p:spPr>
        <p:txBody>
          <a:bodyPr rtlCol="0"/>
          <a:lstStyle/>
          <a:p>
            <a:pPr>
              <a:defRPr/>
            </a:pPr>
            <a:r>
              <a:rPr sz="3200" dirty="0" smtClean="0">
                <a:ea typeface="+mn-ea"/>
              </a:rPr>
              <a:t>Open-ended, </a:t>
            </a:r>
            <a:r>
              <a:rPr lang="en-US" sz="3200" dirty="0" smtClean="0">
                <a:ea typeface="+mn-ea"/>
              </a:rPr>
              <a:t/>
            </a:r>
            <a:br>
              <a:rPr lang="en-US" sz="3200" dirty="0" smtClean="0">
                <a:ea typeface="+mn-ea"/>
              </a:rPr>
            </a:br>
            <a:r>
              <a:rPr sz="3200" smtClean="0">
                <a:ea typeface="+mn-ea"/>
              </a:rPr>
              <a:t>contextualized </a:t>
            </a:r>
            <a:r>
              <a:rPr sz="3200" smtClean="0">
                <a:ea typeface="+mn-ea"/>
              </a:rPr>
              <a:t>homework</a:t>
            </a:r>
            <a:r>
              <a:rPr lang="en-US" sz="3200" dirty="0" smtClean="0">
                <a:ea typeface="+mn-ea"/>
              </a:rPr>
              <a:t> in Media Computation CS1</a:t>
            </a:r>
            <a:endParaRPr sz="3200" dirty="0">
              <a:ea typeface="+mn-ea"/>
            </a:endParaRPr>
          </a:p>
        </p:txBody>
      </p:sp>
      <p:pic>
        <p:nvPicPr>
          <p:cNvPr id="30725" name="Picture 5" descr="gtg650tkermit[1].jpg"/>
          <p:cNvPicPr>
            <a:picLocks noChangeAspect="1"/>
          </p:cNvPicPr>
          <p:nvPr/>
        </p:nvPicPr>
        <p:blipFill>
          <a:blip r:embed="rId7"/>
          <a:srcRect/>
          <a:stretch>
            <a:fillRect/>
          </a:stretch>
        </p:blipFill>
        <p:spPr bwMode="auto">
          <a:xfrm>
            <a:off x="527052" y="1133475"/>
            <a:ext cx="2625725" cy="3562350"/>
          </a:xfrm>
          <a:prstGeom prst="rect">
            <a:avLst/>
          </a:prstGeom>
          <a:noFill/>
          <a:ln w="9525">
            <a:noFill/>
            <a:miter lim="800000"/>
            <a:headEnd/>
            <a:tailEnd/>
          </a:ln>
        </p:spPr>
      </p:pic>
      <p:pic>
        <p:nvPicPr>
          <p:cNvPr id="30726" name="Picture 7" descr="JenniferBlakesNewCollage[1].jpg"/>
          <p:cNvPicPr>
            <a:picLocks noChangeAspect="1"/>
          </p:cNvPicPr>
          <p:nvPr/>
        </p:nvPicPr>
        <p:blipFill>
          <a:blip r:embed="rId8"/>
          <a:srcRect/>
          <a:stretch>
            <a:fillRect/>
          </a:stretch>
        </p:blipFill>
        <p:spPr bwMode="auto">
          <a:xfrm>
            <a:off x="3360739" y="1155700"/>
            <a:ext cx="2589212" cy="3513138"/>
          </a:xfrm>
          <a:prstGeom prst="rect">
            <a:avLst/>
          </a:prstGeom>
          <a:noFill/>
          <a:ln w="9525">
            <a:noFill/>
            <a:miter lim="800000"/>
            <a:headEnd/>
            <a:tailEnd/>
          </a:ln>
        </p:spPr>
      </p:pic>
      <p:sp>
        <p:nvSpPr>
          <p:cNvPr id="10" name="TextBox 9"/>
          <p:cNvSpPr txBox="1"/>
          <p:nvPr/>
        </p:nvSpPr>
        <p:spPr>
          <a:xfrm>
            <a:off x="325380" y="5373635"/>
            <a:ext cx="1786051" cy="886397"/>
          </a:xfrm>
          <a:prstGeom prst="rect">
            <a:avLst/>
          </a:prstGeom>
          <a:noFill/>
        </p:spPr>
        <p:txBody>
          <a:bodyPr wrap="square" lIns="0" tIns="0" rIns="0" bIns="0">
            <a:prstTxWarp prst="textNoShape">
              <a:avLst/>
            </a:prstTxWarp>
            <a:spAutoFit/>
          </a:bodyPr>
          <a:lstStyle/>
          <a:p>
            <a:pPr marL="396875" indent="-396875">
              <a:lnSpc>
                <a:spcPct val="90000"/>
              </a:lnSpc>
              <a:spcBef>
                <a:spcPct val="20000"/>
              </a:spcBef>
              <a:buSzPct val="85000"/>
              <a:buFont typeface="Arial" pitchFamily="-109" charset="0"/>
              <a:buNone/>
            </a:pPr>
            <a:r>
              <a:rPr lang="en-US" sz="3200" dirty="0" smtClean="0">
                <a:latin typeface="Segoe" charset="0"/>
              </a:rPr>
              <a:t>Sound collage</a:t>
            </a:r>
            <a:endParaRPr lang="en-US" sz="3200" dirty="0">
              <a:latin typeface="Segoe" charset="0"/>
            </a:endParaRPr>
          </a:p>
        </p:txBody>
      </p:sp>
      <p:pic>
        <p:nvPicPr>
          <p:cNvPr id="15" name="snowflakes.avi">
            <a:hlinkClick r:id="" action="ppaction://media"/>
          </p:cNvPr>
          <p:cNvPicPr/>
          <p:nvPr>
            <a:videoFile r:link="rId1"/>
          </p:nvPr>
        </p:nvPicPr>
        <p:blipFill>
          <a:blip r:embed="rId9"/>
          <a:srcRect/>
          <a:stretch>
            <a:fillRect/>
          </a:stretch>
        </p:blipFill>
        <p:spPr bwMode="auto">
          <a:xfrm>
            <a:off x="8575357" y="1149437"/>
            <a:ext cx="3179762" cy="3179762"/>
          </a:xfrm>
          <a:prstGeom prst="rect">
            <a:avLst/>
          </a:prstGeom>
          <a:noFill/>
          <a:ln w="9525">
            <a:solidFill>
              <a:schemeClr val="accent1"/>
            </a:solidFill>
            <a:miter lim="800000"/>
            <a:headEnd/>
            <a:tailEnd/>
          </a:ln>
        </p:spPr>
      </p:pic>
      <p:pic>
        <p:nvPicPr>
          <p:cNvPr id="18" name="MacOS">
            <a:hlinkClick r:id="" action="ppaction://media"/>
          </p:cNvPr>
          <p:cNvPicPr>
            <a:picLocks noRot="1" noChangeAspect="1"/>
          </p:cNvPicPr>
          <p:nvPr>
            <a:audioFile r:link="rId2"/>
          </p:nvPr>
        </p:nvPicPr>
        <p:blipFill>
          <a:blip r:embed="rId10"/>
          <a:srcRect/>
          <a:stretch>
            <a:fillRect/>
          </a:stretch>
        </p:blipFill>
        <p:spPr bwMode="auto">
          <a:xfrm>
            <a:off x="636934" y="4931012"/>
            <a:ext cx="304801" cy="304800"/>
          </a:xfrm>
          <a:prstGeom prst="rect">
            <a:avLst/>
          </a:prstGeom>
          <a:noFill/>
          <a:ln w="9525">
            <a:noFill/>
            <a:miter lim="800000"/>
            <a:headEnd/>
            <a:tailEnd/>
          </a:ln>
        </p:spPr>
      </p:pic>
      <p:pic>
        <p:nvPicPr>
          <p:cNvPr id="14" name="devil_jacket.wmv">
            <a:hlinkClick r:id="" action="ppaction://media"/>
          </p:cNvPr>
          <p:cNvPicPr>
            <a:picLocks noRot="1" noChangeAspect="1" noChangeArrowheads="1"/>
          </p:cNvPicPr>
          <p:nvPr>
            <a:videoFile r:link="rId3"/>
          </p:nvPr>
        </p:nvPicPr>
        <p:blipFill>
          <a:blip r:embed="rId11"/>
          <a:srcRect/>
          <a:stretch>
            <a:fillRect/>
          </a:stretch>
        </p:blipFill>
        <p:spPr>
          <a:xfrm>
            <a:off x="2870894" y="4514850"/>
            <a:ext cx="3124200" cy="2343150"/>
          </a:xfrm>
          <a:prstGeom prst="rect">
            <a:avLst/>
          </a:prstGeom>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0" fill="hold"/>
                                        <p:tgtEl>
                                          <p:spTgt spid="18"/>
                                        </p:tgtEl>
                                      </p:cBhvr>
                                    </p:cmd>
                                  </p:childTnLst>
                                </p:cTn>
                              </p:par>
                            </p:childTnLst>
                          </p:cTn>
                        </p:par>
                      </p:childTnLst>
                    </p:cTn>
                  </p:par>
                </p:childTnLst>
              </p:cTn>
              <p:nextCondLst>
                <p:cond evt="onClick" delay="0">
                  <p:tgtEl>
                    <p:spTgt spid="1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p:cTn id="19"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2" name="Rectangle 2"/>
          <p:cNvSpPr>
            <a:spLocks noGrp="1" noChangeArrowheads="1"/>
          </p:cNvSpPr>
          <p:nvPr>
            <p:ph type="title"/>
          </p:nvPr>
        </p:nvSpPr>
        <p:spPr>
          <a:xfrm>
            <a:off x="609441" y="457200"/>
            <a:ext cx="10969943" cy="507831"/>
          </a:xfrm>
        </p:spPr>
        <p:txBody>
          <a:bodyPr/>
          <a:lstStyle/>
          <a:p>
            <a:pPr>
              <a:defRPr/>
            </a:pPr>
            <a:r>
              <a:rPr sz="3600"/>
              <a:t>Results:</a:t>
            </a:r>
            <a:r>
              <a:rPr sz="3600" smtClean="0"/>
              <a:t>CS1</a:t>
            </a:r>
            <a:r>
              <a:rPr sz="3600"/>
              <a:t>“Media Computation”</a:t>
            </a:r>
          </a:p>
        </p:txBody>
      </p:sp>
      <p:graphicFrame>
        <p:nvGraphicFramePr>
          <p:cNvPr id="5" name="Chart 5"/>
          <p:cNvGraphicFramePr>
            <a:graphicFrameLocks/>
          </p:cNvGraphicFramePr>
          <p:nvPr/>
        </p:nvGraphicFramePr>
        <p:xfrm>
          <a:off x="1322388" y="1090613"/>
          <a:ext cx="9845675" cy="5416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p:cNvGraphicFramePr>
            <a:graphicFrameLocks noGrp="1"/>
          </p:cNvGraphicFramePr>
          <p:nvPr/>
        </p:nvGraphicFramePr>
        <p:xfrm>
          <a:off x="1082358" y="1325301"/>
          <a:ext cx="10019487" cy="5155656"/>
        </p:xfrm>
        <a:graphic>
          <a:graphicData uri="http://schemas.openxmlformats.org/drawingml/2006/table">
            <a:tbl>
              <a:tblPr firstRow="1" bandRow="1">
                <a:tableStyleId>{5C22544A-7EE6-4342-B048-85BDC9FD1C3A}</a:tableStyleId>
              </a:tblPr>
              <a:tblGrid>
                <a:gridCol w="3339829"/>
                <a:gridCol w="3339829"/>
                <a:gridCol w="3339829"/>
              </a:tblGrid>
              <a:tr h="1151796">
                <a:tc gridSpan="3">
                  <a:txBody>
                    <a:bodyPr/>
                    <a:lstStyle/>
                    <a:p>
                      <a:r>
                        <a:rPr lang="en-US" sz="2800" dirty="0" smtClean="0"/>
                        <a:t>Change in Success rates in CS1 “Media Computation” from Spring 2003 to Fall 2005</a:t>
                      </a:r>
                      <a:endParaRPr lang="en-US" sz="2800" dirty="0"/>
                    </a:p>
                  </a:txBody>
                  <a:tcPr/>
                </a:tc>
                <a:tc hMerge="1">
                  <a:txBody>
                    <a:bodyPr/>
                    <a:lstStyle/>
                    <a:p>
                      <a:endParaRPr lang="en-US" dirty="0"/>
                    </a:p>
                  </a:txBody>
                  <a:tcPr/>
                </a:tc>
                <a:tc hMerge="1">
                  <a:txBody>
                    <a:bodyPr/>
                    <a:lstStyle/>
                    <a:p>
                      <a:endParaRPr lang="en-US" dirty="0"/>
                    </a:p>
                  </a:txBody>
                  <a:tcPr/>
                </a:tc>
              </a:tr>
              <a:tr h="667310">
                <a:tc>
                  <a:txBody>
                    <a:bodyPr/>
                    <a:lstStyle/>
                    <a:p>
                      <a:r>
                        <a:rPr lang="en-US" sz="2800" dirty="0" smtClean="0"/>
                        <a:t>Architecture</a:t>
                      </a:r>
                      <a:endParaRPr lang="en-US" sz="2800" dirty="0"/>
                    </a:p>
                  </a:txBody>
                  <a:tcPr/>
                </a:tc>
                <a:tc>
                  <a:txBody>
                    <a:bodyPr/>
                    <a:lstStyle/>
                    <a:p>
                      <a:r>
                        <a:rPr lang="en-US" sz="2800" i="1" dirty="0" smtClean="0"/>
                        <a:t>46.7%</a:t>
                      </a:r>
                      <a:endParaRPr lang="en-US" sz="2800" i="1" dirty="0"/>
                    </a:p>
                  </a:txBody>
                  <a:tcPr/>
                </a:tc>
                <a:tc>
                  <a:txBody>
                    <a:bodyPr/>
                    <a:lstStyle/>
                    <a:p>
                      <a:r>
                        <a:rPr lang="en-US" sz="2800" dirty="0" smtClean="0"/>
                        <a:t>85.7%</a:t>
                      </a:r>
                      <a:endParaRPr lang="en-US" sz="2800" dirty="0"/>
                    </a:p>
                  </a:txBody>
                  <a:tcPr/>
                </a:tc>
              </a:tr>
              <a:tr h="667310">
                <a:tc>
                  <a:txBody>
                    <a:bodyPr/>
                    <a:lstStyle/>
                    <a:p>
                      <a:r>
                        <a:rPr lang="en-US" sz="2800" dirty="0" smtClean="0"/>
                        <a:t>Biology</a:t>
                      </a:r>
                      <a:endParaRPr lang="en-US" sz="2800" dirty="0"/>
                    </a:p>
                  </a:txBody>
                  <a:tcPr/>
                </a:tc>
                <a:tc>
                  <a:txBody>
                    <a:bodyPr/>
                    <a:lstStyle/>
                    <a:p>
                      <a:r>
                        <a:rPr lang="en-US" sz="2800" i="1" dirty="0" smtClean="0"/>
                        <a:t>64.4%</a:t>
                      </a:r>
                      <a:endParaRPr lang="en-US" sz="2800" i="1" dirty="0"/>
                    </a:p>
                  </a:txBody>
                  <a:tcPr/>
                </a:tc>
                <a:tc>
                  <a:txBody>
                    <a:bodyPr/>
                    <a:lstStyle/>
                    <a:p>
                      <a:r>
                        <a:rPr lang="en-US" sz="2800" dirty="0" smtClean="0"/>
                        <a:t>90.4%</a:t>
                      </a:r>
                      <a:endParaRPr lang="en-US" sz="2800" dirty="0"/>
                    </a:p>
                  </a:txBody>
                  <a:tcPr/>
                </a:tc>
              </a:tr>
              <a:tr h="667310">
                <a:tc>
                  <a:txBody>
                    <a:bodyPr/>
                    <a:lstStyle/>
                    <a:p>
                      <a:r>
                        <a:rPr lang="en-US" sz="2800" dirty="0" smtClean="0"/>
                        <a:t>Economics</a:t>
                      </a:r>
                      <a:endParaRPr lang="en-US" sz="2800" dirty="0"/>
                    </a:p>
                  </a:txBody>
                  <a:tcPr/>
                </a:tc>
                <a:tc>
                  <a:txBody>
                    <a:bodyPr/>
                    <a:lstStyle/>
                    <a:p>
                      <a:r>
                        <a:rPr lang="en-US" sz="2800" i="1" dirty="0" smtClean="0"/>
                        <a:t>54.5%</a:t>
                      </a:r>
                      <a:endParaRPr lang="en-US" sz="2800" i="1" dirty="0"/>
                    </a:p>
                  </a:txBody>
                  <a:tcPr/>
                </a:tc>
                <a:tc>
                  <a:txBody>
                    <a:bodyPr/>
                    <a:lstStyle/>
                    <a:p>
                      <a:r>
                        <a:rPr lang="en-US" sz="2800" dirty="0" smtClean="0"/>
                        <a:t>92.0%</a:t>
                      </a:r>
                    </a:p>
                  </a:txBody>
                  <a:tcPr/>
                </a:tc>
              </a:tr>
              <a:tr h="667310">
                <a:tc>
                  <a:txBody>
                    <a:bodyPr/>
                    <a:lstStyle/>
                    <a:p>
                      <a:r>
                        <a:rPr lang="en-US" sz="2800" dirty="0" smtClean="0"/>
                        <a:t>History</a:t>
                      </a:r>
                      <a:endParaRPr lang="en-US" sz="2800" dirty="0"/>
                    </a:p>
                  </a:txBody>
                  <a:tcPr/>
                </a:tc>
                <a:tc>
                  <a:txBody>
                    <a:bodyPr/>
                    <a:lstStyle/>
                    <a:p>
                      <a:r>
                        <a:rPr lang="en-US" sz="2800" i="1" dirty="0" smtClean="0"/>
                        <a:t>46.5%</a:t>
                      </a:r>
                      <a:endParaRPr lang="en-US" sz="2800" i="1" dirty="0"/>
                    </a:p>
                  </a:txBody>
                  <a:tcPr/>
                </a:tc>
                <a:tc>
                  <a:txBody>
                    <a:bodyPr/>
                    <a:lstStyle/>
                    <a:p>
                      <a:r>
                        <a:rPr lang="en-US" sz="2800" dirty="0" smtClean="0"/>
                        <a:t>67.6%</a:t>
                      </a:r>
                      <a:endParaRPr lang="en-US" sz="2800" dirty="0"/>
                    </a:p>
                  </a:txBody>
                  <a:tcPr/>
                </a:tc>
              </a:tr>
              <a:tr h="667310">
                <a:tc>
                  <a:txBody>
                    <a:bodyPr/>
                    <a:lstStyle/>
                    <a:p>
                      <a:r>
                        <a:rPr lang="en-US" sz="2800" dirty="0" smtClean="0"/>
                        <a:t>Management</a:t>
                      </a:r>
                      <a:endParaRPr lang="en-US" sz="2800" dirty="0"/>
                    </a:p>
                  </a:txBody>
                  <a:tcPr/>
                </a:tc>
                <a:tc>
                  <a:txBody>
                    <a:bodyPr/>
                    <a:lstStyle/>
                    <a:p>
                      <a:r>
                        <a:rPr lang="en-US" sz="2800" i="1" dirty="0" smtClean="0"/>
                        <a:t>48.5%</a:t>
                      </a:r>
                      <a:endParaRPr lang="en-US" sz="2800" i="1" dirty="0"/>
                    </a:p>
                  </a:txBody>
                  <a:tcPr/>
                </a:tc>
                <a:tc>
                  <a:txBody>
                    <a:bodyPr/>
                    <a:lstStyle/>
                    <a:p>
                      <a:r>
                        <a:rPr lang="en-US" sz="2800" dirty="0" smtClean="0"/>
                        <a:t>87.8%</a:t>
                      </a:r>
                      <a:endParaRPr lang="en-US" sz="2800" dirty="0"/>
                    </a:p>
                  </a:txBody>
                  <a:tcPr/>
                </a:tc>
              </a:tr>
              <a:tr h="667310">
                <a:tc>
                  <a:txBody>
                    <a:bodyPr/>
                    <a:lstStyle/>
                    <a:p>
                      <a:r>
                        <a:rPr lang="en-US" sz="2800" dirty="0" smtClean="0"/>
                        <a:t>Public Policy</a:t>
                      </a:r>
                      <a:endParaRPr lang="en-US" sz="2800" dirty="0"/>
                    </a:p>
                  </a:txBody>
                  <a:tcPr/>
                </a:tc>
                <a:tc>
                  <a:txBody>
                    <a:bodyPr/>
                    <a:lstStyle/>
                    <a:p>
                      <a:r>
                        <a:rPr lang="en-US" sz="2800" i="1" dirty="0" smtClean="0"/>
                        <a:t>47.9%</a:t>
                      </a:r>
                      <a:endParaRPr lang="en-US" sz="2800" i="1" dirty="0"/>
                    </a:p>
                  </a:txBody>
                  <a:tcPr/>
                </a:tc>
                <a:tc>
                  <a:txBody>
                    <a:bodyPr/>
                    <a:lstStyle/>
                    <a:p>
                      <a:r>
                        <a:rPr lang="en-US" sz="2800" dirty="0" smtClean="0"/>
                        <a:t>85.4%</a:t>
                      </a:r>
                      <a:endParaRPr lang="en-US" sz="2800" dirty="0"/>
                    </a:p>
                  </a:txBody>
                  <a:tcPr/>
                </a:tc>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2"/>
          <p:cNvSpPr>
            <a:spLocks noGrp="1" noChangeArrowheads="1"/>
          </p:cNvSpPr>
          <p:nvPr>
            <p:ph type="title"/>
          </p:nvPr>
        </p:nvSpPr>
        <p:spPr>
          <a:xfrm>
            <a:off x="406294" y="304801"/>
            <a:ext cx="10969943" cy="677108"/>
          </a:xfrm>
        </p:spPr>
        <p:txBody>
          <a:bodyPr rtlCol="0"/>
          <a:lstStyle/>
          <a:p>
            <a:pPr>
              <a:defRPr/>
            </a:pPr>
            <a:r>
              <a:rPr>
                <a:ea typeface="+mn-ea"/>
              </a:rPr>
              <a:t>Voices from</a:t>
            </a:r>
            <a:r>
              <a:rPr smtClean="0">
                <a:ea typeface="+mn-ea"/>
              </a:rPr>
              <a:t>Media Computation Students</a:t>
            </a:r>
            <a:endParaRPr>
              <a:ea typeface="+mn-ea"/>
            </a:endParaRPr>
          </a:p>
        </p:txBody>
      </p:sp>
      <p:sp>
        <p:nvSpPr>
          <p:cNvPr id="32771" name="Rectangle 3"/>
          <p:cNvSpPr>
            <a:spLocks noGrp="1" noChangeArrowheads="1"/>
          </p:cNvSpPr>
          <p:nvPr>
            <p:ph idx="1"/>
          </p:nvPr>
        </p:nvSpPr>
        <p:spPr>
          <a:xfrm>
            <a:off x="531814" y="1303340"/>
            <a:ext cx="11125199" cy="4930775"/>
          </a:xfrm>
        </p:spPr>
        <p:txBody>
          <a:bodyPr/>
          <a:lstStyle/>
          <a:p>
            <a:pPr>
              <a:lnSpc>
                <a:spcPct val="80000"/>
              </a:lnSpc>
            </a:pPr>
            <a:r>
              <a:rPr lang="en-US" sz="2800" dirty="0"/>
              <a:t>Intl Affairs student (female): “I just wish I had more time to play around with that and make neat effects. But JES [IDE for class] will be on my computer forever, so… that’s the nice thing about this class is that you could go as deep into the homework as you wanted. So, I’d turn it in and then me and my roommate would do more after to see what we could do with it.”</a:t>
            </a:r>
            <a:br>
              <a:rPr lang="en-US" sz="2800" dirty="0"/>
            </a:br>
            <a:endParaRPr lang="en-US" sz="3600" dirty="0"/>
          </a:p>
          <a:p>
            <a:pPr>
              <a:lnSpc>
                <a:spcPct val="80000"/>
              </a:lnSpc>
            </a:pPr>
            <a:r>
              <a:rPr lang="en-US" dirty="0"/>
              <a:t>Results from a survey a year later.</a:t>
            </a:r>
          </a:p>
          <a:p>
            <a:pPr lvl="1">
              <a:lnSpc>
                <a:spcPct val="80000"/>
              </a:lnSpc>
            </a:pPr>
            <a:r>
              <a:rPr lang="en-US" dirty="0"/>
              <a:t>19% of respondents had programmed since class ended</a:t>
            </a:r>
          </a:p>
          <a:p>
            <a:pPr lvl="1">
              <a:lnSpc>
                <a:spcPct val="80000"/>
              </a:lnSpc>
            </a:pPr>
            <a:r>
              <a:rPr lang="en-US" dirty="0"/>
              <a:t>“Did the class change how you interact with computers?”</a:t>
            </a:r>
          </a:p>
          <a:p>
            <a:pPr lvl="2">
              <a:lnSpc>
                <a:spcPct val="80000"/>
              </a:lnSpc>
            </a:pPr>
            <a:r>
              <a:rPr lang="en-US" sz="2200" dirty="0"/>
              <a:t>80% say “Yes</a:t>
            </a:r>
            <a:r>
              <a:rPr lang="en-US" sz="2200" dirty="0" smtClean="0"/>
              <a:t>”</a:t>
            </a:r>
            <a:endParaRPr lang="en-US" sz="22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2B3F2BB1-DB3C-DD4C-B0EA-6BFFBF4F2660}" type="slidenum">
              <a:rPr lang="en-US"/>
              <a:pPr/>
              <a:t>23</a:t>
            </a:fld>
            <a:endParaRPr lang="en-US"/>
          </a:p>
        </p:txBody>
      </p:sp>
      <p:sp>
        <p:nvSpPr>
          <p:cNvPr id="98306" name="Rectangle 2"/>
          <p:cNvSpPr>
            <a:spLocks noGrp="1" noChangeArrowheads="1"/>
          </p:cNvSpPr>
          <p:nvPr>
            <p:ph type="title"/>
          </p:nvPr>
        </p:nvSpPr>
        <p:spPr>
          <a:xfrm>
            <a:off x="429572" y="165101"/>
            <a:ext cx="10969943" cy="758825"/>
          </a:xfrm>
        </p:spPr>
        <p:txBody>
          <a:bodyPr/>
          <a:lstStyle/>
          <a:p>
            <a:r>
              <a:rPr lang="en-US" sz="3200"/>
              <a:t>“Did the class change how you </a:t>
            </a:r>
            <a:br>
              <a:rPr lang="en-US" sz="3200"/>
            </a:br>
            <a:r>
              <a:rPr lang="en-US" sz="3200"/>
              <a:t>interact with computers?”</a:t>
            </a:r>
            <a:endParaRPr lang="en-US"/>
          </a:p>
        </p:txBody>
      </p:sp>
      <p:sp>
        <p:nvSpPr>
          <p:cNvPr id="98307" name="Rectangle 3"/>
          <p:cNvSpPr>
            <a:spLocks noGrp="1" noChangeArrowheads="1"/>
          </p:cNvSpPr>
          <p:nvPr>
            <p:ph type="body" idx="1"/>
          </p:nvPr>
        </p:nvSpPr>
        <p:spPr/>
        <p:txBody>
          <a:bodyPr/>
          <a:lstStyle/>
          <a:p>
            <a:pPr>
              <a:lnSpc>
                <a:spcPct val="90000"/>
              </a:lnSpc>
            </a:pPr>
            <a:r>
              <a:rPr lang="en-US" sz="3600" dirty="0"/>
              <a:t>Results from a survey a year later:</a:t>
            </a:r>
          </a:p>
          <a:p>
            <a:pPr lvl="1">
              <a:lnSpc>
                <a:spcPct val="90000"/>
              </a:lnSpc>
            </a:pPr>
            <a:r>
              <a:rPr lang="en-US" dirty="0"/>
              <a:t>“Definitely makes me think of what is going on behind the scenes of such programs like Photoshop and Illustrator.”</a:t>
            </a:r>
          </a:p>
          <a:p>
            <a:pPr lvl="1">
              <a:lnSpc>
                <a:spcPct val="90000"/>
              </a:lnSpc>
            </a:pPr>
            <a:r>
              <a:rPr lang="en-US" dirty="0"/>
              <a:t>'I understand technological concepts more easily now; I am more willing and able to experience new things with computers now’</a:t>
            </a:r>
          </a:p>
          <a:p>
            <a:pPr lvl="1">
              <a:lnSpc>
                <a:spcPct val="90000"/>
              </a:lnSpc>
            </a:pPr>
            <a:r>
              <a:rPr lang="en-US" dirty="0"/>
              <a:t>'I have learned more about the big picture behind computer science and programming.  This has helped me to figure out how to use programs that I've never used before, troubleshoot problems on my own computer, use programs that I was already familiar with in a more sophisticated way, and given me more confidence to try to problem solve, explore, and fix my computer</a:t>
            </a:r>
            <a:r>
              <a:rPr lang="en-US" dirty="0" smtClean="0"/>
              <a:t>.’</a:t>
            </a:r>
            <a:endParaRPr lang="en-US" sz="3200" dirty="0">
              <a:solidFill>
                <a:srgbClr val="000000"/>
              </a:solidFill>
            </a:endParaRPr>
          </a:p>
          <a:p>
            <a:pPr lvl="1">
              <a:lnSpc>
                <a:spcPct val="90000"/>
              </a:lnSpc>
            </a:pPr>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50" name="Rectangle 2"/>
          <p:cNvSpPr>
            <a:spLocks noGrp="1" noChangeArrowheads="1"/>
          </p:cNvSpPr>
          <p:nvPr>
            <p:ph type="title"/>
          </p:nvPr>
        </p:nvSpPr>
        <p:spPr>
          <a:xfrm>
            <a:off x="515939" y="228600"/>
            <a:ext cx="11164886" cy="677108"/>
          </a:xfrm>
        </p:spPr>
        <p:txBody>
          <a:bodyPr rtlCol="0"/>
          <a:lstStyle/>
          <a:p>
            <a:pPr>
              <a:defRPr/>
            </a:pPr>
            <a:r>
              <a:rPr>
                <a:ea typeface="+mn-ea"/>
              </a:rPr>
              <a:t>Results at Gainesville College</a:t>
            </a:r>
          </a:p>
        </p:txBody>
      </p:sp>
      <p:pic>
        <p:nvPicPr>
          <p:cNvPr id="33795" name="Picture 4"/>
          <p:cNvPicPr>
            <a:picLocks noChangeAspect="1" noChangeArrowheads="1"/>
          </p:cNvPicPr>
          <p:nvPr/>
        </p:nvPicPr>
        <p:blipFill>
          <a:blip r:embed="rId3"/>
          <a:srcRect/>
          <a:stretch>
            <a:fillRect/>
          </a:stretch>
        </p:blipFill>
        <p:spPr bwMode="auto">
          <a:xfrm>
            <a:off x="0" y="1143002"/>
            <a:ext cx="6399213" cy="3014663"/>
          </a:xfrm>
          <a:prstGeom prst="rect">
            <a:avLst/>
          </a:prstGeom>
          <a:noFill/>
          <a:ln w="9525">
            <a:noFill/>
            <a:miter lim="800000"/>
            <a:headEnd/>
            <a:tailEnd/>
          </a:ln>
        </p:spPr>
      </p:pic>
      <p:pic>
        <p:nvPicPr>
          <p:cNvPr id="33796" name="Picture 5"/>
          <p:cNvPicPr>
            <a:picLocks noChangeAspect="1" noChangeArrowheads="1"/>
          </p:cNvPicPr>
          <p:nvPr/>
        </p:nvPicPr>
        <p:blipFill>
          <a:blip r:embed="rId4"/>
          <a:srcRect/>
          <a:stretch>
            <a:fillRect/>
          </a:stretch>
        </p:blipFill>
        <p:spPr bwMode="auto">
          <a:xfrm>
            <a:off x="6094413" y="1330327"/>
            <a:ext cx="5484813" cy="2708275"/>
          </a:xfrm>
          <a:prstGeom prst="rect">
            <a:avLst/>
          </a:prstGeom>
          <a:noFill/>
          <a:ln w="9525">
            <a:noFill/>
            <a:miter lim="800000"/>
            <a:headEnd/>
            <a:tailEnd/>
          </a:ln>
        </p:spPr>
      </p:pic>
      <p:pic>
        <p:nvPicPr>
          <p:cNvPr id="33797" name="Picture 6"/>
          <p:cNvPicPr>
            <a:picLocks noChangeAspect="1" noChangeArrowheads="1"/>
          </p:cNvPicPr>
          <p:nvPr/>
        </p:nvPicPr>
        <p:blipFill>
          <a:blip r:embed="rId5"/>
          <a:srcRect/>
          <a:stretch>
            <a:fillRect/>
          </a:stretch>
        </p:blipFill>
        <p:spPr bwMode="auto">
          <a:xfrm>
            <a:off x="3046413" y="4114802"/>
            <a:ext cx="5384800" cy="2689225"/>
          </a:xfrm>
          <a:prstGeom prst="rect">
            <a:avLst/>
          </a:prstGeom>
          <a:noFill/>
          <a:ln w="9525">
            <a:noFill/>
            <a:miter lim="800000"/>
            <a:headEnd/>
            <a:tailEnd/>
          </a:ln>
        </p:spPr>
      </p:pic>
      <p:sp>
        <p:nvSpPr>
          <p:cNvPr id="6" name="TextBox 5"/>
          <p:cNvSpPr txBox="1"/>
          <p:nvPr/>
        </p:nvSpPr>
        <p:spPr>
          <a:xfrm>
            <a:off x="8580438" y="4786315"/>
            <a:ext cx="2587625" cy="559127"/>
          </a:xfrm>
          <a:prstGeom prst="rect">
            <a:avLst/>
          </a:prstGeom>
        </p:spPr>
        <p:txBody>
          <a:bodyPr lIns="0" tIns="0" rIns="0" bIns="0">
            <a:prstTxWarp prst="textNoShape">
              <a:avLst/>
            </a:prstTxWarp>
            <a:spAutoFit/>
          </a:bodyPr>
          <a:lstStyle/>
          <a:p>
            <a:pPr marL="396875" indent="-396875">
              <a:lnSpc>
                <a:spcPct val="90000"/>
              </a:lnSpc>
              <a:spcBef>
                <a:spcPct val="20000"/>
              </a:spcBef>
              <a:buSzPct val="85000"/>
              <a:buFont typeface="Arial" pitchFamily="-109" charset="0"/>
              <a:buNone/>
            </a:pPr>
            <a:r>
              <a:rPr lang="en-US" sz="2000">
                <a:solidFill>
                  <a:schemeClr val="bg1"/>
                </a:solidFill>
                <a:latin typeface="Segoe" charset="0"/>
              </a:rPr>
              <a:t>(Tew, Fowler, Guzdial,  SIGCSE 2005)</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6" name="Rectangle 2"/>
          <p:cNvSpPr>
            <a:spLocks noGrp="1" noChangeArrowheads="1"/>
          </p:cNvSpPr>
          <p:nvPr>
            <p:ph type="title"/>
          </p:nvPr>
        </p:nvSpPr>
        <p:spPr>
          <a:xfrm>
            <a:off x="515939" y="228600"/>
            <a:ext cx="11164886" cy="677108"/>
          </a:xfrm>
        </p:spPr>
        <p:txBody>
          <a:bodyPr rtlCol="0"/>
          <a:lstStyle/>
          <a:p>
            <a:pPr>
              <a:defRPr/>
            </a:pPr>
            <a:r>
              <a:rPr>
                <a:ea typeface="+mn-ea"/>
              </a:rPr>
              <a:t>Results at U. Illinois-Chicago</a:t>
            </a:r>
          </a:p>
        </p:txBody>
      </p:sp>
      <p:pic>
        <p:nvPicPr>
          <p:cNvPr id="34819" name="Picture 4"/>
          <p:cNvPicPr>
            <a:picLocks noChangeAspect="1" noChangeArrowheads="1"/>
          </p:cNvPicPr>
          <p:nvPr/>
        </p:nvPicPr>
        <p:blipFill>
          <a:blip r:embed="rId3"/>
          <a:srcRect/>
          <a:stretch>
            <a:fillRect/>
          </a:stretch>
        </p:blipFill>
        <p:spPr bwMode="auto">
          <a:xfrm>
            <a:off x="2" y="1584325"/>
            <a:ext cx="6704012" cy="4495800"/>
          </a:xfrm>
          <a:prstGeom prst="rect">
            <a:avLst/>
          </a:prstGeom>
          <a:noFill/>
          <a:ln w="9525">
            <a:noFill/>
            <a:miter lim="800000"/>
            <a:headEnd/>
            <a:tailEnd/>
          </a:ln>
        </p:spPr>
      </p:pic>
      <p:sp>
        <p:nvSpPr>
          <p:cNvPr id="7" name="TextBox 6"/>
          <p:cNvSpPr txBox="1"/>
          <p:nvPr/>
        </p:nvSpPr>
        <p:spPr>
          <a:xfrm>
            <a:off x="6967539" y="6462714"/>
            <a:ext cx="5054599" cy="394980"/>
          </a:xfrm>
          <a:prstGeom prst="rect">
            <a:avLst/>
          </a:prstGeom>
        </p:spPr>
        <p:txBody>
          <a:bodyPr lIns="0" tIns="0" rIns="0" bIns="0">
            <a:prstTxWarp prst="textNoShape">
              <a:avLst/>
            </a:prstTxWarp>
            <a:spAutoFit/>
          </a:bodyPr>
          <a:lstStyle/>
          <a:p>
            <a:pPr marL="396875" indent="-396875">
              <a:lnSpc>
                <a:spcPct val="90000"/>
              </a:lnSpc>
              <a:spcBef>
                <a:spcPct val="20000"/>
              </a:spcBef>
              <a:buSzPct val="85000"/>
              <a:buFont typeface="Arial" pitchFamily="-109" charset="0"/>
              <a:buNone/>
            </a:pPr>
            <a:r>
              <a:rPr lang="en-US" sz="2800">
                <a:solidFill>
                  <a:schemeClr val="bg1"/>
                </a:solidFill>
                <a:latin typeface="Segoe" charset="0"/>
              </a:rPr>
              <a:t>(Sloan and Troy, SIGCSE 2008)</a:t>
            </a:r>
          </a:p>
        </p:txBody>
      </p:sp>
      <p:pic>
        <p:nvPicPr>
          <p:cNvPr id="34821" name="Picture 6"/>
          <p:cNvPicPr>
            <a:picLocks noChangeAspect="1" noChangeArrowheads="1"/>
          </p:cNvPicPr>
          <p:nvPr/>
        </p:nvPicPr>
        <p:blipFill>
          <a:blip r:embed="rId4"/>
          <a:srcRect/>
          <a:stretch>
            <a:fillRect/>
          </a:stretch>
        </p:blipFill>
        <p:spPr bwMode="auto">
          <a:xfrm>
            <a:off x="6262687" y="1631952"/>
            <a:ext cx="5605463" cy="24733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24851" y="165103"/>
            <a:ext cx="10969943" cy="886397"/>
          </a:xfrm>
        </p:spPr>
        <p:txBody>
          <a:bodyPr rtlCol="0"/>
          <a:lstStyle/>
          <a:p>
            <a:pPr>
              <a:defRPr/>
            </a:pPr>
            <a:r>
              <a:rPr lang="en-US" sz="2400" dirty="0" smtClean="0">
                <a:ea typeface="+mn-ea"/>
              </a:rPr>
              <a:t>A</a:t>
            </a:r>
            <a:r>
              <a:rPr sz="2400" dirty="0" smtClean="0">
                <a:ea typeface="+mn-ea"/>
              </a:rPr>
              <a:t>Contextualized CS2: </a:t>
            </a:r>
            <a:r>
              <a:rPr lang="en-US" sz="2400" dirty="0" err="1" smtClean="0">
                <a:ea typeface="+mn-ea"/>
              </a:rPr>
              <a:t>MediaComp</a:t>
            </a:r>
            <a:r>
              <a:rPr lang="en-US" sz="2400" dirty="0" smtClean="0">
                <a:ea typeface="+mn-ea"/>
              </a:rPr>
              <a:t> </a:t>
            </a:r>
            <a:r>
              <a:rPr sz="2400" dirty="0" smtClean="0">
                <a:ea typeface="+mn-ea"/>
              </a:rPr>
              <a:t>Data Structures</a:t>
            </a:r>
            <a:br>
              <a:rPr sz="2400" dirty="0" smtClean="0">
                <a:ea typeface="+mn-ea"/>
              </a:rPr>
            </a:br>
            <a:r>
              <a:rPr sz="2400" i="1" dirty="0" smtClean="0">
                <a:ea typeface="+mn-ea"/>
              </a:rPr>
              <a:t>How did the Wildebeests charge over the ridge in Disney's "The Lion King"?</a:t>
            </a:r>
            <a:endParaRPr sz="2800" dirty="0">
              <a:ea typeface="+mn-ea"/>
            </a:endParaRPr>
          </a:p>
        </p:txBody>
      </p:sp>
      <p:sp>
        <p:nvSpPr>
          <p:cNvPr id="53250" name="Slide Number Placeholder 4"/>
          <p:cNvSpPr>
            <a:spLocks noGrp="1"/>
          </p:cNvSpPr>
          <p:nvPr>
            <p:ph type="sldNum" sz="quarter" idx="11"/>
          </p:nvPr>
        </p:nvSpPr>
        <p:spPr bwMode="auto">
          <a:xfrm>
            <a:off x="11052176" y="6616700"/>
            <a:ext cx="808038" cy="152400"/>
          </a:xfrm>
          <a:prstGeom prst="rect">
            <a:avLst/>
          </a:prstGeom>
          <a:noFill/>
          <a:ln>
            <a:miter lim="800000"/>
            <a:headEnd/>
            <a:tailEnd/>
          </a:ln>
        </p:spPr>
        <p:txBody>
          <a:bodyPr>
            <a:prstTxWarp prst="textNoShape">
              <a:avLst/>
            </a:prstTxWarp>
          </a:bodyPr>
          <a:lstStyle/>
          <a:p>
            <a:fld id="{5390FEF4-8390-D94F-B429-1C2E2DE1D17E}" type="slidenum">
              <a:rPr lang="en-US"/>
              <a:pPr/>
              <a:t>26</a:t>
            </a:fld>
            <a:endParaRPr lang="en-US"/>
          </a:p>
        </p:txBody>
      </p:sp>
      <p:pic>
        <p:nvPicPr>
          <p:cNvPr id="53252" name="Picture 3" descr="cap023"/>
          <p:cNvPicPr>
            <a:picLocks noChangeAspect="1" noChangeArrowheads="1"/>
          </p:cNvPicPr>
          <p:nvPr/>
        </p:nvPicPr>
        <p:blipFill>
          <a:blip r:embed="rId3"/>
          <a:srcRect/>
          <a:stretch>
            <a:fillRect/>
          </a:stretch>
        </p:blipFill>
        <p:spPr bwMode="auto">
          <a:xfrm>
            <a:off x="508001" y="1371600"/>
            <a:ext cx="3757613" cy="2114550"/>
          </a:xfrm>
          <a:prstGeom prst="rect">
            <a:avLst/>
          </a:prstGeom>
          <a:noFill/>
          <a:ln w="9525">
            <a:noFill/>
            <a:miter lim="800000"/>
            <a:headEnd/>
            <a:tailEnd/>
          </a:ln>
        </p:spPr>
      </p:pic>
      <p:pic>
        <p:nvPicPr>
          <p:cNvPr id="53253" name="Picture 4" descr="cap020"/>
          <p:cNvPicPr>
            <a:picLocks noChangeAspect="1" noChangeArrowheads="1"/>
          </p:cNvPicPr>
          <p:nvPr/>
        </p:nvPicPr>
        <p:blipFill>
          <a:blip r:embed="rId4"/>
          <a:srcRect/>
          <a:stretch>
            <a:fillRect/>
          </a:stretch>
        </p:blipFill>
        <p:spPr bwMode="auto">
          <a:xfrm>
            <a:off x="8024813" y="1295400"/>
            <a:ext cx="3859212" cy="2171700"/>
          </a:xfrm>
          <a:prstGeom prst="rect">
            <a:avLst/>
          </a:prstGeom>
          <a:noFill/>
          <a:ln w="9525">
            <a:noFill/>
            <a:miter lim="800000"/>
            <a:headEnd/>
            <a:tailEnd/>
          </a:ln>
        </p:spPr>
      </p:pic>
      <p:pic>
        <p:nvPicPr>
          <p:cNvPr id="53254" name="Picture 5" descr="cap016"/>
          <p:cNvPicPr>
            <a:picLocks noChangeAspect="1" noChangeArrowheads="1"/>
          </p:cNvPicPr>
          <p:nvPr/>
        </p:nvPicPr>
        <p:blipFill>
          <a:blip r:embed="rId5"/>
          <a:srcRect/>
          <a:stretch>
            <a:fillRect/>
          </a:stretch>
        </p:blipFill>
        <p:spPr bwMode="auto">
          <a:xfrm>
            <a:off x="508000" y="4038600"/>
            <a:ext cx="3859213" cy="2171700"/>
          </a:xfrm>
          <a:prstGeom prst="rect">
            <a:avLst/>
          </a:prstGeom>
          <a:noFill/>
          <a:ln w="9525">
            <a:noFill/>
            <a:miter lim="800000"/>
            <a:headEnd/>
            <a:tailEnd/>
          </a:ln>
        </p:spPr>
      </p:pic>
      <p:pic>
        <p:nvPicPr>
          <p:cNvPr id="53255" name="Picture 6" descr="cap015"/>
          <p:cNvPicPr>
            <a:picLocks noChangeAspect="1" noChangeArrowheads="1"/>
          </p:cNvPicPr>
          <p:nvPr/>
        </p:nvPicPr>
        <p:blipFill>
          <a:blip r:embed="rId6"/>
          <a:srcRect/>
          <a:stretch>
            <a:fillRect/>
          </a:stretch>
        </p:blipFill>
        <p:spPr bwMode="auto">
          <a:xfrm>
            <a:off x="8024813" y="4191000"/>
            <a:ext cx="3859212" cy="2171700"/>
          </a:xfrm>
          <a:prstGeom prst="rect">
            <a:avLst/>
          </a:prstGeom>
          <a:noFill/>
          <a:ln w="9525">
            <a:noFill/>
            <a:miter lim="800000"/>
            <a:headEnd/>
            <a:tailEnd/>
          </a:ln>
        </p:spPr>
      </p:pic>
      <p:pic>
        <p:nvPicPr>
          <p:cNvPr id="53256" name="Picture 7" descr="wildebeests">
            <a:hlinkClick r:id="rId7" action="ppaction://hlinkfile"/>
          </p:cNvPr>
          <p:cNvPicPr>
            <a:picLocks noChangeAspect="1" noChangeArrowheads="1"/>
          </p:cNvPicPr>
          <p:nvPr/>
        </p:nvPicPr>
        <p:blipFill>
          <a:blip r:embed="rId8"/>
          <a:srcRect/>
          <a:stretch>
            <a:fillRect/>
          </a:stretch>
        </p:blipFill>
        <p:spPr bwMode="auto">
          <a:xfrm>
            <a:off x="2743200" y="2209802"/>
            <a:ext cx="6702425" cy="26908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Contextualized Homework in CS2</a:t>
            </a:r>
            <a:endParaRPr lang="en-US" dirty="0"/>
          </a:p>
        </p:txBody>
      </p:sp>
      <p:pic>
        <p:nvPicPr>
          <p:cNvPr id="4" name="Picture 3" descr="summerscollage.jpg"/>
          <p:cNvPicPr>
            <a:picLocks noChangeAspect="1"/>
          </p:cNvPicPr>
          <p:nvPr/>
        </p:nvPicPr>
        <p:blipFill>
          <a:blip r:embed="rId5"/>
          <a:srcRect/>
          <a:stretch>
            <a:fillRect/>
          </a:stretch>
        </p:blipFill>
        <p:spPr bwMode="auto">
          <a:xfrm>
            <a:off x="522375" y="1188604"/>
            <a:ext cx="3700490" cy="2767322"/>
          </a:xfrm>
          <a:prstGeom prst="rect">
            <a:avLst/>
          </a:prstGeom>
          <a:noFill/>
          <a:ln w="9525">
            <a:noFill/>
            <a:miter lim="800000"/>
            <a:headEnd/>
            <a:tailEnd/>
          </a:ln>
        </p:spPr>
      </p:pic>
      <p:pic>
        <p:nvPicPr>
          <p:cNvPr id="5" name="Picture 4" descr="Collage[1].jpg"/>
          <p:cNvPicPr>
            <a:picLocks noChangeAspect="1"/>
          </p:cNvPicPr>
          <p:nvPr/>
        </p:nvPicPr>
        <p:blipFill>
          <a:blip r:embed="rId6"/>
          <a:srcRect/>
          <a:stretch>
            <a:fillRect/>
          </a:stretch>
        </p:blipFill>
        <p:spPr bwMode="auto">
          <a:xfrm>
            <a:off x="4570440" y="1865949"/>
            <a:ext cx="3509531" cy="4681608"/>
          </a:xfrm>
          <a:prstGeom prst="rect">
            <a:avLst/>
          </a:prstGeom>
          <a:noFill/>
          <a:ln w="9525">
            <a:noFill/>
            <a:miter lim="800000"/>
            <a:headEnd/>
            <a:tailEnd/>
          </a:ln>
        </p:spPr>
      </p:pic>
      <p:pic>
        <p:nvPicPr>
          <p:cNvPr id="6" name="ChrisSTurtleSim2.avi">
            <a:hlinkClick r:id="" action="ppaction://media"/>
          </p:cNvPr>
          <p:cNvPicPr/>
          <p:nvPr>
            <a:videoFile r:link="rId1"/>
          </p:nvPr>
        </p:nvPicPr>
        <p:blipFill>
          <a:blip r:embed="rId7"/>
          <a:srcRect/>
          <a:stretch>
            <a:fillRect/>
          </a:stretch>
        </p:blipFill>
        <p:spPr bwMode="auto">
          <a:xfrm>
            <a:off x="8229600" y="1157287"/>
            <a:ext cx="3805239" cy="2782945"/>
          </a:xfrm>
          <a:prstGeom prst="rect">
            <a:avLst/>
          </a:prstGeom>
          <a:noFill/>
          <a:ln w="9525">
            <a:noFill/>
            <a:miter lim="800000"/>
            <a:headEnd/>
            <a:tailEnd/>
          </a:ln>
        </p:spPr>
      </p:pic>
      <p:sp>
        <p:nvSpPr>
          <p:cNvPr id="7" name="TextBox 6"/>
          <p:cNvSpPr txBox="1"/>
          <p:nvPr/>
        </p:nvSpPr>
        <p:spPr>
          <a:xfrm>
            <a:off x="1498601" y="5754690"/>
            <a:ext cx="2505075" cy="452437"/>
          </a:xfrm>
          <a:prstGeom prst="rect">
            <a:avLst/>
          </a:prstGeom>
          <a:noFill/>
        </p:spPr>
        <p:txBody>
          <a:bodyPr lIns="0" tIns="0" rIns="0" bIns="0">
            <a:prstTxWarp prst="textNoShape">
              <a:avLst/>
            </a:prstTxWarp>
            <a:spAutoFit/>
          </a:bodyPr>
          <a:lstStyle/>
          <a:p>
            <a:pPr marL="396875" indent="-396875">
              <a:lnSpc>
                <a:spcPct val="90000"/>
              </a:lnSpc>
              <a:spcBef>
                <a:spcPct val="20000"/>
              </a:spcBef>
              <a:buSzPct val="85000"/>
              <a:buFont typeface="Arial" pitchFamily="-109" charset="0"/>
              <a:buNone/>
            </a:pPr>
            <a:r>
              <a:rPr lang="en-US" sz="3200">
                <a:latin typeface="Segoe" charset="0"/>
              </a:rPr>
              <a:t>Music</a:t>
            </a:r>
          </a:p>
        </p:txBody>
      </p:sp>
      <p:pic>
        <p:nvPicPr>
          <p:cNvPr id="9" name="MacOS">
            <a:hlinkClick r:id="" action="ppaction://media"/>
          </p:cNvPr>
          <p:cNvPicPr>
            <a:picLocks noRot="1" noChangeAspect="1"/>
          </p:cNvPicPr>
          <p:nvPr>
            <a:audioFile r:link="rId2"/>
          </p:nvPr>
        </p:nvPicPr>
        <p:blipFill>
          <a:blip r:embed="rId8"/>
          <a:srcRect/>
          <a:stretch>
            <a:fillRect/>
          </a:stretch>
        </p:blipFill>
        <p:spPr bwMode="auto">
          <a:xfrm>
            <a:off x="769938" y="5870575"/>
            <a:ext cx="304801" cy="304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998"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a:xfrm>
            <a:off x="330734" y="0"/>
            <a:ext cx="11164886" cy="1181862"/>
          </a:xfrm>
        </p:spPr>
        <p:txBody>
          <a:bodyPr rtlCol="0"/>
          <a:lstStyle/>
          <a:p>
            <a:pPr>
              <a:lnSpc>
                <a:spcPct val="80000"/>
              </a:lnSpc>
              <a:defRPr/>
            </a:pPr>
            <a:r>
              <a:rPr sz="3200" dirty="0" smtClean="0">
                <a:ea typeface="+mn-ea"/>
              </a:rPr>
              <a:t>Research Question: Is context still useful </a:t>
            </a:r>
            <a:r>
              <a:rPr lang="en-US" sz="3200" dirty="0" smtClean="0">
                <a:ea typeface="+mn-ea"/>
              </a:rPr>
              <a:t/>
            </a:r>
            <a:br>
              <a:rPr lang="en-US" sz="3200" dirty="0" smtClean="0">
                <a:ea typeface="+mn-ea"/>
              </a:rPr>
            </a:br>
            <a:r>
              <a:rPr sz="3200" dirty="0" smtClean="0">
                <a:ea typeface="+mn-ea"/>
              </a:rPr>
              <a:t>in a second course?</a:t>
            </a:r>
            <a:endParaRPr sz="3200" dirty="0">
              <a:ea typeface="+mn-ea"/>
            </a:endParaRPr>
          </a:p>
        </p:txBody>
      </p:sp>
      <p:sp>
        <p:nvSpPr>
          <p:cNvPr id="54275" name="Rectangle 3"/>
          <p:cNvSpPr>
            <a:spLocks noGrp="1" noChangeArrowheads="1"/>
          </p:cNvSpPr>
          <p:nvPr>
            <p:ph idx="1"/>
          </p:nvPr>
        </p:nvSpPr>
        <p:spPr>
          <a:xfrm>
            <a:off x="415397" y="1204361"/>
            <a:ext cx="11174412" cy="4279900"/>
          </a:xfrm>
        </p:spPr>
        <p:txBody>
          <a:bodyPr/>
          <a:lstStyle/>
          <a:p>
            <a:pPr>
              <a:lnSpc>
                <a:spcPct val="80000"/>
              </a:lnSpc>
              <a:buFontTx/>
              <a:buNone/>
            </a:pPr>
            <a:endParaRPr lang="en-US" sz="2400" dirty="0"/>
          </a:p>
          <a:p>
            <a:pPr>
              <a:lnSpc>
                <a:spcPct val="80000"/>
              </a:lnSpc>
              <a:buFontTx/>
              <a:buChar char="•"/>
            </a:pPr>
            <a:r>
              <a:rPr lang="en-US" sz="2800" dirty="0"/>
              <a:t>11% agreed with “Working with media is a waste of time that could be used to learn the material in greater depth.”</a:t>
            </a:r>
          </a:p>
          <a:p>
            <a:pPr lvl="1">
              <a:lnSpc>
                <a:spcPct val="80000"/>
              </a:lnSpc>
            </a:pPr>
            <a:r>
              <a:rPr lang="en-US" sz="2400" dirty="0"/>
              <a:t>“I didn’t take this class to learn how to make pretty pictures.”</a:t>
            </a:r>
          </a:p>
          <a:p>
            <a:pPr lvl="1">
              <a:lnSpc>
                <a:spcPct val="80000"/>
              </a:lnSpc>
            </a:pPr>
            <a:endParaRPr lang="en-US" sz="2400" dirty="0"/>
          </a:p>
          <a:p>
            <a:pPr>
              <a:lnSpc>
                <a:spcPct val="80000"/>
              </a:lnSpc>
            </a:pPr>
            <a:r>
              <a:rPr lang="en-US" sz="2800" dirty="0"/>
              <a:t>A majority of the class (70%) agreed or strongly agreed that working with media makes the class more interesting.</a:t>
            </a:r>
          </a:p>
          <a:p>
            <a:pPr>
              <a:lnSpc>
                <a:spcPct val="80000"/>
              </a:lnSpc>
            </a:pPr>
            <a:r>
              <a:rPr lang="en-US" sz="2800" dirty="0"/>
              <a:t>67% of the students agreed or strongly agreed that they were really excited by at least one class project</a:t>
            </a:r>
          </a:p>
          <a:p>
            <a:pPr>
              <a:lnSpc>
                <a:spcPct val="80000"/>
              </a:lnSpc>
            </a:pPr>
            <a:r>
              <a:rPr lang="en-US" sz="2800" dirty="0"/>
              <a:t>66% reported doing extra work on projects to make the outcome look “cool.”</a:t>
            </a:r>
          </a:p>
          <a:p>
            <a:pPr>
              <a:lnSpc>
                <a:spcPct val="80000"/>
              </a:lnSpc>
            </a:pPr>
            <a:endParaRPr lang="en-US" sz="2800" dirty="0"/>
          </a:p>
        </p:txBody>
      </p:sp>
      <p:sp>
        <p:nvSpPr>
          <p:cNvPr id="4" name="TextBox 3"/>
          <p:cNvSpPr txBox="1"/>
          <p:nvPr/>
        </p:nvSpPr>
        <p:spPr>
          <a:xfrm>
            <a:off x="5953126" y="6070601"/>
            <a:ext cx="5738813" cy="338554"/>
          </a:xfrm>
          <a:prstGeom prst="rect">
            <a:avLst/>
          </a:prstGeom>
        </p:spPr>
        <p:txBody>
          <a:bodyPr lIns="0" tIns="0" rIns="0" bIns="0">
            <a:prstTxWarp prst="textNoShape">
              <a:avLst/>
            </a:prstTxWarp>
            <a:spAutoFit/>
          </a:bodyPr>
          <a:lstStyle/>
          <a:p>
            <a:pPr marL="396875" indent="-396875">
              <a:lnSpc>
                <a:spcPct val="90000"/>
              </a:lnSpc>
              <a:spcBef>
                <a:spcPct val="20000"/>
              </a:spcBef>
              <a:buSzPct val="85000"/>
              <a:buFont typeface="Arial" pitchFamily="-109" charset="0"/>
              <a:buNone/>
            </a:pPr>
            <a:r>
              <a:rPr lang="en-US" sz="2400">
                <a:solidFill>
                  <a:schemeClr val="bg1"/>
                </a:solidFill>
                <a:latin typeface="Segoe" charset="0"/>
              </a:rPr>
              <a:t>(Yarosh and Guzdial, JERIC, Jan 2008)</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Why </a:t>
            </a:r>
            <a:r>
              <a:rPr lang="en-US" dirty="0" smtClean="0"/>
              <a:t>does Media Computation work?</a:t>
            </a:r>
            <a:endParaRPr lang="en-US" dirty="0"/>
          </a:p>
        </p:txBody>
      </p:sp>
      <p:sp>
        <p:nvSpPr>
          <p:cNvPr id="3" name="Content Placeholder 2"/>
          <p:cNvSpPr>
            <a:spLocks noGrp="1"/>
          </p:cNvSpPr>
          <p:nvPr>
            <p:ph idx="1"/>
          </p:nvPr>
        </p:nvSpPr>
        <p:spPr>
          <a:xfrm>
            <a:off x="531149" y="1303338"/>
            <a:ext cx="11106670" cy="4000182"/>
          </a:xfrm>
        </p:spPr>
        <p:txBody>
          <a:bodyPr/>
          <a:lstStyle/>
          <a:p>
            <a:r>
              <a:rPr lang="en-US" dirty="0" smtClean="0"/>
              <a:t>We are preparing students for a world where computation (explicitly, </a:t>
            </a:r>
            <a:r>
              <a:rPr lang="en-US" i="1" dirty="0" smtClean="0"/>
              <a:t>programming</a:t>
            </a:r>
            <a:r>
              <a:rPr lang="en-US" dirty="0" smtClean="0"/>
              <a:t>) is part of communications and knowledge building practices in liberal arts, architecture, and management.</a:t>
            </a:r>
          </a:p>
          <a:p>
            <a:r>
              <a:rPr lang="en-US" dirty="0" smtClean="0"/>
              <a:t>That world is </a:t>
            </a:r>
            <a:r>
              <a:rPr lang="en-US" b="1" i="1" dirty="0" smtClean="0"/>
              <a:t>not</a:t>
            </a:r>
            <a:r>
              <a:rPr lang="en-US" dirty="0" smtClean="0"/>
              <a:t> easily perceptible today.</a:t>
            </a:r>
            <a:br>
              <a:rPr lang="en-US" dirty="0" smtClean="0"/>
            </a:br>
            <a:r>
              <a:rPr lang="en-US" dirty="0" smtClean="0"/>
              <a:t/>
            </a:r>
            <a:br>
              <a:rPr lang="en-US" dirty="0" smtClean="0"/>
            </a:br>
            <a:endParaRPr lang="en-US" dirty="0" smtClean="0"/>
          </a:p>
          <a:p>
            <a:r>
              <a:rPr lang="en-US" dirty="0" smtClean="0"/>
              <a:t>To engage students, we must </a:t>
            </a:r>
            <a:r>
              <a:rPr lang="en-US" b="1" i="1" dirty="0" smtClean="0"/>
              <a:t>convince</a:t>
            </a:r>
            <a:r>
              <a:rPr lang="en-US" dirty="0" smtClean="0"/>
              <a:t> them that it exists.</a:t>
            </a:r>
            <a:endParaRPr lang="en-US" dirty="0"/>
          </a:p>
        </p:txBody>
      </p:sp>
      <p:sp>
        <p:nvSpPr>
          <p:cNvPr id="4" name="TextBox 3"/>
          <p:cNvSpPr txBox="1"/>
          <p:nvPr/>
        </p:nvSpPr>
        <p:spPr>
          <a:xfrm>
            <a:off x="860187" y="5701086"/>
            <a:ext cx="701594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t>Why do we believe that a white-gloved, six foot mouse can talk?</a:t>
            </a:r>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0" y="76200"/>
            <a:ext cx="12188825" cy="1143000"/>
          </a:xfrm>
          <a:noFill/>
          <a:ln/>
        </p:spPr>
        <p:txBody>
          <a:bodyPr/>
          <a:lstStyle/>
          <a:p>
            <a:r>
              <a:rPr lang="en-US" sz="3600" dirty="0" smtClean="0">
                <a:solidFill>
                  <a:srgbClr val="FF0000"/>
                </a:solidFill>
              </a:rPr>
              <a:t>Declining Enrollments in Computer Science</a:t>
            </a:r>
            <a:endParaRPr lang="en-US" sz="3600" dirty="0">
              <a:solidFill>
                <a:srgbClr val="FF0000"/>
              </a:solidFill>
            </a:endParaRPr>
          </a:p>
        </p:txBody>
      </p:sp>
      <p:sp>
        <p:nvSpPr>
          <p:cNvPr id="494615" name="Text Box 23"/>
          <p:cNvSpPr txBox="1">
            <a:spLocks noChangeArrowheads="1"/>
          </p:cNvSpPr>
          <p:nvPr/>
        </p:nvSpPr>
        <p:spPr bwMode="auto">
          <a:xfrm>
            <a:off x="914162" y="6049963"/>
            <a:ext cx="10360501" cy="369332"/>
          </a:xfrm>
          <a:prstGeom prst="rect">
            <a:avLst/>
          </a:prstGeom>
          <a:noFill/>
          <a:ln w="9525">
            <a:noFill/>
            <a:miter lim="800000"/>
            <a:headEnd/>
            <a:tailEnd/>
          </a:ln>
          <a:effectLst/>
        </p:spPr>
        <p:txBody>
          <a:bodyPr>
            <a:spAutoFit/>
          </a:bodyPr>
          <a:lstStyle/>
          <a:p>
            <a:pPr algn="r">
              <a:spcBef>
                <a:spcPct val="50000"/>
              </a:spcBef>
            </a:pPr>
            <a:r>
              <a:rPr lang="en-US"/>
              <a:t>Source: Higher Education Research Institute at UCLA, 2005</a:t>
            </a:r>
          </a:p>
        </p:txBody>
      </p:sp>
      <p:pic>
        <p:nvPicPr>
          <p:cNvPr id="494616" name="Picture 24" descr="HERI"/>
          <p:cNvPicPr>
            <a:picLocks noChangeAspect="1" noChangeArrowheads="1"/>
          </p:cNvPicPr>
          <p:nvPr/>
        </p:nvPicPr>
        <p:blipFill>
          <a:blip r:embed="rId3"/>
          <a:srcRect t="465" b="465"/>
          <a:stretch>
            <a:fillRect/>
          </a:stretch>
        </p:blipFill>
        <p:spPr bwMode="auto">
          <a:xfrm>
            <a:off x="854765" y="1178149"/>
            <a:ext cx="8843393" cy="4800376"/>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Disney’s Imagineering</a:t>
            </a:r>
          </a:p>
        </p:txBody>
      </p:sp>
      <p:sp>
        <p:nvSpPr>
          <p:cNvPr id="33795" name="Rectangle 3"/>
          <p:cNvSpPr>
            <a:spLocks noGrp="1" noChangeArrowheads="1"/>
          </p:cNvSpPr>
          <p:nvPr>
            <p:ph type="body" idx="1"/>
          </p:nvPr>
        </p:nvSpPr>
        <p:spPr/>
        <p:txBody>
          <a:bodyPr/>
          <a:lstStyle/>
          <a:p>
            <a:pPr>
              <a:lnSpc>
                <a:spcPct val="90000"/>
              </a:lnSpc>
              <a:buNone/>
            </a:pPr>
            <a:r>
              <a:rPr lang="en-US" dirty="0" smtClean="0"/>
              <a:t>Using theme </a:t>
            </a:r>
            <a:r>
              <a:rPr lang="en-US" dirty="0"/>
              <a:t>park design to provide insight into course design</a:t>
            </a:r>
            <a:r>
              <a:rPr lang="en-US" dirty="0" smtClean="0"/>
              <a:t>:</a:t>
            </a:r>
            <a:br>
              <a:rPr lang="en-US" dirty="0" smtClean="0"/>
            </a:br>
            <a:endParaRPr lang="en-US" dirty="0"/>
          </a:p>
          <a:p>
            <a:pPr>
              <a:lnSpc>
                <a:spcPct val="90000"/>
              </a:lnSpc>
              <a:buFont typeface="Wingdings" pitchFamily="2" charset="2"/>
              <a:buNone/>
            </a:pPr>
            <a:r>
              <a:rPr lang="en-US" dirty="0"/>
              <a:t>1. Start from the Story</a:t>
            </a:r>
          </a:p>
          <a:p>
            <a:pPr>
              <a:lnSpc>
                <a:spcPct val="90000"/>
              </a:lnSpc>
              <a:buFont typeface="Wingdings" pitchFamily="2" charset="2"/>
              <a:buNone/>
            </a:pPr>
            <a:r>
              <a:rPr lang="en-US" dirty="0"/>
              <a:t>2. Start from where the expectations are</a:t>
            </a:r>
          </a:p>
          <a:p>
            <a:pPr>
              <a:lnSpc>
                <a:spcPct val="90000"/>
              </a:lnSpc>
              <a:buFont typeface="Wingdings" pitchFamily="2" charset="2"/>
              <a:buNone/>
            </a:pPr>
            <a:r>
              <a:rPr lang="en-US" dirty="0"/>
              <a:t>3. Pay attention to Details</a:t>
            </a:r>
          </a:p>
          <a:p>
            <a:pPr>
              <a:lnSpc>
                <a:spcPct val="90000"/>
              </a:lnSpc>
              <a:buFont typeface="Wingdings" pitchFamily="2" charset="2"/>
              <a:buNone/>
            </a:pPr>
            <a:r>
              <a:rPr lang="en-US" dirty="0"/>
              <a:t>4. Where necessary, change reality</a:t>
            </a:r>
          </a:p>
          <a:p>
            <a:pPr>
              <a:lnSpc>
                <a:spcPct val="90000"/>
              </a:lnSpc>
              <a:buFont typeface="Wingdings" pitchFamily="2" charset="2"/>
              <a:buNone/>
            </a:pPr>
            <a:r>
              <a:rPr lang="en-US" dirty="0"/>
              <a:t>5. Pay attention to Transitions</a:t>
            </a:r>
          </a:p>
          <a:p>
            <a:pPr>
              <a:lnSpc>
                <a:spcPct val="90000"/>
              </a:lnSpc>
              <a:buFont typeface="Wingdings" pitchFamily="2" charset="2"/>
              <a:buNone/>
            </a:pPr>
            <a:r>
              <a:rPr lang="en-US" dirty="0"/>
              <a:t>6. Make the Cast part of the Story</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1. Start from the Story </a:t>
            </a:r>
          </a:p>
        </p:txBody>
      </p:sp>
      <p:sp>
        <p:nvSpPr>
          <p:cNvPr id="39939" name="Rectangle 3"/>
          <p:cNvSpPr>
            <a:spLocks noGrp="1" noChangeArrowheads="1"/>
          </p:cNvSpPr>
          <p:nvPr>
            <p:ph type="body" sz="half" idx="1"/>
          </p:nvPr>
        </p:nvSpPr>
        <p:spPr>
          <a:xfrm>
            <a:off x="711015" y="1524000"/>
            <a:ext cx="10462075" cy="4525963"/>
          </a:xfrm>
        </p:spPr>
        <p:txBody>
          <a:bodyPr/>
          <a:lstStyle/>
          <a:p>
            <a:r>
              <a:rPr lang="en-US" sz="2800" dirty="0"/>
              <a:t>Everything at Disney theme parks starts with a story.</a:t>
            </a:r>
          </a:p>
          <a:p>
            <a:r>
              <a:rPr lang="en-US" sz="2800" dirty="0"/>
              <a:t>Even changes to vendor booths start from a story.</a:t>
            </a:r>
          </a:p>
          <a:p>
            <a:r>
              <a:rPr lang="en-US" sz="2800" dirty="0"/>
              <a:t>Examples:</a:t>
            </a:r>
          </a:p>
          <a:p>
            <a:pPr lvl="1"/>
            <a:r>
              <a:rPr lang="en-US" sz="2400" dirty="0" err="1"/>
              <a:t>Tomorrowland</a:t>
            </a:r>
            <a:endParaRPr lang="en-US" sz="2400" dirty="0"/>
          </a:p>
          <a:p>
            <a:pPr lvl="1"/>
            <a:r>
              <a:rPr lang="en-US" sz="2400" dirty="0"/>
              <a:t>Big Thunder Railroad</a:t>
            </a:r>
          </a:p>
          <a:p>
            <a:pPr lvl="1"/>
            <a:r>
              <a:rPr lang="en-US" sz="2400" dirty="0"/>
              <a:t>Splash Mountain</a:t>
            </a:r>
          </a:p>
          <a:p>
            <a:pPr lvl="1"/>
            <a:r>
              <a:rPr lang="en-US" sz="2400" dirty="0"/>
              <a:t>Emporium</a:t>
            </a:r>
          </a:p>
        </p:txBody>
      </p:sp>
      <p:graphicFrame>
        <p:nvGraphicFramePr>
          <p:cNvPr id="39940" name="Object 4"/>
          <p:cNvGraphicFramePr>
            <a:graphicFrameLocks noChangeAspect="1"/>
          </p:cNvGraphicFramePr>
          <p:nvPr>
            <p:ph sz="half" idx="2"/>
          </p:nvPr>
        </p:nvGraphicFramePr>
        <p:xfrm>
          <a:off x="6500707" y="3200401"/>
          <a:ext cx="4657571" cy="5287963"/>
        </p:xfrm>
        <a:graphic>
          <a:graphicData uri="http://schemas.openxmlformats.org/presentationml/2006/ole">
            <p:oleObj spid="_x0000_s141314" name="Image" r:id="rId4" imgW="3044958" imgH="4608585" progId="PhotoshopElements.Image.2">
              <p:embed/>
            </p:oleObj>
          </a:graphicData>
        </a:graphic>
      </p:graphicFrame>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1. Start from the Story</a:t>
            </a:r>
          </a:p>
        </p:txBody>
      </p:sp>
      <p:sp>
        <p:nvSpPr>
          <p:cNvPr id="44035" name="Rectangle 3"/>
          <p:cNvSpPr>
            <a:spLocks noGrp="1" noChangeArrowheads="1"/>
          </p:cNvSpPr>
          <p:nvPr>
            <p:ph type="body" idx="1"/>
          </p:nvPr>
        </p:nvSpPr>
        <p:spPr/>
        <p:txBody>
          <a:bodyPr/>
          <a:lstStyle/>
          <a:p>
            <a:r>
              <a:rPr lang="en-US"/>
              <a:t>In CS1315, we tell a consistent story</a:t>
            </a:r>
          </a:p>
          <a:p>
            <a:pPr lvl="1"/>
            <a:r>
              <a:rPr lang="en-US"/>
              <a:t>All media are going digital</a:t>
            </a:r>
          </a:p>
          <a:p>
            <a:pPr lvl="1"/>
            <a:r>
              <a:rPr lang="en-US"/>
              <a:t>Digital media are manipulated in software</a:t>
            </a:r>
          </a:p>
          <a:p>
            <a:pPr lvl="1"/>
            <a:r>
              <a:rPr lang="en-US"/>
              <a:t>Knowing how to program is an advantage in a profession that manipulates media.</a:t>
            </a:r>
          </a:p>
          <a:p>
            <a:r>
              <a:rPr lang="en-US"/>
              <a:t>In CS1316, it’s all about the wildebeests and the villagers</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2. Start from where the expectations are</a:t>
            </a:r>
          </a:p>
        </p:txBody>
      </p:sp>
      <p:pic>
        <p:nvPicPr>
          <p:cNvPr id="46084" name="Picture 4" descr="BoardwalkImage"/>
          <p:cNvPicPr>
            <a:picLocks noChangeAspect="1" noChangeArrowheads="1"/>
          </p:cNvPicPr>
          <p:nvPr/>
        </p:nvPicPr>
        <p:blipFill>
          <a:blip r:embed="rId3" cstate="print"/>
          <a:srcRect/>
          <a:stretch>
            <a:fillRect/>
          </a:stretch>
        </p:blipFill>
        <p:spPr bwMode="auto">
          <a:xfrm>
            <a:off x="6399134" y="1752600"/>
            <a:ext cx="4745228" cy="2320636"/>
          </a:xfrm>
          <a:prstGeom prst="rect">
            <a:avLst/>
          </a:prstGeom>
          <a:noFill/>
        </p:spPr>
      </p:pic>
      <p:sp>
        <p:nvSpPr>
          <p:cNvPr id="46085" name="Text Box 5"/>
          <p:cNvSpPr txBox="1">
            <a:spLocks noChangeArrowheads="1"/>
          </p:cNvSpPr>
          <p:nvPr/>
        </p:nvSpPr>
        <p:spPr bwMode="auto">
          <a:xfrm>
            <a:off x="406294" y="1676400"/>
            <a:ext cx="4897226" cy="2708434"/>
          </a:xfrm>
          <a:prstGeom prst="rect">
            <a:avLst/>
          </a:prstGeom>
          <a:noFill/>
          <a:ln w="9525">
            <a:noFill/>
            <a:miter lim="800000"/>
            <a:headEnd/>
            <a:tailEnd/>
          </a:ln>
          <a:effectLst/>
        </p:spPr>
        <p:txBody>
          <a:bodyPr wrap="square">
            <a:spAutoFit/>
          </a:bodyPr>
          <a:lstStyle/>
          <a:p>
            <a:pPr>
              <a:spcBef>
                <a:spcPct val="50000"/>
              </a:spcBef>
            </a:pPr>
            <a:r>
              <a:rPr lang="en-US" sz="2000" dirty="0"/>
              <a:t>“Just as Main Street, U.S.A. in the Magic Kingdom and Hollywood Boulevard at Disney-MGM Studios are not meant to represent factual history, but to evoke a collective cultural memory, the flavor of the 1920’s mid-Atlantic coast is apparent at Disney’s </a:t>
            </a:r>
            <a:r>
              <a:rPr lang="en-US" sz="2000" dirty="0" err="1"/>
              <a:t>BoardWalk</a:t>
            </a:r>
            <a:r>
              <a:rPr lang="en-US" sz="2000" dirty="0"/>
              <a:t>”</a:t>
            </a:r>
          </a:p>
          <a:p>
            <a:pPr>
              <a:spcBef>
                <a:spcPct val="50000"/>
              </a:spcBef>
            </a:pPr>
            <a:r>
              <a:rPr lang="en-US" sz="2000" dirty="0"/>
              <a:t>--</a:t>
            </a:r>
            <a:r>
              <a:rPr lang="en-US" sz="2000" dirty="0" err="1"/>
              <a:t>Kurti</a:t>
            </a:r>
            <a:r>
              <a:rPr lang="en-US" sz="2000" dirty="0"/>
              <a:t>, </a:t>
            </a:r>
            <a:r>
              <a:rPr lang="en-US" sz="2000" i="1" dirty="0"/>
              <a:t>Since the World Began</a:t>
            </a:r>
            <a:endParaRPr lang="en-US" sz="2000" dirty="0"/>
          </a:p>
        </p:txBody>
      </p:sp>
      <p:pic>
        <p:nvPicPr>
          <p:cNvPr id="46086" name="Picture 6" descr="Boardwalk-at-night"/>
          <p:cNvPicPr>
            <a:picLocks noChangeAspect="1" noChangeArrowheads="1"/>
          </p:cNvPicPr>
          <p:nvPr/>
        </p:nvPicPr>
        <p:blipFill>
          <a:blip r:embed="rId4"/>
          <a:srcRect/>
          <a:stretch>
            <a:fillRect/>
          </a:stretch>
        </p:blipFill>
        <p:spPr bwMode="auto">
          <a:xfrm>
            <a:off x="575405" y="4887885"/>
            <a:ext cx="11156339" cy="1668492"/>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2. Start from where the expectations are</a:t>
            </a:r>
          </a:p>
        </p:txBody>
      </p:sp>
      <p:sp>
        <p:nvSpPr>
          <p:cNvPr id="48131" name="Rectangle 3"/>
          <p:cNvSpPr>
            <a:spLocks noGrp="1" noChangeArrowheads="1"/>
          </p:cNvSpPr>
          <p:nvPr>
            <p:ph type="body" idx="1"/>
          </p:nvPr>
        </p:nvSpPr>
        <p:spPr/>
        <p:txBody>
          <a:bodyPr/>
          <a:lstStyle/>
          <a:p>
            <a:pPr>
              <a:lnSpc>
                <a:spcPct val="90000"/>
              </a:lnSpc>
            </a:pPr>
            <a:r>
              <a:rPr lang="en-US" sz="3600" dirty="0" smtClean="0"/>
              <a:t>These </a:t>
            </a:r>
            <a:r>
              <a:rPr lang="en-US" sz="3600" dirty="0"/>
              <a:t>students have been peripherally participating in media manipulation </a:t>
            </a:r>
            <a:r>
              <a:rPr lang="en-US" sz="3600" dirty="0" smtClean="0"/>
              <a:t>culture</a:t>
            </a:r>
            <a:br>
              <a:rPr lang="en-US" sz="3600" dirty="0" smtClean="0"/>
            </a:br>
            <a:r>
              <a:rPr lang="en-US" sz="3600" dirty="0" smtClean="0"/>
              <a:t>(what is called </a:t>
            </a:r>
            <a:r>
              <a:rPr lang="en-US" sz="3600" i="1" dirty="0" smtClean="0"/>
              <a:t>legitimate peripheral participation.</a:t>
            </a:r>
            <a:r>
              <a:rPr lang="en-US" sz="3600" dirty="0" smtClean="0"/>
              <a:t>)</a:t>
            </a:r>
            <a:endParaRPr lang="en-US" sz="3600" dirty="0"/>
          </a:p>
          <a:p>
            <a:pPr lvl="1">
              <a:lnSpc>
                <a:spcPct val="90000"/>
              </a:lnSpc>
            </a:pPr>
            <a:r>
              <a:rPr lang="en-US" sz="3200" dirty="0"/>
              <a:t>All collect media</a:t>
            </a:r>
          </a:p>
          <a:p>
            <a:pPr lvl="1">
              <a:lnSpc>
                <a:spcPct val="90000"/>
              </a:lnSpc>
            </a:pPr>
            <a:r>
              <a:rPr lang="en-US" sz="3200" dirty="0"/>
              <a:t>Many use Photoshop</a:t>
            </a:r>
          </a:p>
          <a:p>
            <a:pPr lvl="1">
              <a:lnSpc>
                <a:spcPct val="90000"/>
              </a:lnSpc>
            </a:pPr>
            <a:r>
              <a:rPr lang="en-US" sz="3200" dirty="0"/>
              <a:t>Some work with MIDI and sound (“Acid”)</a:t>
            </a:r>
          </a:p>
          <a:p>
            <a:pPr>
              <a:lnSpc>
                <a:spcPct val="90000"/>
              </a:lnSpc>
            </a:pPr>
            <a:r>
              <a:rPr lang="en-US" sz="3600" dirty="0"/>
              <a:t>We start with the media and manipulations they know.</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p:txBody>
          <a:bodyPr/>
          <a:lstStyle/>
          <a:p>
            <a:r>
              <a:rPr lang="en-US"/>
              <a:t>3. Pay Attention to Details</a:t>
            </a:r>
          </a:p>
        </p:txBody>
      </p:sp>
      <p:sp>
        <p:nvSpPr>
          <p:cNvPr id="50182" name="Text Box 6"/>
          <p:cNvSpPr txBox="1">
            <a:spLocks noChangeArrowheads="1"/>
          </p:cNvSpPr>
          <p:nvPr/>
        </p:nvSpPr>
        <p:spPr bwMode="auto">
          <a:xfrm>
            <a:off x="507868" y="1905000"/>
            <a:ext cx="5180251" cy="1200329"/>
          </a:xfrm>
          <a:prstGeom prst="rect">
            <a:avLst/>
          </a:prstGeom>
          <a:noFill/>
          <a:ln w="9525">
            <a:noFill/>
            <a:miter lim="800000"/>
            <a:headEnd/>
            <a:tailEnd/>
          </a:ln>
          <a:effectLst/>
        </p:spPr>
        <p:txBody>
          <a:bodyPr>
            <a:spAutoFit/>
          </a:bodyPr>
          <a:lstStyle/>
          <a:p>
            <a:pPr>
              <a:spcBef>
                <a:spcPct val="50000"/>
              </a:spcBef>
            </a:pPr>
            <a:r>
              <a:rPr lang="en-US" sz="2400" dirty="0"/>
              <a:t> All the elements play off one another and feed into a consistent view.</a:t>
            </a:r>
          </a:p>
        </p:txBody>
      </p:sp>
      <p:pic>
        <p:nvPicPr>
          <p:cNvPr id="50183" name="Picture 7"/>
          <p:cNvPicPr>
            <a:picLocks noChangeAspect="1" noChangeArrowheads="1"/>
          </p:cNvPicPr>
          <p:nvPr/>
        </p:nvPicPr>
        <p:blipFill>
          <a:blip r:embed="rId3"/>
          <a:srcRect/>
          <a:stretch>
            <a:fillRect/>
          </a:stretch>
        </p:blipFill>
        <p:spPr bwMode="auto">
          <a:xfrm>
            <a:off x="5789692" y="1219200"/>
            <a:ext cx="2638797" cy="2438400"/>
          </a:xfrm>
          <a:prstGeom prst="rect">
            <a:avLst/>
          </a:prstGeom>
          <a:noFill/>
          <a:ln w="9525">
            <a:noFill/>
            <a:miter lim="800000"/>
            <a:headEnd/>
            <a:tailEnd/>
          </a:ln>
          <a:effectLst/>
        </p:spPr>
      </p:pic>
      <p:pic>
        <p:nvPicPr>
          <p:cNvPr id="50184" name="Picture 8" descr="IMG_5870"/>
          <p:cNvPicPr>
            <a:picLocks noChangeAspect="1" noChangeArrowheads="1"/>
          </p:cNvPicPr>
          <p:nvPr/>
        </p:nvPicPr>
        <p:blipFill>
          <a:blip r:embed="rId4"/>
          <a:srcRect/>
          <a:stretch>
            <a:fillRect/>
          </a:stretch>
        </p:blipFill>
        <p:spPr bwMode="auto">
          <a:xfrm>
            <a:off x="5586545" y="3733800"/>
            <a:ext cx="5180251" cy="2914650"/>
          </a:xfrm>
          <a:prstGeom prst="rect">
            <a:avLst/>
          </a:prstGeom>
          <a:noFill/>
        </p:spPr>
      </p:pic>
      <p:pic>
        <p:nvPicPr>
          <p:cNvPr id="50185" name="Picture 9" descr="IMG_5853"/>
          <p:cNvPicPr>
            <a:picLocks noChangeAspect="1" noChangeArrowheads="1"/>
          </p:cNvPicPr>
          <p:nvPr/>
        </p:nvPicPr>
        <p:blipFill>
          <a:blip r:embed="rId5"/>
          <a:srcRect/>
          <a:stretch>
            <a:fillRect/>
          </a:stretch>
        </p:blipFill>
        <p:spPr bwMode="auto">
          <a:xfrm>
            <a:off x="304720" y="3733800"/>
            <a:ext cx="4977104" cy="2800350"/>
          </a:xfrm>
          <a:prstGeom prst="rect">
            <a:avLst/>
          </a:prstGeom>
          <a:noFill/>
        </p:spPr>
      </p:pic>
      <p:pic>
        <p:nvPicPr>
          <p:cNvPr id="50186" name="Picture 10" descr="IMG_5795-1"/>
          <p:cNvPicPr>
            <a:picLocks noChangeAspect="1" noChangeArrowheads="1"/>
          </p:cNvPicPr>
          <p:nvPr/>
        </p:nvPicPr>
        <p:blipFill>
          <a:blip r:embed="rId6"/>
          <a:srcRect/>
          <a:stretch>
            <a:fillRect/>
          </a:stretch>
        </p:blipFill>
        <p:spPr bwMode="auto">
          <a:xfrm>
            <a:off x="8836898" y="1219200"/>
            <a:ext cx="2285405" cy="2286000"/>
          </a:xfrm>
          <a:prstGeom prst="rect">
            <a:avLst/>
          </a:prstGeom>
          <a:noFill/>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3. Pay Attention to Details</a:t>
            </a:r>
          </a:p>
        </p:txBody>
      </p:sp>
      <p:sp>
        <p:nvSpPr>
          <p:cNvPr id="52227" name="Rectangle 3"/>
          <p:cNvSpPr>
            <a:spLocks noGrp="1" noChangeArrowheads="1"/>
          </p:cNvSpPr>
          <p:nvPr>
            <p:ph type="body" idx="1"/>
          </p:nvPr>
        </p:nvSpPr>
        <p:spPr/>
        <p:txBody>
          <a:bodyPr/>
          <a:lstStyle/>
          <a:p>
            <a:pPr>
              <a:lnSpc>
                <a:spcPct val="90000"/>
              </a:lnSpc>
            </a:pPr>
            <a:r>
              <a:rPr lang="en-US" sz="2800" dirty="0"/>
              <a:t>The </a:t>
            </a:r>
            <a:r>
              <a:rPr lang="en-US" sz="2800" b="1" u="sng" dirty="0"/>
              <a:t>lectures</a:t>
            </a:r>
            <a:r>
              <a:rPr lang="en-US" sz="2800" dirty="0"/>
              <a:t> </a:t>
            </a:r>
            <a:br>
              <a:rPr lang="en-US" sz="2800" dirty="0"/>
            </a:br>
            <a:r>
              <a:rPr lang="en-US" sz="2800" dirty="0"/>
              <a:t>match the </a:t>
            </a:r>
            <a:r>
              <a:rPr lang="en-US" sz="2800" b="1" u="sng" dirty="0"/>
              <a:t>book</a:t>
            </a:r>
            <a:r>
              <a:rPr lang="en-US" sz="2800" dirty="0"/>
              <a:t> </a:t>
            </a:r>
            <a:br>
              <a:rPr lang="en-US" sz="2800" dirty="0"/>
            </a:br>
            <a:r>
              <a:rPr lang="en-US" sz="2800" dirty="0"/>
              <a:t>which matches the </a:t>
            </a:r>
            <a:r>
              <a:rPr lang="en-US" sz="2800" b="1" u="sng" dirty="0"/>
              <a:t>assignments</a:t>
            </a:r>
            <a:r>
              <a:rPr lang="en-US" sz="2800" dirty="0"/>
              <a:t> (which are about media manipulation)</a:t>
            </a:r>
            <a:br>
              <a:rPr lang="en-US" sz="2800" dirty="0"/>
            </a:br>
            <a:r>
              <a:rPr lang="en-US" sz="2800" dirty="0"/>
              <a:t>which match the </a:t>
            </a:r>
            <a:r>
              <a:rPr lang="en-US" sz="2800" dirty="0" smtClean="0"/>
              <a:t>shared on-line </a:t>
            </a:r>
            <a:r>
              <a:rPr lang="en-US" sz="2800" b="1" u="sng" dirty="0"/>
              <a:t>Galleries</a:t>
            </a:r>
            <a:r>
              <a:rPr lang="en-US" sz="2800" dirty="0"/>
              <a:t>.</a:t>
            </a:r>
          </a:p>
          <a:p>
            <a:pPr>
              <a:lnSpc>
                <a:spcPct val="90000"/>
              </a:lnSpc>
            </a:pPr>
            <a:r>
              <a:rPr lang="en-US" sz="2800" dirty="0"/>
              <a:t>The </a:t>
            </a:r>
            <a:r>
              <a:rPr lang="en-US" sz="2800" b="1" u="sng" dirty="0"/>
              <a:t>examples</a:t>
            </a:r>
            <a:r>
              <a:rPr lang="en-US" sz="2800" dirty="0"/>
              <a:t> in the book used the same media as on the </a:t>
            </a:r>
            <a:r>
              <a:rPr lang="en-US" sz="2800" b="1" u="sng" dirty="0"/>
              <a:t>CD</a:t>
            </a:r>
            <a:r>
              <a:rPr lang="en-US" sz="2800" dirty="0"/>
              <a:t> at the back of the book.</a:t>
            </a:r>
          </a:p>
          <a:p>
            <a:pPr>
              <a:lnSpc>
                <a:spcPct val="90000"/>
              </a:lnSpc>
            </a:pPr>
            <a:r>
              <a:rPr lang="en-US" sz="2800" dirty="0"/>
              <a:t>The story is told consistently and are self-supporting pieces of evidence.</a:t>
            </a:r>
          </a:p>
          <a:p>
            <a:pPr lvl="1">
              <a:lnSpc>
                <a:spcPct val="90000"/>
              </a:lnSpc>
            </a:pPr>
            <a:r>
              <a:rPr lang="en-US" sz="2400" dirty="0"/>
              <a:t>“Of course people manipulate media with Python! Go look at all the great things in the on-line Galleries!”</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4. Where necessary, change reality</a:t>
            </a:r>
          </a:p>
        </p:txBody>
      </p:sp>
      <p:pic>
        <p:nvPicPr>
          <p:cNvPr id="54275" name="Picture 3" descr="Perspective"/>
          <p:cNvPicPr>
            <a:picLocks noChangeAspect="1" noChangeArrowheads="1"/>
          </p:cNvPicPr>
          <p:nvPr/>
        </p:nvPicPr>
        <p:blipFill>
          <a:blip r:embed="rId3"/>
          <a:srcRect/>
          <a:stretch>
            <a:fillRect/>
          </a:stretch>
        </p:blipFill>
        <p:spPr bwMode="auto">
          <a:xfrm>
            <a:off x="609441" y="1055688"/>
            <a:ext cx="3419643" cy="5802312"/>
          </a:xfrm>
          <a:prstGeom prst="rect">
            <a:avLst/>
          </a:prstGeom>
          <a:noFill/>
        </p:spPr>
      </p:pic>
      <p:sp>
        <p:nvSpPr>
          <p:cNvPr id="54276" name="Text Box 4"/>
          <p:cNvSpPr txBox="1">
            <a:spLocks noChangeArrowheads="1"/>
          </p:cNvSpPr>
          <p:nvPr/>
        </p:nvSpPr>
        <p:spPr bwMode="auto">
          <a:xfrm>
            <a:off x="4570809" y="1828800"/>
            <a:ext cx="5992839" cy="3970318"/>
          </a:xfrm>
          <a:prstGeom prst="rect">
            <a:avLst/>
          </a:prstGeom>
          <a:noFill/>
          <a:ln w="9525">
            <a:noFill/>
            <a:miter lim="800000"/>
            <a:headEnd/>
            <a:tailEnd/>
          </a:ln>
          <a:effectLst/>
        </p:spPr>
        <p:txBody>
          <a:bodyPr>
            <a:spAutoFit/>
          </a:bodyPr>
          <a:lstStyle/>
          <a:p>
            <a:pPr eaLnBrk="1" hangingPunct="1">
              <a:spcBef>
                <a:spcPct val="50000"/>
              </a:spcBef>
            </a:pPr>
            <a:r>
              <a:rPr lang="en-US" sz="2400" dirty="0">
                <a:cs typeface="Arial" pitchFamily="34" charset="0"/>
              </a:rPr>
              <a:t>Three story buildings in Disney World aren’t </a:t>
            </a:r>
            <a:r>
              <a:rPr lang="en-US" sz="2400" i="1" dirty="0">
                <a:cs typeface="Arial" pitchFamily="34" charset="0"/>
              </a:rPr>
              <a:t>really</a:t>
            </a:r>
            <a:r>
              <a:rPr lang="en-US" sz="2400" dirty="0">
                <a:cs typeface="Arial" pitchFamily="34" charset="0"/>
              </a:rPr>
              <a:t> three stories.</a:t>
            </a:r>
          </a:p>
          <a:p>
            <a:pPr eaLnBrk="1" hangingPunct="1">
              <a:spcBef>
                <a:spcPct val="50000"/>
              </a:spcBef>
            </a:pPr>
            <a:endParaRPr lang="en-US" sz="2400" dirty="0">
              <a:cs typeface="Arial" pitchFamily="34" charset="0"/>
            </a:endParaRPr>
          </a:p>
          <a:p>
            <a:pPr eaLnBrk="1" hangingPunct="1">
              <a:spcBef>
                <a:spcPct val="50000"/>
              </a:spcBef>
            </a:pPr>
            <a:r>
              <a:rPr lang="en-US" sz="2400" dirty="0" smtClean="0">
                <a:cs typeface="Arial" pitchFamily="34" charset="0"/>
              </a:rPr>
              <a:t>My Favorite Example</a:t>
            </a:r>
            <a:r>
              <a:rPr lang="en-US" sz="2400" dirty="0">
                <a:cs typeface="Arial" pitchFamily="34" charset="0"/>
              </a:rPr>
              <a:t>: </a:t>
            </a:r>
            <a:br>
              <a:rPr lang="en-US" sz="2400" dirty="0">
                <a:cs typeface="Arial" pitchFamily="34" charset="0"/>
              </a:rPr>
            </a:br>
            <a:r>
              <a:rPr lang="en-US" sz="2400" dirty="0">
                <a:cs typeface="Arial" pitchFamily="34" charset="0"/>
              </a:rPr>
              <a:t>Cinderella’s Castle</a:t>
            </a:r>
          </a:p>
          <a:p>
            <a:pPr eaLnBrk="1" hangingPunct="1">
              <a:spcBef>
                <a:spcPct val="50000"/>
              </a:spcBef>
              <a:buFontTx/>
              <a:buChar char="-"/>
            </a:pPr>
            <a:r>
              <a:rPr lang="en-US" sz="2400" dirty="0">
                <a:cs typeface="Arial" pitchFamily="34" charset="0"/>
              </a:rPr>
              <a:t>The View</a:t>
            </a:r>
          </a:p>
          <a:p>
            <a:pPr eaLnBrk="1" hangingPunct="1">
              <a:spcBef>
                <a:spcPct val="50000"/>
              </a:spcBef>
              <a:buFontTx/>
              <a:buChar char="-"/>
            </a:pPr>
            <a:r>
              <a:rPr lang="en-US" sz="2400" dirty="0">
                <a:cs typeface="Arial" pitchFamily="34" charset="0"/>
              </a:rPr>
              <a:t>The Tunnel</a:t>
            </a:r>
          </a:p>
          <a:p>
            <a:pPr eaLnBrk="1" hangingPunct="1">
              <a:spcBef>
                <a:spcPct val="50000"/>
              </a:spcBef>
              <a:buFontTx/>
              <a:buChar char="-"/>
            </a:pPr>
            <a:endParaRPr lang="en-US" sz="2400" dirty="0">
              <a:cs typeface="Arial" pitchFamily="34" charset="0"/>
            </a:endParaRPr>
          </a:p>
        </p:txBody>
      </p:sp>
      <p:pic>
        <p:nvPicPr>
          <p:cNvPr id="54277" name="Picture 5" descr="MainStreet-Castle"/>
          <p:cNvPicPr>
            <a:picLocks noChangeAspect="1" noChangeArrowheads="1"/>
          </p:cNvPicPr>
          <p:nvPr/>
        </p:nvPicPr>
        <p:blipFill>
          <a:blip r:embed="rId4" cstate="print"/>
          <a:srcRect/>
          <a:stretch>
            <a:fillRect/>
          </a:stretch>
        </p:blipFill>
        <p:spPr bwMode="auto">
          <a:xfrm>
            <a:off x="7618016" y="4400550"/>
            <a:ext cx="3961368" cy="2228850"/>
          </a:xfrm>
          <a:prstGeom prst="rect">
            <a:avLst/>
          </a:prstGeom>
          <a:noFill/>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4. Where necessary, change reality</a:t>
            </a:r>
          </a:p>
        </p:txBody>
      </p:sp>
      <p:sp>
        <p:nvSpPr>
          <p:cNvPr id="56323" name="Rectangle 3"/>
          <p:cNvSpPr>
            <a:spLocks noGrp="1" noChangeArrowheads="1"/>
          </p:cNvSpPr>
          <p:nvPr>
            <p:ph type="body" idx="1"/>
          </p:nvPr>
        </p:nvSpPr>
        <p:spPr/>
        <p:txBody>
          <a:bodyPr/>
          <a:lstStyle/>
          <a:p>
            <a:r>
              <a:rPr lang="en-US" sz="2800" dirty="0"/>
              <a:t>Python does not support media manipulation.</a:t>
            </a:r>
          </a:p>
          <a:p>
            <a:pPr lvl="1"/>
            <a:r>
              <a:rPr lang="en-US" sz="2400" dirty="0"/>
              <a:t>So we wrote a set of libraries and tools.</a:t>
            </a:r>
          </a:p>
          <a:p>
            <a:pPr lvl="1"/>
            <a:r>
              <a:rPr lang="en-US" sz="2400" dirty="0"/>
              <a:t>We embedded them into the programming environment so that students never even see the media libraries being imported.</a:t>
            </a:r>
          </a:p>
          <a:p>
            <a:pPr lvl="1"/>
            <a:r>
              <a:rPr lang="en-US" sz="2400" dirty="0"/>
              <a:t>Now, obviously, </a:t>
            </a:r>
            <a:r>
              <a:rPr lang="en-US" sz="2400" b="1" i="1" dirty="0"/>
              <a:t>Python supports media manipulation</a:t>
            </a:r>
            <a:r>
              <a:rPr lang="en-US" sz="2400" dirty="0"/>
              <a:t>.</a:t>
            </a:r>
          </a:p>
          <a:p>
            <a:r>
              <a:rPr lang="en-US" sz="2800" dirty="0"/>
              <a:t>Java’s media support is complicated.</a:t>
            </a:r>
          </a:p>
          <a:p>
            <a:pPr lvl="1"/>
            <a:r>
              <a:rPr lang="en-US" sz="2400" dirty="0"/>
              <a:t>We never teach it.</a:t>
            </a:r>
          </a:p>
          <a:p>
            <a:pPr lvl="1"/>
            <a:r>
              <a:rPr lang="en-US" sz="2400" dirty="0"/>
              <a:t>We teach Picture, Sound, Pixel, and </a:t>
            </a:r>
            <a:r>
              <a:rPr lang="en-US" sz="2400" dirty="0" err="1"/>
              <a:t>SoundSamples</a:t>
            </a:r>
            <a:r>
              <a:rPr lang="en-US" sz="2400" dirty="0" smtClean="0"/>
              <a:t>.</a:t>
            </a:r>
          </a:p>
          <a:p>
            <a:pPr lvl="1"/>
            <a:r>
              <a:rPr lang="en-US" sz="2400" dirty="0" smtClean="0"/>
              <a:t>Result: </a:t>
            </a:r>
            <a:r>
              <a:rPr lang="en-US" sz="2400" b="1" i="1" dirty="0" smtClean="0"/>
              <a:t>Java multimedia is easy.</a:t>
            </a:r>
            <a:endParaRPr lang="en-US" sz="2400"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5. Pay Attention to Transitions</a:t>
            </a:r>
          </a:p>
        </p:txBody>
      </p:sp>
      <p:sp>
        <p:nvSpPr>
          <p:cNvPr id="58373" name="Rectangle 5"/>
          <p:cNvSpPr>
            <a:spLocks noGrp="1" noChangeArrowheads="1"/>
          </p:cNvSpPr>
          <p:nvPr>
            <p:ph type="body" sz="half" idx="1"/>
          </p:nvPr>
        </p:nvSpPr>
        <p:spPr/>
        <p:txBody>
          <a:bodyPr/>
          <a:lstStyle/>
          <a:p>
            <a:r>
              <a:rPr lang="en-US" sz="2800"/>
              <a:t>Imagineers care about what you see </a:t>
            </a:r>
            <a:r>
              <a:rPr lang="en-US" sz="2800" i="1"/>
              <a:t>between</a:t>
            </a:r>
            <a:r>
              <a:rPr lang="en-US" sz="2800"/>
              <a:t> places.</a:t>
            </a:r>
          </a:p>
          <a:p>
            <a:pPr lvl="1"/>
            <a:r>
              <a:rPr lang="en-US" sz="2400"/>
              <a:t>Why are there water buffalo on top of the Tiki-Tiki room?</a:t>
            </a:r>
          </a:p>
          <a:p>
            <a:pPr lvl="1"/>
            <a:r>
              <a:rPr lang="en-US" sz="2400"/>
              <a:t>Why are the Thunder Mountain mountains scarier in Florida than California?</a:t>
            </a:r>
          </a:p>
        </p:txBody>
      </p:sp>
      <p:graphicFrame>
        <p:nvGraphicFramePr>
          <p:cNvPr id="58372" name="Object 4"/>
          <p:cNvGraphicFramePr>
            <a:graphicFrameLocks noChangeAspect="1"/>
          </p:cNvGraphicFramePr>
          <p:nvPr>
            <p:ph sz="half" idx="2"/>
          </p:nvPr>
        </p:nvGraphicFramePr>
        <p:xfrm>
          <a:off x="6318781" y="1596043"/>
          <a:ext cx="4923418" cy="3192087"/>
        </p:xfrm>
        <a:graphic>
          <a:graphicData uri="http://schemas.openxmlformats.org/presentationml/2006/ole">
            <p:oleObj spid="_x0000_s142338" name="Image" r:id="rId4" imgW="1517714" imgH="1311833" progId="PhotoshopElements.Image.2">
              <p:embed/>
            </p:oleObj>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0" y="76200"/>
            <a:ext cx="12188825" cy="1143000"/>
          </a:xfrm>
          <a:noFill/>
          <a:ln/>
        </p:spPr>
        <p:txBody>
          <a:bodyPr/>
          <a:lstStyle/>
          <a:p>
            <a:r>
              <a:rPr lang="en-US" sz="4000">
                <a:solidFill>
                  <a:srgbClr val="FF0000"/>
                </a:solidFill>
              </a:rPr>
              <a:t>Degree Production </a:t>
            </a:r>
            <a:r>
              <a:rPr lang="en-US" sz="4000" i="1">
                <a:solidFill>
                  <a:srgbClr val="FF0000"/>
                </a:solidFill>
              </a:rPr>
              <a:t>vs.</a:t>
            </a:r>
            <a:r>
              <a:rPr lang="en-US" sz="4000">
                <a:solidFill>
                  <a:srgbClr val="FF0000"/>
                </a:solidFill>
              </a:rPr>
              <a:t> Job Openings</a:t>
            </a:r>
            <a:endParaRPr lang="en-US" sz="3600">
              <a:solidFill>
                <a:srgbClr val="FF0000"/>
              </a:solidFill>
            </a:endParaRPr>
          </a:p>
        </p:txBody>
      </p:sp>
      <p:sp>
        <p:nvSpPr>
          <p:cNvPr id="365571" name="Rectangle 3"/>
          <p:cNvSpPr>
            <a:spLocks noChangeArrowheads="1"/>
          </p:cNvSpPr>
          <p:nvPr/>
        </p:nvSpPr>
        <p:spPr bwMode="auto">
          <a:xfrm>
            <a:off x="1828324" y="1366838"/>
            <a:ext cx="9243192" cy="3065462"/>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365572" name="Line 4"/>
          <p:cNvSpPr>
            <a:spLocks noChangeShapeType="1"/>
          </p:cNvSpPr>
          <p:nvPr/>
        </p:nvSpPr>
        <p:spPr bwMode="auto">
          <a:xfrm>
            <a:off x="1828324" y="4033838"/>
            <a:ext cx="9243192" cy="0"/>
          </a:xfrm>
          <a:prstGeom prst="line">
            <a:avLst/>
          </a:prstGeom>
          <a:noFill/>
          <a:ln w="9525">
            <a:solidFill>
              <a:schemeClr val="tx1"/>
            </a:solidFill>
            <a:round/>
            <a:headEnd/>
            <a:tailEnd/>
          </a:ln>
          <a:effectLst/>
        </p:spPr>
        <p:txBody>
          <a:bodyPr wrap="none" anchor="ctr"/>
          <a:lstStyle/>
          <a:p>
            <a:endParaRPr lang="en-US"/>
          </a:p>
        </p:txBody>
      </p:sp>
      <p:sp>
        <p:nvSpPr>
          <p:cNvPr id="365573" name="Line 5"/>
          <p:cNvSpPr>
            <a:spLocks noChangeShapeType="1"/>
          </p:cNvSpPr>
          <p:nvPr/>
        </p:nvSpPr>
        <p:spPr bwMode="auto">
          <a:xfrm>
            <a:off x="1828324" y="3652838"/>
            <a:ext cx="9243192" cy="0"/>
          </a:xfrm>
          <a:prstGeom prst="line">
            <a:avLst/>
          </a:prstGeom>
          <a:noFill/>
          <a:ln w="9525">
            <a:solidFill>
              <a:schemeClr val="tx1"/>
            </a:solidFill>
            <a:round/>
            <a:headEnd/>
            <a:tailEnd/>
          </a:ln>
          <a:effectLst/>
        </p:spPr>
        <p:txBody>
          <a:bodyPr wrap="none" anchor="ctr"/>
          <a:lstStyle/>
          <a:p>
            <a:endParaRPr lang="en-US"/>
          </a:p>
        </p:txBody>
      </p:sp>
      <p:sp>
        <p:nvSpPr>
          <p:cNvPr id="365574" name="Line 6"/>
          <p:cNvSpPr>
            <a:spLocks noChangeShapeType="1"/>
          </p:cNvSpPr>
          <p:nvPr/>
        </p:nvSpPr>
        <p:spPr bwMode="auto">
          <a:xfrm>
            <a:off x="1828324" y="3271838"/>
            <a:ext cx="9243192" cy="0"/>
          </a:xfrm>
          <a:prstGeom prst="line">
            <a:avLst/>
          </a:prstGeom>
          <a:noFill/>
          <a:ln w="9525">
            <a:solidFill>
              <a:schemeClr val="tx1"/>
            </a:solidFill>
            <a:round/>
            <a:headEnd/>
            <a:tailEnd/>
          </a:ln>
          <a:effectLst/>
        </p:spPr>
        <p:txBody>
          <a:bodyPr wrap="none" anchor="ctr"/>
          <a:lstStyle/>
          <a:p>
            <a:endParaRPr lang="en-US"/>
          </a:p>
        </p:txBody>
      </p:sp>
      <p:sp>
        <p:nvSpPr>
          <p:cNvPr id="365575" name="Line 7"/>
          <p:cNvSpPr>
            <a:spLocks noChangeShapeType="1"/>
          </p:cNvSpPr>
          <p:nvPr/>
        </p:nvSpPr>
        <p:spPr bwMode="auto">
          <a:xfrm>
            <a:off x="1828324" y="2890838"/>
            <a:ext cx="9243192" cy="0"/>
          </a:xfrm>
          <a:prstGeom prst="line">
            <a:avLst/>
          </a:prstGeom>
          <a:noFill/>
          <a:ln w="9525">
            <a:solidFill>
              <a:schemeClr val="tx1"/>
            </a:solidFill>
            <a:round/>
            <a:headEnd/>
            <a:tailEnd/>
          </a:ln>
          <a:effectLst/>
        </p:spPr>
        <p:txBody>
          <a:bodyPr wrap="none" anchor="ctr"/>
          <a:lstStyle/>
          <a:p>
            <a:endParaRPr lang="en-US"/>
          </a:p>
        </p:txBody>
      </p:sp>
      <p:sp>
        <p:nvSpPr>
          <p:cNvPr id="365576" name="Line 8"/>
          <p:cNvSpPr>
            <a:spLocks noChangeShapeType="1"/>
          </p:cNvSpPr>
          <p:nvPr/>
        </p:nvSpPr>
        <p:spPr bwMode="auto">
          <a:xfrm>
            <a:off x="1828324" y="2509838"/>
            <a:ext cx="9243192" cy="0"/>
          </a:xfrm>
          <a:prstGeom prst="line">
            <a:avLst/>
          </a:prstGeom>
          <a:noFill/>
          <a:ln w="9525">
            <a:solidFill>
              <a:schemeClr val="tx1"/>
            </a:solidFill>
            <a:round/>
            <a:headEnd/>
            <a:tailEnd/>
          </a:ln>
          <a:effectLst/>
        </p:spPr>
        <p:txBody>
          <a:bodyPr wrap="none" anchor="ctr"/>
          <a:lstStyle/>
          <a:p>
            <a:endParaRPr lang="en-US"/>
          </a:p>
        </p:txBody>
      </p:sp>
      <p:sp>
        <p:nvSpPr>
          <p:cNvPr id="365577" name="Line 9"/>
          <p:cNvSpPr>
            <a:spLocks noChangeShapeType="1"/>
          </p:cNvSpPr>
          <p:nvPr/>
        </p:nvSpPr>
        <p:spPr bwMode="auto">
          <a:xfrm>
            <a:off x="1828324" y="2128838"/>
            <a:ext cx="9243192" cy="0"/>
          </a:xfrm>
          <a:prstGeom prst="line">
            <a:avLst/>
          </a:prstGeom>
          <a:noFill/>
          <a:ln w="9525">
            <a:solidFill>
              <a:schemeClr val="tx1"/>
            </a:solidFill>
            <a:round/>
            <a:headEnd/>
            <a:tailEnd/>
          </a:ln>
          <a:effectLst/>
        </p:spPr>
        <p:txBody>
          <a:bodyPr wrap="none" anchor="ctr"/>
          <a:lstStyle/>
          <a:p>
            <a:endParaRPr lang="en-US"/>
          </a:p>
        </p:txBody>
      </p:sp>
      <p:sp>
        <p:nvSpPr>
          <p:cNvPr id="365578" name="Line 10"/>
          <p:cNvSpPr>
            <a:spLocks noChangeShapeType="1"/>
          </p:cNvSpPr>
          <p:nvPr/>
        </p:nvSpPr>
        <p:spPr bwMode="auto">
          <a:xfrm>
            <a:off x="1828324" y="1747838"/>
            <a:ext cx="9243192" cy="0"/>
          </a:xfrm>
          <a:prstGeom prst="line">
            <a:avLst/>
          </a:prstGeom>
          <a:noFill/>
          <a:ln w="9525">
            <a:solidFill>
              <a:schemeClr val="tx1"/>
            </a:solidFill>
            <a:round/>
            <a:headEnd/>
            <a:tailEnd/>
          </a:ln>
          <a:effectLst/>
        </p:spPr>
        <p:txBody>
          <a:bodyPr wrap="none" anchor="ctr"/>
          <a:lstStyle/>
          <a:p>
            <a:endParaRPr lang="en-US"/>
          </a:p>
        </p:txBody>
      </p:sp>
      <p:sp>
        <p:nvSpPr>
          <p:cNvPr id="365579" name="Rectangle 11"/>
          <p:cNvSpPr>
            <a:spLocks noChangeArrowheads="1"/>
          </p:cNvSpPr>
          <p:nvPr/>
        </p:nvSpPr>
        <p:spPr bwMode="auto">
          <a:xfrm>
            <a:off x="2202877" y="4297364"/>
            <a:ext cx="330114" cy="134937"/>
          </a:xfrm>
          <a:prstGeom prst="rect">
            <a:avLst/>
          </a:prstGeom>
          <a:solidFill>
            <a:srgbClr val="0000CC"/>
          </a:solidFill>
          <a:ln w="9525">
            <a:solidFill>
              <a:schemeClr val="tx1"/>
            </a:solidFill>
            <a:miter lim="800000"/>
            <a:headEnd/>
            <a:tailEnd/>
          </a:ln>
          <a:effectLst/>
        </p:spPr>
        <p:txBody>
          <a:bodyPr wrap="none" anchor="ctr"/>
          <a:lstStyle/>
          <a:p>
            <a:endParaRPr lang="en-US"/>
          </a:p>
        </p:txBody>
      </p:sp>
      <p:sp>
        <p:nvSpPr>
          <p:cNvPr id="365580" name="Rectangle 12"/>
          <p:cNvSpPr>
            <a:spLocks noChangeArrowheads="1"/>
          </p:cNvSpPr>
          <p:nvPr/>
        </p:nvSpPr>
        <p:spPr bwMode="auto">
          <a:xfrm>
            <a:off x="2607054" y="3924300"/>
            <a:ext cx="330114" cy="508000"/>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365581" name="Rectangle 13"/>
          <p:cNvSpPr>
            <a:spLocks noChangeArrowheads="1"/>
          </p:cNvSpPr>
          <p:nvPr/>
        </p:nvSpPr>
        <p:spPr bwMode="auto">
          <a:xfrm>
            <a:off x="3011233" y="3281363"/>
            <a:ext cx="330114" cy="1150937"/>
          </a:xfrm>
          <a:prstGeom prst="rect">
            <a:avLst/>
          </a:prstGeom>
          <a:solidFill>
            <a:srgbClr val="00CC00"/>
          </a:solidFill>
          <a:ln w="9525">
            <a:solidFill>
              <a:schemeClr val="tx1"/>
            </a:solidFill>
            <a:miter lim="800000"/>
            <a:headEnd/>
            <a:tailEnd/>
          </a:ln>
          <a:effectLst/>
        </p:spPr>
        <p:txBody>
          <a:bodyPr wrap="none" anchor="ctr"/>
          <a:lstStyle/>
          <a:p>
            <a:endParaRPr lang="en-US"/>
          </a:p>
        </p:txBody>
      </p:sp>
      <p:sp>
        <p:nvSpPr>
          <p:cNvPr id="365582" name="Rectangle 14"/>
          <p:cNvSpPr>
            <a:spLocks noChangeArrowheads="1"/>
          </p:cNvSpPr>
          <p:nvPr/>
        </p:nvSpPr>
        <p:spPr bwMode="auto">
          <a:xfrm>
            <a:off x="3434456" y="3629026"/>
            <a:ext cx="330114" cy="803275"/>
          </a:xfrm>
          <a:prstGeom prst="rect">
            <a:avLst/>
          </a:prstGeom>
          <a:solidFill>
            <a:srgbClr val="990099"/>
          </a:solidFill>
          <a:ln w="9525">
            <a:solidFill>
              <a:schemeClr val="tx1"/>
            </a:solidFill>
            <a:miter lim="800000"/>
            <a:headEnd/>
            <a:tailEnd/>
          </a:ln>
          <a:effectLst/>
        </p:spPr>
        <p:txBody>
          <a:bodyPr wrap="none" anchor="ctr"/>
          <a:lstStyle/>
          <a:p>
            <a:endParaRPr lang="en-US"/>
          </a:p>
        </p:txBody>
      </p:sp>
      <p:sp>
        <p:nvSpPr>
          <p:cNvPr id="365583" name="Rectangle 15"/>
          <p:cNvSpPr>
            <a:spLocks noChangeArrowheads="1"/>
          </p:cNvSpPr>
          <p:nvPr/>
        </p:nvSpPr>
        <p:spPr bwMode="auto">
          <a:xfrm>
            <a:off x="4513675" y="4332288"/>
            <a:ext cx="330114" cy="100012"/>
          </a:xfrm>
          <a:prstGeom prst="rect">
            <a:avLst/>
          </a:prstGeom>
          <a:solidFill>
            <a:srgbClr val="0000CC"/>
          </a:solidFill>
          <a:ln w="9525">
            <a:solidFill>
              <a:schemeClr val="tx1"/>
            </a:solidFill>
            <a:miter lim="800000"/>
            <a:headEnd/>
            <a:tailEnd/>
          </a:ln>
          <a:effectLst/>
        </p:spPr>
        <p:txBody>
          <a:bodyPr wrap="none" anchor="ctr"/>
          <a:lstStyle/>
          <a:p>
            <a:endParaRPr lang="en-US"/>
          </a:p>
        </p:txBody>
      </p:sp>
      <p:sp>
        <p:nvSpPr>
          <p:cNvPr id="365584" name="Rectangle 16"/>
          <p:cNvSpPr>
            <a:spLocks noChangeArrowheads="1"/>
          </p:cNvSpPr>
          <p:nvPr/>
        </p:nvSpPr>
        <p:spPr bwMode="auto">
          <a:xfrm>
            <a:off x="4917852" y="4305300"/>
            <a:ext cx="330114" cy="127000"/>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365585" name="Rectangle 17"/>
          <p:cNvSpPr>
            <a:spLocks noChangeArrowheads="1"/>
          </p:cNvSpPr>
          <p:nvPr/>
        </p:nvSpPr>
        <p:spPr bwMode="auto">
          <a:xfrm>
            <a:off x="5322031" y="4086226"/>
            <a:ext cx="330114" cy="346075"/>
          </a:xfrm>
          <a:prstGeom prst="rect">
            <a:avLst/>
          </a:prstGeom>
          <a:solidFill>
            <a:srgbClr val="00CC00"/>
          </a:solidFill>
          <a:ln w="9525">
            <a:solidFill>
              <a:schemeClr val="tx1"/>
            </a:solidFill>
            <a:miter lim="800000"/>
            <a:headEnd/>
            <a:tailEnd/>
          </a:ln>
          <a:effectLst/>
        </p:spPr>
        <p:txBody>
          <a:bodyPr wrap="none" anchor="ctr"/>
          <a:lstStyle/>
          <a:p>
            <a:endParaRPr lang="en-US"/>
          </a:p>
        </p:txBody>
      </p:sp>
      <p:sp>
        <p:nvSpPr>
          <p:cNvPr id="365586" name="Rectangle 18"/>
          <p:cNvSpPr>
            <a:spLocks noChangeArrowheads="1"/>
          </p:cNvSpPr>
          <p:nvPr/>
        </p:nvSpPr>
        <p:spPr bwMode="auto">
          <a:xfrm>
            <a:off x="5745254" y="4229100"/>
            <a:ext cx="330114" cy="203200"/>
          </a:xfrm>
          <a:prstGeom prst="rect">
            <a:avLst/>
          </a:prstGeom>
          <a:solidFill>
            <a:srgbClr val="990099"/>
          </a:solidFill>
          <a:ln w="9525">
            <a:solidFill>
              <a:schemeClr val="tx1"/>
            </a:solidFill>
            <a:miter lim="800000"/>
            <a:headEnd/>
            <a:tailEnd/>
          </a:ln>
          <a:effectLst/>
        </p:spPr>
        <p:txBody>
          <a:bodyPr wrap="none" anchor="ctr"/>
          <a:lstStyle/>
          <a:p>
            <a:endParaRPr lang="en-US"/>
          </a:p>
        </p:txBody>
      </p:sp>
      <p:sp>
        <p:nvSpPr>
          <p:cNvPr id="365587" name="Rectangle 19"/>
          <p:cNvSpPr>
            <a:spLocks noChangeArrowheads="1"/>
          </p:cNvSpPr>
          <p:nvPr/>
        </p:nvSpPr>
        <p:spPr bwMode="auto">
          <a:xfrm>
            <a:off x="6824473" y="4295776"/>
            <a:ext cx="330114" cy="136525"/>
          </a:xfrm>
          <a:prstGeom prst="rect">
            <a:avLst/>
          </a:prstGeom>
          <a:solidFill>
            <a:srgbClr val="0000CC"/>
          </a:solidFill>
          <a:ln w="9525">
            <a:solidFill>
              <a:schemeClr val="tx1"/>
            </a:solidFill>
            <a:miter lim="800000"/>
            <a:headEnd/>
            <a:tailEnd/>
          </a:ln>
          <a:effectLst/>
        </p:spPr>
        <p:txBody>
          <a:bodyPr wrap="none" anchor="ctr"/>
          <a:lstStyle/>
          <a:p>
            <a:endParaRPr lang="en-US"/>
          </a:p>
        </p:txBody>
      </p:sp>
      <p:sp>
        <p:nvSpPr>
          <p:cNvPr id="365588" name="Rectangle 20"/>
          <p:cNvSpPr>
            <a:spLocks noChangeArrowheads="1"/>
          </p:cNvSpPr>
          <p:nvPr/>
        </p:nvSpPr>
        <p:spPr bwMode="auto">
          <a:xfrm>
            <a:off x="7228650" y="4279900"/>
            <a:ext cx="330114" cy="152400"/>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365589" name="Rectangle 21"/>
          <p:cNvSpPr>
            <a:spLocks noChangeArrowheads="1"/>
          </p:cNvSpPr>
          <p:nvPr/>
        </p:nvSpPr>
        <p:spPr bwMode="auto">
          <a:xfrm>
            <a:off x="7632829" y="3205164"/>
            <a:ext cx="330114" cy="1227137"/>
          </a:xfrm>
          <a:prstGeom prst="rect">
            <a:avLst/>
          </a:prstGeom>
          <a:solidFill>
            <a:srgbClr val="00CC00"/>
          </a:solidFill>
          <a:ln w="9525">
            <a:solidFill>
              <a:schemeClr val="tx1"/>
            </a:solidFill>
            <a:miter lim="800000"/>
            <a:headEnd/>
            <a:tailEnd/>
          </a:ln>
          <a:effectLst/>
        </p:spPr>
        <p:txBody>
          <a:bodyPr wrap="none" anchor="ctr"/>
          <a:lstStyle/>
          <a:p>
            <a:endParaRPr lang="en-US"/>
          </a:p>
        </p:txBody>
      </p:sp>
      <p:sp>
        <p:nvSpPr>
          <p:cNvPr id="365590" name="Rectangle 22"/>
          <p:cNvSpPr>
            <a:spLocks noChangeArrowheads="1"/>
          </p:cNvSpPr>
          <p:nvPr/>
        </p:nvSpPr>
        <p:spPr bwMode="auto">
          <a:xfrm>
            <a:off x="8056052" y="4287838"/>
            <a:ext cx="330114" cy="144462"/>
          </a:xfrm>
          <a:prstGeom prst="rect">
            <a:avLst/>
          </a:prstGeom>
          <a:solidFill>
            <a:srgbClr val="990099"/>
          </a:solidFill>
          <a:ln w="9525">
            <a:solidFill>
              <a:schemeClr val="tx1"/>
            </a:solidFill>
            <a:miter lim="800000"/>
            <a:headEnd/>
            <a:tailEnd/>
          </a:ln>
          <a:effectLst/>
        </p:spPr>
        <p:txBody>
          <a:bodyPr wrap="none" anchor="ctr"/>
          <a:lstStyle/>
          <a:p>
            <a:endParaRPr lang="en-US"/>
          </a:p>
        </p:txBody>
      </p:sp>
      <p:sp>
        <p:nvSpPr>
          <p:cNvPr id="365591" name="Text Box 23"/>
          <p:cNvSpPr txBox="1">
            <a:spLocks noChangeArrowheads="1"/>
          </p:cNvSpPr>
          <p:nvPr/>
        </p:nvSpPr>
        <p:spPr bwMode="auto">
          <a:xfrm>
            <a:off x="118503" y="1219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160,000</a:t>
            </a:r>
            <a:endParaRPr lang="en-US" sz="1800" i="0">
              <a:latin typeface="Helvetica Neue" pitchFamily="84" charset="0"/>
            </a:endParaRPr>
          </a:p>
        </p:txBody>
      </p:sp>
      <p:sp>
        <p:nvSpPr>
          <p:cNvPr id="365592" name="Text Box 24"/>
          <p:cNvSpPr txBox="1">
            <a:spLocks noChangeArrowheads="1"/>
          </p:cNvSpPr>
          <p:nvPr/>
        </p:nvSpPr>
        <p:spPr bwMode="auto">
          <a:xfrm>
            <a:off x="118503" y="1600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140,000</a:t>
            </a:r>
            <a:endParaRPr lang="en-US" sz="1800" i="0">
              <a:latin typeface="Helvetica Neue" pitchFamily="84" charset="0"/>
            </a:endParaRPr>
          </a:p>
        </p:txBody>
      </p:sp>
      <p:sp>
        <p:nvSpPr>
          <p:cNvPr id="365593" name="Text Box 25"/>
          <p:cNvSpPr txBox="1">
            <a:spLocks noChangeArrowheads="1"/>
          </p:cNvSpPr>
          <p:nvPr/>
        </p:nvSpPr>
        <p:spPr bwMode="auto">
          <a:xfrm>
            <a:off x="118503" y="1981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120,000</a:t>
            </a:r>
            <a:endParaRPr lang="en-US" sz="1800" i="0">
              <a:latin typeface="Helvetica Neue" pitchFamily="84" charset="0"/>
            </a:endParaRPr>
          </a:p>
        </p:txBody>
      </p:sp>
      <p:sp>
        <p:nvSpPr>
          <p:cNvPr id="365594" name="Text Box 26"/>
          <p:cNvSpPr txBox="1">
            <a:spLocks noChangeArrowheads="1"/>
          </p:cNvSpPr>
          <p:nvPr/>
        </p:nvSpPr>
        <p:spPr bwMode="auto">
          <a:xfrm>
            <a:off x="118503" y="2362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100,000</a:t>
            </a:r>
            <a:endParaRPr lang="en-US" sz="1800" i="0">
              <a:latin typeface="Helvetica Neue" pitchFamily="84" charset="0"/>
            </a:endParaRPr>
          </a:p>
        </p:txBody>
      </p:sp>
      <p:sp>
        <p:nvSpPr>
          <p:cNvPr id="365595" name="Text Box 27"/>
          <p:cNvSpPr txBox="1">
            <a:spLocks noChangeArrowheads="1"/>
          </p:cNvSpPr>
          <p:nvPr/>
        </p:nvSpPr>
        <p:spPr bwMode="auto">
          <a:xfrm>
            <a:off x="118503" y="2743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80,000</a:t>
            </a:r>
            <a:endParaRPr lang="en-US" sz="1800" i="0">
              <a:latin typeface="Helvetica Neue" pitchFamily="84" charset="0"/>
            </a:endParaRPr>
          </a:p>
        </p:txBody>
      </p:sp>
      <p:sp>
        <p:nvSpPr>
          <p:cNvPr id="365596" name="Text Box 28"/>
          <p:cNvSpPr txBox="1">
            <a:spLocks noChangeArrowheads="1"/>
          </p:cNvSpPr>
          <p:nvPr/>
        </p:nvSpPr>
        <p:spPr bwMode="auto">
          <a:xfrm>
            <a:off x="118503" y="3124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60,000</a:t>
            </a:r>
            <a:endParaRPr lang="en-US" sz="1800" i="0">
              <a:latin typeface="Helvetica Neue" pitchFamily="84" charset="0"/>
            </a:endParaRPr>
          </a:p>
        </p:txBody>
      </p:sp>
      <p:sp>
        <p:nvSpPr>
          <p:cNvPr id="365597" name="Text Box 29"/>
          <p:cNvSpPr txBox="1">
            <a:spLocks noChangeArrowheads="1"/>
          </p:cNvSpPr>
          <p:nvPr/>
        </p:nvSpPr>
        <p:spPr bwMode="auto">
          <a:xfrm>
            <a:off x="118503" y="3505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40,000</a:t>
            </a:r>
            <a:endParaRPr lang="en-US" sz="1800" i="0">
              <a:latin typeface="Helvetica Neue" pitchFamily="84" charset="0"/>
            </a:endParaRPr>
          </a:p>
        </p:txBody>
      </p:sp>
      <p:sp>
        <p:nvSpPr>
          <p:cNvPr id="365598" name="Text Box 30"/>
          <p:cNvSpPr txBox="1">
            <a:spLocks noChangeArrowheads="1"/>
          </p:cNvSpPr>
          <p:nvPr/>
        </p:nvSpPr>
        <p:spPr bwMode="auto">
          <a:xfrm>
            <a:off x="118503" y="3886200"/>
            <a:ext cx="1726750" cy="369332"/>
          </a:xfrm>
          <a:prstGeom prst="rect">
            <a:avLst/>
          </a:prstGeom>
          <a:noFill/>
          <a:ln w="9525">
            <a:noFill/>
            <a:miter lim="800000"/>
            <a:headEnd/>
            <a:tailEnd/>
          </a:ln>
          <a:effectLst/>
        </p:spPr>
        <p:txBody>
          <a:bodyPr>
            <a:spAutoFit/>
          </a:bodyPr>
          <a:lstStyle/>
          <a:p>
            <a:pPr algn="r">
              <a:spcBef>
                <a:spcPct val="50000"/>
              </a:spcBef>
            </a:pPr>
            <a:r>
              <a:rPr lang="en-US" i="0">
                <a:latin typeface="Helvetica Neue" pitchFamily="84" charset="0"/>
              </a:rPr>
              <a:t>20,000</a:t>
            </a:r>
            <a:endParaRPr lang="en-US" sz="1800" i="0">
              <a:latin typeface="Helvetica Neue" pitchFamily="84" charset="0"/>
            </a:endParaRPr>
          </a:p>
        </p:txBody>
      </p:sp>
      <p:sp>
        <p:nvSpPr>
          <p:cNvPr id="365599" name="Text Box 31"/>
          <p:cNvSpPr txBox="1">
            <a:spLocks noChangeArrowheads="1"/>
          </p:cNvSpPr>
          <p:nvPr/>
        </p:nvSpPr>
        <p:spPr bwMode="auto">
          <a:xfrm>
            <a:off x="2116116" y="4419600"/>
            <a:ext cx="1726750" cy="369332"/>
          </a:xfrm>
          <a:prstGeom prst="rect">
            <a:avLst/>
          </a:prstGeom>
          <a:noFill/>
          <a:ln w="9525">
            <a:noFill/>
            <a:miter lim="800000"/>
            <a:headEnd/>
            <a:tailEnd/>
          </a:ln>
          <a:effectLst/>
        </p:spPr>
        <p:txBody>
          <a:bodyPr>
            <a:spAutoFit/>
          </a:bodyPr>
          <a:lstStyle/>
          <a:p>
            <a:pPr algn="ctr">
              <a:spcBef>
                <a:spcPct val="50000"/>
              </a:spcBef>
            </a:pPr>
            <a:r>
              <a:rPr lang="en-US" i="0">
                <a:latin typeface="Helvetica Neue" pitchFamily="84" charset="0"/>
              </a:rPr>
              <a:t>Engineering</a:t>
            </a:r>
            <a:endParaRPr lang="en-US" sz="1800" i="0">
              <a:latin typeface="Helvetica Neue" pitchFamily="84" charset="0"/>
            </a:endParaRPr>
          </a:p>
        </p:txBody>
      </p:sp>
      <p:sp>
        <p:nvSpPr>
          <p:cNvPr id="365600" name="Text Box 32"/>
          <p:cNvSpPr txBox="1">
            <a:spLocks noChangeArrowheads="1"/>
          </p:cNvSpPr>
          <p:nvPr/>
        </p:nvSpPr>
        <p:spPr bwMode="auto">
          <a:xfrm>
            <a:off x="3927510" y="4419600"/>
            <a:ext cx="2708628" cy="369332"/>
          </a:xfrm>
          <a:prstGeom prst="rect">
            <a:avLst/>
          </a:prstGeom>
          <a:noFill/>
          <a:ln w="9525">
            <a:noFill/>
            <a:miter lim="800000"/>
            <a:headEnd/>
            <a:tailEnd/>
          </a:ln>
          <a:effectLst/>
        </p:spPr>
        <p:txBody>
          <a:bodyPr>
            <a:spAutoFit/>
          </a:bodyPr>
          <a:lstStyle/>
          <a:p>
            <a:pPr algn="ctr">
              <a:spcBef>
                <a:spcPct val="50000"/>
              </a:spcBef>
            </a:pPr>
            <a:r>
              <a:rPr lang="en-US" i="0">
                <a:latin typeface="Helvetica Neue" pitchFamily="84" charset="0"/>
              </a:rPr>
              <a:t>Physical Sciences</a:t>
            </a:r>
            <a:endParaRPr lang="en-US" sz="1800" i="0">
              <a:latin typeface="Helvetica Neue" pitchFamily="84" charset="0"/>
            </a:endParaRPr>
          </a:p>
        </p:txBody>
      </p:sp>
      <p:sp>
        <p:nvSpPr>
          <p:cNvPr id="365601" name="Text Box 33"/>
          <p:cNvSpPr txBox="1">
            <a:spLocks noChangeArrowheads="1"/>
          </p:cNvSpPr>
          <p:nvPr/>
        </p:nvSpPr>
        <p:spPr bwMode="auto">
          <a:xfrm>
            <a:off x="6263702" y="4419600"/>
            <a:ext cx="2657841" cy="369332"/>
          </a:xfrm>
          <a:prstGeom prst="rect">
            <a:avLst/>
          </a:prstGeom>
          <a:noFill/>
          <a:ln w="9525">
            <a:noFill/>
            <a:miter lim="800000"/>
            <a:headEnd/>
            <a:tailEnd/>
          </a:ln>
          <a:effectLst/>
        </p:spPr>
        <p:txBody>
          <a:bodyPr>
            <a:spAutoFit/>
          </a:bodyPr>
          <a:lstStyle/>
          <a:p>
            <a:pPr algn="ctr">
              <a:spcBef>
                <a:spcPct val="50000"/>
              </a:spcBef>
            </a:pPr>
            <a:r>
              <a:rPr lang="en-US" i="0">
                <a:latin typeface="Helvetica Neue" pitchFamily="84" charset="0"/>
              </a:rPr>
              <a:t>Biological Sciences</a:t>
            </a:r>
            <a:endParaRPr lang="en-US" sz="1800" i="0">
              <a:latin typeface="Helvetica Neue" pitchFamily="84" charset="0"/>
            </a:endParaRPr>
          </a:p>
        </p:txBody>
      </p:sp>
      <p:grpSp>
        <p:nvGrpSpPr>
          <p:cNvPr id="2" name="Group 34"/>
          <p:cNvGrpSpPr>
            <a:grpSpLocks/>
          </p:cNvGrpSpPr>
          <p:nvPr/>
        </p:nvGrpSpPr>
        <p:grpSpPr bwMode="auto">
          <a:xfrm>
            <a:off x="8650680" y="1706564"/>
            <a:ext cx="2505481" cy="3082924"/>
            <a:chOff x="4088" y="1075"/>
            <a:chExt cx="1184" cy="1942"/>
          </a:xfrm>
        </p:grpSpPr>
        <p:sp>
          <p:nvSpPr>
            <p:cNvPr id="365603" name="Rectangle 35"/>
            <p:cNvSpPr>
              <a:spLocks noChangeArrowheads="1"/>
            </p:cNvSpPr>
            <p:nvPr/>
          </p:nvSpPr>
          <p:spPr bwMode="auto">
            <a:xfrm>
              <a:off x="4317" y="2735"/>
              <a:ext cx="156" cy="57"/>
            </a:xfrm>
            <a:prstGeom prst="rect">
              <a:avLst/>
            </a:prstGeom>
            <a:solidFill>
              <a:srgbClr val="0000CC"/>
            </a:solidFill>
            <a:ln w="9525">
              <a:solidFill>
                <a:schemeClr val="tx1"/>
              </a:solidFill>
              <a:miter lim="800000"/>
              <a:headEnd/>
              <a:tailEnd/>
            </a:ln>
            <a:effectLst/>
          </p:spPr>
          <p:txBody>
            <a:bodyPr wrap="none" anchor="ctr"/>
            <a:lstStyle/>
            <a:p>
              <a:endParaRPr lang="en-US"/>
            </a:p>
          </p:txBody>
        </p:sp>
        <p:sp>
          <p:nvSpPr>
            <p:cNvPr id="365604" name="Rectangle 36"/>
            <p:cNvSpPr>
              <a:spLocks noChangeArrowheads="1"/>
            </p:cNvSpPr>
            <p:nvPr/>
          </p:nvSpPr>
          <p:spPr bwMode="auto">
            <a:xfrm>
              <a:off x="4508" y="2595"/>
              <a:ext cx="156" cy="197"/>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365605" name="Rectangle 37"/>
            <p:cNvSpPr>
              <a:spLocks noChangeArrowheads="1"/>
            </p:cNvSpPr>
            <p:nvPr/>
          </p:nvSpPr>
          <p:spPr bwMode="auto">
            <a:xfrm>
              <a:off x="4699" y="2328"/>
              <a:ext cx="156" cy="464"/>
            </a:xfrm>
            <a:prstGeom prst="rect">
              <a:avLst/>
            </a:prstGeom>
            <a:solidFill>
              <a:srgbClr val="00CC00"/>
            </a:solidFill>
            <a:ln w="9525">
              <a:solidFill>
                <a:schemeClr val="tx1"/>
              </a:solidFill>
              <a:miter lim="800000"/>
              <a:headEnd/>
              <a:tailEnd/>
            </a:ln>
            <a:effectLst/>
          </p:spPr>
          <p:txBody>
            <a:bodyPr wrap="none" anchor="ctr"/>
            <a:lstStyle/>
            <a:p>
              <a:endParaRPr lang="en-US"/>
            </a:p>
          </p:txBody>
        </p:sp>
        <p:sp>
          <p:nvSpPr>
            <p:cNvPr id="365606" name="Rectangle 38"/>
            <p:cNvSpPr>
              <a:spLocks noChangeArrowheads="1"/>
            </p:cNvSpPr>
            <p:nvPr/>
          </p:nvSpPr>
          <p:spPr bwMode="auto">
            <a:xfrm>
              <a:off x="4899" y="1075"/>
              <a:ext cx="156" cy="1717"/>
            </a:xfrm>
            <a:prstGeom prst="rect">
              <a:avLst/>
            </a:prstGeom>
            <a:solidFill>
              <a:srgbClr val="990099"/>
            </a:solidFill>
            <a:ln w="9525">
              <a:solidFill>
                <a:schemeClr val="tx1"/>
              </a:solidFill>
              <a:miter lim="800000"/>
              <a:headEnd/>
              <a:tailEnd/>
            </a:ln>
            <a:effectLst/>
          </p:spPr>
          <p:txBody>
            <a:bodyPr wrap="none" anchor="ctr"/>
            <a:lstStyle/>
            <a:p>
              <a:endParaRPr lang="en-US"/>
            </a:p>
          </p:txBody>
        </p:sp>
        <p:sp>
          <p:nvSpPr>
            <p:cNvPr id="365607" name="Text Box 39"/>
            <p:cNvSpPr txBox="1">
              <a:spLocks noChangeArrowheads="1"/>
            </p:cNvSpPr>
            <p:nvPr/>
          </p:nvSpPr>
          <p:spPr bwMode="auto">
            <a:xfrm>
              <a:off x="4088" y="2784"/>
              <a:ext cx="1184" cy="233"/>
            </a:xfrm>
            <a:prstGeom prst="rect">
              <a:avLst/>
            </a:prstGeom>
            <a:noFill/>
            <a:ln w="9525">
              <a:noFill/>
              <a:miter lim="800000"/>
              <a:headEnd/>
              <a:tailEnd/>
            </a:ln>
            <a:effectLst/>
          </p:spPr>
          <p:txBody>
            <a:bodyPr>
              <a:spAutoFit/>
            </a:bodyPr>
            <a:lstStyle/>
            <a:p>
              <a:pPr algn="ctr">
                <a:spcBef>
                  <a:spcPct val="50000"/>
                </a:spcBef>
              </a:pPr>
              <a:r>
                <a:rPr lang="en-US" i="0">
                  <a:latin typeface="Helvetica Neue" pitchFamily="84" charset="0"/>
                </a:rPr>
                <a:t>Computer Science</a:t>
              </a:r>
              <a:endParaRPr lang="en-US" sz="1800" i="0">
                <a:latin typeface="Helvetica Neue" pitchFamily="84" charset="0"/>
              </a:endParaRPr>
            </a:p>
          </p:txBody>
        </p:sp>
      </p:grpSp>
      <p:sp>
        <p:nvSpPr>
          <p:cNvPr id="365608" name="Rectangle 40"/>
          <p:cNvSpPr>
            <a:spLocks noChangeArrowheads="1"/>
          </p:cNvSpPr>
          <p:nvPr/>
        </p:nvSpPr>
        <p:spPr bwMode="auto">
          <a:xfrm>
            <a:off x="2437765" y="1498600"/>
            <a:ext cx="3182638" cy="1257300"/>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365609" name="Rectangle 41"/>
          <p:cNvSpPr>
            <a:spLocks noChangeArrowheads="1"/>
          </p:cNvSpPr>
          <p:nvPr/>
        </p:nvSpPr>
        <p:spPr bwMode="auto">
          <a:xfrm>
            <a:off x="2513945" y="2451101"/>
            <a:ext cx="330114" cy="246063"/>
          </a:xfrm>
          <a:prstGeom prst="rect">
            <a:avLst/>
          </a:prstGeom>
          <a:solidFill>
            <a:srgbClr val="990099"/>
          </a:solidFill>
          <a:ln w="9525">
            <a:solidFill>
              <a:schemeClr val="tx1"/>
            </a:solidFill>
            <a:miter lim="800000"/>
            <a:headEnd/>
            <a:tailEnd/>
          </a:ln>
          <a:effectLst/>
        </p:spPr>
        <p:txBody>
          <a:bodyPr wrap="none" anchor="ctr"/>
          <a:lstStyle/>
          <a:p>
            <a:endParaRPr lang="en-US"/>
          </a:p>
        </p:txBody>
      </p:sp>
      <p:sp>
        <p:nvSpPr>
          <p:cNvPr id="365610" name="Rectangle 42"/>
          <p:cNvSpPr>
            <a:spLocks noChangeArrowheads="1"/>
          </p:cNvSpPr>
          <p:nvPr/>
        </p:nvSpPr>
        <p:spPr bwMode="auto">
          <a:xfrm>
            <a:off x="2513945" y="2154238"/>
            <a:ext cx="330114" cy="246062"/>
          </a:xfrm>
          <a:prstGeom prst="rect">
            <a:avLst/>
          </a:prstGeom>
          <a:solidFill>
            <a:srgbClr val="00CC00"/>
          </a:solidFill>
          <a:ln w="9525">
            <a:solidFill>
              <a:schemeClr val="tx1"/>
            </a:solidFill>
            <a:miter lim="800000"/>
            <a:headEnd/>
            <a:tailEnd/>
          </a:ln>
          <a:effectLst/>
        </p:spPr>
        <p:txBody>
          <a:bodyPr wrap="none" anchor="ctr"/>
          <a:lstStyle/>
          <a:p>
            <a:endParaRPr lang="en-US"/>
          </a:p>
        </p:txBody>
      </p:sp>
      <p:sp>
        <p:nvSpPr>
          <p:cNvPr id="365611" name="Rectangle 43"/>
          <p:cNvSpPr>
            <a:spLocks noChangeArrowheads="1"/>
          </p:cNvSpPr>
          <p:nvPr/>
        </p:nvSpPr>
        <p:spPr bwMode="auto">
          <a:xfrm>
            <a:off x="2513945" y="1857376"/>
            <a:ext cx="330114" cy="246063"/>
          </a:xfrm>
          <a:prstGeom prst="rect">
            <a:avLst/>
          </a:prstGeom>
          <a:solidFill>
            <a:srgbClr val="CC0000"/>
          </a:solidFill>
          <a:ln w="9525">
            <a:solidFill>
              <a:schemeClr val="tx1"/>
            </a:solidFill>
            <a:miter lim="800000"/>
            <a:headEnd/>
            <a:tailEnd/>
          </a:ln>
          <a:effectLst/>
        </p:spPr>
        <p:txBody>
          <a:bodyPr wrap="none" anchor="ctr"/>
          <a:lstStyle/>
          <a:p>
            <a:endParaRPr lang="en-US"/>
          </a:p>
        </p:txBody>
      </p:sp>
      <p:sp>
        <p:nvSpPr>
          <p:cNvPr id="365612" name="Rectangle 44"/>
          <p:cNvSpPr>
            <a:spLocks noChangeArrowheads="1"/>
          </p:cNvSpPr>
          <p:nvPr/>
        </p:nvSpPr>
        <p:spPr bwMode="auto">
          <a:xfrm>
            <a:off x="2513945" y="1560513"/>
            <a:ext cx="330114" cy="246062"/>
          </a:xfrm>
          <a:prstGeom prst="rect">
            <a:avLst/>
          </a:prstGeom>
          <a:solidFill>
            <a:srgbClr val="0000CC"/>
          </a:solidFill>
          <a:ln w="9525">
            <a:solidFill>
              <a:schemeClr val="tx1"/>
            </a:solidFill>
            <a:miter lim="800000"/>
            <a:headEnd/>
            <a:tailEnd/>
          </a:ln>
          <a:effectLst/>
        </p:spPr>
        <p:txBody>
          <a:bodyPr wrap="none" anchor="ctr"/>
          <a:lstStyle/>
          <a:p>
            <a:endParaRPr lang="en-US"/>
          </a:p>
        </p:txBody>
      </p:sp>
      <p:sp>
        <p:nvSpPr>
          <p:cNvPr id="365613" name="Text Box 45"/>
          <p:cNvSpPr txBox="1">
            <a:spLocks noChangeArrowheads="1"/>
          </p:cNvSpPr>
          <p:nvPr/>
        </p:nvSpPr>
        <p:spPr bwMode="auto">
          <a:xfrm>
            <a:off x="2844059" y="1536700"/>
            <a:ext cx="1726750" cy="369332"/>
          </a:xfrm>
          <a:prstGeom prst="rect">
            <a:avLst/>
          </a:prstGeom>
          <a:noFill/>
          <a:ln w="9525">
            <a:noFill/>
            <a:miter lim="800000"/>
            <a:headEnd/>
            <a:tailEnd/>
          </a:ln>
          <a:effectLst/>
        </p:spPr>
        <p:txBody>
          <a:bodyPr>
            <a:spAutoFit/>
          </a:bodyPr>
          <a:lstStyle/>
          <a:p>
            <a:pPr>
              <a:spcBef>
                <a:spcPct val="50000"/>
              </a:spcBef>
            </a:pPr>
            <a:r>
              <a:rPr lang="en-US" i="0">
                <a:latin typeface="Helvetica Neue" pitchFamily="84" charset="0"/>
              </a:rPr>
              <a:t>Ph.D.</a:t>
            </a:r>
            <a:endParaRPr lang="en-US" sz="1800" i="0">
              <a:latin typeface="Helvetica Neue" pitchFamily="84" charset="0"/>
            </a:endParaRPr>
          </a:p>
        </p:txBody>
      </p:sp>
      <p:sp>
        <p:nvSpPr>
          <p:cNvPr id="365614" name="Text Box 46"/>
          <p:cNvSpPr txBox="1">
            <a:spLocks noChangeArrowheads="1"/>
          </p:cNvSpPr>
          <p:nvPr/>
        </p:nvSpPr>
        <p:spPr bwMode="auto">
          <a:xfrm>
            <a:off x="2844059" y="1828800"/>
            <a:ext cx="1726750" cy="369332"/>
          </a:xfrm>
          <a:prstGeom prst="rect">
            <a:avLst/>
          </a:prstGeom>
          <a:noFill/>
          <a:ln w="9525">
            <a:noFill/>
            <a:miter lim="800000"/>
            <a:headEnd/>
            <a:tailEnd/>
          </a:ln>
          <a:effectLst/>
        </p:spPr>
        <p:txBody>
          <a:bodyPr>
            <a:spAutoFit/>
          </a:bodyPr>
          <a:lstStyle/>
          <a:p>
            <a:pPr>
              <a:spcBef>
                <a:spcPct val="50000"/>
              </a:spcBef>
            </a:pPr>
            <a:r>
              <a:rPr lang="en-US" i="0">
                <a:latin typeface="Helvetica Neue" pitchFamily="84" charset="0"/>
              </a:rPr>
              <a:t>Master’s</a:t>
            </a:r>
            <a:endParaRPr lang="en-US" sz="1800" i="0">
              <a:latin typeface="Helvetica Neue" pitchFamily="84" charset="0"/>
            </a:endParaRPr>
          </a:p>
        </p:txBody>
      </p:sp>
      <p:sp>
        <p:nvSpPr>
          <p:cNvPr id="365615" name="Text Box 47"/>
          <p:cNvSpPr txBox="1">
            <a:spLocks noChangeArrowheads="1"/>
          </p:cNvSpPr>
          <p:nvPr/>
        </p:nvSpPr>
        <p:spPr bwMode="auto">
          <a:xfrm>
            <a:off x="2844059" y="2120900"/>
            <a:ext cx="1726750" cy="369332"/>
          </a:xfrm>
          <a:prstGeom prst="rect">
            <a:avLst/>
          </a:prstGeom>
          <a:noFill/>
          <a:ln w="9525">
            <a:noFill/>
            <a:miter lim="800000"/>
            <a:headEnd/>
            <a:tailEnd/>
          </a:ln>
          <a:effectLst/>
        </p:spPr>
        <p:txBody>
          <a:bodyPr>
            <a:spAutoFit/>
          </a:bodyPr>
          <a:lstStyle/>
          <a:p>
            <a:pPr>
              <a:spcBef>
                <a:spcPct val="50000"/>
              </a:spcBef>
            </a:pPr>
            <a:r>
              <a:rPr lang="en-US" i="0">
                <a:latin typeface="Helvetica Neue" pitchFamily="84" charset="0"/>
              </a:rPr>
              <a:t>Bachelor’s</a:t>
            </a:r>
            <a:endParaRPr lang="en-US" sz="1800" i="0">
              <a:latin typeface="Helvetica Neue" pitchFamily="84" charset="0"/>
            </a:endParaRPr>
          </a:p>
        </p:txBody>
      </p:sp>
      <p:sp>
        <p:nvSpPr>
          <p:cNvPr id="365616" name="Text Box 48"/>
          <p:cNvSpPr txBox="1">
            <a:spLocks noChangeArrowheads="1"/>
          </p:cNvSpPr>
          <p:nvPr/>
        </p:nvSpPr>
        <p:spPr bwMode="auto">
          <a:xfrm>
            <a:off x="2844059" y="2413000"/>
            <a:ext cx="2844059" cy="369332"/>
          </a:xfrm>
          <a:prstGeom prst="rect">
            <a:avLst/>
          </a:prstGeom>
          <a:noFill/>
          <a:ln w="9525">
            <a:noFill/>
            <a:miter lim="800000"/>
            <a:headEnd/>
            <a:tailEnd/>
          </a:ln>
          <a:effectLst/>
        </p:spPr>
        <p:txBody>
          <a:bodyPr>
            <a:spAutoFit/>
          </a:bodyPr>
          <a:lstStyle/>
          <a:p>
            <a:pPr>
              <a:spcBef>
                <a:spcPct val="50000"/>
              </a:spcBef>
            </a:pPr>
            <a:r>
              <a:rPr lang="en-US" i="0">
                <a:latin typeface="Helvetica Neue" pitchFamily="84" charset="0"/>
              </a:rPr>
              <a:t>Projected  job openings</a:t>
            </a:r>
            <a:endParaRPr lang="en-US" sz="1800" i="0">
              <a:latin typeface="Helvetica Neue" pitchFamily="84" charset="0"/>
            </a:endParaRPr>
          </a:p>
        </p:txBody>
      </p:sp>
      <p:sp>
        <p:nvSpPr>
          <p:cNvPr id="365617" name="Text Box 49"/>
          <p:cNvSpPr txBox="1">
            <a:spLocks noChangeArrowheads="1"/>
          </p:cNvSpPr>
          <p:nvPr/>
        </p:nvSpPr>
        <p:spPr bwMode="auto">
          <a:xfrm>
            <a:off x="1489745" y="5016500"/>
            <a:ext cx="10360501" cy="1583510"/>
          </a:xfrm>
          <a:prstGeom prst="rect">
            <a:avLst/>
          </a:prstGeom>
          <a:noFill/>
          <a:ln w="9525">
            <a:noFill/>
            <a:miter lim="800000"/>
            <a:headEnd/>
            <a:tailEnd/>
          </a:ln>
          <a:effectLst/>
        </p:spPr>
        <p:txBody>
          <a:bodyPr>
            <a:spAutoFit/>
          </a:bodyPr>
          <a:lstStyle/>
          <a:p>
            <a:pPr algn="just">
              <a:lnSpc>
                <a:spcPct val="85000"/>
              </a:lnSpc>
              <a:spcBef>
                <a:spcPct val="50000"/>
              </a:spcBef>
            </a:pPr>
            <a:r>
              <a:rPr lang="en-US" sz="1600" i="0" dirty="0"/>
              <a:t>Adapted from a presentation by John </a:t>
            </a:r>
            <a:r>
              <a:rPr lang="en-US" sz="1600" i="0" dirty="0" err="1"/>
              <a:t>Sargent</a:t>
            </a:r>
            <a:r>
              <a:rPr lang="en-US" sz="1600" i="0" dirty="0"/>
              <a:t>, Senior Policy Analyst, Department of Commerce, at the CRA Computing Research Summit, February 23, 2004.  Original sources listed as National Science Foundation/Division of Science Resources Statistics; degree data from Department of Education/National Center for Education Statistics:  Integrated Postsecondary Education Data System Completions Survey; and NSF/SRS; Survey of Earned Doctorates; and Projected Annual Average Job Openings derived from Department of Commerce (Office of Technology Policy) analysis of Bureau of Labor Statistics 2002-2012 projections.  See </a:t>
            </a:r>
            <a:r>
              <a:rPr lang="en-US" sz="1100" b="1" i="0" dirty="0">
                <a:solidFill>
                  <a:srgbClr val="0000EE"/>
                </a:solidFill>
                <a:latin typeface="Courier New" pitchFamily="84" charset="0"/>
              </a:rPr>
              <a:t>http://www.cra.org/govaffairs/content.php?cid=22</a:t>
            </a:r>
            <a:r>
              <a:rPr lang="en-US" sz="1600" i="0" dirty="0"/>
              <a:t>.</a:t>
            </a:r>
          </a:p>
        </p:txBody>
      </p:sp>
      <p:sp>
        <p:nvSpPr>
          <p:cNvPr id="365618" name="Text Box 50"/>
          <p:cNvSpPr txBox="1">
            <a:spLocks noChangeArrowheads="1"/>
          </p:cNvSpPr>
          <p:nvPr/>
        </p:nvSpPr>
        <p:spPr bwMode="auto">
          <a:xfrm>
            <a:off x="507868" y="5016500"/>
            <a:ext cx="1422030" cy="327782"/>
          </a:xfrm>
          <a:prstGeom prst="rect">
            <a:avLst/>
          </a:prstGeom>
          <a:noFill/>
          <a:ln w="9525">
            <a:noFill/>
            <a:miter lim="800000"/>
            <a:headEnd/>
            <a:tailEnd/>
          </a:ln>
          <a:effectLst/>
        </p:spPr>
        <p:txBody>
          <a:bodyPr>
            <a:spAutoFit/>
          </a:bodyPr>
          <a:lstStyle/>
          <a:p>
            <a:pPr algn="just">
              <a:lnSpc>
                <a:spcPct val="85000"/>
              </a:lnSpc>
              <a:spcBef>
                <a:spcPct val="50000"/>
              </a:spcBef>
            </a:pPr>
            <a:r>
              <a:rPr lang="en-US" i="0"/>
              <a:t>Sources:</a:t>
            </a:r>
          </a:p>
        </p:txBody>
      </p:sp>
      <p:sp>
        <p:nvSpPr>
          <p:cNvPr id="365619" name="Line 51"/>
          <p:cNvSpPr>
            <a:spLocks noChangeShapeType="1"/>
          </p:cNvSpPr>
          <p:nvPr/>
        </p:nvSpPr>
        <p:spPr bwMode="auto">
          <a:xfrm>
            <a:off x="3216496" y="6324600"/>
            <a:ext cx="5925123" cy="0"/>
          </a:xfrm>
          <a:prstGeom prst="line">
            <a:avLst/>
          </a:prstGeom>
          <a:noFill/>
          <a:ln w="9525">
            <a:solidFill>
              <a:srgbClr val="0000EE"/>
            </a:solidFill>
            <a:round/>
            <a:headEnd/>
            <a:tailEnd/>
          </a:ln>
          <a:effectLst/>
        </p:spPr>
        <p:txBody>
          <a:bodyPr wrap="none" anchor="ctr"/>
          <a:lstStyle/>
          <a:p>
            <a:endParaRPr lang="en-US"/>
          </a:p>
        </p:txBody>
      </p:sp>
      <p:sp>
        <p:nvSpPr>
          <p:cNvPr id="365620" name="Rectangle 52">
            <a:hlinkClick r:id="rId3"/>
          </p:cNvPr>
          <p:cNvSpPr>
            <a:spLocks noChangeArrowheads="1"/>
          </p:cNvSpPr>
          <p:nvPr/>
        </p:nvSpPr>
        <p:spPr bwMode="auto">
          <a:xfrm>
            <a:off x="3250354" y="6124576"/>
            <a:ext cx="5891265" cy="276225"/>
          </a:xfrm>
          <a:prstGeom prst="rect">
            <a:avLst/>
          </a:prstGeom>
          <a:noFill/>
          <a:ln w="9525">
            <a:noFill/>
            <a:miter lim="800000"/>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5. Pay Attention to Transitions</a:t>
            </a:r>
          </a:p>
        </p:txBody>
      </p:sp>
      <p:sp>
        <p:nvSpPr>
          <p:cNvPr id="60419" name="Rectangle 3"/>
          <p:cNvSpPr>
            <a:spLocks noGrp="1" noChangeArrowheads="1"/>
          </p:cNvSpPr>
          <p:nvPr>
            <p:ph type="body" idx="1"/>
          </p:nvPr>
        </p:nvSpPr>
        <p:spPr/>
        <p:txBody>
          <a:bodyPr/>
          <a:lstStyle/>
          <a:p>
            <a:r>
              <a:rPr lang="en-US" dirty="0"/>
              <a:t>At each new topic, we relate the transition to the story.</a:t>
            </a:r>
          </a:p>
          <a:p>
            <a:pPr lvl="1"/>
            <a:r>
              <a:rPr lang="en-US" dirty="0"/>
              <a:t>We don’t start teaching string processing,</a:t>
            </a:r>
            <a:br>
              <a:rPr lang="en-US" dirty="0"/>
            </a:br>
            <a:r>
              <a:rPr lang="en-US" dirty="0"/>
              <a:t>we start teaching HTML.</a:t>
            </a:r>
          </a:p>
          <a:p>
            <a:pPr lvl="1"/>
            <a:r>
              <a:rPr lang="en-US" dirty="0"/>
              <a:t>We don’t teach linked lists,</a:t>
            </a:r>
            <a:br>
              <a:rPr lang="en-US" dirty="0"/>
            </a:br>
            <a:r>
              <a:rPr lang="en-US" dirty="0"/>
              <a:t>we teach how to dynamically and creatively insert and remove media elements.</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6. Make the Cast Part of the Story</a:t>
            </a:r>
          </a:p>
        </p:txBody>
      </p:sp>
      <p:graphicFrame>
        <p:nvGraphicFramePr>
          <p:cNvPr id="62467" name="Object 3"/>
          <p:cNvGraphicFramePr>
            <a:graphicFrameLocks noChangeAspect="1"/>
          </p:cNvGraphicFramePr>
          <p:nvPr/>
        </p:nvGraphicFramePr>
        <p:xfrm>
          <a:off x="507868" y="1905000"/>
          <a:ext cx="3758221" cy="2598738"/>
        </p:xfrm>
        <a:graphic>
          <a:graphicData uri="http://schemas.openxmlformats.org/presentationml/2006/ole">
            <p:oleObj spid="_x0000_s143362" name="Image" r:id="rId4" imgW="1924571" imgH="1773714" progId="PhotoshopElements.Image.2">
              <p:embed/>
            </p:oleObj>
          </a:graphicData>
        </a:graphic>
      </p:graphicFrame>
      <p:graphicFrame>
        <p:nvGraphicFramePr>
          <p:cNvPr id="62468" name="Object 4"/>
          <p:cNvGraphicFramePr>
            <a:graphicFrameLocks noChangeAspect="1"/>
          </p:cNvGraphicFramePr>
          <p:nvPr/>
        </p:nvGraphicFramePr>
        <p:xfrm>
          <a:off x="4875530" y="1676400"/>
          <a:ext cx="6130387" cy="3557588"/>
        </p:xfrm>
        <a:graphic>
          <a:graphicData uri="http://schemas.openxmlformats.org/presentationml/2006/ole">
            <p:oleObj spid="_x0000_s143363" name="Image" r:id="rId5" imgW="4599441" imgH="3557023" progId="PhotoshopElements.Image.2">
              <p:embed/>
            </p:oleObj>
          </a:graphicData>
        </a:graphic>
      </p:graphicFrame>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6. Make the Cast part of the Story</a:t>
            </a:r>
          </a:p>
        </p:txBody>
      </p:sp>
      <p:sp>
        <p:nvSpPr>
          <p:cNvPr id="64515" name="Rectangle 3"/>
          <p:cNvSpPr>
            <a:spLocks noGrp="1" noChangeArrowheads="1"/>
          </p:cNvSpPr>
          <p:nvPr>
            <p:ph type="body" idx="1"/>
          </p:nvPr>
        </p:nvSpPr>
        <p:spPr/>
        <p:txBody>
          <a:bodyPr/>
          <a:lstStyle/>
          <a:p>
            <a:pPr>
              <a:lnSpc>
                <a:spcPct val="90000"/>
              </a:lnSpc>
            </a:pPr>
            <a:r>
              <a:rPr lang="en-US"/>
              <a:t>Students become part of the story in lecture:</a:t>
            </a:r>
          </a:p>
          <a:p>
            <a:pPr lvl="1">
              <a:lnSpc>
                <a:spcPct val="90000"/>
              </a:lnSpc>
            </a:pPr>
            <a:r>
              <a:rPr lang="en-US"/>
              <a:t>“This is a great collage on the Gallery this week. Who did it?</a:t>
            </a:r>
            <a:br>
              <a:rPr lang="en-US"/>
            </a:br>
            <a:r>
              <a:rPr lang="en-US"/>
              <a:t>You?</a:t>
            </a:r>
            <a:br>
              <a:rPr lang="en-US"/>
            </a:br>
            <a:r>
              <a:rPr lang="en-US"/>
              <a:t>How’d you do it?  How’d you get this great effect?”</a:t>
            </a:r>
          </a:p>
          <a:p>
            <a:pPr>
              <a:lnSpc>
                <a:spcPct val="90000"/>
              </a:lnSpc>
            </a:pPr>
            <a:r>
              <a:rPr lang="en-US"/>
              <a:t>TA’s get sucked in.</a:t>
            </a:r>
          </a:p>
          <a:p>
            <a:pPr lvl="1">
              <a:lnSpc>
                <a:spcPct val="90000"/>
              </a:lnSpc>
            </a:pPr>
            <a:r>
              <a:rPr lang="en-US"/>
              <a:t>Some of the best media on the Gallery pages are by the TA’s (“as examples”)</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9" y="228600"/>
            <a:ext cx="11164886" cy="677108"/>
          </a:xfrm>
        </p:spPr>
        <p:txBody>
          <a:bodyPr rtlCol="0"/>
          <a:lstStyle/>
          <a:p>
            <a:pPr>
              <a:defRPr/>
            </a:pPr>
            <a:r>
              <a:rPr smtClean="0">
                <a:ea typeface="+mn-ea"/>
              </a:rPr>
              <a:t>Conclusions</a:t>
            </a:r>
            <a:endParaRPr>
              <a:ea typeface="+mn-ea"/>
            </a:endParaRPr>
          </a:p>
        </p:txBody>
      </p:sp>
      <p:sp>
        <p:nvSpPr>
          <p:cNvPr id="58371" name="Content Placeholder 2"/>
          <p:cNvSpPr>
            <a:spLocks noGrp="1"/>
          </p:cNvSpPr>
          <p:nvPr>
            <p:ph idx="1"/>
          </p:nvPr>
        </p:nvSpPr>
        <p:spPr>
          <a:xfrm>
            <a:off x="458124" y="1090486"/>
            <a:ext cx="11172826" cy="4413250"/>
          </a:xfrm>
        </p:spPr>
        <p:txBody>
          <a:bodyPr/>
          <a:lstStyle/>
          <a:p>
            <a:r>
              <a:rPr lang="en-US" dirty="0"/>
              <a:t>Computing is important for everyone,</a:t>
            </a:r>
            <a:br>
              <a:rPr lang="en-US" dirty="0"/>
            </a:br>
            <a:r>
              <a:rPr lang="en-US" dirty="0"/>
              <a:t>We should aim to be able to teach computing to everyone</a:t>
            </a:r>
            <a:r>
              <a:rPr lang="en-US" dirty="0" smtClean="0"/>
              <a:t>.</a:t>
            </a:r>
            <a:endParaRPr lang="en-US" dirty="0"/>
          </a:p>
          <a:p>
            <a:r>
              <a:rPr lang="en-US" dirty="0" smtClean="0"/>
              <a:t>Contextualized Computing has </a:t>
            </a:r>
            <a:r>
              <a:rPr lang="en-US" dirty="0"/>
              <a:t>great promise for achieving the goal of </a:t>
            </a:r>
            <a:r>
              <a:rPr lang="en-US" dirty="0" smtClean="0"/>
              <a:t>enabling everyone to use computing for exploration </a:t>
            </a:r>
            <a:r>
              <a:rPr lang="en-US" dirty="0" smtClean="0"/>
              <a:t>and</a:t>
            </a:r>
            <a:r>
              <a:rPr lang="en-US" dirty="0" smtClean="0"/>
              <a:t> communication.</a:t>
            </a:r>
            <a:endParaRPr lang="en-US" dirty="0" smtClean="0"/>
          </a:p>
          <a:p>
            <a:pPr lvl="1"/>
            <a:r>
              <a:rPr lang="en-US" dirty="0" smtClean="0"/>
              <a:t>Media Computation is an example of contextualized computing.</a:t>
            </a:r>
            <a:endParaRPr lang="en-US" dirty="0" smtClean="0"/>
          </a:p>
          <a:p>
            <a:r>
              <a:rPr lang="en-US" dirty="0" smtClean="0"/>
              <a:t>How do we convince students to buy-in, to engage with the context?</a:t>
            </a:r>
            <a:endParaRPr lang="en-US" dirty="0" smtClean="0"/>
          </a:p>
          <a:p>
            <a:pPr lvl="1"/>
            <a:r>
              <a:rPr lang="en-US" dirty="0" smtClean="0"/>
              <a:t>In the same way that, in Disney World, you accept a six foot talking mouse.</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410107" y="268289"/>
            <a:ext cx="11164886" cy="677108"/>
          </a:xfrm>
        </p:spPr>
        <p:txBody>
          <a:bodyPr rtlCol="0"/>
          <a:lstStyle/>
          <a:p>
            <a:pPr>
              <a:defRPr/>
            </a:pPr>
            <a:r>
              <a:rPr dirty="0" smtClean="0">
                <a:ea typeface="+mn-ea"/>
              </a:rPr>
              <a:t>With thanks to our funding supporters</a:t>
            </a:r>
            <a:endParaRPr dirty="0">
              <a:ea typeface="+mn-ea"/>
            </a:endParaRPr>
          </a:p>
        </p:txBody>
      </p:sp>
      <p:sp>
        <p:nvSpPr>
          <p:cNvPr id="59395" name="Text Box 3"/>
          <p:cNvSpPr>
            <a:spLocks noGrp="1" noChangeArrowheads="1"/>
          </p:cNvSpPr>
          <p:nvPr>
            <p:ph idx="1"/>
          </p:nvPr>
        </p:nvSpPr>
        <p:spPr>
          <a:xfrm>
            <a:off x="508000" y="1201198"/>
            <a:ext cx="11133477" cy="5188798"/>
          </a:xfrm>
          <a:ln>
            <a:solidFill>
              <a:schemeClr val="tx1"/>
            </a:solidFill>
          </a:ln>
        </p:spPr>
        <p:txBody>
          <a:bodyPr/>
          <a:lstStyle/>
          <a:p>
            <a:pPr eaLnBrk="0" hangingPunct="0">
              <a:spcBef>
                <a:spcPct val="50000"/>
              </a:spcBef>
              <a:buSzTx/>
              <a:buFontTx/>
              <a:buChar char="•"/>
            </a:pPr>
            <a:r>
              <a:rPr lang="en-US" sz="2400"/>
              <a:t>National Science Foundation</a:t>
            </a:r>
          </a:p>
          <a:p>
            <a:pPr lvl="1" eaLnBrk="0" hangingPunct="0">
              <a:spcBef>
                <a:spcPct val="50000"/>
              </a:spcBef>
              <a:buSzTx/>
              <a:buFontTx/>
              <a:buChar char="•"/>
            </a:pPr>
            <a:r>
              <a:rPr lang="en-US" sz="2000"/>
              <a:t>Statewide BPC Alliance: Project “Georgia Computes!” </a:t>
            </a:r>
            <a:r>
              <a:rPr lang="en-US" sz="2000">
                <a:hlinkClick r:id="rId3"/>
              </a:rPr>
              <a:t>http://www.gacomputes.org</a:t>
            </a:r>
          </a:p>
          <a:p>
            <a:pPr lvl="1" eaLnBrk="0" hangingPunct="0">
              <a:spcBef>
                <a:spcPct val="50000"/>
              </a:spcBef>
              <a:buSzTx/>
              <a:buFontTx/>
              <a:buChar char="•"/>
            </a:pPr>
            <a:r>
              <a:rPr lang="en-US" sz="2000"/>
              <a:t>CCLI Grant</a:t>
            </a:r>
          </a:p>
          <a:p>
            <a:pPr eaLnBrk="0" hangingPunct="0">
              <a:spcBef>
                <a:spcPct val="50000"/>
              </a:spcBef>
              <a:buSzTx/>
              <a:buFontTx/>
              <a:buChar char="•"/>
            </a:pPr>
            <a:r>
              <a:rPr lang="en-US" sz="2400"/>
              <a:t>Microsoft Research</a:t>
            </a:r>
          </a:p>
          <a:p>
            <a:pPr eaLnBrk="0" hangingPunct="0">
              <a:spcBef>
                <a:spcPct val="50000"/>
              </a:spcBef>
              <a:buSzTx/>
              <a:buFontTx/>
              <a:buChar char="•"/>
            </a:pPr>
            <a:r>
              <a:rPr lang="en-US" sz="2400"/>
              <a:t>Georgia Tech's College of Computing </a:t>
            </a:r>
          </a:p>
          <a:p>
            <a:pPr eaLnBrk="0" hangingPunct="0">
              <a:spcBef>
                <a:spcPct val="50000"/>
              </a:spcBef>
              <a:buSzTx/>
              <a:buFontTx/>
              <a:buChar char="•"/>
            </a:pPr>
            <a:r>
              <a:rPr lang="en-US" sz="2400"/>
              <a:t>Georgia’s Department of Education</a:t>
            </a:r>
          </a:p>
          <a:p>
            <a:pPr eaLnBrk="0" hangingPunct="0">
              <a:spcBef>
                <a:spcPct val="50000"/>
              </a:spcBef>
              <a:buSzTx/>
              <a:buFontTx/>
              <a:buChar char="•"/>
            </a:pPr>
            <a:r>
              <a:rPr lang="en-US" sz="2400"/>
              <a:t>GVU Center, </a:t>
            </a:r>
          </a:p>
          <a:p>
            <a:pPr eaLnBrk="0" hangingPunct="0">
              <a:spcBef>
                <a:spcPct val="50000"/>
              </a:spcBef>
              <a:buSzTx/>
              <a:buFontTx/>
              <a:buChar char="•"/>
            </a:pPr>
            <a:r>
              <a:rPr lang="en-US" sz="2400"/>
              <a:t>Al West Fund,</a:t>
            </a:r>
          </a:p>
          <a:p>
            <a:pPr eaLnBrk="0" hangingPunct="0">
              <a:spcBef>
                <a:spcPct val="50000"/>
              </a:spcBef>
              <a:buSzTx/>
              <a:buFontTx/>
              <a:buChar char="•"/>
            </a:pPr>
            <a:r>
              <a:rPr lang="en-US" sz="2400"/>
              <a:t>President's Undergraduate Research Award,</a:t>
            </a:r>
          </a:p>
          <a:p>
            <a:pPr eaLnBrk="0" hangingPunct="0">
              <a:spcBef>
                <a:spcPct val="50000"/>
              </a:spcBef>
              <a:buSzTx/>
              <a:buFontTx/>
              <a:buChar char="•"/>
            </a:pPr>
            <a:r>
              <a:rPr lang="en-US" sz="2400"/>
              <a:t>Toyota Foundation</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rtlCol="0"/>
          <a:lstStyle/>
          <a:p>
            <a:pPr>
              <a:defRPr/>
            </a:pPr>
            <a:r>
              <a:rPr>
                <a:ea typeface="+mn-ea"/>
              </a:rPr>
              <a:t>Thank you!</a:t>
            </a:r>
          </a:p>
        </p:txBody>
      </p:sp>
      <p:sp>
        <p:nvSpPr>
          <p:cNvPr id="60420" name="Rectangle 3"/>
          <p:cNvSpPr>
            <a:spLocks noGrp="1" noChangeArrowheads="1"/>
          </p:cNvSpPr>
          <p:nvPr>
            <p:ph type="body" sz="half" idx="1"/>
          </p:nvPr>
        </p:nvSpPr>
        <p:spPr>
          <a:xfrm>
            <a:off x="312739" y="1951038"/>
            <a:ext cx="7858125" cy="4100512"/>
          </a:xfrm>
        </p:spPr>
        <p:txBody>
          <a:bodyPr/>
          <a:lstStyle/>
          <a:p>
            <a:pPr>
              <a:lnSpc>
                <a:spcPct val="80000"/>
              </a:lnSpc>
              <a:buFontTx/>
              <a:buNone/>
            </a:pPr>
            <a:r>
              <a:rPr lang="en-US" sz="2400">
                <a:latin typeface="Courier New" pitchFamily="-109" charset="0"/>
                <a:ea typeface="Courier New" pitchFamily="-109" charset="0"/>
                <a:cs typeface="Courier New" pitchFamily="-109" charset="0"/>
                <a:hlinkClick r:id="rId3"/>
              </a:rPr>
              <a:t>http://www.cc.gatech.edu/~mark.guzdial</a:t>
            </a:r>
            <a:r>
              <a:rPr lang="en-US" sz="2400">
                <a:latin typeface="Courier New" pitchFamily="-109" charset="0"/>
                <a:ea typeface="Courier New" pitchFamily="-109" charset="0"/>
                <a:cs typeface="Courier New" pitchFamily="-109" charset="0"/>
              </a:rPr>
              <a:t> </a:t>
            </a:r>
            <a:endParaRPr lang="en-US" sz="3600"/>
          </a:p>
          <a:p>
            <a:pPr>
              <a:lnSpc>
                <a:spcPct val="80000"/>
              </a:lnSpc>
              <a:buFontTx/>
              <a:buNone/>
            </a:pPr>
            <a:r>
              <a:rPr lang="en-US" sz="2400">
                <a:latin typeface="Courier New" pitchFamily="-109" charset="0"/>
                <a:ea typeface="Courier New" pitchFamily="-109" charset="0"/>
                <a:cs typeface="Courier New" pitchFamily="-109" charset="0"/>
                <a:hlinkClick r:id="rId4"/>
              </a:rPr>
              <a:t>http://home.cc.gatech.edu/csl</a:t>
            </a:r>
            <a:endParaRPr lang="en-US" sz="2400">
              <a:latin typeface="Courier New" pitchFamily="-109" charset="0"/>
              <a:ea typeface="Courier New" pitchFamily="-109" charset="0"/>
              <a:cs typeface="Courier New" pitchFamily="-109" charset="0"/>
            </a:endParaRPr>
          </a:p>
          <a:p>
            <a:pPr>
              <a:lnSpc>
                <a:spcPct val="80000"/>
              </a:lnSpc>
              <a:buFontTx/>
              <a:buNone/>
            </a:pPr>
            <a:r>
              <a:rPr lang="en-US" sz="2400">
                <a:latin typeface="Courier New" pitchFamily="-109" charset="0"/>
                <a:ea typeface="Courier New" pitchFamily="-109" charset="0"/>
                <a:cs typeface="Courier New" pitchFamily="-109" charset="0"/>
              </a:rPr>
              <a:t> </a:t>
            </a:r>
          </a:p>
          <a:p>
            <a:pPr>
              <a:lnSpc>
                <a:spcPct val="80000"/>
              </a:lnSpc>
              <a:buFontTx/>
              <a:buNone/>
            </a:pPr>
            <a:endParaRPr lang="en-US">
              <a:latin typeface="Courier New" pitchFamily="-109" charset="0"/>
              <a:ea typeface="Courier New" pitchFamily="-109" charset="0"/>
              <a:cs typeface="Courier New" pitchFamily="-109" charset="0"/>
            </a:endParaRPr>
          </a:p>
          <a:p>
            <a:pPr>
              <a:lnSpc>
                <a:spcPct val="80000"/>
              </a:lnSpc>
              <a:buFontTx/>
              <a:buNone/>
            </a:pPr>
            <a:r>
              <a:rPr lang="en-US"/>
              <a:t>For more on MediaComp approach (including papers, software, and slides, and workshops):</a:t>
            </a:r>
          </a:p>
          <a:p>
            <a:pPr>
              <a:lnSpc>
                <a:spcPct val="80000"/>
              </a:lnSpc>
              <a:buFontTx/>
              <a:buNone/>
            </a:pPr>
            <a:r>
              <a:rPr lang="en-US" sz="2000">
                <a:latin typeface="Courier New" pitchFamily="-109" charset="0"/>
                <a:ea typeface="Courier New" pitchFamily="-109" charset="0"/>
                <a:cs typeface="Courier New" pitchFamily="-109" charset="0"/>
                <a:hlinkClick r:id="rId5"/>
              </a:rPr>
              <a:t>http://coweb.cc.gatech.edu/mediaComp-plan</a:t>
            </a:r>
            <a:endParaRPr lang="en-US" sz="2000">
              <a:latin typeface="Courier New" pitchFamily="-109" charset="0"/>
              <a:ea typeface="Courier New" pitchFamily="-109" charset="0"/>
              <a:cs typeface="Courier New" pitchFamily="-109" charset="0"/>
            </a:endParaRPr>
          </a:p>
          <a:p>
            <a:pPr>
              <a:lnSpc>
                <a:spcPct val="80000"/>
              </a:lnSpc>
              <a:buFontTx/>
              <a:buNone/>
            </a:pPr>
            <a:r>
              <a:rPr lang="en-US"/>
              <a:t>Media Computation Teachers’ Site:</a:t>
            </a:r>
          </a:p>
          <a:p>
            <a:pPr>
              <a:lnSpc>
                <a:spcPct val="80000"/>
              </a:lnSpc>
              <a:buFontTx/>
              <a:buNone/>
            </a:pPr>
            <a:r>
              <a:rPr lang="en-US" sz="2000">
                <a:latin typeface="Courier New" pitchFamily="-109" charset="0"/>
                <a:ea typeface="Courier New" pitchFamily="-109" charset="0"/>
                <a:cs typeface="Courier New" pitchFamily="-109" charset="0"/>
                <a:hlinkClick r:id="rId6"/>
              </a:rPr>
              <a:t>http://coweb.cc.gatech.edu/mediaComp-teach</a:t>
            </a:r>
            <a:r>
              <a:rPr lang="en-US" sz="2000">
                <a:latin typeface="Courier New" pitchFamily="-109" charset="0"/>
                <a:ea typeface="Courier New" pitchFamily="-109" charset="0"/>
                <a:cs typeface="Courier New" pitchFamily="-109" charset="0"/>
              </a:rPr>
              <a:t> </a:t>
            </a:r>
            <a:r>
              <a:rPr lang="en-US" sz="2400">
                <a:latin typeface="Courier New" pitchFamily="-109" charset="0"/>
                <a:ea typeface="Courier New" pitchFamily="-109" charset="0"/>
                <a:cs typeface="Courier New" pitchFamily="-109" charset="0"/>
              </a:rPr>
              <a:t> </a:t>
            </a:r>
            <a:endParaRPr lang="en-US" sz="3600"/>
          </a:p>
        </p:txBody>
      </p:sp>
      <p:pic>
        <p:nvPicPr>
          <p:cNvPr id="60421" name="Picture 4" descr="Python-book-cover"/>
          <p:cNvPicPr>
            <a:picLocks noGrp="1" noChangeAspect="1" noChangeArrowheads="1"/>
          </p:cNvPicPr>
          <p:nvPr>
            <p:ph sz="half" idx="2"/>
          </p:nvPr>
        </p:nvPicPr>
        <p:blipFill>
          <a:blip r:embed="rId7"/>
          <a:srcRect/>
          <a:stretch>
            <a:fillRect/>
          </a:stretch>
        </p:blipFill>
        <p:spPr>
          <a:xfrm>
            <a:off x="8991601" y="304800"/>
            <a:ext cx="2501900" cy="3309938"/>
          </a:xfrm>
          <a:ln>
            <a:solidFill>
              <a:schemeClr val="tx1"/>
            </a:solidFill>
          </a:ln>
        </p:spPr>
      </p:pic>
      <p:sp>
        <p:nvSpPr>
          <p:cNvPr id="60418" name="Slide Number Placeholder 5"/>
          <p:cNvSpPr>
            <a:spLocks noGrp="1"/>
          </p:cNvSpPr>
          <p:nvPr>
            <p:ph type="sldNum" sz="quarter" idx="11"/>
          </p:nvPr>
        </p:nvSpPr>
        <p:spPr bwMode="auto">
          <a:noFill/>
          <a:ln>
            <a:miter lim="800000"/>
            <a:headEnd/>
            <a:tailEnd/>
          </a:ln>
        </p:spPr>
        <p:txBody>
          <a:bodyPr/>
          <a:lstStyle/>
          <a:p>
            <a:fld id="{C458283B-B150-934C-AC43-AC313295E0A2}" type="slidenum">
              <a:rPr lang="en-US"/>
              <a:pPr/>
              <a:t>45</a:t>
            </a:fld>
            <a:endParaRPr lang="en-US"/>
          </a:p>
        </p:txBody>
      </p:sp>
      <p:pic>
        <p:nvPicPr>
          <p:cNvPr id="60422" name="Picture 5" descr="mediacompcover"/>
          <p:cNvPicPr>
            <a:picLocks noChangeAspect="1" noChangeArrowheads="1"/>
          </p:cNvPicPr>
          <p:nvPr/>
        </p:nvPicPr>
        <p:blipFill>
          <a:blip r:embed="rId8"/>
          <a:srcRect/>
          <a:stretch>
            <a:fillRect/>
          </a:stretch>
        </p:blipFill>
        <p:spPr bwMode="auto">
          <a:xfrm>
            <a:off x="8991600" y="3657600"/>
            <a:ext cx="2589214"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a:defRPr/>
            </a:pPr>
            <a:r>
              <a:rPr smtClean="0">
                <a:ea typeface="+mn-ea"/>
              </a:rPr>
              <a:t>The Two Cultures</a:t>
            </a:r>
            <a:endParaRPr>
              <a:ea typeface="+mn-ea"/>
            </a:endParaRPr>
          </a:p>
        </p:txBody>
      </p:sp>
      <p:pic>
        <p:nvPicPr>
          <p:cNvPr id="16387" name="Picture 5" descr="twocultures-scan2"/>
          <p:cNvPicPr>
            <a:picLocks noChangeAspect="1" noChangeArrowheads="1"/>
          </p:cNvPicPr>
          <p:nvPr/>
        </p:nvPicPr>
        <p:blipFill>
          <a:blip r:embed="rId3"/>
          <a:srcRect/>
          <a:stretch>
            <a:fillRect/>
          </a:stretch>
        </p:blipFill>
        <p:spPr bwMode="auto">
          <a:xfrm>
            <a:off x="4124326" y="1076327"/>
            <a:ext cx="3970338" cy="57816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Grp="1" noChangeArrowheads="1"/>
          </p:cNvSpPr>
          <p:nvPr>
            <p:ph type="title"/>
          </p:nvPr>
        </p:nvSpPr>
        <p:spPr>
          <a:xfrm>
            <a:off x="515939" y="228600"/>
            <a:ext cx="11164886" cy="507831"/>
          </a:xfrm>
        </p:spPr>
        <p:txBody>
          <a:bodyPr rtlCol="0"/>
          <a:lstStyle/>
          <a:p>
            <a:pPr>
              <a:defRPr/>
            </a:pPr>
            <a:r>
              <a:rPr sz="3600">
                <a:ea typeface="+mn-ea"/>
              </a:rPr>
              <a:t>1961 MIT Sloan School Symposium</a:t>
            </a:r>
          </a:p>
        </p:txBody>
      </p:sp>
      <p:pic>
        <p:nvPicPr>
          <p:cNvPr id="17411" name="Picture 4"/>
          <p:cNvPicPr>
            <a:picLocks noChangeAspect="1" noChangeArrowheads="1"/>
          </p:cNvPicPr>
          <p:nvPr/>
        </p:nvPicPr>
        <p:blipFill>
          <a:blip r:embed="rId3"/>
          <a:srcRect/>
          <a:stretch>
            <a:fillRect/>
          </a:stretch>
        </p:blipFill>
        <p:spPr bwMode="auto">
          <a:xfrm>
            <a:off x="322264" y="1228725"/>
            <a:ext cx="3603625" cy="5183188"/>
          </a:xfrm>
          <a:prstGeom prst="rect">
            <a:avLst/>
          </a:prstGeom>
          <a:noFill/>
          <a:ln w="9525">
            <a:noFill/>
            <a:miter lim="800000"/>
            <a:headEnd/>
            <a:tailEnd/>
          </a:ln>
        </p:spPr>
      </p:pic>
      <p:pic>
        <p:nvPicPr>
          <p:cNvPr id="7" name="Picture 5"/>
          <p:cNvPicPr>
            <a:picLocks noChangeAspect="1" noChangeArrowheads="1"/>
          </p:cNvPicPr>
          <p:nvPr/>
        </p:nvPicPr>
        <p:blipFill>
          <a:blip r:embed="rId4"/>
          <a:srcRect/>
          <a:stretch>
            <a:fillRect/>
          </a:stretch>
        </p:blipFill>
        <p:spPr bwMode="auto">
          <a:xfrm>
            <a:off x="7940674" y="1547814"/>
            <a:ext cx="2800351" cy="4676775"/>
          </a:xfrm>
          <a:prstGeom prst="rect">
            <a:avLst/>
          </a:prstGeom>
          <a:noFill/>
          <a:ln w="9525">
            <a:noFill/>
            <a:miter lim="800000"/>
            <a:headEnd/>
            <a:tailEnd/>
          </a:ln>
        </p:spPr>
      </p:pic>
      <p:pic>
        <p:nvPicPr>
          <p:cNvPr id="8" name="Picture 6"/>
          <p:cNvPicPr>
            <a:picLocks noChangeAspect="1" noChangeArrowheads="1"/>
          </p:cNvPicPr>
          <p:nvPr/>
        </p:nvPicPr>
        <p:blipFill>
          <a:blip r:embed="rId5"/>
          <a:srcRect/>
          <a:stretch>
            <a:fillRect/>
          </a:stretch>
        </p:blipFill>
        <p:spPr bwMode="auto">
          <a:xfrm>
            <a:off x="4438650" y="1562102"/>
            <a:ext cx="2971801" cy="45815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994" name="Rectangle 2"/>
          <p:cNvSpPr>
            <a:spLocks noGrp="1" noChangeArrowheads="1"/>
          </p:cNvSpPr>
          <p:nvPr>
            <p:ph type="title"/>
          </p:nvPr>
        </p:nvSpPr>
        <p:spPr>
          <a:xfrm>
            <a:off x="406294" y="242341"/>
            <a:ext cx="10969943" cy="782778"/>
          </a:xfrm>
        </p:spPr>
        <p:txBody>
          <a:bodyPr rtlCol="0"/>
          <a:lstStyle/>
          <a:p>
            <a:pPr>
              <a:defRPr/>
            </a:pPr>
            <a:r>
              <a:rPr sz="2800" dirty="0">
                <a:ea typeface="+mn-ea"/>
              </a:rPr>
              <a:t>Learn Programming </a:t>
            </a:r>
            <a:br>
              <a:rPr sz="2800" dirty="0">
                <a:ea typeface="+mn-ea"/>
              </a:rPr>
            </a:br>
            <a:r>
              <a:rPr sz="2800" dirty="0">
                <a:ea typeface="+mn-ea"/>
              </a:rPr>
              <a:t>to Re-Think Process Everywhere</a:t>
            </a:r>
          </a:p>
        </p:txBody>
      </p:sp>
      <p:sp>
        <p:nvSpPr>
          <p:cNvPr id="18435" name="Rectangle 3"/>
          <p:cNvSpPr>
            <a:spLocks noGrp="1" noChangeArrowheads="1"/>
          </p:cNvSpPr>
          <p:nvPr>
            <p:ph type="body" sz="half" idx="1"/>
          </p:nvPr>
        </p:nvSpPr>
        <p:spPr>
          <a:xfrm>
            <a:off x="609600" y="1156740"/>
            <a:ext cx="5376863" cy="4222750"/>
          </a:xfrm>
        </p:spPr>
        <p:txBody>
          <a:bodyPr/>
          <a:lstStyle/>
          <a:p>
            <a:r>
              <a:rPr lang="en-US" sz="2400" dirty="0"/>
              <a:t>Alan Perlis argued that </a:t>
            </a:r>
            <a:r>
              <a:rPr lang="en-US" sz="2400" i="1" dirty="0"/>
              <a:t>computer science should be part of a liberal education.</a:t>
            </a:r>
          </a:p>
          <a:p>
            <a:pPr lvl="1"/>
            <a:r>
              <a:rPr lang="en-US" sz="2400" dirty="0"/>
              <a:t>Explicitly, he argued that all students should learn to program.</a:t>
            </a:r>
          </a:p>
          <a:p>
            <a:r>
              <a:rPr lang="en-US" sz="2400" dirty="0"/>
              <a:t>Why?</a:t>
            </a:r>
          </a:p>
          <a:p>
            <a:pPr lvl="1"/>
            <a:r>
              <a:rPr lang="en-US" sz="2400" dirty="0"/>
              <a:t>Because Computer Science is the study of process.</a:t>
            </a:r>
          </a:p>
          <a:p>
            <a:pPr lvl="1"/>
            <a:r>
              <a:rPr lang="en-US" sz="2400" dirty="0"/>
              <a:t>Automated execution of process changes </a:t>
            </a:r>
            <a:r>
              <a:rPr lang="en-US" sz="2400" i="1" dirty="0"/>
              <a:t>everything</a:t>
            </a:r>
          </a:p>
          <a:p>
            <a:pPr lvl="2"/>
            <a:r>
              <a:rPr lang="en-US" sz="1800" dirty="0"/>
              <a:t>Including how we think about things</a:t>
            </a:r>
          </a:p>
        </p:txBody>
      </p:sp>
      <p:pic>
        <p:nvPicPr>
          <p:cNvPr id="18436" name="Picture 4"/>
          <p:cNvPicPr>
            <a:picLocks noChangeAspect="1" noChangeArrowheads="1"/>
          </p:cNvPicPr>
          <p:nvPr/>
        </p:nvPicPr>
        <p:blipFill>
          <a:blip r:embed="rId3"/>
          <a:srcRect/>
          <a:stretch>
            <a:fillRect/>
          </a:stretch>
        </p:blipFill>
        <p:spPr bwMode="auto">
          <a:xfrm>
            <a:off x="7170739" y="1268415"/>
            <a:ext cx="3886200" cy="32353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83337" y="3981451"/>
            <a:ext cx="4851400" cy="2332946"/>
          </a:xfrm>
          <a:prstGeom prst="rect">
            <a:avLst/>
          </a:prstGeom>
        </p:spPr>
        <p:txBody>
          <a:bodyPr lIns="0" tIns="0" rIns="0" bIns="0">
            <a:prstTxWarp prst="textNoShape">
              <a:avLst/>
            </a:prstTxWarp>
            <a:spAutoFit/>
          </a:bodyPr>
          <a:lstStyle/>
          <a:p>
            <a:pPr marL="396875" indent="-396875">
              <a:lnSpc>
                <a:spcPct val="90000"/>
              </a:lnSpc>
              <a:spcBef>
                <a:spcPct val="20000"/>
              </a:spcBef>
              <a:buSzPct val="85000"/>
              <a:buFont typeface="Arial" pitchFamily="-109" charset="0"/>
              <a:buNone/>
            </a:pPr>
            <a:r>
              <a:rPr lang="en-US" sz="2400" dirty="0">
                <a:latin typeface="Segoe" charset="0"/>
              </a:rPr>
              <a:t>“A handful of people, having no relation to the will of society, having no communication with the rest of society, will be taking decisions in secret which are going to affect our lives in the deepest sense.”</a:t>
            </a:r>
          </a:p>
        </p:txBody>
      </p:sp>
      <p:sp>
        <p:nvSpPr>
          <p:cNvPr id="1367042" name="Rectangle 2"/>
          <p:cNvSpPr>
            <a:spLocks noGrp="1" noChangeArrowheads="1"/>
          </p:cNvSpPr>
          <p:nvPr>
            <p:ph type="title"/>
          </p:nvPr>
        </p:nvSpPr>
        <p:spPr>
          <a:xfrm>
            <a:off x="515939" y="228600"/>
            <a:ext cx="11164886" cy="677108"/>
          </a:xfrm>
        </p:spPr>
        <p:txBody>
          <a:bodyPr rtlCol="0"/>
          <a:lstStyle/>
          <a:p>
            <a:pPr>
              <a:defRPr/>
            </a:pPr>
            <a:r>
              <a:rPr>
                <a:ea typeface="+mn-ea"/>
              </a:rPr>
              <a:t>The Power and Fear of Algorithms</a:t>
            </a:r>
          </a:p>
        </p:txBody>
      </p:sp>
      <p:sp>
        <p:nvSpPr>
          <p:cNvPr id="19460" name="Rectangle 3"/>
          <p:cNvSpPr>
            <a:spLocks noGrp="1" noChangeArrowheads="1"/>
          </p:cNvSpPr>
          <p:nvPr>
            <p:ph idx="1"/>
          </p:nvPr>
        </p:nvSpPr>
        <p:spPr>
          <a:xfrm>
            <a:off x="609600" y="1447800"/>
            <a:ext cx="5584825" cy="4364038"/>
          </a:xfrm>
        </p:spPr>
        <p:txBody>
          <a:bodyPr/>
          <a:lstStyle/>
          <a:p>
            <a:r>
              <a:rPr lang="en-US" sz="2400"/>
              <a:t>The Economist (Sept., 2007) spoke to the algorithms that control us, yet we don’t understand.</a:t>
            </a:r>
          </a:p>
          <a:p>
            <a:pPr lvl="1"/>
            <a:r>
              <a:rPr lang="en-US" sz="2000"/>
              <a:t>Credit Ratings, Adjustable Rate Mortgages, Search Rankings</a:t>
            </a:r>
            <a:br>
              <a:rPr lang="en-US" sz="2000"/>
            </a:br>
            <a:r>
              <a:rPr lang="en-US" sz="2000"/>
              <a:t/>
            </a:r>
            <a:br>
              <a:rPr lang="en-US" sz="2000"/>
            </a:br>
            <a:r>
              <a:rPr lang="en-US" sz="2000"/>
              <a:t/>
            </a:r>
            <a:br>
              <a:rPr lang="en-US" sz="2000"/>
            </a:br>
            <a:r>
              <a:rPr lang="en-US" sz="2000"/>
              <a:t/>
            </a:r>
            <a:br>
              <a:rPr lang="en-US" sz="2000"/>
            </a:br>
            <a:endParaRPr lang="en-US" sz="2000"/>
          </a:p>
          <a:p>
            <a:r>
              <a:rPr lang="en-US" sz="2400"/>
              <a:t>C.P. Snow foresaw this in 1961.</a:t>
            </a:r>
          </a:p>
          <a:p>
            <a:pPr lvl="1"/>
            <a:r>
              <a:rPr lang="en-US" sz="2000"/>
              <a:t>Those who don’t understand algorithms, can’t understand how the decisions are made.</a:t>
            </a:r>
          </a:p>
          <a:p>
            <a:pPr lvl="1"/>
            <a:endParaRPr lang="en-US" sz="2000"/>
          </a:p>
        </p:txBody>
      </p:sp>
      <p:pic>
        <p:nvPicPr>
          <p:cNvPr id="1367044" name="Picture 4"/>
          <p:cNvPicPr>
            <a:picLocks noChangeAspect="1" noChangeArrowheads="1"/>
          </p:cNvPicPr>
          <p:nvPr/>
        </p:nvPicPr>
        <p:blipFill>
          <a:blip r:embed="rId3"/>
          <a:srcRect/>
          <a:stretch>
            <a:fillRect/>
          </a:stretch>
        </p:blipFill>
        <p:spPr bwMode="auto">
          <a:xfrm>
            <a:off x="6499226" y="1379538"/>
            <a:ext cx="5259387" cy="2019300"/>
          </a:xfrm>
          <a:prstGeom prst="rect">
            <a:avLst/>
          </a:prstGeom>
          <a:noFill/>
          <a:ln w="9525">
            <a:noFill/>
            <a:miter lim="800000"/>
            <a:headEnd/>
            <a:tailEnd/>
          </a:ln>
        </p:spPr>
      </p:pic>
      <p:pic>
        <p:nvPicPr>
          <p:cNvPr id="1367046" name="Picture 6" descr="Economist-headline-algorithms"/>
          <p:cNvPicPr>
            <a:picLocks noChangeAspect="1" noChangeArrowheads="1"/>
          </p:cNvPicPr>
          <p:nvPr/>
        </p:nvPicPr>
        <p:blipFill>
          <a:blip r:embed="rId4"/>
          <a:srcRect/>
          <a:stretch>
            <a:fillRect/>
          </a:stretch>
        </p:blipFill>
        <p:spPr bwMode="auto">
          <a:xfrm>
            <a:off x="668599" y="3721893"/>
            <a:ext cx="10825163" cy="261461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67046"/>
                                        </p:tgtEl>
                                        <p:attrNameLst>
                                          <p:attrName>ppt_x</p:attrName>
                                        </p:attrNameLst>
                                      </p:cBhvr>
                                      <p:tavLst>
                                        <p:tav tm="0">
                                          <p:val>
                                            <p:strVal val="ppt_x"/>
                                          </p:val>
                                        </p:tav>
                                        <p:tav tm="100000">
                                          <p:val>
                                            <p:strVal val="ppt_x"/>
                                          </p:val>
                                        </p:tav>
                                      </p:tavLst>
                                    </p:anim>
                                    <p:anim calcmode="lin" valueType="num">
                                      <p:cBhvr additive="base">
                                        <p:cTn id="7" dur="500"/>
                                        <p:tgtEl>
                                          <p:spTgt spid="1367046"/>
                                        </p:tgtEl>
                                        <p:attrNameLst>
                                          <p:attrName>ppt_y</p:attrName>
                                        </p:attrNameLst>
                                      </p:cBhvr>
                                      <p:tavLst>
                                        <p:tav tm="0">
                                          <p:val>
                                            <p:strVal val="ppt_y"/>
                                          </p:val>
                                        </p:tav>
                                        <p:tav tm="100000">
                                          <p:val>
                                            <p:strVal val="1+ppt_h/2"/>
                                          </p:val>
                                        </p:tav>
                                      </p:tavLst>
                                    </p:anim>
                                    <p:set>
                                      <p:cBhvr>
                                        <p:cTn id="8" dur="1" fill="hold">
                                          <p:stCondLst>
                                            <p:cond delay="499"/>
                                          </p:stCondLst>
                                        </p:cTn>
                                        <p:tgtEl>
                                          <p:spTgt spid="13670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1367044"/>
                                        </p:tgtEl>
                                        <p:attrNameLst>
                                          <p:attrName>style.visibility</p:attrName>
                                        </p:attrNameLst>
                                      </p:cBhvr>
                                      <p:to>
                                        <p:strVal val="visible"/>
                                      </p:to>
                                    </p:set>
                                    <p:anim calcmode="lin" valueType="num">
                                      <p:cBhvr additive="base">
                                        <p:cTn id="13" dur="500" fill="hold"/>
                                        <p:tgtEl>
                                          <p:spTgt spid="1367044"/>
                                        </p:tgtEl>
                                        <p:attrNameLst>
                                          <p:attrName>ppt_x</p:attrName>
                                        </p:attrNameLst>
                                      </p:cBhvr>
                                      <p:tavLst>
                                        <p:tav tm="0">
                                          <p:val>
                                            <p:strVal val="#ppt_x"/>
                                          </p:val>
                                        </p:tav>
                                        <p:tav tm="100000">
                                          <p:val>
                                            <p:strVal val="#ppt_x"/>
                                          </p:val>
                                        </p:tav>
                                      </p:tavLst>
                                    </p:anim>
                                    <p:anim calcmode="lin" valueType="num">
                                      <p:cBhvr additive="base">
                                        <p:cTn id="14" dur="500" fill="hold"/>
                                        <p:tgtEl>
                                          <p:spTgt spid="1367044"/>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2"/>
          <p:cNvSpPr>
            <a:spLocks noGrp="1" noChangeArrowheads="1"/>
          </p:cNvSpPr>
          <p:nvPr>
            <p:ph type="title"/>
          </p:nvPr>
        </p:nvSpPr>
        <p:spPr>
          <a:xfrm>
            <a:off x="515939" y="228600"/>
            <a:ext cx="11164886" cy="677108"/>
          </a:xfrm>
        </p:spPr>
        <p:txBody>
          <a:bodyPr rtlCol="0"/>
          <a:lstStyle/>
          <a:p>
            <a:pPr>
              <a:defRPr/>
            </a:pPr>
            <a:r>
              <a:rPr smtClean="0">
                <a:ea typeface="+mn-ea"/>
              </a:rPr>
              <a:t>1970- : </a:t>
            </a:r>
            <a:r>
              <a:rPr>
                <a:ea typeface="+mn-ea"/>
              </a:rPr>
              <a:t>Alan </a:t>
            </a:r>
            <a:r>
              <a:rPr smtClean="0">
                <a:ea typeface="+mn-ea"/>
              </a:rPr>
              <a:t>Kay’s </a:t>
            </a:r>
            <a:r>
              <a:rPr err="1" smtClean="0">
                <a:ea typeface="+mn-ea"/>
              </a:rPr>
              <a:t>Dynabook</a:t>
            </a:r>
            <a:endParaRPr>
              <a:ea typeface="+mn-ea"/>
            </a:endParaRPr>
          </a:p>
        </p:txBody>
      </p:sp>
      <p:sp>
        <p:nvSpPr>
          <p:cNvPr id="20483" name="Rectangle 3"/>
          <p:cNvSpPr>
            <a:spLocks noGrp="1" noChangeArrowheads="1"/>
          </p:cNvSpPr>
          <p:nvPr>
            <p:ph idx="1"/>
          </p:nvPr>
        </p:nvSpPr>
        <p:spPr>
          <a:xfrm>
            <a:off x="531813" y="1303338"/>
            <a:ext cx="6413500" cy="4013200"/>
          </a:xfrm>
        </p:spPr>
        <p:txBody>
          <a:bodyPr/>
          <a:lstStyle/>
          <a:p>
            <a:pPr>
              <a:lnSpc>
                <a:spcPct val="80000"/>
              </a:lnSpc>
            </a:pPr>
            <a:r>
              <a:rPr lang="en-US" dirty="0"/>
              <a:t>Alan Kay (2004 ACM Turing </a:t>
            </a:r>
            <a:r>
              <a:rPr lang="en-US" dirty="0" err="1"/>
              <a:t>Awardee</a:t>
            </a:r>
            <a:r>
              <a:rPr lang="en-US" dirty="0" smtClean="0"/>
              <a:t>) sees </a:t>
            </a:r>
            <a:r>
              <a:rPr lang="en-US" dirty="0"/>
              <a:t>the Computer as humanity’s first </a:t>
            </a:r>
            <a:r>
              <a:rPr lang="en-US" i="1" dirty="0" err="1"/>
              <a:t>metamedium</a:t>
            </a:r>
            <a:endParaRPr lang="en-US" sz="4000" dirty="0"/>
          </a:p>
          <a:p>
            <a:pPr lvl="1">
              <a:lnSpc>
                <a:spcPct val="80000"/>
              </a:lnSpc>
            </a:pPr>
            <a:r>
              <a:rPr lang="en-US" dirty="0"/>
              <a:t>A medium that can represent all other media.</a:t>
            </a:r>
          </a:p>
          <a:p>
            <a:pPr lvl="1">
              <a:lnSpc>
                <a:spcPct val="80000"/>
              </a:lnSpc>
            </a:pPr>
            <a:r>
              <a:rPr lang="en-US" dirty="0"/>
              <a:t>Programming as an important new medium</a:t>
            </a:r>
          </a:p>
          <a:p>
            <a:pPr>
              <a:lnSpc>
                <a:spcPct val="80000"/>
              </a:lnSpc>
            </a:pPr>
            <a:r>
              <a:rPr lang="en-US" dirty="0"/>
              <a:t>The computer-as-</a:t>
            </a:r>
            <a:r>
              <a:rPr lang="en-US" dirty="0" err="1"/>
              <a:t>Dynabook</a:t>
            </a:r>
            <a:r>
              <a:rPr lang="en-US" dirty="0"/>
              <a:t> is for creative </a:t>
            </a:r>
            <a:r>
              <a:rPr lang="en-US" dirty="0" err="1"/>
              <a:t>metamedia</a:t>
            </a:r>
            <a:r>
              <a:rPr lang="en-US" dirty="0"/>
              <a:t> exploration and reading</a:t>
            </a:r>
            <a:endParaRPr lang="en-US" sz="4000" dirty="0"/>
          </a:p>
        </p:txBody>
      </p:sp>
      <p:pic>
        <p:nvPicPr>
          <p:cNvPr id="20484" name="Picture 4"/>
          <p:cNvPicPr>
            <a:picLocks noChangeAspect="1" noChangeArrowheads="1"/>
          </p:cNvPicPr>
          <p:nvPr/>
        </p:nvPicPr>
        <p:blipFill>
          <a:blip r:embed="rId3"/>
          <a:srcRect/>
          <a:stretch>
            <a:fillRect/>
          </a:stretch>
        </p:blipFill>
        <p:spPr bwMode="auto">
          <a:xfrm>
            <a:off x="7478713" y="358775"/>
            <a:ext cx="3481386" cy="2274888"/>
          </a:xfrm>
          <a:prstGeom prst="rect">
            <a:avLst/>
          </a:prstGeom>
          <a:noFill/>
          <a:ln w="12700">
            <a:noFill/>
            <a:miter lim="800000"/>
            <a:headEnd/>
            <a:tailEnd/>
          </a:ln>
        </p:spPr>
      </p:pic>
      <p:pic>
        <p:nvPicPr>
          <p:cNvPr id="20485" name="Picture 5"/>
          <p:cNvPicPr>
            <a:picLocks noChangeAspect="1" noChangeArrowheads="1"/>
          </p:cNvPicPr>
          <p:nvPr/>
        </p:nvPicPr>
        <p:blipFill>
          <a:blip r:embed="rId4"/>
          <a:srcRect/>
          <a:stretch>
            <a:fillRect/>
          </a:stretch>
        </p:blipFill>
        <p:spPr bwMode="auto">
          <a:xfrm>
            <a:off x="7781925" y="3001963"/>
            <a:ext cx="2973388" cy="3505200"/>
          </a:xfrm>
          <a:prstGeom prst="rect">
            <a:avLst/>
          </a:prstGeom>
          <a:noFill/>
          <a:ln w="12700">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icrosoft_Research_Faculty_Summit_Template_PPT07_16x9_v06">
  <a:themeElements>
    <a:clrScheme name="Research">
      <a:dk1>
        <a:srgbClr val="000000"/>
      </a:dk1>
      <a:lt1>
        <a:srgbClr val="FFFFFF"/>
      </a:lt1>
      <a:dk2>
        <a:srgbClr val="3F3F3F"/>
      </a:dk2>
      <a:lt2>
        <a:srgbClr val="FFFFFF"/>
      </a:lt2>
      <a:accent1>
        <a:srgbClr val="FFDF79"/>
      </a:accent1>
      <a:accent2>
        <a:srgbClr val="5782B5"/>
      </a:accent2>
      <a:accent3>
        <a:srgbClr val="E15555"/>
      </a:accent3>
      <a:accent4>
        <a:srgbClr val="94D850"/>
      </a:accent4>
      <a:accent5>
        <a:srgbClr val="FFA94B"/>
      </a:accent5>
      <a:accent6>
        <a:srgbClr val="9047B9"/>
      </a:accent6>
      <a:hlink>
        <a:srgbClr val="009ED6"/>
      </a:hlink>
      <a:folHlink>
        <a:srgbClr val="DDD819"/>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bodyPr vert="horz" wrap="square" lIns="0" tIns="0" rIns="0" bIns="0" rtlCol="0">
        <a:spAutoFit/>
      </a:bodyPr>
      <a:lstStyle>
        <a:def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defRPr kumimoji="0" sz="3200" b="0" i="0" u="none" strike="noStrike" kern="1200" cap="none" spc="0" normalizeH="0" baseline="0" noProof="0" smtClean="0">
            <a:ln>
              <a:noFill/>
            </a:ln>
            <a:solidFill>
              <a:schemeClr val="bg1"/>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Powerpoint_Template">
  <a:themeElements>
    <a:clrScheme name="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Templat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Powerpoi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2201</Words>
  <Application>Microsoft Office PowerPoint</Application>
  <PresentationFormat>Custom</PresentationFormat>
  <Paragraphs>352</Paragraphs>
  <Slides>45</Slides>
  <Notes>45</Notes>
  <HiddenSlides>0</HiddenSlides>
  <MMClips>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49" baseType="lpstr">
      <vt:lpstr>Microsoft_Research_Faculty_Summit_Template_PPT07_16x9_v06</vt:lpstr>
      <vt:lpstr>White with Courier font for code slides</vt:lpstr>
      <vt:lpstr>Powerpoint_Template</vt:lpstr>
      <vt:lpstr>Adobe Photoshop Elements Image</vt:lpstr>
      <vt:lpstr>Computer Science: An Extraordinarily Liberating Art</vt:lpstr>
      <vt:lpstr>Story</vt:lpstr>
      <vt:lpstr>Declining Enrollments in Computer Science</vt:lpstr>
      <vt:lpstr>Degree Production vs. Job Openings</vt:lpstr>
      <vt:lpstr>The Two Cultures</vt:lpstr>
      <vt:lpstr>1961 MIT Sloan School Symposium</vt:lpstr>
      <vt:lpstr>Learn Programming  to Re-Think Process Everywhere</vt:lpstr>
      <vt:lpstr>The Power and Fear of Algorithms</vt:lpstr>
      <vt:lpstr>1970- : Alan Kay’s Dynabook</vt:lpstr>
      <vt:lpstr>Fall 1999: Georgia Tech</vt:lpstr>
      <vt:lpstr>Computing for Everyone is Already Happening</vt:lpstr>
      <vt:lpstr>Richard Dawkins on Fresh Aire</vt:lpstr>
      <vt:lpstr>Computer Science = = Computer Science</vt:lpstr>
      <vt:lpstr>One-class CS1: Pass (A, B, or C) vs.  WDF (Withdrawal, D or F)</vt:lpstr>
      <vt:lpstr>Contextualized Computing Education</vt:lpstr>
      <vt:lpstr>Our Three CS1’s Today</vt:lpstr>
      <vt:lpstr>Introduction to Media Computation</vt:lpstr>
      <vt:lpstr>Media Computation: Teaching in a Relevant Context</vt:lpstr>
      <vt:lpstr>Slide 19</vt:lpstr>
      <vt:lpstr>Open-ended,  contextualized homework in Media Computation CS1</vt:lpstr>
      <vt:lpstr>Results:CS1“Media Computation”</vt:lpstr>
      <vt:lpstr>Voices fromMedia Computation Students</vt:lpstr>
      <vt:lpstr>“Did the class change how you  interact with computers?”</vt:lpstr>
      <vt:lpstr>Results at Gainesville College</vt:lpstr>
      <vt:lpstr>Results at U. Illinois-Chicago</vt:lpstr>
      <vt:lpstr>AContextualized CS2: MediaComp Data Structures How did the Wildebeests charge over the ridge in Disney's "The Lion King"?</vt:lpstr>
      <vt:lpstr>Contextualized Homework in CS2</vt:lpstr>
      <vt:lpstr>Research Question: Is context still useful  in a second course?</vt:lpstr>
      <vt:lpstr>Why does Media Computation work?</vt:lpstr>
      <vt:lpstr>Disney’s Imagineering</vt:lpstr>
      <vt:lpstr>1. Start from the Story </vt:lpstr>
      <vt:lpstr>1. Start from the Story</vt:lpstr>
      <vt:lpstr>2. Start from where the expectations are</vt:lpstr>
      <vt:lpstr>2. Start from where the expectations are</vt:lpstr>
      <vt:lpstr>3. Pay Attention to Details</vt:lpstr>
      <vt:lpstr>3. Pay Attention to Details</vt:lpstr>
      <vt:lpstr>4. Where necessary, change reality</vt:lpstr>
      <vt:lpstr>4. Where necessary, change reality</vt:lpstr>
      <vt:lpstr>5. Pay Attention to Transitions</vt:lpstr>
      <vt:lpstr>5. Pay Attention to Transitions</vt:lpstr>
      <vt:lpstr>6. Make the Cast Part of the Story</vt:lpstr>
      <vt:lpstr>6. Make the Cast part of the Story</vt:lpstr>
      <vt:lpstr>Conclusions</vt:lpstr>
      <vt:lpstr>With thanks to our funding supporters</vt:lpstr>
      <vt:lpstr>Thank you!</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2008-10-05T21:03:56Z</dcterms:created>
  <dcterms:modified xsi:type="dcterms:W3CDTF">2008-10-21T17:46:59Z</dcterms:modified>
  <cp:category/>
</cp:coreProperties>
</file>