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unknown"/>
  <Default Extension="aif" ContentType="audio/aiff"/>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5.xml" ContentType="application/vnd.openxmlformats-officedocument.presentationml.notesSlide+xml"/>
  <Override PartName="/ppt/tags/tag21.xml" ContentType="application/vnd.openxmlformats-officedocument.presentationml.tags+xml"/>
  <Override PartName="/ppt/notesSlides/notesSlide3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3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38.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32.xml" ContentType="application/vnd.openxmlformats-officedocument.presentationml.tags+xml"/>
  <Override PartName="/ppt/notesSlides/notesSlide42.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4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49" r:id="rId2"/>
    <p:sldMasterId id="2147483650" r:id="rId3"/>
  </p:sldMasterIdLst>
  <p:notesMasterIdLst>
    <p:notesMasterId r:id="rId66"/>
  </p:notesMasterIdLst>
  <p:handoutMasterIdLst>
    <p:handoutMasterId r:id="rId67"/>
  </p:handoutMasterIdLst>
  <p:sldIdLst>
    <p:sldId id="256" r:id="rId4"/>
    <p:sldId id="257" r:id="rId5"/>
    <p:sldId id="316" r:id="rId6"/>
    <p:sldId id="490" r:id="rId7"/>
    <p:sldId id="491" r:id="rId8"/>
    <p:sldId id="258" r:id="rId9"/>
    <p:sldId id="406" r:id="rId10"/>
    <p:sldId id="317" r:id="rId11"/>
    <p:sldId id="318" r:id="rId12"/>
    <p:sldId id="319" r:id="rId13"/>
    <p:sldId id="359" r:id="rId14"/>
    <p:sldId id="380" r:id="rId15"/>
    <p:sldId id="403" r:id="rId16"/>
    <p:sldId id="263" r:id="rId17"/>
    <p:sldId id="414" r:id="rId18"/>
    <p:sldId id="415" r:id="rId19"/>
    <p:sldId id="416" r:id="rId20"/>
    <p:sldId id="417" r:id="rId21"/>
    <p:sldId id="418" r:id="rId22"/>
    <p:sldId id="419" r:id="rId23"/>
    <p:sldId id="420" r:id="rId24"/>
    <p:sldId id="421" r:id="rId25"/>
    <p:sldId id="457" r:id="rId26"/>
    <p:sldId id="425" r:id="rId27"/>
    <p:sldId id="426" r:id="rId28"/>
    <p:sldId id="427" r:id="rId29"/>
    <p:sldId id="428" r:id="rId30"/>
    <p:sldId id="429" r:id="rId31"/>
    <p:sldId id="430" r:id="rId32"/>
    <p:sldId id="396" r:id="rId33"/>
    <p:sldId id="398" r:id="rId34"/>
    <p:sldId id="332" r:id="rId35"/>
    <p:sldId id="333" r:id="rId36"/>
    <p:sldId id="408" r:id="rId37"/>
    <p:sldId id="335" r:id="rId38"/>
    <p:sldId id="409" r:id="rId39"/>
    <p:sldId id="487" r:id="rId40"/>
    <p:sldId id="488" r:id="rId41"/>
    <p:sldId id="399" r:id="rId42"/>
    <p:sldId id="445" r:id="rId43"/>
    <p:sldId id="446" r:id="rId44"/>
    <p:sldId id="485" r:id="rId45"/>
    <p:sldId id="453" r:id="rId46"/>
    <p:sldId id="455" r:id="rId47"/>
    <p:sldId id="447" r:id="rId48"/>
    <p:sldId id="456" r:id="rId49"/>
    <p:sldId id="448" r:id="rId50"/>
    <p:sldId id="449" r:id="rId51"/>
    <p:sldId id="451" r:id="rId52"/>
    <p:sldId id="402" r:id="rId53"/>
    <p:sldId id="302" r:id="rId54"/>
    <p:sldId id="303" r:id="rId55"/>
    <p:sldId id="304" r:id="rId56"/>
    <p:sldId id="404" r:id="rId57"/>
    <p:sldId id="492" r:id="rId58"/>
    <p:sldId id="405" r:id="rId59"/>
    <p:sldId id="462" r:id="rId60"/>
    <p:sldId id="463" r:id="rId61"/>
    <p:sldId id="464" r:id="rId62"/>
    <p:sldId id="465" r:id="rId63"/>
    <p:sldId id="466" r:id="rId64"/>
    <p:sldId id="467" r:id="rId65"/>
  </p:sldIdLst>
  <p:sldSz cx="9144000" cy="6858000" type="screen4x3"/>
  <p:notesSz cx="6858000" cy="9144000"/>
  <p:defaultTextStyle>
    <a:defPPr>
      <a:defRPr lang="en-US"/>
    </a:defPPr>
    <a:lvl1pPr algn="l" rtl="0" fontAlgn="base">
      <a:spcBef>
        <a:spcPct val="0"/>
      </a:spcBef>
      <a:spcAft>
        <a:spcPct val="0"/>
      </a:spcAft>
      <a:defRPr sz="3200" kern="1200">
        <a:solidFill>
          <a:srgbClr val="000000"/>
        </a:solidFill>
        <a:latin typeface="Gill Sans" pitchFamily="-112" charset="0"/>
        <a:ea typeface="ＭＳ Ｐゴシック" pitchFamily="34" charset="-128"/>
        <a:cs typeface="+mn-cs"/>
        <a:sym typeface="Gill Sans" pitchFamily="-112" charset="0"/>
      </a:defRPr>
    </a:lvl1pPr>
    <a:lvl2pPr marL="457200" algn="l" rtl="0" fontAlgn="base">
      <a:spcBef>
        <a:spcPct val="0"/>
      </a:spcBef>
      <a:spcAft>
        <a:spcPct val="0"/>
      </a:spcAft>
      <a:defRPr sz="3200" kern="1200">
        <a:solidFill>
          <a:srgbClr val="000000"/>
        </a:solidFill>
        <a:latin typeface="Gill Sans" pitchFamily="-112" charset="0"/>
        <a:ea typeface="ＭＳ Ｐゴシック" pitchFamily="34" charset="-128"/>
        <a:cs typeface="+mn-cs"/>
        <a:sym typeface="Gill Sans" pitchFamily="-112" charset="0"/>
      </a:defRPr>
    </a:lvl2pPr>
    <a:lvl3pPr marL="914400" algn="l" rtl="0" fontAlgn="base">
      <a:spcBef>
        <a:spcPct val="0"/>
      </a:spcBef>
      <a:spcAft>
        <a:spcPct val="0"/>
      </a:spcAft>
      <a:defRPr sz="3200" kern="1200">
        <a:solidFill>
          <a:srgbClr val="000000"/>
        </a:solidFill>
        <a:latin typeface="Gill Sans" pitchFamily="-112" charset="0"/>
        <a:ea typeface="ＭＳ Ｐゴシック" pitchFamily="34" charset="-128"/>
        <a:cs typeface="+mn-cs"/>
        <a:sym typeface="Gill Sans" pitchFamily="-112" charset="0"/>
      </a:defRPr>
    </a:lvl3pPr>
    <a:lvl4pPr marL="1371600" algn="l" rtl="0" fontAlgn="base">
      <a:spcBef>
        <a:spcPct val="0"/>
      </a:spcBef>
      <a:spcAft>
        <a:spcPct val="0"/>
      </a:spcAft>
      <a:defRPr sz="3200" kern="1200">
        <a:solidFill>
          <a:srgbClr val="000000"/>
        </a:solidFill>
        <a:latin typeface="Gill Sans" pitchFamily="-112" charset="0"/>
        <a:ea typeface="ＭＳ Ｐゴシック" pitchFamily="34" charset="-128"/>
        <a:cs typeface="+mn-cs"/>
        <a:sym typeface="Gill Sans" pitchFamily="-112" charset="0"/>
      </a:defRPr>
    </a:lvl4pPr>
    <a:lvl5pPr marL="1828800" algn="l" rtl="0" fontAlgn="base">
      <a:spcBef>
        <a:spcPct val="0"/>
      </a:spcBef>
      <a:spcAft>
        <a:spcPct val="0"/>
      </a:spcAft>
      <a:defRPr sz="3200" kern="1200">
        <a:solidFill>
          <a:srgbClr val="000000"/>
        </a:solidFill>
        <a:latin typeface="Gill Sans" pitchFamily="-112" charset="0"/>
        <a:ea typeface="ＭＳ Ｐゴシック" pitchFamily="34" charset="-128"/>
        <a:cs typeface="+mn-cs"/>
        <a:sym typeface="Gill Sans" pitchFamily="-112" charset="0"/>
      </a:defRPr>
    </a:lvl5pPr>
    <a:lvl6pPr marL="2286000" algn="l" defTabSz="914400" rtl="0" eaLnBrk="1" latinLnBrk="0" hangingPunct="1">
      <a:defRPr sz="3200" kern="1200">
        <a:solidFill>
          <a:srgbClr val="000000"/>
        </a:solidFill>
        <a:latin typeface="Gill Sans" pitchFamily="-112" charset="0"/>
        <a:ea typeface="ＭＳ Ｐゴシック" pitchFamily="34" charset="-128"/>
        <a:cs typeface="+mn-cs"/>
        <a:sym typeface="Gill Sans" pitchFamily="-112" charset="0"/>
      </a:defRPr>
    </a:lvl6pPr>
    <a:lvl7pPr marL="2743200" algn="l" defTabSz="914400" rtl="0" eaLnBrk="1" latinLnBrk="0" hangingPunct="1">
      <a:defRPr sz="3200" kern="1200">
        <a:solidFill>
          <a:srgbClr val="000000"/>
        </a:solidFill>
        <a:latin typeface="Gill Sans" pitchFamily="-112" charset="0"/>
        <a:ea typeface="ＭＳ Ｐゴシック" pitchFamily="34" charset="-128"/>
        <a:cs typeface="+mn-cs"/>
        <a:sym typeface="Gill Sans" pitchFamily="-112" charset="0"/>
      </a:defRPr>
    </a:lvl7pPr>
    <a:lvl8pPr marL="3200400" algn="l" defTabSz="914400" rtl="0" eaLnBrk="1" latinLnBrk="0" hangingPunct="1">
      <a:defRPr sz="3200" kern="1200">
        <a:solidFill>
          <a:srgbClr val="000000"/>
        </a:solidFill>
        <a:latin typeface="Gill Sans" pitchFamily="-112" charset="0"/>
        <a:ea typeface="ＭＳ Ｐゴシック" pitchFamily="34" charset="-128"/>
        <a:cs typeface="+mn-cs"/>
        <a:sym typeface="Gill Sans" pitchFamily="-112" charset="0"/>
      </a:defRPr>
    </a:lvl8pPr>
    <a:lvl9pPr marL="3657600" algn="l" defTabSz="914400" rtl="0" eaLnBrk="1" latinLnBrk="0" hangingPunct="1">
      <a:defRPr sz="3200" kern="1200">
        <a:solidFill>
          <a:srgbClr val="000000"/>
        </a:solidFill>
        <a:latin typeface="Gill Sans" pitchFamily="-112" charset="0"/>
        <a:ea typeface="ＭＳ Ｐゴシック" pitchFamily="34" charset="-128"/>
        <a:cs typeface="+mn-cs"/>
        <a:sym typeface="Gill Sans" pitchFamily="-112"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FFCC00"/>
    <a:srgbClr val="96969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387" autoAdjust="0"/>
  </p:normalViewPr>
  <p:slideViewPr>
    <p:cSldViewPr>
      <p:cViewPr varScale="1">
        <p:scale>
          <a:sx n="67" d="100"/>
          <a:sy n="67" d="100"/>
        </p:scale>
        <p:origin x="-124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3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ea typeface="ＭＳ Ｐゴシック" pitchFamily="-112" charset="-128"/>
                <a:cs typeface="ＭＳ Ｐゴシック" pitchFamily="-112"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2FABB10-CEA9-4438-B3F9-C407B5D11713}" type="datetime1">
              <a:rPr lang="en-US"/>
              <a:pPr/>
              <a:t>11/17/2011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smtClean="0">
                <a:ea typeface="ＭＳ Ｐゴシック" pitchFamily="-112" charset="-128"/>
                <a:cs typeface="ＭＳ Ｐゴシック" pitchFamily="-112"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D823F29-581F-4B4D-85CC-B49CF78F6E13}" type="slidenum">
              <a:rPr lang="en-US"/>
              <a:pPr/>
              <a:t>‹#›</a:t>
            </a:fld>
            <a:endParaRPr lang="en-US"/>
          </a:p>
        </p:txBody>
      </p:sp>
    </p:spTree>
    <p:extLst>
      <p:ext uri="{BB962C8B-B14F-4D97-AF65-F5344CB8AC3E}">
        <p14:creationId xmlns:p14="http://schemas.microsoft.com/office/powerpoint/2010/main" val="6631928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Gill Sans" charset="0"/>
                <a:ea typeface="ＭＳ Ｐゴシック" charset="-128"/>
                <a:cs typeface="+mn-cs"/>
                <a:sym typeface="Gill Sans" charset="0"/>
              </a:defRPr>
            </a:lvl1pPr>
          </a:lstStyle>
          <a:p>
            <a:pPr>
              <a:defRPr/>
            </a:pPr>
            <a:endParaRPr lang="en-US"/>
          </a:p>
        </p:txBody>
      </p:sp>
      <p:sp>
        <p:nvSpPr>
          <p:cNvPr id="706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Gill Sans" charset="0"/>
                <a:ea typeface="ＭＳ Ｐゴシック" charset="-128"/>
                <a:cs typeface="+mn-cs"/>
                <a:sym typeface="Gill Sans" charset="0"/>
              </a:defRPr>
            </a:lvl1pPr>
          </a:lstStyle>
          <a:p>
            <a:pPr>
              <a:defRPr/>
            </a:pPr>
            <a:endParaRPr lang="en-US"/>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Gill Sans" charset="0"/>
                <a:ea typeface="ＭＳ Ｐゴシック" charset="-128"/>
                <a:cs typeface="+mn-cs"/>
                <a:sym typeface="Gill Sans" charset="0"/>
              </a:defRPr>
            </a:lvl1pPr>
          </a:lstStyle>
          <a:p>
            <a:pPr>
              <a:defRPr/>
            </a:pPr>
            <a:endParaRPr lang="en-US"/>
          </a:p>
        </p:txBody>
      </p:sp>
      <p:sp>
        <p:nvSpPr>
          <p:cNvPr id="706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A1B8A646-C402-4929-B40E-D9E84CD4E187}" type="slidenum">
              <a:rPr lang="en-US"/>
              <a:pPr/>
              <a:t>‹#›</a:t>
            </a:fld>
            <a:endParaRPr lang="en-US"/>
          </a:p>
        </p:txBody>
      </p:sp>
    </p:spTree>
    <p:extLst>
      <p:ext uri="{BB962C8B-B14F-4D97-AF65-F5344CB8AC3E}">
        <p14:creationId xmlns:p14="http://schemas.microsoft.com/office/powerpoint/2010/main" val="67758300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sz="1200" kern="1200">
        <a:solidFill>
          <a:schemeClr val="tx1"/>
        </a:solidFill>
        <a:latin typeface="Gill Sans" charset="0"/>
        <a:ea typeface="ＭＳ Ｐゴシック" charset="-128"/>
        <a:cs typeface="ＭＳ Ｐゴシック"/>
      </a:defRPr>
    </a:lvl1pPr>
    <a:lvl2pPr marL="457200" algn="l" rtl="0" eaLnBrk="0" fontAlgn="base" hangingPunct="0">
      <a:spcBef>
        <a:spcPct val="0"/>
      </a:spcBef>
      <a:spcAft>
        <a:spcPct val="0"/>
      </a:spcAft>
      <a:defRPr sz="1200" kern="1200">
        <a:solidFill>
          <a:schemeClr val="tx1"/>
        </a:solidFill>
        <a:latin typeface="Gill Sans" charset="0"/>
        <a:ea typeface="ＭＳ Ｐゴシック" charset="-128"/>
        <a:cs typeface="ＭＳ Ｐゴシック"/>
      </a:defRPr>
    </a:lvl2pPr>
    <a:lvl3pPr marL="914400" algn="l" rtl="0" eaLnBrk="0" fontAlgn="base" hangingPunct="0">
      <a:spcBef>
        <a:spcPct val="0"/>
      </a:spcBef>
      <a:spcAft>
        <a:spcPct val="0"/>
      </a:spcAft>
      <a:defRPr sz="1200" kern="1200">
        <a:solidFill>
          <a:schemeClr val="tx1"/>
        </a:solidFill>
        <a:latin typeface="Gill Sans" charset="0"/>
        <a:ea typeface="ＭＳ Ｐゴシック" charset="-128"/>
        <a:cs typeface="ＭＳ Ｐゴシック"/>
      </a:defRPr>
    </a:lvl3pPr>
    <a:lvl4pPr marL="1371600" algn="l" rtl="0" eaLnBrk="0" fontAlgn="base" hangingPunct="0">
      <a:spcBef>
        <a:spcPct val="0"/>
      </a:spcBef>
      <a:spcAft>
        <a:spcPct val="0"/>
      </a:spcAft>
      <a:defRPr sz="1200" kern="1200">
        <a:solidFill>
          <a:schemeClr val="tx1"/>
        </a:solidFill>
        <a:latin typeface="Gill Sans" charset="0"/>
        <a:ea typeface="ＭＳ Ｐゴシック" charset="-128"/>
        <a:cs typeface="ＭＳ Ｐゴシック"/>
      </a:defRPr>
    </a:lvl4pPr>
    <a:lvl5pPr marL="1828800" algn="l" rtl="0" eaLnBrk="0" fontAlgn="base" hangingPunct="0">
      <a:spcBef>
        <a:spcPct val="0"/>
      </a:spcBef>
      <a:spcAft>
        <a:spcPct val="0"/>
      </a:spcAft>
      <a:defRPr sz="1200" kern="1200">
        <a:solidFill>
          <a:schemeClr val="tx1"/>
        </a:solidFill>
        <a:latin typeface="Gill Sans"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7C21C5FD-A330-453D-822C-61A00F389FCF}" type="slidenum">
              <a:rPr lang="en-US" sz="1200">
                <a:solidFill>
                  <a:schemeClr val="tx1"/>
                </a:solidFill>
              </a:rPr>
              <a:pPr eaLnBrk="1" hangingPunct="1"/>
              <a:t>1</a:t>
            </a:fld>
            <a:endParaRPr lang="en-US" sz="1200">
              <a:solidFill>
                <a:schemeClr val="tx1"/>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Gill Sans" pitchFamily="-112" charset="0"/>
                <a:ea typeface="ＭＳ Ｐゴシック" pitchFamily="34" charset="-128"/>
              </a:rPr>
              <a:t>About our </a:t>
            </a:r>
            <a:r>
              <a:rPr lang="en-US" dirty="0" smtClean="0">
                <a:latin typeface="Gill Sans" pitchFamily="-112" charset="0"/>
                <a:ea typeface="ＭＳ Ｐゴシック" pitchFamily="34" charset="-128"/>
              </a:rPr>
              <a:t>vocation, not our jobs.  We are CS educators. I will argue that our audience is not just CS specialists or majors.  The demand and need is greater</a:t>
            </a:r>
            <a:r>
              <a:rPr lang="en-US" baseline="0" dirty="0" smtClean="0">
                <a:latin typeface="Gill Sans" pitchFamily="-112" charset="0"/>
                <a:ea typeface="ＭＳ Ｐゴシック" pitchFamily="34" charset="-128"/>
              </a:rPr>
              <a:t> elsewhere.</a:t>
            </a:r>
            <a:endParaRPr lang="en-US" dirty="0" smtClean="0">
              <a:latin typeface="Gill Sans" pitchFamily="-112"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Gill Sans" pitchFamily="-112" charset="0"/>
                <a:ea typeface="ＭＳ Ｐゴシック" pitchFamily="34" charset="-128"/>
              </a:rPr>
              <a:t>Self-representations from a graphics design website.</a:t>
            </a: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3C602974-0545-4C4F-B1C8-6CC19F5B30A9}" type="slidenum">
              <a:rPr lang="en-US" sz="1200">
                <a:solidFill>
                  <a:schemeClr val="tx1"/>
                </a:solidFill>
              </a:rPr>
              <a:pPr eaLnBrk="1" hangingPunct="1"/>
              <a:t>10</a:t>
            </a:fld>
            <a:endParaRPr lang="en-US" sz="1200">
              <a:solidFill>
                <a:schemeClr val="tx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Gill Sans" pitchFamily="-112" charset="0"/>
                <a:ea typeface="ＭＳ Ｐゴシック" pitchFamily="34" charset="-128"/>
              </a:rPr>
              <a:t>Ask Michael.</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853EF865-4CE6-4778-AAE9-0425C2A1E0A5}" type="slidenum">
              <a:rPr lang="en-US" sz="1200">
                <a:solidFill>
                  <a:schemeClr val="tx1"/>
                </a:solidFill>
              </a:rPr>
              <a:pPr eaLnBrk="1" hangingPunct="1"/>
              <a:t>11</a:t>
            </a:fld>
            <a:endParaRPr lang="en-US" sz="1200">
              <a:solidFill>
                <a:schemeClr val="tx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52283010-B7BB-4C5C-BD93-56F921806195}" type="slidenum">
              <a:rPr lang="en-US" sz="1200">
                <a:solidFill>
                  <a:schemeClr val="tx1"/>
                </a:solidFill>
              </a:rPr>
              <a:pPr eaLnBrk="1" hangingPunct="1"/>
              <a:t>14</a:t>
            </a:fld>
            <a:endParaRPr lang="en-US" sz="1200">
              <a:solidFill>
                <a:schemeClr val="tx1"/>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Gill Sans" pitchFamily="-112"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2964CA1D-2260-4975-9DFD-DB7B7863A4BA}" type="slidenum">
              <a:rPr lang="en-US" sz="1200">
                <a:solidFill>
                  <a:schemeClr val="tx1"/>
                </a:solidFill>
              </a:rPr>
              <a:pPr eaLnBrk="1" hangingPunct="1"/>
              <a:t>15</a:t>
            </a:fld>
            <a:endParaRPr lang="en-US" sz="1200">
              <a:solidFill>
                <a:schemeClr val="tx1"/>
              </a:solidFill>
            </a:endParaRPr>
          </a:p>
        </p:txBody>
      </p:sp>
      <p:sp>
        <p:nvSpPr>
          <p:cNvPr id="126979" name="Rectangle 1"/>
          <p:cNvSpPr>
            <a:spLocks noGrp="1" noRot="1" noChangeAspect="1" noChangeArrowheads="1" noTextEdit="1"/>
          </p:cNvSpPr>
          <p:nvPr>
            <p:ph type="sldImg"/>
          </p:nvPr>
        </p:nvSpPr>
        <p:spPr>
          <a:solidFill>
            <a:srgbClr val="FFFFFF"/>
          </a:solidFill>
          <a:ln/>
        </p:spPr>
      </p:sp>
      <p:sp>
        <p:nvSpPr>
          <p:cNvPr id="126980"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Actually, quite good pass rates, compared to many others in CS.</a:t>
            </a:r>
          </a:p>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Across campus, these are the pits.</a:t>
            </a:r>
          </a:p>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And the women are failing or withdrawing. in greater numbers than the men.</a:t>
            </a:r>
          </a:p>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This looks like C.P. Snow’s “Two Cultures”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2968A9DA-C693-496D-932C-A02EBB4902C9}" type="slidenum">
              <a:rPr lang="en-US" sz="1200">
                <a:solidFill>
                  <a:schemeClr val="tx1"/>
                </a:solidFill>
              </a:rPr>
              <a:pPr eaLnBrk="1" hangingPunct="1"/>
              <a:t>16</a:t>
            </a:fld>
            <a:endParaRPr lang="en-US" sz="1200">
              <a:solidFill>
                <a:schemeClr val="tx1"/>
              </a:solidFill>
            </a:endParaRPr>
          </a:p>
        </p:txBody>
      </p:sp>
      <p:sp>
        <p:nvSpPr>
          <p:cNvPr id="129027" name="Rectangle 1"/>
          <p:cNvSpPr>
            <a:spLocks noGrp="1" noRot="1" noChangeAspect="1" noChangeArrowheads="1" noTextEdit="1"/>
          </p:cNvSpPr>
          <p:nvPr>
            <p:ph type="sldImg"/>
          </p:nvPr>
        </p:nvSpPr>
        <p:spPr>
          <a:solidFill>
            <a:srgbClr val="FFFFFF"/>
          </a:solidFill>
          <a:ln/>
        </p:spPr>
      </p:sp>
      <p:sp>
        <p:nvSpPr>
          <p:cNvPr id="129028"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Talk about iPods and Blackberries.</a:t>
            </a:r>
          </a:p>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This is a Computer as Tool model. We’re not yet at Computing as Literacy.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E1122C41-846E-4CC4-B712-3F002A6AD077}" type="slidenum">
              <a:rPr lang="en-US" sz="1200">
                <a:solidFill>
                  <a:schemeClr val="tx1"/>
                </a:solidFill>
                <a:latin typeface="Calibri" pitchFamily="34" charset="0"/>
              </a:rPr>
              <a:pPr eaLnBrk="1" hangingPunct="1"/>
              <a:t>17</a:t>
            </a:fld>
            <a:endParaRPr lang="en-US" sz="1200">
              <a:solidFill>
                <a:schemeClr val="tx1"/>
              </a:solidFill>
              <a:latin typeface="Calibri"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Segoe"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35600735-63D1-43D9-86F7-AFFCF97DD533}" type="slidenum">
              <a:rPr lang="en-US" sz="1200">
                <a:solidFill>
                  <a:schemeClr val="tx1"/>
                </a:solidFill>
              </a:rPr>
              <a:pPr eaLnBrk="1" hangingPunct="1"/>
              <a:t>18</a:t>
            </a:fld>
            <a:endParaRPr lang="en-US" sz="1200">
              <a:solidFill>
                <a:schemeClr val="tx1"/>
              </a:solidFill>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Gill Sans" pitchFamily="-112"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BFADEBCF-5B17-4F4C-878F-97E0D5061804}" type="slidenum">
              <a:rPr lang="en-US" sz="1200">
                <a:solidFill>
                  <a:schemeClr val="tx1"/>
                </a:solidFill>
              </a:rPr>
              <a:pPr eaLnBrk="1" hangingPunct="1"/>
              <a:t>19</a:t>
            </a:fld>
            <a:endParaRPr lang="en-US" sz="1200">
              <a:solidFill>
                <a:schemeClr val="tx1"/>
              </a:solidFill>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Gill Sans" pitchFamily="-112"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2F244E4A-6A6E-4A25-ADFB-150DF15E4BE3}" type="slidenum">
              <a:rPr lang="en-US" sz="1200">
                <a:solidFill>
                  <a:schemeClr val="tx1"/>
                </a:solidFill>
              </a:rPr>
              <a:pPr eaLnBrk="1" hangingPunct="1"/>
              <a:t>20</a:t>
            </a:fld>
            <a:endParaRPr lang="en-US" sz="1200">
              <a:solidFill>
                <a:schemeClr val="tx1"/>
              </a:solidFill>
            </a:endParaRPr>
          </a:p>
        </p:txBody>
      </p:sp>
      <p:sp>
        <p:nvSpPr>
          <p:cNvPr id="137219" name="Slide Image Placeholder 1"/>
          <p:cNvSpPr>
            <a:spLocks noGrp="1" noRot="1" noChangeAspect="1" noTextEdit="1"/>
          </p:cNvSpPr>
          <p:nvPr>
            <p:ph type="sldImg"/>
          </p:nvPr>
        </p:nvSpPr>
        <p:spPr>
          <a:xfrm>
            <a:off x="1143000" y="685800"/>
            <a:ext cx="4573588" cy="3429000"/>
          </a:xfrm>
          <a:ln/>
        </p:spPr>
      </p:sp>
      <p:sp>
        <p:nvSpPr>
          <p:cNvPr id="13722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p>
            <a:pPr defTabSz="912813" eaLnBrk="1" hangingPunct="1"/>
            <a:endParaRPr lang="en-US" smtClean="0">
              <a:latin typeface="Gill Sans" pitchFamily="-112" charset="0"/>
              <a:ea typeface="ＭＳ Ｐゴシック" pitchFamily="34" charset="-128"/>
            </a:endParaRPr>
          </a:p>
        </p:txBody>
      </p:sp>
      <p:sp>
        <p:nvSpPr>
          <p:cNvPr id="137221" name="Slide Number Placeholder 3"/>
          <p:cNvSpPr txBox="1">
            <a:spLocks noGrp="1"/>
          </p:cNvSpPr>
          <p:nvPr/>
        </p:nvSpPr>
        <p:spPr bwMode="auto">
          <a:xfrm>
            <a:off x="6172200" y="8685213"/>
            <a:ext cx="684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12813"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defTabSz="912813"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algn="r" eaLnBrk="1" hangingPunct="1"/>
            <a:fld id="{C39AC474-7D88-44B8-9BEA-43621CA1AFC8}" type="slidenum">
              <a:rPr lang="en-US" sz="1200">
                <a:solidFill>
                  <a:schemeClr val="tx1"/>
                </a:solidFill>
                <a:latin typeface="Calibri" pitchFamily="34" charset="0"/>
              </a:rPr>
              <a:pPr algn="r" eaLnBrk="1" hangingPunct="1"/>
              <a:t>20</a:t>
            </a:fld>
            <a:endParaRPr lang="en-US" sz="1200">
              <a:solidFill>
                <a:schemeClr val="tx1"/>
              </a:solidFill>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E07C8EBF-428B-44A6-9907-9A3A8BDEDA2A}" type="slidenum">
              <a:rPr lang="en-US" sz="1200">
                <a:solidFill>
                  <a:schemeClr val="tx1"/>
                </a:solidFill>
              </a:rPr>
              <a:pPr eaLnBrk="1" hangingPunct="1"/>
              <a:t>21</a:t>
            </a:fld>
            <a:endParaRPr lang="en-US" sz="1200">
              <a:solidFill>
                <a:schemeClr val="tx1"/>
              </a:solidFill>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Gill Sans" pitchFamily="-112" charset="0"/>
                <a:ea typeface="ＭＳ Ｐゴシック" pitchFamily="34" charset="-128"/>
              </a:rPr>
              <a:t>Be sure to wonder, “But are they learning the same?”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EEB69343-5A92-47F9-A24E-EE6D5E5A432A}" type="slidenum">
              <a:rPr lang="en-US" sz="1200">
                <a:solidFill>
                  <a:schemeClr val="tx1"/>
                </a:solidFill>
              </a:rPr>
              <a:pPr eaLnBrk="1" hangingPunct="1"/>
              <a:t>2</a:t>
            </a:fld>
            <a:endParaRPr lang="en-US" sz="1200">
              <a:solidFill>
                <a:schemeClr val="tx1"/>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66750" lvl="1" indent="-304800" eaLnBrk="1" hangingPunct="1">
              <a:lnSpc>
                <a:spcPct val="90000"/>
              </a:lnSpc>
            </a:pPr>
            <a:r>
              <a:rPr lang="en-US" sz="2000" dirty="0" smtClean="0">
                <a:latin typeface="Gill Sans" pitchFamily="-112" charset="0"/>
                <a:ea typeface="ＭＳ Ｐゴシック" pitchFamily="34" charset="-128"/>
              </a:rPr>
              <a:t>The challenge of computer science isn’t enrollment,</a:t>
            </a:r>
            <a:br>
              <a:rPr lang="en-US" sz="2000" dirty="0" smtClean="0">
                <a:latin typeface="Gill Sans" pitchFamily="-112" charset="0"/>
                <a:ea typeface="ＭＳ Ｐゴシック" pitchFamily="34" charset="-128"/>
              </a:rPr>
            </a:br>
            <a:r>
              <a:rPr lang="en-US" sz="2000" dirty="0" smtClean="0">
                <a:latin typeface="Gill Sans" pitchFamily="-112" charset="0"/>
                <a:ea typeface="ＭＳ Ｐゴシック" pitchFamily="34" charset="-128"/>
              </a:rPr>
              <a:t>it’s in meeting the demand</a:t>
            </a:r>
            <a:r>
              <a:rPr lang="en-US" dirty="0" smtClean="0">
                <a:latin typeface="Gill Sans" pitchFamily="-112" charset="0"/>
                <a:ea typeface="ＭＳ Ｐゴシック" pitchFamily="34" charset="-128"/>
              </a:rPr>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00EDB1AF-743B-466F-913B-4BEEC3F219B6}" type="slidenum">
              <a:rPr lang="en-US" sz="1200">
                <a:solidFill>
                  <a:schemeClr val="tx1"/>
                </a:solidFill>
              </a:rPr>
              <a:pPr eaLnBrk="1" hangingPunct="1"/>
              <a:t>22</a:t>
            </a:fld>
            <a:endParaRPr lang="en-US" sz="1200">
              <a:solidFill>
                <a:schemeClr val="tx1"/>
              </a:solidFill>
            </a:endParaRPr>
          </a:p>
        </p:txBody>
      </p:sp>
      <p:sp>
        <p:nvSpPr>
          <p:cNvPr id="141315" name="Rectangle 1"/>
          <p:cNvSpPr>
            <a:spLocks noGrp="1" noRot="1" noChangeAspect="1" noChangeArrowheads="1" noTextEdit="1"/>
          </p:cNvSpPr>
          <p:nvPr>
            <p:ph type="sldImg"/>
          </p:nvPr>
        </p:nvSpPr>
        <p:spPr>
          <a:solidFill>
            <a:srgbClr val="FFFFFF"/>
          </a:solidFill>
          <a:ln/>
        </p:spPr>
      </p:sp>
      <p:sp>
        <p:nvSpPr>
          <p:cNvPr id="141316"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FIX HAVE-&gt;HAD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83E9EB06-7D45-4DC1-88B4-46AC3AA17BF5}" type="slidenum">
              <a:rPr lang="en-US"/>
              <a:pPr/>
              <a:t>23</a:t>
            </a:fld>
            <a:endParaRPr lang="en-US"/>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BF1D2945-BE09-420D-BEA5-A2F0B5604A40}" type="slidenum">
              <a:rPr lang="en-US" sz="1200">
                <a:solidFill>
                  <a:schemeClr val="tx1"/>
                </a:solidFill>
              </a:rPr>
              <a:pPr eaLnBrk="1" hangingPunct="1"/>
              <a:t>25</a:t>
            </a:fld>
            <a:endParaRPr lang="en-US" sz="1200">
              <a:solidFill>
                <a:schemeClr val="tx1"/>
              </a:solidFill>
            </a:endParaRPr>
          </a:p>
        </p:txBody>
      </p:sp>
      <p:sp>
        <p:nvSpPr>
          <p:cNvPr id="150531" name="Rectangle 1"/>
          <p:cNvSpPr>
            <a:spLocks noGrp="1" noRot="1" noChangeAspect="1" noChangeArrowheads="1" noTextEdit="1"/>
          </p:cNvSpPr>
          <p:nvPr>
            <p:ph type="sldImg"/>
          </p:nvPr>
        </p:nvSpPr>
        <p:spPr>
          <a:solidFill>
            <a:srgbClr val="FFFFFF"/>
          </a:solidFill>
          <a:ln/>
        </p:spPr>
      </p:sp>
      <p:sp>
        <p:nvSpPr>
          <p:cNvPr id="150532"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How is it different?  The first “tree” that students use is an n-ary tree, a scene graph.  Why not start with a binary tree?  Because binary trees are irrelevant to media developers.</a:t>
            </a:r>
          </a:p>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Java course, all non-majors, 90% success rate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9FDDB111-36E2-4BA0-A7D1-96AB5E088ACC}" type="slidenum">
              <a:rPr lang="en-US" sz="1200">
                <a:solidFill>
                  <a:schemeClr val="tx1"/>
                </a:solidFill>
              </a:rPr>
              <a:pPr eaLnBrk="1" hangingPunct="1"/>
              <a:t>26</a:t>
            </a:fld>
            <a:endParaRPr lang="en-US" sz="1200">
              <a:solidFill>
                <a:schemeClr val="tx1"/>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Gill Sans" pitchFamily="-112"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308DF2F0-5610-4A1D-AE57-DCA44662AC94}" type="slidenum">
              <a:rPr lang="en-US" sz="1200">
                <a:solidFill>
                  <a:schemeClr val="tx1"/>
                </a:solidFill>
                <a:latin typeface="Times" pitchFamily="-112" charset="0"/>
              </a:rPr>
              <a:pPr eaLnBrk="1" hangingPunct="1"/>
              <a:t>27</a:t>
            </a:fld>
            <a:endParaRPr lang="en-US" sz="1200">
              <a:solidFill>
                <a:schemeClr val="tx1"/>
              </a:solidFill>
              <a:latin typeface="Times" pitchFamily="-112"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12"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6643AADA-1B3F-4991-948E-5210AB7DFEC0}" type="slidenum">
              <a:rPr lang="en-US" sz="1200">
                <a:solidFill>
                  <a:schemeClr val="tx1"/>
                </a:solidFill>
              </a:rPr>
              <a:pPr eaLnBrk="1" hangingPunct="1"/>
              <a:t>28</a:t>
            </a:fld>
            <a:endParaRPr lang="en-US" sz="1200">
              <a:solidFill>
                <a:schemeClr val="tx1"/>
              </a:solidFill>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Gill Sans" pitchFamily="-112"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2426D16B-E913-453E-BB6B-873734FB5968}" type="slidenum">
              <a:rPr lang="en-US" sz="1200">
                <a:solidFill>
                  <a:schemeClr val="tx1"/>
                </a:solidFill>
              </a:rPr>
              <a:pPr eaLnBrk="1" hangingPunct="1"/>
              <a:t>29</a:t>
            </a:fld>
            <a:endParaRPr lang="en-US" sz="1200">
              <a:solidFill>
                <a:schemeClr val="tx1"/>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Gill Sans" pitchFamily="-112" charset="0"/>
                <a:ea typeface="ＭＳ Ｐゴシック" pitchFamily="34" charset="-128"/>
              </a:rPr>
              <a:t>Doug Harms talked about moving </a:t>
            </a:r>
            <a:r>
              <a:rPr lang="en-US" dirty="0" err="1" smtClean="0">
                <a:latin typeface="Gill Sans" pitchFamily="-112" charset="0"/>
                <a:ea typeface="ＭＳ Ｐゴシック" pitchFamily="34" charset="-128"/>
              </a:rPr>
              <a:t>Myro</a:t>
            </a:r>
            <a:r>
              <a:rPr lang="en-US" dirty="0" smtClean="0">
                <a:latin typeface="Gill Sans" pitchFamily="-112" charset="0"/>
                <a:ea typeface="ＭＳ Ｐゴシック" pitchFamily="34" charset="-128"/>
              </a:rPr>
              <a:t> API to Java</a:t>
            </a:r>
            <a:r>
              <a:rPr lang="en-US" baseline="0" dirty="0" smtClean="0">
                <a:latin typeface="Gill Sans" pitchFamily="-112" charset="0"/>
                <a:ea typeface="ＭＳ Ｐゴシック" pitchFamily="34" charset="-128"/>
              </a:rPr>
              <a:t> yesterday.</a:t>
            </a:r>
            <a:endParaRPr lang="en-US" dirty="0" smtClean="0">
              <a:latin typeface="Gill Sans" pitchFamily="-112"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Gill Sans" pitchFamily="-112" charset="0"/>
                <a:ea typeface="ＭＳ Ｐゴシック" pitchFamily="34" charset="-128"/>
              </a:rPr>
              <a:t>Here’s what we know.</a:t>
            </a:r>
          </a:p>
          <a:p>
            <a:r>
              <a:rPr lang="en-US" smtClean="0">
                <a:latin typeface="Gill Sans" pitchFamily="-112" charset="0"/>
                <a:ea typeface="ＭＳ Ｐゴシック" pitchFamily="34" charset="-128"/>
              </a:rPr>
              <a:t>In CS, we continue to see evidence for needing a fourth CS1 or CS2, that this major or that doesn’t fit THAT WELL in the current course.</a:t>
            </a:r>
          </a:p>
          <a:p>
            <a:r>
              <a:rPr lang="en-US" smtClean="0">
                <a:latin typeface="Gill Sans" pitchFamily="-112" charset="0"/>
                <a:ea typeface="ＭＳ Ｐゴシック" pitchFamily="34" charset="-128"/>
              </a:rPr>
              <a:t>If we had a bunch of courses or content, how would we help a student choose?</a:t>
            </a:r>
          </a:p>
          <a:p>
            <a:r>
              <a:rPr lang="en-US" smtClean="0">
                <a:latin typeface="Gill Sans" pitchFamily="-112" charset="0"/>
                <a:ea typeface="ＭＳ Ｐゴシック" pitchFamily="34" charset="-128"/>
              </a:rPr>
              <a:t>If a teacher, how could you find the right content for your students?</a:t>
            </a:r>
          </a:p>
          <a:p>
            <a:r>
              <a:rPr lang="en-US" smtClean="0">
                <a:latin typeface="Gill Sans" pitchFamily="-112" charset="0"/>
                <a:ea typeface="ＭＳ Ｐゴシック" pitchFamily="34" charset="-128"/>
              </a:rPr>
              <a:t>Two possibilities: Find it, or make it.</a:t>
            </a: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E8CAB0B3-7DF7-48A7-A862-4B2C796DC37A}" type="slidenum">
              <a:rPr lang="en-US" sz="1200">
                <a:solidFill>
                  <a:schemeClr val="tx1"/>
                </a:solidFill>
              </a:rPr>
              <a:pPr eaLnBrk="1" hangingPunct="1"/>
              <a:t>30</a:t>
            </a:fld>
            <a:endParaRPr lang="en-US" sz="1200">
              <a:solidFill>
                <a:schemeClr val="tx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Gill Sans" pitchFamily="-112" charset="0"/>
                <a:ea typeface="ＭＳ Ｐゴシック" pitchFamily="34" charset="-128"/>
              </a:rPr>
              <a:t>A personalized search engine.</a:t>
            </a:r>
          </a:p>
          <a:p>
            <a:r>
              <a:rPr lang="en-US" smtClean="0">
                <a:latin typeface="Gill Sans" pitchFamily="-112" charset="0"/>
                <a:ea typeface="ＭＳ Ｐゴシック" pitchFamily="34" charset="-128"/>
              </a:rPr>
              <a:t>Could we tailor?  Sampling works for both pixels and samples.  However sorting was really hard.  Could we have a general “sorting” lesson, a template, to tune to a specific context?  What features of a context would you need to know, and would the same features help to teach more than one kind of template or learning objective?</a:t>
            </a: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337F5D48-9DB4-4D8A-8BAA-3331AFB924DD}" type="slidenum">
              <a:rPr lang="en-US" sz="1200">
                <a:solidFill>
                  <a:schemeClr val="tx1"/>
                </a:solidFill>
              </a:rPr>
              <a:pPr eaLnBrk="1" hangingPunct="1"/>
              <a:t>31</a:t>
            </a:fld>
            <a:endParaRPr lang="en-US" sz="1200">
              <a:solidFill>
                <a:schemeClr val="tx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Gill Sans" pitchFamily="-112" charset="0"/>
              <a:ea typeface="ＭＳ Ｐゴシック" pitchFamily="34" charset="-128"/>
            </a:endParaRP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9A2AC2C2-E281-473F-86B3-B457E8F7112D}" type="slidenum">
              <a:rPr lang="en-US" sz="1200">
                <a:solidFill>
                  <a:schemeClr val="tx1"/>
                </a:solidFill>
              </a:rPr>
              <a:pPr eaLnBrk="1" hangingPunct="1"/>
              <a:t>32</a:t>
            </a:fld>
            <a:endParaRPr lang="en-US" sz="1200">
              <a:solidFill>
                <a:schemeClr val="tx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Gill Sans" pitchFamily="-112" charset="0"/>
                <a:ea typeface="ＭＳ Ｐゴシック" pitchFamily="34" charset="-128"/>
              </a:rPr>
              <a:t>Our normal student in CS education.  We typically want our majors to develop these abilities or skills.</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A08593E9-C311-437A-8034-D42545ED297D}" type="slidenum">
              <a:rPr lang="en-US" sz="1200">
                <a:solidFill>
                  <a:schemeClr val="tx1"/>
                </a:solidFill>
              </a:rPr>
              <a:pPr eaLnBrk="1" hangingPunct="1"/>
              <a:t>3</a:t>
            </a:fld>
            <a:endParaRPr lang="en-US" sz="1200">
              <a:solidFill>
                <a:schemeClr val="tx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Gill Sans" pitchFamily="-112" charset="0"/>
              <a:ea typeface="ＭＳ Ｐゴシック" pitchFamily="34" charset="-128"/>
            </a:endParaRP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E2C4019C-9C26-41BE-AE09-1F77D1A2A1C9}" type="slidenum">
              <a:rPr lang="en-US" sz="1200">
                <a:solidFill>
                  <a:schemeClr val="tx1"/>
                </a:solidFill>
              </a:rPr>
              <a:pPr eaLnBrk="1" hangingPunct="1"/>
              <a:t>33</a:t>
            </a:fld>
            <a:endParaRPr lang="en-US" sz="1200">
              <a:solidFill>
                <a:schemeClr val="tx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Gill Sans" pitchFamily="-112" charset="0"/>
              <a:ea typeface="ＭＳ Ｐゴシック" pitchFamily="34" charset="-128"/>
            </a:endParaRP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DA2684CB-0063-4156-82D4-0FB70D39562F}" type="slidenum">
              <a:rPr lang="en-US" sz="1200">
                <a:solidFill>
                  <a:schemeClr val="tx1"/>
                </a:solidFill>
              </a:rPr>
              <a:pPr eaLnBrk="1" hangingPunct="1"/>
              <a:t>34</a:t>
            </a:fld>
            <a:endParaRPr lang="en-US" sz="1200">
              <a:solidFill>
                <a:schemeClr val="tx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Gill Sans" pitchFamily="-112" charset="0"/>
              <a:ea typeface="ＭＳ Ｐゴシック" pitchFamily="34" charset="-128"/>
            </a:endParaRPr>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82B45BFA-15A5-460B-819B-DA079E719E39}" type="slidenum">
              <a:rPr lang="en-US" sz="1200">
                <a:solidFill>
                  <a:schemeClr val="tx1"/>
                </a:solidFill>
              </a:rPr>
              <a:pPr eaLnBrk="1" hangingPunct="1"/>
              <a:t>35</a:t>
            </a:fld>
            <a:endParaRPr lang="en-US" sz="1200">
              <a:solidFill>
                <a:schemeClr val="tx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of have </a:t>
            </a:r>
            <a:r>
              <a:rPr lang="en-US" dirty="0" err="1" smtClean="0"/>
              <a:t>have</a:t>
            </a:r>
            <a:r>
              <a:rPr lang="en-US" dirty="0" smtClean="0"/>
              <a:t> students who</a:t>
            </a:r>
            <a:r>
              <a:rPr lang="en-US" baseline="0" dirty="0" smtClean="0"/>
              <a:t> just get it FROM the practice and NEVER come to lecture?</a:t>
            </a:r>
            <a:endParaRPr lang="en-US" dirty="0"/>
          </a:p>
        </p:txBody>
      </p:sp>
      <p:sp>
        <p:nvSpPr>
          <p:cNvPr id="4" name="Slide Number Placeholder 3"/>
          <p:cNvSpPr>
            <a:spLocks noGrp="1"/>
          </p:cNvSpPr>
          <p:nvPr>
            <p:ph type="sldNum" sz="quarter" idx="10"/>
          </p:nvPr>
        </p:nvSpPr>
        <p:spPr/>
        <p:txBody>
          <a:bodyPr/>
          <a:lstStyle/>
          <a:p>
            <a:fld id="{A1B8A646-C402-4929-B40E-D9E84CD4E187}" type="slidenum">
              <a:rPr lang="en-US" smtClean="0"/>
              <a:pPr/>
              <a:t>40</a:t>
            </a:fld>
            <a:endParaRPr lang="en-US"/>
          </a:p>
        </p:txBody>
      </p:sp>
    </p:spTree>
    <p:extLst>
      <p:ext uri="{BB962C8B-B14F-4D97-AF65-F5344CB8AC3E}">
        <p14:creationId xmlns:p14="http://schemas.microsoft.com/office/powerpoint/2010/main" val="15351523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Orni’s</a:t>
            </a:r>
            <a:r>
              <a:rPr lang="en-US" dirty="0" smtClean="0"/>
              <a:t> Scratch paper – yet we keep seeing the same errors.</a:t>
            </a:r>
            <a:endParaRPr lang="en-US" dirty="0"/>
          </a:p>
        </p:txBody>
      </p:sp>
      <p:sp>
        <p:nvSpPr>
          <p:cNvPr id="4" name="Slide Number Placeholder 3"/>
          <p:cNvSpPr>
            <a:spLocks noGrp="1"/>
          </p:cNvSpPr>
          <p:nvPr>
            <p:ph type="sldNum" sz="quarter" idx="10"/>
          </p:nvPr>
        </p:nvSpPr>
        <p:spPr/>
        <p:txBody>
          <a:bodyPr/>
          <a:lstStyle/>
          <a:p>
            <a:fld id="{A1B8A646-C402-4929-B40E-D9E84CD4E187}" type="slidenum">
              <a:rPr lang="en-US" smtClean="0"/>
              <a:pPr/>
              <a:t>41</a:t>
            </a:fld>
            <a:endParaRPr lang="en-US"/>
          </a:p>
        </p:txBody>
      </p:sp>
    </p:spTree>
    <p:extLst>
      <p:ext uri="{BB962C8B-B14F-4D97-AF65-F5344CB8AC3E}">
        <p14:creationId xmlns:p14="http://schemas.microsoft.com/office/powerpoint/2010/main" val="731391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heard Steve Cooper talk about the summer workshop model.  Could that work for 8000</a:t>
            </a:r>
            <a:r>
              <a:rPr lang="en-US" baseline="0" dirty="0" smtClean="0"/>
              <a:t> teachers?</a:t>
            </a:r>
            <a:endParaRPr lang="en-US" dirty="0"/>
          </a:p>
        </p:txBody>
      </p:sp>
      <p:sp>
        <p:nvSpPr>
          <p:cNvPr id="4" name="Slide Number Placeholder 3"/>
          <p:cNvSpPr>
            <a:spLocks noGrp="1"/>
          </p:cNvSpPr>
          <p:nvPr>
            <p:ph type="sldNum" sz="quarter" idx="10"/>
          </p:nvPr>
        </p:nvSpPr>
        <p:spPr/>
        <p:txBody>
          <a:bodyPr/>
          <a:lstStyle/>
          <a:p>
            <a:fld id="{A1B8A646-C402-4929-B40E-D9E84CD4E187}" type="slidenum">
              <a:rPr lang="en-US" smtClean="0"/>
              <a:pPr/>
              <a:t>44</a:t>
            </a:fld>
            <a:endParaRPr lang="en-US"/>
          </a:p>
        </p:txBody>
      </p:sp>
    </p:spTree>
    <p:extLst>
      <p:ext uri="{BB962C8B-B14F-4D97-AF65-F5344CB8AC3E}">
        <p14:creationId xmlns:p14="http://schemas.microsoft.com/office/powerpoint/2010/main" val="39668025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don’t have the pre-requisite</a:t>
            </a:r>
            <a:r>
              <a:rPr lang="en-US" baseline="0" dirty="0" smtClean="0"/>
              <a:t> skills; they can’t spend hours in front of a computer.</a:t>
            </a:r>
            <a:endParaRPr lang="en-US" dirty="0"/>
          </a:p>
        </p:txBody>
      </p:sp>
      <p:sp>
        <p:nvSpPr>
          <p:cNvPr id="4" name="Slide Number Placeholder 3"/>
          <p:cNvSpPr>
            <a:spLocks noGrp="1"/>
          </p:cNvSpPr>
          <p:nvPr>
            <p:ph type="sldNum" sz="quarter" idx="10"/>
          </p:nvPr>
        </p:nvSpPr>
        <p:spPr/>
        <p:txBody>
          <a:bodyPr/>
          <a:lstStyle/>
          <a:p>
            <a:fld id="{E9741E33-4A45-4455-B5DA-7892FB577A40}" type="slidenum">
              <a:rPr lang="en-US" smtClean="0"/>
              <a:t>45</a:t>
            </a:fld>
            <a:endParaRPr lang="en-US"/>
          </a:p>
        </p:txBody>
      </p:sp>
    </p:spTree>
    <p:extLst>
      <p:ext uri="{BB962C8B-B14F-4D97-AF65-F5344CB8AC3E}">
        <p14:creationId xmlns:p14="http://schemas.microsoft.com/office/powerpoint/2010/main" val="579641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don’t have the pre-requisite</a:t>
            </a:r>
            <a:r>
              <a:rPr lang="en-US" baseline="0" dirty="0" smtClean="0"/>
              <a:t> skills; they can’t spend hours in front of a computer.</a:t>
            </a:r>
          </a:p>
          <a:p>
            <a:r>
              <a:rPr lang="en-US" baseline="0" dirty="0" smtClean="0"/>
              <a:t>These are adults, professionals – though they probably sound like your students.</a:t>
            </a:r>
            <a:endParaRPr lang="en-US" dirty="0"/>
          </a:p>
        </p:txBody>
      </p:sp>
      <p:sp>
        <p:nvSpPr>
          <p:cNvPr id="4" name="Slide Number Placeholder 3"/>
          <p:cNvSpPr>
            <a:spLocks noGrp="1"/>
          </p:cNvSpPr>
          <p:nvPr>
            <p:ph type="sldNum" sz="quarter" idx="10"/>
          </p:nvPr>
        </p:nvSpPr>
        <p:spPr/>
        <p:txBody>
          <a:bodyPr/>
          <a:lstStyle/>
          <a:p>
            <a:fld id="{E9741E33-4A45-4455-B5DA-7892FB577A40}" type="slidenum">
              <a:rPr lang="en-US" smtClean="0"/>
              <a:t>46</a:t>
            </a:fld>
            <a:endParaRPr lang="en-US"/>
          </a:p>
        </p:txBody>
      </p:sp>
    </p:spTree>
    <p:extLst>
      <p:ext uri="{BB962C8B-B14F-4D97-AF65-F5344CB8AC3E}">
        <p14:creationId xmlns:p14="http://schemas.microsoft.com/office/powerpoint/2010/main" val="5796414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http://computinged.wordpress.com/2010/06/25/dave-patterson-on-fixing-high-school-cs-education/ </a:t>
            </a:r>
            <a:r>
              <a:rPr lang="en-US" baseline="0" dirty="0" smtClean="0"/>
              <a:t> These are all real and significant problems.  #1 and #3 may be solved by APCS. #2 is particular significant for Operation: Reboot.</a:t>
            </a:r>
            <a:endParaRPr lang="en-US" dirty="0"/>
          </a:p>
        </p:txBody>
      </p:sp>
      <p:sp>
        <p:nvSpPr>
          <p:cNvPr id="4" name="Slide Number Placeholder 3"/>
          <p:cNvSpPr>
            <a:spLocks noGrp="1"/>
          </p:cNvSpPr>
          <p:nvPr>
            <p:ph type="sldNum" sz="quarter" idx="10"/>
          </p:nvPr>
        </p:nvSpPr>
        <p:spPr/>
        <p:txBody>
          <a:bodyPr/>
          <a:lstStyle/>
          <a:p>
            <a:fld id="{E9741E33-4A45-4455-B5DA-7892FB577A40}" type="slidenum">
              <a:rPr lang="en-US" smtClean="0"/>
              <a:t>48</a:t>
            </a:fld>
            <a:endParaRPr lang="en-US"/>
          </a:p>
        </p:txBody>
      </p:sp>
    </p:spTree>
    <p:extLst>
      <p:ext uri="{BB962C8B-B14F-4D97-AF65-F5344CB8AC3E}">
        <p14:creationId xmlns:p14="http://schemas.microsoft.com/office/powerpoint/2010/main" val="8569319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we program *inside*</a:t>
            </a:r>
            <a:r>
              <a:rPr lang="en-US" baseline="0" dirty="0" smtClean="0"/>
              <a:t> the book?  Use approaches like </a:t>
            </a:r>
            <a:r>
              <a:rPr lang="en-US" baseline="0" dirty="0" err="1" smtClean="0"/>
              <a:t>WeScheme</a:t>
            </a:r>
            <a:r>
              <a:rPr lang="en-US" baseline="0" dirty="0" smtClean="0"/>
              <a:t>, where the IDE is just on some pages of the book, maybe with template code already there, maybe with problem-specific error messages?</a:t>
            </a:r>
            <a:endParaRPr lang="en-US" dirty="0"/>
          </a:p>
        </p:txBody>
      </p:sp>
      <p:sp>
        <p:nvSpPr>
          <p:cNvPr id="4" name="Slide Number Placeholder 3"/>
          <p:cNvSpPr>
            <a:spLocks noGrp="1"/>
          </p:cNvSpPr>
          <p:nvPr>
            <p:ph type="sldNum" sz="quarter" idx="10"/>
          </p:nvPr>
        </p:nvSpPr>
        <p:spPr/>
        <p:txBody>
          <a:bodyPr/>
          <a:lstStyle/>
          <a:p>
            <a:fld id="{A1B8A646-C402-4929-B40E-D9E84CD4E187}" type="slidenum">
              <a:rPr lang="en-US" smtClean="0"/>
              <a:pPr/>
              <a:t>50</a:t>
            </a:fld>
            <a:endParaRPr lang="en-US"/>
          </a:p>
        </p:txBody>
      </p:sp>
    </p:spTree>
    <p:extLst>
      <p:ext uri="{BB962C8B-B14F-4D97-AF65-F5344CB8AC3E}">
        <p14:creationId xmlns:p14="http://schemas.microsoft.com/office/powerpoint/2010/main" val="4213111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Gill Sans" pitchFamily="-112" charset="0"/>
                <a:ea typeface="ＭＳ Ｐゴシック" pitchFamily="34" charset="-128"/>
              </a:rPr>
              <a:t>But there are increasingly fewer of these.  While we’re in an uptick, it’s a slow return.  We’re still far behind BLS estimates of demand.</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27B1DFAE-7C56-4994-A8A8-EC8AD8E807F1}" type="slidenum">
              <a:rPr lang="en-US" sz="1200">
                <a:solidFill>
                  <a:schemeClr val="tx1"/>
                </a:solidFill>
              </a:rPr>
              <a:pPr eaLnBrk="1" hangingPunct="1"/>
              <a:t>4</a:t>
            </a:fld>
            <a:endParaRPr lang="en-US" sz="1200">
              <a:solidFill>
                <a:schemeClr val="tx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48A03E44-8646-42CF-A2C1-C53C3B81483D}" type="slidenum">
              <a:rPr lang="en-US" sz="1200">
                <a:solidFill>
                  <a:schemeClr val="tx1"/>
                </a:solidFill>
              </a:rPr>
              <a:pPr eaLnBrk="1" hangingPunct="1"/>
              <a:t>51</a:t>
            </a:fld>
            <a:endParaRPr lang="en-US" sz="1200">
              <a:solidFill>
                <a:schemeClr val="tx1"/>
              </a:solidFill>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Gill Sans" pitchFamily="-112"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FD03F0E9-8C8F-4DD8-A5DE-8DF67F1FB94C}" type="slidenum">
              <a:rPr lang="en-US" sz="1200">
                <a:solidFill>
                  <a:schemeClr val="tx1"/>
                </a:solidFill>
              </a:rPr>
              <a:pPr eaLnBrk="1" hangingPunct="1"/>
              <a:t>52</a:t>
            </a:fld>
            <a:endParaRPr lang="en-US" sz="1200">
              <a:solidFill>
                <a:schemeClr val="tx1"/>
              </a:solidFill>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Gill Sans" pitchFamily="-112" charset="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9BBA2706-A8AF-48D5-BFC3-5C265B301524}" type="slidenum">
              <a:rPr lang="en-US" sz="1200">
                <a:solidFill>
                  <a:schemeClr val="tx1"/>
                </a:solidFill>
              </a:rPr>
              <a:pPr eaLnBrk="1" hangingPunct="1"/>
              <a:t>53</a:t>
            </a:fld>
            <a:endParaRPr lang="en-US" sz="1200">
              <a:solidFill>
                <a:schemeClr val="tx1"/>
              </a:solidFill>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Gill Sans" pitchFamily="-112" charset="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Gill Sans" pitchFamily="-112" charset="0"/>
                <a:ea typeface="ＭＳ Ｐゴシック" pitchFamily="34" charset="-128"/>
              </a:rPr>
              <a:t>It’s about changing definitions of computer science.</a:t>
            </a: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878E2269-29E4-4496-A327-4DD1B64BB72D}" type="slidenum">
              <a:rPr lang="en-US" sz="1200">
                <a:solidFill>
                  <a:schemeClr val="tx1"/>
                </a:solidFill>
              </a:rPr>
              <a:pPr eaLnBrk="1" hangingPunct="1"/>
              <a:t>56</a:t>
            </a:fld>
            <a:endParaRPr lang="en-US" sz="1200">
              <a:solidFill>
                <a:schemeClr val="tx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97CEBA-3813-FD47-8E7A-32B612B152C8}" type="slidenum">
              <a:rPr lang="en-US"/>
              <a:pPr/>
              <a:t>5</a:t>
            </a:fld>
            <a:endParaRPr 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r>
              <a:rPr lang="en-US" dirty="0" smtClean="0"/>
              <a:t>Graph</a:t>
            </a:r>
            <a:r>
              <a:rPr lang="en-US" baseline="0" dirty="0" smtClean="0"/>
              <a:t> shows # of students taking the various STEM AP tests since 1997.  CS is the sad red line at the bottom. Note that even the relatively new AP courses – statistics and environmental sciences – are doing much better than us. </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A67B9128-561C-48BD-B6BE-2E42E7CCDC5A}" type="slidenum">
              <a:rPr lang="en-US" sz="1200">
                <a:solidFill>
                  <a:schemeClr val="tx1"/>
                </a:solidFill>
              </a:rPr>
              <a:pPr eaLnBrk="1" hangingPunct="1"/>
              <a:t>6</a:t>
            </a:fld>
            <a:endParaRPr lang="en-US" sz="1200">
              <a:solidFill>
                <a:schemeClr val="tx1"/>
              </a:solidFill>
            </a:endParaRPr>
          </a:p>
        </p:txBody>
      </p:sp>
      <p:sp>
        <p:nvSpPr>
          <p:cNvPr id="63491" name="Rectangle 1"/>
          <p:cNvSpPr>
            <a:spLocks noGrp="1" noRot="1" noChangeAspect="1" noChangeArrowheads="1" noTextEdit="1"/>
          </p:cNvSpPr>
          <p:nvPr>
            <p:ph type="sldImg"/>
          </p:nvPr>
        </p:nvSpPr>
        <p:spPr>
          <a:solidFill>
            <a:srgbClr val="FFFFFF"/>
          </a:solidFill>
          <a:ln/>
        </p:spPr>
      </p:sp>
      <p:sp>
        <p:nvSpPr>
          <p:cNvPr id="63492"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313"/>
              </a:spcBef>
            </a:pPr>
            <a:r>
              <a:rPr lang="en-US" sz="900" dirty="0" smtClean="0">
                <a:solidFill>
                  <a:srgbClr val="000000"/>
                </a:solidFill>
                <a:latin typeface="Lucida Grande" pitchFamily="-112" charset="0"/>
                <a:ea typeface="ＭＳ Ｐゴシック" pitchFamily="34" charset="-128"/>
                <a:sym typeface="Lucida Grande" pitchFamily="-112" charset="0"/>
              </a:rPr>
              <a:t>Why is this a problem?  We may not be talking to them right.  There is more than one audience for what we have to offer.</a:t>
            </a:r>
            <a:br>
              <a:rPr lang="en-US" sz="900" dirty="0" smtClean="0">
                <a:solidFill>
                  <a:srgbClr val="000000"/>
                </a:solidFill>
                <a:latin typeface="Lucida Grande" pitchFamily="-112" charset="0"/>
                <a:ea typeface="ＭＳ Ｐゴシック" pitchFamily="34" charset="-128"/>
                <a:sym typeface="Lucida Grande" pitchFamily="-112" charset="0"/>
              </a:rPr>
            </a:br>
            <a:r>
              <a:rPr lang="en-US" sz="900" dirty="0" smtClean="0">
                <a:solidFill>
                  <a:srgbClr val="000000"/>
                </a:solidFill>
                <a:latin typeface="Lucida Grande" pitchFamily="-112" charset="0"/>
                <a:ea typeface="ＭＳ Ｐゴシック" pitchFamily="34" charset="-128"/>
                <a:sym typeface="Lucida Grande" pitchFamily="-112" charset="0"/>
              </a:rPr>
              <a:t>Most of them don’t look like us.  Some people reject science: </a:t>
            </a:r>
            <a:r>
              <a:rPr lang="en-US" sz="900" dirty="0" err="1" smtClean="0">
                <a:solidFill>
                  <a:srgbClr val="000000"/>
                </a:solidFill>
                <a:latin typeface="Lucida Grande" pitchFamily="-112" charset="0"/>
                <a:ea typeface="ＭＳ Ｐゴシック" pitchFamily="34" charset="-128"/>
                <a:sym typeface="Lucida Grande" pitchFamily="-112" charset="0"/>
              </a:rPr>
              <a:t>Denialists</a:t>
            </a:r>
            <a:r>
              <a:rPr lang="en-US" sz="900" dirty="0" smtClean="0">
                <a:solidFill>
                  <a:srgbClr val="000000"/>
                </a:solidFill>
                <a:latin typeface="Lucida Grande" pitchFamily="-112" charset="0"/>
                <a:ea typeface="ＭＳ Ｐゴシック" pitchFamily="34" charset="-128"/>
                <a:sym typeface="Lucida Grande" pitchFamily="-112" charset="0"/>
              </a:rPr>
              <a:t>.</a:t>
            </a:r>
            <a:r>
              <a:rPr lang="en-US" sz="900" baseline="0" dirty="0" smtClean="0">
                <a:solidFill>
                  <a:srgbClr val="000000"/>
                </a:solidFill>
                <a:latin typeface="Lucida Grande" pitchFamily="-112" charset="0"/>
                <a:ea typeface="ＭＳ Ｐゴシック" pitchFamily="34" charset="-128"/>
                <a:sym typeface="Lucida Grande" pitchFamily="-112" charset="0"/>
              </a:rPr>
              <a:t> Global warming? Vaccines? There are no learning styles. </a:t>
            </a:r>
            <a:r>
              <a:rPr lang="en-US" sz="1200" b="0" i="1" kern="1200" dirty="0" smtClean="0">
                <a:solidFill>
                  <a:schemeClr val="tx1"/>
                </a:solidFill>
                <a:effectLst/>
                <a:latin typeface="Gill Sans" charset="0"/>
                <a:ea typeface="ＭＳ Ｐゴシック" charset="-128"/>
                <a:cs typeface="ＭＳ Ｐゴシック"/>
              </a:rPr>
              <a:t>Psychological Science in the Public Interest</a:t>
            </a:r>
            <a:endParaRPr lang="en-US" sz="900" dirty="0" smtClean="0">
              <a:solidFill>
                <a:srgbClr val="000000"/>
              </a:solidFill>
              <a:latin typeface="Lucida Grande" pitchFamily="-112" charset="0"/>
              <a:ea typeface="ＭＳ Ｐゴシック" pitchFamily="34" charset="-128"/>
              <a:sym typeface="Lucida Grande" pitchFamily="-112"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Gill Sans" pitchFamily="-112" charset="0"/>
                <a:ea typeface="ＭＳ Ｐゴシック" pitchFamily="34" charset="-128"/>
              </a:rPr>
              <a:t>There are jobs out there. The classes are good. But students just don’t want to do this.</a:t>
            </a: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9ADDAA21-C539-4965-BB9B-F9341F6A6915}" type="slidenum">
              <a:rPr lang="en-US" sz="1200">
                <a:solidFill>
                  <a:schemeClr val="tx1"/>
                </a:solidFill>
              </a:rPr>
              <a:pPr eaLnBrk="1" hangingPunct="1"/>
              <a:t>7</a:t>
            </a:fld>
            <a:endParaRPr lang="en-US" sz="1200">
              <a:solidFill>
                <a:schemeClr val="tx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Gill Sans" pitchFamily="-112" charset="0"/>
                <a:ea typeface="ＭＳ Ｐゴシック" pitchFamily="34" charset="-128"/>
              </a:rPr>
              <a:t>This audience aren’t denialists, so that part is easier.  But they don’t want to be us.  They have different goals.</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9EC7F40A-DA7D-43DB-AE67-FF9D1D62FF82}" type="slidenum">
              <a:rPr lang="en-US" sz="1200">
                <a:solidFill>
                  <a:schemeClr val="tx1"/>
                </a:solidFill>
              </a:rPr>
              <a:pPr eaLnBrk="1" hangingPunct="1"/>
              <a:t>8</a:t>
            </a:fld>
            <a:endParaRPr lang="en-US" sz="1200">
              <a:solidFill>
                <a:schemeClr val="tx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Gill Sans" pitchFamily="-112" charset="0"/>
                <a:ea typeface="ＭＳ Ｐゴシック" pitchFamily="34" charset="-128"/>
              </a:rPr>
              <a:t>We need these people to get more of the rest.</a:t>
            </a:r>
            <a:br>
              <a:rPr lang="en-US" dirty="0" smtClean="0">
                <a:latin typeface="Gill Sans" pitchFamily="-112" charset="0"/>
                <a:ea typeface="ＭＳ Ｐゴシック" pitchFamily="34" charset="-128"/>
              </a:rPr>
            </a:br>
            <a:r>
              <a:rPr lang="en-US" dirty="0" smtClean="0">
                <a:latin typeface="Gill Sans" pitchFamily="-112" charset="0"/>
                <a:ea typeface="ＭＳ Ｐゴシック" pitchFamily="34" charset="-128"/>
              </a:rPr>
              <a:t>Lijun Ni’s work.  It’s important to create an identify of “Computer Science Teacher” for success later. Steve Cooper talked about yesterday.</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3DAD47BA-52FF-424E-A950-9A5A9B040002}" type="slidenum">
              <a:rPr lang="en-US" sz="1200">
                <a:solidFill>
                  <a:schemeClr val="tx1"/>
                </a:solidFill>
              </a:rPr>
              <a:pPr eaLnBrk="1" hangingPunct="1"/>
              <a:t>9</a:t>
            </a:fld>
            <a:endParaRPr lang="en-US" sz="1200">
              <a:solidFill>
                <a:schemeClr val="tx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9325847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973125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13588" y="3635375"/>
            <a:ext cx="1808162" cy="1235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87513" y="3635375"/>
            <a:ext cx="5273675" cy="1235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553818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57C6A634-1012-43EF-8661-FDC1D3437792}" type="slidenum">
              <a:rPr lang="en-US"/>
              <a:pPr/>
              <a:t>‹#›</a:t>
            </a:fld>
            <a:endParaRPr lang="en-US"/>
          </a:p>
        </p:txBody>
      </p:sp>
    </p:spTree>
    <p:extLst>
      <p:ext uri="{BB962C8B-B14F-4D97-AF65-F5344CB8AC3E}">
        <p14:creationId xmlns:p14="http://schemas.microsoft.com/office/powerpoint/2010/main" val="290873023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7D6DD08F-6FBF-4BC4-887E-04F6028EFCED}" type="slidenum">
              <a:rPr lang="en-US"/>
              <a:pPr/>
              <a:t>‹#›</a:t>
            </a:fld>
            <a:endParaRPr lang="en-US"/>
          </a:p>
        </p:txBody>
      </p:sp>
    </p:spTree>
    <p:extLst>
      <p:ext uri="{BB962C8B-B14F-4D97-AF65-F5344CB8AC3E}">
        <p14:creationId xmlns:p14="http://schemas.microsoft.com/office/powerpoint/2010/main" val="415193192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fld id="{DC297DDB-A734-4B61-BA23-1F93D234C2B5}" type="slidenum">
              <a:rPr lang="en-US"/>
              <a:pPr/>
              <a:t>‹#›</a:t>
            </a:fld>
            <a:endParaRPr lang="en-US"/>
          </a:p>
        </p:txBody>
      </p:sp>
    </p:spTree>
    <p:extLst>
      <p:ext uri="{BB962C8B-B14F-4D97-AF65-F5344CB8AC3E}">
        <p14:creationId xmlns:p14="http://schemas.microsoft.com/office/powerpoint/2010/main" val="428467915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98463" y="1303338"/>
            <a:ext cx="4100512" cy="5554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1375" y="1303338"/>
            <a:ext cx="4100513" cy="5554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fld id="{BF5B7020-19D7-46FE-BD50-2A92BEB5963D}" type="slidenum">
              <a:rPr lang="en-US"/>
              <a:pPr/>
              <a:t>‹#›</a:t>
            </a:fld>
            <a:endParaRPr lang="en-US"/>
          </a:p>
        </p:txBody>
      </p:sp>
    </p:spTree>
    <p:extLst>
      <p:ext uri="{BB962C8B-B14F-4D97-AF65-F5344CB8AC3E}">
        <p14:creationId xmlns:p14="http://schemas.microsoft.com/office/powerpoint/2010/main" val="125979406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fld id="{9C0F6CAB-95A0-4732-BE8B-A3158C880768}" type="slidenum">
              <a:rPr lang="en-US"/>
              <a:pPr/>
              <a:t>‹#›</a:t>
            </a:fld>
            <a:endParaRPr lang="en-US"/>
          </a:p>
        </p:txBody>
      </p:sp>
    </p:spTree>
    <p:extLst>
      <p:ext uri="{BB962C8B-B14F-4D97-AF65-F5344CB8AC3E}">
        <p14:creationId xmlns:p14="http://schemas.microsoft.com/office/powerpoint/2010/main" val="334629190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fld id="{D73DC674-7B64-4FD8-8349-817D8AFD5CF5}" type="slidenum">
              <a:rPr lang="en-US"/>
              <a:pPr/>
              <a:t>‹#›</a:t>
            </a:fld>
            <a:endParaRPr lang="en-US"/>
          </a:p>
        </p:txBody>
      </p:sp>
    </p:spTree>
    <p:extLst>
      <p:ext uri="{BB962C8B-B14F-4D97-AF65-F5344CB8AC3E}">
        <p14:creationId xmlns:p14="http://schemas.microsoft.com/office/powerpoint/2010/main" val="19853762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150E209B-1796-454F-8520-13EA8836A2F1}" type="slidenum">
              <a:rPr lang="en-US"/>
              <a:pPr/>
              <a:t>‹#›</a:t>
            </a:fld>
            <a:endParaRPr lang="en-US"/>
          </a:p>
        </p:txBody>
      </p:sp>
    </p:spTree>
    <p:extLst>
      <p:ext uri="{BB962C8B-B14F-4D97-AF65-F5344CB8AC3E}">
        <p14:creationId xmlns:p14="http://schemas.microsoft.com/office/powerpoint/2010/main" val="46923191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6CDC2B9B-61BC-4E73-A134-8710D6385269}" type="slidenum">
              <a:rPr lang="en-US"/>
              <a:pPr/>
              <a:t>‹#›</a:t>
            </a:fld>
            <a:endParaRPr lang="en-US"/>
          </a:p>
        </p:txBody>
      </p:sp>
    </p:spTree>
    <p:extLst>
      <p:ext uri="{BB962C8B-B14F-4D97-AF65-F5344CB8AC3E}">
        <p14:creationId xmlns:p14="http://schemas.microsoft.com/office/powerpoint/2010/main" val="39229356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594862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Franklin Gothic Book"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A7952C28-03C5-4A4D-BCAC-1D8F7C2E0B75}" type="slidenum">
              <a:rPr lang="en-US"/>
              <a:pPr/>
              <a:t>‹#›</a:t>
            </a:fld>
            <a:endParaRPr lang="en-US"/>
          </a:p>
        </p:txBody>
      </p:sp>
    </p:spTree>
    <p:extLst>
      <p:ext uri="{BB962C8B-B14F-4D97-AF65-F5344CB8AC3E}">
        <p14:creationId xmlns:p14="http://schemas.microsoft.com/office/powerpoint/2010/main" val="29527416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71805856-3E02-4694-9DFF-078BFEEA1423}" type="slidenum">
              <a:rPr lang="en-US"/>
              <a:pPr/>
              <a:t>‹#›</a:t>
            </a:fld>
            <a:endParaRPr lang="en-US"/>
          </a:p>
        </p:txBody>
      </p:sp>
    </p:spTree>
    <p:extLst>
      <p:ext uri="{BB962C8B-B14F-4D97-AF65-F5344CB8AC3E}">
        <p14:creationId xmlns:p14="http://schemas.microsoft.com/office/powerpoint/2010/main" val="364891416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5275" y="90488"/>
            <a:ext cx="2106613"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2263" y="90488"/>
            <a:ext cx="6170612"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4D911914-EB3B-4091-B270-ACC5E52A8623}" type="slidenum">
              <a:rPr lang="en-US"/>
              <a:pPr/>
              <a:t>‹#›</a:t>
            </a:fld>
            <a:endParaRPr lang="en-US"/>
          </a:p>
        </p:txBody>
      </p:sp>
    </p:spTree>
    <p:extLst>
      <p:ext uri="{BB962C8B-B14F-4D97-AF65-F5344CB8AC3E}">
        <p14:creationId xmlns:p14="http://schemas.microsoft.com/office/powerpoint/2010/main" val="72747457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4762810E-F613-4BC8-A5D8-D84037A5049B}" type="slidenum">
              <a:rPr lang="en-US"/>
              <a:pPr/>
              <a:t>‹#›</a:t>
            </a:fld>
            <a:endParaRPr lang="en-US"/>
          </a:p>
        </p:txBody>
      </p:sp>
    </p:spTree>
    <p:extLst>
      <p:ext uri="{BB962C8B-B14F-4D97-AF65-F5344CB8AC3E}">
        <p14:creationId xmlns:p14="http://schemas.microsoft.com/office/powerpoint/2010/main" val="156531569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4CA0B1A1-1C28-40CE-BFA9-F33C51DC82A8}" type="slidenum">
              <a:rPr lang="en-US"/>
              <a:pPr/>
              <a:t>‹#›</a:t>
            </a:fld>
            <a:endParaRPr lang="en-US"/>
          </a:p>
        </p:txBody>
      </p:sp>
    </p:spTree>
    <p:extLst>
      <p:ext uri="{BB962C8B-B14F-4D97-AF65-F5344CB8AC3E}">
        <p14:creationId xmlns:p14="http://schemas.microsoft.com/office/powerpoint/2010/main" val="16016496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fld id="{8EE11F2C-DAE8-4846-88EF-8BB7F295E924}" type="slidenum">
              <a:rPr lang="en-US"/>
              <a:pPr/>
              <a:t>‹#›</a:t>
            </a:fld>
            <a:endParaRPr lang="en-US"/>
          </a:p>
        </p:txBody>
      </p:sp>
    </p:spTree>
    <p:extLst>
      <p:ext uri="{BB962C8B-B14F-4D97-AF65-F5344CB8AC3E}">
        <p14:creationId xmlns:p14="http://schemas.microsoft.com/office/powerpoint/2010/main" val="248438001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98463" y="1303338"/>
            <a:ext cx="1973262" cy="5554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24125" y="1303338"/>
            <a:ext cx="1974850" cy="5554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fld id="{14E70505-E6D6-4146-AEAA-3E466E5DB105}" type="slidenum">
              <a:rPr lang="en-US"/>
              <a:pPr/>
              <a:t>‹#›</a:t>
            </a:fld>
            <a:endParaRPr lang="en-US"/>
          </a:p>
        </p:txBody>
      </p:sp>
    </p:spTree>
    <p:extLst>
      <p:ext uri="{BB962C8B-B14F-4D97-AF65-F5344CB8AC3E}">
        <p14:creationId xmlns:p14="http://schemas.microsoft.com/office/powerpoint/2010/main" val="172708500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fld id="{EAADA024-8E41-40B9-B098-6F8AE30CA67C}" type="slidenum">
              <a:rPr lang="en-US"/>
              <a:pPr/>
              <a:t>‹#›</a:t>
            </a:fld>
            <a:endParaRPr lang="en-US"/>
          </a:p>
        </p:txBody>
      </p:sp>
    </p:spTree>
    <p:extLst>
      <p:ext uri="{BB962C8B-B14F-4D97-AF65-F5344CB8AC3E}">
        <p14:creationId xmlns:p14="http://schemas.microsoft.com/office/powerpoint/2010/main" val="373339178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fld id="{C0C04560-A3E8-449C-BF02-77B5A3D866B0}" type="slidenum">
              <a:rPr lang="en-US"/>
              <a:pPr/>
              <a:t>‹#›</a:t>
            </a:fld>
            <a:endParaRPr lang="en-US"/>
          </a:p>
        </p:txBody>
      </p:sp>
    </p:spTree>
    <p:extLst>
      <p:ext uri="{BB962C8B-B14F-4D97-AF65-F5344CB8AC3E}">
        <p14:creationId xmlns:p14="http://schemas.microsoft.com/office/powerpoint/2010/main" val="44546818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74855B2E-A511-43E5-B588-0AFE1C629BB7}" type="slidenum">
              <a:rPr lang="en-US"/>
              <a:pPr/>
              <a:t>‹#›</a:t>
            </a:fld>
            <a:endParaRPr lang="en-US"/>
          </a:p>
        </p:txBody>
      </p:sp>
    </p:spTree>
    <p:extLst>
      <p:ext uri="{BB962C8B-B14F-4D97-AF65-F5344CB8AC3E}">
        <p14:creationId xmlns:p14="http://schemas.microsoft.com/office/powerpoint/2010/main" val="361092647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312208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F20EEB40-EF4C-404A-917A-83F9D60B297A}" type="slidenum">
              <a:rPr lang="en-US"/>
              <a:pPr/>
              <a:t>‹#›</a:t>
            </a:fld>
            <a:endParaRPr lang="en-US"/>
          </a:p>
        </p:txBody>
      </p:sp>
    </p:spTree>
    <p:extLst>
      <p:ext uri="{BB962C8B-B14F-4D97-AF65-F5344CB8AC3E}">
        <p14:creationId xmlns:p14="http://schemas.microsoft.com/office/powerpoint/2010/main" val="374069190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Franklin Gothic Book"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7DA3364E-6E5C-4F74-B798-8FEF6276F5AF}" type="slidenum">
              <a:rPr lang="en-US"/>
              <a:pPr/>
              <a:t>‹#›</a:t>
            </a:fld>
            <a:endParaRPr lang="en-US"/>
          </a:p>
        </p:txBody>
      </p:sp>
    </p:spTree>
    <p:extLst>
      <p:ext uri="{BB962C8B-B14F-4D97-AF65-F5344CB8AC3E}">
        <p14:creationId xmlns:p14="http://schemas.microsoft.com/office/powerpoint/2010/main" val="37947358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091E8564-CD50-4E1E-A074-DBCA3DC23E33}" type="slidenum">
              <a:rPr lang="en-US"/>
              <a:pPr/>
              <a:t>‹#›</a:t>
            </a:fld>
            <a:endParaRPr lang="en-US"/>
          </a:p>
        </p:txBody>
      </p:sp>
    </p:spTree>
    <p:extLst>
      <p:ext uri="{BB962C8B-B14F-4D97-AF65-F5344CB8AC3E}">
        <p14:creationId xmlns:p14="http://schemas.microsoft.com/office/powerpoint/2010/main" val="343513534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9225" y="90488"/>
            <a:ext cx="2058988"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2263" y="90488"/>
            <a:ext cx="6024562"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1E615631-D13C-4190-A702-A7602E2E9F02}" type="slidenum">
              <a:rPr lang="en-US"/>
              <a:pPr/>
              <a:t>‹#›</a:t>
            </a:fld>
            <a:endParaRPr lang="en-US"/>
          </a:p>
        </p:txBody>
      </p:sp>
    </p:spTree>
    <p:extLst>
      <p:ext uri="{BB962C8B-B14F-4D97-AF65-F5344CB8AC3E}">
        <p14:creationId xmlns:p14="http://schemas.microsoft.com/office/powerpoint/2010/main" val="331152137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87513" y="4260850"/>
            <a:ext cx="2968625" cy="60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8538" y="4260850"/>
            <a:ext cx="2970212" cy="60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967156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365192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659105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31627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5402296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Lucida Grande"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3750341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687513" y="3635375"/>
            <a:ext cx="72342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ctr" anchorCtr="0" compatLnSpc="1">
            <a:prstTxWarp prst="textNoShape">
              <a:avLst/>
            </a:prstTxWarp>
          </a:bodyPr>
          <a:lstStyle/>
          <a:p>
            <a:pPr lvl="0"/>
            <a:r>
              <a:rPr lang="en-US" smtClean="0">
                <a:sym typeface="Lucida Grande" pitchFamily="-112" charset="0"/>
              </a:rPr>
              <a:t>Click to edit Master title style</a:t>
            </a:r>
          </a:p>
        </p:txBody>
      </p:sp>
      <p:sp>
        <p:nvSpPr>
          <p:cNvPr id="1027" name="Rectangle 2"/>
          <p:cNvSpPr>
            <a:spLocks noGrp="1" noChangeArrowheads="1"/>
          </p:cNvSpPr>
          <p:nvPr>
            <p:ph type="body" idx="1"/>
          </p:nvPr>
        </p:nvSpPr>
        <p:spPr bwMode="auto">
          <a:xfrm>
            <a:off x="1687513" y="4260850"/>
            <a:ext cx="60912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p>
            <a:pPr lvl="0"/>
            <a:r>
              <a:rPr lang="en-US" smtClean="0">
                <a:sym typeface="Lucida Grande" pitchFamily="-112" charset="0"/>
              </a:rPr>
              <a:t>Click to edit Master text styles</a:t>
            </a:r>
          </a:p>
          <a:p>
            <a:pPr lvl="1"/>
            <a:r>
              <a:rPr lang="en-US" smtClean="0">
                <a:sym typeface="Franklin Gothic Book" pitchFamily="34" charset="0"/>
              </a:rPr>
              <a:t>Second level</a:t>
            </a:r>
          </a:p>
          <a:p>
            <a:pPr lvl="2"/>
            <a:r>
              <a:rPr lang="en-US" smtClean="0">
                <a:sym typeface="Franklin Gothic Book" pitchFamily="34" charset="0"/>
              </a:rPr>
              <a:t>Third level</a:t>
            </a:r>
          </a:p>
          <a:p>
            <a:pPr lvl="3"/>
            <a:r>
              <a:rPr lang="en-US" smtClean="0">
                <a:sym typeface="Franklin Gothic Book" pitchFamily="34" charset="0"/>
              </a:rPr>
              <a:t>Fourth level</a:t>
            </a:r>
          </a:p>
          <a:p>
            <a:pPr lvl="4"/>
            <a:r>
              <a:rPr lang="en-US" smtClean="0">
                <a:sym typeface="Franklin Gothic Book" pitchFamily="34" charset="0"/>
              </a:rPr>
              <a:t>Fifth level</a:t>
            </a: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ransition/>
  <p:hf sldNum="0" hdr="0" ftr="0" dt="0"/>
  <p:txStyles>
    <p:titleStyle>
      <a:lvl1pPr algn="l" rtl="0" eaLnBrk="0" fontAlgn="base" hangingPunct="0">
        <a:spcBef>
          <a:spcPct val="0"/>
        </a:spcBef>
        <a:spcAft>
          <a:spcPct val="0"/>
        </a:spcAft>
        <a:defRPr sz="3200">
          <a:solidFill>
            <a:schemeClr val="tx1"/>
          </a:solidFill>
          <a:latin typeface="+mj-lt"/>
          <a:ea typeface="ＭＳ Ｐゴシック" charset="-128"/>
          <a:cs typeface="ＭＳ Ｐゴシック"/>
          <a:sym typeface="Lucida Grande" pitchFamily="-112" charset="0"/>
        </a:defRPr>
      </a:lvl1pPr>
      <a:lvl2pPr algn="l" rtl="0" eaLnBrk="0" fontAlgn="base" hangingPunct="0">
        <a:spcBef>
          <a:spcPct val="0"/>
        </a:spcBef>
        <a:spcAft>
          <a:spcPct val="0"/>
        </a:spcAft>
        <a:defRPr sz="3200">
          <a:solidFill>
            <a:schemeClr val="tx1"/>
          </a:solidFill>
          <a:latin typeface="Lucida Grande" charset="0"/>
          <a:ea typeface="ＭＳ Ｐゴシック" charset="-128"/>
          <a:cs typeface="ＭＳ Ｐゴシック"/>
          <a:sym typeface="Lucida Grande" pitchFamily="-112" charset="0"/>
        </a:defRPr>
      </a:lvl2pPr>
      <a:lvl3pPr algn="l" rtl="0" eaLnBrk="0" fontAlgn="base" hangingPunct="0">
        <a:spcBef>
          <a:spcPct val="0"/>
        </a:spcBef>
        <a:spcAft>
          <a:spcPct val="0"/>
        </a:spcAft>
        <a:defRPr sz="3200">
          <a:solidFill>
            <a:schemeClr val="tx1"/>
          </a:solidFill>
          <a:latin typeface="Lucida Grande" charset="0"/>
          <a:ea typeface="ＭＳ Ｐゴシック" charset="-128"/>
          <a:cs typeface="ＭＳ Ｐゴシック"/>
          <a:sym typeface="Lucida Grande" pitchFamily="-112" charset="0"/>
        </a:defRPr>
      </a:lvl3pPr>
      <a:lvl4pPr algn="l" rtl="0" eaLnBrk="0" fontAlgn="base" hangingPunct="0">
        <a:spcBef>
          <a:spcPct val="0"/>
        </a:spcBef>
        <a:spcAft>
          <a:spcPct val="0"/>
        </a:spcAft>
        <a:defRPr sz="3200">
          <a:solidFill>
            <a:schemeClr val="tx1"/>
          </a:solidFill>
          <a:latin typeface="Lucida Grande" charset="0"/>
          <a:ea typeface="ＭＳ Ｐゴシック" charset="-128"/>
          <a:cs typeface="ＭＳ Ｐゴシック"/>
          <a:sym typeface="Lucida Grande" pitchFamily="-112" charset="0"/>
        </a:defRPr>
      </a:lvl4pPr>
      <a:lvl5pPr algn="l" rtl="0" eaLnBrk="0" fontAlgn="base" hangingPunct="0">
        <a:spcBef>
          <a:spcPct val="0"/>
        </a:spcBef>
        <a:spcAft>
          <a:spcPct val="0"/>
        </a:spcAft>
        <a:defRPr sz="3200">
          <a:solidFill>
            <a:schemeClr val="tx1"/>
          </a:solidFill>
          <a:latin typeface="Lucida Grande" charset="0"/>
          <a:ea typeface="ＭＳ Ｐゴシック" charset="-128"/>
          <a:cs typeface="ＭＳ Ｐゴシック"/>
          <a:sym typeface="Lucida Grande" pitchFamily="-112" charset="0"/>
        </a:defRPr>
      </a:lvl5pPr>
      <a:lvl6pPr marL="457200" algn="l" rtl="0" fontAlgn="base">
        <a:spcBef>
          <a:spcPct val="0"/>
        </a:spcBef>
        <a:spcAft>
          <a:spcPct val="0"/>
        </a:spcAft>
        <a:defRPr sz="3200">
          <a:solidFill>
            <a:schemeClr val="tx1"/>
          </a:solidFill>
          <a:latin typeface="Lucida Grande" charset="0"/>
          <a:sym typeface="Lucida Grande" charset="0"/>
        </a:defRPr>
      </a:lvl6pPr>
      <a:lvl7pPr marL="914400" algn="l" rtl="0" fontAlgn="base">
        <a:spcBef>
          <a:spcPct val="0"/>
        </a:spcBef>
        <a:spcAft>
          <a:spcPct val="0"/>
        </a:spcAft>
        <a:defRPr sz="3200">
          <a:solidFill>
            <a:schemeClr val="tx1"/>
          </a:solidFill>
          <a:latin typeface="Lucida Grande" charset="0"/>
          <a:sym typeface="Lucida Grande" charset="0"/>
        </a:defRPr>
      </a:lvl7pPr>
      <a:lvl8pPr marL="1371600" algn="l" rtl="0" fontAlgn="base">
        <a:spcBef>
          <a:spcPct val="0"/>
        </a:spcBef>
        <a:spcAft>
          <a:spcPct val="0"/>
        </a:spcAft>
        <a:defRPr sz="3200">
          <a:solidFill>
            <a:schemeClr val="tx1"/>
          </a:solidFill>
          <a:latin typeface="Lucida Grande" charset="0"/>
          <a:sym typeface="Lucida Grande" charset="0"/>
        </a:defRPr>
      </a:lvl8pPr>
      <a:lvl9pPr marL="1828800" algn="l" rtl="0" fontAlgn="base">
        <a:spcBef>
          <a:spcPct val="0"/>
        </a:spcBef>
        <a:spcAft>
          <a:spcPct val="0"/>
        </a:spcAft>
        <a:defRPr sz="3200">
          <a:solidFill>
            <a:schemeClr val="tx1"/>
          </a:solidFill>
          <a:latin typeface="Lucida Grande" charset="0"/>
          <a:sym typeface="Lucida Grande" charset="0"/>
        </a:defRPr>
      </a:lvl9pPr>
    </p:titleStyle>
    <p:bodyStyle>
      <a:lvl1pPr marL="342900" indent="-342900" algn="l" rtl="0" eaLnBrk="0" fontAlgn="base" hangingPunct="0">
        <a:spcBef>
          <a:spcPts val="500"/>
        </a:spcBef>
        <a:spcAft>
          <a:spcPct val="0"/>
        </a:spcAft>
        <a:defRPr sz="2000">
          <a:solidFill>
            <a:schemeClr val="tx1"/>
          </a:solidFill>
          <a:latin typeface="+mn-lt"/>
          <a:ea typeface="ＭＳ Ｐゴシック" charset="-128"/>
          <a:cs typeface="ＭＳ Ｐゴシック"/>
          <a:sym typeface="Lucida Grande" pitchFamily="-112" charset="0"/>
        </a:defRPr>
      </a:lvl1pPr>
      <a:lvl2pPr marL="704850" indent="-285750" algn="l" rtl="0" eaLnBrk="0" fontAlgn="base" hangingPunct="0">
        <a:spcBef>
          <a:spcPts val="700"/>
        </a:spcBef>
        <a:spcAft>
          <a:spcPct val="0"/>
        </a:spcAft>
        <a:buClr>
          <a:srgbClr val="000000"/>
        </a:buClr>
        <a:buSzPct val="100000"/>
        <a:buFont typeface="Franklin Gothic Book" pitchFamily="34" charset="0"/>
        <a:buChar char="–"/>
        <a:defRPr sz="2800">
          <a:solidFill>
            <a:schemeClr val="tx1"/>
          </a:solidFill>
          <a:latin typeface="Franklin Gothic Book" charset="0"/>
          <a:ea typeface="ＭＳ Ｐゴシック" charset="-128"/>
          <a:cs typeface="ＭＳ Ｐゴシック"/>
          <a:sym typeface="Franklin Gothic Book" pitchFamily="34" charset="0"/>
        </a:defRPr>
      </a:lvl2pPr>
      <a:lvl3pPr marL="1104900" indent="-228600" algn="l" rtl="0" eaLnBrk="0" fontAlgn="base" hangingPunct="0">
        <a:spcBef>
          <a:spcPts val="600"/>
        </a:spcBef>
        <a:spcAft>
          <a:spcPct val="0"/>
        </a:spcAft>
        <a:buClr>
          <a:srgbClr val="000000"/>
        </a:buClr>
        <a:buSzPct val="100000"/>
        <a:buFont typeface="Franklin Gothic Book" pitchFamily="34" charset="0"/>
        <a:buChar char="•"/>
        <a:defRPr sz="2400">
          <a:solidFill>
            <a:schemeClr val="tx1"/>
          </a:solidFill>
          <a:latin typeface="Franklin Gothic Book" charset="0"/>
          <a:ea typeface="ＭＳ Ｐゴシック" charset="-128"/>
          <a:cs typeface="ＭＳ Ｐゴシック"/>
          <a:sym typeface="Franklin Gothic Book" pitchFamily="34" charset="0"/>
        </a:defRPr>
      </a:lvl3pPr>
      <a:lvl4pPr marL="15621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Franklin Gothic Book" charset="0"/>
          <a:ea typeface="ＭＳ Ｐゴシック" charset="-128"/>
          <a:cs typeface="ＭＳ Ｐゴシック"/>
          <a:sym typeface="Franklin Gothic Book" pitchFamily="34" charset="0"/>
        </a:defRPr>
      </a:lvl4pPr>
      <a:lvl5pPr marL="20193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Franklin Gothic Book" charset="0"/>
          <a:ea typeface="ＭＳ Ｐゴシック" charset="-128"/>
          <a:cs typeface="ＭＳ Ｐゴシック"/>
          <a:sym typeface="Franklin Gothic Book" pitchFamily="34" charset="0"/>
        </a:defRPr>
      </a:lvl5pPr>
      <a:lvl6pPr marL="24765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Franklin Gothic Book" charset="0"/>
          <a:ea typeface="ＭＳ Ｐゴシック" charset="-128"/>
          <a:sym typeface="Franklin Gothic Book" charset="0"/>
        </a:defRPr>
      </a:lvl6pPr>
      <a:lvl7pPr marL="29337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Franklin Gothic Book" charset="0"/>
          <a:ea typeface="ＭＳ Ｐゴシック" charset="-128"/>
          <a:sym typeface="Franklin Gothic Book" charset="0"/>
        </a:defRPr>
      </a:lvl7pPr>
      <a:lvl8pPr marL="33909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Franklin Gothic Book" charset="0"/>
          <a:ea typeface="ＭＳ Ｐゴシック" charset="-128"/>
          <a:sym typeface="Franklin Gothic Book" charset="0"/>
        </a:defRPr>
      </a:lvl8pPr>
      <a:lvl9pPr marL="38481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Franklin Gothic Book" charset="0"/>
          <a:ea typeface="ＭＳ Ｐゴシック" charset="-128"/>
          <a:sym typeface="Franklin Gothic 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322263" y="90488"/>
            <a:ext cx="82359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ctr" anchorCtr="0" compatLnSpc="1">
            <a:prstTxWarp prst="textNoShape">
              <a:avLst/>
            </a:prstTxWarp>
          </a:bodyPr>
          <a:lstStyle/>
          <a:p>
            <a:pPr lvl="0"/>
            <a:r>
              <a:rPr lang="en-US" smtClean="0">
                <a:sym typeface="Lucida Grande" pitchFamily="-112" charset="0"/>
              </a:rPr>
              <a:t>Click to edit Master title style</a:t>
            </a:r>
          </a:p>
        </p:txBody>
      </p:sp>
      <p:sp>
        <p:nvSpPr>
          <p:cNvPr id="13315" name="Rectangle 2"/>
          <p:cNvSpPr>
            <a:spLocks noGrp="1" noChangeArrowheads="1"/>
          </p:cNvSpPr>
          <p:nvPr>
            <p:ph type="body" idx="1"/>
          </p:nvPr>
        </p:nvSpPr>
        <p:spPr bwMode="auto">
          <a:xfrm>
            <a:off x="398463" y="1303338"/>
            <a:ext cx="8353425" cy="55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p>
            <a:pPr lvl="0"/>
            <a:r>
              <a:rPr lang="en-US" smtClean="0">
                <a:sym typeface="Franklin Gothic Book" pitchFamily="34" charset="0"/>
              </a:rPr>
              <a:t>Click to edit Master text styles</a:t>
            </a:r>
          </a:p>
          <a:p>
            <a:pPr lvl="1"/>
            <a:r>
              <a:rPr lang="en-US" smtClean="0">
                <a:sym typeface="Franklin Gothic Book" pitchFamily="34" charset="0"/>
              </a:rPr>
              <a:t>Second level</a:t>
            </a:r>
          </a:p>
          <a:p>
            <a:pPr lvl="2"/>
            <a:r>
              <a:rPr lang="en-US" smtClean="0">
                <a:sym typeface="Franklin Gothic Book" pitchFamily="34" charset="0"/>
              </a:rPr>
              <a:t>Third level</a:t>
            </a:r>
          </a:p>
          <a:p>
            <a:pPr lvl="3"/>
            <a:r>
              <a:rPr lang="en-US" smtClean="0">
                <a:sym typeface="Franklin Gothic Book" pitchFamily="34" charset="0"/>
              </a:rPr>
              <a:t>Fourth level</a:t>
            </a:r>
          </a:p>
          <a:p>
            <a:pPr lvl="4"/>
            <a:r>
              <a:rPr lang="en-US" smtClean="0">
                <a:sym typeface="Franklin Gothic Book" pitchFamily="34" charset="0"/>
              </a:rPr>
              <a:t>Fifth level</a:t>
            </a:r>
          </a:p>
        </p:txBody>
      </p:sp>
      <p:sp>
        <p:nvSpPr>
          <p:cNvPr id="2051" name="Text Box 3"/>
          <p:cNvSpPr txBox="1">
            <a:spLocks noGrp="1" noChangeArrowheads="1"/>
          </p:cNvSpPr>
          <p:nvPr>
            <p:ph type="sldNum" sz="quarter" idx="4"/>
          </p:nvPr>
        </p:nvSpPr>
        <p:spPr bwMode="auto">
          <a:xfrm>
            <a:off x="8750300" y="6578600"/>
            <a:ext cx="153988" cy="1905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800">
                <a:solidFill>
                  <a:srgbClr val="808080"/>
                </a:solidFill>
                <a:latin typeface="Franklin Gothic Book" pitchFamily="34" charset="0"/>
                <a:sym typeface="Franklin Gothic Book" pitchFamily="34" charset="0"/>
              </a:defRPr>
            </a:lvl1pPr>
          </a:lstStyle>
          <a:p>
            <a:fld id="{6319CE2D-B20D-41F9-94A3-81A438F1CE7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p:hf sldNum="0" hdr="0" ftr="0" dt="0"/>
  <p:txStyles>
    <p:titleStyle>
      <a:lvl1pPr algn="l" rtl="0" eaLnBrk="0" fontAlgn="base" hangingPunct="0">
        <a:spcBef>
          <a:spcPct val="0"/>
        </a:spcBef>
        <a:spcAft>
          <a:spcPct val="0"/>
        </a:spcAft>
        <a:defRPr sz="3600">
          <a:solidFill>
            <a:schemeClr val="tx1"/>
          </a:solidFill>
          <a:latin typeface="+mj-lt"/>
          <a:ea typeface="ＭＳ Ｐゴシック" charset="-128"/>
          <a:cs typeface="ＭＳ Ｐゴシック"/>
          <a:sym typeface="Lucida Grande" pitchFamily="-112" charset="0"/>
        </a:defRPr>
      </a:lvl1pPr>
      <a:lvl2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pitchFamily="-112" charset="0"/>
        </a:defRPr>
      </a:lvl2pPr>
      <a:lvl3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pitchFamily="-112" charset="0"/>
        </a:defRPr>
      </a:lvl3pPr>
      <a:lvl4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pitchFamily="-112" charset="0"/>
        </a:defRPr>
      </a:lvl4pPr>
      <a:lvl5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pitchFamily="-112" charset="0"/>
        </a:defRPr>
      </a:lvl5pPr>
      <a:lvl6pPr marL="457200" algn="l" rtl="0" fontAlgn="base">
        <a:spcBef>
          <a:spcPct val="0"/>
        </a:spcBef>
        <a:spcAft>
          <a:spcPct val="0"/>
        </a:spcAft>
        <a:defRPr sz="3600">
          <a:solidFill>
            <a:schemeClr val="tx1"/>
          </a:solidFill>
          <a:latin typeface="Lucida Grande" charset="0"/>
          <a:sym typeface="Lucida Grande" charset="0"/>
        </a:defRPr>
      </a:lvl6pPr>
      <a:lvl7pPr marL="914400" algn="l" rtl="0" fontAlgn="base">
        <a:spcBef>
          <a:spcPct val="0"/>
        </a:spcBef>
        <a:spcAft>
          <a:spcPct val="0"/>
        </a:spcAft>
        <a:defRPr sz="3600">
          <a:solidFill>
            <a:schemeClr val="tx1"/>
          </a:solidFill>
          <a:latin typeface="Lucida Grande" charset="0"/>
          <a:sym typeface="Lucida Grande" charset="0"/>
        </a:defRPr>
      </a:lvl7pPr>
      <a:lvl8pPr marL="1371600" algn="l" rtl="0" fontAlgn="base">
        <a:spcBef>
          <a:spcPct val="0"/>
        </a:spcBef>
        <a:spcAft>
          <a:spcPct val="0"/>
        </a:spcAft>
        <a:defRPr sz="3600">
          <a:solidFill>
            <a:schemeClr val="tx1"/>
          </a:solidFill>
          <a:latin typeface="Lucida Grande" charset="0"/>
          <a:sym typeface="Lucida Grande" charset="0"/>
        </a:defRPr>
      </a:lvl8pPr>
      <a:lvl9pPr marL="1828800" algn="l" rtl="0" fontAlgn="base">
        <a:spcBef>
          <a:spcPct val="0"/>
        </a:spcBef>
        <a:spcAft>
          <a:spcPct val="0"/>
        </a:spcAft>
        <a:defRPr sz="3600">
          <a:solidFill>
            <a:schemeClr val="tx1"/>
          </a:solidFill>
          <a:latin typeface="Lucida Grande" charset="0"/>
          <a:sym typeface="Lucida Grande" charset="0"/>
        </a:defRPr>
      </a:lvl9pPr>
    </p:titleStyle>
    <p:bodyStyle>
      <a:lvl1pPr marL="342900" indent="-342900" algn="l" rtl="0" eaLnBrk="0" fontAlgn="base" hangingPunct="0">
        <a:spcBef>
          <a:spcPts val="800"/>
        </a:spcBef>
        <a:spcAft>
          <a:spcPct val="0"/>
        </a:spcAft>
        <a:buClr>
          <a:srgbClr val="000000"/>
        </a:buClr>
        <a:buSzPct val="100000"/>
        <a:buFont typeface="Franklin Gothic Book" pitchFamily="34" charset="0"/>
        <a:buChar char="•"/>
        <a:defRPr sz="3200">
          <a:solidFill>
            <a:schemeClr val="tx1"/>
          </a:solidFill>
          <a:latin typeface="+mn-lt"/>
          <a:ea typeface="ＭＳ Ｐゴシック" charset="-128"/>
          <a:cs typeface="ＭＳ Ｐゴシック"/>
          <a:sym typeface="Franklin Gothic Book" pitchFamily="34" charset="0"/>
        </a:defRPr>
      </a:lvl1pPr>
      <a:lvl2pPr marL="704850" indent="-285750" algn="l" rtl="0" eaLnBrk="0" fontAlgn="base" hangingPunct="0">
        <a:spcBef>
          <a:spcPts val="700"/>
        </a:spcBef>
        <a:spcAft>
          <a:spcPct val="0"/>
        </a:spcAft>
        <a:buClr>
          <a:srgbClr val="000000"/>
        </a:buClr>
        <a:buSzPct val="100000"/>
        <a:buFont typeface="Franklin Gothic Book" pitchFamily="34" charset="0"/>
        <a:buChar char="•"/>
        <a:defRPr sz="2800">
          <a:solidFill>
            <a:schemeClr val="tx1"/>
          </a:solidFill>
          <a:latin typeface="+mn-lt"/>
          <a:ea typeface="ＭＳ Ｐゴシック" charset="-128"/>
          <a:cs typeface="ＭＳ Ｐゴシック"/>
          <a:sym typeface="Franklin Gothic Book" pitchFamily="34" charset="0"/>
        </a:defRPr>
      </a:lvl2pPr>
      <a:lvl3pPr marL="1104900" indent="-228600" algn="l" rtl="0" eaLnBrk="0" fontAlgn="base" hangingPunct="0">
        <a:spcBef>
          <a:spcPts val="600"/>
        </a:spcBef>
        <a:spcAft>
          <a:spcPct val="0"/>
        </a:spcAft>
        <a:buClr>
          <a:srgbClr val="000000"/>
        </a:buClr>
        <a:buSzPct val="100000"/>
        <a:buFont typeface="Franklin Gothic Book" pitchFamily="34" charset="0"/>
        <a:buChar char="•"/>
        <a:defRPr sz="2400">
          <a:solidFill>
            <a:schemeClr val="tx1"/>
          </a:solidFill>
          <a:latin typeface="+mn-lt"/>
          <a:ea typeface="ＭＳ Ｐゴシック" charset="-128"/>
          <a:cs typeface="ＭＳ Ｐゴシック"/>
          <a:sym typeface="Franklin Gothic Book" pitchFamily="34" charset="0"/>
        </a:defRPr>
      </a:lvl3pPr>
      <a:lvl4pPr marL="15621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4pPr>
      <a:lvl5pPr marL="20193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5pPr>
      <a:lvl6pPr marL="24765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6pPr>
      <a:lvl7pPr marL="29337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7pPr>
      <a:lvl8pPr marL="33909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8pPr>
      <a:lvl9pPr marL="38481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322263" y="90488"/>
            <a:ext cx="82359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ctr" anchorCtr="0" compatLnSpc="1">
            <a:prstTxWarp prst="textNoShape">
              <a:avLst/>
            </a:prstTxWarp>
          </a:bodyPr>
          <a:lstStyle/>
          <a:p>
            <a:pPr lvl="0"/>
            <a:r>
              <a:rPr lang="en-US" smtClean="0">
                <a:sym typeface="Lucida Grande" pitchFamily="-112" charset="0"/>
              </a:rPr>
              <a:t>Click to edit Master title style</a:t>
            </a:r>
          </a:p>
        </p:txBody>
      </p:sp>
      <p:sp>
        <p:nvSpPr>
          <p:cNvPr id="25603" name="Rectangle 2"/>
          <p:cNvSpPr>
            <a:spLocks noGrp="1" noChangeArrowheads="1"/>
          </p:cNvSpPr>
          <p:nvPr>
            <p:ph type="body" idx="1"/>
          </p:nvPr>
        </p:nvSpPr>
        <p:spPr bwMode="auto">
          <a:xfrm>
            <a:off x="398463" y="1303338"/>
            <a:ext cx="4100512" cy="55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p>
            <a:pPr lvl="0"/>
            <a:r>
              <a:rPr lang="en-US" smtClean="0">
                <a:sym typeface="Franklin Gothic Book" pitchFamily="34" charset="0"/>
              </a:rPr>
              <a:t>Click to edit Master text styles</a:t>
            </a:r>
          </a:p>
          <a:p>
            <a:pPr lvl="1"/>
            <a:r>
              <a:rPr lang="en-US" smtClean="0">
                <a:sym typeface="Franklin Gothic Book" pitchFamily="34" charset="0"/>
              </a:rPr>
              <a:t>Second level</a:t>
            </a:r>
          </a:p>
          <a:p>
            <a:pPr lvl="2"/>
            <a:r>
              <a:rPr lang="en-US" smtClean="0">
                <a:sym typeface="Franklin Gothic Book" pitchFamily="34" charset="0"/>
              </a:rPr>
              <a:t>Third level</a:t>
            </a:r>
          </a:p>
          <a:p>
            <a:pPr lvl="3"/>
            <a:r>
              <a:rPr lang="en-US" smtClean="0">
                <a:sym typeface="Franklin Gothic Book" pitchFamily="34" charset="0"/>
              </a:rPr>
              <a:t>Fourth level</a:t>
            </a:r>
          </a:p>
          <a:p>
            <a:pPr lvl="4"/>
            <a:r>
              <a:rPr lang="en-US" smtClean="0">
                <a:sym typeface="Franklin Gothic Book" pitchFamily="34" charset="0"/>
              </a:rPr>
              <a:t>Fifth level</a:t>
            </a:r>
          </a:p>
        </p:txBody>
      </p:sp>
      <p:sp>
        <p:nvSpPr>
          <p:cNvPr id="3075" name="Text Box 3"/>
          <p:cNvSpPr txBox="1">
            <a:spLocks noGrp="1" noChangeArrowheads="1"/>
          </p:cNvSpPr>
          <p:nvPr>
            <p:ph type="sldNum" sz="quarter" idx="4"/>
          </p:nvPr>
        </p:nvSpPr>
        <p:spPr bwMode="auto">
          <a:xfrm>
            <a:off x="8750300" y="6578600"/>
            <a:ext cx="153988" cy="1905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800">
                <a:solidFill>
                  <a:srgbClr val="808080"/>
                </a:solidFill>
                <a:latin typeface="Franklin Gothic Book" pitchFamily="34" charset="0"/>
                <a:sym typeface="Franklin Gothic Book" pitchFamily="34" charset="0"/>
              </a:defRPr>
            </a:lvl1pPr>
          </a:lstStyle>
          <a:p>
            <a:fld id="{DB8F75DF-37D5-44E5-B615-421E43B6755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l" rtl="0" eaLnBrk="0" fontAlgn="base" hangingPunct="0">
        <a:spcBef>
          <a:spcPct val="0"/>
        </a:spcBef>
        <a:spcAft>
          <a:spcPct val="0"/>
        </a:spcAft>
        <a:defRPr sz="3600">
          <a:solidFill>
            <a:schemeClr val="tx1"/>
          </a:solidFill>
          <a:latin typeface="+mj-lt"/>
          <a:ea typeface="ＭＳ Ｐゴシック" charset="-128"/>
          <a:cs typeface="ＭＳ Ｐゴシック"/>
          <a:sym typeface="Lucida Grande" pitchFamily="-112" charset="0"/>
        </a:defRPr>
      </a:lvl1pPr>
      <a:lvl2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pitchFamily="-112" charset="0"/>
        </a:defRPr>
      </a:lvl2pPr>
      <a:lvl3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pitchFamily="-112" charset="0"/>
        </a:defRPr>
      </a:lvl3pPr>
      <a:lvl4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pitchFamily="-112" charset="0"/>
        </a:defRPr>
      </a:lvl4pPr>
      <a:lvl5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pitchFamily="-112" charset="0"/>
        </a:defRPr>
      </a:lvl5pPr>
      <a:lvl6pPr marL="457200" algn="l" rtl="0" fontAlgn="base">
        <a:spcBef>
          <a:spcPct val="0"/>
        </a:spcBef>
        <a:spcAft>
          <a:spcPct val="0"/>
        </a:spcAft>
        <a:defRPr sz="3600">
          <a:solidFill>
            <a:schemeClr val="tx1"/>
          </a:solidFill>
          <a:latin typeface="Lucida Grande" charset="0"/>
          <a:sym typeface="Lucida Grande" charset="0"/>
        </a:defRPr>
      </a:lvl6pPr>
      <a:lvl7pPr marL="914400" algn="l" rtl="0" fontAlgn="base">
        <a:spcBef>
          <a:spcPct val="0"/>
        </a:spcBef>
        <a:spcAft>
          <a:spcPct val="0"/>
        </a:spcAft>
        <a:defRPr sz="3600">
          <a:solidFill>
            <a:schemeClr val="tx1"/>
          </a:solidFill>
          <a:latin typeface="Lucida Grande" charset="0"/>
          <a:sym typeface="Lucida Grande" charset="0"/>
        </a:defRPr>
      </a:lvl7pPr>
      <a:lvl8pPr marL="1371600" algn="l" rtl="0" fontAlgn="base">
        <a:spcBef>
          <a:spcPct val="0"/>
        </a:spcBef>
        <a:spcAft>
          <a:spcPct val="0"/>
        </a:spcAft>
        <a:defRPr sz="3600">
          <a:solidFill>
            <a:schemeClr val="tx1"/>
          </a:solidFill>
          <a:latin typeface="Lucida Grande" charset="0"/>
          <a:sym typeface="Lucida Grande" charset="0"/>
        </a:defRPr>
      </a:lvl8pPr>
      <a:lvl9pPr marL="1828800" algn="l" rtl="0" fontAlgn="base">
        <a:spcBef>
          <a:spcPct val="0"/>
        </a:spcBef>
        <a:spcAft>
          <a:spcPct val="0"/>
        </a:spcAft>
        <a:defRPr sz="3600">
          <a:solidFill>
            <a:schemeClr val="tx1"/>
          </a:solidFill>
          <a:latin typeface="Lucida Grande" charset="0"/>
          <a:sym typeface="Lucida Grande" charset="0"/>
        </a:defRPr>
      </a:lvl9pPr>
    </p:titleStyle>
    <p:bodyStyle>
      <a:lvl1pPr marL="342900" indent="-342900" algn="l" rtl="0" eaLnBrk="0" fontAlgn="base" hangingPunct="0">
        <a:spcBef>
          <a:spcPts val="800"/>
        </a:spcBef>
        <a:spcAft>
          <a:spcPct val="0"/>
        </a:spcAft>
        <a:buClr>
          <a:srgbClr val="000000"/>
        </a:buClr>
        <a:buSzPct val="100000"/>
        <a:buFont typeface="Franklin Gothic Book" pitchFamily="34" charset="0"/>
        <a:buChar char="•"/>
        <a:defRPr sz="3200">
          <a:solidFill>
            <a:schemeClr val="tx1"/>
          </a:solidFill>
          <a:latin typeface="+mn-lt"/>
          <a:ea typeface="ＭＳ Ｐゴシック" charset="-128"/>
          <a:cs typeface="ＭＳ Ｐゴシック"/>
          <a:sym typeface="Franklin Gothic Book" pitchFamily="34" charset="0"/>
        </a:defRPr>
      </a:lvl1pPr>
      <a:lvl2pPr marL="704850" indent="-285750" algn="l" rtl="0" eaLnBrk="0" fontAlgn="base" hangingPunct="0">
        <a:spcBef>
          <a:spcPts val="700"/>
        </a:spcBef>
        <a:spcAft>
          <a:spcPct val="0"/>
        </a:spcAft>
        <a:buClr>
          <a:srgbClr val="000000"/>
        </a:buClr>
        <a:buSzPct val="100000"/>
        <a:buFont typeface="Franklin Gothic Book" pitchFamily="34" charset="0"/>
        <a:buChar char="–"/>
        <a:defRPr sz="2800">
          <a:solidFill>
            <a:schemeClr val="tx1"/>
          </a:solidFill>
          <a:latin typeface="+mn-lt"/>
          <a:ea typeface="ＭＳ Ｐゴシック" charset="-128"/>
          <a:cs typeface="ＭＳ Ｐゴシック"/>
          <a:sym typeface="Franklin Gothic Book" pitchFamily="34" charset="0"/>
        </a:defRPr>
      </a:lvl2pPr>
      <a:lvl3pPr marL="1104900" indent="-228600" algn="l" rtl="0" eaLnBrk="0" fontAlgn="base" hangingPunct="0">
        <a:spcBef>
          <a:spcPts val="600"/>
        </a:spcBef>
        <a:spcAft>
          <a:spcPct val="0"/>
        </a:spcAft>
        <a:buClr>
          <a:srgbClr val="000000"/>
        </a:buClr>
        <a:buSzPct val="100000"/>
        <a:buFont typeface="Franklin Gothic Book" pitchFamily="34" charset="0"/>
        <a:buChar char="•"/>
        <a:defRPr sz="2400">
          <a:solidFill>
            <a:schemeClr val="tx1"/>
          </a:solidFill>
          <a:latin typeface="+mn-lt"/>
          <a:ea typeface="ＭＳ Ｐゴシック" charset="-128"/>
          <a:cs typeface="ＭＳ Ｐゴシック"/>
          <a:sym typeface="Franklin Gothic Book" pitchFamily="34" charset="0"/>
        </a:defRPr>
      </a:lvl3pPr>
      <a:lvl4pPr marL="15621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4pPr>
      <a:lvl5pPr marL="20193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5pPr>
      <a:lvl6pPr marL="24765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6pPr>
      <a:lvl7pPr marL="29337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7pPr>
      <a:lvl8pPr marL="33909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8pPr>
      <a:lvl9pPr marL="38481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22.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8.xml"/><Relationship Id="rId13" Type="http://schemas.openxmlformats.org/officeDocument/2006/relationships/image" Target="../media/image38.jpeg"/><Relationship Id="rId3" Type="http://schemas.microsoft.com/office/2007/relationships/media" Target="../media/media1.mov"/><Relationship Id="rId7" Type="http://schemas.openxmlformats.org/officeDocument/2006/relationships/slideLayout" Target="../slideLayouts/slideLayout18.xml"/><Relationship Id="rId12" Type="http://schemas.openxmlformats.org/officeDocument/2006/relationships/image" Target="../media/image37.png"/><Relationship Id="rId2" Type="http://schemas.openxmlformats.org/officeDocument/2006/relationships/video" Target="file:///C:\Users\MarkGuzdial\Documents\PowerPoint-Sample\snowflakes.avi" TargetMode="External"/><Relationship Id="rId1" Type="http://schemas.openxmlformats.org/officeDocument/2006/relationships/audio" Target="file:///C:\Users\MarkGuzdial\Documents\PowerPoint-Sample\soup.wav" TargetMode="External"/><Relationship Id="rId6" Type="http://schemas.openxmlformats.org/officeDocument/2006/relationships/audio" Target="../media/media2.aif"/><Relationship Id="rId11" Type="http://schemas.openxmlformats.org/officeDocument/2006/relationships/image" Target="../media/image36.png"/><Relationship Id="rId5" Type="http://schemas.microsoft.com/office/2007/relationships/media" Target="../media/media2.aif"/><Relationship Id="rId10" Type="http://schemas.openxmlformats.org/officeDocument/2006/relationships/image" Target="../media/image35.jpeg"/><Relationship Id="rId4" Type="http://schemas.openxmlformats.org/officeDocument/2006/relationships/video" Target="../media/media1.mov"/><Relationship Id="rId9" Type="http://schemas.openxmlformats.org/officeDocument/2006/relationships/image" Target="../media/image34.png"/><Relationship Id="rId1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40.e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44.wmf"/><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42.wmf"/><Relationship Id="rId5" Type="http://schemas.openxmlformats.org/officeDocument/2006/relationships/tags" Target="../tags/tag5.xml"/><Relationship Id="rId10" Type="http://schemas.openxmlformats.org/officeDocument/2006/relationships/image" Target="../media/image41.wmf"/><Relationship Id="rId4" Type="http://schemas.openxmlformats.org/officeDocument/2006/relationships/tags" Target="../tags/tag4.xml"/><Relationship Id="rId9"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51.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0.jpeg"/><Relationship Id="rId5" Type="http://schemas.openxmlformats.org/officeDocument/2006/relationships/notesSlide" Target="../notesSlides/notesSlide24.xml"/><Relationship Id="rId4"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52.png"/><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3" Type="http://schemas.openxmlformats.org/officeDocument/2006/relationships/hyperlink" Target="http://www.roboteducation.org/"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slideLayout" Target="../slideLayouts/slideLayout13.xml"/><Relationship Id="rId4" Type="http://schemas.openxmlformats.org/officeDocument/2006/relationships/tags" Target="../tags/tag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hyperlink" Target="http://www.csprinciples.org/" TargetMode="Externa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5.xml"/><Relationship Id="rId1" Type="http://schemas.openxmlformats.org/officeDocument/2006/relationships/tags" Target="../tags/tag24.xml"/></Relationships>
</file>

<file path=ppt/slides/_rels/slide4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tags" Target="../tags/tag28.xml"/><Relationship Id="rId7" Type="http://schemas.openxmlformats.org/officeDocument/2006/relationships/image" Target="../media/image61.jpe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notesSlide" Target="../notesSlides/notesSlide38.xml"/><Relationship Id="rId5" Type="http://schemas.openxmlformats.org/officeDocument/2006/relationships/slideLayout" Target="../slideLayouts/slideLayout13.xml"/><Relationship Id="rId4" Type="http://schemas.openxmlformats.org/officeDocument/2006/relationships/tags" Target="../tags/tag29.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1.xml"/><Relationship Id="rId1" Type="http://schemas.openxmlformats.org/officeDocument/2006/relationships/tags" Target="../tags/tag30.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tif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www.gacomputes.org"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42.xml"/><Relationship Id="rId7" Type="http://schemas.openxmlformats.org/officeDocument/2006/relationships/hyperlink" Target="http://www.mediacomputation.org/" TargetMode="External"/><Relationship Id="rId2" Type="http://schemas.openxmlformats.org/officeDocument/2006/relationships/slideLayout" Target="../slideLayouts/slideLayout24.xml"/><Relationship Id="rId1" Type="http://schemas.openxmlformats.org/officeDocument/2006/relationships/tags" Target="../tags/tag32.xml"/><Relationship Id="rId6" Type="http://schemas.openxmlformats.org/officeDocument/2006/relationships/hyperlink" Target="http://www.csprinciples.org" TargetMode="External"/><Relationship Id="rId11" Type="http://schemas.openxmlformats.org/officeDocument/2006/relationships/image" Target="../media/image66.jpeg"/><Relationship Id="rId5" Type="http://schemas.openxmlformats.org/officeDocument/2006/relationships/hyperlink" Target="http://home.cc.gatech.edu/csl" TargetMode="External"/><Relationship Id="rId10" Type="http://schemas.openxmlformats.org/officeDocument/2006/relationships/image" Target="../media/image65.png"/><Relationship Id="rId4" Type="http://schemas.openxmlformats.org/officeDocument/2006/relationships/hyperlink" Target="http://www.cc.gatech.edu/~mark.guzdial" TargetMode="External"/><Relationship Id="rId9" Type="http://schemas.openxmlformats.org/officeDocument/2006/relationships/image" Target="../media/image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tags" Target="../tags/tag35.xml"/><Relationship Id="rId7" Type="http://schemas.openxmlformats.org/officeDocument/2006/relationships/image" Target="../media/image67.jpe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Layout" Target="../slideLayouts/slideLayout24.xml"/><Relationship Id="rId5" Type="http://schemas.openxmlformats.org/officeDocument/2006/relationships/tags" Target="../tags/tag37.xml"/><Relationship Id="rId4" Type="http://schemas.openxmlformats.org/officeDocument/2006/relationships/tags" Target="../tags/tag36.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8.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tags" Target="../tags/tag39.xml"/><Relationship Id="rId7" Type="http://schemas.openxmlformats.org/officeDocument/2006/relationships/oleObject" Target="../embeddings/oleObject4.bin"/><Relationship Id="rId2" Type="http://schemas.openxmlformats.org/officeDocument/2006/relationships/tags" Target="../tags/tag38.xml"/><Relationship Id="rId1" Type="http://schemas.openxmlformats.org/officeDocument/2006/relationships/vmlDrawing" Target="../drawings/vmlDrawing4.vml"/><Relationship Id="rId6" Type="http://schemas.openxmlformats.org/officeDocument/2006/relationships/slideLayout" Target="../slideLayouts/slideLayout24.xml"/><Relationship Id="rId5" Type="http://schemas.openxmlformats.org/officeDocument/2006/relationships/tags" Target="../tags/tag41.xml"/><Relationship Id="rId4" Type="http://schemas.openxmlformats.org/officeDocument/2006/relationships/tags" Target="../tags/tag40.xml"/></Relationships>
</file>

<file path=ppt/slides/_rels/slide58.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57.png"/><Relationship Id="rId4"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6.xml"/><Relationship Id="rId7" Type="http://schemas.openxmlformats.org/officeDocument/2006/relationships/slideLayout" Target="../slideLayouts/slideLayout24.xml"/><Relationship Id="rId2" Type="http://schemas.openxmlformats.org/officeDocument/2006/relationships/tags" Target="../tags/tag45.xml"/><Relationship Id="rId1" Type="http://schemas.openxmlformats.org/officeDocument/2006/relationships/vmlDrawing" Target="../drawings/vmlDrawing5.v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9"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73.png"/><Relationship Id="rId4"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54.xml"/><Relationship Id="rId7" Type="http://schemas.openxmlformats.org/officeDocument/2006/relationships/slideLayout" Target="../slideLayouts/slideLayout24.xml"/><Relationship Id="rId2" Type="http://schemas.openxmlformats.org/officeDocument/2006/relationships/tags" Target="../tags/tag53.xml"/><Relationship Id="rId1" Type="http://schemas.openxmlformats.org/officeDocument/2006/relationships/vmlDrawing" Target="../drawings/vmlDrawing6.v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9" Type="http://schemas.openxmlformats.org/officeDocument/2006/relationships/image" Target="../media/image74.png"/></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tags" Target="../tags/tag59.xml"/><Relationship Id="rId7" Type="http://schemas.openxmlformats.org/officeDocument/2006/relationships/slideLayout" Target="../slideLayouts/slideLayout24.xml"/><Relationship Id="rId2" Type="http://schemas.openxmlformats.org/officeDocument/2006/relationships/tags" Target="../tags/tag58.xml"/><Relationship Id="rId1" Type="http://schemas.openxmlformats.org/officeDocument/2006/relationships/vmlDrawing" Target="../drawings/vmlDrawing7.v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9" Type="http://schemas.openxmlformats.org/officeDocument/2006/relationships/image" Target="../media/image7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Grp="1" noChangeArrowheads="1"/>
          </p:cNvSpPr>
          <p:nvPr>
            <p:ph type="title"/>
          </p:nvPr>
        </p:nvSpPr>
        <p:spPr>
          <a:xfrm>
            <a:off x="1687513" y="3559175"/>
            <a:ext cx="7234237" cy="631825"/>
          </a:xfrm>
        </p:spPr>
        <p:txBody>
          <a:bodyPr/>
          <a:lstStyle/>
          <a:p>
            <a:pPr eaLnBrk="1" hangingPunct="1"/>
            <a:r>
              <a:rPr lang="en-US" sz="2800" dirty="0" smtClean="0">
                <a:ea typeface="ＭＳ Ｐゴシック" pitchFamily="34" charset="-128"/>
              </a:rPr>
              <a:t>Creating Computer Science for All Students</a:t>
            </a:r>
          </a:p>
        </p:txBody>
      </p:sp>
      <p:sp>
        <p:nvSpPr>
          <p:cNvPr id="52227" name="Rectangle 2"/>
          <p:cNvSpPr>
            <a:spLocks noGrp="1" noChangeArrowheads="1"/>
          </p:cNvSpPr>
          <p:nvPr>
            <p:ph type="body" idx="1"/>
          </p:nvPr>
        </p:nvSpPr>
        <p:spPr>
          <a:xfrm>
            <a:off x="1687513" y="4343400"/>
            <a:ext cx="6089650" cy="609600"/>
          </a:xfrm>
        </p:spPr>
        <p:txBody>
          <a:bodyPr/>
          <a:lstStyle/>
          <a:p>
            <a:pPr marL="0" indent="0" eaLnBrk="1" hangingPunct="1">
              <a:spcBef>
                <a:spcPct val="0"/>
              </a:spcBef>
            </a:pPr>
            <a:r>
              <a:rPr lang="en-US" dirty="0" smtClean="0">
                <a:solidFill>
                  <a:srgbClr val="3D618C"/>
                </a:solidFill>
                <a:ea typeface="ＭＳ Ｐゴシック" pitchFamily="34" charset="-128"/>
              </a:rPr>
              <a:t>Mark Guzdial</a:t>
            </a:r>
            <a:endParaRPr lang="en-US" dirty="0" smtClean="0">
              <a:ea typeface="ＭＳ Ｐゴシック" pitchFamily="34" charset="-128"/>
            </a:endParaRPr>
          </a:p>
          <a:p>
            <a:pPr marL="0" indent="0" eaLnBrk="1" hangingPunct="1">
              <a:spcBef>
                <a:spcPct val="0"/>
              </a:spcBef>
            </a:pPr>
            <a:r>
              <a:rPr lang="en-US" dirty="0" smtClean="0">
                <a:solidFill>
                  <a:srgbClr val="3D618C"/>
                </a:solidFill>
                <a:ea typeface="ＭＳ Ｐゴシック" pitchFamily="34" charset="-128"/>
              </a:rPr>
              <a:t>School of Interactive Computing</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322263" y="-76200"/>
            <a:ext cx="8235950" cy="1212850"/>
          </a:xfrm>
        </p:spPr>
        <p:txBody>
          <a:bodyPr/>
          <a:lstStyle/>
          <a:p>
            <a:r>
              <a:rPr lang="en-US" sz="3200" smtClean="0">
                <a:ea typeface="ＭＳ Ｐゴシック" pitchFamily="34" charset="-128"/>
              </a:rPr>
              <a:t>An atypical CS student:</a:t>
            </a:r>
            <a:br>
              <a:rPr lang="en-US" sz="3200" smtClean="0">
                <a:ea typeface="ＭＳ Ｐゴシック" pitchFamily="34" charset="-128"/>
              </a:rPr>
            </a:br>
            <a:r>
              <a:rPr lang="en-US" sz="3200" smtClean="0">
                <a:ea typeface="ＭＳ Ｐゴシック" pitchFamily="34" charset="-128"/>
              </a:rPr>
              <a:t>Future graphics designer</a:t>
            </a:r>
          </a:p>
        </p:txBody>
      </p:sp>
      <p:sp>
        <p:nvSpPr>
          <p:cNvPr id="70659" name="Content Placeholder 2"/>
          <p:cNvSpPr>
            <a:spLocks noGrp="1"/>
          </p:cNvSpPr>
          <p:nvPr>
            <p:ph idx="1"/>
          </p:nvPr>
        </p:nvSpPr>
        <p:spPr>
          <a:xfrm>
            <a:off x="398463" y="1303338"/>
            <a:ext cx="5316537" cy="5554662"/>
          </a:xfrm>
        </p:spPr>
        <p:txBody>
          <a:bodyPr/>
          <a:lstStyle/>
          <a:p>
            <a:r>
              <a:rPr lang="en-US" sz="2800" smtClean="0">
                <a:ea typeface="ＭＳ Ｐゴシック" pitchFamily="34" charset="-128"/>
              </a:rPr>
              <a:t>To write programs to improve their efficiency, and to implement their dynamic (e.g., Web) designs.</a:t>
            </a:r>
          </a:p>
          <a:p>
            <a:r>
              <a:rPr lang="en-US" sz="2800" smtClean="0">
                <a:ea typeface="ＭＳ Ｐゴシック" pitchFamily="34" charset="-128"/>
              </a:rPr>
              <a:t>To do as little coding as possible.</a:t>
            </a:r>
          </a:p>
          <a:p>
            <a:r>
              <a:rPr lang="en-US" sz="2800" smtClean="0">
                <a:ea typeface="ＭＳ Ｐゴシック" pitchFamily="34" charset="-128"/>
              </a:rPr>
              <a:t>To learn about computing ideas in order to improve their process, but with a focus on people and creativity.</a:t>
            </a:r>
          </a:p>
          <a:p>
            <a:pPr marL="742950" lvl="2" indent="-342900">
              <a:spcBef>
                <a:spcPts val="800"/>
              </a:spcBef>
            </a:pPr>
            <a:r>
              <a:rPr lang="en-US" sz="2000" smtClean="0">
                <a:ea typeface="ＭＳ Ｐゴシック" pitchFamily="34" charset="-128"/>
              </a:rPr>
              <a:t>Probably won’t work with professional software engineers</a:t>
            </a:r>
          </a:p>
          <a:p>
            <a:endParaRPr lang="en-US" sz="2800" smtClean="0">
              <a:ea typeface="ＭＳ Ｐゴシック" pitchFamily="34" charset="-128"/>
            </a:endParaRPr>
          </a:p>
        </p:txBody>
      </p:sp>
      <p:pic>
        <p:nvPicPr>
          <p:cNvPr id="70660" name="Picture 6" descr="me4.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143000"/>
            <a:ext cx="9906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7" descr="my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828800"/>
            <a:ext cx="15240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8" descr="picture-460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352800"/>
            <a:ext cx="13747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9" descr="pic.bm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4724400"/>
            <a:ext cx="106680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3"/>
          <p:cNvSpPr>
            <a:spLocks noGrp="1"/>
          </p:cNvSpPr>
          <p:nvPr>
            <p:ph type="title"/>
          </p:nvPr>
        </p:nvSpPr>
        <p:spPr/>
        <p:txBody>
          <a:bodyPr/>
          <a:lstStyle/>
          <a:p>
            <a:r>
              <a:rPr lang="en-US" smtClean="0">
                <a:ea typeface="ＭＳ Ｐゴシック" pitchFamily="34" charset="-128"/>
              </a:rPr>
              <a:t>How do meet this need?</a:t>
            </a:r>
          </a:p>
        </p:txBody>
      </p:sp>
      <p:sp>
        <p:nvSpPr>
          <p:cNvPr id="72707" name="Content Placeholder 4"/>
          <p:cNvSpPr>
            <a:spLocks noGrp="1"/>
          </p:cNvSpPr>
          <p:nvPr>
            <p:ph idx="1"/>
          </p:nvPr>
        </p:nvSpPr>
        <p:spPr>
          <a:xfrm>
            <a:off x="398463" y="990600"/>
            <a:ext cx="8353425" cy="5554663"/>
          </a:xfrm>
        </p:spPr>
        <p:txBody>
          <a:bodyPr/>
          <a:lstStyle/>
          <a:p>
            <a:r>
              <a:rPr lang="en-US" smtClean="0">
                <a:ea typeface="ＭＳ Ｐゴシック" pitchFamily="34" charset="-128"/>
              </a:rPr>
              <a:t>Our track record for the first CS course is poor.</a:t>
            </a:r>
          </a:p>
          <a:p>
            <a:pPr lvl="1"/>
            <a:r>
              <a:rPr lang="en-US" smtClean="0">
                <a:ea typeface="ＭＳ Ｐゴシック" pitchFamily="34" charset="-128"/>
              </a:rPr>
              <a:t>30-50% failure or withdrawal rates (Bennedsen &amp; Caspersen, 2007)</a:t>
            </a:r>
          </a:p>
          <a:p>
            <a:r>
              <a:rPr lang="en-US" smtClean="0">
                <a:ea typeface="ＭＳ Ｐゴシック" pitchFamily="34" charset="-128"/>
              </a:rPr>
              <a:t>Other majors tend to be more female and more ethnically diverse than the typical computing student.</a:t>
            </a:r>
          </a:p>
          <a:p>
            <a:pPr lvl="1"/>
            <a:r>
              <a:rPr lang="en-US" smtClean="0">
                <a:ea typeface="ＭＳ Ｐゴシック" pitchFamily="34" charset="-128"/>
              </a:rPr>
              <a:t>Our track record with these audiences is particularly poor (Margolis &amp; Fisher, 2003)</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304800" y="0"/>
            <a:ext cx="8235950" cy="1212850"/>
          </a:xfrm>
        </p:spPr>
        <p:txBody>
          <a:bodyPr/>
          <a:lstStyle/>
          <a:p>
            <a:r>
              <a:rPr lang="en-US" sz="3200" dirty="0" smtClean="0">
                <a:ea typeface="ＭＳ Ｐゴシック" pitchFamily="34" charset="-128"/>
              </a:rPr>
              <a:t>Technology can help.</a:t>
            </a:r>
            <a:br>
              <a:rPr lang="en-US" sz="3200" dirty="0" smtClean="0">
                <a:ea typeface="ＭＳ Ｐゴシック" pitchFamily="34" charset="-128"/>
              </a:rPr>
            </a:br>
            <a:r>
              <a:rPr lang="en-US" sz="3200" dirty="0" smtClean="0">
                <a:ea typeface="ＭＳ Ｐゴシック" pitchFamily="34" charset="-128"/>
              </a:rPr>
              <a:t>We should lead.</a:t>
            </a:r>
          </a:p>
        </p:txBody>
      </p:sp>
      <p:sp>
        <p:nvSpPr>
          <p:cNvPr id="74755" name="Content Placeholder 2"/>
          <p:cNvSpPr>
            <a:spLocks noGrp="1"/>
          </p:cNvSpPr>
          <p:nvPr>
            <p:ph idx="1"/>
          </p:nvPr>
        </p:nvSpPr>
        <p:spPr/>
        <p:txBody>
          <a:bodyPr/>
          <a:lstStyle/>
          <a:p>
            <a:r>
              <a:rPr lang="en-US" dirty="0" smtClean="0">
                <a:ea typeface="ＭＳ Ｐゴシック" pitchFamily="34" charset="-128"/>
              </a:rPr>
              <a:t>As computer scientists (and CS teachers), </a:t>
            </a:r>
            <a:br>
              <a:rPr lang="en-US" dirty="0" smtClean="0">
                <a:ea typeface="ＭＳ Ｐゴシック" pitchFamily="34" charset="-128"/>
              </a:rPr>
            </a:br>
            <a:r>
              <a:rPr lang="en-US" dirty="0" smtClean="0">
                <a:ea typeface="ＭＳ Ｐゴシック" pitchFamily="34" charset="-128"/>
              </a:rPr>
              <a:t>we can and should </a:t>
            </a:r>
            <a:r>
              <a:rPr lang="en-US" i="1" dirty="0" smtClean="0">
                <a:ea typeface="ＭＳ Ｐゴシック" pitchFamily="34" charset="-128"/>
              </a:rPr>
              <a:t>lead</a:t>
            </a:r>
            <a:r>
              <a:rPr lang="en-US" dirty="0" smtClean="0">
                <a:ea typeface="ＭＳ Ｐゴシック" pitchFamily="34" charset="-128"/>
              </a:rPr>
              <a:t> in developing using technology to improve learning</a:t>
            </a:r>
            <a:r>
              <a:rPr lang="en-US" sz="2400" dirty="0" smtClean="0">
                <a:ea typeface="ＭＳ Ｐゴシック" pitchFamily="34" charset="-128"/>
              </a:rPr>
              <a:t>.</a:t>
            </a:r>
          </a:p>
          <a:p>
            <a:pPr lvl="1"/>
            <a:r>
              <a:rPr lang="en-US" sz="2400" dirty="0" smtClean="0">
                <a:ea typeface="ＭＳ Ｐゴシック" pitchFamily="34" charset="-128"/>
              </a:rPr>
              <a:t>Unlike most teachers, we can build our own technology.</a:t>
            </a:r>
          </a:p>
          <a:p>
            <a:pPr lvl="1"/>
            <a:r>
              <a:rPr lang="en-US" sz="2400" dirty="0" smtClean="0">
                <a:ea typeface="ＭＳ Ｐゴシック" pitchFamily="34" charset="-128"/>
              </a:rPr>
              <a:t>Done well, our solutions may inform other disciplines.</a:t>
            </a:r>
          </a:p>
          <a:p>
            <a:r>
              <a:rPr lang="en-US" dirty="0" smtClean="0">
                <a:ea typeface="ＭＳ Ｐゴシック" pitchFamily="34" charset="-128"/>
              </a:rPr>
              <a:t>We need technology to support CS learning for the majority of people.</a:t>
            </a:r>
          </a:p>
          <a:p>
            <a:pPr lvl="1"/>
            <a:r>
              <a:rPr lang="en-US" dirty="0" smtClean="0">
                <a:ea typeface="ＭＳ Ｐゴシック" pitchFamily="34" charset="-128"/>
              </a:rPr>
              <a:t>Those who </a:t>
            </a:r>
            <a:r>
              <a:rPr lang="en-US" i="1" dirty="0" smtClean="0">
                <a:ea typeface="ＭＳ Ｐゴシック" pitchFamily="34" charset="-128"/>
              </a:rPr>
              <a:t>need</a:t>
            </a:r>
            <a:r>
              <a:rPr lang="en-US" dirty="0" smtClean="0">
                <a:ea typeface="ＭＳ Ｐゴシック" pitchFamily="34" charset="-128"/>
              </a:rPr>
              <a:t> computing, but don’t </a:t>
            </a:r>
            <a:r>
              <a:rPr lang="en-US" i="1" dirty="0" smtClean="0">
                <a:ea typeface="ＭＳ Ｐゴシック" pitchFamily="34" charset="-128"/>
              </a:rPr>
              <a:t>want</a:t>
            </a:r>
            <a:r>
              <a:rPr lang="en-US" dirty="0" smtClean="0">
                <a:ea typeface="ＭＳ Ｐゴシック" pitchFamily="34" charset="-128"/>
              </a:rPr>
              <a:t> to be programmers.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Needs</a:t>
            </a:r>
            <a:endParaRPr lang="en-US" dirty="0"/>
          </a:p>
        </p:txBody>
      </p:sp>
      <p:sp>
        <p:nvSpPr>
          <p:cNvPr id="3" name="Content Placeholder 2"/>
          <p:cNvSpPr>
            <a:spLocks noGrp="1"/>
          </p:cNvSpPr>
          <p:nvPr>
            <p:ph idx="1"/>
          </p:nvPr>
        </p:nvSpPr>
        <p:spPr/>
        <p:txBody>
          <a:bodyPr/>
          <a:lstStyle/>
          <a:p>
            <a:r>
              <a:rPr lang="en-US" sz="2800" dirty="0" smtClean="0">
                <a:ea typeface="ＭＳ Ｐゴシック" pitchFamily="34" charset="-128"/>
              </a:rPr>
              <a:t>First, the importance of context in teaching computing.</a:t>
            </a:r>
          </a:p>
          <a:p>
            <a:pPr lvl="1"/>
            <a:r>
              <a:rPr lang="en-US" sz="2400" dirty="0" smtClean="0">
                <a:ea typeface="ＭＳ Ｐゴシック" pitchFamily="34" charset="-128"/>
              </a:rPr>
              <a:t>Need #1: Match or tailor context to make sense to students.</a:t>
            </a:r>
          </a:p>
          <a:p>
            <a:r>
              <a:rPr lang="en-US" sz="2800" dirty="0" smtClean="0">
                <a:ea typeface="ＭＳ Ｐゴシック" pitchFamily="34" charset="-128"/>
              </a:rPr>
              <a:t>Second, why </a:t>
            </a:r>
            <a:r>
              <a:rPr lang="en-US" sz="2800" dirty="0">
                <a:ea typeface="ＭＳ Ｐゴシック" pitchFamily="34" charset="-128"/>
              </a:rPr>
              <a:t> are</a:t>
            </a:r>
            <a:r>
              <a:rPr lang="en-US" sz="2800" dirty="0" smtClean="0">
                <a:ea typeface="ＭＳ Ｐゴシック" pitchFamily="34" charset="-128"/>
              </a:rPr>
              <a:t>n’t the majority looking to our classes in CS? Where </a:t>
            </a:r>
            <a:r>
              <a:rPr lang="en-US" sz="2800" i="1" dirty="0" smtClean="0">
                <a:ea typeface="ＭＳ Ｐゴシック" pitchFamily="34" charset="-128"/>
              </a:rPr>
              <a:t>are</a:t>
            </a:r>
            <a:r>
              <a:rPr lang="en-US" sz="2800" dirty="0" smtClean="0">
                <a:ea typeface="ＭＳ Ｐゴシック" pitchFamily="34" charset="-128"/>
              </a:rPr>
              <a:t> they looking?</a:t>
            </a:r>
          </a:p>
          <a:p>
            <a:pPr lvl="1"/>
            <a:r>
              <a:rPr lang="en-US" sz="2400" dirty="0" smtClean="0">
                <a:ea typeface="ＭＳ Ｐゴシック" pitchFamily="34" charset="-128"/>
              </a:rPr>
              <a:t>Need #2: Help “amateur” (non-CS professional) programmers find the help they need.</a:t>
            </a:r>
          </a:p>
          <a:p>
            <a:r>
              <a:rPr lang="en-US" sz="2800" dirty="0" smtClean="0">
                <a:ea typeface="ＭＳ Ｐゴシック" pitchFamily="34" charset="-128"/>
              </a:rPr>
              <a:t>Third, teaching CS with less programming.</a:t>
            </a:r>
          </a:p>
          <a:p>
            <a:pPr lvl="1"/>
            <a:r>
              <a:rPr lang="en-US" sz="2400" dirty="0" smtClean="0">
                <a:ea typeface="ＭＳ Ｐゴシック" pitchFamily="34" charset="-128"/>
              </a:rPr>
              <a:t>Need #3: Create new kinds of instructional materials for a new pedagogy of computing education.</a:t>
            </a:r>
            <a:endParaRPr lang="en-US" dirty="0"/>
          </a:p>
        </p:txBody>
      </p:sp>
    </p:spTree>
    <p:extLst>
      <p:ext uri="{BB962C8B-B14F-4D97-AF65-F5344CB8AC3E}">
        <p14:creationId xmlns:p14="http://schemas.microsoft.com/office/powerpoint/2010/main" val="394093107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Grp="1" noChangeArrowheads="1"/>
          </p:cNvSpPr>
          <p:nvPr>
            <p:ph type="title"/>
          </p:nvPr>
        </p:nvSpPr>
        <p:spPr>
          <a:xfrm>
            <a:off x="387350" y="0"/>
            <a:ext cx="8382000" cy="1133475"/>
          </a:xfrm>
        </p:spPr>
        <p:txBody>
          <a:bodyPr/>
          <a:lstStyle/>
          <a:p>
            <a:pPr eaLnBrk="1" hangingPunct="1"/>
            <a:r>
              <a:rPr lang="en-US" smtClean="0">
                <a:ea typeface="ＭＳ Ｐゴシック" pitchFamily="34" charset="-128"/>
              </a:rPr>
              <a:t>Piece 1: Teaching </a:t>
            </a:r>
            <a:br>
              <a:rPr lang="en-US" smtClean="0">
                <a:ea typeface="ＭＳ Ｐゴシック" pitchFamily="34" charset="-128"/>
              </a:rPr>
            </a:br>
            <a:r>
              <a:rPr lang="en-US" smtClean="0">
                <a:ea typeface="ＭＳ Ｐゴシック" pitchFamily="34" charset="-128"/>
              </a:rPr>
              <a:t>Computing to Everyone</a:t>
            </a:r>
          </a:p>
        </p:txBody>
      </p:sp>
      <p:sp>
        <p:nvSpPr>
          <p:cNvPr id="75779" name="Rectangle 2"/>
          <p:cNvSpPr>
            <a:spLocks noGrp="1" noChangeArrowheads="1"/>
          </p:cNvSpPr>
          <p:nvPr>
            <p:ph type="body" idx="1"/>
          </p:nvPr>
        </p:nvSpPr>
        <p:spPr>
          <a:xfrm>
            <a:off x="381000" y="1066800"/>
            <a:ext cx="8388350" cy="5445125"/>
          </a:xfrm>
        </p:spPr>
        <p:txBody>
          <a:bodyPr/>
          <a:lstStyle/>
          <a:p>
            <a:pPr marL="304800" indent="-304800" eaLnBrk="1" hangingPunct="1">
              <a:spcBef>
                <a:spcPct val="0"/>
              </a:spcBef>
            </a:pPr>
            <a:endParaRPr lang="en-US" sz="2800" b="1" i="1" dirty="0" smtClean="0">
              <a:ea typeface="ＭＳ Ｐゴシック" pitchFamily="34" charset="-128"/>
            </a:endParaRPr>
          </a:p>
          <a:p>
            <a:pPr marL="304800" indent="-304800" eaLnBrk="1" hangingPunct="1">
              <a:spcBef>
                <a:spcPct val="0"/>
              </a:spcBef>
            </a:pPr>
            <a:r>
              <a:rPr lang="en-US" sz="2800" b="1" i="1" dirty="0" smtClean="0">
                <a:ea typeface="ＭＳ Ｐゴシック" pitchFamily="34" charset="-128"/>
              </a:rPr>
              <a:t>Fall 1999</a:t>
            </a:r>
            <a:r>
              <a:rPr lang="en-US" sz="2800" dirty="0" smtClean="0">
                <a:ea typeface="ＭＳ Ｐゴシック" pitchFamily="34" charset="-128"/>
              </a:rPr>
              <a:t>: </a:t>
            </a:r>
            <a:br>
              <a:rPr lang="en-US" sz="2800" dirty="0" smtClean="0">
                <a:ea typeface="ＭＳ Ｐゴシック" pitchFamily="34" charset="-128"/>
              </a:rPr>
            </a:br>
            <a:r>
              <a:rPr lang="en-US" sz="2800" dirty="0" smtClean="0">
                <a:ea typeface="ＭＳ Ｐゴシック" pitchFamily="34" charset="-128"/>
              </a:rPr>
              <a:t>All students at Georgia Tech must take a course in computer science.</a:t>
            </a:r>
          </a:p>
          <a:p>
            <a:pPr lvl="1" eaLnBrk="1" hangingPunct="1"/>
            <a:r>
              <a:rPr lang="en-US" sz="2400" dirty="0" smtClean="0">
                <a:ea typeface="ＭＳ Ｐゴシック" pitchFamily="34" charset="-128"/>
              </a:rPr>
              <a:t>Considered part of General Education, like mathematics, social science, humanities…</a:t>
            </a:r>
            <a:br>
              <a:rPr lang="en-US" sz="2400" dirty="0" smtClean="0">
                <a:ea typeface="ＭＳ Ｐゴシック" pitchFamily="34" charset="-128"/>
              </a:rPr>
            </a:br>
            <a:endParaRPr lang="en-US" sz="2400" dirty="0" smtClean="0">
              <a:ea typeface="ＭＳ Ｐゴシック" pitchFamily="34" charset="-128"/>
            </a:endParaRPr>
          </a:p>
          <a:p>
            <a:pPr marL="304800" indent="-304800" eaLnBrk="1" hangingPunct="1">
              <a:spcBef>
                <a:spcPct val="0"/>
              </a:spcBef>
            </a:pPr>
            <a:r>
              <a:rPr lang="en-US" sz="2800" dirty="0" smtClean="0">
                <a:ea typeface="ＭＳ Ｐゴシック" pitchFamily="34" charset="-128"/>
              </a:rPr>
              <a:t>1999-2003: Only one course met the requirement.</a:t>
            </a:r>
            <a:endParaRPr lang="en-US" sz="2400" dirty="0" smtClean="0">
              <a:ea typeface="ＭＳ Ｐゴシック" pitchFamily="34" charset="-128"/>
            </a:endParaRPr>
          </a:p>
          <a:p>
            <a:pPr lvl="1" eaLnBrk="1" hangingPunct="1">
              <a:spcBef>
                <a:spcPts val="800"/>
              </a:spcBef>
            </a:pPr>
            <a:r>
              <a:rPr lang="en-US" sz="2400" dirty="0" smtClean="0">
                <a:ea typeface="ＭＳ Ｐゴシック" pitchFamily="34" charset="-128"/>
              </a:rPr>
              <a:t>Shackelford’s </a:t>
            </a:r>
            <a:r>
              <a:rPr lang="en-US" sz="2400" dirty="0" err="1" smtClean="0">
                <a:ea typeface="ＭＳ Ｐゴシック" pitchFamily="34" charset="-128"/>
              </a:rPr>
              <a:t>pseudocode</a:t>
            </a:r>
            <a:r>
              <a:rPr lang="en-US" sz="2400" dirty="0" smtClean="0">
                <a:ea typeface="ＭＳ Ｐゴシック" pitchFamily="34" charset="-128"/>
              </a:rPr>
              <a:t> approach in 1999</a:t>
            </a:r>
            <a:endParaRPr lang="en-US" sz="2000" dirty="0" smtClean="0">
              <a:ea typeface="ＭＳ Ｐゴシック" pitchFamily="34" charset="-128"/>
            </a:endParaRPr>
          </a:p>
          <a:p>
            <a:pPr lvl="1" eaLnBrk="1" hangingPunct="1">
              <a:spcBef>
                <a:spcPts val="800"/>
              </a:spcBef>
            </a:pPr>
            <a:r>
              <a:rPr lang="en-US" sz="2400" dirty="0" smtClean="0">
                <a:ea typeface="ＭＳ Ｐゴシック" pitchFamily="34" charset="-128"/>
              </a:rPr>
              <a:t>Later Scheme: </a:t>
            </a:r>
            <a:r>
              <a:rPr lang="en-US" sz="2400" dirty="0" smtClean="0">
                <a:latin typeface="Franklin Gothic Book Italic" pitchFamily="34" charset="0"/>
                <a:ea typeface="ＭＳ Ｐゴシック" pitchFamily="34" charset="-128"/>
                <a:sym typeface="Franklin Gothic Book Italic" pitchFamily="34" charset="0"/>
              </a:rPr>
              <a:t>How to Design Programs </a:t>
            </a:r>
            <a:r>
              <a:rPr lang="en-US" sz="2400" dirty="0" smtClean="0">
                <a:ea typeface="ＭＳ Ｐゴシック" pitchFamily="34" charset="-128"/>
              </a:rPr>
              <a:t>(MIT Press)</a:t>
            </a:r>
            <a:endParaRPr lang="en-US" sz="2000" dirty="0" smtClean="0">
              <a:ea typeface="ＭＳ Ｐゴシック" pitchFamily="34" charset="-128"/>
            </a:endParaRPr>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56"/>
          <p:cNvSpPr>
            <a:spLocks/>
          </p:cNvSpPr>
          <p:nvPr/>
        </p:nvSpPr>
        <p:spPr bwMode="auto">
          <a:xfrm>
            <a:off x="5638800" y="6019800"/>
            <a:ext cx="3276600" cy="838200"/>
          </a:xfrm>
          <a:prstGeom prst="rect">
            <a:avLst/>
          </a:prstGeom>
          <a:solidFill>
            <a:schemeClr val="accent1"/>
          </a:solidFill>
          <a:ln w="25400">
            <a:solidFill>
              <a:schemeClr val="bg1"/>
            </a:solidFill>
            <a:miter lim="800000"/>
            <a:headEnd/>
            <a:tailEnd/>
          </a:ln>
        </p:spPr>
        <p:txBody>
          <a:bodyPr wrap="none" anchor="ctr"/>
          <a:lstStyle/>
          <a:p>
            <a:pPr algn="ctr"/>
            <a:endParaRPr lang="en-US"/>
          </a:p>
        </p:txBody>
      </p:sp>
      <p:sp>
        <p:nvSpPr>
          <p:cNvPr id="125956" name="Rectangle 1"/>
          <p:cNvSpPr>
            <a:spLocks noGrp="1" noChangeArrowheads="1"/>
          </p:cNvSpPr>
          <p:nvPr>
            <p:ph type="title"/>
          </p:nvPr>
        </p:nvSpPr>
        <p:spPr>
          <a:xfrm>
            <a:off x="230188" y="0"/>
            <a:ext cx="8235950" cy="954088"/>
          </a:xfrm>
        </p:spPr>
        <p:txBody>
          <a:bodyPr/>
          <a:lstStyle/>
          <a:p>
            <a:pPr eaLnBrk="1" hangingPunct="1"/>
            <a:r>
              <a:rPr lang="en-US" sz="2800" smtClean="0">
                <a:ea typeface="ＭＳ Ｐゴシック" pitchFamily="34" charset="-128"/>
              </a:rPr>
              <a:t>One-class CS1: Pass (A, B, or C) vs. </a:t>
            </a:r>
            <a:br>
              <a:rPr lang="en-US" sz="2800" smtClean="0">
                <a:ea typeface="ＭＳ Ｐゴシック" pitchFamily="34" charset="-128"/>
              </a:rPr>
            </a:br>
            <a:r>
              <a:rPr lang="en-US" sz="2800" smtClean="0">
                <a:ea typeface="ＭＳ Ｐゴシック" pitchFamily="34" charset="-128"/>
              </a:rPr>
              <a:t>WDF (Withdrawal, D or F)</a:t>
            </a:r>
          </a:p>
        </p:txBody>
      </p:sp>
      <p:sp>
        <p:nvSpPr>
          <p:cNvPr id="2" name="Rectangle 1"/>
          <p:cNvSpPr/>
          <p:nvPr/>
        </p:nvSpPr>
        <p:spPr bwMode="auto">
          <a:xfrm>
            <a:off x="5486400" y="6019800"/>
            <a:ext cx="3581400" cy="838200"/>
          </a:xfrm>
          <a:prstGeom prst="rect">
            <a:avLst/>
          </a:prstGeom>
          <a:solidFill>
            <a:schemeClr val="accent3"/>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000000"/>
              </a:solidFill>
              <a:effectLst/>
              <a:latin typeface="Gill Sans" charset="0"/>
              <a:sym typeface="Gill Sans" charset="0"/>
            </a:endParaRPr>
          </a:p>
        </p:txBody>
      </p:sp>
      <p:graphicFrame>
        <p:nvGraphicFramePr>
          <p:cNvPr id="125954" name="Object 2"/>
          <p:cNvGraphicFramePr>
            <a:graphicFrameLocks/>
          </p:cNvGraphicFramePr>
          <p:nvPr/>
        </p:nvGraphicFramePr>
        <p:xfrm>
          <a:off x="-44450" y="1285875"/>
          <a:ext cx="8883650" cy="5413375"/>
        </p:xfrm>
        <a:graphic>
          <a:graphicData uri="http://schemas.openxmlformats.org/presentationml/2006/ole">
            <mc:AlternateContent xmlns:mc="http://schemas.openxmlformats.org/markup-compatibility/2006">
              <mc:Choice xmlns:v="urn:schemas-microsoft-com:vml" Requires="v">
                <p:oleObj spid="_x0000_s193561" name="Chart" r:id="rId4" imgW="0" imgH="0" progId="MSGraph.Chart.8">
                  <p:embed/>
                </p:oleObj>
              </mc:Choice>
              <mc:Fallback>
                <p:oleObj name="Chart" r:id="rId4" imgW="0" imgH="0" progId="MSGraph.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 y="1285875"/>
                        <a:ext cx="8883650" cy="541337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125957" name="Line 3"/>
          <p:cNvSpPr>
            <a:spLocks noChangeShapeType="1"/>
          </p:cNvSpPr>
          <p:nvPr/>
        </p:nvSpPr>
        <p:spPr bwMode="auto">
          <a:xfrm flipH="1">
            <a:off x="2971800" y="1676400"/>
            <a:ext cx="0" cy="4649788"/>
          </a:xfrm>
          <a:prstGeom prst="line">
            <a:avLst/>
          </a:prstGeom>
          <a:noFill/>
          <a:ln w="254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58" name="Line 4"/>
          <p:cNvSpPr>
            <a:spLocks noChangeShapeType="1"/>
          </p:cNvSpPr>
          <p:nvPr/>
        </p:nvSpPr>
        <p:spPr bwMode="auto">
          <a:xfrm flipH="1">
            <a:off x="5791200" y="1676400"/>
            <a:ext cx="0" cy="4649788"/>
          </a:xfrm>
          <a:prstGeom prst="line">
            <a:avLst/>
          </a:prstGeom>
          <a:noFill/>
          <a:ln w="254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4631" name="Group 55"/>
          <p:cNvGraphicFramePr>
            <a:graphicFrameLocks noGrp="1"/>
          </p:cNvGraphicFramePr>
          <p:nvPr/>
        </p:nvGraphicFramePr>
        <p:xfrm>
          <a:off x="381000" y="1143000"/>
          <a:ext cx="7726363" cy="5280027"/>
        </p:xfrm>
        <a:graphic>
          <a:graphicData uri="http://schemas.openxmlformats.org/drawingml/2006/table">
            <a:tbl>
              <a:tblPr/>
              <a:tblGrid>
                <a:gridCol w="3860800"/>
                <a:gridCol w="3865563"/>
              </a:tblGrid>
              <a:tr h="1231899">
                <a:tc gridSpan="2">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1" i="0" u="none" strike="noStrike" cap="none" normalizeH="0" baseline="0" dirty="0" smtClean="0">
                          <a:ln>
                            <a:noFill/>
                          </a:ln>
                          <a:solidFill>
                            <a:srgbClr val="000000"/>
                          </a:solidFill>
                          <a:effectLst/>
                          <a:latin typeface="Lucida Grande" charset="0"/>
                          <a:ea typeface="ＭＳ Ｐゴシック" charset="-128"/>
                          <a:sym typeface="Lucida Grande" charset="0"/>
                        </a:rPr>
                        <a:t>Success Rates in CS1 from Fall 1999 to Spring 2002 (Overall: 78%)</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Architecture</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46.7%</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Biology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64.4%</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Economics</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53.5%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History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46.5%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Management</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48.5%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Public Policy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dirty="0" smtClean="0">
                          <a:ln>
                            <a:noFill/>
                          </a:ln>
                          <a:solidFill>
                            <a:schemeClr val="tx1"/>
                          </a:solidFill>
                          <a:effectLst/>
                          <a:latin typeface="Lucida Grande" charset="0"/>
                          <a:ea typeface="ＭＳ Ｐゴシック" charset="-128"/>
                          <a:sym typeface="Lucida Grande" charset="0"/>
                        </a:rPr>
                        <a:t>47.9%</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bl>
          </a:graphicData>
        </a:graphic>
      </p:graphicFrame>
    </p:spTree>
    <p:extLst>
      <p:ext uri="{BB962C8B-B14F-4D97-AF65-F5344CB8AC3E}">
        <p14:creationId xmlns:p14="http://schemas.microsoft.com/office/powerpoint/2010/main" val="19829262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631"/>
                                        </p:tgtEl>
                                        <p:attrNameLst>
                                          <p:attrName>style.visibility</p:attrName>
                                        </p:attrNameLst>
                                      </p:cBhvr>
                                      <p:to>
                                        <p:strVal val="visible"/>
                                      </p:to>
                                    </p:set>
                                    <p:anim calcmode="lin" valueType="num">
                                      <p:cBhvr additive="base">
                                        <p:cTn id="7" dur="500" fill="hold"/>
                                        <p:tgtEl>
                                          <p:spTgt spid="24631"/>
                                        </p:tgtEl>
                                        <p:attrNameLst>
                                          <p:attrName>ppt_x</p:attrName>
                                        </p:attrNameLst>
                                      </p:cBhvr>
                                      <p:tavLst>
                                        <p:tav tm="0">
                                          <p:val>
                                            <p:strVal val="#ppt_x"/>
                                          </p:val>
                                        </p:tav>
                                        <p:tav tm="100000">
                                          <p:val>
                                            <p:strVal val="#ppt_x"/>
                                          </p:val>
                                        </p:tav>
                                      </p:tavLst>
                                    </p:anim>
                                    <p:anim calcmode="lin" valueType="num">
                                      <p:cBhvr additive="base">
                                        <p:cTn id="8" dur="500" fill="hold"/>
                                        <p:tgtEl>
                                          <p:spTgt spid="246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
          <p:cNvSpPr>
            <a:spLocks noGrp="1" noChangeArrowheads="1"/>
          </p:cNvSpPr>
          <p:nvPr>
            <p:ph type="title"/>
          </p:nvPr>
        </p:nvSpPr>
        <p:spPr>
          <a:xfrm>
            <a:off x="303213" y="319088"/>
            <a:ext cx="8389937" cy="774700"/>
          </a:xfrm>
        </p:spPr>
        <p:txBody>
          <a:bodyPr/>
          <a:lstStyle/>
          <a:p>
            <a:pPr eaLnBrk="1" hangingPunct="1"/>
            <a:r>
              <a:rPr lang="en-US" smtClean="0">
                <a:ea typeface="ＭＳ Ｐゴシック" pitchFamily="34" charset="-128"/>
              </a:rPr>
              <a:t>Contextualized Computing Education</a:t>
            </a:r>
          </a:p>
        </p:txBody>
      </p:sp>
      <p:sp>
        <p:nvSpPr>
          <p:cNvPr id="128003" name="Rectangle 2"/>
          <p:cNvSpPr>
            <a:spLocks noGrp="1" noChangeArrowheads="1"/>
          </p:cNvSpPr>
          <p:nvPr>
            <p:ph type="body" idx="1"/>
          </p:nvPr>
        </p:nvSpPr>
        <p:spPr>
          <a:xfrm>
            <a:off x="457200" y="1093788"/>
            <a:ext cx="5316538" cy="5764212"/>
          </a:xfrm>
        </p:spPr>
        <p:txBody>
          <a:bodyPr/>
          <a:lstStyle/>
          <a:p>
            <a:pPr marL="304800" indent="-304800" eaLnBrk="1" hangingPunct="1">
              <a:spcBef>
                <a:spcPct val="0"/>
              </a:spcBef>
            </a:pPr>
            <a:r>
              <a:rPr lang="en-US" sz="2400" smtClean="0">
                <a:ea typeface="ＭＳ Ｐゴシック" pitchFamily="34" charset="-128"/>
              </a:rPr>
              <a:t>What’s going on?</a:t>
            </a:r>
            <a:endParaRPr lang="en-US" sz="2800" smtClean="0">
              <a:ea typeface="ＭＳ Ｐゴシック" pitchFamily="34" charset="-128"/>
            </a:endParaRPr>
          </a:p>
          <a:p>
            <a:pPr lvl="1" eaLnBrk="1" hangingPunct="1">
              <a:spcBef>
                <a:spcPts val="600"/>
              </a:spcBef>
            </a:pPr>
            <a:r>
              <a:rPr lang="en-US" sz="2000" smtClean="0">
                <a:ea typeface="ＭＳ Ｐゴシック" pitchFamily="34" charset="-128"/>
              </a:rPr>
              <a:t>Research results: Computing is “tedious, boring, irrelevant”</a:t>
            </a:r>
            <a:endParaRPr lang="en-US" sz="2400" smtClean="0">
              <a:ea typeface="ＭＳ Ｐゴシック" pitchFamily="34" charset="-128"/>
            </a:endParaRPr>
          </a:p>
          <a:p>
            <a:pPr marL="304800" indent="-304800" eaLnBrk="1" hangingPunct="1">
              <a:spcBef>
                <a:spcPts val="700"/>
              </a:spcBef>
            </a:pPr>
            <a:r>
              <a:rPr lang="en-US" sz="2400" smtClean="0">
                <a:ea typeface="ＭＳ Ｐゴシック" pitchFamily="34" charset="-128"/>
              </a:rPr>
              <a:t>Since Spring 2003, Georgia Tech teaches three introductory CS courses.</a:t>
            </a:r>
            <a:endParaRPr lang="en-US" sz="2800" smtClean="0">
              <a:ea typeface="ＭＳ Ｐゴシック" pitchFamily="34" charset="-128"/>
            </a:endParaRPr>
          </a:p>
          <a:p>
            <a:pPr lvl="1" eaLnBrk="1" hangingPunct="1">
              <a:spcBef>
                <a:spcPts val="600"/>
              </a:spcBef>
            </a:pPr>
            <a:r>
              <a:rPr lang="en-US" sz="2000" smtClean="0">
                <a:ea typeface="ＭＳ Ｐゴシック" pitchFamily="34" charset="-128"/>
              </a:rPr>
              <a:t>Based on Margolis and Fisher’s </a:t>
            </a:r>
            <a:r>
              <a:rPr lang="en-US" sz="2000" smtClean="0">
                <a:latin typeface="Franklin Gothic Book Italic" pitchFamily="34" charset="0"/>
                <a:ea typeface="ＭＳ Ｐゴシック" pitchFamily="34" charset="-128"/>
                <a:sym typeface="Franklin Gothic Book Italic" pitchFamily="34" charset="0"/>
              </a:rPr>
              <a:t>“alternative paths”</a:t>
            </a:r>
            <a:endParaRPr lang="en-US" sz="2400" smtClean="0">
              <a:ea typeface="ＭＳ Ｐゴシック" pitchFamily="34" charset="-128"/>
            </a:endParaRPr>
          </a:p>
          <a:p>
            <a:pPr marL="304800" indent="-304800" eaLnBrk="1" hangingPunct="1">
              <a:spcBef>
                <a:spcPts val="700"/>
              </a:spcBef>
            </a:pPr>
            <a:r>
              <a:rPr lang="en-US" sz="2400" smtClean="0">
                <a:ea typeface="ＭＳ Ｐゴシック" pitchFamily="34" charset="-128"/>
              </a:rPr>
              <a:t>Each course introduces computing using a context (examples, homework assignments, lecture discussion) relevant to majors.</a:t>
            </a:r>
            <a:endParaRPr lang="en-US" sz="2800" smtClean="0">
              <a:ea typeface="ＭＳ Ｐゴシック" pitchFamily="34" charset="-128"/>
            </a:endParaRPr>
          </a:p>
          <a:p>
            <a:pPr lvl="1" eaLnBrk="1" hangingPunct="1">
              <a:spcBef>
                <a:spcPts val="600"/>
              </a:spcBef>
            </a:pPr>
            <a:r>
              <a:rPr lang="en-US" sz="2000" smtClean="0">
                <a:ea typeface="ＭＳ Ｐゴシック" pitchFamily="34" charset="-128"/>
              </a:rPr>
              <a:t>Make computing relevant by teaching it in terms of what computers are good for (from the </a:t>
            </a:r>
            <a:r>
              <a:rPr lang="en-US" sz="2000" smtClean="0">
                <a:latin typeface="Franklin Gothic Book Italic" pitchFamily="34" charset="0"/>
                <a:ea typeface="ＭＳ Ｐゴシック" pitchFamily="34" charset="-128"/>
                <a:sym typeface="Franklin Gothic Book Italic" pitchFamily="34" charset="0"/>
              </a:rPr>
              <a:t>students’ </a:t>
            </a:r>
            <a:r>
              <a:rPr lang="en-US" sz="2000" smtClean="0">
                <a:ea typeface="ＭＳ Ｐゴシック" pitchFamily="34" charset="-128"/>
              </a:rPr>
              <a:t>perspective)</a:t>
            </a:r>
          </a:p>
        </p:txBody>
      </p:sp>
      <p:pic>
        <p:nvPicPr>
          <p:cNvPr id="1280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138" y="1152525"/>
            <a:ext cx="1387475"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0913" y="2771775"/>
            <a:ext cx="14509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800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8563" y="4438650"/>
            <a:ext cx="1573212"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7609316"/>
      </p:ext>
    </p:extLst>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4"/>
          <p:cNvSpPr>
            <a:spLocks noGrp="1"/>
          </p:cNvSpPr>
          <p:nvPr>
            <p:ph type="sldNum" sz="quarter" idx="10"/>
          </p:nvPr>
        </p:nvSpPr>
        <p:spPr>
          <a:xfrm>
            <a:off x="8291513" y="6616700"/>
            <a:ext cx="606425"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9E2126CB-30C0-44D9-BB6F-06428A83FAA0}" type="slidenum">
              <a:rPr lang="en-US" sz="800">
                <a:solidFill>
                  <a:srgbClr val="808080"/>
                </a:solidFill>
                <a:latin typeface="Franklin Gothic Book" pitchFamily="34" charset="0"/>
                <a:sym typeface="Franklin Gothic Book" pitchFamily="34" charset="0"/>
              </a:rPr>
              <a:pPr eaLnBrk="1" hangingPunct="1"/>
              <a:t>17</a:t>
            </a:fld>
            <a:endParaRPr lang="en-US" sz="800">
              <a:solidFill>
                <a:srgbClr val="808080"/>
              </a:solidFill>
              <a:latin typeface="Franklin Gothic Book" pitchFamily="34" charset="0"/>
              <a:sym typeface="Franklin Gothic Book" pitchFamily="34" charset="0"/>
            </a:endParaRPr>
          </a:p>
        </p:txBody>
      </p:sp>
      <p:sp>
        <p:nvSpPr>
          <p:cNvPr id="130051" name="Rectangle 2"/>
          <p:cNvSpPr>
            <a:spLocks noGrp="1" noChangeArrowheads="1"/>
          </p:cNvSpPr>
          <p:nvPr>
            <p:ph type="title"/>
          </p:nvPr>
        </p:nvSpPr>
        <p:spPr/>
        <p:txBody>
          <a:bodyPr/>
          <a:lstStyle/>
          <a:p>
            <a:r>
              <a:rPr lang="en-US" smtClean="0">
                <a:ea typeface="ＭＳ Ｐゴシック" pitchFamily="34" charset="-128"/>
              </a:rPr>
              <a:t>Our Three CS1’s Today</a:t>
            </a:r>
          </a:p>
        </p:txBody>
      </p:sp>
      <p:sp>
        <p:nvSpPr>
          <p:cNvPr id="130052" name="Rectangle 3"/>
          <p:cNvSpPr>
            <a:spLocks noGrp="1" noChangeArrowheads="1"/>
          </p:cNvSpPr>
          <p:nvPr>
            <p:ph type="body" idx="1"/>
          </p:nvPr>
        </p:nvSpPr>
        <p:spPr>
          <a:xfrm>
            <a:off x="398463" y="1303338"/>
            <a:ext cx="6992937" cy="5021262"/>
          </a:xfrm>
        </p:spPr>
        <p:txBody>
          <a:bodyPr/>
          <a:lstStyle/>
          <a:p>
            <a:r>
              <a:rPr lang="en-US" sz="2800" smtClean="0">
                <a:ea typeface="ＭＳ Ｐゴシック" pitchFamily="34" charset="-128"/>
              </a:rPr>
              <a:t>CS1301/1321 </a:t>
            </a:r>
            <a:r>
              <a:rPr lang="en-US" sz="2800" i="1" smtClean="0">
                <a:ea typeface="ＭＳ Ｐゴシック" pitchFamily="34" charset="-128"/>
              </a:rPr>
              <a:t>Introduction to Computing</a:t>
            </a:r>
            <a:br>
              <a:rPr lang="en-US" sz="2800" i="1" smtClean="0">
                <a:ea typeface="ＭＳ Ｐゴシック" pitchFamily="34" charset="-128"/>
              </a:rPr>
            </a:br>
            <a:r>
              <a:rPr lang="en-US" sz="2800" smtClean="0">
                <a:ea typeface="ＭＳ Ｐゴシック" pitchFamily="34" charset="-128"/>
              </a:rPr>
              <a:t>Traditional CS1 for our CS majors and Science majors (math, physics, psychology, etc.). Now, uses robots.</a:t>
            </a:r>
          </a:p>
          <a:p>
            <a:r>
              <a:rPr lang="en-US" sz="2800" smtClean="0">
                <a:ea typeface="ＭＳ Ｐゴシック" pitchFamily="34" charset="-128"/>
              </a:rPr>
              <a:t>CS1371 </a:t>
            </a:r>
            <a:r>
              <a:rPr lang="en-US" sz="2800" i="1" smtClean="0">
                <a:ea typeface="ＭＳ Ｐゴシック" pitchFamily="34" charset="-128"/>
              </a:rPr>
              <a:t>Computing for Engineers</a:t>
            </a:r>
            <a:br>
              <a:rPr lang="en-US" sz="2800" i="1" smtClean="0">
                <a:ea typeface="ＭＳ Ｐゴシック" pitchFamily="34" charset="-128"/>
              </a:rPr>
            </a:br>
            <a:r>
              <a:rPr lang="en-US" sz="2800" smtClean="0">
                <a:ea typeface="ＭＳ Ｐゴシック" pitchFamily="34" charset="-128"/>
              </a:rPr>
              <a:t>CS1 for Engineers.  Same topics as CS1301, but using MATLAB with Engineering problems.</a:t>
            </a:r>
          </a:p>
          <a:p>
            <a:r>
              <a:rPr lang="en-US" sz="2800" smtClean="0">
                <a:ea typeface="ＭＳ Ｐゴシック" pitchFamily="34" charset="-128"/>
              </a:rPr>
              <a:t>CS1315 </a:t>
            </a:r>
            <a:r>
              <a:rPr lang="en-US" sz="2800" i="1" smtClean="0">
                <a:ea typeface="ＭＳ Ｐゴシック" pitchFamily="34" charset="-128"/>
              </a:rPr>
              <a:t>Introduction to Media Computation </a:t>
            </a:r>
            <a:r>
              <a:rPr lang="en-US" sz="2800" smtClean="0">
                <a:ea typeface="ＭＳ Ｐゴシック" pitchFamily="34" charset="-128"/>
              </a:rPr>
              <a:t>for Architecture, Management, and Liberal Arts students.</a:t>
            </a:r>
          </a:p>
        </p:txBody>
      </p:sp>
      <p:pic>
        <p:nvPicPr>
          <p:cNvPr id="130053" name="Picture 4" descr="CollectableNodeClass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0138" y="1905000"/>
            <a:ext cx="16938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Picture 5" descr="betalac.pot.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10475" y="3505200"/>
            <a:ext cx="15335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5" name="Picture 6" descr="my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31138" y="4800600"/>
            <a:ext cx="131286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24470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
          <p:cNvSpPr>
            <a:spLocks noGrp="1" noChangeArrowheads="1"/>
          </p:cNvSpPr>
          <p:nvPr>
            <p:ph type="title"/>
          </p:nvPr>
        </p:nvSpPr>
        <p:spPr>
          <a:xfrm>
            <a:off x="322263" y="-152400"/>
            <a:ext cx="8235950" cy="1393825"/>
          </a:xfrm>
        </p:spPr>
        <p:txBody>
          <a:bodyPr/>
          <a:lstStyle/>
          <a:p>
            <a:pPr eaLnBrk="1" hangingPunct="1"/>
            <a:r>
              <a:rPr lang="en-US" smtClean="0">
                <a:ea typeface="ＭＳ Ｐゴシック" pitchFamily="34" charset="-128"/>
              </a:rPr>
              <a:t>Media Computation:</a:t>
            </a:r>
            <a:br>
              <a:rPr lang="en-US" smtClean="0">
                <a:ea typeface="ＭＳ Ｐゴシック" pitchFamily="34" charset="-128"/>
              </a:rPr>
            </a:br>
            <a:r>
              <a:rPr lang="en-US" smtClean="0">
                <a:ea typeface="ＭＳ Ｐゴシック" pitchFamily="34" charset="-128"/>
              </a:rPr>
              <a:t>Teaching in a Relevant Context</a:t>
            </a:r>
          </a:p>
        </p:txBody>
      </p:sp>
      <p:sp>
        <p:nvSpPr>
          <p:cNvPr id="132099" name="Rectangle 2"/>
          <p:cNvSpPr>
            <a:spLocks noGrp="1" noChangeArrowheads="1"/>
          </p:cNvSpPr>
          <p:nvPr>
            <p:ph type="body" idx="1"/>
          </p:nvPr>
        </p:nvSpPr>
        <p:spPr>
          <a:xfrm>
            <a:off x="381000" y="1411288"/>
            <a:ext cx="5005388" cy="5446712"/>
          </a:xfrm>
        </p:spPr>
        <p:txBody>
          <a:bodyPr/>
          <a:lstStyle/>
          <a:p>
            <a:pPr marL="304800" indent="-304800" eaLnBrk="1" hangingPunct="1">
              <a:lnSpc>
                <a:spcPct val="80000"/>
              </a:lnSpc>
              <a:spcBef>
                <a:spcPct val="0"/>
              </a:spcBef>
            </a:pPr>
            <a:r>
              <a:rPr lang="en-US" smtClean="0">
                <a:ea typeface="ＭＳ Ｐゴシック" pitchFamily="34" charset="-128"/>
              </a:rPr>
              <a:t>Presenting CS topics with media projects and examples</a:t>
            </a:r>
            <a:endParaRPr lang="en-US" sz="2800" smtClean="0">
              <a:ea typeface="ＭＳ Ｐゴシック" pitchFamily="34" charset="-128"/>
            </a:endParaRPr>
          </a:p>
          <a:p>
            <a:pPr lvl="1" eaLnBrk="1" hangingPunct="1">
              <a:lnSpc>
                <a:spcPct val="80000"/>
              </a:lnSpc>
            </a:pPr>
            <a:r>
              <a:rPr lang="en-US" sz="2400" smtClean="0">
                <a:ea typeface="ＭＳ Ｐゴシック" pitchFamily="34" charset="-128"/>
              </a:rPr>
              <a:t>Iteration as creating negative and grayscale images</a:t>
            </a:r>
          </a:p>
          <a:p>
            <a:pPr lvl="1" eaLnBrk="1" hangingPunct="1">
              <a:lnSpc>
                <a:spcPct val="80000"/>
              </a:lnSpc>
            </a:pPr>
            <a:r>
              <a:rPr lang="en-US" sz="2400" smtClean="0">
                <a:ea typeface="ＭＳ Ｐゴシック" pitchFamily="34" charset="-128"/>
              </a:rPr>
              <a:t>Indexing in a range as removing redeye</a:t>
            </a:r>
          </a:p>
          <a:p>
            <a:pPr lvl="1" eaLnBrk="1" hangingPunct="1">
              <a:lnSpc>
                <a:spcPct val="80000"/>
              </a:lnSpc>
            </a:pPr>
            <a:r>
              <a:rPr lang="en-US" sz="2400" smtClean="0">
                <a:ea typeface="ＭＳ Ｐゴシック" pitchFamily="34" charset="-128"/>
              </a:rPr>
              <a:t>Algorithms for blending both images and sounds</a:t>
            </a:r>
          </a:p>
          <a:p>
            <a:pPr lvl="1" eaLnBrk="1" hangingPunct="1">
              <a:lnSpc>
                <a:spcPct val="80000"/>
              </a:lnSpc>
            </a:pPr>
            <a:r>
              <a:rPr lang="en-US" sz="2400" smtClean="0">
                <a:ea typeface="ＭＳ Ｐゴシック" pitchFamily="34" charset="-128"/>
              </a:rPr>
              <a:t>Linked lists as song fragments woven to make music</a:t>
            </a:r>
          </a:p>
          <a:p>
            <a:pPr lvl="1" eaLnBrk="1" hangingPunct="1">
              <a:lnSpc>
                <a:spcPct val="80000"/>
              </a:lnSpc>
            </a:pPr>
            <a:r>
              <a:rPr lang="en-US" sz="2400" smtClean="0">
                <a:ea typeface="ＭＳ Ｐゴシック" pitchFamily="34" charset="-128"/>
              </a:rPr>
              <a:t>Information encodings as sound visualizations</a:t>
            </a:r>
          </a:p>
        </p:txBody>
      </p:sp>
      <p:sp>
        <p:nvSpPr>
          <p:cNvPr id="132100" name="Text Box 3"/>
          <p:cNvSpPr txBox="1">
            <a:spLocks noChangeArrowheads="1"/>
          </p:cNvSpPr>
          <p:nvPr/>
        </p:nvSpPr>
        <p:spPr bwMode="auto">
          <a:xfrm>
            <a:off x="8994775" y="6578600"/>
            <a:ext cx="1571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algn="r" eaLnBrk="1" hangingPunct="1"/>
            <a:fld id="{300DE0BE-FFB4-4A9F-9D9E-320F05A4D36C}" type="slidenum">
              <a:rPr lang="en-US" sz="800">
                <a:solidFill>
                  <a:srgbClr val="808080"/>
                </a:solidFill>
                <a:latin typeface="Franklin Gothic Book" pitchFamily="34" charset="0"/>
                <a:sym typeface="Franklin Gothic Book" pitchFamily="34" charset="0"/>
              </a:rPr>
              <a:pPr algn="r" eaLnBrk="1" hangingPunct="1"/>
              <a:t>18</a:t>
            </a:fld>
            <a:endParaRPr lang="en-US" sz="800">
              <a:solidFill>
                <a:srgbClr val="808080"/>
              </a:solidFill>
              <a:latin typeface="Franklin Gothic Book" pitchFamily="34" charset="0"/>
              <a:sym typeface="Franklin Gothic Book" pitchFamily="34" charset="0"/>
            </a:endParaRPr>
          </a:p>
        </p:txBody>
      </p:sp>
      <p:pic>
        <p:nvPicPr>
          <p:cNvPr id="132101" name="Picture 4"/>
          <p:cNvPicPr>
            <a:picLocks noChangeAspect="1" noChangeArrowheads="1"/>
          </p:cNvPicPr>
          <p:nvPr/>
        </p:nvPicPr>
        <p:blipFill>
          <a:blip r:embed="rId3">
            <a:extLst>
              <a:ext uri="{28A0092B-C50C-407E-A947-70E740481C1C}">
                <a14:useLocalDpi xmlns:a14="http://schemas.microsoft.com/office/drawing/2010/main" val="0"/>
              </a:ext>
            </a:extLst>
          </a:blip>
          <a:srcRect r="36760" b="38309"/>
          <a:stretch>
            <a:fillRect/>
          </a:stretch>
        </p:blipFill>
        <p:spPr bwMode="auto">
          <a:xfrm>
            <a:off x="5795963" y="2908300"/>
            <a:ext cx="2281237"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648200"/>
            <a:ext cx="2128838" cy="159543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3210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1363" y="1689100"/>
            <a:ext cx="1014412" cy="106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210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5963" y="1689100"/>
            <a:ext cx="10128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4474483"/>
      </p:ext>
    </p:extLst>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
          <p:cNvSpPr>
            <a:spLocks/>
          </p:cNvSpPr>
          <p:nvPr/>
        </p:nvSpPr>
        <p:spPr bwMode="auto">
          <a:xfrm>
            <a:off x="1338263" y="4475163"/>
            <a:ext cx="5016500" cy="2209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8100" tIns="38100" rIns="38100" bIns="38100">
            <a:spAutoFit/>
          </a:bodyPr>
          <a:lstStyle/>
          <a:p>
            <a:r>
              <a:rPr lang="en-US" sz="2000">
                <a:solidFill>
                  <a:srgbClr val="808080"/>
                </a:solidFill>
                <a:latin typeface="Arial Narrow" pitchFamily="34" charset="0"/>
                <a:sym typeface="Courier" charset="0"/>
              </a:rPr>
              <a:t>def negative(picture):</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for px in getPixels(picture):</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red=getRed(px)</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green=getGreen(px)</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blue=getBlue(px)</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negColor=makeColor(255-red,255-green,255-blue)</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setColor(px,negColor)</a:t>
            </a:r>
          </a:p>
        </p:txBody>
      </p:sp>
      <p:sp>
        <p:nvSpPr>
          <p:cNvPr id="134147" name="Rectangle 2"/>
          <p:cNvSpPr>
            <a:spLocks/>
          </p:cNvSpPr>
          <p:nvPr/>
        </p:nvSpPr>
        <p:spPr bwMode="auto">
          <a:xfrm>
            <a:off x="1338263" y="381000"/>
            <a:ext cx="3433762" cy="11715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8100" tIns="38100" rIns="38100" bIns="38100">
            <a:spAutoFit/>
          </a:bodyPr>
          <a:lstStyle/>
          <a:p>
            <a:r>
              <a:rPr lang="en-US" sz="2400">
                <a:solidFill>
                  <a:srgbClr val="808080"/>
                </a:solidFill>
                <a:latin typeface="Arial Narrow" pitchFamily="34" charset="0"/>
                <a:sym typeface="Courier" charset="0"/>
              </a:rPr>
              <a:t>def clearRed(picture):</a:t>
            </a:r>
            <a:endParaRPr lang="en-US" sz="2400">
              <a:solidFill>
                <a:schemeClr val="tx1"/>
              </a:solidFill>
              <a:latin typeface="Arial Narrow" pitchFamily="34" charset="0"/>
              <a:cs typeface="Arial" pitchFamily="34" charset="0"/>
              <a:sym typeface="Arial" pitchFamily="34" charset="0"/>
            </a:endParaRPr>
          </a:p>
          <a:p>
            <a:r>
              <a:rPr lang="en-US" sz="2400">
                <a:solidFill>
                  <a:srgbClr val="808080"/>
                </a:solidFill>
                <a:latin typeface="Arial Narrow" pitchFamily="34" charset="0"/>
                <a:sym typeface="Courier" charset="0"/>
              </a:rPr>
              <a:t>  for pixel in getPixels(picture):</a:t>
            </a:r>
            <a:endParaRPr lang="en-US" sz="2400">
              <a:solidFill>
                <a:schemeClr val="tx1"/>
              </a:solidFill>
              <a:latin typeface="Arial Narrow" pitchFamily="34" charset="0"/>
              <a:cs typeface="Arial" pitchFamily="34" charset="0"/>
              <a:sym typeface="Arial" pitchFamily="34" charset="0"/>
            </a:endParaRPr>
          </a:p>
          <a:p>
            <a:r>
              <a:rPr lang="en-US" sz="2400">
                <a:solidFill>
                  <a:srgbClr val="808080"/>
                </a:solidFill>
                <a:latin typeface="Arial Narrow" pitchFamily="34" charset="0"/>
                <a:sym typeface="Courier" charset="0"/>
              </a:rPr>
              <a:t>    setRed(pixel,0)</a:t>
            </a:r>
          </a:p>
        </p:txBody>
      </p:sp>
      <p:sp>
        <p:nvSpPr>
          <p:cNvPr id="134148" name="Rectangle 3"/>
          <p:cNvSpPr>
            <a:spLocks/>
          </p:cNvSpPr>
          <p:nvPr/>
        </p:nvSpPr>
        <p:spPr bwMode="auto">
          <a:xfrm>
            <a:off x="1338263" y="1908175"/>
            <a:ext cx="5561012" cy="2209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8100" tIns="38100" rIns="38100" bIns="38100">
            <a:spAutoFit/>
          </a:bodyPr>
          <a:lstStyle/>
          <a:p>
            <a:r>
              <a:rPr lang="en-US" sz="2000">
                <a:solidFill>
                  <a:srgbClr val="808080"/>
                </a:solidFill>
                <a:latin typeface="Arial Narrow" pitchFamily="34" charset="0"/>
                <a:sym typeface="Courier" charset="0"/>
              </a:rPr>
              <a:t>def greyscale(picture):</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for p in getPixels(picture):</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redness=getRed(p)</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greenness=getGreen(p)</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blueness=getBlue(p)</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luminance=(redness+blueness+greenness)/3</a:t>
            </a:r>
            <a:endParaRPr lang="en-US" sz="1800">
              <a:solidFill>
                <a:schemeClr val="tx1"/>
              </a:solidFill>
              <a:latin typeface="Arial Narrow" pitchFamily="34" charset="0"/>
              <a:cs typeface="Arial" pitchFamily="34" charset="0"/>
              <a:sym typeface="Arial" pitchFamily="34" charset="0"/>
            </a:endParaRPr>
          </a:p>
          <a:p>
            <a:r>
              <a:rPr lang="en-US" sz="2000">
                <a:solidFill>
                  <a:srgbClr val="808080"/>
                </a:solidFill>
                <a:latin typeface="Arial Narrow" pitchFamily="34" charset="0"/>
                <a:sym typeface="Courier" charset="0"/>
              </a:rPr>
              <a:t>    setColor(p, makeColor(luminance,luminance,luminance))</a:t>
            </a:r>
          </a:p>
        </p:txBody>
      </p:sp>
      <p:pic>
        <p:nvPicPr>
          <p:cNvPr id="13414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638" y="4579938"/>
            <a:ext cx="2011362"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925" y="2260600"/>
            <a:ext cx="1914525"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5813" y="0"/>
            <a:ext cx="1914525"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882900"/>
            <a:ext cx="1243013"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276782"/>
      </p:ext>
    </p:extLst>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Grp="1" noChangeArrowheads="1"/>
          </p:cNvSpPr>
          <p:nvPr>
            <p:ph type="title"/>
          </p:nvPr>
        </p:nvSpPr>
        <p:spPr>
          <a:xfrm>
            <a:off x="387350" y="0"/>
            <a:ext cx="8382000" cy="1133475"/>
          </a:xfrm>
        </p:spPr>
        <p:txBody>
          <a:bodyPr/>
          <a:lstStyle/>
          <a:p>
            <a:pPr eaLnBrk="1" hangingPunct="1"/>
            <a:r>
              <a:rPr lang="en-US" smtClean="0">
                <a:ea typeface="ＭＳ Ｐゴシック" pitchFamily="34" charset="-128"/>
              </a:rPr>
              <a:t>Story</a:t>
            </a:r>
          </a:p>
        </p:txBody>
      </p:sp>
      <p:sp>
        <p:nvSpPr>
          <p:cNvPr id="90115" name="Rectangle 2"/>
          <p:cNvSpPr>
            <a:spLocks noGrp="1" noChangeArrowheads="1"/>
          </p:cNvSpPr>
          <p:nvPr>
            <p:ph type="body" idx="1"/>
          </p:nvPr>
        </p:nvSpPr>
        <p:spPr>
          <a:xfrm>
            <a:off x="381000" y="1108075"/>
            <a:ext cx="8388350" cy="5445125"/>
          </a:xfrm>
        </p:spPr>
        <p:txBody>
          <a:bodyPr/>
          <a:lstStyle/>
          <a:p>
            <a:pPr marL="304800" indent="-304800" eaLnBrk="1" hangingPunct="1">
              <a:lnSpc>
                <a:spcPct val="90000"/>
              </a:lnSpc>
              <a:spcBef>
                <a:spcPct val="0"/>
              </a:spcBef>
            </a:pPr>
            <a:r>
              <a:rPr lang="en-US" sz="2400" dirty="0" smtClean="0">
                <a:ea typeface="ＭＳ Ｐゴシック" pitchFamily="34" charset="-128"/>
              </a:rPr>
              <a:t>Computing is important for more than just those who choose to major in computing.</a:t>
            </a:r>
          </a:p>
          <a:p>
            <a:pPr marL="666750" lvl="1" indent="-304800" eaLnBrk="1" hangingPunct="1">
              <a:lnSpc>
                <a:spcPct val="90000"/>
              </a:lnSpc>
              <a:spcBef>
                <a:spcPct val="0"/>
              </a:spcBef>
            </a:pPr>
            <a:r>
              <a:rPr lang="en-US" sz="2000" dirty="0" smtClean="0">
                <a:ea typeface="ＭＳ Ｐゴシック" pitchFamily="34" charset="-128"/>
              </a:rPr>
              <a:t>Who are those (the majority) who need computing but won’t major in computing? What do they need from CS, and why aren’t they in our classes? How do they now learn CS?</a:t>
            </a:r>
            <a:br>
              <a:rPr lang="en-US" sz="2000" dirty="0" smtClean="0">
                <a:ea typeface="ＭＳ Ｐゴシック" pitchFamily="34" charset="-128"/>
              </a:rPr>
            </a:br>
            <a:endParaRPr lang="en-US" sz="2000" dirty="0" smtClean="0">
              <a:ea typeface="ＭＳ Ｐゴシック" pitchFamily="34" charset="-128"/>
            </a:endParaRPr>
          </a:p>
          <a:p>
            <a:pPr marL="304800" indent="-304800" eaLnBrk="1" hangingPunct="1">
              <a:lnSpc>
                <a:spcPct val="90000"/>
              </a:lnSpc>
              <a:spcBef>
                <a:spcPct val="0"/>
              </a:spcBef>
            </a:pPr>
            <a:r>
              <a:rPr lang="en-US" sz="2400" dirty="0" smtClean="0">
                <a:ea typeface="ＭＳ Ｐゴシック" pitchFamily="34" charset="-128"/>
              </a:rPr>
              <a:t>Teaching those who do </a:t>
            </a:r>
            <a:r>
              <a:rPr lang="en-US" sz="2400" i="1" dirty="0" smtClean="0">
                <a:ea typeface="ＭＳ Ｐゴシック" pitchFamily="34" charset="-128"/>
              </a:rPr>
              <a:t>not</a:t>
            </a:r>
            <a:r>
              <a:rPr lang="en-US" sz="2400" dirty="0" smtClean="0">
                <a:ea typeface="ＭＳ Ｐゴシック" pitchFamily="34" charset="-128"/>
              </a:rPr>
              <a:t> want to become software engineers or computer scientists</a:t>
            </a:r>
          </a:p>
          <a:p>
            <a:pPr marL="666750" lvl="1" indent="-304800" eaLnBrk="1" hangingPunct="1">
              <a:lnSpc>
                <a:spcPct val="90000"/>
              </a:lnSpc>
            </a:pPr>
            <a:r>
              <a:rPr lang="en-US" sz="2000" dirty="0" smtClean="0">
                <a:ea typeface="ＭＳ Ｐゴシック" pitchFamily="34" charset="-128"/>
              </a:rPr>
              <a:t>The Story of Computing for All at Georgia Tech.</a:t>
            </a:r>
            <a:br>
              <a:rPr lang="en-US" sz="2000" dirty="0" smtClean="0">
                <a:ea typeface="ＭＳ Ｐゴシック" pitchFamily="34" charset="-128"/>
              </a:rPr>
            </a:br>
            <a:endParaRPr lang="en-US" sz="2000" dirty="0" smtClean="0">
              <a:ea typeface="ＭＳ Ｐゴシック" pitchFamily="34" charset="-128"/>
            </a:endParaRPr>
          </a:p>
          <a:p>
            <a:pPr marL="304800" indent="-304800" eaLnBrk="1" hangingPunct="1">
              <a:lnSpc>
                <a:spcPct val="90000"/>
              </a:lnSpc>
            </a:pPr>
            <a:r>
              <a:rPr lang="en-US" sz="2400" dirty="0" smtClean="0">
                <a:ea typeface="ＭＳ Ｐゴシック" pitchFamily="34" charset="-128"/>
              </a:rPr>
              <a:t>Meeting the needs of the majority, with technology:</a:t>
            </a:r>
          </a:p>
          <a:p>
            <a:pPr marL="666750" lvl="1" indent="-304800" eaLnBrk="1" hangingPunct="1">
              <a:lnSpc>
                <a:spcPct val="90000"/>
              </a:lnSpc>
              <a:buFont typeface="Lucida Grande" pitchFamily="-112" charset="0"/>
              <a:buAutoNum type="arabicPeriod"/>
            </a:pPr>
            <a:r>
              <a:rPr lang="en-US" sz="2000" dirty="0" smtClean="0">
                <a:ea typeface="ＭＳ Ｐゴシック" pitchFamily="34" charset="-128"/>
              </a:rPr>
              <a:t>Matching or tailoring the context to the person.</a:t>
            </a:r>
          </a:p>
          <a:p>
            <a:pPr marL="666750" lvl="1" indent="-304800" eaLnBrk="1" hangingPunct="1">
              <a:lnSpc>
                <a:spcPct val="90000"/>
              </a:lnSpc>
              <a:buFont typeface="Lucida Grande" pitchFamily="-112" charset="0"/>
              <a:buAutoNum type="arabicPeriod"/>
            </a:pPr>
            <a:r>
              <a:rPr lang="en-US" sz="2000" dirty="0" smtClean="0">
                <a:ea typeface="ＭＳ Ｐゴシック" pitchFamily="34" charset="-128"/>
              </a:rPr>
              <a:t>How to find what they </a:t>
            </a:r>
            <a:r>
              <a:rPr lang="en-US" sz="2000" i="1" dirty="0" smtClean="0">
                <a:ea typeface="ＭＳ Ｐゴシック" pitchFamily="34" charset="-128"/>
              </a:rPr>
              <a:t>really</a:t>
            </a:r>
            <a:r>
              <a:rPr lang="en-US" sz="2000" dirty="0" smtClean="0">
                <a:ea typeface="ＭＳ Ｐゴシック" pitchFamily="34" charset="-128"/>
              </a:rPr>
              <a:t> want and need.</a:t>
            </a:r>
          </a:p>
          <a:p>
            <a:pPr marL="666750" lvl="1" indent="-304800" eaLnBrk="1" hangingPunct="1">
              <a:lnSpc>
                <a:spcPct val="90000"/>
              </a:lnSpc>
              <a:buFont typeface="Lucida Grande" pitchFamily="-112" charset="0"/>
              <a:buAutoNum type="arabicPeriod"/>
            </a:pPr>
            <a:r>
              <a:rPr lang="en-US" sz="2000" dirty="0" smtClean="0">
                <a:ea typeface="ＭＳ Ｐゴシック" pitchFamily="34" charset="-128"/>
              </a:rPr>
              <a:t>Teaching CS concepts without apprenticeship.</a:t>
            </a:r>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EED6EF7D-B1F9-4F32-9414-4D4A3E0D8DA5}" type="slidenum">
              <a:rPr lang="en-US" sz="800">
                <a:solidFill>
                  <a:srgbClr val="808080"/>
                </a:solidFill>
                <a:latin typeface="Franklin Gothic Book" pitchFamily="34" charset="0"/>
                <a:sym typeface="Franklin Gothic Book" pitchFamily="34" charset="0"/>
              </a:rPr>
              <a:pPr eaLnBrk="1" hangingPunct="1"/>
              <a:t>20</a:t>
            </a:fld>
            <a:endParaRPr lang="en-US" sz="800">
              <a:solidFill>
                <a:srgbClr val="808080"/>
              </a:solidFill>
              <a:latin typeface="Franklin Gothic Book" pitchFamily="34" charset="0"/>
              <a:sym typeface="Franklin Gothic Book" pitchFamily="34" charset="0"/>
            </a:endParaRPr>
          </a:p>
        </p:txBody>
      </p:sp>
      <p:sp>
        <p:nvSpPr>
          <p:cNvPr id="136195" name="Title 1"/>
          <p:cNvSpPr>
            <a:spLocks noGrp="1"/>
          </p:cNvSpPr>
          <p:nvPr>
            <p:ph type="title" idx="4294967295"/>
          </p:nvPr>
        </p:nvSpPr>
        <p:spPr bwMode="auto">
          <a:xfrm>
            <a:off x="0" y="152400"/>
            <a:ext cx="8375650" cy="677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400" dirty="0" smtClean="0">
                <a:ea typeface="ＭＳ Ｐゴシック" pitchFamily="34" charset="-128"/>
              </a:rPr>
              <a:t>Open-ended, contextualized homework</a:t>
            </a:r>
            <a:br>
              <a:rPr lang="en-US" sz="2400" dirty="0" smtClean="0">
                <a:ea typeface="ＭＳ Ｐゴシック" pitchFamily="34" charset="-128"/>
              </a:rPr>
            </a:br>
            <a:r>
              <a:rPr lang="en-US" sz="2400" dirty="0" smtClean="0">
                <a:ea typeface="ＭＳ Ｐゴシック" pitchFamily="34" charset="-128"/>
              </a:rPr>
              <a:t> in Media Computation CS1 &amp; CS2</a:t>
            </a:r>
          </a:p>
        </p:txBody>
      </p:sp>
      <p:sp>
        <p:nvSpPr>
          <p:cNvPr id="136196" name="TextBox 9"/>
          <p:cNvSpPr txBox="1">
            <a:spLocks noChangeArrowheads="1"/>
          </p:cNvSpPr>
          <p:nvPr/>
        </p:nvSpPr>
        <p:spPr bwMode="auto">
          <a:xfrm>
            <a:off x="762000" y="5334000"/>
            <a:ext cx="16764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96875" indent="-396875" defTabSz="912813"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defTabSz="912813"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lnSpc>
                <a:spcPct val="90000"/>
              </a:lnSpc>
              <a:spcBef>
                <a:spcPct val="20000"/>
              </a:spcBef>
              <a:buSzPct val="85000"/>
              <a:buFont typeface="Arial" pitchFamily="34" charset="0"/>
              <a:buNone/>
            </a:pPr>
            <a:r>
              <a:rPr lang="en-US" sz="2000" dirty="0">
                <a:solidFill>
                  <a:schemeClr val="tx1"/>
                </a:solidFill>
                <a:latin typeface="Segoe" charset="0"/>
              </a:rPr>
              <a:t>Sound collage</a:t>
            </a:r>
          </a:p>
        </p:txBody>
      </p:sp>
      <p:pic>
        <p:nvPicPr>
          <p:cNvPr id="18" name="soup.wav">
            <a:hlinkClick r:id="" action="ppaction://media"/>
          </p:cNvPr>
          <p:cNvPicPr>
            <a:picLocks noRot="1" noChangeAspect="1"/>
          </p:cNvPicPr>
          <p:nvPr>
            <a:audioFile r:link="rId1"/>
          </p:nvPr>
        </p:nvPicPr>
        <p:blipFill>
          <a:blip r:embed="rId9">
            <a:extLst>
              <a:ext uri="{28A0092B-C50C-407E-A947-70E740481C1C}">
                <a14:useLocalDpi xmlns:a14="http://schemas.microsoft.com/office/drawing/2010/main" val="0"/>
              </a:ext>
            </a:extLst>
          </a:blip>
          <a:srcRect/>
          <a:stretch>
            <a:fillRect/>
          </a:stretch>
        </p:blipFill>
        <p:spPr bwMode="auto">
          <a:xfrm>
            <a:off x="304800" y="5334000"/>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0" name="Picture 7" descr="JenniferBlakesNewCollage[1].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3987" y="1143000"/>
            <a:ext cx="2589213"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1" name="snowflakes.avi" descr="snowflakes">
            <a:hlinkClick r:id="" action="ppaction://media"/>
          </p:cNvPr>
          <p:cNvPicPr>
            <a:picLocks noChangeAspect="1" noChangeArrowheads="1"/>
          </p:cNvPicPr>
          <p:nvPr>
            <a:quickTimeFile r:link="rId2"/>
          </p:nvPr>
        </p:nvPicPr>
        <p:blipFill>
          <a:blip r:embed="rId11">
            <a:extLst>
              <a:ext uri="{28A0092B-C50C-407E-A947-70E740481C1C}">
                <a14:useLocalDpi xmlns:a14="http://schemas.microsoft.com/office/drawing/2010/main" val="0"/>
              </a:ext>
            </a:extLst>
          </a:blip>
          <a:srcRect/>
          <a:stretch>
            <a:fillRect/>
          </a:stretch>
        </p:blipFill>
        <p:spPr bwMode="auto">
          <a:xfrm>
            <a:off x="6858000" y="1143000"/>
            <a:ext cx="2286000" cy="2286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 name="Awesome Rad Movie.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3352800" y="1102179"/>
            <a:ext cx="3257550" cy="2326821"/>
          </a:xfrm>
          <a:prstGeom prst="rect">
            <a:avLst/>
          </a:prstGeom>
        </p:spPr>
      </p:pic>
      <p:pic>
        <p:nvPicPr>
          <p:cNvPr id="12" name="Picture 5" descr="gtg650tkermit[1].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844131" y="3687044"/>
            <a:ext cx="2274888" cy="308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anon.aif">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304800" y="5867400"/>
            <a:ext cx="609600" cy="609600"/>
          </a:xfrm>
          <a:prstGeom prst="rect">
            <a:avLst/>
          </a:prstGeom>
        </p:spPr>
      </p:pic>
      <p:sp>
        <p:nvSpPr>
          <p:cNvPr id="4" name="TextBox 3"/>
          <p:cNvSpPr txBox="1"/>
          <p:nvPr/>
        </p:nvSpPr>
        <p:spPr>
          <a:xfrm>
            <a:off x="1162050" y="5849034"/>
            <a:ext cx="1371600" cy="646331"/>
          </a:xfrm>
          <a:prstGeom prst="rect">
            <a:avLst/>
          </a:prstGeom>
          <a:noFill/>
        </p:spPr>
        <p:txBody>
          <a:bodyPr wrap="square" rtlCol="0">
            <a:spAutoFit/>
          </a:bodyPr>
          <a:lstStyle/>
          <a:p>
            <a:r>
              <a:rPr lang="en-US" sz="1800" dirty="0" smtClean="0"/>
              <a:t>Linked list as canon</a:t>
            </a:r>
            <a:endParaRPr lang="en-US" sz="1800" dirty="0"/>
          </a:p>
        </p:txBody>
      </p:sp>
    </p:spTree>
    <p:extLst>
      <p:ext uri="{BB962C8B-B14F-4D97-AF65-F5344CB8AC3E}">
        <p14:creationId xmlns:p14="http://schemas.microsoft.com/office/powerpoint/2010/main" val="207372464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000" fill="hold"/>
                                        <p:tgtEl>
                                          <p:spTgt spid="18"/>
                                        </p:tgtEl>
                                      </p:cBhvr>
                                    </p:cmd>
                                  </p:childTnLst>
                                </p:cTn>
                              </p:par>
                            </p:childTnLst>
                          </p:cTn>
                        </p:par>
                      </p:childTnLst>
                    </p:cTn>
                  </p:par>
                </p:childTnLst>
              </p:cTn>
              <p:nextCondLst>
                <p:cond evt="onClick" delay="0">
                  <p:tgtEl>
                    <p:spTgt spid="1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seq concurrent="1" nextAc="seek">
              <p:cTn id="8" restart="whenNotActive" fill="hold" evtFilter="cancelBubble" nodeType="interactiveSeq">
                <p:stCondLst>
                  <p:cond evt="onClick" delay="0">
                    <p:tgtEl>
                      <p:spTgt spid="13620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36201"/>
                                        </p:tgtEl>
                                      </p:cBhvr>
                                    </p:cmd>
                                  </p:childTnLst>
                                </p:cTn>
                              </p:par>
                            </p:childTnLst>
                          </p:cTn>
                        </p:par>
                      </p:childTnLst>
                    </p:cTn>
                  </p:par>
                </p:childTnLst>
              </p:cTn>
              <p:nextCondLst>
                <p:cond evt="onClick" delay="0">
                  <p:tgtEl>
                    <p:spTgt spid="136201"/>
                  </p:tgtEl>
                </p:cond>
              </p:nextCondLst>
            </p:seq>
            <p:video>
              <p:cMediaNode>
                <p:cTn id="13" fill="hold" display="0">
                  <p:stCondLst>
                    <p:cond delay="indefinite"/>
                  </p:stCondLst>
                  <p:endCondLst>
                    <p:cond evt="onNext" delay="0">
                      <p:tgtEl>
                        <p:sldTgt/>
                      </p:tgtEl>
                    </p:cond>
                    <p:cond evt="onPrev" delay="0">
                      <p:tgtEl>
                        <p:sldTgt/>
                      </p:tgtEl>
                    </p:cond>
                  </p:endCondLst>
                </p:cTn>
                <p:tgtEl>
                  <p:spTgt spid="136201"/>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1997" fill="hold"/>
                                        <p:tgtEl>
                                          <p:spTgt spid="3"/>
                                        </p:tgtEl>
                                      </p:cBhvr>
                                    </p:cmd>
                                  </p:childTnLst>
                                </p:cTn>
                              </p:par>
                            </p:childTnLst>
                          </p:cTn>
                        </p:par>
                      </p:childTnLst>
                    </p:cTn>
                  </p:par>
                </p:childTnLst>
              </p:cTn>
              <p:nextCondLst>
                <p:cond evt="onClick" delay="0">
                  <p:tgtEl>
                    <p:spTgt spid="3"/>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1"/>
          <p:cNvSpPr>
            <a:spLocks noGrp="1" noChangeArrowheads="1"/>
          </p:cNvSpPr>
          <p:nvPr>
            <p:ph type="title"/>
          </p:nvPr>
        </p:nvSpPr>
        <p:spPr>
          <a:xfrm>
            <a:off x="457200" y="4763"/>
            <a:ext cx="8235950" cy="1411287"/>
          </a:xfrm>
        </p:spPr>
        <p:txBody>
          <a:bodyPr/>
          <a:lstStyle/>
          <a:p>
            <a:pPr eaLnBrk="1" hangingPunct="1"/>
            <a:r>
              <a:rPr lang="en-US" smtClean="0">
                <a:ea typeface="ＭＳ Ｐゴシック" pitchFamily="34" charset="-128"/>
              </a:rPr>
              <a:t>Results:CS1“Media Computation”</a:t>
            </a:r>
          </a:p>
        </p:txBody>
      </p:sp>
      <p:graphicFrame>
        <p:nvGraphicFramePr>
          <p:cNvPr id="138242" name="Object 2"/>
          <p:cNvGraphicFramePr>
            <a:graphicFrameLocks/>
          </p:cNvGraphicFramePr>
          <p:nvPr/>
        </p:nvGraphicFramePr>
        <p:xfrm>
          <a:off x="231775" y="960438"/>
          <a:ext cx="8788400" cy="4867275"/>
        </p:xfrm>
        <a:graphic>
          <a:graphicData uri="http://schemas.openxmlformats.org/presentationml/2006/ole">
            <mc:AlternateContent xmlns:mc="http://schemas.openxmlformats.org/markup-compatibility/2006">
              <mc:Choice xmlns:v="urn:schemas-microsoft-com:vml" Requires="v">
                <p:oleObj spid="_x0000_s181273" name="Chart" r:id="rId4" imgW="9325051" imgH="5143500" progId="MSGraph.Chart.8">
                  <p:embed/>
                </p:oleObj>
              </mc:Choice>
              <mc:Fallback>
                <p:oleObj name="Chart" r:id="rId4" imgW="9325051" imgH="5143500" progId="MSGraph.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75" y="960438"/>
                        <a:ext cx="8788400" cy="486727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138244" name="Line 74"/>
          <p:cNvSpPr>
            <a:spLocks noChangeShapeType="1"/>
          </p:cNvSpPr>
          <p:nvPr/>
        </p:nvSpPr>
        <p:spPr bwMode="auto">
          <a:xfrm flipV="1">
            <a:off x="2895600" y="1295400"/>
            <a:ext cx="0" cy="35814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45" name="Line 75"/>
          <p:cNvSpPr>
            <a:spLocks noChangeShapeType="1"/>
          </p:cNvSpPr>
          <p:nvPr/>
        </p:nvSpPr>
        <p:spPr bwMode="auto">
          <a:xfrm flipV="1">
            <a:off x="5257800" y="1295400"/>
            <a:ext cx="0" cy="35814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34889" name="Group 73"/>
          <p:cNvGraphicFramePr>
            <a:graphicFrameLocks noGrp="1"/>
          </p:cNvGraphicFramePr>
          <p:nvPr/>
        </p:nvGraphicFramePr>
        <p:xfrm>
          <a:off x="609600" y="1219200"/>
          <a:ext cx="7521575" cy="5356860"/>
        </p:xfrm>
        <a:graphic>
          <a:graphicData uri="http://schemas.openxmlformats.org/drawingml/2006/table">
            <a:tbl>
              <a:tblPr/>
              <a:tblGrid>
                <a:gridCol w="2505075"/>
                <a:gridCol w="2509838"/>
                <a:gridCol w="2506662"/>
              </a:tblGrid>
              <a:tr h="1152525">
                <a:tc gridSpan="3">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1" i="0" u="none" strike="noStrike" cap="none" normalizeH="0" baseline="0" smtClean="0">
                          <a:ln>
                            <a:noFill/>
                          </a:ln>
                          <a:solidFill>
                            <a:srgbClr val="0D0D0D"/>
                          </a:solidFill>
                          <a:effectLst/>
                          <a:latin typeface="Lucida Grande" pitchFamily="-112" charset="0"/>
                          <a:ea typeface="ＭＳ Ｐゴシック" pitchFamily="34" charset="-128"/>
                          <a:sym typeface="Lucida Grande" pitchFamily="-112" charset="0"/>
                        </a:rPr>
                        <a:t>Change in Success rates in CS1 “Media Computation” from Spring 2003 to Fall 2005</a:t>
                      </a:r>
                    </a:p>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1" i="0" u="none" strike="noStrike" cap="none" normalizeH="0" baseline="0" smtClean="0">
                          <a:ln>
                            <a:noFill/>
                          </a:ln>
                          <a:solidFill>
                            <a:srgbClr val="0D0D0D"/>
                          </a:solidFill>
                          <a:effectLst/>
                          <a:latin typeface="Lucida Grande" pitchFamily="-112" charset="0"/>
                          <a:ea typeface="ＭＳ Ｐゴシック" pitchFamily="34" charset="-128"/>
                          <a:sym typeface="Lucida Grande" pitchFamily="-112" charset="0"/>
                        </a:rPr>
                        <a:t>(Overall 85%)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Architecture</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pitchFamily="-112" charset="0"/>
                          <a:ea typeface="ＭＳ Ｐゴシック" pitchFamily="34" charset="-128"/>
                          <a:sym typeface="Lucida Grande" pitchFamily="-112" charset="0"/>
                        </a:rPr>
                        <a:t>46.7%</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85.7%</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Biology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pitchFamily="-112" charset="0"/>
                          <a:ea typeface="ＭＳ Ｐゴシック" pitchFamily="34" charset="-128"/>
                          <a:sym typeface="Lucida Grande" pitchFamily="-112" charset="0"/>
                        </a:rPr>
                        <a:t>64.4%</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90.4%</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Economics</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pitchFamily="-112" charset="0"/>
                          <a:ea typeface="ＭＳ Ｐゴシック" pitchFamily="34" charset="-128"/>
                          <a:sym typeface="Lucida Grande" pitchFamily="-112" charset="0"/>
                        </a:rPr>
                        <a:t>54.5%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92.0%</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History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pitchFamily="-112" charset="0"/>
                          <a:ea typeface="ＭＳ Ｐゴシック" pitchFamily="34" charset="-128"/>
                          <a:sym typeface="Lucida Grande" pitchFamily="-112" charset="0"/>
                        </a:rPr>
                        <a:t>46.5%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67.6%</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Management</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pitchFamily="-112" charset="0"/>
                          <a:ea typeface="ＭＳ Ｐゴシック" pitchFamily="34" charset="-128"/>
                          <a:sym typeface="Lucida Grande" pitchFamily="-112" charset="0"/>
                        </a:rPr>
                        <a:t>48.5%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87.8%</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Public Policy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pitchFamily="-112" charset="0"/>
                          <a:ea typeface="ＭＳ Ｐゴシック" pitchFamily="34" charset="-128"/>
                          <a:sym typeface="Lucida Grande" pitchFamily="-112" charset="0"/>
                        </a:rPr>
                        <a:t>47.9%</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pitchFamily="-112" charset="0"/>
                          <a:ea typeface="ＭＳ Ｐゴシック" pitchFamily="34" charset="-128"/>
                          <a:sym typeface="Lucida Grande" pitchFamily="-112" charset="0"/>
                        </a:rPr>
                        <a:t>85.4%</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bl>
          </a:graphicData>
        </a:graphic>
      </p:graphicFrame>
    </p:spTree>
    <p:extLst>
      <p:ext uri="{BB962C8B-B14F-4D97-AF65-F5344CB8AC3E}">
        <p14:creationId xmlns:p14="http://schemas.microsoft.com/office/powerpoint/2010/main" val="13697904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889"/>
                                        </p:tgtEl>
                                        <p:attrNameLst>
                                          <p:attrName>style.visibility</p:attrName>
                                        </p:attrNameLst>
                                      </p:cBhvr>
                                      <p:to>
                                        <p:strVal val="visible"/>
                                      </p:to>
                                    </p:set>
                                    <p:anim calcmode="lin" valueType="num">
                                      <p:cBhvr additive="base">
                                        <p:cTn id="7" dur="500" fill="hold"/>
                                        <p:tgtEl>
                                          <p:spTgt spid="34889"/>
                                        </p:tgtEl>
                                        <p:attrNameLst>
                                          <p:attrName>ppt_x</p:attrName>
                                        </p:attrNameLst>
                                      </p:cBhvr>
                                      <p:tavLst>
                                        <p:tav tm="0">
                                          <p:val>
                                            <p:strVal val="#ppt_x"/>
                                          </p:val>
                                        </p:tav>
                                        <p:tav tm="100000">
                                          <p:val>
                                            <p:strVal val="#ppt_x"/>
                                          </p:val>
                                        </p:tav>
                                      </p:tavLst>
                                    </p:anim>
                                    <p:anim calcmode="lin" valueType="num">
                                      <p:cBhvr additive="base">
                                        <p:cTn id="8" dur="500" fill="hold"/>
                                        <p:tgtEl>
                                          <p:spTgt spid="348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
          <p:cNvSpPr>
            <a:spLocks noGrp="1" noChangeArrowheads="1"/>
          </p:cNvSpPr>
          <p:nvPr>
            <p:ph type="title"/>
          </p:nvPr>
        </p:nvSpPr>
        <p:spPr>
          <a:xfrm>
            <a:off x="303213" y="-76200"/>
            <a:ext cx="8237537" cy="1285875"/>
          </a:xfrm>
        </p:spPr>
        <p:txBody>
          <a:bodyPr/>
          <a:lstStyle/>
          <a:p>
            <a:pPr eaLnBrk="1" hangingPunct="1"/>
            <a:r>
              <a:rPr lang="en-US" dirty="0" smtClean="0">
                <a:ea typeface="ＭＳ Ｐゴシック" pitchFamily="34" charset="-128"/>
              </a:rPr>
              <a:t>Was the class successful?</a:t>
            </a:r>
          </a:p>
        </p:txBody>
      </p:sp>
      <p:sp>
        <p:nvSpPr>
          <p:cNvPr id="140291" name="Rectangle 2"/>
          <p:cNvSpPr>
            <a:spLocks noGrp="1" noChangeArrowheads="1"/>
          </p:cNvSpPr>
          <p:nvPr>
            <p:ph type="body" idx="1"/>
          </p:nvPr>
        </p:nvSpPr>
        <p:spPr>
          <a:xfrm>
            <a:off x="400050" y="1303338"/>
            <a:ext cx="8351838" cy="5021262"/>
          </a:xfrm>
        </p:spPr>
        <p:txBody>
          <a:bodyPr/>
          <a:lstStyle/>
          <a:p>
            <a:pPr marL="304800" indent="-304800" eaLnBrk="1" hangingPunct="1">
              <a:lnSpc>
                <a:spcPct val="80000"/>
              </a:lnSpc>
              <a:spcBef>
                <a:spcPct val="0"/>
              </a:spcBef>
            </a:pPr>
            <a:r>
              <a:rPr lang="en-US" sz="2400" dirty="0" smtClean="0">
                <a:ea typeface="ＭＳ Ｐゴシック" pitchFamily="34" charset="-128"/>
              </a:rPr>
              <a:t>Interviewed Intl Affairs student (female): “I just wish I had more time to play around with that and make neat effects. But JES [IDE for class] will be on my computer forever, so… that’s the nice thing about this class is that you could go as deep into the homework as you wanted. So, I’d turn it in and then me and my roommate would do more after to see what we could do with it.”</a:t>
            </a:r>
            <a:br>
              <a:rPr lang="en-US" sz="2400" dirty="0" smtClean="0">
                <a:ea typeface="ＭＳ Ｐゴシック" pitchFamily="34" charset="-128"/>
              </a:rPr>
            </a:br>
            <a:endParaRPr lang="en-US" sz="2400" dirty="0" smtClean="0">
              <a:ea typeface="ＭＳ Ｐゴシック" pitchFamily="34" charset="-128"/>
            </a:endParaRPr>
          </a:p>
          <a:p>
            <a:pPr marL="304800" indent="-304800" eaLnBrk="1" hangingPunct="1">
              <a:lnSpc>
                <a:spcPct val="80000"/>
              </a:lnSpc>
              <a:spcBef>
                <a:spcPct val="0"/>
              </a:spcBef>
            </a:pPr>
            <a:r>
              <a:rPr lang="en-US" sz="2600" b="1" dirty="0" smtClean="0">
                <a:ea typeface="ＭＳ Ｐゴシック" pitchFamily="34" charset="-128"/>
              </a:rPr>
              <a:t>Survey one year later</a:t>
            </a:r>
            <a:r>
              <a:rPr lang="en-US" sz="2600" dirty="0" smtClean="0">
                <a:ea typeface="ＭＳ Ｐゴシック" pitchFamily="34" charset="-128"/>
              </a:rPr>
              <a:t>:</a:t>
            </a:r>
          </a:p>
          <a:p>
            <a:pPr marL="666750" lvl="1" indent="-304800" eaLnBrk="1" hangingPunct="1">
              <a:lnSpc>
                <a:spcPct val="80000"/>
              </a:lnSpc>
              <a:spcBef>
                <a:spcPct val="0"/>
              </a:spcBef>
            </a:pPr>
            <a:r>
              <a:rPr lang="en-US" sz="2200" dirty="0" smtClean="0">
                <a:ea typeface="ＭＳ Ｐゴシック" pitchFamily="34" charset="-128"/>
              </a:rPr>
              <a:t>19% of respondents had </a:t>
            </a:r>
            <a:r>
              <a:rPr lang="en-US" sz="2200" b="1" dirty="0" smtClean="0">
                <a:ea typeface="ＭＳ Ｐゴシック" pitchFamily="34" charset="-128"/>
              </a:rPr>
              <a:t>programmed</a:t>
            </a:r>
            <a:r>
              <a:rPr lang="en-US" sz="2200" dirty="0" smtClean="0">
                <a:ea typeface="ＭＳ Ｐゴシック" pitchFamily="34" charset="-128"/>
              </a:rPr>
              <a:t> since class ended</a:t>
            </a:r>
            <a:br>
              <a:rPr lang="en-US" sz="2200" dirty="0" smtClean="0">
                <a:ea typeface="ＭＳ Ｐゴシック" pitchFamily="34" charset="-128"/>
              </a:rPr>
            </a:br>
            <a:endParaRPr lang="en-US" sz="2200" dirty="0" smtClean="0">
              <a:ea typeface="ＭＳ Ｐゴシック" pitchFamily="34" charset="-128"/>
            </a:endParaRPr>
          </a:p>
          <a:p>
            <a:pPr eaLnBrk="1" hangingPunct="1">
              <a:lnSpc>
                <a:spcPct val="80000"/>
              </a:lnSpc>
              <a:spcBef>
                <a:spcPct val="0"/>
              </a:spcBef>
            </a:pPr>
            <a:r>
              <a:rPr lang="en-US" sz="2400" b="1" dirty="0" smtClean="0">
                <a:ea typeface="ＭＳ Ｐゴシック" pitchFamily="34" charset="-128"/>
              </a:rPr>
              <a:t>"Did the class change how you interact with computers?”</a:t>
            </a:r>
          </a:p>
          <a:p>
            <a:pPr marL="457200" lvl="1" indent="-457200">
              <a:lnSpc>
                <a:spcPct val="80000"/>
              </a:lnSpc>
            </a:pPr>
            <a:r>
              <a:rPr lang="en-US" sz="2600" dirty="0" smtClean="0">
                <a:ea typeface="ＭＳ Ｐゴシック" pitchFamily="34" charset="-128"/>
              </a:rPr>
              <a:t>“Definitely makes me think of what is going on behind the scenes of such programs like Photoshop and Illustrator.”</a:t>
            </a:r>
          </a:p>
          <a:p>
            <a:pPr marL="304800" indent="-304800" eaLnBrk="1" hangingPunct="1">
              <a:lnSpc>
                <a:spcPct val="80000"/>
              </a:lnSpc>
              <a:spcBef>
                <a:spcPct val="0"/>
              </a:spcBef>
            </a:pPr>
            <a:endParaRPr lang="en-US" sz="2800" dirty="0" smtClean="0">
              <a:ea typeface="ＭＳ Ｐゴシック" pitchFamily="34" charset="-128"/>
            </a:endParaRPr>
          </a:p>
        </p:txBody>
      </p:sp>
    </p:spTree>
    <p:extLst>
      <p:ext uri="{BB962C8B-B14F-4D97-AF65-F5344CB8AC3E}">
        <p14:creationId xmlns:p14="http://schemas.microsoft.com/office/powerpoint/2010/main" val="3195052772"/>
      </p:ext>
    </p:extLst>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
          <p:cNvSpPr>
            <a:spLocks noGrp="1" noChangeArrowheads="1"/>
          </p:cNvSpPr>
          <p:nvPr>
            <p:ph type="title"/>
            <p:custDataLst>
              <p:tags r:id="rId1"/>
            </p:custDataLst>
          </p:nvPr>
        </p:nvSpPr>
        <p:spPr>
          <a:xfrm>
            <a:off x="457200" y="152400"/>
            <a:ext cx="8229600" cy="1143000"/>
          </a:xfrm>
        </p:spPr>
        <p:txBody>
          <a:bodyPr/>
          <a:lstStyle/>
          <a:p>
            <a:pPr eaLnBrk="1" hangingPunct="1"/>
            <a:r>
              <a:rPr lang="en-US" dirty="0" smtClean="0">
                <a:ea typeface="ＭＳ Ｐゴシック" pitchFamily="34" charset="-128"/>
              </a:rPr>
              <a:t>Results at Other Schools</a:t>
            </a:r>
          </a:p>
        </p:txBody>
      </p:sp>
      <p:sp>
        <p:nvSpPr>
          <p:cNvPr id="144387" name="Content Placeholder 7"/>
          <p:cNvSpPr>
            <a:spLocks noGrp="1"/>
          </p:cNvSpPr>
          <p:nvPr>
            <p:ph sz="half" idx="1"/>
            <p:custDataLst>
              <p:tags r:id="rId2"/>
            </p:custDataLst>
          </p:nvPr>
        </p:nvSpPr>
        <p:spPr>
          <a:xfrm>
            <a:off x="228600" y="1616075"/>
            <a:ext cx="4343400" cy="4479925"/>
          </a:xfrm>
        </p:spPr>
        <p:txBody>
          <a:bodyPr/>
          <a:lstStyle/>
          <a:p>
            <a:pPr eaLnBrk="1" hangingPunct="1"/>
            <a:r>
              <a:rPr lang="en-US" sz="2400" dirty="0" smtClean="0">
                <a:ea typeface="ＭＳ Ｐゴシック" pitchFamily="34" charset="-128"/>
              </a:rPr>
              <a:t>Similar retention results at 2 year public Gainesville College (Tew, Fowler, Guzdial, SIGCSE 2005) and at (much more diverse) U. Illinois-Chicago’s CS0.5 (Sloan &amp; Troy, SIGCSE 2008)</a:t>
            </a:r>
          </a:p>
          <a:p>
            <a:pPr eaLnBrk="1" hangingPunct="1"/>
            <a:r>
              <a:rPr lang="en-US" sz="2400" dirty="0" smtClean="0">
                <a:ea typeface="ＭＳ Ｐゴシック" pitchFamily="34" charset="-128"/>
              </a:rPr>
              <a:t>Would you like more CS?</a:t>
            </a:r>
          </a:p>
          <a:p>
            <a:pPr lvl="1" eaLnBrk="1" hangingPunct="1"/>
            <a:r>
              <a:rPr lang="en-US" sz="2000" dirty="0" smtClean="0">
                <a:ea typeface="ＭＳ Ｐゴシック" pitchFamily="34" charset="-128"/>
              </a:rPr>
              <a:t>GT 15.2% “Strongly Disagree.”  &lt;25% agree.</a:t>
            </a:r>
          </a:p>
          <a:p>
            <a:pPr lvl="1" eaLnBrk="1" hangingPunct="1"/>
            <a:r>
              <a:rPr lang="en-US" sz="2000" dirty="0" smtClean="0">
                <a:ea typeface="ＭＳ Ｐゴシック" pitchFamily="34" charset="-128"/>
              </a:rPr>
              <a:t>More MediaComp? GT and Gainesville over 40% agree.</a:t>
            </a:r>
          </a:p>
        </p:txBody>
      </p:sp>
      <p:sp>
        <p:nvSpPr>
          <p:cNvPr id="144389" name="Rectangle 5"/>
          <p:cNvSpPr>
            <a:spLocks/>
          </p:cNvSpPr>
          <p:nvPr>
            <p:custDataLst>
              <p:tags r:id="rId3"/>
            </p:custDataLst>
          </p:nvPr>
        </p:nvSpPr>
        <p:spPr bwMode="auto">
          <a:xfrm>
            <a:off x="6442075" y="4786313"/>
            <a:ext cx="1944688" cy="825500"/>
          </a:xfrm>
          <a:prstGeom prst="rect">
            <a:avLst/>
          </a:prstGeom>
          <a:noFill/>
          <a:ln w="12700">
            <a:noFill/>
            <a:miter lim="800000"/>
            <a:headEnd/>
            <a:tailEnd/>
          </a:ln>
        </p:spPr>
        <p:txBody>
          <a:bodyPr lIns="0" tIns="0" rIns="0" bIns="0"/>
          <a:lstStyle/>
          <a:p>
            <a:pPr marL="396875" indent="-396875">
              <a:lnSpc>
                <a:spcPct val="90000"/>
              </a:lnSpc>
              <a:spcBef>
                <a:spcPts val="475"/>
              </a:spcBef>
            </a:pPr>
            <a:r>
              <a:rPr lang="en-US" sz="2000">
                <a:solidFill>
                  <a:srgbClr val="FFFFFF"/>
                </a:solidFill>
                <a:latin typeface="Lucida Grande" charset="0"/>
                <a:sym typeface="Lucida Grande" charset="0"/>
              </a:rPr>
              <a:t>(Tew, Fowler, Guzdial,  SIGCSE 2005)</a:t>
            </a:r>
          </a:p>
        </p:txBody>
      </p:sp>
      <p:pic>
        <p:nvPicPr>
          <p:cNvPr id="144390" name="Picture 4"/>
          <p:cNvPicPr>
            <a:picLocks noChangeAspect="1" noChangeArrowheads="1"/>
          </p:cNvPicPr>
          <p:nvPr>
            <p:custDataLst>
              <p:tags r:id="rId4"/>
            </p:custDataLst>
          </p:nvPr>
        </p:nvPicPr>
        <p:blipFill>
          <a:blip r:embed="rId10"/>
          <a:srcRect/>
          <a:stretch>
            <a:fillRect/>
          </a:stretch>
        </p:blipFill>
        <p:spPr bwMode="auto">
          <a:xfrm>
            <a:off x="4546600" y="1143000"/>
            <a:ext cx="4673600" cy="2514600"/>
          </a:xfrm>
          <a:prstGeom prst="rect">
            <a:avLst/>
          </a:prstGeom>
          <a:noFill/>
          <a:ln w="9525">
            <a:noFill/>
            <a:miter lim="800000"/>
            <a:headEnd/>
            <a:tailEnd/>
          </a:ln>
        </p:spPr>
      </p:pic>
      <p:pic>
        <p:nvPicPr>
          <p:cNvPr id="144391" name="Picture 5"/>
          <p:cNvPicPr>
            <a:picLocks noChangeAspect="1" noChangeArrowheads="1"/>
          </p:cNvPicPr>
          <p:nvPr>
            <p:custDataLst>
              <p:tags r:id="rId5"/>
            </p:custDataLst>
          </p:nvPr>
        </p:nvPicPr>
        <p:blipFill>
          <a:blip r:embed="rId11"/>
          <a:srcRect/>
          <a:stretch>
            <a:fillRect/>
          </a:stretch>
        </p:blipFill>
        <p:spPr bwMode="auto">
          <a:xfrm>
            <a:off x="9372600" y="4771697"/>
            <a:ext cx="4627562" cy="2286000"/>
          </a:xfrm>
          <a:prstGeom prst="rect">
            <a:avLst/>
          </a:prstGeom>
          <a:noFill/>
          <a:ln w="9525">
            <a:noFill/>
            <a:miter lim="800000"/>
            <a:headEnd/>
            <a:tailEnd/>
          </a:ln>
        </p:spPr>
      </p:pic>
      <p:pic>
        <p:nvPicPr>
          <p:cNvPr id="144392" name="Picture 6"/>
          <p:cNvPicPr>
            <a:picLocks noChangeAspect="1" noChangeArrowheads="1"/>
          </p:cNvPicPr>
          <p:nvPr>
            <p:custDataLst>
              <p:tags r:id="rId6"/>
            </p:custDataLst>
          </p:nvPr>
        </p:nvPicPr>
        <p:blipFill>
          <a:blip r:embed="rId12"/>
          <a:srcRect/>
          <a:stretch>
            <a:fillRect/>
          </a:stretch>
        </p:blipFill>
        <p:spPr bwMode="auto">
          <a:xfrm>
            <a:off x="9525000" y="2514600"/>
            <a:ext cx="5384800" cy="2689225"/>
          </a:xfrm>
          <a:prstGeom prst="rect">
            <a:avLst/>
          </a:prstGeom>
          <a:noFill/>
          <a:ln w="9525">
            <a:noFill/>
            <a:miter lim="800000"/>
            <a:headEnd/>
            <a:tailEnd/>
          </a:ln>
        </p:spPr>
      </p:pic>
      <p:pic>
        <p:nvPicPr>
          <p:cNvPr id="10" name="Picture 4"/>
          <p:cNvPicPr>
            <a:picLocks noChangeAspect="1" noChangeArrowheads="1"/>
          </p:cNvPicPr>
          <p:nvPr>
            <p:custDataLst>
              <p:tags r:id="rId7"/>
            </p:custDataLst>
          </p:nvPr>
        </p:nvPicPr>
        <p:blipFill>
          <a:blip r:embed="rId13"/>
          <a:srcRect/>
          <a:stretch>
            <a:fillRect/>
          </a:stretch>
        </p:blipFill>
        <p:spPr bwMode="auto">
          <a:xfrm>
            <a:off x="4495800" y="3657600"/>
            <a:ext cx="4648200" cy="3117850"/>
          </a:xfrm>
          <a:prstGeom prst="rect">
            <a:avLst/>
          </a:prstGeom>
          <a:noFill/>
          <a:ln w="9525">
            <a:noFill/>
            <a:miter lim="800000"/>
            <a:headEnd/>
            <a:tailEnd/>
          </a:ln>
        </p:spPr>
      </p:pic>
    </p:spTree>
    <p:extLst>
      <p:ext uri="{BB962C8B-B14F-4D97-AF65-F5344CB8AC3E}">
        <p14:creationId xmlns:p14="http://schemas.microsoft.com/office/powerpoint/2010/main" val="1276945623"/>
      </p:ext>
    </p:extLst>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r>
              <a:rPr lang="en-US" sz="2800" smtClean="0">
                <a:ea typeface="ＭＳ Ｐゴシック" pitchFamily="34" charset="-128"/>
              </a:rPr>
              <a:t>Results at </a:t>
            </a:r>
            <a:br>
              <a:rPr lang="en-US" sz="2800" smtClean="0">
                <a:ea typeface="ＭＳ Ｐゴシック" pitchFamily="34" charset="-128"/>
              </a:rPr>
            </a:br>
            <a:r>
              <a:rPr lang="en-US" sz="2800" smtClean="0">
                <a:ea typeface="ＭＳ Ｐゴシック" pitchFamily="34" charset="-128"/>
              </a:rPr>
              <a:t>University of California, San Diego</a:t>
            </a:r>
          </a:p>
        </p:txBody>
      </p:sp>
      <p:sp>
        <p:nvSpPr>
          <p:cNvPr id="148483" name="Content Placeholder 4"/>
          <p:cNvSpPr>
            <a:spLocks noGrp="1"/>
          </p:cNvSpPr>
          <p:nvPr>
            <p:ph idx="1"/>
          </p:nvPr>
        </p:nvSpPr>
        <p:spPr>
          <a:xfrm>
            <a:off x="381000" y="1371600"/>
            <a:ext cx="4800600" cy="4465638"/>
          </a:xfrm>
        </p:spPr>
        <p:txBody>
          <a:bodyPr/>
          <a:lstStyle/>
          <a:p>
            <a:r>
              <a:rPr lang="en-US" sz="2800" smtClean="0">
                <a:ea typeface="ＭＳ Ｐゴシック" pitchFamily="34" charset="-128"/>
              </a:rPr>
              <a:t>Using Java Media Computation as normal CS1 for CS majors at a research university.</a:t>
            </a:r>
          </a:p>
          <a:p>
            <a:r>
              <a:rPr lang="en-US" sz="2800" smtClean="0">
                <a:ea typeface="ＭＳ Ｐゴシック" pitchFamily="34" charset="-128"/>
              </a:rPr>
              <a:t>Did extensive data collection last semester before switching to Media Computation.</a:t>
            </a:r>
          </a:p>
          <a:p>
            <a:r>
              <a:rPr lang="en-US" sz="2800" smtClean="0">
                <a:ea typeface="ＭＳ Ｐゴシック" pitchFamily="34" charset="-128"/>
              </a:rPr>
              <a:t>Been following two cohorts of CS1 students for comparison.</a:t>
            </a:r>
          </a:p>
        </p:txBody>
      </p:sp>
      <p:sp>
        <p:nvSpPr>
          <p:cNvPr id="100357" name="TextBox 6"/>
          <p:cNvSpPr txBox="1">
            <a:spLocks noChangeArrowheads="1"/>
          </p:cNvSpPr>
          <p:nvPr/>
        </p:nvSpPr>
        <p:spPr bwMode="auto">
          <a:xfrm>
            <a:off x="5334000" y="1219200"/>
            <a:ext cx="3581400" cy="646113"/>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40000" dist="20000" dir="5400000" rotWithShape="0">
              <a:srgbClr val="808080">
                <a:alpha val="37999"/>
              </a:srgbClr>
            </a:outerShdw>
          </a:effectLst>
        </p:spPr>
        <p:txBody>
          <a:bodyPr>
            <a:spAutoFit/>
          </a:bodyPr>
          <a:lstStyle/>
          <a:p>
            <a:pPr>
              <a:defRPr/>
            </a:pPr>
            <a:r>
              <a:rPr lang="en-US" sz="1800" dirty="0">
                <a:solidFill>
                  <a:schemeClr val="dk1"/>
                </a:solidFill>
                <a:latin typeface="+mn-lt"/>
                <a:ea typeface="+mn-ea"/>
                <a:sym typeface="Gill Sans" charset="0"/>
              </a:rPr>
              <a:t>Simon, </a:t>
            </a:r>
            <a:r>
              <a:rPr lang="en-US" sz="1800" dirty="0" err="1">
                <a:solidFill>
                  <a:schemeClr val="dk1"/>
                </a:solidFill>
                <a:latin typeface="+mn-lt"/>
                <a:ea typeface="+mn-ea"/>
                <a:sym typeface="Gill Sans" charset="0"/>
              </a:rPr>
              <a:t>Kinnunen</a:t>
            </a:r>
            <a:r>
              <a:rPr lang="en-US" sz="1800" dirty="0">
                <a:solidFill>
                  <a:schemeClr val="dk1"/>
                </a:solidFill>
                <a:latin typeface="+mn-lt"/>
                <a:ea typeface="+mn-ea"/>
                <a:sym typeface="Gill Sans" charset="0"/>
              </a:rPr>
              <a:t>, Porter, </a:t>
            </a:r>
            <a:r>
              <a:rPr lang="en-US" sz="1800" dirty="0" err="1">
                <a:solidFill>
                  <a:schemeClr val="dk1"/>
                </a:solidFill>
                <a:latin typeface="+mn-lt"/>
                <a:ea typeface="+mn-ea"/>
                <a:sym typeface="Gill Sans" charset="0"/>
              </a:rPr>
              <a:t>Zaskis</a:t>
            </a:r>
            <a:r>
              <a:rPr lang="en-US" sz="1800" dirty="0">
                <a:solidFill>
                  <a:schemeClr val="dk1"/>
                </a:solidFill>
                <a:latin typeface="+mn-lt"/>
                <a:ea typeface="+mn-ea"/>
                <a:sym typeface="Gill Sans" charset="0"/>
              </a:rPr>
              <a:t>, ACM ITICSE 2010</a:t>
            </a:r>
          </a:p>
        </p:txBody>
      </p:sp>
      <p:sp>
        <p:nvSpPr>
          <p:cNvPr id="148485" name="TextBox 7"/>
          <p:cNvSpPr txBox="1">
            <a:spLocks noChangeArrowheads="1"/>
          </p:cNvSpPr>
          <p:nvPr/>
        </p:nvSpPr>
        <p:spPr bwMode="auto">
          <a:xfrm>
            <a:off x="5638800" y="2057400"/>
            <a:ext cx="29718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r>
              <a:rPr lang="en-US" sz="2400" b="1"/>
              <a:t>Findings</a:t>
            </a:r>
            <a:r>
              <a:rPr lang="en-US" sz="2400"/>
              <a:t>:</a:t>
            </a:r>
          </a:p>
          <a:p>
            <a:pPr eaLnBrk="1" hangingPunct="1">
              <a:buFont typeface="Arial" pitchFamily="34" charset="0"/>
              <a:buChar char="•"/>
            </a:pPr>
            <a:r>
              <a:rPr lang="en-US" sz="2400"/>
              <a:t> MediaComp has more focus on problem-solving, less on language.</a:t>
            </a:r>
            <a:br>
              <a:rPr lang="en-US" sz="2400"/>
            </a:br>
            <a:endParaRPr lang="en-US" sz="2400"/>
          </a:p>
          <a:p>
            <a:pPr eaLnBrk="1" hangingPunct="1">
              <a:buFont typeface="Arial" pitchFamily="34" charset="0"/>
              <a:buChar char="•"/>
            </a:pPr>
            <a:r>
              <a:rPr lang="en-US" sz="2400"/>
              <a:t> MediaComp students have higher pass rates and retention rates one year later</a:t>
            </a:r>
          </a:p>
        </p:txBody>
      </p:sp>
    </p:spTree>
    <p:extLst>
      <p:ext uri="{BB962C8B-B14F-4D97-AF65-F5344CB8AC3E}">
        <p14:creationId xmlns:p14="http://schemas.microsoft.com/office/powerpoint/2010/main" val="36776645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6247D6FC-A556-4A3E-96B5-A1ECEE7776B4}" type="slidenum">
              <a:rPr lang="en-US" sz="800">
                <a:solidFill>
                  <a:srgbClr val="808080"/>
                </a:solidFill>
                <a:latin typeface="Franklin Gothic Book" pitchFamily="34" charset="0"/>
                <a:sym typeface="Franklin Gothic Book" pitchFamily="34" charset="0"/>
              </a:rPr>
              <a:pPr eaLnBrk="1" hangingPunct="1"/>
              <a:t>25</a:t>
            </a:fld>
            <a:endParaRPr lang="en-US" sz="800">
              <a:solidFill>
                <a:srgbClr val="808080"/>
              </a:solidFill>
              <a:latin typeface="Franklin Gothic Book" pitchFamily="34" charset="0"/>
              <a:sym typeface="Franklin Gothic Book" pitchFamily="34" charset="0"/>
            </a:endParaRPr>
          </a:p>
        </p:txBody>
      </p:sp>
      <p:sp>
        <p:nvSpPr>
          <p:cNvPr id="149507" name="Rectangle 1"/>
          <p:cNvSpPr>
            <a:spLocks noGrp="1" noChangeArrowheads="1"/>
          </p:cNvSpPr>
          <p:nvPr>
            <p:ph type="title"/>
          </p:nvPr>
        </p:nvSpPr>
        <p:spPr>
          <a:xfrm>
            <a:off x="93663" y="0"/>
            <a:ext cx="8234362" cy="1216025"/>
          </a:xfrm>
        </p:spPr>
        <p:txBody>
          <a:bodyPr/>
          <a:lstStyle/>
          <a:p>
            <a:pPr eaLnBrk="1" hangingPunct="1"/>
            <a:r>
              <a:rPr lang="en-US" sz="2800" smtClean="0">
                <a:ea typeface="ＭＳ Ｐゴシック" pitchFamily="34" charset="-128"/>
              </a:rPr>
              <a:t>A Contextualized CS2: </a:t>
            </a:r>
            <a:br>
              <a:rPr lang="en-US" sz="2800" smtClean="0">
                <a:ea typeface="ＭＳ Ｐゴシック" pitchFamily="34" charset="-128"/>
              </a:rPr>
            </a:br>
            <a:r>
              <a:rPr lang="en-US" sz="2800" smtClean="0">
                <a:ea typeface="ＭＳ Ｐゴシック" pitchFamily="34" charset="-128"/>
              </a:rPr>
              <a:t>MediaComp Data Structures</a:t>
            </a:r>
          </a:p>
        </p:txBody>
      </p:sp>
      <p:pic>
        <p:nvPicPr>
          <p:cNvPr id="1495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2820988"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3" y="1295400"/>
            <a:ext cx="289718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038600"/>
            <a:ext cx="289718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4563" y="4191000"/>
            <a:ext cx="289718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1905000"/>
            <a:ext cx="5032375"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3" name="Text Box 9"/>
          <p:cNvSpPr txBox="1">
            <a:spLocks/>
          </p:cNvSpPr>
          <p:nvPr/>
        </p:nvSpPr>
        <p:spPr bwMode="auto">
          <a:xfrm>
            <a:off x="3505200" y="4724400"/>
            <a:ext cx="2286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algn="ctr" eaLnBrk="1" hangingPunct="1">
              <a:spcBef>
                <a:spcPct val="50000"/>
              </a:spcBef>
            </a:pPr>
            <a:r>
              <a:rPr lang="en-US" sz="2000">
                <a:solidFill>
                  <a:schemeClr val="tx1"/>
                </a:solidFill>
                <a:sym typeface="Lucida Grande" pitchFamily="-112" charset="0"/>
              </a:rPr>
              <a:t>How did the Wildebeests charge over the </a:t>
            </a:r>
            <a:br>
              <a:rPr lang="en-US" sz="2000">
                <a:solidFill>
                  <a:schemeClr val="tx1"/>
                </a:solidFill>
                <a:sym typeface="Lucida Grande" pitchFamily="-112" charset="0"/>
              </a:rPr>
            </a:br>
            <a:r>
              <a:rPr lang="en-US" sz="2000">
                <a:solidFill>
                  <a:schemeClr val="tx1"/>
                </a:solidFill>
                <a:sym typeface="Lucida Grande" pitchFamily="-112" charset="0"/>
              </a:rPr>
              <a:t>ridge in Disney's "The Lion King"?</a:t>
            </a:r>
          </a:p>
        </p:txBody>
      </p:sp>
    </p:spTree>
    <p:extLst>
      <p:ext uri="{BB962C8B-B14F-4D97-AF65-F5344CB8AC3E}">
        <p14:creationId xmlns:p14="http://schemas.microsoft.com/office/powerpoint/2010/main" val="693573689"/>
      </p:ext>
    </p:extLst>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
          <p:cNvSpPr>
            <a:spLocks noGrp="1" noChangeArrowheads="1"/>
          </p:cNvSpPr>
          <p:nvPr>
            <p:ph type="title"/>
          </p:nvPr>
        </p:nvSpPr>
        <p:spPr>
          <a:xfrm>
            <a:off x="247650" y="0"/>
            <a:ext cx="8382000" cy="1181100"/>
          </a:xfrm>
        </p:spPr>
        <p:txBody>
          <a:bodyPr/>
          <a:lstStyle/>
          <a:p>
            <a:pPr eaLnBrk="1" hangingPunct="1">
              <a:lnSpc>
                <a:spcPct val="80000"/>
              </a:lnSpc>
            </a:pPr>
            <a:r>
              <a:rPr lang="en-US" sz="2800" smtClean="0">
                <a:ea typeface="ＭＳ Ｐゴシック" pitchFamily="34" charset="-128"/>
              </a:rPr>
              <a:t>Research Question: </a:t>
            </a:r>
            <a:br>
              <a:rPr lang="en-US" sz="2800" smtClean="0">
                <a:ea typeface="ＭＳ Ｐゴシック" pitchFamily="34" charset="-128"/>
              </a:rPr>
            </a:br>
            <a:r>
              <a:rPr lang="en-US" sz="2800" smtClean="0">
                <a:ea typeface="ＭＳ Ｐゴシック" pitchFamily="34" charset="-128"/>
              </a:rPr>
              <a:t>Is context still useful in a second course?</a:t>
            </a:r>
          </a:p>
        </p:txBody>
      </p:sp>
      <p:sp>
        <p:nvSpPr>
          <p:cNvPr id="151555" name="Rectangle 2"/>
          <p:cNvSpPr>
            <a:spLocks noGrp="1" noChangeArrowheads="1"/>
          </p:cNvSpPr>
          <p:nvPr>
            <p:ph type="body" idx="1"/>
          </p:nvPr>
        </p:nvSpPr>
        <p:spPr>
          <a:xfrm>
            <a:off x="311150" y="1203325"/>
            <a:ext cx="8389938" cy="5197475"/>
          </a:xfrm>
        </p:spPr>
        <p:txBody>
          <a:bodyPr/>
          <a:lstStyle/>
          <a:p>
            <a:pPr marL="304800" indent="-304800" eaLnBrk="1" hangingPunct="1">
              <a:lnSpc>
                <a:spcPct val="90000"/>
              </a:lnSpc>
              <a:spcBef>
                <a:spcPct val="0"/>
              </a:spcBef>
            </a:pPr>
            <a:r>
              <a:rPr lang="en-US" sz="2400" smtClean="0">
                <a:ea typeface="ＭＳ Ｐゴシック" pitchFamily="34" charset="-128"/>
              </a:rPr>
              <a:t>Mixed model research design</a:t>
            </a:r>
          </a:p>
          <a:p>
            <a:pPr lvl="1" eaLnBrk="1" hangingPunct="1">
              <a:lnSpc>
                <a:spcPct val="90000"/>
              </a:lnSpc>
            </a:pPr>
            <a:r>
              <a:rPr lang="en-US" sz="2000" smtClean="0">
                <a:ea typeface="ＭＳ Ｐゴシック" pitchFamily="34" charset="-128"/>
              </a:rPr>
              <a:t>Interviews informing whole-class survey</a:t>
            </a:r>
            <a:br>
              <a:rPr lang="en-US" sz="2000" smtClean="0">
                <a:ea typeface="ＭＳ Ｐゴシック" pitchFamily="34" charset="-128"/>
              </a:rPr>
            </a:br>
            <a:endParaRPr lang="en-US" sz="2000" smtClean="0">
              <a:ea typeface="ＭＳ Ｐゴシック" pitchFamily="34" charset="-128"/>
            </a:endParaRPr>
          </a:p>
          <a:p>
            <a:pPr marL="304800" indent="-304800" eaLnBrk="1" hangingPunct="1">
              <a:lnSpc>
                <a:spcPct val="90000"/>
              </a:lnSpc>
              <a:spcBef>
                <a:spcPts val="700"/>
              </a:spcBef>
            </a:pPr>
            <a:r>
              <a:rPr lang="en-US" sz="2400" smtClean="0">
                <a:ea typeface="ＭＳ Ｐゴシック" pitchFamily="34" charset="-128"/>
              </a:rPr>
              <a:t>11% agreed with “Working with media is a waste of time that could be used to learn the material in greater depth.”</a:t>
            </a:r>
            <a:endParaRPr lang="en-US" sz="2800" smtClean="0">
              <a:ea typeface="ＭＳ Ｐゴシック" pitchFamily="34" charset="-128"/>
            </a:endParaRPr>
          </a:p>
          <a:p>
            <a:pPr lvl="1" eaLnBrk="1" hangingPunct="1">
              <a:lnSpc>
                <a:spcPct val="90000"/>
              </a:lnSpc>
              <a:spcBef>
                <a:spcPts val="600"/>
              </a:spcBef>
            </a:pPr>
            <a:r>
              <a:rPr lang="en-US" sz="2000" smtClean="0">
                <a:ea typeface="ＭＳ Ｐゴシック" pitchFamily="34" charset="-128"/>
              </a:rPr>
              <a:t>“I didn’t take this class to learn how to make pretty pictures.”</a:t>
            </a:r>
            <a:br>
              <a:rPr lang="en-US" sz="2000" smtClean="0">
                <a:ea typeface="ＭＳ Ｐゴシック" pitchFamily="34" charset="-128"/>
              </a:rPr>
            </a:br>
            <a:endParaRPr lang="en-US" sz="2000" smtClean="0">
              <a:ea typeface="ＭＳ Ｐゴシック" pitchFamily="34" charset="-128"/>
            </a:endParaRPr>
          </a:p>
          <a:p>
            <a:pPr marL="304800" indent="-304800" eaLnBrk="1" hangingPunct="1">
              <a:lnSpc>
                <a:spcPct val="90000"/>
              </a:lnSpc>
              <a:spcBef>
                <a:spcPts val="700"/>
              </a:spcBef>
            </a:pPr>
            <a:r>
              <a:rPr lang="en-US" sz="2400" smtClean="0">
                <a:ea typeface="ＭＳ Ｐゴシック" pitchFamily="34" charset="-128"/>
              </a:rPr>
              <a:t>A majority of the class (70%) agreed or strongly agreed that working with media makes the class more interesting.</a:t>
            </a:r>
            <a:endParaRPr lang="en-US" sz="2800" smtClean="0">
              <a:ea typeface="ＭＳ Ｐゴシック" pitchFamily="34" charset="-128"/>
            </a:endParaRPr>
          </a:p>
          <a:p>
            <a:pPr marL="304800" indent="-304800" eaLnBrk="1" hangingPunct="1">
              <a:lnSpc>
                <a:spcPct val="90000"/>
              </a:lnSpc>
              <a:spcBef>
                <a:spcPts val="700"/>
              </a:spcBef>
            </a:pPr>
            <a:r>
              <a:rPr lang="en-US" sz="2400" smtClean="0">
                <a:ea typeface="ＭＳ Ｐゴシック" pitchFamily="34" charset="-128"/>
              </a:rPr>
              <a:t>67% of the students agreed or strongly agreed that they were really excited by at least one class project</a:t>
            </a:r>
            <a:endParaRPr lang="en-US" sz="2800" smtClean="0">
              <a:ea typeface="ＭＳ Ｐゴシック" pitchFamily="34" charset="-128"/>
            </a:endParaRPr>
          </a:p>
          <a:p>
            <a:pPr marL="304800" indent="-304800" eaLnBrk="1" hangingPunct="1">
              <a:lnSpc>
                <a:spcPct val="90000"/>
              </a:lnSpc>
              <a:spcBef>
                <a:spcPts val="700"/>
              </a:spcBef>
            </a:pPr>
            <a:r>
              <a:rPr lang="en-US" sz="2400" smtClean="0">
                <a:ea typeface="ＭＳ Ｐゴシック" pitchFamily="34" charset="-128"/>
              </a:rPr>
              <a:t>66% reported doing extra work on projects to make the outcome look “cool.”</a:t>
            </a:r>
          </a:p>
        </p:txBody>
      </p:sp>
      <p:sp>
        <p:nvSpPr>
          <p:cNvPr id="151556" name="Rectangle 3"/>
          <p:cNvSpPr>
            <a:spLocks/>
          </p:cNvSpPr>
          <p:nvPr/>
        </p:nvSpPr>
        <p:spPr bwMode="auto">
          <a:xfrm>
            <a:off x="4495800" y="5715000"/>
            <a:ext cx="431006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396875" indent="-396875">
              <a:lnSpc>
                <a:spcPct val="90000"/>
              </a:lnSpc>
              <a:spcBef>
                <a:spcPts val="575"/>
              </a:spcBef>
            </a:pPr>
            <a:r>
              <a:rPr lang="en-US" sz="2400">
                <a:solidFill>
                  <a:schemeClr val="tx1"/>
                </a:solidFill>
                <a:latin typeface="Lucida Grande" pitchFamily="-112" charset="0"/>
                <a:sym typeface="Lucida Grande" pitchFamily="-112" charset="0"/>
              </a:rPr>
              <a:t>(Yarosh and Guzdial, JERIC, Jan 2008)</a:t>
            </a:r>
          </a:p>
        </p:txBody>
      </p:sp>
    </p:spTree>
    <p:extLst>
      <p:ext uri="{BB962C8B-B14F-4D97-AF65-F5344CB8AC3E}">
        <p14:creationId xmlns:p14="http://schemas.microsoft.com/office/powerpoint/2010/main" val="3235924894"/>
      </p:ext>
    </p:extLst>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
          <p:cNvSpPr>
            <a:spLocks noGrp="1" noChangeArrowheads="1"/>
          </p:cNvSpPr>
          <p:nvPr>
            <p:ph type="title"/>
            <p:custDataLst>
              <p:tags r:id="rId1"/>
            </p:custDataLst>
          </p:nvPr>
        </p:nvSpPr>
        <p:spPr>
          <a:xfrm>
            <a:off x="381000" y="-76200"/>
            <a:ext cx="8382000" cy="1341438"/>
          </a:xfrm>
        </p:spPr>
        <p:txBody>
          <a:bodyPr/>
          <a:lstStyle/>
          <a:p>
            <a:pPr eaLnBrk="1" hangingPunct="1"/>
            <a:r>
              <a:rPr lang="en-US" sz="2800" smtClean="0">
                <a:ea typeface="ＭＳ Ｐゴシック" pitchFamily="34" charset="-128"/>
              </a:rPr>
              <a:t>Introducing Computing in an </a:t>
            </a:r>
            <a:br>
              <a:rPr lang="en-US" sz="2800" smtClean="0">
                <a:ea typeface="ＭＳ Ｐゴシック" pitchFamily="34" charset="-128"/>
              </a:rPr>
            </a:br>
            <a:r>
              <a:rPr lang="en-US" sz="2800" smtClean="0">
                <a:ea typeface="ＭＳ Ｐゴシック" pitchFamily="34" charset="-128"/>
              </a:rPr>
              <a:t>Engineering Context</a:t>
            </a:r>
          </a:p>
        </p:txBody>
      </p:sp>
      <p:sp>
        <p:nvSpPr>
          <p:cNvPr id="153603" name="Rectangle 2"/>
          <p:cNvSpPr>
            <a:spLocks noGrp="1" noChangeArrowheads="1"/>
          </p:cNvSpPr>
          <p:nvPr>
            <p:ph idx="1"/>
            <p:custDataLst>
              <p:tags r:id="rId2"/>
            </p:custDataLst>
          </p:nvPr>
        </p:nvSpPr>
        <p:spPr>
          <a:xfrm>
            <a:off x="369888" y="1673225"/>
            <a:ext cx="4125912" cy="4879975"/>
          </a:xfrm>
        </p:spPr>
        <p:txBody>
          <a:bodyPr/>
          <a:lstStyle/>
          <a:p>
            <a:pPr marL="304800" indent="-304800" eaLnBrk="1" hangingPunct="1">
              <a:spcBef>
                <a:spcPct val="0"/>
              </a:spcBef>
            </a:pPr>
            <a:r>
              <a:rPr lang="en-US" sz="2000" smtClean="0">
                <a:ea typeface="ＭＳ Ｐゴシック" pitchFamily="34" charset="-128"/>
              </a:rPr>
              <a:t>Developed in collaboration with Civil, Mechanical, and Aerospace Engineering.</a:t>
            </a:r>
          </a:p>
          <a:p>
            <a:pPr marL="304800" indent="-304800" eaLnBrk="1" hangingPunct="1"/>
            <a:r>
              <a:rPr lang="en-US" sz="2000" smtClean="0">
                <a:ea typeface="ＭＳ Ｐゴシック" pitchFamily="34" charset="-128"/>
              </a:rPr>
              <a:t>Uses Engineering problems and MATLAB</a:t>
            </a:r>
          </a:p>
          <a:p>
            <a:pPr marL="304800" indent="-304800" eaLnBrk="1" hangingPunct="1"/>
            <a:r>
              <a:rPr lang="en-US" sz="2000" smtClean="0">
                <a:ea typeface="ＭＳ Ｐゴシック" pitchFamily="34" charset="-128"/>
              </a:rPr>
              <a:t>Covers traditional CS1 topics</a:t>
            </a:r>
            <a:br>
              <a:rPr lang="en-US" sz="2000" smtClean="0">
                <a:ea typeface="ＭＳ Ｐゴシック" pitchFamily="34" charset="-128"/>
              </a:rPr>
            </a:br>
            <a:endParaRPr lang="en-US" sz="2000" smtClean="0">
              <a:ea typeface="ＭＳ Ｐゴシック" pitchFamily="34" charset="-128"/>
            </a:endParaRPr>
          </a:p>
          <a:p>
            <a:pPr marL="304800" indent="-304800" eaLnBrk="1" hangingPunct="1"/>
            <a:r>
              <a:rPr lang="en-US" sz="2000" smtClean="0">
                <a:ea typeface="ＭＳ Ｐゴシック" pitchFamily="34" charset="-128"/>
              </a:rPr>
              <a:t>Among our 3 CS1’s, these are the </a:t>
            </a:r>
            <a:r>
              <a:rPr lang="en-US" sz="2000" smtClean="0">
                <a:latin typeface="Franklin Gothic Book Italic" pitchFamily="34" charset="0"/>
                <a:ea typeface="ＭＳ Ｐゴシック" pitchFamily="34" charset="-128"/>
                <a:sym typeface="Franklin Gothic Book Italic" pitchFamily="34" charset="0"/>
              </a:rPr>
              <a:t>first</a:t>
            </a:r>
            <a:r>
              <a:rPr lang="en-US" sz="2000" smtClean="0">
                <a:ea typeface="ＭＳ Ｐゴシック" pitchFamily="34" charset="-128"/>
              </a:rPr>
              <a:t> students to program outside of class.</a:t>
            </a:r>
          </a:p>
          <a:p>
            <a:pPr marL="304800" indent="-304800" eaLnBrk="1" hangingPunct="1"/>
            <a:r>
              <a:rPr lang="en-US" sz="2000" smtClean="0">
                <a:ea typeface="ＭＳ Ｐゴシック" pitchFamily="34" charset="-128"/>
              </a:rPr>
              <a:t>The success rate in this class also rose compared to all-in-one.</a:t>
            </a:r>
          </a:p>
        </p:txBody>
      </p:sp>
      <p:pic>
        <p:nvPicPr>
          <p:cNvPr id="153604" name="Picture 5"/>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4572000" y="12954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2743200"/>
            <a:ext cx="3860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07665"/>
      </p:ext>
    </p:extLst>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1"/>
          <p:cNvSpPr>
            <a:spLocks noGrp="1" noChangeArrowheads="1"/>
          </p:cNvSpPr>
          <p:nvPr>
            <p:ph type="title"/>
          </p:nvPr>
        </p:nvSpPr>
        <p:spPr/>
        <p:txBody>
          <a:bodyPr/>
          <a:lstStyle/>
          <a:p>
            <a:pPr eaLnBrk="1" hangingPunct="1"/>
            <a:r>
              <a:rPr lang="en-US" smtClean="0">
                <a:ea typeface="ＭＳ Ｐゴシック" pitchFamily="34" charset="-128"/>
              </a:rPr>
              <a:t>Comparing Spring 2004</a:t>
            </a:r>
          </a:p>
        </p:txBody>
      </p:sp>
      <p:graphicFrame>
        <p:nvGraphicFramePr>
          <p:cNvPr id="155650" name="Object 2"/>
          <p:cNvGraphicFramePr>
            <a:graphicFrameLocks/>
          </p:cNvGraphicFramePr>
          <p:nvPr/>
        </p:nvGraphicFramePr>
        <p:xfrm>
          <a:off x="606425" y="1968500"/>
          <a:ext cx="7620000" cy="4202113"/>
        </p:xfrm>
        <a:graphic>
          <a:graphicData uri="http://schemas.openxmlformats.org/presentationml/2006/ole">
            <mc:AlternateContent xmlns:mc="http://schemas.openxmlformats.org/markup-compatibility/2006">
              <mc:Choice xmlns:v="urn:schemas-microsoft-com:vml" Requires="v">
                <p:oleObj spid="_x0000_s167961" name="Chart" r:id="rId4" imgW="7619370" imgH="4199797" progId="Excel.Chart.8">
                  <p:embed/>
                </p:oleObj>
              </mc:Choice>
              <mc:Fallback>
                <p:oleObj name="Chart" r:id="rId4" imgW="7619370" imgH="4199797"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425" y="1968500"/>
                        <a:ext cx="7620000" cy="420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a:spLocks noChangeArrowheads="1"/>
          </p:cNvSpPr>
          <p:nvPr/>
        </p:nvSpPr>
        <p:spPr bwMode="auto">
          <a:xfrm>
            <a:off x="3276600" y="1524000"/>
            <a:ext cx="5562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r>
              <a:rPr lang="en-US" sz="2000"/>
              <a:t>CS for Engineers: ~1200 students/semester</a:t>
            </a:r>
          </a:p>
          <a:p>
            <a:pPr eaLnBrk="1" hangingPunct="1"/>
            <a:r>
              <a:rPr lang="en-US" sz="2000"/>
              <a:t>Media Comp: ~300 students/semester</a:t>
            </a:r>
          </a:p>
          <a:p>
            <a:pPr eaLnBrk="1" hangingPunct="1"/>
            <a:r>
              <a:rPr lang="en-US" sz="2000"/>
              <a:t>CS for CS majors: ~150 students/semester</a:t>
            </a:r>
          </a:p>
        </p:txBody>
      </p:sp>
    </p:spTree>
    <p:extLst>
      <p:ext uri="{BB962C8B-B14F-4D97-AF65-F5344CB8AC3E}">
        <p14:creationId xmlns:p14="http://schemas.microsoft.com/office/powerpoint/2010/main" val="23006820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
          <p:cNvSpPr>
            <a:spLocks noGrp="1" noChangeArrowheads="1"/>
          </p:cNvSpPr>
          <p:nvPr>
            <p:ph type="title"/>
          </p:nvPr>
        </p:nvSpPr>
        <p:spPr>
          <a:xfrm>
            <a:off x="228600" y="168275"/>
            <a:ext cx="5562600" cy="746125"/>
          </a:xfrm>
        </p:spPr>
        <p:txBody>
          <a:bodyPr/>
          <a:lstStyle/>
          <a:p>
            <a:pPr eaLnBrk="1" hangingPunct="1"/>
            <a:r>
              <a:rPr lang="en-US" sz="2800" smtClean="0">
                <a:ea typeface="ＭＳ Ｐゴシック" pitchFamily="34" charset="-128"/>
              </a:rPr>
              <a:t>A Context for CS1 for</a:t>
            </a:r>
            <a:br>
              <a:rPr lang="en-US" sz="2800" smtClean="0">
                <a:ea typeface="ＭＳ Ｐゴシック" pitchFamily="34" charset="-128"/>
              </a:rPr>
            </a:br>
            <a:r>
              <a:rPr lang="en-US" sz="2800" smtClean="0">
                <a:ea typeface="ＭＳ Ｐゴシック" pitchFamily="34" charset="-128"/>
              </a:rPr>
              <a:t>CS majors: Robotics</a:t>
            </a:r>
          </a:p>
        </p:txBody>
      </p:sp>
      <p:sp>
        <p:nvSpPr>
          <p:cNvPr id="157699" name="Rectangle 2"/>
          <p:cNvSpPr>
            <a:spLocks noGrp="1" noChangeArrowheads="1"/>
          </p:cNvSpPr>
          <p:nvPr>
            <p:ph type="body" idx="1"/>
          </p:nvPr>
        </p:nvSpPr>
        <p:spPr>
          <a:xfrm>
            <a:off x="311150" y="1177925"/>
            <a:ext cx="4870450" cy="5680075"/>
          </a:xfrm>
        </p:spPr>
        <p:txBody>
          <a:bodyPr/>
          <a:lstStyle/>
          <a:p>
            <a:pPr marL="304800" indent="-304800" eaLnBrk="1" hangingPunct="1">
              <a:spcBef>
                <a:spcPct val="0"/>
              </a:spcBef>
            </a:pPr>
            <a:r>
              <a:rPr lang="en-US" sz="2800" smtClean="0">
                <a:ea typeface="ＭＳ Ｐゴシック" pitchFamily="34" charset="-128"/>
              </a:rPr>
              <a:t>Microsoft Research has funded the Institute for Personal Robotics in Education</a:t>
            </a:r>
            <a:endParaRPr lang="en-US" sz="2400" smtClean="0">
              <a:ea typeface="ＭＳ Ｐゴシック" pitchFamily="34" charset="-128"/>
            </a:endParaRPr>
          </a:p>
          <a:p>
            <a:pPr lvl="1" eaLnBrk="1" hangingPunct="1">
              <a:spcBef>
                <a:spcPts val="600"/>
              </a:spcBef>
            </a:pPr>
            <a:r>
              <a:rPr lang="en-US" sz="2000" smtClean="0">
                <a:ea typeface="ＭＳ Ｐゴシック" pitchFamily="34" charset="-128"/>
              </a:rPr>
              <a:t>Leads: Tucker Balch, Deepak Kumar, Doug Blank</a:t>
            </a:r>
            <a:endParaRPr lang="en-US" sz="2400" smtClean="0">
              <a:ea typeface="ＭＳ Ｐゴシック" pitchFamily="34" charset="-128"/>
            </a:endParaRPr>
          </a:p>
          <a:p>
            <a:pPr lvl="1" eaLnBrk="1" hangingPunct="1">
              <a:spcBef>
                <a:spcPts val="600"/>
              </a:spcBef>
            </a:pPr>
            <a:r>
              <a:rPr lang="en-US" sz="2000" smtClean="0">
                <a:ea typeface="ＭＳ Ｐゴシック" pitchFamily="34" charset="-128"/>
              </a:rPr>
              <a:t>Joint between Bryn Mawr College and Georgia Tech</a:t>
            </a:r>
            <a:endParaRPr lang="en-US" sz="2400" smtClean="0">
              <a:ea typeface="ＭＳ Ｐゴシック" pitchFamily="34" charset="-128"/>
            </a:endParaRPr>
          </a:p>
          <a:p>
            <a:pPr lvl="1" eaLnBrk="1" hangingPunct="1">
              <a:spcBef>
                <a:spcPts val="600"/>
              </a:spcBef>
            </a:pPr>
            <a:r>
              <a:rPr lang="en-US" sz="2000" u="sng" smtClean="0">
                <a:solidFill>
                  <a:srgbClr val="009999"/>
                </a:solidFill>
                <a:ea typeface="ＭＳ Ｐゴシック" pitchFamily="34" charset="-128"/>
                <a:hlinkClick r:id="rId3"/>
              </a:rPr>
              <a:t>http://www.roboteducation.org</a:t>
            </a:r>
            <a:r>
              <a:rPr lang="en-US" sz="1800" u="sng" smtClean="0">
                <a:solidFill>
                  <a:srgbClr val="009999"/>
                </a:solidFill>
                <a:ea typeface="ＭＳ Ｐゴシック" pitchFamily="34" charset="-128"/>
              </a:rPr>
              <a:t/>
            </a:r>
            <a:br>
              <a:rPr lang="en-US" sz="1800" u="sng" smtClean="0">
                <a:solidFill>
                  <a:srgbClr val="009999"/>
                </a:solidFill>
                <a:ea typeface="ＭＳ Ｐゴシック" pitchFamily="34" charset="-128"/>
              </a:rPr>
            </a:br>
            <a:endParaRPr lang="en-US" sz="2000" smtClean="0">
              <a:ea typeface="ＭＳ Ｐゴシック" pitchFamily="34" charset="-128"/>
            </a:endParaRPr>
          </a:p>
          <a:p>
            <a:pPr marL="304800" indent="-304800" eaLnBrk="1" hangingPunct="1">
              <a:spcBef>
                <a:spcPts val="600"/>
              </a:spcBef>
            </a:pPr>
            <a:r>
              <a:rPr lang="en-US" sz="2800" smtClean="0">
                <a:ea typeface="ＭＳ Ｐゴシック" pitchFamily="34" charset="-128"/>
              </a:rPr>
              <a:t>Developing a CS1 with robotics as the context.</a:t>
            </a:r>
            <a:endParaRPr lang="en-US" sz="2400" smtClean="0">
              <a:ea typeface="ＭＳ Ｐゴシック" pitchFamily="34" charset="-128"/>
            </a:endParaRPr>
          </a:p>
        </p:txBody>
      </p:sp>
      <p:pic>
        <p:nvPicPr>
          <p:cNvPr id="15770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219200"/>
            <a:ext cx="14478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648200"/>
            <a:ext cx="26733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514600"/>
            <a:ext cx="1666875" cy="191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649045"/>
      </p:ext>
    </p:extLst>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322263" y="-76200"/>
            <a:ext cx="8235950" cy="1212850"/>
          </a:xfrm>
        </p:spPr>
        <p:txBody>
          <a:bodyPr/>
          <a:lstStyle/>
          <a:p>
            <a:r>
              <a:rPr lang="en-US" sz="3200" smtClean="0">
                <a:ea typeface="ＭＳ Ｐゴシック" pitchFamily="34" charset="-128"/>
              </a:rPr>
              <a:t>The typical CS student:</a:t>
            </a:r>
            <a:br>
              <a:rPr lang="en-US" sz="3200" smtClean="0">
                <a:ea typeface="ＭＳ Ｐゴシック" pitchFamily="34" charset="-128"/>
              </a:rPr>
            </a:br>
            <a:r>
              <a:rPr lang="en-US" sz="3200" smtClean="0">
                <a:ea typeface="ＭＳ Ｐゴシック" pitchFamily="34" charset="-128"/>
              </a:rPr>
              <a:t>Future Software Engineer</a:t>
            </a:r>
          </a:p>
        </p:txBody>
      </p:sp>
      <p:sp>
        <p:nvSpPr>
          <p:cNvPr id="56323" name="Content Placeholder 2"/>
          <p:cNvSpPr>
            <a:spLocks noGrp="1"/>
          </p:cNvSpPr>
          <p:nvPr>
            <p:ph idx="1"/>
          </p:nvPr>
        </p:nvSpPr>
        <p:spPr>
          <a:xfrm>
            <a:off x="398463" y="1303338"/>
            <a:ext cx="4859337" cy="5554662"/>
          </a:xfrm>
        </p:spPr>
        <p:txBody>
          <a:bodyPr/>
          <a:lstStyle/>
          <a:p>
            <a:r>
              <a:rPr lang="en-US" smtClean="0">
                <a:ea typeface="ＭＳ Ｐゴシック" pitchFamily="34" charset="-128"/>
              </a:rPr>
              <a:t>To produce reliable, robust, secure software.</a:t>
            </a:r>
          </a:p>
          <a:p>
            <a:r>
              <a:rPr lang="en-US" smtClean="0">
                <a:ea typeface="ＭＳ Ｐゴシック" pitchFamily="34" charset="-128"/>
              </a:rPr>
              <a:t>To work in interdisciplinary teams.</a:t>
            </a:r>
          </a:p>
          <a:p>
            <a:r>
              <a:rPr lang="en-US" smtClean="0">
                <a:ea typeface="ＭＳ Ｐゴシック" pitchFamily="34" charset="-128"/>
              </a:rPr>
              <a:t>To use appropriate design notations, such as UML.</a:t>
            </a:r>
          </a:p>
          <a:p>
            <a:r>
              <a:rPr lang="en-US" smtClean="0">
                <a:ea typeface="ＭＳ Ｐゴシック" pitchFamily="34" charset="-128"/>
              </a:rPr>
              <a:t>To work in multiple programming languages.</a:t>
            </a:r>
          </a:p>
          <a:p>
            <a:pPr lvl="1"/>
            <a:endParaRPr lang="en-US" smtClean="0">
              <a:ea typeface="ＭＳ Ｐゴシック" pitchFamily="34" charset="-128"/>
            </a:endParaRPr>
          </a:p>
          <a:p>
            <a:pPr lvl="1"/>
            <a:endParaRPr lang="en-US" smtClean="0">
              <a:ea typeface="ＭＳ Ｐゴシック" pitchFamily="34" charset="-128"/>
            </a:endParaRPr>
          </a:p>
        </p:txBody>
      </p:sp>
      <p:pic>
        <p:nvPicPr>
          <p:cNvPr id="5632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219200"/>
            <a:ext cx="237966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6325" name="Picture 5" descr="CollectableNodeClass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048000"/>
            <a:ext cx="3260725"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876800"/>
            <a:ext cx="21272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dirty="0" smtClean="0">
                <a:ea typeface="ＭＳ Ｐゴシック" pitchFamily="34" charset="-128"/>
              </a:rPr>
              <a:t>Need #1: Finding or Making Context</a:t>
            </a:r>
          </a:p>
        </p:txBody>
      </p:sp>
      <p:sp>
        <p:nvSpPr>
          <p:cNvPr id="109571" name="Content Placeholder 2"/>
          <p:cNvSpPr>
            <a:spLocks noGrp="1"/>
          </p:cNvSpPr>
          <p:nvPr>
            <p:ph idx="1"/>
          </p:nvPr>
        </p:nvSpPr>
        <p:spPr>
          <a:xfrm>
            <a:off x="398463" y="1303338"/>
            <a:ext cx="8353425" cy="2506662"/>
          </a:xfrm>
        </p:spPr>
        <p:txBody>
          <a:bodyPr/>
          <a:lstStyle/>
          <a:p>
            <a:r>
              <a:rPr lang="en-US" dirty="0" smtClean="0">
                <a:ea typeface="ＭＳ Ｐゴシック" pitchFamily="34" charset="-128"/>
              </a:rPr>
              <a:t>Context </a:t>
            </a:r>
            <a:r>
              <a:rPr lang="en-US" i="1" dirty="0" smtClean="0">
                <a:ea typeface="ＭＳ Ｐゴシック" pitchFamily="34" charset="-128"/>
              </a:rPr>
              <a:t>is</a:t>
            </a:r>
            <a:r>
              <a:rPr lang="en-US" dirty="0" smtClean="0">
                <a:ea typeface="ＭＳ Ｐゴシック" pitchFamily="34" charset="-128"/>
              </a:rPr>
              <a:t> important.</a:t>
            </a:r>
          </a:p>
          <a:p>
            <a:pPr lvl="1"/>
            <a:r>
              <a:rPr lang="en-US" dirty="0" smtClean="0">
                <a:ea typeface="ＭＳ Ｐゴシック" pitchFamily="34" charset="-128"/>
              </a:rPr>
              <a:t>It works to support success and engage students.</a:t>
            </a:r>
          </a:p>
          <a:p>
            <a:pPr lvl="1"/>
            <a:r>
              <a:rPr lang="en-US" dirty="0" smtClean="0">
                <a:ea typeface="ＭＳ Ｐゴシック" pitchFamily="34" charset="-128"/>
              </a:rPr>
              <a:t>But, there is no universally successful context.</a:t>
            </a:r>
          </a:p>
          <a:p>
            <a:pPr lvl="2"/>
            <a:r>
              <a:rPr lang="en-US" dirty="0" smtClean="0">
                <a:ea typeface="ＭＳ Ｐゴシック" pitchFamily="34" charset="-128"/>
              </a:rPr>
              <a:t>At Georgia Tech, there are continued demands for finer granularity (e.g., business, biology).</a:t>
            </a:r>
          </a:p>
          <a:p>
            <a:pPr>
              <a:buFont typeface="Franklin Gothic Book" pitchFamily="34" charset="0"/>
              <a:buNone/>
            </a:pPr>
            <a:endParaRPr lang="en-US" dirty="0" smtClean="0">
              <a:ea typeface="ＭＳ Ｐゴシック" pitchFamily="34" charset="-128"/>
            </a:endParaRPr>
          </a:p>
          <a:p>
            <a:endParaRPr lang="en-US" dirty="0" smtClean="0">
              <a:ea typeface="ＭＳ Ｐゴシック" pitchFamily="34" charset="-128"/>
            </a:endParaRPr>
          </a:p>
        </p:txBody>
      </p:sp>
      <p:sp>
        <p:nvSpPr>
          <p:cNvPr id="4" name="TextBox 3"/>
          <p:cNvSpPr txBox="1">
            <a:spLocks noChangeArrowheads="1"/>
          </p:cNvSpPr>
          <p:nvPr/>
        </p:nvSpPr>
        <p:spPr bwMode="auto">
          <a:xfrm>
            <a:off x="838200" y="3886200"/>
            <a:ext cx="7772400" cy="2678113"/>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40000" dist="20000" dir="5400000" rotWithShape="0">
              <a:srgbClr val="808080">
                <a:alpha val="37999"/>
              </a:srgbClr>
            </a:outerShdw>
          </a:effectLst>
        </p:spPr>
        <p:txBody>
          <a:bodyPr>
            <a:spAutoFit/>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r>
              <a:rPr lang="en-US" sz="2800" b="1" i="1" dirty="0" smtClean="0">
                <a:latin typeface="Franklin Gothic Book" pitchFamily="34" charset="0"/>
              </a:rPr>
              <a:t>CS Teaching Need #1:</a:t>
            </a:r>
            <a:r>
              <a:rPr lang="en-US" sz="2800" dirty="0">
                <a:latin typeface="Franklin Gothic Book" pitchFamily="34" charset="0"/>
              </a:rPr>
              <a:t/>
            </a:r>
            <a:br>
              <a:rPr lang="en-US" sz="2800" dirty="0">
                <a:latin typeface="Franklin Gothic Book" pitchFamily="34" charset="0"/>
              </a:rPr>
            </a:br>
            <a:r>
              <a:rPr lang="en-US" sz="2800" dirty="0">
                <a:latin typeface="Franklin Gothic Book" pitchFamily="34" charset="0"/>
              </a:rPr>
              <a:t>Help students and teachers to match interests and abilities to contextualized educational material, </a:t>
            </a:r>
            <a:r>
              <a:rPr lang="en-US" sz="2800" i="1" dirty="0">
                <a:latin typeface="Franklin Gothic Book" pitchFamily="34" charset="0"/>
              </a:rPr>
              <a:t>or</a:t>
            </a:r>
            <a:r>
              <a:rPr lang="en-US" sz="2800" dirty="0">
                <a:latin typeface="Franklin Gothic Book" pitchFamily="34" charset="0"/>
              </a:rPr>
              <a:t/>
            </a:r>
            <a:br>
              <a:rPr lang="en-US" sz="2800" dirty="0">
                <a:latin typeface="Franklin Gothic Book" pitchFamily="34" charset="0"/>
              </a:rPr>
            </a:br>
            <a:r>
              <a:rPr lang="en-US" sz="2800" dirty="0">
                <a:latin typeface="Franklin Gothic Book" pitchFamily="34" charset="0"/>
              </a:rPr>
              <a:t>From a general form, instantiate template into a given context (e.g., sampling, sorting, searching)</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dirty="0" smtClean="0">
                <a:ea typeface="ＭＳ Ｐゴシック" pitchFamily="34" charset="-128"/>
              </a:rPr>
              <a:t>CS Need #1: Matching or Tailoring</a:t>
            </a:r>
          </a:p>
        </p:txBody>
      </p:sp>
      <p:sp>
        <p:nvSpPr>
          <p:cNvPr id="111619" name="Content Placeholder 2"/>
          <p:cNvSpPr>
            <a:spLocks noGrp="1"/>
          </p:cNvSpPr>
          <p:nvPr>
            <p:ph idx="1"/>
          </p:nvPr>
        </p:nvSpPr>
        <p:spPr/>
        <p:txBody>
          <a:bodyPr/>
          <a:lstStyle/>
          <a:p>
            <a:r>
              <a:rPr lang="en-US" b="1" dirty="0" smtClean="0">
                <a:ea typeface="ＭＳ Ｐゴシック" pitchFamily="34" charset="-128"/>
              </a:rPr>
              <a:t>Matching </a:t>
            </a:r>
            <a:r>
              <a:rPr lang="en-US" dirty="0" smtClean="0">
                <a:ea typeface="ＭＳ Ｐゴシック" pitchFamily="34" charset="-128"/>
              </a:rPr>
              <a:t>students to existing contextualized content.</a:t>
            </a:r>
          </a:p>
          <a:p>
            <a:pPr lvl="1"/>
            <a:r>
              <a:rPr lang="en-US" dirty="0" smtClean="0">
                <a:ea typeface="ＭＳ Ｐゴシック" pitchFamily="34" charset="-128"/>
              </a:rPr>
              <a:t>What variables are important? Level, major, desired degree, previous background.</a:t>
            </a:r>
          </a:p>
          <a:p>
            <a:pPr lvl="1"/>
            <a:r>
              <a:rPr lang="en-US" dirty="0" smtClean="0">
                <a:ea typeface="ＭＳ Ｐゴシック" pitchFamily="34" charset="-128"/>
              </a:rPr>
              <a:t>More than a search engine.</a:t>
            </a:r>
          </a:p>
          <a:p>
            <a:r>
              <a:rPr lang="en-US" b="1" dirty="0" smtClean="0">
                <a:ea typeface="ＭＳ Ｐゴシック" pitchFamily="34" charset="-128"/>
              </a:rPr>
              <a:t>Tailoring </a:t>
            </a:r>
            <a:r>
              <a:rPr lang="en-US" dirty="0" smtClean="0">
                <a:ea typeface="ＭＳ Ｐゴシック" pitchFamily="34" charset="-128"/>
              </a:rPr>
              <a:t>content from descriptions of context-specific features to learning objectives.</a:t>
            </a:r>
          </a:p>
          <a:p>
            <a:pPr lvl="1"/>
            <a:r>
              <a:rPr lang="en-US" dirty="0" smtClean="0">
                <a:ea typeface="ＭＳ Ｐゴシック" pitchFamily="34" charset="-128"/>
              </a:rPr>
              <a:t>Pixels in pictures and samples in sounds: Sampling</a:t>
            </a:r>
          </a:p>
          <a:p>
            <a:pPr lvl="1"/>
            <a:r>
              <a:rPr lang="en-US" dirty="0" smtClean="0">
                <a:ea typeface="ＭＳ Ｐゴシック" pitchFamily="34" charset="-128"/>
              </a:rPr>
              <a:t>Discrete event simulation queues: Sorting</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322263" y="0"/>
            <a:ext cx="8235950" cy="1212850"/>
          </a:xfrm>
        </p:spPr>
        <p:txBody>
          <a:bodyPr/>
          <a:lstStyle/>
          <a:p>
            <a:r>
              <a:rPr lang="en-US" sz="3200" dirty="0" smtClean="0">
                <a:ea typeface="ＭＳ Ｐゴシック" pitchFamily="34" charset="-128"/>
              </a:rPr>
              <a:t>Piece 2: </a:t>
            </a:r>
            <a:r>
              <a:rPr lang="en-US" sz="3200" dirty="0">
                <a:ea typeface="ＭＳ Ｐゴシック" pitchFamily="34" charset="-128"/>
              </a:rPr>
              <a:t>W</a:t>
            </a:r>
            <a:r>
              <a:rPr lang="en-US" sz="3200" dirty="0" smtClean="0">
                <a:ea typeface="ＭＳ Ｐゴシック" pitchFamily="34" charset="-128"/>
              </a:rPr>
              <a:t>hat do they need </a:t>
            </a:r>
            <a:br>
              <a:rPr lang="en-US" sz="3200" dirty="0" smtClean="0">
                <a:ea typeface="ＭＳ Ｐゴシック" pitchFamily="34" charset="-128"/>
              </a:rPr>
            </a:br>
            <a:r>
              <a:rPr lang="en-US" sz="3200" dirty="0" smtClean="0">
                <a:ea typeface="ＭＳ Ｐゴシック" pitchFamily="34" charset="-128"/>
              </a:rPr>
              <a:t>that we have to offer?</a:t>
            </a:r>
          </a:p>
        </p:txBody>
      </p:sp>
      <p:sp>
        <p:nvSpPr>
          <p:cNvPr id="113667" name="Content Placeholder 2"/>
          <p:cNvSpPr>
            <a:spLocks noGrp="1"/>
          </p:cNvSpPr>
          <p:nvPr>
            <p:ph sz="half" idx="1"/>
          </p:nvPr>
        </p:nvSpPr>
        <p:spPr/>
        <p:txBody>
          <a:bodyPr/>
          <a:lstStyle/>
          <a:p>
            <a:r>
              <a:rPr lang="en-US" sz="2400" dirty="0" smtClean="0">
                <a:ea typeface="ＭＳ Ｐゴシック" pitchFamily="34" charset="-128"/>
              </a:rPr>
              <a:t>Brian Dorn studied graphics designers who program.</a:t>
            </a:r>
          </a:p>
          <a:p>
            <a:r>
              <a:rPr lang="en-US" sz="2400" dirty="0" smtClean="0">
                <a:ea typeface="ＭＳ Ｐゴシック" pitchFamily="34" charset="-128"/>
              </a:rPr>
              <a:t>Conducted a series of interviews and assessment activities.</a:t>
            </a:r>
          </a:p>
          <a:p>
            <a:r>
              <a:rPr lang="en-US" sz="2400" dirty="0" smtClean="0">
                <a:ea typeface="ＭＳ Ｐゴシック" pitchFamily="34" charset="-128"/>
              </a:rPr>
              <a:t>Found that these subjects want more computer science, but don’t find courses (and most other resources) adequate (Dorn &amp; Guzdial, ICER 2010)</a:t>
            </a:r>
          </a:p>
        </p:txBody>
      </p:sp>
      <p:sp>
        <p:nvSpPr>
          <p:cNvPr id="113668" name="Content Placeholder 4"/>
          <p:cNvSpPr>
            <a:spLocks noGrp="1"/>
          </p:cNvSpPr>
          <p:nvPr>
            <p:ph sz="half" idx="2"/>
          </p:nvPr>
        </p:nvSpPr>
        <p:spPr>
          <a:xfrm>
            <a:off x="4651375" y="1303338"/>
            <a:ext cx="4100513" cy="3497262"/>
          </a:xfrm>
        </p:spPr>
        <p:txBody>
          <a:bodyPr/>
          <a:lstStyle/>
          <a:p>
            <a:r>
              <a:rPr lang="en-US" i="1" dirty="0" smtClean="0">
                <a:ea typeface="ＭＳ Ｐゴシック" pitchFamily="34" charset="-128"/>
              </a:rPr>
              <a:t>P10: So, that was a really long way of saying </a:t>
            </a:r>
            <a:r>
              <a:rPr lang="en-US" b="1" i="1" u="sng" dirty="0" smtClean="0">
                <a:ea typeface="ＭＳ Ｐゴシック" pitchFamily="34" charset="-128"/>
              </a:rPr>
              <a:t>yes</a:t>
            </a:r>
            <a:r>
              <a:rPr lang="en-US" i="1" u="sng" dirty="0" smtClean="0">
                <a:ea typeface="ＭＳ Ｐゴシック" pitchFamily="34" charset="-128"/>
              </a:rPr>
              <a:t>, </a:t>
            </a:r>
            <a:r>
              <a:rPr lang="en-US" b="1" i="1" u="sng" dirty="0" smtClean="0">
                <a:ea typeface="ＭＳ Ｐゴシック" pitchFamily="34" charset="-128"/>
              </a:rPr>
              <a:t>I think that an academic study would make me a better programmer, but not by a whole lot.</a:t>
            </a:r>
          </a:p>
          <a:p>
            <a:endParaRPr lang="en-US" i="1" dirty="0" smtClean="0">
              <a:ea typeface="ＭＳ Ｐゴシック" pitchFamily="34" charset="-128"/>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322263" y="0"/>
            <a:ext cx="8235950" cy="1212850"/>
          </a:xfrm>
        </p:spPr>
        <p:txBody>
          <a:bodyPr/>
          <a:lstStyle/>
          <a:p>
            <a:r>
              <a:rPr lang="en-US" sz="2800" smtClean="0">
                <a:ea typeface="ＭＳ Ｐゴシック" pitchFamily="34" charset="-128"/>
              </a:rPr>
              <a:t>What do software engineers do?</a:t>
            </a:r>
            <a:br>
              <a:rPr lang="en-US" sz="2800" smtClean="0">
                <a:ea typeface="ＭＳ Ｐゴシック" pitchFamily="34" charset="-128"/>
              </a:rPr>
            </a:br>
            <a:r>
              <a:rPr lang="en-US" sz="2800" smtClean="0">
                <a:ea typeface="ＭＳ Ｐゴシック" pitchFamily="34" charset="-128"/>
              </a:rPr>
              <a:t>Answer: The Boring Stuff.</a:t>
            </a:r>
          </a:p>
        </p:txBody>
      </p:sp>
      <p:sp>
        <p:nvSpPr>
          <p:cNvPr id="115715" name="Content Placeholder 2"/>
          <p:cNvSpPr>
            <a:spLocks noGrp="1"/>
          </p:cNvSpPr>
          <p:nvPr>
            <p:ph idx="1"/>
          </p:nvPr>
        </p:nvSpPr>
        <p:spPr/>
        <p:txBody>
          <a:bodyPr/>
          <a:lstStyle/>
          <a:p>
            <a:r>
              <a:rPr lang="en-US" sz="2400" dirty="0" smtClean="0">
                <a:ea typeface="ＭＳ Ｐゴシック" pitchFamily="34" charset="-128"/>
              </a:rPr>
              <a:t>P2: I was able to take different samples from different places and instead of just being let's say an MIS major, or computer science major, you know it's</a:t>
            </a:r>
            <a:r>
              <a:rPr lang="en-US" sz="2400" b="1" dirty="0" smtClean="0">
                <a:ea typeface="ＭＳ Ｐゴシック" pitchFamily="34" charset="-128"/>
              </a:rPr>
              <a:t>—</a:t>
            </a:r>
            <a:r>
              <a:rPr lang="en-US" sz="2400" b="1" u="sng" dirty="0" smtClean="0">
                <a:ea typeface="ＭＳ Ｐゴシック" pitchFamily="34" charset="-128"/>
              </a:rPr>
              <a:t>you're not going to be front-end anything with computer science. You're going to be back-end everything.</a:t>
            </a:r>
            <a:r>
              <a:rPr lang="en-US" sz="2400" u="sng" dirty="0" smtClean="0">
                <a:ea typeface="ＭＳ Ｐゴシック" pitchFamily="34" charset="-128"/>
              </a:rPr>
              <a:t/>
            </a:r>
            <a:br>
              <a:rPr lang="en-US" sz="2400" u="sng" dirty="0" smtClean="0">
                <a:ea typeface="ＭＳ Ｐゴシック" pitchFamily="34" charset="-128"/>
              </a:rPr>
            </a:br>
            <a:endParaRPr lang="en-US" sz="2400" u="sng" dirty="0" smtClean="0">
              <a:ea typeface="ＭＳ Ｐゴシック" pitchFamily="34" charset="-128"/>
            </a:endParaRPr>
          </a:p>
          <a:p>
            <a:r>
              <a:rPr lang="en-US" sz="2400" dirty="0" smtClean="0">
                <a:ea typeface="ＭＳ Ｐゴシック" pitchFamily="34" charset="-128"/>
              </a:rPr>
              <a:t>P4: I think as </a:t>
            </a:r>
            <a:r>
              <a:rPr lang="en-US" sz="2400" b="1" dirty="0" smtClean="0">
                <a:ea typeface="ＭＳ Ｐゴシック" pitchFamily="34" charset="-128"/>
              </a:rPr>
              <a:t>a front-end developer</a:t>
            </a:r>
            <a:r>
              <a:rPr lang="en-US" sz="2400" dirty="0" smtClean="0">
                <a:ea typeface="ＭＳ Ｐゴシック" pitchFamily="34" charset="-128"/>
              </a:rPr>
              <a:t>, you focus more on the design and the usability, and you're focusing more on the audience. And then on the </a:t>
            </a:r>
            <a:r>
              <a:rPr lang="en-US" sz="2400" b="1" dirty="0" smtClean="0">
                <a:ea typeface="ＭＳ Ｐゴシック" pitchFamily="34" charset="-128"/>
              </a:rPr>
              <a:t>back-end</a:t>
            </a:r>
            <a:r>
              <a:rPr lang="en-US" sz="2400" dirty="0" smtClean="0">
                <a:ea typeface="ＭＳ Ｐゴシック" pitchFamily="34" charset="-128"/>
              </a:rPr>
              <a:t> I think you're focused on more, these are like the software developers. </a:t>
            </a:r>
            <a:r>
              <a:rPr lang="en-US" sz="2400" b="1" u="sng" dirty="0" smtClean="0">
                <a:ea typeface="ＭＳ Ｐゴシック" pitchFamily="34" charset="-128"/>
              </a:rPr>
              <a:t>And they're programming something, and they don't really see what it's </a:t>
            </a:r>
            <a:r>
              <a:rPr lang="en-US" sz="2400" b="1" u="sng" dirty="0" err="1" smtClean="0">
                <a:ea typeface="ＭＳ Ｐゴシック" pitchFamily="34" charset="-128"/>
              </a:rPr>
              <a:t>gonna</a:t>
            </a:r>
            <a:r>
              <a:rPr lang="en-US" sz="2400" b="1" u="sng" dirty="0" smtClean="0">
                <a:ea typeface="ＭＳ Ｐゴシック" pitchFamily="34" charset="-128"/>
              </a:rPr>
              <a:t> look like; they're just making it work.</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smtClean="0">
                <a:ea typeface="ＭＳ Ｐゴシック" pitchFamily="34" charset="-128"/>
              </a:rPr>
              <a:t>Why don’t they take CS classes?</a:t>
            </a:r>
          </a:p>
        </p:txBody>
      </p:sp>
      <p:sp>
        <p:nvSpPr>
          <p:cNvPr id="115715" name="Content Placeholder 2"/>
          <p:cNvSpPr>
            <a:spLocks noGrp="1"/>
          </p:cNvSpPr>
          <p:nvPr>
            <p:ph idx="1"/>
          </p:nvPr>
        </p:nvSpPr>
        <p:spPr/>
        <p:txBody>
          <a:bodyPr/>
          <a:lstStyle/>
          <a:p>
            <a:r>
              <a:rPr lang="en-US" sz="2400" dirty="0" smtClean="0">
                <a:ea typeface="ＭＳ Ｐゴシック" pitchFamily="34" charset="-128"/>
              </a:rPr>
              <a:t>P7</a:t>
            </a:r>
            <a:r>
              <a:rPr lang="en-US" sz="2400" b="1" dirty="0" smtClean="0">
                <a:ea typeface="ＭＳ Ｐゴシック" pitchFamily="34" charset="-128"/>
              </a:rPr>
              <a:t>: I started out in computer science, but didn't like it at all</a:t>
            </a:r>
            <a:r>
              <a:rPr lang="en-US" sz="2400" dirty="0" smtClean="0">
                <a:ea typeface="ＭＳ Ｐゴシック" pitchFamily="34" charset="-128"/>
              </a:rPr>
              <a:t>. The fact that I wasn't learning anything new. I took an intro to programming course, and then I talked to some other people in the program and it was all repetition and I guess there wasn't any really new</a:t>
            </a:r>
            <a:r>
              <a:rPr lang="en-US" sz="2400" b="1" dirty="0" smtClean="0">
                <a:ea typeface="ＭＳ Ｐゴシック" pitchFamily="34" charset="-128"/>
              </a:rPr>
              <a:t>. So you weren't really learning any concepts. You were learning the languages, and I didn't like that at all. So that's why I left… </a:t>
            </a:r>
            <a:r>
              <a:rPr lang="en-US" sz="2000" b="1" dirty="0" smtClean="0">
                <a:ea typeface="ＭＳ Ｐゴシック" pitchFamily="34" charset="-128"/>
              </a:rPr>
              <a:t/>
            </a:r>
            <a:br>
              <a:rPr lang="en-US" sz="2000" b="1" dirty="0" smtClean="0">
                <a:ea typeface="ＭＳ Ｐゴシック" pitchFamily="34" charset="-128"/>
              </a:rPr>
            </a:br>
            <a:endParaRPr lang="en-US" sz="2000" b="1" dirty="0" smtClean="0">
              <a:ea typeface="ＭＳ Ｐゴシック" pitchFamily="34" charset="-128"/>
            </a:endParaRPr>
          </a:p>
          <a:p>
            <a:r>
              <a:rPr lang="en-US" sz="2800" i="1" u="sng" dirty="0" smtClean="0">
                <a:ea typeface="ＭＳ Ｐゴシック" pitchFamily="34" charset="-128"/>
              </a:rPr>
              <a:t>Do</a:t>
            </a:r>
            <a:r>
              <a:rPr lang="en-US" sz="2800" i="1" dirty="0" smtClean="0">
                <a:ea typeface="ＭＳ Ｐゴシック" pitchFamily="34" charset="-128"/>
              </a:rPr>
              <a:t> </a:t>
            </a:r>
            <a:r>
              <a:rPr lang="en-US" sz="2800" dirty="0" smtClean="0">
                <a:ea typeface="ＭＳ Ｐゴシック" pitchFamily="34" charset="-128"/>
              </a:rPr>
              <a:t>we just teach </a:t>
            </a:r>
            <a:r>
              <a:rPr lang="en-US" sz="2800" i="1" dirty="0" smtClean="0">
                <a:ea typeface="ＭＳ Ｐゴシック" pitchFamily="34" charset="-128"/>
              </a:rPr>
              <a:t>languages</a:t>
            </a:r>
            <a:r>
              <a:rPr lang="en-US" sz="2800" dirty="0" smtClean="0">
                <a:ea typeface="ＭＳ Ｐゴシック" pitchFamily="34" charset="-128"/>
              </a:rPr>
              <a:t>?</a:t>
            </a:r>
            <a:br>
              <a:rPr lang="en-US" sz="2800" dirty="0" smtClean="0">
                <a:ea typeface="ＭＳ Ｐゴシック" pitchFamily="34" charset="-128"/>
              </a:rPr>
            </a:br>
            <a:r>
              <a:rPr lang="en-US" sz="2800" dirty="0" smtClean="0">
                <a:ea typeface="ＭＳ Ｐゴシック" pitchFamily="34" charset="-128"/>
              </a:rPr>
              <a:t>Why don’t they </a:t>
            </a:r>
            <a:r>
              <a:rPr lang="en-US" sz="2800" i="1" dirty="0" smtClean="0">
                <a:ea typeface="ＭＳ Ｐゴシック" pitchFamily="34" charset="-128"/>
              </a:rPr>
              <a:t>see </a:t>
            </a:r>
            <a:r>
              <a:rPr lang="en-US" sz="2800" dirty="0" smtClean="0">
                <a:ea typeface="ＭＳ Ｐゴシック" pitchFamily="34" charset="-128"/>
              </a:rPr>
              <a:t>the </a:t>
            </a:r>
            <a:r>
              <a:rPr lang="en-US" sz="2800" i="1" dirty="0" smtClean="0">
                <a:ea typeface="ＭＳ Ｐゴシック" pitchFamily="34" charset="-128"/>
              </a:rPr>
              <a:t>concepts</a:t>
            </a:r>
            <a:r>
              <a:rPr lang="en-US" sz="2800" dirty="0" smtClean="0">
                <a:ea typeface="ＭＳ Ｐゴシック" pitchFamily="34" charset="-128"/>
              </a:rPr>
              <a:t>?</a:t>
            </a:r>
            <a:endParaRPr lang="en-US" dirty="0" smtClean="0">
              <a:ea typeface="ＭＳ Ｐゴシック" pitchFamily="34" charset="-128"/>
            </a:endParaRPr>
          </a:p>
        </p:txBody>
      </p:sp>
      <p:sp>
        <p:nvSpPr>
          <p:cNvPr id="11571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87AF805A-125A-4FFC-864D-671808707EA5}" type="slidenum">
              <a:rPr lang="en-US" sz="800">
                <a:solidFill>
                  <a:srgbClr val="808080"/>
                </a:solidFill>
                <a:latin typeface="Franklin Gothic Book" pitchFamily="34" charset="0"/>
                <a:sym typeface="Franklin Gothic Book" pitchFamily="34" charset="0"/>
              </a:rPr>
              <a:pPr eaLnBrk="1" hangingPunct="1"/>
              <a:t>34</a:t>
            </a:fld>
            <a:endParaRPr lang="en-US" sz="800">
              <a:solidFill>
                <a:srgbClr val="808080"/>
              </a:solidFill>
              <a:latin typeface="Franklin Gothic Book" pitchFamily="34" charset="0"/>
              <a:sym typeface="Franklin Gothic Book" pitchFamily="34" charset="0"/>
            </a:endParaRPr>
          </a:p>
        </p:txBody>
      </p:sp>
    </p:spTree>
    <p:extLst>
      <p:ext uri="{BB962C8B-B14F-4D97-AF65-F5344CB8AC3E}">
        <p14:creationId xmlns:p14="http://schemas.microsoft.com/office/powerpoint/2010/main" val="133984966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smtClean="0">
                <a:ea typeface="ＭＳ Ｐゴシック" pitchFamily="34" charset="-128"/>
              </a:rPr>
              <a:t>They are not afraid of coding</a:t>
            </a:r>
          </a:p>
        </p:txBody>
      </p:sp>
      <p:sp>
        <p:nvSpPr>
          <p:cNvPr id="119811" name="Content Placeholder 2"/>
          <p:cNvSpPr>
            <a:spLocks noGrp="1"/>
          </p:cNvSpPr>
          <p:nvPr>
            <p:ph idx="1"/>
          </p:nvPr>
        </p:nvSpPr>
        <p:spPr/>
        <p:txBody>
          <a:bodyPr/>
          <a:lstStyle/>
          <a:p>
            <a:r>
              <a:rPr lang="en-US" sz="2800" smtClean="0">
                <a:ea typeface="ＭＳ Ｐゴシック" pitchFamily="34" charset="-128"/>
              </a:rPr>
              <a:t>“What interests you about web design?”</a:t>
            </a:r>
          </a:p>
          <a:p>
            <a:r>
              <a:rPr lang="en-US" sz="2800" smtClean="0">
                <a:ea typeface="ＭＳ Ｐゴシック" pitchFamily="34" charset="-128"/>
              </a:rPr>
              <a:t>P12: The coding! I don't like to code. But the things that the code can do is amazing, like you can come up with this and voila, you know, it's there. Javascript for one. The plugins and stuff. I think that's very interesting, intriguing and stuff. </a:t>
            </a:r>
            <a:r>
              <a:rPr lang="en-US" sz="2800" b="1" u="sng" smtClean="0">
                <a:ea typeface="ＭＳ Ｐゴシック" pitchFamily="34" charset="-128"/>
              </a:rPr>
              <a:t>Because I mean like the code is just, there's so much you can do with code and stuff. It's just like wow.</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sz="3200" smtClean="0">
                <a:ea typeface="ＭＳ Ｐゴシック" pitchFamily="34" charset="-128"/>
              </a:rPr>
              <a:t>They’re Lost without Initial Knowledge</a:t>
            </a:r>
          </a:p>
        </p:txBody>
      </p:sp>
      <p:sp>
        <p:nvSpPr>
          <p:cNvPr id="119811" name="Content Placeholder 2"/>
          <p:cNvSpPr>
            <a:spLocks noGrp="1"/>
          </p:cNvSpPr>
          <p:nvPr>
            <p:ph idx="1"/>
          </p:nvPr>
        </p:nvSpPr>
        <p:spPr>
          <a:xfrm>
            <a:off x="398463" y="1143000"/>
            <a:ext cx="8353425" cy="5554663"/>
          </a:xfrm>
        </p:spPr>
        <p:txBody>
          <a:bodyPr/>
          <a:lstStyle/>
          <a:p>
            <a:r>
              <a:rPr lang="en-US" sz="2800" dirty="0" smtClean="0">
                <a:ea typeface="ＭＳ Ｐゴシック" pitchFamily="34" charset="-128"/>
              </a:rPr>
              <a:t>They learn from websites, reading lots of code, books where they can, friends. </a:t>
            </a:r>
          </a:p>
          <a:p>
            <a:pPr lvl="1"/>
            <a:r>
              <a:rPr lang="en-US" sz="2400" dirty="0" smtClean="0">
                <a:ea typeface="ＭＳ Ｐゴシック" pitchFamily="34" charset="-128"/>
              </a:rPr>
              <a:t>Rarely courses.</a:t>
            </a:r>
            <a:br>
              <a:rPr lang="en-US" sz="2400" dirty="0" smtClean="0">
                <a:ea typeface="ＭＳ Ｐゴシック" pitchFamily="34" charset="-128"/>
              </a:rPr>
            </a:br>
            <a:endParaRPr lang="en-US" sz="2400" dirty="0" smtClean="0">
              <a:ea typeface="ＭＳ Ｐゴシック" pitchFamily="34" charset="-128"/>
            </a:endParaRPr>
          </a:p>
          <a:p>
            <a:r>
              <a:rPr lang="en-US" sz="2800" dirty="0" smtClean="0">
                <a:ea typeface="ＭＳ Ｐゴシック" pitchFamily="34" charset="-128"/>
              </a:rPr>
              <a:t>Surprising tidbit: Learning less than they might because of a lack of deep knowledge.</a:t>
            </a:r>
          </a:p>
          <a:p>
            <a:pPr lvl="1"/>
            <a:r>
              <a:rPr lang="en-US" sz="2400" dirty="0" smtClean="0">
                <a:ea typeface="ＭＳ Ｐゴシック" pitchFamily="34" charset="-128"/>
              </a:rPr>
              <a:t>For example: Exploring code by searching Google for function and variable names.</a:t>
            </a:r>
            <a:br>
              <a:rPr lang="en-US" sz="2400" dirty="0" smtClean="0">
                <a:ea typeface="ＭＳ Ｐゴシック" pitchFamily="34" charset="-128"/>
              </a:rPr>
            </a:br>
            <a:endParaRPr lang="en-US" sz="2400" dirty="0" smtClean="0">
              <a:ea typeface="ＭＳ Ｐゴシック" pitchFamily="34" charset="-128"/>
            </a:endParaRPr>
          </a:p>
          <a:p>
            <a:r>
              <a:rPr lang="en-US" sz="2800" b="1" dirty="0" smtClean="0">
                <a:ea typeface="ＭＳ Ｐゴシック" pitchFamily="34" charset="-128"/>
              </a:rPr>
              <a:t>Brian’s experiment</a:t>
            </a:r>
            <a:r>
              <a:rPr lang="en-US" sz="2800" dirty="0" smtClean="0">
                <a:ea typeface="ＭＳ Ｐゴシック" pitchFamily="34" charset="-128"/>
              </a:rPr>
              <a:t>: Given a case library </a:t>
            </a:r>
            <a:r>
              <a:rPr lang="en-US" sz="2800" b="1" u="sng" dirty="0" smtClean="0">
                <a:ea typeface="ＭＳ Ｐゴシック" pitchFamily="34" charset="-128"/>
              </a:rPr>
              <a:t>with</a:t>
            </a:r>
            <a:r>
              <a:rPr lang="en-US" sz="2800" u="sng" dirty="0" smtClean="0">
                <a:ea typeface="ＭＳ Ｐゴシック" pitchFamily="34" charset="-128"/>
              </a:rPr>
              <a:t> </a:t>
            </a:r>
            <a:r>
              <a:rPr lang="en-US" sz="2800" dirty="0" smtClean="0">
                <a:ea typeface="ＭＳ Ｐゴシック" pitchFamily="34" charset="-128"/>
              </a:rPr>
              <a:t>conceptual information vs. a code repository </a:t>
            </a:r>
            <a:r>
              <a:rPr lang="en-US" sz="2800" b="1" u="sng" dirty="0" smtClean="0">
                <a:ea typeface="ＭＳ Ｐゴシック" pitchFamily="34" charset="-128"/>
              </a:rPr>
              <a:t>alone</a:t>
            </a:r>
            <a:r>
              <a:rPr lang="en-US" sz="2800" b="1" i="1" dirty="0" smtClean="0">
                <a:ea typeface="ＭＳ Ｐゴシック" pitchFamily="34" charset="-128"/>
              </a:rPr>
              <a:t>, </a:t>
            </a:r>
            <a:r>
              <a:rPr lang="en-US" sz="2800" dirty="0" smtClean="0">
                <a:ea typeface="ＭＳ Ｐゴシック" pitchFamily="34" charset="-128"/>
              </a:rPr>
              <a:t>what gets learned, used, and liked? (ICER 2011)</a:t>
            </a:r>
          </a:p>
        </p:txBody>
      </p:sp>
    </p:spTree>
    <p:extLst>
      <p:ext uri="{BB962C8B-B14F-4D97-AF65-F5344CB8AC3E}">
        <p14:creationId xmlns:p14="http://schemas.microsoft.com/office/powerpoint/2010/main" val="346700647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2"/>
          <p:cNvSpPr>
            <a:spLocks noGrp="1"/>
          </p:cNvSpPr>
          <p:nvPr>
            <p:ph type="sldNum" sz="quarter" idx="10"/>
          </p:nvPr>
        </p:nvSpPr>
        <p:spPr>
          <a:xfrm>
            <a:off x="8461375" y="6019800"/>
            <a:ext cx="606425"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82214D59-113B-425F-B736-13BB2B26A0F8}" type="slidenum">
              <a:rPr lang="en-US" sz="800">
                <a:solidFill>
                  <a:srgbClr val="808080"/>
                </a:solidFill>
                <a:latin typeface="Franklin Gothic Book" pitchFamily="34" charset="0"/>
                <a:sym typeface="Franklin Gothic Book" pitchFamily="34" charset="0"/>
              </a:rPr>
              <a:pPr eaLnBrk="1" hangingPunct="1"/>
              <a:t>37</a:t>
            </a:fld>
            <a:endParaRPr lang="en-US" sz="800">
              <a:solidFill>
                <a:srgbClr val="808080"/>
              </a:solidFill>
              <a:latin typeface="Franklin Gothic Book" pitchFamily="34" charset="0"/>
              <a:sym typeface="Franklin Gothic Book" pitchFamily="34" charset="0"/>
            </a:endParaRPr>
          </a:p>
        </p:txBody>
      </p:sp>
      <p:sp>
        <p:nvSpPr>
          <p:cNvPr id="121859"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21860" name="Picture 5" descr="C:\cygwin\home\dorn\workspace\dorn\phd-dissertation\project-desc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213"/>
            <a:ext cx="91440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a:spLocks noChangeArrowheads="1"/>
          </p:cNvSpPr>
          <p:nvPr/>
        </p:nvSpPr>
        <p:spPr bwMode="auto">
          <a:xfrm>
            <a:off x="6400800" y="1981200"/>
            <a:ext cx="533400" cy="381000"/>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p>
        </p:txBody>
      </p:sp>
      <p:sp>
        <p:nvSpPr>
          <p:cNvPr id="6" name="Oval 5"/>
          <p:cNvSpPr>
            <a:spLocks noChangeArrowheads="1"/>
          </p:cNvSpPr>
          <p:nvPr/>
        </p:nvSpPr>
        <p:spPr bwMode="auto">
          <a:xfrm>
            <a:off x="5257800" y="2971800"/>
            <a:ext cx="1219200" cy="381000"/>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p>
        </p:txBody>
      </p:sp>
      <p:sp>
        <p:nvSpPr>
          <p:cNvPr id="7" name="Oval 6"/>
          <p:cNvSpPr>
            <a:spLocks noChangeArrowheads="1"/>
          </p:cNvSpPr>
          <p:nvPr/>
        </p:nvSpPr>
        <p:spPr bwMode="auto">
          <a:xfrm>
            <a:off x="5791200" y="2438400"/>
            <a:ext cx="914400" cy="381000"/>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p>
        </p:txBody>
      </p:sp>
    </p:spTree>
    <p:extLst>
      <p:ext uri="{BB962C8B-B14F-4D97-AF65-F5344CB8AC3E}">
        <p14:creationId xmlns:p14="http://schemas.microsoft.com/office/powerpoint/2010/main" val="10386554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3"/>
          <p:cNvSpPr>
            <a:spLocks noGrp="1"/>
          </p:cNvSpPr>
          <p:nvPr>
            <p:ph type="title"/>
            <p:custDataLst>
              <p:tags r:id="rId1"/>
            </p:custDataLst>
          </p:nvPr>
        </p:nvSpPr>
        <p:spPr/>
        <p:txBody>
          <a:bodyPr/>
          <a:lstStyle/>
          <a:p>
            <a:r>
              <a:rPr lang="en-US" smtClean="0">
                <a:ea typeface="ＭＳ Ｐゴシック" pitchFamily="34" charset="-128"/>
              </a:rPr>
              <a:t>Bottomline: Cases work</a:t>
            </a:r>
          </a:p>
        </p:txBody>
      </p:sp>
      <p:sp>
        <p:nvSpPr>
          <p:cNvPr id="122883" name="Content Placeholder 4"/>
          <p:cNvSpPr>
            <a:spLocks noGrp="1"/>
          </p:cNvSpPr>
          <p:nvPr>
            <p:ph idx="1"/>
            <p:custDataLst>
              <p:tags r:id="rId2"/>
            </p:custDataLst>
          </p:nvPr>
        </p:nvSpPr>
        <p:spPr>
          <a:xfrm>
            <a:off x="398463" y="1303338"/>
            <a:ext cx="8364537" cy="4487862"/>
          </a:xfrm>
        </p:spPr>
        <p:txBody>
          <a:bodyPr/>
          <a:lstStyle/>
          <a:p>
            <a:r>
              <a:rPr lang="en-US" smtClean="0">
                <a:ea typeface="ＭＳ Ｐゴシック" pitchFamily="34" charset="-128"/>
              </a:rPr>
              <a:t>They </a:t>
            </a:r>
            <a:r>
              <a:rPr lang="en-US" i="1" smtClean="0">
                <a:ea typeface="ＭＳ Ｐゴシック" pitchFamily="34" charset="-128"/>
              </a:rPr>
              <a:t>like </a:t>
            </a:r>
            <a:r>
              <a:rPr lang="en-US" smtClean="0">
                <a:ea typeface="ＭＳ Ｐゴシック" pitchFamily="34" charset="-128"/>
              </a:rPr>
              <a:t>the cases.</a:t>
            </a:r>
            <a:br>
              <a:rPr lang="en-US" smtClean="0">
                <a:ea typeface="ＭＳ Ｐゴシック" pitchFamily="34" charset="-128"/>
              </a:rPr>
            </a:br>
            <a:endParaRPr lang="en-US" smtClean="0">
              <a:ea typeface="ＭＳ Ｐゴシック" pitchFamily="34" charset="-128"/>
            </a:endParaRPr>
          </a:p>
          <a:p>
            <a:r>
              <a:rPr lang="en-US" smtClean="0">
                <a:ea typeface="ＭＳ Ｐゴシック" pitchFamily="34" charset="-128"/>
              </a:rPr>
              <a:t>They </a:t>
            </a:r>
            <a:r>
              <a:rPr lang="en-US" i="1" smtClean="0">
                <a:ea typeface="ＭＳ Ｐゴシック" pitchFamily="34" charset="-128"/>
              </a:rPr>
              <a:t>code </a:t>
            </a:r>
            <a:r>
              <a:rPr lang="en-US" smtClean="0">
                <a:ea typeface="ＭＳ Ｐゴシック" pitchFamily="34" charset="-128"/>
              </a:rPr>
              <a:t>the same.</a:t>
            </a:r>
            <a:br>
              <a:rPr lang="en-US" smtClean="0">
                <a:ea typeface="ＭＳ Ｐゴシック" pitchFamily="34" charset="-128"/>
              </a:rPr>
            </a:br>
            <a:endParaRPr lang="en-US" smtClean="0">
              <a:ea typeface="ＭＳ Ｐゴシック" pitchFamily="34" charset="-128"/>
            </a:endParaRPr>
          </a:p>
          <a:p>
            <a:r>
              <a:rPr lang="en-US" smtClean="0">
                <a:ea typeface="ＭＳ Ｐゴシック" pitchFamily="34" charset="-128"/>
              </a:rPr>
              <a:t>Case-users </a:t>
            </a:r>
            <a:r>
              <a:rPr lang="en-US" i="1" smtClean="0">
                <a:ea typeface="ＭＳ Ｐゴシック" pitchFamily="34" charset="-128"/>
              </a:rPr>
              <a:t>learn </a:t>
            </a:r>
            <a:r>
              <a:rPr lang="en-US" smtClean="0">
                <a:ea typeface="ＭＳ Ｐゴシック" pitchFamily="34" charset="-128"/>
              </a:rPr>
              <a:t>the concepts, while repository users do not.</a:t>
            </a:r>
          </a:p>
          <a:p>
            <a:endParaRPr lang="en-US" smtClean="0">
              <a:ea typeface="ＭＳ Ｐゴシック" pitchFamily="34" charset="-128"/>
            </a:endParaRPr>
          </a:p>
          <a:p>
            <a:r>
              <a:rPr lang="en-US" smtClean="0">
                <a:ea typeface="ＭＳ Ｐゴシック" pitchFamily="34" charset="-128"/>
              </a:rPr>
              <a:t>Suggests how we might help non-CS professionals who discover computing late.</a:t>
            </a:r>
            <a:br>
              <a:rPr lang="en-US" smtClean="0">
                <a:ea typeface="ＭＳ Ｐゴシック" pitchFamily="34" charset="-128"/>
              </a:rPr>
            </a:br>
            <a:r>
              <a:rPr lang="en-US" smtClean="0">
                <a:ea typeface="ＭＳ Ｐゴシック" pitchFamily="34" charset="-128"/>
              </a:rPr>
              <a:t/>
            </a:r>
            <a:br>
              <a:rPr lang="en-US" smtClean="0">
                <a:ea typeface="ＭＳ Ｐゴシック" pitchFamily="34" charset="-128"/>
              </a:rPr>
            </a:br>
            <a:r>
              <a:rPr lang="en-US" smtClean="0">
                <a:ea typeface="ＭＳ Ｐゴシック" pitchFamily="34" charset="-128"/>
              </a:rPr>
              <a:t/>
            </a:r>
            <a:br>
              <a:rPr lang="en-US" smtClean="0">
                <a:ea typeface="ＭＳ Ｐゴシック" pitchFamily="34" charset="-128"/>
              </a:rPr>
            </a:br>
            <a:endParaRPr lang="en-US" smtClean="0">
              <a:ea typeface="ＭＳ Ｐゴシック" pitchFamily="34" charset="-128"/>
            </a:endParaRPr>
          </a:p>
          <a:p>
            <a:pPr>
              <a:buFont typeface="Franklin Gothic Book" pitchFamily="34" charset="0"/>
              <a:buNone/>
            </a:pPr>
            <a:endParaRPr lang="en-US" smtClean="0">
              <a:ea typeface="ＭＳ Ｐゴシック" pitchFamily="34" charset="-128"/>
            </a:endParaRPr>
          </a:p>
        </p:txBody>
      </p:sp>
      <p:sp>
        <p:nvSpPr>
          <p:cNvPr id="122884" name="Slide Number Placeholder 2"/>
          <p:cNvSpPr>
            <a:spLocks noGrp="1"/>
          </p:cNvSpPr>
          <p:nvPr>
            <p:ph type="sldNum" sz="quarter" idx="10"/>
            <p:custDataLst>
              <p:tags r:id="rId3"/>
            </p:custDataLst>
          </p:nvPr>
        </p:nvSpPr>
        <p:spPr>
          <a:noFill/>
        </p:spPr>
        <p:txBody>
          <a:bodyPr/>
          <a:lstStyle/>
          <a:p>
            <a:fld id="{1D89E434-D1FD-4BC2-8F72-53BE39383DA5}" type="slidenum">
              <a:rPr lang="en-US"/>
              <a:pPr/>
              <a:t>38</a:t>
            </a:fld>
            <a:endParaRPr lang="en-US"/>
          </a:p>
        </p:txBody>
      </p:sp>
      <p:cxnSp>
        <p:nvCxnSpPr>
          <p:cNvPr id="122885" name="Straight Connector 5"/>
          <p:cNvCxnSpPr>
            <a:cxnSpLocks noChangeShapeType="1"/>
          </p:cNvCxnSpPr>
          <p:nvPr>
            <p:custDataLst>
              <p:tags r:id="rId4"/>
            </p:custDataLst>
          </p:nvPr>
        </p:nvCxnSpPr>
        <p:spPr bwMode="auto">
          <a:xfrm>
            <a:off x="533400" y="4800600"/>
            <a:ext cx="6781800" cy="1588"/>
          </a:xfrm>
          <a:prstGeom prst="line">
            <a:avLst/>
          </a:prstGeom>
          <a:noFill/>
          <a:ln w="25400">
            <a:solidFill>
              <a:srgbClr val="000000"/>
            </a:solidFill>
            <a:round/>
            <a:headEnd/>
            <a:tailEnd/>
          </a:ln>
        </p:spPr>
      </p:cxnSp>
    </p:spTree>
    <p:extLst>
      <p:ext uri="{BB962C8B-B14F-4D97-AF65-F5344CB8AC3E}">
        <p14:creationId xmlns:p14="http://schemas.microsoft.com/office/powerpoint/2010/main" val="344238645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r>
              <a:rPr lang="en-US" dirty="0" smtClean="0">
                <a:ea typeface="ＭＳ Ｐゴシック" pitchFamily="34" charset="-128"/>
              </a:rPr>
              <a:t>Need 2: Interpreting Code for Search</a:t>
            </a:r>
          </a:p>
        </p:txBody>
      </p:sp>
      <p:sp>
        <p:nvSpPr>
          <p:cNvPr id="122883" name="Content Placeholder 2"/>
          <p:cNvSpPr>
            <a:spLocks noGrp="1"/>
          </p:cNvSpPr>
          <p:nvPr>
            <p:ph idx="1"/>
          </p:nvPr>
        </p:nvSpPr>
        <p:spPr>
          <a:xfrm>
            <a:off x="435429" y="3048000"/>
            <a:ext cx="8353425" cy="3505200"/>
          </a:xfrm>
        </p:spPr>
        <p:txBody>
          <a:bodyPr/>
          <a:lstStyle/>
          <a:p>
            <a:r>
              <a:rPr lang="en-US" dirty="0" smtClean="0">
                <a:ea typeface="ＭＳ Ｐゴシック" pitchFamily="34" charset="-128"/>
              </a:rPr>
              <a:t>Patterns to recognize: (simple) recursion, sorting, linked lists, API use.</a:t>
            </a:r>
          </a:p>
          <a:p>
            <a:r>
              <a:rPr lang="en-US" dirty="0" smtClean="0">
                <a:ea typeface="ＭＳ Ｐゴシック" pitchFamily="34" charset="-128"/>
              </a:rPr>
              <a:t>Tagging of examples?</a:t>
            </a:r>
          </a:p>
          <a:p>
            <a:r>
              <a:rPr lang="en-US" dirty="0" smtClean="0">
                <a:ea typeface="ＭＳ Ｐゴシック" pitchFamily="34" charset="-128"/>
              </a:rPr>
              <a:t>Machine learning approach: Given code X in IDLE or Eclipse, what search terms led to fruitful (defined?) results?</a:t>
            </a:r>
          </a:p>
        </p:txBody>
      </p:sp>
      <p:sp>
        <p:nvSpPr>
          <p:cNvPr id="4" name="TextBox 3"/>
          <p:cNvSpPr txBox="1">
            <a:spLocks noChangeArrowheads="1"/>
          </p:cNvSpPr>
          <p:nvPr/>
        </p:nvSpPr>
        <p:spPr bwMode="auto">
          <a:xfrm>
            <a:off x="457200" y="1219200"/>
            <a:ext cx="7772400" cy="1384995"/>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40000" dist="20000" dir="5400000" rotWithShape="0">
              <a:srgbClr val="808080">
                <a:alpha val="37999"/>
              </a:srgbClr>
            </a:outerShdw>
          </a:effectLst>
        </p:spPr>
        <p:txBody>
          <a:bodyPr>
            <a:spAutoFit/>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r>
              <a:rPr lang="en-US" sz="2800" b="1" i="1" dirty="0" smtClean="0">
                <a:latin typeface="Franklin Gothic Book" pitchFamily="34" charset="0"/>
              </a:rPr>
              <a:t>CS Teaching Need #2:</a:t>
            </a:r>
            <a:r>
              <a:rPr lang="en-US" sz="2800" dirty="0">
                <a:latin typeface="Franklin Gothic Book" pitchFamily="34" charset="0"/>
              </a:rPr>
              <a:t/>
            </a:r>
            <a:br>
              <a:rPr lang="en-US" sz="2800" dirty="0">
                <a:latin typeface="Franklin Gothic Book" pitchFamily="34" charset="0"/>
              </a:rPr>
            </a:br>
            <a:r>
              <a:rPr lang="en-US" sz="2800" dirty="0" smtClean="0">
                <a:latin typeface="Franklin Gothic Book" pitchFamily="34" charset="0"/>
              </a:rPr>
              <a:t>Given a piece of code, suggest CS concepts and examples, or productive/appropriate search terms.</a:t>
            </a:r>
            <a:endParaRPr lang="en-US" sz="2800" dirty="0">
              <a:latin typeface="Franklin Gothic Book" pitchFamily="34"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322263" y="0"/>
            <a:ext cx="8235950" cy="1212850"/>
          </a:xfrm>
        </p:spPr>
        <p:txBody>
          <a:bodyPr/>
          <a:lstStyle/>
          <a:p>
            <a:r>
              <a:rPr lang="en-US" sz="3200" dirty="0" smtClean="0">
                <a:ea typeface="ＭＳ Ｐゴシック" pitchFamily="34" charset="-128"/>
              </a:rPr>
              <a:t>US CRA</a:t>
            </a:r>
            <a:br>
              <a:rPr lang="en-US" sz="3200" dirty="0" smtClean="0">
                <a:ea typeface="ＭＳ Ｐゴシック" pitchFamily="34" charset="-128"/>
              </a:rPr>
            </a:br>
            <a:r>
              <a:rPr lang="en-US" sz="3200" dirty="0" err="1" smtClean="0">
                <a:ea typeface="ＭＳ Ｐゴシック" pitchFamily="34" charset="-128"/>
              </a:rPr>
              <a:t>Taulbee</a:t>
            </a:r>
            <a:r>
              <a:rPr lang="en-US" sz="3200" dirty="0" smtClean="0">
                <a:ea typeface="ＭＳ Ｐゴシック" pitchFamily="34" charset="-128"/>
              </a:rPr>
              <a:t> Numbers</a:t>
            </a:r>
          </a:p>
        </p:txBody>
      </p:sp>
      <p:pic>
        <p:nvPicPr>
          <p:cNvPr id="5837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8857"/>
          <a:stretch/>
        </p:blipFill>
        <p:spPr bwMode="auto">
          <a:xfrm>
            <a:off x="0" y="1600200"/>
            <a:ext cx="4676503"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5"/>
          <p:cNvSpPr txBox="1">
            <a:spLocks noChangeArrowheads="1"/>
          </p:cNvSpPr>
          <p:nvPr/>
        </p:nvSpPr>
        <p:spPr bwMode="auto">
          <a:xfrm>
            <a:off x="433251" y="5181599"/>
            <a:ext cx="381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r>
              <a:rPr lang="en-US" sz="2000" dirty="0"/>
              <a:t>2010 CRA </a:t>
            </a:r>
            <a:r>
              <a:rPr lang="en-US" sz="2000" dirty="0" err="1"/>
              <a:t>Taulbee</a:t>
            </a:r>
            <a:r>
              <a:rPr lang="en-US" sz="2000" dirty="0"/>
              <a:t> Survey of PhD-granting institutions</a:t>
            </a:r>
          </a:p>
        </p:txBody>
      </p:sp>
      <p:pic>
        <p:nvPicPr>
          <p:cNvPr id="58374" name="Picture 6" descr="http://graphics8.nytimes.com/images/2011/06/11/technology/11computing-graph/11computing-graph-popu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0"/>
            <a:ext cx="2819400" cy="6849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38365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35950" cy="1212850"/>
          </a:xfrm>
        </p:spPr>
        <p:txBody>
          <a:bodyPr/>
          <a:lstStyle/>
          <a:p>
            <a:r>
              <a:rPr lang="en-US" sz="2800" dirty="0" smtClean="0"/>
              <a:t>Piece 3: Teaching CS as a study,</a:t>
            </a:r>
            <a:br>
              <a:rPr lang="en-US" sz="2800" dirty="0" smtClean="0"/>
            </a:br>
            <a:r>
              <a:rPr lang="en-US" sz="2800" dirty="0" smtClean="0"/>
              <a:t>not just an apprenticeship</a:t>
            </a:r>
            <a:endParaRPr lang="en-US" sz="2800" dirty="0"/>
          </a:p>
        </p:txBody>
      </p:sp>
      <p:sp>
        <p:nvSpPr>
          <p:cNvPr id="3" name="Content Placeholder 2"/>
          <p:cNvSpPr>
            <a:spLocks noGrp="1"/>
          </p:cNvSpPr>
          <p:nvPr>
            <p:ph idx="1"/>
          </p:nvPr>
        </p:nvSpPr>
        <p:spPr/>
        <p:txBody>
          <a:bodyPr/>
          <a:lstStyle/>
          <a:p>
            <a:r>
              <a:rPr lang="en-US" sz="2800" dirty="0" smtClean="0"/>
              <a:t>For the most part, we teach CS as apprenticeship.</a:t>
            </a:r>
          </a:p>
          <a:p>
            <a:pPr lvl="1"/>
            <a:r>
              <a:rPr lang="en-US" sz="2400" dirty="0" smtClean="0"/>
              <a:t>We model (lecture), students practice (code), </a:t>
            </a:r>
            <a:br>
              <a:rPr lang="en-US" sz="2400" dirty="0" smtClean="0"/>
            </a:br>
            <a:r>
              <a:rPr lang="en-US" sz="2400" dirty="0" smtClean="0"/>
              <a:t>we try to coach.</a:t>
            </a:r>
          </a:p>
          <a:p>
            <a:r>
              <a:rPr lang="en-US" sz="2800" dirty="0" smtClean="0"/>
              <a:t>Practice is </a:t>
            </a:r>
            <a:r>
              <a:rPr lang="en-US" sz="2800" i="1" u="sng" dirty="0" smtClean="0"/>
              <a:t>always</a:t>
            </a:r>
            <a:r>
              <a:rPr lang="en-US" sz="2800" dirty="0" smtClean="0"/>
              <a:t> important. </a:t>
            </a:r>
            <a:br>
              <a:rPr lang="en-US" sz="2800" dirty="0" smtClean="0"/>
            </a:br>
            <a:r>
              <a:rPr lang="en-US" sz="2800" dirty="0" smtClean="0"/>
              <a:t>Do we rely on it too much?</a:t>
            </a:r>
          </a:p>
          <a:p>
            <a:pPr lvl="1"/>
            <a:r>
              <a:rPr lang="en-US" sz="2400" dirty="0" smtClean="0"/>
              <a:t>Are we more like STEM or Architecture?</a:t>
            </a:r>
          </a:p>
          <a:p>
            <a:r>
              <a:rPr lang="en-US" sz="2800" dirty="0" smtClean="0"/>
              <a:t>Claim: No other science and engineering field teaches so much through practice.</a:t>
            </a:r>
          </a:p>
          <a:p>
            <a:pPr lvl="1"/>
            <a:r>
              <a:rPr lang="en-US" sz="2400" dirty="0" smtClean="0"/>
              <a:t>Result: CS learning is hard and time-consuming.</a:t>
            </a:r>
            <a:endParaRPr lang="en-US" sz="2400" dirty="0"/>
          </a:p>
        </p:txBody>
      </p:sp>
    </p:spTree>
    <p:extLst>
      <p:ext uri="{BB962C8B-B14F-4D97-AF65-F5344CB8AC3E}">
        <p14:creationId xmlns:p14="http://schemas.microsoft.com/office/powerpoint/2010/main" val="30029688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35950" cy="1212850"/>
          </a:xfrm>
        </p:spPr>
        <p:txBody>
          <a:bodyPr/>
          <a:lstStyle/>
          <a:p>
            <a:r>
              <a:rPr lang="en-US" sz="3200" dirty="0" smtClean="0"/>
              <a:t>Can we teach more of CS</a:t>
            </a:r>
            <a:br>
              <a:rPr lang="en-US" sz="3200" dirty="0" smtClean="0"/>
            </a:br>
            <a:r>
              <a:rPr lang="en-US" sz="3200" i="1" dirty="0" smtClean="0"/>
              <a:t>without</a:t>
            </a:r>
            <a:r>
              <a:rPr lang="en-US" sz="3200" dirty="0" smtClean="0"/>
              <a:t> programming?</a:t>
            </a:r>
            <a:endParaRPr lang="en-US" sz="3200" dirty="0"/>
          </a:p>
        </p:txBody>
      </p:sp>
      <p:sp>
        <p:nvSpPr>
          <p:cNvPr id="3" name="Content Placeholder 2"/>
          <p:cNvSpPr>
            <a:spLocks noGrp="1"/>
          </p:cNvSpPr>
          <p:nvPr>
            <p:ph idx="1"/>
          </p:nvPr>
        </p:nvSpPr>
        <p:spPr/>
        <p:txBody>
          <a:bodyPr/>
          <a:lstStyle/>
          <a:p>
            <a:r>
              <a:rPr lang="en-US" sz="2800" dirty="0" smtClean="0"/>
              <a:t>Can we teach about variables behavior, how loops work, how conditionals behave – without a half hour of “where goes the semi-colon”?</a:t>
            </a:r>
          </a:p>
          <a:p>
            <a:pPr lvl="1"/>
            <a:r>
              <a:rPr lang="en-US" dirty="0" smtClean="0"/>
              <a:t>Matt </a:t>
            </a:r>
            <a:r>
              <a:rPr lang="en-US" dirty="0" err="1" smtClean="0"/>
              <a:t>Jadud</a:t>
            </a:r>
            <a:r>
              <a:rPr lang="en-US" dirty="0" smtClean="0"/>
              <a:t> [2006] (and others) has shown us how small Java errors can lead to an enormous waste of time.</a:t>
            </a:r>
          </a:p>
          <a:p>
            <a:r>
              <a:rPr lang="en-US" dirty="0" smtClean="0"/>
              <a:t>Can we reduce the wasted time?</a:t>
            </a:r>
          </a:p>
          <a:p>
            <a:pPr lvl="1"/>
            <a:r>
              <a:rPr lang="en-US" dirty="0" smtClean="0"/>
              <a:t>Analogy: Does coursework in a foreign language make it easier to be immersed in the new language, or is immersion the only way to learn?</a:t>
            </a:r>
            <a:endParaRPr lang="en-US" dirty="0"/>
          </a:p>
        </p:txBody>
      </p:sp>
    </p:spTree>
    <p:extLst>
      <p:ext uri="{BB962C8B-B14F-4D97-AF65-F5344CB8AC3E}">
        <p14:creationId xmlns:p14="http://schemas.microsoft.com/office/powerpoint/2010/main" val="239905394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Too little secondary school CS</a:t>
            </a:r>
            <a:endParaRPr lang="en-US" dirty="0"/>
          </a:p>
        </p:txBody>
      </p:sp>
      <p:pic>
        <p:nvPicPr>
          <p:cNvPr id="4" name="Picture 2" descr="droppedImage.pdf"/>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85800" y="1235562"/>
            <a:ext cx="6349008" cy="4982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AutoShape 3"/>
          <p:cNvSpPr>
            <a:spLocks/>
          </p:cNvSpPr>
          <p:nvPr>
            <p:custDataLst>
              <p:tags r:id="rId2"/>
            </p:custDataLst>
          </p:nvPr>
        </p:nvSpPr>
        <p:spPr bwMode="auto">
          <a:xfrm>
            <a:off x="426839" y="5048539"/>
            <a:ext cx="6804422" cy="759023"/>
          </a:xfrm>
          <a:prstGeom prst="roundRect">
            <a:avLst>
              <a:gd name="adj" fmla="val 17648"/>
            </a:avLst>
          </a:prstGeom>
          <a:noFill/>
          <a:ln w="25400" cap="flat" cmpd="sng">
            <a:solidFill>
              <a:srgbClr val="AD040A"/>
            </a:solid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p>
        </p:txBody>
      </p:sp>
    </p:spTree>
    <p:extLst>
      <p:ext uri="{BB962C8B-B14F-4D97-AF65-F5344CB8AC3E}">
        <p14:creationId xmlns:p14="http://schemas.microsoft.com/office/powerpoint/2010/main" val="950004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22263" y="158750"/>
            <a:ext cx="8235950" cy="1212850"/>
          </a:xfrm>
        </p:spPr>
        <p:txBody>
          <a:bodyPr/>
          <a:lstStyle/>
          <a:p>
            <a:r>
              <a:rPr lang="en-US" sz="3200" dirty="0" smtClean="0"/>
              <a:t>US NSF’s Solution: </a:t>
            </a:r>
            <a:r>
              <a:rPr lang="en-US" b="1" dirty="0"/>
              <a:t>CS:P =&gt; CS10K</a:t>
            </a:r>
          </a:p>
        </p:txBody>
      </p:sp>
      <p:sp>
        <p:nvSpPr>
          <p:cNvPr id="3" name="Content Placeholder 2"/>
          <p:cNvSpPr>
            <a:spLocks noGrp="1"/>
          </p:cNvSpPr>
          <p:nvPr>
            <p:ph sz="quarter" idx="1"/>
            <p:custDataLst>
              <p:tags r:id="rId2"/>
            </p:custDataLst>
          </p:nvPr>
        </p:nvSpPr>
        <p:spPr/>
        <p:txBody>
          <a:bodyPr>
            <a:normAutofit/>
          </a:bodyPr>
          <a:lstStyle/>
          <a:p>
            <a:r>
              <a:rPr lang="en-US" sz="3200" dirty="0" smtClean="0"/>
              <a:t>First, create a new, high-quality course that attracts students and can be taught nationally – that </a:t>
            </a:r>
            <a:r>
              <a:rPr lang="en-US" sz="3200" i="1" dirty="0" smtClean="0"/>
              <a:t>reduces</a:t>
            </a:r>
            <a:r>
              <a:rPr lang="en-US" sz="3200" dirty="0" smtClean="0"/>
              <a:t> the focus on programming.</a:t>
            </a:r>
          </a:p>
          <a:p>
            <a:pPr lvl="1"/>
            <a:r>
              <a:rPr lang="en-US" sz="3200" dirty="0" smtClean="0">
                <a:hlinkClick r:id="rId4"/>
              </a:rPr>
              <a:t>http://www.csprinciples.org</a:t>
            </a:r>
            <a:r>
              <a:rPr lang="en-US" sz="3200" dirty="0" smtClean="0"/>
              <a:t/>
            </a:r>
            <a:br>
              <a:rPr lang="en-US" sz="3200" dirty="0" smtClean="0"/>
            </a:br>
            <a:endParaRPr lang="en-US" sz="3200" dirty="0" smtClean="0"/>
          </a:p>
          <a:p>
            <a:r>
              <a:rPr lang="en-US" sz="3200" dirty="0" smtClean="0"/>
              <a:t>Secondly, have 10,000 teachers ready and able to teach this course in 10,000 schools by 2015: </a:t>
            </a:r>
            <a:r>
              <a:rPr lang="en-US" sz="4000" b="1" dirty="0" smtClean="0"/>
              <a:t>CS10K</a:t>
            </a:r>
            <a:endParaRPr lang="en-US" sz="3200" b="1" dirty="0"/>
          </a:p>
        </p:txBody>
      </p:sp>
    </p:spTree>
    <p:extLst>
      <p:ext uri="{BB962C8B-B14F-4D97-AF65-F5344CB8AC3E}">
        <p14:creationId xmlns:p14="http://schemas.microsoft.com/office/powerpoint/2010/main" val="244076020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How do we go from 2K to 10K?</a:t>
            </a:r>
            <a:endParaRPr lang="en-US" dirty="0"/>
          </a:p>
        </p:txBody>
      </p:sp>
      <p:sp>
        <p:nvSpPr>
          <p:cNvPr id="3" name="Content Placeholder 2"/>
          <p:cNvSpPr>
            <a:spLocks noGrp="1"/>
          </p:cNvSpPr>
          <p:nvPr>
            <p:ph sz="quarter" idx="1"/>
            <p:custDataLst>
              <p:tags r:id="rId2"/>
            </p:custDataLst>
          </p:nvPr>
        </p:nvSpPr>
        <p:spPr/>
        <p:txBody>
          <a:bodyPr/>
          <a:lstStyle/>
          <a:p>
            <a:r>
              <a:rPr lang="en-US" sz="2800" b="1" i="1" dirty="0"/>
              <a:t>Claim: </a:t>
            </a:r>
            <a:r>
              <a:rPr lang="en-US" sz="2800" b="1" i="1" dirty="0" smtClean="0"/>
              <a:t>They are </a:t>
            </a:r>
            <a:r>
              <a:rPr lang="en-US" sz="2800" b="1" i="1" dirty="0"/>
              <a:t>not going to come from pre-service </a:t>
            </a:r>
            <a:r>
              <a:rPr lang="en-US" sz="2800" b="1" i="1" dirty="0" smtClean="0"/>
              <a:t>teacher </a:t>
            </a:r>
            <a:r>
              <a:rPr lang="en-US" sz="2800" b="1" i="1" dirty="0"/>
              <a:t>education.</a:t>
            </a:r>
          </a:p>
          <a:p>
            <a:pPr lvl="1"/>
            <a:r>
              <a:rPr lang="en-US" sz="2400" dirty="0" err="1" smtClean="0"/>
              <a:t>UTeach</a:t>
            </a:r>
            <a:r>
              <a:rPr lang="en-US" sz="2400" dirty="0" smtClean="0"/>
              <a:t> </a:t>
            </a:r>
            <a:r>
              <a:rPr lang="en-US" sz="2400" dirty="0"/>
              <a:t>at </a:t>
            </a:r>
            <a:r>
              <a:rPr lang="en-US" sz="2400" dirty="0" err="1"/>
              <a:t>U-T@Austin</a:t>
            </a:r>
            <a:r>
              <a:rPr lang="en-US" sz="2400" dirty="0"/>
              <a:t> has offered pre-service CS </a:t>
            </a:r>
            <a:r>
              <a:rPr lang="en-US" sz="2400" dirty="0" err="1"/>
              <a:t>ed</a:t>
            </a:r>
            <a:r>
              <a:rPr lang="en-US" sz="2400" dirty="0"/>
              <a:t> for 15 years, with only 7 graduates.</a:t>
            </a:r>
          </a:p>
          <a:p>
            <a:pPr lvl="1"/>
            <a:r>
              <a:rPr lang="en-US" sz="2400" dirty="0"/>
              <a:t>Purdue has a program, with only one teacher enrolled</a:t>
            </a:r>
            <a:r>
              <a:rPr lang="en-US" sz="2400" dirty="0" smtClean="0"/>
              <a:t>.</a:t>
            </a:r>
          </a:p>
          <a:p>
            <a:pPr lvl="1"/>
            <a:r>
              <a:rPr lang="en-US" sz="2400" dirty="0" smtClean="0"/>
              <a:t>Using pre-service to ramp-up an area doesn’t work: </a:t>
            </a:r>
            <a:r>
              <a:rPr lang="en-US" sz="2400" dirty="0"/>
              <a:t/>
            </a:r>
            <a:br>
              <a:rPr lang="en-US" sz="2400" dirty="0"/>
            </a:br>
            <a:r>
              <a:rPr lang="en-US" sz="2400" dirty="0" smtClean="0"/>
              <a:t>The student-teaching problem.</a:t>
            </a:r>
            <a:endParaRPr lang="en-US" sz="2400" dirty="0"/>
          </a:p>
          <a:p>
            <a:r>
              <a:rPr lang="en-US" sz="2800" b="1" i="1" dirty="0"/>
              <a:t>Claim: We have to do in-service CS teacher education a whole lot better.</a:t>
            </a:r>
          </a:p>
          <a:p>
            <a:pPr lvl="1"/>
            <a:r>
              <a:rPr lang="en-US" sz="2400" dirty="0" smtClean="0"/>
              <a:t>Experiences at Columbus </a:t>
            </a:r>
            <a:r>
              <a:rPr lang="en-US" sz="2400" dirty="0"/>
              <a:t>State in </a:t>
            </a:r>
            <a:r>
              <a:rPr lang="en-US" sz="2400" dirty="0" smtClean="0"/>
              <a:t>Georgia.</a:t>
            </a:r>
            <a:endParaRPr lang="en-US" sz="2400" dirty="0"/>
          </a:p>
        </p:txBody>
      </p:sp>
    </p:spTree>
    <p:extLst>
      <p:ext uri="{BB962C8B-B14F-4D97-AF65-F5344CB8AC3E}">
        <p14:creationId xmlns:p14="http://schemas.microsoft.com/office/powerpoint/2010/main" val="352488346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2400" y="4419600"/>
            <a:ext cx="8807335" cy="1981200"/>
          </a:xfrm>
          <a:prstGeom prst="rect">
            <a:avLst/>
          </a:prstGeom>
          <a:ln/>
        </p:spPr>
        <p:style>
          <a:lnRef idx="1">
            <a:schemeClr val="accent6"/>
          </a:lnRef>
          <a:fillRef idx="2">
            <a:schemeClr val="accent6"/>
          </a:fillRef>
          <a:effectRef idx="1">
            <a:schemeClr val="accent6"/>
          </a:effectRef>
          <a:fontRef idx="minor">
            <a:schemeClr val="dk1"/>
          </a:fontRef>
        </p:style>
      </p:pic>
      <p:sp>
        <p:nvSpPr>
          <p:cNvPr id="2" name="Title 1"/>
          <p:cNvSpPr>
            <a:spLocks noGrp="1"/>
          </p:cNvSpPr>
          <p:nvPr>
            <p:ph type="title"/>
          </p:nvPr>
        </p:nvSpPr>
        <p:spPr>
          <a:xfrm>
            <a:off x="322262" y="90488"/>
            <a:ext cx="8288337" cy="900112"/>
          </a:xfrm>
        </p:spPr>
        <p:txBody>
          <a:bodyPr/>
          <a:lstStyle/>
          <a:p>
            <a:r>
              <a:rPr lang="en-US" dirty="0" smtClean="0"/>
              <a:t>Studying the issues of</a:t>
            </a:r>
            <a:br>
              <a:rPr lang="en-US" dirty="0" smtClean="0"/>
            </a:br>
            <a:r>
              <a:rPr lang="en-US" dirty="0" smtClean="0"/>
              <a:t>In-service CS Teacher Education</a:t>
            </a:r>
            <a:endParaRPr lang="en-US" dirty="0"/>
          </a:p>
        </p:txBody>
      </p:sp>
      <p:sp>
        <p:nvSpPr>
          <p:cNvPr id="3" name="Content Placeholder 2"/>
          <p:cNvSpPr>
            <a:spLocks noGrp="1"/>
          </p:cNvSpPr>
          <p:nvPr>
            <p:ph idx="1"/>
          </p:nvPr>
        </p:nvSpPr>
        <p:spPr>
          <a:xfrm>
            <a:off x="398463" y="1303338"/>
            <a:ext cx="8288337" cy="1363662"/>
          </a:xfrm>
        </p:spPr>
        <p:txBody>
          <a:bodyPr/>
          <a:lstStyle/>
          <a:p>
            <a:r>
              <a:rPr lang="en-US" dirty="0" smtClean="0"/>
              <a:t>Study of adult/professional students in CS classes.</a:t>
            </a:r>
          </a:p>
          <a:p>
            <a:pPr lvl="1"/>
            <a:r>
              <a:rPr lang="en-US" dirty="0" smtClean="0"/>
              <a:t>They don’t have the time to spend hours in front of the IDE.</a:t>
            </a:r>
          </a:p>
          <a:p>
            <a:pPr lvl="1"/>
            <a:r>
              <a:rPr lang="en-US" dirty="0" smtClean="0"/>
              <a:t>Lacking background, e.g., in mathematics.</a:t>
            </a:r>
          </a:p>
          <a:p>
            <a:pPr lvl="1"/>
            <a:r>
              <a:rPr lang="en-US" dirty="0" smtClean="0"/>
              <a:t>They get stymied by small errors.</a:t>
            </a:r>
            <a:endParaRPr lang="en-US" dirty="0"/>
          </a:p>
        </p:txBody>
      </p:sp>
    </p:spTree>
    <p:extLst>
      <p:ext uri="{BB962C8B-B14F-4D97-AF65-F5344CB8AC3E}">
        <p14:creationId xmlns:p14="http://schemas.microsoft.com/office/powerpoint/2010/main" val="156910244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152400" y="1371600"/>
            <a:ext cx="8883895" cy="1905000"/>
          </a:xfrm>
          <a:prstGeom prst="rect">
            <a:avLst/>
          </a:prstGeom>
          <a:ln/>
        </p:spPr>
        <p:style>
          <a:lnRef idx="1">
            <a:schemeClr val="accent6"/>
          </a:lnRef>
          <a:fillRef idx="3">
            <a:schemeClr val="accent6"/>
          </a:fillRef>
          <a:effectRef idx="2">
            <a:schemeClr val="accent6"/>
          </a:effectRef>
          <a:fontRef idx="minor">
            <a:schemeClr val="lt1"/>
          </a:fontRef>
        </p:style>
      </p:pic>
      <p:pic>
        <p:nvPicPr>
          <p:cNvPr id="4101" name="Picture 5"/>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52399" y="4103913"/>
            <a:ext cx="8883895" cy="1765743"/>
          </a:xfrm>
          <a:prstGeom prst="rect">
            <a:avLst/>
          </a:prstGeom>
          <a:ln/>
        </p:spPr>
        <p:style>
          <a:lnRef idx="1">
            <a:schemeClr val="accent6"/>
          </a:lnRef>
          <a:fillRef idx="3">
            <a:schemeClr val="accent6"/>
          </a:fillRef>
          <a:effectRef idx="2">
            <a:schemeClr val="accent6"/>
          </a:effectRef>
          <a:fontRef idx="minor">
            <a:schemeClr val="lt1"/>
          </a:fontRef>
        </p:style>
      </p:pic>
    </p:spTree>
    <p:extLst>
      <p:ext uri="{BB962C8B-B14F-4D97-AF65-F5344CB8AC3E}">
        <p14:creationId xmlns:p14="http://schemas.microsoft.com/office/powerpoint/2010/main" val="1398923383"/>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US" dirty="0" smtClean="0"/>
              <a:t>Options?</a:t>
            </a:r>
            <a:endParaRPr lang="en-US" dirty="0"/>
          </a:p>
        </p:txBody>
      </p:sp>
      <p:sp>
        <p:nvSpPr>
          <p:cNvPr id="3" name="Content Placeholder 2"/>
          <p:cNvSpPr>
            <a:spLocks noGrp="1"/>
          </p:cNvSpPr>
          <p:nvPr>
            <p:ph sz="quarter" idx="1"/>
            <p:custDataLst>
              <p:tags r:id="rId2"/>
            </p:custDataLst>
          </p:nvPr>
        </p:nvSpPr>
        <p:spPr/>
        <p:txBody>
          <a:bodyPr>
            <a:normAutofit/>
          </a:bodyPr>
          <a:lstStyle/>
          <a:p>
            <a:r>
              <a:rPr lang="en-US" sz="3600" dirty="0" smtClean="0"/>
              <a:t>If we want to have thousands of high school students studying CS, we have two options:</a:t>
            </a:r>
          </a:p>
          <a:p>
            <a:pPr lvl="1"/>
            <a:r>
              <a:rPr lang="en-US" sz="3200" dirty="0" smtClean="0"/>
              <a:t>Option #1: Give up on teachers</a:t>
            </a:r>
          </a:p>
          <a:p>
            <a:pPr lvl="1"/>
            <a:r>
              <a:rPr lang="en-US" sz="3200" dirty="0" smtClean="0"/>
              <a:t>Option #2: Figure out a pedagogy that works for in-service teachers.</a:t>
            </a:r>
          </a:p>
          <a:p>
            <a:pPr lvl="1"/>
            <a:endParaRPr lang="en-US" sz="3200" dirty="0"/>
          </a:p>
        </p:txBody>
      </p:sp>
    </p:spTree>
    <p:extLst>
      <p:ext uri="{BB962C8B-B14F-4D97-AF65-F5344CB8AC3E}">
        <p14:creationId xmlns:p14="http://schemas.microsoft.com/office/powerpoint/2010/main" val="309604607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81000" y="32657"/>
            <a:ext cx="4191000" cy="1143000"/>
          </a:xfrm>
        </p:spPr>
        <p:txBody>
          <a:bodyPr>
            <a:normAutofit fontScale="90000"/>
          </a:bodyPr>
          <a:lstStyle/>
          <a:p>
            <a:r>
              <a:rPr lang="en-US" dirty="0" smtClean="0"/>
              <a:t>Option 1: Don’t Use Teachers</a:t>
            </a:r>
            <a:endParaRPr lang="en-US" dirty="0"/>
          </a:p>
        </p:txBody>
      </p:sp>
      <p:sp>
        <p:nvSpPr>
          <p:cNvPr id="3" name="Content Placeholder 2"/>
          <p:cNvSpPr>
            <a:spLocks noGrp="1"/>
          </p:cNvSpPr>
          <p:nvPr>
            <p:ph sz="quarter" idx="1"/>
            <p:custDataLst>
              <p:tags r:id="rId2"/>
            </p:custDataLst>
          </p:nvPr>
        </p:nvSpPr>
        <p:spPr>
          <a:xfrm>
            <a:off x="228600" y="1371600"/>
            <a:ext cx="8382000" cy="4953000"/>
          </a:xfrm>
        </p:spPr>
        <p:txBody>
          <a:bodyPr>
            <a:normAutofit fontScale="70000" lnSpcReduction="20000"/>
          </a:bodyPr>
          <a:lstStyle/>
          <a:p>
            <a:r>
              <a:rPr lang="en-US" dirty="0" smtClean="0"/>
              <a:t>Dave Patterson (Berkeley) and Alan Kay: </a:t>
            </a:r>
            <a:br>
              <a:rPr lang="en-US" dirty="0" smtClean="0"/>
            </a:br>
            <a:r>
              <a:rPr lang="en-US" b="1" i="1" dirty="0" smtClean="0"/>
              <a:t>Use Technology Instead</a:t>
            </a:r>
            <a:r>
              <a:rPr lang="en-US" dirty="0" smtClean="0"/>
              <a:t>.</a:t>
            </a:r>
          </a:p>
          <a:p>
            <a:r>
              <a:rPr lang="en-US" sz="3400" dirty="0" smtClean="0"/>
              <a:t>“My </a:t>
            </a:r>
            <a:r>
              <a:rPr lang="en-US" sz="3400" dirty="0"/>
              <a:t>belief that the K-12 CS education problem is practically unsolvable for the next 10-20 years in the US is based on:</a:t>
            </a:r>
          </a:p>
          <a:p>
            <a:pPr marL="777240" lvl="1" indent="-457200">
              <a:buFont typeface="+mj-lt"/>
              <a:buAutoNum type="arabicPeriod"/>
            </a:pPr>
            <a:r>
              <a:rPr lang="en-US" sz="3400" b="1" dirty="0"/>
              <a:t>No room in the high-school curriculum for CS.</a:t>
            </a:r>
            <a:endParaRPr lang="en-US" sz="3400" dirty="0"/>
          </a:p>
          <a:p>
            <a:pPr marL="777240" lvl="1" indent="-457200">
              <a:buFont typeface="+mj-lt"/>
              <a:buAutoNum type="arabicPeriod"/>
            </a:pPr>
            <a:r>
              <a:rPr lang="en-US" sz="3400" b="1" dirty="0"/>
              <a:t>Low pay for new teachers</a:t>
            </a:r>
            <a:r>
              <a:rPr lang="en-US" sz="3400" b="1" dirty="0" smtClean="0"/>
              <a:t>.</a:t>
            </a:r>
            <a:endParaRPr lang="en-US" sz="3400" dirty="0"/>
          </a:p>
          <a:p>
            <a:pPr marL="777240" lvl="1" indent="-457200">
              <a:buFont typeface="+mj-lt"/>
              <a:buAutoNum type="arabicPeriod"/>
            </a:pPr>
            <a:r>
              <a:rPr lang="en-US" sz="3400" b="1" dirty="0"/>
              <a:t>Changing education policy is hard and takes a long time, and there is little reason to believe you will succeed. </a:t>
            </a:r>
            <a:r>
              <a:rPr lang="en-US" sz="3400" dirty="0"/>
              <a:t>This is a state by state, school district by school district level of change involving many advocacy groups. </a:t>
            </a:r>
            <a:endParaRPr lang="en-US" sz="3400" dirty="0" smtClean="0"/>
          </a:p>
          <a:p>
            <a:pPr marL="777240" lvl="1" indent="-457200">
              <a:buFont typeface="+mj-lt"/>
              <a:buAutoNum type="arabicPeriod"/>
            </a:pPr>
            <a:r>
              <a:rPr lang="en-US" sz="3400" b="1" dirty="0" smtClean="0"/>
              <a:t>Most </a:t>
            </a:r>
            <a:r>
              <a:rPr lang="en-US" sz="3400" b="1" dirty="0"/>
              <a:t>proposed solutions don’t scale.</a:t>
            </a:r>
            <a:r>
              <a:rPr lang="en-US" sz="3400" dirty="0"/>
              <a:t> There are roughly 50,000 high schools and 80,000 elementary schools and middle schools in the US. Whatever you are proposing, think about the time scale your innovation would take to affect 10% of these schools</a:t>
            </a:r>
            <a:r>
              <a:rPr lang="en-US" sz="3400" dirty="0" smtClean="0"/>
              <a:t>.”</a:t>
            </a:r>
            <a:endParaRPr lang="en-US" sz="3400" dirty="0"/>
          </a:p>
        </p:txBody>
      </p:sp>
      <p:pic>
        <p:nvPicPr>
          <p:cNvPr id="5122" name="Picture 2" descr="http://www.cs.berkeley.edu/~pattrsn/portrait.jpg"/>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5486400" y="15240"/>
            <a:ext cx="2847975" cy="18954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http.cdnlayer.com/itke/blogs.dir/8/files/2008/08/alan_kay_kyoto.jpg"/>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7279004" y="15240"/>
            <a:ext cx="1895476" cy="189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04478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22263" y="-76200"/>
            <a:ext cx="8235950" cy="1212850"/>
          </a:xfrm>
        </p:spPr>
        <p:txBody>
          <a:bodyPr>
            <a:normAutofit/>
          </a:bodyPr>
          <a:lstStyle/>
          <a:p>
            <a:r>
              <a:rPr lang="en-US" sz="2800" dirty="0" smtClean="0"/>
              <a:t>Option #2: Figure out a new way </a:t>
            </a:r>
            <a:br>
              <a:rPr lang="en-US" sz="2800" dirty="0" smtClean="0"/>
            </a:br>
            <a:r>
              <a:rPr lang="en-US" sz="2800" dirty="0" smtClean="0"/>
              <a:t>to teach high school CS teachers</a:t>
            </a:r>
            <a:endParaRPr lang="en-US" sz="2800" dirty="0"/>
          </a:p>
        </p:txBody>
      </p:sp>
      <p:sp>
        <p:nvSpPr>
          <p:cNvPr id="3" name="Content Placeholder 2"/>
          <p:cNvSpPr>
            <a:spLocks noGrp="1"/>
          </p:cNvSpPr>
          <p:nvPr>
            <p:ph sz="quarter" idx="1"/>
            <p:custDataLst>
              <p:tags r:id="rId2"/>
            </p:custDataLst>
          </p:nvPr>
        </p:nvSpPr>
        <p:spPr/>
        <p:txBody>
          <a:bodyPr>
            <a:normAutofit lnSpcReduction="10000"/>
          </a:bodyPr>
          <a:lstStyle/>
          <a:p>
            <a:r>
              <a:rPr lang="en-US" sz="3200" dirty="0" smtClean="0"/>
              <a:t>Given </a:t>
            </a:r>
            <a:r>
              <a:rPr lang="en-US" dirty="0" smtClean="0"/>
              <a:t>a</a:t>
            </a:r>
            <a:r>
              <a:rPr lang="en-US" sz="3200" dirty="0" smtClean="0"/>
              <a:t> focus on in-service teachers:</a:t>
            </a:r>
          </a:p>
          <a:p>
            <a:pPr lvl="1"/>
            <a:r>
              <a:rPr lang="en-US" sz="3200" dirty="0" smtClean="0"/>
              <a:t>It must be distance education to fit with schedules.</a:t>
            </a:r>
          </a:p>
          <a:p>
            <a:pPr lvl="1"/>
            <a:r>
              <a:rPr lang="en-US" sz="3200" dirty="0" smtClean="0"/>
              <a:t>Learning must happen </a:t>
            </a:r>
            <a:r>
              <a:rPr lang="en-US" sz="3200" i="1" dirty="0" smtClean="0"/>
              <a:t>primarily</a:t>
            </a:r>
            <a:r>
              <a:rPr lang="en-US" sz="3200" dirty="0" smtClean="0"/>
              <a:t> in 20-60 minute chunks.</a:t>
            </a:r>
          </a:p>
          <a:p>
            <a:r>
              <a:rPr lang="en-US" dirty="0" smtClean="0"/>
              <a:t>Can learn from Open University successes.</a:t>
            </a:r>
          </a:p>
          <a:p>
            <a:pPr lvl="1"/>
            <a:r>
              <a:rPr lang="en-US" dirty="0" smtClean="0"/>
              <a:t>But a complete solution does not exist for creating secondary school CS teachers that the US could import.  </a:t>
            </a:r>
          </a:p>
          <a:p>
            <a:pPr lvl="1"/>
            <a:r>
              <a:rPr lang="en-US" dirty="0" smtClean="0"/>
              <a:t>Something we could use for 8K teachers in 4 years?</a:t>
            </a:r>
            <a:endParaRPr lang="en-US" dirty="0"/>
          </a:p>
        </p:txBody>
      </p:sp>
    </p:spTree>
    <p:extLst>
      <p:ext uri="{BB962C8B-B14F-4D97-AF65-F5344CB8AC3E}">
        <p14:creationId xmlns:p14="http://schemas.microsoft.com/office/powerpoint/2010/main" val="187089412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4"/>
          <p:cNvSpPr>
            <a:spLocks noChangeArrowheads="1"/>
          </p:cNvSpPr>
          <p:nvPr/>
        </p:nvSpPr>
        <p:spPr bwMode="auto">
          <a:xfrm>
            <a:off x="2057400" y="609600"/>
            <a:ext cx="184150" cy="366713"/>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9" name="Picture 8" descr="blank.jpg"/>
          <p:cNvPicPr>
            <a:picLocks noChangeAspect="1"/>
          </p:cNvPicPr>
          <p:nvPr/>
        </p:nvPicPr>
        <p:blipFill>
          <a:blip r:embed="rId3"/>
          <a:stretch>
            <a:fillRect/>
          </a:stretch>
        </p:blipFill>
        <p:spPr>
          <a:xfrm>
            <a:off x="2381250" y="914400"/>
            <a:ext cx="5295900" cy="533400"/>
          </a:xfrm>
          <a:prstGeom prst="rect">
            <a:avLst/>
          </a:prstGeom>
        </p:spPr>
      </p:pic>
      <p:pic>
        <p:nvPicPr>
          <p:cNvPr id="7" name="Picture 6" descr="AP STEM Graphs.tiff"/>
          <p:cNvPicPr>
            <a:picLocks noChangeAspect="1"/>
          </p:cNvPicPr>
          <p:nvPr/>
        </p:nvPicPr>
        <p:blipFill>
          <a:blip r:embed="rId4"/>
          <a:stretch>
            <a:fillRect/>
          </a:stretch>
        </p:blipFill>
        <p:spPr>
          <a:xfrm>
            <a:off x="1218342" y="680816"/>
            <a:ext cx="6796116" cy="5298321"/>
          </a:xfrm>
          <a:prstGeom prst="rect">
            <a:avLst/>
          </a:prstGeom>
        </p:spPr>
      </p:pic>
      <p:sp>
        <p:nvSpPr>
          <p:cNvPr id="8" name="Rectangle 7"/>
          <p:cNvSpPr/>
          <p:nvPr/>
        </p:nvSpPr>
        <p:spPr>
          <a:xfrm>
            <a:off x="2096366" y="753811"/>
            <a:ext cx="5007644"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260200" y="109316"/>
            <a:ext cx="7754258" cy="1143000"/>
          </a:xfrm>
        </p:spPr>
        <p:txBody>
          <a:bodyPr>
            <a:normAutofit/>
          </a:bodyPr>
          <a:lstStyle/>
          <a:p>
            <a:r>
              <a:rPr lang="en-US" sz="2800" dirty="0" smtClean="0"/>
              <a:t>High School Participation in </a:t>
            </a:r>
            <a:br>
              <a:rPr lang="en-US" sz="2800" dirty="0" smtClean="0"/>
            </a:br>
            <a:r>
              <a:rPr lang="en-US" sz="2800" dirty="0" smtClean="0"/>
              <a:t>AP STEM Disciplines</a:t>
            </a:r>
            <a:endParaRPr lang="en-US" sz="2800" dirty="0"/>
          </a:p>
        </p:txBody>
      </p:sp>
      <p:sp>
        <p:nvSpPr>
          <p:cNvPr id="2" name="Rectangle 1"/>
          <p:cNvSpPr/>
          <p:nvPr/>
        </p:nvSpPr>
        <p:spPr>
          <a:xfrm>
            <a:off x="4506669" y="6096000"/>
            <a:ext cx="4070538" cy="400110"/>
          </a:xfrm>
          <a:prstGeom prst="rect">
            <a:avLst/>
          </a:prstGeom>
        </p:spPr>
        <p:txBody>
          <a:bodyPr wrap="none">
            <a:spAutoFit/>
          </a:bodyPr>
          <a:lstStyle/>
          <a:p>
            <a:r>
              <a:rPr lang="en-US" sz="2000" dirty="0" smtClean="0"/>
              <a:t>— Chris Stephenson, CSTA, 2010</a:t>
            </a:r>
            <a:endParaRPr lang="en-US" sz="2000" dirty="0"/>
          </a:p>
        </p:txBody>
      </p:sp>
    </p:spTree>
    <p:extLst>
      <p:ext uri="{BB962C8B-B14F-4D97-AF65-F5344CB8AC3E}">
        <p14:creationId xmlns:p14="http://schemas.microsoft.com/office/powerpoint/2010/main" val="1437477581"/>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322263" y="0"/>
            <a:ext cx="8235950" cy="1212850"/>
          </a:xfrm>
        </p:spPr>
        <p:txBody>
          <a:bodyPr/>
          <a:lstStyle/>
          <a:p>
            <a:r>
              <a:rPr lang="en-US" sz="2800" dirty="0" smtClean="0">
                <a:ea typeface="ＭＳ Ｐゴシック" pitchFamily="34" charset="-128"/>
              </a:rPr>
              <a:t>Role 3: Re-Think the Way We</a:t>
            </a:r>
            <a:br>
              <a:rPr lang="en-US" sz="2800" dirty="0" smtClean="0">
                <a:ea typeface="ＭＳ Ｐゴシック" pitchFamily="34" charset="-128"/>
              </a:rPr>
            </a:br>
            <a:r>
              <a:rPr lang="en-US" sz="2800" dirty="0" smtClean="0">
                <a:ea typeface="ＭＳ Ｐゴシック" pitchFamily="34" charset="-128"/>
              </a:rPr>
              <a:t>Teach CS.</a:t>
            </a:r>
          </a:p>
        </p:txBody>
      </p:sp>
      <p:sp>
        <p:nvSpPr>
          <p:cNvPr id="126979" name="Content Placeholder 2"/>
          <p:cNvSpPr>
            <a:spLocks noGrp="1"/>
          </p:cNvSpPr>
          <p:nvPr>
            <p:ph idx="1"/>
          </p:nvPr>
        </p:nvSpPr>
        <p:spPr>
          <a:xfrm>
            <a:off x="304800" y="1212850"/>
            <a:ext cx="8353425" cy="3268663"/>
          </a:xfrm>
        </p:spPr>
        <p:txBody>
          <a:bodyPr/>
          <a:lstStyle/>
          <a:p>
            <a:r>
              <a:rPr lang="en-US" sz="2400" dirty="0" smtClean="0">
                <a:ea typeface="ＭＳ Ｐゴシック" pitchFamily="34" charset="-128"/>
              </a:rPr>
              <a:t>Could we build technology (e.g., cognitive tutors) to teach </a:t>
            </a:r>
            <a:r>
              <a:rPr lang="en-US" sz="2400" i="1" dirty="0" smtClean="0">
                <a:ea typeface="ＭＳ Ｐゴシック" pitchFamily="34" charset="-128"/>
              </a:rPr>
              <a:t>all</a:t>
            </a:r>
            <a:r>
              <a:rPr lang="en-US" sz="2400" dirty="0" smtClean="0">
                <a:ea typeface="ＭＳ Ｐゴシック" pitchFamily="34" charset="-128"/>
              </a:rPr>
              <a:t> of </a:t>
            </a:r>
            <a:r>
              <a:rPr lang="en-US" sz="2400" dirty="0" err="1" smtClean="0">
                <a:ea typeface="ＭＳ Ｐゴシック" pitchFamily="34" charset="-128"/>
              </a:rPr>
              <a:t>CS:Principles</a:t>
            </a:r>
            <a:r>
              <a:rPr lang="en-US" sz="2400" dirty="0" smtClean="0">
                <a:ea typeface="ＭＳ Ｐゴシック" pitchFamily="34" charset="-128"/>
              </a:rPr>
              <a:t> without teachers?</a:t>
            </a:r>
          </a:p>
          <a:p>
            <a:r>
              <a:rPr lang="en-US" sz="2400" dirty="0" smtClean="0">
                <a:ea typeface="ＭＳ Ｐゴシック" pitchFamily="34" charset="-128"/>
              </a:rPr>
              <a:t>Or can we build technology to guide teacher learning with </a:t>
            </a:r>
            <a:r>
              <a:rPr lang="en-US" sz="2400" i="1" dirty="0" smtClean="0">
                <a:ea typeface="ＭＳ Ｐゴシック" pitchFamily="34" charset="-128"/>
              </a:rPr>
              <a:t>less</a:t>
            </a:r>
            <a:r>
              <a:rPr lang="en-US" sz="2400" dirty="0" smtClean="0">
                <a:ea typeface="ＭＳ Ｐゴシック" pitchFamily="34" charset="-128"/>
              </a:rPr>
              <a:t> programming?</a:t>
            </a:r>
          </a:p>
          <a:p>
            <a:pPr lvl="1"/>
            <a:r>
              <a:rPr lang="en-US" sz="2000" dirty="0" smtClean="0">
                <a:ea typeface="ＭＳ Ｐゴシック" pitchFamily="34" charset="-128"/>
              </a:rPr>
              <a:t>Where “book” study can reduce wasted time in front of IDE?</a:t>
            </a:r>
          </a:p>
          <a:p>
            <a:pPr lvl="1"/>
            <a:r>
              <a:rPr lang="en-US" sz="2000" dirty="0" smtClean="0">
                <a:ea typeface="ＭＳ Ｐゴシック" pitchFamily="34" charset="-128"/>
              </a:rPr>
              <a:t>Challenge: Not rote memorization, not boring, and usable by teacher with little  background knowledge.</a:t>
            </a:r>
          </a:p>
          <a:p>
            <a:pPr lvl="1"/>
            <a:r>
              <a:rPr lang="en-US" sz="2000" dirty="0" smtClean="0">
                <a:ea typeface="ＭＳ Ｐゴシック" pitchFamily="34" charset="-128"/>
              </a:rPr>
              <a:t> Idea: A little educational psychology can go a long way.</a:t>
            </a:r>
          </a:p>
        </p:txBody>
      </p:sp>
      <p:sp>
        <p:nvSpPr>
          <p:cNvPr id="4" name="TextBox 3"/>
          <p:cNvSpPr txBox="1">
            <a:spLocks noChangeArrowheads="1"/>
          </p:cNvSpPr>
          <p:nvPr/>
        </p:nvSpPr>
        <p:spPr bwMode="auto">
          <a:xfrm>
            <a:off x="304800" y="4508500"/>
            <a:ext cx="8229600" cy="1815882"/>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40000" dist="20000" dir="5400000" rotWithShape="0">
              <a:srgbClr val="808080">
                <a:alpha val="37999"/>
              </a:srgbClr>
            </a:outerShdw>
          </a:effectLst>
        </p:spPr>
        <p:txBody>
          <a:bodyPr wrap="square">
            <a:spAutoFit/>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r>
              <a:rPr lang="en-US" sz="2800" b="1" i="1" dirty="0" smtClean="0">
                <a:latin typeface="Franklin Gothic Book" pitchFamily="34" charset="0"/>
              </a:rPr>
              <a:t>CS Teaching Need #3:</a:t>
            </a:r>
            <a:r>
              <a:rPr lang="en-US" sz="2800" dirty="0">
                <a:latin typeface="Franklin Gothic Book" pitchFamily="34" charset="0"/>
              </a:rPr>
              <a:t/>
            </a:r>
            <a:br>
              <a:rPr lang="en-US" sz="2800" dirty="0">
                <a:latin typeface="Franklin Gothic Book" pitchFamily="34" charset="0"/>
              </a:rPr>
            </a:br>
            <a:r>
              <a:rPr lang="en-US" sz="2800" dirty="0">
                <a:latin typeface="Franklin Gothic Book" pitchFamily="34" charset="0"/>
              </a:rPr>
              <a:t>Create materials that support the learning </a:t>
            </a:r>
            <a:r>
              <a:rPr lang="en-US" sz="2800" dirty="0" smtClean="0">
                <a:latin typeface="Franklin Gothic Book" pitchFamily="34" charset="0"/>
              </a:rPr>
              <a:t>of computing </a:t>
            </a:r>
            <a:r>
              <a:rPr lang="en-US" sz="2800" dirty="0">
                <a:latin typeface="Franklin Gothic Book" pitchFamily="34" charset="0"/>
              </a:rPr>
              <a:t>concepts </a:t>
            </a:r>
            <a:r>
              <a:rPr lang="en-US" sz="2800" i="1" u="sng" dirty="0" smtClean="0">
                <a:latin typeface="Franklin Gothic Book" pitchFamily="34" charset="0"/>
              </a:rPr>
              <a:t>reducing </a:t>
            </a:r>
            <a:r>
              <a:rPr lang="en-US" sz="2800" dirty="0" smtClean="0">
                <a:latin typeface="Franklin Gothic Book" pitchFamily="34" charset="0"/>
              </a:rPr>
              <a:t>the hours spent programming.</a:t>
            </a:r>
            <a:endParaRPr lang="en-US" sz="2800" dirty="0">
              <a:latin typeface="Franklin Gothic Book" pitchFamily="34"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
          <p:cNvSpPr>
            <a:spLocks noGrp="1" noChangeArrowheads="1"/>
          </p:cNvSpPr>
          <p:nvPr>
            <p:ph type="title"/>
          </p:nvPr>
        </p:nvSpPr>
        <p:spPr>
          <a:xfrm>
            <a:off x="387350" y="0"/>
            <a:ext cx="8382000" cy="1133475"/>
          </a:xfrm>
        </p:spPr>
        <p:txBody>
          <a:bodyPr/>
          <a:lstStyle/>
          <a:p>
            <a:pPr eaLnBrk="1" hangingPunct="1"/>
            <a:r>
              <a:rPr lang="en-US" smtClean="0">
                <a:ea typeface="ＭＳ Ｐゴシック" pitchFamily="34" charset="-128"/>
              </a:rPr>
              <a:t>Conclusions</a:t>
            </a:r>
          </a:p>
        </p:txBody>
      </p:sp>
      <p:sp>
        <p:nvSpPr>
          <p:cNvPr id="128003" name="Rectangle 2"/>
          <p:cNvSpPr>
            <a:spLocks noGrp="1" noChangeArrowheads="1"/>
          </p:cNvSpPr>
          <p:nvPr>
            <p:ph type="body" idx="1"/>
          </p:nvPr>
        </p:nvSpPr>
        <p:spPr>
          <a:xfrm>
            <a:off x="381000" y="1066800"/>
            <a:ext cx="8388350" cy="5445125"/>
          </a:xfrm>
        </p:spPr>
        <p:txBody>
          <a:bodyPr/>
          <a:lstStyle/>
          <a:p>
            <a:pPr marL="304800" indent="-304800" eaLnBrk="1" hangingPunct="1">
              <a:spcBef>
                <a:spcPct val="0"/>
              </a:spcBef>
            </a:pPr>
            <a:r>
              <a:rPr lang="en-US" sz="2400" dirty="0" smtClean="0">
                <a:ea typeface="ＭＳ Ｐゴシック" pitchFamily="34" charset="-128"/>
              </a:rPr>
              <a:t>Computing is important for everyone.</a:t>
            </a:r>
            <a:br>
              <a:rPr lang="en-US" sz="2400" dirty="0" smtClean="0">
                <a:ea typeface="ＭＳ Ｐゴシック" pitchFamily="34" charset="-128"/>
              </a:rPr>
            </a:br>
            <a:endParaRPr lang="en-US" sz="2400" dirty="0" smtClean="0">
              <a:ea typeface="ＭＳ Ｐゴシック" pitchFamily="34" charset="-128"/>
            </a:endParaRPr>
          </a:p>
          <a:p>
            <a:pPr marL="304800" indent="-304800" eaLnBrk="1" hangingPunct="1">
              <a:spcBef>
                <a:spcPct val="0"/>
              </a:spcBef>
            </a:pPr>
            <a:r>
              <a:rPr lang="en-US" sz="2400" dirty="0" smtClean="0">
                <a:ea typeface="ＭＳ Ｐゴシック" pitchFamily="34" charset="-128"/>
              </a:rPr>
              <a:t>Students who want computing succeed with contexts.</a:t>
            </a:r>
          </a:p>
          <a:p>
            <a:pPr marL="666750" lvl="1" indent="-304800" eaLnBrk="1" hangingPunct="1">
              <a:spcBef>
                <a:spcPct val="0"/>
              </a:spcBef>
            </a:pPr>
            <a:r>
              <a:rPr lang="en-US" sz="2000" dirty="0" smtClean="0">
                <a:ea typeface="ＭＳ Ｐゴシック" pitchFamily="34" charset="-128"/>
              </a:rPr>
              <a:t>Need #1: Match students to contextualized materials, or develop the ability to tailor materials to a context.</a:t>
            </a:r>
            <a:br>
              <a:rPr lang="en-US" sz="2000" dirty="0" smtClean="0">
                <a:ea typeface="ＭＳ Ｐゴシック" pitchFamily="34" charset="-128"/>
              </a:rPr>
            </a:br>
            <a:endParaRPr lang="en-US" sz="2000" dirty="0" smtClean="0">
              <a:ea typeface="ＭＳ Ｐゴシック" pitchFamily="34" charset="-128"/>
            </a:endParaRPr>
          </a:p>
          <a:p>
            <a:pPr marL="304800" indent="-304800" eaLnBrk="1" hangingPunct="1">
              <a:spcBef>
                <a:spcPct val="0"/>
              </a:spcBef>
            </a:pPr>
            <a:r>
              <a:rPr lang="en-US" sz="2400" dirty="0" smtClean="0">
                <a:ea typeface="ＭＳ Ｐゴシック" pitchFamily="34" charset="-128"/>
              </a:rPr>
              <a:t>End-user programmers want what CS has to offer, and there are more of them than there are professional software developers. But they don’t know enough CS.</a:t>
            </a:r>
          </a:p>
          <a:p>
            <a:pPr marL="666750" lvl="1" indent="-304800" eaLnBrk="1" hangingPunct="1">
              <a:spcBef>
                <a:spcPct val="0"/>
              </a:spcBef>
            </a:pPr>
            <a:r>
              <a:rPr lang="en-US" sz="2000" dirty="0" smtClean="0">
                <a:ea typeface="ＭＳ Ｐゴシック" pitchFamily="34" charset="-128"/>
              </a:rPr>
              <a:t>Need #2: Support discovery and development of base knowledge.</a:t>
            </a:r>
            <a:br>
              <a:rPr lang="en-US" sz="2000" dirty="0" smtClean="0">
                <a:ea typeface="ＭＳ Ｐゴシック" pitchFamily="34" charset="-128"/>
              </a:rPr>
            </a:br>
            <a:endParaRPr lang="en-US" sz="2400" dirty="0" smtClean="0">
              <a:ea typeface="ＭＳ Ｐゴシック" pitchFamily="34" charset="-128"/>
            </a:endParaRPr>
          </a:p>
          <a:p>
            <a:pPr marL="304800" indent="-304800" eaLnBrk="1" hangingPunct="1"/>
            <a:r>
              <a:rPr lang="en-US" sz="2400" dirty="0" smtClean="0">
                <a:ea typeface="ＭＳ Ｐゴシック" pitchFamily="34" charset="-128"/>
              </a:rPr>
              <a:t>Teach CS with less apprenticeship, less programming.</a:t>
            </a:r>
          </a:p>
          <a:p>
            <a:pPr marL="666750" lvl="1" indent="-304800" eaLnBrk="1" hangingPunct="1"/>
            <a:r>
              <a:rPr lang="en-US" sz="2000" dirty="0" smtClean="0">
                <a:ea typeface="ＭＳ Ｐゴシック" pitchFamily="34" charset="-128"/>
              </a:rPr>
              <a:t>Need #3: Provide new approaches to learning CS to support learning of concepts so that time spent programming is fruitful, not wasteful.</a:t>
            </a:r>
          </a:p>
        </p:txBody>
      </p:sp>
    </p:spTree>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
          <p:cNvSpPr>
            <a:spLocks noGrp="1" noChangeArrowheads="1"/>
          </p:cNvSpPr>
          <p:nvPr>
            <p:ph type="title"/>
          </p:nvPr>
        </p:nvSpPr>
        <p:spPr>
          <a:xfrm>
            <a:off x="228600" y="182563"/>
            <a:ext cx="8382000" cy="1189037"/>
          </a:xfrm>
        </p:spPr>
        <p:txBody>
          <a:bodyPr/>
          <a:lstStyle/>
          <a:p>
            <a:pPr eaLnBrk="1" hangingPunct="1"/>
            <a:r>
              <a:rPr lang="en-US" sz="3200" smtClean="0">
                <a:ea typeface="ＭＳ Ｐゴシック" pitchFamily="34" charset="-128"/>
              </a:rPr>
              <a:t>With thanks to our supporters</a:t>
            </a:r>
          </a:p>
        </p:txBody>
      </p:sp>
      <p:sp>
        <p:nvSpPr>
          <p:cNvPr id="130051" name="Rectangle 2"/>
          <p:cNvSpPr>
            <a:spLocks noGrp="1" noChangeArrowheads="1"/>
          </p:cNvSpPr>
          <p:nvPr>
            <p:ph type="body" idx="1"/>
          </p:nvPr>
        </p:nvSpPr>
        <p:spPr>
          <a:xfrm>
            <a:off x="381000" y="1200150"/>
            <a:ext cx="8382000" cy="5200650"/>
          </a:xfrm>
          <a:solidFill>
            <a:schemeClr val="bg1"/>
          </a:solidFill>
          <a:ln>
            <a:solidFill>
              <a:schemeClr val="tx1"/>
            </a:solidFill>
            <a:miter lim="800000"/>
            <a:headEnd/>
            <a:tailEnd/>
          </a:ln>
        </p:spPr>
        <p:txBody>
          <a:bodyPr/>
          <a:lstStyle/>
          <a:p>
            <a:pPr marL="304800" indent="-304800" eaLnBrk="1" hangingPunct="1">
              <a:spcBef>
                <a:spcPct val="0"/>
              </a:spcBef>
            </a:pPr>
            <a:r>
              <a:rPr lang="en-US" sz="2800" dirty="0" smtClean="0">
                <a:ea typeface="ＭＳ Ｐゴシック" pitchFamily="34" charset="-128"/>
              </a:rPr>
              <a:t>US National Science Foundation</a:t>
            </a:r>
            <a:endParaRPr lang="en-US" sz="2400" dirty="0" smtClean="0">
              <a:ea typeface="ＭＳ Ｐゴシック" pitchFamily="34" charset="-128"/>
            </a:endParaRPr>
          </a:p>
          <a:p>
            <a:pPr lvl="1" eaLnBrk="1" hangingPunct="1">
              <a:spcBef>
                <a:spcPts val="1200"/>
              </a:spcBef>
            </a:pPr>
            <a:r>
              <a:rPr lang="en-US" sz="1600" dirty="0" smtClean="0">
                <a:ea typeface="ＭＳ Ｐゴシック" pitchFamily="34" charset="-128"/>
              </a:rPr>
              <a:t>Statewide BPC Alliance: Project “Georgia Computes!” </a:t>
            </a:r>
            <a:r>
              <a:rPr lang="en-US" sz="1600" u="sng" dirty="0" smtClean="0">
                <a:solidFill>
                  <a:srgbClr val="009999"/>
                </a:solidFill>
                <a:ea typeface="ＭＳ Ｐゴシック" pitchFamily="34" charset="-128"/>
                <a:hlinkClick r:id="rId3"/>
              </a:rPr>
              <a:t>http://www.gacomputes.org</a:t>
            </a:r>
            <a:endParaRPr lang="en-US" sz="2000" dirty="0" smtClean="0">
              <a:ea typeface="ＭＳ Ｐゴシック" pitchFamily="34" charset="-128"/>
            </a:endParaRPr>
          </a:p>
          <a:p>
            <a:pPr lvl="1" eaLnBrk="1" hangingPunct="1">
              <a:spcBef>
                <a:spcPts val="1200"/>
              </a:spcBef>
            </a:pPr>
            <a:r>
              <a:rPr lang="en-US" sz="1600" dirty="0" smtClean="0">
                <a:ea typeface="ＭＳ Ｐゴシック" pitchFamily="34" charset="-128"/>
              </a:rPr>
              <a:t>CCLI and CPATH Grants, and now CE21 to produce new media</a:t>
            </a:r>
            <a:endParaRPr lang="en-US" sz="2000" dirty="0" smtClean="0">
              <a:ea typeface="ＭＳ Ｐゴシック" pitchFamily="34" charset="-128"/>
            </a:endParaRPr>
          </a:p>
          <a:p>
            <a:pPr marL="304800" indent="-304800" eaLnBrk="1" hangingPunct="1">
              <a:spcBef>
                <a:spcPts val="1400"/>
              </a:spcBef>
            </a:pPr>
            <a:r>
              <a:rPr lang="en-US" sz="2800" dirty="0" smtClean="0">
                <a:ea typeface="ＭＳ Ｐゴシック" pitchFamily="34" charset="-128"/>
              </a:rPr>
              <a:t>Microsoft Research</a:t>
            </a:r>
            <a:endParaRPr lang="en-US" sz="2400" dirty="0" smtClean="0">
              <a:ea typeface="ＭＳ Ｐゴシック" pitchFamily="34" charset="-128"/>
            </a:endParaRPr>
          </a:p>
          <a:p>
            <a:pPr marL="304800" indent="-304800" eaLnBrk="1" hangingPunct="1">
              <a:spcBef>
                <a:spcPts val="1400"/>
              </a:spcBef>
            </a:pPr>
            <a:r>
              <a:rPr lang="en-US" sz="2800" dirty="0" smtClean="0">
                <a:ea typeface="ＭＳ Ｐゴシック" pitchFamily="34" charset="-128"/>
              </a:rPr>
              <a:t>Georgia Tech's College of Computing </a:t>
            </a:r>
            <a:endParaRPr lang="en-US" sz="2400" dirty="0" smtClean="0">
              <a:ea typeface="ＭＳ Ｐゴシック" pitchFamily="34" charset="-128"/>
            </a:endParaRPr>
          </a:p>
          <a:p>
            <a:pPr marL="304800" indent="-304800" eaLnBrk="1" hangingPunct="1">
              <a:spcBef>
                <a:spcPts val="1400"/>
              </a:spcBef>
            </a:pPr>
            <a:r>
              <a:rPr lang="en-US" sz="2800" dirty="0" smtClean="0">
                <a:ea typeface="ＭＳ Ｐゴシック" pitchFamily="34" charset="-128"/>
              </a:rPr>
              <a:t>Georgia’s Department of Education</a:t>
            </a:r>
            <a:endParaRPr lang="en-US" sz="2400" dirty="0" smtClean="0">
              <a:ea typeface="ＭＳ Ｐゴシック" pitchFamily="34" charset="-128"/>
            </a:endParaRPr>
          </a:p>
          <a:p>
            <a:pPr marL="304800" indent="-304800" eaLnBrk="1" hangingPunct="1">
              <a:spcBef>
                <a:spcPts val="1400"/>
              </a:spcBef>
            </a:pPr>
            <a:r>
              <a:rPr lang="en-US" sz="2800" dirty="0" smtClean="0">
                <a:ea typeface="ＭＳ Ｐゴシック" pitchFamily="34" charset="-128"/>
              </a:rPr>
              <a:t>GVU Center, </a:t>
            </a:r>
            <a:endParaRPr lang="en-US" sz="2400" dirty="0" smtClean="0">
              <a:ea typeface="ＭＳ Ｐゴシック" pitchFamily="34" charset="-128"/>
            </a:endParaRPr>
          </a:p>
          <a:p>
            <a:pPr marL="304800" indent="-304800" eaLnBrk="1" hangingPunct="1">
              <a:spcBef>
                <a:spcPts val="1400"/>
              </a:spcBef>
            </a:pPr>
            <a:r>
              <a:rPr lang="en-US" sz="2800" dirty="0" smtClean="0">
                <a:ea typeface="ＭＳ Ｐゴシック" pitchFamily="34" charset="-128"/>
              </a:rPr>
              <a:t>GT President's Undergraduate Research Award,</a:t>
            </a:r>
            <a:endParaRPr lang="en-US" sz="2400" dirty="0" smtClean="0">
              <a:ea typeface="ＭＳ Ｐゴシック" pitchFamily="34" charset="-128"/>
            </a:endParaRPr>
          </a:p>
          <a:p>
            <a:pPr marL="304800" indent="-304800" eaLnBrk="1" hangingPunct="1">
              <a:spcBef>
                <a:spcPts val="1400"/>
              </a:spcBef>
            </a:pPr>
            <a:r>
              <a:rPr lang="en-US" sz="2800" dirty="0" smtClean="0">
                <a:ea typeface="ＭＳ Ｐゴシック" pitchFamily="34" charset="-128"/>
              </a:rPr>
              <a:t>Toyota Foundation</a:t>
            </a:r>
          </a:p>
        </p:txBody>
      </p:sp>
    </p:spTree>
  </p:cSld>
  <p:clrMapOvr>
    <a:masterClrMapping/>
  </p:clrMapOvr>
  <p:transition>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
          <p:cNvSpPr>
            <a:spLocks noGrp="1" noChangeArrowheads="1"/>
          </p:cNvSpPr>
          <p:nvPr>
            <p:ph type="title"/>
          </p:nvPr>
        </p:nvSpPr>
        <p:spPr>
          <a:xfrm>
            <a:off x="322263" y="0"/>
            <a:ext cx="8235950" cy="1393825"/>
          </a:xfrm>
        </p:spPr>
        <p:txBody>
          <a:bodyPr/>
          <a:lstStyle/>
          <a:p>
            <a:pPr eaLnBrk="1" hangingPunct="1"/>
            <a:r>
              <a:rPr lang="en-US" smtClean="0">
                <a:ea typeface="ＭＳ Ｐゴシック" pitchFamily="34" charset="-128"/>
              </a:rPr>
              <a:t>Thank you!</a:t>
            </a:r>
          </a:p>
        </p:txBody>
      </p:sp>
      <p:sp>
        <p:nvSpPr>
          <p:cNvPr id="132099" name="Rectangle 2"/>
          <p:cNvSpPr>
            <a:spLocks noGrp="1" noChangeArrowheads="1"/>
          </p:cNvSpPr>
          <p:nvPr>
            <p:ph type="body" idx="1"/>
          </p:nvPr>
        </p:nvSpPr>
        <p:spPr>
          <a:xfrm>
            <a:off x="381000" y="1295400"/>
            <a:ext cx="5899150" cy="4906963"/>
          </a:xfrm>
        </p:spPr>
        <p:txBody>
          <a:bodyPr/>
          <a:lstStyle/>
          <a:p>
            <a:pPr marL="304800" indent="-304800" eaLnBrk="1" hangingPunct="1">
              <a:lnSpc>
                <a:spcPct val="80000"/>
              </a:lnSpc>
              <a:spcBef>
                <a:spcPct val="0"/>
              </a:spcBef>
            </a:pPr>
            <a:r>
              <a:rPr lang="en-US" sz="2400" smtClean="0">
                <a:solidFill>
                  <a:srgbClr val="009999"/>
                </a:solidFill>
                <a:latin typeface="Franklin Gothic Book (Body)" charset="0"/>
                <a:ea typeface="Courier New" pitchFamily="49" charset="0"/>
                <a:sym typeface="Courier New" pitchFamily="49" charset="0"/>
                <a:hlinkClick r:id="rId4"/>
              </a:rPr>
              <a:t>http://www.cc.gatech.edu/~mark.guzdial</a:t>
            </a:r>
            <a:r>
              <a:rPr lang="en-US" sz="2400" smtClean="0">
                <a:latin typeface="Franklin Gothic Book (Body)" charset="0"/>
                <a:ea typeface="Courier New" pitchFamily="49" charset="0"/>
                <a:sym typeface="Courier New" pitchFamily="49" charset="0"/>
              </a:rPr>
              <a:t> </a:t>
            </a:r>
            <a:br>
              <a:rPr lang="en-US" sz="2400" smtClean="0">
                <a:latin typeface="Franklin Gothic Book (Body)" charset="0"/>
                <a:ea typeface="Courier New" pitchFamily="49" charset="0"/>
                <a:sym typeface="Courier New" pitchFamily="49" charset="0"/>
              </a:rPr>
            </a:br>
            <a:r>
              <a:rPr lang="en-US" sz="2400" u="sng" smtClean="0">
                <a:solidFill>
                  <a:srgbClr val="009999"/>
                </a:solidFill>
                <a:latin typeface="Franklin Gothic Book (Body)" charset="0"/>
                <a:ea typeface="Courier New" pitchFamily="49" charset="0"/>
                <a:sym typeface="Courier New" pitchFamily="49" charset="0"/>
                <a:hlinkClick r:id="rId5"/>
              </a:rPr>
              <a:t/>
            </a:r>
            <a:br>
              <a:rPr lang="en-US" sz="2400" u="sng" smtClean="0">
                <a:solidFill>
                  <a:srgbClr val="009999"/>
                </a:solidFill>
                <a:latin typeface="Franklin Gothic Book (Body)" charset="0"/>
                <a:ea typeface="Courier New" pitchFamily="49" charset="0"/>
                <a:sym typeface="Courier New" pitchFamily="49" charset="0"/>
                <a:hlinkClick r:id="rId5"/>
              </a:rPr>
            </a:br>
            <a:r>
              <a:rPr lang="en-US" sz="2400" u="sng" smtClean="0">
                <a:solidFill>
                  <a:srgbClr val="009999"/>
                </a:solidFill>
                <a:latin typeface="Franklin Gothic Book (Body)" charset="0"/>
                <a:ea typeface="Courier New" pitchFamily="49" charset="0"/>
                <a:sym typeface="Courier New" pitchFamily="49" charset="0"/>
                <a:hlinkClick r:id="rId5"/>
              </a:rPr>
              <a:t>http://home.cc.gatech.edu/csl</a:t>
            </a:r>
            <a:r>
              <a:rPr lang="en-US" sz="2400" u="sng" smtClean="0">
                <a:solidFill>
                  <a:srgbClr val="009999"/>
                </a:solidFill>
                <a:latin typeface="Franklin Gothic Book (Body)" charset="0"/>
                <a:ea typeface="Courier New" pitchFamily="49" charset="0"/>
                <a:sym typeface="Courier New" pitchFamily="49" charset="0"/>
              </a:rPr>
              <a:t/>
            </a:r>
            <a:br>
              <a:rPr lang="en-US" sz="2400" u="sng" smtClean="0">
                <a:solidFill>
                  <a:srgbClr val="009999"/>
                </a:solidFill>
                <a:latin typeface="Franklin Gothic Book (Body)" charset="0"/>
                <a:ea typeface="Courier New" pitchFamily="49" charset="0"/>
                <a:sym typeface="Courier New" pitchFamily="49" charset="0"/>
              </a:rPr>
            </a:br>
            <a:r>
              <a:rPr lang="en-US" sz="2400" u="sng" smtClean="0">
                <a:solidFill>
                  <a:srgbClr val="009999"/>
                </a:solidFill>
                <a:latin typeface="Franklin Gothic Book (Body)" charset="0"/>
                <a:ea typeface="Courier New" pitchFamily="49" charset="0"/>
                <a:sym typeface="Courier New" pitchFamily="49" charset="0"/>
              </a:rPr>
              <a:t/>
            </a:r>
            <a:br>
              <a:rPr lang="en-US" sz="2400" u="sng" smtClean="0">
                <a:solidFill>
                  <a:srgbClr val="009999"/>
                </a:solidFill>
                <a:latin typeface="Franklin Gothic Book (Body)" charset="0"/>
                <a:ea typeface="Courier New" pitchFamily="49" charset="0"/>
                <a:sym typeface="Courier New" pitchFamily="49" charset="0"/>
              </a:rPr>
            </a:br>
            <a:r>
              <a:rPr lang="en-US" sz="2400" u="sng" smtClean="0">
                <a:solidFill>
                  <a:srgbClr val="009999"/>
                </a:solidFill>
                <a:latin typeface="Franklin Gothic Book (Body)" charset="0"/>
                <a:ea typeface="Courier New" pitchFamily="49" charset="0"/>
                <a:sym typeface="Courier New" pitchFamily="49" charset="0"/>
              </a:rPr>
              <a:t>http://www.georgiacomputes.org</a:t>
            </a:r>
            <a:endParaRPr lang="en-US" smtClean="0">
              <a:latin typeface="Franklin Gothic Book (Body)" charset="0"/>
              <a:ea typeface="ＭＳ Ｐゴシック" pitchFamily="34" charset="-128"/>
            </a:endParaRPr>
          </a:p>
          <a:p>
            <a:pPr marL="304800" indent="-304800" eaLnBrk="1" hangingPunct="1">
              <a:lnSpc>
                <a:spcPct val="80000"/>
              </a:lnSpc>
              <a:spcBef>
                <a:spcPts val="600"/>
              </a:spcBef>
            </a:pPr>
            <a:endParaRPr lang="en-US" smtClean="0">
              <a:latin typeface="Franklin Gothic Book (Body)" charset="0"/>
              <a:ea typeface="ＭＳ Ｐゴシック" pitchFamily="34" charset="-128"/>
              <a:sym typeface="Courier New" pitchFamily="49" charset="0"/>
            </a:endParaRPr>
          </a:p>
          <a:p>
            <a:pPr marL="304800" indent="-304800" eaLnBrk="1" hangingPunct="1">
              <a:lnSpc>
                <a:spcPct val="80000"/>
              </a:lnSpc>
              <a:buFont typeface="Franklin Gothic Book" pitchFamily="34" charset="0"/>
              <a:buNone/>
            </a:pPr>
            <a:r>
              <a:rPr lang="en-US" smtClean="0">
                <a:latin typeface="Franklin Gothic Book (Body)" charset="0"/>
                <a:ea typeface="ＭＳ Ｐゴシック" pitchFamily="34" charset="-128"/>
              </a:rPr>
              <a:t>For more on the new APCS.</a:t>
            </a:r>
          </a:p>
          <a:p>
            <a:pPr marL="304800" indent="-304800" eaLnBrk="1" hangingPunct="1">
              <a:lnSpc>
                <a:spcPct val="80000"/>
              </a:lnSpc>
            </a:pPr>
            <a:r>
              <a:rPr lang="en-US" sz="2400" smtClean="0">
                <a:latin typeface="Franklin Gothic Book (Body)" charset="0"/>
                <a:ea typeface="ＭＳ Ｐゴシック" pitchFamily="34" charset="-128"/>
                <a:hlinkClick r:id="rId6"/>
              </a:rPr>
              <a:t>http://www.csprinciples.org</a:t>
            </a:r>
            <a:endParaRPr lang="en-US" sz="2400" smtClean="0">
              <a:latin typeface="Franklin Gothic Book (Body)" charset="0"/>
              <a:ea typeface="ＭＳ Ｐゴシック" pitchFamily="34" charset="-128"/>
            </a:endParaRPr>
          </a:p>
          <a:p>
            <a:pPr marL="304800" indent="-304800" eaLnBrk="1" hangingPunct="1">
              <a:lnSpc>
                <a:spcPct val="80000"/>
              </a:lnSpc>
            </a:pPr>
            <a:endParaRPr lang="en-US" smtClean="0">
              <a:latin typeface="Franklin Gothic Book (Body)" charset="0"/>
              <a:ea typeface="ＭＳ Ｐゴシック" pitchFamily="34" charset="-128"/>
            </a:endParaRPr>
          </a:p>
          <a:p>
            <a:pPr marL="304800" indent="-304800" eaLnBrk="1" hangingPunct="1">
              <a:lnSpc>
                <a:spcPct val="80000"/>
              </a:lnSpc>
              <a:buFont typeface="Franklin Gothic Book" pitchFamily="34" charset="0"/>
              <a:buNone/>
            </a:pPr>
            <a:r>
              <a:rPr lang="en-US" smtClean="0">
                <a:latin typeface="Franklin Gothic Book (Body)" charset="0"/>
                <a:ea typeface="ＭＳ Ｐゴシック" pitchFamily="34" charset="-128"/>
              </a:rPr>
              <a:t>For more on MediaComp approach:</a:t>
            </a:r>
          </a:p>
          <a:p>
            <a:pPr marL="304800" indent="-304800" eaLnBrk="1" hangingPunct="1">
              <a:lnSpc>
                <a:spcPct val="80000"/>
              </a:lnSpc>
            </a:pPr>
            <a:r>
              <a:rPr lang="en-US" sz="2000" u="sng" smtClean="0">
                <a:solidFill>
                  <a:srgbClr val="009999"/>
                </a:solidFill>
                <a:latin typeface="Franklin Gothic Book (Body)" charset="0"/>
                <a:ea typeface="ＭＳ Ｐゴシック" pitchFamily="34" charset="-128"/>
                <a:cs typeface="Courier New" pitchFamily="49" charset="0"/>
                <a:sym typeface="Courier New" pitchFamily="49" charset="0"/>
                <a:hlinkClick r:id="rId7"/>
              </a:rPr>
              <a:t>http://www.mediacomputation.org</a:t>
            </a:r>
            <a:endParaRPr lang="en-US" sz="2000" smtClean="0">
              <a:latin typeface="Franklin Gothic Book (Body)" charset="0"/>
              <a:ea typeface="ＭＳ Ｐゴシック" pitchFamily="34" charset="-128"/>
            </a:endParaRPr>
          </a:p>
        </p:txBody>
      </p:sp>
      <p:pic>
        <p:nvPicPr>
          <p:cNvPr id="132100" name="Picture 5" descr="mediacomp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3400" y="2209800"/>
            <a:ext cx="16637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88150" y="533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32102"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807200" y="4267200"/>
            <a:ext cx="18034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static.findbook.tw/image/book/9780136001591/large"/>
          <p:cNvPicPr>
            <a:picLocks noChangeAspect="1" noChangeArrowheads="1"/>
          </p:cNvPicPr>
          <p:nvPr>
            <p:custDataLst>
              <p:tags r:id="rId1"/>
            </p:custDataLst>
          </p:nvPr>
        </p:nvPicPr>
        <p:blipFill>
          <a:blip r:embed="rId11">
            <a:extLst>
              <a:ext uri="{28A0092B-C50C-407E-A947-70E740481C1C}">
                <a14:useLocalDpi xmlns:a14="http://schemas.microsoft.com/office/drawing/2010/main" val="0"/>
              </a:ext>
            </a:extLst>
          </a:blip>
          <a:srcRect/>
          <a:stretch>
            <a:fillRect/>
          </a:stretch>
        </p:blipFill>
        <p:spPr bwMode="auto">
          <a:xfrm>
            <a:off x="5185432" y="4190998"/>
            <a:ext cx="1578769" cy="2105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0165977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5" descr="Scatterplot-FCS1-CS1Final.jpg"/>
          <p:cNvPicPr>
            <a:picLocks noChangeAspect="1"/>
          </p:cNvPicPr>
          <p:nvPr>
            <p:custDataLst>
              <p:tags r:id="rId1"/>
            </p:custDataLst>
          </p:nvPr>
        </p:nvPicPr>
        <p:blipFill>
          <a:blip r:embed="rId7"/>
          <a:srcRect/>
          <a:stretch>
            <a:fillRect/>
          </a:stretch>
        </p:blipFill>
        <p:spPr bwMode="auto">
          <a:xfrm>
            <a:off x="3786188" y="3333750"/>
            <a:ext cx="5357812" cy="3524250"/>
          </a:xfrm>
          <a:prstGeom prst="rect">
            <a:avLst/>
          </a:prstGeom>
          <a:noFill/>
          <a:ln w="9525">
            <a:noFill/>
            <a:miter lim="800000"/>
            <a:headEnd/>
            <a:tailEnd/>
          </a:ln>
        </p:spPr>
      </p:pic>
      <p:pic>
        <p:nvPicPr>
          <p:cNvPr id="163843" name="Picture 4" descr="pseudocode-cs1lang.jpg"/>
          <p:cNvPicPr>
            <a:picLocks noChangeAspect="1"/>
          </p:cNvPicPr>
          <p:nvPr>
            <p:custDataLst>
              <p:tags r:id="rId2"/>
            </p:custDataLst>
          </p:nvPr>
        </p:nvPicPr>
        <p:blipFill>
          <a:blip r:embed="rId8"/>
          <a:srcRect/>
          <a:stretch>
            <a:fillRect/>
          </a:stretch>
        </p:blipFill>
        <p:spPr bwMode="auto">
          <a:xfrm>
            <a:off x="3816350" y="1143000"/>
            <a:ext cx="5327650" cy="2000250"/>
          </a:xfrm>
          <a:prstGeom prst="rect">
            <a:avLst/>
          </a:prstGeom>
          <a:noFill/>
          <a:ln w="9525">
            <a:noFill/>
            <a:miter lim="800000"/>
            <a:headEnd/>
            <a:tailEnd/>
          </a:ln>
        </p:spPr>
      </p:pic>
      <p:sp>
        <p:nvSpPr>
          <p:cNvPr id="163844" name="Title 1"/>
          <p:cNvSpPr>
            <a:spLocks noGrp="1"/>
          </p:cNvSpPr>
          <p:nvPr>
            <p:ph type="title"/>
            <p:custDataLst>
              <p:tags r:id="rId3"/>
            </p:custDataLst>
          </p:nvPr>
        </p:nvSpPr>
        <p:spPr/>
        <p:txBody>
          <a:bodyPr/>
          <a:lstStyle/>
          <a:p>
            <a:r>
              <a:rPr lang="en-US" smtClean="0">
                <a:ea typeface="ＭＳ Ｐゴシック" pitchFamily="34" charset="-128"/>
              </a:rPr>
              <a:t>Are they learning the same?</a:t>
            </a:r>
          </a:p>
        </p:txBody>
      </p:sp>
      <p:sp>
        <p:nvSpPr>
          <p:cNvPr id="163845" name="Content Placeholder 2"/>
          <p:cNvSpPr>
            <a:spLocks noGrp="1"/>
          </p:cNvSpPr>
          <p:nvPr>
            <p:ph idx="1"/>
            <p:custDataLst>
              <p:tags r:id="rId4"/>
            </p:custDataLst>
          </p:nvPr>
        </p:nvSpPr>
        <p:spPr>
          <a:xfrm>
            <a:off x="398463" y="1303338"/>
            <a:ext cx="3792537" cy="3954462"/>
          </a:xfrm>
        </p:spPr>
        <p:txBody>
          <a:bodyPr/>
          <a:lstStyle/>
          <a:p>
            <a:r>
              <a:rPr lang="en-US" sz="2800" smtClean="0">
                <a:ea typeface="ＭＳ Ｐゴシック" pitchFamily="34" charset="-128"/>
              </a:rPr>
              <a:t>We don’t </a:t>
            </a:r>
            <a:r>
              <a:rPr lang="en-US" sz="2800" i="1" smtClean="0">
                <a:ea typeface="ＭＳ Ｐゴシック" pitchFamily="34" charset="-128"/>
              </a:rPr>
              <a:t>know</a:t>
            </a:r>
            <a:r>
              <a:rPr lang="en-US" sz="2800" smtClean="0">
                <a:ea typeface="ＭＳ Ｐゴシック" pitchFamily="34" charset="-128"/>
              </a:rPr>
              <a:t>,</a:t>
            </a:r>
            <a:br>
              <a:rPr lang="en-US" sz="2800" smtClean="0">
                <a:ea typeface="ＭＳ Ｐゴシック" pitchFamily="34" charset="-128"/>
              </a:rPr>
            </a:br>
            <a:r>
              <a:rPr lang="en-US" sz="2800" smtClean="0">
                <a:ea typeface="ＭＳ Ｐゴシック" pitchFamily="34" charset="-128"/>
              </a:rPr>
              <a:t>but now we </a:t>
            </a:r>
            <a:r>
              <a:rPr lang="en-US" sz="2800" i="1" smtClean="0">
                <a:ea typeface="ＭＳ Ｐゴシック" pitchFamily="34" charset="-128"/>
              </a:rPr>
              <a:t>can know</a:t>
            </a:r>
            <a:r>
              <a:rPr lang="en-US" sz="2800" smtClean="0">
                <a:ea typeface="ＭＳ Ｐゴシック" pitchFamily="34" charset="-128"/>
              </a:rPr>
              <a:t>.</a:t>
            </a:r>
          </a:p>
          <a:p>
            <a:r>
              <a:rPr lang="en-US" sz="2800" smtClean="0">
                <a:ea typeface="ＭＳ Ｐゴシック" pitchFamily="34" charset="-128"/>
              </a:rPr>
              <a:t>Allison Elliott Tew has just completed the first language-independent validated test of CS1 knowledge.</a:t>
            </a:r>
          </a:p>
        </p:txBody>
      </p:sp>
      <p:sp>
        <p:nvSpPr>
          <p:cNvPr id="163846" name="Slide Number Placeholder 3"/>
          <p:cNvSpPr>
            <a:spLocks noGrp="1"/>
          </p:cNvSpPr>
          <p:nvPr>
            <p:ph type="sldNum" sz="quarter" idx="10"/>
            <p:custDataLst>
              <p:tags r:id="rId5"/>
            </p:custDataLst>
          </p:nvPr>
        </p:nvSpPr>
        <p:spPr>
          <a:noFill/>
        </p:spPr>
        <p:txBody>
          <a:bodyPr/>
          <a:lstStyle/>
          <a:p>
            <a:fld id="{0EBF245B-3947-444F-A773-C7CC815171DF}" type="slidenum">
              <a:rPr lang="en-US"/>
              <a:pPr/>
              <a:t>55</a:t>
            </a:fld>
            <a:endParaRPr lang="en-US"/>
          </a:p>
        </p:txBody>
      </p:sp>
    </p:spTree>
    <p:extLst>
      <p:ext uri="{BB962C8B-B14F-4D97-AF65-F5344CB8AC3E}">
        <p14:creationId xmlns:p14="http://schemas.microsoft.com/office/powerpoint/2010/main" val="161069918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smtClean="0">
                <a:ea typeface="ＭＳ Ｐゴシック" pitchFamily="34" charset="-128"/>
              </a:rPr>
              <a:t>Simon et al. Key Findings Summarized </a:t>
            </a:r>
          </a:p>
        </p:txBody>
      </p:sp>
      <p:pic>
        <p:nvPicPr>
          <p:cNvPr id="1013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58785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352800"/>
            <a:ext cx="45593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4313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custDataLst>
              <p:tags r:id="rId2"/>
            </p:custDataLst>
          </p:nvPr>
        </p:nvSpPr>
        <p:spPr>
          <a:xfrm>
            <a:off x="151805" y="178594"/>
            <a:ext cx="8831461" cy="1339453"/>
          </a:xfrm>
          <a:solidFill>
            <a:srgbClr val="7249E3"/>
          </a:solidFill>
        </p:spPr>
        <p:txBody>
          <a:bodyPr lIns="0" tIns="0" rIns="0" bIns="0"/>
          <a:lstStyle/>
          <a:p>
            <a:pPr>
              <a:buClr>
                <a:srgbClr val="7249E3"/>
              </a:buClr>
            </a:pPr>
            <a:r>
              <a:rPr lang="en-US" sz="4200">
                <a:solidFill>
                  <a:srgbClr val="FFFFFF"/>
                </a:solidFill>
                <a:latin typeface="Futura" charset="0"/>
                <a:ea typeface="Futura" charset="0"/>
                <a:cs typeface="Futura" charset="0"/>
                <a:sym typeface="Futura" charset="0"/>
              </a:rPr>
              <a:t>Schools in Georgia Teaching AP CS</a:t>
            </a:r>
            <a:endParaRPr lang="en-US"/>
          </a:p>
        </p:txBody>
      </p:sp>
      <p:graphicFrame>
        <p:nvGraphicFramePr>
          <p:cNvPr id="9218" name="Object 2"/>
          <p:cNvGraphicFramePr>
            <a:graphicFrameLocks noChangeAspect="1"/>
          </p:cNvGraphicFramePr>
          <p:nvPr>
            <p:custDataLst>
              <p:tags r:id="rId3"/>
            </p:custDataLst>
          </p:nvPr>
        </p:nvGraphicFramePr>
        <p:xfrm>
          <a:off x="357187" y="2098477"/>
          <a:ext cx="8295680" cy="3875484"/>
        </p:xfrm>
        <a:graphic>
          <a:graphicData uri="http://schemas.openxmlformats.org/presentationml/2006/ole">
            <mc:AlternateContent xmlns:mc="http://schemas.openxmlformats.org/markup-compatibility/2006">
              <mc:Choice xmlns:v="urn:schemas-microsoft-com:vml" Requires="v">
                <p:oleObj spid="_x0000_s230426" name="Chart" r:id="rId7" imgW="0" imgH="0" progId="MSGraph.Chart.8">
                  <p:embed/>
                </p:oleObj>
              </mc:Choice>
              <mc:Fallback>
                <p:oleObj name="Chart" r:id="rId7" imgW="0" imgH="0" progId="MSGraph.Chart.8">
                  <p:embed/>
                  <p:pic>
                    <p:nvPicPr>
                      <p:cNvPr id="0" name=""/>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7187" y="2098477"/>
                        <a:ext cx="8295680" cy="38754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19" name="Line 3"/>
          <p:cNvSpPr>
            <a:spLocks noChangeShapeType="1"/>
          </p:cNvSpPr>
          <p:nvPr>
            <p:custDataLst>
              <p:tags r:id="rId4"/>
            </p:custDataLst>
          </p:nvPr>
        </p:nvSpPr>
        <p:spPr bwMode="auto">
          <a:xfrm flipH="1">
            <a:off x="2820666" y="2240236"/>
            <a:ext cx="1116" cy="3376538"/>
          </a:xfrm>
          <a:prstGeom prst="line">
            <a:avLst/>
          </a:prstGeom>
          <a:noFill/>
          <a:ln w="38100" cap="flat" cmpd="sng">
            <a:solidFill>
              <a:srgbClr val="0E2673"/>
            </a:solid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4291" tIns="32146" rIns="64291" bIns="32146"/>
          <a:lstStyle/>
          <a:p>
            <a:endParaRPr lang="en-US"/>
          </a:p>
        </p:txBody>
      </p:sp>
      <p:sp>
        <p:nvSpPr>
          <p:cNvPr id="9220" name="Rectangle 4"/>
          <p:cNvSpPr>
            <a:spLocks/>
          </p:cNvSpPr>
          <p:nvPr>
            <p:custDataLst>
              <p:tags r:id="rId5"/>
            </p:custDataLst>
          </p:nvPr>
        </p:nvSpPr>
        <p:spPr bwMode="auto">
          <a:xfrm>
            <a:off x="1703338" y="5721410"/>
            <a:ext cx="2157636" cy="656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7" tIns="35717" rIns="35717" bIns="35717" anchor="ctr">
            <a:spAutoFit/>
          </a:bodyPr>
          <a:lstStyle/>
          <a:p>
            <a:r>
              <a:rPr lang="en-US" sz="1900">
                <a:solidFill>
                  <a:srgbClr val="737373"/>
                </a:solidFill>
                <a:latin typeface="Futura" charset="0"/>
                <a:ea typeface="Futura" charset="0"/>
                <a:cs typeface="Futura" charset="0"/>
                <a:sym typeface="Futura" charset="0"/>
              </a:rPr>
              <a:t>2006</a:t>
            </a:r>
            <a:br>
              <a:rPr lang="en-US" sz="1900">
                <a:solidFill>
                  <a:srgbClr val="737373"/>
                </a:solidFill>
                <a:latin typeface="Futura" charset="0"/>
                <a:ea typeface="Futura" charset="0"/>
                <a:cs typeface="Futura" charset="0"/>
                <a:sym typeface="Futura" charset="0"/>
              </a:rPr>
            </a:br>
            <a:r>
              <a:rPr lang="en-US" sz="1900">
                <a:solidFill>
                  <a:srgbClr val="737373"/>
                </a:solidFill>
                <a:latin typeface="Futura" charset="0"/>
                <a:ea typeface="Futura" charset="0"/>
                <a:cs typeface="Futura" charset="0"/>
                <a:sym typeface="Futura" charset="0"/>
              </a:rPr>
              <a:t>GaComputes starts</a:t>
            </a:r>
            <a:endParaRPr lang="en-US"/>
          </a:p>
        </p:txBody>
      </p:sp>
    </p:spTree>
    <p:extLst>
      <p:ext uri="{BB962C8B-B14F-4D97-AF65-F5344CB8AC3E}">
        <p14:creationId xmlns:p14="http://schemas.microsoft.com/office/powerpoint/2010/main" val="2457611948"/>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custDataLst>
              <p:tags r:id="rId1"/>
            </p:custDataLst>
          </p:nvPr>
        </p:nvSpPr>
        <p:spPr>
          <a:xfrm>
            <a:off x="151805" y="178594"/>
            <a:ext cx="8831461" cy="1339453"/>
          </a:xfrm>
          <a:solidFill>
            <a:srgbClr val="7249E3"/>
          </a:solidFill>
        </p:spPr>
        <p:txBody>
          <a:bodyPr lIns="0" tIns="0" rIns="0" bIns="0"/>
          <a:lstStyle/>
          <a:p>
            <a:pPr>
              <a:buClr>
                <a:srgbClr val="7249E3"/>
              </a:buClr>
            </a:pPr>
            <a:r>
              <a:rPr lang="en-US" sz="3800">
                <a:solidFill>
                  <a:srgbClr val="FFFFFF"/>
                </a:solidFill>
                <a:latin typeface="Futura" charset="0"/>
                <a:ea typeface="Futura" charset="0"/>
                <a:cs typeface="Futura" charset="0"/>
                <a:sym typeface="Futura" charset="0"/>
              </a:rPr>
              <a:t>As percent of schools, best in Southeast</a:t>
            </a:r>
            <a:endParaRPr lang="en-US"/>
          </a:p>
        </p:txBody>
      </p:sp>
      <p:pic>
        <p:nvPicPr>
          <p:cNvPr id="10242" name="Picture 2" descr="droppedImage.pdf"/>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393031" y="1678781"/>
            <a:ext cx="6349008" cy="4982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AutoShape 3"/>
          <p:cNvSpPr>
            <a:spLocks/>
          </p:cNvSpPr>
          <p:nvPr>
            <p:custDataLst>
              <p:tags r:id="rId3"/>
            </p:custDataLst>
          </p:nvPr>
        </p:nvSpPr>
        <p:spPr bwMode="auto">
          <a:xfrm>
            <a:off x="1134070" y="5491758"/>
            <a:ext cx="6804422" cy="759023"/>
          </a:xfrm>
          <a:prstGeom prst="roundRect">
            <a:avLst>
              <a:gd name="adj" fmla="val 17648"/>
            </a:avLst>
          </a:prstGeom>
          <a:noFill/>
          <a:ln w="25400" cap="flat" cmpd="sng">
            <a:solidFill>
              <a:srgbClr val="AD040A"/>
            </a:solid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p>
        </p:txBody>
      </p:sp>
    </p:spTree>
    <p:extLst>
      <p:ext uri="{BB962C8B-B14F-4D97-AF65-F5344CB8AC3E}">
        <p14:creationId xmlns:p14="http://schemas.microsoft.com/office/powerpoint/2010/main" val="317133370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custDataLst>
              <p:tags r:id="rId2"/>
            </p:custDataLst>
          </p:nvPr>
        </p:nvSpPr>
        <p:spPr>
          <a:xfrm>
            <a:off x="151805" y="178594"/>
            <a:ext cx="8831461" cy="1339453"/>
          </a:xfrm>
          <a:solidFill>
            <a:srgbClr val="7249E3"/>
          </a:solidFill>
        </p:spPr>
        <p:txBody>
          <a:bodyPr lIns="0" tIns="0" rIns="0" bIns="0"/>
          <a:lstStyle/>
          <a:p>
            <a:pPr>
              <a:buClr>
                <a:srgbClr val="7249E3"/>
              </a:buClr>
            </a:pPr>
            <a:r>
              <a:rPr lang="en-US" sz="5100">
                <a:solidFill>
                  <a:srgbClr val="FFFFFF"/>
                </a:solidFill>
                <a:latin typeface="Futura" charset="0"/>
                <a:ea typeface="Futura" charset="0"/>
                <a:cs typeface="Futura" charset="0"/>
                <a:sym typeface="Futura" charset="0"/>
              </a:rPr>
              <a:t>AP CS Test Taking in Georgia</a:t>
            </a:r>
            <a:endParaRPr lang="en-US"/>
          </a:p>
        </p:txBody>
      </p:sp>
      <p:sp>
        <p:nvSpPr>
          <p:cNvPr id="11266" name="Rectangle 2"/>
          <p:cNvSpPr>
            <a:spLocks noGrp="1" noChangeArrowheads="1"/>
          </p:cNvSpPr>
          <p:nvPr>
            <p:ph type="body" idx="1"/>
            <p:custDataLst>
              <p:tags r:id="rId3"/>
            </p:custDataLst>
          </p:nvPr>
        </p:nvSpPr>
        <p:spPr>
          <a:xfrm>
            <a:off x="892969" y="1607344"/>
            <a:ext cx="7358063" cy="4679156"/>
          </a:xfrm>
        </p:spPr>
        <p:txBody>
          <a:bodyPr/>
          <a:lstStyle/>
          <a:p>
            <a:endParaRPr lang="en-US"/>
          </a:p>
        </p:txBody>
      </p:sp>
      <p:graphicFrame>
        <p:nvGraphicFramePr>
          <p:cNvPr id="11267" name="Object 3"/>
          <p:cNvGraphicFramePr>
            <a:graphicFrameLocks noChangeAspect="1"/>
          </p:cNvGraphicFramePr>
          <p:nvPr>
            <p:custDataLst>
              <p:tags r:id="rId4"/>
            </p:custDataLst>
          </p:nvPr>
        </p:nvGraphicFramePr>
        <p:xfrm>
          <a:off x="1134070" y="1919883"/>
          <a:ext cx="7233047" cy="4054078"/>
        </p:xfrm>
        <a:graphic>
          <a:graphicData uri="http://schemas.openxmlformats.org/presentationml/2006/ole">
            <mc:AlternateContent xmlns:mc="http://schemas.openxmlformats.org/markup-compatibility/2006">
              <mc:Choice xmlns:v="urn:schemas-microsoft-com:vml" Requires="v">
                <p:oleObj spid="_x0000_s231450" name="Chart" r:id="rId8" imgW="0" imgH="0" progId="MSGraph.Chart.8">
                  <p:embed/>
                </p:oleObj>
              </mc:Choice>
              <mc:Fallback>
                <p:oleObj name="Chart" r:id="rId8" imgW="0" imgH="0" progId="MSGraph.Chart.8">
                  <p:embed/>
                  <p:pic>
                    <p:nvPicPr>
                      <p:cNvPr id="0" name=""/>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34070" y="1919883"/>
                        <a:ext cx="7233047" cy="4054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8" name="Line 4"/>
          <p:cNvSpPr>
            <a:spLocks noChangeShapeType="1"/>
          </p:cNvSpPr>
          <p:nvPr>
            <p:custDataLst>
              <p:tags r:id="rId5"/>
            </p:custDataLst>
          </p:nvPr>
        </p:nvSpPr>
        <p:spPr bwMode="auto">
          <a:xfrm flipH="1">
            <a:off x="4302994" y="2177728"/>
            <a:ext cx="1116" cy="3376538"/>
          </a:xfrm>
          <a:prstGeom prst="line">
            <a:avLst/>
          </a:prstGeom>
          <a:noFill/>
          <a:ln w="38100" cap="flat" cmpd="sng">
            <a:solidFill>
              <a:srgbClr val="0E2673"/>
            </a:solid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4291" tIns="32146" rIns="64291" bIns="32146"/>
          <a:lstStyle/>
          <a:p>
            <a:endParaRPr lang="en-US"/>
          </a:p>
        </p:txBody>
      </p:sp>
      <p:sp>
        <p:nvSpPr>
          <p:cNvPr id="11269" name="Rectangle 5"/>
          <p:cNvSpPr>
            <a:spLocks/>
          </p:cNvSpPr>
          <p:nvPr>
            <p:custDataLst>
              <p:tags r:id="rId6"/>
            </p:custDataLst>
          </p:nvPr>
        </p:nvSpPr>
        <p:spPr bwMode="auto">
          <a:xfrm>
            <a:off x="3417838" y="5718438"/>
            <a:ext cx="1768078" cy="877163"/>
          </a:xfrm>
          <a:prstGeom prst="rect">
            <a:avLst/>
          </a:prstGeom>
          <a:solidFill>
            <a:srgbClr val="FFFBF8"/>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r>
              <a:rPr lang="en-US" sz="1900">
                <a:solidFill>
                  <a:srgbClr val="737373"/>
                </a:solidFill>
                <a:latin typeface="Futura" charset="0"/>
                <a:ea typeface="Futura" charset="0"/>
                <a:cs typeface="Futura" charset="0"/>
                <a:sym typeface="Futura" charset="0"/>
              </a:rPr>
              <a:t>2006</a:t>
            </a:r>
            <a:br>
              <a:rPr lang="en-US" sz="1900">
                <a:solidFill>
                  <a:srgbClr val="737373"/>
                </a:solidFill>
                <a:latin typeface="Futura" charset="0"/>
                <a:ea typeface="Futura" charset="0"/>
                <a:cs typeface="Futura" charset="0"/>
                <a:sym typeface="Futura" charset="0"/>
              </a:rPr>
            </a:br>
            <a:r>
              <a:rPr lang="en-US" sz="1900">
                <a:solidFill>
                  <a:srgbClr val="737373"/>
                </a:solidFill>
                <a:latin typeface="Futura" charset="0"/>
                <a:ea typeface="Futura" charset="0"/>
                <a:cs typeface="Futura" charset="0"/>
                <a:sym typeface="Futura" charset="0"/>
              </a:rPr>
              <a:t>GaComputes starts</a:t>
            </a:r>
            <a:endParaRPr lang="en-US"/>
          </a:p>
        </p:txBody>
      </p:sp>
    </p:spTree>
    <p:extLst>
      <p:ext uri="{BB962C8B-B14F-4D97-AF65-F5344CB8AC3E}">
        <p14:creationId xmlns:p14="http://schemas.microsoft.com/office/powerpoint/2010/main" val="828733666"/>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p:txBody>
          <a:bodyPr/>
          <a:lstStyle/>
          <a:p>
            <a:pPr eaLnBrk="1" hangingPunct="1"/>
            <a:r>
              <a:rPr lang="en-US" smtClean="0">
                <a:ea typeface="ＭＳ Ｐゴシック" pitchFamily="34" charset="-128"/>
              </a:rPr>
              <a:t>The Two Cultures</a:t>
            </a:r>
          </a:p>
        </p:txBody>
      </p:sp>
      <p:pic>
        <p:nvPicPr>
          <p:cNvPr id="624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54" y="1054554"/>
            <a:ext cx="3970337"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505200"/>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custDataLst>
              <p:tags r:id="rId1"/>
            </p:custDataLst>
          </p:nvPr>
        </p:nvSpPr>
        <p:spPr>
          <a:xfrm>
            <a:off x="151805" y="178594"/>
            <a:ext cx="2839641" cy="1339453"/>
          </a:xfrm>
          <a:solidFill>
            <a:srgbClr val="7249E3"/>
          </a:solidFill>
        </p:spPr>
        <p:txBody>
          <a:bodyPr lIns="0" tIns="0" rIns="0" bIns="0"/>
          <a:lstStyle/>
          <a:p>
            <a:pPr>
              <a:buClr>
                <a:srgbClr val="7249E3"/>
              </a:buClr>
            </a:pPr>
            <a:r>
              <a:rPr lang="en-US" sz="3700">
                <a:solidFill>
                  <a:srgbClr val="FFFFFF"/>
                </a:solidFill>
                <a:latin typeface="Futura" charset="0"/>
                <a:ea typeface="Futura" charset="0"/>
                <a:cs typeface="Futura" charset="0"/>
                <a:sym typeface="Futura" charset="0"/>
              </a:rPr>
              <a:t>Number of AP CS Tests</a:t>
            </a:r>
            <a:endParaRPr lang="en-US"/>
          </a:p>
        </p:txBody>
      </p:sp>
      <p:pic>
        <p:nvPicPr>
          <p:cNvPr id="12290" name="Picture 2" descr="droppedImage.pdf"/>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295055" y="177478"/>
            <a:ext cx="5197078" cy="66838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AutoShape 3"/>
          <p:cNvSpPr>
            <a:spLocks/>
          </p:cNvSpPr>
          <p:nvPr>
            <p:custDataLst>
              <p:tags r:id="rId3"/>
            </p:custDataLst>
          </p:nvPr>
        </p:nvSpPr>
        <p:spPr bwMode="auto">
          <a:xfrm>
            <a:off x="4393406" y="2868663"/>
            <a:ext cx="3607594" cy="1083841"/>
          </a:xfrm>
          <a:custGeom>
            <a:avLst/>
            <a:gdLst/>
            <a:ahLst/>
            <a:cxnLst/>
            <a:rect l="0" t="0" r="r" b="b"/>
            <a:pathLst>
              <a:path w="21600" h="21600">
                <a:moveTo>
                  <a:pt x="0" y="21600"/>
                </a:moveTo>
                <a:lnTo>
                  <a:pt x="4205" y="21600"/>
                </a:lnTo>
                <a:lnTo>
                  <a:pt x="8768" y="17327"/>
                </a:lnTo>
                <a:lnTo>
                  <a:pt x="12760" y="17564"/>
                </a:lnTo>
                <a:lnTo>
                  <a:pt x="17394" y="0"/>
                </a:lnTo>
                <a:lnTo>
                  <a:pt x="21600" y="474"/>
                </a:lnTo>
              </a:path>
            </a:pathLst>
          </a:custGeom>
          <a:noFill/>
          <a:ln w="88900" cap="flat" cmpd="sng">
            <a:solidFill>
              <a:srgbClr val="D31220">
                <a:alpha val="87000"/>
              </a:srgbClr>
            </a:solid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p>
        </p:txBody>
      </p:sp>
    </p:spTree>
    <p:extLst>
      <p:ext uri="{BB962C8B-B14F-4D97-AF65-F5344CB8AC3E}">
        <p14:creationId xmlns:p14="http://schemas.microsoft.com/office/powerpoint/2010/main" val="418178093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5630720" presetClass="entr" presetSubtype="105769040" fill="hold" grpId="0" nodeType="clickEffect">
                                  <p:stCondLst>
                                    <p:cond delay="0"/>
                                  </p:stCondLst>
                                  <p:childTnLst>
                                    <p:set>
                                      <p:cBhvr>
                                        <p:cTn id="6" dur="1" fill="hold">
                                          <p:stCondLst>
                                            <p:cond delay="499"/>
                                          </p:stCondLst>
                                        </p:cTn>
                                        <p:tgtEl>
                                          <p:spTgt spid="1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custDataLst>
              <p:tags r:id="rId2"/>
            </p:custDataLst>
          </p:nvPr>
        </p:nvSpPr>
        <p:spPr>
          <a:xfrm>
            <a:off x="151805" y="178594"/>
            <a:ext cx="8831461" cy="1339453"/>
          </a:xfrm>
          <a:solidFill>
            <a:srgbClr val="7249E3"/>
          </a:solidFill>
        </p:spPr>
        <p:txBody>
          <a:bodyPr lIns="0" tIns="0" rIns="0" bIns="0"/>
          <a:lstStyle/>
          <a:p>
            <a:pPr>
              <a:buClr>
                <a:srgbClr val="7249E3"/>
              </a:buClr>
            </a:pPr>
            <a:r>
              <a:rPr lang="en-US" sz="5600">
                <a:solidFill>
                  <a:srgbClr val="FFFFFF"/>
                </a:solidFill>
                <a:latin typeface="Futura" charset="0"/>
                <a:ea typeface="Futura" charset="0"/>
                <a:cs typeface="Futura" charset="0"/>
                <a:sym typeface="Futura" charset="0"/>
              </a:rPr>
              <a:t>Who’s taking those tests?</a:t>
            </a:r>
            <a:endParaRPr lang="en-US"/>
          </a:p>
        </p:txBody>
      </p:sp>
      <p:sp>
        <p:nvSpPr>
          <p:cNvPr id="13314" name="Rectangle 2"/>
          <p:cNvSpPr>
            <a:spLocks noGrp="1" noChangeArrowheads="1"/>
          </p:cNvSpPr>
          <p:nvPr>
            <p:ph type="body" idx="1"/>
            <p:custDataLst>
              <p:tags r:id="rId3"/>
            </p:custDataLst>
          </p:nvPr>
        </p:nvSpPr>
        <p:spPr>
          <a:xfrm>
            <a:off x="892969" y="1607344"/>
            <a:ext cx="7358063" cy="4679156"/>
          </a:xfrm>
        </p:spPr>
        <p:txBody>
          <a:bodyPr/>
          <a:lstStyle/>
          <a:p>
            <a:endParaRPr lang="en-US"/>
          </a:p>
        </p:txBody>
      </p:sp>
      <p:graphicFrame>
        <p:nvGraphicFramePr>
          <p:cNvPr id="13315" name="Object 3"/>
          <p:cNvGraphicFramePr>
            <a:graphicFrameLocks noChangeAspect="1"/>
          </p:cNvGraphicFramePr>
          <p:nvPr>
            <p:custDataLst>
              <p:tags r:id="rId4"/>
            </p:custDataLst>
          </p:nvPr>
        </p:nvGraphicFramePr>
        <p:xfrm>
          <a:off x="848320" y="2058293"/>
          <a:ext cx="7518797" cy="3915668"/>
        </p:xfrm>
        <a:graphic>
          <a:graphicData uri="http://schemas.openxmlformats.org/presentationml/2006/ole">
            <mc:AlternateContent xmlns:mc="http://schemas.openxmlformats.org/markup-compatibility/2006">
              <mc:Choice xmlns:v="urn:schemas-microsoft-com:vml" Requires="v">
                <p:oleObj spid="_x0000_s232474" name="Chart" r:id="rId8" imgW="0" imgH="0" progId="MSGraph.Chart.8">
                  <p:embed/>
                </p:oleObj>
              </mc:Choice>
              <mc:Fallback>
                <p:oleObj name="Chart" r:id="rId8" imgW="0" imgH="0" progId="MSGraph.Chart.8">
                  <p:embed/>
                  <p:pic>
                    <p:nvPicPr>
                      <p:cNvPr id="0" name=""/>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48320" y="2058293"/>
                        <a:ext cx="7518797" cy="39156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16" name="Line 4"/>
          <p:cNvSpPr>
            <a:spLocks noChangeShapeType="1"/>
          </p:cNvSpPr>
          <p:nvPr>
            <p:custDataLst>
              <p:tags r:id="rId5"/>
            </p:custDataLst>
          </p:nvPr>
        </p:nvSpPr>
        <p:spPr bwMode="auto">
          <a:xfrm flipH="1">
            <a:off x="2820666" y="2240236"/>
            <a:ext cx="1116" cy="3376538"/>
          </a:xfrm>
          <a:prstGeom prst="line">
            <a:avLst/>
          </a:prstGeom>
          <a:noFill/>
          <a:ln w="38100" cap="flat" cmpd="sng">
            <a:solidFill>
              <a:srgbClr val="0E2673"/>
            </a:solid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4291" tIns="32146" rIns="64291" bIns="32146"/>
          <a:lstStyle/>
          <a:p>
            <a:endParaRPr lang="en-US"/>
          </a:p>
        </p:txBody>
      </p:sp>
      <p:sp>
        <p:nvSpPr>
          <p:cNvPr id="13317" name="Rectangle 5"/>
          <p:cNvSpPr>
            <a:spLocks/>
          </p:cNvSpPr>
          <p:nvPr>
            <p:custDataLst>
              <p:tags r:id="rId6"/>
            </p:custDataLst>
          </p:nvPr>
        </p:nvSpPr>
        <p:spPr bwMode="auto">
          <a:xfrm>
            <a:off x="1703338" y="5721410"/>
            <a:ext cx="2157636" cy="656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7" tIns="35717" rIns="35717" bIns="35717" anchor="ctr">
            <a:spAutoFit/>
          </a:bodyPr>
          <a:lstStyle/>
          <a:p>
            <a:r>
              <a:rPr lang="en-US" sz="1900">
                <a:solidFill>
                  <a:srgbClr val="737373"/>
                </a:solidFill>
                <a:latin typeface="Futura" charset="0"/>
                <a:ea typeface="Futura" charset="0"/>
                <a:cs typeface="Futura" charset="0"/>
                <a:sym typeface="Futura" charset="0"/>
              </a:rPr>
              <a:t>2006</a:t>
            </a:r>
            <a:br>
              <a:rPr lang="en-US" sz="1900">
                <a:solidFill>
                  <a:srgbClr val="737373"/>
                </a:solidFill>
                <a:latin typeface="Futura" charset="0"/>
                <a:ea typeface="Futura" charset="0"/>
                <a:cs typeface="Futura" charset="0"/>
                <a:sym typeface="Futura" charset="0"/>
              </a:rPr>
            </a:br>
            <a:r>
              <a:rPr lang="en-US" sz="1900">
                <a:solidFill>
                  <a:srgbClr val="737373"/>
                </a:solidFill>
                <a:latin typeface="Futura" charset="0"/>
                <a:ea typeface="Futura" charset="0"/>
                <a:cs typeface="Futura" charset="0"/>
                <a:sym typeface="Futura" charset="0"/>
              </a:rPr>
              <a:t>GaComputes starts</a:t>
            </a:r>
            <a:endParaRPr lang="en-US"/>
          </a:p>
        </p:txBody>
      </p:sp>
    </p:spTree>
    <p:extLst>
      <p:ext uri="{BB962C8B-B14F-4D97-AF65-F5344CB8AC3E}">
        <p14:creationId xmlns:p14="http://schemas.microsoft.com/office/powerpoint/2010/main" val="327821742"/>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custDataLst>
              <p:tags r:id="rId2"/>
            </p:custDataLst>
          </p:nvPr>
        </p:nvSpPr>
        <p:spPr>
          <a:xfrm>
            <a:off x="151805" y="178594"/>
            <a:ext cx="8831461" cy="1339453"/>
          </a:xfrm>
          <a:solidFill>
            <a:srgbClr val="7249E3"/>
          </a:solidFill>
        </p:spPr>
        <p:txBody>
          <a:bodyPr lIns="0" tIns="0" rIns="0" bIns="0"/>
          <a:lstStyle/>
          <a:p>
            <a:pPr>
              <a:buClr>
                <a:srgbClr val="7249E3"/>
              </a:buClr>
            </a:pPr>
            <a:r>
              <a:rPr lang="en-US" sz="5600">
                <a:solidFill>
                  <a:srgbClr val="FFFFFF"/>
                </a:solidFill>
                <a:latin typeface="Futura" charset="0"/>
                <a:ea typeface="Futura" charset="0"/>
                <a:cs typeface="Futura" charset="0"/>
                <a:sym typeface="Futura" charset="0"/>
              </a:rPr>
              <a:t>And how are they doing?</a:t>
            </a:r>
            <a:endParaRPr lang="en-US"/>
          </a:p>
        </p:txBody>
      </p:sp>
      <p:sp>
        <p:nvSpPr>
          <p:cNvPr id="14338" name="Rectangle 2"/>
          <p:cNvSpPr>
            <a:spLocks noGrp="1" noChangeArrowheads="1"/>
          </p:cNvSpPr>
          <p:nvPr>
            <p:ph type="body" idx="1"/>
            <p:custDataLst>
              <p:tags r:id="rId3"/>
            </p:custDataLst>
          </p:nvPr>
        </p:nvSpPr>
        <p:spPr>
          <a:xfrm>
            <a:off x="142875" y="1607344"/>
            <a:ext cx="3134320" cy="892969"/>
          </a:xfrm>
        </p:spPr>
        <p:txBody>
          <a:bodyPr lIns="0" tIns="0" rIns="0" bIns="0"/>
          <a:lstStyle/>
          <a:p>
            <a:pPr marL="292437" indent="-292437">
              <a:spcBef>
                <a:spcPts val="1687"/>
              </a:spcBef>
              <a:buClr>
                <a:srgbClr val="7249E3"/>
              </a:buClr>
            </a:pPr>
            <a:r>
              <a:rPr lang="en-US" sz="2100">
                <a:solidFill>
                  <a:srgbClr val="737373"/>
                </a:solidFill>
                <a:latin typeface="Palatino" charset="0"/>
                <a:ea typeface="Palatino" charset="0"/>
                <a:cs typeface="Palatino" charset="0"/>
                <a:sym typeface="Palatino" charset="0"/>
              </a:rPr>
              <a:t>Percentage of students earning a 3 or higher.</a:t>
            </a:r>
            <a:endParaRPr lang="en-US"/>
          </a:p>
        </p:txBody>
      </p:sp>
      <p:graphicFrame>
        <p:nvGraphicFramePr>
          <p:cNvPr id="14339" name="Object 3"/>
          <p:cNvGraphicFramePr>
            <a:graphicFrameLocks noChangeAspect="1"/>
          </p:cNvGraphicFramePr>
          <p:nvPr>
            <p:custDataLst>
              <p:tags r:id="rId4"/>
            </p:custDataLst>
          </p:nvPr>
        </p:nvGraphicFramePr>
        <p:xfrm>
          <a:off x="285750" y="1924348"/>
          <a:ext cx="8081367" cy="4049613"/>
        </p:xfrm>
        <a:graphic>
          <a:graphicData uri="http://schemas.openxmlformats.org/presentationml/2006/ole">
            <mc:AlternateContent xmlns:mc="http://schemas.openxmlformats.org/markup-compatibility/2006">
              <mc:Choice xmlns:v="urn:schemas-microsoft-com:vml" Requires="v">
                <p:oleObj spid="_x0000_s233498" name="Chart" r:id="rId8" imgW="0" imgH="0" progId="MSGraph.Chart.8">
                  <p:embed/>
                </p:oleObj>
              </mc:Choice>
              <mc:Fallback>
                <p:oleObj name="Chart" r:id="rId8" imgW="0" imgH="0" progId="MSGraph.Chart.8">
                  <p:embed/>
                  <p:pic>
                    <p:nvPicPr>
                      <p:cNvPr id="0" name=""/>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5750" y="1924348"/>
                        <a:ext cx="8081367" cy="404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0" name="Line 4"/>
          <p:cNvSpPr>
            <a:spLocks noChangeShapeType="1"/>
          </p:cNvSpPr>
          <p:nvPr>
            <p:custDataLst>
              <p:tags r:id="rId5"/>
            </p:custDataLst>
          </p:nvPr>
        </p:nvSpPr>
        <p:spPr bwMode="auto">
          <a:xfrm flipH="1">
            <a:off x="3802931" y="2177728"/>
            <a:ext cx="1116" cy="3376538"/>
          </a:xfrm>
          <a:prstGeom prst="line">
            <a:avLst/>
          </a:prstGeom>
          <a:noFill/>
          <a:ln w="38100" cap="flat" cmpd="sng">
            <a:solidFill>
              <a:srgbClr val="0E2673"/>
            </a:solid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4291" tIns="32146" rIns="64291" bIns="32146"/>
          <a:lstStyle/>
          <a:p>
            <a:endParaRPr lang="en-US"/>
          </a:p>
        </p:txBody>
      </p:sp>
      <p:sp>
        <p:nvSpPr>
          <p:cNvPr id="14341" name="Rectangle 5"/>
          <p:cNvSpPr>
            <a:spLocks/>
          </p:cNvSpPr>
          <p:nvPr>
            <p:custDataLst>
              <p:tags r:id="rId6"/>
            </p:custDataLst>
          </p:nvPr>
        </p:nvSpPr>
        <p:spPr bwMode="auto">
          <a:xfrm>
            <a:off x="2721322" y="5703898"/>
            <a:ext cx="2157636" cy="584775"/>
          </a:xfrm>
          <a:prstGeom prst="rect">
            <a:avLst/>
          </a:prstGeom>
          <a:solidFill>
            <a:srgbClr val="FFFBF8"/>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r>
              <a:rPr lang="en-US" sz="1900">
                <a:solidFill>
                  <a:srgbClr val="737373"/>
                </a:solidFill>
                <a:latin typeface="Futura" charset="0"/>
                <a:ea typeface="Futura" charset="0"/>
                <a:cs typeface="Futura" charset="0"/>
                <a:sym typeface="Futura" charset="0"/>
              </a:rPr>
              <a:t>2006</a:t>
            </a:r>
            <a:br>
              <a:rPr lang="en-US" sz="1900">
                <a:solidFill>
                  <a:srgbClr val="737373"/>
                </a:solidFill>
                <a:latin typeface="Futura" charset="0"/>
                <a:ea typeface="Futura" charset="0"/>
                <a:cs typeface="Futura" charset="0"/>
                <a:sym typeface="Futura" charset="0"/>
              </a:rPr>
            </a:br>
            <a:r>
              <a:rPr lang="en-US" sz="1900">
                <a:solidFill>
                  <a:srgbClr val="737373"/>
                </a:solidFill>
                <a:latin typeface="Futura" charset="0"/>
                <a:ea typeface="Futura" charset="0"/>
                <a:cs typeface="Futura" charset="0"/>
                <a:sym typeface="Futura" charset="0"/>
              </a:rPr>
              <a:t>GaComputes starts</a:t>
            </a:r>
            <a:endParaRPr lang="en-US"/>
          </a:p>
        </p:txBody>
      </p:sp>
    </p:spTree>
    <p:extLst>
      <p:ext uri="{BB962C8B-B14F-4D97-AF65-F5344CB8AC3E}">
        <p14:creationId xmlns:p14="http://schemas.microsoft.com/office/powerpoint/2010/main" val="4196940113"/>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sz="3200" dirty="0" smtClean="0">
                <a:ea typeface="ＭＳ Ｐゴシック" pitchFamily="34" charset="-128"/>
              </a:rPr>
              <a:t>Who else wants what CS has to offer?</a:t>
            </a:r>
          </a:p>
        </p:txBody>
      </p:sp>
      <p:sp>
        <p:nvSpPr>
          <p:cNvPr id="88067" name="Content Placeholder 2"/>
          <p:cNvSpPr>
            <a:spLocks noGrp="1"/>
          </p:cNvSpPr>
          <p:nvPr>
            <p:ph idx="1"/>
          </p:nvPr>
        </p:nvSpPr>
        <p:spPr/>
        <p:txBody>
          <a:bodyPr/>
          <a:lstStyle/>
          <a:p>
            <a:r>
              <a:rPr lang="en-US" sz="2400" smtClean="0">
                <a:ea typeface="ＭＳ Ｐゴシック" pitchFamily="34" charset="-128"/>
              </a:rPr>
              <a:t>Computing is at the core of the modern society and modern economy.</a:t>
            </a:r>
          </a:p>
          <a:p>
            <a:r>
              <a:rPr lang="en-US" sz="2400" smtClean="0">
                <a:ea typeface="ＭＳ Ｐゴシック" pitchFamily="34" charset="-128"/>
              </a:rPr>
              <a:t>Computing is key to innovation in many disciplines.</a:t>
            </a:r>
          </a:p>
          <a:p>
            <a:r>
              <a:rPr lang="en-US" sz="2800" b="1" i="1" smtClean="0">
                <a:ea typeface="ＭＳ Ｐゴシック" pitchFamily="34" charset="-128"/>
              </a:rPr>
              <a:t>Computer Science has a much larger potential audience beyond software developers.</a:t>
            </a:r>
          </a:p>
          <a:p>
            <a:pPr lvl="1"/>
            <a:r>
              <a:rPr lang="en-US" sz="2400" smtClean="0">
                <a:ea typeface="ＭＳ Ｐゴシック" pitchFamily="34" charset="-128"/>
              </a:rPr>
              <a:t>Estimates: </a:t>
            </a:r>
            <a:br>
              <a:rPr lang="en-US" sz="2400" smtClean="0">
                <a:ea typeface="ＭＳ Ｐゴシック" pitchFamily="34" charset="-128"/>
              </a:rPr>
            </a:br>
            <a:r>
              <a:rPr lang="en-US" sz="2400" smtClean="0">
                <a:ea typeface="ＭＳ Ｐゴシック" pitchFamily="34" charset="-128"/>
              </a:rPr>
              <a:t>~13 million non-professional programmer/end-user programmers in US by 2012, </a:t>
            </a:r>
            <a:br>
              <a:rPr lang="en-US" sz="2400" smtClean="0">
                <a:ea typeface="ＭＳ Ｐゴシック" pitchFamily="34" charset="-128"/>
              </a:rPr>
            </a:br>
            <a:r>
              <a:rPr lang="en-US" sz="2400" smtClean="0">
                <a:ea typeface="ＭＳ Ｐゴシック" pitchFamily="34" charset="-128"/>
              </a:rPr>
              <a:t>vs. </a:t>
            </a:r>
            <a:br>
              <a:rPr lang="en-US" sz="2400" smtClean="0">
                <a:ea typeface="ＭＳ Ｐゴシック" pitchFamily="34" charset="-128"/>
              </a:rPr>
            </a:br>
            <a:r>
              <a:rPr lang="en-US" sz="2400" smtClean="0">
                <a:ea typeface="ＭＳ Ｐゴシック" pitchFamily="34" charset="-128"/>
              </a:rPr>
              <a:t>~3 million professional software developers (Scaffidi, Shaw, &amp; Myers, 2005)</a:t>
            </a:r>
          </a:p>
        </p:txBody>
      </p:sp>
      <p:sp>
        <p:nvSpPr>
          <p:cNvPr id="8806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A77F578A-A609-47B2-89DA-0BA46279F54F}" type="slidenum">
              <a:rPr lang="en-US" sz="800">
                <a:solidFill>
                  <a:srgbClr val="808080"/>
                </a:solidFill>
                <a:latin typeface="Franklin Gothic Book" pitchFamily="34" charset="0"/>
                <a:sym typeface="Franklin Gothic Book" pitchFamily="34" charset="0"/>
              </a:rPr>
              <a:pPr eaLnBrk="1" hangingPunct="1"/>
              <a:t>7</a:t>
            </a:fld>
            <a:endParaRPr lang="en-US" sz="800">
              <a:solidFill>
                <a:srgbClr val="808080"/>
              </a:solidFill>
              <a:latin typeface="Franklin Gothic Book" pitchFamily="34" charset="0"/>
              <a:sym typeface="Franklin Gothic Book" pitchFamily="34" charset="0"/>
            </a:endParaRPr>
          </a:p>
        </p:txBody>
      </p:sp>
    </p:spTree>
    <p:extLst>
      <p:ext uri="{BB962C8B-B14F-4D97-AF65-F5344CB8AC3E}">
        <p14:creationId xmlns:p14="http://schemas.microsoft.com/office/powerpoint/2010/main" val="141666947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322263" y="-76200"/>
            <a:ext cx="8235950" cy="1212850"/>
          </a:xfrm>
        </p:spPr>
        <p:txBody>
          <a:bodyPr/>
          <a:lstStyle/>
          <a:p>
            <a:r>
              <a:rPr lang="en-US" sz="2800" dirty="0" smtClean="0">
                <a:ea typeface="ＭＳ Ｐゴシック" pitchFamily="34" charset="-128"/>
              </a:rPr>
              <a:t>An atypical CS student:</a:t>
            </a:r>
            <a:br>
              <a:rPr lang="en-US" sz="2800" dirty="0" smtClean="0">
                <a:ea typeface="ＭＳ Ｐゴシック" pitchFamily="34" charset="-128"/>
              </a:rPr>
            </a:br>
            <a:r>
              <a:rPr lang="en-US" sz="2800" dirty="0" smtClean="0">
                <a:ea typeface="ＭＳ Ｐゴシック" pitchFamily="34" charset="-128"/>
              </a:rPr>
              <a:t>Future computational scientist or engineer</a:t>
            </a:r>
          </a:p>
        </p:txBody>
      </p:sp>
      <p:sp>
        <p:nvSpPr>
          <p:cNvPr id="66563" name="Content Placeholder 2"/>
          <p:cNvSpPr>
            <a:spLocks noGrp="1"/>
          </p:cNvSpPr>
          <p:nvPr>
            <p:ph idx="1"/>
          </p:nvPr>
        </p:nvSpPr>
        <p:spPr>
          <a:xfrm>
            <a:off x="398463" y="1303338"/>
            <a:ext cx="5392737" cy="5554662"/>
          </a:xfrm>
        </p:spPr>
        <p:txBody>
          <a:bodyPr/>
          <a:lstStyle/>
          <a:p>
            <a:r>
              <a:rPr lang="en-US" sz="2400" smtClean="0">
                <a:ea typeface="ＭＳ Ｐゴシック" pitchFamily="34" charset="-128"/>
              </a:rPr>
              <a:t>To use computation as a tool to enhance understanding.</a:t>
            </a:r>
          </a:p>
          <a:p>
            <a:r>
              <a:rPr lang="en-US" sz="2400" smtClean="0">
                <a:ea typeface="ＭＳ Ｐゴシック" pitchFamily="34" charset="-128"/>
              </a:rPr>
              <a:t>To write programs of (at most) 100 lines (most often, 10 lines) for themselves.</a:t>
            </a:r>
          </a:p>
          <a:p>
            <a:pPr lvl="1"/>
            <a:r>
              <a:rPr lang="en-US" sz="2000" smtClean="0">
                <a:ea typeface="ＭＳ Ｐゴシック" pitchFamily="34" charset="-128"/>
              </a:rPr>
              <a:t>They care about the products of the programs, not the programs.  </a:t>
            </a:r>
          </a:p>
          <a:p>
            <a:r>
              <a:rPr lang="en-US" sz="2400" smtClean="0">
                <a:ea typeface="ＭＳ Ｐゴシック" pitchFamily="34" charset="-128"/>
              </a:rPr>
              <a:t>To learn as few languages as are needed for their tasks.</a:t>
            </a:r>
          </a:p>
          <a:p>
            <a:r>
              <a:rPr lang="en-US" sz="2400" smtClean="0">
                <a:ea typeface="ＭＳ Ｐゴシック" pitchFamily="34" charset="-128"/>
              </a:rPr>
              <a:t>To work in interdisciplinary teams, including software engineers.</a:t>
            </a:r>
          </a:p>
        </p:txBody>
      </p:sp>
      <p:pic>
        <p:nvPicPr>
          <p:cNvPr id="66564" name="Picture 5" descr="389079main_image_1478_1024-76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5240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6" descr="386077main_image_1468_1024-76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3528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7" descr="betalac.pot.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5105400"/>
            <a:ext cx="24447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322263" y="0"/>
            <a:ext cx="8235950" cy="1212850"/>
          </a:xfrm>
        </p:spPr>
        <p:txBody>
          <a:bodyPr/>
          <a:lstStyle/>
          <a:p>
            <a:r>
              <a:rPr lang="en-US" sz="3200" smtClean="0">
                <a:ea typeface="ＭＳ Ｐゴシック" pitchFamily="34" charset="-128"/>
              </a:rPr>
              <a:t>An atypical CS student:</a:t>
            </a:r>
            <a:br>
              <a:rPr lang="en-US" sz="3200" smtClean="0">
                <a:ea typeface="ＭＳ Ｐゴシック" pitchFamily="34" charset="-128"/>
              </a:rPr>
            </a:br>
            <a:r>
              <a:rPr lang="en-US" sz="3200" smtClean="0">
                <a:ea typeface="ＭＳ Ｐゴシック" pitchFamily="34" charset="-128"/>
              </a:rPr>
              <a:t>Future high school CS teacher</a:t>
            </a:r>
          </a:p>
        </p:txBody>
      </p:sp>
      <p:sp>
        <p:nvSpPr>
          <p:cNvPr id="68611" name="Content Placeholder 2"/>
          <p:cNvSpPr>
            <a:spLocks noGrp="1"/>
          </p:cNvSpPr>
          <p:nvPr>
            <p:ph idx="1"/>
          </p:nvPr>
        </p:nvSpPr>
        <p:spPr>
          <a:xfrm>
            <a:off x="398463" y="1303338"/>
            <a:ext cx="5087937" cy="5554662"/>
          </a:xfrm>
        </p:spPr>
        <p:txBody>
          <a:bodyPr/>
          <a:lstStyle/>
          <a:p>
            <a:r>
              <a:rPr lang="en-US" sz="2800" dirty="0" smtClean="0">
                <a:ea typeface="ＭＳ Ｐゴシック" pitchFamily="34" charset="-128"/>
              </a:rPr>
              <a:t>To use code to explore and understand ideas of computation.</a:t>
            </a:r>
          </a:p>
          <a:p>
            <a:r>
              <a:rPr lang="en-US" sz="2800" dirty="0" smtClean="0">
                <a:ea typeface="ＭＳ Ｐゴシック" pitchFamily="34" charset="-128"/>
              </a:rPr>
              <a:t>To learn what languages are necessary to meet standards and engage students.</a:t>
            </a:r>
          </a:p>
          <a:p>
            <a:r>
              <a:rPr lang="en-US" sz="2800" dirty="0" smtClean="0">
                <a:ea typeface="ＭＳ Ｐゴシック" pitchFamily="34" charset="-128"/>
              </a:rPr>
              <a:t>To work with students with a wide range of interests.</a:t>
            </a:r>
          </a:p>
          <a:p>
            <a:pPr lvl="1"/>
            <a:r>
              <a:rPr lang="en-US" sz="2000" dirty="0" smtClean="0">
                <a:ea typeface="ＭＳ Ｐゴシック" pitchFamily="34" charset="-128"/>
              </a:rPr>
              <a:t>Probably won’t work with professional software engineers</a:t>
            </a:r>
          </a:p>
          <a:p>
            <a:endParaRPr lang="en-US" sz="2400" dirty="0" smtClean="0">
              <a:ea typeface="ＭＳ Ｐゴシック" pitchFamily="34" charset="-128"/>
            </a:endParaRPr>
          </a:p>
        </p:txBody>
      </p:sp>
      <p:pic>
        <p:nvPicPr>
          <p:cNvPr id="68612" name="Content Placeholder 11" descr="100_0444.JPG"/>
          <p:cNvPicPr>
            <a:picLocks noChangeAspect="1"/>
          </p:cNvPicPr>
          <p:nvPr/>
        </p:nvPicPr>
        <p:blipFill>
          <a:blip r:embed="rId3">
            <a:extLst>
              <a:ext uri="{28A0092B-C50C-407E-A947-70E740481C1C}">
                <a14:useLocalDpi xmlns:a14="http://schemas.microsoft.com/office/drawing/2010/main" val="0"/>
              </a:ext>
            </a:extLst>
          </a:blip>
          <a:srcRect t="20374" b="-24432"/>
          <a:stretch>
            <a:fillRect/>
          </a:stretch>
        </p:blipFill>
        <p:spPr bwMode="auto">
          <a:xfrm>
            <a:off x="5791200" y="1371600"/>
            <a:ext cx="3352800"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6" descr="scb_greenscreen_brick_fi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505200"/>
            <a:ext cx="2087563"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Content Placeholder 4" descr="100_0471.JPG"/>
          <p:cNvPicPr>
            <a:picLocks noChangeAspect="1"/>
          </p:cNvPicPr>
          <p:nvPr/>
        </p:nvPicPr>
        <p:blipFill>
          <a:blip r:embed="rId5">
            <a:extLst>
              <a:ext uri="{28A0092B-C50C-407E-A947-70E740481C1C}">
                <a14:useLocalDpi xmlns:a14="http://schemas.microsoft.com/office/drawing/2010/main" val="0"/>
              </a:ext>
            </a:extLst>
          </a:blip>
          <a:srcRect t="-24432" b="-24432"/>
          <a:stretch>
            <a:fillRect/>
          </a:stretch>
        </p:blipFill>
        <p:spPr bwMode="auto">
          <a:xfrm>
            <a:off x="7075488" y="4800600"/>
            <a:ext cx="2068512"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Default - Title Slide - No Graphics">
  <a:themeElements>
    <a:clrScheme name="Default - Title Slide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Slide - No Graphics">
      <a:majorFont>
        <a:latin typeface="Lucida Grande"/>
        <a:ea typeface=""/>
        <a:cs typeface=""/>
      </a:majorFont>
      <a:minorFont>
        <a:latin typeface="Lucida Gran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lnDef>
  </a:objectDefaults>
  <a:extraClrSchemeLst>
    <a:extraClrScheme>
      <a:clrScheme name="Default - Title Slide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 Title and Content">
  <a:themeElements>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a:majorFont>
        <a:latin typeface="Lucida Grande"/>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 Title, Text, and Content">
  <a:themeElements>
    <a:clrScheme name="Default - Title, Text,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Text, and Content">
      <a:majorFont>
        <a:latin typeface="Lucida Grande"/>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lnDef>
  </a:objectDefaults>
  <a:extraClrSchemeLst>
    <a:extraClrScheme>
      <a:clrScheme name="Default - Title, Text,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19514</TotalTime>
  <Pages>0</Pages>
  <Words>3096</Words>
  <Characters>0</Characters>
  <Application>Microsoft Office PowerPoint</Application>
  <PresentationFormat>On-screen Show (4:3)</PresentationFormat>
  <Lines>0</Lines>
  <Paragraphs>419</Paragraphs>
  <Slides>62</Slides>
  <Notes>43</Notes>
  <HiddenSlides>0</HiddenSlides>
  <MMClips>4</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62</vt:i4>
      </vt:variant>
    </vt:vector>
  </HeadingPairs>
  <TitlesOfParts>
    <vt:vector size="66" baseType="lpstr">
      <vt:lpstr>Default - Title Slide - No Graphics</vt:lpstr>
      <vt:lpstr>Default - Title and Content</vt:lpstr>
      <vt:lpstr>Default - Title, Text, and Content</vt:lpstr>
      <vt:lpstr>Chart</vt:lpstr>
      <vt:lpstr>Creating Computer Science for All Students</vt:lpstr>
      <vt:lpstr>Story</vt:lpstr>
      <vt:lpstr>The typical CS student: Future Software Engineer</vt:lpstr>
      <vt:lpstr>US CRA Taulbee Numbers</vt:lpstr>
      <vt:lpstr>High School Participation in  AP STEM Disciplines</vt:lpstr>
      <vt:lpstr>The Two Cultures</vt:lpstr>
      <vt:lpstr>Who else wants what CS has to offer?</vt:lpstr>
      <vt:lpstr>An atypical CS student: Future computational scientist or engineer</vt:lpstr>
      <vt:lpstr>An atypical CS student: Future high school CS teacher</vt:lpstr>
      <vt:lpstr>An atypical CS student: Future graphics designer</vt:lpstr>
      <vt:lpstr>How do meet this need?</vt:lpstr>
      <vt:lpstr>Technology can help. We should lead.</vt:lpstr>
      <vt:lpstr>Three Needs</vt:lpstr>
      <vt:lpstr>Piece 1: Teaching  Computing to Everyone</vt:lpstr>
      <vt:lpstr>One-class CS1: Pass (A, B, or C) vs.  WDF (Withdrawal, D or F)</vt:lpstr>
      <vt:lpstr>Contextualized Computing Education</vt:lpstr>
      <vt:lpstr>Our Three CS1’s Today</vt:lpstr>
      <vt:lpstr>Media Computation: Teaching in a Relevant Context</vt:lpstr>
      <vt:lpstr>PowerPoint Presentation</vt:lpstr>
      <vt:lpstr>Open-ended, contextualized homework  in Media Computation CS1 &amp; CS2</vt:lpstr>
      <vt:lpstr>Results:CS1“Media Computation”</vt:lpstr>
      <vt:lpstr>Was the class successful?</vt:lpstr>
      <vt:lpstr>Results at Other Schools</vt:lpstr>
      <vt:lpstr>Results at  University of California, San Diego</vt:lpstr>
      <vt:lpstr>A Contextualized CS2:  MediaComp Data Structures</vt:lpstr>
      <vt:lpstr>Research Question:  Is context still useful in a second course?</vt:lpstr>
      <vt:lpstr>Introducing Computing in an  Engineering Context</vt:lpstr>
      <vt:lpstr>Comparing Spring 2004</vt:lpstr>
      <vt:lpstr>A Context for CS1 for CS majors: Robotics</vt:lpstr>
      <vt:lpstr>Need #1: Finding or Making Context</vt:lpstr>
      <vt:lpstr>CS Need #1: Matching or Tailoring</vt:lpstr>
      <vt:lpstr>Piece 2: What do they need  that we have to offer?</vt:lpstr>
      <vt:lpstr>What do software engineers do? Answer: The Boring Stuff.</vt:lpstr>
      <vt:lpstr>Why don’t they take CS classes?</vt:lpstr>
      <vt:lpstr>They are not afraid of coding</vt:lpstr>
      <vt:lpstr>They’re Lost without Initial Knowledge</vt:lpstr>
      <vt:lpstr>PowerPoint Presentation</vt:lpstr>
      <vt:lpstr>Bottomline: Cases work</vt:lpstr>
      <vt:lpstr>Need 2: Interpreting Code for Search</vt:lpstr>
      <vt:lpstr>Piece 3: Teaching CS as a study, not just an apprenticeship</vt:lpstr>
      <vt:lpstr>Can we teach more of CS without programming?</vt:lpstr>
      <vt:lpstr>Problem: Too little secondary school CS</vt:lpstr>
      <vt:lpstr>US NSF’s Solution: CS:P =&gt; CS10K</vt:lpstr>
      <vt:lpstr>How do we go from 2K to 10K?</vt:lpstr>
      <vt:lpstr>Studying the issues of In-service CS Teacher Education</vt:lpstr>
      <vt:lpstr>PowerPoint Presentation</vt:lpstr>
      <vt:lpstr>Options?</vt:lpstr>
      <vt:lpstr>Option 1: Don’t Use Teachers</vt:lpstr>
      <vt:lpstr>Option #2: Figure out a new way  to teach high school CS teachers</vt:lpstr>
      <vt:lpstr>Role 3: Re-Think the Way We Teach CS.</vt:lpstr>
      <vt:lpstr>Conclusions</vt:lpstr>
      <vt:lpstr>With thanks to our supporters</vt:lpstr>
      <vt:lpstr>Thank you!</vt:lpstr>
      <vt:lpstr>Extra slides</vt:lpstr>
      <vt:lpstr>Are they learning the same?</vt:lpstr>
      <vt:lpstr>Simon et al. Key Findings Summarized </vt:lpstr>
      <vt:lpstr>Schools in Georgia Teaching AP CS</vt:lpstr>
      <vt:lpstr>As percent of schools, best in Southeast</vt:lpstr>
      <vt:lpstr>AP CS Test Taking in Georgia</vt:lpstr>
      <vt:lpstr>Number of AP CS Tests</vt:lpstr>
      <vt:lpstr>Who’s taking those tests?</vt:lpstr>
      <vt:lpstr>And how are they doing?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Contexts in Computer Science Education</dc:title>
  <dc:creator>MarkGuzdial</dc:creator>
  <cp:lastModifiedBy>MarkGuzdial</cp:lastModifiedBy>
  <cp:revision>179</cp:revision>
  <cp:lastPrinted>2010-07-11T18:40:24Z</cp:lastPrinted>
  <dcterms:created xsi:type="dcterms:W3CDTF">2009-01-18T20:22:28Z</dcterms:created>
  <dcterms:modified xsi:type="dcterms:W3CDTF">2011-11-17T20:27:23Z</dcterms:modified>
</cp:coreProperties>
</file>