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3" r:id="rId7"/>
    <p:sldId id="286" r:id="rId8"/>
    <p:sldId id="261" r:id="rId9"/>
    <p:sldId id="262" r:id="rId10"/>
    <p:sldId id="263" r:id="rId11"/>
    <p:sldId id="285" r:id="rId12"/>
    <p:sldId id="265" r:id="rId13"/>
    <p:sldId id="270" r:id="rId14"/>
    <p:sldId id="264" r:id="rId15"/>
    <p:sldId id="266" r:id="rId16"/>
    <p:sldId id="280" r:id="rId17"/>
    <p:sldId id="267" r:id="rId18"/>
    <p:sldId id="278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68" r:id="rId28"/>
    <p:sldId id="269" r:id="rId29"/>
    <p:sldId id="281" r:id="rId30"/>
    <p:sldId id="282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1536" y="-104"/>
      </p:cViewPr>
      <p:guideLst>
        <p:guide orient="horz" pos="1060"/>
        <p:guide pos="5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cuments:ICE:grants:ECEP:DetailedStateInfoAP-CS-A-2006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cuments:ICE:grants:ECEP:DetailedStateInfoAP-CS-A-2006-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cuments:ICE:grants:ECEP:DetailedStateInfoAP-CS-A-2006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wnloads:DetailedStateInfoAP-CS-A-2006-2012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wnloads:DetailedStateInfoAP-CS-A-2006-2012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baraericson:Downloads:DetailedStateInfoAP-CS-A-2006-2012-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Sheet2!$A$6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Sheet2!$B$5:$F$5</c:f>
              <c:strCache>
                <c:ptCount val="5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Sheet2!$B$6:$F$6</c:f>
              <c:numCache>
                <c:formatCode>General</c:formatCode>
                <c:ptCount val="5"/>
                <c:pt idx="0">
                  <c:v>1014.0</c:v>
                </c:pt>
                <c:pt idx="1">
                  <c:v>1919.0</c:v>
                </c:pt>
                <c:pt idx="2">
                  <c:v>13320.0</c:v>
                </c:pt>
                <c:pt idx="3">
                  <c:v>6869.0</c:v>
                </c:pt>
                <c:pt idx="4">
                  <c:v>1660.0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Sheet2!$A$10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Sheet2!$B$9:$F$9</c:f>
              <c:strCache>
                <c:ptCount val="5"/>
                <c:pt idx="0">
                  <c:v>Black 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Sheet2!$B$10:$F$10</c:f>
              <c:numCache>
                <c:formatCode>General</c:formatCode>
                <c:ptCount val="5"/>
                <c:pt idx="0">
                  <c:v>13852.0</c:v>
                </c:pt>
                <c:pt idx="1">
                  <c:v>11346.0</c:v>
                </c:pt>
                <c:pt idx="2">
                  <c:v>154407.0</c:v>
                </c:pt>
                <c:pt idx="3">
                  <c:v>42520.0</c:v>
                </c:pt>
                <c:pt idx="4">
                  <c:v>34038.0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Sheet2!$A$17</c:f>
              <c:strCache>
                <c:ptCount val="1"/>
                <c:pt idx="0">
                  <c:v>Pass Rates</c:v>
                </c:pt>
              </c:strCache>
            </c:strRef>
          </c:tx>
          <c:invertIfNegative val="0"/>
          <c:cat>
            <c:strRef>
              <c:f>Sheet2!$B$16:$E$16</c:f>
              <c:strCache>
                <c:ptCount val="4"/>
                <c:pt idx="0">
                  <c:v>Asian</c:v>
                </c:pt>
                <c:pt idx="1">
                  <c:v>White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Sheet2!$B$17:$E$17</c:f>
              <c:numCache>
                <c:formatCode>General</c:formatCode>
                <c:ptCount val="4"/>
                <c:pt idx="0">
                  <c:v>70.0</c:v>
                </c:pt>
                <c:pt idx="1">
                  <c:v>66.0</c:v>
                </c:pt>
                <c:pt idx="2">
                  <c:v>40.0</c:v>
                </c:pt>
                <c:pt idx="3">
                  <c:v>27.0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78639032"/>
        <c:axId val="2078108408"/>
      </c:barChart>
      <c:catAx>
        <c:axId val="20786390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78108408"/>
        <c:crosses val="autoZero"/>
        <c:auto val="1"/>
        <c:lblAlgn val="ctr"/>
        <c:lblOffset val="100"/>
        <c:noMultiLvlLbl val="0"/>
      </c:catAx>
      <c:valAx>
        <c:axId val="207810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8639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Pass Rates</c:v>
                </c:pt>
              </c:strCache>
            </c:strRef>
          </c:tx>
          <c:invertIfNegative val="0"/>
          <c:cat>
            <c:strRef>
              <c:f>Sheet2!$B$1:$E$1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54.0</c:v>
                </c:pt>
                <c:pt idx="1">
                  <c:v>50.0</c:v>
                </c:pt>
                <c:pt idx="2">
                  <c:v>37.5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650792"/>
        <c:axId val="-2145030440"/>
      </c:barChart>
      <c:catAx>
        <c:axId val="207765079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5030440"/>
        <c:crosses val="autoZero"/>
        <c:auto val="1"/>
        <c:lblAlgn val="ctr"/>
        <c:lblOffset val="100"/>
        <c:noMultiLvlLbl val="0"/>
      </c:catAx>
      <c:valAx>
        <c:axId val="-2145030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7650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Sheet2!$A$9</c:f>
              <c:strCache>
                <c:ptCount val="1"/>
                <c:pt idx="0">
                  <c:v>Participants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Sheet2!$B$8:$C$8</c:f>
              <c:strCache>
                <c:ptCount val="2"/>
                <c:pt idx="0">
                  <c:v>Non-completors</c:v>
                </c:pt>
                <c:pt idx="1">
                  <c:v>Finished</c:v>
                </c:pt>
              </c:strCache>
            </c:strRef>
          </c:cat>
          <c:val>
            <c:numRef>
              <c:f>Sheet2!$B$9:$C$9</c:f>
              <c:numCache>
                <c:formatCode>General</c:formatCode>
                <c:ptCount val="2"/>
                <c:pt idx="0">
                  <c:v>13.0</c:v>
                </c:pt>
                <c:pt idx="1">
                  <c:v>14.0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Sheet2!$B$12:$C$12</c:f>
              <c:strCache>
                <c:ptCount val="2"/>
                <c:pt idx="0">
                  <c:v>Passed</c:v>
                </c:pt>
                <c:pt idx="1">
                  <c:v>Not Passed</c:v>
                </c:pt>
              </c:strCache>
            </c:strRef>
          </c:cat>
          <c:val>
            <c:numRef>
              <c:f>Sheet2!$B$13:$C$13</c:f>
              <c:numCache>
                <c:formatCode>General</c:formatCode>
                <c:ptCount val="2"/>
                <c:pt idx="0">
                  <c:v>8.0</c:v>
                </c:pt>
                <c:pt idx="1">
                  <c:v>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Number</c:v>
                </c:pt>
              </c:strCache>
            </c:strRef>
          </c:tx>
          <c:dLbls>
            <c:dLbl>
              <c:idx val="0"/>
              <c:layout>
                <c:manualLayout>
                  <c:x val="0.0553966605484008"/>
                  <c:y val="0.07168928171855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Sheet1!$D$5:$E$5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Sheet1!$D$6:$E$6</c:f>
              <c:numCache>
                <c:formatCode>General</c:formatCode>
                <c:ptCount val="2"/>
                <c:pt idx="0">
                  <c:v>4.0</c:v>
                </c:pt>
                <c:pt idx="1">
                  <c:v>23.0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Sheet1!$M$36:$O$36</c:f>
              <c:strCache>
                <c:ptCount val="3"/>
                <c:pt idx="0">
                  <c:v>10th</c:v>
                </c:pt>
                <c:pt idx="1">
                  <c:v>11th</c:v>
                </c:pt>
                <c:pt idx="2">
                  <c:v>12th</c:v>
                </c:pt>
              </c:strCache>
            </c:strRef>
          </c:cat>
          <c:val>
            <c:numRef>
              <c:f>Sheet1!$M$37:$O$37</c:f>
              <c:numCache>
                <c:formatCode>General</c:formatCode>
                <c:ptCount val="3"/>
                <c:pt idx="0">
                  <c:v>7.0</c:v>
                </c:pt>
                <c:pt idx="1">
                  <c:v>9.0</c:v>
                </c:pt>
                <c:pt idx="2">
                  <c:v>11.0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9656-70BA-E14D-92E6-0C7E5B66A9B2}" type="datetimeFigureOut">
              <a:rPr lang="en-US" smtClean="0"/>
              <a:t>8/17/13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B322D-BBCA-A647-B24C-F01ECA61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data at http://</a:t>
            </a:r>
            <a:r>
              <a:rPr lang="en-US" dirty="0" err="1" smtClean="0"/>
              <a:t>home.cc.gatech.edu</a:t>
            </a:r>
            <a:r>
              <a:rPr lang="en-US" dirty="0" smtClean="0"/>
              <a:t>/ice-</a:t>
            </a:r>
            <a:r>
              <a:rPr lang="en-US" dirty="0" err="1" smtClean="0"/>
              <a:t>gt</a:t>
            </a:r>
            <a:r>
              <a:rPr lang="en-US" dirty="0" smtClean="0"/>
              <a:t>/548</a:t>
            </a:r>
            <a:r>
              <a:rPr lang="en-US" baseline="0" dirty="0" smtClean="0"/>
              <a:t> from the College Board data for 2012 for each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B322D-BBCA-A647-B24C-F01ECA6176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10D7D4-45C4-4444-9FA2-9FD2F11D8BEF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FD5B96-8929-AE48-BE2A-6D385016F3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ce.cc.gatech.edu/apexam_final/" TargetMode="External"/><Relationship Id="rId4" Type="http://schemas.openxmlformats.org/officeDocument/2006/relationships/hyperlink" Target="http://ice.cc.gatech.edu/apexam_final/TeacherRegistration.jsp" TargetMode="External"/><Relationship Id="rId5" Type="http://schemas.openxmlformats.org/officeDocument/2006/relationships/hyperlink" Target="http://codingbat.com" TargetMode="External"/><Relationship Id="rId6" Type="http://schemas.openxmlformats.org/officeDocument/2006/relationships/hyperlink" Target="http://practiceit.cs.washington.edu" TargetMode="External"/><Relationship Id="rId7" Type="http://schemas.openxmlformats.org/officeDocument/2006/relationships/hyperlink" Target="http://cs.joensuu.fi/jelio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central.collegeboard.com/apc/public/courses/teachers_corner/448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foot.org/door" TargetMode="External"/><Relationship Id="rId4" Type="http://schemas.openxmlformats.org/officeDocument/2006/relationships/hyperlink" Target="http://www.finchrobot.com" TargetMode="External"/><Relationship Id="rId5" Type="http://schemas.openxmlformats.org/officeDocument/2006/relationships/hyperlink" Target="http://coweb.cc.gatech.edu/mediaComp-tea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ce.org/index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.cc.gatech.edu/ice-gt/54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arsketch.gatech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Rise Up 4 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Barbara Ericson</a:t>
            </a:r>
          </a:p>
          <a:p>
            <a:r>
              <a:rPr lang="en-US" dirty="0" err="1"/>
              <a:t>Ja'Quan</a:t>
            </a:r>
            <a:r>
              <a:rPr lang="en-US" dirty="0"/>
              <a:t> </a:t>
            </a:r>
            <a:r>
              <a:rPr lang="en-US" dirty="0" smtClean="0"/>
              <a:t>Taylor</a:t>
            </a:r>
          </a:p>
          <a:p>
            <a:endParaRPr lang="en-US" dirty="0"/>
          </a:p>
          <a:p>
            <a:r>
              <a:rPr lang="en-US" dirty="0" smtClean="0"/>
              <a:t>Georgia Tech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5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CS AP A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1037 </a:t>
            </a:r>
            <a:r>
              <a:rPr lang="en-US" dirty="0" smtClean="0"/>
              <a:t>total</a:t>
            </a:r>
          </a:p>
          <a:p>
            <a:pPr lvl="1"/>
            <a:r>
              <a:rPr lang="en-US" dirty="0"/>
              <a:t>481 </a:t>
            </a:r>
            <a:r>
              <a:rPr lang="en-US" dirty="0" smtClean="0"/>
              <a:t>passed (46%)</a:t>
            </a:r>
          </a:p>
          <a:p>
            <a:r>
              <a:rPr lang="en-US" dirty="0" smtClean="0"/>
              <a:t>White - </a:t>
            </a:r>
            <a:r>
              <a:rPr lang="en-US" dirty="0"/>
              <a:t>532 </a:t>
            </a:r>
            <a:endParaRPr lang="en-US" dirty="0" smtClean="0"/>
          </a:p>
          <a:p>
            <a:pPr lvl="1"/>
            <a:r>
              <a:rPr lang="en-US" dirty="0" smtClean="0"/>
              <a:t>289 passed (54%)</a:t>
            </a:r>
          </a:p>
          <a:p>
            <a:r>
              <a:rPr lang="en-US" dirty="0" smtClean="0"/>
              <a:t>Asian – 254</a:t>
            </a:r>
          </a:p>
          <a:p>
            <a:pPr lvl="1"/>
            <a:r>
              <a:rPr lang="en-US" dirty="0" smtClean="0"/>
              <a:t>127 passed (50%)</a:t>
            </a:r>
          </a:p>
          <a:p>
            <a:r>
              <a:rPr lang="en-US" dirty="0" smtClean="0"/>
              <a:t>Hispanic – 56</a:t>
            </a:r>
          </a:p>
          <a:p>
            <a:pPr lvl="1"/>
            <a:r>
              <a:rPr lang="en-US" dirty="0" smtClean="0"/>
              <a:t>21 passed (37.5%)</a:t>
            </a:r>
          </a:p>
          <a:p>
            <a:r>
              <a:rPr lang="en-US" dirty="0" smtClean="0"/>
              <a:t>Black – 137</a:t>
            </a:r>
          </a:p>
          <a:p>
            <a:pPr lvl="1"/>
            <a:r>
              <a:rPr lang="en-US" dirty="0" smtClean="0"/>
              <a:t>22 passed (16%)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444081"/>
              </p:ext>
            </p:extLst>
          </p:nvPr>
        </p:nvGraphicFramePr>
        <p:xfrm>
          <a:off x="4191000" y="2511778"/>
          <a:ext cx="4162778" cy="216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97273" y="5217129"/>
            <a:ext cx="337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pass rate for Calculus AB in 2012 in Georgia was 22.5% with 314 passing.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students and AP CS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4914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Maryland had the highest number of black (African American) students take the exam at 144. However, Texas had the most pass the exam at 52 (out of 142).</a:t>
            </a:r>
          </a:p>
          <a:p>
            <a:r>
              <a:rPr lang="en-US" dirty="0"/>
              <a:t>Washington had the highest pass rate for black (African American) students at 60%, but that was only 6 of 10.</a:t>
            </a:r>
          </a:p>
          <a:p>
            <a:r>
              <a:rPr lang="en-US" dirty="0"/>
              <a:t>The top 5 states with the highest number of black (African American) male students take the exam was: Maryland with 115, Texas 110, Georgia 98, Florida 78, and Virginia at 47.</a:t>
            </a:r>
          </a:p>
          <a:p>
            <a:r>
              <a:rPr lang="en-US" dirty="0"/>
              <a:t>The top 5 states with the highest number of black (African American) male students who passed the exam was: Texas with 43, Maryland with 30, Georgia and California with 18 each, and New Jersey with 16.</a:t>
            </a:r>
          </a:p>
          <a:p>
            <a:r>
              <a:rPr lang="en-US" dirty="0"/>
              <a:t>Only 9 states had 10 or more black (African American) females take the exam: Georgia 39, Texas 32, Maryland 29, Florida 27, New York 18, California 15, Illinois 14, South Carolina 12, and Virginia 11</a:t>
            </a:r>
          </a:p>
          <a:p>
            <a:r>
              <a:rPr lang="en-US" dirty="0"/>
              <a:t>Texas had the most black (African American) females pass the exam with 9 (out of 32). Black females have a lower pass rate than black males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8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meeting in Jan 2013</a:t>
            </a:r>
          </a:p>
          <a:p>
            <a:pPr lvl="1"/>
            <a:r>
              <a:rPr lang="en-US" dirty="0" smtClean="0"/>
              <a:t>Wanted to start in fall, but had to wait for IRB approval</a:t>
            </a:r>
          </a:p>
          <a:p>
            <a:r>
              <a:rPr lang="en-US" dirty="0" smtClean="0"/>
              <a:t>Monthly 3 hours sessions at Georgia Tech on Sunday afternoons</a:t>
            </a:r>
          </a:p>
          <a:p>
            <a:pPr lvl="1"/>
            <a:r>
              <a:rPr lang="en-US" dirty="0" smtClean="0"/>
              <a:t>Hands-on with </a:t>
            </a:r>
            <a:r>
              <a:rPr lang="en-US" dirty="0" err="1" smtClean="0"/>
              <a:t>Greenfoot</a:t>
            </a:r>
            <a:r>
              <a:rPr lang="en-US" dirty="0" smtClean="0"/>
              <a:t>, Finch, sorting, test preparation</a:t>
            </a:r>
          </a:p>
          <a:p>
            <a:r>
              <a:rPr lang="en-US" dirty="0" smtClean="0"/>
              <a:t>Twice a week webinars </a:t>
            </a:r>
          </a:p>
          <a:p>
            <a:pPr lvl="1"/>
            <a:r>
              <a:rPr lang="en-US" dirty="0" smtClean="0"/>
              <a:t>Wednesday evenings at 7:00pm</a:t>
            </a:r>
          </a:p>
          <a:p>
            <a:pPr lvl="1"/>
            <a:r>
              <a:rPr lang="en-US" dirty="0" smtClean="0"/>
              <a:t>Saturday mornings at 11:00am</a:t>
            </a:r>
          </a:p>
          <a:p>
            <a:r>
              <a:rPr lang="en-US" dirty="0" smtClean="0"/>
              <a:t>Huge discount on advanced app camps</a:t>
            </a:r>
          </a:p>
          <a:p>
            <a:pPr lvl="1"/>
            <a:r>
              <a:rPr lang="en-US" dirty="0" smtClean="0"/>
              <a:t>$75 instead of $500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7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81079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Greenfoot</a:t>
            </a:r>
            <a:r>
              <a:rPr lang="en-US" dirty="0" smtClean="0"/>
              <a:t> – games</a:t>
            </a:r>
          </a:p>
          <a:p>
            <a:r>
              <a:rPr lang="en-US" dirty="0"/>
              <a:t>Finch robots with </a:t>
            </a:r>
            <a:r>
              <a:rPr lang="en-US" dirty="0" smtClean="0"/>
              <a:t>Java</a:t>
            </a:r>
          </a:p>
          <a:p>
            <a:r>
              <a:rPr lang="en-US" dirty="0" smtClean="0"/>
              <a:t>Inheritance</a:t>
            </a:r>
          </a:p>
          <a:p>
            <a:r>
              <a:rPr lang="en-US" dirty="0" smtClean="0"/>
              <a:t>Class basics</a:t>
            </a:r>
          </a:p>
          <a:p>
            <a:r>
              <a:rPr lang="en-US" dirty="0" smtClean="0"/>
              <a:t>Polymorphism</a:t>
            </a:r>
          </a:p>
          <a:p>
            <a:r>
              <a:rPr lang="en-US" dirty="0" smtClean="0"/>
              <a:t>Interfaces</a:t>
            </a:r>
          </a:p>
          <a:p>
            <a:r>
              <a:rPr lang="en-US" dirty="0" smtClean="0"/>
              <a:t>Abstract classes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2D arrays</a:t>
            </a:r>
          </a:p>
          <a:p>
            <a:r>
              <a:rPr lang="en-US" dirty="0" smtClean="0"/>
              <a:t>Sorting</a:t>
            </a:r>
          </a:p>
          <a:p>
            <a:r>
              <a:rPr lang="en-US" dirty="0" smtClean="0"/>
              <a:t>Recursion</a:t>
            </a:r>
          </a:p>
          <a:p>
            <a:r>
              <a:rPr lang="en-US" dirty="0" smtClean="0"/>
              <a:t>Free response questions</a:t>
            </a:r>
          </a:p>
          <a:p>
            <a:r>
              <a:rPr lang="en-US" dirty="0" smtClean="0"/>
              <a:t>Test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21" y="1382099"/>
            <a:ext cx="2938731" cy="2094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17" y="3476268"/>
            <a:ext cx="3899883" cy="23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project with IRB approval</a:t>
            </a:r>
          </a:p>
          <a:p>
            <a:r>
              <a:rPr lang="en-US" dirty="0" smtClean="0"/>
              <a:t>Participants must</a:t>
            </a:r>
          </a:p>
          <a:p>
            <a:pPr lvl="1"/>
            <a:r>
              <a:rPr lang="en-US" dirty="0" smtClean="0"/>
              <a:t>Complete a pre and post attitude survey</a:t>
            </a:r>
          </a:p>
          <a:p>
            <a:pPr lvl="2"/>
            <a:r>
              <a:rPr lang="en-US" dirty="0" smtClean="0"/>
              <a:t>16 questions with a 5</a:t>
            </a:r>
            <a:r>
              <a:rPr lang="en-US" dirty="0"/>
              <a:t>-point </a:t>
            </a:r>
            <a:r>
              <a:rPr lang="en-US" dirty="0" err="1"/>
              <a:t>likert</a:t>
            </a:r>
            <a:r>
              <a:rPr lang="en-US" dirty="0"/>
              <a:t>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Complete a pre and post content knowledge assessment</a:t>
            </a:r>
          </a:p>
          <a:p>
            <a:pPr lvl="2"/>
            <a:r>
              <a:rPr lang="en-US" dirty="0" smtClean="0"/>
              <a:t>30 multiple choice questions</a:t>
            </a:r>
          </a:p>
          <a:p>
            <a:pPr lvl="1"/>
            <a:r>
              <a:rPr lang="en-US" dirty="0" smtClean="0"/>
              <a:t>Attend at least 4 help sessions</a:t>
            </a:r>
          </a:p>
          <a:p>
            <a:pPr lvl="2"/>
            <a:r>
              <a:rPr lang="en-US" dirty="0" smtClean="0"/>
              <a:t>Any mix of in-person and webinars</a:t>
            </a:r>
          </a:p>
          <a:p>
            <a:pPr lvl="1"/>
            <a:r>
              <a:rPr lang="en-US" dirty="0" smtClean="0"/>
              <a:t>Pass with a 3 or higher to earn $100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8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8531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27 students started the program</a:t>
            </a:r>
          </a:p>
          <a:p>
            <a:r>
              <a:rPr lang="en-US" dirty="0" smtClean="0"/>
              <a:t>14 students attended the required 4 or more help sessions</a:t>
            </a:r>
          </a:p>
          <a:p>
            <a:r>
              <a:rPr lang="en-US" dirty="0" smtClean="0"/>
              <a:t>8 of 12 reporting students passed with a 3 or higher (pass rate of 66%)</a:t>
            </a:r>
          </a:p>
          <a:p>
            <a:pPr lvl="1"/>
            <a:r>
              <a:rPr lang="en-US" dirty="0" smtClean="0"/>
              <a:t>Haven't heard from 2 participants yet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81829"/>
              </p:ext>
            </p:extLst>
          </p:nvPr>
        </p:nvGraphicFramePr>
        <p:xfrm>
          <a:off x="4645153" y="1238957"/>
          <a:ext cx="4004960" cy="24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51344"/>
              </p:ext>
            </p:extLst>
          </p:nvPr>
        </p:nvGraphicFramePr>
        <p:xfrm>
          <a:off x="5051777" y="3437469"/>
          <a:ext cx="3273778" cy="272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718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Came from 11 different schools and one was homeschooled</a:t>
            </a:r>
          </a:p>
          <a:p>
            <a:r>
              <a:rPr lang="en-US" dirty="0" smtClean="0"/>
              <a:t>Two of the schools had teachers that were new to AP CS A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14831"/>
              </p:ext>
            </p:extLst>
          </p:nvPr>
        </p:nvGraphicFramePr>
        <p:xfrm>
          <a:off x="4804376" y="2413312"/>
          <a:ext cx="2738802" cy="201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38804" y="2228646"/>
            <a:ext cx="211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Gender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67287"/>
              </p:ext>
            </p:extLst>
          </p:nvPr>
        </p:nvGraphicFramePr>
        <p:xfrm>
          <a:off x="5171589" y="4424635"/>
          <a:ext cx="1973771" cy="209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76499" y="4239969"/>
            <a:ext cx="211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1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program was effective in statistically significantly increasing </a:t>
            </a:r>
            <a:r>
              <a:rPr lang="en-US" dirty="0" smtClean="0"/>
              <a:t>students’</a:t>
            </a:r>
          </a:p>
          <a:p>
            <a:pPr lvl="1"/>
            <a:r>
              <a:rPr lang="en-US" dirty="0" smtClean="0"/>
              <a:t>confidence </a:t>
            </a:r>
            <a:r>
              <a:rPr lang="en-US" dirty="0"/>
              <a:t>in </a:t>
            </a:r>
            <a:r>
              <a:rPr lang="en-US" dirty="0" smtClean="0"/>
              <a:t>computing</a:t>
            </a:r>
            <a:endParaRPr lang="en-US" dirty="0"/>
          </a:p>
          <a:p>
            <a:pPr lvl="1"/>
            <a:r>
              <a:rPr lang="en-US" dirty="0" smtClean="0"/>
              <a:t>enjoyment</a:t>
            </a:r>
          </a:p>
          <a:p>
            <a:pPr lvl="1"/>
            <a:r>
              <a:rPr lang="en-US" dirty="0" smtClean="0"/>
              <a:t>perceptions </a:t>
            </a:r>
            <a:r>
              <a:rPr lang="en-US" dirty="0"/>
              <a:t>of computing’s usefulness and </a:t>
            </a:r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motivation </a:t>
            </a:r>
            <a:r>
              <a:rPr lang="en-US" dirty="0"/>
              <a:t>to </a:t>
            </a:r>
            <a:r>
              <a:rPr lang="en-US" dirty="0" smtClean="0"/>
              <a:t>succeed</a:t>
            </a:r>
            <a:endParaRPr lang="en-US" dirty="0"/>
          </a:p>
          <a:p>
            <a:pPr lvl="1"/>
            <a:r>
              <a:rPr lang="en-US" dirty="0" smtClean="0"/>
              <a:t>feelings </a:t>
            </a:r>
            <a:r>
              <a:rPr lang="en-US" dirty="0"/>
              <a:t>of </a:t>
            </a:r>
            <a:r>
              <a:rPr lang="en-US" dirty="0" smtClean="0"/>
              <a:t>belongingness</a:t>
            </a:r>
            <a:endParaRPr lang="en-US" dirty="0"/>
          </a:p>
          <a:p>
            <a:pPr lvl="1"/>
            <a:r>
              <a:rPr lang="en-US" dirty="0" smtClean="0"/>
              <a:t>creative </a:t>
            </a:r>
            <a:r>
              <a:rPr lang="en-US" dirty="0"/>
              <a:t>expression in </a:t>
            </a:r>
            <a:r>
              <a:rPr lang="en-US" dirty="0" smtClean="0"/>
              <a:t>computing</a:t>
            </a:r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also show considerable improvement in their intentions </a:t>
            </a:r>
            <a:r>
              <a:rPr lang="en-US" dirty="0" smtClean="0"/>
              <a:t>to persist</a:t>
            </a:r>
            <a:r>
              <a:rPr lang="en-US" dirty="0"/>
              <a:t> </a:t>
            </a:r>
            <a:r>
              <a:rPr lang="en-US" dirty="0" smtClean="0"/>
              <a:t>in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0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19" y="1108260"/>
            <a:ext cx="7996458" cy="49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9" y="672983"/>
            <a:ext cx="8214954" cy="2374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9" y="2969215"/>
            <a:ext cx="8107849" cy="38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Project Rise Up 4 CS?</a:t>
            </a:r>
          </a:p>
          <a:p>
            <a:r>
              <a:rPr lang="en-US" dirty="0" smtClean="0"/>
              <a:t>Related research</a:t>
            </a:r>
          </a:p>
          <a:p>
            <a:r>
              <a:rPr lang="en-US" dirty="0" smtClean="0"/>
              <a:t>National data on AP CS A by race</a:t>
            </a:r>
          </a:p>
          <a:p>
            <a:r>
              <a:rPr lang="en-US" dirty="0" smtClean="0"/>
              <a:t>Georgia data on AP CS A by race</a:t>
            </a:r>
          </a:p>
          <a:p>
            <a:r>
              <a:rPr lang="en-US" dirty="0" smtClean="0"/>
              <a:t>Project details</a:t>
            </a:r>
          </a:p>
          <a:p>
            <a:r>
              <a:rPr lang="en-US" dirty="0" smtClean="0"/>
              <a:t>Project evaluation</a:t>
            </a:r>
          </a:p>
          <a:p>
            <a:r>
              <a:rPr lang="en-US" dirty="0" smtClean="0"/>
              <a:t>Project outcomes</a:t>
            </a:r>
          </a:p>
          <a:p>
            <a:r>
              <a:rPr lang="en-US" dirty="0" smtClean="0"/>
              <a:t>Project cost</a:t>
            </a:r>
          </a:p>
          <a:p>
            <a:r>
              <a:rPr lang="en-US" dirty="0" smtClean="0"/>
              <a:t>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4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8" y="902670"/>
            <a:ext cx="8118391" cy="48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indicate that the program statistically significantly improved their abilities </a:t>
            </a:r>
            <a:r>
              <a:rPr lang="en-US" dirty="0" smtClean="0"/>
              <a:t>to pass </a:t>
            </a:r>
            <a:r>
              <a:rPr lang="en-US" dirty="0"/>
              <a:t>the AP CS exam with a score of 3 or higher</a:t>
            </a:r>
            <a:r>
              <a:rPr lang="en-US" dirty="0" smtClean="0"/>
              <a:t>.</a:t>
            </a:r>
          </a:p>
          <a:p>
            <a:r>
              <a:rPr lang="en-US" dirty="0"/>
              <a:t>Specifically, 78% of students </a:t>
            </a:r>
            <a:r>
              <a:rPr lang="en-US" dirty="0" smtClean="0"/>
              <a:t>report that </a:t>
            </a:r>
            <a:r>
              <a:rPr lang="en-US" dirty="0"/>
              <a:t>they have a “very good” or “excellent” chance of passing the exam after participating in </a:t>
            </a:r>
            <a:r>
              <a:rPr lang="en-US" dirty="0" smtClean="0"/>
              <a:t>the program</a:t>
            </a:r>
            <a:r>
              <a:rPr lang="en-US" dirty="0"/>
              <a:t>, compared to only 11% before the </a:t>
            </a:r>
            <a:r>
              <a:rPr lang="en-US" dirty="0" smtClean="0"/>
              <a:t>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30-item content knowledge </a:t>
            </a:r>
            <a:r>
              <a:rPr lang="en-US" dirty="0" smtClean="0"/>
              <a:t>assessment </a:t>
            </a:r>
            <a:r>
              <a:rPr lang="en-US" dirty="0"/>
              <a:t>was administered to students at pre and post.</a:t>
            </a:r>
          </a:p>
          <a:p>
            <a:r>
              <a:rPr lang="en-US" dirty="0"/>
              <a:t>Among students who attended at least 4 sessions, the average percent correct </a:t>
            </a:r>
            <a:r>
              <a:rPr lang="en-US" dirty="0" smtClean="0"/>
              <a:t>statistically significantly </a:t>
            </a:r>
            <a:r>
              <a:rPr lang="en-US" dirty="0"/>
              <a:t>improved from 36% at pretest to 61% at posttest.</a:t>
            </a:r>
          </a:p>
        </p:txBody>
      </p:sp>
    </p:spTree>
    <p:extLst>
      <p:ext uri="{BB962C8B-B14F-4D97-AF65-F5344CB8AC3E}">
        <p14:creationId xmlns:p14="http://schemas.microsoft.com/office/powerpoint/2010/main" val="151713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409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student said that </a:t>
            </a:r>
            <a:r>
              <a:rPr lang="en-US" dirty="0" smtClean="0"/>
              <a:t>the webinars </a:t>
            </a:r>
            <a:r>
              <a:rPr lang="en-US" dirty="0"/>
              <a:t>“allowed us to ask any questions…and get professional help…on how to do things </a:t>
            </a:r>
            <a:r>
              <a:rPr lang="en-US" dirty="0" smtClean="0"/>
              <a:t>and apply </a:t>
            </a:r>
            <a:r>
              <a:rPr lang="en-US" dirty="0"/>
              <a:t>them to real life.</a:t>
            </a:r>
            <a:r>
              <a:rPr lang="en-US" dirty="0" smtClean="0"/>
              <a:t>”</a:t>
            </a:r>
          </a:p>
          <a:p>
            <a:r>
              <a:rPr lang="en-US" dirty="0"/>
              <a:t>Another student insists that “without this program, [he] doubts a 3 would be </a:t>
            </a:r>
            <a:r>
              <a:rPr lang="en-US" dirty="0" smtClean="0"/>
              <a:t>in [</a:t>
            </a:r>
            <a:r>
              <a:rPr lang="en-US" dirty="0"/>
              <a:t>his] future.</a:t>
            </a:r>
            <a:r>
              <a:rPr lang="en-US" dirty="0" smtClean="0"/>
              <a:t>”</a:t>
            </a:r>
          </a:p>
          <a:p>
            <a:r>
              <a:rPr lang="en-US" dirty="0"/>
              <a:t>Importantly, the “various real life situations” presented by the instructors received </a:t>
            </a:r>
            <a:r>
              <a:rPr lang="en-US" dirty="0" smtClean="0"/>
              <a:t>high marks </a:t>
            </a:r>
            <a:r>
              <a:rPr lang="en-US" dirty="0"/>
              <a:t>by the students; this pedagogical approach helped make the material relatable</a:t>
            </a:r>
            <a:r>
              <a:rPr lang="en-US" dirty="0" smtClean="0"/>
              <a:t>.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student indicated that socializing and working with other African-American students were </a:t>
            </a:r>
            <a:r>
              <a:rPr lang="en-US" dirty="0" smtClean="0"/>
              <a:t>the best </a:t>
            </a:r>
            <a:r>
              <a:rPr lang="en-US" dirty="0"/>
              <a:t>aspects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335824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</a:t>
            </a:r>
            <a:r>
              <a:rPr lang="en-US" dirty="0" err="1" smtClean="0"/>
              <a:t>vs</a:t>
            </a:r>
            <a:r>
              <a:rPr lang="en-US" dirty="0" smtClean="0"/>
              <a:t> Non-retained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114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etained </a:t>
            </a:r>
            <a:r>
              <a:rPr lang="en-US" dirty="0"/>
              <a:t>students </a:t>
            </a:r>
            <a:r>
              <a:rPr lang="en-US" dirty="0" smtClean="0"/>
              <a:t>scored well </a:t>
            </a:r>
            <a:r>
              <a:rPr lang="en-US" dirty="0"/>
              <a:t>above non-retained students across all psychosocial constructs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particular, the </a:t>
            </a:r>
            <a:r>
              <a:rPr lang="en-US" dirty="0" smtClean="0"/>
              <a:t>data suggests </a:t>
            </a:r>
            <a:r>
              <a:rPr lang="en-US" dirty="0"/>
              <a:t>a wide and statistically significant (or approaching statistical significant, p&lt;.10) </a:t>
            </a:r>
            <a:r>
              <a:rPr lang="en-US" dirty="0" smtClean="0"/>
              <a:t>gap between </a:t>
            </a:r>
            <a:r>
              <a:rPr lang="en-US" dirty="0"/>
              <a:t>retained and non-retained students’ enjoyment of computing and motivations </a:t>
            </a:r>
            <a:r>
              <a:rPr lang="en-US" dirty="0" smtClean="0"/>
              <a:t>to succeed </a:t>
            </a:r>
            <a:r>
              <a:rPr lang="en-US" dirty="0"/>
              <a:t>in computing; the latter show markedly more positive attitudes than the former.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etained students seem to have </a:t>
            </a:r>
            <a:r>
              <a:rPr lang="en-US" dirty="0"/>
              <a:t>entered the program with </a:t>
            </a:r>
            <a:r>
              <a:rPr lang="en-US" dirty="0" smtClean="0"/>
              <a:t>more motivation </a:t>
            </a:r>
            <a:r>
              <a:rPr lang="en-US" dirty="0"/>
              <a:t>to persist in computing, more positive attitudes towards the field in general, and</a:t>
            </a:r>
            <a:r>
              <a:rPr lang="en-US" dirty="0" smtClean="0"/>
              <a:t>, arguably</a:t>
            </a:r>
            <a:r>
              <a:rPr lang="en-US" dirty="0"/>
              <a:t>, more determination to “pass” the AP CS exam.</a:t>
            </a:r>
          </a:p>
        </p:txBody>
      </p:sp>
    </p:spTree>
    <p:extLst>
      <p:ext uri="{BB962C8B-B14F-4D97-AF65-F5344CB8AC3E}">
        <p14:creationId xmlns:p14="http://schemas.microsoft.com/office/powerpoint/2010/main" val="414648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23" y="2203127"/>
            <a:ext cx="8498771" cy="42564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277" y="9205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who will complete?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Stopping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 busy</a:t>
            </a:r>
          </a:p>
          <a:p>
            <a:pPr lvl="1"/>
            <a:r>
              <a:rPr lang="en-US" b="1" dirty="0"/>
              <a:t>“</a:t>
            </a:r>
            <a:r>
              <a:rPr lang="en-US" dirty="0"/>
              <a:t>I wanted to attend the session[s]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but </a:t>
            </a:r>
            <a:r>
              <a:rPr lang="en-US" dirty="0"/>
              <a:t>I had a busy schedule at </a:t>
            </a:r>
            <a:r>
              <a:rPr lang="en-US" dirty="0" smtClean="0"/>
              <a:t>the time</a:t>
            </a:r>
            <a:r>
              <a:rPr lang="en-US" dirty="0"/>
              <a:t>.</a:t>
            </a:r>
            <a:r>
              <a:rPr lang="en-US" dirty="0" smtClean="0"/>
              <a:t>"</a:t>
            </a:r>
          </a:p>
          <a:p>
            <a:r>
              <a:rPr lang="en-US" dirty="0" smtClean="0"/>
              <a:t>Senioritis</a:t>
            </a:r>
          </a:p>
          <a:p>
            <a:pPr lvl="1"/>
            <a:r>
              <a:rPr lang="en-US" dirty="0"/>
              <a:t>“The project really couldn't have done much more </a:t>
            </a:r>
            <a:r>
              <a:rPr lang="en-US" dirty="0" smtClean="0"/>
              <a:t>to encourage </a:t>
            </a:r>
            <a:r>
              <a:rPr lang="en-US" dirty="0"/>
              <a:t>my attendance. I think it was very well run </a:t>
            </a:r>
            <a:r>
              <a:rPr lang="en-US" dirty="0" smtClean="0"/>
              <a:t>and should </a:t>
            </a:r>
            <a:r>
              <a:rPr lang="en-US" dirty="0"/>
              <a:t>be applauded for such. The one thing I would say </a:t>
            </a:r>
            <a:r>
              <a:rPr lang="en-US" dirty="0" smtClean="0"/>
              <a:t>is that </a:t>
            </a:r>
            <a:r>
              <a:rPr lang="en-US" dirty="0"/>
              <a:t>I would have liked for it to start in the fall, as soon as school started. After getting </a:t>
            </a:r>
            <a:r>
              <a:rPr lang="en-US" dirty="0" smtClean="0"/>
              <a:t>into the </a:t>
            </a:r>
            <a:r>
              <a:rPr lang="en-US" dirty="0"/>
              <a:t>colleges of my choice, my motivation wavered.”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81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 about $4,200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7183286" cy="3508977"/>
          </a:xfrm>
        </p:spPr>
        <p:txBody>
          <a:bodyPr/>
          <a:lstStyle/>
          <a:p>
            <a:r>
              <a:rPr lang="en-US" dirty="0" smtClean="0"/>
              <a:t>We paid undergraduate students to run the webinars and help sessions</a:t>
            </a:r>
          </a:p>
          <a:p>
            <a:pPr lvl="1"/>
            <a:r>
              <a:rPr lang="en-US" dirty="0" smtClean="0"/>
              <a:t>About $3,000 for 1 semester</a:t>
            </a:r>
          </a:p>
          <a:p>
            <a:r>
              <a:rPr lang="en-US" dirty="0" smtClean="0"/>
              <a:t>We paid 8 students $100 for passing</a:t>
            </a:r>
          </a:p>
          <a:p>
            <a:pPr lvl="1"/>
            <a:r>
              <a:rPr lang="en-US" dirty="0" smtClean="0"/>
              <a:t>$800</a:t>
            </a:r>
          </a:p>
          <a:p>
            <a:r>
              <a:rPr lang="en-US" dirty="0" smtClean="0"/>
              <a:t>We gave some extra prizes for competitions to participants</a:t>
            </a:r>
          </a:p>
          <a:p>
            <a:pPr lvl="1"/>
            <a:r>
              <a:rPr lang="en-US" dirty="0" smtClean="0"/>
              <a:t>About $400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7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 program in September</a:t>
            </a:r>
          </a:p>
          <a:p>
            <a:r>
              <a:rPr lang="en-US" dirty="0" smtClean="0"/>
              <a:t>Recruit more female Black students</a:t>
            </a:r>
          </a:p>
          <a:p>
            <a:r>
              <a:rPr lang="en-US" dirty="0" smtClean="0"/>
              <a:t>Add Sunday sessions on Alice and Media Computation</a:t>
            </a:r>
          </a:p>
          <a:p>
            <a:r>
              <a:rPr lang="en-US" dirty="0" smtClean="0"/>
              <a:t>Add more practice with free response questions</a:t>
            </a:r>
          </a:p>
          <a:p>
            <a:r>
              <a:rPr lang="en-US" dirty="0" smtClean="0"/>
              <a:t>Add more review of questions they got wrong</a:t>
            </a:r>
          </a:p>
          <a:p>
            <a:r>
              <a:rPr lang="en-US" dirty="0" smtClean="0"/>
              <a:t>Have students do the post content knowledge assessment </a:t>
            </a:r>
            <a:r>
              <a:rPr lang="en-US" b="1" dirty="0" smtClean="0"/>
              <a:t>before</a:t>
            </a:r>
            <a:r>
              <a:rPr lang="en-US" dirty="0" smtClean="0"/>
              <a:t> the exam</a:t>
            </a:r>
          </a:p>
          <a:p>
            <a:r>
              <a:rPr lang="en-US" dirty="0" smtClean="0"/>
              <a:t>Use Research Experience for Undergraduates to continue the program</a:t>
            </a:r>
          </a:p>
          <a:p>
            <a:pPr lvl="1"/>
            <a:r>
              <a:rPr lang="en-US" dirty="0" smtClean="0"/>
              <a:t>Apply for a Google RISE grant by Sept 30</a:t>
            </a:r>
          </a:p>
        </p:txBody>
      </p:sp>
    </p:spTree>
    <p:extLst>
      <p:ext uri="{BB962C8B-B14F-4D97-AF65-F5344CB8AC3E}">
        <p14:creationId xmlns:p14="http://schemas.microsoft.com/office/powerpoint/2010/main" val="38848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CS A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87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 CS A course information</a:t>
            </a:r>
          </a:p>
          <a:p>
            <a:pPr lvl="1"/>
            <a:r>
              <a:rPr lang="en-US" dirty="0">
                <a:hlinkClick r:id="rId2"/>
              </a:rPr>
              <a:t>http://apcentral.collegeboard.com/apc/public/courses/teachers_corner/4483.</a:t>
            </a:r>
            <a:r>
              <a:rPr lang="en-US" dirty="0" smtClean="0">
                <a:hlinkClick r:id="rId2"/>
              </a:rPr>
              <a:t>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Georgia Tech multiple choice questions</a:t>
            </a:r>
          </a:p>
          <a:p>
            <a:pPr lvl="1"/>
            <a:r>
              <a:rPr lang="en-US" dirty="0">
                <a:hlinkClick r:id="rId3"/>
              </a:rPr>
              <a:t>http://ice.cc.gatech.edu/apexam_final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http://ice.cc.gatech.edu/apexam_final</a:t>
            </a:r>
            <a:r>
              <a:rPr lang="en-US" dirty="0" smtClean="0">
                <a:hlinkClick r:id="rId4"/>
              </a:rPr>
              <a:t>/TeacherRegistration.jsp</a:t>
            </a:r>
            <a:r>
              <a:rPr lang="en-US" dirty="0" smtClean="0"/>
              <a:t> to create a teacher login</a:t>
            </a:r>
          </a:p>
          <a:p>
            <a:r>
              <a:rPr lang="en-US" dirty="0" err="1" smtClean="0"/>
              <a:t>Codingbat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codingbat.com</a:t>
            </a:r>
            <a:endParaRPr lang="en-US" dirty="0" smtClean="0"/>
          </a:p>
          <a:p>
            <a:r>
              <a:rPr lang="en-US" dirty="0"/>
              <a:t>Practice-It -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practiceit.cs.washington.edu</a:t>
            </a:r>
            <a:endParaRPr lang="en-US" dirty="0" smtClean="0"/>
          </a:p>
          <a:p>
            <a:r>
              <a:rPr lang="en-US" dirty="0" err="1" smtClean="0"/>
              <a:t>Jeliot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http://cs.joensuu.fi/jeliot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5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Rise Up 4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Goal: Help more Black students pass the Advanced Placement Computer Science A exam in Georgia</a:t>
            </a:r>
          </a:p>
          <a:p>
            <a:r>
              <a:rPr lang="en-US" dirty="0" smtClean="0"/>
              <a:t>Increase Black students interest in computing careers</a:t>
            </a:r>
          </a:p>
          <a:p>
            <a:r>
              <a:rPr lang="en-US" dirty="0" smtClean="0"/>
              <a:t>Increase Black students confidence in their computing abilities</a:t>
            </a:r>
          </a:p>
          <a:p>
            <a:r>
              <a:rPr lang="en-US" dirty="0" smtClean="0"/>
              <a:t>Increase their perception of the usefulness of computing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72" y="2505863"/>
            <a:ext cx="2147117" cy="166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4289779"/>
            <a:ext cx="4017751" cy="194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389" y="2505863"/>
            <a:ext cx="1870634" cy="1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Alice 3</a:t>
            </a:r>
          </a:p>
          <a:p>
            <a:pPr lvl="1"/>
            <a:r>
              <a:rPr lang="en-US" dirty="0">
                <a:hlinkClick r:id="rId2"/>
              </a:rPr>
              <a:t>http://www.alice.org/</a:t>
            </a:r>
            <a:r>
              <a:rPr lang="en-US" dirty="0" smtClean="0">
                <a:hlinkClick r:id="rId2"/>
              </a:rPr>
              <a:t>index.php</a:t>
            </a:r>
            <a:endParaRPr lang="en-US" dirty="0" smtClean="0"/>
          </a:p>
          <a:p>
            <a:r>
              <a:rPr lang="en-US" dirty="0" err="1" smtClean="0"/>
              <a:t>Greenfoot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http://www.greenfoot.org/</a:t>
            </a:r>
            <a:r>
              <a:rPr lang="en-US" dirty="0" smtClean="0">
                <a:hlinkClick r:id="rId3"/>
              </a:rPr>
              <a:t>door</a:t>
            </a:r>
            <a:endParaRPr lang="en-US" dirty="0" smtClean="0"/>
          </a:p>
          <a:p>
            <a:r>
              <a:rPr lang="en-US" dirty="0" smtClean="0"/>
              <a:t>Finch robots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www.finchrobot.com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 Computation</a:t>
            </a:r>
          </a:p>
          <a:p>
            <a:pPr lvl="1"/>
            <a:r>
              <a:rPr lang="en-US" dirty="0">
                <a:hlinkClick r:id="rId5"/>
              </a:rPr>
              <a:t>http://coweb.cc.gatech.edu/mediaComp-</a:t>
            </a:r>
            <a:r>
              <a:rPr lang="en-US" dirty="0" smtClean="0">
                <a:hlinkClick r:id="rId5"/>
              </a:rPr>
              <a:t>teach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0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huge need to improve the pass rate for Black students in AP CS A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http://home.cc.gatech.edu/ice-gt/548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STARS groups can help Black students pass the AP CS A</a:t>
            </a:r>
          </a:p>
          <a:p>
            <a:pPr lvl="1"/>
            <a:r>
              <a:rPr lang="en-US" dirty="0" smtClean="0"/>
              <a:t>Improve confidence in computing ability</a:t>
            </a:r>
          </a:p>
          <a:p>
            <a:pPr lvl="1"/>
            <a:r>
              <a:rPr lang="en-US" dirty="0" smtClean="0"/>
              <a:t>Improve enjoyment of computing</a:t>
            </a:r>
          </a:p>
          <a:p>
            <a:pPr lvl="1"/>
            <a:r>
              <a:rPr lang="en-US" dirty="0" smtClean="0"/>
              <a:t>Provide role models to high school students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22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Stuck in the Shallow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7716" y="2313431"/>
            <a:ext cx="4190377" cy="3882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of computing courses in 3 schools in LA</a:t>
            </a:r>
          </a:p>
          <a:p>
            <a:pPr lvl="1"/>
            <a:r>
              <a:rPr lang="en-US" dirty="0" smtClean="0"/>
              <a:t>Rich suburban</a:t>
            </a:r>
          </a:p>
          <a:p>
            <a:pPr lvl="1"/>
            <a:r>
              <a:rPr lang="en-US" dirty="0" smtClean="0"/>
              <a:t>Middle class mostly Black</a:t>
            </a:r>
          </a:p>
          <a:p>
            <a:pPr lvl="1"/>
            <a:r>
              <a:rPr lang="en-US" dirty="0" smtClean="0"/>
              <a:t>Poor mostly Hispanic</a:t>
            </a:r>
          </a:p>
          <a:p>
            <a:r>
              <a:rPr lang="en-US" dirty="0" smtClean="0"/>
              <a:t>Many minority students don't have access to computing courses in high school</a:t>
            </a:r>
          </a:p>
          <a:p>
            <a:pPr lvl="1"/>
            <a:r>
              <a:rPr lang="en-US" dirty="0" smtClean="0"/>
              <a:t>Other than keyboarding and computing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313432"/>
            <a:ext cx="20701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Glitch Game Testers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1"/>
            <a:ext cx="3419856" cy="39236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BPC demonstration project led by Betsy </a:t>
            </a:r>
            <a:r>
              <a:rPr lang="en-US" dirty="0" err="1" smtClean="0"/>
              <a:t>DiSalvo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Georgia Tech and Morehouse College</a:t>
            </a:r>
          </a:p>
          <a:p>
            <a:r>
              <a:rPr lang="en-US" dirty="0" smtClean="0"/>
              <a:t>Entice Black males into computing by hiring them to test video games</a:t>
            </a:r>
          </a:p>
          <a:p>
            <a:r>
              <a:rPr lang="en-US" dirty="0" smtClean="0"/>
              <a:t>Most of the participants that went on to college are studying computing or digital media</a:t>
            </a:r>
          </a:p>
          <a:p>
            <a:pPr lvl="1"/>
            <a:r>
              <a:rPr lang="en-US" dirty="0" smtClean="0"/>
              <a:t>Not interested originally in computing careers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8" y="2313431"/>
            <a:ext cx="3294742" cy="192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8" y="4235364"/>
            <a:ext cx="2981678" cy="21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EarSketch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2313432"/>
            <a:ext cx="3746661" cy="38981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CE21 grant at Georgia Tech</a:t>
            </a:r>
          </a:p>
          <a:p>
            <a:r>
              <a:rPr lang="en-US" dirty="0" smtClean="0"/>
              <a:t>Collaborative </a:t>
            </a:r>
            <a:r>
              <a:rPr lang="en-US" dirty="0"/>
              <a:t>computational music composition and </a:t>
            </a:r>
            <a:r>
              <a:rPr lang="en-US" dirty="0" smtClean="0"/>
              <a:t>remixing</a:t>
            </a:r>
          </a:p>
          <a:p>
            <a:pPr lvl="1"/>
            <a:r>
              <a:rPr lang="en-US" dirty="0" smtClean="0"/>
              <a:t>Via programming in Python</a:t>
            </a:r>
          </a:p>
          <a:p>
            <a:r>
              <a:rPr lang="en-US" dirty="0" smtClean="0"/>
              <a:t>Goal is to attract more Black students to computing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earsketch.gatech.edu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76" y="3534184"/>
            <a:ext cx="3631024" cy="286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76" y="987457"/>
            <a:ext cx="3760244" cy="23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AP CS?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student taking one AP computer </a:t>
            </a:r>
            <a:r>
              <a:rPr lang="en-US" dirty="0" smtClean="0"/>
              <a:t>science </a:t>
            </a:r>
            <a:r>
              <a:rPr lang="en-US" dirty="0"/>
              <a:t>exam has a little over 4.5 times the odds of majoring in computer sciences than a student who did not take any AP computer sciences exams.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student taking two AP computer sciences exams  has a little over 9 times the odds of majoring in computer sciences than a student who did not take any AP computer sciences exams</a:t>
            </a:r>
          </a:p>
        </p:txBody>
      </p:sp>
    </p:spTree>
    <p:extLst>
      <p:ext uri="{BB962C8B-B14F-4D97-AF65-F5344CB8AC3E}">
        <p14:creationId xmlns:p14="http://schemas.microsoft.com/office/powerpoint/2010/main" val="16898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AP CS A Data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164156"/>
              </p:ext>
            </p:extLst>
          </p:nvPr>
        </p:nvGraphicFramePr>
        <p:xfrm>
          <a:off x="493157" y="291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2445" y="2483556"/>
            <a:ext cx="349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Science AP CS A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90195"/>
              </p:ext>
            </p:extLst>
          </p:nvPr>
        </p:nvGraphicFramePr>
        <p:xfrm>
          <a:off x="4049889" y="291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8333" y="2483556"/>
            <a:ext cx="349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Calculus AP 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8111" y="5677193"/>
            <a:ext cx="251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24,782 total</a:t>
            </a:r>
          </a:p>
          <a:p>
            <a:r>
              <a:rPr lang="en-US" dirty="0" smtClean="0"/>
              <a:t>1,014 Black students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5157" y="5676249"/>
            <a:ext cx="273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256,163</a:t>
            </a:r>
            <a:r>
              <a:rPr lang="en-US" dirty="0" smtClean="0"/>
              <a:t> total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13,852 Black students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5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AP CS A Pass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24,782 total </a:t>
            </a:r>
          </a:p>
          <a:p>
            <a:pPr lvl="1"/>
            <a:r>
              <a:rPr lang="en-US" dirty="0" smtClean="0"/>
              <a:t>15,678  passed (63%)</a:t>
            </a:r>
          </a:p>
          <a:p>
            <a:r>
              <a:rPr lang="en-US" dirty="0" smtClean="0"/>
              <a:t>White – 13,320 </a:t>
            </a:r>
          </a:p>
          <a:p>
            <a:pPr lvl="1"/>
            <a:r>
              <a:rPr lang="en-US" dirty="0" smtClean="0"/>
              <a:t>8,846 passed (66%)</a:t>
            </a:r>
          </a:p>
          <a:p>
            <a:r>
              <a:rPr lang="en-US" dirty="0"/>
              <a:t>Asian – 6,869 </a:t>
            </a:r>
            <a:endParaRPr lang="en-US" dirty="0" smtClean="0"/>
          </a:p>
          <a:p>
            <a:pPr lvl="1"/>
            <a:r>
              <a:rPr lang="en-US" dirty="0" smtClean="0"/>
              <a:t>4,802 passed (70%)</a:t>
            </a:r>
          </a:p>
          <a:p>
            <a:r>
              <a:rPr lang="en-US" dirty="0" smtClean="0"/>
              <a:t>Hispanic – 1,919 </a:t>
            </a:r>
          </a:p>
          <a:p>
            <a:pPr lvl="1"/>
            <a:r>
              <a:rPr lang="en-US" dirty="0"/>
              <a:t>764 </a:t>
            </a:r>
            <a:r>
              <a:rPr lang="en-US" dirty="0" smtClean="0"/>
              <a:t>passed (40%)</a:t>
            </a:r>
          </a:p>
          <a:p>
            <a:r>
              <a:rPr lang="en-US" dirty="0" smtClean="0"/>
              <a:t>Black – 1,014</a:t>
            </a:r>
          </a:p>
          <a:p>
            <a:pPr lvl="1"/>
            <a:r>
              <a:rPr lang="en-US" dirty="0"/>
              <a:t>277 </a:t>
            </a:r>
            <a:r>
              <a:rPr lang="en-US" dirty="0" smtClean="0"/>
              <a:t>passed  (27%)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498896"/>
              </p:ext>
            </p:extLst>
          </p:nvPr>
        </p:nvGraphicFramePr>
        <p:xfrm>
          <a:off x="4572000" y="2608109"/>
          <a:ext cx="4123605" cy="240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9787" y="5324225"/>
            <a:ext cx="298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pass rate for Calculus AB in 2012 was</a:t>
            </a:r>
          </a:p>
          <a:p>
            <a:r>
              <a:rPr lang="en-US" dirty="0" smtClean="0"/>
              <a:t>29% with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3,980 passing.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1077</TotalTime>
  <Words>1619</Words>
  <Application>Microsoft Macintosh PowerPoint</Application>
  <PresentationFormat>On-screen Show (4:3)</PresentationFormat>
  <Paragraphs>202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Project Rise Up 4 CS</vt:lpstr>
      <vt:lpstr>Agenda</vt:lpstr>
      <vt:lpstr>Project Rise Up 4 CS</vt:lpstr>
      <vt:lpstr>Stuck in the Shallow End</vt:lpstr>
      <vt:lpstr>Glitch Game Testers</vt:lpstr>
      <vt:lpstr>EarSketch  </vt:lpstr>
      <vt:lpstr>Why focus on AP CS?</vt:lpstr>
      <vt:lpstr>National AP CS A Data</vt:lpstr>
      <vt:lpstr>National AP CS A Pass Rates</vt:lpstr>
      <vt:lpstr>Georgia CS AP A 2012</vt:lpstr>
      <vt:lpstr>Black students and AP CS A</vt:lpstr>
      <vt:lpstr>Project Implementation</vt:lpstr>
      <vt:lpstr>Topics Covered</vt:lpstr>
      <vt:lpstr>Project Requirements</vt:lpstr>
      <vt:lpstr>Project Outcomes</vt:lpstr>
      <vt:lpstr>Participant Demographics</vt:lpstr>
      <vt:lpstr>Project Evaluation</vt:lpstr>
      <vt:lpstr>PowerPoint Presentation</vt:lpstr>
      <vt:lpstr>PowerPoint Presentation</vt:lpstr>
      <vt:lpstr>PowerPoint Presentation</vt:lpstr>
      <vt:lpstr>Student Reactions</vt:lpstr>
      <vt:lpstr>Predicting Passing</vt:lpstr>
      <vt:lpstr>Student Feedback</vt:lpstr>
      <vt:lpstr>Retained vs Non-retained</vt:lpstr>
      <vt:lpstr>Predicting who will complete?</vt:lpstr>
      <vt:lpstr>Reasons for Stopping</vt:lpstr>
      <vt:lpstr>Project cost about $4,200</vt:lpstr>
      <vt:lpstr>Future plans</vt:lpstr>
      <vt:lpstr>AP CS A Materials</vt:lpstr>
      <vt:lpstr>Other Resources</vt:lpstr>
      <vt:lpstr>Summary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Rise Up 4 CS</dc:title>
  <dc:creator>Barbara Ericson</dc:creator>
  <cp:lastModifiedBy>Barbara Ericson</cp:lastModifiedBy>
  <cp:revision>104</cp:revision>
  <dcterms:created xsi:type="dcterms:W3CDTF">2013-08-15T19:15:01Z</dcterms:created>
  <dcterms:modified xsi:type="dcterms:W3CDTF">2013-08-17T18:45:08Z</dcterms:modified>
</cp:coreProperties>
</file>