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8"/>
  </p:notesMasterIdLst>
  <p:sldIdLst>
    <p:sldId id="256" r:id="rId2"/>
    <p:sldId id="257" r:id="rId3"/>
    <p:sldId id="290" r:id="rId4"/>
    <p:sldId id="258" r:id="rId5"/>
    <p:sldId id="269" r:id="rId6"/>
    <p:sldId id="271" r:id="rId7"/>
    <p:sldId id="272" r:id="rId8"/>
    <p:sldId id="259" r:id="rId9"/>
    <p:sldId id="273" r:id="rId10"/>
    <p:sldId id="261" r:id="rId11"/>
    <p:sldId id="267" r:id="rId12"/>
    <p:sldId id="265" r:id="rId13"/>
    <p:sldId id="276" r:id="rId14"/>
    <p:sldId id="274" r:id="rId15"/>
    <p:sldId id="275" r:id="rId16"/>
    <p:sldId id="262" r:id="rId17"/>
    <p:sldId id="277" r:id="rId18"/>
    <p:sldId id="278" r:id="rId19"/>
    <p:sldId id="279" r:id="rId20"/>
    <p:sldId id="281" r:id="rId21"/>
    <p:sldId id="284" r:id="rId22"/>
    <p:sldId id="285" r:id="rId23"/>
    <p:sldId id="286" r:id="rId24"/>
    <p:sldId id="288" r:id="rId25"/>
    <p:sldId id="289" r:id="rId26"/>
    <p:sldId id="291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23" autoAdjust="0"/>
  </p:normalViewPr>
  <p:slideViewPr>
    <p:cSldViewPr>
      <p:cViewPr varScale="1">
        <p:scale>
          <a:sx n="97" d="100"/>
          <a:sy n="97" d="100"/>
        </p:scale>
        <p:origin x="-20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1B76E-5B16-45B1-85B7-A349548F7E3B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65808-D9BD-4090-BFA0-244C1C96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9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5808-D9BD-4090-BFA0-244C1C9638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9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PNUTS: Platform</a:t>
            </a:r>
            <a:r>
              <a:rPr lang="en-US" baseline="0" dirty="0" smtClean="0"/>
              <a:t> for Nimble Universal Table Storage..</a:t>
            </a:r>
          </a:p>
          <a:p>
            <a:r>
              <a:rPr lang="en-US" baseline="0" dirty="0" smtClean="0"/>
              <a:t>Scalability is main focus</a:t>
            </a:r>
          </a:p>
          <a:p>
            <a:r>
              <a:rPr lang="en-US" baseline="0" dirty="0" smtClean="0"/>
              <a:t>Very low latency while maintaining a certain degree of consistency</a:t>
            </a:r>
          </a:p>
          <a:p>
            <a:r>
              <a:rPr lang="en-US" baseline="0" dirty="0" smtClean="0"/>
              <a:t>Availability is important or less profits.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5808-D9BD-4090-BFA0-244C1C9638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1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5808-D9BD-4090-BFA0-244C1C9638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1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5808-D9BD-4090-BFA0-244C1C9638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5808-D9BD-4090-BFA0-244C1C9638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8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5808-D9BD-4090-BFA0-244C1C9638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57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</a:t>
            </a:r>
            <a:r>
              <a:rPr lang="en-US" baseline="0" dirty="0" smtClean="0"/>
              <a:t> notifications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5808-D9BD-4090-BFA0-244C1C9638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19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3D7AFED-E189-422C-B989-7B757BDBD7FE}" type="slidenum">
              <a:rPr lang="en-US">
                <a:latin typeface="Calibri" charset="0"/>
              </a:rPr>
              <a:pPr eaLnBrk="1" hangingPunct="1"/>
              <a:t>15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10 h 385"/>
                <a:gd name="T2" fmla="*/ 5762 w 5762"/>
                <a:gd name="T3" fmla="*/ 201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71600"/>
            <a:ext cx="7772400" cy="1112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D29D30E-504C-485A-97F7-6C75757508D3}" type="datetime1">
              <a:rPr lang="en-US" smtClean="0"/>
              <a:t>11/9/2011</a:t>
            </a:fld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8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82E90-0AF6-487C-88EC-2773EF249763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8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4D25B-5634-461E-A9B3-C45D08F4C916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1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AB7BD-4608-43C6-9085-F9D0D757D3BB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E7D2D-7DFD-464C-A994-4A86EC66D166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EECS 584, Fall 2011</a:t>
            </a:r>
            <a:endParaRPr 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DB47-6D7D-41EB-8216-EAA885AFF7F2}" type="datetime1">
              <a:rPr lang="en-US" smtClean="0"/>
              <a:t>11/9/2011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7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50BCA-6CC6-4DC7-9EE2-F27BD9D11D20}" type="datetime1">
              <a:rPr lang="en-US" smtClean="0"/>
              <a:t>11/9/2011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8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169A0-AA2B-4DDA-900E-FEE1EFD10A07}" type="datetime1">
              <a:rPr lang="en-US" smtClean="0"/>
              <a:t>11/9/2011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9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0038E-A6E8-47AD-B02E-6A1A3755B806}" type="datetime1">
              <a:rPr lang="en-US" smtClean="0"/>
              <a:t>11/9/2011</a:t>
            </a:fld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8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B20BC-069F-4B2E-B17B-6DCCB70064A0}" type="datetime1">
              <a:rPr lang="en-US" smtClean="0"/>
              <a:t>11/9/2011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1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BF32E-6BAD-443A-9F1B-39D5F9992EEE}" type="datetime1">
              <a:rPr lang="en-US" smtClean="0"/>
              <a:t>11/9/2011</a:t>
            </a:fld>
            <a:endParaRPr lang="en-U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EECS 584, Fall 2011</a:t>
            </a:r>
            <a:endParaRPr lang="en-US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8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6800" cy="6858001"/>
            <a:chOff x="0" y="-3"/>
            <a:chExt cx="672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10 h 385"/>
                <a:gd name="T2" fmla="*/ 4320 w 5762"/>
                <a:gd name="T3" fmla="*/ 201 h 385"/>
                <a:gd name="T4" fmla="*/ 4320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19 w 5761"/>
                <a:gd name="T3" fmla="*/ 0 h 189"/>
                <a:gd name="T4" fmla="*/ 4319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fld id="{8E9F7408-6191-4DD3-B8A8-399B1F011781}" type="datetime1">
              <a:rPr lang="en-US" smtClean="0"/>
              <a:t>11/9/2011</a:t>
            </a:fld>
            <a:endParaRPr lang="en-US" dirty="0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 dirty="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smtClean="0"/>
              <a:t>EECS 584, Fall 2011</a:t>
            </a:r>
            <a:endParaRPr lang="en-US" dirty="0"/>
          </a:p>
        </p:txBody>
      </p:sp>
      <p:sp>
        <p:nvSpPr>
          <p:cNvPr id="514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936" y="762000"/>
            <a:ext cx="8915400" cy="1143000"/>
          </a:xfrm>
        </p:spPr>
        <p:txBody>
          <a:bodyPr/>
          <a:lstStyle/>
          <a:p>
            <a:r>
              <a:rPr lang="en-US" sz="3200" b="1" dirty="0" smtClean="0"/>
              <a:t>PNUTS: Yahoo’s Hosted Data Serving Platform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10000"/>
            <a:ext cx="6461760" cy="1066800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/>
              <a:t>Jonathan </a:t>
            </a:r>
            <a:r>
              <a:rPr lang="en-US" sz="2100" dirty="0" err="1" smtClean="0"/>
              <a:t>Danaparamita</a:t>
            </a:r>
            <a:endParaRPr lang="en-US" sz="2100" dirty="0" smtClean="0"/>
          </a:p>
          <a:p>
            <a:r>
              <a:rPr lang="en-US" sz="1400" i="1" dirty="0" smtClean="0"/>
              <a:t> </a:t>
            </a:r>
            <a:r>
              <a:rPr lang="en-US" sz="1400" i="1" dirty="0" err="1" smtClean="0"/>
              <a:t>jdanap</a:t>
            </a:r>
            <a:r>
              <a:rPr lang="en-US" sz="1400" i="1" dirty="0" smtClean="0"/>
              <a:t> at </a:t>
            </a:r>
            <a:r>
              <a:rPr lang="en-US" sz="1400" i="1" dirty="0" err="1" smtClean="0"/>
              <a:t>umich</a:t>
            </a:r>
            <a:r>
              <a:rPr lang="en-US" sz="1400" i="1" dirty="0" smtClean="0"/>
              <a:t> dot </a:t>
            </a:r>
            <a:r>
              <a:rPr lang="en-US" sz="1400" i="1" dirty="0" err="1" smtClean="0"/>
              <a:t>edu</a:t>
            </a:r>
            <a:endParaRPr lang="en-US" sz="1400" i="1" dirty="0" smtClean="0"/>
          </a:p>
          <a:p>
            <a:r>
              <a:rPr lang="en-US" sz="2600" dirty="0" smtClean="0"/>
              <a:t>University of Michigan</a:t>
            </a:r>
            <a:endParaRPr lang="en-US" sz="2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8430" y="5334000"/>
            <a:ext cx="365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Some slides/illustrations from Adam Silberstein’s</a:t>
            </a:r>
          </a:p>
          <a:p>
            <a:r>
              <a:rPr lang="en-US" sz="1200" dirty="0" smtClean="0"/>
              <a:t>PNUTS presentation in OSCON July 26 2011</a:t>
            </a:r>
          </a:p>
        </p:txBody>
      </p:sp>
    </p:spTree>
    <p:extLst>
      <p:ext uri="{BB962C8B-B14F-4D97-AF65-F5344CB8AC3E}">
        <p14:creationId xmlns:p14="http://schemas.microsoft.com/office/powerpoint/2010/main" val="16188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284570" cy="1143000"/>
          </a:xfrm>
        </p:spPr>
        <p:txBody>
          <a:bodyPr/>
          <a:lstStyle/>
          <a:p>
            <a:r>
              <a:rPr lang="en-US" dirty="0" smtClean="0"/>
              <a:t>Data Model: Ordered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584, 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ight Brace 6"/>
          <p:cNvSpPr>
            <a:spLocks/>
          </p:cNvSpPr>
          <p:nvPr/>
        </p:nvSpPr>
        <p:spPr bwMode="auto">
          <a:xfrm>
            <a:off x="7894745" y="3429000"/>
            <a:ext cx="228600" cy="1447800"/>
          </a:xfrm>
          <a:prstGeom prst="rightBrace">
            <a:avLst>
              <a:gd name="adj1" fmla="val 8327"/>
              <a:gd name="adj2" fmla="val 49042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2F2B20"/>
              </a:solidFill>
            </a:endParaRPr>
          </a:p>
        </p:txBody>
      </p:sp>
      <p:sp>
        <p:nvSpPr>
          <p:cNvPr id="8" name="TextBox 94"/>
          <p:cNvSpPr txBox="1">
            <a:spLocks noChangeArrowheads="1"/>
          </p:cNvSpPr>
          <p:nvPr/>
        </p:nvSpPr>
        <p:spPr bwMode="auto">
          <a:xfrm>
            <a:off x="8108231" y="3968750"/>
            <a:ext cx="7309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>
                <a:solidFill>
                  <a:srgbClr val="2F2B20"/>
                </a:solidFill>
              </a:rPr>
              <a:t>Tablet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580987"/>
              </p:ext>
            </p:extLst>
          </p:nvPr>
        </p:nvGraphicFramePr>
        <p:xfrm>
          <a:off x="1112945" y="1600200"/>
          <a:ext cx="6629400" cy="4065602"/>
        </p:xfrm>
        <a:graphic>
          <a:graphicData uri="http://schemas.openxmlformats.org/drawingml/2006/table">
            <a:tbl>
              <a:tblPr/>
              <a:tblGrid>
                <a:gridCol w="1566863"/>
                <a:gridCol w="5062537"/>
              </a:tblGrid>
              <a:tr h="335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Primary Key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Record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Apple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quote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Apple a day keeps the …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Avocado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{"spread" : "guacamole"}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Banana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expression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goes bananas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Grape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liquid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wine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Kiwi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{"expression" : "New Zealand"}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Lemon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{"expression" : "expensive crap"}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Lime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color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green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Orange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{"color" : "orange"}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Strawberry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spread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jam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Tomato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{"classification" : "yes… fruit"}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5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Tablet Splitting &amp; Balancing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243" name="Slide Number Placeholder 31"/>
          <p:cNvSpPr txBox="1">
            <a:spLocks noGrp="1"/>
          </p:cNvSpPr>
          <p:nvPr/>
        </p:nvSpPr>
        <p:spPr bwMode="auto">
          <a:xfrm>
            <a:off x="7086600" y="64770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en-US" sz="120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092325" y="2363788"/>
            <a:ext cx="4959350" cy="2803525"/>
          </a:xfrm>
          <a:prstGeom prst="can">
            <a:avLst>
              <a:gd name="adj" fmla="val 25000"/>
            </a:avLst>
          </a:prstGeom>
          <a:solidFill>
            <a:srgbClr val="6363CB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" pitchFamily="-64" charset="0"/>
              <a:ea typeface="ＭＳ Ｐゴシック" pitchFamily="16" charset="-128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698750" y="3224213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894013" y="3587750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78100" y="4025900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3467100" y="4203700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3536950" y="3306763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640013" y="4529138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52863" y="3729038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4495800" y="3289300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4494213" y="4000500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0254" name="Rectangle 13"/>
          <p:cNvSpPr>
            <a:spLocks noChangeArrowheads="1"/>
          </p:cNvSpPr>
          <p:nvPr/>
        </p:nvSpPr>
        <p:spPr bwMode="auto">
          <a:xfrm>
            <a:off x="4108450" y="4519613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427663" y="3306763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0256" name="Rectangle 15"/>
          <p:cNvSpPr>
            <a:spLocks noChangeArrowheads="1"/>
          </p:cNvSpPr>
          <p:nvPr/>
        </p:nvSpPr>
        <p:spPr bwMode="auto">
          <a:xfrm>
            <a:off x="5145088" y="3711575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083175" y="4457700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103938" y="3692525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5654675" y="4106863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5208588" y="4373563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191125" y="4699000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876300" y="1417638"/>
            <a:ext cx="7048500" cy="369887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+mn-ea"/>
              </a:rPr>
              <a:t>Each storage unit has many tablets (horizontal partitions of the table)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783138" y="5394325"/>
            <a:ext cx="2770187" cy="369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dk1"/>
                </a:solidFill>
                <a:latin typeface="Calibri"/>
                <a:ea typeface="+mn-ea"/>
              </a:rPr>
              <a:t>Tablets may grow over time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300163" y="5429250"/>
            <a:ext cx="2097087" cy="369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dk1"/>
                </a:solidFill>
                <a:latin typeface="Calibri"/>
                <a:ea typeface="+mn-ea"/>
              </a:rPr>
              <a:t>Overfull tablets split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805113" y="1684338"/>
            <a:ext cx="3543300" cy="369887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dk1"/>
                </a:solidFill>
                <a:latin typeface="Calibri"/>
                <a:ea typeface="+mn-ea"/>
              </a:rPr>
              <a:t>Storage unit may become a hotspot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2151063" y="5870575"/>
            <a:ext cx="4411662" cy="369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dk1"/>
                </a:solidFill>
                <a:latin typeface="Calibri"/>
                <a:ea typeface="+mn-ea"/>
              </a:rPr>
              <a:t>Shed load by moving tablets to other servers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599" y="152400"/>
            <a:ext cx="481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Silberstein’s OSCON 2011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63CB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8" grpId="0" animBg="1"/>
      <p:bldP spid="18" grpId="1" animBg="1"/>
      <p:bldP spid="19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Model: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772400" cy="4114800"/>
          </a:xfrm>
        </p:spPr>
        <p:txBody>
          <a:bodyPr/>
          <a:lstStyle/>
          <a:p>
            <a:r>
              <a:rPr lang="en-US" sz="2000" dirty="0" smtClean="0"/>
              <a:t>No constraints</a:t>
            </a:r>
          </a:p>
          <a:p>
            <a:pPr lvl="1"/>
            <a:r>
              <a:rPr lang="en-US" sz="2000" dirty="0" smtClean="0"/>
              <a:t>Is a challenge to the asynchronous system</a:t>
            </a:r>
          </a:p>
          <a:p>
            <a:r>
              <a:rPr lang="en-US" sz="2000" dirty="0" smtClean="0"/>
              <a:t>No ad hoc queries (joins, group-by, …)</a:t>
            </a:r>
          </a:p>
          <a:p>
            <a:pPr lvl="1"/>
            <a:r>
              <a:rPr lang="en-US" sz="2000" dirty="0" smtClean="0"/>
              <a:t>Is a challenge while maintaining response-time SLA</a:t>
            </a:r>
          </a:p>
          <a:p>
            <a:r>
              <a:rPr lang="en-US" sz="2000" dirty="0" err="1" smtClean="0"/>
              <a:t>MapReduce</a:t>
            </a:r>
            <a:r>
              <a:rPr lang="en-US" sz="2000" dirty="0" smtClean="0"/>
              <a:t> Interface</a:t>
            </a:r>
          </a:p>
          <a:p>
            <a:pPr lvl="1"/>
            <a:r>
              <a:rPr lang="en-US" sz="2000" dirty="0" err="1" smtClean="0"/>
              <a:t>Hadoop</a:t>
            </a:r>
            <a:r>
              <a:rPr lang="en-US" sz="2000" dirty="0" smtClean="0"/>
              <a:t>: </a:t>
            </a:r>
            <a:r>
              <a:rPr lang="en-US" sz="2000" i="1" dirty="0" err="1" smtClean="0"/>
              <a:t>MapReduce</a:t>
            </a:r>
            <a:r>
              <a:rPr lang="en-US" sz="2000" dirty="0" smtClean="0"/>
              <a:t> implementation for large scale data analysis</a:t>
            </a:r>
          </a:p>
          <a:p>
            <a:pPr lvl="1"/>
            <a:r>
              <a:rPr lang="en-US" sz="2000" dirty="0" smtClean="0"/>
              <a:t>Pig: the language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Yahoo! Message Broker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Pub/sub (publish/subscribe)</a:t>
            </a:r>
          </a:p>
          <a:p>
            <a:pPr lvl="1"/>
            <a:r>
              <a:rPr lang="en-US" sz="2000" dirty="0"/>
              <a:t>Clients subscribe to updates</a:t>
            </a:r>
          </a:p>
          <a:p>
            <a:pPr lvl="1"/>
            <a:r>
              <a:rPr lang="en-US" sz="2000" dirty="0"/>
              <a:t>Updates done by a client are propagated to other clients</a:t>
            </a:r>
          </a:p>
          <a:p>
            <a:pPr lvl="1"/>
            <a:r>
              <a:rPr lang="en-US" sz="2000" dirty="0"/>
              <a:t>Thus, the subscribing clients are </a:t>
            </a:r>
            <a:r>
              <a:rPr lang="en-US" sz="2000" b="1" dirty="0"/>
              <a:t>notified</a:t>
            </a:r>
            <a:r>
              <a:rPr lang="en-US" sz="2000" dirty="0"/>
              <a:t> of the </a:t>
            </a:r>
            <a:r>
              <a:rPr lang="en-US" sz="2000" dirty="0" smtClean="0"/>
              <a:t>updates</a:t>
            </a:r>
          </a:p>
          <a:p>
            <a:r>
              <a:rPr lang="en-US" sz="2000" dirty="0" smtClean="0"/>
              <a:t>Usages</a:t>
            </a:r>
          </a:p>
          <a:p>
            <a:pPr lvl="1"/>
            <a:r>
              <a:rPr lang="en-US" sz="2000" b="1" dirty="0" smtClean="0"/>
              <a:t>Updates</a:t>
            </a:r>
            <a:r>
              <a:rPr lang="en-US" sz="2000" dirty="0" smtClean="0"/>
              <a:t>: updates are “committed” only when they are published to YMB</a:t>
            </a:r>
          </a:p>
          <a:p>
            <a:pPr lvl="1"/>
            <a:r>
              <a:rPr lang="en-US" sz="2000" dirty="0" smtClean="0"/>
              <a:t>Notifications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 Replication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772400" cy="4114800"/>
          </a:xfrm>
        </p:spPr>
        <p:txBody>
          <a:bodyPr/>
          <a:lstStyle/>
          <a:p>
            <a:r>
              <a:rPr lang="en-US" sz="2000" dirty="0" smtClean="0"/>
              <a:t>Same copies of a “single region” node across data centers</a:t>
            </a:r>
          </a:p>
          <a:p>
            <a:pPr lvl="1"/>
            <a:r>
              <a:rPr lang="en-US" sz="2000" dirty="0" smtClean="0"/>
              <a:t>Why? </a:t>
            </a:r>
          </a:p>
          <a:p>
            <a:pPr lvl="2"/>
            <a:r>
              <a:rPr lang="en-US" sz="1800" dirty="0" smtClean="0"/>
              <a:t>Reduced latency for regions distant from the “master” region</a:t>
            </a:r>
          </a:p>
          <a:p>
            <a:pPr lvl="2"/>
            <a:r>
              <a:rPr lang="en-US" sz="1800" dirty="0" smtClean="0"/>
              <a:t>Backup</a:t>
            </a:r>
          </a:p>
          <a:p>
            <a:pPr lvl="1"/>
            <a:r>
              <a:rPr lang="en-US" sz="2000" dirty="0" smtClean="0"/>
              <a:t>But...more latency for updates</a:t>
            </a:r>
          </a:p>
          <a:p>
            <a:r>
              <a:rPr lang="en-US" sz="2000" dirty="0" smtClean="0"/>
              <a:t>On updates, propagate the changes to all replicas</a:t>
            </a:r>
          </a:p>
          <a:p>
            <a:pPr lvl="1"/>
            <a:r>
              <a:rPr lang="en-US" sz="2000" dirty="0" smtClean="0"/>
              <a:t>This is done using </a:t>
            </a:r>
            <a:r>
              <a:rPr lang="en-US" sz="2000" b="1" dirty="0" smtClean="0"/>
              <a:t>Yahoo! Message Broker</a:t>
            </a:r>
          </a:p>
          <a:p>
            <a:pPr lvl="1"/>
            <a:r>
              <a:rPr lang="en-US" sz="2000" dirty="0" smtClean="0"/>
              <a:t>This is one where the latency comes from</a:t>
            </a:r>
          </a:p>
        </p:txBody>
      </p:sp>
    </p:spTree>
    <p:extLst>
      <p:ext uri="{BB962C8B-B14F-4D97-AF65-F5344CB8AC3E}">
        <p14:creationId xmlns:p14="http://schemas.microsoft.com/office/powerpoint/2010/main" val="37549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PNUTS Multi-Region</a:t>
            </a: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70558"/>
              </p:ext>
            </p:extLst>
          </p:nvPr>
        </p:nvGraphicFramePr>
        <p:xfrm>
          <a:off x="1066800" y="1219200"/>
          <a:ext cx="7839075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Visio" r:id="rId4" imgW="5359400" imgH="4800600" progId="Visio.Drawing.11">
                  <p:embed/>
                </p:oleObj>
              </mc:Choice>
              <mc:Fallback>
                <p:oleObj name="Visio" r:id="rId4" imgW="5359400" imgH="4800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7839075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90600" y="76200"/>
            <a:ext cx="4036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/>
              <a:t>Silberstein’s OSCON 2011 slide</a:t>
            </a:r>
          </a:p>
        </p:txBody>
      </p:sp>
    </p:spTree>
    <p:extLst>
      <p:ext uri="{BB962C8B-B14F-4D97-AF65-F5344CB8AC3E}">
        <p14:creationId xmlns:p14="http://schemas.microsoft.com/office/powerpoint/2010/main" val="27148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772400" cy="4114800"/>
          </a:xfrm>
        </p:spPr>
        <p:txBody>
          <a:bodyPr/>
          <a:lstStyle/>
          <a:p>
            <a:r>
              <a:rPr lang="en-US" sz="2000" b="1" dirty="0" smtClean="0"/>
              <a:t>Per-record Timeline Consistency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endParaRPr lang="en-US" sz="2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347196"/>
            <a:ext cx="7924800" cy="153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7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Record-level Mastering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Assigns one cluster is the “master” for each </a:t>
            </a:r>
            <a:r>
              <a:rPr lang="en-US" sz="2000" b="1" dirty="0" smtClean="0"/>
              <a:t>record</a:t>
            </a:r>
          </a:p>
          <a:p>
            <a:r>
              <a:rPr lang="en-US" sz="2000" dirty="0" smtClean="0"/>
              <a:t>Local update -&gt; record master for complete “commit”</a:t>
            </a:r>
          </a:p>
          <a:p>
            <a:r>
              <a:rPr lang="en-US" sz="2000" dirty="0" smtClean="0"/>
              <a:t>Choosing the right master</a:t>
            </a:r>
          </a:p>
          <a:p>
            <a:pPr lvl="1"/>
            <a:r>
              <a:rPr lang="en-US" sz="2000" dirty="0" smtClean="0"/>
              <a:t>85% of writes are typically done from the same datacenter</a:t>
            </a:r>
          </a:p>
          <a:p>
            <a:pPr lvl="1"/>
            <a:r>
              <a:rPr lang="en-US" sz="2000" dirty="0" smtClean="0"/>
              <a:t>Therefore, choose the “frequent writer” datacenter as the master</a:t>
            </a:r>
          </a:p>
          <a:p>
            <a:pPr lvl="1"/>
            <a:r>
              <a:rPr lang="en-US" sz="2000" dirty="0" smtClean="0"/>
              <a:t>If the writes moves, reassign the master accordingly</a:t>
            </a:r>
          </a:p>
          <a:p>
            <a:r>
              <a:rPr lang="en-US" sz="2000" b="1" dirty="0" smtClean="0"/>
              <a:t>Tablet master </a:t>
            </a:r>
            <a:r>
              <a:rPr lang="en-US" sz="2000" dirty="0" smtClean="0"/>
              <a:t>(not record master) enforces primary key constraints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Find the replica to copy from</a:t>
            </a:r>
          </a:p>
          <a:p>
            <a:r>
              <a:rPr lang="en-US" sz="2400" dirty="0" smtClean="0"/>
              <a:t>Checkpoint message for in-flight updates</a:t>
            </a:r>
          </a:p>
          <a:p>
            <a:r>
              <a:rPr lang="en-US" sz="2400" dirty="0" smtClean="0"/>
              <a:t>Copy lost tablets from the chosen replica</a:t>
            </a:r>
          </a:p>
          <a:p>
            <a:r>
              <a:rPr lang="en-US" sz="2400" dirty="0" smtClean="0"/>
              <a:t>Which replica to choose?</a:t>
            </a:r>
          </a:p>
          <a:p>
            <a:pPr lvl="1"/>
            <a:r>
              <a:rPr lang="en-US" sz="2400" dirty="0" smtClean="0"/>
              <a:t>A nearby “backup region” can efficiently accommodate this need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Asynchronous Replication</a:t>
            </a:r>
          </a:p>
        </p:txBody>
      </p:sp>
      <p:pic>
        <p:nvPicPr>
          <p:cNvPr id="4" name="Picture 2" descr="us_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384300"/>
            <a:ext cx="78295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s_ma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385888"/>
            <a:ext cx="7829550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5213" y="3373438"/>
            <a:ext cx="203200" cy="16033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4425" y="3430588"/>
            <a:ext cx="203200" cy="16033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71575" y="3487738"/>
            <a:ext cx="203200" cy="16033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27138" y="3543300"/>
            <a:ext cx="203200" cy="160338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192588" y="5445125"/>
            <a:ext cx="203200" cy="160338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241800" y="5502275"/>
            <a:ext cx="203200" cy="160338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298950" y="5559425"/>
            <a:ext cx="203200" cy="160338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354513" y="5614988"/>
            <a:ext cx="203200" cy="16033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7135813" y="3595688"/>
            <a:ext cx="203200" cy="16033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7185025" y="3652838"/>
            <a:ext cx="203200" cy="16033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242175" y="3709988"/>
            <a:ext cx="203200" cy="16033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7297738" y="3765550"/>
            <a:ext cx="203200" cy="160338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262063" y="3563938"/>
            <a:ext cx="136525" cy="90487"/>
            <a:chOff x="417" y="2184"/>
            <a:chExt cx="94" cy="68"/>
          </a:xfrm>
        </p:grpSpPr>
        <p:sp>
          <p:nvSpPr>
            <p:cNvPr id="12317" name="Rectangle 18"/>
            <p:cNvSpPr>
              <a:spLocks noChangeArrowheads="1"/>
            </p:cNvSpPr>
            <p:nvPr/>
          </p:nvSpPr>
          <p:spPr bwMode="auto">
            <a:xfrm>
              <a:off x="417" y="2184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  <p:sp>
          <p:nvSpPr>
            <p:cNvPr id="12318" name="Rectangle 19"/>
            <p:cNvSpPr>
              <a:spLocks noChangeArrowheads="1"/>
            </p:cNvSpPr>
            <p:nvPr/>
          </p:nvSpPr>
          <p:spPr bwMode="auto">
            <a:xfrm>
              <a:off x="417" y="2218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1257300" y="3563938"/>
            <a:ext cx="136525" cy="90487"/>
            <a:chOff x="417" y="2184"/>
            <a:chExt cx="94" cy="68"/>
          </a:xfrm>
        </p:grpSpPr>
        <p:sp>
          <p:nvSpPr>
            <p:cNvPr id="12315" name="Rectangle 21"/>
            <p:cNvSpPr>
              <a:spLocks noChangeArrowheads="1"/>
            </p:cNvSpPr>
            <p:nvPr/>
          </p:nvSpPr>
          <p:spPr bwMode="auto">
            <a:xfrm>
              <a:off x="417" y="2184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  <p:sp>
          <p:nvSpPr>
            <p:cNvPr id="12316" name="Rectangle 22"/>
            <p:cNvSpPr>
              <a:spLocks noChangeArrowheads="1"/>
            </p:cNvSpPr>
            <p:nvPr/>
          </p:nvSpPr>
          <p:spPr bwMode="auto">
            <a:xfrm>
              <a:off x="417" y="2218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</p:grp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1257300" y="3570288"/>
            <a:ext cx="136525" cy="90487"/>
            <a:chOff x="417" y="2184"/>
            <a:chExt cx="94" cy="68"/>
          </a:xfrm>
        </p:grpSpPr>
        <p:sp>
          <p:nvSpPr>
            <p:cNvPr id="12313" name="Rectangle 24"/>
            <p:cNvSpPr>
              <a:spLocks noChangeArrowheads="1"/>
            </p:cNvSpPr>
            <p:nvPr/>
          </p:nvSpPr>
          <p:spPr bwMode="auto">
            <a:xfrm>
              <a:off x="417" y="2184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  <p:sp>
          <p:nvSpPr>
            <p:cNvPr id="12314" name="Rectangle 25"/>
            <p:cNvSpPr>
              <a:spLocks noChangeArrowheads="1"/>
            </p:cNvSpPr>
            <p:nvPr/>
          </p:nvSpPr>
          <p:spPr bwMode="auto">
            <a:xfrm>
              <a:off x="417" y="2218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</p:grpSp>
      <p:pic>
        <p:nvPicPr>
          <p:cNvPr id="27" name="Picture 26" descr="laptop_us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2846388"/>
            <a:ext cx="5222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7"/>
          <p:cNvGrpSpPr>
            <a:grpSpLocks/>
          </p:cNvGrpSpPr>
          <p:nvPr/>
        </p:nvGrpSpPr>
        <p:grpSpPr bwMode="auto">
          <a:xfrm>
            <a:off x="1651000" y="2786063"/>
            <a:ext cx="136525" cy="90487"/>
            <a:chOff x="417" y="2184"/>
            <a:chExt cx="94" cy="68"/>
          </a:xfrm>
        </p:grpSpPr>
        <p:sp>
          <p:nvSpPr>
            <p:cNvPr id="12311" name="Rectangle 28"/>
            <p:cNvSpPr>
              <a:spLocks noChangeArrowheads="1"/>
            </p:cNvSpPr>
            <p:nvPr/>
          </p:nvSpPr>
          <p:spPr bwMode="auto">
            <a:xfrm>
              <a:off x="417" y="2184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  <p:sp>
          <p:nvSpPr>
            <p:cNvPr id="12312" name="Rectangle 29"/>
            <p:cNvSpPr>
              <a:spLocks noChangeArrowheads="1"/>
            </p:cNvSpPr>
            <p:nvPr/>
          </p:nvSpPr>
          <p:spPr bwMode="auto">
            <a:xfrm>
              <a:off x="417" y="2218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</p:grpSp>
      <p:pic>
        <p:nvPicPr>
          <p:cNvPr id="12310" name="Picture 30" descr="laptopus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901825"/>
            <a:ext cx="585788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990600" y="260866"/>
            <a:ext cx="4036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/>
              <a:t>Silberstein’s OSCON 2011 slide</a:t>
            </a:r>
          </a:p>
        </p:txBody>
      </p:sp>
    </p:spTree>
    <p:extLst>
      <p:ext uri="{BB962C8B-B14F-4D97-AF65-F5344CB8AC3E}">
        <p14:creationId xmlns:p14="http://schemas.microsoft.com/office/powerpoint/2010/main" val="166582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3 L -0.04305 0.113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7388E-6 L 0.66302 0.036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0" y="18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93 L 0.34322 0.30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PNUTS?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Trivia: Abbreviation</a:t>
            </a:r>
          </a:p>
          <a:p>
            <a:r>
              <a:rPr lang="en-US" dirty="0" smtClean="0"/>
              <a:t>Real meaning</a:t>
            </a:r>
          </a:p>
          <a:p>
            <a:r>
              <a:rPr lang="en-US" dirty="0" smtClean="0"/>
              <a:t>Goals/Requirements</a:t>
            </a:r>
          </a:p>
          <a:p>
            <a:pPr lvl="1"/>
            <a:r>
              <a:rPr lang="en-US" dirty="0" smtClean="0"/>
              <a:t>Scalability, Scalability, </a:t>
            </a:r>
            <a:r>
              <a:rPr lang="en-US" b="1" dirty="0" smtClean="0"/>
              <a:t>Scalability</a:t>
            </a:r>
          </a:p>
          <a:p>
            <a:pPr lvl="1"/>
            <a:r>
              <a:rPr lang="en-US" b="1" dirty="0" smtClean="0"/>
              <a:t>Low latency</a:t>
            </a:r>
          </a:p>
          <a:p>
            <a:pPr lvl="1"/>
            <a:r>
              <a:rPr lang="en-US" b="1" dirty="0" smtClean="0"/>
              <a:t>Availability</a:t>
            </a:r>
            <a:r>
              <a:rPr lang="en-US" dirty="0" smtClean="0"/>
              <a:t> (…or else, $--)</a:t>
            </a:r>
          </a:p>
          <a:p>
            <a:pPr lvl="1"/>
            <a:r>
              <a:rPr lang="en-US" dirty="0" smtClean="0"/>
              <a:t>A certain degree of </a:t>
            </a:r>
            <a:r>
              <a:rPr lang="en-US" b="1" dirty="0" smtClean="0"/>
              <a:t>Consistency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772400" cy="4114800"/>
          </a:xfrm>
        </p:spPr>
        <p:txBody>
          <a:bodyPr/>
          <a:lstStyle/>
          <a:p>
            <a:r>
              <a:rPr lang="en-US" sz="2400" dirty="0" smtClean="0"/>
              <a:t>Metric: latency</a:t>
            </a:r>
          </a:p>
          <a:p>
            <a:r>
              <a:rPr lang="en-US" sz="2400" dirty="0" smtClean="0"/>
              <a:t>Being compared: hash and ordered tables</a:t>
            </a:r>
          </a:p>
          <a:p>
            <a:r>
              <a:rPr lang="en-US" sz="2400" dirty="0" smtClean="0"/>
              <a:t>Clusters: three-region PNUTS cluster</a:t>
            </a:r>
          </a:p>
          <a:p>
            <a:pPr lvl="1"/>
            <a:r>
              <a:rPr lang="en-US" sz="2400" dirty="0" smtClean="0"/>
              <a:t>2 to the west, 1 to the east</a:t>
            </a:r>
          </a:p>
          <a:p>
            <a:r>
              <a:rPr lang="en-US" sz="2400" dirty="0" smtClean="0"/>
              <a:t>Parameters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68" y="3704831"/>
            <a:ext cx="6534150" cy="217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1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One region (West 1) is the tablet master</a:t>
            </a:r>
          </a:p>
          <a:p>
            <a:r>
              <a:rPr lang="en-US" sz="2000" dirty="0" smtClean="0"/>
              <a:t>Hash: 99 clients (33 per region), MySQL: 60 clients</a:t>
            </a:r>
          </a:p>
          <a:p>
            <a:r>
              <a:rPr lang="en-US" sz="2000" dirty="0" smtClean="0"/>
              <a:t>1 million records, 1/3 per region</a:t>
            </a:r>
          </a:p>
          <a:p>
            <a:r>
              <a:rPr lang="en-US" sz="2000" dirty="0" smtClean="0"/>
              <a:t>Result:</a:t>
            </a:r>
          </a:p>
          <a:p>
            <a:pPr lvl="1"/>
            <a:r>
              <a:rPr lang="en-US" sz="2000" dirty="0" smtClean="0"/>
              <a:t>Hash: West1: 75.6ms; West2: 131.5ms, East 315.5ms</a:t>
            </a:r>
          </a:p>
          <a:p>
            <a:pPr lvl="1"/>
            <a:r>
              <a:rPr lang="en-US" sz="2000" dirty="0" smtClean="0"/>
              <a:t>Ordered: </a:t>
            </a:r>
            <a:r>
              <a:rPr lang="en-US" sz="2000" dirty="0"/>
              <a:t>West1: </a:t>
            </a:r>
            <a:r>
              <a:rPr lang="en-US" sz="2000" dirty="0" smtClean="0"/>
              <a:t>33ms</a:t>
            </a:r>
            <a:r>
              <a:rPr lang="en-US" sz="2000" dirty="0"/>
              <a:t>; West2: </a:t>
            </a:r>
            <a:r>
              <a:rPr lang="en-US" sz="2000" dirty="0" smtClean="0"/>
              <a:t>105.8ms</a:t>
            </a:r>
            <a:r>
              <a:rPr lang="en-US" sz="2000" dirty="0"/>
              <a:t>, East </a:t>
            </a:r>
            <a:r>
              <a:rPr lang="en-US" sz="2000" dirty="0" smtClean="0"/>
              <a:t>324.5ms</a:t>
            </a:r>
          </a:p>
          <a:p>
            <a:r>
              <a:rPr lang="en-US" sz="2000" dirty="0" smtClean="0"/>
              <a:t>Lesson: MySQL is faster than hash, although more vulnerable to contention</a:t>
            </a:r>
          </a:p>
          <a:p>
            <a:r>
              <a:rPr lang="en-US" sz="2000" dirty="0" smtClean="0"/>
              <a:t>More observations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394" y="1752600"/>
            <a:ext cx="7772400" cy="4114800"/>
          </a:xfrm>
        </p:spPr>
        <p:txBody>
          <a:bodyPr/>
          <a:lstStyle/>
          <a:p>
            <a:r>
              <a:rPr lang="en-US" dirty="0" smtClean="0"/>
              <a:t>Requests vary between 1200 – 3600 requests/second with 10% writes</a:t>
            </a:r>
          </a:p>
          <a:p>
            <a:r>
              <a:rPr lang="en-US" dirty="0" smtClean="0"/>
              <a:t>Result: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5179081" cy="297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3733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Observation or Anomaly?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48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Read/Write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752600"/>
            <a:ext cx="7772400" cy="4114800"/>
          </a:xfrm>
        </p:spPr>
        <p:txBody>
          <a:bodyPr/>
          <a:lstStyle/>
          <a:p>
            <a:r>
              <a:rPr lang="en-US" dirty="0" smtClean="0"/>
              <a:t>Ratios vary between 0 and 50%</a:t>
            </a:r>
            <a:endParaRPr lang="en-US" dirty="0"/>
          </a:p>
          <a:p>
            <a:r>
              <a:rPr lang="en-US" dirty="0" smtClean="0"/>
              <a:t>Fixed 1,200 requests/second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5105400" cy="33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0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Varying Number of Storage Units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837616"/>
            <a:ext cx="7772400" cy="4114800"/>
          </a:xfrm>
        </p:spPr>
        <p:txBody>
          <a:bodyPr/>
          <a:lstStyle/>
          <a:p>
            <a:r>
              <a:rPr lang="en-US" dirty="0" smtClean="0"/>
              <a:t>Storage units per region vary from 2-5</a:t>
            </a:r>
          </a:p>
          <a:p>
            <a:r>
              <a:rPr lang="en-US" dirty="0"/>
              <a:t>10% writes, </a:t>
            </a:r>
            <a:r>
              <a:rPr lang="en-US" dirty="0" smtClean="0"/>
              <a:t>1,200 </a:t>
            </a:r>
            <a:r>
              <a:rPr lang="en-US" dirty="0"/>
              <a:t>requests/seconds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2895600"/>
            <a:ext cx="4235450" cy="317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Size of Range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Range scan between 0.01 to 0.1% size</a:t>
            </a:r>
          </a:p>
          <a:p>
            <a:r>
              <a:rPr lang="en-US" dirty="0" smtClean="0"/>
              <a:t>Ordered table only</a:t>
            </a:r>
          </a:p>
          <a:p>
            <a:r>
              <a:rPr lang="en-US" dirty="0" smtClean="0"/>
              <a:t>30 clients vs. 300 clients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23701"/>
            <a:ext cx="4279900" cy="30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7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PNUTS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Yahoo!’s User Database</a:t>
            </a:r>
          </a:p>
          <a:p>
            <a:r>
              <a:rPr lang="en-US" dirty="0" smtClean="0"/>
              <a:t>Social Applications</a:t>
            </a:r>
          </a:p>
          <a:p>
            <a:r>
              <a:rPr lang="en-US" dirty="0" smtClean="0"/>
              <a:t>Content Meta-Data</a:t>
            </a:r>
          </a:p>
          <a:p>
            <a:r>
              <a:rPr lang="en-US" dirty="0" smtClean="0"/>
              <a:t>Listings Management</a:t>
            </a:r>
          </a:p>
          <a:p>
            <a:r>
              <a:rPr lang="en-US" dirty="0" smtClean="0"/>
              <a:t>Session Data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Outlines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1524000"/>
            <a:ext cx="7391400" cy="4800600"/>
          </a:xfrm>
        </p:spPr>
        <p:txBody>
          <a:bodyPr/>
          <a:lstStyle/>
          <a:p>
            <a:r>
              <a:rPr lang="en-US" sz="2400" dirty="0" smtClean="0"/>
              <a:t>Data and Query Model</a:t>
            </a:r>
          </a:p>
          <a:p>
            <a:pPr lvl="1"/>
            <a:r>
              <a:rPr lang="en-US" sz="2400" dirty="0" smtClean="0"/>
              <a:t>Simple relational model</a:t>
            </a:r>
          </a:p>
          <a:p>
            <a:pPr lvl="1"/>
            <a:r>
              <a:rPr lang="en-US" sz="2400" dirty="0" smtClean="0"/>
              <a:t>Key / Range scan (Hash and Ordered tables)</a:t>
            </a:r>
          </a:p>
          <a:p>
            <a:r>
              <a:rPr lang="en-US" sz="2400" dirty="0" smtClean="0"/>
              <a:t>Global Accesses</a:t>
            </a:r>
          </a:p>
          <a:p>
            <a:pPr lvl="1"/>
            <a:r>
              <a:rPr lang="en-US" sz="2400" dirty="0" smtClean="0"/>
              <a:t>Asynchronous (global) replication</a:t>
            </a:r>
          </a:p>
          <a:p>
            <a:pPr lvl="1"/>
            <a:r>
              <a:rPr lang="en-US" sz="2400" dirty="0" smtClean="0"/>
              <a:t>Low latency local access</a:t>
            </a:r>
          </a:p>
          <a:p>
            <a:pPr lvl="1"/>
            <a:r>
              <a:rPr lang="en-US" sz="2400" dirty="0" smtClean="0"/>
              <a:t>Consistency</a:t>
            </a:r>
          </a:p>
          <a:p>
            <a:r>
              <a:rPr lang="en-US" sz="2400" dirty="0" smtClean="0"/>
              <a:t>Fault tolerant and Load balancing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and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114800"/>
          </a:xfrm>
        </p:spPr>
        <p:txBody>
          <a:bodyPr/>
          <a:lstStyle/>
          <a:p>
            <a:r>
              <a:rPr lang="en-US" sz="2000" dirty="0" smtClean="0"/>
              <a:t>Horizontal partitioned table into tablets (groups of records)</a:t>
            </a:r>
          </a:p>
          <a:p>
            <a:r>
              <a:rPr lang="en-US" sz="2000" dirty="0" smtClean="0"/>
              <a:t>Storage unit: where the tablets are stored</a:t>
            </a:r>
          </a:p>
          <a:p>
            <a:r>
              <a:rPr lang="en-US" sz="2000" dirty="0" smtClean="0"/>
              <a:t>Router</a:t>
            </a:r>
          </a:p>
          <a:p>
            <a:pPr lvl="1"/>
            <a:r>
              <a:rPr lang="en-US" sz="2000" dirty="0" smtClean="0"/>
              <a:t>Interval mapping: boundaries of each tablet</a:t>
            </a:r>
          </a:p>
          <a:p>
            <a:pPr lvl="1"/>
            <a:r>
              <a:rPr lang="en-US" sz="2000" dirty="0" smtClean="0"/>
              <a:t>Locates the storage unit given a tablet</a:t>
            </a:r>
          </a:p>
          <a:p>
            <a:pPr lvl="1"/>
            <a:r>
              <a:rPr lang="en-US" sz="2000" dirty="0" smtClean="0"/>
              <a:t>Is the cache version of…</a:t>
            </a:r>
          </a:p>
          <a:p>
            <a:r>
              <a:rPr lang="en-US" sz="2000" dirty="0" smtClean="0"/>
              <a:t>Tablet controller</a:t>
            </a:r>
          </a:p>
          <a:p>
            <a:pPr lvl="1"/>
            <a:r>
              <a:rPr lang="en-US" sz="2000" dirty="0" smtClean="0"/>
              <a:t>Stores all the mappings</a:t>
            </a:r>
          </a:p>
          <a:p>
            <a:pPr lvl="1"/>
            <a:r>
              <a:rPr lang="en-US" sz="2000" dirty="0" smtClean="0"/>
              <a:t>Polled by router for changes</a:t>
            </a:r>
          </a:p>
          <a:p>
            <a:pPr lvl="1"/>
            <a:r>
              <a:rPr lang="en-US" sz="2000" dirty="0" smtClean="0"/>
              <a:t>Determines when to split/move tablets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PNUTS-Single Region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1066800" y="1524000"/>
          <a:ext cx="7540625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Visio" r:id="rId3" imgW="5359400" imgH="4800600" progId="Visio.Drawing.11">
                  <p:embed/>
                </p:oleObj>
              </mc:Choice>
              <mc:Fallback>
                <p:oleObj name="Visio" r:id="rId3" imgW="5359400" imgH="4800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7540625" cy="503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6019800" y="1447800"/>
            <a:ext cx="2701925" cy="838200"/>
          </a:xfrm>
          <a:prstGeom prst="wedgeRectCallout">
            <a:avLst>
              <a:gd name="adj1" fmla="val -26727"/>
              <a:gd name="adj2" fmla="val 68407"/>
            </a:avLst>
          </a:prstGeom>
          <a:solidFill>
            <a:srgbClr val="FCFEA8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168275" indent="-168275" eaLnBrk="0" hangingPunct="0">
              <a:buFont typeface="Arial" charset="0"/>
              <a:buChar char="•"/>
              <a:defRPr/>
            </a:pPr>
            <a:r>
              <a:rPr lang="en-US" sz="1600">
                <a:latin typeface="Calibri" charset="0"/>
              </a:rPr>
              <a:t>Maintains map from database.table.key to tablet to storage-unit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1219200"/>
            <a:ext cx="2705100" cy="1143000"/>
          </a:xfrm>
          <a:prstGeom prst="wedgeRectCallout">
            <a:avLst>
              <a:gd name="adj1" fmla="val 41315"/>
              <a:gd name="adj2" fmla="val 74454"/>
            </a:avLst>
          </a:prstGeom>
          <a:solidFill>
            <a:srgbClr val="FCFEA8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169863" lvl="1" indent="-169863" eaLnBrk="0" hangingPunct="0">
              <a:buFont typeface="Arial" charset="0"/>
              <a:buChar char="•"/>
              <a:defRPr/>
            </a:pPr>
            <a:r>
              <a:rPr lang="en-US" sz="1600">
                <a:latin typeface="Calibri" charset="0"/>
              </a:rPr>
              <a:t>Routes client requests to correct storage unit</a:t>
            </a:r>
          </a:p>
          <a:p>
            <a:pPr marL="169863" lvl="1" indent="-169863" eaLnBrk="0" hangingPunct="0">
              <a:buFont typeface="Arial" charset="0"/>
              <a:buChar char="•"/>
              <a:defRPr/>
            </a:pPr>
            <a:r>
              <a:rPr lang="en-US" sz="1600">
                <a:latin typeface="Calibri" charset="0"/>
              </a:rPr>
              <a:t>Caches the maps from the tablet controller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228600" y="5867400"/>
            <a:ext cx="2265363" cy="838200"/>
          </a:xfrm>
          <a:prstGeom prst="wedgeRectCallout">
            <a:avLst>
              <a:gd name="adj1" fmla="val 78449"/>
              <a:gd name="adj2" fmla="val -35218"/>
            </a:avLst>
          </a:prstGeom>
          <a:solidFill>
            <a:srgbClr val="FCFEA8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169863" lvl="1" indent="-169863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600" dirty="0">
                <a:latin typeface="Calibri"/>
                <a:ea typeface="+mn-ea"/>
              </a:rPr>
              <a:t>Stores records</a:t>
            </a:r>
          </a:p>
          <a:p>
            <a:pPr marL="169863" lvl="1" indent="-169863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600" dirty="0">
                <a:latin typeface="Calibri"/>
                <a:ea typeface="+mn-ea"/>
              </a:rPr>
              <a:t>Services get/set/delete requests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153660"/>
            <a:ext cx="387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Silberstein’s OSCON 2011 slide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02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Retrieval for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 space is divided to intervals each corresponds to a tablet</a:t>
            </a:r>
          </a:p>
          <a:p>
            <a:r>
              <a:rPr lang="en-US" dirty="0"/>
              <a:t>K</a:t>
            </a:r>
            <a:r>
              <a:rPr lang="en-US" dirty="0" smtClean="0"/>
              <a:t>ey -&gt; hash value -&gt; interval -&gt; storage unit found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284570" cy="1143000"/>
          </a:xfrm>
        </p:spPr>
        <p:txBody>
          <a:bodyPr/>
          <a:lstStyle/>
          <a:p>
            <a:r>
              <a:rPr lang="en-US" dirty="0" smtClean="0"/>
              <a:t>Data Model: Hash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55797"/>
              </p:ext>
            </p:extLst>
          </p:nvPr>
        </p:nvGraphicFramePr>
        <p:xfrm>
          <a:off x="1112945" y="1600200"/>
          <a:ext cx="6629400" cy="4065602"/>
        </p:xfrm>
        <a:graphic>
          <a:graphicData uri="http://schemas.openxmlformats.org/drawingml/2006/table">
            <a:tbl>
              <a:tblPr/>
              <a:tblGrid>
                <a:gridCol w="1566863"/>
                <a:gridCol w="5062537"/>
              </a:tblGrid>
              <a:tr h="335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Primary Key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Record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Grape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liquid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wine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Lime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color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green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Apple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quote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Apple a day keeps the …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Strawberry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spread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jam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Orange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{"color" : "orange"}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Avocado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{"spread" : "guacamole"}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Lemon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{"expression" : "expensive crap"}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Tomato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{"classification" : "yes… fruit"}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Banana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expression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goes bananas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</a:tr>
              <a:tr h="37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Kiwi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expression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New Zealand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ＭＳ Ｐゴシック" charset="-128"/>
                          <a:cs typeface="Arial" charset="0"/>
                        </a:rPr>
                        <a:t>}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Right Brace 6"/>
          <p:cNvSpPr>
            <a:spLocks/>
          </p:cNvSpPr>
          <p:nvPr/>
        </p:nvSpPr>
        <p:spPr bwMode="auto">
          <a:xfrm>
            <a:off x="7894745" y="3429000"/>
            <a:ext cx="228600" cy="1447800"/>
          </a:xfrm>
          <a:prstGeom prst="rightBrace">
            <a:avLst>
              <a:gd name="adj1" fmla="val 8327"/>
              <a:gd name="adj2" fmla="val 49042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TextBox 94"/>
          <p:cNvSpPr txBox="1">
            <a:spLocks noChangeArrowheads="1"/>
          </p:cNvSpPr>
          <p:nvPr/>
        </p:nvSpPr>
        <p:spPr bwMode="auto">
          <a:xfrm>
            <a:off x="8108231" y="3968750"/>
            <a:ext cx="7309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/>
              <a:t>Tablet</a:t>
            </a:r>
          </a:p>
        </p:txBody>
      </p:sp>
      <p:sp>
        <p:nvSpPr>
          <p:cNvPr id="9" name="Text Box 64"/>
          <p:cNvSpPr txBox="1">
            <a:spLocks noChangeArrowheads="1"/>
          </p:cNvSpPr>
          <p:nvPr/>
        </p:nvSpPr>
        <p:spPr bwMode="auto">
          <a:xfrm>
            <a:off x="322262" y="1825625"/>
            <a:ext cx="781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400" b="1" dirty="0"/>
              <a:t>0x0000</a:t>
            </a: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322262" y="4797425"/>
            <a:ext cx="781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400" b="1" dirty="0"/>
              <a:t>0x911F</a:t>
            </a:r>
          </a:p>
        </p:txBody>
      </p:sp>
      <p:sp>
        <p:nvSpPr>
          <p:cNvPr id="11" name="Text Box 67"/>
          <p:cNvSpPr txBox="1">
            <a:spLocks noChangeArrowheads="1"/>
          </p:cNvSpPr>
          <p:nvPr/>
        </p:nvSpPr>
        <p:spPr bwMode="auto">
          <a:xfrm>
            <a:off x="322262" y="3349625"/>
            <a:ext cx="82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400" b="1" dirty="0"/>
              <a:t>0x2AF3</a:t>
            </a:r>
          </a:p>
        </p:txBody>
      </p:sp>
    </p:spTree>
    <p:extLst>
      <p:ext uri="{BB962C8B-B14F-4D97-AF65-F5344CB8AC3E}">
        <p14:creationId xmlns:p14="http://schemas.microsoft.com/office/powerpoint/2010/main" val="57287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Retrieval for Ordered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-&gt; </a:t>
            </a:r>
            <a:r>
              <a:rPr lang="en-US" dirty="0"/>
              <a:t>interval -&gt; storage unit </a:t>
            </a:r>
            <a:r>
              <a:rPr lang="en-US" dirty="0" smtClean="0"/>
              <a:t>found</a:t>
            </a:r>
          </a:p>
          <a:p>
            <a:pPr lvl="1"/>
            <a:r>
              <a:rPr lang="en-US" dirty="0" smtClean="0"/>
              <a:t>As opposed to Hash: </a:t>
            </a:r>
          </a:p>
          <a:p>
            <a:pPr marL="914400" lvl="2" indent="0">
              <a:buNone/>
            </a:pPr>
            <a:r>
              <a:rPr lang="en-US" dirty="0" smtClean="0"/>
              <a:t>Key -&gt; </a:t>
            </a:r>
            <a:r>
              <a:rPr lang="en-US" i="1" dirty="0" smtClean="0"/>
              <a:t>hash value </a:t>
            </a:r>
            <a:r>
              <a:rPr lang="en-US" dirty="0" smtClean="0"/>
              <a:t>-&gt; interval -&gt; storage unit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584, Fall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334</TotalTime>
  <Words>1129</Words>
  <Application>Microsoft Office PowerPoint</Application>
  <PresentationFormat>On-screen Show (4:3)</PresentationFormat>
  <Paragraphs>251</Paragraphs>
  <Slides>26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Dad's Tie</vt:lpstr>
      <vt:lpstr>Visio</vt:lpstr>
      <vt:lpstr>PNUTS: Yahoo’s Hosted Data Serving Platform</vt:lpstr>
      <vt:lpstr>What is PNUTS?</vt:lpstr>
      <vt:lpstr>PNUTS Applications</vt:lpstr>
      <vt:lpstr>Design Outlines</vt:lpstr>
      <vt:lpstr>Data Storage and Retrieval</vt:lpstr>
      <vt:lpstr>PNUTS-Single Region</vt:lpstr>
      <vt:lpstr>Data Retrieval for Hash</vt:lpstr>
      <vt:lpstr>Data Model: Hash</vt:lpstr>
      <vt:lpstr>Data Retrieval for Ordered Table</vt:lpstr>
      <vt:lpstr>Data Model: Ordered</vt:lpstr>
      <vt:lpstr>Tablet Splitting &amp; Balancing</vt:lpstr>
      <vt:lpstr>Data Model: Limitations</vt:lpstr>
      <vt:lpstr>Yahoo! Message Broker</vt:lpstr>
      <vt:lpstr>Geographical Replication</vt:lpstr>
      <vt:lpstr>PNUTS Multi-Region</vt:lpstr>
      <vt:lpstr>Consistency Model</vt:lpstr>
      <vt:lpstr>Record-level Mastering</vt:lpstr>
      <vt:lpstr>Recovery</vt:lpstr>
      <vt:lpstr>Asynchronous Replication</vt:lpstr>
      <vt:lpstr>Experiments</vt:lpstr>
      <vt:lpstr>Inserting Data</vt:lpstr>
      <vt:lpstr>Varying Load</vt:lpstr>
      <vt:lpstr>Varying Read/Write Ratio</vt:lpstr>
      <vt:lpstr>Varying Number of Storage Units</vt:lpstr>
      <vt:lpstr>Varying Size of Range Scans</vt:lpstr>
      <vt:lpstr>Thank you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PNUTS: Yahoo’s Hosted Data Serving Platform</dc:title>
  <dc:creator>Danaparamita, Jonathan</dc:creator>
  <cp:lastModifiedBy>Danaparamita, Jonathan</cp:lastModifiedBy>
  <cp:revision>32</cp:revision>
  <dcterms:created xsi:type="dcterms:W3CDTF">2011-11-03T19:30:12Z</dcterms:created>
  <dcterms:modified xsi:type="dcterms:W3CDTF">2011-11-09T21:10:14Z</dcterms:modified>
</cp:coreProperties>
</file>