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9" r:id="rId7"/>
    <p:sldId id="294" r:id="rId8"/>
    <p:sldId id="268" r:id="rId9"/>
    <p:sldId id="261" r:id="rId10"/>
    <p:sldId id="262" r:id="rId11"/>
    <p:sldId id="273" r:id="rId12"/>
    <p:sldId id="263" r:id="rId13"/>
    <p:sldId id="295" r:id="rId14"/>
    <p:sldId id="270" r:id="rId15"/>
    <p:sldId id="265" r:id="rId16"/>
    <p:sldId id="283" r:id="rId17"/>
    <p:sldId id="272" r:id="rId18"/>
    <p:sldId id="266" r:id="rId19"/>
    <p:sldId id="267" r:id="rId20"/>
    <p:sldId id="276" r:id="rId21"/>
    <p:sldId id="277" r:id="rId22"/>
    <p:sldId id="284" r:id="rId23"/>
    <p:sldId id="278" r:id="rId24"/>
    <p:sldId id="279" r:id="rId25"/>
    <p:sldId id="280" r:id="rId26"/>
    <p:sldId id="271" r:id="rId27"/>
    <p:sldId id="281" r:id="rId28"/>
    <p:sldId id="282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4" autoAdjust="0"/>
  </p:normalViewPr>
  <p:slideViewPr>
    <p:cSldViewPr>
      <p:cViewPr varScale="1">
        <p:scale>
          <a:sx n="117" d="100"/>
          <a:sy n="117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C8ADDFAA-E3B1-4277-9CA1-70ABB9D14C47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B3A75C08-AF09-4CAD-81B2-4F72A7FA3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CF3C1BB0-5070-4950-89FF-A6D3E5048605}" type="datetimeFigureOut">
              <a:rPr lang="en-US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35CACE60-8D6E-4C59-A20C-09F3B43DB17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0D96C-44F2-4C9C-99DE-F32EDAEAE5C5}" type="slidenum">
              <a:rPr lang="en-US"/>
              <a:pPr/>
              <a:t>10</a:t>
            </a:fld>
            <a:endParaRPr lang="en-US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4387" cy="3468687"/>
          </a:xfrm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29" y="4409758"/>
            <a:ext cx="5121826" cy="41776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for example system B: it spends 20% on stalls on sequential range selection while on indexed range selection this fraction reaches</a:t>
            </a:r>
            <a:r>
              <a:rPr lang="en-US" baseline="0" dirty="0" smtClean="0"/>
              <a:t> 50%. The variation of Tm’s across DBMSs suggests levels of platform specific optimizations. But in the next slides will notice that since 90% of the Tm is due to the same reasons, this sets a common ground for improvement on memory stalls. Notice that memory stalls are as a general the biggest issue, but the other ones should also be attacked. Notice for example System A Resource stalls, they are higher than the others even though Tm and Tb are smaller.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Minimizing stall time due to memory hierarchy and disk I/O latencies has been a major target, but we can notice from the time breakdown that </a:t>
            </a:r>
            <a:r>
              <a:rPr lang="en-US" b="1" dirty="0" smtClean="0"/>
              <a:t>there is still a significant room for improvement</a:t>
            </a:r>
          </a:p>
          <a:p>
            <a:r>
              <a:rPr lang="en-US" dirty="0" smtClean="0"/>
              <a:t>The focus should be on </a:t>
            </a:r>
            <a:r>
              <a:rPr lang="en-US" b="1" dirty="0" smtClean="0"/>
              <a:t>L1 I-cache miss stalls </a:t>
            </a:r>
            <a:r>
              <a:rPr lang="en-US" dirty="0" smtClean="0"/>
              <a:t>and</a:t>
            </a:r>
            <a:r>
              <a:rPr lang="en-US" b="1" dirty="0" smtClean="0"/>
              <a:t> L2 D-data miss stalls</a:t>
            </a:r>
          </a:p>
          <a:p>
            <a:endParaRPr lang="en-US" dirty="0" smtClean="0"/>
          </a:p>
          <a:p>
            <a:r>
              <a:rPr lang="en-US" dirty="0" smtClean="0"/>
              <a:t>Techniques for minimizing such as cache conscious data placement reduce cache misses and penalties.</a:t>
            </a:r>
          </a:p>
          <a:p>
            <a:r>
              <a:rPr lang="en-US" dirty="0" smtClean="0"/>
              <a:t>L1 D-cache stall time is even smaller because it is not taking into account the overlap factor (they are upper bounds). L1 D misses were</a:t>
            </a:r>
            <a:r>
              <a:rPr lang="en-US" baseline="0" dirty="0" smtClean="0"/>
              <a:t> usually 2%, never exceeding 4% and are due to less often accessed data.</a:t>
            </a:r>
          </a:p>
          <a:p>
            <a:r>
              <a:rPr lang="en-US" baseline="0" dirty="0" smtClean="0"/>
              <a:t>Low T ITBL show that the system use few instruction pages and ITLB is enough to store the translation of their addresses.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 dynamics: the larger the record sizes, the biggest the T</a:t>
                </a:r>
                <a:r>
                  <a:rPr lang="en-US" baseline="-25000" dirty="0"/>
                  <a:t>L2D</a:t>
                </a:r>
                <a:r>
                  <a:rPr lang="en-US" dirty="0"/>
                  <a:t>. Since records are stored sequentially, for larger sizes, the fields a2 and a3 of two subsequent records will be located further apart, loosing locality of data.</a:t>
                </a:r>
              </a:p>
              <a:p>
                <a:r>
                  <a:rPr lang="en-US" dirty="0"/>
                  <a:t>Since data has to be fetched from main memory, </a:t>
                </a:r>
                <a:r>
                  <a:rPr lang="en-US" b="1" dirty="0"/>
                  <a:t>second level cache misses are way more expensive than L1 D-cache misses</a:t>
                </a:r>
                <a:endParaRPr lang="en-US" dirty="0"/>
              </a:p>
              <a:p>
                <a:r>
                  <a:rPr lang="en-US" dirty="0"/>
                  <a:t>L2 cache misses can overlap with each other, so we are looking at the upper value. Despite of that, this number is a good reference since the real T</a:t>
                </a:r>
                <a:r>
                  <a:rPr lang="en-US" baseline="-25000" dirty="0"/>
                  <a:t>L2D</a:t>
                </a:r>
                <a:r>
                  <a:rPr lang="en-US" dirty="0"/>
                  <a:t> can’t be significantly lower.</a:t>
                </a:r>
              </a:p>
              <a:p>
                <a:r>
                  <a:rPr lang="en-US" dirty="0"/>
                  <a:t>The tendency of L2 cache misses is to be a major bottleneck as the gap between memory and processor speed</a:t>
                </a:r>
              </a:p>
              <a:p>
                <a:r>
                  <a:rPr lang="en-US" dirty="0">
                    <a:cs typeface="Calibri"/>
                  </a:rPr>
                  <a:t/>
                </a:r>
                <a:br>
                  <a:rPr lang="en-US" dirty="0">
                    <a:cs typeface="Calibri"/>
                  </a:rPr>
                </a:br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Explain why T</a:t>
                </a:r>
                <a:r>
                  <a:rPr lang="en-US" baseline="-25000" dirty="0" smtClean="0"/>
                  <a:t>L2D</a:t>
                </a:r>
                <a:r>
                  <a:rPr lang="en-US" dirty="0" smtClean="0"/>
                  <a:t>  cant be significantly lower.</a:t>
                </a:r>
              </a:p>
              <a:p>
                <a:r>
                  <a:rPr lang="en-US" dirty="0" smtClean="0"/>
                  <a:t>Explain why</a:t>
                </a:r>
                <a:r>
                  <a:rPr lang="en-US" baseline="0" dirty="0" smtClean="0"/>
                  <a:t> the tendency to be a major </a:t>
                </a:r>
                <a:r>
                  <a:rPr lang="en-US" baseline="0" dirty="0" smtClean="0"/>
                  <a:t>bottleneck</a:t>
                </a:r>
              </a:p>
              <a:p>
                <a:r>
                  <a:rPr lang="en-US" dirty="0" smtClean="0"/>
                  <a:t>T</a:t>
                </a:r>
                <a:r>
                  <a:rPr lang="en-US" baseline="-25000" dirty="0"/>
                  <a:t>L2D</a:t>
                </a:r>
                <a:r>
                  <a:rPr lang="en-US" dirty="0"/>
                  <a:t> </a:t>
                </a:r>
                <a:r>
                  <a:rPr lang="en-US" dirty="0" smtClean="0"/>
                  <a:t>is very significant for 3 out of the 4 DBMSs (All except system B shows optimized data access at the second: Miss rate of 2%)</a:t>
                </a:r>
              </a:p>
              <a:p>
                <a:r>
                  <a:rPr lang="en-US" i="1" dirty="0" smtClean="0"/>
                  <a:t>Miss rate=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b="0" i="0" smtClean="0">
                    <a:latin typeface="Cambria Math"/>
                  </a:rPr>
                  <a:t>𝑛𝑢𝑚𝑏𝑒𝑟 𝑜𝑑 𝑑𝑎𝑡𝑎 𝑚𝑖𝑠𝑠𝑒𝑠 𝑖𝑛 𝐿2)/(𝑛𝑢𝑚𝑏𝑒𝑟 𝑜𝑓 𝑑𝑎𝑡𝑎 𝑎𝑐𝑐𝑒𝑠𝑠𝑒𝑠 𝑖𝑛 𝐿2)</a:t>
                </a:r>
                <a:endParaRPr lang="en-US" dirty="0" smtClean="0"/>
              </a:p>
              <a:p>
                <a:r>
                  <a:rPr lang="en-US" dirty="0"/>
                  <a:t>For those 3 DBMSs, the miss rate is between 40% and 90</a:t>
                </a:r>
                <a:r>
                  <a:rPr lang="en-US" dirty="0" smtClean="0"/>
                  <a:t>% (much more higher than L1-D cache miss rate)</a:t>
                </a:r>
              </a:p>
              <a:p>
                <a:r>
                  <a:rPr lang="en-US" dirty="0" smtClean="0"/>
                  <a:t>The dynamics: the larger the record sizes, the biggest the T</a:t>
                </a:r>
                <a:r>
                  <a:rPr lang="en-US" baseline="-25000" dirty="0" smtClean="0"/>
                  <a:t>L2D</a:t>
                </a:r>
                <a:r>
                  <a:rPr lang="en-US" dirty="0" smtClean="0"/>
                  <a:t>. Since records are stored sequentially, for larger sizes, the fields a2 and a3 of two subsequent records will be located further apart, loosing locality of data.</a:t>
                </a:r>
              </a:p>
              <a:p>
                <a:r>
                  <a:rPr lang="en-US" dirty="0" smtClean="0"/>
                  <a:t>Since data has to be fetched from main memory, </a:t>
                </a:r>
                <a:r>
                  <a:rPr lang="en-US" b="1" dirty="0" smtClean="0"/>
                  <a:t>second level cache misses are way more expensive than L1 D-cache misses</a:t>
                </a:r>
                <a:endParaRPr lang="en-US" dirty="0"/>
              </a:p>
              <a:p>
                <a:r>
                  <a:rPr lang="en-US" dirty="0" smtClean="0"/>
                  <a:t>L2 cache misses can overlap with each other, so we are looking at the upper value. Despite of that, this number is a good reference since the real </a:t>
                </a:r>
                <a:r>
                  <a:rPr lang="en-US" dirty="0"/>
                  <a:t>T</a:t>
                </a:r>
                <a:r>
                  <a:rPr lang="en-US" baseline="-25000" dirty="0"/>
                  <a:t>L2D</a:t>
                </a:r>
                <a:r>
                  <a:rPr lang="en-US" dirty="0"/>
                  <a:t> </a:t>
                </a:r>
                <a:r>
                  <a:rPr lang="en-US" dirty="0" smtClean="0"/>
                  <a:t>can’t be significantly lower.</a:t>
                </a:r>
              </a:p>
              <a:p>
                <a:r>
                  <a:rPr lang="en-US" dirty="0" smtClean="0"/>
                  <a:t>The tendency of L2 cache misses is to be a major bottleneck as the gap between memory and processor speed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reason why the L1-I misses increase with record size is not clear. The paper explain the possible causes, but does not give a definit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1300" dirty="0"/>
              <a:t>“Query Selectivity” or in other words how many rows are expected to be returned as a result of the intended query.</a:t>
            </a:r>
          </a:p>
          <a:p>
            <a:pPr defTabSz="879378">
              <a:defRPr/>
            </a:pPr>
            <a:r>
              <a:rPr lang="en-US" dirty="0"/>
              <a:t>The branch prediction depends on how accurate the prediction algorithm predicts instruction stream</a:t>
            </a:r>
          </a:p>
          <a:p>
            <a:pPr defTabSz="879378">
              <a:defRPr/>
            </a:pPr>
            <a:r>
              <a:rPr lang="en-US" dirty="0"/>
              <a:t>Branch mispredictions stalls are connected to instruction stalls</a:t>
            </a:r>
          </a:p>
          <a:p>
            <a:pPr defTabSz="879378">
              <a:defRPr/>
            </a:pP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DEP – stall time for dependencies among instruction</a:t>
            </a:r>
          </a:p>
          <a:p>
            <a:r>
              <a:rPr lang="en-US" sz="1300" dirty="0"/>
              <a:t>TFU stall time due to functional unit unavailability </a:t>
            </a:r>
            <a:r>
              <a:rPr lang="en-US" dirty="0"/>
              <a:t>, i.e., an instruction depends on the results of multiple other instructions that have not yet completed execution.</a:t>
            </a:r>
          </a:p>
          <a:p>
            <a:r>
              <a:rPr lang="en-US" dirty="0"/>
              <a:t>Memory references account for at least half of the instructions retired, so it is possible that one of the resources causing these stalls is a memory buffer.</a:t>
            </a:r>
          </a:p>
          <a:p>
            <a:pPr>
              <a:spcBef>
                <a:spcPts val="385"/>
              </a:spcBef>
            </a:pPr>
            <a:r>
              <a:rPr lang="en-US" dirty="0"/>
              <a:t>Resource-related stall time is the time during which the processor must wait for a resource to become available</a:t>
            </a:r>
          </a:p>
          <a:p>
            <a:pPr>
              <a:spcBef>
                <a:spcPts val="385"/>
              </a:spcBef>
            </a:pPr>
            <a:r>
              <a:rPr lang="en-US" dirty="0"/>
              <a:t>Resources include functional units in the execution stage, registers for handling dependencies between instructions, and other platform-dependent resources</a:t>
            </a:r>
          </a:p>
          <a:p>
            <a:pPr>
              <a:spcBef>
                <a:spcPts val="385"/>
              </a:spcBef>
            </a:pPr>
            <a:r>
              <a:rPr lang="en-US" dirty="0"/>
              <a:t>The resource stalls contribution  is fairly stable across the DBMSs </a:t>
            </a:r>
          </a:p>
          <a:p>
            <a:pPr>
              <a:spcBef>
                <a:spcPts val="385"/>
              </a:spcBef>
            </a:pPr>
            <a:r>
              <a:rPr lang="en-US" dirty="0"/>
              <a:t>On graphs below, we can see the contributions of T</a:t>
            </a:r>
            <a:r>
              <a:rPr lang="en-US" baseline="-25000" dirty="0"/>
              <a:t>DEP</a:t>
            </a:r>
            <a:r>
              <a:rPr lang="en-US" dirty="0"/>
              <a:t> and TFU</a:t>
            </a:r>
          </a:p>
          <a:p>
            <a:pPr>
              <a:spcBef>
                <a:spcPts val="385"/>
              </a:spcBef>
            </a:pPr>
            <a:r>
              <a:rPr lang="en-US" dirty="0"/>
              <a:t>Except for System A when executing range selection queries, dependency stalls are the most important resource stalls.</a:t>
            </a:r>
          </a:p>
          <a:p>
            <a:pPr>
              <a:spcBef>
                <a:spcPts val="385"/>
              </a:spcBef>
            </a:pPr>
            <a:r>
              <a:rPr lang="en-US" dirty="0"/>
              <a:t>Their cause is low instruction-level parallelism opportunity in the instruction pool </a:t>
            </a:r>
          </a:p>
          <a:p>
            <a:pPr>
              <a:spcBef>
                <a:spcPts val="385"/>
              </a:spcBef>
            </a:pPr>
            <a:r>
              <a:rPr lang="en-US" dirty="0"/>
              <a:t>Functional unit availability stalls are caused by bursts of instructions that create contention in the execution unit</a:t>
            </a:r>
          </a:p>
          <a:p>
            <a:pPr>
              <a:spcBef>
                <a:spcPts val="385"/>
              </a:spcBef>
            </a:pPr>
            <a:r>
              <a:rPr lang="en-US" dirty="0"/>
              <a:t>Resource stalls are an artifact of the lowest-level details of the hardware. The compiler can produce code that avoids resource contention and exploits instruction-level parallelism</a:t>
            </a:r>
          </a:p>
          <a:p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OLTP</a:t>
            </a:r>
            <a:r>
              <a:rPr lang="en-US" b="0" baseline="0" dirty="0" smtClean="0"/>
              <a:t> – online transaction processing – data always changing</a:t>
            </a:r>
          </a:p>
          <a:p>
            <a:r>
              <a:rPr lang="en-US" sz="1300" dirty="0"/>
              <a:t>Decision-support System (DSS) – data more stable and summarizes possibly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2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</a:t>
            </a:r>
            <a:r>
              <a:rPr lang="en-US" baseline="0" dirty="0" smtClean="0"/>
              <a:t> over 50% of the time is due to stalls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F6857-B482-4C52-9D1A-2F98D7EB4526}" type="slidenum">
              <a:rPr lang="en-US"/>
              <a:pPr/>
              <a:t>4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4387" cy="3468687"/>
          </a:xfrm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29" y="4409758"/>
            <a:ext cx="5121826" cy="4177665"/>
          </a:xfrm>
        </p:spPr>
        <p:txBody>
          <a:bodyPr/>
          <a:lstStyle/>
          <a:p>
            <a:endParaRPr lang="en-US"/>
          </a:p>
          <a:p>
            <a:r>
              <a:rPr lang="en-US">
                <a:cs typeface="Calibri"/>
              </a:rPr>
              <a:t>At the time this paper was written, there had been a big advance in hardware/processor and the current DBMSs were not digesting this and using for their benefit.</a:t>
            </a:r>
          </a:p>
          <a:p>
            <a:r>
              <a:rPr lang="en-US">
                <a:cs typeface="Calibri"/>
              </a:rPr>
              <a:t>At that time, there were two types of studies being executed: some focused on improving cache performance and the others measuring performance of some specific DBMS. From those studies, a trend could not be established, so the authors decided to measure and compare the performance of 4 different DBMSs on the same platform and same test conditions, in order to understand not the specific DBMS but the overall trend.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baseline="0" dirty="0"/>
              <a:t> the fetch/decode unit reads the instructions from the L1 I-cache.</a:t>
            </a:r>
          </a:p>
          <a:p>
            <a:r>
              <a:rPr lang="en-US" baseline="0" dirty="0"/>
              <a:t>2</a:t>
            </a:r>
            <a:r>
              <a:rPr lang="en-US" baseline="30000" dirty="0"/>
              <a:t>nd</a:t>
            </a:r>
            <a:r>
              <a:rPr lang="en-US" baseline="0" dirty="0"/>
              <a:t> The fetch/decode unit decodes the instructions</a:t>
            </a:r>
          </a:p>
          <a:p>
            <a:r>
              <a:rPr lang="en-US" baseline="0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The instructions are put in the instruction pool</a:t>
            </a:r>
          </a:p>
          <a:p>
            <a:r>
              <a:rPr lang="en-US" baseline="0" dirty="0"/>
              <a:t>4</a:t>
            </a:r>
            <a:r>
              <a:rPr lang="en-US" baseline="30000" dirty="0"/>
              <a:t>th</a:t>
            </a:r>
            <a:r>
              <a:rPr lang="en-US" baseline="0" dirty="0"/>
              <a:t> The dispatch/execute unit makes the schedulling of the instruction in the pool</a:t>
            </a:r>
          </a:p>
          <a:p>
            <a:r>
              <a:rPr lang="en-US" baseline="0" dirty="0"/>
              <a:t>5</a:t>
            </a:r>
            <a:r>
              <a:rPr lang="en-US" baseline="30000" dirty="0"/>
              <a:t>th</a:t>
            </a:r>
            <a:r>
              <a:rPr lang="en-US" baseline="0" dirty="0"/>
              <a:t> The dispatch/execute unit executes the codes and stores the results of the instructions</a:t>
            </a:r>
          </a:p>
          <a:p>
            <a:r>
              <a:rPr lang="en-US" baseline="0" dirty="0"/>
              <a:t>6</a:t>
            </a:r>
            <a:r>
              <a:rPr lang="en-US" baseline="30000" dirty="0"/>
              <a:t>th</a:t>
            </a:r>
            <a:r>
              <a:rPr lang="en-US" baseline="0" dirty="0"/>
              <a:t> Retire unit commits the data into the L1 D-cache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determine the contribution of each type of stall to the total execution time.</a:t>
            </a:r>
          </a:p>
          <a:p>
            <a:r>
              <a:rPr lang="en-US" dirty="0"/>
              <a:t>Some stalls that are hard to overlap, these are the ones that will be critical to performance.</a:t>
            </a:r>
          </a:p>
          <a:p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CE60-8D6E-4C59-A20C-09F3B43DB17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7" name="Picture 9" descr="Cap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91"/>
            <a:ext cx="7772400" cy="1470025"/>
          </a:xfrm>
        </p:spPr>
        <p:txBody>
          <a:bodyPr lIns="91440" anchor="ctr"/>
          <a:lstStyle>
            <a:lvl1pPr>
              <a:defRPr sz="2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189" y="3433763"/>
            <a:ext cx="2878015" cy="808037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6E7A58"/>
                </a:solidFill>
                <a:latin typeface="Tahoma" pitchFamily="34" charset="0"/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262" y="6438909"/>
            <a:ext cx="28956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E7A5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  <p:sp>
        <p:nvSpPr>
          <p:cNvPr id="155658" name="Text Box 10"/>
          <p:cNvSpPr txBox="1">
            <a:spLocks noChangeArrowheads="1"/>
          </p:cNvSpPr>
          <p:nvPr userDrawn="1"/>
        </p:nvSpPr>
        <p:spPr bwMode="auto">
          <a:xfrm>
            <a:off x="6869728" y="6594484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58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90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35" y="1600200"/>
            <a:ext cx="4009292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109" y="1600200"/>
            <a:ext cx="4010757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88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19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40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3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43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7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493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8708" y="125416"/>
            <a:ext cx="2167304" cy="5895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97" y="125416"/>
            <a:ext cx="6361234" cy="5895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58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7" name="Picture 9" descr="Cap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91"/>
            <a:ext cx="7772400" cy="1470025"/>
          </a:xfrm>
        </p:spPr>
        <p:txBody>
          <a:bodyPr lIns="91440" anchor="ctr"/>
          <a:lstStyle>
            <a:lvl1pPr>
              <a:defRPr sz="2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188" y="3433763"/>
            <a:ext cx="2878015" cy="808037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6E7A58"/>
                </a:solidFill>
                <a:latin typeface="Tahoma" pitchFamily="34" charset="0"/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262" y="6438907"/>
            <a:ext cx="28956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E7A5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  <p:sp>
        <p:nvSpPr>
          <p:cNvPr id="155658" name="Text Box 10"/>
          <p:cNvSpPr txBox="1">
            <a:spLocks noChangeArrowheads="1"/>
          </p:cNvSpPr>
          <p:nvPr userDrawn="1"/>
        </p:nvSpPr>
        <p:spPr bwMode="auto">
          <a:xfrm>
            <a:off x="6869727" y="6594482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69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98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218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35" y="1600200"/>
            <a:ext cx="4009292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108" y="1600200"/>
            <a:ext cx="4010757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09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380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240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31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8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8708" y="125416"/>
            <a:ext cx="2167304" cy="5895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97" y="125416"/>
            <a:ext cx="6361234" cy="5895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740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7" name="Picture 9" descr="Cap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9"/>
            <a:ext cx="7772400" cy="1470025"/>
          </a:xfrm>
        </p:spPr>
        <p:txBody>
          <a:bodyPr lIns="91440" anchor="ctr"/>
          <a:lstStyle>
            <a:lvl1pPr>
              <a:defRPr sz="2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185" y="3433763"/>
            <a:ext cx="2878015" cy="808037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6E7A58"/>
                </a:solidFill>
                <a:latin typeface="Tahoma" pitchFamily="34" charset="0"/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262" y="6438901"/>
            <a:ext cx="28956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E7A5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  <p:sp>
        <p:nvSpPr>
          <p:cNvPr id="155658" name="Text Box 10"/>
          <p:cNvSpPr txBox="1">
            <a:spLocks noChangeArrowheads="1"/>
          </p:cNvSpPr>
          <p:nvPr userDrawn="1"/>
        </p:nvSpPr>
        <p:spPr bwMode="auto">
          <a:xfrm>
            <a:off x="6869723" y="6594476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8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09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86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35" y="1600200"/>
            <a:ext cx="4009292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105" y="1600200"/>
            <a:ext cx="4010757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802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20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62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3598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42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304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509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853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8708" y="125414"/>
            <a:ext cx="2167304" cy="5895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97" y="125414"/>
            <a:ext cx="6361234" cy="5895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18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2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801" y="125413"/>
            <a:ext cx="866921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39" y="1600200"/>
            <a:ext cx="816072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4636" name="AcnStamp_ID_154636" hidden="1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6542880" y="1387476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5400" rIns="0" bIns="2540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54637" name="AcnStpConnector_ID_154637" hidden="1"/>
          <p:cNvCxnSpPr>
            <a:cxnSpLocks noChangeShapeType="1"/>
            <a:stCxn id="154636" idx="2"/>
            <a:endCxn id="154636" idx="0"/>
          </p:cNvCxnSpPr>
          <p:nvPr userDrawn="1">
            <p:custDataLst>
              <p:tags r:id="rId14"/>
            </p:custDataLst>
          </p:nvPr>
        </p:nvCxnSpPr>
        <p:spPr bwMode="gray">
          <a:xfrm>
            <a:off x="6542880" y="138747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8" name="AcnStpConnector_ID_154638" hidden="1"/>
          <p:cNvCxnSpPr>
            <a:cxnSpLocks noChangeShapeType="1"/>
            <a:stCxn id="154636" idx="4"/>
            <a:endCxn id="154636" idx="6"/>
          </p:cNvCxnSpPr>
          <p:nvPr userDrawn="1">
            <p:custDataLst>
              <p:tags r:id="rId15"/>
            </p:custDataLst>
          </p:nvPr>
        </p:nvCxnSpPr>
        <p:spPr bwMode="gray">
          <a:xfrm>
            <a:off x="6542880" y="165421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43" name="Line 19"/>
          <p:cNvSpPr>
            <a:spLocks noChangeShapeType="1"/>
          </p:cNvSpPr>
          <p:nvPr userDrawn="1"/>
        </p:nvSpPr>
        <p:spPr bwMode="auto">
          <a:xfrm>
            <a:off x="152400" y="873125"/>
            <a:ext cx="871610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54647" name="Rectangle 23"/>
          <p:cNvSpPr>
            <a:spLocks noChangeArrowheads="1"/>
          </p:cNvSpPr>
          <p:nvPr userDrawn="1"/>
        </p:nvSpPr>
        <p:spPr bwMode="auto">
          <a:xfrm>
            <a:off x="8041314" y="6632575"/>
            <a:ext cx="84478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00">
                <a:solidFill>
                  <a:srgbClr val="000000"/>
                </a:solidFill>
              </a:rPr>
              <a:t>AAMMDD_Ativo_vnn.ext-P</a:t>
            </a:r>
            <a:fld id="{1C8A0A04-3C77-42CF-8756-9078BD5DC148}" type="slidenum">
              <a:rPr lang="pt-BR" sz="5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500">
              <a:solidFill>
                <a:srgbClr val="000000"/>
              </a:solidFill>
            </a:endParaRPr>
          </a:p>
        </p:txBody>
      </p:sp>
      <p:sp>
        <p:nvSpPr>
          <p:cNvPr id="154650" name="Line 26"/>
          <p:cNvSpPr>
            <a:spLocks noChangeShapeType="1"/>
          </p:cNvSpPr>
          <p:nvPr userDrawn="1"/>
        </p:nvSpPr>
        <p:spPr bwMode="auto">
          <a:xfrm>
            <a:off x="606674" y="6597650"/>
            <a:ext cx="8261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154651" name="Picture 27" descr="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3" y="6307147"/>
            <a:ext cx="290146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52" name="Rectangle 28"/>
          <p:cNvSpPr>
            <a:spLocks noChangeArrowheads="1"/>
          </p:cNvSpPr>
          <p:nvPr userDrawn="1"/>
        </p:nvSpPr>
        <p:spPr bwMode="auto">
          <a:xfrm>
            <a:off x="4608159" y="6632583"/>
            <a:ext cx="12503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fld id="{76F2FE94-3D73-4AD0-ACAB-2CEA93D31F82}" type="slidenum">
              <a:rPr lang="it-IT" sz="8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154655" name="Text Box 31"/>
          <p:cNvSpPr txBox="1">
            <a:spLocks noChangeArrowheads="1"/>
          </p:cNvSpPr>
          <p:nvPr userDrawn="1"/>
        </p:nvSpPr>
        <p:spPr bwMode="auto">
          <a:xfrm>
            <a:off x="606673" y="6632584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3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800" y="125413"/>
            <a:ext cx="866921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39" y="1600200"/>
            <a:ext cx="816072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4636" name="AcnStamp_ID_154636" hidden="1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6542880" y="1387476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5400" rIns="0" bIns="2540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54637" name="AcnStpConnector_ID_154637" hidden="1"/>
          <p:cNvCxnSpPr>
            <a:cxnSpLocks noChangeShapeType="1"/>
            <a:stCxn id="154636" idx="2"/>
            <a:endCxn id="154636" idx="0"/>
          </p:cNvCxnSpPr>
          <p:nvPr userDrawn="1">
            <p:custDataLst>
              <p:tags r:id="rId14"/>
            </p:custDataLst>
          </p:nvPr>
        </p:nvCxnSpPr>
        <p:spPr bwMode="gray">
          <a:xfrm>
            <a:off x="6542880" y="138747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8" name="AcnStpConnector_ID_154638" hidden="1"/>
          <p:cNvCxnSpPr>
            <a:cxnSpLocks noChangeShapeType="1"/>
            <a:stCxn id="154636" idx="4"/>
            <a:endCxn id="154636" idx="6"/>
          </p:cNvCxnSpPr>
          <p:nvPr userDrawn="1">
            <p:custDataLst>
              <p:tags r:id="rId15"/>
            </p:custDataLst>
          </p:nvPr>
        </p:nvCxnSpPr>
        <p:spPr bwMode="gray">
          <a:xfrm>
            <a:off x="6542880" y="165421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43" name="Line 19"/>
          <p:cNvSpPr>
            <a:spLocks noChangeShapeType="1"/>
          </p:cNvSpPr>
          <p:nvPr userDrawn="1"/>
        </p:nvSpPr>
        <p:spPr bwMode="auto">
          <a:xfrm>
            <a:off x="152400" y="873125"/>
            <a:ext cx="871610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54647" name="Rectangle 23"/>
          <p:cNvSpPr>
            <a:spLocks noChangeArrowheads="1"/>
          </p:cNvSpPr>
          <p:nvPr userDrawn="1"/>
        </p:nvSpPr>
        <p:spPr bwMode="auto">
          <a:xfrm>
            <a:off x="8041313" y="6632575"/>
            <a:ext cx="84478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00">
                <a:solidFill>
                  <a:srgbClr val="000000"/>
                </a:solidFill>
              </a:rPr>
              <a:t>AAMMDD_Ativo_vnn.ext-P</a:t>
            </a:r>
            <a:fld id="{1C8A0A04-3C77-42CF-8756-9078BD5DC148}" type="slidenum">
              <a:rPr lang="pt-BR" sz="5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500">
              <a:solidFill>
                <a:srgbClr val="000000"/>
              </a:solidFill>
            </a:endParaRPr>
          </a:p>
        </p:txBody>
      </p:sp>
      <p:sp>
        <p:nvSpPr>
          <p:cNvPr id="154650" name="Line 26"/>
          <p:cNvSpPr>
            <a:spLocks noChangeShapeType="1"/>
          </p:cNvSpPr>
          <p:nvPr userDrawn="1"/>
        </p:nvSpPr>
        <p:spPr bwMode="auto">
          <a:xfrm>
            <a:off x="606673" y="6597650"/>
            <a:ext cx="8261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154651" name="Picture 27" descr="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3" y="6307145"/>
            <a:ext cx="290146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52" name="Rectangle 28"/>
          <p:cNvSpPr>
            <a:spLocks noChangeArrowheads="1"/>
          </p:cNvSpPr>
          <p:nvPr userDrawn="1"/>
        </p:nvSpPr>
        <p:spPr bwMode="auto">
          <a:xfrm>
            <a:off x="4608159" y="6632581"/>
            <a:ext cx="12503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fld id="{76F2FE94-3D73-4AD0-ACAB-2CEA93D31F82}" type="slidenum">
              <a:rPr lang="it-IT" sz="8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154655" name="Text Box 31"/>
          <p:cNvSpPr txBox="1">
            <a:spLocks noChangeArrowheads="1"/>
          </p:cNvSpPr>
          <p:nvPr userDrawn="1"/>
        </p:nvSpPr>
        <p:spPr bwMode="auto">
          <a:xfrm>
            <a:off x="606672" y="6632582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3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797" y="125413"/>
            <a:ext cx="866921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36" y="1600200"/>
            <a:ext cx="816072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4636" name="AcnStamp_ID_154636" hidden="1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6542877" y="1387476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5400" rIns="0" bIns="2540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54637" name="AcnStpConnector_ID_154637" hidden="1"/>
          <p:cNvCxnSpPr>
            <a:cxnSpLocks noChangeShapeType="1"/>
            <a:stCxn id="154636" idx="2"/>
            <a:endCxn id="154636" idx="0"/>
          </p:cNvCxnSpPr>
          <p:nvPr userDrawn="1">
            <p:custDataLst>
              <p:tags r:id="rId14"/>
            </p:custDataLst>
          </p:nvPr>
        </p:nvCxnSpPr>
        <p:spPr bwMode="gray">
          <a:xfrm>
            <a:off x="6542877" y="138747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8" name="AcnStpConnector_ID_154638" hidden="1"/>
          <p:cNvCxnSpPr>
            <a:cxnSpLocks noChangeShapeType="1"/>
            <a:stCxn id="154636" idx="4"/>
            <a:endCxn id="154636" idx="6"/>
          </p:cNvCxnSpPr>
          <p:nvPr userDrawn="1">
            <p:custDataLst>
              <p:tags r:id="rId15"/>
            </p:custDataLst>
          </p:nvPr>
        </p:nvCxnSpPr>
        <p:spPr bwMode="gray">
          <a:xfrm>
            <a:off x="6542877" y="165421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43" name="Line 19"/>
          <p:cNvSpPr>
            <a:spLocks noChangeShapeType="1"/>
          </p:cNvSpPr>
          <p:nvPr userDrawn="1"/>
        </p:nvSpPr>
        <p:spPr bwMode="auto">
          <a:xfrm>
            <a:off x="152400" y="873125"/>
            <a:ext cx="871610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54647" name="Rectangle 23"/>
          <p:cNvSpPr>
            <a:spLocks noChangeArrowheads="1"/>
          </p:cNvSpPr>
          <p:nvPr userDrawn="1"/>
        </p:nvSpPr>
        <p:spPr bwMode="auto">
          <a:xfrm>
            <a:off x="8041310" y="6632575"/>
            <a:ext cx="844783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00">
                <a:solidFill>
                  <a:srgbClr val="000000"/>
                </a:solidFill>
              </a:rPr>
              <a:t>AAMMDD_Ativo_vnn.ext-P</a:t>
            </a:r>
            <a:fld id="{1C8A0A04-3C77-42CF-8756-9078BD5DC148}" type="slidenum">
              <a:rPr lang="pt-BR" sz="5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500">
              <a:solidFill>
                <a:srgbClr val="000000"/>
              </a:solidFill>
            </a:endParaRPr>
          </a:p>
        </p:txBody>
      </p:sp>
      <p:sp>
        <p:nvSpPr>
          <p:cNvPr id="154650" name="Line 26"/>
          <p:cNvSpPr>
            <a:spLocks noChangeShapeType="1"/>
          </p:cNvSpPr>
          <p:nvPr userDrawn="1"/>
        </p:nvSpPr>
        <p:spPr bwMode="auto">
          <a:xfrm>
            <a:off x="606670" y="6597650"/>
            <a:ext cx="8261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154651" name="Picture 27" descr="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3" y="6307139"/>
            <a:ext cx="290146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52" name="Rectangle 28"/>
          <p:cNvSpPr>
            <a:spLocks noChangeArrowheads="1"/>
          </p:cNvSpPr>
          <p:nvPr userDrawn="1"/>
        </p:nvSpPr>
        <p:spPr bwMode="auto">
          <a:xfrm>
            <a:off x="4608159" y="6632575"/>
            <a:ext cx="12503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</a:pPr>
            <a:fld id="{76F2FE94-3D73-4AD0-ACAB-2CEA93D31F82}" type="slidenum">
              <a:rPr lang="it-IT" sz="8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154655" name="Text Box 31"/>
          <p:cNvSpPr txBox="1">
            <a:spLocks noChangeArrowheads="1"/>
          </p:cNvSpPr>
          <p:nvPr userDrawn="1"/>
        </p:nvSpPr>
        <p:spPr bwMode="auto">
          <a:xfrm>
            <a:off x="606669" y="6632576"/>
            <a:ext cx="1705595" cy="923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E7A58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6E7A5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" b="1">
                <a:solidFill>
                  <a:srgbClr val="000000"/>
                </a:solidFill>
              </a:rPr>
              <a:t>Cosin Consulting todos os direitos reservados</a:t>
            </a:r>
            <a:endParaRPr lang="en-US" sz="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6E7A58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3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667000"/>
            <a:ext cx="6324600" cy="1894362"/>
          </a:xfrm>
        </p:spPr>
        <p:txBody>
          <a:bodyPr>
            <a:normAutofit/>
          </a:bodyPr>
          <a:lstStyle/>
          <a:p>
            <a:r>
              <a:rPr lang="en-US" sz="3200" dirty="0"/>
              <a:t>DBMSs On a Modern Processor: Where Does Time Go?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Anatassia</a:t>
            </a:r>
            <a:r>
              <a:rPr lang="en-US" dirty="0"/>
              <a:t> </a:t>
            </a:r>
            <a:r>
              <a:rPr lang="en-US" dirty="0" err="1"/>
              <a:t>Ailamaki</a:t>
            </a:r>
            <a:endParaRPr lang="en-US" dirty="0"/>
          </a:p>
          <a:p>
            <a:r>
              <a:rPr lang="en-US" dirty="0"/>
              <a:t>David J DeWitt</a:t>
            </a:r>
          </a:p>
          <a:p>
            <a:r>
              <a:rPr lang="en-US" dirty="0"/>
              <a:t>Mark D. Hill</a:t>
            </a:r>
          </a:p>
          <a:p>
            <a:r>
              <a:rPr lang="en-US" dirty="0"/>
              <a:t>David A. </a:t>
            </a:r>
            <a:r>
              <a:rPr lang="en-US" dirty="0" smtClean="0"/>
              <a:t>Wood	</a:t>
            </a:r>
          </a:p>
          <a:p>
            <a:pPr algn="r"/>
            <a:r>
              <a:rPr lang="en-US" sz="1400" dirty="0" smtClean="0"/>
              <a:t>Presentation by Monica </a:t>
            </a:r>
            <a:r>
              <a:rPr lang="en-US" sz="1400" dirty="0" err="1" smtClean="0"/>
              <a:t>Eboli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52708" y="57150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dirty="0" smtClean="0"/>
              <a:t>Workload definition</a:t>
            </a:r>
            <a:endParaRPr lang="en-US" dirty="0"/>
          </a:p>
        </p:txBody>
      </p:sp>
      <p:grpSp>
        <p:nvGrpSpPr>
          <p:cNvPr id="1566723" name="Group 3"/>
          <p:cNvGrpSpPr>
            <a:grpSpLocks/>
          </p:cNvGrpSpPr>
          <p:nvPr/>
        </p:nvGrpSpPr>
        <p:grpSpPr bwMode="auto">
          <a:xfrm>
            <a:off x="306675" y="1687740"/>
            <a:ext cx="3808125" cy="4265613"/>
            <a:chOff x="1649" y="1058"/>
            <a:chExt cx="4238" cy="2687"/>
          </a:xfrm>
        </p:grpSpPr>
        <p:sp>
          <p:nvSpPr>
            <p:cNvPr id="1566724" name="Rectangle 4"/>
            <p:cNvSpPr>
              <a:spLocks noChangeArrowheads="1"/>
            </p:cNvSpPr>
            <p:nvPr/>
          </p:nvSpPr>
          <p:spPr bwMode="auto">
            <a:xfrm>
              <a:off x="1649" y="1313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0" lvl="1">
                <a:spcBef>
                  <a:spcPct val="20000"/>
                </a:spcBef>
              </a:pPr>
              <a:r>
                <a:rPr lang="en-US" sz="1400" dirty="0"/>
                <a:t>Isolate basic </a:t>
              </a:r>
              <a:r>
                <a:rPr lang="en-US" sz="1400" dirty="0" smtClean="0"/>
                <a:t>operations</a:t>
              </a:r>
              <a:endParaRPr lang="en-US" sz="1400" dirty="0"/>
            </a:p>
          </p:txBody>
        </p:sp>
        <p:sp>
          <p:nvSpPr>
            <p:cNvPr id="1566725" name="Rectangle 5"/>
            <p:cNvSpPr>
              <a:spLocks noChangeArrowheads="1"/>
            </p:cNvSpPr>
            <p:nvPr/>
          </p:nvSpPr>
          <p:spPr bwMode="auto">
            <a:xfrm>
              <a:off x="1649" y="1058"/>
              <a:ext cx="2067" cy="19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28405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0" rIns="108000" bIns="0" anchor="ctr"/>
            <a:lstStyle/>
            <a:p>
              <a:pPr eaLnBrk="0" hangingPunct="0"/>
              <a:r>
                <a:rPr lang="pt-BR" sz="1200" dirty="0" smtClean="0">
                  <a:solidFill>
                    <a:schemeClr val="bg1"/>
                  </a:solidFill>
                </a:rPr>
                <a:t>Desired characteristics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566729" name="Rectangle 9"/>
            <p:cNvSpPr>
              <a:spLocks noChangeArrowheads="1"/>
            </p:cNvSpPr>
            <p:nvPr/>
          </p:nvSpPr>
          <p:spPr bwMode="auto">
            <a:xfrm>
              <a:off x="3819" y="1058"/>
              <a:ext cx="2068" cy="19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28405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0" rIns="108000" bIns="0" anchor="ctr"/>
            <a:lstStyle/>
            <a:p>
              <a:pPr eaLnBrk="0" hangingPunct="0"/>
              <a:r>
                <a:rPr lang="pt-BR" sz="1200" dirty="0" smtClean="0">
                  <a:solidFill>
                    <a:schemeClr val="bg1"/>
                  </a:solidFill>
                </a:rPr>
                <a:t>How to achieve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566730" name="Rectangle 10"/>
            <p:cNvSpPr>
              <a:spLocks noChangeArrowheads="1"/>
            </p:cNvSpPr>
            <p:nvPr/>
          </p:nvSpPr>
          <p:spPr bwMode="auto">
            <a:xfrm>
              <a:off x="3819" y="1313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576" tIns="0" rIns="0" bIns="0"/>
            <a:lstStyle/>
            <a:p>
              <a:pPr marL="0" lvl="2">
                <a:spcBef>
                  <a:spcPct val="20000"/>
                </a:spcBef>
              </a:pPr>
              <a:r>
                <a:rPr lang="en-GB" sz="1400" b="0" dirty="0" smtClean="0"/>
                <a:t>Three separate tests: sequential range selection, index range selection and sequential join</a:t>
              </a:r>
              <a:endParaRPr lang="en-GB" sz="1400" b="0" dirty="0"/>
            </a:p>
          </p:txBody>
        </p:sp>
        <p:sp>
          <p:nvSpPr>
            <p:cNvPr id="1566731" name="Rectangle 11"/>
            <p:cNvSpPr>
              <a:spLocks noChangeArrowheads="1"/>
            </p:cNvSpPr>
            <p:nvPr/>
          </p:nvSpPr>
          <p:spPr bwMode="auto">
            <a:xfrm>
              <a:off x="1649" y="2148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0" lvl="1"/>
              <a:r>
                <a:rPr lang="en-US" sz="1400" dirty="0"/>
                <a:t>No I/O interference</a:t>
              </a:r>
            </a:p>
          </p:txBody>
        </p:sp>
        <p:sp>
          <p:nvSpPr>
            <p:cNvPr id="1566732" name="Rectangle 12"/>
            <p:cNvSpPr>
              <a:spLocks noChangeArrowheads="1"/>
            </p:cNvSpPr>
            <p:nvPr/>
          </p:nvSpPr>
          <p:spPr bwMode="auto">
            <a:xfrm>
              <a:off x="3819" y="2148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0" lvl="2">
                <a:spcBef>
                  <a:spcPct val="20000"/>
                </a:spcBef>
              </a:pPr>
              <a:r>
                <a:rPr lang="en-GB" sz="1400" b="0" dirty="0" smtClean="0"/>
                <a:t>Memory resident database</a:t>
              </a:r>
              <a:endParaRPr lang="en-GB" sz="1400" b="0" dirty="0"/>
            </a:p>
          </p:txBody>
        </p:sp>
        <p:sp>
          <p:nvSpPr>
            <p:cNvPr id="1566733" name="Rectangle 13"/>
            <p:cNvSpPr>
              <a:spLocks noChangeArrowheads="1"/>
            </p:cNvSpPr>
            <p:nvPr/>
          </p:nvSpPr>
          <p:spPr bwMode="auto">
            <a:xfrm>
              <a:off x="1649" y="2981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0" lvl="1">
                <a:spcBef>
                  <a:spcPct val="20000"/>
                </a:spcBef>
              </a:pPr>
              <a:r>
                <a:rPr lang="en-US" sz="1400" dirty="0"/>
                <a:t>To eliminate dynamic and random parameters</a:t>
              </a:r>
            </a:p>
            <a:p>
              <a:pPr>
                <a:spcBef>
                  <a:spcPct val="20000"/>
                </a:spcBef>
              </a:pPr>
              <a:endParaRPr lang="en-GB" sz="1400" b="0" dirty="0"/>
            </a:p>
          </p:txBody>
        </p:sp>
        <p:sp>
          <p:nvSpPr>
            <p:cNvPr id="1566734" name="Rectangle 14"/>
            <p:cNvSpPr>
              <a:spLocks noChangeArrowheads="1"/>
            </p:cNvSpPr>
            <p:nvPr/>
          </p:nvSpPr>
          <p:spPr bwMode="auto">
            <a:xfrm>
              <a:off x="3819" y="2981"/>
              <a:ext cx="2068" cy="76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0" lvl="1">
                <a:spcBef>
                  <a:spcPct val="20000"/>
                </a:spcBef>
              </a:pPr>
              <a:r>
                <a:rPr lang="en-GB" sz="1400" b="0" dirty="0" smtClean="0"/>
                <a:t>Guarantee to be running only </a:t>
              </a:r>
              <a:r>
                <a:rPr lang="en-US" sz="1400" dirty="0" smtClean="0"/>
                <a:t>a </a:t>
              </a:r>
              <a:r>
                <a:rPr lang="en-US" sz="1400" dirty="0"/>
                <a:t>single command stream</a:t>
              </a:r>
            </a:p>
            <a:p>
              <a:pPr>
                <a:spcBef>
                  <a:spcPct val="20000"/>
                </a:spcBef>
              </a:pPr>
              <a:endParaRPr lang="en-GB" sz="1400" b="0" dirty="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3746728"/>
            <a:ext cx="4191000" cy="303507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Sequential range selection:</a:t>
            </a:r>
          </a:p>
          <a:p>
            <a:pPr lvl="1"/>
            <a:r>
              <a:rPr lang="en-US" dirty="0" smtClean="0"/>
              <a:t>Purpose: study behavior od DBMS </a:t>
            </a:r>
            <a:r>
              <a:rPr lang="en-US" dirty="0"/>
              <a:t>w</a:t>
            </a:r>
            <a:r>
              <a:rPr lang="en-US" dirty="0" smtClean="0"/>
              <a:t>hen executing sequential scan and examine effects of record size and query selectivity</a:t>
            </a:r>
          </a:p>
          <a:p>
            <a:pPr lvl="1"/>
            <a:r>
              <a:rPr lang="en-US" b="1" dirty="0" smtClean="0"/>
              <a:t>Select </a:t>
            </a:r>
            <a:r>
              <a:rPr lang="en-US" b="1" dirty="0" err="1" smtClean="0"/>
              <a:t>avg</a:t>
            </a:r>
            <a:r>
              <a:rPr lang="en-US" b="1" dirty="0" smtClean="0"/>
              <a:t> </a:t>
            </a:r>
            <a:r>
              <a:rPr lang="en-US" dirty="0" smtClean="0"/>
              <a:t>(a3) </a:t>
            </a:r>
            <a:r>
              <a:rPr lang="en-US" b="1" dirty="0" smtClean="0"/>
              <a:t>from</a:t>
            </a:r>
            <a:r>
              <a:rPr lang="en-US" dirty="0" smtClean="0"/>
              <a:t> R </a:t>
            </a:r>
            <a:r>
              <a:rPr lang="en-US" b="1" dirty="0" smtClean="0"/>
              <a:t>where </a:t>
            </a:r>
            <a:r>
              <a:rPr lang="en-US" dirty="0" smtClean="0"/>
              <a:t>a2&lt;Hi </a:t>
            </a:r>
            <a:r>
              <a:rPr lang="en-US" b="1" dirty="0" smtClean="0"/>
              <a:t>and</a:t>
            </a:r>
            <a:r>
              <a:rPr lang="en-US" dirty="0" smtClean="0"/>
              <a:t> a2&gt;Lo</a:t>
            </a:r>
          </a:p>
          <a:p>
            <a:r>
              <a:rPr lang="en-US" dirty="0" smtClean="0"/>
              <a:t>Indexed range selection:</a:t>
            </a:r>
          </a:p>
          <a:p>
            <a:pPr lvl="1"/>
            <a:r>
              <a:rPr lang="en-US" dirty="0" smtClean="0"/>
              <a:t>Same as the above but after reconstructing a non-clustered index on R.a2</a:t>
            </a:r>
            <a:endParaRPr lang="en-US" dirty="0"/>
          </a:p>
          <a:p>
            <a:r>
              <a:rPr lang="en-US" dirty="0" smtClean="0"/>
              <a:t>Sequential join:</a:t>
            </a:r>
          </a:p>
          <a:p>
            <a:pPr lvl="1"/>
            <a:r>
              <a:rPr lang="en-US" dirty="0" smtClean="0"/>
              <a:t>Purpose: examine behavior on equijoin with no indexes</a:t>
            </a:r>
          </a:p>
          <a:p>
            <a:pPr lvl="1"/>
            <a:r>
              <a:rPr lang="en-US" dirty="0" smtClean="0"/>
              <a:t>Define S as R was defined</a:t>
            </a:r>
          </a:p>
          <a:p>
            <a:pPr lvl="1"/>
            <a:r>
              <a:rPr lang="en-US" b="1" dirty="0"/>
              <a:t>Select </a:t>
            </a:r>
            <a:r>
              <a:rPr lang="en-US" b="1" dirty="0" err="1"/>
              <a:t>avg</a:t>
            </a:r>
            <a:r>
              <a:rPr lang="en-US" b="1" dirty="0"/>
              <a:t> </a:t>
            </a:r>
            <a:r>
              <a:rPr lang="en-US" dirty="0" smtClean="0"/>
              <a:t>(R.a3</a:t>
            </a:r>
            <a:r>
              <a:rPr lang="en-US" dirty="0"/>
              <a:t>)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smtClean="0"/>
              <a:t>R,S </a:t>
            </a:r>
            <a:r>
              <a:rPr lang="en-US" b="1" dirty="0"/>
              <a:t>where </a:t>
            </a:r>
            <a:r>
              <a:rPr lang="en-US" dirty="0" smtClean="0"/>
              <a:t>R.a2=S.a1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19600" y="1687740"/>
            <a:ext cx="4191000" cy="19452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Database is composed of:</a:t>
            </a:r>
          </a:p>
          <a:p>
            <a:pPr lvl="1"/>
            <a:r>
              <a:rPr lang="en-US" sz="1400" dirty="0"/>
              <a:t>Table R: </a:t>
            </a:r>
            <a:endParaRPr lang="en-US" sz="1400" dirty="0" smtClean="0"/>
          </a:p>
          <a:p>
            <a:pPr marL="627063" lvl="1" indent="0">
              <a:buNone/>
            </a:pPr>
            <a:r>
              <a:rPr lang="en-US" sz="1400" dirty="0" smtClean="0"/>
              <a:t>create </a:t>
            </a:r>
            <a:r>
              <a:rPr lang="en-US" sz="1400" dirty="0"/>
              <a:t>table R (a1 integer not null, a2 integer not null, a3 integer not null, &lt;rest of field&gt;)</a:t>
            </a:r>
          </a:p>
          <a:p>
            <a:pPr lvl="1"/>
            <a:r>
              <a:rPr lang="en-US" sz="1400" dirty="0"/>
              <a:t>&lt;rest of fields&gt; not used by any queries</a:t>
            </a:r>
          </a:p>
          <a:p>
            <a:pPr lvl="1"/>
            <a:r>
              <a:rPr lang="en-US" sz="1400" dirty="0"/>
              <a:t>Populated with 1.2 million 100-byte records</a:t>
            </a:r>
          </a:p>
        </p:txBody>
      </p:sp>
    </p:spTree>
    <p:extLst>
      <p:ext uri="{BB962C8B-B14F-4D97-AF65-F5344CB8AC3E}">
        <p14:creationId xmlns:p14="http://schemas.microsoft.com/office/powerpoint/2010/main" val="23328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8194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Query Execution on Modern Processors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05200"/>
            <a:ext cx="6324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562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4191000"/>
            <a:ext cx="43434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 set-up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4876800"/>
            <a:ext cx="43434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results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9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2133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Pentium II </a:t>
            </a:r>
          </a:p>
          <a:p>
            <a:r>
              <a:rPr lang="en-US" sz="1800" dirty="0" smtClean="0"/>
              <a:t>Xeon processor at 400MHz</a:t>
            </a:r>
          </a:p>
          <a:p>
            <a:r>
              <a:rPr lang="en-US" sz="1800" dirty="0" smtClean="0"/>
              <a:t>512MB of main memory connected to the processor chip by a 100MHz system bus</a:t>
            </a:r>
          </a:p>
          <a:p>
            <a:r>
              <a:rPr lang="en-US" sz="1800" dirty="0" smtClean="0"/>
              <a:t>2 levels of non-blocking cache: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4 Systems: A, B, C and D - all configured the same way</a:t>
            </a:r>
          </a:p>
          <a:p>
            <a:r>
              <a:rPr lang="en-US" sz="1800" dirty="0"/>
              <a:t>Installed on windows NT 4.0 Service pack 4</a:t>
            </a:r>
          </a:p>
          <a:p>
            <a:r>
              <a:rPr lang="en-US" sz="1800" dirty="0"/>
              <a:t>NT performance monitoring tool </a:t>
            </a:r>
            <a:r>
              <a:rPr lang="en-US" sz="1800" dirty="0" smtClean="0"/>
              <a:t>- to guarantee </a:t>
            </a:r>
            <a:r>
              <a:rPr lang="en-US" sz="1800" dirty="0"/>
              <a:t>no significant I/O activity during query execution</a:t>
            </a:r>
          </a:p>
          <a:p>
            <a:r>
              <a:rPr lang="en-US" sz="1800" dirty="0"/>
              <a:t>Same commands for all systems (no specific vendor SQL extensions)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Software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42000" r="29063" b="42333"/>
          <a:stretch/>
        </p:blipFill>
        <p:spPr bwMode="auto">
          <a:xfrm>
            <a:off x="762000" y="4610100"/>
            <a:ext cx="3143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tools and technology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Autofit/>
          </a:bodyPr>
          <a:lstStyle/>
          <a:p>
            <a:pPr algn="just"/>
            <a:r>
              <a:rPr lang="en-US" sz="1400" dirty="0"/>
              <a:t>Pentium II provides two counters to measure events – </a:t>
            </a:r>
            <a:r>
              <a:rPr lang="en-US" sz="1400" dirty="0" err="1"/>
              <a:t>Emon</a:t>
            </a:r>
            <a:r>
              <a:rPr lang="en-US" sz="1400" dirty="0"/>
              <a:t> was used to control those counters</a:t>
            </a:r>
          </a:p>
          <a:p>
            <a:pPr algn="just"/>
            <a:r>
              <a:rPr lang="en-US" sz="1400" dirty="0"/>
              <a:t>Each event type was measured in both user and kernel mode</a:t>
            </a:r>
          </a:p>
          <a:p>
            <a:pPr algn="just"/>
            <a:r>
              <a:rPr lang="en-US" sz="1400" dirty="0"/>
              <a:t>Before measurements, </a:t>
            </a:r>
            <a:r>
              <a:rPr lang="en-US" sz="1400" b="1" dirty="0"/>
              <a:t>main memory and caches were warmed up </a:t>
            </a:r>
            <a:r>
              <a:rPr lang="en-US" sz="1400" dirty="0"/>
              <a:t>with multiple runs of this query</a:t>
            </a:r>
          </a:p>
          <a:p>
            <a:pPr algn="just"/>
            <a:r>
              <a:rPr lang="en-US" sz="1400" dirty="0"/>
              <a:t>To </a:t>
            </a:r>
            <a:r>
              <a:rPr lang="en-US" sz="1400" dirty="0" smtClean="0"/>
              <a:t>distribute </a:t>
            </a:r>
            <a:r>
              <a:rPr lang="en-US" sz="1400" dirty="0"/>
              <a:t>and </a:t>
            </a:r>
            <a:r>
              <a:rPr lang="en-US" sz="1400" b="1" dirty="0"/>
              <a:t>minimize </a:t>
            </a:r>
            <a:r>
              <a:rPr lang="en-US" sz="1400" b="1" dirty="0" smtClean="0"/>
              <a:t>effects </a:t>
            </a:r>
            <a:r>
              <a:rPr lang="en-US" sz="1400" b="1" dirty="0"/>
              <a:t>of client/server startup overhead</a:t>
            </a:r>
            <a:r>
              <a:rPr lang="en-US" sz="1400" dirty="0"/>
              <a:t>, the unit of execution consisted of 10 different queries on the same database, with same selectivity</a:t>
            </a:r>
          </a:p>
          <a:p>
            <a:pPr algn="just"/>
            <a:r>
              <a:rPr lang="en-US" sz="1400" dirty="0"/>
              <a:t>Experiments were repeated several times, and the </a:t>
            </a:r>
            <a:r>
              <a:rPr lang="en-US" sz="1400" b="1" dirty="0"/>
              <a:t>final set exhibit a standard deviation off less than 5%.</a:t>
            </a:r>
          </a:p>
          <a:p>
            <a:pPr algn="just"/>
            <a:r>
              <a:rPr lang="en-US" sz="1400" dirty="0"/>
              <a:t>These stalls </a:t>
            </a:r>
            <a:r>
              <a:rPr lang="en-US" sz="1400" dirty="0" smtClean="0"/>
              <a:t>were </a:t>
            </a:r>
            <a:r>
              <a:rPr lang="en-US" sz="1400" dirty="0"/>
              <a:t>measured: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600" dirty="0"/>
          </a:p>
          <a:p>
            <a:pPr algn="just"/>
            <a:endParaRPr lang="en-US" sz="800" dirty="0" smtClean="0"/>
          </a:p>
          <a:p>
            <a:pPr algn="just"/>
            <a:r>
              <a:rPr lang="en-US" sz="1400" dirty="0" smtClean="0"/>
              <a:t>T</a:t>
            </a:r>
            <a:r>
              <a:rPr lang="en-US" sz="1400" baseline="-25000" dirty="0" smtClean="0"/>
              <a:t>DTLB</a:t>
            </a:r>
            <a:r>
              <a:rPr lang="en-US" sz="1400" dirty="0" smtClean="0"/>
              <a:t> </a:t>
            </a:r>
            <a:r>
              <a:rPr lang="en-US" sz="1400" dirty="0"/>
              <a:t>was not measured because event </a:t>
            </a:r>
            <a:r>
              <a:rPr lang="en-US" sz="1400" dirty="0" smtClean="0"/>
              <a:t>code </a:t>
            </a:r>
            <a:r>
              <a:rPr lang="en-US" sz="1400" dirty="0"/>
              <a:t>is not available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9" t="39522" r="30298" b="41612"/>
          <a:stretch/>
        </p:blipFill>
        <p:spPr bwMode="auto">
          <a:xfrm>
            <a:off x="1066800" y="4168260"/>
            <a:ext cx="5936776" cy="21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8194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Query Execution on Modern Processors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05200"/>
            <a:ext cx="6324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562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4191000"/>
            <a:ext cx="43434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 set-up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4876800"/>
            <a:ext cx="43434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34181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85800" y="2213769"/>
            <a:ext cx="7101249" cy="455612"/>
            <a:chOff x="691666" y="2133600"/>
            <a:chExt cx="7101249" cy="4556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43000" y="2133600"/>
              <a:ext cx="6649915" cy="455612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noFill/>
            <a:ln w="9525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91666" y="2133600"/>
              <a:ext cx="679933" cy="455612"/>
            </a:xfrm>
            <a:prstGeom prst="homePlate">
              <a:avLst>
                <a:gd name="adj" fmla="val 20844"/>
              </a:avLst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0" hangingPunct="0"/>
              <a:r>
                <a:rPr lang="pt-BR" sz="3600" b="1" dirty="0">
                  <a:solidFill>
                    <a:schemeClr val="bg1"/>
                  </a:solidFill>
                </a:rPr>
                <a:t>2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478571" y="2133600"/>
              <a:ext cx="5688623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en-US" sz="2400" dirty="0"/>
                <a:t>Memory Stalls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5800" y="1579563"/>
            <a:ext cx="7101249" cy="455612"/>
            <a:chOff x="691666" y="1579563"/>
            <a:chExt cx="7101249" cy="45561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43000" y="1579563"/>
              <a:ext cx="6649915" cy="455612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noFill/>
            <a:ln w="9525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691666" y="1579563"/>
              <a:ext cx="679933" cy="455612"/>
            </a:xfrm>
            <a:prstGeom prst="homePlate">
              <a:avLst>
                <a:gd name="adj" fmla="val 20844"/>
              </a:avLst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 anchor="ctr"/>
            <a:lstStyle/>
            <a:p>
              <a:pPr algn="ctr" eaLnBrk="0" hangingPunct="0"/>
              <a:r>
                <a:rPr lang="pt-BR" sz="3600" b="1" dirty="0" smtClean="0">
                  <a:solidFill>
                    <a:schemeClr val="bg1"/>
                  </a:solidFill>
                </a:rPr>
                <a:t>1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01535" y="1579563"/>
              <a:ext cx="5688623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>
                <a:spcBef>
                  <a:spcPct val="20000"/>
                </a:spcBef>
              </a:pPr>
              <a:r>
                <a:rPr lang="en-US" sz="2400" dirty="0">
                  <a:solidFill>
                    <a:prstClr val="black"/>
                  </a:solidFill>
                </a:rPr>
                <a:t>Execution time breakdown</a:t>
              </a:r>
              <a:endParaRPr lang="en-GB" sz="1200" b="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" y="2847975"/>
            <a:ext cx="7101249" cy="455612"/>
            <a:chOff x="691666" y="3352800"/>
            <a:chExt cx="7101249" cy="45561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43000" y="3352800"/>
              <a:ext cx="6649915" cy="455612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noFill/>
            <a:ln w="9525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691666" y="3352800"/>
              <a:ext cx="679933" cy="455612"/>
            </a:xfrm>
            <a:prstGeom prst="homePlate">
              <a:avLst>
                <a:gd name="adj" fmla="val 20844"/>
              </a:avLst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0" hangingPunct="0"/>
              <a:r>
                <a:rPr lang="it-IT" sz="3600" b="1" dirty="0" smtClean="0">
                  <a:solidFill>
                    <a:schemeClr val="bg1"/>
                  </a:solidFill>
                </a:rPr>
                <a:t>3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45914" y="3352800"/>
              <a:ext cx="5688623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en-US" sz="2400" dirty="0"/>
                <a:t>Branch mispredictions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3482181"/>
            <a:ext cx="7101249" cy="455612"/>
            <a:chOff x="685800" y="3962400"/>
            <a:chExt cx="7101249" cy="455612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37134" y="3962400"/>
              <a:ext cx="6649915" cy="455612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noFill/>
            <a:ln w="9525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85800" y="3962400"/>
              <a:ext cx="679933" cy="455612"/>
            </a:xfrm>
            <a:prstGeom prst="homePlate">
              <a:avLst>
                <a:gd name="adj" fmla="val 20844"/>
              </a:avLst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0" hangingPunct="0"/>
              <a:r>
                <a:rPr lang="pt-BR" sz="3600" b="1" dirty="0">
                  <a:solidFill>
                    <a:schemeClr val="bg1"/>
                  </a:solidFill>
                </a:rPr>
                <a:t>4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412834" y="3962400"/>
              <a:ext cx="5688623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en-US" sz="2400" dirty="0"/>
                <a:t>Resource stalls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5800" y="4116388"/>
            <a:ext cx="7101249" cy="455612"/>
            <a:chOff x="685800" y="4802188"/>
            <a:chExt cx="7101249" cy="455612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137134" y="4802188"/>
              <a:ext cx="6649915" cy="455612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noFill/>
            <a:ln w="9525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685800" y="4802188"/>
              <a:ext cx="679933" cy="455612"/>
            </a:xfrm>
            <a:prstGeom prst="homePlate">
              <a:avLst>
                <a:gd name="adj" fmla="val 20844"/>
              </a:avLst>
            </a:prstGeom>
            <a:solidFill>
              <a:schemeClr val="hlink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0" hangingPunct="0"/>
              <a:r>
                <a:rPr lang="pt-BR" sz="3600" b="1" dirty="0" smtClean="0">
                  <a:solidFill>
                    <a:schemeClr val="bg1"/>
                  </a:solidFill>
                </a:rPr>
                <a:t>5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2834" y="4802188"/>
              <a:ext cx="5688623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en-US" sz="2400" dirty="0"/>
                <a:t>Comparison with DSS and OLPD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5" t="37241" r="28707" b="44414"/>
          <a:stretch/>
        </p:blipFill>
        <p:spPr bwMode="auto">
          <a:xfrm>
            <a:off x="152400" y="2895600"/>
            <a:ext cx="8555635" cy="361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1066800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 Time Break </a:t>
            </a:r>
            <a:r>
              <a:rPr lang="en-US" dirty="0" smtClean="0"/>
              <a:t>Down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5649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Processor spends most of the time stalled</a:t>
            </a:r>
          </a:p>
          <a:p>
            <a:r>
              <a:rPr lang="en-US" sz="1800" dirty="0" smtClean="0"/>
              <a:t>As the processor becomes faster, stall times will not become smaller in the same proportion, meaning that the stall fraction will be even higher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7008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 does not appear on the middle graph because System A did not use the index to execute this query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7315200" y="1070883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Stalls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76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There is still a significant room for improvement reducing stalls</a:t>
            </a:r>
          </a:p>
          <a:p>
            <a:r>
              <a:rPr lang="en-US" sz="1800" dirty="0" smtClean="0"/>
              <a:t>The focus should be on </a:t>
            </a:r>
            <a:r>
              <a:rPr lang="en-US" sz="1800" b="1" dirty="0" smtClean="0"/>
              <a:t>L1 I-instruction cache miss stalls </a:t>
            </a:r>
            <a:r>
              <a:rPr lang="en-US" sz="1800" dirty="0" smtClean="0"/>
              <a:t>and</a:t>
            </a:r>
            <a:r>
              <a:rPr lang="en-US" sz="1800" b="1" dirty="0" smtClean="0"/>
              <a:t> L2 D-data miss stalls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5" t="35448" r="29742" b="46759"/>
          <a:stretch/>
        </p:blipFill>
        <p:spPr bwMode="auto">
          <a:xfrm>
            <a:off x="127925" y="2895600"/>
            <a:ext cx="8580110" cy="354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77008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 does not appear on the middle graph because System A did not use the index to execute this query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1167492"/>
            <a:ext cx="1392835" cy="50890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93965" y="440872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</a:t>
            </a:r>
            <a:r>
              <a:rPr lang="en-US" dirty="0"/>
              <a:t>Stalls</a:t>
            </a:r>
            <a:br>
              <a:rPr lang="en-US" dirty="0"/>
            </a:br>
            <a:r>
              <a:rPr lang="en-US" sz="2000" dirty="0"/>
              <a:t>Second-level cache data </a:t>
            </a:r>
            <a:r>
              <a:rPr lang="en-US" sz="2000" dirty="0" smtClean="0"/>
              <a:t>stalls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15200" y="1191986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3965" y="440872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5" t="35448" r="29742" b="46759"/>
          <a:stretch/>
        </p:blipFill>
        <p:spPr bwMode="auto">
          <a:xfrm>
            <a:off x="1905000" y="5108672"/>
            <a:ext cx="4215475" cy="174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/>
                  <a:t>T</a:t>
                </a:r>
                <a:r>
                  <a:rPr lang="en-US" sz="1800" baseline="-25000" dirty="0"/>
                  <a:t>L2D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is extremely significant for 3 out of the 4 DBMSs (All except system B shows optimized data access at the second: Miss rate of 2%)</a:t>
                </a:r>
              </a:p>
              <a:p>
                <a:r>
                  <a:rPr lang="en-US" sz="1800" i="1" dirty="0" smtClean="0"/>
                  <a:t>Miss rate=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𝑚𝑖𝑠𝑠𝑒𝑠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𝑎𝑐𝑐𝑒𝑠𝑠𝑒𝑠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For the three DBMSs with worst performance, the </a:t>
                </a:r>
                <a:r>
                  <a:rPr lang="en-US" sz="1800" b="1" dirty="0"/>
                  <a:t>miss rate is between 40% and 90</a:t>
                </a:r>
                <a:r>
                  <a:rPr lang="en-US" sz="1800" b="1" dirty="0" smtClean="0"/>
                  <a:t>%</a:t>
                </a:r>
                <a:r>
                  <a:rPr lang="en-US" sz="1800" dirty="0" smtClean="0"/>
                  <a:t> (much more higher than L1-D cache miss rate)</a:t>
                </a:r>
              </a:p>
              <a:p>
                <a:r>
                  <a:rPr lang="en-US" sz="1800" dirty="0" smtClean="0"/>
                  <a:t>The dynamics: </a:t>
                </a:r>
                <a:r>
                  <a:rPr lang="en-US" sz="1800" b="1" dirty="0" smtClean="0"/>
                  <a:t>the larger the record sizes, the biggest the T</a:t>
                </a:r>
                <a:r>
                  <a:rPr lang="en-US" sz="1800" b="1" baseline="-25000" dirty="0" smtClean="0"/>
                  <a:t>L2D</a:t>
                </a:r>
                <a:r>
                  <a:rPr lang="en-US" sz="1800" dirty="0" smtClean="0"/>
                  <a:t>. </a:t>
                </a:r>
              </a:p>
              <a:p>
                <a:r>
                  <a:rPr lang="en-US" sz="1800" dirty="0" smtClean="0"/>
                  <a:t>The </a:t>
                </a:r>
                <a:r>
                  <a:rPr lang="en-US" sz="1800" b="1" dirty="0" smtClean="0"/>
                  <a:t>tendency of L2 data cache misses is to be a major bottleneck </a:t>
                </a:r>
                <a:r>
                  <a:rPr lang="en-US" sz="1800" dirty="0" smtClean="0"/>
                  <a:t>as the gap between memory and processor speed</a:t>
                </a:r>
                <a:endParaRPr lang="en-US" sz="18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t="-626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9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56000" r="73362" b="23724"/>
          <a:stretch/>
        </p:blipFill>
        <p:spPr bwMode="auto">
          <a:xfrm>
            <a:off x="2272847" y="3771263"/>
            <a:ext cx="3999666" cy="30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Stalls</a:t>
            </a:r>
            <a:br>
              <a:rPr lang="en-US" dirty="0" smtClean="0"/>
            </a:br>
            <a:r>
              <a:rPr lang="en-US" sz="2000" dirty="0"/>
              <a:t>First-level cache instruction </a:t>
            </a:r>
            <a:r>
              <a:rPr lang="en-US" sz="2000" dirty="0" smtClean="0"/>
              <a:t>stalls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</a:t>
            </a:r>
            <a:r>
              <a:rPr lang="en-US" sz="1800" baseline="-25000" dirty="0" smtClean="0"/>
              <a:t>L1I</a:t>
            </a:r>
            <a:r>
              <a:rPr lang="en-US" sz="1800" dirty="0" smtClean="0"/>
              <a:t> is a major memory stall component to 3 of the DBMSs</a:t>
            </a:r>
          </a:p>
          <a:p>
            <a:r>
              <a:rPr lang="en-US" sz="1800" dirty="0" smtClean="0"/>
              <a:t>Notice that A has less instructions/record, and that allows the best performance regarding </a:t>
            </a:r>
            <a:r>
              <a:rPr lang="en-US" sz="1800" dirty="0"/>
              <a:t>T</a:t>
            </a:r>
            <a:r>
              <a:rPr lang="en-US" sz="1800" baseline="-25000" dirty="0"/>
              <a:t>L1I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The average contribution to execution times is around 20%</a:t>
            </a:r>
          </a:p>
          <a:p>
            <a:r>
              <a:rPr lang="en-US" sz="1800" dirty="0"/>
              <a:t>T</a:t>
            </a:r>
            <a:r>
              <a:rPr lang="en-US" sz="1800" baseline="-25000" dirty="0"/>
              <a:t>L1I</a:t>
            </a:r>
            <a:r>
              <a:rPr lang="en-US" sz="1800" dirty="0"/>
              <a:t> is hard to overlap because it </a:t>
            </a:r>
            <a:r>
              <a:rPr lang="en-US" sz="1800" b="1" dirty="0"/>
              <a:t>causes a serial bottleneck</a:t>
            </a:r>
            <a:r>
              <a:rPr lang="en-US" sz="1800" dirty="0"/>
              <a:t> to the pipeline</a:t>
            </a:r>
          </a:p>
          <a:p>
            <a:r>
              <a:rPr lang="en-US" sz="1800" dirty="0"/>
              <a:t>Increasing data record sizes, L1 I cache misses increase too</a:t>
            </a:r>
          </a:p>
          <a:p>
            <a:endParaRPr lang="en-US" sz="18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8971" y="2971800"/>
            <a:ext cx="4419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15200" y="1191986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3965" y="440872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988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Query Execution on Modern Processors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0640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56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57793" r="55517" b="21103"/>
          <a:stretch/>
        </p:blipFill>
        <p:spPr bwMode="auto">
          <a:xfrm>
            <a:off x="152400" y="3352800"/>
            <a:ext cx="8555635" cy="328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Mispredictions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67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B, C and D suffer significantly from branch mispredictions</a:t>
            </a:r>
          </a:p>
          <a:p>
            <a:r>
              <a:rPr lang="en-US" sz="1800" dirty="0" smtClean="0"/>
              <a:t>Branch misprediction rates </a:t>
            </a:r>
            <a:r>
              <a:rPr lang="en-US" sz="1800" b="1" dirty="0" smtClean="0"/>
              <a:t>don’t increase significantly with record size and selectivity</a:t>
            </a:r>
          </a:p>
          <a:p>
            <a:r>
              <a:rPr lang="en-US" sz="1800" dirty="0" smtClean="0"/>
              <a:t>In all the experiments, BTB (Branch target Buffer) </a:t>
            </a:r>
            <a:r>
              <a:rPr lang="en-US" sz="1800" b="1" dirty="0" smtClean="0"/>
              <a:t>missed 50% of the time on average</a:t>
            </a:r>
            <a:r>
              <a:rPr lang="en-US" sz="1800" dirty="0" smtClean="0"/>
              <a:t>, so the prediction algorithm accounts only for half of the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77008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*Right graph represents system D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1292678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3965" y="533400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61793" r="54914" b="19104"/>
          <a:stretch/>
        </p:blipFill>
        <p:spPr bwMode="auto">
          <a:xfrm>
            <a:off x="152400" y="3276600"/>
            <a:ext cx="8555635" cy="32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Stalls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27432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800" dirty="0" smtClean="0"/>
              <a:t>Except </a:t>
            </a:r>
            <a:r>
              <a:rPr lang="en-US" sz="1800" dirty="0"/>
              <a:t>for System A </a:t>
            </a:r>
            <a:r>
              <a:rPr lang="en-US" sz="1800" dirty="0" smtClean="0"/>
              <a:t>when executing </a:t>
            </a:r>
            <a:r>
              <a:rPr lang="en-US" sz="1800" dirty="0"/>
              <a:t>range selection queries, </a:t>
            </a:r>
            <a:r>
              <a:rPr lang="en-US" sz="1800" b="1" dirty="0"/>
              <a:t>dependency stalls </a:t>
            </a:r>
            <a:r>
              <a:rPr lang="en-US" sz="1800" b="1" dirty="0" smtClean="0"/>
              <a:t>are the </a:t>
            </a:r>
            <a:r>
              <a:rPr lang="en-US" sz="1800" b="1" dirty="0"/>
              <a:t>most important resource </a:t>
            </a:r>
            <a:r>
              <a:rPr lang="en-US" sz="1800" b="1" dirty="0" smtClean="0"/>
              <a:t>stalls</a:t>
            </a:r>
            <a:r>
              <a:rPr lang="en-US" sz="18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800" dirty="0" smtClean="0"/>
              <a:t>Their </a:t>
            </a:r>
            <a:r>
              <a:rPr lang="en-US" sz="1800" b="1" dirty="0" smtClean="0"/>
              <a:t>cause is </a:t>
            </a:r>
            <a:r>
              <a:rPr lang="en-US" sz="1800" b="1" dirty="0"/>
              <a:t>low instruction-level parallelism opportunity </a:t>
            </a:r>
            <a:r>
              <a:rPr lang="en-US" sz="1800" dirty="0" smtClean="0"/>
              <a:t>in the </a:t>
            </a:r>
            <a:r>
              <a:rPr lang="en-US" sz="1800" dirty="0"/>
              <a:t>instruction </a:t>
            </a:r>
            <a:r>
              <a:rPr lang="en-US" sz="1800" dirty="0" smtClean="0"/>
              <a:t>pool </a:t>
            </a:r>
          </a:p>
          <a:p>
            <a:pPr>
              <a:spcBef>
                <a:spcPts val="40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compiler </a:t>
            </a:r>
            <a:r>
              <a:rPr lang="en-US" sz="1800" b="1" dirty="0"/>
              <a:t>can produce code that </a:t>
            </a:r>
            <a:r>
              <a:rPr lang="en-US" sz="1800" b="1" dirty="0" smtClean="0"/>
              <a:t>avoids resource </a:t>
            </a:r>
            <a:r>
              <a:rPr lang="en-US" sz="1800" b="1" dirty="0"/>
              <a:t>contention </a:t>
            </a:r>
            <a:r>
              <a:rPr lang="en-US" sz="1800" dirty="0"/>
              <a:t>and exploits </a:t>
            </a:r>
            <a:r>
              <a:rPr lang="en-US" sz="1800" dirty="0" smtClean="0"/>
              <a:t>instruction-level parallelism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7008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*IRS does not appear for A because System A did not use the index to execute this query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1428750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3965" y="669472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67563" r="71638" b="10897"/>
          <a:stretch/>
        </p:blipFill>
        <p:spPr bwMode="auto">
          <a:xfrm>
            <a:off x="3950960" y="4116683"/>
            <a:ext cx="4757076" cy="266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27724" r="71638" b="50897"/>
          <a:stretch/>
        </p:blipFill>
        <p:spPr bwMode="auto">
          <a:xfrm>
            <a:off x="3950959" y="1618599"/>
            <a:ext cx="4757077" cy="264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DSS and OLTP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4106"/>
            <a:ext cx="3733800" cy="2462048"/>
          </a:xfrm>
        </p:spPr>
        <p:txBody>
          <a:bodyPr>
            <a:noAutofit/>
          </a:bodyPr>
          <a:lstStyle/>
          <a:p>
            <a:r>
              <a:rPr lang="en-US" sz="1800" dirty="0" smtClean="0"/>
              <a:t>First level instruction stalls accounts for a high fraction of the TPC-D stall time</a:t>
            </a:r>
          </a:p>
          <a:p>
            <a:r>
              <a:rPr lang="en-US" sz="1800" dirty="0" smtClean="0"/>
              <a:t>For TPC-C, 60-80% of the time is spent on memory related stalls</a:t>
            </a:r>
          </a:p>
          <a:p>
            <a:r>
              <a:rPr lang="en-US" sz="1800" dirty="0" smtClean="0"/>
              <a:t>Resources stalls for TPC-C are higher than the time spent on branch mispredictions and computation</a:t>
            </a:r>
          </a:p>
          <a:p>
            <a:r>
              <a:rPr lang="en-US" sz="1800" dirty="0" smtClean="0"/>
              <a:t>For TPC-C L2 data and instructions stalls are the highest ones, which indicates that the characteristics of the second level cache are crucial for OPTP workloads</a:t>
            </a:r>
            <a:endParaRPr lang="en-US" sz="1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31663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93965" y="745672"/>
            <a:ext cx="1392835" cy="62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988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Query Execution on Modern Processors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0640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6324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99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significant performance improvement opportunity by attacking stalls</a:t>
            </a:r>
          </a:p>
          <a:p>
            <a:r>
              <a:rPr lang="en-US" dirty="0" smtClean="0"/>
              <a:t>90% of stalls are due to two causes:</a:t>
            </a:r>
          </a:p>
          <a:p>
            <a:pPr lvl="1"/>
            <a:r>
              <a:rPr lang="en-US" dirty="0" smtClean="0"/>
              <a:t>Second level cache data misses</a:t>
            </a:r>
          </a:p>
          <a:p>
            <a:pPr lvl="1"/>
            <a:r>
              <a:rPr lang="en-US" dirty="0" smtClean="0"/>
              <a:t>First level instruction cache misses</a:t>
            </a:r>
          </a:p>
          <a:p>
            <a:pPr>
              <a:buSzPts val="1700"/>
            </a:pPr>
            <a:r>
              <a:rPr lang="en-US" dirty="0" smtClean="0">
                <a:solidFill>
                  <a:srgbClr val="000000"/>
                </a:solidFill>
              </a:rPr>
              <a:t>Around 20</a:t>
            </a:r>
            <a:r>
              <a:rPr lang="en-US" dirty="0">
                <a:solidFill>
                  <a:srgbClr val="000000"/>
                </a:solidFill>
              </a:rPr>
              <a:t>% of stalls are </a:t>
            </a:r>
            <a:r>
              <a:rPr lang="en-US" dirty="0" smtClean="0">
                <a:solidFill>
                  <a:srgbClr val="000000"/>
                </a:solidFill>
              </a:rPr>
              <a:t>caused by subtle implementation details (e.g. branch mispredictions)</a:t>
            </a:r>
          </a:p>
          <a:p>
            <a:pPr>
              <a:buSzPts val="1700"/>
            </a:pPr>
            <a:r>
              <a:rPr lang="en-US" dirty="0" smtClean="0">
                <a:solidFill>
                  <a:srgbClr val="000000"/>
                </a:solidFill>
              </a:rPr>
              <a:t>Using simple queries (rather than full TPC-D workloads) provide methodological advantage: results are simple yet similar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Today’s performance optimizations in database systems are not able to take full advantage of improvements in </a:t>
            </a:r>
            <a:r>
              <a:rPr lang="en-US" smtClean="0"/>
              <a:t>processor technology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Variation of platforms and complexity of the workloads difficult fully understanding hardware behavior from database point of view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988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Query Execution on Modern Processors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0640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11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US" dirty="0" smtClean="0"/>
              <a:t>Context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745267"/>
            <a:ext cx="3751386" cy="4062890"/>
            <a:chOff x="457200" y="1745267"/>
            <a:chExt cx="3751386" cy="4062890"/>
          </a:xfrm>
        </p:grpSpPr>
        <p:sp>
          <p:nvSpPr>
            <p:cNvPr id="1415172" name="Freeform 4"/>
            <p:cNvSpPr>
              <a:spLocks/>
            </p:cNvSpPr>
            <p:nvPr/>
          </p:nvSpPr>
          <p:spPr bwMode="auto">
            <a:xfrm>
              <a:off x="1005253" y="2514601"/>
              <a:ext cx="3203333" cy="1289050"/>
            </a:xfrm>
            <a:custGeom>
              <a:avLst/>
              <a:gdLst>
                <a:gd name="T0" fmla="*/ 0 w 2176"/>
                <a:gd name="T1" fmla="*/ 1108 h 1108"/>
                <a:gd name="T2" fmla="*/ 841 w 2176"/>
                <a:gd name="T3" fmla="*/ 2 h 1108"/>
                <a:gd name="T4" fmla="*/ 2176 w 2176"/>
                <a:gd name="T5" fmla="*/ 0 h 1108"/>
                <a:gd name="T6" fmla="*/ 2176 w 2176"/>
                <a:gd name="T7" fmla="*/ 341 h 1108"/>
                <a:gd name="T8" fmla="*/ 840 w 2176"/>
                <a:gd name="T9" fmla="*/ 342 h 1108"/>
                <a:gd name="T10" fmla="*/ 0 w 2176"/>
                <a:gd name="T11" fmla="*/ 110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6" h="1108">
                  <a:moveTo>
                    <a:pt x="0" y="1108"/>
                  </a:moveTo>
                  <a:lnTo>
                    <a:pt x="841" y="2"/>
                  </a:lnTo>
                  <a:lnTo>
                    <a:pt x="2176" y="0"/>
                  </a:lnTo>
                  <a:lnTo>
                    <a:pt x="2176" y="341"/>
                  </a:lnTo>
                  <a:lnTo>
                    <a:pt x="840" y="342"/>
                  </a:lnTo>
                  <a:lnTo>
                    <a:pt x="0" y="110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63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15173" name="AutoShape 5"/>
            <p:cNvSpPr>
              <a:spLocks noChangeArrowheads="1"/>
            </p:cNvSpPr>
            <p:nvPr/>
          </p:nvSpPr>
          <p:spPr bwMode="auto">
            <a:xfrm rot="5400000">
              <a:off x="1559658" y="3792904"/>
              <a:ext cx="3340100" cy="656492"/>
            </a:xfrm>
            <a:prstGeom prst="rightArrow">
              <a:avLst>
                <a:gd name="adj1" fmla="val 52685"/>
                <a:gd name="adj2" fmla="val 38849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vert270" wrap="none" lIns="0" tIns="0" rIns="0" bIns="0" anchor="b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	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15174" name="Rectangle 6"/>
            <p:cNvSpPr>
              <a:spLocks noChangeArrowheads="1"/>
            </p:cNvSpPr>
            <p:nvPr/>
          </p:nvSpPr>
          <p:spPr bwMode="auto">
            <a:xfrm>
              <a:off x="2274277" y="2571750"/>
              <a:ext cx="1910862" cy="2381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pt-BR" sz="16600" b="0" dirty="0" smtClean="0"/>
                <a:t>?</a:t>
              </a:r>
              <a:endParaRPr lang="pt-BR" sz="16600" b="0" dirty="0"/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 flipV="1">
              <a:off x="1005254" y="2787650"/>
              <a:ext cx="1257300" cy="10160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1415194" name="Group 26"/>
            <p:cNvGrpSpPr>
              <a:grpSpLocks/>
            </p:cNvGrpSpPr>
            <p:nvPr/>
          </p:nvGrpSpPr>
          <p:grpSpPr bwMode="auto">
            <a:xfrm>
              <a:off x="548054" y="3404508"/>
              <a:ext cx="504092" cy="723900"/>
              <a:chOff x="478" y="2472"/>
              <a:chExt cx="344" cy="456"/>
            </a:xfrm>
          </p:grpSpPr>
          <p:sp>
            <p:nvSpPr>
              <p:cNvPr id="1415195" name="Freeform 27"/>
              <p:cNvSpPr>
                <a:spLocks/>
              </p:cNvSpPr>
              <p:nvPr/>
            </p:nvSpPr>
            <p:spPr bwMode="auto">
              <a:xfrm>
                <a:off x="558" y="2536"/>
                <a:ext cx="224" cy="320"/>
              </a:xfrm>
              <a:custGeom>
                <a:avLst/>
                <a:gdLst>
                  <a:gd name="T0" fmla="*/ 168 w 224"/>
                  <a:gd name="T1" fmla="*/ 0 h 320"/>
                  <a:gd name="T2" fmla="*/ 192 w 224"/>
                  <a:gd name="T3" fmla="*/ 24 h 320"/>
                  <a:gd name="T4" fmla="*/ 208 w 224"/>
                  <a:gd name="T5" fmla="*/ 64 h 320"/>
                  <a:gd name="T6" fmla="*/ 224 w 224"/>
                  <a:gd name="T7" fmla="*/ 96 h 320"/>
                  <a:gd name="T8" fmla="*/ 224 w 224"/>
                  <a:gd name="T9" fmla="*/ 136 h 320"/>
                  <a:gd name="T10" fmla="*/ 224 w 224"/>
                  <a:gd name="T11" fmla="*/ 176 h 320"/>
                  <a:gd name="T12" fmla="*/ 216 w 224"/>
                  <a:gd name="T13" fmla="*/ 216 h 320"/>
                  <a:gd name="T14" fmla="*/ 208 w 224"/>
                  <a:gd name="T15" fmla="*/ 256 h 320"/>
                  <a:gd name="T16" fmla="*/ 184 w 224"/>
                  <a:gd name="T17" fmla="*/ 288 h 320"/>
                  <a:gd name="T18" fmla="*/ 160 w 224"/>
                  <a:gd name="T19" fmla="*/ 320 h 320"/>
                  <a:gd name="T20" fmla="*/ 0 w 224"/>
                  <a:gd name="T21" fmla="*/ 152 h 320"/>
                  <a:gd name="T22" fmla="*/ 168 w 224"/>
                  <a:gd name="T23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4" h="320">
                    <a:moveTo>
                      <a:pt x="168" y="0"/>
                    </a:moveTo>
                    <a:lnTo>
                      <a:pt x="192" y="24"/>
                    </a:lnTo>
                    <a:lnTo>
                      <a:pt x="208" y="64"/>
                    </a:lnTo>
                    <a:lnTo>
                      <a:pt x="224" y="96"/>
                    </a:lnTo>
                    <a:lnTo>
                      <a:pt x="224" y="136"/>
                    </a:lnTo>
                    <a:lnTo>
                      <a:pt x="224" y="176"/>
                    </a:lnTo>
                    <a:lnTo>
                      <a:pt x="216" y="216"/>
                    </a:lnTo>
                    <a:lnTo>
                      <a:pt x="208" y="256"/>
                    </a:lnTo>
                    <a:lnTo>
                      <a:pt x="184" y="288"/>
                    </a:lnTo>
                    <a:lnTo>
                      <a:pt x="160" y="320"/>
                    </a:lnTo>
                    <a:lnTo>
                      <a:pt x="0" y="15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196" name="Oval 28"/>
              <p:cNvSpPr>
                <a:spLocks noChangeArrowheads="1"/>
              </p:cNvSpPr>
              <p:nvPr/>
            </p:nvSpPr>
            <p:spPr bwMode="auto">
              <a:xfrm>
                <a:off x="758" y="2628"/>
                <a:ext cx="32" cy="13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flipV="1">
                <a:off x="478" y="2472"/>
                <a:ext cx="344" cy="224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>
                <a:off x="481" y="2690"/>
                <a:ext cx="341" cy="238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199" name="Arc 31"/>
              <p:cNvSpPr>
                <a:spLocks/>
              </p:cNvSpPr>
              <p:nvPr/>
            </p:nvSpPr>
            <p:spPr bwMode="auto">
              <a:xfrm>
                <a:off x="722" y="2526"/>
                <a:ext cx="68" cy="351"/>
              </a:xfrm>
              <a:custGeom>
                <a:avLst/>
                <a:gdLst>
                  <a:gd name="G0" fmla="+- 0 0 0"/>
                  <a:gd name="G1" fmla="+- 21029 0 0"/>
                  <a:gd name="G2" fmla="+- 21600 0 0"/>
                  <a:gd name="T0" fmla="*/ 4934 w 21600"/>
                  <a:gd name="T1" fmla="*/ 0 h 41253"/>
                  <a:gd name="T2" fmla="*/ 7585 w 21600"/>
                  <a:gd name="T3" fmla="*/ 41253 h 41253"/>
                  <a:gd name="T4" fmla="*/ 0 w 21600"/>
                  <a:gd name="T5" fmla="*/ 21029 h 4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253" fill="none" extrusionOk="0">
                    <a:moveTo>
                      <a:pt x="4933" y="0"/>
                    </a:moveTo>
                    <a:cubicBezTo>
                      <a:pt x="14697" y="2290"/>
                      <a:pt x="21600" y="11000"/>
                      <a:pt x="21600" y="21029"/>
                    </a:cubicBezTo>
                    <a:cubicBezTo>
                      <a:pt x="21600" y="30032"/>
                      <a:pt x="16015" y="38091"/>
                      <a:pt x="7585" y="41253"/>
                    </a:cubicBezTo>
                  </a:path>
                  <a:path w="21600" h="41253" stroke="0" extrusionOk="0">
                    <a:moveTo>
                      <a:pt x="4933" y="0"/>
                    </a:moveTo>
                    <a:cubicBezTo>
                      <a:pt x="14697" y="2290"/>
                      <a:pt x="21600" y="11000"/>
                      <a:pt x="21600" y="21029"/>
                    </a:cubicBezTo>
                    <a:cubicBezTo>
                      <a:pt x="21600" y="30032"/>
                      <a:pt x="16015" y="38091"/>
                      <a:pt x="7585" y="41253"/>
                    </a:cubicBezTo>
                    <a:lnTo>
                      <a:pt x="0" y="21029"/>
                    </a:lnTo>
                    <a:close/>
                  </a:path>
                </a:pathLst>
              </a:cu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57200" y="40386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Database </a:t>
              </a:r>
            </a:p>
            <a:p>
              <a:r>
                <a:rPr lang="en-US" dirty="0" smtClean="0"/>
                <a:t>developers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2554" y="1745267"/>
              <a:ext cx="193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Hardware</a:t>
              </a:r>
            </a:p>
            <a:p>
              <a:pPr algn="ctr"/>
              <a:r>
                <a:rPr lang="en-US" dirty="0" smtClean="0"/>
                <a:t>advances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2768112" y="5161895"/>
              <a:ext cx="92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TIME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0887" y="1792069"/>
            <a:ext cx="4735913" cy="4016088"/>
            <a:chOff x="3950887" y="1792069"/>
            <a:chExt cx="4735913" cy="4016088"/>
          </a:xfrm>
        </p:grpSpPr>
        <p:grpSp>
          <p:nvGrpSpPr>
            <p:cNvPr id="6" name="Group 5"/>
            <p:cNvGrpSpPr/>
            <p:nvPr/>
          </p:nvGrpSpPr>
          <p:grpSpPr>
            <a:xfrm>
              <a:off x="4677508" y="1792069"/>
              <a:ext cx="4009292" cy="4016088"/>
              <a:chOff x="4267200" y="1792069"/>
              <a:chExt cx="4009292" cy="401608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267200" y="4012521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Database </a:t>
                </a:r>
              </a:p>
              <a:p>
                <a:r>
                  <a:rPr lang="en-US" dirty="0" smtClean="0"/>
                  <a:t>developers</a:t>
                </a:r>
                <a:endParaRPr lang="en-US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4580792" y="1792069"/>
                <a:ext cx="3695700" cy="4016088"/>
                <a:chOff x="4580792" y="1792069"/>
                <a:chExt cx="3695700" cy="4016088"/>
              </a:xfrm>
            </p:grpSpPr>
            <p:sp>
              <p:nvSpPr>
                <p:cNvPr id="1415171" name="Freeform 3"/>
                <p:cNvSpPr>
                  <a:spLocks/>
                </p:cNvSpPr>
                <p:nvPr/>
              </p:nvSpPr>
              <p:spPr bwMode="auto">
                <a:xfrm>
                  <a:off x="5087815" y="2514600"/>
                  <a:ext cx="3188677" cy="2514600"/>
                </a:xfrm>
                <a:custGeom>
                  <a:avLst/>
                  <a:gdLst>
                    <a:gd name="T0" fmla="*/ 0 w 2176"/>
                    <a:gd name="T1" fmla="*/ 1108 h 2268"/>
                    <a:gd name="T2" fmla="*/ 841 w 2176"/>
                    <a:gd name="T3" fmla="*/ 2 h 2268"/>
                    <a:gd name="T4" fmla="*/ 2176 w 2176"/>
                    <a:gd name="T5" fmla="*/ 0 h 2268"/>
                    <a:gd name="T6" fmla="*/ 2176 w 2176"/>
                    <a:gd name="T7" fmla="*/ 2268 h 2268"/>
                    <a:gd name="T8" fmla="*/ 832 w 2176"/>
                    <a:gd name="T9" fmla="*/ 2268 h 2268"/>
                    <a:gd name="T10" fmla="*/ 0 w 2176"/>
                    <a:gd name="T11" fmla="*/ 1108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76" h="2268">
                      <a:moveTo>
                        <a:pt x="0" y="1108"/>
                      </a:moveTo>
                      <a:lnTo>
                        <a:pt x="841" y="2"/>
                      </a:lnTo>
                      <a:lnTo>
                        <a:pt x="2176" y="0"/>
                      </a:lnTo>
                      <a:lnTo>
                        <a:pt x="2176" y="2268"/>
                      </a:lnTo>
                      <a:lnTo>
                        <a:pt x="832" y="2268"/>
                      </a:lnTo>
                      <a:lnTo>
                        <a:pt x="0" y="110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3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5626833" y="3789728"/>
                  <a:ext cx="3340100" cy="656492"/>
                </a:xfrm>
                <a:prstGeom prst="rightArrow">
                  <a:avLst>
                    <a:gd name="adj1" fmla="val 52685"/>
                    <a:gd name="adj2" fmla="val 38849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6" name="Rectangle 6"/>
                <p:cNvSpPr>
                  <a:spLocks noChangeArrowheads="1"/>
                </p:cNvSpPr>
                <p:nvPr/>
              </p:nvSpPr>
              <p:spPr bwMode="auto">
                <a:xfrm>
                  <a:off x="6343021" y="2578214"/>
                  <a:ext cx="1910862" cy="238125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lIns="0" tIns="0" rIns="0" bIns="0" anchor="ctr"/>
                <a:lstStyle/>
                <a:p>
                  <a:pPr marL="114300" indent="114300" eaLnBrk="0" hangingPunct="0">
                    <a:buFont typeface="Arial" pitchFamily="34" charset="0"/>
                    <a:buChar char="•"/>
                  </a:pPr>
                  <a:r>
                    <a:rPr lang="pt-BR" sz="1200" dirty="0"/>
                    <a:t>Overlap techniques</a:t>
                  </a:r>
                </a:p>
                <a:p>
                  <a:pPr marL="114300" indent="114300" eaLnBrk="0" hangingPunct="0">
                    <a:buFont typeface="Arial" pitchFamily="34" charset="0"/>
                    <a:buChar char="•"/>
                  </a:pPr>
                  <a:r>
                    <a:rPr lang="pt-BR" sz="1200" dirty="0"/>
                    <a:t>Multiple computation </a:t>
                  </a:r>
                </a:p>
                <a:p>
                  <a:pPr marL="114300" indent="114300" eaLnBrk="0" hangingPunct="0"/>
                  <a:r>
                    <a:rPr lang="pt-BR" sz="1200" dirty="0" smtClean="0"/>
                    <a:t>simultaniously</a:t>
                  </a:r>
                  <a:endParaRPr lang="pt-BR" sz="1200" dirty="0"/>
                </a:p>
                <a:p>
                  <a:pPr marL="114300" indent="114300" eaLnBrk="0" hangingPunct="0">
                    <a:buFont typeface="Arial" pitchFamily="34" charset="0"/>
                    <a:buChar char="•"/>
                  </a:pPr>
                  <a:r>
                    <a:rPr lang="pt-BR" sz="1200" dirty="0"/>
                    <a:t>Multiple memory </a:t>
                  </a:r>
                </a:p>
                <a:p>
                  <a:pPr marL="114300" indent="114300" eaLnBrk="0" hangingPunct="0"/>
                  <a:r>
                    <a:rPr lang="pt-BR" sz="1200" dirty="0" smtClean="0"/>
                    <a:t>operations</a:t>
                  </a:r>
                  <a:endParaRPr lang="pt-BR" sz="1200" dirty="0"/>
                </a:p>
                <a:p>
                  <a:pPr marL="114300" indent="114300" eaLnBrk="0" hangingPunct="0">
                    <a:buFont typeface="Arial" pitchFamily="34" charset="0"/>
                    <a:buChar char="•"/>
                  </a:pPr>
                  <a:r>
                    <a:rPr lang="pt-BR" sz="1200" dirty="0"/>
                    <a:t>Memory access out of </a:t>
                  </a:r>
                </a:p>
                <a:p>
                  <a:pPr marL="114300" indent="114300" eaLnBrk="0" hangingPunct="0"/>
                  <a:r>
                    <a:rPr lang="pt-BR" sz="1200" dirty="0" smtClean="0"/>
                    <a:t>order</a:t>
                  </a:r>
                  <a:endParaRPr lang="pt-BR" sz="1200" dirty="0"/>
                </a:p>
                <a:p>
                  <a:pPr marL="114300" indent="114300" eaLnBrk="0" hangingPunct="0">
                    <a:buFont typeface="Arial" pitchFamily="34" charset="0"/>
                    <a:buChar char="•"/>
                  </a:pPr>
                  <a:r>
                    <a:rPr lang="pt-BR" sz="1200" dirty="0"/>
                    <a:t>Instruction access out </a:t>
                  </a:r>
                </a:p>
                <a:p>
                  <a:pPr marL="114300" indent="114300" eaLnBrk="0" hangingPunct="0"/>
                  <a:r>
                    <a:rPr lang="pt-BR" sz="1200" dirty="0" smtClean="0"/>
                    <a:t> of order</a:t>
                  </a:r>
                </a:p>
                <a:p>
                  <a:pPr marL="114300" indent="114300" eaLnBrk="0" hangingPunct="0"/>
                  <a:r>
                    <a:rPr lang="pt-BR" sz="1200" dirty="0" smtClean="0"/>
                    <a:t>.....among many</a:t>
                  </a:r>
                  <a:endParaRPr lang="pt-BR" sz="1200" dirty="0"/>
                </a:p>
              </p:txBody>
            </p:sp>
            <p:sp>
              <p:nvSpPr>
                <p:cNvPr id="1415193" name="Arc 25"/>
                <p:cNvSpPr>
                  <a:spLocks/>
                </p:cNvSpPr>
                <p:nvPr/>
              </p:nvSpPr>
              <p:spPr bwMode="auto">
                <a:xfrm>
                  <a:off x="5334000" y="3276600"/>
                  <a:ext cx="492369" cy="954088"/>
                </a:xfrm>
                <a:custGeom>
                  <a:avLst/>
                  <a:gdLst>
                    <a:gd name="G0" fmla="+- 0 0 0"/>
                    <a:gd name="G1" fmla="+- 18813 0 0"/>
                    <a:gd name="G2" fmla="+- 21600 0 0"/>
                    <a:gd name="T0" fmla="*/ 10612 w 21600"/>
                    <a:gd name="T1" fmla="*/ 0 h 38584"/>
                    <a:gd name="T2" fmla="*/ 8699 w 21600"/>
                    <a:gd name="T3" fmla="*/ 38584 h 38584"/>
                    <a:gd name="T4" fmla="*/ 0 w 21600"/>
                    <a:gd name="T5" fmla="*/ 18813 h 38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584" fill="none" extrusionOk="0">
                      <a:moveTo>
                        <a:pt x="10612" y="-1"/>
                      </a:moveTo>
                      <a:cubicBezTo>
                        <a:pt x="17400" y="3829"/>
                        <a:pt x="21600" y="11018"/>
                        <a:pt x="21600" y="18813"/>
                      </a:cubicBezTo>
                      <a:cubicBezTo>
                        <a:pt x="21600" y="27378"/>
                        <a:pt x="16538" y="35134"/>
                        <a:pt x="8698" y="38583"/>
                      </a:cubicBezTo>
                    </a:path>
                    <a:path w="21600" h="38584" stroke="0" extrusionOk="0">
                      <a:moveTo>
                        <a:pt x="10612" y="-1"/>
                      </a:moveTo>
                      <a:cubicBezTo>
                        <a:pt x="17400" y="3829"/>
                        <a:pt x="21600" y="11018"/>
                        <a:pt x="21600" y="18813"/>
                      </a:cubicBezTo>
                      <a:cubicBezTo>
                        <a:pt x="21600" y="27378"/>
                        <a:pt x="16538" y="35134"/>
                        <a:pt x="8698" y="38583"/>
                      </a:cubicBezTo>
                      <a:lnTo>
                        <a:pt x="0" y="188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1415200" name="Group 32"/>
                <p:cNvGrpSpPr>
                  <a:grpSpLocks/>
                </p:cNvGrpSpPr>
                <p:nvPr/>
              </p:nvGrpSpPr>
              <p:grpSpPr bwMode="auto">
                <a:xfrm>
                  <a:off x="4580792" y="3404508"/>
                  <a:ext cx="504092" cy="723900"/>
                  <a:chOff x="478" y="2472"/>
                  <a:chExt cx="344" cy="456"/>
                </a:xfrm>
              </p:grpSpPr>
              <p:sp>
                <p:nvSpPr>
                  <p:cNvPr id="1415201" name="Freeform 33"/>
                  <p:cNvSpPr>
                    <a:spLocks/>
                  </p:cNvSpPr>
                  <p:nvPr/>
                </p:nvSpPr>
                <p:spPr bwMode="auto">
                  <a:xfrm>
                    <a:off x="558" y="2536"/>
                    <a:ext cx="224" cy="320"/>
                  </a:xfrm>
                  <a:custGeom>
                    <a:avLst/>
                    <a:gdLst>
                      <a:gd name="T0" fmla="*/ 168 w 224"/>
                      <a:gd name="T1" fmla="*/ 0 h 320"/>
                      <a:gd name="T2" fmla="*/ 192 w 224"/>
                      <a:gd name="T3" fmla="*/ 24 h 320"/>
                      <a:gd name="T4" fmla="*/ 208 w 224"/>
                      <a:gd name="T5" fmla="*/ 64 h 320"/>
                      <a:gd name="T6" fmla="*/ 224 w 224"/>
                      <a:gd name="T7" fmla="*/ 96 h 320"/>
                      <a:gd name="T8" fmla="*/ 224 w 224"/>
                      <a:gd name="T9" fmla="*/ 136 h 320"/>
                      <a:gd name="T10" fmla="*/ 224 w 224"/>
                      <a:gd name="T11" fmla="*/ 176 h 320"/>
                      <a:gd name="T12" fmla="*/ 216 w 224"/>
                      <a:gd name="T13" fmla="*/ 216 h 320"/>
                      <a:gd name="T14" fmla="*/ 208 w 224"/>
                      <a:gd name="T15" fmla="*/ 256 h 320"/>
                      <a:gd name="T16" fmla="*/ 184 w 224"/>
                      <a:gd name="T17" fmla="*/ 288 h 320"/>
                      <a:gd name="T18" fmla="*/ 160 w 224"/>
                      <a:gd name="T19" fmla="*/ 320 h 320"/>
                      <a:gd name="T20" fmla="*/ 0 w 224"/>
                      <a:gd name="T21" fmla="*/ 152 h 320"/>
                      <a:gd name="T22" fmla="*/ 168 w 224"/>
                      <a:gd name="T23" fmla="*/ 0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4" h="320">
                        <a:moveTo>
                          <a:pt x="168" y="0"/>
                        </a:moveTo>
                        <a:lnTo>
                          <a:pt x="192" y="24"/>
                        </a:lnTo>
                        <a:lnTo>
                          <a:pt x="208" y="64"/>
                        </a:lnTo>
                        <a:lnTo>
                          <a:pt x="224" y="96"/>
                        </a:lnTo>
                        <a:lnTo>
                          <a:pt x="224" y="136"/>
                        </a:lnTo>
                        <a:lnTo>
                          <a:pt x="224" y="176"/>
                        </a:lnTo>
                        <a:lnTo>
                          <a:pt x="216" y="216"/>
                        </a:lnTo>
                        <a:lnTo>
                          <a:pt x="208" y="256"/>
                        </a:lnTo>
                        <a:lnTo>
                          <a:pt x="184" y="288"/>
                        </a:lnTo>
                        <a:lnTo>
                          <a:pt x="160" y="320"/>
                        </a:lnTo>
                        <a:lnTo>
                          <a:pt x="0" y="152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520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758" y="2628"/>
                    <a:ext cx="32" cy="13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520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" y="2472"/>
                    <a:ext cx="344" cy="224"/>
                  </a:xfrm>
                  <a:prstGeom prst="line">
                    <a:avLst/>
                  </a:prstGeom>
                  <a:noFill/>
                  <a:ln w="25400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520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81" y="2690"/>
                    <a:ext cx="341" cy="238"/>
                  </a:xfrm>
                  <a:prstGeom prst="line">
                    <a:avLst/>
                  </a:prstGeom>
                  <a:noFill/>
                  <a:ln w="25400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5205" name="Arc 37"/>
                  <p:cNvSpPr>
                    <a:spLocks/>
                  </p:cNvSpPr>
                  <p:nvPr/>
                </p:nvSpPr>
                <p:spPr bwMode="auto">
                  <a:xfrm>
                    <a:off x="722" y="2526"/>
                    <a:ext cx="68" cy="351"/>
                  </a:xfrm>
                  <a:custGeom>
                    <a:avLst/>
                    <a:gdLst>
                      <a:gd name="G0" fmla="+- 0 0 0"/>
                      <a:gd name="G1" fmla="+- 21029 0 0"/>
                      <a:gd name="G2" fmla="+- 21600 0 0"/>
                      <a:gd name="T0" fmla="*/ 4934 w 21600"/>
                      <a:gd name="T1" fmla="*/ 0 h 41253"/>
                      <a:gd name="T2" fmla="*/ 7585 w 21600"/>
                      <a:gd name="T3" fmla="*/ 41253 h 41253"/>
                      <a:gd name="T4" fmla="*/ 0 w 21600"/>
                      <a:gd name="T5" fmla="*/ 21029 h 41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253" fill="none" extrusionOk="0">
                        <a:moveTo>
                          <a:pt x="4933" y="0"/>
                        </a:moveTo>
                        <a:cubicBezTo>
                          <a:pt x="14697" y="2290"/>
                          <a:pt x="21600" y="11000"/>
                          <a:pt x="21600" y="21029"/>
                        </a:cubicBezTo>
                        <a:cubicBezTo>
                          <a:pt x="21600" y="30032"/>
                          <a:pt x="16015" y="38091"/>
                          <a:pt x="7585" y="41253"/>
                        </a:cubicBezTo>
                      </a:path>
                      <a:path w="21600" h="41253" stroke="0" extrusionOk="0">
                        <a:moveTo>
                          <a:pt x="4933" y="0"/>
                        </a:moveTo>
                        <a:cubicBezTo>
                          <a:pt x="14697" y="2290"/>
                          <a:pt x="21600" y="11000"/>
                          <a:pt x="21600" y="21029"/>
                        </a:cubicBezTo>
                        <a:cubicBezTo>
                          <a:pt x="21600" y="30032"/>
                          <a:pt x="16015" y="38091"/>
                          <a:pt x="7585" y="41253"/>
                        </a:cubicBezTo>
                        <a:lnTo>
                          <a:pt x="0" y="21029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6330461" y="1792069"/>
                  <a:ext cx="19343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Hardware </a:t>
                  </a:r>
                </a:p>
                <a:p>
                  <a:pPr algn="ctr"/>
                  <a:r>
                    <a:rPr lang="en-US" dirty="0" smtClean="0"/>
                    <a:t>advances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16200000">
                  <a:off x="6836019" y="5161895"/>
                  <a:ext cx="923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TIME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Right Arrow 7"/>
            <p:cNvSpPr/>
            <p:nvPr/>
          </p:nvSpPr>
          <p:spPr>
            <a:xfrm>
              <a:off x="3950887" y="3354050"/>
              <a:ext cx="762000" cy="82957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sz="quarter" idx="2"/>
          </p:nvPr>
        </p:nvSpPr>
        <p:spPr>
          <a:xfrm>
            <a:off x="2057400" y="2362200"/>
            <a:ext cx="2743200" cy="11280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/>
              <a:t>Mostly with only a single DBMS running a TPC benchmark on a specific platform</a:t>
            </a:r>
          </a:p>
        </p:txBody>
      </p:sp>
      <p:sp>
        <p:nvSpPr>
          <p:cNvPr id="59" name="Text Placeholder 4"/>
          <p:cNvSpPr txBox="1">
            <a:spLocks/>
          </p:cNvSpPr>
          <p:nvPr/>
        </p:nvSpPr>
        <p:spPr>
          <a:xfrm>
            <a:off x="2057400" y="1676400"/>
            <a:ext cx="2743200" cy="551688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1600" b="1">
                <a:solidFill>
                  <a:srgbClr val="FFFFFF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/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/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/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Evaluation studies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57399" y="4434567"/>
            <a:ext cx="2743201" cy="18056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1600" dirty="0"/>
              <a:t>Blocking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1600" dirty="0"/>
              <a:t>Data partitioning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1600" dirty="0"/>
              <a:t>Loop fusion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1600" dirty="0"/>
              <a:t>Data clustering</a:t>
            </a:r>
          </a:p>
          <a:p>
            <a:endParaRPr lang="en-US" sz="1600" dirty="0"/>
          </a:p>
        </p:txBody>
      </p:sp>
      <p:sp>
        <p:nvSpPr>
          <p:cNvPr id="62" name="Text Placeholder 4"/>
          <p:cNvSpPr txBox="1">
            <a:spLocks/>
          </p:cNvSpPr>
          <p:nvPr/>
        </p:nvSpPr>
        <p:spPr>
          <a:xfrm>
            <a:off x="2057400" y="3748767"/>
            <a:ext cx="2743200" cy="551688"/>
          </a:xfrm>
          <a:prstGeom prst="rect">
            <a:avLst/>
          </a:prstGeom>
          <a:solidFill>
            <a:schemeClr val="accent1"/>
          </a:solidFill>
        </p:spPr>
        <p:txBody>
          <a:bodyPr vert="horz" lIns="0" rIns="0" rtlCol="0" anchor="ctr">
            <a:noAutofit/>
          </a:bodyPr>
          <a:lstStyle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1600" b="1">
                <a:solidFill>
                  <a:srgbClr val="FFFFFF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/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/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/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Cache performance </a:t>
            </a:r>
            <a:r>
              <a:rPr lang="en-US" dirty="0" err="1" smtClean="0"/>
              <a:t>concious</a:t>
            </a:r>
            <a:r>
              <a:rPr lang="en-US" dirty="0" smtClean="0"/>
              <a:t> </a:t>
            </a:r>
            <a:r>
              <a:rPr lang="en-US" dirty="0"/>
              <a:t>techniques</a:t>
            </a:r>
          </a:p>
        </p:txBody>
      </p:sp>
      <p:sp>
        <p:nvSpPr>
          <p:cNvPr id="10" name="Left Brace 9"/>
          <p:cNvSpPr/>
          <p:nvPr/>
        </p:nvSpPr>
        <p:spPr>
          <a:xfrm>
            <a:off x="1760764" y="1668236"/>
            <a:ext cx="228600" cy="412296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4238281" y="2506326"/>
            <a:ext cx="1828800" cy="323165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601" y="2344742"/>
            <a:ext cx="26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 enough to understand a trend!</a:t>
            </a:r>
            <a:endParaRPr lang="en-US" b="1" dirty="0"/>
          </a:p>
        </p:txBody>
      </p:sp>
      <p:sp>
        <p:nvSpPr>
          <p:cNvPr id="66" name="Isosceles Triangle 65"/>
          <p:cNvSpPr/>
          <p:nvPr/>
        </p:nvSpPr>
        <p:spPr>
          <a:xfrm rot="10800000">
            <a:off x="6165861" y="3167068"/>
            <a:ext cx="1828800" cy="323165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44308" y="3939495"/>
            <a:ext cx="2713892" cy="22327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Goal of this article: test 4 different DMBSs on the same platform to understand the trends and needs for improvement of them on current processors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776 -4.44444E-6 C -0.1125 -4.44444E-6 -0.15503 -0.01713 -0.15503 -0.03101 L -0.15503 -0.061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9" grpId="0" animBg="1"/>
      <p:bldP spid="61" grpId="0" uiExpand="1" build="p"/>
      <p:bldP spid="62" grpId="0" animBg="1"/>
      <p:bldP spid="10" grpId="0" animBg="1"/>
      <p:bldP spid="11" grpId="0" animBg="1"/>
      <p:bldP spid="12" grpId="0"/>
      <p:bldP spid="6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98800"/>
            <a:ext cx="6324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Query Execution on Modern Processors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0640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63246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90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 on Modern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From this image we can understand how major hardware components determine execution time.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592" y="3366977"/>
            <a:ext cx="6959011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Tc+Tb+Tr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592" y="5119577"/>
            <a:ext cx="6959011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7189" y="3633677"/>
            <a:ext cx="5334000" cy="838200"/>
            <a:chOff x="1371600" y="3124200"/>
            <a:chExt cx="5334000" cy="838200"/>
          </a:xfrm>
        </p:grpSpPr>
        <p:sp>
          <p:nvSpPr>
            <p:cNvPr id="7" name="Rectangle 6"/>
            <p:cNvSpPr/>
            <p:nvPr/>
          </p:nvSpPr>
          <p:spPr>
            <a:xfrm>
              <a:off x="1371600" y="31242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Fetch/ Decode Unit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90900" y="31242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Dispatch/Execute unit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31242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Retire Unit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3770" y="5271977"/>
            <a:ext cx="1573620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 I-Cache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7569" y="5271977"/>
            <a:ext cx="1573620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 D-Cache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1384889" y="4471877"/>
            <a:ext cx="0" cy="8001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2"/>
          </p:cNvCxnSpPr>
          <p:nvPr/>
        </p:nvCxnSpPr>
        <p:spPr>
          <a:xfrm flipV="1">
            <a:off x="1550580" y="569107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2"/>
          </p:cNvCxnSpPr>
          <p:nvPr/>
        </p:nvCxnSpPr>
        <p:spPr>
          <a:xfrm flipV="1">
            <a:off x="5284379" y="569107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3771" y="5995877"/>
            <a:ext cx="5383619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9" idx="2"/>
          </p:cNvCxnSpPr>
          <p:nvPr/>
        </p:nvCxnSpPr>
        <p:spPr>
          <a:xfrm>
            <a:off x="5423489" y="4471877"/>
            <a:ext cx="0" cy="8001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1"/>
            <a:endCxn id="8" idx="2"/>
          </p:cNvCxnSpPr>
          <p:nvPr/>
        </p:nvCxnSpPr>
        <p:spPr>
          <a:xfrm rot="10800000">
            <a:off x="3404189" y="4471877"/>
            <a:ext cx="1093380" cy="100965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18289" y="2452577"/>
            <a:ext cx="2971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Pool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7" idx="0"/>
            <a:endCxn id="30" idx="2"/>
          </p:cNvCxnSpPr>
          <p:nvPr/>
        </p:nvCxnSpPr>
        <p:spPr>
          <a:xfrm rot="5400000" flipH="1" flipV="1">
            <a:off x="1232489" y="2947877"/>
            <a:ext cx="838200" cy="53340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0" idx="6"/>
            <a:endCxn id="9" idx="0"/>
          </p:cNvCxnSpPr>
          <p:nvPr/>
        </p:nvCxnSpPr>
        <p:spPr>
          <a:xfrm>
            <a:off x="4890089" y="2795477"/>
            <a:ext cx="533400" cy="83820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46989" y="2985977"/>
            <a:ext cx="914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099389" y="3138377"/>
            <a:ext cx="0" cy="495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08989" y="3136605"/>
            <a:ext cx="0" cy="4953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Tq</a:t>
            </a:r>
            <a:r>
              <a:rPr lang="en-US" sz="3600" dirty="0" smtClean="0"/>
              <a:t>=</a:t>
            </a:r>
            <a:r>
              <a:rPr lang="en-US" sz="3600" dirty="0" err="1" smtClean="0"/>
              <a:t>Tc+Tm+Tb+Tr-Tovl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Query execution time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- C</a:t>
            </a:r>
            <a:r>
              <a:rPr lang="en-US" dirty="0" smtClean="0"/>
              <a:t>omputation </a:t>
            </a:r>
            <a:r>
              <a:rPr lang="en-US" dirty="0"/>
              <a:t>time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- Memory </a:t>
            </a:r>
            <a:r>
              <a:rPr lang="en-US" dirty="0" smtClean="0"/>
              <a:t>stall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- Branch misprediction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Resources </a:t>
            </a:r>
            <a:r>
              <a:rPr lang="en-US" dirty="0"/>
              <a:t>stall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OVL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Stall </a:t>
            </a:r>
            <a:r>
              <a:rPr lang="en-US" dirty="0"/>
              <a:t>time </a:t>
            </a:r>
            <a:r>
              <a:rPr lang="en-US" dirty="0" smtClean="0"/>
              <a:t>overlapped</a:t>
            </a:r>
          </a:p>
          <a:p>
            <a:endParaRPr lang="en-US" dirty="0"/>
          </a:p>
          <a:p>
            <a:r>
              <a:rPr lang="en-US" sz="2200" dirty="0" smtClean="0"/>
              <a:t>The term T</a:t>
            </a:r>
            <a:r>
              <a:rPr lang="en-US" sz="2200" baseline="-25000" dirty="0" smtClean="0"/>
              <a:t>OVL</a:t>
            </a:r>
            <a:r>
              <a:rPr lang="en-US" sz="2200" dirty="0" smtClean="0"/>
              <a:t> relates to overlapping stalls</a:t>
            </a:r>
          </a:p>
          <a:p>
            <a:endParaRPr lang="en-US" sz="2200" dirty="0" smtClean="0"/>
          </a:p>
          <a:p>
            <a:r>
              <a:rPr lang="en-US" sz="2200" dirty="0" smtClean="0"/>
              <a:t>The time T</a:t>
            </a:r>
            <a:r>
              <a:rPr lang="en-US" sz="2200" baseline="-25000" dirty="0" smtClean="0"/>
              <a:t>B</a:t>
            </a:r>
            <a:r>
              <a:rPr lang="en-US" sz="2200" dirty="0" smtClean="0"/>
              <a:t> is a result of a technique used to reduce stall time, instead of waiting for a predicate to execute a instruction, the predicate is guessed and the instruction executed earlier. I case the prediction is wrong, that generates </a:t>
            </a:r>
            <a:r>
              <a:rPr lang="en-US" sz="2200" dirty="0"/>
              <a:t>T</a:t>
            </a:r>
            <a:r>
              <a:rPr lang="en-US" sz="2200" baseline="-25000" dirty="0"/>
              <a:t>B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Time Breakdown into smaller components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6565"/>
              </p:ext>
            </p:extLst>
          </p:nvPr>
        </p:nvGraphicFramePr>
        <p:xfrm>
          <a:off x="228600" y="1940560"/>
          <a:ext cx="8229600" cy="4079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9200"/>
                <a:gridCol w="685800"/>
                <a:gridCol w="6096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C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Computation</a:t>
                      </a:r>
                      <a:r>
                        <a:rPr lang="en-US" sz="1400" baseline="0" dirty="0" smtClean="0"/>
                        <a:t> 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M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="1" dirty="0" smtClean="0"/>
                        <a:t>Stall Time related to memory hierarchy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L1D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Stall time due to L1 D- data cache misses (with hit in L2)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L1I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L1 I- instruction cache misses (with hit in L2)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L2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L2D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L2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data misses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L2I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L2 instruction misses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TDLB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DTLB (</a:t>
                      </a:r>
                      <a:r>
                        <a:rPr lang="en-US" sz="1200" dirty="0" smtClean="0"/>
                        <a:t>Data</a:t>
                      </a:r>
                      <a:r>
                        <a:rPr lang="en-US" sz="1200" baseline="0" dirty="0" smtClean="0"/>
                        <a:t> translation </a:t>
                      </a:r>
                      <a:r>
                        <a:rPr lang="en-US" sz="1200" baseline="0" dirty="0" err="1" smtClean="0"/>
                        <a:t>lookaside</a:t>
                      </a:r>
                      <a:r>
                        <a:rPr lang="en-US" sz="1200" baseline="0" dirty="0" smtClean="0"/>
                        <a:t> buffer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dirty="0" smtClean="0"/>
                        <a:t>misses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ITB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ITLB (</a:t>
                      </a:r>
                      <a:r>
                        <a:rPr lang="en-US" sz="1200" dirty="0" smtClean="0"/>
                        <a:t>Instruction</a:t>
                      </a:r>
                      <a:r>
                        <a:rPr lang="en-US" sz="1200" baseline="0" dirty="0" smtClean="0"/>
                        <a:t> translation </a:t>
                      </a:r>
                      <a:r>
                        <a:rPr lang="en-US" sz="1200" baseline="0" dirty="0" err="1" smtClean="0"/>
                        <a:t>lookaside</a:t>
                      </a:r>
                      <a:r>
                        <a:rPr lang="en-US" sz="1200" baseline="0" dirty="0" smtClean="0"/>
                        <a:t> buffer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dirty="0" smtClean="0"/>
                        <a:t>misses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B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Branch misprediction penalty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R</a:t>
                      </a:r>
                    </a:p>
                    <a:p>
                      <a:r>
                        <a:rPr lang="en-US" sz="1400" b="1" dirty="0" smtClean="0"/>
                        <a:t>(resource stall time)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FU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functional unit unavailability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DEP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dependencies among instructions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MISC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Stall time due to platform-specific characteristics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Understanding the </a:t>
            </a:r>
            <a:r>
              <a:rPr lang="en-US" sz="3200" dirty="0"/>
              <a:t>stall </a:t>
            </a:r>
            <a:r>
              <a:rPr lang="en-US" sz="3200" dirty="0" smtClean="0"/>
              <a:t>components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L1D</a:t>
            </a:r>
            <a:r>
              <a:rPr lang="en-US" b="1" dirty="0" smtClean="0"/>
              <a:t> can be overlapped </a:t>
            </a:r>
            <a:r>
              <a:rPr lang="en-US" dirty="0" smtClean="0"/>
              <a:t>if the number of L1 D-cache misses is not high </a:t>
            </a:r>
            <a:r>
              <a:rPr lang="en-US" sz="2000" dirty="0" smtClean="0"/>
              <a:t>(execute other instructions)</a:t>
            </a:r>
            <a:endParaRPr lang="en-US" dirty="0" smtClean="0"/>
          </a:p>
          <a:p>
            <a:r>
              <a:rPr lang="en-US" b="1" dirty="0" smtClean="0"/>
              <a:t>L2 cache data misses may overlap with each other </a:t>
            </a:r>
            <a:r>
              <a:rPr lang="en-US" dirty="0" smtClean="0"/>
              <a:t>if there are sufficient parallel requests to the main memory</a:t>
            </a:r>
          </a:p>
          <a:p>
            <a:r>
              <a:rPr lang="en-US" b="1" dirty="0" smtClean="0"/>
              <a:t>Instruction related stalls are critical </a:t>
            </a:r>
            <a:r>
              <a:rPr lang="en-US" dirty="0" smtClean="0"/>
              <a:t>– they create bottlenecks</a:t>
            </a:r>
          </a:p>
          <a:p>
            <a:r>
              <a:rPr lang="en-US" b="1" dirty="0" smtClean="0"/>
              <a:t>Branch mispredictions </a:t>
            </a:r>
            <a:r>
              <a:rPr lang="en-US" dirty="0" smtClean="0"/>
              <a:t>may also be a bottleneck cause</a:t>
            </a:r>
          </a:p>
          <a:p>
            <a:r>
              <a:rPr lang="en-US" b="1" dirty="0" smtClean="0"/>
              <a:t>Instruction pre-fetching reduces I-cache stalls</a:t>
            </a:r>
            <a:r>
              <a:rPr lang="en-US" dirty="0" smtClean="0"/>
              <a:t> but may increase the mispredictions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3/9/2007 11:16: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3/9/2007 11:16: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3/9/2007 11:16: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3/9/2007 11:16: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sign padrão">
  <a:themeElements>
    <a:clrScheme name="1_Design padrão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08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00"/>
      </a:accent6>
      <a:hlink>
        <a:srgbClr val="F3C000"/>
      </a:hlink>
      <a:folHlink>
        <a:srgbClr val="666633"/>
      </a:folHlink>
    </a:clrScheme>
    <a:fontScheme name="1_Design padrã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666633"/>
        </a:hlink>
        <a:folHlink>
          <a:srgbClr val="F3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F3C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1_Design padrão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08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00"/>
      </a:accent6>
      <a:hlink>
        <a:srgbClr val="F3C000"/>
      </a:hlink>
      <a:folHlink>
        <a:srgbClr val="666633"/>
      </a:folHlink>
    </a:clrScheme>
    <a:fontScheme name="1_Design padrã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666633"/>
        </a:hlink>
        <a:folHlink>
          <a:srgbClr val="F3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F3C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1_Design padrão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08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00"/>
      </a:accent6>
      <a:hlink>
        <a:srgbClr val="F3C000"/>
      </a:hlink>
      <a:folHlink>
        <a:srgbClr val="666633"/>
      </a:folHlink>
    </a:clrScheme>
    <a:fontScheme name="1_Design padrã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E7A58"/>
        </a:solidFill>
        <a:ln>
          <a:noFill/>
        </a:ln>
        <a:effectLst>
          <a:prstShdw prst="shdw17" dist="17961" dir="2700000">
            <a:srgbClr val="6E7A58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14:hiddenLine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666633"/>
        </a:hlink>
        <a:folHlink>
          <a:srgbClr val="F3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00"/>
        </a:accent6>
        <a:hlink>
          <a:srgbClr val="F3C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</TotalTime>
  <Words>2431</Words>
  <Application>Microsoft Office PowerPoint</Application>
  <PresentationFormat>On-screen Show (4:3)</PresentationFormat>
  <Paragraphs>343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Oriel</vt:lpstr>
      <vt:lpstr>1_Design padrão</vt:lpstr>
      <vt:lpstr>2_Design padrão</vt:lpstr>
      <vt:lpstr>3_Design padrão</vt:lpstr>
      <vt:lpstr>DBMSs On a Modern Processor: Where Does Time Go?</vt:lpstr>
      <vt:lpstr>Agenda </vt:lpstr>
      <vt:lpstr>Agenda </vt:lpstr>
      <vt:lpstr>Context </vt:lpstr>
      <vt:lpstr>Agenda </vt:lpstr>
      <vt:lpstr>Query execution on Modern Processors</vt:lpstr>
      <vt:lpstr>Tq=Tc+Tm+Tb+Tr-Tovl </vt:lpstr>
      <vt:lpstr>Time Breakdown into smaller components</vt:lpstr>
      <vt:lpstr>Understanding the stall components </vt:lpstr>
      <vt:lpstr>Workload definition</vt:lpstr>
      <vt:lpstr>Agenda </vt:lpstr>
      <vt:lpstr>Experimental Setup </vt:lpstr>
      <vt:lpstr>Measurement tools and technology </vt:lpstr>
      <vt:lpstr>Agenda </vt:lpstr>
      <vt:lpstr>Experimental Results </vt:lpstr>
      <vt:lpstr>Query Execution Time Break Down </vt:lpstr>
      <vt:lpstr>Memory Stalls </vt:lpstr>
      <vt:lpstr>Memory Stalls Second-level cache data stalls</vt:lpstr>
      <vt:lpstr>Memory Stalls First-level cache instruction stalls</vt:lpstr>
      <vt:lpstr>Branch Mispredictions </vt:lpstr>
      <vt:lpstr>Resource Stalls </vt:lpstr>
      <vt:lpstr>Comparison with DSS and OLTP </vt:lpstr>
      <vt:lpstr>Agenda </vt:lpstr>
      <vt:lpstr>Experimental Conclusions </vt:lpstr>
      <vt:lpstr>Overall 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DBMSs On a Modern Processor: Where Does Time Go?</dc:title>
  <dc:creator>Goes Eboli, Monica</dc:creator>
  <cp:lastModifiedBy>Goes Eboli, Monica</cp:lastModifiedBy>
  <cp:revision>131</cp:revision>
  <cp:lastPrinted>2011-10-03T14:16:34Z</cp:lastPrinted>
  <dcterms:modified xsi:type="dcterms:W3CDTF">2011-10-05T00:42:34Z</dcterms:modified>
</cp:coreProperties>
</file>