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7"/>
  </p:notesMasterIdLst>
  <p:sldIdLst>
    <p:sldId id="256" r:id="rId2"/>
    <p:sldId id="257" r:id="rId3"/>
    <p:sldId id="289" r:id="rId4"/>
    <p:sldId id="282" r:id="rId5"/>
    <p:sldId id="258" r:id="rId6"/>
    <p:sldId id="281" r:id="rId7"/>
    <p:sldId id="310" r:id="rId8"/>
    <p:sldId id="311" r:id="rId9"/>
    <p:sldId id="319" r:id="rId10"/>
    <p:sldId id="321" r:id="rId11"/>
    <p:sldId id="312" r:id="rId12"/>
    <p:sldId id="313" r:id="rId13"/>
    <p:sldId id="316" r:id="rId14"/>
    <p:sldId id="314" r:id="rId15"/>
    <p:sldId id="318" r:id="rId16"/>
    <p:sldId id="262" r:id="rId17"/>
    <p:sldId id="261" r:id="rId18"/>
    <p:sldId id="283" r:id="rId19"/>
    <p:sldId id="307" r:id="rId20"/>
    <p:sldId id="290" r:id="rId21"/>
    <p:sldId id="263" r:id="rId22"/>
    <p:sldId id="302" r:id="rId23"/>
    <p:sldId id="265" r:id="rId24"/>
    <p:sldId id="303" r:id="rId25"/>
    <p:sldId id="301" r:id="rId26"/>
    <p:sldId id="275" r:id="rId27"/>
    <p:sldId id="276" r:id="rId28"/>
    <p:sldId id="277" r:id="rId29"/>
    <p:sldId id="304" r:id="rId30"/>
    <p:sldId id="291" r:id="rId31"/>
    <p:sldId id="292" r:id="rId32"/>
    <p:sldId id="296" r:id="rId33"/>
    <p:sldId id="297" r:id="rId34"/>
    <p:sldId id="298" r:id="rId35"/>
    <p:sldId id="309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CC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75879" autoAdjust="0"/>
  </p:normalViewPr>
  <p:slideViewPr>
    <p:cSldViewPr>
      <p:cViewPr varScale="1">
        <p:scale>
          <a:sx n="87" d="100"/>
          <a:sy n="87" d="100"/>
        </p:scale>
        <p:origin x="-24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09DEEB-9519-498D-A2F6-0B1AE96EB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5558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Students are expected to answer that each index corresponds to which hashing methods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6404F8-D8BA-443C-8B03-072BF3280C92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C1972D-3408-4ADD-9A72-10CB4DA5E010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C1972D-3408-4ADD-9A72-10CB4DA5E010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If either or both relations are sorted.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Partition overflow</a:t>
            </a:r>
          </a:p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9AC7B19-C7F4-4DB9-806B-6A9AA2535C05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9AC7B19-C7F4-4DB9-806B-6A9AA2535C05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CA59090-65D7-4A6F-A8DD-62C2625C385E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CA59090-65D7-4A6F-A8DD-62C2625C385E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C37410-5FF7-40EF-9093-1914FF95DA3C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946C952-4154-4376-9DB8-1BB828C1B228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8E72EAE-1778-4ADA-8C0F-5211FF027B94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09DEEB-9519-498D-A2F6-0B1AE96EB55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C1972D-3408-4ADD-9A72-10CB4DA5E01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C1972D-3408-4ADD-9A72-10CB4DA5E01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C1972D-3408-4ADD-9A72-10CB4DA5E010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C1972D-3408-4ADD-9A72-10CB4DA5E010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C1972D-3408-4ADD-9A72-10CB4DA5E010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C1972D-3408-4ADD-9A72-10CB4DA5E010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C1972D-3408-4ADD-9A72-10CB4DA5E010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C1972D-3408-4ADD-9A72-10CB4DA5E010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3" cy="639"/>
              <a:chOff x="-3" y="1562"/>
              <a:chExt cx="5763" cy="639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365765 h 720"/>
                  <a:gd name="T4" fmla="*/ 243 w 1000"/>
                  <a:gd name="T5" fmla="*/ 365765 h 720"/>
                  <a:gd name="T6" fmla="*/ 243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52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7 h 317"/>
                  <a:gd name="T4" fmla="*/ 624 w 624"/>
                  <a:gd name="T5" fmla="*/ 21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41 h 272"/>
                  <a:gd name="T4" fmla="*/ 240 w 624"/>
                  <a:gd name="T5" fmla="*/ 566 h 272"/>
                  <a:gd name="T6" fmla="*/ 624 w 624"/>
                  <a:gd name="T7" fmla="*/ 64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09 h 362"/>
                  <a:gd name="T4" fmla="*/ 248 w 632"/>
                  <a:gd name="T5" fmla="*/ 209 h 362"/>
                  <a:gd name="T6" fmla="*/ 632 w 632"/>
                  <a:gd name="T7" fmla="*/ 209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9" y="1748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7 h 317"/>
                  <a:gd name="T4" fmla="*/ 624 w 624"/>
                  <a:gd name="T5" fmla="*/ 21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9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6 h 272"/>
                  <a:gd name="T4" fmla="*/ 240 w 624"/>
                  <a:gd name="T5" fmla="*/ 561 h 272"/>
                  <a:gd name="T6" fmla="*/ 624 w 624"/>
                  <a:gd name="T7" fmla="*/ 63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2 h 317"/>
                  <a:gd name="T4" fmla="*/ 624 w 624"/>
                  <a:gd name="T5" fmla="*/ 64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3" y="1748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3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6 h 272"/>
                  <a:gd name="T4" fmla="*/ 240 w 624"/>
                  <a:gd name="T5" fmla="*/ 561 h 272"/>
                  <a:gd name="T6" fmla="*/ 624 w 624"/>
                  <a:gd name="T7" fmla="*/ 63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69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71600"/>
            <a:ext cx="7772400" cy="1112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1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0BD78E1-EAFA-409A-A974-F1EA6B490C18}" type="datetime1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EECS 584, Fall 2009</a:t>
            </a:r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4D4E5C1-80F2-4A4D-A658-10C748380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FEB4C-C5D3-493D-B653-5D8D275B3301}" type="datetime1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2009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FC366-ED36-4F2D-A30F-FF2284BEE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B7786-D0B1-4148-A99E-F5FAE11B244C}" type="datetime1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2009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521AC-DC55-4512-9001-30357D614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A28CF-052E-4246-B57C-9E83A11CC3E8}" type="datetime1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2009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08D7C-1A63-45AB-8589-77BFF2682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16B7B-4C3E-445C-A130-EB1C2CFBB551}" type="datetime1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2009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BAF80-0AE4-4C2B-91A4-FA385E403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8D69D-CDCD-4D3A-AE4D-E52DCB78F58B}" type="datetime1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2009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C7F60-863C-4517-A401-6C5224D9E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E9F93-C2A6-4DD0-878C-CC42DC70F7E3}" type="datetime1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2009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2E501-54C6-46C9-86FD-F32924CDE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231B0-1B4A-4595-8A2E-07EE5B08F099}" type="datetime1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2009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9F542-BD34-4879-92A8-3B30F5F6F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231B0-1B4A-4595-8A2E-07EE5B08F099}" type="datetime1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2009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9F542-BD34-4879-92A8-3B30F5F6F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429000" y="152400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cap="small" dirty="0" smtClean="0"/>
              <a:t>Comparison</a:t>
            </a:r>
            <a:r>
              <a:rPr lang="en-US" sz="1400" cap="small" baseline="0" dirty="0" smtClean="0"/>
              <a:t> of Four Join Methods</a:t>
            </a:r>
            <a:endParaRPr lang="en-US" sz="1400" cap="smal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231B0-1B4A-4595-8A2E-07EE5B08F099}" type="datetime1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2009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9F542-BD34-4879-92A8-3B30F5F6F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429000" y="152400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cap="small" dirty="0" smtClean="0"/>
              <a:t>Partition Overflow</a:t>
            </a:r>
            <a:endParaRPr lang="en-US" sz="1400" cap="smal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231B0-1B4A-4595-8A2E-07EE5B08F099}" type="datetime1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2009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9F542-BD34-4879-92A8-3B30F5F6F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429000" y="152400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cap="small" dirty="0" smtClean="0"/>
              <a:t>Memory Management Strategy</a:t>
            </a:r>
            <a:endParaRPr lang="en-US" sz="1400" cap="smal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231B0-1B4A-4595-8A2E-07EE5B08F099}" type="datetime1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2009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9F542-BD34-4879-92A8-3B30F5F6F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429000" y="152400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cap="small" dirty="0" smtClean="0"/>
              <a:t>Other Tools</a:t>
            </a:r>
            <a:endParaRPr lang="en-US" sz="1400" cap="smal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99D53-45BE-44BE-919E-745C31458CF6}" type="datetime1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2009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5BBF1-E6FB-4648-9391-198EA560B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FC54F-0F4C-4A6E-8B1C-56D1E886A93E}" type="datetime1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2009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CEEFA-E3FB-4672-83B2-65A15DCEC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18D96-1B1B-42B3-8788-115702C7F832}" type="datetime1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EECS 584, Fall 2009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65944-8116-4D5A-BF72-4B3F51E73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6800" cy="6858001"/>
            <a:chOff x="0" y="-3"/>
            <a:chExt cx="672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5" name="Freeform 4"/>
              <p:cNvSpPr>
                <a:spLocks/>
              </p:cNvSpPr>
              <p:nvPr/>
            </p:nvSpPr>
            <p:spPr bwMode="ltGray">
              <a:xfrm rot="-5400000">
                <a:off x="2557" y="-992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365765 h 720"/>
                  <a:gd name="T4" fmla="*/ 243 w 1000"/>
                  <a:gd name="T5" fmla="*/ 365765 h 720"/>
                  <a:gd name="T6" fmla="*/ 243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6"/>
              <p:cNvSpPr>
                <a:spLocks/>
              </p:cNvSpPr>
              <p:nvPr/>
            </p:nvSpPr>
            <p:spPr bwMode="ltGray">
              <a:xfrm rot="-5400000">
                <a:off x="980" y="1669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3 h 317"/>
                  <a:gd name="T4" fmla="*/ 624 w 624"/>
                  <a:gd name="T5" fmla="*/ 64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7"/>
              <p:cNvSpPr>
                <a:spLocks/>
              </p:cNvSpPr>
              <p:nvPr/>
            </p:nvSpPr>
            <p:spPr bwMode="ltGray">
              <a:xfrm rot="-5400000">
                <a:off x="-59" y="1753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6 h 317"/>
                  <a:gd name="T4" fmla="*/ 624 w 624"/>
                  <a:gd name="T5" fmla="*/ 21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3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43 h 272"/>
                  <a:gd name="T4" fmla="*/ 240 w 624"/>
                  <a:gd name="T5" fmla="*/ 567 h 272"/>
                  <a:gd name="T6" fmla="*/ 624 w 624"/>
                  <a:gd name="T7" fmla="*/ 643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09 h 362"/>
                  <a:gd name="T4" fmla="*/ 248 w 632"/>
                  <a:gd name="T5" fmla="*/ 209 h 362"/>
                  <a:gd name="T6" fmla="*/ 632 w 632"/>
                  <a:gd name="T7" fmla="*/ 209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Freeform 11"/>
              <p:cNvSpPr>
                <a:spLocks/>
              </p:cNvSpPr>
              <p:nvPr/>
            </p:nvSpPr>
            <p:spPr bwMode="ltGray">
              <a:xfrm rot="-5400000">
                <a:off x="3208" y="1664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5 h 317"/>
                  <a:gd name="T4" fmla="*/ 624 w 624"/>
                  <a:gd name="T5" fmla="*/ 635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0 h 317"/>
                  <a:gd name="T4" fmla="*/ 624 w 624"/>
                  <a:gd name="T5" fmla="*/ 640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7 h 370"/>
                  <a:gd name="T4" fmla="*/ 624 w 624"/>
                  <a:gd name="T5" fmla="*/ 107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16 h 317"/>
                  <a:gd name="T4" fmla="*/ 624 w 624"/>
                  <a:gd name="T5" fmla="*/ 21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4 h 272"/>
                  <a:gd name="T4" fmla="*/ 240 w 624"/>
                  <a:gd name="T5" fmla="*/ 560 h 272"/>
                  <a:gd name="T6" fmla="*/ 624 w 624"/>
                  <a:gd name="T7" fmla="*/ 634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16"/>
              <p:cNvSpPr>
                <a:spLocks/>
              </p:cNvSpPr>
              <p:nvPr/>
            </p:nvSpPr>
            <p:spPr bwMode="ltGray">
              <a:xfrm rot="-5400000">
                <a:off x="2042" y="1721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17"/>
              <p:cNvSpPr>
                <a:spLocks/>
              </p:cNvSpPr>
              <p:nvPr/>
            </p:nvSpPr>
            <p:spPr bwMode="ltGray">
              <a:xfrm rot="-5400000">
                <a:off x="4076" y="1667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36 h 317"/>
                  <a:gd name="T4" fmla="*/ 624 w 624"/>
                  <a:gd name="T5" fmla="*/ 636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18"/>
              <p:cNvSpPr>
                <a:spLocks/>
              </p:cNvSpPr>
              <p:nvPr/>
            </p:nvSpPr>
            <p:spPr bwMode="ltGray">
              <a:xfrm rot="-5400000">
                <a:off x="3733" y="1667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643 h 317"/>
                  <a:gd name="T4" fmla="*/ 624 w 624"/>
                  <a:gd name="T5" fmla="*/ 643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19"/>
              <p:cNvSpPr>
                <a:spLocks/>
              </p:cNvSpPr>
              <p:nvPr/>
            </p:nvSpPr>
            <p:spPr bwMode="ltGray">
              <a:xfrm rot="-5400000">
                <a:off x="4580" y="1746"/>
                <a:ext cx="624" cy="255"/>
              </a:xfrm>
              <a:custGeom>
                <a:avLst/>
                <a:gdLst>
                  <a:gd name="T0" fmla="*/ 0 w 624"/>
                  <a:gd name="T1" fmla="*/ 18 h 370"/>
                  <a:gd name="T2" fmla="*/ 0 w 624"/>
                  <a:gd name="T3" fmla="*/ 106 h 370"/>
                  <a:gd name="T4" fmla="*/ 624 w 624"/>
                  <a:gd name="T5" fmla="*/ 106 h 370"/>
                  <a:gd name="T6" fmla="*/ 624 w 624"/>
                  <a:gd name="T7" fmla="*/ 18 h 370"/>
                  <a:gd name="T8" fmla="*/ 384 w 624"/>
                  <a:gd name="T9" fmla="*/ 3 h 370"/>
                  <a:gd name="T10" fmla="*/ 0 w 624"/>
                  <a:gd name="T11" fmla="*/ 18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Freeform 20"/>
              <p:cNvSpPr>
                <a:spLocks/>
              </p:cNvSpPr>
              <p:nvPr/>
            </p:nvSpPr>
            <p:spPr bwMode="ltGray">
              <a:xfrm>
                <a:off x="5469" y="1561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21"/>
              <p:cNvSpPr>
                <a:spLocks/>
              </p:cNvSpPr>
              <p:nvPr/>
            </p:nvSpPr>
            <p:spPr bwMode="ltGray">
              <a:xfrm rot="-5400000">
                <a:off x="5081" y="1692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636 h 272"/>
                  <a:gd name="T4" fmla="*/ 240 w 624"/>
                  <a:gd name="T5" fmla="*/ 561 h 272"/>
                  <a:gd name="T6" fmla="*/ 624 w 624"/>
                  <a:gd name="T7" fmla="*/ 63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22"/>
              <p:cNvSpPr>
                <a:spLocks/>
              </p:cNvSpPr>
              <p:nvPr/>
            </p:nvSpPr>
            <p:spPr bwMode="ltGray">
              <a:xfrm rot="-5400000">
                <a:off x="4794" y="1719"/>
                <a:ext cx="632" cy="316"/>
              </a:xfrm>
              <a:custGeom>
                <a:avLst/>
                <a:gdLst>
                  <a:gd name="T0" fmla="*/ 8 w 632"/>
                  <a:gd name="T1" fmla="*/ 30 h 362"/>
                  <a:gd name="T2" fmla="*/ 8 w 632"/>
                  <a:gd name="T3" fmla="*/ 211 h 362"/>
                  <a:gd name="T4" fmla="*/ 248 w 632"/>
                  <a:gd name="T5" fmla="*/ 211 h 362"/>
                  <a:gd name="T6" fmla="*/ 632 w 632"/>
                  <a:gd name="T7" fmla="*/ 211 h 362"/>
                  <a:gd name="T8" fmla="*/ 632 w 632"/>
                  <a:gd name="T9" fmla="*/ 30 h 362"/>
                  <a:gd name="T10" fmla="*/ 104 w 632"/>
                  <a:gd name="T11" fmla="*/ 30 h 362"/>
                  <a:gd name="T12" fmla="*/ 8 w 632"/>
                  <a:gd name="T13" fmla="*/ 30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4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47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1A6819F8-2405-43EB-8C3B-85D107C7C036}" type="datetime1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5148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/>
            </a:lvl1pPr>
          </a:lstStyle>
          <a:p>
            <a:pPr>
              <a:defRPr/>
            </a:pPr>
            <a:r>
              <a:rPr lang="en-US"/>
              <a:t>EECS 584, Fall 2009</a:t>
            </a:r>
          </a:p>
        </p:txBody>
      </p:sp>
      <p:sp>
        <p:nvSpPr>
          <p:cNvPr id="5149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EE094EA5-02EA-478A-B2EB-12F301D7D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709" r:id="rId3"/>
    <p:sldLayoutId id="2147483710" r:id="rId4"/>
    <p:sldLayoutId id="2147483711" r:id="rId5"/>
    <p:sldLayoutId id="2147483712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1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7"/>
          <p:cNvSpPr>
            <a:spLocks noGrp="1" noChangeArrowheads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1DE619-B11B-4FE1-8AC9-FD1E8B85849A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3075" name="Rectangle 28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3076" name="Rectangle 29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B6DB8C-0DCB-4FE7-8DC6-7F3AD321EE0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Join Processing in Database Systems with Large Main Memories (part 2)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66812" y="3886200"/>
            <a:ext cx="7596187" cy="2133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Yongjoo</a:t>
            </a:r>
            <a:r>
              <a:rPr lang="en-US" dirty="0" smtClean="0"/>
              <a:t> (Young) Park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600" dirty="0" smtClean="0"/>
              <a:t> [1] Query Optimization for Parallel Execution, </a:t>
            </a:r>
            <a:r>
              <a:rPr lang="en-US" sz="1600" dirty="0" err="1" smtClean="0"/>
              <a:t>Ganguly</a:t>
            </a:r>
            <a:r>
              <a:rPr lang="en-US" sz="1600" dirty="0" smtClean="0"/>
              <a:t> et al.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600" dirty="0" smtClean="0"/>
              <a:t> [2] Logic per track devices, </a:t>
            </a:r>
            <a:r>
              <a:rPr lang="en-US" sz="1600" dirty="0" err="1" smtClean="0"/>
              <a:t>Slotnick</a:t>
            </a:r>
            <a:endParaRPr lang="en-US" sz="16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sz="1600" dirty="0" smtClean="0"/>
              <a:t> [3] Implementing a relational database by means of </a:t>
            </a:r>
            <a:r>
              <a:rPr lang="en-US" sz="1600" dirty="0" err="1" smtClean="0"/>
              <a:t>specialzed</a:t>
            </a:r>
            <a:r>
              <a:rPr lang="en-US" sz="1600" dirty="0" smtClean="0"/>
              <a:t> hardware, </a:t>
            </a:r>
            <a:r>
              <a:rPr lang="en-US" sz="1600" dirty="0" err="1" smtClean="0"/>
              <a:t>Bobb</a:t>
            </a:r>
            <a:endParaRPr lang="en-US" sz="16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sz="1600" dirty="0" smtClean="0"/>
              <a:t> [4] Database System Concepts, 5ed, p.861-862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600" dirty="0" smtClean="0"/>
              <a:t> [5] Netezza_Appliance_Architecture_WP.pdf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Hybrid vs. Simple</a:t>
            </a:r>
          </a:p>
        </p:txBody>
      </p:sp>
      <p:sp>
        <p:nvSpPr>
          <p:cNvPr id="8194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CABECF-7DCA-4B6D-8AAC-15B2B5E5D6C7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615601-36F7-4009-8F82-69063E496639}" type="slidenum">
              <a:rPr lang="en-US" smtClean="0"/>
              <a:pPr/>
              <a:t>10</a:t>
            </a:fld>
            <a:endParaRPr lang="en-US" smtClean="0"/>
          </a:p>
        </p:txBody>
      </p:sp>
      <p:pic>
        <p:nvPicPr>
          <p:cNvPr id="6144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4463" y="2200274"/>
            <a:ext cx="7073863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GRACE and Hybrid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behave slightly diff, when there’s remaining memory</a:t>
            </a:r>
          </a:p>
          <a:p>
            <a:r>
              <a:rPr lang="en-US" dirty="0" smtClean="0"/>
              <a:t>Comparison on next slides with:</a:t>
            </a:r>
          </a:p>
          <a:p>
            <a:pPr lvl="1"/>
            <a:r>
              <a:rPr lang="en-US" dirty="0" smtClean="0"/>
              <a:t>|R| = 1000, F = 1.4, |M| = 100</a:t>
            </a:r>
            <a:endParaRPr lang="en-US" dirty="0"/>
          </a:p>
        </p:txBody>
      </p:sp>
      <p:sp>
        <p:nvSpPr>
          <p:cNvPr id="8194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CABECF-7DCA-4B6D-8AAC-15B2B5E5D6C7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615601-36F7-4009-8F82-69063E496639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8258" y="4865916"/>
            <a:ext cx="4381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3886200"/>
            <a:ext cx="333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49144" y="3276600"/>
            <a:ext cx="4191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GRACE </a:t>
            </a:r>
            <a:r>
              <a:rPr lang="en-US" dirty="0" smtClean="0"/>
              <a:t>and Hybrid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GRACE (1</a:t>
            </a:r>
            <a:r>
              <a:rPr lang="en-US" baseline="30000" dirty="0" smtClean="0"/>
              <a:t>st</a:t>
            </a:r>
            <a:r>
              <a:rPr lang="en-US" dirty="0" smtClean="0"/>
              <a:t> phase):</a:t>
            </a:r>
            <a:endParaRPr lang="en-US" dirty="0"/>
          </a:p>
        </p:txBody>
      </p:sp>
      <p:sp>
        <p:nvSpPr>
          <p:cNvPr id="8194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CABECF-7DCA-4B6D-8AAC-15B2B5E5D6C7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615601-36F7-4009-8F82-69063E496639}" type="slidenum">
              <a:rPr lang="en-US" smtClean="0"/>
              <a:pPr/>
              <a:t>12</a:t>
            </a:fld>
            <a:endParaRPr lang="en-US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2971800" y="3200400"/>
            <a:ext cx="2743200" cy="1828800"/>
            <a:chOff x="2057400" y="3581400"/>
            <a:chExt cx="2743200" cy="1828800"/>
          </a:xfrm>
        </p:grpSpPr>
        <p:sp>
          <p:nvSpPr>
            <p:cNvPr id="7" name="Flowchart: Process 6"/>
            <p:cNvSpPr/>
            <p:nvPr/>
          </p:nvSpPr>
          <p:spPr bwMode="auto">
            <a:xfrm>
              <a:off x="2057400" y="3581400"/>
              <a:ext cx="2743200" cy="1828800"/>
            </a:xfrm>
            <a:prstGeom prst="flowChartProcess">
              <a:avLst/>
            </a:prstGeom>
            <a:ln w="6350"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 rot="5400000">
              <a:off x="2285999" y="4495800"/>
              <a:ext cx="1828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62466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86000" y="4114800"/>
              <a:ext cx="742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TextBox 11"/>
            <p:cNvSpPr txBox="1"/>
            <p:nvPr/>
          </p:nvSpPr>
          <p:spPr>
            <a:xfrm>
              <a:off x="2286000" y="4462046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= 38</a:t>
              </a:r>
              <a:endParaRPr lang="en-US" sz="1600" dirty="0"/>
            </a:p>
          </p:txBody>
        </p:sp>
      </p:grpSp>
      <p:sp>
        <p:nvSpPr>
          <p:cNvPr id="13" name="Flowchart: Magnetic Disk 12"/>
          <p:cNvSpPr/>
          <p:nvPr/>
        </p:nvSpPr>
        <p:spPr bwMode="auto">
          <a:xfrm>
            <a:off x="6705600" y="3124200"/>
            <a:ext cx="457200" cy="457200"/>
          </a:xfrm>
          <a:prstGeom prst="flowChartMagneticDisk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4" name="Flowchart: Magnetic Disk 13"/>
          <p:cNvSpPr/>
          <p:nvPr/>
        </p:nvSpPr>
        <p:spPr bwMode="auto">
          <a:xfrm>
            <a:off x="6934200" y="3733800"/>
            <a:ext cx="457200" cy="457200"/>
          </a:xfrm>
          <a:prstGeom prst="flowChartMagneticDisk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5" name="Flowchart: Magnetic Disk 14"/>
          <p:cNvSpPr/>
          <p:nvPr/>
        </p:nvSpPr>
        <p:spPr bwMode="auto">
          <a:xfrm>
            <a:off x="6705600" y="4724400"/>
            <a:ext cx="457200" cy="457200"/>
          </a:xfrm>
          <a:prstGeom prst="flowChartMagneticDisk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0" y="4114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2" name="Rounded Rectangular Callout 21"/>
          <p:cNvSpPr/>
          <p:nvPr/>
        </p:nvSpPr>
        <p:spPr bwMode="auto">
          <a:xfrm>
            <a:off x="533400" y="2895600"/>
            <a:ext cx="2133600" cy="762000"/>
          </a:xfrm>
          <a:prstGeom prst="wedgeRoundRectCallout">
            <a:avLst>
              <a:gd name="adj1" fmla="val 91412"/>
              <a:gd name="adj2" fmla="val 25357"/>
              <a:gd name="adj3" fmla="val 16667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charset="0"/>
                <a:ea typeface="ＭＳ Ｐゴシック" pitchFamily="1" charset="-128"/>
              </a:rPr>
              <a:t>Used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charset="0"/>
                <a:ea typeface="ＭＳ Ｐゴシック" pitchFamily="1" charset="-128"/>
              </a:rPr>
              <a:t> 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charset="0"/>
                <a:ea typeface="ＭＳ Ｐゴシック" pitchFamily="1" charset="-128"/>
              </a:rPr>
              <a:t>as output buffer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876800" y="5486400"/>
            <a:ext cx="1447800" cy="457200"/>
            <a:chOff x="4876800" y="5486400"/>
            <a:chExt cx="1447800" cy="457200"/>
          </a:xfrm>
        </p:grpSpPr>
        <p:sp>
          <p:nvSpPr>
            <p:cNvPr id="26" name="Line Callout 1 25"/>
            <p:cNvSpPr/>
            <p:nvPr/>
          </p:nvSpPr>
          <p:spPr bwMode="auto">
            <a:xfrm>
              <a:off x="4876800" y="5486400"/>
              <a:ext cx="1447800" cy="457200"/>
            </a:xfrm>
            <a:prstGeom prst="borderCallout1">
              <a:avLst>
                <a:gd name="adj1" fmla="val 52083"/>
                <a:gd name="adj2" fmla="val 100108"/>
                <a:gd name="adj3" fmla="val -56547"/>
                <a:gd name="adj4" fmla="val 127047"/>
              </a:avLst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solidFill>
                    <a:schemeClr val="tx1"/>
                  </a:solidFill>
                  <a:latin typeface="Arial" charset="0"/>
                  <a:ea typeface="ＭＳ Ｐゴシック" pitchFamily="1" charset="-128"/>
                </a:rPr>
                <a:t>E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1" charset="-128"/>
                </a:rPr>
                <a:t>ach </a:t>
              </a:r>
            </a:p>
          </p:txBody>
        </p:sp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486400" y="5540830"/>
              <a:ext cx="742950" cy="352425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8258" y="4865916"/>
            <a:ext cx="4381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3886200"/>
            <a:ext cx="333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49144" y="3276600"/>
            <a:ext cx="4191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GRACE and Hybrid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GRACE (1</a:t>
            </a:r>
            <a:r>
              <a:rPr lang="en-US" baseline="30000" dirty="0" smtClean="0"/>
              <a:t>st</a:t>
            </a:r>
            <a:r>
              <a:rPr lang="en-US" dirty="0" smtClean="0"/>
              <a:t> phase modified):</a:t>
            </a:r>
            <a:endParaRPr lang="en-US" dirty="0"/>
          </a:p>
        </p:txBody>
      </p:sp>
      <p:sp>
        <p:nvSpPr>
          <p:cNvPr id="8194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CABECF-7DCA-4B6D-8AAC-15B2B5E5D6C7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615601-36F7-4009-8F82-69063E496639}" type="slidenum">
              <a:rPr lang="en-US" smtClean="0"/>
              <a:pPr/>
              <a:t>13</a:t>
            </a:fld>
            <a:endParaRPr lang="en-US" smtClean="0"/>
          </a:p>
        </p:txBody>
      </p:sp>
      <p:grpSp>
        <p:nvGrpSpPr>
          <p:cNvPr id="2" name="Group 16"/>
          <p:cNvGrpSpPr/>
          <p:nvPr/>
        </p:nvGrpSpPr>
        <p:grpSpPr>
          <a:xfrm>
            <a:off x="2971800" y="3200400"/>
            <a:ext cx="2743200" cy="1828800"/>
            <a:chOff x="2057400" y="3581400"/>
            <a:chExt cx="2743200" cy="1828800"/>
          </a:xfrm>
        </p:grpSpPr>
        <p:sp>
          <p:nvSpPr>
            <p:cNvPr id="7" name="Flowchart: Process 6"/>
            <p:cNvSpPr/>
            <p:nvPr/>
          </p:nvSpPr>
          <p:spPr bwMode="auto">
            <a:xfrm>
              <a:off x="2057400" y="3581400"/>
              <a:ext cx="2743200" cy="1828800"/>
            </a:xfrm>
            <a:prstGeom prst="flowChartProcess">
              <a:avLst/>
            </a:prstGeom>
            <a:ln w="6350"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 rot="5400000">
              <a:off x="2285999" y="4495800"/>
              <a:ext cx="1828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62466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86000" y="4114800"/>
              <a:ext cx="7429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TextBox 11"/>
            <p:cNvSpPr txBox="1"/>
            <p:nvPr/>
          </p:nvSpPr>
          <p:spPr>
            <a:xfrm>
              <a:off x="2286000" y="4462046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= 38</a:t>
              </a:r>
              <a:endParaRPr lang="en-US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05200" y="4462046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= 62</a:t>
              </a:r>
              <a:endParaRPr lang="en-US" sz="1600" dirty="0"/>
            </a:p>
          </p:txBody>
        </p:sp>
      </p:grpSp>
      <p:sp>
        <p:nvSpPr>
          <p:cNvPr id="13" name="Flowchart: Magnetic Disk 12"/>
          <p:cNvSpPr/>
          <p:nvPr/>
        </p:nvSpPr>
        <p:spPr bwMode="auto">
          <a:xfrm>
            <a:off x="6705600" y="3124200"/>
            <a:ext cx="457200" cy="457200"/>
          </a:xfrm>
          <a:prstGeom prst="flowChartMagneticDisk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4" name="Flowchart: Magnetic Disk 13"/>
          <p:cNvSpPr/>
          <p:nvPr/>
        </p:nvSpPr>
        <p:spPr bwMode="auto">
          <a:xfrm>
            <a:off x="6934200" y="3733800"/>
            <a:ext cx="457200" cy="457200"/>
          </a:xfrm>
          <a:prstGeom prst="flowChartMagneticDisk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5" name="Flowchart: Magnetic Disk 14"/>
          <p:cNvSpPr/>
          <p:nvPr/>
        </p:nvSpPr>
        <p:spPr bwMode="auto">
          <a:xfrm>
            <a:off x="6705600" y="4724400"/>
            <a:ext cx="457200" cy="457200"/>
          </a:xfrm>
          <a:prstGeom prst="flowChartMagneticDisk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0" y="4114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3" name="Rounded Rectangular Callout 22"/>
          <p:cNvSpPr/>
          <p:nvPr/>
        </p:nvSpPr>
        <p:spPr bwMode="auto">
          <a:xfrm>
            <a:off x="5715000" y="2590800"/>
            <a:ext cx="3048000" cy="533400"/>
          </a:xfrm>
          <a:prstGeom prst="wedgeRoundRectCallout">
            <a:avLst>
              <a:gd name="adj1" fmla="val -79423"/>
              <a:gd name="adj2" fmla="val 105768"/>
              <a:gd name="adj3" fmla="val 16667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charset="0"/>
                <a:ea typeface="ＭＳ Ｐゴシック" pitchFamily="1" charset="-128"/>
              </a:rPr>
              <a:t>Used to save 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charset="0"/>
                <a:ea typeface="ＭＳ Ｐゴシック" pitchFamily="1" charset="-128"/>
              </a:rPr>
              <a:t>passed-over</a:t>
            </a:r>
            <a:endParaRPr kumimoji="0" lang="en-US" sz="1800" b="0" i="0" u="none" strike="noStrike" cap="none" normalizeH="0" dirty="0" smtClean="0">
              <a:ln>
                <a:noFill/>
              </a:ln>
              <a:solidFill>
                <a:schemeClr val="accent6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pic>
        <p:nvPicPr>
          <p:cNvPr id="6247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21628" y="3755566"/>
            <a:ext cx="13620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9" name="Straight Connector 28"/>
          <p:cNvCxnSpPr/>
          <p:nvPr/>
        </p:nvCxnSpPr>
        <p:spPr bwMode="auto">
          <a:xfrm flipV="1">
            <a:off x="6477000" y="4648200"/>
            <a:ext cx="838200" cy="6096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6477000" y="4724400"/>
            <a:ext cx="914400" cy="4572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ounded Rectangular Callout 32"/>
          <p:cNvSpPr/>
          <p:nvPr/>
        </p:nvSpPr>
        <p:spPr bwMode="auto">
          <a:xfrm>
            <a:off x="533400" y="2895600"/>
            <a:ext cx="2133600" cy="762000"/>
          </a:xfrm>
          <a:prstGeom prst="wedgeRoundRectCallout">
            <a:avLst>
              <a:gd name="adj1" fmla="val 91412"/>
              <a:gd name="adj2" fmla="val 25357"/>
              <a:gd name="adj3" fmla="val 16667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Used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 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as output buffer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8256" y="4887686"/>
            <a:ext cx="447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3886200"/>
            <a:ext cx="333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49144" y="3276600"/>
            <a:ext cx="4191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GRACE and Hybrid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Hybrid </a:t>
            </a:r>
            <a:r>
              <a:rPr lang="en-US" dirty="0" smtClean="0"/>
              <a:t>(1</a:t>
            </a:r>
            <a:r>
              <a:rPr lang="en-US" baseline="30000" dirty="0" smtClean="0"/>
              <a:t>st</a:t>
            </a:r>
            <a:r>
              <a:rPr lang="en-US" dirty="0" smtClean="0"/>
              <a:t> phase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8194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CABECF-7DCA-4B6D-8AAC-15B2B5E5D6C7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615601-36F7-4009-8F82-69063E496639}" type="slidenum">
              <a:rPr lang="en-US" smtClean="0"/>
              <a:pPr/>
              <a:t>14</a:t>
            </a:fld>
            <a:endParaRPr lang="en-US" smtClean="0"/>
          </a:p>
        </p:txBody>
      </p:sp>
      <p:grpSp>
        <p:nvGrpSpPr>
          <p:cNvPr id="2" name="Group 16"/>
          <p:cNvGrpSpPr/>
          <p:nvPr/>
        </p:nvGrpSpPr>
        <p:grpSpPr>
          <a:xfrm>
            <a:off x="2971800" y="3200400"/>
            <a:ext cx="2743200" cy="1828800"/>
            <a:chOff x="2057400" y="3581400"/>
            <a:chExt cx="2743200" cy="1828800"/>
          </a:xfrm>
        </p:grpSpPr>
        <p:sp>
          <p:nvSpPr>
            <p:cNvPr id="7" name="Flowchart: Process 6"/>
            <p:cNvSpPr/>
            <p:nvPr/>
          </p:nvSpPr>
          <p:spPr bwMode="auto">
            <a:xfrm>
              <a:off x="2057400" y="3581400"/>
              <a:ext cx="2743200" cy="1828800"/>
            </a:xfrm>
            <a:prstGeom prst="flowChartProcess">
              <a:avLst/>
            </a:prstGeom>
            <a:ln w="6350"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 rot="5400000">
              <a:off x="3124200" y="4495800"/>
              <a:ext cx="1828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TextBox 11"/>
            <p:cNvSpPr txBox="1"/>
            <p:nvPr/>
          </p:nvSpPr>
          <p:spPr>
            <a:xfrm>
              <a:off x="2296886" y="4267200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= 86</a:t>
              </a:r>
              <a:endParaRPr lang="en-US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14800" y="4462046"/>
              <a:ext cx="685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= 14</a:t>
              </a:r>
              <a:endParaRPr lang="en-US" sz="1600" dirty="0"/>
            </a:p>
          </p:txBody>
        </p:sp>
      </p:grpSp>
      <p:sp>
        <p:nvSpPr>
          <p:cNvPr id="13" name="Flowchart: Magnetic Disk 12"/>
          <p:cNvSpPr/>
          <p:nvPr/>
        </p:nvSpPr>
        <p:spPr bwMode="auto">
          <a:xfrm>
            <a:off x="6705600" y="3124200"/>
            <a:ext cx="457200" cy="457200"/>
          </a:xfrm>
          <a:prstGeom prst="flowChartMagneticDisk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4" name="Flowchart: Magnetic Disk 13"/>
          <p:cNvSpPr/>
          <p:nvPr/>
        </p:nvSpPr>
        <p:spPr bwMode="auto">
          <a:xfrm>
            <a:off x="6934200" y="3733800"/>
            <a:ext cx="457200" cy="457200"/>
          </a:xfrm>
          <a:prstGeom prst="flowChartMagneticDisk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5" name="Flowchart: Magnetic Disk 14"/>
          <p:cNvSpPr/>
          <p:nvPr/>
        </p:nvSpPr>
        <p:spPr bwMode="auto">
          <a:xfrm>
            <a:off x="6705600" y="4724400"/>
            <a:ext cx="457200" cy="457200"/>
          </a:xfrm>
          <a:prstGeom prst="flowChartMagneticDisk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0" y="4114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2" name="Rounded Rectangular Callout 21"/>
          <p:cNvSpPr/>
          <p:nvPr/>
        </p:nvSpPr>
        <p:spPr bwMode="auto">
          <a:xfrm>
            <a:off x="533400" y="2895600"/>
            <a:ext cx="2133600" cy="762000"/>
          </a:xfrm>
          <a:prstGeom prst="wedgeRoundRectCallout">
            <a:avLst>
              <a:gd name="adj1" fmla="val 91412"/>
              <a:gd name="adj2" fmla="val 25357"/>
              <a:gd name="adj3" fmla="val 16667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charset="0"/>
                <a:ea typeface="ＭＳ Ｐゴシック" pitchFamily="1" charset="-128"/>
              </a:rPr>
              <a:t>Used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charset="0"/>
                <a:ea typeface="ＭＳ Ｐゴシック" pitchFamily="1" charset="-128"/>
              </a:rPr>
              <a:t> to build hash table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3" name="Rounded Rectangular Callout 22"/>
          <p:cNvSpPr/>
          <p:nvPr/>
        </p:nvSpPr>
        <p:spPr bwMode="auto">
          <a:xfrm>
            <a:off x="5334000" y="2514600"/>
            <a:ext cx="2590800" cy="457200"/>
          </a:xfrm>
          <a:prstGeom prst="wedgeRoundRectCallout">
            <a:avLst>
              <a:gd name="adj1" fmla="val -46523"/>
              <a:gd name="adj2" fmla="val 130119"/>
              <a:gd name="adj3" fmla="val 16667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Used as Output buffer</a:t>
            </a:r>
          </a:p>
        </p:txBody>
      </p:sp>
      <p:sp>
        <p:nvSpPr>
          <p:cNvPr id="26" name="Line Callout 1 25"/>
          <p:cNvSpPr/>
          <p:nvPr/>
        </p:nvSpPr>
        <p:spPr bwMode="auto">
          <a:xfrm>
            <a:off x="3429000" y="5486400"/>
            <a:ext cx="2895600" cy="457200"/>
          </a:xfrm>
          <a:prstGeom prst="borderCallout1">
            <a:avLst>
              <a:gd name="adj1" fmla="val 52083"/>
              <a:gd name="adj2" fmla="val 100108"/>
              <a:gd name="adj3" fmla="val -56547"/>
              <a:gd name="adj4" fmla="val 117523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 </a:t>
            </a: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38750" y="3733800"/>
            <a:ext cx="2476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3581400"/>
            <a:ext cx="838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49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81400" y="5580289"/>
            <a:ext cx="2647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GRACE and Hybrid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GRACE:</a:t>
            </a:r>
          </a:p>
          <a:p>
            <a:pPr lvl="1"/>
            <a:r>
              <a:rPr lang="en-US" dirty="0" smtClean="0"/>
              <a:t>Saved                     = 62 blocks</a:t>
            </a:r>
          </a:p>
          <a:p>
            <a:endParaRPr lang="en-US" dirty="0" smtClean="0"/>
          </a:p>
          <a:p>
            <a:r>
              <a:rPr lang="en-US" dirty="0" smtClean="0"/>
              <a:t>Hybrid:</a:t>
            </a:r>
          </a:p>
          <a:p>
            <a:pPr lvl="1"/>
            <a:r>
              <a:rPr lang="en-US" dirty="0" smtClean="0"/>
              <a:t>Saved              = 86 blocks</a:t>
            </a:r>
            <a:endParaRPr lang="en-US" dirty="0"/>
          </a:p>
        </p:txBody>
      </p:sp>
      <p:sp>
        <p:nvSpPr>
          <p:cNvPr id="8194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CABECF-7DCA-4B6D-8AAC-15B2B5E5D6C7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615601-36F7-4009-8F82-69063E496639}" type="slidenum">
              <a:rPr lang="en-US" smtClean="0"/>
              <a:pPr/>
              <a:t>15</a:t>
            </a:fld>
            <a:endParaRPr lang="en-US" smtClean="0"/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2428" y="2579914"/>
            <a:ext cx="1867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198" y="4332514"/>
            <a:ext cx="11561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Other Advantage of </a:t>
            </a:r>
            <a:r>
              <a:rPr lang="en-US" sz="3600" dirty="0" smtClean="0"/>
              <a:t>Hash over Merge</a:t>
            </a:r>
            <a:endParaRPr lang="en-US" sz="3600" dirty="0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thinking?</a:t>
            </a:r>
          </a:p>
        </p:txBody>
      </p:sp>
      <p:sp>
        <p:nvSpPr>
          <p:cNvPr id="11266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113A0B-400F-4F8E-9415-BE153E383B1B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9ACBB9-5D44-4C05-8BDC-F7E0CB839CC3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Other Advantage of Hash over Merge</a:t>
            </a:r>
            <a:endParaRPr lang="en-US" sz="36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Good </a:t>
            </a:r>
            <a:r>
              <a:rPr lang="en-US" dirty="0" smtClean="0">
                <a:solidFill>
                  <a:schemeClr val="accent6"/>
                </a:solidFill>
              </a:rPr>
              <a:t>response time</a:t>
            </a:r>
          </a:p>
          <a:p>
            <a:pPr lvl="1" eaLnBrk="1" hangingPunct="1">
              <a:defRPr/>
            </a:pPr>
            <a:r>
              <a:rPr lang="en-US" dirty="0" smtClean="0"/>
              <a:t>Easier to pipeline to next join [1]</a:t>
            </a:r>
          </a:p>
        </p:txBody>
      </p:sp>
      <p:sp>
        <p:nvSpPr>
          <p:cNvPr id="12290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E3BC7C-BA9F-490C-9148-7BA928E52769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8AFE362-0334-4587-81A1-ACEC6645A7C1}" type="slidenum">
              <a:rPr lang="en-US" smtClean="0"/>
              <a:pPr/>
              <a:t>17</a:t>
            </a:fld>
            <a:endParaRPr lang="en-US" smtClean="0"/>
          </a:p>
        </p:txBody>
      </p:sp>
      <p:grpSp>
        <p:nvGrpSpPr>
          <p:cNvPr id="32" name="Group 31"/>
          <p:cNvGrpSpPr/>
          <p:nvPr/>
        </p:nvGrpSpPr>
        <p:grpSpPr>
          <a:xfrm>
            <a:off x="3810000" y="3962400"/>
            <a:ext cx="2188032" cy="1786354"/>
            <a:chOff x="2819400" y="3962400"/>
            <a:chExt cx="2188032" cy="1786354"/>
          </a:xfrm>
        </p:grpSpPr>
        <p:sp>
          <p:nvSpPr>
            <p:cNvPr id="7" name="Flowchart: Connector 6"/>
            <p:cNvSpPr/>
            <p:nvPr/>
          </p:nvSpPr>
          <p:spPr bwMode="auto">
            <a:xfrm rot="21172498">
              <a:off x="3276600" y="4648200"/>
              <a:ext cx="304800" cy="304800"/>
            </a:xfrm>
            <a:prstGeom prst="flowChartConnector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8" name="Flowchart: Connector 7"/>
            <p:cNvSpPr/>
            <p:nvPr/>
          </p:nvSpPr>
          <p:spPr bwMode="auto">
            <a:xfrm>
              <a:off x="3733800" y="3962400"/>
              <a:ext cx="304800" cy="304800"/>
            </a:xfrm>
            <a:prstGeom prst="flowChartConnector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cxnSp>
          <p:nvCxnSpPr>
            <p:cNvPr id="10" name="Straight Connector 9"/>
            <p:cNvCxnSpPr>
              <a:stCxn id="8" idx="3"/>
              <a:endCxn id="7" idx="7"/>
            </p:cNvCxnSpPr>
            <p:nvPr/>
          </p:nvCxnSpPr>
          <p:spPr bwMode="auto">
            <a:xfrm rot="5400000">
              <a:off x="3421631" y="4323497"/>
              <a:ext cx="457740" cy="2558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/>
            <p:cNvCxnSpPr>
              <a:stCxn id="8" idx="5"/>
            </p:cNvCxnSpPr>
            <p:nvPr/>
          </p:nvCxnSpPr>
          <p:spPr bwMode="auto">
            <a:xfrm rot="16200000" flipH="1">
              <a:off x="3727263" y="4489262"/>
              <a:ext cx="1187637" cy="65423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>
              <a:stCxn id="7" idx="3"/>
            </p:cNvCxnSpPr>
            <p:nvPr/>
          </p:nvCxnSpPr>
          <p:spPr bwMode="auto">
            <a:xfrm rot="5400000">
              <a:off x="2947068" y="5021831"/>
              <a:ext cx="489303" cy="28743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>
              <a:stCxn id="7" idx="5"/>
            </p:cNvCxnSpPr>
            <p:nvPr/>
          </p:nvCxnSpPr>
          <p:spPr bwMode="auto">
            <a:xfrm rot="16200000" flipH="1">
              <a:off x="3421629" y="5021831"/>
              <a:ext cx="516038" cy="26070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7" name="TextBox 26"/>
            <p:cNvSpPr txBox="1"/>
            <p:nvPr/>
          </p:nvSpPr>
          <p:spPr>
            <a:xfrm>
              <a:off x="2819400" y="5410200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</a:t>
              </a:r>
              <a:r>
                <a:rPr lang="en-US" sz="1600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01146" y="5410198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</a:t>
              </a:r>
              <a:r>
                <a:rPr lang="en-US" sz="1600" baseline="-25000" dirty="0" smtClean="0"/>
                <a:t>2</a:t>
              </a:r>
              <a:endParaRPr lang="en-US" baseline="-25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50232" y="5410200"/>
              <a:ext cx="45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R</a:t>
              </a:r>
              <a:r>
                <a:rPr lang="en-US" sz="1600" baseline="-25000" dirty="0" smtClean="0"/>
                <a:t>3</a:t>
              </a:r>
              <a:endParaRPr lang="en-US" baseline="-25000" dirty="0"/>
            </a:p>
          </p:txBody>
        </p:sp>
      </p:grpSp>
      <p:sp>
        <p:nvSpPr>
          <p:cNvPr id="33" name="Rounded Rectangular Callout 32"/>
          <p:cNvSpPr/>
          <p:nvPr/>
        </p:nvSpPr>
        <p:spPr bwMode="auto">
          <a:xfrm>
            <a:off x="1295400" y="3962400"/>
            <a:ext cx="1371600" cy="762000"/>
          </a:xfrm>
          <a:prstGeom prst="wedgeRoundRectCallout">
            <a:avLst>
              <a:gd name="adj1" fmla="val 167262"/>
              <a:gd name="adj2" fmla="val 51071"/>
              <a:gd name="adj3" fmla="val 16667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Not 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pitchFamily="1" charset="-128"/>
              </a:rPr>
              <a:t>ordered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4" name="Rounded Rectangular Callout 33"/>
          <p:cNvSpPr/>
          <p:nvPr/>
        </p:nvSpPr>
        <p:spPr bwMode="auto">
          <a:xfrm>
            <a:off x="6019800" y="3276600"/>
            <a:ext cx="2590800" cy="762000"/>
          </a:xfrm>
          <a:prstGeom prst="wedgeRoundRectCallout">
            <a:avLst>
              <a:gd name="adj1" fmla="val -88294"/>
              <a:gd name="adj2" fmla="val 48214"/>
              <a:gd name="adj3" fmla="val 16667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pitchFamily="1" charset="-128"/>
              </a:rPr>
              <a:t>Wait until J</a:t>
            </a:r>
            <a:r>
              <a:rPr lang="en-US" sz="2000" baseline="-25000" dirty="0" smtClean="0">
                <a:solidFill>
                  <a:schemeClr val="tx1"/>
                </a:solidFill>
                <a:latin typeface="Arial" charset="0"/>
                <a:ea typeface="ＭＳ Ｐゴシック" pitchFamily="1" charset="-128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pitchFamily="1" charset="-128"/>
              </a:rPr>
              <a:t> finish,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pitchFamily="1" charset="-128"/>
              </a:rPr>
              <a:t>if Merge join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88972" y="4659086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</a:t>
            </a:r>
            <a:r>
              <a:rPr lang="en-US" sz="1200" baseline="-25000" dirty="0" smtClean="0"/>
              <a:t>1</a:t>
            </a:r>
            <a:endParaRPr lang="en-US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4746174" y="3962402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</a:t>
            </a:r>
            <a:r>
              <a:rPr lang="en-US" sz="1200" baseline="-25000" dirty="0" smtClean="0"/>
              <a:t>2</a:t>
            </a:r>
            <a:endParaRPr lang="en-US" baseline="-25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Hybrid Always Win?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Scenario that Sort-merge is better than Hybrid?</a:t>
            </a:r>
          </a:p>
        </p:txBody>
      </p:sp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B18A36-D869-40A0-827C-33C64F285B9C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C13FA0B-232E-463E-B035-A50D5A31FE5B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Sort-merge Worth to Consider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Scenario that Sort-merge is better than Hybrid</a:t>
            </a:r>
          </a:p>
          <a:p>
            <a:pPr lvl="1" eaLnBrk="1" hangingPunct="1"/>
            <a:r>
              <a:rPr lang="en-US" dirty="0" smtClean="0"/>
              <a:t>Either relation is </a:t>
            </a:r>
            <a:r>
              <a:rPr lang="en-US" dirty="0" smtClean="0">
                <a:solidFill>
                  <a:schemeClr val="accent6"/>
                </a:solidFill>
              </a:rPr>
              <a:t>sorted</a:t>
            </a:r>
          </a:p>
          <a:p>
            <a:pPr lvl="1" eaLnBrk="1" hangingPunct="1"/>
            <a:r>
              <a:rPr lang="en-US" dirty="0" smtClean="0"/>
              <a:t>Hard to estimate </a:t>
            </a:r>
            <a:r>
              <a:rPr lang="en-US" dirty="0" smtClean="0">
                <a:solidFill>
                  <a:schemeClr val="accent6"/>
                </a:solidFill>
              </a:rPr>
              <a:t>data distribution</a:t>
            </a:r>
          </a:p>
        </p:txBody>
      </p:sp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B18A36-D869-40A0-827C-33C64F285B9C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C13FA0B-232E-463E-B035-A50D5A31FE5B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6146A3-FF73-4AC1-9EC6-13C3C74A6881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47150BB-9CC9-4050-9585-8D325ED9E5E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Contents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Comparison of Four Join Methods</a:t>
            </a:r>
          </a:p>
          <a:p>
            <a:pPr eaLnBrk="1" hangingPunct="1"/>
            <a:r>
              <a:rPr lang="en-US" dirty="0" smtClean="0"/>
              <a:t>Partition </a:t>
            </a:r>
            <a:r>
              <a:rPr lang="en-US" dirty="0" smtClean="0"/>
              <a:t>Overflow</a:t>
            </a:r>
          </a:p>
          <a:p>
            <a:pPr eaLnBrk="1" hangingPunct="1"/>
            <a:r>
              <a:rPr lang="en-US" dirty="0" smtClean="0"/>
              <a:t>Other </a:t>
            </a:r>
            <a:r>
              <a:rPr lang="en-US" dirty="0" smtClean="0"/>
              <a:t>Tools</a:t>
            </a:r>
            <a:endParaRPr lang="en-US" dirty="0" smtClean="0"/>
          </a:p>
          <a:p>
            <a:pPr eaLnBrk="1" hangingPunct="1"/>
            <a:r>
              <a:rPr lang="en-US" dirty="0" smtClean="0"/>
              <a:t>Memory Management Strategy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6146A3-FF73-4AC1-9EC6-13C3C74A6881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47150BB-9CC9-4050-9585-8D325ED9E5E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Second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Comparison of Four Join Methods</a:t>
            </a:r>
          </a:p>
          <a:p>
            <a:pPr eaLnBrk="1" hangingPunct="1"/>
            <a:r>
              <a:rPr lang="en-US" dirty="0" smtClean="0"/>
              <a:t>Partition </a:t>
            </a:r>
            <a:r>
              <a:rPr lang="en-US" dirty="0" smtClean="0"/>
              <a:t>Overflow</a:t>
            </a:r>
          </a:p>
          <a:p>
            <a:pPr eaLnBrk="1" hangingPunct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Other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Tools</a:t>
            </a:r>
            <a:endParaRPr lang="en-US" dirty="0" smtClean="0"/>
          </a:p>
          <a:p>
            <a:pPr eaLnBrk="1" hangingPunct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Memory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Management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Strategy</a:t>
            </a:r>
          </a:p>
          <a:p>
            <a:pPr eaLnBrk="1" hangingPunct="1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9041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Partition Overflow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Previous assumption</a:t>
            </a:r>
          </a:p>
          <a:p>
            <a:pPr lvl="1" eaLnBrk="1" hangingPunct="1"/>
            <a:r>
              <a:rPr lang="en-US" dirty="0" smtClean="0"/>
              <a:t>Ideal hash function that partition into </a:t>
            </a:r>
            <a:r>
              <a:rPr lang="en-US" dirty="0" smtClean="0">
                <a:solidFill>
                  <a:schemeClr val="accent6"/>
                </a:solidFill>
              </a:rPr>
              <a:t>same size of sets</a:t>
            </a:r>
          </a:p>
          <a:p>
            <a:pPr eaLnBrk="1" hangingPunct="1"/>
            <a:r>
              <a:rPr lang="en-US" dirty="0" smtClean="0"/>
              <a:t>GRACE handle overflow by ‘tuning’</a:t>
            </a:r>
          </a:p>
          <a:p>
            <a:pPr lvl="1" eaLnBrk="1" hangingPunct="1"/>
            <a:r>
              <a:rPr lang="en-US" dirty="0" smtClean="0"/>
              <a:t>Begin with </a:t>
            </a:r>
            <a:r>
              <a:rPr lang="en-US" dirty="0" smtClean="0">
                <a:solidFill>
                  <a:schemeClr val="accent6"/>
                </a:solidFill>
              </a:rPr>
              <a:t>small partitions</a:t>
            </a:r>
          </a:p>
          <a:p>
            <a:pPr lvl="1" eaLnBrk="1" hangingPunct="1"/>
            <a:r>
              <a:rPr lang="en-US" dirty="0" smtClean="0">
                <a:solidFill>
                  <a:schemeClr val="accent6"/>
                </a:solidFill>
              </a:rPr>
              <a:t>Combine</a:t>
            </a:r>
            <a:r>
              <a:rPr lang="en-US" dirty="0" smtClean="0"/>
              <a:t> them when size is known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DD332C-DB97-4B57-B185-338F36D0EEF9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68496C-A913-43D9-A6FD-FF7FC64947AA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Other Approach to Prevent O/F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Hash function with random property</a:t>
            </a:r>
          </a:p>
          <a:p>
            <a:pPr lvl="1" eaLnBrk="1" hangingPunct="1"/>
            <a:r>
              <a:rPr lang="en-US" dirty="0" smtClean="0">
                <a:solidFill>
                  <a:schemeClr val="accent6"/>
                </a:solidFill>
              </a:rPr>
              <a:t>Uniformly</a:t>
            </a:r>
            <a:r>
              <a:rPr lang="en-US" dirty="0" smtClean="0"/>
              <a:t> distribute data</a:t>
            </a:r>
          </a:p>
          <a:p>
            <a:pPr eaLnBrk="1" hangingPunct="1"/>
            <a:r>
              <a:rPr lang="en-US" dirty="0" smtClean="0"/>
              <a:t>Store </a:t>
            </a:r>
            <a:r>
              <a:rPr lang="en-US" dirty="0" smtClean="0">
                <a:solidFill>
                  <a:schemeClr val="accent6"/>
                </a:solidFill>
              </a:rPr>
              <a:t>statistics</a:t>
            </a:r>
            <a:r>
              <a:rPr lang="en-US" dirty="0" smtClean="0"/>
              <a:t> about distribution</a:t>
            </a:r>
          </a:p>
          <a:p>
            <a:pPr lvl="1" eaLnBrk="1" hangingPunct="1"/>
            <a:r>
              <a:rPr lang="en-US" dirty="0" smtClean="0"/>
              <a:t>System catalog in previous paper</a:t>
            </a:r>
          </a:p>
          <a:p>
            <a:pPr lvl="1" eaLnBrk="1" hangingPunct="1"/>
            <a:r>
              <a:rPr lang="en-US" dirty="0" smtClean="0"/>
              <a:t>Use of histogram</a:t>
            </a:r>
          </a:p>
          <a:p>
            <a:pPr eaLnBrk="1" hangingPunct="1"/>
            <a:r>
              <a:rPr lang="en-US" dirty="0" smtClean="0"/>
              <a:t>These are Not Enough!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DD332C-DB97-4B57-B185-338F36D0EEF9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68496C-A913-43D9-A6FD-FF7FC64947AA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 Disk Overflow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Partition is too large to fit in memory</a:t>
            </a:r>
          </a:p>
          <a:p>
            <a:pPr lvl="1" eaLnBrk="1" hangingPunct="1"/>
            <a:r>
              <a:rPr lang="en-US" dirty="0" smtClean="0">
                <a:solidFill>
                  <a:schemeClr val="accent6"/>
                </a:solidFill>
              </a:rPr>
              <a:t>Reprocess the partition </a:t>
            </a:r>
            <a:r>
              <a:rPr lang="en-US" dirty="0" smtClean="0"/>
              <a:t>into smaller ones</a:t>
            </a:r>
          </a:p>
          <a:p>
            <a:pPr lvl="1" eaLnBrk="1" hangingPunct="1"/>
            <a:r>
              <a:rPr lang="en-US" dirty="0" smtClean="0"/>
              <a:t>One that exactly fit in memory, plus add smaller one to another partition</a:t>
            </a:r>
          </a:p>
          <a:p>
            <a:pPr lvl="1" eaLnBrk="1" hangingPunct="1"/>
            <a:r>
              <a:rPr lang="en-US" dirty="0" smtClean="0"/>
              <a:t>Relation S </a:t>
            </a:r>
            <a:r>
              <a:rPr lang="en-US" dirty="0" smtClean="0">
                <a:solidFill>
                  <a:schemeClr val="accent6"/>
                </a:solidFill>
              </a:rPr>
              <a:t>should use same function </a:t>
            </a:r>
            <a:r>
              <a:rPr lang="en-US" dirty="0" smtClean="0"/>
              <a:t>too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16386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28D1AE9-DADF-4BE8-9187-06D1E398EE34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80FAA5-40B3-4080-89F6-48B485033AF0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Memory Overflow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Currently hashed subset is too large</a:t>
            </a:r>
          </a:p>
          <a:p>
            <a:pPr lvl="1" eaLnBrk="1" hangingPunct="1"/>
            <a:r>
              <a:rPr lang="en-US" dirty="0" smtClean="0">
                <a:solidFill>
                  <a:schemeClr val="accent6"/>
                </a:solidFill>
              </a:rPr>
              <a:t>Reassign some buckets </a:t>
            </a:r>
            <a:r>
              <a:rPr lang="en-US" dirty="0" smtClean="0"/>
              <a:t>onto disk</a:t>
            </a:r>
          </a:p>
          <a:p>
            <a:pPr lvl="1" eaLnBrk="1" hangingPunct="1"/>
            <a:r>
              <a:rPr lang="en-US" dirty="0" smtClean="0"/>
              <a:t>Use different hash function</a:t>
            </a:r>
          </a:p>
          <a:p>
            <a:pPr lvl="1" eaLnBrk="1" hangingPunct="1"/>
            <a:r>
              <a:rPr lang="en-US" dirty="0" smtClean="0"/>
              <a:t>Relation S </a:t>
            </a:r>
            <a:r>
              <a:rPr lang="en-US" dirty="0" smtClean="0">
                <a:solidFill>
                  <a:schemeClr val="accent6"/>
                </a:solidFill>
              </a:rPr>
              <a:t>should use same function </a:t>
            </a:r>
            <a:r>
              <a:rPr lang="en-US" dirty="0" smtClean="0"/>
              <a:t>too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16386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28D1AE9-DADF-4BE8-9187-06D1E398EE34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80FAA5-40B3-4080-89F6-48B485033AF0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6146A3-FF73-4AC1-9EC6-13C3C74A6881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47150BB-9CC9-4050-9585-8D325ED9E5E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Third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Comparison of Four Join Methods</a:t>
            </a:r>
          </a:p>
          <a:p>
            <a:pPr eaLnBrk="1" hangingPunct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Partition Overflow</a:t>
            </a:r>
          </a:p>
          <a:p>
            <a:pPr eaLnBrk="1" hangingPunct="1"/>
            <a:r>
              <a:rPr lang="en-US" dirty="0" smtClean="0"/>
              <a:t>Other Tools</a:t>
            </a:r>
          </a:p>
          <a:p>
            <a:pPr lvl="1" eaLnBrk="1" hangingPunct="1"/>
            <a:r>
              <a:rPr lang="en-US" dirty="0" smtClean="0"/>
              <a:t>Disk filters</a:t>
            </a:r>
          </a:p>
          <a:p>
            <a:pPr lvl="1" eaLnBrk="1" hangingPunct="1"/>
            <a:r>
              <a:rPr lang="en-US" dirty="0" err="1" smtClean="0"/>
              <a:t>Bobb</a:t>
            </a:r>
            <a:r>
              <a:rPr lang="en-US" dirty="0" smtClean="0"/>
              <a:t> array</a:t>
            </a:r>
          </a:p>
          <a:p>
            <a:pPr lvl="1" eaLnBrk="1" hangingPunct="1"/>
            <a:r>
              <a:rPr lang="en-US" dirty="0" err="1" smtClean="0"/>
              <a:t>Semijoin</a:t>
            </a:r>
            <a:endParaRPr lang="en-US" dirty="0" smtClean="0"/>
          </a:p>
          <a:p>
            <a:pPr eaLnBrk="1" hangingPunct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Memory Management Strategy</a:t>
            </a:r>
          </a:p>
        </p:txBody>
      </p:sp>
    </p:spTree>
    <p:extLst>
      <p:ext uri="{BB962C8B-B14F-4D97-AF65-F5344CB8AC3E}">
        <p14:creationId xmlns:p14="http://schemas.microsoft.com/office/powerpoint/2010/main" xmlns="" val="6498946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Database Filter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Mechanism to process records as they come off disk</a:t>
            </a:r>
          </a:p>
          <a:p>
            <a:pPr eaLnBrk="1" hangingPunct="1"/>
            <a:r>
              <a:rPr lang="en-US" dirty="0" smtClean="0"/>
              <a:t>Use per-track wired logic circuits [2]</a:t>
            </a:r>
          </a:p>
          <a:p>
            <a:pPr eaLnBrk="1" hangingPunct="1"/>
            <a:r>
              <a:rPr lang="en-US" dirty="0" smtClean="0"/>
              <a:t>Company </a:t>
            </a:r>
            <a:r>
              <a:rPr lang="en-US" dirty="0" err="1" smtClean="0"/>
              <a:t>Netezza</a:t>
            </a:r>
            <a:r>
              <a:rPr lang="en-US" dirty="0" smtClean="0"/>
              <a:t> use similar approach with FPGAs [5]</a:t>
            </a:r>
          </a:p>
          <a:p>
            <a:pPr lvl="1" eaLnBrk="1" hangingPunct="1"/>
            <a:r>
              <a:rPr lang="en-US" sz="2000" dirty="0" smtClean="0"/>
              <a:t>“The </a:t>
            </a:r>
            <a:r>
              <a:rPr lang="en-US" sz="2000" dirty="0" err="1" smtClean="0"/>
              <a:t>Netezza</a:t>
            </a:r>
            <a:r>
              <a:rPr lang="en-US" sz="2000" dirty="0" smtClean="0"/>
              <a:t> architecture is based on … to filter out extraneous data as early in the data stream as possible and as fast as data streams off the disk.”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6626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74FAD8-F795-48BB-896C-65688E7391C3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EECS 584, Fall 2009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998709-8749-4465-B9F8-6AABEC70B72C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Bobb</a:t>
            </a:r>
            <a:r>
              <a:rPr lang="en-US" dirty="0" smtClean="0"/>
              <a:t> Array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Researched as an extension to CAFS</a:t>
            </a:r>
          </a:p>
          <a:p>
            <a:pPr lvl="1" eaLnBrk="1" hangingPunct="1"/>
            <a:r>
              <a:rPr lang="en-US" sz="2000" dirty="0" smtClean="0"/>
              <a:t>Content Addressable File Store (CAFS), company product</a:t>
            </a:r>
          </a:p>
          <a:p>
            <a:pPr lvl="1" eaLnBrk="1" hangingPunct="1"/>
            <a:r>
              <a:rPr lang="en-US" sz="2000" dirty="0" smtClean="0"/>
              <a:t>More on Wikipedia : )</a:t>
            </a:r>
          </a:p>
          <a:p>
            <a:pPr eaLnBrk="1" hangingPunct="1"/>
            <a:r>
              <a:rPr lang="en-US" dirty="0" smtClean="0"/>
              <a:t>Disk-head-attached logic device [3]</a:t>
            </a:r>
          </a:p>
          <a:p>
            <a:pPr eaLnBrk="1" hangingPunct="1"/>
            <a:r>
              <a:rPr lang="en-US" dirty="0" smtClean="0"/>
              <a:t>Highly dependent on layout of data</a:t>
            </a:r>
          </a:p>
        </p:txBody>
      </p:sp>
      <p:sp>
        <p:nvSpPr>
          <p:cNvPr id="27650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4D8C34-31C1-420B-9F3F-46864BF8C8D4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86D8BE-0A66-43A6-A69D-1C3B38CD3F15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Semijoin</a:t>
            </a:r>
            <a:endParaRPr lang="en-US" dirty="0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to calculate</a:t>
            </a:r>
          </a:p>
          <a:p>
            <a:pPr lvl="1" eaLnBrk="1" hangingPunct="1"/>
            <a:r>
              <a:rPr lang="en-US" dirty="0" smtClean="0"/>
              <a:t>Construct</a:t>
            </a:r>
          </a:p>
          <a:p>
            <a:pPr lvl="1" eaLnBrk="1" hangingPunct="1"/>
            <a:r>
              <a:rPr lang="en-US" dirty="0" smtClean="0"/>
              <a:t>Join           and    , which is </a:t>
            </a:r>
            <a:r>
              <a:rPr lang="en-US" dirty="0" err="1" smtClean="0"/>
              <a:t>semijoin</a:t>
            </a:r>
            <a:r>
              <a:rPr lang="en-US" dirty="0" smtClean="0"/>
              <a:t> of   and</a:t>
            </a:r>
          </a:p>
          <a:p>
            <a:pPr lvl="1" eaLnBrk="1" hangingPunct="1"/>
            <a:r>
              <a:rPr lang="en-US" dirty="0" smtClean="0"/>
              <a:t>Join </a:t>
            </a:r>
            <a:r>
              <a:rPr lang="en-US" dirty="0" err="1" smtClean="0"/>
              <a:t>semijoin</a:t>
            </a:r>
            <a:r>
              <a:rPr lang="en-US" dirty="0" smtClean="0"/>
              <a:t> to </a:t>
            </a:r>
          </a:p>
          <a:p>
            <a:pPr eaLnBrk="1" hangingPunct="1"/>
            <a:r>
              <a:rPr lang="en-US" dirty="0" smtClean="0"/>
              <a:t>Good in distributed environment and with low selectivity of     [4]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8674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A0C667-96E1-4A9E-B47A-872ED5CADFA1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C13B23-034D-4845-8E7E-F255F2E656FE}" type="slidenum">
              <a:rPr lang="en-US" smtClean="0"/>
              <a:pPr/>
              <a:t>28</a:t>
            </a:fld>
            <a:endParaRPr lang="en-US" smtClean="0"/>
          </a:p>
        </p:txBody>
      </p:sp>
      <p:graphicFrame>
        <p:nvGraphicFramePr>
          <p:cNvPr id="28679" name="Object 1"/>
          <p:cNvGraphicFramePr>
            <a:graphicFrameLocks noChangeAspect="1"/>
          </p:cNvGraphicFramePr>
          <p:nvPr/>
        </p:nvGraphicFramePr>
        <p:xfrm>
          <a:off x="3622675" y="2566988"/>
          <a:ext cx="933450" cy="533400"/>
        </p:xfrm>
        <a:graphic>
          <a:graphicData uri="http://schemas.openxmlformats.org/presentationml/2006/ole">
            <p:oleObj spid="_x0000_s28732" name="Equation" r:id="rId3" imgW="355292" imgH="203024" progId="">
              <p:embed/>
            </p:oleObj>
          </a:graphicData>
        </a:graphic>
      </p:graphicFrame>
      <p:graphicFrame>
        <p:nvGraphicFramePr>
          <p:cNvPr id="28680" name="Object 2"/>
          <p:cNvGraphicFramePr>
            <a:graphicFrameLocks noChangeAspect="1"/>
          </p:cNvGraphicFramePr>
          <p:nvPr/>
        </p:nvGraphicFramePr>
        <p:xfrm>
          <a:off x="2743200" y="3082925"/>
          <a:ext cx="933450" cy="533400"/>
        </p:xfrm>
        <a:graphic>
          <a:graphicData uri="http://schemas.openxmlformats.org/presentationml/2006/ole">
            <p:oleObj spid="_x0000_s28733" name="Equation" r:id="rId4" imgW="355292" imgH="203024" progId="">
              <p:embed/>
            </p:oleObj>
          </a:graphicData>
        </a:graphic>
      </p:graphicFrame>
      <p:graphicFrame>
        <p:nvGraphicFramePr>
          <p:cNvPr id="28681" name="Object 3"/>
          <p:cNvGraphicFramePr>
            <a:graphicFrameLocks noChangeAspect="1"/>
          </p:cNvGraphicFramePr>
          <p:nvPr/>
        </p:nvGraphicFramePr>
        <p:xfrm>
          <a:off x="4410075" y="3073400"/>
          <a:ext cx="501650" cy="490538"/>
        </p:xfrm>
        <a:graphic>
          <a:graphicData uri="http://schemas.openxmlformats.org/presentationml/2006/ole">
            <p:oleObj spid="_x0000_s28734" name="Equation" r:id="rId5" imgW="139579" imgH="177646" progId="">
              <p:embed/>
            </p:oleObj>
          </a:graphicData>
        </a:graphic>
      </p:graphicFrame>
      <p:graphicFrame>
        <p:nvGraphicFramePr>
          <p:cNvPr id="28682" name="Object 5"/>
          <p:cNvGraphicFramePr>
            <a:graphicFrameLocks noChangeAspect="1"/>
          </p:cNvGraphicFramePr>
          <p:nvPr/>
        </p:nvGraphicFramePr>
        <p:xfrm>
          <a:off x="2667000" y="3513138"/>
          <a:ext cx="501650" cy="490537"/>
        </p:xfrm>
        <a:graphic>
          <a:graphicData uri="http://schemas.openxmlformats.org/presentationml/2006/ole">
            <p:oleObj spid="_x0000_s28735" name="Equation" r:id="rId6" imgW="139579" imgH="177646" progId="">
              <p:embed/>
            </p:oleObj>
          </a:graphicData>
        </a:graphic>
      </p:graphicFrame>
      <p:graphicFrame>
        <p:nvGraphicFramePr>
          <p:cNvPr id="28683" name="Object 6"/>
          <p:cNvGraphicFramePr>
            <a:graphicFrameLocks noChangeAspect="1"/>
          </p:cNvGraphicFramePr>
          <p:nvPr/>
        </p:nvGraphicFramePr>
        <p:xfrm>
          <a:off x="8077200" y="3090863"/>
          <a:ext cx="547688" cy="455612"/>
        </p:xfrm>
        <a:graphic>
          <a:graphicData uri="http://schemas.openxmlformats.org/presentationml/2006/ole">
            <p:oleObj spid="_x0000_s28736" name="Equation" r:id="rId7" imgW="152268" imgH="164957" progId="">
              <p:embed/>
            </p:oleObj>
          </a:graphicData>
        </a:graphic>
      </p:graphicFrame>
      <p:graphicFrame>
        <p:nvGraphicFramePr>
          <p:cNvPr id="28684" name="Object 7"/>
          <p:cNvGraphicFramePr>
            <a:graphicFrameLocks noChangeAspect="1"/>
          </p:cNvGraphicFramePr>
          <p:nvPr/>
        </p:nvGraphicFramePr>
        <p:xfrm>
          <a:off x="4441370" y="4019777"/>
          <a:ext cx="547688" cy="455612"/>
        </p:xfrm>
        <a:graphic>
          <a:graphicData uri="http://schemas.openxmlformats.org/presentationml/2006/ole">
            <p:oleObj spid="_x0000_s28737" name="Equation" r:id="rId8" imgW="152268" imgH="164957" progId="">
              <p:embed/>
            </p:oleObj>
          </a:graphicData>
        </a:graphic>
      </p:graphicFrame>
      <p:graphicFrame>
        <p:nvGraphicFramePr>
          <p:cNvPr id="28710" name="Object 38"/>
          <p:cNvGraphicFramePr>
            <a:graphicFrameLocks noChangeAspect="1"/>
          </p:cNvGraphicFramePr>
          <p:nvPr/>
        </p:nvGraphicFramePr>
        <p:xfrm>
          <a:off x="5410200" y="5083630"/>
          <a:ext cx="546100" cy="444500"/>
        </p:xfrm>
        <a:graphic>
          <a:graphicData uri="http://schemas.openxmlformats.org/presentationml/2006/ole">
            <p:oleObj spid="_x0000_s28738" name="Equation" r:id="rId9" imgW="152268" imgH="164957" progId="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6146A3-FF73-4AC1-9EC6-13C3C74A6881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47150BB-9CC9-4050-9585-8D325ED9E5E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Fourth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Comparison of Four Join Methods</a:t>
            </a:r>
          </a:p>
          <a:p>
            <a:pPr eaLnBrk="1" hangingPunct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Partition Overflow</a:t>
            </a:r>
          </a:p>
          <a:p>
            <a:pPr eaLnBrk="1" hangingPunct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Other Tools</a:t>
            </a:r>
          </a:p>
          <a:p>
            <a:pPr eaLnBrk="1" hangingPunct="1"/>
            <a:r>
              <a:rPr lang="en-US" dirty="0" smtClean="0"/>
              <a:t>Memory Management Strategy</a:t>
            </a:r>
          </a:p>
          <a:p>
            <a:pPr lvl="1" eaLnBrk="1" hangingPunct="1"/>
            <a:r>
              <a:rPr lang="en-US" dirty="0" smtClean="0"/>
              <a:t>Hot set + VM</a:t>
            </a:r>
          </a:p>
          <a:p>
            <a:pPr lvl="1" eaLnBrk="1" hangingPunct="1"/>
            <a:r>
              <a:rPr lang="en-US" dirty="0" smtClean="0"/>
              <a:t>Why bad utilization</a:t>
            </a:r>
          </a:p>
        </p:txBody>
      </p:sp>
    </p:spTree>
    <p:extLst>
      <p:ext uri="{BB962C8B-B14F-4D97-AF65-F5344CB8AC3E}">
        <p14:creationId xmlns:p14="http://schemas.microsoft.com/office/powerpoint/2010/main" xmlns="" val="64989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6146A3-FF73-4AC1-9EC6-13C3C74A6881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47150BB-9CC9-4050-9585-8D325ED9E5E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First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Comparison of Four Join Methods</a:t>
            </a:r>
          </a:p>
          <a:p>
            <a:pPr lvl="1" eaLnBrk="1" hangingPunct="1"/>
            <a:r>
              <a:rPr lang="en-US" dirty="0" smtClean="0"/>
              <a:t>Merge, Simple Hash, GRACE, Hybrid</a:t>
            </a:r>
          </a:p>
          <a:p>
            <a:pPr eaLnBrk="1" hangingPunct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Partition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Overflow</a:t>
            </a:r>
          </a:p>
          <a:p>
            <a:pPr eaLnBrk="1" hangingPunct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Other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Tools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Memory Management Strategy</a:t>
            </a:r>
          </a:p>
          <a:p>
            <a:pPr eaLnBrk="1" hangingPunct="1"/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54701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Challenges in Memory Mgmt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No fixed amount of memory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OS needs to consider future processes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What if several processes request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7410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8D819C-C584-4E49-A1C2-4029AB479396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11AE8D-47D4-4E78-A659-956FD84EB15F}" type="slidenum">
              <a:rPr lang="en-US" smtClean="0"/>
              <a:pPr/>
              <a:t>30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1210359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Hot Set + Virtual Memory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All requests in </a:t>
            </a:r>
            <a:r>
              <a:rPr lang="en-US" dirty="0" smtClean="0">
                <a:solidFill>
                  <a:schemeClr val="accent6"/>
                </a:solidFill>
              </a:rPr>
              <a:t>virtual memory</a:t>
            </a:r>
          </a:p>
          <a:p>
            <a:pPr lvl="1" eaLnBrk="1" hangingPunct="1">
              <a:defRPr/>
            </a:pPr>
            <a:r>
              <a:rPr lang="en-US" dirty="0" smtClean="0"/>
              <a:t>Compete for real memory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6"/>
                </a:solidFill>
              </a:rPr>
              <a:t>Hot set </a:t>
            </a:r>
            <a:r>
              <a:rPr lang="en-US" dirty="0" smtClean="0"/>
              <a:t>wired down to real memory</a:t>
            </a:r>
          </a:p>
          <a:p>
            <a:pPr lvl="1" eaLnBrk="1" hangingPunct="1">
              <a:defRPr/>
            </a:pPr>
            <a:r>
              <a:rPr lang="en-US" dirty="0" smtClean="0"/>
              <a:t>Hot set size is estimated by the access planner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8434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1ABCF63-7F5F-4E8F-9D1D-B433F32117FB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7A41B6-7C52-4C93-B12D-0E1111A0C534}" type="slidenum">
              <a:rPr lang="en-US" smtClean="0"/>
              <a:pPr/>
              <a:t>31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0295076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Good Case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</a:t>
            </a:r>
          </a:p>
          <a:p>
            <a:pPr lvl="1" eaLnBrk="1" hangingPunct="1"/>
            <a:r>
              <a:rPr lang="en-US" smtClean="0"/>
              <a:t>Only two sets      and      are constructed</a:t>
            </a:r>
          </a:p>
          <a:p>
            <a:pPr lvl="1" eaLnBrk="1" hangingPunct="1"/>
            <a:r>
              <a:rPr lang="en-US" smtClean="0"/>
              <a:t>Read back in opposite order</a:t>
            </a:r>
          </a:p>
          <a:p>
            <a:pPr lvl="1" eaLnBrk="1" hangingPunct="1"/>
            <a:r>
              <a:rPr lang="en-US" smtClean="0"/>
              <a:t>All blocks in real memory are processed before paged out</a:t>
            </a:r>
          </a:p>
        </p:txBody>
      </p:sp>
      <p:sp>
        <p:nvSpPr>
          <p:cNvPr id="22530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932C9B-A08B-443C-BB19-E17D31884904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2A10D3B-EE30-40D6-85A4-77259D952671}" type="slidenum">
              <a:rPr lang="en-US" smtClean="0"/>
              <a:pPr/>
              <a:t>32</a:t>
            </a:fld>
            <a:endParaRPr lang="en-US" smtClean="0"/>
          </a:p>
        </p:txBody>
      </p:sp>
      <p:graphicFrame>
        <p:nvGraphicFramePr>
          <p:cNvPr id="22535" name="Object 1"/>
          <p:cNvGraphicFramePr>
            <a:graphicFrameLocks noChangeAspect="1"/>
          </p:cNvGraphicFramePr>
          <p:nvPr/>
        </p:nvGraphicFramePr>
        <p:xfrm>
          <a:off x="1981200" y="1924050"/>
          <a:ext cx="2332038" cy="685800"/>
        </p:xfrm>
        <a:graphic>
          <a:graphicData uri="http://schemas.openxmlformats.org/presentationml/2006/ole">
            <p:oleObj spid="_x0000_s29714" name="Equation" r:id="rId4" imgW="863225" imgH="253890" progId="">
              <p:embed/>
            </p:oleObj>
          </a:graphicData>
        </a:graphic>
      </p:graphicFrame>
      <p:graphicFrame>
        <p:nvGraphicFramePr>
          <p:cNvPr id="22536" name="Object 2"/>
          <p:cNvGraphicFramePr>
            <a:graphicFrameLocks noChangeAspect="1"/>
          </p:cNvGraphicFramePr>
          <p:nvPr/>
        </p:nvGraphicFramePr>
        <p:xfrm>
          <a:off x="4191000" y="2508250"/>
          <a:ext cx="561975" cy="674688"/>
        </p:xfrm>
        <a:graphic>
          <a:graphicData uri="http://schemas.openxmlformats.org/presentationml/2006/ole">
            <p:oleObj spid="_x0000_s29715" name="Equation" r:id="rId5" imgW="190500" imgH="228600" progId="">
              <p:embed/>
            </p:oleObj>
          </a:graphicData>
        </a:graphic>
      </p:graphicFrame>
      <p:graphicFrame>
        <p:nvGraphicFramePr>
          <p:cNvPr id="22537" name="Object 6"/>
          <p:cNvGraphicFramePr>
            <a:graphicFrameLocks noChangeAspect="1"/>
          </p:cNvGraphicFramePr>
          <p:nvPr/>
        </p:nvGraphicFramePr>
        <p:xfrm>
          <a:off x="5334000" y="2495550"/>
          <a:ext cx="481013" cy="666750"/>
        </p:xfrm>
        <a:graphic>
          <a:graphicData uri="http://schemas.openxmlformats.org/presentationml/2006/ole">
            <p:oleObj spid="_x0000_s29716" name="Equation" r:id="rId6" imgW="165028" imgH="228501" progId="">
              <p:embed/>
            </p:oleObj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6146800" y="3733800"/>
          <a:ext cx="914400" cy="198438"/>
        </p:xfrm>
        <a:graphic>
          <a:graphicData uri="http://schemas.openxmlformats.org/presentationml/2006/ole">
            <p:oleObj spid="_x0000_s29717" name="Equation" r:id="rId7" imgW="435285" imgH="677109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900683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Bad Case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</a:t>
            </a:r>
          </a:p>
          <a:p>
            <a:pPr lvl="1" eaLnBrk="1" hangingPunct="1"/>
            <a:r>
              <a:rPr lang="en-US" dirty="0" smtClean="0"/>
              <a:t>Only             blocks are read directly</a:t>
            </a:r>
          </a:p>
          <a:p>
            <a:pPr lvl="2" eaLnBrk="1" hangingPunct="1"/>
            <a:r>
              <a:rPr lang="en-US" dirty="0" smtClean="0"/>
              <a:t>    is ratio of ‘in memory’</a:t>
            </a:r>
          </a:p>
          <a:p>
            <a:pPr lvl="1" eaLnBrk="1" hangingPunct="1"/>
            <a:r>
              <a:rPr lang="en-US" dirty="0" smtClean="0"/>
              <a:t>See next slide for calculation</a:t>
            </a:r>
          </a:p>
        </p:txBody>
      </p:sp>
      <p:sp>
        <p:nvSpPr>
          <p:cNvPr id="23554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52DB5F-9D3C-4BE6-9023-5963132ECDD4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BECD33-ED77-46A1-841F-09C542FBDD78}" type="slidenum">
              <a:rPr lang="en-US" smtClean="0"/>
              <a:pPr/>
              <a:t>33</a:t>
            </a:fld>
            <a:endParaRPr lang="en-US" smtClean="0"/>
          </a:p>
        </p:txBody>
      </p:sp>
      <p:graphicFrame>
        <p:nvGraphicFramePr>
          <p:cNvPr id="23559" name="Object 2"/>
          <p:cNvGraphicFramePr>
            <a:graphicFrameLocks noChangeAspect="1"/>
          </p:cNvGraphicFramePr>
          <p:nvPr/>
        </p:nvGraphicFramePr>
        <p:xfrm>
          <a:off x="1963738" y="1924050"/>
          <a:ext cx="2366962" cy="685800"/>
        </p:xfrm>
        <a:graphic>
          <a:graphicData uri="http://schemas.openxmlformats.org/presentationml/2006/ole">
            <p:oleObj spid="_x0000_s30734" name="Equation" r:id="rId4" imgW="875920" imgH="253890" progId="">
              <p:embed/>
            </p:oleObj>
          </a:graphicData>
        </a:graphic>
      </p:graphicFrame>
      <p:graphicFrame>
        <p:nvGraphicFramePr>
          <p:cNvPr id="23560" name="Object 3"/>
          <p:cNvGraphicFramePr>
            <a:graphicFrameLocks noChangeAspect="1"/>
          </p:cNvGraphicFramePr>
          <p:nvPr/>
        </p:nvGraphicFramePr>
        <p:xfrm>
          <a:off x="2824163" y="2543175"/>
          <a:ext cx="1096962" cy="592138"/>
        </p:xfrm>
        <a:graphic>
          <a:graphicData uri="http://schemas.openxmlformats.org/presentationml/2006/ole">
            <p:oleObj spid="_x0000_s30735" name="Equation" r:id="rId5" imgW="469696" imgH="253890" progId="">
              <p:embed/>
            </p:oleObj>
          </a:graphicData>
        </a:graphic>
      </p:graphicFrame>
      <p:graphicFrame>
        <p:nvGraphicFramePr>
          <p:cNvPr id="23561" name="Object 4"/>
          <p:cNvGraphicFramePr>
            <a:graphicFrameLocks noChangeAspect="1"/>
          </p:cNvGraphicFramePr>
          <p:nvPr/>
        </p:nvGraphicFramePr>
        <p:xfrm>
          <a:off x="2381250" y="3076575"/>
          <a:ext cx="304800" cy="406400"/>
        </p:xfrm>
        <a:graphic>
          <a:graphicData uri="http://schemas.openxmlformats.org/presentationml/2006/ole">
            <p:oleObj spid="_x0000_s30736" name="Equation" r:id="rId6" imgW="152268" imgH="203024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94713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29200" y="228600"/>
            <a:ext cx="3162300" cy="3867150"/>
          </a:xfrm>
          <a:noFill/>
        </p:spPr>
      </p:pic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1173163" y="2514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1" charset="2"/>
              <a:buChar char="n"/>
            </a:pPr>
            <a:endParaRPr lang="en-US" sz="3200" dirty="0"/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1" charset="2"/>
              <a:buChar char="n"/>
            </a:pPr>
            <a:endParaRPr lang="en-US" sz="3200" dirty="0"/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1" charset="2"/>
              <a:buChar char="n"/>
            </a:pPr>
            <a:r>
              <a:rPr lang="en-US" sz="3200" dirty="0"/>
              <a:t>C</a:t>
            </a:r>
            <a:r>
              <a:rPr lang="en-US" sz="3200" baseline="-25000" dirty="0"/>
              <a:t>1</a:t>
            </a:r>
            <a:r>
              <a:rPr lang="en-US" sz="3200" dirty="0"/>
              <a:t>, C</a:t>
            </a:r>
            <a:r>
              <a:rPr lang="en-US" sz="3200" baseline="-25000" dirty="0"/>
              <a:t>2</a:t>
            </a:r>
            <a:r>
              <a:rPr lang="en-US" sz="3200" dirty="0"/>
              <a:t>, C</a:t>
            </a:r>
            <a:r>
              <a:rPr lang="en-US" sz="3200" baseline="-25000" dirty="0"/>
              <a:t>3</a:t>
            </a:r>
            <a:r>
              <a:rPr lang="en-US" sz="3200" dirty="0"/>
              <a:t> in C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/>
              <a:t>were on disk, and processed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 smtClean="0"/>
              <a:t>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/>
              <a:t>were in memory, and processed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 dirty="0" smtClean="0"/>
              <a:t>C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</a:t>
            </a:r>
            <a:r>
              <a:rPr lang="en-US" sz="2800" dirty="0"/>
              <a:t>were in memory, and not processed</a:t>
            </a:r>
          </a:p>
        </p:txBody>
      </p:sp>
      <p:sp>
        <p:nvSpPr>
          <p:cNvPr id="245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Bad Case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287969-37EC-440B-8326-DB759744D636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5B44BE9-20F1-4156-AC5C-F58729AC60BB}" type="slidenum">
              <a:rPr lang="en-US" smtClean="0"/>
              <a:pPr/>
              <a:t>34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5659470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7"/>
          <p:cNvSpPr>
            <a:spLocks noGrp="1" noChangeArrowheads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1DE619-B11B-4FE1-8AC9-FD1E8B85849A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3075" name="Rectangle 28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3076" name="Rectangle 29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B6DB8C-0DCB-4FE7-8DC6-7F3AD321EE0F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1112838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Thank You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Assumptions Made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No relations </a:t>
            </a:r>
            <a:r>
              <a:rPr lang="en-US" dirty="0" smtClean="0">
                <a:solidFill>
                  <a:schemeClr val="accent6"/>
                </a:solidFill>
              </a:rPr>
              <a:t>ordered</a:t>
            </a:r>
            <a:r>
              <a:rPr lang="en-US" dirty="0" smtClean="0"/>
              <a:t> or indexed</a:t>
            </a:r>
          </a:p>
          <a:p>
            <a:pPr eaLnBrk="1" hangingPunct="1">
              <a:defRPr/>
            </a:pPr>
            <a:r>
              <a:rPr lang="en-US" dirty="0" smtClean="0"/>
              <a:t>Minimum memory size</a:t>
            </a:r>
          </a:p>
          <a:p>
            <a:pPr lvl="1" eaLnBrk="1" hangingPunct="1">
              <a:defRPr/>
            </a:pPr>
            <a:r>
              <a:rPr lang="en-US" dirty="0" smtClean="0"/>
              <a:t>        for Sort-merge</a:t>
            </a:r>
          </a:p>
          <a:p>
            <a:pPr lvl="1" eaLnBrk="1" hangingPunct="1">
              <a:defRPr/>
            </a:pPr>
            <a:r>
              <a:rPr lang="en-US" dirty="0" smtClean="0"/>
              <a:t>             for Hash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accent6"/>
                </a:solidFill>
              </a:rPr>
              <a:t>Fixed</a:t>
            </a:r>
            <a:r>
              <a:rPr lang="en-US" dirty="0" smtClean="0"/>
              <a:t> real memory size</a:t>
            </a:r>
          </a:p>
        </p:txBody>
      </p:sp>
      <p:sp>
        <p:nvSpPr>
          <p:cNvPr id="6146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6DF243-F938-4323-A40A-A20912F29247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A8ED56-173B-40A1-AF63-FBB6D8F96F70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6169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1456" y="3069772"/>
            <a:ext cx="881744" cy="60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70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657600"/>
            <a:ext cx="114300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7750" y="1714500"/>
            <a:ext cx="588645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CPU + I/O Times</a:t>
            </a:r>
          </a:p>
        </p:txBody>
      </p:sp>
      <p:sp>
        <p:nvSpPr>
          <p:cNvPr id="7170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BF712B2-0F43-44C3-9BF0-8BEA3EC1A191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73FF572-EAF0-4BCD-88BF-E1D4880A181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4800600" y="1676400"/>
            <a:ext cx="3429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solidFill>
                  <a:schemeClr val="accent6"/>
                </a:solidFill>
              </a:rPr>
              <a:t>Try to guess </a:t>
            </a:r>
            <a:r>
              <a:rPr lang="en-US" sz="2000" dirty="0" smtClean="0"/>
              <a:t>what’s what</a:t>
            </a:r>
            <a:endParaRPr lang="en-US" sz="2000" dirty="0"/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6324600" y="2057400"/>
            <a:ext cx="20574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000" dirty="0" smtClean="0"/>
              <a:t>among..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accent6"/>
                </a:solidFill>
              </a:rPr>
              <a:t>GRACE</a:t>
            </a:r>
            <a:endParaRPr lang="en-US" sz="1800" dirty="0">
              <a:solidFill>
                <a:schemeClr val="accent6"/>
              </a:solidFill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>
                <a:solidFill>
                  <a:schemeClr val="accent6"/>
                </a:solidFill>
              </a:rPr>
              <a:t>Simple hash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accent6"/>
                </a:solidFill>
              </a:rPr>
              <a:t>Sort Merge</a:t>
            </a:r>
            <a:endParaRPr lang="en-US" sz="1800" dirty="0">
              <a:solidFill>
                <a:schemeClr val="accent6"/>
              </a:solidFill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dirty="0">
                <a:solidFill>
                  <a:schemeClr val="accent6"/>
                </a:solidFill>
              </a:rPr>
              <a:t>Hybrid hash</a:t>
            </a:r>
            <a:endParaRPr lang="en-US"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7750" y="1714500"/>
            <a:ext cx="588645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CPU + I/O Times</a:t>
            </a:r>
          </a:p>
        </p:txBody>
      </p:sp>
      <p:sp>
        <p:nvSpPr>
          <p:cNvPr id="8194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CABECF-7DCA-4B6D-8AAC-15B2B5E5D6C7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615601-36F7-4009-8F82-69063E49663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9" name="TextBox 1"/>
          <p:cNvSpPr txBox="1">
            <a:spLocks noChangeArrowheads="1"/>
          </p:cNvSpPr>
          <p:nvPr/>
        </p:nvSpPr>
        <p:spPr bwMode="auto">
          <a:xfrm>
            <a:off x="5638800" y="2209800"/>
            <a:ext cx="2438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lphaLcParenBoth"/>
            </a:pPr>
            <a:r>
              <a:rPr lang="en-US" sz="2000" dirty="0"/>
              <a:t>Sort-merge</a:t>
            </a:r>
          </a:p>
          <a:p>
            <a:pPr marL="457200" indent="-457200">
              <a:lnSpc>
                <a:spcPct val="150000"/>
              </a:lnSpc>
              <a:buFontTx/>
              <a:buAutoNum type="alphaLcParenBoth"/>
            </a:pPr>
            <a:r>
              <a:rPr lang="en-US" sz="2000" dirty="0"/>
              <a:t>Simple hash</a:t>
            </a:r>
          </a:p>
          <a:p>
            <a:pPr marL="457200" indent="-457200">
              <a:lnSpc>
                <a:spcPct val="150000"/>
              </a:lnSpc>
              <a:buFontTx/>
              <a:buAutoNum type="alphaLcParenBoth"/>
            </a:pPr>
            <a:r>
              <a:rPr lang="en-US" sz="2000" dirty="0"/>
              <a:t>GRACE</a:t>
            </a:r>
          </a:p>
          <a:p>
            <a:pPr marL="457200" indent="-457200">
              <a:lnSpc>
                <a:spcPct val="150000"/>
              </a:lnSpc>
              <a:buFontTx/>
              <a:buAutoNum type="alphaLcParenBoth"/>
            </a:pPr>
            <a:r>
              <a:rPr lang="en-US" sz="2000" dirty="0"/>
              <a:t>Hybrid hash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5257800" y="1676400"/>
            <a:ext cx="2438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000" dirty="0" smtClean="0"/>
              <a:t>Answer is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7750" y="1714500"/>
            <a:ext cx="588645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CPU + I/O Times</a:t>
            </a:r>
          </a:p>
        </p:txBody>
      </p:sp>
      <p:sp>
        <p:nvSpPr>
          <p:cNvPr id="8194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CABECF-7DCA-4B6D-8AAC-15B2B5E5D6C7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615601-36F7-4009-8F82-69063E49663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" name="Rectangle 8"/>
          <p:cNvSpPr/>
          <p:nvPr/>
        </p:nvSpPr>
        <p:spPr bwMode="auto">
          <a:xfrm>
            <a:off x="4191000" y="1981200"/>
            <a:ext cx="1428750" cy="3581400"/>
          </a:xfrm>
          <a:prstGeom prst="rect">
            <a:avLst/>
          </a:prstGeom>
          <a:solidFill>
            <a:srgbClr val="FFFF00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2287250"/>
            <a:ext cx="396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Large memory area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Simple hash dominates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Hybrid acts like Simple hash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7750" y="1714500"/>
            <a:ext cx="588645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CPU + I/O Times</a:t>
            </a:r>
          </a:p>
        </p:txBody>
      </p:sp>
      <p:sp>
        <p:nvSpPr>
          <p:cNvPr id="8194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CABECF-7DCA-4B6D-8AAC-15B2B5E5D6C7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615601-36F7-4009-8F82-69063E49663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" name="Rectangle 8"/>
          <p:cNvSpPr/>
          <p:nvPr/>
        </p:nvSpPr>
        <p:spPr bwMode="auto">
          <a:xfrm>
            <a:off x="1981200" y="1981200"/>
            <a:ext cx="2209800" cy="3581400"/>
          </a:xfrm>
          <a:prstGeom prst="rect">
            <a:avLst/>
          </a:prstGeom>
          <a:solidFill>
            <a:srgbClr val="92D050">
              <a:alpha val="29804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2287250"/>
            <a:ext cx="396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Small memory area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GRACE dominates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Hybrid generally acts like GRACE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It also use remaining memory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Comparisons Made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Paper</a:t>
            </a:r>
          </a:p>
          <a:p>
            <a:pPr lvl="1"/>
            <a:r>
              <a:rPr lang="en-US" dirty="0" smtClean="0"/>
              <a:t>Hybrid    &gt;    Simple</a:t>
            </a:r>
          </a:p>
          <a:p>
            <a:pPr lvl="1"/>
            <a:r>
              <a:rPr lang="en-US" dirty="0" smtClean="0"/>
              <a:t>Hybrid    &gt;    GRACE</a:t>
            </a:r>
          </a:p>
          <a:p>
            <a:pPr lvl="1"/>
            <a:r>
              <a:rPr lang="en-US" dirty="0" smtClean="0"/>
              <a:t>Hybrid    &gt;    Merge</a:t>
            </a:r>
          </a:p>
          <a:p>
            <a:pPr lvl="1"/>
            <a:r>
              <a:rPr lang="en-US" dirty="0" smtClean="0"/>
              <a:t>GRACE  &gt;    Merge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are covered here</a:t>
            </a:r>
            <a:endParaRPr lang="en-US" dirty="0"/>
          </a:p>
        </p:txBody>
      </p:sp>
      <p:sp>
        <p:nvSpPr>
          <p:cNvPr id="8194" name="Date Placeholder 3"/>
          <p:cNvSpPr>
            <a:spLocks noGrp="1"/>
          </p:cNvSpPr>
          <p:nvPr>
            <p:ph type="dt" sz="half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CABECF-7DCA-4B6D-8AAC-15B2B5E5D6C7}" type="datetime1">
              <a:rPr lang="en-US" smtClean="0"/>
              <a:pPr/>
              <a:t>9/27/2011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EECS 584, Fall 2009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615601-36F7-4009-8F82-69063E496639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d's Tie">
  <a:themeElements>
    <a:clrScheme name="Dad'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'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Dad'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'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2004:Templates:Presentations:Designs:Dad's Tie</Template>
  <TotalTime>4935</TotalTime>
  <Words>1117</Words>
  <Application>Microsoft Office PowerPoint</Application>
  <PresentationFormat>On-screen Show (4:3)</PresentationFormat>
  <Paragraphs>321</Paragraphs>
  <Slides>35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Dad's Tie</vt:lpstr>
      <vt:lpstr>Equation</vt:lpstr>
      <vt:lpstr>Join Processing in Database Systems with Large Main Memories (part 2)</vt:lpstr>
      <vt:lpstr>Contents</vt:lpstr>
      <vt:lpstr>First</vt:lpstr>
      <vt:lpstr>Assumptions Made</vt:lpstr>
      <vt:lpstr>CPU + I/O Times</vt:lpstr>
      <vt:lpstr>CPU + I/O Times</vt:lpstr>
      <vt:lpstr>CPU + I/O Times</vt:lpstr>
      <vt:lpstr>CPU + I/O Times</vt:lpstr>
      <vt:lpstr>Comparisons Made</vt:lpstr>
      <vt:lpstr>Hybrid vs. Simple</vt:lpstr>
      <vt:lpstr>GRACE and Hybrid</vt:lpstr>
      <vt:lpstr>GRACE and Hybrid</vt:lpstr>
      <vt:lpstr>GRACE and Hybrid</vt:lpstr>
      <vt:lpstr>GRACE and Hybrid</vt:lpstr>
      <vt:lpstr>GRACE and Hybrid</vt:lpstr>
      <vt:lpstr>Other Advantage of Hash over Merge</vt:lpstr>
      <vt:lpstr>Other Advantage of Hash over Merge</vt:lpstr>
      <vt:lpstr>Hybrid Always Win?</vt:lpstr>
      <vt:lpstr>Sort-merge Worth to Consider</vt:lpstr>
      <vt:lpstr>Second</vt:lpstr>
      <vt:lpstr>Partition Overflow</vt:lpstr>
      <vt:lpstr>Other Approach to Prevent O/F</vt:lpstr>
      <vt:lpstr>On Disk Overflow</vt:lpstr>
      <vt:lpstr>In Memory Overflow</vt:lpstr>
      <vt:lpstr>Third</vt:lpstr>
      <vt:lpstr>Database Filter</vt:lpstr>
      <vt:lpstr>Bobb Array</vt:lpstr>
      <vt:lpstr>Semijoin</vt:lpstr>
      <vt:lpstr>Fourth</vt:lpstr>
      <vt:lpstr>Challenges in Memory Mgmt</vt:lpstr>
      <vt:lpstr>Hot Set + Virtual Memory</vt:lpstr>
      <vt:lpstr>Good Case</vt:lpstr>
      <vt:lpstr>Bad Case</vt:lpstr>
      <vt:lpstr>Bad Case</vt:lpstr>
      <vt:lpstr>Thank You</vt:lpstr>
    </vt:vector>
  </TitlesOfParts>
  <Company>Kristen Lefevre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Paper(s)</dc:title>
  <dc:creator>Kristen Lefevre</dc:creator>
  <cp:lastModifiedBy>Yongjoo</cp:lastModifiedBy>
  <cp:revision>202</cp:revision>
  <dcterms:created xsi:type="dcterms:W3CDTF">2008-08-13T18:35:52Z</dcterms:created>
  <dcterms:modified xsi:type="dcterms:W3CDTF">2011-09-28T04:52:04Z</dcterms:modified>
</cp:coreProperties>
</file>