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81" r:id="rId8"/>
    <p:sldId id="262" r:id="rId9"/>
    <p:sldId id="263" r:id="rId10"/>
    <p:sldId id="282" r:id="rId11"/>
    <p:sldId id="264" r:id="rId12"/>
    <p:sldId id="277" r:id="rId13"/>
    <p:sldId id="278" r:id="rId14"/>
    <p:sldId id="265" r:id="rId15"/>
    <p:sldId id="268" r:id="rId16"/>
    <p:sldId id="279" r:id="rId17"/>
    <p:sldId id="280" r:id="rId18"/>
    <p:sldId id="269" r:id="rId19"/>
    <p:sldId id="273" r:id="rId20"/>
    <p:sldId id="283" r:id="rId21"/>
    <p:sldId id="274" r:id="rId22"/>
    <p:sldId id="275" r:id="rId23"/>
    <p:sldId id="276" r:id="rId24"/>
    <p:sldId id="284" r:id="rId25"/>
    <p:sldId id="270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FB2CB04-5F49-4FFE-B6E5-29EEF43FA5A4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CD916A2-B46B-4D6A-AFF9-BD9E68EC2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1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Each of the three algorithms we describe uses partitioning, as described above. Each proceeds in two phases: the first is to partition each relation. The second phase is to build hash table(s) for R and probe for matches with each tuple of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916A2-B46B-4D6A-AFF9-BD9E68EC22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9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Each of the three algorithms we describe uses partitioning, as described above. Each proceeds in two phases: the first is to partition each relation. The second phase is to build hash table(s) for R and probe for matches with each tuple of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916A2-B46B-4D6A-AFF9-BD9E68EC22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9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96B4-4D23-4929-9995-6895AF6FE413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2CF0-9FE5-4CBD-AF1B-DE9C9B18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7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96B4-4D23-4929-9995-6895AF6FE413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2CF0-9FE5-4CBD-AF1B-DE9C9B18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0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96B4-4D23-4929-9995-6895AF6FE413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2CF0-9FE5-4CBD-AF1B-DE9C9B18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96B4-4D23-4929-9995-6895AF6FE413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2CF0-9FE5-4CBD-AF1B-DE9C9B18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96B4-4D23-4929-9995-6895AF6FE413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2CF0-9FE5-4CBD-AF1B-DE9C9B18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96B4-4D23-4929-9995-6895AF6FE413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2CF0-9FE5-4CBD-AF1B-DE9C9B18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8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96B4-4D23-4929-9995-6895AF6FE413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2CF0-9FE5-4CBD-AF1B-DE9C9B18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96B4-4D23-4929-9995-6895AF6FE413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2CF0-9FE5-4CBD-AF1B-DE9C9B18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96B4-4D23-4929-9995-6895AF6FE413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2CF0-9FE5-4CBD-AF1B-DE9C9B18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3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96B4-4D23-4929-9995-6895AF6FE413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2CF0-9FE5-4CBD-AF1B-DE9C9B18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1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96B4-4D23-4929-9995-6895AF6FE413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2CF0-9FE5-4CBD-AF1B-DE9C9B18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96B4-4D23-4929-9995-6895AF6FE413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2CF0-9FE5-4CBD-AF1B-DE9C9B186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2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Join Processing in </a:t>
            </a:r>
            <a:br>
              <a:rPr lang="en-US" dirty="0" smtClean="0"/>
            </a:br>
            <a:r>
              <a:rPr lang="en-US" dirty="0" smtClean="0"/>
              <a:t>Databases Systems with </a:t>
            </a:r>
            <a:br>
              <a:rPr lang="en-US" dirty="0" smtClean="0"/>
            </a:br>
            <a:r>
              <a:rPr lang="en-US" dirty="0" smtClean="0"/>
              <a:t>Large Main Memories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By</a:t>
            </a:r>
          </a:p>
          <a:p>
            <a:r>
              <a:rPr lang="en-US" sz="2000" dirty="0" smtClean="0"/>
              <a:t>Leonard D. Shapiro</a:t>
            </a:r>
          </a:p>
          <a:p>
            <a:endParaRPr lang="en-US" sz="2000" dirty="0"/>
          </a:p>
          <a:p>
            <a:r>
              <a:rPr lang="en-US" sz="2000" u="sng" dirty="0" smtClean="0"/>
              <a:t>Presented By</a:t>
            </a:r>
          </a:p>
          <a:p>
            <a:r>
              <a:rPr lang="en-US" sz="2000" dirty="0" smtClean="0"/>
              <a:t>Aditya Tayade</a:t>
            </a:r>
          </a:p>
          <a:p>
            <a:r>
              <a:rPr lang="en-US" sz="2000" dirty="0" err="1" smtClean="0"/>
              <a:t>Yongjoo</a:t>
            </a:r>
            <a:r>
              <a:rPr lang="en-US" sz="2000" dirty="0" smtClean="0"/>
              <a:t> Park</a:t>
            </a:r>
          </a:p>
        </p:txBody>
      </p:sp>
    </p:spTree>
    <p:extLst>
      <p:ext uri="{BB962C8B-B14F-4D97-AF65-F5344CB8AC3E}">
        <p14:creationId xmlns:p14="http://schemas.microsoft.com/office/powerpoint/2010/main" val="37663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Hash Join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" y="48006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/>
              <a:t>	</a:t>
            </a:r>
            <a:r>
              <a:rPr lang="en-US" sz="2400" dirty="0" smtClean="0"/>
              <a:t>	           </a:t>
            </a:r>
            <a:r>
              <a:rPr lang="en-US" sz="2400" u="sng" dirty="0" smtClean="0"/>
              <a:t>Algorithm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Performs well only when |R| ~ |M|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Try only one bucket at a time.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If not, then multiple disk r/w occur which leads to bad performance.</a:t>
            </a:r>
            <a:endParaRPr lang="en-US" sz="2400" dirty="0"/>
          </a:p>
        </p:txBody>
      </p:sp>
      <p:pic>
        <p:nvPicPr>
          <p:cNvPr id="1026" name="Picture 2" descr="C:\Users\Aditya\Desktop\ppt pics\Picture1_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368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Hash Join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" y="48006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/>
              <a:t>	</a:t>
            </a:r>
            <a:r>
              <a:rPr lang="en-US" sz="2400" dirty="0" smtClean="0"/>
              <a:t>	           </a:t>
            </a:r>
            <a:r>
              <a:rPr lang="en-US" sz="2400" u="sng" dirty="0" smtClean="0"/>
              <a:t>Algorithm</a:t>
            </a:r>
          </a:p>
          <a:p>
            <a:pPr lvl="2"/>
            <a:endParaRPr lang="en-US" sz="2400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Performs well only when |R| ~ |M|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If not, then multiple disk r/w occur which leads to bad performance.</a:t>
            </a:r>
            <a:endParaRPr lang="en-US" sz="2400" dirty="0"/>
          </a:p>
        </p:txBody>
      </p:sp>
      <p:pic>
        <p:nvPicPr>
          <p:cNvPr id="2050" name="Picture 2" descr="C:\Users\Aditya\Desktop\ppt pics\Picture1_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368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3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Hash Join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" y="48006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/>
              <a:t>	</a:t>
            </a:r>
            <a:r>
              <a:rPr lang="en-US" sz="2400" dirty="0" smtClean="0"/>
              <a:t>	           </a:t>
            </a:r>
            <a:r>
              <a:rPr lang="en-US" sz="2400" u="sng" dirty="0" smtClean="0"/>
              <a:t>Algorithm</a:t>
            </a:r>
          </a:p>
          <a:p>
            <a:pPr lvl="2"/>
            <a:endParaRPr lang="en-US" sz="2400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Performs well only when |R| ~ |M|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If not, then multiple disk r/w occur which leads to bad performance.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itya\Desktop\ppt pic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49603" cy="368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" y="381000"/>
            <a:ext cx="8917204" cy="5924490"/>
          </a:xfrm>
        </p:spPr>
      </p:pic>
      <p:sp>
        <p:nvSpPr>
          <p:cNvPr id="5" name="TextBox 4"/>
          <p:cNvSpPr txBox="1"/>
          <p:nvPr/>
        </p:nvSpPr>
        <p:spPr>
          <a:xfrm>
            <a:off x="3124200" y="63054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A phase of Simple Hash Join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8583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Hash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=                     , the number of passes to execute</a:t>
            </a:r>
          </a:p>
          <a:p>
            <a:r>
              <a:rPr lang="en-US" sz="2400" dirty="0" smtClean="0"/>
              <a:t>The cost function –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142999" cy="742208"/>
          </a:xfrm>
          <a:prstGeom prst="rect">
            <a:avLst/>
          </a:prstGeom>
        </p:spPr>
      </p:pic>
      <p:pic>
        <p:nvPicPr>
          <p:cNvPr id="4098" name="Picture 2" descr="C:\Users\Aditya\Desktop\ppt pics\Picture2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7848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Hash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=                     , the number of passes to execute</a:t>
            </a:r>
          </a:p>
          <a:p>
            <a:r>
              <a:rPr lang="en-US" sz="2400" dirty="0" smtClean="0"/>
              <a:t>The cost function –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142999" cy="742208"/>
          </a:xfrm>
          <a:prstGeom prst="rect">
            <a:avLst/>
          </a:prstGeom>
        </p:spPr>
      </p:pic>
      <p:pic>
        <p:nvPicPr>
          <p:cNvPr id="5122" name="Picture 2" descr="C:\Users\Aditya\Desktop\ppt pics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7924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Hash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=                     , the number of passes to execute</a:t>
            </a:r>
          </a:p>
          <a:p>
            <a:r>
              <a:rPr lang="en-US" sz="2400" dirty="0" smtClean="0"/>
              <a:t>The cost function –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142999" cy="742208"/>
          </a:xfrm>
          <a:prstGeom prst="rect">
            <a:avLst/>
          </a:prstGeom>
        </p:spPr>
      </p:pic>
      <p:pic>
        <p:nvPicPr>
          <p:cNvPr id="6146" name="Picture 2" descr="C:\Users\Aditya\Desktop\ppt pics\Picture2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438400"/>
            <a:ext cx="78517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GRACE Hash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Build all the hash partitions concurrently.</a:t>
            </a:r>
          </a:p>
          <a:p>
            <a:r>
              <a:rPr lang="en-US" sz="2400" dirty="0" smtClean="0"/>
              <a:t>Equal sized partitions of </a:t>
            </a:r>
            <a:r>
              <a:rPr lang="en-US" sz="2400" b="1" dirty="0" smtClean="0"/>
              <a:t>R </a:t>
            </a:r>
            <a:r>
              <a:rPr lang="en-US" sz="2400" dirty="0" smtClean="0"/>
              <a:t>are made. </a:t>
            </a:r>
          </a:p>
          <a:p>
            <a:r>
              <a:rPr lang="en-US" sz="2400" dirty="0" smtClean="0"/>
              <a:t>Memory availability assumed to be at least             .</a:t>
            </a:r>
          </a:p>
          <a:p>
            <a:r>
              <a:rPr lang="en-US" sz="2400" dirty="0" smtClean="0"/>
              <a:t>The algorithm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Choose a hash bucket such that </a:t>
            </a:r>
            <a:r>
              <a:rPr lang="en-US" sz="2000" b="1" dirty="0" smtClean="0"/>
              <a:t>R</a:t>
            </a:r>
            <a:r>
              <a:rPr lang="en-US" sz="2000" dirty="0" smtClean="0"/>
              <a:t> is partitioned into                partitions, each one of approximately equal size.  Allocate               output buffers, one each for each partition of </a:t>
            </a:r>
            <a:r>
              <a:rPr lang="en-US" sz="2000" b="1" dirty="0" smtClean="0"/>
              <a:t>R.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Scan </a:t>
            </a:r>
            <a:r>
              <a:rPr lang="en-US" sz="2000" b="1" dirty="0"/>
              <a:t>R</a:t>
            </a:r>
            <a:r>
              <a:rPr lang="en-US" sz="2000" dirty="0"/>
              <a:t>. H</a:t>
            </a:r>
            <a:r>
              <a:rPr lang="en-US" sz="2000" dirty="0" smtClean="0"/>
              <a:t>ash </a:t>
            </a:r>
            <a:r>
              <a:rPr lang="en-US" sz="2000" dirty="0"/>
              <a:t>each tuple and place it in the appropriate </a:t>
            </a:r>
            <a:r>
              <a:rPr lang="en-US" sz="2000" dirty="0" smtClean="0"/>
              <a:t>output </a:t>
            </a:r>
            <a:r>
              <a:rPr lang="en-US" sz="2000" dirty="0"/>
              <a:t>buffer. When an output buffer fills, it is written to disk. After </a:t>
            </a:r>
            <a:r>
              <a:rPr lang="en-US" sz="2000" b="1" dirty="0"/>
              <a:t>R</a:t>
            </a:r>
            <a:r>
              <a:rPr lang="en-US" sz="2000" dirty="0"/>
              <a:t> has </a:t>
            </a:r>
            <a:r>
              <a:rPr lang="en-US" sz="2000" dirty="0" smtClean="0"/>
              <a:t>been completely </a:t>
            </a:r>
            <a:r>
              <a:rPr lang="en-US" sz="2000" dirty="0"/>
              <a:t>scanned, flush all output buffers to disk</a:t>
            </a:r>
            <a:r>
              <a:rPr lang="en-US" sz="20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Scan </a:t>
            </a:r>
            <a:r>
              <a:rPr lang="en-US" sz="2000" b="1" dirty="0" smtClean="0"/>
              <a:t>S</a:t>
            </a:r>
            <a:r>
              <a:rPr lang="en-US" sz="2000" dirty="0" smtClean="0"/>
              <a:t>. Use same hash function which was used for </a:t>
            </a:r>
            <a:r>
              <a:rPr lang="en-US" sz="2000" b="1" dirty="0" smtClean="0"/>
              <a:t>R</a:t>
            </a:r>
            <a:r>
              <a:rPr lang="en-US" sz="2000" dirty="0" smtClean="0"/>
              <a:t> and repeat the process in previous step.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Read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/>
              <a:t>into memory and build a hash table for it</a:t>
            </a:r>
            <a:r>
              <a:rPr lang="en-US" sz="20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Hash each tuple of S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with same hash function used previously and probe for a match. If match exists, output tuple in result, move on to the next tuple.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04" y="1905000"/>
            <a:ext cx="838296" cy="372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04" y="2743200"/>
            <a:ext cx="838296" cy="372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48000"/>
            <a:ext cx="838296" cy="3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858000"/>
          </a:xfrm>
        </p:spPr>
      </p:pic>
    </p:spTree>
    <p:extLst>
      <p:ext uri="{BB962C8B-B14F-4D97-AF65-F5344CB8AC3E}">
        <p14:creationId xmlns:p14="http://schemas.microsoft.com/office/powerpoint/2010/main" val="42929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>
                <a:latin typeface="Agency FB" pitchFamily="34" charset="0"/>
              </a:rPr>
              <a:t>make the most of what you have</a:t>
            </a:r>
            <a:endParaRPr lang="en-US" i="1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Joins tend to be one of the most costly operations.</a:t>
            </a:r>
          </a:p>
          <a:p>
            <a:r>
              <a:rPr lang="en-US" dirty="0" smtClean="0"/>
              <a:t>Proposing new algorithms which use the large memories at our disposal.</a:t>
            </a:r>
          </a:p>
          <a:p>
            <a:r>
              <a:rPr lang="en-US" dirty="0"/>
              <a:t>Traditional algorithms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Nested Loop Join) </a:t>
            </a:r>
            <a:r>
              <a:rPr lang="en-US" dirty="0"/>
              <a:t>do not take the advantage of large main memories available today.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7525"/>
            <a:ext cx="8839200" cy="3029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32766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Phase 1</a:t>
            </a:r>
          </a:p>
          <a:p>
            <a:pPr algn="ctr"/>
            <a:r>
              <a:rPr lang="en-US" sz="2400" dirty="0" smtClean="0"/>
              <a:t>Phase 2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8" y="4038600"/>
            <a:ext cx="8789112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Hash Join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Memory           is indeed sufficient. Each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is of size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Since </a:t>
            </a:r>
            <a:r>
              <a:rPr lang="en-US" sz="2400" b="1" dirty="0" smtClean="0"/>
              <a:t>F</a:t>
            </a:r>
            <a:r>
              <a:rPr lang="en-US" sz="2400" dirty="0" smtClean="0"/>
              <a:t> is the fudge factor, hash table size 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Cost Function –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685896" cy="304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00200"/>
            <a:ext cx="1810003" cy="600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61" y="2590800"/>
            <a:ext cx="1981477" cy="581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803627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Hash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Midway between GRACE-Join &amp; Simple-Hash.</a:t>
            </a:r>
          </a:p>
          <a:p>
            <a:r>
              <a:rPr lang="en-US" sz="2400" dirty="0" smtClean="0"/>
              <a:t>Number of partitions fixed to </a:t>
            </a:r>
            <a:r>
              <a:rPr lang="en-US" sz="2400" b="1" dirty="0" smtClean="0"/>
              <a:t>B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B</a:t>
            </a:r>
            <a:r>
              <a:rPr lang="en-US" sz="2400" dirty="0" smtClean="0"/>
              <a:t> blocks of memory used for output buffering while rest </a:t>
            </a:r>
            <a:r>
              <a:rPr lang="en-US" sz="2400" b="1" dirty="0" smtClean="0"/>
              <a:t>|M|-B </a:t>
            </a:r>
            <a:r>
              <a:rPr lang="en-US" sz="2400" dirty="0" smtClean="0"/>
              <a:t> used to store to store hash tables.</a:t>
            </a:r>
          </a:p>
          <a:p>
            <a:r>
              <a:rPr lang="en-US" sz="2400" dirty="0" smtClean="0"/>
              <a:t>Hash </a:t>
            </a:r>
            <a:r>
              <a:rPr lang="en-US" sz="2400" b="1" dirty="0" smtClean="0"/>
              <a:t>R</a:t>
            </a:r>
            <a:r>
              <a:rPr lang="en-US" sz="2400" dirty="0" smtClean="0"/>
              <a:t>. If it belongs to 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place it in hash table in memory otherwise write it to disk.</a:t>
            </a:r>
          </a:p>
          <a:p>
            <a:r>
              <a:rPr lang="en-US" sz="2400" dirty="0" smtClean="0"/>
              <a:t>Hash </a:t>
            </a:r>
            <a:r>
              <a:rPr lang="en-US" sz="2400" b="1" dirty="0" smtClean="0"/>
              <a:t>S</a:t>
            </a:r>
            <a:r>
              <a:rPr lang="en-US" sz="2400" dirty="0" smtClean="0"/>
              <a:t>. If it belong to 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compare it to the hash in memory otherwise write it to the disk. After this step only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….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&amp; 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…S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are on the disk.</a:t>
            </a:r>
          </a:p>
          <a:p>
            <a:r>
              <a:rPr lang="en-US" sz="2400" dirty="0" smtClean="0"/>
              <a:t>Repeat the above two steps for each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&amp; 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previously written to the disk.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2200"/>
            <a:ext cx="2505286" cy="7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"/>
            <a:ext cx="8915400" cy="6675120"/>
          </a:xfrm>
        </p:spPr>
      </p:pic>
    </p:spTree>
    <p:extLst>
      <p:ext uri="{BB962C8B-B14F-4D97-AF65-F5344CB8AC3E}">
        <p14:creationId xmlns:p14="http://schemas.microsoft.com/office/powerpoint/2010/main" val="42929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686800" cy="3505200"/>
          </a:xfrm>
        </p:spPr>
      </p:pic>
    </p:spTree>
    <p:extLst>
      <p:ext uri="{BB962C8B-B14F-4D97-AF65-F5344CB8AC3E}">
        <p14:creationId xmlns:p14="http://schemas.microsoft.com/office/powerpoint/2010/main" val="39671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Hash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= |R</a:t>
            </a:r>
            <a:r>
              <a:rPr lang="en-US" baseline="-25000" dirty="0" smtClean="0"/>
              <a:t>0</a:t>
            </a:r>
            <a:r>
              <a:rPr lang="en-US" dirty="0" smtClean="0"/>
              <a:t>| / |</a:t>
            </a:r>
            <a:r>
              <a:rPr lang="en-US" b="1" dirty="0" smtClean="0"/>
              <a:t>R</a:t>
            </a:r>
            <a:r>
              <a:rPr lang="en-US" dirty="0" smtClean="0"/>
              <a:t>|, fraction of </a:t>
            </a:r>
            <a:r>
              <a:rPr lang="en-US" b="1" dirty="0" smtClean="0"/>
              <a:t>R</a:t>
            </a:r>
            <a:r>
              <a:rPr lang="en-US" dirty="0" smtClean="0"/>
              <a:t> represented by R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cost function –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8610600" cy="27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Sort-Merge Join</a:t>
            </a:r>
          </a:p>
          <a:p>
            <a:endParaRPr lang="en-US" dirty="0"/>
          </a:p>
          <a:p>
            <a:r>
              <a:rPr lang="en-US" dirty="0" smtClean="0"/>
              <a:t>Simple Hash Join</a:t>
            </a:r>
          </a:p>
          <a:p>
            <a:endParaRPr lang="en-US" dirty="0"/>
          </a:p>
          <a:p>
            <a:r>
              <a:rPr lang="en-US" dirty="0" smtClean="0"/>
              <a:t>GRACE Hash-Join</a:t>
            </a:r>
          </a:p>
          <a:p>
            <a:endParaRPr lang="en-US" dirty="0"/>
          </a:p>
          <a:p>
            <a:r>
              <a:rPr lang="en-US" dirty="0" smtClean="0"/>
              <a:t>Hybrid Hash-Join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 &amp;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Goal – Perform </a:t>
            </a:r>
            <a:r>
              <a:rPr lang="en-US" sz="2400" dirty="0" err="1" smtClean="0"/>
              <a:t>Equi</a:t>
            </a:r>
            <a:r>
              <a:rPr lang="en-US" sz="2400" dirty="0" smtClean="0"/>
              <a:t>-Join of relations R &amp; S.</a:t>
            </a:r>
          </a:p>
          <a:p>
            <a:r>
              <a:rPr lang="en-US" sz="2400" dirty="0" smtClean="0"/>
              <a:t>Full track blocking</a:t>
            </a:r>
          </a:p>
          <a:p>
            <a:r>
              <a:rPr lang="en-US" sz="2400" dirty="0" smtClean="0"/>
              <a:t>|R| &lt;= |S|</a:t>
            </a:r>
          </a:p>
          <a:p>
            <a:r>
              <a:rPr lang="en-US" sz="2400" dirty="0" smtClean="0"/>
              <a:t>Fixed amount of Memory is allocated upfront by the Proc. Manager and the DB process knows how much it is.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68" y="3657600"/>
            <a:ext cx="7010932" cy="24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Sort-Merge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(using k-way merge) &amp; then check for match of join parameters over the sorted o/p.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1) Produce runs of S ,move them to disk 	    and then produce runs of R.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2) Merge R &amp; S concurrently. Check for 	    match over the output.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9144000" cy="6843889"/>
          </a:xfrm>
        </p:spPr>
      </p:pic>
    </p:spTree>
    <p:extLst>
      <p:ext uri="{BB962C8B-B14F-4D97-AF65-F5344CB8AC3E}">
        <p14:creationId xmlns:p14="http://schemas.microsoft.com/office/powerpoint/2010/main" val="38155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360"/>
            <a:ext cx="8610600" cy="6655827"/>
          </a:xfrm>
        </p:spPr>
      </p:pic>
    </p:spTree>
    <p:extLst>
      <p:ext uri="{BB962C8B-B14F-4D97-AF65-F5344CB8AC3E}">
        <p14:creationId xmlns:p14="http://schemas.microsoft.com/office/powerpoint/2010/main" val="5191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Merge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Memory |M| assumed to be at least </a:t>
            </a:r>
            <a:r>
              <a:rPr lang="en-US" sz="2400" dirty="0" err="1" smtClean="0"/>
              <a:t>sqrt</a:t>
            </a:r>
            <a:r>
              <a:rPr lang="en-US" sz="2400" dirty="0" smtClean="0"/>
              <a:t>(|S|)</a:t>
            </a:r>
          </a:p>
          <a:p>
            <a:r>
              <a:rPr lang="en-US" sz="2400" dirty="0" smtClean="0"/>
              <a:t>At least                             distinct runs of each S and R. </a:t>
            </a:r>
          </a:p>
          <a:p>
            <a:r>
              <a:rPr lang="en-US" sz="2400" dirty="0" smtClean="0"/>
              <a:t>Since one input buffer required per </a:t>
            </a:r>
            <a:r>
              <a:rPr lang="en-US" sz="2400" dirty="0" smtClean="0"/>
              <a:t>run, our </a:t>
            </a:r>
            <a:r>
              <a:rPr lang="en-US" sz="2400" dirty="0" err="1" smtClean="0"/>
              <a:t>sqrt</a:t>
            </a:r>
            <a:r>
              <a:rPr lang="en-US" sz="2400" dirty="0" smtClean="0"/>
              <a:t>(|S|) assumption is still valid.</a:t>
            </a:r>
          </a:p>
          <a:p>
            <a:pPr marL="0" indent="0" algn="ctr">
              <a:buNone/>
            </a:pPr>
            <a:r>
              <a:rPr lang="en-US" sz="2000" u="sng" dirty="0"/>
              <a:t>The Total Cost</a:t>
            </a:r>
            <a:endParaRPr lang="en-US" sz="2000" u="sng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1771993" cy="61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8229600" cy="22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Hashing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Classical Approach – Build a Hash Table for R (as it is smaller among the two). Compare hashed values of each S tuple with the hashed R values.</a:t>
            </a:r>
          </a:p>
          <a:p>
            <a:r>
              <a:rPr lang="en-US" sz="2400" dirty="0" smtClean="0"/>
              <a:t>Works fine is hash of R fits in the memory.</a:t>
            </a:r>
            <a:r>
              <a:rPr lang="en-US" sz="2400" dirty="0"/>
              <a:t> </a:t>
            </a:r>
            <a:r>
              <a:rPr lang="en-US" sz="2400" dirty="0" smtClean="0"/>
              <a:t>All the following algorithms try to propose a way out of this limitation.</a:t>
            </a:r>
          </a:p>
          <a:p>
            <a:r>
              <a:rPr lang="en-US" sz="2400" dirty="0" smtClean="0"/>
              <a:t>Define buckets H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of hashed values and the corresponding 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and 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 which map into.</a:t>
            </a:r>
          </a:p>
          <a:p>
            <a:r>
              <a:rPr lang="en-US" sz="2400" dirty="0" smtClean="0"/>
              <a:t>Join the individual buckets.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583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757</Words>
  <Application>Microsoft Office PowerPoint</Application>
  <PresentationFormat>On-screen Show (4:3)</PresentationFormat>
  <Paragraphs>99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Join Processing in  Databases Systems with  Large Main Memories</vt:lpstr>
      <vt:lpstr>Motivation  make the most of what you have</vt:lpstr>
      <vt:lpstr>Join Algorithms</vt:lpstr>
      <vt:lpstr>Notations &amp; Assumptions</vt:lpstr>
      <vt:lpstr>Sort-Merge Join</vt:lpstr>
      <vt:lpstr>PowerPoint Presentation</vt:lpstr>
      <vt:lpstr>PowerPoint Presentation</vt:lpstr>
      <vt:lpstr>Sort Merge Join</vt:lpstr>
      <vt:lpstr>The Hashing Approach</vt:lpstr>
      <vt:lpstr>PowerPoint Presentation</vt:lpstr>
      <vt:lpstr>Simple Hash Join</vt:lpstr>
      <vt:lpstr>Simple Hash Join</vt:lpstr>
      <vt:lpstr>Simple Hash Join</vt:lpstr>
      <vt:lpstr>PowerPoint Presentation</vt:lpstr>
      <vt:lpstr>Simple Hash Join</vt:lpstr>
      <vt:lpstr>Simple Hash Join</vt:lpstr>
      <vt:lpstr>Simple Hash Join</vt:lpstr>
      <vt:lpstr>GRACE Hash Join</vt:lpstr>
      <vt:lpstr>PowerPoint Presentation</vt:lpstr>
      <vt:lpstr>PowerPoint Presentation</vt:lpstr>
      <vt:lpstr>GRACE Hash Join</vt:lpstr>
      <vt:lpstr>Hybrid Hash Join</vt:lpstr>
      <vt:lpstr>PowerPoint Presentation</vt:lpstr>
      <vt:lpstr>PowerPoint Presentation</vt:lpstr>
      <vt:lpstr>Hybrid Hash Join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Processing in  Databases Systems with  Large Main Memories</dc:title>
  <dc:creator>Aditya</dc:creator>
  <cp:lastModifiedBy>Aditya</cp:lastModifiedBy>
  <cp:revision>115</cp:revision>
  <cp:lastPrinted>2011-09-23T20:06:55Z</cp:lastPrinted>
  <dcterms:created xsi:type="dcterms:W3CDTF">2011-09-22T22:05:55Z</dcterms:created>
  <dcterms:modified xsi:type="dcterms:W3CDTF">2011-09-28T16:21:18Z</dcterms:modified>
</cp:coreProperties>
</file>