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2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89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91" r:id="rId14"/>
    <p:sldId id="267" r:id="rId15"/>
    <p:sldId id="268" r:id="rId16"/>
    <p:sldId id="270" r:id="rId17"/>
    <p:sldId id="271" r:id="rId18"/>
    <p:sldId id="272" r:id="rId19"/>
    <p:sldId id="266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32"/>
  </p:normalViewPr>
  <p:slideViewPr>
    <p:cSldViewPr snapToGrid="0" snapToObjects="1">
      <p:cViewPr varScale="1">
        <p:scale>
          <a:sx n="124" d="100"/>
          <a:sy n="124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C31F0-3A8A-5F46-8BF3-C70379A58CE3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47C8-E1BA-7E42-9E37-9ECCCE52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BA4B-C097-4042-9C3D-B82500024876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D399-6E1E-1449-89AD-D3A3663F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2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B642-172D-3C47-86EA-E0B65A65A625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319-64B3-4949-ADD2-5D5B2F06DF68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EEAC-D2C5-B641-AB73-549B3C161C19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39588"/>
            <a:ext cx="7065818" cy="5434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0545" y="1448361"/>
            <a:ext cx="3429000" cy="4602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68091" y="1448361"/>
            <a:ext cx="3429000" cy="460281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6F0F-A3E8-3C45-A6FB-05A3DC073575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22A8-1402-7D4E-9FC2-862A013D5B9D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16E-E89F-8A4E-AACC-3F9A3149D734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F87B-979F-2143-A655-A4DDE9C20A62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C921-B382-E04B-A2A5-903096C2F64C}" type="datetime1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A5C-CCD6-BF40-8A1D-7BD7FD28385E}" type="datetime1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429C-DBBB-8A49-B9F7-5F95C69A2E75}" type="datetime1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99BF-08FA-1640-97FF-F95963DF32E9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7D85-81F5-E645-BB0C-A58CCD80A83A}" type="datetime1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2EC6-6E21-E74F-9107-A68B7F896AB9}" type="datetime1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docs/ProgrammersManual.html#helpful-hints-for-common-operat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dirty="0"/>
              <a:t>HW2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zh-CN" altLang="en-US" dirty="0"/>
              <a:t> </a:t>
            </a:r>
            <a:r>
              <a:rPr lang="en-US" dirty="0"/>
              <a:t>Loop Invariant Code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Sunghyun</a:t>
            </a:r>
            <a:r>
              <a:rPr lang="en-US" altLang="zh-CN" dirty="0"/>
              <a:t> Park</a:t>
            </a:r>
            <a:endParaRPr lang="en-US" dirty="0"/>
          </a:p>
          <a:p>
            <a:r>
              <a:rPr lang="en-US" dirty="0"/>
              <a:t>Sep </a:t>
            </a:r>
            <a:r>
              <a:rPr lang="en-US" dirty="0" smtClean="0"/>
              <a:t>23,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919420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394361" y="3514714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9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FD2A3A7D-4632-554B-AC49-6256861B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57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fix-up code to restore correct execution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2">
            <a:extLst>
              <a:ext uri="{FF2B5EF4-FFF2-40B4-BE49-F238E27FC236}">
                <a16:creationId xmlns:a16="http://schemas.microsoft.com/office/drawing/2014/main" id="{B40F4294-40F3-4014-A5B6-2A27CFE1350D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8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70807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</a:p>
          <a:p>
            <a:pPr algn="ctr"/>
            <a:r>
              <a:rPr lang="en-US" altLang="zh-CN" dirty="0"/>
              <a:t>r4 = load(</a:t>
            </a:r>
            <a:r>
              <a:rPr lang="en-US" altLang="zh-CN" b="1" dirty="0"/>
              <a:t>r1</a:t>
            </a:r>
            <a:r>
              <a:rPr lang="en-US" altLang="zh-CN" dirty="0"/>
              <a:t>)</a:t>
            </a:r>
          </a:p>
          <a:p>
            <a:pPr algn="ctr"/>
            <a:r>
              <a:rPr lang="en-US" altLang="zh-CN" dirty="0"/>
              <a:t>r7 = r4 * 3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708075" y="3098554"/>
            <a:ext cx="1316182" cy="51799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370618" y="3635029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708075" y="4666775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6400797" y="2467863"/>
            <a:ext cx="0" cy="62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6400803" y="3616550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6400797" y="4355051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640079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598516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535770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535770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535770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5846621" y="2675256"/>
            <a:ext cx="0" cy="4370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659418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10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616550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702941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702425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57B9308-71E1-2747-8E51-F7B155C7F56D}"/>
              </a:ext>
            </a:extLst>
          </p:cNvPr>
          <p:cNvSpPr txBox="1"/>
          <p:nvPr/>
        </p:nvSpPr>
        <p:spPr>
          <a:xfrm>
            <a:off x="5846621" y="5727032"/>
            <a:ext cx="1819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B05D335-68B4-FF44-BFB5-0CC093C1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311038A0-10DD-7C43-A622-AC8AB957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2788140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A587A494-4EB3-7947-95E2-64CA9D050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336" y="3818256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23FBC16A-1762-6941-8B13-0BB06A2AA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4666775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37" name="Line 11">
            <a:extLst>
              <a:ext uri="{FF2B5EF4-FFF2-40B4-BE49-F238E27FC236}">
                <a16:creationId xmlns:a16="http://schemas.microsoft.com/office/drawing/2014/main" id="{5B992C43-54CD-824D-BBFC-D3FC8818D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2" y="2473550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8" name="Line 13">
            <a:extLst>
              <a:ext uri="{FF2B5EF4-FFF2-40B4-BE49-F238E27FC236}">
                <a16:creationId xmlns:a16="http://schemas.microsoft.com/office/drawing/2014/main" id="{9F408F25-BDF5-6742-9E3F-61AB699A0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3" y="3616550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9" name="Line 15">
            <a:extLst>
              <a:ext uri="{FF2B5EF4-FFF2-40B4-BE49-F238E27FC236}">
                <a16:creationId xmlns:a16="http://schemas.microsoft.com/office/drawing/2014/main" id="{B4BCC690-F5B2-B84F-9C06-8B3B7B05B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967" y="4355051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0" name="Line 16">
            <a:extLst>
              <a:ext uri="{FF2B5EF4-FFF2-40B4-BE49-F238E27FC236}">
                <a16:creationId xmlns:a16="http://schemas.microsoft.com/office/drawing/2014/main" id="{EF514612-D09F-154F-A96E-2215819A1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6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54004F-154E-DC46-B4FF-3939B8B46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333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2" name="Line 18">
            <a:extLst>
              <a:ext uri="{FF2B5EF4-FFF2-40B4-BE49-F238E27FC236}">
                <a16:creationId xmlns:a16="http://schemas.microsoft.com/office/drawing/2014/main" id="{C7533DAD-03BF-7842-8140-50A55BC5C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587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BD5A1659-251F-3043-9423-ADFF3195B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587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4" name="Line 20">
            <a:extLst>
              <a:ext uri="{FF2B5EF4-FFF2-40B4-BE49-F238E27FC236}">
                <a16:creationId xmlns:a16="http://schemas.microsoft.com/office/drawing/2014/main" id="{407E14A0-97DC-214F-9AAF-FE03A63A3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587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5" name="Line 21">
            <a:extLst>
              <a:ext uri="{FF2B5EF4-FFF2-40B4-BE49-F238E27FC236}">
                <a16:creationId xmlns:a16="http://schemas.microsoft.com/office/drawing/2014/main" id="{BE77747B-0C3C-0440-97F2-A8CF2010F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791" y="2675256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40C0DEFF-A279-3B41-8A74-27126841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235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7" name="Line 13">
            <a:extLst>
              <a:ext uri="{FF2B5EF4-FFF2-40B4-BE49-F238E27FC236}">
                <a16:creationId xmlns:a16="http://schemas.microsoft.com/office/drawing/2014/main" id="{60F404AE-E8C3-2147-A233-6215FB8B9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0" y="3616550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8E1E0E7-8EF1-8A41-909C-509526B44ED5}"/>
              </a:ext>
            </a:extLst>
          </p:cNvPr>
          <p:cNvSpPr txBox="1"/>
          <p:nvPr/>
        </p:nvSpPr>
        <p:spPr>
          <a:xfrm>
            <a:off x="300758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3240071-A62C-B547-9437-C0BDB5BB33FA}"/>
              </a:ext>
            </a:extLst>
          </p:cNvPr>
          <p:cNvSpPr txBox="1"/>
          <p:nvPr/>
        </p:nvSpPr>
        <p:spPr>
          <a:xfrm>
            <a:off x="300242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C9A94ABF-3D8F-A540-A9DE-F47BD881A14D}"/>
              </a:ext>
            </a:extLst>
          </p:cNvPr>
          <p:cNvSpPr txBox="1"/>
          <p:nvPr/>
        </p:nvSpPr>
        <p:spPr>
          <a:xfrm>
            <a:off x="1686245" y="5724148"/>
            <a:ext cx="201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文本框 2">
            <a:extLst>
              <a:ext uri="{FF2B5EF4-FFF2-40B4-BE49-F238E27FC236}">
                <a16:creationId xmlns:a16="http://schemas.microsoft.com/office/drawing/2014/main" id="{2FE853FB-1A18-4D42-8BC6-899B32C39DA9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53" name="文本框 2">
            <a:extLst>
              <a:ext uri="{FF2B5EF4-FFF2-40B4-BE49-F238E27FC236}">
                <a16:creationId xmlns:a16="http://schemas.microsoft.com/office/drawing/2014/main" id="{EE73188D-31C2-4014-9B58-22BF9A397A0A}"/>
              </a:ext>
            </a:extLst>
          </p:cNvPr>
          <p:cNvSpPr txBox="1"/>
          <p:nvPr/>
        </p:nvSpPr>
        <p:spPr>
          <a:xfrm>
            <a:off x="5985165" y="38221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7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-64395" y="274638"/>
            <a:ext cx="9139707" cy="1143000"/>
          </a:xfrm>
        </p:spPr>
        <p:txBody>
          <a:bodyPr>
            <a:normAutofit/>
          </a:bodyPr>
          <a:lstStyle/>
          <a:p>
            <a:r>
              <a:rPr lang="en-US" dirty="0"/>
              <a:t>HW2: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 (FP)</a:t>
            </a:r>
            <a:r>
              <a:rPr lang="en-US" dirty="0"/>
              <a:t> LICM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DA8166F-2E82-6A40-ABA4-665B13F33468}"/>
              </a:ext>
            </a:extLst>
          </p:cNvPr>
          <p:cNvSpPr txBox="1"/>
          <p:nvPr/>
        </p:nvSpPr>
        <p:spPr>
          <a:xfrm>
            <a:off x="490941" y="1696452"/>
            <a:ext cx="81621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 within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dependent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zh-CN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endParaRPr kumimoji="1" lang="zh-CN" altLang="en-US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For simplicity, don’t worry about pointer for this assignment.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Create a heuristic that determines to perform FP LICM or not.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Smart heuristic should apply optimization when it’s profitable.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profitable FP invariants.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Load instruction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onsumers of the load that become invariant</a:t>
            </a:r>
            <a:r>
              <a:rPr lang="zh-CN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(For bonus points)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Replicate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hoisted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8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0A82-6BF7-463F-A95E-52FBA7AB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HW2: Useful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6850A-1D7D-4371-BA6A-3805E4BB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5218E0-2396-4F05-89B8-B97623C91422}"/>
              </a:ext>
            </a:extLst>
          </p:cNvPr>
          <p:cNvSpPr txBox="1">
            <a:spLocks/>
          </p:cNvSpPr>
          <p:nvPr/>
        </p:nvSpPr>
        <p:spPr>
          <a:xfrm>
            <a:off x="457200" y="1417638"/>
            <a:ext cx="8229600" cy="517883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run.sh</a:t>
            </a:r>
          </a:p>
          <a:p>
            <a:pPr lvl="1"/>
            <a:r>
              <a:rPr lang="en-US" altLang="zh-CN" sz="2000" dirty="0"/>
              <a:t>List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commands</a:t>
            </a:r>
            <a:r>
              <a:rPr lang="zh-CN" altLang="en-US" sz="2000" dirty="0"/>
              <a:t> </a:t>
            </a:r>
            <a:r>
              <a:rPr lang="en-US" altLang="zh-CN" sz="2000" dirty="0"/>
              <a:t>used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HW2</a:t>
            </a:r>
          </a:p>
          <a:p>
            <a:pPr lvl="1"/>
            <a:r>
              <a:rPr lang="en-US" altLang="zh-CN" sz="2000" dirty="0"/>
              <a:t>Check correctness of your pass!</a:t>
            </a:r>
          </a:p>
          <a:p>
            <a:pPr marL="457200" lvl="1" indent="0">
              <a:buFont typeface="Arial"/>
              <a:buNone/>
            </a:pPr>
            <a:endParaRPr lang="en-US" altLang="zh-CN" sz="2400" dirty="0"/>
          </a:p>
          <a:p>
            <a:r>
              <a:rPr lang="en-US" altLang="zh-CN" sz="2400" dirty="0"/>
              <a:t>Project</a:t>
            </a:r>
            <a:r>
              <a:rPr lang="zh-CN" altLang="en-US" sz="2400" dirty="0"/>
              <a:t> </a:t>
            </a:r>
            <a:r>
              <a:rPr lang="en-US" altLang="zh-CN" sz="2400" dirty="0"/>
              <a:t>Template</a:t>
            </a:r>
          </a:p>
          <a:p>
            <a:pPr lvl="1"/>
            <a:r>
              <a:rPr lang="en-US" altLang="zh-CN" sz="2000" dirty="0"/>
              <a:t>HW2PASS.cpp:</a:t>
            </a:r>
            <a:r>
              <a:rPr lang="zh-CN" altLang="en-US" sz="2000" dirty="0"/>
              <a:t> </a:t>
            </a:r>
            <a:r>
              <a:rPr lang="en-US" altLang="zh-CN" sz="2000" dirty="0"/>
              <a:t>Mostly</a:t>
            </a:r>
            <a:r>
              <a:rPr lang="zh-CN" altLang="en-US" sz="2000" dirty="0"/>
              <a:t> </a:t>
            </a:r>
            <a:r>
              <a:rPr lang="en-US" altLang="zh-CN" sz="2000" dirty="0"/>
              <a:t>from</a:t>
            </a:r>
            <a:r>
              <a:rPr lang="zh-CN" altLang="en-US" sz="2000" dirty="0"/>
              <a:t> </a:t>
            </a:r>
            <a:r>
              <a:rPr lang="en-US" altLang="zh-CN" sz="2000" dirty="0"/>
              <a:t>current</a:t>
            </a:r>
            <a:r>
              <a:rPr lang="zh-CN" altLang="en-US" sz="2000" dirty="0"/>
              <a:t> </a:t>
            </a:r>
            <a:r>
              <a:rPr lang="en-US" altLang="zh-CN" sz="2000" dirty="0"/>
              <a:t>LLVM</a:t>
            </a:r>
            <a:r>
              <a:rPr lang="zh-CN" altLang="en-US" sz="2000" dirty="0"/>
              <a:t> </a:t>
            </a:r>
            <a:r>
              <a:rPr lang="en-US" altLang="zh-CN" sz="2000" dirty="0"/>
              <a:t>LICM</a:t>
            </a:r>
            <a:r>
              <a:rPr lang="zh-CN" altLang="en-US" sz="2000" dirty="0"/>
              <a:t> </a:t>
            </a:r>
            <a:r>
              <a:rPr lang="en-US" altLang="zh-CN" sz="2000" dirty="0"/>
              <a:t>Implementation.</a:t>
            </a:r>
          </a:p>
          <a:p>
            <a:pPr lvl="1"/>
            <a:r>
              <a:rPr lang="en-US" sz="2000" i="1" dirty="0" err="1"/>
              <a:t>runOnLoop</a:t>
            </a:r>
            <a:r>
              <a:rPr lang="en-US" altLang="zh-CN" sz="2000" i="1" dirty="0"/>
              <a:t>(…)</a:t>
            </a:r>
            <a:r>
              <a:rPr lang="zh-CN" altLang="en-US" sz="2000" i="1" dirty="0"/>
              <a:t>         </a:t>
            </a:r>
            <a:r>
              <a:rPr lang="en-US" altLang="zh-CN" sz="2000" i="1" dirty="0" err="1"/>
              <a:t>hoistRegion</a:t>
            </a:r>
            <a:r>
              <a:rPr lang="en-US" altLang="zh-CN" sz="2000" i="1" dirty="0"/>
              <a:t>(…)</a:t>
            </a:r>
            <a:r>
              <a:rPr lang="zh-CN" altLang="en-US" sz="2000" i="1" dirty="0"/>
              <a:t>             </a:t>
            </a:r>
            <a:r>
              <a:rPr lang="en-US" altLang="zh-CN" sz="2000" i="1" dirty="0"/>
              <a:t>hoist(…)</a:t>
            </a:r>
          </a:p>
          <a:p>
            <a:pPr lvl="1"/>
            <a:endParaRPr lang="en-US" altLang="zh-CN" sz="2000" i="1" dirty="0"/>
          </a:p>
          <a:p>
            <a:r>
              <a:rPr lang="en-US" altLang="zh-CN" sz="2400" dirty="0"/>
              <a:t>Benchmarks</a:t>
            </a:r>
          </a:p>
          <a:p>
            <a:pPr lvl="1"/>
            <a:r>
              <a:rPr lang="en-US" altLang="zh-CN" sz="2000" dirty="0"/>
              <a:t>6</a:t>
            </a:r>
            <a:r>
              <a:rPr lang="zh-CN" altLang="en-US" sz="2000" dirty="0"/>
              <a:t> </a:t>
            </a:r>
            <a:r>
              <a:rPr lang="en-US" altLang="zh-CN" sz="2000" dirty="0"/>
              <a:t>correctness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(Required)</a:t>
            </a:r>
          </a:p>
          <a:p>
            <a:pPr lvl="2"/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need</a:t>
            </a:r>
            <a:r>
              <a:rPr lang="zh-CN" altLang="en-US" sz="1600" dirty="0"/>
              <a:t> </a:t>
            </a:r>
            <a:r>
              <a:rPr lang="en-US" altLang="zh-CN" sz="1600" dirty="0"/>
              <a:t>to</a:t>
            </a:r>
            <a:r>
              <a:rPr lang="zh-CN" altLang="en-US" sz="1600" dirty="0"/>
              <a:t> </a:t>
            </a:r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dependent</a:t>
            </a:r>
            <a:r>
              <a:rPr lang="zh-CN" altLang="en-US" sz="1600" dirty="0"/>
              <a:t> </a:t>
            </a:r>
            <a:r>
              <a:rPr lang="en-US" altLang="zh-CN" sz="1600" dirty="0"/>
              <a:t>load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</a:p>
          <a:p>
            <a:pPr lvl="2"/>
            <a:r>
              <a:rPr lang="en-US" altLang="zh-CN" sz="1600" dirty="0"/>
              <a:t>Must</a:t>
            </a:r>
            <a:r>
              <a:rPr lang="zh-CN" altLang="en-US" sz="1600" dirty="0"/>
              <a:t> </a:t>
            </a:r>
            <a:r>
              <a:rPr lang="en-US" altLang="zh-CN" sz="1600" dirty="0"/>
              <a:t>generate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correct</a:t>
            </a:r>
            <a:r>
              <a:rPr lang="zh-CN" altLang="en-US" sz="1600" dirty="0"/>
              <a:t> </a:t>
            </a:r>
            <a:r>
              <a:rPr lang="en-US" altLang="zh-CN" sz="1600" dirty="0"/>
              <a:t>output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applying</a:t>
            </a:r>
            <a:r>
              <a:rPr lang="zh-CN" altLang="en-US" sz="1600" dirty="0"/>
              <a:t> </a:t>
            </a:r>
            <a:r>
              <a:rPr lang="en-US" altLang="zh-CN" sz="1600" dirty="0"/>
              <a:t>your</a:t>
            </a:r>
            <a:r>
              <a:rPr lang="zh-CN" altLang="en-US" sz="1600" dirty="0"/>
              <a:t> </a:t>
            </a:r>
            <a:r>
              <a:rPr lang="en-US" altLang="zh-CN" sz="1600" dirty="0"/>
              <a:t>FPLICM</a:t>
            </a:r>
            <a:r>
              <a:rPr lang="zh-CN" altLang="en-US" sz="1600" dirty="0"/>
              <a:t> </a:t>
            </a:r>
            <a:r>
              <a:rPr lang="en-US" altLang="zh-CN" sz="1600" dirty="0"/>
              <a:t>pass</a:t>
            </a:r>
          </a:p>
          <a:p>
            <a:pPr lvl="1"/>
            <a:r>
              <a:rPr lang="en-US" altLang="zh-CN" sz="2000" dirty="0"/>
              <a:t>4</a:t>
            </a:r>
            <a:r>
              <a:rPr lang="zh-CN" altLang="en-US" sz="2000" dirty="0"/>
              <a:t> </a:t>
            </a:r>
            <a:r>
              <a:rPr lang="en-US" altLang="zh-CN" sz="2000" dirty="0"/>
              <a:t>performance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(Optional)</a:t>
            </a:r>
          </a:p>
          <a:p>
            <a:pPr lvl="2"/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many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possible</a:t>
            </a:r>
          </a:p>
          <a:p>
            <a:pPr lvl="2"/>
            <a:r>
              <a:rPr lang="en-US" altLang="zh-CN" sz="1600" dirty="0"/>
              <a:t>Correctness</a:t>
            </a:r>
            <a:r>
              <a:rPr lang="zh-CN" altLang="en-US" sz="1600" dirty="0"/>
              <a:t> </a:t>
            </a:r>
            <a:r>
              <a:rPr lang="en-US" altLang="zh-CN" sz="1600" dirty="0"/>
              <a:t>first,</a:t>
            </a:r>
            <a:r>
              <a:rPr lang="zh-CN" altLang="en-US" sz="1600" dirty="0"/>
              <a:t> </a:t>
            </a:r>
            <a:r>
              <a:rPr lang="en-US" altLang="zh-CN" sz="1600" dirty="0"/>
              <a:t>then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82768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Code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following slides present code from the LLVM codebase that may help you with HW2.</a:t>
            </a:r>
          </a:p>
          <a:p>
            <a:r>
              <a:rPr lang="en-US" sz="2400" dirty="0"/>
              <a:t>Disclaimers:</a:t>
            </a:r>
          </a:p>
          <a:p>
            <a:pPr lvl="1"/>
            <a:r>
              <a:rPr lang="en-US" sz="2400" dirty="0"/>
              <a:t>Use of following API is your choice.  There are many ways to do this assignment.</a:t>
            </a:r>
          </a:p>
          <a:p>
            <a:pPr lvl="1"/>
            <a:r>
              <a:rPr lang="en-US" sz="2400" dirty="0"/>
              <a:t>You are free to use any other code that exists in LLVM 8</a:t>
            </a:r>
            <a:r>
              <a:rPr lang="en-US" altLang="zh-CN" sz="2400" dirty="0"/>
              <a:t>.0.1</a:t>
            </a:r>
            <a:r>
              <a:rPr lang="en-US" sz="2400" dirty="0"/>
              <a:t> or that you develop.</a:t>
            </a:r>
          </a:p>
          <a:p>
            <a:pPr lvl="1"/>
            <a:r>
              <a:rPr lang="en-US" sz="2400" b="1" dirty="0"/>
              <a:t>Read the documentation/source before asking for help!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http://llvm.org/docs/ProgrammersManual.html#helpful-hints-for-common-operations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3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Manipulating Basic Blocks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195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SplitBlock</a:t>
            </a:r>
            <a:r>
              <a:rPr lang="en-US" dirty="0"/>
              <a:t>(…) splits a BB at a specified </a:t>
            </a:r>
            <a:r>
              <a:rPr lang="en-US" dirty="0" err="1"/>
              <a:t>instr</a:t>
            </a:r>
            <a:r>
              <a:rPr lang="en-US" dirty="0"/>
              <a:t>, returns </a:t>
            </a:r>
            <a:r>
              <a:rPr lang="en-US" dirty="0" err="1"/>
              <a:t>ptr</a:t>
            </a:r>
            <a:r>
              <a:rPr lang="en-US" dirty="0"/>
              <a:t> to new BB that starts with the </a:t>
            </a:r>
            <a:r>
              <a:rPr lang="en-US" dirty="0" err="1"/>
              <a:t>instr</a:t>
            </a:r>
            <a:r>
              <a:rPr lang="en-US" dirty="0"/>
              <a:t>, connects the BBs with an unconditional branch</a:t>
            </a:r>
          </a:p>
          <a:p>
            <a:endParaRPr lang="en-US" dirty="0"/>
          </a:p>
          <a:p>
            <a:r>
              <a:rPr lang="en-US" dirty="0" err="1"/>
              <a:t>SplitEdge</a:t>
            </a:r>
            <a:r>
              <a:rPr lang="en-US" dirty="0"/>
              <a:t>(…) will insert a BB between two specified BBs</a:t>
            </a:r>
          </a:p>
          <a:p>
            <a:endParaRPr lang="en-US" dirty="0"/>
          </a:p>
          <a:p>
            <a:r>
              <a:rPr lang="en-US" dirty="0"/>
              <a:t>Code found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BasicBlockUtils.h</a:t>
            </a:r>
            <a:endParaRPr lang="en-US" sz="1500" dirty="0">
              <a:latin typeface="Courier"/>
              <a:cs typeface="Courier"/>
            </a:endParaRP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-root&gt;/lib/Transforms/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BasicBlockUtils.cpp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// I is an Instruction*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*BB1 = I-&gt;</a:t>
            </a:r>
            <a:r>
              <a:rPr lang="en-US" sz="1600" dirty="0" err="1">
                <a:latin typeface="Courier"/>
                <a:cs typeface="Courier"/>
              </a:rPr>
              <a:t>getParent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*BB3 = 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504D"/>
                </a:solidFill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SplitBlock</a:t>
            </a:r>
            <a:r>
              <a:rPr lang="en-US" sz="1600" dirty="0">
                <a:latin typeface="Courier"/>
                <a:cs typeface="Courier"/>
              </a:rPr>
              <a:t>(BB1, I);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*BB2 =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SplitEdge</a:t>
            </a:r>
            <a:r>
              <a:rPr lang="en-US" sz="1600" dirty="0">
                <a:latin typeface="Courier"/>
                <a:cs typeface="Courier"/>
              </a:rPr>
              <a:t>(BB1, BB3);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Code: Creating and Inserting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79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Various ways to create &amp; insert instructions</a:t>
            </a:r>
          </a:p>
          <a:p>
            <a:endParaRPr lang="en-US" dirty="0"/>
          </a:p>
          <a:p>
            <a:r>
              <a:rPr lang="en-US" dirty="0"/>
              <a:t>Hint: Instructions have a </a:t>
            </a:r>
            <a:r>
              <a:rPr lang="en-US" b="1" dirty="0"/>
              <a:t>clone() </a:t>
            </a:r>
            <a:r>
              <a:rPr lang="en-US" dirty="0"/>
              <a:t>member function</a:t>
            </a:r>
          </a:p>
          <a:p>
            <a:endParaRPr lang="en-US" dirty="0"/>
          </a:p>
          <a:p>
            <a:r>
              <a:rPr lang="en-US" dirty="0"/>
              <a:t>See specific instruction constructors/member functions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Instructions.h</a:t>
            </a:r>
            <a:endParaRPr lang="en-US" sz="1500" dirty="0">
              <a:latin typeface="Courier"/>
              <a:cs typeface="Courier"/>
            </a:endParaRPr>
          </a:p>
          <a:p>
            <a:endParaRPr lang="en-US" dirty="0"/>
          </a:p>
          <a:p>
            <a:r>
              <a:rPr lang="en-US" dirty="0"/>
              <a:t>See general instruction functions available to all instructions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Instruction.h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693" y="1600200"/>
            <a:ext cx="476730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1) create load, insert at end of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   specified basic block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 *LD =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altLang="zh-CN" sz="1400" dirty="0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“</a:t>
            </a:r>
            <a:r>
              <a:rPr lang="en-US" sz="1400" dirty="0" err="1">
                <a:latin typeface="Courier"/>
                <a:cs typeface="Courier"/>
              </a:rPr>
              <a:t>loadflag</a:t>
            </a:r>
            <a:r>
              <a:rPr lang="en-US" sz="1400" dirty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BB1);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2) create branch using Create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method, insert before BB1’s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terminating instruction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Branch::Create(BB1, BB2, flag,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BB1-&gt;</a:t>
            </a:r>
            <a:r>
              <a:rPr lang="en-US" sz="1400" dirty="0" err="1">
                <a:latin typeface="Courier"/>
                <a:cs typeface="Courier"/>
              </a:rPr>
              <a:t>getTerminator</a:t>
            </a:r>
            <a:r>
              <a:rPr lang="en-US" sz="14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3) create a store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inst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 that stores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result of LD to some variable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(related to next slide)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 *ST =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(LD, </a:t>
            </a:r>
            <a:r>
              <a:rPr lang="en-US" sz="1400" dirty="0" err="1">
                <a:latin typeface="Courier"/>
                <a:cs typeface="Courier"/>
              </a:rPr>
              <a:t>var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inserting store into code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ST-&gt;</a:t>
            </a:r>
            <a:r>
              <a:rPr lang="en-US" sz="1400" dirty="0" err="1">
                <a:latin typeface="Courier"/>
                <a:cs typeface="Courier"/>
              </a:rPr>
              <a:t>insertAfter</a:t>
            </a:r>
            <a:r>
              <a:rPr lang="en-US" sz="1400" dirty="0">
                <a:latin typeface="Courier"/>
                <a:cs typeface="Courier"/>
              </a:rPr>
              <a:t>(LD);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65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Creating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AllocaInst</a:t>
            </a:r>
            <a:r>
              <a:rPr lang="en-US" dirty="0"/>
              <a:t> to allocate memory space on the stack.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1) Create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a</a:t>
            </a: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 variable in the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   function Entry block</a:t>
            </a: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 *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 = new </a:t>
            </a: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I-&gt;</a:t>
            </a:r>
            <a:r>
              <a:rPr lang="en-US" altLang="zh-CN" sz="1500" dirty="0" err="1">
                <a:latin typeface="Courier"/>
                <a:cs typeface="Courier"/>
              </a:rPr>
              <a:t>getType</a:t>
            </a:r>
            <a:r>
              <a:rPr lang="en-US" altLang="zh-CN" sz="1500" dirty="0">
                <a:latin typeface="Courier"/>
                <a:cs typeface="Courier"/>
              </a:rPr>
              <a:t>(),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0,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2)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store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to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the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variable</a:t>
            </a:r>
            <a:endParaRPr lang="en-US" sz="1500" dirty="0">
              <a:solidFill>
                <a:srgbClr val="1F497D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 *ST = new </a:t>
            </a: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Result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Important: Maintaining SSA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8833"/>
          </a:xfrm>
        </p:spPr>
        <p:txBody>
          <a:bodyPr>
            <a:normAutofit/>
          </a:bodyPr>
          <a:lstStyle/>
          <a:p>
            <a:r>
              <a:rPr lang="en-US" sz="2400" dirty="0"/>
              <a:t>Static </a:t>
            </a:r>
            <a:r>
              <a:rPr lang="en-US" altLang="zh-CN" sz="2400" dirty="0"/>
              <a:t>Single </a:t>
            </a:r>
            <a:r>
              <a:rPr lang="en-US" sz="2400" dirty="0"/>
              <a:t>Assignment form requires unique destination registers for each instruction</a:t>
            </a:r>
          </a:p>
          <a:p>
            <a:pPr lvl="1"/>
            <a:r>
              <a:rPr lang="en-US" altLang="zh-CN" sz="2400" dirty="0"/>
              <a:t>Replicated</a:t>
            </a:r>
            <a:r>
              <a:rPr lang="en-US" sz="2400" dirty="0"/>
              <a:t> instructions in your </a:t>
            </a:r>
            <a:r>
              <a:rPr lang="en-US" altLang="zh-CN" sz="2400" dirty="0"/>
              <a:t>infrequent</a:t>
            </a:r>
            <a:r>
              <a:rPr lang="zh-CN" altLang="en-US" sz="2400" dirty="0"/>
              <a:t> </a:t>
            </a:r>
            <a:r>
              <a:rPr lang="en-US" altLang="zh-CN" sz="2400" dirty="0"/>
              <a:t>BB</a:t>
            </a:r>
            <a:r>
              <a:rPr lang="en-US" sz="2400" dirty="0"/>
              <a:t> will write to different </a:t>
            </a:r>
            <a:r>
              <a:rPr lang="en-US" sz="2400" dirty="0" err="1"/>
              <a:t>regs</a:t>
            </a:r>
            <a:r>
              <a:rPr lang="en-US" sz="2400" dirty="0"/>
              <a:t> compared to the instructions in the preheader!</a:t>
            </a:r>
          </a:p>
          <a:p>
            <a:pPr lvl="1"/>
            <a:r>
              <a:rPr lang="en-US" sz="2400" dirty="0"/>
              <a:t>Store results of hoisted </a:t>
            </a:r>
            <a:r>
              <a:rPr lang="en-US" sz="2400" dirty="0" err="1"/>
              <a:t>instrs</a:t>
            </a:r>
            <a:r>
              <a:rPr lang="en-US" sz="2400" dirty="0"/>
              <a:t> to stack variables (see prev. slide)</a:t>
            </a:r>
          </a:p>
          <a:p>
            <a:pPr lvl="1"/>
            <a:r>
              <a:rPr lang="en-US" sz="2400" dirty="0"/>
              <a:t>Make sure </a:t>
            </a:r>
            <a:r>
              <a:rPr lang="en-US" sz="2400" dirty="0" err="1"/>
              <a:t>AllocaInst’s</a:t>
            </a:r>
            <a:r>
              <a:rPr lang="en-US" sz="2400" dirty="0"/>
              <a:t> are in function’s entry BB!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8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Notes Regarding HW2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Start early!</a:t>
            </a:r>
          </a:p>
          <a:p>
            <a:r>
              <a:rPr lang="en-US" sz="2400" dirty="0"/>
              <a:t>Will be released on 9/25 (Wed)</a:t>
            </a:r>
          </a:p>
          <a:p>
            <a:r>
              <a:rPr lang="en-US" altLang="zh-CN" sz="2400" dirty="0"/>
              <a:t>Make sure your optimization doesn’t break a program!</a:t>
            </a:r>
          </a:p>
          <a:p>
            <a:r>
              <a:rPr lang="en-US" altLang="zh-CN" sz="2400" dirty="0"/>
              <a:t>Start with script/template.</a:t>
            </a:r>
          </a:p>
          <a:p>
            <a:r>
              <a:rPr lang="en-US" altLang="zh-CN" sz="2400" dirty="0"/>
              <a:t>Try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bonus</a:t>
            </a:r>
            <a:r>
              <a:rPr lang="zh-CN" altLang="en-US" sz="2400" dirty="0"/>
              <a:t> </a:t>
            </a:r>
            <a:r>
              <a:rPr lang="en-US" altLang="zh-CN" sz="2400" dirty="0"/>
              <a:t>part</a:t>
            </a:r>
            <a:endParaRPr lang="en-US" sz="2400" dirty="0"/>
          </a:p>
          <a:p>
            <a:r>
              <a:rPr lang="en-US" sz="2400" dirty="0"/>
              <a:t>Running/Debugging</a:t>
            </a:r>
          </a:p>
          <a:p>
            <a:pPr lvl="1"/>
            <a:r>
              <a:rPr lang="en-US" sz="2400" dirty="0"/>
              <a:t>Revisit information from LLVM overview slides</a:t>
            </a:r>
          </a:p>
          <a:p>
            <a:r>
              <a:rPr lang="en-US" sz="2400" dirty="0"/>
              <a:t>Performance Competition: Generate </a:t>
            </a:r>
            <a:r>
              <a:rPr lang="en-US" altLang="zh-CN" sz="2400" dirty="0"/>
              <a:t>correct</a:t>
            </a:r>
            <a:r>
              <a:rPr lang="en-US" sz="2400" dirty="0"/>
              <a:t> </a:t>
            </a:r>
            <a:r>
              <a:rPr lang="en-US" sz="2400" b="1" dirty="0"/>
              <a:t>AND</a:t>
            </a:r>
            <a:r>
              <a:rPr lang="en-US" sz="2400" dirty="0"/>
              <a:t> </a:t>
            </a:r>
            <a:r>
              <a:rPr lang="en-US" altLang="zh-CN" sz="2400" dirty="0"/>
              <a:t>fast</a:t>
            </a:r>
            <a:r>
              <a:rPr lang="en-US" sz="2400" dirty="0"/>
              <a:t> </a:t>
            </a:r>
            <a:r>
              <a:rPr lang="en-US" sz="2400" dirty="0" err="1"/>
              <a:t>bitcode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3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886664" y="1778015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5DE691-582A-4CD3-9175-CB84B8D928F7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678808" y="2459865"/>
            <a:ext cx="2313902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2490FB-32A9-4A1D-9965-2592A8A7F49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3711264" y="2459865"/>
            <a:ext cx="1281446" cy="35297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BE3339E-73CB-4155-A7FF-FE10DD93CEF5}"/>
              </a:ext>
            </a:extLst>
          </p:cNvPr>
          <p:cNvSpPr txBox="1"/>
          <p:nvPr/>
        </p:nvSpPr>
        <p:spPr>
          <a:xfrm>
            <a:off x="4992710" y="2136699"/>
            <a:ext cx="246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Their values don’t change within the loop</a:t>
            </a:r>
          </a:p>
        </p:txBody>
      </p:sp>
    </p:spTree>
    <p:extLst>
      <p:ext uri="{BB962C8B-B14F-4D97-AF65-F5344CB8AC3E}">
        <p14:creationId xmlns:p14="http://schemas.microsoft.com/office/powerpoint/2010/main" val="4095933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5ECD-F8BE-49E2-9B47-556E329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GSI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DF65-8724-427C-B271-70BF7B5F0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5892086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Ze Zhang (zezhang@umich.edu)</a:t>
            </a:r>
          </a:p>
          <a:p>
            <a:r>
              <a:rPr lang="en-US" sz="2800" dirty="0"/>
              <a:t>9/26 (Thu), 9/27(Fri), 10/1 (Tue)</a:t>
            </a:r>
          </a:p>
          <a:p>
            <a:r>
              <a:rPr lang="en-US" sz="2800" dirty="0"/>
              <a:t>Office hours/location will be same!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114C8-FA50-4086-9F01-1C4F9571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12C98-C8E7-45AF-A530-AEF9F1A7F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89089"/>
            <a:ext cx="2286000" cy="267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65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886664" y="1778015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65CBB0F-E01E-E049-A533-89DFCD3FB426}"/>
              </a:ext>
            </a:extLst>
          </p:cNvPr>
          <p:cNvSpPr txBox="1"/>
          <p:nvPr/>
        </p:nvSpPr>
        <p:spPr>
          <a:xfrm>
            <a:off x="886664" y="3904173"/>
            <a:ext cx="321665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500" dirty="0">
                <a:solidFill>
                  <a:srgbClr val="00B050"/>
                </a:solidFill>
              </a:rPr>
              <a:t>x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=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y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+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z;</a:t>
            </a:r>
          </a:p>
          <a:p>
            <a:r>
              <a:rPr lang="en-US" altLang="zh-CN" sz="2500" dirty="0">
                <a:solidFill>
                  <a:srgbClr val="00B050"/>
                </a:solidFill>
              </a:rPr>
              <a:t>t1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=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x</a:t>
            </a:r>
            <a:r>
              <a:rPr lang="zh-CN" altLang="en-US" sz="2500" dirty="0">
                <a:solidFill>
                  <a:srgbClr val="00B050"/>
                </a:solidFill>
              </a:rPr>
              <a:t> * </a:t>
            </a:r>
            <a:r>
              <a:rPr lang="en-US" altLang="zh-CN" sz="2500" dirty="0">
                <a:solidFill>
                  <a:srgbClr val="00B050"/>
                </a:solidFill>
              </a:rPr>
              <a:t>x;</a:t>
            </a:r>
          </a:p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t1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A1DF00-5679-48E2-B1E0-FEB3C86C5C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76444" y="1515596"/>
            <a:ext cx="4656222" cy="460281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Move operations whose source operands do not change within the loop to the loop </a:t>
            </a:r>
            <a:r>
              <a:rPr lang="en-US" dirty="0" err="1"/>
              <a:t>preheader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Execute them only 1x per invocation of the loop</a:t>
            </a:r>
          </a:p>
          <a:p>
            <a:pPr lvl="1"/>
            <a:r>
              <a:rPr lang="en-US" dirty="0"/>
              <a:t>Be careful with memory operations!</a:t>
            </a:r>
          </a:p>
          <a:p>
            <a:pPr lvl="1"/>
            <a:r>
              <a:rPr lang="en-US" dirty="0"/>
              <a:t>Be careful with ops not executed every iteration</a:t>
            </a:r>
          </a:p>
          <a:p>
            <a:endParaRPr lang="en-US" dirty="0"/>
          </a:p>
          <a:p>
            <a:r>
              <a:rPr lang="en-US" dirty="0"/>
              <a:t>LICM code exists in LLVM!</a:t>
            </a:r>
          </a:p>
          <a:p>
            <a:pPr lvl="1"/>
            <a:r>
              <a:rPr lang="en-US" dirty="0"/>
              <a:t>/lib/Transforms/Scalar/</a:t>
            </a:r>
            <a:r>
              <a:rPr lang="en-US" dirty="0" err="1"/>
              <a:t>LICM.cpp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5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3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文本框 2">
            <a:extLst>
              <a:ext uri="{FF2B5EF4-FFF2-40B4-BE49-F238E27FC236}">
                <a16:creationId xmlns:a16="http://schemas.microsoft.com/office/drawing/2014/main" id="{5CB273BE-DC4C-42EE-A0A0-1574C7DD9F0E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27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4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文本框 2">
            <a:extLst>
              <a:ext uri="{FF2B5EF4-FFF2-40B4-BE49-F238E27FC236}">
                <a16:creationId xmlns:a16="http://schemas.microsoft.com/office/drawing/2014/main" id="{A4BD7033-F423-496D-9568-95882A19CDB7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868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5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6" name="文本框 2">
            <a:extLst>
              <a:ext uri="{FF2B5EF4-FFF2-40B4-BE49-F238E27FC236}">
                <a16:creationId xmlns:a16="http://schemas.microsoft.com/office/drawing/2014/main" id="{7AA772FB-10BB-4043-A786-F41A462D654D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0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6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D8A2E1BF-84CC-9947-A3EC-0D83A899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91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</p:txBody>
      </p:sp>
      <p:sp>
        <p:nvSpPr>
          <p:cNvPr id="27" name="文本框 2">
            <a:extLst>
              <a:ext uri="{FF2B5EF4-FFF2-40B4-BE49-F238E27FC236}">
                <a16:creationId xmlns:a16="http://schemas.microsoft.com/office/drawing/2014/main" id="{CAA9937D-8BF6-4239-9E8D-4694D2482731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6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7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F4A21A54-A84B-C44D-BAD7-23EEC265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119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</p:txBody>
      </p:sp>
      <p:sp>
        <p:nvSpPr>
          <p:cNvPr id="30" name="文本框 2">
            <a:extLst>
              <a:ext uri="{FF2B5EF4-FFF2-40B4-BE49-F238E27FC236}">
                <a16:creationId xmlns:a16="http://schemas.microsoft.com/office/drawing/2014/main" id="{6DC493B1-8301-4D99-8357-0C7C27C55DE6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6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8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7875DB0E-A5DA-2D41-A4E7-CBAFBEBF4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0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2">
            <a:extLst>
              <a:ext uri="{FF2B5EF4-FFF2-40B4-BE49-F238E27FC236}">
                <a16:creationId xmlns:a16="http://schemas.microsoft.com/office/drawing/2014/main" id="{7E8AA0C4-E457-4265-AF6F-64613061408A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2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1368</Words>
  <Application>Microsoft Office PowerPoint</Application>
  <PresentationFormat>On-screen Show (4:3)</PresentationFormat>
  <Paragraphs>308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宋体</vt:lpstr>
      <vt:lpstr>Arial</vt:lpstr>
      <vt:lpstr>Calibri</vt:lpstr>
      <vt:lpstr>Courier</vt:lpstr>
      <vt:lpstr>Times New Roman</vt:lpstr>
      <vt:lpstr>Office Theme</vt:lpstr>
      <vt:lpstr>HW2 – Frequent Path Loop Invariant Code Motion</vt:lpstr>
      <vt:lpstr>Loop Invariant Code Motion (LICM)</vt:lpstr>
      <vt:lpstr>Loop Invariant Code Motion (LICM)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HW2: Frequent Path (FP) LICM</vt:lpstr>
      <vt:lpstr>HW2: Useful Resources</vt:lpstr>
      <vt:lpstr>LLVM Code of Interest</vt:lpstr>
      <vt:lpstr>Code: Manipulating Basic Blocks</vt:lpstr>
      <vt:lpstr>Code: Creating and Inserting Instructions</vt:lpstr>
      <vt:lpstr>Code: Creating Variables</vt:lpstr>
      <vt:lpstr>Important: Maintaining SSA Form</vt:lpstr>
      <vt:lpstr>General Notes Regarding HW2</vt:lpstr>
      <vt:lpstr>Temporary GSI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Invariant Code Motion, LLVM, and HW2</dc:title>
  <dc:creator>D J</dc:creator>
  <cp:lastModifiedBy>mahlke</cp:lastModifiedBy>
  <cp:revision>129</cp:revision>
  <dcterms:created xsi:type="dcterms:W3CDTF">2013-09-22T19:04:19Z</dcterms:created>
  <dcterms:modified xsi:type="dcterms:W3CDTF">2019-09-23T03:28:22Z</dcterms:modified>
</cp:coreProperties>
</file>