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09" r:id="rId2"/>
    <p:sldId id="384" r:id="rId3"/>
    <p:sldId id="448" r:id="rId4"/>
    <p:sldId id="449" r:id="rId5"/>
    <p:sldId id="450" r:id="rId6"/>
    <p:sldId id="447" r:id="rId7"/>
    <p:sldId id="386" r:id="rId8"/>
    <p:sldId id="422" r:id="rId9"/>
    <p:sldId id="407" r:id="rId10"/>
    <p:sldId id="410" r:id="rId11"/>
    <p:sldId id="452" r:id="rId12"/>
    <p:sldId id="457" r:id="rId13"/>
    <p:sldId id="459" r:id="rId14"/>
    <p:sldId id="460" r:id="rId15"/>
    <p:sldId id="261" r:id="rId16"/>
    <p:sldId id="300" r:id="rId17"/>
    <p:sldId id="262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302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04" r:id="rId36"/>
    <p:sldId id="305" r:id="rId37"/>
    <p:sldId id="306" r:id="rId38"/>
    <p:sldId id="286" r:id="rId39"/>
    <p:sldId id="288" r:id="rId40"/>
    <p:sldId id="308" r:id="rId41"/>
    <p:sldId id="401" r:id="rId42"/>
    <p:sldId id="291" r:id="rId43"/>
    <p:sldId id="292" r:id="rId44"/>
    <p:sldId id="293" r:id="rId45"/>
    <p:sldId id="294" r:id="rId46"/>
    <p:sldId id="295" r:id="rId47"/>
    <p:sldId id="296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7E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08" autoAdjust="0"/>
  </p:normalViewPr>
  <p:slideViewPr>
    <p:cSldViewPr snapToGrid="0">
      <p:cViewPr>
        <p:scale>
          <a:sx n="52" d="100"/>
          <a:sy n="52" d="100"/>
        </p:scale>
        <p:origin x="3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A86B6-344D-4F87-A69C-97179276051C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DFB7-181E-4AA6-A47E-2FD782E5D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2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2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53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43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3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88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56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DFB7-181E-4AA6-A47E-2FD782E5D1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9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DFB7-181E-4AA6-A47E-2FD782E5D1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64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DC76F-742D-490C-8931-F0F3DC4F1B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5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DC76F-742D-490C-8931-F0F3DC4F1B8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84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Simulated </a:t>
            </a:r>
            <a:r>
              <a:rPr lang="en-US" dirty="0" err="1"/>
              <a:t>OoO</a:t>
            </a:r>
            <a:r>
              <a:rPr lang="en-US" dirty="0"/>
              <a:t> ARMv8 core in gem5 (running Linux)</a:t>
            </a:r>
          </a:p>
          <a:p>
            <a:r>
              <a:rPr lang="en-US" dirty="0"/>
              <a:t>Compared programmable prefetcher performance to:</a:t>
            </a:r>
          </a:p>
          <a:p>
            <a:pPr lvl="1"/>
            <a:r>
              <a:rPr lang="en-US" dirty="0"/>
              <a:t>No prefetching (baseline)</a:t>
            </a:r>
          </a:p>
          <a:p>
            <a:pPr lvl="1"/>
            <a:r>
              <a:rPr lang="en-US" dirty="0"/>
              <a:t>Stride prefetcher</a:t>
            </a:r>
          </a:p>
          <a:p>
            <a:pPr lvl="1"/>
            <a:r>
              <a:rPr lang="en-US" dirty="0"/>
              <a:t>Markov global history buffer prefetcher</a:t>
            </a:r>
          </a:p>
          <a:p>
            <a:pPr lvl="2"/>
            <a:r>
              <a:rPr lang="en-US" dirty="0"/>
              <a:t>2,048 entries</a:t>
            </a:r>
          </a:p>
          <a:p>
            <a:pPr lvl="2"/>
            <a:r>
              <a:rPr lang="en-US" dirty="0"/>
              <a:t>67,108,864 entries</a:t>
            </a:r>
          </a:p>
          <a:p>
            <a:r>
              <a:rPr lang="en-US" dirty="0"/>
              <a:t>Used several memory-bound benchmarks</a:t>
            </a:r>
          </a:p>
          <a:p>
            <a:endParaRPr lang="en-US" dirty="0"/>
          </a:p>
          <a:p>
            <a:r>
              <a:rPr lang="en-US" dirty="0"/>
              <a:t>Note manual &gt; </a:t>
            </a:r>
            <a:r>
              <a:rPr lang="en-US" dirty="0" err="1"/>
              <a:t>spc</a:t>
            </a:r>
            <a:r>
              <a:rPr lang="en-US" dirty="0"/>
              <a:t> &gt; pragma</a:t>
            </a:r>
          </a:p>
          <a:p>
            <a:endParaRPr lang="en-US" dirty="0"/>
          </a:p>
          <a:p>
            <a:r>
              <a:rPr lang="en-US" dirty="0"/>
              <a:t>-All but G500: &gt;~80% L1 prefetches utilized before eviction</a:t>
            </a:r>
          </a:p>
          <a:p>
            <a:r>
              <a:rPr lang="en-US" dirty="0"/>
              <a:t>-Speedup as L1 cache hit rates have increased (~2x increase)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DFB7-181E-4AA6-A47E-2FD782E5D1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9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38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9DFB7-181E-4AA6-A47E-2FD782E5D1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0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DC76F-742D-490C-8931-F0F3DC4F1B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9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6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72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0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8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3BE64-3E09-4E2F-869E-7212D3BBD9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200" y="2286000"/>
            <a:ext cx="115316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bg2"/>
                </a:solidFill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4191000"/>
            <a:ext cx="8940800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2">
                    <a:lumMod val="75000"/>
                  </a:schemeClr>
                </a:solidFill>
                <a:latin typeface="Tw Cen M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55AAEFFA-6298-40DC-8B4F-369BD587A8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8"/>
          <p:cNvSpPr txBox="1">
            <a:spLocks/>
          </p:cNvSpPr>
          <p:nvPr/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86118-360E-4C12-9A55-3B34649F305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47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55AAEFFA-6298-40DC-8B4F-369BD587A8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 smtClean="0"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96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55AAEFFA-6298-40DC-8B4F-369BD587A8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64276"/>
            <a:ext cx="722841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55AAEFFA-6298-40DC-8B4F-369BD587A8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66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2800" y="1295400"/>
            <a:ext cx="11176000" cy="5410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8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0E2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6043614"/>
            <a:ext cx="1219200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0200" y="2286000"/>
            <a:ext cx="11531600" cy="1828800"/>
          </a:xfrm>
        </p:spPr>
        <p:txBody>
          <a:bodyPr anchor="b"/>
          <a:lstStyle>
            <a:lvl1pPr algn="ctr">
              <a:defRPr cap="all" baseline="0">
                <a:solidFill>
                  <a:schemeClr val="accent1"/>
                </a:solidFill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4191000"/>
            <a:ext cx="8940800" cy="685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1">
                    <a:lumMod val="40000"/>
                    <a:lumOff val="60000"/>
                  </a:schemeClr>
                </a:solidFill>
                <a:latin typeface="Tw Cen MT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0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fld id="{55AAEFFA-6298-40DC-8B4F-369BD587A8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1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295400"/>
            <a:ext cx="11785600" cy="5410200"/>
          </a:xfrm>
        </p:spPr>
        <p:txBody>
          <a:bodyPr/>
          <a:lstStyle>
            <a:lvl2pPr>
              <a:tabLst>
                <a:tab pos="1651000" algn="l"/>
              </a:tabLst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4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55AAEFFA-6298-40DC-8B4F-369BD587A89D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12801" y="6264276"/>
            <a:ext cx="722841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53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5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8"/>
            <a:ext cx="5181600" cy="2753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8"/>
            <a:ext cx="5181600" cy="2753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0"/>
          </p:nvPr>
        </p:nvSpPr>
        <p:spPr>
          <a:xfrm>
            <a:off x="812800" y="4495801"/>
            <a:ext cx="10871200" cy="1839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4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8"/>
          <p:cNvSpPr txBox="1">
            <a:spLocks/>
          </p:cNvSpPr>
          <p:nvPr/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86118-360E-4C12-9A55-3B34649F305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32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4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8"/>
          <p:cNvSpPr txBox="1">
            <a:spLocks/>
          </p:cNvSpPr>
          <p:nvPr/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186118-360E-4C12-9A55-3B34649F3051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4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03200" y="228600"/>
            <a:ext cx="1178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03200" y="1295400"/>
            <a:ext cx="1178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0" y="1066800"/>
            <a:ext cx="711200" cy="1524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00" y="1066800"/>
            <a:ext cx="11404600" cy="152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AFAF2330-4E45-41BC-AC11-5C4EAF00A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008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3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Tw Cen M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71650" y="2209800"/>
            <a:ext cx="8648700" cy="2121408"/>
          </a:xfrm>
        </p:spPr>
        <p:txBody>
          <a:bodyPr/>
          <a:lstStyle/>
          <a:p>
            <a:r>
              <a:rPr lang="en-US" dirty="0"/>
              <a:t>An event-triggered programmable prefetcher for irregular Workloads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3200" y="4565904"/>
            <a:ext cx="6705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 Ainsworth and Timothy M. Jones</a:t>
            </a:r>
          </a:p>
          <a:p>
            <a:r>
              <a:rPr lang="en-US" dirty="0">
                <a:solidFill>
                  <a:schemeClr val="tx1"/>
                </a:solidFill>
              </a:rPr>
              <a:t>Presenters: Leul Belayneh and Nicholas Wendt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2514600" y="5943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3200" dirty="0">
                <a:solidFill>
                  <a:schemeClr val="accent2"/>
                </a:solidFill>
                <a:latin typeface="Tw Cen MT" pitchFamily="34" charset="0"/>
                <a:cs typeface="+mn-cs"/>
              </a:rPr>
              <a:t>Presentation for EECS 583</a:t>
            </a:r>
          </a:p>
        </p:txBody>
      </p:sp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566" y="685800"/>
            <a:ext cx="8450868" cy="1234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Flow: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BD9F9C3A-F820-47A3-963C-6F764D701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26" y="2506645"/>
            <a:ext cx="4131820" cy="1844711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0077F152-AAA2-42D3-A487-4ED8F70DDC4F}"/>
              </a:ext>
            </a:extLst>
          </p:cNvPr>
          <p:cNvSpPr/>
          <p:nvPr/>
        </p:nvSpPr>
        <p:spPr>
          <a:xfrm>
            <a:off x="6858000" y="2361009"/>
            <a:ext cx="3124200" cy="609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Observe Load to A[n]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94BDAA3-9FE8-4A19-87D0-54F6287916AB}"/>
              </a:ext>
            </a:extLst>
          </p:cNvPr>
          <p:cNvSpPr/>
          <p:nvPr/>
        </p:nvSpPr>
        <p:spPr>
          <a:xfrm>
            <a:off x="7227281" y="3248055"/>
            <a:ext cx="2385639" cy="609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Prefetch A[</a:t>
            </a:r>
            <a:r>
              <a:rPr lang="en-US" sz="2400" dirty="0" err="1">
                <a:solidFill>
                  <a:schemeClr val="tx1"/>
                </a:solidFill>
              </a:rPr>
              <a:t>n+N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F8C165A-7EF2-4AF5-BBB0-8FBDCFA468CA}"/>
              </a:ext>
            </a:extLst>
          </p:cNvPr>
          <p:cNvSpPr/>
          <p:nvPr/>
        </p:nvSpPr>
        <p:spPr>
          <a:xfrm>
            <a:off x="6992470" y="4135101"/>
            <a:ext cx="2855258" cy="609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Prefetch B[A[</a:t>
            </a:r>
            <a:r>
              <a:rPr lang="en-US" sz="2400" dirty="0" err="1">
                <a:solidFill>
                  <a:schemeClr val="tx1"/>
                </a:solidFill>
              </a:rPr>
              <a:t>n+N</a:t>
            </a:r>
            <a:r>
              <a:rPr lang="en-US" sz="2400" dirty="0">
                <a:solidFill>
                  <a:schemeClr val="tx1"/>
                </a:solidFill>
              </a:rPr>
              <a:t>] ]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23A190-8374-467A-8431-E122DC268A4E}"/>
              </a:ext>
            </a:extLst>
          </p:cNvPr>
          <p:cNvSpPr/>
          <p:nvPr/>
        </p:nvSpPr>
        <p:spPr>
          <a:xfrm>
            <a:off x="6734702" y="5022147"/>
            <a:ext cx="3370795" cy="609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Prefetch C[B[A[</a:t>
            </a:r>
            <a:r>
              <a:rPr lang="en-US" sz="2400" dirty="0" err="1">
                <a:solidFill>
                  <a:schemeClr val="tx1"/>
                </a:solidFill>
              </a:rPr>
              <a:t>n+N</a:t>
            </a:r>
            <a:r>
              <a:rPr lang="en-US" sz="2400" dirty="0">
                <a:solidFill>
                  <a:schemeClr val="tx1"/>
                </a:solidFill>
              </a:rPr>
              <a:t>] ] ]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dirty="0"/>
          </a:p>
        </p:txBody>
      </p:sp>
      <p:cxnSp>
        <p:nvCxnSpPr>
          <p:cNvPr id="140" name="Connector: Curved 139">
            <a:extLst>
              <a:ext uri="{FF2B5EF4-FFF2-40B4-BE49-F238E27FC236}">
                <a16:creationId xmlns:a16="http://schemas.microsoft.com/office/drawing/2014/main" id="{B5B6B1F0-12F2-49C7-A142-67D5CE48457B}"/>
              </a:ext>
            </a:extLst>
          </p:cNvPr>
          <p:cNvCxnSpPr>
            <a:stCxn id="125" idx="3"/>
            <a:endCxn id="146" idx="3"/>
          </p:cNvCxnSpPr>
          <p:nvPr/>
        </p:nvCxnSpPr>
        <p:spPr>
          <a:xfrm flipH="1">
            <a:off x="9612920" y="2665809"/>
            <a:ext cx="369281" cy="887046"/>
          </a:xfrm>
          <a:prstGeom prst="curvedConnector3">
            <a:avLst>
              <a:gd name="adj1" fmla="val -6190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1" name="Connector: Curved 150">
            <a:extLst>
              <a:ext uri="{FF2B5EF4-FFF2-40B4-BE49-F238E27FC236}">
                <a16:creationId xmlns:a16="http://schemas.microsoft.com/office/drawing/2014/main" id="{F6C912B5-0C24-401F-9416-721377C35A3B}"/>
              </a:ext>
            </a:extLst>
          </p:cNvPr>
          <p:cNvCxnSpPr>
            <a:cxnSpLocks/>
            <a:stCxn id="146" idx="1"/>
            <a:endCxn id="147" idx="1"/>
          </p:cNvCxnSpPr>
          <p:nvPr/>
        </p:nvCxnSpPr>
        <p:spPr>
          <a:xfrm rot="10800000" flipV="1">
            <a:off x="6992470" y="3552855"/>
            <a:ext cx="234810" cy="887046"/>
          </a:xfrm>
          <a:prstGeom prst="curvedConnector3">
            <a:avLst>
              <a:gd name="adj1" fmla="val 19735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8" name="Connector: Curved 167">
            <a:extLst>
              <a:ext uri="{FF2B5EF4-FFF2-40B4-BE49-F238E27FC236}">
                <a16:creationId xmlns:a16="http://schemas.microsoft.com/office/drawing/2014/main" id="{BD099130-9126-4EC2-A0C0-550C85814A80}"/>
              </a:ext>
            </a:extLst>
          </p:cNvPr>
          <p:cNvCxnSpPr>
            <a:cxnSpLocks/>
            <a:stCxn id="147" idx="3"/>
            <a:endCxn id="148" idx="3"/>
          </p:cNvCxnSpPr>
          <p:nvPr/>
        </p:nvCxnSpPr>
        <p:spPr>
          <a:xfrm>
            <a:off x="9847728" y="4439901"/>
            <a:ext cx="257768" cy="887046"/>
          </a:xfrm>
          <a:prstGeom prst="curvedConnector3">
            <a:avLst>
              <a:gd name="adj1" fmla="val 1886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C04B986-7AC6-4AB1-A48D-12932F9E64B9}"/>
              </a:ext>
            </a:extLst>
          </p:cNvPr>
          <p:cNvSpPr/>
          <p:nvPr/>
        </p:nvSpPr>
        <p:spPr>
          <a:xfrm>
            <a:off x="2246236" y="2440780"/>
            <a:ext cx="3124200" cy="426870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Original Code: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1BE38FD-6FD9-420F-A918-4F41062CD352}"/>
              </a:ext>
            </a:extLst>
          </p:cNvPr>
          <p:cNvSpPr/>
          <p:nvPr/>
        </p:nvSpPr>
        <p:spPr>
          <a:xfrm>
            <a:off x="6248400" y="1600201"/>
            <a:ext cx="4267200" cy="403683"/>
          </a:xfrm>
          <a:prstGeom prst="rect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Events</a:t>
            </a:r>
            <a:endParaRPr lang="en-US"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46" grpId="0" animBg="1"/>
      <p:bldP spid="147" grpId="0" animBg="1"/>
      <p:bldP spid="148" grpId="0" animBg="1"/>
      <p:bldP spid="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38A06-A1D5-49E7-991E-B720B843F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2018667"/>
            <a:ext cx="9810307" cy="34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6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Address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5EEF-3A2D-4160-8800-A06D16090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2018667"/>
            <a:ext cx="9810307" cy="3430265"/>
          </a:xfrm>
          <a:prstGeom prst="rect">
            <a:avLst/>
          </a:prstGeom>
        </p:spPr>
      </p:pic>
      <p:grpSp>
        <p:nvGrpSpPr>
          <p:cNvPr id="7" name="Group 55">
            <a:extLst>
              <a:ext uri="{FF2B5EF4-FFF2-40B4-BE49-F238E27FC236}">
                <a16:creationId xmlns:a16="http://schemas.microsoft.com/office/drawing/2014/main" id="{EC81BC24-DA35-435E-A6A0-9BB40B866DC8}"/>
              </a:ext>
            </a:extLst>
          </p:cNvPr>
          <p:cNvGrpSpPr>
            <a:grpSpLocks noChangeAspect="1"/>
          </p:cNvGrpSpPr>
          <p:nvPr/>
        </p:nvGrpSpPr>
        <p:grpSpPr>
          <a:xfrm rot="13818898">
            <a:off x="5015730" y="4844620"/>
            <a:ext cx="197307" cy="541120"/>
            <a:chOff x="1460500" y="3302000"/>
            <a:chExt cx="393702" cy="1117600"/>
          </a:xfrm>
          <a:solidFill>
            <a:srgbClr val="C00000"/>
          </a:solidFill>
          <a:scene3d>
            <a:camera prst="orthographicFront">
              <a:rot lat="0" lon="0" rev="19200000"/>
            </a:camera>
            <a:lightRig rig="threePt" dir="t"/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FBFCC6-D08C-42B8-AE33-E90A80163BC6}"/>
                </a:ext>
              </a:extLst>
            </p:cNvPr>
            <p:cNvSpPr/>
            <p:nvPr/>
          </p:nvSpPr>
          <p:spPr bwMode="auto">
            <a:xfrm>
              <a:off x="1460500" y="3302000"/>
              <a:ext cx="393700" cy="571500"/>
            </a:xfrm>
            <a:prstGeom prst="rect">
              <a:avLst/>
            </a:prstGeom>
            <a:grp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5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577B20-CF4F-4771-9322-F284BF7666A6}"/>
                </a:ext>
              </a:extLst>
            </p:cNvPr>
            <p:cNvCxnSpPr/>
            <p:nvPr/>
          </p:nvCxnSpPr>
          <p:spPr bwMode="auto">
            <a:xfrm rot="5400000">
              <a:off x="1574801" y="4140200"/>
              <a:ext cx="558801" cy="0"/>
            </a:xfrm>
            <a:prstGeom prst="line">
              <a:avLst/>
            </a:prstGeom>
            <a:grpFill/>
            <a:ln w="28575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6FBDA6-C38C-4ACA-BC3B-85491D037FF1}"/>
                </a:ext>
              </a:extLst>
            </p:cNvPr>
            <p:cNvCxnSpPr/>
            <p:nvPr/>
          </p:nvCxnSpPr>
          <p:spPr bwMode="auto">
            <a:xfrm rot="5400000">
              <a:off x="1181100" y="4140200"/>
              <a:ext cx="558800" cy="0"/>
            </a:xfrm>
            <a:prstGeom prst="line">
              <a:avLst/>
            </a:prstGeom>
            <a:grpFill/>
            <a:ln w="28575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med" len="lg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F0EC7EB-F546-4FF9-8420-7B06126C4ED9}"/>
                </a:ext>
              </a:extLst>
            </p:cNvPr>
            <p:cNvCxnSpPr>
              <a:stCxn id="8" idx="3"/>
              <a:endCxn id="8" idx="1"/>
            </p:cNvCxnSpPr>
            <p:nvPr/>
          </p:nvCxnSpPr>
          <p:spPr bwMode="auto">
            <a:xfrm flipH="1">
              <a:off x="1460500" y="3587750"/>
              <a:ext cx="393700" cy="0"/>
            </a:xfrm>
            <a:prstGeom prst="line">
              <a:avLst/>
            </a:prstGeom>
            <a:grpFill/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med" len="lg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47502F5-42B3-4A54-96AE-CFBEF3DFAE49}"/>
              </a:ext>
            </a:extLst>
          </p:cNvPr>
          <p:cNvSpPr/>
          <p:nvPr/>
        </p:nvSpPr>
        <p:spPr>
          <a:xfrm>
            <a:off x="4507529" y="2594888"/>
            <a:ext cx="1382233" cy="487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Addr</a:t>
            </a:r>
            <a:r>
              <a:rPr lang="en-US" dirty="0">
                <a:solidFill>
                  <a:schemeClr val="tx1"/>
                </a:solidFill>
              </a:rPr>
              <a:t> Filter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6D0DB-8D03-4E0A-B76A-A4448982084E}"/>
              </a:ext>
            </a:extLst>
          </p:cNvPr>
          <p:cNvSpPr/>
          <p:nvPr/>
        </p:nvSpPr>
        <p:spPr>
          <a:xfrm>
            <a:off x="5725294" y="2585706"/>
            <a:ext cx="159487" cy="5059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4557 -3.33333E-6 C -0.06575 -3.33333E-6 -0.09075 -0.10324 -0.09075 -0.18703 L -0.09075 -0.3738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1.66667E-6 0.106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Scheduler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5EEF-3A2D-4160-8800-A06D16090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2018667"/>
            <a:ext cx="9810307" cy="3430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26D0DB-8D03-4E0A-B76A-A4448982084E}"/>
              </a:ext>
            </a:extLst>
          </p:cNvPr>
          <p:cNvSpPr/>
          <p:nvPr/>
        </p:nvSpPr>
        <p:spPr>
          <a:xfrm>
            <a:off x="5730275" y="3291486"/>
            <a:ext cx="159487" cy="50594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80736-797D-4EE8-9EFB-741038DBEC28}"/>
              </a:ext>
            </a:extLst>
          </p:cNvPr>
          <p:cNvSpPr/>
          <p:nvPr/>
        </p:nvSpPr>
        <p:spPr>
          <a:xfrm>
            <a:off x="6249244" y="3309848"/>
            <a:ext cx="1382233" cy="4875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33520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0313 3.33333E-6 C 0.14935 3.33333E-6 0.20651 -0.02917 0.20651 -0.05255 L 0.20651 -0.10394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Architecture: Prefetch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45EEF-3A2D-4160-8800-A06D16090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46" y="2018667"/>
            <a:ext cx="9810307" cy="3430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26D0DB-8D03-4E0A-B76A-A4448982084E}"/>
              </a:ext>
            </a:extLst>
          </p:cNvPr>
          <p:cNvSpPr/>
          <p:nvPr/>
        </p:nvSpPr>
        <p:spPr>
          <a:xfrm>
            <a:off x="8223104" y="2634343"/>
            <a:ext cx="202439" cy="40277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03802 4.07407E-6 C 0.05508 4.07407E-6 0.07617 0.06342 0.07617 0.11504 L 0.07617 0.2307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4721F-6811-4B84-B461-54F6EC2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9C3C-9D40-4D9C-9592-5C1E1C607D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event functions and an address 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478BEF-B143-443D-900E-042F36509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-193"/>
          <a:stretch/>
        </p:blipFill>
        <p:spPr>
          <a:xfrm>
            <a:off x="838200" y="1877610"/>
            <a:ext cx="10515600" cy="1672414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3C8CFE5-6475-4577-81BB-A4F9DAE84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91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4721F-6811-4B84-B461-54F6EC2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9C3C-9D40-4D9C-9592-5C1E1C607D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event functions and an address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293DB3-90FF-43A8-B1C8-9026B4F3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9"/>
          <a:stretch/>
        </p:blipFill>
        <p:spPr>
          <a:xfrm>
            <a:off x="838200" y="1877610"/>
            <a:ext cx="10515600" cy="1357917"/>
          </a:xfrm>
          <a:prstGeom prst="rect">
            <a:avLst/>
          </a:prstGeom>
        </p:spPr>
      </p:pic>
      <p:pic>
        <p:nvPicPr>
          <p:cNvPr id="3" name="Picture 2" descr="A close up of a clock&#10;&#10;Description automatically generated">
            <a:extLst>
              <a:ext uri="{FF2B5EF4-FFF2-40B4-BE49-F238E27FC236}">
                <a16:creationId xmlns:a16="http://schemas.microsoft.com/office/drawing/2014/main" id="{52825D4F-3A3B-4C90-B677-46427CE90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67" y="3531024"/>
            <a:ext cx="7715865" cy="26979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6B8419-D16B-4CB9-9A6E-14869FE7BD5C}"/>
              </a:ext>
            </a:extLst>
          </p:cNvPr>
          <p:cNvCxnSpPr>
            <a:cxnSpLocks/>
          </p:cNvCxnSpPr>
          <p:nvPr/>
        </p:nvCxnSpPr>
        <p:spPr>
          <a:xfrm>
            <a:off x="1784555" y="3014302"/>
            <a:ext cx="744793" cy="1172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89D8DC-8AF8-4806-8739-B52D14E64EEF}"/>
              </a:ext>
            </a:extLst>
          </p:cNvPr>
          <p:cNvCxnSpPr>
            <a:cxnSpLocks/>
          </p:cNvCxnSpPr>
          <p:nvPr/>
        </p:nvCxnSpPr>
        <p:spPr>
          <a:xfrm flipH="1">
            <a:off x="9778181" y="3124915"/>
            <a:ext cx="130891" cy="9881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77B7CB-764C-4CD1-96E9-167192FEC101}"/>
              </a:ext>
            </a:extLst>
          </p:cNvPr>
          <p:cNvCxnSpPr>
            <a:cxnSpLocks/>
          </p:cNvCxnSpPr>
          <p:nvPr/>
        </p:nvCxnSpPr>
        <p:spPr>
          <a:xfrm>
            <a:off x="7014394" y="3124915"/>
            <a:ext cx="1893632" cy="9881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8D41A2-BA27-472A-A11A-7CD601410304}"/>
              </a:ext>
            </a:extLst>
          </p:cNvPr>
          <p:cNvCxnSpPr>
            <a:cxnSpLocks/>
          </p:cNvCxnSpPr>
          <p:nvPr/>
        </p:nvCxnSpPr>
        <p:spPr>
          <a:xfrm>
            <a:off x="4265356" y="3124915"/>
            <a:ext cx="4642670" cy="10618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06EE626-D321-422A-8C6C-AD58700D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0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4721F-6811-4B84-B461-54F6EC2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9C3C-9D40-4D9C-9592-5C1E1C607D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Requires event functions and an address table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2479C0-09EC-410D-866E-C150FF82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49"/>
          <a:stretch/>
        </p:blipFill>
        <p:spPr>
          <a:xfrm>
            <a:off x="838200" y="1877610"/>
            <a:ext cx="10515600" cy="1357917"/>
          </a:xfrm>
          <a:prstGeom prst="rect">
            <a:avLst/>
          </a:prstGeom>
        </p:spPr>
      </p:pic>
      <p:pic>
        <p:nvPicPr>
          <p:cNvPr id="13" name="Picture 12" descr="A close up of a clock&#10;&#10;Description automatically generated">
            <a:extLst>
              <a:ext uri="{FF2B5EF4-FFF2-40B4-BE49-F238E27FC236}">
                <a16:creationId xmlns:a16="http://schemas.microsoft.com/office/drawing/2014/main" id="{224E83D2-54DE-4355-BA28-04FABC2AF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67" y="3531024"/>
            <a:ext cx="7715865" cy="26979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1DDDA4-83E3-4B68-8C08-94AE9B3F08D3}"/>
              </a:ext>
            </a:extLst>
          </p:cNvPr>
          <p:cNvSpPr/>
          <p:nvPr/>
        </p:nvSpPr>
        <p:spPr>
          <a:xfrm>
            <a:off x="1793566" y="2406544"/>
            <a:ext cx="908050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619418-9F13-4464-B55C-731BBCB1E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0" y="3575689"/>
            <a:ext cx="1853795" cy="359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3BAE06C-17DF-4E86-8E5C-79D4AF5EB623}"/>
              </a:ext>
            </a:extLst>
          </p:cNvPr>
          <p:cNvSpPr txBox="1"/>
          <p:nvPr/>
        </p:nvSpPr>
        <p:spPr>
          <a:xfrm>
            <a:off x="573984" y="2996755"/>
            <a:ext cx="1776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Table:</a:t>
            </a:r>
          </a:p>
          <a:p>
            <a:r>
              <a:rPr lang="en-US" dirty="0"/>
              <a:t>2    1    0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790872-B52B-4070-8A6B-6A9EA3A6809D}"/>
              </a:ext>
            </a:extLst>
          </p:cNvPr>
          <p:cNvSpPr/>
          <p:nvPr/>
        </p:nvSpPr>
        <p:spPr>
          <a:xfrm>
            <a:off x="4862908" y="3994524"/>
            <a:ext cx="1072644" cy="3778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38DB6B-AC6D-4DD9-B958-629D0ECEB2FF}"/>
              </a:ext>
            </a:extLst>
          </p:cNvPr>
          <p:cNvCxnSpPr>
            <a:cxnSpLocks/>
          </p:cNvCxnSpPr>
          <p:nvPr/>
        </p:nvCxnSpPr>
        <p:spPr>
          <a:xfrm>
            <a:off x="2238068" y="2590694"/>
            <a:ext cx="2572991" cy="14038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0DBD131-E7B7-4A90-8BDB-0FE0207CDB55}"/>
              </a:ext>
            </a:extLst>
          </p:cNvPr>
          <p:cNvSpPr/>
          <p:nvPr/>
        </p:nvSpPr>
        <p:spPr>
          <a:xfrm>
            <a:off x="613709" y="3020000"/>
            <a:ext cx="1888576" cy="915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772F8F0F-539F-48E8-9FD5-415DE04CC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94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3252-3E94-48F2-82BD-E879D0FF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603B-4CB2-4ED2-A15D-17EE97C47D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Prefetcher can be integrated manually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FA49566-0A0A-488F-BD04-0EBAB3A0E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6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3252-3E94-48F2-82BD-E879D0FF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603B-4CB2-4ED2-A15D-17EE97C47D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Prefetcher can be integrated manually</a:t>
            </a:r>
          </a:p>
          <a:p>
            <a:r>
              <a:rPr lang="en-US" dirty="0"/>
              <a:t>Automated integration through two passes:</a:t>
            </a:r>
          </a:p>
          <a:p>
            <a:pPr lvl="1"/>
            <a:r>
              <a:rPr lang="en-US" dirty="0"/>
              <a:t>Software prefetch conversion</a:t>
            </a:r>
          </a:p>
          <a:p>
            <a:pPr lvl="1"/>
            <a:r>
              <a:rPr lang="en-US" dirty="0"/>
              <a:t>Loop pragmas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923D7-932A-4BB5-B297-24B66C5B5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41" y="3429000"/>
            <a:ext cx="7352917" cy="261403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D8AB5F-2780-4855-906A-699ECFEFA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5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Irregular Workloads are Everywhere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B074B1-4D40-4FC9-80DC-462DA164C57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306890"/>
            <a:ext cx="3982673" cy="2743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07D80-6317-49A8-A2A7-F71BCD835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21" y="1537649"/>
            <a:ext cx="3212727" cy="25291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F0EAB-90C2-4A52-BCD3-9338FAAC8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46" y="4089458"/>
            <a:ext cx="3911491" cy="208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018A-F610-4F39-B49C-8CB5010D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Example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A1F35-B9BF-4EB5-840E-C702A5F5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887662"/>
            <a:ext cx="3608388" cy="18951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FDD6A-246E-4D25-B8CD-0E6649ACBEFE}"/>
              </a:ext>
            </a:extLst>
          </p:cNvPr>
          <p:cNvSpPr txBox="1"/>
          <p:nvPr/>
        </p:nvSpPr>
        <p:spPr>
          <a:xfrm>
            <a:off x="6400800" y="1216806"/>
            <a:ext cx="402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8CAAB40-E01B-45C8-B713-4B12CE67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10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58DDFD0-D894-4C15-8025-1AD954BA6BA3}"/>
              </a:ext>
            </a:extLst>
          </p:cNvPr>
          <p:cNvSpPr txBox="1"/>
          <p:nvPr/>
        </p:nvSpPr>
        <p:spPr>
          <a:xfrm>
            <a:off x="6400800" y="1216806"/>
            <a:ext cx="4025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018A-F610-4F39-B49C-8CB5010D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Example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A1F35-B9BF-4EB5-840E-C702A5F5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887662"/>
            <a:ext cx="3608388" cy="18951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F2FC2C-08B4-4AF5-8448-4F3802DFD078}"/>
              </a:ext>
            </a:extLst>
          </p:cNvPr>
          <p:cNvCxnSpPr>
            <a:cxnSpLocks/>
          </p:cNvCxnSpPr>
          <p:nvPr/>
        </p:nvCxnSpPr>
        <p:spPr>
          <a:xfrm flipV="1">
            <a:off x="4673600" y="2115403"/>
            <a:ext cx="1727200" cy="9303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C8566F-6915-451F-A93B-D72B8FB20FEF}"/>
              </a:ext>
            </a:extLst>
          </p:cNvPr>
          <p:cNvCxnSpPr>
            <a:cxnSpLocks/>
          </p:cNvCxnSpPr>
          <p:nvPr/>
        </p:nvCxnSpPr>
        <p:spPr>
          <a:xfrm flipV="1">
            <a:off x="4946650" y="2572603"/>
            <a:ext cx="1454150" cy="7230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A73B306-F4CF-4AA8-B450-DA06F287F0CA}"/>
              </a:ext>
            </a:extLst>
          </p:cNvPr>
          <p:cNvSpPr/>
          <p:nvPr/>
        </p:nvSpPr>
        <p:spPr>
          <a:xfrm>
            <a:off x="6445250" y="2229890"/>
            <a:ext cx="2393950" cy="7978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8D8E223-7BEB-4595-A28E-2CD6D378F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03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478BED-DE47-4C8B-BE3D-D9A7931A06A9}"/>
              </a:ext>
            </a:extLst>
          </p:cNvPr>
          <p:cNvSpPr txBox="1"/>
          <p:nvPr/>
        </p:nvSpPr>
        <p:spPr>
          <a:xfrm>
            <a:off x="6400800" y="1216806"/>
            <a:ext cx="40259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018A-F610-4F39-B49C-8CB5010D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Example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A1F35-B9BF-4EB5-840E-C702A5F5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887662"/>
            <a:ext cx="3608388" cy="189513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FD1F15-4023-4CCB-B0CA-B41D5A44D296}"/>
              </a:ext>
            </a:extLst>
          </p:cNvPr>
          <p:cNvCxnSpPr>
            <a:cxnSpLocks/>
          </p:cNvCxnSpPr>
          <p:nvPr/>
        </p:nvCxnSpPr>
        <p:spPr>
          <a:xfrm>
            <a:off x="5010150" y="3676650"/>
            <a:ext cx="1390650" cy="3562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754725-8336-4CA9-AF95-75DDE5B69404}"/>
              </a:ext>
            </a:extLst>
          </p:cNvPr>
          <p:cNvSpPr/>
          <p:nvPr/>
        </p:nvSpPr>
        <p:spPr>
          <a:xfrm>
            <a:off x="6445250" y="3467666"/>
            <a:ext cx="3009900" cy="1212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A79374D-DFC1-408F-B255-D01CE03DD9DB}"/>
              </a:ext>
            </a:extLst>
          </p:cNvPr>
          <p:cNvCxnSpPr>
            <a:cxnSpLocks/>
          </p:cNvCxnSpPr>
          <p:nvPr/>
        </p:nvCxnSpPr>
        <p:spPr>
          <a:xfrm>
            <a:off x="3067050" y="3829050"/>
            <a:ext cx="3378200" cy="9537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5B698A5-5EA3-411B-AE04-9B7659ED6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9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7D7A4C-2F82-4C2A-AD90-B72406EF57FD}"/>
              </a:ext>
            </a:extLst>
          </p:cNvPr>
          <p:cNvSpPr txBox="1"/>
          <p:nvPr/>
        </p:nvSpPr>
        <p:spPr>
          <a:xfrm>
            <a:off x="6400800" y="1216806"/>
            <a:ext cx="402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19: return	acc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018A-F610-4F39-B49C-8CB5010DB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Example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A1F35-B9BF-4EB5-840E-C702A5F50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887662"/>
            <a:ext cx="3608388" cy="189513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26B64A-E1FD-49E1-834C-9AAA69881823}"/>
              </a:ext>
            </a:extLst>
          </p:cNvPr>
          <p:cNvCxnSpPr>
            <a:cxnSpLocks/>
          </p:cNvCxnSpPr>
          <p:nvPr/>
        </p:nvCxnSpPr>
        <p:spPr>
          <a:xfrm>
            <a:off x="3898900" y="4667250"/>
            <a:ext cx="2533650" cy="15424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03DD5E-5322-4036-92D8-B5FCADE5888D}"/>
              </a:ext>
            </a:extLst>
          </p:cNvPr>
          <p:cNvCxnSpPr>
            <a:cxnSpLocks/>
          </p:cNvCxnSpPr>
          <p:nvPr/>
        </p:nvCxnSpPr>
        <p:spPr>
          <a:xfrm>
            <a:off x="5232400" y="4057650"/>
            <a:ext cx="1200150" cy="9306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18E2B9E-22F4-4C80-A3DC-EDDA2D933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83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CBF31-40F7-4B7F-A8A2-CAD7CE45B791}"/>
              </a:ext>
            </a:extLst>
          </p:cNvPr>
          <p:cNvSpPr/>
          <p:nvPr/>
        </p:nvSpPr>
        <p:spPr>
          <a:xfrm>
            <a:off x="908050" y="487045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3761688-A361-4C78-9A01-DC93407D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64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CBF31-40F7-4B7F-A8A2-CAD7CE45B791}"/>
              </a:ext>
            </a:extLst>
          </p:cNvPr>
          <p:cNvSpPr/>
          <p:nvPr/>
        </p:nvSpPr>
        <p:spPr>
          <a:xfrm>
            <a:off x="908050" y="487045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55127B4-884A-4BB6-B2D5-96FCA4515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8" y="4946650"/>
            <a:ext cx="1260475" cy="126047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62529D-34F3-4AEE-A470-65856CE8948A}"/>
              </a:ext>
            </a:extLst>
          </p:cNvPr>
          <p:cNvCxnSpPr>
            <a:cxnSpLocks/>
          </p:cNvCxnSpPr>
          <p:nvPr/>
        </p:nvCxnSpPr>
        <p:spPr>
          <a:xfrm>
            <a:off x="4000500" y="5010150"/>
            <a:ext cx="1670050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A65923-03E7-4657-A966-02CA29DE2D01}"/>
              </a:ext>
            </a:extLst>
          </p:cNvPr>
          <p:cNvSpPr txBox="1"/>
          <p:nvPr/>
        </p:nvSpPr>
        <p:spPr>
          <a:xfrm>
            <a:off x="6346209" y="5253721"/>
            <a:ext cx="2094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Prefetch is root of dependency graph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3B2257-6EB6-41FB-90FF-FD33276FF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4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ABF9DD-B5A0-4C50-BC87-E3F59EB2DEE0}"/>
              </a:ext>
            </a:extLst>
          </p:cNvPr>
          <p:cNvSpPr/>
          <p:nvPr/>
        </p:nvSpPr>
        <p:spPr>
          <a:xfrm>
            <a:off x="908050" y="194310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AB1134-3C61-47CF-A58D-0C3706CA1919}"/>
              </a:ext>
            </a:extLst>
          </p:cNvPr>
          <p:cNvCxnSpPr>
            <a:cxnSpLocks/>
          </p:cNvCxnSpPr>
          <p:nvPr/>
        </p:nvCxnSpPr>
        <p:spPr>
          <a:xfrm>
            <a:off x="3981450" y="2079625"/>
            <a:ext cx="2279650" cy="17684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0C6C793-6154-469D-AB68-9344A7E596D5}"/>
              </a:ext>
            </a:extLst>
          </p:cNvPr>
          <p:cNvSpPr txBox="1"/>
          <p:nvPr/>
        </p:nvSpPr>
        <p:spPr>
          <a:xfrm>
            <a:off x="6877050" y="3735105"/>
            <a:ext cx="24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Loop-invariant, stop</a:t>
            </a:r>
          </a:p>
          <a:p>
            <a:r>
              <a:rPr lang="en-US" dirty="0">
                <a:solidFill>
                  <a:srgbClr val="FF0000"/>
                </a:solidFill>
              </a:rPr>
              <a:t>(constant)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8FC53C-6764-4ABC-A499-A66BB9D1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74" y="3461202"/>
            <a:ext cx="1795894" cy="2745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87EDE-D6CF-4D84-97B5-DF8C16C36BFB}"/>
              </a:ext>
            </a:extLst>
          </p:cNvPr>
          <p:cNvSpPr txBox="1"/>
          <p:nvPr/>
        </p:nvSpPr>
        <p:spPr>
          <a:xfrm>
            <a:off x="6295071" y="4597877"/>
            <a:ext cx="3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610FDAB-544B-41B3-8FB0-DBD55BD93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65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93A3313-285B-471C-9FC3-5C529136B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3461201"/>
            <a:ext cx="2324100" cy="27459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ABF9DD-B5A0-4C50-BC87-E3F59EB2DEE0}"/>
              </a:ext>
            </a:extLst>
          </p:cNvPr>
          <p:cNvSpPr/>
          <p:nvPr/>
        </p:nvSpPr>
        <p:spPr>
          <a:xfrm>
            <a:off x="908050" y="462280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AB1134-3C61-47CF-A58D-0C3706CA1919}"/>
              </a:ext>
            </a:extLst>
          </p:cNvPr>
          <p:cNvCxnSpPr>
            <a:cxnSpLocks/>
          </p:cNvCxnSpPr>
          <p:nvPr/>
        </p:nvCxnSpPr>
        <p:spPr>
          <a:xfrm flipV="1">
            <a:off x="3975100" y="4178300"/>
            <a:ext cx="11557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E4C4CC3-53BB-4A6C-B62C-92D06C92272A}"/>
              </a:ext>
            </a:extLst>
          </p:cNvPr>
          <p:cNvSpPr txBox="1"/>
          <p:nvPr/>
        </p:nvSpPr>
        <p:spPr>
          <a:xfrm>
            <a:off x="6295071" y="4597877"/>
            <a:ext cx="3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5455D-50D6-43D7-B147-8B18D76E5321}"/>
              </a:ext>
            </a:extLst>
          </p:cNvPr>
          <p:cNvSpPr txBox="1"/>
          <p:nvPr/>
        </p:nvSpPr>
        <p:spPr>
          <a:xfrm>
            <a:off x="5327822" y="4597877"/>
            <a:ext cx="42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v5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1EB1581-804C-495C-A9DF-E80E5E80B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67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FCBF31-40F7-4B7F-A8A2-CAD7CE45B791}"/>
              </a:ext>
            </a:extLst>
          </p:cNvPr>
          <p:cNvSpPr/>
          <p:nvPr/>
        </p:nvSpPr>
        <p:spPr>
          <a:xfrm>
            <a:off x="908050" y="438150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07F90A-482D-436A-AF57-4F4175BD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981912"/>
            <a:ext cx="2324100" cy="422521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750CEE-9F1B-4828-94EC-BE718C5C831B}"/>
              </a:ext>
            </a:extLst>
          </p:cNvPr>
          <p:cNvCxnSpPr>
            <a:cxnSpLocks/>
          </p:cNvCxnSpPr>
          <p:nvPr/>
        </p:nvCxnSpPr>
        <p:spPr>
          <a:xfrm flipV="1">
            <a:off x="3968750" y="2724150"/>
            <a:ext cx="1187450" cy="17907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BC3D8C4-2159-4AF4-8143-D41C79C3F2AC}"/>
              </a:ext>
            </a:extLst>
          </p:cNvPr>
          <p:cNvSpPr txBox="1"/>
          <p:nvPr/>
        </p:nvSpPr>
        <p:spPr>
          <a:xfrm>
            <a:off x="5803902" y="2292632"/>
            <a:ext cx="254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Loop-variant load, stop</a:t>
            </a:r>
          </a:p>
          <a:p>
            <a:r>
              <a:rPr lang="en-US" dirty="0">
                <a:solidFill>
                  <a:srgbClr val="FF0000"/>
                </a:solidFill>
              </a:rPr>
              <a:t>(will be prefetched)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0EB6E-8A98-40E3-B318-C33D951A59E4}"/>
              </a:ext>
            </a:extLst>
          </p:cNvPr>
          <p:cNvSpPr txBox="1"/>
          <p:nvPr/>
        </p:nvSpPr>
        <p:spPr>
          <a:xfrm>
            <a:off x="5327822" y="4597877"/>
            <a:ext cx="42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636800-2650-4F93-81E3-B5F93511E40D}"/>
              </a:ext>
            </a:extLst>
          </p:cNvPr>
          <p:cNvSpPr txBox="1"/>
          <p:nvPr/>
        </p:nvSpPr>
        <p:spPr>
          <a:xfrm>
            <a:off x="6295071" y="4597877"/>
            <a:ext cx="3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41DEBE-E8CF-43A4-92D1-8EAC3E8428FD}"/>
              </a:ext>
            </a:extLst>
          </p:cNvPr>
          <p:cNvSpPr txBox="1"/>
          <p:nvPr/>
        </p:nvSpPr>
        <p:spPr>
          <a:xfrm>
            <a:off x="5108390" y="3059668"/>
            <a:ext cx="42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v4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BE8B3CF-7417-4256-8682-00741FD75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77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07F90A-482D-436A-AF57-4F4175BD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981912"/>
            <a:ext cx="2324100" cy="4225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291969-D939-4C00-859F-DE8FECE68B1C}"/>
              </a:ext>
            </a:extLst>
          </p:cNvPr>
          <p:cNvSpPr/>
          <p:nvPr/>
        </p:nvSpPr>
        <p:spPr>
          <a:xfrm>
            <a:off x="908050" y="487680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3A2F7D-E993-4CC3-99B5-0795EBD43C6A}"/>
              </a:ext>
            </a:extLst>
          </p:cNvPr>
          <p:cNvSpPr/>
          <p:nvPr/>
        </p:nvSpPr>
        <p:spPr>
          <a:xfrm>
            <a:off x="908050" y="4622800"/>
            <a:ext cx="3009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9C237-B7D7-4704-9A2E-E7A1A9CE59E8}"/>
              </a:ext>
            </a:extLst>
          </p:cNvPr>
          <p:cNvSpPr txBox="1"/>
          <p:nvPr/>
        </p:nvSpPr>
        <p:spPr>
          <a:xfrm>
            <a:off x="7943850" y="3006704"/>
            <a:ext cx="40259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on_B_prefetch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()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offset,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, #3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prefetch 	fetch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18B142-D3C9-4B7C-985A-DC2D39AFF170}"/>
              </a:ext>
            </a:extLst>
          </p:cNvPr>
          <p:cNvCxnSpPr>
            <a:cxnSpLocks/>
          </p:cNvCxnSpPr>
          <p:nvPr/>
        </p:nvCxnSpPr>
        <p:spPr>
          <a:xfrm>
            <a:off x="4000500" y="5010150"/>
            <a:ext cx="1670050" cy="4953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1B4A5D-2E05-4E47-8721-9CBFAAA1AA30}"/>
              </a:ext>
            </a:extLst>
          </p:cNvPr>
          <p:cNvCxnSpPr>
            <a:cxnSpLocks/>
          </p:cNvCxnSpPr>
          <p:nvPr/>
        </p:nvCxnSpPr>
        <p:spPr>
          <a:xfrm flipV="1">
            <a:off x="3975100" y="4178300"/>
            <a:ext cx="1155700" cy="571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B83316-14E9-4471-9074-A834FB8DF6DD}"/>
              </a:ext>
            </a:extLst>
          </p:cNvPr>
          <p:cNvCxnSpPr>
            <a:cxnSpLocks/>
          </p:cNvCxnSpPr>
          <p:nvPr/>
        </p:nvCxnSpPr>
        <p:spPr>
          <a:xfrm flipV="1">
            <a:off x="6423025" y="4675186"/>
            <a:ext cx="1520825" cy="89305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8D4EBF-795D-4BA1-A576-EA24504CFA5A}"/>
              </a:ext>
            </a:extLst>
          </p:cNvPr>
          <p:cNvCxnSpPr>
            <a:cxnSpLocks/>
          </p:cNvCxnSpPr>
          <p:nvPr/>
        </p:nvCxnSpPr>
        <p:spPr>
          <a:xfrm>
            <a:off x="5886450" y="4095036"/>
            <a:ext cx="2057400" cy="83264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D810DD3-45F3-4426-90A1-F6B9CCE0F3F6}"/>
              </a:ext>
            </a:extLst>
          </p:cNvPr>
          <p:cNvSpPr/>
          <p:nvPr/>
        </p:nvSpPr>
        <p:spPr>
          <a:xfrm>
            <a:off x="7994649" y="4037756"/>
            <a:ext cx="3477461" cy="2603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95BF9B-5ED7-45FD-919A-F01D58459380}"/>
              </a:ext>
            </a:extLst>
          </p:cNvPr>
          <p:cNvSpPr/>
          <p:nvPr/>
        </p:nvSpPr>
        <p:spPr>
          <a:xfrm>
            <a:off x="7994650" y="4511675"/>
            <a:ext cx="3477459" cy="2603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D204A6-5B70-47BC-B008-25C64347263D}"/>
              </a:ext>
            </a:extLst>
          </p:cNvPr>
          <p:cNvCxnSpPr>
            <a:cxnSpLocks/>
          </p:cNvCxnSpPr>
          <p:nvPr/>
        </p:nvCxnSpPr>
        <p:spPr>
          <a:xfrm>
            <a:off x="5886450" y="2710219"/>
            <a:ext cx="2057400" cy="45331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CF50C1B-5869-4A8A-A3AF-2880CFB1FD22}"/>
              </a:ext>
            </a:extLst>
          </p:cNvPr>
          <p:cNvSpPr/>
          <p:nvPr/>
        </p:nvSpPr>
        <p:spPr>
          <a:xfrm>
            <a:off x="910050" y="4360109"/>
            <a:ext cx="3007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CAF063-7EA5-466D-9339-11F375BA11F2}"/>
              </a:ext>
            </a:extLst>
          </p:cNvPr>
          <p:cNvCxnSpPr>
            <a:cxnSpLocks/>
          </p:cNvCxnSpPr>
          <p:nvPr/>
        </p:nvCxnSpPr>
        <p:spPr>
          <a:xfrm flipV="1">
            <a:off x="3968750" y="2724150"/>
            <a:ext cx="1187450" cy="17907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8AD1452-DD18-4DF3-B7C9-709F70E60749}"/>
              </a:ext>
            </a:extLst>
          </p:cNvPr>
          <p:cNvSpPr txBox="1"/>
          <p:nvPr/>
        </p:nvSpPr>
        <p:spPr>
          <a:xfrm>
            <a:off x="6531809" y="2520435"/>
            <a:ext cx="394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Will run when B’s prefetch completes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AFCBDA39-1416-4400-8574-DFF5939D1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Accesses: Sequential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68A2D341-3042-418B-84B8-C6DAD84817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62401" y="2639639"/>
          <a:ext cx="1336457" cy="2447321"/>
        </p:xfrm>
        <a:graphic>
          <a:graphicData uri="http://schemas.openxmlformats.org/drawingml/2006/table">
            <a:tbl>
              <a:tblPr firstRow="1" bandRow="1"/>
              <a:tblGrid>
                <a:gridCol w="1336457">
                  <a:extLst>
                    <a:ext uri="{9D8B030D-6E8A-4147-A177-3AD203B41FA5}">
                      <a16:colId xmlns:a16="http://schemas.microsoft.com/office/drawing/2014/main" val="81410662"/>
                    </a:ext>
                  </a:extLst>
                </a:gridCol>
              </a:tblGrid>
              <a:tr h="466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strike="noStrike" spc="-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56629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267611"/>
                  </a:ext>
                </a:extLst>
              </a:tr>
              <a:tr h="341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10185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60163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56889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04428"/>
                  </a:ext>
                </a:extLst>
              </a:tr>
            </a:tbl>
          </a:graphicData>
        </a:graphic>
      </p:graphicFrame>
      <p:sp>
        <p:nvSpPr>
          <p:cNvPr id="51" name="Arrow: Right 50">
            <a:extLst>
              <a:ext uri="{FF2B5EF4-FFF2-40B4-BE49-F238E27FC236}">
                <a16:creationId xmlns:a16="http://schemas.microsoft.com/office/drawing/2014/main" id="{19E036B8-CC22-443B-80DA-73E5BD1B187D}"/>
              </a:ext>
            </a:extLst>
          </p:cNvPr>
          <p:cNvSpPr/>
          <p:nvPr/>
        </p:nvSpPr>
        <p:spPr>
          <a:xfrm>
            <a:off x="3352800" y="3161286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0C6C3CF-80A7-4FB4-80BB-8F2D5F3246F9}"/>
              </a:ext>
            </a:extLst>
          </p:cNvPr>
          <p:cNvSpPr/>
          <p:nvPr/>
        </p:nvSpPr>
        <p:spPr>
          <a:xfrm>
            <a:off x="3352800" y="3581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50006467-186D-4D52-9AE6-2E8672515DF9}"/>
              </a:ext>
            </a:extLst>
          </p:cNvPr>
          <p:cNvSpPr/>
          <p:nvPr/>
        </p:nvSpPr>
        <p:spPr>
          <a:xfrm>
            <a:off x="3352800" y="3962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A40CA2D-AA9E-4333-A14B-B1BBAAB279DE}"/>
              </a:ext>
            </a:extLst>
          </p:cNvPr>
          <p:cNvSpPr/>
          <p:nvPr/>
        </p:nvSpPr>
        <p:spPr>
          <a:xfrm>
            <a:off x="3352800" y="4343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ACFBF7D3-C499-4D30-B57C-AB9C0CFA2CD2}"/>
              </a:ext>
            </a:extLst>
          </p:cNvPr>
          <p:cNvSpPr/>
          <p:nvPr/>
        </p:nvSpPr>
        <p:spPr>
          <a:xfrm>
            <a:off x="3352800" y="472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9D58473-45F2-48DF-8623-E90DEEFCDFA8}"/>
              </a:ext>
            </a:extLst>
          </p:cNvPr>
          <p:cNvSpPr txBox="1">
            <a:spLocks/>
          </p:cNvSpPr>
          <p:nvPr/>
        </p:nvSpPr>
        <p:spPr bwMode="auto">
          <a:xfrm>
            <a:off x="4464628" y="1396365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A[ </a:t>
            </a:r>
            <a:r>
              <a:rPr lang="en-US" sz="3000" dirty="0" err="1"/>
              <a:t>i</a:t>
            </a:r>
            <a:r>
              <a:rPr lang="en-US" sz="3000" dirty="0"/>
              <a:t> ] 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1B09F7EF-BE15-4875-AA91-16694FDF5EB7}"/>
              </a:ext>
            </a:extLst>
          </p:cNvPr>
          <p:cNvSpPr txBox="1">
            <a:spLocks/>
          </p:cNvSpPr>
          <p:nvPr/>
        </p:nvSpPr>
        <p:spPr bwMode="auto">
          <a:xfrm>
            <a:off x="6324601" y="3581400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Simple next-line prefetchers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3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07F90A-482D-436A-AF57-4F4175BD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981912"/>
            <a:ext cx="2324100" cy="4225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7488E4D-7B14-460D-9743-7E6396612377}"/>
              </a:ext>
            </a:extLst>
          </p:cNvPr>
          <p:cNvSpPr/>
          <p:nvPr/>
        </p:nvSpPr>
        <p:spPr>
          <a:xfrm>
            <a:off x="908050" y="1696784"/>
            <a:ext cx="3009900" cy="26035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99C237-B7D7-4704-9A2E-E7A1A9CE59E8}"/>
              </a:ext>
            </a:extLst>
          </p:cNvPr>
          <p:cNvSpPr txBox="1"/>
          <p:nvPr/>
        </p:nvSpPr>
        <p:spPr>
          <a:xfrm>
            <a:off x="7943850" y="3006704"/>
            <a:ext cx="40259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on_B_prefetch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()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get_data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offset,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, #3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prefetch 	fetch</a:t>
            </a:r>
          </a:p>
        </p:txBody>
      </p: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C114784C-007F-448F-8AD3-AE39D3CD4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499032"/>
              </p:ext>
            </p:extLst>
          </p:nvPr>
        </p:nvGraphicFramePr>
        <p:xfrm>
          <a:off x="7400925" y="1608215"/>
          <a:ext cx="45688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2030468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4130169326"/>
                    </a:ext>
                  </a:extLst>
                </a:gridCol>
                <a:gridCol w="830847">
                  <a:extLst>
                    <a:ext uri="{9D8B030D-6E8A-4147-A177-3AD203B41FA5}">
                      <a16:colId xmlns:a16="http://schemas.microsoft.com/office/drawing/2014/main" val="1652839425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735750169"/>
                    </a:ext>
                  </a:extLst>
                </a:gridCol>
                <a:gridCol w="1577641">
                  <a:extLst>
                    <a:ext uri="{9D8B030D-6E8A-4147-A177-3AD203B41FA5}">
                      <a16:colId xmlns:a16="http://schemas.microsoft.com/office/drawing/2014/main" val="2411382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Load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PF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7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B+sizeb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on_B_prefetch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740836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F163C67F-CD6D-4B85-8A50-45928373B2EE}"/>
              </a:ext>
            </a:extLst>
          </p:cNvPr>
          <p:cNvSpPr txBox="1"/>
          <p:nvPr/>
        </p:nvSpPr>
        <p:spPr>
          <a:xfrm>
            <a:off x="7373505" y="1238883"/>
            <a:ext cx="45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Address Table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990E85-C499-46E3-A8A1-8C1FBCB9437D}"/>
              </a:ext>
            </a:extLst>
          </p:cNvPr>
          <p:cNvCxnSpPr>
            <a:cxnSpLocks/>
          </p:cNvCxnSpPr>
          <p:nvPr/>
        </p:nvCxnSpPr>
        <p:spPr>
          <a:xfrm>
            <a:off x="3982453" y="1834816"/>
            <a:ext cx="3345449" cy="290845"/>
          </a:xfrm>
          <a:prstGeom prst="straightConnector1">
            <a:avLst/>
          </a:prstGeom>
          <a:ln w="19050">
            <a:solidFill>
              <a:srgbClr val="5482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7C014E-F8DF-4CBE-931A-6158D756EDF9}"/>
              </a:ext>
            </a:extLst>
          </p:cNvPr>
          <p:cNvCxnSpPr>
            <a:cxnSpLocks/>
          </p:cNvCxnSpPr>
          <p:nvPr/>
        </p:nvCxnSpPr>
        <p:spPr>
          <a:xfrm flipV="1">
            <a:off x="10052384" y="2424363"/>
            <a:ext cx="667753" cy="667753"/>
          </a:xfrm>
          <a:prstGeom prst="straightConnector1">
            <a:avLst/>
          </a:prstGeom>
          <a:ln w="19050">
            <a:solidFill>
              <a:srgbClr val="548235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9FBC3A1D-0BEB-4EE0-A3BE-E3AB2C4888EA}"/>
              </a:ext>
            </a:extLst>
          </p:cNvPr>
          <p:cNvSpPr/>
          <p:nvPr/>
        </p:nvSpPr>
        <p:spPr>
          <a:xfrm>
            <a:off x="7994649" y="3544457"/>
            <a:ext cx="3477461" cy="2603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0013FD-A77E-4E86-965B-35C5297062A2}"/>
              </a:ext>
            </a:extLst>
          </p:cNvPr>
          <p:cNvSpPr txBox="1"/>
          <p:nvPr/>
        </p:nvSpPr>
        <p:spPr>
          <a:xfrm>
            <a:off x="5871744" y="2597311"/>
            <a:ext cx="219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Triggering event’s data placed in a local register when scheduled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A71CCA8-16A5-410B-94DE-7AEF82339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31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07F90A-482D-436A-AF57-4F4175BD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981912"/>
            <a:ext cx="2324100" cy="4225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99C237-B7D7-4704-9A2E-E7A1A9CE59E8}"/>
              </a:ext>
            </a:extLst>
          </p:cNvPr>
          <p:cNvSpPr txBox="1"/>
          <p:nvPr/>
        </p:nvSpPr>
        <p:spPr>
          <a:xfrm>
            <a:off x="7943850" y="3006704"/>
            <a:ext cx="40259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on_B_prefetch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()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get_data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get_base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base, #2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offset,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add	fetch, base, offset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prefetch 	fetch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F5F432-2151-4AA5-90AE-E12691A0CDC1}"/>
              </a:ext>
            </a:extLst>
          </p:cNvPr>
          <p:cNvSpPr/>
          <p:nvPr/>
        </p:nvSpPr>
        <p:spPr>
          <a:xfrm>
            <a:off x="7994650" y="3785090"/>
            <a:ext cx="3776248" cy="2603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97A50B-3C02-49B3-A383-4D4518420865}"/>
              </a:ext>
            </a:extLst>
          </p:cNvPr>
          <p:cNvSpPr/>
          <p:nvPr/>
        </p:nvSpPr>
        <p:spPr>
          <a:xfrm>
            <a:off x="7996652" y="4256329"/>
            <a:ext cx="3776248" cy="26035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34">
            <a:extLst>
              <a:ext uri="{FF2B5EF4-FFF2-40B4-BE49-F238E27FC236}">
                <a16:creationId xmlns:a16="http://schemas.microsoft.com/office/drawing/2014/main" id="{AA419C8C-A931-45A9-A8CE-ECCD7C22D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76223"/>
              </p:ext>
            </p:extLst>
          </p:nvPr>
        </p:nvGraphicFramePr>
        <p:xfrm>
          <a:off x="7400925" y="1608846"/>
          <a:ext cx="45688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2030468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4130169326"/>
                    </a:ext>
                  </a:extLst>
                </a:gridCol>
                <a:gridCol w="830847">
                  <a:extLst>
                    <a:ext uri="{9D8B030D-6E8A-4147-A177-3AD203B41FA5}">
                      <a16:colId xmlns:a16="http://schemas.microsoft.com/office/drawing/2014/main" val="1652839425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735750169"/>
                    </a:ext>
                  </a:extLst>
                </a:gridCol>
                <a:gridCol w="1577641">
                  <a:extLst>
                    <a:ext uri="{9D8B030D-6E8A-4147-A177-3AD203B41FA5}">
                      <a16:colId xmlns:a16="http://schemas.microsoft.com/office/drawing/2014/main" val="2411382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Load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PF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7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B+sizeb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on_B_prefetch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74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C+sizec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14903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B688555C-FCCE-4392-8712-8FFC7C5AAEF2}"/>
              </a:ext>
            </a:extLst>
          </p:cNvPr>
          <p:cNvSpPr/>
          <p:nvPr/>
        </p:nvSpPr>
        <p:spPr>
          <a:xfrm>
            <a:off x="908050" y="1937417"/>
            <a:ext cx="3009900" cy="260350"/>
          </a:xfrm>
          <a:prstGeom prst="rect">
            <a:avLst/>
          </a:prstGeom>
          <a:noFill/>
          <a:ln w="19050"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2ED083-D8B2-40B3-B0D7-B7AD5F0C2AD6}"/>
              </a:ext>
            </a:extLst>
          </p:cNvPr>
          <p:cNvCxnSpPr>
            <a:cxnSpLocks/>
          </p:cNvCxnSpPr>
          <p:nvPr/>
        </p:nvCxnSpPr>
        <p:spPr>
          <a:xfrm>
            <a:off x="4006516" y="2057400"/>
            <a:ext cx="3345555" cy="471948"/>
          </a:xfrm>
          <a:prstGeom prst="straightConnector1">
            <a:avLst/>
          </a:prstGeom>
          <a:ln w="19050">
            <a:solidFill>
              <a:srgbClr val="548235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941F7A-B944-4A02-92D3-5964898A3014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930189" y="3914645"/>
            <a:ext cx="1013661" cy="13079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70E84B-4C6F-47A9-B98D-CAC2D277A525}"/>
              </a:ext>
            </a:extLst>
          </p:cNvPr>
          <p:cNvCxnSpPr>
            <a:cxnSpLocks/>
          </p:cNvCxnSpPr>
          <p:nvPr/>
        </p:nvCxnSpPr>
        <p:spPr>
          <a:xfrm flipV="1">
            <a:off x="6412832" y="4368615"/>
            <a:ext cx="1531018" cy="1075674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ACEAAAB-F892-48F2-AF18-37B1FEDA31E3}"/>
              </a:ext>
            </a:extLst>
          </p:cNvPr>
          <p:cNvSpPr txBox="1"/>
          <p:nvPr/>
        </p:nvSpPr>
        <p:spPr>
          <a:xfrm>
            <a:off x="7373505" y="1238883"/>
            <a:ext cx="45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Address Table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B7BD03A0-BC90-4B73-9A6D-F4D6ABEBF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1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0E01-90B4-4DBB-A5A0-FF579F1F4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834-AB35-4385-87EE-077DCF97318A}"/>
              </a:ext>
            </a:extLst>
          </p:cNvPr>
          <p:cNvSpPr txBox="1"/>
          <p:nvPr/>
        </p:nvSpPr>
        <p:spPr>
          <a:xfrm>
            <a:off x="838200" y="1406267"/>
            <a:ext cx="4025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16: add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17: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v6, v0, #1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18: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bne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8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407F90A-482D-436A-AF57-4F4175BD5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981912"/>
            <a:ext cx="2324100" cy="42252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99C237-B7D7-4704-9A2E-E7A1A9CE59E8}"/>
              </a:ext>
            </a:extLst>
          </p:cNvPr>
          <p:cNvSpPr txBox="1"/>
          <p:nvPr/>
        </p:nvSpPr>
        <p:spPr>
          <a:xfrm>
            <a:off x="7943850" y="3006704"/>
            <a:ext cx="40259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on_B_prefetch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()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get_data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get_base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base, #2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offset,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bVal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add	fetch, base, offset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prefetch 	fetch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8F55F-96BD-441F-A1E7-F347267F0E59}"/>
              </a:ext>
            </a:extLst>
          </p:cNvPr>
          <p:cNvSpPr txBox="1"/>
          <p:nvPr/>
        </p:nvSpPr>
        <p:spPr>
          <a:xfrm>
            <a:off x="8096961" y="5116338"/>
            <a:ext cx="3719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Process repeats for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B’s load… then A’s load…</a:t>
            </a:r>
          </a:p>
        </p:txBody>
      </p:sp>
      <p:graphicFrame>
        <p:nvGraphicFramePr>
          <p:cNvPr id="9" name="Table 34">
            <a:extLst>
              <a:ext uri="{FF2B5EF4-FFF2-40B4-BE49-F238E27FC236}">
                <a16:creationId xmlns:a16="http://schemas.microsoft.com/office/drawing/2014/main" id="{DAF8D56F-C58A-4863-BFD5-8F971516E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45799"/>
              </p:ext>
            </p:extLst>
          </p:nvPr>
        </p:nvGraphicFramePr>
        <p:xfrm>
          <a:off x="7400925" y="1608846"/>
          <a:ext cx="45688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2030468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4130169326"/>
                    </a:ext>
                  </a:extLst>
                </a:gridCol>
                <a:gridCol w="830847">
                  <a:extLst>
                    <a:ext uri="{9D8B030D-6E8A-4147-A177-3AD203B41FA5}">
                      <a16:colId xmlns:a16="http://schemas.microsoft.com/office/drawing/2014/main" val="1652839425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735750169"/>
                    </a:ext>
                  </a:extLst>
                </a:gridCol>
                <a:gridCol w="1577641">
                  <a:extLst>
                    <a:ext uri="{9D8B030D-6E8A-4147-A177-3AD203B41FA5}">
                      <a16:colId xmlns:a16="http://schemas.microsoft.com/office/drawing/2014/main" val="2411382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Load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PF </a:t>
                      </a:r>
                      <a:r>
                        <a:rPr lang="en-US" sz="13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7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B+sizeb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on_B_prefetch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74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 err="1">
                          <a:solidFill>
                            <a:schemeClr val="tx1"/>
                          </a:solidFill>
                        </a:rPr>
                        <a:t>C+sizec</a:t>
                      </a:r>
                      <a:endParaRPr 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149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0F798F0-F561-4266-B8C3-91B50345151E}"/>
              </a:ext>
            </a:extLst>
          </p:cNvPr>
          <p:cNvSpPr txBox="1"/>
          <p:nvPr/>
        </p:nvSpPr>
        <p:spPr>
          <a:xfrm>
            <a:off x="7373505" y="1238883"/>
            <a:ext cx="45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Address 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07DE5-113A-416A-B4AB-11B7FA055719}"/>
              </a:ext>
            </a:extLst>
          </p:cNvPr>
          <p:cNvSpPr/>
          <p:nvPr/>
        </p:nvSpPr>
        <p:spPr>
          <a:xfrm>
            <a:off x="910050" y="4360109"/>
            <a:ext cx="3007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1F9FBF-B3E5-4B16-B11F-79B3CB8BEA19}"/>
              </a:ext>
            </a:extLst>
          </p:cNvPr>
          <p:cNvSpPr/>
          <p:nvPr/>
        </p:nvSpPr>
        <p:spPr>
          <a:xfrm>
            <a:off x="910050" y="3907581"/>
            <a:ext cx="30079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DF2BB139-8F44-4FA7-A3E5-9406CF41F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8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86D6-A479-44BD-A6E8-342CC033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graphicFrame>
        <p:nvGraphicFramePr>
          <p:cNvPr id="4" name="Table 34">
            <a:extLst>
              <a:ext uri="{FF2B5EF4-FFF2-40B4-BE49-F238E27FC236}">
                <a16:creationId xmlns:a16="http://schemas.microsoft.com/office/drawing/2014/main" id="{915EB2AB-A904-4917-BB06-C9639DDB3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426603"/>
              </p:ext>
            </p:extLst>
          </p:nvPr>
        </p:nvGraphicFramePr>
        <p:xfrm>
          <a:off x="3363662" y="2175690"/>
          <a:ext cx="54646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43">
                  <a:extLst>
                    <a:ext uri="{9D8B030D-6E8A-4147-A177-3AD203B41FA5}">
                      <a16:colId xmlns:a16="http://schemas.microsoft.com/office/drawing/2014/main" val="220304684"/>
                    </a:ext>
                  </a:extLst>
                </a:gridCol>
                <a:gridCol w="660954">
                  <a:extLst>
                    <a:ext uri="{9D8B030D-6E8A-4147-A177-3AD203B41FA5}">
                      <a16:colId xmlns:a16="http://schemas.microsoft.com/office/drawing/2014/main" val="4130169326"/>
                    </a:ext>
                  </a:extLst>
                </a:gridCol>
                <a:gridCol w="917242">
                  <a:extLst>
                    <a:ext uri="{9D8B030D-6E8A-4147-A177-3AD203B41FA5}">
                      <a16:colId xmlns:a16="http://schemas.microsoft.com/office/drawing/2014/main" val="1652839425"/>
                    </a:ext>
                  </a:extLst>
                </a:gridCol>
                <a:gridCol w="1382609">
                  <a:extLst>
                    <a:ext uri="{9D8B030D-6E8A-4147-A177-3AD203B41FA5}">
                      <a16:colId xmlns:a16="http://schemas.microsoft.com/office/drawing/2014/main" val="735750169"/>
                    </a:ext>
                  </a:extLst>
                </a:gridCol>
                <a:gridCol w="1768727">
                  <a:extLst>
                    <a:ext uri="{9D8B030D-6E8A-4147-A177-3AD203B41FA5}">
                      <a16:colId xmlns:a16="http://schemas.microsoft.com/office/drawing/2014/main" val="2411382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Load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PF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7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A+sizea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on_A_load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on_A_prefetch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0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B+sizeb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on_B_prefetch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74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C+sizec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149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C8036EE-A1E9-40B4-AED2-CE93B87B42A9}"/>
              </a:ext>
            </a:extLst>
          </p:cNvPr>
          <p:cNvSpPr txBox="1"/>
          <p:nvPr/>
        </p:nvSpPr>
        <p:spPr>
          <a:xfrm>
            <a:off x="3658854" y="1806358"/>
            <a:ext cx="48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Address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673B6A-2B02-4F5B-84E0-9E280FC79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28406"/>
            <a:ext cx="10515600" cy="1472625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ED69B19-E1D1-499E-8556-72BF212A8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2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6654-863E-41A0-9A69-D30F4894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Prefetch Conversion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7B61-77FB-4B85-94DC-7F24A9840FB2}"/>
              </a:ext>
            </a:extLst>
          </p:cNvPr>
          <p:cNvSpPr txBox="1"/>
          <p:nvPr/>
        </p:nvSpPr>
        <p:spPr>
          <a:xfrm>
            <a:off x="585243" y="2476641"/>
            <a:ext cx="487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Address 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BFF8E-1058-4D5F-A892-778F03EFB352}"/>
              </a:ext>
            </a:extLst>
          </p:cNvPr>
          <p:cNvSpPr txBox="1"/>
          <p:nvPr/>
        </p:nvSpPr>
        <p:spPr>
          <a:xfrm>
            <a:off x="7062430" y="1241683"/>
            <a:ext cx="402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A,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sizea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2: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B,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sizeb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3: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alloc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C,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sizec</a:t>
            </a: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4:  mov	acc,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5:  mov	x, #0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6: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cmp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x, N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7:  </a:t>
            </a:r>
            <a:r>
              <a:rPr lang="en-US" sz="1600" dirty="0" err="1">
                <a:latin typeface="Consolas" panose="020B0609020204030204" pitchFamily="49" charset="0"/>
                <a:ea typeface="Cambria" panose="02040503050406030204" pitchFamily="18" charset="0"/>
              </a:rPr>
              <a:t>beq</a:t>
            </a: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	19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config_addr_tbl</a:t>
            </a:r>
            <a:r>
              <a:rPr lang="en-US" sz="1600" dirty="0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 0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config_addr_tbl</a:t>
            </a:r>
            <a:r>
              <a:rPr lang="en-US" sz="1600" dirty="0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 1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// </a:t>
            </a:r>
            <a:r>
              <a:rPr lang="en-US" sz="1600" dirty="0" err="1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config_addr_tbl</a:t>
            </a:r>
            <a:r>
              <a:rPr lang="en-US" sz="1600" dirty="0">
                <a:solidFill>
                  <a:srgbClr val="548235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 2</a:t>
            </a:r>
          </a:p>
          <a:p>
            <a:pPr defTabSz="742950">
              <a:tabLst>
                <a:tab pos="1600200" algn="l"/>
              </a:tabLst>
            </a:pPr>
            <a:endParaRPr lang="en-US" sz="1600" dirty="0">
              <a:latin typeface="Consolas" panose="020B0609020204030204" pitchFamily="49" charset="0"/>
              <a:ea typeface="Cambria" panose="02040503050406030204" pitchFamily="18" charset="0"/>
            </a:endParaRP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8:  phi	v0, x, v6</a:t>
            </a:r>
          </a:p>
          <a:p>
            <a:pPr defTabSz="742950">
              <a:tabLst>
                <a:tab pos="1600200" algn="l"/>
              </a:tabLst>
            </a:pP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9:  add	v1, v0, #128</a:t>
            </a:r>
          </a:p>
          <a:p>
            <a:pPr defTabSz="742950">
              <a:tabLst>
                <a:tab pos="1600200" algn="l"/>
              </a:tabLst>
            </a:pP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10: load	v2, v1(A)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11: 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	v3, v2,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12: load	v4, v3(B)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13: </a:t>
            </a:r>
            <a:r>
              <a:rPr lang="en-US" sz="1600" strike="sngStrike" dirty="0" err="1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lshift</a:t>
            </a: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	v5, v4, #3</a:t>
            </a:r>
          </a:p>
          <a:p>
            <a:pPr defTabSz="742950">
              <a:tabLst>
                <a:tab pos="1600200" algn="l"/>
              </a:tabLst>
            </a:pPr>
            <a:r>
              <a:rPr lang="en-US" sz="1600" strike="sngStrike" dirty="0">
                <a:solidFill>
                  <a:srgbClr val="FF0000"/>
                </a:solidFill>
                <a:latin typeface="Consolas" panose="020B0609020204030204" pitchFamily="49" charset="0"/>
                <a:ea typeface="Cambria" panose="02040503050406030204" pitchFamily="18" charset="0"/>
              </a:rPr>
              <a:t>14: prefetch	v5(C)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15: ... // Load value, update acc</a:t>
            </a:r>
          </a:p>
          <a:p>
            <a:pPr defTabSz="742950">
              <a:tabLst>
                <a:tab pos="1600200" algn="l"/>
              </a:tabLst>
            </a:pPr>
            <a:r>
              <a:rPr lang="en-US" sz="1600" dirty="0">
                <a:latin typeface="Consolas" panose="020B0609020204030204" pitchFamily="49" charset="0"/>
                <a:ea typeface="Cambria" panose="02040503050406030204" pitchFamily="18" charset="0"/>
              </a:rPr>
              <a:t>...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03704A-52EF-4B32-A633-E165826B4A2D}"/>
              </a:ext>
            </a:extLst>
          </p:cNvPr>
          <p:cNvCxnSpPr>
            <a:cxnSpLocks/>
          </p:cNvCxnSpPr>
          <p:nvPr/>
        </p:nvCxnSpPr>
        <p:spPr>
          <a:xfrm flipV="1">
            <a:off x="5894697" y="3587653"/>
            <a:ext cx="1167733" cy="1"/>
          </a:xfrm>
          <a:prstGeom prst="straightConnector1">
            <a:avLst/>
          </a:prstGeom>
          <a:ln w="19050">
            <a:solidFill>
              <a:srgbClr val="5482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FCEBB7-9488-45B0-8CCF-DBA00F1138A4}"/>
              </a:ext>
            </a:extLst>
          </p:cNvPr>
          <p:cNvSpPr txBox="1"/>
          <p:nvPr/>
        </p:nvSpPr>
        <p:spPr>
          <a:xfrm>
            <a:off x="1678673" y="4838000"/>
            <a:ext cx="308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Software prefetch code is now unneeded, remove it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B95AD-3AD2-47BE-B728-776D9AF0431C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763106" y="5191943"/>
            <a:ext cx="229932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6FC604C-6308-4D3F-A882-9F39F3F1B481}"/>
              </a:ext>
            </a:extLst>
          </p:cNvPr>
          <p:cNvSpPr txBox="1"/>
          <p:nvPr/>
        </p:nvSpPr>
        <p:spPr>
          <a:xfrm>
            <a:off x="9440574" y="3233710"/>
            <a:ext cx="266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48235"/>
                </a:solidFill>
              </a:rPr>
              <a:t>Load address table into address filter unit</a:t>
            </a:r>
          </a:p>
        </p:txBody>
      </p:sp>
      <p:graphicFrame>
        <p:nvGraphicFramePr>
          <p:cNvPr id="11" name="Table 34">
            <a:extLst>
              <a:ext uri="{FF2B5EF4-FFF2-40B4-BE49-F238E27FC236}">
                <a16:creationId xmlns:a16="http://schemas.microsoft.com/office/drawing/2014/main" id="{E1B18B97-C415-4875-9606-4DA66C2B8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26075"/>
              </p:ext>
            </p:extLst>
          </p:nvPr>
        </p:nvGraphicFramePr>
        <p:xfrm>
          <a:off x="290052" y="2845973"/>
          <a:ext cx="54646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143">
                  <a:extLst>
                    <a:ext uri="{9D8B030D-6E8A-4147-A177-3AD203B41FA5}">
                      <a16:colId xmlns:a16="http://schemas.microsoft.com/office/drawing/2014/main" val="220304684"/>
                    </a:ext>
                  </a:extLst>
                </a:gridCol>
                <a:gridCol w="660954">
                  <a:extLst>
                    <a:ext uri="{9D8B030D-6E8A-4147-A177-3AD203B41FA5}">
                      <a16:colId xmlns:a16="http://schemas.microsoft.com/office/drawing/2014/main" val="4130169326"/>
                    </a:ext>
                  </a:extLst>
                </a:gridCol>
                <a:gridCol w="917242">
                  <a:extLst>
                    <a:ext uri="{9D8B030D-6E8A-4147-A177-3AD203B41FA5}">
                      <a16:colId xmlns:a16="http://schemas.microsoft.com/office/drawing/2014/main" val="1652839425"/>
                    </a:ext>
                  </a:extLst>
                </a:gridCol>
                <a:gridCol w="1382609">
                  <a:extLst>
                    <a:ext uri="{9D8B030D-6E8A-4147-A177-3AD203B41FA5}">
                      <a16:colId xmlns:a16="http://schemas.microsoft.com/office/drawing/2014/main" val="735750169"/>
                    </a:ext>
                  </a:extLst>
                </a:gridCol>
                <a:gridCol w="1768727">
                  <a:extLst>
                    <a:ext uri="{9D8B030D-6E8A-4147-A177-3AD203B41FA5}">
                      <a16:colId xmlns:a16="http://schemas.microsoft.com/office/drawing/2014/main" val="2411382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Load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PF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Ptr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7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A+sizea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on_A_load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on_A_prefetch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80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B+sizeb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&amp;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on_B_prefetch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74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</a:rPr>
                        <a:t>C+sizec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214903"/>
                  </a:ext>
                </a:extLst>
              </a:tr>
            </a:tbl>
          </a:graphicData>
        </a:graphic>
      </p:graphicFrame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C55C471-5C33-4ACE-8EF4-0A50249C6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6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D886-0A60-415C-8730-36D9FD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Pragmas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49689-8FA2-4E5A-91A1-872F2F4DE3C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Label loops with a pragma directive</a:t>
            </a:r>
          </a:p>
          <a:p>
            <a:r>
              <a:rPr lang="en-US" dirty="0"/>
              <a:t>Runs SPC-like pass on each load</a:t>
            </a:r>
          </a:p>
          <a:p>
            <a:r>
              <a:rPr lang="en-US" dirty="0"/>
              <a:t>More convenient for the programmer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B9AEB-FEDC-4E1E-AFFD-3F07FC812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9" y="3030764"/>
            <a:ext cx="8888361" cy="31924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6BC72-932C-44EF-8CD1-D2440F2FA0AB}"/>
              </a:ext>
            </a:extLst>
          </p:cNvPr>
          <p:cNvSpPr/>
          <p:nvPr/>
        </p:nvSpPr>
        <p:spPr>
          <a:xfrm>
            <a:off x="2335437" y="4019366"/>
            <a:ext cx="3453521" cy="3160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C1859-D969-4925-B3A7-E35D8B74F800}"/>
              </a:ext>
            </a:extLst>
          </p:cNvPr>
          <p:cNvSpPr/>
          <p:nvPr/>
        </p:nvSpPr>
        <p:spPr>
          <a:xfrm>
            <a:off x="7086660" y="3657927"/>
            <a:ext cx="2810376" cy="2942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BDA7E-0469-41D1-A95A-F78461A1C3D5}"/>
              </a:ext>
            </a:extLst>
          </p:cNvPr>
          <p:cNvCxnSpPr>
            <a:cxnSpLocks/>
          </p:cNvCxnSpPr>
          <p:nvPr/>
        </p:nvCxnSpPr>
        <p:spPr>
          <a:xfrm flipV="1">
            <a:off x="5842747" y="3797490"/>
            <a:ext cx="1183341" cy="38996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EEFBC56-FDAB-41C4-9D6A-52151208C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08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4721F-6811-4B84-B461-54F6EC2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9C3C-9D40-4D9C-9592-5C1E1C607D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 only sees prefetcher’s context switching state</a:t>
            </a:r>
          </a:p>
          <a:p>
            <a:pPr lvl="1"/>
            <a:r>
              <a:rPr lang="en-US" dirty="0"/>
              <a:t>Global PPU registers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(loop-invariant values)</a:t>
            </a:r>
            <a:endParaRPr lang="en-US" dirty="0"/>
          </a:p>
          <a:p>
            <a:pPr lvl="1"/>
            <a:r>
              <a:rPr lang="en-US" dirty="0"/>
              <a:t>Address table</a:t>
            </a:r>
          </a:p>
          <a:p>
            <a:pPr lvl="1"/>
            <a:r>
              <a:rPr lang="en-US" dirty="0"/>
              <a:t>(All other state is discarded)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3FA7A-1728-4ADE-B656-597C3652C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31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4721F-6811-4B84-B461-54F6EC2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9C3C-9D40-4D9C-9592-5C1E1C607D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 only sees prefetcher’s context switching state</a:t>
            </a:r>
          </a:p>
          <a:p>
            <a:pPr lvl="1"/>
            <a:r>
              <a:rPr lang="en-US" dirty="0"/>
              <a:t>Global PPU registers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(loop-invariant values)</a:t>
            </a:r>
          </a:p>
          <a:p>
            <a:pPr lvl="1"/>
            <a:r>
              <a:rPr lang="en-US" dirty="0"/>
              <a:t>Address table</a:t>
            </a:r>
          </a:p>
          <a:p>
            <a:pPr lvl="1"/>
            <a:r>
              <a:rPr lang="en-US" dirty="0"/>
              <a:t>(All other state is discarded)</a:t>
            </a:r>
          </a:p>
          <a:p>
            <a:r>
              <a:rPr lang="en-US" dirty="0"/>
              <a:t>PPU faults terminate their execution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40732-5D55-4D6D-A03C-5A6939FBD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74BC-777D-4F33-9548-0F331BB9C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Results: Speedup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D183D16-6C7C-4CB3-8D96-4CD1D51E4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" y="1946422"/>
            <a:ext cx="11749088" cy="43950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DD865-3BBE-48CE-BCC6-4808E796B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38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EFE6F-7C40-47F7-82AD-8CC414181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Blocking Intermediate Loads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73AA55-8251-4C22-9C75-C2055CCC05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6"/>
          <a:stretch/>
        </p:blipFill>
        <p:spPr>
          <a:xfrm>
            <a:off x="333375" y="1761026"/>
            <a:ext cx="11525250" cy="45185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8457-C8D0-4A02-82B2-35AA9AC09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9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Accesses: Indirect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36" name="Table 135">
            <a:extLst>
              <a:ext uri="{FF2B5EF4-FFF2-40B4-BE49-F238E27FC236}">
                <a16:creationId xmlns:a16="http://schemas.microsoft.com/office/drawing/2014/main" id="{68A2D341-3042-418B-84B8-C6DAD848177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1" y="2795650"/>
          <a:ext cx="1336457" cy="2148840"/>
        </p:xfrm>
        <a:graphic>
          <a:graphicData uri="http://schemas.openxmlformats.org/drawingml/2006/table">
            <a:tbl>
              <a:tblPr firstRow="1" bandRow="1"/>
              <a:tblGrid>
                <a:gridCol w="1336457">
                  <a:extLst>
                    <a:ext uri="{9D8B030D-6E8A-4147-A177-3AD203B41FA5}">
                      <a16:colId xmlns:a16="http://schemas.microsoft.com/office/drawing/2014/main" val="81410662"/>
                    </a:ext>
                  </a:extLst>
                </a:gridCol>
              </a:tblGrid>
              <a:tr h="4661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0" strike="noStrike" spc="-1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256629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267611"/>
                  </a:ext>
                </a:extLst>
              </a:tr>
              <a:tr h="3415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510185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860163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56889"/>
                  </a:ext>
                </a:extLst>
              </a:tr>
              <a:tr h="269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strike="noStrike" spc="-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904428"/>
                  </a:ext>
                </a:extLst>
              </a:tr>
            </a:tbl>
          </a:graphicData>
        </a:graphic>
      </p:graphicFrame>
      <p:sp>
        <p:nvSpPr>
          <p:cNvPr id="51" name="Arrow: Right 50">
            <a:extLst>
              <a:ext uri="{FF2B5EF4-FFF2-40B4-BE49-F238E27FC236}">
                <a16:creationId xmlns:a16="http://schemas.microsoft.com/office/drawing/2014/main" id="{19E036B8-CC22-443B-80DA-73E5BD1B187D}"/>
              </a:ext>
            </a:extLst>
          </p:cNvPr>
          <p:cNvSpPr/>
          <p:nvPr/>
        </p:nvSpPr>
        <p:spPr>
          <a:xfrm>
            <a:off x="2438400" y="3317298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E0C6C3CF-80A7-4FB4-80BB-8F2D5F3246F9}"/>
              </a:ext>
            </a:extLst>
          </p:cNvPr>
          <p:cNvSpPr/>
          <p:nvPr/>
        </p:nvSpPr>
        <p:spPr>
          <a:xfrm>
            <a:off x="2438400" y="363408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50006467-186D-4D52-9AE6-2E8672515DF9}"/>
              </a:ext>
            </a:extLst>
          </p:cNvPr>
          <p:cNvSpPr/>
          <p:nvPr/>
        </p:nvSpPr>
        <p:spPr>
          <a:xfrm>
            <a:off x="2438400" y="397698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A40CA2D-AA9E-4333-A14B-B1BBAAB279DE}"/>
              </a:ext>
            </a:extLst>
          </p:cNvPr>
          <p:cNvSpPr/>
          <p:nvPr/>
        </p:nvSpPr>
        <p:spPr>
          <a:xfrm>
            <a:off x="2438400" y="43152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ACFBF7D3-C499-4D30-B57C-AB9C0CFA2CD2}"/>
              </a:ext>
            </a:extLst>
          </p:cNvPr>
          <p:cNvSpPr/>
          <p:nvPr/>
        </p:nvSpPr>
        <p:spPr>
          <a:xfrm>
            <a:off x="2438400" y="463969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9D58473-45F2-48DF-8623-E90DEEFCDFA8}"/>
              </a:ext>
            </a:extLst>
          </p:cNvPr>
          <p:cNvSpPr txBox="1">
            <a:spLocks/>
          </p:cNvSpPr>
          <p:nvPr/>
        </p:nvSpPr>
        <p:spPr bwMode="auto">
          <a:xfrm>
            <a:off x="4464628" y="1295412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B[ A[ </a:t>
            </a:r>
            <a:r>
              <a:rPr lang="en-US" sz="3000" dirty="0" err="1"/>
              <a:t>i</a:t>
            </a:r>
            <a:r>
              <a:rPr lang="en-US" sz="3000" dirty="0"/>
              <a:t> ] ]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A7593E-E4EF-4C11-9E86-046CA195BA9F}"/>
              </a:ext>
            </a:extLst>
          </p:cNvPr>
          <p:cNvSpPr/>
          <p:nvPr/>
        </p:nvSpPr>
        <p:spPr>
          <a:xfrm>
            <a:off x="7525101" y="1524001"/>
            <a:ext cx="1336457" cy="464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80D7D8-4297-425E-AA5B-A82DCA3F98AF}"/>
              </a:ext>
            </a:extLst>
          </p:cNvPr>
          <p:cNvSpPr/>
          <p:nvPr/>
        </p:nvSpPr>
        <p:spPr>
          <a:xfrm>
            <a:off x="7525101" y="1988425"/>
            <a:ext cx="1336457" cy="3327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C759167-0383-4C1F-BF07-295FA8481D83}"/>
              </a:ext>
            </a:extLst>
          </p:cNvPr>
          <p:cNvSpPr/>
          <p:nvPr/>
        </p:nvSpPr>
        <p:spPr>
          <a:xfrm>
            <a:off x="7525100" y="2315306"/>
            <a:ext cx="1336457" cy="3327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963BD0D-AE06-4E41-B546-F34059A3A711}"/>
              </a:ext>
            </a:extLst>
          </p:cNvPr>
          <p:cNvSpPr/>
          <p:nvPr/>
        </p:nvSpPr>
        <p:spPr>
          <a:xfrm>
            <a:off x="7525100" y="2658206"/>
            <a:ext cx="1336457" cy="332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FE2D6AB-A5E4-4243-AC7F-51E2E632DCF8}"/>
              </a:ext>
            </a:extLst>
          </p:cNvPr>
          <p:cNvSpPr/>
          <p:nvPr/>
        </p:nvSpPr>
        <p:spPr>
          <a:xfrm>
            <a:off x="7525099" y="3001106"/>
            <a:ext cx="1336457" cy="3327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D6E22-56BA-41CD-9188-4F5523EAC58B}"/>
              </a:ext>
            </a:extLst>
          </p:cNvPr>
          <p:cNvSpPr/>
          <p:nvPr/>
        </p:nvSpPr>
        <p:spPr>
          <a:xfrm>
            <a:off x="7525099" y="3344006"/>
            <a:ext cx="1336457" cy="332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03A50C0-D63C-4863-8E5C-397F12216608}"/>
              </a:ext>
            </a:extLst>
          </p:cNvPr>
          <p:cNvSpPr/>
          <p:nvPr/>
        </p:nvSpPr>
        <p:spPr>
          <a:xfrm>
            <a:off x="7525099" y="3688226"/>
            <a:ext cx="1336457" cy="3327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B03FEAD-DBDF-479C-AF24-506B19765365}"/>
              </a:ext>
            </a:extLst>
          </p:cNvPr>
          <p:cNvSpPr/>
          <p:nvPr/>
        </p:nvSpPr>
        <p:spPr>
          <a:xfrm>
            <a:off x="7525098" y="4015107"/>
            <a:ext cx="1336457" cy="3327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9939B2D-E419-438A-8482-63C0D3468865}"/>
              </a:ext>
            </a:extLst>
          </p:cNvPr>
          <p:cNvSpPr/>
          <p:nvPr/>
        </p:nvSpPr>
        <p:spPr>
          <a:xfrm>
            <a:off x="7525098" y="4358007"/>
            <a:ext cx="1336457" cy="332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7B8167A-9DAF-4110-889E-C1189BF42A4C}"/>
              </a:ext>
            </a:extLst>
          </p:cNvPr>
          <p:cNvSpPr/>
          <p:nvPr/>
        </p:nvSpPr>
        <p:spPr>
          <a:xfrm>
            <a:off x="7525097" y="4700907"/>
            <a:ext cx="1336457" cy="3327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85EC08C-3467-439F-9988-EC695A50CFEF}"/>
              </a:ext>
            </a:extLst>
          </p:cNvPr>
          <p:cNvSpPr/>
          <p:nvPr/>
        </p:nvSpPr>
        <p:spPr>
          <a:xfrm>
            <a:off x="7525097" y="5043807"/>
            <a:ext cx="1336457" cy="3327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7BBF0A5-1CD0-4118-B5E1-E63974428637}"/>
              </a:ext>
            </a:extLst>
          </p:cNvPr>
          <p:cNvSpPr txBox="1">
            <a:spLocks/>
          </p:cNvSpPr>
          <p:nvPr/>
        </p:nvSpPr>
        <p:spPr bwMode="auto">
          <a:xfrm>
            <a:off x="1978893" y="5020690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Sequential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64046C5-879B-41DC-ACFC-91B6E7B1E245}"/>
              </a:ext>
            </a:extLst>
          </p:cNvPr>
          <p:cNvSpPr txBox="1">
            <a:spLocks/>
          </p:cNvSpPr>
          <p:nvPr/>
        </p:nvSpPr>
        <p:spPr bwMode="auto">
          <a:xfrm>
            <a:off x="6570976" y="5410200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Irregular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86D7DC-7887-4184-9509-78F36E25CE9A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4384456" y="2154824"/>
            <a:ext cx="3140645" cy="15700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AD0E244-42B8-426F-A6F1-0316726FBF82}"/>
              </a:ext>
            </a:extLst>
          </p:cNvPr>
          <p:cNvCxnSpPr>
            <a:cxnSpLocks/>
            <a:endCxn id="62" idx="1"/>
          </p:cNvCxnSpPr>
          <p:nvPr/>
        </p:nvCxnSpPr>
        <p:spPr>
          <a:xfrm flipV="1">
            <a:off x="4384456" y="3167505"/>
            <a:ext cx="3140643" cy="2495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6E7F5D-0A15-4A37-AC26-350F3AC8F841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4384458" y="4106290"/>
            <a:ext cx="3140639" cy="11039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63D8357-0D37-45D3-9219-1B7AEC61A753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4384458" y="3854625"/>
            <a:ext cx="3140641" cy="5564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FDB0565-0CC4-4154-BF51-AA083502277E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4384458" y="4753990"/>
            <a:ext cx="3140639" cy="11331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4318A14E-667D-4079-ABD4-B3178751D0F1}"/>
              </a:ext>
            </a:extLst>
          </p:cNvPr>
          <p:cNvSpPr txBox="1">
            <a:spLocks/>
          </p:cNvSpPr>
          <p:nvPr/>
        </p:nvSpPr>
        <p:spPr bwMode="auto">
          <a:xfrm>
            <a:off x="4139298" y="5778185"/>
            <a:ext cx="39134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Software prefetching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0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27" grpId="0"/>
      <p:bldP spid="28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54721F-6811-4B84-B461-54F6EC2EC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9C3C-9D40-4D9C-9592-5C1E1C607D3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a programmable, event-driven prefetcher</a:t>
            </a:r>
          </a:p>
          <a:p>
            <a:r>
              <a:rPr lang="en-US" sz="2800" dirty="0"/>
              <a:t>Provided compiler techniques to automate utilization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Demonstrated average speedups of 3x in memory-bound benchmarks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Small hardware footprint, ~3% area overhead on a Cortex A57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Must be targeted during software development to be useful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Compiler passes could be improved to close the gap with manual</a:t>
            </a:r>
          </a:p>
          <a:p>
            <a:r>
              <a:rPr lang="en-US" sz="2800" dirty="0">
                <a:solidFill>
                  <a:srgbClr val="FF0000"/>
                </a:solidFill>
              </a:rPr>
              <a:t>Large amount of hidden state may hinder tuning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F67600B-549A-4285-8B97-F3485256D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04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Q/A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3048000"/>
            <a:ext cx="3124200" cy="8382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59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F68F6E-1120-405A-9409-7F4D98092B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2FE972A-E9BC-4C86-96F8-AC818EDCE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222BD38-0A66-4D0C-99AA-70A9677D6AE4}"/>
              </a:ext>
            </a:extLst>
          </p:cNvPr>
          <p:cNvSpPr txBox="1">
            <a:spLocks/>
          </p:cNvSpPr>
          <p:nvPr/>
        </p:nvSpPr>
        <p:spPr>
          <a:xfrm>
            <a:off x="11074400" y="6477000"/>
            <a:ext cx="11176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35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73B34-6E33-4326-8208-6154F57A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L1 Evictions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7023FB-8E3D-4C3D-80E9-65746DA40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37" y="1529129"/>
            <a:ext cx="9915525" cy="4819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93E9C-A4CA-4F02-8EC5-BE8D5CE53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98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ACE8-00DA-4A2C-8B60-6D2FBAA65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L1 Hit Rate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B3EEC3-5D7F-4236-9719-E1963A627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545407"/>
            <a:ext cx="9934575" cy="4819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49209-894A-406F-B9E5-2155281C0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10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3314-9CCC-4555-B816-41579B45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PPU Frequency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EAD6BE3D-A979-4959-864D-194587CD7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22" y="1397164"/>
            <a:ext cx="9423156" cy="49728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2F93-3D3E-4FA3-A1AF-6F3BF8077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517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4E33-4A14-4059-8EC7-80CF1827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PPU Count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52A5426-8DB2-47D9-894D-A87348AF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17" y="1373553"/>
            <a:ext cx="9412165" cy="49766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5D879-44B3-4390-A717-B1F8B0E75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39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FEB9F-6FC2-4285-8BB2-173848DF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PPU Utilization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EF4A8-BFE8-4FD6-B0A2-711009210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18" y="1357843"/>
            <a:ext cx="8609964" cy="53418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B18B-AFF3-422A-90FD-48C7DFC7D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4400" y="6477000"/>
            <a:ext cx="1117600" cy="381000"/>
          </a:xfrm>
        </p:spPr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8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Memory Accesses: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09D58473-45F2-48DF-8623-E90DEEFCDFA8}"/>
              </a:ext>
            </a:extLst>
          </p:cNvPr>
          <p:cNvSpPr txBox="1">
            <a:spLocks/>
          </p:cNvSpPr>
          <p:nvPr/>
        </p:nvSpPr>
        <p:spPr bwMode="auto">
          <a:xfrm>
            <a:off x="4464628" y="1396365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A -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­&gt;</a:t>
            </a:r>
            <a:r>
              <a:rPr lang="en-US" sz="3000" dirty="0"/>
              <a:t> next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5278F9C4-83E4-40CF-AD57-1C2AD4405E3C}"/>
              </a:ext>
            </a:extLst>
          </p:cNvPr>
          <p:cNvSpPr/>
          <p:nvPr/>
        </p:nvSpPr>
        <p:spPr>
          <a:xfrm>
            <a:off x="2339843" y="2603902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17E1FEA-CD34-4A62-9862-381AE42BD035}"/>
              </a:ext>
            </a:extLst>
          </p:cNvPr>
          <p:cNvSpPr/>
          <p:nvPr/>
        </p:nvSpPr>
        <p:spPr>
          <a:xfrm>
            <a:off x="2339843" y="3601867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D9A974B-9904-4CA6-B1AB-5BC7B4451BFB}"/>
              </a:ext>
            </a:extLst>
          </p:cNvPr>
          <p:cNvSpPr/>
          <p:nvPr/>
        </p:nvSpPr>
        <p:spPr>
          <a:xfrm>
            <a:off x="2356007" y="5625785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A960AB-8A36-4BE5-844E-6458E9179F0C}"/>
              </a:ext>
            </a:extLst>
          </p:cNvPr>
          <p:cNvSpPr/>
          <p:nvPr/>
        </p:nvSpPr>
        <p:spPr>
          <a:xfrm>
            <a:off x="2930744" y="2090996"/>
            <a:ext cx="1336457" cy="464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AFFFC46-5F68-4C14-A182-1929BEC5E872}"/>
              </a:ext>
            </a:extLst>
          </p:cNvPr>
          <p:cNvSpPr/>
          <p:nvPr/>
        </p:nvSpPr>
        <p:spPr>
          <a:xfrm>
            <a:off x="2930744" y="2555420"/>
            <a:ext cx="1336457" cy="3327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F41ED69-A0D0-42BF-9A78-B210046BF621}"/>
              </a:ext>
            </a:extLst>
          </p:cNvPr>
          <p:cNvSpPr/>
          <p:nvPr/>
        </p:nvSpPr>
        <p:spPr>
          <a:xfrm>
            <a:off x="2930743" y="2882301"/>
            <a:ext cx="1336457" cy="3327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F7E97C6-AE36-4CDD-9948-940AFE328033}"/>
              </a:ext>
            </a:extLst>
          </p:cNvPr>
          <p:cNvSpPr/>
          <p:nvPr/>
        </p:nvSpPr>
        <p:spPr>
          <a:xfrm>
            <a:off x="2930743" y="3225201"/>
            <a:ext cx="1336457" cy="33279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AE11693-EA9E-416E-B9C1-B68958CC38CF}"/>
              </a:ext>
            </a:extLst>
          </p:cNvPr>
          <p:cNvSpPr/>
          <p:nvPr/>
        </p:nvSpPr>
        <p:spPr>
          <a:xfrm>
            <a:off x="2930742" y="3568101"/>
            <a:ext cx="1336457" cy="3327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CE7A24B-6534-4655-BF9B-D39DFA9B436B}"/>
              </a:ext>
            </a:extLst>
          </p:cNvPr>
          <p:cNvSpPr/>
          <p:nvPr/>
        </p:nvSpPr>
        <p:spPr>
          <a:xfrm>
            <a:off x="2930742" y="3911001"/>
            <a:ext cx="1336457" cy="332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E590767-0090-4104-A272-321BE1FC24CF}"/>
              </a:ext>
            </a:extLst>
          </p:cNvPr>
          <p:cNvSpPr/>
          <p:nvPr/>
        </p:nvSpPr>
        <p:spPr>
          <a:xfrm>
            <a:off x="2930742" y="4255221"/>
            <a:ext cx="1336457" cy="3327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F2A2BB-0735-40FF-8550-AA3085EC5D9E}"/>
              </a:ext>
            </a:extLst>
          </p:cNvPr>
          <p:cNvSpPr/>
          <p:nvPr/>
        </p:nvSpPr>
        <p:spPr>
          <a:xfrm>
            <a:off x="2930741" y="4582102"/>
            <a:ext cx="1336457" cy="33279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8BBEEB-8B2D-4D84-9354-9B21DF15FABA}"/>
              </a:ext>
            </a:extLst>
          </p:cNvPr>
          <p:cNvSpPr/>
          <p:nvPr/>
        </p:nvSpPr>
        <p:spPr>
          <a:xfrm>
            <a:off x="2930741" y="4925002"/>
            <a:ext cx="1336457" cy="3327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66CA54B-2AC8-4A3C-A800-92F23EBD0A54}"/>
              </a:ext>
            </a:extLst>
          </p:cNvPr>
          <p:cNvSpPr/>
          <p:nvPr/>
        </p:nvSpPr>
        <p:spPr>
          <a:xfrm>
            <a:off x="2930740" y="5267902"/>
            <a:ext cx="1336457" cy="33279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D283994-0167-4812-95A5-5AE460CD5FA6}"/>
              </a:ext>
            </a:extLst>
          </p:cNvPr>
          <p:cNvSpPr/>
          <p:nvPr/>
        </p:nvSpPr>
        <p:spPr>
          <a:xfrm>
            <a:off x="2930740" y="5610802"/>
            <a:ext cx="1336457" cy="3327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7FE73C0-CF53-45D0-9B07-25C7CA778AF1}"/>
              </a:ext>
            </a:extLst>
          </p:cNvPr>
          <p:cNvCxnSpPr>
            <a:stCxn id="46" idx="3"/>
            <a:endCxn id="43" idx="3"/>
          </p:cNvCxnSpPr>
          <p:nvPr/>
        </p:nvCxnSpPr>
        <p:spPr>
          <a:xfrm flipV="1">
            <a:off x="4267198" y="2721820"/>
            <a:ext cx="2" cy="1012681"/>
          </a:xfrm>
          <a:prstGeom prst="curvedConnector3">
            <a:avLst>
              <a:gd name="adj1" fmla="val 114301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984F569E-D342-4B36-95E3-734DCEF7ED31}"/>
              </a:ext>
            </a:extLst>
          </p:cNvPr>
          <p:cNvCxnSpPr>
            <a:cxnSpLocks/>
            <a:stCxn id="58" idx="3"/>
            <a:endCxn id="43" idx="3"/>
          </p:cNvCxnSpPr>
          <p:nvPr/>
        </p:nvCxnSpPr>
        <p:spPr>
          <a:xfrm flipV="1">
            <a:off x="4267196" y="2721819"/>
            <a:ext cx="4" cy="3055382"/>
          </a:xfrm>
          <a:prstGeom prst="curvedConnector3">
            <a:avLst>
              <a:gd name="adj1" fmla="val 5715100000"/>
            </a:avLst>
          </a:prstGeom>
          <a:ln w="9525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4" name="Connector: Curved 133">
            <a:extLst>
              <a:ext uri="{FF2B5EF4-FFF2-40B4-BE49-F238E27FC236}">
                <a16:creationId xmlns:a16="http://schemas.microsoft.com/office/drawing/2014/main" id="{9724E258-BE4E-40FF-840F-0A1E5C069E72}"/>
              </a:ext>
            </a:extLst>
          </p:cNvPr>
          <p:cNvCxnSpPr>
            <a:stCxn id="58" idx="3"/>
            <a:endCxn id="48" idx="3"/>
          </p:cNvCxnSpPr>
          <p:nvPr/>
        </p:nvCxnSpPr>
        <p:spPr>
          <a:xfrm flipV="1">
            <a:off x="4267196" y="4421621"/>
            <a:ext cx="2" cy="1355581"/>
          </a:xfrm>
          <a:prstGeom prst="curvedConnector3">
            <a:avLst>
              <a:gd name="adj1" fmla="val 1143010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2F273637-8C1E-4518-8CE2-68BB45F9EA0F}"/>
              </a:ext>
            </a:extLst>
          </p:cNvPr>
          <p:cNvSpPr txBox="1">
            <a:spLocks/>
          </p:cNvSpPr>
          <p:nvPr/>
        </p:nvSpPr>
        <p:spPr bwMode="auto">
          <a:xfrm>
            <a:off x="1967595" y="5878822"/>
            <a:ext cx="326274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Irregular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6C0300AF-9367-48EB-9446-F0F9A980DCA6}"/>
              </a:ext>
            </a:extLst>
          </p:cNvPr>
          <p:cNvSpPr txBox="1">
            <a:spLocks/>
          </p:cNvSpPr>
          <p:nvPr/>
        </p:nvSpPr>
        <p:spPr bwMode="auto">
          <a:xfrm>
            <a:off x="5603651" y="3716167"/>
            <a:ext cx="44547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Event-based prefetching</a:t>
            </a:r>
            <a:endParaRPr lang="en-US" sz="30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07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FD23E-0981-435F-A88F-2E0EB7BF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 </a:t>
            </a:r>
            <a:r>
              <a:rPr lang="en-US" dirty="0" err="1"/>
              <a:t>HashJoin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279744-B3D6-404D-A8DE-87150F518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AE5CCC-2761-4B53-92DB-80A5C358B55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1676396" y="1229343"/>
            <a:ext cx="8839200" cy="4953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Tx/>
              <a:buNone/>
            </a:pPr>
            <a:r>
              <a:rPr lang="de-DE" altLang="en-US" sz="2200" dirty="0">
                <a:latin typeface="OCR A Extended" panose="02010509020102010303" pitchFamily="50" charset="0"/>
              </a:rPr>
              <a:t>// HashJoin algorithm</a:t>
            </a:r>
          </a:p>
          <a:p>
            <a:pPr lvl="2">
              <a:buFontTx/>
              <a:buNone/>
            </a:pPr>
            <a:r>
              <a:rPr lang="de-DE" altLang="en-US" sz="2200" dirty="0">
                <a:latin typeface="OCR A Extended" panose="02010509020102010303" pitchFamily="50" charset="0"/>
              </a:rPr>
              <a:t>// data structures initialization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for(x = 0; x &lt; in.size; x++){	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Hash h = hash(x);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Bucket b = htab[h];		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ListElement l = b.listStart;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while(l != NULL){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   if(l-&gt;key == k){ out.size++;}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   l = l-&gt;next;	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	}</a:t>
            </a:r>
          </a:p>
          <a:p>
            <a:pPr lvl="2">
              <a:buFontTx/>
              <a:buNone/>
            </a:pPr>
            <a:r>
              <a:rPr lang="de-DE" altLang="en-US" dirty="0">
                <a:latin typeface="OCR A Extended" panose="02010509020102010303" pitchFamily="50" charset="0"/>
              </a:rPr>
              <a:t>}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436A547D-E293-413C-8B08-428633052FEB}"/>
              </a:ext>
            </a:extLst>
          </p:cNvPr>
          <p:cNvSpPr/>
          <p:nvPr/>
        </p:nvSpPr>
        <p:spPr>
          <a:xfrm>
            <a:off x="7903608" y="2438653"/>
            <a:ext cx="1926193" cy="505445"/>
          </a:xfrm>
          <a:prstGeom prst="wedgeEllipseCallout">
            <a:avLst>
              <a:gd name="adj1" fmla="val -84885"/>
              <a:gd name="adj2" fmla="val 5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 Indirect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A4DF87B1-FD10-4E64-B7D6-9FA6BAE47CAE}"/>
              </a:ext>
            </a:extLst>
          </p:cNvPr>
          <p:cNvSpPr/>
          <p:nvPr/>
        </p:nvSpPr>
        <p:spPr>
          <a:xfrm>
            <a:off x="8601355" y="2944098"/>
            <a:ext cx="1882647" cy="432707"/>
          </a:xfrm>
          <a:prstGeom prst="wedgeEllipseCallout">
            <a:avLst>
              <a:gd name="adj1" fmla="val -61283"/>
              <a:gd name="adj2" fmla="val 59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</a:t>
            </a: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BC817399-5D7E-4D0B-A0F1-4F9C4F3A2CC3}"/>
              </a:ext>
            </a:extLst>
          </p:cNvPr>
          <p:cNvSpPr/>
          <p:nvPr/>
        </p:nvSpPr>
        <p:spPr>
          <a:xfrm>
            <a:off x="1700557" y="4194403"/>
            <a:ext cx="1676400" cy="432707"/>
          </a:xfrm>
          <a:prstGeom prst="wedgeEllipseCallout">
            <a:avLst>
              <a:gd name="adj1" fmla="val 42389"/>
              <a:gd name="adj2" fmla="val 70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D4228F-AF83-4AE4-87F3-87F6D8D067C8}"/>
              </a:ext>
            </a:extLst>
          </p:cNvPr>
          <p:cNvSpPr/>
          <p:nvPr/>
        </p:nvSpPr>
        <p:spPr>
          <a:xfrm>
            <a:off x="1985300" y="2991049"/>
            <a:ext cx="6616054" cy="306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DDFCF46-8103-40A7-9BB7-8C04593AE19C}"/>
              </a:ext>
            </a:extLst>
          </p:cNvPr>
          <p:cNvSpPr/>
          <p:nvPr/>
        </p:nvSpPr>
        <p:spPr>
          <a:xfrm>
            <a:off x="1985300" y="3432581"/>
            <a:ext cx="6616054" cy="306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248AA3E-5C24-4349-AFE6-752E32BA4C21}"/>
              </a:ext>
            </a:extLst>
          </p:cNvPr>
          <p:cNvSpPr/>
          <p:nvPr/>
        </p:nvSpPr>
        <p:spPr>
          <a:xfrm>
            <a:off x="1985300" y="4746482"/>
            <a:ext cx="6616054" cy="306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35" grpId="0" animBg="1"/>
      <p:bldP spid="36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problem: inefficient computation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861580-D4B5-4C2B-9C6B-D6BBEDBF28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76400" y="1359410"/>
            <a:ext cx="8839200" cy="4983256"/>
          </a:xfrm>
        </p:spPr>
        <p:txBody>
          <a:bodyPr/>
          <a:lstStyle/>
          <a:p>
            <a:r>
              <a:rPr lang="en-US" sz="2400" dirty="0"/>
              <a:t>Irregular workload execution in general purpose processors are characterized by:</a:t>
            </a:r>
          </a:p>
          <a:p>
            <a:pPr marL="0" indent="0">
              <a:buNone/>
            </a:pPr>
            <a:endParaRPr lang="en-US" sz="2400" dirty="0"/>
          </a:p>
          <a:p>
            <a:pPr marL="366713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- </a:t>
            </a:r>
            <a:r>
              <a:rPr lang="en-US" sz="2100" dirty="0"/>
              <a:t>Irregular memory accesses: difficult to capture using caches</a:t>
            </a:r>
          </a:p>
          <a:p>
            <a:pPr lvl="1">
              <a:buFontTx/>
              <a:buChar char="-"/>
            </a:pPr>
            <a:endParaRPr lang="en-US" sz="2100" dirty="0"/>
          </a:p>
          <a:p>
            <a:pPr marL="366713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- </a:t>
            </a:r>
            <a:r>
              <a:rPr lang="en-US" sz="2100" dirty="0"/>
              <a:t>Excess cache line size for small data (~8 bytes): waste of memory bandwidth</a:t>
            </a:r>
          </a:p>
          <a:p>
            <a:pPr lvl="1">
              <a:buFontTx/>
              <a:buChar char="-"/>
            </a:pPr>
            <a:endParaRPr lang="en-US" sz="2100" dirty="0"/>
          </a:p>
          <a:p>
            <a:pPr marL="366713" lvl="1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- </a:t>
            </a:r>
            <a:r>
              <a:rPr lang="en-US" sz="2100" dirty="0"/>
              <a:t>Low computational intensity: simple computations for each data </a:t>
            </a:r>
            <a:endParaRPr lang="en-US" sz="15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46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0187BE-5110-4BC7-9D48-25017020DE3A}"/>
              </a:ext>
            </a:extLst>
          </p:cNvPr>
          <p:cNvSpPr txBox="1">
            <a:spLocks/>
          </p:cNvSpPr>
          <p:nvPr/>
        </p:nvSpPr>
        <p:spPr bwMode="auto">
          <a:xfrm>
            <a:off x="1533144" y="1447800"/>
            <a:ext cx="462952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Fetcher Units* </a:t>
            </a:r>
          </a:p>
          <a:p>
            <a:pPr lvl="1"/>
            <a:r>
              <a:rPr lang="en-US" sz="2100" dirty="0"/>
              <a:t>domain specific architecture</a:t>
            </a:r>
          </a:p>
          <a:p>
            <a:pPr lvl="1"/>
            <a:endParaRPr lang="en-US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ED39D4-B803-4F6A-B951-55D465A5E664}"/>
              </a:ext>
            </a:extLst>
          </p:cNvPr>
          <p:cNvSpPr/>
          <p:nvPr/>
        </p:nvSpPr>
        <p:spPr>
          <a:xfrm>
            <a:off x="1655064" y="6329318"/>
            <a:ext cx="87332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*</a:t>
            </a:r>
            <a:r>
              <a:rPr lang="en-US" sz="1100" dirty="0" err="1"/>
              <a:t>Sqrl</a:t>
            </a:r>
            <a:r>
              <a:rPr lang="en-US" sz="1100" dirty="0"/>
              <a:t>: Hardware accelerator for collecting software data structures</a:t>
            </a:r>
            <a:r>
              <a:rPr lang="en-US" sz="1100" dirty="0">
                <a:latin typeface="Arial (body)"/>
              </a:rPr>
              <a:t>. </a:t>
            </a:r>
            <a:r>
              <a:rPr lang="en-US" sz="1100" i="1" dirty="0">
                <a:latin typeface="Arial (body)"/>
              </a:rPr>
              <a:t>PACT</a:t>
            </a:r>
            <a:r>
              <a:rPr lang="en-US" sz="1100" dirty="0">
                <a:latin typeface="Arial (body)"/>
              </a:rPr>
              <a:t>, 2014</a:t>
            </a:r>
          </a:p>
          <a:p>
            <a:r>
              <a:rPr lang="en-US" sz="1100" baseline="30000" dirty="0"/>
              <a:t>† </a:t>
            </a:r>
            <a:r>
              <a:rPr lang="en-US" sz="1100" dirty="0">
                <a:latin typeface="Arial (body)"/>
              </a:rPr>
              <a:t>Compiler-directed content-aware prefetching for dynamic data structures. </a:t>
            </a:r>
            <a:r>
              <a:rPr lang="en-US" sz="1100" i="1" dirty="0"/>
              <a:t>PACT</a:t>
            </a:r>
            <a:r>
              <a:rPr lang="en-US" sz="1100" dirty="0">
                <a:latin typeface="Arial (body)"/>
              </a:rPr>
              <a:t>, 2003</a:t>
            </a:r>
          </a:p>
          <a:p>
            <a:r>
              <a:rPr lang="en-US" sz="1100" baseline="30000" dirty="0"/>
              <a:t>‡ </a:t>
            </a:r>
            <a:r>
              <a:rPr lang="en-US" sz="1100" dirty="0"/>
              <a:t>Design and evaluation of compiler algorithms for pre-execution</a:t>
            </a:r>
            <a:r>
              <a:rPr lang="en-US" sz="1100" dirty="0">
                <a:latin typeface="Arial (body)"/>
              </a:rPr>
              <a:t>. </a:t>
            </a:r>
            <a:r>
              <a:rPr lang="en-US" sz="1100" i="1" dirty="0">
                <a:latin typeface="Arial (body)"/>
              </a:rPr>
              <a:t>ASPLOS</a:t>
            </a:r>
            <a:r>
              <a:rPr lang="en-US" sz="1100" dirty="0">
                <a:latin typeface="Arial (body)"/>
              </a:rPr>
              <a:t>, 2002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33336A-7DEF-4B6F-8E5A-BFD6B4C2B665}"/>
              </a:ext>
            </a:extLst>
          </p:cNvPr>
          <p:cNvCxnSpPr>
            <a:cxnSpLocks/>
          </p:cNvCxnSpPr>
          <p:nvPr/>
        </p:nvCxnSpPr>
        <p:spPr>
          <a:xfrm>
            <a:off x="6186288" y="1401168"/>
            <a:ext cx="0" cy="480060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3A3B163-FE9E-4930-AB7B-36FE40411BA7}"/>
              </a:ext>
            </a:extLst>
          </p:cNvPr>
          <p:cNvSpPr txBox="1">
            <a:spLocks/>
          </p:cNvSpPr>
          <p:nvPr/>
        </p:nvSpPr>
        <p:spPr bwMode="auto">
          <a:xfrm>
            <a:off x="1524000" y="3458795"/>
            <a:ext cx="4629528" cy="44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Configurable Prefetchers</a:t>
            </a:r>
            <a:r>
              <a:rPr lang="en-US" sz="2400" baseline="30000" dirty="0"/>
              <a:t>†</a:t>
            </a:r>
            <a:r>
              <a:rPr lang="en-US" sz="2400" dirty="0"/>
              <a:t> </a:t>
            </a:r>
          </a:p>
          <a:p>
            <a:pPr lvl="1"/>
            <a:r>
              <a:rPr lang="en-US" sz="2100" dirty="0"/>
              <a:t>exposed at the architectural level</a:t>
            </a:r>
          </a:p>
          <a:p>
            <a:pPr lvl="1"/>
            <a:r>
              <a:rPr lang="en-US" sz="2100" dirty="0"/>
              <a:t>target specific traversals</a:t>
            </a:r>
          </a:p>
          <a:p>
            <a:pPr lvl="1"/>
            <a:endParaRPr lang="en-US" sz="2100" dirty="0"/>
          </a:p>
          <a:p>
            <a:pPr marL="366713" lvl="1" indent="0">
              <a:buNone/>
            </a:pPr>
            <a:endParaRPr lang="en-US" sz="210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20D2C84-ECE4-4B94-B0E5-31F92990AFEB}"/>
              </a:ext>
            </a:extLst>
          </p:cNvPr>
          <p:cNvSpPr txBox="1">
            <a:spLocks/>
          </p:cNvSpPr>
          <p:nvPr/>
        </p:nvSpPr>
        <p:spPr bwMode="auto">
          <a:xfrm>
            <a:off x="6195433" y="1453090"/>
            <a:ext cx="4463423" cy="23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Helper Threads </a:t>
            </a:r>
            <a:r>
              <a:rPr lang="en-US" sz="2400" baseline="30000" dirty="0"/>
              <a:t>‡ </a:t>
            </a:r>
          </a:p>
          <a:p>
            <a:pPr lvl="1"/>
            <a:r>
              <a:rPr lang="en-US" sz="2100" dirty="0"/>
              <a:t>uses separate CPU threads</a:t>
            </a:r>
          </a:p>
          <a:p>
            <a:pPr lvl="1"/>
            <a:r>
              <a:rPr lang="en-US" sz="2100" dirty="0"/>
              <a:t>no extra hardware required</a:t>
            </a:r>
          </a:p>
          <a:p>
            <a:pPr marL="366713" lvl="1" indent="0">
              <a:buNone/>
            </a:pPr>
            <a:endParaRPr lang="en-US" sz="2100" dirty="0"/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6E03141-7C5E-4100-8953-C8657272F205}"/>
              </a:ext>
            </a:extLst>
          </p:cNvPr>
          <p:cNvSpPr txBox="1">
            <a:spLocks/>
          </p:cNvSpPr>
          <p:nvPr/>
        </p:nvSpPr>
        <p:spPr bwMode="auto">
          <a:xfrm>
            <a:off x="6204578" y="4657144"/>
            <a:ext cx="4463423" cy="9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buNone/>
            </a:pPr>
            <a:r>
              <a:rPr lang="en-US" sz="2100" dirty="0">
                <a:solidFill>
                  <a:srgbClr val="FF0000"/>
                </a:solidFill>
              </a:rPr>
              <a:t>- </a:t>
            </a:r>
            <a:r>
              <a:rPr lang="en-US" sz="2100" dirty="0"/>
              <a:t>leads to </a:t>
            </a:r>
            <a:r>
              <a:rPr lang="en-US" sz="2100" dirty="0">
                <a:solidFill>
                  <a:srgbClr val="FF0000"/>
                </a:solidFill>
              </a:rPr>
              <a:t>heavy stalling to prefetch based on prefetches</a:t>
            </a:r>
            <a:endParaRPr lang="en-US" sz="2100" dirty="0"/>
          </a:p>
          <a:p>
            <a:pPr marL="366713" lvl="1" indent="0">
              <a:buNone/>
            </a:pPr>
            <a:endParaRPr lang="en-US" sz="2100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7D34D25-88E7-4A2E-98CA-E4F0F8EC028E}"/>
              </a:ext>
            </a:extLst>
          </p:cNvPr>
          <p:cNvSpPr txBox="1">
            <a:spLocks/>
          </p:cNvSpPr>
          <p:nvPr/>
        </p:nvSpPr>
        <p:spPr bwMode="auto">
          <a:xfrm>
            <a:off x="6153529" y="4118258"/>
            <a:ext cx="4463423" cy="5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buNone/>
            </a:pPr>
            <a:r>
              <a:rPr lang="en-US" sz="2100" dirty="0">
                <a:solidFill>
                  <a:srgbClr val="00B050"/>
                </a:solidFill>
              </a:rPr>
              <a:t>+ higher performance</a:t>
            </a:r>
          </a:p>
          <a:p>
            <a:pPr marL="366713" lvl="1" indent="0">
              <a:buNone/>
            </a:pPr>
            <a:endParaRPr lang="en-US" sz="2100" dirty="0">
              <a:solidFill>
                <a:srgbClr val="00B050"/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6545DBF-96EA-41E3-8E1B-702A03C94FE2}"/>
              </a:ext>
            </a:extLst>
          </p:cNvPr>
          <p:cNvSpPr txBox="1">
            <a:spLocks/>
          </p:cNvSpPr>
          <p:nvPr/>
        </p:nvSpPr>
        <p:spPr bwMode="auto">
          <a:xfrm>
            <a:off x="1533145" y="2339031"/>
            <a:ext cx="4553325" cy="65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100" dirty="0"/>
              <a:t>memory-centric optimization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D04555-EE16-4C1A-AAE2-088128C9A368}"/>
              </a:ext>
            </a:extLst>
          </p:cNvPr>
          <p:cNvSpPr txBox="1">
            <a:spLocks/>
          </p:cNvSpPr>
          <p:nvPr/>
        </p:nvSpPr>
        <p:spPr bwMode="auto">
          <a:xfrm>
            <a:off x="-152400" y="466144"/>
            <a:ext cx="4463423" cy="98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6713" lvl="1" indent="0">
              <a:buNone/>
            </a:pPr>
            <a:endParaRPr lang="en-US" sz="21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895F1F9-5AF8-463D-B08F-8869B1817F66}"/>
              </a:ext>
            </a:extLst>
          </p:cNvPr>
          <p:cNvSpPr txBox="1">
            <a:spLocks/>
          </p:cNvSpPr>
          <p:nvPr/>
        </p:nvSpPr>
        <p:spPr bwMode="auto">
          <a:xfrm>
            <a:off x="1533144" y="5200527"/>
            <a:ext cx="4629528" cy="44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non </a:t>
            </a:r>
            <a:r>
              <a:rPr lang="en-US" sz="2400" dirty="0">
                <a:solidFill>
                  <a:srgbClr val="FF0000"/>
                </a:solidFill>
              </a:rPr>
              <a:t>overlapping memory accesses</a:t>
            </a:r>
          </a:p>
          <a:p>
            <a:pPr marL="366713" lvl="1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7146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/>
      <p:bldP spid="46" grpId="0"/>
      <p:bldP spid="48" grpId="0"/>
      <p:bldP spid="50" grpId="0"/>
      <p:bldP spid="17" grpId="0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948BEC-AA49-4824-B48B-3880FE0C92D7}"/>
              </a:ext>
            </a:extLst>
          </p:cNvPr>
          <p:cNvSpPr/>
          <p:nvPr/>
        </p:nvSpPr>
        <p:spPr>
          <a:xfrm>
            <a:off x="1828800" y="2755173"/>
            <a:ext cx="8534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72642-5484-403F-9780-E334BE6E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– Memory-Level Parallelism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2FED3-D983-46CB-9D7B-4818A52E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A186118-360E-4C12-9A55-3B34649F305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2257C2-526F-4042-B5ED-2FEBEEF7CF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1185" y="2830551"/>
            <a:ext cx="8839200" cy="121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Observation: parallelizing loads via prefetching</a:t>
            </a: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8DEE4C5-8B15-4BCE-AD80-D9064E0EFDAF}"/>
              </a:ext>
            </a:extLst>
          </p:cNvPr>
          <p:cNvSpPr txBox="1">
            <a:spLocks/>
          </p:cNvSpPr>
          <p:nvPr/>
        </p:nvSpPr>
        <p:spPr bwMode="auto">
          <a:xfrm>
            <a:off x="1676400" y="4419601"/>
            <a:ext cx="88392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Triggering a new prefetch by reacting to old prefetches and loads</a:t>
            </a:r>
          </a:p>
          <a:p>
            <a:pPr lvl="2"/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016B3F-7CEA-4567-9F28-52FBC46ADEB7}"/>
              </a:ext>
            </a:extLst>
          </p:cNvPr>
          <p:cNvSpPr txBox="1">
            <a:spLocks/>
          </p:cNvSpPr>
          <p:nvPr/>
        </p:nvSpPr>
        <p:spPr bwMode="auto">
          <a:xfrm>
            <a:off x="1676400" y="14478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tabLst>
                <a:tab pos="1651000" algn="l"/>
              </a:tabLst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can we </a:t>
            </a:r>
            <a:r>
              <a:rPr lang="en-US" dirty="0" err="1"/>
              <a:t>parallelise</a:t>
            </a:r>
            <a:r>
              <a:rPr lang="en-US" dirty="0"/>
              <a:t> memory accesses instead of computation?</a:t>
            </a:r>
          </a:p>
          <a:p>
            <a:pPr lvl="2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968878-0E28-4563-91FA-17FA8B716696}"/>
              </a:ext>
            </a:extLst>
          </p:cNvPr>
          <p:cNvSpPr/>
          <p:nvPr/>
        </p:nvSpPr>
        <p:spPr>
          <a:xfrm>
            <a:off x="1828800" y="2743199"/>
            <a:ext cx="8534400" cy="1219200"/>
          </a:xfrm>
          <a:prstGeom prst="rect">
            <a:avLst/>
          </a:prstGeom>
          <a:noFill/>
          <a:ln w="57150">
            <a:solidFill>
              <a:srgbClr val="FFCC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6" grpId="0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relim">
      <a:dk1>
        <a:srgbClr val="000000"/>
      </a:dk1>
      <a:lt1>
        <a:sysClr val="window" lastClr="FFFFFF"/>
      </a:lt1>
      <a:dk2>
        <a:srgbClr val="0E2751"/>
      </a:dk2>
      <a:lt2>
        <a:srgbClr val="EBDDC3"/>
      </a:lt2>
      <a:accent1>
        <a:srgbClr val="FFC000"/>
      </a:accent1>
      <a:accent2>
        <a:srgbClr val="143874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143874"/>
      </a:hlink>
      <a:folHlink>
        <a:srgbClr val="143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1AFB801-DE75-4548-8BFA-75760F9CAB7D}" vid="{9C776C5C-C3F8-48CC-866E-DC1B25ACE9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998</TotalTime>
  <Words>1081</Words>
  <Application>Microsoft Office PowerPoint</Application>
  <PresentationFormat>Widescreen</PresentationFormat>
  <Paragraphs>606</Paragraphs>
  <Slides>47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Arial (body)</vt:lpstr>
      <vt:lpstr>Calibri</vt:lpstr>
      <vt:lpstr>Consolas</vt:lpstr>
      <vt:lpstr>OCR A Extended</vt:lpstr>
      <vt:lpstr>Tw Cen MT</vt:lpstr>
      <vt:lpstr>Wingdings</vt:lpstr>
      <vt:lpstr>Wingdings 2</vt:lpstr>
      <vt:lpstr>Theme1</vt:lpstr>
      <vt:lpstr>An event-triggered programmable prefetcher for irregular Workloads</vt:lpstr>
      <vt:lpstr>Irregular Workloads are Everywhere</vt:lpstr>
      <vt:lpstr>Common Memory Accesses: Sequential</vt:lpstr>
      <vt:lpstr>Common Memory Accesses: Indirect</vt:lpstr>
      <vt:lpstr>Common Memory Accesses: List</vt:lpstr>
      <vt:lpstr>Pseudocode HashJoin </vt:lpstr>
      <vt:lpstr>The problem: inefficient computation</vt:lpstr>
      <vt:lpstr>Prior solutions</vt:lpstr>
      <vt:lpstr>Key Idea – Memory-Level Parallelism</vt:lpstr>
      <vt:lpstr>Execution Flow: Events</vt:lpstr>
      <vt:lpstr>Architecture</vt:lpstr>
      <vt:lpstr>Architecture: Address Filter</vt:lpstr>
      <vt:lpstr>Architecture: Scheduler</vt:lpstr>
      <vt:lpstr>Architecture: Prefetch Units</vt:lpstr>
      <vt:lpstr>Application Support</vt:lpstr>
      <vt:lpstr>Application Support</vt:lpstr>
      <vt:lpstr>Application Support</vt:lpstr>
      <vt:lpstr>Compiler Assistance</vt:lpstr>
      <vt:lpstr>Compiler Assistance</vt:lpstr>
      <vt:lpstr>Software Prefetch Example Program</vt:lpstr>
      <vt:lpstr>Software Prefetch Example Program</vt:lpstr>
      <vt:lpstr>Software Prefetch Example Program</vt:lpstr>
      <vt:lpstr>Software Prefetch Example Program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Software Prefetch Conversion</vt:lpstr>
      <vt:lpstr>Loop Pragmas</vt:lpstr>
      <vt:lpstr>OS Support</vt:lpstr>
      <vt:lpstr>OS Support</vt:lpstr>
      <vt:lpstr>Evaluation Results: Speedup</vt:lpstr>
      <vt:lpstr>Analysis: Blocking Intermediate Loads</vt:lpstr>
      <vt:lpstr>Discussion</vt:lpstr>
      <vt:lpstr>Q/A</vt:lpstr>
      <vt:lpstr>Backup Slides</vt:lpstr>
      <vt:lpstr>Evaluation: L1 Evictions</vt:lpstr>
      <vt:lpstr>Evaluation: L1 Hit Rate</vt:lpstr>
      <vt:lpstr>Analysis: PPU Frequency</vt:lpstr>
      <vt:lpstr>Analysis: PPU Count</vt:lpstr>
      <vt:lpstr>Analysis: PPU Utilization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Event-Triggered Programmable Prefetcher for Irregular Workloads</dc:title>
  <dc:creator>Leul Belayneh</dc:creator>
  <cp:lastModifiedBy>Leul Belayneh</cp:lastModifiedBy>
  <cp:revision>263</cp:revision>
  <dcterms:created xsi:type="dcterms:W3CDTF">2019-11-21T04:30:26Z</dcterms:created>
  <dcterms:modified xsi:type="dcterms:W3CDTF">2019-11-24T18:38:04Z</dcterms:modified>
</cp:coreProperties>
</file>