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2.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3.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4.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5.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6.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7.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8.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4"/>
  </p:notesMasterIdLst>
  <p:sldIdLst>
    <p:sldId id="256" r:id="rId2"/>
    <p:sldId id="925" r:id="rId3"/>
    <p:sldId id="537" r:id="rId4"/>
    <p:sldId id="670" r:id="rId5"/>
    <p:sldId id="911" r:id="rId6"/>
    <p:sldId id="917" r:id="rId7"/>
    <p:sldId id="511" r:id="rId8"/>
    <p:sldId id="536" r:id="rId9"/>
    <p:sldId id="508" r:id="rId10"/>
    <p:sldId id="660" r:id="rId11"/>
    <p:sldId id="663" r:id="rId12"/>
    <p:sldId id="664" r:id="rId13"/>
    <p:sldId id="666" r:id="rId14"/>
    <p:sldId id="667" r:id="rId15"/>
    <p:sldId id="668" r:id="rId16"/>
    <p:sldId id="919" r:id="rId17"/>
    <p:sldId id="920" r:id="rId18"/>
    <p:sldId id="921" r:id="rId19"/>
    <p:sldId id="922" r:id="rId20"/>
    <p:sldId id="669" r:id="rId21"/>
    <p:sldId id="661" r:id="rId22"/>
    <p:sldId id="547" r:id="rId23"/>
    <p:sldId id="910" r:id="rId24"/>
    <p:sldId id="549" r:id="rId25"/>
    <p:sldId id="906" r:id="rId26"/>
    <p:sldId id="907" r:id="rId27"/>
    <p:sldId id="515" r:id="rId28"/>
    <p:sldId id="517" r:id="rId29"/>
    <p:sldId id="526" r:id="rId30"/>
    <p:sldId id="662" r:id="rId31"/>
    <p:sldId id="519" r:id="rId32"/>
    <p:sldId id="516" r:id="rId33"/>
    <p:sldId id="520" r:id="rId34"/>
    <p:sldId id="908" r:id="rId35"/>
    <p:sldId id="521" r:id="rId36"/>
    <p:sldId id="924" r:id="rId37"/>
    <p:sldId id="923" r:id="rId38"/>
    <p:sldId id="538" r:id="rId39"/>
    <p:sldId id="539" r:id="rId40"/>
    <p:sldId id="909" r:id="rId41"/>
    <p:sldId id="912" r:id="rId42"/>
    <p:sldId id="531" r:id="rId43"/>
    <p:sldId id="540" r:id="rId44"/>
    <p:sldId id="507" r:id="rId45"/>
    <p:sldId id="914" r:id="rId46"/>
    <p:sldId id="546" r:id="rId47"/>
    <p:sldId id="915" r:id="rId48"/>
    <p:sldId id="913" r:id="rId49"/>
    <p:sldId id="548" r:id="rId50"/>
    <p:sldId id="613" r:id="rId51"/>
    <p:sldId id="614" r:id="rId52"/>
    <p:sldId id="615" r:id="rId53"/>
    <p:sldId id="480" r:id="rId54"/>
    <p:sldId id="481" r:id="rId55"/>
    <p:sldId id="482" r:id="rId56"/>
    <p:sldId id="483" r:id="rId57"/>
    <p:sldId id="484" r:id="rId58"/>
    <p:sldId id="617" r:id="rId59"/>
    <p:sldId id="477" r:id="rId60"/>
    <p:sldId id="488" r:id="rId61"/>
    <p:sldId id="651" r:id="rId62"/>
    <p:sldId id="654" r:id="rId63"/>
    <p:sldId id="655" r:id="rId64"/>
    <p:sldId id="653" r:id="rId65"/>
    <p:sldId id="656" r:id="rId66"/>
    <p:sldId id="652" r:id="rId67"/>
    <p:sldId id="490" r:id="rId68"/>
    <p:sldId id="603" r:id="rId69"/>
    <p:sldId id="602" r:id="rId70"/>
    <p:sldId id="491" r:id="rId71"/>
    <p:sldId id="492" r:id="rId72"/>
    <p:sldId id="493" r:id="rId73"/>
    <p:sldId id="494" r:id="rId74"/>
    <p:sldId id="659" r:id="rId75"/>
    <p:sldId id="496" r:id="rId76"/>
    <p:sldId id="497" r:id="rId77"/>
    <p:sldId id="502" r:id="rId78"/>
    <p:sldId id="657" r:id="rId79"/>
    <p:sldId id="658" r:id="rId80"/>
    <p:sldId id="585" r:id="rId81"/>
    <p:sldId id="373" r:id="rId82"/>
    <p:sldId id="916"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42EC15-7491-4C55-8950-B518AEABF4BB}">
          <p14:sldIdLst>
            <p14:sldId id="256"/>
            <p14:sldId id="925"/>
            <p14:sldId id="537"/>
            <p14:sldId id="670"/>
            <p14:sldId id="911"/>
            <p14:sldId id="917"/>
            <p14:sldId id="511"/>
            <p14:sldId id="536"/>
            <p14:sldId id="508"/>
            <p14:sldId id="660"/>
            <p14:sldId id="663"/>
            <p14:sldId id="664"/>
            <p14:sldId id="666"/>
            <p14:sldId id="667"/>
            <p14:sldId id="668"/>
            <p14:sldId id="919"/>
            <p14:sldId id="920"/>
            <p14:sldId id="921"/>
            <p14:sldId id="922"/>
            <p14:sldId id="669"/>
            <p14:sldId id="661"/>
            <p14:sldId id="547"/>
            <p14:sldId id="910"/>
            <p14:sldId id="549"/>
            <p14:sldId id="906"/>
            <p14:sldId id="907"/>
            <p14:sldId id="515"/>
            <p14:sldId id="517"/>
            <p14:sldId id="526"/>
            <p14:sldId id="662"/>
            <p14:sldId id="519"/>
            <p14:sldId id="516"/>
            <p14:sldId id="520"/>
            <p14:sldId id="908"/>
            <p14:sldId id="521"/>
            <p14:sldId id="924"/>
            <p14:sldId id="923"/>
            <p14:sldId id="538"/>
            <p14:sldId id="539"/>
            <p14:sldId id="909"/>
            <p14:sldId id="912"/>
            <p14:sldId id="531"/>
            <p14:sldId id="540"/>
            <p14:sldId id="507"/>
            <p14:sldId id="914"/>
            <p14:sldId id="546"/>
            <p14:sldId id="915"/>
            <p14:sldId id="913"/>
            <p14:sldId id="548"/>
            <p14:sldId id="613"/>
            <p14:sldId id="614"/>
            <p14:sldId id="615"/>
            <p14:sldId id="480"/>
            <p14:sldId id="481"/>
            <p14:sldId id="482"/>
            <p14:sldId id="483"/>
            <p14:sldId id="484"/>
            <p14:sldId id="617"/>
            <p14:sldId id="477"/>
            <p14:sldId id="488"/>
            <p14:sldId id="651"/>
            <p14:sldId id="654"/>
            <p14:sldId id="655"/>
            <p14:sldId id="653"/>
            <p14:sldId id="656"/>
            <p14:sldId id="652"/>
            <p14:sldId id="490"/>
            <p14:sldId id="603"/>
            <p14:sldId id="602"/>
            <p14:sldId id="491"/>
            <p14:sldId id="492"/>
            <p14:sldId id="493"/>
            <p14:sldId id="494"/>
            <p14:sldId id="659"/>
            <p14:sldId id="496"/>
            <p14:sldId id="497"/>
            <p14:sldId id="502"/>
            <p14:sldId id="657"/>
            <p14:sldId id="658"/>
            <p14:sldId id="585"/>
            <p14:sldId id="373"/>
            <p14:sldId id="91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initials="d" lastIdx="1" clrIdx="0">
    <p:extLst>
      <p:ext uri="{19B8F6BF-5375-455C-9EA6-DF929625EA0E}">
        <p15:presenceInfo xmlns:p15="http://schemas.microsoft.com/office/powerpoint/2012/main" userId="davi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9CDE5"/>
    <a:srgbClr val="D99694"/>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581" autoAdjust="0"/>
    <p:restoredTop sz="94660"/>
  </p:normalViewPr>
  <p:slideViewPr>
    <p:cSldViewPr snapToGrid="0">
      <p:cViewPr varScale="1">
        <p:scale>
          <a:sx n="114" d="100"/>
          <a:sy n="114" d="100"/>
        </p:scale>
        <p:origin x="27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4" Type="http://schemas.openxmlformats.org/officeDocument/2006/relationships/image" Target="../media/image6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DFDBD7-720E-448A-8B78-8E71992BDDA0}" type="datetimeFigureOut">
              <a:rPr lang="en-US" smtClean="0"/>
              <a:t>4/2/2019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89E745-5063-419E-B6E6-C86CC9053B41}" type="slidenum">
              <a:rPr lang="en-US" smtClean="0"/>
              <a:t>‹#›</a:t>
            </a:fld>
            <a:endParaRPr lang="en-US"/>
          </a:p>
        </p:txBody>
      </p:sp>
    </p:spTree>
    <p:extLst>
      <p:ext uri="{BB962C8B-B14F-4D97-AF65-F5344CB8AC3E}">
        <p14:creationId xmlns:p14="http://schemas.microsoft.com/office/powerpoint/2010/main" val="3453111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a:noFill/>
        </p:spPr>
        <p:txBody>
          <a:bodyPr/>
          <a:lstStyle/>
          <a:p>
            <a:fld id="{B4513342-266A-4D39-980D-7B7D53D9A6E2}" type="slidenum">
              <a:rPr lang="en-US" smtClean="0"/>
              <a:pPr/>
              <a:t>3</a:t>
            </a:fld>
            <a:endParaRPr lang="en-US"/>
          </a:p>
        </p:txBody>
      </p:sp>
      <p:sp>
        <p:nvSpPr>
          <p:cNvPr id="57347" name="Rectangle 2"/>
          <p:cNvSpPr>
            <a:spLocks noGrp="1" noRot="1" noChangeAspect="1" noChangeArrowheads="1" noTextEdit="1"/>
          </p:cNvSpPr>
          <p:nvPr>
            <p:ph type="sldImg"/>
          </p:nvPr>
        </p:nvSpPr>
        <p:spPr>
          <a:xfrm>
            <a:off x="1257300" y="720725"/>
            <a:ext cx="4800600" cy="3600450"/>
          </a:xfrm>
          <a:ln/>
        </p:spPr>
      </p:sp>
      <p:sp>
        <p:nvSpPr>
          <p:cNvPr id="57348"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a:t>
            </a:r>
            <a:r>
              <a:rPr lang="en-US" baseline="0" dirty="0"/>
              <a:t> do this, we’ll have to introduce a particular way of thinking about the 3D understanding problem, or of factoring an image.  To motivate it, let’s ask the question “h</a:t>
            </a:r>
            <a:r>
              <a:rPr lang="en-US" dirty="0"/>
              <a:t>ow</a:t>
            </a:r>
            <a:r>
              <a:rPr lang="en-US" baseline="0" dirty="0"/>
              <a:t> can we reproduce this image?”</a:t>
            </a:r>
            <a:endParaRPr lang="en-US" dirty="0"/>
          </a:p>
        </p:txBody>
      </p:sp>
      <p:sp>
        <p:nvSpPr>
          <p:cNvPr id="4" name="Slide Number Placeholder 3"/>
          <p:cNvSpPr>
            <a:spLocks noGrp="1"/>
          </p:cNvSpPr>
          <p:nvPr>
            <p:ph type="sldNum" sz="quarter" idx="10"/>
          </p:nvPr>
        </p:nvSpPr>
        <p:spPr/>
        <p:txBody>
          <a:bodyPr/>
          <a:lstStyle/>
          <a:p>
            <a:fld id="{7ECBE139-0D89-4367-B47A-8B2F4DF16CFD}" type="slidenum">
              <a:rPr lang="en-US" smtClean="0"/>
              <a:t>53</a:t>
            </a:fld>
            <a:endParaRPr lang="en-US" dirty="0"/>
          </a:p>
        </p:txBody>
      </p:sp>
    </p:spTree>
    <p:extLst>
      <p:ext uri="{BB962C8B-B14F-4D97-AF65-F5344CB8AC3E}">
        <p14:creationId xmlns:p14="http://schemas.microsoft.com/office/powerpoint/2010/main" val="2746099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first need</a:t>
            </a:r>
            <a:r>
              <a:rPr lang="en-US" baseline="0" dirty="0"/>
              <a:t> to have the 3D structure, in terms of what surfaces are in what location. </a:t>
            </a:r>
            <a:endParaRPr lang="en-US" dirty="0"/>
          </a:p>
        </p:txBody>
      </p:sp>
      <p:sp>
        <p:nvSpPr>
          <p:cNvPr id="4" name="Slide Number Placeholder 3"/>
          <p:cNvSpPr>
            <a:spLocks noGrp="1"/>
          </p:cNvSpPr>
          <p:nvPr>
            <p:ph type="sldNum" sz="quarter" idx="10"/>
          </p:nvPr>
        </p:nvSpPr>
        <p:spPr/>
        <p:txBody>
          <a:bodyPr/>
          <a:lstStyle/>
          <a:p>
            <a:fld id="{7ECBE139-0D89-4367-B47A-8B2F4DF16CFD}" type="slidenum">
              <a:rPr lang="en-US" smtClean="0"/>
              <a:t>54</a:t>
            </a:fld>
            <a:endParaRPr lang="en-US" dirty="0"/>
          </a:p>
        </p:txBody>
      </p:sp>
    </p:spTree>
    <p:extLst>
      <p:ext uri="{BB962C8B-B14F-4D97-AF65-F5344CB8AC3E}">
        <p14:creationId xmlns:p14="http://schemas.microsoft.com/office/powerpoint/2010/main" val="1379112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we’ll need to</a:t>
            </a:r>
            <a:r>
              <a:rPr lang="en-US" baseline="0" dirty="0"/>
              <a:t> describe what the world looks like, but in a way that’s independent of the viewpoint. So we represent the texture in a fronto-parallel view. We can then (click) place the texture on top, which</a:t>
            </a:r>
            <a:endParaRPr lang="en-US" dirty="0"/>
          </a:p>
        </p:txBody>
      </p:sp>
      <p:sp>
        <p:nvSpPr>
          <p:cNvPr id="4" name="Slide Number Placeholder 3"/>
          <p:cNvSpPr>
            <a:spLocks noGrp="1"/>
          </p:cNvSpPr>
          <p:nvPr>
            <p:ph type="sldNum" sz="quarter" idx="10"/>
          </p:nvPr>
        </p:nvSpPr>
        <p:spPr/>
        <p:txBody>
          <a:bodyPr/>
          <a:lstStyle/>
          <a:p>
            <a:fld id="{7ECBE139-0D89-4367-B47A-8B2F4DF16CFD}" type="slidenum">
              <a:rPr lang="en-US" smtClean="0"/>
              <a:t>55</a:t>
            </a:fld>
            <a:endParaRPr lang="en-US" dirty="0"/>
          </a:p>
        </p:txBody>
      </p:sp>
    </p:spTree>
    <p:extLst>
      <p:ext uri="{BB962C8B-B14F-4D97-AF65-F5344CB8AC3E}">
        <p14:creationId xmlns:p14="http://schemas.microsoft.com/office/powerpoint/2010/main" val="496131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produces</a:t>
            </a:r>
            <a:r>
              <a:rPr lang="en-US" baseline="0" dirty="0"/>
              <a:t> the image.</a:t>
            </a:r>
            <a:endParaRPr lang="en-US" dirty="0"/>
          </a:p>
        </p:txBody>
      </p:sp>
      <p:sp>
        <p:nvSpPr>
          <p:cNvPr id="4" name="Slide Number Placeholder 3"/>
          <p:cNvSpPr>
            <a:spLocks noGrp="1"/>
          </p:cNvSpPr>
          <p:nvPr>
            <p:ph type="sldNum" sz="quarter" idx="10"/>
          </p:nvPr>
        </p:nvSpPr>
        <p:spPr/>
        <p:txBody>
          <a:bodyPr/>
          <a:lstStyle/>
          <a:p>
            <a:fld id="{7ECBE139-0D89-4367-B47A-8B2F4DF16CFD}" type="slidenum">
              <a:rPr lang="en-US" smtClean="0"/>
              <a:t>56</a:t>
            </a:fld>
            <a:endParaRPr lang="en-US" dirty="0"/>
          </a:p>
        </p:txBody>
      </p:sp>
    </p:spTree>
    <p:extLst>
      <p:ext uri="{BB962C8B-B14F-4D97-AF65-F5344CB8AC3E}">
        <p14:creationId xmlns:p14="http://schemas.microsoft.com/office/powerpoint/2010/main" val="2093711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produces</a:t>
            </a:r>
            <a:r>
              <a:rPr lang="en-US" baseline="0" dirty="0"/>
              <a:t> the image.</a:t>
            </a:r>
            <a:endParaRPr lang="en-US" dirty="0"/>
          </a:p>
        </p:txBody>
      </p:sp>
      <p:sp>
        <p:nvSpPr>
          <p:cNvPr id="4" name="Slide Number Placeholder 3"/>
          <p:cNvSpPr>
            <a:spLocks noGrp="1"/>
          </p:cNvSpPr>
          <p:nvPr>
            <p:ph type="sldNum" sz="quarter" idx="10"/>
          </p:nvPr>
        </p:nvSpPr>
        <p:spPr/>
        <p:txBody>
          <a:bodyPr/>
          <a:lstStyle/>
          <a:p>
            <a:fld id="{7ECBE139-0D89-4367-B47A-8B2F4DF16CFD}" type="slidenum">
              <a:rPr lang="en-US" smtClean="0"/>
              <a:t>57</a:t>
            </a:fld>
            <a:endParaRPr lang="en-US" dirty="0"/>
          </a:p>
        </p:txBody>
      </p:sp>
    </p:spTree>
    <p:extLst>
      <p:ext uri="{BB962C8B-B14F-4D97-AF65-F5344CB8AC3E}">
        <p14:creationId xmlns:p14="http://schemas.microsoft.com/office/powerpoint/2010/main" val="2114533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a:t>
            </a:r>
            <a:r>
              <a:rPr lang="en-US" baseline="0" dirty="0"/>
              <a:t> what does this let us do? It turns out that if we know some sort of style element, or what a thing looks like when fronto-parallel, we can figure out orientation in the scene.</a:t>
            </a:r>
            <a:endParaRPr lang="en-US" dirty="0"/>
          </a:p>
        </p:txBody>
      </p:sp>
      <p:sp>
        <p:nvSpPr>
          <p:cNvPr id="4" name="Slide Number Placeholder 3"/>
          <p:cNvSpPr>
            <a:spLocks noGrp="1"/>
          </p:cNvSpPr>
          <p:nvPr>
            <p:ph type="sldNum" sz="quarter" idx="10"/>
          </p:nvPr>
        </p:nvSpPr>
        <p:spPr/>
        <p:txBody>
          <a:bodyPr/>
          <a:lstStyle/>
          <a:p>
            <a:fld id="{7ECBE139-0D89-4367-B47A-8B2F4DF16CFD}" type="slidenum">
              <a:rPr lang="en-US" smtClean="0"/>
              <a:t>60</a:t>
            </a:fld>
            <a:endParaRPr lang="en-US" dirty="0"/>
          </a:p>
        </p:txBody>
      </p:sp>
    </p:spTree>
    <p:extLst>
      <p:ext uri="{BB962C8B-B14F-4D97-AF65-F5344CB8AC3E}">
        <p14:creationId xmlns:p14="http://schemas.microsoft.com/office/powerpoint/2010/main" val="1554161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BE139-0D89-4367-B47A-8B2F4DF16CFD}" type="slidenum">
              <a:rPr lang="en-US" smtClean="0"/>
              <a:t>61</a:t>
            </a:fld>
            <a:endParaRPr lang="en-US" dirty="0"/>
          </a:p>
        </p:txBody>
      </p:sp>
    </p:spTree>
    <p:extLst>
      <p:ext uri="{BB962C8B-B14F-4D97-AF65-F5344CB8AC3E}">
        <p14:creationId xmlns:p14="http://schemas.microsoft.com/office/powerpoint/2010/main" val="753732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BE139-0D89-4367-B47A-8B2F4DF16CFD}" type="slidenum">
              <a:rPr lang="en-US" smtClean="0"/>
              <a:t>62</a:t>
            </a:fld>
            <a:endParaRPr lang="en-US" dirty="0"/>
          </a:p>
        </p:txBody>
      </p:sp>
    </p:spTree>
    <p:extLst>
      <p:ext uri="{BB962C8B-B14F-4D97-AF65-F5344CB8AC3E}">
        <p14:creationId xmlns:p14="http://schemas.microsoft.com/office/powerpoint/2010/main" val="200594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BE139-0D89-4367-B47A-8B2F4DF16CFD}" type="slidenum">
              <a:rPr lang="en-US" smtClean="0"/>
              <a:t>63</a:t>
            </a:fld>
            <a:endParaRPr lang="en-US" dirty="0"/>
          </a:p>
        </p:txBody>
      </p:sp>
    </p:spTree>
    <p:extLst>
      <p:ext uri="{BB962C8B-B14F-4D97-AF65-F5344CB8AC3E}">
        <p14:creationId xmlns:p14="http://schemas.microsoft.com/office/powerpoint/2010/main" val="3241234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BE139-0D89-4367-B47A-8B2F4DF16CFD}" type="slidenum">
              <a:rPr lang="en-US" smtClean="0"/>
              <a:t>64</a:t>
            </a:fld>
            <a:endParaRPr lang="en-US" dirty="0"/>
          </a:p>
        </p:txBody>
      </p:sp>
    </p:spTree>
    <p:extLst>
      <p:ext uri="{BB962C8B-B14F-4D97-AF65-F5344CB8AC3E}">
        <p14:creationId xmlns:p14="http://schemas.microsoft.com/office/powerpoint/2010/main" val="2680464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0FD81-EB2F-4356-B917-21B53518ADD8}" type="slidenum">
              <a:rPr lang="en-US">
                <a:solidFill>
                  <a:prstClr val="black"/>
                </a:solidFill>
              </a:rPr>
              <a:pPr/>
              <a:t>27</a:t>
            </a:fld>
            <a:endParaRPr lang="en-US">
              <a:solidFill>
                <a:prstClr val="black"/>
              </a:solidFill>
            </a:endParaRPr>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BE139-0D89-4367-B47A-8B2F4DF16CFD}" type="slidenum">
              <a:rPr lang="en-US" smtClean="0"/>
              <a:t>65</a:t>
            </a:fld>
            <a:endParaRPr lang="en-US" dirty="0"/>
          </a:p>
        </p:txBody>
      </p:sp>
    </p:spTree>
    <p:extLst>
      <p:ext uri="{BB962C8B-B14F-4D97-AF65-F5344CB8AC3E}">
        <p14:creationId xmlns:p14="http://schemas.microsoft.com/office/powerpoint/2010/main" val="329869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BE139-0D89-4367-B47A-8B2F4DF16CFD}" type="slidenum">
              <a:rPr lang="en-US" smtClean="0"/>
              <a:t>66</a:t>
            </a:fld>
            <a:endParaRPr lang="en-US" dirty="0"/>
          </a:p>
        </p:txBody>
      </p:sp>
    </p:spTree>
    <p:extLst>
      <p:ext uri="{BB962C8B-B14F-4D97-AF65-F5344CB8AC3E}">
        <p14:creationId xmlns:p14="http://schemas.microsoft.com/office/powerpoint/2010/main" val="1800347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verify these</a:t>
            </a:r>
            <a:r>
              <a:rPr lang="en-US" baseline="0" dirty="0"/>
              <a:t> elements by looking at where they have responses. Ideally, because we think most indoor scenes are boxes, we expect the following pattern to emerge. (Line appears last). On average, you get something that slowly changes orientation like an inside out box.</a:t>
            </a:r>
            <a:endParaRPr lang="en-US" dirty="0"/>
          </a:p>
        </p:txBody>
      </p:sp>
      <p:sp>
        <p:nvSpPr>
          <p:cNvPr id="4" name="Slide Number Placeholder 3"/>
          <p:cNvSpPr>
            <a:spLocks noGrp="1"/>
          </p:cNvSpPr>
          <p:nvPr>
            <p:ph type="sldNum" sz="quarter" idx="10"/>
          </p:nvPr>
        </p:nvSpPr>
        <p:spPr/>
        <p:txBody>
          <a:bodyPr/>
          <a:lstStyle/>
          <a:p>
            <a:fld id="{7ECBE139-0D89-4367-B47A-8B2F4DF16CFD}" type="slidenum">
              <a:rPr lang="en-US" smtClean="0"/>
              <a:t>70</a:t>
            </a:fld>
            <a:endParaRPr lang="en-US" dirty="0"/>
          </a:p>
        </p:txBody>
      </p:sp>
    </p:spTree>
    <p:extLst>
      <p:ext uri="{BB962C8B-B14F-4D97-AF65-F5344CB8AC3E}">
        <p14:creationId xmlns:p14="http://schemas.microsoft.com/office/powerpoint/2010/main" val="2437195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 can compute the exact same orientation-as-a-function of location curve for boxes; (We do this by just sampling tens of thousands of rooms and rendering them).</a:t>
            </a:r>
            <a:endParaRPr lang="en-US" dirty="0"/>
          </a:p>
        </p:txBody>
      </p:sp>
      <p:sp>
        <p:nvSpPr>
          <p:cNvPr id="4" name="Slide Number Placeholder 3"/>
          <p:cNvSpPr>
            <a:spLocks noGrp="1"/>
          </p:cNvSpPr>
          <p:nvPr>
            <p:ph type="sldNum" sz="quarter" idx="10"/>
          </p:nvPr>
        </p:nvSpPr>
        <p:spPr/>
        <p:txBody>
          <a:bodyPr/>
          <a:lstStyle/>
          <a:p>
            <a:fld id="{7ECBE139-0D89-4367-B47A-8B2F4DF16CFD}" type="slidenum">
              <a:rPr lang="en-US" smtClean="0"/>
              <a:t>71</a:t>
            </a:fld>
            <a:endParaRPr lang="en-US" dirty="0"/>
          </a:p>
        </p:txBody>
      </p:sp>
    </p:spTree>
    <p:extLst>
      <p:ext uri="{BB962C8B-B14F-4D97-AF65-F5344CB8AC3E}">
        <p14:creationId xmlns:p14="http://schemas.microsoft.com/office/powerpoint/2010/main" val="3147666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 good element. Hey, on the left</a:t>
            </a:r>
            <a:r>
              <a:rPr lang="en-US" baseline="0" dirty="0"/>
              <a:t> we have a detection that face rightwards, middle facing us. </a:t>
            </a:r>
            <a:endParaRPr lang="en-US" dirty="0"/>
          </a:p>
        </p:txBody>
      </p:sp>
      <p:sp>
        <p:nvSpPr>
          <p:cNvPr id="4" name="Slide Number Placeholder 3"/>
          <p:cNvSpPr>
            <a:spLocks noGrp="1"/>
          </p:cNvSpPr>
          <p:nvPr>
            <p:ph type="sldNum" sz="quarter" idx="10"/>
          </p:nvPr>
        </p:nvSpPr>
        <p:spPr/>
        <p:txBody>
          <a:bodyPr/>
          <a:lstStyle/>
          <a:p>
            <a:fld id="{7ECBE139-0D89-4367-B47A-8B2F4DF16CFD}" type="slidenum">
              <a:rPr lang="en-US" smtClean="0"/>
              <a:t>72</a:t>
            </a:fld>
            <a:endParaRPr lang="en-US" dirty="0"/>
          </a:p>
        </p:txBody>
      </p:sp>
    </p:spTree>
    <p:extLst>
      <p:ext uri="{BB962C8B-B14F-4D97-AF65-F5344CB8AC3E}">
        <p14:creationId xmlns:p14="http://schemas.microsoft.com/office/powerpoint/2010/main" val="2467923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a:t>
            </a:r>
            <a:r>
              <a:rPr lang="en-US" baseline="0" dirty="0"/>
              <a:t> we plot lots of these, some may vary from the pattern, but it’s on average following the trend of a box.</a:t>
            </a:r>
            <a:endParaRPr lang="en-US" dirty="0"/>
          </a:p>
        </p:txBody>
      </p:sp>
      <p:sp>
        <p:nvSpPr>
          <p:cNvPr id="4" name="Slide Number Placeholder 3"/>
          <p:cNvSpPr>
            <a:spLocks noGrp="1"/>
          </p:cNvSpPr>
          <p:nvPr>
            <p:ph type="sldNum" sz="quarter" idx="10"/>
          </p:nvPr>
        </p:nvSpPr>
        <p:spPr/>
        <p:txBody>
          <a:bodyPr/>
          <a:lstStyle/>
          <a:p>
            <a:fld id="{7ECBE139-0D89-4367-B47A-8B2F4DF16CFD}" type="slidenum">
              <a:rPr lang="en-US" smtClean="0"/>
              <a:t>73</a:t>
            </a:fld>
            <a:endParaRPr lang="en-US" dirty="0"/>
          </a:p>
        </p:txBody>
      </p:sp>
    </p:spTree>
    <p:extLst>
      <p:ext uri="{BB962C8B-B14F-4D97-AF65-F5344CB8AC3E}">
        <p14:creationId xmlns:p14="http://schemas.microsoft.com/office/powerpoint/2010/main" val="1216324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a:t>
            </a:r>
            <a:r>
              <a:rPr lang="en-US" baseline="0" dirty="0"/>
              <a:t> we plot lots of these, some may vary from the pattern, but it’s on average following the trend of a box.</a:t>
            </a:r>
            <a:endParaRPr lang="en-US" dirty="0"/>
          </a:p>
        </p:txBody>
      </p:sp>
      <p:sp>
        <p:nvSpPr>
          <p:cNvPr id="4" name="Slide Number Placeholder 3"/>
          <p:cNvSpPr>
            <a:spLocks noGrp="1"/>
          </p:cNvSpPr>
          <p:nvPr>
            <p:ph type="sldNum" sz="quarter" idx="10"/>
          </p:nvPr>
        </p:nvSpPr>
        <p:spPr/>
        <p:txBody>
          <a:bodyPr/>
          <a:lstStyle/>
          <a:p>
            <a:fld id="{7ECBE139-0D89-4367-B47A-8B2F4DF16CFD}" type="slidenum">
              <a:rPr lang="en-US" smtClean="0"/>
              <a:t>74</a:t>
            </a:fld>
            <a:endParaRPr lang="en-US" dirty="0"/>
          </a:p>
        </p:txBody>
      </p:sp>
    </p:spTree>
    <p:extLst>
      <p:ext uri="{BB962C8B-B14F-4D97-AF65-F5344CB8AC3E}">
        <p14:creationId xmlns:p14="http://schemas.microsoft.com/office/powerpoint/2010/main" val="3984421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an</a:t>
            </a:r>
            <a:r>
              <a:rPr lang="en-US" baseline="0" dirty="0"/>
              <a:t> incorrect element. On the left it faces left. In the middle it faces left. And on the right it faces left. This is really fishy. </a:t>
            </a:r>
            <a:endParaRPr lang="en-US" dirty="0"/>
          </a:p>
        </p:txBody>
      </p:sp>
      <p:sp>
        <p:nvSpPr>
          <p:cNvPr id="4" name="Slide Number Placeholder 3"/>
          <p:cNvSpPr>
            <a:spLocks noGrp="1"/>
          </p:cNvSpPr>
          <p:nvPr>
            <p:ph type="sldNum" sz="quarter" idx="10"/>
          </p:nvPr>
        </p:nvSpPr>
        <p:spPr/>
        <p:txBody>
          <a:bodyPr/>
          <a:lstStyle/>
          <a:p>
            <a:fld id="{7ECBE139-0D89-4367-B47A-8B2F4DF16CFD}" type="slidenum">
              <a:rPr lang="en-US" smtClean="0"/>
              <a:t>75</a:t>
            </a:fld>
            <a:endParaRPr lang="en-US" dirty="0"/>
          </a:p>
        </p:txBody>
      </p:sp>
    </p:spTree>
    <p:extLst>
      <p:ext uri="{BB962C8B-B14F-4D97-AF65-F5344CB8AC3E}">
        <p14:creationId xmlns:p14="http://schemas.microsoft.com/office/powerpoint/2010/main" val="1016821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fact, if we look at all the elements, they’re basically almost always facing left. So we either have a really bad hypothesis or an impossibly biased dataset.</a:t>
            </a:r>
            <a:endParaRPr lang="en-US" dirty="0"/>
          </a:p>
        </p:txBody>
      </p:sp>
      <p:sp>
        <p:nvSpPr>
          <p:cNvPr id="4" name="Slide Number Placeholder 3"/>
          <p:cNvSpPr>
            <a:spLocks noGrp="1"/>
          </p:cNvSpPr>
          <p:nvPr>
            <p:ph type="sldNum" sz="quarter" idx="10"/>
          </p:nvPr>
        </p:nvSpPr>
        <p:spPr/>
        <p:txBody>
          <a:bodyPr/>
          <a:lstStyle/>
          <a:p>
            <a:fld id="{7ECBE139-0D89-4367-B47A-8B2F4DF16CFD}" type="slidenum">
              <a:rPr lang="en-US" smtClean="0"/>
              <a:t>76</a:t>
            </a:fld>
            <a:endParaRPr lang="en-US" dirty="0"/>
          </a:p>
        </p:txBody>
      </p:sp>
    </p:spTree>
    <p:extLst>
      <p:ext uri="{BB962C8B-B14F-4D97-AF65-F5344CB8AC3E}">
        <p14:creationId xmlns:p14="http://schemas.microsoft.com/office/powerpoint/2010/main" val="3097519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elements and their top detections. In the top row</a:t>
            </a:r>
            <a:r>
              <a:rPr lang="en-US" baseline="0" dirty="0"/>
              <a:t> are vertical elements. In the bottom row are horizontal elements, discovered with a similar procedure. </a:t>
            </a:r>
            <a:endParaRPr lang="en-US" dirty="0"/>
          </a:p>
        </p:txBody>
      </p:sp>
      <p:sp>
        <p:nvSpPr>
          <p:cNvPr id="4" name="Slide Number Placeholder 3"/>
          <p:cNvSpPr>
            <a:spLocks noGrp="1"/>
          </p:cNvSpPr>
          <p:nvPr>
            <p:ph type="sldNum" sz="quarter" idx="10"/>
          </p:nvPr>
        </p:nvSpPr>
        <p:spPr/>
        <p:txBody>
          <a:bodyPr/>
          <a:lstStyle/>
          <a:p>
            <a:fld id="{7ECBE139-0D89-4367-B47A-8B2F4DF16CFD}" type="slidenum">
              <a:rPr lang="en-US" smtClean="0"/>
              <a:t>77</a:t>
            </a:fld>
            <a:endParaRPr lang="en-US" dirty="0"/>
          </a:p>
        </p:txBody>
      </p:sp>
    </p:spTree>
    <p:extLst>
      <p:ext uri="{BB962C8B-B14F-4D97-AF65-F5344CB8AC3E}">
        <p14:creationId xmlns:p14="http://schemas.microsoft.com/office/powerpoint/2010/main" val="2966193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0662" indent="-296408">
              <a:defRPr>
                <a:solidFill>
                  <a:schemeClr val="tx1"/>
                </a:solidFill>
                <a:latin typeface="Calibri" pitchFamily="34" charset="0"/>
              </a:defRPr>
            </a:lvl2pPr>
            <a:lvl3pPr marL="1185634" indent="-237127">
              <a:defRPr>
                <a:solidFill>
                  <a:schemeClr val="tx1"/>
                </a:solidFill>
                <a:latin typeface="Calibri" pitchFamily="34" charset="0"/>
              </a:defRPr>
            </a:lvl3pPr>
            <a:lvl4pPr marL="1659887" indent="-237127">
              <a:defRPr>
                <a:solidFill>
                  <a:schemeClr val="tx1"/>
                </a:solidFill>
                <a:latin typeface="Calibri" pitchFamily="34" charset="0"/>
              </a:defRPr>
            </a:lvl4pPr>
            <a:lvl5pPr marL="2134141" indent="-237127">
              <a:defRPr>
                <a:solidFill>
                  <a:schemeClr val="tx1"/>
                </a:solidFill>
                <a:latin typeface="Calibri" pitchFamily="34" charset="0"/>
              </a:defRPr>
            </a:lvl5pPr>
            <a:lvl6pPr marL="2608395" indent="-237127" fontAlgn="base">
              <a:spcBef>
                <a:spcPct val="0"/>
              </a:spcBef>
              <a:spcAft>
                <a:spcPct val="0"/>
              </a:spcAft>
              <a:defRPr>
                <a:solidFill>
                  <a:schemeClr val="tx1"/>
                </a:solidFill>
                <a:latin typeface="Calibri" pitchFamily="34" charset="0"/>
              </a:defRPr>
            </a:lvl6pPr>
            <a:lvl7pPr marL="3082648" indent="-237127" fontAlgn="base">
              <a:spcBef>
                <a:spcPct val="0"/>
              </a:spcBef>
              <a:spcAft>
                <a:spcPct val="0"/>
              </a:spcAft>
              <a:defRPr>
                <a:solidFill>
                  <a:schemeClr val="tx1"/>
                </a:solidFill>
                <a:latin typeface="Calibri" pitchFamily="34" charset="0"/>
              </a:defRPr>
            </a:lvl7pPr>
            <a:lvl8pPr marL="3556902" indent="-237127" fontAlgn="base">
              <a:spcBef>
                <a:spcPct val="0"/>
              </a:spcBef>
              <a:spcAft>
                <a:spcPct val="0"/>
              </a:spcAft>
              <a:defRPr>
                <a:solidFill>
                  <a:schemeClr val="tx1"/>
                </a:solidFill>
                <a:latin typeface="Calibri" pitchFamily="34" charset="0"/>
              </a:defRPr>
            </a:lvl8pPr>
            <a:lvl9pPr marL="4031155" indent="-23712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6A04191-F637-4A6B-9520-F18C70DAE8D5}" type="slidenum">
              <a:rPr lang="en-US">
                <a:solidFill>
                  <a:srgbClr val="000000"/>
                </a:solidFill>
              </a:rPr>
              <a:pPr fontAlgn="base">
                <a:spcBef>
                  <a:spcPct val="0"/>
                </a:spcBef>
                <a:spcAft>
                  <a:spcPct val="0"/>
                </a:spcAft>
              </a:pPr>
              <a:t>28</a:t>
            </a:fld>
            <a:endParaRPr lang="en-US">
              <a:solidFill>
                <a:srgbClr val="000000"/>
              </a:solidFill>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datasets cover</a:t>
            </a:r>
            <a:r>
              <a:rPr lang="en-US" baseline="0" dirty="0"/>
              <a:t> bedrooms and living rooms, and with recent new datasets, maybe kitchens and bathrooms. But what about airports, supermarkets, locker rooms? How would we do 3D there? With a supervised model, need to pretrain on an existing model and suffer from severe domain shift. Our model doesn’t need labels, and so can train on internet images.</a:t>
            </a:r>
            <a:endParaRPr lang="en-US" dirty="0"/>
          </a:p>
        </p:txBody>
      </p:sp>
      <p:sp>
        <p:nvSpPr>
          <p:cNvPr id="4" name="Slide Number Placeholder 3"/>
          <p:cNvSpPr>
            <a:spLocks noGrp="1"/>
          </p:cNvSpPr>
          <p:nvPr>
            <p:ph type="sldNum" sz="quarter" idx="10"/>
          </p:nvPr>
        </p:nvSpPr>
        <p:spPr/>
        <p:txBody>
          <a:bodyPr/>
          <a:lstStyle/>
          <a:p>
            <a:fld id="{7ECBE139-0D89-4367-B47A-8B2F4DF16CFD}" type="slidenum">
              <a:rPr lang="en-US" smtClean="0"/>
              <a:t>80</a:t>
            </a:fld>
            <a:endParaRPr lang="en-US" dirty="0"/>
          </a:p>
        </p:txBody>
      </p:sp>
    </p:spTree>
    <p:extLst>
      <p:ext uri="{BB962C8B-B14F-4D97-AF65-F5344CB8AC3E}">
        <p14:creationId xmlns:p14="http://schemas.microsoft.com/office/powerpoint/2010/main" val="1582511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learn things like shelves in supermarkets and pictures in museums, as well as laundry machines. </a:t>
            </a:r>
            <a:endParaRPr lang="en-US" dirty="0"/>
          </a:p>
        </p:txBody>
      </p:sp>
      <p:sp>
        <p:nvSpPr>
          <p:cNvPr id="4" name="Slide Number Placeholder 3"/>
          <p:cNvSpPr>
            <a:spLocks noGrp="1"/>
          </p:cNvSpPr>
          <p:nvPr>
            <p:ph type="sldNum" sz="quarter" idx="10"/>
          </p:nvPr>
        </p:nvSpPr>
        <p:spPr/>
        <p:txBody>
          <a:bodyPr/>
          <a:lstStyle/>
          <a:p>
            <a:fld id="{7ECBE139-0D89-4367-B47A-8B2F4DF16CFD}" type="slidenum">
              <a:rPr lang="en-US" smtClean="0"/>
              <a:t>81</a:t>
            </a:fld>
            <a:endParaRPr lang="en-US" dirty="0"/>
          </a:p>
        </p:txBody>
      </p:sp>
    </p:spTree>
    <p:extLst>
      <p:ext uri="{BB962C8B-B14F-4D97-AF65-F5344CB8AC3E}">
        <p14:creationId xmlns:p14="http://schemas.microsoft.com/office/powerpoint/2010/main" val="2338270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0662" indent="-296408">
              <a:defRPr>
                <a:solidFill>
                  <a:schemeClr val="tx1"/>
                </a:solidFill>
                <a:latin typeface="Calibri" pitchFamily="34" charset="0"/>
              </a:defRPr>
            </a:lvl2pPr>
            <a:lvl3pPr marL="1185634" indent="-237127">
              <a:defRPr>
                <a:solidFill>
                  <a:schemeClr val="tx1"/>
                </a:solidFill>
                <a:latin typeface="Calibri" pitchFamily="34" charset="0"/>
              </a:defRPr>
            </a:lvl3pPr>
            <a:lvl4pPr marL="1659887" indent="-237127">
              <a:defRPr>
                <a:solidFill>
                  <a:schemeClr val="tx1"/>
                </a:solidFill>
                <a:latin typeface="Calibri" pitchFamily="34" charset="0"/>
              </a:defRPr>
            </a:lvl4pPr>
            <a:lvl5pPr marL="2134141" indent="-237127">
              <a:defRPr>
                <a:solidFill>
                  <a:schemeClr val="tx1"/>
                </a:solidFill>
                <a:latin typeface="Calibri" pitchFamily="34" charset="0"/>
              </a:defRPr>
            </a:lvl5pPr>
            <a:lvl6pPr marL="2608395" indent="-237127" fontAlgn="base">
              <a:spcBef>
                <a:spcPct val="0"/>
              </a:spcBef>
              <a:spcAft>
                <a:spcPct val="0"/>
              </a:spcAft>
              <a:defRPr>
                <a:solidFill>
                  <a:schemeClr val="tx1"/>
                </a:solidFill>
                <a:latin typeface="Calibri" pitchFamily="34" charset="0"/>
              </a:defRPr>
            </a:lvl6pPr>
            <a:lvl7pPr marL="3082648" indent="-237127" fontAlgn="base">
              <a:spcBef>
                <a:spcPct val="0"/>
              </a:spcBef>
              <a:spcAft>
                <a:spcPct val="0"/>
              </a:spcAft>
              <a:defRPr>
                <a:solidFill>
                  <a:schemeClr val="tx1"/>
                </a:solidFill>
                <a:latin typeface="Calibri" pitchFamily="34" charset="0"/>
              </a:defRPr>
            </a:lvl7pPr>
            <a:lvl8pPr marL="3556902" indent="-237127" fontAlgn="base">
              <a:spcBef>
                <a:spcPct val="0"/>
              </a:spcBef>
              <a:spcAft>
                <a:spcPct val="0"/>
              </a:spcAft>
              <a:defRPr>
                <a:solidFill>
                  <a:schemeClr val="tx1"/>
                </a:solidFill>
                <a:latin typeface="Calibri" pitchFamily="34" charset="0"/>
              </a:defRPr>
            </a:lvl8pPr>
            <a:lvl9pPr marL="4031155" indent="-23712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B0CE6A0-ED4A-49A7-ADE1-AD7F91316B71}" type="slidenum">
              <a:rPr lang="en-US">
                <a:solidFill>
                  <a:srgbClr val="000000"/>
                </a:solidFill>
              </a:rPr>
              <a:pPr fontAlgn="base">
                <a:spcBef>
                  <a:spcPct val="0"/>
                </a:spcBef>
                <a:spcAft>
                  <a:spcPct val="0"/>
                </a:spcAft>
              </a:pPr>
              <a:t>29</a:t>
            </a:fld>
            <a:endParaRPr lang="en-US">
              <a:solidFill>
                <a:srgbClr val="000000"/>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0662" indent="-296408">
              <a:defRPr>
                <a:solidFill>
                  <a:schemeClr val="tx1"/>
                </a:solidFill>
                <a:latin typeface="Calibri" pitchFamily="34" charset="0"/>
              </a:defRPr>
            </a:lvl2pPr>
            <a:lvl3pPr marL="1185634" indent="-237127">
              <a:defRPr>
                <a:solidFill>
                  <a:schemeClr val="tx1"/>
                </a:solidFill>
                <a:latin typeface="Calibri" pitchFamily="34" charset="0"/>
              </a:defRPr>
            </a:lvl3pPr>
            <a:lvl4pPr marL="1659887" indent="-237127">
              <a:defRPr>
                <a:solidFill>
                  <a:schemeClr val="tx1"/>
                </a:solidFill>
                <a:latin typeface="Calibri" pitchFamily="34" charset="0"/>
              </a:defRPr>
            </a:lvl4pPr>
            <a:lvl5pPr marL="2134141" indent="-237127">
              <a:defRPr>
                <a:solidFill>
                  <a:schemeClr val="tx1"/>
                </a:solidFill>
                <a:latin typeface="Calibri" pitchFamily="34" charset="0"/>
              </a:defRPr>
            </a:lvl5pPr>
            <a:lvl6pPr marL="2608395" indent="-237127" fontAlgn="base">
              <a:spcBef>
                <a:spcPct val="0"/>
              </a:spcBef>
              <a:spcAft>
                <a:spcPct val="0"/>
              </a:spcAft>
              <a:defRPr>
                <a:solidFill>
                  <a:schemeClr val="tx1"/>
                </a:solidFill>
                <a:latin typeface="Calibri" pitchFamily="34" charset="0"/>
              </a:defRPr>
            </a:lvl6pPr>
            <a:lvl7pPr marL="3082648" indent="-237127" fontAlgn="base">
              <a:spcBef>
                <a:spcPct val="0"/>
              </a:spcBef>
              <a:spcAft>
                <a:spcPct val="0"/>
              </a:spcAft>
              <a:defRPr>
                <a:solidFill>
                  <a:schemeClr val="tx1"/>
                </a:solidFill>
                <a:latin typeface="Calibri" pitchFamily="34" charset="0"/>
              </a:defRPr>
            </a:lvl7pPr>
            <a:lvl8pPr marL="3556902" indent="-237127" fontAlgn="base">
              <a:spcBef>
                <a:spcPct val="0"/>
              </a:spcBef>
              <a:spcAft>
                <a:spcPct val="0"/>
              </a:spcAft>
              <a:defRPr>
                <a:solidFill>
                  <a:schemeClr val="tx1"/>
                </a:solidFill>
                <a:latin typeface="Calibri" pitchFamily="34" charset="0"/>
              </a:defRPr>
            </a:lvl8pPr>
            <a:lvl9pPr marL="4031155" indent="-23712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B0CE6A0-ED4A-49A7-ADE1-AD7F91316B71}" type="slidenum">
              <a:rPr lang="en-US">
                <a:solidFill>
                  <a:srgbClr val="000000"/>
                </a:solidFill>
              </a:rPr>
              <a:pPr fontAlgn="base">
                <a:spcBef>
                  <a:spcPct val="0"/>
                </a:spcBef>
                <a:spcAft>
                  <a:spcPct val="0"/>
                </a:spcAft>
              </a:pPr>
              <a:t>30</a:t>
            </a:fld>
            <a:endParaRPr lang="en-US">
              <a:solidFill>
                <a:srgbClr val="000000"/>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1920957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0662" indent="-296408">
              <a:defRPr>
                <a:solidFill>
                  <a:schemeClr val="tx1"/>
                </a:solidFill>
                <a:latin typeface="Calibri" pitchFamily="34" charset="0"/>
              </a:defRPr>
            </a:lvl2pPr>
            <a:lvl3pPr marL="1185634" indent="-237127">
              <a:defRPr>
                <a:solidFill>
                  <a:schemeClr val="tx1"/>
                </a:solidFill>
                <a:latin typeface="Calibri" pitchFamily="34" charset="0"/>
              </a:defRPr>
            </a:lvl3pPr>
            <a:lvl4pPr marL="1659887" indent="-237127">
              <a:defRPr>
                <a:solidFill>
                  <a:schemeClr val="tx1"/>
                </a:solidFill>
                <a:latin typeface="Calibri" pitchFamily="34" charset="0"/>
              </a:defRPr>
            </a:lvl4pPr>
            <a:lvl5pPr marL="2134141" indent="-237127">
              <a:defRPr>
                <a:solidFill>
                  <a:schemeClr val="tx1"/>
                </a:solidFill>
                <a:latin typeface="Calibri" pitchFamily="34" charset="0"/>
              </a:defRPr>
            </a:lvl5pPr>
            <a:lvl6pPr marL="2608395" indent="-237127" fontAlgn="base">
              <a:spcBef>
                <a:spcPct val="0"/>
              </a:spcBef>
              <a:spcAft>
                <a:spcPct val="0"/>
              </a:spcAft>
              <a:defRPr>
                <a:solidFill>
                  <a:schemeClr val="tx1"/>
                </a:solidFill>
                <a:latin typeface="Calibri" pitchFamily="34" charset="0"/>
              </a:defRPr>
            </a:lvl6pPr>
            <a:lvl7pPr marL="3082648" indent="-237127" fontAlgn="base">
              <a:spcBef>
                <a:spcPct val="0"/>
              </a:spcBef>
              <a:spcAft>
                <a:spcPct val="0"/>
              </a:spcAft>
              <a:defRPr>
                <a:solidFill>
                  <a:schemeClr val="tx1"/>
                </a:solidFill>
                <a:latin typeface="Calibri" pitchFamily="34" charset="0"/>
              </a:defRPr>
            </a:lvl7pPr>
            <a:lvl8pPr marL="3556902" indent="-237127" fontAlgn="base">
              <a:spcBef>
                <a:spcPct val="0"/>
              </a:spcBef>
              <a:spcAft>
                <a:spcPct val="0"/>
              </a:spcAft>
              <a:defRPr>
                <a:solidFill>
                  <a:schemeClr val="tx1"/>
                </a:solidFill>
                <a:latin typeface="Calibri" pitchFamily="34" charset="0"/>
              </a:defRPr>
            </a:lvl8pPr>
            <a:lvl9pPr marL="4031155" indent="-23712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F3AAA2B-D9EA-4C09-9E11-5F256EBCAF97}" type="slidenum">
              <a:rPr lang="en-US">
                <a:solidFill>
                  <a:srgbClr val="000000"/>
                </a:solidFill>
              </a:rPr>
              <a:pPr fontAlgn="base">
                <a:spcBef>
                  <a:spcPct val="0"/>
                </a:spcBef>
                <a:spcAft>
                  <a:spcPct val="0"/>
                </a:spcAft>
              </a:pPr>
              <a:t>31</a:t>
            </a:fld>
            <a:endParaRPr lang="en-US">
              <a:solidFill>
                <a:srgbClr val="000000"/>
              </a:solidFill>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0662" indent="-296408">
              <a:defRPr>
                <a:solidFill>
                  <a:schemeClr val="tx1"/>
                </a:solidFill>
                <a:latin typeface="Calibri" pitchFamily="34" charset="0"/>
              </a:defRPr>
            </a:lvl2pPr>
            <a:lvl3pPr marL="1185634" indent="-237127">
              <a:defRPr>
                <a:solidFill>
                  <a:schemeClr val="tx1"/>
                </a:solidFill>
                <a:latin typeface="Calibri" pitchFamily="34" charset="0"/>
              </a:defRPr>
            </a:lvl3pPr>
            <a:lvl4pPr marL="1659887" indent="-237127">
              <a:defRPr>
                <a:solidFill>
                  <a:schemeClr val="tx1"/>
                </a:solidFill>
                <a:latin typeface="Calibri" pitchFamily="34" charset="0"/>
              </a:defRPr>
            </a:lvl4pPr>
            <a:lvl5pPr marL="2134141" indent="-237127">
              <a:defRPr>
                <a:solidFill>
                  <a:schemeClr val="tx1"/>
                </a:solidFill>
                <a:latin typeface="Calibri" pitchFamily="34" charset="0"/>
              </a:defRPr>
            </a:lvl5pPr>
            <a:lvl6pPr marL="2608395" indent="-237127" fontAlgn="base">
              <a:spcBef>
                <a:spcPct val="0"/>
              </a:spcBef>
              <a:spcAft>
                <a:spcPct val="0"/>
              </a:spcAft>
              <a:defRPr>
                <a:solidFill>
                  <a:schemeClr val="tx1"/>
                </a:solidFill>
                <a:latin typeface="Calibri" pitchFamily="34" charset="0"/>
              </a:defRPr>
            </a:lvl6pPr>
            <a:lvl7pPr marL="3082648" indent="-237127" fontAlgn="base">
              <a:spcBef>
                <a:spcPct val="0"/>
              </a:spcBef>
              <a:spcAft>
                <a:spcPct val="0"/>
              </a:spcAft>
              <a:defRPr>
                <a:solidFill>
                  <a:schemeClr val="tx1"/>
                </a:solidFill>
                <a:latin typeface="Calibri" pitchFamily="34" charset="0"/>
              </a:defRPr>
            </a:lvl7pPr>
            <a:lvl8pPr marL="3556902" indent="-237127" fontAlgn="base">
              <a:spcBef>
                <a:spcPct val="0"/>
              </a:spcBef>
              <a:spcAft>
                <a:spcPct val="0"/>
              </a:spcAft>
              <a:defRPr>
                <a:solidFill>
                  <a:schemeClr val="tx1"/>
                </a:solidFill>
                <a:latin typeface="Calibri" pitchFamily="34" charset="0"/>
              </a:defRPr>
            </a:lvl8pPr>
            <a:lvl9pPr marL="4031155" indent="-23712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24E0DF6-6652-4427-A552-50EE7E424BC4}" type="slidenum">
              <a:rPr lang="en-US">
                <a:solidFill>
                  <a:srgbClr val="000000"/>
                </a:solidFill>
              </a:rPr>
              <a:pPr fontAlgn="base">
                <a:spcBef>
                  <a:spcPct val="0"/>
                </a:spcBef>
                <a:spcAft>
                  <a:spcPct val="0"/>
                </a:spcAft>
              </a:pPr>
              <a:t>32</a:t>
            </a:fld>
            <a:endParaRPr lang="en-US">
              <a:solidFill>
                <a:srgbClr val="000000"/>
              </a:solidFill>
            </a:endParaRPr>
          </a:p>
        </p:txBody>
      </p:sp>
      <p:sp>
        <p:nvSpPr>
          <p:cNvPr id="21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50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0662" indent="-296408">
              <a:defRPr>
                <a:solidFill>
                  <a:schemeClr val="tx1"/>
                </a:solidFill>
                <a:latin typeface="Calibri" pitchFamily="34" charset="0"/>
              </a:defRPr>
            </a:lvl2pPr>
            <a:lvl3pPr marL="1185634" indent="-237127">
              <a:defRPr>
                <a:solidFill>
                  <a:schemeClr val="tx1"/>
                </a:solidFill>
                <a:latin typeface="Calibri" pitchFamily="34" charset="0"/>
              </a:defRPr>
            </a:lvl3pPr>
            <a:lvl4pPr marL="1659887" indent="-237127">
              <a:defRPr>
                <a:solidFill>
                  <a:schemeClr val="tx1"/>
                </a:solidFill>
                <a:latin typeface="Calibri" pitchFamily="34" charset="0"/>
              </a:defRPr>
            </a:lvl4pPr>
            <a:lvl5pPr marL="2134141" indent="-237127">
              <a:defRPr>
                <a:solidFill>
                  <a:schemeClr val="tx1"/>
                </a:solidFill>
                <a:latin typeface="Calibri" pitchFamily="34" charset="0"/>
              </a:defRPr>
            </a:lvl5pPr>
            <a:lvl6pPr marL="2608395" indent="-237127" fontAlgn="base">
              <a:spcBef>
                <a:spcPct val="0"/>
              </a:spcBef>
              <a:spcAft>
                <a:spcPct val="0"/>
              </a:spcAft>
              <a:defRPr>
                <a:solidFill>
                  <a:schemeClr val="tx1"/>
                </a:solidFill>
                <a:latin typeface="Calibri" pitchFamily="34" charset="0"/>
              </a:defRPr>
            </a:lvl6pPr>
            <a:lvl7pPr marL="3082648" indent="-237127" fontAlgn="base">
              <a:spcBef>
                <a:spcPct val="0"/>
              </a:spcBef>
              <a:spcAft>
                <a:spcPct val="0"/>
              </a:spcAft>
              <a:defRPr>
                <a:solidFill>
                  <a:schemeClr val="tx1"/>
                </a:solidFill>
                <a:latin typeface="Calibri" pitchFamily="34" charset="0"/>
              </a:defRPr>
            </a:lvl7pPr>
            <a:lvl8pPr marL="3556902" indent="-237127" fontAlgn="base">
              <a:spcBef>
                <a:spcPct val="0"/>
              </a:spcBef>
              <a:spcAft>
                <a:spcPct val="0"/>
              </a:spcAft>
              <a:defRPr>
                <a:solidFill>
                  <a:schemeClr val="tx1"/>
                </a:solidFill>
                <a:latin typeface="Calibri" pitchFamily="34" charset="0"/>
              </a:defRPr>
            </a:lvl8pPr>
            <a:lvl9pPr marL="4031155" indent="-237127" fontAlgn="base">
              <a:spcBef>
                <a:spcPct val="0"/>
              </a:spcBef>
              <a:spcAft>
                <a:spcPct val="0"/>
              </a:spcAft>
              <a:defRPr>
                <a:solidFill>
                  <a:schemeClr val="tx1"/>
                </a:solidFill>
                <a:latin typeface="Calibri" pitchFamily="34" charset="0"/>
              </a:defRPr>
            </a:lvl9pPr>
          </a:lstStyle>
          <a:p>
            <a:fld id="{97BD6248-74D5-4DBF-B5F0-4019D1D358D6}" type="slidenum">
              <a:rPr lang="en-US">
                <a:solidFill>
                  <a:srgbClr val="000000"/>
                </a:solidFill>
              </a:rPr>
              <a:pPr/>
              <a:t>33</a:t>
            </a:fld>
            <a:endParaRPr lang="en-US">
              <a:solidFill>
                <a:srgbClr val="000000"/>
              </a:solidFill>
            </a:endParaRPr>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0662" indent="-296408">
              <a:defRPr>
                <a:solidFill>
                  <a:schemeClr val="tx1"/>
                </a:solidFill>
                <a:latin typeface="Calibri" pitchFamily="34" charset="0"/>
              </a:defRPr>
            </a:lvl2pPr>
            <a:lvl3pPr marL="1185634" indent="-237127">
              <a:defRPr>
                <a:solidFill>
                  <a:schemeClr val="tx1"/>
                </a:solidFill>
                <a:latin typeface="Calibri" pitchFamily="34" charset="0"/>
              </a:defRPr>
            </a:lvl3pPr>
            <a:lvl4pPr marL="1659887" indent="-237127">
              <a:defRPr>
                <a:solidFill>
                  <a:schemeClr val="tx1"/>
                </a:solidFill>
                <a:latin typeface="Calibri" pitchFamily="34" charset="0"/>
              </a:defRPr>
            </a:lvl4pPr>
            <a:lvl5pPr marL="2134141" indent="-237127">
              <a:defRPr>
                <a:solidFill>
                  <a:schemeClr val="tx1"/>
                </a:solidFill>
                <a:latin typeface="Calibri" pitchFamily="34" charset="0"/>
              </a:defRPr>
            </a:lvl5pPr>
            <a:lvl6pPr marL="2608395" indent="-237127" fontAlgn="base">
              <a:spcBef>
                <a:spcPct val="0"/>
              </a:spcBef>
              <a:spcAft>
                <a:spcPct val="0"/>
              </a:spcAft>
              <a:defRPr>
                <a:solidFill>
                  <a:schemeClr val="tx1"/>
                </a:solidFill>
                <a:latin typeface="Calibri" pitchFamily="34" charset="0"/>
              </a:defRPr>
            </a:lvl6pPr>
            <a:lvl7pPr marL="3082648" indent="-237127" fontAlgn="base">
              <a:spcBef>
                <a:spcPct val="0"/>
              </a:spcBef>
              <a:spcAft>
                <a:spcPct val="0"/>
              </a:spcAft>
              <a:defRPr>
                <a:solidFill>
                  <a:schemeClr val="tx1"/>
                </a:solidFill>
                <a:latin typeface="Calibri" pitchFamily="34" charset="0"/>
              </a:defRPr>
            </a:lvl7pPr>
            <a:lvl8pPr marL="3556902" indent="-237127" fontAlgn="base">
              <a:spcBef>
                <a:spcPct val="0"/>
              </a:spcBef>
              <a:spcAft>
                <a:spcPct val="0"/>
              </a:spcAft>
              <a:defRPr>
                <a:solidFill>
                  <a:schemeClr val="tx1"/>
                </a:solidFill>
                <a:latin typeface="Calibri" pitchFamily="34" charset="0"/>
              </a:defRPr>
            </a:lvl8pPr>
            <a:lvl9pPr marL="4031155" indent="-237127" fontAlgn="base">
              <a:spcBef>
                <a:spcPct val="0"/>
              </a:spcBef>
              <a:spcAft>
                <a:spcPct val="0"/>
              </a:spcAft>
              <a:defRPr>
                <a:solidFill>
                  <a:schemeClr val="tx1"/>
                </a:solidFill>
                <a:latin typeface="Calibri" pitchFamily="34" charset="0"/>
              </a:defRPr>
            </a:lvl9pPr>
          </a:lstStyle>
          <a:p>
            <a:fld id="{97BD6248-74D5-4DBF-B5F0-4019D1D358D6}" type="slidenum">
              <a:rPr lang="en-US">
                <a:solidFill>
                  <a:srgbClr val="000000"/>
                </a:solidFill>
              </a:rPr>
              <a:pPr/>
              <a:t>35</a:t>
            </a:fld>
            <a:endParaRPr lang="en-US">
              <a:solidFill>
                <a:srgbClr val="000000"/>
              </a:solidFill>
            </a:endParaRPr>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89144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957539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13637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00446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3A2CEE-8553-4EF5-8C07-9C65C7BAD42E}"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622807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3A2CEE-8553-4EF5-8C07-9C65C7BAD42E}" type="datetimeFigureOut">
              <a:rPr lang="en-US" smtClean="0"/>
              <a:t>4/2/2019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2635512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3A2CEE-8553-4EF5-8C07-9C65C7BAD42E}" type="datetimeFigureOut">
              <a:rPr lang="en-US" smtClean="0"/>
              <a:t>4/2/2019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211270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3A2CEE-8553-4EF5-8C07-9C65C7BAD42E}" type="datetimeFigureOut">
              <a:rPr lang="en-US" smtClean="0"/>
              <a:t>4/2/2019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2479887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3A2CEE-8553-4EF5-8C07-9C65C7BAD42E}" type="datetimeFigureOut">
              <a:rPr lang="en-US" smtClean="0"/>
              <a:t>4/2/2019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961728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3A2CEE-8553-4EF5-8C07-9C65C7BAD42E}" type="datetimeFigureOut">
              <a:rPr lang="en-US" smtClean="0"/>
              <a:t>4/2/2019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557411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3A2CEE-8553-4EF5-8C07-9C65C7BAD42E}" type="datetimeFigureOut">
              <a:rPr lang="en-US" smtClean="0"/>
              <a:t>4/2/2019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2615199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3A2CEE-8553-4EF5-8C07-9C65C7BAD42E}" type="datetimeFigureOut">
              <a:rPr lang="en-US" smtClean="0"/>
              <a:t>4/2/2019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88FC8-CA68-4348-9658-2286908ED762}" type="slidenum">
              <a:rPr lang="en-US" smtClean="0"/>
              <a:t>‹#›</a:t>
            </a:fld>
            <a:endParaRPr lang="en-US"/>
          </a:p>
        </p:txBody>
      </p:sp>
    </p:spTree>
    <p:extLst>
      <p:ext uri="{BB962C8B-B14F-4D97-AF65-F5344CB8AC3E}">
        <p14:creationId xmlns:p14="http://schemas.microsoft.com/office/powerpoint/2010/main" val="3516922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250.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55" Type="http://schemas.openxmlformats.org/officeDocument/2006/relationships/tags" Target="../tags/tag55.xml"/><Relationship Id="rId63" Type="http://schemas.openxmlformats.org/officeDocument/2006/relationships/tags" Target="../tags/tag63.xml"/><Relationship Id="rId68" Type="http://schemas.openxmlformats.org/officeDocument/2006/relationships/tags" Target="../tags/tag68.xml"/><Relationship Id="rId76" Type="http://schemas.openxmlformats.org/officeDocument/2006/relationships/tags" Target="../tags/tag76.xml"/><Relationship Id="rId7" Type="http://schemas.openxmlformats.org/officeDocument/2006/relationships/tags" Target="../tags/tag7.xml"/><Relationship Id="rId71" Type="http://schemas.openxmlformats.org/officeDocument/2006/relationships/tags" Target="../tags/tag71.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66" Type="http://schemas.openxmlformats.org/officeDocument/2006/relationships/tags" Target="../tags/tag66.xml"/><Relationship Id="rId74" Type="http://schemas.openxmlformats.org/officeDocument/2006/relationships/tags" Target="../tags/tag74.xml"/><Relationship Id="rId79" Type="http://schemas.openxmlformats.org/officeDocument/2006/relationships/image" Target="../media/image58.wmf"/><Relationship Id="rId5" Type="http://schemas.openxmlformats.org/officeDocument/2006/relationships/tags" Target="../tags/tag5.xml"/><Relationship Id="rId61" Type="http://schemas.openxmlformats.org/officeDocument/2006/relationships/tags" Target="../tags/tag61.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notesSlide" Target="../notesSlides/notesSlide2.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69" Type="http://schemas.openxmlformats.org/officeDocument/2006/relationships/tags" Target="../tags/tag69.xml"/><Relationship Id="rId77" Type="http://schemas.openxmlformats.org/officeDocument/2006/relationships/slideLayout" Target="../slideLayouts/slideLayout7.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80" Type="http://schemas.openxmlformats.org/officeDocument/2006/relationships/image" Target="../media/image59.emf"/><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s>
</file>

<file path=ppt/slides/_rels/slide28.xml.rels><?xml version="1.0" encoding="UTF-8" standalone="yes"?>
<Relationships xmlns="http://schemas.openxmlformats.org/package/2006/relationships"><Relationship Id="rId8" Type="http://schemas.openxmlformats.org/officeDocument/2006/relationships/tags" Target="../tags/tag84.xml"/><Relationship Id="rId13" Type="http://schemas.openxmlformats.org/officeDocument/2006/relationships/tags" Target="../tags/tag89.xml"/><Relationship Id="rId18" Type="http://schemas.openxmlformats.org/officeDocument/2006/relationships/tags" Target="../tags/tag94.xml"/><Relationship Id="rId26" Type="http://schemas.openxmlformats.org/officeDocument/2006/relationships/notesSlide" Target="../notesSlides/notesSlide3.xml"/><Relationship Id="rId3" Type="http://schemas.openxmlformats.org/officeDocument/2006/relationships/tags" Target="../tags/tag79.xml"/><Relationship Id="rId21" Type="http://schemas.openxmlformats.org/officeDocument/2006/relationships/tags" Target="../tags/tag97.xml"/><Relationship Id="rId7" Type="http://schemas.openxmlformats.org/officeDocument/2006/relationships/tags" Target="../tags/tag83.xml"/><Relationship Id="rId12" Type="http://schemas.openxmlformats.org/officeDocument/2006/relationships/tags" Target="../tags/tag88.xml"/><Relationship Id="rId17" Type="http://schemas.openxmlformats.org/officeDocument/2006/relationships/tags" Target="../tags/tag93.xml"/><Relationship Id="rId25" Type="http://schemas.openxmlformats.org/officeDocument/2006/relationships/slideLayout" Target="../slideLayouts/slideLayout2.xml"/><Relationship Id="rId2" Type="http://schemas.openxmlformats.org/officeDocument/2006/relationships/tags" Target="../tags/tag78.xml"/><Relationship Id="rId16" Type="http://schemas.openxmlformats.org/officeDocument/2006/relationships/tags" Target="../tags/tag92.xml"/><Relationship Id="rId20" Type="http://schemas.openxmlformats.org/officeDocument/2006/relationships/tags" Target="../tags/tag96.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tags" Target="../tags/tag87.xml"/><Relationship Id="rId24" Type="http://schemas.openxmlformats.org/officeDocument/2006/relationships/tags" Target="../tags/tag100.xml"/><Relationship Id="rId5" Type="http://schemas.openxmlformats.org/officeDocument/2006/relationships/tags" Target="../tags/tag81.xml"/><Relationship Id="rId15" Type="http://schemas.openxmlformats.org/officeDocument/2006/relationships/tags" Target="../tags/tag91.xml"/><Relationship Id="rId23" Type="http://schemas.openxmlformats.org/officeDocument/2006/relationships/tags" Target="../tags/tag99.xml"/><Relationship Id="rId10" Type="http://schemas.openxmlformats.org/officeDocument/2006/relationships/tags" Target="../tags/tag86.xml"/><Relationship Id="rId19" Type="http://schemas.openxmlformats.org/officeDocument/2006/relationships/tags" Target="../tags/tag95.xml"/><Relationship Id="rId4" Type="http://schemas.openxmlformats.org/officeDocument/2006/relationships/tags" Target="../tags/tag80.xml"/><Relationship Id="rId9" Type="http://schemas.openxmlformats.org/officeDocument/2006/relationships/tags" Target="../tags/tag85.xml"/><Relationship Id="rId14" Type="http://schemas.openxmlformats.org/officeDocument/2006/relationships/tags" Target="../tags/tag90.xml"/><Relationship Id="rId22" Type="http://schemas.openxmlformats.org/officeDocument/2006/relationships/tags" Target="../tags/tag9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8" Type="http://schemas.openxmlformats.org/officeDocument/2006/relationships/hyperlink" Target="http://dhoiem.cs.illinois.edu/courses/vision_spring10/sources/criminisi00.pdf" TargetMode="External"/><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tags" Target="../tags/tag109.xml"/><Relationship Id="rId13" Type="http://schemas.openxmlformats.org/officeDocument/2006/relationships/tags" Target="../tags/tag114.xml"/><Relationship Id="rId18" Type="http://schemas.openxmlformats.org/officeDocument/2006/relationships/tags" Target="../tags/tag119.xml"/><Relationship Id="rId3" Type="http://schemas.openxmlformats.org/officeDocument/2006/relationships/tags" Target="../tags/tag104.xml"/><Relationship Id="rId21" Type="http://schemas.openxmlformats.org/officeDocument/2006/relationships/oleObject" Target="../embeddings/oleObject1.bin"/><Relationship Id="rId7" Type="http://schemas.openxmlformats.org/officeDocument/2006/relationships/tags" Target="../tags/tag108.xml"/><Relationship Id="rId12" Type="http://schemas.openxmlformats.org/officeDocument/2006/relationships/tags" Target="../tags/tag113.xml"/><Relationship Id="rId17" Type="http://schemas.openxmlformats.org/officeDocument/2006/relationships/tags" Target="../tags/tag118.xml"/><Relationship Id="rId2" Type="http://schemas.openxmlformats.org/officeDocument/2006/relationships/tags" Target="../tags/tag103.xml"/><Relationship Id="rId16" Type="http://schemas.openxmlformats.org/officeDocument/2006/relationships/tags" Target="../tags/tag117.xml"/><Relationship Id="rId20" Type="http://schemas.openxmlformats.org/officeDocument/2006/relationships/notesSlide" Target="../notesSlides/notesSlide5.xml"/><Relationship Id="rId1" Type="http://schemas.openxmlformats.org/officeDocument/2006/relationships/vmlDrawing" Target="../drawings/vmlDrawing2.vml"/><Relationship Id="rId6" Type="http://schemas.openxmlformats.org/officeDocument/2006/relationships/tags" Target="../tags/tag107.xml"/><Relationship Id="rId11" Type="http://schemas.openxmlformats.org/officeDocument/2006/relationships/tags" Target="../tags/tag112.xml"/><Relationship Id="rId5" Type="http://schemas.openxmlformats.org/officeDocument/2006/relationships/tags" Target="../tags/tag106.xml"/><Relationship Id="rId15" Type="http://schemas.openxmlformats.org/officeDocument/2006/relationships/tags" Target="../tags/tag116.xml"/><Relationship Id="rId10" Type="http://schemas.openxmlformats.org/officeDocument/2006/relationships/tags" Target="../tags/tag111.xml"/><Relationship Id="rId19" Type="http://schemas.openxmlformats.org/officeDocument/2006/relationships/slideLayout" Target="../slideLayouts/slideLayout2.xml"/><Relationship Id="rId4" Type="http://schemas.openxmlformats.org/officeDocument/2006/relationships/tags" Target="../tags/tag105.xml"/><Relationship Id="rId9" Type="http://schemas.openxmlformats.org/officeDocument/2006/relationships/tags" Target="../tags/tag110.xml"/><Relationship Id="rId14" Type="http://schemas.openxmlformats.org/officeDocument/2006/relationships/tags" Target="../tags/tag115.xml"/><Relationship Id="rId22" Type="http://schemas.openxmlformats.org/officeDocument/2006/relationships/image" Target="../media/image60.wmf"/></Relationships>
</file>

<file path=ppt/slides/_rels/slide31.xml.rels><?xml version="1.0" encoding="UTF-8" standalone="yes"?>
<Relationships xmlns="http://schemas.openxmlformats.org/package/2006/relationships"><Relationship Id="rId13" Type="http://schemas.openxmlformats.org/officeDocument/2006/relationships/tags" Target="../tags/tag131.xml"/><Relationship Id="rId18" Type="http://schemas.openxmlformats.org/officeDocument/2006/relationships/tags" Target="../tags/tag136.xml"/><Relationship Id="rId26" Type="http://schemas.openxmlformats.org/officeDocument/2006/relationships/tags" Target="../tags/tag144.xml"/><Relationship Id="rId39" Type="http://schemas.openxmlformats.org/officeDocument/2006/relationships/tags" Target="../tags/tag157.xml"/><Relationship Id="rId21" Type="http://schemas.openxmlformats.org/officeDocument/2006/relationships/tags" Target="../tags/tag139.xml"/><Relationship Id="rId34" Type="http://schemas.openxmlformats.org/officeDocument/2006/relationships/tags" Target="../tags/tag152.xml"/><Relationship Id="rId42" Type="http://schemas.openxmlformats.org/officeDocument/2006/relationships/tags" Target="../tags/tag160.xml"/><Relationship Id="rId47" Type="http://schemas.openxmlformats.org/officeDocument/2006/relationships/tags" Target="../tags/tag165.xml"/><Relationship Id="rId50" Type="http://schemas.openxmlformats.org/officeDocument/2006/relationships/slideLayout" Target="../slideLayouts/slideLayout2.xml"/><Relationship Id="rId55" Type="http://schemas.openxmlformats.org/officeDocument/2006/relationships/image" Target="../media/image62.wmf"/><Relationship Id="rId7" Type="http://schemas.openxmlformats.org/officeDocument/2006/relationships/tags" Target="../tags/tag125.xml"/><Relationship Id="rId12" Type="http://schemas.openxmlformats.org/officeDocument/2006/relationships/tags" Target="../tags/tag130.xml"/><Relationship Id="rId17" Type="http://schemas.openxmlformats.org/officeDocument/2006/relationships/tags" Target="../tags/tag135.xml"/><Relationship Id="rId25" Type="http://schemas.openxmlformats.org/officeDocument/2006/relationships/tags" Target="../tags/tag143.xml"/><Relationship Id="rId33" Type="http://schemas.openxmlformats.org/officeDocument/2006/relationships/tags" Target="../tags/tag151.xml"/><Relationship Id="rId38" Type="http://schemas.openxmlformats.org/officeDocument/2006/relationships/tags" Target="../tags/tag156.xml"/><Relationship Id="rId46" Type="http://schemas.openxmlformats.org/officeDocument/2006/relationships/tags" Target="../tags/tag164.xml"/><Relationship Id="rId59" Type="http://schemas.openxmlformats.org/officeDocument/2006/relationships/image" Target="../media/image64.wmf"/><Relationship Id="rId2" Type="http://schemas.openxmlformats.org/officeDocument/2006/relationships/tags" Target="../tags/tag120.xml"/><Relationship Id="rId16" Type="http://schemas.openxmlformats.org/officeDocument/2006/relationships/tags" Target="../tags/tag134.xml"/><Relationship Id="rId20" Type="http://schemas.openxmlformats.org/officeDocument/2006/relationships/tags" Target="../tags/tag138.xml"/><Relationship Id="rId29" Type="http://schemas.openxmlformats.org/officeDocument/2006/relationships/tags" Target="../tags/tag147.xml"/><Relationship Id="rId41" Type="http://schemas.openxmlformats.org/officeDocument/2006/relationships/tags" Target="../tags/tag159.xml"/><Relationship Id="rId54" Type="http://schemas.openxmlformats.org/officeDocument/2006/relationships/oleObject" Target="../embeddings/oleObject3.bin"/><Relationship Id="rId1" Type="http://schemas.openxmlformats.org/officeDocument/2006/relationships/vmlDrawing" Target="../drawings/vmlDrawing3.vml"/><Relationship Id="rId6" Type="http://schemas.openxmlformats.org/officeDocument/2006/relationships/tags" Target="../tags/tag124.xml"/><Relationship Id="rId11" Type="http://schemas.openxmlformats.org/officeDocument/2006/relationships/tags" Target="../tags/tag129.xml"/><Relationship Id="rId24" Type="http://schemas.openxmlformats.org/officeDocument/2006/relationships/tags" Target="../tags/tag142.xml"/><Relationship Id="rId32" Type="http://schemas.openxmlformats.org/officeDocument/2006/relationships/tags" Target="../tags/tag150.xml"/><Relationship Id="rId37" Type="http://schemas.openxmlformats.org/officeDocument/2006/relationships/tags" Target="../tags/tag155.xml"/><Relationship Id="rId40" Type="http://schemas.openxmlformats.org/officeDocument/2006/relationships/tags" Target="../tags/tag158.xml"/><Relationship Id="rId45" Type="http://schemas.openxmlformats.org/officeDocument/2006/relationships/tags" Target="../tags/tag163.xml"/><Relationship Id="rId53" Type="http://schemas.openxmlformats.org/officeDocument/2006/relationships/image" Target="../media/image61.wmf"/><Relationship Id="rId58" Type="http://schemas.openxmlformats.org/officeDocument/2006/relationships/oleObject" Target="../embeddings/oleObject5.bin"/><Relationship Id="rId5" Type="http://schemas.openxmlformats.org/officeDocument/2006/relationships/tags" Target="../tags/tag123.xml"/><Relationship Id="rId15" Type="http://schemas.openxmlformats.org/officeDocument/2006/relationships/tags" Target="../tags/tag133.xml"/><Relationship Id="rId23" Type="http://schemas.openxmlformats.org/officeDocument/2006/relationships/tags" Target="../tags/tag141.xml"/><Relationship Id="rId28" Type="http://schemas.openxmlformats.org/officeDocument/2006/relationships/tags" Target="../tags/tag146.xml"/><Relationship Id="rId36" Type="http://schemas.openxmlformats.org/officeDocument/2006/relationships/tags" Target="../tags/tag154.xml"/><Relationship Id="rId49" Type="http://schemas.openxmlformats.org/officeDocument/2006/relationships/tags" Target="../tags/tag167.xml"/><Relationship Id="rId57" Type="http://schemas.openxmlformats.org/officeDocument/2006/relationships/image" Target="../media/image63.wmf"/><Relationship Id="rId10" Type="http://schemas.openxmlformats.org/officeDocument/2006/relationships/tags" Target="../tags/tag128.xml"/><Relationship Id="rId19" Type="http://schemas.openxmlformats.org/officeDocument/2006/relationships/tags" Target="../tags/tag137.xml"/><Relationship Id="rId31" Type="http://schemas.openxmlformats.org/officeDocument/2006/relationships/tags" Target="../tags/tag149.xml"/><Relationship Id="rId44" Type="http://schemas.openxmlformats.org/officeDocument/2006/relationships/tags" Target="../tags/tag162.xml"/><Relationship Id="rId52" Type="http://schemas.openxmlformats.org/officeDocument/2006/relationships/oleObject" Target="../embeddings/oleObject2.bin"/><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tags" Target="../tags/tag132.xml"/><Relationship Id="rId22" Type="http://schemas.openxmlformats.org/officeDocument/2006/relationships/tags" Target="../tags/tag140.xml"/><Relationship Id="rId27" Type="http://schemas.openxmlformats.org/officeDocument/2006/relationships/tags" Target="../tags/tag145.xml"/><Relationship Id="rId30" Type="http://schemas.openxmlformats.org/officeDocument/2006/relationships/tags" Target="../tags/tag148.xml"/><Relationship Id="rId35" Type="http://schemas.openxmlformats.org/officeDocument/2006/relationships/tags" Target="../tags/tag153.xml"/><Relationship Id="rId43" Type="http://schemas.openxmlformats.org/officeDocument/2006/relationships/tags" Target="../tags/tag161.xml"/><Relationship Id="rId48" Type="http://schemas.openxmlformats.org/officeDocument/2006/relationships/tags" Target="../tags/tag166.xml"/><Relationship Id="rId56" Type="http://schemas.openxmlformats.org/officeDocument/2006/relationships/oleObject" Target="../embeddings/oleObject4.bin"/><Relationship Id="rId8" Type="http://schemas.openxmlformats.org/officeDocument/2006/relationships/tags" Target="../tags/tag126.xml"/><Relationship Id="rId51" Type="http://schemas.openxmlformats.org/officeDocument/2006/relationships/notesSlide" Target="../notesSlides/notesSlide6.xml"/><Relationship Id="rId3" Type="http://schemas.openxmlformats.org/officeDocument/2006/relationships/tags" Target="../tags/tag121.xml"/></Relationships>
</file>

<file path=ppt/slides/_rels/slide32.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tags" Target="../tags/tag180.xml"/><Relationship Id="rId18" Type="http://schemas.openxmlformats.org/officeDocument/2006/relationships/tags" Target="../tags/tag185.xml"/><Relationship Id="rId26" Type="http://schemas.openxmlformats.org/officeDocument/2006/relationships/tags" Target="../tags/tag193.xml"/><Relationship Id="rId3" Type="http://schemas.openxmlformats.org/officeDocument/2006/relationships/tags" Target="../tags/tag170.xml"/><Relationship Id="rId21" Type="http://schemas.openxmlformats.org/officeDocument/2006/relationships/tags" Target="../tags/tag188.xml"/><Relationship Id="rId34" Type="http://schemas.openxmlformats.org/officeDocument/2006/relationships/image" Target="../media/image65.png"/><Relationship Id="rId7" Type="http://schemas.openxmlformats.org/officeDocument/2006/relationships/tags" Target="../tags/tag174.xml"/><Relationship Id="rId12" Type="http://schemas.openxmlformats.org/officeDocument/2006/relationships/tags" Target="../tags/tag179.xml"/><Relationship Id="rId17" Type="http://schemas.openxmlformats.org/officeDocument/2006/relationships/tags" Target="../tags/tag184.xml"/><Relationship Id="rId25" Type="http://schemas.openxmlformats.org/officeDocument/2006/relationships/tags" Target="../tags/tag192.xml"/><Relationship Id="rId33" Type="http://schemas.openxmlformats.org/officeDocument/2006/relationships/notesSlide" Target="../notesSlides/notesSlide7.xml"/><Relationship Id="rId2" Type="http://schemas.openxmlformats.org/officeDocument/2006/relationships/tags" Target="../tags/tag169.xml"/><Relationship Id="rId16" Type="http://schemas.openxmlformats.org/officeDocument/2006/relationships/tags" Target="../tags/tag183.xml"/><Relationship Id="rId20" Type="http://schemas.openxmlformats.org/officeDocument/2006/relationships/tags" Target="../tags/tag187.xml"/><Relationship Id="rId29" Type="http://schemas.openxmlformats.org/officeDocument/2006/relationships/tags" Target="../tags/tag196.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tags" Target="../tags/tag178.xml"/><Relationship Id="rId24" Type="http://schemas.openxmlformats.org/officeDocument/2006/relationships/tags" Target="../tags/tag191.xml"/><Relationship Id="rId32" Type="http://schemas.openxmlformats.org/officeDocument/2006/relationships/slideLayout" Target="../slideLayouts/slideLayout6.xml"/><Relationship Id="rId5" Type="http://schemas.openxmlformats.org/officeDocument/2006/relationships/tags" Target="../tags/tag172.xml"/><Relationship Id="rId15" Type="http://schemas.openxmlformats.org/officeDocument/2006/relationships/tags" Target="../tags/tag182.xml"/><Relationship Id="rId23" Type="http://schemas.openxmlformats.org/officeDocument/2006/relationships/tags" Target="../tags/tag190.xml"/><Relationship Id="rId28" Type="http://schemas.openxmlformats.org/officeDocument/2006/relationships/tags" Target="../tags/tag195.xml"/><Relationship Id="rId10" Type="http://schemas.openxmlformats.org/officeDocument/2006/relationships/tags" Target="../tags/tag177.xml"/><Relationship Id="rId19" Type="http://schemas.openxmlformats.org/officeDocument/2006/relationships/tags" Target="../tags/tag186.xml"/><Relationship Id="rId31" Type="http://schemas.openxmlformats.org/officeDocument/2006/relationships/tags" Target="../tags/tag198.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tags" Target="../tags/tag181.xml"/><Relationship Id="rId22" Type="http://schemas.openxmlformats.org/officeDocument/2006/relationships/tags" Target="../tags/tag189.xml"/><Relationship Id="rId27" Type="http://schemas.openxmlformats.org/officeDocument/2006/relationships/tags" Target="../tags/tag194.xml"/><Relationship Id="rId30" Type="http://schemas.openxmlformats.org/officeDocument/2006/relationships/tags" Target="../tags/tag197.xml"/><Relationship Id="rId35" Type="http://schemas.openxmlformats.org/officeDocument/2006/relationships/image" Target="../media/image66.png"/></Relationships>
</file>

<file path=ppt/slides/_rels/slide33.xml.rels><?xml version="1.0" encoding="UTF-8" standalone="yes"?>
<Relationships xmlns="http://schemas.openxmlformats.org/package/2006/relationships"><Relationship Id="rId13" Type="http://schemas.openxmlformats.org/officeDocument/2006/relationships/tags" Target="../tags/tag210.xml"/><Relationship Id="rId18" Type="http://schemas.openxmlformats.org/officeDocument/2006/relationships/tags" Target="../tags/tag215.xml"/><Relationship Id="rId26" Type="http://schemas.openxmlformats.org/officeDocument/2006/relationships/tags" Target="../tags/tag223.xml"/><Relationship Id="rId39" Type="http://schemas.openxmlformats.org/officeDocument/2006/relationships/tags" Target="../tags/tag236.xml"/><Relationship Id="rId21" Type="http://schemas.openxmlformats.org/officeDocument/2006/relationships/tags" Target="../tags/tag218.xml"/><Relationship Id="rId34" Type="http://schemas.openxmlformats.org/officeDocument/2006/relationships/tags" Target="../tags/tag231.xml"/><Relationship Id="rId42" Type="http://schemas.openxmlformats.org/officeDocument/2006/relationships/tags" Target="../tags/tag239.xml"/><Relationship Id="rId47" Type="http://schemas.openxmlformats.org/officeDocument/2006/relationships/tags" Target="../tags/tag244.xml"/><Relationship Id="rId50" Type="http://schemas.openxmlformats.org/officeDocument/2006/relationships/tags" Target="../tags/tag247.xml"/><Relationship Id="rId55" Type="http://schemas.openxmlformats.org/officeDocument/2006/relationships/tags" Target="../tags/tag252.xml"/><Relationship Id="rId63" Type="http://schemas.openxmlformats.org/officeDocument/2006/relationships/tags" Target="../tags/tag260.xml"/><Relationship Id="rId68" Type="http://schemas.openxmlformats.org/officeDocument/2006/relationships/notesSlide" Target="../notesSlides/notesSlide8.xml"/><Relationship Id="rId7" Type="http://schemas.openxmlformats.org/officeDocument/2006/relationships/tags" Target="../tags/tag204.xml"/><Relationship Id="rId71" Type="http://schemas.openxmlformats.org/officeDocument/2006/relationships/oleObject" Target="../embeddings/oleObject6.bin"/><Relationship Id="rId2" Type="http://schemas.openxmlformats.org/officeDocument/2006/relationships/tags" Target="../tags/tag199.xml"/><Relationship Id="rId16" Type="http://schemas.openxmlformats.org/officeDocument/2006/relationships/tags" Target="../tags/tag213.xml"/><Relationship Id="rId29" Type="http://schemas.openxmlformats.org/officeDocument/2006/relationships/tags" Target="../tags/tag226.xml"/><Relationship Id="rId1" Type="http://schemas.openxmlformats.org/officeDocument/2006/relationships/vmlDrawing" Target="../drawings/vmlDrawing4.vml"/><Relationship Id="rId6" Type="http://schemas.openxmlformats.org/officeDocument/2006/relationships/tags" Target="../tags/tag203.xml"/><Relationship Id="rId11" Type="http://schemas.openxmlformats.org/officeDocument/2006/relationships/tags" Target="../tags/tag208.xml"/><Relationship Id="rId24" Type="http://schemas.openxmlformats.org/officeDocument/2006/relationships/tags" Target="../tags/tag221.xml"/><Relationship Id="rId32" Type="http://schemas.openxmlformats.org/officeDocument/2006/relationships/tags" Target="../tags/tag229.xml"/><Relationship Id="rId37" Type="http://schemas.openxmlformats.org/officeDocument/2006/relationships/tags" Target="../tags/tag234.xml"/><Relationship Id="rId40" Type="http://schemas.openxmlformats.org/officeDocument/2006/relationships/tags" Target="../tags/tag237.xml"/><Relationship Id="rId45" Type="http://schemas.openxmlformats.org/officeDocument/2006/relationships/tags" Target="../tags/tag242.xml"/><Relationship Id="rId53" Type="http://schemas.openxmlformats.org/officeDocument/2006/relationships/tags" Target="../tags/tag250.xml"/><Relationship Id="rId58" Type="http://schemas.openxmlformats.org/officeDocument/2006/relationships/tags" Target="../tags/tag255.xml"/><Relationship Id="rId66" Type="http://schemas.openxmlformats.org/officeDocument/2006/relationships/tags" Target="../tags/tag263.xml"/><Relationship Id="rId5" Type="http://schemas.openxmlformats.org/officeDocument/2006/relationships/tags" Target="../tags/tag202.xml"/><Relationship Id="rId15" Type="http://schemas.openxmlformats.org/officeDocument/2006/relationships/tags" Target="../tags/tag212.xml"/><Relationship Id="rId23" Type="http://schemas.openxmlformats.org/officeDocument/2006/relationships/tags" Target="../tags/tag220.xml"/><Relationship Id="rId28" Type="http://schemas.openxmlformats.org/officeDocument/2006/relationships/tags" Target="../tags/tag225.xml"/><Relationship Id="rId36" Type="http://schemas.openxmlformats.org/officeDocument/2006/relationships/tags" Target="../tags/tag233.xml"/><Relationship Id="rId49" Type="http://schemas.openxmlformats.org/officeDocument/2006/relationships/tags" Target="../tags/tag246.xml"/><Relationship Id="rId57" Type="http://schemas.openxmlformats.org/officeDocument/2006/relationships/tags" Target="../tags/tag254.xml"/><Relationship Id="rId61" Type="http://schemas.openxmlformats.org/officeDocument/2006/relationships/tags" Target="../tags/tag258.xml"/><Relationship Id="rId10" Type="http://schemas.openxmlformats.org/officeDocument/2006/relationships/tags" Target="../tags/tag207.xml"/><Relationship Id="rId19" Type="http://schemas.openxmlformats.org/officeDocument/2006/relationships/tags" Target="../tags/tag216.xml"/><Relationship Id="rId31" Type="http://schemas.openxmlformats.org/officeDocument/2006/relationships/tags" Target="../tags/tag228.xml"/><Relationship Id="rId44" Type="http://schemas.openxmlformats.org/officeDocument/2006/relationships/tags" Target="../tags/tag241.xml"/><Relationship Id="rId52" Type="http://schemas.openxmlformats.org/officeDocument/2006/relationships/tags" Target="../tags/tag249.xml"/><Relationship Id="rId60" Type="http://schemas.openxmlformats.org/officeDocument/2006/relationships/tags" Target="../tags/tag257.xml"/><Relationship Id="rId65" Type="http://schemas.openxmlformats.org/officeDocument/2006/relationships/tags" Target="../tags/tag262.xml"/><Relationship Id="rId4" Type="http://schemas.openxmlformats.org/officeDocument/2006/relationships/tags" Target="../tags/tag201.xml"/><Relationship Id="rId9" Type="http://schemas.openxmlformats.org/officeDocument/2006/relationships/tags" Target="../tags/tag206.xml"/><Relationship Id="rId14" Type="http://schemas.openxmlformats.org/officeDocument/2006/relationships/tags" Target="../tags/tag211.xml"/><Relationship Id="rId22" Type="http://schemas.openxmlformats.org/officeDocument/2006/relationships/tags" Target="../tags/tag219.xml"/><Relationship Id="rId27" Type="http://schemas.openxmlformats.org/officeDocument/2006/relationships/tags" Target="../tags/tag224.xml"/><Relationship Id="rId30" Type="http://schemas.openxmlformats.org/officeDocument/2006/relationships/tags" Target="../tags/tag227.xml"/><Relationship Id="rId35" Type="http://schemas.openxmlformats.org/officeDocument/2006/relationships/tags" Target="../tags/tag232.xml"/><Relationship Id="rId43" Type="http://schemas.openxmlformats.org/officeDocument/2006/relationships/tags" Target="../tags/tag240.xml"/><Relationship Id="rId48" Type="http://schemas.openxmlformats.org/officeDocument/2006/relationships/tags" Target="../tags/tag245.xml"/><Relationship Id="rId56" Type="http://schemas.openxmlformats.org/officeDocument/2006/relationships/tags" Target="../tags/tag253.xml"/><Relationship Id="rId64" Type="http://schemas.openxmlformats.org/officeDocument/2006/relationships/tags" Target="../tags/tag261.xml"/><Relationship Id="rId69" Type="http://schemas.openxmlformats.org/officeDocument/2006/relationships/image" Target="../media/image65.png"/><Relationship Id="rId8" Type="http://schemas.openxmlformats.org/officeDocument/2006/relationships/tags" Target="../tags/tag205.xml"/><Relationship Id="rId51" Type="http://schemas.openxmlformats.org/officeDocument/2006/relationships/tags" Target="../tags/tag248.xml"/><Relationship Id="rId72" Type="http://schemas.openxmlformats.org/officeDocument/2006/relationships/image" Target="../media/image67.emf"/><Relationship Id="rId3" Type="http://schemas.openxmlformats.org/officeDocument/2006/relationships/tags" Target="../tags/tag200.xml"/><Relationship Id="rId12" Type="http://schemas.openxmlformats.org/officeDocument/2006/relationships/tags" Target="../tags/tag209.xml"/><Relationship Id="rId17" Type="http://schemas.openxmlformats.org/officeDocument/2006/relationships/tags" Target="../tags/tag214.xml"/><Relationship Id="rId25" Type="http://schemas.openxmlformats.org/officeDocument/2006/relationships/tags" Target="../tags/tag222.xml"/><Relationship Id="rId33" Type="http://schemas.openxmlformats.org/officeDocument/2006/relationships/tags" Target="../tags/tag230.xml"/><Relationship Id="rId38" Type="http://schemas.openxmlformats.org/officeDocument/2006/relationships/tags" Target="../tags/tag235.xml"/><Relationship Id="rId46" Type="http://schemas.openxmlformats.org/officeDocument/2006/relationships/tags" Target="../tags/tag243.xml"/><Relationship Id="rId59" Type="http://schemas.openxmlformats.org/officeDocument/2006/relationships/tags" Target="../tags/tag256.xml"/><Relationship Id="rId67" Type="http://schemas.openxmlformats.org/officeDocument/2006/relationships/slideLayout" Target="../slideLayouts/slideLayout7.xml"/><Relationship Id="rId20" Type="http://schemas.openxmlformats.org/officeDocument/2006/relationships/tags" Target="../tags/tag217.xml"/><Relationship Id="rId41" Type="http://schemas.openxmlformats.org/officeDocument/2006/relationships/tags" Target="../tags/tag238.xml"/><Relationship Id="rId54" Type="http://schemas.openxmlformats.org/officeDocument/2006/relationships/tags" Target="../tags/tag251.xml"/><Relationship Id="rId62" Type="http://schemas.openxmlformats.org/officeDocument/2006/relationships/tags" Target="../tags/tag259.xml"/><Relationship Id="rId70" Type="http://schemas.openxmlformats.org/officeDocument/2006/relationships/image" Target="../media/image66.png"/></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3" Type="http://schemas.openxmlformats.org/officeDocument/2006/relationships/tags" Target="../tags/tag275.xml"/><Relationship Id="rId18" Type="http://schemas.openxmlformats.org/officeDocument/2006/relationships/tags" Target="../tags/tag280.xml"/><Relationship Id="rId26" Type="http://schemas.openxmlformats.org/officeDocument/2006/relationships/tags" Target="../tags/tag288.xml"/><Relationship Id="rId39" Type="http://schemas.openxmlformats.org/officeDocument/2006/relationships/tags" Target="../tags/tag301.xml"/><Relationship Id="rId21" Type="http://schemas.openxmlformats.org/officeDocument/2006/relationships/tags" Target="../tags/tag283.xml"/><Relationship Id="rId34" Type="http://schemas.openxmlformats.org/officeDocument/2006/relationships/tags" Target="../tags/tag296.xml"/><Relationship Id="rId42" Type="http://schemas.openxmlformats.org/officeDocument/2006/relationships/tags" Target="../tags/tag304.xml"/><Relationship Id="rId47" Type="http://schemas.openxmlformats.org/officeDocument/2006/relationships/tags" Target="../tags/tag309.xml"/><Relationship Id="rId50" Type="http://schemas.openxmlformats.org/officeDocument/2006/relationships/tags" Target="../tags/tag312.xml"/><Relationship Id="rId55" Type="http://schemas.openxmlformats.org/officeDocument/2006/relationships/tags" Target="../tags/tag317.xml"/><Relationship Id="rId63" Type="http://schemas.openxmlformats.org/officeDocument/2006/relationships/tags" Target="../tags/tag325.xml"/><Relationship Id="rId68" Type="http://schemas.openxmlformats.org/officeDocument/2006/relationships/tags" Target="../tags/tag330.xml"/><Relationship Id="rId76" Type="http://schemas.openxmlformats.org/officeDocument/2006/relationships/image" Target="../media/image67.emf"/><Relationship Id="rId7" Type="http://schemas.openxmlformats.org/officeDocument/2006/relationships/tags" Target="../tags/tag269.xml"/><Relationship Id="rId71" Type="http://schemas.openxmlformats.org/officeDocument/2006/relationships/slideLayout" Target="../slideLayouts/slideLayout7.xml"/><Relationship Id="rId2" Type="http://schemas.openxmlformats.org/officeDocument/2006/relationships/tags" Target="../tags/tag264.xml"/><Relationship Id="rId16" Type="http://schemas.openxmlformats.org/officeDocument/2006/relationships/tags" Target="../tags/tag278.xml"/><Relationship Id="rId29" Type="http://schemas.openxmlformats.org/officeDocument/2006/relationships/tags" Target="../tags/tag291.xml"/><Relationship Id="rId11" Type="http://schemas.openxmlformats.org/officeDocument/2006/relationships/tags" Target="../tags/tag273.xml"/><Relationship Id="rId24" Type="http://schemas.openxmlformats.org/officeDocument/2006/relationships/tags" Target="../tags/tag286.xml"/><Relationship Id="rId32" Type="http://schemas.openxmlformats.org/officeDocument/2006/relationships/tags" Target="../tags/tag294.xml"/><Relationship Id="rId37" Type="http://schemas.openxmlformats.org/officeDocument/2006/relationships/tags" Target="../tags/tag299.xml"/><Relationship Id="rId40" Type="http://schemas.openxmlformats.org/officeDocument/2006/relationships/tags" Target="../tags/tag302.xml"/><Relationship Id="rId45" Type="http://schemas.openxmlformats.org/officeDocument/2006/relationships/tags" Target="../tags/tag307.xml"/><Relationship Id="rId53" Type="http://schemas.openxmlformats.org/officeDocument/2006/relationships/tags" Target="../tags/tag315.xml"/><Relationship Id="rId58" Type="http://schemas.openxmlformats.org/officeDocument/2006/relationships/tags" Target="../tags/tag320.xml"/><Relationship Id="rId66" Type="http://schemas.openxmlformats.org/officeDocument/2006/relationships/tags" Target="../tags/tag328.xml"/><Relationship Id="rId74" Type="http://schemas.openxmlformats.org/officeDocument/2006/relationships/image" Target="../media/image66.png"/><Relationship Id="rId5" Type="http://schemas.openxmlformats.org/officeDocument/2006/relationships/tags" Target="../tags/tag267.xml"/><Relationship Id="rId15" Type="http://schemas.openxmlformats.org/officeDocument/2006/relationships/tags" Target="../tags/tag277.xml"/><Relationship Id="rId23" Type="http://schemas.openxmlformats.org/officeDocument/2006/relationships/tags" Target="../tags/tag285.xml"/><Relationship Id="rId28" Type="http://schemas.openxmlformats.org/officeDocument/2006/relationships/tags" Target="../tags/tag290.xml"/><Relationship Id="rId36" Type="http://schemas.openxmlformats.org/officeDocument/2006/relationships/tags" Target="../tags/tag298.xml"/><Relationship Id="rId49" Type="http://schemas.openxmlformats.org/officeDocument/2006/relationships/tags" Target="../tags/tag311.xml"/><Relationship Id="rId57" Type="http://schemas.openxmlformats.org/officeDocument/2006/relationships/tags" Target="../tags/tag319.xml"/><Relationship Id="rId61" Type="http://schemas.openxmlformats.org/officeDocument/2006/relationships/tags" Target="../tags/tag323.xml"/><Relationship Id="rId10" Type="http://schemas.openxmlformats.org/officeDocument/2006/relationships/tags" Target="../tags/tag272.xml"/><Relationship Id="rId19" Type="http://schemas.openxmlformats.org/officeDocument/2006/relationships/tags" Target="../tags/tag281.xml"/><Relationship Id="rId31" Type="http://schemas.openxmlformats.org/officeDocument/2006/relationships/tags" Target="../tags/tag293.xml"/><Relationship Id="rId44" Type="http://schemas.openxmlformats.org/officeDocument/2006/relationships/tags" Target="../tags/tag306.xml"/><Relationship Id="rId52" Type="http://schemas.openxmlformats.org/officeDocument/2006/relationships/tags" Target="../tags/tag314.xml"/><Relationship Id="rId60" Type="http://schemas.openxmlformats.org/officeDocument/2006/relationships/tags" Target="../tags/tag322.xml"/><Relationship Id="rId65" Type="http://schemas.openxmlformats.org/officeDocument/2006/relationships/tags" Target="../tags/tag327.xml"/><Relationship Id="rId73" Type="http://schemas.openxmlformats.org/officeDocument/2006/relationships/image" Target="../media/image65.png"/><Relationship Id="rId78" Type="http://schemas.openxmlformats.org/officeDocument/2006/relationships/image" Target="../media/image69.png"/><Relationship Id="rId4" Type="http://schemas.openxmlformats.org/officeDocument/2006/relationships/tags" Target="../tags/tag266.xml"/><Relationship Id="rId9" Type="http://schemas.openxmlformats.org/officeDocument/2006/relationships/tags" Target="../tags/tag271.xml"/><Relationship Id="rId14" Type="http://schemas.openxmlformats.org/officeDocument/2006/relationships/tags" Target="../tags/tag276.xml"/><Relationship Id="rId22" Type="http://schemas.openxmlformats.org/officeDocument/2006/relationships/tags" Target="../tags/tag284.xml"/><Relationship Id="rId27" Type="http://schemas.openxmlformats.org/officeDocument/2006/relationships/tags" Target="../tags/tag289.xml"/><Relationship Id="rId30" Type="http://schemas.openxmlformats.org/officeDocument/2006/relationships/tags" Target="../tags/tag292.xml"/><Relationship Id="rId35" Type="http://schemas.openxmlformats.org/officeDocument/2006/relationships/tags" Target="../tags/tag297.xml"/><Relationship Id="rId43" Type="http://schemas.openxmlformats.org/officeDocument/2006/relationships/tags" Target="../tags/tag305.xml"/><Relationship Id="rId48" Type="http://schemas.openxmlformats.org/officeDocument/2006/relationships/tags" Target="../tags/tag310.xml"/><Relationship Id="rId56" Type="http://schemas.openxmlformats.org/officeDocument/2006/relationships/tags" Target="../tags/tag318.xml"/><Relationship Id="rId64" Type="http://schemas.openxmlformats.org/officeDocument/2006/relationships/tags" Target="../tags/tag326.xml"/><Relationship Id="rId69" Type="http://schemas.openxmlformats.org/officeDocument/2006/relationships/tags" Target="../tags/tag331.xml"/><Relationship Id="rId77" Type="http://schemas.openxmlformats.org/officeDocument/2006/relationships/image" Target="../media/image68.png"/><Relationship Id="rId8" Type="http://schemas.openxmlformats.org/officeDocument/2006/relationships/tags" Target="../tags/tag270.xml"/><Relationship Id="rId51" Type="http://schemas.openxmlformats.org/officeDocument/2006/relationships/tags" Target="../tags/tag313.xml"/><Relationship Id="rId72" Type="http://schemas.openxmlformats.org/officeDocument/2006/relationships/notesSlide" Target="../notesSlides/notesSlide9.xml"/><Relationship Id="rId3" Type="http://schemas.openxmlformats.org/officeDocument/2006/relationships/tags" Target="../tags/tag265.xml"/><Relationship Id="rId12" Type="http://schemas.openxmlformats.org/officeDocument/2006/relationships/tags" Target="../tags/tag274.xml"/><Relationship Id="rId17" Type="http://schemas.openxmlformats.org/officeDocument/2006/relationships/tags" Target="../tags/tag279.xml"/><Relationship Id="rId25" Type="http://schemas.openxmlformats.org/officeDocument/2006/relationships/tags" Target="../tags/tag287.xml"/><Relationship Id="rId33" Type="http://schemas.openxmlformats.org/officeDocument/2006/relationships/tags" Target="../tags/tag295.xml"/><Relationship Id="rId38" Type="http://schemas.openxmlformats.org/officeDocument/2006/relationships/tags" Target="../tags/tag300.xml"/><Relationship Id="rId46" Type="http://schemas.openxmlformats.org/officeDocument/2006/relationships/tags" Target="../tags/tag308.xml"/><Relationship Id="rId59" Type="http://schemas.openxmlformats.org/officeDocument/2006/relationships/tags" Target="../tags/tag321.xml"/><Relationship Id="rId67" Type="http://schemas.openxmlformats.org/officeDocument/2006/relationships/tags" Target="../tags/tag329.xml"/><Relationship Id="rId20" Type="http://schemas.openxmlformats.org/officeDocument/2006/relationships/tags" Target="../tags/tag282.xml"/><Relationship Id="rId41" Type="http://schemas.openxmlformats.org/officeDocument/2006/relationships/tags" Target="../tags/tag303.xml"/><Relationship Id="rId54" Type="http://schemas.openxmlformats.org/officeDocument/2006/relationships/tags" Target="../tags/tag316.xml"/><Relationship Id="rId62" Type="http://schemas.openxmlformats.org/officeDocument/2006/relationships/tags" Target="../tags/tag324.xml"/><Relationship Id="rId70" Type="http://schemas.openxmlformats.org/officeDocument/2006/relationships/tags" Target="../tags/tag332.xml"/><Relationship Id="rId75" Type="http://schemas.openxmlformats.org/officeDocument/2006/relationships/oleObject" Target="../embeddings/oleObject7.bin"/><Relationship Id="rId1" Type="http://schemas.openxmlformats.org/officeDocument/2006/relationships/vmlDrawing" Target="../drawings/vmlDrawing5.vml"/><Relationship Id="rId6" Type="http://schemas.openxmlformats.org/officeDocument/2006/relationships/tags" Target="../tags/tag268.xml"/></Relationships>
</file>

<file path=ppt/slides/_rels/slide3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hyperlink" Target="http://cis.upenn.edu/~cis580/Spring2015/Lectures/cis580-04-singleview.pdf" TargetMode="External"/><Relationship Id="rId4" Type="http://schemas.openxmlformats.org/officeDocument/2006/relationships/hyperlink" Target="http://dhoiem.cs.illinois.edu/courses/vision_spring10/sources/criminisi00.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research.microsoft.com/apps/pubs/default.aspx?id=67260"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research.microsoft.com/apps/pubs/default.aspx?id=67260" TargetMode="Externa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hyperlink" Target="http://research.microsoft.com/apps/pubs/default.aspx?id=67260" TargetMode="External"/><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8.png"/><Relationship Id="rId4" Type="http://schemas.openxmlformats.org/officeDocument/2006/relationships/hyperlink" Target="http://kevinkarsch.com/publications/sa11-lowres.pdf"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51.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10" Type="http://schemas.microsoft.com/office/2007/relationships/hdphoto" Target="../media/hdphoto1.wdp"/><Relationship Id="rId4" Type="http://schemas.openxmlformats.org/officeDocument/2006/relationships/image" Target="../media/image93.jpeg"/><Relationship Id="rId9" Type="http://schemas.openxmlformats.org/officeDocument/2006/relationships/image" Target="../media/image98.jpeg"/></Relationships>
</file>

<file path=ppt/slides/_rels/slide52.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 Id="rId9" Type="http://schemas.openxmlformats.org/officeDocument/2006/relationships/image" Target="../media/image99.jpeg"/></Relationships>
</file>

<file path=ppt/slides/_rels/slide5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4.jpeg"/><Relationship Id="rId4" Type="http://schemas.openxmlformats.org/officeDocument/2006/relationships/image" Target="../media/image103.jpeg"/></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png"/><Relationship Id="rId7" Type="http://schemas.openxmlformats.org/officeDocument/2006/relationships/image" Target="../media/image10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png"/></Relationships>
</file>

<file path=ppt/slides/_rels/slide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3.jpeg"/><Relationship Id="rId4" Type="http://schemas.openxmlformats.org/officeDocument/2006/relationships/image" Target="../media/image111.pn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6.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13.tif"/><Relationship Id="rId1" Type="http://schemas.openxmlformats.org/officeDocument/2006/relationships/slideLayout" Target="../slideLayouts/slideLayout2.xml"/><Relationship Id="rId6" Type="http://schemas.openxmlformats.org/officeDocument/2006/relationships/image" Target="../media/image17.tif"/><Relationship Id="rId5" Type="http://schemas.openxmlformats.org/officeDocument/2006/relationships/image" Target="../media/image16.tif"/><Relationship Id="rId4" Type="http://schemas.openxmlformats.org/officeDocument/2006/relationships/image" Target="../media/image15.tif"/></Relationships>
</file>

<file path=ppt/slides/_rels/slide6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jpeg"/></Relationships>
</file>

<file path=ppt/slides/_rels/slide6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13.png"/></Relationships>
</file>

<file path=ppt/slides/_rels/slide62.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0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3.png"/><Relationship Id="rId5" Type="http://schemas.microsoft.com/office/2007/relationships/hdphoto" Target="../media/hdphoto3.wdp"/><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0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3.png"/><Relationship Id="rId5" Type="http://schemas.microsoft.com/office/2007/relationships/hdphoto" Target="../media/hdphoto3.wdp"/><Relationship Id="rId4" Type="http://schemas.openxmlformats.org/officeDocument/2006/relationships/image" Target="../media/image114.png"/></Relationships>
</file>

<file path=ppt/slides/_rels/slide64.xml.rels><?xml version="1.0" encoding="UTF-8" standalone="yes"?>
<Relationships xmlns="http://schemas.openxmlformats.org/package/2006/relationships"><Relationship Id="rId3" Type="http://schemas.openxmlformats.org/officeDocument/2006/relationships/image" Target="../media/image112.jpeg"/><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08.jpeg"/><Relationship Id="rId4" Type="http://schemas.openxmlformats.org/officeDocument/2006/relationships/image" Target="../media/image113.png"/></Relationships>
</file>

<file path=ppt/slides/_rels/slide65.xml.rels><?xml version="1.0" encoding="UTF-8" standalone="yes"?>
<Relationships xmlns="http://schemas.openxmlformats.org/package/2006/relationships"><Relationship Id="rId3" Type="http://schemas.openxmlformats.org/officeDocument/2006/relationships/image" Target="../media/image112.jpeg"/><Relationship Id="rId7" Type="http://schemas.microsoft.com/office/2007/relationships/hdphoto" Target="../media/hdphoto4.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08.jpeg"/><Relationship Id="rId4" Type="http://schemas.openxmlformats.org/officeDocument/2006/relationships/image" Target="../media/image113.png"/></Relationships>
</file>

<file path=ppt/slides/_rels/slide66.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4.png"/><Relationship Id="rId7" Type="http://schemas.openxmlformats.org/officeDocument/2006/relationships/image" Target="../media/image11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5.png"/><Relationship Id="rId10" Type="http://schemas.openxmlformats.org/officeDocument/2006/relationships/image" Target="../media/image108.jpeg"/><Relationship Id="rId4" Type="http://schemas.microsoft.com/office/2007/relationships/hdphoto" Target="../media/hdphoto3.wdp"/><Relationship Id="rId9" Type="http://schemas.openxmlformats.org/officeDocument/2006/relationships/image" Target="../media/image113.png"/></Relationships>
</file>

<file path=ppt/slides/_rels/slide67.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126.jpeg"/><Relationship Id="rId3" Type="http://schemas.openxmlformats.org/officeDocument/2006/relationships/image" Target="../media/image118.jpeg"/><Relationship Id="rId7" Type="http://schemas.openxmlformats.org/officeDocument/2006/relationships/image" Target="../media/image122.jpeg"/><Relationship Id="rId12" Type="http://schemas.openxmlformats.org/officeDocument/2006/relationships/image" Target="../media/image125.jpe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21.jpeg"/><Relationship Id="rId11" Type="http://schemas.openxmlformats.org/officeDocument/2006/relationships/image" Target="../media/image108.jpeg"/><Relationship Id="rId5" Type="http://schemas.openxmlformats.org/officeDocument/2006/relationships/image" Target="../media/image120.jpeg"/><Relationship Id="rId10" Type="http://schemas.openxmlformats.org/officeDocument/2006/relationships/image" Target="../media/image113.png"/><Relationship Id="rId4" Type="http://schemas.openxmlformats.org/officeDocument/2006/relationships/image" Target="../media/image119.jpeg"/><Relationship Id="rId9" Type="http://schemas.openxmlformats.org/officeDocument/2006/relationships/image" Target="../media/image124.jpeg"/><Relationship Id="rId14" Type="http://schemas.openxmlformats.org/officeDocument/2006/relationships/image" Target="../media/image127.jpeg"/></Relationships>
</file>

<file path=ppt/slides/_rels/slide6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3.jpeg"/><Relationship Id="rId4" Type="http://schemas.openxmlformats.org/officeDocument/2006/relationships/image" Target="../media/image111.png"/></Relationships>
</file>

<file path=ppt/slides/_rels/slide6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6.wdp"/></Relationships>
</file>

<file path=ppt/slides/_rels/slide72.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10.jpeg"/><Relationship Id="rId7" Type="http://schemas.openxmlformats.org/officeDocument/2006/relationships/image" Target="../media/image13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31.jpeg"/><Relationship Id="rId5" Type="http://schemas.microsoft.com/office/2007/relationships/hdphoto" Target="../media/hdphoto7.wdp"/><Relationship Id="rId4" Type="http://schemas.openxmlformats.org/officeDocument/2006/relationships/image" Target="../media/image130.jpeg"/></Relationships>
</file>

<file path=ppt/slides/_rels/slide7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33.jpeg"/><Relationship Id="rId4" Type="http://schemas.openxmlformats.org/officeDocument/2006/relationships/image" Target="../media/image132.jpeg"/></Relationships>
</file>

<file path=ppt/slides/_rels/slide74.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33.jpeg"/><Relationship Id="rId4" Type="http://schemas.openxmlformats.org/officeDocument/2006/relationships/image" Target="../media/image132.jpeg"/></Relationships>
</file>

<file path=ppt/slides/_rels/slide7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7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6.jpeg"/><Relationship Id="rId4" Type="http://schemas.openxmlformats.org/officeDocument/2006/relationships/image" Target="../media/image137.jpeg"/></Relationships>
</file>

<file path=ppt/slides/_rels/slide77.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148.jpeg"/><Relationship Id="rId3" Type="http://schemas.openxmlformats.org/officeDocument/2006/relationships/image" Target="../media/image138.jpeg"/><Relationship Id="rId7" Type="http://schemas.openxmlformats.org/officeDocument/2006/relationships/image" Target="../media/image142.jpeg"/><Relationship Id="rId12" Type="http://schemas.openxmlformats.org/officeDocument/2006/relationships/image" Target="../media/image14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41.jpeg"/><Relationship Id="rId11" Type="http://schemas.openxmlformats.org/officeDocument/2006/relationships/image" Target="../media/image146.jpeg"/><Relationship Id="rId5" Type="http://schemas.openxmlformats.org/officeDocument/2006/relationships/image" Target="../media/image140.jpeg"/><Relationship Id="rId10" Type="http://schemas.openxmlformats.org/officeDocument/2006/relationships/image" Target="../media/image145.jpeg"/><Relationship Id="rId4" Type="http://schemas.openxmlformats.org/officeDocument/2006/relationships/image" Target="../media/image139.jpeg"/><Relationship Id="rId9" Type="http://schemas.openxmlformats.org/officeDocument/2006/relationships/image" Target="../media/image144.jpeg"/><Relationship Id="rId14" Type="http://schemas.openxmlformats.org/officeDocument/2006/relationships/image" Target="../media/image149.jpeg"/></Relationships>
</file>

<file path=ppt/slides/_rels/slide78.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jpeg"/><Relationship Id="rId7" Type="http://schemas.openxmlformats.org/officeDocument/2006/relationships/image" Target="../media/image155.jpeg"/><Relationship Id="rId2" Type="http://schemas.openxmlformats.org/officeDocument/2006/relationships/image" Target="../media/image150.jpeg"/><Relationship Id="rId1" Type="http://schemas.openxmlformats.org/officeDocument/2006/relationships/slideLayout" Target="../slideLayouts/slideLayout2.xml"/><Relationship Id="rId6" Type="http://schemas.openxmlformats.org/officeDocument/2006/relationships/image" Target="../media/image154.jpeg"/><Relationship Id="rId5" Type="http://schemas.openxmlformats.org/officeDocument/2006/relationships/image" Target="../media/image153.jpeg"/><Relationship Id="rId10" Type="http://schemas.openxmlformats.org/officeDocument/2006/relationships/image" Target="../media/image158.jpeg"/><Relationship Id="rId4" Type="http://schemas.openxmlformats.org/officeDocument/2006/relationships/image" Target="../media/image152.jpeg"/><Relationship Id="rId9" Type="http://schemas.openxmlformats.org/officeDocument/2006/relationships/image" Target="../media/image157.jpeg"/></Relationships>
</file>

<file path=ppt/slides/_rels/slide79.xml.rels><?xml version="1.0" encoding="UTF-8" standalone="yes"?>
<Relationships xmlns="http://schemas.openxmlformats.org/package/2006/relationships"><Relationship Id="rId8" Type="http://schemas.openxmlformats.org/officeDocument/2006/relationships/image" Target="../media/image162.jpeg"/><Relationship Id="rId13" Type="http://schemas.microsoft.com/office/2007/relationships/hdphoto" Target="../media/hdphoto13.wdp"/><Relationship Id="rId18" Type="http://schemas.openxmlformats.org/officeDocument/2006/relationships/image" Target="../media/image167.png"/><Relationship Id="rId3" Type="http://schemas.microsoft.com/office/2007/relationships/hdphoto" Target="../media/hdphoto8.wdp"/><Relationship Id="rId21" Type="http://schemas.openxmlformats.org/officeDocument/2006/relationships/image" Target="../media/image158.jpeg"/><Relationship Id="rId7" Type="http://schemas.microsoft.com/office/2007/relationships/hdphoto" Target="../media/hdphoto10.wdp"/><Relationship Id="rId12" Type="http://schemas.openxmlformats.org/officeDocument/2006/relationships/image" Target="../media/image164.jpeg"/><Relationship Id="rId17" Type="http://schemas.microsoft.com/office/2007/relationships/hdphoto" Target="../media/hdphoto15.wdp"/><Relationship Id="rId2" Type="http://schemas.openxmlformats.org/officeDocument/2006/relationships/image" Target="../media/image159.jpeg"/><Relationship Id="rId16" Type="http://schemas.openxmlformats.org/officeDocument/2006/relationships/image" Target="../media/image166.png"/><Relationship Id="rId20" Type="http://schemas.openxmlformats.org/officeDocument/2006/relationships/image" Target="../media/image157.jpeg"/><Relationship Id="rId1" Type="http://schemas.openxmlformats.org/officeDocument/2006/relationships/slideLayout" Target="../slideLayouts/slideLayout2.xml"/><Relationship Id="rId6" Type="http://schemas.openxmlformats.org/officeDocument/2006/relationships/image" Target="../media/image161.jpeg"/><Relationship Id="rId11" Type="http://schemas.microsoft.com/office/2007/relationships/hdphoto" Target="../media/hdphoto12.wdp"/><Relationship Id="rId5" Type="http://schemas.microsoft.com/office/2007/relationships/hdphoto" Target="../media/hdphoto9.wdp"/><Relationship Id="rId15" Type="http://schemas.microsoft.com/office/2007/relationships/hdphoto" Target="../media/hdphoto14.wdp"/><Relationship Id="rId10" Type="http://schemas.openxmlformats.org/officeDocument/2006/relationships/image" Target="../media/image163.jpeg"/><Relationship Id="rId19" Type="http://schemas.microsoft.com/office/2007/relationships/hdphoto" Target="../media/hdphoto16.wdp"/><Relationship Id="rId4" Type="http://schemas.openxmlformats.org/officeDocument/2006/relationships/image" Target="../media/image160.jpeg"/><Relationship Id="rId9" Type="http://schemas.microsoft.com/office/2007/relationships/hdphoto" Target="../media/hdphoto11.wdp"/><Relationship Id="rId14" Type="http://schemas.openxmlformats.org/officeDocument/2006/relationships/image" Target="../media/image165.pn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jpeg"/><Relationship Id="rId7" Type="http://schemas.openxmlformats.org/officeDocument/2006/relationships/image" Target="../media/image17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71.jpeg"/><Relationship Id="rId11" Type="http://schemas.openxmlformats.org/officeDocument/2006/relationships/image" Target="../media/image176.jpeg"/><Relationship Id="rId5" Type="http://schemas.openxmlformats.org/officeDocument/2006/relationships/image" Target="../media/image170.jpeg"/><Relationship Id="rId10" Type="http://schemas.openxmlformats.org/officeDocument/2006/relationships/image" Target="../media/image175.jpeg"/><Relationship Id="rId4" Type="http://schemas.openxmlformats.org/officeDocument/2006/relationships/image" Target="../media/image169.jpeg"/><Relationship Id="rId9" Type="http://schemas.openxmlformats.org/officeDocument/2006/relationships/image" Target="../media/image174.jpeg"/></Relationships>
</file>

<file path=ppt/slides/_rels/slide81.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177.jpeg"/><Relationship Id="rId7" Type="http://schemas.openxmlformats.org/officeDocument/2006/relationships/image" Target="../media/image181.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80.jpeg"/><Relationship Id="rId5" Type="http://schemas.openxmlformats.org/officeDocument/2006/relationships/image" Target="../media/image179.jpeg"/><Relationship Id="rId10" Type="http://schemas.openxmlformats.org/officeDocument/2006/relationships/image" Target="../media/image184.jpeg"/><Relationship Id="rId4" Type="http://schemas.openxmlformats.org/officeDocument/2006/relationships/image" Target="../media/image178.jpeg"/><Relationship Id="rId9" Type="http://schemas.openxmlformats.org/officeDocument/2006/relationships/image" Target="../media/image183.jpeg"/></Relationships>
</file>

<file path=ppt/slides/_rels/slide82.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85.jpg"/><Relationship Id="rId1" Type="http://schemas.openxmlformats.org/officeDocument/2006/relationships/slideLayout" Target="../slideLayouts/slideLayout2.xml"/><Relationship Id="rId5" Type="http://schemas.openxmlformats.org/officeDocument/2006/relationships/image" Target="../media/image188.jpg"/><Relationship Id="rId4" Type="http://schemas.openxmlformats.org/officeDocument/2006/relationships/image" Target="../media/image18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47B2D-A454-4C1D-93DB-B240A412958A}"/>
              </a:ext>
            </a:extLst>
          </p:cNvPr>
          <p:cNvSpPr>
            <a:spLocks noGrp="1"/>
          </p:cNvSpPr>
          <p:nvPr>
            <p:ph type="ctrTitle"/>
          </p:nvPr>
        </p:nvSpPr>
        <p:spPr/>
        <p:txBody>
          <a:bodyPr>
            <a:normAutofit fontScale="90000"/>
          </a:bodyPr>
          <a:lstStyle/>
          <a:p>
            <a:r>
              <a:rPr lang="en-US" sz="9000" dirty="0"/>
              <a:t>Single-View Geometry</a:t>
            </a:r>
          </a:p>
        </p:txBody>
      </p:sp>
      <p:sp>
        <p:nvSpPr>
          <p:cNvPr id="3" name="Subtitle 2">
            <a:extLst>
              <a:ext uri="{FF2B5EF4-FFF2-40B4-BE49-F238E27FC236}">
                <a16:creationId xmlns:a16="http://schemas.microsoft.com/office/drawing/2014/main" id="{3A27FB97-271B-42E5-B40A-3E135D6E4FD9}"/>
              </a:ext>
            </a:extLst>
          </p:cNvPr>
          <p:cNvSpPr>
            <a:spLocks noGrp="1"/>
          </p:cNvSpPr>
          <p:nvPr>
            <p:ph type="subTitle" idx="1"/>
          </p:nvPr>
        </p:nvSpPr>
        <p:spPr/>
        <p:txBody>
          <a:bodyPr>
            <a:normAutofit/>
          </a:bodyPr>
          <a:lstStyle/>
          <a:p>
            <a:r>
              <a:rPr lang="en-US" sz="3200" dirty="0"/>
              <a:t>EECS 442 – Prof. David </a:t>
            </a:r>
            <a:r>
              <a:rPr lang="en-US" sz="3200" dirty="0" err="1"/>
              <a:t>Fouhey</a:t>
            </a:r>
            <a:endParaRPr lang="en-US" sz="3200" dirty="0"/>
          </a:p>
          <a:p>
            <a:r>
              <a:rPr lang="en-US" sz="3200" dirty="0"/>
              <a:t>Winter 2019, University of Michigan</a:t>
            </a:r>
          </a:p>
          <a:p>
            <a:r>
              <a:rPr lang="en-US" sz="1800" dirty="0"/>
              <a:t>http://web.eecs.umich.edu/~fouhey/teaching/EECS442_W19/</a:t>
            </a:r>
          </a:p>
          <a:p>
            <a:endParaRPr lang="en-US" dirty="0"/>
          </a:p>
        </p:txBody>
      </p:sp>
    </p:spTree>
    <p:extLst>
      <p:ext uri="{BB962C8B-B14F-4D97-AF65-F5344CB8AC3E}">
        <p14:creationId xmlns:p14="http://schemas.microsoft.com/office/powerpoint/2010/main" val="2712659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BE00-FB90-4286-825D-E9024F5BCE54}"/>
              </a:ext>
            </a:extLst>
          </p:cNvPr>
          <p:cNvSpPr>
            <a:spLocks noGrp="1"/>
          </p:cNvSpPr>
          <p:nvPr>
            <p:ph type="title"/>
          </p:nvPr>
        </p:nvSpPr>
        <p:spPr/>
        <p:txBody>
          <a:bodyPr/>
          <a:lstStyle/>
          <a:p>
            <a:r>
              <a:rPr lang="en-US" dirty="0"/>
              <a:t>Calibration from vanishing points</a:t>
            </a:r>
          </a:p>
        </p:txBody>
      </p:sp>
      <p:sp>
        <p:nvSpPr>
          <p:cNvPr id="3" name="Content Placeholder 2">
            <a:extLst>
              <a:ext uri="{FF2B5EF4-FFF2-40B4-BE49-F238E27FC236}">
                <a16:creationId xmlns:a16="http://schemas.microsoft.com/office/drawing/2014/main" id="{D506D907-BDAF-427F-BEDE-0CAE2C0304B4}"/>
              </a:ext>
            </a:extLst>
          </p:cNvPr>
          <p:cNvSpPr>
            <a:spLocks noGrp="1"/>
          </p:cNvSpPr>
          <p:nvPr>
            <p:ph idx="1"/>
          </p:nvPr>
        </p:nvSpPr>
        <p:spPr>
          <a:xfrm>
            <a:off x="628650" y="1690689"/>
            <a:ext cx="7886700" cy="4351338"/>
          </a:xfrm>
        </p:spPr>
        <p:txBody>
          <a:bodyPr/>
          <a:lstStyle/>
          <a:p>
            <a:pPr marL="0" indent="0">
              <a:buNone/>
            </a:pPr>
            <a:r>
              <a:rPr lang="en-US" dirty="0"/>
              <a:t>Consider a scene with 3 orthogonal directions</a:t>
            </a:r>
          </a:p>
          <a:p>
            <a:pPr marL="0" indent="0">
              <a:buNone/>
            </a:pPr>
            <a:r>
              <a:rPr lang="en-US" b="1" dirty="0"/>
              <a:t>v</a:t>
            </a:r>
            <a:r>
              <a:rPr lang="en-US" b="1" baseline="-25000" dirty="0"/>
              <a:t>1</a:t>
            </a:r>
            <a:r>
              <a:rPr lang="en-US" dirty="0"/>
              <a:t>, </a:t>
            </a:r>
            <a:r>
              <a:rPr lang="en-US" b="1" dirty="0"/>
              <a:t>v</a:t>
            </a:r>
            <a:r>
              <a:rPr lang="en-US" b="1" baseline="-25000" dirty="0"/>
              <a:t>2</a:t>
            </a:r>
            <a:r>
              <a:rPr lang="en-US" dirty="0"/>
              <a:t> are </a:t>
            </a:r>
            <a:r>
              <a:rPr lang="en-US" i="1" dirty="0"/>
              <a:t>finite</a:t>
            </a:r>
            <a:r>
              <a:rPr lang="en-US" dirty="0"/>
              <a:t> </a:t>
            </a:r>
            <a:r>
              <a:rPr lang="en-US" dirty="0" err="1"/>
              <a:t>vps</a:t>
            </a:r>
            <a:r>
              <a:rPr lang="en-US" dirty="0"/>
              <a:t>, </a:t>
            </a:r>
            <a:r>
              <a:rPr lang="en-US" b="1" dirty="0"/>
              <a:t>v</a:t>
            </a:r>
            <a:r>
              <a:rPr lang="en-US" b="1" baseline="-25000" dirty="0"/>
              <a:t>3</a:t>
            </a:r>
            <a:r>
              <a:rPr lang="en-US" dirty="0"/>
              <a:t> </a:t>
            </a:r>
            <a:r>
              <a:rPr lang="en-US" i="1" dirty="0"/>
              <a:t>infinite</a:t>
            </a:r>
            <a:r>
              <a:rPr lang="en-US" dirty="0"/>
              <a:t> </a:t>
            </a:r>
            <a:r>
              <a:rPr lang="en-US" dirty="0" err="1"/>
              <a:t>vp</a:t>
            </a:r>
            <a:endParaRPr lang="en-US" dirty="0"/>
          </a:p>
          <a:p>
            <a:pPr marL="0" indent="0">
              <a:buNone/>
            </a:pPr>
            <a:r>
              <a:rPr lang="en-US" dirty="0"/>
              <a:t>Want to align world coordinates with directions</a:t>
            </a:r>
          </a:p>
        </p:txBody>
      </p:sp>
      <p:grpSp>
        <p:nvGrpSpPr>
          <p:cNvPr id="4" name="Group 3">
            <a:extLst>
              <a:ext uri="{FF2B5EF4-FFF2-40B4-BE49-F238E27FC236}">
                <a16:creationId xmlns:a16="http://schemas.microsoft.com/office/drawing/2014/main" id="{66D0C313-167C-4CC8-8FB9-6B4C080D47F0}"/>
              </a:ext>
            </a:extLst>
          </p:cNvPr>
          <p:cNvGrpSpPr/>
          <p:nvPr/>
        </p:nvGrpSpPr>
        <p:grpSpPr>
          <a:xfrm>
            <a:off x="1517488" y="3278406"/>
            <a:ext cx="5965768" cy="3491305"/>
            <a:chOff x="152400" y="1868484"/>
            <a:chExt cx="7662938" cy="4484528"/>
          </a:xfrm>
        </p:grpSpPr>
        <p:pic>
          <p:nvPicPr>
            <p:cNvPr id="5" name="Picture 4">
              <a:extLst>
                <a:ext uri="{FF2B5EF4-FFF2-40B4-BE49-F238E27FC236}">
                  <a16:creationId xmlns:a16="http://schemas.microsoft.com/office/drawing/2014/main" id="{ED654DB2-4823-4BCC-8C7B-0614424EF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248" y="1868484"/>
              <a:ext cx="4730497" cy="37260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8">
              <a:extLst>
                <a:ext uri="{FF2B5EF4-FFF2-40B4-BE49-F238E27FC236}">
                  <a16:creationId xmlns:a16="http://schemas.microsoft.com/office/drawing/2014/main" id="{8424F5C3-81FA-4949-8DF3-6BB179BEA3A8}"/>
                </a:ext>
              </a:extLst>
            </p:cNvPr>
            <p:cNvSpPr txBox="1"/>
            <p:nvPr/>
          </p:nvSpPr>
          <p:spPr>
            <a:xfrm>
              <a:off x="7374192" y="3500735"/>
              <a:ext cx="441146" cy="461665"/>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dirty="0">
                  <a:solidFill>
                    <a:srgbClr val="FF0000"/>
                  </a:solidFill>
                  <a:latin typeface="Times New Roman Bold" pitchFamily="18" charset="0"/>
                  <a:cs typeface="Times New Roman Bold" pitchFamily="18" charset="0"/>
                </a:rPr>
                <a:t>v</a:t>
              </a:r>
              <a:r>
                <a:rPr lang="en-US" b="1" baseline="-25000" dirty="0">
                  <a:solidFill>
                    <a:srgbClr val="FF0000"/>
                  </a:solidFill>
                  <a:latin typeface="Times New Roman Bold" pitchFamily="18" charset="0"/>
                  <a:cs typeface="Times New Roman Bold" pitchFamily="18" charset="0"/>
                </a:rPr>
                <a:t>2</a:t>
              </a:r>
            </a:p>
          </p:txBody>
        </p:sp>
        <p:sp>
          <p:nvSpPr>
            <p:cNvPr id="7" name="TextBox 10">
              <a:extLst>
                <a:ext uri="{FF2B5EF4-FFF2-40B4-BE49-F238E27FC236}">
                  <a16:creationId xmlns:a16="http://schemas.microsoft.com/office/drawing/2014/main" id="{72F79C06-556B-40F1-9F65-32A930355FF2}"/>
                </a:ext>
              </a:extLst>
            </p:cNvPr>
            <p:cNvSpPr txBox="1"/>
            <p:nvPr/>
          </p:nvSpPr>
          <p:spPr>
            <a:xfrm>
              <a:off x="277240" y="3418644"/>
              <a:ext cx="441146" cy="461665"/>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dirty="0">
                  <a:solidFill>
                    <a:schemeClr val="accent2"/>
                  </a:solidFill>
                  <a:latin typeface="Times New Roman" pitchFamily="18" charset="0"/>
                  <a:cs typeface="Times New Roman" pitchFamily="18" charset="0"/>
                </a:rPr>
                <a:t>v</a:t>
              </a:r>
              <a:r>
                <a:rPr lang="en-US" b="1" baseline="-25000" dirty="0">
                  <a:solidFill>
                    <a:schemeClr val="accent2"/>
                  </a:solidFill>
                  <a:latin typeface="Times New Roman" pitchFamily="18" charset="0"/>
                  <a:cs typeface="Times New Roman" pitchFamily="18" charset="0"/>
                </a:rPr>
                <a:t>1</a:t>
              </a:r>
            </a:p>
          </p:txBody>
        </p:sp>
        <p:sp>
          <p:nvSpPr>
            <p:cNvPr id="8" name="TextBox 11">
              <a:extLst>
                <a:ext uri="{FF2B5EF4-FFF2-40B4-BE49-F238E27FC236}">
                  <a16:creationId xmlns:a16="http://schemas.microsoft.com/office/drawing/2014/main" id="{D445C1AD-F7FA-43BE-8B0D-4DD36A84561F}"/>
                </a:ext>
              </a:extLst>
            </p:cNvPr>
            <p:cNvSpPr txBox="1"/>
            <p:nvPr/>
          </p:nvSpPr>
          <p:spPr>
            <a:xfrm>
              <a:off x="152400" y="3200400"/>
              <a:ext cx="377026" cy="92333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5400" dirty="0">
                  <a:solidFill>
                    <a:schemeClr val="accent2"/>
                  </a:solidFill>
                </a:rPr>
                <a:t>.</a:t>
              </a:r>
            </a:p>
          </p:txBody>
        </p:sp>
        <p:cxnSp>
          <p:nvCxnSpPr>
            <p:cNvPr id="9" name="Straight Arrow Connector 8">
              <a:extLst>
                <a:ext uri="{FF2B5EF4-FFF2-40B4-BE49-F238E27FC236}">
                  <a16:creationId xmlns:a16="http://schemas.microsoft.com/office/drawing/2014/main" id="{0A7DD8C7-53F7-479A-AE76-EFB25CE28474}"/>
                </a:ext>
              </a:extLst>
            </p:cNvPr>
            <p:cNvCxnSpPr/>
            <p:nvPr/>
          </p:nvCxnSpPr>
          <p:spPr>
            <a:xfrm>
              <a:off x="5103424" y="5638800"/>
              <a:ext cx="1976" cy="714212"/>
            </a:xfrm>
            <a:prstGeom prst="straightConnector1">
              <a:avLst/>
            </a:prstGeom>
            <a:ln w="1905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14">
              <a:extLst>
                <a:ext uri="{FF2B5EF4-FFF2-40B4-BE49-F238E27FC236}">
                  <a16:creationId xmlns:a16="http://schemas.microsoft.com/office/drawing/2014/main" id="{7D1C8391-469A-4483-901D-1BD7965C923D}"/>
                </a:ext>
              </a:extLst>
            </p:cNvPr>
            <p:cNvSpPr txBox="1"/>
            <p:nvPr/>
          </p:nvSpPr>
          <p:spPr>
            <a:xfrm>
              <a:off x="5257800" y="5755471"/>
              <a:ext cx="441146" cy="461665"/>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dirty="0">
                  <a:solidFill>
                    <a:srgbClr val="00FF00"/>
                  </a:solidFill>
                  <a:latin typeface="Times New Roman Bold" pitchFamily="18" charset="0"/>
                  <a:cs typeface="Times New Roman Bold" pitchFamily="18" charset="0"/>
                </a:rPr>
                <a:t>v</a:t>
              </a:r>
              <a:r>
                <a:rPr lang="en-US" b="1" baseline="-25000" dirty="0">
                  <a:solidFill>
                    <a:srgbClr val="00FF00"/>
                  </a:solidFill>
                  <a:latin typeface="Times New Roman Bold" pitchFamily="18" charset="0"/>
                  <a:cs typeface="Times New Roman Bold" pitchFamily="18" charset="0"/>
                </a:rPr>
                <a:t>3</a:t>
              </a:r>
            </a:p>
          </p:txBody>
        </p:sp>
        <p:sp>
          <p:nvSpPr>
            <p:cNvPr id="11" name="TextBox 11">
              <a:extLst>
                <a:ext uri="{FF2B5EF4-FFF2-40B4-BE49-F238E27FC236}">
                  <a16:creationId xmlns:a16="http://schemas.microsoft.com/office/drawing/2014/main" id="{AED91E09-0C89-4BA1-B0AA-468FB816DB48}"/>
                </a:ext>
              </a:extLst>
            </p:cNvPr>
            <p:cNvSpPr txBox="1"/>
            <p:nvPr/>
          </p:nvSpPr>
          <p:spPr>
            <a:xfrm>
              <a:off x="7086600" y="2967335"/>
              <a:ext cx="377026" cy="923330"/>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5400" dirty="0">
                  <a:solidFill>
                    <a:srgbClr val="FF0000"/>
                  </a:solidFill>
                </a:rPr>
                <a:t>.</a:t>
              </a:r>
            </a:p>
          </p:txBody>
        </p:sp>
      </p:grpSp>
      <p:sp>
        <p:nvSpPr>
          <p:cNvPr id="12" name="TextBox 11">
            <a:extLst>
              <a:ext uri="{FF2B5EF4-FFF2-40B4-BE49-F238E27FC236}">
                <a16:creationId xmlns:a16="http://schemas.microsoft.com/office/drawing/2014/main" id="{58B89A0C-84E7-45A7-AB39-58DF8F81F323}"/>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2308577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8EFF8-94CA-47E5-A9C0-DCFBF56F8556}"/>
              </a:ext>
            </a:extLst>
          </p:cNvPr>
          <p:cNvSpPr>
            <a:spLocks noGrp="1"/>
          </p:cNvSpPr>
          <p:nvPr>
            <p:ph type="title"/>
          </p:nvPr>
        </p:nvSpPr>
        <p:spPr/>
        <p:txBody>
          <a:bodyPr/>
          <a:lstStyle/>
          <a:p>
            <a:r>
              <a:rPr lang="en-US" dirty="0"/>
              <a:t>Calibration from vanishing points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AC43ED5-D9CB-4AA1-A5DC-8BDF1B48DA84}"/>
                  </a:ext>
                </a:extLst>
              </p:cNvPr>
              <p:cNvSpPr txBox="1"/>
              <p:nvPr/>
            </p:nvSpPr>
            <p:spPr>
              <a:xfrm>
                <a:off x="1308318" y="1777486"/>
                <a:ext cx="6527363"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4800" b="1" i="1" smtClean="0">
                              <a:latin typeface="Cambria Math" panose="02040503050406030204" pitchFamily="18" charset="0"/>
                            </a:rPr>
                          </m:ctrlPr>
                        </m:sSubPr>
                        <m:e>
                          <m:r>
                            <a:rPr lang="en-US" sz="4800" b="1" i="1" smtClean="0">
                              <a:latin typeface="Cambria Math" panose="02040503050406030204" pitchFamily="18" charset="0"/>
                            </a:rPr>
                            <m:t>𝑷</m:t>
                          </m:r>
                        </m:e>
                        <m:sub>
                          <m:r>
                            <a:rPr lang="en-US" sz="4800" b="0" i="1" smtClean="0">
                              <a:latin typeface="Cambria Math" panose="02040503050406030204" pitchFamily="18" charset="0"/>
                            </a:rPr>
                            <m:t>3</m:t>
                          </m:r>
                          <m:r>
                            <a:rPr lang="en-US" sz="4800" b="0" i="1" smtClean="0">
                              <a:latin typeface="Cambria Math" panose="02040503050406030204" pitchFamily="18" charset="0"/>
                            </a:rPr>
                            <m:t>𝑥</m:t>
                          </m:r>
                          <m:r>
                            <a:rPr lang="en-US" sz="4800" b="0" i="1" smtClean="0">
                              <a:latin typeface="Cambria Math" panose="02040503050406030204" pitchFamily="18" charset="0"/>
                            </a:rPr>
                            <m:t>4</m:t>
                          </m:r>
                        </m:sub>
                      </m:sSub>
                      <m:r>
                        <a:rPr lang="en-US" sz="4800" b="0" i="1" smtClean="0">
                          <a:latin typeface="Cambria Math" panose="02040503050406030204" pitchFamily="18" charset="0"/>
                        </a:rPr>
                        <m:t>≡ </m:t>
                      </m:r>
                      <m:d>
                        <m:dPr>
                          <m:begChr m:val="["/>
                          <m:endChr m:val="]"/>
                          <m:ctrlPr>
                            <a:rPr lang="en-US" sz="4800" b="0" i="1" smtClean="0">
                              <a:latin typeface="Cambria Math" panose="02040503050406030204" pitchFamily="18" charset="0"/>
                            </a:rPr>
                          </m:ctrlPr>
                        </m:dPr>
                        <m:e>
                          <m:r>
                            <a:rPr lang="en-US" sz="4800" b="0" i="1" smtClean="0">
                              <a:latin typeface="Cambria Math" panose="02040503050406030204" pitchFamily="18" charset="0"/>
                            </a:rPr>
                            <m:t> </m:t>
                          </m:r>
                          <m:sSub>
                            <m:sSubPr>
                              <m:ctrlPr>
                                <a:rPr lang="en-US" sz="4800" b="0" i="1" smtClean="0">
                                  <a:latin typeface="Cambria Math" panose="02040503050406030204" pitchFamily="18" charset="0"/>
                                </a:rPr>
                              </m:ctrlPr>
                            </m:sSubPr>
                            <m:e>
                              <m:r>
                                <a:rPr lang="en-US" sz="4800" b="1" i="1" smtClean="0">
                                  <a:latin typeface="Cambria Math" panose="02040503050406030204" pitchFamily="18" charset="0"/>
                                </a:rPr>
                                <m:t>𝒑</m:t>
                              </m:r>
                            </m:e>
                            <m:sub>
                              <m:r>
                                <a:rPr lang="en-US" sz="4800" b="0" i="1" smtClean="0">
                                  <a:latin typeface="Cambria Math" panose="02040503050406030204" pitchFamily="18" charset="0"/>
                                </a:rPr>
                                <m:t>1</m:t>
                              </m:r>
                            </m:sub>
                          </m:sSub>
                          <m:r>
                            <a:rPr lang="en-US" sz="4800" b="0" i="1" smtClean="0">
                              <a:latin typeface="Cambria Math" panose="02040503050406030204" pitchFamily="18" charset="0"/>
                            </a:rPr>
                            <m:t>  </m:t>
                          </m:r>
                          <m:sSub>
                            <m:sSubPr>
                              <m:ctrlPr>
                                <a:rPr lang="en-US" sz="4800" b="0" i="1" smtClean="0">
                                  <a:latin typeface="Cambria Math" panose="02040503050406030204" pitchFamily="18" charset="0"/>
                                </a:rPr>
                              </m:ctrlPr>
                            </m:sSubPr>
                            <m:e>
                              <m:r>
                                <a:rPr lang="en-US" sz="4800" b="1" i="1" smtClean="0">
                                  <a:latin typeface="Cambria Math" panose="02040503050406030204" pitchFamily="18" charset="0"/>
                                </a:rPr>
                                <m:t>𝒑</m:t>
                              </m:r>
                            </m:e>
                            <m:sub>
                              <m:r>
                                <a:rPr lang="en-US" sz="4800" b="0" i="1" smtClean="0">
                                  <a:latin typeface="Cambria Math" panose="02040503050406030204" pitchFamily="18" charset="0"/>
                                </a:rPr>
                                <m:t>2</m:t>
                              </m:r>
                            </m:sub>
                          </m:sSub>
                          <m:r>
                            <a:rPr lang="en-US" sz="4800" b="0" i="1" smtClean="0">
                              <a:latin typeface="Cambria Math" panose="02040503050406030204" pitchFamily="18" charset="0"/>
                            </a:rPr>
                            <m:t>  </m:t>
                          </m:r>
                          <m:sSub>
                            <m:sSubPr>
                              <m:ctrlPr>
                                <a:rPr lang="en-US" sz="4800" b="1" i="1" smtClean="0">
                                  <a:latin typeface="Cambria Math" panose="02040503050406030204" pitchFamily="18" charset="0"/>
                                </a:rPr>
                              </m:ctrlPr>
                            </m:sSubPr>
                            <m:e>
                              <m:r>
                                <a:rPr lang="en-US" sz="4800" b="1" i="1" smtClean="0">
                                  <a:latin typeface="Cambria Math" panose="02040503050406030204" pitchFamily="18" charset="0"/>
                                </a:rPr>
                                <m:t>𝒑</m:t>
                              </m:r>
                            </m:e>
                            <m:sub>
                              <m:r>
                                <a:rPr lang="en-US" sz="4800" b="1" i="1" smtClean="0">
                                  <a:latin typeface="Cambria Math" panose="02040503050406030204" pitchFamily="18" charset="0"/>
                                </a:rPr>
                                <m:t>𝟑</m:t>
                              </m:r>
                            </m:sub>
                          </m:sSub>
                          <m:r>
                            <a:rPr lang="en-US" sz="4800" b="0" i="1" smtClean="0">
                              <a:latin typeface="Cambria Math" panose="02040503050406030204" pitchFamily="18" charset="0"/>
                            </a:rPr>
                            <m:t>  </m:t>
                          </m:r>
                          <m:sSub>
                            <m:sSubPr>
                              <m:ctrlPr>
                                <a:rPr lang="en-US" sz="4800" b="0" i="1" smtClean="0">
                                  <a:latin typeface="Cambria Math" panose="02040503050406030204" pitchFamily="18" charset="0"/>
                                </a:rPr>
                              </m:ctrlPr>
                            </m:sSubPr>
                            <m:e>
                              <m:r>
                                <a:rPr lang="en-US" sz="4800" b="1" i="1" smtClean="0">
                                  <a:latin typeface="Cambria Math" panose="02040503050406030204" pitchFamily="18" charset="0"/>
                                </a:rPr>
                                <m:t>𝒑</m:t>
                              </m:r>
                            </m:e>
                            <m:sub>
                              <m:r>
                                <a:rPr lang="en-US" sz="4800" b="0" i="1" smtClean="0">
                                  <a:latin typeface="Cambria Math" panose="02040503050406030204" pitchFamily="18" charset="0"/>
                                </a:rPr>
                                <m:t>4</m:t>
                              </m:r>
                            </m:sub>
                          </m:sSub>
                          <m:r>
                            <a:rPr lang="en-US" sz="4800" b="0" i="1" smtClean="0">
                              <a:latin typeface="Cambria Math" panose="02040503050406030204" pitchFamily="18" charset="0"/>
                            </a:rPr>
                            <m:t> </m:t>
                          </m:r>
                        </m:e>
                      </m:d>
                    </m:oMath>
                  </m:oMathPara>
                </a14:m>
                <a:endParaRPr lang="en-US" sz="4800" dirty="0"/>
              </a:p>
            </p:txBody>
          </p:sp>
        </mc:Choice>
        <mc:Fallback xmlns="">
          <p:sp>
            <p:nvSpPr>
              <p:cNvPr id="4" name="TextBox 3">
                <a:extLst>
                  <a:ext uri="{FF2B5EF4-FFF2-40B4-BE49-F238E27FC236}">
                    <a16:creationId xmlns:a16="http://schemas.microsoft.com/office/drawing/2014/main" id="{4AC43ED5-D9CB-4AA1-A5DC-8BDF1B48DA84}"/>
                  </a:ext>
                </a:extLst>
              </p:cNvPr>
              <p:cNvSpPr txBox="1">
                <a:spLocks noRot="1" noChangeAspect="1" noMove="1" noResize="1" noEditPoints="1" noAdjustHandles="1" noChangeArrowheads="1" noChangeShapeType="1" noTextEdit="1"/>
              </p:cNvSpPr>
              <p:nvPr/>
            </p:nvSpPr>
            <p:spPr>
              <a:xfrm>
                <a:off x="1308318" y="1777486"/>
                <a:ext cx="6527363" cy="738664"/>
              </a:xfrm>
              <a:prstGeom prst="rect">
                <a:avLst/>
              </a:prstGeom>
              <a:blipFill>
                <a:blip r:embed="rId2"/>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6ECD578E-CCF6-410C-BA89-D97FCDF1A2CA}"/>
              </a:ext>
            </a:extLst>
          </p:cNvPr>
          <p:cNvSpPr txBox="1"/>
          <p:nvPr/>
        </p:nvSpPr>
        <p:spPr>
          <a:xfrm>
            <a:off x="1308318" y="2700593"/>
            <a:ext cx="7634346" cy="523220"/>
          </a:xfrm>
          <a:prstGeom prst="rect">
            <a:avLst/>
          </a:prstGeom>
          <a:noFill/>
        </p:spPr>
        <p:txBody>
          <a:bodyPr wrap="square" rtlCol="0">
            <a:spAutoFit/>
          </a:bodyPr>
          <a:lstStyle/>
          <a:p>
            <a:r>
              <a:rPr lang="en-US" sz="2800" dirty="0"/>
              <a:t>It turns out that </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C2327953-E84C-49FF-B10F-A79567E0E7FF}"/>
                  </a:ext>
                </a:extLst>
              </p:cNvPr>
              <p:cNvSpPr txBox="1"/>
              <p:nvPr/>
            </p:nvSpPr>
            <p:spPr>
              <a:xfrm>
                <a:off x="1571291" y="3269980"/>
                <a:ext cx="273773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𝒑</m:t>
                          </m:r>
                        </m:e>
                        <m:sub>
                          <m:r>
                            <a:rPr lang="en-US" sz="2800" b="1" i="1" smtClean="0">
                              <a:latin typeface="Cambria Math" panose="02040503050406030204" pitchFamily="18" charset="0"/>
                            </a:rPr>
                            <m:t>𝟏</m:t>
                          </m:r>
                        </m:sub>
                      </m:sSub>
                      <m:r>
                        <a:rPr lang="en-US" sz="2800" b="1" i="1" smtClean="0">
                          <a:latin typeface="Cambria Math" panose="02040503050406030204" pitchFamily="18" charset="0"/>
                        </a:rPr>
                        <m:t>≡</m:t>
                      </m:r>
                      <m:r>
                        <a:rPr lang="en-US" sz="2800" b="1" i="1" smtClean="0">
                          <a:latin typeface="Cambria Math" panose="02040503050406030204" pitchFamily="18" charset="0"/>
                        </a:rPr>
                        <m:t>𝑷</m:t>
                      </m:r>
                      <m:r>
                        <a:rPr lang="en-US" sz="2800" b="1" i="1" smtClean="0">
                          <a:latin typeface="Cambria Math" panose="02040503050406030204" pitchFamily="18" charset="0"/>
                        </a:rPr>
                        <m:t> </m:t>
                      </m:r>
                      <m:sSup>
                        <m:sSupPr>
                          <m:ctrlPr>
                            <a:rPr lang="en-US" sz="2800" b="0" i="1" smtClean="0">
                              <a:latin typeface="Cambria Math" panose="02040503050406030204" pitchFamily="18" charset="0"/>
                            </a:rPr>
                          </m:ctrlPr>
                        </m:sSupPr>
                        <m:e>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1,0,0,0</m:t>
                              </m:r>
                            </m:e>
                          </m:d>
                        </m:e>
                        <m:sup>
                          <m:r>
                            <a:rPr lang="en-US" sz="2800" b="0" i="1" smtClean="0">
                              <a:latin typeface="Cambria Math" panose="02040503050406030204" pitchFamily="18" charset="0"/>
                            </a:rPr>
                            <m:t>𝑇</m:t>
                          </m:r>
                        </m:sup>
                      </m:sSup>
                    </m:oMath>
                  </m:oMathPara>
                </a14:m>
                <a:endParaRPr lang="en-US" sz="2800" dirty="0"/>
              </a:p>
            </p:txBody>
          </p:sp>
        </mc:Choice>
        <mc:Fallback>
          <p:sp>
            <p:nvSpPr>
              <p:cNvPr id="7" name="TextBox 6">
                <a:extLst>
                  <a:ext uri="{FF2B5EF4-FFF2-40B4-BE49-F238E27FC236}">
                    <a16:creationId xmlns:a16="http://schemas.microsoft.com/office/drawing/2014/main" id="{C2327953-E84C-49FF-B10F-A79567E0E7FF}"/>
                  </a:ext>
                </a:extLst>
              </p:cNvPr>
              <p:cNvSpPr txBox="1">
                <a:spLocks noRot="1" noChangeAspect="1" noMove="1" noResize="1" noEditPoints="1" noAdjustHandles="1" noChangeArrowheads="1" noChangeShapeType="1" noTextEdit="1"/>
              </p:cNvSpPr>
              <p:nvPr/>
            </p:nvSpPr>
            <p:spPr>
              <a:xfrm>
                <a:off x="1571291" y="3269980"/>
                <a:ext cx="2737736" cy="430887"/>
              </a:xfrm>
              <a:prstGeom prst="rect">
                <a:avLst/>
              </a:prstGeom>
              <a:blipFill>
                <a:blip r:embed="rId3"/>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9DBEC94C-C42A-4DA8-8B8A-4D9E39EA19F1}"/>
              </a:ext>
            </a:extLst>
          </p:cNvPr>
          <p:cNvSpPr txBox="1"/>
          <p:nvPr/>
        </p:nvSpPr>
        <p:spPr>
          <a:xfrm>
            <a:off x="4643124" y="3223813"/>
            <a:ext cx="2872690" cy="523220"/>
          </a:xfrm>
          <a:prstGeom prst="rect">
            <a:avLst/>
          </a:prstGeom>
          <a:noFill/>
        </p:spPr>
        <p:txBody>
          <a:bodyPr wrap="square" rtlCol="0">
            <a:spAutoFit/>
          </a:bodyPr>
          <a:lstStyle/>
          <a:p>
            <a:r>
              <a:rPr lang="en-US" sz="2800" dirty="0"/>
              <a:t>VP in X direction</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5131AFE1-44F4-4719-BCA7-34705D11C8B7}"/>
                  </a:ext>
                </a:extLst>
              </p:cNvPr>
              <p:cNvSpPr txBox="1"/>
              <p:nvPr/>
            </p:nvSpPr>
            <p:spPr>
              <a:xfrm>
                <a:off x="1571291" y="3788471"/>
                <a:ext cx="273773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𝒑</m:t>
                          </m:r>
                        </m:e>
                        <m:sub>
                          <m:r>
                            <a:rPr lang="en-US" sz="2800" b="1" i="1" smtClean="0">
                              <a:latin typeface="Cambria Math" panose="02040503050406030204" pitchFamily="18" charset="0"/>
                            </a:rPr>
                            <m:t>𝟐</m:t>
                          </m:r>
                        </m:sub>
                      </m:sSub>
                      <m:r>
                        <a:rPr lang="en-US" sz="2800" b="1" i="1" smtClean="0">
                          <a:latin typeface="Cambria Math" panose="02040503050406030204" pitchFamily="18" charset="0"/>
                        </a:rPr>
                        <m:t>≡</m:t>
                      </m:r>
                      <m:r>
                        <a:rPr lang="en-US" sz="2800" b="1" i="1" smtClean="0">
                          <a:latin typeface="Cambria Math" panose="02040503050406030204" pitchFamily="18" charset="0"/>
                        </a:rPr>
                        <m:t>𝑷</m:t>
                      </m:r>
                      <m:r>
                        <a:rPr lang="en-US" sz="2800" b="1" i="1" smtClean="0">
                          <a:latin typeface="Cambria Math" panose="02040503050406030204" pitchFamily="18" charset="0"/>
                        </a:rPr>
                        <m:t> </m:t>
                      </m:r>
                      <m:sSup>
                        <m:sSupPr>
                          <m:ctrlPr>
                            <a:rPr lang="en-US" sz="2800" b="0" i="1" smtClean="0">
                              <a:latin typeface="Cambria Math" panose="02040503050406030204" pitchFamily="18" charset="0"/>
                            </a:rPr>
                          </m:ctrlPr>
                        </m:sSupPr>
                        <m:e>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0,1,0,0</m:t>
                              </m:r>
                            </m:e>
                          </m:d>
                        </m:e>
                        <m:sup>
                          <m:r>
                            <a:rPr lang="en-US" sz="2800" b="0" i="1" smtClean="0">
                              <a:latin typeface="Cambria Math" panose="02040503050406030204" pitchFamily="18" charset="0"/>
                            </a:rPr>
                            <m:t>𝑇</m:t>
                          </m:r>
                        </m:sup>
                      </m:sSup>
                    </m:oMath>
                  </m:oMathPara>
                </a14:m>
                <a:endParaRPr lang="en-US" sz="2800" dirty="0"/>
              </a:p>
            </p:txBody>
          </p:sp>
        </mc:Choice>
        <mc:Fallback>
          <p:sp>
            <p:nvSpPr>
              <p:cNvPr id="8" name="TextBox 7">
                <a:extLst>
                  <a:ext uri="{FF2B5EF4-FFF2-40B4-BE49-F238E27FC236}">
                    <a16:creationId xmlns:a16="http://schemas.microsoft.com/office/drawing/2014/main" id="{5131AFE1-44F4-4719-BCA7-34705D11C8B7}"/>
                  </a:ext>
                </a:extLst>
              </p:cNvPr>
              <p:cNvSpPr txBox="1">
                <a:spLocks noRot="1" noChangeAspect="1" noMove="1" noResize="1" noEditPoints="1" noAdjustHandles="1" noChangeArrowheads="1" noChangeShapeType="1" noTextEdit="1"/>
              </p:cNvSpPr>
              <p:nvPr/>
            </p:nvSpPr>
            <p:spPr>
              <a:xfrm>
                <a:off x="1571291" y="3788471"/>
                <a:ext cx="2737736" cy="430887"/>
              </a:xfrm>
              <a:prstGeom prst="rect">
                <a:avLst/>
              </a:prstGeom>
              <a:blipFill>
                <a:blip r:embed="rId4"/>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2A6D98B8-D724-426D-9E79-E245E1E8EAE8}"/>
              </a:ext>
            </a:extLst>
          </p:cNvPr>
          <p:cNvSpPr txBox="1"/>
          <p:nvPr/>
        </p:nvSpPr>
        <p:spPr>
          <a:xfrm>
            <a:off x="4643124" y="3742304"/>
            <a:ext cx="2872690" cy="523220"/>
          </a:xfrm>
          <a:prstGeom prst="rect">
            <a:avLst/>
          </a:prstGeom>
          <a:noFill/>
        </p:spPr>
        <p:txBody>
          <a:bodyPr wrap="square" rtlCol="0">
            <a:spAutoFit/>
          </a:bodyPr>
          <a:lstStyle/>
          <a:p>
            <a:r>
              <a:rPr lang="en-US" sz="2800" dirty="0"/>
              <a:t>VP in Y direction</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984E3DB9-9718-46E6-862E-B97E8916DA33}"/>
                  </a:ext>
                </a:extLst>
              </p:cNvPr>
              <p:cNvSpPr txBox="1"/>
              <p:nvPr/>
            </p:nvSpPr>
            <p:spPr>
              <a:xfrm>
                <a:off x="1571291" y="4306962"/>
                <a:ext cx="273773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𝒑</m:t>
                          </m:r>
                        </m:e>
                        <m:sub>
                          <m:r>
                            <a:rPr lang="en-US" sz="2800" b="1" i="1" smtClean="0">
                              <a:latin typeface="Cambria Math" panose="02040503050406030204" pitchFamily="18" charset="0"/>
                            </a:rPr>
                            <m:t>𝟑</m:t>
                          </m:r>
                        </m:sub>
                      </m:sSub>
                      <m:r>
                        <a:rPr lang="en-US" sz="2800" b="1" i="1" smtClean="0">
                          <a:latin typeface="Cambria Math" panose="02040503050406030204" pitchFamily="18" charset="0"/>
                        </a:rPr>
                        <m:t>≡</m:t>
                      </m:r>
                      <m:r>
                        <a:rPr lang="en-US" sz="2800" b="1" i="1" smtClean="0">
                          <a:latin typeface="Cambria Math" panose="02040503050406030204" pitchFamily="18" charset="0"/>
                        </a:rPr>
                        <m:t>𝑷</m:t>
                      </m:r>
                      <m:r>
                        <a:rPr lang="en-US" sz="2800" b="1" i="1" smtClean="0">
                          <a:latin typeface="Cambria Math" panose="02040503050406030204" pitchFamily="18" charset="0"/>
                        </a:rPr>
                        <m:t> </m:t>
                      </m:r>
                      <m:sSup>
                        <m:sSupPr>
                          <m:ctrlPr>
                            <a:rPr lang="en-US" sz="2800" b="0" i="1" smtClean="0">
                              <a:latin typeface="Cambria Math" panose="02040503050406030204" pitchFamily="18" charset="0"/>
                            </a:rPr>
                          </m:ctrlPr>
                        </m:sSupPr>
                        <m:e>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0,0,1,0</m:t>
                              </m:r>
                            </m:e>
                          </m:d>
                        </m:e>
                        <m:sup>
                          <m:r>
                            <a:rPr lang="en-US" sz="2800" b="0" i="1" smtClean="0">
                              <a:latin typeface="Cambria Math" panose="02040503050406030204" pitchFamily="18" charset="0"/>
                            </a:rPr>
                            <m:t>𝑇</m:t>
                          </m:r>
                        </m:sup>
                      </m:sSup>
                    </m:oMath>
                  </m:oMathPara>
                </a14:m>
                <a:endParaRPr lang="en-US" sz="2800" dirty="0"/>
              </a:p>
            </p:txBody>
          </p:sp>
        </mc:Choice>
        <mc:Fallback>
          <p:sp>
            <p:nvSpPr>
              <p:cNvPr id="10" name="TextBox 9">
                <a:extLst>
                  <a:ext uri="{FF2B5EF4-FFF2-40B4-BE49-F238E27FC236}">
                    <a16:creationId xmlns:a16="http://schemas.microsoft.com/office/drawing/2014/main" id="{984E3DB9-9718-46E6-862E-B97E8916DA33}"/>
                  </a:ext>
                </a:extLst>
              </p:cNvPr>
              <p:cNvSpPr txBox="1">
                <a:spLocks noRot="1" noChangeAspect="1" noMove="1" noResize="1" noEditPoints="1" noAdjustHandles="1" noChangeArrowheads="1" noChangeShapeType="1" noTextEdit="1"/>
              </p:cNvSpPr>
              <p:nvPr/>
            </p:nvSpPr>
            <p:spPr>
              <a:xfrm>
                <a:off x="1571291" y="4306962"/>
                <a:ext cx="2737736" cy="430887"/>
              </a:xfrm>
              <a:prstGeom prst="rect">
                <a:avLst/>
              </a:prstGeom>
              <a:blipFill>
                <a:blip r:embed="rId5"/>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AF761AA1-6169-45C4-9E55-4E95A335E146}"/>
              </a:ext>
            </a:extLst>
          </p:cNvPr>
          <p:cNvSpPr txBox="1"/>
          <p:nvPr/>
        </p:nvSpPr>
        <p:spPr>
          <a:xfrm>
            <a:off x="4643124" y="4260795"/>
            <a:ext cx="2872690" cy="523220"/>
          </a:xfrm>
          <a:prstGeom prst="rect">
            <a:avLst/>
          </a:prstGeom>
          <a:noFill/>
        </p:spPr>
        <p:txBody>
          <a:bodyPr wrap="square" rtlCol="0">
            <a:spAutoFit/>
          </a:bodyPr>
          <a:lstStyle/>
          <a:p>
            <a:r>
              <a:rPr lang="en-US" sz="2800" dirty="0"/>
              <a:t>VP in Z direction</a:t>
            </a: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57E75BBD-C803-43CE-9102-8A62D68D4108}"/>
                  </a:ext>
                </a:extLst>
              </p:cNvPr>
              <p:cNvSpPr txBox="1"/>
              <p:nvPr/>
            </p:nvSpPr>
            <p:spPr>
              <a:xfrm>
                <a:off x="1571291" y="4825453"/>
                <a:ext cx="273773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𝒑</m:t>
                          </m:r>
                        </m:e>
                        <m:sub>
                          <m:r>
                            <a:rPr lang="en-US" sz="2800" b="1" i="1" smtClean="0">
                              <a:latin typeface="Cambria Math" panose="02040503050406030204" pitchFamily="18" charset="0"/>
                            </a:rPr>
                            <m:t>𝟒</m:t>
                          </m:r>
                        </m:sub>
                      </m:sSub>
                      <m:r>
                        <a:rPr lang="en-US" sz="2800" b="1" i="1" smtClean="0">
                          <a:latin typeface="Cambria Math" panose="02040503050406030204" pitchFamily="18" charset="0"/>
                        </a:rPr>
                        <m:t>≡</m:t>
                      </m:r>
                      <m:r>
                        <a:rPr lang="en-US" sz="2800" b="1" i="1" smtClean="0">
                          <a:latin typeface="Cambria Math" panose="02040503050406030204" pitchFamily="18" charset="0"/>
                        </a:rPr>
                        <m:t>𝑷</m:t>
                      </m:r>
                      <m:r>
                        <a:rPr lang="en-US" sz="2800" b="1" i="1" smtClean="0">
                          <a:latin typeface="Cambria Math" panose="02040503050406030204" pitchFamily="18" charset="0"/>
                        </a:rPr>
                        <m:t> </m:t>
                      </m:r>
                      <m:sSup>
                        <m:sSupPr>
                          <m:ctrlPr>
                            <a:rPr lang="en-US" sz="2800" b="0" i="1" smtClean="0">
                              <a:latin typeface="Cambria Math" panose="02040503050406030204" pitchFamily="18" charset="0"/>
                            </a:rPr>
                          </m:ctrlPr>
                        </m:sSupPr>
                        <m:e>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0,0,0,1</m:t>
                              </m:r>
                            </m:e>
                          </m:d>
                        </m:e>
                        <m:sup>
                          <m:r>
                            <a:rPr lang="en-US" sz="2800" b="0" i="1" smtClean="0">
                              <a:latin typeface="Cambria Math" panose="02040503050406030204" pitchFamily="18" charset="0"/>
                            </a:rPr>
                            <m:t>𝑇</m:t>
                          </m:r>
                        </m:sup>
                      </m:sSup>
                    </m:oMath>
                  </m:oMathPara>
                </a14:m>
                <a:endParaRPr lang="en-US" sz="2800" dirty="0"/>
              </a:p>
            </p:txBody>
          </p:sp>
        </mc:Choice>
        <mc:Fallback>
          <p:sp>
            <p:nvSpPr>
              <p:cNvPr id="9" name="TextBox 8">
                <a:extLst>
                  <a:ext uri="{FF2B5EF4-FFF2-40B4-BE49-F238E27FC236}">
                    <a16:creationId xmlns:a16="http://schemas.microsoft.com/office/drawing/2014/main" id="{57E75BBD-C803-43CE-9102-8A62D68D4108}"/>
                  </a:ext>
                </a:extLst>
              </p:cNvPr>
              <p:cNvSpPr txBox="1">
                <a:spLocks noRot="1" noChangeAspect="1" noMove="1" noResize="1" noEditPoints="1" noAdjustHandles="1" noChangeArrowheads="1" noChangeShapeType="1" noTextEdit="1"/>
              </p:cNvSpPr>
              <p:nvPr/>
            </p:nvSpPr>
            <p:spPr>
              <a:xfrm>
                <a:off x="1571291" y="4825453"/>
                <a:ext cx="2737736" cy="430887"/>
              </a:xfrm>
              <a:prstGeom prst="rect">
                <a:avLst/>
              </a:prstGeom>
              <a:blipFill>
                <a:blip r:embed="rId6"/>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17F0DB44-CA9E-4BED-83E0-3E2F8571951D}"/>
              </a:ext>
            </a:extLst>
          </p:cNvPr>
          <p:cNvSpPr txBox="1"/>
          <p:nvPr/>
        </p:nvSpPr>
        <p:spPr>
          <a:xfrm>
            <a:off x="4643123" y="4774557"/>
            <a:ext cx="3206787" cy="523220"/>
          </a:xfrm>
          <a:prstGeom prst="rect">
            <a:avLst/>
          </a:prstGeom>
          <a:noFill/>
        </p:spPr>
        <p:txBody>
          <a:bodyPr wrap="square" rtlCol="0">
            <a:spAutoFit/>
          </a:bodyPr>
          <a:lstStyle/>
          <a:p>
            <a:r>
              <a:rPr lang="en-US" sz="2800" dirty="0"/>
              <a:t>Projection of origin</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029D4E79-5CC0-4920-804F-6F148DFFFC26}"/>
                  </a:ext>
                </a:extLst>
              </p:cNvPr>
              <p:cNvSpPr txBox="1"/>
              <p:nvPr/>
            </p:nvSpPr>
            <p:spPr>
              <a:xfrm>
                <a:off x="1308318" y="5305706"/>
                <a:ext cx="7207032" cy="954107"/>
              </a:xfrm>
              <a:prstGeom prst="rect">
                <a:avLst/>
              </a:prstGeom>
              <a:noFill/>
            </p:spPr>
            <p:txBody>
              <a:bodyPr wrap="square" rtlCol="0">
                <a:spAutoFit/>
              </a:bodyPr>
              <a:lstStyle/>
              <a:p>
                <a:r>
                  <a:rPr lang="en-US" sz="2800" dirty="0"/>
                  <a:t>Note the usual </a:t>
                </a:r>
                <a14:m>
                  <m:oMath xmlns:m="http://schemas.openxmlformats.org/officeDocument/2006/math">
                    <m:r>
                      <a:rPr lang="en-US" sz="2800" b="0" i="1" smtClean="0">
                        <a:latin typeface="Cambria Math" panose="02040503050406030204" pitchFamily="18" charset="0"/>
                      </a:rPr>
                      <m:t>≡</m:t>
                    </m:r>
                  </m:oMath>
                </a14:m>
                <a:r>
                  <a:rPr lang="en-US" sz="2800" dirty="0"/>
                  <a:t> (i.e., all of this is up to scale) as well as where the 0 is</a:t>
                </a:r>
              </a:p>
            </p:txBody>
          </p:sp>
        </mc:Choice>
        <mc:Fallback>
          <p:sp>
            <p:nvSpPr>
              <p:cNvPr id="15" name="TextBox 14">
                <a:extLst>
                  <a:ext uri="{FF2B5EF4-FFF2-40B4-BE49-F238E27FC236}">
                    <a16:creationId xmlns:a16="http://schemas.microsoft.com/office/drawing/2014/main" id="{029D4E79-5CC0-4920-804F-6F148DFFFC26}"/>
                  </a:ext>
                </a:extLst>
              </p:cNvPr>
              <p:cNvSpPr txBox="1">
                <a:spLocks noRot="1" noChangeAspect="1" noMove="1" noResize="1" noEditPoints="1" noAdjustHandles="1" noChangeArrowheads="1" noChangeShapeType="1" noTextEdit="1"/>
              </p:cNvSpPr>
              <p:nvPr/>
            </p:nvSpPr>
            <p:spPr>
              <a:xfrm>
                <a:off x="1308318" y="5305706"/>
                <a:ext cx="7207032" cy="954107"/>
              </a:xfrm>
              <a:prstGeom prst="rect">
                <a:avLst/>
              </a:prstGeom>
              <a:blipFill>
                <a:blip r:embed="rId7"/>
                <a:stretch>
                  <a:fillRect l="-1777" t="-6369" b="-16561"/>
                </a:stretch>
              </a:blipFill>
            </p:spPr>
            <p:txBody>
              <a:bodyPr/>
              <a:lstStyle/>
              <a:p>
                <a:r>
                  <a:rPr lang="en-US">
                    <a:noFill/>
                  </a:rPr>
                  <a:t> </a:t>
                </a:r>
              </a:p>
            </p:txBody>
          </p:sp>
        </mc:Fallback>
      </mc:AlternateContent>
    </p:spTree>
    <p:extLst>
      <p:ext uri="{BB962C8B-B14F-4D97-AF65-F5344CB8AC3E}">
        <p14:creationId xmlns:p14="http://schemas.microsoft.com/office/powerpoint/2010/main" val="274654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8" grpId="0"/>
      <p:bldP spid="12" grpId="0"/>
      <p:bldP spid="10" grpId="0"/>
      <p:bldP spid="13" grpId="0"/>
      <p:bldP spid="9"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3DDA7-5E35-42B8-8CBF-AFB6C3448E10}"/>
              </a:ext>
            </a:extLst>
          </p:cNvPr>
          <p:cNvSpPr>
            <a:spLocks noGrp="1"/>
          </p:cNvSpPr>
          <p:nvPr>
            <p:ph type="title"/>
          </p:nvPr>
        </p:nvSpPr>
        <p:spPr/>
        <p:txBody>
          <a:bodyPr/>
          <a:lstStyle/>
          <a:p>
            <a:r>
              <a:rPr lang="en-US" dirty="0"/>
              <a:t>Calibration from vanishing points</a:t>
            </a:r>
          </a:p>
        </p:txBody>
      </p:sp>
      <p:sp>
        <p:nvSpPr>
          <p:cNvPr id="3" name="Content Placeholder 2">
            <a:extLst>
              <a:ext uri="{FF2B5EF4-FFF2-40B4-BE49-F238E27FC236}">
                <a16:creationId xmlns:a16="http://schemas.microsoft.com/office/drawing/2014/main" id="{50C77876-52C9-470E-BD38-92225DDB850E}"/>
              </a:ext>
            </a:extLst>
          </p:cNvPr>
          <p:cNvSpPr>
            <a:spLocks noGrp="1"/>
          </p:cNvSpPr>
          <p:nvPr>
            <p:ph idx="1"/>
          </p:nvPr>
        </p:nvSpPr>
        <p:spPr>
          <a:xfrm>
            <a:off x="628650" y="1825625"/>
            <a:ext cx="7886700" cy="4351338"/>
          </a:xfrm>
        </p:spPr>
        <p:txBody>
          <a:bodyPr/>
          <a:lstStyle/>
          <a:p>
            <a:pPr marL="0" indent="0">
              <a:buNone/>
            </a:pPr>
            <a:r>
              <a:rPr lang="en-US" dirty="0"/>
              <a:t>Let’s align the world coordinate system with the three orthogonal vanishing directions:</a:t>
            </a:r>
          </a:p>
        </p:txBody>
      </p:sp>
      <p:grpSp>
        <p:nvGrpSpPr>
          <p:cNvPr id="8" name="Group 7">
            <a:extLst>
              <a:ext uri="{FF2B5EF4-FFF2-40B4-BE49-F238E27FC236}">
                <a16:creationId xmlns:a16="http://schemas.microsoft.com/office/drawing/2014/main" id="{D8D8F912-0222-4C14-AA79-8390FEEED9BF}"/>
              </a:ext>
            </a:extLst>
          </p:cNvPr>
          <p:cNvGrpSpPr/>
          <p:nvPr/>
        </p:nvGrpSpPr>
        <p:grpSpPr>
          <a:xfrm>
            <a:off x="2160508" y="2847331"/>
            <a:ext cx="4272719" cy="976615"/>
            <a:chOff x="2160508" y="2847331"/>
            <a:chExt cx="4272719" cy="976615"/>
          </a:xfrm>
        </p:grpSpPr>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4B9D22DC-DC91-427C-B35F-2E5029EF0960}"/>
                    </a:ext>
                  </a:extLst>
                </p:cNvPr>
                <p:cNvSpPr txBox="1"/>
                <p:nvPr/>
              </p:nvSpPr>
              <p:spPr>
                <a:xfrm>
                  <a:off x="2160508" y="2847332"/>
                  <a:ext cx="1283685" cy="9766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𝒆</m:t>
                            </m:r>
                          </m:e>
                          <m:sub>
                            <m:r>
                              <a:rPr lang="en-US" sz="2400" b="1" i="1" smtClean="0">
                                <a:latin typeface="Cambria Math" panose="02040503050406030204" pitchFamily="18" charset="0"/>
                              </a:rPr>
                              <m:t>𝟏</m:t>
                            </m:r>
                          </m:sub>
                        </m:sSub>
                        <m:r>
                          <a:rPr lang="en-US" sz="2400" b="0" i="1" smtClean="0">
                            <a:latin typeface="Cambria Math" panose="02040503050406030204" pitchFamily="18" charset="0"/>
                          </a:rPr>
                          <m:t>= </m:t>
                        </m:r>
                        <m:d>
                          <m:dPr>
                            <m:begChr m:val="["/>
                            <m:endChr m:val="]"/>
                            <m:ctrlPr>
                              <a:rPr lang="en-US" sz="2400" b="0" i="1" smtClean="0">
                                <a:latin typeface="Cambria Math" panose="02040503050406030204" pitchFamily="18" charset="0"/>
                              </a:rPr>
                            </m:ctrlPr>
                          </m:dPr>
                          <m:e>
                            <m:m>
                              <m:mPr>
                                <m:mcs>
                                  <m:mc>
                                    <m:mcPr>
                                      <m:count m:val="1"/>
                                      <m:mcJc m:val="center"/>
                                    </m:mcPr>
                                  </m:mc>
                                </m:mcs>
                                <m:ctrlPr>
                                  <a:rPr lang="en-US" sz="2400" b="0" i="1" smtClean="0">
                                    <a:latin typeface="Cambria Math" panose="02040503050406030204" pitchFamily="18" charset="0"/>
                                  </a:rPr>
                                </m:ctrlPr>
                              </m:mPr>
                              <m:mr>
                                <m:e>
                                  <m:r>
                                    <m:rPr>
                                      <m:brk m:alnAt="7"/>
                                    </m:rPr>
                                    <a:rPr lang="en-US" sz="2400" b="0" i="1" smtClean="0">
                                      <a:latin typeface="Cambria Math" panose="02040503050406030204" pitchFamily="18" charset="0"/>
                                    </a:rPr>
                                    <m:t>1</m:t>
                                  </m:r>
                                </m:e>
                              </m:mr>
                              <m:mr>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mr>
                            </m:m>
                          </m:e>
                        </m:d>
                      </m:oMath>
                    </m:oMathPara>
                  </a14:m>
                  <a:endParaRPr lang="en-US" sz="2400" dirty="0"/>
                </a:p>
              </p:txBody>
            </p:sp>
          </mc:Choice>
          <mc:Fallback>
            <p:sp>
              <p:nvSpPr>
                <p:cNvPr id="4" name="TextBox 3">
                  <a:extLst>
                    <a:ext uri="{FF2B5EF4-FFF2-40B4-BE49-F238E27FC236}">
                      <a16:creationId xmlns:a16="http://schemas.microsoft.com/office/drawing/2014/main" id="{4B9D22DC-DC91-427C-B35F-2E5029EF0960}"/>
                    </a:ext>
                  </a:extLst>
                </p:cNvPr>
                <p:cNvSpPr txBox="1">
                  <a:spLocks noRot="1" noChangeAspect="1" noMove="1" noResize="1" noEditPoints="1" noAdjustHandles="1" noChangeArrowheads="1" noChangeShapeType="1" noTextEdit="1"/>
                </p:cNvSpPr>
                <p:nvPr/>
              </p:nvSpPr>
              <p:spPr>
                <a:xfrm>
                  <a:off x="2160508" y="2847332"/>
                  <a:ext cx="1283685" cy="97661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E0A2A2FE-6A7E-4A5C-B0C5-F4E2BA08941C}"/>
                    </a:ext>
                  </a:extLst>
                </p:cNvPr>
                <p:cNvSpPr txBox="1"/>
                <p:nvPr/>
              </p:nvSpPr>
              <p:spPr>
                <a:xfrm>
                  <a:off x="3655025" y="2847331"/>
                  <a:ext cx="1283685" cy="9766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𝒆</m:t>
                            </m:r>
                          </m:e>
                          <m:sub>
                            <m:r>
                              <a:rPr lang="en-US" sz="2400" b="1" i="1" smtClean="0">
                                <a:latin typeface="Cambria Math" panose="02040503050406030204" pitchFamily="18" charset="0"/>
                              </a:rPr>
                              <m:t>𝟐</m:t>
                            </m:r>
                          </m:sub>
                        </m:sSub>
                        <m:r>
                          <a:rPr lang="en-US" sz="2400" b="0" i="1" smtClean="0">
                            <a:latin typeface="Cambria Math" panose="02040503050406030204" pitchFamily="18" charset="0"/>
                          </a:rPr>
                          <m:t>= </m:t>
                        </m:r>
                        <m:d>
                          <m:dPr>
                            <m:begChr m:val="["/>
                            <m:endChr m:val="]"/>
                            <m:ctrlPr>
                              <a:rPr lang="en-US" sz="2400" b="0" i="1" smtClean="0">
                                <a:latin typeface="Cambria Math" panose="02040503050406030204" pitchFamily="18" charset="0"/>
                              </a:rPr>
                            </m:ctrlPr>
                          </m:dPr>
                          <m:e>
                            <m:m>
                              <m:mPr>
                                <m:mcs>
                                  <m:mc>
                                    <m:mcPr>
                                      <m:count m:val="1"/>
                                      <m:mcJc m:val="center"/>
                                    </m:mcPr>
                                  </m:mc>
                                </m:mcs>
                                <m:ctrlPr>
                                  <a:rPr lang="en-US" sz="2400" b="0" i="1" smtClean="0">
                                    <a:latin typeface="Cambria Math" panose="02040503050406030204" pitchFamily="18" charset="0"/>
                                  </a:rPr>
                                </m:ctrlPr>
                              </m:mPr>
                              <m:mr>
                                <m:e>
                                  <m:r>
                                    <m:rPr>
                                      <m:brk m:alnAt="7"/>
                                    </m:rPr>
                                    <a:rPr lang="en-US" sz="2400" b="0" i="1" smtClean="0">
                                      <a:latin typeface="Cambria Math" panose="02040503050406030204" pitchFamily="18" charset="0"/>
                                    </a:rPr>
                                    <m:t>0</m:t>
                                  </m:r>
                                </m:e>
                              </m:mr>
                              <m:mr>
                                <m:e>
                                  <m:r>
                                    <a:rPr lang="en-US" sz="2400" b="0" i="1" smtClean="0">
                                      <a:latin typeface="Cambria Math" panose="02040503050406030204" pitchFamily="18" charset="0"/>
                                    </a:rPr>
                                    <m:t>1</m:t>
                                  </m:r>
                                </m:e>
                              </m:mr>
                              <m:mr>
                                <m:e>
                                  <m:r>
                                    <a:rPr lang="en-US" sz="2400" b="0" i="1" smtClean="0">
                                      <a:latin typeface="Cambria Math" panose="02040503050406030204" pitchFamily="18" charset="0"/>
                                    </a:rPr>
                                    <m:t>0</m:t>
                                  </m:r>
                                </m:e>
                              </m:mr>
                            </m:m>
                          </m:e>
                        </m:d>
                      </m:oMath>
                    </m:oMathPara>
                  </a14:m>
                  <a:endParaRPr lang="en-US" sz="2400" dirty="0"/>
                </a:p>
              </p:txBody>
            </p:sp>
          </mc:Choice>
          <mc:Fallback>
            <p:sp>
              <p:nvSpPr>
                <p:cNvPr id="5" name="TextBox 4">
                  <a:extLst>
                    <a:ext uri="{FF2B5EF4-FFF2-40B4-BE49-F238E27FC236}">
                      <a16:creationId xmlns:a16="http://schemas.microsoft.com/office/drawing/2014/main" id="{E0A2A2FE-6A7E-4A5C-B0C5-F4E2BA08941C}"/>
                    </a:ext>
                  </a:extLst>
                </p:cNvPr>
                <p:cNvSpPr txBox="1">
                  <a:spLocks noRot="1" noChangeAspect="1" noMove="1" noResize="1" noEditPoints="1" noAdjustHandles="1" noChangeArrowheads="1" noChangeShapeType="1" noTextEdit="1"/>
                </p:cNvSpPr>
                <p:nvPr/>
              </p:nvSpPr>
              <p:spPr>
                <a:xfrm>
                  <a:off x="3655025" y="2847331"/>
                  <a:ext cx="1283685" cy="97661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30C9B8BE-E4F4-498A-9B2B-D45D759A348F}"/>
                    </a:ext>
                  </a:extLst>
                </p:cNvPr>
                <p:cNvSpPr txBox="1"/>
                <p:nvPr/>
              </p:nvSpPr>
              <p:spPr>
                <a:xfrm>
                  <a:off x="5149542" y="2847331"/>
                  <a:ext cx="1283685" cy="9742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𝒆</m:t>
                            </m:r>
                          </m:e>
                          <m:sub>
                            <m:r>
                              <a:rPr lang="en-US" sz="2400" b="1" i="1" smtClean="0">
                                <a:latin typeface="Cambria Math" panose="02040503050406030204" pitchFamily="18" charset="0"/>
                              </a:rPr>
                              <m:t>𝟑</m:t>
                            </m:r>
                          </m:sub>
                        </m:sSub>
                        <m:r>
                          <a:rPr lang="en-US" sz="2400" b="0" i="1" smtClean="0">
                            <a:latin typeface="Cambria Math" panose="02040503050406030204" pitchFamily="18" charset="0"/>
                          </a:rPr>
                          <m:t>= </m:t>
                        </m:r>
                        <m:d>
                          <m:dPr>
                            <m:begChr m:val="["/>
                            <m:endChr m:val="]"/>
                            <m:ctrlPr>
                              <a:rPr lang="en-US" sz="2400" b="0" i="1" smtClean="0">
                                <a:latin typeface="Cambria Math" panose="02040503050406030204" pitchFamily="18" charset="0"/>
                              </a:rPr>
                            </m:ctrlPr>
                          </m:dPr>
                          <m:e>
                            <m:m>
                              <m:mPr>
                                <m:mcs>
                                  <m:mc>
                                    <m:mcPr>
                                      <m:count m:val="1"/>
                                      <m:mcJc m:val="center"/>
                                    </m:mcPr>
                                  </m:mc>
                                </m:mcs>
                                <m:ctrlPr>
                                  <a:rPr lang="en-US" sz="2400" b="0" i="1" smtClean="0">
                                    <a:latin typeface="Cambria Math" panose="02040503050406030204" pitchFamily="18" charset="0"/>
                                  </a:rPr>
                                </m:ctrlPr>
                              </m:mPr>
                              <m:mr>
                                <m:e>
                                  <m:r>
                                    <m:rPr>
                                      <m:brk m:alnAt="7"/>
                                    </m:rP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mr>
                              <m:mr>
                                <m:e>
                                  <m:r>
                                    <a:rPr lang="en-US" sz="2400" b="0" i="1" smtClean="0">
                                      <a:latin typeface="Cambria Math" panose="02040503050406030204" pitchFamily="18" charset="0"/>
                                    </a:rPr>
                                    <m:t>1</m:t>
                                  </m:r>
                                </m:e>
                              </m:mr>
                            </m:m>
                          </m:e>
                        </m:d>
                      </m:oMath>
                    </m:oMathPara>
                  </a14:m>
                  <a:endParaRPr lang="en-US" sz="2400" dirty="0"/>
                </a:p>
              </p:txBody>
            </p:sp>
          </mc:Choice>
          <mc:Fallback>
            <p:sp>
              <p:nvSpPr>
                <p:cNvPr id="6" name="TextBox 5">
                  <a:extLst>
                    <a:ext uri="{FF2B5EF4-FFF2-40B4-BE49-F238E27FC236}">
                      <a16:creationId xmlns:a16="http://schemas.microsoft.com/office/drawing/2014/main" id="{30C9B8BE-E4F4-498A-9B2B-D45D759A348F}"/>
                    </a:ext>
                  </a:extLst>
                </p:cNvPr>
                <p:cNvSpPr txBox="1">
                  <a:spLocks noRot="1" noChangeAspect="1" noMove="1" noResize="1" noEditPoints="1" noAdjustHandles="1" noChangeArrowheads="1" noChangeShapeType="1" noTextEdit="1"/>
                </p:cNvSpPr>
                <p:nvPr/>
              </p:nvSpPr>
              <p:spPr>
                <a:xfrm>
                  <a:off x="5149542" y="2847331"/>
                  <a:ext cx="1283685" cy="974241"/>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B2341D8-71CF-4DB3-9722-B13B11BE2897}"/>
                  </a:ext>
                </a:extLst>
              </p:cNvPr>
              <p:cNvSpPr txBox="1"/>
              <p:nvPr/>
            </p:nvSpPr>
            <p:spPr>
              <a:xfrm>
                <a:off x="3303332" y="4115782"/>
                <a:ext cx="2913435" cy="65819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𝜆</m:t>
                      </m:r>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𝒗</m:t>
                          </m:r>
                        </m:e>
                        <m:sub>
                          <m:r>
                            <a:rPr lang="en-US" sz="2800" b="1" i="1" smtClean="0">
                              <a:latin typeface="Cambria Math" panose="02040503050406030204" pitchFamily="18" charset="0"/>
                            </a:rPr>
                            <m:t>𝒊</m:t>
                          </m:r>
                        </m:sub>
                      </m:sSub>
                      <m:r>
                        <a:rPr lang="en-US" sz="2800" b="0" i="1" smtClean="0">
                          <a:latin typeface="Cambria Math" panose="02040503050406030204" pitchFamily="18" charset="0"/>
                        </a:rPr>
                        <m:t>=</m:t>
                      </m:r>
                      <m:r>
                        <a:rPr lang="en-US" sz="2800" b="1" i="1" smtClean="0">
                          <a:latin typeface="Cambria Math" panose="02040503050406030204" pitchFamily="18" charset="0"/>
                        </a:rPr>
                        <m:t>𝑲</m:t>
                      </m:r>
                      <m:r>
                        <a:rPr lang="en-US" sz="2800" b="1" i="1" smtClean="0">
                          <a:latin typeface="Cambria Math" panose="02040503050406030204" pitchFamily="18" charset="0"/>
                        </a:rPr>
                        <m:t>[</m:t>
                      </m:r>
                      <m:r>
                        <a:rPr lang="en-US" sz="2800" b="1" i="1" smtClean="0">
                          <a:latin typeface="Cambria Math" panose="02040503050406030204" pitchFamily="18" charset="0"/>
                        </a:rPr>
                        <m:t>𝑹</m:t>
                      </m:r>
                      <m:r>
                        <a:rPr lang="en-US" sz="2800" b="1" i="1" smtClean="0">
                          <a:latin typeface="Cambria Math" panose="02040503050406030204" pitchFamily="18" charset="0"/>
                        </a:rPr>
                        <m:t>,</m:t>
                      </m:r>
                      <m:r>
                        <a:rPr lang="en-US" sz="2800" b="1" i="1" smtClean="0">
                          <a:latin typeface="Cambria Math" panose="02040503050406030204" pitchFamily="18" charset="0"/>
                        </a:rPr>
                        <m:t>𝒕</m:t>
                      </m:r>
                      <m:r>
                        <a:rPr lang="en-US" sz="2800" b="1"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sSub>
                                  <m:sSubPr>
                                    <m:ctrlPr>
                                      <a:rPr lang="en-US" sz="2800" b="1" i="1" smtClean="0">
                                        <a:latin typeface="Cambria Math" panose="02040503050406030204" pitchFamily="18" charset="0"/>
                                      </a:rPr>
                                    </m:ctrlPr>
                                  </m:sSubPr>
                                  <m:e>
                                    <m:r>
                                      <m:rPr>
                                        <m:brk m:alnAt="7"/>
                                      </m:rPr>
                                      <a:rPr lang="en-US" sz="2800" b="1" i="1" smtClean="0">
                                        <a:latin typeface="Cambria Math" panose="02040503050406030204" pitchFamily="18" charset="0"/>
                                      </a:rPr>
                                      <m:t>𝒆</m:t>
                                    </m:r>
                                  </m:e>
                                  <m:sub>
                                    <m:r>
                                      <m:rPr>
                                        <m:brk m:alnAt="7"/>
                                      </m:rPr>
                                      <a:rPr lang="en-US" sz="2800" b="1" i="1" smtClean="0">
                                        <a:latin typeface="Cambria Math" panose="02040503050406030204" pitchFamily="18" charset="0"/>
                                      </a:rPr>
                                      <m:t>𝒊</m:t>
                                    </m:r>
                                  </m:sub>
                                </m:sSub>
                              </m:e>
                            </m:mr>
                            <m:mr>
                              <m:e>
                                <m:r>
                                  <a:rPr lang="en-US" sz="2800" b="0" i="1" smtClean="0">
                                    <a:latin typeface="Cambria Math" panose="02040503050406030204" pitchFamily="18" charset="0"/>
                                  </a:rPr>
                                  <m:t>0</m:t>
                                </m:r>
                              </m:e>
                            </m:mr>
                          </m:m>
                        </m:e>
                      </m:d>
                    </m:oMath>
                  </m:oMathPara>
                </a14:m>
                <a:endParaRPr lang="en-US" sz="2800" dirty="0"/>
              </a:p>
            </p:txBody>
          </p:sp>
        </mc:Choice>
        <mc:Fallback xmlns="">
          <p:sp>
            <p:nvSpPr>
              <p:cNvPr id="7" name="TextBox 6">
                <a:extLst>
                  <a:ext uri="{FF2B5EF4-FFF2-40B4-BE49-F238E27FC236}">
                    <a16:creationId xmlns:a16="http://schemas.microsoft.com/office/drawing/2014/main" id="{8B2341D8-71CF-4DB3-9722-B13B11BE2897}"/>
                  </a:ext>
                </a:extLst>
              </p:cNvPr>
              <p:cNvSpPr txBox="1">
                <a:spLocks noRot="1" noChangeAspect="1" noMove="1" noResize="1" noEditPoints="1" noAdjustHandles="1" noChangeArrowheads="1" noChangeShapeType="1" noTextEdit="1"/>
              </p:cNvSpPr>
              <p:nvPr/>
            </p:nvSpPr>
            <p:spPr>
              <a:xfrm>
                <a:off x="3303332" y="4115782"/>
                <a:ext cx="2913435" cy="658194"/>
              </a:xfrm>
              <a:prstGeom prst="rect">
                <a:avLst/>
              </a:prstGeom>
              <a:blipFill>
                <a:blip r:embed="rId5"/>
                <a:stretch>
                  <a:fillRect b="-926"/>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86FD8CC8-D72B-44D2-9CB7-C4796E74516E}"/>
              </a:ext>
            </a:extLst>
          </p:cNvPr>
          <p:cNvGrpSpPr/>
          <p:nvPr/>
        </p:nvGrpSpPr>
        <p:grpSpPr>
          <a:xfrm>
            <a:off x="2948096" y="4653287"/>
            <a:ext cx="5567254" cy="523220"/>
            <a:chOff x="2948096" y="4345272"/>
            <a:chExt cx="5567254" cy="523220"/>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2A9A0A1-9C9F-416A-867F-7E6BB1D08B18}"/>
                    </a:ext>
                  </a:extLst>
                </p:cNvPr>
                <p:cNvSpPr txBox="1"/>
                <p:nvPr/>
              </p:nvSpPr>
              <p:spPr>
                <a:xfrm>
                  <a:off x="2948096" y="4391439"/>
                  <a:ext cx="2913435"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𝜆</m:t>
                        </m:r>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𝒗</m:t>
                            </m:r>
                          </m:e>
                          <m:sub>
                            <m:r>
                              <a:rPr lang="en-US" sz="2800" b="1" i="1" smtClean="0">
                                <a:latin typeface="Cambria Math" panose="02040503050406030204" pitchFamily="18" charset="0"/>
                              </a:rPr>
                              <m:t>𝒊</m:t>
                            </m:r>
                          </m:sub>
                        </m:sSub>
                        <m:r>
                          <a:rPr lang="en-US" sz="2800" b="0" i="1" smtClean="0">
                            <a:latin typeface="Cambria Math" panose="02040503050406030204" pitchFamily="18" charset="0"/>
                          </a:rPr>
                          <m:t>=</m:t>
                        </m:r>
                        <m:r>
                          <a:rPr lang="en-US" sz="2800" b="1" i="1" smtClean="0">
                            <a:latin typeface="Cambria Math" panose="02040503050406030204" pitchFamily="18" charset="0"/>
                          </a:rPr>
                          <m:t>𝑲𝑹</m:t>
                        </m:r>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𝒆</m:t>
                            </m:r>
                          </m:e>
                          <m:sub>
                            <m:r>
                              <a:rPr lang="en-US" sz="2800" b="0" i="1" smtClean="0">
                                <a:latin typeface="Cambria Math" panose="02040503050406030204" pitchFamily="18" charset="0"/>
                              </a:rPr>
                              <m:t>𝑖</m:t>
                            </m:r>
                          </m:sub>
                        </m:sSub>
                      </m:oMath>
                    </m:oMathPara>
                  </a14:m>
                  <a:endParaRPr lang="en-US" sz="2800" dirty="0"/>
                </a:p>
              </p:txBody>
            </p:sp>
          </mc:Choice>
          <mc:Fallback xmlns="">
            <p:sp>
              <p:nvSpPr>
                <p:cNvPr id="10" name="TextBox 9">
                  <a:extLst>
                    <a:ext uri="{FF2B5EF4-FFF2-40B4-BE49-F238E27FC236}">
                      <a16:creationId xmlns:a16="http://schemas.microsoft.com/office/drawing/2014/main" id="{F2A9A0A1-9C9F-416A-867F-7E6BB1D08B18}"/>
                    </a:ext>
                  </a:extLst>
                </p:cNvPr>
                <p:cNvSpPr txBox="1">
                  <a:spLocks noRot="1" noChangeAspect="1" noMove="1" noResize="1" noEditPoints="1" noAdjustHandles="1" noChangeArrowheads="1" noChangeShapeType="1" noTextEdit="1"/>
                </p:cNvSpPr>
                <p:nvPr/>
              </p:nvSpPr>
              <p:spPr>
                <a:xfrm>
                  <a:off x="2948096" y="4391439"/>
                  <a:ext cx="2913435" cy="430887"/>
                </a:xfrm>
                <a:prstGeom prst="rect">
                  <a:avLst/>
                </a:prstGeom>
                <a:blipFill>
                  <a:blip r:embed="rId6"/>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AA359E16-C05E-4BB8-BC61-C6D8DFDF0C17}"/>
                </a:ext>
              </a:extLst>
            </p:cNvPr>
            <p:cNvSpPr txBox="1"/>
            <p:nvPr/>
          </p:nvSpPr>
          <p:spPr>
            <a:xfrm>
              <a:off x="6216767" y="4345272"/>
              <a:ext cx="2298583" cy="523220"/>
            </a:xfrm>
            <a:prstGeom prst="rect">
              <a:avLst/>
            </a:prstGeom>
            <a:noFill/>
          </p:spPr>
          <p:txBody>
            <a:bodyPr wrap="square" rtlCol="0">
              <a:spAutoFit/>
            </a:bodyPr>
            <a:lstStyle/>
            <a:p>
              <a:r>
                <a:rPr lang="en-US" sz="2800" dirty="0"/>
                <a:t>Drop the t</a:t>
              </a:r>
            </a:p>
          </p:txBody>
        </p:sp>
      </p:grpSp>
      <p:grpSp>
        <p:nvGrpSpPr>
          <p:cNvPr id="20" name="Group 19">
            <a:extLst>
              <a:ext uri="{FF2B5EF4-FFF2-40B4-BE49-F238E27FC236}">
                <a16:creationId xmlns:a16="http://schemas.microsoft.com/office/drawing/2014/main" id="{762D2D64-49B2-4996-AB2C-85214433B6FC}"/>
              </a:ext>
            </a:extLst>
          </p:cNvPr>
          <p:cNvGrpSpPr/>
          <p:nvPr/>
        </p:nvGrpSpPr>
        <p:grpSpPr>
          <a:xfrm>
            <a:off x="2059333" y="5204573"/>
            <a:ext cx="6456017" cy="523220"/>
            <a:chOff x="2059333" y="4832251"/>
            <a:chExt cx="6456017" cy="523220"/>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2D6137C-669F-440B-A665-FA88D094F230}"/>
                    </a:ext>
                  </a:extLst>
                </p:cNvPr>
                <p:cNvSpPr txBox="1"/>
                <p:nvPr/>
              </p:nvSpPr>
              <p:spPr>
                <a:xfrm>
                  <a:off x="2059333" y="4871653"/>
                  <a:ext cx="2913435" cy="44063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latin typeface="Cambria Math" panose="02040503050406030204" pitchFamily="18" charset="0"/>
                              </a:rPr>
                            </m:ctrlPr>
                          </m:sSupPr>
                          <m:e>
                            <m:r>
                              <a:rPr lang="en-US" sz="2800" b="1" i="1" smtClean="0">
                                <a:latin typeface="Cambria Math" panose="02040503050406030204" pitchFamily="18" charset="0"/>
                              </a:rPr>
                              <m:t>𝑹</m:t>
                            </m:r>
                          </m:e>
                          <m:sup>
                            <m:r>
                              <a:rPr lang="en-US" sz="2800" b="1" i="1" smtClean="0">
                                <a:latin typeface="Cambria Math" panose="02040503050406030204" pitchFamily="18" charset="0"/>
                              </a:rPr>
                              <m:t>−</m:t>
                            </m:r>
                            <m:r>
                              <a:rPr lang="en-US" sz="2800" b="1" i="1" smtClean="0">
                                <a:latin typeface="Cambria Math" panose="02040503050406030204" pitchFamily="18" charset="0"/>
                              </a:rPr>
                              <m:t>𝟏</m:t>
                            </m:r>
                          </m:sup>
                        </m:sSup>
                        <m:sSup>
                          <m:sSupPr>
                            <m:ctrlPr>
                              <a:rPr lang="en-US" sz="2800" b="1" i="1" smtClean="0">
                                <a:latin typeface="Cambria Math" panose="02040503050406030204" pitchFamily="18" charset="0"/>
                              </a:rPr>
                            </m:ctrlPr>
                          </m:sSupPr>
                          <m:e>
                            <m:r>
                              <a:rPr lang="en-US" sz="2800" b="1" i="1" smtClean="0">
                                <a:latin typeface="Cambria Math" panose="02040503050406030204" pitchFamily="18" charset="0"/>
                              </a:rPr>
                              <m:t>𝑲</m:t>
                            </m:r>
                          </m:e>
                          <m:sup>
                            <m:r>
                              <a:rPr lang="en-US" sz="2800" b="1" i="1" smtClean="0">
                                <a:latin typeface="Cambria Math" panose="02040503050406030204" pitchFamily="18" charset="0"/>
                              </a:rPr>
                              <m:t>−</m:t>
                            </m:r>
                            <m:r>
                              <a:rPr lang="en-US" sz="2800" b="1" i="1" smtClean="0">
                                <a:latin typeface="Cambria Math" panose="02040503050406030204" pitchFamily="18" charset="0"/>
                              </a:rPr>
                              <m:t>𝟏</m:t>
                            </m:r>
                          </m:sup>
                        </m:sSup>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𝜆</m:t>
                            </m:r>
                            <m:r>
                              <a:rPr lang="en-US" sz="2800" b="1" i="1" smtClean="0">
                                <a:latin typeface="Cambria Math" panose="02040503050406030204" pitchFamily="18" charset="0"/>
                              </a:rPr>
                              <m:t>𝒗</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𝒆</m:t>
                            </m:r>
                          </m:e>
                          <m:sub>
                            <m:r>
                              <a:rPr lang="en-US" sz="2800" b="0" i="1" smtClean="0">
                                <a:latin typeface="Cambria Math" panose="02040503050406030204" pitchFamily="18" charset="0"/>
                              </a:rPr>
                              <m:t>𝑖</m:t>
                            </m:r>
                          </m:sub>
                        </m:sSub>
                      </m:oMath>
                    </m:oMathPara>
                  </a14:m>
                  <a:endParaRPr lang="en-US" sz="2800" dirty="0"/>
                </a:p>
              </p:txBody>
            </p:sp>
          </mc:Choice>
          <mc:Fallback xmlns="">
            <p:sp>
              <p:nvSpPr>
                <p:cNvPr id="14" name="TextBox 13">
                  <a:extLst>
                    <a:ext uri="{FF2B5EF4-FFF2-40B4-BE49-F238E27FC236}">
                      <a16:creationId xmlns:a16="http://schemas.microsoft.com/office/drawing/2014/main" id="{E2D6137C-669F-440B-A665-FA88D094F230}"/>
                    </a:ext>
                  </a:extLst>
                </p:cNvPr>
                <p:cNvSpPr txBox="1">
                  <a:spLocks noRot="1" noChangeAspect="1" noMove="1" noResize="1" noEditPoints="1" noAdjustHandles="1" noChangeArrowheads="1" noChangeShapeType="1" noTextEdit="1"/>
                </p:cNvSpPr>
                <p:nvPr/>
              </p:nvSpPr>
              <p:spPr>
                <a:xfrm>
                  <a:off x="2059333" y="4871653"/>
                  <a:ext cx="2913435" cy="440633"/>
                </a:xfrm>
                <a:prstGeom prst="rect">
                  <a:avLst/>
                </a:prstGeom>
                <a:blipFill>
                  <a:blip r:embed="rId7"/>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93081BCC-E7E0-46C8-A55D-910B0EBD25D7}"/>
                </a:ext>
              </a:extLst>
            </p:cNvPr>
            <p:cNvSpPr txBox="1"/>
            <p:nvPr/>
          </p:nvSpPr>
          <p:spPr>
            <a:xfrm>
              <a:off x="6216767" y="4832251"/>
              <a:ext cx="2298583" cy="523220"/>
            </a:xfrm>
            <a:prstGeom prst="rect">
              <a:avLst/>
            </a:prstGeom>
            <a:noFill/>
          </p:spPr>
          <p:txBody>
            <a:bodyPr wrap="square" rtlCol="0">
              <a:spAutoFit/>
            </a:bodyPr>
            <a:lstStyle/>
            <a:p>
              <a:r>
                <a:rPr lang="en-US" sz="2800" dirty="0"/>
                <a:t>Inverses</a:t>
              </a:r>
            </a:p>
          </p:txBody>
        </p:sp>
      </p:grpSp>
    </p:spTree>
    <p:extLst>
      <p:ext uri="{BB962C8B-B14F-4D97-AF65-F5344CB8AC3E}">
        <p14:creationId xmlns:p14="http://schemas.microsoft.com/office/powerpoint/2010/main" val="94477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6E272-8F51-483E-AA46-65302DB6A648}"/>
              </a:ext>
            </a:extLst>
          </p:cNvPr>
          <p:cNvSpPr>
            <a:spLocks noGrp="1"/>
          </p:cNvSpPr>
          <p:nvPr>
            <p:ph type="title"/>
          </p:nvPr>
        </p:nvSpPr>
        <p:spPr/>
        <p:txBody>
          <a:bodyPr/>
          <a:lstStyle/>
          <a:p>
            <a:r>
              <a:rPr lang="en-US" dirty="0"/>
              <a:t>Calibration from vanishing points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A763D09-D76A-43B3-958A-A1165620A8CB}"/>
                  </a:ext>
                </a:extLst>
              </p:cNvPr>
              <p:cNvSpPr txBox="1"/>
              <p:nvPr/>
            </p:nvSpPr>
            <p:spPr>
              <a:xfrm>
                <a:off x="628649" y="1690689"/>
                <a:ext cx="7886700" cy="1466042"/>
              </a:xfrm>
              <a:prstGeom prst="rect">
                <a:avLst/>
              </a:prstGeom>
              <a:noFill/>
            </p:spPr>
            <p:txBody>
              <a:bodyPr wrap="square" rtlCol="0">
                <a:spAutoFit/>
              </a:bodyPr>
              <a:lstStyle/>
              <a:p>
                <a:r>
                  <a:rPr lang="en-US" sz="2800" dirty="0"/>
                  <a:t>So</a:t>
                </a:r>
                <a:r>
                  <a:rPr lang="en-US" sz="2800" b="1" dirty="0"/>
                  <a:t> </a:t>
                </a:r>
                <a14:m>
                  <m:oMath xmlns:m="http://schemas.openxmlformats.org/officeDocument/2006/math">
                    <m:sSub>
                      <m:sSubPr>
                        <m:ctrlPr>
                          <a:rPr lang="en-US" sz="2800" b="1" i="1">
                            <a:latin typeface="Cambria Math" panose="02040503050406030204" pitchFamily="18" charset="0"/>
                          </a:rPr>
                        </m:ctrlPr>
                      </m:sSubPr>
                      <m:e>
                        <m:r>
                          <a:rPr lang="en-US" sz="2800" b="1" i="1">
                            <a:latin typeface="Cambria Math" panose="02040503050406030204" pitchFamily="18" charset="0"/>
                          </a:rPr>
                          <m:t>𝒆</m:t>
                        </m:r>
                      </m:e>
                      <m:sub>
                        <m:r>
                          <a:rPr lang="en-US" sz="2800" b="1" i="1">
                            <a:latin typeface="Cambria Math" panose="02040503050406030204" pitchFamily="18" charset="0"/>
                          </a:rPr>
                          <m:t>𝒊</m:t>
                        </m:r>
                      </m:sub>
                    </m:sSub>
                    <m:r>
                      <a:rPr lang="en-US" sz="2800" b="1" i="1">
                        <a:latin typeface="Cambria Math" panose="02040503050406030204" pitchFamily="18" charset="0"/>
                      </a:rPr>
                      <m:t>=</m:t>
                    </m:r>
                    <m:sSup>
                      <m:sSupPr>
                        <m:ctrlPr>
                          <a:rPr lang="en-US" sz="2800" b="1" i="1">
                            <a:latin typeface="Cambria Math" panose="02040503050406030204" pitchFamily="18" charset="0"/>
                          </a:rPr>
                        </m:ctrlPr>
                      </m:sSupPr>
                      <m:e>
                        <m:r>
                          <a:rPr lang="en-US" sz="2800" b="1" i="1">
                            <a:latin typeface="Cambria Math" panose="02040503050406030204" pitchFamily="18" charset="0"/>
                          </a:rPr>
                          <m:t>𝑹</m:t>
                        </m:r>
                      </m:e>
                      <m:sup>
                        <m:r>
                          <a:rPr lang="en-US" sz="2800" b="1" i="1">
                            <a:latin typeface="Cambria Math" panose="02040503050406030204" pitchFamily="18" charset="0"/>
                          </a:rPr>
                          <m:t>−</m:t>
                        </m:r>
                        <m:r>
                          <a:rPr lang="en-US" sz="2800" b="1" i="1">
                            <a:latin typeface="Cambria Math" panose="02040503050406030204" pitchFamily="18" charset="0"/>
                          </a:rPr>
                          <m:t>𝟏</m:t>
                        </m:r>
                      </m:sup>
                    </m:sSup>
                    <m:sSup>
                      <m:sSupPr>
                        <m:ctrlPr>
                          <a:rPr lang="en-US" sz="2800" b="1" i="1">
                            <a:latin typeface="Cambria Math" panose="02040503050406030204" pitchFamily="18" charset="0"/>
                          </a:rPr>
                        </m:ctrlPr>
                      </m:sSupPr>
                      <m:e>
                        <m:r>
                          <a:rPr lang="en-US" sz="2800" b="1" i="1">
                            <a:latin typeface="Cambria Math" panose="02040503050406030204" pitchFamily="18" charset="0"/>
                          </a:rPr>
                          <m:t>𝑲</m:t>
                        </m:r>
                      </m:e>
                      <m:sup>
                        <m:r>
                          <a:rPr lang="en-US" sz="2800" b="1" i="1">
                            <a:latin typeface="Cambria Math" panose="02040503050406030204" pitchFamily="18" charset="0"/>
                          </a:rPr>
                          <m:t>−</m:t>
                        </m:r>
                        <m:r>
                          <a:rPr lang="en-US" sz="2800" b="1" i="1">
                            <a:latin typeface="Cambria Math" panose="02040503050406030204" pitchFamily="18" charset="0"/>
                          </a:rPr>
                          <m:t>𝟏</m:t>
                        </m:r>
                      </m:sup>
                    </m:sSup>
                    <m:sSub>
                      <m:sSubPr>
                        <m:ctrlPr>
                          <a:rPr lang="en-US" sz="2800" i="1">
                            <a:latin typeface="Cambria Math" panose="02040503050406030204" pitchFamily="18" charset="0"/>
                          </a:rPr>
                        </m:ctrlPr>
                      </m:sSubPr>
                      <m:e>
                        <m:r>
                          <a:rPr lang="en-US" sz="2800" i="1">
                            <a:latin typeface="Cambria Math" panose="02040503050406030204" pitchFamily="18" charset="0"/>
                          </a:rPr>
                          <m:t>𝜆</m:t>
                        </m:r>
                        <m:r>
                          <a:rPr lang="en-US" sz="2800" b="1" i="1">
                            <a:latin typeface="Cambria Math" panose="02040503050406030204" pitchFamily="18" charset="0"/>
                          </a:rPr>
                          <m:t>𝒗</m:t>
                        </m:r>
                      </m:e>
                      <m:sub>
                        <m:r>
                          <a:rPr lang="en-US" sz="2800" i="1">
                            <a:latin typeface="Cambria Math" panose="02040503050406030204" pitchFamily="18" charset="0"/>
                          </a:rPr>
                          <m:t>𝑖</m:t>
                        </m:r>
                      </m:sub>
                    </m:sSub>
                  </m:oMath>
                </a14:m>
                <a:r>
                  <a:rPr lang="en-US" sz="2800" dirty="0"/>
                  <a:t>, but who cares?</a:t>
                </a:r>
              </a:p>
              <a:p>
                <a:r>
                  <a:rPr lang="en-US" sz="2800" b="1" dirty="0"/>
                  <a:t>What are some properties of axes? </a:t>
                </a:r>
              </a:p>
              <a:p>
                <a:r>
                  <a:rPr lang="en-US" sz="2800" dirty="0"/>
                  <a:t>Know </a:t>
                </a:r>
                <a14:m>
                  <m:oMath xmlns:m="http://schemas.openxmlformats.org/officeDocument/2006/math">
                    <m:sSubSup>
                      <m:sSubSupPr>
                        <m:ctrlPr>
                          <a:rPr lang="en-US" sz="2800" b="1" i="1" smtClean="0">
                            <a:latin typeface="Cambria Math" panose="02040503050406030204" pitchFamily="18" charset="0"/>
                          </a:rPr>
                        </m:ctrlPr>
                      </m:sSubSupPr>
                      <m:e>
                        <m:r>
                          <a:rPr lang="en-US" sz="2800" b="1" i="1" smtClean="0">
                            <a:latin typeface="Cambria Math" panose="02040503050406030204" pitchFamily="18" charset="0"/>
                          </a:rPr>
                          <m:t>𝒆</m:t>
                        </m:r>
                      </m:e>
                      <m:sub>
                        <m:r>
                          <a:rPr lang="en-US" sz="2800" b="1" i="1" smtClean="0">
                            <a:latin typeface="Cambria Math" panose="02040503050406030204" pitchFamily="18" charset="0"/>
                          </a:rPr>
                          <m:t>𝒊</m:t>
                        </m:r>
                      </m:sub>
                      <m:sup>
                        <m:r>
                          <a:rPr lang="en-US" sz="2800" b="1" i="1" smtClean="0">
                            <a:latin typeface="Cambria Math" panose="02040503050406030204" pitchFamily="18" charset="0"/>
                          </a:rPr>
                          <m:t>𝑻</m:t>
                        </m:r>
                      </m:sup>
                    </m:sSubSup>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𝒆</m:t>
                        </m:r>
                      </m:e>
                      <m:sub>
                        <m:r>
                          <a:rPr lang="en-US" sz="2800" b="1" i="1" smtClean="0">
                            <a:latin typeface="Cambria Math" panose="02040503050406030204" pitchFamily="18" charset="0"/>
                          </a:rPr>
                          <m:t>𝒋</m:t>
                        </m:r>
                      </m:sub>
                    </m:sSub>
                    <m:r>
                      <a:rPr lang="en-US" sz="2800" b="0" i="1" smtClean="0">
                        <a:latin typeface="Cambria Math" panose="02040503050406030204" pitchFamily="18" charset="0"/>
                      </a:rPr>
                      <m:t>=0</m:t>
                    </m:r>
                  </m:oMath>
                </a14:m>
                <a:r>
                  <a:rPr lang="en-US" sz="2800" dirty="0"/>
                  <a:t> for </a:t>
                </a:r>
                <a14:m>
                  <m:oMath xmlns:m="http://schemas.openxmlformats.org/officeDocument/2006/math">
                    <m:r>
                      <a:rPr lang="en-US" sz="2800" b="0" i="1" smtClean="0">
                        <a:latin typeface="Cambria Math" panose="02040503050406030204" pitchFamily="18" charset="0"/>
                      </a:rPr>
                      <m:t>𝑖</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𝑗</m:t>
                    </m:r>
                  </m:oMath>
                </a14:m>
                <a:r>
                  <a:rPr lang="en-US" sz="2800" dirty="0"/>
                  <a:t> , so K, R have to satisfy</a:t>
                </a:r>
              </a:p>
            </p:txBody>
          </p:sp>
        </mc:Choice>
        <mc:Fallback xmlns="">
          <p:sp>
            <p:nvSpPr>
              <p:cNvPr id="7" name="TextBox 6">
                <a:extLst>
                  <a:ext uri="{FF2B5EF4-FFF2-40B4-BE49-F238E27FC236}">
                    <a16:creationId xmlns:a16="http://schemas.microsoft.com/office/drawing/2014/main" id="{EA763D09-D76A-43B3-958A-A1165620A8CB}"/>
                  </a:ext>
                </a:extLst>
              </p:cNvPr>
              <p:cNvSpPr txBox="1">
                <a:spLocks noRot="1" noChangeAspect="1" noMove="1" noResize="1" noEditPoints="1" noAdjustHandles="1" noChangeArrowheads="1" noChangeShapeType="1" noTextEdit="1"/>
              </p:cNvSpPr>
              <p:nvPr/>
            </p:nvSpPr>
            <p:spPr>
              <a:xfrm>
                <a:off x="628649" y="1690689"/>
                <a:ext cx="7886700" cy="1466042"/>
              </a:xfrm>
              <a:prstGeom prst="rect">
                <a:avLst/>
              </a:prstGeom>
              <a:blipFill>
                <a:blip r:embed="rId2"/>
                <a:stretch>
                  <a:fillRect l="-1546" t="-3734" b="-70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98050144-FA96-48BB-8A62-0091D6AD55E0}"/>
                  </a:ext>
                </a:extLst>
              </p:cNvPr>
              <p:cNvSpPr/>
              <p:nvPr/>
            </p:nvSpPr>
            <p:spPr>
              <a:xfrm>
                <a:off x="628649" y="3084546"/>
                <a:ext cx="5556842" cy="6889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latin typeface="Cambria Math" panose="02040503050406030204" pitchFamily="18" charset="0"/>
                            </a:rPr>
                          </m:ctrlPr>
                        </m:sSupPr>
                        <m:e>
                          <m:d>
                            <m:dPr>
                              <m:ctrlPr>
                                <a:rPr lang="en-US" sz="2800" b="1" i="1">
                                  <a:latin typeface="Cambria Math" panose="02040503050406030204" pitchFamily="18" charset="0"/>
                                </a:rPr>
                              </m:ctrlPr>
                            </m:dPr>
                            <m:e>
                              <m:sSup>
                                <m:sSupPr>
                                  <m:ctrlPr>
                                    <a:rPr lang="en-US" sz="2800" b="1" i="1">
                                      <a:latin typeface="Cambria Math" panose="02040503050406030204" pitchFamily="18" charset="0"/>
                                    </a:rPr>
                                  </m:ctrlPr>
                                </m:sSupPr>
                                <m:e>
                                  <m:r>
                                    <a:rPr lang="en-US" sz="2800" b="1" i="1">
                                      <a:latin typeface="Cambria Math" panose="02040503050406030204" pitchFamily="18" charset="0"/>
                                    </a:rPr>
                                    <m:t>𝑹</m:t>
                                  </m:r>
                                </m:e>
                                <m:sup>
                                  <m:r>
                                    <a:rPr lang="en-US" sz="2800" b="1" i="1">
                                      <a:latin typeface="Cambria Math" panose="02040503050406030204" pitchFamily="18" charset="0"/>
                                    </a:rPr>
                                    <m:t>−</m:t>
                                  </m:r>
                                  <m:r>
                                    <a:rPr lang="en-US" sz="2800" b="1" i="1">
                                      <a:latin typeface="Cambria Math" panose="02040503050406030204" pitchFamily="18" charset="0"/>
                                    </a:rPr>
                                    <m:t>𝟏</m:t>
                                  </m:r>
                                </m:sup>
                              </m:sSup>
                              <m:sSup>
                                <m:sSupPr>
                                  <m:ctrlPr>
                                    <a:rPr lang="en-US" sz="2800" b="1" i="1">
                                      <a:latin typeface="Cambria Math" panose="02040503050406030204" pitchFamily="18" charset="0"/>
                                    </a:rPr>
                                  </m:ctrlPr>
                                </m:sSupPr>
                                <m:e>
                                  <m:r>
                                    <a:rPr lang="en-US" sz="2800" b="1" i="1">
                                      <a:latin typeface="Cambria Math" panose="02040503050406030204" pitchFamily="18" charset="0"/>
                                    </a:rPr>
                                    <m:t>𝑲</m:t>
                                  </m:r>
                                </m:e>
                                <m:sup>
                                  <m:r>
                                    <a:rPr lang="en-US" sz="2800" b="1" i="1">
                                      <a:latin typeface="Cambria Math" panose="02040503050406030204" pitchFamily="18" charset="0"/>
                                    </a:rPr>
                                    <m:t>−</m:t>
                                  </m:r>
                                  <m:r>
                                    <a:rPr lang="en-US" sz="2800" b="1" i="1">
                                      <a:latin typeface="Cambria Math" panose="02040503050406030204" pitchFamily="18" charset="0"/>
                                    </a:rPr>
                                    <m:t>𝟏</m:t>
                                  </m:r>
                                </m:sup>
                              </m:sSup>
                              <m:sSub>
                                <m:sSubPr>
                                  <m:ctrlPr>
                                    <a:rPr lang="en-US" sz="2800" i="1">
                                      <a:latin typeface="Cambria Math" panose="02040503050406030204" pitchFamily="18" charset="0"/>
                                    </a:rPr>
                                  </m:ctrlPr>
                                </m:sSubPr>
                                <m:e>
                                  <m:r>
                                    <a:rPr lang="en-US" sz="2800" b="0" i="1">
                                      <a:latin typeface="Cambria Math" panose="02040503050406030204" pitchFamily="18" charset="0"/>
                                    </a:rPr>
                                    <m:t>𝜆</m:t>
                                  </m:r>
                                </m:e>
                                <m:sub>
                                  <m:r>
                                    <a:rPr lang="en-US" sz="2800" b="0" i="1">
                                      <a:latin typeface="Cambria Math" panose="02040503050406030204" pitchFamily="18" charset="0"/>
                                    </a:rPr>
                                    <m:t>𝑗</m:t>
                                  </m:r>
                                </m:sub>
                              </m:sSub>
                              <m:sSub>
                                <m:sSubPr>
                                  <m:ctrlPr>
                                    <a:rPr lang="en-US" sz="2800" b="1" i="1">
                                      <a:latin typeface="Cambria Math" panose="02040503050406030204" pitchFamily="18" charset="0"/>
                                    </a:rPr>
                                  </m:ctrlPr>
                                </m:sSubPr>
                                <m:e>
                                  <m:r>
                                    <a:rPr lang="en-US" sz="2800" b="1" i="1">
                                      <a:latin typeface="Cambria Math" panose="02040503050406030204" pitchFamily="18" charset="0"/>
                                    </a:rPr>
                                    <m:t>𝒗</m:t>
                                  </m:r>
                                </m:e>
                                <m:sub>
                                  <m:r>
                                    <a:rPr lang="en-US" sz="2800" b="1" i="1">
                                      <a:latin typeface="Cambria Math" panose="02040503050406030204" pitchFamily="18" charset="0"/>
                                    </a:rPr>
                                    <m:t>𝒋</m:t>
                                  </m:r>
                                </m:sub>
                              </m:sSub>
                            </m:e>
                          </m:d>
                        </m:e>
                        <m:sup>
                          <m:r>
                            <a:rPr lang="en-US" sz="2800" b="1" i="1">
                              <a:latin typeface="Cambria Math" panose="02040503050406030204" pitchFamily="18" charset="0"/>
                            </a:rPr>
                            <m:t>𝑻</m:t>
                          </m:r>
                        </m:sup>
                      </m:sSup>
                      <m:d>
                        <m:dPr>
                          <m:ctrlPr>
                            <a:rPr lang="en-US" sz="2800" b="1" i="1">
                              <a:latin typeface="Cambria Math" panose="02040503050406030204" pitchFamily="18" charset="0"/>
                            </a:rPr>
                          </m:ctrlPr>
                        </m:dPr>
                        <m:e>
                          <m:sSup>
                            <m:sSupPr>
                              <m:ctrlPr>
                                <a:rPr lang="en-US" sz="2800" b="1" i="1">
                                  <a:latin typeface="Cambria Math" panose="02040503050406030204" pitchFamily="18" charset="0"/>
                                </a:rPr>
                              </m:ctrlPr>
                            </m:sSupPr>
                            <m:e>
                              <m:r>
                                <a:rPr lang="en-US" sz="2800" b="1" i="1">
                                  <a:latin typeface="Cambria Math" panose="02040503050406030204" pitchFamily="18" charset="0"/>
                                </a:rPr>
                                <m:t>𝑹</m:t>
                              </m:r>
                            </m:e>
                            <m:sup>
                              <m:r>
                                <a:rPr lang="en-US" sz="2800" b="1" i="1">
                                  <a:latin typeface="Cambria Math" panose="02040503050406030204" pitchFamily="18" charset="0"/>
                                </a:rPr>
                                <m:t>−</m:t>
                              </m:r>
                              <m:r>
                                <a:rPr lang="en-US" sz="2800" b="1" i="1">
                                  <a:latin typeface="Cambria Math" panose="02040503050406030204" pitchFamily="18" charset="0"/>
                                </a:rPr>
                                <m:t>𝟏</m:t>
                              </m:r>
                            </m:sup>
                          </m:sSup>
                          <m:sSup>
                            <m:sSupPr>
                              <m:ctrlPr>
                                <a:rPr lang="en-US" sz="2800" b="1" i="1">
                                  <a:latin typeface="Cambria Math" panose="02040503050406030204" pitchFamily="18" charset="0"/>
                                </a:rPr>
                              </m:ctrlPr>
                            </m:sSupPr>
                            <m:e>
                              <m:r>
                                <a:rPr lang="en-US" sz="2800" b="1" i="1">
                                  <a:latin typeface="Cambria Math" panose="02040503050406030204" pitchFamily="18" charset="0"/>
                                </a:rPr>
                                <m:t>𝑲</m:t>
                              </m:r>
                            </m:e>
                            <m:sup>
                              <m:r>
                                <a:rPr lang="en-US" sz="2800" b="1" i="1">
                                  <a:latin typeface="Cambria Math" panose="02040503050406030204" pitchFamily="18" charset="0"/>
                                </a:rPr>
                                <m:t>−</m:t>
                              </m:r>
                              <m:r>
                                <a:rPr lang="en-US" sz="2800" b="1" i="1">
                                  <a:latin typeface="Cambria Math" panose="02040503050406030204" pitchFamily="18" charset="0"/>
                                </a:rPr>
                                <m:t>𝟏</m:t>
                              </m:r>
                            </m:sup>
                          </m:sSup>
                          <m:sSub>
                            <m:sSubPr>
                              <m:ctrlPr>
                                <a:rPr lang="en-US" sz="2800" i="1">
                                  <a:latin typeface="Cambria Math" panose="02040503050406030204" pitchFamily="18" charset="0"/>
                                </a:rPr>
                              </m:ctrlPr>
                            </m:sSubPr>
                            <m:e>
                              <m:sSub>
                                <m:sSubPr>
                                  <m:ctrlPr>
                                    <a:rPr lang="en-US" sz="2800" i="1">
                                      <a:latin typeface="Cambria Math" panose="02040503050406030204" pitchFamily="18" charset="0"/>
                                    </a:rPr>
                                  </m:ctrlPr>
                                </m:sSubPr>
                                <m:e>
                                  <m:r>
                                    <a:rPr lang="en-US" sz="2800" i="1">
                                      <a:latin typeface="Cambria Math" panose="02040503050406030204" pitchFamily="18" charset="0"/>
                                    </a:rPr>
                                    <m:t>𝜆</m:t>
                                  </m:r>
                                </m:e>
                                <m:sub>
                                  <m:r>
                                    <a:rPr lang="en-US" sz="2800" i="1">
                                      <a:latin typeface="Cambria Math" panose="02040503050406030204" pitchFamily="18" charset="0"/>
                                    </a:rPr>
                                    <m:t>𝑖</m:t>
                                  </m:r>
                                </m:sub>
                              </m:sSub>
                              <m:r>
                                <a:rPr lang="en-US" sz="2800" b="1" i="1">
                                  <a:latin typeface="Cambria Math" panose="02040503050406030204" pitchFamily="18" charset="0"/>
                                </a:rPr>
                                <m:t>𝒗</m:t>
                              </m:r>
                            </m:e>
                            <m:sub>
                              <m:r>
                                <a:rPr lang="en-US" sz="2800" i="1">
                                  <a:latin typeface="Cambria Math" panose="02040503050406030204" pitchFamily="18" charset="0"/>
                                </a:rPr>
                                <m:t>𝑖</m:t>
                              </m:r>
                            </m:sub>
                          </m:sSub>
                        </m:e>
                      </m:d>
                      <m:r>
                        <a:rPr lang="en-US" sz="2800" b="1" i="1" smtClean="0">
                          <a:latin typeface="Cambria Math" panose="02040503050406030204" pitchFamily="18" charset="0"/>
                        </a:rPr>
                        <m:t>=</m:t>
                      </m:r>
                      <m:r>
                        <a:rPr lang="en-US" sz="2800" b="1" i="1" smtClean="0">
                          <a:latin typeface="Cambria Math" panose="02040503050406030204" pitchFamily="18" charset="0"/>
                        </a:rPr>
                        <m:t>𝟎</m:t>
                      </m:r>
                    </m:oMath>
                  </m:oMathPara>
                </a14:m>
                <a:endParaRPr lang="en-US" sz="2800" dirty="0"/>
              </a:p>
            </p:txBody>
          </p:sp>
        </mc:Choice>
        <mc:Fallback xmlns="">
          <p:sp>
            <p:nvSpPr>
              <p:cNvPr id="8" name="Rectangle 7">
                <a:extLst>
                  <a:ext uri="{FF2B5EF4-FFF2-40B4-BE49-F238E27FC236}">
                    <a16:creationId xmlns:a16="http://schemas.microsoft.com/office/drawing/2014/main" id="{98050144-FA96-48BB-8A62-0091D6AD55E0}"/>
                  </a:ext>
                </a:extLst>
              </p:cNvPr>
              <p:cNvSpPr>
                <a:spLocks noRot="1" noChangeAspect="1" noMove="1" noResize="1" noEditPoints="1" noAdjustHandles="1" noChangeArrowheads="1" noChangeShapeType="1" noTextEdit="1"/>
              </p:cNvSpPr>
              <p:nvPr/>
            </p:nvSpPr>
            <p:spPr>
              <a:xfrm>
                <a:off x="628649" y="3084546"/>
                <a:ext cx="5556842" cy="68890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E5DD7688-C26E-4707-9E61-76FA61E265BB}"/>
                  </a:ext>
                </a:extLst>
              </p:cNvPr>
              <p:cNvSpPr/>
              <p:nvPr/>
            </p:nvSpPr>
            <p:spPr>
              <a:xfrm>
                <a:off x="997340" y="4299967"/>
                <a:ext cx="5188151" cy="6889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latin typeface="Cambria Math" panose="02040503050406030204" pitchFamily="18" charset="0"/>
                            </a:rPr>
                          </m:ctrlPr>
                        </m:sSupPr>
                        <m:e>
                          <m:sSub>
                            <m:sSubPr>
                              <m:ctrlPr>
                                <a:rPr lang="en-US" sz="2800" b="1" i="1" smtClean="0">
                                  <a:latin typeface="Cambria Math" panose="02040503050406030204" pitchFamily="18" charset="0"/>
                                </a:rPr>
                              </m:ctrlPr>
                            </m:sSubPr>
                            <m:e>
                              <m:r>
                                <a:rPr lang="en-US" sz="2800" b="0" i="1" smtClean="0">
                                  <a:latin typeface="Cambria Math" panose="02040503050406030204" pitchFamily="18" charset="0"/>
                                </a:rPr>
                                <m:t>𝜆</m:t>
                              </m:r>
                            </m:e>
                            <m:sub>
                              <m:r>
                                <a:rPr lang="en-US" sz="2800" b="0" i="1" smtClean="0">
                                  <a:latin typeface="Cambria Math" panose="02040503050406030204" pitchFamily="18" charset="0"/>
                                </a:rPr>
                                <m:t>𝑖</m:t>
                              </m:r>
                            </m:sub>
                          </m:sSub>
                          <m:sSub>
                            <m:sSubPr>
                              <m:ctrlPr>
                                <a:rPr lang="en-US" sz="2800" i="1">
                                  <a:latin typeface="Cambria Math" panose="02040503050406030204" pitchFamily="18" charset="0"/>
                                </a:rPr>
                              </m:ctrlPr>
                            </m:sSubPr>
                            <m:e>
                              <m:r>
                                <a:rPr lang="en-US" sz="2800" i="1">
                                  <a:latin typeface="Cambria Math" panose="02040503050406030204" pitchFamily="18" charset="0"/>
                                </a:rPr>
                                <m:t>𝜆</m:t>
                              </m:r>
                            </m:e>
                            <m:sub>
                              <m:r>
                                <a:rPr lang="en-US" sz="2800" i="1">
                                  <a:latin typeface="Cambria Math" panose="02040503050406030204" pitchFamily="18" charset="0"/>
                                </a:rPr>
                                <m:t>𝑗</m:t>
                              </m:r>
                            </m:sub>
                          </m:sSub>
                          <m:d>
                            <m:dPr>
                              <m:ctrlPr>
                                <a:rPr lang="en-US" sz="2800" b="1" i="1">
                                  <a:latin typeface="Cambria Math" panose="02040503050406030204" pitchFamily="18" charset="0"/>
                                </a:rPr>
                              </m:ctrlPr>
                            </m:dPr>
                            <m:e>
                              <m:sSup>
                                <m:sSupPr>
                                  <m:ctrlPr>
                                    <a:rPr lang="en-US" sz="2800" b="1" i="1">
                                      <a:latin typeface="Cambria Math" panose="02040503050406030204" pitchFamily="18" charset="0"/>
                                    </a:rPr>
                                  </m:ctrlPr>
                                </m:sSupPr>
                                <m:e>
                                  <m:r>
                                    <a:rPr lang="en-US" sz="2800" b="1" i="1">
                                      <a:latin typeface="Cambria Math" panose="02040503050406030204" pitchFamily="18" charset="0"/>
                                    </a:rPr>
                                    <m:t>𝑹</m:t>
                                  </m:r>
                                </m:e>
                                <m:sup>
                                  <m:r>
                                    <a:rPr lang="en-US" sz="2800" b="1" i="1" smtClean="0">
                                      <a:latin typeface="Cambria Math" panose="02040503050406030204" pitchFamily="18" charset="0"/>
                                    </a:rPr>
                                    <m:t>𝑻</m:t>
                                  </m:r>
                                </m:sup>
                              </m:sSup>
                              <m:sSup>
                                <m:sSupPr>
                                  <m:ctrlPr>
                                    <a:rPr lang="en-US" sz="2800" b="1" i="1">
                                      <a:latin typeface="Cambria Math" panose="02040503050406030204" pitchFamily="18" charset="0"/>
                                    </a:rPr>
                                  </m:ctrlPr>
                                </m:sSupPr>
                                <m:e>
                                  <m:r>
                                    <a:rPr lang="en-US" sz="2800" b="1" i="1">
                                      <a:latin typeface="Cambria Math" panose="02040503050406030204" pitchFamily="18" charset="0"/>
                                    </a:rPr>
                                    <m:t>𝑲</m:t>
                                  </m:r>
                                </m:e>
                                <m:sup>
                                  <m:r>
                                    <a:rPr lang="en-US" sz="2800" b="1" i="1">
                                      <a:latin typeface="Cambria Math" panose="02040503050406030204" pitchFamily="18" charset="0"/>
                                    </a:rPr>
                                    <m:t>−</m:t>
                                  </m:r>
                                  <m:r>
                                    <a:rPr lang="en-US" sz="2800" b="1" i="1">
                                      <a:latin typeface="Cambria Math" panose="02040503050406030204" pitchFamily="18" charset="0"/>
                                    </a:rPr>
                                    <m:t>𝟏</m:t>
                                  </m:r>
                                </m:sup>
                              </m:sSup>
                              <m:sSub>
                                <m:sSubPr>
                                  <m:ctrlPr>
                                    <a:rPr lang="en-US" sz="2800" b="1" i="1">
                                      <a:latin typeface="Cambria Math" panose="02040503050406030204" pitchFamily="18" charset="0"/>
                                    </a:rPr>
                                  </m:ctrlPr>
                                </m:sSubPr>
                                <m:e>
                                  <m:r>
                                    <a:rPr lang="en-US" sz="2800" b="1" i="1">
                                      <a:latin typeface="Cambria Math" panose="02040503050406030204" pitchFamily="18" charset="0"/>
                                    </a:rPr>
                                    <m:t>𝒗</m:t>
                                  </m:r>
                                </m:e>
                                <m:sub>
                                  <m:r>
                                    <a:rPr lang="en-US" sz="2800" b="1" i="1">
                                      <a:latin typeface="Cambria Math" panose="02040503050406030204" pitchFamily="18" charset="0"/>
                                    </a:rPr>
                                    <m:t>𝒋</m:t>
                                  </m:r>
                                </m:sub>
                              </m:sSub>
                            </m:e>
                          </m:d>
                        </m:e>
                        <m:sup>
                          <m:r>
                            <a:rPr lang="en-US" sz="2800" b="1" i="1">
                              <a:latin typeface="Cambria Math" panose="02040503050406030204" pitchFamily="18" charset="0"/>
                            </a:rPr>
                            <m:t>𝑻</m:t>
                          </m:r>
                        </m:sup>
                      </m:sSup>
                      <m:d>
                        <m:dPr>
                          <m:ctrlPr>
                            <a:rPr lang="en-US" sz="2800" b="1" i="1">
                              <a:latin typeface="Cambria Math" panose="02040503050406030204" pitchFamily="18" charset="0"/>
                            </a:rPr>
                          </m:ctrlPr>
                        </m:dPr>
                        <m:e>
                          <m:sSup>
                            <m:sSupPr>
                              <m:ctrlPr>
                                <a:rPr lang="en-US" sz="2800" b="1" i="1" smtClean="0">
                                  <a:latin typeface="Cambria Math" panose="02040503050406030204" pitchFamily="18" charset="0"/>
                                </a:rPr>
                              </m:ctrlPr>
                            </m:sSupPr>
                            <m:e>
                              <m:r>
                                <a:rPr lang="en-US" sz="2800" b="1" i="1" smtClean="0">
                                  <a:latin typeface="Cambria Math" panose="02040503050406030204" pitchFamily="18" charset="0"/>
                                </a:rPr>
                                <m:t>𝑹</m:t>
                              </m:r>
                            </m:e>
                            <m:sup>
                              <m:r>
                                <a:rPr lang="en-US" sz="2800" b="1" i="1" smtClean="0">
                                  <a:latin typeface="Cambria Math" panose="02040503050406030204" pitchFamily="18" charset="0"/>
                                </a:rPr>
                                <m:t>𝑻</m:t>
                              </m:r>
                            </m:sup>
                          </m:sSup>
                          <m:sSup>
                            <m:sSupPr>
                              <m:ctrlPr>
                                <a:rPr lang="en-US" sz="2800" b="1" i="1">
                                  <a:latin typeface="Cambria Math" panose="02040503050406030204" pitchFamily="18" charset="0"/>
                                </a:rPr>
                              </m:ctrlPr>
                            </m:sSupPr>
                            <m:e>
                              <m:r>
                                <a:rPr lang="en-US" sz="2800" b="1" i="1">
                                  <a:latin typeface="Cambria Math" panose="02040503050406030204" pitchFamily="18" charset="0"/>
                                </a:rPr>
                                <m:t>𝑲</m:t>
                              </m:r>
                            </m:e>
                            <m:sup>
                              <m:r>
                                <a:rPr lang="en-US" sz="2800" b="1" i="1">
                                  <a:latin typeface="Cambria Math" panose="02040503050406030204" pitchFamily="18" charset="0"/>
                                </a:rPr>
                                <m:t>−</m:t>
                              </m:r>
                              <m:r>
                                <a:rPr lang="en-US" sz="2800" b="1" i="1">
                                  <a:latin typeface="Cambria Math" panose="02040503050406030204" pitchFamily="18" charset="0"/>
                                </a:rPr>
                                <m:t>𝟏</m:t>
                              </m:r>
                            </m:sup>
                          </m:sSup>
                          <m:sSub>
                            <m:sSubPr>
                              <m:ctrlPr>
                                <a:rPr lang="en-US" sz="2800" i="1">
                                  <a:latin typeface="Cambria Math" panose="02040503050406030204" pitchFamily="18" charset="0"/>
                                </a:rPr>
                              </m:ctrlPr>
                            </m:sSubPr>
                            <m:e>
                              <m:r>
                                <a:rPr lang="en-US" sz="2800" b="1" i="1">
                                  <a:latin typeface="Cambria Math" panose="02040503050406030204" pitchFamily="18" charset="0"/>
                                </a:rPr>
                                <m:t>𝒗</m:t>
                              </m:r>
                            </m:e>
                            <m:sub>
                              <m:r>
                                <a:rPr lang="en-US" sz="2800" i="1">
                                  <a:latin typeface="Cambria Math" panose="02040503050406030204" pitchFamily="18" charset="0"/>
                                </a:rPr>
                                <m:t>𝑖</m:t>
                              </m:r>
                            </m:sub>
                          </m:sSub>
                        </m:e>
                      </m:d>
                      <m:r>
                        <a:rPr lang="en-US" sz="2800" b="1" i="1" smtClean="0">
                          <a:latin typeface="Cambria Math" panose="02040503050406030204" pitchFamily="18" charset="0"/>
                        </a:rPr>
                        <m:t>=</m:t>
                      </m:r>
                      <m:r>
                        <a:rPr lang="en-US" sz="2800" b="1" i="1" smtClean="0">
                          <a:latin typeface="Cambria Math" panose="02040503050406030204" pitchFamily="18" charset="0"/>
                        </a:rPr>
                        <m:t>𝟎</m:t>
                      </m:r>
                    </m:oMath>
                  </m:oMathPara>
                </a14:m>
                <a:endParaRPr lang="en-US" sz="2800" dirty="0"/>
              </a:p>
            </p:txBody>
          </p:sp>
        </mc:Choice>
        <mc:Fallback xmlns="">
          <p:sp>
            <p:nvSpPr>
              <p:cNvPr id="10" name="Rectangle 9">
                <a:extLst>
                  <a:ext uri="{FF2B5EF4-FFF2-40B4-BE49-F238E27FC236}">
                    <a16:creationId xmlns:a16="http://schemas.microsoft.com/office/drawing/2014/main" id="{E5DD7688-C26E-4707-9E61-76FA61E265BB}"/>
                  </a:ext>
                </a:extLst>
              </p:cNvPr>
              <p:cNvSpPr>
                <a:spLocks noRot="1" noChangeAspect="1" noMove="1" noResize="1" noEditPoints="1" noAdjustHandles="1" noChangeArrowheads="1" noChangeShapeType="1" noTextEdit="1"/>
              </p:cNvSpPr>
              <p:nvPr/>
            </p:nvSpPr>
            <p:spPr>
              <a:xfrm>
                <a:off x="997340" y="4299967"/>
                <a:ext cx="5188151" cy="68890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D34B26E4-CB80-44BA-89FD-DE62F2D0D80C}"/>
                  </a:ext>
                </a:extLst>
              </p:cNvPr>
              <p:cNvSpPr txBox="1"/>
              <p:nvPr/>
            </p:nvSpPr>
            <p:spPr>
              <a:xfrm>
                <a:off x="6645081" y="3821267"/>
                <a:ext cx="158716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𝑅</m:t>
                          </m:r>
                        </m:e>
                        <m:sup>
                          <m:r>
                            <a:rPr lang="en-US" sz="2800" b="0" i="1" smtClean="0">
                              <a:latin typeface="Cambria Math" panose="02040503050406030204" pitchFamily="18" charset="0"/>
                            </a:rPr>
                            <m:t>−1</m:t>
                          </m:r>
                        </m:sup>
                      </m:sSup>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𝑅</m:t>
                          </m:r>
                        </m:e>
                        <m:sup>
                          <m:r>
                            <a:rPr lang="en-US" sz="2800" b="0" i="1" smtClean="0">
                              <a:latin typeface="Cambria Math" panose="02040503050406030204" pitchFamily="18" charset="0"/>
                            </a:rPr>
                            <m:t>𝑇</m:t>
                          </m:r>
                        </m:sup>
                      </m:sSup>
                    </m:oMath>
                  </m:oMathPara>
                </a14:m>
                <a:endParaRPr lang="en-US" sz="2800" b="0" dirty="0"/>
              </a:p>
            </p:txBody>
          </p:sp>
        </mc:Choice>
        <mc:Fallback>
          <p:sp>
            <p:nvSpPr>
              <p:cNvPr id="12" name="TextBox 11">
                <a:extLst>
                  <a:ext uri="{FF2B5EF4-FFF2-40B4-BE49-F238E27FC236}">
                    <a16:creationId xmlns:a16="http://schemas.microsoft.com/office/drawing/2014/main" id="{D34B26E4-CB80-44BA-89FD-DE62F2D0D80C}"/>
                  </a:ext>
                </a:extLst>
              </p:cNvPr>
              <p:cNvSpPr txBox="1">
                <a:spLocks noRot="1" noChangeAspect="1" noMove="1" noResize="1" noEditPoints="1" noAdjustHandles="1" noChangeArrowheads="1" noChangeShapeType="1" noTextEdit="1"/>
              </p:cNvSpPr>
              <p:nvPr/>
            </p:nvSpPr>
            <p:spPr>
              <a:xfrm>
                <a:off x="6645081" y="3821267"/>
                <a:ext cx="1587165" cy="4308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C32F859E-B7A5-44EA-8E87-53FA0DC4A7D1}"/>
                  </a:ext>
                </a:extLst>
              </p:cNvPr>
              <p:cNvSpPr/>
              <p:nvPr/>
            </p:nvSpPr>
            <p:spPr>
              <a:xfrm>
                <a:off x="931626" y="3692257"/>
                <a:ext cx="5355119" cy="6889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latin typeface="Cambria Math" panose="02040503050406030204" pitchFamily="18" charset="0"/>
                            </a:rPr>
                          </m:ctrlPr>
                        </m:sSupPr>
                        <m:e>
                          <m:d>
                            <m:dPr>
                              <m:ctrlPr>
                                <a:rPr lang="en-US" sz="2800" b="1" i="1">
                                  <a:latin typeface="Cambria Math" panose="02040503050406030204" pitchFamily="18" charset="0"/>
                                </a:rPr>
                              </m:ctrlPr>
                            </m:dPr>
                            <m:e>
                              <m:sSup>
                                <m:sSupPr>
                                  <m:ctrlPr>
                                    <a:rPr lang="en-US" sz="2800" b="1" i="1">
                                      <a:latin typeface="Cambria Math" panose="02040503050406030204" pitchFamily="18" charset="0"/>
                                    </a:rPr>
                                  </m:ctrlPr>
                                </m:sSupPr>
                                <m:e>
                                  <m:r>
                                    <a:rPr lang="en-US" sz="2800" b="1" i="1">
                                      <a:latin typeface="Cambria Math" panose="02040503050406030204" pitchFamily="18" charset="0"/>
                                    </a:rPr>
                                    <m:t>𝑹</m:t>
                                  </m:r>
                                </m:e>
                                <m:sup>
                                  <m:r>
                                    <a:rPr lang="en-US" sz="2800" b="1" i="1" smtClean="0">
                                      <a:latin typeface="Cambria Math" panose="02040503050406030204" pitchFamily="18" charset="0"/>
                                    </a:rPr>
                                    <m:t>𝑻</m:t>
                                  </m:r>
                                </m:sup>
                              </m:sSup>
                              <m:sSup>
                                <m:sSupPr>
                                  <m:ctrlPr>
                                    <a:rPr lang="en-US" sz="2800" b="1" i="1">
                                      <a:latin typeface="Cambria Math" panose="02040503050406030204" pitchFamily="18" charset="0"/>
                                    </a:rPr>
                                  </m:ctrlPr>
                                </m:sSupPr>
                                <m:e>
                                  <m:r>
                                    <a:rPr lang="en-US" sz="2800" b="1" i="1">
                                      <a:latin typeface="Cambria Math" panose="02040503050406030204" pitchFamily="18" charset="0"/>
                                    </a:rPr>
                                    <m:t>𝑲</m:t>
                                  </m:r>
                                </m:e>
                                <m:sup>
                                  <m:r>
                                    <a:rPr lang="en-US" sz="2800" b="1" i="1">
                                      <a:latin typeface="Cambria Math" panose="02040503050406030204" pitchFamily="18" charset="0"/>
                                    </a:rPr>
                                    <m:t>−</m:t>
                                  </m:r>
                                  <m:r>
                                    <a:rPr lang="en-US" sz="2800" b="1" i="1">
                                      <a:latin typeface="Cambria Math" panose="02040503050406030204" pitchFamily="18" charset="0"/>
                                    </a:rPr>
                                    <m:t>𝟏</m:t>
                                  </m:r>
                                </m:sup>
                              </m:sSup>
                              <m:sSub>
                                <m:sSubPr>
                                  <m:ctrlPr>
                                    <a:rPr lang="en-US" sz="2800" b="1" i="1">
                                      <a:latin typeface="Cambria Math" panose="02040503050406030204" pitchFamily="18" charset="0"/>
                                    </a:rPr>
                                  </m:ctrlPr>
                                </m:sSubPr>
                                <m:e>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𝜆</m:t>
                                      </m:r>
                                    </m:e>
                                    <m:sub>
                                      <m:r>
                                        <a:rPr lang="en-US" sz="2800" b="0" i="1" smtClean="0">
                                          <a:latin typeface="Cambria Math" panose="02040503050406030204" pitchFamily="18" charset="0"/>
                                        </a:rPr>
                                        <m:t>𝑗</m:t>
                                      </m:r>
                                    </m:sub>
                                  </m:sSub>
                                  <m:r>
                                    <a:rPr lang="en-US" sz="2800" b="1" i="1">
                                      <a:latin typeface="Cambria Math" panose="02040503050406030204" pitchFamily="18" charset="0"/>
                                    </a:rPr>
                                    <m:t>𝒗</m:t>
                                  </m:r>
                                </m:e>
                                <m:sub>
                                  <m:r>
                                    <a:rPr lang="en-US" sz="2800" b="1" i="1">
                                      <a:latin typeface="Cambria Math" panose="02040503050406030204" pitchFamily="18" charset="0"/>
                                    </a:rPr>
                                    <m:t>𝒋</m:t>
                                  </m:r>
                                </m:sub>
                              </m:sSub>
                            </m:e>
                          </m:d>
                        </m:e>
                        <m:sup>
                          <m:r>
                            <a:rPr lang="en-US" sz="2800" b="1" i="1">
                              <a:latin typeface="Cambria Math" panose="02040503050406030204" pitchFamily="18" charset="0"/>
                            </a:rPr>
                            <m:t>𝑻</m:t>
                          </m:r>
                        </m:sup>
                      </m:sSup>
                      <m:d>
                        <m:dPr>
                          <m:ctrlPr>
                            <a:rPr lang="en-US" sz="2800" b="1" i="1">
                              <a:latin typeface="Cambria Math" panose="02040503050406030204" pitchFamily="18" charset="0"/>
                            </a:rPr>
                          </m:ctrlPr>
                        </m:dPr>
                        <m:e>
                          <m:sSup>
                            <m:sSupPr>
                              <m:ctrlPr>
                                <a:rPr lang="en-US" sz="2800" b="1" i="1" smtClean="0">
                                  <a:latin typeface="Cambria Math" panose="02040503050406030204" pitchFamily="18" charset="0"/>
                                </a:rPr>
                              </m:ctrlPr>
                            </m:sSupPr>
                            <m:e>
                              <m:r>
                                <a:rPr lang="en-US" sz="2800" b="1" i="1" smtClean="0">
                                  <a:latin typeface="Cambria Math" panose="02040503050406030204" pitchFamily="18" charset="0"/>
                                </a:rPr>
                                <m:t>𝑹</m:t>
                              </m:r>
                            </m:e>
                            <m:sup>
                              <m:r>
                                <a:rPr lang="en-US" sz="2800" b="1" i="1" smtClean="0">
                                  <a:latin typeface="Cambria Math" panose="02040503050406030204" pitchFamily="18" charset="0"/>
                                </a:rPr>
                                <m:t>𝑻</m:t>
                              </m:r>
                            </m:sup>
                          </m:sSup>
                          <m:sSup>
                            <m:sSupPr>
                              <m:ctrlPr>
                                <a:rPr lang="en-US" sz="2800" b="1" i="1">
                                  <a:latin typeface="Cambria Math" panose="02040503050406030204" pitchFamily="18" charset="0"/>
                                </a:rPr>
                              </m:ctrlPr>
                            </m:sSupPr>
                            <m:e>
                              <m:r>
                                <a:rPr lang="en-US" sz="2800" b="1" i="1">
                                  <a:latin typeface="Cambria Math" panose="02040503050406030204" pitchFamily="18" charset="0"/>
                                </a:rPr>
                                <m:t>𝑲</m:t>
                              </m:r>
                            </m:e>
                            <m:sup>
                              <m:r>
                                <a:rPr lang="en-US" sz="2800" b="1" i="1">
                                  <a:latin typeface="Cambria Math" panose="02040503050406030204" pitchFamily="18" charset="0"/>
                                </a:rPr>
                                <m:t>−</m:t>
                              </m:r>
                              <m:r>
                                <a:rPr lang="en-US" sz="2800" b="1" i="1">
                                  <a:latin typeface="Cambria Math" panose="02040503050406030204" pitchFamily="18" charset="0"/>
                                </a:rPr>
                                <m:t>𝟏</m:t>
                              </m:r>
                            </m:sup>
                          </m:sSup>
                          <m:sSub>
                            <m:sSubPr>
                              <m:ctrlPr>
                                <a:rPr lang="en-US" sz="2800" i="1">
                                  <a:latin typeface="Cambria Math" panose="02040503050406030204" pitchFamily="18" charset="0"/>
                                </a:rPr>
                              </m:ctrlPr>
                            </m:sSubPr>
                            <m:e>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𝜆</m:t>
                                  </m:r>
                                </m:e>
                                <m:sub>
                                  <m:r>
                                    <a:rPr lang="en-US" sz="2800" b="0" i="1" smtClean="0">
                                      <a:latin typeface="Cambria Math" panose="02040503050406030204" pitchFamily="18" charset="0"/>
                                    </a:rPr>
                                    <m:t>𝑖</m:t>
                                  </m:r>
                                </m:sub>
                              </m:sSub>
                              <m:r>
                                <a:rPr lang="en-US" sz="2800" b="1" i="1">
                                  <a:latin typeface="Cambria Math" panose="02040503050406030204" pitchFamily="18" charset="0"/>
                                </a:rPr>
                                <m:t>𝒗</m:t>
                              </m:r>
                            </m:e>
                            <m:sub>
                              <m:r>
                                <a:rPr lang="en-US" sz="2800" i="1">
                                  <a:latin typeface="Cambria Math" panose="02040503050406030204" pitchFamily="18" charset="0"/>
                                </a:rPr>
                                <m:t>𝑖</m:t>
                              </m:r>
                            </m:sub>
                          </m:sSub>
                        </m:e>
                      </m:d>
                      <m:r>
                        <a:rPr lang="en-US" sz="2800" b="1" i="1" smtClean="0">
                          <a:latin typeface="Cambria Math" panose="02040503050406030204" pitchFamily="18" charset="0"/>
                        </a:rPr>
                        <m:t>=</m:t>
                      </m:r>
                      <m:r>
                        <a:rPr lang="en-US" sz="2800" b="1" i="1" smtClean="0">
                          <a:latin typeface="Cambria Math" panose="02040503050406030204" pitchFamily="18" charset="0"/>
                        </a:rPr>
                        <m:t>𝟎</m:t>
                      </m:r>
                    </m:oMath>
                  </m:oMathPara>
                </a14:m>
                <a:endParaRPr lang="en-US" sz="2800" dirty="0"/>
              </a:p>
            </p:txBody>
          </p:sp>
        </mc:Choice>
        <mc:Fallback>
          <p:sp>
            <p:nvSpPr>
              <p:cNvPr id="14" name="Rectangle 13">
                <a:extLst>
                  <a:ext uri="{FF2B5EF4-FFF2-40B4-BE49-F238E27FC236}">
                    <a16:creationId xmlns:a16="http://schemas.microsoft.com/office/drawing/2014/main" id="{C32F859E-B7A5-44EA-8E87-53FA0DC4A7D1}"/>
                  </a:ext>
                </a:extLst>
              </p:cNvPr>
              <p:cNvSpPr>
                <a:spLocks noRot="1" noChangeAspect="1" noMove="1" noResize="1" noEditPoints="1" noAdjustHandles="1" noChangeArrowheads="1" noChangeShapeType="1" noTextEdit="1"/>
              </p:cNvSpPr>
              <p:nvPr/>
            </p:nvSpPr>
            <p:spPr>
              <a:xfrm>
                <a:off x="931626" y="3692257"/>
                <a:ext cx="5355119" cy="688907"/>
              </a:xfrm>
              <a:prstGeom prst="rect">
                <a:avLst/>
              </a:prstGeom>
              <a:blipFill>
                <a:blip r:embed="rId6"/>
                <a:stretch>
                  <a:fillRect/>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2A6AC0F6-7A85-41AF-811A-548C06602C6C}"/>
              </a:ext>
            </a:extLst>
          </p:cNvPr>
          <p:cNvSpPr/>
          <p:nvPr/>
        </p:nvSpPr>
        <p:spPr>
          <a:xfrm>
            <a:off x="6286745" y="4382810"/>
            <a:ext cx="2303836" cy="523220"/>
          </a:xfrm>
          <a:prstGeom prst="rect">
            <a:avLst/>
          </a:prstGeom>
        </p:spPr>
        <p:txBody>
          <a:bodyPr wrap="none">
            <a:spAutoFit/>
          </a:bodyPr>
          <a:lstStyle/>
          <a:p>
            <a:r>
              <a:rPr lang="en-US" sz="2800" dirty="0"/>
              <a:t>Move scalars</a:t>
            </a:r>
          </a:p>
        </p:txBody>
      </p:sp>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B403AE48-CFA9-4366-8D5A-AB6AF8C74EA8}"/>
                  </a:ext>
                </a:extLst>
              </p:cNvPr>
              <p:cNvSpPr/>
              <p:nvPr/>
            </p:nvSpPr>
            <p:spPr>
              <a:xfrm>
                <a:off x="2597842" y="5053179"/>
                <a:ext cx="3587649" cy="5836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𝒗</m:t>
                          </m:r>
                        </m:e>
                        <m:sub>
                          <m:r>
                            <a:rPr lang="en-US" sz="2800" b="1" i="1" smtClean="0">
                              <a:latin typeface="Cambria Math" panose="02040503050406030204" pitchFamily="18" charset="0"/>
                            </a:rPr>
                            <m:t>𝒋</m:t>
                          </m:r>
                        </m:sub>
                      </m:sSub>
                      <m:sSup>
                        <m:sSupPr>
                          <m:ctrlPr>
                            <a:rPr lang="en-US" sz="2800" b="1" i="1" smtClean="0">
                              <a:latin typeface="Cambria Math" panose="02040503050406030204" pitchFamily="18" charset="0"/>
                            </a:rPr>
                          </m:ctrlPr>
                        </m:sSupPr>
                        <m:e>
                          <m:r>
                            <a:rPr lang="en-US" sz="2800" b="1" i="1" smtClean="0">
                              <a:latin typeface="Cambria Math" panose="02040503050406030204" pitchFamily="18" charset="0"/>
                            </a:rPr>
                            <m:t>𝑲</m:t>
                          </m:r>
                        </m:e>
                        <m:sup>
                          <m:r>
                            <a:rPr lang="en-US" sz="2800" b="1" i="1" smtClean="0">
                              <a:latin typeface="Cambria Math" panose="02040503050406030204" pitchFamily="18" charset="0"/>
                            </a:rPr>
                            <m:t>−</m:t>
                          </m:r>
                          <m:r>
                            <a:rPr lang="en-US" sz="2800" b="1" i="1" smtClean="0">
                              <a:latin typeface="Cambria Math" panose="02040503050406030204" pitchFamily="18" charset="0"/>
                            </a:rPr>
                            <m:t>𝑻</m:t>
                          </m:r>
                        </m:sup>
                      </m:sSup>
                      <m:r>
                        <a:rPr lang="en-US" sz="2800" b="1" i="1" smtClean="0">
                          <a:latin typeface="Cambria Math" panose="02040503050406030204" pitchFamily="18" charset="0"/>
                        </a:rPr>
                        <m:t>𝑹</m:t>
                      </m:r>
                      <m:sSup>
                        <m:sSupPr>
                          <m:ctrlPr>
                            <a:rPr lang="en-US" sz="2800" b="1" i="1" smtClean="0">
                              <a:latin typeface="Cambria Math" panose="02040503050406030204" pitchFamily="18" charset="0"/>
                            </a:rPr>
                          </m:ctrlPr>
                        </m:sSupPr>
                        <m:e>
                          <m:r>
                            <a:rPr lang="en-US" sz="2800" b="1" i="1" smtClean="0">
                              <a:latin typeface="Cambria Math" panose="02040503050406030204" pitchFamily="18" charset="0"/>
                            </a:rPr>
                            <m:t>𝑹</m:t>
                          </m:r>
                        </m:e>
                        <m:sup>
                          <m:r>
                            <a:rPr lang="en-US" sz="2800" b="1" i="1" smtClean="0">
                              <a:latin typeface="Cambria Math" panose="02040503050406030204" pitchFamily="18" charset="0"/>
                            </a:rPr>
                            <m:t>𝑻</m:t>
                          </m:r>
                        </m:sup>
                      </m:sSup>
                      <m:sSup>
                        <m:sSupPr>
                          <m:ctrlPr>
                            <a:rPr lang="en-US" sz="2800" b="1" i="1" smtClean="0">
                              <a:latin typeface="Cambria Math" panose="02040503050406030204" pitchFamily="18" charset="0"/>
                            </a:rPr>
                          </m:ctrlPr>
                        </m:sSupPr>
                        <m:e>
                          <m:r>
                            <a:rPr lang="en-US" sz="2800" b="1" i="1" smtClean="0">
                              <a:latin typeface="Cambria Math" panose="02040503050406030204" pitchFamily="18" charset="0"/>
                            </a:rPr>
                            <m:t>𝑲</m:t>
                          </m:r>
                        </m:e>
                        <m:sup>
                          <m:r>
                            <a:rPr lang="en-US" sz="2800" b="1" i="1" smtClean="0">
                              <a:latin typeface="Cambria Math" panose="02040503050406030204" pitchFamily="18" charset="0"/>
                            </a:rPr>
                            <m:t>−</m:t>
                          </m:r>
                          <m:r>
                            <a:rPr lang="en-US" sz="2800" b="1" i="1" smtClean="0">
                              <a:latin typeface="Cambria Math" panose="02040503050406030204" pitchFamily="18" charset="0"/>
                            </a:rPr>
                            <m:t>𝟏</m:t>
                          </m:r>
                        </m:sup>
                      </m:sSup>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𝒗</m:t>
                          </m:r>
                        </m:e>
                        <m:sub>
                          <m:r>
                            <a:rPr lang="en-US" sz="2800" b="1" i="1" smtClean="0">
                              <a:latin typeface="Cambria Math" panose="02040503050406030204" pitchFamily="18" charset="0"/>
                            </a:rPr>
                            <m:t>𝒊</m:t>
                          </m:r>
                        </m:sub>
                      </m:sSub>
                      <m:r>
                        <a:rPr lang="en-US" sz="2800" b="1" i="1" smtClean="0">
                          <a:latin typeface="Cambria Math" panose="02040503050406030204" pitchFamily="18" charset="0"/>
                        </a:rPr>
                        <m:t>=</m:t>
                      </m:r>
                      <m:r>
                        <a:rPr lang="en-US" sz="2800" b="1" i="1" smtClean="0">
                          <a:latin typeface="Cambria Math" panose="02040503050406030204" pitchFamily="18" charset="0"/>
                        </a:rPr>
                        <m:t>𝟎</m:t>
                      </m:r>
                    </m:oMath>
                  </m:oMathPara>
                </a14:m>
                <a:endParaRPr lang="en-US" sz="2800" dirty="0"/>
              </a:p>
            </p:txBody>
          </p:sp>
        </mc:Choice>
        <mc:Fallback>
          <p:sp>
            <p:nvSpPr>
              <p:cNvPr id="13" name="Rectangle 12">
                <a:extLst>
                  <a:ext uri="{FF2B5EF4-FFF2-40B4-BE49-F238E27FC236}">
                    <a16:creationId xmlns:a16="http://schemas.microsoft.com/office/drawing/2014/main" id="{B403AE48-CFA9-4366-8D5A-AB6AF8C74EA8}"/>
                  </a:ext>
                </a:extLst>
              </p:cNvPr>
              <p:cNvSpPr>
                <a:spLocks noRot="1" noChangeAspect="1" noMove="1" noResize="1" noEditPoints="1" noAdjustHandles="1" noChangeArrowheads="1" noChangeShapeType="1" noTextEdit="1"/>
              </p:cNvSpPr>
              <p:nvPr/>
            </p:nvSpPr>
            <p:spPr>
              <a:xfrm>
                <a:off x="2597842" y="5053179"/>
                <a:ext cx="3587649" cy="583686"/>
              </a:xfrm>
              <a:prstGeom prst="rect">
                <a:avLst/>
              </a:prstGeom>
              <a:blipFill>
                <a:blip r:embed="rId7"/>
                <a:stretch>
                  <a:fillRect/>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3D70B359-7AA2-4D29-B623-FDCB1E2D3789}"/>
              </a:ext>
            </a:extLst>
          </p:cNvPr>
          <p:cNvSpPr/>
          <p:nvPr/>
        </p:nvSpPr>
        <p:spPr>
          <a:xfrm>
            <a:off x="6625780" y="5083412"/>
            <a:ext cx="1625766" cy="523220"/>
          </a:xfrm>
          <a:prstGeom prst="rect">
            <a:avLst/>
          </a:prstGeom>
        </p:spPr>
        <p:txBody>
          <a:bodyPr wrap="none">
            <a:spAutoFit/>
          </a:bodyPr>
          <a:lstStyle/>
          <a:p>
            <a:r>
              <a:rPr lang="en-US" sz="2800" dirty="0"/>
              <a:t>Clean up</a:t>
            </a: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6DFDBFBE-1316-4452-9F77-A4346A2A72F7}"/>
                  </a:ext>
                </a:extLst>
              </p:cNvPr>
              <p:cNvSpPr/>
              <p:nvPr/>
            </p:nvSpPr>
            <p:spPr>
              <a:xfrm>
                <a:off x="3276361" y="5615697"/>
                <a:ext cx="2909130" cy="5836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𝒗</m:t>
                          </m:r>
                        </m:e>
                        <m:sub>
                          <m:r>
                            <a:rPr lang="en-US" sz="2800" b="1" i="1" smtClean="0">
                              <a:latin typeface="Cambria Math" panose="02040503050406030204" pitchFamily="18" charset="0"/>
                            </a:rPr>
                            <m:t>𝒋</m:t>
                          </m:r>
                        </m:sub>
                      </m:sSub>
                      <m:sSup>
                        <m:sSupPr>
                          <m:ctrlPr>
                            <a:rPr lang="en-US" sz="2800" b="1" i="1" smtClean="0">
                              <a:latin typeface="Cambria Math" panose="02040503050406030204" pitchFamily="18" charset="0"/>
                            </a:rPr>
                          </m:ctrlPr>
                        </m:sSupPr>
                        <m:e>
                          <m:r>
                            <a:rPr lang="en-US" sz="2800" b="1" i="1" smtClean="0">
                              <a:latin typeface="Cambria Math" panose="02040503050406030204" pitchFamily="18" charset="0"/>
                            </a:rPr>
                            <m:t>𝑲</m:t>
                          </m:r>
                        </m:e>
                        <m:sup>
                          <m:r>
                            <a:rPr lang="en-US" sz="2800" b="1" i="1" smtClean="0">
                              <a:latin typeface="Cambria Math" panose="02040503050406030204" pitchFamily="18" charset="0"/>
                            </a:rPr>
                            <m:t>−</m:t>
                          </m:r>
                          <m:r>
                            <a:rPr lang="en-US" sz="2800" b="1" i="1" smtClean="0">
                              <a:latin typeface="Cambria Math" panose="02040503050406030204" pitchFamily="18" charset="0"/>
                            </a:rPr>
                            <m:t>𝑻</m:t>
                          </m:r>
                        </m:sup>
                      </m:sSup>
                      <m:sSup>
                        <m:sSupPr>
                          <m:ctrlPr>
                            <a:rPr lang="en-US" sz="2800" b="1" i="1" smtClean="0">
                              <a:latin typeface="Cambria Math" panose="02040503050406030204" pitchFamily="18" charset="0"/>
                            </a:rPr>
                          </m:ctrlPr>
                        </m:sSupPr>
                        <m:e>
                          <m:r>
                            <a:rPr lang="en-US" sz="2800" b="1" i="1" smtClean="0">
                              <a:latin typeface="Cambria Math" panose="02040503050406030204" pitchFamily="18" charset="0"/>
                            </a:rPr>
                            <m:t>𝑲</m:t>
                          </m:r>
                        </m:e>
                        <m:sup>
                          <m:r>
                            <a:rPr lang="en-US" sz="2800" b="1" i="1" smtClean="0">
                              <a:latin typeface="Cambria Math" panose="02040503050406030204" pitchFamily="18" charset="0"/>
                            </a:rPr>
                            <m:t>−</m:t>
                          </m:r>
                          <m:r>
                            <a:rPr lang="en-US" sz="2800" b="1" i="1" smtClean="0">
                              <a:latin typeface="Cambria Math" panose="02040503050406030204" pitchFamily="18" charset="0"/>
                            </a:rPr>
                            <m:t>𝟏</m:t>
                          </m:r>
                        </m:sup>
                      </m:sSup>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𝒗</m:t>
                          </m:r>
                        </m:e>
                        <m:sub>
                          <m:r>
                            <a:rPr lang="en-US" sz="2800" b="1" i="1" smtClean="0">
                              <a:latin typeface="Cambria Math" panose="02040503050406030204" pitchFamily="18" charset="0"/>
                            </a:rPr>
                            <m:t>𝒊</m:t>
                          </m:r>
                        </m:sub>
                      </m:sSub>
                      <m:r>
                        <a:rPr lang="en-US" sz="2800" b="1" i="1" smtClean="0">
                          <a:latin typeface="Cambria Math" panose="02040503050406030204" pitchFamily="18" charset="0"/>
                        </a:rPr>
                        <m:t>=</m:t>
                      </m:r>
                      <m:r>
                        <a:rPr lang="en-US" sz="2800" b="1" i="1" smtClean="0">
                          <a:latin typeface="Cambria Math" panose="02040503050406030204" pitchFamily="18" charset="0"/>
                        </a:rPr>
                        <m:t>𝟎</m:t>
                      </m:r>
                    </m:oMath>
                  </m:oMathPara>
                </a14:m>
                <a:endParaRPr lang="en-US" sz="2800" dirty="0"/>
              </a:p>
            </p:txBody>
          </p:sp>
        </mc:Choice>
        <mc:Fallback xmlns="">
          <p:sp>
            <p:nvSpPr>
              <p:cNvPr id="17" name="Rectangle 16">
                <a:extLst>
                  <a:ext uri="{FF2B5EF4-FFF2-40B4-BE49-F238E27FC236}">
                    <a16:creationId xmlns:a16="http://schemas.microsoft.com/office/drawing/2014/main" id="{6DFDBFBE-1316-4452-9F77-A4346A2A72F7}"/>
                  </a:ext>
                </a:extLst>
              </p:cNvPr>
              <p:cNvSpPr>
                <a:spLocks noRot="1" noChangeAspect="1" noMove="1" noResize="1" noEditPoints="1" noAdjustHandles="1" noChangeArrowheads="1" noChangeShapeType="1" noTextEdit="1"/>
              </p:cNvSpPr>
              <p:nvPr/>
            </p:nvSpPr>
            <p:spPr>
              <a:xfrm>
                <a:off x="3276361" y="5615697"/>
                <a:ext cx="2909130" cy="58368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11F4A0F-B5CB-44F2-A599-3C177DFD2E31}"/>
                  </a:ext>
                </a:extLst>
              </p:cNvPr>
              <p:cNvSpPr txBox="1"/>
              <p:nvPr/>
            </p:nvSpPr>
            <p:spPr>
              <a:xfrm>
                <a:off x="6750206" y="5658740"/>
                <a:ext cx="137691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𝑅</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𝑅</m:t>
                          </m:r>
                        </m:e>
                        <m:sup>
                          <m:r>
                            <a:rPr lang="en-US" sz="2800" b="0" i="1" smtClean="0">
                              <a:latin typeface="Cambria Math" panose="02040503050406030204" pitchFamily="18" charset="0"/>
                            </a:rPr>
                            <m:t>𝑇</m:t>
                          </m:r>
                        </m:sup>
                      </m:sSup>
                      <m:r>
                        <a:rPr lang="en-US" sz="2800" b="0" i="1" smtClean="0">
                          <a:latin typeface="Cambria Math" panose="02040503050406030204" pitchFamily="18" charset="0"/>
                        </a:rPr>
                        <m:t>=</m:t>
                      </m:r>
                      <m:r>
                        <a:rPr lang="en-US" sz="2800" b="0" i="1" smtClean="0">
                          <a:latin typeface="Cambria Math" panose="02040503050406030204" pitchFamily="18" charset="0"/>
                        </a:rPr>
                        <m:t>𝐼</m:t>
                      </m:r>
                    </m:oMath>
                  </m:oMathPara>
                </a14:m>
                <a:endParaRPr lang="en-US" sz="2800" b="0" dirty="0"/>
              </a:p>
            </p:txBody>
          </p:sp>
        </mc:Choice>
        <mc:Fallback xmlns="">
          <p:sp>
            <p:nvSpPr>
              <p:cNvPr id="18" name="TextBox 17">
                <a:extLst>
                  <a:ext uri="{FF2B5EF4-FFF2-40B4-BE49-F238E27FC236}">
                    <a16:creationId xmlns:a16="http://schemas.microsoft.com/office/drawing/2014/main" id="{811F4A0F-B5CB-44F2-A599-3C177DFD2E31}"/>
                  </a:ext>
                </a:extLst>
              </p:cNvPr>
              <p:cNvSpPr txBox="1">
                <a:spLocks noRot="1" noChangeAspect="1" noMove="1" noResize="1" noEditPoints="1" noAdjustHandles="1" noChangeArrowheads="1" noChangeShapeType="1" noTextEdit="1"/>
              </p:cNvSpPr>
              <p:nvPr/>
            </p:nvSpPr>
            <p:spPr>
              <a:xfrm>
                <a:off x="6750206" y="5658740"/>
                <a:ext cx="1376915" cy="430887"/>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1171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10" grpId="0"/>
      <p:bldP spid="12" grpId="0"/>
      <p:bldP spid="14" grpId="0"/>
      <p:bldP spid="15" grpId="0"/>
      <p:bldP spid="13"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BA8BB7E-3DB8-43A1-AF31-ECCA560AD675}"/>
              </a:ext>
            </a:extLst>
          </p:cNvPr>
          <p:cNvSpPr>
            <a:spLocks noGrp="1"/>
          </p:cNvSpPr>
          <p:nvPr>
            <p:ph idx="1"/>
          </p:nvPr>
        </p:nvSpPr>
        <p:spPr>
          <a:xfrm>
            <a:off x="628650" y="1825625"/>
            <a:ext cx="7886700" cy="4351338"/>
          </a:xfrm>
        </p:spPr>
        <p:txBody>
          <a:bodyPr/>
          <a:lstStyle/>
          <a:p>
            <a:r>
              <a:rPr lang="en-US" dirty="0" err="1"/>
              <a:t>Intrinsics</a:t>
            </a:r>
            <a:r>
              <a:rPr lang="en-US" dirty="0"/>
              <a:t> (focal length f, principal point u</a:t>
            </a:r>
            <a:r>
              <a:rPr lang="en-US" baseline="-25000" dirty="0"/>
              <a:t>0</a:t>
            </a:r>
            <a:r>
              <a:rPr lang="en-US" dirty="0"/>
              <a:t>,v</a:t>
            </a:r>
            <a:r>
              <a:rPr lang="en-US" baseline="-25000" dirty="0"/>
              <a:t>0</a:t>
            </a:r>
            <a:r>
              <a:rPr lang="en-US" dirty="0"/>
              <a:t>) have to ensure that the rays corresponding to vanishing points for 3 mutually orthogonal directions are orthogonal</a:t>
            </a:r>
          </a:p>
        </p:txBody>
      </p:sp>
      <p:sp>
        <p:nvSpPr>
          <p:cNvPr id="2" name="Title 1">
            <a:extLst>
              <a:ext uri="{FF2B5EF4-FFF2-40B4-BE49-F238E27FC236}">
                <a16:creationId xmlns:a16="http://schemas.microsoft.com/office/drawing/2014/main" id="{E1FDC88F-3DD0-46DA-BE05-FEE56A7BD0F7}"/>
              </a:ext>
            </a:extLst>
          </p:cNvPr>
          <p:cNvSpPr>
            <a:spLocks noGrp="1"/>
          </p:cNvSpPr>
          <p:nvPr>
            <p:ph type="title"/>
          </p:nvPr>
        </p:nvSpPr>
        <p:spPr/>
        <p:txBody>
          <a:bodyPr/>
          <a:lstStyle/>
          <a:p>
            <a:r>
              <a:rPr lang="en-US" dirty="0"/>
              <a:t>Calibration from vanishing points</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1F974751-78D8-4A2A-AD6B-54A1C25ED8C4}"/>
                  </a:ext>
                </a:extLst>
              </p:cNvPr>
              <p:cNvSpPr/>
              <p:nvPr/>
            </p:nvSpPr>
            <p:spPr>
              <a:xfrm>
                <a:off x="3276361" y="3511887"/>
                <a:ext cx="2909130" cy="5836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𝒗</m:t>
                          </m:r>
                        </m:e>
                        <m:sub>
                          <m:r>
                            <a:rPr lang="en-US" sz="2800" b="1" i="1" smtClean="0">
                              <a:latin typeface="Cambria Math" panose="02040503050406030204" pitchFamily="18" charset="0"/>
                            </a:rPr>
                            <m:t>𝒋</m:t>
                          </m:r>
                        </m:sub>
                      </m:sSub>
                      <m:sSup>
                        <m:sSupPr>
                          <m:ctrlPr>
                            <a:rPr lang="en-US" sz="2800" b="1" i="1" smtClean="0">
                              <a:latin typeface="Cambria Math" panose="02040503050406030204" pitchFamily="18" charset="0"/>
                            </a:rPr>
                          </m:ctrlPr>
                        </m:sSupPr>
                        <m:e>
                          <m:r>
                            <a:rPr lang="en-US" sz="2800" b="1" i="1" smtClean="0">
                              <a:latin typeface="Cambria Math" panose="02040503050406030204" pitchFamily="18" charset="0"/>
                            </a:rPr>
                            <m:t>𝑲</m:t>
                          </m:r>
                        </m:e>
                        <m:sup>
                          <m:r>
                            <a:rPr lang="en-US" sz="2800" b="1" i="1" smtClean="0">
                              <a:latin typeface="Cambria Math" panose="02040503050406030204" pitchFamily="18" charset="0"/>
                            </a:rPr>
                            <m:t>−</m:t>
                          </m:r>
                          <m:r>
                            <a:rPr lang="en-US" sz="2800" b="1" i="1" smtClean="0">
                              <a:latin typeface="Cambria Math" panose="02040503050406030204" pitchFamily="18" charset="0"/>
                            </a:rPr>
                            <m:t>𝑻</m:t>
                          </m:r>
                        </m:sup>
                      </m:sSup>
                      <m:sSup>
                        <m:sSupPr>
                          <m:ctrlPr>
                            <a:rPr lang="en-US" sz="2800" b="1" i="1" smtClean="0">
                              <a:latin typeface="Cambria Math" panose="02040503050406030204" pitchFamily="18" charset="0"/>
                            </a:rPr>
                          </m:ctrlPr>
                        </m:sSupPr>
                        <m:e>
                          <m:r>
                            <a:rPr lang="en-US" sz="2800" b="1" i="1" smtClean="0">
                              <a:latin typeface="Cambria Math" panose="02040503050406030204" pitchFamily="18" charset="0"/>
                            </a:rPr>
                            <m:t>𝑲</m:t>
                          </m:r>
                        </m:e>
                        <m:sup>
                          <m:r>
                            <a:rPr lang="en-US" sz="2800" b="1" i="1" smtClean="0">
                              <a:latin typeface="Cambria Math" panose="02040503050406030204" pitchFamily="18" charset="0"/>
                            </a:rPr>
                            <m:t>−</m:t>
                          </m:r>
                          <m:r>
                            <a:rPr lang="en-US" sz="2800" b="1" i="1" smtClean="0">
                              <a:latin typeface="Cambria Math" panose="02040503050406030204" pitchFamily="18" charset="0"/>
                            </a:rPr>
                            <m:t>𝟏</m:t>
                          </m:r>
                        </m:sup>
                      </m:sSup>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𝒗</m:t>
                          </m:r>
                        </m:e>
                        <m:sub>
                          <m:r>
                            <a:rPr lang="en-US" sz="2800" b="1" i="1" smtClean="0">
                              <a:latin typeface="Cambria Math" panose="02040503050406030204" pitchFamily="18" charset="0"/>
                            </a:rPr>
                            <m:t>𝒊</m:t>
                          </m:r>
                        </m:sub>
                      </m:sSub>
                      <m:r>
                        <a:rPr lang="en-US" sz="2800" b="1" i="1" smtClean="0">
                          <a:latin typeface="Cambria Math" panose="02040503050406030204" pitchFamily="18" charset="0"/>
                        </a:rPr>
                        <m:t>=</m:t>
                      </m:r>
                      <m:r>
                        <a:rPr lang="en-US" sz="2800" b="1" i="1" smtClean="0">
                          <a:latin typeface="Cambria Math" panose="02040503050406030204" pitchFamily="18" charset="0"/>
                        </a:rPr>
                        <m:t>𝟎</m:t>
                      </m:r>
                    </m:oMath>
                  </m:oMathPara>
                </a14:m>
                <a:endParaRPr lang="en-US" sz="2800" dirty="0"/>
              </a:p>
            </p:txBody>
          </p:sp>
        </mc:Choice>
        <mc:Fallback xmlns="">
          <p:sp>
            <p:nvSpPr>
              <p:cNvPr id="4" name="Rectangle 3">
                <a:extLst>
                  <a:ext uri="{FF2B5EF4-FFF2-40B4-BE49-F238E27FC236}">
                    <a16:creationId xmlns:a16="http://schemas.microsoft.com/office/drawing/2014/main" id="{1F974751-78D8-4A2A-AD6B-54A1C25ED8C4}"/>
                  </a:ext>
                </a:extLst>
              </p:cNvPr>
              <p:cNvSpPr>
                <a:spLocks noRot="1" noChangeAspect="1" noMove="1" noResize="1" noEditPoints="1" noAdjustHandles="1" noChangeArrowheads="1" noChangeShapeType="1" noTextEdit="1"/>
              </p:cNvSpPr>
              <p:nvPr/>
            </p:nvSpPr>
            <p:spPr>
              <a:xfrm>
                <a:off x="3276361" y="3511887"/>
                <a:ext cx="2909130" cy="583686"/>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76026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8649A-1D35-4973-957B-B64BE089C70F}"/>
              </a:ext>
            </a:extLst>
          </p:cNvPr>
          <p:cNvSpPr>
            <a:spLocks noGrp="1"/>
          </p:cNvSpPr>
          <p:nvPr>
            <p:ph type="title"/>
          </p:nvPr>
        </p:nvSpPr>
        <p:spPr/>
        <p:txBody>
          <a:bodyPr/>
          <a:lstStyle/>
          <a:p>
            <a:r>
              <a:rPr lang="en-US" dirty="0"/>
              <a:t>Calibration from vanishing points</a:t>
            </a:r>
          </a:p>
        </p:txBody>
      </p:sp>
      <p:pic>
        <p:nvPicPr>
          <p:cNvPr id="4" name="Picture 2">
            <a:extLst>
              <a:ext uri="{FF2B5EF4-FFF2-40B4-BE49-F238E27FC236}">
                <a16:creationId xmlns:a16="http://schemas.microsoft.com/office/drawing/2014/main" id="{C7BAF99B-8DB1-4803-8308-7AEBB9E62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197" y="1444280"/>
            <a:ext cx="7029607" cy="22434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3">
            <a:extLst>
              <a:ext uri="{FF2B5EF4-FFF2-40B4-BE49-F238E27FC236}">
                <a16:creationId xmlns:a16="http://schemas.microsoft.com/office/drawing/2014/main" id="{2DB05604-DBB1-49CF-A571-438E5AA3D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6278" y="3998274"/>
            <a:ext cx="1968629" cy="15895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4">
            <a:extLst>
              <a:ext uri="{FF2B5EF4-FFF2-40B4-BE49-F238E27FC236}">
                <a16:creationId xmlns:a16="http://schemas.microsoft.com/office/drawing/2014/main" id="{82246B81-0F6C-47FF-99A9-B9DBDF9F44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0591" y="3998273"/>
            <a:ext cx="2018073" cy="15895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5">
            <a:extLst>
              <a:ext uri="{FF2B5EF4-FFF2-40B4-BE49-F238E27FC236}">
                <a16:creationId xmlns:a16="http://schemas.microsoft.com/office/drawing/2014/main" id="{A90EAEB2-B062-4E83-A2E3-AA0AF7EE52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5580" y="3994249"/>
            <a:ext cx="2026032" cy="15652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Box 7">
            <a:extLst>
              <a:ext uri="{FF2B5EF4-FFF2-40B4-BE49-F238E27FC236}">
                <a16:creationId xmlns:a16="http://schemas.microsoft.com/office/drawing/2014/main" id="{AC00265D-57CE-4DC1-9EFB-73642BB6065A}"/>
              </a:ext>
            </a:extLst>
          </p:cNvPr>
          <p:cNvSpPr txBox="1"/>
          <p:nvPr/>
        </p:nvSpPr>
        <p:spPr>
          <a:xfrm>
            <a:off x="990346" y="5661877"/>
            <a:ext cx="2620245" cy="830997"/>
          </a:xfrm>
          <a:prstGeom prst="rect">
            <a:avLst/>
          </a:prstGeom>
          <a:noFill/>
        </p:spPr>
        <p:txBody>
          <a:bodyPr wrap="square" rtlCol="0">
            <a:spAutoFit/>
          </a:bodyPr>
          <a:lstStyle/>
          <a:p>
            <a:pPr algn="ctr"/>
            <a:r>
              <a:rPr lang="en-US" sz="1600" dirty="0"/>
              <a:t>Cannot recover focal length, principal point is the third vanishing point</a:t>
            </a:r>
          </a:p>
        </p:txBody>
      </p:sp>
      <p:sp>
        <p:nvSpPr>
          <p:cNvPr id="9" name="TextBox 8">
            <a:extLst>
              <a:ext uri="{FF2B5EF4-FFF2-40B4-BE49-F238E27FC236}">
                <a16:creationId xmlns:a16="http://schemas.microsoft.com/office/drawing/2014/main" id="{F6856B45-36FF-4F42-AF1A-E48D42A76953}"/>
              </a:ext>
            </a:extLst>
          </p:cNvPr>
          <p:cNvSpPr txBox="1"/>
          <p:nvPr/>
        </p:nvSpPr>
        <p:spPr>
          <a:xfrm>
            <a:off x="3610591" y="5661877"/>
            <a:ext cx="4291021" cy="707886"/>
          </a:xfrm>
          <a:prstGeom prst="rect">
            <a:avLst/>
          </a:prstGeom>
          <a:noFill/>
        </p:spPr>
        <p:txBody>
          <a:bodyPr wrap="square" rtlCol="0">
            <a:spAutoFit/>
          </a:bodyPr>
          <a:lstStyle/>
          <a:p>
            <a:pPr algn="ctr"/>
            <a:r>
              <a:rPr lang="en-US" sz="2000" dirty="0"/>
              <a:t>Can solve for focal length, principal point</a:t>
            </a:r>
          </a:p>
        </p:txBody>
      </p:sp>
      <p:sp>
        <p:nvSpPr>
          <p:cNvPr id="10" name="TextBox 9">
            <a:extLst>
              <a:ext uri="{FF2B5EF4-FFF2-40B4-BE49-F238E27FC236}">
                <a16:creationId xmlns:a16="http://schemas.microsoft.com/office/drawing/2014/main" id="{04691102-6D65-4501-AEF4-4BB86ECFD355}"/>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462355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7451C-E0ED-4EF3-86BA-E5B695A28E5D}"/>
              </a:ext>
            </a:extLst>
          </p:cNvPr>
          <p:cNvSpPr>
            <a:spLocks noGrp="1"/>
          </p:cNvSpPr>
          <p:nvPr>
            <p:ph type="title"/>
          </p:nvPr>
        </p:nvSpPr>
        <p:spPr/>
        <p:txBody>
          <a:bodyPr/>
          <a:lstStyle/>
          <a:p>
            <a:r>
              <a:rPr lang="en-US" dirty="0"/>
              <a:t>Directions and vanishing points</a:t>
            </a:r>
          </a:p>
        </p:txBody>
      </p:sp>
      <p:sp>
        <p:nvSpPr>
          <p:cNvPr id="3" name="Rectangle 2">
            <a:extLst>
              <a:ext uri="{FF2B5EF4-FFF2-40B4-BE49-F238E27FC236}">
                <a16:creationId xmlns:a16="http://schemas.microsoft.com/office/drawing/2014/main" id="{4038DB4E-4150-441B-9E3D-044F01078A79}"/>
              </a:ext>
            </a:extLst>
          </p:cNvPr>
          <p:cNvSpPr/>
          <p:nvPr/>
        </p:nvSpPr>
        <p:spPr>
          <a:xfrm>
            <a:off x="3642025" y="2679785"/>
            <a:ext cx="2208976" cy="220897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8" name="Straight Connector 67">
            <a:extLst>
              <a:ext uri="{FF2B5EF4-FFF2-40B4-BE49-F238E27FC236}">
                <a16:creationId xmlns:a16="http://schemas.microsoft.com/office/drawing/2014/main" id="{80CB351D-F658-431B-ADC6-AC02257AA0B1}"/>
              </a:ext>
            </a:extLst>
          </p:cNvPr>
          <p:cNvCxnSpPr>
            <a:cxnSpLocks/>
          </p:cNvCxnSpPr>
          <p:nvPr/>
        </p:nvCxnSpPr>
        <p:spPr>
          <a:xfrm flipV="1">
            <a:off x="3626068" y="4200411"/>
            <a:ext cx="1149822" cy="180679"/>
          </a:xfrm>
          <a:prstGeom prst="line">
            <a:avLst/>
          </a:prstGeom>
          <a:ln w="152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610961C-F759-42F0-AAAD-7EDC58BAD911}"/>
              </a:ext>
            </a:extLst>
          </p:cNvPr>
          <p:cNvCxnSpPr>
            <a:cxnSpLocks/>
          </p:cNvCxnSpPr>
          <p:nvPr/>
        </p:nvCxnSpPr>
        <p:spPr>
          <a:xfrm>
            <a:off x="4776911" y="4199308"/>
            <a:ext cx="1047615" cy="123610"/>
          </a:xfrm>
          <a:prstGeom prst="line">
            <a:avLst/>
          </a:prstGeom>
          <a:ln w="152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1F97FBF-6FAF-42ED-80F1-5C672771C80A}"/>
              </a:ext>
            </a:extLst>
          </p:cNvPr>
          <p:cNvCxnSpPr>
            <a:cxnSpLocks/>
          </p:cNvCxnSpPr>
          <p:nvPr/>
        </p:nvCxnSpPr>
        <p:spPr>
          <a:xfrm>
            <a:off x="3680403" y="3204045"/>
            <a:ext cx="1047615" cy="123610"/>
          </a:xfrm>
          <a:prstGeom prst="line">
            <a:avLst/>
          </a:prstGeom>
          <a:ln w="152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214F150-76EF-4147-850E-9D2FE20D399B}"/>
              </a:ext>
            </a:extLst>
          </p:cNvPr>
          <p:cNvCxnSpPr>
            <a:cxnSpLocks/>
          </p:cNvCxnSpPr>
          <p:nvPr/>
        </p:nvCxnSpPr>
        <p:spPr>
          <a:xfrm flipV="1">
            <a:off x="4734825" y="3212638"/>
            <a:ext cx="1113637" cy="112813"/>
          </a:xfrm>
          <a:prstGeom prst="line">
            <a:avLst/>
          </a:prstGeom>
          <a:ln w="152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A4BF44D-C4A9-4C26-8C87-79251D002890}"/>
              </a:ext>
            </a:extLst>
          </p:cNvPr>
          <p:cNvCxnSpPr/>
          <p:nvPr/>
        </p:nvCxnSpPr>
        <p:spPr>
          <a:xfrm>
            <a:off x="3610111" y="4365604"/>
            <a:ext cx="1136401" cy="256730"/>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FCF901F-B351-46D7-A682-6BFC9B4C7360}"/>
              </a:ext>
            </a:extLst>
          </p:cNvPr>
          <p:cNvCxnSpPr>
            <a:cxnSpLocks/>
          </p:cNvCxnSpPr>
          <p:nvPr/>
        </p:nvCxnSpPr>
        <p:spPr>
          <a:xfrm flipV="1">
            <a:off x="4746512" y="4307433"/>
            <a:ext cx="1101950" cy="314901"/>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101C559-76E0-4EB9-9BC6-4E1C2033878F}"/>
              </a:ext>
            </a:extLst>
          </p:cNvPr>
          <p:cNvCxnSpPr>
            <a:cxnSpLocks/>
          </p:cNvCxnSpPr>
          <p:nvPr/>
        </p:nvCxnSpPr>
        <p:spPr>
          <a:xfrm flipV="1">
            <a:off x="3644562" y="2946213"/>
            <a:ext cx="1101950" cy="256729"/>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1470D6-1D74-42DF-8361-80D362C6A521}"/>
              </a:ext>
            </a:extLst>
          </p:cNvPr>
          <p:cNvCxnSpPr>
            <a:cxnSpLocks/>
          </p:cNvCxnSpPr>
          <p:nvPr/>
        </p:nvCxnSpPr>
        <p:spPr>
          <a:xfrm>
            <a:off x="4746512" y="2936517"/>
            <a:ext cx="1101950" cy="309111"/>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7790340-D71D-49A1-AE56-5EA8CB998E9E}"/>
              </a:ext>
            </a:extLst>
          </p:cNvPr>
          <p:cNvCxnSpPr>
            <a:cxnSpLocks/>
          </p:cNvCxnSpPr>
          <p:nvPr/>
        </p:nvCxnSpPr>
        <p:spPr>
          <a:xfrm>
            <a:off x="4743975" y="2972891"/>
            <a:ext cx="0" cy="1616453"/>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B91CAD2-2A19-40FB-84D4-20D9FD57846D}"/>
              </a:ext>
            </a:extLst>
          </p:cNvPr>
          <p:cNvCxnSpPr>
            <a:cxnSpLocks/>
          </p:cNvCxnSpPr>
          <p:nvPr/>
        </p:nvCxnSpPr>
        <p:spPr>
          <a:xfrm>
            <a:off x="5848462" y="3202942"/>
            <a:ext cx="0" cy="1104491"/>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B248A3D-87BB-45B5-8ACC-B3E6864E19BC}"/>
              </a:ext>
            </a:extLst>
          </p:cNvPr>
          <p:cNvCxnSpPr>
            <a:cxnSpLocks/>
          </p:cNvCxnSpPr>
          <p:nvPr/>
        </p:nvCxnSpPr>
        <p:spPr>
          <a:xfrm>
            <a:off x="3642025" y="3218427"/>
            <a:ext cx="0" cy="1104491"/>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393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7451C-E0ED-4EF3-86BA-E5B695A28E5D}"/>
              </a:ext>
            </a:extLst>
          </p:cNvPr>
          <p:cNvSpPr>
            <a:spLocks noGrp="1"/>
          </p:cNvSpPr>
          <p:nvPr>
            <p:ph type="title"/>
          </p:nvPr>
        </p:nvSpPr>
        <p:spPr/>
        <p:txBody>
          <a:bodyPr/>
          <a:lstStyle/>
          <a:p>
            <a:r>
              <a:rPr lang="en-US" dirty="0"/>
              <a:t>Directions and vanishing points</a:t>
            </a:r>
          </a:p>
        </p:txBody>
      </p:sp>
      <p:sp>
        <p:nvSpPr>
          <p:cNvPr id="3" name="Rectangle 2">
            <a:extLst>
              <a:ext uri="{FF2B5EF4-FFF2-40B4-BE49-F238E27FC236}">
                <a16:creationId xmlns:a16="http://schemas.microsoft.com/office/drawing/2014/main" id="{4038DB4E-4150-441B-9E3D-044F01078A79}"/>
              </a:ext>
            </a:extLst>
          </p:cNvPr>
          <p:cNvSpPr/>
          <p:nvPr/>
        </p:nvSpPr>
        <p:spPr>
          <a:xfrm>
            <a:off x="3642025" y="2679785"/>
            <a:ext cx="2208976" cy="220897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5" name="Group 74">
            <a:extLst>
              <a:ext uri="{FF2B5EF4-FFF2-40B4-BE49-F238E27FC236}">
                <a16:creationId xmlns:a16="http://schemas.microsoft.com/office/drawing/2014/main" id="{35C32460-DD94-438C-8C0F-89E8A3FE6554}"/>
              </a:ext>
            </a:extLst>
          </p:cNvPr>
          <p:cNvGrpSpPr/>
          <p:nvPr/>
        </p:nvGrpSpPr>
        <p:grpSpPr>
          <a:xfrm>
            <a:off x="3610111" y="2936517"/>
            <a:ext cx="2238351" cy="1685817"/>
            <a:chOff x="3610111" y="2936517"/>
            <a:chExt cx="2238351" cy="1685817"/>
          </a:xfrm>
        </p:grpSpPr>
        <p:cxnSp>
          <p:nvCxnSpPr>
            <p:cNvPr id="68" name="Straight Connector 67">
              <a:extLst>
                <a:ext uri="{FF2B5EF4-FFF2-40B4-BE49-F238E27FC236}">
                  <a16:creationId xmlns:a16="http://schemas.microsoft.com/office/drawing/2014/main" id="{80CB351D-F658-431B-ADC6-AC02257AA0B1}"/>
                </a:ext>
              </a:extLst>
            </p:cNvPr>
            <p:cNvCxnSpPr>
              <a:cxnSpLocks/>
            </p:cNvCxnSpPr>
            <p:nvPr/>
          </p:nvCxnSpPr>
          <p:spPr>
            <a:xfrm flipV="1">
              <a:off x="3626068" y="4200411"/>
              <a:ext cx="1149822" cy="180679"/>
            </a:xfrm>
            <a:prstGeom prst="line">
              <a:avLst/>
            </a:prstGeom>
            <a:ln w="152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610961C-F759-42F0-AAAD-7EDC58BAD911}"/>
                </a:ext>
              </a:extLst>
            </p:cNvPr>
            <p:cNvCxnSpPr>
              <a:cxnSpLocks/>
            </p:cNvCxnSpPr>
            <p:nvPr/>
          </p:nvCxnSpPr>
          <p:spPr>
            <a:xfrm>
              <a:off x="4776911" y="4199308"/>
              <a:ext cx="1047615" cy="123610"/>
            </a:xfrm>
            <a:prstGeom prst="line">
              <a:avLst/>
            </a:prstGeom>
            <a:ln w="152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1F97FBF-6FAF-42ED-80F1-5C672771C80A}"/>
                </a:ext>
              </a:extLst>
            </p:cNvPr>
            <p:cNvCxnSpPr>
              <a:cxnSpLocks/>
            </p:cNvCxnSpPr>
            <p:nvPr/>
          </p:nvCxnSpPr>
          <p:spPr>
            <a:xfrm>
              <a:off x="3680403" y="3204045"/>
              <a:ext cx="1047615" cy="123610"/>
            </a:xfrm>
            <a:prstGeom prst="line">
              <a:avLst/>
            </a:prstGeom>
            <a:ln w="152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214F150-76EF-4147-850E-9D2FE20D399B}"/>
                </a:ext>
              </a:extLst>
            </p:cNvPr>
            <p:cNvCxnSpPr>
              <a:cxnSpLocks/>
            </p:cNvCxnSpPr>
            <p:nvPr/>
          </p:nvCxnSpPr>
          <p:spPr>
            <a:xfrm flipV="1">
              <a:off x="4734825" y="3212638"/>
              <a:ext cx="1113637" cy="112813"/>
            </a:xfrm>
            <a:prstGeom prst="line">
              <a:avLst/>
            </a:prstGeom>
            <a:ln w="152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52715E14-313F-499E-9983-3702371C3114}"/>
                </a:ext>
              </a:extLst>
            </p:cNvPr>
            <p:cNvGrpSpPr/>
            <p:nvPr/>
          </p:nvGrpSpPr>
          <p:grpSpPr>
            <a:xfrm>
              <a:off x="3610111" y="2936517"/>
              <a:ext cx="2238351" cy="1685817"/>
              <a:chOff x="3610111" y="2936517"/>
              <a:chExt cx="2238351" cy="1685817"/>
            </a:xfrm>
          </p:grpSpPr>
          <p:cxnSp>
            <p:nvCxnSpPr>
              <p:cNvPr id="51" name="Straight Connector 50">
                <a:extLst>
                  <a:ext uri="{FF2B5EF4-FFF2-40B4-BE49-F238E27FC236}">
                    <a16:creationId xmlns:a16="http://schemas.microsoft.com/office/drawing/2014/main" id="{1A4BF44D-C4A9-4C26-8C87-79251D002890}"/>
                  </a:ext>
                </a:extLst>
              </p:cNvPr>
              <p:cNvCxnSpPr/>
              <p:nvPr/>
            </p:nvCxnSpPr>
            <p:spPr>
              <a:xfrm>
                <a:off x="3610111" y="4365604"/>
                <a:ext cx="1136401" cy="256730"/>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FCF901F-B351-46D7-A682-6BFC9B4C7360}"/>
                  </a:ext>
                </a:extLst>
              </p:cNvPr>
              <p:cNvCxnSpPr>
                <a:cxnSpLocks/>
              </p:cNvCxnSpPr>
              <p:nvPr/>
            </p:nvCxnSpPr>
            <p:spPr>
              <a:xfrm flipV="1">
                <a:off x="4746512" y="4307433"/>
                <a:ext cx="1101950" cy="314901"/>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101C559-76E0-4EB9-9BC6-4E1C2033878F}"/>
                  </a:ext>
                </a:extLst>
              </p:cNvPr>
              <p:cNvCxnSpPr>
                <a:cxnSpLocks/>
              </p:cNvCxnSpPr>
              <p:nvPr/>
            </p:nvCxnSpPr>
            <p:spPr>
              <a:xfrm flipV="1">
                <a:off x="3644562" y="2946213"/>
                <a:ext cx="1101950" cy="256729"/>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1470D6-1D74-42DF-8361-80D362C6A521}"/>
                  </a:ext>
                </a:extLst>
              </p:cNvPr>
              <p:cNvCxnSpPr>
                <a:cxnSpLocks/>
              </p:cNvCxnSpPr>
              <p:nvPr/>
            </p:nvCxnSpPr>
            <p:spPr>
              <a:xfrm>
                <a:off x="4746512" y="2936517"/>
                <a:ext cx="1101950" cy="309111"/>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7790340-D71D-49A1-AE56-5EA8CB998E9E}"/>
                  </a:ext>
                </a:extLst>
              </p:cNvPr>
              <p:cNvCxnSpPr>
                <a:cxnSpLocks/>
              </p:cNvCxnSpPr>
              <p:nvPr/>
            </p:nvCxnSpPr>
            <p:spPr>
              <a:xfrm>
                <a:off x="4743975" y="2972891"/>
                <a:ext cx="0" cy="1616453"/>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B91CAD2-2A19-40FB-84D4-20D9FD57846D}"/>
                  </a:ext>
                </a:extLst>
              </p:cNvPr>
              <p:cNvCxnSpPr>
                <a:cxnSpLocks/>
              </p:cNvCxnSpPr>
              <p:nvPr/>
            </p:nvCxnSpPr>
            <p:spPr>
              <a:xfrm>
                <a:off x="5848462" y="3202942"/>
                <a:ext cx="0" cy="1104491"/>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B248A3D-87BB-45B5-8ACC-B3E6864E19BC}"/>
                  </a:ext>
                </a:extLst>
              </p:cNvPr>
              <p:cNvCxnSpPr>
                <a:cxnSpLocks/>
              </p:cNvCxnSpPr>
              <p:nvPr/>
            </p:nvCxnSpPr>
            <p:spPr>
              <a:xfrm>
                <a:off x="3642025" y="3218427"/>
                <a:ext cx="0" cy="1104491"/>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88" name="Group 87">
            <a:extLst>
              <a:ext uri="{FF2B5EF4-FFF2-40B4-BE49-F238E27FC236}">
                <a16:creationId xmlns:a16="http://schemas.microsoft.com/office/drawing/2014/main" id="{30D903ED-0960-4B5D-8B2F-6E5A45ADB3F2}"/>
              </a:ext>
            </a:extLst>
          </p:cNvPr>
          <p:cNvGrpSpPr/>
          <p:nvPr/>
        </p:nvGrpSpPr>
        <p:grpSpPr>
          <a:xfrm>
            <a:off x="3642025" y="2348917"/>
            <a:ext cx="2206437" cy="4357522"/>
            <a:chOff x="3642025" y="2348917"/>
            <a:chExt cx="2206437" cy="4357522"/>
          </a:xfrm>
        </p:grpSpPr>
        <p:cxnSp>
          <p:nvCxnSpPr>
            <p:cNvPr id="79" name="Straight Connector 78">
              <a:extLst>
                <a:ext uri="{FF2B5EF4-FFF2-40B4-BE49-F238E27FC236}">
                  <a16:creationId xmlns:a16="http://schemas.microsoft.com/office/drawing/2014/main" id="{76C401AB-A463-499F-BEF3-EA22D8B2C0F1}"/>
                </a:ext>
              </a:extLst>
            </p:cNvPr>
            <p:cNvCxnSpPr>
              <a:cxnSpLocks/>
            </p:cNvCxnSpPr>
            <p:nvPr/>
          </p:nvCxnSpPr>
          <p:spPr>
            <a:xfrm>
              <a:off x="3642025" y="2348917"/>
              <a:ext cx="0" cy="4051883"/>
            </a:xfrm>
            <a:prstGeom prst="line">
              <a:avLst/>
            </a:prstGeom>
            <a:ln w="38100">
              <a:solidFill>
                <a:schemeClr val="accent3"/>
              </a:solidFill>
              <a:headEnd type="triangle"/>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23E47D18-0703-4052-845A-B6C4151DAF90}"/>
                </a:ext>
              </a:extLst>
            </p:cNvPr>
            <p:cNvGrpSpPr/>
            <p:nvPr/>
          </p:nvGrpSpPr>
          <p:grpSpPr>
            <a:xfrm>
              <a:off x="4639730" y="2348917"/>
              <a:ext cx="213565" cy="4357522"/>
              <a:chOff x="4639730" y="2348917"/>
              <a:chExt cx="213565" cy="4357522"/>
            </a:xfrm>
          </p:grpSpPr>
          <p:sp>
            <p:nvSpPr>
              <p:cNvPr id="10" name="Oval 9">
                <a:extLst>
                  <a:ext uri="{FF2B5EF4-FFF2-40B4-BE49-F238E27FC236}">
                    <a16:creationId xmlns:a16="http://schemas.microsoft.com/office/drawing/2014/main" id="{9178B3C1-AFAE-4F32-8610-094CDF31266E}"/>
                  </a:ext>
                </a:extLst>
              </p:cNvPr>
              <p:cNvSpPr/>
              <p:nvPr/>
            </p:nvSpPr>
            <p:spPr>
              <a:xfrm>
                <a:off x="4639730" y="6492874"/>
                <a:ext cx="213565" cy="213565"/>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a:extLst>
                  <a:ext uri="{FF2B5EF4-FFF2-40B4-BE49-F238E27FC236}">
                    <a16:creationId xmlns:a16="http://schemas.microsoft.com/office/drawing/2014/main" id="{54627C33-9E06-4486-BE09-A01CF00BF5DE}"/>
                  </a:ext>
                </a:extLst>
              </p:cNvPr>
              <p:cNvCxnSpPr>
                <a:cxnSpLocks/>
              </p:cNvCxnSpPr>
              <p:nvPr/>
            </p:nvCxnSpPr>
            <p:spPr>
              <a:xfrm>
                <a:off x="4743975" y="2348917"/>
                <a:ext cx="0" cy="4051883"/>
              </a:xfrm>
              <a:prstGeom prst="line">
                <a:avLst/>
              </a:prstGeom>
              <a:ln w="38100">
                <a:solidFill>
                  <a:schemeClr val="accent3"/>
                </a:solidFill>
                <a:headEnd type="triangle"/>
              </a:ln>
            </p:spPr>
            <p:style>
              <a:lnRef idx="1">
                <a:schemeClr val="accent1"/>
              </a:lnRef>
              <a:fillRef idx="0">
                <a:schemeClr val="accent1"/>
              </a:fillRef>
              <a:effectRef idx="0">
                <a:schemeClr val="accent1"/>
              </a:effectRef>
              <a:fontRef idx="minor">
                <a:schemeClr val="tx1"/>
              </a:fontRef>
            </p:style>
          </p:cxnSp>
        </p:grpSp>
        <p:cxnSp>
          <p:nvCxnSpPr>
            <p:cNvPr id="86" name="Straight Connector 85">
              <a:extLst>
                <a:ext uri="{FF2B5EF4-FFF2-40B4-BE49-F238E27FC236}">
                  <a16:creationId xmlns:a16="http://schemas.microsoft.com/office/drawing/2014/main" id="{7909A0CB-643C-4CF5-ABC6-8B33EAFACFAC}"/>
                </a:ext>
              </a:extLst>
            </p:cNvPr>
            <p:cNvCxnSpPr>
              <a:cxnSpLocks/>
            </p:cNvCxnSpPr>
            <p:nvPr/>
          </p:nvCxnSpPr>
          <p:spPr>
            <a:xfrm>
              <a:off x="5848462" y="2348917"/>
              <a:ext cx="0" cy="4051883"/>
            </a:xfrm>
            <a:prstGeom prst="line">
              <a:avLst/>
            </a:prstGeom>
            <a:ln w="38100">
              <a:solidFill>
                <a:schemeClr val="accent3"/>
              </a:solidFill>
              <a:headEnd type="triangle"/>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206C1B12-E2B8-435C-9B25-261F4ED1602E}"/>
              </a:ext>
            </a:extLst>
          </p:cNvPr>
          <p:cNvGrpSpPr/>
          <p:nvPr/>
        </p:nvGrpSpPr>
        <p:grpSpPr>
          <a:xfrm>
            <a:off x="977241" y="2677710"/>
            <a:ext cx="4903135" cy="2211052"/>
            <a:chOff x="977241" y="2677710"/>
            <a:chExt cx="4903135" cy="2211052"/>
          </a:xfrm>
        </p:grpSpPr>
        <p:sp>
          <p:nvSpPr>
            <p:cNvPr id="9" name="Oval 8">
              <a:extLst>
                <a:ext uri="{FF2B5EF4-FFF2-40B4-BE49-F238E27FC236}">
                  <a16:creationId xmlns:a16="http://schemas.microsoft.com/office/drawing/2014/main" id="{A27B29F8-D3D0-44B9-AF6C-ECE4F800FC3A}"/>
                </a:ext>
              </a:extLst>
            </p:cNvPr>
            <p:cNvSpPr/>
            <p:nvPr/>
          </p:nvSpPr>
          <p:spPr>
            <a:xfrm>
              <a:off x="977241" y="3677492"/>
              <a:ext cx="213565" cy="213565"/>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5F2FAAB-3F8D-420A-B1CA-7C2175E23CF2}"/>
                </a:ext>
              </a:extLst>
            </p:cNvPr>
            <p:cNvCxnSpPr>
              <a:cxnSpLocks/>
              <a:stCxn id="9" idx="6"/>
            </p:cNvCxnSpPr>
            <p:nvPr/>
          </p:nvCxnSpPr>
          <p:spPr>
            <a:xfrm flipV="1">
              <a:off x="1190806" y="2677710"/>
              <a:ext cx="4660193" cy="1106565"/>
            </a:xfrm>
            <a:prstGeom prst="line">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0857717-B19C-4DC2-9CB1-4C49F2EF5444}"/>
                </a:ext>
              </a:extLst>
            </p:cNvPr>
            <p:cNvCxnSpPr>
              <a:cxnSpLocks/>
              <a:stCxn id="9" idx="6"/>
            </p:cNvCxnSpPr>
            <p:nvPr/>
          </p:nvCxnSpPr>
          <p:spPr>
            <a:xfrm>
              <a:off x="1190806" y="3784275"/>
              <a:ext cx="4660193" cy="1104487"/>
            </a:xfrm>
            <a:prstGeom prst="line">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CD9E28C-0379-4D02-9E49-B6BB7B6A9AD3}"/>
                </a:ext>
              </a:extLst>
            </p:cNvPr>
            <p:cNvCxnSpPr>
              <a:cxnSpLocks/>
            </p:cNvCxnSpPr>
            <p:nvPr/>
          </p:nvCxnSpPr>
          <p:spPr>
            <a:xfrm flipV="1">
              <a:off x="1258534" y="3239318"/>
              <a:ext cx="4621842" cy="550495"/>
            </a:xfrm>
            <a:prstGeom prst="line">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8FF6D24-54D6-43D6-BB51-947E29F5CA79}"/>
                </a:ext>
              </a:extLst>
            </p:cNvPr>
            <p:cNvCxnSpPr>
              <a:cxnSpLocks/>
            </p:cNvCxnSpPr>
            <p:nvPr/>
          </p:nvCxnSpPr>
          <p:spPr>
            <a:xfrm>
              <a:off x="1258534" y="3789813"/>
              <a:ext cx="4589928" cy="533105"/>
            </a:xfrm>
            <a:prstGeom prst="line">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FC9FB03-AFC4-48CF-9265-399D2B2358BD}"/>
              </a:ext>
            </a:extLst>
          </p:cNvPr>
          <p:cNvGrpSpPr/>
          <p:nvPr/>
        </p:nvGrpSpPr>
        <p:grpSpPr>
          <a:xfrm>
            <a:off x="3610110" y="2685323"/>
            <a:ext cx="4884642" cy="2224330"/>
            <a:chOff x="3610110" y="2685323"/>
            <a:chExt cx="4884642" cy="2224330"/>
          </a:xfrm>
        </p:grpSpPr>
        <p:sp>
          <p:nvSpPr>
            <p:cNvPr id="8" name="Oval 7">
              <a:extLst>
                <a:ext uri="{FF2B5EF4-FFF2-40B4-BE49-F238E27FC236}">
                  <a16:creationId xmlns:a16="http://schemas.microsoft.com/office/drawing/2014/main" id="{7C4CCF84-F41A-4B5C-9D29-4C6F9A830605}"/>
                </a:ext>
              </a:extLst>
            </p:cNvPr>
            <p:cNvSpPr/>
            <p:nvPr/>
          </p:nvSpPr>
          <p:spPr>
            <a:xfrm>
              <a:off x="8281187" y="3669747"/>
              <a:ext cx="213565" cy="2135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BF5A46A-98C6-459A-B762-92C1FAEBE61F}"/>
                </a:ext>
              </a:extLst>
            </p:cNvPr>
            <p:cNvGrpSpPr/>
            <p:nvPr/>
          </p:nvGrpSpPr>
          <p:grpSpPr>
            <a:xfrm>
              <a:off x="3610110" y="2685323"/>
              <a:ext cx="4671077" cy="2224330"/>
              <a:chOff x="3610110" y="2685323"/>
              <a:chExt cx="4671077" cy="2224330"/>
            </a:xfrm>
          </p:grpSpPr>
          <p:cxnSp>
            <p:nvCxnSpPr>
              <p:cNvPr id="18" name="Straight Connector 17">
                <a:extLst>
                  <a:ext uri="{FF2B5EF4-FFF2-40B4-BE49-F238E27FC236}">
                    <a16:creationId xmlns:a16="http://schemas.microsoft.com/office/drawing/2014/main" id="{2FF37959-7812-4217-AE6C-C6DA8385850C}"/>
                  </a:ext>
                </a:extLst>
              </p:cNvPr>
              <p:cNvCxnSpPr>
                <a:cxnSpLocks/>
                <a:endCxn id="8" idx="2"/>
              </p:cNvCxnSpPr>
              <p:nvPr/>
            </p:nvCxnSpPr>
            <p:spPr>
              <a:xfrm>
                <a:off x="3610111" y="2685323"/>
                <a:ext cx="4671076" cy="1091207"/>
              </a:xfrm>
              <a:prstGeom prst="line">
                <a:avLst/>
              </a:prstGeom>
              <a:ln w="38100">
                <a:head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7388C8F-5210-45D3-8E9F-A0585B33121D}"/>
                  </a:ext>
                </a:extLst>
              </p:cNvPr>
              <p:cNvCxnSpPr>
                <a:cxnSpLocks/>
                <a:endCxn id="8" idx="2"/>
              </p:cNvCxnSpPr>
              <p:nvPr/>
            </p:nvCxnSpPr>
            <p:spPr>
              <a:xfrm flipV="1">
                <a:off x="3610110" y="3776530"/>
                <a:ext cx="4671077" cy="1133123"/>
              </a:xfrm>
              <a:prstGeom prst="line">
                <a:avLst/>
              </a:prstGeom>
              <a:ln w="38100">
                <a:head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D786324-9D9F-495A-AFC4-A1C39614522D}"/>
                  </a:ext>
                </a:extLst>
              </p:cNvPr>
              <p:cNvCxnSpPr>
                <a:cxnSpLocks/>
                <a:endCxn id="8" idx="2"/>
              </p:cNvCxnSpPr>
              <p:nvPr/>
            </p:nvCxnSpPr>
            <p:spPr>
              <a:xfrm>
                <a:off x="3642025" y="3202943"/>
                <a:ext cx="4639162" cy="573587"/>
              </a:xfrm>
              <a:prstGeom prst="line">
                <a:avLst/>
              </a:prstGeom>
              <a:ln w="38100">
                <a:head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AFCC3A1-62A8-4C66-B44A-468934336FDB}"/>
                  </a:ext>
                </a:extLst>
              </p:cNvPr>
              <p:cNvCxnSpPr>
                <a:cxnSpLocks/>
                <a:endCxn id="8" idx="2"/>
              </p:cNvCxnSpPr>
              <p:nvPr/>
            </p:nvCxnSpPr>
            <p:spPr>
              <a:xfrm flipV="1">
                <a:off x="3610111" y="3776530"/>
                <a:ext cx="4671076" cy="589077"/>
              </a:xfrm>
              <a:prstGeom prst="line">
                <a:avLst/>
              </a:prstGeom>
              <a:ln w="38100">
                <a:headEnd type="triangle"/>
              </a:ln>
            </p:spPr>
            <p:style>
              <a:lnRef idx="1">
                <a:schemeClr val="accent1"/>
              </a:lnRef>
              <a:fillRef idx="0">
                <a:schemeClr val="accent1"/>
              </a:fillRef>
              <a:effectRef idx="0">
                <a:schemeClr val="accent1"/>
              </a:effectRef>
              <a:fontRef idx="minor">
                <a:schemeClr val="tx1"/>
              </a:fontRef>
            </p:style>
          </p:cxnSp>
        </p:grpSp>
      </p:grpSp>
      <p:sp>
        <p:nvSpPr>
          <p:cNvPr id="16" name="TextBox 15">
            <a:extLst>
              <a:ext uri="{FF2B5EF4-FFF2-40B4-BE49-F238E27FC236}">
                <a16:creationId xmlns:a16="http://schemas.microsoft.com/office/drawing/2014/main" id="{257875A1-E27A-4195-8600-BCA919315BA4}"/>
              </a:ext>
            </a:extLst>
          </p:cNvPr>
          <p:cNvSpPr txBox="1"/>
          <p:nvPr/>
        </p:nvSpPr>
        <p:spPr>
          <a:xfrm>
            <a:off x="836651" y="3081335"/>
            <a:ext cx="690248" cy="523220"/>
          </a:xfrm>
          <a:prstGeom prst="rect">
            <a:avLst/>
          </a:prstGeom>
          <a:noFill/>
        </p:spPr>
        <p:txBody>
          <a:bodyPr wrap="square" rtlCol="0">
            <a:spAutoFit/>
          </a:bodyPr>
          <a:lstStyle/>
          <a:p>
            <a:r>
              <a:rPr lang="en-US" sz="2800" b="1" dirty="0">
                <a:solidFill>
                  <a:schemeClr val="accent2"/>
                </a:solidFill>
              </a:rPr>
              <a:t>v</a:t>
            </a:r>
            <a:r>
              <a:rPr lang="en-US" sz="2800" b="1" baseline="-25000" dirty="0">
                <a:solidFill>
                  <a:schemeClr val="accent2"/>
                </a:solidFill>
              </a:rPr>
              <a:t>1</a:t>
            </a:r>
          </a:p>
        </p:txBody>
      </p:sp>
      <p:sp>
        <p:nvSpPr>
          <p:cNvPr id="46" name="TextBox 45">
            <a:extLst>
              <a:ext uri="{FF2B5EF4-FFF2-40B4-BE49-F238E27FC236}">
                <a16:creationId xmlns:a16="http://schemas.microsoft.com/office/drawing/2014/main" id="{C5054ECB-EDFF-4CF3-8B20-2466E8C34A96}"/>
              </a:ext>
            </a:extLst>
          </p:cNvPr>
          <p:cNvSpPr txBox="1"/>
          <p:nvPr/>
        </p:nvSpPr>
        <p:spPr>
          <a:xfrm>
            <a:off x="8170226" y="3056152"/>
            <a:ext cx="690248" cy="523220"/>
          </a:xfrm>
          <a:prstGeom prst="rect">
            <a:avLst/>
          </a:prstGeom>
          <a:noFill/>
        </p:spPr>
        <p:txBody>
          <a:bodyPr wrap="square" rtlCol="0">
            <a:spAutoFit/>
          </a:bodyPr>
          <a:lstStyle/>
          <a:p>
            <a:r>
              <a:rPr lang="en-US" sz="2800" b="1" dirty="0">
                <a:solidFill>
                  <a:schemeClr val="accent1"/>
                </a:solidFill>
              </a:rPr>
              <a:t>v</a:t>
            </a:r>
            <a:r>
              <a:rPr lang="en-US" sz="2800" b="1" baseline="-25000" dirty="0">
                <a:solidFill>
                  <a:schemeClr val="accent1"/>
                </a:solidFill>
              </a:rPr>
              <a:t>2</a:t>
            </a:r>
          </a:p>
        </p:txBody>
      </p:sp>
      <p:sp>
        <p:nvSpPr>
          <p:cNvPr id="47" name="TextBox 46">
            <a:extLst>
              <a:ext uri="{FF2B5EF4-FFF2-40B4-BE49-F238E27FC236}">
                <a16:creationId xmlns:a16="http://schemas.microsoft.com/office/drawing/2014/main" id="{8075C2DE-8CFD-4E95-AF97-384BE198C45E}"/>
              </a:ext>
            </a:extLst>
          </p:cNvPr>
          <p:cNvSpPr txBox="1"/>
          <p:nvPr/>
        </p:nvSpPr>
        <p:spPr>
          <a:xfrm>
            <a:off x="4885681" y="6231264"/>
            <a:ext cx="690248" cy="523220"/>
          </a:xfrm>
          <a:prstGeom prst="rect">
            <a:avLst/>
          </a:prstGeom>
          <a:noFill/>
        </p:spPr>
        <p:txBody>
          <a:bodyPr wrap="square" rtlCol="0">
            <a:spAutoFit/>
          </a:bodyPr>
          <a:lstStyle/>
          <a:p>
            <a:r>
              <a:rPr lang="en-US" sz="2800" b="1" dirty="0">
                <a:solidFill>
                  <a:schemeClr val="accent3"/>
                </a:solidFill>
              </a:rPr>
              <a:t>v</a:t>
            </a:r>
            <a:r>
              <a:rPr lang="en-US" sz="2800" b="1" baseline="-25000" dirty="0">
                <a:solidFill>
                  <a:schemeClr val="accent3"/>
                </a:solidFill>
              </a:rPr>
              <a:t>3</a:t>
            </a:r>
          </a:p>
        </p:txBody>
      </p:sp>
    </p:spTree>
    <p:extLst>
      <p:ext uri="{BB962C8B-B14F-4D97-AF65-F5344CB8AC3E}">
        <p14:creationId xmlns:p14="http://schemas.microsoft.com/office/powerpoint/2010/main" val="316842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7451C-E0ED-4EF3-86BA-E5B695A28E5D}"/>
              </a:ext>
            </a:extLst>
          </p:cNvPr>
          <p:cNvSpPr>
            <a:spLocks noGrp="1"/>
          </p:cNvSpPr>
          <p:nvPr>
            <p:ph type="title"/>
          </p:nvPr>
        </p:nvSpPr>
        <p:spPr/>
        <p:txBody>
          <a:bodyPr/>
          <a:lstStyle/>
          <a:p>
            <a:r>
              <a:rPr lang="en-US" dirty="0"/>
              <a:t>Directions and vanishing points</a:t>
            </a:r>
          </a:p>
        </p:txBody>
      </p:sp>
      <p:sp>
        <p:nvSpPr>
          <p:cNvPr id="3" name="Rectangle 2">
            <a:extLst>
              <a:ext uri="{FF2B5EF4-FFF2-40B4-BE49-F238E27FC236}">
                <a16:creationId xmlns:a16="http://schemas.microsoft.com/office/drawing/2014/main" id="{4038DB4E-4150-441B-9E3D-044F01078A79}"/>
              </a:ext>
            </a:extLst>
          </p:cNvPr>
          <p:cNvSpPr/>
          <p:nvPr/>
        </p:nvSpPr>
        <p:spPr>
          <a:xfrm>
            <a:off x="3642025" y="2679785"/>
            <a:ext cx="2208976" cy="220897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5" name="Group 74">
            <a:extLst>
              <a:ext uri="{FF2B5EF4-FFF2-40B4-BE49-F238E27FC236}">
                <a16:creationId xmlns:a16="http://schemas.microsoft.com/office/drawing/2014/main" id="{35C32460-DD94-438C-8C0F-89E8A3FE6554}"/>
              </a:ext>
            </a:extLst>
          </p:cNvPr>
          <p:cNvGrpSpPr/>
          <p:nvPr/>
        </p:nvGrpSpPr>
        <p:grpSpPr>
          <a:xfrm>
            <a:off x="3610111" y="2936517"/>
            <a:ext cx="2238351" cy="1685817"/>
            <a:chOff x="3610111" y="2936517"/>
            <a:chExt cx="2238351" cy="1685817"/>
          </a:xfrm>
        </p:grpSpPr>
        <p:cxnSp>
          <p:nvCxnSpPr>
            <p:cNvPr id="68" name="Straight Connector 67">
              <a:extLst>
                <a:ext uri="{FF2B5EF4-FFF2-40B4-BE49-F238E27FC236}">
                  <a16:creationId xmlns:a16="http://schemas.microsoft.com/office/drawing/2014/main" id="{80CB351D-F658-431B-ADC6-AC02257AA0B1}"/>
                </a:ext>
              </a:extLst>
            </p:cNvPr>
            <p:cNvCxnSpPr>
              <a:cxnSpLocks/>
            </p:cNvCxnSpPr>
            <p:nvPr/>
          </p:nvCxnSpPr>
          <p:spPr>
            <a:xfrm flipV="1">
              <a:off x="3626068" y="4200411"/>
              <a:ext cx="1149822" cy="180679"/>
            </a:xfrm>
            <a:prstGeom prst="line">
              <a:avLst/>
            </a:prstGeom>
            <a:ln w="152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610961C-F759-42F0-AAAD-7EDC58BAD911}"/>
                </a:ext>
              </a:extLst>
            </p:cNvPr>
            <p:cNvCxnSpPr>
              <a:cxnSpLocks/>
            </p:cNvCxnSpPr>
            <p:nvPr/>
          </p:nvCxnSpPr>
          <p:spPr>
            <a:xfrm>
              <a:off x="4776911" y="4199308"/>
              <a:ext cx="1047615" cy="123610"/>
            </a:xfrm>
            <a:prstGeom prst="line">
              <a:avLst/>
            </a:prstGeom>
            <a:ln w="152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1F97FBF-6FAF-42ED-80F1-5C672771C80A}"/>
                </a:ext>
              </a:extLst>
            </p:cNvPr>
            <p:cNvCxnSpPr>
              <a:cxnSpLocks/>
            </p:cNvCxnSpPr>
            <p:nvPr/>
          </p:nvCxnSpPr>
          <p:spPr>
            <a:xfrm>
              <a:off x="3680403" y="3204045"/>
              <a:ext cx="1047615" cy="123610"/>
            </a:xfrm>
            <a:prstGeom prst="line">
              <a:avLst/>
            </a:prstGeom>
            <a:ln w="152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214F150-76EF-4147-850E-9D2FE20D399B}"/>
                </a:ext>
              </a:extLst>
            </p:cNvPr>
            <p:cNvCxnSpPr>
              <a:cxnSpLocks/>
            </p:cNvCxnSpPr>
            <p:nvPr/>
          </p:nvCxnSpPr>
          <p:spPr>
            <a:xfrm flipV="1">
              <a:off x="4734825" y="3212638"/>
              <a:ext cx="1113637" cy="112813"/>
            </a:xfrm>
            <a:prstGeom prst="line">
              <a:avLst/>
            </a:prstGeom>
            <a:ln w="152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52715E14-313F-499E-9983-3702371C3114}"/>
                </a:ext>
              </a:extLst>
            </p:cNvPr>
            <p:cNvGrpSpPr/>
            <p:nvPr/>
          </p:nvGrpSpPr>
          <p:grpSpPr>
            <a:xfrm>
              <a:off x="3610111" y="2936517"/>
              <a:ext cx="2238351" cy="1685817"/>
              <a:chOff x="3610111" y="2936517"/>
              <a:chExt cx="2238351" cy="1685817"/>
            </a:xfrm>
          </p:grpSpPr>
          <p:cxnSp>
            <p:nvCxnSpPr>
              <p:cNvPr id="51" name="Straight Connector 50">
                <a:extLst>
                  <a:ext uri="{FF2B5EF4-FFF2-40B4-BE49-F238E27FC236}">
                    <a16:creationId xmlns:a16="http://schemas.microsoft.com/office/drawing/2014/main" id="{1A4BF44D-C4A9-4C26-8C87-79251D002890}"/>
                  </a:ext>
                </a:extLst>
              </p:cNvPr>
              <p:cNvCxnSpPr/>
              <p:nvPr/>
            </p:nvCxnSpPr>
            <p:spPr>
              <a:xfrm>
                <a:off x="3610111" y="4365604"/>
                <a:ext cx="1136401" cy="256730"/>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FCF901F-B351-46D7-A682-6BFC9B4C7360}"/>
                  </a:ext>
                </a:extLst>
              </p:cNvPr>
              <p:cNvCxnSpPr>
                <a:cxnSpLocks/>
              </p:cNvCxnSpPr>
              <p:nvPr/>
            </p:nvCxnSpPr>
            <p:spPr>
              <a:xfrm flipV="1">
                <a:off x="4746512" y="4307433"/>
                <a:ext cx="1101950" cy="314901"/>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101C559-76E0-4EB9-9BC6-4E1C2033878F}"/>
                  </a:ext>
                </a:extLst>
              </p:cNvPr>
              <p:cNvCxnSpPr>
                <a:cxnSpLocks/>
              </p:cNvCxnSpPr>
              <p:nvPr/>
            </p:nvCxnSpPr>
            <p:spPr>
              <a:xfrm flipV="1">
                <a:off x="3644562" y="2946213"/>
                <a:ext cx="1101950" cy="256729"/>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1470D6-1D74-42DF-8361-80D362C6A521}"/>
                  </a:ext>
                </a:extLst>
              </p:cNvPr>
              <p:cNvCxnSpPr>
                <a:cxnSpLocks/>
              </p:cNvCxnSpPr>
              <p:nvPr/>
            </p:nvCxnSpPr>
            <p:spPr>
              <a:xfrm>
                <a:off x="4746512" y="2936517"/>
                <a:ext cx="1101950" cy="309111"/>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7790340-D71D-49A1-AE56-5EA8CB998E9E}"/>
                  </a:ext>
                </a:extLst>
              </p:cNvPr>
              <p:cNvCxnSpPr>
                <a:cxnSpLocks/>
              </p:cNvCxnSpPr>
              <p:nvPr/>
            </p:nvCxnSpPr>
            <p:spPr>
              <a:xfrm>
                <a:off x="4743975" y="2972891"/>
                <a:ext cx="0" cy="1616453"/>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B91CAD2-2A19-40FB-84D4-20D9FD57846D}"/>
                  </a:ext>
                </a:extLst>
              </p:cNvPr>
              <p:cNvCxnSpPr>
                <a:cxnSpLocks/>
              </p:cNvCxnSpPr>
              <p:nvPr/>
            </p:nvCxnSpPr>
            <p:spPr>
              <a:xfrm>
                <a:off x="5848462" y="3202942"/>
                <a:ext cx="0" cy="1104491"/>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B248A3D-87BB-45B5-8ACC-B3E6864E19BC}"/>
                  </a:ext>
                </a:extLst>
              </p:cNvPr>
              <p:cNvCxnSpPr>
                <a:cxnSpLocks/>
              </p:cNvCxnSpPr>
              <p:nvPr/>
            </p:nvCxnSpPr>
            <p:spPr>
              <a:xfrm>
                <a:off x="3642025" y="3218427"/>
                <a:ext cx="0" cy="1104491"/>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10" name="Oval 9">
            <a:extLst>
              <a:ext uri="{FF2B5EF4-FFF2-40B4-BE49-F238E27FC236}">
                <a16:creationId xmlns:a16="http://schemas.microsoft.com/office/drawing/2014/main" id="{9178B3C1-AFAE-4F32-8610-094CDF31266E}"/>
              </a:ext>
            </a:extLst>
          </p:cNvPr>
          <p:cNvSpPr/>
          <p:nvPr/>
        </p:nvSpPr>
        <p:spPr>
          <a:xfrm>
            <a:off x="4639730" y="6492874"/>
            <a:ext cx="213565" cy="213565"/>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27B29F8-D3D0-44B9-AF6C-ECE4F800FC3A}"/>
              </a:ext>
            </a:extLst>
          </p:cNvPr>
          <p:cNvSpPr/>
          <p:nvPr/>
        </p:nvSpPr>
        <p:spPr>
          <a:xfrm>
            <a:off x="977241" y="3677492"/>
            <a:ext cx="213565" cy="213565"/>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C4CCF84-F41A-4B5C-9D29-4C6F9A830605}"/>
              </a:ext>
            </a:extLst>
          </p:cNvPr>
          <p:cNvSpPr/>
          <p:nvPr/>
        </p:nvSpPr>
        <p:spPr>
          <a:xfrm>
            <a:off x="8281187" y="3669747"/>
            <a:ext cx="213565" cy="2135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57875A1-E27A-4195-8600-BCA919315BA4}"/>
              </a:ext>
            </a:extLst>
          </p:cNvPr>
          <p:cNvSpPr txBox="1"/>
          <p:nvPr/>
        </p:nvSpPr>
        <p:spPr>
          <a:xfrm>
            <a:off x="836651" y="3081335"/>
            <a:ext cx="690248" cy="523220"/>
          </a:xfrm>
          <a:prstGeom prst="rect">
            <a:avLst/>
          </a:prstGeom>
          <a:noFill/>
        </p:spPr>
        <p:txBody>
          <a:bodyPr wrap="square" rtlCol="0">
            <a:spAutoFit/>
          </a:bodyPr>
          <a:lstStyle/>
          <a:p>
            <a:r>
              <a:rPr lang="en-US" sz="2800" b="1" dirty="0">
                <a:solidFill>
                  <a:schemeClr val="accent2"/>
                </a:solidFill>
              </a:rPr>
              <a:t>v</a:t>
            </a:r>
            <a:r>
              <a:rPr lang="en-US" sz="2800" b="1" baseline="-25000" dirty="0">
                <a:solidFill>
                  <a:schemeClr val="accent2"/>
                </a:solidFill>
              </a:rPr>
              <a:t>1</a:t>
            </a:r>
          </a:p>
        </p:txBody>
      </p:sp>
      <p:sp>
        <p:nvSpPr>
          <p:cNvPr id="46" name="TextBox 45">
            <a:extLst>
              <a:ext uri="{FF2B5EF4-FFF2-40B4-BE49-F238E27FC236}">
                <a16:creationId xmlns:a16="http://schemas.microsoft.com/office/drawing/2014/main" id="{C5054ECB-EDFF-4CF3-8B20-2466E8C34A96}"/>
              </a:ext>
            </a:extLst>
          </p:cNvPr>
          <p:cNvSpPr txBox="1"/>
          <p:nvPr/>
        </p:nvSpPr>
        <p:spPr>
          <a:xfrm>
            <a:off x="8170226" y="3056152"/>
            <a:ext cx="690248" cy="523220"/>
          </a:xfrm>
          <a:prstGeom prst="rect">
            <a:avLst/>
          </a:prstGeom>
          <a:noFill/>
        </p:spPr>
        <p:txBody>
          <a:bodyPr wrap="square" rtlCol="0">
            <a:spAutoFit/>
          </a:bodyPr>
          <a:lstStyle/>
          <a:p>
            <a:r>
              <a:rPr lang="en-US" sz="2800" b="1" dirty="0">
                <a:solidFill>
                  <a:schemeClr val="accent1"/>
                </a:solidFill>
              </a:rPr>
              <a:t>v</a:t>
            </a:r>
            <a:r>
              <a:rPr lang="en-US" sz="2800" b="1" baseline="-25000" dirty="0">
                <a:solidFill>
                  <a:schemeClr val="accent1"/>
                </a:solidFill>
              </a:rPr>
              <a:t>2</a:t>
            </a:r>
          </a:p>
        </p:txBody>
      </p:sp>
      <p:sp>
        <p:nvSpPr>
          <p:cNvPr id="47" name="TextBox 46">
            <a:extLst>
              <a:ext uri="{FF2B5EF4-FFF2-40B4-BE49-F238E27FC236}">
                <a16:creationId xmlns:a16="http://schemas.microsoft.com/office/drawing/2014/main" id="{8075C2DE-8CFD-4E95-AF97-384BE198C45E}"/>
              </a:ext>
            </a:extLst>
          </p:cNvPr>
          <p:cNvSpPr txBox="1"/>
          <p:nvPr/>
        </p:nvSpPr>
        <p:spPr>
          <a:xfrm>
            <a:off x="4885681" y="6231264"/>
            <a:ext cx="690248" cy="523220"/>
          </a:xfrm>
          <a:prstGeom prst="rect">
            <a:avLst/>
          </a:prstGeom>
          <a:noFill/>
        </p:spPr>
        <p:txBody>
          <a:bodyPr wrap="square" rtlCol="0">
            <a:spAutoFit/>
          </a:bodyPr>
          <a:lstStyle/>
          <a:p>
            <a:r>
              <a:rPr lang="en-US" sz="2800" b="1" dirty="0">
                <a:solidFill>
                  <a:schemeClr val="accent3"/>
                </a:solidFill>
              </a:rPr>
              <a:t>v</a:t>
            </a:r>
            <a:r>
              <a:rPr lang="en-US" sz="2800" b="1" baseline="-25000" dirty="0">
                <a:solidFill>
                  <a:schemeClr val="accent3"/>
                </a:solidFill>
              </a:rPr>
              <a:t>3</a:t>
            </a:r>
          </a:p>
        </p:txBody>
      </p:sp>
      <p:cxnSp>
        <p:nvCxnSpPr>
          <p:cNvPr id="5" name="Straight Arrow Connector 4">
            <a:extLst>
              <a:ext uri="{FF2B5EF4-FFF2-40B4-BE49-F238E27FC236}">
                <a16:creationId xmlns:a16="http://schemas.microsoft.com/office/drawing/2014/main" id="{95CE0609-E4B6-4911-BE8D-3A19E863AFD7}"/>
              </a:ext>
            </a:extLst>
          </p:cNvPr>
          <p:cNvCxnSpPr>
            <a:cxnSpLocks/>
          </p:cNvCxnSpPr>
          <p:nvPr/>
        </p:nvCxnSpPr>
        <p:spPr>
          <a:xfrm flipH="1">
            <a:off x="1187042" y="3783435"/>
            <a:ext cx="3556933" cy="0"/>
          </a:xfrm>
          <a:prstGeom prst="straightConnector1">
            <a:avLst/>
          </a:prstGeom>
          <a:ln w="57150">
            <a:solidFill>
              <a:schemeClr val="bg1">
                <a:lumMod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AE623A8-26A6-4FFA-80C5-C89D06ADF769}"/>
              </a:ext>
            </a:extLst>
          </p:cNvPr>
          <p:cNvCxnSpPr>
            <a:cxnSpLocks/>
          </p:cNvCxnSpPr>
          <p:nvPr/>
        </p:nvCxnSpPr>
        <p:spPr>
          <a:xfrm>
            <a:off x="4743975" y="3783435"/>
            <a:ext cx="3556933" cy="0"/>
          </a:xfrm>
          <a:prstGeom prst="straightConnector1">
            <a:avLst/>
          </a:prstGeom>
          <a:ln w="57150">
            <a:solidFill>
              <a:schemeClr val="bg1">
                <a:lumMod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3B8DFB9-DBD5-454E-97CF-DF7FC99E71A3}"/>
              </a:ext>
            </a:extLst>
          </p:cNvPr>
          <p:cNvSpPr txBox="1"/>
          <p:nvPr/>
        </p:nvSpPr>
        <p:spPr>
          <a:xfrm>
            <a:off x="1347129" y="3091072"/>
            <a:ext cx="1715609" cy="523220"/>
          </a:xfrm>
          <a:prstGeom prst="rect">
            <a:avLst/>
          </a:prstGeom>
          <a:noFill/>
        </p:spPr>
        <p:txBody>
          <a:bodyPr wrap="square" rtlCol="0">
            <a:spAutoFit/>
          </a:bodyPr>
          <a:lstStyle/>
          <a:p>
            <a:r>
              <a:rPr lang="en-US" sz="2800" b="1" dirty="0">
                <a:solidFill>
                  <a:schemeClr val="accent2"/>
                </a:solidFill>
              </a:rPr>
              <a:t>[-f,0]</a:t>
            </a:r>
            <a:endParaRPr lang="en-US" sz="2800" b="1" baseline="-25000" dirty="0">
              <a:solidFill>
                <a:schemeClr val="accent2"/>
              </a:solidFill>
            </a:endParaRPr>
          </a:p>
        </p:txBody>
      </p:sp>
      <p:sp>
        <p:nvSpPr>
          <p:cNvPr id="44" name="TextBox 43">
            <a:extLst>
              <a:ext uri="{FF2B5EF4-FFF2-40B4-BE49-F238E27FC236}">
                <a16:creationId xmlns:a16="http://schemas.microsoft.com/office/drawing/2014/main" id="{CB5341DD-1FDB-4406-9A28-D302C1513900}"/>
              </a:ext>
            </a:extLst>
          </p:cNvPr>
          <p:cNvSpPr txBox="1"/>
          <p:nvPr/>
        </p:nvSpPr>
        <p:spPr>
          <a:xfrm>
            <a:off x="7108322" y="3091072"/>
            <a:ext cx="1172865" cy="523220"/>
          </a:xfrm>
          <a:prstGeom prst="rect">
            <a:avLst/>
          </a:prstGeom>
          <a:noFill/>
        </p:spPr>
        <p:txBody>
          <a:bodyPr wrap="square" rtlCol="0">
            <a:spAutoFit/>
          </a:bodyPr>
          <a:lstStyle/>
          <a:p>
            <a:pPr algn="r"/>
            <a:r>
              <a:rPr lang="en-US" sz="2800" b="1" dirty="0">
                <a:solidFill>
                  <a:schemeClr val="accent1"/>
                </a:solidFill>
              </a:rPr>
              <a:t>[f,0]</a:t>
            </a:r>
            <a:endParaRPr lang="en-US" sz="2800" b="1" baseline="-25000" dirty="0">
              <a:solidFill>
                <a:schemeClr val="accent1"/>
              </a:solidFill>
            </a:endParaRPr>
          </a:p>
        </p:txBody>
      </p:sp>
      <p:cxnSp>
        <p:nvCxnSpPr>
          <p:cNvPr id="45" name="Straight Arrow Connector 44">
            <a:extLst>
              <a:ext uri="{FF2B5EF4-FFF2-40B4-BE49-F238E27FC236}">
                <a16:creationId xmlns:a16="http://schemas.microsoft.com/office/drawing/2014/main" id="{882666B0-769C-4F00-B6A3-E962C6522B94}"/>
              </a:ext>
            </a:extLst>
          </p:cNvPr>
          <p:cNvCxnSpPr>
            <a:cxnSpLocks/>
            <a:endCxn id="10" idx="0"/>
          </p:cNvCxnSpPr>
          <p:nvPr/>
        </p:nvCxnSpPr>
        <p:spPr>
          <a:xfrm>
            <a:off x="4743975" y="3770672"/>
            <a:ext cx="2538" cy="2722202"/>
          </a:xfrm>
          <a:prstGeom prst="straightConnector1">
            <a:avLst/>
          </a:prstGeom>
          <a:ln w="57150">
            <a:solidFill>
              <a:schemeClr val="bg1">
                <a:lumMod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C2F93FEE-6164-4A75-9E8A-7E9D6A1D27C0}"/>
              </a:ext>
            </a:extLst>
          </p:cNvPr>
          <p:cNvSpPr txBox="1"/>
          <p:nvPr/>
        </p:nvSpPr>
        <p:spPr>
          <a:xfrm>
            <a:off x="4919237" y="5837315"/>
            <a:ext cx="1715609" cy="523220"/>
          </a:xfrm>
          <a:prstGeom prst="rect">
            <a:avLst/>
          </a:prstGeom>
          <a:noFill/>
        </p:spPr>
        <p:txBody>
          <a:bodyPr wrap="square" rtlCol="0">
            <a:spAutoFit/>
          </a:bodyPr>
          <a:lstStyle/>
          <a:p>
            <a:r>
              <a:rPr lang="en-US" sz="2800" b="1" dirty="0">
                <a:solidFill>
                  <a:schemeClr val="accent3"/>
                </a:solidFill>
              </a:rPr>
              <a:t>[0,∞]</a:t>
            </a:r>
            <a:endParaRPr lang="en-US" sz="2800" b="1" baseline="-25000" dirty="0">
              <a:solidFill>
                <a:schemeClr val="accent3"/>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390E5E3-78A7-439C-A218-8318D715D269}"/>
                  </a:ext>
                </a:extLst>
              </p:cNvPr>
              <p:cNvSpPr txBox="1"/>
              <p:nvPr/>
            </p:nvSpPr>
            <p:spPr>
              <a:xfrm>
                <a:off x="218114" y="1300334"/>
                <a:ext cx="8642358" cy="963854"/>
              </a:xfrm>
              <a:prstGeom prst="rect">
                <a:avLst/>
              </a:prstGeom>
              <a:noFill/>
            </p:spPr>
            <p:txBody>
              <a:bodyPr wrap="square" rtlCol="0">
                <a:spAutoFit/>
              </a:bodyPr>
              <a:lstStyle/>
              <a:p>
                <a:r>
                  <a:rPr lang="en-US" sz="2800" dirty="0"/>
                  <a:t>If </a:t>
                </a:r>
                <a14:m>
                  <m:oMath xmlns:m="http://schemas.openxmlformats.org/officeDocument/2006/math">
                    <m:r>
                      <a:rPr lang="en-US" sz="2800" b="1" i="1" smtClean="0">
                        <a:latin typeface="Cambria Math" panose="02040503050406030204" pitchFamily="18" charset="0"/>
                      </a:rPr>
                      <m:t>𝒗</m:t>
                    </m:r>
                  </m:oMath>
                </a14:m>
                <a:r>
                  <a:rPr lang="en-US" sz="2800" dirty="0"/>
                  <a:t> vanishing point, and </a:t>
                </a:r>
                <a14:m>
                  <m:oMath xmlns:m="http://schemas.openxmlformats.org/officeDocument/2006/math">
                    <m:r>
                      <a:rPr lang="en-US" sz="2800" b="1" i="1" smtClean="0">
                        <a:latin typeface="Cambria Math" panose="02040503050406030204" pitchFamily="18" charset="0"/>
                      </a:rPr>
                      <m:t>𝑲</m:t>
                    </m:r>
                  </m:oMath>
                </a14:m>
                <a:r>
                  <a:rPr lang="en-US" sz="2800" dirty="0"/>
                  <a:t> the camera </a:t>
                </a:r>
                <a:r>
                  <a:rPr lang="en-US" sz="2800" dirty="0" err="1"/>
                  <a:t>intrinsics</a:t>
                </a:r>
                <a:r>
                  <a:rPr lang="en-US" sz="2800" dirty="0"/>
                  <a:t>, </a:t>
                </a:r>
                <a14:m>
                  <m:oMath xmlns:m="http://schemas.openxmlformats.org/officeDocument/2006/math">
                    <m:sSup>
                      <m:sSupPr>
                        <m:ctrlPr>
                          <a:rPr lang="en-US" sz="2800" b="1" i="1" smtClean="0">
                            <a:latin typeface="Cambria Math" panose="02040503050406030204" pitchFamily="18" charset="0"/>
                          </a:rPr>
                        </m:ctrlPr>
                      </m:sSupPr>
                      <m:e>
                        <m:r>
                          <a:rPr lang="en-US" sz="2800" b="1" i="1" smtClean="0">
                            <a:latin typeface="Cambria Math" panose="02040503050406030204" pitchFamily="18" charset="0"/>
                          </a:rPr>
                          <m:t>𝑲</m:t>
                        </m:r>
                      </m:e>
                      <m:sup>
                        <m:r>
                          <a:rPr lang="en-US" sz="2800" b="1" i="1" smtClean="0">
                            <a:latin typeface="Cambria Math" panose="02040503050406030204" pitchFamily="18" charset="0"/>
                          </a:rPr>
                          <m:t>−</m:t>
                        </m:r>
                        <m:r>
                          <a:rPr lang="en-US" sz="2800" b="1" i="1" smtClean="0">
                            <a:latin typeface="Cambria Math" panose="02040503050406030204" pitchFamily="18" charset="0"/>
                          </a:rPr>
                          <m:t>𝟏</m:t>
                        </m:r>
                      </m:sup>
                    </m:sSup>
                    <m:r>
                      <a:rPr lang="en-US" sz="2800" b="1" i="1" smtClean="0">
                        <a:latin typeface="Cambria Math" panose="02040503050406030204" pitchFamily="18" charset="0"/>
                      </a:rPr>
                      <m:t>𝒗</m:t>
                    </m:r>
                  </m:oMath>
                </a14:m>
                <a:r>
                  <a:rPr lang="en-US" sz="2800" b="1" dirty="0"/>
                  <a:t> </a:t>
                </a:r>
                <a:r>
                  <a:rPr lang="en-US" sz="2800" dirty="0"/>
                  <a:t>is the corresponding direction.</a:t>
                </a:r>
              </a:p>
            </p:txBody>
          </p:sp>
        </mc:Choice>
        <mc:Fallback xmlns="">
          <p:sp>
            <p:nvSpPr>
              <p:cNvPr id="13" name="TextBox 12">
                <a:extLst>
                  <a:ext uri="{FF2B5EF4-FFF2-40B4-BE49-F238E27FC236}">
                    <a16:creationId xmlns:a16="http://schemas.microsoft.com/office/drawing/2014/main" id="{0390E5E3-78A7-439C-A218-8318D715D269}"/>
                  </a:ext>
                </a:extLst>
              </p:cNvPr>
              <p:cNvSpPr txBox="1">
                <a:spLocks noRot="1" noChangeAspect="1" noMove="1" noResize="1" noEditPoints="1" noAdjustHandles="1" noChangeArrowheads="1" noChangeShapeType="1" noTextEdit="1"/>
              </p:cNvSpPr>
              <p:nvPr/>
            </p:nvSpPr>
            <p:spPr>
              <a:xfrm>
                <a:off x="218114" y="1300334"/>
                <a:ext cx="8642358" cy="963854"/>
              </a:xfrm>
              <a:prstGeom prst="rect">
                <a:avLst/>
              </a:prstGeom>
              <a:blipFill>
                <a:blip r:embed="rId2"/>
                <a:stretch>
                  <a:fillRect l="-1482" t="-6329" b="-16456"/>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94DB9242-5115-41F8-B77E-501DAE198AB5}"/>
              </a:ext>
            </a:extLst>
          </p:cNvPr>
          <p:cNvGrpSpPr/>
          <p:nvPr/>
        </p:nvGrpSpPr>
        <p:grpSpPr>
          <a:xfrm>
            <a:off x="0" y="4077050"/>
            <a:ext cx="4400026" cy="2533463"/>
            <a:chOff x="0" y="4077050"/>
            <a:chExt cx="4400026" cy="2533463"/>
          </a:xfrm>
        </p:grpSpPr>
        <p:sp>
          <p:nvSpPr>
            <p:cNvPr id="19" name="Rectangle 18">
              <a:extLst>
                <a:ext uri="{FF2B5EF4-FFF2-40B4-BE49-F238E27FC236}">
                  <a16:creationId xmlns:a16="http://schemas.microsoft.com/office/drawing/2014/main" id="{2A8C9409-8DFA-41F0-96C7-236B1B4EF1CD}"/>
                </a:ext>
              </a:extLst>
            </p:cNvPr>
            <p:cNvSpPr/>
            <p:nvPr/>
          </p:nvSpPr>
          <p:spPr>
            <a:xfrm>
              <a:off x="0" y="4077050"/>
              <a:ext cx="4400026" cy="2533463"/>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54" name="TextBox 53">
                  <a:extLst>
                    <a:ext uri="{FF2B5EF4-FFF2-40B4-BE49-F238E27FC236}">
                      <a16:creationId xmlns:a16="http://schemas.microsoft.com/office/drawing/2014/main" id="{4C1CD248-717A-42D7-8B98-563073A9D441}"/>
                    </a:ext>
                  </a:extLst>
                </p:cNvPr>
                <p:cNvSpPr txBox="1"/>
                <p:nvPr/>
              </p:nvSpPr>
              <p:spPr>
                <a:xfrm>
                  <a:off x="3602" y="4087077"/>
                  <a:ext cx="3087148" cy="954107"/>
                </a:xfrm>
                <a:prstGeom prst="rect">
                  <a:avLst/>
                </a:prstGeom>
                <a:noFill/>
              </p:spPr>
              <p:txBody>
                <a:bodyPr wrap="square" rtlCol="0">
                  <a:spAutoFit/>
                </a:bodyPr>
                <a:lstStyle/>
                <a:p>
                  <a:r>
                    <a:rPr lang="en-US" sz="2800" dirty="0"/>
                    <a:t>Set </a:t>
                  </a:r>
                  <a14:m>
                    <m:oMath xmlns:m="http://schemas.openxmlformats.org/officeDocument/2006/math">
                      <m:sSub>
                        <m:sSubPr>
                          <m:ctrlPr>
                            <a:rPr lang="en-US" sz="2800" b="0" i="1" dirty="0" smtClean="0">
                              <a:latin typeface="Cambria Math" panose="02040503050406030204" pitchFamily="18" charset="0"/>
                            </a:rPr>
                          </m:ctrlPr>
                        </m:sSubPr>
                        <m:e>
                          <m:r>
                            <a:rPr lang="en-US" sz="2800" b="0" i="1" dirty="0" smtClean="0">
                              <a:latin typeface="Cambria Math" panose="02040503050406030204" pitchFamily="18" charset="0"/>
                            </a:rPr>
                            <m:t>𝑢</m:t>
                          </m:r>
                        </m:e>
                        <m:sub>
                          <m:r>
                            <a:rPr lang="en-US" sz="2800" b="0" i="1" dirty="0" smtClean="0">
                              <a:latin typeface="Cambria Math" panose="02040503050406030204" pitchFamily="18" charset="0"/>
                            </a:rPr>
                            <m:t>0</m:t>
                          </m:r>
                        </m:sub>
                      </m:sSub>
                      <m:r>
                        <a:rPr lang="en-US" sz="2800" i="1" dirty="0" smtClean="0">
                          <a:latin typeface="Cambria Math" panose="02040503050406030204" pitchFamily="18" charset="0"/>
                        </a:rPr>
                        <m:t>,</m:t>
                      </m:r>
                      <m:sSub>
                        <m:sSubPr>
                          <m:ctrlPr>
                            <a:rPr lang="en-US" sz="2800" b="0" i="1" dirty="0" smtClean="0">
                              <a:latin typeface="Cambria Math" panose="02040503050406030204" pitchFamily="18" charset="0"/>
                            </a:rPr>
                          </m:ctrlPr>
                        </m:sSubPr>
                        <m:e>
                          <m:r>
                            <a:rPr lang="en-US" sz="2800" i="1" dirty="0" smtClean="0">
                              <a:latin typeface="Cambria Math" panose="02040503050406030204" pitchFamily="18" charset="0"/>
                            </a:rPr>
                            <m:t>𝑣</m:t>
                          </m:r>
                        </m:e>
                        <m:sub>
                          <m:r>
                            <a:rPr lang="en-US" sz="2800" b="0" i="1" dirty="0" smtClean="0">
                              <a:latin typeface="Cambria Math" panose="02040503050406030204" pitchFamily="18" charset="0"/>
                            </a:rPr>
                            <m:t>0</m:t>
                          </m:r>
                        </m:sub>
                      </m:sSub>
                      <m:r>
                        <a:rPr lang="en-US" sz="2800" i="1" dirty="0" smtClean="0">
                          <a:latin typeface="Cambria Math" panose="02040503050406030204" pitchFamily="18" charset="0"/>
                        </a:rPr>
                        <m:t> = 0</m:t>
                      </m:r>
                      <m:r>
                        <a:rPr lang="en-US" sz="2800" b="0" i="1" dirty="0" smtClean="0">
                          <a:latin typeface="Cambria Math" panose="02040503050406030204" pitchFamily="18" charset="0"/>
                        </a:rPr>
                        <m:t>,0</m:t>
                      </m:r>
                    </m:oMath>
                  </a14:m>
                  <a:endParaRPr lang="en-US" sz="2800" dirty="0"/>
                </a:p>
                <a:p>
                  <a:pPr/>
                  <a14:m>
                    <m:oMathPara xmlns:m="http://schemas.openxmlformats.org/officeDocument/2006/math">
                      <m:oMathParaPr>
                        <m:jc m:val="left"/>
                      </m:oMathParaPr>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𝐾</m:t>
                            </m:r>
                          </m:e>
                          <m:sup>
                            <m:r>
                              <a:rPr lang="en-US" sz="2800" b="0" i="1" smtClean="0">
                                <a:latin typeface="Cambria Math" panose="02040503050406030204" pitchFamily="18" charset="0"/>
                              </a:rPr>
                              <m:t>−1</m:t>
                            </m:r>
                          </m:sup>
                        </m:sSup>
                        <m:r>
                          <a:rPr lang="en-US" sz="2800" b="0" i="1" smtClean="0">
                            <a:latin typeface="Cambria Math" panose="02040503050406030204" pitchFamily="18" charset="0"/>
                          </a:rPr>
                          <m:t>=</m:t>
                        </m:r>
                      </m:oMath>
                    </m:oMathPara>
                  </a14:m>
                  <a:endParaRPr lang="en-US" sz="2800" dirty="0"/>
                </a:p>
              </p:txBody>
            </p:sp>
          </mc:Choice>
          <mc:Fallback>
            <p:sp>
              <p:nvSpPr>
                <p:cNvPr id="54" name="TextBox 53">
                  <a:extLst>
                    <a:ext uri="{FF2B5EF4-FFF2-40B4-BE49-F238E27FC236}">
                      <a16:creationId xmlns:a16="http://schemas.microsoft.com/office/drawing/2014/main" id="{4C1CD248-717A-42D7-8B98-563073A9D441}"/>
                    </a:ext>
                  </a:extLst>
                </p:cNvPr>
                <p:cNvSpPr txBox="1">
                  <a:spLocks noRot="1" noChangeAspect="1" noMove="1" noResize="1" noEditPoints="1" noAdjustHandles="1" noChangeArrowheads="1" noChangeShapeType="1" noTextEdit="1"/>
                </p:cNvSpPr>
                <p:nvPr/>
              </p:nvSpPr>
              <p:spPr>
                <a:xfrm>
                  <a:off x="3602" y="4087077"/>
                  <a:ext cx="3087148" cy="954107"/>
                </a:xfrm>
                <a:prstGeom prst="rect">
                  <a:avLst/>
                </a:prstGeom>
                <a:blipFill>
                  <a:blip r:embed="rId3"/>
                  <a:stretch>
                    <a:fillRect l="-4150" t="-636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8" name="TextBox 57">
                  <a:extLst>
                    <a:ext uri="{FF2B5EF4-FFF2-40B4-BE49-F238E27FC236}">
                      <a16:creationId xmlns:a16="http://schemas.microsoft.com/office/drawing/2014/main" id="{B3937F3B-8F4F-4DF3-8176-47528C80B7B5}"/>
                    </a:ext>
                  </a:extLst>
                </p:cNvPr>
                <p:cNvSpPr txBox="1"/>
                <p:nvPr/>
              </p:nvSpPr>
              <p:spPr>
                <a:xfrm>
                  <a:off x="99741" y="5170976"/>
                  <a:ext cx="4210383" cy="10893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d>
                              <m:dPr>
                                <m:begChr m:val="["/>
                                <m:endChr m:val="]"/>
                                <m:ctrlPr>
                                  <a:rPr lang="en-US" sz="2400" i="1" smtClean="0">
                                    <a:latin typeface="Cambria Math" panose="02040503050406030204" pitchFamily="18" charset="0"/>
                                  </a:rPr>
                                </m:ctrlPr>
                              </m:dPr>
                              <m:e>
                                <m:m>
                                  <m:mPr>
                                    <m:mcs>
                                      <m:mc>
                                        <m:mcPr>
                                          <m:count m:val="3"/>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𝑓</m:t>
                                      </m:r>
                                    </m:e>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𝑓</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e>
                                      <m:r>
                                        <a:rPr lang="en-US" sz="2400" b="0" i="1" smtClean="0">
                                          <a:latin typeface="Cambria Math" panose="02040503050406030204" pitchFamily="18" charset="0"/>
                                        </a:rPr>
                                        <m:t>1</m:t>
                                      </m:r>
                                    </m:e>
                                  </m:mr>
                                </m:m>
                              </m:e>
                            </m:d>
                          </m:e>
                          <m:sup>
                            <m:r>
                              <a:rPr lang="en-US" sz="2400" b="0" i="1" smtClean="0">
                                <a:latin typeface="Cambria Math" panose="02040503050406030204" pitchFamily="18" charset="0"/>
                              </a:rPr>
                              <m:t>−1</m:t>
                            </m:r>
                          </m:sup>
                        </m:sSup>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m>
                              <m:mPr>
                                <m:mcs>
                                  <m:mc>
                                    <m:mcPr>
                                      <m:count m:val="3"/>
                                      <m:mcJc m:val="center"/>
                                    </m:mcPr>
                                  </m:mc>
                                </m:mcs>
                                <m:ctrlPr>
                                  <a:rPr lang="en-US" sz="2400" b="0" i="1" smtClean="0">
                                    <a:latin typeface="Cambria Math" panose="02040503050406030204" pitchFamily="18" charset="0"/>
                                  </a:rPr>
                                </m:ctrlPr>
                              </m:mPr>
                              <m:mr>
                                <m:e>
                                  <m:r>
                                    <m:rPr>
                                      <m:brk m:alnAt="7"/>
                                    </m:rPr>
                                    <a:rPr lang="en-US" sz="2400" b="0" i="1" smtClean="0">
                                      <a:latin typeface="Cambria Math" panose="02040503050406030204" pitchFamily="18" charset="0"/>
                                    </a:rPr>
                                    <m:t>1</m:t>
                                  </m:r>
                                  <m:r>
                                    <a:rPr lang="en-US" sz="2400" b="0" i="1" smtClean="0">
                                      <a:latin typeface="Cambria Math" panose="02040503050406030204" pitchFamily="18" charset="0"/>
                                    </a:rPr>
                                    <m:t>/</m:t>
                                  </m:r>
                                  <m:r>
                                    <a:rPr lang="en-US" sz="2400" b="0" i="1" smtClean="0">
                                      <a:latin typeface="Cambria Math" panose="02040503050406030204" pitchFamily="18" charset="0"/>
                                    </a:rPr>
                                    <m:t>𝑓</m:t>
                                  </m:r>
                                </m:e>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1/</m:t>
                                  </m:r>
                                  <m:r>
                                    <a:rPr lang="en-US" sz="2400" b="0" i="1" smtClean="0">
                                      <a:latin typeface="Cambria Math" panose="02040503050406030204" pitchFamily="18" charset="0"/>
                                    </a:rPr>
                                    <m:t>𝑓</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e>
                                  <m:r>
                                    <a:rPr lang="en-US" sz="2400" b="0" i="1" smtClean="0">
                                      <a:latin typeface="Cambria Math" panose="02040503050406030204" pitchFamily="18" charset="0"/>
                                    </a:rPr>
                                    <m:t>1</m:t>
                                  </m:r>
                                </m:e>
                              </m:mr>
                            </m:m>
                          </m:e>
                        </m:d>
                      </m:oMath>
                    </m:oMathPara>
                  </a14:m>
                  <a:endParaRPr lang="en-US" sz="2400" dirty="0"/>
                </a:p>
              </p:txBody>
            </p:sp>
          </mc:Choice>
          <mc:Fallback>
            <p:sp>
              <p:nvSpPr>
                <p:cNvPr id="58" name="TextBox 57">
                  <a:extLst>
                    <a:ext uri="{FF2B5EF4-FFF2-40B4-BE49-F238E27FC236}">
                      <a16:creationId xmlns:a16="http://schemas.microsoft.com/office/drawing/2014/main" id="{B3937F3B-8F4F-4DF3-8176-47528C80B7B5}"/>
                    </a:ext>
                  </a:extLst>
                </p:cNvPr>
                <p:cNvSpPr txBox="1">
                  <a:spLocks noRot="1" noChangeAspect="1" noMove="1" noResize="1" noEditPoints="1" noAdjustHandles="1" noChangeArrowheads="1" noChangeShapeType="1" noTextEdit="1"/>
                </p:cNvSpPr>
                <p:nvPr/>
              </p:nvSpPr>
              <p:spPr>
                <a:xfrm>
                  <a:off x="99741" y="5170976"/>
                  <a:ext cx="4210383" cy="1089337"/>
                </a:xfrm>
                <a:prstGeom prst="rect">
                  <a:avLst/>
                </a:prstGeom>
                <a:blipFill>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85887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7451C-E0ED-4EF3-86BA-E5B695A28E5D}"/>
              </a:ext>
            </a:extLst>
          </p:cNvPr>
          <p:cNvSpPr>
            <a:spLocks noGrp="1"/>
          </p:cNvSpPr>
          <p:nvPr>
            <p:ph type="title"/>
          </p:nvPr>
        </p:nvSpPr>
        <p:spPr/>
        <p:txBody>
          <a:bodyPr/>
          <a:lstStyle/>
          <a:p>
            <a:r>
              <a:rPr lang="en-US" dirty="0"/>
              <a:t>Directions and vanishing points</a:t>
            </a:r>
          </a:p>
        </p:txBody>
      </p:sp>
      <p:sp>
        <p:nvSpPr>
          <p:cNvPr id="3" name="Rectangle 2">
            <a:extLst>
              <a:ext uri="{FF2B5EF4-FFF2-40B4-BE49-F238E27FC236}">
                <a16:creationId xmlns:a16="http://schemas.microsoft.com/office/drawing/2014/main" id="{4038DB4E-4150-441B-9E3D-044F01078A79}"/>
              </a:ext>
            </a:extLst>
          </p:cNvPr>
          <p:cNvSpPr/>
          <p:nvPr/>
        </p:nvSpPr>
        <p:spPr>
          <a:xfrm>
            <a:off x="3642025" y="2679785"/>
            <a:ext cx="2208976" cy="220897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5" name="Group 74">
            <a:extLst>
              <a:ext uri="{FF2B5EF4-FFF2-40B4-BE49-F238E27FC236}">
                <a16:creationId xmlns:a16="http://schemas.microsoft.com/office/drawing/2014/main" id="{35C32460-DD94-438C-8C0F-89E8A3FE6554}"/>
              </a:ext>
            </a:extLst>
          </p:cNvPr>
          <p:cNvGrpSpPr/>
          <p:nvPr/>
        </p:nvGrpSpPr>
        <p:grpSpPr>
          <a:xfrm>
            <a:off x="3610111" y="2936517"/>
            <a:ext cx="2238351" cy="1685817"/>
            <a:chOff x="3610111" y="2936517"/>
            <a:chExt cx="2238351" cy="1685817"/>
          </a:xfrm>
        </p:grpSpPr>
        <p:cxnSp>
          <p:nvCxnSpPr>
            <p:cNvPr id="68" name="Straight Connector 67">
              <a:extLst>
                <a:ext uri="{FF2B5EF4-FFF2-40B4-BE49-F238E27FC236}">
                  <a16:creationId xmlns:a16="http://schemas.microsoft.com/office/drawing/2014/main" id="{80CB351D-F658-431B-ADC6-AC02257AA0B1}"/>
                </a:ext>
              </a:extLst>
            </p:cNvPr>
            <p:cNvCxnSpPr>
              <a:cxnSpLocks/>
            </p:cNvCxnSpPr>
            <p:nvPr/>
          </p:nvCxnSpPr>
          <p:spPr>
            <a:xfrm flipV="1">
              <a:off x="3626068" y="4200411"/>
              <a:ext cx="1149822" cy="180679"/>
            </a:xfrm>
            <a:prstGeom prst="line">
              <a:avLst/>
            </a:prstGeom>
            <a:ln w="152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610961C-F759-42F0-AAAD-7EDC58BAD911}"/>
                </a:ext>
              </a:extLst>
            </p:cNvPr>
            <p:cNvCxnSpPr>
              <a:cxnSpLocks/>
            </p:cNvCxnSpPr>
            <p:nvPr/>
          </p:nvCxnSpPr>
          <p:spPr>
            <a:xfrm>
              <a:off x="4776911" y="4199308"/>
              <a:ext cx="1047615" cy="123610"/>
            </a:xfrm>
            <a:prstGeom prst="line">
              <a:avLst/>
            </a:prstGeom>
            <a:ln w="152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1F97FBF-6FAF-42ED-80F1-5C672771C80A}"/>
                </a:ext>
              </a:extLst>
            </p:cNvPr>
            <p:cNvCxnSpPr>
              <a:cxnSpLocks/>
            </p:cNvCxnSpPr>
            <p:nvPr/>
          </p:nvCxnSpPr>
          <p:spPr>
            <a:xfrm>
              <a:off x="3680403" y="3204045"/>
              <a:ext cx="1047615" cy="123610"/>
            </a:xfrm>
            <a:prstGeom prst="line">
              <a:avLst/>
            </a:prstGeom>
            <a:ln w="152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214F150-76EF-4147-850E-9D2FE20D399B}"/>
                </a:ext>
              </a:extLst>
            </p:cNvPr>
            <p:cNvCxnSpPr>
              <a:cxnSpLocks/>
            </p:cNvCxnSpPr>
            <p:nvPr/>
          </p:nvCxnSpPr>
          <p:spPr>
            <a:xfrm flipV="1">
              <a:off x="4734825" y="3212638"/>
              <a:ext cx="1113637" cy="112813"/>
            </a:xfrm>
            <a:prstGeom prst="line">
              <a:avLst/>
            </a:prstGeom>
            <a:ln w="152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52715E14-313F-499E-9983-3702371C3114}"/>
                </a:ext>
              </a:extLst>
            </p:cNvPr>
            <p:cNvGrpSpPr/>
            <p:nvPr/>
          </p:nvGrpSpPr>
          <p:grpSpPr>
            <a:xfrm>
              <a:off x="3610111" y="2936517"/>
              <a:ext cx="2238351" cy="1685817"/>
              <a:chOff x="3610111" y="2936517"/>
              <a:chExt cx="2238351" cy="1685817"/>
            </a:xfrm>
          </p:grpSpPr>
          <p:cxnSp>
            <p:nvCxnSpPr>
              <p:cNvPr id="51" name="Straight Connector 50">
                <a:extLst>
                  <a:ext uri="{FF2B5EF4-FFF2-40B4-BE49-F238E27FC236}">
                    <a16:creationId xmlns:a16="http://schemas.microsoft.com/office/drawing/2014/main" id="{1A4BF44D-C4A9-4C26-8C87-79251D002890}"/>
                  </a:ext>
                </a:extLst>
              </p:cNvPr>
              <p:cNvCxnSpPr/>
              <p:nvPr/>
            </p:nvCxnSpPr>
            <p:spPr>
              <a:xfrm>
                <a:off x="3610111" y="4365604"/>
                <a:ext cx="1136401" cy="256730"/>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FCF901F-B351-46D7-A682-6BFC9B4C7360}"/>
                  </a:ext>
                </a:extLst>
              </p:cNvPr>
              <p:cNvCxnSpPr>
                <a:cxnSpLocks/>
              </p:cNvCxnSpPr>
              <p:nvPr/>
            </p:nvCxnSpPr>
            <p:spPr>
              <a:xfrm flipV="1">
                <a:off x="4746512" y="4307433"/>
                <a:ext cx="1101950" cy="314901"/>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101C559-76E0-4EB9-9BC6-4E1C2033878F}"/>
                  </a:ext>
                </a:extLst>
              </p:cNvPr>
              <p:cNvCxnSpPr>
                <a:cxnSpLocks/>
              </p:cNvCxnSpPr>
              <p:nvPr/>
            </p:nvCxnSpPr>
            <p:spPr>
              <a:xfrm flipV="1">
                <a:off x="3644562" y="2946213"/>
                <a:ext cx="1101950" cy="256729"/>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1470D6-1D74-42DF-8361-80D362C6A521}"/>
                  </a:ext>
                </a:extLst>
              </p:cNvPr>
              <p:cNvCxnSpPr>
                <a:cxnSpLocks/>
              </p:cNvCxnSpPr>
              <p:nvPr/>
            </p:nvCxnSpPr>
            <p:spPr>
              <a:xfrm>
                <a:off x="4746512" y="2936517"/>
                <a:ext cx="1101950" cy="309111"/>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7790340-D71D-49A1-AE56-5EA8CB998E9E}"/>
                  </a:ext>
                </a:extLst>
              </p:cNvPr>
              <p:cNvCxnSpPr>
                <a:cxnSpLocks/>
              </p:cNvCxnSpPr>
              <p:nvPr/>
            </p:nvCxnSpPr>
            <p:spPr>
              <a:xfrm>
                <a:off x="4743975" y="2972891"/>
                <a:ext cx="0" cy="1616453"/>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B91CAD2-2A19-40FB-84D4-20D9FD57846D}"/>
                  </a:ext>
                </a:extLst>
              </p:cNvPr>
              <p:cNvCxnSpPr>
                <a:cxnSpLocks/>
              </p:cNvCxnSpPr>
              <p:nvPr/>
            </p:nvCxnSpPr>
            <p:spPr>
              <a:xfrm>
                <a:off x="5848462" y="3202942"/>
                <a:ext cx="0" cy="1104491"/>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B248A3D-87BB-45B5-8ACC-B3E6864E19BC}"/>
                  </a:ext>
                </a:extLst>
              </p:cNvPr>
              <p:cNvCxnSpPr>
                <a:cxnSpLocks/>
              </p:cNvCxnSpPr>
              <p:nvPr/>
            </p:nvCxnSpPr>
            <p:spPr>
              <a:xfrm>
                <a:off x="3642025" y="3218427"/>
                <a:ext cx="0" cy="1104491"/>
              </a:xfrm>
              <a:prstGeom prst="line">
                <a:avLst/>
              </a:prstGeom>
              <a:ln w="152400" cap="rnd">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10" name="Oval 9">
            <a:extLst>
              <a:ext uri="{FF2B5EF4-FFF2-40B4-BE49-F238E27FC236}">
                <a16:creationId xmlns:a16="http://schemas.microsoft.com/office/drawing/2014/main" id="{9178B3C1-AFAE-4F32-8610-094CDF31266E}"/>
              </a:ext>
            </a:extLst>
          </p:cNvPr>
          <p:cNvSpPr/>
          <p:nvPr/>
        </p:nvSpPr>
        <p:spPr>
          <a:xfrm>
            <a:off x="4639730" y="6492874"/>
            <a:ext cx="213565" cy="213565"/>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27B29F8-D3D0-44B9-AF6C-ECE4F800FC3A}"/>
              </a:ext>
            </a:extLst>
          </p:cNvPr>
          <p:cNvSpPr/>
          <p:nvPr/>
        </p:nvSpPr>
        <p:spPr>
          <a:xfrm>
            <a:off x="977241" y="3677492"/>
            <a:ext cx="213565" cy="213565"/>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C4CCF84-F41A-4B5C-9D29-4C6F9A830605}"/>
              </a:ext>
            </a:extLst>
          </p:cNvPr>
          <p:cNvSpPr/>
          <p:nvPr/>
        </p:nvSpPr>
        <p:spPr>
          <a:xfrm>
            <a:off x="8281187" y="3669747"/>
            <a:ext cx="213565" cy="2135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57875A1-E27A-4195-8600-BCA919315BA4}"/>
              </a:ext>
            </a:extLst>
          </p:cNvPr>
          <p:cNvSpPr txBox="1"/>
          <p:nvPr/>
        </p:nvSpPr>
        <p:spPr>
          <a:xfrm>
            <a:off x="836651" y="3081335"/>
            <a:ext cx="690248" cy="523220"/>
          </a:xfrm>
          <a:prstGeom prst="rect">
            <a:avLst/>
          </a:prstGeom>
          <a:noFill/>
        </p:spPr>
        <p:txBody>
          <a:bodyPr wrap="square" rtlCol="0">
            <a:spAutoFit/>
          </a:bodyPr>
          <a:lstStyle/>
          <a:p>
            <a:r>
              <a:rPr lang="en-US" sz="2800" b="1" dirty="0">
                <a:solidFill>
                  <a:schemeClr val="accent2"/>
                </a:solidFill>
              </a:rPr>
              <a:t>v</a:t>
            </a:r>
            <a:r>
              <a:rPr lang="en-US" sz="2800" b="1" baseline="-25000" dirty="0">
                <a:solidFill>
                  <a:schemeClr val="accent2"/>
                </a:solidFill>
              </a:rPr>
              <a:t>1</a:t>
            </a:r>
          </a:p>
        </p:txBody>
      </p:sp>
      <p:sp>
        <p:nvSpPr>
          <p:cNvPr id="46" name="TextBox 45">
            <a:extLst>
              <a:ext uri="{FF2B5EF4-FFF2-40B4-BE49-F238E27FC236}">
                <a16:creationId xmlns:a16="http://schemas.microsoft.com/office/drawing/2014/main" id="{C5054ECB-EDFF-4CF3-8B20-2466E8C34A96}"/>
              </a:ext>
            </a:extLst>
          </p:cNvPr>
          <p:cNvSpPr txBox="1"/>
          <p:nvPr/>
        </p:nvSpPr>
        <p:spPr>
          <a:xfrm>
            <a:off x="8170226" y="3056152"/>
            <a:ext cx="690248" cy="523220"/>
          </a:xfrm>
          <a:prstGeom prst="rect">
            <a:avLst/>
          </a:prstGeom>
          <a:noFill/>
        </p:spPr>
        <p:txBody>
          <a:bodyPr wrap="square" rtlCol="0">
            <a:spAutoFit/>
          </a:bodyPr>
          <a:lstStyle/>
          <a:p>
            <a:r>
              <a:rPr lang="en-US" sz="2800" b="1" dirty="0">
                <a:solidFill>
                  <a:schemeClr val="accent1"/>
                </a:solidFill>
              </a:rPr>
              <a:t>v</a:t>
            </a:r>
            <a:r>
              <a:rPr lang="en-US" sz="2800" b="1" baseline="-25000" dirty="0">
                <a:solidFill>
                  <a:schemeClr val="accent1"/>
                </a:solidFill>
              </a:rPr>
              <a:t>2</a:t>
            </a:r>
          </a:p>
        </p:txBody>
      </p:sp>
      <p:sp>
        <p:nvSpPr>
          <p:cNvPr id="47" name="TextBox 46">
            <a:extLst>
              <a:ext uri="{FF2B5EF4-FFF2-40B4-BE49-F238E27FC236}">
                <a16:creationId xmlns:a16="http://schemas.microsoft.com/office/drawing/2014/main" id="{8075C2DE-8CFD-4E95-AF97-384BE198C45E}"/>
              </a:ext>
            </a:extLst>
          </p:cNvPr>
          <p:cNvSpPr txBox="1"/>
          <p:nvPr/>
        </p:nvSpPr>
        <p:spPr>
          <a:xfrm>
            <a:off x="4885681" y="6231264"/>
            <a:ext cx="690248" cy="523220"/>
          </a:xfrm>
          <a:prstGeom prst="rect">
            <a:avLst/>
          </a:prstGeom>
          <a:noFill/>
        </p:spPr>
        <p:txBody>
          <a:bodyPr wrap="square" rtlCol="0">
            <a:spAutoFit/>
          </a:bodyPr>
          <a:lstStyle/>
          <a:p>
            <a:r>
              <a:rPr lang="en-US" sz="2800" b="1" dirty="0">
                <a:solidFill>
                  <a:schemeClr val="accent3"/>
                </a:solidFill>
              </a:rPr>
              <a:t>v</a:t>
            </a:r>
            <a:r>
              <a:rPr lang="en-US" sz="2800" b="1" baseline="-25000" dirty="0">
                <a:solidFill>
                  <a:schemeClr val="accent3"/>
                </a:solidFill>
              </a:rPr>
              <a:t>3</a:t>
            </a:r>
          </a:p>
        </p:txBody>
      </p:sp>
      <p:sp>
        <p:nvSpPr>
          <p:cNvPr id="43" name="TextBox 42">
            <a:extLst>
              <a:ext uri="{FF2B5EF4-FFF2-40B4-BE49-F238E27FC236}">
                <a16:creationId xmlns:a16="http://schemas.microsoft.com/office/drawing/2014/main" id="{B3B8DFB9-DBD5-454E-97CF-DF7FC99E71A3}"/>
              </a:ext>
            </a:extLst>
          </p:cNvPr>
          <p:cNvSpPr txBox="1"/>
          <p:nvPr/>
        </p:nvSpPr>
        <p:spPr>
          <a:xfrm>
            <a:off x="1347129" y="3091072"/>
            <a:ext cx="1715609" cy="523220"/>
          </a:xfrm>
          <a:prstGeom prst="rect">
            <a:avLst/>
          </a:prstGeom>
          <a:noFill/>
        </p:spPr>
        <p:txBody>
          <a:bodyPr wrap="square" rtlCol="0">
            <a:spAutoFit/>
          </a:bodyPr>
          <a:lstStyle/>
          <a:p>
            <a:r>
              <a:rPr lang="en-US" sz="2800" b="1" dirty="0">
                <a:solidFill>
                  <a:schemeClr val="accent2"/>
                </a:solidFill>
              </a:rPr>
              <a:t>[-f,0]</a:t>
            </a:r>
            <a:endParaRPr lang="en-US" sz="2800" b="1" baseline="-25000" dirty="0">
              <a:solidFill>
                <a:schemeClr val="accent2"/>
              </a:solidFill>
            </a:endParaRPr>
          </a:p>
        </p:txBody>
      </p:sp>
      <p:sp>
        <p:nvSpPr>
          <p:cNvPr id="44" name="TextBox 43">
            <a:extLst>
              <a:ext uri="{FF2B5EF4-FFF2-40B4-BE49-F238E27FC236}">
                <a16:creationId xmlns:a16="http://schemas.microsoft.com/office/drawing/2014/main" id="{CB5341DD-1FDB-4406-9A28-D302C1513900}"/>
              </a:ext>
            </a:extLst>
          </p:cNvPr>
          <p:cNvSpPr txBox="1"/>
          <p:nvPr/>
        </p:nvSpPr>
        <p:spPr>
          <a:xfrm>
            <a:off x="7108322" y="3091072"/>
            <a:ext cx="1172865" cy="523220"/>
          </a:xfrm>
          <a:prstGeom prst="rect">
            <a:avLst/>
          </a:prstGeom>
          <a:noFill/>
        </p:spPr>
        <p:txBody>
          <a:bodyPr wrap="square" rtlCol="0">
            <a:spAutoFit/>
          </a:bodyPr>
          <a:lstStyle/>
          <a:p>
            <a:pPr algn="r"/>
            <a:r>
              <a:rPr lang="en-US" sz="2800" b="1" dirty="0">
                <a:solidFill>
                  <a:schemeClr val="accent1"/>
                </a:solidFill>
              </a:rPr>
              <a:t>[f,0]</a:t>
            </a:r>
            <a:endParaRPr lang="en-US" sz="2800" b="1" baseline="-25000" dirty="0">
              <a:solidFill>
                <a:schemeClr val="accent1"/>
              </a:solidFill>
            </a:endParaRPr>
          </a:p>
        </p:txBody>
      </p:sp>
      <p:sp>
        <p:nvSpPr>
          <p:cNvPr id="48" name="TextBox 47">
            <a:extLst>
              <a:ext uri="{FF2B5EF4-FFF2-40B4-BE49-F238E27FC236}">
                <a16:creationId xmlns:a16="http://schemas.microsoft.com/office/drawing/2014/main" id="{C2F93FEE-6164-4A75-9E8A-7E9D6A1D27C0}"/>
              </a:ext>
            </a:extLst>
          </p:cNvPr>
          <p:cNvSpPr txBox="1"/>
          <p:nvPr/>
        </p:nvSpPr>
        <p:spPr>
          <a:xfrm>
            <a:off x="4919237" y="5837315"/>
            <a:ext cx="1715609" cy="523220"/>
          </a:xfrm>
          <a:prstGeom prst="rect">
            <a:avLst/>
          </a:prstGeom>
          <a:noFill/>
        </p:spPr>
        <p:txBody>
          <a:bodyPr wrap="square" rtlCol="0">
            <a:spAutoFit/>
          </a:bodyPr>
          <a:lstStyle/>
          <a:p>
            <a:r>
              <a:rPr lang="en-US" sz="2800" b="1" dirty="0">
                <a:solidFill>
                  <a:schemeClr val="accent3"/>
                </a:solidFill>
              </a:rPr>
              <a:t>[0,∞]</a:t>
            </a:r>
            <a:endParaRPr lang="en-US" sz="2800" b="1" baseline="-25000" dirty="0">
              <a:solidFill>
                <a:schemeClr val="accent3"/>
              </a:solidFill>
            </a:endParaRP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B3937F3B-8F4F-4DF3-8176-47528C80B7B5}"/>
                  </a:ext>
                </a:extLst>
              </p:cNvPr>
              <p:cNvSpPr txBox="1"/>
              <p:nvPr/>
            </p:nvSpPr>
            <p:spPr>
              <a:xfrm>
                <a:off x="99741" y="5722695"/>
                <a:ext cx="3052246" cy="10171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𝐾</m:t>
                          </m:r>
                        </m:e>
                        <m:sup>
                          <m:r>
                            <a:rPr lang="en-US" sz="2400" b="0" i="1" smtClean="0">
                              <a:latin typeface="Cambria Math" panose="02040503050406030204" pitchFamily="18" charset="0"/>
                            </a:rPr>
                            <m:t>−1</m:t>
                          </m:r>
                        </m:sup>
                      </m:sSup>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m>
                            <m:mPr>
                              <m:mcs>
                                <m:mc>
                                  <m:mcPr>
                                    <m:count m:val="3"/>
                                    <m:mcJc m:val="center"/>
                                  </m:mcPr>
                                </m:mc>
                              </m:mcs>
                              <m:ctrlPr>
                                <a:rPr lang="en-US" sz="2400" b="0" i="1" smtClean="0">
                                  <a:latin typeface="Cambria Math" panose="02040503050406030204" pitchFamily="18" charset="0"/>
                                </a:rPr>
                              </m:ctrlPr>
                            </m:mPr>
                            <m:mr>
                              <m:e>
                                <m:r>
                                  <m:rPr>
                                    <m:brk m:alnAt="7"/>
                                  </m:rPr>
                                  <a:rPr lang="en-US" sz="2400" b="0" i="1" smtClean="0">
                                    <a:latin typeface="Cambria Math" panose="02040503050406030204" pitchFamily="18" charset="0"/>
                                  </a:rPr>
                                  <m:t>1</m:t>
                                </m:r>
                                <m:r>
                                  <a:rPr lang="en-US" sz="2400" b="0" i="1" smtClean="0">
                                    <a:latin typeface="Cambria Math" panose="02040503050406030204" pitchFamily="18" charset="0"/>
                                  </a:rPr>
                                  <m:t>/</m:t>
                                </m:r>
                                <m:r>
                                  <a:rPr lang="en-US" sz="2400" b="0" i="1" smtClean="0">
                                    <a:latin typeface="Cambria Math" panose="02040503050406030204" pitchFamily="18" charset="0"/>
                                  </a:rPr>
                                  <m:t>𝑓</m:t>
                                </m:r>
                              </m:e>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1/</m:t>
                                </m:r>
                                <m:r>
                                  <a:rPr lang="en-US" sz="2400" b="0" i="1" smtClean="0">
                                    <a:latin typeface="Cambria Math" panose="02040503050406030204" pitchFamily="18" charset="0"/>
                                  </a:rPr>
                                  <m:t>𝑓</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e>
                                <m:r>
                                  <a:rPr lang="en-US" sz="2400" b="0" i="1" smtClean="0">
                                    <a:latin typeface="Cambria Math" panose="02040503050406030204" pitchFamily="18" charset="0"/>
                                  </a:rPr>
                                  <m:t>1</m:t>
                                </m:r>
                              </m:e>
                            </m:mr>
                          </m:m>
                        </m:e>
                      </m:d>
                    </m:oMath>
                  </m:oMathPara>
                </a14:m>
                <a:endParaRPr lang="en-US" sz="2400" dirty="0"/>
              </a:p>
            </p:txBody>
          </p:sp>
        </mc:Choice>
        <mc:Fallback xmlns="">
          <p:sp>
            <p:nvSpPr>
              <p:cNvPr id="58" name="TextBox 57">
                <a:extLst>
                  <a:ext uri="{FF2B5EF4-FFF2-40B4-BE49-F238E27FC236}">
                    <a16:creationId xmlns:a16="http://schemas.microsoft.com/office/drawing/2014/main" id="{B3937F3B-8F4F-4DF3-8176-47528C80B7B5}"/>
                  </a:ext>
                </a:extLst>
              </p:cNvPr>
              <p:cNvSpPr txBox="1">
                <a:spLocks noRot="1" noChangeAspect="1" noMove="1" noResize="1" noEditPoints="1" noAdjustHandles="1" noChangeArrowheads="1" noChangeShapeType="1" noTextEdit="1"/>
              </p:cNvSpPr>
              <p:nvPr/>
            </p:nvSpPr>
            <p:spPr>
              <a:xfrm>
                <a:off x="99741" y="5722695"/>
                <a:ext cx="3052246" cy="1017138"/>
              </a:xfrm>
              <a:prstGeom prst="rect">
                <a:avLst/>
              </a:prstGeom>
              <a:blipFill>
                <a:blip r:embed="rId3"/>
                <a:stretch>
                  <a:fillRect/>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70787928-6593-4B28-86C1-CAFB548CB076}"/>
              </a:ext>
            </a:extLst>
          </p:cNvPr>
          <p:cNvSpPr txBox="1"/>
          <p:nvPr/>
        </p:nvSpPr>
        <p:spPr>
          <a:xfrm>
            <a:off x="318455" y="4029140"/>
            <a:ext cx="2664587" cy="523220"/>
          </a:xfrm>
          <a:prstGeom prst="rect">
            <a:avLst/>
          </a:prstGeom>
          <a:noFill/>
        </p:spPr>
        <p:txBody>
          <a:bodyPr wrap="square" rtlCol="0">
            <a:spAutoFit/>
          </a:bodyPr>
          <a:lstStyle/>
          <a:p>
            <a:r>
              <a:rPr lang="en-US" sz="2800" b="1" dirty="0">
                <a:solidFill>
                  <a:schemeClr val="accent2"/>
                </a:solidFill>
              </a:rPr>
              <a:t>K</a:t>
            </a:r>
            <a:r>
              <a:rPr lang="en-US" sz="2800" b="1" baseline="30000" dirty="0">
                <a:solidFill>
                  <a:schemeClr val="accent2"/>
                </a:solidFill>
              </a:rPr>
              <a:t>-1</a:t>
            </a:r>
            <a:r>
              <a:rPr lang="en-US" sz="2800" b="1" dirty="0">
                <a:solidFill>
                  <a:schemeClr val="accent2"/>
                </a:solidFill>
              </a:rPr>
              <a:t>v</a:t>
            </a:r>
            <a:r>
              <a:rPr lang="en-US" sz="2800" b="1" baseline="-25000" dirty="0">
                <a:solidFill>
                  <a:schemeClr val="accent2"/>
                </a:solidFill>
              </a:rPr>
              <a:t>1 </a:t>
            </a:r>
            <a:r>
              <a:rPr lang="en-US" sz="2800" b="1" dirty="0">
                <a:solidFill>
                  <a:schemeClr val="accent2"/>
                </a:solidFill>
              </a:rPr>
              <a:t>= [-1,0,1] </a:t>
            </a:r>
          </a:p>
        </p:txBody>
      </p:sp>
      <p:sp>
        <p:nvSpPr>
          <p:cNvPr id="34" name="TextBox 33">
            <a:extLst>
              <a:ext uri="{FF2B5EF4-FFF2-40B4-BE49-F238E27FC236}">
                <a16:creationId xmlns:a16="http://schemas.microsoft.com/office/drawing/2014/main" id="{23117DDD-DC62-4440-9DE5-DB892931E1F5}"/>
              </a:ext>
            </a:extLst>
          </p:cNvPr>
          <p:cNvSpPr txBox="1"/>
          <p:nvPr/>
        </p:nvSpPr>
        <p:spPr>
          <a:xfrm>
            <a:off x="5894815" y="3970749"/>
            <a:ext cx="2664587" cy="523220"/>
          </a:xfrm>
          <a:prstGeom prst="rect">
            <a:avLst/>
          </a:prstGeom>
          <a:noFill/>
        </p:spPr>
        <p:txBody>
          <a:bodyPr wrap="square" rtlCol="0">
            <a:spAutoFit/>
          </a:bodyPr>
          <a:lstStyle/>
          <a:p>
            <a:pPr algn="r"/>
            <a:r>
              <a:rPr lang="en-US" sz="2800" b="1" dirty="0">
                <a:solidFill>
                  <a:schemeClr val="accent1"/>
                </a:solidFill>
              </a:rPr>
              <a:t>K</a:t>
            </a:r>
            <a:r>
              <a:rPr lang="en-US" sz="2800" b="1" baseline="30000" dirty="0">
                <a:solidFill>
                  <a:schemeClr val="accent1"/>
                </a:solidFill>
              </a:rPr>
              <a:t>-1</a:t>
            </a:r>
            <a:r>
              <a:rPr lang="en-US" sz="2800" b="1" dirty="0">
                <a:solidFill>
                  <a:schemeClr val="accent1"/>
                </a:solidFill>
              </a:rPr>
              <a:t>v</a:t>
            </a:r>
            <a:r>
              <a:rPr lang="en-US" sz="2800" b="1" baseline="-25000" dirty="0">
                <a:solidFill>
                  <a:schemeClr val="accent1"/>
                </a:solidFill>
              </a:rPr>
              <a:t>2 </a:t>
            </a:r>
            <a:r>
              <a:rPr lang="en-US" sz="2800" b="1" dirty="0">
                <a:solidFill>
                  <a:schemeClr val="accent1"/>
                </a:solidFill>
              </a:rPr>
              <a:t>= [1,0,1] </a:t>
            </a:r>
          </a:p>
        </p:txBody>
      </p:sp>
      <p:sp>
        <p:nvSpPr>
          <p:cNvPr id="35" name="TextBox 34">
            <a:extLst>
              <a:ext uri="{FF2B5EF4-FFF2-40B4-BE49-F238E27FC236}">
                <a16:creationId xmlns:a16="http://schemas.microsoft.com/office/drawing/2014/main" id="{EC6B1AA6-E8D2-4B48-B733-17043948B6BF}"/>
              </a:ext>
            </a:extLst>
          </p:cNvPr>
          <p:cNvSpPr txBox="1"/>
          <p:nvPr/>
        </p:nvSpPr>
        <p:spPr>
          <a:xfrm>
            <a:off x="5830165" y="5846844"/>
            <a:ext cx="2664587" cy="523220"/>
          </a:xfrm>
          <a:prstGeom prst="rect">
            <a:avLst/>
          </a:prstGeom>
          <a:noFill/>
        </p:spPr>
        <p:txBody>
          <a:bodyPr wrap="square" rtlCol="0">
            <a:spAutoFit/>
          </a:bodyPr>
          <a:lstStyle/>
          <a:p>
            <a:pPr algn="r"/>
            <a:r>
              <a:rPr lang="en-US" sz="2800" b="1" dirty="0">
                <a:solidFill>
                  <a:schemeClr val="accent3"/>
                </a:solidFill>
              </a:rPr>
              <a:t>K</a:t>
            </a:r>
            <a:r>
              <a:rPr lang="en-US" sz="2800" b="1" baseline="30000" dirty="0">
                <a:solidFill>
                  <a:schemeClr val="accent3"/>
                </a:solidFill>
              </a:rPr>
              <a:t>-1</a:t>
            </a:r>
            <a:r>
              <a:rPr lang="en-US" sz="2800" b="1" dirty="0">
                <a:solidFill>
                  <a:schemeClr val="accent3"/>
                </a:solidFill>
              </a:rPr>
              <a:t>v</a:t>
            </a:r>
            <a:r>
              <a:rPr lang="en-US" sz="2800" b="1" baseline="-25000" dirty="0">
                <a:solidFill>
                  <a:schemeClr val="accent3"/>
                </a:solidFill>
              </a:rPr>
              <a:t>3 </a:t>
            </a:r>
            <a:r>
              <a:rPr lang="en-US" sz="2800" b="1" dirty="0">
                <a:solidFill>
                  <a:schemeClr val="accent3"/>
                </a:solidFill>
              </a:rPr>
              <a:t>= [0,∞,1] </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F2916C8F-C688-43BE-A0E3-42330279F5F6}"/>
                  </a:ext>
                </a:extLst>
              </p:cNvPr>
              <p:cNvSpPr txBox="1"/>
              <p:nvPr/>
            </p:nvSpPr>
            <p:spPr>
              <a:xfrm>
                <a:off x="147657" y="1340656"/>
                <a:ext cx="9130561" cy="1179810"/>
              </a:xfrm>
              <a:prstGeom prst="rect">
                <a:avLst/>
              </a:prstGeom>
              <a:noFill/>
            </p:spPr>
            <p:txBody>
              <a:bodyPr wrap="square" rtlCol="0">
                <a:spAutoFit/>
              </a:bodyPr>
              <a:lstStyle/>
              <a:p>
                <a:pPr algn="ctr"/>
                <a:r>
                  <a:rPr lang="en-US" sz="2800" dirty="0"/>
                  <a:t>If I normalize each </a:t>
                </a:r>
                <a14:m>
                  <m:oMath xmlns:m="http://schemas.openxmlformats.org/officeDocument/2006/math">
                    <m:sSup>
                      <m:sSupPr>
                        <m:ctrlPr>
                          <a:rPr lang="en-US" sz="2800" b="0" i="1" smtClean="0">
                            <a:latin typeface="Cambria Math" panose="02040503050406030204" pitchFamily="18" charset="0"/>
                          </a:rPr>
                        </m:ctrlPr>
                      </m:sSupPr>
                      <m:e>
                        <m:r>
                          <a:rPr lang="en-US" sz="2800" b="1" i="1" smtClean="0">
                            <a:latin typeface="Cambria Math" panose="02040503050406030204" pitchFamily="18" charset="0"/>
                          </a:rPr>
                          <m:t>𝑲</m:t>
                        </m:r>
                      </m:e>
                      <m:sup>
                        <m:r>
                          <a:rPr lang="en-US" sz="2800" b="0" i="1" smtClean="0">
                            <a:latin typeface="Cambria Math" panose="02040503050406030204" pitchFamily="18" charset="0"/>
                          </a:rPr>
                          <m:t>−1</m:t>
                        </m:r>
                      </m:sup>
                    </m:sSup>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𝒗</m:t>
                        </m:r>
                      </m:e>
                      <m:sub>
                        <m:r>
                          <a:rPr lang="en-US" sz="2800" b="0" i="1" smtClean="0">
                            <a:latin typeface="Cambria Math" panose="02040503050406030204" pitchFamily="18" charset="0"/>
                          </a:rPr>
                          <m:t>𝑖</m:t>
                        </m:r>
                      </m:sub>
                    </m:sSub>
                  </m:oMath>
                </a14:m>
                <a:r>
                  <a:rPr lang="en-US" sz="2800" dirty="0"/>
                  <a:t>, I get:</a:t>
                </a:r>
              </a:p>
              <a:p>
                <a:pPr algn="ctr"/>
                <a14:m>
                  <m:oMath xmlns:m="http://schemas.openxmlformats.org/officeDocument/2006/math">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ad>
                              <m:radPr>
                                <m:degHide m:val="on"/>
                                <m:ctrlPr>
                                  <a:rPr lang="en-US" sz="2800" b="0" i="1" smtClean="0">
                                    <a:latin typeface="Cambria Math" panose="02040503050406030204" pitchFamily="18" charset="0"/>
                                  </a:rPr>
                                </m:ctrlPr>
                              </m:radPr>
                              <m:deg/>
                              <m:e>
                                <m:r>
                                  <a:rPr lang="en-US" sz="2800" b="0" i="1" smtClean="0">
                                    <a:latin typeface="Cambria Math" panose="02040503050406030204" pitchFamily="18" charset="0"/>
                                  </a:rPr>
                                  <m:t>2</m:t>
                                </m:r>
                              </m:e>
                            </m:rad>
                          </m:den>
                        </m:f>
                        <m:r>
                          <a:rPr lang="en-US" sz="2800" b="0" i="1" smtClean="0">
                            <a:latin typeface="Cambria Math" panose="02040503050406030204" pitchFamily="18" charset="0"/>
                          </a:rPr>
                          <m:t>,0</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ad>
                              <m:radPr>
                                <m:degHide m:val="on"/>
                                <m:ctrlPr>
                                  <a:rPr lang="en-US" sz="2800" b="0" i="1" smtClean="0">
                                    <a:latin typeface="Cambria Math" panose="02040503050406030204" pitchFamily="18" charset="0"/>
                                  </a:rPr>
                                </m:ctrlPr>
                              </m:radPr>
                              <m:deg/>
                              <m:e>
                                <m:r>
                                  <a:rPr lang="en-US" sz="2800" b="0" i="1" smtClean="0">
                                    <a:latin typeface="Cambria Math" panose="02040503050406030204" pitchFamily="18" charset="0"/>
                                  </a:rPr>
                                  <m:t>2</m:t>
                                </m:r>
                              </m:e>
                            </m:rad>
                          </m:den>
                        </m:f>
                        <m:r>
                          <a:rPr lang="en-US" sz="2800" b="0" i="1" smtClean="0">
                            <a:latin typeface="Cambria Math" panose="02040503050406030204" pitchFamily="18" charset="0"/>
                          </a:rPr>
                          <m:t> </m:t>
                        </m:r>
                      </m:e>
                    </m:d>
                  </m:oMath>
                </a14:m>
                <a:r>
                  <a:rPr lang="en-US" sz="2800" dirty="0"/>
                  <a:t>, </a:t>
                </a:r>
                <a14:m>
                  <m:oMath xmlns:m="http://schemas.openxmlformats.org/officeDocument/2006/math">
                    <m:d>
                      <m:dPr>
                        <m:begChr m:val="["/>
                        <m:endChr m:val="]"/>
                        <m:ctrlPr>
                          <a:rPr lang="en-US" sz="2800" i="1">
                            <a:latin typeface="Cambria Math" panose="02040503050406030204" pitchFamily="18" charset="0"/>
                          </a:rPr>
                        </m:ctrlPr>
                      </m:dPr>
                      <m:e>
                        <m:f>
                          <m:fPr>
                            <m:ctrlPr>
                              <a:rPr lang="en-US" sz="2800" i="1">
                                <a:latin typeface="Cambria Math" panose="02040503050406030204" pitchFamily="18" charset="0"/>
                              </a:rPr>
                            </m:ctrlPr>
                          </m:fPr>
                          <m:num>
                            <m:r>
                              <a:rPr lang="en-US" sz="2800" i="1">
                                <a:latin typeface="Cambria Math" panose="02040503050406030204" pitchFamily="18" charset="0"/>
                              </a:rPr>
                              <m:t>1</m:t>
                            </m:r>
                          </m:num>
                          <m:den>
                            <m:rad>
                              <m:radPr>
                                <m:degHide m:val="on"/>
                                <m:ctrlPr>
                                  <a:rPr lang="en-US" sz="2800" i="1">
                                    <a:latin typeface="Cambria Math" panose="02040503050406030204" pitchFamily="18" charset="0"/>
                                  </a:rPr>
                                </m:ctrlPr>
                              </m:radPr>
                              <m:deg/>
                              <m:e>
                                <m:r>
                                  <a:rPr lang="en-US" sz="2800" i="1">
                                    <a:latin typeface="Cambria Math" panose="02040503050406030204" pitchFamily="18" charset="0"/>
                                  </a:rPr>
                                  <m:t>2</m:t>
                                </m:r>
                              </m:e>
                            </m:rad>
                          </m:den>
                        </m:f>
                        <m:r>
                          <a:rPr lang="en-US" sz="2800" i="1">
                            <a:latin typeface="Cambria Math" panose="02040503050406030204" pitchFamily="18" charset="0"/>
                          </a:rPr>
                          <m:t>,0</m:t>
                        </m:r>
                        <m:f>
                          <m:fPr>
                            <m:ctrlPr>
                              <a:rPr lang="en-US" sz="2800" i="1">
                                <a:latin typeface="Cambria Math" panose="02040503050406030204" pitchFamily="18" charset="0"/>
                              </a:rPr>
                            </m:ctrlPr>
                          </m:fPr>
                          <m:num>
                            <m:r>
                              <a:rPr lang="en-US" sz="2800" i="1">
                                <a:latin typeface="Cambria Math" panose="02040503050406030204" pitchFamily="18" charset="0"/>
                              </a:rPr>
                              <m:t>1</m:t>
                            </m:r>
                          </m:num>
                          <m:den>
                            <m:rad>
                              <m:radPr>
                                <m:degHide m:val="on"/>
                                <m:ctrlPr>
                                  <a:rPr lang="en-US" sz="2800" i="1">
                                    <a:latin typeface="Cambria Math" panose="02040503050406030204" pitchFamily="18" charset="0"/>
                                  </a:rPr>
                                </m:ctrlPr>
                              </m:radPr>
                              <m:deg/>
                              <m:e>
                                <m:r>
                                  <a:rPr lang="en-US" sz="2800" i="1">
                                    <a:latin typeface="Cambria Math" panose="02040503050406030204" pitchFamily="18" charset="0"/>
                                  </a:rPr>
                                  <m:t>2</m:t>
                                </m:r>
                              </m:e>
                            </m:rad>
                          </m:den>
                        </m:f>
                        <m:r>
                          <a:rPr lang="en-US" sz="2800" i="1">
                            <a:latin typeface="Cambria Math" panose="02040503050406030204" pitchFamily="18" charset="0"/>
                          </a:rPr>
                          <m:t> </m:t>
                        </m:r>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0,1,0</m:t>
                        </m:r>
                      </m:e>
                    </m:d>
                  </m:oMath>
                </a14:m>
                <a:endParaRPr lang="en-US" sz="2800" dirty="0"/>
              </a:p>
            </p:txBody>
          </p:sp>
        </mc:Choice>
        <mc:Fallback>
          <p:sp>
            <p:nvSpPr>
              <p:cNvPr id="4" name="TextBox 3">
                <a:extLst>
                  <a:ext uri="{FF2B5EF4-FFF2-40B4-BE49-F238E27FC236}">
                    <a16:creationId xmlns:a16="http://schemas.microsoft.com/office/drawing/2014/main" id="{F2916C8F-C688-43BE-A0E3-42330279F5F6}"/>
                  </a:ext>
                </a:extLst>
              </p:cNvPr>
              <p:cNvSpPr txBox="1">
                <a:spLocks noRot="1" noChangeAspect="1" noMove="1" noResize="1" noEditPoints="1" noAdjustHandles="1" noChangeArrowheads="1" noChangeShapeType="1" noTextEdit="1"/>
              </p:cNvSpPr>
              <p:nvPr/>
            </p:nvSpPr>
            <p:spPr>
              <a:xfrm>
                <a:off x="147657" y="1340656"/>
                <a:ext cx="9130561" cy="1179810"/>
              </a:xfrm>
              <a:prstGeom prst="rect">
                <a:avLst/>
              </a:prstGeom>
              <a:blipFill>
                <a:blip r:embed="rId4"/>
                <a:stretch>
                  <a:fillRect t="-5699" b="-3109"/>
                </a:stretch>
              </a:blipFill>
            </p:spPr>
            <p:txBody>
              <a:bodyPr/>
              <a:lstStyle/>
              <a:p>
                <a:r>
                  <a:rPr lang="en-US">
                    <a:noFill/>
                  </a:rPr>
                  <a:t> </a:t>
                </a:r>
              </a:p>
            </p:txBody>
          </p:sp>
        </mc:Fallback>
      </mc:AlternateContent>
    </p:spTree>
    <p:extLst>
      <p:ext uri="{BB962C8B-B14F-4D97-AF65-F5344CB8AC3E}">
        <p14:creationId xmlns:p14="http://schemas.microsoft.com/office/powerpoint/2010/main" val="190922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B8BCC-D9BF-40D1-A64D-8968DCA659D8}"/>
              </a:ext>
            </a:extLst>
          </p:cNvPr>
          <p:cNvSpPr>
            <a:spLocks noGrp="1"/>
          </p:cNvSpPr>
          <p:nvPr>
            <p:ph type="title"/>
          </p:nvPr>
        </p:nvSpPr>
        <p:spPr/>
        <p:txBody>
          <a:bodyPr/>
          <a:lstStyle/>
          <a:p>
            <a:r>
              <a:rPr lang="en-US" dirty="0"/>
              <a:t>442 P2 Leaderboard</a:t>
            </a:r>
          </a:p>
        </p:txBody>
      </p:sp>
      <p:pic>
        <p:nvPicPr>
          <p:cNvPr id="6" name="Picture 5">
            <a:extLst>
              <a:ext uri="{FF2B5EF4-FFF2-40B4-BE49-F238E27FC236}">
                <a16:creationId xmlns:a16="http://schemas.microsoft.com/office/drawing/2014/main" id="{3237A35E-4756-4F5E-B1D3-D8B83A2E1202}"/>
              </a:ext>
            </a:extLst>
          </p:cNvPr>
          <p:cNvPicPr>
            <a:picLocks noChangeAspect="1"/>
          </p:cNvPicPr>
          <p:nvPr/>
        </p:nvPicPr>
        <p:blipFill>
          <a:blip r:embed="rId3"/>
          <a:stretch>
            <a:fillRect/>
          </a:stretch>
        </p:blipFill>
        <p:spPr>
          <a:xfrm>
            <a:off x="0" y="1818876"/>
            <a:ext cx="9144000" cy="4266793"/>
          </a:xfrm>
          <a:prstGeom prst="rect">
            <a:avLst/>
          </a:prstGeom>
        </p:spPr>
      </p:pic>
    </p:spTree>
    <p:extLst>
      <p:ext uri="{BB962C8B-B14F-4D97-AF65-F5344CB8AC3E}">
        <p14:creationId xmlns:p14="http://schemas.microsoft.com/office/powerpoint/2010/main" val="2392491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999DE-58ED-4B39-A4F5-8AAD447EDE5B}"/>
              </a:ext>
            </a:extLst>
          </p:cNvPr>
          <p:cNvSpPr>
            <a:spLocks noGrp="1"/>
          </p:cNvSpPr>
          <p:nvPr>
            <p:ph type="title"/>
          </p:nvPr>
        </p:nvSpPr>
        <p:spPr/>
        <p:txBody>
          <a:bodyPr/>
          <a:lstStyle/>
          <a:p>
            <a:r>
              <a:rPr lang="en-US" dirty="0"/>
              <a:t>Rotation from vanishing points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DFD72FE-1D50-4512-983C-D5FD2C389F72}"/>
                  </a:ext>
                </a:extLst>
              </p:cNvPr>
              <p:cNvSpPr txBox="1"/>
              <p:nvPr/>
            </p:nvSpPr>
            <p:spPr>
              <a:xfrm>
                <a:off x="628649" y="1589383"/>
                <a:ext cx="8238513" cy="523220"/>
              </a:xfrm>
              <a:prstGeom prst="rect">
                <a:avLst/>
              </a:prstGeom>
              <a:noFill/>
            </p:spPr>
            <p:txBody>
              <a:bodyPr wrap="square" rtlCol="0">
                <a:spAutoFit/>
              </a:bodyPr>
              <a:lstStyle/>
              <a:p>
                <a:r>
                  <a:rPr lang="en-US" sz="2800" dirty="0"/>
                  <a:t>Know that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𝜆</m:t>
                        </m:r>
                      </m:e>
                      <m:sub>
                        <m:r>
                          <a:rPr lang="en-US" sz="2800" b="0" i="1" smtClean="0">
                            <a:latin typeface="Cambria Math" panose="02040503050406030204" pitchFamily="18" charset="0"/>
                          </a:rPr>
                          <m:t>𝑖</m:t>
                        </m:r>
                      </m:sub>
                    </m:sSub>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𝒗</m:t>
                        </m:r>
                      </m:e>
                      <m:sub>
                        <m:r>
                          <a:rPr lang="en-US" sz="2800" b="1" i="1" smtClean="0">
                            <a:latin typeface="Cambria Math" panose="02040503050406030204" pitchFamily="18" charset="0"/>
                          </a:rPr>
                          <m:t>𝒊</m:t>
                        </m:r>
                      </m:sub>
                    </m:sSub>
                    <m:r>
                      <a:rPr lang="en-US" sz="2800" b="1" i="1" smtClean="0">
                        <a:latin typeface="Cambria Math" panose="02040503050406030204" pitchFamily="18" charset="0"/>
                      </a:rPr>
                      <m:t>=</m:t>
                    </m:r>
                    <m:r>
                      <a:rPr lang="en-US" sz="2800" b="1" i="1" smtClean="0">
                        <a:latin typeface="Cambria Math" panose="02040503050406030204" pitchFamily="18" charset="0"/>
                      </a:rPr>
                      <m:t>𝑲𝑹</m:t>
                    </m:r>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𝒆</m:t>
                        </m:r>
                      </m:e>
                      <m:sub>
                        <m:r>
                          <a:rPr lang="en-US" sz="2800" b="1" i="1" smtClean="0">
                            <a:latin typeface="Cambria Math" panose="02040503050406030204" pitchFamily="18" charset="0"/>
                          </a:rPr>
                          <m:t>𝒊</m:t>
                        </m:r>
                      </m:sub>
                    </m:sSub>
                  </m:oMath>
                </a14:m>
                <a:r>
                  <a:rPr lang="en-US" sz="2800" b="1" dirty="0"/>
                  <a:t> </a:t>
                </a:r>
                <a:r>
                  <a:rPr lang="en-US" sz="2800" dirty="0"/>
                  <a:t>and have </a:t>
                </a:r>
                <a:r>
                  <a:rPr lang="en-US" sz="2800" b="1" dirty="0"/>
                  <a:t>K</a:t>
                </a:r>
                <a:r>
                  <a:rPr lang="en-US" sz="2800" dirty="0"/>
                  <a:t>, but want </a:t>
                </a:r>
                <a:r>
                  <a:rPr lang="en-US" sz="2800" b="1" dirty="0"/>
                  <a:t>R</a:t>
                </a:r>
              </a:p>
            </p:txBody>
          </p:sp>
        </mc:Choice>
        <mc:Fallback xmlns="">
          <p:sp>
            <p:nvSpPr>
              <p:cNvPr id="3" name="TextBox 2">
                <a:extLst>
                  <a:ext uri="{FF2B5EF4-FFF2-40B4-BE49-F238E27FC236}">
                    <a16:creationId xmlns:a16="http://schemas.microsoft.com/office/drawing/2014/main" id="{0DFD72FE-1D50-4512-983C-D5FD2C389F72}"/>
                  </a:ext>
                </a:extLst>
              </p:cNvPr>
              <p:cNvSpPr txBox="1">
                <a:spLocks noRot="1" noChangeAspect="1" noMove="1" noResize="1" noEditPoints="1" noAdjustHandles="1" noChangeArrowheads="1" noChangeShapeType="1" noTextEdit="1"/>
              </p:cNvSpPr>
              <p:nvPr/>
            </p:nvSpPr>
            <p:spPr>
              <a:xfrm>
                <a:off x="628649" y="1589383"/>
                <a:ext cx="8238513" cy="523220"/>
              </a:xfrm>
              <a:prstGeom prst="rect">
                <a:avLst/>
              </a:prstGeom>
              <a:blipFill>
                <a:blip r:embed="rId2"/>
                <a:stretch>
                  <a:fillRect l="-1479" t="-12791"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B9CDEA2-2D42-4209-8FF4-FB396711DAD7}"/>
                  </a:ext>
                </a:extLst>
              </p:cNvPr>
              <p:cNvSpPr txBox="1"/>
              <p:nvPr/>
            </p:nvSpPr>
            <p:spPr>
              <a:xfrm>
                <a:off x="628650" y="3429000"/>
                <a:ext cx="4625112" cy="11394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𝑹</m:t>
                      </m:r>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𝒆</m:t>
                          </m:r>
                        </m:e>
                        <m:sub>
                          <m:r>
                            <a:rPr lang="en-US" sz="2800" b="1" i="1" smtClean="0">
                              <a:latin typeface="Cambria Math" panose="02040503050406030204" pitchFamily="18" charset="0"/>
                            </a:rPr>
                            <m:t>𝟏</m:t>
                          </m:r>
                        </m:sub>
                      </m:sSub>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3"/>
                                    <m:mcJc m:val="center"/>
                                  </m:mcPr>
                                </m:mc>
                              </m:mcs>
                              <m:ctrlPr>
                                <a:rPr lang="en-US" sz="2800" b="1" i="1" smtClean="0">
                                  <a:latin typeface="Cambria Math" panose="02040503050406030204" pitchFamily="18" charset="0"/>
                                </a:rPr>
                              </m:ctrlPr>
                            </m:mPr>
                            <m:mr>
                              <m:e>
                                <m:sSub>
                                  <m:sSubPr>
                                    <m:ctrlPr>
                                      <a:rPr lang="en-US" sz="2800" b="1" i="1" smtClean="0">
                                        <a:latin typeface="Cambria Math" panose="02040503050406030204" pitchFamily="18" charset="0"/>
                                      </a:rPr>
                                    </m:ctrlPr>
                                  </m:sSubPr>
                                  <m:e>
                                    <m:r>
                                      <m:rPr>
                                        <m:brk m:alnAt="7"/>
                                      </m:rPr>
                                      <a:rPr lang="en-US" sz="2800" b="1" i="1" smtClean="0">
                                        <a:latin typeface="Cambria Math" panose="02040503050406030204" pitchFamily="18" charset="0"/>
                                      </a:rPr>
                                      <m:t>𝒓</m:t>
                                    </m:r>
                                  </m:e>
                                  <m:sub>
                                    <m:r>
                                      <m:rPr>
                                        <m:brk m:alnAt="7"/>
                                      </m:rPr>
                                      <a:rPr lang="en-US" sz="2800" b="1" i="1" smtClean="0">
                                        <a:latin typeface="Cambria Math" panose="02040503050406030204" pitchFamily="18" charset="0"/>
                                      </a:rPr>
                                      <m:t>𝟏</m:t>
                                    </m:r>
                                  </m:sub>
                                </m:sSub>
                              </m:e>
                              <m:e>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𝒓</m:t>
                                    </m:r>
                                  </m:e>
                                  <m:sub>
                                    <m:r>
                                      <a:rPr lang="en-US" sz="2800" b="1" i="1" smtClean="0">
                                        <a:latin typeface="Cambria Math" panose="02040503050406030204" pitchFamily="18" charset="0"/>
                                      </a:rPr>
                                      <m:t>𝟐</m:t>
                                    </m:r>
                                  </m:sub>
                                </m:sSub>
                              </m:e>
                              <m:e>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𝒓</m:t>
                                    </m:r>
                                  </m:e>
                                  <m:sub>
                                    <m:r>
                                      <a:rPr lang="en-US" sz="2800" b="1" i="1" smtClean="0">
                                        <a:latin typeface="Cambria Math" panose="02040503050406030204" pitchFamily="18" charset="0"/>
                                      </a:rPr>
                                      <m:t>𝟑</m:t>
                                    </m:r>
                                  </m:sub>
                                </m:sSub>
                              </m:e>
                            </m:mr>
                          </m:m>
                        </m:e>
                      </m:d>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1</m:t>
                                </m:r>
                              </m:e>
                            </m:mr>
                            <m:mr>
                              <m:e>
                                <m:r>
                                  <a:rPr lang="en-US" sz="2800" b="0" i="1" smtClean="0">
                                    <a:latin typeface="Cambria Math" panose="02040503050406030204" pitchFamily="18" charset="0"/>
                                  </a:rPr>
                                  <m:t>0</m:t>
                                </m:r>
                              </m:e>
                            </m:mr>
                            <m:mr>
                              <m:e>
                                <m:r>
                                  <a:rPr lang="en-US" sz="2800" b="0" i="1" smtClean="0">
                                    <a:latin typeface="Cambria Math" panose="02040503050406030204" pitchFamily="18" charset="0"/>
                                  </a:rPr>
                                  <m:t>0</m:t>
                                </m:r>
                              </m:e>
                            </m:mr>
                          </m:m>
                        </m:e>
                      </m:d>
                      <m:r>
                        <a:rPr lang="en-US" sz="2800" b="0" i="1" smtClean="0">
                          <a:latin typeface="Cambria Math" panose="02040503050406030204" pitchFamily="18" charset="0"/>
                        </a:rPr>
                        <m:t>=</m:t>
                      </m:r>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𝒓</m:t>
                          </m:r>
                        </m:e>
                        <m:sub>
                          <m:r>
                            <a:rPr lang="en-US" sz="2800" b="1" i="1" smtClean="0">
                              <a:latin typeface="Cambria Math" panose="02040503050406030204" pitchFamily="18" charset="0"/>
                            </a:rPr>
                            <m:t>𝟏</m:t>
                          </m:r>
                        </m:sub>
                      </m:sSub>
                    </m:oMath>
                  </m:oMathPara>
                </a14:m>
                <a:endParaRPr lang="en-US" sz="2800" b="1" dirty="0"/>
              </a:p>
            </p:txBody>
          </p:sp>
        </mc:Choice>
        <mc:Fallback xmlns="">
          <p:sp>
            <p:nvSpPr>
              <p:cNvPr id="4" name="TextBox 3">
                <a:extLst>
                  <a:ext uri="{FF2B5EF4-FFF2-40B4-BE49-F238E27FC236}">
                    <a16:creationId xmlns:a16="http://schemas.microsoft.com/office/drawing/2014/main" id="{0B9CDEA2-2D42-4209-8FF4-FB396711DAD7}"/>
                  </a:ext>
                </a:extLst>
              </p:cNvPr>
              <p:cNvSpPr txBox="1">
                <a:spLocks noRot="1" noChangeAspect="1" noMove="1" noResize="1" noEditPoints="1" noAdjustHandles="1" noChangeArrowheads="1" noChangeShapeType="1" noTextEdit="1"/>
              </p:cNvSpPr>
              <p:nvPr/>
            </p:nvSpPr>
            <p:spPr>
              <a:xfrm>
                <a:off x="628650" y="3429000"/>
                <a:ext cx="4625112" cy="113941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E41F9CB-ADD6-474C-A806-E6D1797408F5}"/>
                  </a:ext>
                </a:extLst>
              </p:cNvPr>
              <p:cNvSpPr txBox="1"/>
              <p:nvPr/>
            </p:nvSpPr>
            <p:spPr>
              <a:xfrm>
                <a:off x="628650" y="2813640"/>
                <a:ext cx="7207032" cy="523220"/>
              </a:xfrm>
              <a:prstGeom prst="rect">
                <a:avLst/>
              </a:prstGeom>
              <a:noFill/>
            </p:spPr>
            <p:txBody>
              <a:bodyPr wrap="square" rtlCol="0">
                <a:spAutoFit/>
              </a:bodyPr>
              <a:lstStyle/>
              <a:p>
                <a:r>
                  <a:rPr lang="en-US" sz="2800" dirty="0"/>
                  <a:t>What does </a:t>
                </a:r>
                <a14:m>
                  <m:oMath xmlns:m="http://schemas.openxmlformats.org/officeDocument/2006/math">
                    <m:r>
                      <a:rPr lang="en-US" sz="2800" b="1" i="1" smtClean="0">
                        <a:latin typeface="Cambria Math" panose="02040503050406030204" pitchFamily="18" charset="0"/>
                      </a:rPr>
                      <m:t>𝑹</m:t>
                    </m:r>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𝒆</m:t>
                        </m:r>
                      </m:e>
                      <m:sub>
                        <m:r>
                          <a:rPr lang="en-US" sz="2800" b="1" i="1" smtClean="0">
                            <a:latin typeface="Cambria Math" panose="02040503050406030204" pitchFamily="18" charset="0"/>
                          </a:rPr>
                          <m:t>𝒊</m:t>
                        </m:r>
                      </m:sub>
                    </m:sSub>
                  </m:oMath>
                </a14:m>
                <a:r>
                  <a:rPr lang="en-US" sz="2800" dirty="0"/>
                  <a:t> look like?</a:t>
                </a:r>
              </a:p>
            </p:txBody>
          </p:sp>
        </mc:Choice>
        <mc:Fallback xmlns="">
          <p:sp>
            <p:nvSpPr>
              <p:cNvPr id="6" name="TextBox 5">
                <a:extLst>
                  <a:ext uri="{FF2B5EF4-FFF2-40B4-BE49-F238E27FC236}">
                    <a16:creationId xmlns:a16="http://schemas.microsoft.com/office/drawing/2014/main" id="{BE41F9CB-ADD6-474C-A806-E6D1797408F5}"/>
                  </a:ext>
                </a:extLst>
              </p:cNvPr>
              <p:cNvSpPr txBox="1">
                <a:spLocks noRot="1" noChangeAspect="1" noMove="1" noResize="1" noEditPoints="1" noAdjustHandles="1" noChangeArrowheads="1" noChangeShapeType="1" noTextEdit="1"/>
              </p:cNvSpPr>
              <p:nvPr/>
            </p:nvSpPr>
            <p:spPr>
              <a:xfrm>
                <a:off x="628650" y="2813640"/>
                <a:ext cx="7207032" cy="523220"/>
              </a:xfrm>
              <a:prstGeom prst="rect">
                <a:avLst/>
              </a:prstGeom>
              <a:blipFill>
                <a:blip r:embed="rId5"/>
                <a:stretch>
                  <a:fillRect l="-1692" t="-12941" b="-32941"/>
                </a:stretch>
              </a:blipFill>
            </p:spPr>
            <p:txBody>
              <a:bodyPr/>
              <a:lstStyle/>
              <a:p>
                <a:r>
                  <a:rPr lang="en-US">
                    <a:noFill/>
                  </a:rPr>
                  <a:t> </a:t>
                </a:r>
              </a:p>
            </p:txBody>
          </p:sp>
        </mc:Fallback>
      </mc:AlternateContent>
      <p:pic>
        <p:nvPicPr>
          <p:cNvPr id="12290" name="Picture 2" descr="https://cdn2.newsok.biz/cache/large960_blur-b38c19cced5e272666125244137c14c5.jpg">
            <a:extLst>
              <a:ext uri="{FF2B5EF4-FFF2-40B4-BE49-F238E27FC236}">
                <a16:creationId xmlns:a16="http://schemas.microsoft.com/office/drawing/2014/main" id="{63F63AB8-D5FB-4653-93D7-D844758790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2538"/>
          <a:stretch/>
        </p:blipFill>
        <p:spPr bwMode="auto">
          <a:xfrm>
            <a:off x="5588753" y="2326243"/>
            <a:ext cx="3211893" cy="246192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5072F9F-8577-4F05-958A-8DBDD56A4B34}"/>
                  </a:ext>
                </a:extLst>
              </p:cNvPr>
              <p:cNvSpPr/>
              <p:nvPr/>
            </p:nvSpPr>
            <p:spPr>
              <a:xfrm>
                <a:off x="628649" y="2204743"/>
                <a:ext cx="3010311" cy="532966"/>
              </a:xfrm>
              <a:prstGeom prst="rect">
                <a:avLst/>
              </a:prstGeom>
            </p:spPr>
            <p:txBody>
              <a:bodyPr wrap="none">
                <a:spAutoFit/>
              </a:bodyPr>
              <a:lstStyle/>
              <a:p>
                <a:r>
                  <a:rPr lang="en-US" sz="2800" dirty="0"/>
                  <a:t>So: </a:t>
                </a:r>
                <a14:m>
                  <m:oMath xmlns:m="http://schemas.openxmlformats.org/officeDocument/2006/math">
                    <m:r>
                      <a:rPr lang="en-US" sz="2800" i="1">
                        <a:latin typeface="Cambria Math" panose="02040503050406030204" pitchFamily="18" charset="0"/>
                      </a:rPr>
                      <m:t>𝜆</m:t>
                    </m:r>
                    <m:sSup>
                      <m:sSupPr>
                        <m:ctrlPr>
                          <a:rPr lang="en-US" sz="2800" b="1" i="1">
                            <a:latin typeface="Cambria Math" panose="02040503050406030204" pitchFamily="18" charset="0"/>
                          </a:rPr>
                        </m:ctrlPr>
                      </m:sSupPr>
                      <m:e>
                        <m:r>
                          <a:rPr lang="en-US" sz="2800" b="1" i="1">
                            <a:latin typeface="Cambria Math" panose="02040503050406030204" pitchFamily="18" charset="0"/>
                          </a:rPr>
                          <m:t>𝑲</m:t>
                        </m:r>
                      </m:e>
                      <m:sup>
                        <m:r>
                          <a:rPr lang="en-US" sz="2800" b="1" i="1">
                            <a:latin typeface="Cambria Math" panose="02040503050406030204" pitchFamily="18" charset="0"/>
                          </a:rPr>
                          <m:t>−</m:t>
                        </m:r>
                        <m:r>
                          <a:rPr lang="en-US" sz="2800" b="1" i="1">
                            <a:latin typeface="Cambria Math" panose="02040503050406030204" pitchFamily="18" charset="0"/>
                          </a:rPr>
                          <m:t>𝟏</m:t>
                        </m:r>
                      </m:sup>
                    </m:sSup>
                    <m:sSub>
                      <m:sSubPr>
                        <m:ctrlPr>
                          <a:rPr lang="en-US" sz="2800" i="1">
                            <a:latin typeface="Cambria Math" panose="02040503050406030204" pitchFamily="18" charset="0"/>
                          </a:rPr>
                        </m:ctrlPr>
                      </m:sSubPr>
                      <m:e>
                        <m:r>
                          <a:rPr lang="en-US" sz="2800" b="1" i="1">
                            <a:latin typeface="Cambria Math" panose="02040503050406030204" pitchFamily="18" charset="0"/>
                          </a:rPr>
                          <m:t>𝒗</m:t>
                        </m:r>
                      </m:e>
                      <m:sub>
                        <m:r>
                          <a:rPr lang="en-US" sz="2800" i="1">
                            <a:latin typeface="Cambria Math" panose="02040503050406030204" pitchFamily="18" charset="0"/>
                          </a:rPr>
                          <m:t>𝑖</m:t>
                        </m:r>
                      </m:sub>
                    </m:sSub>
                    <m:r>
                      <a:rPr lang="en-US" sz="2800" i="1">
                        <a:latin typeface="Cambria Math" panose="02040503050406030204" pitchFamily="18" charset="0"/>
                      </a:rPr>
                      <m:t>=</m:t>
                    </m:r>
                    <m:r>
                      <a:rPr lang="en-US" sz="2800" b="1" i="1">
                        <a:latin typeface="Cambria Math" panose="02040503050406030204" pitchFamily="18" charset="0"/>
                      </a:rPr>
                      <m:t>𝑹</m:t>
                    </m:r>
                    <m:sSub>
                      <m:sSubPr>
                        <m:ctrlPr>
                          <a:rPr lang="en-US" sz="2800" b="1" i="1">
                            <a:latin typeface="Cambria Math" panose="02040503050406030204" pitchFamily="18" charset="0"/>
                          </a:rPr>
                        </m:ctrlPr>
                      </m:sSubPr>
                      <m:e>
                        <m:r>
                          <a:rPr lang="en-US" sz="2800" b="1" i="1">
                            <a:latin typeface="Cambria Math" panose="02040503050406030204" pitchFamily="18" charset="0"/>
                          </a:rPr>
                          <m:t>𝒆</m:t>
                        </m:r>
                      </m:e>
                      <m:sub>
                        <m:r>
                          <a:rPr lang="en-US" sz="2800" b="1" i="1">
                            <a:latin typeface="Cambria Math" panose="02040503050406030204" pitchFamily="18" charset="0"/>
                          </a:rPr>
                          <m:t>𝒊</m:t>
                        </m:r>
                      </m:sub>
                    </m:sSub>
                  </m:oMath>
                </a14:m>
                <a:endParaRPr lang="en-US" sz="2800" b="1" dirty="0"/>
              </a:p>
            </p:txBody>
          </p:sp>
        </mc:Choice>
        <mc:Fallback xmlns="">
          <p:sp>
            <p:nvSpPr>
              <p:cNvPr id="7" name="Rectangle 6">
                <a:extLst>
                  <a:ext uri="{FF2B5EF4-FFF2-40B4-BE49-F238E27FC236}">
                    <a16:creationId xmlns:a16="http://schemas.microsoft.com/office/drawing/2014/main" id="{B5072F9F-8577-4F05-958A-8DBDD56A4B34}"/>
                  </a:ext>
                </a:extLst>
              </p:cNvPr>
              <p:cNvSpPr>
                <a:spLocks noRot="1" noChangeAspect="1" noMove="1" noResize="1" noEditPoints="1" noAdjustHandles="1" noChangeArrowheads="1" noChangeShapeType="1" noTextEdit="1"/>
              </p:cNvSpPr>
              <p:nvPr/>
            </p:nvSpPr>
            <p:spPr>
              <a:xfrm>
                <a:off x="628649" y="2204743"/>
                <a:ext cx="3010311" cy="532966"/>
              </a:xfrm>
              <a:prstGeom prst="rect">
                <a:avLst/>
              </a:prstGeom>
              <a:blipFill>
                <a:blip r:embed="rId7"/>
                <a:stretch>
                  <a:fillRect l="-4049" t="-11494" b="-31034"/>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8C78A993-FDF4-410A-860B-8C77A8303C96}"/>
              </a:ext>
            </a:extLst>
          </p:cNvPr>
          <p:cNvGrpSpPr/>
          <p:nvPr/>
        </p:nvGrpSpPr>
        <p:grpSpPr>
          <a:xfrm>
            <a:off x="470657" y="4781905"/>
            <a:ext cx="7207032" cy="1049710"/>
            <a:chOff x="470657" y="4781905"/>
            <a:chExt cx="7207032" cy="1049710"/>
          </a:xfrm>
        </p:grpSpPr>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BD653E08-BA9F-4967-9259-3801AB2A822A}"/>
                    </a:ext>
                  </a:extLst>
                </p:cNvPr>
                <p:cNvSpPr txBox="1"/>
                <p:nvPr/>
              </p:nvSpPr>
              <p:spPr>
                <a:xfrm>
                  <a:off x="628649" y="5390982"/>
                  <a:ext cx="2039533" cy="4406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𝒓</m:t>
                            </m:r>
                          </m:e>
                          <m:sub>
                            <m:r>
                              <a:rPr lang="en-US" sz="2800" b="1" i="1" smtClean="0">
                                <a:latin typeface="Cambria Math" panose="02040503050406030204" pitchFamily="18" charset="0"/>
                              </a:rPr>
                              <m:t>𝒊</m:t>
                            </m:r>
                          </m:sub>
                        </m:sSub>
                        <m:r>
                          <a:rPr lang="en-US" sz="2800" b="1" i="1" smtClean="0">
                            <a:latin typeface="Cambria Math" panose="02040503050406030204" pitchFamily="18" charset="0"/>
                          </a:rPr>
                          <m:t>=</m:t>
                        </m:r>
                        <m:r>
                          <a:rPr lang="en-US" sz="2800" b="0" i="1" smtClean="0">
                            <a:latin typeface="Cambria Math" panose="02040503050406030204" pitchFamily="18" charset="0"/>
                          </a:rPr>
                          <m:t>𝜆</m:t>
                        </m:r>
                        <m:sSup>
                          <m:sSupPr>
                            <m:ctrlPr>
                              <a:rPr lang="en-US" sz="2800" b="1" i="1" smtClean="0">
                                <a:latin typeface="Cambria Math" panose="02040503050406030204" pitchFamily="18" charset="0"/>
                              </a:rPr>
                            </m:ctrlPr>
                          </m:sSupPr>
                          <m:e>
                            <m:r>
                              <a:rPr lang="en-US" sz="2800" b="1" i="1" smtClean="0">
                                <a:latin typeface="Cambria Math" panose="02040503050406030204" pitchFamily="18" charset="0"/>
                              </a:rPr>
                              <m:t>𝑲</m:t>
                            </m:r>
                          </m:e>
                          <m:sup>
                            <m:r>
                              <a:rPr lang="en-US" sz="2800" b="1" i="1" smtClean="0">
                                <a:latin typeface="Cambria Math" panose="02040503050406030204" pitchFamily="18" charset="0"/>
                              </a:rPr>
                              <m:t>−</m:t>
                            </m:r>
                            <m:r>
                              <a:rPr lang="en-US" sz="2800" b="1" i="1" smtClean="0">
                                <a:latin typeface="Cambria Math" panose="02040503050406030204" pitchFamily="18" charset="0"/>
                              </a:rPr>
                              <m:t>𝟏</m:t>
                            </m:r>
                          </m:sup>
                        </m:sSup>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𝒗</m:t>
                            </m:r>
                          </m:e>
                          <m:sub>
                            <m:r>
                              <a:rPr lang="en-US" sz="2800" b="1" i="1" smtClean="0">
                                <a:latin typeface="Cambria Math" panose="02040503050406030204" pitchFamily="18" charset="0"/>
                              </a:rPr>
                              <m:t>𝒊</m:t>
                            </m:r>
                          </m:sub>
                        </m:sSub>
                      </m:oMath>
                    </m:oMathPara>
                  </a14:m>
                  <a:endParaRPr lang="en-US" sz="2800" b="1" dirty="0"/>
                </a:p>
              </p:txBody>
            </p:sp>
          </mc:Choice>
          <mc:Fallback>
            <p:sp>
              <p:nvSpPr>
                <p:cNvPr id="5" name="TextBox 4">
                  <a:extLst>
                    <a:ext uri="{FF2B5EF4-FFF2-40B4-BE49-F238E27FC236}">
                      <a16:creationId xmlns:a16="http://schemas.microsoft.com/office/drawing/2014/main" id="{BD653E08-BA9F-4967-9259-3801AB2A822A}"/>
                    </a:ext>
                  </a:extLst>
                </p:cNvPr>
                <p:cNvSpPr txBox="1">
                  <a:spLocks noRot="1" noChangeAspect="1" noMove="1" noResize="1" noEditPoints="1" noAdjustHandles="1" noChangeArrowheads="1" noChangeShapeType="1" noTextEdit="1"/>
                </p:cNvSpPr>
                <p:nvPr/>
              </p:nvSpPr>
              <p:spPr>
                <a:xfrm>
                  <a:off x="628649" y="5390982"/>
                  <a:ext cx="2039533" cy="440633"/>
                </a:xfrm>
                <a:prstGeom prst="rect">
                  <a:avLst/>
                </a:prstGeom>
                <a:blipFill>
                  <a:blip r:embed="rId8"/>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26DC09E5-091F-4374-B8D0-454A3BC73772}"/>
                </a:ext>
              </a:extLst>
            </p:cNvPr>
            <p:cNvSpPr txBox="1"/>
            <p:nvPr/>
          </p:nvSpPr>
          <p:spPr>
            <a:xfrm>
              <a:off x="470657" y="4781905"/>
              <a:ext cx="7207032" cy="523220"/>
            </a:xfrm>
            <a:prstGeom prst="rect">
              <a:avLst/>
            </a:prstGeom>
            <a:noFill/>
          </p:spPr>
          <p:txBody>
            <a:bodyPr wrap="square" rtlCol="0">
              <a:spAutoFit/>
            </a:bodyPr>
            <a:lstStyle/>
            <a:p>
              <a:r>
                <a:rPr lang="en-US" sz="2800" dirty="0"/>
                <a:t>The </a:t>
              </a:r>
              <a:r>
                <a:rPr lang="en-US" sz="2800" dirty="0" err="1"/>
                <a:t>ith</a:t>
              </a:r>
              <a:r>
                <a:rPr lang="en-US" sz="2800" dirty="0"/>
                <a:t> column of R is a scaled version of</a:t>
              </a:r>
            </a:p>
          </p:txBody>
        </p:sp>
      </p:grpSp>
      <p:sp>
        <p:nvSpPr>
          <p:cNvPr id="8" name="Rectangle 7">
            <a:extLst>
              <a:ext uri="{FF2B5EF4-FFF2-40B4-BE49-F238E27FC236}">
                <a16:creationId xmlns:a16="http://schemas.microsoft.com/office/drawing/2014/main" id="{9E1AFAD7-2BAD-4275-9791-56DCFAE33C9E}"/>
              </a:ext>
            </a:extLst>
          </p:cNvPr>
          <p:cNvSpPr/>
          <p:nvPr/>
        </p:nvSpPr>
        <p:spPr>
          <a:xfrm>
            <a:off x="5343787" y="2049547"/>
            <a:ext cx="3632433" cy="27954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91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540CF-8A94-466B-AF37-EDD4470455A2}"/>
              </a:ext>
            </a:extLst>
          </p:cNvPr>
          <p:cNvSpPr>
            <a:spLocks noGrp="1"/>
          </p:cNvSpPr>
          <p:nvPr>
            <p:ph type="title"/>
          </p:nvPr>
        </p:nvSpPr>
        <p:spPr/>
        <p:txBody>
          <a:bodyPr/>
          <a:lstStyle/>
          <a:p>
            <a:r>
              <a:rPr lang="en-US" dirty="0"/>
              <a:t>Calibration from vanishing points</a:t>
            </a:r>
          </a:p>
        </p:txBody>
      </p:sp>
      <p:sp>
        <p:nvSpPr>
          <p:cNvPr id="3" name="Content Placeholder 2">
            <a:extLst>
              <a:ext uri="{FF2B5EF4-FFF2-40B4-BE49-F238E27FC236}">
                <a16:creationId xmlns:a16="http://schemas.microsoft.com/office/drawing/2014/main" id="{F2430088-0BA6-4A9A-B80C-F1983624A3D5}"/>
              </a:ext>
            </a:extLst>
          </p:cNvPr>
          <p:cNvSpPr>
            <a:spLocks noGrp="1"/>
          </p:cNvSpPr>
          <p:nvPr>
            <p:ph idx="1"/>
          </p:nvPr>
        </p:nvSpPr>
        <p:spPr/>
        <p:txBody>
          <a:bodyPr/>
          <a:lstStyle/>
          <a:p>
            <a:r>
              <a:rPr lang="en-US" dirty="0"/>
              <a:t>Solve for K (focal length, principal point) using 3 orthogonal vanishing points</a:t>
            </a:r>
          </a:p>
          <a:p>
            <a:r>
              <a:rPr lang="en-US" dirty="0"/>
              <a:t>Get rotation directly from vanishing points once calibration matrix known</a:t>
            </a:r>
          </a:p>
          <a:p>
            <a:r>
              <a:rPr lang="en-US" dirty="0"/>
              <a:t>Pros:</a:t>
            </a:r>
          </a:p>
          <a:p>
            <a:pPr lvl="1"/>
            <a:r>
              <a:rPr lang="en-US" dirty="0"/>
              <a:t>Could be totally automatic!</a:t>
            </a:r>
          </a:p>
          <a:p>
            <a:r>
              <a:rPr lang="en-US" dirty="0"/>
              <a:t>Cons:</a:t>
            </a:r>
          </a:p>
          <a:p>
            <a:pPr lvl="1"/>
            <a:r>
              <a:rPr lang="en-US" dirty="0"/>
              <a:t>Need 3 vanishing points, estimated accurately, AND orthogonal with at least two finite!</a:t>
            </a:r>
          </a:p>
        </p:txBody>
      </p:sp>
      <p:sp>
        <p:nvSpPr>
          <p:cNvPr id="4" name="TextBox 3">
            <a:extLst>
              <a:ext uri="{FF2B5EF4-FFF2-40B4-BE49-F238E27FC236}">
                <a16:creationId xmlns:a16="http://schemas.microsoft.com/office/drawing/2014/main" id="{E7FF1E68-2F42-42D1-95C5-0DAE5C61ED04}"/>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90784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C7E2-9F2F-4F25-80CF-B8BF32FDA3C8}"/>
              </a:ext>
            </a:extLst>
          </p:cNvPr>
          <p:cNvSpPr>
            <a:spLocks noGrp="1"/>
          </p:cNvSpPr>
          <p:nvPr>
            <p:ph type="title"/>
          </p:nvPr>
        </p:nvSpPr>
        <p:spPr/>
        <p:txBody>
          <a:bodyPr/>
          <a:lstStyle/>
          <a:p>
            <a:r>
              <a:rPr lang="en-US" dirty="0"/>
              <a:t>Finding Vanishing Points</a:t>
            </a:r>
          </a:p>
        </p:txBody>
      </p:sp>
      <p:pic>
        <p:nvPicPr>
          <p:cNvPr id="4" name="Picture 3">
            <a:extLst>
              <a:ext uri="{FF2B5EF4-FFF2-40B4-BE49-F238E27FC236}">
                <a16:creationId xmlns:a16="http://schemas.microsoft.com/office/drawing/2014/main" id="{74EC0C97-B8B3-4DE0-AD60-018A76518AAE}"/>
              </a:ext>
            </a:extLst>
          </p:cNvPr>
          <p:cNvPicPr>
            <a:picLocks noChangeAspect="1"/>
          </p:cNvPicPr>
          <p:nvPr/>
        </p:nvPicPr>
        <p:blipFill>
          <a:blip r:embed="rId2"/>
          <a:stretch>
            <a:fillRect/>
          </a:stretch>
        </p:blipFill>
        <p:spPr>
          <a:xfrm>
            <a:off x="0" y="1725994"/>
            <a:ext cx="9144000" cy="3406011"/>
          </a:xfrm>
          <a:prstGeom prst="rect">
            <a:avLst/>
          </a:prstGeom>
        </p:spPr>
      </p:pic>
      <p:grpSp>
        <p:nvGrpSpPr>
          <p:cNvPr id="6" name="Group 5">
            <a:extLst>
              <a:ext uri="{FF2B5EF4-FFF2-40B4-BE49-F238E27FC236}">
                <a16:creationId xmlns:a16="http://schemas.microsoft.com/office/drawing/2014/main" id="{1733FE24-AF61-4889-BD39-30FD88823D52}"/>
              </a:ext>
            </a:extLst>
          </p:cNvPr>
          <p:cNvGrpSpPr/>
          <p:nvPr/>
        </p:nvGrpSpPr>
        <p:grpSpPr>
          <a:xfrm>
            <a:off x="5981349" y="2348917"/>
            <a:ext cx="1510020" cy="1510019"/>
            <a:chOff x="5981349" y="2348917"/>
            <a:chExt cx="1510020" cy="1510019"/>
          </a:xfrm>
        </p:grpSpPr>
        <p:sp>
          <p:nvSpPr>
            <p:cNvPr id="3" name="Oval 2">
              <a:extLst>
                <a:ext uri="{FF2B5EF4-FFF2-40B4-BE49-F238E27FC236}">
                  <a16:creationId xmlns:a16="http://schemas.microsoft.com/office/drawing/2014/main" id="{50C045CD-7BF8-48A2-9AC4-797ECB4859E7}"/>
                </a:ext>
              </a:extLst>
            </p:cNvPr>
            <p:cNvSpPr/>
            <p:nvPr/>
          </p:nvSpPr>
          <p:spPr>
            <a:xfrm>
              <a:off x="5981350" y="2348917"/>
              <a:ext cx="1510019" cy="1510019"/>
            </a:xfrm>
            <a:prstGeom prst="ellipse">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53B3C2C-B451-4002-AB99-D1B862D0A055}"/>
                </a:ext>
              </a:extLst>
            </p:cNvPr>
            <p:cNvSpPr/>
            <p:nvPr/>
          </p:nvSpPr>
          <p:spPr>
            <a:xfrm>
              <a:off x="5981349" y="2348917"/>
              <a:ext cx="1510019" cy="151001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E51911F7-0236-4D35-852E-C68187BF55AF}"/>
              </a:ext>
            </a:extLst>
          </p:cNvPr>
          <p:cNvGrpSpPr/>
          <p:nvPr/>
        </p:nvGrpSpPr>
        <p:grpSpPr>
          <a:xfrm>
            <a:off x="4674064" y="3428999"/>
            <a:ext cx="1510020" cy="1510019"/>
            <a:chOff x="5981349" y="2348917"/>
            <a:chExt cx="1510020" cy="1510019"/>
          </a:xfrm>
        </p:grpSpPr>
        <p:sp>
          <p:nvSpPr>
            <p:cNvPr id="8" name="Oval 7">
              <a:extLst>
                <a:ext uri="{FF2B5EF4-FFF2-40B4-BE49-F238E27FC236}">
                  <a16:creationId xmlns:a16="http://schemas.microsoft.com/office/drawing/2014/main" id="{540CF019-0522-49AF-BCD6-586617AB53BA}"/>
                </a:ext>
              </a:extLst>
            </p:cNvPr>
            <p:cNvSpPr/>
            <p:nvPr/>
          </p:nvSpPr>
          <p:spPr>
            <a:xfrm>
              <a:off x="5981350" y="2348917"/>
              <a:ext cx="1510019" cy="1510019"/>
            </a:xfrm>
            <a:prstGeom prst="ellipse">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1584888-3FFA-4416-AD2E-6658B44AF2E5}"/>
                </a:ext>
              </a:extLst>
            </p:cNvPr>
            <p:cNvSpPr/>
            <p:nvPr/>
          </p:nvSpPr>
          <p:spPr>
            <a:xfrm>
              <a:off x="5981349" y="2348917"/>
              <a:ext cx="1510019" cy="1510019"/>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D8E0AF70-2F0F-4ED7-AC9E-B8FD858B19A4}"/>
              </a:ext>
            </a:extLst>
          </p:cNvPr>
          <p:cNvSpPr txBox="1"/>
          <p:nvPr/>
        </p:nvSpPr>
        <p:spPr>
          <a:xfrm>
            <a:off x="75501" y="5192785"/>
            <a:ext cx="8967831" cy="584775"/>
          </a:xfrm>
          <a:prstGeom prst="rect">
            <a:avLst/>
          </a:prstGeom>
          <a:noFill/>
        </p:spPr>
        <p:txBody>
          <a:bodyPr wrap="square" rtlCol="0">
            <a:spAutoFit/>
          </a:bodyPr>
          <a:lstStyle/>
          <a:p>
            <a:pPr algn="ctr"/>
            <a:r>
              <a:rPr lang="en-US" sz="3200" dirty="0"/>
              <a:t>What might go wrong with the circled points?</a:t>
            </a:r>
          </a:p>
        </p:txBody>
      </p:sp>
      <p:sp>
        <p:nvSpPr>
          <p:cNvPr id="11" name="TextBox 10">
            <a:extLst>
              <a:ext uri="{FF2B5EF4-FFF2-40B4-BE49-F238E27FC236}">
                <a16:creationId xmlns:a16="http://schemas.microsoft.com/office/drawing/2014/main" id="{1EACB57A-BAFE-4F71-90E4-99C5544D26C0}"/>
              </a:ext>
            </a:extLst>
          </p:cNvPr>
          <p:cNvSpPr txBox="1"/>
          <p:nvPr/>
        </p:nvSpPr>
        <p:spPr>
          <a:xfrm>
            <a:off x="357404" y="6429539"/>
            <a:ext cx="8060203" cy="276999"/>
          </a:xfrm>
          <a:prstGeom prst="rect">
            <a:avLst/>
          </a:prstGeom>
          <a:noFill/>
        </p:spPr>
        <p:txBody>
          <a:bodyPr wrap="square" rtlCol="0">
            <a:spAutoFit/>
          </a:bodyPr>
          <a:lstStyle/>
          <a:p>
            <a:r>
              <a:rPr lang="en-US" sz="1200" dirty="0"/>
              <a:t>Image credit: J.P. Tardif</a:t>
            </a:r>
          </a:p>
        </p:txBody>
      </p:sp>
    </p:spTree>
    <p:extLst>
      <p:ext uri="{BB962C8B-B14F-4D97-AF65-F5344CB8AC3E}">
        <p14:creationId xmlns:p14="http://schemas.microsoft.com/office/powerpoint/2010/main" val="1522550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70A8-BD75-4840-A6E3-AA78AB137450}"/>
              </a:ext>
            </a:extLst>
          </p:cNvPr>
          <p:cNvSpPr>
            <a:spLocks noGrp="1"/>
          </p:cNvSpPr>
          <p:nvPr>
            <p:ph type="title"/>
          </p:nvPr>
        </p:nvSpPr>
        <p:spPr/>
        <p:txBody>
          <a:bodyPr/>
          <a:lstStyle/>
          <a:p>
            <a:r>
              <a:rPr lang="en-US" dirty="0"/>
              <a:t>Finding Vanishing Points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7376F25-30B4-4BCD-BA46-A3719086BCA0}"/>
                  </a:ext>
                </a:extLst>
              </p:cNvPr>
              <p:cNvSpPr>
                <a:spLocks noGrp="1"/>
              </p:cNvSpPr>
              <p:nvPr>
                <p:ph idx="1"/>
              </p:nvPr>
            </p:nvSpPr>
            <p:spPr/>
            <p:txBody>
              <a:bodyPr/>
              <a:lstStyle/>
              <a:p>
                <a:r>
                  <a:rPr lang="en-US" dirty="0"/>
                  <a:t>Find long edges </a:t>
                </a:r>
                <a14:m>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𝑛</m:t>
                        </m:r>
                      </m:sub>
                    </m:sSub>
                    <m:r>
                      <a:rPr lang="en-US" b="0" i="1" smtClean="0">
                        <a:latin typeface="Cambria Math" panose="02040503050406030204" pitchFamily="18" charset="0"/>
                      </a:rPr>
                      <m:t>}</m:t>
                    </m:r>
                  </m:oMath>
                </a14:m>
                <a:endParaRPr lang="en-US" dirty="0"/>
              </a:p>
              <a:p>
                <a:r>
                  <a:rPr lang="en-US" dirty="0"/>
                  <a:t>All </a:t>
                </a:r>
                <a14:m>
                  <m:oMath xmlns:m="http://schemas.openxmlformats.org/officeDocument/2006/math">
                    <m:d>
                      <m:dPr>
                        <m:ctrlPr>
                          <a:rPr lang="en-US" i="1" smtClean="0">
                            <a:latin typeface="Cambria Math" panose="02040503050406030204" pitchFamily="18" charset="0"/>
                          </a:rPr>
                        </m:ctrlPr>
                      </m:dPr>
                      <m:e>
                        <m:f>
                          <m:fPr>
                            <m:type m:val="noBar"/>
                            <m:ctrlPr>
                              <a:rPr lang="en-US" i="1" smtClean="0">
                                <a:latin typeface="Cambria Math" panose="02040503050406030204" pitchFamily="18" charset="0"/>
                              </a:rPr>
                            </m:ctrlPr>
                          </m:fPr>
                          <m:num>
                            <m:r>
                              <a:rPr lang="en-US" i="1" smtClean="0">
                                <a:latin typeface="Cambria Math" panose="02040503050406030204" pitchFamily="18" charset="0"/>
                              </a:rPr>
                              <m:t>𝑛</m:t>
                            </m:r>
                          </m:num>
                          <m:den>
                            <m:r>
                              <a:rPr lang="en-US" b="0" i="1" smtClean="0">
                                <a:latin typeface="Cambria Math" panose="02040503050406030204" pitchFamily="18" charset="0"/>
                              </a:rPr>
                              <m:t>2</m:t>
                            </m:r>
                          </m:den>
                        </m:f>
                      </m:e>
                    </m:d>
                  </m:oMath>
                </a14:m>
                <a:r>
                  <a:rPr lang="en-US" dirty="0"/>
                  <a:t> intersections of edges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𝑗</m:t>
                        </m:r>
                      </m:sub>
                    </m:sSub>
                  </m:oMath>
                </a14:m>
                <a:r>
                  <a:rPr lang="en-US" dirty="0"/>
                  <a:t> are potential vanishing points</a:t>
                </a:r>
              </a:p>
              <a:p>
                <a:r>
                  <a:rPr lang="en-US" dirty="0"/>
                  <a:t>Try all triplets of popular vanishing points, check if the camera’s focal length, principal point “make sense”</a:t>
                </a:r>
              </a:p>
              <a:p>
                <a:r>
                  <a:rPr lang="en-US" b="1" dirty="0"/>
                  <a:t>What are some options for this? </a:t>
                </a:r>
              </a:p>
            </p:txBody>
          </p:sp>
        </mc:Choice>
        <mc:Fallback>
          <p:sp>
            <p:nvSpPr>
              <p:cNvPr id="3" name="Content Placeholder 2">
                <a:extLst>
                  <a:ext uri="{FF2B5EF4-FFF2-40B4-BE49-F238E27FC236}">
                    <a16:creationId xmlns:a16="http://schemas.microsoft.com/office/drawing/2014/main" id="{17376F25-30B4-4BCD-BA46-A3719086BCA0}"/>
                  </a:ext>
                </a:extLst>
              </p:cNvPr>
              <p:cNvSpPr>
                <a:spLocks noGrp="1" noRot="1" noChangeAspect="1" noMove="1" noResize="1" noEditPoints="1" noAdjustHandles="1" noChangeArrowheads="1" noChangeShapeType="1" noTextEdit="1"/>
              </p:cNvSpPr>
              <p:nvPr>
                <p:ph idx="1"/>
              </p:nvPr>
            </p:nvSpPr>
            <p:spPr>
              <a:blipFill>
                <a:blip r:embed="rId2"/>
                <a:stretch>
                  <a:fillRect l="-1391" t="-2381"/>
                </a:stretch>
              </a:blipFill>
            </p:spPr>
            <p:txBody>
              <a:bodyPr/>
              <a:lstStyle/>
              <a:p>
                <a:r>
                  <a:rPr lang="en-US">
                    <a:noFill/>
                  </a:rPr>
                  <a:t> </a:t>
                </a:r>
              </a:p>
            </p:txBody>
          </p:sp>
        </mc:Fallback>
      </mc:AlternateContent>
    </p:spTree>
    <p:extLst>
      <p:ext uri="{BB962C8B-B14F-4D97-AF65-F5344CB8AC3E}">
        <p14:creationId xmlns:p14="http://schemas.microsoft.com/office/powerpoint/2010/main" val="253079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F730-DCA8-4DB7-A06D-2FCEF4416EC8}"/>
              </a:ext>
            </a:extLst>
          </p:cNvPr>
          <p:cNvSpPr>
            <a:spLocks noGrp="1"/>
          </p:cNvSpPr>
          <p:nvPr>
            <p:ph type="title"/>
          </p:nvPr>
        </p:nvSpPr>
        <p:spPr/>
        <p:txBody>
          <a:bodyPr/>
          <a:lstStyle/>
          <a:p>
            <a:r>
              <a:rPr lang="en-US" dirty="0"/>
              <a:t>Finding Vanishing Points</a:t>
            </a:r>
          </a:p>
        </p:txBody>
      </p:sp>
      <p:pic>
        <p:nvPicPr>
          <p:cNvPr id="5" name="Picture 4">
            <a:extLst>
              <a:ext uri="{FF2B5EF4-FFF2-40B4-BE49-F238E27FC236}">
                <a16:creationId xmlns:a16="http://schemas.microsoft.com/office/drawing/2014/main" id="{7CF67943-2FC1-400F-9B0E-01537C5B1789}"/>
              </a:ext>
            </a:extLst>
          </p:cNvPr>
          <p:cNvPicPr>
            <a:picLocks noChangeAspect="1"/>
          </p:cNvPicPr>
          <p:nvPr/>
        </p:nvPicPr>
        <p:blipFill rotWithShape="1">
          <a:blip r:embed="rId2"/>
          <a:srcRect l="52293"/>
          <a:stretch/>
        </p:blipFill>
        <p:spPr>
          <a:xfrm>
            <a:off x="443635" y="1801492"/>
            <a:ext cx="8256729" cy="3255016"/>
          </a:xfrm>
          <a:prstGeom prst="rect">
            <a:avLst/>
          </a:prstGeom>
        </p:spPr>
      </p:pic>
      <p:sp>
        <p:nvSpPr>
          <p:cNvPr id="4" name="TextBox 3">
            <a:extLst>
              <a:ext uri="{FF2B5EF4-FFF2-40B4-BE49-F238E27FC236}">
                <a16:creationId xmlns:a16="http://schemas.microsoft.com/office/drawing/2014/main" id="{612C9891-E99A-4090-9F0C-B981F2E635F1}"/>
              </a:ext>
            </a:extLst>
          </p:cNvPr>
          <p:cNvSpPr txBox="1"/>
          <p:nvPr/>
        </p:nvSpPr>
        <p:spPr>
          <a:xfrm>
            <a:off x="357404" y="6429539"/>
            <a:ext cx="8060203" cy="276999"/>
          </a:xfrm>
          <a:prstGeom prst="rect">
            <a:avLst/>
          </a:prstGeom>
          <a:noFill/>
        </p:spPr>
        <p:txBody>
          <a:bodyPr wrap="square" rtlCol="0">
            <a:spAutoFit/>
          </a:bodyPr>
          <a:lstStyle/>
          <a:p>
            <a:r>
              <a:rPr lang="en-US" sz="1200" dirty="0"/>
              <a:t>Image credit: J.P. Tardif</a:t>
            </a:r>
          </a:p>
        </p:txBody>
      </p:sp>
    </p:spTree>
    <p:extLst>
      <p:ext uri="{BB962C8B-B14F-4D97-AF65-F5344CB8AC3E}">
        <p14:creationId xmlns:p14="http://schemas.microsoft.com/office/powerpoint/2010/main" val="3684912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315A6-C47F-498B-B1E3-B26E6920825F}"/>
              </a:ext>
            </a:extLst>
          </p:cNvPr>
          <p:cNvSpPr>
            <a:spLocks noGrp="1"/>
          </p:cNvSpPr>
          <p:nvPr>
            <p:ph type="title"/>
          </p:nvPr>
        </p:nvSpPr>
        <p:spPr/>
        <p:txBody>
          <a:bodyPr/>
          <a:lstStyle/>
          <a:p>
            <a:r>
              <a:rPr lang="en-US" dirty="0"/>
              <a:t>Measuring height</a:t>
            </a:r>
          </a:p>
        </p:txBody>
      </p:sp>
      <p:sp>
        <p:nvSpPr>
          <p:cNvPr id="5" name="Line 3">
            <a:extLst>
              <a:ext uri="{FF2B5EF4-FFF2-40B4-BE49-F238E27FC236}">
                <a16:creationId xmlns:a16="http://schemas.microsoft.com/office/drawing/2014/main" id="{5D6E8C90-7D37-4CBE-91A5-5FD0CAB0A5CB}"/>
              </a:ext>
            </a:extLst>
          </p:cNvPr>
          <p:cNvSpPr>
            <a:spLocks noChangeShapeType="1"/>
          </p:cNvSpPr>
          <p:nvPr/>
        </p:nvSpPr>
        <p:spPr bwMode="auto">
          <a:xfrm rot="10800000" flipH="1">
            <a:off x="1481138" y="3581400"/>
            <a:ext cx="6172200" cy="1752600"/>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6" name="Line 4">
            <a:extLst>
              <a:ext uri="{FF2B5EF4-FFF2-40B4-BE49-F238E27FC236}">
                <a16:creationId xmlns:a16="http://schemas.microsoft.com/office/drawing/2014/main" id="{36B0E1CC-2779-489E-842A-D0AC287F0C94}"/>
              </a:ext>
            </a:extLst>
          </p:cNvPr>
          <p:cNvSpPr>
            <a:spLocks noChangeShapeType="1"/>
          </p:cNvSpPr>
          <p:nvPr/>
        </p:nvSpPr>
        <p:spPr bwMode="auto">
          <a:xfrm rot="10800000" flipH="1">
            <a:off x="1481138" y="3486150"/>
            <a:ext cx="6181725" cy="1247775"/>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7" name="Line 5">
            <a:extLst>
              <a:ext uri="{FF2B5EF4-FFF2-40B4-BE49-F238E27FC236}">
                <a16:creationId xmlns:a16="http://schemas.microsoft.com/office/drawing/2014/main" id="{77E81221-C55B-4EEF-B6CF-1D79D98B7C15}"/>
              </a:ext>
            </a:extLst>
          </p:cNvPr>
          <p:cNvSpPr>
            <a:spLocks noChangeShapeType="1"/>
          </p:cNvSpPr>
          <p:nvPr/>
        </p:nvSpPr>
        <p:spPr bwMode="auto">
          <a:xfrm rot="10800000" flipH="1">
            <a:off x="1481138" y="3362325"/>
            <a:ext cx="6172200" cy="857250"/>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8" name="Line 6">
            <a:extLst>
              <a:ext uri="{FF2B5EF4-FFF2-40B4-BE49-F238E27FC236}">
                <a16:creationId xmlns:a16="http://schemas.microsoft.com/office/drawing/2014/main" id="{5F65467F-EFC6-43E4-91F9-4458456BD011}"/>
              </a:ext>
            </a:extLst>
          </p:cNvPr>
          <p:cNvSpPr>
            <a:spLocks noChangeShapeType="1"/>
          </p:cNvSpPr>
          <p:nvPr/>
        </p:nvSpPr>
        <p:spPr bwMode="auto">
          <a:xfrm rot="10800000" flipH="1">
            <a:off x="1481138" y="3238500"/>
            <a:ext cx="6172200" cy="381000"/>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9" name="Line 7">
            <a:extLst>
              <a:ext uri="{FF2B5EF4-FFF2-40B4-BE49-F238E27FC236}">
                <a16:creationId xmlns:a16="http://schemas.microsoft.com/office/drawing/2014/main" id="{4CF60048-4683-4229-B72C-FBC21EA28176}"/>
              </a:ext>
            </a:extLst>
          </p:cNvPr>
          <p:cNvSpPr>
            <a:spLocks noChangeShapeType="1"/>
          </p:cNvSpPr>
          <p:nvPr/>
        </p:nvSpPr>
        <p:spPr bwMode="auto">
          <a:xfrm>
            <a:off x="1481138" y="3095625"/>
            <a:ext cx="6172200" cy="1588"/>
          </a:xfrm>
          <a:prstGeom prst="line">
            <a:avLst/>
          </a:prstGeom>
          <a:noFill/>
          <a:ln w="28575" cap="flat">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0" name="Line 8">
            <a:extLst>
              <a:ext uri="{FF2B5EF4-FFF2-40B4-BE49-F238E27FC236}">
                <a16:creationId xmlns:a16="http://schemas.microsoft.com/office/drawing/2014/main" id="{62E6D149-343F-4BE0-9E2C-1A62FCD096C7}"/>
              </a:ext>
            </a:extLst>
          </p:cNvPr>
          <p:cNvSpPr>
            <a:spLocks noChangeShapeType="1"/>
          </p:cNvSpPr>
          <p:nvPr/>
        </p:nvSpPr>
        <p:spPr bwMode="auto">
          <a:xfrm>
            <a:off x="1481138" y="2514600"/>
            <a:ext cx="6172200" cy="457200"/>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1" name="Line 9">
            <a:extLst>
              <a:ext uri="{FF2B5EF4-FFF2-40B4-BE49-F238E27FC236}">
                <a16:creationId xmlns:a16="http://schemas.microsoft.com/office/drawing/2014/main" id="{35A13159-F87E-4707-AD95-2FE1BACEBBB5}"/>
              </a:ext>
            </a:extLst>
          </p:cNvPr>
          <p:cNvSpPr>
            <a:spLocks noChangeShapeType="1"/>
          </p:cNvSpPr>
          <p:nvPr/>
        </p:nvSpPr>
        <p:spPr bwMode="auto">
          <a:xfrm>
            <a:off x="1481138" y="1981200"/>
            <a:ext cx="6172200" cy="914400"/>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2" name="Line 10">
            <a:extLst>
              <a:ext uri="{FF2B5EF4-FFF2-40B4-BE49-F238E27FC236}">
                <a16:creationId xmlns:a16="http://schemas.microsoft.com/office/drawing/2014/main" id="{2DD0A1F0-520F-41B0-810F-A7378B0E2837}"/>
              </a:ext>
            </a:extLst>
          </p:cNvPr>
          <p:cNvSpPr>
            <a:spLocks noChangeShapeType="1"/>
          </p:cNvSpPr>
          <p:nvPr/>
        </p:nvSpPr>
        <p:spPr bwMode="auto">
          <a:xfrm>
            <a:off x="2424113" y="5067300"/>
            <a:ext cx="1223963" cy="604838"/>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3" name="Line 11">
            <a:extLst>
              <a:ext uri="{FF2B5EF4-FFF2-40B4-BE49-F238E27FC236}">
                <a16:creationId xmlns:a16="http://schemas.microsoft.com/office/drawing/2014/main" id="{41F0B52B-83BD-4FB3-BA09-C4ECE634550B}"/>
              </a:ext>
            </a:extLst>
          </p:cNvPr>
          <p:cNvSpPr>
            <a:spLocks noChangeShapeType="1"/>
          </p:cNvSpPr>
          <p:nvPr/>
        </p:nvSpPr>
        <p:spPr bwMode="auto">
          <a:xfrm>
            <a:off x="3443288" y="4772025"/>
            <a:ext cx="2762250" cy="923925"/>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4" name="Line 12">
            <a:extLst>
              <a:ext uri="{FF2B5EF4-FFF2-40B4-BE49-F238E27FC236}">
                <a16:creationId xmlns:a16="http://schemas.microsoft.com/office/drawing/2014/main" id="{72FDB2C7-99C8-47E4-AAC5-3F15B23A5C38}"/>
              </a:ext>
            </a:extLst>
          </p:cNvPr>
          <p:cNvSpPr>
            <a:spLocks noChangeShapeType="1"/>
          </p:cNvSpPr>
          <p:nvPr/>
        </p:nvSpPr>
        <p:spPr bwMode="auto">
          <a:xfrm>
            <a:off x="4271963" y="4552950"/>
            <a:ext cx="3371850" cy="876300"/>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5" name="Line 13">
            <a:extLst>
              <a:ext uri="{FF2B5EF4-FFF2-40B4-BE49-F238E27FC236}">
                <a16:creationId xmlns:a16="http://schemas.microsoft.com/office/drawing/2014/main" id="{862A320B-C3E7-45F7-BC67-43778BB5AA8A}"/>
              </a:ext>
            </a:extLst>
          </p:cNvPr>
          <p:cNvSpPr>
            <a:spLocks noChangeShapeType="1"/>
          </p:cNvSpPr>
          <p:nvPr/>
        </p:nvSpPr>
        <p:spPr bwMode="auto">
          <a:xfrm>
            <a:off x="4900613" y="4362450"/>
            <a:ext cx="2752725" cy="657225"/>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6" name="Line 14">
            <a:extLst>
              <a:ext uri="{FF2B5EF4-FFF2-40B4-BE49-F238E27FC236}">
                <a16:creationId xmlns:a16="http://schemas.microsoft.com/office/drawing/2014/main" id="{30EBAD8A-6AF8-4488-A249-845F44711617}"/>
              </a:ext>
            </a:extLst>
          </p:cNvPr>
          <p:cNvSpPr>
            <a:spLocks noChangeShapeType="1"/>
          </p:cNvSpPr>
          <p:nvPr/>
        </p:nvSpPr>
        <p:spPr bwMode="auto">
          <a:xfrm>
            <a:off x="5376863" y="4248150"/>
            <a:ext cx="2266950" cy="466725"/>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7" name="Line 15">
            <a:extLst>
              <a:ext uri="{FF2B5EF4-FFF2-40B4-BE49-F238E27FC236}">
                <a16:creationId xmlns:a16="http://schemas.microsoft.com/office/drawing/2014/main" id="{4C2FC1EA-0FD6-4643-B405-17E315956323}"/>
              </a:ext>
            </a:extLst>
          </p:cNvPr>
          <p:cNvSpPr>
            <a:spLocks noChangeShapeType="1"/>
          </p:cNvSpPr>
          <p:nvPr/>
        </p:nvSpPr>
        <p:spPr bwMode="auto">
          <a:xfrm>
            <a:off x="5700713" y="4140200"/>
            <a:ext cx="1943100" cy="323850"/>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8" name="Line 16">
            <a:extLst>
              <a:ext uri="{FF2B5EF4-FFF2-40B4-BE49-F238E27FC236}">
                <a16:creationId xmlns:a16="http://schemas.microsoft.com/office/drawing/2014/main" id="{F2188A5C-E35B-4DC5-B946-71C716ED7B75}"/>
              </a:ext>
            </a:extLst>
          </p:cNvPr>
          <p:cNvSpPr>
            <a:spLocks noChangeShapeType="1"/>
          </p:cNvSpPr>
          <p:nvPr/>
        </p:nvSpPr>
        <p:spPr bwMode="auto">
          <a:xfrm>
            <a:off x="5995988" y="4076700"/>
            <a:ext cx="1647825" cy="219075"/>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9" name="Line 17">
            <a:extLst>
              <a:ext uri="{FF2B5EF4-FFF2-40B4-BE49-F238E27FC236}">
                <a16:creationId xmlns:a16="http://schemas.microsoft.com/office/drawing/2014/main" id="{2361A48A-1750-46EF-A9D8-14C65B9E975F}"/>
              </a:ext>
            </a:extLst>
          </p:cNvPr>
          <p:cNvSpPr>
            <a:spLocks noChangeShapeType="1"/>
          </p:cNvSpPr>
          <p:nvPr/>
        </p:nvSpPr>
        <p:spPr bwMode="auto">
          <a:xfrm>
            <a:off x="6224588" y="3990975"/>
            <a:ext cx="1419225" cy="180975"/>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0" name="Line 18">
            <a:extLst>
              <a:ext uri="{FF2B5EF4-FFF2-40B4-BE49-F238E27FC236}">
                <a16:creationId xmlns:a16="http://schemas.microsoft.com/office/drawing/2014/main" id="{542A7651-7269-403B-AFE1-595AE0528A27}"/>
              </a:ext>
            </a:extLst>
          </p:cNvPr>
          <p:cNvSpPr>
            <a:spLocks noChangeShapeType="1"/>
          </p:cNvSpPr>
          <p:nvPr/>
        </p:nvSpPr>
        <p:spPr bwMode="auto">
          <a:xfrm>
            <a:off x="6443663" y="3933825"/>
            <a:ext cx="1209675" cy="133350"/>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1" name="Line 19">
            <a:extLst>
              <a:ext uri="{FF2B5EF4-FFF2-40B4-BE49-F238E27FC236}">
                <a16:creationId xmlns:a16="http://schemas.microsoft.com/office/drawing/2014/main" id="{77003EBC-7A98-4601-A8CE-D616174B1D65}"/>
              </a:ext>
            </a:extLst>
          </p:cNvPr>
          <p:cNvSpPr>
            <a:spLocks noChangeShapeType="1"/>
          </p:cNvSpPr>
          <p:nvPr/>
        </p:nvSpPr>
        <p:spPr bwMode="auto">
          <a:xfrm>
            <a:off x="6672263" y="3867150"/>
            <a:ext cx="971550" cy="104775"/>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2" name="Line 20">
            <a:extLst>
              <a:ext uri="{FF2B5EF4-FFF2-40B4-BE49-F238E27FC236}">
                <a16:creationId xmlns:a16="http://schemas.microsoft.com/office/drawing/2014/main" id="{FED0E09E-5F8C-4997-914D-E4455A66555E}"/>
              </a:ext>
            </a:extLst>
          </p:cNvPr>
          <p:cNvSpPr>
            <a:spLocks noChangeShapeType="1"/>
          </p:cNvSpPr>
          <p:nvPr/>
        </p:nvSpPr>
        <p:spPr bwMode="auto">
          <a:xfrm>
            <a:off x="6891338" y="3810000"/>
            <a:ext cx="752475" cy="85725"/>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3" name="Line 21">
            <a:extLst>
              <a:ext uri="{FF2B5EF4-FFF2-40B4-BE49-F238E27FC236}">
                <a16:creationId xmlns:a16="http://schemas.microsoft.com/office/drawing/2014/main" id="{46B76178-39A8-4844-BC6F-A5CC56E80502}"/>
              </a:ext>
            </a:extLst>
          </p:cNvPr>
          <p:cNvSpPr>
            <a:spLocks noChangeShapeType="1"/>
          </p:cNvSpPr>
          <p:nvPr/>
        </p:nvSpPr>
        <p:spPr bwMode="auto">
          <a:xfrm>
            <a:off x="7129463" y="3743325"/>
            <a:ext cx="523875" cy="66675"/>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4" name="Line 22">
            <a:extLst>
              <a:ext uri="{FF2B5EF4-FFF2-40B4-BE49-F238E27FC236}">
                <a16:creationId xmlns:a16="http://schemas.microsoft.com/office/drawing/2014/main" id="{F2B13A7E-4553-46C1-86B7-CC94AF4286F5}"/>
              </a:ext>
            </a:extLst>
          </p:cNvPr>
          <p:cNvSpPr>
            <a:spLocks noChangeShapeType="1"/>
          </p:cNvSpPr>
          <p:nvPr/>
        </p:nvSpPr>
        <p:spPr bwMode="auto">
          <a:xfrm>
            <a:off x="7281863" y="3705225"/>
            <a:ext cx="371475" cy="38100"/>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5" name="Line 23">
            <a:extLst>
              <a:ext uri="{FF2B5EF4-FFF2-40B4-BE49-F238E27FC236}">
                <a16:creationId xmlns:a16="http://schemas.microsoft.com/office/drawing/2014/main" id="{E23D1480-9B88-4633-A8FA-D23FD035ED8E}"/>
              </a:ext>
            </a:extLst>
          </p:cNvPr>
          <p:cNvSpPr>
            <a:spLocks noChangeShapeType="1"/>
          </p:cNvSpPr>
          <p:nvPr/>
        </p:nvSpPr>
        <p:spPr bwMode="auto">
          <a:xfrm>
            <a:off x="7443788" y="3657600"/>
            <a:ext cx="209550" cy="19050"/>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6" name="Line 24">
            <a:extLst>
              <a:ext uri="{FF2B5EF4-FFF2-40B4-BE49-F238E27FC236}">
                <a16:creationId xmlns:a16="http://schemas.microsoft.com/office/drawing/2014/main" id="{66966C79-8FFD-49E0-A229-3FE9C6571189}"/>
              </a:ext>
            </a:extLst>
          </p:cNvPr>
          <p:cNvSpPr>
            <a:spLocks noChangeShapeType="1"/>
          </p:cNvSpPr>
          <p:nvPr/>
        </p:nvSpPr>
        <p:spPr bwMode="auto">
          <a:xfrm>
            <a:off x="7596188" y="3609975"/>
            <a:ext cx="57150" cy="1588"/>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7" name="Line 25">
            <a:extLst>
              <a:ext uri="{FF2B5EF4-FFF2-40B4-BE49-F238E27FC236}">
                <a16:creationId xmlns:a16="http://schemas.microsoft.com/office/drawing/2014/main" id="{2B0ED2DF-8EE2-4788-B1EB-43AC45CD3A3D}"/>
              </a:ext>
            </a:extLst>
          </p:cNvPr>
          <p:cNvSpPr>
            <a:spLocks noChangeShapeType="1"/>
          </p:cNvSpPr>
          <p:nvPr/>
        </p:nvSpPr>
        <p:spPr bwMode="auto">
          <a:xfrm>
            <a:off x="3471863" y="1828800"/>
            <a:ext cx="4181475" cy="933450"/>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8" name="Line 26">
            <a:extLst>
              <a:ext uri="{FF2B5EF4-FFF2-40B4-BE49-F238E27FC236}">
                <a16:creationId xmlns:a16="http://schemas.microsoft.com/office/drawing/2014/main" id="{8062F0E4-D477-4CA2-8806-61B06D094A47}"/>
              </a:ext>
            </a:extLst>
          </p:cNvPr>
          <p:cNvSpPr>
            <a:spLocks noChangeShapeType="1"/>
          </p:cNvSpPr>
          <p:nvPr/>
        </p:nvSpPr>
        <p:spPr bwMode="auto">
          <a:xfrm>
            <a:off x="4910138" y="1819275"/>
            <a:ext cx="2733675" cy="838200"/>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9" name="Line 27">
            <a:extLst>
              <a:ext uri="{FF2B5EF4-FFF2-40B4-BE49-F238E27FC236}">
                <a16:creationId xmlns:a16="http://schemas.microsoft.com/office/drawing/2014/main" id="{B5F41F4F-D415-4792-BBBC-BF6ADA8F2835}"/>
              </a:ext>
            </a:extLst>
          </p:cNvPr>
          <p:cNvSpPr>
            <a:spLocks noChangeShapeType="1"/>
          </p:cNvSpPr>
          <p:nvPr/>
        </p:nvSpPr>
        <p:spPr bwMode="auto">
          <a:xfrm>
            <a:off x="5672138" y="1828800"/>
            <a:ext cx="1990725" cy="733425"/>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0" name="Line 28">
            <a:extLst>
              <a:ext uri="{FF2B5EF4-FFF2-40B4-BE49-F238E27FC236}">
                <a16:creationId xmlns:a16="http://schemas.microsoft.com/office/drawing/2014/main" id="{51A668E4-6930-4918-9D68-C8773994F985}"/>
              </a:ext>
            </a:extLst>
          </p:cNvPr>
          <p:cNvSpPr>
            <a:spLocks noChangeShapeType="1"/>
          </p:cNvSpPr>
          <p:nvPr/>
        </p:nvSpPr>
        <p:spPr bwMode="auto">
          <a:xfrm>
            <a:off x="6253163" y="1828800"/>
            <a:ext cx="1400175" cy="619125"/>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1" name="Line 29">
            <a:extLst>
              <a:ext uri="{FF2B5EF4-FFF2-40B4-BE49-F238E27FC236}">
                <a16:creationId xmlns:a16="http://schemas.microsoft.com/office/drawing/2014/main" id="{0EEC2963-7BEF-4BA0-BC71-38243C6C1CDD}"/>
              </a:ext>
            </a:extLst>
          </p:cNvPr>
          <p:cNvSpPr>
            <a:spLocks noChangeShapeType="1"/>
          </p:cNvSpPr>
          <p:nvPr/>
        </p:nvSpPr>
        <p:spPr bwMode="auto">
          <a:xfrm>
            <a:off x="6634163" y="1828800"/>
            <a:ext cx="1019175" cy="533400"/>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2" name="Line 30">
            <a:extLst>
              <a:ext uri="{FF2B5EF4-FFF2-40B4-BE49-F238E27FC236}">
                <a16:creationId xmlns:a16="http://schemas.microsoft.com/office/drawing/2014/main" id="{AE3BCEB7-9BF1-4E2F-BD8E-CE4C184A9085}"/>
              </a:ext>
            </a:extLst>
          </p:cNvPr>
          <p:cNvSpPr>
            <a:spLocks noChangeShapeType="1"/>
          </p:cNvSpPr>
          <p:nvPr/>
        </p:nvSpPr>
        <p:spPr bwMode="auto">
          <a:xfrm>
            <a:off x="6967538" y="1828800"/>
            <a:ext cx="676275" cy="409575"/>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3" name="Line 31">
            <a:extLst>
              <a:ext uri="{FF2B5EF4-FFF2-40B4-BE49-F238E27FC236}">
                <a16:creationId xmlns:a16="http://schemas.microsoft.com/office/drawing/2014/main" id="{0DB43EDE-01E4-4D13-B813-5E71170B742A}"/>
              </a:ext>
            </a:extLst>
          </p:cNvPr>
          <p:cNvSpPr>
            <a:spLocks noChangeShapeType="1"/>
          </p:cNvSpPr>
          <p:nvPr/>
        </p:nvSpPr>
        <p:spPr bwMode="auto">
          <a:xfrm>
            <a:off x="7224713" y="1828800"/>
            <a:ext cx="428625" cy="304800"/>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4" name="Line 32">
            <a:extLst>
              <a:ext uri="{FF2B5EF4-FFF2-40B4-BE49-F238E27FC236}">
                <a16:creationId xmlns:a16="http://schemas.microsoft.com/office/drawing/2014/main" id="{4E4ECD86-FE8F-4402-897F-EC79B9AB383E}"/>
              </a:ext>
            </a:extLst>
          </p:cNvPr>
          <p:cNvSpPr>
            <a:spLocks noChangeShapeType="1"/>
          </p:cNvSpPr>
          <p:nvPr/>
        </p:nvSpPr>
        <p:spPr bwMode="auto">
          <a:xfrm>
            <a:off x="7405688" y="1828800"/>
            <a:ext cx="247650" cy="190500"/>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5" name="Line 33">
            <a:extLst>
              <a:ext uri="{FF2B5EF4-FFF2-40B4-BE49-F238E27FC236}">
                <a16:creationId xmlns:a16="http://schemas.microsoft.com/office/drawing/2014/main" id="{10D320A6-BC45-4F2D-B3C7-A1DE0CBDE5A8}"/>
              </a:ext>
            </a:extLst>
          </p:cNvPr>
          <p:cNvSpPr>
            <a:spLocks noChangeShapeType="1"/>
          </p:cNvSpPr>
          <p:nvPr/>
        </p:nvSpPr>
        <p:spPr bwMode="auto">
          <a:xfrm>
            <a:off x="7558088" y="1819275"/>
            <a:ext cx="85725" cy="104775"/>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pic>
        <p:nvPicPr>
          <p:cNvPr id="36" name="Picture 34">
            <a:extLst>
              <a:ext uri="{FF2B5EF4-FFF2-40B4-BE49-F238E27FC236}">
                <a16:creationId xmlns:a16="http://schemas.microsoft.com/office/drawing/2014/main" id="{031B1FFF-E039-4F4B-8EC3-9E8F2E9DB68A}"/>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2801" y="3113088"/>
            <a:ext cx="431800" cy="112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miter lim="800000"/>
                <a:headEnd/>
                <a:tailEnd/>
              </a14:hiddenLine>
            </a:ext>
          </a:extLst>
        </p:spPr>
      </p:pic>
      <p:pic>
        <p:nvPicPr>
          <p:cNvPr id="37" name="Picture 35">
            <a:extLst>
              <a:ext uri="{FF2B5EF4-FFF2-40B4-BE49-F238E27FC236}">
                <a16:creationId xmlns:a16="http://schemas.microsoft.com/office/drawing/2014/main" id="{CEBE0029-D4BA-4267-B5A8-448DAA4A3673}"/>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076" y="3106738"/>
            <a:ext cx="633412"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miter lim="800000"/>
                <a:headEnd/>
                <a:tailEnd/>
              </a14:hiddenLine>
            </a:ext>
          </a:extLst>
        </p:spPr>
      </p:pic>
      <p:pic>
        <p:nvPicPr>
          <p:cNvPr id="38" name="Picture 36">
            <a:extLst>
              <a:ext uri="{FF2B5EF4-FFF2-40B4-BE49-F238E27FC236}">
                <a16:creationId xmlns:a16="http://schemas.microsoft.com/office/drawing/2014/main" id="{0C3F41A0-BB50-4FB4-93EE-4A5B3ECE280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6576" y="3135313"/>
            <a:ext cx="90805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miter lim="800000"/>
                <a:headEnd/>
                <a:tailEnd/>
              </a14:hiddenLine>
            </a:ext>
          </a:extLst>
        </p:spPr>
      </p:pic>
      <p:pic>
        <p:nvPicPr>
          <p:cNvPr id="39" name="Picture 37">
            <a:extLst>
              <a:ext uri="{FF2B5EF4-FFF2-40B4-BE49-F238E27FC236}">
                <a16:creationId xmlns:a16="http://schemas.microsoft.com/office/drawing/2014/main" id="{906B53AB-285C-4B7E-B29C-03599A58A749}"/>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0713" y="3100388"/>
            <a:ext cx="306388" cy="79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miter lim="800000"/>
                <a:headEnd/>
                <a:tailEnd/>
              </a14:hiddenLine>
            </a:ext>
          </a:extLst>
        </p:spPr>
      </p:pic>
      <p:sp>
        <p:nvSpPr>
          <p:cNvPr id="42" name="TextBox 41">
            <a:extLst>
              <a:ext uri="{FF2B5EF4-FFF2-40B4-BE49-F238E27FC236}">
                <a16:creationId xmlns:a16="http://schemas.microsoft.com/office/drawing/2014/main" id="{EDD52DB0-30C8-4829-A2F9-1FF52C02C640}"/>
              </a:ext>
            </a:extLst>
          </p:cNvPr>
          <p:cNvSpPr txBox="1"/>
          <p:nvPr/>
        </p:nvSpPr>
        <p:spPr>
          <a:xfrm>
            <a:off x="357403" y="6429539"/>
            <a:ext cx="6320233" cy="276999"/>
          </a:xfrm>
          <a:prstGeom prst="rect">
            <a:avLst/>
          </a:prstGeom>
          <a:noFill/>
        </p:spPr>
        <p:txBody>
          <a:bodyPr wrap="square" rtlCol="0">
            <a:spAutoFit/>
          </a:bodyPr>
          <a:lstStyle/>
          <a:p>
            <a:r>
              <a:rPr lang="en-US" sz="1200" dirty="0"/>
              <a:t>Slide by Steve Seitz</a:t>
            </a:r>
          </a:p>
        </p:txBody>
      </p:sp>
    </p:spTree>
    <p:extLst>
      <p:ext uri="{BB962C8B-B14F-4D97-AF65-F5344CB8AC3E}">
        <p14:creationId xmlns:p14="http://schemas.microsoft.com/office/powerpoint/2010/main" val="422241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9206A-B974-491E-9099-D6D8B35E7B18}"/>
              </a:ext>
            </a:extLst>
          </p:cNvPr>
          <p:cNvSpPr>
            <a:spLocks noGrp="1"/>
          </p:cNvSpPr>
          <p:nvPr>
            <p:ph type="title"/>
          </p:nvPr>
        </p:nvSpPr>
        <p:spPr/>
        <p:txBody>
          <a:bodyPr/>
          <a:lstStyle/>
          <a:p>
            <a:r>
              <a:rPr lang="en-US" dirty="0"/>
              <a:t>Measuring height</a:t>
            </a:r>
          </a:p>
        </p:txBody>
      </p:sp>
      <p:grpSp>
        <p:nvGrpSpPr>
          <p:cNvPr id="4" name="Group 3">
            <a:extLst>
              <a:ext uri="{FF2B5EF4-FFF2-40B4-BE49-F238E27FC236}">
                <a16:creationId xmlns:a16="http://schemas.microsoft.com/office/drawing/2014/main" id="{E51C62B6-EFAB-40D5-A1D1-4262ED606FAF}"/>
              </a:ext>
            </a:extLst>
          </p:cNvPr>
          <p:cNvGrpSpPr/>
          <p:nvPr/>
        </p:nvGrpSpPr>
        <p:grpSpPr>
          <a:xfrm>
            <a:off x="1481138" y="1819275"/>
            <a:ext cx="6181725" cy="3876675"/>
            <a:chOff x="1295400" y="1819275"/>
            <a:chExt cx="6181725" cy="3876675"/>
          </a:xfrm>
        </p:grpSpPr>
        <p:grpSp>
          <p:nvGrpSpPr>
            <p:cNvPr id="5" name="Group 34">
              <a:extLst>
                <a:ext uri="{FF2B5EF4-FFF2-40B4-BE49-F238E27FC236}">
                  <a16:creationId xmlns:a16="http://schemas.microsoft.com/office/drawing/2014/main" id="{BA6391C5-0FC8-4381-B9F4-174D70B2B501}"/>
                </a:ext>
              </a:extLst>
            </p:cNvPr>
            <p:cNvGrpSpPr>
              <a:grpSpLocks/>
            </p:cNvGrpSpPr>
            <p:nvPr/>
          </p:nvGrpSpPr>
          <p:grpSpPr bwMode="auto">
            <a:xfrm>
              <a:off x="1295400" y="1819275"/>
              <a:ext cx="6181725" cy="3876675"/>
              <a:chOff x="0" y="0"/>
              <a:chExt cx="3894" cy="2442"/>
            </a:xfrm>
          </p:grpSpPr>
          <p:sp>
            <p:nvSpPr>
              <p:cNvPr id="9" name="Line 3">
                <a:extLst>
                  <a:ext uri="{FF2B5EF4-FFF2-40B4-BE49-F238E27FC236}">
                    <a16:creationId xmlns:a16="http://schemas.microsoft.com/office/drawing/2014/main" id="{DBEA1C36-1CF4-4F1F-8605-35FA73CA61EB}"/>
                  </a:ext>
                </a:extLst>
              </p:cNvPr>
              <p:cNvSpPr>
                <a:spLocks noChangeShapeType="1"/>
              </p:cNvSpPr>
              <p:nvPr/>
            </p:nvSpPr>
            <p:spPr bwMode="auto">
              <a:xfrm rot="10800000" flipH="1">
                <a:off x="0" y="1110"/>
                <a:ext cx="3888" cy="1104"/>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0" name="Line 4">
                <a:extLst>
                  <a:ext uri="{FF2B5EF4-FFF2-40B4-BE49-F238E27FC236}">
                    <a16:creationId xmlns:a16="http://schemas.microsoft.com/office/drawing/2014/main" id="{A24E7AF6-47D0-407E-91ED-BE05A2B363B8}"/>
                  </a:ext>
                </a:extLst>
              </p:cNvPr>
              <p:cNvSpPr>
                <a:spLocks noChangeShapeType="1"/>
              </p:cNvSpPr>
              <p:nvPr/>
            </p:nvSpPr>
            <p:spPr bwMode="auto">
              <a:xfrm rot="10800000" flipH="1">
                <a:off x="0" y="1050"/>
                <a:ext cx="3894" cy="786"/>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1" name="Line 5">
                <a:extLst>
                  <a:ext uri="{FF2B5EF4-FFF2-40B4-BE49-F238E27FC236}">
                    <a16:creationId xmlns:a16="http://schemas.microsoft.com/office/drawing/2014/main" id="{272AF49E-C7C0-4211-9EC8-6AA1C15702B5}"/>
                  </a:ext>
                </a:extLst>
              </p:cNvPr>
              <p:cNvSpPr>
                <a:spLocks noChangeShapeType="1"/>
              </p:cNvSpPr>
              <p:nvPr/>
            </p:nvSpPr>
            <p:spPr bwMode="auto">
              <a:xfrm rot="10800000" flipH="1">
                <a:off x="0" y="972"/>
                <a:ext cx="3888" cy="540"/>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2" name="Line 6">
                <a:extLst>
                  <a:ext uri="{FF2B5EF4-FFF2-40B4-BE49-F238E27FC236}">
                    <a16:creationId xmlns:a16="http://schemas.microsoft.com/office/drawing/2014/main" id="{56097521-A41A-48FA-976D-5211BC2188C9}"/>
                  </a:ext>
                </a:extLst>
              </p:cNvPr>
              <p:cNvSpPr>
                <a:spLocks noChangeShapeType="1"/>
              </p:cNvSpPr>
              <p:nvPr/>
            </p:nvSpPr>
            <p:spPr bwMode="auto">
              <a:xfrm rot="10800000" flipH="1">
                <a:off x="0" y="894"/>
                <a:ext cx="3888" cy="240"/>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3" name="Line 7">
                <a:extLst>
                  <a:ext uri="{FF2B5EF4-FFF2-40B4-BE49-F238E27FC236}">
                    <a16:creationId xmlns:a16="http://schemas.microsoft.com/office/drawing/2014/main" id="{2FAAA274-B46B-41E8-B3D3-DA822AD680CE}"/>
                  </a:ext>
                </a:extLst>
              </p:cNvPr>
              <p:cNvSpPr>
                <a:spLocks noChangeShapeType="1"/>
              </p:cNvSpPr>
              <p:nvPr/>
            </p:nvSpPr>
            <p:spPr bwMode="auto">
              <a:xfrm>
                <a:off x="0" y="804"/>
                <a:ext cx="3888" cy="1"/>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4" name="Line 8">
                <a:extLst>
                  <a:ext uri="{FF2B5EF4-FFF2-40B4-BE49-F238E27FC236}">
                    <a16:creationId xmlns:a16="http://schemas.microsoft.com/office/drawing/2014/main" id="{A3FC8CE5-6DC1-41B6-9F6C-88B1BCBEBB66}"/>
                  </a:ext>
                </a:extLst>
              </p:cNvPr>
              <p:cNvSpPr>
                <a:spLocks noChangeShapeType="1"/>
              </p:cNvSpPr>
              <p:nvPr/>
            </p:nvSpPr>
            <p:spPr bwMode="auto">
              <a:xfrm>
                <a:off x="0" y="438"/>
                <a:ext cx="3888" cy="288"/>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5" name="Line 9">
                <a:extLst>
                  <a:ext uri="{FF2B5EF4-FFF2-40B4-BE49-F238E27FC236}">
                    <a16:creationId xmlns:a16="http://schemas.microsoft.com/office/drawing/2014/main" id="{6DB5F682-D5A9-4C76-8EC6-F6906051950D}"/>
                  </a:ext>
                </a:extLst>
              </p:cNvPr>
              <p:cNvSpPr>
                <a:spLocks noChangeShapeType="1"/>
              </p:cNvSpPr>
              <p:nvPr/>
            </p:nvSpPr>
            <p:spPr bwMode="auto">
              <a:xfrm>
                <a:off x="0" y="102"/>
                <a:ext cx="3888" cy="576"/>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6" name="Line 10">
                <a:extLst>
                  <a:ext uri="{FF2B5EF4-FFF2-40B4-BE49-F238E27FC236}">
                    <a16:creationId xmlns:a16="http://schemas.microsoft.com/office/drawing/2014/main" id="{E9FD521A-53D8-41ED-8EFD-5E14E7FB868C}"/>
                  </a:ext>
                </a:extLst>
              </p:cNvPr>
              <p:cNvSpPr>
                <a:spLocks noChangeShapeType="1"/>
              </p:cNvSpPr>
              <p:nvPr/>
            </p:nvSpPr>
            <p:spPr bwMode="auto">
              <a:xfrm>
                <a:off x="594" y="2046"/>
                <a:ext cx="771" cy="381"/>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7" name="Line 11">
                <a:extLst>
                  <a:ext uri="{FF2B5EF4-FFF2-40B4-BE49-F238E27FC236}">
                    <a16:creationId xmlns:a16="http://schemas.microsoft.com/office/drawing/2014/main" id="{1C7207E7-DC27-4729-9B1D-809D16F60DC3}"/>
                  </a:ext>
                </a:extLst>
              </p:cNvPr>
              <p:cNvSpPr>
                <a:spLocks noChangeShapeType="1"/>
              </p:cNvSpPr>
              <p:nvPr/>
            </p:nvSpPr>
            <p:spPr bwMode="auto">
              <a:xfrm>
                <a:off x="1236" y="1860"/>
                <a:ext cx="1740" cy="582"/>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8" name="Line 12">
                <a:extLst>
                  <a:ext uri="{FF2B5EF4-FFF2-40B4-BE49-F238E27FC236}">
                    <a16:creationId xmlns:a16="http://schemas.microsoft.com/office/drawing/2014/main" id="{C6795221-F179-408E-960F-508A2A34EB18}"/>
                  </a:ext>
                </a:extLst>
              </p:cNvPr>
              <p:cNvSpPr>
                <a:spLocks noChangeShapeType="1"/>
              </p:cNvSpPr>
              <p:nvPr/>
            </p:nvSpPr>
            <p:spPr bwMode="auto">
              <a:xfrm>
                <a:off x="1758" y="1722"/>
                <a:ext cx="2124" cy="552"/>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9" name="Line 13">
                <a:extLst>
                  <a:ext uri="{FF2B5EF4-FFF2-40B4-BE49-F238E27FC236}">
                    <a16:creationId xmlns:a16="http://schemas.microsoft.com/office/drawing/2014/main" id="{C9113FDE-AF70-4A65-A01A-CCB385B75DA6}"/>
                  </a:ext>
                </a:extLst>
              </p:cNvPr>
              <p:cNvSpPr>
                <a:spLocks noChangeShapeType="1"/>
              </p:cNvSpPr>
              <p:nvPr/>
            </p:nvSpPr>
            <p:spPr bwMode="auto">
              <a:xfrm>
                <a:off x="2154" y="1602"/>
                <a:ext cx="1734" cy="414"/>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0" name="Line 14">
                <a:extLst>
                  <a:ext uri="{FF2B5EF4-FFF2-40B4-BE49-F238E27FC236}">
                    <a16:creationId xmlns:a16="http://schemas.microsoft.com/office/drawing/2014/main" id="{8DA854C9-CFD5-40C8-98F8-78D6135706D9}"/>
                  </a:ext>
                </a:extLst>
              </p:cNvPr>
              <p:cNvSpPr>
                <a:spLocks noChangeShapeType="1"/>
              </p:cNvSpPr>
              <p:nvPr/>
            </p:nvSpPr>
            <p:spPr bwMode="auto">
              <a:xfrm>
                <a:off x="2454" y="1530"/>
                <a:ext cx="1428" cy="294"/>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1" name="Line 15">
                <a:extLst>
                  <a:ext uri="{FF2B5EF4-FFF2-40B4-BE49-F238E27FC236}">
                    <a16:creationId xmlns:a16="http://schemas.microsoft.com/office/drawing/2014/main" id="{E338A164-469E-427F-BC80-15557770860A}"/>
                  </a:ext>
                </a:extLst>
              </p:cNvPr>
              <p:cNvSpPr>
                <a:spLocks noChangeShapeType="1"/>
              </p:cNvSpPr>
              <p:nvPr/>
            </p:nvSpPr>
            <p:spPr bwMode="auto">
              <a:xfrm>
                <a:off x="2658" y="1462"/>
                <a:ext cx="1224" cy="204"/>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2" name="Line 16">
                <a:extLst>
                  <a:ext uri="{FF2B5EF4-FFF2-40B4-BE49-F238E27FC236}">
                    <a16:creationId xmlns:a16="http://schemas.microsoft.com/office/drawing/2014/main" id="{106990DF-C581-433D-9A38-73BB5B646B80}"/>
                  </a:ext>
                </a:extLst>
              </p:cNvPr>
              <p:cNvSpPr>
                <a:spLocks noChangeShapeType="1"/>
              </p:cNvSpPr>
              <p:nvPr/>
            </p:nvSpPr>
            <p:spPr bwMode="auto">
              <a:xfrm>
                <a:off x="2844" y="1422"/>
                <a:ext cx="1038" cy="138"/>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3" name="Line 17">
                <a:extLst>
                  <a:ext uri="{FF2B5EF4-FFF2-40B4-BE49-F238E27FC236}">
                    <a16:creationId xmlns:a16="http://schemas.microsoft.com/office/drawing/2014/main" id="{E69EAB8E-C916-4D7F-91BC-8BAB5A395548}"/>
                  </a:ext>
                </a:extLst>
              </p:cNvPr>
              <p:cNvSpPr>
                <a:spLocks noChangeShapeType="1"/>
              </p:cNvSpPr>
              <p:nvPr/>
            </p:nvSpPr>
            <p:spPr bwMode="auto">
              <a:xfrm>
                <a:off x="2988" y="1368"/>
                <a:ext cx="894" cy="114"/>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4" name="Line 18">
                <a:extLst>
                  <a:ext uri="{FF2B5EF4-FFF2-40B4-BE49-F238E27FC236}">
                    <a16:creationId xmlns:a16="http://schemas.microsoft.com/office/drawing/2014/main" id="{682CF0B7-8023-4380-A46D-58FD2BC2E997}"/>
                  </a:ext>
                </a:extLst>
              </p:cNvPr>
              <p:cNvSpPr>
                <a:spLocks noChangeShapeType="1"/>
              </p:cNvSpPr>
              <p:nvPr/>
            </p:nvSpPr>
            <p:spPr bwMode="auto">
              <a:xfrm>
                <a:off x="3126" y="1332"/>
                <a:ext cx="762" cy="84"/>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5" name="Line 19">
                <a:extLst>
                  <a:ext uri="{FF2B5EF4-FFF2-40B4-BE49-F238E27FC236}">
                    <a16:creationId xmlns:a16="http://schemas.microsoft.com/office/drawing/2014/main" id="{30588F7E-C12E-436C-A15B-DB499457356F}"/>
                  </a:ext>
                </a:extLst>
              </p:cNvPr>
              <p:cNvSpPr>
                <a:spLocks noChangeShapeType="1"/>
              </p:cNvSpPr>
              <p:nvPr/>
            </p:nvSpPr>
            <p:spPr bwMode="auto">
              <a:xfrm>
                <a:off x="3270" y="1290"/>
                <a:ext cx="612" cy="66"/>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6" name="Line 20">
                <a:extLst>
                  <a:ext uri="{FF2B5EF4-FFF2-40B4-BE49-F238E27FC236}">
                    <a16:creationId xmlns:a16="http://schemas.microsoft.com/office/drawing/2014/main" id="{9B6A7AE6-C5F7-4293-8D19-39D748AE4210}"/>
                  </a:ext>
                </a:extLst>
              </p:cNvPr>
              <p:cNvSpPr>
                <a:spLocks noChangeShapeType="1"/>
              </p:cNvSpPr>
              <p:nvPr/>
            </p:nvSpPr>
            <p:spPr bwMode="auto">
              <a:xfrm>
                <a:off x="3408" y="1254"/>
                <a:ext cx="474" cy="54"/>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7" name="Line 21">
                <a:extLst>
                  <a:ext uri="{FF2B5EF4-FFF2-40B4-BE49-F238E27FC236}">
                    <a16:creationId xmlns:a16="http://schemas.microsoft.com/office/drawing/2014/main" id="{715FF458-65C3-4BBD-BD59-074BFD8427EA}"/>
                  </a:ext>
                </a:extLst>
              </p:cNvPr>
              <p:cNvSpPr>
                <a:spLocks noChangeShapeType="1"/>
              </p:cNvSpPr>
              <p:nvPr/>
            </p:nvSpPr>
            <p:spPr bwMode="auto">
              <a:xfrm>
                <a:off x="3558" y="1212"/>
                <a:ext cx="330" cy="42"/>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8" name="Line 22">
                <a:extLst>
                  <a:ext uri="{FF2B5EF4-FFF2-40B4-BE49-F238E27FC236}">
                    <a16:creationId xmlns:a16="http://schemas.microsoft.com/office/drawing/2014/main" id="{295E4DA0-64E3-4ACB-9AAF-6E6AB54948AD}"/>
                  </a:ext>
                </a:extLst>
              </p:cNvPr>
              <p:cNvSpPr>
                <a:spLocks noChangeShapeType="1"/>
              </p:cNvSpPr>
              <p:nvPr/>
            </p:nvSpPr>
            <p:spPr bwMode="auto">
              <a:xfrm>
                <a:off x="3654" y="1188"/>
                <a:ext cx="234" cy="24"/>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9" name="Line 23">
                <a:extLst>
                  <a:ext uri="{FF2B5EF4-FFF2-40B4-BE49-F238E27FC236}">
                    <a16:creationId xmlns:a16="http://schemas.microsoft.com/office/drawing/2014/main" id="{C8F7E618-D35D-4E10-9544-3A9579CFE735}"/>
                  </a:ext>
                </a:extLst>
              </p:cNvPr>
              <p:cNvSpPr>
                <a:spLocks noChangeShapeType="1"/>
              </p:cNvSpPr>
              <p:nvPr/>
            </p:nvSpPr>
            <p:spPr bwMode="auto">
              <a:xfrm>
                <a:off x="3756" y="1158"/>
                <a:ext cx="132" cy="12"/>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0" name="Line 24">
                <a:extLst>
                  <a:ext uri="{FF2B5EF4-FFF2-40B4-BE49-F238E27FC236}">
                    <a16:creationId xmlns:a16="http://schemas.microsoft.com/office/drawing/2014/main" id="{88A4C767-3950-452A-9FA0-DDEF3AB8E9C6}"/>
                  </a:ext>
                </a:extLst>
              </p:cNvPr>
              <p:cNvSpPr>
                <a:spLocks noChangeShapeType="1"/>
              </p:cNvSpPr>
              <p:nvPr/>
            </p:nvSpPr>
            <p:spPr bwMode="auto">
              <a:xfrm>
                <a:off x="3852" y="1128"/>
                <a:ext cx="36" cy="1"/>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1" name="Line 25">
                <a:extLst>
                  <a:ext uri="{FF2B5EF4-FFF2-40B4-BE49-F238E27FC236}">
                    <a16:creationId xmlns:a16="http://schemas.microsoft.com/office/drawing/2014/main" id="{9175959A-0D5A-4237-B4E3-6326D11A921E}"/>
                  </a:ext>
                </a:extLst>
              </p:cNvPr>
              <p:cNvSpPr>
                <a:spLocks noChangeShapeType="1"/>
              </p:cNvSpPr>
              <p:nvPr/>
            </p:nvSpPr>
            <p:spPr bwMode="auto">
              <a:xfrm>
                <a:off x="1254" y="6"/>
                <a:ext cx="2634" cy="588"/>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2" name="Line 26">
                <a:extLst>
                  <a:ext uri="{FF2B5EF4-FFF2-40B4-BE49-F238E27FC236}">
                    <a16:creationId xmlns:a16="http://schemas.microsoft.com/office/drawing/2014/main" id="{825B1D70-B9A6-424B-856A-12D1922596C6}"/>
                  </a:ext>
                </a:extLst>
              </p:cNvPr>
              <p:cNvSpPr>
                <a:spLocks noChangeShapeType="1"/>
              </p:cNvSpPr>
              <p:nvPr/>
            </p:nvSpPr>
            <p:spPr bwMode="auto">
              <a:xfrm>
                <a:off x="2160" y="0"/>
                <a:ext cx="1722" cy="528"/>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3" name="Line 27">
                <a:extLst>
                  <a:ext uri="{FF2B5EF4-FFF2-40B4-BE49-F238E27FC236}">
                    <a16:creationId xmlns:a16="http://schemas.microsoft.com/office/drawing/2014/main" id="{E0EC69D1-DCE5-4A93-AF64-8249B2EDC1B8}"/>
                  </a:ext>
                </a:extLst>
              </p:cNvPr>
              <p:cNvSpPr>
                <a:spLocks noChangeShapeType="1"/>
              </p:cNvSpPr>
              <p:nvPr/>
            </p:nvSpPr>
            <p:spPr bwMode="auto">
              <a:xfrm>
                <a:off x="2640" y="6"/>
                <a:ext cx="1254" cy="462"/>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4" name="Line 28">
                <a:extLst>
                  <a:ext uri="{FF2B5EF4-FFF2-40B4-BE49-F238E27FC236}">
                    <a16:creationId xmlns:a16="http://schemas.microsoft.com/office/drawing/2014/main" id="{3476C3FF-9052-47FA-821A-4E421E4ED895}"/>
                  </a:ext>
                </a:extLst>
              </p:cNvPr>
              <p:cNvSpPr>
                <a:spLocks noChangeShapeType="1"/>
              </p:cNvSpPr>
              <p:nvPr/>
            </p:nvSpPr>
            <p:spPr bwMode="auto">
              <a:xfrm>
                <a:off x="3006" y="6"/>
                <a:ext cx="882" cy="390"/>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5" name="Line 29">
                <a:extLst>
                  <a:ext uri="{FF2B5EF4-FFF2-40B4-BE49-F238E27FC236}">
                    <a16:creationId xmlns:a16="http://schemas.microsoft.com/office/drawing/2014/main" id="{24F1A985-36D6-4E16-8D10-AB3EB4A079DE}"/>
                  </a:ext>
                </a:extLst>
              </p:cNvPr>
              <p:cNvSpPr>
                <a:spLocks noChangeShapeType="1"/>
              </p:cNvSpPr>
              <p:nvPr/>
            </p:nvSpPr>
            <p:spPr bwMode="auto">
              <a:xfrm>
                <a:off x="3246" y="6"/>
                <a:ext cx="642" cy="336"/>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6" name="Line 30">
                <a:extLst>
                  <a:ext uri="{FF2B5EF4-FFF2-40B4-BE49-F238E27FC236}">
                    <a16:creationId xmlns:a16="http://schemas.microsoft.com/office/drawing/2014/main" id="{A3ECFD6A-8166-4817-9727-089C90867BE6}"/>
                  </a:ext>
                </a:extLst>
              </p:cNvPr>
              <p:cNvSpPr>
                <a:spLocks noChangeShapeType="1"/>
              </p:cNvSpPr>
              <p:nvPr/>
            </p:nvSpPr>
            <p:spPr bwMode="auto">
              <a:xfrm>
                <a:off x="3456" y="6"/>
                <a:ext cx="426" cy="258"/>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7" name="Line 31">
                <a:extLst>
                  <a:ext uri="{FF2B5EF4-FFF2-40B4-BE49-F238E27FC236}">
                    <a16:creationId xmlns:a16="http://schemas.microsoft.com/office/drawing/2014/main" id="{48FA2A74-AFAD-41F8-AE20-B7E80FF69D52}"/>
                  </a:ext>
                </a:extLst>
              </p:cNvPr>
              <p:cNvSpPr>
                <a:spLocks noChangeShapeType="1"/>
              </p:cNvSpPr>
              <p:nvPr/>
            </p:nvSpPr>
            <p:spPr bwMode="auto">
              <a:xfrm>
                <a:off x="3618" y="6"/>
                <a:ext cx="270" cy="192"/>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8" name="Line 32">
                <a:extLst>
                  <a:ext uri="{FF2B5EF4-FFF2-40B4-BE49-F238E27FC236}">
                    <a16:creationId xmlns:a16="http://schemas.microsoft.com/office/drawing/2014/main" id="{76E61EFB-C3EC-47A4-99F5-C07FF581F9FA}"/>
                  </a:ext>
                </a:extLst>
              </p:cNvPr>
              <p:cNvSpPr>
                <a:spLocks noChangeShapeType="1"/>
              </p:cNvSpPr>
              <p:nvPr/>
            </p:nvSpPr>
            <p:spPr bwMode="auto">
              <a:xfrm>
                <a:off x="3732" y="6"/>
                <a:ext cx="156" cy="120"/>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9" name="Line 33">
                <a:extLst>
                  <a:ext uri="{FF2B5EF4-FFF2-40B4-BE49-F238E27FC236}">
                    <a16:creationId xmlns:a16="http://schemas.microsoft.com/office/drawing/2014/main" id="{B3BD80FF-3FDD-47FE-B6F4-7A9F9F0CFE64}"/>
                  </a:ext>
                </a:extLst>
              </p:cNvPr>
              <p:cNvSpPr>
                <a:spLocks noChangeShapeType="1"/>
              </p:cNvSpPr>
              <p:nvPr/>
            </p:nvSpPr>
            <p:spPr bwMode="auto">
              <a:xfrm>
                <a:off x="3828" y="0"/>
                <a:ext cx="54" cy="66"/>
              </a:xfrm>
              <a:prstGeom prst="line">
                <a:avLst/>
              </a:prstGeom>
              <a:noFill/>
              <a:ln w="19050" cap="flat">
                <a:solidFill>
                  <a:srgbClr val="80808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pic>
          <p:nvPicPr>
            <p:cNvPr id="6" name="Picture 35">
              <a:extLst>
                <a:ext uri="{FF2B5EF4-FFF2-40B4-BE49-F238E27FC236}">
                  <a16:creationId xmlns:a16="http://schemas.microsoft.com/office/drawing/2014/main" id="{3E699853-10A0-4287-A715-6E285F5B909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5213" y="1897063"/>
              <a:ext cx="90805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miter lim="800000"/>
                  <a:headEnd/>
                  <a:tailEnd/>
                </a14:hiddenLine>
              </a:ext>
            </a:extLst>
          </p:spPr>
        </p:pic>
        <p:pic>
          <p:nvPicPr>
            <p:cNvPr id="7" name="Picture 36">
              <a:extLst>
                <a:ext uri="{FF2B5EF4-FFF2-40B4-BE49-F238E27FC236}">
                  <a16:creationId xmlns:a16="http://schemas.microsoft.com/office/drawing/2014/main" id="{A5187BC0-B88D-48F8-8CE8-EA2E8DECD8E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838" y="3135313"/>
              <a:ext cx="90805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miter lim="800000"/>
                  <a:headEnd/>
                  <a:tailEnd/>
                </a14:hiddenLine>
              </a:ext>
            </a:extLst>
          </p:spPr>
        </p:pic>
        <p:pic>
          <p:nvPicPr>
            <p:cNvPr id="8" name="Picture 37">
              <a:extLst>
                <a:ext uri="{FF2B5EF4-FFF2-40B4-BE49-F238E27FC236}">
                  <a16:creationId xmlns:a16="http://schemas.microsoft.com/office/drawing/2014/main" id="{18A412B4-7DD9-4E10-84EB-622752F22BC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1150" y="2428875"/>
              <a:ext cx="90805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miter lim="800000"/>
                  <a:headEnd/>
                  <a:tailEnd/>
                </a14:hiddenLine>
              </a:ext>
            </a:extLst>
          </p:spPr>
        </p:pic>
      </p:grpSp>
      <p:sp>
        <p:nvSpPr>
          <p:cNvPr id="40" name="TextBox 39">
            <a:extLst>
              <a:ext uri="{FF2B5EF4-FFF2-40B4-BE49-F238E27FC236}">
                <a16:creationId xmlns:a16="http://schemas.microsoft.com/office/drawing/2014/main" id="{20AF04B6-D73D-4E3E-B5B3-43EF75B32EAC}"/>
              </a:ext>
            </a:extLst>
          </p:cNvPr>
          <p:cNvSpPr txBox="1"/>
          <p:nvPr/>
        </p:nvSpPr>
        <p:spPr>
          <a:xfrm>
            <a:off x="357403" y="6429539"/>
            <a:ext cx="6320233" cy="276999"/>
          </a:xfrm>
          <a:prstGeom prst="rect">
            <a:avLst/>
          </a:prstGeom>
          <a:noFill/>
        </p:spPr>
        <p:txBody>
          <a:bodyPr wrap="square" rtlCol="0">
            <a:spAutoFit/>
          </a:bodyPr>
          <a:lstStyle/>
          <a:p>
            <a:r>
              <a:rPr lang="en-US" sz="1200" dirty="0"/>
              <a:t>Slide by Steve Seitz</a:t>
            </a:r>
          </a:p>
        </p:txBody>
      </p:sp>
    </p:spTree>
    <p:extLst>
      <p:ext uri="{BB962C8B-B14F-4D97-AF65-F5344CB8AC3E}">
        <p14:creationId xmlns:p14="http://schemas.microsoft.com/office/powerpoint/2010/main" val="2960225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Line 2"/>
          <p:cNvSpPr>
            <a:spLocks noChangeShapeType="1"/>
          </p:cNvSpPr>
          <p:nvPr>
            <p:custDataLst>
              <p:tags r:id="rId1"/>
            </p:custDataLst>
          </p:nvPr>
        </p:nvSpPr>
        <p:spPr bwMode="auto">
          <a:xfrm>
            <a:off x="30163" y="2693988"/>
            <a:ext cx="9113837" cy="0"/>
          </a:xfrm>
          <a:prstGeom prst="line">
            <a:avLst/>
          </a:prstGeom>
          <a:noFill/>
          <a:ln w="12700">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grpSp>
        <p:nvGrpSpPr>
          <p:cNvPr id="2" name="Group 3"/>
          <p:cNvGrpSpPr>
            <a:grpSpLocks/>
          </p:cNvGrpSpPr>
          <p:nvPr>
            <p:custDataLst>
              <p:tags r:id="rId2"/>
            </p:custDataLst>
          </p:nvPr>
        </p:nvGrpSpPr>
        <p:grpSpPr bwMode="auto">
          <a:xfrm>
            <a:off x="0" y="2693988"/>
            <a:ext cx="9139238" cy="4159250"/>
            <a:chOff x="1050" y="1976"/>
            <a:chExt cx="3862" cy="1830"/>
          </a:xfrm>
        </p:grpSpPr>
        <p:sp>
          <p:nvSpPr>
            <p:cNvPr id="358404" name="Line 4"/>
            <p:cNvSpPr>
              <a:spLocks noChangeShapeType="1"/>
            </p:cNvSpPr>
            <p:nvPr>
              <p:custDataLst>
                <p:tags r:id="rId64"/>
              </p:custDataLst>
            </p:nvPr>
          </p:nvSpPr>
          <p:spPr bwMode="auto">
            <a:xfrm flipH="1">
              <a:off x="1056" y="1976"/>
              <a:ext cx="3479" cy="1492"/>
            </a:xfrm>
            <a:prstGeom prst="line">
              <a:avLst/>
            </a:prstGeom>
            <a:noFill/>
            <a:ln w="9525">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05" name="Line 5"/>
            <p:cNvSpPr>
              <a:spLocks noChangeShapeType="1"/>
            </p:cNvSpPr>
            <p:nvPr>
              <p:custDataLst>
                <p:tags r:id="rId65"/>
              </p:custDataLst>
            </p:nvPr>
          </p:nvSpPr>
          <p:spPr bwMode="auto">
            <a:xfrm flipV="1">
              <a:off x="1586" y="1976"/>
              <a:ext cx="2949" cy="1830"/>
            </a:xfrm>
            <a:prstGeom prst="line">
              <a:avLst/>
            </a:prstGeom>
            <a:noFill/>
            <a:ln w="9525">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06" name="Line 6"/>
            <p:cNvSpPr>
              <a:spLocks noChangeShapeType="1"/>
            </p:cNvSpPr>
            <p:nvPr>
              <p:custDataLst>
                <p:tags r:id="rId66"/>
              </p:custDataLst>
            </p:nvPr>
          </p:nvSpPr>
          <p:spPr bwMode="auto">
            <a:xfrm flipV="1">
              <a:off x="2525" y="1976"/>
              <a:ext cx="2010" cy="1824"/>
            </a:xfrm>
            <a:prstGeom prst="line">
              <a:avLst/>
            </a:prstGeom>
            <a:noFill/>
            <a:ln w="9525">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07" name="Line 7"/>
            <p:cNvSpPr>
              <a:spLocks noChangeShapeType="1"/>
            </p:cNvSpPr>
            <p:nvPr>
              <p:custDataLst>
                <p:tags r:id="rId67"/>
              </p:custDataLst>
            </p:nvPr>
          </p:nvSpPr>
          <p:spPr bwMode="auto">
            <a:xfrm flipV="1">
              <a:off x="3371" y="1976"/>
              <a:ext cx="1164" cy="1813"/>
            </a:xfrm>
            <a:prstGeom prst="line">
              <a:avLst/>
            </a:prstGeom>
            <a:noFill/>
            <a:ln w="9525">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08" name="Line 8"/>
            <p:cNvSpPr>
              <a:spLocks noChangeShapeType="1"/>
            </p:cNvSpPr>
            <p:nvPr>
              <p:custDataLst>
                <p:tags r:id="rId68"/>
              </p:custDataLst>
            </p:nvPr>
          </p:nvSpPr>
          <p:spPr bwMode="auto">
            <a:xfrm flipV="1">
              <a:off x="4195" y="1976"/>
              <a:ext cx="340" cy="1813"/>
            </a:xfrm>
            <a:prstGeom prst="line">
              <a:avLst/>
            </a:prstGeom>
            <a:noFill/>
            <a:ln w="9525">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09" name="Line 9"/>
            <p:cNvSpPr>
              <a:spLocks noChangeShapeType="1"/>
            </p:cNvSpPr>
            <p:nvPr>
              <p:custDataLst>
                <p:tags r:id="rId69"/>
              </p:custDataLst>
            </p:nvPr>
          </p:nvSpPr>
          <p:spPr bwMode="auto">
            <a:xfrm flipH="1" flipV="1">
              <a:off x="4535" y="1976"/>
              <a:ext cx="367" cy="921"/>
            </a:xfrm>
            <a:prstGeom prst="line">
              <a:avLst/>
            </a:prstGeom>
            <a:noFill/>
            <a:ln w="9525">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10" name="Line 10"/>
            <p:cNvSpPr>
              <a:spLocks noChangeShapeType="1"/>
            </p:cNvSpPr>
            <p:nvPr>
              <p:custDataLst>
                <p:tags r:id="rId70"/>
              </p:custDataLst>
            </p:nvPr>
          </p:nvSpPr>
          <p:spPr bwMode="auto">
            <a:xfrm flipH="1" flipV="1">
              <a:off x="4540" y="1976"/>
              <a:ext cx="372" cy="401"/>
            </a:xfrm>
            <a:prstGeom prst="line">
              <a:avLst/>
            </a:prstGeom>
            <a:noFill/>
            <a:ln w="9525">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11" name="Line 11"/>
            <p:cNvSpPr>
              <a:spLocks noChangeShapeType="1"/>
            </p:cNvSpPr>
            <p:nvPr>
              <p:custDataLst>
                <p:tags r:id="rId71"/>
              </p:custDataLst>
            </p:nvPr>
          </p:nvSpPr>
          <p:spPr bwMode="auto">
            <a:xfrm>
              <a:off x="4540" y="1976"/>
              <a:ext cx="368" cy="193"/>
            </a:xfrm>
            <a:prstGeom prst="line">
              <a:avLst/>
            </a:prstGeom>
            <a:noFill/>
            <a:ln w="9525">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12" name="Line 12"/>
            <p:cNvSpPr>
              <a:spLocks noChangeShapeType="1"/>
            </p:cNvSpPr>
            <p:nvPr>
              <p:custDataLst>
                <p:tags r:id="rId72"/>
              </p:custDataLst>
            </p:nvPr>
          </p:nvSpPr>
          <p:spPr bwMode="auto">
            <a:xfrm flipH="1" flipV="1">
              <a:off x="4540" y="1976"/>
              <a:ext cx="357" cy="90"/>
            </a:xfrm>
            <a:prstGeom prst="line">
              <a:avLst/>
            </a:prstGeom>
            <a:noFill/>
            <a:ln w="9525">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13" name="Line 13"/>
            <p:cNvSpPr>
              <a:spLocks noChangeShapeType="1"/>
            </p:cNvSpPr>
            <p:nvPr>
              <p:custDataLst>
                <p:tags r:id="rId73"/>
              </p:custDataLst>
            </p:nvPr>
          </p:nvSpPr>
          <p:spPr bwMode="auto">
            <a:xfrm flipV="1">
              <a:off x="1062" y="1976"/>
              <a:ext cx="3478" cy="989"/>
            </a:xfrm>
            <a:prstGeom prst="line">
              <a:avLst/>
            </a:prstGeom>
            <a:noFill/>
            <a:ln w="9525">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14" name="Line 14"/>
            <p:cNvSpPr>
              <a:spLocks noChangeShapeType="1"/>
            </p:cNvSpPr>
            <p:nvPr>
              <p:custDataLst>
                <p:tags r:id="rId74"/>
              </p:custDataLst>
            </p:nvPr>
          </p:nvSpPr>
          <p:spPr bwMode="auto">
            <a:xfrm flipV="1">
              <a:off x="1050" y="1976"/>
              <a:ext cx="3479" cy="593"/>
            </a:xfrm>
            <a:prstGeom prst="line">
              <a:avLst/>
            </a:prstGeom>
            <a:noFill/>
            <a:ln w="9525">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15" name="Line 15"/>
            <p:cNvSpPr>
              <a:spLocks noChangeShapeType="1"/>
            </p:cNvSpPr>
            <p:nvPr>
              <p:custDataLst>
                <p:tags r:id="rId75"/>
              </p:custDataLst>
            </p:nvPr>
          </p:nvSpPr>
          <p:spPr bwMode="auto">
            <a:xfrm flipV="1">
              <a:off x="1056" y="1976"/>
              <a:ext cx="3473" cy="339"/>
            </a:xfrm>
            <a:prstGeom prst="line">
              <a:avLst/>
            </a:prstGeom>
            <a:noFill/>
            <a:ln w="9525">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16" name="Line 16"/>
            <p:cNvSpPr>
              <a:spLocks noChangeShapeType="1"/>
            </p:cNvSpPr>
            <p:nvPr>
              <p:custDataLst>
                <p:tags r:id="rId76"/>
              </p:custDataLst>
            </p:nvPr>
          </p:nvSpPr>
          <p:spPr bwMode="auto">
            <a:xfrm flipV="1">
              <a:off x="1050" y="1976"/>
              <a:ext cx="3479" cy="142"/>
            </a:xfrm>
            <a:prstGeom prst="line">
              <a:avLst/>
            </a:prstGeom>
            <a:noFill/>
            <a:ln w="9525">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grpSp>
      <p:grpSp>
        <p:nvGrpSpPr>
          <p:cNvPr id="3" name="Group 17"/>
          <p:cNvGrpSpPr>
            <a:grpSpLocks/>
          </p:cNvGrpSpPr>
          <p:nvPr>
            <p:custDataLst>
              <p:tags r:id="rId3"/>
            </p:custDataLst>
          </p:nvPr>
        </p:nvGrpSpPr>
        <p:grpSpPr bwMode="auto">
          <a:xfrm flipH="1">
            <a:off x="6350" y="2698750"/>
            <a:ext cx="9118600" cy="4159250"/>
            <a:chOff x="1050" y="1976"/>
            <a:chExt cx="3862" cy="1830"/>
          </a:xfrm>
        </p:grpSpPr>
        <p:sp>
          <p:nvSpPr>
            <p:cNvPr id="358418" name="Line 18"/>
            <p:cNvSpPr>
              <a:spLocks noChangeShapeType="1"/>
            </p:cNvSpPr>
            <p:nvPr>
              <p:custDataLst>
                <p:tags r:id="rId51"/>
              </p:custDataLst>
            </p:nvPr>
          </p:nvSpPr>
          <p:spPr bwMode="auto">
            <a:xfrm flipH="1">
              <a:off x="1056" y="1976"/>
              <a:ext cx="3479" cy="1492"/>
            </a:xfrm>
            <a:prstGeom prst="line">
              <a:avLst/>
            </a:prstGeom>
            <a:noFill/>
            <a:ln w="12700">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19" name="Line 19"/>
            <p:cNvSpPr>
              <a:spLocks noChangeShapeType="1"/>
            </p:cNvSpPr>
            <p:nvPr>
              <p:custDataLst>
                <p:tags r:id="rId52"/>
              </p:custDataLst>
            </p:nvPr>
          </p:nvSpPr>
          <p:spPr bwMode="auto">
            <a:xfrm flipV="1">
              <a:off x="1586" y="1976"/>
              <a:ext cx="2949" cy="1830"/>
            </a:xfrm>
            <a:prstGeom prst="line">
              <a:avLst/>
            </a:prstGeom>
            <a:noFill/>
            <a:ln w="12700">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20" name="Line 20"/>
            <p:cNvSpPr>
              <a:spLocks noChangeShapeType="1"/>
            </p:cNvSpPr>
            <p:nvPr>
              <p:custDataLst>
                <p:tags r:id="rId53"/>
              </p:custDataLst>
            </p:nvPr>
          </p:nvSpPr>
          <p:spPr bwMode="auto">
            <a:xfrm flipV="1">
              <a:off x="2525" y="1976"/>
              <a:ext cx="2010" cy="1824"/>
            </a:xfrm>
            <a:prstGeom prst="line">
              <a:avLst/>
            </a:prstGeom>
            <a:noFill/>
            <a:ln w="12700">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21" name="Line 21"/>
            <p:cNvSpPr>
              <a:spLocks noChangeShapeType="1"/>
            </p:cNvSpPr>
            <p:nvPr>
              <p:custDataLst>
                <p:tags r:id="rId54"/>
              </p:custDataLst>
            </p:nvPr>
          </p:nvSpPr>
          <p:spPr bwMode="auto">
            <a:xfrm flipV="1">
              <a:off x="3371" y="1976"/>
              <a:ext cx="1164" cy="1813"/>
            </a:xfrm>
            <a:prstGeom prst="line">
              <a:avLst/>
            </a:prstGeom>
            <a:noFill/>
            <a:ln w="12700">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22" name="Line 22"/>
            <p:cNvSpPr>
              <a:spLocks noChangeShapeType="1"/>
            </p:cNvSpPr>
            <p:nvPr>
              <p:custDataLst>
                <p:tags r:id="rId55"/>
              </p:custDataLst>
            </p:nvPr>
          </p:nvSpPr>
          <p:spPr bwMode="auto">
            <a:xfrm flipV="1">
              <a:off x="4195" y="1976"/>
              <a:ext cx="340" cy="1813"/>
            </a:xfrm>
            <a:prstGeom prst="line">
              <a:avLst/>
            </a:prstGeom>
            <a:noFill/>
            <a:ln w="12700">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23" name="Line 23"/>
            <p:cNvSpPr>
              <a:spLocks noChangeShapeType="1"/>
            </p:cNvSpPr>
            <p:nvPr>
              <p:custDataLst>
                <p:tags r:id="rId56"/>
              </p:custDataLst>
            </p:nvPr>
          </p:nvSpPr>
          <p:spPr bwMode="auto">
            <a:xfrm flipH="1" flipV="1">
              <a:off x="4535" y="1976"/>
              <a:ext cx="367" cy="921"/>
            </a:xfrm>
            <a:prstGeom prst="line">
              <a:avLst/>
            </a:prstGeom>
            <a:noFill/>
            <a:ln w="12700">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24" name="Line 24"/>
            <p:cNvSpPr>
              <a:spLocks noChangeShapeType="1"/>
            </p:cNvSpPr>
            <p:nvPr>
              <p:custDataLst>
                <p:tags r:id="rId57"/>
              </p:custDataLst>
            </p:nvPr>
          </p:nvSpPr>
          <p:spPr bwMode="auto">
            <a:xfrm flipH="1" flipV="1">
              <a:off x="4540" y="1976"/>
              <a:ext cx="372" cy="401"/>
            </a:xfrm>
            <a:prstGeom prst="line">
              <a:avLst/>
            </a:prstGeom>
            <a:noFill/>
            <a:ln w="12700">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25" name="Line 25"/>
            <p:cNvSpPr>
              <a:spLocks noChangeShapeType="1"/>
            </p:cNvSpPr>
            <p:nvPr>
              <p:custDataLst>
                <p:tags r:id="rId58"/>
              </p:custDataLst>
            </p:nvPr>
          </p:nvSpPr>
          <p:spPr bwMode="auto">
            <a:xfrm>
              <a:off x="4540" y="1976"/>
              <a:ext cx="368" cy="193"/>
            </a:xfrm>
            <a:prstGeom prst="line">
              <a:avLst/>
            </a:prstGeom>
            <a:noFill/>
            <a:ln w="12700">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26" name="Line 26"/>
            <p:cNvSpPr>
              <a:spLocks noChangeShapeType="1"/>
            </p:cNvSpPr>
            <p:nvPr>
              <p:custDataLst>
                <p:tags r:id="rId59"/>
              </p:custDataLst>
            </p:nvPr>
          </p:nvSpPr>
          <p:spPr bwMode="auto">
            <a:xfrm flipH="1" flipV="1">
              <a:off x="4540" y="1976"/>
              <a:ext cx="357" cy="90"/>
            </a:xfrm>
            <a:prstGeom prst="line">
              <a:avLst/>
            </a:prstGeom>
            <a:noFill/>
            <a:ln w="12700">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27" name="Line 27"/>
            <p:cNvSpPr>
              <a:spLocks noChangeShapeType="1"/>
            </p:cNvSpPr>
            <p:nvPr>
              <p:custDataLst>
                <p:tags r:id="rId60"/>
              </p:custDataLst>
            </p:nvPr>
          </p:nvSpPr>
          <p:spPr bwMode="auto">
            <a:xfrm flipV="1">
              <a:off x="1062" y="1976"/>
              <a:ext cx="3478" cy="989"/>
            </a:xfrm>
            <a:prstGeom prst="line">
              <a:avLst/>
            </a:prstGeom>
            <a:noFill/>
            <a:ln w="12700">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28" name="Line 28"/>
            <p:cNvSpPr>
              <a:spLocks noChangeShapeType="1"/>
            </p:cNvSpPr>
            <p:nvPr>
              <p:custDataLst>
                <p:tags r:id="rId61"/>
              </p:custDataLst>
            </p:nvPr>
          </p:nvSpPr>
          <p:spPr bwMode="auto">
            <a:xfrm flipV="1">
              <a:off x="1050" y="1976"/>
              <a:ext cx="3479" cy="593"/>
            </a:xfrm>
            <a:prstGeom prst="line">
              <a:avLst/>
            </a:prstGeom>
            <a:noFill/>
            <a:ln w="12700">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29" name="Line 29"/>
            <p:cNvSpPr>
              <a:spLocks noChangeShapeType="1"/>
            </p:cNvSpPr>
            <p:nvPr>
              <p:custDataLst>
                <p:tags r:id="rId62"/>
              </p:custDataLst>
            </p:nvPr>
          </p:nvSpPr>
          <p:spPr bwMode="auto">
            <a:xfrm flipV="1">
              <a:off x="1056" y="1976"/>
              <a:ext cx="3473" cy="339"/>
            </a:xfrm>
            <a:prstGeom prst="line">
              <a:avLst/>
            </a:prstGeom>
            <a:noFill/>
            <a:ln w="12700">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sp>
          <p:nvSpPr>
            <p:cNvPr id="358430" name="Line 30"/>
            <p:cNvSpPr>
              <a:spLocks noChangeShapeType="1"/>
            </p:cNvSpPr>
            <p:nvPr>
              <p:custDataLst>
                <p:tags r:id="rId63"/>
              </p:custDataLst>
            </p:nvPr>
          </p:nvSpPr>
          <p:spPr bwMode="auto">
            <a:xfrm flipV="1">
              <a:off x="1050" y="1976"/>
              <a:ext cx="3479" cy="142"/>
            </a:xfrm>
            <a:prstGeom prst="line">
              <a:avLst/>
            </a:prstGeom>
            <a:noFill/>
            <a:ln w="12700">
              <a:solidFill>
                <a:schemeClr val="accent2"/>
              </a:solidFill>
              <a:round/>
              <a:headEnd/>
              <a:tailEnd/>
            </a:ln>
            <a:effectLst/>
          </p:spPr>
          <p:txBody>
            <a:bodyPr/>
            <a:lstStyle/>
            <a:p>
              <a:pPr eaLnBrk="0" hangingPunct="0"/>
              <a:endParaRPr lang="en-US" sz="2400">
                <a:solidFill>
                  <a:srgbClr val="000000"/>
                </a:solidFill>
                <a:latin typeface="Times New Roman" pitchFamily="18" charset="0"/>
              </a:endParaRPr>
            </a:p>
          </p:txBody>
        </p:sp>
      </p:grpSp>
      <p:sp>
        <p:nvSpPr>
          <p:cNvPr id="358431" name="Rectangle 31"/>
          <p:cNvSpPr>
            <a:spLocks noGrp="1" noChangeArrowheads="1"/>
          </p:cNvSpPr>
          <p:nvPr>
            <p:ph type="title" idx="4294967295"/>
            <p:custDataLst>
              <p:tags r:id="rId4"/>
            </p:custDataLst>
          </p:nvPr>
        </p:nvSpPr>
        <p:spPr/>
        <p:txBody>
          <a:bodyPr/>
          <a:lstStyle/>
          <a:p>
            <a:r>
              <a:rPr lang="en-US" dirty="0"/>
              <a:t>Measuring height</a:t>
            </a:r>
          </a:p>
        </p:txBody>
      </p:sp>
      <p:sp>
        <p:nvSpPr>
          <p:cNvPr id="358432" name="Line 32"/>
          <p:cNvSpPr>
            <a:spLocks noChangeShapeType="1"/>
          </p:cNvSpPr>
          <p:nvPr>
            <p:custDataLst>
              <p:tags r:id="rId5"/>
            </p:custDataLst>
          </p:nvPr>
        </p:nvSpPr>
        <p:spPr bwMode="auto">
          <a:xfrm flipH="1" flipV="1">
            <a:off x="3343275" y="2695575"/>
            <a:ext cx="2524125" cy="2028825"/>
          </a:xfrm>
          <a:prstGeom prst="line">
            <a:avLst/>
          </a:prstGeom>
          <a:noFill/>
          <a:ln w="28575">
            <a:solidFill>
              <a:srgbClr val="FF0000"/>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grpSp>
        <p:nvGrpSpPr>
          <p:cNvPr id="4" name="Group 33"/>
          <p:cNvGrpSpPr>
            <a:grpSpLocks/>
          </p:cNvGrpSpPr>
          <p:nvPr>
            <p:custDataLst>
              <p:tags r:id="rId6"/>
            </p:custDataLst>
          </p:nvPr>
        </p:nvGrpSpPr>
        <p:grpSpPr bwMode="auto">
          <a:xfrm>
            <a:off x="5867400" y="1219200"/>
            <a:ext cx="685800" cy="3505200"/>
            <a:chOff x="3696" y="768"/>
            <a:chExt cx="432" cy="2208"/>
          </a:xfrm>
        </p:grpSpPr>
        <p:sp>
          <p:nvSpPr>
            <p:cNvPr id="358434" name="Rectangle 34"/>
            <p:cNvSpPr>
              <a:spLocks noChangeArrowheads="1"/>
            </p:cNvSpPr>
            <p:nvPr>
              <p:custDataLst>
                <p:tags r:id="rId23"/>
              </p:custDataLst>
            </p:nvPr>
          </p:nvSpPr>
          <p:spPr bwMode="auto">
            <a:xfrm>
              <a:off x="3696" y="768"/>
              <a:ext cx="384" cy="2208"/>
            </a:xfrm>
            <a:prstGeom prst="rect">
              <a:avLst/>
            </a:prstGeom>
            <a:solidFill>
              <a:schemeClr val="tx1"/>
            </a:solidFill>
            <a:ln w="28575">
              <a:solidFill>
                <a:schemeClr val="tx1"/>
              </a:solidFill>
              <a:miter lim="800000"/>
              <a:headEnd/>
              <a:tailEnd/>
            </a:ln>
            <a:effectLst/>
          </p:spPr>
          <p:txBody>
            <a:bodyPr wrap="none" anchor="ctr"/>
            <a:lstStyle/>
            <a:p>
              <a:pPr eaLnBrk="0" hangingPunct="0"/>
              <a:endParaRPr lang="en-US" sz="2400">
                <a:solidFill>
                  <a:srgbClr val="000000"/>
                </a:solidFill>
                <a:latin typeface="Times New Roman" pitchFamily="18" charset="0"/>
              </a:endParaRPr>
            </a:p>
          </p:txBody>
        </p:sp>
        <p:grpSp>
          <p:nvGrpSpPr>
            <p:cNvPr id="5" name="Group 35"/>
            <p:cNvGrpSpPr>
              <a:grpSpLocks/>
            </p:cNvGrpSpPr>
            <p:nvPr/>
          </p:nvGrpSpPr>
          <p:grpSpPr bwMode="auto">
            <a:xfrm>
              <a:off x="3888" y="912"/>
              <a:ext cx="240" cy="1824"/>
              <a:chOff x="3888" y="912"/>
              <a:chExt cx="240" cy="1824"/>
            </a:xfrm>
          </p:grpSpPr>
          <p:sp>
            <p:nvSpPr>
              <p:cNvPr id="358436" name="Text Box 36"/>
              <p:cNvSpPr txBox="1">
                <a:spLocks noChangeArrowheads="1"/>
              </p:cNvSpPr>
              <p:nvPr>
                <p:custDataLst>
                  <p:tags r:id="rId46"/>
                </p:custDataLst>
              </p:nvPr>
            </p:nvSpPr>
            <p:spPr bwMode="auto">
              <a:xfrm>
                <a:off x="3888" y="2448"/>
                <a:ext cx="240" cy="288"/>
              </a:xfrm>
              <a:prstGeom prst="rect">
                <a:avLst/>
              </a:prstGeom>
              <a:noFill/>
              <a:ln w="12700">
                <a:noFill/>
                <a:miter lim="800000"/>
                <a:headEnd/>
                <a:tailEnd/>
              </a:ln>
              <a:effectLst/>
            </p:spPr>
            <p:txBody>
              <a:bodyPr>
                <a:spAutoFit/>
                <a:flatTx/>
              </a:bodyPr>
              <a:lstStyle/>
              <a:p>
                <a:pPr eaLnBrk="0" hangingPunct="0">
                  <a:spcBef>
                    <a:spcPct val="50000"/>
                  </a:spcBef>
                </a:pPr>
                <a:r>
                  <a:rPr lang="en-US" sz="2400" b="1">
                    <a:solidFill>
                      <a:srgbClr val="FFFFFF"/>
                    </a:solidFill>
                    <a:latin typeface="Times New Roman" pitchFamily="18" charset="0"/>
                  </a:rPr>
                  <a:t>1</a:t>
                </a:r>
              </a:p>
            </p:txBody>
          </p:sp>
          <p:sp>
            <p:nvSpPr>
              <p:cNvPr id="358437" name="Text Box 37"/>
              <p:cNvSpPr txBox="1">
                <a:spLocks noChangeArrowheads="1"/>
              </p:cNvSpPr>
              <p:nvPr>
                <p:custDataLst>
                  <p:tags r:id="rId47"/>
                </p:custDataLst>
              </p:nvPr>
            </p:nvSpPr>
            <p:spPr bwMode="auto">
              <a:xfrm>
                <a:off x="3888" y="2064"/>
                <a:ext cx="240" cy="288"/>
              </a:xfrm>
              <a:prstGeom prst="rect">
                <a:avLst/>
              </a:prstGeom>
              <a:noFill/>
              <a:ln w="12700">
                <a:noFill/>
                <a:miter lim="800000"/>
                <a:headEnd/>
                <a:tailEnd/>
              </a:ln>
              <a:effectLst/>
            </p:spPr>
            <p:txBody>
              <a:bodyPr>
                <a:spAutoFit/>
                <a:flatTx/>
              </a:bodyPr>
              <a:lstStyle/>
              <a:p>
                <a:pPr eaLnBrk="0" hangingPunct="0">
                  <a:spcBef>
                    <a:spcPct val="50000"/>
                  </a:spcBef>
                </a:pPr>
                <a:r>
                  <a:rPr lang="en-US" sz="2400" b="1">
                    <a:solidFill>
                      <a:srgbClr val="FFFFFF"/>
                    </a:solidFill>
                    <a:latin typeface="Times New Roman" pitchFamily="18" charset="0"/>
                  </a:rPr>
                  <a:t>2</a:t>
                </a:r>
              </a:p>
            </p:txBody>
          </p:sp>
          <p:sp>
            <p:nvSpPr>
              <p:cNvPr id="358438" name="Text Box 38"/>
              <p:cNvSpPr txBox="1">
                <a:spLocks noChangeArrowheads="1"/>
              </p:cNvSpPr>
              <p:nvPr>
                <p:custDataLst>
                  <p:tags r:id="rId48"/>
                </p:custDataLst>
              </p:nvPr>
            </p:nvSpPr>
            <p:spPr bwMode="auto">
              <a:xfrm>
                <a:off x="3888" y="1680"/>
                <a:ext cx="240" cy="288"/>
              </a:xfrm>
              <a:prstGeom prst="rect">
                <a:avLst/>
              </a:prstGeom>
              <a:noFill/>
              <a:ln w="12700">
                <a:noFill/>
                <a:miter lim="800000"/>
                <a:headEnd/>
                <a:tailEnd/>
              </a:ln>
              <a:effectLst/>
            </p:spPr>
            <p:txBody>
              <a:bodyPr>
                <a:spAutoFit/>
                <a:flatTx/>
              </a:bodyPr>
              <a:lstStyle/>
              <a:p>
                <a:pPr eaLnBrk="0" hangingPunct="0">
                  <a:spcBef>
                    <a:spcPct val="50000"/>
                  </a:spcBef>
                </a:pPr>
                <a:r>
                  <a:rPr lang="en-US" sz="2400" b="1">
                    <a:solidFill>
                      <a:srgbClr val="FFFFFF"/>
                    </a:solidFill>
                    <a:latin typeface="Times New Roman" pitchFamily="18" charset="0"/>
                  </a:rPr>
                  <a:t>3</a:t>
                </a:r>
              </a:p>
            </p:txBody>
          </p:sp>
          <p:sp>
            <p:nvSpPr>
              <p:cNvPr id="358439" name="Text Box 39"/>
              <p:cNvSpPr txBox="1">
                <a:spLocks noChangeArrowheads="1"/>
              </p:cNvSpPr>
              <p:nvPr>
                <p:custDataLst>
                  <p:tags r:id="rId49"/>
                </p:custDataLst>
              </p:nvPr>
            </p:nvSpPr>
            <p:spPr bwMode="auto">
              <a:xfrm>
                <a:off x="3888" y="1296"/>
                <a:ext cx="240" cy="288"/>
              </a:xfrm>
              <a:prstGeom prst="rect">
                <a:avLst/>
              </a:prstGeom>
              <a:noFill/>
              <a:ln w="12700">
                <a:noFill/>
                <a:miter lim="800000"/>
                <a:headEnd/>
                <a:tailEnd/>
              </a:ln>
              <a:effectLst/>
            </p:spPr>
            <p:txBody>
              <a:bodyPr>
                <a:spAutoFit/>
                <a:flatTx/>
              </a:bodyPr>
              <a:lstStyle/>
              <a:p>
                <a:pPr eaLnBrk="0" hangingPunct="0">
                  <a:spcBef>
                    <a:spcPct val="50000"/>
                  </a:spcBef>
                </a:pPr>
                <a:r>
                  <a:rPr lang="en-US" sz="2400" b="1">
                    <a:solidFill>
                      <a:srgbClr val="FFFFFF"/>
                    </a:solidFill>
                    <a:latin typeface="Times New Roman" pitchFamily="18" charset="0"/>
                  </a:rPr>
                  <a:t>4</a:t>
                </a:r>
              </a:p>
            </p:txBody>
          </p:sp>
          <p:sp>
            <p:nvSpPr>
              <p:cNvPr id="358440" name="Text Box 40"/>
              <p:cNvSpPr txBox="1">
                <a:spLocks noChangeArrowheads="1"/>
              </p:cNvSpPr>
              <p:nvPr>
                <p:custDataLst>
                  <p:tags r:id="rId50"/>
                </p:custDataLst>
              </p:nvPr>
            </p:nvSpPr>
            <p:spPr bwMode="auto">
              <a:xfrm>
                <a:off x="3888" y="912"/>
                <a:ext cx="240" cy="288"/>
              </a:xfrm>
              <a:prstGeom prst="rect">
                <a:avLst/>
              </a:prstGeom>
              <a:noFill/>
              <a:ln w="12700">
                <a:noFill/>
                <a:miter lim="800000"/>
                <a:headEnd/>
                <a:tailEnd/>
              </a:ln>
              <a:effectLst/>
            </p:spPr>
            <p:txBody>
              <a:bodyPr>
                <a:spAutoFit/>
                <a:flatTx/>
              </a:bodyPr>
              <a:lstStyle/>
              <a:p>
                <a:pPr eaLnBrk="0" hangingPunct="0">
                  <a:spcBef>
                    <a:spcPct val="50000"/>
                  </a:spcBef>
                </a:pPr>
                <a:r>
                  <a:rPr lang="en-US" sz="2400" b="1">
                    <a:solidFill>
                      <a:srgbClr val="FFFFFF"/>
                    </a:solidFill>
                    <a:latin typeface="Times New Roman" pitchFamily="18" charset="0"/>
                  </a:rPr>
                  <a:t>5</a:t>
                </a:r>
              </a:p>
            </p:txBody>
          </p:sp>
        </p:grpSp>
        <p:grpSp>
          <p:nvGrpSpPr>
            <p:cNvPr id="6" name="Group 41"/>
            <p:cNvGrpSpPr>
              <a:grpSpLocks/>
            </p:cNvGrpSpPr>
            <p:nvPr/>
          </p:nvGrpSpPr>
          <p:grpSpPr bwMode="auto">
            <a:xfrm>
              <a:off x="3696" y="864"/>
              <a:ext cx="192" cy="2016"/>
              <a:chOff x="3696" y="864"/>
              <a:chExt cx="192" cy="2016"/>
            </a:xfrm>
          </p:grpSpPr>
          <p:sp>
            <p:nvSpPr>
              <p:cNvPr id="358442" name="Line 42"/>
              <p:cNvSpPr>
                <a:spLocks noChangeShapeType="1"/>
              </p:cNvSpPr>
              <p:nvPr>
                <p:custDataLst>
                  <p:tags r:id="rId24"/>
                </p:custDataLst>
              </p:nvPr>
            </p:nvSpPr>
            <p:spPr bwMode="auto">
              <a:xfrm>
                <a:off x="3696" y="2880"/>
                <a:ext cx="96" cy="0"/>
              </a:xfrm>
              <a:prstGeom prst="line">
                <a:avLst/>
              </a:prstGeom>
              <a:noFill/>
              <a:ln w="28575">
                <a:solidFill>
                  <a:schemeClr val="bg1"/>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43" name="Line 43"/>
              <p:cNvSpPr>
                <a:spLocks noChangeShapeType="1"/>
              </p:cNvSpPr>
              <p:nvPr>
                <p:custDataLst>
                  <p:tags r:id="rId25"/>
                </p:custDataLst>
              </p:nvPr>
            </p:nvSpPr>
            <p:spPr bwMode="auto">
              <a:xfrm>
                <a:off x="3696" y="2784"/>
                <a:ext cx="96" cy="0"/>
              </a:xfrm>
              <a:prstGeom prst="line">
                <a:avLst/>
              </a:prstGeom>
              <a:noFill/>
              <a:ln w="28575">
                <a:solidFill>
                  <a:schemeClr val="bg1"/>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44" name="Line 44"/>
              <p:cNvSpPr>
                <a:spLocks noChangeShapeType="1"/>
              </p:cNvSpPr>
              <p:nvPr>
                <p:custDataLst>
                  <p:tags r:id="rId26"/>
                </p:custDataLst>
              </p:nvPr>
            </p:nvSpPr>
            <p:spPr bwMode="auto">
              <a:xfrm>
                <a:off x="3696" y="2688"/>
                <a:ext cx="96" cy="0"/>
              </a:xfrm>
              <a:prstGeom prst="line">
                <a:avLst/>
              </a:prstGeom>
              <a:noFill/>
              <a:ln w="28575">
                <a:solidFill>
                  <a:schemeClr val="bg1"/>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45" name="Line 45"/>
              <p:cNvSpPr>
                <a:spLocks noChangeShapeType="1"/>
              </p:cNvSpPr>
              <p:nvPr>
                <p:custDataLst>
                  <p:tags r:id="rId27"/>
                </p:custDataLst>
              </p:nvPr>
            </p:nvSpPr>
            <p:spPr bwMode="auto">
              <a:xfrm>
                <a:off x="3696" y="2592"/>
                <a:ext cx="192" cy="0"/>
              </a:xfrm>
              <a:prstGeom prst="line">
                <a:avLst/>
              </a:prstGeom>
              <a:noFill/>
              <a:ln w="28575">
                <a:solidFill>
                  <a:schemeClr val="bg1"/>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46" name="Line 46"/>
              <p:cNvSpPr>
                <a:spLocks noChangeShapeType="1"/>
              </p:cNvSpPr>
              <p:nvPr>
                <p:custDataLst>
                  <p:tags r:id="rId28"/>
                </p:custDataLst>
              </p:nvPr>
            </p:nvSpPr>
            <p:spPr bwMode="auto">
              <a:xfrm>
                <a:off x="3696" y="2496"/>
                <a:ext cx="96" cy="0"/>
              </a:xfrm>
              <a:prstGeom prst="line">
                <a:avLst/>
              </a:prstGeom>
              <a:noFill/>
              <a:ln w="28575">
                <a:solidFill>
                  <a:schemeClr val="bg1"/>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47" name="Line 47"/>
              <p:cNvSpPr>
                <a:spLocks noChangeShapeType="1"/>
              </p:cNvSpPr>
              <p:nvPr>
                <p:custDataLst>
                  <p:tags r:id="rId29"/>
                </p:custDataLst>
              </p:nvPr>
            </p:nvSpPr>
            <p:spPr bwMode="auto">
              <a:xfrm>
                <a:off x="3696" y="2400"/>
                <a:ext cx="96" cy="0"/>
              </a:xfrm>
              <a:prstGeom prst="line">
                <a:avLst/>
              </a:prstGeom>
              <a:noFill/>
              <a:ln w="28575">
                <a:solidFill>
                  <a:schemeClr val="bg1"/>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48" name="Line 48"/>
              <p:cNvSpPr>
                <a:spLocks noChangeShapeType="1"/>
              </p:cNvSpPr>
              <p:nvPr>
                <p:custDataLst>
                  <p:tags r:id="rId30"/>
                </p:custDataLst>
              </p:nvPr>
            </p:nvSpPr>
            <p:spPr bwMode="auto">
              <a:xfrm>
                <a:off x="3696" y="2304"/>
                <a:ext cx="96" cy="0"/>
              </a:xfrm>
              <a:prstGeom prst="line">
                <a:avLst/>
              </a:prstGeom>
              <a:noFill/>
              <a:ln w="28575">
                <a:solidFill>
                  <a:schemeClr val="bg1"/>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49" name="Line 49"/>
              <p:cNvSpPr>
                <a:spLocks noChangeShapeType="1"/>
              </p:cNvSpPr>
              <p:nvPr>
                <p:custDataLst>
                  <p:tags r:id="rId31"/>
                </p:custDataLst>
              </p:nvPr>
            </p:nvSpPr>
            <p:spPr bwMode="auto">
              <a:xfrm>
                <a:off x="3696" y="2208"/>
                <a:ext cx="192" cy="0"/>
              </a:xfrm>
              <a:prstGeom prst="line">
                <a:avLst/>
              </a:prstGeom>
              <a:noFill/>
              <a:ln w="28575">
                <a:solidFill>
                  <a:schemeClr val="bg1"/>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50" name="Line 50"/>
              <p:cNvSpPr>
                <a:spLocks noChangeShapeType="1"/>
              </p:cNvSpPr>
              <p:nvPr>
                <p:custDataLst>
                  <p:tags r:id="rId32"/>
                </p:custDataLst>
              </p:nvPr>
            </p:nvSpPr>
            <p:spPr bwMode="auto">
              <a:xfrm>
                <a:off x="3696" y="2112"/>
                <a:ext cx="96" cy="0"/>
              </a:xfrm>
              <a:prstGeom prst="line">
                <a:avLst/>
              </a:prstGeom>
              <a:noFill/>
              <a:ln w="28575">
                <a:solidFill>
                  <a:schemeClr val="bg1"/>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51" name="Line 51"/>
              <p:cNvSpPr>
                <a:spLocks noChangeShapeType="1"/>
              </p:cNvSpPr>
              <p:nvPr>
                <p:custDataLst>
                  <p:tags r:id="rId33"/>
                </p:custDataLst>
              </p:nvPr>
            </p:nvSpPr>
            <p:spPr bwMode="auto">
              <a:xfrm>
                <a:off x="3696" y="2016"/>
                <a:ext cx="96" cy="0"/>
              </a:xfrm>
              <a:prstGeom prst="line">
                <a:avLst/>
              </a:prstGeom>
              <a:noFill/>
              <a:ln w="28575">
                <a:solidFill>
                  <a:schemeClr val="bg1"/>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52" name="Line 52"/>
              <p:cNvSpPr>
                <a:spLocks noChangeShapeType="1"/>
              </p:cNvSpPr>
              <p:nvPr>
                <p:custDataLst>
                  <p:tags r:id="rId34"/>
                </p:custDataLst>
              </p:nvPr>
            </p:nvSpPr>
            <p:spPr bwMode="auto">
              <a:xfrm>
                <a:off x="3696" y="1920"/>
                <a:ext cx="96" cy="0"/>
              </a:xfrm>
              <a:prstGeom prst="line">
                <a:avLst/>
              </a:prstGeom>
              <a:noFill/>
              <a:ln w="28575">
                <a:solidFill>
                  <a:schemeClr val="bg1"/>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53" name="Line 53"/>
              <p:cNvSpPr>
                <a:spLocks noChangeShapeType="1"/>
              </p:cNvSpPr>
              <p:nvPr>
                <p:custDataLst>
                  <p:tags r:id="rId35"/>
                </p:custDataLst>
              </p:nvPr>
            </p:nvSpPr>
            <p:spPr bwMode="auto">
              <a:xfrm>
                <a:off x="3696" y="1824"/>
                <a:ext cx="192" cy="0"/>
              </a:xfrm>
              <a:prstGeom prst="line">
                <a:avLst/>
              </a:prstGeom>
              <a:noFill/>
              <a:ln w="28575">
                <a:solidFill>
                  <a:schemeClr val="bg1"/>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54" name="Line 54"/>
              <p:cNvSpPr>
                <a:spLocks noChangeShapeType="1"/>
              </p:cNvSpPr>
              <p:nvPr>
                <p:custDataLst>
                  <p:tags r:id="rId36"/>
                </p:custDataLst>
              </p:nvPr>
            </p:nvSpPr>
            <p:spPr bwMode="auto">
              <a:xfrm>
                <a:off x="3696" y="1728"/>
                <a:ext cx="96" cy="0"/>
              </a:xfrm>
              <a:prstGeom prst="line">
                <a:avLst/>
              </a:prstGeom>
              <a:noFill/>
              <a:ln w="28575">
                <a:solidFill>
                  <a:schemeClr val="bg1"/>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55" name="Line 55"/>
              <p:cNvSpPr>
                <a:spLocks noChangeShapeType="1"/>
              </p:cNvSpPr>
              <p:nvPr>
                <p:custDataLst>
                  <p:tags r:id="rId37"/>
                </p:custDataLst>
              </p:nvPr>
            </p:nvSpPr>
            <p:spPr bwMode="auto">
              <a:xfrm>
                <a:off x="3696" y="1632"/>
                <a:ext cx="96" cy="0"/>
              </a:xfrm>
              <a:prstGeom prst="line">
                <a:avLst/>
              </a:prstGeom>
              <a:noFill/>
              <a:ln w="28575">
                <a:solidFill>
                  <a:schemeClr val="bg1"/>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56" name="Line 56"/>
              <p:cNvSpPr>
                <a:spLocks noChangeShapeType="1"/>
              </p:cNvSpPr>
              <p:nvPr>
                <p:custDataLst>
                  <p:tags r:id="rId38"/>
                </p:custDataLst>
              </p:nvPr>
            </p:nvSpPr>
            <p:spPr bwMode="auto">
              <a:xfrm>
                <a:off x="3696" y="1536"/>
                <a:ext cx="96" cy="0"/>
              </a:xfrm>
              <a:prstGeom prst="line">
                <a:avLst/>
              </a:prstGeom>
              <a:noFill/>
              <a:ln w="28575">
                <a:solidFill>
                  <a:schemeClr val="bg1"/>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57" name="Line 57"/>
              <p:cNvSpPr>
                <a:spLocks noChangeShapeType="1"/>
              </p:cNvSpPr>
              <p:nvPr>
                <p:custDataLst>
                  <p:tags r:id="rId39"/>
                </p:custDataLst>
              </p:nvPr>
            </p:nvSpPr>
            <p:spPr bwMode="auto">
              <a:xfrm>
                <a:off x="3696" y="1440"/>
                <a:ext cx="192" cy="0"/>
              </a:xfrm>
              <a:prstGeom prst="line">
                <a:avLst/>
              </a:prstGeom>
              <a:noFill/>
              <a:ln w="28575">
                <a:solidFill>
                  <a:schemeClr val="bg1"/>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58" name="Line 58"/>
              <p:cNvSpPr>
                <a:spLocks noChangeShapeType="1"/>
              </p:cNvSpPr>
              <p:nvPr>
                <p:custDataLst>
                  <p:tags r:id="rId40"/>
                </p:custDataLst>
              </p:nvPr>
            </p:nvSpPr>
            <p:spPr bwMode="auto">
              <a:xfrm>
                <a:off x="3696" y="1344"/>
                <a:ext cx="96" cy="0"/>
              </a:xfrm>
              <a:prstGeom prst="line">
                <a:avLst/>
              </a:prstGeom>
              <a:noFill/>
              <a:ln w="28575">
                <a:solidFill>
                  <a:schemeClr val="bg1"/>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59" name="Line 59"/>
              <p:cNvSpPr>
                <a:spLocks noChangeShapeType="1"/>
              </p:cNvSpPr>
              <p:nvPr>
                <p:custDataLst>
                  <p:tags r:id="rId41"/>
                </p:custDataLst>
              </p:nvPr>
            </p:nvSpPr>
            <p:spPr bwMode="auto">
              <a:xfrm>
                <a:off x="3696" y="1248"/>
                <a:ext cx="96" cy="0"/>
              </a:xfrm>
              <a:prstGeom prst="line">
                <a:avLst/>
              </a:prstGeom>
              <a:noFill/>
              <a:ln w="28575">
                <a:solidFill>
                  <a:schemeClr val="bg1"/>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60" name="Line 60"/>
              <p:cNvSpPr>
                <a:spLocks noChangeShapeType="1"/>
              </p:cNvSpPr>
              <p:nvPr>
                <p:custDataLst>
                  <p:tags r:id="rId42"/>
                </p:custDataLst>
              </p:nvPr>
            </p:nvSpPr>
            <p:spPr bwMode="auto">
              <a:xfrm>
                <a:off x="3696" y="1152"/>
                <a:ext cx="96" cy="0"/>
              </a:xfrm>
              <a:prstGeom prst="line">
                <a:avLst/>
              </a:prstGeom>
              <a:noFill/>
              <a:ln w="28575">
                <a:solidFill>
                  <a:schemeClr val="bg1"/>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61" name="Line 61"/>
              <p:cNvSpPr>
                <a:spLocks noChangeShapeType="1"/>
              </p:cNvSpPr>
              <p:nvPr>
                <p:custDataLst>
                  <p:tags r:id="rId43"/>
                </p:custDataLst>
              </p:nvPr>
            </p:nvSpPr>
            <p:spPr bwMode="auto">
              <a:xfrm>
                <a:off x="3696" y="1056"/>
                <a:ext cx="192" cy="0"/>
              </a:xfrm>
              <a:prstGeom prst="line">
                <a:avLst/>
              </a:prstGeom>
              <a:noFill/>
              <a:ln w="28575">
                <a:solidFill>
                  <a:schemeClr val="bg1"/>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62" name="Line 62"/>
              <p:cNvSpPr>
                <a:spLocks noChangeShapeType="1"/>
              </p:cNvSpPr>
              <p:nvPr>
                <p:custDataLst>
                  <p:tags r:id="rId44"/>
                </p:custDataLst>
              </p:nvPr>
            </p:nvSpPr>
            <p:spPr bwMode="auto">
              <a:xfrm>
                <a:off x="3696" y="960"/>
                <a:ext cx="96" cy="0"/>
              </a:xfrm>
              <a:prstGeom prst="line">
                <a:avLst/>
              </a:prstGeom>
              <a:noFill/>
              <a:ln w="28575">
                <a:solidFill>
                  <a:schemeClr val="bg1"/>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63" name="Line 63"/>
              <p:cNvSpPr>
                <a:spLocks noChangeShapeType="1"/>
              </p:cNvSpPr>
              <p:nvPr>
                <p:custDataLst>
                  <p:tags r:id="rId45"/>
                </p:custDataLst>
              </p:nvPr>
            </p:nvSpPr>
            <p:spPr bwMode="auto">
              <a:xfrm>
                <a:off x="3696" y="864"/>
                <a:ext cx="96" cy="0"/>
              </a:xfrm>
              <a:prstGeom prst="line">
                <a:avLst/>
              </a:prstGeom>
              <a:noFill/>
              <a:ln w="28575">
                <a:solidFill>
                  <a:schemeClr val="bg1"/>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grpSp>
      </p:grpSp>
      <p:sp>
        <p:nvSpPr>
          <p:cNvPr id="358464" name="Line 64"/>
          <p:cNvSpPr>
            <a:spLocks noChangeShapeType="1"/>
          </p:cNvSpPr>
          <p:nvPr>
            <p:custDataLst>
              <p:tags r:id="rId7"/>
            </p:custDataLst>
          </p:nvPr>
        </p:nvSpPr>
        <p:spPr bwMode="auto">
          <a:xfrm flipV="1">
            <a:off x="3343275" y="1428750"/>
            <a:ext cx="2524125" cy="1276350"/>
          </a:xfrm>
          <a:prstGeom prst="line">
            <a:avLst/>
          </a:prstGeom>
          <a:noFill/>
          <a:ln w="28575">
            <a:solidFill>
              <a:srgbClr val="FF0000"/>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grpSp>
        <p:nvGrpSpPr>
          <p:cNvPr id="7" name="Group 65"/>
          <p:cNvGrpSpPr>
            <a:grpSpLocks/>
          </p:cNvGrpSpPr>
          <p:nvPr>
            <p:custDataLst>
              <p:tags r:id="rId8"/>
            </p:custDataLst>
          </p:nvPr>
        </p:nvGrpSpPr>
        <p:grpSpPr bwMode="auto">
          <a:xfrm>
            <a:off x="5867400" y="1200150"/>
            <a:ext cx="1752600" cy="457200"/>
            <a:chOff x="3696" y="756"/>
            <a:chExt cx="1104" cy="288"/>
          </a:xfrm>
        </p:grpSpPr>
        <p:sp>
          <p:nvSpPr>
            <p:cNvPr id="358466" name="Line 66"/>
            <p:cNvSpPr>
              <a:spLocks noChangeShapeType="1"/>
            </p:cNvSpPr>
            <p:nvPr>
              <p:custDataLst>
                <p:tags r:id="rId21"/>
              </p:custDataLst>
            </p:nvPr>
          </p:nvSpPr>
          <p:spPr bwMode="auto">
            <a:xfrm>
              <a:off x="3696" y="900"/>
              <a:ext cx="624" cy="0"/>
            </a:xfrm>
            <a:prstGeom prst="line">
              <a:avLst/>
            </a:prstGeom>
            <a:noFill/>
            <a:ln w="28575">
              <a:solidFill>
                <a:srgbClr val="FF0000"/>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67" name="Text Box 67"/>
            <p:cNvSpPr txBox="1">
              <a:spLocks noChangeArrowheads="1"/>
            </p:cNvSpPr>
            <p:nvPr>
              <p:custDataLst>
                <p:tags r:id="rId22"/>
              </p:custDataLst>
            </p:nvPr>
          </p:nvSpPr>
          <p:spPr bwMode="auto">
            <a:xfrm>
              <a:off x="4272" y="756"/>
              <a:ext cx="528" cy="288"/>
            </a:xfrm>
            <a:prstGeom prst="rect">
              <a:avLst/>
            </a:prstGeom>
            <a:noFill/>
            <a:ln w="12700">
              <a:noFill/>
              <a:miter lim="800000"/>
              <a:headEnd/>
              <a:tailEnd/>
            </a:ln>
            <a:effectLst/>
          </p:spPr>
          <p:txBody>
            <a:bodyPr>
              <a:spAutoFit/>
              <a:flatTx/>
            </a:bodyPr>
            <a:lstStyle/>
            <a:p>
              <a:pPr eaLnBrk="0" hangingPunct="0">
                <a:spcBef>
                  <a:spcPct val="50000"/>
                </a:spcBef>
              </a:pPr>
              <a:r>
                <a:rPr lang="en-US" sz="2400" b="1" dirty="0">
                  <a:solidFill>
                    <a:srgbClr val="FF0000"/>
                  </a:solidFill>
                  <a:latin typeface="Times New Roman" pitchFamily="18" charset="0"/>
                </a:rPr>
                <a:t>5.3</a:t>
              </a:r>
            </a:p>
          </p:txBody>
        </p:sp>
      </p:grpSp>
      <p:grpSp>
        <p:nvGrpSpPr>
          <p:cNvPr id="8" name="Group 68"/>
          <p:cNvGrpSpPr>
            <a:grpSpLocks/>
          </p:cNvGrpSpPr>
          <p:nvPr>
            <p:custDataLst>
              <p:tags r:id="rId9"/>
            </p:custDataLst>
          </p:nvPr>
        </p:nvGrpSpPr>
        <p:grpSpPr bwMode="auto">
          <a:xfrm>
            <a:off x="657225" y="2686050"/>
            <a:ext cx="6962775" cy="2038350"/>
            <a:chOff x="414" y="1692"/>
            <a:chExt cx="4386" cy="1284"/>
          </a:xfrm>
        </p:grpSpPr>
        <p:sp>
          <p:nvSpPr>
            <p:cNvPr id="358469" name="Line 69"/>
            <p:cNvSpPr>
              <a:spLocks noChangeShapeType="1"/>
            </p:cNvSpPr>
            <p:nvPr>
              <p:custDataLst>
                <p:tags r:id="rId17"/>
              </p:custDataLst>
            </p:nvPr>
          </p:nvSpPr>
          <p:spPr bwMode="auto">
            <a:xfrm flipH="1" flipV="1">
              <a:off x="432" y="1704"/>
              <a:ext cx="3264" cy="1272"/>
            </a:xfrm>
            <a:prstGeom prst="line">
              <a:avLst/>
            </a:prstGeom>
            <a:noFill/>
            <a:ln w="28575">
              <a:solidFill>
                <a:srgbClr val="FF0000"/>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70" name="Line 70"/>
            <p:cNvSpPr>
              <a:spLocks noChangeShapeType="1"/>
            </p:cNvSpPr>
            <p:nvPr>
              <p:custDataLst>
                <p:tags r:id="rId18"/>
              </p:custDataLst>
            </p:nvPr>
          </p:nvSpPr>
          <p:spPr bwMode="auto">
            <a:xfrm>
              <a:off x="414" y="1692"/>
              <a:ext cx="3276" cy="192"/>
            </a:xfrm>
            <a:prstGeom prst="line">
              <a:avLst/>
            </a:prstGeom>
            <a:noFill/>
            <a:ln w="28575">
              <a:solidFill>
                <a:srgbClr val="FF0000"/>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71" name="Line 71"/>
            <p:cNvSpPr>
              <a:spLocks noChangeShapeType="1"/>
            </p:cNvSpPr>
            <p:nvPr>
              <p:custDataLst>
                <p:tags r:id="rId19"/>
              </p:custDataLst>
            </p:nvPr>
          </p:nvSpPr>
          <p:spPr bwMode="auto">
            <a:xfrm>
              <a:off x="3690" y="1884"/>
              <a:ext cx="630" cy="0"/>
            </a:xfrm>
            <a:prstGeom prst="line">
              <a:avLst/>
            </a:prstGeom>
            <a:noFill/>
            <a:ln w="28575">
              <a:solidFill>
                <a:srgbClr val="FF0000"/>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72" name="Text Box 72"/>
            <p:cNvSpPr txBox="1">
              <a:spLocks noChangeArrowheads="1"/>
            </p:cNvSpPr>
            <p:nvPr>
              <p:custDataLst>
                <p:tags r:id="rId20"/>
              </p:custDataLst>
            </p:nvPr>
          </p:nvSpPr>
          <p:spPr bwMode="auto">
            <a:xfrm>
              <a:off x="4272" y="1740"/>
              <a:ext cx="528" cy="288"/>
            </a:xfrm>
            <a:prstGeom prst="rect">
              <a:avLst/>
            </a:prstGeom>
            <a:noFill/>
            <a:ln w="12700">
              <a:noFill/>
              <a:miter lim="800000"/>
              <a:headEnd/>
              <a:tailEnd/>
            </a:ln>
            <a:effectLst/>
          </p:spPr>
          <p:txBody>
            <a:bodyPr>
              <a:spAutoFit/>
              <a:flatTx/>
            </a:bodyPr>
            <a:lstStyle/>
            <a:p>
              <a:pPr eaLnBrk="0" hangingPunct="0">
                <a:spcBef>
                  <a:spcPct val="50000"/>
                </a:spcBef>
              </a:pPr>
              <a:r>
                <a:rPr lang="en-US" sz="2400" b="1">
                  <a:solidFill>
                    <a:srgbClr val="FF0000"/>
                  </a:solidFill>
                  <a:latin typeface="Times New Roman" pitchFamily="18" charset="0"/>
                </a:rPr>
                <a:t>2.8</a:t>
              </a:r>
            </a:p>
          </p:txBody>
        </p:sp>
      </p:grpSp>
      <p:pic>
        <p:nvPicPr>
          <p:cNvPr id="358473" name="Picture 73" descr="turtle"/>
          <p:cNvPicPr>
            <a:picLocks noChangeAspect="1" noChangeArrowheads="1"/>
          </p:cNvPicPr>
          <p:nvPr>
            <p:custDataLst>
              <p:tags r:id="rId10"/>
            </p:custDataLst>
          </p:nvPr>
        </p:nvPicPr>
        <p:blipFill>
          <a:blip r:embed="rId79" cstate="print"/>
          <a:srcRect/>
          <a:stretch>
            <a:fillRect/>
          </a:stretch>
        </p:blipFill>
        <p:spPr bwMode="auto">
          <a:xfrm>
            <a:off x="1752600" y="2784475"/>
            <a:ext cx="1371600" cy="730250"/>
          </a:xfrm>
          <a:prstGeom prst="rect">
            <a:avLst/>
          </a:prstGeom>
          <a:noFill/>
        </p:spPr>
      </p:pic>
      <p:pic>
        <p:nvPicPr>
          <p:cNvPr id="358474" name="Picture 74" descr="j0078717"/>
          <p:cNvPicPr>
            <a:picLocks noChangeAspect="1" noChangeArrowheads="1"/>
          </p:cNvPicPr>
          <p:nvPr>
            <p:custDataLst>
              <p:tags r:id="rId11"/>
            </p:custDataLst>
          </p:nvPr>
        </p:nvPicPr>
        <p:blipFill>
          <a:blip r:embed="rId80" cstate="print"/>
          <a:srcRect/>
          <a:stretch>
            <a:fillRect/>
          </a:stretch>
        </p:blipFill>
        <p:spPr bwMode="auto">
          <a:xfrm>
            <a:off x="4191000" y="2057400"/>
            <a:ext cx="573088" cy="1738313"/>
          </a:xfrm>
          <a:prstGeom prst="rect">
            <a:avLst/>
          </a:prstGeom>
          <a:noFill/>
        </p:spPr>
      </p:pic>
      <p:grpSp>
        <p:nvGrpSpPr>
          <p:cNvPr id="9" name="Group 75"/>
          <p:cNvGrpSpPr>
            <a:grpSpLocks/>
          </p:cNvGrpSpPr>
          <p:nvPr>
            <p:custDataLst>
              <p:tags r:id="rId12"/>
            </p:custDataLst>
          </p:nvPr>
        </p:nvGrpSpPr>
        <p:grpSpPr bwMode="auto">
          <a:xfrm>
            <a:off x="0" y="1901825"/>
            <a:ext cx="9144000" cy="841375"/>
            <a:chOff x="0" y="1198"/>
            <a:chExt cx="5760" cy="530"/>
          </a:xfrm>
        </p:grpSpPr>
        <p:grpSp>
          <p:nvGrpSpPr>
            <p:cNvPr id="10" name="Group 76"/>
            <p:cNvGrpSpPr>
              <a:grpSpLocks/>
            </p:cNvGrpSpPr>
            <p:nvPr/>
          </p:nvGrpSpPr>
          <p:grpSpPr bwMode="auto">
            <a:xfrm>
              <a:off x="0" y="1440"/>
              <a:ext cx="5760" cy="288"/>
              <a:chOff x="0" y="1440"/>
              <a:chExt cx="5760" cy="288"/>
            </a:xfrm>
          </p:grpSpPr>
          <p:sp>
            <p:nvSpPr>
              <p:cNvPr id="358477" name="Line 77"/>
              <p:cNvSpPr>
                <a:spLocks noChangeShapeType="1"/>
              </p:cNvSpPr>
              <p:nvPr>
                <p:custDataLst>
                  <p:tags r:id="rId15"/>
                </p:custDataLst>
              </p:nvPr>
            </p:nvSpPr>
            <p:spPr bwMode="auto">
              <a:xfrm>
                <a:off x="0" y="1696"/>
                <a:ext cx="5760" cy="0"/>
              </a:xfrm>
              <a:prstGeom prst="line">
                <a:avLst/>
              </a:prstGeom>
              <a:noFill/>
              <a:ln w="28575">
                <a:solidFill>
                  <a:srgbClr val="FF0000"/>
                </a:solidFill>
                <a:round/>
                <a:headEnd/>
                <a:tailEnd/>
              </a:ln>
              <a:effectLst/>
            </p:spPr>
            <p:txBody>
              <a:bodyPr wrap="none" anchor="ctr"/>
              <a:lstStyle/>
              <a:p>
                <a:pPr eaLnBrk="0" hangingPunct="0"/>
                <a:endParaRPr lang="en-US" sz="2400">
                  <a:solidFill>
                    <a:srgbClr val="000000"/>
                  </a:solidFill>
                  <a:latin typeface="Times New Roman" pitchFamily="18" charset="0"/>
                </a:endParaRPr>
              </a:p>
            </p:txBody>
          </p:sp>
          <p:sp>
            <p:nvSpPr>
              <p:cNvPr id="358478" name="Text Box 78"/>
              <p:cNvSpPr txBox="1">
                <a:spLocks noChangeArrowheads="1"/>
              </p:cNvSpPr>
              <p:nvPr>
                <p:custDataLst>
                  <p:tags r:id="rId16"/>
                </p:custDataLst>
              </p:nvPr>
            </p:nvSpPr>
            <p:spPr bwMode="auto">
              <a:xfrm>
                <a:off x="4242" y="1440"/>
                <a:ext cx="432" cy="288"/>
              </a:xfrm>
              <a:prstGeom prst="rect">
                <a:avLst/>
              </a:prstGeom>
              <a:noFill/>
              <a:ln w="12700">
                <a:noFill/>
                <a:miter lim="800000"/>
                <a:headEnd/>
                <a:tailEnd/>
              </a:ln>
              <a:effectLst/>
            </p:spPr>
            <p:txBody>
              <a:bodyPr>
                <a:spAutoFit/>
              </a:bodyPr>
              <a:lstStyle/>
              <a:p>
                <a:pPr algn="ctr" eaLnBrk="0" hangingPunct="0">
                  <a:spcBef>
                    <a:spcPct val="50000"/>
                  </a:spcBef>
                </a:pPr>
                <a:r>
                  <a:rPr lang="en-US" sz="2400" b="1">
                    <a:solidFill>
                      <a:srgbClr val="FF0000"/>
                    </a:solidFill>
                    <a:latin typeface="Times New Roman" pitchFamily="18" charset="0"/>
                  </a:rPr>
                  <a:t>3.3</a:t>
                </a:r>
              </a:p>
            </p:txBody>
          </p:sp>
        </p:grpSp>
        <p:grpSp>
          <p:nvGrpSpPr>
            <p:cNvPr id="11" name="Group 79"/>
            <p:cNvGrpSpPr>
              <a:grpSpLocks/>
            </p:cNvGrpSpPr>
            <p:nvPr/>
          </p:nvGrpSpPr>
          <p:grpSpPr bwMode="auto">
            <a:xfrm>
              <a:off x="4383" y="1198"/>
              <a:ext cx="1060" cy="338"/>
              <a:chOff x="4383" y="1198"/>
              <a:chExt cx="1060" cy="338"/>
            </a:xfrm>
          </p:grpSpPr>
          <p:sp>
            <p:nvSpPr>
              <p:cNvPr id="358480" name="Text Box 80"/>
              <p:cNvSpPr txBox="1">
                <a:spLocks noChangeArrowheads="1"/>
              </p:cNvSpPr>
              <p:nvPr>
                <p:custDataLst>
                  <p:tags r:id="rId13"/>
                </p:custDataLst>
              </p:nvPr>
            </p:nvSpPr>
            <p:spPr bwMode="auto">
              <a:xfrm>
                <a:off x="4383" y="1198"/>
                <a:ext cx="1060" cy="231"/>
              </a:xfrm>
              <a:prstGeom prst="rect">
                <a:avLst/>
              </a:prstGeom>
              <a:noFill/>
              <a:ln w="9525">
                <a:noFill/>
                <a:miter lim="800000"/>
                <a:headEnd/>
                <a:tailEnd/>
              </a:ln>
              <a:effectLst/>
            </p:spPr>
            <p:txBody>
              <a:bodyPr wrap="none">
                <a:spAutoFit/>
              </a:bodyPr>
              <a:lstStyle/>
              <a:p>
                <a:pPr eaLnBrk="0" hangingPunct="0"/>
                <a:r>
                  <a:rPr lang="en-US">
                    <a:solidFill>
                      <a:srgbClr val="000000"/>
                    </a:solidFill>
                  </a:rPr>
                  <a:t>Camera height</a:t>
                </a:r>
              </a:p>
            </p:txBody>
          </p:sp>
          <p:sp>
            <p:nvSpPr>
              <p:cNvPr id="358481" name="Line 81"/>
              <p:cNvSpPr>
                <a:spLocks noChangeShapeType="1"/>
              </p:cNvSpPr>
              <p:nvPr>
                <p:custDataLst>
                  <p:tags r:id="rId14"/>
                </p:custDataLst>
              </p:nvPr>
            </p:nvSpPr>
            <p:spPr bwMode="auto">
              <a:xfrm flipH="1">
                <a:off x="4608" y="1392"/>
                <a:ext cx="288" cy="144"/>
              </a:xfrm>
              <a:prstGeom prst="line">
                <a:avLst/>
              </a:prstGeom>
              <a:noFill/>
              <a:ln w="9525">
                <a:solidFill>
                  <a:schemeClr val="tx1"/>
                </a:solidFill>
                <a:round/>
                <a:headEnd/>
                <a:tailEnd type="triangle" w="med" len="med"/>
              </a:ln>
              <a:effectLst/>
            </p:spPr>
            <p:txBody>
              <a:bodyPr/>
              <a:lstStyle/>
              <a:p>
                <a:pPr eaLnBrk="0" hangingPunct="0"/>
                <a:endParaRPr lang="en-US" sz="2400">
                  <a:solidFill>
                    <a:srgbClr val="000000"/>
                  </a:solidFill>
                  <a:latin typeface="Times New Roman" pitchFamily="18" charset="0"/>
                </a:endParaRPr>
              </a:p>
            </p:txBody>
          </p:sp>
        </p:grpSp>
      </p:grpSp>
    </p:spTree>
    <p:extLst>
      <p:ext uri="{BB962C8B-B14F-4D97-AF65-F5344CB8AC3E}">
        <p14:creationId xmlns:p14="http://schemas.microsoft.com/office/powerpoint/2010/main" val="285942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84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584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584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2" grpId="0" animBg="1"/>
      <p:bldP spid="35846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3"/>
          <p:cNvSpPr>
            <a:spLocks noChangeShapeType="1"/>
          </p:cNvSpPr>
          <p:nvPr>
            <p:custDataLst>
              <p:tags r:id="rId1"/>
            </p:custDataLst>
          </p:nvPr>
        </p:nvSpPr>
        <p:spPr bwMode="auto">
          <a:xfrm flipV="1">
            <a:off x="2628900" y="1797050"/>
            <a:ext cx="304800" cy="53340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5" name="Line 4"/>
          <p:cNvSpPr>
            <a:spLocks noChangeShapeType="1"/>
          </p:cNvSpPr>
          <p:nvPr>
            <p:custDataLst>
              <p:tags r:id="rId2"/>
            </p:custDataLst>
          </p:nvPr>
        </p:nvSpPr>
        <p:spPr bwMode="auto">
          <a:xfrm flipV="1">
            <a:off x="2209800" y="1447800"/>
            <a:ext cx="1600200" cy="685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6" name="Text Box 5"/>
          <p:cNvSpPr txBox="1">
            <a:spLocks noChangeArrowheads="1"/>
          </p:cNvSpPr>
          <p:nvPr>
            <p:custDataLst>
              <p:tags r:id="rId3"/>
            </p:custDataLst>
          </p:nvPr>
        </p:nvSpPr>
        <p:spPr bwMode="auto">
          <a:xfrm>
            <a:off x="1828800" y="2057400"/>
            <a:ext cx="38343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dirty="0">
                <a:solidFill>
                  <a:srgbClr val="000000"/>
                </a:solidFill>
                <a:latin typeface="Times New Roman" charset="0"/>
              </a:rPr>
              <a:t>O</a:t>
            </a:r>
            <a:endParaRPr lang="en-US" sz="2000" dirty="0">
              <a:solidFill>
                <a:srgbClr val="000000"/>
              </a:solidFill>
              <a:latin typeface="Times New Roman" charset="0"/>
            </a:endParaRPr>
          </a:p>
        </p:txBody>
      </p:sp>
      <p:sp>
        <p:nvSpPr>
          <p:cNvPr id="8197" name="Rectangle 6"/>
          <p:cNvSpPr>
            <a:spLocks noGrp="1" noChangeArrowheads="1"/>
          </p:cNvSpPr>
          <p:nvPr>
            <p:ph type="title"/>
            <p:custDataLst>
              <p:tags r:id="rId4"/>
            </p:custDataLst>
          </p:nvPr>
        </p:nvSpPr>
        <p:spPr/>
        <p:txBody>
          <a:bodyPr/>
          <a:lstStyle/>
          <a:p>
            <a:r>
              <a:rPr lang="en-US"/>
              <a:t>Measuring height without a ruler</a:t>
            </a:r>
          </a:p>
        </p:txBody>
      </p:sp>
      <p:sp>
        <p:nvSpPr>
          <p:cNvPr id="8198" name="Line 7"/>
          <p:cNvSpPr>
            <a:spLocks noChangeShapeType="1"/>
          </p:cNvSpPr>
          <p:nvPr>
            <p:custDataLst>
              <p:tags r:id="rId5"/>
            </p:custDataLst>
          </p:nvPr>
        </p:nvSpPr>
        <p:spPr bwMode="auto">
          <a:xfrm flipV="1">
            <a:off x="2438400" y="2514600"/>
            <a:ext cx="838200" cy="838200"/>
          </a:xfrm>
          <a:prstGeom prst="line">
            <a:avLst/>
          </a:prstGeom>
          <a:noFill/>
          <a:ln w="28575">
            <a:solidFill>
              <a:srgbClr val="0066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9" name="Oval 8"/>
          <p:cNvSpPr>
            <a:spLocks noChangeArrowheads="1"/>
          </p:cNvSpPr>
          <p:nvPr>
            <p:custDataLst>
              <p:tags r:id="rId6"/>
            </p:custDataLst>
          </p:nvPr>
        </p:nvSpPr>
        <p:spPr bwMode="auto">
          <a:xfrm>
            <a:off x="2147888" y="2090738"/>
            <a:ext cx="76200" cy="762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latin typeface="Times New Roman" charset="0"/>
            </a:endParaRPr>
          </a:p>
        </p:txBody>
      </p:sp>
      <p:grpSp>
        <p:nvGrpSpPr>
          <p:cNvPr id="8200" name="Group 9"/>
          <p:cNvGrpSpPr>
            <a:grpSpLocks/>
          </p:cNvGrpSpPr>
          <p:nvPr>
            <p:custDataLst>
              <p:tags r:id="rId7"/>
            </p:custDataLst>
          </p:nvPr>
        </p:nvGrpSpPr>
        <p:grpSpPr bwMode="auto">
          <a:xfrm>
            <a:off x="2438400" y="2514600"/>
            <a:ext cx="2286000" cy="838200"/>
            <a:chOff x="1536" y="1584"/>
            <a:chExt cx="1440" cy="528"/>
          </a:xfrm>
        </p:grpSpPr>
        <p:sp>
          <p:nvSpPr>
            <p:cNvPr id="8215" name="Line 10"/>
            <p:cNvSpPr>
              <a:spLocks noChangeShapeType="1"/>
            </p:cNvSpPr>
            <p:nvPr>
              <p:custDataLst>
                <p:tags r:id="rId22"/>
              </p:custDataLst>
            </p:nvPr>
          </p:nvSpPr>
          <p:spPr bwMode="auto">
            <a:xfrm>
              <a:off x="1536" y="2112"/>
              <a:ext cx="912" cy="0"/>
            </a:xfrm>
            <a:prstGeom prst="line">
              <a:avLst/>
            </a:prstGeom>
            <a:noFill/>
            <a:ln w="28575">
              <a:solidFill>
                <a:srgbClr val="0066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6" name="Line 11"/>
            <p:cNvSpPr>
              <a:spLocks noChangeShapeType="1"/>
            </p:cNvSpPr>
            <p:nvPr>
              <p:custDataLst>
                <p:tags r:id="rId23"/>
              </p:custDataLst>
            </p:nvPr>
          </p:nvSpPr>
          <p:spPr bwMode="auto">
            <a:xfrm>
              <a:off x="2064" y="1584"/>
              <a:ext cx="912" cy="0"/>
            </a:xfrm>
            <a:prstGeom prst="line">
              <a:avLst/>
            </a:prstGeom>
            <a:noFill/>
            <a:ln w="28575">
              <a:solidFill>
                <a:srgbClr val="0066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7" name="Line 12"/>
            <p:cNvSpPr>
              <a:spLocks noChangeShapeType="1"/>
            </p:cNvSpPr>
            <p:nvPr>
              <p:custDataLst>
                <p:tags r:id="rId24"/>
              </p:custDataLst>
            </p:nvPr>
          </p:nvSpPr>
          <p:spPr bwMode="auto">
            <a:xfrm flipV="1">
              <a:off x="2448" y="1584"/>
              <a:ext cx="528" cy="528"/>
            </a:xfrm>
            <a:prstGeom prst="line">
              <a:avLst/>
            </a:prstGeom>
            <a:noFill/>
            <a:ln w="28575">
              <a:solidFill>
                <a:srgbClr val="0066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8201" name="Text Box 13"/>
          <p:cNvSpPr txBox="1">
            <a:spLocks noChangeArrowheads="1"/>
          </p:cNvSpPr>
          <p:nvPr>
            <p:custDataLst>
              <p:tags r:id="rId8"/>
            </p:custDataLst>
          </p:nvPr>
        </p:nvSpPr>
        <p:spPr bwMode="auto">
          <a:xfrm>
            <a:off x="4106863" y="3127375"/>
            <a:ext cx="15160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a:solidFill>
                  <a:srgbClr val="000000"/>
                </a:solidFill>
                <a:latin typeface="Times New Roman" charset="0"/>
              </a:rPr>
              <a:t>ground plane</a:t>
            </a:r>
          </a:p>
        </p:txBody>
      </p:sp>
      <p:sp>
        <p:nvSpPr>
          <p:cNvPr id="8202" name="Line 14"/>
          <p:cNvSpPr>
            <a:spLocks noChangeShapeType="1"/>
          </p:cNvSpPr>
          <p:nvPr>
            <p:custDataLst>
              <p:tags r:id="rId9"/>
            </p:custDataLst>
          </p:nvPr>
        </p:nvSpPr>
        <p:spPr bwMode="auto">
          <a:xfrm flipV="1">
            <a:off x="3810000" y="1524000"/>
            <a:ext cx="0" cy="1371600"/>
          </a:xfrm>
          <a:prstGeom prst="line">
            <a:avLst/>
          </a:prstGeom>
          <a:noFill/>
          <a:ln w="28575">
            <a:solidFill>
              <a:srgbClr val="FF00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203" name="Oval 15"/>
          <p:cNvSpPr>
            <a:spLocks noChangeArrowheads="1"/>
          </p:cNvSpPr>
          <p:nvPr>
            <p:custDataLst>
              <p:tags r:id="rId10"/>
            </p:custDataLst>
          </p:nvPr>
        </p:nvSpPr>
        <p:spPr bwMode="auto">
          <a:xfrm>
            <a:off x="3775075" y="2819400"/>
            <a:ext cx="76200" cy="76200"/>
          </a:xfrm>
          <a:prstGeom prst="ellipse">
            <a:avLst/>
          </a:prstGeom>
          <a:solidFill>
            <a:srgbClr val="0066FF"/>
          </a:solidFill>
          <a:ln w="9525">
            <a:solidFill>
              <a:schemeClr val="tx1"/>
            </a:solidFill>
            <a:round/>
            <a:headEnd/>
            <a:tailEnd/>
          </a:ln>
        </p:spPr>
        <p:txBody>
          <a:bodyPr wrap="none" anchor="ctr"/>
          <a:lstStyle/>
          <a:p>
            <a:pPr eaLnBrk="0" hangingPunct="0"/>
            <a:endParaRPr lang="en-US" sz="2400">
              <a:solidFill>
                <a:srgbClr val="000000"/>
              </a:solidFill>
              <a:latin typeface="Times New Roman" charset="0"/>
            </a:endParaRPr>
          </a:p>
        </p:txBody>
      </p:sp>
      <p:sp>
        <p:nvSpPr>
          <p:cNvPr id="8204" name="Oval 16"/>
          <p:cNvSpPr>
            <a:spLocks noChangeArrowheads="1"/>
          </p:cNvSpPr>
          <p:nvPr>
            <p:custDataLst>
              <p:tags r:id="rId11"/>
            </p:custDataLst>
          </p:nvPr>
        </p:nvSpPr>
        <p:spPr bwMode="auto">
          <a:xfrm>
            <a:off x="3775075" y="1447800"/>
            <a:ext cx="76200" cy="76200"/>
          </a:xfrm>
          <a:prstGeom prst="ellipse">
            <a:avLst/>
          </a:prstGeom>
          <a:solidFill>
            <a:schemeClr val="tx1"/>
          </a:solidFill>
          <a:ln w="9525">
            <a:solidFill>
              <a:schemeClr val="tx1"/>
            </a:solidFill>
            <a:round/>
            <a:headEnd/>
            <a:tailEnd/>
          </a:ln>
        </p:spPr>
        <p:txBody>
          <a:bodyPr wrap="none" anchor="ctr"/>
          <a:lstStyle/>
          <a:p>
            <a:pPr eaLnBrk="0" hangingPunct="0"/>
            <a:endParaRPr lang="en-US" sz="2400">
              <a:solidFill>
                <a:srgbClr val="000000"/>
              </a:solidFill>
              <a:latin typeface="Times New Roman" charset="0"/>
            </a:endParaRPr>
          </a:p>
        </p:txBody>
      </p:sp>
      <p:sp>
        <p:nvSpPr>
          <p:cNvPr id="319507" name="Rectangle 19"/>
          <p:cNvSpPr>
            <a:spLocks noChangeArrowheads="1"/>
          </p:cNvSpPr>
          <p:nvPr>
            <p:custDataLst>
              <p:tags r:id="rId12"/>
            </p:custDataLst>
          </p:nvPr>
        </p:nvSpPr>
        <p:spPr bwMode="auto">
          <a:xfrm>
            <a:off x="679450" y="3657600"/>
            <a:ext cx="82359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spcBef>
                <a:spcPct val="20000"/>
              </a:spcBef>
            </a:pPr>
            <a:r>
              <a:rPr lang="en-US" sz="2800" dirty="0">
                <a:solidFill>
                  <a:srgbClr val="000000"/>
                </a:solidFill>
              </a:rPr>
              <a:t>Compute Z from image measurements: We’ll need more than vanishing points to do this</a:t>
            </a:r>
          </a:p>
        </p:txBody>
      </p:sp>
      <p:grpSp>
        <p:nvGrpSpPr>
          <p:cNvPr id="8206" name="Group 20"/>
          <p:cNvGrpSpPr>
            <a:grpSpLocks/>
          </p:cNvGrpSpPr>
          <p:nvPr>
            <p:custDataLst>
              <p:tags r:id="rId13"/>
            </p:custDataLst>
          </p:nvPr>
        </p:nvGrpSpPr>
        <p:grpSpPr bwMode="auto">
          <a:xfrm>
            <a:off x="2209800" y="1447800"/>
            <a:ext cx="1066800" cy="1143000"/>
            <a:chOff x="1392" y="912"/>
            <a:chExt cx="672" cy="720"/>
          </a:xfrm>
        </p:grpSpPr>
        <p:sp>
          <p:nvSpPr>
            <p:cNvPr id="8211" name="Line 21"/>
            <p:cNvSpPr>
              <a:spLocks noChangeShapeType="1"/>
            </p:cNvSpPr>
            <p:nvPr>
              <p:custDataLst>
                <p:tags r:id="rId18"/>
              </p:custDataLst>
            </p:nvPr>
          </p:nvSpPr>
          <p:spPr bwMode="auto">
            <a:xfrm flipH="1">
              <a:off x="1392" y="1104"/>
              <a:ext cx="192" cy="528"/>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2" name="Line 22"/>
            <p:cNvSpPr>
              <a:spLocks noChangeShapeType="1"/>
            </p:cNvSpPr>
            <p:nvPr>
              <p:custDataLst>
                <p:tags r:id="rId19"/>
              </p:custDataLst>
            </p:nvPr>
          </p:nvSpPr>
          <p:spPr bwMode="auto">
            <a:xfrm flipH="1">
              <a:off x="1872" y="912"/>
              <a:ext cx="192" cy="528"/>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3" name="Line 23"/>
            <p:cNvSpPr>
              <a:spLocks noChangeShapeType="1"/>
            </p:cNvSpPr>
            <p:nvPr>
              <p:custDataLst>
                <p:tags r:id="rId20"/>
              </p:custDataLst>
            </p:nvPr>
          </p:nvSpPr>
          <p:spPr bwMode="auto">
            <a:xfrm flipV="1">
              <a:off x="1392" y="1440"/>
              <a:ext cx="480" cy="192"/>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4" name="Line 24"/>
            <p:cNvSpPr>
              <a:spLocks noChangeShapeType="1"/>
            </p:cNvSpPr>
            <p:nvPr>
              <p:custDataLst>
                <p:tags r:id="rId21"/>
              </p:custDataLst>
            </p:nvPr>
          </p:nvSpPr>
          <p:spPr bwMode="auto">
            <a:xfrm flipV="1">
              <a:off x="1584" y="912"/>
              <a:ext cx="480" cy="192"/>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8207" name="Line 25"/>
          <p:cNvSpPr>
            <a:spLocks noChangeShapeType="1"/>
          </p:cNvSpPr>
          <p:nvPr>
            <p:custDataLst>
              <p:tags r:id="rId14"/>
            </p:custDataLst>
          </p:nvPr>
        </p:nvSpPr>
        <p:spPr bwMode="auto">
          <a:xfrm>
            <a:off x="2209800" y="2133600"/>
            <a:ext cx="1600200" cy="762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08" name="Oval 26"/>
          <p:cNvSpPr>
            <a:spLocks noChangeArrowheads="1"/>
          </p:cNvSpPr>
          <p:nvPr>
            <p:custDataLst>
              <p:tags r:id="rId15"/>
            </p:custDataLst>
          </p:nvPr>
        </p:nvSpPr>
        <p:spPr bwMode="auto">
          <a:xfrm>
            <a:off x="2895600" y="1752600"/>
            <a:ext cx="76200" cy="76200"/>
          </a:xfrm>
          <a:prstGeom prst="ellipse">
            <a:avLst/>
          </a:prstGeom>
          <a:solidFill>
            <a:schemeClr val="tx1"/>
          </a:solidFill>
          <a:ln w="9525">
            <a:solidFill>
              <a:schemeClr val="tx1"/>
            </a:solidFill>
            <a:round/>
            <a:headEnd/>
            <a:tailEnd/>
          </a:ln>
        </p:spPr>
        <p:txBody>
          <a:bodyPr wrap="none" anchor="ctr"/>
          <a:lstStyle/>
          <a:p>
            <a:pPr eaLnBrk="0" hangingPunct="0"/>
            <a:endParaRPr lang="en-US" sz="2400">
              <a:solidFill>
                <a:srgbClr val="000000"/>
              </a:solidFill>
              <a:latin typeface="Times New Roman" charset="0"/>
            </a:endParaRPr>
          </a:p>
        </p:txBody>
      </p:sp>
      <p:sp>
        <p:nvSpPr>
          <p:cNvPr id="8209" name="Oval 27"/>
          <p:cNvSpPr>
            <a:spLocks noChangeArrowheads="1"/>
          </p:cNvSpPr>
          <p:nvPr>
            <p:custDataLst>
              <p:tags r:id="rId16"/>
            </p:custDataLst>
          </p:nvPr>
        </p:nvSpPr>
        <p:spPr bwMode="auto">
          <a:xfrm>
            <a:off x="2590800" y="2286000"/>
            <a:ext cx="76200" cy="76200"/>
          </a:xfrm>
          <a:prstGeom prst="ellipse">
            <a:avLst/>
          </a:prstGeom>
          <a:solidFill>
            <a:srgbClr val="0066FF"/>
          </a:solidFill>
          <a:ln w="9525">
            <a:solidFill>
              <a:schemeClr val="tx1"/>
            </a:solidFill>
            <a:round/>
            <a:headEnd/>
            <a:tailEnd/>
          </a:ln>
        </p:spPr>
        <p:txBody>
          <a:bodyPr wrap="none" anchor="ctr"/>
          <a:lstStyle/>
          <a:p>
            <a:pPr eaLnBrk="0" hangingPunct="0"/>
            <a:endParaRPr lang="en-US" sz="2400">
              <a:solidFill>
                <a:srgbClr val="000000"/>
              </a:solidFill>
              <a:latin typeface="Times New Roman" charset="0"/>
            </a:endParaRPr>
          </a:p>
        </p:txBody>
      </p:sp>
      <p:sp>
        <p:nvSpPr>
          <p:cNvPr id="8210" name="Text Box 29"/>
          <p:cNvSpPr txBox="1">
            <a:spLocks noChangeArrowheads="1"/>
          </p:cNvSpPr>
          <p:nvPr>
            <p:custDataLst>
              <p:tags r:id="rId17"/>
            </p:custDataLst>
          </p:nvPr>
        </p:nvSpPr>
        <p:spPr bwMode="auto">
          <a:xfrm>
            <a:off x="3810000" y="1981200"/>
            <a:ext cx="354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a:solidFill>
                  <a:srgbClr val="000000"/>
                </a:solidFill>
                <a:latin typeface="Times New Roman" charset="0"/>
              </a:rPr>
              <a:t>Z</a:t>
            </a:r>
            <a:endParaRPr lang="en-US" sz="2000">
              <a:solidFill>
                <a:srgbClr val="000000"/>
              </a:solidFill>
              <a:latin typeface="Times New Roman" charset="0"/>
            </a:endParaRPr>
          </a:p>
        </p:txBody>
      </p:sp>
      <p:sp>
        <p:nvSpPr>
          <p:cNvPr id="26" name="TextBox 25">
            <a:extLst>
              <a:ext uri="{FF2B5EF4-FFF2-40B4-BE49-F238E27FC236}">
                <a16:creationId xmlns:a16="http://schemas.microsoft.com/office/drawing/2014/main" id="{5677FA13-6747-487E-9B6F-FCEF052DC6A0}"/>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3684761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custDataLst>
              <p:tags r:id="rId1"/>
            </p:custDataLst>
          </p:nvPr>
        </p:nvSpPr>
        <p:spPr/>
        <p:txBody>
          <a:bodyPr/>
          <a:lstStyle/>
          <a:p>
            <a:r>
              <a:rPr lang="en-US" dirty="0"/>
              <a:t>Projective invariant</a:t>
            </a:r>
          </a:p>
        </p:txBody>
      </p:sp>
      <p:sp>
        <p:nvSpPr>
          <p:cNvPr id="5" name="Rectangle 3">
            <a:extLst>
              <a:ext uri="{FF2B5EF4-FFF2-40B4-BE49-F238E27FC236}">
                <a16:creationId xmlns:a16="http://schemas.microsoft.com/office/drawing/2014/main" id="{41C74465-F742-43EA-9301-5DD7BA9AFAF4}"/>
              </a:ext>
            </a:extLst>
          </p:cNvPr>
          <p:cNvSpPr>
            <a:spLocks noGrp="1" noChangeArrowheads="1"/>
          </p:cNvSpPr>
          <p:nvPr>
            <p:ph idx="1"/>
            <p:custDataLst>
              <p:tags r:id="rId2"/>
            </p:custDataLst>
          </p:nvPr>
        </p:nvSpPr>
        <p:spPr>
          <a:xfrm>
            <a:off x="628650" y="1825625"/>
            <a:ext cx="7886700" cy="4351338"/>
          </a:xfrm>
        </p:spPr>
        <p:txBody>
          <a:bodyPr rtlCol="0">
            <a:normAutofit/>
          </a:bodyPr>
          <a:lstStyle/>
          <a:p>
            <a:pPr fontAlgn="auto">
              <a:spcAft>
                <a:spcPts val="0"/>
              </a:spcAft>
              <a:buFont typeface="Arial" pitchFamily="34" charset="0"/>
              <a:buChar char="•"/>
              <a:defRPr/>
            </a:pPr>
            <a:r>
              <a:rPr lang="en-US" sz="2400" dirty="0"/>
              <a:t>We need to use a </a:t>
            </a:r>
            <a:r>
              <a:rPr lang="en-US" sz="2400" i="1" dirty="0"/>
              <a:t>projective invariant</a:t>
            </a:r>
            <a:r>
              <a:rPr lang="en-US" sz="2400" dirty="0"/>
              <a:t>: a quantity that does not change under projective transformations (including perspective projection)</a:t>
            </a:r>
          </a:p>
        </p:txBody>
      </p:sp>
      <p:sp>
        <p:nvSpPr>
          <p:cNvPr id="4" name="TextBox 3">
            <a:extLst>
              <a:ext uri="{FF2B5EF4-FFF2-40B4-BE49-F238E27FC236}">
                <a16:creationId xmlns:a16="http://schemas.microsoft.com/office/drawing/2014/main" id="{DC6B63AD-2137-444D-AB62-944D4CFBF609}"/>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96420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ig9"/>
          <p:cNvPicPr>
            <a:picLocks noChangeAspect="1" noChangeArrowheads="1"/>
          </p:cNvPicPr>
          <p:nvPr/>
        </p:nvPicPr>
        <p:blipFill>
          <a:blip r:embed="rId3" cstate="print">
            <a:clrChange>
              <a:clrFrom>
                <a:srgbClr val="F8F8F8"/>
              </a:clrFrom>
              <a:clrTo>
                <a:srgbClr val="F8F8F8">
                  <a:alpha val="0"/>
                </a:srgbClr>
              </a:clrTo>
            </a:clrChange>
          </a:blip>
          <a:srcRect/>
          <a:stretch>
            <a:fillRect/>
          </a:stretch>
        </p:blipFill>
        <p:spPr bwMode="auto">
          <a:xfrm>
            <a:off x="6496795" y="4741862"/>
            <a:ext cx="2875805" cy="1963738"/>
          </a:xfrm>
          <a:prstGeom prst="rect">
            <a:avLst/>
          </a:prstGeom>
          <a:noFill/>
          <a:ln w="9525">
            <a:noFill/>
            <a:miter lim="800000"/>
            <a:headEnd/>
            <a:tailEnd/>
          </a:ln>
        </p:spPr>
      </p:pic>
      <p:pic>
        <p:nvPicPr>
          <p:cNvPr id="31747" name="Picture 3" descr="fig9"/>
          <p:cNvPicPr>
            <a:picLocks noChangeAspect="1" noChangeArrowheads="1"/>
          </p:cNvPicPr>
          <p:nvPr/>
        </p:nvPicPr>
        <p:blipFill>
          <a:blip r:embed="rId4" cstate="print"/>
          <a:srcRect/>
          <a:stretch>
            <a:fillRect/>
          </a:stretch>
        </p:blipFill>
        <p:spPr bwMode="auto">
          <a:xfrm>
            <a:off x="4092454" y="3103996"/>
            <a:ext cx="2460746" cy="1479730"/>
          </a:xfrm>
          <a:prstGeom prst="rect">
            <a:avLst/>
          </a:prstGeom>
          <a:noFill/>
          <a:ln w="9525">
            <a:noFill/>
            <a:miter lim="800000"/>
            <a:headEnd/>
            <a:tailEnd/>
          </a:ln>
        </p:spPr>
      </p:pic>
      <p:pic>
        <p:nvPicPr>
          <p:cNvPr id="31748" name="Picture 4" descr="fig9"/>
          <p:cNvPicPr>
            <a:picLocks noChangeAspect="1" noChangeArrowheads="1"/>
          </p:cNvPicPr>
          <p:nvPr/>
        </p:nvPicPr>
        <p:blipFill>
          <a:blip r:embed="rId5" cstate="print"/>
          <a:srcRect/>
          <a:stretch>
            <a:fillRect/>
          </a:stretch>
        </p:blipFill>
        <p:spPr bwMode="auto">
          <a:xfrm>
            <a:off x="6629400" y="3048000"/>
            <a:ext cx="2514600" cy="1588544"/>
          </a:xfrm>
          <a:prstGeom prst="rect">
            <a:avLst/>
          </a:prstGeom>
          <a:noFill/>
          <a:ln w="9525">
            <a:noFill/>
            <a:miter lim="800000"/>
            <a:headEnd/>
            <a:tailEnd/>
          </a:ln>
        </p:spPr>
      </p:pic>
      <p:pic>
        <p:nvPicPr>
          <p:cNvPr id="31749" name="Picture 5" descr="fig9"/>
          <p:cNvPicPr>
            <a:picLocks noChangeAspect="1" noChangeArrowheads="1"/>
          </p:cNvPicPr>
          <p:nvPr/>
        </p:nvPicPr>
        <p:blipFill>
          <a:blip r:embed="rId6" cstate="print">
            <a:clrChange>
              <a:clrFrom>
                <a:srgbClr val="F8F8F8"/>
              </a:clrFrom>
              <a:clrTo>
                <a:srgbClr val="F8F8F8">
                  <a:alpha val="0"/>
                </a:srgbClr>
              </a:clrTo>
            </a:clrChange>
          </a:blip>
          <a:srcRect/>
          <a:stretch>
            <a:fillRect/>
          </a:stretch>
        </p:blipFill>
        <p:spPr bwMode="auto">
          <a:xfrm>
            <a:off x="3890964" y="4651838"/>
            <a:ext cx="2896239" cy="1977562"/>
          </a:xfrm>
          <a:prstGeom prst="rect">
            <a:avLst/>
          </a:prstGeom>
          <a:noFill/>
          <a:ln w="9525">
            <a:noFill/>
            <a:miter lim="800000"/>
            <a:headEnd/>
            <a:tailEnd/>
          </a:ln>
        </p:spPr>
      </p:pic>
      <p:sp>
        <p:nvSpPr>
          <p:cNvPr id="31750" name="Rectangle 6"/>
          <p:cNvSpPr>
            <a:spLocks noGrp="1" noChangeArrowheads="1"/>
          </p:cNvSpPr>
          <p:nvPr>
            <p:ph type="title"/>
          </p:nvPr>
        </p:nvSpPr>
        <p:spPr/>
        <p:txBody>
          <a:bodyPr/>
          <a:lstStyle/>
          <a:p>
            <a:r>
              <a:rPr lang="en-US" dirty="0"/>
              <a:t>Application: Single-view modeling</a:t>
            </a:r>
          </a:p>
        </p:txBody>
      </p:sp>
      <p:pic>
        <p:nvPicPr>
          <p:cNvPr id="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460384"/>
            <a:ext cx="3963245"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52400" y="6120824"/>
            <a:ext cx="4038600" cy="584776"/>
          </a:xfrm>
          <a:prstGeom prst="rect">
            <a:avLst/>
          </a:prstGeom>
          <a:noFill/>
        </p:spPr>
        <p:txBody>
          <a:bodyPr wrap="square" rtlCol="0">
            <a:spAutoFit/>
          </a:bodyPr>
          <a:lstStyle/>
          <a:p>
            <a:pPr algn="ctr"/>
            <a:r>
              <a:rPr lang="en-US" sz="1600" dirty="0"/>
              <a:t>A. </a:t>
            </a:r>
            <a:r>
              <a:rPr lang="en-US" sz="1600" dirty="0" err="1"/>
              <a:t>Criminisi</a:t>
            </a:r>
            <a:r>
              <a:rPr lang="en-US" sz="1600" dirty="0"/>
              <a:t>, I. Reid, and A. </a:t>
            </a:r>
            <a:r>
              <a:rPr lang="en-US" sz="1600" dirty="0" err="1"/>
              <a:t>Zisserman</a:t>
            </a:r>
            <a:r>
              <a:rPr lang="en-US" sz="1600" dirty="0"/>
              <a:t>, </a:t>
            </a:r>
            <a:r>
              <a:rPr lang="en-US" sz="1600" dirty="0">
                <a:hlinkClick r:id="rId8"/>
              </a:rPr>
              <a:t>Single View Metrology</a:t>
            </a:r>
            <a:r>
              <a:rPr lang="en-US" sz="1600" dirty="0"/>
              <a:t>, IJCV 2000 </a:t>
            </a:r>
          </a:p>
        </p:txBody>
      </p:sp>
    </p:spTree>
    <p:extLst>
      <p:ext uri="{BB962C8B-B14F-4D97-AF65-F5344CB8AC3E}">
        <p14:creationId xmlns:p14="http://schemas.microsoft.com/office/powerpoint/2010/main" val="2035326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custDataLst>
              <p:tags r:id="rId2"/>
            </p:custDataLst>
          </p:nvPr>
        </p:nvSpPr>
        <p:spPr/>
        <p:txBody>
          <a:bodyPr/>
          <a:lstStyle/>
          <a:p>
            <a:r>
              <a:rPr lang="en-US" dirty="0"/>
              <a:t>Projective invariant</a:t>
            </a:r>
          </a:p>
        </p:txBody>
      </p:sp>
      <p:sp>
        <p:nvSpPr>
          <p:cNvPr id="5" name="Rectangle 3">
            <a:extLst>
              <a:ext uri="{FF2B5EF4-FFF2-40B4-BE49-F238E27FC236}">
                <a16:creationId xmlns:a16="http://schemas.microsoft.com/office/drawing/2014/main" id="{41C74465-F742-43EA-9301-5DD7BA9AFAF4}"/>
              </a:ext>
            </a:extLst>
          </p:cNvPr>
          <p:cNvSpPr>
            <a:spLocks noGrp="1" noChangeArrowheads="1"/>
          </p:cNvSpPr>
          <p:nvPr>
            <p:ph idx="1"/>
            <p:custDataLst>
              <p:tags r:id="rId3"/>
            </p:custDataLst>
          </p:nvPr>
        </p:nvSpPr>
        <p:spPr>
          <a:xfrm>
            <a:off x="628650" y="1825625"/>
            <a:ext cx="7886700" cy="4351338"/>
          </a:xfrm>
        </p:spPr>
        <p:txBody>
          <a:bodyPr rtlCol="0">
            <a:normAutofit/>
          </a:bodyPr>
          <a:lstStyle/>
          <a:p>
            <a:pPr fontAlgn="auto">
              <a:spcAft>
                <a:spcPts val="0"/>
              </a:spcAft>
              <a:buFont typeface="Arial" pitchFamily="34" charset="0"/>
              <a:buChar char="•"/>
              <a:defRPr/>
            </a:pPr>
            <a:r>
              <a:rPr lang="en-US" sz="2400" dirty="0"/>
              <a:t>We need to use a </a:t>
            </a:r>
            <a:r>
              <a:rPr lang="en-US" sz="2400" i="1" dirty="0"/>
              <a:t>projective invariant</a:t>
            </a:r>
            <a:r>
              <a:rPr lang="en-US" sz="2400" dirty="0"/>
              <a:t>: a quantity that does not change under projective transformations (including perspective projection)</a:t>
            </a:r>
          </a:p>
          <a:p>
            <a:pPr fontAlgn="auto">
              <a:spcAft>
                <a:spcPts val="0"/>
              </a:spcAft>
              <a:buFont typeface="Arial" pitchFamily="34" charset="0"/>
              <a:buChar char="•"/>
              <a:defRPr/>
            </a:pPr>
            <a:r>
              <a:rPr lang="en-US" sz="2400" dirty="0"/>
              <a:t>The cross-ratio of four points:</a:t>
            </a:r>
          </a:p>
        </p:txBody>
      </p:sp>
      <p:sp>
        <p:nvSpPr>
          <p:cNvPr id="4" name="Line 5">
            <a:extLst>
              <a:ext uri="{FF2B5EF4-FFF2-40B4-BE49-F238E27FC236}">
                <a16:creationId xmlns:a16="http://schemas.microsoft.com/office/drawing/2014/main" id="{93F038FB-E442-487D-9B47-23CF91BA2902}"/>
              </a:ext>
            </a:extLst>
          </p:cNvPr>
          <p:cNvSpPr>
            <a:spLocks noChangeShapeType="1"/>
          </p:cNvSpPr>
          <p:nvPr>
            <p:custDataLst>
              <p:tags r:id="rId4"/>
            </p:custDataLst>
          </p:nvPr>
        </p:nvSpPr>
        <p:spPr bwMode="auto">
          <a:xfrm flipV="1">
            <a:off x="1828800" y="5004033"/>
            <a:ext cx="2743200" cy="167640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 name="Oval 7">
            <a:extLst>
              <a:ext uri="{FF2B5EF4-FFF2-40B4-BE49-F238E27FC236}">
                <a16:creationId xmlns:a16="http://schemas.microsoft.com/office/drawing/2014/main" id="{9E24BD74-7CA6-4547-9D8A-653C1A1051EE}"/>
              </a:ext>
            </a:extLst>
          </p:cNvPr>
          <p:cNvSpPr>
            <a:spLocks noChangeArrowheads="1"/>
          </p:cNvSpPr>
          <p:nvPr>
            <p:custDataLst>
              <p:tags r:id="rId5"/>
            </p:custDataLst>
          </p:nvPr>
        </p:nvSpPr>
        <p:spPr bwMode="auto">
          <a:xfrm>
            <a:off x="2895600" y="5918433"/>
            <a:ext cx="152400" cy="152400"/>
          </a:xfrm>
          <a:prstGeom prst="ellipse">
            <a:avLst/>
          </a:prstGeom>
          <a:solidFill>
            <a:schemeClr val="accent6"/>
          </a:solidFill>
          <a:ln>
            <a:noFill/>
          </a:ln>
          <a:extLst/>
        </p:spPr>
        <p:txBody>
          <a:bodyPr wrap="none" anchor="ctr"/>
          <a:lstStyle/>
          <a:p>
            <a:pPr eaLnBrk="0" hangingPunct="0"/>
            <a:endParaRPr lang="en-US" sz="2400">
              <a:solidFill>
                <a:srgbClr val="000000"/>
              </a:solidFill>
              <a:latin typeface="Times New Roman" charset="0"/>
            </a:endParaRPr>
          </a:p>
        </p:txBody>
      </p:sp>
      <p:sp>
        <p:nvSpPr>
          <p:cNvPr id="7" name="Text Box 10">
            <a:extLst>
              <a:ext uri="{FF2B5EF4-FFF2-40B4-BE49-F238E27FC236}">
                <a16:creationId xmlns:a16="http://schemas.microsoft.com/office/drawing/2014/main" id="{76974152-7B55-456B-882C-4AD23CFD7582}"/>
              </a:ext>
            </a:extLst>
          </p:cNvPr>
          <p:cNvSpPr txBox="1">
            <a:spLocks noChangeArrowheads="1"/>
          </p:cNvSpPr>
          <p:nvPr>
            <p:custDataLst>
              <p:tags r:id="rId6"/>
            </p:custDataLst>
          </p:nvPr>
        </p:nvSpPr>
        <p:spPr bwMode="auto">
          <a:xfrm>
            <a:off x="2374900" y="6299433"/>
            <a:ext cx="4714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400" b="1" dirty="0">
                <a:solidFill>
                  <a:srgbClr val="000000"/>
                </a:solidFill>
                <a:latin typeface="Times New Roman" charset="0"/>
              </a:rPr>
              <a:t>P</a:t>
            </a:r>
            <a:r>
              <a:rPr lang="en-US" sz="2400" b="1" baseline="-25000" dirty="0">
                <a:solidFill>
                  <a:srgbClr val="000000"/>
                </a:solidFill>
                <a:latin typeface="Times New Roman" charset="0"/>
              </a:rPr>
              <a:t>1</a:t>
            </a:r>
            <a:endParaRPr lang="en-US" sz="2000" dirty="0">
              <a:solidFill>
                <a:srgbClr val="000000"/>
              </a:solidFill>
              <a:latin typeface="Times New Roman" charset="0"/>
            </a:endParaRPr>
          </a:p>
        </p:txBody>
      </p:sp>
      <p:sp>
        <p:nvSpPr>
          <p:cNvPr id="8" name="Text Box 11">
            <a:extLst>
              <a:ext uri="{FF2B5EF4-FFF2-40B4-BE49-F238E27FC236}">
                <a16:creationId xmlns:a16="http://schemas.microsoft.com/office/drawing/2014/main" id="{177BDE81-3252-4920-9A44-AD8FC74EF290}"/>
              </a:ext>
            </a:extLst>
          </p:cNvPr>
          <p:cNvSpPr txBox="1">
            <a:spLocks noChangeArrowheads="1"/>
          </p:cNvSpPr>
          <p:nvPr>
            <p:custDataLst>
              <p:tags r:id="rId7"/>
            </p:custDataLst>
          </p:nvPr>
        </p:nvSpPr>
        <p:spPr bwMode="auto">
          <a:xfrm>
            <a:off x="2971800" y="5918433"/>
            <a:ext cx="4714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400" b="1">
                <a:solidFill>
                  <a:srgbClr val="000000"/>
                </a:solidFill>
                <a:latin typeface="Times New Roman" charset="0"/>
              </a:rPr>
              <a:t>P</a:t>
            </a:r>
            <a:r>
              <a:rPr lang="en-US" sz="2400" b="1" baseline="-25000">
                <a:solidFill>
                  <a:srgbClr val="000000"/>
                </a:solidFill>
                <a:latin typeface="Times New Roman" charset="0"/>
              </a:rPr>
              <a:t>2</a:t>
            </a:r>
            <a:endParaRPr lang="en-US" sz="2000">
              <a:solidFill>
                <a:srgbClr val="000000"/>
              </a:solidFill>
              <a:latin typeface="Times New Roman" charset="0"/>
            </a:endParaRPr>
          </a:p>
        </p:txBody>
      </p:sp>
      <p:sp>
        <p:nvSpPr>
          <p:cNvPr id="9" name="Text Box 12">
            <a:extLst>
              <a:ext uri="{FF2B5EF4-FFF2-40B4-BE49-F238E27FC236}">
                <a16:creationId xmlns:a16="http://schemas.microsoft.com/office/drawing/2014/main" id="{B5257D5F-5037-481A-B4CD-9C41CF62E2FE}"/>
              </a:ext>
            </a:extLst>
          </p:cNvPr>
          <p:cNvSpPr txBox="1">
            <a:spLocks noChangeArrowheads="1"/>
          </p:cNvSpPr>
          <p:nvPr>
            <p:custDataLst>
              <p:tags r:id="rId8"/>
            </p:custDataLst>
          </p:nvPr>
        </p:nvSpPr>
        <p:spPr bwMode="auto">
          <a:xfrm>
            <a:off x="3810000" y="5385033"/>
            <a:ext cx="4714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400" b="1">
                <a:solidFill>
                  <a:srgbClr val="000000"/>
                </a:solidFill>
                <a:latin typeface="Times New Roman" charset="0"/>
              </a:rPr>
              <a:t>P</a:t>
            </a:r>
            <a:r>
              <a:rPr lang="en-US" sz="2400" b="1" baseline="-25000">
                <a:solidFill>
                  <a:srgbClr val="000000"/>
                </a:solidFill>
                <a:latin typeface="Times New Roman" charset="0"/>
              </a:rPr>
              <a:t>3</a:t>
            </a:r>
            <a:endParaRPr lang="en-US" sz="2000">
              <a:solidFill>
                <a:srgbClr val="000000"/>
              </a:solidFill>
              <a:latin typeface="Times New Roman" charset="0"/>
            </a:endParaRPr>
          </a:p>
        </p:txBody>
      </p:sp>
      <p:sp>
        <p:nvSpPr>
          <p:cNvPr id="10" name="Text Box 13">
            <a:extLst>
              <a:ext uri="{FF2B5EF4-FFF2-40B4-BE49-F238E27FC236}">
                <a16:creationId xmlns:a16="http://schemas.microsoft.com/office/drawing/2014/main" id="{9EE195F0-1232-46AE-90A9-10827E874AD8}"/>
              </a:ext>
            </a:extLst>
          </p:cNvPr>
          <p:cNvSpPr txBox="1">
            <a:spLocks noChangeArrowheads="1"/>
          </p:cNvSpPr>
          <p:nvPr>
            <p:custDataLst>
              <p:tags r:id="rId9"/>
            </p:custDataLst>
          </p:nvPr>
        </p:nvSpPr>
        <p:spPr bwMode="auto">
          <a:xfrm>
            <a:off x="4176713" y="5156433"/>
            <a:ext cx="4714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400" b="1">
                <a:solidFill>
                  <a:srgbClr val="000000"/>
                </a:solidFill>
                <a:latin typeface="Times New Roman" charset="0"/>
              </a:rPr>
              <a:t>P</a:t>
            </a:r>
            <a:r>
              <a:rPr lang="en-US" sz="2400" b="1" baseline="-25000">
                <a:solidFill>
                  <a:srgbClr val="000000"/>
                </a:solidFill>
                <a:latin typeface="Times New Roman" charset="0"/>
              </a:rPr>
              <a:t>4</a:t>
            </a:r>
            <a:endParaRPr lang="en-US" sz="2000">
              <a:solidFill>
                <a:srgbClr val="000000"/>
              </a:solidFill>
              <a:latin typeface="Times New Roman" charset="0"/>
            </a:endParaRPr>
          </a:p>
        </p:txBody>
      </p:sp>
      <p:graphicFrame>
        <p:nvGraphicFramePr>
          <p:cNvPr id="11" name="Object 14">
            <a:extLst>
              <a:ext uri="{FF2B5EF4-FFF2-40B4-BE49-F238E27FC236}">
                <a16:creationId xmlns:a16="http://schemas.microsoft.com/office/drawing/2014/main" id="{3989A8D1-2FDD-4D0E-9BF9-0B5BDCA1E492}"/>
              </a:ext>
            </a:extLst>
          </p:cNvPr>
          <p:cNvGraphicFramePr>
            <a:graphicFrameLocks noChangeAspect="1"/>
          </p:cNvGraphicFramePr>
          <p:nvPr>
            <p:custDataLst>
              <p:tags r:id="rId10"/>
            </p:custDataLst>
            <p:extLst>
              <p:ext uri="{D42A27DB-BD31-4B8C-83A1-F6EECF244321}">
                <p14:modId xmlns:p14="http://schemas.microsoft.com/office/powerpoint/2010/main" val="526615120"/>
              </p:ext>
            </p:extLst>
          </p:nvPr>
        </p:nvGraphicFramePr>
        <p:xfrm>
          <a:off x="5105400" y="4089633"/>
          <a:ext cx="2819400" cy="1198562"/>
        </p:xfrm>
        <a:graphic>
          <a:graphicData uri="http://schemas.openxmlformats.org/presentationml/2006/ole">
            <mc:AlternateContent xmlns:mc="http://schemas.openxmlformats.org/markup-compatibility/2006">
              <mc:Choice xmlns:v="urn:schemas-microsoft-com:vml" Requires="v">
                <p:oleObj spid="_x0000_s11283" name="Equation" r:id="rId21" imgW="1104840" imgH="469800" progId="Equation.3">
                  <p:embed/>
                </p:oleObj>
              </mc:Choice>
              <mc:Fallback>
                <p:oleObj name="Equation" r:id="rId21" imgW="1104840" imgH="469800" progId="Equation.3">
                  <p:embed/>
                  <p:pic>
                    <p:nvPicPr>
                      <p:cNvPr id="318478" name="Object 14"/>
                      <p:cNvPicPr>
                        <a:picLocks noChangeAspect="1" noChangeArrowheads="1"/>
                      </p:cNvPicPr>
                      <p:nvPr/>
                    </p:nvPicPr>
                    <p:blipFill>
                      <a:blip r:embed="rId22"/>
                      <a:srcRect/>
                      <a:stretch>
                        <a:fillRect/>
                      </a:stretch>
                    </p:blipFill>
                    <p:spPr bwMode="auto">
                      <a:xfrm>
                        <a:off x="5105400" y="4089633"/>
                        <a:ext cx="2819400" cy="1198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cxnSp>
        <p:nvCxnSpPr>
          <p:cNvPr id="12" name="Straight Connector 11">
            <a:extLst>
              <a:ext uri="{FF2B5EF4-FFF2-40B4-BE49-F238E27FC236}">
                <a16:creationId xmlns:a16="http://schemas.microsoft.com/office/drawing/2014/main" id="{753410E7-BE8A-4DFE-92EA-29392CB813E5}"/>
              </a:ext>
            </a:extLst>
          </p:cNvPr>
          <p:cNvCxnSpPr/>
          <p:nvPr/>
        </p:nvCxnSpPr>
        <p:spPr bwMode="auto">
          <a:xfrm>
            <a:off x="1219200" y="3708633"/>
            <a:ext cx="1187450" cy="25908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57AB25EB-1644-4138-9695-C451CFF8836E}"/>
              </a:ext>
            </a:extLst>
          </p:cNvPr>
          <p:cNvCxnSpPr>
            <a:endCxn id="6" idx="1"/>
          </p:cNvCxnSpPr>
          <p:nvPr/>
        </p:nvCxnSpPr>
        <p:spPr bwMode="auto">
          <a:xfrm>
            <a:off x="1219200" y="3708633"/>
            <a:ext cx="1698718" cy="223211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6A91E32E-26DE-4ECF-BC89-C7348242580F}"/>
              </a:ext>
            </a:extLst>
          </p:cNvPr>
          <p:cNvCxnSpPr/>
          <p:nvPr/>
        </p:nvCxnSpPr>
        <p:spPr bwMode="auto">
          <a:xfrm>
            <a:off x="1219200" y="3708633"/>
            <a:ext cx="2590800" cy="175895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D8741CC1-C2BF-41A6-8B0A-D21D3BC5890D}"/>
              </a:ext>
            </a:extLst>
          </p:cNvPr>
          <p:cNvCxnSpPr/>
          <p:nvPr/>
        </p:nvCxnSpPr>
        <p:spPr bwMode="auto">
          <a:xfrm>
            <a:off x="1219200" y="3708633"/>
            <a:ext cx="2957513" cy="1541463"/>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6" name="Line 5">
            <a:extLst>
              <a:ext uri="{FF2B5EF4-FFF2-40B4-BE49-F238E27FC236}">
                <a16:creationId xmlns:a16="http://schemas.microsoft.com/office/drawing/2014/main" id="{BBBDFB7F-A6AF-45AE-921F-174C3A732B02}"/>
              </a:ext>
            </a:extLst>
          </p:cNvPr>
          <p:cNvSpPr>
            <a:spLocks noChangeShapeType="1"/>
          </p:cNvSpPr>
          <p:nvPr>
            <p:custDataLst>
              <p:tags r:id="rId11"/>
            </p:custDataLst>
          </p:nvPr>
        </p:nvSpPr>
        <p:spPr bwMode="auto">
          <a:xfrm flipV="1">
            <a:off x="1828800" y="3861033"/>
            <a:ext cx="838200" cy="220980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7" name="Oval 8">
            <a:extLst>
              <a:ext uri="{FF2B5EF4-FFF2-40B4-BE49-F238E27FC236}">
                <a16:creationId xmlns:a16="http://schemas.microsoft.com/office/drawing/2014/main" id="{53D72DC2-DA2D-4959-BBCC-55A45AC44F0F}"/>
              </a:ext>
            </a:extLst>
          </p:cNvPr>
          <p:cNvSpPr>
            <a:spLocks noChangeArrowheads="1"/>
          </p:cNvSpPr>
          <p:nvPr>
            <p:custDataLst>
              <p:tags r:id="rId12"/>
            </p:custDataLst>
          </p:nvPr>
        </p:nvSpPr>
        <p:spPr bwMode="auto">
          <a:xfrm>
            <a:off x="3733800" y="5391383"/>
            <a:ext cx="152400" cy="152400"/>
          </a:xfrm>
          <a:prstGeom prst="ellipse">
            <a:avLst/>
          </a:prstGeom>
          <a:solidFill>
            <a:schemeClr val="accent1"/>
          </a:solidFill>
          <a:ln>
            <a:noFill/>
          </a:ln>
          <a:extLst/>
        </p:spPr>
        <p:txBody>
          <a:bodyPr wrap="none" anchor="ctr"/>
          <a:lstStyle/>
          <a:p>
            <a:pPr eaLnBrk="0" hangingPunct="0"/>
            <a:endParaRPr lang="en-US" sz="2400">
              <a:solidFill>
                <a:srgbClr val="000000"/>
              </a:solidFill>
              <a:latin typeface="Times New Roman" charset="0"/>
            </a:endParaRPr>
          </a:p>
        </p:txBody>
      </p:sp>
      <p:sp>
        <p:nvSpPr>
          <p:cNvPr id="18" name="Oval 9">
            <a:extLst>
              <a:ext uri="{FF2B5EF4-FFF2-40B4-BE49-F238E27FC236}">
                <a16:creationId xmlns:a16="http://schemas.microsoft.com/office/drawing/2014/main" id="{96261092-43B0-446C-A180-4FFAB228F9AD}"/>
              </a:ext>
            </a:extLst>
          </p:cNvPr>
          <p:cNvSpPr>
            <a:spLocks noChangeArrowheads="1"/>
          </p:cNvSpPr>
          <p:nvPr>
            <p:custDataLst>
              <p:tags r:id="rId13"/>
            </p:custDataLst>
          </p:nvPr>
        </p:nvSpPr>
        <p:spPr bwMode="auto">
          <a:xfrm>
            <a:off x="4090988" y="5173896"/>
            <a:ext cx="152400" cy="152400"/>
          </a:xfrm>
          <a:prstGeom prst="ellipse">
            <a:avLst/>
          </a:prstGeom>
          <a:solidFill>
            <a:srgbClr val="00FF00"/>
          </a:solidFill>
          <a:ln>
            <a:noFill/>
          </a:ln>
          <a:extLst/>
        </p:spPr>
        <p:txBody>
          <a:bodyPr wrap="none" anchor="ctr"/>
          <a:lstStyle/>
          <a:p>
            <a:pPr eaLnBrk="0" hangingPunct="0"/>
            <a:endParaRPr lang="en-US" sz="2400">
              <a:solidFill>
                <a:srgbClr val="000000"/>
              </a:solidFill>
              <a:latin typeface="Times New Roman" charset="0"/>
            </a:endParaRPr>
          </a:p>
        </p:txBody>
      </p:sp>
      <p:sp>
        <p:nvSpPr>
          <p:cNvPr id="19" name="Oval 6">
            <a:extLst>
              <a:ext uri="{FF2B5EF4-FFF2-40B4-BE49-F238E27FC236}">
                <a16:creationId xmlns:a16="http://schemas.microsoft.com/office/drawing/2014/main" id="{02FE9536-53D6-49C1-8AF1-67E2AD901B3E}"/>
              </a:ext>
            </a:extLst>
          </p:cNvPr>
          <p:cNvSpPr>
            <a:spLocks noChangeArrowheads="1"/>
          </p:cNvSpPr>
          <p:nvPr>
            <p:custDataLst>
              <p:tags r:id="rId14"/>
            </p:custDataLst>
          </p:nvPr>
        </p:nvSpPr>
        <p:spPr bwMode="auto">
          <a:xfrm>
            <a:off x="1967752" y="5405670"/>
            <a:ext cx="152400" cy="152400"/>
          </a:xfrm>
          <a:prstGeom prst="ellipse">
            <a:avLst/>
          </a:prstGeom>
          <a:solidFill>
            <a:srgbClr val="FF0000"/>
          </a:solidFill>
          <a:ln>
            <a:noFill/>
          </a:ln>
          <a:extLst/>
        </p:spPr>
        <p:txBody>
          <a:bodyPr wrap="none" anchor="ctr"/>
          <a:lstStyle/>
          <a:p>
            <a:pPr eaLnBrk="0" hangingPunct="0"/>
            <a:endParaRPr lang="en-US" sz="2400">
              <a:solidFill>
                <a:srgbClr val="000000"/>
              </a:solidFill>
              <a:latin typeface="Times New Roman" charset="0"/>
            </a:endParaRPr>
          </a:p>
        </p:txBody>
      </p:sp>
      <p:sp>
        <p:nvSpPr>
          <p:cNvPr id="20" name="Oval 7">
            <a:extLst>
              <a:ext uri="{FF2B5EF4-FFF2-40B4-BE49-F238E27FC236}">
                <a16:creationId xmlns:a16="http://schemas.microsoft.com/office/drawing/2014/main" id="{4D05B93C-1B52-4BDC-A6B2-0170F11E432C}"/>
              </a:ext>
            </a:extLst>
          </p:cNvPr>
          <p:cNvSpPr>
            <a:spLocks noChangeArrowheads="1"/>
          </p:cNvSpPr>
          <p:nvPr>
            <p:custDataLst>
              <p:tags r:id="rId15"/>
            </p:custDataLst>
          </p:nvPr>
        </p:nvSpPr>
        <p:spPr bwMode="auto">
          <a:xfrm>
            <a:off x="2133600" y="4963552"/>
            <a:ext cx="152400" cy="152400"/>
          </a:xfrm>
          <a:prstGeom prst="ellipse">
            <a:avLst/>
          </a:prstGeom>
          <a:solidFill>
            <a:schemeClr val="accent6"/>
          </a:solidFill>
          <a:ln>
            <a:noFill/>
          </a:ln>
          <a:extLst/>
        </p:spPr>
        <p:txBody>
          <a:bodyPr wrap="none" anchor="ctr"/>
          <a:lstStyle/>
          <a:p>
            <a:pPr eaLnBrk="0" hangingPunct="0"/>
            <a:endParaRPr lang="en-US" sz="2400">
              <a:solidFill>
                <a:srgbClr val="000000"/>
              </a:solidFill>
              <a:latin typeface="Times New Roman" charset="0"/>
            </a:endParaRPr>
          </a:p>
        </p:txBody>
      </p:sp>
      <p:sp>
        <p:nvSpPr>
          <p:cNvPr id="21" name="Oval 8">
            <a:extLst>
              <a:ext uri="{FF2B5EF4-FFF2-40B4-BE49-F238E27FC236}">
                <a16:creationId xmlns:a16="http://schemas.microsoft.com/office/drawing/2014/main" id="{A4B1D088-CEEA-4443-B0AA-C924CBCC2703}"/>
              </a:ext>
            </a:extLst>
          </p:cNvPr>
          <p:cNvSpPr>
            <a:spLocks noChangeArrowheads="1"/>
          </p:cNvSpPr>
          <p:nvPr>
            <p:custDataLst>
              <p:tags r:id="rId16"/>
            </p:custDataLst>
          </p:nvPr>
        </p:nvSpPr>
        <p:spPr bwMode="auto">
          <a:xfrm>
            <a:off x="2330450" y="4451582"/>
            <a:ext cx="152400" cy="152400"/>
          </a:xfrm>
          <a:prstGeom prst="ellipse">
            <a:avLst/>
          </a:prstGeom>
          <a:solidFill>
            <a:schemeClr val="accent1"/>
          </a:solidFill>
          <a:ln>
            <a:noFill/>
          </a:ln>
          <a:extLst/>
        </p:spPr>
        <p:txBody>
          <a:bodyPr wrap="none" anchor="ctr"/>
          <a:lstStyle/>
          <a:p>
            <a:pPr eaLnBrk="0" hangingPunct="0"/>
            <a:endParaRPr lang="en-US" sz="2400">
              <a:solidFill>
                <a:srgbClr val="000000"/>
              </a:solidFill>
              <a:latin typeface="Times New Roman" charset="0"/>
            </a:endParaRPr>
          </a:p>
        </p:txBody>
      </p:sp>
      <p:sp>
        <p:nvSpPr>
          <p:cNvPr id="22" name="Oval 9">
            <a:extLst>
              <a:ext uri="{FF2B5EF4-FFF2-40B4-BE49-F238E27FC236}">
                <a16:creationId xmlns:a16="http://schemas.microsoft.com/office/drawing/2014/main" id="{286C041C-A6E6-4D1C-B1D1-B1B0972F5637}"/>
              </a:ext>
            </a:extLst>
          </p:cNvPr>
          <p:cNvSpPr>
            <a:spLocks noChangeArrowheads="1"/>
          </p:cNvSpPr>
          <p:nvPr>
            <p:custDataLst>
              <p:tags r:id="rId17"/>
            </p:custDataLst>
          </p:nvPr>
        </p:nvSpPr>
        <p:spPr bwMode="auto">
          <a:xfrm>
            <a:off x="2403475" y="4299182"/>
            <a:ext cx="152400" cy="152400"/>
          </a:xfrm>
          <a:prstGeom prst="ellipse">
            <a:avLst/>
          </a:prstGeom>
          <a:solidFill>
            <a:srgbClr val="00FF00"/>
          </a:solidFill>
          <a:ln>
            <a:noFill/>
          </a:ln>
          <a:extLst/>
        </p:spPr>
        <p:txBody>
          <a:bodyPr wrap="none" anchor="ctr"/>
          <a:lstStyle/>
          <a:p>
            <a:pPr eaLnBrk="0" hangingPunct="0"/>
            <a:endParaRPr lang="en-US" sz="2400">
              <a:solidFill>
                <a:srgbClr val="000000"/>
              </a:solidFill>
              <a:latin typeface="Times New Roman" charset="0"/>
            </a:endParaRPr>
          </a:p>
        </p:txBody>
      </p:sp>
      <p:sp>
        <p:nvSpPr>
          <p:cNvPr id="23" name="Oval 6">
            <a:extLst>
              <a:ext uri="{FF2B5EF4-FFF2-40B4-BE49-F238E27FC236}">
                <a16:creationId xmlns:a16="http://schemas.microsoft.com/office/drawing/2014/main" id="{FFDBC82E-A341-4D93-9E23-04F2937E48B1}"/>
              </a:ext>
            </a:extLst>
          </p:cNvPr>
          <p:cNvSpPr>
            <a:spLocks noChangeArrowheads="1"/>
          </p:cNvSpPr>
          <p:nvPr>
            <p:custDataLst>
              <p:tags r:id="rId18"/>
            </p:custDataLst>
          </p:nvPr>
        </p:nvSpPr>
        <p:spPr bwMode="auto">
          <a:xfrm>
            <a:off x="2330450" y="6261333"/>
            <a:ext cx="152400" cy="152400"/>
          </a:xfrm>
          <a:prstGeom prst="ellipse">
            <a:avLst/>
          </a:prstGeom>
          <a:solidFill>
            <a:srgbClr val="FF0000"/>
          </a:solidFill>
          <a:ln>
            <a:noFill/>
          </a:ln>
          <a:extLst/>
        </p:spPr>
        <p:txBody>
          <a:bodyPr wrap="none" anchor="ctr"/>
          <a:lstStyle/>
          <a:p>
            <a:pPr eaLnBrk="0" hangingPunct="0"/>
            <a:endParaRPr lang="en-US" sz="2400">
              <a:solidFill>
                <a:srgbClr val="000000"/>
              </a:solidFill>
              <a:latin typeface="Times New Roman" charset="0"/>
            </a:endParaRPr>
          </a:p>
        </p:txBody>
      </p:sp>
      <p:sp>
        <p:nvSpPr>
          <p:cNvPr id="2" name="TextBox 1">
            <a:extLst>
              <a:ext uri="{FF2B5EF4-FFF2-40B4-BE49-F238E27FC236}">
                <a16:creationId xmlns:a16="http://schemas.microsoft.com/office/drawing/2014/main" id="{1AE7F90B-5163-4089-A9B8-04F7BA6DD7FA}"/>
              </a:ext>
            </a:extLst>
          </p:cNvPr>
          <p:cNvSpPr txBox="1"/>
          <p:nvPr/>
        </p:nvSpPr>
        <p:spPr>
          <a:xfrm>
            <a:off x="5108150" y="5295438"/>
            <a:ext cx="3469906" cy="1384995"/>
          </a:xfrm>
          <a:prstGeom prst="rect">
            <a:avLst/>
          </a:prstGeom>
          <a:noFill/>
        </p:spPr>
        <p:txBody>
          <a:bodyPr wrap="square" rtlCol="0">
            <a:spAutoFit/>
          </a:bodyPr>
          <a:lstStyle/>
          <a:p>
            <a:r>
              <a:rPr lang="en-US" sz="2800" dirty="0"/>
              <a:t>This is one of the cross-ratios (can reorder arbitrarily)</a:t>
            </a:r>
          </a:p>
        </p:txBody>
      </p:sp>
      <p:sp>
        <p:nvSpPr>
          <p:cNvPr id="24" name="TextBox 23">
            <a:extLst>
              <a:ext uri="{FF2B5EF4-FFF2-40B4-BE49-F238E27FC236}">
                <a16:creationId xmlns:a16="http://schemas.microsoft.com/office/drawing/2014/main" id="{4F7D5AD7-9429-4029-BF54-4873EEDD3DE1}"/>
              </a:ext>
            </a:extLst>
          </p:cNvPr>
          <p:cNvSpPr txBox="1"/>
          <p:nvPr/>
        </p:nvSpPr>
        <p:spPr>
          <a:xfrm>
            <a:off x="119341" y="6278545"/>
            <a:ext cx="1202764" cy="461665"/>
          </a:xfrm>
          <a:prstGeom prst="rect">
            <a:avLst/>
          </a:prstGeom>
          <a:noFill/>
        </p:spPr>
        <p:txBody>
          <a:bodyPr wrap="square" rtlCol="0">
            <a:spAutoFit/>
          </a:bodyPr>
          <a:lstStyle/>
          <a:p>
            <a:r>
              <a:rPr lang="en-US" sz="1200" dirty="0"/>
              <a:t>Slide credit: </a:t>
            </a:r>
          </a:p>
          <a:p>
            <a:r>
              <a:rPr lang="en-US" sz="1200" dirty="0"/>
              <a:t>S. </a:t>
            </a:r>
            <a:r>
              <a:rPr lang="en-US" sz="1200" dirty="0" err="1"/>
              <a:t>Lazebnik</a:t>
            </a:r>
            <a:endParaRPr lang="en-US" sz="1200" dirty="0"/>
          </a:p>
        </p:txBody>
      </p:sp>
    </p:spTree>
    <p:extLst>
      <p:ext uri="{BB962C8B-B14F-4D97-AF65-F5344CB8AC3E}">
        <p14:creationId xmlns:p14="http://schemas.microsoft.com/office/powerpoint/2010/main" val="333036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6" grpId="0" animBg="1"/>
      <p:bldP spid="19" grpId="0" animBg="1"/>
      <p:bldP spid="20" grpId="0" animBg="1"/>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7"/>
          <p:cNvGrpSpPr>
            <a:grpSpLocks/>
          </p:cNvGrpSpPr>
          <p:nvPr>
            <p:custDataLst>
              <p:tags r:id="rId2"/>
            </p:custDataLst>
          </p:nvPr>
        </p:nvGrpSpPr>
        <p:grpSpPr bwMode="auto">
          <a:xfrm>
            <a:off x="1343025" y="4578351"/>
            <a:ext cx="3035300" cy="1112838"/>
            <a:chOff x="1536" y="1584"/>
            <a:chExt cx="1440" cy="528"/>
          </a:xfrm>
        </p:grpSpPr>
        <p:sp>
          <p:nvSpPr>
            <p:cNvPr id="10295" name="Line 28"/>
            <p:cNvSpPr>
              <a:spLocks noChangeShapeType="1"/>
            </p:cNvSpPr>
            <p:nvPr>
              <p:custDataLst>
                <p:tags r:id="rId47"/>
              </p:custDataLst>
            </p:nvPr>
          </p:nvSpPr>
          <p:spPr bwMode="auto">
            <a:xfrm>
              <a:off x="1536" y="2112"/>
              <a:ext cx="912" cy="0"/>
            </a:xfrm>
            <a:prstGeom prst="line">
              <a:avLst/>
            </a:prstGeom>
            <a:noFill/>
            <a:ln w="28575">
              <a:solidFill>
                <a:srgbClr val="0066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96" name="Line 29"/>
            <p:cNvSpPr>
              <a:spLocks noChangeShapeType="1"/>
            </p:cNvSpPr>
            <p:nvPr>
              <p:custDataLst>
                <p:tags r:id="rId48"/>
              </p:custDataLst>
            </p:nvPr>
          </p:nvSpPr>
          <p:spPr bwMode="auto">
            <a:xfrm>
              <a:off x="2064" y="1584"/>
              <a:ext cx="912" cy="0"/>
            </a:xfrm>
            <a:prstGeom prst="line">
              <a:avLst/>
            </a:prstGeom>
            <a:noFill/>
            <a:ln w="28575">
              <a:solidFill>
                <a:srgbClr val="0066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97" name="Line 30"/>
            <p:cNvSpPr>
              <a:spLocks noChangeShapeType="1"/>
            </p:cNvSpPr>
            <p:nvPr>
              <p:custDataLst>
                <p:tags r:id="rId49"/>
              </p:custDataLst>
            </p:nvPr>
          </p:nvSpPr>
          <p:spPr bwMode="auto">
            <a:xfrm flipV="1">
              <a:off x="2448" y="1584"/>
              <a:ext cx="528" cy="528"/>
            </a:xfrm>
            <a:prstGeom prst="line">
              <a:avLst/>
            </a:prstGeom>
            <a:noFill/>
            <a:ln w="28575">
              <a:solidFill>
                <a:srgbClr val="0066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20518" name="Line 6"/>
          <p:cNvSpPr>
            <a:spLocks noChangeShapeType="1"/>
          </p:cNvSpPr>
          <p:nvPr>
            <p:custDataLst>
              <p:tags r:id="rId3"/>
            </p:custDataLst>
          </p:nvPr>
        </p:nvSpPr>
        <p:spPr bwMode="auto">
          <a:xfrm flipH="1">
            <a:off x="1062038" y="3638551"/>
            <a:ext cx="911225" cy="1719263"/>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0523" name="Line 11"/>
          <p:cNvSpPr>
            <a:spLocks noChangeShapeType="1"/>
          </p:cNvSpPr>
          <p:nvPr>
            <p:custDataLst>
              <p:tags r:id="rId4"/>
            </p:custDataLst>
          </p:nvPr>
        </p:nvSpPr>
        <p:spPr bwMode="auto">
          <a:xfrm flipH="1">
            <a:off x="1031875" y="4090989"/>
            <a:ext cx="7938" cy="1312862"/>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 name="Group 59"/>
          <p:cNvGrpSpPr>
            <a:grpSpLocks/>
          </p:cNvGrpSpPr>
          <p:nvPr/>
        </p:nvGrpSpPr>
        <p:grpSpPr bwMode="auto">
          <a:xfrm>
            <a:off x="990600" y="3162301"/>
            <a:ext cx="2173288" cy="1920875"/>
            <a:chOff x="990601" y="2635250"/>
            <a:chExt cx="2173287" cy="1920876"/>
          </a:xfrm>
        </p:grpSpPr>
        <p:sp>
          <p:nvSpPr>
            <p:cNvPr id="10289" name="Line 4"/>
            <p:cNvSpPr>
              <a:spLocks noChangeShapeType="1"/>
            </p:cNvSpPr>
            <p:nvPr>
              <p:custDataLst>
                <p:tags r:id="rId41"/>
              </p:custDataLst>
            </p:nvPr>
          </p:nvSpPr>
          <p:spPr bwMode="auto">
            <a:xfrm>
              <a:off x="990601" y="3536950"/>
              <a:ext cx="2133600"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90" name="Line 5"/>
            <p:cNvSpPr>
              <a:spLocks noChangeShapeType="1"/>
            </p:cNvSpPr>
            <p:nvPr>
              <p:custDataLst>
                <p:tags r:id="rId42"/>
              </p:custDataLst>
            </p:nvPr>
          </p:nvSpPr>
          <p:spPr bwMode="auto">
            <a:xfrm>
              <a:off x="1039813" y="3544888"/>
              <a:ext cx="2124075" cy="1011238"/>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91" name="Line 8"/>
            <p:cNvSpPr>
              <a:spLocks noChangeShapeType="1"/>
            </p:cNvSpPr>
            <p:nvPr>
              <p:custDataLst>
                <p:tags r:id="rId43"/>
              </p:custDataLst>
            </p:nvPr>
          </p:nvSpPr>
          <p:spPr bwMode="auto">
            <a:xfrm flipV="1">
              <a:off x="1039813" y="2635250"/>
              <a:ext cx="2124075" cy="909638"/>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93" name="Oval 10"/>
            <p:cNvSpPr>
              <a:spLocks noChangeArrowheads="1"/>
            </p:cNvSpPr>
            <p:nvPr>
              <p:custDataLst>
                <p:tags r:id="rId44"/>
              </p:custDataLst>
            </p:nvPr>
          </p:nvSpPr>
          <p:spPr bwMode="auto">
            <a:xfrm>
              <a:off x="1544638" y="3748088"/>
              <a:ext cx="101600" cy="100013"/>
            </a:xfrm>
            <a:prstGeom prst="ellipse">
              <a:avLst/>
            </a:prstGeom>
            <a:solidFill>
              <a:srgbClr val="0066FF"/>
            </a:solidFill>
            <a:ln w="9525">
              <a:solidFill>
                <a:schemeClr val="tx1"/>
              </a:solidFill>
              <a:round/>
              <a:headEnd/>
              <a:tailEnd/>
            </a:ln>
          </p:spPr>
          <p:txBody>
            <a:bodyPr wrap="none" anchor="ctr"/>
            <a:lstStyle/>
            <a:p>
              <a:pPr eaLnBrk="0" hangingPunct="0"/>
              <a:endParaRPr lang="en-US" sz="2400">
                <a:solidFill>
                  <a:srgbClr val="000000"/>
                </a:solidFill>
                <a:latin typeface="Times New Roman" charset="0"/>
              </a:endParaRPr>
            </a:p>
          </p:txBody>
        </p:sp>
        <p:sp>
          <p:nvSpPr>
            <p:cNvPr id="10294" name="Oval 12"/>
            <p:cNvSpPr>
              <a:spLocks noChangeArrowheads="1"/>
            </p:cNvSpPr>
            <p:nvPr>
              <p:custDataLst>
                <p:tags r:id="rId45"/>
              </p:custDataLst>
            </p:nvPr>
          </p:nvSpPr>
          <p:spPr bwMode="auto">
            <a:xfrm>
              <a:off x="1700213" y="3482975"/>
              <a:ext cx="101600" cy="101600"/>
            </a:xfrm>
            <a:prstGeom prst="ellipse">
              <a:avLst/>
            </a:prstGeom>
            <a:solidFill>
              <a:srgbClr val="33CC33"/>
            </a:solidFill>
            <a:ln w="9525">
              <a:solidFill>
                <a:schemeClr val="tx1"/>
              </a:solidFill>
              <a:round/>
              <a:headEnd/>
              <a:tailEnd/>
            </a:ln>
          </p:spPr>
          <p:txBody>
            <a:bodyPr wrap="none" anchor="ctr"/>
            <a:lstStyle/>
            <a:p>
              <a:pPr eaLnBrk="0" hangingPunct="0"/>
              <a:endParaRPr lang="en-US" sz="2400">
                <a:solidFill>
                  <a:srgbClr val="000000"/>
                </a:solidFill>
                <a:latin typeface="Times New Roman" charset="0"/>
              </a:endParaRPr>
            </a:p>
          </p:txBody>
        </p:sp>
        <p:sp>
          <p:nvSpPr>
            <p:cNvPr id="10292" name="Oval 9"/>
            <p:cNvSpPr>
              <a:spLocks noChangeArrowheads="1"/>
            </p:cNvSpPr>
            <p:nvPr>
              <p:custDataLst>
                <p:tags r:id="rId46"/>
              </p:custDataLst>
            </p:nvPr>
          </p:nvSpPr>
          <p:spPr bwMode="auto">
            <a:xfrm>
              <a:off x="1927226" y="3073400"/>
              <a:ext cx="101600" cy="100013"/>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latin typeface="Times New Roman" charset="0"/>
              </a:endParaRPr>
            </a:p>
          </p:txBody>
        </p:sp>
      </p:grpSp>
      <p:sp>
        <p:nvSpPr>
          <p:cNvPr id="320525" name="Oval 13"/>
          <p:cNvSpPr>
            <a:spLocks noChangeArrowheads="1"/>
          </p:cNvSpPr>
          <p:nvPr>
            <p:custDataLst>
              <p:tags r:id="rId5"/>
            </p:custDataLst>
          </p:nvPr>
        </p:nvSpPr>
        <p:spPr bwMode="auto">
          <a:xfrm>
            <a:off x="989013" y="5311776"/>
            <a:ext cx="101600" cy="100013"/>
          </a:xfrm>
          <a:prstGeom prst="ellipse">
            <a:avLst/>
          </a:prstGeom>
          <a:solidFill>
            <a:schemeClr val="tx1"/>
          </a:solidFill>
          <a:ln w="9525">
            <a:solidFill>
              <a:schemeClr val="tx1"/>
            </a:solidFill>
            <a:round/>
            <a:headEnd/>
            <a:tailEnd/>
          </a:ln>
        </p:spPr>
        <p:txBody>
          <a:bodyPr wrap="none" anchor="ctr"/>
          <a:lstStyle/>
          <a:p>
            <a:pPr eaLnBrk="0" hangingPunct="0"/>
            <a:endParaRPr lang="en-US" sz="2400">
              <a:solidFill>
                <a:srgbClr val="000000"/>
              </a:solidFill>
              <a:latin typeface="Times New Roman" charset="0"/>
            </a:endParaRPr>
          </a:p>
        </p:txBody>
      </p:sp>
      <p:sp>
        <p:nvSpPr>
          <p:cNvPr id="320528" name="Text Box 16"/>
          <p:cNvSpPr txBox="1">
            <a:spLocks noChangeArrowheads="1"/>
          </p:cNvSpPr>
          <p:nvPr>
            <p:custDataLst>
              <p:tags r:id="rId6"/>
            </p:custDataLst>
          </p:nvPr>
        </p:nvSpPr>
        <p:spPr bwMode="auto">
          <a:xfrm>
            <a:off x="628650" y="5087939"/>
            <a:ext cx="7080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a:solidFill>
                  <a:srgbClr val="000000"/>
                </a:solidFill>
                <a:latin typeface="Times New Roman" charset="0"/>
              </a:rPr>
              <a:t>v</a:t>
            </a:r>
            <a:r>
              <a:rPr lang="en-US" sz="2000" b="1" baseline="-25000">
                <a:solidFill>
                  <a:srgbClr val="000000"/>
                </a:solidFill>
                <a:latin typeface="Times New Roman" charset="0"/>
              </a:rPr>
              <a:t>Z</a:t>
            </a:r>
            <a:endParaRPr lang="en-US" sz="2000">
              <a:solidFill>
                <a:srgbClr val="000000"/>
              </a:solidFill>
              <a:latin typeface="Times New Roman" charset="0"/>
            </a:endParaRPr>
          </a:p>
        </p:txBody>
      </p:sp>
      <p:grpSp>
        <p:nvGrpSpPr>
          <p:cNvPr id="4" name="Group 60"/>
          <p:cNvGrpSpPr>
            <a:grpSpLocks/>
          </p:cNvGrpSpPr>
          <p:nvPr/>
        </p:nvGrpSpPr>
        <p:grpSpPr bwMode="auto">
          <a:xfrm>
            <a:off x="1238250" y="3343276"/>
            <a:ext cx="841375" cy="1222375"/>
            <a:chOff x="1238250" y="2816225"/>
            <a:chExt cx="841375" cy="1222375"/>
          </a:xfrm>
        </p:grpSpPr>
        <p:sp>
          <p:nvSpPr>
            <p:cNvPr id="10285" name="Line 6"/>
            <p:cNvSpPr>
              <a:spLocks noChangeShapeType="1"/>
            </p:cNvSpPr>
            <p:nvPr>
              <p:custDataLst>
                <p:tags r:id="rId37"/>
              </p:custDataLst>
            </p:nvPr>
          </p:nvSpPr>
          <p:spPr bwMode="auto">
            <a:xfrm flipH="1">
              <a:off x="1600199" y="3133269"/>
              <a:ext cx="362173" cy="676732"/>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86" name="Text Box 14"/>
            <p:cNvSpPr txBox="1">
              <a:spLocks noChangeArrowheads="1"/>
            </p:cNvSpPr>
            <p:nvPr>
              <p:custDataLst>
                <p:tags r:id="rId38"/>
              </p:custDataLst>
            </p:nvPr>
          </p:nvSpPr>
          <p:spPr bwMode="auto">
            <a:xfrm>
              <a:off x="1371600" y="3184525"/>
              <a:ext cx="7080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a:solidFill>
                    <a:srgbClr val="000000"/>
                  </a:solidFill>
                  <a:latin typeface="Times New Roman" charset="0"/>
                </a:rPr>
                <a:t>  r</a:t>
              </a:r>
              <a:endParaRPr lang="en-US" sz="2000">
                <a:solidFill>
                  <a:srgbClr val="000000"/>
                </a:solidFill>
                <a:latin typeface="Times New Roman" charset="0"/>
              </a:endParaRPr>
            </a:p>
          </p:txBody>
        </p:sp>
        <p:sp>
          <p:nvSpPr>
            <p:cNvPr id="10287" name="Text Box 7"/>
            <p:cNvSpPr txBox="1">
              <a:spLocks noChangeArrowheads="1"/>
            </p:cNvSpPr>
            <p:nvPr>
              <p:custDataLst>
                <p:tags r:id="rId39"/>
              </p:custDataLst>
            </p:nvPr>
          </p:nvSpPr>
          <p:spPr bwMode="auto">
            <a:xfrm>
              <a:off x="1717675" y="2816225"/>
              <a:ext cx="2682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a:solidFill>
                    <a:srgbClr val="000000"/>
                  </a:solidFill>
                  <a:latin typeface="Times New Roman" charset="0"/>
                </a:rPr>
                <a:t>t</a:t>
              </a:r>
              <a:endParaRPr lang="en-US" sz="2000">
                <a:solidFill>
                  <a:srgbClr val="000000"/>
                </a:solidFill>
                <a:latin typeface="Times New Roman" charset="0"/>
              </a:endParaRPr>
            </a:p>
          </p:txBody>
        </p:sp>
        <p:sp>
          <p:nvSpPr>
            <p:cNvPr id="10288" name="Text Box 15"/>
            <p:cNvSpPr txBox="1">
              <a:spLocks noChangeArrowheads="1"/>
            </p:cNvSpPr>
            <p:nvPr>
              <p:custDataLst>
                <p:tags r:id="rId40"/>
              </p:custDataLst>
            </p:nvPr>
          </p:nvSpPr>
          <p:spPr bwMode="auto">
            <a:xfrm>
              <a:off x="1238250" y="3641725"/>
              <a:ext cx="7080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a:solidFill>
                    <a:srgbClr val="000000"/>
                  </a:solidFill>
                  <a:latin typeface="Times New Roman" charset="0"/>
                </a:rPr>
                <a:t>b</a:t>
              </a:r>
              <a:endParaRPr lang="en-US" sz="2000">
                <a:solidFill>
                  <a:srgbClr val="000000"/>
                </a:solidFill>
                <a:latin typeface="Times New Roman" charset="0"/>
              </a:endParaRPr>
            </a:p>
          </p:txBody>
        </p:sp>
      </p:grpSp>
      <p:grpSp>
        <p:nvGrpSpPr>
          <p:cNvPr id="5" name="Group 78"/>
          <p:cNvGrpSpPr>
            <a:grpSpLocks/>
          </p:cNvGrpSpPr>
          <p:nvPr>
            <p:custDataLst>
              <p:tags r:id="rId7"/>
            </p:custDataLst>
          </p:nvPr>
        </p:nvGrpSpPr>
        <p:grpSpPr bwMode="auto">
          <a:xfrm>
            <a:off x="5334000" y="3270251"/>
            <a:ext cx="2284413" cy="1281113"/>
            <a:chOff x="3360" y="1728"/>
            <a:chExt cx="1439" cy="807"/>
          </a:xfrm>
        </p:grpSpPr>
        <p:graphicFrame>
          <p:nvGraphicFramePr>
            <p:cNvPr id="10283" name="Object 18"/>
            <p:cNvGraphicFramePr>
              <a:graphicFrameLocks noChangeAspect="1"/>
            </p:cNvGraphicFramePr>
            <p:nvPr>
              <p:custDataLst>
                <p:tags r:id="rId35"/>
              </p:custDataLst>
            </p:nvPr>
          </p:nvGraphicFramePr>
          <p:xfrm>
            <a:off x="3511" y="1728"/>
            <a:ext cx="1149" cy="582"/>
          </p:xfrm>
          <a:graphic>
            <a:graphicData uri="http://schemas.openxmlformats.org/presentationml/2006/ole">
              <mc:AlternateContent xmlns:mc="http://schemas.openxmlformats.org/markup-compatibility/2006">
                <mc:Choice xmlns:v="urn:schemas-microsoft-com:vml" Requires="v">
                  <p:oleObj spid="_x0000_s7250" name="Equation" r:id="rId52" imgW="927100" imgH="469900" progId="Equation.3">
                    <p:embed/>
                  </p:oleObj>
                </mc:Choice>
                <mc:Fallback>
                  <p:oleObj name="Equation" r:id="rId52" imgW="927100" imgH="469900" progId="Equation.3">
                    <p:embed/>
                    <p:pic>
                      <p:nvPicPr>
                        <p:cNvPr id="10283" name="Object 18"/>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3511" y="1728"/>
                          <a:ext cx="1149" cy="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0284" name="Text Box 19"/>
            <p:cNvSpPr txBox="1">
              <a:spLocks noChangeArrowheads="1"/>
            </p:cNvSpPr>
            <p:nvPr>
              <p:custDataLst>
                <p:tags r:id="rId36"/>
              </p:custDataLst>
            </p:nvPr>
          </p:nvSpPr>
          <p:spPr bwMode="auto">
            <a:xfrm>
              <a:off x="3360" y="2285"/>
              <a:ext cx="143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a:solidFill>
                    <a:srgbClr val="000000"/>
                  </a:solidFill>
                </a:rPr>
                <a:t>image cross ratio</a:t>
              </a:r>
            </a:p>
          </p:txBody>
        </p:sp>
      </p:grpSp>
      <p:sp>
        <p:nvSpPr>
          <p:cNvPr id="10250" name="Rectangle 20"/>
          <p:cNvSpPr>
            <a:spLocks noGrp="1" noChangeArrowheads="1"/>
          </p:cNvSpPr>
          <p:nvPr>
            <p:ph type="title"/>
            <p:custDataLst>
              <p:tags r:id="rId8"/>
            </p:custDataLst>
          </p:nvPr>
        </p:nvSpPr>
        <p:spPr/>
        <p:txBody>
          <a:bodyPr/>
          <a:lstStyle/>
          <a:p>
            <a:r>
              <a:rPr lang="en-US"/>
              <a:t>Measuring height</a:t>
            </a:r>
          </a:p>
        </p:txBody>
      </p:sp>
      <p:sp>
        <p:nvSpPr>
          <p:cNvPr id="10251" name="Text Box 21"/>
          <p:cNvSpPr txBox="1">
            <a:spLocks noChangeArrowheads="1"/>
          </p:cNvSpPr>
          <p:nvPr>
            <p:custDataLst>
              <p:tags r:id="rId9"/>
            </p:custDataLst>
          </p:nvPr>
        </p:nvSpPr>
        <p:spPr bwMode="auto">
          <a:xfrm>
            <a:off x="3048000" y="5083176"/>
            <a:ext cx="20589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a:solidFill>
                  <a:srgbClr val="000000"/>
                </a:solidFill>
                <a:latin typeface="Times New Roman" charset="0"/>
              </a:rPr>
              <a:t>B </a:t>
            </a:r>
            <a:r>
              <a:rPr lang="en-US" sz="1600">
                <a:solidFill>
                  <a:srgbClr val="000000"/>
                </a:solidFill>
              </a:rPr>
              <a:t> (bottom of object)</a:t>
            </a:r>
          </a:p>
        </p:txBody>
      </p:sp>
      <p:sp>
        <p:nvSpPr>
          <p:cNvPr id="10252" name="Text Box 22"/>
          <p:cNvSpPr txBox="1">
            <a:spLocks noChangeArrowheads="1"/>
          </p:cNvSpPr>
          <p:nvPr>
            <p:custDataLst>
              <p:tags r:id="rId10"/>
            </p:custDataLst>
          </p:nvPr>
        </p:nvSpPr>
        <p:spPr bwMode="auto">
          <a:xfrm>
            <a:off x="3213100" y="2889251"/>
            <a:ext cx="17256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a:solidFill>
                  <a:srgbClr val="000000"/>
                </a:solidFill>
                <a:latin typeface="Times New Roman" charset="0"/>
              </a:rPr>
              <a:t>T  </a:t>
            </a:r>
            <a:r>
              <a:rPr lang="en-US" sz="1600">
                <a:solidFill>
                  <a:srgbClr val="000000"/>
                </a:solidFill>
              </a:rPr>
              <a:t>(top of object)</a:t>
            </a:r>
          </a:p>
        </p:txBody>
      </p:sp>
      <p:sp>
        <p:nvSpPr>
          <p:cNvPr id="10253" name="Text Box 23"/>
          <p:cNvSpPr txBox="1">
            <a:spLocks noChangeArrowheads="1"/>
          </p:cNvSpPr>
          <p:nvPr>
            <p:custDataLst>
              <p:tags r:id="rId11"/>
            </p:custDataLst>
          </p:nvPr>
        </p:nvSpPr>
        <p:spPr bwMode="auto">
          <a:xfrm>
            <a:off x="3194050" y="3711576"/>
            <a:ext cx="19875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r>
              <a:rPr lang="en-US" sz="2000" b="1">
                <a:solidFill>
                  <a:srgbClr val="000000"/>
                </a:solidFill>
                <a:latin typeface="Times New Roman" charset="0"/>
              </a:rPr>
              <a:t>R  </a:t>
            </a:r>
            <a:r>
              <a:rPr lang="en-US" sz="1600">
                <a:solidFill>
                  <a:srgbClr val="000000"/>
                </a:solidFill>
              </a:rPr>
              <a:t>(reference point)</a:t>
            </a:r>
          </a:p>
        </p:txBody>
      </p:sp>
      <p:sp>
        <p:nvSpPr>
          <p:cNvPr id="10254" name="Line 24"/>
          <p:cNvSpPr>
            <a:spLocks noChangeShapeType="1"/>
          </p:cNvSpPr>
          <p:nvPr>
            <p:custDataLst>
              <p:tags r:id="rId12"/>
            </p:custDataLst>
          </p:nvPr>
        </p:nvSpPr>
        <p:spPr bwMode="auto">
          <a:xfrm flipV="1">
            <a:off x="3163888" y="2176464"/>
            <a:ext cx="0" cy="28321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0255" name="Line 26"/>
          <p:cNvSpPr>
            <a:spLocks noChangeShapeType="1"/>
          </p:cNvSpPr>
          <p:nvPr>
            <p:custDataLst>
              <p:tags r:id="rId13"/>
            </p:custDataLst>
          </p:nvPr>
        </p:nvSpPr>
        <p:spPr bwMode="auto">
          <a:xfrm flipV="1">
            <a:off x="1343025" y="4578351"/>
            <a:ext cx="1112838" cy="1112838"/>
          </a:xfrm>
          <a:prstGeom prst="line">
            <a:avLst/>
          </a:prstGeom>
          <a:noFill/>
          <a:ln w="28575">
            <a:solidFill>
              <a:srgbClr val="0066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56" name="Text Box 31"/>
          <p:cNvSpPr txBox="1">
            <a:spLocks noChangeArrowheads="1"/>
          </p:cNvSpPr>
          <p:nvPr>
            <p:custDataLst>
              <p:tags r:id="rId14"/>
            </p:custDataLst>
          </p:nvPr>
        </p:nvSpPr>
        <p:spPr bwMode="auto">
          <a:xfrm>
            <a:off x="1828800" y="5689601"/>
            <a:ext cx="16668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a:solidFill>
                  <a:srgbClr val="000000"/>
                </a:solidFill>
              </a:rPr>
              <a:t>ground plane</a:t>
            </a:r>
          </a:p>
        </p:txBody>
      </p:sp>
      <p:sp>
        <p:nvSpPr>
          <p:cNvPr id="10257" name="Line 32"/>
          <p:cNvSpPr>
            <a:spLocks noChangeShapeType="1"/>
          </p:cNvSpPr>
          <p:nvPr>
            <p:custDataLst>
              <p:tags r:id="rId15"/>
            </p:custDataLst>
          </p:nvPr>
        </p:nvSpPr>
        <p:spPr bwMode="auto">
          <a:xfrm flipV="1">
            <a:off x="2971800" y="3194051"/>
            <a:ext cx="0" cy="1889125"/>
          </a:xfrm>
          <a:prstGeom prst="line">
            <a:avLst/>
          </a:prstGeom>
          <a:noFill/>
          <a:ln w="19050">
            <a:solidFill>
              <a:srgbClr val="FF00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0258" name="Oval 33"/>
          <p:cNvSpPr>
            <a:spLocks noChangeArrowheads="1"/>
          </p:cNvSpPr>
          <p:nvPr>
            <p:custDataLst>
              <p:tags r:id="rId16"/>
            </p:custDataLst>
          </p:nvPr>
        </p:nvSpPr>
        <p:spPr bwMode="auto">
          <a:xfrm>
            <a:off x="3092450" y="4983164"/>
            <a:ext cx="147638" cy="147637"/>
          </a:xfrm>
          <a:prstGeom prst="ellipse">
            <a:avLst/>
          </a:prstGeom>
          <a:solidFill>
            <a:srgbClr val="0066FF"/>
          </a:solidFill>
          <a:ln w="9525">
            <a:solidFill>
              <a:schemeClr val="tx1"/>
            </a:solidFill>
            <a:round/>
            <a:headEnd/>
            <a:tailEnd/>
          </a:ln>
        </p:spPr>
        <p:txBody>
          <a:bodyPr wrap="none" anchor="ctr"/>
          <a:lstStyle/>
          <a:p>
            <a:pPr eaLnBrk="0" hangingPunct="0"/>
            <a:endParaRPr lang="en-US" sz="2400">
              <a:solidFill>
                <a:srgbClr val="000000"/>
              </a:solidFill>
              <a:latin typeface="Times New Roman" charset="0"/>
            </a:endParaRPr>
          </a:p>
        </p:txBody>
      </p:sp>
      <p:sp>
        <p:nvSpPr>
          <p:cNvPr id="10259" name="Oval 34"/>
          <p:cNvSpPr>
            <a:spLocks noChangeArrowheads="1"/>
          </p:cNvSpPr>
          <p:nvPr>
            <p:custDataLst>
              <p:tags r:id="rId17"/>
            </p:custDataLst>
          </p:nvPr>
        </p:nvSpPr>
        <p:spPr bwMode="auto">
          <a:xfrm>
            <a:off x="3092450" y="3124201"/>
            <a:ext cx="147638" cy="147638"/>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latin typeface="Times New Roman" charset="0"/>
            </a:endParaRPr>
          </a:p>
        </p:txBody>
      </p:sp>
      <p:sp>
        <p:nvSpPr>
          <p:cNvPr id="10260" name="Text Box 40"/>
          <p:cNvSpPr txBox="1">
            <a:spLocks noChangeArrowheads="1"/>
          </p:cNvSpPr>
          <p:nvPr>
            <p:custDataLst>
              <p:tags r:id="rId18"/>
            </p:custDataLst>
          </p:nvPr>
        </p:nvSpPr>
        <p:spPr bwMode="auto">
          <a:xfrm>
            <a:off x="2590800" y="4092576"/>
            <a:ext cx="3683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i="1" dirty="0">
                <a:solidFill>
                  <a:srgbClr val="FF0000"/>
                </a:solidFill>
                <a:latin typeface="Times New Roman" charset="0"/>
              </a:rPr>
              <a:t>H</a:t>
            </a:r>
          </a:p>
        </p:txBody>
      </p:sp>
      <p:sp>
        <p:nvSpPr>
          <p:cNvPr id="10261" name="Oval 47"/>
          <p:cNvSpPr>
            <a:spLocks noChangeArrowheads="1"/>
          </p:cNvSpPr>
          <p:nvPr>
            <p:custDataLst>
              <p:tags r:id="rId19"/>
            </p:custDataLst>
          </p:nvPr>
        </p:nvSpPr>
        <p:spPr bwMode="auto">
          <a:xfrm>
            <a:off x="3084513" y="3994151"/>
            <a:ext cx="147637" cy="147638"/>
          </a:xfrm>
          <a:prstGeom prst="ellipse">
            <a:avLst/>
          </a:prstGeom>
          <a:solidFill>
            <a:srgbClr val="33CC33"/>
          </a:solidFill>
          <a:ln w="9525">
            <a:solidFill>
              <a:schemeClr val="tx1"/>
            </a:solidFill>
            <a:round/>
            <a:headEnd/>
            <a:tailEnd/>
          </a:ln>
        </p:spPr>
        <p:txBody>
          <a:bodyPr wrap="none" anchor="ctr"/>
          <a:lstStyle/>
          <a:p>
            <a:pPr eaLnBrk="0" hangingPunct="0"/>
            <a:endParaRPr lang="en-US" sz="2400">
              <a:solidFill>
                <a:srgbClr val="000000"/>
              </a:solidFill>
              <a:latin typeface="Times New Roman" charset="0"/>
            </a:endParaRPr>
          </a:p>
        </p:txBody>
      </p:sp>
      <p:grpSp>
        <p:nvGrpSpPr>
          <p:cNvPr id="6" name="Group 58"/>
          <p:cNvGrpSpPr>
            <a:grpSpLocks/>
          </p:cNvGrpSpPr>
          <p:nvPr>
            <p:custDataLst>
              <p:tags r:id="rId20"/>
            </p:custDataLst>
          </p:nvPr>
        </p:nvGrpSpPr>
        <p:grpSpPr bwMode="auto">
          <a:xfrm>
            <a:off x="533400" y="3162301"/>
            <a:ext cx="1922463" cy="1517650"/>
            <a:chOff x="336" y="1660"/>
            <a:chExt cx="1211" cy="956"/>
          </a:xfrm>
        </p:grpSpPr>
        <p:sp>
          <p:nvSpPr>
            <p:cNvPr id="10275" name="Text Box 25"/>
            <p:cNvSpPr txBox="1">
              <a:spLocks noChangeArrowheads="1"/>
            </p:cNvSpPr>
            <p:nvPr>
              <p:custDataLst>
                <p:tags r:id="rId29"/>
              </p:custDataLst>
            </p:nvPr>
          </p:nvSpPr>
          <p:spPr bwMode="auto">
            <a:xfrm>
              <a:off x="336" y="2170"/>
              <a:ext cx="232"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a:solidFill>
                    <a:srgbClr val="000000"/>
                  </a:solidFill>
                  <a:latin typeface="Times New Roman" charset="0"/>
                </a:rPr>
                <a:t>C</a:t>
              </a:r>
              <a:endParaRPr lang="en-US" sz="2000">
                <a:solidFill>
                  <a:srgbClr val="000000"/>
                </a:solidFill>
                <a:latin typeface="Times New Roman" charset="0"/>
              </a:endParaRPr>
            </a:p>
          </p:txBody>
        </p:sp>
        <p:grpSp>
          <p:nvGrpSpPr>
            <p:cNvPr id="10276" name="Group 53"/>
            <p:cNvGrpSpPr>
              <a:grpSpLocks/>
            </p:cNvGrpSpPr>
            <p:nvPr/>
          </p:nvGrpSpPr>
          <p:grpSpPr bwMode="auto">
            <a:xfrm>
              <a:off x="603" y="1660"/>
              <a:ext cx="944" cy="956"/>
              <a:chOff x="603" y="1660"/>
              <a:chExt cx="944" cy="956"/>
            </a:xfrm>
          </p:grpSpPr>
          <p:grpSp>
            <p:nvGrpSpPr>
              <p:cNvPr id="10277" name="Group 35"/>
              <p:cNvGrpSpPr>
                <a:grpSpLocks/>
              </p:cNvGrpSpPr>
              <p:nvPr/>
            </p:nvGrpSpPr>
            <p:grpSpPr bwMode="auto">
              <a:xfrm>
                <a:off x="655" y="1660"/>
                <a:ext cx="892" cy="956"/>
                <a:chOff x="1392" y="912"/>
                <a:chExt cx="672" cy="720"/>
              </a:xfrm>
            </p:grpSpPr>
            <p:sp>
              <p:nvSpPr>
                <p:cNvPr id="10279" name="Line 36"/>
                <p:cNvSpPr>
                  <a:spLocks noChangeShapeType="1"/>
                </p:cNvSpPr>
                <p:nvPr>
                  <p:custDataLst>
                    <p:tags r:id="rId31"/>
                  </p:custDataLst>
                </p:nvPr>
              </p:nvSpPr>
              <p:spPr bwMode="auto">
                <a:xfrm flipH="1">
                  <a:off x="1392" y="1104"/>
                  <a:ext cx="192" cy="528"/>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80" name="Line 37"/>
                <p:cNvSpPr>
                  <a:spLocks noChangeShapeType="1"/>
                </p:cNvSpPr>
                <p:nvPr>
                  <p:custDataLst>
                    <p:tags r:id="rId32"/>
                  </p:custDataLst>
                </p:nvPr>
              </p:nvSpPr>
              <p:spPr bwMode="auto">
                <a:xfrm flipH="1">
                  <a:off x="1872" y="912"/>
                  <a:ext cx="192" cy="528"/>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81" name="Line 38"/>
                <p:cNvSpPr>
                  <a:spLocks noChangeShapeType="1"/>
                </p:cNvSpPr>
                <p:nvPr>
                  <p:custDataLst>
                    <p:tags r:id="rId33"/>
                  </p:custDataLst>
                </p:nvPr>
              </p:nvSpPr>
              <p:spPr bwMode="auto">
                <a:xfrm flipV="1">
                  <a:off x="1392" y="1440"/>
                  <a:ext cx="480" cy="192"/>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82" name="Line 39"/>
                <p:cNvSpPr>
                  <a:spLocks noChangeShapeType="1"/>
                </p:cNvSpPr>
                <p:nvPr>
                  <p:custDataLst>
                    <p:tags r:id="rId34"/>
                  </p:custDataLst>
                </p:nvPr>
              </p:nvSpPr>
              <p:spPr bwMode="auto">
                <a:xfrm flipV="1">
                  <a:off x="1584" y="912"/>
                  <a:ext cx="480" cy="192"/>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0278" name="Oval 48"/>
              <p:cNvSpPr>
                <a:spLocks noChangeArrowheads="1"/>
              </p:cNvSpPr>
              <p:nvPr>
                <p:custDataLst>
                  <p:tags r:id="rId30"/>
                </p:custDataLst>
              </p:nvPr>
            </p:nvSpPr>
            <p:spPr bwMode="auto">
              <a:xfrm>
                <a:off x="603" y="2197"/>
                <a:ext cx="64" cy="64"/>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latin typeface="Times New Roman" charset="0"/>
                </a:endParaRPr>
              </a:p>
            </p:txBody>
          </p:sp>
        </p:grpSp>
      </p:grpSp>
      <p:grpSp>
        <p:nvGrpSpPr>
          <p:cNvPr id="9" name="Group 77"/>
          <p:cNvGrpSpPr>
            <a:grpSpLocks/>
          </p:cNvGrpSpPr>
          <p:nvPr>
            <p:custDataLst>
              <p:tags r:id="rId21"/>
            </p:custDataLst>
          </p:nvPr>
        </p:nvGrpSpPr>
        <p:grpSpPr bwMode="auto">
          <a:xfrm>
            <a:off x="5348288" y="1746251"/>
            <a:ext cx="2271712" cy="1295400"/>
            <a:chOff x="3369" y="768"/>
            <a:chExt cx="1431" cy="816"/>
          </a:xfrm>
        </p:grpSpPr>
        <p:graphicFrame>
          <p:nvGraphicFramePr>
            <p:cNvPr id="10273" name="Object 50"/>
            <p:cNvGraphicFramePr>
              <a:graphicFrameLocks noChangeAspect="1"/>
            </p:cNvGraphicFramePr>
            <p:nvPr>
              <p:custDataLst>
                <p:tags r:id="rId27"/>
              </p:custDataLst>
            </p:nvPr>
          </p:nvGraphicFramePr>
          <p:xfrm>
            <a:off x="3448" y="768"/>
            <a:ext cx="1213" cy="584"/>
          </p:xfrm>
          <a:graphic>
            <a:graphicData uri="http://schemas.openxmlformats.org/presentationml/2006/ole">
              <mc:AlternateContent xmlns:mc="http://schemas.openxmlformats.org/markup-compatibility/2006">
                <mc:Choice xmlns:v="urn:schemas-microsoft-com:vml" Requires="v">
                  <p:oleObj spid="_x0000_s7251" name="Equation" r:id="rId54" imgW="977900" imgH="469900" progId="Equation.3">
                    <p:embed/>
                  </p:oleObj>
                </mc:Choice>
                <mc:Fallback>
                  <p:oleObj name="Equation" r:id="rId54" imgW="977900" imgH="469900" progId="Equation.3">
                    <p:embed/>
                    <p:pic>
                      <p:nvPicPr>
                        <p:cNvPr id="10273" name="Object 50"/>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3448" y="768"/>
                          <a:ext cx="1213" cy="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0274" name="Text Box 51"/>
            <p:cNvSpPr txBox="1">
              <a:spLocks noChangeArrowheads="1"/>
            </p:cNvSpPr>
            <p:nvPr>
              <p:custDataLst>
                <p:tags r:id="rId28"/>
              </p:custDataLst>
            </p:nvPr>
          </p:nvSpPr>
          <p:spPr bwMode="auto">
            <a:xfrm>
              <a:off x="3369" y="1334"/>
              <a:ext cx="1431"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a:solidFill>
                    <a:srgbClr val="000000"/>
                  </a:solidFill>
                </a:rPr>
                <a:t>scene cross ratio</a:t>
              </a:r>
            </a:p>
          </p:txBody>
        </p:sp>
      </p:grpSp>
      <p:sp>
        <p:nvSpPr>
          <p:cNvPr id="10264" name="Text Box 52"/>
          <p:cNvSpPr txBox="1">
            <a:spLocks noChangeArrowheads="1"/>
          </p:cNvSpPr>
          <p:nvPr>
            <p:custDataLst>
              <p:tags r:id="rId22"/>
            </p:custDataLst>
          </p:nvPr>
        </p:nvSpPr>
        <p:spPr bwMode="auto">
          <a:xfrm>
            <a:off x="2971800" y="1690689"/>
            <a:ext cx="4016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400" b="1">
                <a:solidFill>
                  <a:srgbClr val="000000"/>
                </a:solidFill>
                <a:latin typeface="Times New Roman" charset="0"/>
                <a:sym typeface="Symbol" charset="2"/>
              </a:rPr>
              <a:t></a:t>
            </a:r>
            <a:endParaRPr lang="en-US" sz="2000">
              <a:solidFill>
                <a:srgbClr val="000000"/>
              </a:solidFill>
              <a:latin typeface="Times New Roman" charset="0"/>
            </a:endParaRPr>
          </a:p>
        </p:txBody>
      </p:sp>
      <p:graphicFrame>
        <p:nvGraphicFramePr>
          <p:cNvPr id="320582" name="Object 70"/>
          <p:cNvGraphicFramePr>
            <a:graphicFrameLocks noChangeAspect="1"/>
          </p:cNvGraphicFramePr>
          <p:nvPr>
            <p:custDataLst>
              <p:tags r:id="rId23"/>
            </p:custDataLst>
            <p:extLst>
              <p:ext uri="{D42A27DB-BD31-4B8C-83A1-F6EECF244321}">
                <p14:modId xmlns:p14="http://schemas.microsoft.com/office/powerpoint/2010/main" val="874529493"/>
              </p:ext>
            </p:extLst>
          </p:nvPr>
        </p:nvGraphicFramePr>
        <p:xfrm>
          <a:off x="7543800" y="1833564"/>
          <a:ext cx="650875" cy="776287"/>
        </p:xfrm>
        <a:graphic>
          <a:graphicData uri="http://schemas.openxmlformats.org/presentationml/2006/ole">
            <mc:AlternateContent xmlns:mc="http://schemas.openxmlformats.org/markup-compatibility/2006">
              <mc:Choice xmlns:v="urn:schemas-microsoft-com:vml" Requires="v">
                <p:oleObj spid="_x0000_s7252" name="Equation" r:id="rId56" imgW="330057" imgH="393529" progId="Equation.3">
                  <p:embed/>
                </p:oleObj>
              </mc:Choice>
              <mc:Fallback>
                <p:oleObj name="Equation" r:id="rId56" imgW="330057" imgH="393529" progId="Equation.3">
                  <p:embed/>
                  <p:pic>
                    <p:nvPicPr>
                      <p:cNvPr id="320582" name="Object 70"/>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7543800" y="1833564"/>
                        <a:ext cx="650875" cy="77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320583" name="Object 71"/>
          <p:cNvGraphicFramePr>
            <a:graphicFrameLocks noChangeAspect="1"/>
          </p:cNvGraphicFramePr>
          <p:nvPr>
            <p:custDataLst>
              <p:tags r:id="rId24"/>
            </p:custDataLst>
            <p:extLst>
              <p:ext uri="{D42A27DB-BD31-4B8C-83A1-F6EECF244321}">
                <p14:modId xmlns:p14="http://schemas.microsoft.com/office/powerpoint/2010/main" val="1148883801"/>
              </p:ext>
            </p:extLst>
          </p:nvPr>
        </p:nvGraphicFramePr>
        <p:xfrm>
          <a:off x="7578725" y="3357564"/>
          <a:ext cx="650875" cy="776287"/>
        </p:xfrm>
        <a:graphic>
          <a:graphicData uri="http://schemas.openxmlformats.org/presentationml/2006/ole">
            <mc:AlternateContent xmlns:mc="http://schemas.openxmlformats.org/markup-compatibility/2006">
              <mc:Choice xmlns:v="urn:schemas-microsoft-com:vml" Requires="v">
                <p:oleObj spid="_x0000_s7253" name="Equation" r:id="rId58" imgW="330057" imgH="393529" progId="Equation.3">
                  <p:embed/>
                </p:oleObj>
              </mc:Choice>
              <mc:Fallback>
                <p:oleObj name="Equation" r:id="rId58" imgW="330057" imgH="393529" progId="Equation.3">
                  <p:embed/>
                  <p:pic>
                    <p:nvPicPr>
                      <p:cNvPr id="320583" name="Object 71"/>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7578725" y="3357564"/>
                        <a:ext cx="650875" cy="77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0271" name="Line 80"/>
          <p:cNvSpPr>
            <a:spLocks noChangeShapeType="1"/>
          </p:cNvSpPr>
          <p:nvPr>
            <p:custDataLst>
              <p:tags r:id="rId25"/>
            </p:custDataLst>
          </p:nvPr>
        </p:nvSpPr>
        <p:spPr bwMode="auto">
          <a:xfrm flipV="1">
            <a:off x="3352800" y="4108451"/>
            <a:ext cx="0" cy="981075"/>
          </a:xfrm>
          <a:prstGeom prst="line">
            <a:avLst/>
          </a:prstGeom>
          <a:noFill/>
          <a:ln w="19050">
            <a:solidFill>
              <a:srgbClr val="FF00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0272" name="Text Box 81"/>
          <p:cNvSpPr txBox="1">
            <a:spLocks noChangeArrowheads="1"/>
          </p:cNvSpPr>
          <p:nvPr>
            <p:custDataLst>
              <p:tags r:id="rId26"/>
            </p:custDataLst>
          </p:nvPr>
        </p:nvSpPr>
        <p:spPr bwMode="auto">
          <a:xfrm>
            <a:off x="3352800" y="4260851"/>
            <a:ext cx="354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i="1" dirty="0">
                <a:solidFill>
                  <a:srgbClr val="FF0000"/>
                </a:solidFill>
                <a:latin typeface="Times New Roman" charset="0"/>
              </a:rPr>
              <a:t>R</a:t>
            </a:r>
          </a:p>
        </p:txBody>
      </p:sp>
      <p:sp>
        <p:nvSpPr>
          <p:cNvPr id="54" name="TextBox 53">
            <a:extLst>
              <a:ext uri="{FF2B5EF4-FFF2-40B4-BE49-F238E27FC236}">
                <a16:creationId xmlns:a16="http://schemas.microsoft.com/office/drawing/2014/main" id="{32979C0E-2444-4395-AC90-189EA7D12ED5}"/>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833590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05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05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05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05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052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8" grpId="0" animBg="1"/>
      <p:bldP spid="320523" grpId="0" animBg="1"/>
      <p:bldP spid="320525" grpId="0" animBg="1"/>
      <p:bldP spid="3205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3"/>
          <p:cNvGrpSpPr>
            <a:grpSpLocks/>
          </p:cNvGrpSpPr>
          <p:nvPr>
            <p:custDataLst>
              <p:tags r:id="rId1"/>
            </p:custDataLst>
          </p:nvPr>
        </p:nvGrpSpPr>
        <p:grpSpPr bwMode="auto">
          <a:xfrm>
            <a:off x="0" y="2693988"/>
            <a:ext cx="9139238" cy="4159250"/>
            <a:chOff x="1050" y="1976"/>
            <a:chExt cx="3862" cy="1830"/>
          </a:xfrm>
        </p:grpSpPr>
        <p:sp>
          <p:nvSpPr>
            <p:cNvPr id="7188" name="Line 4"/>
            <p:cNvSpPr>
              <a:spLocks noChangeShapeType="1"/>
            </p:cNvSpPr>
            <p:nvPr>
              <p:custDataLst>
                <p:tags r:id="rId19"/>
              </p:custDataLst>
            </p:nvPr>
          </p:nvSpPr>
          <p:spPr bwMode="auto">
            <a:xfrm flipH="1">
              <a:off x="1056" y="1976"/>
              <a:ext cx="3479" cy="1492"/>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89" name="Line 5"/>
            <p:cNvSpPr>
              <a:spLocks noChangeShapeType="1"/>
            </p:cNvSpPr>
            <p:nvPr>
              <p:custDataLst>
                <p:tags r:id="rId20"/>
              </p:custDataLst>
            </p:nvPr>
          </p:nvSpPr>
          <p:spPr bwMode="auto">
            <a:xfrm flipV="1">
              <a:off x="1586" y="1976"/>
              <a:ext cx="2949" cy="1830"/>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90" name="Line 6"/>
            <p:cNvSpPr>
              <a:spLocks noChangeShapeType="1"/>
            </p:cNvSpPr>
            <p:nvPr>
              <p:custDataLst>
                <p:tags r:id="rId21"/>
              </p:custDataLst>
            </p:nvPr>
          </p:nvSpPr>
          <p:spPr bwMode="auto">
            <a:xfrm flipV="1">
              <a:off x="2525" y="1976"/>
              <a:ext cx="2010" cy="1824"/>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91" name="Line 7"/>
            <p:cNvSpPr>
              <a:spLocks noChangeShapeType="1"/>
            </p:cNvSpPr>
            <p:nvPr>
              <p:custDataLst>
                <p:tags r:id="rId22"/>
              </p:custDataLst>
            </p:nvPr>
          </p:nvSpPr>
          <p:spPr bwMode="auto">
            <a:xfrm flipV="1">
              <a:off x="3371" y="1976"/>
              <a:ext cx="1164" cy="1813"/>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92" name="Line 8"/>
            <p:cNvSpPr>
              <a:spLocks noChangeShapeType="1"/>
            </p:cNvSpPr>
            <p:nvPr>
              <p:custDataLst>
                <p:tags r:id="rId23"/>
              </p:custDataLst>
            </p:nvPr>
          </p:nvSpPr>
          <p:spPr bwMode="auto">
            <a:xfrm flipV="1">
              <a:off x="4195" y="1976"/>
              <a:ext cx="340" cy="1813"/>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93" name="Line 9"/>
            <p:cNvSpPr>
              <a:spLocks noChangeShapeType="1"/>
            </p:cNvSpPr>
            <p:nvPr>
              <p:custDataLst>
                <p:tags r:id="rId24"/>
              </p:custDataLst>
            </p:nvPr>
          </p:nvSpPr>
          <p:spPr bwMode="auto">
            <a:xfrm flipH="1" flipV="1">
              <a:off x="4535" y="1976"/>
              <a:ext cx="367" cy="921"/>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94" name="Line 10"/>
            <p:cNvSpPr>
              <a:spLocks noChangeShapeType="1"/>
            </p:cNvSpPr>
            <p:nvPr>
              <p:custDataLst>
                <p:tags r:id="rId25"/>
              </p:custDataLst>
            </p:nvPr>
          </p:nvSpPr>
          <p:spPr bwMode="auto">
            <a:xfrm flipH="1" flipV="1">
              <a:off x="4540" y="1976"/>
              <a:ext cx="372" cy="401"/>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95" name="Line 11"/>
            <p:cNvSpPr>
              <a:spLocks noChangeShapeType="1"/>
            </p:cNvSpPr>
            <p:nvPr>
              <p:custDataLst>
                <p:tags r:id="rId26"/>
              </p:custDataLst>
            </p:nvPr>
          </p:nvSpPr>
          <p:spPr bwMode="auto">
            <a:xfrm>
              <a:off x="4540" y="1976"/>
              <a:ext cx="368" cy="193"/>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96" name="Line 12"/>
            <p:cNvSpPr>
              <a:spLocks noChangeShapeType="1"/>
            </p:cNvSpPr>
            <p:nvPr>
              <p:custDataLst>
                <p:tags r:id="rId27"/>
              </p:custDataLst>
            </p:nvPr>
          </p:nvSpPr>
          <p:spPr bwMode="auto">
            <a:xfrm flipH="1" flipV="1">
              <a:off x="4540" y="1976"/>
              <a:ext cx="357" cy="90"/>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97" name="Line 13"/>
            <p:cNvSpPr>
              <a:spLocks noChangeShapeType="1"/>
            </p:cNvSpPr>
            <p:nvPr>
              <p:custDataLst>
                <p:tags r:id="rId28"/>
              </p:custDataLst>
            </p:nvPr>
          </p:nvSpPr>
          <p:spPr bwMode="auto">
            <a:xfrm flipV="1">
              <a:off x="1062" y="1976"/>
              <a:ext cx="3478" cy="989"/>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98" name="Line 14"/>
            <p:cNvSpPr>
              <a:spLocks noChangeShapeType="1"/>
            </p:cNvSpPr>
            <p:nvPr>
              <p:custDataLst>
                <p:tags r:id="rId29"/>
              </p:custDataLst>
            </p:nvPr>
          </p:nvSpPr>
          <p:spPr bwMode="auto">
            <a:xfrm flipV="1">
              <a:off x="1050" y="1976"/>
              <a:ext cx="3479" cy="593"/>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99" name="Line 15"/>
            <p:cNvSpPr>
              <a:spLocks noChangeShapeType="1"/>
            </p:cNvSpPr>
            <p:nvPr>
              <p:custDataLst>
                <p:tags r:id="rId30"/>
              </p:custDataLst>
            </p:nvPr>
          </p:nvSpPr>
          <p:spPr bwMode="auto">
            <a:xfrm flipV="1">
              <a:off x="1056" y="1976"/>
              <a:ext cx="3473" cy="339"/>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200" name="Line 16"/>
            <p:cNvSpPr>
              <a:spLocks noChangeShapeType="1"/>
            </p:cNvSpPr>
            <p:nvPr>
              <p:custDataLst>
                <p:tags r:id="rId31"/>
              </p:custDataLst>
            </p:nvPr>
          </p:nvSpPr>
          <p:spPr bwMode="auto">
            <a:xfrm flipV="1">
              <a:off x="1050" y="1976"/>
              <a:ext cx="3479" cy="142"/>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171" name="Group 17"/>
          <p:cNvGrpSpPr>
            <a:grpSpLocks/>
          </p:cNvGrpSpPr>
          <p:nvPr>
            <p:custDataLst>
              <p:tags r:id="rId2"/>
            </p:custDataLst>
          </p:nvPr>
        </p:nvGrpSpPr>
        <p:grpSpPr bwMode="auto">
          <a:xfrm flipH="1">
            <a:off x="6350" y="2698750"/>
            <a:ext cx="9118600" cy="4159250"/>
            <a:chOff x="1050" y="1976"/>
            <a:chExt cx="3862" cy="1830"/>
          </a:xfrm>
        </p:grpSpPr>
        <p:sp>
          <p:nvSpPr>
            <p:cNvPr id="7175" name="Line 18"/>
            <p:cNvSpPr>
              <a:spLocks noChangeShapeType="1"/>
            </p:cNvSpPr>
            <p:nvPr>
              <p:custDataLst>
                <p:tags r:id="rId6"/>
              </p:custDataLst>
            </p:nvPr>
          </p:nvSpPr>
          <p:spPr bwMode="auto">
            <a:xfrm flipH="1">
              <a:off x="1056" y="1976"/>
              <a:ext cx="3479" cy="1492"/>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76" name="Line 19"/>
            <p:cNvSpPr>
              <a:spLocks noChangeShapeType="1"/>
            </p:cNvSpPr>
            <p:nvPr>
              <p:custDataLst>
                <p:tags r:id="rId7"/>
              </p:custDataLst>
            </p:nvPr>
          </p:nvSpPr>
          <p:spPr bwMode="auto">
            <a:xfrm flipV="1">
              <a:off x="1586" y="1976"/>
              <a:ext cx="2949" cy="183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77" name="Line 20"/>
            <p:cNvSpPr>
              <a:spLocks noChangeShapeType="1"/>
            </p:cNvSpPr>
            <p:nvPr>
              <p:custDataLst>
                <p:tags r:id="rId8"/>
              </p:custDataLst>
            </p:nvPr>
          </p:nvSpPr>
          <p:spPr bwMode="auto">
            <a:xfrm flipV="1">
              <a:off x="2525" y="1976"/>
              <a:ext cx="2010" cy="1824"/>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78" name="Line 21"/>
            <p:cNvSpPr>
              <a:spLocks noChangeShapeType="1"/>
            </p:cNvSpPr>
            <p:nvPr>
              <p:custDataLst>
                <p:tags r:id="rId9"/>
              </p:custDataLst>
            </p:nvPr>
          </p:nvSpPr>
          <p:spPr bwMode="auto">
            <a:xfrm flipV="1">
              <a:off x="3371" y="1976"/>
              <a:ext cx="1164" cy="1813"/>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79" name="Line 22"/>
            <p:cNvSpPr>
              <a:spLocks noChangeShapeType="1"/>
            </p:cNvSpPr>
            <p:nvPr>
              <p:custDataLst>
                <p:tags r:id="rId10"/>
              </p:custDataLst>
            </p:nvPr>
          </p:nvSpPr>
          <p:spPr bwMode="auto">
            <a:xfrm flipV="1">
              <a:off x="4195" y="1976"/>
              <a:ext cx="340" cy="1813"/>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80" name="Line 23"/>
            <p:cNvSpPr>
              <a:spLocks noChangeShapeType="1"/>
            </p:cNvSpPr>
            <p:nvPr>
              <p:custDataLst>
                <p:tags r:id="rId11"/>
              </p:custDataLst>
            </p:nvPr>
          </p:nvSpPr>
          <p:spPr bwMode="auto">
            <a:xfrm flipH="1" flipV="1">
              <a:off x="4535" y="1976"/>
              <a:ext cx="367" cy="921"/>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81" name="Line 24"/>
            <p:cNvSpPr>
              <a:spLocks noChangeShapeType="1"/>
            </p:cNvSpPr>
            <p:nvPr>
              <p:custDataLst>
                <p:tags r:id="rId12"/>
              </p:custDataLst>
            </p:nvPr>
          </p:nvSpPr>
          <p:spPr bwMode="auto">
            <a:xfrm flipH="1" flipV="1">
              <a:off x="4540" y="1976"/>
              <a:ext cx="372" cy="401"/>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82" name="Line 25"/>
            <p:cNvSpPr>
              <a:spLocks noChangeShapeType="1"/>
            </p:cNvSpPr>
            <p:nvPr>
              <p:custDataLst>
                <p:tags r:id="rId13"/>
              </p:custDataLst>
            </p:nvPr>
          </p:nvSpPr>
          <p:spPr bwMode="auto">
            <a:xfrm>
              <a:off x="4540" y="1976"/>
              <a:ext cx="368" cy="193"/>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83" name="Line 26"/>
            <p:cNvSpPr>
              <a:spLocks noChangeShapeType="1"/>
            </p:cNvSpPr>
            <p:nvPr>
              <p:custDataLst>
                <p:tags r:id="rId14"/>
              </p:custDataLst>
            </p:nvPr>
          </p:nvSpPr>
          <p:spPr bwMode="auto">
            <a:xfrm flipH="1" flipV="1">
              <a:off x="4540" y="1976"/>
              <a:ext cx="357" cy="9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84" name="Line 27"/>
            <p:cNvSpPr>
              <a:spLocks noChangeShapeType="1"/>
            </p:cNvSpPr>
            <p:nvPr>
              <p:custDataLst>
                <p:tags r:id="rId15"/>
              </p:custDataLst>
            </p:nvPr>
          </p:nvSpPr>
          <p:spPr bwMode="auto">
            <a:xfrm flipV="1">
              <a:off x="1062" y="1976"/>
              <a:ext cx="3478" cy="989"/>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85" name="Line 28"/>
            <p:cNvSpPr>
              <a:spLocks noChangeShapeType="1"/>
            </p:cNvSpPr>
            <p:nvPr>
              <p:custDataLst>
                <p:tags r:id="rId16"/>
              </p:custDataLst>
            </p:nvPr>
          </p:nvSpPr>
          <p:spPr bwMode="auto">
            <a:xfrm flipV="1">
              <a:off x="1050" y="1976"/>
              <a:ext cx="3479" cy="593"/>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86" name="Line 29"/>
            <p:cNvSpPr>
              <a:spLocks noChangeShapeType="1"/>
            </p:cNvSpPr>
            <p:nvPr>
              <p:custDataLst>
                <p:tags r:id="rId17"/>
              </p:custDataLst>
            </p:nvPr>
          </p:nvSpPr>
          <p:spPr bwMode="auto">
            <a:xfrm flipV="1">
              <a:off x="1056" y="1976"/>
              <a:ext cx="3473" cy="339"/>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87" name="Line 30"/>
            <p:cNvSpPr>
              <a:spLocks noChangeShapeType="1"/>
            </p:cNvSpPr>
            <p:nvPr>
              <p:custDataLst>
                <p:tags r:id="rId18"/>
              </p:custDataLst>
            </p:nvPr>
          </p:nvSpPr>
          <p:spPr bwMode="auto">
            <a:xfrm flipV="1">
              <a:off x="1050" y="1976"/>
              <a:ext cx="3479" cy="142"/>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7172" name="Rectangle 31"/>
          <p:cNvSpPr>
            <a:spLocks noGrp="1" noChangeArrowheads="1"/>
          </p:cNvSpPr>
          <p:nvPr>
            <p:ph type="title"/>
            <p:custDataLst>
              <p:tags r:id="rId3"/>
            </p:custDataLst>
          </p:nvPr>
        </p:nvSpPr>
        <p:spPr/>
        <p:txBody>
          <a:bodyPr/>
          <a:lstStyle/>
          <a:p>
            <a:r>
              <a:rPr lang="en-US" dirty="0"/>
              <a:t>Measuring height without a ruler</a:t>
            </a:r>
          </a:p>
        </p:txBody>
      </p:sp>
      <p:pic>
        <p:nvPicPr>
          <p:cNvPr id="7173" name="Picture 92" descr="column"/>
          <p:cNvPicPr>
            <a:picLocks noChangeAspect="1" noChangeArrowheads="1"/>
          </p:cNvPicPr>
          <p:nvPr>
            <p:custDataLst>
              <p:tags r:id="rId4"/>
            </p:custDataLst>
          </p:nvPr>
        </p:nvPicPr>
        <p:blipFill>
          <a:blip r:embed="rId34">
            <a:extLst>
              <a:ext uri="{28A0092B-C50C-407E-A947-70E740481C1C}">
                <a14:useLocalDpi xmlns:a14="http://schemas.microsoft.com/office/drawing/2010/main" val="0"/>
              </a:ext>
            </a:extLst>
          </a:blip>
          <a:srcRect/>
          <a:stretch>
            <a:fillRect/>
          </a:stretch>
        </p:blipFill>
        <p:spPr bwMode="auto">
          <a:xfrm>
            <a:off x="5562600" y="952500"/>
            <a:ext cx="942975" cy="392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4" name="Picture 98" descr="Picture1"/>
          <p:cNvPicPr>
            <a:picLocks noChangeAspect="1" noChangeArrowheads="1"/>
          </p:cNvPicPr>
          <p:nvPr>
            <p:custDataLst>
              <p:tags r:id="rId5"/>
            </p:custDataLst>
          </p:nvPr>
        </p:nvPicPr>
        <p:blipFill>
          <a:blip r:embed="rId35">
            <a:extLst>
              <a:ext uri="{28A0092B-C50C-407E-A947-70E740481C1C}">
                <a14:useLocalDpi xmlns:a14="http://schemas.microsoft.com/office/drawing/2010/main" val="0"/>
              </a:ext>
            </a:extLst>
          </a:blip>
          <a:srcRect/>
          <a:stretch>
            <a:fillRect/>
          </a:stretch>
        </p:blipFill>
        <p:spPr bwMode="auto">
          <a:xfrm>
            <a:off x="3657600" y="2286000"/>
            <a:ext cx="55245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3366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145"/>
          <p:cNvSpPr>
            <a:spLocks noChangeShapeType="1"/>
          </p:cNvSpPr>
          <p:nvPr>
            <p:custDataLst>
              <p:tags r:id="rId2"/>
            </p:custDataLst>
          </p:nvPr>
        </p:nvSpPr>
        <p:spPr bwMode="auto">
          <a:xfrm>
            <a:off x="2057400" y="1828800"/>
            <a:ext cx="381000" cy="83820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267" name="Line 2"/>
          <p:cNvSpPr>
            <a:spLocks noChangeShapeType="1"/>
          </p:cNvSpPr>
          <p:nvPr>
            <p:custDataLst>
              <p:tags r:id="rId3"/>
            </p:custDataLst>
          </p:nvPr>
        </p:nvSpPr>
        <p:spPr bwMode="auto">
          <a:xfrm>
            <a:off x="30163" y="2693988"/>
            <a:ext cx="9113837" cy="0"/>
          </a:xfrm>
          <a:prstGeom prst="line">
            <a:avLst/>
          </a:prstGeom>
          <a:noFill/>
          <a:ln w="2857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grpSp>
        <p:nvGrpSpPr>
          <p:cNvPr id="11268" name="Group 3"/>
          <p:cNvGrpSpPr>
            <a:grpSpLocks/>
          </p:cNvGrpSpPr>
          <p:nvPr>
            <p:custDataLst>
              <p:tags r:id="rId4"/>
            </p:custDataLst>
          </p:nvPr>
        </p:nvGrpSpPr>
        <p:grpSpPr bwMode="auto">
          <a:xfrm>
            <a:off x="0" y="2693988"/>
            <a:ext cx="9139238" cy="4159250"/>
            <a:chOff x="1050" y="1976"/>
            <a:chExt cx="3862" cy="1830"/>
          </a:xfrm>
        </p:grpSpPr>
        <p:sp>
          <p:nvSpPr>
            <p:cNvPr id="11324" name="Line 4"/>
            <p:cNvSpPr>
              <a:spLocks noChangeShapeType="1"/>
            </p:cNvSpPr>
            <p:nvPr>
              <p:custDataLst>
                <p:tags r:id="rId54"/>
              </p:custDataLst>
            </p:nvPr>
          </p:nvSpPr>
          <p:spPr bwMode="auto">
            <a:xfrm flipH="1">
              <a:off x="1056" y="1976"/>
              <a:ext cx="3479" cy="1492"/>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25" name="Line 5"/>
            <p:cNvSpPr>
              <a:spLocks noChangeShapeType="1"/>
            </p:cNvSpPr>
            <p:nvPr>
              <p:custDataLst>
                <p:tags r:id="rId55"/>
              </p:custDataLst>
            </p:nvPr>
          </p:nvSpPr>
          <p:spPr bwMode="auto">
            <a:xfrm flipV="1">
              <a:off x="1586" y="1976"/>
              <a:ext cx="2949" cy="1830"/>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26" name="Line 6"/>
            <p:cNvSpPr>
              <a:spLocks noChangeShapeType="1"/>
            </p:cNvSpPr>
            <p:nvPr>
              <p:custDataLst>
                <p:tags r:id="rId56"/>
              </p:custDataLst>
            </p:nvPr>
          </p:nvSpPr>
          <p:spPr bwMode="auto">
            <a:xfrm flipV="1">
              <a:off x="2525" y="1976"/>
              <a:ext cx="2010" cy="1824"/>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27" name="Line 7"/>
            <p:cNvSpPr>
              <a:spLocks noChangeShapeType="1"/>
            </p:cNvSpPr>
            <p:nvPr>
              <p:custDataLst>
                <p:tags r:id="rId57"/>
              </p:custDataLst>
            </p:nvPr>
          </p:nvSpPr>
          <p:spPr bwMode="auto">
            <a:xfrm flipV="1">
              <a:off x="3371" y="1976"/>
              <a:ext cx="1164" cy="1813"/>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28" name="Line 8"/>
            <p:cNvSpPr>
              <a:spLocks noChangeShapeType="1"/>
            </p:cNvSpPr>
            <p:nvPr>
              <p:custDataLst>
                <p:tags r:id="rId58"/>
              </p:custDataLst>
            </p:nvPr>
          </p:nvSpPr>
          <p:spPr bwMode="auto">
            <a:xfrm flipV="1">
              <a:off x="4195" y="1976"/>
              <a:ext cx="340" cy="1813"/>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29" name="Line 9"/>
            <p:cNvSpPr>
              <a:spLocks noChangeShapeType="1"/>
            </p:cNvSpPr>
            <p:nvPr>
              <p:custDataLst>
                <p:tags r:id="rId59"/>
              </p:custDataLst>
            </p:nvPr>
          </p:nvSpPr>
          <p:spPr bwMode="auto">
            <a:xfrm flipH="1" flipV="1">
              <a:off x="4535" y="1976"/>
              <a:ext cx="367" cy="921"/>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30" name="Line 10"/>
            <p:cNvSpPr>
              <a:spLocks noChangeShapeType="1"/>
            </p:cNvSpPr>
            <p:nvPr>
              <p:custDataLst>
                <p:tags r:id="rId60"/>
              </p:custDataLst>
            </p:nvPr>
          </p:nvSpPr>
          <p:spPr bwMode="auto">
            <a:xfrm flipH="1" flipV="1">
              <a:off x="4540" y="1976"/>
              <a:ext cx="372" cy="401"/>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31" name="Line 11"/>
            <p:cNvSpPr>
              <a:spLocks noChangeShapeType="1"/>
            </p:cNvSpPr>
            <p:nvPr>
              <p:custDataLst>
                <p:tags r:id="rId61"/>
              </p:custDataLst>
            </p:nvPr>
          </p:nvSpPr>
          <p:spPr bwMode="auto">
            <a:xfrm>
              <a:off x="4540" y="1976"/>
              <a:ext cx="368" cy="193"/>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32" name="Line 12"/>
            <p:cNvSpPr>
              <a:spLocks noChangeShapeType="1"/>
            </p:cNvSpPr>
            <p:nvPr>
              <p:custDataLst>
                <p:tags r:id="rId62"/>
              </p:custDataLst>
            </p:nvPr>
          </p:nvSpPr>
          <p:spPr bwMode="auto">
            <a:xfrm flipH="1" flipV="1">
              <a:off x="4540" y="1976"/>
              <a:ext cx="357" cy="90"/>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33" name="Line 13"/>
            <p:cNvSpPr>
              <a:spLocks noChangeShapeType="1"/>
            </p:cNvSpPr>
            <p:nvPr>
              <p:custDataLst>
                <p:tags r:id="rId63"/>
              </p:custDataLst>
            </p:nvPr>
          </p:nvSpPr>
          <p:spPr bwMode="auto">
            <a:xfrm flipV="1">
              <a:off x="1062" y="1976"/>
              <a:ext cx="3478" cy="989"/>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34" name="Line 14"/>
            <p:cNvSpPr>
              <a:spLocks noChangeShapeType="1"/>
            </p:cNvSpPr>
            <p:nvPr>
              <p:custDataLst>
                <p:tags r:id="rId64"/>
              </p:custDataLst>
            </p:nvPr>
          </p:nvSpPr>
          <p:spPr bwMode="auto">
            <a:xfrm flipV="1">
              <a:off x="1050" y="1976"/>
              <a:ext cx="3479" cy="593"/>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35" name="Line 15"/>
            <p:cNvSpPr>
              <a:spLocks noChangeShapeType="1"/>
            </p:cNvSpPr>
            <p:nvPr>
              <p:custDataLst>
                <p:tags r:id="rId65"/>
              </p:custDataLst>
            </p:nvPr>
          </p:nvSpPr>
          <p:spPr bwMode="auto">
            <a:xfrm flipV="1">
              <a:off x="1056" y="1976"/>
              <a:ext cx="3473" cy="339"/>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36" name="Line 16"/>
            <p:cNvSpPr>
              <a:spLocks noChangeShapeType="1"/>
            </p:cNvSpPr>
            <p:nvPr>
              <p:custDataLst>
                <p:tags r:id="rId66"/>
              </p:custDataLst>
            </p:nvPr>
          </p:nvSpPr>
          <p:spPr bwMode="auto">
            <a:xfrm flipV="1">
              <a:off x="1050" y="1976"/>
              <a:ext cx="3479" cy="142"/>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grpSp>
      <p:grpSp>
        <p:nvGrpSpPr>
          <p:cNvPr id="11269" name="Group 17"/>
          <p:cNvGrpSpPr>
            <a:grpSpLocks/>
          </p:cNvGrpSpPr>
          <p:nvPr>
            <p:custDataLst>
              <p:tags r:id="rId5"/>
            </p:custDataLst>
          </p:nvPr>
        </p:nvGrpSpPr>
        <p:grpSpPr bwMode="auto">
          <a:xfrm flipH="1">
            <a:off x="6350" y="2698750"/>
            <a:ext cx="9118600" cy="4159250"/>
            <a:chOff x="1050" y="1976"/>
            <a:chExt cx="3862" cy="1830"/>
          </a:xfrm>
        </p:grpSpPr>
        <p:sp>
          <p:nvSpPr>
            <p:cNvPr id="11311" name="Line 18"/>
            <p:cNvSpPr>
              <a:spLocks noChangeShapeType="1"/>
            </p:cNvSpPr>
            <p:nvPr>
              <p:custDataLst>
                <p:tags r:id="rId41"/>
              </p:custDataLst>
            </p:nvPr>
          </p:nvSpPr>
          <p:spPr bwMode="auto">
            <a:xfrm flipH="1">
              <a:off x="1056" y="1976"/>
              <a:ext cx="3479" cy="1492"/>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12" name="Line 19"/>
            <p:cNvSpPr>
              <a:spLocks noChangeShapeType="1"/>
            </p:cNvSpPr>
            <p:nvPr>
              <p:custDataLst>
                <p:tags r:id="rId42"/>
              </p:custDataLst>
            </p:nvPr>
          </p:nvSpPr>
          <p:spPr bwMode="auto">
            <a:xfrm flipV="1">
              <a:off x="1586" y="1976"/>
              <a:ext cx="2949" cy="183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13" name="Line 20"/>
            <p:cNvSpPr>
              <a:spLocks noChangeShapeType="1"/>
            </p:cNvSpPr>
            <p:nvPr>
              <p:custDataLst>
                <p:tags r:id="rId43"/>
              </p:custDataLst>
            </p:nvPr>
          </p:nvSpPr>
          <p:spPr bwMode="auto">
            <a:xfrm flipV="1">
              <a:off x="2525" y="1976"/>
              <a:ext cx="2010" cy="1824"/>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14" name="Line 21"/>
            <p:cNvSpPr>
              <a:spLocks noChangeShapeType="1"/>
            </p:cNvSpPr>
            <p:nvPr>
              <p:custDataLst>
                <p:tags r:id="rId44"/>
              </p:custDataLst>
            </p:nvPr>
          </p:nvSpPr>
          <p:spPr bwMode="auto">
            <a:xfrm flipV="1">
              <a:off x="3371" y="1976"/>
              <a:ext cx="1164" cy="1813"/>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15" name="Line 22"/>
            <p:cNvSpPr>
              <a:spLocks noChangeShapeType="1"/>
            </p:cNvSpPr>
            <p:nvPr>
              <p:custDataLst>
                <p:tags r:id="rId45"/>
              </p:custDataLst>
            </p:nvPr>
          </p:nvSpPr>
          <p:spPr bwMode="auto">
            <a:xfrm flipV="1">
              <a:off x="4195" y="1976"/>
              <a:ext cx="340" cy="1813"/>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16" name="Line 23"/>
            <p:cNvSpPr>
              <a:spLocks noChangeShapeType="1"/>
            </p:cNvSpPr>
            <p:nvPr>
              <p:custDataLst>
                <p:tags r:id="rId46"/>
              </p:custDataLst>
            </p:nvPr>
          </p:nvSpPr>
          <p:spPr bwMode="auto">
            <a:xfrm flipH="1" flipV="1">
              <a:off x="4535" y="1976"/>
              <a:ext cx="367" cy="921"/>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17" name="Line 24"/>
            <p:cNvSpPr>
              <a:spLocks noChangeShapeType="1"/>
            </p:cNvSpPr>
            <p:nvPr>
              <p:custDataLst>
                <p:tags r:id="rId47"/>
              </p:custDataLst>
            </p:nvPr>
          </p:nvSpPr>
          <p:spPr bwMode="auto">
            <a:xfrm flipH="1" flipV="1">
              <a:off x="4540" y="1976"/>
              <a:ext cx="372" cy="401"/>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18" name="Line 25"/>
            <p:cNvSpPr>
              <a:spLocks noChangeShapeType="1"/>
            </p:cNvSpPr>
            <p:nvPr>
              <p:custDataLst>
                <p:tags r:id="rId48"/>
              </p:custDataLst>
            </p:nvPr>
          </p:nvSpPr>
          <p:spPr bwMode="auto">
            <a:xfrm>
              <a:off x="4540" y="1976"/>
              <a:ext cx="368" cy="193"/>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19" name="Line 26"/>
            <p:cNvSpPr>
              <a:spLocks noChangeShapeType="1"/>
            </p:cNvSpPr>
            <p:nvPr>
              <p:custDataLst>
                <p:tags r:id="rId49"/>
              </p:custDataLst>
            </p:nvPr>
          </p:nvSpPr>
          <p:spPr bwMode="auto">
            <a:xfrm flipH="1" flipV="1">
              <a:off x="4540" y="1976"/>
              <a:ext cx="357" cy="9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20" name="Line 27"/>
            <p:cNvSpPr>
              <a:spLocks noChangeShapeType="1"/>
            </p:cNvSpPr>
            <p:nvPr>
              <p:custDataLst>
                <p:tags r:id="rId50"/>
              </p:custDataLst>
            </p:nvPr>
          </p:nvSpPr>
          <p:spPr bwMode="auto">
            <a:xfrm flipV="1">
              <a:off x="1062" y="1976"/>
              <a:ext cx="3478" cy="989"/>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21" name="Line 28"/>
            <p:cNvSpPr>
              <a:spLocks noChangeShapeType="1"/>
            </p:cNvSpPr>
            <p:nvPr>
              <p:custDataLst>
                <p:tags r:id="rId51"/>
              </p:custDataLst>
            </p:nvPr>
          </p:nvSpPr>
          <p:spPr bwMode="auto">
            <a:xfrm flipV="1">
              <a:off x="1050" y="1976"/>
              <a:ext cx="3479" cy="593"/>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22" name="Line 29"/>
            <p:cNvSpPr>
              <a:spLocks noChangeShapeType="1"/>
            </p:cNvSpPr>
            <p:nvPr>
              <p:custDataLst>
                <p:tags r:id="rId52"/>
              </p:custDataLst>
            </p:nvPr>
          </p:nvSpPr>
          <p:spPr bwMode="auto">
            <a:xfrm flipV="1">
              <a:off x="1056" y="1976"/>
              <a:ext cx="3473" cy="339"/>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23" name="Line 30"/>
            <p:cNvSpPr>
              <a:spLocks noChangeShapeType="1"/>
            </p:cNvSpPr>
            <p:nvPr>
              <p:custDataLst>
                <p:tags r:id="rId53"/>
              </p:custDataLst>
            </p:nvPr>
          </p:nvSpPr>
          <p:spPr bwMode="auto">
            <a:xfrm flipV="1">
              <a:off x="1050" y="1976"/>
              <a:ext cx="3479" cy="142"/>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grpSp>
      <p:pic>
        <p:nvPicPr>
          <p:cNvPr id="11271" name="Picture 92" descr="column"/>
          <p:cNvPicPr>
            <a:picLocks noChangeAspect="1" noChangeArrowheads="1"/>
          </p:cNvPicPr>
          <p:nvPr>
            <p:custDataLst>
              <p:tags r:id="rId6"/>
            </p:custDataLst>
          </p:nvPr>
        </p:nvPicPr>
        <p:blipFill>
          <a:blip r:embed="rId69">
            <a:extLst>
              <a:ext uri="{28A0092B-C50C-407E-A947-70E740481C1C}">
                <a14:useLocalDpi xmlns:a14="http://schemas.microsoft.com/office/drawing/2010/main" val="0"/>
              </a:ext>
            </a:extLst>
          </a:blip>
          <a:srcRect/>
          <a:stretch>
            <a:fillRect/>
          </a:stretch>
        </p:blipFill>
        <p:spPr bwMode="auto">
          <a:xfrm>
            <a:off x="5562600" y="952500"/>
            <a:ext cx="942975" cy="392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2" name="Oval 95"/>
          <p:cNvSpPr>
            <a:spLocks noChangeArrowheads="1"/>
          </p:cNvSpPr>
          <p:nvPr>
            <p:custDataLst>
              <p:tags r:id="rId7"/>
            </p:custDataLst>
          </p:nvPr>
        </p:nvSpPr>
        <p:spPr bwMode="auto">
          <a:xfrm>
            <a:off x="5943600" y="990600"/>
            <a:ext cx="152400" cy="152400"/>
          </a:xfrm>
          <a:prstGeom prst="ellipse">
            <a:avLst/>
          </a:prstGeom>
          <a:solidFill>
            <a:srgbClr val="FF0000"/>
          </a:solidFill>
          <a:ln w="25400">
            <a:solidFill>
              <a:srgbClr val="003300"/>
            </a:solidFill>
            <a:round/>
            <a:headEnd/>
            <a:tailEnd/>
          </a:ln>
        </p:spPr>
        <p:txBody>
          <a:bodyPr wrap="none" anchor="ctr"/>
          <a:lstStyle/>
          <a:p>
            <a:endParaRPr lang="en-US">
              <a:solidFill>
                <a:srgbClr val="000000"/>
              </a:solidFill>
              <a:latin typeface="Times New Roman" charset="0"/>
            </a:endParaRPr>
          </a:p>
        </p:txBody>
      </p:sp>
      <p:pic>
        <p:nvPicPr>
          <p:cNvPr id="11273" name="Picture 98" descr="Picture1"/>
          <p:cNvPicPr>
            <a:picLocks noChangeAspect="1" noChangeArrowheads="1"/>
          </p:cNvPicPr>
          <p:nvPr>
            <p:custDataLst>
              <p:tags r:id="rId8"/>
            </p:custDataLst>
          </p:nvPr>
        </p:nvPicPr>
        <p:blipFill>
          <a:blip r:embed="rId70">
            <a:extLst>
              <a:ext uri="{28A0092B-C50C-407E-A947-70E740481C1C}">
                <a14:useLocalDpi xmlns:a14="http://schemas.microsoft.com/office/drawing/2010/main" val="0"/>
              </a:ext>
            </a:extLst>
          </a:blip>
          <a:srcRect/>
          <a:stretch>
            <a:fillRect/>
          </a:stretch>
        </p:blipFill>
        <p:spPr bwMode="auto">
          <a:xfrm>
            <a:off x="3657600" y="2286000"/>
            <a:ext cx="55245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4" name="Line 99"/>
          <p:cNvSpPr>
            <a:spLocks noChangeShapeType="1"/>
          </p:cNvSpPr>
          <p:nvPr>
            <p:custDataLst>
              <p:tags r:id="rId9"/>
            </p:custDataLst>
          </p:nvPr>
        </p:nvSpPr>
        <p:spPr bwMode="auto">
          <a:xfrm>
            <a:off x="6629400" y="1066800"/>
            <a:ext cx="0" cy="3733800"/>
          </a:xfrm>
          <a:prstGeom prst="line">
            <a:avLst/>
          </a:prstGeom>
          <a:noFill/>
          <a:ln w="63500">
            <a:solidFill>
              <a:srgbClr val="0099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lstStyle/>
          <a:p>
            <a:pPr eaLnBrk="1" hangingPunct="1"/>
            <a:endParaRPr lang="en-US" sz="1800">
              <a:solidFill>
                <a:prstClr val="black"/>
              </a:solidFill>
              <a:latin typeface="Calibri" pitchFamily="34" charset="0"/>
            </a:endParaRPr>
          </a:p>
        </p:txBody>
      </p:sp>
      <p:sp>
        <p:nvSpPr>
          <p:cNvPr id="11275" name="Text Box 106"/>
          <p:cNvSpPr txBox="1">
            <a:spLocks noChangeArrowheads="1"/>
          </p:cNvSpPr>
          <p:nvPr>
            <p:custDataLst>
              <p:tags r:id="rId10"/>
            </p:custDataLst>
          </p:nvPr>
        </p:nvSpPr>
        <p:spPr bwMode="auto">
          <a:xfrm>
            <a:off x="6629400" y="2667000"/>
            <a:ext cx="457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a:solidFill>
                  <a:srgbClr val="009900"/>
                </a:solidFill>
              </a:rPr>
              <a:t>R</a:t>
            </a:r>
          </a:p>
        </p:txBody>
      </p:sp>
      <p:sp>
        <p:nvSpPr>
          <p:cNvPr id="11276" name="Line 107"/>
          <p:cNvSpPr>
            <a:spLocks noChangeShapeType="1"/>
          </p:cNvSpPr>
          <p:nvPr>
            <p:custDataLst>
              <p:tags r:id="rId11"/>
            </p:custDataLst>
          </p:nvPr>
        </p:nvSpPr>
        <p:spPr bwMode="auto">
          <a:xfrm>
            <a:off x="4419600" y="2362200"/>
            <a:ext cx="0" cy="1600200"/>
          </a:xfrm>
          <a:prstGeom prst="line">
            <a:avLst/>
          </a:prstGeom>
          <a:noFill/>
          <a:ln w="63500">
            <a:solidFill>
              <a:srgbClr val="0099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lstStyle/>
          <a:p>
            <a:pPr eaLnBrk="1" hangingPunct="1"/>
            <a:endParaRPr lang="en-US" sz="1800">
              <a:solidFill>
                <a:prstClr val="black"/>
              </a:solidFill>
              <a:latin typeface="Calibri" pitchFamily="34" charset="0"/>
            </a:endParaRPr>
          </a:p>
        </p:txBody>
      </p:sp>
      <p:sp>
        <p:nvSpPr>
          <p:cNvPr id="11277" name="Text Box 108"/>
          <p:cNvSpPr txBox="1">
            <a:spLocks noChangeArrowheads="1"/>
          </p:cNvSpPr>
          <p:nvPr>
            <p:custDataLst>
              <p:tags r:id="rId12"/>
            </p:custDataLst>
          </p:nvPr>
        </p:nvSpPr>
        <p:spPr bwMode="auto">
          <a:xfrm>
            <a:off x="4419600" y="2667000"/>
            <a:ext cx="457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a:solidFill>
                  <a:srgbClr val="009900"/>
                </a:solidFill>
              </a:rPr>
              <a:t>H</a:t>
            </a:r>
          </a:p>
        </p:txBody>
      </p:sp>
      <p:sp>
        <p:nvSpPr>
          <p:cNvPr id="11278" name="Line 117"/>
          <p:cNvSpPr>
            <a:spLocks noChangeShapeType="1"/>
          </p:cNvSpPr>
          <p:nvPr>
            <p:custDataLst>
              <p:tags r:id="rId13"/>
            </p:custDataLst>
          </p:nvPr>
        </p:nvSpPr>
        <p:spPr bwMode="auto">
          <a:xfrm flipV="1">
            <a:off x="6019800" y="152400"/>
            <a:ext cx="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279" name="Text Box 118"/>
          <p:cNvSpPr txBox="1">
            <a:spLocks noChangeArrowheads="1"/>
          </p:cNvSpPr>
          <p:nvPr>
            <p:custDataLst>
              <p:tags r:id="rId14"/>
            </p:custDataLst>
          </p:nvPr>
        </p:nvSpPr>
        <p:spPr bwMode="auto">
          <a:xfrm>
            <a:off x="6096000" y="152400"/>
            <a:ext cx="533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a:solidFill>
                  <a:srgbClr val="FF0000"/>
                </a:solidFill>
              </a:rPr>
              <a:t>v</a:t>
            </a:r>
            <a:r>
              <a:rPr lang="en-US" sz="2800" b="1" baseline="-25000">
                <a:solidFill>
                  <a:srgbClr val="FF0000"/>
                </a:solidFill>
              </a:rPr>
              <a:t>z</a:t>
            </a:r>
          </a:p>
        </p:txBody>
      </p:sp>
      <p:sp>
        <p:nvSpPr>
          <p:cNvPr id="11280" name="Text Box 119"/>
          <p:cNvSpPr txBox="1">
            <a:spLocks noChangeArrowheads="1"/>
          </p:cNvSpPr>
          <p:nvPr>
            <p:custDataLst>
              <p:tags r:id="rId15"/>
            </p:custDataLst>
          </p:nvPr>
        </p:nvSpPr>
        <p:spPr bwMode="auto">
          <a:xfrm>
            <a:off x="6096000" y="609600"/>
            <a:ext cx="533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dirty="0">
                <a:solidFill>
                  <a:srgbClr val="FF0000"/>
                </a:solidFill>
              </a:rPr>
              <a:t>r</a:t>
            </a:r>
            <a:endParaRPr lang="en-US" sz="2800" b="1" baseline="-25000" dirty="0">
              <a:solidFill>
                <a:srgbClr val="FF0000"/>
              </a:solidFill>
            </a:endParaRPr>
          </a:p>
        </p:txBody>
      </p:sp>
      <p:sp>
        <p:nvSpPr>
          <p:cNvPr id="11281" name="Text Box 120"/>
          <p:cNvSpPr txBox="1">
            <a:spLocks noChangeArrowheads="1"/>
          </p:cNvSpPr>
          <p:nvPr>
            <p:custDataLst>
              <p:tags r:id="rId16"/>
            </p:custDataLst>
          </p:nvPr>
        </p:nvSpPr>
        <p:spPr bwMode="auto">
          <a:xfrm>
            <a:off x="6248400" y="4648200"/>
            <a:ext cx="533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a:solidFill>
                  <a:srgbClr val="FF0000"/>
                </a:solidFill>
              </a:rPr>
              <a:t>b</a:t>
            </a:r>
            <a:endParaRPr lang="en-US" sz="2800" b="1" baseline="-25000">
              <a:solidFill>
                <a:srgbClr val="FF0000"/>
              </a:solidFill>
            </a:endParaRPr>
          </a:p>
        </p:txBody>
      </p:sp>
      <p:grpSp>
        <p:nvGrpSpPr>
          <p:cNvPr id="4" name="Group 129"/>
          <p:cNvGrpSpPr>
            <a:grpSpLocks/>
          </p:cNvGrpSpPr>
          <p:nvPr>
            <p:custDataLst>
              <p:tags r:id="rId17"/>
            </p:custDataLst>
          </p:nvPr>
        </p:nvGrpSpPr>
        <p:grpSpPr bwMode="auto">
          <a:xfrm>
            <a:off x="1143000" y="1828800"/>
            <a:ext cx="5562600" cy="914400"/>
            <a:chOff x="720" y="1152"/>
            <a:chExt cx="3504" cy="576"/>
          </a:xfrm>
        </p:grpSpPr>
        <p:sp>
          <p:nvSpPr>
            <p:cNvPr id="11308" name="Line 112"/>
            <p:cNvSpPr>
              <a:spLocks noChangeShapeType="1"/>
            </p:cNvSpPr>
            <p:nvPr>
              <p:custDataLst>
                <p:tags r:id="rId38"/>
              </p:custDataLst>
            </p:nvPr>
          </p:nvSpPr>
          <p:spPr bwMode="auto">
            <a:xfrm flipH="1">
              <a:off x="720" y="1296"/>
              <a:ext cx="3072" cy="432"/>
            </a:xfrm>
            <a:prstGeom prst="line">
              <a:avLst/>
            </a:prstGeom>
            <a:noFill/>
            <a:ln w="57150">
              <a:solidFill>
                <a:schemeClr val="folHlink"/>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09" name="Oval 114"/>
            <p:cNvSpPr>
              <a:spLocks noChangeArrowheads="1"/>
            </p:cNvSpPr>
            <p:nvPr>
              <p:custDataLst>
                <p:tags r:id="rId39"/>
              </p:custDataLst>
            </p:nvPr>
          </p:nvSpPr>
          <p:spPr bwMode="auto">
            <a:xfrm>
              <a:off x="3744" y="1248"/>
              <a:ext cx="96" cy="96"/>
            </a:xfrm>
            <a:prstGeom prst="ellipse">
              <a:avLst/>
            </a:prstGeom>
            <a:solidFill>
              <a:srgbClr val="FF0000"/>
            </a:solidFill>
            <a:ln w="25400">
              <a:solidFill>
                <a:srgbClr val="003300"/>
              </a:solidFill>
              <a:round/>
              <a:headEnd/>
              <a:tailEnd/>
            </a:ln>
          </p:spPr>
          <p:txBody>
            <a:bodyPr wrap="none" anchor="ctr"/>
            <a:lstStyle/>
            <a:p>
              <a:endParaRPr lang="en-US">
                <a:solidFill>
                  <a:srgbClr val="000000"/>
                </a:solidFill>
                <a:latin typeface="Times New Roman" charset="0"/>
              </a:endParaRPr>
            </a:p>
          </p:txBody>
        </p:sp>
        <p:sp>
          <p:nvSpPr>
            <p:cNvPr id="11310" name="Text Box 121"/>
            <p:cNvSpPr txBox="1">
              <a:spLocks noChangeArrowheads="1"/>
            </p:cNvSpPr>
            <p:nvPr>
              <p:custDataLst>
                <p:tags r:id="rId40"/>
              </p:custDataLst>
            </p:nvPr>
          </p:nvSpPr>
          <p:spPr bwMode="auto">
            <a:xfrm>
              <a:off x="3888" y="1152"/>
              <a:ext cx="336"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a:solidFill>
                    <a:srgbClr val="FF0000"/>
                  </a:solidFill>
                </a:rPr>
                <a:t>t</a:t>
              </a:r>
              <a:endParaRPr lang="en-US" sz="2800" b="1" baseline="-25000">
                <a:solidFill>
                  <a:srgbClr val="FF0000"/>
                </a:solidFill>
              </a:endParaRPr>
            </a:p>
          </p:txBody>
        </p:sp>
      </p:grpSp>
      <p:grpSp>
        <p:nvGrpSpPr>
          <p:cNvPr id="5" name="Group 132"/>
          <p:cNvGrpSpPr>
            <a:grpSpLocks/>
          </p:cNvGrpSpPr>
          <p:nvPr>
            <p:custDataLst>
              <p:tags r:id="rId18"/>
            </p:custDataLst>
          </p:nvPr>
        </p:nvGrpSpPr>
        <p:grpSpPr bwMode="auto">
          <a:xfrm>
            <a:off x="777875" y="4811713"/>
            <a:ext cx="3032125" cy="1512887"/>
            <a:chOff x="490" y="3031"/>
            <a:chExt cx="1910" cy="953"/>
          </a:xfrm>
        </p:grpSpPr>
        <p:graphicFrame>
          <p:nvGraphicFramePr>
            <p:cNvPr id="11306" name="Object 123"/>
            <p:cNvGraphicFramePr>
              <a:graphicFrameLocks noChangeAspect="1"/>
            </p:cNvGraphicFramePr>
            <p:nvPr>
              <p:custDataLst>
                <p:tags r:id="rId36"/>
              </p:custDataLst>
            </p:nvPr>
          </p:nvGraphicFramePr>
          <p:xfrm>
            <a:off x="490" y="3031"/>
            <a:ext cx="1910" cy="728"/>
          </p:xfrm>
          <a:graphic>
            <a:graphicData uri="http://schemas.openxmlformats.org/presentationml/2006/ole">
              <mc:AlternateContent xmlns:mc="http://schemas.openxmlformats.org/markup-compatibility/2006">
                <mc:Choice xmlns:v="urn:schemas-microsoft-com:vml" Requires="v">
                  <p:oleObj spid="_x0000_s8213" name="Equation" r:id="rId71" imgW="23644844" imgH="9014544" progId="Equation.3">
                    <p:embed/>
                  </p:oleObj>
                </mc:Choice>
                <mc:Fallback>
                  <p:oleObj name="Equation" r:id="rId71" imgW="23644844" imgH="9014544" progId="Equation.3">
                    <p:embed/>
                    <p:pic>
                      <p:nvPicPr>
                        <p:cNvPr id="11306" name="Object 123"/>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490" y="3031"/>
                          <a:ext cx="1910" cy="72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1307" name="Text Box 124"/>
            <p:cNvSpPr txBox="1">
              <a:spLocks noChangeArrowheads="1"/>
            </p:cNvSpPr>
            <p:nvPr>
              <p:custDataLst>
                <p:tags r:id="rId37"/>
              </p:custDataLst>
            </p:nvPr>
          </p:nvSpPr>
          <p:spPr bwMode="auto">
            <a:xfrm>
              <a:off x="721" y="3734"/>
              <a:ext cx="143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000" b="1">
                  <a:solidFill>
                    <a:srgbClr val="000000"/>
                  </a:solidFill>
                </a:rPr>
                <a:t>image cross ratio</a:t>
              </a:r>
            </a:p>
          </p:txBody>
        </p:sp>
      </p:grpSp>
      <p:grpSp>
        <p:nvGrpSpPr>
          <p:cNvPr id="6" name="Group 131"/>
          <p:cNvGrpSpPr>
            <a:grpSpLocks/>
          </p:cNvGrpSpPr>
          <p:nvPr>
            <p:custDataLst>
              <p:tags r:id="rId19"/>
            </p:custDataLst>
          </p:nvPr>
        </p:nvGrpSpPr>
        <p:grpSpPr bwMode="auto">
          <a:xfrm>
            <a:off x="7239000" y="2057400"/>
            <a:ext cx="457200" cy="2743200"/>
            <a:chOff x="4560" y="1296"/>
            <a:chExt cx="288" cy="1728"/>
          </a:xfrm>
        </p:grpSpPr>
        <p:sp>
          <p:nvSpPr>
            <p:cNvPr id="11304" name="Line 126"/>
            <p:cNvSpPr>
              <a:spLocks noChangeShapeType="1"/>
            </p:cNvSpPr>
            <p:nvPr>
              <p:custDataLst>
                <p:tags r:id="rId34"/>
              </p:custDataLst>
            </p:nvPr>
          </p:nvSpPr>
          <p:spPr bwMode="auto">
            <a:xfrm>
              <a:off x="4560" y="1296"/>
              <a:ext cx="0" cy="1728"/>
            </a:xfrm>
            <a:prstGeom prst="line">
              <a:avLst/>
            </a:prstGeom>
            <a:noFill/>
            <a:ln w="63500">
              <a:solidFill>
                <a:srgbClr val="0099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lstStyle/>
            <a:p>
              <a:pPr eaLnBrk="1" hangingPunct="1"/>
              <a:endParaRPr lang="en-US" sz="1800">
                <a:solidFill>
                  <a:prstClr val="black"/>
                </a:solidFill>
                <a:latin typeface="Calibri" pitchFamily="34" charset="0"/>
              </a:endParaRPr>
            </a:p>
          </p:txBody>
        </p:sp>
        <p:sp>
          <p:nvSpPr>
            <p:cNvPr id="11305" name="Text Box 127"/>
            <p:cNvSpPr txBox="1">
              <a:spLocks noChangeArrowheads="1"/>
            </p:cNvSpPr>
            <p:nvPr>
              <p:custDataLst>
                <p:tags r:id="rId35"/>
              </p:custDataLst>
            </p:nvPr>
          </p:nvSpPr>
          <p:spPr bwMode="auto">
            <a:xfrm>
              <a:off x="4560" y="1680"/>
              <a:ext cx="288"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a:solidFill>
                    <a:srgbClr val="009900"/>
                  </a:solidFill>
                </a:rPr>
                <a:t>H</a:t>
              </a:r>
            </a:p>
          </p:txBody>
        </p:sp>
      </p:grpSp>
      <p:sp>
        <p:nvSpPr>
          <p:cNvPr id="11285" name="Oval 111"/>
          <p:cNvSpPr>
            <a:spLocks noChangeArrowheads="1"/>
          </p:cNvSpPr>
          <p:nvPr>
            <p:custDataLst>
              <p:tags r:id="rId20"/>
            </p:custDataLst>
          </p:nvPr>
        </p:nvSpPr>
        <p:spPr bwMode="auto">
          <a:xfrm>
            <a:off x="3886200" y="2286000"/>
            <a:ext cx="152400" cy="152400"/>
          </a:xfrm>
          <a:prstGeom prst="ellipse">
            <a:avLst/>
          </a:prstGeom>
          <a:solidFill>
            <a:srgbClr val="FF0000"/>
          </a:solidFill>
          <a:ln w="25400">
            <a:solidFill>
              <a:srgbClr val="003300"/>
            </a:solidFill>
            <a:round/>
            <a:headEnd/>
            <a:tailEnd/>
          </a:ln>
        </p:spPr>
        <p:txBody>
          <a:bodyPr wrap="none" anchor="ctr"/>
          <a:lstStyle/>
          <a:p>
            <a:endParaRPr lang="en-US">
              <a:solidFill>
                <a:srgbClr val="000000"/>
              </a:solidFill>
              <a:latin typeface="Times New Roman" charset="0"/>
            </a:endParaRPr>
          </a:p>
        </p:txBody>
      </p:sp>
      <p:sp>
        <p:nvSpPr>
          <p:cNvPr id="11286" name="Text Box 133"/>
          <p:cNvSpPr txBox="1">
            <a:spLocks noChangeArrowheads="1"/>
          </p:cNvSpPr>
          <p:nvPr>
            <p:custDataLst>
              <p:tags r:id="rId21"/>
            </p:custDataLst>
          </p:nvPr>
        </p:nvSpPr>
        <p:spPr bwMode="auto">
          <a:xfrm>
            <a:off x="3886200" y="3900488"/>
            <a:ext cx="6858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a:solidFill>
                  <a:srgbClr val="FF0000"/>
                </a:solidFill>
              </a:rPr>
              <a:t>b</a:t>
            </a:r>
            <a:r>
              <a:rPr lang="en-US" sz="2800" b="1" baseline="-25000">
                <a:solidFill>
                  <a:srgbClr val="FF0000"/>
                </a:solidFill>
              </a:rPr>
              <a:t>0</a:t>
            </a:r>
          </a:p>
        </p:txBody>
      </p:sp>
      <p:sp>
        <p:nvSpPr>
          <p:cNvPr id="11287" name="Text Box 134"/>
          <p:cNvSpPr txBox="1">
            <a:spLocks noChangeArrowheads="1"/>
          </p:cNvSpPr>
          <p:nvPr>
            <p:custDataLst>
              <p:tags r:id="rId22"/>
            </p:custDataLst>
          </p:nvPr>
        </p:nvSpPr>
        <p:spPr bwMode="auto">
          <a:xfrm>
            <a:off x="3810000" y="1752600"/>
            <a:ext cx="6858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a:solidFill>
                  <a:srgbClr val="FF0000"/>
                </a:solidFill>
              </a:rPr>
              <a:t>t</a:t>
            </a:r>
            <a:r>
              <a:rPr lang="en-US" sz="2800" b="1" baseline="-25000">
                <a:solidFill>
                  <a:srgbClr val="FF0000"/>
                </a:solidFill>
              </a:rPr>
              <a:t>0</a:t>
            </a:r>
          </a:p>
        </p:txBody>
      </p:sp>
      <p:grpSp>
        <p:nvGrpSpPr>
          <p:cNvPr id="7" name="Group 141"/>
          <p:cNvGrpSpPr>
            <a:grpSpLocks/>
          </p:cNvGrpSpPr>
          <p:nvPr>
            <p:custDataLst>
              <p:tags r:id="rId23"/>
            </p:custDataLst>
          </p:nvPr>
        </p:nvGrpSpPr>
        <p:grpSpPr bwMode="auto">
          <a:xfrm>
            <a:off x="1100138" y="2224088"/>
            <a:ext cx="4919662" cy="2500312"/>
            <a:chOff x="693" y="1401"/>
            <a:chExt cx="3099" cy="1575"/>
          </a:xfrm>
        </p:grpSpPr>
        <p:grpSp>
          <p:nvGrpSpPr>
            <p:cNvPr id="11300" name="Group 130"/>
            <p:cNvGrpSpPr>
              <a:grpSpLocks/>
            </p:cNvGrpSpPr>
            <p:nvPr/>
          </p:nvGrpSpPr>
          <p:grpSpPr bwMode="auto">
            <a:xfrm>
              <a:off x="693" y="1667"/>
              <a:ext cx="3099" cy="1309"/>
              <a:chOff x="693" y="1667"/>
              <a:chExt cx="3099" cy="1309"/>
            </a:xfrm>
          </p:grpSpPr>
          <p:sp>
            <p:nvSpPr>
              <p:cNvPr id="11302" name="Line 109"/>
              <p:cNvSpPr>
                <a:spLocks noChangeShapeType="1"/>
              </p:cNvSpPr>
              <p:nvPr>
                <p:custDataLst>
                  <p:tags r:id="rId32"/>
                </p:custDataLst>
              </p:nvPr>
            </p:nvSpPr>
            <p:spPr bwMode="auto">
              <a:xfrm flipH="1" flipV="1">
                <a:off x="720" y="1728"/>
                <a:ext cx="3072" cy="1248"/>
              </a:xfrm>
              <a:prstGeom prst="line">
                <a:avLst/>
              </a:prstGeom>
              <a:noFill/>
              <a:ln w="57150">
                <a:solidFill>
                  <a:schemeClr val="folHlink"/>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03" name="Oval 115"/>
              <p:cNvSpPr>
                <a:spLocks noChangeArrowheads="1"/>
              </p:cNvSpPr>
              <p:nvPr>
                <p:custDataLst>
                  <p:tags r:id="rId33"/>
                </p:custDataLst>
              </p:nvPr>
            </p:nvSpPr>
            <p:spPr bwMode="auto">
              <a:xfrm>
                <a:off x="693" y="1667"/>
                <a:ext cx="96" cy="96"/>
              </a:xfrm>
              <a:prstGeom prst="ellipse">
                <a:avLst/>
              </a:prstGeom>
              <a:solidFill>
                <a:srgbClr val="FF0000"/>
              </a:solidFill>
              <a:ln w="25400">
                <a:solidFill>
                  <a:srgbClr val="003300"/>
                </a:solidFill>
                <a:round/>
                <a:headEnd/>
                <a:tailEnd/>
              </a:ln>
            </p:spPr>
            <p:txBody>
              <a:bodyPr wrap="none" anchor="ctr"/>
              <a:lstStyle/>
              <a:p>
                <a:endParaRPr lang="en-US">
                  <a:solidFill>
                    <a:srgbClr val="000000"/>
                  </a:solidFill>
                  <a:latin typeface="Times New Roman" charset="0"/>
                </a:endParaRPr>
              </a:p>
            </p:txBody>
          </p:sp>
        </p:grpSp>
        <p:sp>
          <p:nvSpPr>
            <p:cNvPr id="11301" name="Text Box 135"/>
            <p:cNvSpPr txBox="1">
              <a:spLocks noChangeArrowheads="1"/>
            </p:cNvSpPr>
            <p:nvPr>
              <p:custDataLst>
                <p:tags r:id="rId31"/>
              </p:custDataLst>
            </p:nvPr>
          </p:nvSpPr>
          <p:spPr bwMode="auto">
            <a:xfrm>
              <a:off x="720" y="1401"/>
              <a:ext cx="24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a:solidFill>
                    <a:srgbClr val="FF0000"/>
                  </a:solidFill>
                </a:rPr>
                <a:t>v</a:t>
              </a:r>
              <a:endParaRPr lang="en-US" sz="2800" b="1" baseline="-25000">
                <a:solidFill>
                  <a:srgbClr val="FF0000"/>
                </a:solidFill>
              </a:endParaRPr>
            </a:p>
          </p:txBody>
        </p:sp>
      </p:grpSp>
      <p:sp>
        <p:nvSpPr>
          <p:cNvPr id="11289" name="Oval 136"/>
          <p:cNvSpPr>
            <a:spLocks noChangeArrowheads="1"/>
          </p:cNvSpPr>
          <p:nvPr>
            <p:custDataLst>
              <p:tags r:id="rId24"/>
            </p:custDataLst>
          </p:nvPr>
        </p:nvSpPr>
        <p:spPr bwMode="auto">
          <a:xfrm>
            <a:off x="8153400" y="2635250"/>
            <a:ext cx="152400" cy="152400"/>
          </a:xfrm>
          <a:prstGeom prst="ellipse">
            <a:avLst/>
          </a:prstGeom>
          <a:solidFill>
            <a:srgbClr val="FF0000"/>
          </a:solidFill>
          <a:ln w="25400">
            <a:solidFill>
              <a:srgbClr val="003300"/>
            </a:solidFill>
            <a:round/>
            <a:headEnd/>
            <a:tailEnd/>
          </a:ln>
        </p:spPr>
        <p:txBody>
          <a:bodyPr wrap="none" anchor="ctr"/>
          <a:lstStyle/>
          <a:p>
            <a:endParaRPr lang="en-US">
              <a:solidFill>
                <a:srgbClr val="000000"/>
              </a:solidFill>
              <a:latin typeface="Times New Roman" charset="0"/>
            </a:endParaRPr>
          </a:p>
        </p:txBody>
      </p:sp>
      <p:sp>
        <p:nvSpPr>
          <p:cNvPr id="11290" name="Oval 138"/>
          <p:cNvSpPr>
            <a:spLocks noChangeArrowheads="1"/>
          </p:cNvSpPr>
          <p:nvPr>
            <p:custDataLst>
              <p:tags r:id="rId25"/>
            </p:custDataLst>
          </p:nvPr>
        </p:nvSpPr>
        <p:spPr bwMode="auto">
          <a:xfrm>
            <a:off x="862013" y="2644775"/>
            <a:ext cx="152400" cy="152400"/>
          </a:xfrm>
          <a:prstGeom prst="ellipse">
            <a:avLst/>
          </a:prstGeom>
          <a:solidFill>
            <a:srgbClr val="FF0000"/>
          </a:solidFill>
          <a:ln w="25400">
            <a:solidFill>
              <a:srgbClr val="003300"/>
            </a:solidFill>
            <a:round/>
            <a:headEnd/>
            <a:tailEnd/>
          </a:ln>
        </p:spPr>
        <p:txBody>
          <a:bodyPr wrap="none" anchor="ctr"/>
          <a:lstStyle/>
          <a:p>
            <a:endParaRPr lang="en-US">
              <a:solidFill>
                <a:srgbClr val="000000"/>
              </a:solidFill>
              <a:latin typeface="Times New Roman" charset="0"/>
            </a:endParaRPr>
          </a:p>
        </p:txBody>
      </p:sp>
      <p:sp>
        <p:nvSpPr>
          <p:cNvPr id="11291" name="Text Box 139"/>
          <p:cNvSpPr txBox="1">
            <a:spLocks noChangeArrowheads="1"/>
          </p:cNvSpPr>
          <p:nvPr>
            <p:custDataLst>
              <p:tags r:id="rId26"/>
            </p:custDataLst>
          </p:nvPr>
        </p:nvSpPr>
        <p:spPr bwMode="auto">
          <a:xfrm>
            <a:off x="381000" y="2209800"/>
            <a:ext cx="533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a:solidFill>
                  <a:srgbClr val="FF0000"/>
                </a:solidFill>
              </a:rPr>
              <a:t>v</a:t>
            </a:r>
            <a:r>
              <a:rPr lang="en-US" sz="2800" b="1" baseline="-25000">
                <a:solidFill>
                  <a:srgbClr val="FF0000"/>
                </a:solidFill>
              </a:rPr>
              <a:t>x</a:t>
            </a:r>
          </a:p>
        </p:txBody>
      </p:sp>
      <p:sp>
        <p:nvSpPr>
          <p:cNvPr id="11292" name="Text Box 140"/>
          <p:cNvSpPr txBox="1">
            <a:spLocks noChangeArrowheads="1"/>
          </p:cNvSpPr>
          <p:nvPr>
            <p:custDataLst>
              <p:tags r:id="rId27"/>
            </p:custDataLst>
          </p:nvPr>
        </p:nvSpPr>
        <p:spPr bwMode="auto">
          <a:xfrm>
            <a:off x="8153400" y="2209800"/>
            <a:ext cx="533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a:solidFill>
                  <a:srgbClr val="FF0000"/>
                </a:solidFill>
              </a:rPr>
              <a:t>v</a:t>
            </a:r>
            <a:r>
              <a:rPr lang="en-US" sz="2800" b="1" baseline="-25000">
                <a:solidFill>
                  <a:srgbClr val="FF0000"/>
                </a:solidFill>
              </a:rPr>
              <a:t>y</a:t>
            </a:r>
          </a:p>
        </p:txBody>
      </p:sp>
      <p:sp>
        <p:nvSpPr>
          <p:cNvPr id="11293" name="Oval 110"/>
          <p:cNvSpPr>
            <a:spLocks noChangeArrowheads="1"/>
          </p:cNvSpPr>
          <p:nvPr>
            <p:custDataLst>
              <p:tags r:id="rId28"/>
            </p:custDataLst>
          </p:nvPr>
        </p:nvSpPr>
        <p:spPr bwMode="auto">
          <a:xfrm>
            <a:off x="3886200" y="3810000"/>
            <a:ext cx="152400" cy="152400"/>
          </a:xfrm>
          <a:prstGeom prst="ellipse">
            <a:avLst/>
          </a:prstGeom>
          <a:solidFill>
            <a:srgbClr val="FF0000"/>
          </a:solidFill>
          <a:ln w="25400">
            <a:solidFill>
              <a:srgbClr val="003300"/>
            </a:solidFill>
            <a:round/>
            <a:headEnd/>
            <a:tailEnd/>
          </a:ln>
        </p:spPr>
        <p:txBody>
          <a:bodyPr wrap="none" anchor="ctr"/>
          <a:lstStyle/>
          <a:p>
            <a:endParaRPr lang="en-US">
              <a:solidFill>
                <a:srgbClr val="000000"/>
              </a:solidFill>
              <a:latin typeface="Times New Roman" charset="0"/>
            </a:endParaRPr>
          </a:p>
        </p:txBody>
      </p:sp>
      <p:sp>
        <p:nvSpPr>
          <p:cNvPr id="11294" name="Oval 97"/>
          <p:cNvSpPr>
            <a:spLocks noChangeArrowheads="1"/>
          </p:cNvSpPr>
          <p:nvPr>
            <p:custDataLst>
              <p:tags r:id="rId29"/>
            </p:custDataLst>
          </p:nvPr>
        </p:nvSpPr>
        <p:spPr bwMode="auto">
          <a:xfrm>
            <a:off x="5943600" y="4648200"/>
            <a:ext cx="152400" cy="152400"/>
          </a:xfrm>
          <a:prstGeom prst="ellipse">
            <a:avLst/>
          </a:prstGeom>
          <a:solidFill>
            <a:srgbClr val="FF0000"/>
          </a:solidFill>
          <a:ln w="25400">
            <a:solidFill>
              <a:srgbClr val="003300"/>
            </a:solidFill>
            <a:round/>
            <a:headEnd/>
            <a:tailEnd/>
          </a:ln>
        </p:spPr>
        <p:txBody>
          <a:bodyPr wrap="none" anchor="ctr"/>
          <a:lstStyle/>
          <a:p>
            <a:endParaRPr lang="en-US">
              <a:solidFill>
                <a:srgbClr val="000000"/>
              </a:solidFill>
              <a:latin typeface="Times New Roman" charset="0"/>
            </a:endParaRPr>
          </a:p>
        </p:txBody>
      </p:sp>
      <p:sp>
        <p:nvSpPr>
          <p:cNvPr id="11295" name="Text Box 144"/>
          <p:cNvSpPr txBox="1">
            <a:spLocks noChangeArrowheads="1"/>
          </p:cNvSpPr>
          <p:nvPr>
            <p:custDataLst>
              <p:tags r:id="rId30"/>
            </p:custDataLst>
          </p:nvPr>
        </p:nvSpPr>
        <p:spPr bwMode="auto">
          <a:xfrm>
            <a:off x="635000" y="1431925"/>
            <a:ext cx="27971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a:solidFill>
                  <a:srgbClr val="000000"/>
                </a:solidFill>
              </a:rPr>
              <a:t>vanishing line (horizon)</a:t>
            </a:r>
          </a:p>
        </p:txBody>
      </p:sp>
    </p:spTree>
    <p:extLst>
      <p:ext uri="{BB962C8B-B14F-4D97-AF65-F5344CB8AC3E}">
        <p14:creationId xmlns:p14="http://schemas.microsoft.com/office/powerpoint/2010/main" val="3699674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316C2-06DB-4372-AFBA-AF7292C2E4F6}"/>
              </a:ext>
            </a:extLst>
          </p:cNvPr>
          <p:cNvSpPr>
            <a:spLocks noGrp="1"/>
          </p:cNvSpPr>
          <p:nvPr>
            <p:ph type="title"/>
          </p:nvPr>
        </p:nvSpPr>
        <p:spPr/>
        <p:txBody>
          <a:bodyPr/>
          <a:lstStyle/>
          <a:p>
            <a:r>
              <a:rPr lang="en-US" dirty="0"/>
              <a:t>Remember This?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7FB905B-EA7C-475C-B185-1EFDA5FC119A}"/>
                  </a:ext>
                </a:extLst>
              </p:cNvPr>
              <p:cNvSpPr>
                <a:spLocks noGrp="1"/>
              </p:cNvSpPr>
              <p:nvPr>
                <p:ph idx="1"/>
              </p:nvPr>
            </p:nvSpPr>
            <p:spPr>
              <a:xfrm>
                <a:off x="628650" y="1825625"/>
                <a:ext cx="7886700" cy="4351338"/>
              </a:xfrm>
            </p:spPr>
            <p:txBody>
              <a:bodyPr/>
              <a:lstStyle/>
              <a:p>
                <a:r>
                  <a:rPr lang="en-US" dirty="0"/>
                  <a:t>Line equation: </a:t>
                </a:r>
                <a14:m>
                  <m:oMath xmlns:m="http://schemas.openxmlformats.org/officeDocument/2006/math">
                    <m:r>
                      <a:rPr lang="en-US" b="0" i="1" smtClean="0">
                        <a:latin typeface="Cambria Math" panose="02040503050406030204" pitchFamily="18" charset="0"/>
                      </a:rPr>
                      <m:t>𝑎𝑥</m:t>
                    </m:r>
                    <m:r>
                      <a:rPr lang="en-US" b="0" i="1" smtClean="0">
                        <a:latin typeface="Cambria Math" panose="02040503050406030204" pitchFamily="18" charset="0"/>
                      </a:rPr>
                      <m:t>+</m:t>
                    </m:r>
                    <m:r>
                      <a:rPr lang="en-US" b="0" i="1" smtClean="0">
                        <a:latin typeface="Cambria Math" panose="02040503050406030204" pitchFamily="18" charset="0"/>
                      </a:rPr>
                      <m:t>𝑏𝑦</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=0</m:t>
                    </m:r>
                  </m:oMath>
                </a14:m>
                <a:endParaRPr lang="en-US" b="0" dirty="0"/>
              </a:p>
              <a:p>
                <a:r>
                  <a:rPr lang="en-US" dirty="0"/>
                  <a:t>Vector form: </a:t>
                </a:r>
                <a14:m>
                  <m:oMath xmlns:m="http://schemas.openxmlformats.org/officeDocument/2006/math">
                    <m:sSup>
                      <m:sSupPr>
                        <m:ctrlPr>
                          <a:rPr lang="en-US" b="0" i="1" smtClean="0">
                            <a:latin typeface="Cambria Math" panose="02040503050406030204" pitchFamily="18" charset="0"/>
                          </a:rPr>
                        </m:ctrlPr>
                      </m:sSupPr>
                      <m:e>
                        <m:r>
                          <a:rPr lang="en-US" b="1" i="1" smtClean="0">
                            <a:latin typeface="Cambria Math" panose="02040503050406030204" pitchFamily="18" charset="0"/>
                          </a:rPr>
                          <m:t>𝒍</m:t>
                        </m:r>
                      </m:e>
                      <m:sup>
                        <m:r>
                          <a:rPr lang="en-US" b="0" i="1" smtClean="0">
                            <a:latin typeface="Cambria Math" panose="02040503050406030204" pitchFamily="18" charset="0"/>
                          </a:rPr>
                          <m:t>𝑇</m:t>
                        </m:r>
                      </m:sup>
                    </m:sSup>
                    <m:r>
                      <a:rPr lang="en-US" b="1" i="1" smtClean="0">
                        <a:latin typeface="Cambria Math" panose="02040503050406030204" pitchFamily="18" charset="0"/>
                      </a:rPr>
                      <m:t>𝒑</m:t>
                    </m:r>
                    <m:r>
                      <a:rPr lang="en-US" b="0" i="1" smtClean="0">
                        <a:latin typeface="Cambria Math" panose="02040503050406030204" pitchFamily="18" charset="0"/>
                      </a:rPr>
                      <m:t>=0</m:t>
                    </m:r>
                  </m:oMath>
                </a14:m>
                <a:r>
                  <a:rPr lang="en-US" dirty="0"/>
                  <a:t>, </a:t>
                </a:r>
                <a14:m>
                  <m:oMath xmlns:m="http://schemas.openxmlformats.org/officeDocument/2006/math">
                    <m:r>
                      <a:rPr lang="en-US" b="1" i="1" smtClean="0">
                        <a:latin typeface="Cambria Math" panose="02040503050406030204" pitchFamily="18" charset="0"/>
                      </a:rPr>
                      <m:t>𝒍</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oMath>
                </a14:m>
                <a:r>
                  <a:rPr lang="en-US" dirty="0"/>
                  <a:t>, </a:t>
                </a:r>
                <a14:m>
                  <m:oMath xmlns:m="http://schemas.openxmlformats.org/officeDocument/2006/math">
                    <m:r>
                      <a:rPr lang="en-US" b="1" i="0" dirty="0" smtClean="0">
                        <a:latin typeface="Cambria Math" panose="02040503050406030204" pitchFamily="18" charset="0"/>
                      </a:rPr>
                      <m:t>𝐩</m:t>
                    </m:r>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r>
                      <a:rPr lang="en-US" b="0" i="1" dirty="0" smtClean="0">
                        <a:latin typeface="Cambria Math" panose="02040503050406030204" pitchFamily="18" charset="0"/>
                      </a:rPr>
                      <m:t>𝑦</m:t>
                    </m:r>
                    <m:r>
                      <a:rPr lang="en-US" b="0" i="1" dirty="0" smtClean="0">
                        <a:latin typeface="Cambria Math" panose="02040503050406030204" pitchFamily="18" charset="0"/>
                      </a:rPr>
                      <m:t>,1]</m:t>
                    </m:r>
                  </m:oMath>
                </a14:m>
                <a:endParaRPr lang="en-US" dirty="0"/>
              </a:p>
              <a:p>
                <a:r>
                  <a:rPr lang="en-US" dirty="0"/>
                  <a:t>Line through two points?</a:t>
                </a:r>
              </a:p>
              <a:p>
                <a:pPr lvl="1"/>
                <a14:m>
                  <m:oMath xmlns:m="http://schemas.openxmlformats.org/officeDocument/2006/math">
                    <m:r>
                      <a:rPr lang="en-US" b="1" i="1" smtClean="0">
                        <a:latin typeface="Cambria Math" panose="02040503050406030204" pitchFamily="18" charset="0"/>
                      </a:rPr>
                      <m:t>𝒍</m:t>
                    </m:r>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𝒑</m:t>
                        </m:r>
                      </m:e>
                      <m:sub>
                        <m:r>
                          <a:rPr lang="en-US" b="1" i="1" smtClean="0">
                            <a:latin typeface="Cambria Math" panose="02040503050406030204" pitchFamily="18" charset="0"/>
                          </a:rPr>
                          <m:t>𝟏</m:t>
                        </m:r>
                      </m:sub>
                    </m:sSub>
                    <m:r>
                      <a:rPr lang="en-US" b="0"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𝒑</m:t>
                        </m:r>
                      </m:e>
                      <m:sub>
                        <m:r>
                          <a:rPr lang="en-US" b="1" i="1" smtClean="0">
                            <a:latin typeface="Cambria Math" panose="02040503050406030204" pitchFamily="18" charset="0"/>
                          </a:rPr>
                          <m:t>𝟐</m:t>
                        </m:r>
                      </m:sub>
                    </m:sSub>
                  </m:oMath>
                </a14:m>
                <a:endParaRPr lang="en-US" b="1" dirty="0"/>
              </a:p>
              <a:p>
                <a:r>
                  <a:rPr lang="en-US" dirty="0"/>
                  <a:t>Intersection of two lines?</a:t>
                </a:r>
              </a:p>
              <a:p>
                <a:pPr lvl="1"/>
                <a14:m>
                  <m:oMath xmlns:m="http://schemas.openxmlformats.org/officeDocument/2006/math">
                    <m:r>
                      <a:rPr lang="en-US" b="1" i="1" smtClean="0">
                        <a:latin typeface="Cambria Math" panose="02040503050406030204" pitchFamily="18" charset="0"/>
                      </a:rPr>
                      <m:t>𝒑</m:t>
                    </m:r>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𝒍</m:t>
                        </m:r>
                      </m:e>
                      <m:sub>
                        <m:r>
                          <a:rPr lang="en-US" b="1" i="1" smtClean="0">
                            <a:latin typeface="Cambria Math" panose="02040503050406030204" pitchFamily="18" charset="0"/>
                          </a:rPr>
                          <m:t>𝟏</m:t>
                        </m:r>
                      </m:sub>
                    </m:sSub>
                    <m:r>
                      <a:rPr lang="en-US" b="0"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𝒍</m:t>
                        </m:r>
                      </m:e>
                      <m:sub>
                        <m:r>
                          <a:rPr lang="en-US" b="1" i="1" smtClean="0">
                            <a:latin typeface="Cambria Math" panose="02040503050406030204" pitchFamily="18" charset="0"/>
                          </a:rPr>
                          <m:t>𝟐</m:t>
                        </m:r>
                      </m:sub>
                    </m:sSub>
                  </m:oMath>
                </a14:m>
                <a:endParaRPr lang="en-US" b="1" dirty="0"/>
              </a:p>
              <a:p>
                <a:r>
                  <a:rPr lang="en-US" dirty="0"/>
                  <a:t>Intersection of two parallel lines is at infinity</a:t>
                </a:r>
              </a:p>
              <a:p>
                <a:pPr lvl="1"/>
                <a:endParaRPr lang="en-US" b="1" dirty="0"/>
              </a:p>
            </p:txBody>
          </p:sp>
        </mc:Choice>
        <mc:Fallback xmlns="">
          <p:sp>
            <p:nvSpPr>
              <p:cNvPr id="3" name="Content Placeholder 2">
                <a:extLst>
                  <a:ext uri="{FF2B5EF4-FFF2-40B4-BE49-F238E27FC236}">
                    <a16:creationId xmlns:a16="http://schemas.microsoft.com/office/drawing/2014/main" id="{67FB905B-EA7C-475C-B185-1EFDA5FC119A}"/>
                  </a:ext>
                </a:extLst>
              </p:cNvPr>
              <p:cNvSpPr>
                <a:spLocks noGrp="1" noRot="1" noChangeAspect="1" noMove="1" noResize="1" noEditPoints="1" noAdjustHandles="1" noChangeArrowheads="1" noChangeShapeType="1" noTextEdit="1"/>
              </p:cNvSpPr>
              <p:nvPr>
                <p:ph idx="1"/>
              </p:nvPr>
            </p:nvSpPr>
            <p:spPr>
              <a:xfrm>
                <a:off x="628650" y="1825625"/>
                <a:ext cx="7886700" cy="4351338"/>
              </a:xfrm>
              <a:blipFill>
                <a:blip r:embed="rId2"/>
                <a:stretch>
                  <a:fillRect l="-1391" t="-2381"/>
                </a:stretch>
              </a:blipFill>
            </p:spPr>
            <p:txBody>
              <a:bodyPr/>
              <a:lstStyle/>
              <a:p>
                <a:r>
                  <a:rPr lang="en-US">
                    <a:noFill/>
                  </a:rPr>
                  <a:t> </a:t>
                </a:r>
              </a:p>
            </p:txBody>
          </p:sp>
        </mc:Fallback>
      </mc:AlternateContent>
    </p:spTree>
    <p:extLst>
      <p:ext uri="{BB962C8B-B14F-4D97-AF65-F5344CB8AC3E}">
        <p14:creationId xmlns:p14="http://schemas.microsoft.com/office/powerpoint/2010/main" val="2837091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145"/>
          <p:cNvSpPr>
            <a:spLocks noChangeShapeType="1"/>
          </p:cNvSpPr>
          <p:nvPr>
            <p:custDataLst>
              <p:tags r:id="rId2"/>
            </p:custDataLst>
          </p:nvPr>
        </p:nvSpPr>
        <p:spPr bwMode="auto">
          <a:xfrm>
            <a:off x="2057400" y="1828800"/>
            <a:ext cx="381000" cy="83820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267" name="Line 2"/>
          <p:cNvSpPr>
            <a:spLocks noChangeShapeType="1"/>
          </p:cNvSpPr>
          <p:nvPr>
            <p:custDataLst>
              <p:tags r:id="rId3"/>
            </p:custDataLst>
          </p:nvPr>
        </p:nvSpPr>
        <p:spPr bwMode="auto">
          <a:xfrm>
            <a:off x="30163" y="2693988"/>
            <a:ext cx="9113837" cy="0"/>
          </a:xfrm>
          <a:prstGeom prst="line">
            <a:avLst/>
          </a:prstGeom>
          <a:noFill/>
          <a:ln w="2857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grpSp>
        <p:nvGrpSpPr>
          <p:cNvPr id="11268" name="Group 3"/>
          <p:cNvGrpSpPr>
            <a:grpSpLocks/>
          </p:cNvGrpSpPr>
          <p:nvPr>
            <p:custDataLst>
              <p:tags r:id="rId4"/>
            </p:custDataLst>
          </p:nvPr>
        </p:nvGrpSpPr>
        <p:grpSpPr bwMode="auto">
          <a:xfrm>
            <a:off x="0" y="2693988"/>
            <a:ext cx="9139238" cy="4159250"/>
            <a:chOff x="1050" y="1976"/>
            <a:chExt cx="3862" cy="1830"/>
          </a:xfrm>
        </p:grpSpPr>
        <p:sp>
          <p:nvSpPr>
            <p:cNvPr id="11324" name="Line 4"/>
            <p:cNvSpPr>
              <a:spLocks noChangeShapeType="1"/>
            </p:cNvSpPr>
            <p:nvPr>
              <p:custDataLst>
                <p:tags r:id="rId58"/>
              </p:custDataLst>
            </p:nvPr>
          </p:nvSpPr>
          <p:spPr bwMode="auto">
            <a:xfrm flipH="1">
              <a:off x="1056" y="1976"/>
              <a:ext cx="3479" cy="1492"/>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25" name="Line 5"/>
            <p:cNvSpPr>
              <a:spLocks noChangeShapeType="1"/>
            </p:cNvSpPr>
            <p:nvPr>
              <p:custDataLst>
                <p:tags r:id="rId59"/>
              </p:custDataLst>
            </p:nvPr>
          </p:nvSpPr>
          <p:spPr bwMode="auto">
            <a:xfrm flipV="1">
              <a:off x="1586" y="1976"/>
              <a:ext cx="2949" cy="1830"/>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26" name="Line 6"/>
            <p:cNvSpPr>
              <a:spLocks noChangeShapeType="1"/>
            </p:cNvSpPr>
            <p:nvPr>
              <p:custDataLst>
                <p:tags r:id="rId60"/>
              </p:custDataLst>
            </p:nvPr>
          </p:nvSpPr>
          <p:spPr bwMode="auto">
            <a:xfrm flipV="1">
              <a:off x="2525" y="1976"/>
              <a:ext cx="2010" cy="1824"/>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27" name="Line 7"/>
            <p:cNvSpPr>
              <a:spLocks noChangeShapeType="1"/>
            </p:cNvSpPr>
            <p:nvPr>
              <p:custDataLst>
                <p:tags r:id="rId61"/>
              </p:custDataLst>
            </p:nvPr>
          </p:nvSpPr>
          <p:spPr bwMode="auto">
            <a:xfrm flipV="1">
              <a:off x="3371" y="1976"/>
              <a:ext cx="1164" cy="1813"/>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28" name="Line 8"/>
            <p:cNvSpPr>
              <a:spLocks noChangeShapeType="1"/>
            </p:cNvSpPr>
            <p:nvPr>
              <p:custDataLst>
                <p:tags r:id="rId62"/>
              </p:custDataLst>
            </p:nvPr>
          </p:nvSpPr>
          <p:spPr bwMode="auto">
            <a:xfrm flipV="1">
              <a:off x="4195" y="1976"/>
              <a:ext cx="340" cy="1813"/>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29" name="Line 9"/>
            <p:cNvSpPr>
              <a:spLocks noChangeShapeType="1"/>
            </p:cNvSpPr>
            <p:nvPr>
              <p:custDataLst>
                <p:tags r:id="rId63"/>
              </p:custDataLst>
            </p:nvPr>
          </p:nvSpPr>
          <p:spPr bwMode="auto">
            <a:xfrm flipH="1" flipV="1">
              <a:off x="4535" y="1976"/>
              <a:ext cx="367" cy="921"/>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30" name="Line 10"/>
            <p:cNvSpPr>
              <a:spLocks noChangeShapeType="1"/>
            </p:cNvSpPr>
            <p:nvPr>
              <p:custDataLst>
                <p:tags r:id="rId64"/>
              </p:custDataLst>
            </p:nvPr>
          </p:nvSpPr>
          <p:spPr bwMode="auto">
            <a:xfrm flipH="1" flipV="1">
              <a:off x="4540" y="1976"/>
              <a:ext cx="372" cy="401"/>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31" name="Line 11"/>
            <p:cNvSpPr>
              <a:spLocks noChangeShapeType="1"/>
            </p:cNvSpPr>
            <p:nvPr>
              <p:custDataLst>
                <p:tags r:id="rId65"/>
              </p:custDataLst>
            </p:nvPr>
          </p:nvSpPr>
          <p:spPr bwMode="auto">
            <a:xfrm>
              <a:off x="4540" y="1976"/>
              <a:ext cx="368" cy="193"/>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32" name="Line 12"/>
            <p:cNvSpPr>
              <a:spLocks noChangeShapeType="1"/>
            </p:cNvSpPr>
            <p:nvPr>
              <p:custDataLst>
                <p:tags r:id="rId66"/>
              </p:custDataLst>
            </p:nvPr>
          </p:nvSpPr>
          <p:spPr bwMode="auto">
            <a:xfrm flipH="1" flipV="1">
              <a:off x="4540" y="1976"/>
              <a:ext cx="357" cy="90"/>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33" name="Line 13"/>
            <p:cNvSpPr>
              <a:spLocks noChangeShapeType="1"/>
            </p:cNvSpPr>
            <p:nvPr>
              <p:custDataLst>
                <p:tags r:id="rId67"/>
              </p:custDataLst>
            </p:nvPr>
          </p:nvSpPr>
          <p:spPr bwMode="auto">
            <a:xfrm flipV="1">
              <a:off x="1062" y="1976"/>
              <a:ext cx="3478" cy="989"/>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34" name="Line 14"/>
            <p:cNvSpPr>
              <a:spLocks noChangeShapeType="1"/>
            </p:cNvSpPr>
            <p:nvPr>
              <p:custDataLst>
                <p:tags r:id="rId68"/>
              </p:custDataLst>
            </p:nvPr>
          </p:nvSpPr>
          <p:spPr bwMode="auto">
            <a:xfrm flipV="1">
              <a:off x="1050" y="1976"/>
              <a:ext cx="3479" cy="593"/>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35" name="Line 15"/>
            <p:cNvSpPr>
              <a:spLocks noChangeShapeType="1"/>
            </p:cNvSpPr>
            <p:nvPr>
              <p:custDataLst>
                <p:tags r:id="rId69"/>
              </p:custDataLst>
            </p:nvPr>
          </p:nvSpPr>
          <p:spPr bwMode="auto">
            <a:xfrm flipV="1">
              <a:off x="1056" y="1976"/>
              <a:ext cx="3473" cy="339"/>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36" name="Line 16"/>
            <p:cNvSpPr>
              <a:spLocks noChangeShapeType="1"/>
            </p:cNvSpPr>
            <p:nvPr>
              <p:custDataLst>
                <p:tags r:id="rId70"/>
              </p:custDataLst>
            </p:nvPr>
          </p:nvSpPr>
          <p:spPr bwMode="auto">
            <a:xfrm flipV="1">
              <a:off x="1050" y="1976"/>
              <a:ext cx="3479" cy="142"/>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grpSp>
      <p:grpSp>
        <p:nvGrpSpPr>
          <p:cNvPr id="11269" name="Group 17"/>
          <p:cNvGrpSpPr>
            <a:grpSpLocks/>
          </p:cNvGrpSpPr>
          <p:nvPr>
            <p:custDataLst>
              <p:tags r:id="rId5"/>
            </p:custDataLst>
          </p:nvPr>
        </p:nvGrpSpPr>
        <p:grpSpPr bwMode="auto">
          <a:xfrm flipH="1">
            <a:off x="6350" y="2698750"/>
            <a:ext cx="9118600" cy="4159250"/>
            <a:chOff x="1050" y="1976"/>
            <a:chExt cx="3862" cy="1830"/>
          </a:xfrm>
        </p:grpSpPr>
        <p:sp>
          <p:nvSpPr>
            <p:cNvPr id="11311" name="Line 18"/>
            <p:cNvSpPr>
              <a:spLocks noChangeShapeType="1"/>
            </p:cNvSpPr>
            <p:nvPr>
              <p:custDataLst>
                <p:tags r:id="rId45"/>
              </p:custDataLst>
            </p:nvPr>
          </p:nvSpPr>
          <p:spPr bwMode="auto">
            <a:xfrm flipH="1">
              <a:off x="1056" y="1976"/>
              <a:ext cx="3479" cy="1492"/>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12" name="Line 19"/>
            <p:cNvSpPr>
              <a:spLocks noChangeShapeType="1"/>
            </p:cNvSpPr>
            <p:nvPr>
              <p:custDataLst>
                <p:tags r:id="rId46"/>
              </p:custDataLst>
            </p:nvPr>
          </p:nvSpPr>
          <p:spPr bwMode="auto">
            <a:xfrm flipV="1">
              <a:off x="1586" y="1976"/>
              <a:ext cx="2949" cy="183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13" name="Line 20"/>
            <p:cNvSpPr>
              <a:spLocks noChangeShapeType="1"/>
            </p:cNvSpPr>
            <p:nvPr>
              <p:custDataLst>
                <p:tags r:id="rId47"/>
              </p:custDataLst>
            </p:nvPr>
          </p:nvSpPr>
          <p:spPr bwMode="auto">
            <a:xfrm flipV="1">
              <a:off x="2525" y="1976"/>
              <a:ext cx="2010" cy="1824"/>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14" name="Line 21"/>
            <p:cNvSpPr>
              <a:spLocks noChangeShapeType="1"/>
            </p:cNvSpPr>
            <p:nvPr>
              <p:custDataLst>
                <p:tags r:id="rId48"/>
              </p:custDataLst>
            </p:nvPr>
          </p:nvSpPr>
          <p:spPr bwMode="auto">
            <a:xfrm flipV="1">
              <a:off x="3371" y="1976"/>
              <a:ext cx="1164" cy="1813"/>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15" name="Line 22"/>
            <p:cNvSpPr>
              <a:spLocks noChangeShapeType="1"/>
            </p:cNvSpPr>
            <p:nvPr>
              <p:custDataLst>
                <p:tags r:id="rId49"/>
              </p:custDataLst>
            </p:nvPr>
          </p:nvSpPr>
          <p:spPr bwMode="auto">
            <a:xfrm flipV="1">
              <a:off x="4195" y="1976"/>
              <a:ext cx="340" cy="1813"/>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16" name="Line 23"/>
            <p:cNvSpPr>
              <a:spLocks noChangeShapeType="1"/>
            </p:cNvSpPr>
            <p:nvPr>
              <p:custDataLst>
                <p:tags r:id="rId50"/>
              </p:custDataLst>
            </p:nvPr>
          </p:nvSpPr>
          <p:spPr bwMode="auto">
            <a:xfrm flipH="1" flipV="1">
              <a:off x="4535" y="1976"/>
              <a:ext cx="367" cy="921"/>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17" name="Line 24"/>
            <p:cNvSpPr>
              <a:spLocks noChangeShapeType="1"/>
            </p:cNvSpPr>
            <p:nvPr>
              <p:custDataLst>
                <p:tags r:id="rId51"/>
              </p:custDataLst>
            </p:nvPr>
          </p:nvSpPr>
          <p:spPr bwMode="auto">
            <a:xfrm flipH="1" flipV="1">
              <a:off x="4540" y="1976"/>
              <a:ext cx="372" cy="401"/>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18" name="Line 25"/>
            <p:cNvSpPr>
              <a:spLocks noChangeShapeType="1"/>
            </p:cNvSpPr>
            <p:nvPr>
              <p:custDataLst>
                <p:tags r:id="rId52"/>
              </p:custDataLst>
            </p:nvPr>
          </p:nvSpPr>
          <p:spPr bwMode="auto">
            <a:xfrm>
              <a:off x="4540" y="1976"/>
              <a:ext cx="368" cy="193"/>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19" name="Line 26"/>
            <p:cNvSpPr>
              <a:spLocks noChangeShapeType="1"/>
            </p:cNvSpPr>
            <p:nvPr>
              <p:custDataLst>
                <p:tags r:id="rId53"/>
              </p:custDataLst>
            </p:nvPr>
          </p:nvSpPr>
          <p:spPr bwMode="auto">
            <a:xfrm flipH="1" flipV="1">
              <a:off x="4540" y="1976"/>
              <a:ext cx="357" cy="9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20" name="Line 27"/>
            <p:cNvSpPr>
              <a:spLocks noChangeShapeType="1"/>
            </p:cNvSpPr>
            <p:nvPr>
              <p:custDataLst>
                <p:tags r:id="rId54"/>
              </p:custDataLst>
            </p:nvPr>
          </p:nvSpPr>
          <p:spPr bwMode="auto">
            <a:xfrm flipV="1">
              <a:off x="1062" y="1976"/>
              <a:ext cx="3478" cy="989"/>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21" name="Line 28"/>
            <p:cNvSpPr>
              <a:spLocks noChangeShapeType="1"/>
            </p:cNvSpPr>
            <p:nvPr>
              <p:custDataLst>
                <p:tags r:id="rId55"/>
              </p:custDataLst>
            </p:nvPr>
          </p:nvSpPr>
          <p:spPr bwMode="auto">
            <a:xfrm flipV="1">
              <a:off x="1050" y="1976"/>
              <a:ext cx="3479" cy="593"/>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22" name="Line 29"/>
            <p:cNvSpPr>
              <a:spLocks noChangeShapeType="1"/>
            </p:cNvSpPr>
            <p:nvPr>
              <p:custDataLst>
                <p:tags r:id="rId56"/>
              </p:custDataLst>
            </p:nvPr>
          </p:nvSpPr>
          <p:spPr bwMode="auto">
            <a:xfrm flipV="1">
              <a:off x="1056" y="1976"/>
              <a:ext cx="3473" cy="339"/>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23" name="Line 30"/>
            <p:cNvSpPr>
              <a:spLocks noChangeShapeType="1"/>
            </p:cNvSpPr>
            <p:nvPr>
              <p:custDataLst>
                <p:tags r:id="rId57"/>
              </p:custDataLst>
            </p:nvPr>
          </p:nvSpPr>
          <p:spPr bwMode="auto">
            <a:xfrm flipV="1">
              <a:off x="1050" y="1976"/>
              <a:ext cx="3479" cy="142"/>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grpSp>
      <p:pic>
        <p:nvPicPr>
          <p:cNvPr id="11271" name="Picture 92" descr="column"/>
          <p:cNvPicPr>
            <a:picLocks noChangeAspect="1" noChangeArrowheads="1"/>
          </p:cNvPicPr>
          <p:nvPr>
            <p:custDataLst>
              <p:tags r:id="rId6"/>
            </p:custDataLst>
          </p:nvPr>
        </p:nvPicPr>
        <p:blipFill>
          <a:blip r:embed="rId73">
            <a:extLst>
              <a:ext uri="{28A0092B-C50C-407E-A947-70E740481C1C}">
                <a14:useLocalDpi xmlns:a14="http://schemas.microsoft.com/office/drawing/2010/main" val="0"/>
              </a:ext>
            </a:extLst>
          </a:blip>
          <a:srcRect/>
          <a:stretch>
            <a:fillRect/>
          </a:stretch>
        </p:blipFill>
        <p:spPr bwMode="auto">
          <a:xfrm>
            <a:off x="5562600" y="952500"/>
            <a:ext cx="942975" cy="392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2" name="Oval 95"/>
          <p:cNvSpPr>
            <a:spLocks noChangeArrowheads="1"/>
          </p:cNvSpPr>
          <p:nvPr>
            <p:custDataLst>
              <p:tags r:id="rId7"/>
            </p:custDataLst>
          </p:nvPr>
        </p:nvSpPr>
        <p:spPr bwMode="auto">
          <a:xfrm>
            <a:off x="5943600" y="990600"/>
            <a:ext cx="152400" cy="152400"/>
          </a:xfrm>
          <a:prstGeom prst="ellipse">
            <a:avLst/>
          </a:prstGeom>
          <a:solidFill>
            <a:srgbClr val="FF0000"/>
          </a:solidFill>
          <a:ln w="25400">
            <a:solidFill>
              <a:srgbClr val="003300"/>
            </a:solidFill>
            <a:round/>
            <a:headEnd/>
            <a:tailEnd/>
          </a:ln>
        </p:spPr>
        <p:txBody>
          <a:bodyPr wrap="none" anchor="ctr"/>
          <a:lstStyle/>
          <a:p>
            <a:endParaRPr lang="en-US">
              <a:solidFill>
                <a:srgbClr val="000000"/>
              </a:solidFill>
              <a:latin typeface="Times New Roman" charset="0"/>
            </a:endParaRPr>
          </a:p>
        </p:txBody>
      </p:sp>
      <p:pic>
        <p:nvPicPr>
          <p:cNvPr id="11273" name="Picture 98" descr="Picture1"/>
          <p:cNvPicPr>
            <a:picLocks noChangeAspect="1" noChangeArrowheads="1"/>
          </p:cNvPicPr>
          <p:nvPr>
            <p:custDataLst>
              <p:tags r:id="rId8"/>
            </p:custDataLst>
          </p:nvPr>
        </p:nvPicPr>
        <p:blipFill>
          <a:blip r:embed="rId74">
            <a:extLst>
              <a:ext uri="{28A0092B-C50C-407E-A947-70E740481C1C}">
                <a14:useLocalDpi xmlns:a14="http://schemas.microsoft.com/office/drawing/2010/main" val="0"/>
              </a:ext>
            </a:extLst>
          </a:blip>
          <a:srcRect/>
          <a:stretch>
            <a:fillRect/>
          </a:stretch>
        </p:blipFill>
        <p:spPr bwMode="auto">
          <a:xfrm>
            <a:off x="3657600" y="2286000"/>
            <a:ext cx="55245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4" name="Line 99"/>
          <p:cNvSpPr>
            <a:spLocks noChangeShapeType="1"/>
          </p:cNvSpPr>
          <p:nvPr>
            <p:custDataLst>
              <p:tags r:id="rId9"/>
            </p:custDataLst>
          </p:nvPr>
        </p:nvSpPr>
        <p:spPr bwMode="auto">
          <a:xfrm>
            <a:off x="6629400" y="1066800"/>
            <a:ext cx="0" cy="3733800"/>
          </a:xfrm>
          <a:prstGeom prst="line">
            <a:avLst/>
          </a:prstGeom>
          <a:noFill/>
          <a:ln w="63500">
            <a:solidFill>
              <a:srgbClr val="0099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lstStyle/>
          <a:p>
            <a:pPr eaLnBrk="1" hangingPunct="1"/>
            <a:endParaRPr lang="en-US" sz="1800">
              <a:solidFill>
                <a:prstClr val="black"/>
              </a:solidFill>
              <a:latin typeface="Calibri" pitchFamily="34" charset="0"/>
            </a:endParaRPr>
          </a:p>
        </p:txBody>
      </p:sp>
      <p:sp>
        <p:nvSpPr>
          <p:cNvPr id="11275" name="Text Box 106"/>
          <p:cNvSpPr txBox="1">
            <a:spLocks noChangeArrowheads="1"/>
          </p:cNvSpPr>
          <p:nvPr>
            <p:custDataLst>
              <p:tags r:id="rId10"/>
            </p:custDataLst>
          </p:nvPr>
        </p:nvSpPr>
        <p:spPr bwMode="auto">
          <a:xfrm>
            <a:off x="6629400" y="2667000"/>
            <a:ext cx="457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a:solidFill>
                  <a:srgbClr val="009900"/>
                </a:solidFill>
              </a:rPr>
              <a:t>R</a:t>
            </a:r>
          </a:p>
        </p:txBody>
      </p:sp>
      <p:sp>
        <p:nvSpPr>
          <p:cNvPr id="11276" name="Line 107"/>
          <p:cNvSpPr>
            <a:spLocks noChangeShapeType="1"/>
          </p:cNvSpPr>
          <p:nvPr>
            <p:custDataLst>
              <p:tags r:id="rId11"/>
            </p:custDataLst>
          </p:nvPr>
        </p:nvSpPr>
        <p:spPr bwMode="auto">
          <a:xfrm>
            <a:off x="4419600" y="2362200"/>
            <a:ext cx="0" cy="1600200"/>
          </a:xfrm>
          <a:prstGeom prst="line">
            <a:avLst/>
          </a:prstGeom>
          <a:noFill/>
          <a:ln w="63500">
            <a:solidFill>
              <a:srgbClr val="0099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lstStyle/>
          <a:p>
            <a:pPr eaLnBrk="1" hangingPunct="1"/>
            <a:endParaRPr lang="en-US" sz="1800">
              <a:solidFill>
                <a:prstClr val="black"/>
              </a:solidFill>
              <a:latin typeface="Calibri" pitchFamily="34" charset="0"/>
            </a:endParaRPr>
          </a:p>
        </p:txBody>
      </p:sp>
      <p:sp>
        <p:nvSpPr>
          <p:cNvPr id="11277" name="Text Box 108"/>
          <p:cNvSpPr txBox="1">
            <a:spLocks noChangeArrowheads="1"/>
          </p:cNvSpPr>
          <p:nvPr>
            <p:custDataLst>
              <p:tags r:id="rId12"/>
            </p:custDataLst>
          </p:nvPr>
        </p:nvSpPr>
        <p:spPr bwMode="auto">
          <a:xfrm>
            <a:off x="4419600" y="2667000"/>
            <a:ext cx="457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a:solidFill>
                  <a:srgbClr val="009900"/>
                </a:solidFill>
              </a:rPr>
              <a:t>H</a:t>
            </a:r>
          </a:p>
        </p:txBody>
      </p:sp>
      <p:sp>
        <p:nvSpPr>
          <p:cNvPr id="11278" name="Line 117"/>
          <p:cNvSpPr>
            <a:spLocks noChangeShapeType="1"/>
          </p:cNvSpPr>
          <p:nvPr>
            <p:custDataLst>
              <p:tags r:id="rId13"/>
            </p:custDataLst>
          </p:nvPr>
        </p:nvSpPr>
        <p:spPr bwMode="auto">
          <a:xfrm flipV="1">
            <a:off x="6019800" y="152400"/>
            <a:ext cx="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279" name="Text Box 118"/>
          <p:cNvSpPr txBox="1">
            <a:spLocks noChangeArrowheads="1"/>
          </p:cNvSpPr>
          <p:nvPr>
            <p:custDataLst>
              <p:tags r:id="rId14"/>
            </p:custDataLst>
          </p:nvPr>
        </p:nvSpPr>
        <p:spPr bwMode="auto">
          <a:xfrm>
            <a:off x="6096000" y="152400"/>
            <a:ext cx="533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a:solidFill>
                  <a:srgbClr val="FF0000"/>
                </a:solidFill>
              </a:rPr>
              <a:t>v</a:t>
            </a:r>
            <a:r>
              <a:rPr lang="en-US" sz="2800" b="1" baseline="-25000">
                <a:solidFill>
                  <a:srgbClr val="FF0000"/>
                </a:solidFill>
              </a:rPr>
              <a:t>z</a:t>
            </a:r>
          </a:p>
        </p:txBody>
      </p:sp>
      <p:sp>
        <p:nvSpPr>
          <p:cNvPr id="11280" name="Text Box 119"/>
          <p:cNvSpPr txBox="1">
            <a:spLocks noChangeArrowheads="1"/>
          </p:cNvSpPr>
          <p:nvPr>
            <p:custDataLst>
              <p:tags r:id="rId15"/>
            </p:custDataLst>
          </p:nvPr>
        </p:nvSpPr>
        <p:spPr bwMode="auto">
          <a:xfrm>
            <a:off x="6096000" y="609600"/>
            <a:ext cx="533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a:solidFill>
                  <a:srgbClr val="FF0000"/>
                </a:solidFill>
              </a:rPr>
              <a:t>r</a:t>
            </a:r>
            <a:endParaRPr lang="en-US" sz="2800" b="1" baseline="-25000">
              <a:solidFill>
                <a:srgbClr val="FF0000"/>
              </a:solidFill>
            </a:endParaRPr>
          </a:p>
        </p:txBody>
      </p:sp>
      <p:sp>
        <p:nvSpPr>
          <p:cNvPr id="11281" name="Text Box 120"/>
          <p:cNvSpPr txBox="1">
            <a:spLocks noChangeArrowheads="1"/>
          </p:cNvSpPr>
          <p:nvPr>
            <p:custDataLst>
              <p:tags r:id="rId16"/>
            </p:custDataLst>
          </p:nvPr>
        </p:nvSpPr>
        <p:spPr bwMode="auto">
          <a:xfrm>
            <a:off x="6248400" y="4648200"/>
            <a:ext cx="533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a:solidFill>
                  <a:srgbClr val="FF0000"/>
                </a:solidFill>
              </a:rPr>
              <a:t>b</a:t>
            </a:r>
            <a:endParaRPr lang="en-US" sz="2800" b="1" baseline="-25000">
              <a:solidFill>
                <a:srgbClr val="FF0000"/>
              </a:solidFill>
            </a:endParaRPr>
          </a:p>
        </p:txBody>
      </p:sp>
      <p:grpSp>
        <p:nvGrpSpPr>
          <p:cNvPr id="4" name="Group 129"/>
          <p:cNvGrpSpPr>
            <a:grpSpLocks/>
          </p:cNvGrpSpPr>
          <p:nvPr>
            <p:custDataLst>
              <p:tags r:id="rId17"/>
            </p:custDataLst>
          </p:nvPr>
        </p:nvGrpSpPr>
        <p:grpSpPr bwMode="auto">
          <a:xfrm>
            <a:off x="1143000" y="1828800"/>
            <a:ext cx="5562600" cy="914400"/>
            <a:chOff x="720" y="1152"/>
            <a:chExt cx="3504" cy="576"/>
          </a:xfrm>
        </p:grpSpPr>
        <p:sp>
          <p:nvSpPr>
            <p:cNvPr id="11308" name="Line 112"/>
            <p:cNvSpPr>
              <a:spLocks noChangeShapeType="1"/>
            </p:cNvSpPr>
            <p:nvPr>
              <p:custDataLst>
                <p:tags r:id="rId42"/>
              </p:custDataLst>
            </p:nvPr>
          </p:nvSpPr>
          <p:spPr bwMode="auto">
            <a:xfrm flipH="1">
              <a:off x="720" y="1296"/>
              <a:ext cx="3072" cy="432"/>
            </a:xfrm>
            <a:prstGeom prst="line">
              <a:avLst/>
            </a:prstGeom>
            <a:noFill/>
            <a:ln w="57150">
              <a:solidFill>
                <a:schemeClr val="folHlink"/>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09" name="Oval 114"/>
            <p:cNvSpPr>
              <a:spLocks noChangeArrowheads="1"/>
            </p:cNvSpPr>
            <p:nvPr>
              <p:custDataLst>
                <p:tags r:id="rId43"/>
              </p:custDataLst>
            </p:nvPr>
          </p:nvSpPr>
          <p:spPr bwMode="auto">
            <a:xfrm>
              <a:off x="3744" y="1248"/>
              <a:ext cx="96" cy="96"/>
            </a:xfrm>
            <a:prstGeom prst="ellipse">
              <a:avLst/>
            </a:prstGeom>
            <a:solidFill>
              <a:srgbClr val="FF0000"/>
            </a:solidFill>
            <a:ln w="25400">
              <a:solidFill>
                <a:srgbClr val="003300"/>
              </a:solidFill>
              <a:round/>
              <a:headEnd/>
              <a:tailEnd/>
            </a:ln>
          </p:spPr>
          <p:txBody>
            <a:bodyPr wrap="none" anchor="ctr"/>
            <a:lstStyle/>
            <a:p>
              <a:endParaRPr lang="en-US">
                <a:solidFill>
                  <a:srgbClr val="000000"/>
                </a:solidFill>
                <a:latin typeface="Times New Roman" charset="0"/>
              </a:endParaRPr>
            </a:p>
          </p:txBody>
        </p:sp>
        <p:sp>
          <p:nvSpPr>
            <p:cNvPr id="11310" name="Text Box 121"/>
            <p:cNvSpPr txBox="1">
              <a:spLocks noChangeArrowheads="1"/>
            </p:cNvSpPr>
            <p:nvPr>
              <p:custDataLst>
                <p:tags r:id="rId44"/>
              </p:custDataLst>
            </p:nvPr>
          </p:nvSpPr>
          <p:spPr bwMode="auto">
            <a:xfrm>
              <a:off x="3888" y="1152"/>
              <a:ext cx="336"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a:solidFill>
                    <a:srgbClr val="FF0000"/>
                  </a:solidFill>
                </a:rPr>
                <a:t>t</a:t>
              </a:r>
              <a:endParaRPr lang="en-US" sz="2800" b="1" baseline="-25000">
                <a:solidFill>
                  <a:srgbClr val="FF0000"/>
                </a:solidFill>
              </a:endParaRPr>
            </a:p>
          </p:txBody>
        </p:sp>
      </p:grpSp>
      <p:grpSp>
        <p:nvGrpSpPr>
          <p:cNvPr id="5" name="Group 132"/>
          <p:cNvGrpSpPr>
            <a:grpSpLocks/>
          </p:cNvGrpSpPr>
          <p:nvPr>
            <p:custDataLst>
              <p:tags r:id="rId18"/>
            </p:custDataLst>
          </p:nvPr>
        </p:nvGrpSpPr>
        <p:grpSpPr bwMode="auto">
          <a:xfrm>
            <a:off x="777875" y="4811713"/>
            <a:ext cx="3032125" cy="1512887"/>
            <a:chOff x="490" y="3031"/>
            <a:chExt cx="1910" cy="953"/>
          </a:xfrm>
        </p:grpSpPr>
        <p:graphicFrame>
          <p:nvGraphicFramePr>
            <p:cNvPr id="11306" name="Object 123"/>
            <p:cNvGraphicFramePr>
              <a:graphicFrameLocks noChangeAspect="1"/>
            </p:cNvGraphicFramePr>
            <p:nvPr>
              <p:custDataLst>
                <p:tags r:id="rId40"/>
              </p:custDataLst>
            </p:nvPr>
          </p:nvGraphicFramePr>
          <p:xfrm>
            <a:off x="490" y="3031"/>
            <a:ext cx="1910" cy="728"/>
          </p:xfrm>
          <a:graphic>
            <a:graphicData uri="http://schemas.openxmlformats.org/presentationml/2006/ole">
              <mc:AlternateContent xmlns:mc="http://schemas.openxmlformats.org/markup-compatibility/2006">
                <mc:Choice xmlns:v="urn:schemas-microsoft-com:vml" Requires="v">
                  <p:oleObj spid="_x0000_s10261" name="Equation" r:id="rId75" imgW="23644844" imgH="9014544" progId="Equation.3">
                    <p:embed/>
                  </p:oleObj>
                </mc:Choice>
                <mc:Fallback>
                  <p:oleObj name="Equation" r:id="rId75" imgW="23644844" imgH="9014544" progId="Equation.3">
                    <p:embed/>
                    <p:pic>
                      <p:nvPicPr>
                        <p:cNvPr id="11306" name="Object 123"/>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490" y="3031"/>
                          <a:ext cx="1910" cy="72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1307" name="Text Box 124"/>
            <p:cNvSpPr txBox="1">
              <a:spLocks noChangeArrowheads="1"/>
            </p:cNvSpPr>
            <p:nvPr>
              <p:custDataLst>
                <p:tags r:id="rId41"/>
              </p:custDataLst>
            </p:nvPr>
          </p:nvSpPr>
          <p:spPr bwMode="auto">
            <a:xfrm>
              <a:off x="721" y="3734"/>
              <a:ext cx="143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000" b="1">
                  <a:solidFill>
                    <a:srgbClr val="000000"/>
                  </a:solidFill>
                </a:rPr>
                <a:t>image cross ratio</a:t>
              </a:r>
            </a:p>
          </p:txBody>
        </p:sp>
      </p:grpSp>
      <p:grpSp>
        <p:nvGrpSpPr>
          <p:cNvPr id="6" name="Group 131"/>
          <p:cNvGrpSpPr>
            <a:grpSpLocks/>
          </p:cNvGrpSpPr>
          <p:nvPr>
            <p:custDataLst>
              <p:tags r:id="rId19"/>
            </p:custDataLst>
          </p:nvPr>
        </p:nvGrpSpPr>
        <p:grpSpPr bwMode="auto">
          <a:xfrm>
            <a:off x="7239000" y="2057400"/>
            <a:ext cx="457200" cy="2743200"/>
            <a:chOff x="4560" y="1296"/>
            <a:chExt cx="288" cy="1728"/>
          </a:xfrm>
        </p:grpSpPr>
        <p:sp>
          <p:nvSpPr>
            <p:cNvPr id="11304" name="Line 126"/>
            <p:cNvSpPr>
              <a:spLocks noChangeShapeType="1"/>
            </p:cNvSpPr>
            <p:nvPr>
              <p:custDataLst>
                <p:tags r:id="rId38"/>
              </p:custDataLst>
            </p:nvPr>
          </p:nvSpPr>
          <p:spPr bwMode="auto">
            <a:xfrm>
              <a:off x="4560" y="1296"/>
              <a:ext cx="0" cy="1728"/>
            </a:xfrm>
            <a:prstGeom prst="line">
              <a:avLst/>
            </a:prstGeom>
            <a:noFill/>
            <a:ln w="63500">
              <a:solidFill>
                <a:srgbClr val="0099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lstStyle/>
            <a:p>
              <a:pPr eaLnBrk="1" hangingPunct="1"/>
              <a:endParaRPr lang="en-US" sz="1800">
                <a:solidFill>
                  <a:prstClr val="black"/>
                </a:solidFill>
                <a:latin typeface="Calibri" pitchFamily="34" charset="0"/>
              </a:endParaRPr>
            </a:p>
          </p:txBody>
        </p:sp>
        <p:sp>
          <p:nvSpPr>
            <p:cNvPr id="11305" name="Text Box 127"/>
            <p:cNvSpPr txBox="1">
              <a:spLocks noChangeArrowheads="1"/>
            </p:cNvSpPr>
            <p:nvPr>
              <p:custDataLst>
                <p:tags r:id="rId39"/>
              </p:custDataLst>
            </p:nvPr>
          </p:nvSpPr>
          <p:spPr bwMode="auto">
            <a:xfrm>
              <a:off x="4560" y="1680"/>
              <a:ext cx="288"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a:solidFill>
                    <a:srgbClr val="009900"/>
                  </a:solidFill>
                </a:rPr>
                <a:t>H</a:t>
              </a:r>
            </a:p>
          </p:txBody>
        </p:sp>
      </p:grpSp>
      <p:sp>
        <p:nvSpPr>
          <p:cNvPr id="11285" name="Oval 111"/>
          <p:cNvSpPr>
            <a:spLocks noChangeArrowheads="1"/>
          </p:cNvSpPr>
          <p:nvPr>
            <p:custDataLst>
              <p:tags r:id="rId20"/>
            </p:custDataLst>
          </p:nvPr>
        </p:nvSpPr>
        <p:spPr bwMode="auto">
          <a:xfrm>
            <a:off x="3886200" y="2286000"/>
            <a:ext cx="152400" cy="152400"/>
          </a:xfrm>
          <a:prstGeom prst="ellipse">
            <a:avLst/>
          </a:prstGeom>
          <a:solidFill>
            <a:srgbClr val="FF0000"/>
          </a:solidFill>
          <a:ln w="25400">
            <a:solidFill>
              <a:srgbClr val="003300"/>
            </a:solidFill>
            <a:round/>
            <a:headEnd/>
            <a:tailEnd/>
          </a:ln>
        </p:spPr>
        <p:txBody>
          <a:bodyPr wrap="none" anchor="ctr"/>
          <a:lstStyle/>
          <a:p>
            <a:endParaRPr lang="en-US">
              <a:solidFill>
                <a:srgbClr val="000000"/>
              </a:solidFill>
              <a:latin typeface="Times New Roman" charset="0"/>
            </a:endParaRPr>
          </a:p>
        </p:txBody>
      </p:sp>
      <p:sp>
        <p:nvSpPr>
          <p:cNvPr id="11286" name="Text Box 133"/>
          <p:cNvSpPr txBox="1">
            <a:spLocks noChangeArrowheads="1"/>
          </p:cNvSpPr>
          <p:nvPr>
            <p:custDataLst>
              <p:tags r:id="rId21"/>
            </p:custDataLst>
          </p:nvPr>
        </p:nvSpPr>
        <p:spPr bwMode="auto">
          <a:xfrm>
            <a:off x="3886200" y="3900488"/>
            <a:ext cx="6858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a:solidFill>
                  <a:srgbClr val="FF0000"/>
                </a:solidFill>
              </a:rPr>
              <a:t>b</a:t>
            </a:r>
            <a:r>
              <a:rPr lang="en-US" sz="2800" b="1" baseline="-25000">
                <a:solidFill>
                  <a:srgbClr val="FF0000"/>
                </a:solidFill>
              </a:rPr>
              <a:t>0</a:t>
            </a:r>
          </a:p>
        </p:txBody>
      </p:sp>
      <p:sp>
        <p:nvSpPr>
          <p:cNvPr id="11287" name="Text Box 134"/>
          <p:cNvSpPr txBox="1">
            <a:spLocks noChangeArrowheads="1"/>
          </p:cNvSpPr>
          <p:nvPr>
            <p:custDataLst>
              <p:tags r:id="rId22"/>
            </p:custDataLst>
          </p:nvPr>
        </p:nvSpPr>
        <p:spPr bwMode="auto">
          <a:xfrm>
            <a:off x="3810000" y="1752600"/>
            <a:ext cx="6858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a:solidFill>
                  <a:srgbClr val="FF0000"/>
                </a:solidFill>
              </a:rPr>
              <a:t>t</a:t>
            </a:r>
            <a:r>
              <a:rPr lang="en-US" sz="2800" b="1" baseline="-25000">
                <a:solidFill>
                  <a:srgbClr val="FF0000"/>
                </a:solidFill>
              </a:rPr>
              <a:t>0</a:t>
            </a:r>
          </a:p>
        </p:txBody>
      </p:sp>
      <p:grpSp>
        <p:nvGrpSpPr>
          <p:cNvPr id="7" name="Group 141"/>
          <p:cNvGrpSpPr>
            <a:grpSpLocks/>
          </p:cNvGrpSpPr>
          <p:nvPr>
            <p:custDataLst>
              <p:tags r:id="rId23"/>
            </p:custDataLst>
          </p:nvPr>
        </p:nvGrpSpPr>
        <p:grpSpPr bwMode="auto">
          <a:xfrm>
            <a:off x="1100138" y="2224088"/>
            <a:ext cx="4919662" cy="2500312"/>
            <a:chOff x="693" y="1401"/>
            <a:chExt cx="3099" cy="1575"/>
          </a:xfrm>
        </p:grpSpPr>
        <p:grpSp>
          <p:nvGrpSpPr>
            <p:cNvPr id="11300" name="Group 130"/>
            <p:cNvGrpSpPr>
              <a:grpSpLocks/>
            </p:cNvGrpSpPr>
            <p:nvPr/>
          </p:nvGrpSpPr>
          <p:grpSpPr bwMode="auto">
            <a:xfrm>
              <a:off x="693" y="1667"/>
              <a:ext cx="3099" cy="1309"/>
              <a:chOff x="693" y="1667"/>
              <a:chExt cx="3099" cy="1309"/>
            </a:xfrm>
          </p:grpSpPr>
          <p:sp>
            <p:nvSpPr>
              <p:cNvPr id="11302" name="Line 109"/>
              <p:cNvSpPr>
                <a:spLocks noChangeShapeType="1"/>
              </p:cNvSpPr>
              <p:nvPr>
                <p:custDataLst>
                  <p:tags r:id="rId36"/>
                </p:custDataLst>
              </p:nvPr>
            </p:nvSpPr>
            <p:spPr bwMode="auto">
              <a:xfrm flipH="1" flipV="1">
                <a:off x="720" y="1728"/>
                <a:ext cx="3072" cy="1248"/>
              </a:xfrm>
              <a:prstGeom prst="line">
                <a:avLst/>
              </a:prstGeom>
              <a:noFill/>
              <a:ln w="57150">
                <a:solidFill>
                  <a:schemeClr val="folHlink"/>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1800">
                  <a:solidFill>
                    <a:prstClr val="black"/>
                  </a:solidFill>
                  <a:latin typeface="Calibri" pitchFamily="34" charset="0"/>
                </a:endParaRPr>
              </a:p>
            </p:txBody>
          </p:sp>
          <p:sp>
            <p:nvSpPr>
              <p:cNvPr id="11303" name="Oval 115"/>
              <p:cNvSpPr>
                <a:spLocks noChangeArrowheads="1"/>
              </p:cNvSpPr>
              <p:nvPr>
                <p:custDataLst>
                  <p:tags r:id="rId37"/>
                </p:custDataLst>
              </p:nvPr>
            </p:nvSpPr>
            <p:spPr bwMode="auto">
              <a:xfrm>
                <a:off x="693" y="1667"/>
                <a:ext cx="96" cy="96"/>
              </a:xfrm>
              <a:prstGeom prst="ellipse">
                <a:avLst/>
              </a:prstGeom>
              <a:solidFill>
                <a:srgbClr val="FF0000"/>
              </a:solidFill>
              <a:ln w="25400">
                <a:solidFill>
                  <a:srgbClr val="003300"/>
                </a:solidFill>
                <a:round/>
                <a:headEnd/>
                <a:tailEnd/>
              </a:ln>
            </p:spPr>
            <p:txBody>
              <a:bodyPr wrap="none" anchor="ctr"/>
              <a:lstStyle/>
              <a:p>
                <a:endParaRPr lang="en-US">
                  <a:solidFill>
                    <a:srgbClr val="000000"/>
                  </a:solidFill>
                  <a:latin typeface="Times New Roman" charset="0"/>
                </a:endParaRPr>
              </a:p>
            </p:txBody>
          </p:sp>
        </p:grpSp>
        <p:sp>
          <p:nvSpPr>
            <p:cNvPr id="11301" name="Text Box 135"/>
            <p:cNvSpPr txBox="1">
              <a:spLocks noChangeArrowheads="1"/>
            </p:cNvSpPr>
            <p:nvPr>
              <p:custDataLst>
                <p:tags r:id="rId35"/>
              </p:custDataLst>
            </p:nvPr>
          </p:nvSpPr>
          <p:spPr bwMode="auto">
            <a:xfrm>
              <a:off x="720" y="1401"/>
              <a:ext cx="240"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a:solidFill>
                    <a:srgbClr val="FF0000"/>
                  </a:solidFill>
                </a:rPr>
                <a:t>v</a:t>
              </a:r>
              <a:endParaRPr lang="en-US" sz="2800" b="1" baseline="-25000">
                <a:solidFill>
                  <a:srgbClr val="FF0000"/>
                </a:solidFill>
              </a:endParaRPr>
            </a:p>
          </p:txBody>
        </p:sp>
      </p:grpSp>
      <p:sp>
        <p:nvSpPr>
          <p:cNvPr id="11289" name="Oval 136"/>
          <p:cNvSpPr>
            <a:spLocks noChangeArrowheads="1"/>
          </p:cNvSpPr>
          <p:nvPr>
            <p:custDataLst>
              <p:tags r:id="rId24"/>
            </p:custDataLst>
          </p:nvPr>
        </p:nvSpPr>
        <p:spPr bwMode="auto">
          <a:xfrm>
            <a:off x="8153400" y="2635250"/>
            <a:ext cx="152400" cy="152400"/>
          </a:xfrm>
          <a:prstGeom prst="ellipse">
            <a:avLst/>
          </a:prstGeom>
          <a:solidFill>
            <a:srgbClr val="FF0000"/>
          </a:solidFill>
          <a:ln w="25400">
            <a:solidFill>
              <a:srgbClr val="003300"/>
            </a:solidFill>
            <a:round/>
            <a:headEnd/>
            <a:tailEnd/>
          </a:ln>
        </p:spPr>
        <p:txBody>
          <a:bodyPr wrap="none" anchor="ctr"/>
          <a:lstStyle/>
          <a:p>
            <a:endParaRPr lang="en-US">
              <a:solidFill>
                <a:srgbClr val="000000"/>
              </a:solidFill>
              <a:latin typeface="Times New Roman" charset="0"/>
            </a:endParaRPr>
          </a:p>
        </p:txBody>
      </p:sp>
      <p:sp>
        <p:nvSpPr>
          <p:cNvPr id="11290" name="Oval 138"/>
          <p:cNvSpPr>
            <a:spLocks noChangeArrowheads="1"/>
          </p:cNvSpPr>
          <p:nvPr>
            <p:custDataLst>
              <p:tags r:id="rId25"/>
            </p:custDataLst>
          </p:nvPr>
        </p:nvSpPr>
        <p:spPr bwMode="auto">
          <a:xfrm>
            <a:off x="862013" y="2644775"/>
            <a:ext cx="152400" cy="152400"/>
          </a:xfrm>
          <a:prstGeom prst="ellipse">
            <a:avLst/>
          </a:prstGeom>
          <a:solidFill>
            <a:srgbClr val="FF0000"/>
          </a:solidFill>
          <a:ln w="25400">
            <a:solidFill>
              <a:srgbClr val="003300"/>
            </a:solidFill>
            <a:round/>
            <a:headEnd/>
            <a:tailEnd/>
          </a:ln>
        </p:spPr>
        <p:txBody>
          <a:bodyPr wrap="none" anchor="ctr"/>
          <a:lstStyle/>
          <a:p>
            <a:endParaRPr lang="en-US">
              <a:solidFill>
                <a:srgbClr val="000000"/>
              </a:solidFill>
              <a:latin typeface="Times New Roman" charset="0"/>
            </a:endParaRPr>
          </a:p>
        </p:txBody>
      </p:sp>
      <p:sp>
        <p:nvSpPr>
          <p:cNvPr id="11291" name="Text Box 139"/>
          <p:cNvSpPr txBox="1">
            <a:spLocks noChangeArrowheads="1"/>
          </p:cNvSpPr>
          <p:nvPr>
            <p:custDataLst>
              <p:tags r:id="rId26"/>
            </p:custDataLst>
          </p:nvPr>
        </p:nvSpPr>
        <p:spPr bwMode="auto">
          <a:xfrm>
            <a:off x="381000" y="2209800"/>
            <a:ext cx="533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a:solidFill>
                  <a:srgbClr val="FF0000"/>
                </a:solidFill>
              </a:rPr>
              <a:t>v</a:t>
            </a:r>
            <a:r>
              <a:rPr lang="en-US" sz="2800" b="1" baseline="-25000">
                <a:solidFill>
                  <a:srgbClr val="FF0000"/>
                </a:solidFill>
              </a:rPr>
              <a:t>x</a:t>
            </a:r>
          </a:p>
        </p:txBody>
      </p:sp>
      <p:sp>
        <p:nvSpPr>
          <p:cNvPr id="11292" name="Text Box 140"/>
          <p:cNvSpPr txBox="1">
            <a:spLocks noChangeArrowheads="1"/>
          </p:cNvSpPr>
          <p:nvPr>
            <p:custDataLst>
              <p:tags r:id="rId27"/>
            </p:custDataLst>
          </p:nvPr>
        </p:nvSpPr>
        <p:spPr bwMode="auto">
          <a:xfrm>
            <a:off x="8153400" y="2209800"/>
            <a:ext cx="533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800" b="1">
                <a:solidFill>
                  <a:srgbClr val="FF0000"/>
                </a:solidFill>
              </a:rPr>
              <a:t>v</a:t>
            </a:r>
            <a:r>
              <a:rPr lang="en-US" sz="2800" b="1" baseline="-25000">
                <a:solidFill>
                  <a:srgbClr val="FF0000"/>
                </a:solidFill>
              </a:rPr>
              <a:t>y</a:t>
            </a:r>
          </a:p>
        </p:txBody>
      </p:sp>
      <p:sp>
        <p:nvSpPr>
          <p:cNvPr id="11293" name="Oval 110"/>
          <p:cNvSpPr>
            <a:spLocks noChangeArrowheads="1"/>
          </p:cNvSpPr>
          <p:nvPr>
            <p:custDataLst>
              <p:tags r:id="rId28"/>
            </p:custDataLst>
          </p:nvPr>
        </p:nvSpPr>
        <p:spPr bwMode="auto">
          <a:xfrm>
            <a:off x="3886200" y="3810000"/>
            <a:ext cx="152400" cy="152400"/>
          </a:xfrm>
          <a:prstGeom prst="ellipse">
            <a:avLst/>
          </a:prstGeom>
          <a:solidFill>
            <a:srgbClr val="FF0000"/>
          </a:solidFill>
          <a:ln w="25400">
            <a:solidFill>
              <a:srgbClr val="003300"/>
            </a:solidFill>
            <a:round/>
            <a:headEnd/>
            <a:tailEnd/>
          </a:ln>
        </p:spPr>
        <p:txBody>
          <a:bodyPr wrap="none" anchor="ctr"/>
          <a:lstStyle/>
          <a:p>
            <a:endParaRPr lang="en-US">
              <a:solidFill>
                <a:srgbClr val="000000"/>
              </a:solidFill>
              <a:latin typeface="Times New Roman" charset="0"/>
            </a:endParaRPr>
          </a:p>
        </p:txBody>
      </p:sp>
      <p:sp>
        <p:nvSpPr>
          <p:cNvPr id="11294" name="Oval 97"/>
          <p:cNvSpPr>
            <a:spLocks noChangeArrowheads="1"/>
          </p:cNvSpPr>
          <p:nvPr>
            <p:custDataLst>
              <p:tags r:id="rId29"/>
            </p:custDataLst>
          </p:nvPr>
        </p:nvSpPr>
        <p:spPr bwMode="auto">
          <a:xfrm>
            <a:off x="5943600" y="4648200"/>
            <a:ext cx="152400" cy="152400"/>
          </a:xfrm>
          <a:prstGeom prst="ellipse">
            <a:avLst/>
          </a:prstGeom>
          <a:solidFill>
            <a:srgbClr val="FF0000"/>
          </a:solidFill>
          <a:ln w="25400">
            <a:solidFill>
              <a:srgbClr val="003300"/>
            </a:solidFill>
            <a:round/>
            <a:headEnd/>
            <a:tailEnd/>
          </a:ln>
        </p:spPr>
        <p:txBody>
          <a:bodyPr wrap="none" anchor="ctr"/>
          <a:lstStyle/>
          <a:p>
            <a:endParaRPr lang="en-US">
              <a:solidFill>
                <a:srgbClr val="000000"/>
              </a:solidFill>
              <a:latin typeface="Times New Roman" charset="0"/>
            </a:endParaRPr>
          </a:p>
        </p:txBody>
      </p:sp>
      <p:sp>
        <p:nvSpPr>
          <p:cNvPr id="11295" name="Text Box 144"/>
          <p:cNvSpPr txBox="1">
            <a:spLocks noChangeArrowheads="1"/>
          </p:cNvSpPr>
          <p:nvPr>
            <p:custDataLst>
              <p:tags r:id="rId30"/>
            </p:custDataLst>
          </p:nvPr>
        </p:nvSpPr>
        <p:spPr bwMode="auto">
          <a:xfrm>
            <a:off x="635000" y="1431925"/>
            <a:ext cx="27971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a:solidFill>
                  <a:srgbClr val="000000"/>
                </a:solidFill>
              </a:rPr>
              <a:t>vanishing line (horizon)</a:t>
            </a:r>
          </a:p>
        </p:txBody>
      </p:sp>
      <p:pic>
        <p:nvPicPr>
          <p:cNvPr id="343190" name="Picture 150" descr="Edittex"/>
          <p:cNvPicPr>
            <a:picLocks noChangeAspect="1" noChangeArrowheads="1"/>
          </p:cNvPicPr>
          <p:nvPr>
            <p:custDataLst>
              <p:tags r:id="rId31"/>
            </p:custDataLst>
          </p:nvPr>
        </p:nvPicPr>
        <p:blipFill>
          <a:blip r:embed="rId77" cstate="print">
            <a:extLst>
              <a:ext uri="{28A0092B-C50C-407E-A947-70E740481C1C}">
                <a14:useLocalDpi xmlns:a14="http://schemas.microsoft.com/office/drawing/2010/main" val="0"/>
              </a:ext>
            </a:extLst>
          </a:blip>
          <a:srcRect/>
          <a:stretch>
            <a:fillRect/>
          </a:stretch>
        </p:blipFill>
        <p:spPr bwMode="auto">
          <a:xfrm>
            <a:off x="298450" y="1905000"/>
            <a:ext cx="3208338" cy="30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3191" name="Picture 151" descr="Edittex"/>
          <p:cNvPicPr>
            <a:picLocks noChangeAspect="1" noChangeArrowheads="1"/>
          </p:cNvPicPr>
          <p:nvPr>
            <p:custDataLst>
              <p:tags r:id="rId32"/>
            </p:custDataLst>
          </p:nvPr>
        </p:nvPicPr>
        <p:blipFill>
          <a:blip r:embed="rId78" cstate="print">
            <a:extLst>
              <a:ext uri="{28A0092B-C50C-407E-A947-70E740481C1C}">
                <a14:useLocalDpi xmlns:a14="http://schemas.microsoft.com/office/drawing/2010/main" val="0"/>
              </a:ext>
            </a:extLst>
          </a:blip>
          <a:srcRect/>
          <a:stretch>
            <a:fillRect/>
          </a:stretch>
        </p:blipFill>
        <p:spPr bwMode="auto">
          <a:xfrm>
            <a:off x="6281738" y="1524000"/>
            <a:ext cx="2867025" cy="29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3192" name="Oval 152"/>
          <p:cNvSpPr>
            <a:spLocks noChangeArrowheads="1"/>
          </p:cNvSpPr>
          <p:nvPr>
            <p:custDataLst>
              <p:tags r:id="rId33"/>
            </p:custDataLst>
          </p:nvPr>
        </p:nvSpPr>
        <p:spPr bwMode="auto">
          <a:xfrm>
            <a:off x="1066800" y="2257425"/>
            <a:ext cx="457200" cy="457200"/>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latin typeface="Times New Roman" charset="0"/>
            </a:endParaRPr>
          </a:p>
        </p:txBody>
      </p:sp>
      <p:sp>
        <p:nvSpPr>
          <p:cNvPr id="343193" name="Oval 153"/>
          <p:cNvSpPr>
            <a:spLocks noChangeArrowheads="1"/>
          </p:cNvSpPr>
          <p:nvPr>
            <p:custDataLst>
              <p:tags r:id="rId34"/>
            </p:custDataLst>
          </p:nvPr>
        </p:nvSpPr>
        <p:spPr bwMode="auto">
          <a:xfrm>
            <a:off x="6096000" y="1871663"/>
            <a:ext cx="457200" cy="457200"/>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latin typeface="Times New Roman" charset="0"/>
            </a:endParaRPr>
          </a:p>
        </p:txBody>
      </p:sp>
    </p:spTree>
    <p:extLst>
      <p:ext uri="{BB962C8B-B14F-4D97-AF65-F5344CB8AC3E}">
        <p14:creationId xmlns:p14="http://schemas.microsoft.com/office/powerpoint/2010/main" val="1907133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43190"/>
                                        </p:tgtEl>
                                        <p:attrNameLst>
                                          <p:attrName>style.visibility</p:attrName>
                                        </p:attrNameLst>
                                      </p:cBhvr>
                                      <p:to>
                                        <p:strVal val="visible"/>
                                      </p:to>
                                    </p:set>
                                    <p:animEffect transition="in" filter="fade">
                                      <p:cBhvr>
                                        <p:cTn id="7" dur="500"/>
                                        <p:tgtEl>
                                          <p:spTgt spid="34319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4319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343191"/>
                                        </p:tgtEl>
                                        <p:attrNameLst>
                                          <p:attrName>style.visibility</p:attrName>
                                        </p:attrNameLst>
                                      </p:cBhvr>
                                      <p:to>
                                        <p:strVal val="visible"/>
                                      </p:to>
                                    </p:set>
                                    <p:animEffect transition="in" filter="fade">
                                      <p:cBhvr>
                                        <p:cTn id="14" dur="500"/>
                                        <p:tgtEl>
                                          <p:spTgt spid="343191"/>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343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192" grpId="0" animBg="1"/>
      <p:bldP spid="34319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49EE5-2027-4B77-9EF7-B58255C9CA86}"/>
              </a:ext>
            </a:extLst>
          </p:cNvPr>
          <p:cNvSpPr>
            <a:spLocks noGrp="1"/>
          </p:cNvSpPr>
          <p:nvPr>
            <p:ph type="title"/>
          </p:nvPr>
        </p:nvSpPr>
        <p:spPr>
          <a:xfrm>
            <a:off x="628650" y="365126"/>
            <a:ext cx="7886700" cy="1325563"/>
          </a:xfrm>
        </p:spPr>
        <p:txBody>
          <a:bodyPr/>
          <a:lstStyle/>
          <a:p>
            <a:r>
              <a:rPr lang="en-US" dirty="0"/>
              <a:t>Example Gone Wrong</a:t>
            </a:r>
          </a:p>
        </p:txBody>
      </p:sp>
      <p:pic>
        <p:nvPicPr>
          <p:cNvPr id="32" name="Content Placeholder 4">
            <a:extLst>
              <a:ext uri="{FF2B5EF4-FFF2-40B4-BE49-F238E27FC236}">
                <a16:creationId xmlns:a16="http://schemas.microsoft.com/office/drawing/2014/main" id="{8A4CCB82-2077-4EC0-B2E0-EBEB691F9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5846" y="1499723"/>
            <a:ext cx="4794863" cy="3596147"/>
          </a:xfrm>
          <a:prstGeom prst="rect">
            <a:avLst/>
          </a:prstGeom>
        </p:spPr>
      </p:pic>
      <p:grpSp>
        <p:nvGrpSpPr>
          <p:cNvPr id="49" name="Group 48">
            <a:extLst>
              <a:ext uri="{FF2B5EF4-FFF2-40B4-BE49-F238E27FC236}">
                <a16:creationId xmlns:a16="http://schemas.microsoft.com/office/drawing/2014/main" id="{713B051B-0399-4D39-8C08-B161F3E0BEE6}"/>
              </a:ext>
            </a:extLst>
          </p:cNvPr>
          <p:cNvGrpSpPr/>
          <p:nvPr/>
        </p:nvGrpSpPr>
        <p:grpSpPr>
          <a:xfrm>
            <a:off x="4513278" y="3285952"/>
            <a:ext cx="1325460" cy="991840"/>
            <a:chOff x="4513278" y="3285952"/>
            <a:chExt cx="1325460" cy="991840"/>
          </a:xfrm>
        </p:grpSpPr>
        <p:cxnSp>
          <p:nvCxnSpPr>
            <p:cNvPr id="34" name="Straight Connector 33">
              <a:extLst>
                <a:ext uri="{FF2B5EF4-FFF2-40B4-BE49-F238E27FC236}">
                  <a16:creationId xmlns:a16="http://schemas.microsoft.com/office/drawing/2014/main" id="{1E8D1BE2-293C-413F-9D39-F81B2130A321}"/>
                </a:ext>
              </a:extLst>
            </p:cNvPr>
            <p:cNvCxnSpPr>
              <a:cxnSpLocks/>
            </p:cNvCxnSpPr>
            <p:nvPr/>
          </p:nvCxnSpPr>
          <p:spPr>
            <a:xfrm>
              <a:off x="4513278" y="3293601"/>
              <a:ext cx="486561" cy="372388"/>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9041AD0-44D7-4A3F-B590-8839C97BCC9B}"/>
                </a:ext>
              </a:extLst>
            </p:cNvPr>
            <p:cNvCxnSpPr>
              <a:cxnSpLocks/>
            </p:cNvCxnSpPr>
            <p:nvPr/>
          </p:nvCxnSpPr>
          <p:spPr>
            <a:xfrm>
              <a:off x="4513278" y="3285952"/>
              <a:ext cx="1325460" cy="991840"/>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15DC9FD7-1AA7-4D6A-8198-6F0B1BF4890F}"/>
              </a:ext>
            </a:extLst>
          </p:cNvPr>
          <p:cNvGrpSpPr/>
          <p:nvPr/>
        </p:nvGrpSpPr>
        <p:grpSpPr>
          <a:xfrm>
            <a:off x="5603846" y="2534652"/>
            <a:ext cx="117448" cy="1929474"/>
            <a:chOff x="5603846" y="2534652"/>
            <a:chExt cx="117448" cy="1929474"/>
          </a:xfrm>
        </p:grpSpPr>
        <p:cxnSp>
          <p:nvCxnSpPr>
            <p:cNvPr id="33" name="Straight Connector 32">
              <a:extLst>
                <a:ext uri="{FF2B5EF4-FFF2-40B4-BE49-F238E27FC236}">
                  <a16:creationId xmlns:a16="http://schemas.microsoft.com/office/drawing/2014/main" id="{E075F094-B670-4740-B1BA-8739420F787B}"/>
                </a:ext>
              </a:extLst>
            </p:cNvPr>
            <p:cNvCxnSpPr>
              <a:cxnSpLocks/>
            </p:cNvCxnSpPr>
            <p:nvPr/>
          </p:nvCxnSpPr>
          <p:spPr>
            <a:xfrm flipH="1">
              <a:off x="5662569" y="2534652"/>
              <a:ext cx="58724" cy="829333"/>
            </a:xfrm>
            <a:prstGeom prst="line">
              <a:avLst/>
            </a:prstGeom>
            <a:ln w="1016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6B873A7-8C1B-4B49-ACB7-9B01076D6061}"/>
                </a:ext>
              </a:extLst>
            </p:cNvPr>
            <p:cNvCxnSpPr>
              <a:cxnSpLocks/>
            </p:cNvCxnSpPr>
            <p:nvPr/>
          </p:nvCxnSpPr>
          <p:spPr>
            <a:xfrm flipH="1">
              <a:off x="5603846" y="2534652"/>
              <a:ext cx="117448" cy="192947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48664848-1567-465A-9E3C-98C45825F4F1}"/>
              </a:ext>
            </a:extLst>
          </p:cNvPr>
          <p:cNvSpPr txBox="1"/>
          <p:nvPr/>
        </p:nvSpPr>
        <p:spPr>
          <a:xfrm>
            <a:off x="85353" y="4586187"/>
            <a:ext cx="8973294" cy="954107"/>
          </a:xfrm>
          <a:prstGeom prst="rect">
            <a:avLst/>
          </a:prstGeom>
          <a:solidFill>
            <a:schemeClr val="bg1"/>
          </a:solidFill>
          <a:ln w="38100">
            <a:solidFill>
              <a:schemeClr val="accent1"/>
            </a:solidFill>
          </a:ln>
        </p:spPr>
        <p:txBody>
          <a:bodyPr wrap="square" rtlCol="0">
            <a:spAutoFit/>
          </a:bodyPr>
          <a:lstStyle/>
          <a:p>
            <a:pPr algn="ctr"/>
            <a:r>
              <a:rPr lang="en-US" sz="2800" b="1" dirty="0"/>
              <a:t>Know length of red </a:t>
            </a:r>
            <a:r>
              <a:rPr lang="en-US" sz="2800" b="1" dirty="0">
                <a:latin typeface="Arial" panose="020B0604020202020204" pitchFamily="34" charset="0"/>
                <a:cs typeface="Arial" panose="020B0604020202020204" pitchFamily="34" charset="0"/>
              </a:rPr>
              <a:t>→</a:t>
            </a:r>
            <a:r>
              <a:rPr lang="en-US" sz="2800" b="1" dirty="0"/>
              <a:t> can figure out height of blue because they intersect at vanishing point v</a:t>
            </a:r>
          </a:p>
        </p:txBody>
      </p:sp>
      <p:grpSp>
        <p:nvGrpSpPr>
          <p:cNvPr id="52" name="Group 51">
            <a:extLst>
              <a:ext uri="{FF2B5EF4-FFF2-40B4-BE49-F238E27FC236}">
                <a16:creationId xmlns:a16="http://schemas.microsoft.com/office/drawing/2014/main" id="{76C84A80-773C-48B2-A903-AC75BF3D3DDF}"/>
              </a:ext>
            </a:extLst>
          </p:cNvPr>
          <p:cNvGrpSpPr/>
          <p:nvPr/>
        </p:nvGrpSpPr>
        <p:grpSpPr>
          <a:xfrm>
            <a:off x="5487664" y="3806330"/>
            <a:ext cx="663996" cy="523220"/>
            <a:chOff x="5487664" y="3806330"/>
            <a:chExt cx="663996" cy="523220"/>
          </a:xfrm>
        </p:grpSpPr>
        <p:sp>
          <p:nvSpPr>
            <p:cNvPr id="42" name="Oval 41">
              <a:extLst>
                <a:ext uri="{FF2B5EF4-FFF2-40B4-BE49-F238E27FC236}">
                  <a16:creationId xmlns:a16="http://schemas.microsoft.com/office/drawing/2014/main" id="{282CB9FD-827A-4CEF-9F5B-9256021953F8}"/>
                </a:ext>
              </a:extLst>
            </p:cNvPr>
            <p:cNvSpPr/>
            <p:nvPr/>
          </p:nvSpPr>
          <p:spPr>
            <a:xfrm>
              <a:off x="5487664" y="3965224"/>
              <a:ext cx="285226" cy="285226"/>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243B8606-0508-4F5A-A219-AEBEB5C3321B}"/>
                </a:ext>
              </a:extLst>
            </p:cNvPr>
            <p:cNvSpPr txBox="1"/>
            <p:nvPr/>
          </p:nvSpPr>
          <p:spPr>
            <a:xfrm>
              <a:off x="5782543" y="3806330"/>
              <a:ext cx="369117" cy="523220"/>
            </a:xfrm>
            <a:prstGeom prst="rect">
              <a:avLst/>
            </a:prstGeom>
            <a:noFill/>
          </p:spPr>
          <p:txBody>
            <a:bodyPr wrap="square" rtlCol="0">
              <a:spAutoFit/>
            </a:bodyPr>
            <a:lstStyle/>
            <a:p>
              <a:r>
                <a:rPr lang="en-US" sz="2800" b="1" dirty="0"/>
                <a:t>v</a:t>
              </a:r>
            </a:p>
          </p:txBody>
        </p:sp>
      </p:grpSp>
      <p:sp>
        <p:nvSpPr>
          <p:cNvPr id="44" name="TextBox 43">
            <a:extLst>
              <a:ext uri="{FF2B5EF4-FFF2-40B4-BE49-F238E27FC236}">
                <a16:creationId xmlns:a16="http://schemas.microsoft.com/office/drawing/2014/main" id="{FC3D96FE-28B7-4542-8ABA-C1A6F20EB483}"/>
              </a:ext>
            </a:extLst>
          </p:cNvPr>
          <p:cNvSpPr txBox="1"/>
          <p:nvPr/>
        </p:nvSpPr>
        <p:spPr>
          <a:xfrm>
            <a:off x="89139" y="5707247"/>
            <a:ext cx="8965723" cy="954107"/>
          </a:xfrm>
          <a:prstGeom prst="rect">
            <a:avLst/>
          </a:prstGeom>
          <a:solidFill>
            <a:schemeClr val="bg1"/>
          </a:solidFill>
          <a:ln w="38100">
            <a:noFill/>
          </a:ln>
        </p:spPr>
        <p:txBody>
          <a:bodyPr wrap="square" rtlCol="0">
            <a:spAutoFit/>
          </a:bodyPr>
          <a:lstStyle/>
          <a:p>
            <a:pPr algn="ctr"/>
            <a:r>
              <a:rPr lang="en-US" sz="2800" b="1" dirty="0">
                <a:solidFill>
                  <a:srgbClr val="FF0000"/>
                </a:solidFill>
              </a:rPr>
              <a:t>Wrong!</a:t>
            </a:r>
            <a:r>
              <a:rPr lang="en-US" sz="2800" dirty="0"/>
              <a:t> Any two lines always intersect!</a:t>
            </a:r>
          </a:p>
          <a:p>
            <a:pPr algn="ctr"/>
            <a:r>
              <a:rPr lang="en-US" sz="2800" dirty="0"/>
              <a:t>Need to point to same 3D direction / VP.</a:t>
            </a:r>
          </a:p>
        </p:txBody>
      </p:sp>
    </p:spTree>
    <p:extLst>
      <p:ext uri="{BB962C8B-B14F-4D97-AF65-F5344CB8AC3E}">
        <p14:creationId xmlns:p14="http://schemas.microsoft.com/office/powerpoint/2010/main" val="428918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FB37A-3123-4C47-89AA-99FB93402A61}"/>
              </a:ext>
            </a:extLst>
          </p:cNvPr>
          <p:cNvSpPr>
            <a:spLocks noGrp="1"/>
          </p:cNvSpPr>
          <p:nvPr>
            <p:ph type="title"/>
          </p:nvPr>
        </p:nvSpPr>
        <p:spPr/>
        <p:txBody>
          <a:bodyPr/>
          <a:lstStyle/>
          <a:p>
            <a:r>
              <a:rPr lang="en-US" dirty="0"/>
              <a:t>Example Gone Wrong</a:t>
            </a:r>
          </a:p>
        </p:txBody>
      </p:sp>
      <p:pic>
        <p:nvPicPr>
          <p:cNvPr id="12292" name="Picture 4" descr="https://laughingsquid.com/wp-content/uploads/2014/02/jimmyshaqsuit.jpg">
            <a:extLst>
              <a:ext uri="{FF2B5EF4-FFF2-40B4-BE49-F238E27FC236}">
                <a16:creationId xmlns:a16="http://schemas.microsoft.com/office/drawing/2014/main" id="{B379EEA8-B3EB-4983-A342-5528D36B8A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662" y="1690689"/>
            <a:ext cx="6705600" cy="37719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04F63B20-5436-4490-B85F-4E47A85855C2}"/>
              </a:ext>
            </a:extLst>
          </p:cNvPr>
          <p:cNvCxnSpPr>
            <a:cxnSpLocks/>
          </p:cNvCxnSpPr>
          <p:nvPr/>
        </p:nvCxnSpPr>
        <p:spPr>
          <a:xfrm>
            <a:off x="3431097" y="1690689"/>
            <a:ext cx="5084253" cy="188595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457FE9BC-AEFB-4B90-98C1-6E9893008401}"/>
              </a:ext>
            </a:extLst>
          </p:cNvPr>
          <p:cNvGrpSpPr/>
          <p:nvPr/>
        </p:nvGrpSpPr>
        <p:grpSpPr>
          <a:xfrm>
            <a:off x="1105662" y="3315029"/>
            <a:ext cx="7409688" cy="523220"/>
            <a:chOff x="1105662" y="3315029"/>
            <a:chExt cx="7409688" cy="523220"/>
          </a:xfrm>
        </p:grpSpPr>
        <p:cxnSp>
          <p:nvCxnSpPr>
            <p:cNvPr id="5" name="Straight Connector 4">
              <a:extLst>
                <a:ext uri="{FF2B5EF4-FFF2-40B4-BE49-F238E27FC236}">
                  <a16:creationId xmlns:a16="http://schemas.microsoft.com/office/drawing/2014/main" id="{A64992F0-D83C-4888-9BD9-76F7F2C13E36}"/>
                </a:ext>
              </a:extLst>
            </p:cNvPr>
            <p:cNvCxnSpPr>
              <a:cxnSpLocks/>
              <a:stCxn id="12292" idx="1"/>
            </p:cNvCxnSpPr>
            <p:nvPr/>
          </p:nvCxnSpPr>
          <p:spPr>
            <a:xfrm>
              <a:off x="1105662" y="3576639"/>
              <a:ext cx="7409688"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5E16E1B-1ABA-4E0A-8746-380D80839FED}"/>
                </a:ext>
              </a:extLst>
            </p:cNvPr>
            <p:cNvSpPr txBox="1"/>
            <p:nvPr/>
          </p:nvSpPr>
          <p:spPr>
            <a:xfrm>
              <a:off x="2365409" y="3315029"/>
              <a:ext cx="4186107" cy="523220"/>
            </a:xfrm>
            <a:prstGeom prst="rect">
              <a:avLst/>
            </a:prstGeom>
            <a:solidFill>
              <a:schemeClr val="bg1"/>
            </a:solidFill>
            <a:ln w="38100">
              <a:solidFill>
                <a:schemeClr val="accent1"/>
              </a:solidFill>
            </a:ln>
          </p:spPr>
          <p:txBody>
            <a:bodyPr wrap="square" rtlCol="0">
              <a:spAutoFit/>
            </a:bodyPr>
            <a:lstStyle/>
            <a:p>
              <a:pPr algn="ctr"/>
              <a:r>
                <a:rPr lang="en-US" sz="2800" b="1" dirty="0"/>
                <a:t>Horizon</a:t>
              </a:r>
            </a:p>
          </p:txBody>
        </p:sp>
      </p:grpSp>
      <p:sp>
        <p:nvSpPr>
          <p:cNvPr id="8" name="TextBox 7">
            <a:extLst>
              <a:ext uri="{FF2B5EF4-FFF2-40B4-BE49-F238E27FC236}">
                <a16:creationId xmlns:a16="http://schemas.microsoft.com/office/drawing/2014/main" id="{F3899329-2032-41A7-91C2-DC8C03B74152}"/>
              </a:ext>
            </a:extLst>
          </p:cNvPr>
          <p:cNvSpPr txBox="1"/>
          <p:nvPr/>
        </p:nvSpPr>
        <p:spPr>
          <a:xfrm>
            <a:off x="1672607" y="4425148"/>
            <a:ext cx="5571709" cy="954107"/>
          </a:xfrm>
          <a:prstGeom prst="rect">
            <a:avLst/>
          </a:prstGeom>
          <a:solidFill>
            <a:schemeClr val="bg1"/>
          </a:solidFill>
          <a:ln w="38100">
            <a:solidFill>
              <a:schemeClr val="accent1"/>
            </a:solidFill>
          </a:ln>
        </p:spPr>
        <p:txBody>
          <a:bodyPr wrap="square" rtlCol="0">
            <a:spAutoFit/>
          </a:bodyPr>
          <a:lstStyle/>
          <a:p>
            <a:pPr algn="ctr"/>
            <a:r>
              <a:rPr lang="en-US" sz="2800" b="1" dirty="0"/>
              <a:t>Shaquille O’Neal and Jimmy Fallon are the same height!!!!</a:t>
            </a:r>
          </a:p>
        </p:txBody>
      </p:sp>
      <p:sp>
        <p:nvSpPr>
          <p:cNvPr id="11" name="TextBox 10">
            <a:extLst>
              <a:ext uri="{FF2B5EF4-FFF2-40B4-BE49-F238E27FC236}">
                <a16:creationId xmlns:a16="http://schemas.microsoft.com/office/drawing/2014/main" id="{FD80BDE6-CE3C-422B-9D6F-1307934BE7E8}"/>
              </a:ext>
            </a:extLst>
          </p:cNvPr>
          <p:cNvSpPr txBox="1"/>
          <p:nvPr/>
        </p:nvSpPr>
        <p:spPr>
          <a:xfrm>
            <a:off x="89139" y="5572434"/>
            <a:ext cx="8965723" cy="954107"/>
          </a:xfrm>
          <a:prstGeom prst="rect">
            <a:avLst/>
          </a:prstGeom>
          <a:solidFill>
            <a:schemeClr val="bg1"/>
          </a:solidFill>
          <a:ln w="38100">
            <a:noFill/>
          </a:ln>
        </p:spPr>
        <p:txBody>
          <a:bodyPr wrap="square" rtlCol="0">
            <a:spAutoFit/>
          </a:bodyPr>
          <a:lstStyle/>
          <a:p>
            <a:pPr algn="ctr"/>
            <a:r>
              <a:rPr lang="en-US" sz="2800" b="1" dirty="0">
                <a:solidFill>
                  <a:srgbClr val="FF0000"/>
                </a:solidFill>
              </a:rPr>
              <a:t>Wrong!</a:t>
            </a:r>
            <a:r>
              <a:rPr lang="en-US" sz="2800" dirty="0"/>
              <a:t> Need to connect feet to the horizon (</a:t>
            </a:r>
            <a:r>
              <a:rPr lang="en-US" dirty="0"/>
              <a:t>at infinity – thank homogenous coordinates</a:t>
            </a:r>
            <a:r>
              <a:rPr lang="en-US" sz="2800" dirty="0"/>
              <a:t>), and then to Jimmy’s head. </a:t>
            </a:r>
          </a:p>
        </p:txBody>
      </p:sp>
    </p:spTree>
    <p:extLst>
      <p:ext uri="{BB962C8B-B14F-4D97-AF65-F5344CB8AC3E}">
        <p14:creationId xmlns:p14="http://schemas.microsoft.com/office/powerpoint/2010/main" val="109830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p>
        </p:txBody>
      </p:sp>
      <p:pic>
        <p:nvPicPr>
          <p:cNvPr id="4" name="Picture 3" descr="Screen Shot 2018-03-07 at 10.06.08 AM.png"/>
          <p:cNvPicPr>
            <a:picLocks noChangeAspect="1"/>
          </p:cNvPicPr>
          <p:nvPr/>
        </p:nvPicPr>
        <p:blipFill rotWithShape="1">
          <a:blip r:embed="rId2">
            <a:extLst>
              <a:ext uri="{28A0092B-C50C-407E-A947-70E740481C1C}">
                <a14:useLocalDpi xmlns:a14="http://schemas.microsoft.com/office/drawing/2010/main" val="0"/>
              </a:ext>
            </a:extLst>
          </a:blip>
          <a:srcRect l="1" r="2323"/>
          <a:stretch/>
        </p:blipFill>
        <p:spPr>
          <a:xfrm>
            <a:off x="51919" y="1143000"/>
            <a:ext cx="3540123" cy="4114800"/>
          </a:xfrm>
          <a:prstGeom prst="rect">
            <a:avLst/>
          </a:prstGeom>
        </p:spPr>
      </p:pic>
      <p:pic>
        <p:nvPicPr>
          <p:cNvPr id="5" name="Picture 4" descr="Screen Shot 2018-03-07 at 10.06.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785" y="1219200"/>
            <a:ext cx="5599215" cy="4114800"/>
          </a:xfrm>
          <a:prstGeom prst="rect">
            <a:avLst/>
          </a:prstGeom>
        </p:spPr>
      </p:pic>
      <p:sp>
        <p:nvSpPr>
          <p:cNvPr id="7" name="TextBox 6"/>
          <p:cNvSpPr txBox="1"/>
          <p:nvPr/>
        </p:nvSpPr>
        <p:spPr>
          <a:xfrm>
            <a:off x="76200" y="6096000"/>
            <a:ext cx="8991600" cy="584776"/>
          </a:xfrm>
          <a:prstGeom prst="rect">
            <a:avLst/>
          </a:prstGeom>
          <a:noFill/>
        </p:spPr>
        <p:txBody>
          <a:bodyPr wrap="square" rtlCol="0">
            <a:spAutoFit/>
          </a:bodyPr>
          <a:lstStyle/>
          <a:p>
            <a:pPr algn="ctr"/>
            <a:r>
              <a:rPr lang="en-US" sz="1600" dirty="0"/>
              <a:t>A. </a:t>
            </a:r>
            <a:r>
              <a:rPr lang="en-US" sz="1600" dirty="0" err="1"/>
              <a:t>Criminisi</a:t>
            </a:r>
            <a:r>
              <a:rPr lang="en-US" sz="1600" dirty="0"/>
              <a:t>, I. Reid, and A. </a:t>
            </a:r>
            <a:r>
              <a:rPr lang="en-US" sz="1600" dirty="0" err="1"/>
              <a:t>Zisserman</a:t>
            </a:r>
            <a:r>
              <a:rPr lang="en-US" sz="1600" dirty="0"/>
              <a:t>, </a:t>
            </a:r>
            <a:r>
              <a:rPr lang="en-US" sz="1600" dirty="0">
                <a:hlinkClick r:id="rId4"/>
              </a:rPr>
              <a:t>Single View Metrology</a:t>
            </a:r>
            <a:r>
              <a:rPr lang="en-US" sz="1600" dirty="0"/>
              <a:t>, IJCV 2000</a:t>
            </a:r>
          </a:p>
          <a:p>
            <a:pPr algn="ctr"/>
            <a:r>
              <a:rPr lang="en-US" sz="1600" dirty="0"/>
              <a:t> Figure from </a:t>
            </a:r>
            <a:r>
              <a:rPr lang="en-US" sz="1600" dirty="0">
                <a:hlinkClick r:id="rId5"/>
              </a:rPr>
              <a:t>UPenn CIS580 slides</a:t>
            </a:r>
            <a:endParaRPr lang="en-US" sz="1600" dirty="0"/>
          </a:p>
        </p:txBody>
      </p:sp>
      <p:sp>
        <p:nvSpPr>
          <p:cNvPr id="6" name="TextBox 5">
            <a:extLst>
              <a:ext uri="{FF2B5EF4-FFF2-40B4-BE49-F238E27FC236}">
                <a16:creationId xmlns:a16="http://schemas.microsoft.com/office/drawing/2014/main" id="{D1DCC671-44B4-4734-9CDC-D3B50823B4DC}"/>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270548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a:t>
            </a:r>
          </a:p>
        </p:txBody>
      </p:sp>
      <p:sp>
        <p:nvSpPr>
          <p:cNvPr id="9" name="Content Placeholder 8"/>
          <p:cNvSpPr>
            <a:spLocks noGrp="1"/>
          </p:cNvSpPr>
          <p:nvPr>
            <p:ph idx="1"/>
          </p:nvPr>
        </p:nvSpPr>
        <p:spPr>
          <a:xfrm>
            <a:off x="628650" y="1363662"/>
            <a:ext cx="7886700" cy="4351338"/>
          </a:xfrm>
        </p:spPr>
        <p:txBody>
          <a:bodyPr/>
          <a:lstStyle/>
          <a:p>
            <a:pPr marL="457200" indent="-457200">
              <a:buFont typeface="Arial"/>
              <a:buChar char="•"/>
            </a:pPr>
            <a:r>
              <a:rPr lang="en-US" dirty="0"/>
              <a:t>Are the heights of the two groups of people consistent with one another? </a:t>
            </a:r>
          </a:p>
        </p:txBody>
      </p:sp>
      <p:pic>
        <p:nvPicPr>
          <p:cNvPr id="8" name="Picture 7" descr="Screen Shot 2018-03-07 at 10.20.3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3334"/>
            <a:ext cx="9144000" cy="3189266"/>
          </a:xfrm>
          <a:prstGeom prst="rect">
            <a:avLst/>
          </a:prstGeom>
        </p:spPr>
      </p:pic>
      <p:sp>
        <p:nvSpPr>
          <p:cNvPr id="10" name="TextBox 9"/>
          <p:cNvSpPr txBox="1">
            <a:spLocks noChangeArrowheads="1"/>
          </p:cNvSpPr>
          <p:nvPr/>
        </p:nvSpPr>
        <p:spPr bwMode="auto">
          <a:xfrm>
            <a:off x="78252" y="5486400"/>
            <a:ext cx="426514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dirty="0" err="1"/>
              <a:t>Piero</a:t>
            </a:r>
            <a:r>
              <a:rPr lang="en-US" sz="1800" dirty="0"/>
              <a:t> </a:t>
            </a:r>
            <a:r>
              <a:rPr lang="en-US" sz="1800" dirty="0" err="1"/>
              <a:t>della</a:t>
            </a:r>
            <a:r>
              <a:rPr lang="en-US" sz="1800" dirty="0"/>
              <a:t> Francesca</a:t>
            </a:r>
            <a:r>
              <a:rPr lang="en-US" sz="1800" i="1" dirty="0"/>
              <a:t>, Flagellation, </a:t>
            </a:r>
            <a:r>
              <a:rPr lang="en-US" sz="1800" dirty="0"/>
              <a:t>ca. 1455</a:t>
            </a:r>
          </a:p>
        </p:txBody>
      </p:sp>
      <p:sp>
        <p:nvSpPr>
          <p:cNvPr id="11" name="Rectangle 10"/>
          <p:cNvSpPr/>
          <p:nvPr/>
        </p:nvSpPr>
        <p:spPr>
          <a:xfrm>
            <a:off x="228600" y="6043136"/>
            <a:ext cx="8686800" cy="738664"/>
          </a:xfrm>
          <a:prstGeom prst="rect">
            <a:avLst/>
          </a:prstGeom>
        </p:spPr>
        <p:txBody>
          <a:bodyPr wrap="square">
            <a:spAutoFit/>
          </a:bodyPr>
          <a:lstStyle/>
          <a:p>
            <a:pPr algn="ctr"/>
            <a:r>
              <a:rPr lang="en-US" sz="1400" dirty="0"/>
              <a:t>A. </a:t>
            </a:r>
            <a:r>
              <a:rPr lang="en-US" sz="1400" dirty="0" err="1"/>
              <a:t>Criminisi</a:t>
            </a:r>
            <a:r>
              <a:rPr lang="en-US" sz="1400" dirty="0"/>
              <a:t>, M. Kemp, and A. </a:t>
            </a:r>
            <a:r>
              <a:rPr lang="en-US" sz="1400" dirty="0" err="1"/>
              <a:t>Zisserman,</a:t>
            </a:r>
            <a:r>
              <a:rPr lang="en-US" sz="1400" dirty="0" err="1">
                <a:hlinkClick r:id="rId3"/>
              </a:rPr>
              <a:t>Bringing</a:t>
            </a:r>
            <a:r>
              <a:rPr lang="en-US" sz="1400" dirty="0">
                <a:hlinkClick r:id="rId3"/>
              </a:rPr>
              <a:t> Pictorial Space to Life: computer techniques for the analysis of paintings</a:t>
            </a:r>
            <a:r>
              <a:rPr lang="en-US" sz="1400" dirty="0"/>
              <a:t>, </a:t>
            </a:r>
            <a:br>
              <a:rPr lang="en-US" sz="1400" dirty="0"/>
            </a:br>
            <a:r>
              <a:rPr lang="en-US" sz="1400" i="1" dirty="0"/>
              <a:t>Proc. Computers and the History of Art</a:t>
            </a:r>
            <a:r>
              <a:rPr lang="en-US" sz="1400" dirty="0"/>
              <a:t>, 2002</a:t>
            </a:r>
          </a:p>
        </p:txBody>
      </p:sp>
      <p:sp>
        <p:nvSpPr>
          <p:cNvPr id="12" name="Rectangle 11"/>
          <p:cNvSpPr/>
          <p:nvPr/>
        </p:nvSpPr>
        <p:spPr bwMode="auto">
          <a:xfrm>
            <a:off x="4648200" y="2209800"/>
            <a:ext cx="4495800" cy="3505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3" name="TextBox 12">
            <a:extLst>
              <a:ext uri="{FF2B5EF4-FFF2-40B4-BE49-F238E27FC236}">
                <a16:creationId xmlns:a16="http://schemas.microsoft.com/office/drawing/2014/main" id="{9F49C047-EF0B-4CC9-B69D-C44C68CD7AFE}"/>
              </a:ext>
            </a:extLst>
          </p:cNvPr>
          <p:cNvSpPr txBox="1"/>
          <p:nvPr/>
        </p:nvSpPr>
        <p:spPr>
          <a:xfrm>
            <a:off x="313298" y="6462597"/>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290884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1FEA5-B8CA-4FC6-A714-AE8F20743CA5}"/>
              </a:ext>
            </a:extLst>
          </p:cNvPr>
          <p:cNvSpPr>
            <a:spLocks noGrp="1"/>
          </p:cNvSpPr>
          <p:nvPr>
            <p:ph type="title"/>
          </p:nvPr>
        </p:nvSpPr>
        <p:spPr/>
        <p:txBody>
          <a:bodyPr/>
          <a:lstStyle/>
          <a:p>
            <a:r>
              <a:rPr lang="en-US" dirty="0"/>
              <a:t>Application: Measuring Height</a:t>
            </a:r>
          </a:p>
        </p:txBody>
      </p:sp>
      <p:pic>
        <p:nvPicPr>
          <p:cNvPr id="5" name="Picture 4" descr="https://compote.slate.com/images/e32451f5-9ad1-427d-8d92-1143a3c2d745.jpg">
            <a:extLst>
              <a:ext uri="{FF2B5EF4-FFF2-40B4-BE49-F238E27FC236}">
                <a16:creationId xmlns:a16="http://schemas.microsoft.com/office/drawing/2014/main" id="{EA12FE40-3130-4504-8D9E-5F61514FEF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263" y="1808769"/>
            <a:ext cx="6245475" cy="4684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0325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4C8C-CAB4-4BA6-9300-4693AA7987ED}"/>
              </a:ext>
            </a:extLst>
          </p:cNvPr>
          <p:cNvSpPr>
            <a:spLocks noGrp="1"/>
          </p:cNvSpPr>
          <p:nvPr>
            <p:ph type="title"/>
          </p:nvPr>
        </p:nvSpPr>
        <p:spPr/>
        <p:txBody>
          <a:bodyPr/>
          <a:lstStyle/>
          <a:p>
            <a:r>
              <a:rPr lang="en-US" dirty="0"/>
              <a:t>Measurements on planes</a:t>
            </a:r>
          </a:p>
        </p:txBody>
      </p:sp>
      <p:grpSp>
        <p:nvGrpSpPr>
          <p:cNvPr id="4" name="Group 58">
            <a:extLst>
              <a:ext uri="{FF2B5EF4-FFF2-40B4-BE49-F238E27FC236}">
                <a16:creationId xmlns:a16="http://schemas.microsoft.com/office/drawing/2014/main" id="{921E510F-4737-4037-B4B4-6F31E4716071}"/>
              </a:ext>
            </a:extLst>
          </p:cNvPr>
          <p:cNvGrpSpPr>
            <a:grpSpLocks/>
          </p:cNvGrpSpPr>
          <p:nvPr/>
        </p:nvGrpSpPr>
        <p:grpSpPr bwMode="auto">
          <a:xfrm>
            <a:off x="3884613" y="2056002"/>
            <a:ext cx="3748087" cy="3784600"/>
            <a:chOff x="0" y="0"/>
            <a:chExt cx="2361" cy="2384"/>
          </a:xfrm>
        </p:grpSpPr>
        <p:grpSp>
          <p:nvGrpSpPr>
            <p:cNvPr id="5" name="Group 29">
              <a:extLst>
                <a:ext uri="{FF2B5EF4-FFF2-40B4-BE49-F238E27FC236}">
                  <a16:creationId xmlns:a16="http://schemas.microsoft.com/office/drawing/2014/main" id="{AEA0E044-BF62-4816-88F2-DD9EFA35474D}"/>
                </a:ext>
              </a:extLst>
            </p:cNvPr>
            <p:cNvGrpSpPr>
              <a:grpSpLocks/>
            </p:cNvGrpSpPr>
            <p:nvPr/>
          </p:nvGrpSpPr>
          <p:grpSpPr bwMode="auto">
            <a:xfrm>
              <a:off x="0" y="1966"/>
              <a:ext cx="1921" cy="418"/>
              <a:chOff x="0" y="0"/>
              <a:chExt cx="1921" cy="417"/>
            </a:xfrm>
          </p:grpSpPr>
          <p:sp>
            <p:nvSpPr>
              <p:cNvPr id="34" name="Rectangle 2">
                <a:extLst>
                  <a:ext uri="{FF2B5EF4-FFF2-40B4-BE49-F238E27FC236}">
                    <a16:creationId xmlns:a16="http://schemas.microsoft.com/office/drawing/2014/main" id="{A805DD63-FEFC-484C-A65D-508826F5F89B}"/>
                  </a:ext>
                </a:extLst>
              </p:cNvPr>
              <p:cNvSpPr>
                <a:spLocks/>
              </p:cNvSpPr>
              <p:nvPr/>
            </p:nvSpPr>
            <p:spPr bwMode="auto">
              <a:xfrm rot="5400000">
                <a:off x="767" y="-767"/>
                <a:ext cx="385" cy="1920"/>
              </a:xfrm>
              <a:prstGeom prst="rect">
                <a:avLst/>
              </a:prstGeom>
              <a:noFill/>
              <a:ln w="28575"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nvGrpSpPr>
              <p:cNvPr id="35" name="Group 23">
                <a:extLst>
                  <a:ext uri="{FF2B5EF4-FFF2-40B4-BE49-F238E27FC236}">
                    <a16:creationId xmlns:a16="http://schemas.microsoft.com/office/drawing/2014/main" id="{D2655F04-A6D8-46F0-B087-3B5651899B81}"/>
                  </a:ext>
                </a:extLst>
              </p:cNvPr>
              <p:cNvGrpSpPr>
                <a:grpSpLocks/>
              </p:cNvGrpSpPr>
              <p:nvPr/>
            </p:nvGrpSpPr>
            <p:grpSpPr bwMode="auto">
              <a:xfrm>
                <a:off x="94" y="0"/>
                <a:ext cx="1825" cy="192"/>
                <a:chOff x="0" y="0"/>
                <a:chExt cx="1825" cy="192"/>
              </a:xfrm>
            </p:grpSpPr>
            <p:sp>
              <p:nvSpPr>
                <p:cNvPr id="41" name="Line 3">
                  <a:extLst>
                    <a:ext uri="{FF2B5EF4-FFF2-40B4-BE49-F238E27FC236}">
                      <a16:creationId xmlns:a16="http://schemas.microsoft.com/office/drawing/2014/main" id="{E704F97D-B72C-4C30-92AA-3CD2A375276F}"/>
                    </a:ext>
                  </a:extLst>
                </p:cNvPr>
                <p:cNvSpPr>
                  <a:spLocks noChangeShapeType="1"/>
                </p:cNvSpPr>
                <p:nvPr/>
              </p:nvSpPr>
              <p:spPr bwMode="auto">
                <a:xfrm flipH="1">
                  <a:off x="0"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2" name="Line 4">
                  <a:extLst>
                    <a:ext uri="{FF2B5EF4-FFF2-40B4-BE49-F238E27FC236}">
                      <a16:creationId xmlns:a16="http://schemas.microsoft.com/office/drawing/2014/main" id="{1C0E5DEB-67A1-485C-9E5B-F29D2D0224EA}"/>
                    </a:ext>
                  </a:extLst>
                </p:cNvPr>
                <p:cNvSpPr>
                  <a:spLocks noChangeShapeType="1"/>
                </p:cNvSpPr>
                <p:nvPr/>
              </p:nvSpPr>
              <p:spPr bwMode="auto">
                <a:xfrm flipH="1">
                  <a:off x="96"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3" name="Line 5">
                  <a:extLst>
                    <a:ext uri="{FF2B5EF4-FFF2-40B4-BE49-F238E27FC236}">
                      <a16:creationId xmlns:a16="http://schemas.microsoft.com/office/drawing/2014/main" id="{86283295-E84D-4A57-9011-422B8215C05D}"/>
                    </a:ext>
                  </a:extLst>
                </p:cNvPr>
                <p:cNvSpPr>
                  <a:spLocks noChangeShapeType="1"/>
                </p:cNvSpPr>
                <p:nvPr/>
              </p:nvSpPr>
              <p:spPr bwMode="auto">
                <a:xfrm flipH="1">
                  <a:off x="192"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4" name="Line 6">
                  <a:extLst>
                    <a:ext uri="{FF2B5EF4-FFF2-40B4-BE49-F238E27FC236}">
                      <a16:creationId xmlns:a16="http://schemas.microsoft.com/office/drawing/2014/main" id="{FE05370F-F353-4D6C-826B-F5FDB707AFD6}"/>
                    </a:ext>
                  </a:extLst>
                </p:cNvPr>
                <p:cNvSpPr>
                  <a:spLocks noChangeShapeType="1"/>
                </p:cNvSpPr>
                <p:nvPr/>
              </p:nvSpPr>
              <p:spPr bwMode="auto">
                <a:xfrm flipH="1">
                  <a:off x="288" y="0"/>
                  <a:ext cx="1" cy="192"/>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5" name="Line 7">
                  <a:extLst>
                    <a:ext uri="{FF2B5EF4-FFF2-40B4-BE49-F238E27FC236}">
                      <a16:creationId xmlns:a16="http://schemas.microsoft.com/office/drawing/2014/main" id="{50442BBC-EE88-43F7-9907-D17B2C53DD20}"/>
                    </a:ext>
                  </a:extLst>
                </p:cNvPr>
                <p:cNvSpPr>
                  <a:spLocks noChangeShapeType="1"/>
                </p:cNvSpPr>
                <p:nvPr/>
              </p:nvSpPr>
              <p:spPr bwMode="auto">
                <a:xfrm flipH="1">
                  <a:off x="384"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6" name="Line 8">
                  <a:extLst>
                    <a:ext uri="{FF2B5EF4-FFF2-40B4-BE49-F238E27FC236}">
                      <a16:creationId xmlns:a16="http://schemas.microsoft.com/office/drawing/2014/main" id="{A8AB2D0F-BC8D-4A6B-B227-51086D091775}"/>
                    </a:ext>
                  </a:extLst>
                </p:cNvPr>
                <p:cNvSpPr>
                  <a:spLocks noChangeShapeType="1"/>
                </p:cNvSpPr>
                <p:nvPr/>
              </p:nvSpPr>
              <p:spPr bwMode="auto">
                <a:xfrm flipH="1">
                  <a:off x="480"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 name="Line 9">
                  <a:extLst>
                    <a:ext uri="{FF2B5EF4-FFF2-40B4-BE49-F238E27FC236}">
                      <a16:creationId xmlns:a16="http://schemas.microsoft.com/office/drawing/2014/main" id="{C986CB45-E564-468B-ADED-970CF5921C25}"/>
                    </a:ext>
                  </a:extLst>
                </p:cNvPr>
                <p:cNvSpPr>
                  <a:spLocks noChangeShapeType="1"/>
                </p:cNvSpPr>
                <p:nvPr/>
              </p:nvSpPr>
              <p:spPr bwMode="auto">
                <a:xfrm flipH="1">
                  <a:off x="576"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8" name="Line 10">
                  <a:extLst>
                    <a:ext uri="{FF2B5EF4-FFF2-40B4-BE49-F238E27FC236}">
                      <a16:creationId xmlns:a16="http://schemas.microsoft.com/office/drawing/2014/main" id="{4D1EA4D4-29DC-4717-9E39-0355C5EBE82D}"/>
                    </a:ext>
                  </a:extLst>
                </p:cNvPr>
                <p:cNvSpPr>
                  <a:spLocks noChangeShapeType="1"/>
                </p:cNvSpPr>
                <p:nvPr/>
              </p:nvSpPr>
              <p:spPr bwMode="auto">
                <a:xfrm flipH="1">
                  <a:off x="672" y="0"/>
                  <a:ext cx="1" cy="192"/>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9" name="Line 11">
                  <a:extLst>
                    <a:ext uri="{FF2B5EF4-FFF2-40B4-BE49-F238E27FC236}">
                      <a16:creationId xmlns:a16="http://schemas.microsoft.com/office/drawing/2014/main" id="{2B09E195-A1B5-4C01-82C0-B058C8EFA820}"/>
                    </a:ext>
                  </a:extLst>
                </p:cNvPr>
                <p:cNvSpPr>
                  <a:spLocks noChangeShapeType="1"/>
                </p:cNvSpPr>
                <p:nvPr/>
              </p:nvSpPr>
              <p:spPr bwMode="auto">
                <a:xfrm flipH="1">
                  <a:off x="768"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0" name="Line 12">
                  <a:extLst>
                    <a:ext uri="{FF2B5EF4-FFF2-40B4-BE49-F238E27FC236}">
                      <a16:creationId xmlns:a16="http://schemas.microsoft.com/office/drawing/2014/main" id="{67FE2D48-2889-413A-99E1-3E5818177E1C}"/>
                    </a:ext>
                  </a:extLst>
                </p:cNvPr>
                <p:cNvSpPr>
                  <a:spLocks noChangeShapeType="1"/>
                </p:cNvSpPr>
                <p:nvPr/>
              </p:nvSpPr>
              <p:spPr bwMode="auto">
                <a:xfrm flipH="1">
                  <a:off x="864"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1" name="Line 13">
                  <a:extLst>
                    <a:ext uri="{FF2B5EF4-FFF2-40B4-BE49-F238E27FC236}">
                      <a16:creationId xmlns:a16="http://schemas.microsoft.com/office/drawing/2014/main" id="{7E797B8D-03D9-4F42-8F9A-EFF334B2A2E5}"/>
                    </a:ext>
                  </a:extLst>
                </p:cNvPr>
                <p:cNvSpPr>
                  <a:spLocks noChangeShapeType="1"/>
                </p:cNvSpPr>
                <p:nvPr/>
              </p:nvSpPr>
              <p:spPr bwMode="auto">
                <a:xfrm flipH="1">
                  <a:off x="960"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2" name="Line 14">
                  <a:extLst>
                    <a:ext uri="{FF2B5EF4-FFF2-40B4-BE49-F238E27FC236}">
                      <a16:creationId xmlns:a16="http://schemas.microsoft.com/office/drawing/2014/main" id="{725F4125-130B-4108-8163-86EF53C374E0}"/>
                    </a:ext>
                  </a:extLst>
                </p:cNvPr>
                <p:cNvSpPr>
                  <a:spLocks noChangeShapeType="1"/>
                </p:cNvSpPr>
                <p:nvPr/>
              </p:nvSpPr>
              <p:spPr bwMode="auto">
                <a:xfrm flipH="1">
                  <a:off x="1056" y="0"/>
                  <a:ext cx="1" cy="192"/>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3" name="Line 15">
                  <a:extLst>
                    <a:ext uri="{FF2B5EF4-FFF2-40B4-BE49-F238E27FC236}">
                      <a16:creationId xmlns:a16="http://schemas.microsoft.com/office/drawing/2014/main" id="{473DAFB2-DE50-499D-A1A6-E96ABC59E599}"/>
                    </a:ext>
                  </a:extLst>
                </p:cNvPr>
                <p:cNvSpPr>
                  <a:spLocks noChangeShapeType="1"/>
                </p:cNvSpPr>
                <p:nvPr/>
              </p:nvSpPr>
              <p:spPr bwMode="auto">
                <a:xfrm flipH="1">
                  <a:off x="1152"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4" name="Line 16">
                  <a:extLst>
                    <a:ext uri="{FF2B5EF4-FFF2-40B4-BE49-F238E27FC236}">
                      <a16:creationId xmlns:a16="http://schemas.microsoft.com/office/drawing/2014/main" id="{AD0CCC87-1AAB-48B0-ABB2-43BB1519C5C2}"/>
                    </a:ext>
                  </a:extLst>
                </p:cNvPr>
                <p:cNvSpPr>
                  <a:spLocks noChangeShapeType="1"/>
                </p:cNvSpPr>
                <p:nvPr/>
              </p:nvSpPr>
              <p:spPr bwMode="auto">
                <a:xfrm flipH="1">
                  <a:off x="1248"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5" name="Line 17">
                  <a:extLst>
                    <a:ext uri="{FF2B5EF4-FFF2-40B4-BE49-F238E27FC236}">
                      <a16:creationId xmlns:a16="http://schemas.microsoft.com/office/drawing/2014/main" id="{E0A5D93B-88B7-4219-865F-09618430433C}"/>
                    </a:ext>
                  </a:extLst>
                </p:cNvPr>
                <p:cNvSpPr>
                  <a:spLocks noChangeShapeType="1"/>
                </p:cNvSpPr>
                <p:nvPr/>
              </p:nvSpPr>
              <p:spPr bwMode="auto">
                <a:xfrm flipH="1">
                  <a:off x="1344"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6" name="Line 18">
                  <a:extLst>
                    <a:ext uri="{FF2B5EF4-FFF2-40B4-BE49-F238E27FC236}">
                      <a16:creationId xmlns:a16="http://schemas.microsoft.com/office/drawing/2014/main" id="{E31E633B-2FD3-4B34-97F0-6048204E7D4D}"/>
                    </a:ext>
                  </a:extLst>
                </p:cNvPr>
                <p:cNvSpPr>
                  <a:spLocks noChangeShapeType="1"/>
                </p:cNvSpPr>
                <p:nvPr/>
              </p:nvSpPr>
              <p:spPr bwMode="auto">
                <a:xfrm flipH="1">
                  <a:off x="1440" y="0"/>
                  <a:ext cx="1" cy="192"/>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7" name="Line 19">
                  <a:extLst>
                    <a:ext uri="{FF2B5EF4-FFF2-40B4-BE49-F238E27FC236}">
                      <a16:creationId xmlns:a16="http://schemas.microsoft.com/office/drawing/2014/main" id="{EA2C89AA-8C51-440C-A37F-B9087491EE13}"/>
                    </a:ext>
                  </a:extLst>
                </p:cNvPr>
                <p:cNvSpPr>
                  <a:spLocks noChangeShapeType="1"/>
                </p:cNvSpPr>
                <p:nvPr/>
              </p:nvSpPr>
              <p:spPr bwMode="auto">
                <a:xfrm flipH="1">
                  <a:off x="1536"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8" name="Line 20">
                  <a:extLst>
                    <a:ext uri="{FF2B5EF4-FFF2-40B4-BE49-F238E27FC236}">
                      <a16:creationId xmlns:a16="http://schemas.microsoft.com/office/drawing/2014/main" id="{CBFD6DBC-F8DE-48D1-A339-D76ADAA40BA4}"/>
                    </a:ext>
                  </a:extLst>
                </p:cNvPr>
                <p:cNvSpPr>
                  <a:spLocks noChangeShapeType="1"/>
                </p:cNvSpPr>
                <p:nvPr/>
              </p:nvSpPr>
              <p:spPr bwMode="auto">
                <a:xfrm flipH="1">
                  <a:off x="1632"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9" name="Line 21">
                  <a:extLst>
                    <a:ext uri="{FF2B5EF4-FFF2-40B4-BE49-F238E27FC236}">
                      <a16:creationId xmlns:a16="http://schemas.microsoft.com/office/drawing/2014/main" id="{25908697-2FEA-4075-8348-80DDDAC78DB4}"/>
                    </a:ext>
                  </a:extLst>
                </p:cNvPr>
                <p:cNvSpPr>
                  <a:spLocks noChangeShapeType="1"/>
                </p:cNvSpPr>
                <p:nvPr/>
              </p:nvSpPr>
              <p:spPr bwMode="auto">
                <a:xfrm flipH="1">
                  <a:off x="1728"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60" name="Line 22">
                  <a:extLst>
                    <a:ext uri="{FF2B5EF4-FFF2-40B4-BE49-F238E27FC236}">
                      <a16:creationId xmlns:a16="http://schemas.microsoft.com/office/drawing/2014/main" id="{CE2B8701-96FB-482C-8F79-4415DE6AE445}"/>
                    </a:ext>
                  </a:extLst>
                </p:cNvPr>
                <p:cNvSpPr>
                  <a:spLocks noChangeShapeType="1"/>
                </p:cNvSpPr>
                <p:nvPr/>
              </p:nvSpPr>
              <p:spPr bwMode="auto">
                <a:xfrm flipH="1">
                  <a:off x="1824" y="0"/>
                  <a:ext cx="1" cy="192"/>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grpSp>
            <p:nvGrpSpPr>
              <p:cNvPr id="36" name="Group 28">
                <a:extLst>
                  <a:ext uri="{FF2B5EF4-FFF2-40B4-BE49-F238E27FC236}">
                    <a16:creationId xmlns:a16="http://schemas.microsoft.com/office/drawing/2014/main" id="{8C4A358F-D0F8-43B0-9E98-5067011FFE73}"/>
                  </a:ext>
                </a:extLst>
              </p:cNvPr>
              <p:cNvGrpSpPr>
                <a:grpSpLocks/>
              </p:cNvGrpSpPr>
              <p:nvPr/>
            </p:nvGrpSpPr>
            <p:grpSpPr bwMode="auto">
              <a:xfrm>
                <a:off x="276" y="145"/>
                <a:ext cx="1413" cy="272"/>
                <a:chOff x="0" y="0"/>
                <a:chExt cx="1413" cy="272"/>
              </a:xfrm>
            </p:grpSpPr>
            <p:sp>
              <p:nvSpPr>
                <p:cNvPr id="37" name="Rectangle 24">
                  <a:extLst>
                    <a:ext uri="{FF2B5EF4-FFF2-40B4-BE49-F238E27FC236}">
                      <a16:creationId xmlns:a16="http://schemas.microsoft.com/office/drawing/2014/main" id="{2D14FA90-06F4-4C35-BB1E-70618B1C1237}"/>
                    </a:ext>
                  </a:extLst>
                </p:cNvPr>
                <p:cNvSpPr>
                  <a:spLocks/>
                </p:cNvSpPr>
                <p:nvPr/>
              </p:nvSpPr>
              <p:spPr bwMode="auto">
                <a:xfrm>
                  <a:off x="0" y="0"/>
                  <a:ext cx="24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cs typeface="Times New Roman Bold" charset="0"/>
                      <a:sym typeface="Times New Roman Bold" charset="0"/>
                    </a:rPr>
                    <a:t>1</a:t>
                  </a:r>
                </a:p>
              </p:txBody>
            </p:sp>
            <p:sp>
              <p:nvSpPr>
                <p:cNvPr id="38" name="Rectangle 25">
                  <a:extLst>
                    <a:ext uri="{FF2B5EF4-FFF2-40B4-BE49-F238E27FC236}">
                      <a16:creationId xmlns:a16="http://schemas.microsoft.com/office/drawing/2014/main" id="{3CCD2BB2-1EDA-4BDF-A37F-47BB21C18047}"/>
                    </a:ext>
                  </a:extLst>
                </p:cNvPr>
                <p:cNvSpPr>
                  <a:spLocks/>
                </p:cNvSpPr>
                <p:nvPr/>
              </p:nvSpPr>
              <p:spPr bwMode="auto">
                <a:xfrm>
                  <a:off x="397" y="0"/>
                  <a:ext cx="24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cs typeface="Times New Roman Bold" charset="0"/>
                      <a:sym typeface="Times New Roman Bold" charset="0"/>
                    </a:rPr>
                    <a:t>2</a:t>
                  </a:r>
                </a:p>
              </p:txBody>
            </p:sp>
            <p:sp>
              <p:nvSpPr>
                <p:cNvPr id="39" name="Rectangle 26">
                  <a:extLst>
                    <a:ext uri="{FF2B5EF4-FFF2-40B4-BE49-F238E27FC236}">
                      <a16:creationId xmlns:a16="http://schemas.microsoft.com/office/drawing/2014/main" id="{A53CF8C8-0BCA-4627-99CB-5DCFF3CD944C}"/>
                    </a:ext>
                  </a:extLst>
                </p:cNvPr>
                <p:cNvSpPr>
                  <a:spLocks/>
                </p:cNvSpPr>
                <p:nvPr/>
              </p:nvSpPr>
              <p:spPr bwMode="auto">
                <a:xfrm>
                  <a:off x="781" y="0"/>
                  <a:ext cx="24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cs typeface="Times New Roman Bold" charset="0"/>
                      <a:sym typeface="Times New Roman Bold" charset="0"/>
                    </a:rPr>
                    <a:t>3</a:t>
                  </a:r>
                </a:p>
              </p:txBody>
            </p:sp>
            <p:sp>
              <p:nvSpPr>
                <p:cNvPr id="40" name="Rectangle 27">
                  <a:extLst>
                    <a:ext uri="{FF2B5EF4-FFF2-40B4-BE49-F238E27FC236}">
                      <a16:creationId xmlns:a16="http://schemas.microsoft.com/office/drawing/2014/main" id="{F2DF9BAB-A1B6-4895-9D0E-9B31361C290C}"/>
                    </a:ext>
                  </a:extLst>
                </p:cNvPr>
                <p:cNvSpPr>
                  <a:spLocks/>
                </p:cNvSpPr>
                <p:nvPr/>
              </p:nvSpPr>
              <p:spPr bwMode="auto">
                <a:xfrm>
                  <a:off x="1165" y="0"/>
                  <a:ext cx="24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cs typeface="Times New Roman Bold" charset="0"/>
                      <a:sym typeface="Times New Roman Bold" charset="0"/>
                    </a:rPr>
                    <a:t>4</a:t>
                  </a:r>
                </a:p>
              </p:txBody>
            </p:sp>
          </p:grpSp>
        </p:grpSp>
        <p:grpSp>
          <p:nvGrpSpPr>
            <p:cNvPr id="6" name="Group 57">
              <a:extLst>
                <a:ext uri="{FF2B5EF4-FFF2-40B4-BE49-F238E27FC236}">
                  <a16:creationId xmlns:a16="http://schemas.microsoft.com/office/drawing/2014/main" id="{46AACE94-FAD3-4A39-8679-4C8A7781E5B8}"/>
                </a:ext>
              </a:extLst>
            </p:cNvPr>
            <p:cNvGrpSpPr>
              <a:grpSpLocks/>
            </p:cNvGrpSpPr>
            <p:nvPr/>
          </p:nvGrpSpPr>
          <p:grpSpPr bwMode="auto">
            <a:xfrm>
              <a:off x="1921" y="0"/>
              <a:ext cx="440" cy="1920"/>
              <a:chOff x="0" y="0"/>
              <a:chExt cx="440" cy="1920"/>
            </a:xfrm>
          </p:grpSpPr>
          <p:sp>
            <p:nvSpPr>
              <p:cNvPr id="7" name="Rectangle 30">
                <a:extLst>
                  <a:ext uri="{FF2B5EF4-FFF2-40B4-BE49-F238E27FC236}">
                    <a16:creationId xmlns:a16="http://schemas.microsoft.com/office/drawing/2014/main" id="{C6477396-1D62-4701-825D-754F89322103}"/>
                  </a:ext>
                </a:extLst>
              </p:cNvPr>
              <p:cNvSpPr>
                <a:spLocks/>
              </p:cNvSpPr>
              <p:nvPr/>
            </p:nvSpPr>
            <p:spPr bwMode="auto">
              <a:xfrm>
                <a:off x="0" y="0"/>
                <a:ext cx="384" cy="1920"/>
              </a:xfrm>
              <a:prstGeom prst="rect">
                <a:avLst/>
              </a:prstGeom>
              <a:noFill/>
              <a:ln w="28575"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nvGrpSpPr>
              <p:cNvPr id="8" name="Group 35">
                <a:extLst>
                  <a:ext uri="{FF2B5EF4-FFF2-40B4-BE49-F238E27FC236}">
                    <a16:creationId xmlns:a16="http://schemas.microsoft.com/office/drawing/2014/main" id="{D8E7A7CE-C417-423E-9A6E-CB9EC9BBE4A8}"/>
                  </a:ext>
                </a:extLst>
              </p:cNvPr>
              <p:cNvGrpSpPr>
                <a:grpSpLocks/>
              </p:cNvGrpSpPr>
              <p:nvPr/>
            </p:nvGrpSpPr>
            <p:grpSpPr bwMode="auto">
              <a:xfrm>
                <a:off x="192" y="240"/>
                <a:ext cx="248" cy="1424"/>
                <a:chOff x="0" y="0"/>
                <a:chExt cx="248" cy="1424"/>
              </a:xfrm>
            </p:grpSpPr>
            <p:sp>
              <p:nvSpPr>
                <p:cNvPr id="30" name="Rectangle 31">
                  <a:extLst>
                    <a:ext uri="{FF2B5EF4-FFF2-40B4-BE49-F238E27FC236}">
                      <a16:creationId xmlns:a16="http://schemas.microsoft.com/office/drawing/2014/main" id="{34A6662C-66F6-4773-AAD2-BB8DCC00AFFA}"/>
                    </a:ext>
                  </a:extLst>
                </p:cNvPr>
                <p:cNvSpPr>
                  <a:spLocks/>
                </p:cNvSpPr>
                <p:nvPr/>
              </p:nvSpPr>
              <p:spPr bwMode="auto">
                <a:xfrm>
                  <a:off x="0" y="1152"/>
                  <a:ext cx="24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cs typeface="Times New Roman Bold" charset="0"/>
                      <a:sym typeface="Times New Roman Bold" charset="0"/>
                    </a:rPr>
                    <a:t>1</a:t>
                  </a:r>
                </a:p>
              </p:txBody>
            </p:sp>
            <p:sp>
              <p:nvSpPr>
                <p:cNvPr id="31" name="Rectangle 32">
                  <a:extLst>
                    <a:ext uri="{FF2B5EF4-FFF2-40B4-BE49-F238E27FC236}">
                      <a16:creationId xmlns:a16="http://schemas.microsoft.com/office/drawing/2014/main" id="{E296C2F6-F11C-49CA-B7F1-3038E79F74D0}"/>
                    </a:ext>
                  </a:extLst>
                </p:cNvPr>
                <p:cNvSpPr>
                  <a:spLocks/>
                </p:cNvSpPr>
                <p:nvPr/>
              </p:nvSpPr>
              <p:spPr bwMode="auto">
                <a:xfrm>
                  <a:off x="0" y="768"/>
                  <a:ext cx="24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cs typeface="Times New Roman Bold" charset="0"/>
                      <a:sym typeface="Times New Roman Bold" charset="0"/>
                    </a:rPr>
                    <a:t>2</a:t>
                  </a:r>
                </a:p>
              </p:txBody>
            </p:sp>
            <p:sp>
              <p:nvSpPr>
                <p:cNvPr id="32" name="Rectangle 33">
                  <a:extLst>
                    <a:ext uri="{FF2B5EF4-FFF2-40B4-BE49-F238E27FC236}">
                      <a16:creationId xmlns:a16="http://schemas.microsoft.com/office/drawing/2014/main" id="{10B506AC-0957-4FFF-B4D7-289239A04C17}"/>
                    </a:ext>
                  </a:extLst>
                </p:cNvPr>
                <p:cNvSpPr>
                  <a:spLocks/>
                </p:cNvSpPr>
                <p:nvPr/>
              </p:nvSpPr>
              <p:spPr bwMode="auto">
                <a:xfrm>
                  <a:off x="0" y="384"/>
                  <a:ext cx="24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cs typeface="Times New Roman Bold" charset="0"/>
                      <a:sym typeface="Times New Roman Bold" charset="0"/>
                    </a:rPr>
                    <a:t>3</a:t>
                  </a:r>
                </a:p>
              </p:txBody>
            </p:sp>
            <p:sp>
              <p:nvSpPr>
                <p:cNvPr id="33" name="Rectangle 34">
                  <a:extLst>
                    <a:ext uri="{FF2B5EF4-FFF2-40B4-BE49-F238E27FC236}">
                      <a16:creationId xmlns:a16="http://schemas.microsoft.com/office/drawing/2014/main" id="{09F8A72C-54D2-4541-BCC8-488D9E7B3249}"/>
                    </a:ext>
                  </a:extLst>
                </p:cNvPr>
                <p:cNvSpPr>
                  <a:spLocks/>
                </p:cNvSpPr>
                <p:nvPr/>
              </p:nvSpPr>
              <p:spPr bwMode="auto">
                <a:xfrm>
                  <a:off x="0" y="0"/>
                  <a:ext cx="24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cs typeface="Times New Roman Bold" charset="0"/>
                      <a:sym typeface="Times New Roman Bold" charset="0"/>
                    </a:rPr>
                    <a:t>4</a:t>
                  </a:r>
                </a:p>
              </p:txBody>
            </p:sp>
          </p:grpSp>
          <p:grpSp>
            <p:nvGrpSpPr>
              <p:cNvPr id="9" name="Group 56">
                <a:extLst>
                  <a:ext uri="{FF2B5EF4-FFF2-40B4-BE49-F238E27FC236}">
                    <a16:creationId xmlns:a16="http://schemas.microsoft.com/office/drawing/2014/main" id="{B60D2ACC-BDF9-46DC-8AD5-07B482642E70}"/>
                  </a:ext>
                </a:extLst>
              </p:cNvPr>
              <p:cNvGrpSpPr>
                <a:grpSpLocks/>
              </p:cNvGrpSpPr>
              <p:nvPr/>
            </p:nvGrpSpPr>
            <p:grpSpPr bwMode="auto">
              <a:xfrm>
                <a:off x="0" y="0"/>
                <a:ext cx="192" cy="1825"/>
                <a:chOff x="0" y="0"/>
                <a:chExt cx="192" cy="1825"/>
              </a:xfrm>
            </p:grpSpPr>
            <p:sp>
              <p:nvSpPr>
                <p:cNvPr id="10" name="Line 36">
                  <a:extLst>
                    <a:ext uri="{FF2B5EF4-FFF2-40B4-BE49-F238E27FC236}">
                      <a16:creationId xmlns:a16="http://schemas.microsoft.com/office/drawing/2014/main" id="{4CCB8A30-3F6C-4EC6-BED7-6591A5429015}"/>
                    </a:ext>
                  </a:extLst>
                </p:cNvPr>
                <p:cNvSpPr>
                  <a:spLocks noChangeShapeType="1"/>
                </p:cNvSpPr>
                <p:nvPr/>
              </p:nvSpPr>
              <p:spPr bwMode="auto">
                <a:xfrm>
                  <a:off x="0" y="1824"/>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1" name="Line 37">
                  <a:extLst>
                    <a:ext uri="{FF2B5EF4-FFF2-40B4-BE49-F238E27FC236}">
                      <a16:creationId xmlns:a16="http://schemas.microsoft.com/office/drawing/2014/main" id="{BC0763A8-C091-405F-9CA3-EF582D280304}"/>
                    </a:ext>
                  </a:extLst>
                </p:cNvPr>
                <p:cNvSpPr>
                  <a:spLocks noChangeShapeType="1"/>
                </p:cNvSpPr>
                <p:nvPr/>
              </p:nvSpPr>
              <p:spPr bwMode="auto">
                <a:xfrm>
                  <a:off x="0" y="1728"/>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2" name="Line 38">
                  <a:extLst>
                    <a:ext uri="{FF2B5EF4-FFF2-40B4-BE49-F238E27FC236}">
                      <a16:creationId xmlns:a16="http://schemas.microsoft.com/office/drawing/2014/main" id="{B271CB33-CAC7-4F10-9E71-2B403BCF20F2}"/>
                    </a:ext>
                  </a:extLst>
                </p:cNvPr>
                <p:cNvSpPr>
                  <a:spLocks noChangeShapeType="1"/>
                </p:cNvSpPr>
                <p:nvPr/>
              </p:nvSpPr>
              <p:spPr bwMode="auto">
                <a:xfrm>
                  <a:off x="0" y="1632"/>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3" name="Line 39">
                  <a:extLst>
                    <a:ext uri="{FF2B5EF4-FFF2-40B4-BE49-F238E27FC236}">
                      <a16:creationId xmlns:a16="http://schemas.microsoft.com/office/drawing/2014/main" id="{2B99D3C8-9B86-4EE9-A815-7D4F57B0F550}"/>
                    </a:ext>
                  </a:extLst>
                </p:cNvPr>
                <p:cNvSpPr>
                  <a:spLocks noChangeShapeType="1"/>
                </p:cNvSpPr>
                <p:nvPr/>
              </p:nvSpPr>
              <p:spPr bwMode="auto">
                <a:xfrm>
                  <a:off x="0" y="1536"/>
                  <a:ext cx="192"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4" name="Line 40">
                  <a:extLst>
                    <a:ext uri="{FF2B5EF4-FFF2-40B4-BE49-F238E27FC236}">
                      <a16:creationId xmlns:a16="http://schemas.microsoft.com/office/drawing/2014/main" id="{B71F8037-3AF1-4BC8-B886-EEC609905505}"/>
                    </a:ext>
                  </a:extLst>
                </p:cNvPr>
                <p:cNvSpPr>
                  <a:spLocks noChangeShapeType="1"/>
                </p:cNvSpPr>
                <p:nvPr/>
              </p:nvSpPr>
              <p:spPr bwMode="auto">
                <a:xfrm>
                  <a:off x="0" y="1440"/>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5" name="Line 41">
                  <a:extLst>
                    <a:ext uri="{FF2B5EF4-FFF2-40B4-BE49-F238E27FC236}">
                      <a16:creationId xmlns:a16="http://schemas.microsoft.com/office/drawing/2014/main" id="{DFE86002-5FE7-4597-8C10-039C8EB80019}"/>
                    </a:ext>
                  </a:extLst>
                </p:cNvPr>
                <p:cNvSpPr>
                  <a:spLocks noChangeShapeType="1"/>
                </p:cNvSpPr>
                <p:nvPr/>
              </p:nvSpPr>
              <p:spPr bwMode="auto">
                <a:xfrm>
                  <a:off x="0" y="1344"/>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6" name="Line 42">
                  <a:extLst>
                    <a:ext uri="{FF2B5EF4-FFF2-40B4-BE49-F238E27FC236}">
                      <a16:creationId xmlns:a16="http://schemas.microsoft.com/office/drawing/2014/main" id="{0B91D254-9D8F-487D-A26E-CBDC40A9FCD6}"/>
                    </a:ext>
                  </a:extLst>
                </p:cNvPr>
                <p:cNvSpPr>
                  <a:spLocks noChangeShapeType="1"/>
                </p:cNvSpPr>
                <p:nvPr/>
              </p:nvSpPr>
              <p:spPr bwMode="auto">
                <a:xfrm>
                  <a:off x="0" y="1248"/>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7" name="Line 43">
                  <a:extLst>
                    <a:ext uri="{FF2B5EF4-FFF2-40B4-BE49-F238E27FC236}">
                      <a16:creationId xmlns:a16="http://schemas.microsoft.com/office/drawing/2014/main" id="{C0DAE267-F228-4322-9177-4EAE1B4F5E52}"/>
                    </a:ext>
                  </a:extLst>
                </p:cNvPr>
                <p:cNvSpPr>
                  <a:spLocks noChangeShapeType="1"/>
                </p:cNvSpPr>
                <p:nvPr/>
              </p:nvSpPr>
              <p:spPr bwMode="auto">
                <a:xfrm>
                  <a:off x="0" y="1152"/>
                  <a:ext cx="192"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8" name="Line 44">
                  <a:extLst>
                    <a:ext uri="{FF2B5EF4-FFF2-40B4-BE49-F238E27FC236}">
                      <a16:creationId xmlns:a16="http://schemas.microsoft.com/office/drawing/2014/main" id="{3B55DD8D-8176-4E1E-B2E0-C632ED41C2E9}"/>
                    </a:ext>
                  </a:extLst>
                </p:cNvPr>
                <p:cNvSpPr>
                  <a:spLocks noChangeShapeType="1"/>
                </p:cNvSpPr>
                <p:nvPr/>
              </p:nvSpPr>
              <p:spPr bwMode="auto">
                <a:xfrm>
                  <a:off x="0" y="1056"/>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9" name="Line 45">
                  <a:extLst>
                    <a:ext uri="{FF2B5EF4-FFF2-40B4-BE49-F238E27FC236}">
                      <a16:creationId xmlns:a16="http://schemas.microsoft.com/office/drawing/2014/main" id="{BB799529-AC87-47C0-920B-065F157B2DA0}"/>
                    </a:ext>
                  </a:extLst>
                </p:cNvPr>
                <p:cNvSpPr>
                  <a:spLocks noChangeShapeType="1"/>
                </p:cNvSpPr>
                <p:nvPr/>
              </p:nvSpPr>
              <p:spPr bwMode="auto">
                <a:xfrm>
                  <a:off x="0" y="960"/>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0" name="Line 46">
                  <a:extLst>
                    <a:ext uri="{FF2B5EF4-FFF2-40B4-BE49-F238E27FC236}">
                      <a16:creationId xmlns:a16="http://schemas.microsoft.com/office/drawing/2014/main" id="{2D382795-7E22-4746-8C28-F076E1F0E7F3}"/>
                    </a:ext>
                  </a:extLst>
                </p:cNvPr>
                <p:cNvSpPr>
                  <a:spLocks noChangeShapeType="1"/>
                </p:cNvSpPr>
                <p:nvPr/>
              </p:nvSpPr>
              <p:spPr bwMode="auto">
                <a:xfrm>
                  <a:off x="0" y="864"/>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1" name="Line 47">
                  <a:extLst>
                    <a:ext uri="{FF2B5EF4-FFF2-40B4-BE49-F238E27FC236}">
                      <a16:creationId xmlns:a16="http://schemas.microsoft.com/office/drawing/2014/main" id="{5BE70797-58F6-42D7-AE13-05850974353C}"/>
                    </a:ext>
                  </a:extLst>
                </p:cNvPr>
                <p:cNvSpPr>
                  <a:spLocks noChangeShapeType="1"/>
                </p:cNvSpPr>
                <p:nvPr/>
              </p:nvSpPr>
              <p:spPr bwMode="auto">
                <a:xfrm>
                  <a:off x="0" y="768"/>
                  <a:ext cx="192"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2" name="Line 48">
                  <a:extLst>
                    <a:ext uri="{FF2B5EF4-FFF2-40B4-BE49-F238E27FC236}">
                      <a16:creationId xmlns:a16="http://schemas.microsoft.com/office/drawing/2014/main" id="{2F8C0A64-70FB-4FC6-81B7-43A9964B8C54}"/>
                    </a:ext>
                  </a:extLst>
                </p:cNvPr>
                <p:cNvSpPr>
                  <a:spLocks noChangeShapeType="1"/>
                </p:cNvSpPr>
                <p:nvPr/>
              </p:nvSpPr>
              <p:spPr bwMode="auto">
                <a:xfrm>
                  <a:off x="0" y="672"/>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3" name="Line 49">
                  <a:extLst>
                    <a:ext uri="{FF2B5EF4-FFF2-40B4-BE49-F238E27FC236}">
                      <a16:creationId xmlns:a16="http://schemas.microsoft.com/office/drawing/2014/main" id="{4B92C69B-0DCE-49AD-99CE-EAC47257DE11}"/>
                    </a:ext>
                  </a:extLst>
                </p:cNvPr>
                <p:cNvSpPr>
                  <a:spLocks noChangeShapeType="1"/>
                </p:cNvSpPr>
                <p:nvPr/>
              </p:nvSpPr>
              <p:spPr bwMode="auto">
                <a:xfrm>
                  <a:off x="0" y="576"/>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4" name="Line 50">
                  <a:extLst>
                    <a:ext uri="{FF2B5EF4-FFF2-40B4-BE49-F238E27FC236}">
                      <a16:creationId xmlns:a16="http://schemas.microsoft.com/office/drawing/2014/main" id="{DDD8EAED-1478-4FA7-9632-E16F88D35E77}"/>
                    </a:ext>
                  </a:extLst>
                </p:cNvPr>
                <p:cNvSpPr>
                  <a:spLocks noChangeShapeType="1"/>
                </p:cNvSpPr>
                <p:nvPr/>
              </p:nvSpPr>
              <p:spPr bwMode="auto">
                <a:xfrm>
                  <a:off x="0" y="480"/>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5" name="Line 51">
                  <a:extLst>
                    <a:ext uri="{FF2B5EF4-FFF2-40B4-BE49-F238E27FC236}">
                      <a16:creationId xmlns:a16="http://schemas.microsoft.com/office/drawing/2014/main" id="{DF89A0F9-E420-4C24-94E0-B678AB7C0E48}"/>
                    </a:ext>
                  </a:extLst>
                </p:cNvPr>
                <p:cNvSpPr>
                  <a:spLocks noChangeShapeType="1"/>
                </p:cNvSpPr>
                <p:nvPr/>
              </p:nvSpPr>
              <p:spPr bwMode="auto">
                <a:xfrm>
                  <a:off x="0" y="384"/>
                  <a:ext cx="192"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6" name="Line 52">
                  <a:extLst>
                    <a:ext uri="{FF2B5EF4-FFF2-40B4-BE49-F238E27FC236}">
                      <a16:creationId xmlns:a16="http://schemas.microsoft.com/office/drawing/2014/main" id="{2784B243-8DAE-4F39-B638-EE5390475A45}"/>
                    </a:ext>
                  </a:extLst>
                </p:cNvPr>
                <p:cNvSpPr>
                  <a:spLocks noChangeShapeType="1"/>
                </p:cNvSpPr>
                <p:nvPr/>
              </p:nvSpPr>
              <p:spPr bwMode="auto">
                <a:xfrm>
                  <a:off x="0" y="288"/>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7" name="Line 53">
                  <a:extLst>
                    <a:ext uri="{FF2B5EF4-FFF2-40B4-BE49-F238E27FC236}">
                      <a16:creationId xmlns:a16="http://schemas.microsoft.com/office/drawing/2014/main" id="{7A6B5774-BD9D-4436-BD15-E7233B63A235}"/>
                    </a:ext>
                  </a:extLst>
                </p:cNvPr>
                <p:cNvSpPr>
                  <a:spLocks noChangeShapeType="1"/>
                </p:cNvSpPr>
                <p:nvPr/>
              </p:nvSpPr>
              <p:spPr bwMode="auto">
                <a:xfrm>
                  <a:off x="0" y="192"/>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8" name="Line 54">
                  <a:extLst>
                    <a:ext uri="{FF2B5EF4-FFF2-40B4-BE49-F238E27FC236}">
                      <a16:creationId xmlns:a16="http://schemas.microsoft.com/office/drawing/2014/main" id="{A33A085E-4D4E-4CC3-B659-C87009F1688D}"/>
                    </a:ext>
                  </a:extLst>
                </p:cNvPr>
                <p:cNvSpPr>
                  <a:spLocks noChangeShapeType="1"/>
                </p:cNvSpPr>
                <p:nvPr/>
              </p:nvSpPr>
              <p:spPr bwMode="auto">
                <a:xfrm>
                  <a:off x="0" y="96"/>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9" name="Line 55">
                  <a:extLst>
                    <a:ext uri="{FF2B5EF4-FFF2-40B4-BE49-F238E27FC236}">
                      <a16:creationId xmlns:a16="http://schemas.microsoft.com/office/drawing/2014/main" id="{61B03E63-D8C9-48C3-AECF-58948A75B1F1}"/>
                    </a:ext>
                  </a:extLst>
                </p:cNvPr>
                <p:cNvSpPr>
                  <a:spLocks noChangeShapeType="1"/>
                </p:cNvSpPr>
                <p:nvPr/>
              </p:nvSpPr>
              <p:spPr bwMode="auto">
                <a:xfrm>
                  <a:off x="0" y="0"/>
                  <a:ext cx="192"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grpSp>
      </p:grpSp>
      <p:pic>
        <p:nvPicPr>
          <p:cNvPr id="61" name="Picture 61">
            <a:extLst>
              <a:ext uri="{FF2B5EF4-FFF2-40B4-BE49-F238E27FC236}">
                <a16:creationId xmlns:a16="http://schemas.microsoft.com/office/drawing/2014/main" id="{BDC33BCC-DA42-4670-8F52-80AB9C80390B}"/>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79802"/>
            <a:ext cx="3082925"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miter lim="800000"/>
                <a:headEnd/>
                <a:tailEnd/>
              </a14:hiddenLine>
            </a:ext>
          </a:extLst>
        </p:spPr>
      </p:pic>
      <p:sp>
        <p:nvSpPr>
          <p:cNvPr id="62" name="Line 62">
            <a:extLst>
              <a:ext uri="{FF2B5EF4-FFF2-40B4-BE49-F238E27FC236}">
                <a16:creationId xmlns:a16="http://schemas.microsoft.com/office/drawing/2014/main" id="{8A909FD4-BDAD-48C8-9B40-E5C50B0EF8C6}"/>
              </a:ext>
            </a:extLst>
          </p:cNvPr>
          <p:cNvSpPr>
            <a:spLocks noChangeShapeType="1"/>
          </p:cNvSpPr>
          <p:nvPr/>
        </p:nvSpPr>
        <p:spPr bwMode="auto">
          <a:xfrm>
            <a:off x="1371600" y="4342002"/>
            <a:ext cx="533400" cy="228600"/>
          </a:xfrm>
          <a:prstGeom prst="line">
            <a:avLst/>
          </a:prstGeom>
          <a:noFill/>
          <a:ln w="28575" cap="flat">
            <a:solidFill>
              <a:srgbClr val="FF0000"/>
            </a:solidFill>
            <a:prstDash val="solid"/>
            <a:round/>
            <a:headEnd type="triangl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nvGrpSpPr>
          <p:cNvPr id="63" name="Group 65">
            <a:extLst>
              <a:ext uri="{FF2B5EF4-FFF2-40B4-BE49-F238E27FC236}">
                <a16:creationId xmlns:a16="http://schemas.microsoft.com/office/drawing/2014/main" id="{82C02896-EAFF-405B-994E-21828ED80064}"/>
              </a:ext>
            </a:extLst>
          </p:cNvPr>
          <p:cNvGrpSpPr>
            <a:grpSpLocks/>
          </p:cNvGrpSpPr>
          <p:nvPr/>
        </p:nvGrpSpPr>
        <p:grpSpPr bwMode="auto">
          <a:xfrm>
            <a:off x="3810000" y="1979802"/>
            <a:ext cx="3082925" cy="3124200"/>
            <a:chOff x="0" y="0"/>
            <a:chExt cx="1942" cy="1968"/>
          </a:xfrm>
        </p:grpSpPr>
        <p:pic>
          <p:nvPicPr>
            <p:cNvPr id="64" name="Picture 63">
              <a:extLst>
                <a:ext uri="{FF2B5EF4-FFF2-40B4-BE49-F238E27FC236}">
                  <a16:creationId xmlns:a16="http://schemas.microsoft.com/office/drawing/2014/main" id="{E0571501-9FD7-40C5-9341-97EA814387F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42" cy="1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miter lim="800000"/>
                  <a:headEnd/>
                  <a:tailEnd/>
                </a14:hiddenLine>
              </a:ext>
            </a:extLst>
          </p:spPr>
        </p:pic>
        <p:sp>
          <p:nvSpPr>
            <p:cNvPr id="65" name="Line 64">
              <a:extLst>
                <a:ext uri="{FF2B5EF4-FFF2-40B4-BE49-F238E27FC236}">
                  <a16:creationId xmlns:a16="http://schemas.microsoft.com/office/drawing/2014/main" id="{8466BA65-37FD-474E-B70C-0D8C6C57E6D3}"/>
                </a:ext>
              </a:extLst>
            </p:cNvPr>
            <p:cNvSpPr>
              <a:spLocks noChangeShapeType="1"/>
            </p:cNvSpPr>
            <p:nvPr/>
          </p:nvSpPr>
          <p:spPr bwMode="auto">
            <a:xfrm>
              <a:off x="720" y="912"/>
              <a:ext cx="432" cy="480"/>
            </a:xfrm>
            <a:prstGeom prst="line">
              <a:avLst/>
            </a:prstGeom>
            <a:noFill/>
            <a:ln w="28575" cap="flat">
              <a:solidFill>
                <a:srgbClr val="FF0000"/>
              </a:solidFill>
              <a:prstDash val="solid"/>
              <a:round/>
              <a:headEnd type="triangl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sp>
        <p:nvSpPr>
          <p:cNvPr id="66" name="TextBox 65">
            <a:extLst>
              <a:ext uri="{FF2B5EF4-FFF2-40B4-BE49-F238E27FC236}">
                <a16:creationId xmlns:a16="http://schemas.microsoft.com/office/drawing/2014/main" id="{3A4687A0-5BE1-4CE6-8382-0EE479424D0D}"/>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159275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88991616" presetClass="entr" presetSubtype="9125252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4C8C-CAB4-4BA6-9300-4693AA7987ED}"/>
              </a:ext>
            </a:extLst>
          </p:cNvPr>
          <p:cNvSpPr>
            <a:spLocks noGrp="1"/>
          </p:cNvSpPr>
          <p:nvPr>
            <p:ph type="title"/>
          </p:nvPr>
        </p:nvSpPr>
        <p:spPr/>
        <p:txBody>
          <a:bodyPr/>
          <a:lstStyle/>
          <a:p>
            <a:r>
              <a:rPr lang="en-US" dirty="0"/>
              <a:t>Measurements on planes</a:t>
            </a:r>
          </a:p>
        </p:txBody>
      </p:sp>
      <p:grpSp>
        <p:nvGrpSpPr>
          <p:cNvPr id="4" name="Group 58">
            <a:extLst>
              <a:ext uri="{FF2B5EF4-FFF2-40B4-BE49-F238E27FC236}">
                <a16:creationId xmlns:a16="http://schemas.microsoft.com/office/drawing/2014/main" id="{921E510F-4737-4037-B4B4-6F31E4716071}"/>
              </a:ext>
            </a:extLst>
          </p:cNvPr>
          <p:cNvGrpSpPr>
            <a:grpSpLocks/>
          </p:cNvGrpSpPr>
          <p:nvPr/>
        </p:nvGrpSpPr>
        <p:grpSpPr bwMode="auto">
          <a:xfrm>
            <a:off x="3884613" y="2056002"/>
            <a:ext cx="3748087" cy="3784600"/>
            <a:chOff x="0" y="0"/>
            <a:chExt cx="2361" cy="2384"/>
          </a:xfrm>
        </p:grpSpPr>
        <p:grpSp>
          <p:nvGrpSpPr>
            <p:cNvPr id="5" name="Group 29">
              <a:extLst>
                <a:ext uri="{FF2B5EF4-FFF2-40B4-BE49-F238E27FC236}">
                  <a16:creationId xmlns:a16="http://schemas.microsoft.com/office/drawing/2014/main" id="{AEA0E044-BF62-4816-88F2-DD9EFA35474D}"/>
                </a:ext>
              </a:extLst>
            </p:cNvPr>
            <p:cNvGrpSpPr>
              <a:grpSpLocks/>
            </p:cNvGrpSpPr>
            <p:nvPr/>
          </p:nvGrpSpPr>
          <p:grpSpPr bwMode="auto">
            <a:xfrm>
              <a:off x="0" y="1966"/>
              <a:ext cx="1921" cy="418"/>
              <a:chOff x="0" y="0"/>
              <a:chExt cx="1921" cy="417"/>
            </a:xfrm>
          </p:grpSpPr>
          <p:sp>
            <p:nvSpPr>
              <p:cNvPr id="34" name="Rectangle 2">
                <a:extLst>
                  <a:ext uri="{FF2B5EF4-FFF2-40B4-BE49-F238E27FC236}">
                    <a16:creationId xmlns:a16="http://schemas.microsoft.com/office/drawing/2014/main" id="{A805DD63-FEFC-484C-A65D-508826F5F89B}"/>
                  </a:ext>
                </a:extLst>
              </p:cNvPr>
              <p:cNvSpPr>
                <a:spLocks/>
              </p:cNvSpPr>
              <p:nvPr/>
            </p:nvSpPr>
            <p:spPr bwMode="auto">
              <a:xfrm rot="5400000">
                <a:off x="767" y="-767"/>
                <a:ext cx="385" cy="1920"/>
              </a:xfrm>
              <a:prstGeom prst="rect">
                <a:avLst/>
              </a:prstGeom>
              <a:noFill/>
              <a:ln w="28575"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nvGrpSpPr>
              <p:cNvPr id="35" name="Group 23">
                <a:extLst>
                  <a:ext uri="{FF2B5EF4-FFF2-40B4-BE49-F238E27FC236}">
                    <a16:creationId xmlns:a16="http://schemas.microsoft.com/office/drawing/2014/main" id="{D2655F04-A6D8-46F0-B087-3B5651899B81}"/>
                  </a:ext>
                </a:extLst>
              </p:cNvPr>
              <p:cNvGrpSpPr>
                <a:grpSpLocks/>
              </p:cNvGrpSpPr>
              <p:nvPr/>
            </p:nvGrpSpPr>
            <p:grpSpPr bwMode="auto">
              <a:xfrm>
                <a:off x="94" y="0"/>
                <a:ext cx="1825" cy="192"/>
                <a:chOff x="0" y="0"/>
                <a:chExt cx="1825" cy="192"/>
              </a:xfrm>
            </p:grpSpPr>
            <p:sp>
              <p:nvSpPr>
                <p:cNvPr id="41" name="Line 3">
                  <a:extLst>
                    <a:ext uri="{FF2B5EF4-FFF2-40B4-BE49-F238E27FC236}">
                      <a16:creationId xmlns:a16="http://schemas.microsoft.com/office/drawing/2014/main" id="{E704F97D-B72C-4C30-92AA-3CD2A375276F}"/>
                    </a:ext>
                  </a:extLst>
                </p:cNvPr>
                <p:cNvSpPr>
                  <a:spLocks noChangeShapeType="1"/>
                </p:cNvSpPr>
                <p:nvPr/>
              </p:nvSpPr>
              <p:spPr bwMode="auto">
                <a:xfrm flipH="1">
                  <a:off x="0"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2" name="Line 4">
                  <a:extLst>
                    <a:ext uri="{FF2B5EF4-FFF2-40B4-BE49-F238E27FC236}">
                      <a16:creationId xmlns:a16="http://schemas.microsoft.com/office/drawing/2014/main" id="{1C0E5DEB-67A1-485C-9E5B-F29D2D0224EA}"/>
                    </a:ext>
                  </a:extLst>
                </p:cNvPr>
                <p:cNvSpPr>
                  <a:spLocks noChangeShapeType="1"/>
                </p:cNvSpPr>
                <p:nvPr/>
              </p:nvSpPr>
              <p:spPr bwMode="auto">
                <a:xfrm flipH="1">
                  <a:off x="96"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3" name="Line 5">
                  <a:extLst>
                    <a:ext uri="{FF2B5EF4-FFF2-40B4-BE49-F238E27FC236}">
                      <a16:creationId xmlns:a16="http://schemas.microsoft.com/office/drawing/2014/main" id="{86283295-E84D-4A57-9011-422B8215C05D}"/>
                    </a:ext>
                  </a:extLst>
                </p:cNvPr>
                <p:cNvSpPr>
                  <a:spLocks noChangeShapeType="1"/>
                </p:cNvSpPr>
                <p:nvPr/>
              </p:nvSpPr>
              <p:spPr bwMode="auto">
                <a:xfrm flipH="1">
                  <a:off x="192"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4" name="Line 6">
                  <a:extLst>
                    <a:ext uri="{FF2B5EF4-FFF2-40B4-BE49-F238E27FC236}">
                      <a16:creationId xmlns:a16="http://schemas.microsoft.com/office/drawing/2014/main" id="{FE05370F-F353-4D6C-826B-F5FDB707AFD6}"/>
                    </a:ext>
                  </a:extLst>
                </p:cNvPr>
                <p:cNvSpPr>
                  <a:spLocks noChangeShapeType="1"/>
                </p:cNvSpPr>
                <p:nvPr/>
              </p:nvSpPr>
              <p:spPr bwMode="auto">
                <a:xfrm flipH="1">
                  <a:off x="288" y="0"/>
                  <a:ext cx="1" cy="192"/>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5" name="Line 7">
                  <a:extLst>
                    <a:ext uri="{FF2B5EF4-FFF2-40B4-BE49-F238E27FC236}">
                      <a16:creationId xmlns:a16="http://schemas.microsoft.com/office/drawing/2014/main" id="{50442BBC-EE88-43F7-9907-D17B2C53DD20}"/>
                    </a:ext>
                  </a:extLst>
                </p:cNvPr>
                <p:cNvSpPr>
                  <a:spLocks noChangeShapeType="1"/>
                </p:cNvSpPr>
                <p:nvPr/>
              </p:nvSpPr>
              <p:spPr bwMode="auto">
                <a:xfrm flipH="1">
                  <a:off x="384"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6" name="Line 8">
                  <a:extLst>
                    <a:ext uri="{FF2B5EF4-FFF2-40B4-BE49-F238E27FC236}">
                      <a16:creationId xmlns:a16="http://schemas.microsoft.com/office/drawing/2014/main" id="{A8AB2D0F-BC8D-4A6B-B227-51086D091775}"/>
                    </a:ext>
                  </a:extLst>
                </p:cNvPr>
                <p:cNvSpPr>
                  <a:spLocks noChangeShapeType="1"/>
                </p:cNvSpPr>
                <p:nvPr/>
              </p:nvSpPr>
              <p:spPr bwMode="auto">
                <a:xfrm flipH="1">
                  <a:off x="480"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7" name="Line 9">
                  <a:extLst>
                    <a:ext uri="{FF2B5EF4-FFF2-40B4-BE49-F238E27FC236}">
                      <a16:creationId xmlns:a16="http://schemas.microsoft.com/office/drawing/2014/main" id="{C986CB45-E564-468B-ADED-970CF5921C25}"/>
                    </a:ext>
                  </a:extLst>
                </p:cNvPr>
                <p:cNvSpPr>
                  <a:spLocks noChangeShapeType="1"/>
                </p:cNvSpPr>
                <p:nvPr/>
              </p:nvSpPr>
              <p:spPr bwMode="auto">
                <a:xfrm flipH="1">
                  <a:off x="576"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8" name="Line 10">
                  <a:extLst>
                    <a:ext uri="{FF2B5EF4-FFF2-40B4-BE49-F238E27FC236}">
                      <a16:creationId xmlns:a16="http://schemas.microsoft.com/office/drawing/2014/main" id="{4D1EA4D4-29DC-4717-9E39-0355C5EBE82D}"/>
                    </a:ext>
                  </a:extLst>
                </p:cNvPr>
                <p:cNvSpPr>
                  <a:spLocks noChangeShapeType="1"/>
                </p:cNvSpPr>
                <p:nvPr/>
              </p:nvSpPr>
              <p:spPr bwMode="auto">
                <a:xfrm flipH="1">
                  <a:off x="672" y="0"/>
                  <a:ext cx="1" cy="192"/>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49" name="Line 11">
                  <a:extLst>
                    <a:ext uri="{FF2B5EF4-FFF2-40B4-BE49-F238E27FC236}">
                      <a16:creationId xmlns:a16="http://schemas.microsoft.com/office/drawing/2014/main" id="{2B09E195-A1B5-4C01-82C0-B058C8EFA820}"/>
                    </a:ext>
                  </a:extLst>
                </p:cNvPr>
                <p:cNvSpPr>
                  <a:spLocks noChangeShapeType="1"/>
                </p:cNvSpPr>
                <p:nvPr/>
              </p:nvSpPr>
              <p:spPr bwMode="auto">
                <a:xfrm flipH="1">
                  <a:off x="768"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0" name="Line 12">
                  <a:extLst>
                    <a:ext uri="{FF2B5EF4-FFF2-40B4-BE49-F238E27FC236}">
                      <a16:creationId xmlns:a16="http://schemas.microsoft.com/office/drawing/2014/main" id="{67FE2D48-2889-413A-99E1-3E5818177E1C}"/>
                    </a:ext>
                  </a:extLst>
                </p:cNvPr>
                <p:cNvSpPr>
                  <a:spLocks noChangeShapeType="1"/>
                </p:cNvSpPr>
                <p:nvPr/>
              </p:nvSpPr>
              <p:spPr bwMode="auto">
                <a:xfrm flipH="1">
                  <a:off x="864"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1" name="Line 13">
                  <a:extLst>
                    <a:ext uri="{FF2B5EF4-FFF2-40B4-BE49-F238E27FC236}">
                      <a16:creationId xmlns:a16="http://schemas.microsoft.com/office/drawing/2014/main" id="{7E797B8D-03D9-4F42-8F9A-EFF334B2A2E5}"/>
                    </a:ext>
                  </a:extLst>
                </p:cNvPr>
                <p:cNvSpPr>
                  <a:spLocks noChangeShapeType="1"/>
                </p:cNvSpPr>
                <p:nvPr/>
              </p:nvSpPr>
              <p:spPr bwMode="auto">
                <a:xfrm flipH="1">
                  <a:off x="960"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2" name="Line 14">
                  <a:extLst>
                    <a:ext uri="{FF2B5EF4-FFF2-40B4-BE49-F238E27FC236}">
                      <a16:creationId xmlns:a16="http://schemas.microsoft.com/office/drawing/2014/main" id="{725F4125-130B-4108-8163-86EF53C374E0}"/>
                    </a:ext>
                  </a:extLst>
                </p:cNvPr>
                <p:cNvSpPr>
                  <a:spLocks noChangeShapeType="1"/>
                </p:cNvSpPr>
                <p:nvPr/>
              </p:nvSpPr>
              <p:spPr bwMode="auto">
                <a:xfrm flipH="1">
                  <a:off x="1056" y="0"/>
                  <a:ext cx="1" cy="192"/>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3" name="Line 15">
                  <a:extLst>
                    <a:ext uri="{FF2B5EF4-FFF2-40B4-BE49-F238E27FC236}">
                      <a16:creationId xmlns:a16="http://schemas.microsoft.com/office/drawing/2014/main" id="{473DAFB2-DE50-499D-A1A6-E96ABC59E599}"/>
                    </a:ext>
                  </a:extLst>
                </p:cNvPr>
                <p:cNvSpPr>
                  <a:spLocks noChangeShapeType="1"/>
                </p:cNvSpPr>
                <p:nvPr/>
              </p:nvSpPr>
              <p:spPr bwMode="auto">
                <a:xfrm flipH="1">
                  <a:off x="1152"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4" name="Line 16">
                  <a:extLst>
                    <a:ext uri="{FF2B5EF4-FFF2-40B4-BE49-F238E27FC236}">
                      <a16:creationId xmlns:a16="http://schemas.microsoft.com/office/drawing/2014/main" id="{AD0CCC87-1AAB-48B0-ABB2-43BB1519C5C2}"/>
                    </a:ext>
                  </a:extLst>
                </p:cNvPr>
                <p:cNvSpPr>
                  <a:spLocks noChangeShapeType="1"/>
                </p:cNvSpPr>
                <p:nvPr/>
              </p:nvSpPr>
              <p:spPr bwMode="auto">
                <a:xfrm flipH="1">
                  <a:off x="1248"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5" name="Line 17">
                  <a:extLst>
                    <a:ext uri="{FF2B5EF4-FFF2-40B4-BE49-F238E27FC236}">
                      <a16:creationId xmlns:a16="http://schemas.microsoft.com/office/drawing/2014/main" id="{E0A5D93B-88B7-4219-865F-09618430433C}"/>
                    </a:ext>
                  </a:extLst>
                </p:cNvPr>
                <p:cNvSpPr>
                  <a:spLocks noChangeShapeType="1"/>
                </p:cNvSpPr>
                <p:nvPr/>
              </p:nvSpPr>
              <p:spPr bwMode="auto">
                <a:xfrm flipH="1">
                  <a:off x="1344"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6" name="Line 18">
                  <a:extLst>
                    <a:ext uri="{FF2B5EF4-FFF2-40B4-BE49-F238E27FC236}">
                      <a16:creationId xmlns:a16="http://schemas.microsoft.com/office/drawing/2014/main" id="{E31E633B-2FD3-4B34-97F0-6048204E7D4D}"/>
                    </a:ext>
                  </a:extLst>
                </p:cNvPr>
                <p:cNvSpPr>
                  <a:spLocks noChangeShapeType="1"/>
                </p:cNvSpPr>
                <p:nvPr/>
              </p:nvSpPr>
              <p:spPr bwMode="auto">
                <a:xfrm flipH="1">
                  <a:off x="1440" y="0"/>
                  <a:ext cx="1" cy="192"/>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7" name="Line 19">
                  <a:extLst>
                    <a:ext uri="{FF2B5EF4-FFF2-40B4-BE49-F238E27FC236}">
                      <a16:creationId xmlns:a16="http://schemas.microsoft.com/office/drawing/2014/main" id="{EA2C89AA-8C51-440C-A37F-B9087491EE13}"/>
                    </a:ext>
                  </a:extLst>
                </p:cNvPr>
                <p:cNvSpPr>
                  <a:spLocks noChangeShapeType="1"/>
                </p:cNvSpPr>
                <p:nvPr/>
              </p:nvSpPr>
              <p:spPr bwMode="auto">
                <a:xfrm flipH="1">
                  <a:off x="1536"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8" name="Line 20">
                  <a:extLst>
                    <a:ext uri="{FF2B5EF4-FFF2-40B4-BE49-F238E27FC236}">
                      <a16:creationId xmlns:a16="http://schemas.microsoft.com/office/drawing/2014/main" id="{CBFD6DBC-F8DE-48D1-A339-D76ADAA40BA4}"/>
                    </a:ext>
                  </a:extLst>
                </p:cNvPr>
                <p:cNvSpPr>
                  <a:spLocks noChangeShapeType="1"/>
                </p:cNvSpPr>
                <p:nvPr/>
              </p:nvSpPr>
              <p:spPr bwMode="auto">
                <a:xfrm flipH="1">
                  <a:off x="1632"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9" name="Line 21">
                  <a:extLst>
                    <a:ext uri="{FF2B5EF4-FFF2-40B4-BE49-F238E27FC236}">
                      <a16:creationId xmlns:a16="http://schemas.microsoft.com/office/drawing/2014/main" id="{25908697-2FEA-4075-8348-80DDDAC78DB4}"/>
                    </a:ext>
                  </a:extLst>
                </p:cNvPr>
                <p:cNvSpPr>
                  <a:spLocks noChangeShapeType="1"/>
                </p:cNvSpPr>
                <p:nvPr/>
              </p:nvSpPr>
              <p:spPr bwMode="auto">
                <a:xfrm flipH="1">
                  <a:off x="1728" y="0"/>
                  <a:ext cx="1" cy="96"/>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60" name="Line 22">
                  <a:extLst>
                    <a:ext uri="{FF2B5EF4-FFF2-40B4-BE49-F238E27FC236}">
                      <a16:creationId xmlns:a16="http://schemas.microsoft.com/office/drawing/2014/main" id="{CE2B8701-96FB-482C-8F79-4415DE6AE445}"/>
                    </a:ext>
                  </a:extLst>
                </p:cNvPr>
                <p:cNvSpPr>
                  <a:spLocks noChangeShapeType="1"/>
                </p:cNvSpPr>
                <p:nvPr/>
              </p:nvSpPr>
              <p:spPr bwMode="auto">
                <a:xfrm flipH="1">
                  <a:off x="1824" y="0"/>
                  <a:ext cx="1" cy="192"/>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grpSp>
            <p:nvGrpSpPr>
              <p:cNvPr id="36" name="Group 28">
                <a:extLst>
                  <a:ext uri="{FF2B5EF4-FFF2-40B4-BE49-F238E27FC236}">
                    <a16:creationId xmlns:a16="http://schemas.microsoft.com/office/drawing/2014/main" id="{8C4A358F-D0F8-43B0-9E98-5067011FFE73}"/>
                  </a:ext>
                </a:extLst>
              </p:cNvPr>
              <p:cNvGrpSpPr>
                <a:grpSpLocks/>
              </p:cNvGrpSpPr>
              <p:nvPr/>
            </p:nvGrpSpPr>
            <p:grpSpPr bwMode="auto">
              <a:xfrm>
                <a:off x="276" y="145"/>
                <a:ext cx="1413" cy="272"/>
                <a:chOff x="0" y="0"/>
                <a:chExt cx="1413" cy="272"/>
              </a:xfrm>
            </p:grpSpPr>
            <p:sp>
              <p:nvSpPr>
                <p:cNvPr id="37" name="Rectangle 24">
                  <a:extLst>
                    <a:ext uri="{FF2B5EF4-FFF2-40B4-BE49-F238E27FC236}">
                      <a16:creationId xmlns:a16="http://schemas.microsoft.com/office/drawing/2014/main" id="{2D14FA90-06F4-4C35-BB1E-70618B1C1237}"/>
                    </a:ext>
                  </a:extLst>
                </p:cNvPr>
                <p:cNvSpPr>
                  <a:spLocks/>
                </p:cNvSpPr>
                <p:nvPr/>
              </p:nvSpPr>
              <p:spPr bwMode="auto">
                <a:xfrm>
                  <a:off x="0" y="0"/>
                  <a:ext cx="24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cs typeface="Times New Roman Bold" charset="0"/>
                      <a:sym typeface="Times New Roman Bold" charset="0"/>
                    </a:rPr>
                    <a:t>1</a:t>
                  </a:r>
                </a:p>
              </p:txBody>
            </p:sp>
            <p:sp>
              <p:nvSpPr>
                <p:cNvPr id="38" name="Rectangle 25">
                  <a:extLst>
                    <a:ext uri="{FF2B5EF4-FFF2-40B4-BE49-F238E27FC236}">
                      <a16:creationId xmlns:a16="http://schemas.microsoft.com/office/drawing/2014/main" id="{3CCD2BB2-1EDA-4BDF-A37F-47BB21C18047}"/>
                    </a:ext>
                  </a:extLst>
                </p:cNvPr>
                <p:cNvSpPr>
                  <a:spLocks/>
                </p:cNvSpPr>
                <p:nvPr/>
              </p:nvSpPr>
              <p:spPr bwMode="auto">
                <a:xfrm>
                  <a:off x="397" y="0"/>
                  <a:ext cx="24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cs typeface="Times New Roman Bold" charset="0"/>
                      <a:sym typeface="Times New Roman Bold" charset="0"/>
                    </a:rPr>
                    <a:t>2</a:t>
                  </a:r>
                </a:p>
              </p:txBody>
            </p:sp>
            <p:sp>
              <p:nvSpPr>
                <p:cNvPr id="39" name="Rectangle 26">
                  <a:extLst>
                    <a:ext uri="{FF2B5EF4-FFF2-40B4-BE49-F238E27FC236}">
                      <a16:creationId xmlns:a16="http://schemas.microsoft.com/office/drawing/2014/main" id="{A53CF8C8-0BCA-4627-99CB-5DCFF3CD944C}"/>
                    </a:ext>
                  </a:extLst>
                </p:cNvPr>
                <p:cNvSpPr>
                  <a:spLocks/>
                </p:cNvSpPr>
                <p:nvPr/>
              </p:nvSpPr>
              <p:spPr bwMode="auto">
                <a:xfrm>
                  <a:off x="781" y="0"/>
                  <a:ext cx="24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cs typeface="Times New Roman Bold" charset="0"/>
                      <a:sym typeface="Times New Roman Bold" charset="0"/>
                    </a:rPr>
                    <a:t>3</a:t>
                  </a:r>
                </a:p>
              </p:txBody>
            </p:sp>
            <p:sp>
              <p:nvSpPr>
                <p:cNvPr id="40" name="Rectangle 27">
                  <a:extLst>
                    <a:ext uri="{FF2B5EF4-FFF2-40B4-BE49-F238E27FC236}">
                      <a16:creationId xmlns:a16="http://schemas.microsoft.com/office/drawing/2014/main" id="{F2DF9BAB-A1B6-4895-9D0E-9B31361C290C}"/>
                    </a:ext>
                  </a:extLst>
                </p:cNvPr>
                <p:cNvSpPr>
                  <a:spLocks/>
                </p:cNvSpPr>
                <p:nvPr/>
              </p:nvSpPr>
              <p:spPr bwMode="auto">
                <a:xfrm>
                  <a:off x="1165" y="0"/>
                  <a:ext cx="24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cs typeface="Times New Roman Bold" charset="0"/>
                      <a:sym typeface="Times New Roman Bold" charset="0"/>
                    </a:rPr>
                    <a:t>4</a:t>
                  </a:r>
                </a:p>
              </p:txBody>
            </p:sp>
          </p:grpSp>
        </p:grpSp>
        <p:grpSp>
          <p:nvGrpSpPr>
            <p:cNvPr id="6" name="Group 57">
              <a:extLst>
                <a:ext uri="{FF2B5EF4-FFF2-40B4-BE49-F238E27FC236}">
                  <a16:creationId xmlns:a16="http://schemas.microsoft.com/office/drawing/2014/main" id="{46AACE94-FAD3-4A39-8679-4C8A7781E5B8}"/>
                </a:ext>
              </a:extLst>
            </p:cNvPr>
            <p:cNvGrpSpPr>
              <a:grpSpLocks/>
            </p:cNvGrpSpPr>
            <p:nvPr/>
          </p:nvGrpSpPr>
          <p:grpSpPr bwMode="auto">
            <a:xfrm>
              <a:off x="1921" y="0"/>
              <a:ext cx="440" cy="1920"/>
              <a:chOff x="0" y="0"/>
              <a:chExt cx="440" cy="1920"/>
            </a:xfrm>
          </p:grpSpPr>
          <p:sp>
            <p:nvSpPr>
              <p:cNvPr id="7" name="Rectangle 30">
                <a:extLst>
                  <a:ext uri="{FF2B5EF4-FFF2-40B4-BE49-F238E27FC236}">
                    <a16:creationId xmlns:a16="http://schemas.microsoft.com/office/drawing/2014/main" id="{C6477396-1D62-4701-825D-754F89322103}"/>
                  </a:ext>
                </a:extLst>
              </p:cNvPr>
              <p:cNvSpPr>
                <a:spLocks/>
              </p:cNvSpPr>
              <p:nvPr/>
            </p:nvSpPr>
            <p:spPr bwMode="auto">
              <a:xfrm>
                <a:off x="0" y="0"/>
                <a:ext cx="384" cy="1920"/>
              </a:xfrm>
              <a:prstGeom prst="rect">
                <a:avLst/>
              </a:prstGeom>
              <a:noFill/>
              <a:ln w="28575"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nvGrpSpPr>
              <p:cNvPr id="8" name="Group 35">
                <a:extLst>
                  <a:ext uri="{FF2B5EF4-FFF2-40B4-BE49-F238E27FC236}">
                    <a16:creationId xmlns:a16="http://schemas.microsoft.com/office/drawing/2014/main" id="{D8E7A7CE-C417-423E-9A6E-CB9EC9BBE4A8}"/>
                  </a:ext>
                </a:extLst>
              </p:cNvPr>
              <p:cNvGrpSpPr>
                <a:grpSpLocks/>
              </p:cNvGrpSpPr>
              <p:nvPr/>
            </p:nvGrpSpPr>
            <p:grpSpPr bwMode="auto">
              <a:xfrm>
                <a:off x="192" y="240"/>
                <a:ext cx="248" cy="1424"/>
                <a:chOff x="0" y="0"/>
                <a:chExt cx="248" cy="1424"/>
              </a:xfrm>
            </p:grpSpPr>
            <p:sp>
              <p:nvSpPr>
                <p:cNvPr id="30" name="Rectangle 31">
                  <a:extLst>
                    <a:ext uri="{FF2B5EF4-FFF2-40B4-BE49-F238E27FC236}">
                      <a16:creationId xmlns:a16="http://schemas.microsoft.com/office/drawing/2014/main" id="{34A6662C-66F6-4773-AAD2-BB8DCC00AFFA}"/>
                    </a:ext>
                  </a:extLst>
                </p:cNvPr>
                <p:cNvSpPr>
                  <a:spLocks/>
                </p:cNvSpPr>
                <p:nvPr/>
              </p:nvSpPr>
              <p:spPr bwMode="auto">
                <a:xfrm>
                  <a:off x="0" y="1152"/>
                  <a:ext cx="24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cs typeface="Times New Roman Bold" charset="0"/>
                      <a:sym typeface="Times New Roman Bold" charset="0"/>
                    </a:rPr>
                    <a:t>1</a:t>
                  </a:r>
                </a:p>
              </p:txBody>
            </p:sp>
            <p:sp>
              <p:nvSpPr>
                <p:cNvPr id="31" name="Rectangle 32">
                  <a:extLst>
                    <a:ext uri="{FF2B5EF4-FFF2-40B4-BE49-F238E27FC236}">
                      <a16:creationId xmlns:a16="http://schemas.microsoft.com/office/drawing/2014/main" id="{E296C2F6-F11C-49CA-B7F1-3038E79F74D0}"/>
                    </a:ext>
                  </a:extLst>
                </p:cNvPr>
                <p:cNvSpPr>
                  <a:spLocks/>
                </p:cNvSpPr>
                <p:nvPr/>
              </p:nvSpPr>
              <p:spPr bwMode="auto">
                <a:xfrm>
                  <a:off x="0" y="768"/>
                  <a:ext cx="24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cs typeface="Times New Roman Bold" charset="0"/>
                      <a:sym typeface="Times New Roman Bold" charset="0"/>
                    </a:rPr>
                    <a:t>2</a:t>
                  </a:r>
                </a:p>
              </p:txBody>
            </p:sp>
            <p:sp>
              <p:nvSpPr>
                <p:cNvPr id="32" name="Rectangle 33">
                  <a:extLst>
                    <a:ext uri="{FF2B5EF4-FFF2-40B4-BE49-F238E27FC236}">
                      <a16:creationId xmlns:a16="http://schemas.microsoft.com/office/drawing/2014/main" id="{10B506AC-0957-4FFF-B4D7-289239A04C17}"/>
                    </a:ext>
                  </a:extLst>
                </p:cNvPr>
                <p:cNvSpPr>
                  <a:spLocks/>
                </p:cNvSpPr>
                <p:nvPr/>
              </p:nvSpPr>
              <p:spPr bwMode="auto">
                <a:xfrm>
                  <a:off x="0" y="384"/>
                  <a:ext cx="24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cs typeface="Times New Roman Bold" charset="0"/>
                      <a:sym typeface="Times New Roman Bold" charset="0"/>
                    </a:rPr>
                    <a:t>3</a:t>
                  </a:r>
                </a:p>
              </p:txBody>
            </p:sp>
            <p:sp>
              <p:nvSpPr>
                <p:cNvPr id="33" name="Rectangle 34">
                  <a:extLst>
                    <a:ext uri="{FF2B5EF4-FFF2-40B4-BE49-F238E27FC236}">
                      <a16:creationId xmlns:a16="http://schemas.microsoft.com/office/drawing/2014/main" id="{09F8A72C-54D2-4541-BCC8-488D9E7B3249}"/>
                    </a:ext>
                  </a:extLst>
                </p:cNvPr>
                <p:cNvSpPr>
                  <a:spLocks/>
                </p:cNvSpPr>
                <p:nvPr/>
              </p:nvSpPr>
              <p:spPr bwMode="auto">
                <a:xfrm>
                  <a:off x="0" y="0"/>
                  <a:ext cx="24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spcBef>
                      <a:spcPts val="1350"/>
                    </a:spcBef>
                  </a:pPr>
                  <a:r>
                    <a:rPr lang="en-US">
                      <a:solidFill>
                        <a:schemeClr val="tx1"/>
                      </a:solidFill>
                      <a:latin typeface="Times New Roman Bold" charset="0"/>
                      <a:cs typeface="Times New Roman Bold" charset="0"/>
                      <a:sym typeface="Times New Roman Bold" charset="0"/>
                    </a:rPr>
                    <a:t>4</a:t>
                  </a:r>
                </a:p>
              </p:txBody>
            </p:sp>
          </p:grpSp>
          <p:grpSp>
            <p:nvGrpSpPr>
              <p:cNvPr id="9" name="Group 56">
                <a:extLst>
                  <a:ext uri="{FF2B5EF4-FFF2-40B4-BE49-F238E27FC236}">
                    <a16:creationId xmlns:a16="http://schemas.microsoft.com/office/drawing/2014/main" id="{B60D2ACC-BDF9-46DC-8AD5-07B482642E70}"/>
                  </a:ext>
                </a:extLst>
              </p:cNvPr>
              <p:cNvGrpSpPr>
                <a:grpSpLocks/>
              </p:cNvGrpSpPr>
              <p:nvPr/>
            </p:nvGrpSpPr>
            <p:grpSpPr bwMode="auto">
              <a:xfrm>
                <a:off x="0" y="0"/>
                <a:ext cx="192" cy="1825"/>
                <a:chOff x="0" y="0"/>
                <a:chExt cx="192" cy="1825"/>
              </a:xfrm>
            </p:grpSpPr>
            <p:sp>
              <p:nvSpPr>
                <p:cNvPr id="10" name="Line 36">
                  <a:extLst>
                    <a:ext uri="{FF2B5EF4-FFF2-40B4-BE49-F238E27FC236}">
                      <a16:creationId xmlns:a16="http://schemas.microsoft.com/office/drawing/2014/main" id="{4CCB8A30-3F6C-4EC6-BED7-6591A5429015}"/>
                    </a:ext>
                  </a:extLst>
                </p:cNvPr>
                <p:cNvSpPr>
                  <a:spLocks noChangeShapeType="1"/>
                </p:cNvSpPr>
                <p:nvPr/>
              </p:nvSpPr>
              <p:spPr bwMode="auto">
                <a:xfrm>
                  <a:off x="0" y="1824"/>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1" name="Line 37">
                  <a:extLst>
                    <a:ext uri="{FF2B5EF4-FFF2-40B4-BE49-F238E27FC236}">
                      <a16:creationId xmlns:a16="http://schemas.microsoft.com/office/drawing/2014/main" id="{BC0763A8-C091-405F-9CA3-EF582D280304}"/>
                    </a:ext>
                  </a:extLst>
                </p:cNvPr>
                <p:cNvSpPr>
                  <a:spLocks noChangeShapeType="1"/>
                </p:cNvSpPr>
                <p:nvPr/>
              </p:nvSpPr>
              <p:spPr bwMode="auto">
                <a:xfrm>
                  <a:off x="0" y="1728"/>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2" name="Line 38">
                  <a:extLst>
                    <a:ext uri="{FF2B5EF4-FFF2-40B4-BE49-F238E27FC236}">
                      <a16:creationId xmlns:a16="http://schemas.microsoft.com/office/drawing/2014/main" id="{B271CB33-CAC7-4F10-9E71-2B403BCF20F2}"/>
                    </a:ext>
                  </a:extLst>
                </p:cNvPr>
                <p:cNvSpPr>
                  <a:spLocks noChangeShapeType="1"/>
                </p:cNvSpPr>
                <p:nvPr/>
              </p:nvSpPr>
              <p:spPr bwMode="auto">
                <a:xfrm>
                  <a:off x="0" y="1632"/>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3" name="Line 39">
                  <a:extLst>
                    <a:ext uri="{FF2B5EF4-FFF2-40B4-BE49-F238E27FC236}">
                      <a16:creationId xmlns:a16="http://schemas.microsoft.com/office/drawing/2014/main" id="{2B99D3C8-9B86-4EE9-A815-7D4F57B0F550}"/>
                    </a:ext>
                  </a:extLst>
                </p:cNvPr>
                <p:cNvSpPr>
                  <a:spLocks noChangeShapeType="1"/>
                </p:cNvSpPr>
                <p:nvPr/>
              </p:nvSpPr>
              <p:spPr bwMode="auto">
                <a:xfrm>
                  <a:off x="0" y="1536"/>
                  <a:ext cx="192"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4" name="Line 40">
                  <a:extLst>
                    <a:ext uri="{FF2B5EF4-FFF2-40B4-BE49-F238E27FC236}">
                      <a16:creationId xmlns:a16="http://schemas.microsoft.com/office/drawing/2014/main" id="{B71F8037-3AF1-4BC8-B886-EEC609905505}"/>
                    </a:ext>
                  </a:extLst>
                </p:cNvPr>
                <p:cNvSpPr>
                  <a:spLocks noChangeShapeType="1"/>
                </p:cNvSpPr>
                <p:nvPr/>
              </p:nvSpPr>
              <p:spPr bwMode="auto">
                <a:xfrm>
                  <a:off x="0" y="1440"/>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5" name="Line 41">
                  <a:extLst>
                    <a:ext uri="{FF2B5EF4-FFF2-40B4-BE49-F238E27FC236}">
                      <a16:creationId xmlns:a16="http://schemas.microsoft.com/office/drawing/2014/main" id="{DFE86002-5FE7-4597-8C10-039C8EB80019}"/>
                    </a:ext>
                  </a:extLst>
                </p:cNvPr>
                <p:cNvSpPr>
                  <a:spLocks noChangeShapeType="1"/>
                </p:cNvSpPr>
                <p:nvPr/>
              </p:nvSpPr>
              <p:spPr bwMode="auto">
                <a:xfrm>
                  <a:off x="0" y="1344"/>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6" name="Line 42">
                  <a:extLst>
                    <a:ext uri="{FF2B5EF4-FFF2-40B4-BE49-F238E27FC236}">
                      <a16:creationId xmlns:a16="http://schemas.microsoft.com/office/drawing/2014/main" id="{0B91D254-9D8F-487D-A26E-CBDC40A9FCD6}"/>
                    </a:ext>
                  </a:extLst>
                </p:cNvPr>
                <p:cNvSpPr>
                  <a:spLocks noChangeShapeType="1"/>
                </p:cNvSpPr>
                <p:nvPr/>
              </p:nvSpPr>
              <p:spPr bwMode="auto">
                <a:xfrm>
                  <a:off x="0" y="1248"/>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7" name="Line 43">
                  <a:extLst>
                    <a:ext uri="{FF2B5EF4-FFF2-40B4-BE49-F238E27FC236}">
                      <a16:creationId xmlns:a16="http://schemas.microsoft.com/office/drawing/2014/main" id="{C0DAE267-F228-4322-9177-4EAE1B4F5E52}"/>
                    </a:ext>
                  </a:extLst>
                </p:cNvPr>
                <p:cNvSpPr>
                  <a:spLocks noChangeShapeType="1"/>
                </p:cNvSpPr>
                <p:nvPr/>
              </p:nvSpPr>
              <p:spPr bwMode="auto">
                <a:xfrm>
                  <a:off x="0" y="1152"/>
                  <a:ext cx="192"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8" name="Line 44">
                  <a:extLst>
                    <a:ext uri="{FF2B5EF4-FFF2-40B4-BE49-F238E27FC236}">
                      <a16:creationId xmlns:a16="http://schemas.microsoft.com/office/drawing/2014/main" id="{3B55DD8D-8176-4E1E-B2E0-C632ED41C2E9}"/>
                    </a:ext>
                  </a:extLst>
                </p:cNvPr>
                <p:cNvSpPr>
                  <a:spLocks noChangeShapeType="1"/>
                </p:cNvSpPr>
                <p:nvPr/>
              </p:nvSpPr>
              <p:spPr bwMode="auto">
                <a:xfrm>
                  <a:off x="0" y="1056"/>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9" name="Line 45">
                  <a:extLst>
                    <a:ext uri="{FF2B5EF4-FFF2-40B4-BE49-F238E27FC236}">
                      <a16:creationId xmlns:a16="http://schemas.microsoft.com/office/drawing/2014/main" id="{BB799529-AC87-47C0-920B-065F157B2DA0}"/>
                    </a:ext>
                  </a:extLst>
                </p:cNvPr>
                <p:cNvSpPr>
                  <a:spLocks noChangeShapeType="1"/>
                </p:cNvSpPr>
                <p:nvPr/>
              </p:nvSpPr>
              <p:spPr bwMode="auto">
                <a:xfrm>
                  <a:off x="0" y="960"/>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0" name="Line 46">
                  <a:extLst>
                    <a:ext uri="{FF2B5EF4-FFF2-40B4-BE49-F238E27FC236}">
                      <a16:creationId xmlns:a16="http://schemas.microsoft.com/office/drawing/2014/main" id="{2D382795-7E22-4746-8C28-F076E1F0E7F3}"/>
                    </a:ext>
                  </a:extLst>
                </p:cNvPr>
                <p:cNvSpPr>
                  <a:spLocks noChangeShapeType="1"/>
                </p:cNvSpPr>
                <p:nvPr/>
              </p:nvSpPr>
              <p:spPr bwMode="auto">
                <a:xfrm>
                  <a:off x="0" y="864"/>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1" name="Line 47">
                  <a:extLst>
                    <a:ext uri="{FF2B5EF4-FFF2-40B4-BE49-F238E27FC236}">
                      <a16:creationId xmlns:a16="http://schemas.microsoft.com/office/drawing/2014/main" id="{5BE70797-58F6-42D7-AE13-05850974353C}"/>
                    </a:ext>
                  </a:extLst>
                </p:cNvPr>
                <p:cNvSpPr>
                  <a:spLocks noChangeShapeType="1"/>
                </p:cNvSpPr>
                <p:nvPr/>
              </p:nvSpPr>
              <p:spPr bwMode="auto">
                <a:xfrm>
                  <a:off x="0" y="768"/>
                  <a:ext cx="192"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2" name="Line 48">
                  <a:extLst>
                    <a:ext uri="{FF2B5EF4-FFF2-40B4-BE49-F238E27FC236}">
                      <a16:creationId xmlns:a16="http://schemas.microsoft.com/office/drawing/2014/main" id="{2F8C0A64-70FB-4FC6-81B7-43A9964B8C54}"/>
                    </a:ext>
                  </a:extLst>
                </p:cNvPr>
                <p:cNvSpPr>
                  <a:spLocks noChangeShapeType="1"/>
                </p:cNvSpPr>
                <p:nvPr/>
              </p:nvSpPr>
              <p:spPr bwMode="auto">
                <a:xfrm>
                  <a:off x="0" y="672"/>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3" name="Line 49">
                  <a:extLst>
                    <a:ext uri="{FF2B5EF4-FFF2-40B4-BE49-F238E27FC236}">
                      <a16:creationId xmlns:a16="http://schemas.microsoft.com/office/drawing/2014/main" id="{4B92C69B-0DCE-49AD-99CE-EAC47257DE11}"/>
                    </a:ext>
                  </a:extLst>
                </p:cNvPr>
                <p:cNvSpPr>
                  <a:spLocks noChangeShapeType="1"/>
                </p:cNvSpPr>
                <p:nvPr/>
              </p:nvSpPr>
              <p:spPr bwMode="auto">
                <a:xfrm>
                  <a:off x="0" y="576"/>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4" name="Line 50">
                  <a:extLst>
                    <a:ext uri="{FF2B5EF4-FFF2-40B4-BE49-F238E27FC236}">
                      <a16:creationId xmlns:a16="http://schemas.microsoft.com/office/drawing/2014/main" id="{DDD8EAED-1478-4FA7-9632-E16F88D35E77}"/>
                    </a:ext>
                  </a:extLst>
                </p:cNvPr>
                <p:cNvSpPr>
                  <a:spLocks noChangeShapeType="1"/>
                </p:cNvSpPr>
                <p:nvPr/>
              </p:nvSpPr>
              <p:spPr bwMode="auto">
                <a:xfrm>
                  <a:off x="0" y="480"/>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5" name="Line 51">
                  <a:extLst>
                    <a:ext uri="{FF2B5EF4-FFF2-40B4-BE49-F238E27FC236}">
                      <a16:creationId xmlns:a16="http://schemas.microsoft.com/office/drawing/2014/main" id="{DF89A0F9-E420-4C24-94E0-B678AB7C0E48}"/>
                    </a:ext>
                  </a:extLst>
                </p:cNvPr>
                <p:cNvSpPr>
                  <a:spLocks noChangeShapeType="1"/>
                </p:cNvSpPr>
                <p:nvPr/>
              </p:nvSpPr>
              <p:spPr bwMode="auto">
                <a:xfrm>
                  <a:off x="0" y="384"/>
                  <a:ext cx="192"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6" name="Line 52">
                  <a:extLst>
                    <a:ext uri="{FF2B5EF4-FFF2-40B4-BE49-F238E27FC236}">
                      <a16:creationId xmlns:a16="http://schemas.microsoft.com/office/drawing/2014/main" id="{2784B243-8DAE-4F39-B638-EE5390475A45}"/>
                    </a:ext>
                  </a:extLst>
                </p:cNvPr>
                <p:cNvSpPr>
                  <a:spLocks noChangeShapeType="1"/>
                </p:cNvSpPr>
                <p:nvPr/>
              </p:nvSpPr>
              <p:spPr bwMode="auto">
                <a:xfrm>
                  <a:off x="0" y="288"/>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7" name="Line 53">
                  <a:extLst>
                    <a:ext uri="{FF2B5EF4-FFF2-40B4-BE49-F238E27FC236}">
                      <a16:creationId xmlns:a16="http://schemas.microsoft.com/office/drawing/2014/main" id="{7A6B5774-BD9D-4436-BD15-E7233B63A235}"/>
                    </a:ext>
                  </a:extLst>
                </p:cNvPr>
                <p:cNvSpPr>
                  <a:spLocks noChangeShapeType="1"/>
                </p:cNvSpPr>
                <p:nvPr/>
              </p:nvSpPr>
              <p:spPr bwMode="auto">
                <a:xfrm>
                  <a:off x="0" y="192"/>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8" name="Line 54">
                  <a:extLst>
                    <a:ext uri="{FF2B5EF4-FFF2-40B4-BE49-F238E27FC236}">
                      <a16:creationId xmlns:a16="http://schemas.microsoft.com/office/drawing/2014/main" id="{A33A085E-4D4E-4CC3-B659-C87009F1688D}"/>
                    </a:ext>
                  </a:extLst>
                </p:cNvPr>
                <p:cNvSpPr>
                  <a:spLocks noChangeShapeType="1"/>
                </p:cNvSpPr>
                <p:nvPr/>
              </p:nvSpPr>
              <p:spPr bwMode="auto">
                <a:xfrm>
                  <a:off x="0" y="96"/>
                  <a:ext cx="96"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9" name="Line 55">
                  <a:extLst>
                    <a:ext uri="{FF2B5EF4-FFF2-40B4-BE49-F238E27FC236}">
                      <a16:creationId xmlns:a16="http://schemas.microsoft.com/office/drawing/2014/main" id="{61B03E63-D8C9-48C3-AECF-58948A75B1F1}"/>
                    </a:ext>
                  </a:extLst>
                </p:cNvPr>
                <p:cNvSpPr>
                  <a:spLocks noChangeShapeType="1"/>
                </p:cNvSpPr>
                <p:nvPr/>
              </p:nvSpPr>
              <p:spPr bwMode="auto">
                <a:xfrm>
                  <a:off x="0" y="0"/>
                  <a:ext cx="192" cy="1"/>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grpSp>
      </p:grpSp>
      <p:pic>
        <p:nvPicPr>
          <p:cNvPr id="90" name="Picture 4">
            <a:extLst>
              <a:ext uri="{FF2B5EF4-FFF2-40B4-BE49-F238E27FC236}">
                <a16:creationId xmlns:a16="http://schemas.microsoft.com/office/drawing/2014/main" id="{2EFB83F3-AC25-4233-97A9-B09F6A1137F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88191"/>
            <a:ext cx="3082925"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miter lim="800000"/>
                <a:headEnd/>
                <a:tailEnd/>
              </a14:hiddenLine>
            </a:ext>
          </a:extLst>
        </p:spPr>
      </p:pic>
      <p:pic>
        <p:nvPicPr>
          <p:cNvPr id="91" name="Picture 5">
            <a:extLst>
              <a:ext uri="{FF2B5EF4-FFF2-40B4-BE49-F238E27FC236}">
                <a16:creationId xmlns:a16="http://schemas.microsoft.com/office/drawing/2014/main" id="{BE3878E8-2B59-42A5-84FC-989E4F2D564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988191"/>
            <a:ext cx="3082925"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miter lim="800000"/>
                <a:headEnd/>
                <a:tailEnd/>
              </a14:hiddenLine>
            </a:ext>
          </a:extLst>
        </p:spPr>
      </p:pic>
      <p:sp>
        <p:nvSpPr>
          <p:cNvPr id="92" name="Oval 6">
            <a:extLst>
              <a:ext uri="{FF2B5EF4-FFF2-40B4-BE49-F238E27FC236}">
                <a16:creationId xmlns:a16="http://schemas.microsoft.com/office/drawing/2014/main" id="{054FC685-FE14-4FA5-A53C-81D3A925F577}"/>
              </a:ext>
            </a:extLst>
          </p:cNvPr>
          <p:cNvSpPr>
            <a:spLocks/>
          </p:cNvSpPr>
          <p:nvPr/>
        </p:nvSpPr>
        <p:spPr bwMode="auto">
          <a:xfrm>
            <a:off x="1166813" y="4969516"/>
            <a:ext cx="76200" cy="76200"/>
          </a:xfrm>
          <a:prstGeom prst="ellipse">
            <a:avLst/>
          </a:prstGeom>
          <a:solidFill>
            <a:srgbClr val="33CC33"/>
          </a:solidFill>
          <a:ln w="9525" cap="flat">
            <a:solidFill>
              <a:schemeClr val="tx1"/>
            </a:solidFill>
            <a:prstDash val="solid"/>
            <a:round/>
            <a:headEnd type="none" w="med" len="med"/>
            <a:tailEnd type="none" w="med" len="med"/>
          </a:ln>
        </p:spPr>
        <p:txBody>
          <a:bodyPr lIns="0" tIns="0" rIns="0" bIns="0"/>
          <a:lstStyle/>
          <a:p>
            <a:endParaRPr lang="en-US"/>
          </a:p>
        </p:txBody>
      </p:sp>
      <p:sp>
        <p:nvSpPr>
          <p:cNvPr id="93" name="Oval 7">
            <a:extLst>
              <a:ext uri="{FF2B5EF4-FFF2-40B4-BE49-F238E27FC236}">
                <a16:creationId xmlns:a16="http://schemas.microsoft.com/office/drawing/2014/main" id="{410B5FE1-33F8-43F7-A924-2F82A00E08AB}"/>
              </a:ext>
            </a:extLst>
          </p:cNvPr>
          <p:cNvSpPr>
            <a:spLocks/>
          </p:cNvSpPr>
          <p:nvPr/>
        </p:nvSpPr>
        <p:spPr bwMode="auto">
          <a:xfrm>
            <a:off x="2066925" y="4607566"/>
            <a:ext cx="76200" cy="76200"/>
          </a:xfrm>
          <a:prstGeom prst="ellipse">
            <a:avLst/>
          </a:prstGeom>
          <a:solidFill>
            <a:srgbClr val="0066FF"/>
          </a:solidFill>
          <a:ln w="9525" cap="flat">
            <a:solidFill>
              <a:schemeClr val="tx1"/>
            </a:solidFill>
            <a:prstDash val="solid"/>
            <a:round/>
            <a:headEnd type="none" w="med" len="med"/>
            <a:tailEnd type="none" w="med" len="med"/>
          </a:ln>
        </p:spPr>
        <p:txBody>
          <a:bodyPr lIns="0" tIns="0" rIns="0" bIns="0"/>
          <a:lstStyle/>
          <a:p>
            <a:endParaRPr lang="en-US"/>
          </a:p>
        </p:txBody>
      </p:sp>
      <p:sp>
        <p:nvSpPr>
          <p:cNvPr id="94" name="Oval 8">
            <a:extLst>
              <a:ext uri="{FF2B5EF4-FFF2-40B4-BE49-F238E27FC236}">
                <a16:creationId xmlns:a16="http://schemas.microsoft.com/office/drawing/2014/main" id="{85EEB5FC-A09B-451B-ADF0-364E182FF0B0}"/>
              </a:ext>
            </a:extLst>
          </p:cNvPr>
          <p:cNvSpPr>
            <a:spLocks/>
          </p:cNvSpPr>
          <p:nvPr/>
        </p:nvSpPr>
        <p:spPr bwMode="auto">
          <a:xfrm>
            <a:off x="1228725" y="4636141"/>
            <a:ext cx="76200" cy="76200"/>
          </a:xfrm>
          <a:prstGeom prst="ellipse">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95" name="Oval 9">
            <a:extLst>
              <a:ext uri="{FF2B5EF4-FFF2-40B4-BE49-F238E27FC236}">
                <a16:creationId xmlns:a16="http://schemas.microsoft.com/office/drawing/2014/main" id="{80A36FB3-3209-47F1-8AD0-2F3226D086D0}"/>
              </a:ext>
            </a:extLst>
          </p:cNvPr>
          <p:cNvSpPr>
            <a:spLocks/>
          </p:cNvSpPr>
          <p:nvPr/>
        </p:nvSpPr>
        <p:spPr bwMode="auto">
          <a:xfrm>
            <a:off x="2209800" y="4893316"/>
            <a:ext cx="76200" cy="76200"/>
          </a:xfrm>
          <a:prstGeom prst="ellipse">
            <a:avLst/>
          </a:prstGeom>
          <a:solidFill>
            <a:srgbClr val="FFFF00"/>
          </a:solidFill>
          <a:ln w="9525" cap="flat">
            <a:solidFill>
              <a:schemeClr val="tx1"/>
            </a:solidFill>
            <a:prstDash val="solid"/>
            <a:round/>
            <a:headEnd type="none" w="med" len="med"/>
            <a:tailEnd type="none" w="med" len="med"/>
          </a:ln>
        </p:spPr>
        <p:txBody>
          <a:bodyPr lIns="0" tIns="0" rIns="0" bIns="0"/>
          <a:lstStyle/>
          <a:p>
            <a:endParaRPr lang="en-US"/>
          </a:p>
        </p:txBody>
      </p:sp>
      <p:sp>
        <p:nvSpPr>
          <p:cNvPr id="96" name="Oval 10">
            <a:extLst>
              <a:ext uri="{FF2B5EF4-FFF2-40B4-BE49-F238E27FC236}">
                <a16:creationId xmlns:a16="http://schemas.microsoft.com/office/drawing/2014/main" id="{29D2CD5A-E238-429A-B0C3-4DFDC5318E68}"/>
              </a:ext>
            </a:extLst>
          </p:cNvPr>
          <p:cNvSpPr>
            <a:spLocks/>
          </p:cNvSpPr>
          <p:nvPr/>
        </p:nvSpPr>
        <p:spPr bwMode="auto">
          <a:xfrm>
            <a:off x="4819650" y="4991741"/>
            <a:ext cx="76200" cy="76200"/>
          </a:xfrm>
          <a:prstGeom prst="ellipse">
            <a:avLst/>
          </a:prstGeom>
          <a:solidFill>
            <a:srgbClr val="33CC33"/>
          </a:solidFill>
          <a:ln w="9525" cap="flat">
            <a:solidFill>
              <a:schemeClr val="tx1"/>
            </a:solidFill>
            <a:prstDash val="solid"/>
            <a:round/>
            <a:headEnd type="none" w="med" len="med"/>
            <a:tailEnd type="none" w="med" len="med"/>
          </a:ln>
        </p:spPr>
        <p:txBody>
          <a:bodyPr lIns="0" tIns="0" rIns="0" bIns="0"/>
          <a:lstStyle/>
          <a:p>
            <a:endParaRPr lang="en-US"/>
          </a:p>
        </p:txBody>
      </p:sp>
      <p:sp>
        <p:nvSpPr>
          <p:cNvPr id="97" name="Oval 11">
            <a:extLst>
              <a:ext uri="{FF2B5EF4-FFF2-40B4-BE49-F238E27FC236}">
                <a16:creationId xmlns:a16="http://schemas.microsoft.com/office/drawing/2014/main" id="{232DBF68-2324-411F-9477-03B7C0FE1DF4}"/>
              </a:ext>
            </a:extLst>
          </p:cNvPr>
          <p:cNvSpPr>
            <a:spLocks/>
          </p:cNvSpPr>
          <p:nvPr/>
        </p:nvSpPr>
        <p:spPr bwMode="auto">
          <a:xfrm>
            <a:off x="5776913" y="4286891"/>
            <a:ext cx="76200" cy="76200"/>
          </a:xfrm>
          <a:prstGeom prst="ellipse">
            <a:avLst/>
          </a:prstGeom>
          <a:solidFill>
            <a:srgbClr val="0066FF"/>
          </a:solidFill>
          <a:ln w="9525" cap="flat">
            <a:solidFill>
              <a:schemeClr val="tx1"/>
            </a:solidFill>
            <a:prstDash val="solid"/>
            <a:round/>
            <a:headEnd type="none" w="med" len="med"/>
            <a:tailEnd type="none" w="med" len="med"/>
          </a:ln>
        </p:spPr>
        <p:txBody>
          <a:bodyPr lIns="0" tIns="0" rIns="0" bIns="0"/>
          <a:lstStyle/>
          <a:p>
            <a:endParaRPr lang="en-US"/>
          </a:p>
        </p:txBody>
      </p:sp>
      <p:sp>
        <p:nvSpPr>
          <p:cNvPr id="98" name="Oval 12">
            <a:extLst>
              <a:ext uri="{FF2B5EF4-FFF2-40B4-BE49-F238E27FC236}">
                <a16:creationId xmlns:a16="http://schemas.microsoft.com/office/drawing/2014/main" id="{E8CB7594-3BC3-4473-98ED-D3F868470E3B}"/>
              </a:ext>
            </a:extLst>
          </p:cNvPr>
          <p:cNvSpPr>
            <a:spLocks/>
          </p:cNvSpPr>
          <p:nvPr/>
        </p:nvSpPr>
        <p:spPr bwMode="auto">
          <a:xfrm>
            <a:off x="4829175" y="4286891"/>
            <a:ext cx="76200" cy="76200"/>
          </a:xfrm>
          <a:prstGeom prst="ellipse">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99" name="Oval 13">
            <a:extLst>
              <a:ext uri="{FF2B5EF4-FFF2-40B4-BE49-F238E27FC236}">
                <a16:creationId xmlns:a16="http://schemas.microsoft.com/office/drawing/2014/main" id="{06A1F5A7-58E2-4806-AFEA-08BB2E184AE4}"/>
              </a:ext>
            </a:extLst>
          </p:cNvPr>
          <p:cNvSpPr>
            <a:spLocks/>
          </p:cNvSpPr>
          <p:nvPr/>
        </p:nvSpPr>
        <p:spPr bwMode="auto">
          <a:xfrm>
            <a:off x="5781675" y="4991741"/>
            <a:ext cx="76200" cy="76200"/>
          </a:xfrm>
          <a:prstGeom prst="ellipse">
            <a:avLst/>
          </a:prstGeom>
          <a:solidFill>
            <a:srgbClr val="FFFF00"/>
          </a:solidFill>
          <a:ln w="9525" cap="flat">
            <a:solidFill>
              <a:schemeClr val="tx1"/>
            </a:solidFill>
            <a:prstDash val="solid"/>
            <a:round/>
            <a:headEnd type="none" w="med" len="med"/>
            <a:tailEnd type="none" w="med" len="med"/>
          </a:ln>
        </p:spPr>
        <p:txBody>
          <a:bodyPr lIns="0" tIns="0" rIns="0" bIns="0"/>
          <a:lstStyle/>
          <a:p>
            <a:endParaRPr lang="en-US"/>
          </a:p>
        </p:txBody>
      </p:sp>
      <p:sp>
        <p:nvSpPr>
          <p:cNvPr id="100" name="Rectangle 15">
            <a:extLst>
              <a:ext uri="{FF2B5EF4-FFF2-40B4-BE49-F238E27FC236}">
                <a16:creationId xmlns:a16="http://schemas.microsoft.com/office/drawing/2014/main" id="{0BF36F6A-4F93-44A6-A536-62FDD5829904}"/>
              </a:ext>
            </a:extLst>
          </p:cNvPr>
          <p:cNvSpPr>
            <a:spLocks/>
          </p:cNvSpPr>
          <p:nvPr/>
        </p:nvSpPr>
        <p:spPr bwMode="auto">
          <a:xfrm>
            <a:off x="1295400" y="4426591"/>
            <a:ext cx="309563"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dirty="0">
                <a:solidFill>
                  <a:srgbClr val="FF0000"/>
                </a:solidFill>
                <a:latin typeface="Arial Bold" charset="0"/>
                <a:cs typeface="Arial Bold" charset="0"/>
                <a:sym typeface="Arial Bold" charset="0"/>
              </a:rPr>
              <a:t>p</a:t>
            </a:r>
          </a:p>
        </p:txBody>
      </p:sp>
      <p:sp>
        <p:nvSpPr>
          <p:cNvPr id="101" name="Rectangle 16">
            <a:extLst>
              <a:ext uri="{FF2B5EF4-FFF2-40B4-BE49-F238E27FC236}">
                <a16:creationId xmlns:a16="http://schemas.microsoft.com/office/drawing/2014/main" id="{812CBDD3-97C6-4548-A301-35D8DA465AC2}"/>
              </a:ext>
            </a:extLst>
          </p:cNvPr>
          <p:cNvSpPr>
            <a:spLocks/>
          </p:cNvSpPr>
          <p:nvPr/>
        </p:nvSpPr>
        <p:spPr bwMode="auto">
          <a:xfrm>
            <a:off x="4954588" y="4121791"/>
            <a:ext cx="29944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dirty="0">
                <a:solidFill>
                  <a:srgbClr val="FF0000"/>
                </a:solidFill>
                <a:latin typeface="Arial Bold" charset="0"/>
                <a:cs typeface="Arial Bold" charset="0"/>
                <a:sym typeface="Arial Bold" charset="0"/>
              </a:rPr>
              <a:t>p′</a:t>
            </a:r>
          </a:p>
        </p:txBody>
      </p:sp>
      <p:sp>
        <p:nvSpPr>
          <p:cNvPr id="72" name="TextBox 71">
            <a:extLst>
              <a:ext uri="{FF2B5EF4-FFF2-40B4-BE49-F238E27FC236}">
                <a16:creationId xmlns:a16="http://schemas.microsoft.com/office/drawing/2014/main" id="{8D854F79-F61E-4F9C-B291-84E34DA00DC7}"/>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6180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8991616" presetClass="entr" presetSubtype="9125252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a:t>Image rectification: example</a:t>
            </a:r>
          </a:p>
        </p:txBody>
      </p:sp>
      <p:pic>
        <p:nvPicPr>
          <p:cNvPr id="174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4700" y="1643063"/>
            <a:ext cx="12954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1665288"/>
            <a:ext cx="5402262" cy="378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861039" y="5410200"/>
            <a:ext cx="561596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dirty="0" err="1"/>
              <a:t>Piero</a:t>
            </a:r>
            <a:r>
              <a:rPr lang="en-US" dirty="0"/>
              <a:t> </a:t>
            </a:r>
            <a:r>
              <a:rPr lang="en-US" dirty="0" err="1"/>
              <a:t>della</a:t>
            </a:r>
            <a:r>
              <a:rPr lang="en-US" dirty="0"/>
              <a:t> Francesca</a:t>
            </a:r>
            <a:r>
              <a:rPr lang="en-US" i="1" dirty="0"/>
              <a:t>, Flagellation, </a:t>
            </a:r>
            <a:r>
              <a:rPr lang="en-US" dirty="0"/>
              <a:t>ca. 1455</a:t>
            </a:r>
          </a:p>
        </p:txBody>
      </p:sp>
      <p:sp>
        <p:nvSpPr>
          <p:cNvPr id="7" name="TextBox 6">
            <a:extLst>
              <a:ext uri="{FF2B5EF4-FFF2-40B4-BE49-F238E27FC236}">
                <a16:creationId xmlns:a16="http://schemas.microsoft.com/office/drawing/2014/main" id="{0CAF2B01-0EA8-4ACD-BD86-F0BD6B920AE1}"/>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14525270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76200" y="76200"/>
            <a:ext cx="9067800" cy="838200"/>
          </a:xfrm>
          <a:ln/>
        </p:spPr>
        <p:txBody>
          <a:bodyPr rIns="132080">
            <a:normAutofit fontScale="90000"/>
          </a:bodyPr>
          <a:lstStyle/>
          <a:p>
            <a:r>
              <a:rPr lang="en-US" dirty="0"/>
              <a:t>Application: 3D modeling from a single image</a:t>
            </a:r>
          </a:p>
        </p:txBody>
      </p:sp>
      <p:sp>
        <p:nvSpPr>
          <p:cNvPr id="3" name="Rectangle 2"/>
          <p:cNvSpPr/>
          <p:nvPr/>
        </p:nvSpPr>
        <p:spPr>
          <a:xfrm>
            <a:off x="228600" y="6043136"/>
            <a:ext cx="8686800" cy="738664"/>
          </a:xfrm>
          <a:prstGeom prst="rect">
            <a:avLst/>
          </a:prstGeom>
        </p:spPr>
        <p:txBody>
          <a:bodyPr wrap="square">
            <a:spAutoFit/>
          </a:bodyPr>
          <a:lstStyle/>
          <a:p>
            <a:pPr algn="ctr"/>
            <a:r>
              <a:rPr lang="en-US" sz="1400" dirty="0"/>
              <a:t>A. </a:t>
            </a:r>
            <a:r>
              <a:rPr lang="en-US" sz="1400" dirty="0" err="1"/>
              <a:t>Criminisi</a:t>
            </a:r>
            <a:r>
              <a:rPr lang="en-US" sz="1400" dirty="0"/>
              <a:t>, M. Kemp, and A. </a:t>
            </a:r>
            <a:r>
              <a:rPr lang="en-US" sz="1400" dirty="0" err="1"/>
              <a:t>Zisserman,</a:t>
            </a:r>
            <a:r>
              <a:rPr lang="en-US" sz="1400" dirty="0" err="1">
                <a:hlinkClick r:id="rId2"/>
              </a:rPr>
              <a:t>Bringing</a:t>
            </a:r>
            <a:r>
              <a:rPr lang="en-US" sz="1400" dirty="0">
                <a:hlinkClick r:id="rId2"/>
              </a:rPr>
              <a:t> Pictorial Space to Life: computer techniques for the analysis of paintings</a:t>
            </a:r>
            <a:r>
              <a:rPr lang="en-US" sz="1400" dirty="0"/>
              <a:t>, </a:t>
            </a:r>
            <a:br>
              <a:rPr lang="en-US" sz="1400" dirty="0"/>
            </a:br>
            <a:r>
              <a:rPr lang="en-US" sz="1400" i="1" dirty="0"/>
              <a:t>Proc. Computers and the History of Art</a:t>
            </a:r>
            <a:r>
              <a:rPr lang="en-US" sz="1400" dirty="0"/>
              <a:t>, 2002</a:t>
            </a:r>
          </a:p>
        </p:txBody>
      </p:sp>
      <p:pic>
        <p:nvPicPr>
          <p:cNvPr id="2" name="Picture 1" descr="Screen Shot 2018-03-07 at 10.26.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143001"/>
            <a:ext cx="3986129" cy="3886199"/>
          </a:xfrm>
          <a:prstGeom prst="rect">
            <a:avLst/>
          </a:prstGeom>
        </p:spPr>
      </p:pic>
      <p:pic>
        <p:nvPicPr>
          <p:cNvPr id="4" name="Picture 3" descr="Screen Shot 2018-03-07 at 10.27.0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529" y="1219200"/>
            <a:ext cx="5093529" cy="4114800"/>
          </a:xfrm>
          <a:prstGeom prst="rect">
            <a:avLst/>
          </a:prstGeom>
        </p:spPr>
      </p:pic>
      <p:pic>
        <p:nvPicPr>
          <p:cNvPr id="5" name="Picture 4" descr="Screen Shot 2018-03-07 at 10.27.2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0361" y="1905000"/>
            <a:ext cx="4713639" cy="3429000"/>
          </a:xfrm>
          <a:prstGeom prst="rect">
            <a:avLst/>
          </a:prstGeom>
        </p:spPr>
      </p:pic>
      <p:sp>
        <p:nvSpPr>
          <p:cNvPr id="7" name="TextBox 6">
            <a:extLst>
              <a:ext uri="{FF2B5EF4-FFF2-40B4-BE49-F238E27FC236}">
                <a16:creationId xmlns:a16="http://schemas.microsoft.com/office/drawing/2014/main" id="{8B27ACC0-B9E9-407D-A19A-1135E10BF891}"/>
              </a:ext>
            </a:extLst>
          </p:cNvPr>
          <p:cNvSpPr txBox="1"/>
          <p:nvPr/>
        </p:nvSpPr>
        <p:spPr>
          <a:xfrm>
            <a:off x="357404" y="6471484"/>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126611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Line 1"/>
          <p:cNvSpPr>
            <a:spLocks noChangeShapeType="1"/>
          </p:cNvSpPr>
          <p:nvPr/>
        </p:nvSpPr>
        <p:spPr bwMode="auto">
          <a:xfrm>
            <a:off x="685800" y="838200"/>
            <a:ext cx="7772400" cy="1588"/>
          </a:xfrm>
          <a:prstGeom prst="line">
            <a:avLst/>
          </a:prstGeom>
          <a:noFill/>
          <a:ln w="38100"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5122" name="Rectangle 2"/>
          <p:cNvSpPr>
            <a:spLocks noGrp="1" noChangeArrowheads="1"/>
          </p:cNvSpPr>
          <p:nvPr>
            <p:ph type="title"/>
          </p:nvPr>
        </p:nvSpPr>
        <p:spPr>
          <a:xfrm>
            <a:off x="76200" y="76200"/>
            <a:ext cx="9067800" cy="838200"/>
          </a:xfrm>
          <a:ln/>
        </p:spPr>
        <p:txBody>
          <a:bodyPr rIns="132080">
            <a:normAutofit fontScale="90000"/>
          </a:bodyPr>
          <a:lstStyle/>
          <a:p>
            <a:r>
              <a:rPr lang="en-US" dirty="0"/>
              <a:t>Application: 3D modeling from a single image</a:t>
            </a:r>
          </a:p>
        </p:txBody>
      </p:sp>
      <p:pic>
        <p:nvPicPr>
          <p:cNvPr id="512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90600"/>
            <a:ext cx="3430588"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flat">
                <a:solidFill>
                  <a:srgbClr val="EAEAEA"/>
                </a:solidFill>
                <a:miter lim="800000"/>
                <a:headEnd/>
                <a:tailEnd/>
              </a14:hiddenLine>
            </a:ext>
          </a:extLst>
        </p:spPr>
      </p:pic>
      <p:pic>
        <p:nvPicPr>
          <p:cNvPr id="512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563" y="896938"/>
            <a:ext cx="2636837" cy="2455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miter lim="800000"/>
                <a:headEnd/>
                <a:tailEnd/>
              </a14:hiddenLine>
            </a:ext>
          </a:extLst>
        </p:spPr>
      </p:pic>
      <p:pic>
        <p:nvPicPr>
          <p:cNvPr id="5125"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4325" y="3200400"/>
            <a:ext cx="2327275"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miter lim="800000"/>
                <a:headEnd/>
                <a:tailEnd/>
              </a14:hiddenLine>
            </a:ext>
          </a:extLst>
        </p:spPr>
      </p:pic>
      <p:sp>
        <p:nvSpPr>
          <p:cNvPr id="5126" name="Rectangle 6"/>
          <p:cNvSpPr>
            <a:spLocks/>
          </p:cNvSpPr>
          <p:nvPr/>
        </p:nvSpPr>
        <p:spPr bwMode="auto">
          <a:xfrm>
            <a:off x="1783520" y="4876800"/>
            <a:ext cx="226703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1200" dirty="0">
                <a:solidFill>
                  <a:schemeClr val="tx1"/>
                </a:solidFill>
                <a:latin typeface="Arial" charset="0"/>
                <a:cs typeface="Arial" charset="0"/>
                <a:sym typeface="Arial" charset="0"/>
              </a:rPr>
              <a:t>J. Vermeer</a:t>
            </a:r>
            <a:r>
              <a:rPr lang="en-US" sz="1200" dirty="0">
                <a:sym typeface="Arial" charset="0"/>
              </a:rPr>
              <a:t>,</a:t>
            </a:r>
            <a:r>
              <a:rPr lang="en-US" sz="1200" dirty="0">
                <a:solidFill>
                  <a:schemeClr val="tx1"/>
                </a:solidFill>
                <a:latin typeface="Arial" charset="0"/>
                <a:cs typeface="Arial" charset="0"/>
                <a:sym typeface="Arial" charset="0"/>
              </a:rPr>
              <a:t> </a:t>
            </a:r>
            <a:r>
              <a:rPr lang="en-US" sz="1200" dirty="0">
                <a:solidFill>
                  <a:schemeClr val="tx1"/>
                </a:solidFill>
                <a:latin typeface="Arial Italic" charset="0"/>
                <a:cs typeface="Arial Italic" charset="0"/>
                <a:sym typeface="Arial Italic" charset="0"/>
              </a:rPr>
              <a:t>Music Lesson</a:t>
            </a:r>
            <a:r>
              <a:rPr lang="en-US" sz="1200" dirty="0">
                <a:solidFill>
                  <a:schemeClr val="tx1"/>
                </a:solidFill>
                <a:latin typeface="+mn-lt"/>
                <a:cs typeface="Arial Italic" charset="0"/>
                <a:sym typeface="Arial Italic" charset="0"/>
              </a:rPr>
              <a:t>, 1662</a:t>
            </a:r>
          </a:p>
        </p:txBody>
      </p:sp>
      <p:sp>
        <p:nvSpPr>
          <p:cNvPr id="3" name="Rectangle 2"/>
          <p:cNvSpPr/>
          <p:nvPr/>
        </p:nvSpPr>
        <p:spPr>
          <a:xfrm>
            <a:off x="228600" y="6043136"/>
            <a:ext cx="8686800" cy="738664"/>
          </a:xfrm>
          <a:prstGeom prst="rect">
            <a:avLst/>
          </a:prstGeom>
        </p:spPr>
        <p:txBody>
          <a:bodyPr wrap="square">
            <a:spAutoFit/>
          </a:bodyPr>
          <a:lstStyle/>
          <a:p>
            <a:pPr algn="ctr"/>
            <a:r>
              <a:rPr lang="en-US" sz="1400" dirty="0"/>
              <a:t>A. </a:t>
            </a:r>
            <a:r>
              <a:rPr lang="en-US" sz="1400" dirty="0" err="1"/>
              <a:t>Criminisi</a:t>
            </a:r>
            <a:r>
              <a:rPr lang="en-US" sz="1400" dirty="0"/>
              <a:t>, M. Kemp, and A. </a:t>
            </a:r>
            <a:r>
              <a:rPr lang="en-US" sz="1400" dirty="0" err="1"/>
              <a:t>Zisserman,</a:t>
            </a:r>
            <a:r>
              <a:rPr lang="en-US" sz="1400" dirty="0" err="1">
                <a:hlinkClick r:id="rId5"/>
              </a:rPr>
              <a:t>Bringing</a:t>
            </a:r>
            <a:r>
              <a:rPr lang="en-US" sz="1400" dirty="0">
                <a:hlinkClick r:id="rId5"/>
              </a:rPr>
              <a:t> Pictorial Space to Life: computer techniques for the analysis of paintings</a:t>
            </a:r>
            <a:r>
              <a:rPr lang="en-US" sz="1400" dirty="0"/>
              <a:t>, </a:t>
            </a:r>
            <a:br>
              <a:rPr lang="en-US" sz="1400" dirty="0"/>
            </a:br>
            <a:r>
              <a:rPr lang="en-US" sz="1400" i="1" dirty="0"/>
              <a:t>Proc. Computers and the History of Art</a:t>
            </a:r>
            <a:r>
              <a:rPr lang="en-US" sz="1400" dirty="0"/>
              <a:t>, 2002</a:t>
            </a:r>
          </a:p>
        </p:txBody>
      </p:sp>
      <p:sp>
        <p:nvSpPr>
          <p:cNvPr id="9" name="TextBox 8">
            <a:extLst>
              <a:ext uri="{FF2B5EF4-FFF2-40B4-BE49-F238E27FC236}">
                <a16:creationId xmlns:a16="http://schemas.microsoft.com/office/drawing/2014/main" id="{AA2F1005-D9EE-4FDA-9F50-520EA771EFDA}"/>
              </a:ext>
            </a:extLst>
          </p:cNvPr>
          <p:cNvSpPr txBox="1"/>
          <p:nvPr/>
        </p:nvSpPr>
        <p:spPr>
          <a:xfrm>
            <a:off x="357404" y="6471484"/>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42018808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48ED1-EEBF-4820-9C21-600192A6E980}"/>
              </a:ext>
            </a:extLst>
          </p:cNvPr>
          <p:cNvSpPr>
            <a:spLocks noGrp="1"/>
          </p:cNvSpPr>
          <p:nvPr>
            <p:ph type="title"/>
          </p:nvPr>
        </p:nvSpPr>
        <p:spPr/>
        <p:txBody>
          <a:bodyPr/>
          <a:lstStyle/>
          <a:p>
            <a:r>
              <a:rPr lang="en-US" dirty="0"/>
              <a:t>Application: Object Detection</a:t>
            </a:r>
          </a:p>
        </p:txBody>
      </p:sp>
      <p:pic>
        <p:nvPicPr>
          <p:cNvPr id="4" name="Picture 3">
            <a:extLst>
              <a:ext uri="{FF2B5EF4-FFF2-40B4-BE49-F238E27FC236}">
                <a16:creationId xmlns:a16="http://schemas.microsoft.com/office/drawing/2014/main" id="{FA576A5C-8791-4CD7-8951-AFFBB3A0F997}"/>
              </a:ext>
            </a:extLst>
          </p:cNvPr>
          <p:cNvPicPr>
            <a:picLocks noChangeAspect="1"/>
          </p:cNvPicPr>
          <p:nvPr/>
        </p:nvPicPr>
        <p:blipFill rotWithShape="1">
          <a:blip r:embed="rId2"/>
          <a:srcRect l="5373"/>
          <a:stretch/>
        </p:blipFill>
        <p:spPr>
          <a:xfrm>
            <a:off x="0" y="1700366"/>
            <a:ext cx="5909915" cy="2937149"/>
          </a:xfrm>
          <a:prstGeom prst="rect">
            <a:avLst/>
          </a:prstGeom>
        </p:spPr>
      </p:pic>
      <p:sp>
        <p:nvSpPr>
          <p:cNvPr id="5" name="Rectangle 4">
            <a:extLst>
              <a:ext uri="{FF2B5EF4-FFF2-40B4-BE49-F238E27FC236}">
                <a16:creationId xmlns:a16="http://schemas.microsoft.com/office/drawing/2014/main" id="{450538BE-3177-42BF-87DC-D22C743FB728}"/>
              </a:ext>
            </a:extLst>
          </p:cNvPr>
          <p:cNvSpPr/>
          <p:nvPr/>
        </p:nvSpPr>
        <p:spPr>
          <a:xfrm>
            <a:off x="6241409" y="1786855"/>
            <a:ext cx="2734811" cy="269286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64CCD0A-C919-4A8E-AC7F-B9A04D2E810E}"/>
              </a:ext>
            </a:extLst>
          </p:cNvPr>
          <p:cNvSpPr/>
          <p:nvPr/>
        </p:nvSpPr>
        <p:spPr>
          <a:xfrm>
            <a:off x="6241409" y="2877424"/>
            <a:ext cx="2734811" cy="1602297"/>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321E7444-DC22-4A12-88CD-393416998AA0}"/>
              </a:ext>
            </a:extLst>
          </p:cNvPr>
          <p:cNvCxnSpPr>
            <a:cxnSpLocks/>
          </p:cNvCxnSpPr>
          <p:nvPr/>
        </p:nvCxnSpPr>
        <p:spPr>
          <a:xfrm>
            <a:off x="6241409" y="2890007"/>
            <a:ext cx="273481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BB90EB4-02D3-4565-A8E0-52B998C67EA1}"/>
              </a:ext>
            </a:extLst>
          </p:cNvPr>
          <p:cNvSpPr txBox="1"/>
          <p:nvPr/>
        </p:nvSpPr>
        <p:spPr>
          <a:xfrm>
            <a:off x="6333492" y="2306121"/>
            <a:ext cx="880973" cy="523220"/>
          </a:xfrm>
          <a:prstGeom prst="rect">
            <a:avLst/>
          </a:prstGeom>
          <a:noFill/>
        </p:spPr>
        <p:txBody>
          <a:bodyPr wrap="square" rtlCol="0">
            <a:spAutoFit/>
          </a:bodyPr>
          <a:lstStyle/>
          <a:p>
            <a:r>
              <a:rPr lang="en-US" sz="2800" b="1" dirty="0">
                <a:solidFill>
                  <a:schemeClr val="bg1"/>
                </a:solidFill>
              </a:rPr>
              <a:t>v</a:t>
            </a:r>
            <a:r>
              <a:rPr lang="en-US" sz="2800" b="1" baseline="-25000" dirty="0">
                <a:solidFill>
                  <a:schemeClr val="bg1"/>
                </a:solidFill>
              </a:rPr>
              <a:t>0</a:t>
            </a:r>
          </a:p>
        </p:txBody>
      </p:sp>
      <p:sp>
        <p:nvSpPr>
          <p:cNvPr id="10" name="Rectangle 9">
            <a:extLst>
              <a:ext uri="{FF2B5EF4-FFF2-40B4-BE49-F238E27FC236}">
                <a16:creationId xmlns:a16="http://schemas.microsoft.com/office/drawing/2014/main" id="{5E7D4F0E-E54C-4131-8EBC-F56E5FF2EEDF}"/>
              </a:ext>
            </a:extLst>
          </p:cNvPr>
          <p:cNvSpPr/>
          <p:nvPr/>
        </p:nvSpPr>
        <p:spPr>
          <a:xfrm>
            <a:off x="7290032" y="2536888"/>
            <a:ext cx="561932" cy="1192799"/>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7D6709E1-7F3D-4DF3-AB35-AB86CF652EB7}"/>
              </a:ext>
            </a:extLst>
          </p:cNvPr>
          <p:cNvCxnSpPr>
            <a:cxnSpLocks/>
          </p:cNvCxnSpPr>
          <p:nvPr/>
        </p:nvCxnSpPr>
        <p:spPr>
          <a:xfrm>
            <a:off x="8003097" y="2536888"/>
            <a:ext cx="0" cy="125493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6E922D7-B0E0-4F4A-A7E8-200AB484A61B}"/>
              </a:ext>
            </a:extLst>
          </p:cNvPr>
          <p:cNvSpPr txBox="1"/>
          <p:nvPr/>
        </p:nvSpPr>
        <p:spPr>
          <a:xfrm>
            <a:off x="8049172" y="2938871"/>
            <a:ext cx="880973" cy="523220"/>
          </a:xfrm>
          <a:prstGeom prst="rect">
            <a:avLst/>
          </a:prstGeom>
          <a:noFill/>
        </p:spPr>
        <p:txBody>
          <a:bodyPr wrap="square" rtlCol="0">
            <a:spAutoFit/>
          </a:bodyPr>
          <a:lstStyle/>
          <a:p>
            <a:r>
              <a:rPr lang="en-US" sz="2800" b="1" dirty="0">
                <a:solidFill>
                  <a:schemeClr val="bg1"/>
                </a:solidFill>
              </a:rPr>
              <a:t>h</a:t>
            </a:r>
            <a:endParaRPr lang="en-US" sz="2800" b="1" baseline="-25000" dirty="0">
              <a:solidFill>
                <a:schemeClr val="bg1"/>
              </a:solidFill>
            </a:endParaRPr>
          </a:p>
        </p:txBody>
      </p:sp>
      <p:sp>
        <p:nvSpPr>
          <p:cNvPr id="15" name="TextBox 14">
            <a:extLst>
              <a:ext uri="{FF2B5EF4-FFF2-40B4-BE49-F238E27FC236}">
                <a16:creationId xmlns:a16="http://schemas.microsoft.com/office/drawing/2014/main" id="{D6DBC408-21A9-45DF-8409-19CA3DB0F209}"/>
              </a:ext>
            </a:extLst>
          </p:cNvPr>
          <p:cNvSpPr txBox="1"/>
          <p:nvPr/>
        </p:nvSpPr>
        <p:spPr>
          <a:xfrm>
            <a:off x="6681767" y="3536363"/>
            <a:ext cx="880973" cy="523220"/>
          </a:xfrm>
          <a:prstGeom prst="rect">
            <a:avLst/>
          </a:prstGeom>
          <a:noFill/>
        </p:spPr>
        <p:txBody>
          <a:bodyPr wrap="square" rtlCol="0">
            <a:spAutoFit/>
          </a:bodyPr>
          <a:lstStyle/>
          <a:p>
            <a:r>
              <a:rPr lang="en-US" sz="2800" b="1" dirty="0">
                <a:solidFill>
                  <a:schemeClr val="bg1"/>
                </a:solidFill>
              </a:rPr>
              <a:t>v</a:t>
            </a:r>
            <a:endParaRPr lang="en-US" sz="2800" b="1" baseline="-25000" dirty="0">
              <a:solidFill>
                <a:schemeClr val="bg1"/>
              </a:solidFill>
            </a:endParaRPr>
          </a:p>
        </p:txBody>
      </p:sp>
      <p:cxnSp>
        <p:nvCxnSpPr>
          <p:cNvPr id="16" name="Straight Connector 15">
            <a:extLst>
              <a:ext uri="{FF2B5EF4-FFF2-40B4-BE49-F238E27FC236}">
                <a16:creationId xmlns:a16="http://schemas.microsoft.com/office/drawing/2014/main" id="{58EA98F1-5F1E-4380-B758-B235FB5CF197}"/>
              </a:ext>
            </a:extLst>
          </p:cNvPr>
          <p:cNvCxnSpPr>
            <a:cxnSpLocks/>
          </p:cNvCxnSpPr>
          <p:nvPr/>
        </p:nvCxnSpPr>
        <p:spPr>
          <a:xfrm>
            <a:off x="7127371" y="3729687"/>
            <a:ext cx="72459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D2DDA14-4F23-4136-A50D-46A91B227492}"/>
              </a:ext>
            </a:extLst>
          </p:cNvPr>
          <p:cNvSpPr txBox="1"/>
          <p:nvPr/>
        </p:nvSpPr>
        <p:spPr>
          <a:xfrm>
            <a:off x="132061" y="5157634"/>
            <a:ext cx="5178169" cy="523220"/>
          </a:xfrm>
          <a:prstGeom prst="rect">
            <a:avLst/>
          </a:prstGeom>
          <a:noFill/>
        </p:spPr>
        <p:txBody>
          <a:bodyPr wrap="square" rtlCol="0">
            <a:spAutoFit/>
          </a:bodyPr>
          <a:lstStyle/>
          <a:p>
            <a:r>
              <a:rPr lang="en-US" sz="2800" dirty="0"/>
              <a:t>“Reasonable” approximation:</a:t>
            </a:r>
          </a:p>
        </p:txBody>
      </p:sp>
      <p:sp>
        <p:nvSpPr>
          <p:cNvPr id="19" name="TextBox 18">
            <a:extLst>
              <a:ext uri="{FF2B5EF4-FFF2-40B4-BE49-F238E27FC236}">
                <a16:creationId xmlns:a16="http://schemas.microsoft.com/office/drawing/2014/main" id="{E288E82D-8E08-4D4D-AF94-961DBAE04290}"/>
              </a:ext>
            </a:extLst>
          </p:cNvPr>
          <p:cNvSpPr txBox="1"/>
          <p:nvPr/>
        </p:nvSpPr>
        <p:spPr>
          <a:xfrm>
            <a:off x="6241409" y="4110389"/>
            <a:ext cx="738231" cy="369332"/>
          </a:xfrm>
          <a:prstGeom prst="rect">
            <a:avLst/>
          </a:prstGeom>
          <a:noFill/>
        </p:spPr>
        <p:txBody>
          <a:bodyPr wrap="square" rtlCol="0">
            <a:spAutoFit/>
          </a:bodyPr>
          <a:lstStyle/>
          <a:p>
            <a:r>
              <a:rPr lang="en-US" dirty="0"/>
              <a:t>(0,0)</a:t>
            </a:r>
          </a:p>
        </p:txBody>
      </p:sp>
      <p:sp>
        <p:nvSpPr>
          <p:cNvPr id="20" name="TextBox 19">
            <a:extLst>
              <a:ext uri="{FF2B5EF4-FFF2-40B4-BE49-F238E27FC236}">
                <a16:creationId xmlns:a16="http://schemas.microsoft.com/office/drawing/2014/main" id="{D1B64480-9984-42D0-BAF4-3E0A2F27B07F}"/>
              </a:ext>
            </a:extLst>
          </p:cNvPr>
          <p:cNvSpPr txBox="1"/>
          <p:nvPr/>
        </p:nvSpPr>
        <p:spPr>
          <a:xfrm>
            <a:off x="8237989" y="1786855"/>
            <a:ext cx="738231" cy="369332"/>
          </a:xfrm>
          <a:prstGeom prst="rect">
            <a:avLst/>
          </a:prstGeom>
          <a:noFill/>
        </p:spPr>
        <p:txBody>
          <a:bodyPr wrap="square" rtlCol="0">
            <a:spAutoFit/>
          </a:bodyPr>
          <a:lstStyle/>
          <a:p>
            <a:pPr algn="r"/>
            <a:r>
              <a:rPr lang="en-US" dirty="0"/>
              <a:t>(1,1)</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9CA5CDD-D250-49D5-97DB-1591E5192167}"/>
                  </a:ext>
                </a:extLst>
              </p:cNvPr>
              <p:cNvSpPr txBox="1"/>
              <p:nvPr/>
            </p:nvSpPr>
            <p:spPr>
              <a:xfrm>
                <a:off x="5313950" y="4970069"/>
                <a:ext cx="2982868" cy="8912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𝑦</m:t>
                          </m:r>
                        </m:e>
                        <m:sub>
                          <m:r>
                            <a:rPr lang="en-US" sz="2800" b="0" i="1" smtClean="0">
                              <a:latin typeface="Cambria Math" panose="02040503050406030204" pitchFamily="18" charset="0"/>
                            </a:rPr>
                            <m:t>𝑜𝑏𝑗𝑒𝑐𝑡</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h</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𝑦</m:t>
                              </m:r>
                            </m:e>
                            <m:sub>
                              <m:r>
                                <a:rPr lang="en-US" sz="2800" b="0" i="1" smtClean="0">
                                  <a:latin typeface="Cambria Math" panose="02040503050406030204" pitchFamily="18" charset="0"/>
                                </a:rPr>
                                <m:t>𝑐𝑎𝑚𝑒𝑟𝑎</m:t>
                              </m:r>
                            </m:sub>
                          </m:sSub>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𝑣</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r>
                            <a:rPr lang="en-US" sz="2800" b="0" i="1" smtClean="0">
                              <a:latin typeface="Cambria Math" panose="02040503050406030204" pitchFamily="18" charset="0"/>
                            </a:rPr>
                            <m:t>𝑣</m:t>
                          </m:r>
                        </m:den>
                      </m:f>
                    </m:oMath>
                  </m:oMathPara>
                </a14:m>
                <a:endParaRPr lang="en-US" sz="2800" dirty="0"/>
              </a:p>
            </p:txBody>
          </p:sp>
        </mc:Choice>
        <mc:Fallback xmlns="">
          <p:sp>
            <p:nvSpPr>
              <p:cNvPr id="25" name="TextBox 24">
                <a:extLst>
                  <a:ext uri="{FF2B5EF4-FFF2-40B4-BE49-F238E27FC236}">
                    <a16:creationId xmlns:a16="http://schemas.microsoft.com/office/drawing/2014/main" id="{C9CA5CDD-D250-49D5-97DB-1591E5192167}"/>
                  </a:ext>
                </a:extLst>
              </p:cNvPr>
              <p:cNvSpPr txBox="1">
                <a:spLocks noRot="1" noChangeAspect="1" noMove="1" noResize="1" noEditPoints="1" noAdjustHandles="1" noChangeArrowheads="1" noChangeShapeType="1" noTextEdit="1"/>
              </p:cNvSpPr>
              <p:nvPr/>
            </p:nvSpPr>
            <p:spPr>
              <a:xfrm>
                <a:off x="5313950" y="4970069"/>
                <a:ext cx="2982868" cy="891206"/>
              </a:xfrm>
              <a:prstGeom prst="rect">
                <a:avLst/>
              </a:prstGeom>
              <a:blipFill>
                <a:blip r:embed="rId3"/>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B6D7B5EB-A152-4EF9-B17B-10465CCF445E}"/>
              </a:ext>
            </a:extLst>
          </p:cNvPr>
          <p:cNvSpPr txBox="1"/>
          <p:nvPr/>
        </p:nvSpPr>
        <p:spPr>
          <a:xfrm>
            <a:off x="357404" y="6429539"/>
            <a:ext cx="8060203" cy="276999"/>
          </a:xfrm>
          <a:prstGeom prst="rect">
            <a:avLst/>
          </a:prstGeom>
          <a:noFill/>
        </p:spPr>
        <p:txBody>
          <a:bodyPr wrap="square" rtlCol="0">
            <a:spAutoFit/>
          </a:bodyPr>
          <a:lstStyle/>
          <a:p>
            <a:r>
              <a:rPr lang="en-US" sz="1200" dirty="0"/>
              <a:t>Diagram Credit: D. </a:t>
            </a:r>
            <a:r>
              <a:rPr lang="en-US" sz="1200" dirty="0" err="1"/>
              <a:t>Hoiem</a:t>
            </a:r>
            <a:endParaRPr lang="en-US" sz="1200" dirty="0"/>
          </a:p>
        </p:txBody>
      </p:sp>
    </p:spTree>
    <p:extLst>
      <p:ext uri="{BB962C8B-B14F-4D97-AF65-F5344CB8AC3E}">
        <p14:creationId xmlns:p14="http://schemas.microsoft.com/office/powerpoint/2010/main" val="39716626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13E0F-EB5D-4B3F-AA47-48976B540DD3}"/>
              </a:ext>
            </a:extLst>
          </p:cNvPr>
          <p:cNvSpPr>
            <a:spLocks noGrp="1"/>
          </p:cNvSpPr>
          <p:nvPr>
            <p:ph type="title"/>
          </p:nvPr>
        </p:nvSpPr>
        <p:spPr/>
        <p:txBody>
          <a:bodyPr/>
          <a:lstStyle/>
          <a:p>
            <a:r>
              <a:rPr lang="en-US" dirty="0"/>
              <a:t>Application: Object detection</a:t>
            </a:r>
          </a:p>
        </p:txBody>
      </p:sp>
      <p:pic>
        <p:nvPicPr>
          <p:cNvPr id="4" name="Picture 3">
            <a:extLst>
              <a:ext uri="{FF2B5EF4-FFF2-40B4-BE49-F238E27FC236}">
                <a16:creationId xmlns:a16="http://schemas.microsoft.com/office/drawing/2014/main" id="{012CFCE9-EFA0-4E07-8406-958B4595E2EF}"/>
              </a:ext>
            </a:extLst>
          </p:cNvPr>
          <p:cNvPicPr>
            <a:picLocks noChangeAspect="1"/>
          </p:cNvPicPr>
          <p:nvPr/>
        </p:nvPicPr>
        <p:blipFill>
          <a:blip r:embed="rId2"/>
          <a:stretch>
            <a:fillRect/>
          </a:stretch>
        </p:blipFill>
        <p:spPr>
          <a:xfrm>
            <a:off x="0" y="1986988"/>
            <a:ext cx="9144000" cy="3890704"/>
          </a:xfrm>
          <a:prstGeom prst="rect">
            <a:avLst/>
          </a:prstGeom>
        </p:spPr>
      </p:pic>
      <p:sp>
        <p:nvSpPr>
          <p:cNvPr id="3" name="Rectangle 2">
            <a:extLst>
              <a:ext uri="{FF2B5EF4-FFF2-40B4-BE49-F238E27FC236}">
                <a16:creationId xmlns:a16="http://schemas.microsoft.com/office/drawing/2014/main" id="{D5655AB8-FE93-4F25-BF6D-8281DE0D6DBE}"/>
              </a:ext>
            </a:extLst>
          </p:cNvPr>
          <p:cNvSpPr/>
          <p:nvPr/>
        </p:nvSpPr>
        <p:spPr>
          <a:xfrm>
            <a:off x="0" y="3932340"/>
            <a:ext cx="2231472" cy="1913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2086B49-BF3A-4425-824A-5605500FBFA1}"/>
              </a:ext>
            </a:extLst>
          </p:cNvPr>
          <p:cNvSpPr/>
          <p:nvPr/>
        </p:nvSpPr>
        <p:spPr>
          <a:xfrm>
            <a:off x="2231472" y="1968713"/>
            <a:ext cx="2231472" cy="19636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18010D0-D9B4-4E65-BF73-19752AA73CCE}"/>
              </a:ext>
            </a:extLst>
          </p:cNvPr>
          <p:cNvSpPr/>
          <p:nvPr/>
        </p:nvSpPr>
        <p:spPr>
          <a:xfrm>
            <a:off x="2231472" y="3923202"/>
            <a:ext cx="2231472" cy="1913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7E2D963-E8CF-47C0-9C49-2DC8CAF8100B}"/>
              </a:ext>
            </a:extLst>
          </p:cNvPr>
          <p:cNvSpPr/>
          <p:nvPr/>
        </p:nvSpPr>
        <p:spPr>
          <a:xfrm>
            <a:off x="4572000" y="1986988"/>
            <a:ext cx="2231472" cy="1913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F770EEB-053B-46C6-8440-7DD640CC62F3}"/>
              </a:ext>
            </a:extLst>
          </p:cNvPr>
          <p:cNvSpPr/>
          <p:nvPr/>
        </p:nvSpPr>
        <p:spPr>
          <a:xfrm>
            <a:off x="4572000" y="3919156"/>
            <a:ext cx="2231472" cy="1913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17BE01B-CD0C-42F0-A4C3-187197B819CD}"/>
              </a:ext>
            </a:extLst>
          </p:cNvPr>
          <p:cNvSpPr/>
          <p:nvPr/>
        </p:nvSpPr>
        <p:spPr>
          <a:xfrm>
            <a:off x="6803472" y="3919155"/>
            <a:ext cx="2231472" cy="1913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09DE730-C322-4759-A7ED-151396588443}"/>
              </a:ext>
            </a:extLst>
          </p:cNvPr>
          <p:cNvSpPr txBox="1"/>
          <p:nvPr/>
        </p:nvSpPr>
        <p:spPr>
          <a:xfrm>
            <a:off x="357404" y="6429539"/>
            <a:ext cx="8060203" cy="276999"/>
          </a:xfrm>
          <a:prstGeom prst="rect">
            <a:avLst/>
          </a:prstGeom>
          <a:noFill/>
        </p:spPr>
        <p:txBody>
          <a:bodyPr wrap="square" rtlCol="0">
            <a:spAutoFit/>
          </a:bodyPr>
          <a:lstStyle/>
          <a:p>
            <a:r>
              <a:rPr lang="en-US" sz="1200" dirty="0"/>
              <a:t>Diagram Credit: D. </a:t>
            </a:r>
            <a:r>
              <a:rPr lang="en-US" sz="1200" dirty="0" err="1"/>
              <a:t>Hoiem</a:t>
            </a:r>
            <a:endParaRPr lang="en-US" sz="1200" dirty="0"/>
          </a:p>
        </p:txBody>
      </p:sp>
    </p:spTree>
    <p:extLst>
      <p:ext uri="{BB962C8B-B14F-4D97-AF65-F5344CB8AC3E}">
        <p14:creationId xmlns:p14="http://schemas.microsoft.com/office/powerpoint/2010/main" val="314732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13E0F-EB5D-4B3F-AA47-48976B540DD3}"/>
              </a:ext>
            </a:extLst>
          </p:cNvPr>
          <p:cNvSpPr>
            <a:spLocks noGrp="1"/>
          </p:cNvSpPr>
          <p:nvPr>
            <p:ph type="title"/>
          </p:nvPr>
        </p:nvSpPr>
        <p:spPr/>
        <p:txBody>
          <a:bodyPr/>
          <a:lstStyle/>
          <a:p>
            <a:r>
              <a:rPr lang="en-US" dirty="0"/>
              <a:t>Application: Object detection</a:t>
            </a:r>
          </a:p>
        </p:txBody>
      </p:sp>
      <p:pic>
        <p:nvPicPr>
          <p:cNvPr id="4" name="Picture 3">
            <a:extLst>
              <a:ext uri="{FF2B5EF4-FFF2-40B4-BE49-F238E27FC236}">
                <a16:creationId xmlns:a16="http://schemas.microsoft.com/office/drawing/2014/main" id="{012CFCE9-EFA0-4E07-8406-958B4595E2EF}"/>
              </a:ext>
            </a:extLst>
          </p:cNvPr>
          <p:cNvPicPr>
            <a:picLocks noChangeAspect="1"/>
          </p:cNvPicPr>
          <p:nvPr/>
        </p:nvPicPr>
        <p:blipFill>
          <a:blip r:embed="rId2"/>
          <a:stretch>
            <a:fillRect/>
          </a:stretch>
        </p:blipFill>
        <p:spPr>
          <a:xfrm>
            <a:off x="0" y="1986988"/>
            <a:ext cx="9144000" cy="3890704"/>
          </a:xfrm>
          <a:prstGeom prst="rect">
            <a:avLst/>
          </a:prstGeom>
        </p:spPr>
      </p:pic>
      <p:sp>
        <p:nvSpPr>
          <p:cNvPr id="5" name="TextBox 4">
            <a:extLst>
              <a:ext uri="{FF2B5EF4-FFF2-40B4-BE49-F238E27FC236}">
                <a16:creationId xmlns:a16="http://schemas.microsoft.com/office/drawing/2014/main" id="{290FFFC0-F682-425C-910F-844D786C4EAC}"/>
              </a:ext>
            </a:extLst>
          </p:cNvPr>
          <p:cNvSpPr txBox="1"/>
          <p:nvPr/>
        </p:nvSpPr>
        <p:spPr>
          <a:xfrm>
            <a:off x="357404" y="6429539"/>
            <a:ext cx="8060203" cy="276999"/>
          </a:xfrm>
          <a:prstGeom prst="rect">
            <a:avLst/>
          </a:prstGeom>
          <a:noFill/>
        </p:spPr>
        <p:txBody>
          <a:bodyPr wrap="square" rtlCol="0">
            <a:spAutoFit/>
          </a:bodyPr>
          <a:lstStyle/>
          <a:p>
            <a:r>
              <a:rPr lang="en-US" sz="1200" dirty="0"/>
              <a:t>Diagram Credit: D. </a:t>
            </a:r>
            <a:r>
              <a:rPr lang="en-US" sz="1200" dirty="0" err="1"/>
              <a:t>Hoiem</a:t>
            </a:r>
            <a:endParaRPr lang="en-US" sz="1200" dirty="0"/>
          </a:p>
        </p:txBody>
      </p:sp>
    </p:spTree>
    <p:extLst>
      <p:ext uri="{BB962C8B-B14F-4D97-AF65-F5344CB8AC3E}">
        <p14:creationId xmlns:p14="http://schemas.microsoft.com/office/powerpoint/2010/main" val="37947765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33E8E-1727-4370-95A8-BA9560C854D8}"/>
              </a:ext>
            </a:extLst>
          </p:cNvPr>
          <p:cNvSpPr>
            <a:spLocks noGrp="1"/>
          </p:cNvSpPr>
          <p:nvPr>
            <p:ph type="title"/>
          </p:nvPr>
        </p:nvSpPr>
        <p:spPr/>
        <p:txBody>
          <a:bodyPr/>
          <a:lstStyle/>
          <a:p>
            <a:r>
              <a:rPr lang="en-US" dirty="0"/>
              <a:t>Application: Image Editing</a:t>
            </a:r>
          </a:p>
        </p:txBody>
      </p:sp>
      <p:sp>
        <p:nvSpPr>
          <p:cNvPr id="4" name="Rectangle 3">
            <a:extLst>
              <a:ext uri="{FF2B5EF4-FFF2-40B4-BE49-F238E27FC236}">
                <a16:creationId xmlns:a16="http://schemas.microsoft.com/office/drawing/2014/main" id="{2A392898-F89F-4DED-9A5C-7E3A51D29257}"/>
              </a:ext>
            </a:extLst>
          </p:cNvPr>
          <p:cNvSpPr/>
          <p:nvPr/>
        </p:nvSpPr>
        <p:spPr>
          <a:xfrm>
            <a:off x="300037" y="6172200"/>
            <a:ext cx="8534400" cy="584775"/>
          </a:xfrm>
          <a:prstGeom prst="rect">
            <a:avLst/>
          </a:prstGeom>
        </p:spPr>
        <p:txBody>
          <a:bodyPr wrap="square">
            <a:spAutoFit/>
          </a:bodyPr>
          <a:lstStyle/>
          <a:p>
            <a:pPr algn="ctr"/>
            <a:r>
              <a:rPr lang="en-US" sz="1600" dirty="0"/>
              <a:t>K. </a:t>
            </a:r>
            <a:r>
              <a:rPr lang="en-US" sz="1600" dirty="0" err="1"/>
              <a:t>Karsch</a:t>
            </a:r>
            <a:r>
              <a:rPr lang="en-US" sz="1600" dirty="0"/>
              <a:t> and V. </a:t>
            </a:r>
            <a:r>
              <a:rPr lang="en-US" sz="1600" dirty="0" err="1"/>
              <a:t>Hedau</a:t>
            </a:r>
            <a:r>
              <a:rPr lang="en-US" sz="1600" dirty="0"/>
              <a:t> and D. Forsyth and D. </a:t>
            </a:r>
            <a:r>
              <a:rPr lang="en-US" sz="1600" dirty="0" err="1"/>
              <a:t>Hoiem</a:t>
            </a:r>
            <a:r>
              <a:rPr lang="en-US" sz="1600" dirty="0"/>
              <a:t>, </a:t>
            </a:r>
            <a:r>
              <a:rPr lang="en-US" sz="1600" dirty="0">
                <a:hlinkClick r:id="rId4"/>
              </a:rPr>
              <a:t>Rendering Synthetic Objects into Legacy Photographs</a:t>
            </a:r>
            <a:r>
              <a:rPr lang="en-US" sz="1600" dirty="0"/>
              <a:t>, </a:t>
            </a:r>
            <a:r>
              <a:rPr lang="en-US" sz="1600" i="1" dirty="0"/>
              <a:t>SIGGRAPH Asia</a:t>
            </a:r>
            <a:r>
              <a:rPr lang="en-US" sz="1600" dirty="0"/>
              <a:t> 2011</a:t>
            </a:r>
          </a:p>
        </p:txBody>
      </p:sp>
      <p:pic>
        <p:nvPicPr>
          <p:cNvPr id="5" name="Rendering Synthetic Objects into Legacy Photographs-28962540">
            <a:hlinkClick r:id="" action="ppaction://media"/>
            <a:extLst>
              <a:ext uri="{FF2B5EF4-FFF2-40B4-BE49-F238E27FC236}">
                <a16:creationId xmlns:a16="http://schemas.microsoft.com/office/drawing/2014/main" id="{C2244320-B3CD-4718-AAA3-C82F878202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377892"/>
            <a:ext cx="6096000" cy="4572000"/>
          </a:xfrm>
          <a:prstGeom prst="rect">
            <a:avLst/>
          </a:prstGeom>
        </p:spPr>
      </p:pic>
    </p:spTree>
    <p:extLst>
      <p:ext uri="{BB962C8B-B14F-4D97-AF65-F5344CB8AC3E}">
        <p14:creationId xmlns:p14="http://schemas.microsoft.com/office/powerpoint/2010/main" val="344180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37361-40AE-4AED-91E2-AFF84C36AAE7}"/>
              </a:ext>
            </a:extLst>
          </p:cNvPr>
          <p:cNvSpPr>
            <a:spLocks noGrp="1"/>
          </p:cNvSpPr>
          <p:nvPr>
            <p:ph type="title"/>
          </p:nvPr>
        </p:nvSpPr>
        <p:spPr/>
        <p:txBody>
          <a:bodyPr/>
          <a:lstStyle/>
          <a:p>
            <a:r>
              <a:rPr lang="en-US" dirty="0"/>
              <a:t>Application: Estimating Layout</a:t>
            </a:r>
          </a:p>
        </p:txBody>
      </p:sp>
      <p:pic>
        <p:nvPicPr>
          <p:cNvPr id="4" name="Picture 3">
            <a:extLst>
              <a:ext uri="{FF2B5EF4-FFF2-40B4-BE49-F238E27FC236}">
                <a16:creationId xmlns:a16="http://schemas.microsoft.com/office/drawing/2014/main" id="{18474A77-F0C2-44A4-AF0C-130FCCF9BEED}"/>
              </a:ext>
            </a:extLst>
          </p:cNvPr>
          <p:cNvPicPr>
            <a:picLocks noChangeAspect="1"/>
          </p:cNvPicPr>
          <p:nvPr/>
        </p:nvPicPr>
        <p:blipFill>
          <a:blip r:embed="rId2"/>
          <a:stretch>
            <a:fillRect/>
          </a:stretch>
        </p:blipFill>
        <p:spPr>
          <a:xfrm>
            <a:off x="415637" y="1863188"/>
            <a:ext cx="8312727" cy="3449994"/>
          </a:xfrm>
          <a:prstGeom prst="rect">
            <a:avLst/>
          </a:prstGeom>
        </p:spPr>
      </p:pic>
      <p:sp>
        <p:nvSpPr>
          <p:cNvPr id="5" name="Rectangle 4">
            <a:extLst>
              <a:ext uri="{FF2B5EF4-FFF2-40B4-BE49-F238E27FC236}">
                <a16:creationId xmlns:a16="http://schemas.microsoft.com/office/drawing/2014/main" id="{F763897B-121A-4A37-83C2-45C5AE24FCC5}"/>
              </a:ext>
            </a:extLst>
          </p:cNvPr>
          <p:cNvSpPr/>
          <p:nvPr/>
        </p:nvSpPr>
        <p:spPr>
          <a:xfrm>
            <a:off x="300037" y="6063143"/>
            <a:ext cx="8534400" cy="646331"/>
          </a:xfrm>
          <a:prstGeom prst="rect">
            <a:avLst/>
          </a:prstGeom>
        </p:spPr>
        <p:txBody>
          <a:bodyPr wrap="square">
            <a:spAutoFit/>
          </a:bodyPr>
          <a:lstStyle/>
          <a:p>
            <a:pPr algn="ctr"/>
            <a:r>
              <a:rPr lang="en-US" dirty="0"/>
              <a:t>V. </a:t>
            </a:r>
            <a:r>
              <a:rPr lang="en-US" dirty="0" err="1"/>
              <a:t>Hedau</a:t>
            </a:r>
            <a:r>
              <a:rPr lang="en-US" dirty="0"/>
              <a:t>, D. </a:t>
            </a:r>
            <a:r>
              <a:rPr lang="en-US" dirty="0" err="1"/>
              <a:t>Hoiem</a:t>
            </a:r>
            <a:r>
              <a:rPr lang="en-US" dirty="0"/>
              <a:t>, D. Forsyth </a:t>
            </a:r>
          </a:p>
          <a:p>
            <a:pPr algn="ctr"/>
            <a:r>
              <a:rPr lang="en-US" i="1" dirty="0"/>
              <a:t>Recovering the spatial layout of cluttered rooms </a:t>
            </a:r>
            <a:r>
              <a:rPr lang="en-US" dirty="0"/>
              <a:t>ICCV 2009</a:t>
            </a:r>
          </a:p>
        </p:txBody>
      </p:sp>
    </p:spTree>
    <p:extLst>
      <p:ext uri="{BB962C8B-B14F-4D97-AF65-F5344CB8AC3E}">
        <p14:creationId xmlns:p14="http://schemas.microsoft.com/office/powerpoint/2010/main" val="4039202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F07FE-B620-4E75-B774-3F0A0040C1CF}"/>
              </a:ext>
            </a:extLst>
          </p:cNvPr>
          <p:cNvSpPr>
            <a:spLocks noGrp="1"/>
          </p:cNvSpPr>
          <p:nvPr>
            <p:ph type="title"/>
          </p:nvPr>
        </p:nvSpPr>
        <p:spPr>
          <a:xfrm>
            <a:off x="554492" y="381358"/>
            <a:ext cx="7886700" cy="1325563"/>
          </a:xfrm>
        </p:spPr>
        <p:txBody>
          <a:bodyPr/>
          <a:lstStyle/>
          <a:p>
            <a:r>
              <a:rPr lang="en-US" dirty="0"/>
              <a:t>Application: Measuring Height</a:t>
            </a:r>
          </a:p>
        </p:txBody>
      </p:sp>
      <p:grpSp>
        <p:nvGrpSpPr>
          <p:cNvPr id="5" name="Group 4">
            <a:extLst>
              <a:ext uri="{FF2B5EF4-FFF2-40B4-BE49-F238E27FC236}">
                <a16:creationId xmlns:a16="http://schemas.microsoft.com/office/drawing/2014/main" id="{CD32D12A-74E2-4E87-A9C2-E0EE394ECA88}"/>
              </a:ext>
            </a:extLst>
          </p:cNvPr>
          <p:cNvGrpSpPr/>
          <p:nvPr/>
        </p:nvGrpSpPr>
        <p:grpSpPr>
          <a:xfrm>
            <a:off x="400286" y="1986093"/>
            <a:ext cx="8343429" cy="1828800"/>
            <a:chOff x="246079" y="1600200"/>
            <a:chExt cx="8343429" cy="1828800"/>
          </a:xfrm>
        </p:grpSpPr>
        <p:pic>
          <p:nvPicPr>
            <p:cNvPr id="15362" name="Picture 2" descr="https://encrypted-tbn0.gstatic.com/images?q=tbn:ANd9GcRY1scssQ8CBQuPh6XUK-xzfSpz8yPDzGqY1wAcLxa2Hpg6zMd1Ow">
              <a:extLst>
                <a:ext uri="{FF2B5EF4-FFF2-40B4-BE49-F238E27FC236}">
                  <a16:creationId xmlns:a16="http://schemas.microsoft.com/office/drawing/2014/main" id="{930AB3AC-55D5-40E0-A544-17F8F3E3CE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79" y="1600200"/>
              <a:ext cx="325482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https://occ-0-990-987.1.nflxso.net/art/fe4d7/7cc2cbc03bfcda9ff6f5377b0434d199eb3fe4d7.jpg">
              <a:extLst>
                <a:ext uri="{FF2B5EF4-FFF2-40B4-BE49-F238E27FC236}">
                  <a16:creationId xmlns:a16="http://schemas.microsoft.com/office/drawing/2014/main" id="{4C867EE8-B5C7-4435-8F99-B670AFE95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021" y="1600200"/>
              <a:ext cx="243675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https://i.pinimg.com/originals/a1/02/8c/a1028c3d4829ffe8da749963aa029981.jpg">
              <a:extLst>
                <a:ext uri="{FF2B5EF4-FFF2-40B4-BE49-F238E27FC236}">
                  <a16:creationId xmlns:a16="http://schemas.microsoft.com/office/drawing/2014/main" id="{C2BCB402-E166-41D4-9C25-B763C5E218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1109" y="1600200"/>
              <a:ext cx="2438399" cy="18288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634D9902-27F2-47F1-9861-5EBB11A95A76}"/>
              </a:ext>
            </a:extLst>
          </p:cNvPr>
          <p:cNvSpPr txBox="1"/>
          <p:nvPr/>
        </p:nvSpPr>
        <p:spPr>
          <a:xfrm>
            <a:off x="427839" y="3814893"/>
            <a:ext cx="8296711"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t>CSI before CSI</a:t>
            </a:r>
          </a:p>
          <a:p>
            <a:pPr marL="457200" indent="-457200">
              <a:buFont typeface="Arial" panose="020B0604020202020204" pitchFamily="34" charset="0"/>
              <a:buChar char="•"/>
            </a:pPr>
            <a:r>
              <a:rPr lang="en-US" sz="2800" dirty="0"/>
              <a:t>Covered criminal cases talking to random scientists (e.g., footwear experts)</a:t>
            </a:r>
          </a:p>
          <a:p>
            <a:pPr marL="457200" indent="-457200">
              <a:buFont typeface="Arial" panose="020B0604020202020204" pitchFamily="34" charset="0"/>
              <a:buChar char="•"/>
            </a:pPr>
            <a:r>
              <a:rPr lang="en-US" sz="2800" dirty="0"/>
              <a:t>How do you tell how tall someone is if they’re not kind enough to stand next to a ruler?</a:t>
            </a:r>
          </a:p>
        </p:txBody>
      </p:sp>
    </p:spTree>
    <p:extLst>
      <p:ext uri="{BB962C8B-B14F-4D97-AF65-F5344CB8AC3E}">
        <p14:creationId xmlns:p14="http://schemas.microsoft.com/office/powerpoint/2010/main" val="38518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Unsupervised Learning</a:t>
            </a:r>
          </a:p>
        </p:txBody>
      </p:sp>
      <p:sp>
        <p:nvSpPr>
          <p:cNvPr id="3" name="Content Placeholder 2"/>
          <p:cNvSpPr>
            <a:spLocks noGrp="1"/>
          </p:cNvSpPr>
          <p:nvPr>
            <p:ph idx="1"/>
          </p:nvPr>
        </p:nvSpPr>
        <p:spPr>
          <a:xfrm>
            <a:off x="479893" y="1473157"/>
            <a:ext cx="8229600" cy="457200"/>
          </a:xfrm>
        </p:spPr>
        <p:txBody>
          <a:bodyPr>
            <a:normAutofit lnSpcReduction="10000"/>
          </a:bodyPr>
          <a:lstStyle/>
          <a:p>
            <a:pPr marL="0" indent="0" algn="ctr">
              <a:buNone/>
            </a:pPr>
            <a:r>
              <a:rPr lang="en-US" sz="2800" dirty="0"/>
              <a:t>Can we learn 3D simply from regularities?</a:t>
            </a:r>
          </a:p>
        </p:txBody>
      </p:sp>
      <p:grpSp>
        <p:nvGrpSpPr>
          <p:cNvPr id="13" name="Group 12"/>
          <p:cNvGrpSpPr/>
          <p:nvPr/>
        </p:nvGrpSpPr>
        <p:grpSpPr>
          <a:xfrm>
            <a:off x="610536" y="1904025"/>
            <a:ext cx="2060569" cy="4132949"/>
            <a:chOff x="610536" y="1904025"/>
            <a:chExt cx="2060569" cy="4132949"/>
          </a:xfrm>
        </p:grpSpPr>
        <p:pic>
          <p:nvPicPr>
            <p:cNvPr id="15" name="Picture 2" descr="http://balaton.graphics.cs.cmu.edu/dfouhey/NYUImages/rgb_000789.jpg"/>
            <p:cNvPicPr>
              <a:picLocks noChangeArrowheads="1"/>
            </p:cNvPicPr>
            <p:nvPr/>
          </p:nvPicPr>
          <p:blipFill rotWithShape="1">
            <a:blip r:embed="rId2" cstate="print">
              <a:extLst>
                <a:ext uri="{28A0092B-C50C-407E-A947-70E740481C1C}">
                  <a14:useLocalDpi xmlns:a14="http://schemas.microsoft.com/office/drawing/2010/main" val="0"/>
                </a:ext>
              </a:extLst>
            </a:blip>
            <a:srcRect l="1812" t="1813" r="1315" b="1315"/>
            <a:stretch/>
          </p:blipFill>
          <p:spPr bwMode="auto">
            <a:xfrm>
              <a:off x="642806" y="5331812"/>
              <a:ext cx="930814" cy="7051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4" descr="http://balaton.graphics.cs.cmu.edu/dfouhey/NYUImages/rgb_001009.jpg"/>
            <p:cNvPicPr>
              <a:picLocks noChangeArrowheads="1"/>
            </p:cNvPicPr>
            <p:nvPr/>
          </p:nvPicPr>
          <p:blipFill rotWithShape="1">
            <a:blip r:embed="rId3" cstate="print">
              <a:extLst>
                <a:ext uri="{28A0092B-C50C-407E-A947-70E740481C1C}">
                  <a14:useLocalDpi xmlns:a14="http://schemas.microsoft.com/office/drawing/2010/main" val="0"/>
                </a:ext>
              </a:extLst>
            </a:blip>
            <a:srcRect l="1860" t="1860" r="1879" b="1879"/>
            <a:stretch/>
          </p:blipFill>
          <p:spPr bwMode="auto">
            <a:xfrm>
              <a:off x="642806" y="3698894"/>
              <a:ext cx="930814" cy="7051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16" descr="http://balaton.graphics.cs.cmu.edu/dfouhey/NYUImages/rgb_001440.jpg"/>
            <p:cNvPicPr>
              <a:picLocks noChangeArrowheads="1"/>
            </p:cNvPicPr>
            <p:nvPr/>
          </p:nvPicPr>
          <p:blipFill rotWithShape="1">
            <a:blip r:embed="rId4" cstate="print">
              <a:extLst>
                <a:ext uri="{28A0092B-C50C-407E-A947-70E740481C1C}">
                  <a14:useLocalDpi xmlns:a14="http://schemas.microsoft.com/office/drawing/2010/main" val="0"/>
                </a:ext>
              </a:extLst>
            </a:blip>
            <a:srcRect l="1565" t="1565" r="1862" b="1862"/>
            <a:stretch/>
          </p:blipFill>
          <p:spPr bwMode="auto">
            <a:xfrm>
              <a:off x="642806" y="2882435"/>
              <a:ext cx="930814" cy="7051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718929" y="5422783"/>
              <a:ext cx="952176" cy="523220"/>
            </a:xfrm>
            <a:prstGeom prst="rect">
              <a:avLst/>
            </a:prstGeom>
            <a:noFill/>
          </p:spPr>
          <p:txBody>
            <a:bodyPr wrap="square" rtlCol="0">
              <a:spAutoFit/>
            </a:bodyPr>
            <a:lstStyle/>
            <a:p>
              <a:pPr algn="ctr"/>
              <a:r>
                <a:rPr lang="en-US" sz="2800" dirty="0"/>
                <a:t>…</a:t>
              </a:r>
            </a:p>
          </p:txBody>
        </p:sp>
        <p:pic>
          <p:nvPicPr>
            <p:cNvPr id="19" name="Picture 2" descr="http://balaton.graphics.cs.cmu.edu/dfouhey/NYUImages/rgb_000120.jp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8929" y="3698894"/>
              <a:ext cx="930814" cy="7051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balaton.graphics.cs.cmu.edu/dfouhey/NYUImages/rgb_000085.jp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2806" y="4515353"/>
              <a:ext cx="930814" cy="7051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balaton.graphics.cs.cmu.edu/dfouhey/NYUImages/rgb_000430.jp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8929" y="2882435"/>
              <a:ext cx="930814" cy="7051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http://balaton.graphics.cs.cmu.edu/dfouhey/NYUImages/rgb_000204.jpg"/>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18929" y="4515353"/>
              <a:ext cx="930814" cy="7051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10536" y="1904025"/>
              <a:ext cx="2060569" cy="830997"/>
            </a:xfrm>
            <a:prstGeom prst="rect">
              <a:avLst/>
            </a:prstGeom>
            <a:noFill/>
          </p:spPr>
          <p:txBody>
            <a:bodyPr wrap="square" rtlCol="0">
              <a:spAutoFit/>
            </a:bodyPr>
            <a:lstStyle/>
            <a:p>
              <a:pPr algn="ctr"/>
              <a:r>
                <a:rPr lang="en-US" sz="2400" dirty="0"/>
                <a:t>Image </a:t>
              </a:r>
            </a:p>
            <a:p>
              <a:pPr algn="ctr"/>
              <a:r>
                <a:rPr lang="en-US" sz="2400" dirty="0"/>
                <a:t>Collection</a:t>
              </a:r>
            </a:p>
          </p:txBody>
        </p:sp>
      </p:grpSp>
      <p:sp>
        <p:nvSpPr>
          <p:cNvPr id="21" name="TextBox 20">
            <a:extLst>
              <a:ext uri="{FF2B5EF4-FFF2-40B4-BE49-F238E27FC236}">
                <a16:creationId xmlns:a16="http://schemas.microsoft.com/office/drawing/2014/main" id="{E9CE90AF-FCC9-40AD-95BD-0B1445A347E1}"/>
              </a:ext>
            </a:extLst>
          </p:cNvPr>
          <p:cNvSpPr txBox="1"/>
          <p:nvPr/>
        </p:nvSpPr>
        <p:spPr>
          <a:xfrm>
            <a:off x="275208" y="6121469"/>
            <a:ext cx="8399008" cy="307777"/>
          </a:xfrm>
          <a:prstGeom prst="rect">
            <a:avLst/>
          </a:prstGeom>
          <a:noFill/>
        </p:spPr>
        <p:txBody>
          <a:bodyPr wrap="square" rtlCol="0">
            <a:spAutoFit/>
          </a:bodyPr>
          <a:lstStyle/>
          <a:p>
            <a:pPr algn="r"/>
            <a:r>
              <a:rPr lang="en-US" sz="1400" u="sng" dirty="0"/>
              <a:t>D.F. </a:t>
            </a:r>
            <a:r>
              <a:rPr lang="en-US" sz="1400" u="sng" dirty="0" err="1"/>
              <a:t>Fouhey</a:t>
            </a:r>
            <a:r>
              <a:rPr lang="en-US" sz="1400" dirty="0"/>
              <a:t>, W. Hussain, A. Gupta, M. Hebert. </a:t>
            </a:r>
            <a:r>
              <a:rPr lang="en-US" sz="1400" i="1" dirty="0"/>
              <a:t>Single Image 3D without a Single 3D Image. </a:t>
            </a:r>
            <a:r>
              <a:rPr lang="en-US" sz="1400" dirty="0"/>
              <a:t>ICCV 2015.</a:t>
            </a:r>
          </a:p>
        </p:txBody>
      </p:sp>
    </p:spTree>
    <p:extLst>
      <p:ext uri="{BB962C8B-B14F-4D97-AF65-F5344CB8AC3E}">
        <p14:creationId xmlns:p14="http://schemas.microsoft.com/office/powerpoint/2010/main" val="248542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Unsupervised Learning</a:t>
            </a:r>
          </a:p>
        </p:txBody>
      </p:sp>
      <p:grpSp>
        <p:nvGrpSpPr>
          <p:cNvPr id="13" name="Group 12"/>
          <p:cNvGrpSpPr/>
          <p:nvPr/>
        </p:nvGrpSpPr>
        <p:grpSpPr>
          <a:xfrm>
            <a:off x="610536" y="1904025"/>
            <a:ext cx="2060569" cy="4132949"/>
            <a:chOff x="610536" y="1904025"/>
            <a:chExt cx="2060569" cy="4132949"/>
          </a:xfrm>
        </p:grpSpPr>
        <p:pic>
          <p:nvPicPr>
            <p:cNvPr id="15" name="Picture 2" descr="http://balaton.graphics.cs.cmu.edu/dfouhey/NYUImages/rgb_000789.jpg"/>
            <p:cNvPicPr>
              <a:picLocks noChangeArrowheads="1"/>
            </p:cNvPicPr>
            <p:nvPr/>
          </p:nvPicPr>
          <p:blipFill rotWithShape="1">
            <a:blip r:embed="rId2" cstate="print">
              <a:extLst>
                <a:ext uri="{28A0092B-C50C-407E-A947-70E740481C1C}">
                  <a14:useLocalDpi xmlns:a14="http://schemas.microsoft.com/office/drawing/2010/main" val="0"/>
                </a:ext>
              </a:extLst>
            </a:blip>
            <a:srcRect l="1812" t="1813" r="1315" b="1315"/>
            <a:stretch/>
          </p:blipFill>
          <p:spPr bwMode="auto">
            <a:xfrm>
              <a:off x="642806" y="5331812"/>
              <a:ext cx="930814" cy="7051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4" descr="http://balaton.graphics.cs.cmu.edu/dfouhey/NYUImages/rgb_001009.jpg"/>
            <p:cNvPicPr>
              <a:picLocks noChangeArrowheads="1"/>
            </p:cNvPicPr>
            <p:nvPr/>
          </p:nvPicPr>
          <p:blipFill rotWithShape="1">
            <a:blip r:embed="rId3" cstate="print">
              <a:extLst>
                <a:ext uri="{28A0092B-C50C-407E-A947-70E740481C1C}">
                  <a14:useLocalDpi xmlns:a14="http://schemas.microsoft.com/office/drawing/2010/main" val="0"/>
                </a:ext>
              </a:extLst>
            </a:blip>
            <a:srcRect l="1860" t="1860" r="1879" b="1879"/>
            <a:stretch/>
          </p:blipFill>
          <p:spPr bwMode="auto">
            <a:xfrm>
              <a:off x="642806" y="3698894"/>
              <a:ext cx="930814" cy="7051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16" descr="http://balaton.graphics.cs.cmu.edu/dfouhey/NYUImages/rgb_001440.jpg"/>
            <p:cNvPicPr>
              <a:picLocks noChangeArrowheads="1"/>
            </p:cNvPicPr>
            <p:nvPr/>
          </p:nvPicPr>
          <p:blipFill rotWithShape="1">
            <a:blip r:embed="rId4" cstate="print">
              <a:extLst>
                <a:ext uri="{28A0092B-C50C-407E-A947-70E740481C1C}">
                  <a14:useLocalDpi xmlns:a14="http://schemas.microsoft.com/office/drawing/2010/main" val="0"/>
                </a:ext>
              </a:extLst>
            </a:blip>
            <a:srcRect l="1565" t="1565" r="1862" b="1862"/>
            <a:stretch/>
          </p:blipFill>
          <p:spPr bwMode="auto">
            <a:xfrm>
              <a:off x="642806" y="2882435"/>
              <a:ext cx="930814" cy="7051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718929" y="5422783"/>
              <a:ext cx="952176" cy="523220"/>
            </a:xfrm>
            <a:prstGeom prst="rect">
              <a:avLst/>
            </a:prstGeom>
            <a:noFill/>
          </p:spPr>
          <p:txBody>
            <a:bodyPr wrap="square" rtlCol="0">
              <a:spAutoFit/>
            </a:bodyPr>
            <a:lstStyle/>
            <a:p>
              <a:pPr algn="ctr"/>
              <a:r>
                <a:rPr lang="en-US" sz="2800" dirty="0"/>
                <a:t>…</a:t>
              </a:r>
            </a:p>
          </p:txBody>
        </p:sp>
        <p:pic>
          <p:nvPicPr>
            <p:cNvPr id="19" name="Picture 2" descr="http://balaton.graphics.cs.cmu.edu/dfouhey/NYUImages/rgb_000120.jp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8929" y="3698894"/>
              <a:ext cx="930814" cy="7051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balaton.graphics.cs.cmu.edu/dfouhey/NYUImages/rgb_000085.jp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2806" y="4515353"/>
              <a:ext cx="930814" cy="7051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balaton.graphics.cs.cmu.edu/dfouhey/NYUImages/rgb_000430.jp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8929" y="2882435"/>
              <a:ext cx="930814" cy="7051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http://balaton.graphics.cs.cmu.edu/dfouhey/NYUImages/rgb_000204.jpg"/>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18929" y="4515353"/>
              <a:ext cx="930814" cy="7051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10536" y="1904025"/>
              <a:ext cx="2060569" cy="830997"/>
            </a:xfrm>
            <a:prstGeom prst="rect">
              <a:avLst/>
            </a:prstGeom>
            <a:noFill/>
          </p:spPr>
          <p:txBody>
            <a:bodyPr wrap="square" rtlCol="0">
              <a:spAutoFit/>
            </a:bodyPr>
            <a:lstStyle/>
            <a:p>
              <a:pPr algn="ctr"/>
              <a:r>
                <a:rPr lang="en-US" sz="2400" dirty="0"/>
                <a:t>Image </a:t>
              </a:r>
            </a:p>
            <a:p>
              <a:pPr algn="ctr"/>
              <a:r>
                <a:rPr lang="en-US" sz="2400" dirty="0"/>
                <a:t>Collection</a:t>
              </a:r>
            </a:p>
          </p:txBody>
        </p:sp>
      </p:grpSp>
      <p:sp>
        <p:nvSpPr>
          <p:cNvPr id="25" name="TextBox 24"/>
          <p:cNvSpPr txBox="1"/>
          <p:nvPr/>
        </p:nvSpPr>
        <p:spPr>
          <a:xfrm>
            <a:off x="3106189" y="4031735"/>
            <a:ext cx="410413" cy="890263"/>
          </a:xfrm>
          <a:prstGeom prst="rect">
            <a:avLst/>
          </a:prstGeom>
          <a:noFill/>
        </p:spPr>
        <p:txBody>
          <a:bodyPr wrap="square" rtlCol="0">
            <a:spAutoFit/>
          </a:bodyPr>
          <a:lstStyle/>
          <a:p>
            <a:pPr algn="ctr"/>
            <a:r>
              <a:rPr lang="en-US" sz="6400" dirty="0"/>
              <a:t>+</a:t>
            </a:r>
          </a:p>
        </p:txBody>
      </p:sp>
      <p:sp>
        <p:nvSpPr>
          <p:cNvPr id="26" name="TextBox 25"/>
          <p:cNvSpPr txBox="1"/>
          <p:nvPr/>
        </p:nvSpPr>
        <p:spPr>
          <a:xfrm>
            <a:off x="4294095" y="1904025"/>
            <a:ext cx="3517313" cy="830997"/>
          </a:xfrm>
          <a:prstGeom prst="rect">
            <a:avLst/>
          </a:prstGeom>
          <a:noFill/>
        </p:spPr>
        <p:txBody>
          <a:bodyPr wrap="square" rtlCol="0">
            <a:spAutoFit/>
          </a:bodyPr>
          <a:lstStyle/>
          <a:p>
            <a:pPr algn="ctr"/>
            <a:r>
              <a:rPr lang="en-US" sz="2400" dirty="0"/>
              <a:t>Tools From </a:t>
            </a:r>
          </a:p>
          <a:p>
            <a:pPr algn="ctr"/>
            <a:r>
              <a:rPr lang="en-US" sz="2400" dirty="0"/>
              <a:t>Geometry</a:t>
            </a:r>
          </a:p>
        </p:txBody>
      </p:sp>
      <p:pic>
        <p:nvPicPr>
          <p:cNvPr id="31" name="Picture 6" descr="C:\Users\david\Dropbox\No3D\paper\figures\teaser\rgb_000281.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825" t="2629" r="1648" b="2369"/>
          <a:stretch/>
        </p:blipFill>
        <p:spPr bwMode="auto">
          <a:xfrm>
            <a:off x="4206165" y="2882435"/>
            <a:ext cx="3693171" cy="272607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94096" y="5606087"/>
            <a:ext cx="3517313" cy="584775"/>
          </a:xfrm>
          <a:prstGeom prst="rect">
            <a:avLst/>
          </a:prstGeom>
          <a:noFill/>
        </p:spPr>
        <p:txBody>
          <a:bodyPr wrap="square" rtlCol="0">
            <a:spAutoFit/>
          </a:bodyPr>
          <a:lstStyle/>
          <a:p>
            <a:pPr algn="ctr"/>
            <a:r>
              <a:rPr lang="en-US" sz="3200" dirty="0"/>
              <a:t>Vanishing Points</a:t>
            </a:r>
          </a:p>
        </p:txBody>
      </p:sp>
      <p:grpSp>
        <p:nvGrpSpPr>
          <p:cNvPr id="38" name="Group 37"/>
          <p:cNvGrpSpPr/>
          <p:nvPr/>
        </p:nvGrpSpPr>
        <p:grpSpPr>
          <a:xfrm>
            <a:off x="4312037" y="2905562"/>
            <a:ext cx="3313644" cy="2361706"/>
            <a:chOff x="3764376" y="2897532"/>
            <a:chExt cx="1722024" cy="1225894"/>
          </a:xfrm>
        </p:grpSpPr>
        <p:cxnSp>
          <p:nvCxnSpPr>
            <p:cNvPr id="39" name="Straight Connector 38"/>
            <p:cNvCxnSpPr/>
            <p:nvPr/>
          </p:nvCxnSpPr>
          <p:spPr>
            <a:xfrm>
              <a:off x="3810000" y="3124200"/>
              <a:ext cx="457200" cy="0"/>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764376" y="3647136"/>
              <a:ext cx="524004" cy="242005"/>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810000" y="3355591"/>
              <a:ext cx="533400" cy="111974"/>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105400" y="3533315"/>
              <a:ext cx="168873" cy="289263"/>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5175849" y="3782051"/>
              <a:ext cx="125740" cy="341375"/>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4258183" y="2907285"/>
              <a:ext cx="85217" cy="72775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4583768" y="2897532"/>
              <a:ext cx="42607" cy="386327"/>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5410201" y="2950468"/>
              <a:ext cx="0" cy="326132"/>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3988278" y="2897532"/>
              <a:ext cx="38100" cy="591161"/>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5486400" y="3086786"/>
              <a:ext cx="0" cy="401907"/>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06EF6371-D9DA-4CE7-8B47-81F180665FF0}"/>
              </a:ext>
            </a:extLst>
          </p:cNvPr>
          <p:cNvSpPr txBox="1"/>
          <p:nvPr/>
        </p:nvSpPr>
        <p:spPr>
          <a:xfrm>
            <a:off x="275208" y="6121469"/>
            <a:ext cx="8399008" cy="307777"/>
          </a:xfrm>
          <a:prstGeom prst="rect">
            <a:avLst/>
          </a:prstGeom>
          <a:noFill/>
        </p:spPr>
        <p:txBody>
          <a:bodyPr wrap="square" rtlCol="0">
            <a:spAutoFit/>
          </a:bodyPr>
          <a:lstStyle/>
          <a:p>
            <a:pPr algn="r"/>
            <a:r>
              <a:rPr lang="en-US" sz="1400" u="sng" dirty="0"/>
              <a:t>D.F. </a:t>
            </a:r>
            <a:r>
              <a:rPr lang="en-US" sz="1400" u="sng" dirty="0" err="1"/>
              <a:t>Fouhey</a:t>
            </a:r>
            <a:r>
              <a:rPr lang="en-US" sz="1400" dirty="0"/>
              <a:t>, W. Hussain, A. Gupta, M. Hebert. </a:t>
            </a:r>
            <a:r>
              <a:rPr lang="en-US" sz="1400" i="1" dirty="0"/>
              <a:t>Single Image 3D without a Single 3D Image. </a:t>
            </a:r>
            <a:r>
              <a:rPr lang="en-US" sz="1400" dirty="0"/>
              <a:t>ICCV 2015.</a:t>
            </a:r>
          </a:p>
        </p:txBody>
      </p:sp>
      <p:sp>
        <p:nvSpPr>
          <p:cNvPr id="32" name="Content Placeholder 2">
            <a:extLst>
              <a:ext uri="{FF2B5EF4-FFF2-40B4-BE49-F238E27FC236}">
                <a16:creationId xmlns:a16="http://schemas.microsoft.com/office/drawing/2014/main" id="{ED5CD6DE-6530-4302-B744-A9158B43E160}"/>
              </a:ext>
            </a:extLst>
          </p:cNvPr>
          <p:cNvSpPr txBox="1">
            <a:spLocks/>
          </p:cNvSpPr>
          <p:nvPr/>
        </p:nvSpPr>
        <p:spPr>
          <a:xfrm>
            <a:off x="479893" y="1473157"/>
            <a:ext cx="8229600" cy="4572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Can we learn 3D simply from regularities?</a:t>
            </a:r>
            <a:endParaRPr lang="en-US" dirty="0"/>
          </a:p>
        </p:txBody>
      </p:sp>
    </p:spTree>
    <p:extLst>
      <p:ext uri="{BB962C8B-B14F-4D97-AF65-F5344CB8AC3E}">
        <p14:creationId xmlns:p14="http://schemas.microsoft.com/office/powerpoint/2010/main" val="276792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Unsupervised Learning</a:t>
            </a:r>
          </a:p>
        </p:txBody>
      </p:sp>
      <p:grpSp>
        <p:nvGrpSpPr>
          <p:cNvPr id="13" name="Group 12"/>
          <p:cNvGrpSpPr/>
          <p:nvPr/>
        </p:nvGrpSpPr>
        <p:grpSpPr>
          <a:xfrm>
            <a:off x="610536" y="1904025"/>
            <a:ext cx="2060569" cy="4132949"/>
            <a:chOff x="610536" y="1904025"/>
            <a:chExt cx="2060569" cy="4132949"/>
          </a:xfrm>
        </p:grpSpPr>
        <p:pic>
          <p:nvPicPr>
            <p:cNvPr id="15" name="Picture 2" descr="http://balaton.graphics.cs.cmu.edu/dfouhey/NYUImages/rgb_000789.jpg"/>
            <p:cNvPicPr>
              <a:picLocks noChangeArrowheads="1"/>
            </p:cNvPicPr>
            <p:nvPr/>
          </p:nvPicPr>
          <p:blipFill rotWithShape="1">
            <a:blip r:embed="rId2" cstate="print">
              <a:extLst>
                <a:ext uri="{28A0092B-C50C-407E-A947-70E740481C1C}">
                  <a14:useLocalDpi xmlns:a14="http://schemas.microsoft.com/office/drawing/2010/main" val="0"/>
                </a:ext>
              </a:extLst>
            </a:blip>
            <a:srcRect l="1812" t="1813" r="1315" b="1315"/>
            <a:stretch/>
          </p:blipFill>
          <p:spPr bwMode="auto">
            <a:xfrm>
              <a:off x="642806" y="5331812"/>
              <a:ext cx="930814" cy="7051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4" descr="http://balaton.graphics.cs.cmu.edu/dfouhey/NYUImages/rgb_001009.jpg"/>
            <p:cNvPicPr>
              <a:picLocks noChangeArrowheads="1"/>
            </p:cNvPicPr>
            <p:nvPr/>
          </p:nvPicPr>
          <p:blipFill rotWithShape="1">
            <a:blip r:embed="rId3" cstate="print">
              <a:extLst>
                <a:ext uri="{28A0092B-C50C-407E-A947-70E740481C1C}">
                  <a14:useLocalDpi xmlns:a14="http://schemas.microsoft.com/office/drawing/2010/main" val="0"/>
                </a:ext>
              </a:extLst>
            </a:blip>
            <a:srcRect l="1860" t="1860" r="1879" b="1879"/>
            <a:stretch/>
          </p:blipFill>
          <p:spPr bwMode="auto">
            <a:xfrm>
              <a:off x="642806" y="3698894"/>
              <a:ext cx="930814" cy="7051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16" descr="http://balaton.graphics.cs.cmu.edu/dfouhey/NYUImages/rgb_001440.jpg"/>
            <p:cNvPicPr>
              <a:picLocks noChangeArrowheads="1"/>
            </p:cNvPicPr>
            <p:nvPr/>
          </p:nvPicPr>
          <p:blipFill rotWithShape="1">
            <a:blip r:embed="rId4" cstate="print">
              <a:extLst>
                <a:ext uri="{28A0092B-C50C-407E-A947-70E740481C1C}">
                  <a14:useLocalDpi xmlns:a14="http://schemas.microsoft.com/office/drawing/2010/main" val="0"/>
                </a:ext>
              </a:extLst>
            </a:blip>
            <a:srcRect l="1565" t="1565" r="1862" b="1862"/>
            <a:stretch/>
          </p:blipFill>
          <p:spPr bwMode="auto">
            <a:xfrm>
              <a:off x="642806" y="2882435"/>
              <a:ext cx="930814" cy="7051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718929" y="5422783"/>
              <a:ext cx="952176" cy="523220"/>
            </a:xfrm>
            <a:prstGeom prst="rect">
              <a:avLst/>
            </a:prstGeom>
            <a:noFill/>
          </p:spPr>
          <p:txBody>
            <a:bodyPr wrap="square" rtlCol="0">
              <a:spAutoFit/>
            </a:bodyPr>
            <a:lstStyle/>
            <a:p>
              <a:pPr algn="ctr"/>
              <a:r>
                <a:rPr lang="en-US" sz="2800" dirty="0"/>
                <a:t>…</a:t>
              </a:r>
            </a:p>
          </p:txBody>
        </p:sp>
        <p:pic>
          <p:nvPicPr>
            <p:cNvPr id="19" name="Picture 2" descr="http://balaton.graphics.cs.cmu.edu/dfouhey/NYUImages/rgb_000120.jp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8929" y="3698894"/>
              <a:ext cx="930814" cy="7051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balaton.graphics.cs.cmu.edu/dfouhey/NYUImages/rgb_000085.jp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2806" y="4515353"/>
              <a:ext cx="930814" cy="7051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balaton.graphics.cs.cmu.edu/dfouhey/NYUImages/rgb_000430.jp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8929" y="2882435"/>
              <a:ext cx="930814" cy="7051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http://balaton.graphics.cs.cmu.edu/dfouhey/NYUImages/rgb_000204.jpg"/>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18929" y="4515353"/>
              <a:ext cx="930814" cy="7051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10536" y="1904025"/>
              <a:ext cx="2060569" cy="830997"/>
            </a:xfrm>
            <a:prstGeom prst="rect">
              <a:avLst/>
            </a:prstGeom>
            <a:noFill/>
          </p:spPr>
          <p:txBody>
            <a:bodyPr wrap="square" rtlCol="0">
              <a:spAutoFit/>
            </a:bodyPr>
            <a:lstStyle/>
            <a:p>
              <a:pPr algn="ctr"/>
              <a:r>
                <a:rPr lang="en-US" sz="2400" dirty="0"/>
                <a:t>Image </a:t>
              </a:r>
            </a:p>
            <a:p>
              <a:pPr algn="ctr"/>
              <a:r>
                <a:rPr lang="en-US" sz="2400" dirty="0"/>
                <a:t>Collection</a:t>
              </a:r>
            </a:p>
          </p:txBody>
        </p:sp>
      </p:grpSp>
      <p:sp>
        <p:nvSpPr>
          <p:cNvPr id="25" name="TextBox 24"/>
          <p:cNvSpPr txBox="1"/>
          <p:nvPr/>
        </p:nvSpPr>
        <p:spPr>
          <a:xfrm>
            <a:off x="3106189" y="4031735"/>
            <a:ext cx="410413" cy="890263"/>
          </a:xfrm>
          <a:prstGeom prst="rect">
            <a:avLst/>
          </a:prstGeom>
          <a:noFill/>
        </p:spPr>
        <p:txBody>
          <a:bodyPr wrap="square" rtlCol="0">
            <a:spAutoFit/>
          </a:bodyPr>
          <a:lstStyle/>
          <a:p>
            <a:pPr algn="ctr"/>
            <a:r>
              <a:rPr lang="en-US" sz="6400" dirty="0"/>
              <a:t>+</a:t>
            </a:r>
          </a:p>
        </p:txBody>
      </p:sp>
      <p:sp>
        <p:nvSpPr>
          <p:cNvPr id="26" name="TextBox 25"/>
          <p:cNvSpPr txBox="1"/>
          <p:nvPr/>
        </p:nvSpPr>
        <p:spPr>
          <a:xfrm>
            <a:off x="4294095" y="1904025"/>
            <a:ext cx="3517313" cy="830997"/>
          </a:xfrm>
          <a:prstGeom prst="rect">
            <a:avLst/>
          </a:prstGeom>
          <a:noFill/>
        </p:spPr>
        <p:txBody>
          <a:bodyPr wrap="square" rtlCol="0">
            <a:spAutoFit/>
          </a:bodyPr>
          <a:lstStyle/>
          <a:p>
            <a:pPr algn="ctr"/>
            <a:r>
              <a:rPr lang="en-US" sz="2400" dirty="0"/>
              <a:t>Tools From </a:t>
            </a:r>
          </a:p>
          <a:p>
            <a:pPr algn="ctr"/>
            <a:r>
              <a:rPr lang="en-US" sz="2400" dirty="0"/>
              <a:t>Geometry</a:t>
            </a:r>
          </a:p>
        </p:txBody>
      </p:sp>
      <p:sp>
        <p:nvSpPr>
          <p:cNvPr id="6" name="TextBox 5"/>
          <p:cNvSpPr txBox="1"/>
          <p:nvPr/>
        </p:nvSpPr>
        <p:spPr>
          <a:xfrm>
            <a:off x="3711981" y="5606087"/>
            <a:ext cx="4681543" cy="1077218"/>
          </a:xfrm>
          <a:prstGeom prst="rect">
            <a:avLst/>
          </a:prstGeom>
          <a:noFill/>
        </p:spPr>
        <p:txBody>
          <a:bodyPr wrap="square" rtlCol="0">
            <a:spAutoFit/>
          </a:bodyPr>
          <a:lstStyle/>
          <a:p>
            <a:pPr algn="ctr"/>
            <a:r>
              <a:rPr lang="en-US" sz="3200" dirty="0" err="1"/>
              <a:t>Fronto</a:t>
            </a:r>
            <a:r>
              <a:rPr lang="en-US" sz="3200" dirty="0"/>
              <a:t>-Parallel Image</a:t>
            </a:r>
          </a:p>
        </p:txBody>
      </p:sp>
      <p:pic>
        <p:nvPicPr>
          <p:cNvPr id="33" name="Picture 2" descr="C:\Users\david\Dropbox\No3D\paper\figures\teaser\altr\rgb_000281_l.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1172" b="47878"/>
          <a:stretch/>
        </p:blipFill>
        <p:spPr bwMode="auto">
          <a:xfrm>
            <a:off x="4500900" y="2746214"/>
            <a:ext cx="3103699" cy="270052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D035792-8C6F-4922-B329-A401445A78D2}"/>
              </a:ext>
            </a:extLst>
          </p:cNvPr>
          <p:cNvSpPr txBox="1"/>
          <p:nvPr/>
        </p:nvSpPr>
        <p:spPr>
          <a:xfrm>
            <a:off x="275208" y="6121469"/>
            <a:ext cx="8399008" cy="307777"/>
          </a:xfrm>
          <a:prstGeom prst="rect">
            <a:avLst/>
          </a:prstGeom>
          <a:noFill/>
        </p:spPr>
        <p:txBody>
          <a:bodyPr wrap="square" rtlCol="0">
            <a:spAutoFit/>
          </a:bodyPr>
          <a:lstStyle/>
          <a:p>
            <a:pPr algn="r"/>
            <a:r>
              <a:rPr lang="en-US" sz="1400" u="sng" dirty="0"/>
              <a:t>D.F. </a:t>
            </a:r>
            <a:r>
              <a:rPr lang="en-US" sz="1400" u="sng" dirty="0" err="1"/>
              <a:t>Fouhey</a:t>
            </a:r>
            <a:r>
              <a:rPr lang="en-US" sz="1400" dirty="0"/>
              <a:t>, W. Hussain, A. Gupta, M. Hebert. </a:t>
            </a:r>
            <a:r>
              <a:rPr lang="en-US" sz="1400" i="1" dirty="0"/>
              <a:t>Single Image 3D without a Single 3D Image. </a:t>
            </a:r>
            <a:r>
              <a:rPr lang="en-US" sz="1400" dirty="0"/>
              <a:t>ICCV 2015.</a:t>
            </a:r>
          </a:p>
        </p:txBody>
      </p:sp>
      <p:sp>
        <p:nvSpPr>
          <p:cNvPr id="24" name="Content Placeholder 2">
            <a:extLst>
              <a:ext uri="{FF2B5EF4-FFF2-40B4-BE49-F238E27FC236}">
                <a16:creationId xmlns:a16="http://schemas.microsoft.com/office/drawing/2014/main" id="{E195250D-AF72-40E4-A082-30EFC3492E09}"/>
              </a:ext>
            </a:extLst>
          </p:cNvPr>
          <p:cNvSpPr>
            <a:spLocks noGrp="1"/>
          </p:cNvSpPr>
          <p:nvPr>
            <p:ph idx="1"/>
          </p:nvPr>
        </p:nvSpPr>
        <p:spPr>
          <a:xfrm>
            <a:off x="479893" y="1473157"/>
            <a:ext cx="8229600" cy="457200"/>
          </a:xfrm>
        </p:spPr>
        <p:txBody>
          <a:bodyPr>
            <a:normAutofit lnSpcReduction="10000"/>
          </a:bodyPr>
          <a:lstStyle/>
          <a:p>
            <a:pPr marL="0" indent="0" algn="ctr">
              <a:buNone/>
            </a:pPr>
            <a:r>
              <a:rPr lang="en-US" sz="2800" dirty="0"/>
              <a:t>Can we learn 3D simply from regularities?</a:t>
            </a:r>
          </a:p>
        </p:txBody>
      </p:sp>
    </p:spTree>
    <p:extLst>
      <p:ext uri="{BB962C8B-B14F-4D97-AF65-F5344CB8AC3E}">
        <p14:creationId xmlns:p14="http://schemas.microsoft.com/office/powerpoint/2010/main" val="27990751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Factorization</a:t>
            </a:r>
          </a:p>
        </p:txBody>
      </p:sp>
      <p:pic>
        <p:nvPicPr>
          <p:cNvPr id="5" name="Picture 6" descr="C:\Users\david\Dropbox\No3D\paper\figures\teaser\rgb_00028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825" t="2629" r="1648" b="2369"/>
          <a:stretch/>
        </p:blipFill>
        <p:spPr bwMode="auto">
          <a:xfrm>
            <a:off x="1627909" y="1598136"/>
            <a:ext cx="5888182" cy="434630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9647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Factorization</a:t>
            </a:r>
          </a:p>
        </p:txBody>
      </p:sp>
      <p:pic>
        <p:nvPicPr>
          <p:cNvPr id="10" name="Picture 2" descr="C:\Users\david\Dropbox\No3D\paper\figures\render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907" y="2068615"/>
            <a:ext cx="5352893" cy="395118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47029" y="1371599"/>
            <a:ext cx="5372771" cy="646331"/>
          </a:xfrm>
          <a:prstGeom prst="rect">
            <a:avLst/>
          </a:prstGeom>
          <a:noFill/>
        </p:spPr>
        <p:txBody>
          <a:bodyPr wrap="square" rtlCol="0">
            <a:spAutoFit/>
          </a:bodyPr>
          <a:lstStyle/>
          <a:p>
            <a:pPr algn="ctr"/>
            <a:r>
              <a:rPr lang="en-US" sz="3600" dirty="0"/>
              <a:t>3D Structure</a:t>
            </a:r>
          </a:p>
        </p:txBody>
      </p:sp>
    </p:spTree>
    <p:extLst>
      <p:ext uri="{BB962C8B-B14F-4D97-AF65-F5344CB8AC3E}">
        <p14:creationId xmlns:p14="http://schemas.microsoft.com/office/powerpoint/2010/main" val="671512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Factorization</a:t>
            </a:r>
          </a:p>
        </p:txBody>
      </p:sp>
      <p:pic>
        <p:nvPicPr>
          <p:cNvPr id="6" name="Picture 2" descr="C:\Users\david\Dropbox\No3D\paper\figures\teaser\altr\rgb_000281_b_0.jpg"/>
          <p:cNvPicPr>
            <a:picLocks noChangeAspect="1" noChangeArrowheads="1"/>
          </p:cNvPicPr>
          <p:nvPr/>
        </p:nvPicPr>
        <p:blipFill rotWithShape="1">
          <a:blip r:embed="rId3">
            <a:extLst>
              <a:ext uri="{28A0092B-C50C-407E-A947-70E740481C1C}">
                <a14:useLocalDpi xmlns:a14="http://schemas.microsoft.com/office/drawing/2010/main" val="0"/>
              </a:ext>
            </a:extLst>
          </a:blip>
          <a:srcRect l="73459" t="82365" r="21038" b="6125"/>
          <a:stretch/>
        </p:blipFill>
        <p:spPr bwMode="auto">
          <a:xfrm>
            <a:off x="7086600" y="4831080"/>
            <a:ext cx="1188720" cy="118872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7" name="Picture 3" descr="C:\Users\david\Dropbox\No3D\paper\figures\teaser\altr\rgb_000281_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604" t="11473" r="63166" b="73093"/>
          <a:stretch/>
        </p:blipFill>
        <p:spPr bwMode="auto">
          <a:xfrm>
            <a:off x="7086600" y="3449848"/>
            <a:ext cx="1188720" cy="118872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0" name="Picture 4" descr="C:\Users\david\Dropbox\No3D\paper\figures\teaser\altr\rgb_000281_c.jpg"/>
          <p:cNvPicPr>
            <a:picLocks noChangeAspect="1" noChangeArrowheads="1"/>
          </p:cNvPicPr>
          <p:nvPr/>
        </p:nvPicPr>
        <p:blipFill rotWithShape="1">
          <a:blip r:embed="rId5">
            <a:extLst>
              <a:ext uri="{28A0092B-C50C-407E-A947-70E740481C1C}">
                <a14:useLocalDpi xmlns:a14="http://schemas.microsoft.com/office/drawing/2010/main" val="0"/>
              </a:ext>
            </a:extLst>
          </a:blip>
          <a:srcRect l="70377" t="6206" r="25141" b="88087"/>
          <a:stretch/>
        </p:blipFill>
        <p:spPr bwMode="auto">
          <a:xfrm>
            <a:off x="7086600" y="2068615"/>
            <a:ext cx="1188720" cy="1188720"/>
          </a:xfrm>
          <a:prstGeom prst="rect">
            <a:avLst/>
          </a:prstGeom>
          <a:noFill/>
          <a:ln w="57150">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12" name="Picture 2" descr="C:\Users\david\Dropbox\No3D\paper\figures\render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907" y="2068615"/>
            <a:ext cx="5352893" cy="395118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1828800" y="2209800"/>
            <a:ext cx="5257800" cy="3464296"/>
            <a:chOff x="1828800" y="2209800"/>
            <a:chExt cx="5257800" cy="3464296"/>
          </a:xfrm>
        </p:grpSpPr>
        <p:cxnSp>
          <p:nvCxnSpPr>
            <p:cNvPr id="17" name="Straight Arrow Connector 16"/>
            <p:cNvCxnSpPr>
              <a:stCxn id="10" idx="1"/>
            </p:cNvCxnSpPr>
            <p:nvPr/>
          </p:nvCxnSpPr>
          <p:spPr>
            <a:xfrm flipH="1" flipV="1">
              <a:off x="4648200" y="2209800"/>
              <a:ext cx="2438400" cy="453175"/>
            </a:xfrm>
            <a:prstGeom prst="straightConnector1">
              <a:avLst/>
            </a:prstGeom>
            <a:ln w="1270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1"/>
            </p:cNvCxnSpPr>
            <p:nvPr/>
          </p:nvCxnSpPr>
          <p:spPr>
            <a:xfrm flipH="1" flipV="1">
              <a:off x="1828800" y="3352800"/>
              <a:ext cx="5257800" cy="691408"/>
            </a:xfrm>
            <a:prstGeom prst="straightConnector1">
              <a:avLst/>
            </a:prstGeom>
            <a:ln w="1270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6" idx="1"/>
            </p:cNvCxnSpPr>
            <p:nvPr/>
          </p:nvCxnSpPr>
          <p:spPr>
            <a:xfrm flipH="1">
              <a:off x="2209800" y="5425440"/>
              <a:ext cx="4876800" cy="248656"/>
            </a:xfrm>
            <a:prstGeom prst="straightConnector1">
              <a:avLst/>
            </a:prstGeom>
            <a:ln w="1270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7027164" y="1371599"/>
            <a:ext cx="1307592" cy="646331"/>
          </a:xfrm>
          <a:prstGeom prst="rect">
            <a:avLst/>
          </a:prstGeom>
          <a:noFill/>
        </p:spPr>
        <p:txBody>
          <a:bodyPr wrap="square" rtlCol="0">
            <a:spAutoFit/>
          </a:bodyPr>
          <a:lstStyle/>
          <a:p>
            <a:pPr algn="ctr"/>
            <a:r>
              <a:rPr lang="en-US" sz="3600" dirty="0"/>
              <a:t>Style</a:t>
            </a:r>
          </a:p>
        </p:txBody>
      </p:sp>
      <p:sp>
        <p:nvSpPr>
          <p:cNvPr id="13" name="TextBox 12"/>
          <p:cNvSpPr txBox="1"/>
          <p:nvPr/>
        </p:nvSpPr>
        <p:spPr>
          <a:xfrm>
            <a:off x="647029" y="1371599"/>
            <a:ext cx="5372771" cy="646331"/>
          </a:xfrm>
          <a:prstGeom prst="rect">
            <a:avLst/>
          </a:prstGeom>
          <a:noFill/>
        </p:spPr>
        <p:txBody>
          <a:bodyPr wrap="square" rtlCol="0">
            <a:spAutoFit/>
          </a:bodyPr>
          <a:lstStyle/>
          <a:p>
            <a:pPr algn="ctr"/>
            <a:r>
              <a:rPr lang="en-US" sz="3600" dirty="0"/>
              <a:t>3D Structure</a:t>
            </a:r>
          </a:p>
        </p:txBody>
      </p:sp>
    </p:spTree>
    <p:extLst>
      <p:ext uri="{BB962C8B-B14F-4D97-AF65-F5344CB8AC3E}">
        <p14:creationId xmlns:p14="http://schemas.microsoft.com/office/powerpoint/2010/main" val="307739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C:\Users\david\Dropbox\No3D\paper\figures\teaser\rgb_00028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825" t="2629" r="1648" b="2369"/>
          <a:stretch/>
        </p:blipFill>
        <p:spPr bwMode="auto">
          <a:xfrm>
            <a:off x="666907" y="2050563"/>
            <a:ext cx="5429093" cy="400743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Factorization</a:t>
            </a:r>
          </a:p>
        </p:txBody>
      </p:sp>
      <p:pic>
        <p:nvPicPr>
          <p:cNvPr id="6" name="Picture 2" descr="C:\Users\david\Dropbox\No3D\paper\figures\teaser\altr\rgb_000281_b_0.jpg"/>
          <p:cNvPicPr>
            <a:picLocks noChangeAspect="1" noChangeArrowheads="1"/>
          </p:cNvPicPr>
          <p:nvPr/>
        </p:nvPicPr>
        <p:blipFill rotWithShape="1">
          <a:blip r:embed="rId5">
            <a:extLst>
              <a:ext uri="{28A0092B-C50C-407E-A947-70E740481C1C}">
                <a14:useLocalDpi xmlns:a14="http://schemas.microsoft.com/office/drawing/2010/main" val="0"/>
              </a:ext>
            </a:extLst>
          </a:blip>
          <a:srcRect l="73459" t="82365" r="21038" b="6125"/>
          <a:stretch/>
        </p:blipFill>
        <p:spPr bwMode="auto">
          <a:xfrm>
            <a:off x="7086600" y="4831080"/>
            <a:ext cx="1188720" cy="118872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7" name="Picture 3" descr="C:\Users\david\Dropbox\No3D\paper\figures\teaser\altr\rgb_000281_l.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604" t="11473" r="63166" b="73093"/>
          <a:stretch/>
        </p:blipFill>
        <p:spPr bwMode="auto">
          <a:xfrm>
            <a:off x="7086600" y="3449848"/>
            <a:ext cx="1188720" cy="118872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10" name="Picture 4" descr="C:\Users\david\Dropbox\No3D\paper\figures\teaser\altr\rgb_000281_c.jpg"/>
          <p:cNvPicPr>
            <a:picLocks noChangeAspect="1" noChangeArrowheads="1"/>
          </p:cNvPicPr>
          <p:nvPr/>
        </p:nvPicPr>
        <p:blipFill rotWithShape="1">
          <a:blip r:embed="rId7">
            <a:extLst>
              <a:ext uri="{28A0092B-C50C-407E-A947-70E740481C1C}">
                <a14:useLocalDpi xmlns:a14="http://schemas.microsoft.com/office/drawing/2010/main" val="0"/>
              </a:ext>
            </a:extLst>
          </a:blip>
          <a:srcRect l="70377" t="6206" r="25141" b="88087"/>
          <a:stretch/>
        </p:blipFill>
        <p:spPr bwMode="auto">
          <a:xfrm>
            <a:off x="7086600" y="2068615"/>
            <a:ext cx="1188720" cy="1188720"/>
          </a:xfrm>
          <a:prstGeom prst="rect">
            <a:avLst/>
          </a:prstGeom>
          <a:noFill/>
          <a:ln w="57150">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1828800" y="2209800"/>
            <a:ext cx="5257800" cy="3464296"/>
            <a:chOff x="1828800" y="2209800"/>
            <a:chExt cx="5257800" cy="3464296"/>
          </a:xfrm>
        </p:grpSpPr>
        <p:cxnSp>
          <p:nvCxnSpPr>
            <p:cNvPr id="17" name="Straight Arrow Connector 16"/>
            <p:cNvCxnSpPr>
              <a:stCxn id="10" idx="1"/>
            </p:cNvCxnSpPr>
            <p:nvPr/>
          </p:nvCxnSpPr>
          <p:spPr>
            <a:xfrm flipH="1" flipV="1">
              <a:off x="4648200" y="2209800"/>
              <a:ext cx="2438400" cy="453175"/>
            </a:xfrm>
            <a:prstGeom prst="straightConnector1">
              <a:avLst/>
            </a:prstGeom>
            <a:ln w="1270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1"/>
            </p:cNvCxnSpPr>
            <p:nvPr/>
          </p:nvCxnSpPr>
          <p:spPr>
            <a:xfrm flipH="1" flipV="1">
              <a:off x="1828800" y="3352800"/>
              <a:ext cx="5257800" cy="691408"/>
            </a:xfrm>
            <a:prstGeom prst="straightConnector1">
              <a:avLst/>
            </a:prstGeom>
            <a:ln w="1270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6" idx="1"/>
            </p:cNvCxnSpPr>
            <p:nvPr/>
          </p:nvCxnSpPr>
          <p:spPr>
            <a:xfrm flipH="1">
              <a:off x="2209800" y="5425440"/>
              <a:ext cx="4876800" cy="248656"/>
            </a:xfrm>
            <a:prstGeom prst="straightConnector1">
              <a:avLst/>
            </a:prstGeom>
            <a:ln w="1270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7027164" y="1371599"/>
            <a:ext cx="1307592" cy="646331"/>
          </a:xfrm>
          <a:prstGeom prst="rect">
            <a:avLst/>
          </a:prstGeom>
          <a:noFill/>
        </p:spPr>
        <p:txBody>
          <a:bodyPr wrap="square" rtlCol="0">
            <a:spAutoFit/>
          </a:bodyPr>
          <a:lstStyle/>
          <a:p>
            <a:pPr algn="ctr"/>
            <a:r>
              <a:rPr lang="en-US" sz="3600" dirty="0"/>
              <a:t>Style</a:t>
            </a:r>
          </a:p>
        </p:txBody>
      </p:sp>
      <p:sp>
        <p:nvSpPr>
          <p:cNvPr id="13" name="TextBox 12"/>
          <p:cNvSpPr txBox="1"/>
          <p:nvPr/>
        </p:nvSpPr>
        <p:spPr>
          <a:xfrm>
            <a:off x="647029" y="1371599"/>
            <a:ext cx="5448971" cy="646331"/>
          </a:xfrm>
          <a:prstGeom prst="rect">
            <a:avLst/>
          </a:prstGeom>
          <a:noFill/>
        </p:spPr>
        <p:txBody>
          <a:bodyPr wrap="square" rtlCol="0">
            <a:spAutoFit/>
          </a:bodyPr>
          <a:lstStyle/>
          <a:p>
            <a:pPr algn="ctr"/>
            <a:r>
              <a:rPr lang="en-US" sz="3600" dirty="0"/>
              <a:t>Image</a:t>
            </a:r>
          </a:p>
        </p:txBody>
      </p:sp>
    </p:spTree>
    <p:extLst>
      <p:ext uri="{BB962C8B-B14F-4D97-AF65-F5344CB8AC3E}">
        <p14:creationId xmlns:p14="http://schemas.microsoft.com/office/powerpoint/2010/main" val="24800597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Style Elements</a:t>
            </a:r>
          </a:p>
        </p:txBody>
      </p:sp>
      <p:sp>
        <p:nvSpPr>
          <p:cNvPr id="12" name="TextBox 11"/>
          <p:cNvSpPr txBox="1"/>
          <p:nvPr/>
        </p:nvSpPr>
        <p:spPr>
          <a:xfrm>
            <a:off x="7086600" y="1371599"/>
            <a:ext cx="1188720" cy="646331"/>
          </a:xfrm>
          <a:prstGeom prst="rect">
            <a:avLst/>
          </a:prstGeom>
          <a:noFill/>
        </p:spPr>
        <p:txBody>
          <a:bodyPr wrap="square" rtlCol="0">
            <a:spAutoFit/>
          </a:bodyPr>
          <a:lstStyle/>
          <a:p>
            <a:pPr algn="ctr"/>
            <a:r>
              <a:rPr lang="en-US" sz="3600" u="sng" dirty="0">
                <a:solidFill>
                  <a:schemeClr val="bg1">
                    <a:lumMod val="95000"/>
                    <a:lumOff val="5000"/>
                  </a:schemeClr>
                </a:solidFill>
              </a:rPr>
              <a:t>Style</a:t>
            </a:r>
          </a:p>
        </p:txBody>
      </p:sp>
      <p:sp>
        <p:nvSpPr>
          <p:cNvPr id="13" name="TextBox 12"/>
          <p:cNvSpPr txBox="1"/>
          <p:nvPr/>
        </p:nvSpPr>
        <p:spPr>
          <a:xfrm>
            <a:off x="647029" y="1371599"/>
            <a:ext cx="5372771" cy="646331"/>
          </a:xfrm>
          <a:prstGeom prst="rect">
            <a:avLst/>
          </a:prstGeom>
          <a:noFill/>
        </p:spPr>
        <p:txBody>
          <a:bodyPr wrap="square" rtlCol="0">
            <a:spAutoFit/>
          </a:bodyPr>
          <a:lstStyle/>
          <a:p>
            <a:pPr algn="ctr"/>
            <a:r>
              <a:rPr lang="en-US" sz="3600" u="sng" dirty="0">
                <a:solidFill>
                  <a:schemeClr val="bg1">
                    <a:lumMod val="95000"/>
                    <a:lumOff val="5000"/>
                  </a:schemeClr>
                </a:solidFill>
              </a:rPr>
              <a:t>Image</a:t>
            </a:r>
          </a:p>
        </p:txBody>
      </p:sp>
      <p:grpSp>
        <p:nvGrpSpPr>
          <p:cNvPr id="9" name="Group 8"/>
          <p:cNvGrpSpPr/>
          <p:nvPr/>
        </p:nvGrpSpPr>
        <p:grpSpPr>
          <a:xfrm>
            <a:off x="1521689" y="1706421"/>
            <a:ext cx="6100622" cy="4053944"/>
            <a:chOff x="2020634" y="2413913"/>
            <a:chExt cx="4166806" cy="2768898"/>
          </a:xfrm>
        </p:grpSpPr>
        <p:pic>
          <p:nvPicPr>
            <p:cNvPr id="16" name="Picture 3" descr="C:\Users\david\Dropbox\No3D\paper\figures\teaser\altr\rgb_000281_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04" t="11473" r="63166" b="73093"/>
            <a:stretch/>
          </p:blipFill>
          <p:spPr bwMode="auto">
            <a:xfrm>
              <a:off x="3481653" y="3941160"/>
              <a:ext cx="1234440" cy="123444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9" name="Picture 2" descr="C:\Users\david\Dropbox\No3D\paper\figures\teaser\altr\rgb_000281_b_0.jpg"/>
            <p:cNvPicPr>
              <a:picLocks noChangeAspect="1" noChangeArrowheads="1"/>
            </p:cNvPicPr>
            <p:nvPr/>
          </p:nvPicPr>
          <p:blipFill rotWithShape="1">
            <a:blip r:embed="rId4">
              <a:extLst>
                <a:ext uri="{28A0092B-C50C-407E-A947-70E740481C1C}">
                  <a14:useLocalDpi xmlns:a14="http://schemas.microsoft.com/office/drawing/2010/main" val="0"/>
                </a:ext>
              </a:extLst>
            </a:blip>
            <a:srcRect l="73459" t="82365" r="21038" b="6125"/>
            <a:stretch/>
          </p:blipFill>
          <p:spPr bwMode="auto">
            <a:xfrm>
              <a:off x="4953000" y="3948371"/>
              <a:ext cx="1234440" cy="123444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5" name="Picture 4" descr="C:\Users\david\Dropbox\No3D\paper\figures\teaser\altr\rgb_000281_c.jpg"/>
            <p:cNvPicPr>
              <a:picLocks noChangeAspect="1" noChangeArrowheads="1"/>
            </p:cNvPicPr>
            <p:nvPr/>
          </p:nvPicPr>
          <p:blipFill rotWithShape="1">
            <a:blip r:embed="rId5">
              <a:extLst>
                <a:ext uri="{28A0092B-C50C-407E-A947-70E740481C1C}">
                  <a14:useLocalDpi xmlns:a14="http://schemas.microsoft.com/office/drawing/2010/main" val="0"/>
                </a:ext>
              </a:extLst>
            </a:blip>
            <a:srcRect l="70377" t="6206" r="25141" b="88087"/>
            <a:stretch/>
          </p:blipFill>
          <p:spPr bwMode="auto">
            <a:xfrm>
              <a:off x="2020634" y="3941159"/>
              <a:ext cx="1234440" cy="123444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8" name="Picture 2" descr="http://balaton.graphics.cs.cmu.edu/dfouhey/no3d/11.17.2014/resultsFig5DupGood/2/1/00017421/rep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0" y="2438400"/>
              <a:ext cx="1234440" cy="123444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0" name="Picture 26" descr="http://balaton.graphics.cs.cmu.edu/dfouhey/no3d/11.17.2014/resultsFig5DupGood/8/0/00023880/rep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0634" y="2413913"/>
              <a:ext cx="1234440" cy="123444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1" name="Picture 3" descr="C:\Users\david\Dropbox\thesis\proposal_talk\cab.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81653" y="2424004"/>
              <a:ext cx="1234440" cy="123444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894818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4D195-103B-408F-A45E-4B6A230C8E62}"/>
              </a:ext>
            </a:extLst>
          </p:cNvPr>
          <p:cNvSpPr>
            <a:spLocks noGrp="1"/>
          </p:cNvSpPr>
          <p:nvPr>
            <p:ph type="title"/>
          </p:nvPr>
        </p:nvSpPr>
        <p:spPr/>
        <p:txBody>
          <a:bodyPr/>
          <a:lstStyle/>
          <a:p>
            <a:r>
              <a:rPr lang="en-US" dirty="0"/>
              <a:t>Factorization</a:t>
            </a:r>
          </a:p>
        </p:txBody>
      </p:sp>
      <p:pic>
        <p:nvPicPr>
          <p:cNvPr id="4" name="Picture 6" descr="C:\Users\david\Dropbox\No3D\paper\figures\teaser\rgb_000281.jpg">
            <a:extLst>
              <a:ext uri="{FF2B5EF4-FFF2-40B4-BE49-F238E27FC236}">
                <a16:creationId xmlns:a16="http://schemas.microsoft.com/office/drawing/2014/main" id="{B0E54A3B-CE31-408F-A423-939B9E10F04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825" t="2629" r="1648" b="2369"/>
          <a:stretch/>
        </p:blipFill>
        <p:spPr bwMode="auto">
          <a:xfrm>
            <a:off x="258615" y="2242526"/>
            <a:ext cx="2931934" cy="216417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4E9B0D18-5D4E-4C0C-81F9-EAE687A99A1B}"/>
              </a:ext>
            </a:extLst>
          </p:cNvPr>
          <p:cNvGrpSpPr/>
          <p:nvPr/>
        </p:nvGrpSpPr>
        <p:grpSpPr>
          <a:xfrm>
            <a:off x="3196546" y="1481035"/>
            <a:ext cx="3655063" cy="2925669"/>
            <a:chOff x="3196546" y="1481035"/>
            <a:chExt cx="3655063" cy="2925669"/>
          </a:xfrm>
        </p:grpSpPr>
        <p:grpSp>
          <p:nvGrpSpPr>
            <p:cNvPr id="17" name="Group 16">
              <a:extLst>
                <a:ext uri="{FF2B5EF4-FFF2-40B4-BE49-F238E27FC236}">
                  <a16:creationId xmlns:a16="http://schemas.microsoft.com/office/drawing/2014/main" id="{5BBA9059-E625-4D6E-99EB-9D64D2AF5B5C}"/>
                </a:ext>
              </a:extLst>
            </p:cNvPr>
            <p:cNvGrpSpPr/>
            <p:nvPr/>
          </p:nvGrpSpPr>
          <p:grpSpPr>
            <a:xfrm>
              <a:off x="3893094" y="1481035"/>
              <a:ext cx="2958515" cy="2925669"/>
              <a:chOff x="3893094" y="1481035"/>
              <a:chExt cx="2958515" cy="2925669"/>
            </a:xfrm>
          </p:grpSpPr>
          <p:pic>
            <p:nvPicPr>
              <p:cNvPr id="5" name="Picture 2" descr="C:\Users\david\Dropbox\No3D\paper\figures\render2.png">
                <a:extLst>
                  <a:ext uri="{FF2B5EF4-FFF2-40B4-BE49-F238E27FC236}">
                    <a16:creationId xmlns:a16="http://schemas.microsoft.com/office/drawing/2014/main" id="{9C2FE627-DEC7-4FA6-9906-3156EEEDBB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9675" y="2242526"/>
                <a:ext cx="2931934" cy="216417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03E41DF-9CB7-4CB8-81B0-7E9BED8D404C}"/>
                  </a:ext>
                </a:extLst>
              </p:cNvPr>
              <p:cNvSpPr txBox="1"/>
              <p:nvPr/>
            </p:nvSpPr>
            <p:spPr>
              <a:xfrm>
                <a:off x="3893094" y="1481035"/>
                <a:ext cx="2931934" cy="646331"/>
              </a:xfrm>
              <a:prstGeom prst="rect">
                <a:avLst/>
              </a:prstGeom>
              <a:noFill/>
            </p:spPr>
            <p:txBody>
              <a:bodyPr wrap="square" rtlCol="0">
                <a:spAutoFit/>
              </a:bodyPr>
              <a:lstStyle/>
              <a:p>
                <a:pPr algn="ctr"/>
                <a:r>
                  <a:rPr lang="en-US" sz="3600" dirty="0"/>
                  <a:t>3D Structure</a:t>
                </a:r>
              </a:p>
            </p:txBody>
          </p:sp>
        </p:grpSp>
        <p:sp>
          <p:nvSpPr>
            <p:cNvPr id="9" name="TextBox 8">
              <a:extLst>
                <a:ext uri="{FF2B5EF4-FFF2-40B4-BE49-F238E27FC236}">
                  <a16:creationId xmlns:a16="http://schemas.microsoft.com/office/drawing/2014/main" id="{618AF31F-4DA0-4755-A3FA-D7D453311C17}"/>
                </a:ext>
              </a:extLst>
            </p:cNvPr>
            <p:cNvSpPr txBox="1"/>
            <p:nvPr/>
          </p:nvSpPr>
          <p:spPr>
            <a:xfrm>
              <a:off x="3196546" y="2819582"/>
              <a:ext cx="723129" cy="1200329"/>
            </a:xfrm>
            <a:prstGeom prst="rect">
              <a:avLst/>
            </a:prstGeom>
            <a:noFill/>
          </p:spPr>
          <p:txBody>
            <a:bodyPr wrap="square" rtlCol="0">
              <a:spAutoFit/>
            </a:bodyPr>
            <a:lstStyle/>
            <a:p>
              <a:pPr algn="ctr"/>
              <a:r>
                <a:rPr lang="en-US" sz="7200" b="1" dirty="0"/>
                <a:t>=</a:t>
              </a:r>
            </a:p>
          </p:txBody>
        </p:sp>
      </p:grpSp>
      <p:sp>
        <p:nvSpPr>
          <p:cNvPr id="13" name="TextBox 12">
            <a:extLst>
              <a:ext uri="{FF2B5EF4-FFF2-40B4-BE49-F238E27FC236}">
                <a16:creationId xmlns:a16="http://schemas.microsoft.com/office/drawing/2014/main" id="{0E5C5DB7-0CEA-4477-A2CD-BC9B80B60DA6}"/>
              </a:ext>
            </a:extLst>
          </p:cNvPr>
          <p:cNvSpPr txBox="1"/>
          <p:nvPr/>
        </p:nvSpPr>
        <p:spPr>
          <a:xfrm>
            <a:off x="258616" y="1481035"/>
            <a:ext cx="2931934" cy="646331"/>
          </a:xfrm>
          <a:prstGeom prst="rect">
            <a:avLst/>
          </a:prstGeom>
          <a:noFill/>
        </p:spPr>
        <p:txBody>
          <a:bodyPr wrap="square" rtlCol="0">
            <a:spAutoFit/>
          </a:bodyPr>
          <a:lstStyle/>
          <a:p>
            <a:pPr algn="ctr"/>
            <a:r>
              <a:rPr lang="en-US" sz="3600" dirty="0"/>
              <a:t>Image</a:t>
            </a:r>
          </a:p>
        </p:txBody>
      </p:sp>
      <p:grpSp>
        <p:nvGrpSpPr>
          <p:cNvPr id="19" name="Group 18">
            <a:extLst>
              <a:ext uri="{FF2B5EF4-FFF2-40B4-BE49-F238E27FC236}">
                <a16:creationId xmlns:a16="http://schemas.microsoft.com/office/drawing/2014/main" id="{3B8BC46E-755E-4467-9D77-8E81EF544F08}"/>
              </a:ext>
            </a:extLst>
          </p:cNvPr>
          <p:cNvGrpSpPr/>
          <p:nvPr/>
        </p:nvGrpSpPr>
        <p:grpSpPr>
          <a:xfrm>
            <a:off x="7414884" y="1481035"/>
            <a:ext cx="1613415" cy="2925669"/>
            <a:chOff x="7414884" y="1481035"/>
            <a:chExt cx="1613415" cy="2925669"/>
          </a:xfrm>
        </p:grpSpPr>
        <p:grpSp>
          <p:nvGrpSpPr>
            <p:cNvPr id="6" name="Group 5">
              <a:extLst>
                <a:ext uri="{FF2B5EF4-FFF2-40B4-BE49-F238E27FC236}">
                  <a16:creationId xmlns:a16="http://schemas.microsoft.com/office/drawing/2014/main" id="{F9E673B2-8EB2-4837-94D7-097383DDBDCC}"/>
                </a:ext>
              </a:extLst>
            </p:cNvPr>
            <p:cNvGrpSpPr/>
            <p:nvPr/>
          </p:nvGrpSpPr>
          <p:grpSpPr>
            <a:xfrm>
              <a:off x="7716615" y="2242526"/>
              <a:ext cx="1009951" cy="2164178"/>
              <a:chOff x="9876440" y="20050498"/>
              <a:chExt cx="1280161" cy="2743200"/>
            </a:xfrm>
          </p:grpSpPr>
          <p:pic>
            <p:nvPicPr>
              <p:cNvPr id="7" name="Picture 3" descr="C:\Users\david\Dropbox\No3D\paper\figures\teaser\altr\rgb_000281_l.jpg">
                <a:extLst>
                  <a:ext uri="{FF2B5EF4-FFF2-40B4-BE49-F238E27FC236}">
                    <a16:creationId xmlns:a16="http://schemas.microsoft.com/office/drawing/2014/main" id="{33809AD7-4B99-4908-9261-DE3E91080FE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604" t="11473" r="63166" b="73093"/>
              <a:stretch/>
            </p:blipFill>
            <p:spPr bwMode="auto">
              <a:xfrm>
                <a:off x="9876441" y="20050498"/>
                <a:ext cx="1280160" cy="128016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C:\Users\david\Dropbox\No3D\paper\figures\teaser\altr\rgb_000281_b_0.jpg">
                <a:extLst>
                  <a:ext uri="{FF2B5EF4-FFF2-40B4-BE49-F238E27FC236}">
                    <a16:creationId xmlns:a16="http://schemas.microsoft.com/office/drawing/2014/main" id="{DE9D3261-646F-4DCE-964B-BFDE8637C9B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459" t="82365" r="21038" b="6125"/>
              <a:stretch/>
            </p:blipFill>
            <p:spPr bwMode="auto">
              <a:xfrm>
                <a:off x="9876440" y="21513538"/>
                <a:ext cx="1280160" cy="128016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02BF0D54-5AA9-4B53-BC6D-18C2BE0006BB}"/>
                </a:ext>
              </a:extLst>
            </p:cNvPr>
            <p:cNvSpPr txBox="1"/>
            <p:nvPr/>
          </p:nvSpPr>
          <p:spPr>
            <a:xfrm>
              <a:off x="7414884" y="1481035"/>
              <a:ext cx="1613415" cy="646331"/>
            </a:xfrm>
            <a:prstGeom prst="rect">
              <a:avLst/>
            </a:prstGeom>
            <a:noFill/>
          </p:spPr>
          <p:txBody>
            <a:bodyPr wrap="square" rtlCol="0">
              <a:spAutoFit/>
            </a:bodyPr>
            <a:lstStyle/>
            <a:p>
              <a:pPr algn="ctr"/>
              <a:r>
                <a:rPr lang="en-US" sz="3600" dirty="0"/>
                <a:t>Style</a:t>
              </a:r>
            </a:p>
          </p:txBody>
        </p:sp>
      </p:grpSp>
      <p:sp>
        <p:nvSpPr>
          <p:cNvPr id="35" name="TextBox 34">
            <a:extLst>
              <a:ext uri="{FF2B5EF4-FFF2-40B4-BE49-F238E27FC236}">
                <a16:creationId xmlns:a16="http://schemas.microsoft.com/office/drawing/2014/main" id="{41259209-3DAF-445D-982F-917609A99ED9}"/>
              </a:ext>
            </a:extLst>
          </p:cNvPr>
          <p:cNvSpPr txBox="1"/>
          <p:nvPr/>
        </p:nvSpPr>
        <p:spPr>
          <a:xfrm>
            <a:off x="6851609" y="2735946"/>
            <a:ext cx="865006" cy="1200329"/>
          </a:xfrm>
          <a:prstGeom prst="rect">
            <a:avLst/>
          </a:prstGeom>
          <a:noFill/>
        </p:spPr>
        <p:txBody>
          <a:bodyPr wrap="square" rtlCol="0">
            <a:spAutoFit/>
          </a:bodyPr>
          <a:lstStyle/>
          <a:p>
            <a:pPr algn="ctr"/>
            <a:r>
              <a:rPr lang="en-US" sz="7200" b="1" dirty="0"/>
              <a:t>x</a:t>
            </a:r>
          </a:p>
        </p:txBody>
      </p:sp>
    </p:spTree>
    <p:extLst>
      <p:ext uri="{BB962C8B-B14F-4D97-AF65-F5344CB8AC3E}">
        <p14:creationId xmlns:p14="http://schemas.microsoft.com/office/powerpoint/2010/main" val="16163500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US" dirty="0"/>
              <a:t>Solving for Style</a:t>
            </a:r>
          </a:p>
        </p:txBody>
      </p:sp>
      <p:pic>
        <p:nvPicPr>
          <p:cNvPr id="31" name="Picture 6" descr="C:\Users\david\Dropbox\No3D\paper\figures\teaser\rgb_00028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825" t="2629" r="1648" b="2369"/>
          <a:stretch/>
        </p:blipFill>
        <p:spPr bwMode="auto">
          <a:xfrm>
            <a:off x="628650" y="2279739"/>
            <a:ext cx="3693171" cy="272607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C8B4942-4458-45D8-AFE5-DD4C4F7D8E42}"/>
              </a:ext>
            </a:extLst>
          </p:cNvPr>
          <p:cNvGrpSpPr/>
          <p:nvPr/>
        </p:nvGrpSpPr>
        <p:grpSpPr>
          <a:xfrm>
            <a:off x="716581" y="2302866"/>
            <a:ext cx="3517313" cy="3777743"/>
            <a:chOff x="716581" y="2905562"/>
            <a:chExt cx="3517313" cy="3777743"/>
          </a:xfrm>
        </p:grpSpPr>
        <p:sp>
          <p:nvSpPr>
            <p:cNvPr id="6" name="TextBox 5"/>
            <p:cNvSpPr txBox="1"/>
            <p:nvPr/>
          </p:nvSpPr>
          <p:spPr>
            <a:xfrm>
              <a:off x="716581" y="5606087"/>
              <a:ext cx="3517313" cy="1077218"/>
            </a:xfrm>
            <a:prstGeom prst="rect">
              <a:avLst/>
            </a:prstGeom>
            <a:noFill/>
          </p:spPr>
          <p:txBody>
            <a:bodyPr wrap="square" rtlCol="0">
              <a:spAutoFit/>
            </a:bodyPr>
            <a:lstStyle/>
            <a:p>
              <a:pPr algn="ctr"/>
              <a:r>
                <a:rPr lang="en-US" sz="3200" dirty="0"/>
                <a:t>Vanishing </a:t>
              </a:r>
            </a:p>
            <a:p>
              <a:pPr algn="ctr"/>
              <a:r>
                <a:rPr lang="en-US" sz="3200" dirty="0"/>
                <a:t>Points</a:t>
              </a:r>
            </a:p>
          </p:txBody>
        </p:sp>
        <p:grpSp>
          <p:nvGrpSpPr>
            <p:cNvPr id="38" name="Group 37"/>
            <p:cNvGrpSpPr/>
            <p:nvPr/>
          </p:nvGrpSpPr>
          <p:grpSpPr>
            <a:xfrm>
              <a:off x="734522" y="2905562"/>
              <a:ext cx="3313644" cy="2361706"/>
              <a:chOff x="3764376" y="2897532"/>
              <a:chExt cx="1722024" cy="1225894"/>
            </a:xfrm>
          </p:grpSpPr>
          <p:cxnSp>
            <p:nvCxnSpPr>
              <p:cNvPr id="39" name="Straight Connector 38"/>
              <p:cNvCxnSpPr/>
              <p:nvPr/>
            </p:nvCxnSpPr>
            <p:spPr>
              <a:xfrm>
                <a:off x="3810000" y="3124200"/>
                <a:ext cx="457200" cy="0"/>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764376" y="3647136"/>
                <a:ext cx="524004" cy="242005"/>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810000" y="3355591"/>
                <a:ext cx="533400" cy="111974"/>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105400" y="3533315"/>
                <a:ext cx="168873" cy="289263"/>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5175849" y="3782051"/>
                <a:ext cx="125740" cy="341375"/>
              </a:xfrm>
              <a:prstGeom prst="line">
                <a:avLst/>
              </a:prstGeom>
              <a:ln w="76200" cap="rnd"/>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4258183" y="2907285"/>
                <a:ext cx="85217" cy="72775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4583768" y="2897532"/>
                <a:ext cx="42607" cy="386327"/>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5410201" y="2950468"/>
                <a:ext cx="0" cy="326132"/>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3988278" y="2897532"/>
                <a:ext cx="38100" cy="591161"/>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5486400" y="3086786"/>
                <a:ext cx="0" cy="401907"/>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19" name="TextBox 18">
            <a:extLst>
              <a:ext uri="{FF2B5EF4-FFF2-40B4-BE49-F238E27FC236}">
                <a16:creationId xmlns:a16="http://schemas.microsoft.com/office/drawing/2014/main" id="{BB36E52C-EC0F-4BD9-AB7B-7909B23AE4DD}"/>
              </a:ext>
            </a:extLst>
          </p:cNvPr>
          <p:cNvSpPr txBox="1"/>
          <p:nvPr/>
        </p:nvSpPr>
        <p:spPr>
          <a:xfrm>
            <a:off x="628649" y="1482156"/>
            <a:ext cx="3693171" cy="646331"/>
          </a:xfrm>
          <a:prstGeom prst="rect">
            <a:avLst/>
          </a:prstGeom>
          <a:noFill/>
        </p:spPr>
        <p:txBody>
          <a:bodyPr wrap="square" rtlCol="0">
            <a:spAutoFit/>
          </a:bodyPr>
          <a:lstStyle/>
          <a:p>
            <a:pPr algn="ctr"/>
            <a:r>
              <a:rPr lang="en-US" sz="3600" dirty="0"/>
              <a:t>Image</a:t>
            </a:r>
          </a:p>
        </p:txBody>
      </p:sp>
      <p:grpSp>
        <p:nvGrpSpPr>
          <p:cNvPr id="5" name="Group 4">
            <a:extLst>
              <a:ext uri="{FF2B5EF4-FFF2-40B4-BE49-F238E27FC236}">
                <a16:creationId xmlns:a16="http://schemas.microsoft.com/office/drawing/2014/main" id="{7141178F-186B-49AF-9972-4063F90EE050}"/>
              </a:ext>
            </a:extLst>
          </p:cNvPr>
          <p:cNvGrpSpPr/>
          <p:nvPr/>
        </p:nvGrpSpPr>
        <p:grpSpPr>
          <a:xfrm>
            <a:off x="4784356" y="1482156"/>
            <a:ext cx="3517313" cy="4598453"/>
            <a:chOff x="4784356" y="1482156"/>
            <a:chExt cx="3517313" cy="4598453"/>
          </a:xfrm>
        </p:grpSpPr>
        <p:sp>
          <p:nvSpPr>
            <p:cNvPr id="33" name="TextBox 32">
              <a:extLst>
                <a:ext uri="{FF2B5EF4-FFF2-40B4-BE49-F238E27FC236}">
                  <a16:creationId xmlns:a16="http://schemas.microsoft.com/office/drawing/2014/main" id="{D3541DF5-77A1-42E7-B42E-E8F60D2D7CD5}"/>
                </a:ext>
              </a:extLst>
            </p:cNvPr>
            <p:cNvSpPr txBox="1"/>
            <p:nvPr/>
          </p:nvSpPr>
          <p:spPr>
            <a:xfrm>
              <a:off x="4784356" y="5003391"/>
              <a:ext cx="3517313" cy="1077218"/>
            </a:xfrm>
            <a:prstGeom prst="rect">
              <a:avLst/>
            </a:prstGeom>
            <a:noFill/>
          </p:spPr>
          <p:txBody>
            <a:bodyPr wrap="square" rtlCol="0">
              <a:spAutoFit/>
            </a:bodyPr>
            <a:lstStyle/>
            <a:p>
              <a:pPr algn="ctr"/>
              <a:r>
                <a:rPr lang="en-US" sz="3200" dirty="0" err="1"/>
                <a:t>Fronto</a:t>
              </a:r>
              <a:r>
                <a:rPr lang="en-US" sz="3200" dirty="0"/>
                <a:t>-Parallel </a:t>
              </a:r>
            </a:p>
            <a:p>
              <a:pPr algn="ctr"/>
              <a:r>
                <a:rPr lang="en-US" sz="3200" dirty="0"/>
                <a:t>Image</a:t>
              </a:r>
            </a:p>
          </p:txBody>
        </p:sp>
        <p:pic>
          <p:nvPicPr>
            <p:cNvPr id="34" name="Picture 2" descr="C:\Users\david\Dropbox\No3D\paper\figures\teaser\altr\rgb_000281_l.jpg">
              <a:extLst>
                <a:ext uri="{FF2B5EF4-FFF2-40B4-BE49-F238E27FC236}">
                  <a16:creationId xmlns:a16="http://schemas.microsoft.com/office/drawing/2014/main" id="{F6B8863A-DDAD-41A4-B9E9-A547AFF8ECB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172" b="47878"/>
            <a:stretch/>
          </p:blipFill>
          <p:spPr bwMode="auto">
            <a:xfrm>
              <a:off x="4991160" y="2143518"/>
              <a:ext cx="3103699" cy="27005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1BEAB8D-46C3-43FC-BCE9-DFAA204CB993}"/>
                </a:ext>
              </a:extLst>
            </p:cNvPr>
            <p:cNvSpPr txBox="1"/>
            <p:nvPr/>
          </p:nvSpPr>
          <p:spPr>
            <a:xfrm>
              <a:off x="4991159" y="1482156"/>
              <a:ext cx="3103700" cy="646331"/>
            </a:xfrm>
            <a:prstGeom prst="rect">
              <a:avLst/>
            </a:prstGeom>
            <a:noFill/>
          </p:spPr>
          <p:txBody>
            <a:bodyPr wrap="square" rtlCol="0">
              <a:spAutoFit/>
            </a:bodyPr>
            <a:lstStyle/>
            <a:p>
              <a:pPr algn="ctr"/>
              <a:r>
                <a:rPr lang="en-US" sz="3600" dirty="0"/>
                <a:t>Style</a:t>
              </a:r>
            </a:p>
          </p:txBody>
        </p:sp>
      </p:grpSp>
    </p:spTree>
    <p:extLst>
      <p:ext uri="{BB962C8B-B14F-4D97-AF65-F5344CB8AC3E}">
        <p14:creationId xmlns:p14="http://schemas.microsoft.com/office/powerpoint/2010/main" val="2087562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FD23-C5EC-4BC1-BD60-D87A3DC6E474}"/>
              </a:ext>
            </a:extLst>
          </p:cNvPr>
          <p:cNvSpPr>
            <a:spLocks noGrp="1"/>
          </p:cNvSpPr>
          <p:nvPr>
            <p:ph type="title"/>
          </p:nvPr>
        </p:nvSpPr>
        <p:spPr/>
        <p:txBody>
          <a:bodyPr/>
          <a:lstStyle/>
          <a:p>
            <a:r>
              <a:rPr lang="en-US" dirty="0"/>
              <a:t>Application: Camera Calibration</a:t>
            </a:r>
          </a:p>
        </p:txBody>
      </p:sp>
      <p:grpSp>
        <p:nvGrpSpPr>
          <p:cNvPr id="4" name="Group 3">
            <a:extLst>
              <a:ext uri="{FF2B5EF4-FFF2-40B4-BE49-F238E27FC236}">
                <a16:creationId xmlns:a16="http://schemas.microsoft.com/office/drawing/2014/main" id="{236565F6-1662-4FAA-A12D-32F3653D9CDF}"/>
              </a:ext>
            </a:extLst>
          </p:cNvPr>
          <p:cNvGrpSpPr/>
          <p:nvPr/>
        </p:nvGrpSpPr>
        <p:grpSpPr>
          <a:xfrm>
            <a:off x="538481" y="2706074"/>
            <a:ext cx="8067038" cy="3786800"/>
            <a:chOff x="373534" y="2706074"/>
            <a:chExt cx="8067038" cy="3786800"/>
          </a:xfrm>
        </p:grpSpPr>
        <p:grpSp>
          <p:nvGrpSpPr>
            <p:cNvPr id="5" name="Group 4">
              <a:extLst>
                <a:ext uri="{FF2B5EF4-FFF2-40B4-BE49-F238E27FC236}">
                  <a16:creationId xmlns:a16="http://schemas.microsoft.com/office/drawing/2014/main" id="{3A422509-42D1-47EA-942A-9452C79CC5F8}"/>
                </a:ext>
              </a:extLst>
            </p:cNvPr>
            <p:cNvGrpSpPr/>
            <p:nvPr/>
          </p:nvGrpSpPr>
          <p:grpSpPr>
            <a:xfrm>
              <a:off x="6002172" y="2706074"/>
              <a:ext cx="2438400" cy="3786800"/>
              <a:chOff x="6002172" y="2706074"/>
              <a:chExt cx="2438400" cy="3786800"/>
            </a:xfrm>
          </p:grpSpPr>
          <p:pic>
            <p:nvPicPr>
              <p:cNvPr id="12" name="Picture 11">
                <a:extLst>
                  <a:ext uri="{FF2B5EF4-FFF2-40B4-BE49-F238E27FC236}">
                    <a16:creationId xmlns:a16="http://schemas.microsoft.com/office/drawing/2014/main" id="{F6D88DF6-B0A5-4FA3-9DA5-3A4A2018E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2172" y="2706074"/>
                <a:ext cx="2438400" cy="1828800"/>
              </a:xfrm>
              <a:prstGeom prst="rect">
                <a:avLst/>
              </a:prstGeom>
            </p:spPr>
          </p:pic>
          <p:pic>
            <p:nvPicPr>
              <p:cNvPr id="13" name="Picture 12">
                <a:extLst>
                  <a:ext uri="{FF2B5EF4-FFF2-40B4-BE49-F238E27FC236}">
                    <a16:creationId xmlns:a16="http://schemas.microsoft.com/office/drawing/2014/main" id="{F0A7FA07-61C0-4E4A-81E2-A60AEB7C4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172" y="4664074"/>
                <a:ext cx="2438400" cy="1828800"/>
              </a:xfrm>
              <a:prstGeom prst="rect">
                <a:avLst/>
              </a:prstGeom>
            </p:spPr>
          </p:pic>
        </p:grpSp>
        <p:grpSp>
          <p:nvGrpSpPr>
            <p:cNvPr id="6" name="Group 5">
              <a:extLst>
                <a:ext uri="{FF2B5EF4-FFF2-40B4-BE49-F238E27FC236}">
                  <a16:creationId xmlns:a16="http://schemas.microsoft.com/office/drawing/2014/main" id="{090D673F-B57B-4847-8F40-00DB2761D6D8}"/>
                </a:ext>
              </a:extLst>
            </p:cNvPr>
            <p:cNvGrpSpPr/>
            <p:nvPr/>
          </p:nvGrpSpPr>
          <p:grpSpPr>
            <a:xfrm>
              <a:off x="3187853" y="2706074"/>
              <a:ext cx="2438400" cy="3505904"/>
              <a:chOff x="3352800" y="2706074"/>
              <a:chExt cx="2438400" cy="3505904"/>
            </a:xfrm>
          </p:grpSpPr>
          <p:pic>
            <p:nvPicPr>
              <p:cNvPr id="10" name="Picture 9">
                <a:extLst>
                  <a:ext uri="{FF2B5EF4-FFF2-40B4-BE49-F238E27FC236}">
                    <a16:creationId xmlns:a16="http://schemas.microsoft.com/office/drawing/2014/main" id="{1E96F5D8-6275-4F58-B975-21622B262E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706074"/>
                <a:ext cx="2438400" cy="1828800"/>
              </a:xfrm>
              <a:prstGeom prst="rect">
                <a:avLst/>
              </a:prstGeom>
            </p:spPr>
          </p:pic>
          <p:sp>
            <p:nvSpPr>
              <p:cNvPr id="11" name="TextBox 10">
                <a:extLst>
                  <a:ext uri="{FF2B5EF4-FFF2-40B4-BE49-F238E27FC236}">
                    <a16:creationId xmlns:a16="http://schemas.microsoft.com/office/drawing/2014/main" id="{B6CB69DF-E435-4251-A75A-5C0913830A9D}"/>
                  </a:ext>
                </a:extLst>
              </p:cNvPr>
              <p:cNvSpPr txBox="1"/>
              <p:nvPr/>
            </p:nvSpPr>
            <p:spPr>
              <a:xfrm>
                <a:off x="3783435" y="4888539"/>
                <a:ext cx="1577130" cy="1323439"/>
              </a:xfrm>
              <a:prstGeom prst="rect">
                <a:avLst/>
              </a:prstGeom>
              <a:noFill/>
            </p:spPr>
            <p:txBody>
              <a:bodyPr wrap="square" rtlCol="0">
                <a:spAutoFit/>
              </a:bodyPr>
              <a:lstStyle/>
              <a:p>
                <a:pPr algn="ctr"/>
                <a:r>
                  <a:rPr lang="en-US" sz="8000" dirty="0"/>
                  <a:t>…</a:t>
                </a:r>
              </a:p>
            </p:txBody>
          </p:sp>
        </p:grpSp>
        <p:grpSp>
          <p:nvGrpSpPr>
            <p:cNvPr id="7" name="Group 6">
              <a:extLst>
                <a:ext uri="{FF2B5EF4-FFF2-40B4-BE49-F238E27FC236}">
                  <a16:creationId xmlns:a16="http://schemas.microsoft.com/office/drawing/2014/main" id="{95956324-B0D9-448A-8851-CA183015C51B}"/>
                </a:ext>
              </a:extLst>
            </p:cNvPr>
            <p:cNvGrpSpPr/>
            <p:nvPr/>
          </p:nvGrpSpPr>
          <p:grpSpPr>
            <a:xfrm>
              <a:off x="373534" y="2706074"/>
              <a:ext cx="2438400" cy="3786800"/>
              <a:chOff x="373534" y="2706074"/>
              <a:chExt cx="2438400" cy="3786800"/>
            </a:xfrm>
          </p:grpSpPr>
          <p:pic>
            <p:nvPicPr>
              <p:cNvPr id="8" name="Content Placeholder 4">
                <a:extLst>
                  <a:ext uri="{FF2B5EF4-FFF2-40B4-BE49-F238E27FC236}">
                    <a16:creationId xmlns:a16="http://schemas.microsoft.com/office/drawing/2014/main" id="{CE87754D-189C-4525-98C9-23748B917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535" y="2706074"/>
                <a:ext cx="2438399" cy="1828800"/>
              </a:xfrm>
              <a:prstGeom prst="rect">
                <a:avLst/>
              </a:prstGeom>
            </p:spPr>
          </p:pic>
          <p:pic>
            <p:nvPicPr>
              <p:cNvPr id="9" name="Picture 8">
                <a:extLst>
                  <a:ext uri="{FF2B5EF4-FFF2-40B4-BE49-F238E27FC236}">
                    <a16:creationId xmlns:a16="http://schemas.microsoft.com/office/drawing/2014/main" id="{29D9B400-E3C0-4375-BC64-326CCD2DD3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534" y="4664074"/>
                <a:ext cx="2438400" cy="1828800"/>
              </a:xfrm>
              <a:prstGeom prst="rect">
                <a:avLst/>
              </a:prstGeom>
            </p:spPr>
          </p:pic>
        </p:grpSp>
      </p:grpSp>
      <p:sp>
        <p:nvSpPr>
          <p:cNvPr id="14" name="Content Placeholder 2">
            <a:extLst>
              <a:ext uri="{FF2B5EF4-FFF2-40B4-BE49-F238E27FC236}">
                <a16:creationId xmlns:a16="http://schemas.microsoft.com/office/drawing/2014/main" id="{586DBB57-2799-4DD9-AEB0-5E5568DE06AD}"/>
              </a:ext>
            </a:extLst>
          </p:cNvPr>
          <p:cNvSpPr>
            <a:spLocks noGrp="1"/>
          </p:cNvSpPr>
          <p:nvPr>
            <p:ph idx="1"/>
          </p:nvPr>
        </p:nvSpPr>
        <p:spPr>
          <a:xfrm>
            <a:off x="628650" y="1825625"/>
            <a:ext cx="7886700" cy="4351338"/>
          </a:xfrm>
        </p:spPr>
        <p:txBody>
          <a:bodyPr/>
          <a:lstStyle/>
          <a:p>
            <a:pPr marL="0" indent="0">
              <a:buNone/>
            </a:pPr>
            <a:r>
              <a:rPr lang="en-US" dirty="0"/>
              <a:t>Calibration a HUGE pain</a:t>
            </a:r>
          </a:p>
        </p:txBody>
      </p:sp>
    </p:spTree>
    <p:extLst>
      <p:ext uri="{BB962C8B-B14F-4D97-AF65-F5344CB8AC3E}">
        <p14:creationId xmlns:p14="http://schemas.microsoft.com/office/powerpoint/2010/main" val="26837649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for 3D Structure</a:t>
            </a:r>
          </a:p>
        </p:txBody>
      </p:sp>
      <p:pic>
        <p:nvPicPr>
          <p:cNvPr id="2050" name="Picture 2" descr="http://balaton.graphics.cs.cmu.edu/dfouhey/no3d/11.17.2014/resultsFig5DupGood/2/1/00017421/rep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01" y="1905000"/>
            <a:ext cx="2971800" cy="2971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descr="http://balaton.graphics.cs.cmu.edu/dfouhey/NYUImages/rgb_000866.jpg"/>
          <p:cNvPicPr>
            <a:picLocks noChangeAspect="1" noChangeArrowheads="1"/>
          </p:cNvPicPr>
          <p:nvPr/>
        </p:nvPicPr>
        <p:blipFill rotWithShape="1">
          <a:blip r:embed="rId4">
            <a:extLst>
              <a:ext uri="{28A0092B-C50C-407E-A947-70E740481C1C}">
                <a14:useLocalDpi xmlns:a14="http://schemas.microsoft.com/office/drawing/2010/main" val="0"/>
              </a:ext>
            </a:extLst>
          </a:blip>
          <a:srcRect l="2432" t="2431" r="2692" b="2693"/>
          <a:stretch/>
        </p:blipFill>
        <p:spPr bwMode="auto">
          <a:xfrm>
            <a:off x="4320613" y="1905001"/>
            <a:ext cx="3962399" cy="29717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4288" y="4876800"/>
            <a:ext cx="2868627" cy="1200329"/>
          </a:xfrm>
          <a:prstGeom prst="rect">
            <a:avLst/>
          </a:prstGeom>
          <a:noFill/>
        </p:spPr>
        <p:txBody>
          <a:bodyPr wrap="square" rtlCol="0">
            <a:spAutoFit/>
          </a:bodyPr>
          <a:lstStyle/>
          <a:p>
            <a:pPr algn="ctr"/>
            <a:r>
              <a:rPr lang="en-US" sz="3600" dirty="0"/>
              <a:t>Style Element</a:t>
            </a:r>
          </a:p>
        </p:txBody>
      </p:sp>
      <p:sp>
        <p:nvSpPr>
          <p:cNvPr id="7" name="TextBox 6"/>
          <p:cNvSpPr txBox="1"/>
          <p:nvPr/>
        </p:nvSpPr>
        <p:spPr>
          <a:xfrm>
            <a:off x="4389396" y="4876800"/>
            <a:ext cx="3824832" cy="1200329"/>
          </a:xfrm>
          <a:prstGeom prst="rect">
            <a:avLst/>
          </a:prstGeom>
          <a:noFill/>
        </p:spPr>
        <p:txBody>
          <a:bodyPr wrap="square" rtlCol="0">
            <a:spAutoFit/>
          </a:bodyPr>
          <a:lstStyle/>
          <a:p>
            <a:pPr algn="ctr"/>
            <a:r>
              <a:rPr lang="en-US" sz="3600" dirty="0"/>
              <a:t>Input</a:t>
            </a:r>
          </a:p>
          <a:p>
            <a:pPr algn="ctr"/>
            <a:r>
              <a:rPr lang="en-US" sz="3600" dirty="0"/>
              <a:t>Image</a:t>
            </a:r>
          </a:p>
        </p:txBody>
      </p:sp>
      <p:pic>
        <p:nvPicPr>
          <p:cNvPr id="8" name="Picture 8" descr="http://www.cs.cmu.edu/~dfouhey/temp/hogglyph/174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701" y="1905000"/>
            <a:ext cx="2971800" cy="29718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01213" y="6324600"/>
            <a:ext cx="6781799" cy="276999"/>
          </a:xfrm>
          <a:prstGeom prst="rect">
            <a:avLst/>
          </a:prstGeom>
          <a:noFill/>
        </p:spPr>
        <p:txBody>
          <a:bodyPr wrap="square" rtlCol="0">
            <a:spAutoFit/>
          </a:bodyPr>
          <a:lstStyle/>
          <a:p>
            <a:pPr algn="r"/>
            <a:r>
              <a:rPr lang="en-US" sz="1200" dirty="0"/>
              <a:t>HOG, Dalal and Triggs ’05; ELDA from Hariharan et al. ‘12</a:t>
            </a:r>
          </a:p>
        </p:txBody>
      </p:sp>
    </p:spTree>
    <p:extLst>
      <p:ext uri="{BB962C8B-B14F-4D97-AF65-F5344CB8AC3E}">
        <p14:creationId xmlns:p14="http://schemas.microsoft.com/office/powerpoint/2010/main" val="119052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for 3D Structure</a:t>
            </a:r>
          </a:p>
        </p:txBody>
      </p:sp>
      <p:pic>
        <p:nvPicPr>
          <p:cNvPr id="6" name="Picture 2" descr="http://balaton.graphics.cs.cmu.edu/dfouhey/NYUImages/rgb_00086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32" t="2431" r="2692" b="2693"/>
          <a:stretch/>
        </p:blipFill>
        <p:spPr bwMode="auto">
          <a:xfrm>
            <a:off x="228600" y="3672912"/>
            <a:ext cx="1854202" cy="13906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8643" y="2743200"/>
            <a:ext cx="1394115" cy="830997"/>
          </a:xfrm>
          <a:prstGeom prst="rect">
            <a:avLst/>
          </a:prstGeom>
          <a:noFill/>
        </p:spPr>
        <p:txBody>
          <a:bodyPr wrap="square" rtlCol="0">
            <a:spAutoFit/>
          </a:bodyPr>
          <a:lstStyle/>
          <a:p>
            <a:pPr algn="ctr"/>
            <a:r>
              <a:rPr lang="en-US" sz="2400" dirty="0"/>
              <a:t>Style Element</a:t>
            </a:r>
          </a:p>
        </p:txBody>
      </p:sp>
      <p:sp>
        <p:nvSpPr>
          <p:cNvPr id="9" name="TextBox 8"/>
          <p:cNvSpPr txBox="1"/>
          <p:nvPr/>
        </p:nvSpPr>
        <p:spPr>
          <a:xfrm>
            <a:off x="228600" y="5063563"/>
            <a:ext cx="1854202" cy="830997"/>
          </a:xfrm>
          <a:prstGeom prst="rect">
            <a:avLst/>
          </a:prstGeom>
          <a:noFill/>
        </p:spPr>
        <p:txBody>
          <a:bodyPr wrap="square" rtlCol="0">
            <a:spAutoFit/>
          </a:bodyPr>
          <a:lstStyle/>
          <a:p>
            <a:pPr algn="ctr"/>
            <a:r>
              <a:rPr lang="en-US" sz="2400" dirty="0"/>
              <a:t>Input</a:t>
            </a:r>
          </a:p>
          <a:p>
            <a:pPr algn="ctr"/>
            <a:r>
              <a:rPr lang="en-US" sz="2400" dirty="0"/>
              <a:t>Image</a:t>
            </a:r>
          </a:p>
        </p:txBody>
      </p:sp>
      <p:pic>
        <p:nvPicPr>
          <p:cNvPr id="46" name="Picture 8" descr="http://www.cs.cmu.edu/~dfouhey/temp/hogglyph/174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911" y="1295400"/>
            <a:ext cx="1037889" cy="103788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http://balaton.graphics.cs.cmu.edu/dfouhey/no3d/11.17.2014/resultsFig5DupGood/2/1/00017421/rep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1548384"/>
            <a:ext cx="1042416" cy="10424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7057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3" name="Straight Arrow Connector 72"/>
          <p:cNvCxnSpPr/>
          <p:nvPr/>
        </p:nvCxnSpPr>
        <p:spPr>
          <a:xfrm flipV="1">
            <a:off x="2289177" y="3174101"/>
            <a:ext cx="596578" cy="682552"/>
          </a:xfrm>
          <a:prstGeom prst="straightConnector1">
            <a:avLst/>
          </a:prstGeom>
          <a:ln w="127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3" name="Oval 82"/>
          <p:cNvSpPr/>
          <p:nvPr/>
        </p:nvSpPr>
        <p:spPr>
          <a:xfrm>
            <a:off x="2410245" y="2145436"/>
            <a:ext cx="475510" cy="817108"/>
          </a:xfrm>
          <a:prstGeom prst="ellipse">
            <a:avLst/>
          </a:prstGeom>
          <a:solidFill>
            <a:schemeClr val="accent2">
              <a:lumMod val="60000"/>
              <a:lumOff val="4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4" name="Straight Connector 83"/>
          <p:cNvCxnSpPr/>
          <p:nvPr/>
        </p:nvCxnSpPr>
        <p:spPr>
          <a:xfrm flipH="1">
            <a:off x="2410245" y="2553991"/>
            <a:ext cx="265109" cy="113009"/>
          </a:xfrm>
          <a:prstGeom prst="line">
            <a:avLst/>
          </a:prstGeom>
          <a:ln w="203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Solving for 3D Structure</a:t>
            </a:r>
          </a:p>
        </p:txBody>
      </p:sp>
      <p:pic>
        <p:nvPicPr>
          <p:cNvPr id="6" name="Picture 2" descr="http://balaton.graphics.cs.cmu.edu/dfouhey/NYUImages/rgb_00086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32" t="2431" r="2692" b="2693"/>
          <a:stretch/>
        </p:blipFill>
        <p:spPr bwMode="auto">
          <a:xfrm>
            <a:off x="228600" y="3672912"/>
            <a:ext cx="1854202" cy="13906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8643" y="2743200"/>
            <a:ext cx="1394115" cy="830997"/>
          </a:xfrm>
          <a:prstGeom prst="rect">
            <a:avLst/>
          </a:prstGeom>
          <a:noFill/>
        </p:spPr>
        <p:txBody>
          <a:bodyPr wrap="square" rtlCol="0">
            <a:spAutoFit/>
          </a:bodyPr>
          <a:lstStyle/>
          <a:p>
            <a:pPr algn="ctr"/>
            <a:r>
              <a:rPr lang="en-US" sz="2400" dirty="0"/>
              <a:t>Style Element</a:t>
            </a:r>
          </a:p>
        </p:txBody>
      </p:sp>
      <p:sp>
        <p:nvSpPr>
          <p:cNvPr id="9" name="TextBox 8"/>
          <p:cNvSpPr txBox="1"/>
          <p:nvPr/>
        </p:nvSpPr>
        <p:spPr>
          <a:xfrm>
            <a:off x="228600" y="5063563"/>
            <a:ext cx="1854202" cy="830997"/>
          </a:xfrm>
          <a:prstGeom prst="rect">
            <a:avLst/>
          </a:prstGeom>
          <a:noFill/>
        </p:spPr>
        <p:txBody>
          <a:bodyPr wrap="square" rtlCol="0">
            <a:spAutoFit/>
          </a:bodyPr>
          <a:lstStyle/>
          <a:p>
            <a:pPr algn="ctr"/>
            <a:r>
              <a:rPr lang="en-US" sz="2400" dirty="0"/>
              <a:t>Input</a:t>
            </a:r>
          </a:p>
          <a:p>
            <a:pPr algn="ctr"/>
            <a:r>
              <a:rPr lang="en-US" sz="2400" dirty="0"/>
              <a:t>Image</a:t>
            </a:r>
          </a:p>
        </p:txBody>
      </p:sp>
      <p:pic>
        <p:nvPicPr>
          <p:cNvPr id="4098" name="Picture 2" descr="http://www.cs.cmu.edu/~dfouhey/temp/866_c.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6576" y1="82391" x2="22050" y2="82391"/>
                        <a14:foregroundMark x1="16634" y1="34130" x2="19342" y2="36739"/>
                        <a14:foregroundMark x1="2901" y1="94348" x2="11799" y2="87391"/>
                      </a14:backgroundRemoval>
                    </a14:imgEffect>
                  </a14:imgLayer>
                </a14:imgProps>
              </a:ext>
              <a:ext uri="{28A0092B-C50C-407E-A947-70E740481C1C}">
                <a14:useLocalDpi xmlns:a14="http://schemas.microsoft.com/office/drawing/2010/main" val="0"/>
              </a:ext>
            </a:extLst>
          </a:blip>
          <a:srcRect/>
          <a:stretch>
            <a:fillRect/>
          </a:stretch>
        </p:blipFill>
        <p:spPr bwMode="auto">
          <a:xfrm>
            <a:off x="3060321" y="1555415"/>
            <a:ext cx="4444553" cy="395761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http://www.cs.cmu.edu/~dfouhey/temp/hogglyph/174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911" y="1295400"/>
            <a:ext cx="1037889" cy="103788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http://balaton.graphics.cs.cmu.edu/dfouhey/no3d/11.17.2014/resultsFig5DupGood/2/1/00017421/rep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 y="1548384"/>
            <a:ext cx="1042416" cy="10424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4203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3" name="Straight Arrow Connector 72"/>
          <p:cNvCxnSpPr/>
          <p:nvPr/>
        </p:nvCxnSpPr>
        <p:spPr>
          <a:xfrm flipV="1">
            <a:off x="2289177" y="3174101"/>
            <a:ext cx="596578" cy="682552"/>
          </a:xfrm>
          <a:prstGeom prst="straightConnector1">
            <a:avLst/>
          </a:prstGeom>
          <a:ln w="127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3" name="Oval 82"/>
          <p:cNvSpPr/>
          <p:nvPr/>
        </p:nvSpPr>
        <p:spPr>
          <a:xfrm>
            <a:off x="2410245" y="2145436"/>
            <a:ext cx="475510" cy="817108"/>
          </a:xfrm>
          <a:prstGeom prst="ellipse">
            <a:avLst/>
          </a:prstGeom>
          <a:solidFill>
            <a:schemeClr val="accent2">
              <a:lumMod val="60000"/>
              <a:lumOff val="4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4" name="Straight Connector 83"/>
          <p:cNvCxnSpPr/>
          <p:nvPr/>
        </p:nvCxnSpPr>
        <p:spPr>
          <a:xfrm flipH="1">
            <a:off x="2410245" y="2553991"/>
            <a:ext cx="265109" cy="113009"/>
          </a:xfrm>
          <a:prstGeom prst="line">
            <a:avLst/>
          </a:prstGeom>
          <a:ln w="203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Solving for 3D Structure</a:t>
            </a:r>
          </a:p>
        </p:txBody>
      </p:sp>
      <p:pic>
        <p:nvPicPr>
          <p:cNvPr id="6" name="Picture 2" descr="http://balaton.graphics.cs.cmu.edu/dfouhey/NYUImages/rgb_00086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32" t="2431" r="2692" b="2693"/>
          <a:stretch/>
        </p:blipFill>
        <p:spPr bwMode="auto">
          <a:xfrm>
            <a:off x="228600" y="3672912"/>
            <a:ext cx="1854202" cy="13906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8643" y="2743200"/>
            <a:ext cx="1394115" cy="830997"/>
          </a:xfrm>
          <a:prstGeom prst="rect">
            <a:avLst/>
          </a:prstGeom>
          <a:noFill/>
        </p:spPr>
        <p:txBody>
          <a:bodyPr wrap="square" rtlCol="0">
            <a:spAutoFit/>
          </a:bodyPr>
          <a:lstStyle/>
          <a:p>
            <a:pPr algn="ctr"/>
            <a:r>
              <a:rPr lang="en-US" sz="2400" dirty="0"/>
              <a:t>Style Element</a:t>
            </a:r>
          </a:p>
        </p:txBody>
      </p:sp>
      <p:sp>
        <p:nvSpPr>
          <p:cNvPr id="9" name="TextBox 8"/>
          <p:cNvSpPr txBox="1"/>
          <p:nvPr/>
        </p:nvSpPr>
        <p:spPr>
          <a:xfrm>
            <a:off x="228600" y="5063563"/>
            <a:ext cx="1854202" cy="830997"/>
          </a:xfrm>
          <a:prstGeom prst="rect">
            <a:avLst/>
          </a:prstGeom>
          <a:noFill/>
        </p:spPr>
        <p:txBody>
          <a:bodyPr wrap="square" rtlCol="0">
            <a:spAutoFit/>
          </a:bodyPr>
          <a:lstStyle/>
          <a:p>
            <a:pPr algn="ctr"/>
            <a:r>
              <a:rPr lang="en-US" sz="2400" dirty="0"/>
              <a:t>Input</a:t>
            </a:r>
          </a:p>
          <a:p>
            <a:pPr algn="ctr"/>
            <a:r>
              <a:rPr lang="en-US" sz="2400" dirty="0"/>
              <a:t>Image</a:t>
            </a:r>
          </a:p>
        </p:txBody>
      </p:sp>
      <p:pic>
        <p:nvPicPr>
          <p:cNvPr id="4098" name="Picture 2" descr="http://www.cs.cmu.edu/~dfouhey/temp/866_c.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6576" y1="82391" x2="22050" y2="82391"/>
                        <a14:foregroundMark x1="16634" y1="34130" x2="19342" y2="36739"/>
                        <a14:foregroundMark x1="2901" y1="94348" x2="11799" y2="87391"/>
                      </a14:backgroundRemoval>
                    </a14:imgEffect>
                  </a14:imgLayer>
                </a14:imgProps>
              </a:ext>
              <a:ext uri="{28A0092B-C50C-407E-A947-70E740481C1C}">
                <a14:useLocalDpi xmlns:a14="http://schemas.microsoft.com/office/drawing/2010/main" val="0"/>
              </a:ext>
            </a:extLst>
          </a:blip>
          <a:srcRect/>
          <a:stretch>
            <a:fillRect/>
          </a:stretch>
        </p:blipFill>
        <p:spPr bwMode="auto">
          <a:xfrm>
            <a:off x="3060321" y="1555415"/>
            <a:ext cx="4444553" cy="395761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http://www.cs.cmu.edu/~dfouhey/temp/hogglyph/174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911" y="1295400"/>
            <a:ext cx="1037889" cy="103788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http://balaton.graphics.cs.cmu.edu/dfouhey/no3d/11.17.2014/resultsFig5DupGood/2/1/00017421/rep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 y="1548384"/>
            <a:ext cx="1042416" cy="10424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C2963A23-5A36-4BF0-9214-5BEF2AC30A89}"/>
              </a:ext>
            </a:extLst>
          </p:cNvPr>
          <p:cNvSpPr/>
          <p:nvPr/>
        </p:nvSpPr>
        <p:spPr>
          <a:xfrm>
            <a:off x="3906875" y="1859872"/>
            <a:ext cx="862006" cy="86200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3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138 2.22222E-6 L 0.30989 2.22222E-6 L 0.30989 0.0912 L -0.00799 0.0912 L -0.00799 0.20069 L 0.27187 0.20069 L 0.27187 0.28634 L -0.02587 0.28634 L -0.02587 0.39028 L -0.02379 0.39028 " pathEditMode="relative" ptsTypes="AAAAAAAAAA">
                                      <p:cBhvr>
                                        <p:cTn id="6" dur="2000" fill="hold"/>
                                        <p:tgtEl>
                                          <p:spTgt spid="5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for 3D Structure</a:t>
            </a:r>
          </a:p>
        </p:txBody>
      </p:sp>
      <p:pic>
        <p:nvPicPr>
          <p:cNvPr id="6" name="Picture 2" descr="http://balaton.graphics.cs.cmu.edu/dfouhey/NYUImages/rgb_00086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32" t="2431" r="2692" b="2693"/>
          <a:stretch/>
        </p:blipFill>
        <p:spPr bwMode="auto">
          <a:xfrm>
            <a:off x="228600" y="3672912"/>
            <a:ext cx="1854202" cy="13906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8643" y="2743200"/>
            <a:ext cx="1394115" cy="830997"/>
          </a:xfrm>
          <a:prstGeom prst="rect">
            <a:avLst/>
          </a:prstGeom>
          <a:noFill/>
        </p:spPr>
        <p:txBody>
          <a:bodyPr wrap="square" rtlCol="0">
            <a:spAutoFit/>
          </a:bodyPr>
          <a:lstStyle/>
          <a:p>
            <a:pPr algn="ctr"/>
            <a:r>
              <a:rPr lang="en-US" sz="2400" dirty="0"/>
              <a:t>Style Element</a:t>
            </a:r>
          </a:p>
        </p:txBody>
      </p:sp>
      <p:sp>
        <p:nvSpPr>
          <p:cNvPr id="9" name="TextBox 8"/>
          <p:cNvSpPr txBox="1"/>
          <p:nvPr/>
        </p:nvSpPr>
        <p:spPr>
          <a:xfrm>
            <a:off x="228600" y="5063563"/>
            <a:ext cx="1854202" cy="830997"/>
          </a:xfrm>
          <a:prstGeom prst="rect">
            <a:avLst/>
          </a:prstGeom>
          <a:noFill/>
        </p:spPr>
        <p:txBody>
          <a:bodyPr wrap="square" rtlCol="0">
            <a:spAutoFit/>
          </a:bodyPr>
          <a:lstStyle/>
          <a:p>
            <a:pPr algn="ctr"/>
            <a:r>
              <a:rPr lang="en-US" sz="2400" dirty="0"/>
              <a:t>Input</a:t>
            </a:r>
          </a:p>
          <a:p>
            <a:pPr algn="ctr"/>
            <a:r>
              <a:rPr lang="en-US" sz="2400" dirty="0"/>
              <a:t>Image</a:t>
            </a:r>
          </a:p>
        </p:txBody>
      </p:sp>
      <p:pic>
        <p:nvPicPr>
          <p:cNvPr id="46" name="Picture 8" descr="http://www.cs.cmu.edu/~dfouhey/temp/hogglyph/174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911" y="1295400"/>
            <a:ext cx="1037889" cy="103788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http://balaton.graphics.cs.cmu.edu/dfouhey/no3d/11.17.2014/resultsFig5DupGood/2/1/00017421/rep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1548384"/>
            <a:ext cx="1042416" cy="10424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FBBF3918-6B42-42A4-B00B-DDBB364EB6B4}"/>
              </a:ext>
            </a:extLst>
          </p:cNvPr>
          <p:cNvCxnSpPr/>
          <p:nvPr/>
        </p:nvCxnSpPr>
        <p:spPr>
          <a:xfrm>
            <a:off x="2254250" y="4356815"/>
            <a:ext cx="796911" cy="0"/>
          </a:xfrm>
          <a:prstGeom prst="straightConnector1">
            <a:avLst/>
          </a:prstGeom>
          <a:ln w="127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9CA460F-D366-43D3-9B37-55BC3492D3EE}"/>
              </a:ext>
            </a:extLst>
          </p:cNvPr>
          <p:cNvGrpSpPr/>
          <p:nvPr/>
        </p:nvGrpSpPr>
        <p:grpSpPr>
          <a:xfrm>
            <a:off x="2313353" y="4661953"/>
            <a:ext cx="492127" cy="817108"/>
            <a:chOff x="2313353" y="4661953"/>
            <a:chExt cx="492127" cy="817108"/>
          </a:xfrm>
        </p:grpSpPr>
        <p:sp>
          <p:nvSpPr>
            <p:cNvPr id="24" name="Oval 23">
              <a:extLst>
                <a:ext uri="{FF2B5EF4-FFF2-40B4-BE49-F238E27FC236}">
                  <a16:creationId xmlns:a16="http://schemas.microsoft.com/office/drawing/2014/main" id="{3EC9030C-0008-48FC-A133-4175965A36D4}"/>
                </a:ext>
              </a:extLst>
            </p:cNvPr>
            <p:cNvSpPr/>
            <p:nvPr/>
          </p:nvSpPr>
          <p:spPr>
            <a:xfrm>
              <a:off x="2313353" y="4661953"/>
              <a:ext cx="475510" cy="817108"/>
            </a:xfrm>
            <a:prstGeom prst="ellipse">
              <a:avLst/>
            </a:prstGeom>
            <a:solidFill>
              <a:schemeClr val="accent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7E731D57-EF7A-4EB0-A3A5-456CC7CE1261}"/>
                </a:ext>
              </a:extLst>
            </p:cNvPr>
            <p:cNvCxnSpPr/>
            <p:nvPr/>
          </p:nvCxnSpPr>
          <p:spPr>
            <a:xfrm>
              <a:off x="2578462" y="5070508"/>
              <a:ext cx="227018" cy="35471"/>
            </a:xfrm>
            <a:prstGeom prst="line">
              <a:avLst/>
            </a:prstGeom>
            <a:ln w="203200"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1" name="Picture 4" descr="http://www.cs.cmu.edu/~dfouhey/temp/866_l.jpg">
            <a:extLst>
              <a:ext uri="{FF2B5EF4-FFF2-40B4-BE49-F238E27FC236}">
                <a16:creationId xmlns:a16="http://schemas.microsoft.com/office/drawing/2014/main" id="{EC395221-70F4-4B88-B688-CE448DD4D9F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890638" y="1562599"/>
            <a:ext cx="3489783" cy="4288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5702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for 3D Structure</a:t>
            </a:r>
          </a:p>
        </p:txBody>
      </p:sp>
      <p:pic>
        <p:nvPicPr>
          <p:cNvPr id="6" name="Picture 2" descr="http://balaton.graphics.cs.cmu.edu/dfouhey/NYUImages/rgb_00086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32" t="2431" r="2692" b="2693"/>
          <a:stretch/>
        </p:blipFill>
        <p:spPr bwMode="auto">
          <a:xfrm>
            <a:off x="228600" y="3672912"/>
            <a:ext cx="1854202" cy="13906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8643" y="2743200"/>
            <a:ext cx="1394115" cy="830997"/>
          </a:xfrm>
          <a:prstGeom prst="rect">
            <a:avLst/>
          </a:prstGeom>
          <a:noFill/>
        </p:spPr>
        <p:txBody>
          <a:bodyPr wrap="square" rtlCol="0">
            <a:spAutoFit/>
          </a:bodyPr>
          <a:lstStyle/>
          <a:p>
            <a:pPr algn="ctr"/>
            <a:r>
              <a:rPr lang="en-US" sz="2400" dirty="0"/>
              <a:t>Style Element</a:t>
            </a:r>
          </a:p>
        </p:txBody>
      </p:sp>
      <p:sp>
        <p:nvSpPr>
          <p:cNvPr id="9" name="TextBox 8"/>
          <p:cNvSpPr txBox="1"/>
          <p:nvPr/>
        </p:nvSpPr>
        <p:spPr>
          <a:xfrm>
            <a:off x="228600" y="5063563"/>
            <a:ext cx="1854202" cy="830997"/>
          </a:xfrm>
          <a:prstGeom prst="rect">
            <a:avLst/>
          </a:prstGeom>
          <a:noFill/>
        </p:spPr>
        <p:txBody>
          <a:bodyPr wrap="square" rtlCol="0">
            <a:spAutoFit/>
          </a:bodyPr>
          <a:lstStyle/>
          <a:p>
            <a:pPr algn="ctr"/>
            <a:r>
              <a:rPr lang="en-US" sz="2400" dirty="0"/>
              <a:t>Input</a:t>
            </a:r>
          </a:p>
          <a:p>
            <a:pPr algn="ctr"/>
            <a:r>
              <a:rPr lang="en-US" sz="2400" dirty="0"/>
              <a:t>Image</a:t>
            </a:r>
          </a:p>
        </p:txBody>
      </p:sp>
      <p:pic>
        <p:nvPicPr>
          <p:cNvPr id="46" name="Picture 8" descr="http://www.cs.cmu.edu/~dfouhey/temp/hogglyph/174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911" y="1295400"/>
            <a:ext cx="1037889" cy="103788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http://balaton.graphics.cs.cmu.edu/dfouhey/no3d/11.17.2014/resultsFig5DupGood/2/1/00017421/rep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1548384"/>
            <a:ext cx="1042416" cy="10424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FBBF3918-6B42-42A4-B00B-DDBB364EB6B4}"/>
              </a:ext>
            </a:extLst>
          </p:cNvPr>
          <p:cNvCxnSpPr/>
          <p:nvPr/>
        </p:nvCxnSpPr>
        <p:spPr>
          <a:xfrm>
            <a:off x="2254250" y="4356815"/>
            <a:ext cx="796911" cy="0"/>
          </a:xfrm>
          <a:prstGeom prst="straightConnector1">
            <a:avLst/>
          </a:prstGeom>
          <a:ln w="127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9CA460F-D366-43D3-9B37-55BC3492D3EE}"/>
              </a:ext>
            </a:extLst>
          </p:cNvPr>
          <p:cNvGrpSpPr/>
          <p:nvPr/>
        </p:nvGrpSpPr>
        <p:grpSpPr>
          <a:xfrm>
            <a:off x="2313353" y="4661953"/>
            <a:ext cx="492127" cy="817108"/>
            <a:chOff x="2313353" y="4661953"/>
            <a:chExt cx="492127" cy="817108"/>
          </a:xfrm>
        </p:grpSpPr>
        <p:sp>
          <p:nvSpPr>
            <p:cNvPr id="24" name="Oval 23">
              <a:extLst>
                <a:ext uri="{FF2B5EF4-FFF2-40B4-BE49-F238E27FC236}">
                  <a16:creationId xmlns:a16="http://schemas.microsoft.com/office/drawing/2014/main" id="{3EC9030C-0008-48FC-A133-4175965A36D4}"/>
                </a:ext>
              </a:extLst>
            </p:cNvPr>
            <p:cNvSpPr/>
            <p:nvPr/>
          </p:nvSpPr>
          <p:spPr>
            <a:xfrm>
              <a:off x="2313353" y="4661953"/>
              <a:ext cx="475510" cy="817108"/>
            </a:xfrm>
            <a:prstGeom prst="ellipse">
              <a:avLst/>
            </a:prstGeom>
            <a:solidFill>
              <a:schemeClr val="accent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7E731D57-EF7A-4EB0-A3A5-456CC7CE1261}"/>
                </a:ext>
              </a:extLst>
            </p:cNvPr>
            <p:cNvCxnSpPr/>
            <p:nvPr/>
          </p:nvCxnSpPr>
          <p:spPr>
            <a:xfrm>
              <a:off x="2578462" y="5070508"/>
              <a:ext cx="227018" cy="35471"/>
            </a:xfrm>
            <a:prstGeom prst="line">
              <a:avLst/>
            </a:prstGeom>
            <a:ln w="203200"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1" name="Picture 4" descr="http://www.cs.cmu.edu/~dfouhey/temp/866_l.jpg">
            <a:extLst>
              <a:ext uri="{FF2B5EF4-FFF2-40B4-BE49-F238E27FC236}">
                <a16:creationId xmlns:a16="http://schemas.microsoft.com/office/drawing/2014/main" id="{EC395221-70F4-4B88-B688-CE448DD4D9F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890638" y="1562599"/>
            <a:ext cx="3489783" cy="4288892"/>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4845D1AB-E0B8-482D-8DD5-F02767556B1A}"/>
              </a:ext>
            </a:extLst>
          </p:cNvPr>
          <p:cNvSpPr/>
          <p:nvPr/>
        </p:nvSpPr>
        <p:spPr>
          <a:xfrm>
            <a:off x="3143622" y="1859872"/>
            <a:ext cx="862006" cy="86200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418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667" decel="49333" fill="hold" grpId="0" nodeType="clickEffect">
                                  <p:stCondLst>
                                    <p:cond delay="0"/>
                                  </p:stCondLst>
                                  <p:childTnLst>
                                    <p:animMotion origin="layout" path="M 1.38889E-6 2.22222E-6 L 0.16354 2.22222E-6 " pathEditMode="relative" rAng="0" ptsTypes="AA">
                                      <p:cBhvr>
                                        <p:cTn id="6" dur="750" fill="hold"/>
                                        <p:tgtEl>
                                          <p:spTgt spid="38"/>
                                        </p:tgtEl>
                                        <p:attrNameLst>
                                          <p:attrName>ppt_x</p:attrName>
                                          <p:attrName>ppt_y</p:attrName>
                                        </p:attrNameLst>
                                      </p:cBhvr>
                                      <p:rCtr x="817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89177" y="1555415"/>
            <a:ext cx="2923207" cy="4569977"/>
            <a:chOff x="2289177" y="1555415"/>
            <a:chExt cx="2923207" cy="4569977"/>
          </a:xfrm>
        </p:grpSpPr>
        <p:sp>
          <p:nvSpPr>
            <p:cNvPr id="69" name="TextBox 68"/>
            <p:cNvSpPr txBox="1"/>
            <p:nvPr/>
          </p:nvSpPr>
          <p:spPr>
            <a:xfrm>
              <a:off x="2395565" y="5663727"/>
              <a:ext cx="2629722" cy="461665"/>
            </a:xfrm>
            <a:prstGeom prst="rect">
              <a:avLst/>
            </a:prstGeom>
            <a:noFill/>
          </p:spPr>
          <p:txBody>
            <a:bodyPr wrap="square" rtlCol="0">
              <a:spAutoFit/>
            </a:bodyPr>
            <a:lstStyle/>
            <a:p>
              <a:pPr algn="ctr"/>
              <a:r>
                <a:rPr lang="en-US" sz="2400" dirty="0"/>
                <a:t>Rectified Images</a:t>
              </a:r>
            </a:p>
          </p:txBody>
        </p:sp>
        <p:pic>
          <p:nvPicPr>
            <p:cNvPr id="4098" name="Picture 2" descr="http://www.cs.cmu.edu/~dfouhey/temp/866_c.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6576" y1="82391" x2="22050" y2="82391"/>
                          <a14:foregroundMark x1="16634" y1="34130" x2="19342" y2="36739"/>
                          <a14:foregroundMark x1="2901" y1="94348" x2="11799" y2="87391"/>
                        </a14:backgroundRemoval>
                      </a14:imgEffect>
                    </a14:imgLayer>
                  </a14:imgProps>
                </a:ext>
                <a:ext uri="{28A0092B-C50C-407E-A947-70E740481C1C}">
                  <a14:useLocalDpi xmlns:a14="http://schemas.microsoft.com/office/drawing/2010/main" val="0"/>
                </a:ext>
              </a:extLst>
            </a:blip>
            <a:srcRect/>
            <a:stretch>
              <a:fillRect/>
            </a:stretch>
          </p:blipFill>
          <p:spPr bwMode="auto">
            <a:xfrm>
              <a:off x="3060322" y="1555415"/>
              <a:ext cx="2152062" cy="1916287"/>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Arrow Connector 72"/>
            <p:cNvCxnSpPr/>
            <p:nvPr/>
          </p:nvCxnSpPr>
          <p:spPr>
            <a:xfrm flipV="1">
              <a:off x="2289177" y="3174101"/>
              <a:ext cx="596578" cy="682552"/>
            </a:xfrm>
            <a:prstGeom prst="straightConnector1">
              <a:avLst/>
            </a:prstGeom>
            <a:ln w="127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3" name="Oval 82"/>
            <p:cNvSpPr/>
            <p:nvPr/>
          </p:nvSpPr>
          <p:spPr>
            <a:xfrm>
              <a:off x="2410245" y="2145436"/>
              <a:ext cx="475510" cy="817108"/>
            </a:xfrm>
            <a:prstGeom prst="ellipse">
              <a:avLst/>
            </a:prstGeom>
            <a:solidFill>
              <a:schemeClr val="accent2">
                <a:lumMod val="60000"/>
                <a:lumOff val="4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4" name="Straight Connector 83"/>
            <p:cNvCxnSpPr/>
            <p:nvPr/>
          </p:nvCxnSpPr>
          <p:spPr>
            <a:xfrm flipH="1">
              <a:off x="2410245" y="2553991"/>
              <a:ext cx="265109" cy="113009"/>
            </a:xfrm>
            <a:prstGeom prst="line">
              <a:avLst/>
            </a:prstGeom>
            <a:ln w="2032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112" name="Group 4111"/>
          <p:cNvGrpSpPr/>
          <p:nvPr/>
        </p:nvGrpSpPr>
        <p:grpSpPr>
          <a:xfrm>
            <a:off x="2254250" y="3174101"/>
            <a:ext cx="3168524" cy="2838496"/>
            <a:chOff x="2254250" y="3174101"/>
            <a:chExt cx="3168524" cy="2838496"/>
          </a:xfrm>
        </p:grpSpPr>
        <p:pic>
          <p:nvPicPr>
            <p:cNvPr id="4100" name="Picture 4" descr="http://www.cs.cmu.edu/~dfouhey/temp/866_l.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13148" y="3174101"/>
              <a:ext cx="2309626" cy="2838496"/>
            </a:xfrm>
            <a:prstGeom prst="rect">
              <a:avLst/>
            </a:prstGeom>
            <a:noFill/>
            <a:extLst>
              <a:ext uri="{909E8E84-426E-40DD-AFC4-6F175D3DCCD1}">
                <a14:hiddenFill xmlns:a14="http://schemas.microsoft.com/office/drawing/2010/main">
                  <a:solidFill>
                    <a:srgbClr val="FFFFFF"/>
                  </a:solidFill>
                </a14:hiddenFill>
              </a:ext>
            </a:extLst>
          </p:spPr>
        </p:pic>
        <p:cxnSp>
          <p:nvCxnSpPr>
            <p:cNvPr id="74" name="Straight Arrow Connector 73"/>
            <p:cNvCxnSpPr/>
            <p:nvPr/>
          </p:nvCxnSpPr>
          <p:spPr>
            <a:xfrm>
              <a:off x="2254250" y="4356815"/>
              <a:ext cx="796911" cy="0"/>
            </a:xfrm>
            <a:prstGeom prst="straightConnector1">
              <a:avLst/>
            </a:prstGeom>
            <a:ln w="127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111" name="Group 4110"/>
            <p:cNvGrpSpPr/>
            <p:nvPr/>
          </p:nvGrpSpPr>
          <p:grpSpPr>
            <a:xfrm>
              <a:off x="2313353" y="4661953"/>
              <a:ext cx="492127" cy="817108"/>
              <a:chOff x="2313353" y="4661953"/>
              <a:chExt cx="492127" cy="817108"/>
            </a:xfrm>
          </p:grpSpPr>
          <p:sp>
            <p:nvSpPr>
              <p:cNvPr id="81" name="Oval 80"/>
              <p:cNvSpPr/>
              <p:nvPr/>
            </p:nvSpPr>
            <p:spPr>
              <a:xfrm>
                <a:off x="2313353" y="4661953"/>
                <a:ext cx="475510" cy="817108"/>
              </a:xfrm>
              <a:prstGeom prst="ellipse">
                <a:avLst/>
              </a:prstGeom>
              <a:solidFill>
                <a:schemeClr val="accent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 name="Straight Connector 81"/>
              <p:cNvCxnSpPr/>
              <p:nvPr/>
            </p:nvCxnSpPr>
            <p:spPr>
              <a:xfrm>
                <a:off x="2578462" y="5070508"/>
                <a:ext cx="227018" cy="35471"/>
              </a:xfrm>
              <a:prstGeom prst="line">
                <a:avLst/>
              </a:prstGeom>
              <a:ln w="203200"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p:txBody>
          <a:bodyPr/>
          <a:lstStyle/>
          <a:p>
            <a:r>
              <a:rPr lang="en-US" dirty="0"/>
              <a:t>Solving for 3D Structure</a:t>
            </a:r>
          </a:p>
        </p:txBody>
      </p:sp>
      <p:pic>
        <p:nvPicPr>
          <p:cNvPr id="6" name="Picture 2" descr="http://balaton.graphics.cs.cmu.edu/dfouhey/NYUImages/rgb_00086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32" t="2431" r="2692" b="2693"/>
          <a:stretch/>
        </p:blipFill>
        <p:spPr bwMode="auto">
          <a:xfrm>
            <a:off x="228600" y="3672912"/>
            <a:ext cx="1854202" cy="13906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8643" y="2743200"/>
            <a:ext cx="1394115" cy="830997"/>
          </a:xfrm>
          <a:prstGeom prst="rect">
            <a:avLst/>
          </a:prstGeom>
          <a:noFill/>
        </p:spPr>
        <p:txBody>
          <a:bodyPr wrap="square" rtlCol="0">
            <a:spAutoFit/>
          </a:bodyPr>
          <a:lstStyle/>
          <a:p>
            <a:pPr algn="ctr"/>
            <a:r>
              <a:rPr lang="en-US" sz="2400" dirty="0"/>
              <a:t>Style Element</a:t>
            </a:r>
          </a:p>
        </p:txBody>
      </p:sp>
      <p:sp>
        <p:nvSpPr>
          <p:cNvPr id="9" name="TextBox 8"/>
          <p:cNvSpPr txBox="1"/>
          <p:nvPr/>
        </p:nvSpPr>
        <p:spPr>
          <a:xfrm>
            <a:off x="228600" y="5063563"/>
            <a:ext cx="1854202" cy="830997"/>
          </a:xfrm>
          <a:prstGeom prst="rect">
            <a:avLst/>
          </a:prstGeom>
          <a:noFill/>
        </p:spPr>
        <p:txBody>
          <a:bodyPr wrap="square" rtlCol="0">
            <a:spAutoFit/>
          </a:bodyPr>
          <a:lstStyle/>
          <a:p>
            <a:pPr algn="ctr"/>
            <a:r>
              <a:rPr lang="en-US" sz="2400" dirty="0"/>
              <a:t>Input</a:t>
            </a:r>
          </a:p>
          <a:p>
            <a:pPr algn="ctr"/>
            <a:r>
              <a:rPr lang="en-US" sz="2400" dirty="0"/>
              <a:t>Image</a:t>
            </a:r>
          </a:p>
        </p:txBody>
      </p:sp>
      <p:grpSp>
        <p:nvGrpSpPr>
          <p:cNvPr id="4113" name="Group 4112"/>
          <p:cNvGrpSpPr/>
          <p:nvPr/>
        </p:nvGrpSpPr>
        <p:grpSpPr>
          <a:xfrm>
            <a:off x="5486400" y="3424782"/>
            <a:ext cx="3476395" cy="2695063"/>
            <a:chOff x="5486400" y="3424782"/>
            <a:chExt cx="3476395" cy="2695063"/>
          </a:xfrm>
        </p:grpSpPr>
        <p:cxnSp>
          <p:nvCxnSpPr>
            <p:cNvPr id="78" name="Straight Arrow Connector 77"/>
            <p:cNvCxnSpPr/>
            <p:nvPr/>
          </p:nvCxnSpPr>
          <p:spPr>
            <a:xfrm>
              <a:off x="5486400" y="4356815"/>
              <a:ext cx="796911" cy="0"/>
            </a:xfrm>
            <a:prstGeom prst="straightConnector1">
              <a:avLst/>
            </a:prstGeom>
            <a:ln w="127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106" name="Picture 6" descr="http://balaton.graphics.cs.cmu.edu/dfouhey/no3d/11.17.2014/resultsFig5DupGood/2/1/00017421/49_orig.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80" t="2036" r="1641" b="1828"/>
            <a:stretch/>
          </p:blipFill>
          <p:spPr bwMode="auto">
            <a:xfrm>
              <a:off x="6400800" y="3424782"/>
              <a:ext cx="2494268" cy="18640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0" name="TextBox 79"/>
            <p:cNvSpPr txBox="1"/>
            <p:nvPr/>
          </p:nvSpPr>
          <p:spPr>
            <a:xfrm>
              <a:off x="6333073" y="5288848"/>
              <a:ext cx="2629722" cy="830997"/>
            </a:xfrm>
            <a:prstGeom prst="rect">
              <a:avLst/>
            </a:prstGeom>
            <a:noFill/>
          </p:spPr>
          <p:txBody>
            <a:bodyPr wrap="square" rtlCol="0">
              <a:spAutoFit/>
            </a:bodyPr>
            <a:lstStyle/>
            <a:p>
              <a:pPr algn="ctr"/>
              <a:r>
                <a:rPr lang="en-US" sz="2400" dirty="0"/>
                <a:t>Detection +</a:t>
              </a:r>
            </a:p>
            <a:p>
              <a:pPr algn="ctr"/>
              <a:r>
                <a:rPr lang="en-US" sz="2400" dirty="0"/>
                <a:t>Orientation</a:t>
              </a:r>
            </a:p>
          </p:txBody>
        </p:sp>
      </p:grpSp>
      <p:pic>
        <p:nvPicPr>
          <p:cNvPr id="46" name="Picture 8" descr="http://www.cs.cmu.edu/~dfouhey/temp/hogglyph/1742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911" y="1295400"/>
            <a:ext cx="1037889" cy="103788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http://balaton.graphics.cs.cmu.edu/dfouhey/no3d/11.17.2014/resultsFig5DupGood/2/1/00017421/rep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400" y="1548384"/>
            <a:ext cx="1042416" cy="10424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6" name="Rectangle 75"/>
          <p:cNvSpPr/>
          <p:nvPr/>
        </p:nvSpPr>
        <p:spPr>
          <a:xfrm>
            <a:off x="4237496" y="3370844"/>
            <a:ext cx="570497" cy="57049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3420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Solving for 3D over a Dataset</a:t>
            </a:r>
          </a:p>
        </p:txBody>
      </p:sp>
      <p:grpSp>
        <p:nvGrpSpPr>
          <p:cNvPr id="3" name="Group 2"/>
          <p:cNvGrpSpPr/>
          <p:nvPr/>
        </p:nvGrpSpPr>
        <p:grpSpPr>
          <a:xfrm>
            <a:off x="212173" y="3895619"/>
            <a:ext cx="2202288" cy="2200381"/>
            <a:chOff x="212173" y="3895619"/>
            <a:chExt cx="2202288" cy="2200381"/>
          </a:xfrm>
        </p:grpSpPr>
        <p:pic>
          <p:nvPicPr>
            <p:cNvPr id="6" name="Picture 2" descr="http://balaton.graphics.cs.cmu.edu/dfouhey/NYUImages/rgb_000789.jpg"/>
            <p:cNvPicPr>
              <a:picLocks noChangeArrowheads="1"/>
            </p:cNvPicPr>
            <p:nvPr/>
          </p:nvPicPr>
          <p:blipFill rotWithShape="1">
            <a:blip r:embed="rId2" cstate="print">
              <a:extLst>
                <a:ext uri="{28A0092B-C50C-407E-A947-70E740481C1C}">
                  <a14:useLocalDpi xmlns:a14="http://schemas.microsoft.com/office/drawing/2010/main" val="0"/>
                </a:ext>
              </a:extLst>
            </a:blip>
            <a:srcRect l="1812" t="1813" r="1315" b="1315"/>
            <a:stretch/>
          </p:blipFill>
          <p:spPr bwMode="auto">
            <a:xfrm>
              <a:off x="973879" y="3895619"/>
              <a:ext cx="685800" cy="5120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4" descr="http://balaton.graphics.cs.cmu.edu/dfouhey/NYUImages/rgb_001009.jpg"/>
            <p:cNvPicPr>
              <a:picLocks noChangeArrowheads="1"/>
            </p:cNvPicPr>
            <p:nvPr/>
          </p:nvPicPr>
          <p:blipFill rotWithShape="1">
            <a:blip r:embed="rId3" cstate="print">
              <a:extLst>
                <a:ext uri="{28A0092B-C50C-407E-A947-70E740481C1C}">
                  <a14:useLocalDpi xmlns:a14="http://schemas.microsoft.com/office/drawing/2010/main" val="0"/>
                </a:ext>
              </a:extLst>
            </a:blip>
            <a:srcRect l="1860" t="1860" r="1879" b="1879"/>
            <a:stretch/>
          </p:blipFill>
          <p:spPr bwMode="auto">
            <a:xfrm>
              <a:off x="212173" y="4456512"/>
              <a:ext cx="685800" cy="5120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6" descr="http://balaton.graphics.cs.cmu.edu/dfouhey/NYUImages/rgb_001440.jpg"/>
            <p:cNvPicPr>
              <a:picLocks noChangeArrowheads="1"/>
            </p:cNvPicPr>
            <p:nvPr/>
          </p:nvPicPr>
          <p:blipFill rotWithShape="1">
            <a:blip r:embed="rId4" cstate="print">
              <a:extLst>
                <a:ext uri="{28A0092B-C50C-407E-A947-70E740481C1C}">
                  <a14:useLocalDpi xmlns:a14="http://schemas.microsoft.com/office/drawing/2010/main" val="0"/>
                </a:ext>
              </a:extLst>
            </a:blip>
            <a:srcRect l="1565" t="1565" r="1862" b="1862"/>
            <a:stretch/>
          </p:blipFill>
          <p:spPr bwMode="auto">
            <a:xfrm>
              <a:off x="212173" y="3895619"/>
              <a:ext cx="685800" cy="5120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721737" y="5061446"/>
              <a:ext cx="685800" cy="461665"/>
            </a:xfrm>
            <a:prstGeom prst="rect">
              <a:avLst/>
            </a:prstGeom>
            <a:noFill/>
          </p:spPr>
          <p:txBody>
            <a:bodyPr wrap="square" rtlCol="0">
              <a:spAutoFit/>
            </a:bodyPr>
            <a:lstStyle/>
            <a:p>
              <a:pPr algn="ctr"/>
              <a:r>
                <a:rPr lang="en-US" sz="2400" dirty="0"/>
                <a:t>…</a:t>
              </a:r>
            </a:p>
          </p:txBody>
        </p:sp>
        <p:pic>
          <p:nvPicPr>
            <p:cNvPr id="1026" name="Picture 2" descr="http://balaton.graphics.cs.cmu.edu/dfouhey/NYUImages/rgb_000120.jp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3879" y="4456512"/>
              <a:ext cx="6858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alaton.graphics.cs.cmu.edu/dfouhey/NYUImages/rgb_000085.jp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173" y="5036246"/>
              <a:ext cx="6858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balaton.graphics.cs.cmu.edu/dfouhey/NYUImages/rgb_000400.jp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21737" y="4456512"/>
              <a:ext cx="6858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balaton.graphics.cs.cmu.edu/dfouhey/NYUImages/rgb_000430.jpg"/>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21737" y="3895619"/>
              <a:ext cx="6858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balaton.graphics.cs.cmu.edu/dfouhey/NYUImages/rgb_000204.jpg"/>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3879" y="5036246"/>
              <a:ext cx="685800" cy="51206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19097" y="5634335"/>
              <a:ext cx="2195364" cy="461665"/>
            </a:xfrm>
            <a:prstGeom prst="rect">
              <a:avLst/>
            </a:prstGeom>
            <a:noFill/>
          </p:spPr>
          <p:txBody>
            <a:bodyPr wrap="square" rtlCol="0">
              <a:spAutoFit/>
            </a:bodyPr>
            <a:lstStyle/>
            <a:p>
              <a:pPr algn="ctr"/>
              <a:r>
                <a:rPr lang="en-US" sz="2400" dirty="0"/>
                <a:t>Set of Images</a:t>
              </a:r>
            </a:p>
          </p:txBody>
        </p:sp>
      </p:grpSp>
      <p:sp>
        <p:nvSpPr>
          <p:cNvPr id="21" name="TextBox 20"/>
          <p:cNvSpPr txBox="1"/>
          <p:nvPr/>
        </p:nvSpPr>
        <p:spPr>
          <a:xfrm>
            <a:off x="458643" y="2743200"/>
            <a:ext cx="1394115" cy="830997"/>
          </a:xfrm>
          <a:prstGeom prst="rect">
            <a:avLst/>
          </a:prstGeom>
          <a:noFill/>
        </p:spPr>
        <p:txBody>
          <a:bodyPr wrap="square" rtlCol="0">
            <a:spAutoFit/>
          </a:bodyPr>
          <a:lstStyle/>
          <a:p>
            <a:pPr algn="ctr"/>
            <a:r>
              <a:rPr lang="en-US" sz="2400" dirty="0"/>
              <a:t>Style Element</a:t>
            </a:r>
          </a:p>
        </p:txBody>
      </p:sp>
      <p:pic>
        <p:nvPicPr>
          <p:cNvPr id="22" name="Picture 8" descr="http://www.cs.cmu.edu/~dfouhey/temp/hogglyph/1742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0911" y="1295400"/>
            <a:ext cx="1037889" cy="103788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3" name="Picture 2" descr="http://balaton.graphics.cs.cmu.edu/dfouhey/no3d/11.17.2014/resultsFig5DupGood/2/1/00017421/repr.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1548384"/>
            <a:ext cx="1042416" cy="10424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423797" y="1802912"/>
            <a:ext cx="5491603" cy="4195150"/>
            <a:chOff x="3423797" y="1802912"/>
            <a:chExt cx="5491603" cy="4195150"/>
          </a:xfrm>
        </p:grpSpPr>
        <p:grpSp>
          <p:nvGrpSpPr>
            <p:cNvPr id="44" name="Group 43"/>
            <p:cNvGrpSpPr/>
            <p:nvPr/>
          </p:nvGrpSpPr>
          <p:grpSpPr>
            <a:xfrm>
              <a:off x="3423797" y="1802912"/>
              <a:ext cx="5483236" cy="4195150"/>
              <a:chOff x="3271398" y="1802912"/>
              <a:chExt cx="5483236" cy="4195150"/>
            </a:xfrm>
          </p:grpSpPr>
          <p:pic>
            <p:nvPicPr>
              <p:cNvPr id="27" name="Picture 4" descr="http://balaton.graphics.cs.cmu.edu/dfouhey/no3d/11.17.2014/resultsFig5DupGood/2/1/00017421/23_orig.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72397" y="1802912"/>
                <a:ext cx="2682237" cy="20116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http://balaton.graphics.cs.cmu.edu/dfouhey/no3d/11.17.2014/resultsFig5DupGood/2/1/00017421/27_orig.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71399" y="3990976"/>
                <a:ext cx="2676114" cy="20070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http://balaton.graphics.cs.cmu.edu/dfouhey/no3d/11.17.2014/resultsFig5DupGood/2/1/00017421/33_orig.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71398" y="1802912"/>
                <a:ext cx="2676115" cy="20070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p:cNvGrpSpPr/>
            <p:nvPr/>
          </p:nvGrpSpPr>
          <p:grpSpPr>
            <a:xfrm>
              <a:off x="4574672" y="2590801"/>
              <a:ext cx="4340728" cy="3070809"/>
              <a:chOff x="4422273" y="2590801"/>
              <a:chExt cx="4340728" cy="3070809"/>
            </a:xfrm>
          </p:grpSpPr>
          <p:cxnSp>
            <p:nvCxnSpPr>
              <p:cNvPr id="34" name="Straight Arrow Connector 33"/>
              <p:cNvCxnSpPr/>
              <p:nvPr/>
            </p:nvCxnSpPr>
            <p:spPr>
              <a:xfrm flipH="1" flipV="1">
                <a:off x="4495801" y="4662972"/>
                <a:ext cx="1752599" cy="468630"/>
              </a:xfrm>
              <a:prstGeom prst="straightConnector1">
                <a:avLst/>
              </a:prstGeom>
              <a:ln w="127000" cap="rnd">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4422273" y="2650886"/>
                <a:ext cx="1978527" cy="1844914"/>
              </a:xfrm>
              <a:prstGeom prst="straightConnector1">
                <a:avLst/>
              </a:prstGeom>
              <a:ln w="127000" cap="rnd">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7239000" y="2590801"/>
                <a:ext cx="0" cy="1828799"/>
              </a:xfrm>
              <a:prstGeom prst="straightConnector1">
                <a:avLst/>
              </a:prstGeom>
              <a:ln w="127000" cap="rnd">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072396" y="4461281"/>
                <a:ext cx="2690605" cy="1200329"/>
              </a:xfrm>
              <a:prstGeom prst="rect">
                <a:avLst/>
              </a:prstGeom>
              <a:noFill/>
            </p:spPr>
            <p:txBody>
              <a:bodyPr wrap="square" rtlCol="0">
                <a:spAutoFit/>
              </a:bodyPr>
              <a:lstStyle/>
              <a:p>
                <a:pPr algn="ctr"/>
                <a:r>
                  <a:rPr lang="en-US" sz="3600" dirty="0"/>
                  <a:t>Detection + Orientation</a:t>
                </a:r>
              </a:p>
            </p:txBody>
          </p:sp>
        </p:grpSp>
      </p:grpSp>
    </p:spTree>
    <p:extLst>
      <p:ext uri="{BB962C8B-B14F-4D97-AF65-F5344CB8AC3E}">
        <p14:creationId xmlns:p14="http://schemas.microsoft.com/office/powerpoint/2010/main" val="379835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4D195-103B-408F-A45E-4B6A230C8E62}"/>
              </a:ext>
            </a:extLst>
          </p:cNvPr>
          <p:cNvSpPr>
            <a:spLocks noGrp="1"/>
          </p:cNvSpPr>
          <p:nvPr>
            <p:ph type="title"/>
          </p:nvPr>
        </p:nvSpPr>
        <p:spPr/>
        <p:txBody>
          <a:bodyPr/>
          <a:lstStyle/>
          <a:p>
            <a:r>
              <a:rPr lang="en-US" dirty="0"/>
              <a:t>Factorization</a:t>
            </a:r>
          </a:p>
        </p:txBody>
      </p:sp>
      <p:pic>
        <p:nvPicPr>
          <p:cNvPr id="4" name="Picture 6" descr="C:\Users\david\Dropbox\No3D\paper\figures\teaser\rgb_000281.jpg">
            <a:extLst>
              <a:ext uri="{FF2B5EF4-FFF2-40B4-BE49-F238E27FC236}">
                <a16:creationId xmlns:a16="http://schemas.microsoft.com/office/drawing/2014/main" id="{B0E54A3B-CE31-408F-A423-939B9E10F04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825" t="2629" r="1648" b="2369"/>
          <a:stretch/>
        </p:blipFill>
        <p:spPr bwMode="auto">
          <a:xfrm>
            <a:off x="258615" y="2242526"/>
            <a:ext cx="2931934" cy="216417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4E9B0D18-5D4E-4C0C-81F9-EAE687A99A1B}"/>
              </a:ext>
            </a:extLst>
          </p:cNvPr>
          <p:cNvGrpSpPr/>
          <p:nvPr/>
        </p:nvGrpSpPr>
        <p:grpSpPr>
          <a:xfrm>
            <a:off x="3196546" y="1481035"/>
            <a:ext cx="3655063" cy="2925669"/>
            <a:chOff x="3196546" y="1481035"/>
            <a:chExt cx="3655063" cy="2925669"/>
          </a:xfrm>
        </p:grpSpPr>
        <p:grpSp>
          <p:nvGrpSpPr>
            <p:cNvPr id="17" name="Group 16">
              <a:extLst>
                <a:ext uri="{FF2B5EF4-FFF2-40B4-BE49-F238E27FC236}">
                  <a16:creationId xmlns:a16="http://schemas.microsoft.com/office/drawing/2014/main" id="{5BBA9059-E625-4D6E-99EB-9D64D2AF5B5C}"/>
                </a:ext>
              </a:extLst>
            </p:cNvPr>
            <p:cNvGrpSpPr/>
            <p:nvPr/>
          </p:nvGrpSpPr>
          <p:grpSpPr>
            <a:xfrm>
              <a:off x="3893094" y="1481035"/>
              <a:ext cx="2958515" cy="2925669"/>
              <a:chOff x="3893094" y="1481035"/>
              <a:chExt cx="2958515" cy="2925669"/>
            </a:xfrm>
          </p:grpSpPr>
          <p:pic>
            <p:nvPicPr>
              <p:cNvPr id="5" name="Picture 2" descr="C:\Users\david\Dropbox\No3D\paper\figures\render2.png">
                <a:extLst>
                  <a:ext uri="{FF2B5EF4-FFF2-40B4-BE49-F238E27FC236}">
                    <a16:creationId xmlns:a16="http://schemas.microsoft.com/office/drawing/2014/main" id="{9C2FE627-DEC7-4FA6-9906-3156EEEDBB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9675" y="2242526"/>
                <a:ext cx="2931934" cy="216417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03E41DF-9CB7-4CB8-81B0-7E9BED8D404C}"/>
                  </a:ext>
                </a:extLst>
              </p:cNvPr>
              <p:cNvSpPr txBox="1"/>
              <p:nvPr/>
            </p:nvSpPr>
            <p:spPr>
              <a:xfrm>
                <a:off x="3893094" y="1481035"/>
                <a:ext cx="2931934" cy="646331"/>
              </a:xfrm>
              <a:prstGeom prst="rect">
                <a:avLst/>
              </a:prstGeom>
              <a:noFill/>
            </p:spPr>
            <p:txBody>
              <a:bodyPr wrap="square" rtlCol="0">
                <a:spAutoFit/>
              </a:bodyPr>
              <a:lstStyle/>
              <a:p>
                <a:pPr algn="ctr"/>
                <a:r>
                  <a:rPr lang="en-US" sz="3600" dirty="0"/>
                  <a:t>3D Structure</a:t>
                </a:r>
              </a:p>
            </p:txBody>
          </p:sp>
        </p:grpSp>
        <p:sp>
          <p:nvSpPr>
            <p:cNvPr id="9" name="TextBox 8">
              <a:extLst>
                <a:ext uri="{FF2B5EF4-FFF2-40B4-BE49-F238E27FC236}">
                  <a16:creationId xmlns:a16="http://schemas.microsoft.com/office/drawing/2014/main" id="{618AF31F-4DA0-4755-A3FA-D7D453311C17}"/>
                </a:ext>
              </a:extLst>
            </p:cNvPr>
            <p:cNvSpPr txBox="1"/>
            <p:nvPr/>
          </p:nvSpPr>
          <p:spPr>
            <a:xfrm>
              <a:off x="3196546" y="2819582"/>
              <a:ext cx="723129" cy="1200329"/>
            </a:xfrm>
            <a:prstGeom prst="rect">
              <a:avLst/>
            </a:prstGeom>
            <a:noFill/>
          </p:spPr>
          <p:txBody>
            <a:bodyPr wrap="square" rtlCol="0">
              <a:spAutoFit/>
            </a:bodyPr>
            <a:lstStyle/>
            <a:p>
              <a:pPr algn="ctr"/>
              <a:r>
                <a:rPr lang="en-US" sz="7200" b="1" dirty="0"/>
                <a:t>=</a:t>
              </a:r>
            </a:p>
          </p:txBody>
        </p:sp>
      </p:grpSp>
      <p:sp>
        <p:nvSpPr>
          <p:cNvPr id="13" name="TextBox 12">
            <a:extLst>
              <a:ext uri="{FF2B5EF4-FFF2-40B4-BE49-F238E27FC236}">
                <a16:creationId xmlns:a16="http://schemas.microsoft.com/office/drawing/2014/main" id="{0E5C5DB7-0CEA-4477-A2CD-BC9B80B60DA6}"/>
              </a:ext>
            </a:extLst>
          </p:cNvPr>
          <p:cNvSpPr txBox="1"/>
          <p:nvPr/>
        </p:nvSpPr>
        <p:spPr>
          <a:xfrm>
            <a:off x="258616" y="1481035"/>
            <a:ext cx="2931934" cy="646331"/>
          </a:xfrm>
          <a:prstGeom prst="rect">
            <a:avLst/>
          </a:prstGeom>
          <a:noFill/>
        </p:spPr>
        <p:txBody>
          <a:bodyPr wrap="square" rtlCol="0">
            <a:spAutoFit/>
          </a:bodyPr>
          <a:lstStyle/>
          <a:p>
            <a:pPr algn="ctr"/>
            <a:r>
              <a:rPr lang="en-US" sz="3600" dirty="0"/>
              <a:t>Image</a:t>
            </a:r>
          </a:p>
        </p:txBody>
      </p:sp>
      <p:grpSp>
        <p:nvGrpSpPr>
          <p:cNvPr id="19" name="Group 18">
            <a:extLst>
              <a:ext uri="{FF2B5EF4-FFF2-40B4-BE49-F238E27FC236}">
                <a16:creationId xmlns:a16="http://schemas.microsoft.com/office/drawing/2014/main" id="{3B8BC46E-755E-4467-9D77-8E81EF544F08}"/>
              </a:ext>
            </a:extLst>
          </p:cNvPr>
          <p:cNvGrpSpPr/>
          <p:nvPr/>
        </p:nvGrpSpPr>
        <p:grpSpPr>
          <a:xfrm>
            <a:off x="7414884" y="1481035"/>
            <a:ext cx="1613415" cy="2925669"/>
            <a:chOff x="7414884" y="1481035"/>
            <a:chExt cx="1613415" cy="2925669"/>
          </a:xfrm>
        </p:grpSpPr>
        <p:grpSp>
          <p:nvGrpSpPr>
            <p:cNvPr id="6" name="Group 5">
              <a:extLst>
                <a:ext uri="{FF2B5EF4-FFF2-40B4-BE49-F238E27FC236}">
                  <a16:creationId xmlns:a16="http://schemas.microsoft.com/office/drawing/2014/main" id="{F9E673B2-8EB2-4837-94D7-097383DDBDCC}"/>
                </a:ext>
              </a:extLst>
            </p:cNvPr>
            <p:cNvGrpSpPr/>
            <p:nvPr/>
          </p:nvGrpSpPr>
          <p:grpSpPr>
            <a:xfrm>
              <a:off x="7716615" y="2242526"/>
              <a:ext cx="1009951" cy="2164178"/>
              <a:chOff x="9876440" y="20050498"/>
              <a:chExt cx="1280161" cy="2743200"/>
            </a:xfrm>
          </p:grpSpPr>
          <p:pic>
            <p:nvPicPr>
              <p:cNvPr id="7" name="Picture 3" descr="C:\Users\david\Dropbox\No3D\paper\figures\teaser\altr\rgb_000281_l.jpg">
                <a:extLst>
                  <a:ext uri="{FF2B5EF4-FFF2-40B4-BE49-F238E27FC236}">
                    <a16:creationId xmlns:a16="http://schemas.microsoft.com/office/drawing/2014/main" id="{33809AD7-4B99-4908-9261-DE3E91080FE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604" t="11473" r="63166" b="73093"/>
              <a:stretch/>
            </p:blipFill>
            <p:spPr bwMode="auto">
              <a:xfrm>
                <a:off x="9876441" y="20050498"/>
                <a:ext cx="1280160" cy="128016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C:\Users\david\Dropbox\No3D\paper\figures\teaser\altr\rgb_000281_b_0.jpg">
                <a:extLst>
                  <a:ext uri="{FF2B5EF4-FFF2-40B4-BE49-F238E27FC236}">
                    <a16:creationId xmlns:a16="http://schemas.microsoft.com/office/drawing/2014/main" id="{DE9D3261-646F-4DCE-964B-BFDE8637C9B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459" t="82365" r="21038" b="6125"/>
              <a:stretch/>
            </p:blipFill>
            <p:spPr bwMode="auto">
              <a:xfrm>
                <a:off x="9876440" y="21513538"/>
                <a:ext cx="1280160" cy="128016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02BF0D54-5AA9-4B53-BC6D-18C2BE0006BB}"/>
                </a:ext>
              </a:extLst>
            </p:cNvPr>
            <p:cNvSpPr txBox="1"/>
            <p:nvPr/>
          </p:nvSpPr>
          <p:spPr>
            <a:xfrm>
              <a:off x="7414884" y="1481035"/>
              <a:ext cx="1613415" cy="646331"/>
            </a:xfrm>
            <a:prstGeom prst="rect">
              <a:avLst/>
            </a:prstGeom>
            <a:noFill/>
          </p:spPr>
          <p:txBody>
            <a:bodyPr wrap="square" rtlCol="0">
              <a:spAutoFit/>
            </a:bodyPr>
            <a:lstStyle/>
            <a:p>
              <a:pPr algn="ctr"/>
              <a:r>
                <a:rPr lang="en-US" sz="3600" dirty="0"/>
                <a:t>Style</a:t>
              </a:r>
            </a:p>
          </p:txBody>
        </p:sp>
      </p:grpSp>
      <p:sp>
        <p:nvSpPr>
          <p:cNvPr id="35" name="TextBox 34">
            <a:extLst>
              <a:ext uri="{FF2B5EF4-FFF2-40B4-BE49-F238E27FC236}">
                <a16:creationId xmlns:a16="http://schemas.microsoft.com/office/drawing/2014/main" id="{41259209-3DAF-445D-982F-917609A99ED9}"/>
              </a:ext>
            </a:extLst>
          </p:cNvPr>
          <p:cNvSpPr txBox="1"/>
          <p:nvPr/>
        </p:nvSpPr>
        <p:spPr>
          <a:xfrm>
            <a:off x="6851609" y="2735946"/>
            <a:ext cx="865006" cy="1200329"/>
          </a:xfrm>
          <a:prstGeom prst="rect">
            <a:avLst/>
          </a:prstGeom>
          <a:noFill/>
        </p:spPr>
        <p:txBody>
          <a:bodyPr wrap="square" rtlCol="0">
            <a:spAutoFit/>
          </a:bodyPr>
          <a:lstStyle/>
          <a:p>
            <a:pPr algn="ctr"/>
            <a:r>
              <a:rPr lang="en-US" sz="7200" b="1" dirty="0"/>
              <a:t>x</a:t>
            </a:r>
          </a:p>
        </p:txBody>
      </p:sp>
    </p:spTree>
    <p:extLst>
      <p:ext uri="{BB962C8B-B14F-4D97-AF65-F5344CB8AC3E}">
        <p14:creationId xmlns:p14="http://schemas.microsoft.com/office/powerpoint/2010/main" val="23631826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0FD68-DBFD-402F-A617-1C2D62AAA103}"/>
              </a:ext>
            </a:extLst>
          </p:cNvPr>
          <p:cNvSpPr>
            <a:spLocks noGrp="1"/>
          </p:cNvSpPr>
          <p:nvPr>
            <p:ph type="title"/>
          </p:nvPr>
        </p:nvSpPr>
        <p:spPr/>
        <p:txBody>
          <a:bodyPr/>
          <a:lstStyle/>
          <a:p>
            <a:r>
              <a:rPr lang="en-US" dirty="0"/>
              <a:t>Prior</a:t>
            </a:r>
          </a:p>
        </p:txBody>
      </p:sp>
      <p:sp>
        <p:nvSpPr>
          <p:cNvPr id="4" name="Content Placeholder 2">
            <a:extLst>
              <a:ext uri="{FF2B5EF4-FFF2-40B4-BE49-F238E27FC236}">
                <a16:creationId xmlns:a16="http://schemas.microsoft.com/office/drawing/2014/main" id="{99BDF569-936E-4A0F-855E-587A2CFD354A}"/>
              </a:ext>
            </a:extLst>
          </p:cNvPr>
          <p:cNvSpPr txBox="1">
            <a:spLocks/>
          </p:cNvSpPr>
          <p:nvPr/>
        </p:nvSpPr>
        <p:spPr>
          <a:xfrm>
            <a:off x="609600" y="4841438"/>
            <a:ext cx="8229600" cy="16514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3600" b="1" i="1" u="sng" dirty="0"/>
              <a:t>On average:</a:t>
            </a:r>
            <a:r>
              <a:rPr lang="en-US" sz="3600" b="1" i="1" dirty="0"/>
              <a:t> </a:t>
            </a:r>
            <a:r>
              <a:rPr lang="en-US" sz="3600" dirty="0"/>
              <a:t>3D structure is a </a:t>
            </a:r>
          </a:p>
          <a:p>
            <a:pPr marL="0" indent="0" algn="ctr">
              <a:buNone/>
            </a:pPr>
            <a:r>
              <a:rPr lang="en-US" sz="3600" dirty="0"/>
              <a:t>camera inside a box, rotated uniformly</a:t>
            </a:r>
            <a:endParaRPr lang="en-US" sz="3600" b="1" i="1" u="sng" dirty="0"/>
          </a:p>
        </p:txBody>
      </p:sp>
      <p:grpSp>
        <p:nvGrpSpPr>
          <p:cNvPr id="13" name="Group 12">
            <a:extLst>
              <a:ext uri="{FF2B5EF4-FFF2-40B4-BE49-F238E27FC236}">
                <a16:creationId xmlns:a16="http://schemas.microsoft.com/office/drawing/2014/main" id="{ADD297D2-8101-4B64-BBB9-4A8A3EC354FD}"/>
              </a:ext>
            </a:extLst>
          </p:cNvPr>
          <p:cNvGrpSpPr/>
          <p:nvPr/>
        </p:nvGrpSpPr>
        <p:grpSpPr>
          <a:xfrm>
            <a:off x="2448561" y="1762340"/>
            <a:ext cx="4246879" cy="2776806"/>
            <a:chOff x="2448561" y="1762340"/>
            <a:chExt cx="4246879" cy="2776806"/>
          </a:xfrm>
          <a:solidFill>
            <a:schemeClr val="bg1">
              <a:lumMod val="65000"/>
            </a:schemeClr>
          </a:solidFill>
        </p:grpSpPr>
        <p:sp>
          <p:nvSpPr>
            <p:cNvPr id="6" name="Cube 5">
              <a:extLst>
                <a:ext uri="{FF2B5EF4-FFF2-40B4-BE49-F238E27FC236}">
                  <a16:creationId xmlns:a16="http://schemas.microsoft.com/office/drawing/2014/main" id="{199AFF0B-A80C-4895-9531-2B34FCFCD071}"/>
                </a:ext>
              </a:extLst>
            </p:cNvPr>
            <p:cNvSpPr/>
            <p:nvPr/>
          </p:nvSpPr>
          <p:spPr>
            <a:xfrm flipH="1" flipV="1">
              <a:off x="2448561" y="1762340"/>
              <a:ext cx="4246879" cy="2776806"/>
            </a:xfrm>
            <a:prstGeom prst="cube">
              <a:avLst>
                <a:gd name="adj" fmla="val 38318"/>
              </a:avLst>
            </a:prstGeom>
            <a:grp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s://farm6.staticflickr.com/5249/cameras/72157624493316109_model_huge_674cedbc7f.jpg">
              <a:extLst>
                <a:ext uri="{FF2B5EF4-FFF2-40B4-BE49-F238E27FC236}">
                  <a16:creationId xmlns:a16="http://schemas.microsoft.com/office/drawing/2014/main" id="{CBC7814D-26A4-4BD7-A61A-EB1F5AF1234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38" b="98468" l="1381" r="98619">
                          <a14:foregroundMark x1="43195" y1="17068" x2="62130" y2="186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561815" y="2077981"/>
              <a:ext cx="1336266" cy="1204488"/>
            </a:xfrm>
            <a:prstGeom prst="rect">
              <a:avLst/>
            </a:prstGeom>
            <a:grpFill/>
            <a:extLst/>
          </p:spPr>
        </p:pic>
        <p:sp>
          <p:nvSpPr>
            <p:cNvPr id="8" name="Isosceles Triangle 7">
              <a:extLst>
                <a:ext uri="{FF2B5EF4-FFF2-40B4-BE49-F238E27FC236}">
                  <a16:creationId xmlns:a16="http://schemas.microsoft.com/office/drawing/2014/main" id="{670D850B-AA6F-4E39-8C9D-785E8DB3EC48}"/>
                </a:ext>
              </a:extLst>
            </p:cNvPr>
            <p:cNvSpPr/>
            <p:nvPr/>
          </p:nvSpPr>
          <p:spPr>
            <a:xfrm rot="8285613" flipH="1" flipV="1">
              <a:off x="3921550" y="2657530"/>
              <a:ext cx="1764867" cy="1249876"/>
            </a:xfrm>
            <a:prstGeom prst="triangle">
              <a:avLst/>
            </a:prstGeom>
            <a:solidFill>
              <a:schemeClr val="accent2">
                <a:alpha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9" name="Isosceles Triangle 8">
              <a:extLst>
                <a:ext uri="{FF2B5EF4-FFF2-40B4-BE49-F238E27FC236}">
                  <a16:creationId xmlns:a16="http://schemas.microsoft.com/office/drawing/2014/main" id="{353B8CF3-5E6E-4BCD-9614-168A17BA97E1}"/>
                </a:ext>
              </a:extLst>
            </p:cNvPr>
            <p:cNvSpPr/>
            <p:nvPr/>
          </p:nvSpPr>
          <p:spPr>
            <a:xfrm rot="8285613" flipH="1" flipV="1">
              <a:off x="4270328" y="2763272"/>
              <a:ext cx="413149" cy="313510"/>
            </a:xfrm>
            <a:prstGeom prst="triangl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grpSp>
      <p:grpSp>
        <p:nvGrpSpPr>
          <p:cNvPr id="3" name="Group 2">
            <a:extLst>
              <a:ext uri="{FF2B5EF4-FFF2-40B4-BE49-F238E27FC236}">
                <a16:creationId xmlns:a16="http://schemas.microsoft.com/office/drawing/2014/main" id="{6C8AF725-4BEB-4391-BDD0-E6C995A1968E}"/>
              </a:ext>
            </a:extLst>
          </p:cNvPr>
          <p:cNvGrpSpPr/>
          <p:nvPr/>
        </p:nvGrpSpPr>
        <p:grpSpPr>
          <a:xfrm>
            <a:off x="2775244" y="1925682"/>
            <a:ext cx="3008790" cy="869541"/>
            <a:chOff x="2775244" y="1925682"/>
            <a:chExt cx="3008790" cy="869541"/>
          </a:xfrm>
        </p:grpSpPr>
        <p:sp>
          <p:nvSpPr>
            <p:cNvPr id="10" name="Arc 9">
              <a:extLst>
                <a:ext uri="{FF2B5EF4-FFF2-40B4-BE49-F238E27FC236}">
                  <a16:creationId xmlns:a16="http://schemas.microsoft.com/office/drawing/2014/main" id="{D13DF4B7-492F-41BB-B72F-5F9DAA59D328}"/>
                </a:ext>
              </a:extLst>
            </p:cNvPr>
            <p:cNvSpPr/>
            <p:nvPr/>
          </p:nvSpPr>
          <p:spPr>
            <a:xfrm rot="21431548" flipH="1" flipV="1">
              <a:off x="2775244" y="1925682"/>
              <a:ext cx="1960098" cy="869541"/>
            </a:xfrm>
            <a:prstGeom prst="arc">
              <a:avLst>
                <a:gd name="adj1" fmla="val 16438583"/>
                <a:gd name="adj2" fmla="val 20540999"/>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2C9C4675-7D6F-4228-BE13-B17F3732710E}"/>
                </a:ext>
              </a:extLst>
            </p:cNvPr>
            <p:cNvSpPr/>
            <p:nvPr/>
          </p:nvSpPr>
          <p:spPr>
            <a:xfrm flipV="1">
              <a:off x="3823936" y="1925682"/>
              <a:ext cx="1960098" cy="869541"/>
            </a:xfrm>
            <a:prstGeom prst="arc">
              <a:avLst>
                <a:gd name="adj1" fmla="val 16438583"/>
                <a:gd name="adj2" fmla="val 20540999"/>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09570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Camera Calibration</a:t>
            </a:r>
          </a:p>
        </p:txBody>
      </p:sp>
      <p:sp>
        <p:nvSpPr>
          <p:cNvPr id="4" name="Content Placeholder 2"/>
          <p:cNvSpPr>
            <a:spLocks noGrp="1"/>
          </p:cNvSpPr>
          <p:nvPr/>
        </p:nvSpPr>
        <p:spPr bwMode="auto">
          <a:xfrm>
            <a:off x="450850" y="471488"/>
            <a:ext cx="8229600" cy="5135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buFont typeface="Arial" charset="0"/>
              <a:buNone/>
            </a:pPr>
            <a:r>
              <a:rPr lang="en-US" sz="3600"/>
              <a:t>	</a:t>
            </a:r>
          </a:p>
        </p:txBody>
      </p:sp>
      <p:sp>
        <p:nvSpPr>
          <p:cNvPr id="28" name="TextBox 36"/>
          <p:cNvSpPr txBox="1">
            <a:spLocks noChangeArrowheads="1"/>
          </p:cNvSpPr>
          <p:nvPr/>
        </p:nvSpPr>
        <p:spPr bwMode="auto">
          <a:xfrm>
            <a:off x="6340475" y="6581775"/>
            <a:ext cx="2746375" cy="276225"/>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a:t>Slide from </a:t>
            </a:r>
            <a:r>
              <a:rPr lang="en-US" sz="1200" dirty="0" err="1"/>
              <a:t>Efros</a:t>
            </a:r>
            <a:r>
              <a:rPr lang="en-US" sz="1200" dirty="0"/>
              <a:t>, Photo from </a:t>
            </a:r>
            <a:r>
              <a:rPr lang="en-US" sz="1200" dirty="0" err="1"/>
              <a:t>Criminisi</a:t>
            </a:r>
            <a:endParaRPr lang="en-US" sz="1200" dirty="0"/>
          </a:p>
        </p:txBody>
      </p:sp>
      <p:pic>
        <p:nvPicPr>
          <p:cNvPr id="39" name="Picture 3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6721" y="3416261"/>
            <a:ext cx="4081856" cy="30607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Content Placeholder 2">
            <a:extLst>
              <a:ext uri="{FF2B5EF4-FFF2-40B4-BE49-F238E27FC236}">
                <a16:creationId xmlns:a16="http://schemas.microsoft.com/office/drawing/2014/main" id="{1EE8A5BB-C0B5-40E4-B77E-7D461AE30C01}"/>
              </a:ext>
            </a:extLst>
          </p:cNvPr>
          <p:cNvSpPr>
            <a:spLocks noGrp="1"/>
          </p:cNvSpPr>
          <p:nvPr>
            <p:ph idx="1"/>
          </p:nvPr>
        </p:nvSpPr>
        <p:spPr>
          <a:xfrm>
            <a:off x="628650" y="1825625"/>
            <a:ext cx="7886700" cy="4351338"/>
          </a:xfrm>
        </p:spPr>
        <p:txBody>
          <a:bodyPr/>
          <a:lstStyle/>
          <a:p>
            <a:pPr marL="457200" indent="-457200"/>
            <a:r>
              <a:rPr lang="en-US" dirty="0"/>
              <a:t>What if 3D coordinates are unknown?</a:t>
            </a:r>
          </a:p>
          <a:p>
            <a:pPr marL="457200" indent="-457200"/>
            <a:r>
              <a:rPr lang="en-US" dirty="0"/>
              <a:t>Use scene features such as vanishing points</a:t>
            </a:r>
          </a:p>
        </p:txBody>
      </p:sp>
    </p:spTree>
    <p:extLst>
      <p:ext uri="{BB962C8B-B14F-4D97-AF65-F5344CB8AC3E}">
        <p14:creationId xmlns:p14="http://schemas.microsoft.com/office/powerpoint/2010/main" val="3810184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with the Prior</a:t>
            </a:r>
          </a:p>
        </p:txBody>
      </p:sp>
      <p:sp>
        <p:nvSpPr>
          <p:cNvPr id="4" name="TextBox 3"/>
          <p:cNvSpPr txBox="1"/>
          <p:nvPr/>
        </p:nvSpPr>
        <p:spPr>
          <a:xfrm>
            <a:off x="304800" y="4044141"/>
            <a:ext cx="2398346" cy="1015663"/>
          </a:xfrm>
          <a:prstGeom prst="rect">
            <a:avLst/>
          </a:prstGeom>
          <a:noFill/>
        </p:spPr>
        <p:txBody>
          <a:bodyPr wrap="square" rtlCol="0">
            <a:spAutoFit/>
          </a:bodyPr>
          <a:lstStyle/>
          <a:p>
            <a:pPr algn="ctr"/>
            <a:r>
              <a:rPr lang="en-US" sz="3000" dirty="0">
                <a:latin typeface="+mj-lt"/>
              </a:rPr>
              <a:t>Surface Orientation</a:t>
            </a:r>
          </a:p>
        </p:txBody>
      </p:sp>
      <p:cxnSp>
        <p:nvCxnSpPr>
          <p:cNvPr id="5" name="Straight Connector 4"/>
          <p:cNvCxnSpPr/>
          <p:nvPr/>
        </p:nvCxnSpPr>
        <p:spPr>
          <a:xfrm>
            <a:off x="2633086" y="3352800"/>
            <a:ext cx="0" cy="2398346"/>
          </a:xfrm>
          <a:prstGeom prst="line">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2862505" y="3352800"/>
            <a:ext cx="3418991" cy="2398346"/>
            <a:chOff x="3733800" y="2097454"/>
            <a:chExt cx="981558" cy="688541"/>
          </a:xfrm>
          <a:solidFill>
            <a:schemeClr val="bg1">
              <a:lumMod val="65000"/>
            </a:schemeClr>
          </a:solidFill>
        </p:grpSpPr>
        <p:sp>
          <p:nvSpPr>
            <p:cNvPr id="8" name="Rectangle 7"/>
            <p:cNvSpPr/>
            <p:nvPr/>
          </p:nvSpPr>
          <p:spPr>
            <a:xfrm>
              <a:off x="3733800" y="2097454"/>
              <a:ext cx="981558" cy="688541"/>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3733800" y="2441725"/>
              <a:ext cx="981558" cy="0"/>
            </a:xfrm>
            <a:prstGeom prst="line">
              <a:avLst/>
            </a:prstGeom>
            <a:grpFill/>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370268" y="3541346"/>
            <a:ext cx="553303" cy="829957"/>
            <a:chOff x="6506618" y="2392432"/>
            <a:chExt cx="553303" cy="829957"/>
          </a:xfrm>
        </p:grpSpPr>
        <p:sp>
          <p:nvSpPr>
            <p:cNvPr id="13" name="Freeform 12"/>
            <p:cNvSpPr/>
            <p:nvPr/>
          </p:nvSpPr>
          <p:spPr>
            <a:xfrm>
              <a:off x="6787222" y="2392432"/>
              <a:ext cx="272699" cy="829957"/>
            </a:xfrm>
            <a:custGeom>
              <a:avLst/>
              <a:gdLst>
                <a:gd name="connsiteX0" fmla="*/ 0 w 156949"/>
                <a:gd name="connsiteY0" fmla="*/ 0 h 484496"/>
                <a:gd name="connsiteX1" fmla="*/ 156949 w 156949"/>
                <a:gd name="connsiteY1" fmla="*/ 156949 h 484496"/>
                <a:gd name="connsiteX2" fmla="*/ 156949 w 156949"/>
                <a:gd name="connsiteY2" fmla="*/ 484496 h 484496"/>
                <a:gd name="connsiteX3" fmla="*/ 13648 w 156949"/>
                <a:gd name="connsiteY3" fmla="*/ 341195 h 484496"/>
                <a:gd name="connsiteX4" fmla="*/ 0 w 156949"/>
                <a:gd name="connsiteY4" fmla="*/ 0 h 484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 h="484496">
                  <a:moveTo>
                    <a:pt x="0" y="0"/>
                  </a:moveTo>
                  <a:lnTo>
                    <a:pt x="156949" y="156949"/>
                  </a:lnTo>
                  <a:lnTo>
                    <a:pt x="156949" y="484496"/>
                  </a:lnTo>
                  <a:lnTo>
                    <a:pt x="13648" y="341195"/>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p:nvPr/>
          </p:nvCxnSpPr>
          <p:spPr>
            <a:xfrm flipH="1" flipV="1">
              <a:off x="6506618" y="2813255"/>
              <a:ext cx="444617" cy="2"/>
            </a:xfrm>
            <a:prstGeom prst="straightConnector1">
              <a:avLst/>
            </a:prstGeom>
            <a:ln w="76200" cap="rnd">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572558" y="4760546"/>
            <a:ext cx="559710" cy="839561"/>
            <a:chOff x="6708908" y="3361264"/>
            <a:chExt cx="559710" cy="839561"/>
          </a:xfrm>
        </p:grpSpPr>
        <p:sp>
          <p:nvSpPr>
            <p:cNvPr id="16" name="Freeform 15"/>
            <p:cNvSpPr/>
            <p:nvPr/>
          </p:nvSpPr>
          <p:spPr>
            <a:xfrm flipH="1">
              <a:off x="6708908" y="3361264"/>
              <a:ext cx="275856" cy="839561"/>
            </a:xfrm>
            <a:custGeom>
              <a:avLst/>
              <a:gdLst>
                <a:gd name="connsiteX0" fmla="*/ 0 w 156949"/>
                <a:gd name="connsiteY0" fmla="*/ 0 h 484496"/>
                <a:gd name="connsiteX1" fmla="*/ 156949 w 156949"/>
                <a:gd name="connsiteY1" fmla="*/ 156949 h 484496"/>
                <a:gd name="connsiteX2" fmla="*/ 156949 w 156949"/>
                <a:gd name="connsiteY2" fmla="*/ 484496 h 484496"/>
                <a:gd name="connsiteX3" fmla="*/ 13648 w 156949"/>
                <a:gd name="connsiteY3" fmla="*/ 341195 h 484496"/>
                <a:gd name="connsiteX4" fmla="*/ 0 w 156949"/>
                <a:gd name="connsiteY4" fmla="*/ 0 h 484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 h="484496">
                  <a:moveTo>
                    <a:pt x="0" y="0"/>
                  </a:moveTo>
                  <a:lnTo>
                    <a:pt x="156949" y="156949"/>
                  </a:lnTo>
                  <a:lnTo>
                    <a:pt x="156949" y="484496"/>
                  </a:lnTo>
                  <a:lnTo>
                    <a:pt x="13648" y="341195"/>
                  </a:lnTo>
                  <a:lnTo>
                    <a:pt x="0" y="0"/>
                  </a:lnTo>
                  <a:close/>
                </a:path>
              </a:pathLst>
            </a:cu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p:cNvCxnSpPr/>
            <p:nvPr/>
          </p:nvCxnSpPr>
          <p:spPr>
            <a:xfrm flipV="1">
              <a:off x="6818852" y="3786957"/>
              <a:ext cx="449766" cy="2"/>
            </a:xfrm>
            <a:prstGeom prst="straightConnector1">
              <a:avLst/>
            </a:prstGeom>
            <a:ln w="76200" cap="rnd">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flipH="1">
            <a:off x="2784391" y="5943600"/>
            <a:ext cx="3496010" cy="0"/>
          </a:xfrm>
          <a:prstGeom prst="line">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862505" y="5943600"/>
            <a:ext cx="3417896" cy="553998"/>
          </a:xfrm>
          <a:prstGeom prst="rect">
            <a:avLst/>
          </a:prstGeom>
          <a:noFill/>
        </p:spPr>
        <p:txBody>
          <a:bodyPr wrap="square" rtlCol="0">
            <a:spAutoFit/>
          </a:bodyPr>
          <a:lstStyle/>
          <a:p>
            <a:pPr algn="ctr"/>
            <a:r>
              <a:rPr lang="en-US" sz="3000" dirty="0">
                <a:latin typeface="+mj-lt"/>
              </a:rPr>
              <a:t>X Location</a:t>
            </a:r>
          </a:p>
        </p:txBody>
      </p:sp>
      <p:grpSp>
        <p:nvGrpSpPr>
          <p:cNvPr id="24" name="Group 23">
            <a:extLst>
              <a:ext uri="{FF2B5EF4-FFF2-40B4-BE49-F238E27FC236}">
                <a16:creationId xmlns:a16="http://schemas.microsoft.com/office/drawing/2014/main" id="{0F08E862-5B96-48C8-8770-0FBD73199670}"/>
              </a:ext>
            </a:extLst>
          </p:cNvPr>
          <p:cNvGrpSpPr/>
          <p:nvPr/>
        </p:nvGrpSpPr>
        <p:grpSpPr>
          <a:xfrm>
            <a:off x="1579998" y="1489917"/>
            <a:ext cx="2024285" cy="4156690"/>
            <a:chOff x="1579998" y="1489917"/>
            <a:chExt cx="2024285" cy="4156690"/>
          </a:xfrm>
        </p:grpSpPr>
        <p:grpSp>
          <p:nvGrpSpPr>
            <p:cNvPr id="11" name="Group 10"/>
            <p:cNvGrpSpPr/>
            <p:nvPr/>
          </p:nvGrpSpPr>
          <p:grpSpPr>
            <a:xfrm>
              <a:off x="1579998" y="1489917"/>
              <a:ext cx="2024285" cy="4156690"/>
              <a:chOff x="1579998" y="1489917"/>
              <a:chExt cx="2024285" cy="4156690"/>
            </a:xfrm>
          </p:grpSpPr>
          <p:sp>
            <p:nvSpPr>
              <p:cNvPr id="68" name="Oval 67"/>
              <p:cNvSpPr/>
              <p:nvPr/>
            </p:nvSpPr>
            <p:spPr>
              <a:xfrm>
                <a:off x="3017480" y="5059804"/>
                <a:ext cx="586803" cy="586803"/>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p:cNvGrpSpPr/>
              <p:nvPr/>
            </p:nvGrpSpPr>
            <p:grpSpPr>
              <a:xfrm>
                <a:off x="1579998" y="1489917"/>
                <a:ext cx="1786991" cy="1177083"/>
                <a:chOff x="2051101" y="1676400"/>
                <a:chExt cx="2197980" cy="1447800"/>
              </a:xfrm>
            </p:grpSpPr>
            <p:sp>
              <p:nvSpPr>
                <p:cNvPr id="36" name="Rectangle 35"/>
                <p:cNvSpPr/>
                <p:nvPr/>
              </p:nvSpPr>
              <p:spPr>
                <a:xfrm>
                  <a:off x="2051101" y="1676400"/>
                  <a:ext cx="2197980" cy="1447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39"/>
                <p:cNvSpPr/>
                <p:nvPr/>
              </p:nvSpPr>
              <p:spPr>
                <a:xfrm>
                  <a:off x="2119482" y="1827270"/>
                  <a:ext cx="437600" cy="773094"/>
                </a:xfrm>
                <a:custGeom>
                  <a:avLst/>
                  <a:gdLst>
                    <a:gd name="connsiteX0" fmla="*/ 0 w 190500"/>
                    <a:gd name="connsiteY0" fmla="*/ 0 h 336550"/>
                    <a:gd name="connsiteX1" fmla="*/ 190500 w 190500"/>
                    <a:gd name="connsiteY1" fmla="*/ 44450 h 336550"/>
                    <a:gd name="connsiteX2" fmla="*/ 190500 w 190500"/>
                    <a:gd name="connsiteY2" fmla="*/ 279400 h 336550"/>
                    <a:gd name="connsiteX3" fmla="*/ 12700 w 190500"/>
                    <a:gd name="connsiteY3" fmla="*/ 336550 h 336550"/>
                    <a:gd name="connsiteX4" fmla="*/ 0 w 190500"/>
                    <a:gd name="connsiteY4" fmla="*/ 0 h 33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336550">
                      <a:moveTo>
                        <a:pt x="0" y="0"/>
                      </a:moveTo>
                      <a:lnTo>
                        <a:pt x="190500" y="44450"/>
                      </a:lnTo>
                      <a:lnTo>
                        <a:pt x="190500" y="279400"/>
                      </a:lnTo>
                      <a:lnTo>
                        <a:pt x="12700" y="336550"/>
                      </a:lnTo>
                      <a:lnTo>
                        <a:pt x="0" y="0"/>
                      </a:lnTo>
                      <a:close/>
                    </a:path>
                  </a:pathLst>
                </a:cu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Arrow Connector 40"/>
                <p:cNvCxnSpPr/>
                <p:nvPr/>
              </p:nvCxnSpPr>
              <p:spPr>
                <a:xfrm flipV="1">
                  <a:off x="2338282" y="2228629"/>
                  <a:ext cx="399450" cy="2"/>
                </a:xfrm>
                <a:prstGeom prst="straightConnector1">
                  <a:avLst/>
                </a:prstGeom>
                <a:ln w="76200" cap="rnd">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cxnSp>
          <p:nvCxnSpPr>
            <p:cNvPr id="38" name="Curved Connector 11">
              <a:extLst>
                <a:ext uri="{FF2B5EF4-FFF2-40B4-BE49-F238E27FC236}">
                  <a16:creationId xmlns:a16="http://schemas.microsoft.com/office/drawing/2014/main" id="{0043FE30-31BC-4E80-B852-E76989D7FA40}"/>
                </a:ext>
              </a:extLst>
            </p:cNvPr>
            <p:cNvCxnSpPr>
              <a:cxnSpLocks/>
              <a:stCxn id="68" idx="0"/>
              <a:endCxn id="36" idx="2"/>
            </p:cNvCxnSpPr>
            <p:nvPr/>
          </p:nvCxnSpPr>
          <p:spPr>
            <a:xfrm rot="16200000" flipV="1">
              <a:off x="1695786" y="3444708"/>
              <a:ext cx="2392804" cy="837388"/>
            </a:xfrm>
            <a:prstGeom prst="curvedConnector3">
              <a:avLst/>
            </a:prstGeom>
            <a:ln w="1270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83E5DC28-2809-4EC4-8EEF-1AF791951AFC}"/>
              </a:ext>
            </a:extLst>
          </p:cNvPr>
          <p:cNvGrpSpPr/>
          <p:nvPr/>
        </p:nvGrpSpPr>
        <p:grpSpPr>
          <a:xfrm>
            <a:off x="3619966" y="1489917"/>
            <a:ext cx="1845529" cy="3355459"/>
            <a:chOff x="3619966" y="1489917"/>
            <a:chExt cx="1845529" cy="3355459"/>
          </a:xfrm>
        </p:grpSpPr>
        <p:grpSp>
          <p:nvGrpSpPr>
            <p:cNvPr id="9" name="Group 8"/>
            <p:cNvGrpSpPr/>
            <p:nvPr/>
          </p:nvGrpSpPr>
          <p:grpSpPr>
            <a:xfrm>
              <a:off x="3619966" y="1489917"/>
              <a:ext cx="1845529" cy="3355459"/>
              <a:chOff x="3619966" y="1489917"/>
              <a:chExt cx="1845529" cy="3355459"/>
            </a:xfrm>
          </p:grpSpPr>
          <p:sp>
            <p:nvSpPr>
              <p:cNvPr id="72" name="Oval 71"/>
              <p:cNvSpPr/>
              <p:nvPr/>
            </p:nvSpPr>
            <p:spPr>
              <a:xfrm>
                <a:off x="3619966" y="4258573"/>
                <a:ext cx="586803" cy="586803"/>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9" name="Group 68"/>
              <p:cNvGrpSpPr/>
              <p:nvPr/>
            </p:nvGrpSpPr>
            <p:grpSpPr>
              <a:xfrm>
                <a:off x="3678504" y="1489917"/>
                <a:ext cx="1786991" cy="1177083"/>
                <a:chOff x="2633086" y="1489917"/>
                <a:chExt cx="1786991" cy="1177083"/>
              </a:xfrm>
            </p:grpSpPr>
            <p:sp>
              <p:nvSpPr>
                <p:cNvPr id="45" name="Rectangle 44"/>
                <p:cNvSpPr/>
                <p:nvPr/>
              </p:nvSpPr>
              <p:spPr>
                <a:xfrm>
                  <a:off x="2633086" y="1489917"/>
                  <a:ext cx="1786991" cy="11770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p:cNvGrpSpPr/>
                <p:nvPr/>
              </p:nvGrpSpPr>
              <p:grpSpPr>
                <a:xfrm>
                  <a:off x="2945200" y="1690364"/>
                  <a:ext cx="606766" cy="643392"/>
                  <a:chOff x="4227058" y="1690364"/>
                  <a:chExt cx="514285" cy="545328"/>
                </a:xfrm>
              </p:grpSpPr>
              <p:sp>
                <p:nvSpPr>
                  <p:cNvPr id="47" name="Rectangle 46"/>
                  <p:cNvSpPr/>
                  <p:nvPr/>
                </p:nvSpPr>
                <p:spPr>
                  <a:xfrm>
                    <a:off x="4227058" y="1690364"/>
                    <a:ext cx="514285" cy="545328"/>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4396889" y="1875716"/>
                    <a:ext cx="174624" cy="1746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cxnSp>
          <p:nvCxnSpPr>
            <p:cNvPr id="43" name="Curved Connector 11">
              <a:extLst>
                <a:ext uri="{FF2B5EF4-FFF2-40B4-BE49-F238E27FC236}">
                  <a16:creationId xmlns:a16="http://schemas.microsoft.com/office/drawing/2014/main" id="{5C4B69FD-E83B-4F3E-A0D1-8610E96C73E6}"/>
                </a:ext>
              </a:extLst>
            </p:cNvPr>
            <p:cNvCxnSpPr>
              <a:cxnSpLocks/>
              <a:stCxn id="72" idx="0"/>
              <a:endCxn id="45" idx="2"/>
            </p:cNvCxnSpPr>
            <p:nvPr/>
          </p:nvCxnSpPr>
          <p:spPr>
            <a:xfrm rot="5400000" flipH="1" flipV="1">
              <a:off x="3446898" y="3133471"/>
              <a:ext cx="1591573" cy="658632"/>
            </a:xfrm>
            <a:prstGeom prst="curvedConnector3">
              <a:avLst/>
            </a:prstGeom>
            <a:ln w="1270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3B5746B0-C1D9-4167-9E37-38954B999E9B}"/>
              </a:ext>
            </a:extLst>
          </p:cNvPr>
          <p:cNvGrpSpPr/>
          <p:nvPr/>
        </p:nvGrpSpPr>
        <p:grpSpPr>
          <a:xfrm>
            <a:off x="5584025" y="1502747"/>
            <a:ext cx="1979977" cy="2625402"/>
            <a:chOff x="5584025" y="1502747"/>
            <a:chExt cx="1979977" cy="2625402"/>
          </a:xfrm>
        </p:grpSpPr>
        <p:grpSp>
          <p:nvGrpSpPr>
            <p:cNvPr id="6" name="Group 5"/>
            <p:cNvGrpSpPr/>
            <p:nvPr/>
          </p:nvGrpSpPr>
          <p:grpSpPr>
            <a:xfrm>
              <a:off x="5584025" y="1502747"/>
              <a:ext cx="1979977" cy="2625402"/>
              <a:chOff x="5584025" y="1502747"/>
              <a:chExt cx="1979977" cy="2625402"/>
            </a:xfrm>
          </p:grpSpPr>
          <p:grpSp>
            <p:nvGrpSpPr>
              <p:cNvPr id="71" name="Group 70"/>
              <p:cNvGrpSpPr/>
              <p:nvPr/>
            </p:nvGrpSpPr>
            <p:grpSpPr>
              <a:xfrm>
                <a:off x="5777011" y="1502747"/>
                <a:ext cx="1786991" cy="1177083"/>
                <a:chOff x="6902479" y="1502747"/>
                <a:chExt cx="1786991" cy="1177083"/>
              </a:xfrm>
            </p:grpSpPr>
            <p:sp>
              <p:nvSpPr>
                <p:cNvPr id="60" name="Rectangle 59"/>
                <p:cNvSpPr/>
                <p:nvPr/>
              </p:nvSpPr>
              <p:spPr>
                <a:xfrm>
                  <a:off x="6902479" y="1502747"/>
                  <a:ext cx="1786991" cy="11770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62"/>
                <p:cNvGrpSpPr/>
                <p:nvPr/>
              </p:nvGrpSpPr>
              <p:grpSpPr>
                <a:xfrm>
                  <a:off x="8020622" y="1781609"/>
                  <a:ext cx="444617" cy="666928"/>
                  <a:chOff x="6506618" y="2392432"/>
                  <a:chExt cx="553303" cy="829957"/>
                </a:xfrm>
              </p:grpSpPr>
              <p:sp>
                <p:nvSpPr>
                  <p:cNvPr id="64" name="Freeform 63"/>
                  <p:cNvSpPr/>
                  <p:nvPr/>
                </p:nvSpPr>
                <p:spPr>
                  <a:xfrm>
                    <a:off x="6787222" y="2392432"/>
                    <a:ext cx="272699" cy="829957"/>
                  </a:xfrm>
                  <a:custGeom>
                    <a:avLst/>
                    <a:gdLst>
                      <a:gd name="connsiteX0" fmla="*/ 0 w 156949"/>
                      <a:gd name="connsiteY0" fmla="*/ 0 h 484496"/>
                      <a:gd name="connsiteX1" fmla="*/ 156949 w 156949"/>
                      <a:gd name="connsiteY1" fmla="*/ 156949 h 484496"/>
                      <a:gd name="connsiteX2" fmla="*/ 156949 w 156949"/>
                      <a:gd name="connsiteY2" fmla="*/ 484496 h 484496"/>
                      <a:gd name="connsiteX3" fmla="*/ 13648 w 156949"/>
                      <a:gd name="connsiteY3" fmla="*/ 341195 h 484496"/>
                      <a:gd name="connsiteX4" fmla="*/ 0 w 156949"/>
                      <a:gd name="connsiteY4" fmla="*/ 0 h 484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 h="484496">
                        <a:moveTo>
                          <a:pt x="0" y="0"/>
                        </a:moveTo>
                        <a:lnTo>
                          <a:pt x="156949" y="156949"/>
                        </a:lnTo>
                        <a:lnTo>
                          <a:pt x="156949" y="484496"/>
                        </a:lnTo>
                        <a:lnTo>
                          <a:pt x="13648" y="341195"/>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5" name="Straight Arrow Connector 64"/>
                  <p:cNvCxnSpPr/>
                  <p:nvPr/>
                </p:nvCxnSpPr>
                <p:spPr>
                  <a:xfrm flipH="1" flipV="1">
                    <a:off x="6506618" y="2813255"/>
                    <a:ext cx="444617" cy="2"/>
                  </a:xfrm>
                  <a:prstGeom prst="straightConnector1">
                    <a:avLst/>
                  </a:prstGeom>
                  <a:ln w="76200" cap="rnd">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74" name="Oval 73"/>
              <p:cNvSpPr/>
              <p:nvPr/>
            </p:nvSpPr>
            <p:spPr>
              <a:xfrm>
                <a:off x="5584025" y="3541346"/>
                <a:ext cx="586803" cy="586803"/>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48" name="Curved Connector 11">
              <a:extLst>
                <a:ext uri="{FF2B5EF4-FFF2-40B4-BE49-F238E27FC236}">
                  <a16:creationId xmlns:a16="http://schemas.microsoft.com/office/drawing/2014/main" id="{2C7D2308-F8C4-4F80-9A59-7058748FC9BD}"/>
                </a:ext>
              </a:extLst>
            </p:cNvPr>
            <p:cNvCxnSpPr>
              <a:cxnSpLocks/>
              <a:stCxn id="74" idx="0"/>
              <a:endCxn id="60" idx="2"/>
            </p:cNvCxnSpPr>
            <p:nvPr/>
          </p:nvCxnSpPr>
          <p:spPr>
            <a:xfrm rot="5400000" flipH="1" flipV="1">
              <a:off x="5843209" y="2714048"/>
              <a:ext cx="861516" cy="793080"/>
            </a:xfrm>
            <a:prstGeom prst="curvedConnector3">
              <a:avLst/>
            </a:prstGeom>
            <a:ln w="1270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574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with the Prior</a:t>
            </a:r>
          </a:p>
        </p:txBody>
      </p:sp>
      <p:grpSp>
        <p:nvGrpSpPr>
          <p:cNvPr id="9" name="Group 8"/>
          <p:cNvGrpSpPr/>
          <p:nvPr/>
        </p:nvGrpSpPr>
        <p:grpSpPr>
          <a:xfrm>
            <a:off x="304800" y="3352800"/>
            <a:ext cx="2398346" cy="2398346"/>
            <a:chOff x="304800" y="3352800"/>
            <a:chExt cx="2398346" cy="2398346"/>
          </a:xfrm>
        </p:grpSpPr>
        <p:sp>
          <p:nvSpPr>
            <p:cNvPr id="4" name="TextBox 3"/>
            <p:cNvSpPr txBox="1"/>
            <p:nvPr/>
          </p:nvSpPr>
          <p:spPr>
            <a:xfrm>
              <a:off x="304800" y="4044141"/>
              <a:ext cx="2398346" cy="1015663"/>
            </a:xfrm>
            <a:prstGeom prst="rect">
              <a:avLst/>
            </a:prstGeom>
            <a:noFill/>
          </p:spPr>
          <p:txBody>
            <a:bodyPr wrap="square" rtlCol="0">
              <a:spAutoFit/>
            </a:bodyPr>
            <a:lstStyle/>
            <a:p>
              <a:pPr algn="ctr"/>
              <a:r>
                <a:rPr lang="en-US" sz="3000" dirty="0">
                  <a:latin typeface="+mj-lt"/>
                </a:rPr>
                <a:t>Surface Orientation</a:t>
              </a:r>
            </a:p>
          </p:txBody>
        </p:sp>
        <p:cxnSp>
          <p:nvCxnSpPr>
            <p:cNvPr id="5" name="Straight Connector 4"/>
            <p:cNvCxnSpPr/>
            <p:nvPr/>
          </p:nvCxnSpPr>
          <p:spPr>
            <a:xfrm>
              <a:off x="2633086" y="3352800"/>
              <a:ext cx="0" cy="2398346"/>
            </a:xfrm>
            <a:prstGeom prst="line">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2862505" y="3352800"/>
            <a:ext cx="3418991" cy="2398346"/>
            <a:chOff x="3733800" y="2097454"/>
            <a:chExt cx="981558" cy="688541"/>
          </a:xfrm>
          <a:solidFill>
            <a:schemeClr val="bg1">
              <a:lumMod val="65000"/>
            </a:schemeClr>
          </a:solidFill>
        </p:grpSpPr>
        <p:sp>
          <p:nvSpPr>
            <p:cNvPr id="8" name="Rectangle 7"/>
            <p:cNvSpPr/>
            <p:nvPr/>
          </p:nvSpPr>
          <p:spPr>
            <a:xfrm>
              <a:off x="3733800" y="2097454"/>
              <a:ext cx="981558" cy="688541"/>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3733800" y="2441725"/>
              <a:ext cx="981558" cy="0"/>
            </a:xfrm>
            <a:prstGeom prst="line">
              <a:avLst/>
            </a:prstGeom>
            <a:grpFill/>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370268" y="3541346"/>
            <a:ext cx="553303" cy="829957"/>
            <a:chOff x="6506618" y="2392432"/>
            <a:chExt cx="553303" cy="829957"/>
          </a:xfrm>
        </p:grpSpPr>
        <p:sp>
          <p:nvSpPr>
            <p:cNvPr id="13" name="Freeform 12"/>
            <p:cNvSpPr/>
            <p:nvPr/>
          </p:nvSpPr>
          <p:spPr>
            <a:xfrm>
              <a:off x="6787222" y="2392432"/>
              <a:ext cx="272699" cy="829957"/>
            </a:xfrm>
            <a:custGeom>
              <a:avLst/>
              <a:gdLst>
                <a:gd name="connsiteX0" fmla="*/ 0 w 156949"/>
                <a:gd name="connsiteY0" fmla="*/ 0 h 484496"/>
                <a:gd name="connsiteX1" fmla="*/ 156949 w 156949"/>
                <a:gd name="connsiteY1" fmla="*/ 156949 h 484496"/>
                <a:gd name="connsiteX2" fmla="*/ 156949 w 156949"/>
                <a:gd name="connsiteY2" fmla="*/ 484496 h 484496"/>
                <a:gd name="connsiteX3" fmla="*/ 13648 w 156949"/>
                <a:gd name="connsiteY3" fmla="*/ 341195 h 484496"/>
                <a:gd name="connsiteX4" fmla="*/ 0 w 156949"/>
                <a:gd name="connsiteY4" fmla="*/ 0 h 484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 h="484496">
                  <a:moveTo>
                    <a:pt x="0" y="0"/>
                  </a:moveTo>
                  <a:lnTo>
                    <a:pt x="156949" y="156949"/>
                  </a:lnTo>
                  <a:lnTo>
                    <a:pt x="156949" y="484496"/>
                  </a:lnTo>
                  <a:lnTo>
                    <a:pt x="13648" y="341195"/>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p:nvPr/>
          </p:nvCxnSpPr>
          <p:spPr>
            <a:xfrm flipH="1" flipV="1">
              <a:off x="6506618" y="2813255"/>
              <a:ext cx="444617" cy="2"/>
            </a:xfrm>
            <a:prstGeom prst="straightConnector1">
              <a:avLst/>
            </a:prstGeom>
            <a:ln w="76200" cap="rnd">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572558" y="4760546"/>
            <a:ext cx="559710" cy="839561"/>
            <a:chOff x="6708908" y="3361264"/>
            <a:chExt cx="559710" cy="839561"/>
          </a:xfrm>
        </p:grpSpPr>
        <p:sp>
          <p:nvSpPr>
            <p:cNvPr id="16" name="Freeform 15"/>
            <p:cNvSpPr/>
            <p:nvPr/>
          </p:nvSpPr>
          <p:spPr>
            <a:xfrm flipH="1">
              <a:off x="6708908" y="3361264"/>
              <a:ext cx="275856" cy="839561"/>
            </a:xfrm>
            <a:custGeom>
              <a:avLst/>
              <a:gdLst>
                <a:gd name="connsiteX0" fmla="*/ 0 w 156949"/>
                <a:gd name="connsiteY0" fmla="*/ 0 h 484496"/>
                <a:gd name="connsiteX1" fmla="*/ 156949 w 156949"/>
                <a:gd name="connsiteY1" fmla="*/ 156949 h 484496"/>
                <a:gd name="connsiteX2" fmla="*/ 156949 w 156949"/>
                <a:gd name="connsiteY2" fmla="*/ 484496 h 484496"/>
                <a:gd name="connsiteX3" fmla="*/ 13648 w 156949"/>
                <a:gd name="connsiteY3" fmla="*/ 341195 h 484496"/>
                <a:gd name="connsiteX4" fmla="*/ 0 w 156949"/>
                <a:gd name="connsiteY4" fmla="*/ 0 h 484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 h="484496">
                  <a:moveTo>
                    <a:pt x="0" y="0"/>
                  </a:moveTo>
                  <a:lnTo>
                    <a:pt x="156949" y="156949"/>
                  </a:lnTo>
                  <a:lnTo>
                    <a:pt x="156949" y="484496"/>
                  </a:lnTo>
                  <a:lnTo>
                    <a:pt x="13648" y="341195"/>
                  </a:lnTo>
                  <a:lnTo>
                    <a:pt x="0" y="0"/>
                  </a:lnTo>
                  <a:close/>
                </a:path>
              </a:pathLst>
            </a:cu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p:cNvCxnSpPr/>
            <p:nvPr/>
          </p:nvCxnSpPr>
          <p:spPr>
            <a:xfrm flipV="1">
              <a:off x="6818852" y="3786957"/>
              <a:ext cx="449766" cy="2"/>
            </a:xfrm>
            <a:prstGeom prst="straightConnector1">
              <a:avLst/>
            </a:prstGeom>
            <a:ln w="76200" cap="rnd">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2784391" y="5943600"/>
            <a:ext cx="3496010" cy="553998"/>
            <a:chOff x="2784391" y="5943600"/>
            <a:chExt cx="3496010" cy="553998"/>
          </a:xfrm>
        </p:grpSpPr>
        <p:cxnSp>
          <p:nvCxnSpPr>
            <p:cNvPr id="18" name="Straight Connector 17"/>
            <p:cNvCxnSpPr/>
            <p:nvPr/>
          </p:nvCxnSpPr>
          <p:spPr>
            <a:xfrm flipH="1">
              <a:off x="2784391" y="5943600"/>
              <a:ext cx="3496010" cy="0"/>
            </a:xfrm>
            <a:prstGeom prst="line">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862505" y="5943600"/>
              <a:ext cx="3417896" cy="553998"/>
            </a:xfrm>
            <a:prstGeom prst="rect">
              <a:avLst/>
            </a:prstGeom>
            <a:noFill/>
          </p:spPr>
          <p:txBody>
            <a:bodyPr wrap="square" rtlCol="0">
              <a:spAutoFit/>
            </a:bodyPr>
            <a:lstStyle/>
            <a:p>
              <a:pPr algn="ctr"/>
              <a:r>
                <a:rPr lang="en-US" sz="3000" dirty="0">
                  <a:latin typeface="+mj-lt"/>
                </a:rPr>
                <a:t>X Location</a:t>
              </a:r>
            </a:p>
          </p:txBody>
        </p:sp>
      </p:grpSp>
      <p:cxnSp>
        <p:nvCxnSpPr>
          <p:cNvPr id="6" name="Straight Connector 5"/>
          <p:cNvCxnSpPr/>
          <p:nvPr/>
        </p:nvCxnSpPr>
        <p:spPr>
          <a:xfrm flipV="1">
            <a:off x="2862505" y="3956324"/>
            <a:ext cx="3418991" cy="1224002"/>
          </a:xfrm>
          <a:prstGeom prst="line">
            <a:avLst/>
          </a:prstGeom>
          <a:ln w="152400" cap="rnd"/>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a:off x="3717206" y="1572137"/>
            <a:ext cx="1801091" cy="1177636"/>
            <a:chOff x="3144774" y="4584972"/>
            <a:chExt cx="2397252" cy="1567434"/>
          </a:xfrm>
        </p:grpSpPr>
        <p:sp>
          <p:nvSpPr>
            <p:cNvPr id="83" name="Cube 82"/>
            <p:cNvSpPr/>
            <p:nvPr/>
          </p:nvSpPr>
          <p:spPr>
            <a:xfrm flipH="1" flipV="1">
              <a:off x="3144774" y="4584972"/>
              <a:ext cx="2397252" cy="1567434"/>
            </a:xfrm>
            <a:prstGeom prst="cube">
              <a:avLst>
                <a:gd name="adj" fmla="val 38318"/>
              </a:avLst>
            </a:prstGeom>
            <a:solidFill>
              <a:schemeClr val="bg1">
                <a:lumMod val="65000"/>
                <a:lumOff val="3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2" descr="https://farm6.staticflickr.com/5249/cameras/72157624493316109_model_huge_674cedbc7f.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38" b="98468" l="1381" r="98619">
                          <a14:foregroundMark x1="43195" y1="17068" x2="62130" y2="186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73177" y="4763143"/>
              <a:ext cx="754287" cy="679902"/>
            </a:xfrm>
            <a:prstGeom prst="rect">
              <a:avLst/>
            </a:prstGeom>
            <a:noFill/>
            <a:extLst>
              <a:ext uri="{909E8E84-426E-40DD-AFC4-6F175D3DCCD1}">
                <a14:hiddenFill xmlns:a14="http://schemas.microsoft.com/office/drawing/2010/main">
                  <a:solidFill>
                    <a:srgbClr val="FFFFFF"/>
                  </a:solidFill>
                </a14:hiddenFill>
              </a:ext>
            </a:extLst>
          </p:spPr>
        </p:pic>
        <p:sp>
          <p:nvSpPr>
            <p:cNvPr id="85" name="Isosceles Triangle 84"/>
            <p:cNvSpPr/>
            <p:nvPr/>
          </p:nvSpPr>
          <p:spPr>
            <a:xfrm rot="8285613" flipH="1" flipV="1">
              <a:off x="3976238" y="5090283"/>
              <a:ext cx="996221" cy="705522"/>
            </a:xfrm>
            <a:prstGeom prst="triangle">
              <a:avLst/>
            </a:prstGeom>
            <a:solidFill>
              <a:schemeClr val="accent2">
                <a:alpha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86" name="Isosceles Triangle 85"/>
            <p:cNvSpPr/>
            <p:nvPr/>
          </p:nvSpPr>
          <p:spPr>
            <a:xfrm rot="8285613" flipH="1" flipV="1">
              <a:off x="4173114" y="5149972"/>
              <a:ext cx="233212" cy="176968"/>
            </a:xfrm>
            <a:prstGeom prst="triangl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87" name="Arc 86"/>
            <p:cNvSpPr/>
            <p:nvPr/>
          </p:nvSpPr>
          <p:spPr>
            <a:xfrm rot="21431548" flipH="1" flipV="1">
              <a:off x="3329178" y="4677174"/>
              <a:ext cx="1106424" cy="490833"/>
            </a:xfrm>
            <a:prstGeom prst="arc">
              <a:avLst>
                <a:gd name="adj1" fmla="val 16438583"/>
                <a:gd name="adj2" fmla="val 20540999"/>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Arc 87"/>
            <p:cNvSpPr/>
            <p:nvPr/>
          </p:nvSpPr>
          <p:spPr>
            <a:xfrm flipV="1">
              <a:off x="3921137" y="4677174"/>
              <a:ext cx="1106424" cy="490833"/>
            </a:xfrm>
            <a:prstGeom prst="arc">
              <a:avLst>
                <a:gd name="adj1" fmla="val 16438583"/>
                <a:gd name="adj2" fmla="val 20540999"/>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2301671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with the Prior</a:t>
            </a:r>
          </a:p>
        </p:txBody>
      </p:sp>
      <p:sp>
        <p:nvSpPr>
          <p:cNvPr id="4" name="TextBox 3"/>
          <p:cNvSpPr txBox="1"/>
          <p:nvPr/>
        </p:nvSpPr>
        <p:spPr>
          <a:xfrm>
            <a:off x="304800" y="4044141"/>
            <a:ext cx="2398346" cy="1015663"/>
          </a:xfrm>
          <a:prstGeom prst="rect">
            <a:avLst/>
          </a:prstGeom>
          <a:noFill/>
        </p:spPr>
        <p:txBody>
          <a:bodyPr wrap="square" rtlCol="0">
            <a:spAutoFit/>
          </a:bodyPr>
          <a:lstStyle/>
          <a:p>
            <a:pPr algn="ctr"/>
            <a:r>
              <a:rPr lang="en-US" sz="3000" dirty="0">
                <a:latin typeface="+mj-lt"/>
              </a:rPr>
              <a:t>Surface Orientation</a:t>
            </a:r>
          </a:p>
        </p:txBody>
      </p:sp>
      <p:cxnSp>
        <p:nvCxnSpPr>
          <p:cNvPr id="5" name="Straight Connector 4"/>
          <p:cNvCxnSpPr/>
          <p:nvPr/>
        </p:nvCxnSpPr>
        <p:spPr>
          <a:xfrm>
            <a:off x="2633086" y="3352800"/>
            <a:ext cx="0" cy="2398346"/>
          </a:xfrm>
          <a:prstGeom prst="line">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2862505" y="3352800"/>
            <a:ext cx="3418991" cy="2398346"/>
            <a:chOff x="3733800" y="2097454"/>
            <a:chExt cx="981558" cy="688541"/>
          </a:xfrm>
        </p:grpSpPr>
        <p:sp>
          <p:nvSpPr>
            <p:cNvPr id="8" name="Rectangle 7"/>
            <p:cNvSpPr/>
            <p:nvPr/>
          </p:nvSpPr>
          <p:spPr>
            <a:xfrm>
              <a:off x="3733800" y="2097454"/>
              <a:ext cx="981558" cy="688541"/>
            </a:xfrm>
            <a:prstGeom prst="rect">
              <a:avLst/>
            </a:prstGeom>
            <a:solidFill>
              <a:schemeClr val="bg1">
                <a:lumMod val="6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3733800" y="2441725"/>
              <a:ext cx="98155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370268" y="3541346"/>
            <a:ext cx="553303" cy="829957"/>
            <a:chOff x="6506618" y="2392432"/>
            <a:chExt cx="553303" cy="829957"/>
          </a:xfrm>
        </p:grpSpPr>
        <p:sp>
          <p:nvSpPr>
            <p:cNvPr id="13" name="Freeform 12"/>
            <p:cNvSpPr/>
            <p:nvPr/>
          </p:nvSpPr>
          <p:spPr>
            <a:xfrm>
              <a:off x="6787222" y="2392432"/>
              <a:ext cx="272699" cy="829957"/>
            </a:xfrm>
            <a:custGeom>
              <a:avLst/>
              <a:gdLst>
                <a:gd name="connsiteX0" fmla="*/ 0 w 156949"/>
                <a:gd name="connsiteY0" fmla="*/ 0 h 484496"/>
                <a:gd name="connsiteX1" fmla="*/ 156949 w 156949"/>
                <a:gd name="connsiteY1" fmla="*/ 156949 h 484496"/>
                <a:gd name="connsiteX2" fmla="*/ 156949 w 156949"/>
                <a:gd name="connsiteY2" fmla="*/ 484496 h 484496"/>
                <a:gd name="connsiteX3" fmla="*/ 13648 w 156949"/>
                <a:gd name="connsiteY3" fmla="*/ 341195 h 484496"/>
                <a:gd name="connsiteX4" fmla="*/ 0 w 156949"/>
                <a:gd name="connsiteY4" fmla="*/ 0 h 484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 h="484496">
                  <a:moveTo>
                    <a:pt x="0" y="0"/>
                  </a:moveTo>
                  <a:lnTo>
                    <a:pt x="156949" y="156949"/>
                  </a:lnTo>
                  <a:lnTo>
                    <a:pt x="156949" y="484496"/>
                  </a:lnTo>
                  <a:lnTo>
                    <a:pt x="13648" y="341195"/>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p:nvPr/>
          </p:nvCxnSpPr>
          <p:spPr>
            <a:xfrm flipH="1" flipV="1">
              <a:off x="6506618" y="2813255"/>
              <a:ext cx="444617" cy="2"/>
            </a:xfrm>
            <a:prstGeom prst="straightConnector1">
              <a:avLst/>
            </a:prstGeom>
            <a:ln w="76200" cap="rnd">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572558" y="4760546"/>
            <a:ext cx="559710" cy="839561"/>
            <a:chOff x="6708908" y="3361264"/>
            <a:chExt cx="559710" cy="839561"/>
          </a:xfrm>
        </p:grpSpPr>
        <p:sp>
          <p:nvSpPr>
            <p:cNvPr id="16" name="Freeform 15"/>
            <p:cNvSpPr/>
            <p:nvPr/>
          </p:nvSpPr>
          <p:spPr>
            <a:xfrm flipH="1">
              <a:off x="6708908" y="3361264"/>
              <a:ext cx="275856" cy="839561"/>
            </a:xfrm>
            <a:custGeom>
              <a:avLst/>
              <a:gdLst>
                <a:gd name="connsiteX0" fmla="*/ 0 w 156949"/>
                <a:gd name="connsiteY0" fmla="*/ 0 h 484496"/>
                <a:gd name="connsiteX1" fmla="*/ 156949 w 156949"/>
                <a:gd name="connsiteY1" fmla="*/ 156949 h 484496"/>
                <a:gd name="connsiteX2" fmla="*/ 156949 w 156949"/>
                <a:gd name="connsiteY2" fmla="*/ 484496 h 484496"/>
                <a:gd name="connsiteX3" fmla="*/ 13648 w 156949"/>
                <a:gd name="connsiteY3" fmla="*/ 341195 h 484496"/>
                <a:gd name="connsiteX4" fmla="*/ 0 w 156949"/>
                <a:gd name="connsiteY4" fmla="*/ 0 h 484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 h="484496">
                  <a:moveTo>
                    <a:pt x="0" y="0"/>
                  </a:moveTo>
                  <a:lnTo>
                    <a:pt x="156949" y="156949"/>
                  </a:lnTo>
                  <a:lnTo>
                    <a:pt x="156949" y="484496"/>
                  </a:lnTo>
                  <a:lnTo>
                    <a:pt x="13648" y="341195"/>
                  </a:lnTo>
                  <a:lnTo>
                    <a:pt x="0" y="0"/>
                  </a:lnTo>
                  <a:close/>
                </a:path>
              </a:pathLst>
            </a:cu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p:cNvCxnSpPr/>
            <p:nvPr/>
          </p:nvCxnSpPr>
          <p:spPr>
            <a:xfrm flipV="1">
              <a:off x="6818852" y="3786957"/>
              <a:ext cx="449766" cy="2"/>
            </a:xfrm>
            <a:prstGeom prst="straightConnector1">
              <a:avLst/>
            </a:prstGeom>
            <a:ln w="76200" cap="rnd">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8" name="Straight Connector 27"/>
          <p:cNvCxnSpPr/>
          <p:nvPr/>
        </p:nvCxnSpPr>
        <p:spPr>
          <a:xfrm flipH="1">
            <a:off x="2784391" y="5943600"/>
            <a:ext cx="3496010" cy="0"/>
          </a:xfrm>
          <a:prstGeom prst="line">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862505" y="5943600"/>
            <a:ext cx="3417896" cy="553998"/>
          </a:xfrm>
          <a:prstGeom prst="rect">
            <a:avLst/>
          </a:prstGeom>
          <a:noFill/>
        </p:spPr>
        <p:txBody>
          <a:bodyPr wrap="square" rtlCol="0">
            <a:spAutoFit/>
          </a:bodyPr>
          <a:lstStyle/>
          <a:p>
            <a:pPr algn="ctr"/>
            <a:r>
              <a:rPr lang="en-US" sz="3000" dirty="0">
                <a:latin typeface="+mj-lt"/>
              </a:rPr>
              <a:t>X Location</a:t>
            </a:r>
          </a:p>
        </p:txBody>
      </p:sp>
      <p:pic>
        <p:nvPicPr>
          <p:cNvPr id="32" name="Picture 3" descr="C:\Users\david\Dropbox\thesis\proposal_talk\ca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9562" y="3742504"/>
            <a:ext cx="1622757" cy="1622757"/>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014454" y="1370900"/>
            <a:ext cx="2620349" cy="4265768"/>
            <a:chOff x="1014454" y="1370900"/>
            <a:chExt cx="2620349" cy="4265768"/>
          </a:xfrm>
        </p:grpSpPr>
        <p:grpSp>
          <p:nvGrpSpPr>
            <p:cNvPr id="35" name="Group 34"/>
            <p:cNvGrpSpPr/>
            <p:nvPr/>
          </p:nvGrpSpPr>
          <p:grpSpPr>
            <a:xfrm>
              <a:off x="1014454" y="1371600"/>
              <a:ext cx="2620349" cy="4265068"/>
              <a:chOff x="1014454" y="1371600"/>
              <a:chExt cx="2620349" cy="4265068"/>
            </a:xfrm>
          </p:grpSpPr>
          <p:pic>
            <p:nvPicPr>
              <p:cNvPr id="24" name="Picture 15" descr="http://balaton.graphics.cs.cmu.edu/dfouhey/no3d/11.13.2014/resultsFig5Dup/0/1/00007801/25_orig.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500" t="1985" r="1525" b="1409"/>
              <a:stretch/>
            </p:blipFill>
            <p:spPr bwMode="auto">
              <a:xfrm>
                <a:off x="1014454" y="1371600"/>
                <a:ext cx="2116906" cy="158767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5" name="Oval 24"/>
              <p:cNvSpPr/>
              <p:nvPr/>
            </p:nvSpPr>
            <p:spPr>
              <a:xfrm>
                <a:off x="3048000" y="5049865"/>
                <a:ext cx="586803" cy="586803"/>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Curved Connector 11"/>
              <p:cNvCxnSpPr>
                <a:stCxn id="25" idx="0"/>
                <a:endCxn id="24" idx="2"/>
              </p:cNvCxnSpPr>
              <p:nvPr/>
            </p:nvCxnSpPr>
            <p:spPr>
              <a:xfrm rot="16200000" flipV="1">
                <a:off x="1661862" y="3370324"/>
                <a:ext cx="2090587" cy="1268495"/>
              </a:xfrm>
              <a:prstGeom prst="curvedConnector3">
                <a:avLst/>
              </a:prstGeom>
              <a:ln w="1270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1028" name="Picture 4" descr="C:\Users\david\Dropbox\thesis\proposal_talk\14_ori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63" t="1654" r="1842" b="1651"/>
            <a:stretch/>
          </p:blipFill>
          <p:spPr bwMode="auto">
            <a:xfrm>
              <a:off x="1014454" y="1370900"/>
              <a:ext cx="2117837" cy="15883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3497338" y="1370899"/>
            <a:ext cx="2129744" cy="3678966"/>
            <a:chOff x="3497338" y="1370899"/>
            <a:chExt cx="2129744" cy="3678966"/>
          </a:xfrm>
        </p:grpSpPr>
        <p:grpSp>
          <p:nvGrpSpPr>
            <p:cNvPr id="36" name="Group 35"/>
            <p:cNvGrpSpPr/>
            <p:nvPr/>
          </p:nvGrpSpPr>
          <p:grpSpPr>
            <a:xfrm>
              <a:off x="3787203" y="2963146"/>
              <a:ext cx="775007" cy="2086719"/>
              <a:chOff x="3787203" y="2963146"/>
              <a:chExt cx="775007" cy="2086719"/>
            </a:xfrm>
          </p:grpSpPr>
          <p:sp>
            <p:nvSpPr>
              <p:cNvPr id="26" name="Oval 25"/>
              <p:cNvSpPr/>
              <p:nvPr/>
            </p:nvSpPr>
            <p:spPr>
              <a:xfrm>
                <a:off x="3787203" y="4463062"/>
                <a:ext cx="586803" cy="586803"/>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Curved Connector 29"/>
              <p:cNvCxnSpPr>
                <a:stCxn id="26" idx="0"/>
              </p:cNvCxnSpPr>
              <p:nvPr/>
            </p:nvCxnSpPr>
            <p:spPr>
              <a:xfrm rot="5400000" flipH="1" flipV="1">
                <a:off x="3571449" y="3472302"/>
                <a:ext cx="1499917" cy="481605"/>
              </a:xfrm>
              <a:prstGeom prst="curvedConnector3">
                <a:avLst/>
              </a:prstGeom>
              <a:ln w="1270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40" name="Picture 5" descr="C:\Users\david\Dropbox\thesis\proposal_talk\8_orig.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72" t="2072" r="2581" b="2581"/>
            <a:stretch/>
          </p:blipFill>
          <p:spPr bwMode="auto">
            <a:xfrm>
              <a:off x="3497338" y="1370899"/>
              <a:ext cx="2129744" cy="159730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5562600" y="1371600"/>
            <a:ext cx="2563574" cy="2874273"/>
            <a:chOff x="5562600" y="1371600"/>
            <a:chExt cx="2563574" cy="2874273"/>
          </a:xfrm>
        </p:grpSpPr>
        <p:sp>
          <p:nvSpPr>
            <p:cNvPr id="27" name="Oval 26"/>
            <p:cNvSpPr/>
            <p:nvPr/>
          </p:nvSpPr>
          <p:spPr>
            <a:xfrm>
              <a:off x="5562600" y="3659070"/>
              <a:ext cx="586803" cy="586803"/>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5856002" y="1371600"/>
              <a:ext cx="2270172" cy="2287470"/>
              <a:chOff x="5856002" y="1371600"/>
              <a:chExt cx="2270172" cy="2287470"/>
            </a:xfrm>
          </p:grpSpPr>
          <p:cxnSp>
            <p:nvCxnSpPr>
              <p:cNvPr id="31" name="Curved Connector 30"/>
              <p:cNvCxnSpPr>
                <a:stCxn id="27" idx="0"/>
              </p:cNvCxnSpPr>
              <p:nvPr/>
            </p:nvCxnSpPr>
            <p:spPr>
              <a:xfrm rot="5400000" flipH="1" flipV="1">
                <a:off x="6108756" y="2706524"/>
                <a:ext cx="699792" cy="1205300"/>
              </a:xfrm>
              <a:prstGeom prst="curvedConnector3">
                <a:avLst/>
              </a:prstGeom>
              <a:ln w="1270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1" name="Picture 6" descr="C:\Users\david\Dropbox\thesis\proposal_talk\53_orig.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32" t="1995" r="2212" b="2751"/>
              <a:stretch/>
            </p:blipFill>
            <p:spPr bwMode="auto">
              <a:xfrm>
                <a:off x="5996430" y="1371600"/>
                <a:ext cx="2129744" cy="159730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07447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with the Prior</a:t>
            </a:r>
          </a:p>
        </p:txBody>
      </p:sp>
      <p:sp>
        <p:nvSpPr>
          <p:cNvPr id="4" name="TextBox 3"/>
          <p:cNvSpPr txBox="1"/>
          <p:nvPr/>
        </p:nvSpPr>
        <p:spPr>
          <a:xfrm>
            <a:off x="304800" y="4044141"/>
            <a:ext cx="2398346" cy="1015663"/>
          </a:xfrm>
          <a:prstGeom prst="rect">
            <a:avLst/>
          </a:prstGeom>
          <a:noFill/>
        </p:spPr>
        <p:txBody>
          <a:bodyPr wrap="square" rtlCol="0">
            <a:spAutoFit/>
          </a:bodyPr>
          <a:lstStyle/>
          <a:p>
            <a:pPr algn="ctr"/>
            <a:r>
              <a:rPr lang="en-US" sz="3000" dirty="0">
                <a:latin typeface="+mj-lt"/>
              </a:rPr>
              <a:t>Surface Orientation</a:t>
            </a:r>
          </a:p>
        </p:txBody>
      </p:sp>
      <p:cxnSp>
        <p:nvCxnSpPr>
          <p:cNvPr id="5" name="Straight Connector 4"/>
          <p:cNvCxnSpPr/>
          <p:nvPr/>
        </p:nvCxnSpPr>
        <p:spPr>
          <a:xfrm>
            <a:off x="2633086" y="3352800"/>
            <a:ext cx="0" cy="2398346"/>
          </a:xfrm>
          <a:prstGeom prst="line">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2862505" y="3352800"/>
            <a:ext cx="3418991" cy="2398346"/>
            <a:chOff x="3733800" y="2097454"/>
            <a:chExt cx="981558" cy="688541"/>
          </a:xfrm>
          <a:solidFill>
            <a:schemeClr val="bg1">
              <a:lumMod val="65000"/>
            </a:schemeClr>
          </a:solidFill>
        </p:grpSpPr>
        <p:sp>
          <p:nvSpPr>
            <p:cNvPr id="8" name="Rectangle 7"/>
            <p:cNvSpPr/>
            <p:nvPr/>
          </p:nvSpPr>
          <p:spPr>
            <a:xfrm>
              <a:off x="3733800" y="2097454"/>
              <a:ext cx="981558" cy="688541"/>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3733800" y="2441725"/>
              <a:ext cx="981558" cy="0"/>
            </a:xfrm>
            <a:prstGeom prst="line">
              <a:avLst/>
            </a:prstGeom>
            <a:grpFill/>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370268" y="3541346"/>
            <a:ext cx="553303" cy="829957"/>
            <a:chOff x="6506618" y="2392432"/>
            <a:chExt cx="553303" cy="829957"/>
          </a:xfrm>
        </p:grpSpPr>
        <p:sp>
          <p:nvSpPr>
            <p:cNvPr id="13" name="Freeform 12"/>
            <p:cNvSpPr/>
            <p:nvPr/>
          </p:nvSpPr>
          <p:spPr>
            <a:xfrm>
              <a:off x="6787222" y="2392432"/>
              <a:ext cx="272699" cy="829957"/>
            </a:xfrm>
            <a:custGeom>
              <a:avLst/>
              <a:gdLst>
                <a:gd name="connsiteX0" fmla="*/ 0 w 156949"/>
                <a:gd name="connsiteY0" fmla="*/ 0 h 484496"/>
                <a:gd name="connsiteX1" fmla="*/ 156949 w 156949"/>
                <a:gd name="connsiteY1" fmla="*/ 156949 h 484496"/>
                <a:gd name="connsiteX2" fmla="*/ 156949 w 156949"/>
                <a:gd name="connsiteY2" fmla="*/ 484496 h 484496"/>
                <a:gd name="connsiteX3" fmla="*/ 13648 w 156949"/>
                <a:gd name="connsiteY3" fmla="*/ 341195 h 484496"/>
                <a:gd name="connsiteX4" fmla="*/ 0 w 156949"/>
                <a:gd name="connsiteY4" fmla="*/ 0 h 484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 h="484496">
                  <a:moveTo>
                    <a:pt x="0" y="0"/>
                  </a:moveTo>
                  <a:lnTo>
                    <a:pt x="156949" y="156949"/>
                  </a:lnTo>
                  <a:lnTo>
                    <a:pt x="156949" y="484496"/>
                  </a:lnTo>
                  <a:lnTo>
                    <a:pt x="13648" y="341195"/>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p:nvPr/>
          </p:nvCxnSpPr>
          <p:spPr>
            <a:xfrm flipH="1" flipV="1">
              <a:off x="6506618" y="2813255"/>
              <a:ext cx="444617" cy="2"/>
            </a:xfrm>
            <a:prstGeom prst="straightConnector1">
              <a:avLst/>
            </a:prstGeom>
            <a:ln w="76200" cap="rnd">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572558" y="4760546"/>
            <a:ext cx="559710" cy="839561"/>
            <a:chOff x="6708908" y="3361264"/>
            <a:chExt cx="559710" cy="839561"/>
          </a:xfrm>
        </p:grpSpPr>
        <p:sp>
          <p:nvSpPr>
            <p:cNvPr id="16" name="Freeform 15"/>
            <p:cNvSpPr/>
            <p:nvPr/>
          </p:nvSpPr>
          <p:spPr>
            <a:xfrm flipH="1">
              <a:off x="6708908" y="3361264"/>
              <a:ext cx="275856" cy="839561"/>
            </a:xfrm>
            <a:custGeom>
              <a:avLst/>
              <a:gdLst>
                <a:gd name="connsiteX0" fmla="*/ 0 w 156949"/>
                <a:gd name="connsiteY0" fmla="*/ 0 h 484496"/>
                <a:gd name="connsiteX1" fmla="*/ 156949 w 156949"/>
                <a:gd name="connsiteY1" fmla="*/ 156949 h 484496"/>
                <a:gd name="connsiteX2" fmla="*/ 156949 w 156949"/>
                <a:gd name="connsiteY2" fmla="*/ 484496 h 484496"/>
                <a:gd name="connsiteX3" fmla="*/ 13648 w 156949"/>
                <a:gd name="connsiteY3" fmla="*/ 341195 h 484496"/>
                <a:gd name="connsiteX4" fmla="*/ 0 w 156949"/>
                <a:gd name="connsiteY4" fmla="*/ 0 h 484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 h="484496">
                  <a:moveTo>
                    <a:pt x="0" y="0"/>
                  </a:moveTo>
                  <a:lnTo>
                    <a:pt x="156949" y="156949"/>
                  </a:lnTo>
                  <a:lnTo>
                    <a:pt x="156949" y="484496"/>
                  </a:lnTo>
                  <a:lnTo>
                    <a:pt x="13648" y="341195"/>
                  </a:lnTo>
                  <a:lnTo>
                    <a:pt x="0" y="0"/>
                  </a:lnTo>
                  <a:close/>
                </a:path>
              </a:pathLst>
            </a:cu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p:cNvCxnSpPr/>
            <p:nvPr/>
          </p:nvCxnSpPr>
          <p:spPr>
            <a:xfrm flipV="1">
              <a:off x="6818852" y="3786957"/>
              <a:ext cx="449766" cy="2"/>
            </a:xfrm>
            <a:prstGeom prst="straightConnector1">
              <a:avLst/>
            </a:prstGeom>
            <a:ln w="76200" cap="rnd">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5" name="Oval 24"/>
          <p:cNvSpPr/>
          <p:nvPr/>
        </p:nvSpPr>
        <p:spPr>
          <a:xfrm>
            <a:off x="3159222" y="5161087"/>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3898425" y="4574284"/>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673822" y="3770292"/>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3634803" y="5084914"/>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3422844" y="4867685"/>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3058485" y="4416744"/>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4800600" y="4371303"/>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4193323" y="4103358"/>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4618420" y="4105988"/>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5262724" y="3983063"/>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4909457" y="3861961"/>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5614321" y="4466476"/>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5249962" y="3556007"/>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4277986" y="4877624"/>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4389820" y="4486883"/>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3644079" y="4513265"/>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3999162" y="4234564"/>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5249962" y="4318297"/>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flipV="1">
            <a:off x="2862505" y="3770292"/>
            <a:ext cx="3418991" cy="1572974"/>
          </a:xfrm>
          <a:prstGeom prst="line">
            <a:avLst/>
          </a:prstGeom>
          <a:ln w="304800" cap="rnd">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2784391" y="5943600"/>
            <a:ext cx="3496010" cy="0"/>
          </a:xfrm>
          <a:prstGeom prst="line">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862505" y="5943600"/>
            <a:ext cx="3417896" cy="553998"/>
          </a:xfrm>
          <a:prstGeom prst="rect">
            <a:avLst/>
          </a:prstGeom>
          <a:noFill/>
        </p:spPr>
        <p:txBody>
          <a:bodyPr wrap="square" rtlCol="0">
            <a:spAutoFit/>
          </a:bodyPr>
          <a:lstStyle/>
          <a:p>
            <a:pPr algn="ctr"/>
            <a:r>
              <a:rPr lang="en-US" sz="3000" dirty="0">
                <a:latin typeface="+mj-lt"/>
              </a:rPr>
              <a:t>X Location</a:t>
            </a:r>
          </a:p>
        </p:txBody>
      </p:sp>
      <p:pic>
        <p:nvPicPr>
          <p:cNvPr id="55" name="Picture 4" descr="C:\Users\david\Dropbox\thesis\proposal_talk\14_ori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3" t="1654" r="1842" b="1651"/>
          <a:stretch/>
        </p:blipFill>
        <p:spPr bwMode="auto">
          <a:xfrm>
            <a:off x="1014454" y="1370900"/>
            <a:ext cx="2117837" cy="158837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 descr="C:\Users\david\Dropbox\thesis\proposal_talk\8_ori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72" t="2072" r="2581" b="2581"/>
          <a:stretch/>
        </p:blipFill>
        <p:spPr bwMode="auto">
          <a:xfrm>
            <a:off x="3497338" y="1370899"/>
            <a:ext cx="2129744" cy="159730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7" name="Picture 6" descr="C:\Users\david\Dropbox\thesis\proposal_talk\53_ori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32" t="1995" r="2212" b="2751"/>
          <a:stretch/>
        </p:blipFill>
        <p:spPr bwMode="auto">
          <a:xfrm>
            <a:off x="5996430" y="1371600"/>
            <a:ext cx="2129744" cy="159730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8" name="Picture 3" descr="C:\Users\david\Dropbox\thesis\proposal_talk\ca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9562" y="3742504"/>
            <a:ext cx="1622757" cy="1622757"/>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63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with the Prior</a:t>
            </a:r>
          </a:p>
        </p:txBody>
      </p:sp>
      <p:sp>
        <p:nvSpPr>
          <p:cNvPr id="4" name="TextBox 3"/>
          <p:cNvSpPr txBox="1"/>
          <p:nvPr/>
        </p:nvSpPr>
        <p:spPr>
          <a:xfrm>
            <a:off x="304800" y="4044141"/>
            <a:ext cx="2398346" cy="1015663"/>
          </a:xfrm>
          <a:prstGeom prst="rect">
            <a:avLst/>
          </a:prstGeom>
          <a:noFill/>
        </p:spPr>
        <p:txBody>
          <a:bodyPr wrap="square" rtlCol="0">
            <a:spAutoFit/>
          </a:bodyPr>
          <a:lstStyle/>
          <a:p>
            <a:pPr algn="ctr"/>
            <a:r>
              <a:rPr lang="en-US" sz="3000" dirty="0">
                <a:latin typeface="+mj-lt"/>
              </a:rPr>
              <a:t>Surface Orientation</a:t>
            </a:r>
          </a:p>
        </p:txBody>
      </p:sp>
      <p:cxnSp>
        <p:nvCxnSpPr>
          <p:cNvPr id="5" name="Straight Connector 4"/>
          <p:cNvCxnSpPr/>
          <p:nvPr/>
        </p:nvCxnSpPr>
        <p:spPr>
          <a:xfrm>
            <a:off x="2633086" y="3352800"/>
            <a:ext cx="0" cy="2398346"/>
          </a:xfrm>
          <a:prstGeom prst="line">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2862505" y="3352800"/>
            <a:ext cx="3418991" cy="2398346"/>
            <a:chOff x="3733800" y="2097454"/>
            <a:chExt cx="981558" cy="688541"/>
          </a:xfrm>
          <a:solidFill>
            <a:schemeClr val="bg1">
              <a:lumMod val="65000"/>
            </a:schemeClr>
          </a:solidFill>
        </p:grpSpPr>
        <p:sp>
          <p:nvSpPr>
            <p:cNvPr id="8" name="Rectangle 7"/>
            <p:cNvSpPr/>
            <p:nvPr/>
          </p:nvSpPr>
          <p:spPr>
            <a:xfrm>
              <a:off x="3733800" y="2097454"/>
              <a:ext cx="981558" cy="688541"/>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3733800" y="2441725"/>
              <a:ext cx="981558" cy="0"/>
            </a:xfrm>
            <a:prstGeom prst="line">
              <a:avLst/>
            </a:prstGeom>
            <a:grpFill/>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370268" y="3541346"/>
            <a:ext cx="553303" cy="829957"/>
            <a:chOff x="6506618" y="2392432"/>
            <a:chExt cx="553303" cy="829957"/>
          </a:xfrm>
        </p:grpSpPr>
        <p:sp>
          <p:nvSpPr>
            <p:cNvPr id="13" name="Freeform 12"/>
            <p:cNvSpPr/>
            <p:nvPr/>
          </p:nvSpPr>
          <p:spPr>
            <a:xfrm>
              <a:off x="6787222" y="2392432"/>
              <a:ext cx="272699" cy="829957"/>
            </a:xfrm>
            <a:custGeom>
              <a:avLst/>
              <a:gdLst>
                <a:gd name="connsiteX0" fmla="*/ 0 w 156949"/>
                <a:gd name="connsiteY0" fmla="*/ 0 h 484496"/>
                <a:gd name="connsiteX1" fmla="*/ 156949 w 156949"/>
                <a:gd name="connsiteY1" fmla="*/ 156949 h 484496"/>
                <a:gd name="connsiteX2" fmla="*/ 156949 w 156949"/>
                <a:gd name="connsiteY2" fmla="*/ 484496 h 484496"/>
                <a:gd name="connsiteX3" fmla="*/ 13648 w 156949"/>
                <a:gd name="connsiteY3" fmla="*/ 341195 h 484496"/>
                <a:gd name="connsiteX4" fmla="*/ 0 w 156949"/>
                <a:gd name="connsiteY4" fmla="*/ 0 h 484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 h="484496">
                  <a:moveTo>
                    <a:pt x="0" y="0"/>
                  </a:moveTo>
                  <a:lnTo>
                    <a:pt x="156949" y="156949"/>
                  </a:lnTo>
                  <a:lnTo>
                    <a:pt x="156949" y="484496"/>
                  </a:lnTo>
                  <a:lnTo>
                    <a:pt x="13648" y="341195"/>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p:nvPr/>
          </p:nvCxnSpPr>
          <p:spPr>
            <a:xfrm flipH="1" flipV="1">
              <a:off x="6506618" y="2813255"/>
              <a:ext cx="444617" cy="2"/>
            </a:xfrm>
            <a:prstGeom prst="straightConnector1">
              <a:avLst/>
            </a:prstGeom>
            <a:ln w="76200" cap="rnd">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572558" y="4760546"/>
            <a:ext cx="559710" cy="839561"/>
            <a:chOff x="6708908" y="3361264"/>
            <a:chExt cx="559710" cy="839561"/>
          </a:xfrm>
        </p:grpSpPr>
        <p:sp>
          <p:nvSpPr>
            <p:cNvPr id="16" name="Freeform 15"/>
            <p:cNvSpPr/>
            <p:nvPr/>
          </p:nvSpPr>
          <p:spPr>
            <a:xfrm flipH="1">
              <a:off x="6708908" y="3361264"/>
              <a:ext cx="275856" cy="839561"/>
            </a:xfrm>
            <a:custGeom>
              <a:avLst/>
              <a:gdLst>
                <a:gd name="connsiteX0" fmla="*/ 0 w 156949"/>
                <a:gd name="connsiteY0" fmla="*/ 0 h 484496"/>
                <a:gd name="connsiteX1" fmla="*/ 156949 w 156949"/>
                <a:gd name="connsiteY1" fmla="*/ 156949 h 484496"/>
                <a:gd name="connsiteX2" fmla="*/ 156949 w 156949"/>
                <a:gd name="connsiteY2" fmla="*/ 484496 h 484496"/>
                <a:gd name="connsiteX3" fmla="*/ 13648 w 156949"/>
                <a:gd name="connsiteY3" fmla="*/ 341195 h 484496"/>
                <a:gd name="connsiteX4" fmla="*/ 0 w 156949"/>
                <a:gd name="connsiteY4" fmla="*/ 0 h 484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 h="484496">
                  <a:moveTo>
                    <a:pt x="0" y="0"/>
                  </a:moveTo>
                  <a:lnTo>
                    <a:pt x="156949" y="156949"/>
                  </a:lnTo>
                  <a:lnTo>
                    <a:pt x="156949" y="484496"/>
                  </a:lnTo>
                  <a:lnTo>
                    <a:pt x="13648" y="341195"/>
                  </a:lnTo>
                  <a:lnTo>
                    <a:pt x="0" y="0"/>
                  </a:lnTo>
                  <a:close/>
                </a:path>
              </a:pathLst>
            </a:cu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p:cNvCxnSpPr/>
            <p:nvPr/>
          </p:nvCxnSpPr>
          <p:spPr>
            <a:xfrm flipV="1">
              <a:off x="6818852" y="3786957"/>
              <a:ext cx="449766" cy="2"/>
            </a:xfrm>
            <a:prstGeom prst="straightConnector1">
              <a:avLst/>
            </a:prstGeom>
            <a:ln w="76200" cap="rnd">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5" name="Oval 24"/>
          <p:cNvSpPr/>
          <p:nvPr/>
        </p:nvSpPr>
        <p:spPr>
          <a:xfrm>
            <a:off x="3159222" y="5161087"/>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3898425" y="4574284"/>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673822" y="3770292"/>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3634803" y="5084914"/>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3422844" y="4867685"/>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3058485" y="4416744"/>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4800600" y="4371303"/>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4193323" y="4103358"/>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4618420" y="4105988"/>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5262724" y="3983063"/>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4909457" y="3861961"/>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5614321" y="4466476"/>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5249962" y="3556007"/>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4277986" y="4877624"/>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4389820" y="4486883"/>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3644079" y="4513265"/>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3999162" y="4234564"/>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5249962" y="4318297"/>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flipV="1">
            <a:off x="2862505" y="3770292"/>
            <a:ext cx="3418991" cy="1572974"/>
          </a:xfrm>
          <a:prstGeom prst="line">
            <a:avLst/>
          </a:prstGeom>
          <a:ln w="304800" cap="rnd">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2784391" y="5943600"/>
            <a:ext cx="3496010" cy="0"/>
          </a:xfrm>
          <a:prstGeom prst="line">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862505" y="5943600"/>
            <a:ext cx="3417896" cy="553998"/>
          </a:xfrm>
          <a:prstGeom prst="rect">
            <a:avLst/>
          </a:prstGeom>
          <a:noFill/>
        </p:spPr>
        <p:txBody>
          <a:bodyPr wrap="square" rtlCol="0">
            <a:spAutoFit/>
          </a:bodyPr>
          <a:lstStyle/>
          <a:p>
            <a:pPr algn="ctr"/>
            <a:r>
              <a:rPr lang="en-US" sz="3000" dirty="0">
                <a:latin typeface="+mj-lt"/>
              </a:rPr>
              <a:t>X Location</a:t>
            </a:r>
          </a:p>
        </p:txBody>
      </p:sp>
      <p:pic>
        <p:nvPicPr>
          <p:cNvPr id="55" name="Picture 4" descr="C:\Users\david\Dropbox\thesis\proposal_talk\14_ori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3" t="1654" r="1842" b="1651"/>
          <a:stretch/>
        </p:blipFill>
        <p:spPr bwMode="auto">
          <a:xfrm>
            <a:off x="1014454" y="1370900"/>
            <a:ext cx="2117837" cy="158837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 descr="C:\Users\david\Dropbox\thesis\proposal_talk\8_ori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72" t="2072" r="2581" b="2581"/>
          <a:stretch/>
        </p:blipFill>
        <p:spPr bwMode="auto">
          <a:xfrm>
            <a:off x="3497338" y="1370899"/>
            <a:ext cx="2129744" cy="159730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7" name="Picture 6" descr="C:\Users\david\Dropbox\thesis\proposal_talk\53_ori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32" t="1995" r="2212" b="2751"/>
          <a:stretch/>
        </p:blipFill>
        <p:spPr bwMode="auto">
          <a:xfrm>
            <a:off x="5996430" y="1371600"/>
            <a:ext cx="2129744" cy="159730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8" name="Picture 3" descr="C:\Users\david\Dropbox\thesis\proposal_talk\ca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9562" y="3742504"/>
            <a:ext cx="1622757" cy="1622757"/>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cxnSp>
        <p:nvCxnSpPr>
          <p:cNvPr id="52" name="Straight Arrow Connector 51">
            <a:extLst>
              <a:ext uri="{FF2B5EF4-FFF2-40B4-BE49-F238E27FC236}">
                <a16:creationId xmlns:a16="http://schemas.microsoft.com/office/drawing/2014/main" id="{4454F4C1-A63F-421A-9F95-401D0FFC3CE4}"/>
              </a:ext>
            </a:extLst>
          </p:cNvPr>
          <p:cNvCxnSpPr>
            <a:cxnSpLocks/>
            <a:endCxn id="59" idx="2"/>
          </p:cNvCxnSpPr>
          <p:nvPr/>
        </p:nvCxnSpPr>
        <p:spPr>
          <a:xfrm flipH="1" flipV="1">
            <a:off x="2078379" y="4365026"/>
            <a:ext cx="893422" cy="814642"/>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4B2F2BAB-0043-4662-8DFC-9BAA6E60F1BA}"/>
                  </a:ext>
                </a:extLst>
              </p:cNvPr>
              <p:cNvSpPr/>
              <p:nvPr/>
            </p:nvSpPr>
            <p:spPr>
              <a:xfrm>
                <a:off x="249579" y="2993426"/>
                <a:ext cx="3657600" cy="1371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rPr>
                  <a:t>Close agreement</a:t>
                </a:r>
              </a:p>
              <a:p>
                <a:pPr algn="ctr"/>
                <a14:m>
                  <m:oMathPara xmlns:m="http://schemas.openxmlformats.org/officeDocument/2006/math">
                    <m:oMathParaPr>
                      <m:jc m:val="centerGroup"/>
                    </m:oMathParaPr>
                    <m:oMath xmlns:m="http://schemas.openxmlformats.org/officeDocument/2006/math">
                      <m:sSub>
                        <m:sSubPr>
                          <m:ctrlPr>
                            <a:rPr lang="en-US" sz="2800" b="0" i="1" smtClean="0">
                              <a:solidFill>
                                <a:sysClr val="windowText" lastClr="000000"/>
                              </a:solidFill>
                              <a:latin typeface="Cambria Math" panose="02040503050406030204" pitchFamily="18" charset="0"/>
                            </a:rPr>
                          </m:ctrlPr>
                        </m:sSubPr>
                        <m:e>
                          <m:d>
                            <m:dPr>
                              <m:begChr m:val="‖"/>
                              <m:endChr m:val="‖"/>
                              <m:ctrlPr>
                                <a:rPr lang="en-US" sz="2800" b="0" i="1" smtClean="0">
                                  <a:solidFill>
                                    <a:sysClr val="windowText" lastClr="000000"/>
                                  </a:solidFill>
                                  <a:latin typeface="Cambria Math" panose="02040503050406030204" pitchFamily="18" charset="0"/>
                                </a:rPr>
                              </m:ctrlPr>
                            </m:dPr>
                            <m:e>
                              <m:r>
                                <a:rPr lang="en-US" sz="2800" b="0" i="1" smtClean="0">
                                  <a:solidFill>
                                    <a:sysClr val="windowText" lastClr="000000"/>
                                  </a:solidFill>
                                  <a:latin typeface="Cambria Math" panose="02040503050406030204" pitchFamily="18" charset="0"/>
                                </a:rPr>
                                <m:t>𝑃𝑟𝑖𝑜𝑟</m:t>
                              </m:r>
                              <m:r>
                                <a:rPr lang="en-US" sz="2800" b="0" i="1" smtClean="0">
                                  <a:solidFill>
                                    <a:sysClr val="windowText" lastClr="000000"/>
                                  </a:solidFill>
                                  <a:latin typeface="Cambria Math" panose="02040503050406030204" pitchFamily="18" charset="0"/>
                                </a:rPr>
                                <m:t>−</m:t>
                              </m:r>
                              <m:r>
                                <a:rPr lang="en-US" sz="2800" b="0" i="1" smtClean="0">
                                  <a:solidFill>
                                    <a:sysClr val="windowText" lastClr="000000"/>
                                  </a:solidFill>
                                  <a:latin typeface="Cambria Math" panose="02040503050406030204" pitchFamily="18" charset="0"/>
                                </a:rPr>
                                <m:t>𝐷𝑎𝑡𝑎</m:t>
                              </m:r>
                            </m:e>
                          </m:d>
                        </m:e>
                        <m:sub>
                          <m:r>
                            <a:rPr lang="en-US" sz="2800" b="0" i="1" smtClean="0">
                              <a:solidFill>
                                <a:sysClr val="windowText" lastClr="000000"/>
                              </a:solidFill>
                              <a:latin typeface="Cambria Math" panose="02040503050406030204" pitchFamily="18" charset="0"/>
                            </a:rPr>
                            <m:t>1</m:t>
                          </m:r>
                        </m:sub>
                      </m:sSub>
                    </m:oMath>
                  </m:oMathPara>
                </a14:m>
                <a:endParaRPr lang="en-US" sz="2800" dirty="0">
                  <a:solidFill>
                    <a:sysClr val="windowText" lastClr="000000"/>
                  </a:solidFill>
                </a:endParaRPr>
              </a:p>
            </p:txBody>
          </p:sp>
        </mc:Choice>
        <mc:Fallback xmlns="">
          <p:sp>
            <p:nvSpPr>
              <p:cNvPr id="59" name="Rectangle 58">
                <a:extLst>
                  <a:ext uri="{FF2B5EF4-FFF2-40B4-BE49-F238E27FC236}">
                    <a16:creationId xmlns:a16="http://schemas.microsoft.com/office/drawing/2014/main" id="{4B2F2BAB-0043-4662-8DFC-9BAA6E60F1BA}"/>
                  </a:ext>
                </a:extLst>
              </p:cNvPr>
              <p:cNvSpPr>
                <a:spLocks noRot="1" noChangeAspect="1" noMove="1" noResize="1" noEditPoints="1" noAdjustHandles="1" noChangeArrowheads="1" noChangeShapeType="1" noTextEdit="1"/>
              </p:cNvSpPr>
              <p:nvPr/>
            </p:nvSpPr>
            <p:spPr>
              <a:xfrm>
                <a:off x="249579" y="2993426"/>
                <a:ext cx="3657600" cy="1371600"/>
              </a:xfrm>
              <a:prstGeom prst="rect">
                <a:avLst/>
              </a:prstGeom>
              <a:blipFill>
                <a:blip r:embed="rId7"/>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23788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with the Prior</a:t>
            </a:r>
          </a:p>
        </p:txBody>
      </p:sp>
      <p:sp>
        <p:nvSpPr>
          <p:cNvPr id="4" name="TextBox 3"/>
          <p:cNvSpPr txBox="1"/>
          <p:nvPr/>
        </p:nvSpPr>
        <p:spPr>
          <a:xfrm>
            <a:off x="304800" y="4044141"/>
            <a:ext cx="2398346" cy="1015663"/>
          </a:xfrm>
          <a:prstGeom prst="rect">
            <a:avLst/>
          </a:prstGeom>
          <a:noFill/>
        </p:spPr>
        <p:txBody>
          <a:bodyPr wrap="square" rtlCol="0">
            <a:spAutoFit/>
          </a:bodyPr>
          <a:lstStyle/>
          <a:p>
            <a:pPr algn="ctr"/>
            <a:r>
              <a:rPr lang="en-US" sz="3000" dirty="0">
                <a:latin typeface="+mj-lt"/>
              </a:rPr>
              <a:t>Surface Orientation</a:t>
            </a:r>
          </a:p>
        </p:txBody>
      </p:sp>
      <p:cxnSp>
        <p:nvCxnSpPr>
          <p:cNvPr id="5" name="Straight Connector 4"/>
          <p:cNvCxnSpPr/>
          <p:nvPr/>
        </p:nvCxnSpPr>
        <p:spPr>
          <a:xfrm>
            <a:off x="2633086" y="3352800"/>
            <a:ext cx="0" cy="2398346"/>
          </a:xfrm>
          <a:prstGeom prst="line">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2862505" y="3352800"/>
            <a:ext cx="3418991" cy="2398346"/>
            <a:chOff x="3733800" y="2097454"/>
            <a:chExt cx="981558" cy="688541"/>
          </a:xfrm>
          <a:solidFill>
            <a:schemeClr val="bg1">
              <a:lumMod val="65000"/>
            </a:schemeClr>
          </a:solidFill>
        </p:grpSpPr>
        <p:sp>
          <p:nvSpPr>
            <p:cNvPr id="8" name="Rectangle 7"/>
            <p:cNvSpPr/>
            <p:nvPr/>
          </p:nvSpPr>
          <p:spPr>
            <a:xfrm>
              <a:off x="3733800" y="2097454"/>
              <a:ext cx="981558" cy="688541"/>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3733800" y="2441725"/>
              <a:ext cx="981558" cy="0"/>
            </a:xfrm>
            <a:prstGeom prst="line">
              <a:avLst/>
            </a:prstGeom>
            <a:grpFill/>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370268" y="3541346"/>
            <a:ext cx="553303" cy="829957"/>
            <a:chOff x="6506618" y="2392432"/>
            <a:chExt cx="553303" cy="829957"/>
          </a:xfrm>
        </p:grpSpPr>
        <p:sp>
          <p:nvSpPr>
            <p:cNvPr id="13" name="Freeform 12"/>
            <p:cNvSpPr/>
            <p:nvPr/>
          </p:nvSpPr>
          <p:spPr>
            <a:xfrm>
              <a:off x="6787222" y="2392432"/>
              <a:ext cx="272699" cy="829957"/>
            </a:xfrm>
            <a:custGeom>
              <a:avLst/>
              <a:gdLst>
                <a:gd name="connsiteX0" fmla="*/ 0 w 156949"/>
                <a:gd name="connsiteY0" fmla="*/ 0 h 484496"/>
                <a:gd name="connsiteX1" fmla="*/ 156949 w 156949"/>
                <a:gd name="connsiteY1" fmla="*/ 156949 h 484496"/>
                <a:gd name="connsiteX2" fmla="*/ 156949 w 156949"/>
                <a:gd name="connsiteY2" fmla="*/ 484496 h 484496"/>
                <a:gd name="connsiteX3" fmla="*/ 13648 w 156949"/>
                <a:gd name="connsiteY3" fmla="*/ 341195 h 484496"/>
                <a:gd name="connsiteX4" fmla="*/ 0 w 156949"/>
                <a:gd name="connsiteY4" fmla="*/ 0 h 484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 h="484496">
                  <a:moveTo>
                    <a:pt x="0" y="0"/>
                  </a:moveTo>
                  <a:lnTo>
                    <a:pt x="156949" y="156949"/>
                  </a:lnTo>
                  <a:lnTo>
                    <a:pt x="156949" y="484496"/>
                  </a:lnTo>
                  <a:lnTo>
                    <a:pt x="13648" y="341195"/>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p:nvPr/>
          </p:nvCxnSpPr>
          <p:spPr>
            <a:xfrm flipH="1" flipV="1">
              <a:off x="6506618" y="2813255"/>
              <a:ext cx="444617" cy="2"/>
            </a:xfrm>
            <a:prstGeom prst="straightConnector1">
              <a:avLst/>
            </a:prstGeom>
            <a:ln w="76200" cap="rnd">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572558" y="4760546"/>
            <a:ext cx="559710" cy="839561"/>
            <a:chOff x="6708908" y="3361264"/>
            <a:chExt cx="559710" cy="839561"/>
          </a:xfrm>
        </p:grpSpPr>
        <p:sp>
          <p:nvSpPr>
            <p:cNvPr id="16" name="Freeform 15"/>
            <p:cNvSpPr/>
            <p:nvPr/>
          </p:nvSpPr>
          <p:spPr>
            <a:xfrm flipH="1">
              <a:off x="6708908" y="3361264"/>
              <a:ext cx="275856" cy="839561"/>
            </a:xfrm>
            <a:custGeom>
              <a:avLst/>
              <a:gdLst>
                <a:gd name="connsiteX0" fmla="*/ 0 w 156949"/>
                <a:gd name="connsiteY0" fmla="*/ 0 h 484496"/>
                <a:gd name="connsiteX1" fmla="*/ 156949 w 156949"/>
                <a:gd name="connsiteY1" fmla="*/ 156949 h 484496"/>
                <a:gd name="connsiteX2" fmla="*/ 156949 w 156949"/>
                <a:gd name="connsiteY2" fmla="*/ 484496 h 484496"/>
                <a:gd name="connsiteX3" fmla="*/ 13648 w 156949"/>
                <a:gd name="connsiteY3" fmla="*/ 341195 h 484496"/>
                <a:gd name="connsiteX4" fmla="*/ 0 w 156949"/>
                <a:gd name="connsiteY4" fmla="*/ 0 h 484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 h="484496">
                  <a:moveTo>
                    <a:pt x="0" y="0"/>
                  </a:moveTo>
                  <a:lnTo>
                    <a:pt x="156949" y="156949"/>
                  </a:lnTo>
                  <a:lnTo>
                    <a:pt x="156949" y="484496"/>
                  </a:lnTo>
                  <a:lnTo>
                    <a:pt x="13648" y="341195"/>
                  </a:lnTo>
                  <a:lnTo>
                    <a:pt x="0" y="0"/>
                  </a:lnTo>
                  <a:close/>
                </a:path>
              </a:pathLst>
            </a:cu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p:cNvCxnSpPr/>
            <p:nvPr/>
          </p:nvCxnSpPr>
          <p:spPr>
            <a:xfrm flipV="1">
              <a:off x="6818852" y="3786957"/>
              <a:ext cx="449766" cy="2"/>
            </a:xfrm>
            <a:prstGeom prst="straightConnector1">
              <a:avLst/>
            </a:prstGeom>
            <a:ln w="76200" cap="rnd">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26" name="Picture 25" descr="http://balaton.graphics.cs.cmu.edu/dfouhey/no3d/10.25.2014/rerun/resultsSelf/0/0/00006700/rep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9561" y="3742503"/>
            <a:ext cx="1622755" cy="1622755"/>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cxnSp>
        <p:nvCxnSpPr>
          <p:cNvPr id="24" name="Straight Connector 23"/>
          <p:cNvCxnSpPr/>
          <p:nvPr/>
        </p:nvCxnSpPr>
        <p:spPr>
          <a:xfrm flipH="1">
            <a:off x="2784391" y="5943600"/>
            <a:ext cx="3496010" cy="0"/>
          </a:xfrm>
          <a:prstGeom prst="line">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862505" y="5943600"/>
            <a:ext cx="3417896" cy="553998"/>
          </a:xfrm>
          <a:prstGeom prst="rect">
            <a:avLst/>
          </a:prstGeom>
          <a:noFill/>
        </p:spPr>
        <p:txBody>
          <a:bodyPr wrap="square" rtlCol="0">
            <a:spAutoFit/>
          </a:bodyPr>
          <a:lstStyle/>
          <a:p>
            <a:pPr algn="ctr"/>
            <a:r>
              <a:rPr lang="en-US" sz="3000" dirty="0">
                <a:latin typeface="+mj-lt"/>
              </a:rPr>
              <a:t>X Location</a:t>
            </a:r>
          </a:p>
        </p:txBody>
      </p:sp>
      <p:grpSp>
        <p:nvGrpSpPr>
          <p:cNvPr id="38" name="Group 37"/>
          <p:cNvGrpSpPr/>
          <p:nvPr/>
        </p:nvGrpSpPr>
        <p:grpSpPr>
          <a:xfrm>
            <a:off x="5694693" y="1370898"/>
            <a:ext cx="2444421" cy="2568705"/>
            <a:chOff x="5694693" y="1370898"/>
            <a:chExt cx="2444421" cy="2568705"/>
          </a:xfrm>
        </p:grpSpPr>
        <p:pic>
          <p:nvPicPr>
            <p:cNvPr id="32" name="Picture 23" descr="http://balaton.graphics.cs.cmu.edu/dfouhey/no3d/11.13.2014/resultsFig5Dup/0/0/00006700/72_ori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47" t="2311" r="2251" b="2422"/>
            <a:stretch/>
          </p:blipFill>
          <p:spPr bwMode="auto">
            <a:xfrm>
              <a:off x="5993057" y="1370898"/>
              <a:ext cx="2146057" cy="159224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5" name="Oval 34"/>
            <p:cNvSpPr/>
            <p:nvPr/>
          </p:nvSpPr>
          <p:spPr>
            <a:xfrm>
              <a:off x="5694693" y="3352800"/>
              <a:ext cx="586803" cy="586803"/>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Curved Connector 26"/>
            <p:cNvCxnSpPr>
              <a:stCxn id="35" idx="7"/>
              <a:endCxn id="32" idx="2"/>
            </p:cNvCxnSpPr>
            <p:nvPr/>
          </p:nvCxnSpPr>
          <p:spPr>
            <a:xfrm rot="5400000" flipH="1" flipV="1">
              <a:off x="6393027" y="2765677"/>
              <a:ext cx="475592" cy="870525"/>
            </a:xfrm>
            <a:prstGeom prst="curvedConnector3">
              <a:avLst>
                <a:gd name="adj1" fmla="val 50000"/>
              </a:avLst>
            </a:prstGeom>
            <a:ln w="1270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3497335" y="1371600"/>
            <a:ext cx="2139901" cy="2824940"/>
            <a:chOff x="3497335" y="1371600"/>
            <a:chExt cx="2139901" cy="2824940"/>
          </a:xfrm>
        </p:grpSpPr>
        <p:pic>
          <p:nvPicPr>
            <p:cNvPr id="31" name="Picture 19" descr="http://balaton.graphics.cs.cmu.edu/dfouhey/no3d/11.13.2014/resultsFig5Dup/0/0/00006700/34_ori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47" t="2311" r="2251" b="2422"/>
            <a:stretch/>
          </p:blipFill>
          <p:spPr bwMode="auto">
            <a:xfrm>
              <a:off x="3497335" y="1371600"/>
              <a:ext cx="2139901" cy="158767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4" name="Oval 33"/>
            <p:cNvSpPr/>
            <p:nvPr/>
          </p:nvSpPr>
          <p:spPr>
            <a:xfrm>
              <a:off x="4343400" y="3609737"/>
              <a:ext cx="586803" cy="586803"/>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Curved Connector 35"/>
            <p:cNvCxnSpPr>
              <a:stCxn id="34" idx="0"/>
              <a:endCxn id="31" idx="2"/>
            </p:cNvCxnSpPr>
            <p:nvPr/>
          </p:nvCxnSpPr>
          <p:spPr>
            <a:xfrm rot="16200000" flipV="1">
              <a:off x="4276815" y="3249750"/>
              <a:ext cx="650459" cy="69516"/>
            </a:xfrm>
            <a:prstGeom prst="curvedConnector3">
              <a:avLst>
                <a:gd name="adj1" fmla="val 50000"/>
              </a:avLst>
            </a:prstGeom>
            <a:ln w="1270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1014455" y="1370899"/>
            <a:ext cx="2482880" cy="2966643"/>
            <a:chOff x="1014455" y="1370899"/>
            <a:chExt cx="2482880" cy="2966643"/>
          </a:xfrm>
        </p:grpSpPr>
        <p:pic>
          <p:nvPicPr>
            <p:cNvPr id="30" name="Picture 17" descr="http://balaton.graphics.cs.cmu.edu/dfouhey/no3d/11.13.2014/resultsFig5Dup/0/0/00006700/8_ori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02" t="2311" r="2996" b="2422"/>
            <a:stretch/>
          </p:blipFill>
          <p:spPr bwMode="auto">
            <a:xfrm>
              <a:off x="1014455" y="1370899"/>
              <a:ext cx="2116906" cy="159224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3" name="Oval 32"/>
            <p:cNvSpPr/>
            <p:nvPr/>
          </p:nvSpPr>
          <p:spPr>
            <a:xfrm>
              <a:off x="2910532" y="3750739"/>
              <a:ext cx="586803" cy="586803"/>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Curved Connector 36"/>
            <p:cNvCxnSpPr>
              <a:stCxn id="33" idx="0"/>
              <a:endCxn id="30" idx="2"/>
            </p:cNvCxnSpPr>
            <p:nvPr/>
          </p:nvCxnSpPr>
          <p:spPr>
            <a:xfrm rot="16200000" flipV="1">
              <a:off x="2244624" y="2791429"/>
              <a:ext cx="787595" cy="1131026"/>
            </a:xfrm>
            <a:prstGeom prst="curvedConnector3">
              <a:avLst>
                <a:gd name="adj1" fmla="val 50000"/>
              </a:avLst>
            </a:prstGeom>
            <a:ln w="1270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01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with the Prior</a:t>
            </a:r>
          </a:p>
        </p:txBody>
      </p:sp>
      <p:sp>
        <p:nvSpPr>
          <p:cNvPr id="4" name="TextBox 3"/>
          <p:cNvSpPr txBox="1"/>
          <p:nvPr/>
        </p:nvSpPr>
        <p:spPr>
          <a:xfrm>
            <a:off x="304800" y="4044141"/>
            <a:ext cx="2398346" cy="1015663"/>
          </a:xfrm>
          <a:prstGeom prst="rect">
            <a:avLst/>
          </a:prstGeom>
          <a:noFill/>
        </p:spPr>
        <p:txBody>
          <a:bodyPr wrap="square" rtlCol="0">
            <a:spAutoFit/>
          </a:bodyPr>
          <a:lstStyle/>
          <a:p>
            <a:pPr algn="ctr"/>
            <a:r>
              <a:rPr lang="en-US" sz="3000" dirty="0">
                <a:latin typeface="+mj-lt"/>
              </a:rPr>
              <a:t>Surface Orientation</a:t>
            </a:r>
          </a:p>
        </p:txBody>
      </p:sp>
      <p:cxnSp>
        <p:nvCxnSpPr>
          <p:cNvPr id="5" name="Straight Connector 4"/>
          <p:cNvCxnSpPr/>
          <p:nvPr/>
        </p:nvCxnSpPr>
        <p:spPr>
          <a:xfrm>
            <a:off x="2633086" y="3352800"/>
            <a:ext cx="0" cy="2398346"/>
          </a:xfrm>
          <a:prstGeom prst="line">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2862505" y="3352800"/>
            <a:ext cx="3418991" cy="2398346"/>
            <a:chOff x="3733800" y="2097454"/>
            <a:chExt cx="981558" cy="688541"/>
          </a:xfrm>
          <a:solidFill>
            <a:schemeClr val="bg1">
              <a:lumMod val="65000"/>
            </a:schemeClr>
          </a:solidFill>
        </p:grpSpPr>
        <p:sp>
          <p:nvSpPr>
            <p:cNvPr id="8" name="Rectangle 7"/>
            <p:cNvSpPr/>
            <p:nvPr/>
          </p:nvSpPr>
          <p:spPr>
            <a:xfrm>
              <a:off x="3733800" y="2097454"/>
              <a:ext cx="981558" cy="688541"/>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3733800" y="2441725"/>
              <a:ext cx="981558" cy="0"/>
            </a:xfrm>
            <a:prstGeom prst="line">
              <a:avLst/>
            </a:prstGeom>
            <a:grpFill/>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370268" y="3541346"/>
            <a:ext cx="553303" cy="829957"/>
            <a:chOff x="6506618" y="2392432"/>
            <a:chExt cx="553303" cy="829957"/>
          </a:xfrm>
        </p:grpSpPr>
        <p:sp>
          <p:nvSpPr>
            <p:cNvPr id="13" name="Freeform 12"/>
            <p:cNvSpPr/>
            <p:nvPr/>
          </p:nvSpPr>
          <p:spPr>
            <a:xfrm>
              <a:off x="6787222" y="2392432"/>
              <a:ext cx="272699" cy="829957"/>
            </a:xfrm>
            <a:custGeom>
              <a:avLst/>
              <a:gdLst>
                <a:gd name="connsiteX0" fmla="*/ 0 w 156949"/>
                <a:gd name="connsiteY0" fmla="*/ 0 h 484496"/>
                <a:gd name="connsiteX1" fmla="*/ 156949 w 156949"/>
                <a:gd name="connsiteY1" fmla="*/ 156949 h 484496"/>
                <a:gd name="connsiteX2" fmla="*/ 156949 w 156949"/>
                <a:gd name="connsiteY2" fmla="*/ 484496 h 484496"/>
                <a:gd name="connsiteX3" fmla="*/ 13648 w 156949"/>
                <a:gd name="connsiteY3" fmla="*/ 341195 h 484496"/>
                <a:gd name="connsiteX4" fmla="*/ 0 w 156949"/>
                <a:gd name="connsiteY4" fmla="*/ 0 h 484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 h="484496">
                  <a:moveTo>
                    <a:pt x="0" y="0"/>
                  </a:moveTo>
                  <a:lnTo>
                    <a:pt x="156949" y="156949"/>
                  </a:lnTo>
                  <a:lnTo>
                    <a:pt x="156949" y="484496"/>
                  </a:lnTo>
                  <a:lnTo>
                    <a:pt x="13648" y="341195"/>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p:nvPr/>
          </p:nvCxnSpPr>
          <p:spPr>
            <a:xfrm flipH="1" flipV="1">
              <a:off x="6506618" y="2813255"/>
              <a:ext cx="444617" cy="2"/>
            </a:xfrm>
            <a:prstGeom prst="straightConnector1">
              <a:avLst/>
            </a:prstGeom>
            <a:ln w="76200" cap="rnd">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572558" y="4760546"/>
            <a:ext cx="559710" cy="839561"/>
            <a:chOff x="6708908" y="3361264"/>
            <a:chExt cx="559710" cy="839561"/>
          </a:xfrm>
        </p:grpSpPr>
        <p:sp>
          <p:nvSpPr>
            <p:cNvPr id="16" name="Freeform 15"/>
            <p:cNvSpPr/>
            <p:nvPr/>
          </p:nvSpPr>
          <p:spPr>
            <a:xfrm flipH="1">
              <a:off x="6708908" y="3361264"/>
              <a:ext cx="275856" cy="839561"/>
            </a:xfrm>
            <a:custGeom>
              <a:avLst/>
              <a:gdLst>
                <a:gd name="connsiteX0" fmla="*/ 0 w 156949"/>
                <a:gd name="connsiteY0" fmla="*/ 0 h 484496"/>
                <a:gd name="connsiteX1" fmla="*/ 156949 w 156949"/>
                <a:gd name="connsiteY1" fmla="*/ 156949 h 484496"/>
                <a:gd name="connsiteX2" fmla="*/ 156949 w 156949"/>
                <a:gd name="connsiteY2" fmla="*/ 484496 h 484496"/>
                <a:gd name="connsiteX3" fmla="*/ 13648 w 156949"/>
                <a:gd name="connsiteY3" fmla="*/ 341195 h 484496"/>
                <a:gd name="connsiteX4" fmla="*/ 0 w 156949"/>
                <a:gd name="connsiteY4" fmla="*/ 0 h 484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 h="484496">
                  <a:moveTo>
                    <a:pt x="0" y="0"/>
                  </a:moveTo>
                  <a:lnTo>
                    <a:pt x="156949" y="156949"/>
                  </a:lnTo>
                  <a:lnTo>
                    <a:pt x="156949" y="484496"/>
                  </a:lnTo>
                  <a:lnTo>
                    <a:pt x="13648" y="341195"/>
                  </a:lnTo>
                  <a:lnTo>
                    <a:pt x="0" y="0"/>
                  </a:lnTo>
                  <a:close/>
                </a:path>
              </a:pathLst>
            </a:cu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p:cNvCxnSpPr/>
            <p:nvPr/>
          </p:nvCxnSpPr>
          <p:spPr>
            <a:xfrm flipV="1">
              <a:off x="6818852" y="3786957"/>
              <a:ext cx="449766" cy="2"/>
            </a:xfrm>
            <a:prstGeom prst="straightConnector1">
              <a:avLst/>
            </a:prstGeom>
            <a:ln w="76200" cap="rnd">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26" name="Picture 25" descr="http://balaton.graphics.cs.cmu.edu/dfouhey/no3d/10.25.2014/rerun/resultsSelf/0/0/00006700/rep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9561" y="3742503"/>
            <a:ext cx="1622755" cy="1622755"/>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30" name="Picture 17" descr="http://balaton.graphics.cs.cmu.edu/dfouhey/no3d/11.13.2014/resultsFig5Dup/0/0/00006700/8_ori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2" t="2311" r="2996" b="2422"/>
          <a:stretch/>
        </p:blipFill>
        <p:spPr bwMode="auto">
          <a:xfrm>
            <a:off x="1014455" y="1370899"/>
            <a:ext cx="2116906" cy="159224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1" name="Picture 19" descr="http://balaton.graphics.cs.cmu.edu/dfouhey/no3d/11.13.2014/resultsFig5Dup/0/0/00006700/34_ori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47" t="2311" r="2251" b="2422"/>
          <a:stretch/>
        </p:blipFill>
        <p:spPr bwMode="auto">
          <a:xfrm>
            <a:off x="3497335" y="1371600"/>
            <a:ext cx="2139901" cy="158767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2" name="Picture 23" descr="http://balaton.graphics.cs.cmu.edu/dfouhey/no3d/11.13.2014/resultsFig5Dup/0/0/00006700/72_ori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47" t="2311" r="2251" b="2422"/>
          <a:stretch/>
        </p:blipFill>
        <p:spPr bwMode="auto">
          <a:xfrm>
            <a:off x="5993057" y="1370898"/>
            <a:ext cx="2146057" cy="159224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3" name="Oval 32"/>
          <p:cNvSpPr/>
          <p:nvPr/>
        </p:nvSpPr>
        <p:spPr>
          <a:xfrm>
            <a:off x="3021754" y="3861961"/>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4454622" y="3720959"/>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5805915" y="3464022"/>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5491642" y="3650398"/>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099319" y="3717886"/>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4818981" y="3535706"/>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4272442" y="3903138"/>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3908083" y="3615088"/>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3543724" y="3807324"/>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3743268" y="3832577"/>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3349482" y="3676708"/>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4211482" y="3597810"/>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2949181" y="4006944"/>
            <a:ext cx="364359" cy="364359"/>
          </a:xfrm>
          <a:prstGeom prst="ellipse">
            <a:avLst/>
          </a:prstGeom>
          <a:solidFill>
            <a:schemeClr val="tx1">
              <a:lumMod val="85000"/>
              <a:lumOff val="1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p:nvCxnSpPr>
        <p:spPr>
          <a:xfrm flipV="1">
            <a:off x="2949181" y="3650398"/>
            <a:ext cx="3332315" cy="393744"/>
          </a:xfrm>
          <a:prstGeom prst="line">
            <a:avLst/>
          </a:prstGeom>
          <a:ln w="304800" cap="rnd">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2862505" y="3956324"/>
            <a:ext cx="3418991" cy="1224002"/>
          </a:xfrm>
          <a:prstGeom prst="line">
            <a:avLst/>
          </a:prstGeom>
          <a:ln w="152400" cap="rnd"/>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2784391" y="5943600"/>
            <a:ext cx="3496010" cy="0"/>
          </a:xfrm>
          <a:prstGeom prst="line">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862505" y="5943600"/>
            <a:ext cx="3417896" cy="553998"/>
          </a:xfrm>
          <a:prstGeom prst="rect">
            <a:avLst/>
          </a:prstGeom>
          <a:noFill/>
        </p:spPr>
        <p:txBody>
          <a:bodyPr wrap="square" rtlCol="0">
            <a:spAutoFit/>
          </a:bodyPr>
          <a:lstStyle/>
          <a:p>
            <a:pPr algn="ctr"/>
            <a:r>
              <a:rPr lang="en-US" sz="3000" dirty="0">
                <a:latin typeface="+mj-lt"/>
              </a:rPr>
              <a:t>X Location</a:t>
            </a:r>
          </a:p>
        </p:txBody>
      </p:sp>
    </p:spTree>
    <p:extLst>
      <p:ext uri="{BB962C8B-B14F-4D97-AF65-F5344CB8AC3E}">
        <p14:creationId xmlns:p14="http://schemas.microsoft.com/office/powerpoint/2010/main" val="88428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Discovered Style Elements</a:t>
            </a:r>
          </a:p>
        </p:txBody>
      </p:sp>
      <p:pic>
        <p:nvPicPr>
          <p:cNvPr id="2050" name="Picture 2" descr="C:\Users\david\Dropbox\No3D\paper\figures\patches\v_00008216_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90" y="2370846"/>
            <a:ext cx="1191747" cy="119174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descr="C:\Users\david\Dropbox\No3D\paper\figures\patches\v_00008216_2.jpg"/>
          <p:cNvPicPr>
            <a:picLocks noChangeAspect="1" noChangeArrowheads="1"/>
          </p:cNvPicPr>
          <p:nvPr/>
        </p:nvPicPr>
        <p:blipFill rotWithShape="1">
          <a:blip r:embed="rId4">
            <a:extLst>
              <a:ext uri="{28A0092B-C50C-407E-A947-70E740481C1C}">
                <a14:useLocalDpi xmlns:a14="http://schemas.microsoft.com/office/drawing/2010/main" val="0"/>
              </a:ext>
            </a:extLst>
          </a:blip>
          <a:srcRect l="12500" t="8410" r="24607" b="7733"/>
          <a:stretch/>
        </p:blipFill>
        <p:spPr bwMode="auto">
          <a:xfrm>
            <a:off x="2022294" y="2370846"/>
            <a:ext cx="1191747" cy="119174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53" name="Picture 5" descr="C:\Users\david\Dropbox\No3D\paper\figures\patches\v_00008216_4.jpg"/>
          <p:cNvPicPr>
            <a:picLocks noChangeAspect="1" noChangeArrowheads="1"/>
          </p:cNvPicPr>
          <p:nvPr/>
        </p:nvPicPr>
        <p:blipFill rotWithShape="1">
          <a:blip r:embed="rId5">
            <a:extLst>
              <a:ext uri="{28A0092B-C50C-407E-A947-70E740481C1C}">
                <a14:useLocalDpi xmlns:a14="http://schemas.microsoft.com/office/drawing/2010/main" val="0"/>
              </a:ext>
            </a:extLst>
          </a:blip>
          <a:srcRect l="18913" t="5555" r="18913" b="11546"/>
          <a:stretch/>
        </p:blipFill>
        <p:spPr bwMode="auto">
          <a:xfrm>
            <a:off x="3262772" y="2371463"/>
            <a:ext cx="1191747" cy="119174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C:\Users\david\Dropbox\No3D\paper\figures\patches\v_00010722_2.jpg"/>
          <p:cNvPicPr>
            <a:picLocks noChangeAspect="1" noChangeArrowheads="1"/>
          </p:cNvPicPr>
          <p:nvPr/>
        </p:nvPicPr>
        <p:blipFill rotWithShape="1">
          <a:blip r:embed="rId6">
            <a:extLst>
              <a:ext uri="{28A0092B-C50C-407E-A947-70E740481C1C}">
                <a14:useLocalDpi xmlns:a14="http://schemas.microsoft.com/office/drawing/2010/main" val="0"/>
              </a:ext>
            </a:extLst>
          </a:blip>
          <a:srcRect l="16957" t="5942" r="17065" b="6086"/>
          <a:stretch/>
        </p:blipFill>
        <p:spPr bwMode="auto">
          <a:xfrm>
            <a:off x="7592416" y="2370846"/>
            <a:ext cx="1191747" cy="119174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55" name="Picture 7" descr="C:\Users\david\Dropbox\No3D\paper\figures\patches\v_00010722_3.jpg"/>
          <p:cNvPicPr>
            <a:picLocks noChangeAspect="1" noChangeArrowheads="1"/>
          </p:cNvPicPr>
          <p:nvPr/>
        </p:nvPicPr>
        <p:blipFill rotWithShape="1">
          <a:blip r:embed="rId7">
            <a:extLst>
              <a:ext uri="{28A0092B-C50C-407E-A947-70E740481C1C}">
                <a14:useLocalDpi xmlns:a14="http://schemas.microsoft.com/office/drawing/2010/main" val="0"/>
              </a:ext>
            </a:extLst>
          </a:blip>
          <a:srcRect l="16485" t="5073" r="16485" b="5555"/>
          <a:stretch/>
        </p:blipFill>
        <p:spPr bwMode="auto">
          <a:xfrm>
            <a:off x="6351938" y="2370846"/>
            <a:ext cx="1191747" cy="119174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56" name="Picture 8" descr="C:\Users\david\Dropbox\No3D\paper\figures\patches\v_00010722_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5268" y="2370846"/>
            <a:ext cx="1191747" cy="119174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0059" y="1912412"/>
            <a:ext cx="1347809" cy="458433"/>
          </a:xfrm>
          <a:prstGeom prst="rect">
            <a:avLst/>
          </a:prstGeom>
          <a:noFill/>
        </p:spPr>
        <p:txBody>
          <a:bodyPr wrap="square" rtlCol="0">
            <a:spAutoFit/>
          </a:bodyPr>
          <a:lstStyle/>
          <a:p>
            <a:pPr algn="ctr"/>
            <a:r>
              <a:rPr lang="en-US" sz="2400" dirty="0"/>
              <a:t>Element</a:t>
            </a:r>
          </a:p>
        </p:txBody>
      </p:sp>
      <p:sp>
        <p:nvSpPr>
          <p:cNvPr id="21" name="TextBox 20"/>
          <p:cNvSpPr txBox="1"/>
          <p:nvPr/>
        </p:nvSpPr>
        <p:spPr>
          <a:xfrm>
            <a:off x="1998237" y="1912412"/>
            <a:ext cx="2431608" cy="458433"/>
          </a:xfrm>
          <a:prstGeom prst="rect">
            <a:avLst/>
          </a:prstGeom>
          <a:noFill/>
        </p:spPr>
        <p:txBody>
          <a:bodyPr wrap="square" rtlCol="0">
            <a:spAutoFit/>
          </a:bodyPr>
          <a:lstStyle/>
          <a:p>
            <a:pPr algn="ctr"/>
            <a:r>
              <a:rPr lang="en-US" sz="2400" dirty="0"/>
              <a:t>Detections</a:t>
            </a:r>
          </a:p>
        </p:txBody>
      </p:sp>
      <p:sp>
        <p:nvSpPr>
          <p:cNvPr id="22" name="TextBox 21"/>
          <p:cNvSpPr txBox="1"/>
          <p:nvPr/>
        </p:nvSpPr>
        <p:spPr>
          <a:xfrm>
            <a:off x="4887236" y="1912411"/>
            <a:ext cx="1347809" cy="458433"/>
          </a:xfrm>
          <a:prstGeom prst="rect">
            <a:avLst/>
          </a:prstGeom>
          <a:noFill/>
        </p:spPr>
        <p:txBody>
          <a:bodyPr wrap="square" rtlCol="0">
            <a:spAutoFit/>
          </a:bodyPr>
          <a:lstStyle/>
          <a:p>
            <a:pPr algn="ctr"/>
            <a:r>
              <a:rPr lang="en-US" sz="2400" dirty="0"/>
              <a:t>Element</a:t>
            </a:r>
          </a:p>
        </p:txBody>
      </p:sp>
      <p:sp>
        <p:nvSpPr>
          <p:cNvPr id="23" name="TextBox 22"/>
          <p:cNvSpPr txBox="1"/>
          <p:nvPr/>
        </p:nvSpPr>
        <p:spPr>
          <a:xfrm>
            <a:off x="6351938" y="1912413"/>
            <a:ext cx="2431608" cy="458433"/>
          </a:xfrm>
          <a:prstGeom prst="rect">
            <a:avLst/>
          </a:prstGeom>
          <a:noFill/>
        </p:spPr>
        <p:txBody>
          <a:bodyPr wrap="square" rtlCol="0">
            <a:spAutoFit/>
          </a:bodyPr>
          <a:lstStyle/>
          <a:p>
            <a:pPr algn="ctr"/>
            <a:r>
              <a:rPr lang="en-US" sz="2400" dirty="0"/>
              <a:t>Detections</a:t>
            </a:r>
          </a:p>
        </p:txBody>
      </p:sp>
      <p:sp>
        <p:nvSpPr>
          <p:cNvPr id="6" name="TextBox 5"/>
          <p:cNvSpPr txBox="1"/>
          <p:nvPr/>
        </p:nvSpPr>
        <p:spPr>
          <a:xfrm rot="16200000">
            <a:off x="-578991" y="2734757"/>
            <a:ext cx="1922960" cy="461665"/>
          </a:xfrm>
          <a:prstGeom prst="rect">
            <a:avLst/>
          </a:prstGeom>
          <a:noFill/>
        </p:spPr>
        <p:txBody>
          <a:bodyPr wrap="square" rtlCol="0">
            <a:spAutoFit/>
          </a:bodyPr>
          <a:lstStyle/>
          <a:p>
            <a:pPr algn="ctr"/>
            <a:r>
              <a:rPr lang="en-US" sz="2400" dirty="0"/>
              <a:t>Vertical</a:t>
            </a:r>
          </a:p>
        </p:txBody>
      </p:sp>
      <p:grpSp>
        <p:nvGrpSpPr>
          <p:cNvPr id="3" name="Group 2">
            <a:extLst>
              <a:ext uri="{FF2B5EF4-FFF2-40B4-BE49-F238E27FC236}">
                <a16:creationId xmlns:a16="http://schemas.microsoft.com/office/drawing/2014/main" id="{B7F07220-F673-498F-9DDE-ACCA93DC48A0}"/>
              </a:ext>
            </a:extLst>
          </p:cNvPr>
          <p:cNvGrpSpPr/>
          <p:nvPr/>
        </p:nvGrpSpPr>
        <p:grpSpPr>
          <a:xfrm>
            <a:off x="151657" y="3753033"/>
            <a:ext cx="8632507" cy="1748145"/>
            <a:chOff x="151657" y="3753033"/>
            <a:chExt cx="8632507" cy="1748145"/>
          </a:xfrm>
        </p:grpSpPr>
        <p:grpSp>
          <p:nvGrpSpPr>
            <p:cNvPr id="5" name="Group 4"/>
            <p:cNvGrpSpPr/>
            <p:nvPr/>
          </p:nvGrpSpPr>
          <p:grpSpPr>
            <a:xfrm>
              <a:off x="638091" y="4018767"/>
              <a:ext cx="8146073" cy="1203082"/>
              <a:chOff x="228600" y="4052113"/>
              <a:chExt cx="8750410" cy="1292336"/>
            </a:xfrm>
          </p:grpSpPr>
          <p:pic>
            <p:nvPicPr>
              <p:cNvPr id="2060" name="Picture 12" descr="C:\Users\david\Dropbox\No3D\paper\figures\patches\h_00005857_3.jpg"/>
              <p:cNvPicPr>
                <a:picLocks noChangeAspect="1" noChangeArrowheads="1"/>
              </p:cNvPicPr>
              <p:nvPr/>
            </p:nvPicPr>
            <p:blipFill rotWithShape="1">
              <a:blip r:embed="rId9">
                <a:extLst>
                  <a:ext uri="{28A0092B-C50C-407E-A947-70E740481C1C}">
                    <a14:useLocalDpi xmlns:a14="http://schemas.microsoft.com/office/drawing/2010/main" val="0"/>
                  </a:ext>
                </a:extLst>
              </a:blip>
              <a:srcRect l="15837" t="5030" r="16335" b="4533"/>
              <a:stretch/>
            </p:blipFill>
            <p:spPr bwMode="auto">
              <a:xfrm>
                <a:off x="1715494" y="4064288"/>
                <a:ext cx="1280160" cy="128016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61" name="Picture 13" descr="C:\Users\david\Dropbox\No3D\paper\figures\patches\h_00005857_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4064289"/>
                <a:ext cx="1280160" cy="128016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62" name="Picture 14" descr="C:\Users\david\Dropbox\No3D\paper\figures\patches\h_00005857_2.jpg"/>
              <p:cNvPicPr>
                <a:picLocks noChangeAspect="1" noChangeArrowheads="1"/>
              </p:cNvPicPr>
              <p:nvPr/>
            </p:nvPicPr>
            <p:blipFill rotWithShape="1">
              <a:blip r:embed="rId11">
                <a:extLst>
                  <a:ext uri="{28A0092B-C50C-407E-A947-70E740481C1C}">
                    <a14:useLocalDpi xmlns:a14="http://schemas.microsoft.com/office/drawing/2010/main" val="0"/>
                  </a:ext>
                </a:extLst>
              </a:blip>
              <a:srcRect l="15943" t="29045" r="34241" b="4535"/>
              <a:stretch/>
            </p:blipFill>
            <p:spPr bwMode="auto">
              <a:xfrm>
                <a:off x="3048000" y="4052113"/>
                <a:ext cx="1280160" cy="128016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63" name="Picture 15" descr="C:\Users\david\Dropbox\No3D\paper\figures\patches\h_00017343_3.jpg"/>
              <p:cNvPicPr>
                <a:picLocks noChangeAspect="1" noChangeArrowheads="1"/>
              </p:cNvPicPr>
              <p:nvPr/>
            </p:nvPicPr>
            <p:blipFill rotWithShape="1">
              <a:blip r:embed="rId12">
                <a:extLst>
                  <a:ext uri="{28A0092B-C50C-407E-A947-70E740481C1C}">
                    <a14:useLocalDpi xmlns:a14="http://schemas.microsoft.com/office/drawing/2010/main" val="0"/>
                  </a:ext>
                </a:extLst>
              </a:blip>
              <a:srcRect l="13974" t="7778" r="20634" b="5034"/>
              <a:stretch/>
            </p:blipFill>
            <p:spPr bwMode="auto">
              <a:xfrm>
                <a:off x="6366344" y="4052113"/>
                <a:ext cx="1280160" cy="128016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64" name="Picture 16" descr="C:\Users\david\Dropbox\No3D\paper\figures\patches\h_00017343_r.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76800" y="4064289"/>
                <a:ext cx="1280160" cy="128016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65" name="Picture 17" descr="C:\Users\david\Dropbox\No3D\paper\figures\patches\h_00017343_2.jpg"/>
              <p:cNvPicPr>
                <a:picLocks noChangeAspect="1" noChangeArrowheads="1"/>
              </p:cNvPicPr>
              <p:nvPr/>
            </p:nvPicPr>
            <p:blipFill rotWithShape="1">
              <a:blip r:embed="rId14">
                <a:extLst>
                  <a:ext uri="{28A0092B-C50C-407E-A947-70E740481C1C}">
                    <a14:useLocalDpi xmlns:a14="http://schemas.microsoft.com/office/drawing/2010/main" val="0"/>
                  </a:ext>
                </a:extLst>
              </a:blip>
              <a:srcRect l="17998" t="6479" r="17723" b="7816"/>
              <a:stretch/>
            </p:blipFill>
            <p:spPr bwMode="auto">
              <a:xfrm>
                <a:off x="7698850" y="4052113"/>
                <a:ext cx="1280160" cy="128016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sp>
          <p:nvSpPr>
            <p:cNvPr id="24" name="TextBox 23"/>
            <p:cNvSpPr txBox="1"/>
            <p:nvPr/>
          </p:nvSpPr>
          <p:spPr>
            <a:xfrm rot="16200000">
              <a:off x="-491583" y="4396273"/>
              <a:ext cx="1748145" cy="461665"/>
            </a:xfrm>
            <a:prstGeom prst="rect">
              <a:avLst/>
            </a:prstGeom>
            <a:noFill/>
          </p:spPr>
          <p:txBody>
            <a:bodyPr wrap="square" rtlCol="0">
              <a:spAutoFit/>
            </a:bodyPr>
            <a:lstStyle/>
            <a:p>
              <a:pPr algn="ctr"/>
              <a:r>
                <a:rPr lang="en-US" sz="2400" dirty="0"/>
                <a:t>Horizontal</a:t>
              </a:r>
            </a:p>
          </p:txBody>
        </p:sp>
      </p:grpSp>
    </p:spTree>
    <p:extLst>
      <p:ext uri="{BB962C8B-B14F-4D97-AF65-F5344CB8AC3E}">
        <p14:creationId xmlns:p14="http://schemas.microsoft.com/office/powerpoint/2010/main" val="214664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18" name="TextBox 17"/>
          <p:cNvSpPr txBox="1"/>
          <p:nvPr/>
        </p:nvSpPr>
        <p:spPr>
          <a:xfrm>
            <a:off x="79523" y="1765310"/>
            <a:ext cx="1499474" cy="523220"/>
          </a:xfrm>
          <a:prstGeom prst="rect">
            <a:avLst/>
          </a:prstGeom>
          <a:noFill/>
        </p:spPr>
        <p:txBody>
          <a:bodyPr wrap="square" rtlCol="0">
            <a:spAutoFit/>
          </a:bodyPr>
          <a:lstStyle/>
          <a:p>
            <a:pPr algn="r"/>
            <a:r>
              <a:rPr lang="en-US" sz="2800" dirty="0">
                <a:latin typeface="Palatino Linotype" panose="02040502050505030304" pitchFamily="18" charset="0"/>
              </a:rPr>
              <a:t>Input</a:t>
            </a:r>
          </a:p>
        </p:txBody>
      </p:sp>
      <p:sp>
        <p:nvSpPr>
          <p:cNvPr id="19" name="TextBox 18"/>
          <p:cNvSpPr txBox="1"/>
          <p:nvPr/>
        </p:nvSpPr>
        <p:spPr>
          <a:xfrm>
            <a:off x="79523" y="3349606"/>
            <a:ext cx="1499474" cy="523220"/>
          </a:xfrm>
          <a:prstGeom prst="rect">
            <a:avLst/>
          </a:prstGeom>
          <a:noFill/>
        </p:spPr>
        <p:txBody>
          <a:bodyPr wrap="square" rtlCol="0">
            <a:spAutoFit/>
          </a:bodyPr>
          <a:lstStyle/>
          <a:p>
            <a:pPr algn="r"/>
            <a:r>
              <a:rPr lang="en-US" sz="2800" dirty="0">
                <a:latin typeface="Palatino Linotype" panose="02040502050505030304" pitchFamily="18" charset="0"/>
              </a:rPr>
              <a:t>GT</a:t>
            </a:r>
          </a:p>
        </p:txBody>
      </p:sp>
      <p:sp>
        <p:nvSpPr>
          <p:cNvPr id="21" name="TextBox 20"/>
          <p:cNvSpPr txBox="1"/>
          <p:nvPr/>
        </p:nvSpPr>
        <p:spPr>
          <a:xfrm>
            <a:off x="79523" y="4950470"/>
            <a:ext cx="1499474" cy="523220"/>
          </a:xfrm>
          <a:prstGeom prst="rect">
            <a:avLst/>
          </a:prstGeom>
          <a:noFill/>
        </p:spPr>
        <p:txBody>
          <a:bodyPr wrap="square" rtlCol="0">
            <a:spAutoFit/>
          </a:bodyPr>
          <a:lstStyle/>
          <a:p>
            <a:pPr algn="r"/>
            <a:r>
              <a:rPr lang="en-US" sz="2800" dirty="0">
                <a:latin typeface="Palatino Linotype" panose="02040502050505030304" pitchFamily="18" charset="0"/>
              </a:rPr>
              <a:t>Output</a:t>
            </a:r>
          </a:p>
        </p:txBody>
      </p:sp>
      <p:pic>
        <p:nvPicPr>
          <p:cNvPr id="20" name="Picture 2" descr="C:\Users\david\Dropbox\No3D\paper\figures\resultsICCV\rgb_0004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295399"/>
            <a:ext cx="1950719" cy="146303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5" name="Picture 4" descr="C:\Users\david\Dropbox\Job\talk\resources\4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599" y="2879364"/>
            <a:ext cx="1950719" cy="146304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7" name="Picture 3" descr="C:\Users\david\Dropbox\No3D\paper\figures\resultsICCV\rgb_000474_pr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599" y="4480559"/>
            <a:ext cx="1950720" cy="146304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4" name="Picture 2" descr="C:\Users\david\Dropbox\No3D\paper\figures\compare\rgb_00084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8098" y="1295398"/>
            <a:ext cx="195072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http://balaton.graphics.cs.cmu.edu/dfouhey/no3d/iccv/normalsVis/gt_00084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8098" y="2879364"/>
            <a:ext cx="1950720" cy="146304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6" name="Picture 2" descr="http://balaton.graphics.cs.cmu.edu/dfouhey/no3d/iccv/modelReduced5/fullAtlasSeg/rgb_000845_pr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98098" y="4480559"/>
            <a:ext cx="1950720" cy="146304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5" name="Picture 2" descr="http://balaton.graphics.cs.cmu.edu/dfouhey/lubor/vis/nm_000009.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64839" y="2879032"/>
            <a:ext cx="1951605" cy="146370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6" name="Picture 11" descr="C:\Users\david\Dropbox\No3D\paper\figures\resultsICCV\rgb_000009_pred.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65282" y="4480559"/>
            <a:ext cx="1950719" cy="146304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7" name="Picture 12" descr="C:\Users\david\Dropbox\No3D\paper\figures\resultsICCV\rgb_00000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65282" y="1295399"/>
            <a:ext cx="1950718" cy="146303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5659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18" name="TextBox 17"/>
          <p:cNvSpPr txBox="1"/>
          <p:nvPr/>
        </p:nvSpPr>
        <p:spPr>
          <a:xfrm>
            <a:off x="79523" y="1765310"/>
            <a:ext cx="1499474" cy="523220"/>
          </a:xfrm>
          <a:prstGeom prst="rect">
            <a:avLst/>
          </a:prstGeom>
          <a:noFill/>
        </p:spPr>
        <p:txBody>
          <a:bodyPr wrap="square" rtlCol="0">
            <a:spAutoFit/>
          </a:bodyPr>
          <a:lstStyle/>
          <a:p>
            <a:pPr algn="r"/>
            <a:r>
              <a:rPr lang="en-US" sz="2800" dirty="0">
                <a:solidFill>
                  <a:schemeClr val="bg1">
                    <a:lumMod val="95000"/>
                    <a:lumOff val="5000"/>
                  </a:schemeClr>
                </a:solidFill>
                <a:latin typeface="Palatino Linotype" panose="02040502050505030304" pitchFamily="18" charset="0"/>
              </a:rPr>
              <a:t>Input</a:t>
            </a:r>
          </a:p>
        </p:txBody>
      </p:sp>
      <p:sp>
        <p:nvSpPr>
          <p:cNvPr id="19" name="TextBox 18"/>
          <p:cNvSpPr txBox="1"/>
          <p:nvPr/>
        </p:nvSpPr>
        <p:spPr>
          <a:xfrm>
            <a:off x="79523" y="3349606"/>
            <a:ext cx="1499474" cy="523220"/>
          </a:xfrm>
          <a:prstGeom prst="rect">
            <a:avLst/>
          </a:prstGeom>
          <a:noFill/>
        </p:spPr>
        <p:txBody>
          <a:bodyPr wrap="square" rtlCol="0">
            <a:spAutoFit/>
          </a:bodyPr>
          <a:lstStyle/>
          <a:p>
            <a:pPr algn="r"/>
            <a:r>
              <a:rPr lang="en-US" sz="2800" dirty="0">
                <a:solidFill>
                  <a:schemeClr val="bg1">
                    <a:lumMod val="95000"/>
                    <a:lumOff val="5000"/>
                  </a:schemeClr>
                </a:solidFill>
                <a:latin typeface="Palatino Linotype" panose="02040502050505030304" pitchFamily="18" charset="0"/>
              </a:rPr>
              <a:t>GT</a:t>
            </a:r>
          </a:p>
        </p:txBody>
      </p:sp>
      <p:sp>
        <p:nvSpPr>
          <p:cNvPr id="21" name="TextBox 20"/>
          <p:cNvSpPr txBox="1"/>
          <p:nvPr/>
        </p:nvSpPr>
        <p:spPr>
          <a:xfrm>
            <a:off x="79523" y="4950470"/>
            <a:ext cx="1499474" cy="523220"/>
          </a:xfrm>
          <a:prstGeom prst="rect">
            <a:avLst/>
          </a:prstGeom>
          <a:noFill/>
        </p:spPr>
        <p:txBody>
          <a:bodyPr wrap="square" rtlCol="0">
            <a:spAutoFit/>
          </a:bodyPr>
          <a:lstStyle/>
          <a:p>
            <a:pPr algn="r"/>
            <a:r>
              <a:rPr lang="en-US" sz="2800" dirty="0">
                <a:solidFill>
                  <a:schemeClr val="bg1">
                    <a:lumMod val="95000"/>
                    <a:lumOff val="5000"/>
                  </a:schemeClr>
                </a:solidFill>
                <a:latin typeface="Palatino Linotype" panose="02040502050505030304" pitchFamily="18" charset="0"/>
              </a:rPr>
              <a:t>Output</a:t>
            </a:r>
          </a:p>
        </p:txBody>
      </p:sp>
      <p:pic>
        <p:nvPicPr>
          <p:cNvPr id="20" name="Picture 2" descr="C:\Users\david\Dropbox\No3D\paper\figures\resultsICCV\rgb_000474.jpg"/>
          <p:cNvPicPr>
            <a:picLocks noChangeAspect="1" noChangeArrowheads="1"/>
          </p:cNvPicPr>
          <p:nvPr/>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bright="-60000" contrast="20000"/>
                    </a14:imgEffect>
                  </a14:imgLayer>
                </a14:imgProps>
              </a:ext>
              <a:ext uri="{28A0092B-C50C-407E-A947-70E740481C1C}">
                <a14:useLocalDpi xmlns:a14="http://schemas.microsoft.com/office/drawing/2010/main" val="0"/>
              </a:ext>
            </a:extLst>
          </a:blip>
          <a:srcRect/>
          <a:stretch>
            <a:fillRect/>
          </a:stretch>
        </p:blipFill>
        <p:spPr bwMode="auto">
          <a:xfrm>
            <a:off x="1752600" y="1295399"/>
            <a:ext cx="1950719" cy="1463039"/>
          </a:xfrm>
          <a:prstGeom prst="rect">
            <a:avLst/>
          </a:prstGeom>
          <a:noFill/>
          <a:ln w="19050">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25" name="Picture 4" descr="C:\Users\david\Dropbox\Job\talk\resources\474.png"/>
          <p:cNvPicPr>
            <a:picLocks noChangeAspect="1" noChangeArrowheads="1"/>
          </p:cNvPicPr>
          <p:nvPr/>
        </p:nvPicPr>
        <p:blipFill>
          <a:blip r:embed="rId4" cstate="print">
            <a:duotone>
              <a:prstClr val="black"/>
              <a:schemeClr val="tx2">
                <a:tint val="45000"/>
                <a:satMod val="400000"/>
              </a:schemeClr>
            </a:duotone>
            <a:extLst>
              <a:ext uri="{BEBA8EAE-BF5A-486C-A8C5-ECC9F3942E4B}">
                <a14:imgProps xmlns:a14="http://schemas.microsoft.com/office/drawing/2010/main">
                  <a14:imgLayer r:embed="rId5">
                    <a14:imgEffect>
                      <a14:brightnessContrast bright="-60000" contrast="20000"/>
                    </a14:imgEffect>
                  </a14:imgLayer>
                </a14:imgProps>
              </a:ext>
              <a:ext uri="{28A0092B-C50C-407E-A947-70E740481C1C}">
                <a14:useLocalDpi xmlns:a14="http://schemas.microsoft.com/office/drawing/2010/main" val="0"/>
              </a:ext>
            </a:extLst>
          </a:blip>
          <a:srcRect/>
          <a:stretch>
            <a:fillRect/>
          </a:stretch>
        </p:blipFill>
        <p:spPr bwMode="auto">
          <a:xfrm>
            <a:off x="1752599" y="2879364"/>
            <a:ext cx="1950719" cy="1463040"/>
          </a:xfrm>
          <a:prstGeom prst="rect">
            <a:avLst/>
          </a:prstGeom>
          <a:noFill/>
          <a:ln w="28575">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27" name="Picture 3" descr="C:\Users\david\Dropbox\No3D\paper\figures\resultsICCV\rgb_000474_pred.jpg"/>
          <p:cNvPicPr>
            <a:picLocks noChangeAspect="1" noChangeArrowheads="1"/>
          </p:cNvPicPr>
          <p:nvPr/>
        </p:nvPicPr>
        <p:blipFill>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brightnessContrast bright="-60000" contrast="20000"/>
                    </a14:imgEffect>
                  </a14:imgLayer>
                </a14:imgProps>
              </a:ext>
              <a:ext uri="{28A0092B-C50C-407E-A947-70E740481C1C}">
                <a14:useLocalDpi xmlns:a14="http://schemas.microsoft.com/office/drawing/2010/main" val="0"/>
              </a:ext>
            </a:extLst>
          </a:blip>
          <a:srcRect/>
          <a:stretch>
            <a:fillRect/>
          </a:stretch>
        </p:blipFill>
        <p:spPr bwMode="auto">
          <a:xfrm>
            <a:off x="1752599" y="4480559"/>
            <a:ext cx="1950720" cy="1463040"/>
          </a:xfrm>
          <a:prstGeom prst="rect">
            <a:avLst/>
          </a:prstGeom>
          <a:noFill/>
          <a:ln w="28575">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34" name="Picture 2" descr="C:\Users\david\Dropbox\No3D\paper\figures\compare\rgb_000845.jpg"/>
          <p:cNvPicPr>
            <a:picLocks noChangeAspect="1" noChangeArrowheads="1"/>
          </p:cNvPicPr>
          <p:nvPr/>
        </p:nvPicPr>
        <p:blipFill>
          <a:blip r:embed="rId8" cstate="print">
            <a:duotone>
              <a:prstClr val="black"/>
              <a:schemeClr val="tx2">
                <a:tint val="45000"/>
                <a:satMod val="400000"/>
              </a:schemeClr>
            </a:duotone>
            <a:extLst>
              <a:ext uri="{BEBA8EAE-BF5A-486C-A8C5-ECC9F3942E4B}">
                <a14:imgProps xmlns:a14="http://schemas.microsoft.com/office/drawing/2010/main">
                  <a14:imgLayer r:embed="rId9">
                    <a14:imgEffect>
                      <a14:brightnessContrast bright="-60000" contrast="20000"/>
                    </a14:imgEffect>
                  </a14:imgLayer>
                </a14:imgProps>
              </a:ext>
              <a:ext uri="{28A0092B-C50C-407E-A947-70E740481C1C}">
                <a14:useLocalDpi xmlns:a14="http://schemas.microsoft.com/office/drawing/2010/main" val="0"/>
              </a:ext>
            </a:extLst>
          </a:blip>
          <a:srcRect/>
          <a:stretch>
            <a:fillRect/>
          </a:stretch>
        </p:blipFill>
        <p:spPr bwMode="auto">
          <a:xfrm>
            <a:off x="6198098" y="1295398"/>
            <a:ext cx="1950720" cy="1463040"/>
          </a:xfrm>
          <a:prstGeom prst="rect">
            <a:avLst/>
          </a:prstGeom>
          <a:noFill/>
          <a:ln>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35" name="Picture 5" descr="http://balaton.graphics.cs.cmu.edu/dfouhey/no3d/iccv/normalsVis/gt_000845.jpg"/>
          <p:cNvPicPr>
            <a:picLocks noChangeAspect="1" noChangeArrowheads="1"/>
          </p:cNvPicPr>
          <p:nvPr/>
        </p:nvPicPr>
        <p:blipFill>
          <a:blip r:embed="rId10" cstate="print">
            <a:duotone>
              <a:prstClr val="black"/>
              <a:schemeClr val="tx2">
                <a:tint val="45000"/>
                <a:satMod val="400000"/>
              </a:schemeClr>
            </a:duotone>
            <a:extLst>
              <a:ext uri="{BEBA8EAE-BF5A-486C-A8C5-ECC9F3942E4B}">
                <a14:imgProps xmlns:a14="http://schemas.microsoft.com/office/drawing/2010/main">
                  <a14:imgLayer r:embed="rId11">
                    <a14:imgEffect>
                      <a14:brightnessContrast bright="-60000" contrast="20000"/>
                    </a14:imgEffect>
                  </a14:imgLayer>
                </a14:imgProps>
              </a:ext>
              <a:ext uri="{28A0092B-C50C-407E-A947-70E740481C1C}">
                <a14:useLocalDpi xmlns:a14="http://schemas.microsoft.com/office/drawing/2010/main" val="0"/>
              </a:ext>
            </a:extLst>
          </a:blip>
          <a:srcRect/>
          <a:stretch>
            <a:fillRect/>
          </a:stretch>
        </p:blipFill>
        <p:spPr bwMode="auto">
          <a:xfrm>
            <a:off x="6198098" y="2879364"/>
            <a:ext cx="1950720" cy="1463040"/>
          </a:xfrm>
          <a:prstGeom prst="rect">
            <a:avLst/>
          </a:prstGeom>
          <a:noFill/>
          <a:ln w="19050">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36" name="Picture 2" descr="http://balaton.graphics.cs.cmu.edu/dfouhey/no3d/iccv/modelReduced5/fullAtlasSeg/rgb_000845_pred.jpg"/>
          <p:cNvPicPr>
            <a:picLocks noChangeAspect="1" noChangeArrowheads="1"/>
          </p:cNvPicPr>
          <p:nvPr/>
        </p:nvPicPr>
        <p:blipFill>
          <a:blip r:embed="rId12" cstate="print">
            <a:duotone>
              <a:prstClr val="black"/>
              <a:schemeClr val="tx2">
                <a:tint val="45000"/>
                <a:satMod val="400000"/>
              </a:schemeClr>
            </a:duotone>
            <a:extLst>
              <a:ext uri="{BEBA8EAE-BF5A-486C-A8C5-ECC9F3942E4B}">
                <a14:imgProps xmlns:a14="http://schemas.microsoft.com/office/drawing/2010/main">
                  <a14:imgLayer r:embed="rId13">
                    <a14:imgEffect>
                      <a14:brightnessContrast bright="-60000" contrast="20000"/>
                    </a14:imgEffect>
                  </a14:imgLayer>
                </a14:imgProps>
              </a:ext>
              <a:ext uri="{28A0092B-C50C-407E-A947-70E740481C1C}">
                <a14:useLocalDpi xmlns:a14="http://schemas.microsoft.com/office/drawing/2010/main" val="0"/>
              </a:ext>
            </a:extLst>
          </a:blip>
          <a:srcRect/>
          <a:stretch>
            <a:fillRect/>
          </a:stretch>
        </p:blipFill>
        <p:spPr bwMode="auto">
          <a:xfrm>
            <a:off x="6198098" y="4480559"/>
            <a:ext cx="1950720" cy="1463040"/>
          </a:xfrm>
          <a:prstGeom prst="rect">
            <a:avLst/>
          </a:prstGeom>
          <a:noFill/>
          <a:ln w="19050">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15" name="Picture 2" descr="http://balaton.graphics.cs.cmu.edu/dfouhey/lubor/vis/nm_000009.png"/>
          <p:cNvPicPr>
            <a:picLocks noChangeAspect="1" noChangeArrowheads="1"/>
          </p:cNvPicPr>
          <p:nvPr/>
        </p:nvPicPr>
        <p:blipFill>
          <a:blip r:embed="rId14" cstate="print">
            <a:duotone>
              <a:prstClr val="black"/>
              <a:schemeClr val="tx2">
                <a:tint val="45000"/>
                <a:satMod val="400000"/>
              </a:schemeClr>
            </a:duotone>
            <a:extLst>
              <a:ext uri="{BEBA8EAE-BF5A-486C-A8C5-ECC9F3942E4B}">
                <a14:imgProps xmlns:a14="http://schemas.microsoft.com/office/drawing/2010/main">
                  <a14:imgLayer r:embed="rId15">
                    <a14:imgEffect>
                      <a14:brightnessContrast bright="-60000" contrast="20000"/>
                    </a14:imgEffect>
                  </a14:imgLayer>
                </a14:imgProps>
              </a:ext>
              <a:ext uri="{28A0092B-C50C-407E-A947-70E740481C1C}">
                <a14:useLocalDpi xmlns:a14="http://schemas.microsoft.com/office/drawing/2010/main" val="0"/>
              </a:ext>
            </a:extLst>
          </a:blip>
          <a:srcRect/>
          <a:stretch>
            <a:fillRect/>
          </a:stretch>
        </p:blipFill>
        <p:spPr bwMode="auto">
          <a:xfrm>
            <a:off x="3964839" y="2879032"/>
            <a:ext cx="1951605" cy="1463704"/>
          </a:xfrm>
          <a:prstGeom prst="rect">
            <a:avLst/>
          </a:prstGeom>
          <a:noFill/>
          <a:ln w="19050">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16" name="Picture 11" descr="C:\Users\david\Dropbox\No3D\paper\figures\resultsICCV\rgb_000009_pred.jpg"/>
          <p:cNvPicPr>
            <a:picLocks noChangeAspect="1" noChangeArrowheads="1"/>
          </p:cNvPicPr>
          <p:nvPr/>
        </p:nvPicPr>
        <p:blipFill>
          <a:blip r:embed="rId16" cstate="print">
            <a:duotone>
              <a:prstClr val="black"/>
              <a:schemeClr val="tx2">
                <a:tint val="45000"/>
                <a:satMod val="400000"/>
              </a:schemeClr>
            </a:duotone>
            <a:extLst>
              <a:ext uri="{BEBA8EAE-BF5A-486C-A8C5-ECC9F3942E4B}">
                <a14:imgProps xmlns:a14="http://schemas.microsoft.com/office/drawing/2010/main">
                  <a14:imgLayer r:embed="rId17">
                    <a14:imgEffect>
                      <a14:brightnessContrast bright="-60000" contrast="20000"/>
                    </a14:imgEffect>
                  </a14:imgLayer>
                </a14:imgProps>
              </a:ext>
              <a:ext uri="{28A0092B-C50C-407E-A947-70E740481C1C}">
                <a14:useLocalDpi xmlns:a14="http://schemas.microsoft.com/office/drawing/2010/main" val="0"/>
              </a:ext>
            </a:extLst>
          </a:blip>
          <a:srcRect/>
          <a:stretch>
            <a:fillRect/>
          </a:stretch>
        </p:blipFill>
        <p:spPr bwMode="auto">
          <a:xfrm>
            <a:off x="3965282" y="4480559"/>
            <a:ext cx="1950719" cy="1463040"/>
          </a:xfrm>
          <a:prstGeom prst="rect">
            <a:avLst/>
          </a:prstGeom>
          <a:noFill/>
          <a:ln w="19050">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17" name="Picture 12" descr="C:\Users\david\Dropbox\No3D\paper\figures\resultsICCV\rgb_000009.jpg"/>
          <p:cNvPicPr>
            <a:picLocks noChangeAspect="1" noChangeArrowheads="1"/>
          </p:cNvPicPr>
          <p:nvPr/>
        </p:nvPicPr>
        <p:blipFill>
          <a:blip r:embed="rId18" cstate="print">
            <a:duotone>
              <a:prstClr val="black"/>
              <a:schemeClr val="tx2">
                <a:tint val="45000"/>
                <a:satMod val="400000"/>
              </a:schemeClr>
            </a:duotone>
            <a:extLst>
              <a:ext uri="{BEBA8EAE-BF5A-486C-A8C5-ECC9F3942E4B}">
                <a14:imgProps xmlns:a14="http://schemas.microsoft.com/office/drawing/2010/main">
                  <a14:imgLayer r:embed="rId19">
                    <a14:imgEffect>
                      <a14:brightnessContrast bright="-60000" contrast="20000"/>
                    </a14:imgEffect>
                  </a14:imgLayer>
                </a14:imgProps>
              </a:ext>
              <a:ext uri="{28A0092B-C50C-407E-A947-70E740481C1C}">
                <a14:useLocalDpi xmlns:a14="http://schemas.microsoft.com/office/drawing/2010/main" val="0"/>
              </a:ext>
            </a:extLst>
          </a:blip>
          <a:srcRect/>
          <a:stretch>
            <a:fillRect/>
          </a:stretch>
        </p:blipFill>
        <p:spPr bwMode="auto">
          <a:xfrm>
            <a:off x="3965282" y="1295399"/>
            <a:ext cx="1950718" cy="1463039"/>
          </a:xfrm>
          <a:prstGeom prst="rect">
            <a:avLst/>
          </a:prstGeom>
          <a:noFill/>
          <a:ln w="19050">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593314" y="2084277"/>
            <a:ext cx="8311157" cy="3053877"/>
            <a:chOff x="1752601" y="2879696"/>
            <a:chExt cx="3981678" cy="1463040"/>
          </a:xfrm>
        </p:grpSpPr>
        <p:pic>
          <p:nvPicPr>
            <p:cNvPr id="22" name="Picture 11" descr="C:\Users\david\Dropbox\No3D\paper\figures\resultsICCV\rgb_000009_pred.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83560" y="2879696"/>
              <a:ext cx="1950719" cy="146304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3" name="Picture 12" descr="C:\Users\david\Dropbox\No3D\paper\figures\resultsICCV\rgb_000009.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752601" y="2879697"/>
              <a:ext cx="1950718" cy="146303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cxnSp>
        <p:nvCxnSpPr>
          <p:cNvPr id="24" name="Straight Arrow Connector 23">
            <a:extLst>
              <a:ext uri="{FF2B5EF4-FFF2-40B4-BE49-F238E27FC236}">
                <a16:creationId xmlns:a16="http://schemas.microsoft.com/office/drawing/2014/main" id="{07E0CDF0-953A-42A3-AB3D-3C6867F654FE}"/>
              </a:ext>
            </a:extLst>
          </p:cNvPr>
          <p:cNvCxnSpPr>
            <a:cxnSpLocks/>
          </p:cNvCxnSpPr>
          <p:nvPr/>
        </p:nvCxnSpPr>
        <p:spPr>
          <a:xfrm>
            <a:off x="3834939" y="3649772"/>
            <a:ext cx="1343998" cy="1104100"/>
          </a:xfrm>
          <a:prstGeom prst="straightConnector1">
            <a:avLst/>
          </a:prstGeom>
          <a:ln w="127000" cap="rnd">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677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Camera calibration revisited</a:t>
            </a:r>
          </a:p>
        </p:txBody>
      </p:sp>
      <p:sp>
        <p:nvSpPr>
          <p:cNvPr id="4" name="Content Placeholder 2"/>
          <p:cNvSpPr>
            <a:spLocks noGrp="1"/>
          </p:cNvSpPr>
          <p:nvPr/>
        </p:nvSpPr>
        <p:spPr bwMode="auto">
          <a:xfrm>
            <a:off x="450850" y="471488"/>
            <a:ext cx="8229600" cy="5135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buFont typeface="Arial" charset="0"/>
              <a:buNone/>
            </a:pPr>
            <a:r>
              <a:rPr lang="en-US" sz="3600"/>
              <a:t>	</a:t>
            </a:r>
          </a:p>
        </p:txBody>
      </p:sp>
      <p:grpSp>
        <p:nvGrpSpPr>
          <p:cNvPr id="38" name="Group 37"/>
          <p:cNvGrpSpPr/>
          <p:nvPr/>
        </p:nvGrpSpPr>
        <p:grpSpPr>
          <a:xfrm>
            <a:off x="902979" y="2664134"/>
            <a:ext cx="7521271" cy="3812866"/>
            <a:chOff x="-6350" y="1157288"/>
            <a:chExt cx="9144000" cy="463550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6725" y="2071688"/>
              <a:ext cx="4962525" cy="3721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Line 3"/>
            <p:cNvSpPr>
              <a:spLocks noChangeShapeType="1"/>
            </p:cNvSpPr>
            <p:nvPr/>
          </p:nvSpPr>
          <p:spPr bwMode="auto">
            <a:xfrm flipH="1">
              <a:off x="69850" y="2681288"/>
              <a:ext cx="5029200" cy="1295400"/>
            </a:xfrm>
            <a:prstGeom prst="line">
              <a:avLst/>
            </a:prstGeom>
            <a:noFill/>
            <a:ln w="28575">
              <a:solidFill>
                <a:srgbClr val="FFCC00"/>
              </a:solidFill>
              <a:round/>
              <a:headEnd/>
              <a:tailEnd/>
            </a:ln>
          </p:spPr>
          <p:txBody>
            <a:bodyPr wrap="none"/>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600"/>
            </a:p>
          </p:txBody>
        </p:sp>
        <p:sp>
          <p:nvSpPr>
            <p:cNvPr id="7" name="Line 4"/>
            <p:cNvSpPr>
              <a:spLocks noChangeShapeType="1"/>
            </p:cNvSpPr>
            <p:nvPr/>
          </p:nvSpPr>
          <p:spPr bwMode="auto">
            <a:xfrm flipH="1" flipV="1">
              <a:off x="69850" y="3976688"/>
              <a:ext cx="3962400" cy="990600"/>
            </a:xfrm>
            <a:prstGeom prst="line">
              <a:avLst/>
            </a:prstGeom>
            <a:noFill/>
            <a:ln w="28575">
              <a:solidFill>
                <a:srgbClr val="FFCC00"/>
              </a:solidFill>
              <a:round/>
              <a:headEnd/>
              <a:tailEnd/>
            </a:ln>
          </p:spPr>
          <p:txBody>
            <a:bodyPr wrap="none"/>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600"/>
            </a:p>
          </p:txBody>
        </p:sp>
        <p:sp>
          <p:nvSpPr>
            <p:cNvPr id="8" name="Line 5"/>
            <p:cNvSpPr>
              <a:spLocks noChangeShapeType="1"/>
            </p:cNvSpPr>
            <p:nvPr/>
          </p:nvSpPr>
          <p:spPr bwMode="auto">
            <a:xfrm flipH="1">
              <a:off x="69850" y="3595688"/>
              <a:ext cx="4038600" cy="381000"/>
            </a:xfrm>
            <a:prstGeom prst="line">
              <a:avLst/>
            </a:prstGeom>
            <a:noFill/>
            <a:ln w="28575">
              <a:solidFill>
                <a:srgbClr val="FFCC00"/>
              </a:solidFill>
              <a:round/>
              <a:headEnd/>
              <a:tailEnd/>
            </a:ln>
          </p:spPr>
          <p:txBody>
            <a:bodyPr wrap="none"/>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600"/>
            </a:p>
          </p:txBody>
        </p:sp>
        <p:sp>
          <p:nvSpPr>
            <p:cNvPr id="9" name="Line 6"/>
            <p:cNvSpPr>
              <a:spLocks noChangeShapeType="1"/>
            </p:cNvSpPr>
            <p:nvPr/>
          </p:nvSpPr>
          <p:spPr bwMode="auto">
            <a:xfrm>
              <a:off x="69850" y="3976688"/>
              <a:ext cx="4419600" cy="304800"/>
            </a:xfrm>
            <a:prstGeom prst="line">
              <a:avLst/>
            </a:prstGeom>
            <a:noFill/>
            <a:ln w="28575">
              <a:solidFill>
                <a:srgbClr val="FFCC00"/>
              </a:solidFill>
              <a:round/>
              <a:headEnd/>
              <a:tailEnd/>
            </a:ln>
          </p:spPr>
          <p:txBody>
            <a:bodyPr wrap="none"/>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600"/>
            </a:p>
          </p:txBody>
        </p:sp>
        <p:sp>
          <p:nvSpPr>
            <p:cNvPr id="10" name="Line 7"/>
            <p:cNvSpPr>
              <a:spLocks noChangeShapeType="1"/>
            </p:cNvSpPr>
            <p:nvPr/>
          </p:nvSpPr>
          <p:spPr bwMode="auto">
            <a:xfrm flipV="1">
              <a:off x="69850" y="3748088"/>
              <a:ext cx="4419600" cy="228600"/>
            </a:xfrm>
            <a:prstGeom prst="line">
              <a:avLst/>
            </a:prstGeom>
            <a:noFill/>
            <a:ln w="28575">
              <a:solidFill>
                <a:srgbClr val="FFCC00"/>
              </a:solidFill>
              <a:round/>
              <a:headEnd/>
              <a:tailEnd/>
            </a:ln>
          </p:spPr>
          <p:txBody>
            <a:bodyPr wrap="none"/>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600"/>
            </a:p>
          </p:txBody>
        </p:sp>
        <p:sp>
          <p:nvSpPr>
            <p:cNvPr id="11" name="Line 8"/>
            <p:cNvSpPr>
              <a:spLocks noChangeShapeType="1"/>
            </p:cNvSpPr>
            <p:nvPr/>
          </p:nvSpPr>
          <p:spPr bwMode="auto">
            <a:xfrm flipV="1">
              <a:off x="4794250" y="4129088"/>
              <a:ext cx="4267200" cy="685800"/>
            </a:xfrm>
            <a:prstGeom prst="line">
              <a:avLst/>
            </a:prstGeom>
            <a:noFill/>
            <a:ln w="28575">
              <a:solidFill>
                <a:srgbClr val="CC99FF"/>
              </a:solidFill>
              <a:round/>
              <a:headEnd/>
              <a:tailEnd/>
            </a:ln>
          </p:spPr>
          <p:txBody>
            <a:bodyPr wrap="none"/>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600"/>
            </a:p>
          </p:txBody>
        </p:sp>
        <p:sp>
          <p:nvSpPr>
            <p:cNvPr id="12" name="Line 9"/>
            <p:cNvSpPr>
              <a:spLocks noChangeShapeType="1"/>
            </p:cNvSpPr>
            <p:nvPr/>
          </p:nvSpPr>
          <p:spPr bwMode="auto">
            <a:xfrm>
              <a:off x="4794250" y="3062288"/>
              <a:ext cx="4267200" cy="685800"/>
            </a:xfrm>
            <a:prstGeom prst="line">
              <a:avLst/>
            </a:prstGeom>
            <a:noFill/>
            <a:ln w="28575">
              <a:solidFill>
                <a:srgbClr val="CC99FF"/>
              </a:solidFill>
              <a:round/>
              <a:headEnd/>
              <a:tailEnd/>
            </a:ln>
          </p:spPr>
          <p:txBody>
            <a:bodyPr wrap="none"/>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600"/>
            </a:p>
          </p:txBody>
        </p:sp>
        <p:sp>
          <p:nvSpPr>
            <p:cNvPr id="13" name="Line 10"/>
            <p:cNvSpPr>
              <a:spLocks noChangeShapeType="1"/>
            </p:cNvSpPr>
            <p:nvPr/>
          </p:nvSpPr>
          <p:spPr bwMode="auto">
            <a:xfrm>
              <a:off x="4794250" y="3824288"/>
              <a:ext cx="4267200" cy="76200"/>
            </a:xfrm>
            <a:prstGeom prst="line">
              <a:avLst/>
            </a:prstGeom>
            <a:noFill/>
            <a:ln w="28575">
              <a:solidFill>
                <a:srgbClr val="CC99FF"/>
              </a:solidFill>
              <a:round/>
              <a:headEnd/>
              <a:tailEnd/>
            </a:ln>
          </p:spPr>
          <p:txBody>
            <a:bodyPr wrap="none"/>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600"/>
            </a:p>
          </p:txBody>
        </p:sp>
        <p:sp>
          <p:nvSpPr>
            <p:cNvPr id="14" name="Line 11"/>
            <p:cNvSpPr>
              <a:spLocks noChangeShapeType="1"/>
            </p:cNvSpPr>
            <p:nvPr/>
          </p:nvSpPr>
          <p:spPr bwMode="auto">
            <a:xfrm flipV="1">
              <a:off x="4794250" y="4052888"/>
              <a:ext cx="4267200" cy="533400"/>
            </a:xfrm>
            <a:prstGeom prst="line">
              <a:avLst/>
            </a:prstGeom>
            <a:noFill/>
            <a:ln w="28575">
              <a:solidFill>
                <a:srgbClr val="CC99FF"/>
              </a:solidFill>
              <a:round/>
              <a:headEnd/>
              <a:tailEnd/>
            </a:ln>
          </p:spPr>
          <p:txBody>
            <a:bodyPr wrap="none"/>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600"/>
            </a:p>
          </p:txBody>
        </p:sp>
        <p:sp>
          <p:nvSpPr>
            <p:cNvPr id="15" name="Line 12"/>
            <p:cNvSpPr>
              <a:spLocks noChangeShapeType="1"/>
            </p:cNvSpPr>
            <p:nvPr/>
          </p:nvSpPr>
          <p:spPr bwMode="auto">
            <a:xfrm>
              <a:off x="4794250" y="3519488"/>
              <a:ext cx="4267200" cy="304800"/>
            </a:xfrm>
            <a:prstGeom prst="line">
              <a:avLst/>
            </a:prstGeom>
            <a:noFill/>
            <a:ln w="28575">
              <a:solidFill>
                <a:srgbClr val="CC99FF"/>
              </a:solidFill>
              <a:round/>
              <a:headEnd/>
              <a:tailEnd/>
            </a:ln>
          </p:spPr>
          <p:txBody>
            <a:bodyPr wrap="none"/>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600"/>
            </a:p>
          </p:txBody>
        </p:sp>
        <p:grpSp>
          <p:nvGrpSpPr>
            <p:cNvPr id="16" name="Group 15"/>
            <p:cNvGrpSpPr>
              <a:grpSpLocks/>
            </p:cNvGrpSpPr>
            <p:nvPr/>
          </p:nvGrpSpPr>
          <p:grpSpPr bwMode="auto">
            <a:xfrm>
              <a:off x="7167565" y="4433888"/>
              <a:ext cx="1741488" cy="1168400"/>
              <a:chOff x="4519" y="3120"/>
              <a:chExt cx="1097" cy="736"/>
            </a:xfrm>
          </p:grpSpPr>
          <p:sp>
            <p:nvSpPr>
              <p:cNvPr id="36" name="Text Box 14"/>
              <p:cNvSpPr txBox="1">
                <a:spLocks noChangeArrowheads="1"/>
              </p:cNvSpPr>
              <p:nvPr/>
            </p:nvSpPr>
            <p:spPr bwMode="auto">
              <a:xfrm>
                <a:off x="4519" y="3408"/>
                <a:ext cx="920" cy="448"/>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600" b="1">
                    <a:solidFill>
                      <a:srgbClr val="FF6600"/>
                    </a:solidFill>
                    <a:latin typeface="Tahoma" pitchFamily="34" charset="0"/>
                  </a:rPr>
                  <a:t>Vanishing</a:t>
                </a:r>
              </a:p>
              <a:p>
                <a:pPr algn="ctr"/>
                <a:r>
                  <a:rPr lang="en-US" sz="1600" b="1">
                    <a:solidFill>
                      <a:srgbClr val="FF6600"/>
                    </a:solidFill>
                    <a:latin typeface="Tahoma" pitchFamily="34" charset="0"/>
                  </a:rPr>
                  <a:t> point</a:t>
                </a:r>
              </a:p>
            </p:txBody>
          </p:sp>
          <p:sp>
            <p:nvSpPr>
              <p:cNvPr id="37" name="Line 15"/>
              <p:cNvSpPr>
                <a:spLocks noChangeShapeType="1"/>
              </p:cNvSpPr>
              <p:nvPr/>
            </p:nvSpPr>
            <p:spPr bwMode="auto">
              <a:xfrm flipV="1">
                <a:off x="4848" y="3120"/>
                <a:ext cx="768" cy="288"/>
              </a:xfrm>
              <a:prstGeom prst="line">
                <a:avLst/>
              </a:prstGeom>
              <a:noFill/>
              <a:ln w="38100">
                <a:solidFill>
                  <a:srgbClr val="FF0000"/>
                </a:solidFill>
                <a:round/>
                <a:headEnd/>
                <a:tailEnd type="triangle" w="med" len="med"/>
              </a:ln>
            </p:spPr>
            <p:txBody>
              <a:bodyPr wrap="none"/>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600"/>
              </a:p>
            </p:txBody>
          </p:sp>
        </p:grpSp>
        <p:sp>
          <p:nvSpPr>
            <p:cNvPr id="17" name="Line 16"/>
            <p:cNvSpPr>
              <a:spLocks noChangeShapeType="1"/>
            </p:cNvSpPr>
            <p:nvPr/>
          </p:nvSpPr>
          <p:spPr bwMode="auto">
            <a:xfrm>
              <a:off x="-6350" y="3976688"/>
              <a:ext cx="9144000" cy="0"/>
            </a:xfrm>
            <a:prstGeom prst="line">
              <a:avLst/>
            </a:prstGeom>
            <a:noFill/>
            <a:ln w="57150">
              <a:solidFill>
                <a:srgbClr val="00FFFF"/>
              </a:solidFill>
              <a:round/>
              <a:headEnd/>
              <a:tailEnd/>
            </a:ln>
          </p:spPr>
          <p:txBody>
            <a:bodyPr wrap="none"/>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600"/>
            </a:p>
          </p:txBody>
        </p:sp>
        <p:grpSp>
          <p:nvGrpSpPr>
            <p:cNvPr id="18" name="Group 17"/>
            <p:cNvGrpSpPr>
              <a:grpSpLocks/>
            </p:cNvGrpSpPr>
            <p:nvPr/>
          </p:nvGrpSpPr>
          <p:grpSpPr bwMode="auto">
            <a:xfrm>
              <a:off x="-6350" y="2224088"/>
              <a:ext cx="1828800" cy="1600200"/>
              <a:chOff x="0" y="1728"/>
              <a:chExt cx="1152" cy="1008"/>
            </a:xfrm>
          </p:grpSpPr>
          <p:sp>
            <p:nvSpPr>
              <p:cNvPr id="34" name="Text Box 18"/>
              <p:cNvSpPr txBox="1">
                <a:spLocks noChangeArrowheads="1"/>
              </p:cNvSpPr>
              <p:nvPr/>
            </p:nvSpPr>
            <p:spPr bwMode="auto">
              <a:xfrm>
                <a:off x="0" y="1728"/>
                <a:ext cx="1152" cy="448"/>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600" b="1" dirty="0">
                    <a:solidFill>
                      <a:schemeClr val="hlink"/>
                    </a:solidFill>
                    <a:latin typeface="Tahoma" pitchFamily="34" charset="0"/>
                  </a:rPr>
                  <a:t>Vanishing</a:t>
                </a:r>
              </a:p>
              <a:p>
                <a:pPr algn="ctr"/>
                <a:r>
                  <a:rPr lang="en-US" sz="1600" b="1" dirty="0">
                    <a:solidFill>
                      <a:srgbClr val="333399"/>
                    </a:solidFill>
                    <a:latin typeface="Tahoma" pitchFamily="34" charset="0"/>
                  </a:rPr>
                  <a:t> </a:t>
                </a:r>
                <a:r>
                  <a:rPr lang="en-US" sz="1600" b="1" dirty="0">
                    <a:solidFill>
                      <a:schemeClr val="hlink"/>
                    </a:solidFill>
                    <a:latin typeface="Tahoma" pitchFamily="34" charset="0"/>
                  </a:rPr>
                  <a:t>line</a:t>
                </a:r>
              </a:p>
            </p:txBody>
          </p:sp>
          <p:sp>
            <p:nvSpPr>
              <p:cNvPr id="35" name="Line 19"/>
              <p:cNvSpPr>
                <a:spLocks noChangeShapeType="1"/>
              </p:cNvSpPr>
              <p:nvPr/>
            </p:nvSpPr>
            <p:spPr bwMode="auto">
              <a:xfrm>
                <a:off x="528" y="2208"/>
                <a:ext cx="192" cy="528"/>
              </a:xfrm>
              <a:prstGeom prst="line">
                <a:avLst/>
              </a:prstGeom>
              <a:noFill/>
              <a:ln w="38100">
                <a:solidFill>
                  <a:schemeClr val="hlink"/>
                </a:solidFill>
                <a:round/>
                <a:headEnd/>
                <a:tailEnd type="triangle" w="med" len="med"/>
              </a:ln>
            </p:spPr>
            <p:txBody>
              <a:bodyPr wrap="none"/>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600"/>
              </a:p>
            </p:txBody>
          </p:sp>
        </p:grpSp>
        <p:grpSp>
          <p:nvGrpSpPr>
            <p:cNvPr id="19" name="Group 18"/>
            <p:cNvGrpSpPr>
              <a:grpSpLocks/>
            </p:cNvGrpSpPr>
            <p:nvPr/>
          </p:nvGrpSpPr>
          <p:grpSpPr bwMode="auto">
            <a:xfrm>
              <a:off x="38100" y="3932258"/>
              <a:ext cx="1503370" cy="1533532"/>
              <a:chOff x="28" y="2804"/>
              <a:chExt cx="947" cy="966"/>
            </a:xfrm>
          </p:grpSpPr>
          <p:sp>
            <p:nvSpPr>
              <p:cNvPr id="31" name="Oval 30"/>
              <p:cNvSpPr>
                <a:spLocks noChangeAspect="1" noChangeArrowheads="1"/>
              </p:cNvSpPr>
              <p:nvPr/>
            </p:nvSpPr>
            <p:spPr bwMode="auto">
              <a:xfrm>
                <a:off x="28" y="2804"/>
                <a:ext cx="63" cy="63"/>
              </a:xfrm>
              <a:prstGeom prst="ellipse">
                <a:avLst/>
              </a:prstGeom>
              <a:solidFill>
                <a:srgbClr val="FF0000"/>
              </a:solidFill>
              <a:ln w="9525">
                <a:solidFill>
                  <a:srgbClr val="990000"/>
                </a:solidFill>
                <a:round/>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600"/>
              </a:p>
            </p:txBody>
          </p:sp>
          <p:sp>
            <p:nvSpPr>
              <p:cNvPr id="32" name="Text Box 22"/>
              <p:cNvSpPr txBox="1">
                <a:spLocks noChangeArrowheads="1"/>
              </p:cNvSpPr>
              <p:nvPr/>
            </p:nvSpPr>
            <p:spPr bwMode="auto">
              <a:xfrm>
                <a:off x="55" y="3322"/>
                <a:ext cx="920" cy="448"/>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600" b="1" dirty="0">
                    <a:solidFill>
                      <a:srgbClr val="FF6600"/>
                    </a:solidFill>
                    <a:latin typeface="Tahoma" pitchFamily="34" charset="0"/>
                  </a:rPr>
                  <a:t>Vanishing</a:t>
                </a:r>
              </a:p>
              <a:p>
                <a:pPr algn="ctr"/>
                <a:r>
                  <a:rPr lang="en-US" sz="1600" b="1" dirty="0">
                    <a:solidFill>
                      <a:srgbClr val="FF6600"/>
                    </a:solidFill>
                    <a:latin typeface="Tahoma" pitchFamily="34" charset="0"/>
                  </a:rPr>
                  <a:t> point</a:t>
                </a:r>
              </a:p>
            </p:txBody>
          </p:sp>
          <p:sp>
            <p:nvSpPr>
              <p:cNvPr id="33" name="Line 23"/>
              <p:cNvSpPr>
                <a:spLocks noChangeShapeType="1"/>
              </p:cNvSpPr>
              <p:nvPr/>
            </p:nvSpPr>
            <p:spPr bwMode="auto">
              <a:xfrm flipH="1" flipV="1">
                <a:off x="96" y="2928"/>
                <a:ext cx="240" cy="432"/>
              </a:xfrm>
              <a:prstGeom prst="line">
                <a:avLst/>
              </a:prstGeom>
              <a:noFill/>
              <a:ln w="38100">
                <a:solidFill>
                  <a:srgbClr val="FF0000"/>
                </a:solidFill>
                <a:round/>
                <a:headEnd/>
                <a:tailEnd type="triangle" w="med" len="med"/>
              </a:ln>
            </p:spPr>
            <p:txBody>
              <a:bodyPr wrap="none"/>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600"/>
              </a:p>
            </p:txBody>
          </p:sp>
        </p:grpSp>
        <p:sp>
          <p:nvSpPr>
            <p:cNvPr id="20" name="Line 24"/>
            <p:cNvSpPr>
              <a:spLocks noChangeShapeType="1"/>
            </p:cNvSpPr>
            <p:nvPr/>
          </p:nvSpPr>
          <p:spPr bwMode="auto">
            <a:xfrm flipV="1">
              <a:off x="2432050" y="1462088"/>
              <a:ext cx="0" cy="3124200"/>
            </a:xfrm>
            <a:prstGeom prst="line">
              <a:avLst/>
            </a:prstGeom>
            <a:noFill/>
            <a:ln w="28575">
              <a:solidFill>
                <a:srgbClr val="00FF00"/>
              </a:solidFill>
              <a:round/>
              <a:headEnd/>
              <a:tailEnd/>
            </a:ln>
          </p:spPr>
          <p:txBody>
            <a:bodyPr wrap="none"/>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600"/>
            </a:p>
          </p:txBody>
        </p:sp>
        <p:sp>
          <p:nvSpPr>
            <p:cNvPr id="21" name="Line 25"/>
            <p:cNvSpPr>
              <a:spLocks noChangeShapeType="1"/>
            </p:cNvSpPr>
            <p:nvPr/>
          </p:nvSpPr>
          <p:spPr bwMode="auto">
            <a:xfrm flipV="1">
              <a:off x="2798763" y="1462088"/>
              <a:ext cx="0" cy="3200400"/>
            </a:xfrm>
            <a:prstGeom prst="line">
              <a:avLst/>
            </a:prstGeom>
            <a:noFill/>
            <a:ln w="28575">
              <a:solidFill>
                <a:srgbClr val="00FF00"/>
              </a:solidFill>
              <a:round/>
              <a:headEnd/>
              <a:tailEnd/>
            </a:ln>
          </p:spPr>
          <p:txBody>
            <a:bodyPr wrap="none"/>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600"/>
            </a:p>
          </p:txBody>
        </p:sp>
        <p:sp>
          <p:nvSpPr>
            <p:cNvPr id="22" name="Line 26"/>
            <p:cNvSpPr>
              <a:spLocks noChangeShapeType="1"/>
            </p:cNvSpPr>
            <p:nvPr/>
          </p:nvSpPr>
          <p:spPr bwMode="auto">
            <a:xfrm flipV="1">
              <a:off x="3319463" y="1462088"/>
              <a:ext cx="0" cy="3352800"/>
            </a:xfrm>
            <a:prstGeom prst="line">
              <a:avLst/>
            </a:prstGeom>
            <a:noFill/>
            <a:ln w="28575">
              <a:solidFill>
                <a:srgbClr val="00FF00"/>
              </a:solidFill>
              <a:round/>
              <a:headEnd/>
              <a:tailEnd/>
            </a:ln>
          </p:spPr>
          <p:txBody>
            <a:bodyPr wrap="none"/>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600"/>
            </a:p>
          </p:txBody>
        </p:sp>
        <p:sp>
          <p:nvSpPr>
            <p:cNvPr id="23" name="Line 27"/>
            <p:cNvSpPr>
              <a:spLocks noChangeShapeType="1"/>
            </p:cNvSpPr>
            <p:nvPr/>
          </p:nvSpPr>
          <p:spPr bwMode="auto">
            <a:xfrm flipV="1">
              <a:off x="4108450" y="1462088"/>
              <a:ext cx="0" cy="3505200"/>
            </a:xfrm>
            <a:prstGeom prst="line">
              <a:avLst/>
            </a:prstGeom>
            <a:noFill/>
            <a:ln w="28575">
              <a:solidFill>
                <a:srgbClr val="00FF00"/>
              </a:solidFill>
              <a:round/>
              <a:headEnd/>
              <a:tailEnd/>
            </a:ln>
          </p:spPr>
          <p:txBody>
            <a:bodyPr wrap="none"/>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600"/>
            </a:p>
          </p:txBody>
        </p:sp>
        <p:sp>
          <p:nvSpPr>
            <p:cNvPr id="24" name="Line 28"/>
            <p:cNvSpPr>
              <a:spLocks noChangeShapeType="1"/>
            </p:cNvSpPr>
            <p:nvPr/>
          </p:nvSpPr>
          <p:spPr bwMode="auto">
            <a:xfrm flipV="1">
              <a:off x="4718050" y="1462088"/>
              <a:ext cx="0" cy="3429000"/>
            </a:xfrm>
            <a:prstGeom prst="line">
              <a:avLst/>
            </a:prstGeom>
            <a:noFill/>
            <a:ln w="28575">
              <a:solidFill>
                <a:srgbClr val="00FF00"/>
              </a:solidFill>
              <a:round/>
              <a:headEnd/>
              <a:tailEnd/>
            </a:ln>
          </p:spPr>
          <p:txBody>
            <a:bodyPr wrap="none"/>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600"/>
            </a:p>
          </p:txBody>
        </p:sp>
        <p:sp>
          <p:nvSpPr>
            <p:cNvPr id="25" name="Line 29"/>
            <p:cNvSpPr>
              <a:spLocks noChangeShapeType="1"/>
            </p:cNvSpPr>
            <p:nvPr/>
          </p:nvSpPr>
          <p:spPr bwMode="auto">
            <a:xfrm flipV="1">
              <a:off x="5937250" y="1462088"/>
              <a:ext cx="0" cy="3276600"/>
            </a:xfrm>
            <a:prstGeom prst="line">
              <a:avLst/>
            </a:prstGeom>
            <a:noFill/>
            <a:ln w="28575">
              <a:solidFill>
                <a:srgbClr val="00FF00"/>
              </a:solidFill>
              <a:round/>
              <a:headEnd/>
              <a:tailEnd/>
            </a:ln>
          </p:spPr>
          <p:txBody>
            <a:bodyPr wrap="none"/>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600"/>
            </a:p>
          </p:txBody>
        </p:sp>
        <p:sp>
          <p:nvSpPr>
            <p:cNvPr id="26" name="Line 30"/>
            <p:cNvSpPr>
              <a:spLocks noChangeShapeType="1"/>
            </p:cNvSpPr>
            <p:nvPr/>
          </p:nvSpPr>
          <p:spPr bwMode="auto">
            <a:xfrm flipV="1">
              <a:off x="5175250" y="1462088"/>
              <a:ext cx="0" cy="2057400"/>
            </a:xfrm>
            <a:prstGeom prst="line">
              <a:avLst/>
            </a:prstGeom>
            <a:noFill/>
            <a:ln w="28575">
              <a:solidFill>
                <a:srgbClr val="00FF00"/>
              </a:solidFill>
              <a:round/>
              <a:headEnd/>
              <a:tailEnd/>
            </a:ln>
          </p:spPr>
          <p:txBody>
            <a:bodyPr wrap="none"/>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600"/>
            </a:p>
          </p:txBody>
        </p:sp>
        <p:grpSp>
          <p:nvGrpSpPr>
            <p:cNvPr id="27" name="Group 26"/>
            <p:cNvGrpSpPr>
              <a:grpSpLocks/>
            </p:cNvGrpSpPr>
            <p:nvPr/>
          </p:nvGrpSpPr>
          <p:grpSpPr bwMode="auto">
            <a:xfrm>
              <a:off x="6275389" y="1157288"/>
              <a:ext cx="2671763" cy="1009650"/>
              <a:chOff x="4080" y="1248"/>
              <a:chExt cx="1683" cy="636"/>
            </a:xfrm>
          </p:grpSpPr>
          <p:sp>
            <p:nvSpPr>
              <p:cNvPr id="29" name="Text Box 32"/>
              <p:cNvSpPr txBox="1">
                <a:spLocks noChangeArrowheads="1"/>
              </p:cNvSpPr>
              <p:nvPr/>
            </p:nvSpPr>
            <p:spPr bwMode="auto">
              <a:xfrm>
                <a:off x="4158" y="1248"/>
                <a:ext cx="1605" cy="636"/>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600" b="1">
                    <a:solidFill>
                      <a:srgbClr val="FF6600"/>
                    </a:solidFill>
                    <a:latin typeface="Tahoma" pitchFamily="34" charset="0"/>
                  </a:rPr>
                  <a:t> Vertical vanishing</a:t>
                </a:r>
              </a:p>
              <a:p>
                <a:pPr algn="ctr"/>
                <a:r>
                  <a:rPr lang="en-US" sz="1600" b="1">
                    <a:solidFill>
                      <a:srgbClr val="FF6600"/>
                    </a:solidFill>
                    <a:latin typeface="Tahoma" pitchFamily="34" charset="0"/>
                  </a:rPr>
                  <a:t> point</a:t>
                </a:r>
              </a:p>
              <a:p>
                <a:pPr algn="ctr"/>
                <a:r>
                  <a:rPr lang="en-US" sz="1600" b="1">
                    <a:solidFill>
                      <a:srgbClr val="FF6600"/>
                    </a:solidFill>
                    <a:latin typeface="Tahoma" pitchFamily="34" charset="0"/>
                  </a:rPr>
                  <a:t>(at infinity)</a:t>
                </a:r>
              </a:p>
            </p:txBody>
          </p:sp>
          <p:sp>
            <p:nvSpPr>
              <p:cNvPr id="30" name="Line 33"/>
              <p:cNvSpPr>
                <a:spLocks noChangeShapeType="1"/>
              </p:cNvSpPr>
              <p:nvPr/>
            </p:nvSpPr>
            <p:spPr bwMode="auto">
              <a:xfrm flipH="1" flipV="1">
                <a:off x="4080" y="1248"/>
                <a:ext cx="0" cy="288"/>
              </a:xfrm>
              <a:prstGeom prst="line">
                <a:avLst/>
              </a:prstGeom>
              <a:noFill/>
              <a:ln w="38100">
                <a:solidFill>
                  <a:srgbClr val="FF0000"/>
                </a:solidFill>
                <a:round/>
                <a:headEnd/>
                <a:tailEnd type="triangle" w="med" len="med"/>
              </a:ln>
            </p:spPr>
            <p:txBody>
              <a:bodyPr wrap="none"/>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600"/>
              </a:p>
            </p:txBody>
          </p:sp>
        </p:grpSp>
      </p:grpSp>
      <p:sp>
        <p:nvSpPr>
          <p:cNvPr id="28" name="TextBox 36"/>
          <p:cNvSpPr txBox="1">
            <a:spLocks noChangeArrowheads="1"/>
          </p:cNvSpPr>
          <p:nvPr/>
        </p:nvSpPr>
        <p:spPr bwMode="auto">
          <a:xfrm>
            <a:off x="6340475" y="6581775"/>
            <a:ext cx="2746375" cy="276225"/>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a:t>Slide from </a:t>
            </a:r>
            <a:r>
              <a:rPr lang="en-US" sz="1200" dirty="0" err="1"/>
              <a:t>Efros</a:t>
            </a:r>
            <a:r>
              <a:rPr lang="en-US" sz="1200" dirty="0"/>
              <a:t>, Photo from </a:t>
            </a:r>
            <a:r>
              <a:rPr lang="en-US" sz="1200" dirty="0" err="1"/>
              <a:t>Criminisi</a:t>
            </a:r>
            <a:endParaRPr lang="en-US" sz="1200" dirty="0"/>
          </a:p>
        </p:txBody>
      </p:sp>
      <p:sp>
        <p:nvSpPr>
          <p:cNvPr id="40" name="Content Placeholder 2">
            <a:extLst>
              <a:ext uri="{FF2B5EF4-FFF2-40B4-BE49-F238E27FC236}">
                <a16:creationId xmlns:a16="http://schemas.microsoft.com/office/drawing/2014/main" id="{ECC866F3-02DD-4222-BC1D-F63E07A97248}"/>
              </a:ext>
            </a:extLst>
          </p:cNvPr>
          <p:cNvSpPr>
            <a:spLocks noGrp="1"/>
          </p:cNvSpPr>
          <p:nvPr>
            <p:ph idx="1"/>
          </p:nvPr>
        </p:nvSpPr>
        <p:spPr>
          <a:xfrm>
            <a:off x="628650" y="1825625"/>
            <a:ext cx="7886700" cy="4351338"/>
          </a:xfrm>
        </p:spPr>
        <p:txBody>
          <a:bodyPr/>
          <a:lstStyle/>
          <a:p>
            <a:pPr marL="457200" indent="-457200">
              <a:buFont typeface="Arial" pitchFamily="34" charset="0"/>
              <a:buChar char="•"/>
            </a:pPr>
            <a:r>
              <a:rPr lang="en-US" dirty="0"/>
              <a:t>What if 3D coordinates are unknown?</a:t>
            </a:r>
          </a:p>
          <a:p>
            <a:pPr marL="457200" indent="-457200">
              <a:buFont typeface="Arial" pitchFamily="34" charset="0"/>
              <a:buChar char="•"/>
            </a:pPr>
            <a:r>
              <a:rPr lang="en-US" dirty="0"/>
              <a:t>Use scene features such as vanishing points</a:t>
            </a:r>
          </a:p>
        </p:txBody>
      </p:sp>
    </p:spTree>
    <p:extLst>
      <p:ext uri="{BB962C8B-B14F-4D97-AF65-F5344CB8AC3E}">
        <p14:creationId xmlns:p14="http://schemas.microsoft.com/office/powerpoint/2010/main" val="17512959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Scaling Up To The World</a:t>
            </a:r>
          </a:p>
        </p:txBody>
      </p:sp>
      <p:pic>
        <p:nvPicPr>
          <p:cNvPr id="8194" name="Picture 2" descr="http://balaton.graphics.cs.cmu.edu/dfouhey/NYUImages/rgb_00077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9" t="1797" r="2076" b="2029"/>
          <a:stretch/>
        </p:blipFill>
        <p:spPr bwMode="auto">
          <a:xfrm>
            <a:off x="2286000" y="2590800"/>
            <a:ext cx="1828800" cy="13716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196" name="Picture 4" descr="http://balaton.graphics.cs.cmu.edu/dfouhey/NYUImages/rgb_00100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5" t="1565" r="1260" b="1260"/>
          <a:stretch/>
        </p:blipFill>
        <p:spPr bwMode="auto">
          <a:xfrm>
            <a:off x="361786" y="2590800"/>
            <a:ext cx="1828798" cy="13716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198" name="Picture 6" descr="http://balaton.graphics.cs.cmu.edu/dfouhey/NYUImages/rgb_00004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20" t="1620" r="2380" b="2380"/>
          <a:stretch/>
        </p:blipFill>
        <p:spPr bwMode="auto">
          <a:xfrm>
            <a:off x="361786" y="4038600"/>
            <a:ext cx="1828800" cy="13716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200" name="Picture 8" descr="http://balaton.graphics.cs.cmu.edu/dfouhey/NYUImages/rgb_00108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37" t="1737" r="2112" b="2112"/>
          <a:stretch/>
        </p:blipFill>
        <p:spPr bwMode="auto">
          <a:xfrm>
            <a:off x="2286000" y="4038600"/>
            <a:ext cx="1828800" cy="13716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1786" y="1906274"/>
            <a:ext cx="3753014" cy="646331"/>
          </a:xfrm>
          <a:prstGeom prst="rect">
            <a:avLst/>
          </a:prstGeom>
          <a:noFill/>
        </p:spPr>
        <p:txBody>
          <a:bodyPr wrap="square" rtlCol="0">
            <a:spAutoFit/>
          </a:bodyPr>
          <a:lstStyle/>
          <a:p>
            <a:pPr algn="ctr"/>
            <a:r>
              <a:rPr lang="en-US" sz="3600" dirty="0"/>
              <a:t>RGBD Datasets</a:t>
            </a:r>
          </a:p>
        </p:txBody>
      </p:sp>
      <p:sp>
        <p:nvSpPr>
          <p:cNvPr id="10" name="TextBox 9"/>
          <p:cNvSpPr txBox="1"/>
          <p:nvPr/>
        </p:nvSpPr>
        <p:spPr>
          <a:xfrm>
            <a:off x="4724400" y="1906274"/>
            <a:ext cx="3829214" cy="646331"/>
          </a:xfrm>
          <a:prstGeom prst="rect">
            <a:avLst/>
          </a:prstGeom>
          <a:noFill/>
        </p:spPr>
        <p:txBody>
          <a:bodyPr wrap="square" rtlCol="0">
            <a:spAutoFit/>
          </a:bodyPr>
          <a:lstStyle/>
          <a:p>
            <a:pPr algn="ctr"/>
            <a:r>
              <a:rPr lang="en-US" sz="3600" dirty="0"/>
              <a:t>What about?</a:t>
            </a:r>
          </a:p>
        </p:txBody>
      </p:sp>
      <p:pic>
        <p:nvPicPr>
          <p:cNvPr id="11" name="Picture 4" descr="http://balaton.graphics.cs.cmu.edu/dfouhey/no3d/specFull/predict/supermarket/images/gsun_0403f8851abbeed3e190af63a85765f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4400" y="2590800"/>
            <a:ext cx="1828799" cy="13716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202" name="Picture 10" descr="http://balaton.graphics.cs.cmu.edu/dfouhey/no3d/specFull/predict/locker_room/images/gsun_21ed44877fcb4d65a262590fe40c272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0" y="4038790"/>
            <a:ext cx="1028415" cy="137122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204" name="Picture 12" descr="http://balaton.graphics.cs.cmu.edu/dfouhey/no3d/specFull/predict/airport_terminal/images/gsun_35ed91d3505abe8e31b5a4f912c39568.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6051"/>
          <a:stretch/>
        </p:blipFill>
        <p:spPr bwMode="auto">
          <a:xfrm>
            <a:off x="5867400" y="4038600"/>
            <a:ext cx="1535264" cy="13716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206" name="Picture 14" descr="http://balaton.graphics.cs.cmu.edu/dfouhey/no3d/specFull/predict/restaurant/images/gsun_2bef73dbb2bd34ce24eb37b2dba143ab.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24814" y="2590800"/>
            <a:ext cx="1828800" cy="13716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208" name="Picture 16" descr="http://balaton.graphics.cs.cmu.edu/dfouhey/no3d/specFull/predict/art_gallery/images/gsun_25fe6931f90a014eed92a43a508056c5.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24914" y="4038600"/>
            <a:ext cx="1028700" cy="13716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A4654E6-817C-421C-9BFB-DE3D4D188A9B}"/>
              </a:ext>
            </a:extLst>
          </p:cNvPr>
          <p:cNvSpPr txBox="1"/>
          <p:nvPr/>
        </p:nvSpPr>
        <p:spPr>
          <a:xfrm>
            <a:off x="2693504" y="6271591"/>
            <a:ext cx="5860110" cy="307777"/>
          </a:xfrm>
          <a:prstGeom prst="rect">
            <a:avLst/>
          </a:prstGeom>
          <a:noFill/>
        </p:spPr>
        <p:txBody>
          <a:bodyPr wrap="square" rtlCol="0">
            <a:spAutoFit/>
          </a:bodyPr>
          <a:lstStyle/>
          <a:p>
            <a:pPr algn="r"/>
            <a:r>
              <a:rPr lang="en-US" sz="1400" dirty="0"/>
              <a:t>Places-205, Zhou et al. NIPS 2014</a:t>
            </a:r>
          </a:p>
        </p:txBody>
      </p:sp>
    </p:spTree>
    <p:extLst>
      <p:ext uri="{BB962C8B-B14F-4D97-AF65-F5344CB8AC3E}">
        <p14:creationId xmlns:p14="http://schemas.microsoft.com/office/powerpoint/2010/main" val="42853429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Style Learned from Internet</a:t>
            </a:r>
          </a:p>
        </p:txBody>
      </p:sp>
      <p:grpSp>
        <p:nvGrpSpPr>
          <p:cNvPr id="7" name="Group 6"/>
          <p:cNvGrpSpPr/>
          <p:nvPr/>
        </p:nvGrpSpPr>
        <p:grpSpPr>
          <a:xfrm>
            <a:off x="1308515" y="2178585"/>
            <a:ext cx="6526970" cy="3831795"/>
            <a:chOff x="1308515" y="2178585"/>
            <a:chExt cx="6526970" cy="3831795"/>
          </a:xfrm>
        </p:grpSpPr>
        <p:pic>
          <p:nvPicPr>
            <p:cNvPr id="1026" name="Picture 2" descr="C:\Users\david\Dropbox\No3D\paper\figures\specClusters\2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6945" y="2760853"/>
              <a:ext cx="1322479" cy="132247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C:\Users\david\Dropbox\No3D\paper\figures\specClusters\2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515" y="2760853"/>
              <a:ext cx="1322479" cy="132247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C:\Users\david\Dropbox\No3D\paper\figures\specClusters\0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515" y="4687901"/>
              <a:ext cx="1322479" cy="132247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31" name="Picture 7" descr="C:\Users\david\Dropbox\No3D\paper\figures\specClusters\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6945" y="4687901"/>
              <a:ext cx="1322479" cy="132247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308515" y="2178586"/>
              <a:ext cx="2770909" cy="584775"/>
            </a:xfrm>
            <a:prstGeom prst="rect">
              <a:avLst/>
            </a:prstGeom>
            <a:noFill/>
          </p:spPr>
          <p:txBody>
            <a:bodyPr wrap="square" rtlCol="0">
              <a:spAutoFit/>
            </a:bodyPr>
            <a:lstStyle/>
            <a:p>
              <a:pPr algn="ctr"/>
              <a:r>
                <a:rPr lang="en-US" sz="3200" dirty="0"/>
                <a:t>Supermarket</a:t>
              </a:r>
            </a:p>
          </p:txBody>
        </p:sp>
        <p:sp>
          <p:nvSpPr>
            <p:cNvPr id="17" name="TextBox 16"/>
            <p:cNvSpPr txBox="1"/>
            <p:nvPr/>
          </p:nvSpPr>
          <p:spPr>
            <a:xfrm>
              <a:off x="1308515" y="4112055"/>
              <a:ext cx="2770909" cy="584775"/>
            </a:xfrm>
            <a:prstGeom prst="rect">
              <a:avLst/>
            </a:prstGeom>
            <a:noFill/>
          </p:spPr>
          <p:txBody>
            <a:bodyPr wrap="square" rtlCol="0">
              <a:spAutoFit/>
            </a:bodyPr>
            <a:lstStyle/>
            <a:p>
              <a:pPr algn="ctr"/>
              <a:r>
                <a:rPr lang="en-US" sz="3200" dirty="0"/>
                <a:t>Museum</a:t>
              </a:r>
            </a:p>
          </p:txBody>
        </p:sp>
        <p:pic>
          <p:nvPicPr>
            <p:cNvPr id="1028" name="Picture 4" descr="C:\Users\david\Dropbox\No3D\paper\figures\specClusters\3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3006" y="2760853"/>
              <a:ext cx="1322479" cy="132247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descr="C:\Users\david\Dropbox\No3D\paper\figures\specClusters\3_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4576" y="2760853"/>
              <a:ext cx="1322479" cy="132247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C:\Users\david\Dropbox\No3D\paper\figures\specClusters\4_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3006" y="4687901"/>
              <a:ext cx="1322479" cy="132247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33" name="Picture 9" descr="C:\Users\david\Dropbox\No3D\paper\figures\specClusters\4_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64576" y="4687901"/>
              <a:ext cx="1322479" cy="132247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001599" y="2178585"/>
              <a:ext cx="2833885" cy="584775"/>
            </a:xfrm>
            <a:prstGeom prst="rect">
              <a:avLst/>
            </a:prstGeom>
            <a:noFill/>
          </p:spPr>
          <p:txBody>
            <a:bodyPr wrap="square" rtlCol="0">
              <a:spAutoFit/>
            </a:bodyPr>
            <a:lstStyle/>
            <a:p>
              <a:pPr algn="ctr"/>
              <a:r>
                <a:rPr lang="en-US" sz="3200" dirty="0"/>
                <a:t>Laundromat</a:t>
              </a:r>
            </a:p>
          </p:txBody>
        </p:sp>
        <p:sp>
          <p:nvSpPr>
            <p:cNvPr id="19" name="TextBox 18"/>
            <p:cNvSpPr txBox="1"/>
            <p:nvPr/>
          </p:nvSpPr>
          <p:spPr>
            <a:xfrm>
              <a:off x="5064576" y="4112055"/>
              <a:ext cx="2770909" cy="584775"/>
            </a:xfrm>
            <a:prstGeom prst="rect">
              <a:avLst/>
            </a:prstGeom>
            <a:noFill/>
          </p:spPr>
          <p:txBody>
            <a:bodyPr wrap="square" rtlCol="0">
              <a:spAutoFit/>
            </a:bodyPr>
            <a:lstStyle/>
            <a:p>
              <a:pPr algn="ctr"/>
              <a:r>
                <a:rPr lang="en-US" sz="3200" dirty="0"/>
                <a:t>Locker Room</a:t>
              </a:r>
            </a:p>
          </p:txBody>
        </p:sp>
      </p:grpSp>
      <p:sp>
        <p:nvSpPr>
          <p:cNvPr id="16" name="Content Placeholder 2"/>
          <p:cNvSpPr txBox="1">
            <a:spLocks/>
          </p:cNvSpPr>
          <p:nvPr/>
        </p:nvSpPr>
        <p:spPr>
          <a:xfrm>
            <a:off x="457200" y="1524038"/>
            <a:ext cx="8229600" cy="5312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a:t>Automatically Discovered Style Elements</a:t>
            </a:r>
          </a:p>
        </p:txBody>
      </p:sp>
      <p:sp>
        <p:nvSpPr>
          <p:cNvPr id="20" name="TextBox 19">
            <a:extLst>
              <a:ext uri="{FF2B5EF4-FFF2-40B4-BE49-F238E27FC236}">
                <a16:creationId xmlns:a16="http://schemas.microsoft.com/office/drawing/2014/main" id="{A4DE6128-C933-4E1B-99F6-CA6BC220C07A}"/>
              </a:ext>
            </a:extLst>
          </p:cNvPr>
          <p:cNvSpPr txBox="1"/>
          <p:nvPr/>
        </p:nvSpPr>
        <p:spPr>
          <a:xfrm>
            <a:off x="2693504" y="6271591"/>
            <a:ext cx="5860110" cy="307777"/>
          </a:xfrm>
          <a:prstGeom prst="rect">
            <a:avLst/>
          </a:prstGeom>
          <a:noFill/>
        </p:spPr>
        <p:txBody>
          <a:bodyPr wrap="square" rtlCol="0">
            <a:spAutoFit/>
          </a:bodyPr>
          <a:lstStyle/>
          <a:p>
            <a:pPr algn="r"/>
            <a:r>
              <a:rPr lang="en-US" sz="1400" dirty="0"/>
              <a:t>Places-205, Zhou et al. NIPS 2014</a:t>
            </a:r>
          </a:p>
        </p:txBody>
      </p:sp>
    </p:spTree>
    <p:extLst>
      <p:ext uri="{BB962C8B-B14F-4D97-AF65-F5344CB8AC3E}">
        <p14:creationId xmlns:p14="http://schemas.microsoft.com/office/powerpoint/2010/main" val="40580785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CE29B-1B42-4D7E-94C4-248BE9D11663}"/>
              </a:ext>
            </a:extLst>
          </p:cNvPr>
          <p:cNvSpPr>
            <a:spLocks noGrp="1"/>
          </p:cNvSpPr>
          <p:nvPr>
            <p:ph type="title"/>
          </p:nvPr>
        </p:nvSpPr>
        <p:spPr/>
        <p:txBody>
          <a:bodyPr/>
          <a:lstStyle/>
          <a:p>
            <a:r>
              <a:rPr lang="en-US" dirty="0"/>
              <a:t>Learning from the Internet</a:t>
            </a:r>
          </a:p>
        </p:txBody>
      </p:sp>
      <p:pic>
        <p:nvPicPr>
          <p:cNvPr id="5" name="Picture 4">
            <a:extLst>
              <a:ext uri="{FF2B5EF4-FFF2-40B4-BE49-F238E27FC236}">
                <a16:creationId xmlns:a16="http://schemas.microsoft.com/office/drawing/2014/main" id="{3A044B66-E007-4E32-B583-719AB7EF2C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6580" y="1554568"/>
            <a:ext cx="3128212" cy="2346159"/>
          </a:xfrm>
          <a:prstGeom prst="rect">
            <a:avLst/>
          </a:prstGeom>
        </p:spPr>
      </p:pic>
      <p:pic>
        <p:nvPicPr>
          <p:cNvPr id="7" name="Picture 6">
            <a:extLst>
              <a:ext uri="{FF2B5EF4-FFF2-40B4-BE49-F238E27FC236}">
                <a16:creationId xmlns:a16="http://schemas.microsoft.com/office/drawing/2014/main" id="{409DBC13-5BE2-473F-9CD9-B47B123D2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27" y="1554568"/>
            <a:ext cx="3133695" cy="2350272"/>
          </a:xfrm>
          <a:prstGeom prst="rect">
            <a:avLst/>
          </a:prstGeom>
        </p:spPr>
      </p:pic>
      <p:pic>
        <p:nvPicPr>
          <p:cNvPr id="13" name="Picture 12">
            <a:extLst>
              <a:ext uri="{FF2B5EF4-FFF2-40B4-BE49-F238E27FC236}">
                <a16:creationId xmlns:a16="http://schemas.microsoft.com/office/drawing/2014/main" id="{E0193177-D1ED-445E-9DA1-1BAE0717D9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6579" y="4128295"/>
            <a:ext cx="3133695" cy="2350272"/>
          </a:xfrm>
          <a:prstGeom prst="rect">
            <a:avLst/>
          </a:prstGeom>
        </p:spPr>
      </p:pic>
      <p:pic>
        <p:nvPicPr>
          <p:cNvPr id="15" name="Picture 14">
            <a:extLst>
              <a:ext uri="{FF2B5EF4-FFF2-40B4-BE49-F238E27FC236}">
                <a16:creationId xmlns:a16="http://schemas.microsoft.com/office/drawing/2014/main" id="{BD2B2B5C-7361-4FA8-B888-AA727D5344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726" y="4128295"/>
            <a:ext cx="3133695" cy="2350272"/>
          </a:xfrm>
          <a:prstGeom prst="rect">
            <a:avLst/>
          </a:prstGeom>
        </p:spPr>
      </p:pic>
    </p:spTree>
    <p:extLst>
      <p:ext uri="{BB962C8B-B14F-4D97-AF65-F5344CB8AC3E}">
        <p14:creationId xmlns:p14="http://schemas.microsoft.com/office/powerpoint/2010/main" val="3190197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ln/>
        </p:spPr>
        <p:txBody>
          <a:bodyPr rIns="132080"/>
          <a:lstStyle/>
          <a:p>
            <a:r>
              <a:rPr lang="en-US" dirty="0"/>
              <a:t>Recall: Vanishing points</a:t>
            </a:r>
          </a:p>
        </p:txBody>
      </p:sp>
      <p:sp>
        <p:nvSpPr>
          <p:cNvPr id="20483" name="Line 3"/>
          <p:cNvSpPr>
            <a:spLocks noChangeShapeType="1"/>
          </p:cNvSpPr>
          <p:nvPr/>
        </p:nvSpPr>
        <p:spPr bwMode="auto">
          <a:xfrm>
            <a:off x="3276600" y="1804332"/>
            <a:ext cx="1588" cy="1524000"/>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0484" name="Line 4"/>
          <p:cNvSpPr>
            <a:spLocks noChangeShapeType="1"/>
          </p:cNvSpPr>
          <p:nvPr/>
        </p:nvSpPr>
        <p:spPr bwMode="auto">
          <a:xfrm>
            <a:off x="2667000" y="3937932"/>
            <a:ext cx="3810000" cy="1588"/>
          </a:xfrm>
          <a:prstGeom prst="line">
            <a:avLst/>
          </a:prstGeom>
          <a:noFill/>
          <a:ln w="28575" cap="flat">
            <a:solidFill>
              <a:srgbClr val="0066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0485" name="Rectangle 5"/>
          <p:cNvSpPr>
            <a:spLocks/>
          </p:cNvSpPr>
          <p:nvPr/>
        </p:nvSpPr>
        <p:spPr bwMode="auto">
          <a:xfrm>
            <a:off x="1447800" y="2032932"/>
            <a:ext cx="1017588"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a:solidFill>
                  <a:schemeClr val="tx1"/>
                </a:solidFill>
                <a:cs typeface="Times New Roman" charset="0"/>
              </a:rPr>
              <a:t>image plane</a:t>
            </a:r>
          </a:p>
        </p:txBody>
      </p:sp>
      <p:sp>
        <p:nvSpPr>
          <p:cNvPr id="20486" name="Line 6"/>
          <p:cNvSpPr>
            <a:spLocks noChangeShapeType="1"/>
          </p:cNvSpPr>
          <p:nvPr/>
        </p:nvSpPr>
        <p:spPr bwMode="auto">
          <a:xfrm>
            <a:off x="2133600" y="2337732"/>
            <a:ext cx="381000" cy="152400"/>
          </a:xfrm>
          <a:prstGeom prst="line">
            <a:avLst/>
          </a:prstGeom>
          <a:noFill/>
          <a:ln w="9525" cap="flat">
            <a:solidFill>
              <a:schemeClr val="tx1"/>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0487" name="Rectangle 7"/>
          <p:cNvSpPr>
            <a:spLocks/>
          </p:cNvSpPr>
          <p:nvPr/>
        </p:nvSpPr>
        <p:spPr bwMode="auto">
          <a:xfrm>
            <a:off x="3581400" y="4014132"/>
            <a:ext cx="137505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dirty="0">
                <a:solidFill>
                  <a:schemeClr val="tx1"/>
                </a:solidFill>
                <a:cs typeface="Times New Roman" charset="0"/>
              </a:rPr>
              <a:t>line in the scene</a:t>
            </a:r>
          </a:p>
        </p:txBody>
      </p:sp>
      <p:grpSp>
        <p:nvGrpSpPr>
          <p:cNvPr id="20491" name="Group 11"/>
          <p:cNvGrpSpPr>
            <a:grpSpLocks/>
          </p:cNvGrpSpPr>
          <p:nvPr/>
        </p:nvGrpSpPr>
        <p:grpSpPr bwMode="auto">
          <a:xfrm>
            <a:off x="2209800" y="2947332"/>
            <a:ext cx="1371600" cy="1019175"/>
            <a:chOff x="0" y="0"/>
            <a:chExt cx="864" cy="642"/>
          </a:xfrm>
        </p:grpSpPr>
        <p:sp>
          <p:nvSpPr>
            <p:cNvPr id="20488" name="Line 8"/>
            <p:cNvSpPr>
              <a:spLocks noChangeShapeType="1"/>
            </p:cNvSpPr>
            <p:nvPr/>
          </p:nvSpPr>
          <p:spPr bwMode="auto">
            <a:xfrm>
              <a:off x="0" y="0"/>
              <a:ext cx="864" cy="624"/>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0489" name="Oval 9"/>
            <p:cNvSpPr>
              <a:spLocks/>
            </p:cNvSpPr>
            <p:nvPr/>
          </p:nvSpPr>
          <p:spPr bwMode="auto">
            <a:xfrm>
              <a:off x="816" y="594"/>
              <a:ext cx="48" cy="48"/>
            </a:xfrm>
            <a:prstGeom prst="ellipse">
              <a:avLst/>
            </a:prstGeom>
            <a:solidFill>
              <a:srgbClr val="0066FF"/>
            </a:solidFill>
            <a:ln w="9525" cap="flat">
              <a:solidFill>
                <a:schemeClr val="tx1"/>
              </a:solidFill>
              <a:prstDash val="solid"/>
              <a:round/>
              <a:headEnd type="none" w="med" len="med"/>
              <a:tailEnd type="none" w="med" len="med"/>
            </a:ln>
          </p:spPr>
          <p:txBody>
            <a:bodyPr lIns="0" tIns="0" rIns="0" bIns="0"/>
            <a:lstStyle/>
            <a:p>
              <a:endParaRPr lang="en-US"/>
            </a:p>
          </p:txBody>
        </p:sp>
        <p:sp>
          <p:nvSpPr>
            <p:cNvPr id="20490" name="Oval 10"/>
            <p:cNvSpPr>
              <a:spLocks/>
            </p:cNvSpPr>
            <p:nvPr/>
          </p:nvSpPr>
          <p:spPr bwMode="auto">
            <a:xfrm>
              <a:off x="345" y="240"/>
              <a:ext cx="48" cy="48"/>
            </a:xfrm>
            <a:prstGeom prst="ellipse">
              <a:avLst/>
            </a:prstGeom>
            <a:solidFill>
              <a:srgbClr val="0066FF"/>
            </a:solidFill>
            <a:ln w="9525" cap="flat">
              <a:solidFill>
                <a:schemeClr val="tx1"/>
              </a:solidFill>
              <a:prstDash val="solid"/>
              <a:round/>
              <a:headEnd type="none" w="med" len="med"/>
              <a:tailEnd type="none" w="med" len="med"/>
            </a:ln>
          </p:spPr>
          <p:txBody>
            <a:bodyPr lIns="0" tIns="0" rIns="0" bIns="0"/>
            <a:lstStyle/>
            <a:p>
              <a:endParaRPr lang="en-US"/>
            </a:p>
          </p:txBody>
        </p:sp>
      </p:grpSp>
      <p:grpSp>
        <p:nvGrpSpPr>
          <p:cNvPr id="20495" name="Group 15"/>
          <p:cNvGrpSpPr>
            <a:grpSpLocks/>
          </p:cNvGrpSpPr>
          <p:nvPr/>
        </p:nvGrpSpPr>
        <p:grpSpPr bwMode="auto">
          <a:xfrm>
            <a:off x="2209800" y="2947332"/>
            <a:ext cx="2286000" cy="1022350"/>
            <a:chOff x="0" y="0"/>
            <a:chExt cx="1440" cy="644"/>
          </a:xfrm>
        </p:grpSpPr>
        <p:sp>
          <p:nvSpPr>
            <p:cNvPr id="20492" name="Line 12"/>
            <p:cNvSpPr>
              <a:spLocks noChangeShapeType="1"/>
            </p:cNvSpPr>
            <p:nvPr/>
          </p:nvSpPr>
          <p:spPr bwMode="auto">
            <a:xfrm>
              <a:off x="0" y="0"/>
              <a:ext cx="1440" cy="624"/>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dirty="0"/>
            </a:p>
          </p:txBody>
        </p:sp>
        <p:sp>
          <p:nvSpPr>
            <p:cNvPr id="20493" name="Oval 13"/>
            <p:cNvSpPr>
              <a:spLocks/>
            </p:cNvSpPr>
            <p:nvPr/>
          </p:nvSpPr>
          <p:spPr bwMode="auto">
            <a:xfrm>
              <a:off x="367" y="141"/>
              <a:ext cx="48" cy="48"/>
            </a:xfrm>
            <a:prstGeom prst="ellipse">
              <a:avLst/>
            </a:prstGeom>
            <a:solidFill>
              <a:srgbClr val="0066FF"/>
            </a:solidFill>
            <a:ln w="9525" cap="flat">
              <a:solidFill>
                <a:schemeClr val="tx1"/>
              </a:solidFill>
              <a:prstDash val="solid"/>
              <a:round/>
              <a:headEnd type="none" w="med" len="med"/>
              <a:tailEnd type="none" w="med" len="med"/>
            </a:ln>
          </p:spPr>
          <p:txBody>
            <a:bodyPr lIns="0" tIns="0" rIns="0" bIns="0"/>
            <a:lstStyle/>
            <a:p>
              <a:endParaRPr lang="en-US"/>
            </a:p>
          </p:txBody>
        </p:sp>
        <p:sp>
          <p:nvSpPr>
            <p:cNvPr id="20494" name="Oval 14"/>
            <p:cNvSpPr>
              <a:spLocks/>
            </p:cNvSpPr>
            <p:nvPr/>
          </p:nvSpPr>
          <p:spPr bwMode="auto">
            <a:xfrm>
              <a:off x="1392" y="596"/>
              <a:ext cx="48" cy="48"/>
            </a:xfrm>
            <a:prstGeom prst="ellipse">
              <a:avLst/>
            </a:prstGeom>
            <a:solidFill>
              <a:srgbClr val="0066FF"/>
            </a:solidFill>
            <a:ln w="9525" cap="flat">
              <a:solidFill>
                <a:schemeClr val="tx1"/>
              </a:solidFill>
              <a:prstDash val="solid"/>
              <a:round/>
              <a:headEnd type="none" w="med" len="med"/>
              <a:tailEnd type="none" w="med" len="med"/>
            </a:ln>
          </p:spPr>
          <p:txBody>
            <a:bodyPr lIns="0" tIns="0" rIns="0" bIns="0"/>
            <a:lstStyle/>
            <a:p>
              <a:endParaRPr lang="en-US"/>
            </a:p>
          </p:txBody>
        </p:sp>
      </p:grpSp>
      <p:grpSp>
        <p:nvGrpSpPr>
          <p:cNvPr id="20499" name="Group 19"/>
          <p:cNvGrpSpPr>
            <a:grpSpLocks/>
          </p:cNvGrpSpPr>
          <p:nvPr/>
        </p:nvGrpSpPr>
        <p:grpSpPr bwMode="auto">
          <a:xfrm>
            <a:off x="2209800" y="2947332"/>
            <a:ext cx="3810000" cy="1022350"/>
            <a:chOff x="0" y="0"/>
            <a:chExt cx="2400" cy="644"/>
          </a:xfrm>
        </p:grpSpPr>
        <p:sp>
          <p:nvSpPr>
            <p:cNvPr id="20496" name="Line 16"/>
            <p:cNvSpPr>
              <a:spLocks noChangeShapeType="1"/>
            </p:cNvSpPr>
            <p:nvPr/>
          </p:nvSpPr>
          <p:spPr bwMode="auto">
            <a:xfrm>
              <a:off x="0" y="0"/>
              <a:ext cx="2400" cy="624"/>
            </a:xfrm>
            <a:prstGeom prst="line">
              <a:avLst/>
            </a:prstGeom>
            <a:noFill/>
            <a:ln w="952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0497" name="Oval 17"/>
            <p:cNvSpPr>
              <a:spLocks/>
            </p:cNvSpPr>
            <p:nvPr/>
          </p:nvSpPr>
          <p:spPr bwMode="auto">
            <a:xfrm>
              <a:off x="382" y="72"/>
              <a:ext cx="48" cy="48"/>
            </a:xfrm>
            <a:prstGeom prst="ellipse">
              <a:avLst/>
            </a:prstGeom>
            <a:solidFill>
              <a:srgbClr val="0066FF"/>
            </a:solidFill>
            <a:ln w="9525" cap="flat">
              <a:solidFill>
                <a:schemeClr val="tx1"/>
              </a:solidFill>
              <a:prstDash val="solid"/>
              <a:round/>
              <a:headEnd type="none" w="med" len="med"/>
              <a:tailEnd type="none" w="med" len="med"/>
            </a:ln>
          </p:spPr>
          <p:txBody>
            <a:bodyPr lIns="0" tIns="0" rIns="0" bIns="0"/>
            <a:lstStyle/>
            <a:p>
              <a:endParaRPr lang="en-US"/>
            </a:p>
          </p:txBody>
        </p:sp>
        <p:sp>
          <p:nvSpPr>
            <p:cNvPr id="20498" name="Oval 18"/>
            <p:cNvSpPr>
              <a:spLocks/>
            </p:cNvSpPr>
            <p:nvPr/>
          </p:nvSpPr>
          <p:spPr bwMode="auto">
            <a:xfrm>
              <a:off x="2352" y="596"/>
              <a:ext cx="48" cy="48"/>
            </a:xfrm>
            <a:prstGeom prst="ellipse">
              <a:avLst/>
            </a:prstGeom>
            <a:solidFill>
              <a:srgbClr val="0066FF"/>
            </a:solidFill>
            <a:ln w="9525" cap="flat">
              <a:solidFill>
                <a:schemeClr val="tx1"/>
              </a:solidFill>
              <a:prstDash val="solid"/>
              <a:round/>
              <a:headEnd type="none" w="med" len="med"/>
              <a:tailEnd type="none" w="med" len="med"/>
            </a:ln>
          </p:spPr>
          <p:txBody>
            <a:bodyPr lIns="0" tIns="0" rIns="0" bIns="0"/>
            <a:lstStyle/>
            <a:p>
              <a:endParaRPr lang="en-US"/>
            </a:p>
          </p:txBody>
        </p:sp>
      </p:grpSp>
      <p:grpSp>
        <p:nvGrpSpPr>
          <p:cNvPr id="20506" name="Group 26"/>
          <p:cNvGrpSpPr>
            <a:grpSpLocks/>
          </p:cNvGrpSpPr>
          <p:nvPr/>
        </p:nvGrpSpPr>
        <p:grpSpPr bwMode="auto">
          <a:xfrm>
            <a:off x="2209800" y="2464732"/>
            <a:ext cx="3886200" cy="1473200"/>
            <a:chOff x="0" y="0"/>
            <a:chExt cx="2448" cy="928"/>
          </a:xfrm>
        </p:grpSpPr>
        <p:sp>
          <p:nvSpPr>
            <p:cNvPr id="20500" name="Line 20"/>
            <p:cNvSpPr>
              <a:spLocks noChangeShapeType="1"/>
            </p:cNvSpPr>
            <p:nvPr/>
          </p:nvSpPr>
          <p:spPr bwMode="auto">
            <a:xfrm rot="10800000" flipH="1">
              <a:off x="288" y="304"/>
              <a:ext cx="144" cy="624"/>
            </a:xfrm>
            <a:prstGeom prst="line">
              <a:avLst/>
            </a:prstGeom>
            <a:noFill/>
            <a:ln w="28575" cap="flat">
              <a:solidFill>
                <a:srgbClr val="0066FF"/>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nvGrpSpPr>
            <p:cNvPr id="20503" name="Group 23"/>
            <p:cNvGrpSpPr>
              <a:grpSpLocks/>
            </p:cNvGrpSpPr>
            <p:nvPr/>
          </p:nvGrpSpPr>
          <p:grpSpPr bwMode="auto">
            <a:xfrm>
              <a:off x="0" y="276"/>
              <a:ext cx="2448" cy="48"/>
              <a:chOff x="0" y="0"/>
              <a:chExt cx="2448" cy="48"/>
            </a:xfrm>
          </p:grpSpPr>
          <p:sp>
            <p:nvSpPr>
              <p:cNvPr id="20501" name="Line 21"/>
              <p:cNvSpPr>
                <a:spLocks noChangeShapeType="1"/>
              </p:cNvSpPr>
              <p:nvPr/>
            </p:nvSpPr>
            <p:spPr bwMode="auto">
              <a:xfrm>
                <a:off x="0" y="28"/>
                <a:ext cx="2448" cy="1"/>
              </a:xfrm>
              <a:prstGeom prst="line">
                <a:avLst/>
              </a:prstGeom>
              <a:noFill/>
              <a:ln w="9525" cap="flat">
                <a:solidFill>
                  <a:schemeClr val="tx1"/>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0502" name="Oval 22"/>
              <p:cNvSpPr>
                <a:spLocks/>
              </p:cNvSpPr>
              <p:nvPr/>
            </p:nvSpPr>
            <p:spPr bwMode="auto">
              <a:xfrm>
                <a:off x="411" y="0"/>
                <a:ext cx="48" cy="48"/>
              </a:xfrm>
              <a:prstGeom prst="ellipse">
                <a:avLst/>
              </a:prstGeom>
              <a:solidFill>
                <a:srgbClr val="0066FF"/>
              </a:solidFill>
              <a:ln w="9525" cap="flat">
                <a:solidFill>
                  <a:schemeClr val="tx1"/>
                </a:solidFill>
                <a:prstDash val="solid"/>
                <a:round/>
                <a:headEnd type="none" w="med" len="med"/>
                <a:tailEnd type="none" w="med" len="med"/>
              </a:ln>
            </p:spPr>
            <p:txBody>
              <a:bodyPr lIns="0" tIns="0" rIns="0" bIns="0"/>
              <a:lstStyle/>
              <a:p>
                <a:endParaRPr lang="en-US"/>
              </a:p>
            </p:txBody>
          </p:sp>
        </p:grpSp>
        <p:sp>
          <p:nvSpPr>
            <p:cNvPr id="20504" name="Rectangle 24"/>
            <p:cNvSpPr>
              <a:spLocks/>
            </p:cNvSpPr>
            <p:nvPr/>
          </p:nvSpPr>
          <p:spPr bwMode="auto">
            <a:xfrm>
              <a:off x="678" y="0"/>
              <a:ext cx="875" cy="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a:solidFill>
                    <a:schemeClr val="tx1"/>
                  </a:solidFill>
                  <a:cs typeface="Times New Roman" charset="0"/>
                </a:rPr>
                <a:t>vanishing point </a:t>
              </a:r>
              <a:r>
                <a:rPr lang="en-US" sz="1400">
                  <a:solidFill>
                    <a:schemeClr val="tx1"/>
                  </a:solidFill>
                  <a:latin typeface="Times New Roman Bold" charset="0"/>
                  <a:cs typeface="Times New Roman Bold" charset="0"/>
                  <a:sym typeface="Times New Roman Bold" charset="0"/>
                </a:rPr>
                <a:t>v</a:t>
              </a:r>
            </a:p>
          </p:txBody>
        </p:sp>
        <p:sp>
          <p:nvSpPr>
            <p:cNvPr id="20505" name="Line 25"/>
            <p:cNvSpPr>
              <a:spLocks noChangeShapeType="1"/>
            </p:cNvSpPr>
            <p:nvPr/>
          </p:nvSpPr>
          <p:spPr bwMode="auto">
            <a:xfrm flipH="1">
              <a:off x="484" y="148"/>
              <a:ext cx="240" cy="120"/>
            </a:xfrm>
            <a:prstGeom prst="line">
              <a:avLst/>
            </a:prstGeom>
            <a:noFill/>
            <a:ln w="9525" cap="flat">
              <a:solidFill>
                <a:schemeClr val="tx1"/>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sp>
        <p:nvSpPr>
          <p:cNvPr id="20507" name="Line 27"/>
          <p:cNvSpPr>
            <a:spLocks noChangeShapeType="1"/>
          </p:cNvSpPr>
          <p:nvPr/>
        </p:nvSpPr>
        <p:spPr bwMode="auto">
          <a:xfrm>
            <a:off x="2438400" y="2642532"/>
            <a:ext cx="1588" cy="1524000"/>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0508" name="Line 28"/>
          <p:cNvSpPr>
            <a:spLocks noChangeShapeType="1"/>
          </p:cNvSpPr>
          <p:nvPr/>
        </p:nvSpPr>
        <p:spPr bwMode="auto">
          <a:xfrm rot="10800000" flipH="1">
            <a:off x="2438400" y="3328332"/>
            <a:ext cx="838200" cy="838200"/>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0509" name="Line 29"/>
          <p:cNvSpPr>
            <a:spLocks noChangeShapeType="1"/>
          </p:cNvSpPr>
          <p:nvPr/>
        </p:nvSpPr>
        <p:spPr bwMode="auto">
          <a:xfrm rot="10800000" flipH="1">
            <a:off x="2438400" y="1804332"/>
            <a:ext cx="838200" cy="838200"/>
          </a:xfrm>
          <a:prstGeom prst="line">
            <a:avLst/>
          </a:pr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0510" name="Oval 30"/>
          <p:cNvSpPr>
            <a:spLocks/>
          </p:cNvSpPr>
          <p:nvPr/>
        </p:nvSpPr>
        <p:spPr bwMode="auto">
          <a:xfrm>
            <a:off x="2147888" y="2904470"/>
            <a:ext cx="76200" cy="76200"/>
          </a:xfrm>
          <a:prstGeom prst="ellipse">
            <a:avLst/>
          </a:pr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20511" name="Rectangle 31"/>
          <p:cNvSpPr>
            <a:spLocks/>
          </p:cNvSpPr>
          <p:nvPr/>
        </p:nvSpPr>
        <p:spPr bwMode="auto">
          <a:xfrm>
            <a:off x="685800" y="4558645"/>
            <a:ext cx="7785100" cy="1122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spcBef>
                <a:spcPts val="550"/>
              </a:spcBef>
            </a:pPr>
            <a:r>
              <a:rPr lang="en-US" sz="3200" dirty="0">
                <a:solidFill>
                  <a:schemeClr val="tx1"/>
                </a:solidFill>
                <a:latin typeface="Arial" charset="0"/>
                <a:cs typeface="Arial" charset="0"/>
                <a:sym typeface="Arial" charset="0"/>
              </a:rPr>
              <a:t>All lines having the same </a:t>
            </a:r>
            <a:r>
              <a:rPr lang="en-US" sz="3200" i="1" dirty="0">
                <a:solidFill>
                  <a:schemeClr val="tx1"/>
                </a:solidFill>
                <a:latin typeface="Arial" charset="0"/>
                <a:cs typeface="Arial" charset="0"/>
                <a:sym typeface="Arial" charset="0"/>
              </a:rPr>
              <a:t>direction</a:t>
            </a:r>
            <a:r>
              <a:rPr lang="en-US" sz="3200" dirty="0">
                <a:solidFill>
                  <a:schemeClr val="tx1"/>
                </a:solidFill>
                <a:latin typeface="Arial" charset="0"/>
                <a:cs typeface="Arial" charset="0"/>
                <a:sym typeface="Arial" charset="0"/>
              </a:rPr>
              <a:t> share the same vanishing point</a:t>
            </a:r>
          </a:p>
        </p:txBody>
      </p:sp>
      <p:sp>
        <p:nvSpPr>
          <p:cNvPr id="20512" name="Rectangle 32"/>
          <p:cNvSpPr>
            <a:spLocks/>
          </p:cNvSpPr>
          <p:nvPr/>
        </p:nvSpPr>
        <p:spPr bwMode="auto">
          <a:xfrm>
            <a:off x="1539932" y="3006070"/>
            <a:ext cx="67775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1400" dirty="0">
                <a:solidFill>
                  <a:schemeClr val="tx1"/>
                </a:solidFill>
                <a:cs typeface="Times New Roman" charset="0"/>
              </a:rPr>
              <a:t>camera</a:t>
            </a:r>
          </a:p>
          <a:p>
            <a:pPr marL="39688" algn="ctr"/>
            <a:r>
              <a:rPr lang="en-US" sz="1400" dirty="0">
                <a:solidFill>
                  <a:schemeClr val="tx1"/>
                </a:solidFill>
                <a:cs typeface="Times New Roman" charset="0"/>
              </a:rPr>
              <a:t>center</a:t>
            </a:r>
          </a:p>
        </p:txBody>
      </p:sp>
      <p:sp>
        <p:nvSpPr>
          <p:cNvPr id="33" name="TextBox 32">
            <a:extLst>
              <a:ext uri="{FF2B5EF4-FFF2-40B4-BE49-F238E27FC236}">
                <a16:creationId xmlns:a16="http://schemas.microsoft.com/office/drawing/2014/main" id="{76DB15A6-57B6-4C70-B23F-C0AAB6057FFD}"/>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299820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1" grpId="0"/>
    </p:bld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v \cong (b \times b_0) \times (v_x \times v_y)&#10;\]&#10;\end{document}&#10;"/>
  <p:tag name="EXTERNALNAME" val="Edittex"/>
  <p:tag name="BLEND" val="False"/>
  <p:tag name="TRANSPARENT" val="False"/>
  <p:tag name="KEEPFILES" val="False"/>
  <p:tag name="DEBUGPAUSE" val="False"/>
  <p:tag name="RESOLUTION" val="300"/>
  <p:tag name="BITMAPFORMAT" val="bmpmono"/>
  <p:tag name="DEBUGINTERACTIVE" val="True"/>
  <p:tag name="ORIGWIDTH" val="846.875"/>
  <p:tag name="PICTUREFILESIZE" val="10982"/>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t \cong (v \times t_0) \times (r \times b)&#10;\]&#10;\end{document}&#10;"/>
  <p:tag name="EXTERNALNAME" val="Edittex"/>
  <p:tag name="BLEND" val="False"/>
  <p:tag name="TRANSPARENT" val="False"/>
  <p:tag name="KEEPFILES" val="False"/>
  <p:tag name="DEBUGPAUSE" val="False"/>
  <p:tag name="RESOLUTION" val="300"/>
  <p:tag name="BITMAPFORMAT" val="bmpmono"/>
  <p:tag name="DEBUGINTERACTIVE" val="True"/>
  <p:tag name="ORIGWIDTH" val="756.875"/>
  <p:tag name="PICTUREFILESIZE" val="9458"/>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My New Default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 New Default Theme" id="{202CE20D-6297-4FC9-AF1B-03C97A535413}" vid="{ED504D84-C906-4636-8A7F-7D02A1BFF1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2667</TotalTime>
  <Words>2468</Words>
  <Application>Microsoft Office PowerPoint</Application>
  <PresentationFormat>On-screen Show (4:3)</PresentationFormat>
  <Paragraphs>496</Paragraphs>
  <Slides>82</Slides>
  <Notes>31</Notes>
  <HiddenSlides>7</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93" baseType="lpstr">
      <vt:lpstr>Arial</vt:lpstr>
      <vt:lpstr>Arial Bold</vt:lpstr>
      <vt:lpstr>Arial Italic</vt:lpstr>
      <vt:lpstr>Calibri</vt:lpstr>
      <vt:lpstr>Cambria Math</vt:lpstr>
      <vt:lpstr>Palatino Linotype</vt:lpstr>
      <vt:lpstr>Tahoma</vt:lpstr>
      <vt:lpstr>Times New Roman</vt:lpstr>
      <vt:lpstr>Times New Roman Bold</vt:lpstr>
      <vt:lpstr>My New Default Theme</vt:lpstr>
      <vt:lpstr>Equation</vt:lpstr>
      <vt:lpstr>Single-View Geometry</vt:lpstr>
      <vt:lpstr>442 P2 Leaderboard</vt:lpstr>
      <vt:lpstr>Application: Single-view modeling</vt:lpstr>
      <vt:lpstr>Application: Measuring Height</vt:lpstr>
      <vt:lpstr>Application: Measuring Height</vt:lpstr>
      <vt:lpstr>Application: Camera Calibration</vt:lpstr>
      <vt:lpstr>Application: Camera Calibration</vt:lpstr>
      <vt:lpstr>Camera calibration revisited</vt:lpstr>
      <vt:lpstr>Recall: Vanishing points</vt:lpstr>
      <vt:lpstr>Calibration from vanishing points</vt:lpstr>
      <vt:lpstr>Calibration from vanishing points</vt:lpstr>
      <vt:lpstr>Calibration from vanishing points</vt:lpstr>
      <vt:lpstr>Calibration from vanishing points </vt:lpstr>
      <vt:lpstr>Calibration from vanishing points</vt:lpstr>
      <vt:lpstr>Calibration from vanishing points</vt:lpstr>
      <vt:lpstr>Directions and vanishing points</vt:lpstr>
      <vt:lpstr>Directions and vanishing points</vt:lpstr>
      <vt:lpstr>Directions and vanishing points</vt:lpstr>
      <vt:lpstr>Directions and vanishing points</vt:lpstr>
      <vt:lpstr>Rotation from vanishing points</vt:lpstr>
      <vt:lpstr>Calibration from vanishing points</vt:lpstr>
      <vt:lpstr>Finding Vanishing Points</vt:lpstr>
      <vt:lpstr>Finding Vanishing Points</vt:lpstr>
      <vt:lpstr>Finding Vanishing Points</vt:lpstr>
      <vt:lpstr>Measuring height</vt:lpstr>
      <vt:lpstr>Measuring height</vt:lpstr>
      <vt:lpstr>Measuring height</vt:lpstr>
      <vt:lpstr>Measuring height without a ruler</vt:lpstr>
      <vt:lpstr>Projective invariant</vt:lpstr>
      <vt:lpstr>Projective invariant</vt:lpstr>
      <vt:lpstr>Measuring height</vt:lpstr>
      <vt:lpstr>Measuring height without a ruler</vt:lpstr>
      <vt:lpstr>PowerPoint Presentation</vt:lpstr>
      <vt:lpstr>Remember This?</vt:lpstr>
      <vt:lpstr>PowerPoint Presentation</vt:lpstr>
      <vt:lpstr>Example Gone Wrong</vt:lpstr>
      <vt:lpstr>Example Gone Wrong</vt:lpstr>
      <vt:lpstr>Examples</vt:lpstr>
      <vt:lpstr>Another example</vt:lpstr>
      <vt:lpstr>Measurements on planes</vt:lpstr>
      <vt:lpstr>Measurements on planes</vt:lpstr>
      <vt:lpstr>Image rectification: example</vt:lpstr>
      <vt:lpstr>Application: 3D modeling from a single image</vt:lpstr>
      <vt:lpstr>Application: 3D modeling from a single image</vt:lpstr>
      <vt:lpstr>Application: Object Detection</vt:lpstr>
      <vt:lpstr>Application: Object detection</vt:lpstr>
      <vt:lpstr>Application: Object detection</vt:lpstr>
      <vt:lpstr>Application: Image Editing</vt:lpstr>
      <vt:lpstr>Application: Estimating Layout</vt:lpstr>
      <vt:lpstr>Unsupervised Learning</vt:lpstr>
      <vt:lpstr>Unsupervised Learning</vt:lpstr>
      <vt:lpstr>Unsupervised Learning</vt:lpstr>
      <vt:lpstr>Factorization</vt:lpstr>
      <vt:lpstr>Factorization</vt:lpstr>
      <vt:lpstr>Factorization</vt:lpstr>
      <vt:lpstr>Factorization</vt:lpstr>
      <vt:lpstr>Style Elements</vt:lpstr>
      <vt:lpstr>Factorization</vt:lpstr>
      <vt:lpstr>Solving for Style</vt:lpstr>
      <vt:lpstr>Solving for 3D Structure</vt:lpstr>
      <vt:lpstr>Solving for 3D Structure</vt:lpstr>
      <vt:lpstr>Solving for 3D Structure</vt:lpstr>
      <vt:lpstr>Solving for 3D Structure</vt:lpstr>
      <vt:lpstr>Solving for 3D Structure</vt:lpstr>
      <vt:lpstr>Solving for 3D Structure</vt:lpstr>
      <vt:lpstr>Solving for 3D Structure</vt:lpstr>
      <vt:lpstr>Solving for 3D over a Dataset</vt:lpstr>
      <vt:lpstr>Factorization</vt:lpstr>
      <vt:lpstr>Prior</vt:lpstr>
      <vt:lpstr>Comparing with the Prior</vt:lpstr>
      <vt:lpstr>Comparing with the Prior</vt:lpstr>
      <vt:lpstr>Comparing with the Prior</vt:lpstr>
      <vt:lpstr>Comparing with the Prior</vt:lpstr>
      <vt:lpstr>Comparing with the Prior</vt:lpstr>
      <vt:lpstr>Comparing with the Prior</vt:lpstr>
      <vt:lpstr>Comparing with the Prior</vt:lpstr>
      <vt:lpstr>Discovered Style Elements</vt:lpstr>
      <vt:lpstr>Results</vt:lpstr>
      <vt:lpstr>Results</vt:lpstr>
      <vt:lpstr>Scaling Up To The World</vt:lpstr>
      <vt:lpstr>Style Learned from Internet</vt:lpstr>
      <vt:lpstr>Learning from the Internet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dc:creator>
  <cp:lastModifiedBy>david</cp:lastModifiedBy>
  <cp:revision>312</cp:revision>
  <dcterms:created xsi:type="dcterms:W3CDTF">2018-12-05T18:14:01Z</dcterms:created>
  <dcterms:modified xsi:type="dcterms:W3CDTF">2019-04-02T15:42:14Z</dcterms:modified>
</cp:coreProperties>
</file>