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sldIdLst>
    <p:sldId id="256" r:id="rId2"/>
    <p:sldId id="449" r:id="rId3"/>
    <p:sldId id="357" r:id="rId4"/>
    <p:sldId id="351" r:id="rId5"/>
    <p:sldId id="358" r:id="rId6"/>
    <p:sldId id="320" r:id="rId7"/>
    <p:sldId id="359" r:id="rId8"/>
    <p:sldId id="360" r:id="rId9"/>
    <p:sldId id="367" r:id="rId10"/>
    <p:sldId id="448" r:id="rId11"/>
    <p:sldId id="369" r:id="rId12"/>
    <p:sldId id="370" r:id="rId13"/>
    <p:sldId id="371" r:id="rId14"/>
    <p:sldId id="372" r:id="rId15"/>
    <p:sldId id="345" r:id="rId16"/>
    <p:sldId id="420" r:id="rId17"/>
    <p:sldId id="433" r:id="rId18"/>
    <p:sldId id="438" r:id="rId19"/>
    <p:sldId id="439" r:id="rId20"/>
    <p:sldId id="374" r:id="rId21"/>
    <p:sldId id="430" r:id="rId22"/>
    <p:sldId id="376" r:id="rId23"/>
    <p:sldId id="373" r:id="rId24"/>
    <p:sldId id="431" r:id="rId25"/>
    <p:sldId id="375" r:id="rId26"/>
    <p:sldId id="378" r:id="rId27"/>
    <p:sldId id="421" r:id="rId28"/>
    <p:sldId id="423" r:id="rId29"/>
    <p:sldId id="377" r:id="rId30"/>
    <p:sldId id="424" r:id="rId31"/>
    <p:sldId id="379" r:id="rId32"/>
    <p:sldId id="395" r:id="rId33"/>
    <p:sldId id="381" r:id="rId34"/>
    <p:sldId id="383" r:id="rId35"/>
    <p:sldId id="382" r:id="rId36"/>
    <p:sldId id="385" r:id="rId37"/>
    <p:sldId id="386" r:id="rId38"/>
    <p:sldId id="394" r:id="rId39"/>
    <p:sldId id="399" r:id="rId40"/>
    <p:sldId id="437" r:id="rId41"/>
    <p:sldId id="434" r:id="rId42"/>
    <p:sldId id="435" r:id="rId43"/>
    <p:sldId id="440" r:id="rId44"/>
    <p:sldId id="436" r:id="rId45"/>
    <p:sldId id="393" r:id="rId46"/>
    <p:sldId id="388" r:id="rId47"/>
    <p:sldId id="387" r:id="rId48"/>
    <p:sldId id="390" r:id="rId49"/>
    <p:sldId id="389" r:id="rId50"/>
    <p:sldId id="417" r:id="rId51"/>
    <p:sldId id="441" r:id="rId52"/>
    <p:sldId id="427" r:id="rId53"/>
    <p:sldId id="428" r:id="rId54"/>
    <p:sldId id="429" r:id="rId55"/>
    <p:sldId id="443" r:id="rId56"/>
    <p:sldId id="445" r:id="rId57"/>
    <p:sldId id="447" r:id="rId58"/>
    <p:sldId id="444" r:id="rId59"/>
    <p:sldId id="446" r:id="rId60"/>
    <p:sldId id="391" r:id="rId61"/>
    <p:sldId id="432" r:id="rId62"/>
    <p:sldId id="405" r:id="rId63"/>
    <p:sldId id="406" r:id="rId64"/>
    <p:sldId id="407" r:id="rId65"/>
    <p:sldId id="411" r:id="rId66"/>
    <p:sldId id="408" r:id="rId67"/>
    <p:sldId id="413" r:id="rId68"/>
    <p:sldId id="402" r:id="rId69"/>
    <p:sldId id="418" r:id="rId70"/>
    <p:sldId id="419" r:id="rId71"/>
    <p:sldId id="401" r:id="rId72"/>
    <p:sldId id="400" r:id="rId73"/>
    <p:sldId id="414" r:id="rId74"/>
    <p:sldId id="415" r:id="rId75"/>
    <p:sldId id="416" r:id="rId76"/>
    <p:sldId id="442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52972D-D0F2-4710-B85F-DF53A4DC046E}">
          <p14:sldIdLst>
            <p14:sldId id="256"/>
            <p14:sldId id="449"/>
            <p14:sldId id="357"/>
            <p14:sldId id="351"/>
            <p14:sldId id="358"/>
            <p14:sldId id="320"/>
            <p14:sldId id="359"/>
            <p14:sldId id="360"/>
            <p14:sldId id="367"/>
            <p14:sldId id="448"/>
            <p14:sldId id="369"/>
            <p14:sldId id="370"/>
            <p14:sldId id="371"/>
            <p14:sldId id="372"/>
            <p14:sldId id="345"/>
            <p14:sldId id="420"/>
            <p14:sldId id="433"/>
            <p14:sldId id="438"/>
            <p14:sldId id="439"/>
            <p14:sldId id="374"/>
            <p14:sldId id="430"/>
            <p14:sldId id="376"/>
            <p14:sldId id="373"/>
            <p14:sldId id="431"/>
            <p14:sldId id="375"/>
            <p14:sldId id="378"/>
            <p14:sldId id="421"/>
            <p14:sldId id="423"/>
            <p14:sldId id="377"/>
            <p14:sldId id="424"/>
            <p14:sldId id="379"/>
            <p14:sldId id="395"/>
            <p14:sldId id="381"/>
            <p14:sldId id="383"/>
            <p14:sldId id="382"/>
            <p14:sldId id="385"/>
            <p14:sldId id="386"/>
            <p14:sldId id="394"/>
            <p14:sldId id="399"/>
            <p14:sldId id="437"/>
            <p14:sldId id="434"/>
            <p14:sldId id="435"/>
            <p14:sldId id="440"/>
            <p14:sldId id="436"/>
            <p14:sldId id="393"/>
            <p14:sldId id="388"/>
            <p14:sldId id="387"/>
            <p14:sldId id="390"/>
            <p14:sldId id="389"/>
            <p14:sldId id="417"/>
            <p14:sldId id="441"/>
            <p14:sldId id="427"/>
            <p14:sldId id="428"/>
            <p14:sldId id="429"/>
            <p14:sldId id="443"/>
            <p14:sldId id="445"/>
            <p14:sldId id="447"/>
            <p14:sldId id="444"/>
            <p14:sldId id="446"/>
            <p14:sldId id="391"/>
            <p14:sldId id="432"/>
            <p14:sldId id="405"/>
            <p14:sldId id="406"/>
            <p14:sldId id="407"/>
            <p14:sldId id="411"/>
            <p14:sldId id="408"/>
            <p14:sldId id="413"/>
            <p14:sldId id="402"/>
            <p14:sldId id="418"/>
            <p14:sldId id="419"/>
            <p14:sldId id="401"/>
            <p14:sldId id="400"/>
            <p14:sldId id="414"/>
            <p14:sldId id="415"/>
            <p14:sldId id="416"/>
            <p14:sldId id="44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3"/>
    <a:srgbClr val="180B3C"/>
    <a:srgbClr val="68166E"/>
    <a:srgbClr val="540E6D"/>
    <a:srgbClr val="02010F"/>
    <a:srgbClr val="180B3D"/>
    <a:srgbClr val="71196E"/>
    <a:srgbClr val="EC672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8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eb.stanford.edu/~hastie/ElemStatLearn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ganguli-gang.stanford.edu/pdf/14.SaddlePoint.NIPS.pd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7" Type="http://schemas.openxmlformats.org/officeDocument/2006/relationships/image" Target="../media/image19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jpeg"/><Relationship Id="rId7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.jpg"/><Relationship Id="rId4" Type="http://schemas.openxmlformats.org/officeDocument/2006/relationships/image" Target="../media/image2.jpg"/><Relationship Id="rId9" Type="http://schemas.openxmlformats.org/officeDocument/2006/relationships/image" Target="../media/image5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Optimization and  (Under/over)fitting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Prof.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Winter 2019, University of Michigan</a:t>
            </a:r>
          </a:p>
          <a:p>
            <a:r>
              <a:rPr lang="en-US" sz="1800" dirty="0"/>
              <a:t>http://web.eecs.umich.edu/~fouhey/teaching/EECS442_W19/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150B-79AA-4A6C-B45C-2596AB47B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3EF147-46E3-47D7-BD06-4B1782006297}"/>
              </a:ext>
            </a:extLst>
          </p:cNvPr>
          <p:cNvSpPr txBox="1"/>
          <p:nvPr/>
        </p:nvSpPr>
        <p:spPr>
          <a:xfrm>
            <a:off x="701181" y="1451295"/>
            <a:ext cx="77416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Called: Support Vector Machine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Lots of great theory as to why this is a sensible thing to do. See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F4CAEB-1EB3-4346-AA65-E5D075182862}"/>
              </a:ext>
            </a:extLst>
          </p:cNvPr>
          <p:cNvGrpSpPr/>
          <p:nvPr/>
        </p:nvGrpSpPr>
        <p:grpSpPr>
          <a:xfrm>
            <a:off x="412083" y="3902699"/>
            <a:ext cx="8319835" cy="2185169"/>
            <a:chOff x="391030" y="1486670"/>
            <a:chExt cx="8319835" cy="218516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404F37-75E0-4457-A81B-17A71CC5C76D}"/>
                </a:ext>
              </a:extLst>
            </p:cNvPr>
            <p:cNvSpPr/>
            <p:nvPr/>
          </p:nvSpPr>
          <p:spPr>
            <a:xfrm>
              <a:off x="1975043" y="1486670"/>
              <a:ext cx="673582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/>
                <a:t>Useful book (Free too!):</a:t>
              </a:r>
            </a:p>
            <a:p>
              <a:r>
                <a:rPr lang="en-US" sz="2400" dirty="0"/>
                <a:t>The Elements of Statistical Learning</a:t>
              </a:r>
            </a:p>
            <a:p>
              <a:r>
                <a:rPr lang="en-US" sz="2400" dirty="0"/>
                <a:t>Hastie, </a:t>
              </a:r>
              <a:r>
                <a:rPr lang="en-US" sz="2400" dirty="0" err="1"/>
                <a:t>Tibshirani</a:t>
              </a:r>
              <a:r>
                <a:rPr lang="en-US" sz="2400" dirty="0"/>
                <a:t>, Friedman </a:t>
              </a:r>
              <a:r>
                <a:rPr lang="en-US" sz="2400" dirty="0">
                  <a:hlinkClick r:id="rId2"/>
                </a:rPr>
                <a:t>https://web.stanford.edu/~hastie/ElemStatLearn/</a:t>
              </a:r>
              <a:endParaRPr lang="en-US" sz="2400" dirty="0"/>
            </a:p>
          </p:txBody>
        </p:sp>
        <p:pic>
          <p:nvPicPr>
            <p:cNvPr id="9" name="Picture 2" descr="https://web.stanford.edu/~hastie/ElemStatLearn/CoverII_small.jpg">
              <a:extLst>
                <a:ext uri="{FF2B5EF4-FFF2-40B4-BE49-F238E27FC236}">
                  <a16:creationId xmlns:a16="http://schemas.microsoft.com/office/drawing/2014/main" id="{139F227B-7908-407D-A0D0-57DCC0701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030" y="1486670"/>
              <a:ext cx="1445145" cy="2185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6005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759F4-1CE2-4FBE-9675-A60B48DD5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Making Probabilities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B6119A-4767-4347-9260-A89E59755515}"/>
              </a:ext>
            </a:extLst>
          </p:cNvPr>
          <p:cNvGrpSpPr/>
          <p:nvPr/>
        </p:nvGrpSpPr>
        <p:grpSpPr>
          <a:xfrm>
            <a:off x="1425602" y="2221124"/>
            <a:ext cx="864068" cy="1609552"/>
            <a:chOff x="6635639" y="2927112"/>
            <a:chExt cx="864068" cy="16095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B0D77A-AFA4-4DC3-B875-593FD92961EA}"/>
                </a:ext>
              </a:extLst>
            </p:cNvPr>
            <p:cNvSpPr/>
            <p:nvPr/>
          </p:nvSpPr>
          <p:spPr>
            <a:xfrm>
              <a:off x="6635639" y="2927112"/>
              <a:ext cx="864068" cy="5365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-0.9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D34A83-2F8E-4873-80CD-F80ACE271BF3}"/>
                </a:ext>
              </a:extLst>
            </p:cNvPr>
            <p:cNvSpPr/>
            <p:nvPr/>
          </p:nvSpPr>
          <p:spPr>
            <a:xfrm>
              <a:off x="6635639" y="3463629"/>
              <a:ext cx="864068" cy="53651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0.4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04F6260-0EFE-4A1C-817C-8CFFCF2FCC74}"/>
                </a:ext>
              </a:extLst>
            </p:cNvPr>
            <p:cNvSpPr/>
            <p:nvPr/>
          </p:nvSpPr>
          <p:spPr>
            <a:xfrm>
              <a:off x="6635639" y="4000147"/>
              <a:ext cx="864068" cy="53651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0.6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2FDFDA-23FE-4400-B365-A94C003D3071}"/>
              </a:ext>
            </a:extLst>
          </p:cNvPr>
          <p:cNvSpPr txBox="1"/>
          <p:nvPr/>
        </p:nvSpPr>
        <p:spPr>
          <a:xfrm>
            <a:off x="-146102" y="2304716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Cat score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4E53DC-97D2-472A-A2D0-57FA1E49BB80}"/>
              </a:ext>
            </a:extLst>
          </p:cNvPr>
          <p:cNvSpPr txBox="1"/>
          <p:nvPr/>
        </p:nvSpPr>
        <p:spPr>
          <a:xfrm>
            <a:off x="-146102" y="2841233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Dog score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E0C446-D839-48CB-9D1E-9E941F512651}"/>
              </a:ext>
            </a:extLst>
          </p:cNvPr>
          <p:cNvSpPr txBox="1"/>
          <p:nvPr/>
        </p:nvSpPr>
        <p:spPr>
          <a:xfrm>
            <a:off x="-146102" y="3377750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Hippo score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3EE75C-1A96-4838-B618-5F4EEED9CF06}"/>
              </a:ext>
            </a:extLst>
          </p:cNvPr>
          <p:cNvGrpSpPr/>
          <p:nvPr/>
        </p:nvGrpSpPr>
        <p:grpSpPr>
          <a:xfrm>
            <a:off x="2365695" y="2221124"/>
            <a:ext cx="2225841" cy="1609552"/>
            <a:chOff x="2365695" y="2221124"/>
            <a:chExt cx="2225841" cy="160955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3882E5A-E868-4735-84C3-BED800BD4035}"/>
                </a:ext>
              </a:extLst>
            </p:cNvPr>
            <p:cNvCxnSpPr>
              <a:cxnSpLocks/>
            </p:cNvCxnSpPr>
            <p:nvPr/>
          </p:nvCxnSpPr>
          <p:spPr>
            <a:xfrm>
              <a:off x="2365695" y="3025899"/>
              <a:ext cx="132546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93B3A4-9BFE-45F1-B21B-4345E26ED86E}"/>
                </a:ext>
              </a:extLst>
            </p:cNvPr>
            <p:cNvSpPr txBox="1"/>
            <p:nvPr/>
          </p:nvSpPr>
          <p:spPr>
            <a:xfrm>
              <a:off x="2439763" y="2792974"/>
              <a:ext cx="103722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exp(x)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BDE1DA-ACBD-4833-BE13-FDA008E416D1}"/>
                </a:ext>
              </a:extLst>
            </p:cNvPr>
            <p:cNvGrpSpPr/>
            <p:nvPr/>
          </p:nvGrpSpPr>
          <p:grpSpPr>
            <a:xfrm>
              <a:off x="3727468" y="2221124"/>
              <a:ext cx="864068" cy="1609552"/>
              <a:chOff x="6635639" y="2927112"/>
              <a:chExt cx="864068" cy="160955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89DB460-565B-48DC-B178-822435224172}"/>
                  </a:ext>
                </a:extLst>
              </p:cNvPr>
              <p:cNvSpPr/>
              <p:nvPr/>
            </p:nvSpPr>
            <p:spPr>
              <a:xfrm>
                <a:off x="6635639" y="2927112"/>
                <a:ext cx="864068" cy="53651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ysClr val="windowText" lastClr="000000"/>
                    </a:solidFill>
                  </a:rPr>
                  <a:t>-0.9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A79DC12-0DE5-4B83-B2E2-CB49B94BADD9}"/>
                  </a:ext>
                </a:extLst>
              </p:cNvPr>
              <p:cNvSpPr/>
              <p:nvPr/>
            </p:nvSpPr>
            <p:spPr>
              <a:xfrm>
                <a:off x="6635639" y="3463629"/>
                <a:ext cx="864068" cy="5365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ysClr val="windowText" lastClr="000000"/>
                    </a:solidFill>
                  </a:rPr>
                  <a:t>0.4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97139B6-398A-48CA-BA2C-CB2B93E73592}"/>
                  </a:ext>
                </a:extLst>
              </p:cNvPr>
              <p:cNvSpPr/>
              <p:nvPr/>
            </p:nvSpPr>
            <p:spPr>
              <a:xfrm>
                <a:off x="6635639" y="4000147"/>
                <a:ext cx="864068" cy="53651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ysClr val="windowText" lastClr="000000"/>
                    </a:solidFill>
                  </a:rPr>
                  <a:t>0.6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BE6CBBF-7F7A-461D-A968-5B9EC64D38FE}"/>
              </a:ext>
            </a:extLst>
          </p:cNvPr>
          <p:cNvGrpSpPr/>
          <p:nvPr/>
        </p:nvGrpSpPr>
        <p:grpSpPr>
          <a:xfrm>
            <a:off x="4332657" y="2221123"/>
            <a:ext cx="1683825" cy="2150528"/>
            <a:chOff x="4332657" y="2221123"/>
            <a:chExt cx="1683825" cy="21505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88CACE8-5A5A-4790-BC51-743D60776400}"/>
                </a:ext>
              </a:extLst>
            </p:cNvPr>
            <p:cNvGrpSpPr/>
            <p:nvPr/>
          </p:nvGrpSpPr>
          <p:grpSpPr>
            <a:xfrm>
              <a:off x="4742535" y="2221123"/>
              <a:ext cx="864068" cy="1609552"/>
              <a:chOff x="6635639" y="2927112"/>
              <a:chExt cx="864068" cy="160955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9C0EDBA-798D-454A-A817-0C4025817CA2}"/>
                  </a:ext>
                </a:extLst>
              </p:cNvPr>
              <p:cNvSpPr/>
              <p:nvPr/>
            </p:nvSpPr>
            <p:spPr>
              <a:xfrm>
                <a:off x="6635639" y="2927112"/>
                <a:ext cx="864068" cy="53651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0.41</a:t>
                </a:r>
                <a:endParaRPr lang="en-US" sz="2400" baseline="30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56F9261-113A-43BE-813B-9D545D7F6377}"/>
                  </a:ext>
                </a:extLst>
              </p:cNvPr>
              <p:cNvSpPr/>
              <p:nvPr/>
            </p:nvSpPr>
            <p:spPr>
              <a:xfrm>
                <a:off x="6635639" y="3463629"/>
                <a:ext cx="864068" cy="5365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1.49</a:t>
                </a:r>
                <a:endParaRPr lang="en-US" sz="2400" baseline="30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E98B40A-CE64-47ED-AF49-6EBC45FA452A}"/>
                  </a:ext>
                </a:extLst>
              </p:cNvPr>
              <p:cNvSpPr/>
              <p:nvPr/>
            </p:nvSpPr>
            <p:spPr>
              <a:xfrm>
                <a:off x="6635639" y="4000147"/>
                <a:ext cx="864068" cy="53651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1.82</a:t>
                </a:r>
                <a:endParaRPr lang="en-US" sz="2400" baseline="3000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4D00BB-98EA-47DA-B7B3-52EE0E0B9D65}"/>
                </a:ext>
              </a:extLst>
            </p:cNvPr>
            <p:cNvSpPr txBox="1"/>
            <p:nvPr/>
          </p:nvSpPr>
          <p:spPr>
            <a:xfrm>
              <a:off x="4332657" y="3848431"/>
              <a:ext cx="1683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∑=3.72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40B072-C340-4D12-BF45-9CC2D9BEF244}"/>
              </a:ext>
            </a:extLst>
          </p:cNvPr>
          <p:cNvGrpSpPr/>
          <p:nvPr/>
        </p:nvGrpSpPr>
        <p:grpSpPr>
          <a:xfrm>
            <a:off x="5696123" y="2221123"/>
            <a:ext cx="3782205" cy="1609552"/>
            <a:chOff x="5696123" y="2221123"/>
            <a:chExt cx="3782205" cy="160955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1B5FF8E-5D01-408D-A4B1-412EA5B8A21B}"/>
                </a:ext>
              </a:extLst>
            </p:cNvPr>
            <p:cNvGrpSpPr/>
            <p:nvPr/>
          </p:nvGrpSpPr>
          <p:grpSpPr>
            <a:xfrm>
              <a:off x="5696123" y="2221123"/>
              <a:ext cx="2210501" cy="1609552"/>
              <a:chOff x="5696123" y="2221123"/>
              <a:chExt cx="2210501" cy="1609552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A78E173-8389-4763-B483-A5195705C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6123" y="3023807"/>
                <a:ext cx="124996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8E78ABC-C83E-4EC9-A782-EC5C46A67093}"/>
                  </a:ext>
                </a:extLst>
              </p:cNvPr>
              <p:cNvSpPr txBox="1"/>
              <p:nvPr/>
            </p:nvSpPr>
            <p:spPr>
              <a:xfrm>
                <a:off x="5759152" y="2787955"/>
                <a:ext cx="965417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Norm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1D00103-686B-44C5-92B3-C99ACA478441}"/>
                  </a:ext>
                </a:extLst>
              </p:cNvPr>
              <p:cNvGrpSpPr/>
              <p:nvPr/>
            </p:nvGrpSpPr>
            <p:grpSpPr>
              <a:xfrm>
                <a:off x="7042556" y="2221123"/>
                <a:ext cx="864068" cy="1609552"/>
                <a:chOff x="6635639" y="2927112"/>
                <a:chExt cx="864068" cy="1609552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CA0D601-B48B-4810-99FA-342375D1C944}"/>
                    </a:ext>
                  </a:extLst>
                </p:cNvPr>
                <p:cNvSpPr/>
                <p:nvPr/>
              </p:nvSpPr>
              <p:spPr>
                <a:xfrm>
                  <a:off x="6635639" y="2927112"/>
                  <a:ext cx="864068" cy="53651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0.11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127A3DF-65C3-49D3-AE87-C15C27FD70DC}"/>
                    </a:ext>
                  </a:extLst>
                </p:cNvPr>
                <p:cNvSpPr/>
                <p:nvPr/>
              </p:nvSpPr>
              <p:spPr>
                <a:xfrm>
                  <a:off x="6635639" y="3463629"/>
                  <a:ext cx="864068" cy="53651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0.40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B6A32FA-955D-4740-AED5-1F642A29259E}"/>
                    </a:ext>
                  </a:extLst>
                </p:cNvPr>
                <p:cNvSpPr/>
                <p:nvPr/>
              </p:nvSpPr>
              <p:spPr>
                <a:xfrm>
                  <a:off x="6635639" y="4000147"/>
                  <a:ext cx="864068" cy="53651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0.49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F86395-02D7-4AA5-9774-9D26FDB437DF}"/>
                </a:ext>
              </a:extLst>
            </p:cNvPr>
            <p:cNvSpPr txBox="1"/>
            <p:nvPr/>
          </p:nvSpPr>
          <p:spPr>
            <a:xfrm>
              <a:off x="7906624" y="2304716"/>
              <a:ext cx="1571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P(cat)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8462FC-86FD-4ECC-8510-8BEE7AC72A7A}"/>
                </a:ext>
              </a:extLst>
            </p:cNvPr>
            <p:cNvSpPr txBox="1"/>
            <p:nvPr/>
          </p:nvSpPr>
          <p:spPr>
            <a:xfrm>
              <a:off x="7906624" y="2841233"/>
              <a:ext cx="1571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P(dog)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C63F9C7-D1F7-4A7D-8F8A-13AD07587E0C}"/>
                </a:ext>
              </a:extLst>
            </p:cNvPr>
            <p:cNvSpPr txBox="1"/>
            <p:nvPr/>
          </p:nvSpPr>
          <p:spPr>
            <a:xfrm>
              <a:off x="7906624" y="3377750"/>
              <a:ext cx="1571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P(hippo)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6C4B7D3-9E2A-4A66-95AC-D4B1930F30C0}"/>
              </a:ext>
            </a:extLst>
          </p:cNvPr>
          <p:cNvSpPr txBox="1"/>
          <p:nvPr/>
        </p:nvSpPr>
        <p:spPr>
          <a:xfrm>
            <a:off x="352338" y="1494741"/>
            <a:ext cx="848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Converting Scores to “Probability Distribution”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B6E5408-D7A3-4118-B9FB-752BD072DDE1}"/>
              </a:ext>
            </a:extLst>
          </p:cNvPr>
          <p:cNvGrpSpPr/>
          <p:nvPr/>
        </p:nvGrpSpPr>
        <p:grpSpPr>
          <a:xfrm>
            <a:off x="1467771" y="4540391"/>
            <a:ext cx="6208459" cy="1079398"/>
            <a:chOff x="1089132" y="4777515"/>
            <a:chExt cx="6208459" cy="10793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676C705-61AA-4C0A-938D-F4D58D14070E}"/>
                    </a:ext>
                  </a:extLst>
                </p:cNvPr>
                <p:cNvSpPr txBox="1"/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𝑊𝑥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/>
                              <m:e>
                                <m:func>
                                  <m:func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676C705-61AA-4C0A-938D-F4D58D1407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51407B9-E651-4BF1-8848-7FA58296CD61}"/>
                </a:ext>
              </a:extLst>
            </p:cNvPr>
            <p:cNvSpPr txBox="1"/>
            <p:nvPr/>
          </p:nvSpPr>
          <p:spPr>
            <a:xfrm>
              <a:off x="1089132" y="5041035"/>
              <a:ext cx="35835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Generally P(class j):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ACA462B3-70F8-4221-BEFE-1F1170C81299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Inspired by: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,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4F8691-E008-47AB-B2A8-3B2EF77E262E}"/>
              </a:ext>
            </a:extLst>
          </p:cNvPr>
          <p:cNvSpPr txBox="1"/>
          <p:nvPr/>
        </p:nvSpPr>
        <p:spPr>
          <a:xfrm>
            <a:off x="1467770" y="5792649"/>
            <a:ext cx="6208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Called </a:t>
            </a:r>
            <a:r>
              <a:rPr lang="en-US" sz="2800" i="1" dirty="0" err="1"/>
              <a:t>softmax</a:t>
            </a:r>
            <a:r>
              <a:rPr lang="en-US" sz="2800" i="1" dirty="0"/>
              <a:t> function</a:t>
            </a:r>
          </a:p>
        </p:txBody>
      </p:sp>
    </p:spTree>
    <p:extLst>
      <p:ext uri="{BB962C8B-B14F-4D97-AF65-F5344CB8AC3E}">
        <p14:creationId xmlns:p14="http://schemas.microsoft.com/office/powerpoint/2010/main" val="320294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69BA-FED4-4747-8574-7203C2F4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</a:t>
            </a:r>
            <a:r>
              <a:rPr lang="en-US" dirty="0" err="1"/>
              <a:t>Softmax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3917A4-2678-49D6-8B0E-42465EB58605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ACCA83-EEA3-45F1-A6FE-5A63B5203D47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2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B4136A-E40C-46F2-AB2A-A1A9468588BA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797717B-9C8E-45AB-83FF-6AF23163E4C8}"/>
              </a:ext>
            </a:extLst>
          </p:cNvPr>
          <p:cNvGrpSpPr/>
          <p:nvPr/>
        </p:nvGrpSpPr>
        <p:grpSpPr>
          <a:xfrm>
            <a:off x="3020037" y="2532464"/>
            <a:ext cx="4656193" cy="1079398"/>
            <a:chOff x="2641398" y="4777515"/>
            <a:chExt cx="4656193" cy="10793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2AE3547-A571-4CC8-B074-BA2B1511D711}"/>
                    </a:ext>
                  </a:extLst>
                </p:cNvPr>
                <p:cNvSpPr txBox="1"/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𝑊𝑥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/>
                              <m:e>
                                <m:func>
                                  <m:func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2AE3547-A571-4CC8-B074-BA2B1511D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3240A8E-1CAE-4913-BB50-E8B63B5F6821}"/>
                </a:ext>
              </a:extLst>
            </p:cNvPr>
            <p:cNvSpPr txBox="1"/>
            <p:nvPr/>
          </p:nvSpPr>
          <p:spPr>
            <a:xfrm>
              <a:off x="2641398" y="5041035"/>
              <a:ext cx="1778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P(class j):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82738AC-1D84-4EB7-BCE4-60E22A4402A3}"/>
              </a:ext>
            </a:extLst>
          </p:cNvPr>
          <p:cNvSpPr txBox="1"/>
          <p:nvPr/>
        </p:nvSpPr>
        <p:spPr>
          <a:xfrm>
            <a:off x="598009" y="3773484"/>
            <a:ext cx="7947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Why can we skip the exp/sum exp </a:t>
            </a:r>
          </a:p>
          <a:p>
            <a:pPr algn="ctr"/>
            <a:r>
              <a:rPr lang="en-US" sz="2800" b="1" dirty="0"/>
              <a:t>thing to make a decision?</a:t>
            </a:r>
          </a:p>
        </p:txBody>
      </p:sp>
    </p:spTree>
    <p:extLst>
      <p:ext uri="{BB962C8B-B14F-4D97-AF65-F5344CB8AC3E}">
        <p14:creationId xmlns:p14="http://schemas.microsoft.com/office/powerpoint/2010/main" val="146800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69BA-FED4-4747-8574-7203C2F4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</a:t>
            </a:r>
            <a:r>
              <a:rPr lang="en-US" dirty="0" err="1"/>
              <a:t>Softmax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3917A4-2678-49D6-8B0E-42465EB58605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ACCA83-EEA3-45F1-A6FE-5A63B5203D47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2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B4136A-E40C-46F2-AB2A-A1A9468588BA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948EE3C-0080-4E7B-A83D-6656C48D0711}"/>
              </a:ext>
            </a:extLst>
          </p:cNvPr>
          <p:cNvSpPr txBox="1"/>
          <p:nvPr/>
        </p:nvSpPr>
        <p:spPr>
          <a:xfrm>
            <a:off x="628649" y="2630061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Training (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6E1A7B-9378-43E2-8A57-52D6ED1FF1D3}"/>
                  </a:ext>
                </a:extLst>
              </p:cNvPr>
              <p:cNvSpPr txBox="1"/>
              <p:nvPr/>
            </p:nvSpPr>
            <p:spPr>
              <a:xfrm>
                <a:off x="988391" y="3031207"/>
                <a:ext cx="6193362" cy="1008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func>
                                                <m:func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 b="0" i="0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exp</m:t>
                                                  </m:r>
                                                </m:fName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𝑊𝑥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  <m:sub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𝑦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sub>
                                                      </m:sSub>
                                                    </m:sub>
                                                  </m:s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)</m:t>
                                                  </m:r>
                                                </m:e>
                                              </m:func>
                                            </m:num>
                                            <m:den>
                                              <m:nary>
                                                <m:naryPr>
                                                  <m:chr m:val="∑"/>
                                                  <m:supHide m:val="on"/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naryPr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/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 b="0" i="0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exp</m:t>
                                                  </m:r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⁡(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𝑊𝑥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))</m:t>
                                                  </m:r>
                                                </m:e>
                                              </m:nary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6E1A7B-9378-43E2-8A57-52D6ED1FF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91" y="3031207"/>
                <a:ext cx="6193362" cy="10082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7C1B6191-D2FF-4AA6-9458-078019731CBC}"/>
              </a:ext>
            </a:extLst>
          </p:cNvPr>
          <p:cNvGrpSpPr/>
          <p:nvPr/>
        </p:nvGrpSpPr>
        <p:grpSpPr>
          <a:xfrm>
            <a:off x="517792" y="3731783"/>
            <a:ext cx="2333643" cy="655879"/>
            <a:chOff x="517792" y="3731783"/>
            <a:chExt cx="2333643" cy="65587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B110C5-33E4-4E2F-B773-5E1ED99165F8}"/>
                </a:ext>
              </a:extLst>
            </p:cNvPr>
            <p:cNvSpPr txBox="1"/>
            <p:nvPr/>
          </p:nvSpPr>
          <p:spPr>
            <a:xfrm>
              <a:off x="517792" y="3925997"/>
              <a:ext cx="2333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6"/>
                  </a:solidFill>
                </a:rPr>
                <a:t>Regularization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0AB05C1-135E-4265-B1A5-827493F4D7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7189" y="3731783"/>
              <a:ext cx="614497" cy="22462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A58D9ED-5484-4944-9394-C6E7D02E0254}"/>
              </a:ext>
            </a:extLst>
          </p:cNvPr>
          <p:cNvGrpSpPr/>
          <p:nvPr/>
        </p:nvGrpSpPr>
        <p:grpSpPr>
          <a:xfrm>
            <a:off x="477784" y="4076830"/>
            <a:ext cx="3108977" cy="1141829"/>
            <a:chOff x="477784" y="4076830"/>
            <a:chExt cx="3108977" cy="1141829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87F3ABD-1C44-47A7-A2CD-901B5A9E33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976" y="4076830"/>
              <a:ext cx="977785" cy="639959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5774C5-C503-4658-AFB7-EBE8477CDE53}"/>
                </a:ext>
              </a:extLst>
            </p:cNvPr>
            <p:cNvSpPr txBox="1"/>
            <p:nvPr/>
          </p:nvSpPr>
          <p:spPr>
            <a:xfrm>
              <a:off x="477784" y="4387662"/>
              <a:ext cx="23336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Over all data points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FB7D88A-405E-4960-87D1-0649324005B2}"/>
              </a:ext>
            </a:extLst>
          </p:cNvPr>
          <p:cNvGrpSpPr/>
          <p:nvPr/>
        </p:nvGrpSpPr>
        <p:grpSpPr>
          <a:xfrm>
            <a:off x="6429565" y="2682977"/>
            <a:ext cx="2609754" cy="805217"/>
            <a:chOff x="6429565" y="2682977"/>
            <a:chExt cx="2609754" cy="80521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637174-3B10-402A-BD54-E00AE13580BF}"/>
                </a:ext>
              </a:extLst>
            </p:cNvPr>
            <p:cNvSpPr txBox="1"/>
            <p:nvPr/>
          </p:nvSpPr>
          <p:spPr>
            <a:xfrm>
              <a:off x="6429565" y="2682977"/>
              <a:ext cx="26097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2"/>
                  </a:solidFill>
                </a:rPr>
                <a:t>P(correct class)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FDCB445-CDD4-4653-9A5B-6B9106F2F1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8166" y="3153281"/>
              <a:ext cx="584186" cy="334913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4F12C8-124A-46EE-B5FD-32FC3DB9709E}"/>
              </a:ext>
            </a:extLst>
          </p:cNvPr>
          <p:cNvGrpSpPr/>
          <p:nvPr/>
        </p:nvGrpSpPr>
        <p:grpSpPr>
          <a:xfrm>
            <a:off x="2965623" y="4033548"/>
            <a:ext cx="4668892" cy="1646526"/>
            <a:chOff x="2965623" y="4033548"/>
            <a:chExt cx="4668892" cy="1646526"/>
          </a:xfrm>
        </p:grpSpPr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AB943BA0-3143-44DD-BB00-CEC5911F7C08}"/>
                </a:ext>
              </a:extLst>
            </p:cNvPr>
            <p:cNvSpPr/>
            <p:nvPr/>
          </p:nvSpPr>
          <p:spPr>
            <a:xfrm rot="16200000">
              <a:off x="5300856" y="2558931"/>
              <a:ext cx="178999" cy="3128234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0BCD25-4B2B-423B-8C37-F8C1DBA0EBAD}"/>
                </a:ext>
              </a:extLst>
            </p:cNvPr>
            <p:cNvSpPr txBox="1"/>
            <p:nvPr/>
          </p:nvSpPr>
          <p:spPr>
            <a:xfrm>
              <a:off x="2965623" y="4479745"/>
              <a:ext cx="46688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/>
                  </a:solidFill>
                </a:rPr>
                <a:t>Pay penalty for not making correct class likely. </a:t>
              </a:r>
            </a:p>
            <a:p>
              <a:pPr algn="ctr"/>
              <a:r>
                <a:rPr lang="en-US" sz="2400" dirty="0">
                  <a:solidFill>
                    <a:schemeClr val="accent4"/>
                  </a:solidFill>
                </a:rPr>
                <a:t>“Negative log-likelihood”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4B741E9-ED78-4276-B588-08232E8902BC}"/>
                </a:ext>
              </a:extLst>
            </p:cNvPr>
            <p:cNvCxnSpPr>
              <a:cxnSpLocks/>
            </p:cNvCxnSpPr>
            <p:nvPr/>
          </p:nvCxnSpPr>
          <p:spPr>
            <a:xfrm>
              <a:off x="5325236" y="4284289"/>
              <a:ext cx="0" cy="245766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201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920C8B-CF31-4193-A641-E24D4F46F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905CE5-C789-40D4-838B-AE3877C93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things</a:t>
            </a:r>
          </a:p>
          <a:p>
            <a:r>
              <a:rPr lang="en-US" dirty="0"/>
              <a:t>Time permitting: </a:t>
            </a:r>
          </a:p>
          <a:p>
            <a:pPr lvl="1"/>
            <a:r>
              <a:rPr lang="en-US" dirty="0"/>
              <a:t>(Under/over)fitting or (Bias/Variance)</a:t>
            </a:r>
          </a:p>
          <a:p>
            <a:pPr lvl="1"/>
            <a:r>
              <a:rPr lang="en-US" dirty="0"/>
              <a:t>(Not on the exam)</a:t>
            </a:r>
          </a:p>
        </p:txBody>
      </p:sp>
    </p:spTree>
    <p:extLst>
      <p:ext uri="{BB962C8B-B14F-4D97-AF65-F5344CB8AC3E}">
        <p14:creationId xmlns:p14="http://schemas.microsoft.com/office/powerpoint/2010/main" val="2683334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0EC19-B6CC-4C08-AF41-FB9FEAC9E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Optimize Things?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6F97037-9A1E-4446-A894-00C880CF0947}"/>
                  </a:ext>
                </a:extLst>
              </p:cNvPr>
              <p:cNvSpPr txBox="1"/>
              <p:nvPr/>
            </p:nvSpPr>
            <p:spPr>
              <a:xfrm>
                <a:off x="5773734" y="2517596"/>
                <a:ext cx="2558393" cy="6727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r>
                                <a:rPr lang="en-US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6F97037-9A1E-4446-A894-00C880CF0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734" y="2517596"/>
                <a:ext cx="2558393" cy="6727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07247CE-5A44-4861-B3A6-67C09D192A03}"/>
              </a:ext>
            </a:extLst>
          </p:cNvPr>
          <p:cNvSpPr txBox="1"/>
          <p:nvPr/>
        </p:nvSpPr>
        <p:spPr>
          <a:xfrm>
            <a:off x="243278" y="2315361"/>
            <a:ext cx="5662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Goal: find the </a:t>
            </a:r>
            <a:r>
              <a:rPr lang="en-US" sz="3200" b="1" dirty="0"/>
              <a:t>w </a:t>
            </a:r>
            <a:r>
              <a:rPr lang="en-US" sz="3200" dirty="0"/>
              <a:t>minimizing</a:t>
            </a:r>
            <a:r>
              <a:rPr lang="en-US" sz="3200" b="1" dirty="0"/>
              <a:t> </a:t>
            </a:r>
            <a:r>
              <a:rPr lang="en-US" sz="3200" dirty="0"/>
              <a:t>some loss function L.</a:t>
            </a:r>
            <a:endParaRPr lang="en-US" sz="32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8CCE1B-1687-4B5F-9B8C-C0F96DD01149}"/>
              </a:ext>
            </a:extLst>
          </p:cNvPr>
          <p:cNvGrpSpPr/>
          <p:nvPr/>
        </p:nvGrpSpPr>
        <p:grpSpPr>
          <a:xfrm>
            <a:off x="243277" y="3965047"/>
            <a:ext cx="7750723" cy="2462277"/>
            <a:chOff x="243277" y="3965047"/>
            <a:chExt cx="7750723" cy="246227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9232982-7E28-40D9-B912-2E08243E6C2C}"/>
                </a:ext>
              </a:extLst>
            </p:cNvPr>
            <p:cNvGrpSpPr/>
            <p:nvPr/>
          </p:nvGrpSpPr>
          <p:grpSpPr>
            <a:xfrm>
              <a:off x="3161139" y="3965047"/>
              <a:ext cx="4832861" cy="2462277"/>
              <a:chOff x="3161139" y="3965047"/>
              <a:chExt cx="4832861" cy="24622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FD31065D-68A6-4051-8259-6382B3AFFA28}"/>
                      </a:ext>
                    </a:extLst>
                  </p:cNvPr>
                  <p:cNvSpPr txBox="1"/>
                  <p:nvPr/>
                </p:nvSpPr>
                <p:spPr>
                  <a:xfrm>
                    <a:off x="3161139" y="3965047"/>
                    <a:ext cx="4832861" cy="75623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 </m:t>
                                  </m:r>
                                </m:fName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  <m:sSubSup>
                                    <m:sSubSupPr>
                                      <m:ctrlP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𝑾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m:rPr>
                                          <m:brk m:alnAt="23"/>
                                        </m:rP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func>
                                                    <m:funcPr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funcPr>
                                                    <m:fNam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b="0" i="0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exp</m:t>
                                                      </m:r>
                                                    </m:fName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(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b="0" i="1" smtClean="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d>
                                                            <m:dPr>
                                                              <m:ctrlP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𝑊𝑥</m:t>
                                                              </m:r>
                                                            </m:e>
                                                          </m:d>
                                                        </m:e>
                                                        <m:sub>
                                                          <m:sSub>
                                                            <m:sSubPr>
                                                              <m:ctrlP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sSubPr>
                                                            <m:e>
                                                              <m: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𝑦</m:t>
                                                              </m:r>
                                                            </m:e>
                                                            <m:sub>
                                                              <m: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𝑖</m:t>
                                                              </m:r>
                                                            </m:sub>
                                                          </m:sSub>
                                                        </m:sub>
                                                      </m:s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)</m:t>
                                                      </m:r>
                                                    </m:e>
                                                  </m:func>
                                                </m:num>
                                                <m:den>
                                                  <m:nary>
                                                    <m:naryPr>
                                                      <m:chr m:val="∑"/>
                                                      <m:supHide m:val="on"/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naryPr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  <m:sup/>
                                                    <m: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b="0" i="0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exp</m:t>
                                                      </m:r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⁡(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b="0" i="1" smtClean="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d>
                                                            <m:dPr>
                                                              <m:ctrlP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𝑊𝑥</m:t>
                                                              </m:r>
                                                            </m:e>
                                                          </m:d>
                                                        </m:e>
                                                        <m:sub>
                                                          <m:r>
                                                            <a:rPr lang="en-US" b="0" i="1" smtClean="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𝑘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))</m:t>
                                                      </m:r>
                                                    </m:e>
                                                  </m:nary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</m:func>
                                    </m:e>
                                  </m:nary>
                                </m:e>
                              </m:func>
                            </m:e>
                          </m:func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FD31065D-68A6-4051-8259-6382B3AFFA2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61139" y="3965047"/>
                    <a:ext cx="4832861" cy="75623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F2659ABA-FD6F-46D2-AA07-B19C492E98D0}"/>
                      </a:ext>
                    </a:extLst>
                  </p:cNvPr>
                  <p:cNvSpPr txBox="1"/>
                  <p:nvPr/>
                </p:nvSpPr>
                <p:spPr>
                  <a:xfrm>
                    <a:off x="3161139" y="4823569"/>
                    <a:ext cx="3395224" cy="75623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 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𝒘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𝑻</m:t>
                                                  </m:r>
                                                </m:sup>
                                              </m:sSup>
                                              <m:sSub>
                                                <m:sSubPr>
                                                  <m:ctrlPr>
                                                    <a:rPr lang="en-US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𝒊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nary>
                                </m:e>
                              </m:func>
                            </m:e>
                          </m:func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F2659ABA-FD6F-46D2-AA07-B19C492E98D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61139" y="4823569"/>
                    <a:ext cx="3395224" cy="75623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B7E20B4-C16C-43A7-AC29-2797F2E51CE4}"/>
                      </a:ext>
                    </a:extLst>
                  </p:cNvPr>
                  <p:cNvSpPr txBox="1"/>
                  <p:nvPr/>
                </p:nvSpPr>
                <p:spPr>
                  <a:xfrm>
                    <a:off x="3161139" y="5671091"/>
                    <a:ext cx="4032771" cy="75623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fName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⁡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0,1−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sSub>
                                        <m:sSubPr>
                                          <m:ctrlP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func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B7E20B4-C16C-43A7-AC29-2797F2E51C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61139" y="5671091"/>
                    <a:ext cx="4032771" cy="75623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D6D732-FCCB-429E-AB16-9624E9834E10}"/>
                </a:ext>
              </a:extLst>
            </p:cNvPr>
            <p:cNvSpPr txBox="1"/>
            <p:nvPr/>
          </p:nvSpPr>
          <p:spPr>
            <a:xfrm>
              <a:off x="243277" y="4387190"/>
              <a:ext cx="29178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Works for lots of different Ls: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185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79E1F27-BFA8-49D3-BA53-2FB12E95C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407" y="2613355"/>
            <a:ext cx="4081186" cy="39502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17017A-A3FA-488C-9FC2-5731DF38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Function to Optimize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31A803-9FE9-4B6D-B02D-706295D10A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9"/>
          <a:stretch/>
        </p:blipFill>
        <p:spPr>
          <a:xfrm>
            <a:off x="6612593" y="2600264"/>
            <a:ext cx="638412" cy="38711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C3C8EEB-42F5-46CF-AA61-D61714F60387}"/>
              </a:ext>
            </a:extLst>
          </p:cNvPr>
          <p:cNvGrpSpPr/>
          <p:nvPr/>
        </p:nvGrpSpPr>
        <p:grpSpPr>
          <a:xfrm>
            <a:off x="3145871" y="2969487"/>
            <a:ext cx="2399251" cy="1140873"/>
            <a:chOff x="2801922" y="2566815"/>
            <a:chExt cx="2399251" cy="114087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BCD490F-2030-4CF3-B9D0-5CE6B1828AD9}"/>
                </a:ext>
              </a:extLst>
            </p:cNvPr>
            <p:cNvCxnSpPr>
              <a:cxnSpLocks/>
            </p:cNvCxnSpPr>
            <p:nvPr/>
          </p:nvCxnSpPr>
          <p:spPr>
            <a:xfrm>
              <a:off x="3934435" y="2936147"/>
              <a:ext cx="369114" cy="771541"/>
            </a:xfrm>
            <a:prstGeom prst="straightConnector1">
              <a:avLst/>
            </a:prstGeom>
            <a:ln w="76200" cap="rnd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C0CF3F-D08A-4E27-B423-19A2E1F09074}"/>
                </a:ext>
              </a:extLst>
            </p:cNvPr>
            <p:cNvSpPr txBox="1"/>
            <p:nvPr/>
          </p:nvSpPr>
          <p:spPr>
            <a:xfrm>
              <a:off x="2801922" y="2566815"/>
              <a:ext cx="2399251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Global minimum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3BDC7BE-0088-4F62-B9CC-C5599CEC8646}"/>
              </a:ext>
            </a:extLst>
          </p:cNvPr>
          <p:cNvSpPr txBox="1"/>
          <p:nvPr/>
        </p:nvSpPr>
        <p:spPr>
          <a:xfrm>
            <a:off x="981993" y="1784296"/>
            <a:ext cx="7818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f(</a:t>
            </a:r>
            <a:r>
              <a:rPr lang="en-US" sz="3200" dirty="0" err="1"/>
              <a:t>x,y</a:t>
            </a:r>
            <a:r>
              <a:rPr lang="en-US" sz="3200" dirty="0"/>
              <a:t>) = (x+2y-7)</a:t>
            </a:r>
            <a:r>
              <a:rPr lang="en-US" sz="3200" baseline="30000" dirty="0"/>
              <a:t>2</a:t>
            </a:r>
            <a:r>
              <a:rPr lang="en-US" sz="3200" dirty="0"/>
              <a:t> + (2x+y-5)</a:t>
            </a:r>
            <a:r>
              <a:rPr lang="en-US" sz="320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05966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C2753-1DA8-401F-A774-5EC04BF38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Function to Optimize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6F0A3-6671-4109-90C9-690AD359A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I’ll switch back and forth between this 2D function (called the </a:t>
            </a:r>
            <a:r>
              <a:rPr lang="en-US" i="1" dirty="0"/>
              <a:t>Booth Function</a:t>
            </a:r>
            <a:r>
              <a:rPr lang="en-US" dirty="0"/>
              <a:t>) and other more-learning-focused functions</a:t>
            </a:r>
          </a:p>
          <a:p>
            <a:r>
              <a:rPr lang="en-US" dirty="0"/>
              <a:t>Beauty of optimization is that it’s all the same in principle</a:t>
            </a:r>
          </a:p>
          <a:p>
            <a:r>
              <a:rPr lang="en-US" dirty="0"/>
              <a:t>But don’t draw too many conclusions: 2D space has qualitative differences from 1000D space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94AFA2-4F5B-4D98-9FD9-ABD62C359A77}"/>
              </a:ext>
            </a:extLst>
          </p:cNvPr>
          <p:cNvSpPr txBox="1"/>
          <p:nvPr/>
        </p:nvSpPr>
        <p:spPr>
          <a:xfrm>
            <a:off x="628650" y="5942567"/>
            <a:ext cx="78135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intro of: Dauphin et al. </a:t>
            </a:r>
            <a:r>
              <a:rPr lang="en-US" sz="1400" i="1" dirty="0"/>
              <a:t>Identifying and attacking the saddle point problem in high-dimensional non-convex optimization </a:t>
            </a:r>
            <a:r>
              <a:rPr lang="en-US" sz="1400" dirty="0"/>
              <a:t>NIPS 2014 </a:t>
            </a:r>
          </a:p>
          <a:p>
            <a:r>
              <a:rPr lang="en-US" sz="1400" dirty="0">
                <a:hlinkClick r:id="rId2"/>
              </a:rPr>
              <a:t>https://ganguli-gang.stanford.edu/pdf/14.SaddlePoint.NIPS.pdf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577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C3C0D-72A7-420A-9B29-B7C58E5D7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Caveat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A6861-1077-4C00-8222-F6B5F1DAC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05" y="2741103"/>
            <a:ext cx="2787505" cy="26980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31B8E8-0904-46AE-813F-2B182B4D5724}"/>
              </a:ext>
            </a:extLst>
          </p:cNvPr>
          <p:cNvSpPr txBox="1"/>
          <p:nvPr/>
        </p:nvSpPr>
        <p:spPr>
          <a:xfrm>
            <a:off x="3165010" y="2741103"/>
            <a:ext cx="58615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Each point in the picture is a function evaluation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Here it takes microseconds – so we can easily see the answer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Functions we want to optimize may take hours to evaluate</a:t>
            </a:r>
          </a:p>
        </p:txBody>
      </p:sp>
    </p:spTree>
    <p:extLst>
      <p:ext uri="{BB962C8B-B14F-4D97-AF65-F5344CB8AC3E}">
        <p14:creationId xmlns:p14="http://schemas.microsoft.com/office/powerpoint/2010/main" val="2511598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E15A6-820C-4E42-A011-BC83EEE24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Caveat</a:t>
            </a:r>
          </a:p>
        </p:txBody>
      </p:sp>
      <p:pic>
        <p:nvPicPr>
          <p:cNvPr id="4" name="Shape 474">
            <a:extLst>
              <a:ext uri="{FF2B5EF4-FFF2-40B4-BE49-F238E27FC236}">
                <a16:creationId xmlns:a16="http://schemas.microsoft.com/office/drawing/2014/main" id="{EBF138BF-B4DA-4D46-8D77-525F92D8BC8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18812" y="3179427"/>
            <a:ext cx="4382019" cy="27437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89AFB9-DE46-4F8E-844D-12B19BD150F6}"/>
              </a:ext>
            </a:extLst>
          </p:cNvPr>
          <p:cNvSpPr/>
          <p:nvPr/>
        </p:nvSpPr>
        <p:spPr>
          <a:xfrm>
            <a:off x="999618" y="3179427"/>
            <a:ext cx="2743724" cy="27437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EB8406-5AA3-41CB-AB07-6E6CCAEC66A7}"/>
              </a:ext>
            </a:extLst>
          </p:cNvPr>
          <p:cNvSpPr txBox="1"/>
          <p:nvPr/>
        </p:nvSpPr>
        <p:spPr>
          <a:xfrm>
            <a:off x="291920" y="2986480"/>
            <a:ext cx="70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6FFCAC-CDC5-48A0-9D2E-04E556341BBD}"/>
              </a:ext>
            </a:extLst>
          </p:cNvPr>
          <p:cNvSpPr txBox="1"/>
          <p:nvPr/>
        </p:nvSpPr>
        <p:spPr>
          <a:xfrm>
            <a:off x="291920" y="5738485"/>
            <a:ext cx="70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-20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957C5-64A9-4D8B-842A-8D0DF019FB45}"/>
              </a:ext>
            </a:extLst>
          </p:cNvPr>
          <p:cNvSpPr txBox="1"/>
          <p:nvPr/>
        </p:nvSpPr>
        <p:spPr>
          <a:xfrm>
            <a:off x="981993" y="5910319"/>
            <a:ext cx="70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083569-0FD2-4D16-901D-09925448136E}"/>
              </a:ext>
            </a:extLst>
          </p:cNvPr>
          <p:cNvSpPr txBox="1"/>
          <p:nvPr/>
        </p:nvSpPr>
        <p:spPr>
          <a:xfrm>
            <a:off x="3042239" y="5924415"/>
            <a:ext cx="70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20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69F7EA-E030-4361-8C16-CBAF6BC83022}"/>
              </a:ext>
            </a:extLst>
          </p:cNvPr>
          <p:cNvSpPr/>
          <p:nvPr/>
        </p:nvSpPr>
        <p:spPr>
          <a:xfrm>
            <a:off x="1276454" y="5389818"/>
            <a:ext cx="319306" cy="319306"/>
          </a:xfrm>
          <a:prstGeom prst="ellipse">
            <a:avLst/>
          </a:prstGeom>
          <a:solidFill>
            <a:srgbClr val="EC6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55E94A-37B1-4A02-ADFA-7BE0D924DDED}"/>
              </a:ext>
            </a:extLst>
          </p:cNvPr>
          <p:cNvSpPr/>
          <p:nvPr/>
        </p:nvSpPr>
        <p:spPr>
          <a:xfrm>
            <a:off x="1853197" y="5193187"/>
            <a:ext cx="319306" cy="319306"/>
          </a:xfrm>
          <a:prstGeom prst="ellipse">
            <a:avLst/>
          </a:prstGeom>
          <a:solidFill>
            <a:srgbClr val="711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53915B-2A5D-4B84-87D3-76B148A7925C}"/>
              </a:ext>
            </a:extLst>
          </p:cNvPr>
          <p:cNvCxnSpPr>
            <a:cxnSpLocks/>
          </p:cNvCxnSpPr>
          <p:nvPr/>
        </p:nvCxnSpPr>
        <p:spPr>
          <a:xfrm flipV="1">
            <a:off x="1506398" y="5352840"/>
            <a:ext cx="506452" cy="19663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13CF84BA-B3C0-4476-8C19-108515162C72}"/>
              </a:ext>
            </a:extLst>
          </p:cNvPr>
          <p:cNvSpPr/>
          <p:nvPr/>
        </p:nvSpPr>
        <p:spPr>
          <a:xfrm>
            <a:off x="2446062" y="5193187"/>
            <a:ext cx="319306" cy="319306"/>
          </a:xfrm>
          <a:prstGeom prst="ellipse">
            <a:avLst/>
          </a:prstGeom>
          <a:solidFill>
            <a:srgbClr val="180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96BD7E-F434-4DFA-9EBE-51F7B6968E0C}"/>
              </a:ext>
            </a:extLst>
          </p:cNvPr>
          <p:cNvCxnSpPr>
            <a:cxnSpLocks/>
          </p:cNvCxnSpPr>
          <p:nvPr/>
        </p:nvCxnSpPr>
        <p:spPr>
          <a:xfrm>
            <a:off x="2101721" y="5366789"/>
            <a:ext cx="50399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55A387A9-2EC4-4D18-BE2B-A251B8BC7AEF}"/>
              </a:ext>
            </a:extLst>
          </p:cNvPr>
          <p:cNvSpPr/>
          <p:nvPr/>
        </p:nvSpPr>
        <p:spPr>
          <a:xfrm>
            <a:off x="2980615" y="4791659"/>
            <a:ext cx="319306" cy="319306"/>
          </a:xfrm>
          <a:prstGeom prst="ellipse">
            <a:avLst/>
          </a:prstGeom>
          <a:solidFill>
            <a:srgbClr val="020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D71600E-58C6-41A0-8F81-D2881ABD4252}"/>
              </a:ext>
            </a:extLst>
          </p:cNvPr>
          <p:cNvSpPr/>
          <p:nvPr/>
        </p:nvSpPr>
        <p:spPr>
          <a:xfrm>
            <a:off x="3299921" y="3981543"/>
            <a:ext cx="319306" cy="319306"/>
          </a:xfrm>
          <a:prstGeom prst="ellipse">
            <a:avLst/>
          </a:prstGeom>
          <a:solidFill>
            <a:srgbClr val="540E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590F105-A0F6-4960-ABBD-6949C8AB4987}"/>
              </a:ext>
            </a:extLst>
          </p:cNvPr>
          <p:cNvSpPr/>
          <p:nvPr/>
        </p:nvSpPr>
        <p:spPr>
          <a:xfrm>
            <a:off x="3099276" y="3371566"/>
            <a:ext cx="319306" cy="319306"/>
          </a:xfrm>
          <a:prstGeom prst="ellipse">
            <a:avLst/>
          </a:prstGeom>
          <a:solidFill>
            <a:srgbClr val="681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1C8C65B-ACAD-4B38-AD61-3142244F746F}"/>
              </a:ext>
            </a:extLst>
          </p:cNvPr>
          <p:cNvCxnSpPr>
            <a:cxnSpLocks/>
          </p:cNvCxnSpPr>
          <p:nvPr/>
        </p:nvCxnSpPr>
        <p:spPr>
          <a:xfrm flipV="1">
            <a:off x="2692872" y="4951312"/>
            <a:ext cx="447396" cy="4154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FE8871F-F0B1-464A-BDD5-F7819ECD4E3D}"/>
              </a:ext>
            </a:extLst>
          </p:cNvPr>
          <p:cNvCxnSpPr>
            <a:cxnSpLocks/>
          </p:cNvCxnSpPr>
          <p:nvPr/>
        </p:nvCxnSpPr>
        <p:spPr>
          <a:xfrm flipV="1">
            <a:off x="3096678" y="4141196"/>
            <a:ext cx="362896" cy="85036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AEB5B7F-AA5B-4B09-83FE-73657C027C2A}"/>
              </a:ext>
            </a:extLst>
          </p:cNvPr>
          <p:cNvCxnSpPr>
            <a:cxnSpLocks/>
          </p:cNvCxnSpPr>
          <p:nvPr/>
        </p:nvCxnSpPr>
        <p:spPr>
          <a:xfrm flipH="1" flipV="1">
            <a:off x="3299921" y="3469156"/>
            <a:ext cx="125256" cy="63517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7E682708-98D2-43F0-9479-F2C58AF0535D}"/>
              </a:ext>
            </a:extLst>
          </p:cNvPr>
          <p:cNvSpPr/>
          <p:nvPr/>
        </p:nvSpPr>
        <p:spPr>
          <a:xfrm>
            <a:off x="2697613" y="3808829"/>
            <a:ext cx="319306" cy="319306"/>
          </a:xfrm>
          <a:prstGeom prst="ellipse">
            <a:avLst/>
          </a:prstGeom>
          <a:solidFill>
            <a:srgbClr val="180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94D177C-446A-4766-91AE-77FEA03C1031}"/>
              </a:ext>
            </a:extLst>
          </p:cNvPr>
          <p:cNvCxnSpPr>
            <a:cxnSpLocks/>
          </p:cNvCxnSpPr>
          <p:nvPr/>
        </p:nvCxnSpPr>
        <p:spPr>
          <a:xfrm flipH="1">
            <a:off x="2857266" y="3518622"/>
            <a:ext cx="428247" cy="49599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2E838710-1CA8-4900-88FC-CE4AF38ACB80}"/>
              </a:ext>
            </a:extLst>
          </p:cNvPr>
          <p:cNvSpPr/>
          <p:nvPr/>
        </p:nvSpPr>
        <p:spPr>
          <a:xfrm>
            <a:off x="2463185" y="4104673"/>
            <a:ext cx="319306" cy="319306"/>
          </a:xfrm>
          <a:prstGeom prst="ellipse">
            <a:avLst/>
          </a:prstGeom>
          <a:solidFill>
            <a:srgbClr val="000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804D9C1-2201-4553-8013-17E12A6AB3DF}"/>
              </a:ext>
            </a:extLst>
          </p:cNvPr>
          <p:cNvCxnSpPr>
            <a:cxnSpLocks/>
          </p:cNvCxnSpPr>
          <p:nvPr/>
        </p:nvCxnSpPr>
        <p:spPr>
          <a:xfrm flipH="1">
            <a:off x="2635939" y="3946669"/>
            <a:ext cx="299096" cy="30982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F9DABC7-19C4-423F-86EB-C400669CC5AE}"/>
              </a:ext>
            </a:extLst>
          </p:cNvPr>
          <p:cNvSpPr txBox="1"/>
          <p:nvPr/>
        </p:nvSpPr>
        <p:spPr>
          <a:xfrm>
            <a:off x="981993" y="1784296"/>
            <a:ext cx="7818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Model in your head: moving around a landscape with a teleportation device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1B25BAD-1937-4F32-87E4-0C7F98D04BAC}"/>
              </a:ext>
            </a:extLst>
          </p:cNvPr>
          <p:cNvSpPr txBox="1"/>
          <p:nvPr/>
        </p:nvSpPr>
        <p:spPr>
          <a:xfrm>
            <a:off x="628650" y="6364835"/>
            <a:ext cx="7813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Landscape diagram: </a:t>
            </a:r>
            <a:r>
              <a:rPr lang="en-US" sz="1400" dirty="0" err="1"/>
              <a:t>Karpathy</a:t>
            </a:r>
            <a:r>
              <a:rPr lang="en-US" sz="1400" dirty="0"/>
              <a:t> and Fei-Fei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1DC4152-28BB-4468-919B-CC3B87FD7178}"/>
              </a:ext>
            </a:extLst>
          </p:cNvPr>
          <p:cNvGrpSpPr/>
          <p:nvPr/>
        </p:nvGrpSpPr>
        <p:grpSpPr>
          <a:xfrm>
            <a:off x="6157321" y="4468822"/>
            <a:ext cx="2247631" cy="909642"/>
            <a:chOff x="6157321" y="4468822"/>
            <a:chExt cx="2247631" cy="909642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780AA91-4153-45D4-B243-83D85B6580E5}"/>
                </a:ext>
              </a:extLst>
            </p:cNvPr>
            <p:cNvCxnSpPr>
              <a:cxnSpLocks/>
            </p:cNvCxnSpPr>
            <p:nvPr/>
          </p:nvCxnSpPr>
          <p:spPr>
            <a:xfrm>
              <a:off x="6157321" y="4468822"/>
              <a:ext cx="1973282" cy="909642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Shape 475">
              <a:extLst>
                <a:ext uri="{FF2B5EF4-FFF2-40B4-BE49-F238E27FC236}">
                  <a16:creationId xmlns:a16="http://schemas.microsoft.com/office/drawing/2014/main" id="{2B0A729C-2224-47B4-AF96-D9669478A270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56253" y="4643984"/>
              <a:ext cx="548699" cy="7344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D716406-CC28-4183-BCE9-F8E7C726129E}"/>
              </a:ext>
            </a:extLst>
          </p:cNvPr>
          <p:cNvGrpSpPr/>
          <p:nvPr/>
        </p:nvGrpSpPr>
        <p:grpSpPr>
          <a:xfrm>
            <a:off x="4849760" y="3734342"/>
            <a:ext cx="1581910" cy="1663978"/>
            <a:chOff x="4849760" y="3734342"/>
            <a:chExt cx="1581910" cy="1663978"/>
          </a:xfrm>
        </p:grpSpPr>
        <p:pic>
          <p:nvPicPr>
            <p:cNvPr id="54" name="Shape 475">
              <a:extLst>
                <a:ext uri="{FF2B5EF4-FFF2-40B4-BE49-F238E27FC236}">
                  <a16:creationId xmlns:a16="http://schemas.microsoft.com/office/drawing/2014/main" id="{C11A3A29-E634-4819-BA15-D0C7E53C1707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82971" y="3734342"/>
              <a:ext cx="548699" cy="7344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900C84E-BFFF-4BF0-A939-D4D3E537C4CB}"/>
                </a:ext>
              </a:extLst>
            </p:cNvPr>
            <p:cNvCxnSpPr>
              <a:cxnSpLocks/>
              <a:endCxn id="54" idx="2"/>
            </p:cNvCxnSpPr>
            <p:nvPr/>
          </p:nvCxnSpPr>
          <p:spPr>
            <a:xfrm flipV="1">
              <a:off x="4849760" y="4468822"/>
              <a:ext cx="1307561" cy="929498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Shape 475">
            <a:extLst>
              <a:ext uri="{FF2B5EF4-FFF2-40B4-BE49-F238E27FC236}">
                <a16:creationId xmlns:a16="http://schemas.microsoft.com/office/drawing/2014/main" id="{93B1CFD4-83E7-4A88-ACB1-076074CB7E4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410" y="4663840"/>
            <a:ext cx="548699" cy="734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60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80708-58E7-4EDB-B3A0-A72891375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8B20D-BDF6-431B-8C21-73A3C3038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We’re grading HW2 and will try to get it back ASAP</a:t>
            </a:r>
          </a:p>
          <a:p>
            <a:r>
              <a:rPr lang="en-US" dirty="0"/>
              <a:t>Midterm next week</a:t>
            </a:r>
          </a:p>
          <a:p>
            <a:pPr lvl="1"/>
            <a:r>
              <a:rPr lang="en-US" dirty="0"/>
              <a:t>Review sessions next week (go to whichever you want)</a:t>
            </a:r>
          </a:p>
          <a:p>
            <a:pPr lvl="1"/>
            <a:r>
              <a:rPr lang="en-US" dirty="0"/>
              <a:t>We will post priorities from slides</a:t>
            </a:r>
          </a:p>
          <a:p>
            <a:pPr lvl="1"/>
            <a:r>
              <a:rPr lang="en-US" dirty="0"/>
              <a:t>There’s a post on piazza looking for topics you want reviewed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26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B037B-DB06-45AB-94F2-896F0F3AA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#1A – </a:t>
            </a:r>
            <a:r>
              <a:rPr lang="en-US" i="1" dirty="0"/>
              <a:t>Grid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D8110-32CF-4E89-8435-891D1E50B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#systematically try things</a:t>
            </a:r>
          </a:p>
          <a:p>
            <a:pPr marL="0" indent="0">
              <a:buNone/>
            </a:pPr>
            <a:r>
              <a:rPr lang="en-US" dirty="0"/>
              <a:t>best, </a:t>
            </a:r>
            <a:r>
              <a:rPr lang="en-US" dirty="0" err="1"/>
              <a:t>bestScore</a:t>
            </a:r>
            <a:r>
              <a:rPr lang="en-US" dirty="0"/>
              <a:t> = None, Inf</a:t>
            </a:r>
          </a:p>
          <a:p>
            <a:pPr marL="0" indent="0">
              <a:buNone/>
            </a:pPr>
            <a:r>
              <a:rPr lang="en-US" dirty="0"/>
              <a:t>for dim1Value in dim1Values:</a:t>
            </a:r>
          </a:p>
          <a:p>
            <a:pPr marL="0" indent="0">
              <a:buNone/>
            </a:pPr>
            <a:r>
              <a:rPr lang="en-US" dirty="0"/>
              <a:t>	….</a:t>
            </a:r>
          </a:p>
          <a:p>
            <a:pPr marL="0" indent="0">
              <a:buNone/>
            </a:pPr>
            <a:r>
              <a:rPr lang="en-US" dirty="0"/>
              <a:t>	for </a:t>
            </a:r>
            <a:r>
              <a:rPr lang="en-US" dirty="0" err="1"/>
              <a:t>dimNValue</a:t>
            </a:r>
            <a:r>
              <a:rPr lang="en-US" dirty="0"/>
              <a:t> in </a:t>
            </a:r>
            <a:r>
              <a:rPr lang="en-US" dirty="0" err="1"/>
              <a:t>dimNValues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b="1" dirty="0"/>
              <a:t>w</a:t>
            </a:r>
            <a:r>
              <a:rPr lang="en-US" dirty="0"/>
              <a:t> = [dim1Value, …, </a:t>
            </a:r>
            <a:r>
              <a:rPr lang="en-US" dirty="0" err="1"/>
              <a:t>dimNValue</a:t>
            </a:r>
            <a:r>
              <a:rPr lang="en-US" dirty="0"/>
              <a:t>]</a:t>
            </a:r>
          </a:p>
          <a:p>
            <a:pPr marL="0" indent="0">
              <a:buNone/>
            </a:pPr>
            <a:r>
              <a:rPr lang="en-US" dirty="0"/>
              <a:t>		if L(</a:t>
            </a:r>
            <a:r>
              <a:rPr lang="en-US" b="1" dirty="0"/>
              <a:t>w</a:t>
            </a:r>
            <a:r>
              <a:rPr lang="en-US" dirty="0"/>
              <a:t>) &lt; </a:t>
            </a:r>
            <a:r>
              <a:rPr lang="en-US" dirty="0" err="1"/>
              <a:t>bestScore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		best, </a:t>
            </a:r>
            <a:r>
              <a:rPr lang="en-US" dirty="0" err="1"/>
              <a:t>bestScore</a:t>
            </a:r>
            <a:r>
              <a:rPr lang="en-US" dirty="0"/>
              <a:t> = </a:t>
            </a:r>
            <a:r>
              <a:rPr lang="en-US" b="1" dirty="0"/>
              <a:t>w</a:t>
            </a:r>
            <a:r>
              <a:rPr lang="en-US" dirty="0"/>
              <a:t>, L(</a:t>
            </a:r>
            <a:r>
              <a:rPr lang="en-US" b="1" dirty="0"/>
              <a:t>w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return best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86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82AF8-4815-4301-9296-71413D1F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#1A – </a:t>
            </a:r>
            <a:r>
              <a:rPr lang="en-US" i="1" dirty="0"/>
              <a:t>Grid Search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36189E-3F8A-4939-A9B0-26EB29436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970" y="1447858"/>
            <a:ext cx="543205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73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3E50C-038D-43E6-8110-B281FEBF4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#1A – “Grid Search”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CDEDB5-1626-4867-8962-FB45089F1AE5}"/>
              </a:ext>
            </a:extLst>
          </p:cNvPr>
          <p:cNvSpPr txBox="1"/>
          <p:nvPr/>
        </p:nvSpPr>
        <p:spPr>
          <a:xfrm>
            <a:off x="144997" y="1690689"/>
            <a:ext cx="43653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Pros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Super simple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Only requires being able to evaluate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E93BAF-46F2-4EFF-B350-DD750A090E43}"/>
              </a:ext>
            </a:extLst>
          </p:cNvPr>
          <p:cNvSpPr txBox="1"/>
          <p:nvPr/>
        </p:nvSpPr>
        <p:spPr>
          <a:xfrm>
            <a:off x="4633636" y="1690689"/>
            <a:ext cx="43653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Cons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Scales horribly to high dimensional spaces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BAC701-1201-4303-8127-056F1FAEF457}"/>
              </a:ext>
            </a:extLst>
          </p:cNvPr>
          <p:cNvSpPr txBox="1"/>
          <p:nvPr/>
        </p:nvSpPr>
        <p:spPr>
          <a:xfrm>
            <a:off x="144997" y="4109535"/>
            <a:ext cx="885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Complexity: </a:t>
            </a:r>
            <a:r>
              <a:rPr lang="en-US" sz="3200" dirty="0" err="1"/>
              <a:t>samplesPerDim</a:t>
            </a:r>
            <a:r>
              <a:rPr lang="en-US" sz="3200" baseline="30000" dirty="0" err="1"/>
              <a:t>numberOfDims</a:t>
            </a:r>
            <a:endParaRPr lang="en-US" sz="3200" baseline="30000" dirty="0"/>
          </a:p>
        </p:txBody>
      </p:sp>
    </p:spTree>
    <p:extLst>
      <p:ext uri="{BB962C8B-B14F-4D97-AF65-F5344CB8AC3E}">
        <p14:creationId xmlns:p14="http://schemas.microsoft.com/office/powerpoint/2010/main" val="19449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B176D-CD47-4072-8919-8A4D81C77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#1B – Random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C5B989-D525-430B-9167-A1560DB31B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#Do random stuff RANSAC Style</a:t>
                </a:r>
              </a:p>
              <a:p>
                <a:pPr marL="0" indent="0">
                  <a:buNone/>
                </a:pPr>
                <a:r>
                  <a:rPr lang="en-US" dirty="0"/>
                  <a:t>best, </a:t>
                </a:r>
                <a:r>
                  <a:rPr lang="en-US" dirty="0" err="1"/>
                  <a:t>bestScore</a:t>
                </a:r>
                <a:r>
                  <a:rPr lang="en-US" dirty="0"/>
                  <a:t> = None, Inf</a:t>
                </a:r>
              </a:p>
              <a:p>
                <a:pPr marL="0" indent="0">
                  <a:buNone/>
                </a:pPr>
                <a:r>
                  <a:rPr lang="en-US" dirty="0"/>
                  <a:t>for </a:t>
                </a:r>
                <a:r>
                  <a:rPr lang="en-US" dirty="0" err="1"/>
                  <a:t>iter</a:t>
                </a:r>
                <a:r>
                  <a:rPr lang="en-US" dirty="0"/>
                  <a:t> in range(</a:t>
                </a:r>
                <a:r>
                  <a:rPr lang="en-US" dirty="0" err="1"/>
                  <a:t>numIters</a:t>
                </a:r>
                <a:r>
                  <a:rPr lang="en-US" dirty="0"/>
                  <a:t>):</a:t>
                </a:r>
              </a:p>
              <a:p>
                <a:pPr marL="0" indent="0">
                  <a:buNone/>
                </a:pPr>
                <a:r>
                  <a:rPr lang="en-US" b="1" dirty="0"/>
                  <a:t>	w </a:t>
                </a:r>
                <a:r>
                  <a:rPr lang="en-US" dirty="0"/>
                  <a:t>= random(N,1) #sample</a:t>
                </a:r>
              </a:p>
              <a:p>
                <a:pPr marL="0" indent="0">
                  <a:buNone/>
                </a:pPr>
                <a:r>
                  <a:rPr lang="en-US" dirty="0"/>
                  <a:t>	score =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dirty="0"/>
                  <a:t> #evaluate</a:t>
                </a:r>
              </a:p>
              <a:p>
                <a:pPr marL="0" indent="0">
                  <a:buNone/>
                </a:pPr>
                <a:r>
                  <a:rPr lang="en-US" dirty="0"/>
                  <a:t>	if score &lt; </a:t>
                </a:r>
                <a:r>
                  <a:rPr lang="en-US" dirty="0" err="1"/>
                  <a:t>bestScore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		best, </a:t>
                </a:r>
                <a:r>
                  <a:rPr lang="en-US" dirty="0" err="1"/>
                  <a:t>bestScore</a:t>
                </a:r>
                <a:r>
                  <a:rPr lang="en-US" dirty="0"/>
                  <a:t> = </a:t>
                </a:r>
                <a:r>
                  <a:rPr lang="en-US" b="1" dirty="0"/>
                  <a:t>w</a:t>
                </a:r>
                <a:r>
                  <a:rPr lang="en-US" dirty="0"/>
                  <a:t>, score</a:t>
                </a:r>
              </a:p>
              <a:p>
                <a:pPr marL="0" indent="0">
                  <a:buNone/>
                </a:pPr>
                <a:r>
                  <a:rPr lang="en-US" dirty="0"/>
                  <a:t>return best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C5B989-D525-430B-9167-A1560DB31B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6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888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92930-11F3-48C6-9F0B-40BA9EA2C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#1B – Random Search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58ECAA-DD43-44F9-9BAB-CAFB660F7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970" y="1447858"/>
            <a:ext cx="543205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71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FCF24-1EC9-4B04-9EEC-64FD44075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#1B – Random 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3F8415-2FC4-48E2-8693-1823FBEAE326}"/>
              </a:ext>
            </a:extLst>
          </p:cNvPr>
          <p:cNvSpPr txBox="1"/>
          <p:nvPr/>
        </p:nvSpPr>
        <p:spPr>
          <a:xfrm>
            <a:off x="144997" y="1690689"/>
            <a:ext cx="43653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Pros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Super simple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Only requires being able to sample model and evaluate 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5C238-84BA-40AF-8011-33B5FDADCB6F}"/>
              </a:ext>
            </a:extLst>
          </p:cNvPr>
          <p:cNvSpPr txBox="1"/>
          <p:nvPr/>
        </p:nvSpPr>
        <p:spPr>
          <a:xfrm>
            <a:off x="4633636" y="1690689"/>
            <a:ext cx="43653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Cons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Slow and stupid –throwing darts at high dimensional dart board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Might miss something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514C86-37DA-4AB0-9ACD-BFCD3EA777DF}"/>
              </a:ext>
            </a:extLst>
          </p:cNvPr>
          <p:cNvGrpSpPr/>
          <p:nvPr/>
        </p:nvGrpSpPr>
        <p:grpSpPr>
          <a:xfrm>
            <a:off x="-1" y="4656350"/>
            <a:ext cx="8347046" cy="1991664"/>
            <a:chOff x="-1" y="4656350"/>
            <a:chExt cx="8347046" cy="199166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7E4EEF5-4B06-4A57-AD5F-6A426DD9874C}"/>
                </a:ext>
              </a:extLst>
            </p:cNvPr>
            <p:cNvSpPr txBox="1"/>
            <p:nvPr/>
          </p:nvSpPr>
          <p:spPr>
            <a:xfrm>
              <a:off x="-1" y="5001411"/>
              <a:ext cx="3028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Good parameters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0AEA3F-C169-4019-B23F-5F41E0DB149F}"/>
                </a:ext>
              </a:extLst>
            </p:cNvPr>
            <p:cNvSpPr txBox="1"/>
            <p:nvPr/>
          </p:nvSpPr>
          <p:spPr>
            <a:xfrm>
              <a:off x="-1" y="5616963"/>
              <a:ext cx="3028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All parameters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F15F756-08FA-455E-8A69-F6DF31E8A925}"/>
                </a:ext>
              </a:extLst>
            </p:cNvPr>
            <p:cNvGrpSpPr/>
            <p:nvPr/>
          </p:nvGrpSpPr>
          <p:grpSpPr>
            <a:xfrm>
              <a:off x="3028425" y="4656350"/>
              <a:ext cx="5318620" cy="1991664"/>
              <a:chOff x="3028425" y="4656350"/>
              <a:chExt cx="5318620" cy="199166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64B6027-2D39-42F6-844B-02C6200AC90D}"/>
                  </a:ext>
                </a:extLst>
              </p:cNvPr>
              <p:cNvGrpSpPr/>
              <p:nvPr/>
            </p:nvGrpSpPr>
            <p:grpSpPr>
              <a:xfrm>
                <a:off x="3028425" y="5878573"/>
                <a:ext cx="5318620" cy="769441"/>
                <a:chOff x="2793532" y="5323550"/>
                <a:chExt cx="5318620" cy="769441"/>
              </a:xfrm>
            </p:grpSpPr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25795D37-6BC1-40B3-89AD-CEA01169EE10}"/>
                    </a:ext>
                  </a:extLst>
                </p:cNvPr>
                <p:cNvCxnSpPr/>
                <p:nvPr/>
              </p:nvCxnSpPr>
              <p:spPr>
                <a:xfrm>
                  <a:off x="2952924" y="5323550"/>
                  <a:ext cx="4882393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47461A2-9204-48B5-9622-97052FC84444}"/>
                    </a:ext>
                  </a:extLst>
                </p:cNvPr>
                <p:cNvSpPr txBox="1"/>
                <p:nvPr/>
              </p:nvSpPr>
              <p:spPr>
                <a:xfrm>
                  <a:off x="2793532" y="5508216"/>
                  <a:ext cx="31878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/>
                    <a:t>0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10FB9EE-923E-403E-8256-8ACF9E6D5587}"/>
                    </a:ext>
                  </a:extLst>
                </p:cNvPr>
                <p:cNvSpPr txBox="1"/>
                <p:nvPr/>
              </p:nvSpPr>
              <p:spPr>
                <a:xfrm>
                  <a:off x="7675926" y="5417336"/>
                  <a:ext cx="43622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/>
                    <a:t>1</a:t>
                  </a: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ED1247D-2E9F-41B9-8D4F-F43058D17411}"/>
                  </a:ext>
                </a:extLst>
              </p:cNvPr>
              <p:cNvGrpSpPr/>
              <p:nvPr/>
            </p:nvGrpSpPr>
            <p:grpSpPr>
              <a:xfrm>
                <a:off x="3187815" y="4656350"/>
                <a:ext cx="1174460" cy="606671"/>
                <a:chOff x="3322039" y="4433051"/>
                <a:chExt cx="1174460" cy="606671"/>
              </a:xfrm>
            </p:grpSpPr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0AF7D931-F452-43E3-A13B-E18AE08FF3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22039" y="5039722"/>
                  <a:ext cx="1174460" cy="0"/>
                </a:xfrm>
                <a:prstGeom prst="straightConnector1">
                  <a:avLst/>
                </a:prstGeom>
                <a:ln w="57150">
                  <a:solidFill>
                    <a:schemeClr val="accent3">
                      <a:lumMod val="50000"/>
                    </a:schemeClr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F14D0C8-87B9-4805-A901-A021C569581C}"/>
                    </a:ext>
                  </a:extLst>
                </p:cNvPr>
                <p:cNvSpPr txBox="1"/>
                <p:nvPr/>
              </p:nvSpPr>
              <p:spPr>
                <a:xfrm>
                  <a:off x="3691156" y="4433051"/>
                  <a:ext cx="43622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3200" dirty="0"/>
                    <a:t>ε</a:t>
                  </a:r>
                  <a:endParaRPr lang="en-US" sz="3200" dirty="0"/>
                </a:p>
              </p:txBody>
            </p:sp>
          </p:grp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8ECB4AE-0370-46AA-9F9D-4312A251B706}"/>
              </a:ext>
            </a:extLst>
          </p:cNvPr>
          <p:cNvSpPr txBox="1"/>
          <p:nvPr/>
        </p:nvSpPr>
        <p:spPr>
          <a:xfrm>
            <a:off x="5150844" y="4159868"/>
            <a:ext cx="3418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P(all correct) = </a:t>
            </a:r>
          </a:p>
          <a:p>
            <a:pPr algn="ctr"/>
            <a:r>
              <a:rPr lang="el-GR" sz="3200" dirty="0"/>
              <a:t>ε</a:t>
            </a:r>
            <a:r>
              <a:rPr lang="en-US" sz="3200" baseline="300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50207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5FB2E-E3FC-461F-A346-3E3DBAC63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 You Use Options 1A/1B?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757A9-B1DC-4C9D-897D-AC83A0610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Use these when</a:t>
            </a:r>
          </a:p>
          <a:p>
            <a:r>
              <a:rPr lang="en-US" dirty="0"/>
              <a:t>Number of dimensions small, space bounded</a:t>
            </a:r>
          </a:p>
          <a:p>
            <a:r>
              <a:rPr lang="en-US" dirty="0"/>
              <a:t>Objective is impossible to analyze (e.g., test accuracy if we use this distance function)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Random search is arguably more effective; grid search makes it easy to systematically test something (people love certainty)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83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02F75-8AE8-4411-BA31-AC6AB6D1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Use The Gradient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BAC116-8BB5-4D52-B312-D0E7B472F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24" y="1447858"/>
            <a:ext cx="5432059" cy="5257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483E3D-7F3B-4F70-854F-CB2CFE1DC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9"/>
          <a:stretch/>
        </p:blipFill>
        <p:spPr>
          <a:xfrm>
            <a:off x="8294274" y="1447858"/>
            <a:ext cx="849726" cy="51525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8043FF-59A3-40F4-89C1-E7FFFA9B706E}"/>
              </a:ext>
            </a:extLst>
          </p:cNvPr>
          <p:cNvSpPr txBox="1"/>
          <p:nvPr/>
        </p:nvSpPr>
        <p:spPr>
          <a:xfrm>
            <a:off x="67112" y="1534428"/>
            <a:ext cx="2816824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Arrows:</a:t>
            </a:r>
          </a:p>
          <a:p>
            <a:pPr algn="ctr"/>
            <a:r>
              <a:rPr lang="en-US" sz="3200" dirty="0"/>
              <a:t> </a:t>
            </a:r>
            <a:r>
              <a:rPr lang="en-US" sz="3200" b="1" dirty="0"/>
              <a:t>gradient</a:t>
            </a:r>
          </a:p>
        </p:txBody>
      </p:sp>
    </p:spTree>
    <p:extLst>
      <p:ext uri="{BB962C8B-B14F-4D97-AF65-F5344CB8AC3E}">
        <p14:creationId xmlns:p14="http://schemas.microsoft.com/office/powerpoint/2010/main" val="3109705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02F75-8AE8-4411-BA31-AC6AB6D1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Use The Gradient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F483E3D-7F3B-4F70-854F-CB2CFE1DC1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9"/>
          <a:stretch/>
        </p:blipFill>
        <p:spPr>
          <a:xfrm>
            <a:off x="8294274" y="1447858"/>
            <a:ext cx="849726" cy="5152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19E376-F7D8-4AB0-97DE-64B0EFB9D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24" y="1447858"/>
            <a:ext cx="5432059" cy="5257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BA9F26-0DC4-4EBF-B9A6-AF4970D1D18C}"/>
              </a:ext>
            </a:extLst>
          </p:cNvPr>
          <p:cNvSpPr txBox="1"/>
          <p:nvPr/>
        </p:nvSpPr>
        <p:spPr>
          <a:xfrm>
            <a:off x="67112" y="1534428"/>
            <a:ext cx="2816824" cy="2554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Arrows:</a:t>
            </a:r>
          </a:p>
          <a:p>
            <a:pPr algn="ctr"/>
            <a:r>
              <a:rPr lang="en-US" sz="3200" dirty="0"/>
              <a:t> </a:t>
            </a:r>
            <a:r>
              <a:rPr lang="en-US" sz="3200" b="1" dirty="0"/>
              <a:t>gradient</a:t>
            </a:r>
            <a:r>
              <a:rPr lang="en-US" sz="3200" dirty="0"/>
              <a:t> </a:t>
            </a:r>
            <a:r>
              <a:rPr lang="en-US" sz="3200" b="1" dirty="0"/>
              <a:t>direction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/>
              <a:t>(scaled to unit length)</a:t>
            </a:r>
          </a:p>
        </p:txBody>
      </p:sp>
    </p:spTree>
    <p:extLst>
      <p:ext uri="{BB962C8B-B14F-4D97-AF65-F5344CB8AC3E}">
        <p14:creationId xmlns:p14="http://schemas.microsoft.com/office/powerpoint/2010/main" val="181047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63A1-776D-41C8-8D54-1883935E6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Use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1020EDD-31E3-4257-AEEF-2FC2C76D5584}"/>
                  </a:ext>
                </a:extLst>
              </p:cNvPr>
              <p:cNvSpPr txBox="1"/>
              <p:nvPr/>
            </p:nvSpPr>
            <p:spPr>
              <a:xfrm>
                <a:off x="4322439" y="1621202"/>
                <a:ext cx="2387064" cy="6405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1020EDD-31E3-4257-AEEF-2FC2C76D5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2439" y="1621202"/>
                <a:ext cx="2387064" cy="640560"/>
              </a:xfrm>
              <a:prstGeom prst="rect">
                <a:avLst/>
              </a:prstGeom>
              <a:blipFill>
                <a:blip r:embed="rId2"/>
                <a:stretch>
                  <a:fillRect b="-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2ED6BE45-61AC-4791-B75E-1D8D88CEABB7}"/>
              </a:ext>
            </a:extLst>
          </p:cNvPr>
          <p:cNvGrpSpPr/>
          <p:nvPr/>
        </p:nvGrpSpPr>
        <p:grpSpPr>
          <a:xfrm>
            <a:off x="159390" y="2203092"/>
            <a:ext cx="7943699" cy="1396473"/>
            <a:chOff x="159390" y="2203092"/>
            <a:chExt cx="7943699" cy="13964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5DD1D1-3957-40BD-9CC2-07DE823A2CB0}"/>
                    </a:ext>
                  </a:extLst>
                </p:cNvPr>
                <p:cNvSpPr txBox="1"/>
                <p:nvPr/>
              </p:nvSpPr>
              <p:spPr>
                <a:xfrm>
                  <a:off x="4322439" y="2203092"/>
                  <a:ext cx="3780650" cy="1396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sub>
                        </m:sSub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5DD1D1-3957-40BD-9CC2-07DE823A2C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2439" y="2203092"/>
                  <a:ext cx="3780650" cy="139647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101EC4-5F05-4191-A4FF-BC95F7E69078}"/>
                </a:ext>
              </a:extLst>
            </p:cNvPr>
            <p:cNvSpPr txBox="1"/>
            <p:nvPr/>
          </p:nvSpPr>
          <p:spPr>
            <a:xfrm>
              <a:off x="159390" y="2454303"/>
              <a:ext cx="395960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/>
                <a:t>What’s the geometric interpretation of: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8FC8278-420F-4D92-9D33-8F8CC193C50E}"/>
              </a:ext>
            </a:extLst>
          </p:cNvPr>
          <p:cNvSpPr txBox="1"/>
          <p:nvPr/>
        </p:nvSpPr>
        <p:spPr>
          <a:xfrm>
            <a:off x="2147483" y="1679872"/>
            <a:ext cx="1971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Want: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CA6C75-961C-4A89-969D-5A53857DE3B0}"/>
              </a:ext>
            </a:extLst>
          </p:cNvPr>
          <p:cNvGrpSpPr/>
          <p:nvPr/>
        </p:nvGrpSpPr>
        <p:grpSpPr>
          <a:xfrm>
            <a:off x="444355" y="3936215"/>
            <a:ext cx="8255291" cy="1990520"/>
            <a:chOff x="444355" y="3936215"/>
            <a:chExt cx="8255291" cy="199052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82A019-2FC8-4C84-9AAC-76398216A4FB}"/>
                </a:ext>
              </a:extLst>
            </p:cNvPr>
            <p:cNvSpPr txBox="1"/>
            <p:nvPr/>
          </p:nvSpPr>
          <p:spPr>
            <a:xfrm>
              <a:off x="444355" y="3936215"/>
              <a:ext cx="82552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Which is bigger (for small </a:t>
              </a:r>
              <a:r>
                <a:rPr lang="el-GR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en-US" sz="2800" b="1" dirty="0"/>
                <a:t>?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6A686D8-82B5-475B-A0A0-EF7682D0ABE6}"/>
                </a:ext>
              </a:extLst>
            </p:cNvPr>
            <p:cNvGrpSpPr/>
            <p:nvPr/>
          </p:nvGrpSpPr>
          <p:grpSpPr>
            <a:xfrm>
              <a:off x="2195540" y="4669495"/>
              <a:ext cx="5088333" cy="1257240"/>
              <a:chOff x="2195540" y="4669495"/>
              <a:chExt cx="5088333" cy="1257240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CB89FC70-FFF4-43F3-8016-FD85DEC82965}"/>
                      </a:ext>
                    </a:extLst>
                  </p:cNvPr>
                  <p:cNvSpPr txBox="1"/>
                  <p:nvPr/>
                </p:nvSpPr>
                <p:spPr>
                  <a:xfrm>
                    <a:off x="2195540" y="5082863"/>
                    <a:ext cx="995849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oMath>
                      </m:oMathPara>
                    </a14:m>
                    <a:endParaRPr lang="en-US" sz="3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CB89FC70-FFF4-43F3-8016-FD85DEC829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95540" y="5082863"/>
                    <a:ext cx="995849" cy="49244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AF456F8F-524E-42D6-88C0-CFAF4AA3A352}"/>
                      </a:ext>
                    </a:extLst>
                  </p:cNvPr>
                  <p:cNvSpPr txBox="1"/>
                  <p:nvPr/>
                </p:nvSpPr>
                <p:spPr>
                  <a:xfrm>
                    <a:off x="4152182" y="5082864"/>
                    <a:ext cx="3131691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oMath>
                      </m:oMathPara>
                    </a14:m>
                    <a:endParaRPr lang="en-US" sz="3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AF456F8F-524E-42D6-88C0-CFAF4AA3A3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52182" y="5082864"/>
                    <a:ext cx="3131691" cy="49244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C641302-2583-41CD-9AEC-FB0051472117}"/>
                  </a:ext>
                </a:extLst>
              </p:cNvPr>
              <p:cNvGrpSpPr/>
              <p:nvPr/>
            </p:nvGrpSpPr>
            <p:grpSpPr>
              <a:xfrm>
                <a:off x="3418704" y="4669495"/>
                <a:ext cx="594715" cy="1257240"/>
                <a:chOff x="3810293" y="4669495"/>
                <a:chExt cx="594715" cy="125724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ED415CF3-3F42-4202-B4AB-2095E90F881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10293" y="4669495"/>
                      <a:ext cx="594715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≤?</m:t>
                            </m:r>
                          </m:oMath>
                        </m:oMathPara>
                      </a14:m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ED415CF3-3F42-4202-B4AB-2095E90F881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10293" y="4669495"/>
                      <a:ext cx="594715" cy="492443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E98CDC6E-535E-4B0C-82C9-B44CAC91961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10293" y="5434292"/>
                      <a:ext cx="594715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&gt;?</m:t>
                            </m:r>
                          </m:oMath>
                        </m:oMathPara>
                      </a14:m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E98CDC6E-535E-4B0C-82C9-B44CAC91961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10293" y="5434292"/>
                      <a:ext cx="594715" cy="492443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363073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C9134-0407-4D0A-AB0B-2369DCA95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E03BE-C263-4B10-9CD9-4DC12AAC7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13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02F75-8AE8-4411-BA31-AC6AB6D1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Use The Gradient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F483E3D-7F3B-4F70-854F-CB2CFE1DC1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9"/>
          <a:stretch/>
        </p:blipFill>
        <p:spPr>
          <a:xfrm>
            <a:off x="8294274" y="1447858"/>
            <a:ext cx="849726" cy="5152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19E376-F7D8-4AB0-97DE-64B0EFB9D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24" y="1447858"/>
            <a:ext cx="5432059" cy="5257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BA9F26-0DC4-4EBF-B9A6-AF4970D1D18C}"/>
              </a:ext>
            </a:extLst>
          </p:cNvPr>
          <p:cNvSpPr txBox="1"/>
          <p:nvPr/>
        </p:nvSpPr>
        <p:spPr>
          <a:xfrm>
            <a:off x="67112" y="1534428"/>
            <a:ext cx="2816824" cy="2554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Arrows:</a:t>
            </a:r>
          </a:p>
          <a:p>
            <a:pPr algn="ctr"/>
            <a:r>
              <a:rPr lang="en-US" sz="3200" dirty="0"/>
              <a:t> gradient direction </a:t>
            </a:r>
          </a:p>
          <a:p>
            <a:pPr algn="ctr"/>
            <a:r>
              <a:rPr lang="en-US" sz="3200" dirty="0"/>
              <a:t>(scaled to unit length)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43AF76-AC99-4981-9D0C-46EC05BDB3DD}"/>
                  </a:ext>
                </a:extLst>
              </p:cNvPr>
              <p:cNvSpPr txBox="1"/>
              <p:nvPr/>
            </p:nvSpPr>
            <p:spPr>
              <a:xfrm>
                <a:off x="5299650" y="4363510"/>
                <a:ext cx="525785" cy="738664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accent6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43AF76-AC99-4981-9D0C-46EC05BDB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9650" y="4363510"/>
                <a:ext cx="525785" cy="738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76200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5010E6F4-5E33-4A48-AB5A-2B3FC931F9E9}"/>
              </a:ext>
            </a:extLst>
          </p:cNvPr>
          <p:cNvSpPr/>
          <p:nvPr/>
        </p:nvSpPr>
        <p:spPr>
          <a:xfrm>
            <a:off x="5066448" y="4130308"/>
            <a:ext cx="466405" cy="46640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731462-8EEE-4732-9D9A-CA1C7EF20270}"/>
              </a:ext>
            </a:extLst>
          </p:cNvPr>
          <p:cNvGrpSpPr/>
          <p:nvPr/>
        </p:nvGrpSpPr>
        <p:grpSpPr>
          <a:xfrm>
            <a:off x="4187795" y="4594211"/>
            <a:ext cx="2355012" cy="1348227"/>
            <a:chOff x="4187795" y="4594211"/>
            <a:chExt cx="2355012" cy="13482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DD171BF-9683-4EF9-B274-D560C7F64664}"/>
                    </a:ext>
                  </a:extLst>
                </p:cNvPr>
                <p:cNvSpPr txBox="1"/>
                <p:nvPr/>
              </p:nvSpPr>
              <p:spPr>
                <a:xfrm>
                  <a:off x="4420495" y="5203774"/>
                  <a:ext cx="2122312" cy="738664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chemeClr val="accent2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𝛼</m:t>
                        </m:r>
                        <m:sSub>
                          <m:sSubPr>
                            <m:ctrlP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0" smtClean="0">
                                <a:latin typeface="Cambria Math" panose="02040503050406030204" pitchFamily="18" charset="0"/>
                              </a:rPr>
                              <m:t>𝛁</m:t>
                            </m:r>
                          </m:e>
                          <m:sub>
                            <m: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DD171BF-9683-4EF9-B274-D560C7F646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0495" y="5203774"/>
                  <a:ext cx="2122312" cy="73866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762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59D5643-656D-42F0-984E-C5120A4A3139}"/>
                </a:ext>
              </a:extLst>
            </p:cNvPr>
            <p:cNvSpPr/>
            <p:nvPr/>
          </p:nvSpPr>
          <p:spPr>
            <a:xfrm>
              <a:off x="4187795" y="4970572"/>
              <a:ext cx="466405" cy="466405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3D2251A-92AF-487E-BFF6-01F995C74D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4200" y="4594211"/>
              <a:ext cx="412249" cy="414510"/>
            </a:xfrm>
            <a:prstGeom prst="straightConnector1">
              <a:avLst/>
            </a:prstGeom>
            <a:ln w="1270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371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9F197-BE90-45C3-BEF0-DF35F9AD8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Use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9278D5-25C4-4EF3-BC32-4FB1FEEAFF32}"/>
                  </a:ext>
                </a:extLst>
              </p:cNvPr>
              <p:cNvSpPr txBox="1"/>
              <p:nvPr/>
            </p:nvSpPr>
            <p:spPr>
              <a:xfrm>
                <a:off x="738231" y="3045204"/>
                <a:ext cx="7617204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w0</a:t>
                </a:r>
                <a:r>
                  <a:rPr lang="en-US" sz="3200" dirty="0"/>
                  <a:t> = </a:t>
                </a:r>
                <a:r>
                  <a:rPr lang="en-US" sz="3200" i="1" dirty="0"/>
                  <a:t>initialize</a:t>
                </a:r>
                <a:r>
                  <a:rPr lang="en-US" sz="3200" b="1" dirty="0"/>
                  <a:t>()</a:t>
                </a:r>
                <a:r>
                  <a:rPr lang="en-US" sz="3200" dirty="0"/>
                  <a:t> #initialize</a:t>
                </a:r>
                <a:endParaRPr lang="en-US" sz="3200" b="1" dirty="0"/>
              </a:p>
              <a:p>
                <a:r>
                  <a:rPr lang="en-US" sz="3200" dirty="0"/>
                  <a:t>for </a:t>
                </a:r>
                <a:r>
                  <a:rPr lang="en-US" sz="3200" dirty="0" err="1"/>
                  <a:t>iter</a:t>
                </a:r>
                <a:r>
                  <a:rPr lang="en-US" sz="3200" dirty="0"/>
                  <a:t> in range(</a:t>
                </a:r>
                <a:r>
                  <a:rPr lang="en-US" sz="3200" dirty="0" err="1"/>
                  <a:t>numIters</a:t>
                </a:r>
                <a:r>
                  <a:rPr lang="en-US" sz="3200" dirty="0"/>
                  <a:t>):</a:t>
                </a:r>
              </a:p>
              <a:p>
                <a:r>
                  <a:rPr lang="en-US" sz="3200" dirty="0"/>
                  <a:t>	</a:t>
                </a:r>
                <a:r>
                  <a:rPr lang="en-US" sz="3200" b="1" dirty="0"/>
                  <a:t>g</a:t>
                </a:r>
                <a:r>
                  <a:rPr lang="en-US" sz="320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sz="3200" dirty="0">
                    <a:latin typeface="+mj-lt"/>
                  </a:rPr>
                  <a:t> #eval gradient</a:t>
                </a:r>
              </a:p>
              <a:p>
                <a:r>
                  <a:rPr lang="en-US" sz="3200" dirty="0"/>
                  <a:t>	</a:t>
                </a:r>
                <a:r>
                  <a:rPr lang="en-US" sz="3200" b="1" dirty="0"/>
                  <a:t>w</a:t>
                </a:r>
                <a:r>
                  <a:rPr lang="en-US" sz="3200" dirty="0"/>
                  <a:t> = </a:t>
                </a:r>
                <a:r>
                  <a:rPr lang="en-US" sz="3200" b="1" dirty="0"/>
                  <a:t>w</a:t>
                </a:r>
                <a:r>
                  <a:rPr lang="en-US" sz="3200" dirty="0"/>
                  <a:t> + -</a:t>
                </a:r>
                <a:r>
                  <a:rPr lang="en-US" sz="3200" i="1" dirty="0" err="1"/>
                  <a:t>stepsize</a:t>
                </a:r>
                <a:r>
                  <a:rPr lang="en-US" sz="3200" dirty="0"/>
                  <a:t>(</a:t>
                </a:r>
                <a:r>
                  <a:rPr lang="en-US" sz="3200" dirty="0" err="1"/>
                  <a:t>iter</a:t>
                </a:r>
                <a:r>
                  <a:rPr lang="en-US" sz="3200" dirty="0"/>
                  <a:t>)*</a:t>
                </a:r>
                <a:r>
                  <a:rPr lang="en-US" sz="3200" b="1" dirty="0"/>
                  <a:t>g </a:t>
                </a:r>
                <a:r>
                  <a:rPr lang="en-US" sz="3200" dirty="0"/>
                  <a:t>#update w</a:t>
                </a:r>
                <a:endParaRPr lang="en-US" sz="3200" b="1" dirty="0"/>
              </a:p>
              <a:p>
                <a:r>
                  <a:rPr lang="en-US" sz="3200" dirty="0"/>
                  <a:t>return </a:t>
                </a:r>
                <a:r>
                  <a:rPr lang="en-US" sz="3200" b="1" dirty="0"/>
                  <a:t>w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9278D5-25C4-4EF3-BC32-4FB1FEEAF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31" y="3045204"/>
                <a:ext cx="7617204" cy="2554545"/>
              </a:xfrm>
              <a:prstGeom prst="rect">
                <a:avLst/>
              </a:prstGeom>
              <a:blipFill>
                <a:blip r:embed="rId2"/>
                <a:stretch>
                  <a:fillRect l="-2000" t="-3103" b="-6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CD733EF-0553-437F-B033-3F7103FA76F2}"/>
              </a:ext>
            </a:extLst>
          </p:cNvPr>
          <p:cNvSpPr txBox="1"/>
          <p:nvPr/>
        </p:nvSpPr>
        <p:spPr>
          <a:xfrm>
            <a:off x="738231" y="1490784"/>
            <a:ext cx="74074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Method: at each step, move in direction of negative gradient</a:t>
            </a:r>
          </a:p>
        </p:txBody>
      </p:sp>
    </p:spTree>
    <p:extLst>
      <p:ext uri="{BB962C8B-B14F-4D97-AF65-F5344CB8AC3E}">
        <p14:creationId xmlns:p14="http://schemas.microsoft.com/office/powerpoint/2010/main" val="85511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17CF3-64C1-4846-8604-73098DFD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8DA634-3FAB-44CE-9649-D34E067FE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8" y="2385598"/>
            <a:ext cx="4399410" cy="4258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548C09-247D-49B1-92FC-367D8DBB5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862" y="2385598"/>
            <a:ext cx="4399410" cy="42582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96F918-F0EC-4375-837D-C1686FA54045}"/>
              </a:ext>
            </a:extLst>
          </p:cNvPr>
          <p:cNvSpPr txBox="1"/>
          <p:nvPr/>
        </p:nvSpPr>
        <p:spPr>
          <a:xfrm>
            <a:off x="587230" y="1431491"/>
            <a:ext cx="79695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starting point (blue)</a:t>
            </a:r>
          </a:p>
          <a:p>
            <a:pPr algn="ctr"/>
            <a:r>
              <a:rPr lang="en-US" sz="2800" dirty="0"/>
              <a:t>w</a:t>
            </a:r>
            <a:r>
              <a:rPr lang="en-US" sz="2800" baseline="-25000" dirty="0"/>
              <a:t>i+1 </a:t>
            </a:r>
            <a:r>
              <a:rPr lang="en-US" sz="2800" dirty="0"/>
              <a:t>= </a:t>
            </a:r>
            <a:r>
              <a:rPr lang="en-US" sz="2800" dirty="0" err="1"/>
              <a:t>w</a:t>
            </a:r>
            <a:r>
              <a:rPr lang="en-US" sz="2800" baseline="-25000" dirty="0" err="1"/>
              <a:t>i</a:t>
            </a:r>
            <a:r>
              <a:rPr lang="en-US" sz="2800" dirty="0"/>
              <a:t> + -9.8x10</a:t>
            </a:r>
            <a:r>
              <a:rPr lang="en-US" sz="2800" baseline="30000" dirty="0"/>
              <a:t>-2</a:t>
            </a:r>
            <a:r>
              <a:rPr lang="en-US" sz="2800" dirty="0"/>
              <a:t> x gradient</a:t>
            </a:r>
          </a:p>
        </p:txBody>
      </p:sp>
    </p:spTree>
    <p:extLst>
      <p:ext uri="{BB962C8B-B14F-4D97-AF65-F5344CB8AC3E}">
        <p14:creationId xmlns:p14="http://schemas.microsoft.com/office/powerpoint/2010/main" val="273844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2A0AA-BC17-4625-969F-A6D97CCF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C7A88-6D3E-4907-ADFE-6680C7A9ECB0}"/>
              </a:ext>
            </a:extLst>
          </p:cNvPr>
          <p:cNvSpPr txBox="1"/>
          <p:nvPr/>
        </p:nvSpPr>
        <p:spPr>
          <a:xfrm>
            <a:off x="502921" y="1558409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Do You Compute The Gradient?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9CDF43-A19A-4239-A987-054DB9C522D9}"/>
              </a:ext>
            </a:extLst>
          </p:cNvPr>
          <p:cNvSpPr txBox="1"/>
          <p:nvPr/>
        </p:nvSpPr>
        <p:spPr>
          <a:xfrm>
            <a:off x="628650" y="2093950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Numerical Method: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19EBA4-5E76-49A8-81D1-BDB1B6E2A553}"/>
                  </a:ext>
                </a:extLst>
              </p:cNvPr>
              <p:cNvSpPr txBox="1"/>
              <p:nvPr/>
            </p:nvSpPr>
            <p:spPr>
              <a:xfrm>
                <a:off x="225978" y="3180454"/>
                <a:ext cx="3004540" cy="21927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19EBA4-5E76-49A8-81D1-BDB1B6E2A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8" y="3180454"/>
                <a:ext cx="3004540" cy="2192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77D2250-15E2-44E7-A8F4-D5ACAAA2F23F}"/>
                  </a:ext>
                </a:extLst>
              </p:cNvPr>
              <p:cNvSpPr txBox="1"/>
              <p:nvPr/>
            </p:nvSpPr>
            <p:spPr>
              <a:xfrm>
                <a:off x="3980030" y="3495948"/>
                <a:ext cx="4498219" cy="8361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77D2250-15E2-44E7-A8F4-D5ACAAA2F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030" y="3495948"/>
                <a:ext cx="4498219" cy="8361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8385153C-060D-4450-83EE-469E7D3FAE5F}"/>
              </a:ext>
            </a:extLst>
          </p:cNvPr>
          <p:cNvGrpSpPr/>
          <p:nvPr/>
        </p:nvGrpSpPr>
        <p:grpSpPr>
          <a:xfrm>
            <a:off x="2005726" y="2838833"/>
            <a:ext cx="6738245" cy="1280161"/>
            <a:chOff x="2005726" y="2838833"/>
            <a:chExt cx="6738245" cy="128016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B31892-421F-4CFC-9FCB-9E06EC094B46}"/>
                </a:ext>
              </a:extLst>
            </p:cNvPr>
            <p:cNvSpPr/>
            <p:nvPr/>
          </p:nvSpPr>
          <p:spPr>
            <a:xfrm>
              <a:off x="2005726" y="3104295"/>
              <a:ext cx="1064645" cy="1014699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5CC92A-9648-4BAD-BA1B-03FC4E0C1029}"/>
                </a:ext>
              </a:extLst>
            </p:cNvPr>
            <p:cNvSpPr txBox="1"/>
            <p:nvPr/>
          </p:nvSpPr>
          <p:spPr>
            <a:xfrm>
              <a:off x="3714308" y="2838833"/>
              <a:ext cx="5029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How do you compute this?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112807A-B6A5-4969-A921-9E9D5CEF2AFE}"/>
              </a:ext>
            </a:extLst>
          </p:cNvPr>
          <p:cNvGrpSpPr/>
          <p:nvPr/>
        </p:nvGrpSpPr>
        <p:grpSpPr>
          <a:xfrm>
            <a:off x="3714308" y="4466034"/>
            <a:ext cx="5029663" cy="1265535"/>
            <a:chOff x="3714308" y="4466034"/>
            <a:chExt cx="5029663" cy="12655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9E78A27-2C4D-4167-B2FF-3615CB9D6BB5}"/>
                    </a:ext>
                  </a:extLst>
                </p:cNvPr>
                <p:cNvSpPr txBox="1"/>
                <p:nvPr/>
              </p:nvSpPr>
              <p:spPr>
                <a:xfrm>
                  <a:off x="4877936" y="5014770"/>
                  <a:ext cx="2702406" cy="7167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d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9E78A27-2C4D-4167-B2FF-3615CB9D6B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7936" y="5014770"/>
                  <a:ext cx="2702406" cy="71679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B685CF-4749-450C-8C68-54CA8642D484}"/>
                </a:ext>
              </a:extLst>
            </p:cNvPr>
            <p:cNvSpPr txBox="1"/>
            <p:nvPr/>
          </p:nvSpPr>
          <p:spPr>
            <a:xfrm>
              <a:off x="3714308" y="4466034"/>
              <a:ext cx="5029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 practice, use: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210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2A0AA-BC17-4625-969F-A6D97CCF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C7A88-6D3E-4907-ADFE-6680C7A9ECB0}"/>
              </a:ext>
            </a:extLst>
          </p:cNvPr>
          <p:cNvSpPr txBox="1"/>
          <p:nvPr/>
        </p:nvSpPr>
        <p:spPr>
          <a:xfrm>
            <a:off x="502921" y="1558409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Do You Compute The Gradient?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9CDF43-A19A-4239-A987-054DB9C522D9}"/>
              </a:ext>
            </a:extLst>
          </p:cNvPr>
          <p:cNvSpPr txBox="1"/>
          <p:nvPr/>
        </p:nvSpPr>
        <p:spPr>
          <a:xfrm>
            <a:off x="628650" y="2093950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Numerical Method: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19EBA4-5E76-49A8-81D1-BDB1B6E2A553}"/>
                  </a:ext>
                </a:extLst>
              </p:cNvPr>
              <p:cNvSpPr txBox="1"/>
              <p:nvPr/>
            </p:nvSpPr>
            <p:spPr>
              <a:xfrm>
                <a:off x="225978" y="3180454"/>
                <a:ext cx="3004540" cy="21927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19EBA4-5E76-49A8-81D1-BDB1B6E2A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8" y="3180454"/>
                <a:ext cx="3004540" cy="2192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13B31892-421F-4CFC-9FCB-9E06EC094B46}"/>
              </a:ext>
            </a:extLst>
          </p:cNvPr>
          <p:cNvSpPr/>
          <p:nvPr/>
        </p:nvSpPr>
        <p:spPr>
          <a:xfrm>
            <a:off x="2005726" y="3104295"/>
            <a:ext cx="1064645" cy="1014699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5CC92A-9648-4BAD-BA1B-03FC4E0C1029}"/>
              </a:ext>
            </a:extLst>
          </p:cNvPr>
          <p:cNvSpPr txBox="1"/>
          <p:nvPr/>
        </p:nvSpPr>
        <p:spPr>
          <a:xfrm>
            <a:off x="3186193" y="4112947"/>
            <a:ext cx="6085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many function </a:t>
            </a:r>
          </a:p>
          <a:p>
            <a:pPr algn="ctr"/>
            <a:r>
              <a:rPr lang="en-US" sz="2800" b="1" dirty="0"/>
              <a:t>evaluations per dimension?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1FCA29-A89E-429C-A303-4C8E47ADA0B4}"/>
              </a:ext>
            </a:extLst>
          </p:cNvPr>
          <p:cNvGrpSpPr/>
          <p:nvPr/>
        </p:nvGrpSpPr>
        <p:grpSpPr>
          <a:xfrm>
            <a:off x="4290785" y="2932722"/>
            <a:ext cx="3876708" cy="716799"/>
            <a:chOff x="4408309" y="2932722"/>
            <a:chExt cx="3876708" cy="7167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A7C56BD-EEB0-4D9D-A926-11414190E792}"/>
                    </a:ext>
                  </a:extLst>
                </p:cNvPr>
                <p:cNvSpPr txBox="1"/>
                <p:nvPr/>
              </p:nvSpPr>
              <p:spPr>
                <a:xfrm>
                  <a:off x="5582611" y="2932722"/>
                  <a:ext cx="2702406" cy="7167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d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A7C56BD-EEB0-4D9D-A926-11414190E7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2611" y="2932722"/>
                  <a:ext cx="2702406" cy="7167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DA0C77-801C-4CB2-91F3-B69394F32B28}"/>
                </a:ext>
              </a:extLst>
            </p:cNvPr>
            <p:cNvSpPr txBox="1"/>
            <p:nvPr/>
          </p:nvSpPr>
          <p:spPr>
            <a:xfrm>
              <a:off x="4408309" y="3029511"/>
              <a:ext cx="10646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Use: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990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2A0AA-BC17-4625-969F-A6D97CCF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C7A88-6D3E-4907-ADFE-6680C7A9ECB0}"/>
              </a:ext>
            </a:extLst>
          </p:cNvPr>
          <p:cNvSpPr txBox="1"/>
          <p:nvPr/>
        </p:nvSpPr>
        <p:spPr>
          <a:xfrm>
            <a:off x="502921" y="1558409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Do You Compute The Gradient?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E7458E-ED08-4D9B-809A-435BE722C9DA}"/>
                  </a:ext>
                </a:extLst>
              </p:cNvPr>
              <p:cNvSpPr txBox="1"/>
              <p:nvPr/>
            </p:nvSpPr>
            <p:spPr>
              <a:xfrm>
                <a:off x="225978" y="3180454"/>
                <a:ext cx="3004540" cy="21927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E7458E-ED08-4D9B-809A-435BE722C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8" y="3180454"/>
                <a:ext cx="3004540" cy="2192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52CD900-F540-4E00-87EC-F0242FFE867A}"/>
              </a:ext>
            </a:extLst>
          </p:cNvPr>
          <p:cNvSpPr txBox="1"/>
          <p:nvPr/>
        </p:nvSpPr>
        <p:spPr>
          <a:xfrm>
            <a:off x="3942929" y="3861313"/>
            <a:ext cx="457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Use calculus!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52D61-BC1B-408F-8011-D8E32D68E526}"/>
              </a:ext>
            </a:extLst>
          </p:cNvPr>
          <p:cNvSpPr txBox="1"/>
          <p:nvPr/>
        </p:nvSpPr>
        <p:spPr>
          <a:xfrm>
            <a:off x="628650" y="2093950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Analytical Method:</a:t>
            </a:r>
          </a:p>
        </p:txBody>
      </p:sp>
    </p:spTree>
    <p:extLst>
      <p:ext uri="{BB962C8B-B14F-4D97-AF65-F5344CB8AC3E}">
        <p14:creationId xmlns:p14="http://schemas.microsoft.com/office/powerpoint/2010/main" val="352741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AC9B5-6A18-4454-920E-DBF6970C3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747D790-8845-4FB6-85BB-F05DFF7E6C63}"/>
                  </a:ext>
                </a:extLst>
              </p:cNvPr>
              <p:cNvSpPr txBox="1"/>
              <p:nvPr/>
            </p:nvSpPr>
            <p:spPr>
              <a:xfrm>
                <a:off x="1558034" y="1494656"/>
                <a:ext cx="6027932" cy="1344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fName>
                        <m:e>
                          <m:func>
                            <m:func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fName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32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32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32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32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2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2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𝑻</m:t>
                                              </m:r>
                                            </m:sup>
                                          </m:sSup>
                                          <m:sSub>
                                            <m:sSubPr>
                                              <m:ctrlPr>
                                                <a:rPr lang="en-US" sz="32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747D790-8845-4FB6-85BB-F05DFF7E6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034" y="1494656"/>
                <a:ext cx="6027932" cy="13443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4B32F4-B191-4CDE-A60A-C88FD25DEDC3}"/>
                  </a:ext>
                </a:extLst>
              </p:cNvPr>
              <p:cNvSpPr txBox="1"/>
              <p:nvPr/>
            </p:nvSpPr>
            <p:spPr>
              <a:xfrm>
                <a:off x="1097908" y="3987307"/>
                <a:ext cx="7314310" cy="1344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)= 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1" i="1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p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3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32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4B32F4-B191-4CDE-A60A-C88FD25DE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908" y="3987307"/>
                <a:ext cx="7314310" cy="13443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27CA4E3B-559D-4154-A288-47ADDAE5547C}"/>
              </a:ext>
            </a:extLst>
          </p:cNvPr>
          <p:cNvGrpSpPr/>
          <p:nvPr/>
        </p:nvGrpSpPr>
        <p:grpSpPr>
          <a:xfrm>
            <a:off x="3627540" y="2824734"/>
            <a:ext cx="1888921" cy="1042591"/>
            <a:chOff x="3514987" y="2824734"/>
            <a:chExt cx="1888921" cy="10425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C9EA0CA-EBB6-4E15-9118-3CC017B63F8D}"/>
                    </a:ext>
                  </a:extLst>
                </p:cNvPr>
                <p:cNvSpPr txBox="1"/>
                <p:nvPr/>
              </p:nvSpPr>
              <p:spPr>
                <a:xfrm>
                  <a:off x="4126824" y="2870693"/>
                  <a:ext cx="665247" cy="9364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C9EA0CA-EBB6-4E15-9118-3CC017B63F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6824" y="2870693"/>
                  <a:ext cx="665247" cy="9364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A20A3C2-5862-4714-BF27-09277CC9B639}"/>
                </a:ext>
              </a:extLst>
            </p:cNvPr>
            <p:cNvCxnSpPr/>
            <p:nvPr/>
          </p:nvCxnSpPr>
          <p:spPr>
            <a:xfrm>
              <a:off x="3514987" y="2838998"/>
              <a:ext cx="0" cy="102832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4EC2A4A-DE89-4377-BA8F-2E522D4AA885}"/>
                </a:ext>
              </a:extLst>
            </p:cNvPr>
            <p:cNvCxnSpPr/>
            <p:nvPr/>
          </p:nvCxnSpPr>
          <p:spPr>
            <a:xfrm>
              <a:off x="5403908" y="2824734"/>
              <a:ext cx="0" cy="102832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1F78E83-D5A0-4CFF-B3DF-701052DC0030}"/>
              </a:ext>
            </a:extLst>
          </p:cNvPr>
          <p:cNvSpPr txBox="1"/>
          <p:nvPr/>
        </p:nvSpPr>
        <p:spPr>
          <a:xfrm>
            <a:off x="276837" y="6070165"/>
            <a:ext cx="8724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Note: if you look at other derivations, things are written either (y-</a:t>
            </a:r>
            <a:r>
              <a:rPr lang="en-US" sz="1600" dirty="0" err="1"/>
              <a:t>w</a:t>
            </a:r>
            <a:r>
              <a:rPr lang="en-US" sz="1600" baseline="30000" dirty="0" err="1"/>
              <a:t>T</a:t>
            </a:r>
            <a:r>
              <a:rPr lang="en-US" sz="1600" dirty="0" err="1"/>
              <a:t>x</a:t>
            </a:r>
            <a:r>
              <a:rPr lang="en-US" sz="1600" dirty="0"/>
              <a:t>) or (</a:t>
            </a:r>
            <a:r>
              <a:rPr lang="en-US" sz="1600" dirty="0" err="1"/>
              <a:t>w</a:t>
            </a:r>
            <a:r>
              <a:rPr lang="en-US" sz="1600" baseline="30000" dirty="0" err="1"/>
              <a:t>T</a:t>
            </a:r>
            <a:r>
              <a:rPr lang="en-US" sz="1600" dirty="0" err="1"/>
              <a:t>x</a:t>
            </a:r>
            <a:r>
              <a:rPr lang="en-US" sz="1600" dirty="0"/>
              <a:t> – y); the gradients will differ by a minus.</a:t>
            </a:r>
          </a:p>
        </p:txBody>
      </p:sp>
    </p:spTree>
    <p:extLst>
      <p:ext uri="{BB962C8B-B14F-4D97-AF65-F5344CB8AC3E}">
        <p14:creationId xmlns:p14="http://schemas.microsoft.com/office/powerpoint/2010/main" val="286926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8A73D-6495-4CC5-9DD4-57A1EBE4E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63A69C-0EAA-41E3-8182-1F7DBD4D74DE}"/>
                  </a:ext>
                </a:extLst>
              </p:cNvPr>
              <p:cNvSpPr txBox="1"/>
              <p:nvPr/>
            </p:nvSpPr>
            <p:spPr>
              <a:xfrm>
                <a:off x="763398" y="1318361"/>
                <a:ext cx="761720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Recall:</a:t>
                </a:r>
              </a:p>
              <a:p>
                <a:pPr algn="ctr"/>
                <a:r>
                  <a:rPr lang="en-US" sz="2800" b="1" dirty="0"/>
                  <a:t>w</a:t>
                </a:r>
                <a:r>
                  <a:rPr lang="en-US" sz="2800" dirty="0"/>
                  <a:t> = </a:t>
                </a:r>
                <a:r>
                  <a:rPr lang="en-US" sz="2800" b="1" dirty="0"/>
                  <a:t>w</a:t>
                </a:r>
                <a:r>
                  <a:rPr lang="en-US" sz="2800" dirty="0"/>
                  <a:t> + 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#update w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63A69C-0EAA-41E3-8182-1F7DBD4D7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98" y="1318361"/>
                <a:ext cx="7617204" cy="954107"/>
              </a:xfrm>
              <a:prstGeom prst="rect">
                <a:avLst/>
              </a:prstGeom>
              <a:blipFill>
                <a:blip r:embed="rId2"/>
                <a:stretch>
                  <a:fillRect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D2CD54-A16E-4CF5-88F2-998F1AE21195}"/>
                  </a:ext>
                </a:extLst>
              </p:cNvPr>
              <p:cNvSpPr txBox="1"/>
              <p:nvPr/>
            </p:nvSpPr>
            <p:spPr>
              <a:xfrm>
                <a:off x="1374875" y="2268629"/>
                <a:ext cx="6394251" cy="1176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)= 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D2CD54-A16E-4CF5-88F2-998F1AE21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875" y="2268629"/>
                <a:ext cx="6394251" cy="1176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69549D-8040-4223-922E-0992BFCC2EDB}"/>
                  </a:ext>
                </a:extLst>
              </p:cNvPr>
              <p:cNvSpPr txBox="1"/>
              <p:nvPr/>
            </p:nvSpPr>
            <p:spPr>
              <a:xfrm>
                <a:off x="1310274" y="3624085"/>
                <a:ext cx="6523452" cy="1176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69549D-8040-4223-922E-0992BFCC2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274" y="3624085"/>
                <a:ext cx="6523452" cy="11762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B824E56E-2AA7-460B-BCAE-9FE5850C4E21}"/>
              </a:ext>
            </a:extLst>
          </p:cNvPr>
          <p:cNvGrpSpPr/>
          <p:nvPr/>
        </p:nvGrpSpPr>
        <p:grpSpPr>
          <a:xfrm>
            <a:off x="167082" y="3381704"/>
            <a:ext cx="4128084" cy="780297"/>
            <a:chOff x="167082" y="3381704"/>
            <a:chExt cx="4128084" cy="780297"/>
          </a:xfrm>
        </p:grpSpPr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867BFF68-B232-434D-B073-1E6934EC4637}"/>
                </a:ext>
              </a:extLst>
            </p:cNvPr>
            <p:cNvSpPr/>
            <p:nvPr/>
          </p:nvSpPr>
          <p:spPr>
            <a:xfrm rot="5400000" flipV="1">
              <a:off x="3661097" y="3527933"/>
              <a:ext cx="360727" cy="907410"/>
            </a:xfrm>
            <a:prstGeom prst="leftBrace">
              <a:avLst>
                <a:gd name="adj1" fmla="val 73449"/>
                <a:gd name="adj2" fmla="val 50000"/>
              </a:avLst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513879-C0CB-4A59-A5E5-5028122BDF40}"/>
                </a:ext>
              </a:extLst>
            </p:cNvPr>
            <p:cNvSpPr txBox="1"/>
            <p:nvPr/>
          </p:nvSpPr>
          <p:spPr>
            <a:xfrm>
              <a:off x="167082" y="3381704"/>
              <a:ext cx="36743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2"/>
                  </a:solidFill>
                </a:rPr>
                <a:t>Push </a:t>
              </a:r>
              <a:r>
                <a:rPr lang="en-US" sz="2400" b="1" dirty="0">
                  <a:solidFill>
                    <a:schemeClr val="accent2"/>
                  </a:solidFill>
                </a:rPr>
                <a:t>w</a:t>
              </a:r>
              <a:r>
                <a:rPr lang="en-US" sz="2400" dirty="0">
                  <a:solidFill>
                    <a:schemeClr val="accent2"/>
                  </a:solidFill>
                </a:rPr>
                <a:t> towards 0 </a:t>
              </a:r>
            </a:p>
          </p:txBody>
        </p:sp>
      </p:grpSp>
      <p:sp>
        <p:nvSpPr>
          <p:cNvPr id="8" name="Left Brace 7">
            <a:extLst>
              <a:ext uri="{FF2B5EF4-FFF2-40B4-BE49-F238E27FC236}">
                <a16:creationId xmlns:a16="http://schemas.microsoft.com/office/drawing/2014/main" id="{443B559F-13B3-4757-9684-1E9ADDAFA375}"/>
              </a:ext>
            </a:extLst>
          </p:cNvPr>
          <p:cNvSpPr/>
          <p:nvPr/>
        </p:nvSpPr>
        <p:spPr>
          <a:xfrm rot="16200000">
            <a:off x="6297503" y="3480601"/>
            <a:ext cx="360727" cy="2278675"/>
          </a:xfrm>
          <a:prstGeom prst="leftBrace">
            <a:avLst>
              <a:gd name="adj1" fmla="val 73449"/>
              <a:gd name="adj2" fmla="val 50000"/>
            </a:avLst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3805E3-1FDC-4C97-93A2-866232F16E6B}"/>
              </a:ext>
            </a:extLst>
          </p:cNvPr>
          <p:cNvSpPr txBox="1"/>
          <p:nvPr/>
        </p:nvSpPr>
        <p:spPr>
          <a:xfrm>
            <a:off x="37748" y="4905030"/>
            <a:ext cx="81457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If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en-US" sz="2800" baseline="-25000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sz="2800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&gt;</a:t>
            </a:r>
            <a:r>
              <a:rPr lang="en-US" sz="2800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en-US" sz="2800" baseline="30000" dirty="0" err="1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en-US" sz="2800" baseline="-25000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sz="2800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(too 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</a:rPr>
              <a:t>low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): then w = w + </a:t>
            </a:r>
            <a:r>
              <a:rPr lang="el-G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baseline="-2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some </a:t>
            </a:r>
            <a:r>
              <a:rPr lang="el-G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baseline="30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(w+</a:t>
            </a:r>
            <a:r>
              <a:rPr lang="el-G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x)</a:t>
            </a:r>
            <a:r>
              <a:rPr lang="en-US" sz="2800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baseline="30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l-G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baseline="30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A22747-9D29-4952-87B4-8C791CC4EBAF}"/>
              </a:ext>
            </a:extLst>
          </p:cNvPr>
          <p:cNvGrpSpPr/>
          <p:nvPr/>
        </p:nvGrpSpPr>
        <p:grpSpPr>
          <a:xfrm>
            <a:off x="5302544" y="3209716"/>
            <a:ext cx="1928768" cy="877160"/>
            <a:chOff x="5302544" y="3209716"/>
            <a:chExt cx="1928768" cy="877160"/>
          </a:xfrm>
        </p:grpSpPr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7B76502E-E307-4002-8B21-AEF1C7738204}"/>
                </a:ext>
              </a:extLst>
            </p:cNvPr>
            <p:cNvSpPr/>
            <p:nvPr/>
          </p:nvSpPr>
          <p:spPr>
            <a:xfrm rot="16200000" flipH="1">
              <a:off x="6088796" y="2944361"/>
              <a:ext cx="356263" cy="1928768"/>
            </a:xfrm>
            <a:prstGeom prst="leftBrace">
              <a:avLst>
                <a:gd name="adj1" fmla="val 73449"/>
                <a:gd name="adj2" fmla="val 50000"/>
              </a:avLst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02F9BEA-80B6-4097-8BF1-BCB380F3FC56}"/>
                </a:ext>
              </a:extLst>
            </p:cNvPr>
            <p:cNvSpPr/>
            <p:nvPr/>
          </p:nvSpPr>
          <p:spPr>
            <a:xfrm>
              <a:off x="6266927" y="3209716"/>
              <a:ext cx="5185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32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endParaRPr lang="en-US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032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 animBg="1"/>
      <p:bldP spid="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F17C4-6775-4241-B9EB-6EEEDB2EA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annoying detail: </a:t>
            </a:r>
            <a:r>
              <a:rPr lang="en-US" dirty="0" err="1"/>
              <a:t>subgradients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A3CC2E-8EA4-47AE-B75F-1F24CD0E4B0B}"/>
              </a:ext>
            </a:extLst>
          </p:cNvPr>
          <p:cNvSpPr txBox="1"/>
          <p:nvPr/>
        </p:nvSpPr>
        <p:spPr>
          <a:xfrm>
            <a:off x="460976" y="1558409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is the derivative of |x|?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85863-7ECC-4DC4-8FA2-808DEB444E80}"/>
              </a:ext>
            </a:extLst>
          </p:cNvPr>
          <p:cNvSpPr/>
          <p:nvPr/>
        </p:nvSpPr>
        <p:spPr>
          <a:xfrm>
            <a:off x="5713323" y="2697747"/>
            <a:ext cx="2969702" cy="29697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D7252D-A206-4057-AE75-DD5912D848C8}"/>
              </a:ext>
            </a:extLst>
          </p:cNvPr>
          <p:cNvCxnSpPr/>
          <p:nvPr/>
        </p:nvCxnSpPr>
        <p:spPr>
          <a:xfrm flipV="1">
            <a:off x="7198174" y="2807181"/>
            <a:ext cx="0" cy="2750835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B8BC77-C689-4A6E-80CC-65D8E261F08C}"/>
              </a:ext>
            </a:extLst>
          </p:cNvPr>
          <p:cNvCxnSpPr>
            <a:cxnSpLocks/>
          </p:cNvCxnSpPr>
          <p:nvPr/>
        </p:nvCxnSpPr>
        <p:spPr>
          <a:xfrm rot="5400000" flipV="1">
            <a:off x="7198175" y="2807181"/>
            <a:ext cx="0" cy="2750835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EB0E7D-07F4-4062-9EEC-355008F04A78}"/>
              </a:ext>
            </a:extLst>
          </p:cNvPr>
          <p:cNvCxnSpPr>
            <a:cxnSpLocks/>
          </p:cNvCxnSpPr>
          <p:nvPr/>
        </p:nvCxnSpPr>
        <p:spPr>
          <a:xfrm flipH="1" flipV="1">
            <a:off x="5822757" y="2807182"/>
            <a:ext cx="1375417" cy="137541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ED63DA6-84BD-489A-8E40-BBC893A0D06C}"/>
              </a:ext>
            </a:extLst>
          </p:cNvPr>
          <p:cNvCxnSpPr>
            <a:cxnSpLocks/>
          </p:cNvCxnSpPr>
          <p:nvPr/>
        </p:nvCxnSpPr>
        <p:spPr>
          <a:xfrm flipH="1">
            <a:off x="7198174" y="2807182"/>
            <a:ext cx="1375417" cy="137541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36D7FBE-838E-4780-9F6D-7BE4FAEA6258}"/>
              </a:ext>
            </a:extLst>
          </p:cNvPr>
          <p:cNvGrpSpPr/>
          <p:nvPr/>
        </p:nvGrpSpPr>
        <p:grpSpPr>
          <a:xfrm>
            <a:off x="594281" y="2546744"/>
            <a:ext cx="4504308" cy="1914771"/>
            <a:chOff x="594281" y="2546744"/>
            <a:chExt cx="4504308" cy="19147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D1422D8-3E9E-4601-831B-00B38D4DC4E2}"/>
                    </a:ext>
                  </a:extLst>
                </p:cNvPr>
                <p:cNvSpPr txBox="1"/>
                <p:nvPr/>
              </p:nvSpPr>
              <p:spPr>
                <a:xfrm>
                  <a:off x="736643" y="3642252"/>
                  <a:ext cx="2867260" cy="8192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sign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D1422D8-3E9E-4601-831B-00B38D4DC4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643" y="3642252"/>
                  <a:ext cx="2867260" cy="81926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19684D1-CC4D-4766-A927-4CC8E1810B2E}"/>
                    </a:ext>
                  </a:extLst>
                </p:cNvPr>
                <p:cNvSpPr txBox="1"/>
                <p:nvPr/>
              </p:nvSpPr>
              <p:spPr>
                <a:xfrm>
                  <a:off x="3874874" y="3836440"/>
                  <a:ext cx="104560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≠0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19684D1-CC4D-4766-A927-4CC8E1810B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4874" y="3836440"/>
                  <a:ext cx="1045607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0AFBD3-83C4-42E8-B0D7-FED26F2FAE70}"/>
                </a:ext>
              </a:extLst>
            </p:cNvPr>
            <p:cNvSpPr txBox="1"/>
            <p:nvPr/>
          </p:nvSpPr>
          <p:spPr>
            <a:xfrm>
              <a:off x="594281" y="2546744"/>
              <a:ext cx="45043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u="sng" dirty="0"/>
                <a:t>Derivatives/Gradients</a:t>
              </a:r>
            </a:p>
            <a:p>
              <a:pPr algn="ctr"/>
              <a:r>
                <a:rPr lang="en-US" sz="2800" dirty="0"/>
                <a:t>Defined everywhere but 0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C5486C7-48D7-459B-94D3-DC1881C282BD}"/>
              </a:ext>
            </a:extLst>
          </p:cNvPr>
          <p:cNvGrpSpPr/>
          <p:nvPr/>
        </p:nvGrpSpPr>
        <p:grpSpPr>
          <a:xfrm>
            <a:off x="5760028" y="2749494"/>
            <a:ext cx="2544250" cy="2535165"/>
            <a:chOff x="5760028" y="2618780"/>
            <a:chExt cx="2544250" cy="253516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186A096-D207-4D93-A3DF-0E4706FE7AFE}"/>
                </a:ext>
              </a:extLst>
            </p:cNvPr>
            <p:cNvGrpSpPr/>
            <p:nvPr/>
          </p:nvGrpSpPr>
          <p:grpSpPr>
            <a:xfrm>
              <a:off x="5760028" y="2618780"/>
              <a:ext cx="1038157" cy="1011303"/>
              <a:chOff x="4671494" y="2619478"/>
              <a:chExt cx="1038157" cy="1011303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8E46819-BDF3-4AB1-96AE-2C40F238C07C}"/>
                  </a:ext>
                </a:extLst>
              </p:cNvPr>
              <p:cNvSpPr/>
              <p:nvPr/>
            </p:nvSpPr>
            <p:spPr>
              <a:xfrm>
                <a:off x="5348925" y="3270055"/>
                <a:ext cx="360726" cy="36072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2BDC1498-B4BC-47FF-9A0C-1AD7E17E3B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71494" y="2619478"/>
                <a:ext cx="810902" cy="786797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D71B97B-9006-4E9F-A91E-406E59E90367}"/>
                </a:ext>
              </a:extLst>
            </p:cNvPr>
            <p:cNvCxnSpPr>
              <a:cxnSpLocks/>
            </p:cNvCxnSpPr>
            <p:nvPr/>
          </p:nvCxnSpPr>
          <p:spPr>
            <a:xfrm>
              <a:off x="6663918" y="3512910"/>
              <a:ext cx="1640360" cy="164103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5025EC0-E564-4F03-9A4B-132D587B00F2}"/>
              </a:ext>
            </a:extLst>
          </p:cNvPr>
          <p:cNvGrpSpPr/>
          <p:nvPr/>
        </p:nvGrpSpPr>
        <p:grpSpPr>
          <a:xfrm>
            <a:off x="6071964" y="2749494"/>
            <a:ext cx="2564356" cy="2556566"/>
            <a:chOff x="6071964" y="2618780"/>
            <a:chExt cx="2564356" cy="255656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0075FF3-DDA9-48DF-A811-1A11FB4D2001}"/>
                </a:ext>
              </a:extLst>
            </p:cNvPr>
            <p:cNvGrpSpPr/>
            <p:nvPr/>
          </p:nvGrpSpPr>
          <p:grpSpPr>
            <a:xfrm>
              <a:off x="7503312" y="2618780"/>
              <a:ext cx="1133008" cy="1112123"/>
              <a:chOff x="6975635" y="2518658"/>
              <a:chExt cx="1133008" cy="1112123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CFBDE4B2-CF9A-4503-977D-1690326E79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94620" y="2518658"/>
                <a:ext cx="914023" cy="914400"/>
              </a:xfrm>
              <a:prstGeom prst="straightConnector1">
                <a:avLst/>
              </a:prstGeom>
              <a:ln w="762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264DC90-95BA-4C78-9C95-92845657002E}"/>
                  </a:ext>
                </a:extLst>
              </p:cNvPr>
              <p:cNvSpPr/>
              <p:nvPr/>
            </p:nvSpPr>
            <p:spPr>
              <a:xfrm>
                <a:off x="6975635" y="3270055"/>
                <a:ext cx="360726" cy="360726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BC7E5D8-7682-4738-9B28-376BA3DB77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1964" y="3630083"/>
              <a:ext cx="1544627" cy="1545263"/>
            </a:xfrm>
            <a:prstGeom prst="straightConnector1">
              <a:avLst/>
            </a:prstGeom>
            <a:ln w="762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A03CE5-754E-4378-86EA-8EA51DEA37EF}"/>
              </a:ext>
            </a:extLst>
          </p:cNvPr>
          <p:cNvGrpSpPr/>
          <p:nvPr/>
        </p:nvGrpSpPr>
        <p:grpSpPr>
          <a:xfrm>
            <a:off x="450994" y="4683919"/>
            <a:ext cx="8242012" cy="1510259"/>
            <a:chOff x="450994" y="4683919"/>
            <a:chExt cx="8242012" cy="15102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7BE8A22-9298-4279-8D53-2F6346A8F5CE}"/>
                </a:ext>
              </a:extLst>
            </p:cNvPr>
            <p:cNvGrpSpPr/>
            <p:nvPr/>
          </p:nvGrpSpPr>
          <p:grpSpPr>
            <a:xfrm>
              <a:off x="1479278" y="4683919"/>
              <a:ext cx="3401929" cy="461665"/>
              <a:chOff x="1479278" y="4683919"/>
              <a:chExt cx="3401929" cy="461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9A4D726C-A13A-4E00-AB6C-CE6DA3FBA94F}"/>
                      </a:ext>
                    </a:extLst>
                  </p:cNvPr>
                  <p:cNvSpPr txBox="1"/>
                  <p:nvPr/>
                </p:nvSpPr>
                <p:spPr>
                  <a:xfrm>
                    <a:off x="3914147" y="4699308"/>
                    <a:ext cx="967060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9A4D726C-A13A-4E00-AB6C-CE6DA3FBA9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14147" y="4699308"/>
                    <a:ext cx="967060" cy="43088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F6A809-BA1A-4A5B-96F1-5A9B4CAEC843}"/>
                  </a:ext>
                </a:extLst>
              </p:cNvPr>
              <p:cNvSpPr txBox="1"/>
              <p:nvPr/>
            </p:nvSpPr>
            <p:spPr>
              <a:xfrm>
                <a:off x="1479278" y="4683919"/>
                <a:ext cx="17417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undefined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5573183-75A9-4005-BBA8-24AA397F17CA}"/>
                </a:ext>
              </a:extLst>
            </p:cNvPr>
            <p:cNvSpPr txBox="1"/>
            <p:nvPr/>
          </p:nvSpPr>
          <p:spPr>
            <a:xfrm>
              <a:off x="450994" y="5670958"/>
              <a:ext cx="82420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Oh no! A discontinuity!</a:t>
              </a: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9E9DA56F-DE61-49CC-A2E3-334C65229DB5}"/>
              </a:ext>
            </a:extLst>
          </p:cNvPr>
          <p:cNvSpPr/>
          <p:nvPr/>
        </p:nvSpPr>
        <p:spPr>
          <a:xfrm>
            <a:off x="7039882" y="3982735"/>
            <a:ext cx="360726" cy="360726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F3E177-8973-47E7-A76F-317FA94387AB}"/>
              </a:ext>
            </a:extLst>
          </p:cNvPr>
          <p:cNvSpPr txBox="1"/>
          <p:nvPr/>
        </p:nvSpPr>
        <p:spPr>
          <a:xfrm>
            <a:off x="6728083" y="2091571"/>
            <a:ext cx="940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|x|</a:t>
            </a:r>
          </a:p>
        </p:txBody>
      </p:sp>
    </p:spTree>
    <p:extLst>
      <p:ext uri="{BB962C8B-B14F-4D97-AF65-F5344CB8AC3E}">
        <p14:creationId xmlns:p14="http://schemas.microsoft.com/office/powerpoint/2010/main" val="17938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F17C4-6775-4241-B9EB-6EEEDB2EA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annoying detail: </a:t>
            </a:r>
            <a:r>
              <a:rPr lang="en-US" dirty="0" err="1"/>
              <a:t>subgradients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A3CC2E-8EA4-47AE-B75F-1F24CD0E4B0B}"/>
              </a:ext>
            </a:extLst>
          </p:cNvPr>
          <p:cNvSpPr txBox="1"/>
          <p:nvPr/>
        </p:nvSpPr>
        <p:spPr>
          <a:xfrm>
            <a:off x="460976" y="1558409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Subgradient</a:t>
            </a:r>
            <a:r>
              <a:rPr lang="en-US" sz="3200" dirty="0"/>
              <a:t>: any underestimate of function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0AFBD3-83C4-42E8-B0D7-FED26F2FAE70}"/>
              </a:ext>
            </a:extLst>
          </p:cNvPr>
          <p:cNvSpPr txBox="1"/>
          <p:nvPr/>
        </p:nvSpPr>
        <p:spPr>
          <a:xfrm>
            <a:off x="463755" y="2546744"/>
            <a:ext cx="4954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/>
              <a:t>Subderivatives</a:t>
            </a:r>
            <a:r>
              <a:rPr lang="en-US" sz="2800" u="sng" dirty="0"/>
              <a:t>/</a:t>
            </a:r>
            <a:r>
              <a:rPr lang="en-US" sz="2800" u="sng" dirty="0" err="1"/>
              <a:t>subgradients</a:t>
            </a:r>
            <a:endParaRPr lang="en-US" sz="2800" u="sng" dirty="0"/>
          </a:p>
          <a:p>
            <a:pPr algn="ctr"/>
            <a:r>
              <a:rPr lang="en-US" sz="2800" dirty="0"/>
              <a:t>Defined everywhere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B7C82E-FD56-48A9-814A-AF19EEC679CA}"/>
              </a:ext>
            </a:extLst>
          </p:cNvPr>
          <p:cNvSpPr txBox="1"/>
          <p:nvPr/>
        </p:nvSpPr>
        <p:spPr>
          <a:xfrm>
            <a:off x="38894" y="5670958"/>
            <a:ext cx="9066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 practice</a:t>
            </a:r>
            <a:r>
              <a:rPr lang="en-US" sz="2800" dirty="0"/>
              <a:t>: at discontinuity, pick value on either side.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3421E5-45FC-41AD-A918-1780BD383A07}"/>
              </a:ext>
            </a:extLst>
          </p:cNvPr>
          <p:cNvSpPr/>
          <p:nvPr/>
        </p:nvSpPr>
        <p:spPr>
          <a:xfrm>
            <a:off x="5713323" y="2697747"/>
            <a:ext cx="2969702" cy="29697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5D4882-1AB8-4010-9C4D-C01242F6D991}"/>
              </a:ext>
            </a:extLst>
          </p:cNvPr>
          <p:cNvCxnSpPr/>
          <p:nvPr/>
        </p:nvCxnSpPr>
        <p:spPr>
          <a:xfrm flipV="1">
            <a:off x="7198174" y="2807181"/>
            <a:ext cx="0" cy="2750835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0EEEE94-B81D-46D2-9C68-15192DB18E4C}"/>
              </a:ext>
            </a:extLst>
          </p:cNvPr>
          <p:cNvCxnSpPr>
            <a:cxnSpLocks/>
          </p:cNvCxnSpPr>
          <p:nvPr/>
        </p:nvCxnSpPr>
        <p:spPr>
          <a:xfrm rot="5400000" flipV="1">
            <a:off x="7198175" y="2807181"/>
            <a:ext cx="0" cy="2750835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07A45D4-3FA1-4AEA-8B57-1595C7D52534}"/>
              </a:ext>
            </a:extLst>
          </p:cNvPr>
          <p:cNvCxnSpPr>
            <a:cxnSpLocks/>
          </p:cNvCxnSpPr>
          <p:nvPr/>
        </p:nvCxnSpPr>
        <p:spPr>
          <a:xfrm flipH="1" flipV="1">
            <a:off x="5822757" y="2807182"/>
            <a:ext cx="1375417" cy="137541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EE5DDBF-FB63-433B-BF98-C76A709E8C52}"/>
              </a:ext>
            </a:extLst>
          </p:cNvPr>
          <p:cNvCxnSpPr>
            <a:cxnSpLocks/>
          </p:cNvCxnSpPr>
          <p:nvPr/>
        </p:nvCxnSpPr>
        <p:spPr>
          <a:xfrm flipH="1">
            <a:off x="7198174" y="2807182"/>
            <a:ext cx="1375417" cy="137541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616A418-A8CF-40F4-9E75-782A1AEB04B6}"/>
              </a:ext>
            </a:extLst>
          </p:cNvPr>
          <p:cNvGrpSpPr/>
          <p:nvPr/>
        </p:nvGrpSpPr>
        <p:grpSpPr>
          <a:xfrm>
            <a:off x="831332" y="2944536"/>
            <a:ext cx="7601184" cy="2361524"/>
            <a:chOff x="831332" y="2944536"/>
            <a:chExt cx="7601184" cy="23615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D1422D8-3E9E-4601-831B-00B38D4DC4E2}"/>
                    </a:ext>
                  </a:extLst>
                </p:cNvPr>
                <p:cNvSpPr txBox="1"/>
                <p:nvPr/>
              </p:nvSpPr>
              <p:spPr>
                <a:xfrm>
                  <a:off x="831332" y="3642252"/>
                  <a:ext cx="2867260" cy="8192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sign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D1422D8-3E9E-4601-831B-00B38D4DC4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32" y="3642252"/>
                  <a:ext cx="2867260" cy="81926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19684D1-CC4D-4766-A927-4CC8E1810B2E}"/>
                    </a:ext>
                  </a:extLst>
                </p:cNvPr>
                <p:cNvSpPr txBox="1"/>
                <p:nvPr/>
              </p:nvSpPr>
              <p:spPr>
                <a:xfrm>
                  <a:off x="3969563" y="3836440"/>
                  <a:ext cx="104560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≠0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19684D1-CC4D-4766-A927-4CC8E1810B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9563" y="3836440"/>
                  <a:ext cx="1045607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CEAE41D-5920-486B-A1F5-7B427BEFB997}"/>
                </a:ext>
              </a:extLst>
            </p:cNvPr>
            <p:cNvCxnSpPr>
              <a:cxnSpLocks/>
            </p:cNvCxnSpPr>
            <p:nvPr/>
          </p:nvCxnSpPr>
          <p:spPr>
            <a:xfrm>
              <a:off x="5965118" y="2944536"/>
              <a:ext cx="2339160" cy="2340123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D3449F5-07AF-4EC9-8E02-5D226E95EF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1966" y="2944536"/>
              <a:ext cx="2360550" cy="2361524"/>
            </a:xfrm>
            <a:prstGeom prst="straightConnector1">
              <a:avLst/>
            </a:prstGeom>
            <a:ln w="76200">
              <a:solidFill>
                <a:schemeClr val="accent4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3E0B229-2CE3-4E6A-A8AA-4F41D280DE14}"/>
              </a:ext>
            </a:extLst>
          </p:cNvPr>
          <p:cNvSpPr txBox="1"/>
          <p:nvPr/>
        </p:nvSpPr>
        <p:spPr>
          <a:xfrm>
            <a:off x="6728083" y="2091571"/>
            <a:ext cx="940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|x|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42981E-0C3F-4205-AC2A-DD4BCBB414C6}"/>
              </a:ext>
            </a:extLst>
          </p:cNvPr>
          <p:cNvGrpSpPr/>
          <p:nvPr/>
        </p:nvGrpSpPr>
        <p:grpSpPr>
          <a:xfrm>
            <a:off x="934643" y="3784967"/>
            <a:ext cx="7575579" cy="1539415"/>
            <a:chOff x="934643" y="3784967"/>
            <a:chExt cx="7575579" cy="15394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A4D726C-A13A-4E00-AB6C-CE6DA3FBA94F}"/>
                    </a:ext>
                  </a:extLst>
                </p:cNvPr>
                <p:cNvSpPr txBox="1"/>
                <p:nvPr/>
              </p:nvSpPr>
              <p:spPr>
                <a:xfrm>
                  <a:off x="4008836" y="4699308"/>
                  <a:ext cx="96706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A4D726C-A13A-4E00-AB6C-CE6DA3FBA9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8836" y="4699308"/>
                  <a:ext cx="967060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4C7ED39-DDB1-4037-BC04-7AA349E1E7C6}"/>
                    </a:ext>
                  </a:extLst>
                </p:cNvPr>
                <p:cNvSpPr txBox="1"/>
                <p:nvPr/>
              </p:nvSpPr>
              <p:spPr>
                <a:xfrm>
                  <a:off x="934643" y="4505119"/>
                  <a:ext cx="2681632" cy="8192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∈[−1,1]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4C7ED39-DDB1-4037-BC04-7AA349E1E7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643" y="4505119"/>
                  <a:ext cx="2681632" cy="8192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267D14E-26DB-4614-A679-CF9A78CDA651}"/>
                </a:ext>
              </a:extLst>
            </p:cNvPr>
            <p:cNvSpPr/>
            <p:nvPr/>
          </p:nvSpPr>
          <p:spPr>
            <a:xfrm>
              <a:off x="7039882" y="3982735"/>
              <a:ext cx="360726" cy="36072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4380AEE-E5D9-490B-B02B-7F4D58318E2C}"/>
                </a:ext>
              </a:extLst>
            </p:cNvPr>
            <p:cNvGrpSpPr/>
            <p:nvPr/>
          </p:nvGrpSpPr>
          <p:grpSpPr>
            <a:xfrm>
              <a:off x="6036579" y="3784967"/>
              <a:ext cx="2473643" cy="782785"/>
              <a:chOff x="6036579" y="3650744"/>
              <a:chExt cx="2473643" cy="782785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03557492-1B33-4203-852A-4C0118E624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36581" y="3670243"/>
                <a:ext cx="2452581" cy="763286"/>
              </a:xfrm>
              <a:prstGeom prst="straightConnector1">
                <a:avLst/>
              </a:prstGeom>
              <a:ln w="76200">
                <a:solidFill>
                  <a:schemeClr val="accent2">
                    <a:lumMod val="60000"/>
                    <a:lumOff val="4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E4F4FB37-EB5B-44F4-92A5-F2C95B718D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36579" y="4043103"/>
                <a:ext cx="2473643" cy="17560"/>
              </a:xfrm>
              <a:prstGeom prst="straightConnector1">
                <a:avLst/>
              </a:prstGeom>
              <a:ln w="76200">
                <a:solidFill>
                  <a:schemeClr val="accent2">
                    <a:lumMod val="20000"/>
                    <a:lumOff val="8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918028FB-3C03-4CE3-BE47-7ACEC0C616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54843" y="3650744"/>
                <a:ext cx="2130803" cy="756006"/>
              </a:xfrm>
              <a:prstGeom prst="straightConnector1">
                <a:avLst/>
              </a:prstGeom>
              <a:ln w="76200">
                <a:solidFill>
                  <a:schemeClr val="accent4">
                    <a:lumMod val="60000"/>
                    <a:lumOff val="4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7298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95678-BE8F-4417-92B2-59706892A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Regularized Least Squares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55694-E790-46BD-AC08-3CF3DD4266BF}"/>
              </a:ext>
            </a:extLst>
          </p:cNvPr>
          <p:cNvSpPr txBox="1"/>
          <p:nvPr/>
        </p:nvSpPr>
        <p:spPr>
          <a:xfrm>
            <a:off x="95096" y="1432211"/>
            <a:ext cx="8949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Add </a:t>
            </a:r>
            <a:r>
              <a:rPr lang="en-US" sz="2400" b="1" dirty="0"/>
              <a:t>regularization </a:t>
            </a:r>
            <a:r>
              <a:rPr lang="en-US" sz="2400" dirty="0"/>
              <a:t>to objective that prefers some solutions: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81EC337-B652-4EAE-AE33-15E5F533A786}"/>
              </a:ext>
            </a:extLst>
          </p:cNvPr>
          <p:cNvGrpSpPr/>
          <p:nvPr/>
        </p:nvGrpSpPr>
        <p:grpSpPr>
          <a:xfrm>
            <a:off x="729842" y="2030175"/>
            <a:ext cx="7088699" cy="575927"/>
            <a:chOff x="729842" y="2030175"/>
            <a:chExt cx="7088699" cy="5759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1C28D69-39D1-49BF-8870-0CAF3D09EFF6}"/>
                    </a:ext>
                  </a:extLst>
                </p:cNvPr>
                <p:cNvSpPr txBox="1"/>
                <p:nvPr/>
              </p:nvSpPr>
              <p:spPr>
                <a:xfrm>
                  <a:off x="2357035" y="2030175"/>
                  <a:ext cx="2979983" cy="5759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lim>
                                </m:limLow>
                              </m:fName>
                              <m:e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800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1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𝒚</m:t>
                                        </m:r>
                                        <m:r>
                                          <a:rPr lang="en-US" sz="2800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800" b="1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𝑿𝒘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1C28D69-39D1-49BF-8870-0CAF3D09EF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7035" y="2030175"/>
                  <a:ext cx="2979983" cy="57592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9F8464-64A3-4914-8D9E-C223B158C122}"/>
                </a:ext>
              </a:extLst>
            </p:cNvPr>
            <p:cNvSpPr txBox="1"/>
            <p:nvPr/>
          </p:nvSpPr>
          <p:spPr>
            <a:xfrm>
              <a:off x="6224631" y="2048602"/>
              <a:ext cx="1593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Loss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17DA27A-A7F4-429D-B507-8433D6ACD476}"/>
                </a:ext>
              </a:extLst>
            </p:cNvPr>
            <p:cNvCxnSpPr>
              <a:cxnSpLocks/>
            </p:cNvCxnSpPr>
            <p:nvPr/>
          </p:nvCxnSpPr>
          <p:spPr>
            <a:xfrm>
              <a:off x="5357181" y="2279435"/>
              <a:ext cx="86745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3014F4-7271-4011-82FB-6E61BB90B735}"/>
                </a:ext>
              </a:extLst>
            </p:cNvPr>
            <p:cNvSpPr txBox="1"/>
            <p:nvPr/>
          </p:nvSpPr>
          <p:spPr>
            <a:xfrm>
              <a:off x="729842" y="2087305"/>
              <a:ext cx="16271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Before: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A82E3F0-7AE9-461E-A050-D13ECBD5122B}"/>
              </a:ext>
            </a:extLst>
          </p:cNvPr>
          <p:cNvGrpSpPr/>
          <p:nvPr/>
        </p:nvGrpSpPr>
        <p:grpSpPr>
          <a:xfrm>
            <a:off x="97181" y="2758049"/>
            <a:ext cx="8949640" cy="3320669"/>
            <a:chOff x="97181" y="2758049"/>
            <a:chExt cx="8949640" cy="332066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77CB920-2BF1-49D9-811F-48CA84E608EA}"/>
                </a:ext>
              </a:extLst>
            </p:cNvPr>
            <p:cNvGrpSpPr/>
            <p:nvPr/>
          </p:nvGrpSpPr>
          <p:grpSpPr>
            <a:xfrm>
              <a:off x="729842" y="2758049"/>
              <a:ext cx="8077776" cy="1263634"/>
              <a:chOff x="729842" y="2758049"/>
              <a:chExt cx="8077776" cy="126363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81A07B-56BC-4942-9CD4-0692548BD5E8}"/>
                  </a:ext>
                </a:extLst>
              </p:cNvPr>
              <p:cNvSpPr txBox="1"/>
              <p:nvPr/>
            </p:nvSpPr>
            <p:spPr>
              <a:xfrm>
                <a:off x="729842" y="2796750"/>
                <a:ext cx="16271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After: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88061D5E-0DB6-43FF-B801-9A6651B63BD9}"/>
                      </a:ext>
                    </a:extLst>
                  </p:cNvPr>
                  <p:cNvSpPr txBox="1"/>
                  <p:nvPr/>
                </p:nvSpPr>
                <p:spPr>
                  <a:xfrm>
                    <a:off x="2357035" y="2758049"/>
                    <a:ext cx="4429931" cy="5759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lim>
                                  </m:limLow>
                                </m:fName>
                                <m:e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8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1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  <m:r>
                                            <a:rPr lang="en-US" sz="28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800" b="1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𝑿𝒘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func>
                            </m:e>
                          </m:func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88061D5E-0DB6-43FF-B801-9A6651B63B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57035" y="2758049"/>
                    <a:ext cx="4429931" cy="57592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BA59A61-FE65-400E-A908-0148A4FFD09A}"/>
                  </a:ext>
                </a:extLst>
              </p:cNvPr>
              <p:cNvSpPr txBox="1"/>
              <p:nvPr/>
            </p:nvSpPr>
            <p:spPr>
              <a:xfrm>
                <a:off x="2348917" y="3560018"/>
                <a:ext cx="15939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2"/>
                    </a:solidFill>
                  </a:rPr>
                  <a:t>Loss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81B5FE-DBD8-41DA-AA69-E3A68F378CE6}"/>
                  </a:ext>
                </a:extLst>
              </p:cNvPr>
              <p:cNvSpPr txBox="1"/>
              <p:nvPr/>
            </p:nvSpPr>
            <p:spPr>
              <a:xfrm>
                <a:off x="6473975" y="3560018"/>
                <a:ext cx="23336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6"/>
                    </a:solidFill>
                  </a:rPr>
                  <a:t>Regularization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206C462-9EF5-4D25-B896-3E2F53F0835D}"/>
                  </a:ext>
                </a:extLst>
              </p:cNvPr>
              <p:cNvCxnSpPr/>
              <p:nvPr/>
            </p:nvCxnSpPr>
            <p:spPr>
              <a:xfrm flipH="1">
                <a:off x="3145872" y="3199291"/>
                <a:ext cx="1149291" cy="360727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A105082-FB99-4E55-81A7-F38D4C5A3AEC}"/>
                  </a:ext>
                </a:extLst>
              </p:cNvPr>
              <p:cNvSpPr txBox="1"/>
              <p:nvPr/>
            </p:nvSpPr>
            <p:spPr>
              <a:xfrm>
                <a:off x="4295163" y="3560017"/>
                <a:ext cx="15939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1"/>
                    </a:solidFill>
                  </a:rPr>
                  <a:t>Trade-off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400E8BE0-B459-4EDA-A9F2-8553C4878718}"/>
                  </a:ext>
                </a:extLst>
              </p:cNvPr>
              <p:cNvCxnSpPr>
                <a:cxnSpLocks/>
                <a:endCxn id="26" idx="0"/>
              </p:cNvCxnSpPr>
              <p:nvPr/>
            </p:nvCxnSpPr>
            <p:spPr>
              <a:xfrm flipH="1">
                <a:off x="5092118" y="3167283"/>
                <a:ext cx="697684" cy="392734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6BCC4324-24ED-44F5-A725-402F339D7E90}"/>
                  </a:ext>
                </a:extLst>
              </p:cNvPr>
              <p:cNvCxnSpPr>
                <a:cxnSpLocks/>
                <a:endCxn id="24" idx="0"/>
              </p:cNvCxnSpPr>
              <p:nvPr/>
            </p:nvCxnSpPr>
            <p:spPr>
              <a:xfrm>
                <a:off x="6243508" y="3204279"/>
                <a:ext cx="1397289" cy="355739"/>
              </a:xfrm>
              <a:prstGeom prst="straightConnector1">
                <a:avLst/>
              </a:prstGeom>
              <a:ln w="571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40A0B56-E34B-4C32-90B2-C6EE85CE7043}"/>
                </a:ext>
              </a:extLst>
            </p:cNvPr>
            <p:cNvSpPr txBox="1"/>
            <p:nvPr/>
          </p:nvSpPr>
          <p:spPr>
            <a:xfrm>
              <a:off x="97181" y="4509058"/>
              <a:ext cx="89496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Want model “smaller”: pay a penalty for </a:t>
              </a:r>
              <a:r>
                <a:rPr lang="en-US" sz="2400" b="1" dirty="0"/>
                <a:t>w </a:t>
              </a:r>
              <a:r>
                <a:rPr lang="en-US" sz="2400" dirty="0"/>
                <a:t>with big norm</a:t>
              </a:r>
            </a:p>
            <a:p>
              <a:pPr algn="ctr"/>
              <a:endParaRPr lang="en-US" sz="2400" b="1" dirty="0"/>
            </a:p>
            <a:p>
              <a:pPr algn="ctr"/>
              <a:r>
                <a:rPr lang="en-US" sz="2400" dirty="0"/>
                <a:t>Intuitive Objective: accurate model (low loss) but not too complex (low regularization). λ controls how much of each.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006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83AFA-FF6E-49B5-908B-A6D857BC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Compute Another Gradient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A7BB7-9CE8-472E-A9CD-C196986BE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291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5CA5E-D886-4C5F-B930-B44623F2C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1A20F9-2178-403E-B54E-1B9BD0E390DF}"/>
                  </a:ext>
                </a:extLst>
              </p:cNvPr>
              <p:cNvSpPr txBox="1"/>
              <p:nvPr/>
            </p:nvSpPr>
            <p:spPr>
              <a:xfrm>
                <a:off x="592770" y="2222891"/>
                <a:ext cx="7958461" cy="1056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func>
                                        <m:func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b="0" i="0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0,(</m:t>
                                                  </m:r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𝒊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1A20F9-2178-403E-B54E-1B9BD0E39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70" y="2222891"/>
                <a:ext cx="7958461" cy="10563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2D9B4E1-C7D0-4A83-801E-1F2D600FE725}"/>
              </a:ext>
            </a:extLst>
          </p:cNvPr>
          <p:cNvSpPr txBox="1"/>
          <p:nvPr/>
        </p:nvSpPr>
        <p:spPr>
          <a:xfrm>
            <a:off x="821505" y="3408736"/>
            <a:ext cx="7500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Notation: </a:t>
            </a:r>
          </a:p>
          <a:p>
            <a:pPr algn="ctr"/>
            <a:r>
              <a:rPr lang="en-US" sz="2800" dirty="0"/>
              <a:t>W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/>
              <a:t>rows </a:t>
            </a:r>
            <a:r>
              <a:rPr lang="en-US" sz="2800" dirty="0" err="1"/>
              <a:t>w</a:t>
            </a:r>
            <a:r>
              <a:rPr lang="en-US" sz="2800" baseline="-25000" dirty="0" err="1"/>
              <a:t>i</a:t>
            </a:r>
            <a:r>
              <a:rPr lang="en-US" sz="2800" dirty="0"/>
              <a:t> (i.e., per-class scorer) </a:t>
            </a:r>
          </a:p>
          <a:p>
            <a:pPr algn="ctr"/>
            <a:r>
              <a:rPr lang="en-US" sz="2800" dirty="0"/>
              <a:t>(</a:t>
            </a:r>
            <a:r>
              <a:rPr lang="en-US" sz="2800" dirty="0" err="1"/>
              <a:t>Wx</a:t>
            </a:r>
            <a:r>
              <a:rPr lang="en-US" sz="2800" baseline="-25000" dirty="0" err="1"/>
              <a:t>i</a:t>
            </a:r>
            <a:r>
              <a:rPr lang="en-US" sz="2800" dirty="0"/>
              <a:t>)</a:t>
            </a:r>
            <a:r>
              <a:rPr lang="en-US" sz="2800" baseline="-25000" dirty="0"/>
              <a:t>j</a:t>
            </a:r>
            <a:r>
              <a:rPr lang="en-US" sz="2800" dirty="0"/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800" dirty="0"/>
              <a:t> </a:t>
            </a:r>
            <a:r>
              <a:rPr lang="en-US" sz="2800" dirty="0" err="1"/>
              <a:t>w</a:t>
            </a:r>
            <a:r>
              <a:rPr lang="en-US" sz="2800" baseline="-25000" dirty="0" err="1"/>
              <a:t>j</a:t>
            </a:r>
            <a:r>
              <a:rPr lang="en-US" sz="2800" baseline="30000" dirty="0" err="1"/>
              <a:t>T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endParaRPr lang="en-US" sz="28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874184-608E-4209-B174-9BA4571B32CD}"/>
                  </a:ext>
                </a:extLst>
              </p:cNvPr>
              <p:cNvSpPr txBox="1"/>
              <p:nvPr/>
            </p:nvSpPr>
            <p:spPr>
              <a:xfrm>
                <a:off x="809592" y="4923261"/>
                <a:ext cx="7524817" cy="1094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4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1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𝒋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e>
                              </m:nary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max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⁡(0,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874184-608E-4209-B174-9BA4571B32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92" y="4923261"/>
                <a:ext cx="7524817" cy="10940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746ECF5-8F09-4BF7-942F-43F77C9506AF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Derivation setup: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 and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E8A431-769B-47E7-B2B1-FD3F9C91CC42}"/>
              </a:ext>
            </a:extLst>
          </p:cNvPr>
          <p:cNvSpPr txBox="1"/>
          <p:nvPr/>
        </p:nvSpPr>
        <p:spPr>
          <a:xfrm>
            <a:off x="701181" y="1451295"/>
            <a:ext cx="7741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Multiclass Support Vector Machine</a:t>
            </a:r>
          </a:p>
        </p:txBody>
      </p:sp>
    </p:spTree>
    <p:extLst>
      <p:ext uri="{BB962C8B-B14F-4D97-AF65-F5344CB8AC3E}">
        <p14:creationId xmlns:p14="http://schemas.microsoft.com/office/powerpoint/2010/main" val="275819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A95D8-337F-458C-AC9D-845A9702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D74ACE-30D6-4426-A95B-E0153A2EA6E8}"/>
                  </a:ext>
                </a:extLst>
              </p:cNvPr>
              <p:cNvSpPr txBox="1"/>
              <p:nvPr/>
            </p:nvSpPr>
            <p:spPr>
              <a:xfrm>
                <a:off x="960539" y="2905828"/>
                <a:ext cx="950517" cy="10752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D74ACE-30D6-4426-A95B-E0153A2EA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539" y="2905828"/>
                <a:ext cx="950517" cy="10752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59865D-9EE1-400F-9F36-5B75F1399C5E}"/>
                  </a:ext>
                </a:extLst>
              </p:cNvPr>
              <p:cNvSpPr txBox="1"/>
              <p:nvPr/>
            </p:nvSpPr>
            <p:spPr>
              <a:xfrm>
                <a:off x="809592" y="1310636"/>
                <a:ext cx="7524817" cy="1094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4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𝒋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e>
                              </m:nary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max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⁡(0,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59865D-9EE1-400F-9F36-5B75F1399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92" y="1310636"/>
                <a:ext cx="7524817" cy="10940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 Brace 6">
            <a:extLst>
              <a:ext uri="{FF2B5EF4-FFF2-40B4-BE49-F238E27FC236}">
                <a16:creationId xmlns:a16="http://schemas.microsoft.com/office/drawing/2014/main" id="{52F9F1F1-F057-4455-901B-51F470B17E62}"/>
              </a:ext>
            </a:extLst>
          </p:cNvPr>
          <p:cNvSpPr/>
          <p:nvPr/>
        </p:nvSpPr>
        <p:spPr>
          <a:xfrm rot="16200000">
            <a:off x="6083789" y="353962"/>
            <a:ext cx="361329" cy="4139914"/>
          </a:xfrm>
          <a:prstGeom prst="leftBrace">
            <a:avLst>
              <a:gd name="adj1" fmla="val 53231"/>
              <a:gd name="adj2" fmla="val 5000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4EA099-A37D-43DC-9E58-38333EE2C364}"/>
                  </a:ext>
                </a:extLst>
              </p:cNvPr>
              <p:cNvSpPr txBox="1"/>
              <p:nvPr/>
            </p:nvSpPr>
            <p:spPr>
              <a:xfrm>
                <a:off x="2606179" y="2749947"/>
                <a:ext cx="4136261" cy="575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≤0: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4EA099-A37D-43DC-9E58-38333EE2C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179" y="2749947"/>
                <a:ext cx="4136261" cy="575222"/>
              </a:xfrm>
              <a:prstGeom prst="rect">
                <a:avLst/>
              </a:prstGeom>
              <a:blipFill>
                <a:blip r:embed="rId4"/>
                <a:stretch>
                  <a:fillRect b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33FAD0-8196-4C3C-B8A7-6E0733160419}"/>
                  </a:ext>
                </a:extLst>
              </p:cNvPr>
              <p:cNvSpPr txBox="1"/>
              <p:nvPr/>
            </p:nvSpPr>
            <p:spPr>
              <a:xfrm>
                <a:off x="6990007" y="2786111"/>
                <a:ext cx="34144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33FAD0-8196-4C3C-B8A7-6E0733160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007" y="2786111"/>
                <a:ext cx="341440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3EF69D-9DDB-45EE-8CCE-81076FC70668}"/>
                  </a:ext>
                </a:extLst>
              </p:cNvPr>
              <p:cNvSpPr txBox="1"/>
              <p:nvPr/>
            </p:nvSpPr>
            <p:spPr>
              <a:xfrm>
                <a:off x="2606179" y="3443475"/>
                <a:ext cx="4136261" cy="575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&gt;0: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3EF69D-9DDB-45EE-8CCE-81076FC70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179" y="3443475"/>
                <a:ext cx="4136261" cy="575222"/>
              </a:xfrm>
              <a:prstGeom prst="rect">
                <a:avLst/>
              </a:prstGeom>
              <a:blipFill>
                <a:blip r:embed="rId6"/>
                <a:stretch>
                  <a:fillRect b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578DED-AF46-4037-8808-940671CAB36C}"/>
                  </a:ext>
                </a:extLst>
              </p:cNvPr>
              <p:cNvSpPr txBox="1"/>
              <p:nvPr/>
            </p:nvSpPr>
            <p:spPr>
              <a:xfrm>
                <a:off x="7030756" y="3479639"/>
                <a:ext cx="25994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578DED-AF46-4037-8808-940671CAB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0756" y="3479639"/>
                <a:ext cx="259943" cy="492443"/>
              </a:xfrm>
              <a:prstGeom prst="rect">
                <a:avLst/>
              </a:prstGeom>
              <a:blipFill>
                <a:blip r:embed="rId7"/>
                <a:stretch>
                  <a:fillRect r="-20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3D74AB-650E-4B03-8D47-FBEA26EC834A}"/>
                  </a:ext>
                </a:extLst>
              </p:cNvPr>
              <p:cNvSpPr txBox="1"/>
              <p:nvPr/>
            </p:nvSpPr>
            <p:spPr>
              <a:xfrm>
                <a:off x="2456575" y="4949387"/>
                <a:ext cx="5514523" cy="575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→1(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&gt;0)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3D74AB-650E-4B03-8D47-FBEA26EC8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6575" y="4949387"/>
                <a:ext cx="5514523" cy="575222"/>
              </a:xfrm>
              <a:prstGeom prst="rect">
                <a:avLst/>
              </a:prstGeom>
              <a:blipFill>
                <a:blip r:embed="rId8"/>
                <a:stretch>
                  <a:fillRect b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A747517-0E87-4A35-B05C-84943C538799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Derivation setup: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 and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9903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A95D8-337F-458C-AC9D-845A9702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59865D-9EE1-400F-9F36-5B75F1399C5E}"/>
                  </a:ext>
                </a:extLst>
              </p:cNvPr>
              <p:cNvSpPr txBox="1"/>
              <p:nvPr/>
            </p:nvSpPr>
            <p:spPr>
              <a:xfrm>
                <a:off x="809592" y="1310636"/>
                <a:ext cx="7524817" cy="1094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4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𝒋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e>
                              </m:nary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max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⁡(0,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59865D-9EE1-400F-9F36-5B75F1399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92" y="1310636"/>
                <a:ext cx="7524817" cy="10940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 Brace 6">
            <a:extLst>
              <a:ext uri="{FF2B5EF4-FFF2-40B4-BE49-F238E27FC236}">
                <a16:creationId xmlns:a16="http://schemas.microsoft.com/office/drawing/2014/main" id="{52F9F1F1-F057-4455-901B-51F470B17E62}"/>
              </a:ext>
            </a:extLst>
          </p:cNvPr>
          <p:cNvSpPr/>
          <p:nvPr/>
        </p:nvSpPr>
        <p:spPr>
          <a:xfrm rot="16200000">
            <a:off x="6083789" y="353962"/>
            <a:ext cx="361329" cy="4139914"/>
          </a:xfrm>
          <a:prstGeom prst="leftBrace">
            <a:avLst>
              <a:gd name="adj1" fmla="val 53231"/>
              <a:gd name="adj2" fmla="val 5000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747517-0E87-4A35-B05C-84943C538799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Derivation setup: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 and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F8353E-D4C6-48A1-9A71-E6B6575FAC12}"/>
                  </a:ext>
                </a:extLst>
              </p:cNvPr>
              <p:cNvSpPr txBox="1"/>
              <p:nvPr/>
            </p:nvSpPr>
            <p:spPr>
              <a:xfrm>
                <a:off x="960538" y="2808347"/>
                <a:ext cx="1117870" cy="10836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F8353E-D4C6-48A1-9A71-E6B6575FA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538" y="2808347"/>
                <a:ext cx="1117870" cy="10836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80E74D-1AD4-4352-B06D-67384B9EC5CE}"/>
                  </a:ext>
                </a:extLst>
              </p:cNvPr>
              <p:cNvSpPr txBox="1"/>
              <p:nvPr/>
            </p:nvSpPr>
            <p:spPr>
              <a:xfrm>
                <a:off x="2332296" y="2720631"/>
                <a:ext cx="6349815" cy="1259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80E74D-1AD4-4352-B06D-67384B9EC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296" y="2720631"/>
                <a:ext cx="6349815" cy="12590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2615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A95D8-337F-458C-AC9D-845A9702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The Gradient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BEC8CE-CD2B-4B4F-A5D4-3FBBCD5F5B2F}"/>
              </a:ext>
            </a:extLst>
          </p:cNvPr>
          <p:cNvGrpSpPr/>
          <p:nvPr/>
        </p:nvGrpSpPr>
        <p:grpSpPr>
          <a:xfrm>
            <a:off x="0" y="2312776"/>
            <a:ext cx="7541706" cy="1902564"/>
            <a:chOff x="0" y="2312776"/>
            <a:chExt cx="7541706" cy="1902564"/>
          </a:xfrm>
        </p:grpSpPr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3BC38217-B65F-41E1-9750-88D5EC7D5202}"/>
                </a:ext>
              </a:extLst>
            </p:cNvPr>
            <p:cNvSpPr/>
            <p:nvPr/>
          </p:nvSpPr>
          <p:spPr>
            <a:xfrm rot="16200000">
              <a:off x="5201574" y="333974"/>
              <a:ext cx="361329" cy="4318934"/>
            </a:xfrm>
            <a:prstGeom prst="leftBrace">
              <a:avLst>
                <a:gd name="adj1" fmla="val 53231"/>
                <a:gd name="adj2" fmla="val 24555"/>
              </a:avLst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0EA362-238F-45A7-8EBB-2289C2B18DEA}"/>
                </a:ext>
              </a:extLst>
            </p:cNvPr>
            <p:cNvSpPr txBox="1"/>
            <p:nvPr/>
          </p:nvSpPr>
          <p:spPr>
            <a:xfrm>
              <a:off x="0" y="2830345"/>
              <a:ext cx="446294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If we do not predict the correct class by at least a score difference of m … 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BFD398E-89F0-4B6C-B3F4-A87259790B24}"/>
              </a:ext>
            </a:extLst>
          </p:cNvPr>
          <p:cNvGrpSpPr/>
          <p:nvPr/>
        </p:nvGrpSpPr>
        <p:grpSpPr>
          <a:xfrm>
            <a:off x="4681059" y="2312776"/>
            <a:ext cx="3834292" cy="2019252"/>
            <a:chOff x="4681059" y="2312776"/>
            <a:chExt cx="3834292" cy="201925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729D3F-7593-41A9-BE76-DD7503C6ED22}"/>
                </a:ext>
              </a:extLst>
            </p:cNvPr>
            <p:cNvSpPr txBox="1"/>
            <p:nvPr/>
          </p:nvSpPr>
          <p:spPr>
            <a:xfrm>
              <a:off x="4681059" y="2947033"/>
              <a:ext cx="38342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Want incorrect class’s scoring vector to score that point lower.</a:t>
              </a:r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4BA97B09-82D9-429C-8071-381EDEA0E9A1}"/>
                </a:ext>
              </a:extLst>
            </p:cNvPr>
            <p:cNvSpPr/>
            <p:nvPr/>
          </p:nvSpPr>
          <p:spPr>
            <a:xfrm rot="16200000">
              <a:off x="7927559" y="2086314"/>
              <a:ext cx="361329" cy="814254"/>
            </a:xfrm>
            <a:prstGeom prst="leftBrace">
              <a:avLst>
                <a:gd name="adj1" fmla="val 53231"/>
                <a:gd name="adj2" fmla="val 72742"/>
              </a:avLst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45E65B8-19AF-41C4-BAB4-BA4E96250845}"/>
              </a:ext>
            </a:extLst>
          </p:cNvPr>
          <p:cNvSpPr txBox="1"/>
          <p:nvPr/>
        </p:nvSpPr>
        <p:spPr>
          <a:xfrm>
            <a:off x="318783" y="4468304"/>
            <a:ext cx="8363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Recall: </a:t>
            </a:r>
          </a:p>
          <a:p>
            <a:pPr algn="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(w-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x)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x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ax</a:t>
            </a:r>
            <a:r>
              <a:rPr lang="en-US" sz="2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B861FA-05B4-4EC5-97C0-8DEDF0A13744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Derivation setup: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 and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6A3EAF-8342-4E4E-AA1B-8974D72867CA}"/>
                  </a:ext>
                </a:extLst>
              </p:cNvPr>
              <p:cNvSpPr txBox="1"/>
              <p:nvPr/>
            </p:nvSpPr>
            <p:spPr>
              <a:xfrm>
                <a:off x="1817970" y="1460340"/>
                <a:ext cx="1325106" cy="10752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6A3EAF-8342-4E4E-AA1B-8974D7286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970" y="1460340"/>
                <a:ext cx="1325106" cy="10752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20FF561-76A8-4AC9-A8FB-5B737698CE30}"/>
                  </a:ext>
                </a:extLst>
              </p:cNvPr>
              <p:cNvSpPr txBox="1"/>
              <p:nvPr/>
            </p:nvSpPr>
            <p:spPr>
              <a:xfrm>
                <a:off x="3222771" y="1732236"/>
                <a:ext cx="5339219" cy="575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&gt;0)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20FF561-76A8-4AC9-A8FB-5B737698CE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771" y="1732236"/>
                <a:ext cx="5339219" cy="57522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31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89020-A7AC-47E5-9881-947711970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6C9B9-8438-4F70-BA22-9C53045CE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Numerical: foolproof but slow</a:t>
            </a:r>
          </a:p>
          <a:p>
            <a:r>
              <a:rPr lang="en-US" dirty="0"/>
              <a:t>Analytical: can mess things up </a:t>
            </a:r>
            <a:r>
              <a:rPr lang="en-US" dirty="0">
                <a:sym typeface="Wingdings" panose="05000000000000000000" pitchFamily="2" charset="2"/>
              </a:rPr>
              <a:t></a:t>
            </a:r>
          </a:p>
          <a:p>
            <a:r>
              <a:rPr lang="en-US" dirty="0">
                <a:sym typeface="Wingdings" panose="05000000000000000000" pitchFamily="2" charset="2"/>
              </a:rPr>
              <a:t>In practice: do analytical, but check with numerical (called a gradient check)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8181CE-426B-4964-A906-36EFDD440796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 and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286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937F8-49D4-481D-80A4-51B9689D8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Gradient Descent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C814BF-75ED-4E85-844A-0C25D6908A1D}"/>
              </a:ext>
            </a:extLst>
          </p:cNvPr>
          <p:cNvSpPr txBox="1"/>
          <p:nvPr/>
        </p:nvSpPr>
        <p:spPr>
          <a:xfrm>
            <a:off x="502921" y="1558409"/>
            <a:ext cx="8222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Loss is a function that we can </a:t>
            </a:r>
          </a:p>
          <a:p>
            <a:pPr algn="ctr"/>
            <a:r>
              <a:rPr lang="en-US" sz="3200" dirty="0"/>
              <a:t>evaluate over data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A9782E-E77B-473E-9D2C-41C35A44EC1D}"/>
              </a:ext>
            </a:extLst>
          </p:cNvPr>
          <p:cNvGrpSpPr/>
          <p:nvPr/>
        </p:nvGrpSpPr>
        <p:grpSpPr>
          <a:xfrm>
            <a:off x="288932" y="2840890"/>
            <a:ext cx="8226418" cy="1176219"/>
            <a:chOff x="288932" y="2996110"/>
            <a:chExt cx="8226418" cy="11762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77D37FE-1354-44D9-9A35-DE041012DAC0}"/>
                    </a:ext>
                  </a:extLst>
                </p:cNvPr>
                <p:cNvSpPr txBox="1"/>
                <p:nvPr/>
              </p:nvSpPr>
              <p:spPr>
                <a:xfrm>
                  <a:off x="1991898" y="2996110"/>
                  <a:ext cx="6523452" cy="11762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280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=−2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</m:e>
                                </m:d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77D37FE-1354-44D9-9A35-DE041012DA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1898" y="2996110"/>
                  <a:ext cx="6523452" cy="117621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C48088-C47A-4AE2-A8ED-702ACE75B601}"/>
                </a:ext>
              </a:extLst>
            </p:cNvPr>
            <p:cNvSpPr txBox="1"/>
            <p:nvPr/>
          </p:nvSpPr>
          <p:spPr>
            <a:xfrm>
              <a:off x="288932" y="3168720"/>
              <a:ext cx="1702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All </a:t>
              </a:r>
            </a:p>
            <a:p>
              <a:pPr algn="ctr"/>
              <a:r>
                <a:rPr lang="en-US" sz="2400" dirty="0"/>
                <a:t>Data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0B8FE8-0B27-4CC3-948D-54A76A6F40C7}"/>
              </a:ext>
            </a:extLst>
          </p:cNvPr>
          <p:cNvGrpSpPr/>
          <p:nvPr/>
        </p:nvGrpSpPr>
        <p:grpSpPr>
          <a:xfrm>
            <a:off x="250341" y="4254048"/>
            <a:ext cx="8643318" cy="1045543"/>
            <a:chOff x="250341" y="4503044"/>
            <a:chExt cx="8643318" cy="10455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599EAA3-34B8-4400-85F8-848C955536CA}"/>
                    </a:ext>
                  </a:extLst>
                </p:cNvPr>
                <p:cNvSpPr txBox="1"/>
                <p:nvPr/>
              </p:nvSpPr>
              <p:spPr>
                <a:xfrm>
                  <a:off x="1991898" y="4503044"/>
                  <a:ext cx="6901761" cy="10455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280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=−2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</m:e>
                                </m:d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599EAA3-34B8-4400-85F8-848C955536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1898" y="4503044"/>
                  <a:ext cx="6901761" cy="10455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9CDC0D-A46E-43D1-8144-2520004DAAF6}"/>
                </a:ext>
              </a:extLst>
            </p:cNvPr>
            <p:cNvSpPr txBox="1"/>
            <p:nvPr/>
          </p:nvSpPr>
          <p:spPr>
            <a:xfrm>
              <a:off x="250341" y="4610316"/>
              <a:ext cx="1702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Subset </a:t>
              </a:r>
            </a:p>
            <a:p>
              <a:pPr algn="ctr"/>
              <a:r>
                <a:rPr lang="en-US" sz="2400" dirty="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896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1C5F-322E-4C5C-B166-256AA7880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Gradient Descent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A1A628-8A67-4B5F-86FD-E3F4615AC57E}"/>
              </a:ext>
            </a:extLst>
          </p:cNvPr>
          <p:cNvSpPr txBox="1"/>
          <p:nvPr/>
        </p:nvSpPr>
        <p:spPr>
          <a:xfrm>
            <a:off x="738231" y="3045204"/>
            <a:ext cx="76172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</a:t>
            </a:r>
            <a:r>
              <a:rPr lang="en-US" sz="3200" dirty="0" err="1"/>
              <a:t>iter</a:t>
            </a:r>
            <a:r>
              <a:rPr lang="en-US" sz="3200" dirty="0"/>
              <a:t> in range(</a:t>
            </a:r>
            <a:r>
              <a:rPr lang="en-US" sz="3200" dirty="0" err="1"/>
              <a:t>numIters</a:t>
            </a:r>
            <a:r>
              <a:rPr lang="en-US" sz="3200" dirty="0"/>
              <a:t>):</a:t>
            </a:r>
          </a:p>
          <a:p>
            <a:r>
              <a:rPr lang="en-US" sz="3200" dirty="0"/>
              <a:t>	</a:t>
            </a:r>
            <a:r>
              <a:rPr lang="en-US" sz="3200" b="1" dirty="0"/>
              <a:t>g</a:t>
            </a:r>
            <a:r>
              <a:rPr lang="en-US" sz="3200" dirty="0"/>
              <a:t> = gradient(</a:t>
            </a:r>
            <a:r>
              <a:rPr lang="en-US" sz="3200" dirty="0" err="1"/>
              <a:t>data,L</a:t>
            </a:r>
            <a:r>
              <a:rPr lang="en-US" sz="3200" dirty="0"/>
              <a:t>)</a:t>
            </a:r>
            <a:endParaRPr lang="en-US" sz="3200" dirty="0">
              <a:latin typeface="+mj-lt"/>
            </a:endParaRPr>
          </a:p>
          <a:p>
            <a:r>
              <a:rPr lang="en-US" sz="3200" dirty="0"/>
              <a:t>	</a:t>
            </a:r>
            <a:r>
              <a:rPr lang="en-US" sz="3200" b="1" dirty="0"/>
              <a:t>w</a:t>
            </a:r>
            <a:r>
              <a:rPr lang="en-US" sz="3200" dirty="0"/>
              <a:t> = </a:t>
            </a:r>
            <a:r>
              <a:rPr lang="en-US" sz="3200" b="1" dirty="0"/>
              <a:t>w</a:t>
            </a:r>
            <a:r>
              <a:rPr lang="en-US" sz="3200" dirty="0"/>
              <a:t> + -</a:t>
            </a:r>
            <a:r>
              <a:rPr lang="en-US" sz="3200" i="1" dirty="0" err="1"/>
              <a:t>stepsize</a:t>
            </a:r>
            <a:r>
              <a:rPr lang="en-US" sz="3200" dirty="0"/>
              <a:t>(</a:t>
            </a:r>
            <a:r>
              <a:rPr lang="en-US" sz="3200" dirty="0" err="1"/>
              <a:t>iter</a:t>
            </a:r>
            <a:r>
              <a:rPr lang="en-US" sz="3200" dirty="0"/>
              <a:t>)*</a:t>
            </a:r>
            <a:r>
              <a:rPr lang="en-US" sz="3200" b="1" dirty="0"/>
              <a:t>g </a:t>
            </a:r>
            <a:r>
              <a:rPr lang="en-US" sz="3200" dirty="0"/>
              <a:t>#update w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ED363-2C25-4882-B24F-A6EA8F993F23}"/>
              </a:ext>
            </a:extLst>
          </p:cNvPr>
          <p:cNvSpPr txBox="1"/>
          <p:nvPr/>
        </p:nvSpPr>
        <p:spPr>
          <a:xfrm>
            <a:off x="502921" y="1558409"/>
            <a:ext cx="8222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Option 1: Vanilla Gradient Descent</a:t>
            </a:r>
          </a:p>
          <a:p>
            <a:pPr algn="ctr"/>
            <a:r>
              <a:rPr lang="en-US" sz="3200" dirty="0"/>
              <a:t>Compute gradient of L over all data points</a:t>
            </a:r>
          </a:p>
        </p:txBody>
      </p:sp>
    </p:spTree>
    <p:extLst>
      <p:ext uri="{BB962C8B-B14F-4D97-AF65-F5344CB8AC3E}">
        <p14:creationId xmlns:p14="http://schemas.microsoft.com/office/powerpoint/2010/main" val="273005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1C5F-322E-4C5C-B166-256AA7880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Gradient Descent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A1A628-8A67-4B5F-86FD-E3F4615AC57E}"/>
              </a:ext>
            </a:extLst>
          </p:cNvPr>
          <p:cNvSpPr txBox="1"/>
          <p:nvPr/>
        </p:nvSpPr>
        <p:spPr>
          <a:xfrm>
            <a:off x="738231" y="3045204"/>
            <a:ext cx="76172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</a:t>
            </a:r>
            <a:r>
              <a:rPr lang="en-US" sz="3200" dirty="0" err="1"/>
              <a:t>iter</a:t>
            </a:r>
            <a:r>
              <a:rPr lang="en-US" sz="3200" dirty="0"/>
              <a:t> in range(</a:t>
            </a:r>
            <a:r>
              <a:rPr lang="en-US" sz="3200" dirty="0" err="1"/>
              <a:t>numIters</a:t>
            </a:r>
            <a:r>
              <a:rPr lang="en-US" sz="3200" dirty="0"/>
              <a:t>):</a:t>
            </a:r>
          </a:p>
          <a:p>
            <a:r>
              <a:rPr lang="en-US" sz="3200" dirty="0"/>
              <a:t>	index = </a:t>
            </a:r>
            <a:r>
              <a:rPr lang="en-US" sz="3200" dirty="0" err="1"/>
              <a:t>randint</a:t>
            </a:r>
            <a:r>
              <a:rPr lang="en-US" sz="3200" dirty="0"/>
              <a:t>(0,#data)</a:t>
            </a:r>
          </a:p>
          <a:p>
            <a:r>
              <a:rPr lang="en-US" sz="3200" dirty="0"/>
              <a:t>	</a:t>
            </a:r>
            <a:r>
              <a:rPr lang="en-US" sz="3200" b="1" dirty="0"/>
              <a:t>g</a:t>
            </a:r>
            <a:r>
              <a:rPr lang="en-US" sz="3200" dirty="0"/>
              <a:t> = gradient(data[index],L)</a:t>
            </a:r>
            <a:endParaRPr lang="en-US" sz="3200" dirty="0">
              <a:latin typeface="+mj-lt"/>
            </a:endParaRPr>
          </a:p>
          <a:p>
            <a:r>
              <a:rPr lang="en-US" sz="3200" dirty="0"/>
              <a:t>	</a:t>
            </a:r>
            <a:r>
              <a:rPr lang="en-US" sz="3200" b="1" dirty="0"/>
              <a:t>w</a:t>
            </a:r>
            <a:r>
              <a:rPr lang="en-US" sz="3200" dirty="0"/>
              <a:t> = </a:t>
            </a:r>
            <a:r>
              <a:rPr lang="en-US" sz="3200" b="1" dirty="0"/>
              <a:t>w</a:t>
            </a:r>
            <a:r>
              <a:rPr lang="en-US" sz="3200" dirty="0"/>
              <a:t> + -</a:t>
            </a:r>
            <a:r>
              <a:rPr lang="en-US" sz="3200" i="1" dirty="0" err="1"/>
              <a:t>stepsize</a:t>
            </a:r>
            <a:r>
              <a:rPr lang="en-US" sz="3200" dirty="0"/>
              <a:t>(</a:t>
            </a:r>
            <a:r>
              <a:rPr lang="en-US" sz="3200" dirty="0" err="1"/>
              <a:t>iter</a:t>
            </a:r>
            <a:r>
              <a:rPr lang="en-US" sz="3200" dirty="0"/>
              <a:t>)*</a:t>
            </a:r>
            <a:r>
              <a:rPr lang="en-US" sz="3200" b="1" dirty="0"/>
              <a:t>g </a:t>
            </a:r>
            <a:r>
              <a:rPr lang="en-US" sz="3200" dirty="0"/>
              <a:t>#update w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ED363-2C25-4882-B24F-A6EA8F993F23}"/>
              </a:ext>
            </a:extLst>
          </p:cNvPr>
          <p:cNvSpPr txBox="1"/>
          <p:nvPr/>
        </p:nvSpPr>
        <p:spPr>
          <a:xfrm>
            <a:off x="91818" y="1558409"/>
            <a:ext cx="9044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Option 2: </a:t>
            </a:r>
            <a:r>
              <a:rPr lang="en-US" sz="3200" i="1" dirty="0"/>
              <a:t>Stochastic</a:t>
            </a:r>
            <a:r>
              <a:rPr lang="en-US" sz="3200" dirty="0"/>
              <a:t> Gradient Descent</a:t>
            </a:r>
          </a:p>
          <a:p>
            <a:pPr algn="ctr"/>
            <a:r>
              <a:rPr lang="en-US" sz="3200" dirty="0"/>
              <a:t>Compute gradient of L over 1 random sample</a:t>
            </a:r>
          </a:p>
        </p:txBody>
      </p:sp>
    </p:spTree>
    <p:extLst>
      <p:ext uri="{BB962C8B-B14F-4D97-AF65-F5344CB8AC3E}">
        <p14:creationId xmlns:p14="http://schemas.microsoft.com/office/powerpoint/2010/main" val="394752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1C5F-322E-4C5C-B166-256AA7880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Gradient Descent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A1A628-8A67-4B5F-86FD-E3F4615AC57E}"/>
              </a:ext>
            </a:extLst>
          </p:cNvPr>
          <p:cNvSpPr txBox="1"/>
          <p:nvPr/>
        </p:nvSpPr>
        <p:spPr>
          <a:xfrm>
            <a:off x="738231" y="3045204"/>
            <a:ext cx="76172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</a:t>
            </a:r>
            <a:r>
              <a:rPr lang="en-US" sz="3200" dirty="0" err="1"/>
              <a:t>iter</a:t>
            </a:r>
            <a:r>
              <a:rPr lang="en-US" sz="3200" dirty="0"/>
              <a:t> in range(</a:t>
            </a:r>
            <a:r>
              <a:rPr lang="en-US" sz="3200" dirty="0" err="1"/>
              <a:t>numIters</a:t>
            </a:r>
            <a:r>
              <a:rPr lang="en-US" sz="3200" dirty="0"/>
              <a:t>):</a:t>
            </a:r>
          </a:p>
          <a:p>
            <a:r>
              <a:rPr lang="en-US" sz="3200" dirty="0"/>
              <a:t>	subset = </a:t>
            </a:r>
            <a:r>
              <a:rPr lang="en-US" sz="3200" dirty="0" err="1"/>
              <a:t>choose_samples</a:t>
            </a:r>
            <a:r>
              <a:rPr lang="en-US" sz="3200" dirty="0"/>
              <a:t>(#</a:t>
            </a:r>
            <a:r>
              <a:rPr lang="en-US" sz="3200" dirty="0" err="1"/>
              <a:t>data,B</a:t>
            </a:r>
            <a:r>
              <a:rPr lang="en-US" sz="3200" dirty="0"/>
              <a:t>)</a:t>
            </a:r>
          </a:p>
          <a:p>
            <a:r>
              <a:rPr lang="en-US" sz="3200" dirty="0"/>
              <a:t>	</a:t>
            </a:r>
            <a:r>
              <a:rPr lang="en-US" sz="3200" b="1" dirty="0"/>
              <a:t>g</a:t>
            </a:r>
            <a:r>
              <a:rPr lang="en-US" sz="3200" dirty="0"/>
              <a:t> = gradient(data[subset],L)</a:t>
            </a:r>
            <a:endParaRPr lang="en-US" sz="3200" dirty="0">
              <a:latin typeface="+mj-lt"/>
            </a:endParaRPr>
          </a:p>
          <a:p>
            <a:r>
              <a:rPr lang="en-US" sz="3200" dirty="0"/>
              <a:t>	</a:t>
            </a:r>
            <a:r>
              <a:rPr lang="en-US" sz="3200" b="1" dirty="0"/>
              <a:t>w</a:t>
            </a:r>
            <a:r>
              <a:rPr lang="en-US" sz="3200" dirty="0"/>
              <a:t> = </a:t>
            </a:r>
            <a:r>
              <a:rPr lang="en-US" sz="3200" b="1" dirty="0"/>
              <a:t>w</a:t>
            </a:r>
            <a:r>
              <a:rPr lang="en-US" sz="3200" dirty="0"/>
              <a:t> + -</a:t>
            </a:r>
            <a:r>
              <a:rPr lang="en-US" sz="3200" i="1" dirty="0" err="1"/>
              <a:t>stepsize</a:t>
            </a:r>
            <a:r>
              <a:rPr lang="en-US" sz="3200" dirty="0"/>
              <a:t>(</a:t>
            </a:r>
            <a:r>
              <a:rPr lang="en-US" sz="3200" dirty="0" err="1"/>
              <a:t>iter</a:t>
            </a:r>
            <a:r>
              <a:rPr lang="en-US" sz="3200" dirty="0"/>
              <a:t>)*</a:t>
            </a:r>
            <a:r>
              <a:rPr lang="en-US" sz="3200" b="1" dirty="0"/>
              <a:t>g </a:t>
            </a:r>
            <a:r>
              <a:rPr lang="en-US" sz="3200" dirty="0"/>
              <a:t>#update w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ED363-2C25-4882-B24F-A6EA8F993F23}"/>
              </a:ext>
            </a:extLst>
          </p:cNvPr>
          <p:cNvSpPr txBox="1"/>
          <p:nvPr/>
        </p:nvSpPr>
        <p:spPr>
          <a:xfrm>
            <a:off x="91818" y="1558409"/>
            <a:ext cx="9044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Option 3: </a:t>
            </a:r>
            <a:r>
              <a:rPr lang="en-US" sz="3200" i="1" dirty="0"/>
              <a:t>Minibatch</a:t>
            </a:r>
            <a:r>
              <a:rPr lang="en-US" sz="3200" dirty="0"/>
              <a:t> Gradient Descent</a:t>
            </a:r>
          </a:p>
          <a:p>
            <a:pPr algn="ctr"/>
            <a:r>
              <a:rPr lang="en-US" sz="3200" dirty="0"/>
              <a:t>Compute gradient of L over subset of B samples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5E1535-E207-4E04-9129-0DCC09FC1F82}"/>
              </a:ext>
            </a:extLst>
          </p:cNvPr>
          <p:cNvSpPr txBox="1"/>
          <p:nvPr/>
        </p:nvSpPr>
        <p:spPr>
          <a:xfrm>
            <a:off x="507153" y="5318620"/>
            <a:ext cx="8129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Typical batch sizes: ~100 </a:t>
            </a:r>
          </a:p>
        </p:txBody>
      </p:sp>
    </p:spTree>
    <p:extLst>
      <p:ext uri="{BB962C8B-B14F-4D97-AF65-F5344CB8AC3E}">
        <p14:creationId xmlns:p14="http://schemas.microsoft.com/office/powerpoint/2010/main" val="228203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A63F9-1BD8-44D2-8CD1-B17F5E544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Neighbors</a:t>
            </a:r>
          </a:p>
        </p:txBody>
      </p:sp>
      <p:pic>
        <p:nvPicPr>
          <p:cNvPr id="5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12EB4561-65E8-4D9C-8BEB-4DCC7110C7C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39" y="2351900"/>
            <a:ext cx="1371600" cy="1371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AFD38E-7935-4A0A-8B76-C4C225C4DF7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9" y="4842147"/>
            <a:ext cx="1371600" cy="1371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CE84C4-82E1-4D31-8FED-683A88BA34BF}"/>
              </a:ext>
            </a:extLst>
          </p:cNvPr>
          <p:cNvSpPr txBox="1"/>
          <p:nvPr/>
        </p:nvSpPr>
        <p:spPr>
          <a:xfrm>
            <a:off x="39089" y="1439803"/>
            <a:ext cx="2757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Known Images</a:t>
            </a:r>
          </a:p>
          <a:p>
            <a:pPr algn="ctr"/>
            <a:r>
              <a:rPr lang="en-US" sz="2800" dirty="0"/>
              <a:t>Labels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2BDF3B-6DC3-432A-A607-4E4E83098B8E}"/>
              </a:ext>
            </a:extLst>
          </p:cNvPr>
          <p:cNvSpPr txBox="1"/>
          <p:nvPr/>
        </p:nvSpPr>
        <p:spPr>
          <a:xfrm>
            <a:off x="1057013" y="3867325"/>
            <a:ext cx="721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F13DC1-4223-40E6-BA8C-BD695B387330}"/>
                  </a:ext>
                </a:extLst>
              </p:cNvPr>
              <p:cNvSpPr txBox="1"/>
              <p:nvPr/>
            </p:nvSpPr>
            <p:spPr>
              <a:xfrm>
                <a:off x="2397154" y="2791478"/>
                <a:ext cx="5317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F13DC1-4223-40E6-BA8C-BD695B387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7154" y="2791478"/>
                <a:ext cx="531749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A02043-DE9B-4D8E-8935-140455058260}"/>
                  </a:ext>
                </a:extLst>
              </p:cNvPr>
              <p:cNvSpPr txBox="1"/>
              <p:nvPr/>
            </p:nvSpPr>
            <p:spPr>
              <a:xfrm>
                <a:off x="2315361" y="5281725"/>
                <a:ext cx="6011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A02043-DE9B-4D8E-8935-140455058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361" y="5281725"/>
                <a:ext cx="601127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04FD90F-6AA2-4513-88D9-C960E196DD55}"/>
              </a:ext>
            </a:extLst>
          </p:cNvPr>
          <p:cNvGrpSpPr/>
          <p:nvPr/>
        </p:nvGrpSpPr>
        <p:grpSpPr>
          <a:xfrm>
            <a:off x="5440233" y="1411141"/>
            <a:ext cx="2265452" cy="2312359"/>
            <a:chOff x="5440233" y="1411141"/>
            <a:chExt cx="2265452" cy="23123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D262CA4-845A-4122-9212-A175AE6FD82E}"/>
                </a:ext>
              </a:extLst>
            </p:cNvPr>
            <p:cNvGrpSpPr/>
            <p:nvPr/>
          </p:nvGrpSpPr>
          <p:grpSpPr>
            <a:xfrm>
              <a:off x="5910441" y="1411141"/>
              <a:ext cx="1795244" cy="2312359"/>
              <a:chOff x="5910441" y="1411141"/>
              <a:chExt cx="1795244" cy="2312359"/>
            </a:xfrm>
          </p:grpSpPr>
          <p:pic>
            <p:nvPicPr>
              <p:cNvPr id="4" name="Picture 2" descr="https://upload.wikimedia.org/wikipedia/commons/b/b6/Felis_catus-cat_on_snow.jpg">
                <a:extLst>
                  <a:ext uri="{FF2B5EF4-FFF2-40B4-BE49-F238E27FC236}">
                    <a16:creationId xmlns:a16="http://schemas.microsoft.com/office/drawing/2014/main" id="{68C6E27E-9ACC-4104-BE2D-9F8000A236B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2263" y="2351900"/>
                <a:ext cx="13716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49DA24-C623-4E33-BB54-DD768C6745DF}"/>
                  </a:ext>
                </a:extLst>
              </p:cNvPr>
              <p:cNvSpPr txBox="1"/>
              <p:nvPr/>
            </p:nvSpPr>
            <p:spPr>
              <a:xfrm>
                <a:off x="5910441" y="1411141"/>
                <a:ext cx="179524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Test</a:t>
                </a:r>
              </a:p>
              <a:p>
                <a:pPr algn="ctr"/>
                <a:r>
                  <a:rPr lang="en-US" sz="2800" dirty="0"/>
                  <a:t>Image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CD26F1-5346-4D9D-9417-832CD22EA343}"/>
                    </a:ext>
                  </a:extLst>
                </p:cNvPr>
                <p:cNvSpPr txBox="1"/>
                <p:nvPr/>
              </p:nvSpPr>
              <p:spPr>
                <a:xfrm>
                  <a:off x="5440233" y="2791478"/>
                  <a:ext cx="57611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CD26F1-5346-4D9D-9417-832CD22EA3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0233" y="2791478"/>
                  <a:ext cx="576119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39452C-D9ED-457C-AEE1-7397F7BF21B3}"/>
              </a:ext>
            </a:extLst>
          </p:cNvPr>
          <p:cNvGrpSpPr/>
          <p:nvPr/>
        </p:nvGrpSpPr>
        <p:grpSpPr>
          <a:xfrm>
            <a:off x="2734811" y="3283921"/>
            <a:ext cx="2705422" cy="2152145"/>
            <a:chOff x="2734811" y="3283921"/>
            <a:chExt cx="2705422" cy="2152145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F6686C7-C824-4554-BB03-21E09B2D13C6}"/>
                </a:ext>
              </a:extLst>
            </p:cNvPr>
            <p:cNvCxnSpPr/>
            <p:nvPr/>
          </p:nvCxnSpPr>
          <p:spPr>
            <a:xfrm flipV="1">
              <a:off x="2734811" y="3283921"/>
              <a:ext cx="2705422" cy="2152145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3000642-1A35-4197-9862-3629D7E9E0A4}"/>
                    </a:ext>
                  </a:extLst>
                </p:cNvPr>
                <p:cNvSpPr txBox="1"/>
                <p:nvPr/>
              </p:nvSpPr>
              <p:spPr>
                <a:xfrm>
                  <a:off x="3177507" y="4036601"/>
                  <a:ext cx="1895134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3000642-1A35-4197-9862-3629D7E9E0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7507" y="4036601"/>
                  <a:ext cx="1895134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F20E03C-2125-468F-82BD-58B4E99ED59E}"/>
              </a:ext>
            </a:extLst>
          </p:cNvPr>
          <p:cNvGrpSpPr/>
          <p:nvPr/>
        </p:nvGrpSpPr>
        <p:grpSpPr>
          <a:xfrm>
            <a:off x="2911404" y="2747542"/>
            <a:ext cx="2427340" cy="492443"/>
            <a:chOff x="2911404" y="2747542"/>
            <a:chExt cx="2427340" cy="492443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28ACC1C-01DB-4788-BE03-315B1E9E7B6E}"/>
                </a:ext>
              </a:extLst>
            </p:cNvPr>
            <p:cNvCxnSpPr>
              <a:cxnSpLocks/>
            </p:cNvCxnSpPr>
            <p:nvPr/>
          </p:nvCxnSpPr>
          <p:spPr>
            <a:xfrm>
              <a:off x="2911404" y="3037699"/>
              <a:ext cx="2427340" cy="0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D343412-755A-4D6A-BE3D-99EE55AC4840}"/>
                    </a:ext>
                  </a:extLst>
                </p:cNvPr>
                <p:cNvSpPr txBox="1"/>
                <p:nvPr/>
              </p:nvSpPr>
              <p:spPr>
                <a:xfrm>
                  <a:off x="3277416" y="2747542"/>
                  <a:ext cx="1783052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D343412-755A-4D6A-BE3D-99EE55AC48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7416" y="2747542"/>
                  <a:ext cx="1783052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2B89EAC-777F-4332-8478-C1E012B66A5F}"/>
              </a:ext>
            </a:extLst>
          </p:cNvPr>
          <p:cNvSpPr txBox="1"/>
          <p:nvPr/>
        </p:nvSpPr>
        <p:spPr>
          <a:xfrm>
            <a:off x="3808601" y="4842147"/>
            <a:ext cx="51088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(1) Compute distance between feature vectors (2) find nearest (3) use label.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75B219-CA2F-4C14-A520-C3FD784126AA}"/>
              </a:ext>
            </a:extLst>
          </p:cNvPr>
          <p:cNvSpPr txBox="1"/>
          <p:nvPr/>
        </p:nvSpPr>
        <p:spPr>
          <a:xfrm>
            <a:off x="794285" y="3055121"/>
            <a:ext cx="124690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9D9684-C059-4B28-A25F-F17D69E838E6}"/>
              </a:ext>
            </a:extLst>
          </p:cNvPr>
          <p:cNvSpPr txBox="1"/>
          <p:nvPr/>
        </p:nvSpPr>
        <p:spPr>
          <a:xfrm>
            <a:off x="794285" y="5534644"/>
            <a:ext cx="124690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Dog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4A4DB1-ADDD-42D5-ABD3-B00535BBD612}"/>
              </a:ext>
            </a:extLst>
          </p:cNvPr>
          <p:cNvSpPr txBox="1"/>
          <p:nvPr/>
        </p:nvSpPr>
        <p:spPr>
          <a:xfrm>
            <a:off x="6184608" y="3055121"/>
            <a:ext cx="124690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Cat!</a:t>
            </a:r>
          </a:p>
        </p:txBody>
      </p:sp>
    </p:spTree>
    <p:extLst>
      <p:ext uri="{BB962C8B-B14F-4D97-AF65-F5344CB8AC3E}">
        <p14:creationId xmlns:p14="http://schemas.microsoft.com/office/powerpoint/2010/main" val="343837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90F22-2FE0-4A5D-A76A-45AB1F352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29EC97-4C96-4850-907F-2073BCDAD4AD}"/>
              </a:ext>
            </a:extLst>
          </p:cNvPr>
          <p:cNvSpPr txBox="1"/>
          <p:nvPr/>
        </p:nvSpPr>
        <p:spPr>
          <a:xfrm>
            <a:off x="562482" y="1482845"/>
            <a:ext cx="8019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Step size (also called </a:t>
            </a:r>
            <a:r>
              <a:rPr lang="en-US" sz="3200" b="1" dirty="0"/>
              <a:t>learning rate </a:t>
            </a:r>
            <a:r>
              <a:rPr lang="en-US" sz="3200" dirty="0"/>
              <a:t>/ </a:t>
            </a:r>
            <a:r>
              <a:rPr lang="en-US" sz="3200" b="1" dirty="0" err="1"/>
              <a:t>lr</a:t>
            </a:r>
            <a:r>
              <a:rPr lang="en-US" sz="3200" dirty="0"/>
              <a:t>)</a:t>
            </a:r>
          </a:p>
          <a:p>
            <a:pPr algn="ctr"/>
            <a:r>
              <a:rPr lang="en-US" sz="3200" i="1" dirty="0"/>
              <a:t>critical parameter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44F182-E258-4EF0-8985-BCE95A12D821}"/>
              </a:ext>
            </a:extLst>
          </p:cNvPr>
          <p:cNvGrpSpPr/>
          <p:nvPr/>
        </p:nvGrpSpPr>
        <p:grpSpPr>
          <a:xfrm>
            <a:off x="3154941" y="2602824"/>
            <a:ext cx="2834118" cy="3785882"/>
            <a:chOff x="3154941" y="2602824"/>
            <a:chExt cx="2834118" cy="37858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597395-763E-4B69-88E8-D4845A92DCBA}"/>
                </a:ext>
              </a:extLst>
            </p:cNvPr>
            <p:cNvSpPr txBox="1"/>
            <p:nvPr/>
          </p:nvSpPr>
          <p:spPr>
            <a:xfrm>
              <a:off x="3438818" y="2602824"/>
              <a:ext cx="2266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10x10</a:t>
              </a:r>
              <a:r>
                <a:rPr lang="en-US" sz="2800" baseline="30000" dirty="0"/>
                <a:t>-2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CFD27D1-38CA-4107-AD45-2B356AE8F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941" y="3645506"/>
              <a:ext cx="2834118" cy="27432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DB75BD-0D2A-411B-A44A-9A9544054351}"/>
                </a:ext>
              </a:extLst>
            </p:cNvPr>
            <p:cNvSpPr txBox="1"/>
            <p:nvPr/>
          </p:nvSpPr>
          <p:spPr>
            <a:xfrm>
              <a:off x="3438818" y="3106543"/>
              <a:ext cx="2266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converges</a:t>
              </a:r>
              <a:endParaRPr lang="en-US" sz="2800" baseline="300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EBCBC47-071F-4384-82B9-E7EEBB065FD5}"/>
              </a:ext>
            </a:extLst>
          </p:cNvPr>
          <p:cNvGrpSpPr/>
          <p:nvPr/>
        </p:nvGrpSpPr>
        <p:grpSpPr>
          <a:xfrm>
            <a:off x="6157049" y="2602824"/>
            <a:ext cx="2834118" cy="3785882"/>
            <a:chOff x="6157049" y="2602824"/>
            <a:chExt cx="2834118" cy="378588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171F07-A07A-494A-947E-62DB28D97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7049" y="3645506"/>
              <a:ext cx="2834118" cy="2743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D88AD0-69E6-4CF6-AF0A-5BEC10D6B83F}"/>
                </a:ext>
              </a:extLst>
            </p:cNvPr>
            <p:cNvSpPr txBox="1"/>
            <p:nvPr/>
          </p:nvSpPr>
          <p:spPr>
            <a:xfrm>
              <a:off x="6467053" y="2602824"/>
              <a:ext cx="22141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12x10</a:t>
              </a:r>
              <a:r>
                <a:rPr lang="en-US" sz="2800" baseline="30000" dirty="0"/>
                <a:t>-2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BC61FF-B9CF-48D2-805B-DD1165182D27}"/>
                </a:ext>
              </a:extLst>
            </p:cNvPr>
            <p:cNvSpPr txBox="1"/>
            <p:nvPr/>
          </p:nvSpPr>
          <p:spPr>
            <a:xfrm>
              <a:off x="6440926" y="3122286"/>
              <a:ext cx="2266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diverges</a:t>
              </a:r>
              <a:endParaRPr lang="en-US" sz="2800" baseline="300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692D45B-65B8-4E88-BC83-52F9BFC6DE13}"/>
              </a:ext>
            </a:extLst>
          </p:cNvPr>
          <p:cNvGrpSpPr/>
          <p:nvPr/>
        </p:nvGrpSpPr>
        <p:grpSpPr>
          <a:xfrm>
            <a:off x="152833" y="2602824"/>
            <a:ext cx="2834118" cy="3785882"/>
            <a:chOff x="152833" y="2602824"/>
            <a:chExt cx="2834118" cy="378588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7727490-C408-42B3-AD10-83EAF9155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33" y="3645506"/>
              <a:ext cx="2834118" cy="27432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6A54889-3301-4DDB-AE63-F942D2FF4DD0}"/>
                </a:ext>
              </a:extLst>
            </p:cNvPr>
            <p:cNvSpPr txBox="1"/>
            <p:nvPr/>
          </p:nvSpPr>
          <p:spPr>
            <a:xfrm>
              <a:off x="436710" y="2602824"/>
              <a:ext cx="2266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1x10</a:t>
              </a:r>
              <a:r>
                <a:rPr lang="en-US" sz="2800" baseline="30000" dirty="0"/>
                <a:t>-2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887855-DFC9-4494-B52D-DE0F9D90F2DA}"/>
                </a:ext>
              </a:extLst>
            </p:cNvPr>
            <p:cNvSpPr txBox="1"/>
            <p:nvPr/>
          </p:nvSpPr>
          <p:spPr>
            <a:xfrm>
              <a:off x="436710" y="3106543"/>
              <a:ext cx="2266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falls short</a:t>
              </a:r>
              <a:endParaRPr lang="en-US" sz="2800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3781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4280D-7E79-4F42-B6F4-4673A5686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2C2E67-AE12-44A3-9B7A-A2D42A828F4A}"/>
              </a:ext>
            </a:extLst>
          </p:cNvPr>
          <p:cNvGrpSpPr/>
          <p:nvPr/>
        </p:nvGrpSpPr>
        <p:grpSpPr>
          <a:xfrm>
            <a:off x="2446412" y="1554894"/>
            <a:ext cx="4251176" cy="5135454"/>
            <a:chOff x="2303219" y="1554894"/>
            <a:chExt cx="4251176" cy="5135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C0D5FE-3B4F-4A3D-8F5C-B5B3CD513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3219" y="2575548"/>
              <a:ext cx="4251176" cy="4114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74910E-A086-4E07-8E76-748BBFAD9076}"/>
                </a:ext>
              </a:extLst>
            </p:cNvPr>
            <p:cNvSpPr txBox="1"/>
            <p:nvPr/>
          </p:nvSpPr>
          <p:spPr>
            <a:xfrm>
              <a:off x="2560855" y="1554894"/>
              <a:ext cx="37359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11x10</a:t>
              </a:r>
              <a:r>
                <a:rPr lang="en-US" sz="2800" baseline="30000" dirty="0"/>
                <a:t>-2 </a:t>
              </a:r>
              <a:r>
                <a:rPr lang="en-US" sz="2800" dirty="0"/>
                <a:t>:oscillates</a:t>
              </a:r>
            </a:p>
            <a:p>
              <a:pPr algn="ctr"/>
              <a:r>
                <a:rPr lang="en-US" sz="2800" dirty="0"/>
                <a:t>(Raw gradients)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48653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3F8B-90C8-424F-BFD4-69A13EF69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D57A6-4265-480D-AE05-5D231F564874}"/>
              </a:ext>
            </a:extLst>
          </p:cNvPr>
          <p:cNvSpPr txBox="1"/>
          <p:nvPr/>
        </p:nvSpPr>
        <p:spPr>
          <a:xfrm>
            <a:off x="562482" y="1533179"/>
            <a:ext cx="8019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Typical solution: start with initial rate </a:t>
            </a:r>
            <a:r>
              <a:rPr lang="en-US" sz="3200" dirty="0" err="1"/>
              <a:t>lr</a:t>
            </a:r>
            <a:r>
              <a:rPr lang="en-US" sz="3200" dirty="0"/>
              <a:t>, multiply by f every N </a:t>
            </a:r>
            <a:r>
              <a:rPr lang="en-US" sz="3200" dirty="0" err="1"/>
              <a:t>interations</a:t>
            </a:r>
            <a:endParaRPr lang="en-US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3537D8-2611-49F8-B4D9-405D7740A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64" y="2808408"/>
            <a:ext cx="4110440" cy="38711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247B2F-2C37-489A-AF65-62EC24FC8BE0}"/>
              </a:ext>
            </a:extLst>
          </p:cNvPr>
          <p:cNvSpPr txBox="1"/>
          <p:nvPr/>
        </p:nvSpPr>
        <p:spPr>
          <a:xfrm>
            <a:off x="4739780" y="2808408"/>
            <a:ext cx="3858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init_lr</a:t>
            </a:r>
            <a:r>
              <a:rPr lang="en-US" sz="3200" dirty="0"/>
              <a:t> = 10</a:t>
            </a:r>
            <a:r>
              <a:rPr lang="en-US" sz="3200" baseline="30000" dirty="0"/>
              <a:t>-1</a:t>
            </a:r>
          </a:p>
          <a:p>
            <a:r>
              <a:rPr lang="en-US" sz="3200" dirty="0"/>
              <a:t>f = 0.1</a:t>
            </a:r>
          </a:p>
          <a:p>
            <a:r>
              <a:rPr lang="en-US" sz="3200" dirty="0"/>
              <a:t>N = 10K</a:t>
            </a:r>
          </a:p>
        </p:txBody>
      </p:sp>
    </p:spTree>
    <p:extLst>
      <p:ext uri="{BB962C8B-B14F-4D97-AF65-F5344CB8AC3E}">
        <p14:creationId xmlns:p14="http://schemas.microsoft.com/office/powerpoint/2010/main" val="3670280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EEA504-C169-4D17-B4A9-AD3DD6257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1" y="2575548"/>
            <a:ext cx="4251176" cy="4114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E03E25-A521-423F-8245-587509159A18}"/>
              </a:ext>
            </a:extLst>
          </p:cNvPr>
          <p:cNvSpPr txBox="1"/>
          <p:nvPr/>
        </p:nvSpPr>
        <p:spPr>
          <a:xfrm>
            <a:off x="547497" y="1554894"/>
            <a:ext cx="3735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11x10</a:t>
            </a:r>
            <a:r>
              <a:rPr lang="en-US" sz="2800" baseline="30000" dirty="0"/>
              <a:t>-2 </a:t>
            </a:r>
            <a:r>
              <a:rPr lang="en-US" sz="2800" dirty="0"/>
              <a:t>:oscillates</a:t>
            </a:r>
          </a:p>
          <a:p>
            <a:pPr algn="ctr"/>
            <a:r>
              <a:rPr lang="en-US" sz="2800" dirty="0"/>
              <a:t>(Raw gradients)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B830D-FEB4-4808-B44B-FF0AF9706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7CAE4A-9E19-493E-BBED-CCC087665F78}"/>
              </a:ext>
            </a:extLst>
          </p:cNvPr>
          <p:cNvGrpSpPr/>
          <p:nvPr/>
        </p:nvGrpSpPr>
        <p:grpSpPr>
          <a:xfrm>
            <a:off x="4597490" y="1617554"/>
            <a:ext cx="4655768" cy="4414130"/>
            <a:chOff x="4597490" y="1617554"/>
            <a:chExt cx="4655768" cy="44141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598DC2-ECA1-453A-BC4E-D7222AE36162}"/>
                </a:ext>
              </a:extLst>
            </p:cNvPr>
            <p:cNvSpPr txBox="1"/>
            <p:nvPr/>
          </p:nvSpPr>
          <p:spPr>
            <a:xfrm>
              <a:off x="5119723" y="1617554"/>
              <a:ext cx="37359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Solution: </a:t>
              </a:r>
            </a:p>
            <a:p>
              <a:pPr algn="ctr"/>
              <a:r>
                <a:rPr lang="en-US" sz="2800" dirty="0"/>
                <a:t>Average gradients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CD03C43-C015-4E2D-95E8-D12FA88D32AB}"/>
                </a:ext>
              </a:extLst>
            </p:cNvPr>
            <p:cNvGrpSpPr/>
            <p:nvPr/>
          </p:nvGrpSpPr>
          <p:grpSpPr>
            <a:xfrm>
              <a:off x="4597490" y="2714274"/>
              <a:ext cx="4655768" cy="3317410"/>
              <a:chOff x="4597490" y="2571661"/>
              <a:chExt cx="4655768" cy="331741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9767ED0-B9C1-44CF-8D8C-CB98B470CCF7}"/>
                  </a:ext>
                </a:extLst>
              </p:cNvPr>
              <p:cNvGrpSpPr/>
              <p:nvPr/>
            </p:nvGrpSpPr>
            <p:grpSpPr>
              <a:xfrm>
                <a:off x="5976802" y="3967992"/>
                <a:ext cx="2021746" cy="1921079"/>
                <a:chOff x="5821607" y="3598877"/>
                <a:chExt cx="2021746" cy="1921079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F02894B4-9C73-4C03-9B67-321F60B2C4E5}"/>
                    </a:ext>
                  </a:extLst>
                </p:cNvPr>
                <p:cNvGrpSpPr/>
                <p:nvPr/>
              </p:nvGrpSpPr>
              <p:grpSpPr>
                <a:xfrm>
                  <a:off x="5821607" y="3886900"/>
                  <a:ext cx="2021746" cy="1492096"/>
                  <a:chOff x="4957894" y="3682767"/>
                  <a:chExt cx="2021746" cy="1492096"/>
                </a:xfrm>
              </p:grpSpPr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143003DD-0922-4D07-95FF-7218F7FEF24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957894" y="3682767"/>
                    <a:ext cx="1107346" cy="209725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id="{3CD2FC2E-4D2D-41FD-BE57-D911A6AE29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570290" y="3682768"/>
                    <a:ext cx="456162" cy="888088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Arrow Connector 36">
                    <a:extLst>
                      <a:ext uri="{FF2B5EF4-FFF2-40B4-BE49-F238E27FC236}">
                        <a16:creationId xmlns:a16="http://schemas.microsoft.com/office/drawing/2014/main" id="{A311616F-18CC-4BFC-B0FF-F4DE34608D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581836" y="4286774"/>
                    <a:ext cx="998289" cy="284083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id="{F0134DFD-84D5-4A0C-951F-4EED322FD1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23963" y="4286774"/>
                    <a:ext cx="456162" cy="888088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F77385F0-B6DE-4216-8401-B7E5E57FDD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97758" y="4965139"/>
                    <a:ext cx="881882" cy="209724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2F9B3125-2FCF-4572-B7E1-56AB6476F737}"/>
                    </a:ext>
                  </a:extLst>
                </p:cNvPr>
                <p:cNvCxnSpPr/>
                <p:nvPr/>
              </p:nvCxnSpPr>
              <p:spPr>
                <a:xfrm>
                  <a:off x="6107185" y="3598877"/>
                  <a:ext cx="1501630" cy="1921079"/>
                </a:xfrm>
                <a:prstGeom prst="straightConnector1">
                  <a:avLst/>
                </a:prstGeom>
                <a:ln w="762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9C8C4D-4D11-482D-86C3-3F55721EEC51}"/>
                  </a:ext>
                </a:extLst>
              </p:cNvPr>
              <p:cNvSpPr txBox="1"/>
              <p:nvPr/>
            </p:nvSpPr>
            <p:spPr>
              <a:xfrm>
                <a:off x="4597490" y="2571661"/>
                <a:ext cx="46557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With exponentially decaying weights, called “momentum”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762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EEA504-C169-4D17-B4A9-AD3DD6257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1" y="2575548"/>
            <a:ext cx="4251176" cy="4114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41B1ECA-A2C6-42DB-A077-D018A868BF65}"/>
              </a:ext>
            </a:extLst>
          </p:cNvPr>
          <p:cNvGrpSpPr/>
          <p:nvPr/>
        </p:nvGrpSpPr>
        <p:grpSpPr>
          <a:xfrm>
            <a:off x="4602963" y="1554894"/>
            <a:ext cx="4251176" cy="5135454"/>
            <a:chOff x="4602963" y="1554894"/>
            <a:chExt cx="4251176" cy="51354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9B6A60-3C84-4208-829D-79C89040B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2963" y="2575548"/>
              <a:ext cx="4251176" cy="4114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918E03B-84D2-49D2-BC1B-0FE2EE49D91A}"/>
                </a:ext>
              </a:extLst>
            </p:cNvPr>
            <p:cNvSpPr txBox="1"/>
            <p:nvPr/>
          </p:nvSpPr>
          <p:spPr>
            <a:xfrm>
              <a:off x="4997991" y="1554894"/>
              <a:ext cx="34611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11x10</a:t>
              </a:r>
              <a:r>
                <a:rPr lang="en-US" sz="2800" baseline="30000" dirty="0"/>
                <a:t>-2</a:t>
              </a:r>
              <a:r>
                <a:rPr lang="en-US" sz="2800" dirty="0"/>
                <a:t> </a:t>
              </a:r>
            </a:p>
            <a:p>
              <a:pPr algn="ctr"/>
              <a:r>
                <a:rPr lang="en-US" sz="2800" dirty="0"/>
                <a:t>(0.25 momentum)</a:t>
              </a:r>
              <a:endParaRPr lang="en-US" sz="2800" baseline="30000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FE03E25-A521-423F-8245-587509159A18}"/>
              </a:ext>
            </a:extLst>
          </p:cNvPr>
          <p:cNvSpPr txBox="1"/>
          <p:nvPr/>
        </p:nvSpPr>
        <p:spPr>
          <a:xfrm>
            <a:off x="547497" y="1554894"/>
            <a:ext cx="3735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11x10</a:t>
            </a:r>
            <a:r>
              <a:rPr lang="en-US" sz="2800" baseline="30000" dirty="0"/>
              <a:t>-2 </a:t>
            </a:r>
            <a:r>
              <a:rPr lang="en-US" sz="2800" dirty="0"/>
              <a:t>:oscillates</a:t>
            </a:r>
          </a:p>
          <a:p>
            <a:pPr algn="ctr"/>
            <a:r>
              <a:rPr lang="en-US" sz="2800" dirty="0"/>
              <a:t>(Raw gradients)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B830D-FEB4-4808-B44B-FF0AF9706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</p:spTree>
    <p:extLst>
      <p:ext uri="{BB962C8B-B14F-4D97-AF65-F5344CB8AC3E}">
        <p14:creationId xmlns:p14="http://schemas.microsoft.com/office/powerpoint/2010/main" val="9156535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BF900-F820-4610-A00A-FB13EA29D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0888DC-236C-4F07-AF4E-3023CC6F2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9" y="1463674"/>
            <a:ext cx="5052191" cy="502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54EA1E-EEFB-4706-BAED-208942877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9" y="1463674"/>
            <a:ext cx="5052191" cy="5029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65208D-393E-45BF-BC46-C219502DF27E}"/>
              </a:ext>
            </a:extLst>
          </p:cNvPr>
          <p:cNvSpPr txBox="1"/>
          <p:nvPr/>
        </p:nvSpPr>
        <p:spPr>
          <a:xfrm>
            <a:off x="151002" y="1535185"/>
            <a:ext cx="30116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Multiple Minima</a:t>
            </a:r>
          </a:p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→</a:t>
            </a:r>
          </a:p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Gradient Descent</a:t>
            </a:r>
          </a:p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Finds 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local</a:t>
            </a:r>
          </a:p>
          <a:p>
            <a:pPr algn="ctr"/>
            <a:r>
              <a:rPr lang="en-US" sz="2800" b="1" dirty="0">
                <a:latin typeface="+mj-lt"/>
                <a:cs typeface="Times New Roman" panose="02020603050405020304" pitchFamily="18" charset="0"/>
              </a:rPr>
              <a:t>minimum</a:t>
            </a:r>
          </a:p>
        </p:txBody>
      </p:sp>
    </p:spTree>
    <p:extLst>
      <p:ext uri="{BB962C8B-B14F-4D97-AF65-F5344CB8AC3E}">
        <p14:creationId xmlns:p14="http://schemas.microsoft.com/office/powerpoint/2010/main" val="380289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F5821-BBCD-42D5-8E57-DED977ECD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053C13-4146-459A-8144-AA6355C0D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9" y="1463674"/>
            <a:ext cx="5052191" cy="5029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99EB293-343E-4888-9E26-833DD72DDC16}"/>
              </a:ext>
            </a:extLst>
          </p:cNvPr>
          <p:cNvGrpSpPr/>
          <p:nvPr/>
        </p:nvGrpSpPr>
        <p:grpSpPr>
          <a:xfrm>
            <a:off x="3447875" y="1762660"/>
            <a:ext cx="4404222" cy="4047662"/>
            <a:chOff x="3447875" y="1762660"/>
            <a:chExt cx="4404222" cy="404766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BE7B8E-9D19-4AB7-BEBE-A35EA182BB57}"/>
                </a:ext>
              </a:extLst>
            </p:cNvPr>
            <p:cNvSpPr txBox="1"/>
            <p:nvPr/>
          </p:nvSpPr>
          <p:spPr>
            <a:xfrm>
              <a:off x="3447875" y="4194495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FF2375-B665-4542-826B-1D108832790C}"/>
                </a:ext>
              </a:extLst>
            </p:cNvPr>
            <p:cNvSpPr txBox="1"/>
            <p:nvPr/>
          </p:nvSpPr>
          <p:spPr>
            <a:xfrm>
              <a:off x="3624044" y="1762660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8C5522-549E-4994-BE92-D81B460FED82}"/>
                </a:ext>
              </a:extLst>
            </p:cNvPr>
            <p:cNvSpPr txBox="1"/>
            <p:nvPr/>
          </p:nvSpPr>
          <p:spPr>
            <a:xfrm>
              <a:off x="6727970" y="1865374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ECBFBD-D169-4B13-B643-F4F110F0B988}"/>
                </a:ext>
              </a:extLst>
            </p:cNvPr>
            <p:cNvSpPr txBox="1"/>
            <p:nvPr/>
          </p:nvSpPr>
          <p:spPr>
            <a:xfrm>
              <a:off x="7214533" y="4733104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1E48CF2-83BD-4A69-BC32-1FAB33D00234}"/>
              </a:ext>
            </a:extLst>
          </p:cNvPr>
          <p:cNvSpPr txBox="1"/>
          <p:nvPr/>
        </p:nvSpPr>
        <p:spPr>
          <a:xfrm>
            <a:off x="151002" y="1535185"/>
            <a:ext cx="3011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Guess the minimum!</a:t>
            </a:r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EDD9AC-41FD-4129-9B5C-548540D234A4}"/>
              </a:ext>
            </a:extLst>
          </p:cNvPr>
          <p:cNvSpPr txBox="1"/>
          <p:nvPr/>
        </p:nvSpPr>
        <p:spPr>
          <a:xfrm>
            <a:off x="5910044" y="5440990"/>
            <a:ext cx="19420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916431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F5821-BBCD-42D5-8E57-DED977ECD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F53369-63AE-48D2-A4C1-878938334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9" y="1463674"/>
            <a:ext cx="505219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564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98BDA-5949-418A-9A0E-D6520D28C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5ACE00-5019-4803-BBD2-87C0D350B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9" y="1463674"/>
            <a:ext cx="5052191" cy="50292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185827A-8136-4C87-AB21-F32539D9C1B9}"/>
              </a:ext>
            </a:extLst>
          </p:cNvPr>
          <p:cNvGrpSpPr/>
          <p:nvPr/>
        </p:nvGrpSpPr>
        <p:grpSpPr>
          <a:xfrm>
            <a:off x="3447875" y="1762660"/>
            <a:ext cx="4404222" cy="4047662"/>
            <a:chOff x="3447875" y="1762660"/>
            <a:chExt cx="4404222" cy="40476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7D63A8-B014-4553-B6CA-295D4ECC7BD3}"/>
                </a:ext>
              </a:extLst>
            </p:cNvPr>
            <p:cNvSpPr txBox="1"/>
            <p:nvPr/>
          </p:nvSpPr>
          <p:spPr>
            <a:xfrm>
              <a:off x="3447875" y="4194495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0BFB7E-98A3-4D9A-B829-B505D0FBB254}"/>
                </a:ext>
              </a:extLst>
            </p:cNvPr>
            <p:cNvSpPr txBox="1"/>
            <p:nvPr/>
          </p:nvSpPr>
          <p:spPr>
            <a:xfrm>
              <a:off x="3624044" y="1762660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44DC70-06B8-40BD-8477-A579B0ABA623}"/>
                </a:ext>
              </a:extLst>
            </p:cNvPr>
            <p:cNvSpPr txBox="1"/>
            <p:nvPr/>
          </p:nvSpPr>
          <p:spPr>
            <a:xfrm>
              <a:off x="6727970" y="1865374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AD9978-1F9C-492D-9CE1-15E3A61D913C}"/>
                </a:ext>
              </a:extLst>
            </p:cNvPr>
            <p:cNvSpPr txBox="1"/>
            <p:nvPr/>
          </p:nvSpPr>
          <p:spPr>
            <a:xfrm>
              <a:off x="7214533" y="4733104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E84C813-B144-4F9D-9B0C-7BE6D8E7D611}"/>
              </a:ext>
            </a:extLst>
          </p:cNvPr>
          <p:cNvSpPr txBox="1"/>
          <p:nvPr/>
        </p:nvSpPr>
        <p:spPr>
          <a:xfrm>
            <a:off x="5910044" y="5440990"/>
            <a:ext cx="19420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821FEF-02A1-42B3-AE44-6BEC3784F643}"/>
              </a:ext>
            </a:extLst>
          </p:cNvPr>
          <p:cNvSpPr txBox="1"/>
          <p:nvPr/>
        </p:nvSpPr>
        <p:spPr>
          <a:xfrm>
            <a:off x="151002" y="1535185"/>
            <a:ext cx="3011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Guess the minimum!</a:t>
            </a:r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552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98BDA-5949-418A-9A0E-D6520D28C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93A7B2-8E80-4570-B29C-925D3504654D}"/>
              </a:ext>
            </a:extLst>
          </p:cNvPr>
          <p:cNvSpPr txBox="1"/>
          <p:nvPr/>
        </p:nvSpPr>
        <p:spPr>
          <a:xfrm>
            <a:off x="151002" y="1535185"/>
            <a:ext cx="30116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Dynamics are fairly complex</a:t>
            </a:r>
          </a:p>
          <a:p>
            <a:pPr algn="ctr"/>
            <a:endParaRPr lang="en-US" sz="2800" dirty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Many important functions are 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convex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: any local minimum is a global minimum</a:t>
            </a:r>
          </a:p>
          <a:p>
            <a:pPr algn="ctr"/>
            <a:endParaRPr lang="en-US" sz="2800" dirty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Many important functions are not.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EF499B-4D8B-40D1-B7F7-C00FDDEE6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9" y="1463674"/>
            <a:ext cx="505219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E2912-2397-458B-A433-28BE3E405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Picking Parameters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1555E9-A6A4-494E-8FF3-5976B3765CE6}"/>
              </a:ext>
            </a:extLst>
          </p:cNvPr>
          <p:cNvSpPr txBox="1"/>
          <p:nvPr/>
        </p:nvSpPr>
        <p:spPr>
          <a:xfrm>
            <a:off x="245692" y="1495893"/>
            <a:ext cx="8425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distance? What value for k / </a:t>
            </a:r>
            <a:r>
              <a:rPr lang="el-GR" sz="2800" dirty="0"/>
              <a:t>λ</a:t>
            </a:r>
            <a:r>
              <a:rPr lang="en-US" sz="2800" dirty="0"/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CD9095-350D-46B2-A2BE-270E9C8526CA}"/>
              </a:ext>
            </a:extLst>
          </p:cNvPr>
          <p:cNvGrpSpPr/>
          <p:nvPr/>
        </p:nvGrpSpPr>
        <p:grpSpPr>
          <a:xfrm>
            <a:off x="628650" y="2171774"/>
            <a:ext cx="7659152" cy="1082730"/>
            <a:chOff x="628650" y="4710872"/>
            <a:chExt cx="7659152" cy="10827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84FF67A-39AD-49CB-A83A-9EB31F5E639B}"/>
                </a:ext>
              </a:extLst>
            </p:cNvPr>
            <p:cNvSpPr/>
            <p:nvPr/>
          </p:nvSpPr>
          <p:spPr>
            <a:xfrm>
              <a:off x="628650" y="5307041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274799-8C56-41CD-A225-2C5116004984}"/>
                </a:ext>
              </a:extLst>
            </p:cNvPr>
            <p:cNvSpPr/>
            <p:nvPr/>
          </p:nvSpPr>
          <p:spPr>
            <a:xfrm>
              <a:off x="1107347" y="530704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FE895C-D730-40E4-9F20-11DF9985BC6D}"/>
                </a:ext>
              </a:extLst>
            </p:cNvPr>
            <p:cNvSpPr/>
            <p:nvPr/>
          </p:nvSpPr>
          <p:spPr>
            <a:xfrm>
              <a:off x="1586044" y="530704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08E8E6-FC0C-4A8B-AD59-D88D0EBCE9AB}"/>
                </a:ext>
              </a:extLst>
            </p:cNvPr>
            <p:cNvSpPr/>
            <p:nvPr/>
          </p:nvSpPr>
          <p:spPr>
            <a:xfrm>
              <a:off x="2064741" y="530703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0FCE24-8F8A-4AAC-829B-F39EB0406204}"/>
                </a:ext>
              </a:extLst>
            </p:cNvPr>
            <p:cNvSpPr/>
            <p:nvPr/>
          </p:nvSpPr>
          <p:spPr>
            <a:xfrm>
              <a:off x="2543438" y="530677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FDA829-EB15-49BF-AE77-F1E368E50B8C}"/>
                </a:ext>
              </a:extLst>
            </p:cNvPr>
            <p:cNvSpPr/>
            <p:nvPr/>
          </p:nvSpPr>
          <p:spPr>
            <a:xfrm>
              <a:off x="3022135" y="530676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7FF1C1-9D2E-4E96-A83D-E68FB2E11476}"/>
                </a:ext>
              </a:extLst>
            </p:cNvPr>
            <p:cNvSpPr/>
            <p:nvPr/>
          </p:nvSpPr>
          <p:spPr>
            <a:xfrm>
              <a:off x="3500832" y="530676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83FBB4-0355-467B-84ED-CBEBAD09EEE6}"/>
                </a:ext>
              </a:extLst>
            </p:cNvPr>
            <p:cNvSpPr/>
            <p:nvPr/>
          </p:nvSpPr>
          <p:spPr>
            <a:xfrm>
              <a:off x="3979529" y="5306768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49BC01-4D31-49EF-AC25-4BC664C03719}"/>
                </a:ext>
              </a:extLst>
            </p:cNvPr>
            <p:cNvSpPr/>
            <p:nvPr/>
          </p:nvSpPr>
          <p:spPr>
            <a:xfrm>
              <a:off x="4458226" y="5306228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0EA7AE1-8F9C-4675-A727-C135F34C95E8}"/>
                </a:ext>
              </a:extLst>
            </p:cNvPr>
            <p:cNvSpPr/>
            <p:nvPr/>
          </p:nvSpPr>
          <p:spPr>
            <a:xfrm>
              <a:off x="4936923" y="5306227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E3992D0-802F-46CD-A68D-2DC1D9C15C6C}"/>
                </a:ext>
              </a:extLst>
            </p:cNvPr>
            <p:cNvSpPr/>
            <p:nvPr/>
          </p:nvSpPr>
          <p:spPr>
            <a:xfrm>
              <a:off x="5415620" y="5306227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1D18F9-6148-48DE-A6C7-B1B7794253D2}"/>
                </a:ext>
              </a:extLst>
            </p:cNvPr>
            <p:cNvSpPr/>
            <p:nvPr/>
          </p:nvSpPr>
          <p:spPr>
            <a:xfrm>
              <a:off x="5894317" y="5306226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2AF661-F3E1-4704-B398-F5F200DD6DB9}"/>
                </a:ext>
              </a:extLst>
            </p:cNvPr>
            <p:cNvSpPr/>
            <p:nvPr/>
          </p:nvSpPr>
          <p:spPr>
            <a:xfrm>
              <a:off x="6373014" y="5306226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2F291D-D22D-41B1-ADFC-7BC327878D0C}"/>
                </a:ext>
              </a:extLst>
            </p:cNvPr>
            <p:cNvSpPr/>
            <p:nvPr/>
          </p:nvSpPr>
          <p:spPr>
            <a:xfrm>
              <a:off x="6851711" y="5306225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50F491F-48F5-4D4C-9D76-96FD06592B55}"/>
                </a:ext>
              </a:extLst>
            </p:cNvPr>
            <p:cNvSpPr/>
            <p:nvPr/>
          </p:nvSpPr>
          <p:spPr>
            <a:xfrm>
              <a:off x="7330408" y="5306224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878EA6A-937E-4E08-874A-992D88912A96}"/>
                </a:ext>
              </a:extLst>
            </p:cNvPr>
            <p:cNvSpPr/>
            <p:nvPr/>
          </p:nvSpPr>
          <p:spPr>
            <a:xfrm>
              <a:off x="7809105" y="5306224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C7C9D9-3581-490C-9429-49B61FAD8BA1}"/>
                </a:ext>
              </a:extLst>
            </p:cNvPr>
            <p:cNvSpPr txBox="1"/>
            <p:nvPr/>
          </p:nvSpPr>
          <p:spPr>
            <a:xfrm>
              <a:off x="628651" y="4711689"/>
              <a:ext cx="38295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Training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240967-3AA4-4F2D-8FF4-F7EE28FF342C}"/>
                </a:ext>
              </a:extLst>
            </p:cNvPr>
            <p:cNvSpPr txBox="1"/>
            <p:nvPr/>
          </p:nvSpPr>
          <p:spPr>
            <a:xfrm>
              <a:off x="6373014" y="4716190"/>
              <a:ext cx="1914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Test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04A26B6-A3B1-4EBB-AFBC-FF228DA8ED73}"/>
                </a:ext>
              </a:extLst>
            </p:cNvPr>
            <p:cNvSpPr txBox="1"/>
            <p:nvPr/>
          </p:nvSpPr>
          <p:spPr>
            <a:xfrm>
              <a:off x="4458225" y="4710872"/>
              <a:ext cx="1914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Validation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D0A51E1-6D32-4E57-95B5-8534B92DCEE7}"/>
              </a:ext>
            </a:extLst>
          </p:cNvPr>
          <p:cNvGrpSpPr/>
          <p:nvPr/>
        </p:nvGrpSpPr>
        <p:grpSpPr>
          <a:xfrm>
            <a:off x="631797" y="3501670"/>
            <a:ext cx="3826428" cy="1361707"/>
            <a:chOff x="631797" y="3501670"/>
            <a:chExt cx="3826428" cy="1361707"/>
          </a:xfrm>
        </p:grpSpPr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D6561CC6-D597-4ABD-A3A0-AA82894A28CB}"/>
                </a:ext>
              </a:extLst>
            </p:cNvPr>
            <p:cNvSpPr/>
            <p:nvPr/>
          </p:nvSpPr>
          <p:spPr>
            <a:xfrm rot="16200000">
              <a:off x="2452569" y="1680898"/>
              <a:ext cx="184884" cy="3826428"/>
            </a:xfrm>
            <a:prstGeom prst="leftBrace">
              <a:avLst>
                <a:gd name="adj1" fmla="val 57051"/>
                <a:gd name="adj2" fmla="val 47937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7D63F2-64D0-461E-B5DD-D7D24F06D6EA}"/>
                </a:ext>
              </a:extLst>
            </p:cNvPr>
            <p:cNvSpPr txBox="1"/>
            <p:nvPr/>
          </p:nvSpPr>
          <p:spPr>
            <a:xfrm>
              <a:off x="687897" y="3909270"/>
              <a:ext cx="37703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Use these data </a:t>
              </a:r>
            </a:p>
            <a:p>
              <a:pPr algn="ctr"/>
              <a:r>
                <a:rPr lang="en-US" sz="2800" dirty="0"/>
                <a:t>points for lookup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857D9E4-AD2F-4C08-86A9-7E06E4D752DD}"/>
              </a:ext>
            </a:extLst>
          </p:cNvPr>
          <p:cNvGrpSpPr/>
          <p:nvPr/>
        </p:nvGrpSpPr>
        <p:grpSpPr>
          <a:xfrm>
            <a:off x="4477274" y="3501670"/>
            <a:ext cx="3331831" cy="1792595"/>
            <a:chOff x="4477274" y="3501670"/>
            <a:chExt cx="3331831" cy="1792595"/>
          </a:xfrm>
        </p:grpSpPr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A6A71480-7507-42D6-AC77-824E5C2B6097}"/>
                </a:ext>
              </a:extLst>
            </p:cNvPr>
            <p:cNvSpPr/>
            <p:nvPr/>
          </p:nvSpPr>
          <p:spPr>
            <a:xfrm rot="16200000">
              <a:off x="5334714" y="2648255"/>
              <a:ext cx="184884" cy="1891714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B908490-0D76-4B7C-81DE-99E44ECD432E}"/>
                </a:ext>
              </a:extLst>
            </p:cNvPr>
            <p:cNvSpPr txBox="1"/>
            <p:nvPr/>
          </p:nvSpPr>
          <p:spPr>
            <a:xfrm>
              <a:off x="4477274" y="3909270"/>
              <a:ext cx="33318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Evaluate on these points for different k, </a:t>
              </a:r>
              <a:r>
                <a:rPr lang="el-GR" sz="2800" dirty="0"/>
                <a:t>λ</a:t>
              </a:r>
              <a:r>
                <a:rPr lang="en-US" sz="2800" dirty="0"/>
                <a:t>, distances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829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54AE7-D9A8-42D7-A402-4D8C70578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45E5-AE62-43BA-94FC-C7DAD2A46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Conventional wisdom</a:t>
            </a:r>
            <a:r>
              <a:rPr lang="en-US" dirty="0"/>
              <a:t>: minibatch stochastic gradient descent (SGD) + momentum (package implements it for you) + decaying learning rate</a:t>
            </a:r>
          </a:p>
          <a:p>
            <a:r>
              <a:rPr lang="en-US" dirty="0"/>
              <a:t>The above is typically what is meant by “SGD”</a:t>
            </a:r>
          </a:p>
          <a:p>
            <a:r>
              <a:rPr lang="en-US" dirty="0"/>
              <a:t>Other update rules exist; benefits in general not clear (sometimes better, sometimes worse)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10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29280-EDD1-46F6-BCB4-7715B5676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Everything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086772-E570-4636-AAB0-74BACEACB64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8650" y="3679915"/>
            <a:ext cx="7886700" cy="2524288"/>
          </a:xfrm>
        </p:spPr>
        <p:txBody>
          <a:bodyPr/>
          <a:lstStyle/>
          <a:p>
            <a:r>
              <a:rPr lang="en-US" dirty="0"/>
              <a:t>Optimize </a:t>
            </a:r>
            <a:r>
              <a:rPr lang="en-US" b="1" dirty="0"/>
              <a:t>w </a:t>
            </a:r>
            <a:r>
              <a:rPr lang="en-US" dirty="0"/>
              <a:t>on training set with SGD to maximize training accuracy</a:t>
            </a:r>
          </a:p>
          <a:p>
            <a:r>
              <a:rPr lang="en-US" dirty="0"/>
              <a:t>Optimize </a:t>
            </a:r>
            <a:r>
              <a:rPr lang="el-GR" dirty="0"/>
              <a:t>λ</a:t>
            </a:r>
            <a:r>
              <a:rPr lang="en-US" dirty="0"/>
              <a:t> with random/grid search to maximize validation accuracy</a:t>
            </a:r>
          </a:p>
          <a:p>
            <a:r>
              <a:rPr lang="en-US" dirty="0"/>
              <a:t>Note: Optimizing </a:t>
            </a:r>
            <a:r>
              <a:rPr lang="el-GR" dirty="0"/>
              <a:t>λ</a:t>
            </a:r>
            <a:r>
              <a:rPr lang="en-US" dirty="0"/>
              <a:t> on training sets it to 0</a:t>
            </a:r>
            <a:endParaRPr lang="en-US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7E1F38-662B-4995-BAE3-00D6A0AFD8B6}"/>
              </a:ext>
            </a:extLst>
          </p:cNvPr>
          <p:cNvGrpSpPr/>
          <p:nvPr/>
        </p:nvGrpSpPr>
        <p:grpSpPr>
          <a:xfrm>
            <a:off x="1357018" y="1412958"/>
            <a:ext cx="6429965" cy="2133488"/>
            <a:chOff x="2085385" y="282337"/>
            <a:chExt cx="6429965" cy="21334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03AFD06-E49C-4B71-A01D-F676B2F46954}"/>
                    </a:ext>
                  </a:extLst>
                </p:cNvPr>
                <p:cNvSpPr txBox="1"/>
                <p:nvPr/>
              </p:nvSpPr>
              <p:spPr>
                <a:xfrm>
                  <a:off x="2085385" y="282337"/>
                  <a:ext cx="6429965" cy="10082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</m:d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</m:fName>
                              <m:e>
                                <m:r>
                                  <m:rPr>
                                    <m:brk m:alnAt="23"/>
                                  </m:rP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𝝀</m:t>
                                </m:r>
                                <m:sSubSup>
                                  <m:sSubSupPr>
                                    <m:ctrlP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4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𝑾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m:rPr>
                                        <m:brk m:alnAt="23"/>
                                      </m:rP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m:rPr>
                                    <m:brk m:alnAt="23"/>
                                  </m:r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nary>
                                  <m:naryPr>
                                    <m:chr m:val="∑"/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unc>
                                      <m:func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func>
                                                  <m:funcPr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uncPr>
                                                  <m:fNam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400" b="0" i="0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exp</m:t>
                                                    </m:r>
                                                  </m:fName>
                                                  <m:e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(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en-US" sz="2400" b="0" i="1" smtClean="0">
                                                            <a:solidFill>
                                                              <a:schemeClr val="tx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d>
                                                          <m:dPr>
                                                            <m:ctrlP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dPr>
                                                          <m:e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𝑊𝑥</m:t>
                                                            </m:r>
                                                          </m:e>
                                                        </m:d>
                                                      </m:e>
                                                      <m:sub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𝑦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𝑖</m:t>
                                                            </m:r>
                                                          </m:sub>
                                                        </m:sSub>
                                                      </m:sub>
                                                    </m:sSub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)</m:t>
                                                    </m:r>
                                                  </m:e>
                                                </m:func>
                                              </m:num>
                                              <m:den>
                                                <m:nary>
                                                  <m:naryPr>
                                                    <m:chr m:val="∑"/>
                                                    <m:supHide m:val="on"/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naryPr>
                                                  <m:sub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sub>
                                                  <m:sup/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400" b="0" i="0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exp</m:t>
                                                    </m:r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⁡(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en-US" sz="2400" b="0" i="1" smtClean="0">
                                                            <a:solidFill>
                                                              <a:schemeClr val="tx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d>
                                                          <m:dPr>
                                                            <m:ctrlP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dPr>
                                                          <m:e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𝑊𝑥</m:t>
                                                            </m:r>
                                                          </m:e>
                                                        </m:d>
                                                      </m:e>
                                                      <m:sub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tx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𝑘</m:t>
                                                        </m:r>
                                                      </m:sub>
                                                    </m:sSub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))</m:t>
                                                    </m:r>
                                                  </m:e>
                                                </m:nary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</m:func>
                                  </m:e>
                                </m:nary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03AFD06-E49C-4B71-A01D-F676B2F469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5385" y="282337"/>
                  <a:ext cx="6429965" cy="100822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613F6D5-331C-47FD-811F-43D873019705}"/>
                    </a:ext>
                  </a:extLst>
                </p:cNvPr>
                <p:cNvSpPr txBox="1"/>
                <p:nvPr/>
              </p:nvSpPr>
              <p:spPr>
                <a:xfrm>
                  <a:off x="3042730" y="1407600"/>
                  <a:ext cx="4515274" cy="10082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fName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 </m:t>
                                </m:r>
                                <m:nary>
                                  <m:naryPr>
                                    <m:chr m:val="∑"/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sz="24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4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𝒘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4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𝑻</m:t>
                                                </m:r>
                                              </m:sup>
                                            </m:sSup>
                                            <m:sSub>
                                              <m:sSubPr>
                                                <m:ctrlPr>
                                                  <a:rPr lang="en-US" sz="24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𝒊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613F6D5-331C-47FD-811F-43D8730197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2730" y="1407600"/>
                  <a:ext cx="4515274" cy="100822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8342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C917C-F6B1-4D89-86EE-71FF328A1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(Over/Under)fitting and Complexity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588A77-F769-422B-ADF9-47A95448650F}"/>
              </a:ext>
            </a:extLst>
          </p:cNvPr>
          <p:cNvSpPr txBox="1"/>
          <p:nvPr/>
        </p:nvSpPr>
        <p:spPr>
          <a:xfrm>
            <a:off x="311919" y="1613637"/>
            <a:ext cx="85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Let’s fit a polynomial: given x, predict 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D3D138-76AA-4254-962A-AB3391A1C63A}"/>
              </a:ext>
            </a:extLst>
          </p:cNvPr>
          <p:cNvGrpSpPr/>
          <p:nvPr/>
        </p:nvGrpSpPr>
        <p:grpSpPr>
          <a:xfrm>
            <a:off x="-115240" y="2254302"/>
            <a:ext cx="8947321" cy="3691331"/>
            <a:chOff x="-115240" y="2254302"/>
            <a:chExt cx="8947321" cy="36913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6CDBDD9-3684-42CF-842C-95E9CA57E525}"/>
                </a:ext>
              </a:extLst>
            </p:cNvPr>
            <p:cNvSpPr txBox="1"/>
            <p:nvPr/>
          </p:nvSpPr>
          <p:spPr>
            <a:xfrm>
              <a:off x="311919" y="2254302"/>
              <a:ext cx="8520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Note: can do non-linear regression with copies of x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3FFDA6-9069-47AB-8E78-489BA4F2CC6E}"/>
                </a:ext>
              </a:extLst>
            </p:cNvPr>
            <p:cNvGrpSpPr/>
            <p:nvPr/>
          </p:nvGrpSpPr>
          <p:grpSpPr>
            <a:xfrm>
              <a:off x="-115240" y="2894967"/>
              <a:ext cx="7712395" cy="3050666"/>
              <a:chOff x="-115240" y="2894967"/>
              <a:chExt cx="7712395" cy="30506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7D0E9E7F-793C-400A-9777-D2931966109F}"/>
                      </a:ext>
                    </a:extLst>
                  </p:cNvPr>
                  <p:cNvSpPr txBox="1"/>
                  <p:nvPr/>
                </p:nvSpPr>
                <p:spPr>
                  <a:xfrm>
                    <a:off x="1488367" y="2894967"/>
                    <a:ext cx="6108788" cy="218322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320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320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sSubSup>
                                                  <m:sSubSupPr>
                                                    <m:ctrl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𝐹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Sup>
                                                  <m:sSubSupPr>
                                                    <m:ctrl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𝑁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𝐹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320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⋯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en-US" sz="320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⋱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⋯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320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mr>
                                    </m:m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320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320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320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𝑁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320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eqAr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7D0E9E7F-793C-400A-9777-D293196610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88367" y="2894967"/>
                    <a:ext cx="6108788" cy="2183226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9221B1-8974-407B-814A-968AB618AF1A}"/>
                  </a:ext>
                </a:extLst>
              </p:cNvPr>
              <p:cNvSpPr txBox="1"/>
              <p:nvPr/>
            </p:nvSpPr>
            <p:spPr>
              <a:xfrm>
                <a:off x="1419945" y="5483968"/>
                <a:ext cx="54338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2">
                        <a:lumMod val="75000"/>
                      </a:schemeClr>
                    </a:solidFill>
                  </a:rPr>
                  <a:t>Weights: one per polynomial degree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86616E1-32E0-49F7-8B2E-96854F405192}"/>
                  </a:ext>
                </a:extLst>
              </p:cNvPr>
              <p:cNvSpPr txBox="1"/>
              <p:nvPr/>
            </p:nvSpPr>
            <p:spPr>
              <a:xfrm>
                <a:off x="-115240" y="4935868"/>
                <a:ext cx="54338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Matrix of all polynomial degrees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63895EE3-EBAB-400C-85F2-35F710D6752A}"/>
                  </a:ext>
                </a:extLst>
              </p:cNvPr>
              <p:cNvCxnSpPr/>
              <p:nvPr/>
            </p:nvCxnSpPr>
            <p:spPr>
              <a:xfrm flipV="1">
                <a:off x="7139030" y="5143942"/>
                <a:ext cx="0" cy="458162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4A8B66E8-3F24-4E4D-A8B5-C34310EAE286}"/>
                  </a:ext>
                </a:extLst>
              </p:cNvPr>
              <p:cNvCxnSpPr/>
              <p:nvPr/>
            </p:nvCxnSpPr>
            <p:spPr>
              <a:xfrm flipV="1">
                <a:off x="5345183" y="4806274"/>
                <a:ext cx="0" cy="458162"/>
              </a:xfrm>
              <a:prstGeom prst="straightConnector1">
                <a:avLst/>
              </a:prstGeom>
              <a:ln w="57150"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5297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CFA3-32DB-49BF-A876-B36CE054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(Over/Under)fitting and Complexity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0DC55-ECD2-4BFB-866B-17F1C4759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50" y="2327487"/>
            <a:ext cx="4394699" cy="4258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3F0B7A-CC68-4C24-B73F-65401E833AB5}"/>
              </a:ext>
            </a:extLst>
          </p:cNvPr>
          <p:cNvSpPr txBox="1"/>
          <p:nvPr/>
        </p:nvSpPr>
        <p:spPr>
          <a:xfrm>
            <a:off x="311919" y="1690689"/>
            <a:ext cx="85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Model: 1.5x</a:t>
            </a:r>
            <a:r>
              <a:rPr lang="en-US" sz="2800" baseline="30000" dirty="0"/>
              <a:t>2</a:t>
            </a:r>
            <a:r>
              <a:rPr lang="en-US" sz="2800" dirty="0"/>
              <a:t> + 2.3x+2 + N(0,0.5)</a:t>
            </a:r>
          </a:p>
        </p:txBody>
      </p:sp>
    </p:spTree>
    <p:extLst>
      <p:ext uri="{BB962C8B-B14F-4D97-AF65-F5344CB8AC3E}">
        <p14:creationId xmlns:p14="http://schemas.microsoft.com/office/powerpoint/2010/main" val="37173972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CFA3-32DB-49BF-A876-B36CE054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ABD86E-0D56-4268-8B12-25519690CACB}"/>
              </a:ext>
            </a:extLst>
          </p:cNvPr>
          <p:cNvGrpSpPr/>
          <p:nvPr/>
        </p:nvGrpSpPr>
        <p:grpSpPr>
          <a:xfrm>
            <a:off x="142750" y="2327487"/>
            <a:ext cx="8858501" cy="4258277"/>
            <a:chOff x="109194" y="2327487"/>
            <a:chExt cx="8858501" cy="42582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38CAF0-7D5E-4380-BFD9-BE51A6C70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94" y="2327487"/>
              <a:ext cx="4394699" cy="425827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402D8A5-7219-4D7E-9416-DFCB8D507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996" y="2327487"/>
              <a:ext cx="4394699" cy="425827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963A60E-A987-4E20-9855-85CB9C327222}"/>
              </a:ext>
            </a:extLst>
          </p:cNvPr>
          <p:cNvSpPr txBox="1"/>
          <p:nvPr/>
        </p:nvSpPr>
        <p:spPr>
          <a:xfrm>
            <a:off x="311919" y="1690689"/>
            <a:ext cx="85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Model: 1.5x</a:t>
            </a:r>
            <a:r>
              <a:rPr lang="en-US" sz="2800" baseline="30000" dirty="0"/>
              <a:t>2</a:t>
            </a:r>
            <a:r>
              <a:rPr lang="en-US" sz="2800" dirty="0"/>
              <a:t> + 2.3x+2 + N(0,0.5)</a:t>
            </a:r>
          </a:p>
        </p:txBody>
      </p:sp>
    </p:spTree>
    <p:extLst>
      <p:ext uri="{BB962C8B-B14F-4D97-AF65-F5344CB8AC3E}">
        <p14:creationId xmlns:p14="http://schemas.microsoft.com/office/powerpoint/2010/main" val="15317819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45CFE-D5EE-445D-801C-CD78F6EF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E41143-160B-46F7-994D-275C2D27F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01" y="1908038"/>
            <a:ext cx="4394699" cy="42582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DB9641-0004-4176-9A84-996D73F9251E}"/>
              </a:ext>
            </a:extLst>
          </p:cNvPr>
          <p:cNvSpPr txBox="1"/>
          <p:nvPr/>
        </p:nvSpPr>
        <p:spPr>
          <a:xfrm>
            <a:off x="4679400" y="1908038"/>
            <a:ext cx="41798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Model doesn’t have the parameters to fit the data. </a:t>
            </a:r>
          </a:p>
          <a:p>
            <a:endParaRPr lang="en-US" sz="3200" dirty="0"/>
          </a:p>
          <a:p>
            <a:r>
              <a:rPr lang="en-US" sz="3200" i="1" dirty="0"/>
              <a:t>Bias</a:t>
            </a:r>
            <a:r>
              <a:rPr lang="en-US" sz="3200" dirty="0"/>
              <a:t> (statistics): Error intrinsic to the model. </a:t>
            </a:r>
          </a:p>
        </p:txBody>
      </p:sp>
    </p:spTree>
    <p:extLst>
      <p:ext uri="{BB962C8B-B14F-4D97-AF65-F5344CB8AC3E}">
        <p14:creationId xmlns:p14="http://schemas.microsoft.com/office/powerpoint/2010/main" val="369822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CFA3-32DB-49BF-A876-B36CE054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8C57BF-1B3C-4D6F-ABDA-C34476D49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0" y="2327487"/>
            <a:ext cx="4394699" cy="42582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A5BD16-EB4D-4BCD-BC4A-84B63FFA1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07" y="2327487"/>
            <a:ext cx="4404444" cy="42582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9ACF526-00D1-4ED1-95E7-3E06206FAD49}"/>
              </a:ext>
            </a:extLst>
          </p:cNvPr>
          <p:cNvSpPr txBox="1"/>
          <p:nvPr/>
        </p:nvSpPr>
        <p:spPr>
          <a:xfrm>
            <a:off x="311919" y="1690689"/>
            <a:ext cx="85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Model: 1.5x</a:t>
            </a:r>
            <a:r>
              <a:rPr lang="en-US" sz="2800" baseline="30000" dirty="0"/>
              <a:t>2</a:t>
            </a:r>
            <a:r>
              <a:rPr lang="en-US" sz="2800" dirty="0"/>
              <a:t> + 2.3x+2 + N(0,0.5)</a:t>
            </a:r>
          </a:p>
        </p:txBody>
      </p:sp>
    </p:spTree>
    <p:extLst>
      <p:ext uri="{BB962C8B-B14F-4D97-AF65-F5344CB8AC3E}">
        <p14:creationId xmlns:p14="http://schemas.microsoft.com/office/powerpoint/2010/main" val="36723478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CFA3-32DB-49BF-A876-B36CE054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7BF89D-BE33-4624-9BD7-66B2A0CAD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9" y="2327487"/>
            <a:ext cx="4394699" cy="4258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EF690D-32C3-45CD-8450-43DD36DE5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07" y="2327487"/>
            <a:ext cx="4394699" cy="425827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E538039-A129-4E13-A21D-6A0F233C5BA8}"/>
              </a:ext>
            </a:extLst>
          </p:cNvPr>
          <p:cNvGrpSpPr/>
          <p:nvPr/>
        </p:nvGrpSpPr>
        <p:grpSpPr>
          <a:xfrm>
            <a:off x="830510" y="4169328"/>
            <a:ext cx="4414007" cy="1623271"/>
            <a:chOff x="830510" y="4169328"/>
            <a:chExt cx="4414007" cy="1623271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7525D18-0E9A-44AC-96B9-2C5D74E6CEF7}"/>
                </a:ext>
              </a:extLst>
            </p:cNvPr>
            <p:cNvCxnSpPr/>
            <p:nvPr/>
          </p:nvCxnSpPr>
          <p:spPr>
            <a:xfrm>
              <a:off x="830510" y="4169328"/>
              <a:ext cx="0" cy="939567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C0FBA3-4C9C-40BC-9275-E3665ABFBDB4}"/>
                </a:ext>
              </a:extLst>
            </p:cNvPr>
            <p:cNvCxnSpPr/>
            <p:nvPr/>
          </p:nvCxnSpPr>
          <p:spPr>
            <a:xfrm>
              <a:off x="5244517" y="4853032"/>
              <a:ext cx="0" cy="939567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7AEC3C9-3172-45E0-A60C-0EF47F0944AE}"/>
              </a:ext>
            </a:extLst>
          </p:cNvPr>
          <p:cNvGrpSpPr/>
          <p:nvPr/>
        </p:nvGrpSpPr>
        <p:grpSpPr>
          <a:xfrm>
            <a:off x="4123188" y="2959216"/>
            <a:ext cx="4469935" cy="2085364"/>
            <a:chOff x="4123188" y="2959216"/>
            <a:chExt cx="4469935" cy="2085364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F3F7603-CC24-4A08-B87E-560CA6AC3C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3123" y="4105013"/>
              <a:ext cx="0" cy="939567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2E17D5B-BC45-4FAB-8C3D-A164E27799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3188" y="2959216"/>
              <a:ext cx="0" cy="939567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78C4840-7E38-498C-A6AA-180A61963F47}"/>
              </a:ext>
            </a:extLst>
          </p:cNvPr>
          <p:cNvSpPr txBox="1"/>
          <p:nvPr/>
        </p:nvSpPr>
        <p:spPr>
          <a:xfrm>
            <a:off x="311919" y="1475016"/>
            <a:ext cx="85201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 has high </a:t>
            </a:r>
            <a:r>
              <a:rPr lang="en-US" sz="2800" b="1" i="1" dirty="0"/>
              <a:t>variance</a:t>
            </a:r>
            <a:r>
              <a:rPr lang="en-US" sz="2800" dirty="0"/>
              <a:t>: remove </a:t>
            </a:r>
            <a:r>
              <a:rPr lang="en-US" sz="2800" b="1" dirty="0">
                <a:solidFill>
                  <a:schemeClr val="accent4"/>
                </a:solidFill>
              </a:rPr>
              <a:t>one point</a:t>
            </a:r>
            <a:r>
              <a:rPr lang="en-US" sz="2800" dirty="0"/>
              <a:t>, and model changes dramatically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AA5C2C7-15FE-4EBD-B470-149F423C6924}"/>
              </a:ext>
            </a:extLst>
          </p:cNvPr>
          <p:cNvSpPr/>
          <p:nvPr/>
        </p:nvSpPr>
        <p:spPr>
          <a:xfrm>
            <a:off x="2381837" y="5603846"/>
            <a:ext cx="587229" cy="587229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8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F78E7-43FA-4220-A3D8-38ACBE337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(Continuous) Model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2862D4-CB3B-4A10-A3B2-1633FDE5DD96}"/>
                  </a:ext>
                </a:extLst>
              </p:cNvPr>
              <p:cNvSpPr txBox="1"/>
              <p:nvPr/>
            </p:nvSpPr>
            <p:spPr>
              <a:xfrm>
                <a:off x="1475319" y="1690689"/>
                <a:ext cx="6193362" cy="1008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func>
                                                <m:func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 b="0" i="0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exp</m:t>
                                                  </m:r>
                                                </m:fName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𝑊𝑥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  <m:sub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𝑦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sub>
                                                      </m:sSub>
                                                    </m:sub>
                                                  </m:s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)</m:t>
                                                  </m:r>
                                                </m:e>
                                              </m:func>
                                            </m:num>
                                            <m:den>
                                              <m:nary>
                                                <m:naryPr>
                                                  <m:chr m:val="∑"/>
                                                  <m:supHide m:val="on"/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naryPr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/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 b="0" i="0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exp</m:t>
                                                  </m:r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⁡(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𝑊𝑥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))</m:t>
                                                  </m:r>
                                                </m:e>
                                              </m:nary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2862D4-CB3B-4A10-A3B2-1633FDE5D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319" y="1690689"/>
                <a:ext cx="6193362" cy="10082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777FFA8-6800-48E1-8507-B48129875497}"/>
              </a:ext>
            </a:extLst>
          </p:cNvPr>
          <p:cNvSpPr txBox="1"/>
          <p:nvPr/>
        </p:nvSpPr>
        <p:spPr>
          <a:xfrm>
            <a:off x="161334" y="3236600"/>
            <a:ext cx="3416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Regularization: penalty for complex model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F684C96-1BB1-49EA-AFF8-85E3F4AC0FB9}"/>
              </a:ext>
            </a:extLst>
          </p:cNvPr>
          <p:cNvCxnSpPr>
            <a:cxnSpLocks/>
          </p:cNvCxnSpPr>
          <p:nvPr/>
        </p:nvCxnSpPr>
        <p:spPr>
          <a:xfrm flipH="1">
            <a:off x="1929468" y="2355963"/>
            <a:ext cx="1073792" cy="806687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7103B4C1-6109-4554-9839-EFF2341B09C3}"/>
              </a:ext>
            </a:extLst>
          </p:cNvPr>
          <p:cNvGrpSpPr/>
          <p:nvPr/>
        </p:nvGrpSpPr>
        <p:grpSpPr>
          <a:xfrm>
            <a:off x="3527686" y="2790403"/>
            <a:ext cx="4668892" cy="1277194"/>
            <a:chOff x="2965623" y="4033548"/>
            <a:chExt cx="4668892" cy="1277194"/>
          </a:xfrm>
        </p:grpSpPr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95700550-3315-4022-BB08-D98A72B9D7CB}"/>
                </a:ext>
              </a:extLst>
            </p:cNvPr>
            <p:cNvSpPr/>
            <p:nvPr/>
          </p:nvSpPr>
          <p:spPr>
            <a:xfrm rot="16200000">
              <a:off x="5300856" y="2558931"/>
              <a:ext cx="178999" cy="3128234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3E2C50-EF3C-4D82-8A04-651883E281B4}"/>
                </a:ext>
              </a:extLst>
            </p:cNvPr>
            <p:cNvSpPr txBox="1"/>
            <p:nvPr/>
          </p:nvSpPr>
          <p:spPr>
            <a:xfrm>
              <a:off x="2965623" y="4479745"/>
              <a:ext cx="46688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2"/>
                  </a:solidFill>
                </a:rPr>
                <a:t>Pay penalty for negative log-likelihood of correct class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5999EAA-F740-4ABE-B0B3-BBF1E4DC458D}"/>
                </a:ext>
              </a:extLst>
            </p:cNvPr>
            <p:cNvCxnSpPr>
              <a:cxnSpLocks/>
            </p:cNvCxnSpPr>
            <p:nvPr/>
          </p:nvCxnSpPr>
          <p:spPr>
            <a:xfrm>
              <a:off x="5325236" y="4284289"/>
              <a:ext cx="0" cy="24576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98FB3A2-DF07-49D0-B606-C04673694B8F}"/>
              </a:ext>
            </a:extLst>
          </p:cNvPr>
          <p:cNvSpPr txBox="1"/>
          <p:nvPr/>
        </p:nvSpPr>
        <p:spPr>
          <a:xfrm>
            <a:off x="311919" y="4330840"/>
            <a:ext cx="85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Intuitively: big weights = more complex model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1877D9-2C93-44C8-921D-7C3ABFFD1EFF}"/>
              </a:ext>
            </a:extLst>
          </p:cNvPr>
          <p:cNvGrpSpPr/>
          <p:nvPr/>
        </p:nvGrpSpPr>
        <p:grpSpPr>
          <a:xfrm>
            <a:off x="311919" y="4902983"/>
            <a:ext cx="8520162" cy="1161428"/>
            <a:chOff x="311919" y="4902983"/>
            <a:chExt cx="8520162" cy="11614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931DE2-97CF-41BC-BA3E-FFC110943EB9}"/>
                </a:ext>
              </a:extLst>
            </p:cNvPr>
            <p:cNvSpPr txBox="1"/>
            <p:nvPr/>
          </p:nvSpPr>
          <p:spPr>
            <a:xfrm>
              <a:off x="311919" y="4902983"/>
              <a:ext cx="8520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Model 1: 0.01*x</a:t>
              </a:r>
              <a:r>
                <a:rPr lang="en-US" sz="2800" baseline="-25000" dirty="0"/>
                <a:t>1</a:t>
              </a:r>
              <a:r>
                <a:rPr lang="en-US" sz="2800" dirty="0"/>
                <a:t> + 1.3*x</a:t>
              </a:r>
              <a:r>
                <a:rPr lang="en-US" sz="2800" baseline="-25000" dirty="0"/>
                <a:t>2</a:t>
              </a:r>
              <a:r>
                <a:rPr lang="en-US" sz="2800" dirty="0"/>
                <a:t> + -0.02*x</a:t>
              </a:r>
              <a:r>
                <a:rPr lang="en-US" sz="2800" baseline="-25000" dirty="0"/>
                <a:t>3</a:t>
              </a:r>
              <a:r>
                <a:rPr lang="en-US" sz="2800" dirty="0"/>
                <a:t> + -2.1x</a:t>
              </a:r>
              <a:r>
                <a:rPr lang="en-US" sz="2800" baseline="-25000" dirty="0"/>
                <a:t>4</a:t>
              </a:r>
              <a:r>
                <a:rPr lang="en-US" sz="2800" dirty="0"/>
                <a:t> + 10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912E28E-E7B3-495A-8444-3546491471B5}"/>
                </a:ext>
              </a:extLst>
            </p:cNvPr>
            <p:cNvSpPr txBox="1"/>
            <p:nvPr/>
          </p:nvSpPr>
          <p:spPr>
            <a:xfrm>
              <a:off x="311919" y="5541191"/>
              <a:ext cx="8520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Model 2: 37.2*x</a:t>
              </a:r>
              <a:r>
                <a:rPr lang="en-US" sz="2800" baseline="-25000" dirty="0"/>
                <a:t>1</a:t>
              </a:r>
              <a:r>
                <a:rPr lang="en-US" sz="2800" dirty="0"/>
                <a:t> + 13.4*x</a:t>
              </a:r>
              <a:r>
                <a:rPr lang="en-US" sz="2800" baseline="-25000" dirty="0"/>
                <a:t>2 </a:t>
              </a:r>
              <a:r>
                <a:rPr lang="en-US" sz="2800" dirty="0"/>
                <a:t>+ 5.6*x</a:t>
              </a:r>
              <a:r>
                <a:rPr lang="en-US" sz="2800" baseline="-25000" dirty="0"/>
                <a:t>3</a:t>
              </a:r>
              <a:r>
                <a:rPr lang="en-US" sz="2800" dirty="0"/>
                <a:t> + -6.1x</a:t>
              </a:r>
              <a:r>
                <a:rPr lang="en-US" sz="2800" baseline="-25000" dirty="0"/>
                <a:t>4</a:t>
              </a:r>
              <a:r>
                <a:rPr lang="en-US" sz="2800" dirty="0"/>
                <a:t> + 30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664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BD806-4C7D-4368-9A34-34E90E68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DB51A-6C1B-4C4A-A7DD-9272CDF5A56F}"/>
              </a:ext>
            </a:extLst>
          </p:cNvPr>
          <p:cNvSpPr txBox="1"/>
          <p:nvPr/>
        </p:nvSpPr>
        <p:spPr>
          <a:xfrm>
            <a:off x="311919" y="2189849"/>
            <a:ext cx="85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Again, fitting polynomial, but with 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2F3F90-145D-45BE-BFC6-D43DBDC579A1}"/>
                  </a:ext>
                </a:extLst>
              </p:cNvPr>
              <p:cNvSpPr txBox="1"/>
              <p:nvPr/>
            </p:nvSpPr>
            <p:spPr>
              <a:xfrm>
                <a:off x="2159481" y="3068035"/>
                <a:ext cx="4825039" cy="6389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w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2F3F90-145D-45BE-BFC6-D43DBDC57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481" y="3068035"/>
                <a:ext cx="4825039" cy="638957"/>
              </a:xfrm>
              <a:prstGeom prst="rect">
                <a:avLst/>
              </a:prstGeom>
              <a:blipFill>
                <a:blip r:embed="rId2"/>
                <a:stretch>
                  <a:fillRect b="-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A36E739C-2D07-4CA9-BC95-1E806D35902C}"/>
              </a:ext>
            </a:extLst>
          </p:cNvPr>
          <p:cNvGrpSpPr/>
          <p:nvPr/>
        </p:nvGrpSpPr>
        <p:grpSpPr>
          <a:xfrm>
            <a:off x="1228864" y="3482540"/>
            <a:ext cx="3920304" cy="2399178"/>
            <a:chOff x="1228864" y="3482540"/>
            <a:chExt cx="3920304" cy="23991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1AB8C9B-C75B-4AC2-BBBD-CB9E40C2449C}"/>
                    </a:ext>
                  </a:extLst>
                </p:cNvPr>
                <p:cNvSpPr txBox="1"/>
                <p:nvPr/>
              </p:nvSpPr>
              <p:spPr>
                <a:xfrm>
                  <a:off x="1228864" y="4316546"/>
                  <a:ext cx="3920304" cy="15651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1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sz="320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𝐹</m:t>
                                                  </m:r>
                                                </m:sup>
                                              </m:sSubSup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⋮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𝑁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𝐹</m:t>
                                                  </m:r>
                                                </m:sup>
                                              </m:sSubSup>
                                            </m:e>
                                          </m:mr>
                                        </m:m>
                                      </m:e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1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sz="320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⋯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320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⋱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⋯</m:t>
                                              </m:r>
                                            </m:e>
                                          </m:mr>
                                        </m:m>
                                      </m:e>
                                    </m:mr>
                                  </m:m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mr>
                                  </m:m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1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sz="320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⋮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𝑁</m:t>
                                                  </m:r>
                                                </m:sub>
                                              </m:sSub>
                                            </m:e>
                                          </m:mr>
                                        </m:m>
                                      </m:e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1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sz="320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⋮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e>
                                          </m:mr>
                                        </m:m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1AB8C9B-C75B-4AC2-BBBD-CB9E40C24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8864" y="4316546"/>
                  <a:ext cx="3920304" cy="156517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953B0E9-800E-4F47-8326-3A9E63DDE1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5010" y="3514203"/>
              <a:ext cx="3219758" cy="802343"/>
            </a:xfrm>
            <a:prstGeom prst="straightConnector1">
              <a:avLst/>
            </a:prstGeom>
            <a:ln w="762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5850D16-EF0A-4FE6-871F-77D69658A3E5}"/>
                </a:ext>
              </a:extLst>
            </p:cNvPr>
            <p:cNvCxnSpPr>
              <a:cxnSpLocks/>
            </p:cNvCxnSpPr>
            <p:nvPr/>
          </p:nvCxnSpPr>
          <p:spPr>
            <a:xfrm>
              <a:off x="4686170" y="3482540"/>
              <a:ext cx="346534" cy="753900"/>
            </a:xfrm>
            <a:prstGeom prst="straightConnector1">
              <a:avLst/>
            </a:prstGeom>
            <a:ln w="762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185B6B0-0C42-4679-A0A4-E6C0C8DAA003}"/>
              </a:ext>
            </a:extLst>
          </p:cNvPr>
          <p:cNvGrpSpPr/>
          <p:nvPr/>
        </p:nvGrpSpPr>
        <p:grpSpPr>
          <a:xfrm>
            <a:off x="4977616" y="3482540"/>
            <a:ext cx="1459823" cy="2313129"/>
            <a:chOff x="4977616" y="3482540"/>
            <a:chExt cx="1459823" cy="23131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EE737CE-3735-4665-B3D3-44932F0B3CA1}"/>
                    </a:ext>
                  </a:extLst>
                </p:cNvPr>
                <p:cNvSpPr/>
                <p:nvPr/>
              </p:nvSpPr>
              <p:spPr>
                <a:xfrm>
                  <a:off x="5307322" y="4402595"/>
                  <a:ext cx="1130117" cy="13930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EE737CE-3735-4665-B3D3-44932F0B3C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7322" y="4402595"/>
                  <a:ext cx="1130117" cy="139307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9C4236C-E055-49EF-AA25-5B634EF3F458}"/>
                </a:ext>
              </a:extLst>
            </p:cNvPr>
            <p:cNvCxnSpPr>
              <a:cxnSpLocks/>
            </p:cNvCxnSpPr>
            <p:nvPr/>
          </p:nvCxnSpPr>
          <p:spPr>
            <a:xfrm>
              <a:off x="4977616" y="3482540"/>
              <a:ext cx="768843" cy="877638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C3DCEEA-1DA1-42A2-8645-B7301C6B50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05784" y="3550292"/>
              <a:ext cx="346546" cy="834006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475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CCAA8-4A2F-4E85-8FCF-B3C123FF5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B02762-9647-46CD-9B20-F2BF74608A45}"/>
              </a:ext>
            </a:extLst>
          </p:cNvPr>
          <p:cNvSpPr txBox="1"/>
          <p:nvPr/>
        </p:nvSpPr>
        <p:spPr>
          <a:xfrm>
            <a:off x="245692" y="1442547"/>
            <a:ext cx="842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Example Setup: 3 classes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C99F15-6B93-4675-9F4D-5CC4C563D603}"/>
              </a:ext>
            </a:extLst>
          </p:cNvPr>
          <p:cNvGrpSpPr/>
          <p:nvPr/>
        </p:nvGrpSpPr>
        <p:grpSpPr>
          <a:xfrm>
            <a:off x="461393" y="4027077"/>
            <a:ext cx="7636338" cy="584775"/>
            <a:chOff x="461393" y="2936190"/>
            <a:chExt cx="7636338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8DC5331-1CBB-4E55-BF36-42A681E79675}"/>
                    </a:ext>
                  </a:extLst>
                </p:cNvPr>
                <p:cNvSpPr txBox="1"/>
                <p:nvPr/>
              </p:nvSpPr>
              <p:spPr>
                <a:xfrm>
                  <a:off x="6144696" y="2936190"/>
                  <a:ext cx="1953035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8DC5331-1CBB-4E55-BF36-42A681E796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696" y="2936190"/>
                  <a:ext cx="1953035" cy="49244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EB10EF-978E-4ACC-BE53-C43C1FFDEA68}"/>
                </a:ext>
              </a:extLst>
            </p:cNvPr>
            <p:cNvSpPr txBox="1"/>
            <p:nvPr/>
          </p:nvSpPr>
          <p:spPr>
            <a:xfrm>
              <a:off x="461393" y="2936190"/>
              <a:ext cx="5905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Model – one weight per class:</a:t>
              </a:r>
            </a:p>
          </p:txBody>
        </p:sp>
      </p:grpSp>
      <p:pic>
        <p:nvPicPr>
          <p:cNvPr id="9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11A3649D-45D4-4937-8DF1-FFE400C5A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98" y="2130113"/>
            <a:ext cx="2495901" cy="16639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068F92-DAAE-46DF-AFB2-9FA08F6A2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010" y="2130114"/>
            <a:ext cx="2225980" cy="16694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A6087B-5B58-4A9B-91EF-D0C605473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19" y="2130113"/>
            <a:ext cx="2218579" cy="166393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A6D4BFD-6C27-4661-AE3E-9D52E4EC35A2}"/>
              </a:ext>
            </a:extLst>
          </p:cNvPr>
          <p:cNvGrpSpPr/>
          <p:nvPr/>
        </p:nvGrpSpPr>
        <p:grpSpPr>
          <a:xfrm>
            <a:off x="1680724" y="4519520"/>
            <a:ext cx="4694909" cy="522611"/>
            <a:chOff x="1680724" y="4519520"/>
            <a:chExt cx="4694909" cy="52261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80FB193-6A3F-4A32-BA1B-6681997825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75633" y="4519520"/>
              <a:ext cx="0" cy="285075"/>
            </a:xfrm>
            <a:prstGeom prst="straightConnector1">
              <a:avLst/>
            </a:prstGeom>
            <a:ln w="38100" cap="rnd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2F8C6FD-B9E1-4777-81C0-A8A36D8D5E10}"/>
                </a:ext>
              </a:extLst>
            </p:cNvPr>
            <p:cNvCxnSpPr/>
            <p:nvPr/>
          </p:nvCxnSpPr>
          <p:spPr>
            <a:xfrm flipH="1">
              <a:off x="3749879" y="4804595"/>
              <a:ext cx="2625754" cy="0"/>
            </a:xfrm>
            <a:prstGeom prst="line">
              <a:avLst/>
            </a:prstGeom>
            <a:ln w="381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69DC7BF-1CF7-40B9-B52E-B6C018DF0C0E}"/>
                </a:ext>
              </a:extLst>
            </p:cNvPr>
            <p:cNvSpPr txBox="1"/>
            <p:nvPr/>
          </p:nvSpPr>
          <p:spPr>
            <a:xfrm>
              <a:off x="2273417" y="4580466"/>
              <a:ext cx="1476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2"/>
                  </a:solidFill>
                </a:rPr>
                <a:t> big if cat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23DF3EA-97B0-40E3-A12A-2AC7E266FF0D}"/>
                    </a:ext>
                  </a:extLst>
                </p:cNvPr>
                <p:cNvSpPr/>
                <p:nvPr/>
              </p:nvSpPr>
              <p:spPr>
                <a:xfrm>
                  <a:off x="1680724" y="4562482"/>
                  <a:ext cx="847027" cy="4691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23DF3EA-97B0-40E3-A12A-2AC7E266FF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724" y="4562482"/>
                  <a:ext cx="847027" cy="469167"/>
                </a:xfrm>
                <a:prstGeom prst="rect">
                  <a:avLst/>
                </a:prstGeom>
                <a:blipFill>
                  <a:blip r:embed="rId6"/>
                  <a:stretch>
                    <a:fillRect b="-5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670FBF6-07B3-4260-A64F-64DDE524F321}"/>
              </a:ext>
            </a:extLst>
          </p:cNvPr>
          <p:cNvGrpSpPr/>
          <p:nvPr/>
        </p:nvGrpSpPr>
        <p:grpSpPr>
          <a:xfrm>
            <a:off x="1513645" y="4519521"/>
            <a:ext cx="5526116" cy="954430"/>
            <a:chOff x="1513645" y="4519521"/>
            <a:chExt cx="5526116" cy="95443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B2F343C-A05A-4E97-8F98-9901DE57E1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9761" y="4519521"/>
              <a:ext cx="0" cy="723598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A2B209E-4320-4010-9793-5EACD9E030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9879" y="5243119"/>
              <a:ext cx="3289882" cy="0"/>
            </a:xfrm>
            <a:prstGeom prst="line">
              <a:avLst/>
            </a:prstGeom>
            <a:ln w="381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E47A0E8-C1E1-440B-9832-BA560B32259E}"/>
                </a:ext>
              </a:extLst>
            </p:cNvPr>
            <p:cNvSpPr txBox="1"/>
            <p:nvPr/>
          </p:nvSpPr>
          <p:spPr>
            <a:xfrm>
              <a:off x="1825784" y="5012286"/>
              <a:ext cx="1912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3"/>
                  </a:solidFill>
                </a:rPr>
                <a:t>big if dog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0DBCEB1-DB5F-4B40-A9A9-D4FF3D676D62}"/>
                    </a:ext>
                  </a:extLst>
                </p:cNvPr>
                <p:cNvSpPr/>
                <p:nvPr/>
              </p:nvSpPr>
              <p:spPr>
                <a:xfrm>
                  <a:off x="1513645" y="4986271"/>
                  <a:ext cx="847027" cy="4661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0DBCEB1-DB5F-4B40-A9A9-D4FF3D676D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3645" y="4986271"/>
                  <a:ext cx="847027" cy="466153"/>
                </a:xfrm>
                <a:prstGeom prst="rect">
                  <a:avLst/>
                </a:prstGeom>
                <a:blipFill>
                  <a:blip r:embed="rId7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31061B-B258-4548-A2ED-5CB6396941C0}"/>
              </a:ext>
            </a:extLst>
          </p:cNvPr>
          <p:cNvGrpSpPr/>
          <p:nvPr/>
        </p:nvGrpSpPr>
        <p:grpSpPr>
          <a:xfrm>
            <a:off x="1299635" y="4519522"/>
            <a:ext cx="6412644" cy="1341721"/>
            <a:chOff x="1299635" y="4519522"/>
            <a:chExt cx="6412644" cy="134172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E2FCB0D-EDF7-4867-877F-8DBBFD8AF5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9879" y="5630411"/>
              <a:ext cx="3962400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C176B56-CD0A-4E78-9ADE-84D9006700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2279" y="4519522"/>
              <a:ext cx="0" cy="1110889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51CF6EB-5D2B-4385-A227-6DA5557E59F9}"/>
                </a:ext>
              </a:extLst>
            </p:cNvPr>
            <p:cNvSpPr txBox="1"/>
            <p:nvPr/>
          </p:nvSpPr>
          <p:spPr>
            <a:xfrm>
              <a:off x="1820412" y="5399578"/>
              <a:ext cx="1912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1"/>
                  </a:solidFill>
                </a:rPr>
                <a:t>big if hippo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592834-565E-48E1-9885-600B0B1AF0C3}"/>
                    </a:ext>
                  </a:extLst>
                </p:cNvPr>
                <p:cNvSpPr/>
                <p:nvPr/>
              </p:nvSpPr>
              <p:spPr>
                <a:xfrm>
                  <a:off x="1299635" y="5389096"/>
                  <a:ext cx="847027" cy="4668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592834-565E-48E1-9885-600B0B1AF0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635" y="5389096"/>
                  <a:ext cx="847027" cy="466859"/>
                </a:xfrm>
                <a:prstGeom prst="rect">
                  <a:avLst/>
                </a:prstGeom>
                <a:blipFill>
                  <a:blip r:embed="rId8"/>
                  <a:stretch>
                    <a:fillRect b="-5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0822F1A-6A9C-4761-B189-F25137BE337A}"/>
              </a:ext>
            </a:extLst>
          </p:cNvPr>
          <p:cNvGrpSpPr/>
          <p:nvPr/>
        </p:nvGrpSpPr>
        <p:grpSpPr>
          <a:xfrm>
            <a:off x="907528" y="5862567"/>
            <a:ext cx="7328944" cy="591837"/>
            <a:chOff x="461394" y="5862567"/>
            <a:chExt cx="7328944" cy="59183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B398D43-2637-48E5-916A-D531D78621BD}"/>
                </a:ext>
              </a:extLst>
            </p:cNvPr>
            <p:cNvGrpSpPr/>
            <p:nvPr/>
          </p:nvGrpSpPr>
          <p:grpSpPr>
            <a:xfrm>
              <a:off x="461394" y="5869629"/>
              <a:ext cx="4144181" cy="584775"/>
              <a:chOff x="461394" y="5738067"/>
              <a:chExt cx="4144181" cy="5847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8485EA10-3CB6-4F57-873C-BB29176F6EFE}"/>
                      </a:ext>
                    </a:extLst>
                  </p:cNvPr>
                  <p:cNvSpPr txBox="1"/>
                  <p:nvPr/>
                </p:nvSpPr>
                <p:spPr>
                  <a:xfrm>
                    <a:off x="3527331" y="5784232"/>
                    <a:ext cx="1078244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𝒙𝑭</m:t>
                              </m:r>
                            </m:sub>
                          </m:sSub>
                        </m:oMath>
                      </m:oMathPara>
                    </a14:m>
                    <a:endParaRPr lang="en-US" sz="3200" b="1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8485EA10-3CB6-4F57-873C-BB29176F6EF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27331" y="5784232"/>
                    <a:ext cx="1078244" cy="49244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15C36F-9F08-4314-B825-7A2CC98AB96F}"/>
                  </a:ext>
                </a:extLst>
              </p:cNvPr>
              <p:cNvSpPr txBox="1"/>
              <p:nvPr/>
            </p:nvSpPr>
            <p:spPr>
              <a:xfrm>
                <a:off x="461394" y="5738067"/>
                <a:ext cx="30659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Stack together: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44E04B-77F4-4593-B75D-57B6B1255959}"/>
                </a:ext>
              </a:extLst>
            </p:cNvPr>
            <p:cNvSpPr txBox="1"/>
            <p:nvPr/>
          </p:nvSpPr>
          <p:spPr>
            <a:xfrm>
              <a:off x="4724400" y="5862567"/>
              <a:ext cx="30659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where </a:t>
              </a:r>
              <a:r>
                <a:rPr lang="en-US" sz="3200" b="1" dirty="0"/>
                <a:t>x </a:t>
              </a:r>
              <a:r>
                <a:rPr lang="en-US" sz="3200" dirty="0"/>
                <a:t>is in R</a:t>
              </a:r>
              <a:r>
                <a:rPr lang="en-US" sz="3200" baseline="30000" dirty="0"/>
                <a:t>F</a:t>
              </a:r>
              <a:endParaRPr lang="en-US" sz="3200" b="1" baseline="300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2779EAA-78AE-4FC1-BC43-4364D76B07B1}"/>
              </a:ext>
            </a:extLst>
          </p:cNvPr>
          <p:cNvSpPr txBox="1"/>
          <p:nvPr/>
        </p:nvSpPr>
        <p:spPr>
          <a:xfrm>
            <a:off x="184558" y="4926959"/>
            <a:ext cx="1317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Want: </a:t>
            </a:r>
          </a:p>
        </p:txBody>
      </p:sp>
    </p:spTree>
    <p:extLst>
      <p:ext uri="{BB962C8B-B14F-4D97-AF65-F5344CB8AC3E}">
        <p14:creationId xmlns:p14="http://schemas.microsoft.com/office/powerpoint/2010/main" val="77413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99CF7-CC3A-4A1F-93DA-99B3652AD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Regularization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5383F-DBC4-4550-B0F2-371ADE9E5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8" y="2606674"/>
            <a:ext cx="4019595" cy="388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B89335-8AD0-4441-8A77-D164792E7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76" y="2606674"/>
            <a:ext cx="3983356" cy="3886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FD996E-C0D4-462C-BBAD-444AC540BEC7}"/>
              </a:ext>
            </a:extLst>
          </p:cNvPr>
          <p:cNvSpPr txBox="1"/>
          <p:nvPr/>
        </p:nvSpPr>
        <p:spPr>
          <a:xfrm>
            <a:off x="628650" y="1581632"/>
            <a:ext cx="3826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 regularization: </a:t>
            </a:r>
          </a:p>
          <a:p>
            <a:pPr algn="ctr"/>
            <a:r>
              <a:rPr lang="en-US" sz="2800" dirty="0"/>
              <a:t>fits all data points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92986D-438D-49AD-84E6-4680183BEB79}"/>
              </a:ext>
            </a:extLst>
          </p:cNvPr>
          <p:cNvSpPr txBox="1"/>
          <p:nvPr/>
        </p:nvSpPr>
        <p:spPr>
          <a:xfrm>
            <a:off x="4881319" y="1581632"/>
            <a:ext cx="3826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Regularization: </a:t>
            </a:r>
          </a:p>
          <a:p>
            <a:pPr algn="ctr"/>
            <a:r>
              <a:rPr lang="en-US" sz="2800" dirty="0"/>
              <a:t>can’t fit all data points</a:t>
            </a:r>
          </a:p>
        </p:txBody>
      </p:sp>
    </p:spTree>
    <p:extLst>
      <p:ext uri="{BB962C8B-B14F-4D97-AF65-F5344CB8AC3E}">
        <p14:creationId xmlns:p14="http://schemas.microsoft.com/office/powerpoint/2010/main" val="17321407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4AD4F-2915-4D97-B305-732512078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92062-2190-4215-B05D-C29EED4BB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Error on new data comes from combination of: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Bias: model is oversimplified and can’t fit the underlying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Variance: you don’t have the ability to estimate your model from limited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Inherent: the data is intrinsically difficult</a:t>
            </a:r>
          </a:p>
          <a:p>
            <a:pPr marL="0" indent="0">
              <a:buNone/>
            </a:pPr>
            <a:r>
              <a:rPr lang="en-US" dirty="0"/>
              <a:t>Bias and variance trade-off. Fixing one hurts the other.</a:t>
            </a:r>
          </a:p>
        </p:txBody>
      </p:sp>
    </p:spTree>
    <p:extLst>
      <p:ext uri="{BB962C8B-B14F-4D97-AF65-F5344CB8AC3E}">
        <p14:creationId xmlns:p14="http://schemas.microsoft.com/office/powerpoint/2010/main" val="294329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7E884-C6CC-4B71-BBA9-177B33E50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 and Overfitting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307072-6793-4078-B0E9-D28155699910}"/>
              </a:ext>
            </a:extLst>
          </p:cNvPr>
          <p:cNvGrpSpPr/>
          <p:nvPr/>
        </p:nvGrpSpPr>
        <p:grpSpPr>
          <a:xfrm>
            <a:off x="1840002" y="1730537"/>
            <a:ext cx="6185450" cy="3401355"/>
            <a:chOff x="1056489" y="2013358"/>
            <a:chExt cx="6803995" cy="374149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C1B4659-6A67-4496-B03D-06DAC2A2749F}"/>
                </a:ext>
              </a:extLst>
            </p:cNvPr>
            <p:cNvCxnSpPr/>
            <p:nvPr/>
          </p:nvCxnSpPr>
          <p:spPr>
            <a:xfrm flipV="1">
              <a:off x="1056489" y="2013358"/>
              <a:ext cx="0" cy="374149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DE22FC1-425A-49FE-A862-D34724A3286F}"/>
                </a:ext>
              </a:extLst>
            </p:cNvPr>
            <p:cNvCxnSpPr>
              <a:cxnSpLocks/>
            </p:cNvCxnSpPr>
            <p:nvPr/>
          </p:nvCxnSpPr>
          <p:spPr>
            <a:xfrm>
              <a:off x="1056489" y="5754848"/>
              <a:ext cx="6803995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D336D6-6337-4499-B128-BC33E71C456D}"/>
              </a:ext>
            </a:extLst>
          </p:cNvPr>
          <p:cNvSpPr txBox="1"/>
          <p:nvPr/>
        </p:nvSpPr>
        <p:spPr>
          <a:xfrm>
            <a:off x="6638241" y="5131892"/>
            <a:ext cx="2262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Low Bias</a:t>
            </a:r>
          </a:p>
          <a:p>
            <a:pPr algn="ctr"/>
            <a:r>
              <a:rPr lang="en-US" sz="2400" dirty="0"/>
              <a:t>High Variance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322601-964B-4501-B206-13728CFB1F14}"/>
              </a:ext>
            </a:extLst>
          </p:cNvPr>
          <p:cNvSpPr txBox="1"/>
          <p:nvPr/>
        </p:nvSpPr>
        <p:spPr>
          <a:xfrm>
            <a:off x="760610" y="5131891"/>
            <a:ext cx="2153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 Bias</a:t>
            </a:r>
          </a:p>
          <a:p>
            <a:pPr algn="ctr"/>
            <a:r>
              <a:rPr lang="en-US" sz="2400" dirty="0"/>
              <a:t>Low Variance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9BB4F9-B6A3-4AC9-99CD-5542CBFB058F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</a:t>
            </a:r>
            <a:r>
              <a:rPr lang="en-US" sz="1200" kern="0" dirty="0">
                <a:solidFill>
                  <a:sysClr val="windowText" lastClr="000000"/>
                </a:solidFill>
              </a:rPr>
              <a:t>adapted from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ACF3DF-0B54-479E-8961-1089F55D949F}"/>
              </a:ext>
            </a:extLst>
          </p:cNvPr>
          <p:cNvGrpSpPr/>
          <p:nvPr/>
        </p:nvGrpSpPr>
        <p:grpSpPr>
          <a:xfrm>
            <a:off x="1828800" y="2114143"/>
            <a:ext cx="7008971" cy="1432667"/>
            <a:chOff x="1828800" y="2114143"/>
            <a:chExt cx="7008971" cy="143266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2CE9464-CEEC-4831-8ACF-45E309424126}"/>
                </a:ext>
              </a:extLst>
            </p:cNvPr>
            <p:cNvSpPr/>
            <p:nvPr/>
          </p:nvSpPr>
          <p:spPr>
            <a:xfrm>
              <a:off x="1828800" y="2114143"/>
              <a:ext cx="6157520" cy="1392572"/>
            </a:xfrm>
            <a:custGeom>
              <a:avLst/>
              <a:gdLst>
                <a:gd name="connsiteX0" fmla="*/ 0 w 6157520"/>
                <a:gd name="connsiteY0" fmla="*/ 0 h 1392572"/>
                <a:gd name="connsiteX1" fmla="*/ 83890 w 6157520"/>
                <a:gd name="connsiteY1" fmla="*/ 8389 h 1392572"/>
                <a:gd name="connsiteX2" fmla="*/ 125835 w 6157520"/>
                <a:gd name="connsiteY2" fmla="*/ 16778 h 1392572"/>
                <a:gd name="connsiteX3" fmla="*/ 184558 w 6157520"/>
                <a:gd name="connsiteY3" fmla="*/ 25167 h 1392572"/>
                <a:gd name="connsiteX4" fmla="*/ 268448 w 6157520"/>
                <a:gd name="connsiteY4" fmla="*/ 41945 h 1392572"/>
                <a:gd name="connsiteX5" fmla="*/ 302004 w 6157520"/>
                <a:gd name="connsiteY5" fmla="*/ 50334 h 1392572"/>
                <a:gd name="connsiteX6" fmla="*/ 411061 w 6157520"/>
                <a:gd name="connsiteY6" fmla="*/ 67112 h 1392572"/>
                <a:gd name="connsiteX7" fmla="*/ 503340 w 6157520"/>
                <a:gd name="connsiteY7" fmla="*/ 83890 h 1392572"/>
                <a:gd name="connsiteX8" fmla="*/ 562063 w 6157520"/>
                <a:gd name="connsiteY8" fmla="*/ 92279 h 1392572"/>
                <a:gd name="connsiteX9" fmla="*/ 587230 w 6157520"/>
                <a:gd name="connsiteY9" fmla="*/ 100668 h 1392572"/>
                <a:gd name="connsiteX10" fmla="*/ 738232 w 6157520"/>
                <a:gd name="connsiteY10" fmla="*/ 117446 h 1392572"/>
                <a:gd name="connsiteX11" fmla="*/ 780177 w 6157520"/>
                <a:gd name="connsiteY11" fmla="*/ 125835 h 1392572"/>
                <a:gd name="connsiteX12" fmla="*/ 813733 w 6157520"/>
                <a:gd name="connsiteY12" fmla="*/ 134224 h 1392572"/>
                <a:gd name="connsiteX13" fmla="*/ 872455 w 6157520"/>
                <a:gd name="connsiteY13" fmla="*/ 142613 h 1392572"/>
                <a:gd name="connsiteX14" fmla="*/ 906011 w 6157520"/>
                <a:gd name="connsiteY14" fmla="*/ 151002 h 1392572"/>
                <a:gd name="connsiteX15" fmla="*/ 1040235 w 6157520"/>
                <a:gd name="connsiteY15" fmla="*/ 159391 h 1392572"/>
                <a:gd name="connsiteX16" fmla="*/ 1098958 w 6157520"/>
                <a:gd name="connsiteY16" fmla="*/ 167780 h 1392572"/>
                <a:gd name="connsiteX17" fmla="*/ 1166070 w 6157520"/>
                <a:gd name="connsiteY17" fmla="*/ 176169 h 1392572"/>
                <a:gd name="connsiteX18" fmla="*/ 1233182 w 6157520"/>
                <a:gd name="connsiteY18" fmla="*/ 192947 h 1392572"/>
                <a:gd name="connsiteX19" fmla="*/ 1384184 w 6157520"/>
                <a:gd name="connsiteY19" fmla="*/ 209725 h 1392572"/>
                <a:gd name="connsiteX20" fmla="*/ 1417740 w 6157520"/>
                <a:gd name="connsiteY20" fmla="*/ 218114 h 1392572"/>
                <a:gd name="connsiteX21" fmla="*/ 1468074 w 6157520"/>
                <a:gd name="connsiteY21" fmla="*/ 226503 h 1392572"/>
                <a:gd name="connsiteX22" fmla="*/ 1510019 w 6157520"/>
                <a:gd name="connsiteY22" fmla="*/ 234892 h 1392572"/>
                <a:gd name="connsiteX23" fmla="*/ 1535186 w 6157520"/>
                <a:gd name="connsiteY23" fmla="*/ 251670 h 1392572"/>
                <a:gd name="connsiteX24" fmla="*/ 1585520 w 6157520"/>
                <a:gd name="connsiteY24" fmla="*/ 260059 h 1392572"/>
                <a:gd name="connsiteX25" fmla="*/ 1627465 w 6157520"/>
                <a:gd name="connsiteY25" fmla="*/ 268448 h 1392572"/>
                <a:gd name="connsiteX26" fmla="*/ 1652632 w 6157520"/>
                <a:gd name="connsiteY26" fmla="*/ 276836 h 1392572"/>
                <a:gd name="connsiteX27" fmla="*/ 1761688 w 6157520"/>
                <a:gd name="connsiteY27" fmla="*/ 310392 h 1392572"/>
                <a:gd name="connsiteX28" fmla="*/ 1803633 w 6157520"/>
                <a:gd name="connsiteY28" fmla="*/ 327170 h 1392572"/>
                <a:gd name="connsiteX29" fmla="*/ 1879134 w 6157520"/>
                <a:gd name="connsiteY29" fmla="*/ 343948 h 1392572"/>
                <a:gd name="connsiteX30" fmla="*/ 1929468 w 6157520"/>
                <a:gd name="connsiteY30" fmla="*/ 360726 h 1392572"/>
                <a:gd name="connsiteX31" fmla="*/ 1979802 w 6157520"/>
                <a:gd name="connsiteY31" fmla="*/ 377504 h 1392572"/>
                <a:gd name="connsiteX32" fmla="*/ 2004969 w 6157520"/>
                <a:gd name="connsiteY32" fmla="*/ 385893 h 1392572"/>
                <a:gd name="connsiteX33" fmla="*/ 2088859 w 6157520"/>
                <a:gd name="connsiteY33" fmla="*/ 402671 h 1392572"/>
                <a:gd name="connsiteX34" fmla="*/ 2114026 w 6157520"/>
                <a:gd name="connsiteY34" fmla="*/ 419449 h 1392572"/>
                <a:gd name="connsiteX35" fmla="*/ 2197916 w 6157520"/>
                <a:gd name="connsiteY35" fmla="*/ 436227 h 1392572"/>
                <a:gd name="connsiteX36" fmla="*/ 2273417 w 6157520"/>
                <a:gd name="connsiteY36" fmla="*/ 469783 h 1392572"/>
                <a:gd name="connsiteX37" fmla="*/ 2357307 w 6157520"/>
                <a:gd name="connsiteY37" fmla="*/ 494950 h 1392572"/>
                <a:gd name="connsiteX38" fmla="*/ 2449586 w 6157520"/>
                <a:gd name="connsiteY38" fmla="*/ 528506 h 1392572"/>
                <a:gd name="connsiteX39" fmla="*/ 2474753 w 6157520"/>
                <a:gd name="connsiteY39" fmla="*/ 536895 h 1392572"/>
                <a:gd name="connsiteX40" fmla="*/ 2499920 w 6157520"/>
                <a:gd name="connsiteY40" fmla="*/ 553673 h 1392572"/>
                <a:gd name="connsiteX41" fmla="*/ 2541865 w 6157520"/>
                <a:gd name="connsiteY41" fmla="*/ 562062 h 1392572"/>
                <a:gd name="connsiteX42" fmla="*/ 2592199 w 6157520"/>
                <a:gd name="connsiteY42" fmla="*/ 578840 h 1392572"/>
                <a:gd name="connsiteX43" fmla="*/ 2650921 w 6157520"/>
                <a:gd name="connsiteY43" fmla="*/ 595618 h 1392572"/>
                <a:gd name="connsiteX44" fmla="*/ 2684477 w 6157520"/>
                <a:gd name="connsiteY44" fmla="*/ 612396 h 1392572"/>
                <a:gd name="connsiteX45" fmla="*/ 2734811 w 6157520"/>
                <a:gd name="connsiteY45" fmla="*/ 629174 h 1392572"/>
                <a:gd name="connsiteX46" fmla="*/ 2759978 w 6157520"/>
                <a:gd name="connsiteY46" fmla="*/ 645952 h 1392572"/>
                <a:gd name="connsiteX47" fmla="*/ 2793534 w 6157520"/>
                <a:gd name="connsiteY47" fmla="*/ 671119 h 1392572"/>
                <a:gd name="connsiteX48" fmla="*/ 2818701 w 6157520"/>
                <a:gd name="connsiteY48" fmla="*/ 679508 h 1392572"/>
                <a:gd name="connsiteX49" fmla="*/ 2877424 w 6157520"/>
                <a:gd name="connsiteY49" fmla="*/ 721453 h 1392572"/>
                <a:gd name="connsiteX50" fmla="*/ 2910980 w 6157520"/>
                <a:gd name="connsiteY50" fmla="*/ 738231 h 1392572"/>
                <a:gd name="connsiteX51" fmla="*/ 2936147 w 6157520"/>
                <a:gd name="connsiteY51" fmla="*/ 755009 h 1392572"/>
                <a:gd name="connsiteX52" fmla="*/ 2961314 w 6157520"/>
                <a:gd name="connsiteY52" fmla="*/ 763398 h 1392572"/>
                <a:gd name="connsiteX53" fmla="*/ 2986481 w 6157520"/>
                <a:gd name="connsiteY53" fmla="*/ 780176 h 1392572"/>
                <a:gd name="connsiteX54" fmla="*/ 3028426 w 6157520"/>
                <a:gd name="connsiteY54" fmla="*/ 796954 h 1392572"/>
                <a:gd name="connsiteX55" fmla="*/ 3112316 w 6157520"/>
                <a:gd name="connsiteY55" fmla="*/ 838899 h 1392572"/>
                <a:gd name="connsiteX56" fmla="*/ 3221373 w 6157520"/>
                <a:gd name="connsiteY56" fmla="*/ 889233 h 1392572"/>
                <a:gd name="connsiteX57" fmla="*/ 3246540 w 6157520"/>
                <a:gd name="connsiteY57" fmla="*/ 906011 h 1392572"/>
                <a:gd name="connsiteX58" fmla="*/ 3296874 w 6157520"/>
                <a:gd name="connsiteY58" fmla="*/ 922789 h 1392572"/>
                <a:gd name="connsiteX59" fmla="*/ 3338819 w 6157520"/>
                <a:gd name="connsiteY59" fmla="*/ 947956 h 1392572"/>
                <a:gd name="connsiteX60" fmla="*/ 3363986 w 6157520"/>
                <a:gd name="connsiteY60" fmla="*/ 964734 h 1392572"/>
                <a:gd name="connsiteX61" fmla="*/ 3414320 w 6157520"/>
                <a:gd name="connsiteY61" fmla="*/ 981512 h 1392572"/>
                <a:gd name="connsiteX62" fmla="*/ 3439487 w 6157520"/>
                <a:gd name="connsiteY62" fmla="*/ 989901 h 1392572"/>
                <a:gd name="connsiteX63" fmla="*/ 3489821 w 6157520"/>
                <a:gd name="connsiteY63" fmla="*/ 1023457 h 1392572"/>
                <a:gd name="connsiteX64" fmla="*/ 3514988 w 6157520"/>
                <a:gd name="connsiteY64" fmla="*/ 1031846 h 1392572"/>
                <a:gd name="connsiteX65" fmla="*/ 3598877 w 6157520"/>
                <a:gd name="connsiteY65" fmla="*/ 1065402 h 1392572"/>
                <a:gd name="connsiteX66" fmla="*/ 3649211 w 6157520"/>
                <a:gd name="connsiteY66" fmla="*/ 1082180 h 1392572"/>
                <a:gd name="connsiteX67" fmla="*/ 3724712 w 6157520"/>
                <a:gd name="connsiteY67" fmla="*/ 1115736 h 1392572"/>
                <a:gd name="connsiteX68" fmla="*/ 3758268 w 6157520"/>
                <a:gd name="connsiteY68" fmla="*/ 1132514 h 1392572"/>
                <a:gd name="connsiteX69" fmla="*/ 3816991 w 6157520"/>
                <a:gd name="connsiteY69" fmla="*/ 1149292 h 1392572"/>
                <a:gd name="connsiteX70" fmla="*/ 3892492 w 6157520"/>
                <a:gd name="connsiteY70" fmla="*/ 1182848 h 1392572"/>
                <a:gd name="connsiteX71" fmla="*/ 3926048 w 6157520"/>
                <a:gd name="connsiteY71" fmla="*/ 1199625 h 1392572"/>
                <a:gd name="connsiteX72" fmla="*/ 4018327 w 6157520"/>
                <a:gd name="connsiteY72" fmla="*/ 1224792 h 1392572"/>
                <a:gd name="connsiteX73" fmla="*/ 4051883 w 6157520"/>
                <a:gd name="connsiteY73" fmla="*/ 1241570 h 1392572"/>
                <a:gd name="connsiteX74" fmla="*/ 4118995 w 6157520"/>
                <a:gd name="connsiteY74" fmla="*/ 1258348 h 1392572"/>
                <a:gd name="connsiteX75" fmla="*/ 4177718 w 6157520"/>
                <a:gd name="connsiteY75" fmla="*/ 1283515 h 1392572"/>
                <a:gd name="connsiteX76" fmla="*/ 4211274 w 6157520"/>
                <a:gd name="connsiteY76" fmla="*/ 1300293 h 1392572"/>
                <a:gd name="connsiteX77" fmla="*/ 4244830 w 6157520"/>
                <a:gd name="connsiteY77" fmla="*/ 1308682 h 1392572"/>
                <a:gd name="connsiteX78" fmla="*/ 4320331 w 6157520"/>
                <a:gd name="connsiteY78" fmla="*/ 1325460 h 1392572"/>
                <a:gd name="connsiteX79" fmla="*/ 4345498 w 6157520"/>
                <a:gd name="connsiteY79" fmla="*/ 1333849 h 1392572"/>
                <a:gd name="connsiteX80" fmla="*/ 4387443 w 6157520"/>
                <a:gd name="connsiteY80" fmla="*/ 1359016 h 1392572"/>
                <a:gd name="connsiteX81" fmla="*/ 4429388 w 6157520"/>
                <a:gd name="connsiteY81" fmla="*/ 1367405 h 1392572"/>
                <a:gd name="connsiteX82" fmla="*/ 4454555 w 6157520"/>
                <a:gd name="connsiteY82" fmla="*/ 1375794 h 1392572"/>
                <a:gd name="connsiteX83" fmla="*/ 4555222 w 6157520"/>
                <a:gd name="connsiteY83" fmla="*/ 1392572 h 1392572"/>
                <a:gd name="connsiteX84" fmla="*/ 4664279 w 6157520"/>
                <a:gd name="connsiteY84" fmla="*/ 1375794 h 1392572"/>
                <a:gd name="connsiteX85" fmla="*/ 4689446 w 6157520"/>
                <a:gd name="connsiteY85" fmla="*/ 1359016 h 1392572"/>
                <a:gd name="connsiteX86" fmla="*/ 4756558 w 6157520"/>
                <a:gd name="connsiteY86" fmla="*/ 1342238 h 1392572"/>
                <a:gd name="connsiteX87" fmla="*/ 4815281 w 6157520"/>
                <a:gd name="connsiteY87" fmla="*/ 1308682 h 1392572"/>
                <a:gd name="connsiteX88" fmla="*/ 4840448 w 6157520"/>
                <a:gd name="connsiteY88" fmla="*/ 1291904 h 1392572"/>
                <a:gd name="connsiteX89" fmla="*/ 4874004 w 6157520"/>
                <a:gd name="connsiteY89" fmla="*/ 1275126 h 1392572"/>
                <a:gd name="connsiteX90" fmla="*/ 4899171 w 6157520"/>
                <a:gd name="connsiteY90" fmla="*/ 1258348 h 1392572"/>
                <a:gd name="connsiteX91" fmla="*/ 4932727 w 6157520"/>
                <a:gd name="connsiteY91" fmla="*/ 1241570 h 1392572"/>
                <a:gd name="connsiteX92" fmla="*/ 4991450 w 6157520"/>
                <a:gd name="connsiteY92" fmla="*/ 1182848 h 1392572"/>
                <a:gd name="connsiteX93" fmla="*/ 5041784 w 6157520"/>
                <a:gd name="connsiteY93" fmla="*/ 1140903 h 1392572"/>
                <a:gd name="connsiteX94" fmla="*/ 5083729 w 6157520"/>
                <a:gd name="connsiteY94" fmla="*/ 1090569 h 1392572"/>
                <a:gd name="connsiteX95" fmla="*/ 5150841 w 6157520"/>
                <a:gd name="connsiteY95" fmla="*/ 1023457 h 1392572"/>
                <a:gd name="connsiteX96" fmla="*/ 5184397 w 6157520"/>
                <a:gd name="connsiteY96" fmla="*/ 964734 h 1392572"/>
                <a:gd name="connsiteX97" fmla="*/ 5201175 w 6157520"/>
                <a:gd name="connsiteY97" fmla="*/ 939567 h 1392572"/>
                <a:gd name="connsiteX98" fmla="*/ 5226342 w 6157520"/>
                <a:gd name="connsiteY98" fmla="*/ 914400 h 1392572"/>
                <a:gd name="connsiteX99" fmla="*/ 5251509 w 6157520"/>
                <a:gd name="connsiteY99" fmla="*/ 880844 h 1392572"/>
                <a:gd name="connsiteX100" fmla="*/ 5268287 w 6157520"/>
                <a:gd name="connsiteY100" fmla="*/ 855677 h 1392572"/>
                <a:gd name="connsiteX101" fmla="*/ 5327010 w 6157520"/>
                <a:gd name="connsiteY101" fmla="*/ 796954 h 1392572"/>
                <a:gd name="connsiteX102" fmla="*/ 5352177 w 6157520"/>
                <a:gd name="connsiteY102" fmla="*/ 771787 h 1392572"/>
                <a:gd name="connsiteX103" fmla="*/ 5377344 w 6157520"/>
                <a:gd name="connsiteY103" fmla="*/ 738231 h 1392572"/>
                <a:gd name="connsiteX104" fmla="*/ 5469622 w 6157520"/>
                <a:gd name="connsiteY104" fmla="*/ 645952 h 1392572"/>
                <a:gd name="connsiteX105" fmla="*/ 5503178 w 6157520"/>
                <a:gd name="connsiteY105" fmla="*/ 612396 h 1392572"/>
                <a:gd name="connsiteX106" fmla="*/ 5536734 w 6157520"/>
                <a:gd name="connsiteY106" fmla="*/ 578840 h 1392572"/>
                <a:gd name="connsiteX107" fmla="*/ 5561901 w 6157520"/>
                <a:gd name="connsiteY107" fmla="*/ 562062 h 1392572"/>
                <a:gd name="connsiteX108" fmla="*/ 5629013 w 6157520"/>
                <a:gd name="connsiteY108" fmla="*/ 511728 h 1392572"/>
                <a:gd name="connsiteX109" fmla="*/ 5654180 w 6157520"/>
                <a:gd name="connsiteY109" fmla="*/ 478172 h 1392572"/>
                <a:gd name="connsiteX110" fmla="*/ 5696125 w 6157520"/>
                <a:gd name="connsiteY110" fmla="*/ 453005 h 1392572"/>
                <a:gd name="connsiteX111" fmla="*/ 5729681 w 6157520"/>
                <a:gd name="connsiteY111" fmla="*/ 427838 h 1392572"/>
                <a:gd name="connsiteX112" fmla="*/ 5763237 w 6157520"/>
                <a:gd name="connsiteY112" fmla="*/ 394282 h 1392572"/>
                <a:gd name="connsiteX113" fmla="*/ 5813571 w 6157520"/>
                <a:gd name="connsiteY113" fmla="*/ 360726 h 1392572"/>
                <a:gd name="connsiteX114" fmla="*/ 5880683 w 6157520"/>
                <a:gd name="connsiteY114" fmla="*/ 310392 h 1392572"/>
                <a:gd name="connsiteX115" fmla="*/ 5905850 w 6157520"/>
                <a:gd name="connsiteY115" fmla="*/ 276836 h 1392572"/>
                <a:gd name="connsiteX116" fmla="*/ 5939406 w 6157520"/>
                <a:gd name="connsiteY116" fmla="*/ 260059 h 1392572"/>
                <a:gd name="connsiteX117" fmla="*/ 5964573 w 6157520"/>
                <a:gd name="connsiteY117" fmla="*/ 243281 h 1392572"/>
                <a:gd name="connsiteX118" fmla="*/ 6048463 w 6157520"/>
                <a:gd name="connsiteY118" fmla="*/ 176169 h 1392572"/>
                <a:gd name="connsiteX119" fmla="*/ 6073630 w 6157520"/>
                <a:gd name="connsiteY119" fmla="*/ 142613 h 1392572"/>
                <a:gd name="connsiteX120" fmla="*/ 6123964 w 6157520"/>
                <a:gd name="connsiteY120" fmla="*/ 109057 h 1392572"/>
                <a:gd name="connsiteX121" fmla="*/ 6149131 w 6157520"/>
                <a:gd name="connsiteY121" fmla="*/ 92279 h 1392572"/>
                <a:gd name="connsiteX122" fmla="*/ 6157520 w 6157520"/>
                <a:gd name="connsiteY122" fmla="*/ 75501 h 139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6157520" h="1392572">
                  <a:moveTo>
                    <a:pt x="0" y="0"/>
                  </a:moveTo>
                  <a:cubicBezTo>
                    <a:pt x="27963" y="2796"/>
                    <a:pt x="56034" y="4675"/>
                    <a:pt x="83890" y="8389"/>
                  </a:cubicBezTo>
                  <a:cubicBezTo>
                    <a:pt x="98023" y="10273"/>
                    <a:pt x="111770" y="14434"/>
                    <a:pt x="125835" y="16778"/>
                  </a:cubicBezTo>
                  <a:cubicBezTo>
                    <a:pt x="145339" y="20029"/>
                    <a:pt x="165086" y="21731"/>
                    <a:pt x="184558" y="25167"/>
                  </a:cubicBezTo>
                  <a:cubicBezTo>
                    <a:pt x="212641" y="30123"/>
                    <a:pt x="240564" y="35970"/>
                    <a:pt x="268448" y="41945"/>
                  </a:cubicBezTo>
                  <a:cubicBezTo>
                    <a:pt x="279722" y="44361"/>
                    <a:pt x="290698" y="48073"/>
                    <a:pt x="302004" y="50334"/>
                  </a:cubicBezTo>
                  <a:cubicBezTo>
                    <a:pt x="331103" y="56154"/>
                    <a:pt x="382857" y="63083"/>
                    <a:pt x="411061" y="67112"/>
                  </a:cubicBezTo>
                  <a:cubicBezTo>
                    <a:pt x="458856" y="83044"/>
                    <a:pt x="424292" y="73350"/>
                    <a:pt x="503340" y="83890"/>
                  </a:cubicBezTo>
                  <a:lnTo>
                    <a:pt x="562063" y="92279"/>
                  </a:lnTo>
                  <a:cubicBezTo>
                    <a:pt x="570452" y="95075"/>
                    <a:pt x="578559" y="98934"/>
                    <a:pt x="587230" y="100668"/>
                  </a:cubicBezTo>
                  <a:cubicBezTo>
                    <a:pt x="629753" y="109173"/>
                    <a:pt x="699327" y="113909"/>
                    <a:pt x="738232" y="117446"/>
                  </a:cubicBezTo>
                  <a:cubicBezTo>
                    <a:pt x="752214" y="120242"/>
                    <a:pt x="766258" y="122742"/>
                    <a:pt x="780177" y="125835"/>
                  </a:cubicBezTo>
                  <a:cubicBezTo>
                    <a:pt x="791432" y="128336"/>
                    <a:pt x="802389" y="132162"/>
                    <a:pt x="813733" y="134224"/>
                  </a:cubicBezTo>
                  <a:cubicBezTo>
                    <a:pt x="833187" y="137761"/>
                    <a:pt x="853001" y="139076"/>
                    <a:pt x="872455" y="142613"/>
                  </a:cubicBezTo>
                  <a:cubicBezTo>
                    <a:pt x="883799" y="144675"/>
                    <a:pt x="894539" y="149855"/>
                    <a:pt x="906011" y="151002"/>
                  </a:cubicBezTo>
                  <a:cubicBezTo>
                    <a:pt x="950617" y="155463"/>
                    <a:pt x="995494" y="156595"/>
                    <a:pt x="1040235" y="159391"/>
                  </a:cubicBezTo>
                  <a:lnTo>
                    <a:pt x="1098958" y="167780"/>
                  </a:lnTo>
                  <a:cubicBezTo>
                    <a:pt x="1121305" y="170760"/>
                    <a:pt x="1143911" y="172014"/>
                    <a:pt x="1166070" y="176169"/>
                  </a:cubicBezTo>
                  <a:cubicBezTo>
                    <a:pt x="1188734" y="180419"/>
                    <a:pt x="1210437" y="189156"/>
                    <a:pt x="1233182" y="192947"/>
                  </a:cubicBezTo>
                  <a:cubicBezTo>
                    <a:pt x="1316730" y="206872"/>
                    <a:pt x="1266565" y="199923"/>
                    <a:pt x="1384184" y="209725"/>
                  </a:cubicBezTo>
                  <a:cubicBezTo>
                    <a:pt x="1395369" y="212521"/>
                    <a:pt x="1406434" y="215853"/>
                    <a:pt x="1417740" y="218114"/>
                  </a:cubicBezTo>
                  <a:cubicBezTo>
                    <a:pt x="1434419" y="221450"/>
                    <a:pt x="1451339" y="223460"/>
                    <a:pt x="1468074" y="226503"/>
                  </a:cubicBezTo>
                  <a:cubicBezTo>
                    <a:pt x="1482103" y="229054"/>
                    <a:pt x="1496037" y="232096"/>
                    <a:pt x="1510019" y="234892"/>
                  </a:cubicBezTo>
                  <a:cubicBezTo>
                    <a:pt x="1518408" y="240485"/>
                    <a:pt x="1525621" y="248482"/>
                    <a:pt x="1535186" y="251670"/>
                  </a:cubicBezTo>
                  <a:cubicBezTo>
                    <a:pt x="1551323" y="257049"/>
                    <a:pt x="1568785" y="257016"/>
                    <a:pt x="1585520" y="260059"/>
                  </a:cubicBezTo>
                  <a:cubicBezTo>
                    <a:pt x="1599549" y="262610"/>
                    <a:pt x="1613632" y="264990"/>
                    <a:pt x="1627465" y="268448"/>
                  </a:cubicBezTo>
                  <a:cubicBezTo>
                    <a:pt x="1636044" y="270593"/>
                    <a:pt x="1644130" y="274407"/>
                    <a:pt x="1652632" y="276836"/>
                  </a:cubicBezTo>
                  <a:cubicBezTo>
                    <a:pt x="1708531" y="292806"/>
                    <a:pt x="1683056" y="278939"/>
                    <a:pt x="1761688" y="310392"/>
                  </a:cubicBezTo>
                  <a:cubicBezTo>
                    <a:pt x="1775670" y="315985"/>
                    <a:pt x="1789154" y="323033"/>
                    <a:pt x="1803633" y="327170"/>
                  </a:cubicBezTo>
                  <a:cubicBezTo>
                    <a:pt x="1828422" y="334253"/>
                    <a:pt x="1854224" y="337305"/>
                    <a:pt x="1879134" y="343948"/>
                  </a:cubicBezTo>
                  <a:cubicBezTo>
                    <a:pt x="1896222" y="348505"/>
                    <a:pt x="1912690" y="355133"/>
                    <a:pt x="1929468" y="360726"/>
                  </a:cubicBezTo>
                  <a:lnTo>
                    <a:pt x="1979802" y="377504"/>
                  </a:lnTo>
                  <a:cubicBezTo>
                    <a:pt x="1988191" y="380300"/>
                    <a:pt x="1996298" y="384159"/>
                    <a:pt x="2004969" y="385893"/>
                  </a:cubicBezTo>
                  <a:lnTo>
                    <a:pt x="2088859" y="402671"/>
                  </a:lnTo>
                  <a:cubicBezTo>
                    <a:pt x="2097248" y="408264"/>
                    <a:pt x="2104759" y="415477"/>
                    <a:pt x="2114026" y="419449"/>
                  </a:cubicBezTo>
                  <a:cubicBezTo>
                    <a:pt x="2133545" y="427814"/>
                    <a:pt x="2181262" y="432064"/>
                    <a:pt x="2197916" y="436227"/>
                  </a:cubicBezTo>
                  <a:cubicBezTo>
                    <a:pt x="2323140" y="467533"/>
                    <a:pt x="2196294" y="436730"/>
                    <a:pt x="2273417" y="469783"/>
                  </a:cubicBezTo>
                  <a:cubicBezTo>
                    <a:pt x="2306243" y="483851"/>
                    <a:pt x="2323473" y="472394"/>
                    <a:pt x="2357307" y="494950"/>
                  </a:cubicBezTo>
                  <a:cubicBezTo>
                    <a:pt x="2410066" y="530122"/>
                    <a:pt x="2353469" y="496467"/>
                    <a:pt x="2449586" y="528506"/>
                  </a:cubicBezTo>
                  <a:cubicBezTo>
                    <a:pt x="2457975" y="531302"/>
                    <a:pt x="2466844" y="532940"/>
                    <a:pt x="2474753" y="536895"/>
                  </a:cubicBezTo>
                  <a:cubicBezTo>
                    <a:pt x="2483771" y="541404"/>
                    <a:pt x="2490480" y="550133"/>
                    <a:pt x="2499920" y="553673"/>
                  </a:cubicBezTo>
                  <a:cubicBezTo>
                    <a:pt x="2513271" y="558680"/>
                    <a:pt x="2528109" y="558310"/>
                    <a:pt x="2541865" y="562062"/>
                  </a:cubicBezTo>
                  <a:cubicBezTo>
                    <a:pt x="2558927" y="566715"/>
                    <a:pt x="2575041" y="574551"/>
                    <a:pt x="2592199" y="578840"/>
                  </a:cubicBezTo>
                  <a:cubicBezTo>
                    <a:pt x="2609229" y="583098"/>
                    <a:pt x="2634071" y="588396"/>
                    <a:pt x="2650921" y="595618"/>
                  </a:cubicBezTo>
                  <a:cubicBezTo>
                    <a:pt x="2662415" y="600544"/>
                    <a:pt x="2672866" y="607752"/>
                    <a:pt x="2684477" y="612396"/>
                  </a:cubicBezTo>
                  <a:cubicBezTo>
                    <a:pt x="2700898" y="618964"/>
                    <a:pt x="2720096" y="619364"/>
                    <a:pt x="2734811" y="629174"/>
                  </a:cubicBezTo>
                  <a:cubicBezTo>
                    <a:pt x="2743200" y="634767"/>
                    <a:pt x="2751774" y="640092"/>
                    <a:pt x="2759978" y="645952"/>
                  </a:cubicBezTo>
                  <a:cubicBezTo>
                    <a:pt x="2771355" y="654079"/>
                    <a:pt x="2781395" y="664182"/>
                    <a:pt x="2793534" y="671119"/>
                  </a:cubicBezTo>
                  <a:cubicBezTo>
                    <a:pt x="2801212" y="675506"/>
                    <a:pt x="2810312" y="676712"/>
                    <a:pt x="2818701" y="679508"/>
                  </a:cubicBezTo>
                  <a:cubicBezTo>
                    <a:pt x="2833105" y="690311"/>
                    <a:pt x="2860250" y="711640"/>
                    <a:pt x="2877424" y="721453"/>
                  </a:cubicBezTo>
                  <a:cubicBezTo>
                    <a:pt x="2888282" y="727658"/>
                    <a:pt x="2900122" y="732026"/>
                    <a:pt x="2910980" y="738231"/>
                  </a:cubicBezTo>
                  <a:cubicBezTo>
                    <a:pt x="2919734" y="743233"/>
                    <a:pt x="2927129" y="750500"/>
                    <a:pt x="2936147" y="755009"/>
                  </a:cubicBezTo>
                  <a:cubicBezTo>
                    <a:pt x="2944056" y="758964"/>
                    <a:pt x="2953405" y="759443"/>
                    <a:pt x="2961314" y="763398"/>
                  </a:cubicBezTo>
                  <a:cubicBezTo>
                    <a:pt x="2970332" y="767907"/>
                    <a:pt x="2977463" y="775667"/>
                    <a:pt x="2986481" y="780176"/>
                  </a:cubicBezTo>
                  <a:cubicBezTo>
                    <a:pt x="2999950" y="786910"/>
                    <a:pt x="3015206" y="789743"/>
                    <a:pt x="3028426" y="796954"/>
                  </a:cubicBezTo>
                  <a:cubicBezTo>
                    <a:pt x="3112939" y="843052"/>
                    <a:pt x="3045140" y="822105"/>
                    <a:pt x="3112316" y="838899"/>
                  </a:cubicBezTo>
                  <a:cubicBezTo>
                    <a:pt x="3191519" y="888401"/>
                    <a:pt x="3153560" y="875670"/>
                    <a:pt x="3221373" y="889233"/>
                  </a:cubicBezTo>
                  <a:cubicBezTo>
                    <a:pt x="3229762" y="894826"/>
                    <a:pt x="3237327" y="901916"/>
                    <a:pt x="3246540" y="906011"/>
                  </a:cubicBezTo>
                  <a:cubicBezTo>
                    <a:pt x="3262701" y="913194"/>
                    <a:pt x="3281709" y="913690"/>
                    <a:pt x="3296874" y="922789"/>
                  </a:cubicBezTo>
                  <a:cubicBezTo>
                    <a:pt x="3310856" y="931178"/>
                    <a:pt x="3324992" y="939314"/>
                    <a:pt x="3338819" y="947956"/>
                  </a:cubicBezTo>
                  <a:cubicBezTo>
                    <a:pt x="3347369" y="953300"/>
                    <a:pt x="3354773" y="960639"/>
                    <a:pt x="3363986" y="964734"/>
                  </a:cubicBezTo>
                  <a:cubicBezTo>
                    <a:pt x="3380147" y="971917"/>
                    <a:pt x="3397542" y="975919"/>
                    <a:pt x="3414320" y="981512"/>
                  </a:cubicBezTo>
                  <a:cubicBezTo>
                    <a:pt x="3422709" y="984308"/>
                    <a:pt x="3432129" y="984996"/>
                    <a:pt x="3439487" y="989901"/>
                  </a:cubicBezTo>
                  <a:cubicBezTo>
                    <a:pt x="3456265" y="1001086"/>
                    <a:pt x="3470691" y="1017080"/>
                    <a:pt x="3489821" y="1023457"/>
                  </a:cubicBezTo>
                  <a:cubicBezTo>
                    <a:pt x="3498210" y="1026253"/>
                    <a:pt x="3506735" y="1028672"/>
                    <a:pt x="3514988" y="1031846"/>
                  </a:cubicBezTo>
                  <a:cubicBezTo>
                    <a:pt x="3543098" y="1042658"/>
                    <a:pt x="3570305" y="1055878"/>
                    <a:pt x="3598877" y="1065402"/>
                  </a:cubicBezTo>
                  <a:cubicBezTo>
                    <a:pt x="3615655" y="1070995"/>
                    <a:pt x="3634496" y="1072370"/>
                    <a:pt x="3649211" y="1082180"/>
                  </a:cubicBezTo>
                  <a:cubicBezTo>
                    <a:pt x="3723241" y="1131533"/>
                    <a:pt x="3604914" y="1055837"/>
                    <a:pt x="3724712" y="1115736"/>
                  </a:cubicBezTo>
                  <a:cubicBezTo>
                    <a:pt x="3735897" y="1121329"/>
                    <a:pt x="3746774" y="1127588"/>
                    <a:pt x="3758268" y="1132514"/>
                  </a:cubicBezTo>
                  <a:cubicBezTo>
                    <a:pt x="3775117" y="1139735"/>
                    <a:pt x="3799963" y="1145035"/>
                    <a:pt x="3816991" y="1149292"/>
                  </a:cubicBezTo>
                  <a:cubicBezTo>
                    <a:pt x="3891009" y="1198637"/>
                    <a:pt x="3772716" y="1122963"/>
                    <a:pt x="3892492" y="1182848"/>
                  </a:cubicBezTo>
                  <a:cubicBezTo>
                    <a:pt x="3903677" y="1188440"/>
                    <a:pt x="3914437" y="1194981"/>
                    <a:pt x="3926048" y="1199625"/>
                  </a:cubicBezTo>
                  <a:cubicBezTo>
                    <a:pt x="3968624" y="1216655"/>
                    <a:pt x="3976200" y="1216367"/>
                    <a:pt x="4018327" y="1224792"/>
                  </a:cubicBezTo>
                  <a:cubicBezTo>
                    <a:pt x="4029512" y="1230385"/>
                    <a:pt x="4040389" y="1236644"/>
                    <a:pt x="4051883" y="1241570"/>
                  </a:cubicBezTo>
                  <a:cubicBezTo>
                    <a:pt x="4074454" y="1251243"/>
                    <a:pt x="4094376" y="1253424"/>
                    <a:pt x="4118995" y="1258348"/>
                  </a:cubicBezTo>
                  <a:cubicBezTo>
                    <a:pt x="4230286" y="1313994"/>
                    <a:pt x="4091313" y="1246484"/>
                    <a:pt x="4177718" y="1283515"/>
                  </a:cubicBezTo>
                  <a:cubicBezTo>
                    <a:pt x="4189212" y="1288441"/>
                    <a:pt x="4199565" y="1295902"/>
                    <a:pt x="4211274" y="1300293"/>
                  </a:cubicBezTo>
                  <a:cubicBezTo>
                    <a:pt x="4222069" y="1304341"/>
                    <a:pt x="4233575" y="1306181"/>
                    <a:pt x="4244830" y="1308682"/>
                  </a:cubicBezTo>
                  <a:cubicBezTo>
                    <a:pt x="4283753" y="1317332"/>
                    <a:pt x="4284528" y="1315231"/>
                    <a:pt x="4320331" y="1325460"/>
                  </a:cubicBezTo>
                  <a:cubicBezTo>
                    <a:pt x="4328834" y="1327889"/>
                    <a:pt x="4337589" y="1329894"/>
                    <a:pt x="4345498" y="1333849"/>
                  </a:cubicBezTo>
                  <a:cubicBezTo>
                    <a:pt x="4360082" y="1341141"/>
                    <a:pt x="4372304" y="1352960"/>
                    <a:pt x="4387443" y="1359016"/>
                  </a:cubicBezTo>
                  <a:cubicBezTo>
                    <a:pt x="4400682" y="1364311"/>
                    <a:pt x="4415555" y="1363947"/>
                    <a:pt x="4429388" y="1367405"/>
                  </a:cubicBezTo>
                  <a:cubicBezTo>
                    <a:pt x="4437967" y="1369550"/>
                    <a:pt x="4445884" y="1374060"/>
                    <a:pt x="4454555" y="1375794"/>
                  </a:cubicBezTo>
                  <a:cubicBezTo>
                    <a:pt x="4487913" y="1382466"/>
                    <a:pt x="4555222" y="1392572"/>
                    <a:pt x="4555222" y="1392572"/>
                  </a:cubicBezTo>
                  <a:cubicBezTo>
                    <a:pt x="4579281" y="1390166"/>
                    <a:pt x="4634046" y="1390910"/>
                    <a:pt x="4664279" y="1375794"/>
                  </a:cubicBezTo>
                  <a:cubicBezTo>
                    <a:pt x="4673297" y="1371285"/>
                    <a:pt x="4679971" y="1362462"/>
                    <a:pt x="4689446" y="1359016"/>
                  </a:cubicBezTo>
                  <a:cubicBezTo>
                    <a:pt x="4711117" y="1351136"/>
                    <a:pt x="4756558" y="1342238"/>
                    <a:pt x="4756558" y="1342238"/>
                  </a:cubicBezTo>
                  <a:cubicBezTo>
                    <a:pt x="4817873" y="1301361"/>
                    <a:pt x="4740777" y="1351256"/>
                    <a:pt x="4815281" y="1308682"/>
                  </a:cubicBezTo>
                  <a:cubicBezTo>
                    <a:pt x="4824035" y="1303680"/>
                    <a:pt x="4831694" y="1296906"/>
                    <a:pt x="4840448" y="1291904"/>
                  </a:cubicBezTo>
                  <a:cubicBezTo>
                    <a:pt x="4851306" y="1285699"/>
                    <a:pt x="4863146" y="1281331"/>
                    <a:pt x="4874004" y="1275126"/>
                  </a:cubicBezTo>
                  <a:cubicBezTo>
                    <a:pt x="4882758" y="1270124"/>
                    <a:pt x="4890417" y="1263350"/>
                    <a:pt x="4899171" y="1258348"/>
                  </a:cubicBezTo>
                  <a:cubicBezTo>
                    <a:pt x="4910029" y="1252143"/>
                    <a:pt x="4922122" y="1248198"/>
                    <a:pt x="4932727" y="1241570"/>
                  </a:cubicBezTo>
                  <a:cubicBezTo>
                    <a:pt x="4977467" y="1213607"/>
                    <a:pt x="4957895" y="1221995"/>
                    <a:pt x="4991450" y="1182848"/>
                  </a:cubicBezTo>
                  <a:cubicBezTo>
                    <a:pt x="5012982" y="1157728"/>
                    <a:pt x="5015894" y="1158163"/>
                    <a:pt x="5041784" y="1140903"/>
                  </a:cubicBezTo>
                  <a:cubicBezTo>
                    <a:pt x="5101738" y="1050972"/>
                    <a:pt x="5008371" y="1187458"/>
                    <a:pt x="5083729" y="1090569"/>
                  </a:cubicBezTo>
                  <a:cubicBezTo>
                    <a:pt x="5135265" y="1024308"/>
                    <a:pt x="5092400" y="1052677"/>
                    <a:pt x="5150841" y="1023457"/>
                  </a:cubicBezTo>
                  <a:cubicBezTo>
                    <a:pt x="5164454" y="982617"/>
                    <a:pt x="5152655" y="1009173"/>
                    <a:pt x="5184397" y="964734"/>
                  </a:cubicBezTo>
                  <a:cubicBezTo>
                    <a:pt x="5190257" y="956530"/>
                    <a:pt x="5194720" y="947312"/>
                    <a:pt x="5201175" y="939567"/>
                  </a:cubicBezTo>
                  <a:cubicBezTo>
                    <a:pt x="5208770" y="930453"/>
                    <a:pt x="5218621" y="923408"/>
                    <a:pt x="5226342" y="914400"/>
                  </a:cubicBezTo>
                  <a:cubicBezTo>
                    <a:pt x="5235441" y="903784"/>
                    <a:pt x="5243382" y="892221"/>
                    <a:pt x="5251509" y="880844"/>
                  </a:cubicBezTo>
                  <a:cubicBezTo>
                    <a:pt x="5257369" y="872640"/>
                    <a:pt x="5261542" y="863171"/>
                    <a:pt x="5268287" y="855677"/>
                  </a:cubicBezTo>
                  <a:cubicBezTo>
                    <a:pt x="5286805" y="835101"/>
                    <a:pt x="5307436" y="816528"/>
                    <a:pt x="5327010" y="796954"/>
                  </a:cubicBezTo>
                  <a:cubicBezTo>
                    <a:pt x="5335399" y="788565"/>
                    <a:pt x="5345059" y="781278"/>
                    <a:pt x="5352177" y="771787"/>
                  </a:cubicBezTo>
                  <a:cubicBezTo>
                    <a:pt x="5360566" y="760602"/>
                    <a:pt x="5367896" y="748538"/>
                    <a:pt x="5377344" y="738231"/>
                  </a:cubicBezTo>
                  <a:cubicBezTo>
                    <a:pt x="5377356" y="738218"/>
                    <a:pt x="5450393" y="665181"/>
                    <a:pt x="5469622" y="645952"/>
                  </a:cubicBezTo>
                  <a:lnTo>
                    <a:pt x="5503178" y="612396"/>
                  </a:lnTo>
                  <a:cubicBezTo>
                    <a:pt x="5514363" y="601211"/>
                    <a:pt x="5523572" y="587614"/>
                    <a:pt x="5536734" y="578840"/>
                  </a:cubicBezTo>
                  <a:cubicBezTo>
                    <a:pt x="5545123" y="573247"/>
                    <a:pt x="5554246" y="568623"/>
                    <a:pt x="5561901" y="562062"/>
                  </a:cubicBezTo>
                  <a:cubicBezTo>
                    <a:pt x="5621259" y="511183"/>
                    <a:pt x="5567901" y="542284"/>
                    <a:pt x="5629013" y="511728"/>
                  </a:cubicBezTo>
                  <a:cubicBezTo>
                    <a:pt x="5637402" y="500543"/>
                    <a:pt x="5643658" y="487379"/>
                    <a:pt x="5654180" y="478172"/>
                  </a:cubicBezTo>
                  <a:cubicBezTo>
                    <a:pt x="5666451" y="467435"/>
                    <a:pt x="5682558" y="462050"/>
                    <a:pt x="5696125" y="453005"/>
                  </a:cubicBezTo>
                  <a:cubicBezTo>
                    <a:pt x="5707758" y="445249"/>
                    <a:pt x="5719159" y="437045"/>
                    <a:pt x="5729681" y="427838"/>
                  </a:cubicBezTo>
                  <a:cubicBezTo>
                    <a:pt x="5741586" y="417421"/>
                    <a:pt x="5750885" y="404164"/>
                    <a:pt x="5763237" y="394282"/>
                  </a:cubicBezTo>
                  <a:cubicBezTo>
                    <a:pt x="5778983" y="381685"/>
                    <a:pt x="5799312" y="374985"/>
                    <a:pt x="5813571" y="360726"/>
                  </a:cubicBezTo>
                  <a:cubicBezTo>
                    <a:pt x="5850268" y="324029"/>
                    <a:pt x="5828565" y="341663"/>
                    <a:pt x="5880683" y="310392"/>
                  </a:cubicBezTo>
                  <a:cubicBezTo>
                    <a:pt x="5889072" y="299207"/>
                    <a:pt x="5895234" y="285935"/>
                    <a:pt x="5905850" y="276836"/>
                  </a:cubicBezTo>
                  <a:cubicBezTo>
                    <a:pt x="5915345" y="268698"/>
                    <a:pt x="5928548" y="266263"/>
                    <a:pt x="5939406" y="260059"/>
                  </a:cubicBezTo>
                  <a:cubicBezTo>
                    <a:pt x="5948160" y="255057"/>
                    <a:pt x="5956985" y="249920"/>
                    <a:pt x="5964573" y="243281"/>
                  </a:cubicBezTo>
                  <a:cubicBezTo>
                    <a:pt x="6042354" y="175222"/>
                    <a:pt x="5969519" y="223535"/>
                    <a:pt x="6048463" y="176169"/>
                  </a:cubicBezTo>
                  <a:cubicBezTo>
                    <a:pt x="6056852" y="164984"/>
                    <a:pt x="6063180" y="151902"/>
                    <a:pt x="6073630" y="142613"/>
                  </a:cubicBezTo>
                  <a:cubicBezTo>
                    <a:pt x="6088701" y="129216"/>
                    <a:pt x="6107186" y="120242"/>
                    <a:pt x="6123964" y="109057"/>
                  </a:cubicBezTo>
                  <a:cubicBezTo>
                    <a:pt x="6132353" y="103464"/>
                    <a:pt x="6144622" y="101297"/>
                    <a:pt x="6149131" y="92279"/>
                  </a:cubicBezTo>
                  <a:lnTo>
                    <a:pt x="6157520" y="75501"/>
                  </a:ln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F71161-51FC-4214-B38F-4DC92CE52F3A}"/>
                </a:ext>
              </a:extLst>
            </p:cNvPr>
            <p:cNvSpPr txBox="1"/>
            <p:nvPr/>
          </p:nvSpPr>
          <p:spPr>
            <a:xfrm>
              <a:off x="7418651" y="2592703"/>
              <a:ext cx="14191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Test </a:t>
              </a:r>
            </a:p>
            <a:p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Error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FFAE148-7BFF-4F84-BA38-1D9995E97CDD}"/>
              </a:ext>
            </a:extLst>
          </p:cNvPr>
          <p:cNvGrpSpPr/>
          <p:nvPr/>
        </p:nvGrpSpPr>
        <p:grpSpPr>
          <a:xfrm>
            <a:off x="1837189" y="3691273"/>
            <a:ext cx="7234648" cy="1385142"/>
            <a:chOff x="1837189" y="3691273"/>
            <a:chExt cx="7234648" cy="1385142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D80BE41-F7DF-4A35-B292-EBA94BC3910D}"/>
                </a:ext>
              </a:extLst>
            </p:cNvPr>
            <p:cNvSpPr/>
            <p:nvPr/>
          </p:nvSpPr>
          <p:spPr>
            <a:xfrm>
              <a:off x="1837189" y="3691273"/>
              <a:ext cx="6031685" cy="1385142"/>
            </a:xfrm>
            <a:custGeom>
              <a:avLst/>
              <a:gdLst>
                <a:gd name="connsiteX0" fmla="*/ 0 w 6031685"/>
                <a:gd name="connsiteY0" fmla="*/ 0 h 1385142"/>
                <a:gd name="connsiteX1" fmla="*/ 142613 w 6031685"/>
                <a:gd name="connsiteY1" fmla="*/ 8389 h 1385142"/>
                <a:gd name="connsiteX2" fmla="*/ 226503 w 6031685"/>
                <a:gd name="connsiteY2" fmla="*/ 25167 h 1385142"/>
                <a:gd name="connsiteX3" fmla="*/ 360727 w 6031685"/>
                <a:gd name="connsiteY3" fmla="*/ 41945 h 1385142"/>
                <a:gd name="connsiteX4" fmla="*/ 427839 w 6031685"/>
                <a:gd name="connsiteY4" fmla="*/ 50334 h 1385142"/>
                <a:gd name="connsiteX5" fmla="*/ 494951 w 6031685"/>
                <a:gd name="connsiteY5" fmla="*/ 58723 h 1385142"/>
                <a:gd name="connsiteX6" fmla="*/ 562063 w 6031685"/>
                <a:gd name="connsiteY6" fmla="*/ 75501 h 1385142"/>
                <a:gd name="connsiteX7" fmla="*/ 604008 w 6031685"/>
                <a:gd name="connsiteY7" fmla="*/ 92279 h 1385142"/>
                <a:gd name="connsiteX8" fmla="*/ 738232 w 6031685"/>
                <a:gd name="connsiteY8" fmla="*/ 117446 h 1385142"/>
                <a:gd name="connsiteX9" fmla="*/ 780177 w 6031685"/>
                <a:gd name="connsiteY9" fmla="*/ 125835 h 1385142"/>
                <a:gd name="connsiteX10" fmla="*/ 822121 w 6031685"/>
                <a:gd name="connsiteY10" fmla="*/ 151002 h 1385142"/>
                <a:gd name="connsiteX11" fmla="*/ 922789 w 6031685"/>
                <a:gd name="connsiteY11" fmla="*/ 167780 h 1385142"/>
                <a:gd name="connsiteX12" fmla="*/ 1006679 w 6031685"/>
                <a:gd name="connsiteY12" fmla="*/ 184558 h 1385142"/>
                <a:gd name="connsiteX13" fmla="*/ 1073791 w 6031685"/>
                <a:gd name="connsiteY13" fmla="*/ 209725 h 1385142"/>
                <a:gd name="connsiteX14" fmla="*/ 1115736 w 6031685"/>
                <a:gd name="connsiteY14" fmla="*/ 218114 h 1385142"/>
                <a:gd name="connsiteX15" fmla="*/ 1182848 w 6031685"/>
                <a:gd name="connsiteY15" fmla="*/ 234892 h 1385142"/>
                <a:gd name="connsiteX16" fmla="*/ 1224793 w 6031685"/>
                <a:gd name="connsiteY16" fmla="*/ 243281 h 1385142"/>
                <a:gd name="connsiteX17" fmla="*/ 1249960 w 6031685"/>
                <a:gd name="connsiteY17" fmla="*/ 251670 h 1385142"/>
                <a:gd name="connsiteX18" fmla="*/ 1308683 w 6031685"/>
                <a:gd name="connsiteY18" fmla="*/ 268448 h 1385142"/>
                <a:gd name="connsiteX19" fmla="*/ 1342239 w 6031685"/>
                <a:gd name="connsiteY19" fmla="*/ 276837 h 1385142"/>
                <a:gd name="connsiteX20" fmla="*/ 1375795 w 6031685"/>
                <a:gd name="connsiteY20" fmla="*/ 293615 h 1385142"/>
                <a:gd name="connsiteX21" fmla="*/ 1417740 w 6031685"/>
                <a:gd name="connsiteY21" fmla="*/ 302004 h 1385142"/>
                <a:gd name="connsiteX22" fmla="*/ 1451296 w 6031685"/>
                <a:gd name="connsiteY22" fmla="*/ 310393 h 1385142"/>
                <a:gd name="connsiteX23" fmla="*/ 1526797 w 6031685"/>
                <a:gd name="connsiteY23" fmla="*/ 335560 h 1385142"/>
                <a:gd name="connsiteX24" fmla="*/ 1551964 w 6031685"/>
                <a:gd name="connsiteY24" fmla="*/ 343949 h 1385142"/>
                <a:gd name="connsiteX25" fmla="*/ 1661021 w 6031685"/>
                <a:gd name="connsiteY25" fmla="*/ 377505 h 1385142"/>
                <a:gd name="connsiteX26" fmla="*/ 1711355 w 6031685"/>
                <a:gd name="connsiteY26" fmla="*/ 394283 h 1385142"/>
                <a:gd name="connsiteX27" fmla="*/ 1736521 w 6031685"/>
                <a:gd name="connsiteY27" fmla="*/ 402672 h 1385142"/>
                <a:gd name="connsiteX28" fmla="*/ 1770077 w 6031685"/>
                <a:gd name="connsiteY28" fmla="*/ 419450 h 1385142"/>
                <a:gd name="connsiteX29" fmla="*/ 1828800 w 6031685"/>
                <a:gd name="connsiteY29" fmla="*/ 444617 h 1385142"/>
                <a:gd name="connsiteX30" fmla="*/ 1895912 w 6031685"/>
                <a:gd name="connsiteY30" fmla="*/ 478173 h 1385142"/>
                <a:gd name="connsiteX31" fmla="*/ 1954635 w 6031685"/>
                <a:gd name="connsiteY31" fmla="*/ 511729 h 1385142"/>
                <a:gd name="connsiteX32" fmla="*/ 1996580 w 6031685"/>
                <a:gd name="connsiteY32" fmla="*/ 536895 h 1385142"/>
                <a:gd name="connsiteX33" fmla="*/ 2021747 w 6031685"/>
                <a:gd name="connsiteY33" fmla="*/ 553673 h 1385142"/>
                <a:gd name="connsiteX34" fmla="*/ 2046914 w 6031685"/>
                <a:gd name="connsiteY34" fmla="*/ 562062 h 1385142"/>
                <a:gd name="connsiteX35" fmla="*/ 2122415 w 6031685"/>
                <a:gd name="connsiteY35" fmla="*/ 612396 h 1385142"/>
                <a:gd name="connsiteX36" fmla="*/ 2172749 w 6031685"/>
                <a:gd name="connsiteY36" fmla="*/ 629174 h 1385142"/>
                <a:gd name="connsiteX37" fmla="*/ 2239861 w 6031685"/>
                <a:gd name="connsiteY37" fmla="*/ 662730 h 1385142"/>
                <a:gd name="connsiteX38" fmla="*/ 2273417 w 6031685"/>
                <a:gd name="connsiteY38" fmla="*/ 679508 h 1385142"/>
                <a:gd name="connsiteX39" fmla="*/ 2298584 w 6031685"/>
                <a:gd name="connsiteY39" fmla="*/ 687897 h 1385142"/>
                <a:gd name="connsiteX40" fmla="*/ 2323751 w 6031685"/>
                <a:gd name="connsiteY40" fmla="*/ 704675 h 1385142"/>
                <a:gd name="connsiteX41" fmla="*/ 2357307 w 6031685"/>
                <a:gd name="connsiteY41" fmla="*/ 713064 h 1385142"/>
                <a:gd name="connsiteX42" fmla="*/ 2382474 w 6031685"/>
                <a:gd name="connsiteY42" fmla="*/ 721453 h 1385142"/>
                <a:gd name="connsiteX43" fmla="*/ 2457975 w 6031685"/>
                <a:gd name="connsiteY43" fmla="*/ 755009 h 1385142"/>
                <a:gd name="connsiteX44" fmla="*/ 2483142 w 6031685"/>
                <a:gd name="connsiteY44" fmla="*/ 763398 h 1385142"/>
                <a:gd name="connsiteX45" fmla="*/ 2508309 w 6031685"/>
                <a:gd name="connsiteY45" fmla="*/ 780176 h 1385142"/>
                <a:gd name="connsiteX46" fmla="*/ 2558643 w 6031685"/>
                <a:gd name="connsiteY46" fmla="*/ 788565 h 1385142"/>
                <a:gd name="connsiteX47" fmla="*/ 2634144 w 6031685"/>
                <a:gd name="connsiteY47" fmla="*/ 822121 h 1385142"/>
                <a:gd name="connsiteX48" fmla="*/ 2709644 w 6031685"/>
                <a:gd name="connsiteY48" fmla="*/ 855677 h 1385142"/>
                <a:gd name="connsiteX49" fmla="*/ 2751589 w 6031685"/>
                <a:gd name="connsiteY49" fmla="*/ 864066 h 1385142"/>
                <a:gd name="connsiteX50" fmla="*/ 2776756 w 6031685"/>
                <a:gd name="connsiteY50" fmla="*/ 880844 h 1385142"/>
                <a:gd name="connsiteX51" fmla="*/ 2810312 w 6031685"/>
                <a:gd name="connsiteY51" fmla="*/ 889233 h 1385142"/>
                <a:gd name="connsiteX52" fmla="*/ 2835479 w 6031685"/>
                <a:gd name="connsiteY52" fmla="*/ 897622 h 1385142"/>
                <a:gd name="connsiteX53" fmla="*/ 2894202 w 6031685"/>
                <a:gd name="connsiteY53" fmla="*/ 914400 h 1385142"/>
                <a:gd name="connsiteX54" fmla="*/ 2927758 w 6031685"/>
                <a:gd name="connsiteY54" fmla="*/ 931178 h 1385142"/>
                <a:gd name="connsiteX55" fmla="*/ 2986481 w 6031685"/>
                <a:gd name="connsiteY55" fmla="*/ 947956 h 1385142"/>
                <a:gd name="connsiteX56" fmla="*/ 3011648 w 6031685"/>
                <a:gd name="connsiteY56" fmla="*/ 956345 h 1385142"/>
                <a:gd name="connsiteX57" fmla="*/ 3045204 w 6031685"/>
                <a:gd name="connsiteY57" fmla="*/ 964734 h 1385142"/>
                <a:gd name="connsiteX58" fmla="*/ 3087149 w 6031685"/>
                <a:gd name="connsiteY58" fmla="*/ 981512 h 1385142"/>
                <a:gd name="connsiteX59" fmla="*/ 3120705 w 6031685"/>
                <a:gd name="connsiteY59" fmla="*/ 989901 h 1385142"/>
                <a:gd name="connsiteX60" fmla="*/ 3145872 w 6031685"/>
                <a:gd name="connsiteY60" fmla="*/ 998290 h 1385142"/>
                <a:gd name="connsiteX61" fmla="*/ 3212984 w 6031685"/>
                <a:gd name="connsiteY61" fmla="*/ 1015068 h 1385142"/>
                <a:gd name="connsiteX62" fmla="*/ 3288485 w 6031685"/>
                <a:gd name="connsiteY62" fmla="*/ 1040235 h 1385142"/>
                <a:gd name="connsiteX63" fmla="*/ 3313652 w 6031685"/>
                <a:gd name="connsiteY63" fmla="*/ 1048624 h 1385142"/>
                <a:gd name="connsiteX64" fmla="*/ 3389153 w 6031685"/>
                <a:gd name="connsiteY64" fmla="*/ 1065402 h 1385142"/>
                <a:gd name="connsiteX65" fmla="*/ 3414320 w 6031685"/>
                <a:gd name="connsiteY65" fmla="*/ 1073791 h 1385142"/>
                <a:gd name="connsiteX66" fmla="*/ 3447876 w 6031685"/>
                <a:gd name="connsiteY66" fmla="*/ 1082180 h 1385142"/>
                <a:gd name="connsiteX67" fmla="*/ 3473043 w 6031685"/>
                <a:gd name="connsiteY67" fmla="*/ 1090569 h 1385142"/>
                <a:gd name="connsiteX68" fmla="*/ 3514988 w 6031685"/>
                <a:gd name="connsiteY68" fmla="*/ 1098958 h 1385142"/>
                <a:gd name="connsiteX69" fmla="*/ 3582099 w 6031685"/>
                <a:gd name="connsiteY69" fmla="*/ 1124125 h 1385142"/>
                <a:gd name="connsiteX70" fmla="*/ 3615655 w 6031685"/>
                <a:gd name="connsiteY70" fmla="*/ 1132514 h 1385142"/>
                <a:gd name="connsiteX71" fmla="*/ 3657600 w 6031685"/>
                <a:gd name="connsiteY71" fmla="*/ 1149292 h 1385142"/>
                <a:gd name="connsiteX72" fmla="*/ 3699545 w 6031685"/>
                <a:gd name="connsiteY72" fmla="*/ 1157681 h 1385142"/>
                <a:gd name="connsiteX73" fmla="*/ 3741490 w 6031685"/>
                <a:gd name="connsiteY73" fmla="*/ 1174459 h 1385142"/>
                <a:gd name="connsiteX74" fmla="*/ 3783435 w 6031685"/>
                <a:gd name="connsiteY74" fmla="*/ 1182848 h 1385142"/>
                <a:gd name="connsiteX75" fmla="*/ 3833769 w 6031685"/>
                <a:gd name="connsiteY75" fmla="*/ 1199626 h 1385142"/>
                <a:gd name="connsiteX76" fmla="*/ 4261608 w 6031685"/>
                <a:gd name="connsiteY76" fmla="*/ 1208015 h 1385142"/>
                <a:gd name="connsiteX77" fmla="*/ 4454555 w 6031685"/>
                <a:gd name="connsiteY77" fmla="*/ 1233182 h 1385142"/>
                <a:gd name="connsiteX78" fmla="*/ 4572000 w 6031685"/>
                <a:gd name="connsiteY78" fmla="*/ 1241571 h 1385142"/>
                <a:gd name="connsiteX79" fmla="*/ 4639112 w 6031685"/>
                <a:gd name="connsiteY79" fmla="*/ 1249960 h 1385142"/>
                <a:gd name="connsiteX80" fmla="*/ 4723002 w 6031685"/>
                <a:gd name="connsiteY80" fmla="*/ 1258349 h 1385142"/>
                <a:gd name="connsiteX81" fmla="*/ 4840448 w 6031685"/>
                <a:gd name="connsiteY81" fmla="*/ 1275127 h 1385142"/>
                <a:gd name="connsiteX82" fmla="*/ 4974672 w 6031685"/>
                <a:gd name="connsiteY82" fmla="*/ 1283516 h 1385142"/>
                <a:gd name="connsiteX83" fmla="*/ 5041784 w 6031685"/>
                <a:gd name="connsiteY83" fmla="*/ 1291905 h 1385142"/>
                <a:gd name="connsiteX84" fmla="*/ 5117285 w 6031685"/>
                <a:gd name="connsiteY84" fmla="*/ 1300294 h 1385142"/>
                <a:gd name="connsiteX85" fmla="*/ 5293454 w 6031685"/>
                <a:gd name="connsiteY85" fmla="*/ 1325461 h 1385142"/>
                <a:gd name="connsiteX86" fmla="*/ 5469622 w 6031685"/>
                <a:gd name="connsiteY86" fmla="*/ 1333850 h 1385142"/>
                <a:gd name="connsiteX87" fmla="*/ 5603846 w 6031685"/>
                <a:gd name="connsiteY87" fmla="*/ 1350628 h 1385142"/>
                <a:gd name="connsiteX88" fmla="*/ 5679347 w 6031685"/>
                <a:gd name="connsiteY88" fmla="*/ 1359017 h 1385142"/>
                <a:gd name="connsiteX89" fmla="*/ 5738070 w 6031685"/>
                <a:gd name="connsiteY89" fmla="*/ 1367406 h 1385142"/>
                <a:gd name="connsiteX90" fmla="*/ 5863905 w 6031685"/>
                <a:gd name="connsiteY90" fmla="*/ 1375795 h 1385142"/>
                <a:gd name="connsiteX91" fmla="*/ 6031685 w 6031685"/>
                <a:gd name="connsiteY91" fmla="*/ 1384184 h 138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6031685" h="1385142">
                  <a:moveTo>
                    <a:pt x="0" y="0"/>
                  </a:moveTo>
                  <a:cubicBezTo>
                    <a:pt x="47538" y="2796"/>
                    <a:pt x="95172" y="4264"/>
                    <a:pt x="142613" y="8389"/>
                  </a:cubicBezTo>
                  <a:cubicBezTo>
                    <a:pt x="243440" y="17157"/>
                    <a:pt x="149928" y="13681"/>
                    <a:pt x="226503" y="25167"/>
                  </a:cubicBezTo>
                  <a:cubicBezTo>
                    <a:pt x="271094" y="31856"/>
                    <a:pt x="315986" y="36352"/>
                    <a:pt x="360727" y="41945"/>
                  </a:cubicBezTo>
                  <a:lnTo>
                    <a:pt x="427839" y="50334"/>
                  </a:lnTo>
                  <a:cubicBezTo>
                    <a:pt x="450210" y="53130"/>
                    <a:pt x="473079" y="53255"/>
                    <a:pt x="494951" y="58723"/>
                  </a:cubicBezTo>
                  <a:cubicBezTo>
                    <a:pt x="517322" y="64316"/>
                    <a:pt x="540653" y="66937"/>
                    <a:pt x="562063" y="75501"/>
                  </a:cubicBezTo>
                  <a:cubicBezTo>
                    <a:pt x="576045" y="81094"/>
                    <a:pt x="589458" y="88399"/>
                    <a:pt x="604008" y="92279"/>
                  </a:cubicBezTo>
                  <a:cubicBezTo>
                    <a:pt x="649049" y="104290"/>
                    <a:pt x="692889" y="109202"/>
                    <a:pt x="738232" y="117446"/>
                  </a:cubicBezTo>
                  <a:cubicBezTo>
                    <a:pt x="752261" y="119997"/>
                    <a:pt x="766195" y="123039"/>
                    <a:pt x="780177" y="125835"/>
                  </a:cubicBezTo>
                  <a:cubicBezTo>
                    <a:pt x="794158" y="134224"/>
                    <a:pt x="806479" y="146401"/>
                    <a:pt x="822121" y="151002"/>
                  </a:cubicBezTo>
                  <a:cubicBezTo>
                    <a:pt x="854758" y="160601"/>
                    <a:pt x="889431" y="161108"/>
                    <a:pt x="922789" y="167780"/>
                  </a:cubicBezTo>
                  <a:cubicBezTo>
                    <a:pt x="950752" y="173373"/>
                    <a:pt x="979013" y="177642"/>
                    <a:pt x="1006679" y="184558"/>
                  </a:cubicBezTo>
                  <a:cubicBezTo>
                    <a:pt x="1133256" y="216202"/>
                    <a:pt x="942186" y="165857"/>
                    <a:pt x="1073791" y="209725"/>
                  </a:cubicBezTo>
                  <a:cubicBezTo>
                    <a:pt x="1087318" y="214234"/>
                    <a:pt x="1101843" y="214908"/>
                    <a:pt x="1115736" y="218114"/>
                  </a:cubicBezTo>
                  <a:cubicBezTo>
                    <a:pt x="1138205" y="223299"/>
                    <a:pt x="1160237" y="230370"/>
                    <a:pt x="1182848" y="234892"/>
                  </a:cubicBezTo>
                  <a:cubicBezTo>
                    <a:pt x="1196830" y="237688"/>
                    <a:pt x="1210960" y="239823"/>
                    <a:pt x="1224793" y="243281"/>
                  </a:cubicBezTo>
                  <a:cubicBezTo>
                    <a:pt x="1233372" y="245426"/>
                    <a:pt x="1241490" y="249129"/>
                    <a:pt x="1249960" y="251670"/>
                  </a:cubicBezTo>
                  <a:cubicBezTo>
                    <a:pt x="1269459" y="257520"/>
                    <a:pt x="1289043" y="263092"/>
                    <a:pt x="1308683" y="268448"/>
                  </a:cubicBezTo>
                  <a:cubicBezTo>
                    <a:pt x="1319806" y="271482"/>
                    <a:pt x="1331444" y="272789"/>
                    <a:pt x="1342239" y="276837"/>
                  </a:cubicBezTo>
                  <a:cubicBezTo>
                    <a:pt x="1353948" y="281228"/>
                    <a:pt x="1363931" y="289660"/>
                    <a:pt x="1375795" y="293615"/>
                  </a:cubicBezTo>
                  <a:cubicBezTo>
                    <a:pt x="1389322" y="298124"/>
                    <a:pt x="1403821" y="298911"/>
                    <a:pt x="1417740" y="302004"/>
                  </a:cubicBezTo>
                  <a:cubicBezTo>
                    <a:pt x="1428995" y="304505"/>
                    <a:pt x="1440276" y="307002"/>
                    <a:pt x="1451296" y="310393"/>
                  </a:cubicBezTo>
                  <a:cubicBezTo>
                    <a:pt x="1476651" y="318195"/>
                    <a:pt x="1501630" y="327171"/>
                    <a:pt x="1526797" y="335560"/>
                  </a:cubicBezTo>
                  <a:cubicBezTo>
                    <a:pt x="1535186" y="338356"/>
                    <a:pt x="1543385" y="341804"/>
                    <a:pt x="1551964" y="343949"/>
                  </a:cubicBezTo>
                  <a:cubicBezTo>
                    <a:pt x="1611256" y="358772"/>
                    <a:pt x="1574582" y="348692"/>
                    <a:pt x="1661021" y="377505"/>
                  </a:cubicBezTo>
                  <a:lnTo>
                    <a:pt x="1711355" y="394283"/>
                  </a:lnTo>
                  <a:cubicBezTo>
                    <a:pt x="1719744" y="397079"/>
                    <a:pt x="1728612" y="398718"/>
                    <a:pt x="1736521" y="402672"/>
                  </a:cubicBezTo>
                  <a:cubicBezTo>
                    <a:pt x="1747706" y="408265"/>
                    <a:pt x="1758583" y="414524"/>
                    <a:pt x="1770077" y="419450"/>
                  </a:cubicBezTo>
                  <a:cubicBezTo>
                    <a:pt x="1806404" y="435019"/>
                    <a:pt x="1788330" y="419324"/>
                    <a:pt x="1828800" y="444617"/>
                  </a:cubicBezTo>
                  <a:cubicBezTo>
                    <a:pt x="1885840" y="480267"/>
                    <a:pt x="1837033" y="463453"/>
                    <a:pt x="1895912" y="478173"/>
                  </a:cubicBezTo>
                  <a:cubicBezTo>
                    <a:pt x="1948640" y="513325"/>
                    <a:pt x="1890782" y="476256"/>
                    <a:pt x="1954635" y="511729"/>
                  </a:cubicBezTo>
                  <a:cubicBezTo>
                    <a:pt x="1968888" y="519647"/>
                    <a:pt x="1982753" y="528253"/>
                    <a:pt x="1996580" y="536895"/>
                  </a:cubicBezTo>
                  <a:cubicBezTo>
                    <a:pt x="2005130" y="542239"/>
                    <a:pt x="2012729" y="549164"/>
                    <a:pt x="2021747" y="553673"/>
                  </a:cubicBezTo>
                  <a:cubicBezTo>
                    <a:pt x="2029656" y="557628"/>
                    <a:pt x="2038525" y="559266"/>
                    <a:pt x="2046914" y="562062"/>
                  </a:cubicBezTo>
                  <a:cubicBezTo>
                    <a:pt x="2070746" y="579936"/>
                    <a:pt x="2095033" y="599950"/>
                    <a:pt x="2122415" y="612396"/>
                  </a:cubicBezTo>
                  <a:cubicBezTo>
                    <a:pt x="2138515" y="619714"/>
                    <a:pt x="2172749" y="629174"/>
                    <a:pt x="2172749" y="629174"/>
                  </a:cubicBezTo>
                  <a:cubicBezTo>
                    <a:pt x="2234576" y="675544"/>
                    <a:pt x="2177034" y="639170"/>
                    <a:pt x="2239861" y="662730"/>
                  </a:cubicBezTo>
                  <a:cubicBezTo>
                    <a:pt x="2251570" y="667121"/>
                    <a:pt x="2261923" y="674582"/>
                    <a:pt x="2273417" y="679508"/>
                  </a:cubicBezTo>
                  <a:cubicBezTo>
                    <a:pt x="2281545" y="682991"/>
                    <a:pt x="2290675" y="683942"/>
                    <a:pt x="2298584" y="687897"/>
                  </a:cubicBezTo>
                  <a:cubicBezTo>
                    <a:pt x="2307602" y="692406"/>
                    <a:pt x="2314484" y="700703"/>
                    <a:pt x="2323751" y="704675"/>
                  </a:cubicBezTo>
                  <a:cubicBezTo>
                    <a:pt x="2334348" y="709217"/>
                    <a:pt x="2346221" y="709897"/>
                    <a:pt x="2357307" y="713064"/>
                  </a:cubicBezTo>
                  <a:cubicBezTo>
                    <a:pt x="2365810" y="715493"/>
                    <a:pt x="2374194" y="718348"/>
                    <a:pt x="2382474" y="721453"/>
                  </a:cubicBezTo>
                  <a:cubicBezTo>
                    <a:pt x="2486538" y="760477"/>
                    <a:pt x="2369006" y="716879"/>
                    <a:pt x="2457975" y="755009"/>
                  </a:cubicBezTo>
                  <a:cubicBezTo>
                    <a:pt x="2466103" y="758492"/>
                    <a:pt x="2475233" y="759443"/>
                    <a:pt x="2483142" y="763398"/>
                  </a:cubicBezTo>
                  <a:cubicBezTo>
                    <a:pt x="2492160" y="767907"/>
                    <a:pt x="2498744" y="776988"/>
                    <a:pt x="2508309" y="780176"/>
                  </a:cubicBezTo>
                  <a:cubicBezTo>
                    <a:pt x="2524446" y="785555"/>
                    <a:pt x="2541865" y="785769"/>
                    <a:pt x="2558643" y="788565"/>
                  </a:cubicBezTo>
                  <a:cubicBezTo>
                    <a:pt x="2632679" y="837922"/>
                    <a:pt x="2514335" y="762215"/>
                    <a:pt x="2634144" y="822121"/>
                  </a:cubicBezTo>
                  <a:cubicBezTo>
                    <a:pt x="2658932" y="834515"/>
                    <a:pt x="2682864" y="847643"/>
                    <a:pt x="2709644" y="855677"/>
                  </a:cubicBezTo>
                  <a:cubicBezTo>
                    <a:pt x="2723301" y="859774"/>
                    <a:pt x="2737607" y="861270"/>
                    <a:pt x="2751589" y="864066"/>
                  </a:cubicBezTo>
                  <a:cubicBezTo>
                    <a:pt x="2759978" y="869659"/>
                    <a:pt x="2767489" y="876872"/>
                    <a:pt x="2776756" y="880844"/>
                  </a:cubicBezTo>
                  <a:cubicBezTo>
                    <a:pt x="2787353" y="885386"/>
                    <a:pt x="2799226" y="886066"/>
                    <a:pt x="2810312" y="889233"/>
                  </a:cubicBezTo>
                  <a:cubicBezTo>
                    <a:pt x="2818815" y="891662"/>
                    <a:pt x="2826976" y="895193"/>
                    <a:pt x="2835479" y="897622"/>
                  </a:cubicBezTo>
                  <a:cubicBezTo>
                    <a:pt x="2856764" y="903703"/>
                    <a:pt x="2874088" y="905780"/>
                    <a:pt x="2894202" y="914400"/>
                  </a:cubicBezTo>
                  <a:cubicBezTo>
                    <a:pt x="2905696" y="919326"/>
                    <a:pt x="2916264" y="926252"/>
                    <a:pt x="2927758" y="931178"/>
                  </a:cubicBezTo>
                  <a:cubicBezTo>
                    <a:pt x="2947872" y="939798"/>
                    <a:pt x="2965196" y="941875"/>
                    <a:pt x="2986481" y="947956"/>
                  </a:cubicBezTo>
                  <a:cubicBezTo>
                    <a:pt x="2994984" y="950385"/>
                    <a:pt x="3003145" y="953916"/>
                    <a:pt x="3011648" y="956345"/>
                  </a:cubicBezTo>
                  <a:cubicBezTo>
                    <a:pt x="3022734" y="959512"/>
                    <a:pt x="3034266" y="961088"/>
                    <a:pt x="3045204" y="964734"/>
                  </a:cubicBezTo>
                  <a:cubicBezTo>
                    <a:pt x="3059490" y="969496"/>
                    <a:pt x="3072863" y="976750"/>
                    <a:pt x="3087149" y="981512"/>
                  </a:cubicBezTo>
                  <a:cubicBezTo>
                    <a:pt x="3098087" y="985158"/>
                    <a:pt x="3109619" y="986734"/>
                    <a:pt x="3120705" y="989901"/>
                  </a:cubicBezTo>
                  <a:cubicBezTo>
                    <a:pt x="3129208" y="992330"/>
                    <a:pt x="3137341" y="995963"/>
                    <a:pt x="3145872" y="998290"/>
                  </a:cubicBezTo>
                  <a:cubicBezTo>
                    <a:pt x="3168119" y="1004357"/>
                    <a:pt x="3191108" y="1007776"/>
                    <a:pt x="3212984" y="1015068"/>
                  </a:cubicBezTo>
                  <a:lnTo>
                    <a:pt x="3288485" y="1040235"/>
                  </a:lnTo>
                  <a:cubicBezTo>
                    <a:pt x="3296874" y="1043031"/>
                    <a:pt x="3304981" y="1046890"/>
                    <a:pt x="3313652" y="1048624"/>
                  </a:cubicBezTo>
                  <a:cubicBezTo>
                    <a:pt x="3342484" y="1054390"/>
                    <a:pt x="3361510" y="1057504"/>
                    <a:pt x="3389153" y="1065402"/>
                  </a:cubicBezTo>
                  <a:cubicBezTo>
                    <a:pt x="3397656" y="1067831"/>
                    <a:pt x="3405817" y="1071362"/>
                    <a:pt x="3414320" y="1073791"/>
                  </a:cubicBezTo>
                  <a:cubicBezTo>
                    <a:pt x="3425406" y="1076958"/>
                    <a:pt x="3436790" y="1079013"/>
                    <a:pt x="3447876" y="1082180"/>
                  </a:cubicBezTo>
                  <a:cubicBezTo>
                    <a:pt x="3456379" y="1084609"/>
                    <a:pt x="3464464" y="1088424"/>
                    <a:pt x="3473043" y="1090569"/>
                  </a:cubicBezTo>
                  <a:cubicBezTo>
                    <a:pt x="3486876" y="1094027"/>
                    <a:pt x="3501155" y="1095500"/>
                    <a:pt x="3514988" y="1098958"/>
                  </a:cubicBezTo>
                  <a:cubicBezTo>
                    <a:pt x="3538552" y="1104849"/>
                    <a:pt x="3559001" y="1116426"/>
                    <a:pt x="3582099" y="1124125"/>
                  </a:cubicBezTo>
                  <a:cubicBezTo>
                    <a:pt x="3593037" y="1127771"/>
                    <a:pt x="3604717" y="1128868"/>
                    <a:pt x="3615655" y="1132514"/>
                  </a:cubicBezTo>
                  <a:cubicBezTo>
                    <a:pt x="3629941" y="1137276"/>
                    <a:pt x="3643176" y="1144965"/>
                    <a:pt x="3657600" y="1149292"/>
                  </a:cubicBezTo>
                  <a:cubicBezTo>
                    <a:pt x="3671257" y="1153389"/>
                    <a:pt x="3685888" y="1153584"/>
                    <a:pt x="3699545" y="1157681"/>
                  </a:cubicBezTo>
                  <a:cubicBezTo>
                    <a:pt x="3713969" y="1162008"/>
                    <a:pt x="3727066" y="1170132"/>
                    <a:pt x="3741490" y="1174459"/>
                  </a:cubicBezTo>
                  <a:cubicBezTo>
                    <a:pt x="3755147" y="1178556"/>
                    <a:pt x="3769679" y="1179096"/>
                    <a:pt x="3783435" y="1182848"/>
                  </a:cubicBezTo>
                  <a:cubicBezTo>
                    <a:pt x="3800497" y="1187501"/>
                    <a:pt x="3816087" y="1199279"/>
                    <a:pt x="3833769" y="1199626"/>
                  </a:cubicBezTo>
                  <a:lnTo>
                    <a:pt x="4261608" y="1208015"/>
                  </a:lnTo>
                  <a:cubicBezTo>
                    <a:pt x="4326649" y="1217307"/>
                    <a:pt x="4389356" y="1227513"/>
                    <a:pt x="4454555" y="1233182"/>
                  </a:cubicBezTo>
                  <a:cubicBezTo>
                    <a:pt x="4493656" y="1236582"/>
                    <a:pt x="4532913" y="1238018"/>
                    <a:pt x="4572000" y="1241571"/>
                  </a:cubicBezTo>
                  <a:cubicBezTo>
                    <a:pt x="4594452" y="1243612"/>
                    <a:pt x="4616705" y="1247470"/>
                    <a:pt x="4639112" y="1249960"/>
                  </a:cubicBezTo>
                  <a:cubicBezTo>
                    <a:pt x="4667043" y="1253063"/>
                    <a:pt x="4695116" y="1254863"/>
                    <a:pt x="4723002" y="1258349"/>
                  </a:cubicBezTo>
                  <a:cubicBezTo>
                    <a:pt x="4762243" y="1263254"/>
                    <a:pt x="4800979" y="1272660"/>
                    <a:pt x="4840448" y="1275127"/>
                  </a:cubicBezTo>
                  <a:cubicBezTo>
                    <a:pt x="4885189" y="1277923"/>
                    <a:pt x="4929998" y="1279793"/>
                    <a:pt x="4974672" y="1283516"/>
                  </a:cubicBezTo>
                  <a:cubicBezTo>
                    <a:pt x="4997139" y="1285388"/>
                    <a:pt x="5019394" y="1289271"/>
                    <a:pt x="5041784" y="1291905"/>
                  </a:cubicBezTo>
                  <a:cubicBezTo>
                    <a:pt x="5066932" y="1294864"/>
                    <a:pt x="5092218" y="1296713"/>
                    <a:pt x="5117285" y="1300294"/>
                  </a:cubicBezTo>
                  <a:cubicBezTo>
                    <a:pt x="5217017" y="1314541"/>
                    <a:pt x="5102159" y="1316352"/>
                    <a:pt x="5293454" y="1325461"/>
                  </a:cubicBezTo>
                  <a:lnTo>
                    <a:pt x="5469622" y="1333850"/>
                  </a:lnTo>
                  <a:cubicBezTo>
                    <a:pt x="5702737" y="1359752"/>
                    <a:pt x="5412325" y="1326688"/>
                    <a:pt x="5603846" y="1350628"/>
                  </a:cubicBezTo>
                  <a:cubicBezTo>
                    <a:pt x="5628972" y="1353769"/>
                    <a:pt x="5654221" y="1355876"/>
                    <a:pt x="5679347" y="1359017"/>
                  </a:cubicBezTo>
                  <a:cubicBezTo>
                    <a:pt x="5698967" y="1361470"/>
                    <a:pt x="5718378" y="1365616"/>
                    <a:pt x="5738070" y="1367406"/>
                  </a:cubicBezTo>
                  <a:cubicBezTo>
                    <a:pt x="5779935" y="1371212"/>
                    <a:pt x="5821960" y="1372999"/>
                    <a:pt x="5863905" y="1375795"/>
                  </a:cubicBezTo>
                  <a:cubicBezTo>
                    <a:pt x="5958615" y="1389325"/>
                    <a:pt x="5902855" y="1384184"/>
                    <a:pt x="6031685" y="1384184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A7DABC-C5A1-4E9F-A244-BB6DFA9C7AD0}"/>
                </a:ext>
              </a:extLst>
            </p:cNvPr>
            <p:cNvSpPr txBox="1"/>
            <p:nvPr/>
          </p:nvSpPr>
          <p:spPr>
            <a:xfrm>
              <a:off x="7418651" y="4033322"/>
              <a:ext cx="165318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1">
                      <a:lumMod val="75000"/>
                    </a:schemeClr>
                  </a:solidFill>
                </a:rPr>
                <a:t>Training </a:t>
              </a:r>
            </a:p>
            <a:p>
              <a:r>
                <a:rPr lang="en-US" sz="2800" b="1" dirty="0">
                  <a:solidFill>
                    <a:schemeClr val="accent1">
                      <a:lumMod val="75000"/>
                    </a:schemeClr>
                  </a:solidFill>
                </a:rPr>
                <a:t>Error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8569057-DC22-4D1F-9636-0E255B8DD9ED}"/>
              </a:ext>
            </a:extLst>
          </p:cNvPr>
          <p:cNvSpPr txBox="1"/>
          <p:nvPr/>
        </p:nvSpPr>
        <p:spPr>
          <a:xfrm>
            <a:off x="3806449" y="5172130"/>
            <a:ext cx="2202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Complexity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728007-1FDB-4175-AD63-4798C9DB4594}"/>
              </a:ext>
            </a:extLst>
          </p:cNvPr>
          <p:cNvGrpSpPr/>
          <p:nvPr/>
        </p:nvGrpSpPr>
        <p:grpSpPr>
          <a:xfrm>
            <a:off x="6434356" y="1427957"/>
            <a:ext cx="1233182" cy="1972594"/>
            <a:chOff x="6434356" y="1427957"/>
            <a:chExt cx="1233182" cy="197259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C038CDE-A946-4636-8A5C-7450A1EEB90C}"/>
                </a:ext>
              </a:extLst>
            </p:cNvPr>
            <p:cNvCxnSpPr/>
            <p:nvPr/>
          </p:nvCxnSpPr>
          <p:spPr>
            <a:xfrm flipV="1">
              <a:off x="6434356" y="1921079"/>
              <a:ext cx="1233182" cy="1350627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C86106D-D2E1-4A96-A26C-12A82F4E7698}"/>
                </a:ext>
              </a:extLst>
            </p:cNvPr>
            <p:cNvSpPr txBox="1"/>
            <p:nvPr/>
          </p:nvSpPr>
          <p:spPr>
            <a:xfrm rot="18754847">
              <a:off x="5789283" y="2152644"/>
              <a:ext cx="19725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Overfitting!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6E1C37A-5377-473F-AB1B-F4E267BA9C11}"/>
              </a:ext>
            </a:extLst>
          </p:cNvPr>
          <p:cNvGrpSpPr/>
          <p:nvPr/>
        </p:nvGrpSpPr>
        <p:grpSpPr>
          <a:xfrm rot="196038">
            <a:off x="3302066" y="2816414"/>
            <a:ext cx="2654521" cy="879565"/>
            <a:chOff x="2946105" y="2823941"/>
            <a:chExt cx="2654521" cy="879565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85EF9E9-2BE2-4EC4-BB85-181B1B032EC0}"/>
                </a:ext>
              </a:extLst>
            </p:cNvPr>
            <p:cNvCxnSpPr>
              <a:cxnSpLocks/>
            </p:cNvCxnSpPr>
            <p:nvPr/>
          </p:nvCxnSpPr>
          <p:spPr>
            <a:xfrm>
              <a:off x="2946105" y="2991323"/>
              <a:ext cx="2372789" cy="712183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FF79DEF-4782-4FF0-986B-27310EE05F26}"/>
                </a:ext>
              </a:extLst>
            </p:cNvPr>
            <p:cNvSpPr txBox="1"/>
            <p:nvPr/>
          </p:nvSpPr>
          <p:spPr>
            <a:xfrm rot="1006370">
              <a:off x="2998213" y="2823941"/>
              <a:ext cx="2602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Getting Better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73AD9C5-6E20-4580-9BB8-CC145376A7FE}"/>
              </a:ext>
            </a:extLst>
          </p:cNvPr>
          <p:cNvSpPr txBox="1"/>
          <p:nvPr/>
        </p:nvSpPr>
        <p:spPr>
          <a:xfrm>
            <a:off x="626377" y="3320453"/>
            <a:ext cx="1367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Error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1E2E51-A40B-4D16-AC47-A6CD9FF21FA6}"/>
              </a:ext>
            </a:extLst>
          </p:cNvPr>
          <p:cNvSpPr txBox="1"/>
          <p:nvPr/>
        </p:nvSpPr>
        <p:spPr>
          <a:xfrm>
            <a:off x="2061410" y="1636064"/>
            <a:ext cx="2309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Underfitting!</a:t>
            </a:r>
          </a:p>
        </p:txBody>
      </p:sp>
    </p:spTree>
    <p:extLst>
      <p:ext uri="{BB962C8B-B14F-4D97-AF65-F5344CB8AC3E}">
        <p14:creationId xmlns:p14="http://schemas.microsoft.com/office/powerpoint/2010/main" val="213233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7E884-C6CC-4B71-BBA9-177B33E50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 and Overfitting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307072-6793-4078-B0E9-D28155699910}"/>
              </a:ext>
            </a:extLst>
          </p:cNvPr>
          <p:cNvGrpSpPr/>
          <p:nvPr/>
        </p:nvGrpSpPr>
        <p:grpSpPr>
          <a:xfrm>
            <a:off x="1840002" y="1730537"/>
            <a:ext cx="6185450" cy="3401355"/>
            <a:chOff x="1056489" y="2013358"/>
            <a:chExt cx="6803995" cy="374149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C1B4659-6A67-4496-B03D-06DAC2A2749F}"/>
                </a:ext>
              </a:extLst>
            </p:cNvPr>
            <p:cNvCxnSpPr/>
            <p:nvPr/>
          </p:nvCxnSpPr>
          <p:spPr>
            <a:xfrm flipV="1">
              <a:off x="1056489" y="2013358"/>
              <a:ext cx="0" cy="374149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DE22FC1-425A-49FE-A862-D34724A3286F}"/>
                </a:ext>
              </a:extLst>
            </p:cNvPr>
            <p:cNvCxnSpPr>
              <a:cxnSpLocks/>
            </p:cNvCxnSpPr>
            <p:nvPr/>
          </p:nvCxnSpPr>
          <p:spPr>
            <a:xfrm>
              <a:off x="1056489" y="5754848"/>
              <a:ext cx="6803995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D336D6-6337-4499-B128-BC33E71C456D}"/>
              </a:ext>
            </a:extLst>
          </p:cNvPr>
          <p:cNvSpPr txBox="1"/>
          <p:nvPr/>
        </p:nvSpPr>
        <p:spPr>
          <a:xfrm>
            <a:off x="6638241" y="5131892"/>
            <a:ext cx="2262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Low Bias</a:t>
            </a:r>
          </a:p>
          <a:p>
            <a:pPr algn="ctr"/>
            <a:r>
              <a:rPr lang="en-US" sz="2400" dirty="0"/>
              <a:t>High Variance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322601-964B-4501-B206-13728CFB1F14}"/>
              </a:ext>
            </a:extLst>
          </p:cNvPr>
          <p:cNvSpPr txBox="1"/>
          <p:nvPr/>
        </p:nvSpPr>
        <p:spPr>
          <a:xfrm>
            <a:off x="760610" y="5131891"/>
            <a:ext cx="2153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 Bias</a:t>
            </a:r>
          </a:p>
          <a:p>
            <a:pPr algn="ctr"/>
            <a:r>
              <a:rPr lang="en-US" sz="2400" dirty="0"/>
              <a:t>Low Variance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9BB4F9-B6A3-4AC9-99CD-5542CBFB058F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</a:t>
            </a:r>
            <a:r>
              <a:rPr lang="en-US" sz="1200" kern="0" dirty="0">
                <a:solidFill>
                  <a:sysClr val="windowText" lastClr="000000"/>
                </a:solidFill>
              </a:rPr>
              <a:t>adapted from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569057-DC22-4D1F-9636-0E255B8DD9ED}"/>
              </a:ext>
            </a:extLst>
          </p:cNvPr>
          <p:cNvSpPr txBox="1"/>
          <p:nvPr/>
        </p:nvSpPr>
        <p:spPr>
          <a:xfrm>
            <a:off x="3806449" y="5172130"/>
            <a:ext cx="2202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Complexity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3AD9C5-6E20-4580-9BB8-CC145376A7FE}"/>
              </a:ext>
            </a:extLst>
          </p:cNvPr>
          <p:cNvSpPr txBox="1"/>
          <p:nvPr/>
        </p:nvSpPr>
        <p:spPr>
          <a:xfrm>
            <a:off x="626377" y="3051670"/>
            <a:ext cx="1367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Test</a:t>
            </a:r>
          </a:p>
          <a:p>
            <a:pPr algn="ctr"/>
            <a:r>
              <a:rPr lang="en-US" sz="3200" dirty="0"/>
              <a:t>Error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D6E0B7-DD33-4091-97F5-37C9DA17CBAB}"/>
              </a:ext>
            </a:extLst>
          </p:cNvPr>
          <p:cNvGrpSpPr/>
          <p:nvPr/>
        </p:nvGrpSpPr>
        <p:grpSpPr>
          <a:xfrm>
            <a:off x="1828800" y="1367406"/>
            <a:ext cx="6812651" cy="1434517"/>
            <a:chOff x="1828800" y="1367406"/>
            <a:chExt cx="6812651" cy="143451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CF5997D-6FAA-4404-BA85-5B052BC1C4E2}"/>
                </a:ext>
              </a:extLst>
            </p:cNvPr>
            <p:cNvSpPr/>
            <p:nvPr/>
          </p:nvSpPr>
          <p:spPr>
            <a:xfrm>
              <a:off x="1828800" y="1367406"/>
              <a:ext cx="5754848" cy="1434517"/>
            </a:xfrm>
            <a:custGeom>
              <a:avLst/>
              <a:gdLst>
                <a:gd name="connsiteX0" fmla="*/ 0 w 5754848"/>
                <a:gd name="connsiteY0" fmla="*/ 1090568 h 1434517"/>
                <a:gd name="connsiteX1" fmla="*/ 159391 w 5754848"/>
                <a:gd name="connsiteY1" fmla="*/ 1098957 h 1434517"/>
                <a:gd name="connsiteX2" fmla="*/ 234892 w 5754848"/>
                <a:gd name="connsiteY2" fmla="*/ 1115735 h 1434517"/>
                <a:gd name="connsiteX3" fmla="*/ 335560 w 5754848"/>
                <a:gd name="connsiteY3" fmla="*/ 1132513 h 1434517"/>
                <a:gd name="connsiteX4" fmla="*/ 394283 w 5754848"/>
                <a:gd name="connsiteY4" fmla="*/ 1149291 h 1434517"/>
                <a:gd name="connsiteX5" fmla="*/ 469783 w 5754848"/>
                <a:gd name="connsiteY5" fmla="*/ 1166069 h 1434517"/>
                <a:gd name="connsiteX6" fmla="*/ 503339 w 5754848"/>
                <a:gd name="connsiteY6" fmla="*/ 1182847 h 1434517"/>
                <a:gd name="connsiteX7" fmla="*/ 553673 w 5754848"/>
                <a:gd name="connsiteY7" fmla="*/ 1199625 h 1434517"/>
                <a:gd name="connsiteX8" fmla="*/ 578840 w 5754848"/>
                <a:gd name="connsiteY8" fmla="*/ 1208014 h 1434517"/>
                <a:gd name="connsiteX9" fmla="*/ 604007 w 5754848"/>
                <a:gd name="connsiteY9" fmla="*/ 1224792 h 1434517"/>
                <a:gd name="connsiteX10" fmla="*/ 654341 w 5754848"/>
                <a:gd name="connsiteY10" fmla="*/ 1241570 h 1434517"/>
                <a:gd name="connsiteX11" fmla="*/ 679508 w 5754848"/>
                <a:gd name="connsiteY11" fmla="*/ 1258348 h 1434517"/>
                <a:gd name="connsiteX12" fmla="*/ 738231 w 5754848"/>
                <a:gd name="connsiteY12" fmla="*/ 1275126 h 1434517"/>
                <a:gd name="connsiteX13" fmla="*/ 805343 w 5754848"/>
                <a:gd name="connsiteY13" fmla="*/ 1300293 h 1434517"/>
                <a:gd name="connsiteX14" fmla="*/ 830510 w 5754848"/>
                <a:gd name="connsiteY14" fmla="*/ 1317071 h 1434517"/>
                <a:gd name="connsiteX15" fmla="*/ 855677 w 5754848"/>
                <a:gd name="connsiteY15" fmla="*/ 1325460 h 1434517"/>
                <a:gd name="connsiteX16" fmla="*/ 880844 w 5754848"/>
                <a:gd name="connsiteY16" fmla="*/ 1342238 h 1434517"/>
                <a:gd name="connsiteX17" fmla="*/ 931178 w 5754848"/>
                <a:gd name="connsiteY17" fmla="*/ 1350627 h 1434517"/>
                <a:gd name="connsiteX18" fmla="*/ 956345 w 5754848"/>
                <a:gd name="connsiteY18" fmla="*/ 1367405 h 1434517"/>
                <a:gd name="connsiteX19" fmla="*/ 1015068 w 5754848"/>
                <a:gd name="connsiteY19" fmla="*/ 1384183 h 1434517"/>
                <a:gd name="connsiteX20" fmla="*/ 1073791 w 5754848"/>
                <a:gd name="connsiteY20" fmla="*/ 1409350 h 1434517"/>
                <a:gd name="connsiteX21" fmla="*/ 1140903 w 5754848"/>
                <a:gd name="connsiteY21" fmla="*/ 1434517 h 1434517"/>
                <a:gd name="connsiteX22" fmla="*/ 1325461 w 5754848"/>
                <a:gd name="connsiteY22" fmla="*/ 1426128 h 1434517"/>
                <a:gd name="connsiteX23" fmla="*/ 1375794 w 5754848"/>
                <a:gd name="connsiteY23" fmla="*/ 1409350 h 1434517"/>
                <a:gd name="connsiteX24" fmla="*/ 1400961 w 5754848"/>
                <a:gd name="connsiteY24" fmla="*/ 1400961 h 1434517"/>
                <a:gd name="connsiteX25" fmla="*/ 1468073 w 5754848"/>
                <a:gd name="connsiteY25" fmla="*/ 1392572 h 1434517"/>
                <a:gd name="connsiteX26" fmla="*/ 1493240 w 5754848"/>
                <a:gd name="connsiteY26" fmla="*/ 1384183 h 1434517"/>
                <a:gd name="connsiteX27" fmla="*/ 1593908 w 5754848"/>
                <a:gd name="connsiteY27" fmla="*/ 1367405 h 1434517"/>
                <a:gd name="connsiteX28" fmla="*/ 1644242 w 5754848"/>
                <a:gd name="connsiteY28" fmla="*/ 1359016 h 1434517"/>
                <a:gd name="connsiteX29" fmla="*/ 1669409 w 5754848"/>
                <a:gd name="connsiteY29" fmla="*/ 1350627 h 1434517"/>
                <a:gd name="connsiteX30" fmla="*/ 1702965 w 5754848"/>
                <a:gd name="connsiteY30" fmla="*/ 1342238 h 1434517"/>
                <a:gd name="connsiteX31" fmla="*/ 1736521 w 5754848"/>
                <a:gd name="connsiteY31" fmla="*/ 1325460 h 1434517"/>
                <a:gd name="connsiteX32" fmla="*/ 1795244 w 5754848"/>
                <a:gd name="connsiteY32" fmla="*/ 1317071 h 1434517"/>
                <a:gd name="connsiteX33" fmla="*/ 1837189 w 5754848"/>
                <a:gd name="connsiteY33" fmla="*/ 1300293 h 1434517"/>
                <a:gd name="connsiteX34" fmla="*/ 1870745 w 5754848"/>
                <a:gd name="connsiteY34" fmla="*/ 1283515 h 1434517"/>
                <a:gd name="connsiteX35" fmla="*/ 1954635 w 5754848"/>
                <a:gd name="connsiteY35" fmla="*/ 1266737 h 1434517"/>
                <a:gd name="connsiteX36" fmla="*/ 2030136 w 5754848"/>
                <a:gd name="connsiteY36" fmla="*/ 1233181 h 1434517"/>
                <a:gd name="connsiteX37" fmla="*/ 2088859 w 5754848"/>
                <a:gd name="connsiteY37" fmla="*/ 1216403 h 1434517"/>
                <a:gd name="connsiteX38" fmla="*/ 2122415 w 5754848"/>
                <a:gd name="connsiteY38" fmla="*/ 1199625 h 1434517"/>
                <a:gd name="connsiteX39" fmla="*/ 2172749 w 5754848"/>
                <a:gd name="connsiteY39" fmla="*/ 1191236 h 1434517"/>
                <a:gd name="connsiteX40" fmla="*/ 2223083 w 5754848"/>
                <a:gd name="connsiteY40" fmla="*/ 1174458 h 1434517"/>
                <a:gd name="connsiteX41" fmla="*/ 2248250 w 5754848"/>
                <a:gd name="connsiteY41" fmla="*/ 1166069 h 1434517"/>
                <a:gd name="connsiteX42" fmla="*/ 2273417 w 5754848"/>
                <a:gd name="connsiteY42" fmla="*/ 1149291 h 1434517"/>
                <a:gd name="connsiteX43" fmla="*/ 2332139 w 5754848"/>
                <a:gd name="connsiteY43" fmla="*/ 1140902 h 1434517"/>
                <a:gd name="connsiteX44" fmla="*/ 2390862 w 5754848"/>
                <a:gd name="connsiteY44" fmla="*/ 1115735 h 1434517"/>
                <a:gd name="connsiteX45" fmla="*/ 2441196 w 5754848"/>
                <a:gd name="connsiteY45" fmla="*/ 1098957 h 1434517"/>
                <a:gd name="connsiteX46" fmla="*/ 2474752 w 5754848"/>
                <a:gd name="connsiteY46" fmla="*/ 1082179 h 1434517"/>
                <a:gd name="connsiteX47" fmla="*/ 2525086 w 5754848"/>
                <a:gd name="connsiteY47" fmla="*/ 1073790 h 1434517"/>
                <a:gd name="connsiteX48" fmla="*/ 2592198 w 5754848"/>
                <a:gd name="connsiteY48" fmla="*/ 1048623 h 1434517"/>
                <a:gd name="connsiteX49" fmla="*/ 2642532 w 5754848"/>
                <a:gd name="connsiteY49" fmla="*/ 1023456 h 1434517"/>
                <a:gd name="connsiteX50" fmla="*/ 2709644 w 5754848"/>
                <a:gd name="connsiteY50" fmla="*/ 1006678 h 1434517"/>
                <a:gd name="connsiteX51" fmla="*/ 2734811 w 5754848"/>
                <a:gd name="connsiteY51" fmla="*/ 989900 h 1434517"/>
                <a:gd name="connsiteX52" fmla="*/ 2810312 w 5754848"/>
                <a:gd name="connsiteY52" fmla="*/ 964733 h 1434517"/>
                <a:gd name="connsiteX53" fmla="*/ 2852257 w 5754848"/>
                <a:gd name="connsiteY53" fmla="*/ 947955 h 1434517"/>
                <a:gd name="connsiteX54" fmla="*/ 2877424 w 5754848"/>
                <a:gd name="connsiteY54" fmla="*/ 939566 h 1434517"/>
                <a:gd name="connsiteX55" fmla="*/ 2978092 w 5754848"/>
                <a:gd name="connsiteY55" fmla="*/ 897622 h 1434517"/>
                <a:gd name="connsiteX56" fmla="*/ 3028426 w 5754848"/>
                <a:gd name="connsiteY56" fmla="*/ 880844 h 1434517"/>
                <a:gd name="connsiteX57" fmla="*/ 3053593 w 5754848"/>
                <a:gd name="connsiteY57" fmla="*/ 872455 h 1434517"/>
                <a:gd name="connsiteX58" fmla="*/ 3154261 w 5754848"/>
                <a:gd name="connsiteY58" fmla="*/ 838899 h 1434517"/>
                <a:gd name="connsiteX59" fmla="*/ 3196206 w 5754848"/>
                <a:gd name="connsiteY59" fmla="*/ 822121 h 1434517"/>
                <a:gd name="connsiteX60" fmla="*/ 3229761 w 5754848"/>
                <a:gd name="connsiteY60" fmla="*/ 813732 h 1434517"/>
                <a:gd name="connsiteX61" fmla="*/ 3254928 w 5754848"/>
                <a:gd name="connsiteY61" fmla="*/ 796954 h 1434517"/>
                <a:gd name="connsiteX62" fmla="*/ 3296873 w 5754848"/>
                <a:gd name="connsiteY62" fmla="*/ 788565 h 1434517"/>
                <a:gd name="connsiteX63" fmla="*/ 3347207 w 5754848"/>
                <a:gd name="connsiteY63" fmla="*/ 771787 h 1434517"/>
                <a:gd name="connsiteX64" fmla="*/ 3405930 w 5754848"/>
                <a:gd name="connsiteY64" fmla="*/ 755009 h 1434517"/>
                <a:gd name="connsiteX65" fmla="*/ 3498209 w 5754848"/>
                <a:gd name="connsiteY65" fmla="*/ 713064 h 1434517"/>
                <a:gd name="connsiteX66" fmla="*/ 3573710 w 5754848"/>
                <a:gd name="connsiteY66" fmla="*/ 696286 h 1434517"/>
                <a:gd name="connsiteX67" fmla="*/ 3607266 w 5754848"/>
                <a:gd name="connsiteY67" fmla="*/ 679508 h 1434517"/>
                <a:gd name="connsiteX68" fmla="*/ 3699545 w 5754848"/>
                <a:gd name="connsiteY68" fmla="*/ 662730 h 1434517"/>
                <a:gd name="connsiteX69" fmla="*/ 3733101 w 5754848"/>
                <a:gd name="connsiteY69" fmla="*/ 645952 h 1434517"/>
                <a:gd name="connsiteX70" fmla="*/ 3758268 w 5754848"/>
                <a:gd name="connsiteY70" fmla="*/ 637563 h 1434517"/>
                <a:gd name="connsiteX71" fmla="*/ 3808602 w 5754848"/>
                <a:gd name="connsiteY71" fmla="*/ 612396 h 1434517"/>
                <a:gd name="connsiteX72" fmla="*/ 3917659 w 5754848"/>
                <a:gd name="connsiteY72" fmla="*/ 587229 h 1434517"/>
                <a:gd name="connsiteX73" fmla="*/ 3976382 w 5754848"/>
                <a:gd name="connsiteY73" fmla="*/ 553673 h 1434517"/>
                <a:gd name="connsiteX74" fmla="*/ 4043494 w 5754848"/>
                <a:gd name="connsiteY74" fmla="*/ 536895 h 1434517"/>
                <a:gd name="connsiteX75" fmla="*/ 4135772 w 5754848"/>
                <a:gd name="connsiteY75" fmla="*/ 503339 h 1434517"/>
                <a:gd name="connsiteX76" fmla="*/ 4211273 w 5754848"/>
                <a:gd name="connsiteY76" fmla="*/ 478172 h 1434517"/>
                <a:gd name="connsiteX77" fmla="*/ 4303552 w 5754848"/>
                <a:gd name="connsiteY77" fmla="*/ 444616 h 1434517"/>
                <a:gd name="connsiteX78" fmla="*/ 4353886 w 5754848"/>
                <a:gd name="connsiteY78" fmla="*/ 436227 h 1434517"/>
                <a:gd name="connsiteX79" fmla="*/ 4479721 w 5754848"/>
                <a:gd name="connsiteY79" fmla="*/ 394282 h 1434517"/>
                <a:gd name="connsiteX80" fmla="*/ 4538444 w 5754848"/>
                <a:gd name="connsiteY80" fmla="*/ 369115 h 1434517"/>
                <a:gd name="connsiteX81" fmla="*/ 4664279 w 5754848"/>
                <a:gd name="connsiteY81" fmla="*/ 343948 h 1434517"/>
                <a:gd name="connsiteX82" fmla="*/ 4723002 w 5754848"/>
                <a:gd name="connsiteY82" fmla="*/ 318781 h 1434517"/>
                <a:gd name="connsiteX83" fmla="*/ 4865615 w 5754848"/>
                <a:gd name="connsiteY83" fmla="*/ 285225 h 1434517"/>
                <a:gd name="connsiteX84" fmla="*/ 4924338 w 5754848"/>
                <a:gd name="connsiteY84" fmla="*/ 260058 h 1434517"/>
                <a:gd name="connsiteX85" fmla="*/ 4957894 w 5754848"/>
                <a:gd name="connsiteY85" fmla="*/ 251669 h 1434517"/>
                <a:gd name="connsiteX86" fmla="*/ 5033394 w 5754848"/>
                <a:gd name="connsiteY86" fmla="*/ 234891 h 1434517"/>
                <a:gd name="connsiteX87" fmla="*/ 5092117 w 5754848"/>
                <a:gd name="connsiteY87" fmla="*/ 218113 h 1434517"/>
                <a:gd name="connsiteX88" fmla="*/ 5159229 w 5754848"/>
                <a:gd name="connsiteY88" fmla="*/ 201335 h 1434517"/>
                <a:gd name="connsiteX89" fmla="*/ 5234730 w 5754848"/>
                <a:gd name="connsiteY89" fmla="*/ 176168 h 1434517"/>
                <a:gd name="connsiteX90" fmla="*/ 5293453 w 5754848"/>
                <a:gd name="connsiteY90" fmla="*/ 151001 h 1434517"/>
                <a:gd name="connsiteX91" fmla="*/ 5436066 w 5754848"/>
                <a:gd name="connsiteY91" fmla="*/ 109056 h 1434517"/>
                <a:gd name="connsiteX92" fmla="*/ 5511567 w 5754848"/>
                <a:gd name="connsiteY92" fmla="*/ 83889 h 1434517"/>
                <a:gd name="connsiteX93" fmla="*/ 5612235 w 5754848"/>
                <a:gd name="connsiteY93" fmla="*/ 50333 h 1434517"/>
                <a:gd name="connsiteX94" fmla="*/ 5637402 w 5754848"/>
                <a:gd name="connsiteY94" fmla="*/ 41944 h 1434517"/>
                <a:gd name="connsiteX95" fmla="*/ 5712903 w 5754848"/>
                <a:gd name="connsiteY95" fmla="*/ 16777 h 1434517"/>
                <a:gd name="connsiteX96" fmla="*/ 5754848 w 5754848"/>
                <a:gd name="connsiteY96" fmla="*/ 0 h 143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5754848" h="1434517">
                  <a:moveTo>
                    <a:pt x="0" y="1090568"/>
                  </a:moveTo>
                  <a:cubicBezTo>
                    <a:pt x="53130" y="1093364"/>
                    <a:pt x="106371" y="1094539"/>
                    <a:pt x="159391" y="1098957"/>
                  </a:cubicBezTo>
                  <a:cubicBezTo>
                    <a:pt x="179632" y="1100644"/>
                    <a:pt x="214195" y="1111136"/>
                    <a:pt x="234892" y="1115735"/>
                  </a:cubicBezTo>
                  <a:cubicBezTo>
                    <a:pt x="313141" y="1133124"/>
                    <a:pt x="239265" y="1115005"/>
                    <a:pt x="335560" y="1132513"/>
                  </a:cubicBezTo>
                  <a:cubicBezTo>
                    <a:pt x="393096" y="1142974"/>
                    <a:pt x="346366" y="1137312"/>
                    <a:pt x="394283" y="1149291"/>
                  </a:cubicBezTo>
                  <a:cubicBezTo>
                    <a:pt x="410230" y="1153278"/>
                    <a:pt x="452558" y="1159610"/>
                    <a:pt x="469783" y="1166069"/>
                  </a:cubicBezTo>
                  <a:cubicBezTo>
                    <a:pt x="481492" y="1170460"/>
                    <a:pt x="491728" y="1178203"/>
                    <a:pt x="503339" y="1182847"/>
                  </a:cubicBezTo>
                  <a:cubicBezTo>
                    <a:pt x="519760" y="1189415"/>
                    <a:pt x="536895" y="1194032"/>
                    <a:pt x="553673" y="1199625"/>
                  </a:cubicBezTo>
                  <a:cubicBezTo>
                    <a:pt x="562062" y="1202421"/>
                    <a:pt x="571482" y="1203109"/>
                    <a:pt x="578840" y="1208014"/>
                  </a:cubicBezTo>
                  <a:cubicBezTo>
                    <a:pt x="587229" y="1213607"/>
                    <a:pt x="594794" y="1220697"/>
                    <a:pt x="604007" y="1224792"/>
                  </a:cubicBezTo>
                  <a:cubicBezTo>
                    <a:pt x="620168" y="1231975"/>
                    <a:pt x="639626" y="1231760"/>
                    <a:pt x="654341" y="1241570"/>
                  </a:cubicBezTo>
                  <a:cubicBezTo>
                    <a:pt x="662730" y="1247163"/>
                    <a:pt x="670490" y="1253839"/>
                    <a:pt x="679508" y="1258348"/>
                  </a:cubicBezTo>
                  <a:cubicBezTo>
                    <a:pt x="691543" y="1264365"/>
                    <a:pt x="727480" y="1272438"/>
                    <a:pt x="738231" y="1275126"/>
                  </a:cubicBezTo>
                  <a:cubicBezTo>
                    <a:pt x="797252" y="1314473"/>
                    <a:pt x="722413" y="1269194"/>
                    <a:pt x="805343" y="1300293"/>
                  </a:cubicBezTo>
                  <a:cubicBezTo>
                    <a:pt x="814783" y="1303833"/>
                    <a:pt x="821492" y="1312562"/>
                    <a:pt x="830510" y="1317071"/>
                  </a:cubicBezTo>
                  <a:cubicBezTo>
                    <a:pt x="838419" y="1321026"/>
                    <a:pt x="847768" y="1321505"/>
                    <a:pt x="855677" y="1325460"/>
                  </a:cubicBezTo>
                  <a:cubicBezTo>
                    <a:pt x="864695" y="1329969"/>
                    <a:pt x="871279" y="1339050"/>
                    <a:pt x="880844" y="1342238"/>
                  </a:cubicBezTo>
                  <a:cubicBezTo>
                    <a:pt x="896981" y="1347617"/>
                    <a:pt x="914400" y="1347831"/>
                    <a:pt x="931178" y="1350627"/>
                  </a:cubicBezTo>
                  <a:cubicBezTo>
                    <a:pt x="939567" y="1356220"/>
                    <a:pt x="947327" y="1362896"/>
                    <a:pt x="956345" y="1367405"/>
                  </a:cubicBezTo>
                  <a:cubicBezTo>
                    <a:pt x="969754" y="1374110"/>
                    <a:pt x="1002525" y="1380599"/>
                    <a:pt x="1015068" y="1384183"/>
                  </a:cubicBezTo>
                  <a:cubicBezTo>
                    <a:pt x="1073398" y="1400849"/>
                    <a:pt x="1002205" y="1382505"/>
                    <a:pt x="1073791" y="1409350"/>
                  </a:cubicBezTo>
                  <a:cubicBezTo>
                    <a:pt x="1165167" y="1443616"/>
                    <a:pt x="1047479" y="1387805"/>
                    <a:pt x="1140903" y="1434517"/>
                  </a:cubicBezTo>
                  <a:cubicBezTo>
                    <a:pt x="1202422" y="1431721"/>
                    <a:pt x="1264229" y="1432689"/>
                    <a:pt x="1325461" y="1426128"/>
                  </a:cubicBezTo>
                  <a:cubicBezTo>
                    <a:pt x="1343046" y="1424244"/>
                    <a:pt x="1359016" y="1414943"/>
                    <a:pt x="1375794" y="1409350"/>
                  </a:cubicBezTo>
                  <a:cubicBezTo>
                    <a:pt x="1384183" y="1406554"/>
                    <a:pt x="1392187" y="1402058"/>
                    <a:pt x="1400961" y="1400961"/>
                  </a:cubicBezTo>
                  <a:lnTo>
                    <a:pt x="1468073" y="1392572"/>
                  </a:lnTo>
                  <a:cubicBezTo>
                    <a:pt x="1476462" y="1389776"/>
                    <a:pt x="1484661" y="1386328"/>
                    <a:pt x="1493240" y="1384183"/>
                  </a:cubicBezTo>
                  <a:cubicBezTo>
                    <a:pt x="1528683" y="1375322"/>
                    <a:pt x="1556974" y="1373087"/>
                    <a:pt x="1593908" y="1367405"/>
                  </a:cubicBezTo>
                  <a:cubicBezTo>
                    <a:pt x="1610720" y="1364819"/>
                    <a:pt x="1627638" y="1362706"/>
                    <a:pt x="1644242" y="1359016"/>
                  </a:cubicBezTo>
                  <a:cubicBezTo>
                    <a:pt x="1652874" y="1357098"/>
                    <a:pt x="1660906" y="1353056"/>
                    <a:pt x="1669409" y="1350627"/>
                  </a:cubicBezTo>
                  <a:cubicBezTo>
                    <a:pt x="1680495" y="1347460"/>
                    <a:pt x="1692170" y="1346286"/>
                    <a:pt x="1702965" y="1342238"/>
                  </a:cubicBezTo>
                  <a:cubicBezTo>
                    <a:pt x="1714674" y="1337847"/>
                    <a:pt x="1724456" y="1328750"/>
                    <a:pt x="1736521" y="1325460"/>
                  </a:cubicBezTo>
                  <a:cubicBezTo>
                    <a:pt x="1755597" y="1320257"/>
                    <a:pt x="1775670" y="1319867"/>
                    <a:pt x="1795244" y="1317071"/>
                  </a:cubicBezTo>
                  <a:cubicBezTo>
                    <a:pt x="1809226" y="1311478"/>
                    <a:pt x="1823428" y="1306409"/>
                    <a:pt x="1837189" y="1300293"/>
                  </a:cubicBezTo>
                  <a:cubicBezTo>
                    <a:pt x="1848617" y="1295214"/>
                    <a:pt x="1858767" y="1287108"/>
                    <a:pt x="1870745" y="1283515"/>
                  </a:cubicBezTo>
                  <a:cubicBezTo>
                    <a:pt x="1919070" y="1269017"/>
                    <a:pt x="1913648" y="1282107"/>
                    <a:pt x="1954635" y="1266737"/>
                  </a:cubicBezTo>
                  <a:cubicBezTo>
                    <a:pt x="2071573" y="1222885"/>
                    <a:pt x="1892393" y="1279095"/>
                    <a:pt x="2030136" y="1233181"/>
                  </a:cubicBezTo>
                  <a:cubicBezTo>
                    <a:pt x="2062064" y="1222538"/>
                    <a:pt x="2060583" y="1228521"/>
                    <a:pt x="2088859" y="1216403"/>
                  </a:cubicBezTo>
                  <a:cubicBezTo>
                    <a:pt x="2100353" y="1211477"/>
                    <a:pt x="2110437" y="1203218"/>
                    <a:pt x="2122415" y="1199625"/>
                  </a:cubicBezTo>
                  <a:cubicBezTo>
                    <a:pt x="2138707" y="1194737"/>
                    <a:pt x="2156247" y="1195361"/>
                    <a:pt x="2172749" y="1191236"/>
                  </a:cubicBezTo>
                  <a:cubicBezTo>
                    <a:pt x="2189907" y="1186947"/>
                    <a:pt x="2206305" y="1180051"/>
                    <a:pt x="2223083" y="1174458"/>
                  </a:cubicBezTo>
                  <a:cubicBezTo>
                    <a:pt x="2231472" y="1171662"/>
                    <a:pt x="2240892" y="1170974"/>
                    <a:pt x="2248250" y="1166069"/>
                  </a:cubicBezTo>
                  <a:cubicBezTo>
                    <a:pt x="2256639" y="1160476"/>
                    <a:pt x="2263760" y="1152188"/>
                    <a:pt x="2273417" y="1149291"/>
                  </a:cubicBezTo>
                  <a:cubicBezTo>
                    <a:pt x="2292356" y="1143609"/>
                    <a:pt x="2312565" y="1143698"/>
                    <a:pt x="2332139" y="1140902"/>
                  </a:cubicBezTo>
                  <a:cubicBezTo>
                    <a:pt x="2413150" y="1113898"/>
                    <a:pt x="2287199" y="1157200"/>
                    <a:pt x="2390862" y="1115735"/>
                  </a:cubicBezTo>
                  <a:cubicBezTo>
                    <a:pt x="2407283" y="1109167"/>
                    <a:pt x="2425378" y="1106866"/>
                    <a:pt x="2441196" y="1098957"/>
                  </a:cubicBezTo>
                  <a:cubicBezTo>
                    <a:pt x="2452381" y="1093364"/>
                    <a:pt x="2462774" y="1085772"/>
                    <a:pt x="2474752" y="1082179"/>
                  </a:cubicBezTo>
                  <a:cubicBezTo>
                    <a:pt x="2491044" y="1077291"/>
                    <a:pt x="2508308" y="1076586"/>
                    <a:pt x="2525086" y="1073790"/>
                  </a:cubicBezTo>
                  <a:cubicBezTo>
                    <a:pt x="2643288" y="1014689"/>
                    <a:pt x="2477978" y="1094311"/>
                    <a:pt x="2592198" y="1048623"/>
                  </a:cubicBezTo>
                  <a:cubicBezTo>
                    <a:pt x="2609615" y="1041656"/>
                    <a:pt x="2624903" y="1029867"/>
                    <a:pt x="2642532" y="1023456"/>
                  </a:cubicBezTo>
                  <a:cubicBezTo>
                    <a:pt x="2677630" y="1010693"/>
                    <a:pt x="2680574" y="1021213"/>
                    <a:pt x="2709644" y="1006678"/>
                  </a:cubicBezTo>
                  <a:cubicBezTo>
                    <a:pt x="2718662" y="1002169"/>
                    <a:pt x="2725504" y="993778"/>
                    <a:pt x="2734811" y="989900"/>
                  </a:cubicBezTo>
                  <a:cubicBezTo>
                    <a:pt x="2759299" y="979697"/>
                    <a:pt x="2785681" y="974585"/>
                    <a:pt x="2810312" y="964733"/>
                  </a:cubicBezTo>
                  <a:cubicBezTo>
                    <a:pt x="2824294" y="959140"/>
                    <a:pt x="2838157" y="953242"/>
                    <a:pt x="2852257" y="947955"/>
                  </a:cubicBezTo>
                  <a:cubicBezTo>
                    <a:pt x="2860537" y="944850"/>
                    <a:pt x="2869343" y="943157"/>
                    <a:pt x="2877424" y="939566"/>
                  </a:cubicBezTo>
                  <a:cubicBezTo>
                    <a:pt x="2976653" y="895466"/>
                    <a:pt x="2878778" y="930727"/>
                    <a:pt x="2978092" y="897622"/>
                  </a:cubicBezTo>
                  <a:lnTo>
                    <a:pt x="3028426" y="880844"/>
                  </a:lnTo>
                  <a:cubicBezTo>
                    <a:pt x="3036815" y="878048"/>
                    <a:pt x="3046010" y="877005"/>
                    <a:pt x="3053593" y="872455"/>
                  </a:cubicBezTo>
                  <a:cubicBezTo>
                    <a:pt x="3112493" y="837115"/>
                    <a:pt x="3079397" y="849594"/>
                    <a:pt x="3154261" y="838899"/>
                  </a:cubicBezTo>
                  <a:cubicBezTo>
                    <a:pt x="3168243" y="833306"/>
                    <a:pt x="3181920" y="826883"/>
                    <a:pt x="3196206" y="822121"/>
                  </a:cubicBezTo>
                  <a:cubicBezTo>
                    <a:pt x="3207144" y="818475"/>
                    <a:pt x="3219164" y="818274"/>
                    <a:pt x="3229761" y="813732"/>
                  </a:cubicBezTo>
                  <a:cubicBezTo>
                    <a:pt x="3239028" y="809760"/>
                    <a:pt x="3245488" y="800494"/>
                    <a:pt x="3254928" y="796954"/>
                  </a:cubicBezTo>
                  <a:cubicBezTo>
                    <a:pt x="3268279" y="791947"/>
                    <a:pt x="3283117" y="792317"/>
                    <a:pt x="3296873" y="788565"/>
                  </a:cubicBezTo>
                  <a:cubicBezTo>
                    <a:pt x="3313935" y="783912"/>
                    <a:pt x="3330049" y="776076"/>
                    <a:pt x="3347207" y="771787"/>
                  </a:cubicBezTo>
                  <a:cubicBezTo>
                    <a:pt x="3362442" y="767978"/>
                    <a:pt x="3390456" y="761886"/>
                    <a:pt x="3405930" y="755009"/>
                  </a:cubicBezTo>
                  <a:cubicBezTo>
                    <a:pt x="3457267" y="732193"/>
                    <a:pt x="3448855" y="729515"/>
                    <a:pt x="3498209" y="713064"/>
                  </a:cubicBezTo>
                  <a:cubicBezTo>
                    <a:pt x="3515980" y="707140"/>
                    <a:pt x="3557088" y="699610"/>
                    <a:pt x="3573710" y="696286"/>
                  </a:cubicBezTo>
                  <a:cubicBezTo>
                    <a:pt x="3584895" y="690693"/>
                    <a:pt x="3595557" y="683899"/>
                    <a:pt x="3607266" y="679508"/>
                  </a:cubicBezTo>
                  <a:cubicBezTo>
                    <a:pt x="3631607" y="670380"/>
                    <a:pt x="3678110" y="665792"/>
                    <a:pt x="3699545" y="662730"/>
                  </a:cubicBezTo>
                  <a:cubicBezTo>
                    <a:pt x="3710730" y="657137"/>
                    <a:pt x="3721607" y="650878"/>
                    <a:pt x="3733101" y="645952"/>
                  </a:cubicBezTo>
                  <a:cubicBezTo>
                    <a:pt x="3741229" y="642469"/>
                    <a:pt x="3750187" y="641154"/>
                    <a:pt x="3758268" y="637563"/>
                  </a:cubicBezTo>
                  <a:cubicBezTo>
                    <a:pt x="3775410" y="629945"/>
                    <a:pt x="3791094" y="619130"/>
                    <a:pt x="3808602" y="612396"/>
                  </a:cubicBezTo>
                  <a:cubicBezTo>
                    <a:pt x="3849611" y="596623"/>
                    <a:pt x="3875710" y="594220"/>
                    <a:pt x="3917659" y="587229"/>
                  </a:cubicBezTo>
                  <a:cubicBezTo>
                    <a:pt x="3936069" y="574956"/>
                    <a:pt x="3955095" y="560769"/>
                    <a:pt x="3976382" y="553673"/>
                  </a:cubicBezTo>
                  <a:cubicBezTo>
                    <a:pt x="3998258" y="546381"/>
                    <a:pt x="4021778" y="544651"/>
                    <a:pt x="4043494" y="536895"/>
                  </a:cubicBezTo>
                  <a:cubicBezTo>
                    <a:pt x="4163934" y="493881"/>
                    <a:pt x="4031840" y="524126"/>
                    <a:pt x="4135772" y="503339"/>
                  </a:cubicBezTo>
                  <a:cubicBezTo>
                    <a:pt x="4205853" y="468299"/>
                    <a:pt x="4129961" y="502565"/>
                    <a:pt x="4211273" y="478172"/>
                  </a:cubicBezTo>
                  <a:cubicBezTo>
                    <a:pt x="4294667" y="453154"/>
                    <a:pt x="4209538" y="468119"/>
                    <a:pt x="4303552" y="444616"/>
                  </a:cubicBezTo>
                  <a:cubicBezTo>
                    <a:pt x="4320054" y="440491"/>
                    <a:pt x="4337531" y="440900"/>
                    <a:pt x="4353886" y="436227"/>
                  </a:cubicBezTo>
                  <a:cubicBezTo>
                    <a:pt x="4396399" y="424081"/>
                    <a:pt x="4439082" y="411699"/>
                    <a:pt x="4479721" y="394282"/>
                  </a:cubicBezTo>
                  <a:cubicBezTo>
                    <a:pt x="4499295" y="385893"/>
                    <a:pt x="4518117" y="375467"/>
                    <a:pt x="4538444" y="369115"/>
                  </a:cubicBezTo>
                  <a:cubicBezTo>
                    <a:pt x="4573532" y="358150"/>
                    <a:pt x="4626133" y="350306"/>
                    <a:pt x="4664279" y="343948"/>
                  </a:cubicBezTo>
                  <a:cubicBezTo>
                    <a:pt x="4683853" y="335559"/>
                    <a:pt x="4702675" y="325133"/>
                    <a:pt x="4723002" y="318781"/>
                  </a:cubicBezTo>
                  <a:cubicBezTo>
                    <a:pt x="4833740" y="284175"/>
                    <a:pt x="4762108" y="319727"/>
                    <a:pt x="4865615" y="285225"/>
                  </a:cubicBezTo>
                  <a:cubicBezTo>
                    <a:pt x="4885818" y="278491"/>
                    <a:pt x="4904324" y="267336"/>
                    <a:pt x="4924338" y="260058"/>
                  </a:cubicBezTo>
                  <a:cubicBezTo>
                    <a:pt x="4935173" y="256118"/>
                    <a:pt x="4946660" y="254262"/>
                    <a:pt x="4957894" y="251669"/>
                  </a:cubicBezTo>
                  <a:cubicBezTo>
                    <a:pt x="4983014" y="245872"/>
                    <a:pt x="5008383" y="241144"/>
                    <a:pt x="5033394" y="234891"/>
                  </a:cubicBezTo>
                  <a:cubicBezTo>
                    <a:pt x="5053144" y="229954"/>
                    <a:pt x="5072447" y="223358"/>
                    <a:pt x="5092117" y="218113"/>
                  </a:cubicBezTo>
                  <a:cubicBezTo>
                    <a:pt x="5114398" y="212172"/>
                    <a:pt x="5137107" y="207842"/>
                    <a:pt x="5159229" y="201335"/>
                  </a:cubicBezTo>
                  <a:cubicBezTo>
                    <a:pt x="5184679" y="193850"/>
                    <a:pt x="5210347" y="186618"/>
                    <a:pt x="5234730" y="176168"/>
                  </a:cubicBezTo>
                  <a:cubicBezTo>
                    <a:pt x="5254304" y="167779"/>
                    <a:pt x="5273250" y="157735"/>
                    <a:pt x="5293453" y="151001"/>
                  </a:cubicBezTo>
                  <a:cubicBezTo>
                    <a:pt x="5340461" y="135332"/>
                    <a:pt x="5389058" y="124725"/>
                    <a:pt x="5436066" y="109056"/>
                  </a:cubicBezTo>
                  <a:lnTo>
                    <a:pt x="5511567" y="83889"/>
                  </a:lnTo>
                  <a:lnTo>
                    <a:pt x="5612235" y="50333"/>
                  </a:lnTo>
                  <a:cubicBezTo>
                    <a:pt x="5620624" y="47537"/>
                    <a:pt x="5628823" y="44089"/>
                    <a:pt x="5637402" y="41944"/>
                  </a:cubicBezTo>
                  <a:cubicBezTo>
                    <a:pt x="5693629" y="27887"/>
                    <a:pt x="5649723" y="40469"/>
                    <a:pt x="5712903" y="16777"/>
                  </a:cubicBezTo>
                  <a:cubicBezTo>
                    <a:pt x="5754373" y="1226"/>
                    <a:pt x="5722827" y="16008"/>
                    <a:pt x="5754848" y="0"/>
                  </a:cubicBez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ED5F51F-E453-4866-905D-B89DB2B7B546}"/>
                </a:ext>
              </a:extLst>
            </p:cNvPr>
            <p:cNvSpPr txBox="1"/>
            <p:nvPr/>
          </p:nvSpPr>
          <p:spPr>
            <a:xfrm>
              <a:off x="4635031" y="1620758"/>
              <a:ext cx="4006420" cy="9541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Small data</a:t>
              </a:r>
            </a:p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Overfits w/small model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B5006D-73E0-44D9-9C58-58098FC6D75D}"/>
              </a:ext>
            </a:extLst>
          </p:cNvPr>
          <p:cNvGrpSpPr/>
          <p:nvPr/>
        </p:nvGrpSpPr>
        <p:grpSpPr>
          <a:xfrm>
            <a:off x="1820411" y="2899271"/>
            <a:ext cx="6392442" cy="2075401"/>
            <a:chOff x="1820411" y="2899271"/>
            <a:chExt cx="6392442" cy="207540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82174F2-4965-4256-9D1E-BDE15368B107}"/>
                </a:ext>
              </a:extLst>
            </p:cNvPr>
            <p:cNvSpPr/>
            <p:nvPr/>
          </p:nvSpPr>
          <p:spPr>
            <a:xfrm>
              <a:off x="1820411" y="3288484"/>
              <a:ext cx="6392442" cy="1686188"/>
            </a:xfrm>
            <a:custGeom>
              <a:avLst/>
              <a:gdLst>
                <a:gd name="connsiteX0" fmla="*/ 0 w 6392442"/>
                <a:gd name="connsiteY0" fmla="*/ 0 h 1686188"/>
                <a:gd name="connsiteX1" fmla="*/ 117446 w 6392442"/>
                <a:gd name="connsiteY1" fmla="*/ 16778 h 1686188"/>
                <a:gd name="connsiteX2" fmla="*/ 159391 w 6392442"/>
                <a:gd name="connsiteY2" fmla="*/ 25167 h 1686188"/>
                <a:gd name="connsiteX3" fmla="*/ 234892 w 6392442"/>
                <a:gd name="connsiteY3" fmla="*/ 50334 h 1686188"/>
                <a:gd name="connsiteX4" fmla="*/ 260059 w 6392442"/>
                <a:gd name="connsiteY4" fmla="*/ 58723 h 1686188"/>
                <a:gd name="connsiteX5" fmla="*/ 293615 w 6392442"/>
                <a:gd name="connsiteY5" fmla="*/ 67112 h 1686188"/>
                <a:gd name="connsiteX6" fmla="*/ 335560 w 6392442"/>
                <a:gd name="connsiteY6" fmla="*/ 83890 h 1686188"/>
                <a:gd name="connsiteX7" fmla="*/ 360727 w 6392442"/>
                <a:gd name="connsiteY7" fmla="*/ 92279 h 1686188"/>
                <a:gd name="connsiteX8" fmla="*/ 453006 w 6392442"/>
                <a:gd name="connsiteY8" fmla="*/ 125835 h 1686188"/>
                <a:gd name="connsiteX9" fmla="*/ 536895 w 6392442"/>
                <a:gd name="connsiteY9" fmla="*/ 142613 h 1686188"/>
                <a:gd name="connsiteX10" fmla="*/ 578840 w 6392442"/>
                <a:gd name="connsiteY10" fmla="*/ 167780 h 1686188"/>
                <a:gd name="connsiteX11" fmla="*/ 654341 w 6392442"/>
                <a:gd name="connsiteY11" fmla="*/ 184558 h 1686188"/>
                <a:gd name="connsiteX12" fmla="*/ 687897 w 6392442"/>
                <a:gd name="connsiteY12" fmla="*/ 201336 h 1686188"/>
                <a:gd name="connsiteX13" fmla="*/ 721453 w 6392442"/>
                <a:gd name="connsiteY13" fmla="*/ 209725 h 1686188"/>
                <a:gd name="connsiteX14" fmla="*/ 771787 w 6392442"/>
                <a:gd name="connsiteY14" fmla="*/ 226503 h 1686188"/>
                <a:gd name="connsiteX15" fmla="*/ 847288 w 6392442"/>
                <a:gd name="connsiteY15" fmla="*/ 251670 h 1686188"/>
                <a:gd name="connsiteX16" fmla="*/ 889233 w 6392442"/>
                <a:gd name="connsiteY16" fmla="*/ 268448 h 1686188"/>
                <a:gd name="connsiteX17" fmla="*/ 947956 w 6392442"/>
                <a:gd name="connsiteY17" fmla="*/ 285226 h 1686188"/>
                <a:gd name="connsiteX18" fmla="*/ 989901 w 6392442"/>
                <a:gd name="connsiteY18" fmla="*/ 310393 h 1686188"/>
                <a:gd name="connsiteX19" fmla="*/ 1031846 w 6392442"/>
                <a:gd name="connsiteY19" fmla="*/ 318782 h 1686188"/>
                <a:gd name="connsiteX20" fmla="*/ 1057013 w 6392442"/>
                <a:gd name="connsiteY20" fmla="*/ 327171 h 1686188"/>
                <a:gd name="connsiteX21" fmla="*/ 1090569 w 6392442"/>
                <a:gd name="connsiteY21" fmla="*/ 335560 h 1686188"/>
                <a:gd name="connsiteX22" fmla="*/ 1191237 w 6392442"/>
                <a:gd name="connsiteY22" fmla="*/ 369116 h 1686188"/>
                <a:gd name="connsiteX23" fmla="*/ 1258349 w 6392442"/>
                <a:gd name="connsiteY23" fmla="*/ 402672 h 1686188"/>
                <a:gd name="connsiteX24" fmla="*/ 1308683 w 6392442"/>
                <a:gd name="connsiteY24" fmla="*/ 427839 h 1686188"/>
                <a:gd name="connsiteX25" fmla="*/ 1367406 w 6392442"/>
                <a:gd name="connsiteY25" fmla="*/ 444617 h 1686188"/>
                <a:gd name="connsiteX26" fmla="*/ 1442906 w 6392442"/>
                <a:gd name="connsiteY26" fmla="*/ 478173 h 1686188"/>
                <a:gd name="connsiteX27" fmla="*/ 1476462 w 6392442"/>
                <a:gd name="connsiteY27" fmla="*/ 486562 h 1686188"/>
                <a:gd name="connsiteX28" fmla="*/ 1518407 w 6392442"/>
                <a:gd name="connsiteY28" fmla="*/ 503340 h 1686188"/>
                <a:gd name="connsiteX29" fmla="*/ 1543574 w 6392442"/>
                <a:gd name="connsiteY29" fmla="*/ 511729 h 1686188"/>
                <a:gd name="connsiteX30" fmla="*/ 1577130 w 6392442"/>
                <a:gd name="connsiteY30" fmla="*/ 528507 h 1686188"/>
                <a:gd name="connsiteX31" fmla="*/ 1602297 w 6392442"/>
                <a:gd name="connsiteY31" fmla="*/ 536896 h 1686188"/>
                <a:gd name="connsiteX32" fmla="*/ 1635853 w 6392442"/>
                <a:gd name="connsiteY32" fmla="*/ 553674 h 1686188"/>
                <a:gd name="connsiteX33" fmla="*/ 1702965 w 6392442"/>
                <a:gd name="connsiteY33" fmla="*/ 570452 h 1686188"/>
                <a:gd name="connsiteX34" fmla="*/ 1728132 w 6392442"/>
                <a:gd name="connsiteY34" fmla="*/ 587230 h 1686188"/>
                <a:gd name="connsiteX35" fmla="*/ 1753299 w 6392442"/>
                <a:gd name="connsiteY35" fmla="*/ 595619 h 1686188"/>
                <a:gd name="connsiteX36" fmla="*/ 1812022 w 6392442"/>
                <a:gd name="connsiteY36" fmla="*/ 612397 h 1686188"/>
                <a:gd name="connsiteX37" fmla="*/ 1853967 w 6392442"/>
                <a:gd name="connsiteY37" fmla="*/ 637564 h 1686188"/>
                <a:gd name="connsiteX38" fmla="*/ 1887523 w 6392442"/>
                <a:gd name="connsiteY38" fmla="*/ 645953 h 1686188"/>
                <a:gd name="connsiteX39" fmla="*/ 1921079 w 6392442"/>
                <a:gd name="connsiteY39" fmla="*/ 662731 h 1686188"/>
                <a:gd name="connsiteX40" fmla="*/ 1946246 w 6392442"/>
                <a:gd name="connsiteY40" fmla="*/ 671120 h 1686188"/>
                <a:gd name="connsiteX41" fmla="*/ 2013358 w 6392442"/>
                <a:gd name="connsiteY41" fmla="*/ 696287 h 1686188"/>
                <a:gd name="connsiteX42" fmla="*/ 2038525 w 6392442"/>
                <a:gd name="connsiteY42" fmla="*/ 713065 h 1686188"/>
                <a:gd name="connsiteX43" fmla="*/ 2097248 w 6392442"/>
                <a:gd name="connsiteY43" fmla="*/ 729843 h 1686188"/>
                <a:gd name="connsiteX44" fmla="*/ 2130804 w 6392442"/>
                <a:gd name="connsiteY44" fmla="*/ 746621 h 1686188"/>
                <a:gd name="connsiteX45" fmla="*/ 2155971 w 6392442"/>
                <a:gd name="connsiteY45" fmla="*/ 763399 h 1686188"/>
                <a:gd name="connsiteX46" fmla="*/ 2214694 w 6392442"/>
                <a:gd name="connsiteY46" fmla="*/ 780177 h 1686188"/>
                <a:gd name="connsiteX47" fmla="*/ 2239861 w 6392442"/>
                <a:gd name="connsiteY47" fmla="*/ 796955 h 1686188"/>
                <a:gd name="connsiteX48" fmla="*/ 2265028 w 6392442"/>
                <a:gd name="connsiteY48" fmla="*/ 805344 h 1686188"/>
                <a:gd name="connsiteX49" fmla="*/ 2332139 w 6392442"/>
                <a:gd name="connsiteY49" fmla="*/ 830510 h 1686188"/>
                <a:gd name="connsiteX50" fmla="*/ 2382473 w 6392442"/>
                <a:gd name="connsiteY50" fmla="*/ 855677 h 1686188"/>
                <a:gd name="connsiteX51" fmla="*/ 2407640 w 6392442"/>
                <a:gd name="connsiteY51" fmla="*/ 872455 h 1686188"/>
                <a:gd name="connsiteX52" fmla="*/ 2441196 w 6392442"/>
                <a:gd name="connsiteY52" fmla="*/ 880844 h 1686188"/>
                <a:gd name="connsiteX53" fmla="*/ 2525086 w 6392442"/>
                <a:gd name="connsiteY53" fmla="*/ 906011 h 1686188"/>
                <a:gd name="connsiteX54" fmla="*/ 2550253 w 6392442"/>
                <a:gd name="connsiteY54" fmla="*/ 922789 h 1686188"/>
                <a:gd name="connsiteX55" fmla="*/ 2600587 w 6392442"/>
                <a:gd name="connsiteY55" fmla="*/ 939567 h 1686188"/>
                <a:gd name="connsiteX56" fmla="*/ 2625754 w 6392442"/>
                <a:gd name="connsiteY56" fmla="*/ 956345 h 1686188"/>
                <a:gd name="connsiteX57" fmla="*/ 2659310 w 6392442"/>
                <a:gd name="connsiteY57" fmla="*/ 964734 h 1686188"/>
                <a:gd name="connsiteX58" fmla="*/ 2709644 w 6392442"/>
                <a:gd name="connsiteY58" fmla="*/ 981512 h 1686188"/>
                <a:gd name="connsiteX59" fmla="*/ 2734811 w 6392442"/>
                <a:gd name="connsiteY59" fmla="*/ 989901 h 1686188"/>
                <a:gd name="connsiteX60" fmla="*/ 2793534 w 6392442"/>
                <a:gd name="connsiteY60" fmla="*/ 1015068 h 1686188"/>
                <a:gd name="connsiteX61" fmla="*/ 2827090 w 6392442"/>
                <a:gd name="connsiteY61" fmla="*/ 1031846 h 1686188"/>
                <a:gd name="connsiteX62" fmla="*/ 2910980 w 6392442"/>
                <a:gd name="connsiteY62" fmla="*/ 1057013 h 1686188"/>
                <a:gd name="connsiteX63" fmla="*/ 2978092 w 6392442"/>
                <a:gd name="connsiteY63" fmla="*/ 1082180 h 1686188"/>
                <a:gd name="connsiteX64" fmla="*/ 3003259 w 6392442"/>
                <a:gd name="connsiteY64" fmla="*/ 1098958 h 1686188"/>
                <a:gd name="connsiteX65" fmla="*/ 3061982 w 6392442"/>
                <a:gd name="connsiteY65" fmla="*/ 1115736 h 1686188"/>
                <a:gd name="connsiteX66" fmla="*/ 3112316 w 6392442"/>
                <a:gd name="connsiteY66" fmla="*/ 1132514 h 1686188"/>
                <a:gd name="connsiteX67" fmla="*/ 3137483 w 6392442"/>
                <a:gd name="connsiteY67" fmla="*/ 1140903 h 1686188"/>
                <a:gd name="connsiteX68" fmla="*/ 3171039 w 6392442"/>
                <a:gd name="connsiteY68" fmla="*/ 1149292 h 1686188"/>
                <a:gd name="connsiteX69" fmla="*/ 3221372 w 6392442"/>
                <a:gd name="connsiteY69" fmla="*/ 1166070 h 1686188"/>
                <a:gd name="connsiteX70" fmla="*/ 3280095 w 6392442"/>
                <a:gd name="connsiteY70" fmla="*/ 1182848 h 1686188"/>
                <a:gd name="connsiteX71" fmla="*/ 3305262 w 6392442"/>
                <a:gd name="connsiteY71" fmla="*/ 1199626 h 1686188"/>
                <a:gd name="connsiteX72" fmla="*/ 3363985 w 6392442"/>
                <a:gd name="connsiteY72" fmla="*/ 1216404 h 1686188"/>
                <a:gd name="connsiteX73" fmla="*/ 3439486 w 6392442"/>
                <a:gd name="connsiteY73" fmla="*/ 1241571 h 1686188"/>
                <a:gd name="connsiteX74" fmla="*/ 3464653 w 6392442"/>
                <a:gd name="connsiteY74" fmla="*/ 1258349 h 1686188"/>
                <a:gd name="connsiteX75" fmla="*/ 3489820 w 6392442"/>
                <a:gd name="connsiteY75" fmla="*/ 1266738 h 1686188"/>
                <a:gd name="connsiteX76" fmla="*/ 3514987 w 6392442"/>
                <a:gd name="connsiteY76" fmla="*/ 1283516 h 1686188"/>
                <a:gd name="connsiteX77" fmla="*/ 3565321 w 6392442"/>
                <a:gd name="connsiteY77" fmla="*/ 1300294 h 1686188"/>
                <a:gd name="connsiteX78" fmla="*/ 3590488 w 6392442"/>
                <a:gd name="connsiteY78" fmla="*/ 1308683 h 1686188"/>
                <a:gd name="connsiteX79" fmla="*/ 3615655 w 6392442"/>
                <a:gd name="connsiteY79" fmla="*/ 1325461 h 1686188"/>
                <a:gd name="connsiteX80" fmla="*/ 3674378 w 6392442"/>
                <a:gd name="connsiteY80" fmla="*/ 1342239 h 1686188"/>
                <a:gd name="connsiteX81" fmla="*/ 3707934 w 6392442"/>
                <a:gd name="connsiteY81" fmla="*/ 1359017 h 1686188"/>
                <a:gd name="connsiteX82" fmla="*/ 3758268 w 6392442"/>
                <a:gd name="connsiteY82" fmla="*/ 1375795 h 1686188"/>
                <a:gd name="connsiteX83" fmla="*/ 3816991 w 6392442"/>
                <a:gd name="connsiteY83" fmla="*/ 1400962 h 1686188"/>
                <a:gd name="connsiteX84" fmla="*/ 3875714 w 6392442"/>
                <a:gd name="connsiteY84" fmla="*/ 1434518 h 1686188"/>
                <a:gd name="connsiteX85" fmla="*/ 3900881 w 6392442"/>
                <a:gd name="connsiteY85" fmla="*/ 1442907 h 1686188"/>
                <a:gd name="connsiteX86" fmla="*/ 3934437 w 6392442"/>
                <a:gd name="connsiteY86" fmla="*/ 1459685 h 1686188"/>
                <a:gd name="connsiteX87" fmla="*/ 3959604 w 6392442"/>
                <a:gd name="connsiteY87" fmla="*/ 1476463 h 1686188"/>
                <a:gd name="connsiteX88" fmla="*/ 4001549 w 6392442"/>
                <a:gd name="connsiteY88" fmla="*/ 1484852 h 1686188"/>
                <a:gd name="connsiteX89" fmla="*/ 4026716 w 6392442"/>
                <a:gd name="connsiteY89" fmla="*/ 1501630 h 1686188"/>
                <a:gd name="connsiteX90" fmla="*/ 4085439 w 6392442"/>
                <a:gd name="connsiteY90" fmla="*/ 1518408 h 1686188"/>
                <a:gd name="connsiteX91" fmla="*/ 4110606 w 6392442"/>
                <a:gd name="connsiteY91" fmla="*/ 1535186 h 1686188"/>
                <a:gd name="connsiteX92" fmla="*/ 4135772 w 6392442"/>
                <a:gd name="connsiteY92" fmla="*/ 1543575 h 1686188"/>
                <a:gd name="connsiteX93" fmla="*/ 4202884 w 6392442"/>
                <a:gd name="connsiteY93" fmla="*/ 1577131 h 1686188"/>
                <a:gd name="connsiteX94" fmla="*/ 4253218 w 6392442"/>
                <a:gd name="connsiteY94" fmla="*/ 1593909 h 1686188"/>
                <a:gd name="connsiteX95" fmla="*/ 4278385 w 6392442"/>
                <a:gd name="connsiteY95" fmla="*/ 1610687 h 1686188"/>
                <a:gd name="connsiteX96" fmla="*/ 4337108 w 6392442"/>
                <a:gd name="connsiteY96" fmla="*/ 1627465 h 1686188"/>
                <a:gd name="connsiteX97" fmla="*/ 4404220 w 6392442"/>
                <a:gd name="connsiteY97" fmla="*/ 1652632 h 1686188"/>
                <a:gd name="connsiteX98" fmla="*/ 4488110 w 6392442"/>
                <a:gd name="connsiteY98" fmla="*/ 1677799 h 1686188"/>
                <a:gd name="connsiteX99" fmla="*/ 4639112 w 6392442"/>
                <a:gd name="connsiteY99" fmla="*/ 1686188 h 1686188"/>
                <a:gd name="connsiteX100" fmla="*/ 5033395 w 6392442"/>
                <a:gd name="connsiteY100" fmla="*/ 1669410 h 1686188"/>
                <a:gd name="connsiteX101" fmla="*/ 5108895 w 6392442"/>
                <a:gd name="connsiteY101" fmla="*/ 1652632 h 1686188"/>
                <a:gd name="connsiteX102" fmla="*/ 5142451 w 6392442"/>
                <a:gd name="connsiteY102" fmla="*/ 1619076 h 1686188"/>
                <a:gd name="connsiteX103" fmla="*/ 5217952 w 6392442"/>
                <a:gd name="connsiteY103" fmla="*/ 1577131 h 1686188"/>
                <a:gd name="connsiteX104" fmla="*/ 5268286 w 6392442"/>
                <a:gd name="connsiteY104" fmla="*/ 1510019 h 1686188"/>
                <a:gd name="connsiteX105" fmla="*/ 5318620 w 6392442"/>
                <a:gd name="connsiteY105" fmla="*/ 1476463 h 1686188"/>
                <a:gd name="connsiteX106" fmla="*/ 5327009 w 6392442"/>
                <a:gd name="connsiteY106" fmla="*/ 1451296 h 1686188"/>
                <a:gd name="connsiteX107" fmla="*/ 5352176 w 6392442"/>
                <a:gd name="connsiteY107" fmla="*/ 1434518 h 1686188"/>
                <a:gd name="connsiteX108" fmla="*/ 5402510 w 6392442"/>
                <a:gd name="connsiteY108" fmla="*/ 1384184 h 1686188"/>
                <a:gd name="connsiteX109" fmla="*/ 5478011 w 6392442"/>
                <a:gd name="connsiteY109" fmla="*/ 1308683 h 1686188"/>
                <a:gd name="connsiteX110" fmla="*/ 5536734 w 6392442"/>
                <a:gd name="connsiteY110" fmla="*/ 1266738 h 1686188"/>
                <a:gd name="connsiteX111" fmla="*/ 5553512 w 6392442"/>
                <a:gd name="connsiteY111" fmla="*/ 1241571 h 1686188"/>
                <a:gd name="connsiteX112" fmla="*/ 5578679 w 6392442"/>
                <a:gd name="connsiteY112" fmla="*/ 1224793 h 1686188"/>
                <a:gd name="connsiteX113" fmla="*/ 5620624 w 6392442"/>
                <a:gd name="connsiteY113" fmla="*/ 1191237 h 1686188"/>
                <a:gd name="connsiteX114" fmla="*/ 5645791 w 6392442"/>
                <a:gd name="connsiteY114" fmla="*/ 1174459 h 1686188"/>
                <a:gd name="connsiteX115" fmla="*/ 5670958 w 6392442"/>
                <a:gd name="connsiteY115" fmla="*/ 1140903 h 1686188"/>
                <a:gd name="connsiteX116" fmla="*/ 5712903 w 6392442"/>
                <a:gd name="connsiteY116" fmla="*/ 1107347 h 1686188"/>
                <a:gd name="connsiteX117" fmla="*/ 5771626 w 6392442"/>
                <a:gd name="connsiteY117" fmla="*/ 1057013 h 1686188"/>
                <a:gd name="connsiteX118" fmla="*/ 5821960 w 6392442"/>
                <a:gd name="connsiteY118" fmla="*/ 998290 h 1686188"/>
                <a:gd name="connsiteX119" fmla="*/ 5872294 w 6392442"/>
                <a:gd name="connsiteY119" fmla="*/ 939567 h 1686188"/>
                <a:gd name="connsiteX120" fmla="*/ 5914239 w 6392442"/>
                <a:gd name="connsiteY120" fmla="*/ 906011 h 1686188"/>
                <a:gd name="connsiteX121" fmla="*/ 5931017 w 6392442"/>
                <a:gd name="connsiteY121" fmla="*/ 880844 h 1686188"/>
                <a:gd name="connsiteX122" fmla="*/ 5956183 w 6392442"/>
                <a:gd name="connsiteY122" fmla="*/ 847288 h 1686188"/>
                <a:gd name="connsiteX123" fmla="*/ 6031684 w 6392442"/>
                <a:gd name="connsiteY123" fmla="*/ 780177 h 1686188"/>
                <a:gd name="connsiteX124" fmla="*/ 6056851 w 6392442"/>
                <a:gd name="connsiteY124" fmla="*/ 746621 h 1686188"/>
                <a:gd name="connsiteX125" fmla="*/ 6132352 w 6392442"/>
                <a:gd name="connsiteY125" fmla="*/ 671120 h 1686188"/>
                <a:gd name="connsiteX126" fmla="*/ 6165908 w 6392442"/>
                <a:gd name="connsiteY126" fmla="*/ 637564 h 1686188"/>
                <a:gd name="connsiteX127" fmla="*/ 6191075 w 6392442"/>
                <a:gd name="connsiteY127" fmla="*/ 604008 h 1686188"/>
                <a:gd name="connsiteX128" fmla="*/ 6274965 w 6392442"/>
                <a:gd name="connsiteY128" fmla="*/ 520118 h 1686188"/>
                <a:gd name="connsiteX129" fmla="*/ 6308521 w 6392442"/>
                <a:gd name="connsiteY129" fmla="*/ 478173 h 1686188"/>
                <a:gd name="connsiteX130" fmla="*/ 6333688 w 6392442"/>
                <a:gd name="connsiteY130" fmla="*/ 461395 h 1686188"/>
                <a:gd name="connsiteX131" fmla="*/ 6367244 w 6392442"/>
                <a:gd name="connsiteY131" fmla="*/ 419450 h 1686188"/>
                <a:gd name="connsiteX132" fmla="*/ 6392411 w 6392442"/>
                <a:gd name="connsiteY132" fmla="*/ 385894 h 1686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6392442" h="1686188">
                  <a:moveTo>
                    <a:pt x="0" y="0"/>
                  </a:moveTo>
                  <a:cubicBezTo>
                    <a:pt x="58340" y="7292"/>
                    <a:pt x="64227" y="7102"/>
                    <a:pt x="117446" y="16778"/>
                  </a:cubicBezTo>
                  <a:cubicBezTo>
                    <a:pt x="131475" y="19329"/>
                    <a:pt x="145635" y="21415"/>
                    <a:pt x="159391" y="25167"/>
                  </a:cubicBezTo>
                  <a:lnTo>
                    <a:pt x="234892" y="50334"/>
                  </a:lnTo>
                  <a:cubicBezTo>
                    <a:pt x="243281" y="53130"/>
                    <a:pt x="251480" y="56578"/>
                    <a:pt x="260059" y="58723"/>
                  </a:cubicBezTo>
                  <a:cubicBezTo>
                    <a:pt x="271244" y="61519"/>
                    <a:pt x="282677" y="63466"/>
                    <a:pt x="293615" y="67112"/>
                  </a:cubicBezTo>
                  <a:cubicBezTo>
                    <a:pt x="307901" y="71874"/>
                    <a:pt x="321460" y="78603"/>
                    <a:pt x="335560" y="83890"/>
                  </a:cubicBezTo>
                  <a:cubicBezTo>
                    <a:pt x="343840" y="86995"/>
                    <a:pt x="352447" y="89174"/>
                    <a:pt x="360727" y="92279"/>
                  </a:cubicBezTo>
                  <a:cubicBezTo>
                    <a:pt x="382079" y="100286"/>
                    <a:pt x="431856" y="122310"/>
                    <a:pt x="453006" y="125835"/>
                  </a:cubicBezTo>
                  <a:cubicBezTo>
                    <a:pt x="514712" y="136119"/>
                    <a:pt x="486838" y="130099"/>
                    <a:pt x="536895" y="142613"/>
                  </a:cubicBezTo>
                  <a:cubicBezTo>
                    <a:pt x="550877" y="151002"/>
                    <a:pt x="564256" y="160488"/>
                    <a:pt x="578840" y="167780"/>
                  </a:cubicBezTo>
                  <a:cubicBezTo>
                    <a:pt x="599492" y="178106"/>
                    <a:pt x="635009" y="181336"/>
                    <a:pt x="654341" y="184558"/>
                  </a:cubicBezTo>
                  <a:cubicBezTo>
                    <a:pt x="665526" y="190151"/>
                    <a:pt x="676188" y="196945"/>
                    <a:pt x="687897" y="201336"/>
                  </a:cubicBezTo>
                  <a:cubicBezTo>
                    <a:pt x="698692" y="205384"/>
                    <a:pt x="710410" y="206412"/>
                    <a:pt x="721453" y="209725"/>
                  </a:cubicBezTo>
                  <a:cubicBezTo>
                    <a:pt x="738393" y="214807"/>
                    <a:pt x="755366" y="219935"/>
                    <a:pt x="771787" y="226503"/>
                  </a:cubicBezTo>
                  <a:cubicBezTo>
                    <a:pt x="903072" y="279017"/>
                    <a:pt x="738917" y="215546"/>
                    <a:pt x="847288" y="251670"/>
                  </a:cubicBezTo>
                  <a:cubicBezTo>
                    <a:pt x="861574" y="256432"/>
                    <a:pt x="875133" y="263161"/>
                    <a:pt x="889233" y="268448"/>
                  </a:cubicBezTo>
                  <a:cubicBezTo>
                    <a:pt x="913303" y="277474"/>
                    <a:pt x="921513" y="278615"/>
                    <a:pt x="947956" y="285226"/>
                  </a:cubicBezTo>
                  <a:cubicBezTo>
                    <a:pt x="961938" y="293615"/>
                    <a:pt x="974762" y="304337"/>
                    <a:pt x="989901" y="310393"/>
                  </a:cubicBezTo>
                  <a:cubicBezTo>
                    <a:pt x="1003140" y="315688"/>
                    <a:pt x="1018013" y="315324"/>
                    <a:pt x="1031846" y="318782"/>
                  </a:cubicBezTo>
                  <a:cubicBezTo>
                    <a:pt x="1040425" y="320927"/>
                    <a:pt x="1048510" y="324742"/>
                    <a:pt x="1057013" y="327171"/>
                  </a:cubicBezTo>
                  <a:cubicBezTo>
                    <a:pt x="1068099" y="330338"/>
                    <a:pt x="1079734" y="331620"/>
                    <a:pt x="1090569" y="335560"/>
                  </a:cubicBezTo>
                  <a:cubicBezTo>
                    <a:pt x="1190901" y="372044"/>
                    <a:pt x="1109325" y="352734"/>
                    <a:pt x="1191237" y="369116"/>
                  </a:cubicBezTo>
                  <a:cubicBezTo>
                    <a:pt x="1237767" y="400136"/>
                    <a:pt x="1193850" y="373354"/>
                    <a:pt x="1258349" y="402672"/>
                  </a:cubicBezTo>
                  <a:cubicBezTo>
                    <a:pt x="1275426" y="410434"/>
                    <a:pt x="1291541" y="420221"/>
                    <a:pt x="1308683" y="427839"/>
                  </a:cubicBezTo>
                  <a:cubicBezTo>
                    <a:pt x="1332921" y="438611"/>
                    <a:pt x="1340744" y="435730"/>
                    <a:pt x="1367406" y="444617"/>
                  </a:cubicBezTo>
                  <a:cubicBezTo>
                    <a:pt x="1505147" y="490531"/>
                    <a:pt x="1325967" y="434321"/>
                    <a:pt x="1442906" y="478173"/>
                  </a:cubicBezTo>
                  <a:cubicBezTo>
                    <a:pt x="1453701" y="482221"/>
                    <a:pt x="1465524" y="482916"/>
                    <a:pt x="1476462" y="486562"/>
                  </a:cubicBezTo>
                  <a:cubicBezTo>
                    <a:pt x="1490748" y="491324"/>
                    <a:pt x="1504307" y="498053"/>
                    <a:pt x="1518407" y="503340"/>
                  </a:cubicBezTo>
                  <a:cubicBezTo>
                    <a:pt x="1526687" y="506445"/>
                    <a:pt x="1535446" y="508246"/>
                    <a:pt x="1543574" y="511729"/>
                  </a:cubicBezTo>
                  <a:cubicBezTo>
                    <a:pt x="1555068" y="516655"/>
                    <a:pt x="1565636" y="523581"/>
                    <a:pt x="1577130" y="528507"/>
                  </a:cubicBezTo>
                  <a:cubicBezTo>
                    <a:pt x="1585258" y="531990"/>
                    <a:pt x="1594169" y="533413"/>
                    <a:pt x="1602297" y="536896"/>
                  </a:cubicBezTo>
                  <a:cubicBezTo>
                    <a:pt x="1613791" y="541822"/>
                    <a:pt x="1623989" y="549719"/>
                    <a:pt x="1635853" y="553674"/>
                  </a:cubicBezTo>
                  <a:cubicBezTo>
                    <a:pt x="1657729" y="560966"/>
                    <a:pt x="1702965" y="570452"/>
                    <a:pt x="1702965" y="570452"/>
                  </a:cubicBezTo>
                  <a:cubicBezTo>
                    <a:pt x="1711354" y="576045"/>
                    <a:pt x="1719114" y="582721"/>
                    <a:pt x="1728132" y="587230"/>
                  </a:cubicBezTo>
                  <a:cubicBezTo>
                    <a:pt x="1736041" y="591185"/>
                    <a:pt x="1744796" y="593190"/>
                    <a:pt x="1753299" y="595619"/>
                  </a:cubicBezTo>
                  <a:cubicBezTo>
                    <a:pt x="1765842" y="599203"/>
                    <a:pt x="1798613" y="605692"/>
                    <a:pt x="1812022" y="612397"/>
                  </a:cubicBezTo>
                  <a:cubicBezTo>
                    <a:pt x="1826606" y="619689"/>
                    <a:pt x="1839067" y="630942"/>
                    <a:pt x="1853967" y="637564"/>
                  </a:cubicBezTo>
                  <a:cubicBezTo>
                    <a:pt x="1864503" y="642247"/>
                    <a:pt x="1876728" y="641905"/>
                    <a:pt x="1887523" y="645953"/>
                  </a:cubicBezTo>
                  <a:cubicBezTo>
                    <a:pt x="1899232" y="650344"/>
                    <a:pt x="1909585" y="657805"/>
                    <a:pt x="1921079" y="662731"/>
                  </a:cubicBezTo>
                  <a:cubicBezTo>
                    <a:pt x="1929207" y="666214"/>
                    <a:pt x="1938118" y="667637"/>
                    <a:pt x="1946246" y="671120"/>
                  </a:cubicBezTo>
                  <a:cubicBezTo>
                    <a:pt x="2007662" y="697441"/>
                    <a:pt x="1951492" y="680820"/>
                    <a:pt x="2013358" y="696287"/>
                  </a:cubicBezTo>
                  <a:cubicBezTo>
                    <a:pt x="2021747" y="701880"/>
                    <a:pt x="2029507" y="708556"/>
                    <a:pt x="2038525" y="713065"/>
                  </a:cubicBezTo>
                  <a:cubicBezTo>
                    <a:pt x="2058806" y="723205"/>
                    <a:pt x="2075745" y="721779"/>
                    <a:pt x="2097248" y="729843"/>
                  </a:cubicBezTo>
                  <a:cubicBezTo>
                    <a:pt x="2108957" y="734234"/>
                    <a:pt x="2119946" y="740416"/>
                    <a:pt x="2130804" y="746621"/>
                  </a:cubicBezTo>
                  <a:cubicBezTo>
                    <a:pt x="2139558" y="751623"/>
                    <a:pt x="2146704" y="759427"/>
                    <a:pt x="2155971" y="763399"/>
                  </a:cubicBezTo>
                  <a:cubicBezTo>
                    <a:pt x="2193601" y="779526"/>
                    <a:pt x="2182044" y="763852"/>
                    <a:pt x="2214694" y="780177"/>
                  </a:cubicBezTo>
                  <a:cubicBezTo>
                    <a:pt x="2223712" y="784686"/>
                    <a:pt x="2230843" y="792446"/>
                    <a:pt x="2239861" y="796955"/>
                  </a:cubicBezTo>
                  <a:cubicBezTo>
                    <a:pt x="2247770" y="800910"/>
                    <a:pt x="2256900" y="801861"/>
                    <a:pt x="2265028" y="805344"/>
                  </a:cubicBezTo>
                  <a:cubicBezTo>
                    <a:pt x="2326440" y="831664"/>
                    <a:pt x="2270275" y="815046"/>
                    <a:pt x="2332139" y="830510"/>
                  </a:cubicBezTo>
                  <a:cubicBezTo>
                    <a:pt x="2404264" y="878593"/>
                    <a:pt x="2313009" y="820945"/>
                    <a:pt x="2382473" y="855677"/>
                  </a:cubicBezTo>
                  <a:cubicBezTo>
                    <a:pt x="2391491" y="860186"/>
                    <a:pt x="2398373" y="868483"/>
                    <a:pt x="2407640" y="872455"/>
                  </a:cubicBezTo>
                  <a:cubicBezTo>
                    <a:pt x="2418237" y="876997"/>
                    <a:pt x="2430153" y="877531"/>
                    <a:pt x="2441196" y="880844"/>
                  </a:cubicBezTo>
                  <a:cubicBezTo>
                    <a:pt x="2543316" y="911480"/>
                    <a:pt x="2447743" y="886675"/>
                    <a:pt x="2525086" y="906011"/>
                  </a:cubicBezTo>
                  <a:cubicBezTo>
                    <a:pt x="2533475" y="911604"/>
                    <a:pt x="2541040" y="918694"/>
                    <a:pt x="2550253" y="922789"/>
                  </a:cubicBezTo>
                  <a:cubicBezTo>
                    <a:pt x="2566414" y="929972"/>
                    <a:pt x="2585872" y="929757"/>
                    <a:pt x="2600587" y="939567"/>
                  </a:cubicBezTo>
                  <a:cubicBezTo>
                    <a:pt x="2608976" y="945160"/>
                    <a:pt x="2616487" y="952373"/>
                    <a:pt x="2625754" y="956345"/>
                  </a:cubicBezTo>
                  <a:cubicBezTo>
                    <a:pt x="2636351" y="960887"/>
                    <a:pt x="2648267" y="961421"/>
                    <a:pt x="2659310" y="964734"/>
                  </a:cubicBezTo>
                  <a:cubicBezTo>
                    <a:pt x="2676250" y="969816"/>
                    <a:pt x="2692866" y="975919"/>
                    <a:pt x="2709644" y="981512"/>
                  </a:cubicBezTo>
                  <a:cubicBezTo>
                    <a:pt x="2718033" y="984308"/>
                    <a:pt x="2726902" y="985946"/>
                    <a:pt x="2734811" y="989901"/>
                  </a:cubicBezTo>
                  <a:cubicBezTo>
                    <a:pt x="2846102" y="1045547"/>
                    <a:pt x="2707129" y="978037"/>
                    <a:pt x="2793534" y="1015068"/>
                  </a:cubicBezTo>
                  <a:cubicBezTo>
                    <a:pt x="2805028" y="1019994"/>
                    <a:pt x="2815381" y="1027455"/>
                    <a:pt x="2827090" y="1031846"/>
                  </a:cubicBezTo>
                  <a:cubicBezTo>
                    <a:pt x="2853887" y="1041895"/>
                    <a:pt x="2886394" y="1040622"/>
                    <a:pt x="2910980" y="1057013"/>
                  </a:cubicBezTo>
                  <a:cubicBezTo>
                    <a:pt x="2948011" y="1081700"/>
                    <a:pt x="2926260" y="1071814"/>
                    <a:pt x="2978092" y="1082180"/>
                  </a:cubicBezTo>
                  <a:cubicBezTo>
                    <a:pt x="2986481" y="1087773"/>
                    <a:pt x="2994241" y="1094449"/>
                    <a:pt x="3003259" y="1098958"/>
                  </a:cubicBezTo>
                  <a:cubicBezTo>
                    <a:pt x="3017355" y="1106006"/>
                    <a:pt x="3048543" y="1111704"/>
                    <a:pt x="3061982" y="1115736"/>
                  </a:cubicBezTo>
                  <a:cubicBezTo>
                    <a:pt x="3078922" y="1120818"/>
                    <a:pt x="3095538" y="1126921"/>
                    <a:pt x="3112316" y="1132514"/>
                  </a:cubicBezTo>
                  <a:cubicBezTo>
                    <a:pt x="3120705" y="1135310"/>
                    <a:pt x="3128904" y="1138758"/>
                    <a:pt x="3137483" y="1140903"/>
                  </a:cubicBezTo>
                  <a:cubicBezTo>
                    <a:pt x="3148668" y="1143699"/>
                    <a:pt x="3159996" y="1145979"/>
                    <a:pt x="3171039" y="1149292"/>
                  </a:cubicBezTo>
                  <a:cubicBezTo>
                    <a:pt x="3187978" y="1154374"/>
                    <a:pt x="3204215" y="1161781"/>
                    <a:pt x="3221372" y="1166070"/>
                  </a:cubicBezTo>
                  <a:cubicBezTo>
                    <a:pt x="3232123" y="1168758"/>
                    <a:pt x="3268060" y="1176831"/>
                    <a:pt x="3280095" y="1182848"/>
                  </a:cubicBezTo>
                  <a:cubicBezTo>
                    <a:pt x="3289113" y="1187357"/>
                    <a:pt x="3296244" y="1195117"/>
                    <a:pt x="3305262" y="1199626"/>
                  </a:cubicBezTo>
                  <a:cubicBezTo>
                    <a:pt x="3317297" y="1205643"/>
                    <a:pt x="3353234" y="1213716"/>
                    <a:pt x="3363985" y="1216404"/>
                  </a:cubicBezTo>
                  <a:cubicBezTo>
                    <a:pt x="3421170" y="1254527"/>
                    <a:pt x="3349067" y="1211431"/>
                    <a:pt x="3439486" y="1241571"/>
                  </a:cubicBezTo>
                  <a:cubicBezTo>
                    <a:pt x="3449051" y="1244759"/>
                    <a:pt x="3455635" y="1253840"/>
                    <a:pt x="3464653" y="1258349"/>
                  </a:cubicBezTo>
                  <a:cubicBezTo>
                    <a:pt x="3472562" y="1262304"/>
                    <a:pt x="3481911" y="1262783"/>
                    <a:pt x="3489820" y="1266738"/>
                  </a:cubicBezTo>
                  <a:cubicBezTo>
                    <a:pt x="3498838" y="1271247"/>
                    <a:pt x="3505774" y="1279421"/>
                    <a:pt x="3514987" y="1283516"/>
                  </a:cubicBezTo>
                  <a:cubicBezTo>
                    <a:pt x="3531148" y="1290699"/>
                    <a:pt x="3548543" y="1294701"/>
                    <a:pt x="3565321" y="1300294"/>
                  </a:cubicBezTo>
                  <a:cubicBezTo>
                    <a:pt x="3573710" y="1303090"/>
                    <a:pt x="3583130" y="1303778"/>
                    <a:pt x="3590488" y="1308683"/>
                  </a:cubicBezTo>
                  <a:cubicBezTo>
                    <a:pt x="3598877" y="1314276"/>
                    <a:pt x="3606637" y="1320952"/>
                    <a:pt x="3615655" y="1325461"/>
                  </a:cubicBezTo>
                  <a:cubicBezTo>
                    <a:pt x="3635936" y="1335601"/>
                    <a:pt x="3652875" y="1334175"/>
                    <a:pt x="3674378" y="1342239"/>
                  </a:cubicBezTo>
                  <a:cubicBezTo>
                    <a:pt x="3686087" y="1346630"/>
                    <a:pt x="3696323" y="1354373"/>
                    <a:pt x="3707934" y="1359017"/>
                  </a:cubicBezTo>
                  <a:cubicBezTo>
                    <a:pt x="3724355" y="1365585"/>
                    <a:pt x="3743553" y="1365985"/>
                    <a:pt x="3758268" y="1375795"/>
                  </a:cubicBezTo>
                  <a:cubicBezTo>
                    <a:pt x="3793028" y="1398968"/>
                    <a:pt x="3773654" y="1390128"/>
                    <a:pt x="3816991" y="1400962"/>
                  </a:cubicBezTo>
                  <a:cubicBezTo>
                    <a:pt x="3842266" y="1417812"/>
                    <a:pt x="3845912" y="1421746"/>
                    <a:pt x="3875714" y="1434518"/>
                  </a:cubicBezTo>
                  <a:cubicBezTo>
                    <a:pt x="3883842" y="1438001"/>
                    <a:pt x="3892753" y="1439424"/>
                    <a:pt x="3900881" y="1442907"/>
                  </a:cubicBezTo>
                  <a:cubicBezTo>
                    <a:pt x="3912375" y="1447833"/>
                    <a:pt x="3923579" y="1453480"/>
                    <a:pt x="3934437" y="1459685"/>
                  </a:cubicBezTo>
                  <a:cubicBezTo>
                    <a:pt x="3943191" y="1464687"/>
                    <a:pt x="3950164" y="1472923"/>
                    <a:pt x="3959604" y="1476463"/>
                  </a:cubicBezTo>
                  <a:cubicBezTo>
                    <a:pt x="3972955" y="1481470"/>
                    <a:pt x="3987567" y="1482056"/>
                    <a:pt x="4001549" y="1484852"/>
                  </a:cubicBezTo>
                  <a:cubicBezTo>
                    <a:pt x="4009938" y="1490445"/>
                    <a:pt x="4017449" y="1497658"/>
                    <a:pt x="4026716" y="1501630"/>
                  </a:cubicBezTo>
                  <a:cubicBezTo>
                    <a:pt x="4064346" y="1517757"/>
                    <a:pt x="4052789" y="1502083"/>
                    <a:pt x="4085439" y="1518408"/>
                  </a:cubicBezTo>
                  <a:cubicBezTo>
                    <a:pt x="4094457" y="1522917"/>
                    <a:pt x="4101588" y="1530677"/>
                    <a:pt x="4110606" y="1535186"/>
                  </a:cubicBezTo>
                  <a:cubicBezTo>
                    <a:pt x="4118515" y="1539141"/>
                    <a:pt x="4127722" y="1539916"/>
                    <a:pt x="4135772" y="1543575"/>
                  </a:cubicBezTo>
                  <a:cubicBezTo>
                    <a:pt x="4158541" y="1553925"/>
                    <a:pt x="4179156" y="1569222"/>
                    <a:pt x="4202884" y="1577131"/>
                  </a:cubicBezTo>
                  <a:cubicBezTo>
                    <a:pt x="4219662" y="1582724"/>
                    <a:pt x="4238503" y="1584099"/>
                    <a:pt x="4253218" y="1593909"/>
                  </a:cubicBezTo>
                  <a:cubicBezTo>
                    <a:pt x="4261607" y="1599502"/>
                    <a:pt x="4269367" y="1606178"/>
                    <a:pt x="4278385" y="1610687"/>
                  </a:cubicBezTo>
                  <a:cubicBezTo>
                    <a:pt x="4290420" y="1616704"/>
                    <a:pt x="4326357" y="1624777"/>
                    <a:pt x="4337108" y="1627465"/>
                  </a:cubicBezTo>
                  <a:cubicBezTo>
                    <a:pt x="4380905" y="1656663"/>
                    <a:pt x="4342820" y="1635886"/>
                    <a:pt x="4404220" y="1652632"/>
                  </a:cubicBezTo>
                  <a:cubicBezTo>
                    <a:pt x="4417849" y="1656349"/>
                    <a:pt x="4468456" y="1676012"/>
                    <a:pt x="4488110" y="1677799"/>
                  </a:cubicBezTo>
                  <a:cubicBezTo>
                    <a:pt x="4538315" y="1682363"/>
                    <a:pt x="4588778" y="1683392"/>
                    <a:pt x="4639112" y="1686188"/>
                  </a:cubicBezTo>
                  <a:cubicBezTo>
                    <a:pt x="4776058" y="1682584"/>
                    <a:pt x="4901593" y="1688239"/>
                    <a:pt x="5033395" y="1669410"/>
                  </a:cubicBezTo>
                  <a:cubicBezTo>
                    <a:pt x="5058243" y="1665860"/>
                    <a:pt x="5084473" y="1658737"/>
                    <a:pt x="5108895" y="1652632"/>
                  </a:cubicBezTo>
                  <a:cubicBezTo>
                    <a:pt x="5120080" y="1641447"/>
                    <a:pt x="5129289" y="1627850"/>
                    <a:pt x="5142451" y="1619076"/>
                  </a:cubicBezTo>
                  <a:cubicBezTo>
                    <a:pt x="5191508" y="1586371"/>
                    <a:pt x="5177799" y="1621300"/>
                    <a:pt x="5217952" y="1577131"/>
                  </a:cubicBezTo>
                  <a:cubicBezTo>
                    <a:pt x="5236762" y="1556440"/>
                    <a:pt x="5245019" y="1525530"/>
                    <a:pt x="5268286" y="1510019"/>
                  </a:cubicBezTo>
                  <a:lnTo>
                    <a:pt x="5318620" y="1476463"/>
                  </a:lnTo>
                  <a:cubicBezTo>
                    <a:pt x="5321416" y="1468074"/>
                    <a:pt x="5321485" y="1458201"/>
                    <a:pt x="5327009" y="1451296"/>
                  </a:cubicBezTo>
                  <a:cubicBezTo>
                    <a:pt x="5333307" y="1443423"/>
                    <a:pt x="5344640" y="1441216"/>
                    <a:pt x="5352176" y="1434518"/>
                  </a:cubicBezTo>
                  <a:cubicBezTo>
                    <a:pt x="5369910" y="1418754"/>
                    <a:pt x="5385732" y="1400962"/>
                    <a:pt x="5402510" y="1384184"/>
                  </a:cubicBezTo>
                  <a:lnTo>
                    <a:pt x="5478011" y="1308683"/>
                  </a:lnTo>
                  <a:cubicBezTo>
                    <a:pt x="5517820" y="1268874"/>
                    <a:pt x="5496560" y="1280129"/>
                    <a:pt x="5536734" y="1266738"/>
                  </a:cubicBezTo>
                  <a:cubicBezTo>
                    <a:pt x="5542327" y="1258349"/>
                    <a:pt x="5546383" y="1248700"/>
                    <a:pt x="5553512" y="1241571"/>
                  </a:cubicBezTo>
                  <a:cubicBezTo>
                    <a:pt x="5560641" y="1234442"/>
                    <a:pt x="5570613" y="1230842"/>
                    <a:pt x="5578679" y="1224793"/>
                  </a:cubicBezTo>
                  <a:cubicBezTo>
                    <a:pt x="5593003" y="1214050"/>
                    <a:pt x="5606300" y="1201980"/>
                    <a:pt x="5620624" y="1191237"/>
                  </a:cubicBezTo>
                  <a:cubicBezTo>
                    <a:pt x="5628690" y="1185188"/>
                    <a:pt x="5638662" y="1181588"/>
                    <a:pt x="5645791" y="1174459"/>
                  </a:cubicBezTo>
                  <a:cubicBezTo>
                    <a:pt x="5655678" y="1164572"/>
                    <a:pt x="5661071" y="1150790"/>
                    <a:pt x="5670958" y="1140903"/>
                  </a:cubicBezTo>
                  <a:cubicBezTo>
                    <a:pt x="5683619" y="1128242"/>
                    <a:pt x="5700242" y="1120008"/>
                    <a:pt x="5712903" y="1107347"/>
                  </a:cubicBezTo>
                  <a:cubicBezTo>
                    <a:pt x="5766638" y="1053612"/>
                    <a:pt x="5722235" y="1073477"/>
                    <a:pt x="5771626" y="1057013"/>
                  </a:cubicBezTo>
                  <a:cubicBezTo>
                    <a:pt x="5807551" y="1003125"/>
                    <a:pt x="5765001" y="1063386"/>
                    <a:pt x="5821960" y="998290"/>
                  </a:cubicBezTo>
                  <a:cubicBezTo>
                    <a:pt x="5857925" y="957187"/>
                    <a:pt x="5834118" y="972971"/>
                    <a:pt x="5872294" y="939567"/>
                  </a:cubicBezTo>
                  <a:cubicBezTo>
                    <a:pt x="5885769" y="927776"/>
                    <a:pt x="5901578" y="918672"/>
                    <a:pt x="5914239" y="906011"/>
                  </a:cubicBezTo>
                  <a:cubicBezTo>
                    <a:pt x="5921368" y="898882"/>
                    <a:pt x="5925157" y="889048"/>
                    <a:pt x="5931017" y="880844"/>
                  </a:cubicBezTo>
                  <a:cubicBezTo>
                    <a:pt x="5939143" y="869467"/>
                    <a:pt x="5946297" y="857174"/>
                    <a:pt x="5956183" y="847288"/>
                  </a:cubicBezTo>
                  <a:cubicBezTo>
                    <a:pt x="6034192" y="769279"/>
                    <a:pt x="5964519" y="856938"/>
                    <a:pt x="6031684" y="780177"/>
                  </a:cubicBezTo>
                  <a:cubicBezTo>
                    <a:pt x="6040891" y="769655"/>
                    <a:pt x="6047368" y="756895"/>
                    <a:pt x="6056851" y="746621"/>
                  </a:cubicBezTo>
                  <a:cubicBezTo>
                    <a:pt x="6080992" y="720468"/>
                    <a:pt x="6107185" y="696287"/>
                    <a:pt x="6132352" y="671120"/>
                  </a:cubicBezTo>
                  <a:cubicBezTo>
                    <a:pt x="6143537" y="659935"/>
                    <a:pt x="6156417" y="650219"/>
                    <a:pt x="6165908" y="637564"/>
                  </a:cubicBezTo>
                  <a:cubicBezTo>
                    <a:pt x="6174297" y="626379"/>
                    <a:pt x="6181561" y="614254"/>
                    <a:pt x="6191075" y="604008"/>
                  </a:cubicBezTo>
                  <a:cubicBezTo>
                    <a:pt x="6217984" y="575029"/>
                    <a:pt x="6250261" y="550998"/>
                    <a:pt x="6274965" y="520118"/>
                  </a:cubicBezTo>
                  <a:cubicBezTo>
                    <a:pt x="6286150" y="506136"/>
                    <a:pt x="6295860" y="490834"/>
                    <a:pt x="6308521" y="478173"/>
                  </a:cubicBezTo>
                  <a:cubicBezTo>
                    <a:pt x="6315650" y="471044"/>
                    <a:pt x="6326559" y="468524"/>
                    <a:pt x="6333688" y="461395"/>
                  </a:cubicBezTo>
                  <a:cubicBezTo>
                    <a:pt x="6346349" y="448734"/>
                    <a:pt x="6355453" y="432925"/>
                    <a:pt x="6367244" y="419450"/>
                  </a:cubicBezTo>
                  <a:cubicBezTo>
                    <a:pt x="6394388" y="388428"/>
                    <a:pt x="6392411" y="407061"/>
                    <a:pt x="6392411" y="385894"/>
                  </a:cubicBez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839D942-E088-4BED-B546-2DAB9BA2D0EE}"/>
                </a:ext>
              </a:extLst>
            </p:cNvPr>
            <p:cNvSpPr txBox="1"/>
            <p:nvPr/>
          </p:nvSpPr>
          <p:spPr>
            <a:xfrm>
              <a:off x="4019034" y="2899271"/>
              <a:ext cx="4006418" cy="954107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Big data</a:t>
              </a:r>
            </a:p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Overfits w/bigger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101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EE23A-FF6C-4D57-8963-F6E1A304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62AE8-3CB3-4231-93E5-78A6E8C41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532" y="1607828"/>
            <a:ext cx="574681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Do poorly on both training and validation data due to bias.</a:t>
            </a:r>
          </a:p>
          <a:p>
            <a:pPr marL="0" indent="0">
              <a:buNone/>
            </a:pPr>
            <a:r>
              <a:rPr lang="en-US" dirty="0"/>
              <a:t>Solution: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features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powerful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Reduce regularization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52C1E-F623-42AC-AA67-FD98EF483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5" y="4001294"/>
            <a:ext cx="2359238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4493C-5C6B-4EAB-AEE6-7E7243B0B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5" y="1607828"/>
            <a:ext cx="235923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7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EE23A-FF6C-4D57-8963-F6E1A304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62AE8-3CB3-4231-93E5-78A6E8C41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532" y="1607828"/>
            <a:ext cx="5746817" cy="477619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Do well on training data, but poorly on validation data due to variance</a:t>
            </a:r>
          </a:p>
          <a:p>
            <a:pPr marL="0" indent="0">
              <a:buNone/>
            </a:pPr>
            <a:r>
              <a:rPr lang="en-US" dirty="0"/>
              <a:t>Solution: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Less powerful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Regularize your model more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 err="1"/>
              <a:t>Cris</a:t>
            </a:r>
            <a:r>
              <a:rPr lang="en-US" i="1" dirty="0"/>
              <a:t> Dima rule</a:t>
            </a:r>
            <a:r>
              <a:rPr lang="en-US" dirty="0"/>
              <a:t>: first make sure you </a:t>
            </a:r>
            <a:r>
              <a:rPr lang="en-US" i="1" dirty="0"/>
              <a:t>can</a:t>
            </a:r>
            <a:r>
              <a:rPr lang="en-US" dirty="0"/>
              <a:t> overfit, then stop overfitting.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17989D-91BC-436C-A54E-32780C062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5" y="1607828"/>
            <a:ext cx="2359236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776F53-BAFE-4F3D-ABCE-12B1A9E27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0" y="4001294"/>
            <a:ext cx="236446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5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253B2-A74C-448F-9F33-186C141BA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0F41A-8B20-42DC-B84C-853D438CB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Non-linear models (neural nets)</a:t>
            </a:r>
          </a:p>
        </p:txBody>
      </p:sp>
    </p:spTree>
    <p:extLst>
      <p:ext uri="{BB962C8B-B14F-4D97-AF65-F5344CB8AC3E}">
        <p14:creationId xmlns:p14="http://schemas.microsoft.com/office/powerpoint/2010/main" val="1539318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F54AE-3BE5-4D65-9D96-94F81FA6A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FDAAC3F-A330-4EB5-97F5-9FB72EEAF266}"/>
              </a:ext>
            </a:extLst>
          </p:cNvPr>
          <p:cNvGrpSpPr/>
          <p:nvPr/>
        </p:nvGrpSpPr>
        <p:grpSpPr>
          <a:xfrm>
            <a:off x="2315780" y="2927364"/>
            <a:ext cx="2682585" cy="1609552"/>
            <a:chOff x="1980107" y="3026809"/>
            <a:chExt cx="3245928" cy="19475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32D284-C8CD-4F27-A460-4CD599215A68}"/>
                </a:ext>
              </a:extLst>
            </p:cNvPr>
            <p:cNvSpPr/>
            <p:nvPr/>
          </p:nvSpPr>
          <p:spPr>
            <a:xfrm>
              <a:off x="1980107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0.2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4496A6-F770-4592-B0A0-EB31605787CE}"/>
                </a:ext>
              </a:extLst>
            </p:cNvPr>
            <p:cNvSpPr/>
            <p:nvPr/>
          </p:nvSpPr>
          <p:spPr>
            <a:xfrm>
              <a:off x="2629293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-0.5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E04EE5-20F5-45F8-AFA4-C167C2BA55FA}"/>
                </a:ext>
              </a:extLst>
            </p:cNvPr>
            <p:cNvSpPr/>
            <p:nvPr/>
          </p:nvSpPr>
          <p:spPr>
            <a:xfrm>
              <a:off x="3278478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998635D-D442-407C-AE0B-091DE9B17D0D}"/>
                </a:ext>
              </a:extLst>
            </p:cNvPr>
            <p:cNvSpPr/>
            <p:nvPr/>
          </p:nvSpPr>
          <p:spPr>
            <a:xfrm>
              <a:off x="3927664" y="3026810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2.0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5DC9B29-64AE-49DD-90E8-6D86B1BE8524}"/>
                </a:ext>
              </a:extLst>
            </p:cNvPr>
            <p:cNvSpPr/>
            <p:nvPr/>
          </p:nvSpPr>
          <p:spPr>
            <a:xfrm>
              <a:off x="1980107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1.5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FB3383-5CC3-4920-8069-BABD3D6CC1E7}"/>
                </a:ext>
              </a:extLst>
            </p:cNvPr>
            <p:cNvSpPr/>
            <p:nvPr/>
          </p:nvSpPr>
          <p:spPr>
            <a:xfrm>
              <a:off x="2629293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1.3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B6EDAA-0F4A-4024-BC3C-363C9845E69E}"/>
                </a:ext>
              </a:extLst>
            </p:cNvPr>
            <p:cNvSpPr/>
            <p:nvPr/>
          </p:nvSpPr>
          <p:spPr>
            <a:xfrm>
              <a:off x="3278478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2.1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1D66D2-6FD0-4025-BE02-C01042CE1215}"/>
                </a:ext>
              </a:extLst>
            </p:cNvPr>
            <p:cNvSpPr/>
            <p:nvPr/>
          </p:nvSpPr>
          <p:spPr>
            <a:xfrm>
              <a:off x="3927664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0.0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8D3F4F8-805B-40CD-9E98-A5D423E04D91}"/>
                </a:ext>
              </a:extLst>
            </p:cNvPr>
            <p:cNvSpPr/>
            <p:nvPr/>
          </p:nvSpPr>
          <p:spPr>
            <a:xfrm>
              <a:off x="1980107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C7BF141-41BC-4661-812A-B771BB7B69A2}"/>
                </a:ext>
              </a:extLst>
            </p:cNvPr>
            <p:cNvSpPr/>
            <p:nvPr/>
          </p:nvSpPr>
          <p:spPr>
            <a:xfrm>
              <a:off x="2629293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773D677-E528-4057-B181-BC1F73BF3E03}"/>
                </a:ext>
              </a:extLst>
            </p:cNvPr>
            <p:cNvSpPr/>
            <p:nvPr/>
          </p:nvSpPr>
          <p:spPr>
            <a:xfrm>
              <a:off x="3278478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0.2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576E0FD-860C-4EDA-BE0E-6CDD74333DBB}"/>
                </a:ext>
              </a:extLst>
            </p:cNvPr>
            <p:cNvSpPr/>
            <p:nvPr/>
          </p:nvSpPr>
          <p:spPr>
            <a:xfrm>
              <a:off x="3927664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-0.3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FE2C4C-3D37-4185-B250-67F878D6A69A}"/>
                </a:ext>
              </a:extLst>
            </p:cNvPr>
            <p:cNvGrpSpPr/>
            <p:nvPr/>
          </p:nvGrpSpPr>
          <p:grpSpPr>
            <a:xfrm>
              <a:off x="4576849" y="3026809"/>
              <a:ext cx="649186" cy="1947558"/>
              <a:chOff x="4576849" y="3026809"/>
              <a:chExt cx="649186" cy="194755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0763A1A-F177-4F10-852E-B1EAB0731CC7}"/>
                  </a:ext>
                </a:extLst>
              </p:cNvPr>
              <p:cNvSpPr/>
              <p:nvPr/>
            </p:nvSpPr>
            <p:spPr>
              <a:xfrm>
                <a:off x="4576849" y="3026809"/>
                <a:ext cx="649186" cy="64918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1.1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B01FCE8-B62B-4280-958B-1E3A9A594DD7}"/>
                  </a:ext>
                </a:extLst>
              </p:cNvPr>
              <p:cNvSpPr/>
              <p:nvPr/>
            </p:nvSpPr>
            <p:spPr>
              <a:xfrm>
                <a:off x="4576849" y="3675995"/>
                <a:ext cx="649186" cy="64918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3.2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D8BF519-657D-4C99-9EAE-16AF60D2307E}"/>
                  </a:ext>
                </a:extLst>
              </p:cNvPr>
              <p:cNvSpPr/>
              <p:nvPr/>
            </p:nvSpPr>
            <p:spPr>
              <a:xfrm>
                <a:off x="4576849" y="4325181"/>
                <a:ext cx="649186" cy="64918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-1.2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858653-4405-4FEE-89EB-BA9B6AF8ED07}"/>
                  </a:ext>
                </a:extLst>
              </p:cNvPr>
              <p:cNvSpPr txBox="1"/>
              <p:nvPr/>
            </p:nvSpPr>
            <p:spPr>
              <a:xfrm>
                <a:off x="3388814" y="4862662"/>
                <a:ext cx="5177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𝑾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858653-4405-4FEE-89EB-BA9B6AF8E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814" y="4862662"/>
                <a:ext cx="517769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14C38618-A459-4AB8-9F55-6534E6F4D261}"/>
              </a:ext>
            </a:extLst>
          </p:cNvPr>
          <p:cNvGrpSpPr/>
          <p:nvPr/>
        </p:nvGrpSpPr>
        <p:grpSpPr>
          <a:xfrm>
            <a:off x="3669804" y="1406481"/>
            <a:ext cx="1994194" cy="4817945"/>
            <a:chOff x="3669804" y="1406481"/>
            <a:chExt cx="1994194" cy="481794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0235580-07A2-4E78-B5E3-BDB325094148}"/>
                </a:ext>
              </a:extLst>
            </p:cNvPr>
            <p:cNvGrpSpPr/>
            <p:nvPr/>
          </p:nvGrpSpPr>
          <p:grpSpPr>
            <a:xfrm>
              <a:off x="3669804" y="1406481"/>
              <a:ext cx="1994194" cy="4202966"/>
              <a:chOff x="3669804" y="1406481"/>
              <a:chExt cx="1994194" cy="420296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D71EE4F-27B4-4EF4-9547-FC096811041C}"/>
                  </a:ext>
                </a:extLst>
              </p:cNvPr>
              <p:cNvGrpSpPr/>
              <p:nvPr/>
            </p:nvGrpSpPr>
            <p:grpSpPr>
              <a:xfrm>
                <a:off x="3669804" y="1406481"/>
                <a:ext cx="1371600" cy="1371600"/>
                <a:chOff x="608507" y="1480174"/>
                <a:chExt cx="1371600" cy="1371600"/>
              </a:xfrm>
            </p:grpSpPr>
            <p:pic>
              <p:nvPicPr>
                <p:cNvPr id="23" name="Picture 2" descr="https://upload.wikimedia.org/wikipedia/commons/b/b6/Felis_catus-cat_on_snow.jpg">
                  <a:extLst>
                    <a:ext uri="{FF2B5EF4-FFF2-40B4-BE49-F238E27FC236}">
                      <a16:creationId xmlns:a16="http://schemas.microsoft.com/office/drawing/2014/main" id="{E6C1C410-4C0B-4FCE-BE61-9C795C65C23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8507" y="1480174"/>
                  <a:ext cx="1371600" cy="13716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E295BBE-9BF9-43E4-89C2-7FB0BE15ADB1}"/>
                    </a:ext>
                  </a:extLst>
                </p:cNvPr>
                <p:cNvSpPr/>
                <p:nvPr/>
              </p:nvSpPr>
              <p:spPr>
                <a:xfrm>
                  <a:off x="608507" y="1480174"/>
                  <a:ext cx="1371600" cy="137160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9BF4D6E8-3B72-49A2-AF38-EA6F1C8B771D}"/>
                    </a:ext>
                  </a:extLst>
                </p:cNvPr>
                <p:cNvCxnSpPr>
                  <a:stCxn id="24" idx="0"/>
                  <a:endCxn id="24" idx="2"/>
                </p:cNvCxnSpPr>
                <p:nvPr/>
              </p:nvCxnSpPr>
              <p:spPr>
                <a:xfrm>
                  <a:off x="1294307" y="1480174"/>
                  <a:ext cx="0" cy="137160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6BBEF6C-D047-4463-A1D6-4741A0EE1125}"/>
                    </a:ext>
                  </a:extLst>
                </p:cNvPr>
                <p:cNvCxnSpPr>
                  <a:cxnSpLocks/>
                  <a:stCxn id="23" idx="3"/>
                  <a:endCxn id="24" idx="1"/>
                </p:cNvCxnSpPr>
                <p:nvPr/>
              </p:nvCxnSpPr>
              <p:spPr>
                <a:xfrm flipH="1">
                  <a:off x="608507" y="2165974"/>
                  <a:ext cx="1371600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8ECD6A01-D497-46A9-95B1-1EA2D817D447}"/>
                  </a:ext>
                </a:extLst>
              </p:cNvPr>
              <p:cNvGrpSpPr/>
              <p:nvPr/>
            </p:nvGrpSpPr>
            <p:grpSpPr>
              <a:xfrm>
                <a:off x="5127481" y="2927364"/>
                <a:ext cx="536517" cy="2682083"/>
                <a:chOff x="5540930" y="3026809"/>
                <a:chExt cx="649186" cy="3245320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F59D3956-147B-499F-BC3D-BC9A2313FB7E}"/>
                    </a:ext>
                  </a:extLst>
                </p:cNvPr>
                <p:cNvSpPr/>
                <p:nvPr/>
              </p:nvSpPr>
              <p:spPr>
                <a:xfrm>
                  <a:off x="5540930" y="3026809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56</a:t>
                  </a: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E1AF269-D0FD-4411-A2C6-544017107E58}"/>
                    </a:ext>
                  </a:extLst>
                </p:cNvPr>
                <p:cNvSpPr/>
                <p:nvPr/>
              </p:nvSpPr>
              <p:spPr>
                <a:xfrm>
                  <a:off x="5540930" y="3675995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231</a:t>
                  </a: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8A256D2-05EF-4E7C-B7E8-1B62211C1C6F}"/>
                    </a:ext>
                  </a:extLst>
                </p:cNvPr>
                <p:cNvSpPr/>
                <p:nvPr/>
              </p:nvSpPr>
              <p:spPr>
                <a:xfrm>
                  <a:off x="5540930" y="4325181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24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19302F53-1BF2-40D8-8E6E-A79C08791F8F}"/>
                    </a:ext>
                  </a:extLst>
                </p:cNvPr>
                <p:cNvSpPr/>
                <p:nvPr/>
              </p:nvSpPr>
              <p:spPr>
                <a:xfrm>
                  <a:off x="5540930" y="4974062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2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4F34244-79CD-41A5-8714-01E1761E67B8}"/>
                    </a:ext>
                  </a:extLst>
                </p:cNvPr>
                <p:cNvSpPr/>
                <p:nvPr/>
              </p:nvSpPr>
              <p:spPr>
                <a:xfrm>
                  <a:off x="5540930" y="5622943"/>
                  <a:ext cx="649186" cy="6491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1</a:t>
                  </a:r>
                </a:p>
              </p:txBody>
            </p:sp>
          </p:grpSp>
          <p:cxnSp>
            <p:nvCxnSpPr>
              <p:cNvPr id="41" name="Connector: Curved 40">
                <a:extLst>
                  <a:ext uri="{FF2B5EF4-FFF2-40B4-BE49-F238E27FC236}">
                    <a16:creationId xmlns:a16="http://schemas.microsoft.com/office/drawing/2014/main" id="{89FF8416-D63A-4035-A47C-0CF59395B71D}"/>
                  </a:ext>
                </a:extLst>
              </p:cNvPr>
              <p:cNvCxnSpPr>
                <a:stCxn id="24" idx="3"/>
                <a:endCxn id="34" idx="0"/>
              </p:cNvCxnSpPr>
              <p:nvPr/>
            </p:nvCxnSpPr>
            <p:spPr>
              <a:xfrm>
                <a:off x="5041404" y="2092281"/>
                <a:ext cx="354336" cy="835083"/>
              </a:xfrm>
              <a:prstGeom prst="curved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338FA5C-2EB5-4BF3-BFF9-DB03D4521D40}"/>
                    </a:ext>
                  </a:extLst>
                </p:cNvPr>
                <p:cNvSpPr txBox="1"/>
                <p:nvPr/>
              </p:nvSpPr>
              <p:spPr>
                <a:xfrm>
                  <a:off x="5156378" y="5731983"/>
                  <a:ext cx="47872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338FA5C-2EB5-4BF3-BFF9-DB03D4521D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378" y="5731983"/>
                  <a:ext cx="478721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76D3238C-7DE4-4E05-B90F-E8B727A8A803}"/>
              </a:ext>
            </a:extLst>
          </p:cNvPr>
          <p:cNvSpPr txBox="1"/>
          <p:nvPr/>
        </p:nvSpPr>
        <p:spPr>
          <a:xfrm>
            <a:off x="-176169" y="3010704"/>
            <a:ext cx="23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Cat weight vector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6B2DE4-E993-4099-9133-40D43357B9A3}"/>
              </a:ext>
            </a:extLst>
          </p:cNvPr>
          <p:cNvSpPr txBox="1"/>
          <p:nvPr/>
        </p:nvSpPr>
        <p:spPr>
          <a:xfrm>
            <a:off x="-176169" y="3547221"/>
            <a:ext cx="23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Dog weight vector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87A385C-CEC5-4848-8F77-FED95A5A2D5D}"/>
              </a:ext>
            </a:extLst>
          </p:cNvPr>
          <p:cNvSpPr txBox="1"/>
          <p:nvPr/>
        </p:nvSpPr>
        <p:spPr>
          <a:xfrm>
            <a:off x="-173870" y="4083739"/>
            <a:ext cx="23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Hippo weight vector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63E47A-9624-4041-81CB-BD75C137ACAF}"/>
              </a:ext>
            </a:extLst>
          </p:cNvPr>
          <p:cNvGrpSpPr/>
          <p:nvPr/>
        </p:nvGrpSpPr>
        <p:grpSpPr>
          <a:xfrm>
            <a:off x="5771626" y="2927112"/>
            <a:ext cx="3137482" cy="2321696"/>
            <a:chOff x="5771626" y="2927112"/>
            <a:chExt cx="3137482" cy="23216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998555F-C093-44D8-8F7B-F0A08340C14F}"/>
                    </a:ext>
                  </a:extLst>
                </p:cNvPr>
                <p:cNvSpPr txBox="1"/>
                <p:nvPr/>
              </p:nvSpPr>
              <p:spPr>
                <a:xfrm>
                  <a:off x="6371543" y="4756365"/>
                  <a:ext cx="1007716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998555F-C093-44D8-8F7B-F0A08340C1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1543" y="4756365"/>
                  <a:ext cx="1007716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277DE06-898E-4C06-A94F-E4549D792E8D}"/>
                </a:ext>
              </a:extLst>
            </p:cNvPr>
            <p:cNvGrpSpPr/>
            <p:nvPr/>
          </p:nvGrpSpPr>
          <p:grpSpPr>
            <a:xfrm>
              <a:off x="5771626" y="2927112"/>
              <a:ext cx="3137482" cy="1609552"/>
              <a:chOff x="5771626" y="2927112"/>
              <a:chExt cx="3137482" cy="1609552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96F89268-FE2F-4883-8332-2830EB774972}"/>
                  </a:ext>
                </a:extLst>
              </p:cNvPr>
              <p:cNvGrpSpPr/>
              <p:nvPr/>
            </p:nvGrpSpPr>
            <p:grpSpPr>
              <a:xfrm>
                <a:off x="6443367" y="2927112"/>
                <a:ext cx="864068" cy="1609552"/>
                <a:chOff x="6635639" y="2927112"/>
                <a:chExt cx="864068" cy="1609552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26D12E8B-29BE-4903-8D01-D33A5AB5D954}"/>
                    </a:ext>
                  </a:extLst>
                </p:cNvPr>
                <p:cNvSpPr/>
                <p:nvPr/>
              </p:nvSpPr>
              <p:spPr>
                <a:xfrm>
                  <a:off x="6635639" y="2927112"/>
                  <a:ext cx="864068" cy="53651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-96.8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837C5AC0-8199-44E8-8393-BD01E68BA85C}"/>
                    </a:ext>
                  </a:extLst>
                </p:cNvPr>
                <p:cNvSpPr/>
                <p:nvPr/>
              </p:nvSpPr>
              <p:spPr>
                <a:xfrm>
                  <a:off x="6635639" y="3463629"/>
                  <a:ext cx="864068" cy="53651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437.9</a:t>
                  </a: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12BCC63-87DD-47C5-ABB3-4B253879A5B9}"/>
                    </a:ext>
                  </a:extLst>
                </p:cNvPr>
                <p:cNvSpPr/>
                <p:nvPr/>
              </p:nvSpPr>
              <p:spPr>
                <a:xfrm>
                  <a:off x="6635639" y="4000147"/>
                  <a:ext cx="864068" cy="53651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61.95</a:t>
                  </a:r>
                </a:p>
              </p:txBody>
            </p: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1947592-30FD-49DE-9676-E3713D799E21}"/>
                  </a:ext>
                </a:extLst>
              </p:cNvPr>
              <p:cNvSpPr txBox="1"/>
              <p:nvPr/>
            </p:nvSpPr>
            <p:spPr>
              <a:xfrm>
                <a:off x="7337404" y="3010704"/>
                <a:ext cx="1571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Cat score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4605BC8-4200-4E89-8229-346848FA84FE}"/>
                  </a:ext>
                </a:extLst>
              </p:cNvPr>
              <p:cNvSpPr txBox="1"/>
              <p:nvPr/>
            </p:nvSpPr>
            <p:spPr>
              <a:xfrm>
                <a:off x="7337404" y="3547221"/>
                <a:ext cx="1571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Dog score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3B3C44D-2D74-4B14-882A-B9172804C5F4}"/>
                  </a:ext>
                </a:extLst>
              </p:cNvPr>
              <p:cNvSpPr txBox="1"/>
              <p:nvPr/>
            </p:nvSpPr>
            <p:spPr>
              <a:xfrm>
                <a:off x="7337404" y="4083738"/>
                <a:ext cx="1571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Hippo score</a:t>
                </a:r>
              </a:p>
            </p:txBody>
          </p: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08D39853-3F38-4706-8F51-3C2E77FCF885}"/>
                  </a:ext>
                </a:extLst>
              </p:cNvPr>
              <p:cNvCxnSpPr/>
              <p:nvPr/>
            </p:nvCxnSpPr>
            <p:spPr>
              <a:xfrm>
                <a:off x="5771626" y="3741490"/>
                <a:ext cx="52441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9A7A18FF-008D-4ACC-A917-E34C6295F4D3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by: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,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1C91A1-254F-4B64-8D22-AEBBE6C00096}"/>
              </a:ext>
            </a:extLst>
          </p:cNvPr>
          <p:cNvSpPr txBox="1"/>
          <p:nvPr/>
        </p:nvSpPr>
        <p:spPr>
          <a:xfrm>
            <a:off x="228600" y="5442289"/>
            <a:ext cx="378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Weight matrix a collection of scoring functions, one per class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1216D1-5DA4-4701-8F15-B0EF0B61CBF8}"/>
              </a:ext>
            </a:extLst>
          </p:cNvPr>
          <p:cNvSpPr txBox="1"/>
          <p:nvPr/>
        </p:nvSpPr>
        <p:spPr>
          <a:xfrm>
            <a:off x="6296042" y="5341215"/>
            <a:ext cx="253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 is vector where </a:t>
            </a:r>
            <a:r>
              <a:rPr lang="en-US" dirty="0" err="1"/>
              <a:t>jth</a:t>
            </a:r>
            <a:r>
              <a:rPr lang="en-US" dirty="0"/>
              <a:t> component is “score” for </a:t>
            </a:r>
            <a:r>
              <a:rPr lang="en-US" dirty="0" err="1"/>
              <a:t>jth</a:t>
            </a:r>
            <a:r>
              <a:rPr lang="en-US" dirty="0"/>
              <a:t> class.</a:t>
            </a:r>
          </a:p>
        </p:txBody>
      </p:sp>
    </p:spTree>
    <p:extLst>
      <p:ext uri="{BB962C8B-B14F-4D97-AF65-F5344CB8AC3E}">
        <p14:creationId xmlns:p14="http://schemas.microsoft.com/office/powerpoint/2010/main" val="392360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8B401-8F7E-4DDF-A9B6-6125C333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1: Multiclass SVM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DF5F19-37D5-4D0B-A531-AC46712695EA}"/>
                  </a:ext>
                </a:extLst>
              </p:cNvPr>
              <p:cNvSpPr txBox="1"/>
              <p:nvPr/>
            </p:nvSpPr>
            <p:spPr>
              <a:xfrm>
                <a:off x="988391" y="3031207"/>
                <a:ext cx="7958461" cy="1056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func>
                                        <m:func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b="0" i="0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0,(</m:t>
                                                  </m:r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𝒊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DF5F19-37D5-4D0B-A531-AC4671269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91" y="3031207"/>
                <a:ext cx="7958461" cy="10563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D530011-7489-41C3-85CE-8FC479100225}"/>
              </a:ext>
            </a:extLst>
          </p:cNvPr>
          <p:cNvSpPr txBox="1"/>
          <p:nvPr/>
        </p:nvSpPr>
        <p:spPr>
          <a:xfrm>
            <a:off x="628649" y="2630061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Training (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):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837ABC1-2327-44EE-8A69-8B646CC869EA}"/>
              </a:ext>
            </a:extLst>
          </p:cNvPr>
          <p:cNvGrpSpPr/>
          <p:nvPr/>
        </p:nvGrpSpPr>
        <p:grpSpPr>
          <a:xfrm>
            <a:off x="517792" y="3731783"/>
            <a:ext cx="2333643" cy="655879"/>
            <a:chOff x="517792" y="3731783"/>
            <a:chExt cx="2333643" cy="6558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643789-6C4D-4A8A-B633-37AEB75205B1}"/>
                </a:ext>
              </a:extLst>
            </p:cNvPr>
            <p:cNvSpPr txBox="1"/>
            <p:nvPr/>
          </p:nvSpPr>
          <p:spPr>
            <a:xfrm>
              <a:off x="517792" y="3925997"/>
              <a:ext cx="2333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6"/>
                  </a:solidFill>
                </a:rPr>
                <a:t>Regularization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ECF79BA-98D7-417E-ACCA-135382BAFC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7189" y="3731783"/>
              <a:ext cx="614497" cy="22462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AA461F-C67F-471A-A875-C94F18BFB0D0}"/>
              </a:ext>
            </a:extLst>
          </p:cNvPr>
          <p:cNvGrpSpPr/>
          <p:nvPr/>
        </p:nvGrpSpPr>
        <p:grpSpPr>
          <a:xfrm>
            <a:off x="477784" y="4076830"/>
            <a:ext cx="3108977" cy="1141829"/>
            <a:chOff x="477784" y="4076830"/>
            <a:chExt cx="3108977" cy="1141829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5CA59C8-EB50-454E-BFD3-2C693CACEF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976" y="4076830"/>
              <a:ext cx="977785" cy="639959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4117A4-30B1-4011-97DC-45A97D6870EE}"/>
                </a:ext>
              </a:extLst>
            </p:cNvPr>
            <p:cNvSpPr txBox="1"/>
            <p:nvPr/>
          </p:nvSpPr>
          <p:spPr>
            <a:xfrm>
              <a:off x="477784" y="4387662"/>
              <a:ext cx="23336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Over all data points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935DB9-9548-44F8-8250-6D94196EA5FE}"/>
              </a:ext>
            </a:extLst>
          </p:cNvPr>
          <p:cNvGrpSpPr/>
          <p:nvPr/>
        </p:nvGrpSpPr>
        <p:grpSpPr>
          <a:xfrm>
            <a:off x="477784" y="4076830"/>
            <a:ext cx="3596937" cy="2301953"/>
            <a:chOff x="477784" y="4076830"/>
            <a:chExt cx="3596937" cy="2301953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5EFB5D5-7301-497D-ABF6-D88224EAB8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3200" y="4076830"/>
              <a:ext cx="1331521" cy="1230207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7C6174-B9F5-41F5-BC60-9063FF1A7F72}"/>
                </a:ext>
              </a:extLst>
            </p:cNvPr>
            <p:cNvSpPr txBox="1"/>
            <p:nvPr/>
          </p:nvSpPr>
          <p:spPr>
            <a:xfrm>
              <a:off x="477784" y="5178454"/>
              <a:ext cx="23336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/>
                  </a:solidFill>
                </a:rPr>
                <a:t>For every class j that’s NOT the correct one (</a:t>
              </a:r>
              <a:r>
                <a:rPr lang="en-US" sz="2400" dirty="0" err="1">
                  <a:solidFill>
                    <a:schemeClr val="accent4"/>
                  </a:solidFill>
                </a:rPr>
                <a:t>y</a:t>
              </a:r>
              <a:r>
                <a:rPr lang="en-US" sz="2400" baseline="-25000" dirty="0" err="1">
                  <a:solidFill>
                    <a:schemeClr val="accent4"/>
                  </a:solidFill>
                </a:rPr>
                <a:t>i</a:t>
              </a:r>
              <a:r>
                <a:rPr lang="en-US" sz="2400" dirty="0">
                  <a:solidFill>
                    <a:schemeClr val="accent4"/>
                  </a:solidFill>
                </a:rPr>
                <a:t>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9FDFD1B-9FAE-470D-8CFE-97F86C96FA36}"/>
              </a:ext>
            </a:extLst>
          </p:cNvPr>
          <p:cNvGrpSpPr/>
          <p:nvPr/>
        </p:nvGrpSpPr>
        <p:grpSpPr>
          <a:xfrm>
            <a:off x="4473954" y="3789561"/>
            <a:ext cx="4041396" cy="2323954"/>
            <a:chOff x="4473954" y="3789561"/>
            <a:chExt cx="4041396" cy="2323954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35A9DF99-322B-482A-9474-50709A155B6F}"/>
                </a:ext>
              </a:extLst>
            </p:cNvPr>
            <p:cNvSpPr/>
            <p:nvPr/>
          </p:nvSpPr>
          <p:spPr>
            <a:xfrm rot="16200000">
              <a:off x="6411227" y="1852288"/>
              <a:ext cx="166849" cy="4041396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78E715-C466-4385-BFEC-182BE1B19EE4}"/>
                </a:ext>
              </a:extLst>
            </p:cNvPr>
            <p:cNvSpPr txBox="1"/>
            <p:nvPr/>
          </p:nvSpPr>
          <p:spPr>
            <a:xfrm>
              <a:off x="4572000" y="4174523"/>
              <a:ext cx="394335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Pay no penalty if prediction for class </a:t>
              </a:r>
              <a:r>
                <a:rPr lang="en-US" sz="2400" dirty="0" err="1">
                  <a:solidFill>
                    <a:schemeClr val="accent2"/>
                  </a:solidFill>
                </a:rPr>
                <a:t>y</a:t>
              </a:r>
              <a:r>
                <a:rPr lang="en-US" sz="2400" baseline="-25000" dirty="0" err="1">
                  <a:solidFill>
                    <a:schemeClr val="accent2"/>
                  </a:solidFill>
                </a:rPr>
                <a:t>i</a:t>
              </a:r>
              <a:r>
                <a:rPr lang="en-US" sz="2400" dirty="0">
                  <a:solidFill>
                    <a:schemeClr val="accent2"/>
                  </a:solidFill>
                </a:rPr>
                <a:t> is bigger than j by m (“margin”). Otherwise, pay proportional to the score of the wrong class.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DCB718-A60B-4CEF-8E4E-4413D5432101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81F1B8-B7C5-496C-84C2-732715723F1B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</a:t>
              </a:r>
              <a:r>
                <a:rPr lang="en-US" sz="2800" dirty="0" err="1"/>
                <a:t>x,y</a:t>
              </a:r>
              <a:r>
                <a:rPr lang="en-US" sz="2800" dirty="0"/>
                <a:t>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1E1D49-F2E5-45E3-B4AE-ABE9574E94D9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1E1D49-F2E5-45E3-B4AE-ABE9574E94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3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0011CE9-9DFA-422B-92ED-9ED53A55B0BA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132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4519</TotalTime>
  <Words>2464</Words>
  <Application>Microsoft Office PowerPoint</Application>
  <PresentationFormat>On-screen Show (4:3)</PresentationFormat>
  <Paragraphs>546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1" baseType="lpstr">
      <vt:lpstr>Arial</vt:lpstr>
      <vt:lpstr>Calibri</vt:lpstr>
      <vt:lpstr>Cambria Math</vt:lpstr>
      <vt:lpstr>Times New Roman</vt:lpstr>
      <vt:lpstr>My New Default Theme</vt:lpstr>
      <vt:lpstr>Optimization and  (Under/over)fitting</vt:lpstr>
      <vt:lpstr>Administrivia</vt:lpstr>
      <vt:lpstr>Previously</vt:lpstr>
      <vt:lpstr>Regularized Least Squares</vt:lpstr>
      <vt:lpstr>Nearest Neighbors</vt:lpstr>
      <vt:lpstr>Picking Parameters</vt:lpstr>
      <vt:lpstr>Linear Models</vt:lpstr>
      <vt:lpstr>Linear Models</vt:lpstr>
      <vt:lpstr>Objective 1: Multiclass SVM</vt:lpstr>
      <vt:lpstr>Objective 1: </vt:lpstr>
      <vt:lpstr>Objective 2: Making Probabilities</vt:lpstr>
      <vt:lpstr>Objective 2: Softmax</vt:lpstr>
      <vt:lpstr>Objective 2: Softmax</vt:lpstr>
      <vt:lpstr>Today</vt:lpstr>
      <vt:lpstr>How Do We Optimize Things?</vt:lpstr>
      <vt:lpstr>Sample Function to Optimize</vt:lpstr>
      <vt:lpstr>Sample Function to Optimize</vt:lpstr>
      <vt:lpstr>A Caveat</vt:lpstr>
      <vt:lpstr>A Few Caveat</vt:lpstr>
      <vt:lpstr>Option #1A – Grid Search</vt:lpstr>
      <vt:lpstr>Option #1A – Grid Search</vt:lpstr>
      <vt:lpstr>Option #1A – “Grid Search”</vt:lpstr>
      <vt:lpstr>Option #1B – Random Search</vt:lpstr>
      <vt:lpstr>Option #1B – Random Search</vt:lpstr>
      <vt:lpstr>Option #1B – Random Search</vt:lpstr>
      <vt:lpstr>When Do You Use Options 1A/1B?</vt:lpstr>
      <vt:lpstr>Option 2 – Use The Gradient</vt:lpstr>
      <vt:lpstr>Option 2 – Use The Gradient</vt:lpstr>
      <vt:lpstr>Option 2 – Use The Gradient</vt:lpstr>
      <vt:lpstr>Option 2 – Use The Gradient</vt:lpstr>
      <vt:lpstr>Option 2 – Use The Gradient</vt:lpstr>
      <vt:lpstr>Gradient Descent</vt:lpstr>
      <vt:lpstr>Computing the Gradient</vt:lpstr>
      <vt:lpstr>Computing the Gradient</vt:lpstr>
      <vt:lpstr>Computing the Gradient</vt:lpstr>
      <vt:lpstr>Computing the Gradient</vt:lpstr>
      <vt:lpstr>Interpreting the Gradient</vt:lpstr>
      <vt:lpstr>Quick annoying detail: subgradients</vt:lpstr>
      <vt:lpstr>Quick annoying detail: subgradients</vt:lpstr>
      <vt:lpstr>Let’s Compute Another Gradient</vt:lpstr>
      <vt:lpstr>Computing The Gradient</vt:lpstr>
      <vt:lpstr>Computing The Gradient</vt:lpstr>
      <vt:lpstr>Computing The Gradient</vt:lpstr>
      <vt:lpstr>Interpreting The Gradient</vt:lpstr>
      <vt:lpstr>Computing The Gradient</vt:lpstr>
      <vt:lpstr>Implementing Gradient Descent</vt:lpstr>
      <vt:lpstr>Implementing Gradient Descent</vt:lpstr>
      <vt:lpstr>Implementing Gradient Descent</vt:lpstr>
      <vt:lpstr>Implementing Gradient Descent</vt:lpstr>
      <vt:lpstr>Gradient Descent Details</vt:lpstr>
      <vt:lpstr>Gradient Descent Details</vt:lpstr>
      <vt:lpstr>Gradient Descent Details</vt:lpstr>
      <vt:lpstr>Gradient Descent Details</vt:lpstr>
      <vt:lpstr>Gradient Descent Details</vt:lpstr>
      <vt:lpstr>Gradient Descent Details</vt:lpstr>
      <vt:lpstr>Gradient Descent Details</vt:lpstr>
      <vt:lpstr>Gradient Descent Details</vt:lpstr>
      <vt:lpstr>Gradient Descent Details</vt:lpstr>
      <vt:lpstr>Gradient Descent Details</vt:lpstr>
      <vt:lpstr>In practice</vt:lpstr>
      <vt:lpstr>Optimizing Everything</vt:lpstr>
      <vt:lpstr>(Over/Under)fitting and Complexity</vt:lpstr>
      <vt:lpstr>(Over/Under)fitting and Complexity</vt:lpstr>
      <vt:lpstr>Underfitting</vt:lpstr>
      <vt:lpstr>Underfitting</vt:lpstr>
      <vt:lpstr>Overfitting</vt:lpstr>
      <vt:lpstr>Overfitting</vt:lpstr>
      <vt:lpstr>(Continuous) Model Complexity</vt:lpstr>
      <vt:lpstr>Fitting Model</vt:lpstr>
      <vt:lpstr>Adding Regularization</vt:lpstr>
      <vt:lpstr>In General</vt:lpstr>
      <vt:lpstr>Underfitting and Overfitting</vt:lpstr>
      <vt:lpstr>Underfitting and Overfitting</vt:lpstr>
      <vt:lpstr>Underfitting</vt:lpstr>
      <vt:lpstr>Overfitting</vt:lpstr>
      <vt:lpstr>Next Class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412</cp:revision>
  <dcterms:created xsi:type="dcterms:W3CDTF">2018-12-05T18:14:01Z</dcterms:created>
  <dcterms:modified xsi:type="dcterms:W3CDTF">2019-02-19T23:52:40Z</dcterms:modified>
</cp:coreProperties>
</file>