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519" r:id="rId3"/>
    <p:sldId id="770" r:id="rId4"/>
    <p:sldId id="771" r:id="rId5"/>
    <p:sldId id="772" r:id="rId6"/>
    <p:sldId id="504" r:id="rId7"/>
    <p:sldId id="824" r:id="rId8"/>
    <p:sldId id="779" r:id="rId9"/>
    <p:sldId id="784" r:id="rId10"/>
    <p:sldId id="785" r:id="rId11"/>
    <p:sldId id="786" r:id="rId12"/>
    <p:sldId id="505" r:id="rId13"/>
    <p:sldId id="787" r:id="rId14"/>
    <p:sldId id="788" r:id="rId15"/>
    <p:sldId id="798" r:id="rId16"/>
    <p:sldId id="775" r:id="rId17"/>
    <p:sldId id="790" r:id="rId18"/>
    <p:sldId id="825" r:id="rId19"/>
    <p:sldId id="791" r:id="rId20"/>
    <p:sldId id="449" r:id="rId21"/>
    <p:sldId id="508" r:id="rId22"/>
    <p:sldId id="793" r:id="rId23"/>
    <p:sldId id="520" r:id="rId24"/>
    <p:sldId id="795" r:id="rId25"/>
    <p:sldId id="794" r:id="rId26"/>
    <p:sldId id="797" r:id="rId27"/>
    <p:sldId id="799" r:id="rId28"/>
    <p:sldId id="800" r:id="rId29"/>
    <p:sldId id="482" r:id="rId30"/>
    <p:sldId id="826" r:id="rId31"/>
    <p:sldId id="801" r:id="rId32"/>
    <p:sldId id="811" r:id="rId33"/>
    <p:sldId id="802" r:id="rId34"/>
    <p:sldId id="805" r:id="rId35"/>
    <p:sldId id="806" r:id="rId36"/>
    <p:sldId id="808" r:id="rId37"/>
    <p:sldId id="807" r:id="rId38"/>
    <p:sldId id="814" r:id="rId39"/>
    <p:sldId id="809" r:id="rId40"/>
    <p:sldId id="810" r:id="rId41"/>
    <p:sldId id="529" r:id="rId42"/>
    <p:sldId id="817" r:id="rId43"/>
    <p:sldId id="812" r:id="rId44"/>
    <p:sldId id="819" r:id="rId45"/>
    <p:sldId id="813" r:id="rId46"/>
    <p:sldId id="815" r:id="rId47"/>
    <p:sldId id="816" r:id="rId48"/>
    <p:sldId id="818" r:id="rId49"/>
    <p:sldId id="821" r:id="rId50"/>
    <p:sldId id="820" r:id="rId51"/>
    <p:sldId id="822" r:id="rId52"/>
    <p:sldId id="479" r:id="rId53"/>
    <p:sldId id="823" r:id="rId54"/>
    <p:sldId id="503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519"/>
            <p14:sldId id="770"/>
            <p14:sldId id="771"/>
            <p14:sldId id="772"/>
            <p14:sldId id="504"/>
            <p14:sldId id="824"/>
            <p14:sldId id="779"/>
            <p14:sldId id="784"/>
            <p14:sldId id="785"/>
            <p14:sldId id="786"/>
            <p14:sldId id="505"/>
            <p14:sldId id="787"/>
            <p14:sldId id="788"/>
            <p14:sldId id="798"/>
            <p14:sldId id="775"/>
            <p14:sldId id="790"/>
            <p14:sldId id="825"/>
            <p14:sldId id="791"/>
            <p14:sldId id="449"/>
            <p14:sldId id="508"/>
            <p14:sldId id="793"/>
            <p14:sldId id="520"/>
            <p14:sldId id="795"/>
            <p14:sldId id="794"/>
            <p14:sldId id="797"/>
            <p14:sldId id="799"/>
            <p14:sldId id="800"/>
            <p14:sldId id="482"/>
            <p14:sldId id="826"/>
            <p14:sldId id="801"/>
            <p14:sldId id="811"/>
            <p14:sldId id="802"/>
            <p14:sldId id="805"/>
            <p14:sldId id="806"/>
            <p14:sldId id="808"/>
            <p14:sldId id="807"/>
            <p14:sldId id="814"/>
            <p14:sldId id="809"/>
            <p14:sldId id="810"/>
            <p14:sldId id="529"/>
            <p14:sldId id="817"/>
            <p14:sldId id="812"/>
            <p14:sldId id="819"/>
            <p14:sldId id="813"/>
            <p14:sldId id="815"/>
            <p14:sldId id="816"/>
            <p14:sldId id="818"/>
            <p14:sldId id="821"/>
            <p14:sldId id="820"/>
            <p14:sldId id="822"/>
            <p14:sldId id="479"/>
            <p14:sldId id="823"/>
            <p14:sldId id="5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3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14F46-3B7E-4240-931D-1B586A61339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96ED3C-2123-48AB-9684-0D63112B7653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917CD0-D08D-45F3-A30F-707A5C43E36A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Structure from motion solves the following problem:</a:t>
            </a:r>
          </a:p>
          <a:p>
            <a:endParaRPr lang="en-US" altLang="en-US" dirty="0"/>
          </a:p>
          <a:p>
            <a:r>
              <a:rPr lang="en-US" altLang="en-US" dirty="0"/>
              <a:t>Given a set of images of a static scene with 2D points in correspondence, shown here as color-coded points, find…</a:t>
            </a:r>
          </a:p>
          <a:p>
            <a:endParaRPr lang="en-US" altLang="en-US" dirty="0"/>
          </a:p>
          <a:p>
            <a:r>
              <a:rPr lang="en-US" altLang="en-US" dirty="0"/>
              <a:t>a set of 3D points P and </a:t>
            </a:r>
          </a:p>
          <a:p>
            <a:r>
              <a:rPr lang="en-US" altLang="en-US" dirty="0"/>
              <a:t>a rotation R and position t of the cameras that explain the observed correspondences.  In other words, when we project a point into any of the cameras, the </a:t>
            </a:r>
            <a:r>
              <a:rPr lang="en-US" altLang="en-US" dirty="0" err="1"/>
              <a:t>reprojection</a:t>
            </a:r>
            <a:r>
              <a:rPr lang="en-US" altLang="en-US" dirty="0"/>
              <a:t> error between the projected and observed 2D points is low.</a:t>
            </a:r>
          </a:p>
          <a:p>
            <a:r>
              <a:rPr lang="en-US" altLang="en-US" dirty="0"/>
              <a:t>This problem can be formulated as an optimization problem where we want to find the rotations R, positions t, and 3D point locations P that minimize sum of squared </a:t>
            </a:r>
            <a:r>
              <a:rPr lang="en-US" altLang="en-US" dirty="0" err="1"/>
              <a:t>reprojection</a:t>
            </a:r>
            <a:r>
              <a:rPr lang="en-US" altLang="en-US" dirty="0"/>
              <a:t> errors f.  This is a non-linear least squares problem and can be solved with algorithms such as </a:t>
            </a:r>
            <a:r>
              <a:rPr lang="en-US" altLang="en-US" dirty="0" err="1"/>
              <a:t>Levenberg-Marquart</a:t>
            </a:r>
            <a:r>
              <a:rPr lang="en-US" altLang="en-US" dirty="0"/>
              <a:t>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424855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75094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688635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B2C96C-17A3-4FC6-86D0-EB67B6EF9FF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FFD07-62F2-4FA9-BB84-8F247EFD821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B91091-15CC-4338-ACE0-C335C20EA15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E09A57-2BEC-442E-8EF7-2AD67DF5D26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hyperlink" Target="http://vimeo.com/48425421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image" Target="../media/image1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9.png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4.png"/><Relationship Id="rId4" Type="http://schemas.openxmlformats.org/officeDocument/2006/relationships/hyperlink" Target="http://danielwedge.com/fmatrix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pdfs.semanticscholar.org/c288/7c83751d2c36c63139e68d46516ba3038909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 err="1"/>
              <a:t>Epipolar</a:t>
            </a:r>
            <a:r>
              <a:rPr lang="en-US" sz="9000"/>
              <a:t> Geometry</a:t>
            </a:r>
            <a:endParaRPr lang="en-US" sz="9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1487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910901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1487606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6127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6384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740569" y="5268036"/>
            <a:ext cx="76628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plane formed by X, o, and o’ </a:t>
            </a:r>
            <a:r>
              <a:rPr lang="en-US" sz="2800" dirty="0"/>
              <a:t>is called the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epipolar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plane</a:t>
            </a:r>
          </a:p>
          <a:p>
            <a:r>
              <a:rPr lang="en-US" sz="2800" dirty="0"/>
              <a:t>There is a family of planes per o, o’</a:t>
            </a:r>
          </a:p>
        </p:txBody>
      </p:sp>
    </p:spTree>
    <p:extLst>
      <p:ext uri="{BB962C8B-B14F-4D97-AF65-F5344CB8AC3E}">
        <p14:creationId xmlns:p14="http://schemas.microsoft.com/office/powerpoint/2010/main" val="213095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1487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910901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1487606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6127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6384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048405"/>
            <a:ext cx="842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Epipoles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e, e’ are where the baseline intersects the image planes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Projection of other camera in the image plane</a:t>
            </a:r>
          </a:p>
        </p:txBody>
      </p:sp>
    </p:spTree>
    <p:extLst>
      <p:ext uri="{BB962C8B-B14F-4D97-AF65-F5344CB8AC3E}">
        <p14:creationId xmlns:p14="http://schemas.microsoft.com/office/powerpoint/2010/main" val="95080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Epipole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75" y="1652588"/>
            <a:ext cx="60325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6459538" y="6400800"/>
            <a:ext cx="2608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Photo by Frank Dellaert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1487606" y="1937982"/>
            <a:ext cx="6277970" cy="2634018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910901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1487606" y="3548418"/>
            <a:ext cx="1678675" cy="1023582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6127845" y="3548418"/>
            <a:ext cx="1610436" cy="1009934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048405"/>
            <a:ext cx="8429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Epipolar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lines go between the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epipoles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and the projections of the points.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Intersection of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epipolar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plane with image plane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2675822" y="3571976"/>
            <a:ext cx="494520" cy="985069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6172316" y="3563198"/>
            <a:ext cx="356490" cy="984504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6384277" y="341752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3A73-411B-4195-BEA4-9A9BA124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Converging Cameras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DB96A9-4604-403A-B317-C2E1D6882F91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D1560E-488B-4260-9F79-F48C34BEC36B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78FBA2E-C004-4F3F-88AB-83095027F2A7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76512F-4D42-4FF8-81EE-AB8335568723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EE3149B-DFCE-4FF4-B0DB-192670B67D30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B87B1-7646-4F44-956A-2BD160A26A5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9CA09-471B-447C-8484-64AAC550F57B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D1962-E177-43CA-BB9A-C6B9BCE3BEAD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121B6-9787-4A36-B024-BF9B85482577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66DB23-9F7B-47BC-8939-8DA2C1212FBF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026BB2-E683-4082-9387-DFB57737EF70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E78F01-40D4-4C6B-9F8A-34100DD72989}"/>
              </a:ext>
            </a:extLst>
          </p:cNvPr>
          <p:cNvCxnSpPr>
            <a:cxnSpLocks/>
          </p:cNvCxnSpPr>
          <p:nvPr/>
        </p:nvCxnSpPr>
        <p:spPr>
          <a:xfrm>
            <a:off x="2347749" y="2918464"/>
            <a:ext cx="983452" cy="1959007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8293-281B-40A7-8262-23E647DE5953}"/>
              </a:ext>
            </a:extLst>
          </p:cNvPr>
          <p:cNvCxnSpPr>
            <a:cxnSpLocks/>
          </p:cNvCxnSpPr>
          <p:nvPr/>
        </p:nvCxnSpPr>
        <p:spPr>
          <a:xfrm flipV="1">
            <a:off x="6100470" y="2972264"/>
            <a:ext cx="642314" cy="1773852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7FF5F6E-7078-4F4D-91F6-7CDEA8BB0E7A}"/>
              </a:ext>
            </a:extLst>
          </p:cNvPr>
          <p:cNvSpPr/>
          <p:nvPr/>
        </p:nvSpPr>
        <p:spPr>
          <a:xfrm>
            <a:off x="6423145" y="3440321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D3CA34-CA8E-4B76-B876-75883C327E35}"/>
              </a:ext>
            </a:extLst>
          </p:cNvPr>
          <p:cNvCxnSpPr>
            <a:cxnSpLocks/>
          </p:cNvCxnSpPr>
          <p:nvPr/>
        </p:nvCxnSpPr>
        <p:spPr>
          <a:xfrm>
            <a:off x="848719" y="2929758"/>
            <a:ext cx="2588845" cy="1799192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BD18A2-1BE6-4F67-904E-1A0F50596167}"/>
              </a:ext>
            </a:extLst>
          </p:cNvPr>
          <p:cNvCxnSpPr>
            <a:cxnSpLocks/>
          </p:cNvCxnSpPr>
          <p:nvPr/>
        </p:nvCxnSpPr>
        <p:spPr>
          <a:xfrm>
            <a:off x="2983265" y="3124664"/>
            <a:ext cx="210204" cy="168588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D549CEB-F7B4-4368-86A6-1F4F50F74ADD}"/>
              </a:ext>
            </a:extLst>
          </p:cNvPr>
          <p:cNvSpPr/>
          <p:nvPr/>
        </p:nvSpPr>
        <p:spPr>
          <a:xfrm>
            <a:off x="1650275" y="3471762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E78631-C0A0-4A84-8DC0-F70135C1515D}"/>
              </a:ext>
            </a:extLst>
          </p:cNvPr>
          <p:cNvCxnSpPr>
            <a:cxnSpLocks/>
          </p:cNvCxnSpPr>
          <p:nvPr/>
        </p:nvCxnSpPr>
        <p:spPr>
          <a:xfrm flipV="1">
            <a:off x="6143911" y="3171654"/>
            <a:ext cx="92486" cy="163889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78F882-6B45-4EF8-A062-338054FD74FF}"/>
              </a:ext>
            </a:extLst>
          </p:cNvPr>
          <p:cNvSpPr txBox="1"/>
          <p:nvPr/>
        </p:nvSpPr>
        <p:spPr>
          <a:xfrm>
            <a:off x="2037508" y="302236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AF431B-155E-4CEA-8CD8-029BF218379B}"/>
              </a:ext>
            </a:extLst>
          </p:cNvPr>
          <p:cNvSpPr txBox="1"/>
          <p:nvPr/>
        </p:nvSpPr>
        <p:spPr>
          <a:xfrm>
            <a:off x="6725476" y="305749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7BE27F-8BF3-4256-99E8-57F18727532E}"/>
              </a:ext>
            </a:extLst>
          </p:cNvPr>
          <p:cNvCxnSpPr>
            <a:cxnSpLocks/>
          </p:cNvCxnSpPr>
          <p:nvPr/>
        </p:nvCxnSpPr>
        <p:spPr>
          <a:xfrm flipV="1">
            <a:off x="5799422" y="3171654"/>
            <a:ext cx="2552796" cy="1557297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790FE26-9B61-4FA8-9FD9-1277CC90F1E9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E58401-D83E-4B97-8175-47498F27AB94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139BAA6-12D8-493B-ABD4-B6C0700382A8}"/>
              </a:ext>
            </a:extLst>
          </p:cNvPr>
          <p:cNvSpPr/>
          <p:nvPr/>
        </p:nvSpPr>
        <p:spPr>
          <a:xfrm>
            <a:off x="6076798" y="3385045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FF1512-3927-40A4-8329-70536E886F1B}"/>
              </a:ext>
            </a:extLst>
          </p:cNvPr>
          <p:cNvSpPr/>
          <p:nvPr/>
        </p:nvSpPr>
        <p:spPr>
          <a:xfrm>
            <a:off x="2562398" y="3492836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A9340EE-F08E-4C29-BD77-78C1E4871911}"/>
              </a:ext>
            </a:extLst>
          </p:cNvPr>
          <p:cNvSpPr/>
          <p:nvPr/>
        </p:nvSpPr>
        <p:spPr>
          <a:xfrm>
            <a:off x="7618383" y="3433963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8DD654-0150-48AB-9243-71DB9CBCEFB5}"/>
              </a:ext>
            </a:extLst>
          </p:cNvPr>
          <p:cNvSpPr/>
          <p:nvPr/>
        </p:nvSpPr>
        <p:spPr>
          <a:xfrm>
            <a:off x="2899180" y="33444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367BC-CBE4-4463-B73A-06FC9529E1E6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C5AEE8-C094-495D-A65A-D8ED6476837F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AA0192-AC89-401D-BFE0-EEF0BC564673}"/>
              </a:ext>
            </a:extLst>
          </p:cNvPr>
          <p:cNvSpPr txBox="1"/>
          <p:nvPr/>
        </p:nvSpPr>
        <p:spPr>
          <a:xfrm>
            <a:off x="-96233" y="5795883"/>
            <a:ext cx="9336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Epipoles</a:t>
            </a:r>
            <a:r>
              <a:rPr lang="en-US" sz="2800" dirty="0"/>
              <a:t> finite, maybe in image; </a:t>
            </a:r>
            <a:r>
              <a:rPr lang="en-US" sz="2800" dirty="0" err="1"/>
              <a:t>epipolar</a:t>
            </a:r>
            <a:r>
              <a:rPr lang="en-US" sz="2800" dirty="0"/>
              <a:t> lines converge</a:t>
            </a:r>
          </a:p>
        </p:txBody>
      </p:sp>
    </p:spTree>
    <p:extLst>
      <p:ext uri="{BB962C8B-B14F-4D97-AF65-F5344CB8AC3E}">
        <p14:creationId xmlns:p14="http://schemas.microsoft.com/office/powerpoint/2010/main" val="1354865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13A73-411B-4195-BEA4-9A9BA1247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Converging Cameras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DB96A9-4604-403A-B317-C2E1D6882F91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D1560E-488B-4260-9F79-F48C34BEC36B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D78FBA2E-C004-4F3F-88AB-83095027F2A7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576512F-4D42-4FF8-81EE-AB8335568723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EE3149B-DFCE-4FF4-B0DB-192670B67D30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6B87B1-7646-4F44-956A-2BD160A26A5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9CA09-471B-447C-8484-64AAC550F57B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D1962-E177-43CA-BB9A-C6B9BCE3BEAD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4121B6-9787-4A36-B024-BF9B85482577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66DB23-9F7B-47BC-8939-8DA2C1212FBF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6026BB2-E683-4082-9387-DFB57737EF70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6E78F01-40D4-4C6B-9F8A-34100DD72989}"/>
              </a:ext>
            </a:extLst>
          </p:cNvPr>
          <p:cNvCxnSpPr>
            <a:cxnSpLocks/>
          </p:cNvCxnSpPr>
          <p:nvPr/>
        </p:nvCxnSpPr>
        <p:spPr>
          <a:xfrm>
            <a:off x="2347749" y="2918464"/>
            <a:ext cx="983452" cy="1959007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BD98293-281B-40A7-8262-23E647DE5953}"/>
              </a:ext>
            </a:extLst>
          </p:cNvPr>
          <p:cNvCxnSpPr>
            <a:cxnSpLocks/>
          </p:cNvCxnSpPr>
          <p:nvPr/>
        </p:nvCxnSpPr>
        <p:spPr>
          <a:xfrm flipV="1">
            <a:off x="6100470" y="2972264"/>
            <a:ext cx="642314" cy="1773852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7FF5F6E-7078-4F4D-91F6-7CDEA8BB0E7A}"/>
              </a:ext>
            </a:extLst>
          </p:cNvPr>
          <p:cNvSpPr/>
          <p:nvPr/>
        </p:nvSpPr>
        <p:spPr>
          <a:xfrm>
            <a:off x="6423145" y="3440321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CD3CA34-CA8E-4B76-B876-75883C327E35}"/>
              </a:ext>
            </a:extLst>
          </p:cNvPr>
          <p:cNvCxnSpPr>
            <a:cxnSpLocks/>
          </p:cNvCxnSpPr>
          <p:nvPr/>
        </p:nvCxnSpPr>
        <p:spPr>
          <a:xfrm>
            <a:off x="848719" y="2929758"/>
            <a:ext cx="2588845" cy="1799192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BD18A2-1BE6-4F67-904E-1A0F50596167}"/>
              </a:ext>
            </a:extLst>
          </p:cNvPr>
          <p:cNvCxnSpPr>
            <a:cxnSpLocks/>
          </p:cNvCxnSpPr>
          <p:nvPr/>
        </p:nvCxnSpPr>
        <p:spPr>
          <a:xfrm>
            <a:off x="2983265" y="3124664"/>
            <a:ext cx="210204" cy="168588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FD549CEB-F7B4-4368-86A6-1F4F50F74ADD}"/>
              </a:ext>
            </a:extLst>
          </p:cNvPr>
          <p:cNvSpPr/>
          <p:nvPr/>
        </p:nvSpPr>
        <p:spPr>
          <a:xfrm>
            <a:off x="1650275" y="3471762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2E78631-C0A0-4A84-8DC0-F70135C1515D}"/>
              </a:ext>
            </a:extLst>
          </p:cNvPr>
          <p:cNvCxnSpPr>
            <a:cxnSpLocks/>
          </p:cNvCxnSpPr>
          <p:nvPr/>
        </p:nvCxnSpPr>
        <p:spPr>
          <a:xfrm flipV="1">
            <a:off x="6143911" y="3171654"/>
            <a:ext cx="92486" cy="1638899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978F882-6B45-4EF8-A062-338054FD74FF}"/>
              </a:ext>
            </a:extLst>
          </p:cNvPr>
          <p:cNvSpPr txBox="1"/>
          <p:nvPr/>
        </p:nvSpPr>
        <p:spPr>
          <a:xfrm>
            <a:off x="2037508" y="302236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AF431B-155E-4CEA-8CD8-029BF218379B}"/>
              </a:ext>
            </a:extLst>
          </p:cNvPr>
          <p:cNvSpPr txBox="1"/>
          <p:nvPr/>
        </p:nvSpPr>
        <p:spPr>
          <a:xfrm>
            <a:off x="6725476" y="305749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C77BE27F-8BF3-4256-99E8-57F18727532E}"/>
              </a:ext>
            </a:extLst>
          </p:cNvPr>
          <p:cNvCxnSpPr>
            <a:cxnSpLocks/>
          </p:cNvCxnSpPr>
          <p:nvPr/>
        </p:nvCxnSpPr>
        <p:spPr>
          <a:xfrm flipV="1">
            <a:off x="5799422" y="3171654"/>
            <a:ext cx="2552796" cy="1557297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D790FE26-9B61-4FA8-9FD9-1277CC90F1E9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8E58401-D83E-4B97-8175-47498F27AB94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139BAA6-12D8-493B-ABD4-B6C0700382A8}"/>
              </a:ext>
            </a:extLst>
          </p:cNvPr>
          <p:cNvSpPr/>
          <p:nvPr/>
        </p:nvSpPr>
        <p:spPr>
          <a:xfrm>
            <a:off x="6076798" y="3385045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B1FF1512-3927-40A4-8329-70536E886F1B}"/>
              </a:ext>
            </a:extLst>
          </p:cNvPr>
          <p:cNvSpPr/>
          <p:nvPr/>
        </p:nvSpPr>
        <p:spPr>
          <a:xfrm>
            <a:off x="2562398" y="3492836"/>
            <a:ext cx="228600" cy="22860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A9340EE-F08E-4C29-BD77-78C1E4871911}"/>
              </a:ext>
            </a:extLst>
          </p:cNvPr>
          <p:cNvSpPr/>
          <p:nvPr/>
        </p:nvSpPr>
        <p:spPr>
          <a:xfrm>
            <a:off x="7618383" y="3433963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C08DD654-0150-48AB-9243-71DB9CBCEFB5}"/>
              </a:ext>
            </a:extLst>
          </p:cNvPr>
          <p:cNvSpPr/>
          <p:nvPr/>
        </p:nvSpPr>
        <p:spPr>
          <a:xfrm>
            <a:off x="2899180" y="33444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6367BC-CBE4-4463-B73A-06FC9529E1E6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3C5AEE8-C094-495D-A65A-D8ED6476837F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AA0192-AC89-401D-BFE0-EEF0BC564673}"/>
              </a:ext>
            </a:extLst>
          </p:cNvPr>
          <p:cNvSpPr txBox="1"/>
          <p:nvPr/>
        </p:nvSpPr>
        <p:spPr>
          <a:xfrm>
            <a:off x="-96233" y="5795883"/>
            <a:ext cx="9336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Epipolar</a:t>
            </a:r>
            <a:r>
              <a:rPr lang="en-US" sz="2800" dirty="0"/>
              <a:t> lines come in pairs: given a point p, we can construct the </a:t>
            </a:r>
            <a:r>
              <a:rPr lang="en-US" sz="2800" dirty="0" err="1"/>
              <a:t>epipolar</a:t>
            </a:r>
            <a:r>
              <a:rPr lang="en-US" sz="2800" dirty="0"/>
              <a:t> line for p’.</a:t>
            </a:r>
          </a:p>
        </p:txBody>
      </p:sp>
    </p:spTree>
    <p:extLst>
      <p:ext uri="{BB962C8B-B14F-4D97-AF65-F5344CB8AC3E}">
        <p14:creationId xmlns:p14="http://schemas.microsoft.com/office/powerpoint/2010/main" val="845103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08E5-41F6-4FFE-B072-C936C015B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Converging Cameras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7BA54E5-5DC4-43D4-8EBA-F6957C655662}"/>
              </a:ext>
            </a:extLst>
          </p:cNvPr>
          <p:cNvGrpSpPr/>
          <p:nvPr/>
        </p:nvGrpSpPr>
        <p:grpSpPr>
          <a:xfrm>
            <a:off x="111168" y="1843732"/>
            <a:ext cx="8921664" cy="4271755"/>
            <a:chOff x="0" y="1843732"/>
            <a:chExt cx="8921664" cy="4271755"/>
          </a:xfrm>
        </p:grpSpPr>
        <p:pic>
          <p:nvPicPr>
            <p:cNvPr id="4" name="Picture 2" descr="fig8">
              <a:extLst>
                <a:ext uri="{FF2B5EF4-FFF2-40B4-BE49-F238E27FC236}">
                  <a16:creationId xmlns:a16="http://schemas.microsoft.com/office/drawing/2014/main" id="{FD4943F0-48F1-4404-AC65-795ED6C71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3977"/>
            <a:stretch/>
          </p:blipFill>
          <p:spPr bwMode="auto">
            <a:xfrm>
              <a:off x="4551321" y="1843732"/>
              <a:ext cx="4370343" cy="427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 descr="fig8">
              <a:extLst>
                <a:ext uri="{FF2B5EF4-FFF2-40B4-BE49-F238E27FC236}">
                  <a16:creationId xmlns:a16="http://schemas.microsoft.com/office/drawing/2014/main" id="{23C74C30-4628-44CE-B9BA-0CF05B7732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1843732"/>
              <a:ext cx="4551321" cy="42717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A307385-99B7-411F-B361-57F4747EF5F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202401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8C06-F4AF-4476-8417-D9C5B03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Parallel to Image Plane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9CA5FA-B212-4B8A-B839-B3780804E7F1}"/>
              </a:ext>
            </a:extLst>
          </p:cNvPr>
          <p:cNvCxnSpPr>
            <a:cxnSpLocks/>
          </p:cNvCxnSpPr>
          <p:nvPr/>
        </p:nvCxnSpPr>
        <p:spPr>
          <a:xfrm flipV="1">
            <a:off x="3761459" y="2190645"/>
            <a:ext cx="867740" cy="153033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623FF-919C-4857-B6BD-B58E568FC12E}"/>
              </a:ext>
            </a:extLst>
          </p:cNvPr>
          <p:cNvCxnSpPr>
            <a:cxnSpLocks/>
          </p:cNvCxnSpPr>
          <p:nvPr/>
        </p:nvCxnSpPr>
        <p:spPr>
          <a:xfrm flipH="1" flipV="1">
            <a:off x="4644349" y="2234257"/>
            <a:ext cx="798301" cy="1365095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1E4A2-02B5-406A-9334-2FB90227D5D4}"/>
              </a:ext>
            </a:extLst>
          </p:cNvPr>
          <p:cNvGrpSpPr/>
          <p:nvPr/>
        </p:nvGrpSpPr>
        <p:grpSpPr>
          <a:xfrm>
            <a:off x="1628144" y="3427688"/>
            <a:ext cx="5887713" cy="1567802"/>
            <a:chOff x="1009934" y="3330053"/>
            <a:chExt cx="7124132" cy="1897040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18FE7-3DA4-4DE9-98C7-ECF0B93D37DF}"/>
                </a:ext>
              </a:extLst>
            </p:cNvPr>
            <p:cNvSpPr/>
            <p:nvPr/>
          </p:nvSpPr>
          <p:spPr>
            <a:xfrm>
              <a:off x="1009934" y="3330054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89C24D-DC0D-40E5-9080-10B7AAE02CED}"/>
                </a:ext>
              </a:extLst>
            </p:cNvPr>
            <p:cNvSpPr/>
            <p:nvPr/>
          </p:nvSpPr>
          <p:spPr>
            <a:xfrm>
              <a:off x="5008728" y="3330053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27FA4C04-55E6-4DC2-9B63-F3CC57D88FBD}"/>
              </a:ext>
            </a:extLst>
          </p:cNvPr>
          <p:cNvSpPr/>
          <p:nvPr/>
        </p:nvSpPr>
        <p:spPr>
          <a:xfrm>
            <a:off x="2594185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AF6E8-CC4B-4BC1-9D69-51D185459678}"/>
              </a:ext>
            </a:extLst>
          </p:cNvPr>
          <p:cNvSpPr/>
          <p:nvPr/>
        </p:nvSpPr>
        <p:spPr>
          <a:xfrm>
            <a:off x="6387106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769982-2689-423E-8D3D-E5A628D5490E}"/>
              </a:ext>
            </a:extLst>
          </p:cNvPr>
          <p:cNvCxnSpPr>
            <a:cxnSpLocks/>
          </p:cNvCxnSpPr>
          <p:nvPr/>
        </p:nvCxnSpPr>
        <p:spPr>
          <a:xfrm flipH="1" flipV="1">
            <a:off x="5799265" y="4202245"/>
            <a:ext cx="750554" cy="1290366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4EC1DC-B8F9-43B6-B630-F5D81530ADE7}"/>
              </a:ext>
            </a:extLst>
          </p:cNvPr>
          <p:cNvCxnSpPr>
            <a:cxnSpLocks/>
          </p:cNvCxnSpPr>
          <p:nvPr/>
        </p:nvCxnSpPr>
        <p:spPr>
          <a:xfrm flipV="1">
            <a:off x="2737671" y="4246860"/>
            <a:ext cx="702554" cy="1245750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E79F6A1-587F-4955-B579-52EDBA18204F}"/>
              </a:ext>
            </a:extLst>
          </p:cNvPr>
          <p:cNvSpPr txBox="1"/>
          <p:nvPr/>
        </p:nvSpPr>
        <p:spPr>
          <a:xfrm>
            <a:off x="328152" y="5795883"/>
            <a:ext cx="84876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Suppose the cameras are both facing outwards. </a:t>
            </a:r>
          </a:p>
          <a:p>
            <a:pPr algn="ctr"/>
            <a:r>
              <a:rPr lang="en-US" sz="2800" b="1" dirty="0"/>
              <a:t>Where are the </a:t>
            </a:r>
            <a:r>
              <a:rPr lang="en-US" sz="2800" b="1" dirty="0" err="1"/>
              <a:t>epipoles</a:t>
            </a:r>
            <a:r>
              <a:rPr lang="en-US" sz="2800" b="1" dirty="0"/>
              <a:t> (</a:t>
            </a:r>
            <a:r>
              <a:rPr lang="en-US" sz="2800" b="1" dirty="0" err="1"/>
              <a:t>proj</a:t>
            </a:r>
            <a:r>
              <a:rPr lang="en-US" sz="2800" b="1" dirty="0"/>
              <a:t>. of other camera)?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EB3A40-204A-4A46-B110-883DE48A725F}"/>
              </a:ext>
            </a:extLst>
          </p:cNvPr>
          <p:cNvSpPr/>
          <p:nvPr/>
        </p:nvSpPr>
        <p:spPr>
          <a:xfrm>
            <a:off x="4426333" y="1968548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46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48C06-F4AF-4476-8417-D9C5B03E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Parallel to Image Plane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3634A80-55AA-4EE6-8CF5-C9CC45ADD9D4}"/>
              </a:ext>
            </a:extLst>
          </p:cNvPr>
          <p:cNvSpPr/>
          <p:nvPr/>
        </p:nvSpPr>
        <p:spPr>
          <a:xfrm>
            <a:off x="387783" y="3978302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BF2A64-5E88-40B6-801F-9E3F3760AC98}"/>
              </a:ext>
            </a:extLst>
          </p:cNvPr>
          <p:cNvSpPr/>
          <p:nvPr/>
        </p:nvSpPr>
        <p:spPr>
          <a:xfrm>
            <a:off x="8378190" y="3972823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E9CA5FA-B212-4B8A-B839-B3780804E7F1}"/>
              </a:ext>
            </a:extLst>
          </p:cNvPr>
          <p:cNvCxnSpPr>
            <a:cxnSpLocks/>
          </p:cNvCxnSpPr>
          <p:nvPr/>
        </p:nvCxnSpPr>
        <p:spPr>
          <a:xfrm flipV="1">
            <a:off x="3761459" y="2190645"/>
            <a:ext cx="867740" cy="153033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39623FF-919C-4857-B6BD-B58E568FC12E}"/>
              </a:ext>
            </a:extLst>
          </p:cNvPr>
          <p:cNvCxnSpPr>
            <a:cxnSpLocks/>
          </p:cNvCxnSpPr>
          <p:nvPr/>
        </p:nvCxnSpPr>
        <p:spPr>
          <a:xfrm flipH="1" flipV="1">
            <a:off x="4644349" y="2234257"/>
            <a:ext cx="798301" cy="1365095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C6C1E4A2-02B5-406A-9334-2FB90227D5D4}"/>
              </a:ext>
            </a:extLst>
          </p:cNvPr>
          <p:cNvGrpSpPr/>
          <p:nvPr/>
        </p:nvGrpSpPr>
        <p:grpSpPr>
          <a:xfrm>
            <a:off x="1628144" y="3427688"/>
            <a:ext cx="5887713" cy="1567802"/>
            <a:chOff x="1009934" y="3330053"/>
            <a:chExt cx="7124132" cy="1897040"/>
          </a:xfrm>
          <a:solidFill>
            <a:schemeClr val="bg1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9218FE7-3DA4-4DE9-98C7-ECF0B93D37DF}"/>
                </a:ext>
              </a:extLst>
            </p:cNvPr>
            <p:cNvSpPr/>
            <p:nvPr/>
          </p:nvSpPr>
          <p:spPr>
            <a:xfrm>
              <a:off x="1009934" y="3330054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B89C24D-DC0D-40E5-9080-10B7AAE02CED}"/>
                </a:ext>
              </a:extLst>
            </p:cNvPr>
            <p:cNvSpPr/>
            <p:nvPr/>
          </p:nvSpPr>
          <p:spPr>
            <a:xfrm>
              <a:off x="5008728" y="3330053"/>
              <a:ext cx="3125338" cy="189703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27FA4C04-55E6-4DC2-9B63-F3CC57D88FBD}"/>
              </a:ext>
            </a:extLst>
          </p:cNvPr>
          <p:cNvSpPr/>
          <p:nvPr/>
        </p:nvSpPr>
        <p:spPr>
          <a:xfrm>
            <a:off x="2594185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0AF6E8-CC4B-4BC1-9D69-51D185459678}"/>
              </a:ext>
            </a:extLst>
          </p:cNvPr>
          <p:cNvSpPr/>
          <p:nvPr/>
        </p:nvSpPr>
        <p:spPr>
          <a:xfrm>
            <a:off x="6387106" y="5329898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DA079B-D09D-4258-8091-171C9411E3A8}"/>
              </a:ext>
            </a:extLst>
          </p:cNvPr>
          <p:cNvSpPr txBox="1"/>
          <p:nvPr/>
        </p:nvSpPr>
        <p:spPr>
          <a:xfrm>
            <a:off x="3598705" y="4091175"/>
            <a:ext cx="482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A18F58F-EF84-4C9F-B4E5-1855E449FE41}"/>
              </a:ext>
            </a:extLst>
          </p:cNvPr>
          <p:cNvSpPr txBox="1"/>
          <p:nvPr/>
        </p:nvSpPr>
        <p:spPr>
          <a:xfrm>
            <a:off x="5106718" y="4076244"/>
            <a:ext cx="643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D481556-B998-41D6-93F6-527BEF59FC07}"/>
              </a:ext>
            </a:extLst>
          </p:cNvPr>
          <p:cNvCxnSpPr>
            <a:cxnSpLocks/>
          </p:cNvCxnSpPr>
          <p:nvPr/>
        </p:nvCxnSpPr>
        <p:spPr>
          <a:xfrm>
            <a:off x="1628144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9E4A73D-7D02-4EA6-A897-EC233A8B5FFC}"/>
              </a:ext>
            </a:extLst>
          </p:cNvPr>
          <p:cNvCxnSpPr>
            <a:cxnSpLocks/>
          </p:cNvCxnSpPr>
          <p:nvPr/>
        </p:nvCxnSpPr>
        <p:spPr>
          <a:xfrm>
            <a:off x="1628144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7E7F3D-B060-4278-BA8B-524E8EC81769}"/>
              </a:ext>
            </a:extLst>
          </p:cNvPr>
          <p:cNvCxnSpPr>
            <a:cxnSpLocks/>
          </p:cNvCxnSpPr>
          <p:nvPr/>
        </p:nvCxnSpPr>
        <p:spPr>
          <a:xfrm>
            <a:off x="1644114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385D4E2-9E6C-43A8-A373-8C956AB116D9}"/>
              </a:ext>
            </a:extLst>
          </p:cNvPr>
          <p:cNvSpPr/>
          <p:nvPr/>
        </p:nvSpPr>
        <p:spPr>
          <a:xfrm>
            <a:off x="3371995" y="4115462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A718B2-0E71-42F7-9FA0-11DA165D324D}"/>
              </a:ext>
            </a:extLst>
          </p:cNvPr>
          <p:cNvCxnSpPr>
            <a:cxnSpLocks/>
          </p:cNvCxnSpPr>
          <p:nvPr/>
        </p:nvCxnSpPr>
        <p:spPr>
          <a:xfrm>
            <a:off x="4932933" y="3648034"/>
            <a:ext cx="2582924" cy="0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13CD95-A7BE-4258-89E7-273BBCD392A0}"/>
              </a:ext>
            </a:extLst>
          </p:cNvPr>
          <p:cNvCxnSpPr>
            <a:cxnSpLocks/>
          </p:cNvCxnSpPr>
          <p:nvPr/>
        </p:nvCxnSpPr>
        <p:spPr>
          <a:xfrm>
            <a:off x="4963232" y="4211588"/>
            <a:ext cx="2582924" cy="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2BFF3F6-201A-4B31-9C9F-1A80CC2C4050}"/>
              </a:ext>
            </a:extLst>
          </p:cNvPr>
          <p:cNvCxnSpPr>
            <a:cxnSpLocks/>
          </p:cNvCxnSpPr>
          <p:nvPr/>
        </p:nvCxnSpPr>
        <p:spPr>
          <a:xfrm>
            <a:off x="4932933" y="4709602"/>
            <a:ext cx="2582924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E924663E-5366-4227-AC50-E6C8870AAF98}"/>
              </a:ext>
            </a:extLst>
          </p:cNvPr>
          <p:cNvSpPr/>
          <p:nvPr/>
        </p:nvSpPr>
        <p:spPr>
          <a:xfrm>
            <a:off x="5658234" y="4091175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5733361-D54C-4015-A69E-E7D1776FDB1C}"/>
              </a:ext>
            </a:extLst>
          </p:cNvPr>
          <p:cNvSpPr/>
          <p:nvPr/>
        </p:nvSpPr>
        <p:spPr>
          <a:xfrm>
            <a:off x="6141338" y="35295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43C6F5B8-72DB-4AFC-8C4E-65AC0D7A5899}"/>
              </a:ext>
            </a:extLst>
          </p:cNvPr>
          <p:cNvSpPr/>
          <p:nvPr/>
        </p:nvSpPr>
        <p:spPr>
          <a:xfrm>
            <a:off x="2866013" y="352953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7BEFE9A-E4E3-417D-B883-8645061DA0A7}"/>
              </a:ext>
            </a:extLst>
          </p:cNvPr>
          <p:cNvSpPr/>
          <p:nvPr/>
        </p:nvSpPr>
        <p:spPr>
          <a:xfrm>
            <a:off x="6373738" y="4580548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1F53DBB-8750-403B-947B-7134402F28AB}"/>
              </a:ext>
            </a:extLst>
          </p:cNvPr>
          <p:cNvSpPr/>
          <p:nvPr/>
        </p:nvSpPr>
        <p:spPr>
          <a:xfrm>
            <a:off x="2367474" y="4580548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3769982-2689-423E-8D3D-E5A628D5490E}"/>
              </a:ext>
            </a:extLst>
          </p:cNvPr>
          <p:cNvCxnSpPr>
            <a:cxnSpLocks/>
          </p:cNvCxnSpPr>
          <p:nvPr/>
        </p:nvCxnSpPr>
        <p:spPr>
          <a:xfrm flipH="1" flipV="1">
            <a:off x="5799265" y="4202245"/>
            <a:ext cx="750554" cy="1290366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24EC1DC-B8F9-43B6-B630-F5D81530ADE7}"/>
              </a:ext>
            </a:extLst>
          </p:cNvPr>
          <p:cNvCxnSpPr>
            <a:cxnSpLocks/>
          </p:cNvCxnSpPr>
          <p:nvPr/>
        </p:nvCxnSpPr>
        <p:spPr>
          <a:xfrm flipV="1">
            <a:off x="2737671" y="4246860"/>
            <a:ext cx="702554" cy="1245750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BA9FAF9E-5B48-4A50-A275-F20A3A1F393C}"/>
              </a:ext>
            </a:extLst>
          </p:cNvPr>
          <p:cNvSpPr txBox="1"/>
          <p:nvPr/>
        </p:nvSpPr>
        <p:spPr>
          <a:xfrm>
            <a:off x="128440" y="4317886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1B3985D-B14D-419E-A19C-4A12D96A8119}"/>
              </a:ext>
            </a:extLst>
          </p:cNvPr>
          <p:cNvSpPr txBox="1"/>
          <p:nvPr/>
        </p:nvSpPr>
        <p:spPr>
          <a:xfrm>
            <a:off x="8431264" y="4201111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E79F6A1-587F-4955-B579-52EDBA18204F}"/>
              </a:ext>
            </a:extLst>
          </p:cNvPr>
          <p:cNvSpPr txBox="1"/>
          <p:nvPr/>
        </p:nvSpPr>
        <p:spPr>
          <a:xfrm>
            <a:off x="328152" y="5795883"/>
            <a:ext cx="8487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Epipoles</a:t>
            </a:r>
            <a:r>
              <a:rPr lang="en-US" sz="2800" dirty="0"/>
              <a:t> </a:t>
            </a:r>
            <a:r>
              <a:rPr lang="en-US" sz="2800" i="1" dirty="0"/>
              <a:t>infinitely</a:t>
            </a:r>
            <a:r>
              <a:rPr lang="en-US" sz="2800" dirty="0"/>
              <a:t> far away, </a:t>
            </a:r>
            <a:r>
              <a:rPr lang="en-US" sz="2800" dirty="0" err="1"/>
              <a:t>epipolar</a:t>
            </a:r>
            <a:r>
              <a:rPr lang="en-US" sz="2800" dirty="0"/>
              <a:t> lines parallel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7EB3A40-204A-4A46-B110-883DE48A725F}"/>
              </a:ext>
            </a:extLst>
          </p:cNvPr>
          <p:cNvSpPr/>
          <p:nvPr/>
        </p:nvSpPr>
        <p:spPr>
          <a:xfrm>
            <a:off x="4426333" y="1968548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89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A9911-45D4-4E1F-872B-66C538D7D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Parallel to Image Plane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B526EF4-9055-47C9-972F-3801474875CA}"/>
              </a:ext>
            </a:extLst>
          </p:cNvPr>
          <p:cNvGrpSpPr/>
          <p:nvPr/>
        </p:nvGrpSpPr>
        <p:grpSpPr>
          <a:xfrm>
            <a:off x="416663" y="2840609"/>
            <a:ext cx="8388461" cy="2408778"/>
            <a:chOff x="1144587" y="4191000"/>
            <a:chExt cx="6932613" cy="1809750"/>
          </a:xfrm>
        </p:grpSpPr>
        <p:pic>
          <p:nvPicPr>
            <p:cNvPr id="4" name="Picture 3" descr="fig8">
              <a:extLst>
                <a:ext uri="{FF2B5EF4-FFF2-40B4-BE49-F238E27FC236}">
                  <a16:creationId xmlns:a16="http://schemas.microsoft.com/office/drawing/2014/main" id="{5E8FA92F-8645-493E-ACAD-3940011172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06937" y="4191000"/>
              <a:ext cx="3370263" cy="1809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 descr="fig8">
              <a:extLst>
                <a:ext uri="{FF2B5EF4-FFF2-40B4-BE49-F238E27FC236}">
                  <a16:creationId xmlns:a16="http://schemas.microsoft.com/office/drawing/2014/main" id="{8BE18F0D-88FD-4874-A899-D0F274484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4587" y="4203700"/>
              <a:ext cx="3332163" cy="1789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32F1658-552C-48D1-9620-BD6BE22D5D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3506192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gar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2833688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gar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6113" y="1600200"/>
            <a:ext cx="2833687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Multi-view geometry</a:t>
            </a:r>
          </a:p>
        </p:txBody>
      </p:sp>
      <p:pic>
        <p:nvPicPr>
          <p:cNvPr id="20486" name="Picture 5" descr="garg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600200"/>
            <a:ext cx="2833688" cy="457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DF6C0-73AE-4FB6-B99D-2B16E4FDC391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835315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asement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1231" y="1565110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Example: Forward Motion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D189B4-740F-4FA9-BD16-81DB6EDEA6C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Example: Forward Motion</a:t>
            </a:r>
          </a:p>
        </p:txBody>
      </p:sp>
      <p:pic>
        <p:nvPicPr>
          <p:cNvPr id="4" name="Picture 1027" descr="basement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438" y="1565109"/>
            <a:ext cx="4681537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9FADFE-B100-41F3-BD29-E79DB67E906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B5B40-CC84-4882-B9E5-5ACA939A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Example: Forward Motion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19CFB2-1816-4889-BBC6-D1AD4F74B436}"/>
              </a:ext>
            </a:extLst>
          </p:cNvPr>
          <p:cNvSpPr/>
          <p:nvPr/>
        </p:nvSpPr>
        <p:spPr>
          <a:xfrm>
            <a:off x="3246724" y="1763455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F26CB58-5D96-4ABB-A675-C5CB5E7FBAC0}"/>
              </a:ext>
            </a:extLst>
          </p:cNvPr>
          <p:cNvCxnSpPr>
            <a:cxnSpLocks/>
          </p:cNvCxnSpPr>
          <p:nvPr/>
        </p:nvCxnSpPr>
        <p:spPr>
          <a:xfrm flipH="1" flipV="1">
            <a:off x="3448768" y="1973586"/>
            <a:ext cx="221836" cy="1002547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ED5B0FD0-0E98-46C0-885B-D061196BEE2E}"/>
              </a:ext>
            </a:extLst>
          </p:cNvPr>
          <p:cNvSpPr/>
          <p:nvPr/>
        </p:nvSpPr>
        <p:spPr>
          <a:xfrm>
            <a:off x="4179307" y="4139082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rapezoid 53">
            <a:extLst>
              <a:ext uri="{FF2B5EF4-FFF2-40B4-BE49-F238E27FC236}">
                <a16:creationId xmlns:a16="http://schemas.microsoft.com/office/drawing/2014/main" id="{D4707DF5-EEAB-414A-BA32-5042ABF8662B}"/>
              </a:ext>
            </a:extLst>
          </p:cNvPr>
          <p:cNvSpPr/>
          <p:nvPr/>
        </p:nvSpPr>
        <p:spPr>
          <a:xfrm flipV="1">
            <a:off x="3088454" y="2847164"/>
            <a:ext cx="2582915" cy="1177905"/>
          </a:xfrm>
          <a:prstGeom prst="trapezoid">
            <a:avLst>
              <a:gd name="adj" fmla="val 167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A30D33B-59AB-4AD0-8647-003BF461E489}"/>
              </a:ext>
            </a:extLst>
          </p:cNvPr>
          <p:cNvCxnSpPr>
            <a:cxnSpLocks/>
          </p:cNvCxnSpPr>
          <p:nvPr/>
        </p:nvCxnSpPr>
        <p:spPr>
          <a:xfrm>
            <a:off x="3438440" y="2900705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D148F2E-ADCD-4489-921A-BE1C2EABD79F}"/>
              </a:ext>
            </a:extLst>
          </p:cNvPr>
          <p:cNvCxnSpPr>
            <a:cxnSpLocks/>
          </p:cNvCxnSpPr>
          <p:nvPr/>
        </p:nvCxnSpPr>
        <p:spPr>
          <a:xfrm flipV="1">
            <a:off x="3476349" y="2900706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B1C0287-CE44-4D56-93C6-7B840BE7B125}"/>
              </a:ext>
            </a:extLst>
          </p:cNvPr>
          <p:cNvCxnSpPr>
            <a:cxnSpLocks/>
          </p:cNvCxnSpPr>
          <p:nvPr/>
        </p:nvCxnSpPr>
        <p:spPr>
          <a:xfrm flipH="1">
            <a:off x="3325317" y="3436116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>
            <a:extLst>
              <a:ext uri="{FF2B5EF4-FFF2-40B4-BE49-F238E27FC236}">
                <a16:creationId xmlns:a16="http://schemas.microsoft.com/office/drawing/2014/main" id="{659020E4-DFF9-4692-862E-B517AC363D5A}"/>
              </a:ext>
            </a:extLst>
          </p:cNvPr>
          <p:cNvSpPr/>
          <p:nvPr/>
        </p:nvSpPr>
        <p:spPr>
          <a:xfrm>
            <a:off x="4205826" y="3333070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D0038E22-F027-42A2-98C5-38A967D4FE8E}"/>
              </a:ext>
            </a:extLst>
          </p:cNvPr>
          <p:cNvSpPr/>
          <p:nvPr/>
        </p:nvSpPr>
        <p:spPr>
          <a:xfrm>
            <a:off x="5154553" y="3307807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7BFFA8E-C81E-4082-AFC0-8CFBDD03806F}"/>
              </a:ext>
            </a:extLst>
          </p:cNvPr>
          <p:cNvSpPr/>
          <p:nvPr/>
        </p:nvSpPr>
        <p:spPr>
          <a:xfrm>
            <a:off x="3559686" y="2905354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C0774BC-8FD8-40E7-8913-AEDF30990697}"/>
              </a:ext>
            </a:extLst>
          </p:cNvPr>
          <p:cNvCxnSpPr>
            <a:cxnSpLocks/>
          </p:cNvCxnSpPr>
          <p:nvPr/>
        </p:nvCxnSpPr>
        <p:spPr>
          <a:xfrm flipH="1" flipV="1">
            <a:off x="3677897" y="3079838"/>
            <a:ext cx="366057" cy="165431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rapezoid 66">
            <a:extLst>
              <a:ext uri="{FF2B5EF4-FFF2-40B4-BE49-F238E27FC236}">
                <a16:creationId xmlns:a16="http://schemas.microsoft.com/office/drawing/2014/main" id="{00E53318-7336-4541-B0B0-6337EFBD08BF}"/>
              </a:ext>
            </a:extLst>
          </p:cNvPr>
          <p:cNvSpPr/>
          <p:nvPr/>
        </p:nvSpPr>
        <p:spPr>
          <a:xfrm flipV="1">
            <a:off x="3088454" y="4734150"/>
            <a:ext cx="2582915" cy="1177905"/>
          </a:xfrm>
          <a:prstGeom prst="trapezoid">
            <a:avLst>
              <a:gd name="adj" fmla="val 1676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3CE157-F29F-41E9-A529-774956091B26}"/>
              </a:ext>
            </a:extLst>
          </p:cNvPr>
          <p:cNvCxnSpPr>
            <a:cxnSpLocks/>
          </p:cNvCxnSpPr>
          <p:nvPr/>
        </p:nvCxnSpPr>
        <p:spPr>
          <a:xfrm>
            <a:off x="3438440" y="4787691"/>
            <a:ext cx="1733295" cy="1070830"/>
          </a:xfrm>
          <a:prstGeom prst="line">
            <a:avLst/>
          </a:prstGeom>
          <a:ln w="127000" cap="rnd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F371120-C2EE-406B-8CA0-03E19D5FCE04}"/>
              </a:ext>
            </a:extLst>
          </p:cNvPr>
          <p:cNvCxnSpPr>
            <a:cxnSpLocks/>
          </p:cNvCxnSpPr>
          <p:nvPr/>
        </p:nvCxnSpPr>
        <p:spPr>
          <a:xfrm flipV="1">
            <a:off x="3476349" y="4787692"/>
            <a:ext cx="1733285" cy="1070822"/>
          </a:xfrm>
          <a:prstGeom prst="line">
            <a:avLst/>
          </a:prstGeom>
          <a:ln w="1270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049172C-6136-41D5-A24F-A7768465B52D}"/>
              </a:ext>
            </a:extLst>
          </p:cNvPr>
          <p:cNvCxnSpPr>
            <a:cxnSpLocks/>
          </p:cNvCxnSpPr>
          <p:nvPr/>
        </p:nvCxnSpPr>
        <p:spPr>
          <a:xfrm flipH="1">
            <a:off x="3325317" y="5323102"/>
            <a:ext cx="2109188" cy="0"/>
          </a:xfrm>
          <a:prstGeom prst="line">
            <a:avLst/>
          </a:prstGeom>
          <a:ln w="127000" cap="rnd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>
            <a:extLst>
              <a:ext uri="{FF2B5EF4-FFF2-40B4-BE49-F238E27FC236}">
                <a16:creationId xmlns:a16="http://schemas.microsoft.com/office/drawing/2014/main" id="{3FA3597D-AF32-4A27-88F5-1135731AA549}"/>
              </a:ext>
            </a:extLst>
          </p:cNvPr>
          <p:cNvSpPr/>
          <p:nvPr/>
        </p:nvSpPr>
        <p:spPr>
          <a:xfrm>
            <a:off x="4205826" y="5220056"/>
            <a:ext cx="274320" cy="2061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092C82E-B376-48DD-9C35-B0931A8B2875}"/>
              </a:ext>
            </a:extLst>
          </p:cNvPr>
          <p:cNvSpPr/>
          <p:nvPr/>
        </p:nvSpPr>
        <p:spPr>
          <a:xfrm>
            <a:off x="4834922" y="5181544"/>
            <a:ext cx="226711" cy="22671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D83EB3CD-8906-4168-BF65-AD44AF696DAD}"/>
              </a:ext>
            </a:extLst>
          </p:cNvPr>
          <p:cNvSpPr/>
          <p:nvPr/>
        </p:nvSpPr>
        <p:spPr>
          <a:xfrm>
            <a:off x="4006173" y="5074924"/>
            <a:ext cx="226711" cy="22671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F7CAEB1-86D8-40E0-A4EB-2B4A7F8BD96D}"/>
              </a:ext>
            </a:extLst>
          </p:cNvPr>
          <p:cNvCxnSpPr>
            <a:cxnSpLocks/>
          </p:cNvCxnSpPr>
          <p:nvPr/>
        </p:nvCxnSpPr>
        <p:spPr>
          <a:xfrm flipH="1" flipV="1">
            <a:off x="4164156" y="5231643"/>
            <a:ext cx="209670" cy="947563"/>
          </a:xfrm>
          <a:prstGeom prst="line">
            <a:avLst/>
          </a:prstGeom>
          <a:ln w="635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D6E5216-2CCF-48C3-8B22-EE53E88934CB}"/>
              </a:ext>
            </a:extLst>
          </p:cNvPr>
          <p:cNvSpPr/>
          <p:nvPr/>
        </p:nvSpPr>
        <p:spPr>
          <a:xfrm>
            <a:off x="4179307" y="6006182"/>
            <a:ext cx="325422" cy="32542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C581C75-36C6-4FDE-86D4-9942ED788AD1}"/>
              </a:ext>
            </a:extLst>
          </p:cNvPr>
          <p:cNvSpPr/>
          <p:nvPr/>
        </p:nvSpPr>
        <p:spPr>
          <a:xfrm>
            <a:off x="4647604" y="3069279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84AA600-16EA-4818-B5D9-BE448A318240}"/>
              </a:ext>
            </a:extLst>
          </p:cNvPr>
          <p:cNvSpPr/>
          <p:nvPr/>
        </p:nvSpPr>
        <p:spPr>
          <a:xfrm>
            <a:off x="4683665" y="4925580"/>
            <a:ext cx="226711" cy="2267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8C671F4-D3BC-4D6B-AFDF-500D7AFEBF20}"/>
              </a:ext>
            </a:extLst>
          </p:cNvPr>
          <p:cNvSpPr txBox="1"/>
          <p:nvPr/>
        </p:nvSpPr>
        <p:spPr>
          <a:xfrm>
            <a:off x="61239" y="2369449"/>
            <a:ext cx="29114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Epipole</a:t>
            </a:r>
            <a:r>
              <a:rPr lang="en-US" sz="2800" dirty="0"/>
              <a:t> is focus of expansion / principal point of the camera.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err="1"/>
              <a:t>Epipolar</a:t>
            </a:r>
            <a:r>
              <a:rPr lang="en-US" sz="2800" dirty="0"/>
              <a:t> lines go out from principal point</a:t>
            </a:r>
          </a:p>
        </p:txBody>
      </p:sp>
    </p:spTree>
    <p:extLst>
      <p:ext uri="{BB962C8B-B14F-4D97-AF65-F5344CB8AC3E}">
        <p14:creationId xmlns:p14="http://schemas.microsoft.com/office/powerpoint/2010/main" val="440557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Motion perpendicular to image plane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22588" y="6167735"/>
            <a:ext cx="3898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http://vimeo.com/48425421</a:t>
            </a:r>
            <a:endParaRPr lang="en-US" dirty="0"/>
          </a:p>
        </p:txBody>
      </p:sp>
      <p:pic>
        <p:nvPicPr>
          <p:cNvPr id="5" name="Kubrick _ One-Point Perspective-48425421">
            <a:hlinkClick r:id="" action="ppaction://media"/>
            <a:extLst>
              <a:ext uri="{FF2B5EF4-FFF2-40B4-BE49-F238E27FC236}">
                <a16:creationId xmlns:a16="http://schemas.microsoft.com/office/drawing/2014/main" id="{9CA440BE-9C06-4E95-966E-36AF68E73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7" y="1325090"/>
            <a:ext cx="8312727" cy="467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70AD-7F57-42EF-AB56-ABB45D7CC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E5B74-57B4-4D68-9B50-1AD42FC94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81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408386"/>
            <a:ext cx="2281084" cy="1881081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292454"/>
            <a:ext cx="842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Suppose we don’t know X and just have 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433DC2-75BB-47FF-BF03-F8DCAB038332}"/>
              </a:ext>
            </a:extLst>
          </p:cNvPr>
          <p:cNvGrpSpPr/>
          <p:nvPr/>
        </p:nvGrpSpPr>
        <p:grpSpPr>
          <a:xfrm>
            <a:off x="2675822" y="2987876"/>
            <a:ext cx="4061309" cy="1878414"/>
            <a:chOff x="2675822" y="2987876"/>
            <a:chExt cx="4061309" cy="1878414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066A38B-C368-4292-894C-2A2603586DEA}"/>
                </a:ext>
              </a:extLst>
            </p:cNvPr>
            <p:cNvCxnSpPr>
              <a:cxnSpLocks/>
            </p:cNvCxnSpPr>
            <p:nvPr/>
          </p:nvCxnSpPr>
          <p:spPr>
            <a:xfrm>
              <a:off x="2675822" y="3571976"/>
              <a:ext cx="494520" cy="985069"/>
            </a:xfrm>
            <a:prstGeom prst="line">
              <a:avLst/>
            </a:prstGeom>
            <a:ln w="1270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8F13009-0069-41BC-A763-A0F307A7FC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56955" y="2987876"/>
              <a:ext cx="680176" cy="1878414"/>
            </a:xfrm>
            <a:prstGeom prst="line">
              <a:avLst/>
            </a:prstGeom>
            <a:ln w="1270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578D1C4-DC68-43C2-A782-F1C750DFD8B4}"/>
              </a:ext>
            </a:extLst>
          </p:cNvPr>
          <p:cNvSpPr txBox="1"/>
          <p:nvPr/>
        </p:nvSpPr>
        <p:spPr>
          <a:xfrm>
            <a:off x="357426" y="5728087"/>
            <a:ext cx="8429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Can construct the </a:t>
            </a:r>
            <a:r>
              <a:rPr lang="en-US" sz="2800" dirty="0" err="1"/>
              <a:t>epipolar</a:t>
            </a:r>
            <a:r>
              <a:rPr lang="en-US" sz="2800" dirty="0"/>
              <a:t> line in the other image</a:t>
            </a:r>
          </a:p>
        </p:txBody>
      </p:sp>
    </p:spTree>
    <p:extLst>
      <p:ext uri="{BB962C8B-B14F-4D97-AF65-F5344CB8AC3E}">
        <p14:creationId xmlns:p14="http://schemas.microsoft.com/office/powerpoint/2010/main" val="361746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006945" y="1408386"/>
            <a:ext cx="2281084" cy="1881081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2816019" y="3399462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292454"/>
            <a:ext cx="8685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Suppose we don’t know X and just have 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Corresponding p’ is on corresponding </a:t>
            </a:r>
            <a:r>
              <a:rPr lang="en-US" sz="2800" dirty="0" err="1"/>
              <a:t>epipolar</a:t>
            </a:r>
            <a:r>
              <a:rPr lang="en-US" sz="2800" dirty="0"/>
              <a:t> line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2675822" y="3571976"/>
            <a:ext cx="494520" cy="985069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6056955" y="2987876"/>
            <a:ext cx="680176" cy="1878414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2541699" y="3428849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F31232D-87AC-4658-B5E8-D3CD9E4CA1DB}"/>
              </a:ext>
            </a:extLst>
          </p:cNvPr>
          <p:cNvCxnSpPr>
            <a:cxnSpLocks/>
          </p:cNvCxnSpPr>
          <p:nvPr/>
        </p:nvCxnSpPr>
        <p:spPr>
          <a:xfrm>
            <a:off x="5288029" y="1408386"/>
            <a:ext cx="2422956" cy="3123685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FDCB1A-2DA0-4B03-ADEE-DA7251FD9819}"/>
              </a:ext>
            </a:extLst>
          </p:cNvPr>
          <p:cNvCxnSpPr>
            <a:cxnSpLocks/>
          </p:cNvCxnSpPr>
          <p:nvPr/>
        </p:nvCxnSpPr>
        <p:spPr>
          <a:xfrm>
            <a:off x="4114800" y="2399123"/>
            <a:ext cx="3596185" cy="2157922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C13E5AA-6CEC-4A8F-A528-A2E99CC2D9AF}"/>
              </a:ext>
            </a:extLst>
          </p:cNvPr>
          <p:cNvCxnSpPr>
            <a:cxnSpLocks/>
          </p:cNvCxnSpPr>
          <p:nvPr/>
        </p:nvCxnSpPr>
        <p:spPr>
          <a:xfrm>
            <a:off x="3400315" y="2987876"/>
            <a:ext cx="4310670" cy="1569169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28F53-5779-4867-8303-90A139708F0B}"/>
              </a:ext>
            </a:extLst>
          </p:cNvPr>
          <p:cNvCxnSpPr>
            <a:cxnSpLocks/>
          </p:cNvCxnSpPr>
          <p:nvPr/>
        </p:nvCxnSpPr>
        <p:spPr>
          <a:xfrm>
            <a:off x="4752474" y="1913021"/>
            <a:ext cx="2958511" cy="2672063"/>
          </a:xfrm>
          <a:prstGeom prst="lin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112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4C75DEF-B41F-41F4-9B22-F0CA73592FBC}"/>
              </a:ext>
            </a:extLst>
          </p:cNvPr>
          <p:cNvSpPr txBox="1"/>
          <p:nvPr/>
        </p:nvSpPr>
        <p:spPr>
          <a:xfrm>
            <a:off x="2906649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E980959-89A0-45A1-8C67-B0E647D253E7}"/>
              </a:ext>
            </a:extLst>
          </p:cNvPr>
          <p:cNvSpPr txBox="1"/>
          <p:nvPr/>
        </p:nvSpPr>
        <p:spPr>
          <a:xfrm>
            <a:off x="357426" y="5292454"/>
            <a:ext cx="87026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Suppose we don’t know X and just have p’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Corresponding p is on corresponding </a:t>
            </a:r>
            <a:r>
              <a:rPr lang="en-US" sz="2800" dirty="0" err="1"/>
              <a:t>epipolar</a:t>
            </a:r>
            <a:r>
              <a:rPr lang="en-US" sz="2800" dirty="0"/>
              <a:t> line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033182" y="4419885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F21CC03-C340-4704-932F-B99C1CFF13D6}"/>
              </a:ext>
            </a:extLst>
          </p:cNvPr>
          <p:cNvCxnSpPr>
            <a:cxnSpLocks/>
          </p:cNvCxnSpPr>
          <p:nvPr/>
        </p:nvCxnSpPr>
        <p:spPr>
          <a:xfrm>
            <a:off x="4161529" y="1379292"/>
            <a:ext cx="2186309" cy="1974627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C828EF-AFBB-4DFE-8F45-B1E054C6A8AF}"/>
              </a:ext>
            </a:extLst>
          </p:cNvPr>
          <p:cNvSpPr txBox="1"/>
          <p:nvPr/>
        </p:nvSpPr>
        <p:spPr>
          <a:xfrm>
            <a:off x="5872230" y="4678585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e'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8F13009-0069-41BC-A763-A0F307A7FC67}"/>
              </a:ext>
            </a:extLst>
          </p:cNvPr>
          <p:cNvCxnSpPr>
            <a:cxnSpLocks/>
          </p:cNvCxnSpPr>
          <p:nvPr/>
        </p:nvCxnSpPr>
        <p:spPr>
          <a:xfrm flipV="1">
            <a:off x="6056955" y="2987876"/>
            <a:ext cx="680176" cy="1878414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6024335" y="4422779"/>
            <a:ext cx="274320" cy="27432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8428F53-5779-4867-8303-90A139708F0B}"/>
              </a:ext>
            </a:extLst>
          </p:cNvPr>
          <p:cNvCxnSpPr>
            <a:cxnSpLocks/>
          </p:cNvCxnSpPr>
          <p:nvPr/>
        </p:nvCxnSpPr>
        <p:spPr>
          <a:xfrm>
            <a:off x="6594366" y="3576578"/>
            <a:ext cx="1116619" cy="1008506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CB8EBE0-FDAF-4418-9BB2-DE1BE7684CE1}"/>
              </a:ext>
            </a:extLst>
          </p:cNvPr>
          <p:cNvSpPr txBox="1"/>
          <p:nvPr/>
        </p:nvSpPr>
        <p:spPr>
          <a:xfrm>
            <a:off x="5901301" y="3383013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1DC6020-ACB3-4141-ABEE-59BB0D5A419D}"/>
              </a:ext>
            </a:extLst>
          </p:cNvPr>
          <p:cNvSpPr/>
          <p:nvPr/>
        </p:nvSpPr>
        <p:spPr>
          <a:xfrm>
            <a:off x="6384670" y="3424004"/>
            <a:ext cx="274320" cy="27432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9E916A9-4DEC-482B-8698-9E5E67AF4C72}"/>
              </a:ext>
            </a:extLst>
          </p:cNvPr>
          <p:cNvGrpSpPr/>
          <p:nvPr/>
        </p:nvGrpSpPr>
        <p:grpSpPr>
          <a:xfrm>
            <a:off x="1483502" y="1563673"/>
            <a:ext cx="4570585" cy="3021411"/>
            <a:chOff x="1483502" y="1563673"/>
            <a:chExt cx="4570585" cy="302141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13E5AA-6CEC-4A8F-A528-A2E99CC2D9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2" y="1563673"/>
              <a:ext cx="2795168" cy="3021411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3788DFD-8117-4E59-ADF2-387E3613D1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2" y="1986723"/>
              <a:ext cx="3281922" cy="2598361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452595F-8713-429F-8393-F36F89FF54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2" y="2707105"/>
              <a:ext cx="4126804" cy="1877979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2D9D437-55C8-4780-B7EE-707C7D26AC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3503" y="3116179"/>
              <a:ext cx="4570584" cy="1468905"/>
            </a:xfrm>
            <a:prstGeom prst="line">
              <a:avLst/>
            </a:prstGeom>
            <a:ln w="6350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66A38B-C368-4292-894C-2A2603586DEA}"/>
              </a:ext>
            </a:extLst>
          </p:cNvPr>
          <p:cNvCxnSpPr>
            <a:cxnSpLocks/>
          </p:cNvCxnSpPr>
          <p:nvPr/>
        </p:nvCxnSpPr>
        <p:spPr>
          <a:xfrm>
            <a:off x="2377543" y="2977813"/>
            <a:ext cx="942585" cy="1877602"/>
          </a:xfrm>
          <a:prstGeom prst="line">
            <a:avLst/>
          </a:prstGeom>
          <a:ln w="127000" cap="rnd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163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862E3-CC10-4A5E-AB74-0F892C27A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8A4DD-3E42-4E6A-AA44-7B47CF10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I want to do stereo, I want to find a corresponding pixel for each pixel in the image:</a:t>
            </a:r>
          </a:p>
          <a:p>
            <a:r>
              <a:rPr lang="en-US" dirty="0"/>
              <a:t>Naïve search: </a:t>
            </a:r>
          </a:p>
          <a:p>
            <a:pPr lvl="1"/>
            <a:r>
              <a:rPr lang="en-US" dirty="0"/>
              <a:t>For each pixel, search every other pixel</a:t>
            </a:r>
          </a:p>
          <a:p>
            <a:r>
              <a:rPr lang="en-US" dirty="0"/>
              <a:t>With </a:t>
            </a:r>
            <a:r>
              <a:rPr lang="en-US" dirty="0" err="1"/>
              <a:t>epipolar</a:t>
            </a:r>
            <a:r>
              <a:rPr lang="en-US" dirty="0"/>
              <a:t> geometry:</a:t>
            </a:r>
          </a:p>
          <a:p>
            <a:pPr lvl="1"/>
            <a:r>
              <a:rPr lang="en-US" dirty="0"/>
              <a:t>For each pixel, search along each line (1D search)</a:t>
            </a:r>
          </a:p>
        </p:txBody>
      </p:sp>
    </p:spTree>
    <p:extLst>
      <p:ext uri="{BB962C8B-B14F-4D97-AF65-F5344CB8AC3E}">
        <p14:creationId xmlns:p14="http://schemas.microsoft.com/office/powerpoint/2010/main" val="162711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 t="833" r="1215"/>
          <a:stretch>
            <a:fillRect/>
          </a:stretch>
        </p:blipFill>
        <p:spPr bwMode="auto">
          <a:xfrm>
            <a:off x="1156133" y="1544204"/>
            <a:ext cx="6739659" cy="494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898E21-73E9-450A-9A9E-D864C66308F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5652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3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5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6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7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8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9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0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1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2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3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4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5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6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7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8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5669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5707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8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9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0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1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2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3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5670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5700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1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2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3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4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5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6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5671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5693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4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5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6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7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8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9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5672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1963" y="2530475"/>
            <a:ext cx="2657475" cy="34083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4" name="Line 100"/>
          <p:cNvSpPr>
            <a:spLocks noChangeShapeType="1"/>
          </p:cNvSpPr>
          <p:nvPr/>
        </p:nvSpPr>
        <p:spPr bwMode="auto">
          <a:xfrm>
            <a:off x="3119438" y="2530475"/>
            <a:ext cx="1447800" cy="42672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5" name="Line 101"/>
          <p:cNvSpPr>
            <a:spLocks noChangeShapeType="1"/>
          </p:cNvSpPr>
          <p:nvPr/>
        </p:nvSpPr>
        <p:spPr bwMode="auto">
          <a:xfrm>
            <a:off x="3195638" y="2530475"/>
            <a:ext cx="5140325" cy="33702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5676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5686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7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8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9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0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1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2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5677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8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9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0" name="TextBox 74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505075" y="1897063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5682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5683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5684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5685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AFDD4-B2ED-4460-8A7C-271273464123}"/>
              </a:ext>
            </a:extLst>
          </p:cNvPr>
          <p:cNvSpPr txBox="1"/>
          <p:nvPr/>
        </p:nvSpPr>
        <p:spPr>
          <a:xfrm>
            <a:off x="5419288" y="1526796"/>
            <a:ext cx="364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Recovering structure:</a:t>
            </a:r>
          </a:p>
          <a:p>
            <a:r>
              <a:rPr lang="en-US" sz="2800" dirty="0"/>
              <a:t>Given cameras and correspondences, find 3D.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6CC4-BA38-4C6F-BCBE-FC49EF0B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</a:t>
            </a:r>
            <a:r>
              <a:rPr lang="en-US"/>
              <a:t>One Note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D1490-3655-4CCE-874F-88830A4D4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look around for other reading, you’ll find derivations with p, p’ flipped and constraints derived in a flipped way</a:t>
            </a:r>
          </a:p>
          <a:p>
            <a:r>
              <a:rPr lang="en-US" dirty="0"/>
              <a:t>It all works the same</a:t>
            </a:r>
          </a:p>
        </p:txBody>
      </p:sp>
    </p:spTree>
    <p:extLst>
      <p:ext uri="{BB962C8B-B14F-4D97-AF65-F5344CB8AC3E}">
        <p14:creationId xmlns:p14="http://schemas.microsoft.com/office/powerpoint/2010/main" val="266921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/>
              <p:nvPr/>
            </p:nvSpPr>
            <p:spPr>
              <a:xfrm>
                <a:off x="180475" y="4047450"/>
                <a:ext cx="887930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If we know intrinsic and extrinsic parameters, set  coordinate system to first camera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Projection matrices: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latin typeface="Cambria Math" panose="02040503050406030204" pitchFamily="18" charset="0"/>
                          </a:rPr>
                          <m:t>𝐏</m:t>
                        </m:r>
                      </m:e>
                      <m:sub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𝑲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lang="en-US" sz="2800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begChr m:val="["/>
                        <m:endChr m:val="]"/>
                        <m:ctrlPr>
                          <a:rPr lang="en-US" sz="28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</m:oMath>
                </a14:m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What are: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E980959-89A0-45A1-8C67-B0E647D25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75" y="4047450"/>
                <a:ext cx="8879304" cy="1815882"/>
              </a:xfrm>
              <a:prstGeom prst="rect">
                <a:avLst/>
              </a:prstGeom>
              <a:blipFill>
                <a:blip r:embed="rId2"/>
                <a:stretch>
                  <a:fillRect l="-1236" t="-3691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78261B4-F48B-494C-9B90-9354E6E8A7E9}"/>
              </a:ext>
            </a:extLst>
          </p:cNvPr>
          <p:cNvCxnSpPr>
            <a:cxnSpLocks/>
          </p:cNvCxnSpPr>
          <p:nvPr/>
        </p:nvCxnSpPr>
        <p:spPr>
          <a:xfrm flipH="1" flipV="1">
            <a:off x="4625308" y="1608197"/>
            <a:ext cx="1200673" cy="990127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160F065-AB49-4405-A60A-2604BC75ADD0}"/>
              </a:ext>
            </a:extLst>
          </p:cNvPr>
          <p:cNvCxnSpPr>
            <a:cxnSpLocks/>
          </p:cNvCxnSpPr>
          <p:nvPr/>
        </p:nvCxnSpPr>
        <p:spPr>
          <a:xfrm flipV="1">
            <a:off x="3521375" y="1600504"/>
            <a:ext cx="1103933" cy="910351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EEE1AA7-4465-4BC0-9050-2D97DDFBA65A}"/>
              </a:ext>
            </a:extLst>
          </p:cNvPr>
          <p:cNvCxnSpPr>
            <a:cxnSpLocks/>
          </p:cNvCxnSpPr>
          <p:nvPr/>
        </p:nvCxnSpPr>
        <p:spPr>
          <a:xfrm flipH="1" flipV="1">
            <a:off x="5983617" y="2760052"/>
            <a:ext cx="750681" cy="619045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206998-F1AE-4103-8DCE-7D083701B23E}"/>
                  </a:ext>
                </a:extLst>
              </p:cNvPr>
              <p:cNvSpPr txBox="1"/>
              <p:nvPr/>
            </p:nvSpPr>
            <p:spPr>
              <a:xfrm>
                <a:off x="1602161" y="5884436"/>
                <a:ext cx="8762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206998-F1AE-4103-8DCE-7D083701B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161" y="5884436"/>
                <a:ext cx="876266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399936-BA5B-4F5C-B13A-6051F45811A8}"/>
                  </a:ext>
                </a:extLst>
              </p:cNvPr>
              <p:cNvSpPr txBox="1"/>
              <p:nvPr/>
            </p:nvSpPr>
            <p:spPr>
              <a:xfrm>
                <a:off x="3065737" y="5884436"/>
                <a:ext cx="87626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E399936-BA5B-4F5C-B13A-6051F4581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5737" y="5884436"/>
                <a:ext cx="876266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/>
              <p:nvPr/>
            </p:nvSpPr>
            <p:spPr>
              <a:xfrm>
                <a:off x="4529313" y="5873280"/>
                <a:ext cx="1097480" cy="5035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313" y="5873280"/>
                <a:ext cx="1097480" cy="5035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46F59F-21C4-4F84-AF45-8768AD0D9991}"/>
                  </a:ext>
                </a:extLst>
              </p:cNvPr>
              <p:cNvSpPr txBox="1"/>
              <p:nvPr/>
            </p:nvSpPr>
            <p:spPr>
              <a:xfrm>
                <a:off x="6214103" y="5810442"/>
                <a:ext cx="1327736" cy="566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E46F59F-21C4-4F84-AF45-8768AD0D99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103" y="5810442"/>
                <a:ext cx="1327736" cy="5664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596AEC31-BF00-4047-808A-B0E134CC29FB}"/>
              </a:ext>
            </a:extLst>
          </p:cNvPr>
          <p:cNvCxnSpPr>
            <a:cxnSpLocks/>
            <a:stCxn id="7" idx="4"/>
            <a:endCxn id="6" idx="4"/>
          </p:cNvCxnSpPr>
          <p:nvPr/>
        </p:nvCxnSpPr>
        <p:spPr>
          <a:xfrm rot="16200000" flipH="1">
            <a:off x="4625309" y="1360916"/>
            <a:ext cx="12700" cy="4266250"/>
          </a:xfrm>
          <a:prstGeom prst="curvedConnector3">
            <a:avLst>
              <a:gd name="adj1" fmla="val 1800000"/>
            </a:avLst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B774394-CA09-438D-9F8E-CC011905CB3C}"/>
                  </a:ext>
                </a:extLst>
              </p:cNvPr>
              <p:cNvSpPr txBox="1"/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B774394-CA09-438D-9F8E-CC011905CB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357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11" grpId="0"/>
      <p:bldP spid="42" grpId="0"/>
      <p:bldP spid="43" grpId="0"/>
      <p:bldP spid="4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9C063F-BFE3-4E57-B95B-4FC53621E750}"/>
              </a:ext>
            </a:extLst>
          </p:cNvPr>
          <p:cNvGrpSpPr/>
          <p:nvPr/>
        </p:nvGrpSpPr>
        <p:grpSpPr>
          <a:xfrm>
            <a:off x="403043" y="1981264"/>
            <a:ext cx="2839822" cy="1378307"/>
            <a:chOff x="403043" y="1981264"/>
            <a:chExt cx="2839822" cy="13783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3B30831-E447-41B4-95E3-EA9BCB8AE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2184" y="2740526"/>
              <a:ext cx="750681" cy="619045"/>
            </a:xfrm>
            <a:prstGeom prst="line">
              <a:avLst/>
            </a:prstGeom>
            <a:ln w="6350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F3481CB-473B-4D64-BB3C-69F79CF1B337}"/>
                    </a:ext>
                  </a:extLst>
                </p:cNvPr>
                <p:cNvSpPr txBox="1"/>
                <p:nvPr/>
              </p:nvSpPr>
              <p:spPr>
                <a:xfrm>
                  <a:off x="403043" y="1981264"/>
                  <a:ext cx="2530950" cy="6924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44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acc>
                            <m:r>
                              <a:rPr lang="en-US" sz="4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sz="4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F3481CB-473B-4D64-BB3C-69F79CF1B3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43" y="1981264"/>
                  <a:ext cx="2530950" cy="69243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3CFC4A-DAC5-405C-90BE-2EF370CDDC99}"/>
              </a:ext>
            </a:extLst>
          </p:cNvPr>
          <p:cNvGrpSpPr/>
          <p:nvPr/>
        </p:nvGrpSpPr>
        <p:grpSpPr>
          <a:xfrm>
            <a:off x="5975963" y="1689884"/>
            <a:ext cx="3071011" cy="1683086"/>
            <a:chOff x="5975963" y="1689884"/>
            <a:chExt cx="3071011" cy="16830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B65D969-8E2D-47A2-9313-BF8D7EF9847A}"/>
                    </a:ext>
                  </a:extLst>
                </p:cNvPr>
                <p:cNvSpPr txBox="1"/>
                <p:nvPr/>
              </p:nvSpPr>
              <p:spPr>
                <a:xfrm>
                  <a:off x="6015503" y="1689884"/>
                  <a:ext cx="3031471" cy="7513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  <m:r>
                              <a:rPr lang="en-US" sz="4400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  <m:r>
                              <a:rPr lang="en-US" sz="4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44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4400" dirty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B65D969-8E2D-47A2-9313-BF8D7EF98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5503" y="1689884"/>
                  <a:ext cx="3031471" cy="7513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81F7D88-227B-45B9-949A-312D53F323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5963" y="2753925"/>
              <a:ext cx="750681" cy="619045"/>
            </a:xfrm>
            <a:prstGeom prst="line">
              <a:avLst/>
            </a:prstGeom>
            <a:ln w="63500" cap="rnd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A3146D4-212F-4765-BEF3-3B5E7A412E76}"/>
                  </a:ext>
                </a:extLst>
              </p:cNvPr>
              <p:cNvSpPr txBox="1"/>
              <p:nvPr/>
            </p:nvSpPr>
            <p:spPr>
              <a:xfrm>
                <a:off x="180475" y="4373667"/>
                <a:ext cx="8879304" cy="1447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Given calibration,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sz="2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28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8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28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800" b="1" i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p>
                        <m:r>
                          <a:rPr lang="en-US" sz="28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′−</m:t>
                        </m:r>
                        <m:r>
                          <a:rPr lang="en-US" sz="28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sz="2800" b="1" i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800" b="1" i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are “normalized coordinates”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Note that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800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dirty="0"/>
                  <a:t> is actually translated and rotated to o’</a:t>
                </a:r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A3146D4-212F-4765-BEF3-3B5E7A412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75" y="4373667"/>
                <a:ext cx="8879304" cy="1447960"/>
              </a:xfrm>
              <a:prstGeom prst="rect">
                <a:avLst/>
              </a:prstGeom>
              <a:blipFill>
                <a:blip r:embed="rId4"/>
                <a:stretch>
                  <a:fillRect l="-1236" t="-3361" b="-10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DD7CEC50-ADB4-4A0B-BCBD-738CC8077B0C}"/>
              </a:ext>
            </a:extLst>
          </p:cNvPr>
          <p:cNvCxnSpPr>
            <a:cxnSpLocks/>
            <a:stCxn id="7" idx="4"/>
            <a:endCxn id="6" idx="4"/>
          </p:cNvCxnSpPr>
          <p:nvPr/>
        </p:nvCxnSpPr>
        <p:spPr>
          <a:xfrm rot="16200000" flipH="1">
            <a:off x="4625309" y="1360916"/>
            <a:ext cx="12700" cy="4266250"/>
          </a:xfrm>
          <a:prstGeom prst="curvedConnector3">
            <a:avLst>
              <a:gd name="adj1" fmla="val 1800000"/>
            </a:avLst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12CA675-71C1-4C68-9028-60D2E750AB1E}"/>
                  </a:ext>
                </a:extLst>
              </p:cNvPr>
              <p:cNvSpPr txBox="1"/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12CA675-71C1-4C68-9028-60D2E750A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428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E74E2D-4458-4C61-BFEF-C5C45C2A3BEA}"/>
              </a:ext>
            </a:extLst>
          </p:cNvPr>
          <p:cNvGrpSpPr/>
          <p:nvPr/>
        </p:nvGrpSpPr>
        <p:grpSpPr>
          <a:xfrm>
            <a:off x="403043" y="1981264"/>
            <a:ext cx="2839822" cy="1378307"/>
            <a:chOff x="403043" y="1981264"/>
            <a:chExt cx="2839822" cy="13783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3B30831-E447-41B4-95E3-EA9BCB8AE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2184" y="2740526"/>
              <a:ext cx="750681" cy="619045"/>
            </a:xfrm>
            <a:prstGeom prst="line">
              <a:avLst/>
            </a:prstGeom>
            <a:ln w="6350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F3481CB-473B-4D64-BB3C-69F79CF1B337}"/>
                    </a:ext>
                  </a:extLst>
                </p:cNvPr>
                <p:cNvSpPr txBox="1"/>
                <p:nvPr/>
              </p:nvSpPr>
              <p:spPr>
                <a:xfrm>
                  <a:off x="403043" y="1981264"/>
                  <a:ext cx="2530950" cy="6924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44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acc>
                            <m:r>
                              <a:rPr lang="en-US" sz="4400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oMath>
                    </m:oMathPara>
                  </a14:m>
                  <a:endParaRPr lang="en-US" sz="42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F3481CB-473B-4D64-BB3C-69F79CF1B3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043" y="1981264"/>
                  <a:ext cx="2530950" cy="69243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1BD0FF-44A5-4315-B722-514DE137EE0F}"/>
              </a:ext>
            </a:extLst>
          </p:cNvPr>
          <p:cNvGrpSpPr/>
          <p:nvPr/>
        </p:nvGrpSpPr>
        <p:grpSpPr>
          <a:xfrm>
            <a:off x="5975963" y="1689884"/>
            <a:ext cx="3071011" cy="1683086"/>
            <a:chOff x="5975963" y="1689884"/>
            <a:chExt cx="3071011" cy="16830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B65D969-8E2D-47A2-9313-BF8D7EF9847A}"/>
                    </a:ext>
                  </a:extLst>
                </p:cNvPr>
                <p:cNvSpPr txBox="1"/>
                <p:nvPr/>
              </p:nvSpPr>
              <p:spPr>
                <a:xfrm>
                  <a:off x="6015503" y="1689884"/>
                  <a:ext cx="3031471" cy="75136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sz="4400" b="1" i="1" dirty="0">
                                    <a:solidFill>
                                      <a:schemeClr val="accent3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  <m:r>
                              <a:rPr lang="en-US" sz="4400" i="1" dirty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𝑲</m:t>
                            </m:r>
                            <m:r>
                              <a:rPr lang="en-US" sz="4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4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44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44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sz="4400" dirty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CB65D969-8E2D-47A2-9313-BF8D7EF984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5503" y="1689884"/>
                  <a:ext cx="3031471" cy="7513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81F7D88-227B-45B9-949A-312D53F323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75963" y="2753925"/>
              <a:ext cx="750681" cy="619045"/>
            </a:xfrm>
            <a:prstGeom prst="line">
              <a:avLst/>
            </a:prstGeom>
            <a:ln w="63500" cap="rnd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A3146D4-212F-4765-BEF3-3B5E7A412E76}"/>
                  </a:ext>
                </a:extLst>
              </p:cNvPr>
              <p:cNvSpPr txBox="1"/>
              <p:nvPr/>
            </p:nvSpPr>
            <p:spPr>
              <a:xfrm>
                <a:off x="180475" y="4373667"/>
                <a:ext cx="8879304" cy="1944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following are all co-planar: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𝑹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(can ignore translation for co-planarity here)</a:t>
                </a:r>
                <a:endParaRPr lang="en-US" sz="2800" b="1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One way to check co-planarity (triple product):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p>
                        <m:r>
                          <a:rPr lang="en-US" sz="28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d>
                      <m:dPr>
                        <m:ctrlPr>
                          <a:rPr lang="en-US" sz="2800" b="1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dirty="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1" i="1" dirty="0" smtClean="0">
                            <a:latin typeface="Cambria Math" panose="02040503050406030204" pitchFamily="18" charset="0"/>
                          </a:rPr>
                          <m:t>𝑹</m:t>
                        </m:r>
                        <m:acc>
                          <m:accPr>
                            <m:chr m:val="̂"/>
                            <m:ctrlPr>
                              <a:rPr lang="en-US" sz="2800" b="1" i="1" dirty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 dirty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  <m:r>
                              <a:rPr lang="en-US" sz="2800" b="1" i="1" dirty="0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A3146D4-212F-4765-BEF3-3B5E7A412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75" y="4373667"/>
                <a:ext cx="8879304" cy="1944828"/>
              </a:xfrm>
              <a:prstGeom prst="rect">
                <a:avLst/>
              </a:prstGeom>
              <a:blipFill>
                <a:blip r:embed="rId4"/>
                <a:stretch>
                  <a:fillRect l="-1236" t="-940" r="-2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DD7CEC50-ADB4-4A0B-BCBD-738CC8077B0C}"/>
              </a:ext>
            </a:extLst>
          </p:cNvPr>
          <p:cNvCxnSpPr>
            <a:cxnSpLocks/>
            <a:stCxn id="7" idx="4"/>
            <a:endCxn id="6" idx="4"/>
          </p:cNvCxnSpPr>
          <p:nvPr/>
        </p:nvCxnSpPr>
        <p:spPr>
          <a:xfrm rot="16200000" flipH="1">
            <a:off x="4625309" y="1360916"/>
            <a:ext cx="12700" cy="4266250"/>
          </a:xfrm>
          <a:prstGeom prst="curvedConnector3">
            <a:avLst>
              <a:gd name="adj1" fmla="val 1800000"/>
            </a:avLst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12CA675-71C1-4C68-9028-60D2E750AB1E}"/>
                  </a:ext>
                </a:extLst>
              </p:cNvPr>
              <p:cNvSpPr txBox="1"/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12CA675-71C1-4C68-9028-60D2E750A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5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/>
              <p:nvPr/>
            </p:nvSpPr>
            <p:spPr>
              <a:xfrm>
                <a:off x="403043" y="1981264"/>
                <a:ext cx="2530950" cy="6924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4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4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4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4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43" y="1981264"/>
                <a:ext cx="2530950" cy="6924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65D969-8E2D-47A2-9313-BF8D7EF9847A}"/>
                  </a:ext>
                </a:extLst>
              </p:cNvPr>
              <p:cNvSpPr txBox="1"/>
              <p:nvPr/>
            </p:nvSpPr>
            <p:spPr>
              <a:xfrm>
                <a:off x="6015503" y="1689884"/>
                <a:ext cx="3031471" cy="7513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44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44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44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44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65D969-8E2D-47A2-9313-BF8D7EF98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503" y="1689884"/>
                <a:ext cx="3031471" cy="7513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1F7D88-227B-45B9-949A-312D53F32380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6FF1F7-7850-4516-90FC-9C1BEFD74BE5}"/>
                  </a:ext>
                </a:extLst>
              </p:cNvPr>
              <p:cNvSpPr/>
              <p:nvPr/>
            </p:nvSpPr>
            <p:spPr>
              <a:xfrm>
                <a:off x="144607" y="4611845"/>
                <a:ext cx="3153620" cy="593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p>
                          <m:r>
                            <a:rPr lang="en-US" sz="3200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ctrlPr>
                            <a:rPr lang="en-US" sz="32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dirty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  <m:r>
                            <a:rPr lang="en-US" sz="3200" b="1" i="1" dirty="0"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200" b="1" i="1" dirty="0">
                              <a:latin typeface="Cambria Math" panose="02040503050406030204" pitchFamily="18" charset="0"/>
                            </a:rPr>
                            <m:t>𝑹</m:t>
                          </m:r>
                          <m:acc>
                            <m:accPr>
                              <m:chr m:val="̂"/>
                              <m:ctrlPr>
                                <a:rPr lang="en-US" sz="32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3200" b="1" i="1" dirty="0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56FF1F7-7850-4516-90FC-9C1BEFD74B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607" y="4611845"/>
                <a:ext cx="3153620" cy="593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A626E8-A52C-496E-B203-BA9B35C3CE4C}"/>
                  </a:ext>
                </a:extLst>
              </p:cNvPr>
              <p:cNvSpPr txBox="1"/>
              <p:nvPr/>
            </p:nvSpPr>
            <p:spPr>
              <a:xfrm>
                <a:off x="4252400" y="4223919"/>
                <a:ext cx="4583178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sup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solidFill>
                                          <a:schemeClr val="accent5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chemeClr val="accent5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𝑹</m:t>
                      </m:r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𝒑</m:t>
                          </m:r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  <m:r>
                        <a:rPr lang="en-US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A626E8-A52C-496E-B203-BA9B35C3CE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400" y="4223919"/>
                <a:ext cx="4583178" cy="136947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551207-1FBF-4611-80B2-830FFBA58640}"/>
                  </a:ext>
                </a:extLst>
              </p:cNvPr>
              <p:cNvSpPr txBox="1"/>
              <p:nvPr/>
            </p:nvSpPr>
            <p:spPr>
              <a:xfrm>
                <a:off x="5814918" y="3851440"/>
                <a:ext cx="66268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8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551207-1FBF-4611-80B2-830FFBA586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918" y="3851440"/>
                <a:ext cx="662682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D86FBDA-5933-4765-921C-F838B79E0676}"/>
              </a:ext>
            </a:extLst>
          </p:cNvPr>
          <p:cNvCxnSpPr>
            <a:cxnSpLocks/>
          </p:cNvCxnSpPr>
          <p:nvPr/>
        </p:nvCxnSpPr>
        <p:spPr>
          <a:xfrm>
            <a:off x="3367218" y="4908657"/>
            <a:ext cx="688857" cy="0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CCAB06B1-91CC-4304-B354-6FC203874C46}"/>
              </a:ext>
            </a:extLst>
          </p:cNvPr>
          <p:cNvCxnSpPr>
            <a:cxnSpLocks/>
            <a:stCxn id="7" idx="4"/>
            <a:endCxn id="6" idx="4"/>
          </p:cNvCxnSpPr>
          <p:nvPr/>
        </p:nvCxnSpPr>
        <p:spPr>
          <a:xfrm rot="16200000" flipH="1">
            <a:off x="4625309" y="1360916"/>
            <a:ext cx="12700" cy="4266250"/>
          </a:xfrm>
          <a:prstGeom prst="curvedConnector3">
            <a:avLst>
              <a:gd name="adj1" fmla="val 1800000"/>
            </a:avLst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8798767-E93F-4D38-8424-C6D53F46D7DF}"/>
                  </a:ext>
                </a:extLst>
              </p:cNvPr>
              <p:cNvSpPr txBox="1"/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8798767-E93F-4D38-8424-C6D53F46D7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0A96790B-2B62-4695-9251-B2B0A95B2DD1}"/>
              </a:ext>
            </a:extLst>
          </p:cNvPr>
          <p:cNvSpPr txBox="1"/>
          <p:nvPr/>
        </p:nvSpPr>
        <p:spPr>
          <a:xfrm>
            <a:off x="180475" y="5634527"/>
            <a:ext cx="8879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Want something like </a:t>
            </a:r>
            <a:r>
              <a:rPr lang="en-US" sz="2800" b="1" dirty="0" err="1"/>
              <a:t>x</a:t>
            </a:r>
            <a:r>
              <a:rPr lang="en-US" sz="2800" b="1" baseline="30000" dirty="0" err="1"/>
              <a:t>T</a:t>
            </a:r>
            <a:r>
              <a:rPr lang="en-US" sz="2800" b="1" dirty="0" err="1"/>
              <a:t>My</a:t>
            </a:r>
            <a:r>
              <a:rPr lang="en-US" sz="2800" dirty="0"/>
              <a:t>=0. </a:t>
            </a:r>
            <a:r>
              <a:rPr lang="en-US" sz="2800" b="1" dirty="0"/>
              <a:t>What’s M?</a:t>
            </a:r>
          </a:p>
        </p:txBody>
      </p:sp>
    </p:spTree>
    <p:extLst>
      <p:ext uri="{BB962C8B-B14F-4D97-AF65-F5344CB8AC3E}">
        <p14:creationId xmlns:p14="http://schemas.microsoft.com/office/powerpoint/2010/main" val="39444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3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3B30831-E447-41B4-95E3-EA9BCB8AE9DC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/>
              <p:nvPr/>
            </p:nvSpPr>
            <p:spPr>
              <a:xfrm>
                <a:off x="403043" y="1981264"/>
                <a:ext cx="2530950" cy="6924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4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4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4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4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F3481CB-473B-4D64-BB3C-69F79CF1B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43" y="1981264"/>
                <a:ext cx="2530950" cy="69243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65D969-8E2D-47A2-9313-BF8D7EF9847A}"/>
                  </a:ext>
                </a:extLst>
              </p:cNvPr>
              <p:cNvSpPr txBox="1"/>
              <p:nvPr/>
            </p:nvSpPr>
            <p:spPr>
              <a:xfrm>
                <a:off x="6015503" y="1689884"/>
                <a:ext cx="3031471" cy="7513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4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44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44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44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4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44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44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44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B65D969-8E2D-47A2-9313-BF8D7EF98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503" y="1689884"/>
                <a:ext cx="3031471" cy="7513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81F7D88-227B-45B9-949A-312D53F32380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7B7459-D9B0-4AAE-829C-0524E79A4BAC}"/>
                  </a:ext>
                </a:extLst>
              </p:cNvPr>
              <p:cNvSpPr txBox="1"/>
              <p:nvPr/>
            </p:nvSpPr>
            <p:spPr>
              <a:xfrm>
                <a:off x="234315" y="4303755"/>
                <a:ext cx="901796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Essential matrix (</a:t>
                </a:r>
                <a:r>
                  <a:rPr lang="en-US" sz="2800" dirty="0" err="1"/>
                  <a:t>Longuet</a:t>
                </a:r>
                <a:r>
                  <a:rPr lang="en-US" sz="2800" dirty="0"/>
                  <a:t>-Higgins, 1981):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2800" b="1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e>
                    </m:d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7B7459-D9B0-4AAE-829C-0524E79A4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4303755"/>
                <a:ext cx="9017969" cy="523220"/>
              </a:xfrm>
              <a:prstGeom prst="rect">
                <a:avLst/>
              </a:prstGeom>
              <a:blipFill>
                <a:blip r:embed="rId4"/>
                <a:stretch>
                  <a:fillRect l="-1351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D215F3-66F8-4B4B-8C7C-E752A323F895}"/>
                  </a:ext>
                </a:extLst>
              </p:cNvPr>
              <p:cNvSpPr txBox="1"/>
              <p:nvPr/>
            </p:nvSpPr>
            <p:spPr>
              <a:xfrm>
                <a:off x="234314" y="4826975"/>
                <a:ext cx="9017969" cy="1001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If you have a normalized point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, its correspondence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1" i="1" dirty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dirty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sz="2800" b="1" i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b="1" dirty="0"/>
                  <a:t>must </a:t>
                </a:r>
                <a:r>
                  <a:rPr lang="en-US" sz="2800" dirty="0"/>
                  <a:t>satisfy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</a:rPr>
                      <m:t>𝑬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D215F3-66F8-4B4B-8C7C-E752A323F8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4" y="4826975"/>
                <a:ext cx="9017969" cy="1001300"/>
              </a:xfrm>
              <a:prstGeom prst="rect">
                <a:avLst/>
              </a:prstGeom>
              <a:blipFill>
                <a:blip r:embed="rId5"/>
                <a:stretch>
                  <a:fillRect l="-1351" t="-6707" b="-15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8BD250F1-6A0A-4EB1-B5C5-99F07E576A11}"/>
              </a:ext>
            </a:extLst>
          </p:cNvPr>
          <p:cNvCxnSpPr>
            <a:cxnSpLocks/>
            <a:stCxn id="7" idx="4"/>
            <a:endCxn id="6" idx="4"/>
          </p:cNvCxnSpPr>
          <p:nvPr/>
        </p:nvCxnSpPr>
        <p:spPr>
          <a:xfrm rot="16200000" flipH="1">
            <a:off x="4625309" y="1360916"/>
            <a:ext cx="12700" cy="4266250"/>
          </a:xfrm>
          <a:prstGeom prst="curvedConnector3">
            <a:avLst>
              <a:gd name="adj1" fmla="val 1800000"/>
            </a:avLst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13927C3-F07B-4414-8331-DA7D18C404FC}"/>
                  </a:ext>
                </a:extLst>
              </p:cNvPr>
              <p:cNvSpPr txBox="1"/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42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13927C3-F07B-4414-8331-DA7D18C40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017" y="3470310"/>
                <a:ext cx="950581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225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496071-6CA6-484B-BCDE-2B7C64584F93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/>
              <a:t>Essential </a:t>
            </a:r>
            <a:r>
              <a:rPr lang="en-US" dirty="0" err="1"/>
              <a:t>Essential</a:t>
            </a:r>
            <a:r>
              <a:rPr lang="en-US" dirty="0"/>
              <a:t> Matrix Facts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14E1FB-8C76-40BA-A598-EE636CECEDBD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D171F92-D5AB-4E92-B8F8-4DD3F9AA70EB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C387A7C4-7EEC-4442-AAE9-ED71DE5ADB7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C66BD10-0828-47A6-A383-BEC57B112B98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85711561-DD9E-42A7-BDDC-C25FA8D08B3C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E08260-58C1-465A-965A-D14761549116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CB1E506-C2CE-431C-B563-DE124B0DDF49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4C8EFCC4-6AF3-45CB-81DF-C6764E18909C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7B7459-D9B0-4AAE-829C-0524E79A4BAC}"/>
                  </a:ext>
                </a:extLst>
              </p:cNvPr>
              <p:cNvSpPr txBox="1"/>
              <p:nvPr/>
            </p:nvSpPr>
            <p:spPr>
              <a:xfrm>
                <a:off x="234315" y="3894189"/>
                <a:ext cx="9017969" cy="1926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Suppose we know </a:t>
                </a:r>
                <a:r>
                  <a:rPr lang="en-US" sz="2800" b="1" dirty="0"/>
                  <a:t>E</a:t>
                </a:r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</m:acc>
                      </m:e>
                      <m:sup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</a:rPr>
                      <m:t>𝑬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en-US" sz="28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800" dirty="0"/>
                  <a:t>. What is the set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</a:rPr>
                      <m:t>𝑬</m:t>
                    </m:r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8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28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?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𝑬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2800" b="1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gives equation of the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 (in </a:t>
                </a:r>
                <a:r>
                  <a:rPr lang="en-US" sz="2800" dirty="0" err="1"/>
                  <a:t>ax+by+c</a:t>
                </a:r>
                <a:r>
                  <a:rPr lang="en-US" sz="2800" dirty="0"/>
                  <a:t>=0 form) in image for o.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77B7459-D9B0-4AAE-829C-0524E79A4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3894189"/>
                <a:ext cx="9017969" cy="1926553"/>
              </a:xfrm>
              <a:prstGeom prst="rect">
                <a:avLst/>
              </a:prstGeom>
              <a:blipFill>
                <a:blip r:embed="rId2"/>
                <a:stretch>
                  <a:fillRect l="-1216" t="-1266" r="-1622" b="-7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2A53E5-F346-490B-B02B-044083DC07E4}"/>
              </a:ext>
            </a:extLst>
          </p:cNvPr>
          <p:cNvCxnSpPr>
            <a:cxnSpLocks/>
          </p:cNvCxnSpPr>
          <p:nvPr/>
        </p:nvCxnSpPr>
        <p:spPr>
          <a:xfrm flipH="1" flipV="1">
            <a:off x="3068654" y="2214320"/>
            <a:ext cx="675036" cy="140548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1867731-B704-4BF1-8DC2-CC3A390ADFAD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1C9D626-5B2B-4505-AC3D-A60A0F5DFBD3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CF5F7E7-3BC0-4537-A126-2909B17877B7}"/>
                  </a:ext>
                </a:extLst>
              </p:cNvPr>
              <p:cNvSpPr txBox="1"/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CF5F7E7-3BC0-4537-A126-2909B17877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BE6F95E-1389-425B-9334-D13EE2891285}"/>
                  </a:ext>
                </a:extLst>
              </p:cNvPr>
              <p:cNvSpPr txBox="1"/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BE6F95E-1389-425B-9334-D13EE2891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blipFill>
                <a:blip r:embed="rId4"/>
                <a:stretch>
                  <a:fillRect r="-38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E5B26F3-02A9-4B53-AC08-1F148F39CE2D}"/>
                  </a:ext>
                </a:extLst>
              </p:cNvPr>
              <p:cNvSpPr/>
              <p:nvPr/>
            </p:nvSpPr>
            <p:spPr>
              <a:xfrm>
                <a:off x="234315" y="5662528"/>
                <a:ext cx="2773901" cy="5309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What’s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?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E5B26F3-02A9-4B53-AC08-1F148F39CE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15" y="5662528"/>
                <a:ext cx="2773901" cy="530915"/>
              </a:xfrm>
              <a:prstGeom prst="rect">
                <a:avLst/>
              </a:prstGeom>
              <a:blipFill>
                <a:blip r:embed="rId5"/>
                <a:stretch>
                  <a:fillRect l="-3956" t="-11494" r="-3516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062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A55E-7370-4A56-90DB-A9355F3F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Essential Matrix Facts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658FC92-4FC7-40A8-98A5-7BA99DFEADAE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62B050-BEFB-44F3-AB4C-D64CC81A4337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01ADA-B4CF-4BF9-AFF4-C839CA94DBE1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A95E734-845A-410D-96D2-75919B435C35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06255971-BACE-406D-AC40-F1CEF09800F8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EA624-CC39-4005-8B4F-A0DCB8E95F2B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E6D05-3187-42AB-B6C4-56CC9484ED63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7EA54D-570D-4B0F-BB98-18CDE1BC6C6E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62FD9C-0D2A-44F9-9004-BDA9D7ADEE8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94664-90BF-479D-BB8D-089F1BE67B12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2685D8-E386-43F3-B6AE-68DA121A4865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223BE3-5EDC-4689-9A5B-3F8E6B8A40F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0CED9A-7F21-45B1-A5E2-CB6205913367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946BAA-2536-4CAC-8FB8-604C6EE6B5D8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6424E1-D20C-42C6-AC53-462B9679BDDB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CB0691-AB25-47A0-8CA6-F9E57FC38F76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C31248E-D1DF-40F7-8BB5-CC38453C0BD6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9C483D-4691-4536-AF37-BE01E695380E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C569114-C96C-403A-98DD-979ECF14F2BF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879563-096D-4E9E-86D8-7E0EDB99BDD0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007058-FDF6-4BCD-AAA5-B86695C915EC}"/>
                  </a:ext>
                </a:extLst>
              </p:cNvPr>
              <p:cNvSpPr txBox="1"/>
              <p:nvPr/>
            </p:nvSpPr>
            <p:spPr>
              <a:xfrm>
                <a:off x="457200" y="3980554"/>
                <a:ext cx="8518358" cy="2693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𝑬</m:t>
                    </m:r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acc>
                      <m:accPr>
                        <m:chr m:val="̂"/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(</a:t>
                </a:r>
                <a:r>
                  <a:rPr lang="en-US" sz="2800" dirty="0" err="1"/>
                  <a:t>epipoles</a:t>
                </a:r>
                <a:r>
                  <a:rPr lang="en-US" sz="2800" dirty="0"/>
                  <a:t> are the </a:t>
                </a:r>
                <a:r>
                  <a:rPr lang="en-US" sz="2800" dirty="0" err="1"/>
                  <a:t>nullspace</a:t>
                </a:r>
                <a:r>
                  <a:rPr lang="en-US" sz="2800" dirty="0"/>
                  <a:t> of E – note all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lines pass through </a:t>
                </a:r>
                <a:r>
                  <a:rPr lang="en-US" sz="2800" dirty="0" err="1"/>
                  <a:t>epipoles</a:t>
                </a:r>
                <a:r>
                  <a:rPr lang="en-US" sz="2800" dirty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Degrees of freedom (Recall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2800" b="1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1" i="1" dirty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2800" b="1" i="1" dirty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e>
                    </m:d>
                    <m:r>
                      <a:rPr lang="en-US" sz="2800" b="1" i="1" dirty="0">
                        <a:latin typeface="Cambria Math" panose="02040503050406030204" pitchFamily="18" charset="0"/>
                      </a:rPr>
                      <m:t>𝑹</m:t>
                    </m:r>
                  </m:oMath>
                </a14:m>
                <a:r>
                  <a:rPr lang="en-US" sz="2800" b="1" dirty="0"/>
                  <a:t>)?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5 – 3 (R)+ 3 (t) – 1 due to scale ambiguity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 is singular (rank 2); it has two non-zero and </a:t>
                </a:r>
                <a:r>
                  <a:rPr lang="en-US" sz="2800" i="1" dirty="0"/>
                  <a:t>identical</a:t>
                </a:r>
                <a:r>
                  <a:rPr lang="en-US" sz="2800" dirty="0"/>
                  <a:t> singular values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5007058-FDF6-4BCD-AAA5-B86695C91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80554"/>
                <a:ext cx="8518358" cy="2693430"/>
              </a:xfrm>
              <a:prstGeom prst="rect">
                <a:avLst/>
              </a:prstGeom>
              <a:blipFill>
                <a:blip r:embed="rId2"/>
                <a:stretch>
                  <a:fillRect l="-1288" t="-2036" r="-2076" b="-5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EFB050A-4E38-4C4D-947C-6561539406FA}"/>
              </a:ext>
            </a:extLst>
          </p:cNvPr>
          <p:cNvSpPr txBox="1"/>
          <p:nvPr/>
        </p:nvSpPr>
        <p:spPr>
          <a:xfrm>
            <a:off x="3829433" y="3341110"/>
            <a:ext cx="399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45850D-6B15-4027-BDD1-2BF28650C348}"/>
              </a:ext>
            </a:extLst>
          </p:cNvPr>
          <p:cNvSpPr txBox="1"/>
          <p:nvPr/>
        </p:nvSpPr>
        <p:spPr>
          <a:xfrm>
            <a:off x="4747240" y="3352755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e'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CD932A-4928-4BF7-9F91-B10A4852CF0C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F601-D77C-4ABC-AF05-03581E3D0A6A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DF0090-FD0D-4230-A585-EF721EBDD65E}"/>
                  </a:ext>
                </a:extLst>
              </p:cNvPr>
              <p:cNvSpPr txBox="1"/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DF0090-FD0D-4230-A585-EF721EBDD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94BEA1-BC7D-49FA-9667-A92F130C1E40}"/>
                  </a:ext>
                </a:extLst>
              </p:cNvPr>
              <p:cNvSpPr txBox="1"/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94BEA1-BC7D-49FA-9667-A92F130C1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blipFill>
                <a:blip r:embed="rId4"/>
                <a:stretch>
                  <a:fillRect r="-38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88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A55E-7370-4A56-90DB-A9355F3F1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Essential Matrix Facts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658FC92-4FC7-40A8-98A5-7BA99DFEADAE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562B050-BEFB-44F3-AB4C-D64CC81A4337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401ADA-B4CF-4BF9-AFF4-C839CA94DBE1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A95E734-845A-410D-96D2-75919B435C35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06255971-BACE-406D-AC40-F1CEF09800F8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8EA624-CC39-4005-8B4F-A0DCB8E95F2B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E6D05-3187-42AB-B6C4-56CC9484ED63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B7EA54D-570D-4B0F-BB98-18CDE1BC6C6E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862FD9C-0D2A-44F9-9004-BDA9D7ADEE88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094664-90BF-479D-BB8D-089F1BE67B12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2685D8-E386-43F3-B6AE-68DA121A4865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7223BE3-5EDC-4689-9A5B-3F8E6B8A40FC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B0CED9A-7F21-45B1-A5E2-CB6205913367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946BAA-2536-4CAC-8FB8-604C6EE6B5D8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6424E1-D20C-42C6-AC53-462B9679BDDB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CB0691-AB25-47A0-8CA6-F9E57FC38F76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1C31248E-D1DF-40F7-8BB5-CC38453C0BD6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B9C483D-4691-4536-AF37-BE01E695380E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C569114-C96C-403A-98DD-979ECF14F2BF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4879563-096D-4E9E-86D8-7E0EDB99BDD0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007058-FDF6-4BCD-AAA5-B86695C915EC}"/>
              </a:ext>
            </a:extLst>
          </p:cNvPr>
          <p:cNvSpPr txBox="1"/>
          <p:nvPr/>
        </p:nvSpPr>
        <p:spPr>
          <a:xfrm>
            <a:off x="457200" y="3980554"/>
            <a:ext cx="85183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One nice thing: if I estimate E from two images (more on this later), it’s unique up to easy symmetries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FB050A-4E38-4C4D-947C-6561539406FA}"/>
              </a:ext>
            </a:extLst>
          </p:cNvPr>
          <p:cNvSpPr txBox="1"/>
          <p:nvPr/>
        </p:nvSpPr>
        <p:spPr>
          <a:xfrm>
            <a:off x="3829433" y="3341110"/>
            <a:ext cx="399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45850D-6B15-4027-BDD1-2BF28650C348}"/>
              </a:ext>
            </a:extLst>
          </p:cNvPr>
          <p:cNvSpPr txBox="1"/>
          <p:nvPr/>
        </p:nvSpPr>
        <p:spPr>
          <a:xfrm>
            <a:off x="4747240" y="3352755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e'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CD932A-4928-4BF7-9F91-B10A4852CF0C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F601-D77C-4ABC-AF05-03581E3D0A6A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DF0090-FD0D-4230-A585-EF721EBDD65E}"/>
                  </a:ext>
                </a:extLst>
              </p:cNvPr>
              <p:cNvSpPr txBox="1"/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DDF0090-FD0D-4230-A585-EF721EBDD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94BEA1-BC7D-49FA-9667-A92F130C1E40}"/>
                  </a:ext>
                </a:extLst>
              </p:cNvPr>
              <p:cNvSpPr txBox="1"/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94BEA1-BC7D-49FA-9667-A92F130C1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blipFill>
                <a:blip r:embed="rId3"/>
                <a:stretch>
                  <a:fillRect r="-38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6078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F23F3-9D63-48CC-A2B8-AD90E80B4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don’t know K? 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799610D-C7D2-4129-AD48-59F9DBA97B61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C300F8-FC95-4388-9A03-69D7C2C5C35A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09BDE-854C-41C3-A42F-0F58AAF11EE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A19EA5A-63E8-4634-B35A-85051EFE40D1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A5E2AB0-DA25-4151-A47F-9AFB55E8B9FF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B2879-7484-4311-8708-740F2BD874FF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73524F-826C-45A4-9115-1986E1872E6C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1CAE51-7AB4-4503-8818-0CEC204810D5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B515B7-1508-4358-9103-790BAF56E1B1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051CA-8BC4-4112-81F6-578962A129B3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A28203-C97F-4532-9BBF-84EF09B99B44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9C2C5D-175D-4FB3-B2E4-1D1BC532FC07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6173421-A3FD-41FF-AC9D-07D89ED86FE4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8025BB-3608-46D7-B10F-B21BC0FEB06E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38E4D8-8351-4225-8D2F-A1410563C3C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45B5B1-E8D1-498C-9223-39B4ACBBCF6D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FC96FC3-E6F3-413B-AF1B-2865A5AEB273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936A9A-A636-4E50-9559-8ED2A60A585A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7DD4DB-483A-4E6A-9630-37A804797A95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14DC0-C7D9-48C8-8721-A0E284A25CCE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C3C1920-5639-4677-8889-904C74C9ED79}"/>
              </a:ext>
            </a:extLst>
          </p:cNvPr>
          <p:cNvGrpSpPr/>
          <p:nvPr/>
        </p:nvGrpSpPr>
        <p:grpSpPr>
          <a:xfrm>
            <a:off x="47241" y="3741988"/>
            <a:ext cx="7725034" cy="584775"/>
            <a:chOff x="47241" y="3837750"/>
            <a:chExt cx="7725034" cy="5847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992F862-CDC8-41C3-8409-F8833390AF1F}"/>
                    </a:ext>
                  </a:extLst>
                </p:cNvPr>
                <p:cNvSpPr txBox="1"/>
                <p:nvPr/>
              </p:nvSpPr>
              <p:spPr>
                <a:xfrm>
                  <a:off x="1323217" y="3878338"/>
                  <a:ext cx="1971502" cy="5035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acc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992F862-CDC8-41C3-8409-F8833390AF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23217" y="3878338"/>
                  <a:ext cx="1971502" cy="50359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185E23D-4DDF-452A-AB67-9DEFF3EE87BA}"/>
                    </a:ext>
                  </a:extLst>
                </p:cNvPr>
                <p:cNvSpPr txBox="1"/>
                <p:nvPr/>
              </p:nvSpPr>
              <p:spPr>
                <a:xfrm>
                  <a:off x="3368421" y="3856889"/>
                  <a:ext cx="2307555" cy="5464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185E23D-4DDF-452A-AB67-9DEFF3EE87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8421" y="3856889"/>
                  <a:ext cx="2307555" cy="546496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149971-2E3B-4114-99DC-C24F96FA15C6}"/>
                </a:ext>
              </a:extLst>
            </p:cNvPr>
            <p:cNvSpPr txBox="1"/>
            <p:nvPr/>
          </p:nvSpPr>
          <p:spPr>
            <a:xfrm>
              <a:off x="47241" y="3837750"/>
              <a:ext cx="19611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Have: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9590C56-F7E9-4B9F-936A-131A8F6EFD25}"/>
                    </a:ext>
                  </a:extLst>
                </p:cNvPr>
                <p:cNvSpPr txBox="1"/>
                <p:nvPr/>
              </p:nvSpPr>
              <p:spPr>
                <a:xfrm>
                  <a:off x="5770894" y="3879492"/>
                  <a:ext cx="2001381" cy="5012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</m:e>
                            </m:acc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9590C56-F7E9-4B9F-936A-131A8F6EF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0894" y="3879492"/>
                  <a:ext cx="2001381" cy="50129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AA07CA-5C4E-4EA4-A85F-0325CA22A75D}"/>
                  </a:ext>
                </a:extLst>
              </p:cNvPr>
              <p:cNvSpPr txBox="1"/>
              <p:nvPr/>
            </p:nvSpPr>
            <p:spPr>
              <a:xfrm>
                <a:off x="35211" y="4280062"/>
                <a:ext cx="4274888" cy="663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𝑲</m:t>
                                  </m:r>
                                </m:e>
                                <m:sup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2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p>
                              </m:sSup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d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′−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sSup>
                        <m:sSup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5AA07CA-5C4E-4EA4-A85F-0325CA22A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1" y="4280062"/>
                <a:ext cx="4274888" cy="663323"/>
              </a:xfrm>
              <a:prstGeom prst="rect">
                <a:avLst/>
              </a:prstGeom>
              <a:blipFill>
                <a:blip r:embed="rId5"/>
                <a:stretch>
                  <a:fillRect b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6E4E6EE-28F5-4914-A5C1-F2BBA23CEADC}"/>
              </a:ext>
            </a:extLst>
          </p:cNvPr>
          <p:cNvGrpSpPr/>
          <p:nvPr/>
        </p:nvGrpSpPr>
        <p:grpSpPr>
          <a:xfrm>
            <a:off x="4415351" y="4408730"/>
            <a:ext cx="4348035" cy="503599"/>
            <a:chOff x="4415351" y="4408730"/>
            <a:chExt cx="4348035" cy="5035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660485C-BD2F-4AD0-808C-CC39B35643FC}"/>
                    </a:ext>
                  </a:extLst>
                </p:cNvPr>
                <p:cNvSpPr txBox="1"/>
                <p:nvPr/>
              </p:nvSpPr>
              <p:spPr>
                <a:xfrm>
                  <a:off x="5207669" y="4408730"/>
                  <a:ext cx="3555717" cy="5035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′−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′=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660485C-BD2F-4AD0-808C-CC39B35643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7669" y="4408730"/>
                  <a:ext cx="3555717" cy="5035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80D4F78-21BB-4233-BB05-295460D409D0}"/>
                </a:ext>
              </a:extLst>
            </p:cNvPr>
            <p:cNvCxnSpPr>
              <a:cxnSpLocks/>
            </p:cNvCxnSpPr>
            <p:nvPr/>
          </p:nvCxnSpPr>
          <p:spPr>
            <a:xfrm>
              <a:off x="4415351" y="4691215"/>
              <a:ext cx="688857" cy="0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312C8C-E492-43D7-9E91-76199900B4A1}"/>
              </a:ext>
            </a:extLst>
          </p:cNvPr>
          <p:cNvGrpSpPr/>
          <p:nvPr/>
        </p:nvGrpSpPr>
        <p:grpSpPr>
          <a:xfrm>
            <a:off x="4325026" y="5032425"/>
            <a:ext cx="3322936" cy="584775"/>
            <a:chOff x="4325026" y="5032425"/>
            <a:chExt cx="3322936" cy="58477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DBFDDBC-DB05-4B37-B010-A2FCDAC42B12}"/>
                </a:ext>
              </a:extLst>
            </p:cNvPr>
            <p:cNvSpPr txBox="1"/>
            <p:nvPr/>
          </p:nvSpPr>
          <p:spPr>
            <a:xfrm>
              <a:off x="4325026" y="5032425"/>
              <a:ext cx="15409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Then: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C6165E7-DDB3-4FC1-9423-C66394A45DE3}"/>
                    </a:ext>
                  </a:extLst>
                </p:cNvPr>
                <p:cNvSpPr txBox="1"/>
                <p:nvPr/>
              </p:nvSpPr>
              <p:spPr>
                <a:xfrm>
                  <a:off x="5652992" y="5071034"/>
                  <a:ext cx="1994970" cy="5012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sSup>
                          <m:sSup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p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C6165E7-DDB3-4FC1-9423-C66394A45D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2992" y="5071034"/>
                  <a:ext cx="1994970" cy="50129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80F2525-6E6E-406E-9305-61E117E344D7}"/>
              </a:ext>
            </a:extLst>
          </p:cNvPr>
          <p:cNvCxnSpPr>
            <a:cxnSpLocks/>
          </p:cNvCxnSpPr>
          <p:nvPr/>
        </p:nvCxnSpPr>
        <p:spPr>
          <a:xfrm flipV="1">
            <a:off x="2492184" y="2740526"/>
            <a:ext cx="750681" cy="619045"/>
          </a:xfrm>
          <a:prstGeom prst="line">
            <a:avLst/>
          </a:prstGeom>
          <a:ln w="63500" cap="rnd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6C80676-6776-462D-B439-DA8340DCAE08}"/>
              </a:ext>
            </a:extLst>
          </p:cNvPr>
          <p:cNvCxnSpPr>
            <a:cxnSpLocks/>
          </p:cNvCxnSpPr>
          <p:nvPr/>
        </p:nvCxnSpPr>
        <p:spPr>
          <a:xfrm flipH="1" flipV="1">
            <a:off x="5975963" y="2753925"/>
            <a:ext cx="750681" cy="619045"/>
          </a:xfrm>
          <a:prstGeom prst="line">
            <a:avLst/>
          </a:prstGeom>
          <a:ln w="63500" cap="rnd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F867ADD-1943-4DDD-875B-E08DB8CEABC5}"/>
                  </a:ext>
                </a:extLst>
              </p:cNvPr>
              <p:cNvSpPr txBox="1"/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F867ADD-1943-4DDD-875B-E08DB8CEAB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140" y="2544990"/>
                <a:ext cx="1728674" cy="44063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50D8849-E3EC-45C2-BD14-DB25C4BF3425}"/>
                  </a:ext>
                </a:extLst>
              </p:cNvPr>
              <p:cNvSpPr txBox="1"/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1" i="1" dirty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  <m:r>
                                <a:rPr lang="en-US" sz="2800" b="1" i="1" dirty="0" smtClean="0">
                                  <a:solidFill>
                                    <a:schemeClr val="accent3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  <m:r>
                            <a:rPr lang="en-US" sz="2800" i="1" dirty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  <m:r>
                            <a:rPr lang="en-US" sz="2800" b="1" i="1" smtClean="0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1" i="1">
                              <a:solidFill>
                                <a:schemeClr val="accent3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800" b="1" i="1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2800" b="1" i="1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sz="2800" b="1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50D8849-E3EC-45C2-BD14-DB25C4BF34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588" y="2519629"/>
                <a:ext cx="1728674" cy="478080"/>
              </a:xfrm>
              <a:prstGeom prst="rect">
                <a:avLst/>
              </a:prstGeom>
              <a:blipFill>
                <a:blip r:embed="rId10"/>
                <a:stretch>
                  <a:fillRect r="-386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116E2FB1-4DC1-4E84-B8D7-1DF32085174D}"/>
              </a:ext>
            </a:extLst>
          </p:cNvPr>
          <p:cNvGrpSpPr/>
          <p:nvPr/>
        </p:nvGrpSpPr>
        <p:grpSpPr>
          <a:xfrm>
            <a:off x="47241" y="5033351"/>
            <a:ext cx="9012941" cy="1335810"/>
            <a:chOff x="47241" y="5033351"/>
            <a:chExt cx="9012941" cy="13358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587D6-0D9C-4E34-9093-16C1F9DE9484}"/>
                </a:ext>
              </a:extLst>
            </p:cNvPr>
            <p:cNvGrpSpPr/>
            <p:nvPr/>
          </p:nvGrpSpPr>
          <p:grpSpPr>
            <a:xfrm>
              <a:off x="47241" y="5033351"/>
              <a:ext cx="3733427" cy="584775"/>
              <a:chOff x="47241" y="5033351"/>
              <a:chExt cx="3733427" cy="58477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9B1633C-D858-42FA-B5FF-EBF4AA3F91AD}"/>
                      </a:ext>
                    </a:extLst>
                  </p:cNvPr>
                  <p:cNvSpPr txBox="1"/>
                  <p:nvPr/>
                </p:nvSpPr>
                <p:spPr>
                  <a:xfrm>
                    <a:off x="1027478" y="5068726"/>
                    <a:ext cx="2753190" cy="5035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sup>
                          </m:sSup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′−</m:t>
                              </m:r>
                              <m: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p>
                          </m:sSup>
                        </m:oMath>
                      </m:oMathPara>
                    </a14:m>
                    <a:endParaRPr lang="en-US" sz="3200" b="1" dirty="0"/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99B1633C-D858-42FA-B5FF-EBF4AA3F91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27478" y="5068726"/>
                    <a:ext cx="2753190" cy="50359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8184892-F034-4558-99AC-7A2F59980967}"/>
                  </a:ext>
                </a:extLst>
              </p:cNvPr>
              <p:cNvSpPr txBox="1"/>
              <p:nvPr/>
            </p:nvSpPr>
            <p:spPr>
              <a:xfrm>
                <a:off x="47241" y="5033351"/>
                <a:ext cx="15409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Set:</a:t>
                </a:r>
              </a:p>
            </p:txBody>
          </p:sp>
        </p:grpSp>
        <p:sp>
          <p:nvSpPr>
            <p:cNvPr id="49" name="Left Brace 48">
              <a:extLst>
                <a:ext uri="{FF2B5EF4-FFF2-40B4-BE49-F238E27FC236}">
                  <a16:creationId xmlns:a16="http://schemas.microsoft.com/office/drawing/2014/main" id="{9F81CF79-6D6E-4F04-B0E4-3822580FC00B}"/>
                </a:ext>
              </a:extLst>
            </p:cNvPr>
            <p:cNvSpPr/>
            <p:nvPr/>
          </p:nvSpPr>
          <p:spPr>
            <a:xfrm rot="16200000">
              <a:off x="2166453" y="4274824"/>
              <a:ext cx="286702" cy="2640804"/>
            </a:xfrm>
            <a:prstGeom prst="leftBrace">
              <a:avLst>
                <a:gd name="adj1" fmla="val 250552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F44A0F3-7B32-4C2E-960F-D1153AE105AB}"/>
                </a:ext>
              </a:extLst>
            </p:cNvPr>
            <p:cNvSpPr/>
            <p:nvPr/>
          </p:nvSpPr>
          <p:spPr>
            <a:xfrm>
              <a:off x="978568" y="5845941"/>
              <a:ext cx="808161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/>
                <a:t>Fundamental Matrix (</a:t>
              </a:r>
              <a:r>
                <a:rPr lang="en-US" sz="2800" dirty="0" err="1"/>
                <a:t>Faugeras</a:t>
              </a:r>
              <a:r>
                <a:rPr lang="en-US" sz="2800" dirty="0"/>
                <a:t> and Luong, 1992)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727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7700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1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3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4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5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6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7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8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9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0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1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2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3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4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5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6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771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7754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5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6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7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8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9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60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7718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774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7719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7740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1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2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3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4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5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6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7720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1963" y="2530475"/>
            <a:ext cx="2657475" cy="34083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7722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7733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4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5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6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7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8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9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7723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4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5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6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7727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7728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729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Line 99"/>
          <p:cNvSpPr>
            <a:spLocks noChangeShapeType="1"/>
          </p:cNvSpPr>
          <p:nvPr/>
        </p:nvSpPr>
        <p:spPr bwMode="auto">
          <a:xfrm flipH="1">
            <a:off x="3581400" y="4648200"/>
            <a:ext cx="685800" cy="12954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99"/>
          <p:cNvSpPr>
            <a:spLocks noChangeShapeType="1"/>
          </p:cNvSpPr>
          <p:nvPr/>
        </p:nvSpPr>
        <p:spPr bwMode="auto">
          <a:xfrm flipH="1">
            <a:off x="6172200" y="4495800"/>
            <a:ext cx="457200" cy="13716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32" name="TextBox 67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82CB442-2F78-4738-A2D3-62FB0190C357}"/>
              </a:ext>
            </a:extLst>
          </p:cNvPr>
          <p:cNvSpPr txBox="1"/>
          <p:nvPr/>
        </p:nvSpPr>
        <p:spPr>
          <a:xfrm>
            <a:off x="5419288" y="1526796"/>
            <a:ext cx="3643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Stereo/</a:t>
            </a:r>
            <a:r>
              <a:rPr lang="en-US" sz="2800" i="1" dirty="0" err="1"/>
              <a:t>Epipolar</a:t>
            </a:r>
            <a:r>
              <a:rPr lang="en-US" sz="2800" i="1" dirty="0"/>
              <a:t> </a:t>
            </a:r>
            <a:r>
              <a:rPr lang="en-US" sz="2800" i="1" dirty="0" err="1"/>
              <a:t>Geomery</a:t>
            </a:r>
            <a:r>
              <a:rPr lang="en-US" sz="2800" i="1" dirty="0"/>
              <a:t>:</a:t>
            </a:r>
          </a:p>
          <a:p>
            <a:r>
              <a:rPr lang="en-US" sz="2800" dirty="0"/>
              <a:t>Given 2 cameras and find where a point could be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F23F3-9D63-48CC-A2B8-AD90E80B4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Fundamental Matrix Fundamentals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799610D-C7D2-4129-AD48-59F9DBA97B61}"/>
              </a:ext>
            </a:extLst>
          </p:cNvPr>
          <p:cNvSpPr/>
          <p:nvPr/>
        </p:nvSpPr>
        <p:spPr>
          <a:xfrm>
            <a:off x="2483646" y="1587773"/>
            <a:ext cx="4287939" cy="1799070"/>
          </a:xfrm>
          <a:custGeom>
            <a:avLst/>
            <a:gdLst>
              <a:gd name="connsiteX0" fmla="*/ 0 w 6277970"/>
              <a:gd name="connsiteY0" fmla="*/ 2634018 h 2634018"/>
              <a:gd name="connsiteX1" fmla="*/ 3152633 w 6277970"/>
              <a:gd name="connsiteY1" fmla="*/ 0 h 2634018"/>
              <a:gd name="connsiteX2" fmla="*/ 6277970 w 6277970"/>
              <a:gd name="connsiteY2" fmla="*/ 2634018 h 2634018"/>
              <a:gd name="connsiteX3" fmla="*/ 0 w 6277970"/>
              <a:gd name="connsiteY3" fmla="*/ 2634018 h 2634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77970" h="2634018">
                <a:moveTo>
                  <a:pt x="0" y="2634018"/>
                </a:moveTo>
                <a:lnTo>
                  <a:pt x="3152633" y="0"/>
                </a:lnTo>
                <a:lnTo>
                  <a:pt x="6277970" y="2634018"/>
                </a:lnTo>
                <a:lnTo>
                  <a:pt x="0" y="26340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C300F8-FC95-4388-9A03-69D7C2C5C35A}"/>
              </a:ext>
            </a:extLst>
          </p:cNvPr>
          <p:cNvSpPr/>
          <p:nvPr/>
        </p:nvSpPr>
        <p:spPr>
          <a:xfrm>
            <a:off x="4490837" y="1466032"/>
            <a:ext cx="268943" cy="26894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09BDE-854C-41C3-A42F-0F58AAF11EE0}"/>
              </a:ext>
            </a:extLst>
          </p:cNvPr>
          <p:cNvSpPr txBox="1"/>
          <p:nvPr/>
        </p:nvSpPr>
        <p:spPr>
          <a:xfrm>
            <a:off x="4828271" y="1215076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1A19EA5A-63E8-4634-B35A-85051EFE40D1}"/>
              </a:ext>
            </a:extLst>
          </p:cNvPr>
          <p:cNvSpPr/>
          <p:nvPr/>
        </p:nvSpPr>
        <p:spPr>
          <a:xfrm rot="5400000">
            <a:off x="1996445" y="1822048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9A5E2AB0-DA25-4151-A47F-9AFB55E8B9FF}"/>
              </a:ext>
            </a:extLst>
          </p:cNvPr>
          <p:cNvSpPr/>
          <p:nvPr/>
        </p:nvSpPr>
        <p:spPr>
          <a:xfrm rot="16200000" flipH="1">
            <a:off x="5413153" y="1822046"/>
            <a:ext cx="1841018" cy="181713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B2879-7484-4311-8708-740F2BD874FF}"/>
              </a:ext>
            </a:extLst>
          </p:cNvPr>
          <p:cNvSpPr txBox="1"/>
          <p:nvPr/>
        </p:nvSpPr>
        <p:spPr>
          <a:xfrm>
            <a:off x="2047278" y="3380715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73524F-826C-45A4-9115-1986E1872E6C}"/>
              </a:ext>
            </a:extLst>
          </p:cNvPr>
          <p:cNvSpPr txBox="1"/>
          <p:nvPr/>
        </p:nvSpPr>
        <p:spPr>
          <a:xfrm>
            <a:off x="6823191" y="3395779"/>
            <a:ext cx="542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61CAE51-7AB4-4503-8818-0CEC204810D5}"/>
              </a:ext>
            </a:extLst>
          </p:cNvPr>
          <p:cNvSpPr/>
          <p:nvPr/>
        </p:nvSpPr>
        <p:spPr>
          <a:xfrm>
            <a:off x="662396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B515B7-1508-4358-9103-790BAF56E1B1}"/>
              </a:ext>
            </a:extLst>
          </p:cNvPr>
          <p:cNvSpPr/>
          <p:nvPr/>
        </p:nvSpPr>
        <p:spPr>
          <a:xfrm>
            <a:off x="2357712" y="3225098"/>
            <a:ext cx="268943" cy="2689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6051CA-8BC4-4112-81F6-578962A129B3}"/>
              </a:ext>
            </a:extLst>
          </p:cNvPr>
          <p:cNvSpPr txBox="1"/>
          <p:nvPr/>
        </p:nvSpPr>
        <p:spPr>
          <a:xfrm>
            <a:off x="3452872" y="2513927"/>
            <a:ext cx="399082" cy="39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A28203-C97F-4532-9BBF-84EF09B99B44}"/>
              </a:ext>
            </a:extLst>
          </p:cNvPr>
          <p:cNvSpPr txBox="1"/>
          <p:nvPr/>
        </p:nvSpPr>
        <p:spPr>
          <a:xfrm>
            <a:off x="5335117" y="2572393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p'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49C2C5D-175D-4FB3-B2E4-1D1BC532FC07}"/>
              </a:ext>
            </a:extLst>
          </p:cNvPr>
          <p:cNvSpPr/>
          <p:nvPr/>
        </p:nvSpPr>
        <p:spPr>
          <a:xfrm>
            <a:off x="2483646" y="2687722"/>
            <a:ext cx="1146558" cy="699120"/>
          </a:xfrm>
          <a:custGeom>
            <a:avLst/>
            <a:gdLst>
              <a:gd name="connsiteX0" fmla="*/ 0 w 1678675"/>
              <a:gd name="connsiteY0" fmla="*/ 1023582 h 1023582"/>
              <a:gd name="connsiteX1" fmla="*/ 1201003 w 1678675"/>
              <a:gd name="connsiteY1" fmla="*/ 0 h 1023582"/>
              <a:gd name="connsiteX2" fmla="*/ 1678675 w 1678675"/>
              <a:gd name="connsiteY2" fmla="*/ 1009934 h 1023582"/>
              <a:gd name="connsiteX3" fmla="*/ 0 w 1678675"/>
              <a:gd name="connsiteY3" fmla="*/ 1023582 h 1023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8675" h="1023582">
                <a:moveTo>
                  <a:pt x="0" y="1023582"/>
                </a:moveTo>
                <a:lnTo>
                  <a:pt x="1201003" y="0"/>
                </a:lnTo>
                <a:lnTo>
                  <a:pt x="1678675" y="1009934"/>
                </a:lnTo>
                <a:lnTo>
                  <a:pt x="0" y="102358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6173421-A3FD-41FF-AC9D-07D89ED86FE4}"/>
              </a:ext>
            </a:extLst>
          </p:cNvPr>
          <p:cNvSpPr/>
          <p:nvPr/>
        </p:nvSpPr>
        <p:spPr>
          <a:xfrm>
            <a:off x="5652992" y="2687722"/>
            <a:ext cx="1099950" cy="689799"/>
          </a:xfrm>
          <a:custGeom>
            <a:avLst/>
            <a:gdLst>
              <a:gd name="connsiteX0" fmla="*/ 1610436 w 1610436"/>
              <a:gd name="connsiteY0" fmla="*/ 982639 h 1009934"/>
              <a:gd name="connsiteX1" fmla="*/ 382137 w 1610436"/>
              <a:gd name="connsiteY1" fmla="*/ 0 h 1009934"/>
              <a:gd name="connsiteX2" fmla="*/ 0 w 1610436"/>
              <a:gd name="connsiteY2" fmla="*/ 1009934 h 1009934"/>
              <a:gd name="connsiteX3" fmla="*/ 1610436 w 1610436"/>
              <a:gd name="connsiteY3" fmla="*/ 982639 h 1009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0436" h="1009934">
                <a:moveTo>
                  <a:pt x="1610436" y="982639"/>
                </a:moveTo>
                <a:lnTo>
                  <a:pt x="382137" y="0"/>
                </a:lnTo>
                <a:lnTo>
                  <a:pt x="0" y="1009934"/>
                </a:lnTo>
                <a:lnTo>
                  <a:pt x="1610436" y="982639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8025BB-3608-46D7-B10F-B21BC0FEB06E}"/>
              </a:ext>
            </a:extLst>
          </p:cNvPr>
          <p:cNvCxnSpPr>
            <a:cxnSpLocks/>
          </p:cNvCxnSpPr>
          <p:nvPr/>
        </p:nvCxnSpPr>
        <p:spPr>
          <a:xfrm>
            <a:off x="3825519" y="3380715"/>
            <a:ext cx="1599578" cy="0"/>
          </a:xfrm>
          <a:prstGeom prst="line">
            <a:avLst/>
          </a:prstGeom>
          <a:ln w="63500" cap="flat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38E4D8-8351-4225-8D2F-A1410563C3C1}"/>
              </a:ext>
            </a:extLst>
          </p:cNvPr>
          <p:cNvCxnSpPr>
            <a:cxnSpLocks/>
          </p:cNvCxnSpPr>
          <p:nvPr/>
        </p:nvCxnSpPr>
        <p:spPr>
          <a:xfrm>
            <a:off x="2499229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45B5B1-E8D1-498C-9223-39B4ACBBCF6D}"/>
              </a:ext>
            </a:extLst>
          </p:cNvPr>
          <p:cNvCxnSpPr>
            <a:cxnSpLocks/>
          </p:cNvCxnSpPr>
          <p:nvPr/>
        </p:nvCxnSpPr>
        <p:spPr>
          <a:xfrm>
            <a:off x="5639057" y="3380715"/>
            <a:ext cx="1095242" cy="0"/>
          </a:xfrm>
          <a:prstGeom prst="line">
            <a:avLst/>
          </a:prstGeom>
          <a:ln w="63500" cap="rnd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6FC96FC3-E6F3-413B-AF1B-2865A5AEB273}"/>
              </a:ext>
            </a:extLst>
          </p:cNvPr>
          <p:cNvSpPr/>
          <p:nvPr/>
        </p:nvSpPr>
        <p:spPr>
          <a:xfrm>
            <a:off x="3203606" y="2606055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936A9A-A636-4E50-9559-8ED2A60A585A}"/>
              </a:ext>
            </a:extLst>
          </p:cNvPr>
          <p:cNvSpPr/>
          <p:nvPr/>
        </p:nvSpPr>
        <p:spPr>
          <a:xfrm>
            <a:off x="3539296" y="3282946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57DD4DB-483A-4E6A-9630-37A804797A95}"/>
              </a:ext>
            </a:extLst>
          </p:cNvPr>
          <p:cNvSpPr/>
          <p:nvPr/>
        </p:nvSpPr>
        <p:spPr>
          <a:xfrm>
            <a:off x="5828139" y="2598323"/>
            <a:ext cx="187364" cy="18736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714DC0-C7D9-48C8-8721-A0E284A25CCE}"/>
              </a:ext>
            </a:extLst>
          </p:cNvPr>
          <p:cNvSpPr/>
          <p:nvPr/>
        </p:nvSpPr>
        <p:spPr>
          <a:xfrm>
            <a:off x="5582294" y="3284923"/>
            <a:ext cx="187364" cy="187364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AD4AEF0-3064-4B07-BFAC-6498E6706CF1}"/>
                  </a:ext>
                </a:extLst>
              </p:cNvPr>
              <p:cNvSpPr txBox="1"/>
              <p:nvPr/>
            </p:nvSpPr>
            <p:spPr>
              <a:xfrm>
                <a:off x="457200" y="3980554"/>
                <a:ext cx="8518358" cy="2262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𝑭</m:t>
                    </m:r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en-US" sz="2800" b="1" dirty="0"/>
                  <a:t> </a:t>
                </a:r>
                <a:r>
                  <a:rPr lang="en-US" sz="2800" dirty="0"/>
                  <a:t>are </a:t>
                </a:r>
                <a:r>
                  <a:rPr lang="en-US" sz="2800" dirty="0" err="1"/>
                  <a:t>epipolar</a:t>
                </a:r>
                <a:r>
                  <a:rPr lang="en-US" sz="2800" dirty="0"/>
                  <a:t> lines for p’, 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𝑭</m:t>
                    </m:r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 is singular (rank 2)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 has seven degrees of freedom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F definitely not unique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AD4AEF0-3064-4B07-BFAC-6498E6706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980554"/>
                <a:ext cx="8518358" cy="2262158"/>
              </a:xfrm>
              <a:prstGeom prst="rect">
                <a:avLst/>
              </a:prstGeom>
              <a:blipFill>
                <a:blip r:embed="rId2"/>
                <a:stretch>
                  <a:fillRect l="-1288" t="-2695" b="-6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C59905A5-E22B-4FC4-9586-44982663FE57}"/>
              </a:ext>
            </a:extLst>
          </p:cNvPr>
          <p:cNvSpPr txBox="1"/>
          <p:nvPr/>
        </p:nvSpPr>
        <p:spPr>
          <a:xfrm>
            <a:off x="3829433" y="3341110"/>
            <a:ext cx="399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B93519-5CC4-45A0-BFF7-82BB30988038}"/>
              </a:ext>
            </a:extLst>
          </p:cNvPr>
          <p:cNvSpPr txBox="1"/>
          <p:nvPr/>
        </p:nvSpPr>
        <p:spPr>
          <a:xfrm>
            <a:off x="4747240" y="3352755"/>
            <a:ext cx="69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e'</a:t>
            </a:r>
          </a:p>
        </p:txBody>
      </p:sp>
    </p:spTree>
    <p:extLst>
      <p:ext uri="{BB962C8B-B14F-4D97-AF65-F5344CB8AC3E}">
        <p14:creationId xmlns:p14="http://schemas.microsoft.com/office/powerpoint/2010/main" val="37434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998" t="7423" r="9002" b="-4869"/>
          <a:stretch/>
        </p:blipFill>
        <p:spPr>
          <a:xfrm>
            <a:off x="256001" y="1837944"/>
            <a:ext cx="8659399" cy="4181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012A24-F738-4DA9-9C48-49166EA0269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41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F8CE0-D59E-4F4E-95B1-286923B29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9A673-1383-4F94-8211-73CC4EB8D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 has 7 degrees of freedom so it’s in principle possible to fit F with seven correspondences, but it’s a slightly more complex and typically not taught in regular vision classes</a:t>
            </a:r>
          </a:p>
        </p:txBody>
      </p:sp>
    </p:spTree>
    <p:extLst>
      <p:ext uri="{BB962C8B-B14F-4D97-AF65-F5344CB8AC3E}">
        <p14:creationId xmlns:p14="http://schemas.microsoft.com/office/powerpoint/2010/main" val="3738520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25AB75-DC91-4E2C-A14B-A6836E75E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fundamental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C41751-BCC9-4C29-B373-E89BF077BBA1}"/>
                  </a:ext>
                </a:extLst>
              </p:cNvPr>
              <p:cNvSpPr txBox="1"/>
              <p:nvPr/>
            </p:nvSpPr>
            <p:spPr>
              <a:xfrm>
                <a:off x="596111" y="1503947"/>
                <a:ext cx="7951779" cy="961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Given correspondences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r>
                  <a:rPr lang="en-US" sz="2800" dirty="0"/>
                  <a:t> (e.g., via SIFT) we know: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sz="2800" b="1" i="1">
                        <a:latin typeface="Cambria Math" panose="02040503050406030204" pitchFamily="18" charset="0"/>
                      </a:rPr>
                      <m:t>𝑭</m:t>
                    </m:r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1C41751-BCC9-4C29-B373-E89BF077B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11" y="1503947"/>
                <a:ext cx="7951779" cy="961802"/>
              </a:xfrm>
              <a:prstGeom prst="rect">
                <a:avLst/>
              </a:prstGeom>
              <a:blipFill>
                <a:blip r:embed="rId2"/>
                <a:stretch>
                  <a:fillRect l="-1610" t="-7006" b="-17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9CCD11-D815-43DB-8A8F-49A70515F05B}"/>
                  </a:ext>
                </a:extLst>
              </p:cNvPr>
              <p:cNvSpPr txBox="1"/>
              <p:nvPr/>
            </p:nvSpPr>
            <p:spPr>
              <a:xfrm>
                <a:off x="2070963" y="2624513"/>
                <a:ext cx="5002075" cy="13694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,1]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49CCD11-D815-43DB-8A8F-49A70515F0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963" y="2624513"/>
                <a:ext cx="5002075" cy="13694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2268D5BA-32F2-4D4E-87CE-D8D2E83A5C02}"/>
              </a:ext>
            </a:extLst>
          </p:cNvPr>
          <p:cNvGrpSpPr/>
          <p:nvPr/>
        </p:nvGrpSpPr>
        <p:grpSpPr>
          <a:xfrm>
            <a:off x="1373220" y="4152754"/>
            <a:ext cx="6397560" cy="861774"/>
            <a:chOff x="918759" y="4392252"/>
            <a:chExt cx="6397560" cy="8617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FF8607-3651-4735-A49C-126C920F018E}"/>
                    </a:ext>
                  </a:extLst>
                </p:cNvPr>
                <p:cNvSpPr txBox="1"/>
                <p:nvPr/>
              </p:nvSpPr>
              <p:spPr>
                <a:xfrm>
                  <a:off x="918759" y="4392252"/>
                  <a:ext cx="5611729" cy="8617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oMath>
                    </m:oMathPara>
                  </a14:m>
                  <a:endParaRPr lang="en-US" sz="28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A3FF8607-3651-4735-A49C-126C920F0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759" y="4392252"/>
                  <a:ext cx="5611729" cy="8617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A13BA3-F569-4C77-8B93-967DC1B59791}"/>
                    </a:ext>
                  </a:extLst>
                </p:cNvPr>
                <p:cNvSpPr txBox="1"/>
                <p:nvPr/>
              </p:nvSpPr>
              <p:spPr>
                <a:xfrm>
                  <a:off x="6746739" y="4576918"/>
                  <a:ext cx="56958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A13BA3-F569-4C77-8B93-967DC1B597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739" y="4576918"/>
                  <a:ext cx="569580" cy="43088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15C2102-E525-4F75-8291-390FDF8406F8}"/>
              </a:ext>
            </a:extLst>
          </p:cNvPr>
          <p:cNvSpPr txBox="1"/>
          <p:nvPr/>
        </p:nvSpPr>
        <p:spPr>
          <a:xfrm>
            <a:off x="628650" y="5228989"/>
            <a:ext cx="7951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How do we solve for f? </a:t>
            </a:r>
          </a:p>
          <a:p>
            <a:pPr algn="ctr"/>
            <a:r>
              <a:rPr lang="en-US" sz="2800" b="1" dirty="0"/>
              <a:t>How many correspondences do we need?</a:t>
            </a:r>
          </a:p>
          <a:p>
            <a:pPr algn="ctr"/>
            <a:r>
              <a:rPr lang="en-US" sz="2800" dirty="0"/>
              <a:t>Leads to the </a:t>
            </a:r>
            <a:r>
              <a:rPr lang="en-US" sz="2800" b="1" dirty="0"/>
              <a:t>eight</a:t>
            </a:r>
            <a:r>
              <a:rPr lang="en-US" sz="2800" dirty="0"/>
              <a:t> </a:t>
            </a:r>
            <a:r>
              <a:rPr lang="en-US" sz="2800" b="1" dirty="0"/>
              <a:t>point</a:t>
            </a:r>
            <a:r>
              <a:rPr lang="en-US" sz="2800" dirty="0"/>
              <a:t> </a:t>
            </a:r>
            <a:r>
              <a:rPr lang="en-US" sz="2800" b="1" dirty="0"/>
              <a:t>algorithm</a:t>
            </a:r>
          </a:p>
        </p:txBody>
      </p:sp>
    </p:spTree>
    <p:extLst>
      <p:ext uri="{BB962C8B-B14F-4D97-AF65-F5344CB8AC3E}">
        <p14:creationId xmlns:p14="http://schemas.microsoft.com/office/powerpoint/2010/main" val="19430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86FD8-DC00-4704-93DB-E2C0ADEC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 Point Algorithm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1FE33E8-00AF-42F5-9516-C57F0A1ED627}"/>
              </a:ext>
            </a:extLst>
          </p:cNvPr>
          <p:cNvGrpSpPr/>
          <p:nvPr/>
        </p:nvGrpSpPr>
        <p:grpSpPr>
          <a:xfrm>
            <a:off x="596111" y="1503947"/>
            <a:ext cx="7951779" cy="1384994"/>
            <a:chOff x="596111" y="1503947"/>
            <a:chExt cx="7951779" cy="138499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9F09078-628D-4831-B9BD-4233A1C4DA32}"/>
                </a:ext>
              </a:extLst>
            </p:cNvPr>
            <p:cNvGrpSpPr/>
            <p:nvPr/>
          </p:nvGrpSpPr>
          <p:grpSpPr>
            <a:xfrm>
              <a:off x="1373220" y="2027167"/>
              <a:ext cx="6397560" cy="861774"/>
              <a:chOff x="918759" y="4392252"/>
              <a:chExt cx="6397560" cy="86177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B6138181-5D82-4E95-8DFB-BF836A9CF539}"/>
                      </a:ext>
                    </a:extLst>
                  </p:cNvPr>
                  <p:cNvSpPr txBox="1"/>
                  <p:nvPr/>
                </p:nvSpPr>
                <p:spPr>
                  <a:xfrm>
                    <a:off x="918759" y="4392252"/>
                    <a:ext cx="5611729" cy="86177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,1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</m:oMath>
                      </m:oMathPara>
                    </a14:m>
                    <a:endParaRPr lang="en-US" sz="2800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11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23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31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32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p>
                          </m:sSup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4" name="TextBox 3">
                    <a:extLst>
                      <a:ext uri="{FF2B5EF4-FFF2-40B4-BE49-F238E27FC236}">
                        <a16:creationId xmlns:a16="http://schemas.microsoft.com/office/drawing/2014/main" id="{B6138181-5D82-4E95-8DFB-BF836A9CF53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759" y="4392252"/>
                    <a:ext cx="5611729" cy="86177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12FAEA1E-7C9D-4739-8D62-E5E5BB9B0673}"/>
                      </a:ext>
                    </a:extLst>
                  </p:cNvPr>
                  <p:cNvSpPr txBox="1"/>
                  <p:nvPr/>
                </p:nvSpPr>
                <p:spPr>
                  <a:xfrm>
                    <a:off x="6746739" y="4576918"/>
                    <a:ext cx="569580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12FAEA1E-7C9D-4739-8D62-E5E5BB9B067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46739" y="4576918"/>
                    <a:ext cx="569580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70B256-3D66-4BEB-8127-053154D013CC}"/>
                </a:ext>
              </a:extLst>
            </p:cNvPr>
            <p:cNvSpPr txBox="1"/>
            <p:nvPr/>
          </p:nvSpPr>
          <p:spPr>
            <a:xfrm>
              <a:off x="596111" y="1503947"/>
              <a:ext cx="7951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Each point gives an equation: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09E9471-96D7-4F99-906E-054F5DE3FF21}"/>
              </a:ext>
            </a:extLst>
          </p:cNvPr>
          <p:cNvGrpSpPr/>
          <p:nvPr/>
        </p:nvGrpSpPr>
        <p:grpSpPr>
          <a:xfrm>
            <a:off x="596111" y="2963809"/>
            <a:ext cx="8050311" cy="1674817"/>
            <a:chOff x="596111" y="2963809"/>
            <a:chExt cx="8050311" cy="16748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74BA00D-4366-4AB7-8136-3B0453F0911C}"/>
                    </a:ext>
                  </a:extLst>
                </p:cNvPr>
                <p:cNvSpPr txBox="1"/>
                <p:nvPr/>
              </p:nvSpPr>
              <p:spPr>
                <a:xfrm>
                  <a:off x="628650" y="3506713"/>
                  <a:ext cx="8017772" cy="11319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3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28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3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2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3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2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mr>
                                        </m:m>
                                      </m:e>
                                      <m:e>
                                        <m:m>
                                          <m:mPr>
                                            <m:mcs>
                                              <m:mc>
                                                <m:mcPr>
                                                  <m:count m:val="3"/>
                                                  <m:mcJc m:val="center"/>
                                                </m:mcPr>
                                              </m:mc>
                                            </m:mcs>
                                            <m:ctrlPr>
                                              <a:rPr lang="en-US" sz="28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mPr>
                                          <m:mr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𝑢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sSubSup>
                                                <m:sSubSupPr>
                                                  <m:ctrlP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SupPr>
                                                <m:e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𝑣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  <m:sup>
                                                  <m:r>
                                                    <a:rPr lang="en-US" sz="2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bSup>
                                            </m:e>
                                            <m:e>
                                              <m:r>
                                                <a:rPr lang="en-US" sz="2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e>
                                          </m:mr>
                                        </m:m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74BA00D-4366-4AB7-8136-3B0453F091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650" y="3506713"/>
                  <a:ext cx="8017772" cy="113191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D53C70-C56D-4A00-B5F3-8CC7A85E62DB}"/>
                </a:ext>
              </a:extLst>
            </p:cNvPr>
            <p:cNvSpPr txBox="1"/>
            <p:nvPr/>
          </p:nvSpPr>
          <p:spPr>
            <a:xfrm>
              <a:off x="596111" y="2963809"/>
              <a:ext cx="7951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Stack equations to yield </a:t>
              </a:r>
              <a:r>
                <a:rPr lang="en-US" sz="2800" b="1" dirty="0"/>
                <a:t>U</a:t>
              </a:r>
              <a:r>
                <a:rPr lang="en-US" sz="2800" dirty="0"/>
                <a:t>: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7C6166-D59B-4489-99F4-FFC8565E19D6}"/>
              </a:ext>
            </a:extLst>
          </p:cNvPr>
          <p:cNvGrpSpPr/>
          <p:nvPr/>
        </p:nvGrpSpPr>
        <p:grpSpPr>
          <a:xfrm>
            <a:off x="596111" y="4812026"/>
            <a:ext cx="7951779" cy="1414452"/>
            <a:chOff x="596111" y="4812026"/>
            <a:chExt cx="7951779" cy="141445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0EB7B5-5DF8-4FB4-9977-20B6BBB79AFB}"/>
                </a:ext>
              </a:extLst>
            </p:cNvPr>
            <p:cNvSpPr txBox="1"/>
            <p:nvPr/>
          </p:nvSpPr>
          <p:spPr>
            <a:xfrm>
              <a:off x="596111" y="4812026"/>
              <a:ext cx="79517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Usual eigenvalue stuff to find </a:t>
              </a:r>
              <a:r>
                <a:rPr lang="en-US" sz="2800" b="1" dirty="0"/>
                <a:t>f</a:t>
              </a:r>
              <a:r>
                <a:rPr lang="en-US" sz="2800" dirty="0"/>
                <a:t> (</a:t>
              </a:r>
              <a:r>
                <a:rPr lang="en-US" sz="2800" b="1" dirty="0"/>
                <a:t>F</a:t>
              </a:r>
              <a:r>
                <a:rPr lang="en-US" sz="2800" dirty="0"/>
                <a:t> unrolled):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DD4E492-6FC8-4CBD-BF24-7782B89EE582}"/>
                    </a:ext>
                  </a:extLst>
                </p:cNvPr>
                <p:cNvSpPr txBox="1"/>
                <p:nvPr/>
              </p:nvSpPr>
              <p:spPr>
                <a:xfrm>
                  <a:off x="924925" y="5511987"/>
                  <a:ext cx="2438873" cy="714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arg</m:t>
                                </m:r>
                              </m:fName>
                              <m:e>
                                <m:func>
                                  <m:func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limLow>
                                      <m:limLow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limLow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e>
                                      <m:lim>
                                        <m:eqArr>
                                          <m:eqArrPr>
                                            <m:ctrlP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eqArrPr>
                                          <m:e>
                                            <m:r>
                                              <a:rPr lang="en-US" sz="2800" b="1" i="1" smtClean="0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</m:e>
                                          <m:e>
                                            <m:d>
                                              <m:dPr>
                                                <m:begChr m:val="‖"/>
                                                <m:endChr m:val="‖"/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1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𝒇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=1</m:t>
                                            </m:r>
                                          </m:e>
                                        </m:eqArr>
                                      </m:lim>
                                    </m:limLow>
                                  </m:fName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800" b="1" i="1" smtClean="0">
                                            <a:latin typeface="Cambria Math" panose="02040503050406030204" pitchFamily="18" charset="0"/>
                                          </a:rPr>
                                          <m:t>𝑼𝒇</m:t>
                                        </m:r>
                                      </m:e>
                                    </m:d>
                                  </m:e>
                                </m:func>
                              </m:e>
                            </m:func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DD4E492-6FC8-4CBD-BF24-7782B89EE5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4925" y="5511987"/>
                  <a:ext cx="2438873" cy="7144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495D07-0B64-4F66-B58A-D91189D1F812}"/>
              </a:ext>
            </a:extLst>
          </p:cNvPr>
          <p:cNvGrpSpPr/>
          <p:nvPr/>
        </p:nvGrpSpPr>
        <p:grpSpPr>
          <a:xfrm>
            <a:off x="3449698" y="5388331"/>
            <a:ext cx="4769377" cy="961802"/>
            <a:chOff x="3449698" y="5388331"/>
            <a:chExt cx="4769377" cy="96180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A354FDF-7ADF-4AD3-BCAA-6DE4C2647D48}"/>
                </a:ext>
              </a:extLst>
            </p:cNvPr>
            <p:cNvCxnSpPr>
              <a:cxnSpLocks/>
            </p:cNvCxnSpPr>
            <p:nvPr/>
          </p:nvCxnSpPr>
          <p:spPr>
            <a:xfrm>
              <a:off x="3449698" y="5869232"/>
              <a:ext cx="688857" cy="0"/>
            </a:xfrm>
            <a:prstGeom prst="straightConnector1">
              <a:avLst/>
            </a:prstGeom>
            <a:ln w="1016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186861D-890C-4FDF-83C3-40ACF18B9D94}"/>
                    </a:ext>
                  </a:extLst>
                </p:cNvPr>
                <p:cNvSpPr txBox="1"/>
                <p:nvPr/>
              </p:nvSpPr>
              <p:spPr>
                <a:xfrm>
                  <a:off x="4138555" y="5388331"/>
                  <a:ext cx="4080520" cy="9618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Eigenvector of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p>
                          <m:r>
                            <a:rPr lang="en-US" sz="2800" b="1" i="1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  <m:r>
                        <a:rPr lang="en-US" sz="2800" b="1" i="1">
                          <a:latin typeface="Cambria Math" panose="02040503050406030204" pitchFamily="18" charset="0"/>
                        </a:rPr>
                        <m:t>𝑼</m:t>
                      </m:r>
                    </m:oMath>
                  </a14:m>
                  <a:r>
                    <a:rPr lang="en-US" sz="2800" b="1" dirty="0"/>
                    <a:t> </a:t>
                  </a:r>
                  <a:r>
                    <a:rPr lang="en-US" sz="2800" dirty="0"/>
                    <a:t>with smallest eigenvalue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186861D-890C-4FDF-83C3-40ACF18B9D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8555" y="5388331"/>
                  <a:ext cx="4080520" cy="961802"/>
                </a:xfrm>
                <a:prstGeom prst="rect">
                  <a:avLst/>
                </a:prstGeom>
                <a:blipFill>
                  <a:blip r:embed="rId6"/>
                  <a:stretch>
                    <a:fillRect l="-3139" t="-6329" r="-3139" b="-164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2033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77B2B-135B-4D87-85BC-ABC5C4B0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 Point Algorithm – Difficulty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777D0-1D6F-4C1B-975F-C9B20F4F96C9}"/>
              </a:ext>
            </a:extLst>
          </p:cNvPr>
          <p:cNvSpPr txBox="1"/>
          <p:nvPr/>
        </p:nvSpPr>
        <p:spPr>
          <a:xfrm>
            <a:off x="315968" y="1503947"/>
            <a:ext cx="87469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we estimate F,  we get some 3x3 matrix F.</a:t>
            </a:r>
          </a:p>
          <a:p>
            <a:r>
              <a:rPr lang="en-US" sz="2800" dirty="0"/>
              <a:t>We know F needs to be singular/rank 2. How do we force F to be singular?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CF765-8F26-430B-B154-60CC1CA181C6}"/>
                  </a:ext>
                </a:extLst>
              </p:cNvPr>
              <p:cNvSpPr txBox="1"/>
              <p:nvPr/>
            </p:nvSpPr>
            <p:spPr>
              <a:xfrm>
                <a:off x="481264" y="3059668"/>
                <a:ext cx="241136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Σ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𝑖𝑛𝑖𝑡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CF765-8F26-430B-B154-60CC1CA18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4" y="3059668"/>
                <a:ext cx="2411365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6D2F42A-95F5-4622-8553-2148F91F91F4}"/>
              </a:ext>
            </a:extLst>
          </p:cNvPr>
          <p:cNvGrpSpPr/>
          <p:nvPr/>
        </p:nvGrpSpPr>
        <p:grpSpPr>
          <a:xfrm>
            <a:off x="764963" y="3552111"/>
            <a:ext cx="2416431" cy="1587650"/>
            <a:chOff x="764963" y="3552111"/>
            <a:chExt cx="2416431" cy="15876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3218B2F-B764-4AB4-8FF0-8A0236BD994E}"/>
                    </a:ext>
                  </a:extLst>
                </p:cNvPr>
                <p:cNvSpPr txBox="1"/>
                <p:nvPr/>
              </p:nvSpPr>
              <p:spPr>
                <a:xfrm>
                  <a:off x="764963" y="3965914"/>
                  <a:ext cx="2416431" cy="117384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3218B2F-B764-4AB4-8FF0-8A0236BD99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963" y="3965914"/>
                  <a:ext cx="2416431" cy="117384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3B7F61D-17F7-4EC5-8D82-7F20F40C6F57}"/>
                </a:ext>
              </a:extLst>
            </p:cNvPr>
            <p:cNvCxnSpPr/>
            <p:nvPr/>
          </p:nvCxnSpPr>
          <p:spPr>
            <a:xfrm>
              <a:off x="926432" y="3552111"/>
              <a:ext cx="0" cy="73113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6684C7-24AD-4CA4-B409-AA3D1CBB801A}"/>
              </a:ext>
            </a:extLst>
          </p:cNvPr>
          <p:cNvGrpSpPr/>
          <p:nvPr/>
        </p:nvGrpSpPr>
        <p:grpSpPr>
          <a:xfrm>
            <a:off x="596111" y="4704347"/>
            <a:ext cx="3193836" cy="1298195"/>
            <a:chOff x="596111" y="4704347"/>
            <a:chExt cx="3193836" cy="129819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2DCE2C0-615F-493B-AE09-25CA55A30DDA}"/>
                    </a:ext>
                  </a:extLst>
                </p:cNvPr>
                <p:cNvSpPr txBox="1"/>
                <p:nvPr/>
              </p:nvSpPr>
              <p:spPr>
                <a:xfrm>
                  <a:off x="596111" y="5510099"/>
                  <a:ext cx="2016001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2DCE2C0-615F-493B-AE09-25CA55A30D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111" y="5510099"/>
                  <a:ext cx="201600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CD2D47-DA8C-4FFC-BD2F-4A05BFCCFFA1}"/>
                </a:ext>
              </a:extLst>
            </p:cNvPr>
            <p:cNvSpPr/>
            <p:nvPr/>
          </p:nvSpPr>
          <p:spPr>
            <a:xfrm>
              <a:off x="1949116" y="4704347"/>
              <a:ext cx="1840831" cy="842211"/>
            </a:xfrm>
            <a:custGeom>
              <a:avLst/>
              <a:gdLst>
                <a:gd name="connsiteX0" fmla="*/ 1840831 w 1840831"/>
                <a:gd name="connsiteY0" fmla="*/ 0 h 842211"/>
                <a:gd name="connsiteX1" fmla="*/ 1491916 w 1840831"/>
                <a:gd name="connsiteY1" fmla="*/ 505327 h 842211"/>
                <a:gd name="connsiteX2" fmla="*/ 300789 w 1840831"/>
                <a:gd name="connsiteY2" fmla="*/ 697832 h 842211"/>
                <a:gd name="connsiteX3" fmla="*/ 0 w 1840831"/>
                <a:gd name="connsiteY3" fmla="*/ 842211 h 842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0831" h="842211">
                  <a:moveTo>
                    <a:pt x="1840831" y="0"/>
                  </a:moveTo>
                  <a:cubicBezTo>
                    <a:pt x="1794710" y="194511"/>
                    <a:pt x="1748590" y="389022"/>
                    <a:pt x="1491916" y="505327"/>
                  </a:cubicBezTo>
                  <a:cubicBezTo>
                    <a:pt x="1235242" y="621632"/>
                    <a:pt x="549442" y="641685"/>
                    <a:pt x="300789" y="697832"/>
                  </a:cubicBezTo>
                  <a:cubicBezTo>
                    <a:pt x="52136" y="753979"/>
                    <a:pt x="26068" y="798095"/>
                    <a:pt x="0" y="842211"/>
                  </a:cubicBezTo>
                </a:path>
              </a:pathLst>
            </a:custGeom>
            <a:noFill/>
            <a:ln w="635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A696B72-A4CE-4E39-A080-9DBF08ADE339}"/>
              </a:ext>
            </a:extLst>
          </p:cNvPr>
          <p:cNvSpPr txBox="1"/>
          <p:nvPr/>
        </p:nvSpPr>
        <p:spPr>
          <a:xfrm>
            <a:off x="6184232" y="3429453"/>
            <a:ext cx="26349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Open it up with SVD, mess with singular values, put it back together.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824D7E-C3FD-44FD-A0E0-A5A4A969849C}"/>
              </a:ext>
            </a:extLst>
          </p:cNvPr>
          <p:cNvGrpSpPr/>
          <p:nvPr/>
        </p:nvGrpSpPr>
        <p:grpSpPr>
          <a:xfrm>
            <a:off x="2614938" y="4726544"/>
            <a:ext cx="457200" cy="457200"/>
            <a:chOff x="4572000" y="4379131"/>
            <a:chExt cx="457200" cy="4572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456908-1627-4A15-A3CB-8E50ECA0D6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72000" y="4379131"/>
              <a:ext cx="457200" cy="457200"/>
            </a:xfrm>
            <a:prstGeom prst="line">
              <a:avLst/>
            </a:prstGeom>
            <a:ln w="1016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5C02D2D-E72D-48F0-9119-401C3C00845B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4379131"/>
              <a:ext cx="457200" cy="457200"/>
            </a:xfrm>
            <a:prstGeom prst="line">
              <a:avLst/>
            </a:prstGeom>
            <a:ln w="1016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7756A8-2E9E-4802-9305-92E300D6374A}"/>
              </a:ext>
            </a:extLst>
          </p:cNvPr>
          <p:cNvGrpSpPr/>
          <p:nvPr/>
        </p:nvGrpSpPr>
        <p:grpSpPr>
          <a:xfrm>
            <a:off x="3181394" y="4056836"/>
            <a:ext cx="2817173" cy="992003"/>
            <a:chOff x="3181394" y="4056836"/>
            <a:chExt cx="2817173" cy="9920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CCB257-EABD-437F-8510-063666D8D8AA}"/>
                    </a:ext>
                  </a:extLst>
                </p:cNvPr>
                <p:cNvSpPr txBox="1"/>
                <p:nvPr/>
              </p:nvSpPr>
              <p:spPr>
                <a:xfrm>
                  <a:off x="3638818" y="4056836"/>
                  <a:ext cx="2359749" cy="99200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4CCB257-EABD-437F-8510-063666D8D8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38818" y="4056836"/>
                  <a:ext cx="2359749" cy="9920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9C300E2-9421-4AE2-B08F-5923266623BA}"/>
                </a:ext>
              </a:extLst>
            </p:cNvPr>
            <p:cNvCxnSpPr>
              <a:cxnSpLocks/>
            </p:cNvCxnSpPr>
            <p:nvPr/>
          </p:nvCxnSpPr>
          <p:spPr>
            <a:xfrm>
              <a:off x="3181394" y="4552837"/>
              <a:ext cx="29573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45D6C4E-22F2-4014-94E4-4357C7309F22}"/>
              </a:ext>
            </a:extLst>
          </p:cNvPr>
          <p:cNvSpPr txBox="1"/>
          <p:nvPr/>
        </p:nvSpPr>
        <p:spPr>
          <a:xfrm>
            <a:off x="481264" y="6270668"/>
            <a:ext cx="752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Eckart–Young–Mirsky theorem if you’re interested</a:t>
            </a:r>
          </a:p>
        </p:txBody>
      </p:sp>
    </p:spTree>
    <p:extLst>
      <p:ext uri="{BB962C8B-B14F-4D97-AF65-F5344CB8AC3E}">
        <p14:creationId xmlns:p14="http://schemas.microsoft.com/office/powerpoint/2010/main" val="259378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56BED-29E4-4BC3-BCD1-AC1F9838A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 Point Algorithm – Difficulty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3B536-B34E-4990-899A-B5D47AA23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0130" t="12891" r="9720" b="31051"/>
          <a:stretch/>
        </p:blipFill>
        <p:spPr bwMode="auto">
          <a:xfrm>
            <a:off x="428945" y="2487265"/>
            <a:ext cx="8197697" cy="400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3C51EE-A33B-433E-9915-FBB2D6975019}"/>
              </a:ext>
            </a:extLst>
          </p:cNvPr>
          <p:cNvSpPr txBox="1"/>
          <p:nvPr/>
        </p:nvSpPr>
        <p:spPr>
          <a:xfrm>
            <a:off x="428944" y="1533158"/>
            <a:ext cx="3878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Estimated F</a:t>
            </a:r>
          </a:p>
          <a:p>
            <a:pPr algn="ctr"/>
            <a:r>
              <a:rPr lang="en-US" sz="2800" dirty="0"/>
              <a:t>(Wrong)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906D3-ABB7-4311-95B7-1140461E0075}"/>
              </a:ext>
            </a:extLst>
          </p:cNvPr>
          <p:cNvSpPr txBox="1"/>
          <p:nvPr/>
        </p:nvSpPr>
        <p:spPr>
          <a:xfrm>
            <a:off x="4647199" y="1533158"/>
            <a:ext cx="4168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Estimated+SVD’d</a:t>
            </a:r>
            <a:r>
              <a:rPr lang="en-US" sz="2800" dirty="0"/>
              <a:t> F</a:t>
            </a:r>
          </a:p>
          <a:p>
            <a:pPr algn="ctr"/>
            <a:r>
              <a:rPr lang="en-US" sz="2800" dirty="0"/>
              <a:t>(Correct)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F5BD3-AF71-4207-BF1F-25C0A6967F9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3187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62711-9551-4A73-96B7-0216CD262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Eight Point Algorithm – Difficulty 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BE491D-89A0-4240-BA25-9E5324B30A0D}"/>
              </a:ext>
            </a:extLst>
          </p:cNvPr>
          <p:cNvGrpSpPr/>
          <p:nvPr/>
        </p:nvGrpSpPr>
        <p:grpSpPr>
          <a:xfrm>
            <a:off x="1373220" y="1342454"/>
            <a:ext cx="6397560" cy="861774"/>
            <a:chOff x="918759" y="4392252"/>
            <a:chExt cx="6397560" cy="8617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55CF9A6-7925-486F-83C8-DEC1FA42C134}"/>
                    </a:ext>
                  </a:extLst>
                </p:cNvPr>
                <p:cNvSpPr txBox="1"/>
                <p:nvPr/>
              </p:nvSpPr>
              <p:spPr>
                <a:xfrm>
                  <a:off x="918759" y="4392252"/>
                  <a:ext cx="5722272" cy="86177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,1</m:t>
                            </m:r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</m:oMath>
                    </m:oMathPara>
                  </a14:m>
                  <a:endParaRPr lang="en-US" sz="28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13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23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31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32</m:t>
                                    </m:r>
                                  </m:sub>
                                </m:s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55CF9A6-7925-486F-83C8-DEC1FA42C1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8759" y="4392252"/>
                  <a:ext cx="5722272" cy="86177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3714461-9372-4A70-9660-125BD9EBCA9A}"/>
                    </a:ext>
                  </a:extLst>
                </p:cNvPr>
                <p:cNvSpPr txBox="1"/>
                <p:nvPr/>
              </p:nvSpPr>
              <p:spPr>
                <a:xfrm>
                  <a:off x="6746739" y="4576918"/>
                  <a:ext cx="56958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B3714461-9372-4A70-9660-125BD9EBCA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6739" y="4576918"/>
                  <a:ext cx="569580" cy="43088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47181E0-DADE-4116-A392-F9368025B6A4}"/>
              </a:ext>
            </a:extLst>
          </p:cNvPr>
          <p:cNvSpPr/>
          <p:nvPr/>
        </p:nvSpPr>
        <p:spPr>
          <a:xfrm>
            <a:off x="1828800" y="1342454"/>
            <a:ext cx="637674" cy="455750"/>
          </a:xfrm>
          <a:prstGeom prst="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EC5796-BC05-48F7-903B-668766AF8DB9}"/>
              </a:ext>
            </a:extLst>
          </p:cNvPr>
          <p:cNvSpPr/>
          <p:nvPr/>
        </p:nvSpPr>
        <p:spPr>
          <a:xfrm>
            <a:off x="3250531" y="1334939"/>
            <a:ext cx="250658" cy="455750"/>
          </a:xfrm>
          <a:prstGeom prst="rect">
            <a:avLst/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99349B-AA86-4E97-9D90-26E1A46F8F8B}"/>
              </a:ext>
            </a:extLst>
          </p:cNvPr>
          <p:cNvSpPr txBox="1"/>
          <p:nvPr/>
        </p:nvSpPr>
        <p:spPr>
          <a:xfrm>
            <a:off x="140018" y="2427503"/>
            <a:ext cx="8863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Recall: </a:t>
            </a:r>
            <a:r>
              <a:rPr lang="en-US" sz="2800" dirty="0" err="1"/>
              <a:t>u,u</a:t>
            </a:r>
            <a:r>
              <a:rPr lang="en-US" sz="2800" dirty="0"/>
              <a:t>’ are in pixels. Suppose image is 1Kx1K</a:t>
            </a:r>
          </a:p>
          <a:p>
            <a:r>
              <a:rPr lang="en-US" sz="2800" b="1" dirty="0"/>
              <a:t>How big might </a:t>
            </a:r>
            <a:r>
              <a:rPr lang="en-US" sz="2800" b="1" dirty="0" err="1">
                <a:solidFill>
                  <a:schemeClr val="accent2"/>
                </a:solidFill>
              </a:rPr>
              <a:t>uu</a:t>
            </a:r>
            <a:r>
              <a:rPr lang="en-US" sz="2800" b="1" dirty="0">
                <a:solidFill>
                  <a:schemeClr val="accent2"/>
                </a:solidFill>
              </a:rPr>
              <a:t>’</a:t>
            </a:r>
            <a:r>
              <a:rPr lang="en-US" sz="2800" b="1" dirty="0"/>
              <a:t> be? How big might </a:t>
            </a:r>
            <a:r>
              <a:rPr lang="en-US" sz="2800" b="1" dirty="0">
                <a:solidFill>
                  <a:schemeClr val="accent1"/>
                </a:solidFill>
              </a:rPr>
              <a:t>u</a:t>
            </a:r>
            <a:r>
              <a:rPr lang="en-US" sz="2800" b="1" dirty="0"/>
              <a:t> be?</a:t>
            </a:r>
          </a:p>
          <a:p>
            <a:r>
              <a:rPr lang="en-US" sz="2800" dirty="0"/>
              <a:t>Each row looks like: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B1972-AE96-4976-8FAE-A4D5C8BC3464}"/>
                  </a:ext>
                </a:extLst>
              </p:cNvPr>
              <p:cNvSpPr txBox="1"/>
              <p:nvPr/>
            </p:nvSpPr>
            <p:spPr>
              <a:xfrm>
                <a:off x="224015" y="3812498"/>
                <a:ext cx="8695970" cy="1126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𝑼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e>
                                              <m:sup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p>
                                            </m:sSup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e>
                                              <m:sup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6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p>
                                            </m:sSup>
                                          </m:e>
                                        </m:mr>
                                      </m:m>
                                    </m:e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3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US" sz="28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e>
                                              <m:sup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10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3</m:t>
                                                </m:r>
                                              </m:sup>
                                            </m:sSup>
                                          </m:e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4B1972-AE96-4976-8FAE-A4D5C8BC3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15" y="3812498"/>
                <a:ext cx="8695970" cy="1126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C4501EE-3BDA-4B60-997B-212DB4234572}"/>
                  </a:ext>
                </a:extLst>
              </p:cNvPr>
              <p:cNvSpPr/>
              <p:nvPr/>
            </p:nvSpPr>
            <p:spPr>
              <a:xfrm>
                <a:off x="224015" y="5040063"/>
                <a:ext cx="8559038" cy="5816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Then: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800" dirty="0"/>
                  <a:t> is ~10</a:t>
                </a:r>
                <a:r>
                  <a:rPr lang="en-US" sz="2800" baseline="30000" dirty="0"/>
                  <a:t>12</a:t>
                </a:r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sSub>
                      <m:sSub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𝑼</m:t>
                        </m:r>
                      </m:e>
                      <m: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sub>
                    </m:sSub>
                  </m:oMath>
                </a14:m>
                <a:r>
                  <a:rPr lang="en-US" sz="2800" dirty="0"/>
                  <a:t> is ~10</a:t>
                </a:r>
                <a:r>
                  <a:rPr lang="en-US" sz="2800" baseline="30000" dirty="0"/>
                  <a:t>3</a:t>
                </a:r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C4501EE-3BDA-4B60-997B-212DB42345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15" y="5040063"/>
                <a:ext cx="8559038" cy="581634"/>
              </a:xfrm>
              <a:prstGeom prst="rect">
                <a:avLst/>
              </a:prstGeom>
              <a:blipFill>
                <a:blip r:embed="rId5"/>
                <a:stretch>
                  <a:fillRect l="-1496" t="-1052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7079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024D0-6877-4ABD-A781-50FDD0B4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Eight Point Algorithm – Difficulty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B22C94-F31B-41C4-865B-BAA7D2296DCD}"/>
              </a:ext>
            </a:extLst>
          </p:cNvPr>
          <p:cNvSpPr txBox="1"/>
          <p:nvPr/>
        </p:nvSpPr>
        <p:spPr>
          <a:xfrm>
            <a:off x="140018" y="1690689"/>
            <a:ext cx="88639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Numbers of varying magnitude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 dirty="0"/>
              <a:t> instability</a:t>
            </a:r>
          </a:p>
          <a:p>
            <a:endParaRPr lang="en-US" sz="2800" dirty="0"/>
          </a:p>
          <a:p>
            <a:r>
              <a:rPr lang="en-US" sz="2800" dirty="0"/>
              <a:t>Remember: a floating point number (float/double) isn’t a “real” number: for sign, coefficient, exponent integers</a:t>
            </a:r>
          </a:p>
          <a:p>
            <a:r>
              <a:rPr lang="en-US" sz="2800" dirty="0"/>
              <a:t>	(-1)</a:t>
            </a:r>
            <a:r>
              <a:rPr lang="en-US" sz="2800" baseline="30000" dirty="0"/>
              <a:t>sign</a:t>
            </a:r>
            <a:r>
              <a:rPr lang="en-US" sz="2800" dirty="0"/>
              <a:t> * coefficient * 2</a:t>
            </a:r>
            <a:r>
              <a:rPr lang="en-US" sz="2800" baseline="30000" dirty="0"/>
              <a:t>exponent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Exercise to see how this screws up: add up Gaussian noise (mean=100, std=10), divide by number you added up</a:t>
            </a:r>
          </a:p>
        </p:txBody>
      </p:sp>
    </p:spTree>
    <p:extLst>
      <p:ext uri="{BB962C8B-B14F-4D97-AF65-F5344CB8AC3E}">
        <p14:creationId xmlns:p14="http://schemas.microsoft.com/office/powerpoint/2010/main" val="240929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89294-6E30-4FCF-955E-1E7AFB47A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Numerical Instability?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824D0-3D07-4CBF-BECA-C559992B0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125" y="1447858"/>
            <a:ext cx="5439393" cy="51525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F5F5-FCD0-41FB-8027-0D2626B075C6}"/>
              </a:ext>
            </a:extLst>
          </p:cNvPr>
          <p:cNvSpPr txBox="1"/>
          <p:nvPr/>
        </p:nvSpPr>
        <p:spPr>
          <a:xfrm>
            <a:off x="133572" y="1442094"/>
            <a:ext cx="31745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Code:</a:t>
            </a:r>
          </a:p>
          <a:p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x += N(100,10)</a:t>
            </a:r>
          </a:p>
          <a:p>
            <a:r>
              <a:rPr lang="en-US"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+= 1</a:t>
            </a:r>
          </a:p>
          <a:p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mean = x/I</a:t>
            </a:r>
          </a:p>
          <a:p>
            <a:endParaRPr lang="en-US" sz="2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800" dirty="0">
                <a:latin typeface="+mj-lt"/>
                <a:cs typeface="Courier New" panose="02070309020205020404" pitchFamily="49" charset="0"/>
              </a:rPr>
              <a:t>Only change is the # of bits in accumulator x</a:t>
            </a:r>
          </a:p>
          <a:p>
            <a:endParaRPr lang="en-US" sz="2800" dirty="0">
              <a:latin typeface="+mj-lt"/>
              <a:cs typeface="Courier New" panose="02070309020205020404" pitchFamily="49" charset="0"/>
            </a:endParaRPr>
          </a:p>
          <a:p>
            <a:r>
              <a:rPr lang="en-US" sz="2800" dirty="0">
                <a:latin typeface="+mj-lt"/>
                <a:cs typeface="Courier New" panose="02070309020205020404" pitchFamily="49" charset="0"/>
              </a:rPr>
              <a:t>Note: 50M is 50 1Kx1K images</a:t>
            </a:r>
          </a:p>
        </p:txBody>
      </p:sp>
    </p:spTree>
    <p:extLst>
      <p:ext uri="{BB962C8B-B14F-4D97-AF65-F5344CB8AC3E}">
        <p14:creationId xmlns:p14="http://schemas.microsoft.com/office/powerpoint/2010/main" val="2165823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9748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49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1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2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3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4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5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6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7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8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9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0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1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2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3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4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9765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9766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976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9802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3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4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5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6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7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8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9768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9795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6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7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8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9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0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1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9769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9788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9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0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1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2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3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4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0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9771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9772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59773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9781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2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3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4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5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6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7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4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75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76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666875" y="59436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352800" y="61722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086475" y="6088063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9780" name="TextBox 71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4D6BD64-4C49-45FD-887D-D22E38E15FE1}"/>
              </a:ext>
            </a:extLst>
          </p:cNvPr>
          <p:cNvSpPr txBox="1"/>
          <p:nvPr/>
        </p:nvSpPr>
        <p:spPr>
          <a:xfrm>
            <a:off x="5419288" y="1526796"/>
            <a:ext cx="364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Motion:</a:t>
            </a:r>
          </a:p>
          <a:p>
            <a:r>
              <a:rPr lang="en-US" sz="2800" dirty="0"/>
              <a:t>Figure out R, t for a set of cameras given correspondences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2C57E-3A7A-403A-A8FF-2682DFA4C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Normalized 8-point</a:t>
            </a:r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02A14934-3890-4FD9-B2F1-A912B55A0DD3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1524000"/>
            <a:ext cx="7772400" cy="5105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z="2400" dirty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/>
              <a:t>Use the eight-point algorithm to compute </a:t>
            </a:r>
            <a:r>
              <a:rPr lang="en-US" sz="2400" b="1" i="1" dirty="0"/>
              <a:t>F</a:t>
            </a:r>
            <a:r>
              <a:rPr lang="en-US" sz="2400" dirty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/>
              <a:t>Enforce 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A25509-2BCC-4E10-A5A7-8F00666F3098}"/>
              </a:ext>
            </a:extLst>
          </p:cNvPr>
          <p:cNvSpPr/>
          <p:nvPr/>
        </p:nvSpPr>
        <p:spPr>
          <a:xfrm>
            <a:off x="300037" y="6063143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R. Hartley</a:t>
            </a:r>
          </a:p>
          <a:p>
            <a:pPr algn="ctr"/>
            <a:r>
              <a:rPr lang="en-US" i="1" dirty="0"/>
              <a:t>In defense of the eight-point algorithm TPAMI 1997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133DCF-1C8F-4B9E-B178-973CBAC55175}"/>
              </a:ext>
            </a:extLst>
          </p:cNvPr>
          <p:cNvSpPr txBox="1"/>
          <p:nvPr/>
        </p:nvSpPr>
        <p:spPr>
          <a:xfrm>
            <a:off x="357404" y="6247809"/>
            <a:ext cx="8060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</a:p>
          <a:p>
            <a:r>
              <a:rPr lang="en-US" sz="1200" dirty="0"/>
              <a:t>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797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F763-5083-439E-A850-62ABCE26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Trick</a:t>
            </a:r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964CB65F-375C-49C9-92C9-001028C60F20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4025" y="1515979"/>
            <a:ext cx="82359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</a:rPr>
              <a:t>Minimizing via U</a:t>
            </a:r>
            <a:r>
              <a:rPr lang="en-US" sz="2800" baseline="30000" dirty="0">
                <a:solidFill>
                  <a:srgbClr val="000000"/>
                </a:solidFill>
              </a:rPr>
              <a:t>T</a:t>
            </a:r>
            <a:r>
              <a:rPr lang="en-US" sz="2800" dirty="0">
                <a:solidFill>
                  <a:srgbClr val="000000"/>
                </a:solidFill>
              </a:rPr>
              <a:t>U </a:t>
            </a:r>
            <a:r>
              <a:rPr lang="en-US" sz="2800" dirty="0"/>
              <a:t>minimizes sum of squared </a:t>
            </a:r>
            <a:r>
              <a:rPr lang="en-US" sz="2800" i="1" dirty="0"/>
              <a:t>algebraic</a:t>
            </a:r>
            <a:r>
              <a:rPr lang="en-US" sz="2800" dirty="0"/>
              <a:t> distances between points </a:t>
            </a:r>
            <a:r>
              <a:rPr lang="en-US" sz="2800" b="1" i="1" dirty="0"/>
              <a:t>p</a:t>
            </a:r>
            <a:r>
              <a:rPr lang="en-US" sz="2800" i="1" baseline="-25000" dirty="0"/>
              <a:t>i </a:t>
            </a:r>
            <a:r>
              <a:rPr lang="en-US" sz="2800" dirty="0"/>
              <a:t>and </a:t>
            </a:r>
            <a:r>
              <a:rPr lang="en-US" sz="2800" dirty="0" err="1"/>
              <a:t>epipolar</a:t>
            </a:r>
            <a:r>
              <a:rPr lang="en-US" sz="2800" dirty="0"/>
              <a:t> lines </a:t>
            </a:r>
            <a:r>
              <a:rPr lang="en-US" sz="2800" b="1" i="1" dirty="0" err="1"/>
              <a:t>Fp’</a:t>
            </a:r>
            <a:r>
              <a:rPr lang="en-US" sz="2800" i="1" baseline="-25000" dirty="0" err="1"/>
              <a:t>i</a:t>
            </a:r>
            <a:r>
              <a:rPr lang="en-US" sz="2800" dirty="0"/>
              <a:t> (or points </a:t>
            </a:r>
            <a:r>
              <a:rPr lang="en-US" sz="2800" b="1" i="1" dirty="0" err="1"/>
              <a:t>p’</a:t>
            </a:r>
            <a:r>
              <a:rPr lang="en-US" sz="2800" i="1" baseline="-25000" dirty="0" err="1"/>
              <a:t>i</a:t>
            </a:r>
            <a:r>
              <a:rPr lang="en-US" sz="2800" dirty="0"/>
              <a:t> and </a:t>
            </a:r>
            <a:r>
              <a:rPr lang="en-US" sz="2800" dirty="0" err="1"/>
              <a:t>epipolar</a:t>
            </a:r>
            <a:r>
              <a:rPr lang="en-US" sz="2800" dirty="0"/>
              <a:t> lines </a:t>
            </a:r>
            <a:r>
              <a:rPr lang="en-US" sz="2800" b="1" i="1" dirty="0" err="1"/>
              <a:t>F</a:t>
            </a:r>
            <a:r>
              <a:rPr lang="en-US" sz="2800" i="1" baseline="30000" dirty="0" err="1"/>
              <a:t>T</a:t>
            </a:r>
            <a:r>
              <a:rPr lang="en-US" sz="2800" b="1" i="1" dirty="0" err="1"/>
              <a:t>p</a:t>
            </a:r>
            <a:r>
              <a:rPr lang="en-US" sz="2800" i="1" baseline="-25000" dirty="0" err="1"/>
              <a:t>i</a:t>
            </a:r>
            <a:r>
              <a:rPr lang="en-US" sz="2800" dirty="0"/>
              <a:t>):  </a:t>
            </a:r>
            <a:endParaRPr lang="en-US" sz="2800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E19567-2F35-4DB9-8DE5-F0650408E766}"/>
                  </a:ext>
                </a:extLst>
              </p:cNvPr>
              <p:cNvSpPr txBox="1"/>
              <p:nvPr/>
            </p:nvSpPr>
            <p:spPr>
              <a:xfrm>
                <a:off x="3368843" y="2887495"/>
                <a:ext cx="2106666" cy="796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b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sSubSup>
                                    <m:sSubSup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E19567-2F35-4DB9-8DE5-F0650408E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8843" y="2887495"/>
                <a:ext cx="2106666" cy="7965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4A48B18-5ABB-41CC-B756-137E3E55EC13}"/>
              </a:ext>
            </a:extLst>
          </p:cNvPr>
          <p:cNvGrpSpPr/>
          <p:nvPr/>
        </p:nvGrpSpPr>
        <p:grpSpPr>
          <a:xfrm>
            <a:off x="454025" y="3714750"/>
            <a:ext cx="8235950" cy="2968451"/>
            <a:chOff x="454025" y="3714750"/>
            <a:chExt cx="8235950" cy="2968451"/>
          </a:xfrm>
        </p:grpSpPr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E9E5BB16-6A39-44E6-B072-596B76ABCC99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454025" y="3714750"/>
              <a:ext cx="8235950" cy="573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20000"/>
                </a:spcBef>
              </a:pPr>
              <a:r>
                <a:rPr lang="en-US" sz="2800" dirty="0">
                  <a:solidFill>
                    <a:srgbClr val="000000"/>
                  </a:solidFill>
                </a:rPr>
                <a:t>May want to minimize </a:t>
              </a:r>
              <a:r>
                <a:rPr lang="en-US" sz="2800" i="1" dirty="0">
                  <a:solidFill>
                    <a:srgbClr val="000000"/>
                  </a:solidFill>
                </a:rPr>
                <a:t>geometric </a:t>
              </a:r>
              <a:r>
                <a:rPr lang="en-US" sz="2800" dirty="0">
                  <a:solidFill>
                    <a:srgbClr val="000000"/>
                  </a:solidFill>
                </a:rPr>
                <a:t>distance: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E4CACB-4009-4C32-863E-163D331ADA6C}"/>
                </a:ext>
              </a:extLst>
            </p:cNvPr>
            <p:cNvSpPr/>
            <p:nvPr/>
          </p:nvSpPr>
          <p:spPr bwMode="auto">
            <a:xfrm>
              <a:off x="5193799" y="4247397"/>
              <a:ext cx="3321551" cy="243580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1883757-BF4B-4221-8744-FABE9AA0125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93799" y="4358116"/>
              <a:ext cx="3321551" cy="2214366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0203A45-97CD-4162-8C71-609F39EB600C}"/>
                </a:ext>
              </a:extLst>
            </p:cNvPr>
            <p:cNvCxnSpPr/>
            <p:nvPr/>
          </p:nvCxnSpPr>
          <p:spPr bwMode="auto">
            <a:xfrm flipH="1">
              <a:off x="6854575" y="4911707"/>
              <a:ext cx="332155" cy="553592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1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10AAF01-495E-409C-9B78-AE3BC6A78576}"/>
                </a:ext>
              </a:extLst>
            </p:cNvPr>
            <p:cNvSpPr/>
            <p:nvPr/>
          </p:nvSpPr>
          <p:spPr bwMode="auto">
            <a:xfrm>
              <a:off x="7076011" y="4800989"/>
              <a:ext cx="221437" cy="22143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66594CA-8E31-48BF-A618-7DEB052CB3CD}"/>
                    </a:ext>
                  </a:extLst>
                </p:cNvPr>
                <p:cNvSpPr txBox="1"/>
                <p:nvPr/>
              </p:nvSpPr>
              <p:spPr>
                <a:xfrm>
                  <a:off x="1451993" y="4655254"/>
                  <a:ext cx="2747547" cy="10524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eqArr>
                              <m:eqArr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e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p>
                                  <m:sSupPr>
                                    <m:ctrlP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′</m:t>
                                            </m:r>
                                          </m:sup>
                                        </m:sSubSup>
                                        <m:r>
                                          <a:rPr lang="en-US" sz="28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𝐹</m:t>
                                            </m:r>
                                          </m:e>
                                          <m:sup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𝑇</m:t>
                                            </m:r>
                                          </m:sup>
                                        </m:sSup>
                                        <m:sSub>
                                          <m:sSubPr>
                                            <m:ctrlP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p>
                                    <m:r>
                                      <a:rPr lang="en-US" sz="2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eqArr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66594CA-8E31-48BF-A618-7DEB052CB3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1993" y="4655254"/>
                  <a:ext cx="2747547" cy="105246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DA6DB19-DE66-44DE-B767-CFB026BAF60E}"/>
                    </a:ext>
                  </a:extLst>
                </p:cNvPr>
                <p:cNvSpPr txBox="1"/>
                <p:nvPr/>
              </p:nvSpPr>
              <p:spPr>
                <a:xfrm>
                  <a:off x="7342548" y="4605041"/>
                  <a:ext cx="437363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DA6DB19-DE66-44DE-B767-CFB026BAF6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548" y="4605041"/>
                  <a:ext cx="437363" cy="43088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D6E9895-1611-494E-B039-9C5955FF059C}"/>
                    </a:ext>
                  </a:extLst>
                </p:cNvPr>
                <p:cNvSpPr txBox="1"/>
                <p:nvPr/>
              </p:nvSpPr>
              <p:spPr>
                <a:xfrm>
                  <a:off x="7020652" y="5874668"/>
                  <a:ext cx="1330108" cy="4308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  <m:sSubSup>
                          <m:sSubSup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  <m:sup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D6E9895-1611-494E-B039-9C5955FF05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0652" y="5874668"/>
                  <a:ext cx="1330108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D3CF5C4-D3EB-4CA7-BC13-AC8CD92E505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796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784597"/>
              </p:ext>
            </p:extLst>
          </p:nvPr>
        </p:nvGraphicFramePr>
        <p:xfrm>
          <a:off x="2717538" y="1264231"/>
          <a:ext cx="3747025" cy="374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0" name="Image" r:id="rId4" imgW="7250794" imgH="7250794" progId="Photoshop.Image.10">
                  <p:embed/>
                </p:oleObj>
              </mc:Choice>
              <mc:Fallback>
                <p:oleObj name="Image" r:id="rId4" imgW="7250794" imgH="7250794" progId="Photoshop.Image.10">
                  <p:embed/>
                  <p:pic>
                    <p:nvPicPr>
                      <p:cNvPr id="10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538" y="1264231"/>
                        <a:ext cx="3747025" cy="374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13896"/>
              </p:ext>
            </p:extLst>
          </p:nvPr>
        </p:nvGraphicFramePr>
        <p:xfrm>
          <a:off x="476250" y="5080212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A4508BB-420E-4814-84CB-E70EDBFAFFD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02863-6DDE-4F15-A815-57F4093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Fundamental Matrix Song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ED2A9-41EC-48D9-9A3C-D6E635505DDA}"/>
              </a:ext>
            </a:extLst>
          </p:cNvPr>
          <p:cNvSpPr/>
          <p:nvPr/>
        </p:nvSpPr>
        <p:spPr>
          <a:xfrm>
            <a:off x="2870753" y="6308208"/>
            <a:ext cx="3377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danielwedge.com</a:t>
            </a:r>
            <a:r>
              <a:rPr lang="en-US" dirty="0">
                <a:hlinkClick r:id="rId4"/>
              </a:rPr>
              <a:t>/</a:t>
            </a:r>
            <a:r>
              <a:rPr lang="en-US" dirty="0" err="1">
                <a:hlinkClick r:id="rId4"/>
              </a:rPr>
              <a:t>fmatrix</a:t>
            </a:r>
            <a:r>
              <a:rPr lang="en-US" dirty="0">
                <a:hlinkClick r:id="rId4"/>
              </a:rPr>
              <a:t>/</a:t>
            </a:r>
            <a:endParaRPr lang="en-US" dirty="0"/>
          </a:p>
        </p:txBody>
      </p:sp>
      <p:pic>
        <p:nvPicPr>
          <p:cNvPr id="5" name="fundamental_subtitled">
            <a:hlinkClick r:id="" action="ppaction://media"/>
            <a:extLst>
              <a:ext uri="{FF2B5EF4-FFF2-40B4-BE49-F238E27FC236}">
                <a16:creationId xmlns:a16="http://schemas.microsoft.com/office/drawing/2014/main" id="{6A15F2C4-D17A-4764-9345-EB5B66FF77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1279008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US" dirty="0"/>
              <a:t>Estimating the fundamental matrix is known as “weak calibration”</a:t>
            </a:r>
          </a:p>
          <a:p>
            <a:pPr>
              <a:buFontTx/>
              <a:buChar char="•"/>
            </a:pPr>
            <a:r>
              <a:rPr lang="en-US" dirty="0"/>
              <a:t>If we know the calibration matrices of the two cameras, we can estimate the essential matrix: </a:t>
            </a:r>
            <a:r>
              <a:rPr lang="en-US" b="1" i="1" dirty="0"/>
              <a:t>E </a:t>
            </a:r>
            <a:r>
              <a:rPr lang="en-US" i="1" dirty="0"/>
              <a:t>=</a:t>
            </a:r>
            <a:r>
              <a:rPr lang="en-US" b="1" i="1" dirty="0"/>
              <a:t> K</a:t>
            </a:r>
            <a:r>
              <a:rPr lang="en-US" i="1" dirty="0"/>
              <a:t>’</a:t>
            </a:r>
            <a:r>
              <a:rPr lang="en-US" i="1" baseline="30000" dirty="0"/>
              <a:t>T</a:t>
            </a:r>
            <a:r>
              <a:rPr lang="en-US" b="1" i="1" dirty="0"/>
              <a:t>FK</a:t>
            </a:r>
          </a:p>
          <a:p>
            <a:pPr>
              <a:buFontTx/>
              <a:buChar char="•"/>
            </a:pPr>
            <a:r>
              <a:rPr lang="en-US" dirty="0"/>
              <a:t>The essential matrix gives us the relative rotation and translation between the cameras, or their extrinsic parameters</a:t>
            </a:r>
          </a:p>
          <a:p>
            <a:pPr>
              <a:buFontTx/>
              <a:buChar char="•"/>
            </a:pPr>
            <a:r>
              <a:rPr lang="en-US" dirty="0"/>
              <a:t>Alternatively, if the calibration matrices are known, the </a:t>
            </a:r>
            <a:r>
              <a:rPr lang="en-US" dirty="0">
                <a:hlinkClick r:id="rId3"/>
              </a:rPr>
              <a:t>five-point algorithm</a:t>
            </a:r>
            <a:r>
              <a:rPr lang="en-US" dirty="0"/>
              <a:t> can be used to estimate relative camera pose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AE882B-989D-4D8B-834B-4AABE8517BB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4DD022-3DF3-4CD3-BE7E-5A92E629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365126"/>
            <a:ext cx="8675370" cy="1325563"/>
          </a:xfrm>
        </p:spPr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Epipolar</a:t>
            </a:r>
            <a:r>
              <a:rPr lang="en-US" dirty="0"/>
              <a:t> Geometry </a:t>
            </a:r>
            <a:r>
              <a:rPr lang="en-US"/>
              <a:t>to Calibration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Two-view geometry</a:t>
            </a:r>
          </a:p>
        </p:txBody>
      </p:sp>
      <p:pic>
        <p:nvPicPr>
          <p:cNvPr id="12291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676400"/>
            <a:ext cx="44656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" y="1676400"/>
            <a:ext cx="44656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DDC766-2D3D-4C2F-A1F6-1F47AFF93603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Hartley &amp; Zisserman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DCAB1-CA46-4E1F-B709-AD683D3FA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Geometry Reminder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03C4D14-6E2A-4B3E-8029-C4C427252A09}"/>
              </a:ext>
            </a:extLst>
          </p:cNvPr>
          <p:cNvGrpSpPr/>
          <p:nvPr/>
        </p:nvGrpSpPr>
        <p:grpSpPr>
          <a:xfrm>
            <a:off x="3109979" y="2182447"/>
            <a:ext cx="5080728" cy="2965035"/>
            <a:chOff x="3109979" y="2182447"/>
            <a:chExt cx="5080728" cy="2965035"/>
          </a:xfrm>
        </p:grpSpPr>
        <p:sp>
          <p:nvSpPr>
            <p:cNvPr id="7" name="Parallelogram 6">
              <a:extLst>
                <a:ext uri="{FF2B5EF4-FFF2-40B4-BE49-F238E27FC236}">
                  <a16:creationId xmlns:a16="http://schemas.microsoft.com/office/drawing/2014/main" id="{3928826B-5571-478D-9543-4B4634144AA6}"/>
                </a:ext>
              </a:extLst>
            </p:cNvPr>
            <p:cNvSpPr/>
            <p:nvPr/>
          </p:nvSpPr>
          <p:spPr>
            <a:xfrm rot="5400000">
              <a:off x="3100108" y="2192318"/>
              <a:ext cx="1521502" cy="1501760"/>
            </a:xfrm>
            <a:prstGeom prst="parallelogram">
              <a:avLst>
                <a:gd name="adj" fmla="val 3874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AD7DBE8-5351-422F-B2E2-1EAAD839F197}"/>
                </a:ext>
              </a:extLst>
            </p:cNvPr>
            <p:cNvSpPr/>
            <p:nvPr/>
          </p:nvSpPr>
          <p:spPr>
            <a:xfrm>
              <a:off x="4286099" y="2943198"/>
              <a:ext cx="154846" cy="15484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9D3EFE-B176-46EC-8B9C-45FC2BC0335A}"/>
                </a:ext>
              </a:extLst>
            </p:cNvPr>
            <p:cNvSpPr txBox="1"/>
            <p:nvPr/>
          </p:nvSpPr>
          <p:spPr>
            <a:xfrm>
              <a:off x="4808797" y="3331600"/>
              <a:ext cx="3381910" cy="18158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 (2D point)</a:t>
              </a:r>
            </a:p>
            <a:p>
              <a:r>
                <a:rPr lang="en-US" sz="2800" dirty="0"/>
                <a:t>3 h. coordinates</a:t>
              </a:r>
            </a:p>
            <a:p>
              <a:r>
                <a:rPr lang="en-US" sz="2800" dirty="0"/>
                <a:t>Pretending image plane is in front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4D4175-2CAB-4FBF-96AE-4A5528EB0727}"/>
              </a:ext>
            </a:extLst>
          </p:cNvPr>
          <p:cNvGrpSpPr/>
          <p:nvPr/>
        </p:nvGrpSpPr>
        <p:grpSpPr>
          <a:xfrm>
            <a:off x="162370" y="3207194"/>
            <a:ext cx="3457723" cy="2417342"/>
            <a:chOff x="162370" y="3207194"/>
            <a:chExt cx="3457723" cy="2417342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A458B20E-4B43-4072-9A2B-93204009A345}"/>
                </a:ext>
              </a:extLst>
            </p:cNvPr>
            <p:cNvSpPr/>
            <p:nvPr/>
          </p:nvSpPr>
          <p:spPr>
            <a:xfrm rot="5400000">
              <a:off x="2108462" y="3217065"/>
              <a:ext cx="1521502" cy="1501760"/>
            </a:xfrm>
            <a:prstGeom prst="parallelogram">
              <a:avLst>
                <a:gd name="adj" fmla="val 3874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2BE2C8C-C95C-48C4-A531-D577F36377F2}"/>
                </a:ext>
              </a:extLst>
            </p:cNvPr>
            <p:cNvSpPr/>
            <p:nvPr/>
          </p:nvSpPr>
          <p:spPr>
            <a:xfrm>
              <a:off x="2417410" y="3890521"/>
              <a:ext cx="154846" cy="15484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B7E0250-32C9-4ABB-B56D-A6B878E0F5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833" y="3435257"/>
              <a:ext cx="1001130" cy="505589"/>
            </a:xfrm>
            <a:prstGeom prst="line">
              <a:avLst/>
            </a:prstGeom>
            <a:ln w="57150" cap="rnd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5717FDC-189C-4DB2-9274-400BA745F04B}"/>
                </a:ext>
              </a:extLst>
            </p:cNvPr>
            <p:cNvSpPr txBox="1"/>
            <p:nvPr/>
          </p:nvSpPr>
          <p:spPr>
            <a:xfrm>
              <a:off x="162370" y="4239541"/>
              <a:ext cx="3031772" cy="1384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p (2D point)</a:t>
              </a:r>
            </a:p>
            <a:p>
              <a:pPr algn="r"/>
              <a:r>
                <a:rPr lang="en-US" sz="2800" dirty="0"/>
                <a:t>3 h. coordinates</a:t>
              </a:r>
            </a:p>
            <a:p>
              <a:pPr algn="r"/>
              <a:r>
                <a:rPr lang="en-US" sz="2800" dirty="0"/>
                <a:t>Actual location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500368-B116-492A-82A0-24FA457EE657}"/>
              </a:ext>
            </a:extLst>
          </p:cNvPr>
          <p:cNvGrpSpPr/>
          <p:nvPr/>
        </p:nvGrpSpPr>
        <p:grpSpPr>
          <a:xfrm>
            <a:off x="3398676" y="3351864"/>
            <a:ext cx="553242" cy="678302"/>
            <a:chOff x="3398676" y="3351864"/>
            <a:chExt cx="553242" cy="67830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A13A0DC-F28D-4940-84E3-55BEFD7D9B6A}"/>
                </a:ext>
              </a:extLst>
            </p:cNvPr>
            <p:cNvSpPr/>
            <p:nvPr/>
          </p:nvSpPr>
          <p:spPr>
            <a:xfrm>
              <a:off x="3398676" y="3351864"/>
              <a:ext cx="222267" cy="22226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6F03246-22FD-4043-B86B-565331426526}"/>
                </a:ext>
              </a:extLst>
            </p:cNvPr>
            <p:cNvSpPr txBox="1"/>
            <p:nvPr/>
          </p:nvSpPr>
          <p:spPr>
            <a:xfrm>
              <a:off x="3575418" y="3445391"/>
              <a:ext cx="37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24E949-2ACB-445D-A35A-8405F92C13C1}"/>
              </a:ext>
            </a:extLst>
          </p:cNvPr>
          <p:cNvGrpSpPr/>
          <p:nvPr/>
        </p:nvGrpSpPr>
        <p:grpSpPr>
          <a:xfrm>
            <a:off x="3495963" y="1690689"/>
            <a:ext cx="5502758" cy="1744568"/>
            <a:chOff x="3495963" y="1690689"/>
            <a:chExt cx="5502758" cy="1744568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D0A9089-26C5-4DE1-B15F-EE758EC414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5963" y="2253698"/>
              <a:ext cx="2339637" cy="1181559"/>
            </a:xfrm>
            <a:prstGeom prst="line">
              <a:avLst/>
            </a:prstGeom>
            <a:ln w="57150" cap="rnd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48CA4EA-BCB9-483F-81B6-AD7FD9692725}"/>
                </a:ext>
              </a:extLst>
            </p:cNvPr>
            <p:cNvGrpSpPr/>
            <p:nvPr/>
          </p:nvGrpSpPr>
          <p:grpSpPr>
            <a:xfrm>
              <a:off x="5720954" y="1690689"/>
              <a:ext cx="3277767" cy="954107"/>
              <a:chOff x="5720954" y="1690689"/>
              <a:chExt cx="3277767" cy="954107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FF0D61A-11B7-46DC-8F70-798BB27C4165}"/>
                  </a:ext>
                </a:extLst>
              </p:cNvPr>
              <p:cNvSpPr/>
              <p:nvPr/>
            </p:nvSpPr>
            <p:spPr>
              <a:xfrm>
                <a:off x="5720954" y="2182447"/>
                <a:ext cx="222267" cy="222267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4C8E011-636E-41AE-A0A8-4D6E452714A5}"/>
                  </a:ext>
                </a:extLst>
              </p:cNvPr>
              <p:cNvSpPr txBox="1"/>
              <p:nvPr/>
            </p:nvSpPr>
            <p:spPr>
              <a:xfrm>
                <a:off x="6010908" y="1690689"/>
                <a:ext cx="2987813" cy="95410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X (3D point)</a:t>
                </a:r>
              </a:p>
              <a:p>
                <a:r>
                  <a:rPr lang="en-US" sz="2800" dirty="0"/>
                  <a:t>4 h. coordinates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4E00B12-B7A9-4383-8CB3-67E11774AFFC}"/>
              </a:ext>
            </a:extLst>
          </p:cNvPr>
          <p:cNvGrpSpPr/>
          <p:nvPr/>
        </p:nvGrpSpPr>
        <p:grpSpPr>
          <a:xfrm>
            <a:off x="427378" y="1926869"/>
            <a:ext cx="3858721" cy="1508389"/>
            <a:chOff x="427378" y="1926869"/>
            <a:chExt cx="3858721" cy="1508389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E26CE0E-7FB6-4F53-BCF9-BCE20FE30B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92450" y="3034449"/>
              <a:ext cx="793649" cy="400809"/>
            </a:xfrm>
            <a:prstGeom prst="line">
              <a:avLst/>
            </a:prstGeom>
            <a:ln w="57150" cap="rnd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DF2C28D-D2E5-438E-8328-DDFB4CB67A66}"/>
                </a:ext>
              </a:extLst>
            </p:cNvPr>
            <p:cNvSpPr txBox="1"/>
            <p:nvPr/>
          </p:nvSpPr>
          <p:spPr>
            <a:xfrm>
              <a:off x="427378" y="1926869"/>
              <a:ext cx="3381910" cy="9541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/>
                <a:t>K</a:t>
              </a:r>
              <a:r>
                <a:rPr lang="en-US" sz="2800" baseline="30000" dirty="0"/>
                <a:t>-1</a:t>
              </a:r>
              <a:r>
                <a:rPr lang="en-US" sz="2800" dirty="0"/>
                <a:t>p (Ray)</a:t>
              </a:r>
            </a:p>
            <a:p>
              <a:pPr algn="r"/>
              <a:r>
                <a:rPr lang="en-US" sz="2800" dirty="0"/>
                <a:t>3 h. coordinates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58B07D4-E43A-4DD4-967E-5282033CE89E}"/>
              </a:ext>
            </a:extLst>
          </p:cNvPr>
          <p:cNvSpPr txBox="1"/>
          <p:nvPr/>
        </p:nvSpPr>
        <p:spPr>
          <a:xfrm>
            <a:off x="3575418" y="5624536"/>
            <a:ext cx="4615289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Have camera with pinhole at origin </a:t>
            </a:r>
            <a:r>
              <a:rPr lang="en-US" sz="2800" b="1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682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3545C0-5930-48E9-B2DD-E6F7093AD312}"/>
              </a:ext>
            </a:extLst>
          </p:cNvPr>
          <p:cNvGrpSpPr/>
          <p:nvPr/>
        </p:nvGrpSpPr>
        <p:grpSpPr>
          <a:xfrm>
            <a:off x="1510421" y="4563028"/>
            <a:ext cx="6200564" cy="0"/>
            <a:chOff x="1510421" y="4563028"/>
            <a:chExt cx="6200564" cy="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4B3612B-B743-47F9-86EC-C77D6E20D40E}"/>
                </a:ext>
              </a:extLst>
            </p:cNvPr>
            <p:cNvCxnSpPr>
              <a:cxnSpLocks/>
            </p:cNvCxnSpPr>
            <p:nvPr/>
          </p:nvCxnSpPr>
          <p:spPr>
            <a:xfrm>
              <a:off x="6107442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77993B-2C2C-4D4F-90DA-5CA07FE86C26}"/>
                </a:ext>
              </a:extLst>
            </p:cNvPr>
            <p:cNvCxnSpPr>
              <a:cxnSpLocks/>
            </p:cNvCxnSpPr>
            <p:nvPr/>
          </p:nvCxnSpPr>
          <p:spPr>
            <a:xfrm>
              <a:off x="3452242" y="4563028"/>
              <a:ext cx="2341942" cy="0"/>
            </a:xfrm>
            <a:prstGeom prst="line">
              <a:avLst/>
            </a:prstGeom>
            <a:ln w="127000" cap="flat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17D516F-4941-45CD-99BD-C599FC852401}"/>
                </a:ext>
              </a:extLst>
            </p:cNvPr>
            <p:cNvCxnSpPr>
              <a:cxnSpLocks/>
            </p:cNvCxnSpPr>
            <p:nvPr/>
          </p:nvCxnSpPr>
          <p:spPr>
            <a:xfrm>
              <a:off x="1510421" y="4563028"/>
              <a:ext cx="1603543" cy="0"/>
            </a:xfrm>
            <a:prstGeom prst="line">
              <a:avLst/>
            </a:prstGeom>
            <a:ln w="1270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CD9E17D-0C50-45CA-90C3-E24139760F56}"/>
              </a:ext>
            </a:extLst>
          </p:cNvPr>
          <p:cNvSpPr txBox="1"/>
          <p:nvPr/>
        </p:nvSpPr>
        <p:spPr>
          <a:xfrm>
            <a:off x="740569" y="5268036"/>
            <a:ext cx="7662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Suppose we have two cameras at origins o, o’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Baseline</a:t>
            </a:r>
            <a:r>
              <a:rPr lang="en-US" sz="2800" dirty="0"/>
              <a:t> is the line connecting the origins </a:t>
            </a:r>
          </a:p>
        </p:txBody>
      </p:sp>
    </p:spTree>
    <p:extLst>
      <p:ext uri="{BB962C8B-B14F-4D97-AF65-F5344CB8AC3E}">
        <p14:creationId xmlns:p14="http://schemas.microsoft.com/office/powerpoint/2010/main" val="1610772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354E81-DC8D-438A-8F95-BB1FDF8EF342}"/>
              </a:ext>
            </a:extLst>
          </p:cNvPr>
          <p:cNvCxnSpPr>
            <a:cxnSpLocks/>
          </p:cNvCxnSpPr>
          <p:nvPr/>
        </p:nvCxnSpPr>
        <p:spPr>
          <a:xfrm flipV="1">
            <a:off x="3006945" y="1956622"/>
            <a:ext cx="1616268" cy="13328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55D5DA3-9C86-494A-BDDD-F006F45D81A0}"/>
              </a:ext>
            </a:extLst>
          </p:cNvPr>
          <p:cNvCxnSpPr>
            <a:cxnSpLocks/>
          </p:cNvCxnSpPr>
          <p:nvPr/>
        </p:nvCxnSpPr>
        <p:spPr>
          <a:xfrm flipH="1" flipV="1">
            <a:off x="4623213" y="1967885"/>
            <a:ext cx="1757905" cy="1449644"/>
          </a:xfrm>
          <a:prstGeom prst="line">
            <a:avLst/>
          </a:prstGeom>
          <a:ln w="127000" cap="flat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FAA3E0B-742A-4340-90FA-08B4CC5EE8F3}"/>
              </a:ext>
            </a:extLst>
          </p:cNvPr>
          <p:cNvSpPr/>
          <p:nvPr/>
        </p:nvSpPr>
        <p:spPr>
          <a:xfrm>
            <a:off x="4426333" y="1759741"/>
            <a:ext cx="393760" cy="393760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68A7DA4-0C19-4923-AC0C-070A24AC1190}"/>
              </a:ext>
            </a:extLst>
          </p:cNvPr>
          <p:cNvSpPr txBox="1"/>
          <p:nvPr/>
        </p:nvSpPr>
        <p:spPr>
          <a:xfrm>
            <a:off x="4920370" y="1392317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X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1F57F-7A40-4148-9D77-FD34BC0F1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0FFA546-670E-4AD3-98F3-6C325F2062AE}"/>
              </a:ext>
            </a:extLst>
          </p:cNvPr>
          <p:cNvSpPr/>
          <p:nvPr/>
        </p:nvSpPr>
        <p:spPr>
          <a:xfrm rot="5400000">
            <a:off x="774295" y="2280984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1810EA32-7D12-4EAE-B06F-71857429C95B}"/>
              </a:ext>
            </a:extLst>
          </p:cNvPr>
          <p:cNvSpPr/>
          <p:nvPr/>
        </p:nvSpPr>
        <p:spPr>
          <a:xfrm rot="16200000" flipH="1">
            <a:off x="5776697" y="2280982"/>
            <a:ext cx="2695434" cy="2660460"/>
          </a:xfrm>
          <a:prstGeom prst="parallelogram">
            <a:avLst>
              <a:gd name="adj" fmla="val 387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3612B-B743-47F9-86EC-C77D6E20D40E}"/>
              </a:ext>
            </a:extLst>
          </p:cNvPr>
          <p:cNvCxnSpPr>
            <a:cxnSpLocks/>
          </p:cNvCxnSpPr>
          <p:nvPr/>
        </p:nvCxnSpPr>
        <p:spPr>
          <a:xfrm>
            <a:off x="6107442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77993B-2C2C-4D4F-90DA-5CA07FE86C26}"/>
              </a:ext>
            </a:extLst>
          </p:cNvPr>
          <p:cNvCxnSpPr>
            <a:cxnSpLocks/>
          </p:cNvCxnSpPr>
          <p:nvPr/>
        </p:nvCxnSpPr>
        <p:spPr>
          <a:xfrm>
            <a:off x="3452242" y="4563028"/>
            <a:ext cx="2341942" cy="0"/>
          </a:xfrm>
          <a:prstGeom prst="line">
            <a:avLst/>
          </a:prstGeom>
          <a:ln w="127000" cap="flat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7D516F-4941-45CD-99BD-C599FC852401}"/>
              </a:ext>
            </a:extLst>
          </p:cNvPr>
          <p:cNvCxnSpPr>
            <a:cxnSpLocks/>
          </p:cNvCxnSpPr>
          <p:nvPr/>
        </p:nvCxnSpPr>
        <p:spPr>
          <a:xfrm>
            <a:off x="1510421" y="4563028"/>
            <a:ext cx="1603543" cy="0"/>
          </a:xfrm>
          <a:prstGeom prst="line">
            <a:avLst/>
          </a:prstGeom>
          <a:ln w="1270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547BCE1-E9BE-496C-B969-A2FE8447D43D}"/>
              </a:ext>
            </a:extLst>
          </p:cNvPr>
          <p:cNvSpPr txBox="1"/>
          <p:nvPr/>
        </p:nvSpPr>
        <p:spPr>
          <a:xfrm>
            <a:off x="848719" y="4563028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366F03-3D28-4A32-BFED-4A35631E2AC6}"/>
              </a:ext>
            </a:extLst>
          </p:cNvPr>
          <p:cNvSpPr txBox="1"/>
          <p:nvPr/>
        </p:nvSpPr>
        <p:spPr>
          <a:xfrm>
            <a:off x="7870348" y="4585084"/>
            <a:ext cx="58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o'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30E1AB-0708-4279-A93A-27FABA69F578}"/>
              </a:ext>
            </a:extLst>
          </p:cNvPr>
          <p:cNvCxnSpPr>
            <a:cxnSpLocks/>
          </p:cNvCxnSpPr>
          <p:nvPr/>
        </p:nvCxnSpPr>
        <p:spPr>
          <a:xfrm flipV="1">
            <a:off x="1500106" y="3625728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50B6B0-3951-4627-9EBC-63436954885F}"/>
              </a:ext>
            </a:extLst>
          </p:cNvPr>
          <p:cNvCxnSpPr>
            <a:cxnSpLocks/>
          </p:cNvCxnSpPr>
          <p:nvPr/>
        </p:nvCxnSpPr>
        <p:spPr>
          <a:xfrm flipH="1" flipV="1">
            <a:off x="6611913" y="3654316"/>
            <a:ext cx="1099072" cy="906343"/>
          </a:xfrm>
          <a:prstGeom prst="line">
            <a:avLst/>
          </a:prstGeom>
          <a:ln w="127000" cap="rnd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7C75D628-4B19-4B72-9B45-4E75630B186F}"/>
              </a:ext>
            </a:extLst>
          </p:cNvPr>
          <p:cNvSpPr/>
          <p:nvPr/>
        </p:nvSpPr>
        <p:spPr>
          <a:xfrm>
            <a:off x="7549441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A0C81-7138-49B8-B039-4BA5C86B0C08}"/>
              </a:ext>
            </a:extLst>
          </p:cNvPr>
          <p:cNvSpPr/>
          <p:nvPr/>
        </p:nvSpPr>
        <p:spPr>
          <a:xfrm>
            <a:off x="1303226" y="4335190"/>
            <a:ext cx="393760" cy="39376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5A6F7A-CA2C-4CDB-A054-8A81CE40AB6C}"/>
              </a:ext>
            </a:extLst>
          </p:cNvPr>
          <p:cNvSpPr txBox="1"/>
          <p:nvPr/>
        </p:nvSpPr>
        <p:spPr>
          <a:xfrm>
            <a:off x="740569" y="5268036"/>
            <a:ext cx="766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add a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point X</a:t>
            </a:r>
            <a:r>
              <a:rPr lang="en-US" sz="2800" dirty="0"/>
              <a:t>, which projects to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en-US" sz="2800" dirty="0"/>
              <a:t> and 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</a:rPr>
              <a:t>p’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1E392F-5C5C-477C-9307-56C72B6AB8C2}"/>
              </a:ext>
            </a:extLst>
          </p:cNvPr>
          <p:cNvGrpSpPr/>
          <p:nvPr/>
        </p:nvGrpSpPr>
        <p:grpSpPr>
          <a:xfrm>
            <a:off x="2541699" y="3399462"/>
            <a:ext cx="4116898" cy="584775"/>
            <a:chOff x="2541699" y="3399462"/>
            <a:chExt cx="4116898" cy="584775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5711561-DD9E-42A7-BDDC-C25FA8D08B3C}"/>
                </a:ext>
              </a:extLst>
            </p:cNvPr>
            <p:cNvSpPr/>
            <p:nvPr/>
          </p:nvSpPr>
          <p:spPr>
            <a:xfrm>
              <a:off x="2541699" y="3428849"/>
              <a:ext cx="274320" cy="2743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CB1E506-C2CE-431C-B563-DE124B0DDF49}"/>
                </a:ext>
              </a:extLst>
            </p:cNvPr>
            <p:cNvSpPr/>
            <p:nvPr/>
          </p:nvSpPr>
          <p:spPr>
            <a:xfrm>
              <a:off x="6384277" y="3417529"/>
              <a:ext cx="274320" cy="2743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176EDD5-5062-4913-B261-3023DBC03F47}"/>
                </a:ext>
              </a:extLst>
            </p:cNvPr>
            <p:cNvSpPr txBox="1"/>
            <p:nvPr/>
          </p:nvSpPr>
          <p:spPr>
            <a:xfrm>
              <a:off x="2816019" y="3399462"/>
              <a:ext cx="584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46C98D-5807-4E7E-9579-7BB0C5F6CF93}"/>
                </a:ext>
              </a:extLst>
            </p:cNvPr>
            <p:cNvSpPr txBox="1"/>
            <p:nvPr/>
          </p:nvSpPr>
          <p:spPr>
            <a:xfrm>
              <a:off x="5910901" y="3399462"/>
              <a:ext cx="584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p'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666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3053</TotalTime>
  <Words>2529</Words>
  <Application>Microsoft Office PowerPoint</Application>
  <PresentationFormat>On-screen Show (4:3)</PresentationFormat>
  <Paragraphs>431</Paragraphs>
  <Slides>54</Slides>
  <Notes>11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Cambria Math</vt:lpstr>
      <vt:lpstr>Courier New</vt:lpstr>
      <vt:lpstr>Times New Roman</vt:lpstr>
      <vt:lpstr>My New Default Theme</vt:lpstr>
      <vt:lpstr>Image</vt:lpstr>
      <vt:lpstr>Epipolar Geometry</vt:lpstr>
      <vt:lpstr>Multi-view geometry</vt:lpstr>
      <vt:lpstr>Multi-view geometry problems</vt:lpstr>
      <vt:lpstr>Multi-view geometry problems</vt:lpstr>
      <vt:lpstr>Multi-view geometry problems</vt:lpstr>
      <vt:lpstr>Two-view geometry</vt:lpstr>
      <vt:lpstr>Camera Geometry Reminder</vt:lpstr>
      <vt:lpstr>Epipolar Geometry</vt:lpstr>
      <vt:lpstr>Epipolar Geometry</vt:lpstr>
      <vt:lpstr>Epipolar Geometry</vt:lpstr>
      <vt:lpstr>Epipolar Geometry</vt:lpstr>
      <vt:lpstr>The Epipole</vt:lpstr>
      <vt:lpstr>Epipolar Geometry</vt:lpstr>
      <vt:lpstr>Example: Converging Cameras</vt:lpstr>
      <vt:lpstr>Example: Converging Cameras</vt:lpstr>
      <vt:lpstr>Example 1: Converging Cameras</vt:lpstr>
      <vt:lpstr>Example: Parallel to Image Plane</vt:lpstr>
      <vt:lpstr>Example: Parallel to Image Plane</vt:lpstr>
      <vt:lpstr>Example: Parallel to Image Plane</vt:lpstr>
      <vt:lpstr>Example: Forward Motion</vt:lpstr>
      <vt:lpstr>Example: Forward Motion</vt:lpstr>
      <vt:lpstr>Example: Forward Motion</vt:lpstr>
      <vt:lpstr>Motion perpendicular to image plane</vt:lpstr>
      <vt:lpstr>So?</vt:lpstr>
      <vt:lpstr>Epipolar Geometry</vt:lpstr>
      <vt:lpstr>Epipolar Geometry</vt:lpstr>
      <vt:lpstr>Epipolar Geometry</vt:lpstr>
      <vt:lpstr>Epipolar Geometry</vt:lpstr>
      <vt:lpstr>Epipolar constraint example</vt:lpstr>
      <vt:lpstr>Epipolar Constraint: One Note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Epipolar Constraint: Calibrated Case</vt:lpstr>
      <vt:lpstr>Essential Essential Matrix Facts</vt:lpstr>
      <vt:lpstr>Essential Essential Matrix Facts</vt:lpstr>
      <vt:lpstr>Essential Essential Matrix Facts</vt:lpstr>
      <vt:lpstr>What if we don’t know K? </vt:lpstr>
      <vt:lpstr>Fundamental Matrix Fundamentals</vt:lpstr>
      <vt:lpstr>Estimating the fundamental matrix</vt:lpstr>
      <vt:lpstr>Estimating the fundamental matrix</vt:lpstr>
      <vt:lpstr>Estimating the fundamental matrix</vt:lpstr>
      <vt:lpstr>Eight Point Algorithm</vt:lpstr>
      <vt:lpstr>Eight Point Algorithm – Difficulty 1</vt:lpstr>
      <vt:lpstr>Eight Point Algorithm – Difficulty 1</vt:lpstr>
      <vt:lpstr>Eight Point Algorithm – Difficulty 2</vt:lpstr>
      <vt:lpstr>Eight Point Algorithm – Difficulty 2</vt:lpstr>
      <vt:lpstr>Remember Numerical Instability?</vt:lpstr>
      <vt:lpstr>Solution: Normalized 8-point</vt:lpstr>
      <vt:lpstr>Last Trick</vt:lpstr>
      <vt:lpstr>Comparison</vt:lpstr>
      <vt:lpstr>The Fundamental Matrix Song</vt:lpstr>
      <vt:lpstr>From Epipolar Geometry to Calibration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334</cp:revision>
  <dcterms:created xsi:type="dcterms:W3CDTF">2018-12-05T18:14:01Z</dcterms:created>
  <dcterms:modified xsi:type="dcterms:W3CDTF">2019-11-21T02:33:17Z</dcterms:modified>
</cp:coreProperties>
</file>