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5"/>
  </p:notesMasterIdLst>
  <p:sldIdLst>
    <p:sldId id="256" r:id="rId2"/>
    <p:sldId id="885" r:id="rId3"/>
    <p:sldId id="886" r:id="rId4"/>
    <p:sldId id="887" r:id="rId5"/>
    <p:sldId id="897" r:id="rId6"/>
    <p:sldId id="898" r:id="rId7"/>
    <p:sldId id="899" r:id="rId8"/>
    <p:sldId id="900" r:id="rId9"/>
    <p:sldId id="901" r:id="rId10"/>
    <p:sldId id="903" r:id="rId11"/>
    <p:sldId id="904" r:id="rId12"/>
    <p:sldId id="907" r:id="rId13"/>
    <p:sldId id="905" r:id="rId14"/>
    <p:sldId id="906" r:id="rId15"/>
    <p:sldId id="838" r:id="rId16"/>
    <p:sldId id="894" r:id="rId17"/>
    <p:sldId id="908" r:id="rId18"/>
    <p:sldId id="914" r:id="rId19"/>
    <p:sldId id="915" r:id="rId20"/>
    <p:sldId id="913" r:id="rId21"/>
    <p:sldId id="911" r:id="rId22"/>
    <p:sldId id="909" r:id="rId23"/>
    <p:sldId id="910" r:id="rId24"/>
    <p:sldId id="917" r:id="rId25"/>
    <p:sldId id="794" r:id="rId26"/>
    <p:sldId id="795" r:id="rId27"/>
    <p:sldId id="796" r:id="rId28"/>
    <p:sldId id="797" r:id="rId29"/>
    <p:sldId id="798" r:id="rId30"/>
    <p:sldId id="808" r:id="rId31"/>
    <p:sldId id="803" r:id="rId32"/>
    <p:sldId id="919" r:id="rId33"/>
    <p:sldId id="842" r:id="rId34"/>
    <p:sldId id="837" r:id="rId35"/>
    <p:sldId id="865" r:id="rId36"/>
    <p:sldId id="841" r:id="rId37"/>
    <p:sldId id="867" r:id="rId38"/>
    <p:sldId id="918" r:id="rId39"/>
    <p:sldId id="868" r:id="rId40"/>
    <p:sldId id="860" r:id="rId41"/>
    <p:sldId id="879" r:id="rId42"/>
    <p:sldId id="881" r:id="rId43"/>
    <p:sldId id="923" r:id="rId44"/>
    <p:sldId id="924" r:id="rId45"/>
    <p:sldId id="925" r:id="rId46"/>
    <p:sldId id="629" r:id="rId47"/>
    <p:sldId id="882" r:id="rId48"/>
    <p:sldId id="884" r:id="rId49"/>
    <p:sldId id="891" r:id="rId50"/>
    <p:sldId id="308" r:id="rId51"/>
    <p:sldId id="324" r:id="rId52"/>
    <p:sldId id="294" r:id="rId53"/>
    <p:sldId id="285" r:id="rId54"/>
    <p:sldId id="288" r:id="rId55"/>
    <p:sldId id="266" r:id="rId56"/>
    <p:sldId id="267" r:id="rId57"/>
    <p:sldId id="269" r:id="rId58"/>
    <p:sldId id="270" r:id="rId59"/>
    <p:sldId id="307" r:id="rId60"/>
    <p:sldId id="300" r:id="rId61"/>
    <p:sldId id="284" r:id="rId62"/>
    <p:sldId id="272" r:id="rId63"/>
    <p:sldId id="273" r:id="rId64"/>
    <p:sldId id="892" r:id="rId65"/>
    <p:sldId id="341" r:id="rId66"/>
    <p:sldId id="342" r:id="rId67"/>
    <p:sldId id="343" r:id="rId68"/>
    <p:sldId id="344" r:id="rId69"/>
    <p:sldId id="376" r:id="rId70"/>
    <p:sldId id="920" r:id="rId71"/>
    <p:sldId id="921" r:id="rId72"/>
    <p:sldId id="927" r:id="rId73"/>
    <p:sldId id="928" r:id="rId74"/>
    <p:sldId id="926" r:id="rId75"/>
    <p:sldId id="930" r:id="rId76"/>
    <p:sldId id="929" r:id="rId77"/>
    <p:sldId id="931" r:id="rId78"/>
    <p:sldId id="922" r:id="rId79"/>
    <p:sldId id="888" r:id="rId80"/>
    <p:sldId id="846" r:id="rId81"/>
    <p:sldId id="850" r:id="rId82"/>
    <p:sldId id="877" r:id="rId83"/>
    <p:sldId id="851"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42EC15-7491-4C55-8950-B518AEABF4BB}">
          <p14:sldIdLst>
            <p14:sldId id="256"/>
            <p14:sldId id="885"/>
            <p14:sldId id="886"/>
            <p14:sldId id="887"/>
            <p14:sldId id="897"/>
            <p14:sldId id="898"/>
            <p14:sldId id="899"/>
            <p14:sldId id="900"/>
            <p14:sldId id="901"/>
            <p14:sldId id="903"/>
            <p14:sldId id="904"/>
            <p14:sldId id="907"/>
            <p14:sldId id="905"/>
            <p14:sldId id="906"/>
            <p14:sldId id="838"/>
            <p14:sldId id="894"/>
            <p14:sldId id="908"/>
            <p14:sldId id="914"/>
            <p14:sldId id="915"/>
            <p14:sldId id="913"/>
            <p14:sldId id="911"/>
            <p14:sldId id="909"/>
            <p14:sldId id="910"/>
            <p14:sldId id="917"/>
            <p14:sldId id="794"/>
            <p14:sldId id="795"/>
            <p14:sldId id="796"/>
            <p14:sldId id="797"/>
            <p14:sldId id="798"/>
            <p14:sldId id="808"/>
            <p14:sldId id="803"/>
            <p14:sldId id="919"/>
            <p14:sldId id="842"/>
            <p14:sldId id="837"/>
            <p14:sldId id="865"/>
            <p14:sldId id="841"/>
            <p14:sldId id="867"/>
            <p14:sldId id="918"/>
            <p14:sldId id="868"/>
            <p14:sldId id="860"/>
            <p14:sldId id="879"/>
            <p14:sldId id="881"/>
            <p14:sldId id="923"/>
            <p14:sldId id="924"/>
            <p14:sldId id="925"/>
            <p14:sldId id="629"/>
            <p14:sldId id="882"/>
            <p14:sldId id="884"/>
            <p14:sldId id="891"/>
            <p14:sldId id="308"/>
            <p14:sldId id="324"/>
            <p14:sldId id="294"/>
            <p14:sldId id="285"/>
            <p14:sldId id="288"/>
            <p14:sldId id="266"/>
            <p14:sldId id="267"/>
            <p14:sldId id="269"/>
            <p14:sldId id="270"/>
            <p14:sldId id="307"/>
            <p14:sldId id="300"/>
            <p14:sldId id="284"/>
            <p14:sldId id="272"/>
            <p14:sldId id="273"/>
            <p14:sldId id="892"/>
            <p14:sldId id="341"/>
            <p14:sldId id="342"/>
            <p14:sldId id="343"/>
            <p14:sldId id="344"/>
            <p14:sldId id="376"/>
            <p14:sldId id="920"/>
            <p14:sldId id="921"/>
            <p14:sldId id="927"/>
            <p14:sldId id="928"/>
            <p14:sldId id="926"/>
            <p14:sldId id="930"/>
            <p14:sldId id="929"/>
            <p14:sldId id="931"/>
            <p14:sldId id="922"/>
            <p14:sldId id="888"/>
            <p14:sldId id="846"/>
            <p14:sldId id="850"/>
            <p14:sldId id="877"/>
            <p14:sldId id="85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1"/>
    <a:srgbClr val="C08080"/>
    <a:srgbClr val="B9CDE5"/>
    <a:srgbClr val="D99694"/>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81" autoAdjust="0"/>
    <p:restoredTop sz="93801" autoAdjust="0"/>
  </p:normalViewPr>
  <p:slideViewPr>
    <p:cSldViewPr snapToGrid="0">
      <p:cViewPr varScale="1">
        <p:scale>
          <a:sx n="107" d="100"/>
          <a:sy n="107" d="100"/>
        </p:scale>
        <p:origin x="133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FDBD7-720E-448A-8B78-8E71992BDDA0}" type="datetimeFigureOut">
              <a:rPr lang="en-US" smtClean="0"/>
              <a:t>11/4/2019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9E745-5063-419E-B6E6-C86CC9053B41}" type="slidenum">
              <a:rPr lang="en-US" smtClean="0"/>
              <a:t>‹#›</a:t>
            </a:fld>
            <a:endParaRPr lang="en-US"/>
          </a:p>
        </p:txBody>
      </p:sp>
    </p:spTree>
    <p:extLst>
      <p:ext uri="{BB962C8B-B14F-4D97-AF65-F5344CB8AC3E}">
        <p14:creationId xmlns:p14="http://schemas.microsoft.com/office/powerpoint/2010/main" val="3453111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25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546238C-4816-3C47-9788-AE916EBBC2C6}" type="slidenum">
              <a:rPr lang="en-US" smtClean="0"/>
              <a:t>40</a:t>
            </a:fld>
            <a:endParaRPr lang="en-US"/>
          </a:p>
        </p:txBody>
      </p:sp>
    </p:spTree>
    <p:extLst>
      <p:ext uri="{BB962C8B-B14F-4D97-AF65-F5344CB8AC3E}">
        <p14:creationId xmlns:p14="http://schemas.microsoft.com/office/powerpoint/2010/main" val="1232957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By now, you’re probably</a:t>
            </a:r>
            <a:r>
              <a:rPr lang="en-US" baseline="0" dirty="0"/>
              <a:t> familiar with the idea that big datasets of labeled images plus deep learning have ushered in a new era of computer vision.  </a:t>
            </a:r>
          </a:p>
          <a:p>
            <a:r>
              <a:rPr lang="en-US" baseline="0" dirty="0"/>
              <a:t>- what’s even more remarkable, however, is that the trained models seem to transfer to many other problems</a:t>
            </a:r>
          </a:p>
          <a:p>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50</a:t>
            </a:fld>
            <a:endParaRPr lang="en-US"/>
          </a:p>
        </p:txBody>
      </p:sp>
    </p:spTree>
    <p:extLst>
      <p:ext uri="{BB962C8B-B14F-4D97-AF65-F5344CB8AC3E}">
        <p14:creationId xmlns:p14="http://schemas.microsoft.com/office/powerpoint/2010/main" val="92809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One way to explain</a:t>
            </a:r>
            <a:r>
              <a:rPr lang="en-US" baseline="0" dirty="0"/>
              <a:t> </a:t>
            </a:r>
            <a:r>
              <a:rPr lang="en-US" dirty="0"/>
              <a:t>this</a:t>
            </a:r>
            <a:r>
              <a:rPr lang="en-US" baseline="0" dirty="0"/>
              <a:t> phenomenon</a:t>
            </a:r>
            <a:r>
              <a:rPr lang="en-US" dirty="0"/>
              <a:t> is that the network begins by extracting some</a:t>
            </a:r>
            <a:r>
              <a:rPr lang="en-US" baseline="0" dirty="0"/>
              <a:t> general-purpose information in order to solve classification.  </a:t>
            </a:r>
          </a:p>
          <a:p>
            <a:r>
              <a:rPr lang="en-US" baseline="0" dirty="0"/>
              <a:t>- For example, to classify the breed of this dog, it makes sense to first extract its pose, parts, etc.</a:t>
            </a:r>
            <a:endParaRPr lang="en-US" dirty="0"/>
          </a:p>
          <a:p>
            <a:r>
              <a:rPr lang="en-US" dirty="0"/>
              <a:t>-</a:t>
            </a:r>
            <a:r>
              <a:rPr lang="en-US" baseline="0" dirty="0"/>
              <a:t> </a:t>
            </a:r>
            <a:r>
              <a:rPr lang="en-US" dirty="0"/>
              <a:t>For those of us who care about other problems besides classification, this</a:t>
            </a:r>
            <a:r>
              <a:rPr lang="en-US" baseline="0" dirty="0"/>
              <a:t> classification problem is just a “pretext”—an excuse—for extracting this more general purpose information.</a:t>
            </a:r>
          </a:p>
          <a:p>
            <a:r>
              <a:rPr lang="en-US" baseline="0" dirty="0"/>
              <a:t>- But if the features we’re learning are general, then does it have to be *this* task that the network trains on?  </a:t>
            </a:r>
          </a:p>
          <a:p>
            <a:r>
              <a:rPr lang="en-US" baseline="0" dirty="0"/>
              <a:t>- Semantic labels from humans are expensive.  </a:t>
            </a:r>
          </a:p>
          <a:p>
            <a:r>
              <a:rPr lang="en-US" baseline="0" dirty="0"/>
              <a:t>- Do we need semantic labels in order to learn a useful representation? Or is there some other pretext task that will learn something similar?</a:t>
            </a:r>
          </a:p>
          <a:p>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51</a:t>
            </a:fld>
            <a:endParaRPr lang="en-US"/>
          </a:p>
        </p:txBody>
      </p:sp>
    </p:spTree>
    <p:extLst>
      <p:ext uri="{BB962C8B-B14F-4D97-AF65-F5344CB8AC3E}">
        <p14:creationId xmlns:p14="http://schemas.microsoft.com/office/powerpoint/2010/main" val="1404956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there’s already evidence that context can serve as a</a:t>
            </a:r>
            <a:r>
              <a:rPr lang="en-US" baseline="0" dirty="0"/>
              <a:t> pretext task in the text domain</a:t>
            </a:r>
            <a:endParaRPr lang="en-US" dirty="0"/>
          </a:p>
          <a:p>
            <a:r>
              <a:rPr lang="en-US" dirty="0"/>
              <a:t>- However, doing this with pixels is hard because each pixel has so little semantic information.</a:t>
            </a:r>
          </a:p>
        </p:txBody>
      </p:sp>
      <p:sp>
        <p:nvSpPr>
          <p:cNvPr id="4" name="Slide Number Placeholder 3"/>
          <p:cNvSpPr>
            <a:spLocks noGrp="1"/>
          </p:cNvSpPr>
          <p:nvPr>
            <p:ph type="sldNum" sz="quarter" idx="10"/>
          </p:nvPr>
        </p:nvSpPr>
        <p:spPr/>
        <p:txBody>
          <a:bodyPr/>
          <a:lstStyle/>
          <a:p>
            <a:fld id="{85E09B76-0FB8-4CFA-ACAF-41C9690F1255}" type="slidenum">
              <a:rPr lang="en-US" smtClean="0"/>
              <a:t>52</a:t>
            </a:fld>
            <a:endParaRPr lang="en-US"/>
          </a:p>
        </p:txBody>
      </p:sp>
    </p:spTree>
    <p:extLst>
      <p:ext uri="{BB962C8B-B14F-4D97-AF65-F5344CB8AC3E}">
        <p14:creationId xmlns:p14="http://schemas.microsoft.com/office/powerpoint/2010/main" val="120395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Say</a:t>
            </a:r>
            <a:r>
              <a:rPr lang="en-US" baseline="0" dirty="0"/>
              <a:t> I give you a pair of patches from one image.  Can you say where they go relative to one another?</a:t>
            </a:r>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53</a:t>
            </a:fld>
            <a:endParaRPr lang="en-US"/>
          </a:p>
        </p:txBody>
      </p:sp>
    </p:spTree>
    <p:extLst>
      <p:ext uri="{BB962C8B-B14F-4D97-AF65-F5344CB8AC3E}">
        <p14:creationId xmlns:p14="http://schemas.microsoft.com/office/powerpoint/2010/main" val="2956658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a:t>
            </a:r>
            <a:r>
              <a:rPr lang="en-US" baseline="0" dirty="0"/>
              <a:t> is hard if you don’t know what a bus is, but easy if you do.</a:t>
            </a:r>
          </a:p>
          <a:p>
            <a:r>
              <a:rPr lang="en-US" baseline="0" dirty="0"/>
              <a:t>- We hope that if we give this task to a machine learner, it will also solve it by recognizing semantics.</a:t>
            </a:r>
          </a:p>
        </p:txBody>
      </p:sp>
      <p:sp>
        <p:nvSpPr>
          <p:cNvPr id="4" name="Slide Number Placeholder 3"/>
          <p:cNvSpPr>
            <a:spLocks noGrp="1"/>
          </p:cNvSpPr>
          <p:nvPr>
            <p:ph type="sldNum" sz="quarter" idx="10"/>
          </p:nvPr>
        </p:nvSpPr>
        <p:spPr/>
        <p:txBody>
          <a:bodyPr/>
          <a:lstStyle/>
          <a:p>
            <a:fld id="{85E09B76-0FB8-4CFA-ACAF-41C9690F1255}" type="slidenum">
              <a:rPr lang="en-US" smtClean="0"/>
              <a:t>54</a:t>
            </a:fld>
            <a:endParaRPr lang="en-US"/>
          </a:p>
        </p:txBody>
      </p:sp>
    </p:spTree>
    <p:extLst>
      <p:ext uri="{BB962C8B-B14F-4D97-AF65-F5344CB8AC3E}">
        <p14:creationId xmlns:p14="http://schemas.microsoft.com/office/powerpoint/2010/main" val="1621286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Let’s ask a machine learner to solve</a:t>
            </a:r>
            <a:r>
              <a:rPr lang="en-US" baseline="0" dirty="0"/>
              <a:t> this.  Given an unlabeled image, we sample one patch uniformly at random, and then a second patch from one of these 8 possible locations relative to the first.</a:t>
            </a:r>
          </a:p>
          <a:p>
            <a:r>
              <a:rPr lang="en-US" dirty="0"/>
              <a:t>- We then pass both patches to a deep network which is trained to predict which of</a:t>
            </a:r>
            <a:r>
              <a:rPr lang="en-US" baseline="0" dirty="0"/>
              <a:t> the 8 classes was sampled.</a:t>
            </a:r>
          </a:p>
          <a:p>
            <a:r>
              <a:rPr lang="en-US" dirty="0"/>
              <a:t>- Note</a:t>
            </a:r>
            <a:r>
              <a:rPr lang="en-US" baseline="0" dirty="0"/>
              <a:t> the structure of this network: we have a relatively complex embedding that happens in parallel for both patches, followed by a relatively simple classifier that receives input from both patches.  We expect that this will encourage the network to extract semantics, because that’s what makes life easier for the simple classifier.  </a:t>
            </a:r>
          </a:p>
          <a:p>
            <a:r>
              <a:rPr lang="en-US" baseline="0" dirty="0"/>
              <a:t>- This embedding function can be transferred to other problems</a:t>
            </a:r>
          </a:p>
          <a:p>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55</a:t>
            </a:fld>
            <a:endParaRPr lang="en-US"/>
          </a:p>
        </p:txBody>
      </p:sp>
    </p:spTree>
    <p:extLst>
      <p:ext uri="{BB962C8B-B14F-4D97-AF65-F5344CB8AC3E}">
        <p14:creationId xmlns:p14="http://schemas.microsoft.com/office/powerpoint/2010/main" val="2564075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Create an embedding where semantically similar patches are close together</a:t>
            </a:r>
          </a:p>
          <a:p>
            <a:r>
              <a:rPr lang="en-US" dirty="0"/>
              <a:t>- indeed, for this patch, the most similar other patches</a:t>
            </a:r>
            <a:r>
              <a:rPr lang="en-US" baseline="0" dirty="0"/>
              <a:t> are other cats</a:t>
            </a:r>
            <a:endParaRPr lang="en-US" dirty="0"/>
          </a:p>
          <a:p>
            <a:r>
              <a:rPr lang="en-US" dirty="0"/>
              <a:t>- Note</a:t>
            </a:r>
            <a:r>
              <a:rPr lang="en-US" baseline="0" dirty="0"/>
              <a:t> what this means: we’ve connected across instances of cats despite using an objective function that operates within a single image</a:t>
            </a:r>
          </a:p>
          <a:p>
            <a:r>
              <a:rPr lang="en-US" dirty="0"/>
              <a:t>- We never told the algorithm that these were the same in any way</a:t>
            </a:r>
          </a:p>
        </p:txBody>
      </p:sp>
      <p:sp>
        <p:nvSpPr>
          <p:cNvPr id="4" name="Slide Number Placeholder 3"/>
          <p:cNvSpPr>
            <a:spLocks noGrp="1"/>
          </p:cNvSpPr>
          <p:nvPr>
            <p:ph type="sldNum" sz="quarter" idx="10"/>
          </p:nvPr>
        </p:nvSpPr>
        <p:spPr/>
        <p:txBody>
          <a:bodyPr/>
          <a:lstStyle/>
          <a:p>
            <a:fld id="{85E09B76-0FB8-4CFA-ACAF-41C9690F1255}" type="slidenum">
              <a:rPr lang="en-US" smtClean="0"/>
              <a:t>56</a:t>
            </a:fld>
            <a:endParaRPr lang="en-US"/>
          </a:p>
        </p:txBody>
      </p:sp>
    </p:spTree>
    <p:extLst>
      <p:ext uri="{BB962C8B-B14F-4D97-AF65-F5344CB8AC3E}">
        <p14:creationId xmlns:p14="http://schemas.microsoft.com/office/powerpoint/2010/main" val="2121056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way that we extract</a:t>
            </a:r>
            <a:r>
              <a:rPr lang="en-US" baseline="0" dirty="0"/>
              <a:t> the patches is important.  The problem</a:t>
            </a:r>
            <a:r>
              <a:rPr lang="en-US" dirty="0"/>
              <a:t> is</a:t>
            </a:r>
            <a:r>
              <a:rPr lang="en-US" baseline="0" dirty="0"/>
              <a:t> that there are trivial shortcuts: ways that the network can solve the problem without really extracting the semantics that we’re after, like the line in this pair of patches.</a:t>
            </a:r>
          </a:p>
          <a:p>
            <a:r>
              <a:rPr lang="en-US" dirty="0"/>
              <a:t>-</a:t>
            </a:r>
            <a:r>
              <a:rPr lang="en-US" baseline="0" dirty="0"/>
              <a:t> </a:t>
            </a:r>
            <a:r>
              <a:rPr lang="en-US" dirty="0"/>
              <a:t>The gap makes it</a:t>
            </a:r>
            <a:r>
              <a:rPr lang="en-US" baseline="0" dirty="0"/>
              <a:t> less likely that low-level properties cross both patches</a:t>
            </a:r>
          </a:p>
          <a:p>
            <a:r>
              <a:rPr lang="en-US" baseline="0" dirty="0"/>
              <a:t>- The jittering makes it harder to match straight lines between two patches</a:t>
            </a:r>
          </a:p>
          <a:p>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57</a:t>
            </a:fld>
            <a:endParaRPr lang="en-US"/>
          </a:p>
        </p:txBody>
      </p:sp>
    </p:spTree>
    <p:extLst>
      <p:ext uri="{BB962C8B-B14F-4D97-AF65-F5344CB8AC3E}">
        <p14:creationId xmlns:p14="http://schemas.microsoft.com/office/powerpoint/2010/main" val="3614306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After training for a while, another</a:t>
            </a:r>
            <a:r>
              <a:rPr lang="en-US" baseline="0" dirty="0"/>
              <a:t> “trivial” shortcut started to take hold, which was difficult to track down.  We first noticed pairs that the net could predict much better than people.</a:t>
            </a:r>
          </a:p>
          <a:p>
            <a:r>
              <a:rPr lang="en-US" baseline="0" dirty="0"/>
              <a:t>- We found its nearest neighbors were other textures with little else in common</a:t>
            </a:r>
          </a:p>
          <a:p>
            <a:r>
              <a:rPr lang="en-US" baseline="0" dirty="0"/>
              <a:t>- We then looked at the distribution of where those nearest-neighbor patches were occurring in the original image frame—turned out they were all from the same corner of the image</a:t>
            </a:r>
          </a:p>
          <a:p>
            <a:r>
              <a:rPr lang="en-US" baseline="0" dirty="0"/>
              <a:t>- Was the network figuring out where the patches were on the image frame?  To find out, we trained a separate network to predict the absolute (</a:t>
            </a:r>
            <a:r>
              <a:rPr lang="en-US" baseline="0" dirty="0" err="1"/>
              <a:t>x,y</a:t>
            </a:r>
            <a:r>
              <a:rPr lang="en-US" baseline="0" dirty="0"/>
              <a:t>) coordinates of individual patches.</a:t>
            </a:r>
          </a:p>
          <a:p>
            <a:r>
              <a:rPr lang="en-US" baseline="0" dirty="0"/>
              <a:t>- For some images (not all), the net predicted very well, even for patches with no semantics in them.  </a:t>
            </a:r>
          </a:p>
        </p:txBody>
      </p:sp>
      <p:sp>
        <p:nvSpPr>
          <p:cNvPr id="4" name="Slide Number Placeholder 3"/>
          <p:cNvSpPr>
            <a:spLocks noGrp="1"/>
          </p:cNvSpPr>
          <p:nvPr>
            <p:ph type="sldNum" sz="quarter" idx="10"/>
          </p:nvPr>
        </p:nvSpPr>
        <p:spPr/>
        <p:txBody>
          <a:bodyPr/>
          <a:lstStyle/>
          <a:p>
            <a:fld id="{85E09B76-0FB8-4CFA-ACAF-41C9690F1255}" type="slidenum">
              <a:rPr lang="en-US" smtClean="0"/>
              <a:t>58</a:t>
            </a:fld>
            <a:endParaRPr lang="en-US"/>
          </a:p>
        </p:txBody>
      </p:sp>
    </p:spTree>
    <p:extLst>
      <p:ext uri="{BB962C8B-B14F-4D97-AF65-F5344CB8AC3E}">
        <p14:creationId xmlns:p14="http://schemas.microsoft.com/office/powerpoint/2010/main" val="1627726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26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Turns out that the images where this worked were those affected by chromatic aberration</a:t>
            </a:r>
          </a:p>
          <a:p>
            <a:r>
              <a:rPr lang="en-US" dirty="0"/>
              <a:t>- Chromatic</a:t>
            </a:r>
            <a:r>
              <a:rPr lang="en-US" baseline="0" dirty="0"/>
              <a:t> aberration happens when a lens bends different wavelengths a different amount</a:t>
            </a:r>
          </a:p>
          <a:p>
            <a:r>
              <a:rPr lang="en-US" baseline="0" dirty="0"/>
              <a:t>- For common lenses (specifically, the achromatic doublet), the green color channel is shrunk a little bit toward the image center relative to red and blue</a:t>
            </a:r>
          </a:p>
          <a:p>
            <a:r>
              <a:rPr lang="en-US" baseline="0" dirty="0"/>
              <a:t>- Deep nets can detect this subtle shift, which tells the net where a patch is with respect to the lens, and gives away the answer to the relative-position task.</a:t>
            </a:r>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59</a:t>
            </a:fld>
            <a:endParaRPr lang="en-US"/>
          </a:p>
        </p:txBody>
      </p:sp>
    </p:spTree>
    <p:extLst>
      <p:ext uri="{BB962C8B-B14F-4D97-AF65-F5344CB8AC3E}">
        <p14:creationId xmlns:p14="http://schemas.microsoft.com/office/powerpoint/2010/main" val="4062982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various ways to fix this—for example, removing</a:t>
            </a:r>
            <a:r>
              <a:rPr lang="en-US" baseline="0" dirty="0"/>
              <a:t> color (for our experiments, we randomly dropped 2 of the 3 color channels).  </a:t>
            </a:r>
          </a:p>
          <a:p>
            <a:r>
              <a:rPr lang="en-US" baseline="0" dirty="0"/>
              <a:t>But there’s a more important lesson: Deep nets are kind-of lazy.  If there’s a way to solve a problem without learning semantics, they may learn to do that instead.</a:t>
            </a:r>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60</a:t>
            </a:fld>
            <a:endParaRPr lang="en-US"/>
          </a:p>
        </p:txBody>
      </p:sp>
    </p:spTree>
    <p:extLst>
      <p:ext uri="{BB962C8B-B14F-4D97-AF65-F5344CB8AC3E}">
        <p14:creationId xmlns:p14="http://schemas.microsoft.com/office/powerpoint/2010/main" val="1627726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some results.</a:t>
            </a:r>
            <a:r>
              <a:rPr lang="en-US" baseline="0" dirty="0"/>
              <a:t>  We first did a sanity check, sampling 1000 patches from Pascal and finding nearest neighbors.  I’ve selected a few I think are interesting.</a:t>
            </a:r>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61</a:t>
            </a:fld>
            <a:endParaRPr lang="en-US"/>
          </a:p>
        </p:txBody>
      </p:sp>
    </p:spTree>
    <p:extLst>
      <p:ext uri="{BB962C8B-B14F-4D97-AF65-F5344CB8AC3E}">
        <p14:creationId xmlns:p14="http://schemas.microsoft.com/office/powerpoint/2010/main" val="1826245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Shape 7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86" name="Shape 7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 If</a:t>
            </a:r>
            <a:r>
              <a:rPr lang="en-US" baseline="0" dirty="0"/>
              <a:t> we can mine objects, can we detect them?  We adopt the R-CNN pipeline on VOC 2007.</a:t>
            </a:r>
            <a:endParaRPr dirty="0"/>
          </a:p>
        </p:txBody>
      </p:sp>
    </p:spTree>
    <p:extLst>
      <p:ext uri="{BB962C8B-B14F-4D97-AF65-F5344CB8AC3E}">
        <p14:creationId xmlns:p14="http://schemas.microsoft.com/office/powerpoint/2010/main" val="3499984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E09B76-0FB8-4CFA-ACAF-41C9690F1255}" type="slidenum">
              <a:rPr lang="en-US" smtClean="0"/>
              <a:t>63</a:t>
            </a:fld>
            <a:endParaRPr lang="en-US"/>
          </a:p>
        </p:txBody>
      </p:sp>
    </p:spTree>
    <p:extLst>
      <p:ext uri="{BB962C8B-B14F-4D97-AF65-F5344CB8AC3E}">
        <p14:creationId xmlns:p14="http://schemas.microsoft.com/office/powerpoint/2010/main" val="2585057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
            </a:r>
            <a:r>
              <a:rPr lang="en-US" baseline="0" dirty="0"/>
              <a:t> this iconic photograph of Yosemite Valley from Ansel Adams</a:t>
            </a:r>
            <a:r>
              <a:rPr lang="is-IS" baseline="0" dirty="0"/>
              <a:t>…</a:t>
            </a:r>
            <a:r>
              <a:rPr lang="en-US" baseline="0" dirty="0"/>
              <a:t>So how would it look like in COLOR?..........Now, on the face of it, the problem is rather </a:t>
            </a:r>
            <a:r>
              <a:rPr lang="en-US" baseline="0" dirty="0" err="1"/>
              <a:t>underconstrained</a:t>
            </a:r>
            <a:r>
              <a:rPr lang="en-US" baseline="0" dirty="0"/>
              <a:t>. We are looking to go from a 1-dimensional signal into a 3-dimensional signal. However, you and I have seen many color images and have no trouble doing this. We know that the sky is probably blue, the mountain is likely brown, and the trees are most definitely green.</a:t>
            </a:r>
          </a:p>
          <a:p>
            <a:endParaRPr lang="en-US" dirty="0"/>
          </a:p>
        </p:txBody>
      </p:sp>
      <p:sp>
        <p:nvSpPr>
          <p:cNvPr id="4" name="Slide Number Placeholder 3"/>
          <p:cNvSpPr>
            <a:spLocks noGrp="1"/>
          </p:cNvSpPr>
          <p:nvPr>
            <p:ph type="sldNum" sz="quarter" idx="10"/>
          </p:nvPr>
        </p:nvSpPr>
        <p:spPr/>
        <p:txBody>
          <a:bodyPr/>
          <a:lstStyle/>
          <a:p>
            <a:fld id="{B264145E-CABE-4CDE-82E6-4A9FC197B49E}" type="slidenum">
              <a:rPr lang="en-US" smtClean="0"/>
              <a:t>65</a:t>
            </a:fld>
            <a:endParaRPr lang="en-US"/>
          </a:p>
        </p:txBody>
      </p:sp>
    </p:spTree>
    <p:extLst>
      <p:ext uri="{BB962C8B-B14F-4D97-AF65-F5344CB8AC3E}">
        <p14:creationId xmlns:p14="http://schemas.microsoft.com/office/powerpoint/2010/main" val="3276133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a:t>
            </a:r>
            <a:r>
              <a:rPr lang="en-US" baseline="0" dirty="0"/>
              <a:t>clearly calls for the use of data, and we can use machine learning to help solve the problem.</a:t>
            </a:r>
          </a:p>
        </p:txBody>
      </p:sp>
      <p:sp>
        <p:nvSpPr>
          <p:cNvPr id="4" name="Slide Number Placeholder 3"/>
          <p:cNvSpPr>
            <a:spLocks noGrp="1"/>
          </p:cNvSpPr>
          <p:nvPr>
            <p:ph type="sldNum" sz="quarter" idx="10"/>
          </p:nvPr>
        </p:nvSpPr>
        <p:spPr/>
        <p:txBody>
          <a:bodyPr/>
          <a:lstStyle/>
          <a:p>
            <a:fld id="{B264145E-CABE-4CDE-82E6-4A9FC197B49E}" type="slidenum">
              <a:rPr lang="en-US" smtClean="0"/>
              <a:t>66</a:t>
            </a:fld>
            <a:endParaRPr lang="en-US"/>
          </a:p>
        </p:txBody>
      </p:sp>
    </p:spTree>
    <p:extLst>
      <p:ext uri="{BB962C8B-B14F-4D97-AF65-F5344CB8AC3E}">
        <p14:creationId xmlns:p14="http://schemas.microsoft.com/office/powerpoint/2010/main" val="2934359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formally, we are working in the Lab color space.</a:t>
            </a:r>
            <a:r>
              <a:rPr lang="en-US" baseline="0" dirty="0"/>
              <a:t> The grayscale information is contained in the L, or lightness channel of the image, and is the input to our system.</a:t>
            </a:r>
          </a:p>
          <a:p>
            <a:endParaRPr lang="en-US" baseline="0" dirty="0"/>
          </a:p>
          <a:p>
            <a:r>
              <a:rPr lang="en-US" baseline="0" dirty="0"/>
              <a:t>The output is the ab, or color channels.</a:t>
            </a:r>
          </a:p>
          <a:p>
            <a:endParaRPr lang="en-US" baseline="0" dirty="0"/>
          </a:p>
          <a:p>
            <a:r>
              <a:rPr lang="en-US" baseline="0" dirty="0"/>
              <a:t>We’re looking to learn the mapping from L to ab using a CNN.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can then take</a:t>
            </a:r>
            <a:r>
              <a:rPr lang="en-US" baseline="0" dirty="0"/>
              <a:t> the predicted ab channels, concatenate them with the input, and hopefully get a plausible colorization of the input image. This is the graphics benefit of this problem.</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264145E-CABE-4CDE-82E6-4A9FC197B49E}" type="slidenum">
              <a:rPr lang="en-US" smtClean="0"/>
              <a:t>67</a:t>
            </a:fld>
            <a:endParaRPr lang="en-US"/>
          </a:p>
        </p:txBody>
      </p:sp>
    </p:spTree>
    <p:extLst>
      <p:ext uri="{BB962C8B-B14F-4D97-AF65-F5344CB8AC3E}">
        <p14:creationId xmlns:p14="http://schemas.microsoft.com/office/powerpoint/2010/main" val="1884578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note that any image can be broken up into its grayscale and color components, and in this manner, can serve as a free supervisory signal for training a CNN. So perhaps by learning to color, we can achieve a deep representation which has higher level abstractions, or semantics.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Now, this learning problem is less straightforward than one may expect.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264145E-CABE-4CDE-82E6-4A9FC197B49E}" type="slidenum">
              <a:rPr lang="en-US" smtClean="0"/>
              <a:t>68</a:t>
            </a:fld>
            <a:endParaRPr lang="en-US"/>
          </a:p>
        </p:txBody>
      </p:sp>
    </p:spTree>
    <p:extLst>
      <p:ext uri="{BB962C8B-B14F-4D97-AF65-F5344CB8AC3E}">
        <p14:creationId xmlns:p14="http://schemas.microsoft.com/office/powerpoint/2010/main" val="2530219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try to get more intuition on how the network is performing this task. [pause]</a:t>
            </a:r>
          </a:p>
          <a:p>
            <a:r>
              <a:rPr lang="en-US" baseline="0" dirty="0"/>
              <a:t>If we colorize these two </a:t>
            </a:r>
            <a:r>
              <a:rPr lang="en-US" baseline="0" dirty="0" err="1"/>
              <a:t>equilluminant</a:t>
            </a:r>
            <a:r>
              <a:rPr lang="en-US" baseline="0" dirty="0"/>
              <a:t> vegetables, the network has little trouble doing so.</a:t>
            </a:r>
          </a:p>
          <a:p>
            <a:endParaRPr lang="en-US" baseline="0" dirty="0"/>
          </a:p>
          <a:p>
            <a:r>
              <a:rPr lang="en-US" baseline="0" dirty="0"/>
              <a:t>What about the Macbeth chart that it has never seen before? It fails.</a:t>
            </a:r>
          </a:p>
          <a:p>
            <a:endParaRPr lang="en-US" baseline="0" dirty="0"/>
          </a:p>
          <a:p>
            <a:r>
              <a:rPr lang="en-US" baseline="0" dirty="0"/>
              <a:t>This suggests to us that rather than exploiting low-level cues, the network is perhaps actually recognizing the objects.</a:t>
            </a:r>
          </a:p>
        </p:txBody>
      </p:sp>
      <p:sp>
        <p:nvSpPr>
          <p:cNvPr id="4" name="Slide Number Placeholder 3"/>
          <p:cNvSpPr>
            <a:spLocks noGrp="1"/>
          </p:cNvSpPr>
          <p:nvPr>
            <p:ph type="sldNum" sz="quarter" idx="10"/>
          </p:nvPr>
        </p:nvSpPr>
        <p:spPr/>
        <p:txBody>
          <a:bodyPr/>
          <a:lstStyle/>
          <a:p>
            <a:fld id="{B264145E-CABE-4CDE-82E6-4A9FC197B49E}" type="slidenum">
              <a:rPr lang="en-US" smtClean="0"/>
              <a:t>69</a:t>
            </a:fld>
            <a:endParaRPr lang="en-US"/>
          </a:p>
        </p:txBody>
      </p:sp>
    </p:spTree>
    <p:extLst>
      <p:ext uri="{BB962C8B-B14F-4D97-AF65-F5344CB8AC3E}">
        <p14:creationId xmlns:p14="http://schemas.microsoft.com/office/powerpoint/2010/main" val="2542743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27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fld id="{4546238C-4816-3C47-9788-AE916EBBC2C6}" type="slidenum">
              <a:rPr lang="en-US" smtClean="0"/>
              <a:t>80</a:t>
            </a:fld>
            <a:endParaRPr lang="en-US"/>
          </a:p>
        </p:txBody>
      </p:sp>
    </p:spTree>
    <p:extLst>
      <p:ext uri="{BB962C8B-B14F-4D97-AF65-F5344CB8AC3E}">
        <p14:creationId xmlns:p14="http://schemas.microsoft.com/office/powerpoint/2010/main" val="125718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fld id="{4546238C-4816-3C47-9788-AE916EBBC2C6}" type="slidenum">
              <a:rPr lang="en-US" smtClean="0"/>
              <a:t>81</a:t>
            </a:fld>
            <a:endParaRPr lang="en-US"/>
          </a:p>
        </p:txBody>
      </p:sp>
    </p:spTree>
    <p:extLst>
      <p:ext uri="{BB962C8B-B14F-4D97-AF65-F5344CB8AC3E}">
        <p14:creationId xmlns:p14="http://schemas.microsoft.com/office/powerpoint/2010/main" val="285457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fld id="{4546238C-4816-3C47-9788-AE916EBBC2C6}" type="slidenum">
              <a:rPr lang="en-US" smtClean="0"/>
              <a:t>82</a:t>
            </a:fld>
            <a:endParaRPr lang="en-US"/>
          </a:p>
        </p:txBody>
      </p:sp>
    </p:spTree>
    <p:extLst>
      <p:ext uri="{BB962C8B-B14F-4D97-AF65-F5344CB8AC3E}">
        <p14:creationId xmlns:p14="http://schemas.microsoft.com/office/powerpoint/2010/main" val="744229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r>
              <a:rPr lang="en-US" dirty="0"/>
              <a:t>T</a:t>
            </a:r>
            <a:r>
              <a:rPr lang="en-US" baseline="0" dirty="0"/>
              <a:t>hese speed improvements do not sacrifice object detection accuracy. In fact, mean average precision is better than the baseline methods due to our improved training.</a:t>
            </a:r>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83</a:t>
            </a:fld>
            <a:endParaRPr lang="en-US"/>
          </a:p>
        </p:txBody>
      </p:sp>
    </p:spTree>
    <p:extLst>
      <p:ext uri="{BB962C8B-B14F-4D97-AF65-F5344CB8AC3E}">
        <p14:creationId xmlns:p14="http://schemas.microsoft.com/office/powerpoint/2010/main" val="840824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28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C2ECB67-951F-4244-8472-7AB712305D66}" type="slidenum">
              <a:rPr lang="en-US" smtClean="0">
                <a:solidFill>
                  <a:prstClr val="black"/>
                </a:solidFill>
              </a:rPr>
              <a:pPr/>
              <a:t>30</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546238C-4816-3C47-9788-AE916EBBC2C6}" type="slidenum">
              <a:rPr lang="en-US" smtClean="0"/>
              <a:t>31</a:t>
            </a:fld>
            <a:endParaRPr lang="en-US"/>
          </a:p>
        </p:txBody>
      </p:sp>
    </p:spTree>
    <p:extLst>
      <p:ext uri="{BB962C8B-B14F-4D97-AF65-F5344CB8AC3E}">
        <p14:creationId xmlns:p14="http://schemas.microsoft.com/office/powerpoint/2010/main" val="1513812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features</a:t>
            </a:r>
            <a:r>
              <a:rPr lang="en-US" baseline="0" dirty="0"/>
              <a:t> are also sent to a linear </a:t>
            </a:r>
            <a:r>
              <a:rPr lang="en-US" baseline="0" dirty="0" err="1"/>
              <a:t>regressor</a:t>
            </a:r>
            <a:r>
              <a:rPr lang="en-US" baseline="0" dirty="0"/>
              <a:t> that improves object localization.</a:t>
            </a:r>
          </a:p>
          <a:p>
            <a:r>
              <a:rPr lang="en-US" baseline="0" dirty="0"/>
              <a:t>The components outlined in purple are “post hoc” in the sense that they are learned after the </a:t>
            </a:r>
            <a:r>
              <a:rPr lang="en-US" baseline="0" dirty="0" err="1"/>
              <a:t>convnet</a:t>
            </a:r>
            <a:r>
              <a:rPr lang="en-US" baseline="0" dirty="0"/>
              <a:t> weights are trained and forever frozen.</a:t>
            </a:r>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34</a:t>
            </a:fld>
            <a:endParaRPr lang="en-US"/>
          </a:p>
        </p:txBody>
      </p:sp>
    </p:spTree>
    <p:extLst>
      <p:ext uri="{BB962C8B-B14F-4D97-AF65-F5344CB8AC3E}">
        <p14:creationId xmlns:p14="http://schemas.microsoft.com/office/powerpoint/2010/main" val="1439301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t>Object detection system overview.</a:t>
            </a:r>
            <a:r>
              <a:rPr lang="en-US" sz="1200" dirty="0"/>
              <a:t> Our system (1) takes an input image, (2) extracts around 2000 bottom-up region proposals, (3) computes features for each proposal using a large convolutional neural network (CNN), and then (4) classifies each region using class-specific linear SVMs. </a:t>
            </a:r>
            <a:r>
              <a:rPr lang="en-US" sz="1200" b="1" dirty="0"/>
              <a:t>R-CNN achieves a mean average precision (</a:t>
            </a:r>
            <a:r>
              <a:rPr lang="en-US" sz="1200" b="1" dirty="0" err="1"/>
              <a:t>mAP</a:t>
            </a:r>
            <a:r>
              <a:rPr lang="en-US" sz="1200" b="1" dirty="0"/>
              <a:t>) of 53.7% on PASCAL VOC 2010</a:t>
            </a:r>
            <a:r>
              <a:rPr lang="en-US" sz="1200" dirty="0"/>
              <a:t>. For comparison, </a:t>
            </a:r>
            <a:r>
              <a:rPr lang="en-US" sz="1200" dirty="0" err="1"/>
              <a:t>Uijlings</a:t>
            </a:r>
            <a:r>
              <a:rPr lang="en-US" sz="1200" dirty="0"/>
              <a:t> et al. (2013) report 35.1% </a:t>
            </a:r>
            <a:r>
              <a:rPr lang="en-US" sz="1200" dirty="0" err="1"/>
              <a:t>mAP</a:t>
            </a:r>
            <a:r>
              <a:rPr lang="en-US" sz="1200" dirty="0"/>
              <a:t> using the same region proposals, but with a spatial pyramid and bag-of-visual-words approach. </a:t>
            </a:r>
            <a:r>
              <a:rPr lang="en-US" sz="1200" b="1" dirty="0"/>
              <a:t>The popular deformable part models perform at 33.4%.</a:t>
            </a:r>
          </a:p>
          <a:p>
            <a:endParaRPr lang="en-US" dirty="0"/>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35</a:t>
            </a:fld>
            <a:endParaRPr lang="en-US"/>
          </a:p>
        </p:txBody>
      </p:sp>
    </p:spTree>
    <p:extLst>
      <p:ext uri="{BB962C8B-B14F-4D97-AF65-F5344CB8AC3E}">
        <p14:creationId xmlns:p14="http://schemas.microsoft.com/office/powerpoint/2010/main" val="4261725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36</a:t>
            </a:fld>
            <a:endParaRPr lang="en-US"/>
          </a:p>
        </p:txBody>
      </p:sp>
    </p:spTree>
    <p:extLst>
      <p:ext uri="{BB962C8B-B14F-4D97-AF65-F5344CB8AC3E}">
        <p14:creationId xmlns:p14="http://schemas.microsoft.com/office/powerpoint/2010/main" val="1505017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89144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95753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13637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00446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3A2CEE-8553-4EF5-8C07-9C65C7BAD42E}"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622807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3A2CEE-8553-4EF5-8C07-9C65C7BAD42E}"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635512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3A2CEE-8553-4EF5-8C07-9C65C7BAD42E}" type="datetimeFigureOut">
              <a:rPr lang="en-US" smtClean="0"/>
              <a:t>11/4/2019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21127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3A2CEE-8553-4EF5-8C07-9C65C7BAD42E}" type="datetimeFigureOut">
              <a:rPr lang="en-US" smtClean="0"/>
              <a:t>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479887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3A2CEE-8553-4EF5-8C07-9C65C7BAD42E}" type="datetimeFigureOut">
              <a:rPr lang="en-US" smtClean="0"/>
              <a:t>11/4/2019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961728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3A2CEE-8553-4EF5-8C07-9C65C7BAD42E}"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557411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3A2CEE-8553-4EF5-8C07-9C65C7BAD42E}"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615199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A2CEE-8553-4EF5-8C07-9C65C7BAD42E}" type="datetimeFigureOut">
              <a:rPr lang="en-US" smtClean="0"/>
              <a:t>11/4/2019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88FC8-CA68-4348-9658-2286908ED762}" type="slidenum">
              <a:rPr lang="en-US" smtClean="0"/>
              <a:t>‹#›</a:t>
            </a:fld>
            <a:endParaRPr lang="en-US"/>
          </a:p>
        </p:txBody>
      </p:sp>
    </p:spTree>
    <p:extLst>
      <p:ext uri="{BB962C8B-B14F-4D97-AF65-F5344CB8AC3E}">
        <p14:creationId xmlns:p14="http://schemas.microsoft.com/office/powerpoint/2010/main" val="3516922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lear.inrialpes.fr/pubs/2005/DT0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lear.inrialpes.fr/pubs/2005/DT05" TargetMode="External"/><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lear.inrialpes.fr/pubs/2005/DT05"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Noah%20Snavely\AppData\Local\Microsoft\Windows\Temporary%20Internet%20Files\Content.MSO\CB4DAB29.avi" TargetMode="External"/><Relationship Id="rId1" Type="http://schemas.microsoft.com/office/2007/relationships/media" Target="file:///C:\Users\Noah%20Snavely\AppData\Local\Microsoft\Windows\Temporary%20Internet%20Files\Content.MSO\CB4DAB29.avi" TargetMode="Externa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host.robots.ox.ac.uk/pascal/VOC/"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cs.berkeley.edu/~rbg/papers/r-cnn-cvpr.pdf"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cs.berkeley.edu/~rbg/papers/r-cnn-cvpr.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hyperlink" Target="http://arxiv.org/pdf/1506.01497.pdf" TargetMode="Externa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hyperlink" Target="https://pjreddie.com/media/files/papers/yolo_1.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cocodataset.org/%23home" TargetMode="Externa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 Id="rId9" Type="http://schemas.openxmlformats.org/officeDocument/2006/relationships/image" Target="../media/image46.jpg"/></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openaccess.thecvf.com/content_cvpr_2017/papers/Huang_SpeedAccuracy_Trade-Offs_for_CVPR_2017_paper.pdf"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4.jpg"/></Relationships>
</file>

<file path=ppt/slides/_rels/slide5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5.xml"/><Relationship Id="rId7"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tags" Target="../tags/tag5.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65.jpeg"/><Relationship Id="rId10" Type="http://schemas.openxmlformats.org/officeDocument/2006/relationships/image" Target="../media/image68.jpeg"/><Relationship Id="rId4" Type="http://schemas.openxmlformats.org/officeDocument/2006/relationships/image" Target="../media/image64.jpg"/><Relationship Id="rId9" Type="http://schemas.openxmlformats.org/officeDocument/2006/relationships/image" Target="../media/image67.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69.jpg"/></Relationships>
</file>

<file path=ppt/slides/_rels/slide56.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notesSlide" Target="../notesSlides/notesSlide17.xml"/><Relationship Id="rId7" Type="http://schemas.openxmlformats.org/officeDocument/2006/relationships/image" Target="../media/image72.jp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 Id="rId9" Type="http://schemas.openxmlformats.org/officeDocument/2006/relationships/image" Target="../media/image74.jp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75.jpeg"/><Relationship Id="rId4" Type="http://schemas.openxmlformats.org/officeDocument/2006/relationships/image" Target="../media/image69.jpg"/></Relationships>
</file>

<file path=ppt/slides/_rels/slide58.xml.rels><?xml version="1.0" encoding="UTF-8" standalone="yes"?>
<Relationships xmlns="http://schemas.openxmlformats.org/package/2006/relationships"><Relationship Id="rId8" Type="http://schemas.openxmlformats.org/officeDocument/2006/relationships/image" Target="../media/image80.jpg"/><Relationship Id="rId13" Type="http://schemas.openxmlformats.org/officeDocument/2006/relationships/image" Target="../media/image85.jpg"/><Relationship Id="rId18" Type="http://schemas.openxmlformats.org/officeDocument/2006/relationships/image" Target="../media/image90.jpeg"/><Relationship Id="rId3" Type="http://schemas.openxmlformats.org/officeDocument/2006/relationships/notesSlide" Target="../notesSlides/notesSlide19.xml"/><Relationship Id="rId21" Type="http://schemas.microsoft.com/office/2007/relationships/hdphoto" Target="../media/hdphoto5.wdp"/><Relationship Id="rId7" Type="http://schemas.openxmlformats.org/officeDocument/2006/relationships/image" Target="../media/image79.jpg"/><Relationship Id="rId12" Type="http://schemas.openxmlformats.org/officeDocument/2006/relationships/image" Target="../media/image84.jpg"/><Relationship Id="rId17" Type="http://schemas.openxmlformats.org/officeDocument/2006/relationships/image" Target="../media/image89.jpeg"/><Relationship Id="rId2" Type="http://schemas.openxmlformats.org/officeDocument/2006/relationships/slideLayout" Target="../slideLayouts/slideLayout2.xml"/><Relationship Id="rId16" Type="http://schemas.openxmlformats.org/officeDocument/2006/relationships/image" Target="../media/image88.jpeg"/><Relationship Id="rId20" Type="http://schemas.openxmlformats.org/officeDocument/2006/relationships/image" Target="../media/image92.jpeg"/><Relationship Id="rId1" Type="http://schemas.openxmlformats.org/officeDocument/2006/relationships/tags" Target="../tags/tag9.xml"/><Relationship Id="rId6" Type="http://schemas.openxmlformats.org/officeDocument/2006/relationships/image" Target="../media/image78.jpg"/><Relationship Id="rId11" Type="http://schemas.openxmlformats.org/officeDocument/2006/relationships/image" Target="../media/image83.jpg"/><Relationship Id="rId5" Type="http://schemas.openxmlformats.org/officeDocument/2006/relationships/image" Target="../media/image77.jpg"/><Relationship Id="rId15" Type="http://schemas.openxmlformats.org/officeDocument/2006/relationships/image" Target="../media/image87.jpeg"/><Relationship Id="rId10" Type="http://schemas.openxmlformats.org/officeDocument/2006/relationships/image" Target="../media/image82.jpg"/><Relationship Id="rId19" Type="http://schemas.openxmlformats.org/officeDocument/2006/relationships/image" Target="../media/image91.jpeg"/><Relationship Id="rId4" Type="http://schemas.openxmlformats.org/officeDocument/2006/relationships/image" Target="../media/image76.png"/><Relationship Id="rId9" Type="http://schemas.openxmlformats.org/officeDocument/2006/relationships/image" Target="../media/image81.jpg"/><Relationship Id="rId14" Type="http://schemas.openxmlformats.org/officeDocument/2006/relationships/image" Target="../media/image86.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79.jpg"/><Relationship Id="rId18" Type="http://schemas.openxmlformats.org/officeDocument/2006/relationships/image" Target="../media/image84.jpg"/><Relationship Id="rId3" Type="http://schemas.openxmlformats.org/officeDocument/2006/relationships/notesSlide" Target="../notesSlides/notesSlide21.xml"/><Relationship Id="rId21" Type="http://schemas.microsoft.com/office/2007/relationships/hdphoto" Target="../media/hdphoto7.wdp"/><Relationship Id="rId7" Type="http://schemas.openxmlformats.org/officeDocument/2006/relationships/image" Target="../media/image88.jpeg"/><Relationship Id="rId12" Type="http://schemas.openxmlformats.org/officeDocument/2006/relationships/image" Target="../media/image77.jpg"/><Relationship Id="rId17" Type="http://schemas.openxmlformats.org/officeDocument/2006/relationships/image" Target="../media/image83.jpg"/><Relationship Id="rId2" Type="http://schemas.openxmlformats.org/officeDocument/2006/relationships/slideLayout" Target="../slideLayouts/slideLayout2.xml"/><Relationship Id="rId16" Type="http://schemas.openxmlformats.org/officeDocument/2006/relationships/image" Target="../media/image82.jpg"/><Relationship Id="rId20" Type="http://schemas.openxmlformats.org/officeDocument/2006/relationships/image" Target="../media/image98.jpeg"/><Relationship Id="rId1" Type="http://schemas.openxmlformats.org/officeDocument/2006/relationships/tags" Target="../tags/tag11.xml"/><Relationship Id="rId6" Type="http://schemas.openxmlformats.org/officeDocument/2006/relationships/image" Target="../media/image87.jpeg"/><Relationship Id="rId11" Type="http://schemas.microsoft.com/office/2007/relationships/hdphoto" Target="../media/hdphoto6.wdp"/><Relationship Id="rId5" Type="http://schemas.openxmlformats.org/officeDocument/2006/relationships/image" Target="../media/image86.jpeg"/><Relationship Id="rId15" Type="http://schemas.openxmlformats.org/officeDocument/2006/relationships/image" Target="../media/image81.jpg"/><Relationship Id="rId10" Type="http://schemas.openxmlformats.org/officeDocument/2006/relationships/image" Target="../media/image97.jpeg"/><Relationship Id="rId19" Type="http://schemas.openxmlformats.org/officeDocument/2006/relationships/image" Target="../media/image85.jpg"/><Relationship Id="rId4" Type="http://schemas.openxmlformats.org/officeDocument/2006/relationships/image" Target="../media/image91.jpeg"/><Relationship Id="rId9" Type="http://schemas.openxmlformats.org/officeDocument/2006/relationships/image" Target="../media/image90.jpeg"/><Relationship Id="rId14" Type="http://schemas.openxmlformats.org/officeDocument/2006/relationships/image" Target="../media/image80.jpg"/></Relationships>
</file>

<file path=ppt/slides/_rels/slide61.xml.rels><?xml version="1.0" encoding="UTF-8" standalone="yes"?>
<Relationships xmlns="http://schemas.openxmlformats.org/package/2006/relationships"><Relationship Id="rId26" Type="http://schemas.openxmlformats.org/officeDocument/2006/relationships/image" Target="../media/image121.jpeg"/><Relationship Id="rId21" Type="http://schemas.openxmlformats.org/officeDocument/2006/relationships/image" Target="../media/image116.jpeg"/><Relationship Id="rId42" Type="http://schemas.openxmlformats.org/officeDocument/2006/relationships/image" Target="../media/image137.jpeg"/><Relationship Id="rId47" Type="http://schemas.openxmlformats.org/officeDocument/2006/relationships/image" Target="../media/image142.jpeg"/><Relationship Id="rId63" Type="http://schemas.openxmlformats.org/officeDocument/2006/relationships/image" Target="../media/image158.jpeg"/><Relationship Id="rId68" Type="http://schemas.openxmlformats.org/officeDocument/2006/relationships/image" Target="../media/image163.jpeg"/><Relationship Id="rId84" Type="http://schemas.openxmlformats.org/officeDocument/2006/relationships/image" Target="../media/image179.jpeg"/><Relationship Id="rId89" Type="http://schemas.openxmlformats.org/officeDocument/2006/relationships/image" Target="../media/image184.jpeg"/><Relationship Id="rId112" Type="http://schemas.openxmlformats.org/officeDocument/2006/relationships/image" Target="../media/image207.jpeg"/><Relationship Id="rId16" Type="http://schemas.openxmlformats.org/officeDocument/2006/relationships/image" Target="../media/image111.jpeg"/><Relationship Id="rId107" Type="http://schemas.openxmlformats.org/officeDocument/2006/relationships/image" Target="../media/image202.jpeg"/><Relationship Id="rId11" Type="http://schemas.openxmlformats.org/officeDocument/2006/relationships/image" Target="../media/image106.jpeg"/><Relationship Id="rId24" Type="http://schemas.openxmlformats.org/officeDocument/2006/relationships/image" Target="../media/image119.jpeg"/><Relationship Id="rId32" Type="http://schemas.openxmlformats.org/officeDocument/2006/relationships/image" Target="../media/image127.jpeg"/><Relationship Id="rId37" Type="http://schemas.openxmlformats.org/officeDocument/2006/relationships/image" Target="../media/image132.jpeg"/><Relationship Id="rId40" Type="http://schemas.openxmlformats.org/officeDocument/2006/relationships/image" Target="../media/image135.jpeg"/><Relationship Id="rId45" Type="http://schemas.openxmlformats.org/officeDocument/2006/relationships/image" Target="../media/image140.jpeg"/><Relationship Id="rId53" Type="http://schemas.openxmlformats.org/officeDocument/2006/relationships/image" Target="../media/image148.jpeg"/><Relationship Id="rId58" Type="http://schemas.openxmlformats.org/officeDocument/2006/relationships/image" Target="../media/image153.jpeg"/><Relationship Id="rId66" Type="http://schemas.openxmlformats.org/officeDocument/2006/relationships/image" Target="../media/image161.jpeg"/><Relationship Id="rId74" Type="http://schemas.openxmlformats.org/officeDocument/2006/relationships/image" Target="../media/image169.jpeg"/><Relationship Id="rId79" Type="http://schemas.openxmlformats.org/officeDocument/2006/relationships/image" Target="../media/image174.jpeg"/><Relationship Id="rId87" Type="http://schemas.openxmlformats.org/officeDocument/2006/relationships/image" Target="../media/image182.jpeg"/><Relationship Id="rId102" Type="http://schemas.openxmlformats.org/officeDocument/2006/relationships/image" Target="../media/image197.jpeg"/><Relationship Id="rId110" Type="http://schemas.openxmlformats.org/officeDocument/2006/relationships/image" Target="../media/image205.jpeg"/><Relationship Id="rId115" Type="http://schemas.openxmlformats.org/officeDocument/2006/relationships/image" Target="../media/image210.jpeg"/><Relationship Id="rId5" Type="http://schemas.openxmlformats.org/officeDocument/2006/relationships/image" Target="../media/image100.jpeg"/><Relationship Id="rId61" Type="http://schemas.openxmlformats.org/officeDocument/2006/relationships/image" Target="../media/image156.jpeg"/><Relationship Id="rId82" Type="http://schemas.openxmlformats.org/officeDocument/2006/relationships/image" Target="../media/image177.jpeg"/><Relationship Id="rId90" Type="http://schemas.openxmlformats.org/officeDocument/2006/relationships/image" Target="../media/image185.jpeg"/><Relationship Id="rId95" Type="http://schemas.openxmlformats.org/officeDocument/2006/relationships/image" Target="../media/image190.jpeg"/><Relationship Id="rId19" Type="http://schemas.openxmlformats.org/officeDocument/2006/relationships/image" Target="../media/image114.jpeg"/><Relationship Id="rId14" Type="http://schemas.openxmlformats.org/officeDocument/2006/relationships/image" Target="../media/image109.jpeg"/><Relationship Id="rId22" Type="http://schemas.openxmlformats.org/officeDocument/2006/relationships/image" Target="../media/image117.jpeg"/><Relationship Id="rId27" Type="http://schemas.openxmlformats.org/officeDocument/2006/relationships/image" Target="../media/image122.jpeg"/><Relationship Id="rId30" Type="http://schemas.openxmlformats.org/officeDocument/2006/relationships/image" Target="../media/image125.jpeg"/><Relationship Id="rId35" Type="http://schemas.openxmlformats.org/officeDocument/2006/relationships/image" Target="../media/image130.jpeg"/><Relationship Id="rId43" Type="http://schemas.openxmlformats.org/officeDocument/2006/relationships/image" Target="../media/image138.jpeg"/><Relationship Id="rId48" Type="http://schemas.openxmlformats.org/officeDocument/2006/relationships/image" Target="../media/image143.jpeg"/><Relationship Id="rId56" Type="http://schemas.openxmlformats.org/officeDocument/2006/relationships/image" Target="../media/image151.jpeg"/><Relationship Id="rId64" Type="http://schemas.openxmlformats.org/officeDocument/2006/relationships/image" Target="../media/image159.jpeg"/><Relationship Id="rId69" Type="http://schemas.openxmlformats.org/officeDocument/2006/relationships/image" Target="../media/image164.jpeg"/><Relationship Id="rId77" Type="http://schemas.openxmlformats.org/officeDocument/2006/relationships/image" Target="../media/image172.jpeg"/><Relationship Id="rId100" Type="http://schemas.openxmlformats.org/officeDocument/2006/relationships/image" Target="../media/image195.jpeg"/><Relationship Id="rId105" Type="http://schemas.openxmlformats.org/officeDocument/2006/relationships/image" Target="../media/image200.jpeg"/><Relationship Id="rId113" Type="http://schemas.openxmlformats.org/officeDocument/2006/relationships/image" Target="../media/image208.jpeg"/><Relationship Id="rId8" Type="http://schemas.openxmlformats.org/officeDocument/2006/relationships/image" Target="../media/image103.jpeg"/><Relationship Id="rId51" Type="http://schemas.openxmlformats.org/officeDocument/2006/relationships/image" Target="../media/image146.jpeg"/><Relationship Id="rId72" Type="http://schemas.openxmlformats.org/officeDocument/2006/relationships/image" Target="../media/image167.jpeg"/><Relationship Id="rId80" Type="http://schemas.openxmlformats.org/officeDocument/2006/relationships/image" Target="../media/image175.jpeg"/><Relationship Id="rId85" Type="http://schemas.openxmlformats.org/officeDocument/2006/relationships/image" Target="../media/image180.jpeg"/><Relationship Id="rId93" Type="http://schemas.openxmlformats.org/officeDocument/2006/relationships/image" Target="../media/image188.jpeg"/><Relationship Id="rId98" Type="http://schemas.openxmlformats.org/officeDocument/2006/relationships/image" Target="../media/image193.jpeg"/><Relationship Id="rId3" Type="http://schemas.openxmlformats.org/officeDocument/2006/relationships/notesSlide" Target="../notesSlides/notesSlide22.xml"/><Relationship Id="rId12" Type="http://schemas.openxmlformats.org/officeDocument/2006/relationships/image" Target="../media/image107.jpeg"/><Relationship Id="rId17" Type="http://schemas.openxmlformats.org/officeDocument/2006/relationships/image" Target="../media/image112.jpeg"/><Relationship Id="rId25" Type="http://schemas.openxmlformats.org/officeDocument/2006/relationships/image" Target="../media/image120.jpeg"/><Relationship Id="rId33" Type="http://schemas.openxmlformats.org/officeDocument/2006/relationships/image" Target="../media/image128.jpeg"/><Relationship Id="rId38" Type="http://schemas.openxmlformats.org/officeDocument/2006/relationships/image" Target="../media/image133.jpeg"/><Relationship Id="rId46" Type="http://schemas.openxmlformats.org/officeDocument/2006/relationships/image" Target="../media/image141.jpeg"/><Relationship Id="rId59" Type="http://schemas.openxmlformats.org/officeDocument/2006/relationships/image" Target="../media/image154.jpeg"/><Relationship Id="rId67" Type="http://schemas.openxmlformats.org/officeDocument/2006/relationships/image" Target="../media/image162.jpeg"/><Relationship Id="rId103" Type="http://schemas.openxmlformats.org/officeDocument/2006/relationships/image" Target="../media/image198.jpeg"/><Relationship Id="rId108" Type="http://schemas.openxmlformats.org/officeDocument/2006/relationships/image" Target="../media/image203.jpeg"/><Relationship Id="rId20" Type="http://schemas.openxmlformats.org/officeDocument/2006/relationships/image" Target="../media/image115.jpeg"/><Relationship Id="rId41" Type="http://schemas.openxmlformats.org/officeDocument/2006/relationships/image" Target="../media/image136.jpeg"/><Relationship Id="rId54" Type="http://schemas.openxmlformats.org/officeDocument/2006/relationships/image" Target="../media/image149.jpeg"/><Relationship Id="rId62" Type="http://schemas.openxmlformats.org/officeDocument/2006/relationships/image" Target="../media/image157.jpeg"/><Relationship Id="rId70" Type="http://schemas.openxmlformats.org/officeDocument/2006/relationships/image" Target="../media/image165.jpeg"/><Relationship Id="rId75" Type="http://schemas.openxmlformats.org/officeDocument/2006/relationships/image" Target="../media/image170.jpeg"/><Relationship Id="rId83" Type="http://schemas.openxmlformats.org/officeDocument/2006/relationships/image" Target="../media/image178.jpeg"/><Relationship Id="rId88" Type="http://schemas.openxmlformats.org/officeDocument/2006/relationships/image" Target="../media/image183.jpeg"/><Relationship Id="rId91" Type="http://schemas.openxmlformats.org/officeDocument/2006/relationships/image" Target="../media/image186.jpeg"/><Relationship Id="rId96" Type="http://schemas.openxmlformats.org/officeDocument/2006/relationships/image" Target="../media/image191.jpeg"/><Relationship Id="rId111" Type="http://schemas.openxmlformats.org/officeDocument/2006/relationships/image" Target="../media/image206.jpeg"/><Relationship Id="rId1" Type="http://schemas.openxmlformats.org/officeDocument/2006/relationships/tags" Target="../tags/tag12.xml"/><Relationship Id="rId6" Type="http://schemas.openxmlformats.org/officeDocument/2006/relationships/image" Target="../media/image101.jpeg"/><Relationship Id="rId15" Type="http://schemas.openxmlformats.org/officeDocument/2006/relationships/image" Target="../media/image110.jpeg"/><Relationship Id="rId23" Type="http://schemas.openxmlformats.org/officeDocument/2006/relationships/image" Target="../media/image118.jpeg"/><Relationship Id="rId28" Type="http://schemas.openxmlformats.org/officeDocument/2006/relationships/image" Target="../media/image123.jpeg"/><Relationship Id="rId36" Type="http://schemas.openxmlformats.org/officeDocument/2006/relationships/image" Target="../media/image131.jpeg"/><Relationship Id="rId49" Type="http://schemas.openxmlformats.org/officeDocument/2006/relationships/image" Target="../media/image144.jpeg"/><Relationship Id="rId57" Type="http://schemas.openxmlformats.org/officeDocument/2006/relationships/image" Target="../media/image152.jpeg"/><Relationship Id="rId106" Type="http://schemas.openxmlformats.org/officeDocument/2006/relationships/image" Target="../media/image201.jpeg"/><Relationship Id="rId114" Type="http://schemas.openxmlformats.org/officeDocument/2006/relationships/image" Target="../media/image209.jpeg"/><Relationship Id="rId10" Type="http://schemas.openxmlformats.org/officeDocument/2006/relationships/image" Target="../media/image105.jpeg"/><Relationship Id="rId31" Type="http://schemas.openxmlformats.org/officeDocument/2006/relationships/image" Target="../media/image126.jpeg"/><Relationship Id="rId44" Type="http://schemas.openxmlformats.org/officeDocument/2006/relationships/image" Target="../media/image139.jpeg"/><Relationship Id="rId52" Type="http://schemas.openxmlformats.org/officeDocument/2006/relationships/image" Target="../media/image147.jpeg"/><Relationship Id="rId60" Type="http://schemas.openxmlformats.org/officeDocument/2006/relationships/image" Target="../media/image155.jpeg"/><Relationship Id="rId65" Type="http://schemas.openxmlformats.org/officeDocument/2006/relationships/image" Target="../media/image160.jpeg"/><Relationship Id="rId73" Type="http://schemas.openxmlformats.org/officeDocument/2006/relationships/image" Target="../media/image168.jpeg"/><Relationship Id="rId78" Type="http://schemas.openxmlformats.org/officeDocument/2006/relationships/image" Target="../media/image173.jpeg"/><Relationship Id="rId81" Type="http://schemas.openxmlformats.org/officeDocument/2006/relationships/image" Target="../media/image176.jpeg"/><Relationship Id="rId86" Type="http://schemas.openxmlformats.org/officeDocument/2006/relationships/image" Target="../media/image181.jpeg"/><Relationship Id="rId94" Type="http://schemas.openxmlformats.org/officeDocument/2006/relationships/image" Target="../media/image189.jpeg"/><Relationship Id="rId99" Type="http://schemas.openxmlformats.org/officeDocument/2006/relationships/image" Target="../media/image194.jpeg"/><Relationship Id="rId101" Type="http://schemas.openxmlformats.org/officeDocument/2006/relationships/image" Target="../media/image196.jpeg"/><Relationship Id="rId4" Type="http://schemas.openxmlformats.org/officeDocument/2006/relationships/image" Target="../media/image99.jpeg"/><Relationship Id="rId9" Type="http://schemas.openxmlformats.org/officeDocument/2006/relationships/image" Target="../media/image104.jpeg"/><Relationship Id="rId13" Type="http://schemas.openxmlformats.org/officeDocument/2006/relationships/image" Target="../media/image108.jpeg"/><Relationship Id="rId18" Type="http://schemas.openxmlformats.org/officeDocument/2006/relationships/image" Target="../media/image113.jpeg"/><Relationship Id="rId39" Type="http://schemas.openxmlformats.org/officeDocument/2006/relationships/image" Target="../media/image134.jpeg"/><Relationship Id="rId109" Type="http://schemas.openxmlformats.org/officeDocument/2006/relationships/image" Target="../media/image204.jpeg"/><Relationship Id="rId34" Type="http://schemas.openxmlformats.org/officeDocument/2006/relationships/image" Target="../media/image129.jpeg"/><Relationship Id="rId50" Type="http://schemas.openxmlformats.org/officeDocument/2006/relationships/image" Target="../media/image145.jpeg"/><Relationship Id="rId55" Type="http://schemas.openxmlformats.org/officeDocument/2006/relationships/image" Target="../media/image150.jpeg"/><Relationship Id="rId76" Type="http://schemas.openxmlformats.org/officeDocument/2006/relationships/image" Target="../media/image171.jpeg"/><Relationship Id="rId97" Type="http://schemas.openxmlformats.org/officeDocument/2006/relationships/image" Target="../media/image192.jpeg"/><Relationship Id="rId104" Type="http://schemas.openxmlformats.org/officeDocument/2006/relationships/image" Target="../media/image199.jpeg"/><Relationship Id="rId7" Type="http://schemas.openxmlformats.org/officeDocument/2006/relationships/image" Target="../media/image102.jpeg"/><Relationship Id="rId71" Type="http://schemas.openxmlformats.org/officeDocument/2006/relationships/image" Target="../media/image166.jpeg"/><Relationship Id="rId92" Type="http://schemas.openxmlformats.org/officeDocument/2006/relationships/image" Target="../media/image187.jpeg"/><Relationship Id="rId2" Type="http://schemas.openxmlformats.org/officeDocument/2006/relationships/slideLayout" Target="../slideLayouts/slideLayout2.xml"/><Relationship Id="rId29" Type="http://schemas.openxmlformats.org/officeDocument/2006/relationships/image" Target="../media/image124.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11.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4.png"/><Relationship Id="rId7" Type="http://schemas.openxmlformats.org/officeDocument/2006/relationships/image" Target="../media/image21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tiff"/></Relationships>
</file>

<file path=ppt/slides/_rels/slide68.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4.png"/><Relationship Id="rId7" Type="http://schemas.openxmlformats.org/officeDocument/2006/relationships/image" Target="../media/image22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16.png"/><Relationship Id="rId4" Type="http://schemas.openxmlformats.org/officeDocument/2006/relationships/image" Target="../media/image220.png"/><Relationship Id="rId9" Type="http://schemas.openxmlformats.org/officeDocument/2006/relationships/image" Target="../media/image219.png"/></Relationships>
</file>

<file path=ppt/slides/_rels/slide69.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234.jpeg"/><Relationship Id="rId3" Type="http://schemas.openxmlformats.org/officeDocument/2006/relationships/image" Target="../media/image233.png"/><Relationship Id="rId7" Type="http://schemas.openxmlformats.org/officeDocument/2006/relationships/image" Target="../media/image233.jpeg"/><Relationship Id="rId2"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 Id="rId9" Type="http://schemas.openxmlformats.org/officeDocument/2006/relationships/image" Target="../media/image235.jpeg"/></Relationships>
</file>

<file path=ppt/slides/_rels/slide75.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2.xml"/><Relationship Id="rId4" Type="http://schemas.openxmlformats.org/officeDocument/2006/relationships/image" Target="../media/image23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arxiv.org/pdf/1504.08083.pdf" TargetMode="External"/><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arxiv.org/pdf/1504.08083.pdf"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arxiv.org/pdf/1504.08083.pdf"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arxiv.org/pdf/1504.08083.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37.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47B2D-A454-4C1D-93DB-B240A412958A}"/>
              </a:ext>
            </a:extLst>
          </p:cNvPr>
          <p:cNvSpPr>
            <a:spLocks noGrp="1"/>
          </p:cNvSpPr>
          <p:nvPr>
            <p:ph type="ctrTitle"/>
          </p:nvPr>
        </p:nvSpPr>
        <p:spPr/>
        <p:txBody>
          <a:bodyPr>
            <a:normAutofit/>
          </a:bodyPr>
          <a:lstStyle/>
          <a:p>
            <a:r>
              <a:rPr lang="en-US" sz="6800" dirty="0"/>
              <a:t>Object Detection</a:t>
            </a:r>
            <a:br>
              <a:rPr lang="en-US" sz="6800" dirty="0"/>
            </a:br>
            <a:r>
              <a:rPr lang="en-US" sz="5300" dirty="0"/>
              <a:t>(Plus some bonuses)</a:t>
            </a:r>
          </a:p>
        </p:txBody>
      </p:sp>
      <p:sp>
        <p:nvSpPr>
          <p:cNvPr id="3" name="Subtitle 2">
            <a:extLst>
              <a:ext uri="{FF2B5EF4-FFF2-40B4-BE49-F238E27FC236}">
                <a16:creationId xmlns:a16="http://schemas.microsoft.com/office/drawing/2014/main" id="{3A27FB97-271B-42E5-B40A-3E135D6E4FD9}"/>
              </a:ext>
            </a:extLst>
          </p:cNvPr>
          <p:cNvSpPr>
            <a:spLocks noGrp="1"/>
          </p:cNvSpPr>
          <p:nvPr>
            <p:ph type="subTitle" idx="1"/>
          </p:nvPr>
        </p:nvSpPr>
        <p:spPr/>
        <p:txBody>
          <a:bodyPr>
            <a:normAutofit/>
          </a:bodyPr>
          <a:lstStyle/>
          <a:p>
            <a:r>
              <a:rPr lang="en-US" sz="3200" dirty="0"/>
              <a:t>EECS 442 – David </a:t>
            </a:r>
            <a:r>
              <a:rPr lang="en-US" sz="3200" dirty="0" err="1"/>
              <a:t>Fouhey</a:t>
            </a:r>
            <a:endParaRPr lang="en-US" sz="3200" dirty="0"/>
          </a:p>
          <a:p>
            <a:r>
              <a:rPr lang="en-US" sz="3200" dirty="0"/>
              <a:t>Fall 2019, University of Michigan</a:t>
            </a:r>
          </a:p>
          <a:p>
            <a:r>
              <a:rPr lang="en-US" sz="1800" dirty="0"/>
              <a:t>http://web.eecs.umich.edu/~fouhey/teaching/EECS442_F19/</a:t>
            </a:r>
          </a:p>
          <a:p>
            <a:endParaRPr lang="en-US" dirty="0"/>
          </a:p>
        </p:txBody>
      </p:sp>
    </p:spTree>
    <p:extLst>
      <p:ext uri="{BB962C8B-B14F-4D97-AF65-F5344CB8AC3E}">
        <p14:creationId xmlns:p14="http://schemas.microsoft.com/office/powerpoint/2010/main" val="2712659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F02A-D6EA-4BB8-AB6E-9AF28DA7BDC1}"/>
              </a:ext>
            </a:extLst>
          </p:cNvPr>
          <p:cNvSpPr>
            <a:spLocks noGrp="1"/>
          </p:cNvSpPr>
          <p:nvPr>
            <p:ph type="title"/>
          </p:nvPr>
        </p:nvSpPr>
        <p:spPr/>
        <p:txBody>
          <a:bodyPr/>
          <a:lstStyle/>
          <a:p>
            <a:r>
              <a:rPr lang="en-US" dirty="0"/>
              <a:t>In General</a:t>
            </a:r>
          </a:p>
        </p:txBody>
      </p:sp>
      <p:grpSp>
        <p:nvGrpSpPr>
          <p:cNvPr id="3" name="Group 2">
            <a:extLst>
              <a:ext uri="{FF2B5EF4-FFF2-40B4-BE49-F238E27FC236}">
                <a16:creationId xmlns:a16="http://schemas.microsoft.com/office/drawing/2014/main" id="{BBF36E9C-D62E-42FE-A8A9-802EEABB970C}"/>
              </a:ext>
            </a:extLst>
          </p:cNvPr>
          <p:cNvGrpSpPr/>
          <p:nvPr/>
        </p:nvGrpSpPr>
        <p:grpSpPr>
          <a:xfrm>
            <a:off x="1194367" y="4533212"/>
            <a:ext cx="3931491" cy="1787498"/>
            <a:chOff x="1194367" y="4533212"/>
            <a:chExt cx="3931491" cy="1787498"/>
          </a:xfrm>
        </p:grpSpPr>
        <p:pic>
          <p:nvPicPr>
            <p:cNvPr id="4" name="Picture 3">
              <a:extLst>
                <a:ext uri="{FF2B5EF4-FFF2-40B4-BE49-F238E27FC236}">
                  <a16:creationId xmlns:a16="http://schemas.microsoft.com/office/drawing/2014/main" id="{38BAE6D7-059B-409B-8DC1-82C2C3743B6F}"/>
                </a:ext>
              </a:extLst>
            </p:cNvPr>
            <p:cNvPicPr>
              <a:picLocks noChangeAspect="1"/>
            </p:cNvPicPr>
            <p:nvPr/>
          </p:nvPicPr>
          <p:blipFill rotWithShape="1">
            <a:blip r:embed="rId2">
              <a:extLst>
                <a:ext uri="{28A0092B-C50C-407E-A947-70E740481C1C}">
                  <a14:useLocalDpi xmlns:a14="http://schemas.microsoft.com/office/drawing/2010/main" val="0"/>
                </a:ext>
              </a:extLst>
            </a:blip>
            <a:srcRect l="1208" r="23792"/>
            <a:stretch/>
          </p:blipFill>
          <p:spPr>
            <a:xfrm>
              <a:off x="1194367" y="4533212"/>
              <a:ext cx="1787498" cy="1787498"/>
            </a:xfrm>
            <a:prstGeom prst="rect">
              <a:avLst/>
            </a:prstGeom>
            <a:ln>
              <a:solidFill>
                <a:schemeClr val="tx1"/>
              </a:solidFill>
            </a:ln>
          </p:spPr>
        </p:pic>
        <p:grpSp>
          <p:nvGrpSpPr>
            <p:cNvPr id="15" name="Group 14">
              <a:extLst>
                <a:ext uri="{FF2B5EF4-FFF2-40B4-BE49-F238E27FC236}">
                  <a16:creationId xmlns:a16="http://schemas.microsoft.com/office/drawing/2014/main" id="{92F03DFA-4019-4F53-B519-194B4703B857}"/>
                </a:ext>
              </a:extLst>
            </p:cNvPr>
            <p:cNvGrpSpPr/>
            <p:nvPr/>
          </p:nvGrpSpPr>
          <p:grpSpPr>
            <a:xfrm>
              <a:off x="3039306" y="4627653"/>
              <a:ext cx="2086552" cy="1598615"/>
              <a:chOff x="4835261" y="4361602"/>
              <a:chExt cx="2086552" cy="1598615"/>
            </a:xfrm>
          </p:grpSpPr>
          <p:sp>
            <p:nvSpPr>
              <p:cNvPr id="16" name="Cube 15">
                <a:extLst>
                  <a:ext uri="{FF2B5EF4-FFF2-40B4-BE49-F238E27FC236}">
                    <a16:creationId xmlns:a16="http://schemas.microsoft.com/office/drawing/2014/main" id="{718EFF56-92FF-478A-8434-FBC0F0024F81}"/>
                  </a:ext>
                </a:extLst>
              </p:cNvPr>
              <p:cNvSpPr/>
              <p:nvPr/>
            </p:nvSpPr>
            <p:spPr>
              <a:xfrm>
                <a:off x="4835261" y="4361602"/>
                <a:ext cx="555791" cy="1598615"/>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2898F3DD-609E-4E1C-9418-5148CBAED0B7}"/>
                  </a:ext>
                </a:extLst>
              </p:cNvPr>
              <p:cNvSpPr/>
              <p:nvPr/>
            </p:nvSpPr>
            <p:spPr>
              <a:xfrm>
                <a:off x="5240434" y="4361602"/>
                <a:ext cx="555791" cy="1598615"/>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777D7616-70B1-4652-9A5D-0729D4F15FD4}"/>
                  </a:ext>
                </a:extLst>
              </p:cNvPr>
              <p:cNvSpPr/>
              <p:nvPr/>
            </p:nvSpPr>
            <p:spPr>
              <a:xfrm>
                <a:off x="5670172" y="4487408"/>
                <a:ext cx="459331" cy="1321170"/>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6752710F-7250-4ECB-9B3F-6D8153C0D6B3}"/>
                  </a:ext>
                </a:extLst>
              </p:cNvPr>
              <p:cNvSpPr/>
              <p:nvPr/>
            </p:nvSpPr>
            <p:spPr>
              <a:xfrm>
                <a:off x="6053409" y="4775111"/>
                <a:ext cx="345102" cy="745766"/>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8D7E663E-BEDF-46DB-B8FA-BA8E581E4730}"/>
                  </a:ext>
                </a:extLst>
              </p:cNvPr>
              <p:cNvSpPr/>
              <p:nvPr/>
            </p:nvSpPr>
            <p:spPr>
              <a:xfrm>
                <a:off x="6380977" y="4937510"/>
                <a:ext cx="235710" cy="420965"/>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730D34C1-D048-46EB-8B71-5ABEC3EB3943}"/>
                  </a:ext>
                </a:extLst>
              </p:cNvPr>
              <p:cNvSpPr/>
              <p:nvPr/>
            </p:nvSpPr>
            <p:spPr>
              <a:xfrm>
                <a:off x="6662532" y="5054117"/>
                <a:ext cx="259281" cy="187750"/>
              </a:xfrm>
              <a:prstGeom prst="cube">
                <a:avLst>
                  <a:gd name="adj" fmla="val 4052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A46EC7FC-247F-4B14-A5DE-A7460A2EFD6E}"/>
              </a:ext>
            </a:extLst>
          </p:cNvPr>
          <p:cNvGrpSpPr/>
          <p:nvPr/>
        </p:nvGrpSpPr>
        <p:grpSpPr>
          <a:xfrm>
            <a:off x="5049780" y="3948437"/>
            <a:ext cx="2695394" cy="1503645"/>
            <a:chOff x="5049780" y="3948437"/>
            <a:chExt cx="2695394" cy="1503645"/>
          </a:xfrm>
        </p:grpSpPr>
        <p:grpSp>
          <p:nvGrpSpPr>
            <p:cNvPr id="5" name="Group 4">
              <a:extLst>
                <a:ext uri="{FF2B5EF4-FFF2-40B4-BE49-F238E27FC236}">
                  <a16:creationId xmlns:a16="http://schemas.microsoft.com/office/drawing/2014/main" id="{07389BD9-CF3B-4FFD-8242-C3B0170690B1}"/>
                </a:ext>
              </a:extLst>
            </p:cNvPr>
            <p:cNvGrpSpPr/>
            <p:nvPr/>
          </p:nvGrpSpPr>
          <p:grpSpPr>
            <a:xfrm>
              <a:off x="6333108" y="3948437"/>
              <a:ext cx="1412066" cy="1169550"/>
              <a:chOff x="5502653" y="2390192"/>
              <a:chExt cx="1412066" cy="1169550"/>
            </a:xfrm>
          </p:grpSpPr>
          <p:sp>
            <p:nvSpPr>
              <p:cNvPr id="6" name="Cube 5">
                <a:extLst>
                  <a:ext uri="{FF2B5EF4-FFF2-40B4-BE49-F238E27FC236}">
                    <a16:creationId xmlns:a16="http://schemas.microsoft.com/office/drawing/2014/main" id="{3B7FD36D-D3F8-4EB6-8E43-898E5EC1244F}"/>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AC53666-C0FD-42EE-8BE8-35EAC0CBD80F}"/>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8" name="TextBox 7">
                <a:extLst>
                  <a:ext uri="{FF2B5EF4-FFF2-40B4-BE49-F238E27FC236}">
                    <a16:creationId xmlns:a16="http://schemas.microsoft.com/office/drawing/2014/main" id="{7995309A-87E5-4120-888D-277B568F4F28}"/>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9" name="TextBox 8">
                <a:extLst>
                  <a:ext uri="{FF2B5EF4-FFF2-40B4-BE49-F238E27FC236}">
                    <a16:creationId xmlns:a16="http://schemas.microsoft.com/office/drawing/2014/main" id="{7EC0FC57-87FF-4D98-9614-A8CA2E2C4192}"/>
                  </a:ext>
                </a:extLst>
              </p:cNvPr>
              <p:cNvSpPr txBox="1"/>
              <p:nvPr/>
            </p:nvSpPr>
            <p:spPr>
              <a:xfrm>
                <a:off x="6123274" y="2390192"/>
                <a:ext cx="791445" cy="584775"/>
              </a:xfrm>
              <a:prstGeom prst="rect">
                <a:avLst/>
              </a:prstGeom>
              <a:noFill/>
            </p:spPr>
            <p:txBody>
              <a:bodyPr wrap="square" rtlCol="0">
                <a:spAutoFit/>
              </a:bodyPr>
              <a:lstStyle/>
              <a:p>
                <a:pPr algn="ctr"/>
                <a:r>
                  <a:rPr lang="en-US" sz="3200" dirty="0"/>
                  <a:t>FN</a:t>
                </a:r>
              </a:p>
            </p:txBody>
          </p:sp>
        </p:grpSp>
        <p:cxnSp>
          <p:nvCxnSpPr>
            <p:cNvPr id="22" name="Straight Arrow Connector 21">
              <a:extLst>
                <a:ext uri="{FF2B5EF4-FFF2-40B4-BE49-F238E27FC236}">
                  <a16:creationId xmlns:a16="http://schemas.microsoft.com/office/drawing/2014/main" id="{9636C168-A2FC-4625-B7D4-F7D60AE03D9B}"/>
                </a:ext>
              </a:extLst>
            </p:cNvPr>
            <p:cNvCxnSpPr>
              <a:cxnSpLocks/>
              <a:stCxn id="21" idx="4"/>
            </p:cNvCxnSpPr>
            <p:nvPr/>
          </p:nvCxnSpPr>
          <p:spPr>
            <a:xfrm flipV="1">
              <a:off x="5049780" y="4840941"/>
              <a:ext cx="1191374" cy="6111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67E31152-AC4A-405F-92D3-8F0E3048069C}"/>
              </a:ext>
            </a:extLst>
          </p:cNvPr>
          <p:cNvGrpSpPr/>
          <p:nvPr/>
        </p:nvGrpSpPr>
        <p:grpSpPr>
          <a:xfrm>
            <a:off x="5049780" y="5323324"/>
            <a:ext cx="2695394" cy="1169550"/>
            <a:chOff x="5049780" y="5323324"/>
            <a:chExt cx="2695394" cy="1169550"/>
          </a:xfrm>
        </p:grpSpPr>
        <p:grpSp>
          <p:nvGrpSpPr>
            <p:cNvPr id="10" name="Group 9">
              <a:extLst>
                <a:ext uri="{FF2B5EF4-FFF2-40B4-BE49-F238E27FC236}">
                  <a16:creationId xmlns:a16="http://schemas.microsoft.com/office/drawing/2014/main" id="{6C09F617-97DA-452D-BEFC-9D06C26C9204}"/>
                </a:ext>
              </a:extLst>
            </p:cNvPr>
            <p:cNvGrpSpPr/>
            <p:nvPr/>
          </p:nvGrpSpPr>
          <p:grpSpPr>
            <a:xfrm>
              <a:off x="6333108" y="5323324"/>
              <a:ext cx="1412066" cy="1169550"/>
              <a:chOff x="5502653" y="2390192"/>
              <a:chExt cx="1412066" cy="1169550"/>
            </a:xfrm>
          </p:grpSpPr>
          <p:sp>
            <p:nvSpPr>
              <p:cNvPr id="11" name="Cube 10">
                <a:extLst>
                  <a:ext uri="{FF2B5EF4-FFF2-40B4-BE49-F238E27FC236}">
                    <a16:creationId xmlns:a16="http://schemas.microsoft.com/office/drawing/2014/main" id="{A2CEC09E-64F6-42D7-B9E6-38F0BFF8F5EE}"/>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4F959CB-7A9A-4560-B888-D6D0837017D2}"/>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13" name="TextBox 12">
                <a:extLst>
                  <a:ext uri="{FF2B5EF4-FFF2-40B4-BE49-F238E27FC236}">
                    <a16:creationId xmlns:a16="http://schemas.microsoft.com/office/drawing/2014/main" id="{4A4FEB3A-2A36-4127-BB3F-B7E8AC3F2541}"/>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14" name="TextBox 13">
                <a:extLst>
                  <a:ext uri="{FF2B5EF4-FFF2-40B4-BE49-F238E27FC236}">
                    <a16:creationId xmlns:a16="http://schemas.microsoft.com/office/drawing/2014/main" id="{AEB04137-12CB-4749-9D21-4AD9BEC37BB3}"/>
                  </a:ext>
                </a:extLst>
              </p:cNvPr>
              <p:cNvSpPr txBox="1"/>
              <p:nvPr/>
            </p:nvSpPr>
            <p:spPr>
              <a:xfrm>
                <a:off x="6123275" y="2390192"/>
                <a:ext cx="791444" cy="584775"/>
              </a:xfrm>
              <a:prstGeom prst="rect">
                <a:avLst/>
              </a:prstGeom>
              <a:noFill/>
            </p:spPr>
            <p:txBody>
              <a:bodyPr wrap="square" rtlCol="0">
                <a:spAutoFit/>
              </a:bodyPr>
              <a:lstStyle/>
              <a:p>
                <a:pPr algn="ctr"/>
                <a:r>
                  <a:rPr lang="en-US" sz="3200" dirty="0"/>
                  <a:t>4N</a:t>
                </a:r>
              </a:p>
            </p:txBody>
          </p:sp>
        </p:grpSp>
        <p:cxnSp>
          <p:nvCxnSpPr>
            <p:cNvPr id="23" name="Straight Arrow Connector 22">
              <a:extLst>
                <a:ext uri="{FF2B5EF4-FFF2-40B4-BE49-F238E27FC236}">
                  <a16:creationId xmlns:a16="http://schemas.microsoft.com/office/drawing/2014/main" id="{9FE35396-43AC-430F-B4C4-E6DE9BE8EDAA}"/>
                </a:ext>
              </a:extLst>
            </p:cNvPr>
            <p:cNvCxnSpPr>
              <a:cxnSpLocks/>
              <a:stCxn id="21" idx="4"/>
            </p:cNvCxnSpPr>
            <p:nvPr/>
          </p:nvCxnSpPr>
          <p:spPr>
            <a:xfrm>
              <a:off x="5049780" y="5452082"/>
              <a:ext cx="1191374" cy="62254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ECD9E909-C5F1-4D67-B5C6-47F5DC24DFEF}"/>
              </a:ext>
            </a:extLst>
          </p:cNvPr>
          <p:cNvSpPr txBox="1"/>
          <p:nvPr/>
        </p:nvSpPr>
        <p:spPr>
          <a:xfrm>
            <a:off x="376518" y="1450365"/>
            <a:ext cx="8390964" cy="1384995"/>
          </a:xfrm>
          <a:prstGeom prst="rect">
            <a:avLst/>
          </a:prstGeom>
          <a:noFill/>
        </p:spPr>
        <p:txBody>
          <a:bodyPr wrap="square" rtlCol="0">
            <a:spAutoFit/>
          </a:bodyPr>
          <a:lstStyle/>
          <a:p>
            <a:pPr marL="457200" indent="-457200" algn="ctr">
              <a:buFont typeface="Arial" panose="020B0604020202020204" pitchFamily="34" charset="0"/>
              <a:buChar char="•"/>
            </a:pPr>
            <a:r>
              <a:rPr lang="en-US" sz="2800" dirty="0"/>
              <a:t>Usually can’t do varying-size outputs.</a:t>
            </a:r>
          </a:p>
          <a:p>
            <a:pPr marL="457200" indent="-457200" algn="ctr">
              <a:buFont typeface="Arial" panose="020B0604020202020204" pitchFamily="34" charset="0"/>
              <a:buChar char="•"/>
            </a:pPr>
            <a:r>
              <a:rPr lang="en-US" sz="2800" dirty="0"/>
              <a:t>Even if we could, think about how </a:t>
            </a:r>
            <a:r>
              <a:rPr lang="en-US" sz="2800" i="1" dirty="0"/>
              <a:t>you</a:t>
            </a:r>
            <a:r>
              <a:rPr lang="en-US" sz="2800" dirty="0"/>
              <a:t> would solve it if you were a network. </a:t>
            </a:r>
          </a:p>
        </p:txBody>
      </p:sp>
      <p:grpSp>
        <p:nvGrpSpPr>
          <p:cNvPr id="26" name="Group 25">
            <a:extLst>
              <a:ext uri="{FF2B5EF4-FFF2-40B4-BE49-F238E27FC236}">
                <a16:creationId xmlns:a16="http://schemas.microsoft.com/office/drawing/2014/main" id="{F293B5CA-6886-462C-A55C-6FCC436D01EB}"/>
              </a:ext>
            </a:extLst>
          </p:cNvPr>
          <p:cNvGrpSpPr/>
          <p:nvPr/>
        </p:nvGrpSpPr>
        <p:grpSpPr>
          <a:xfrm>
            <a:off x="282728" y="3121484"/>
            <a:ext cx="5958426" cy="2138569"/>
            <a:chOff x="282728" y="3121484"/>
            <a:chExt cx="5958426" cy="2138569"/>
          </a:xfrm>
        </p:grpSpPr>
        <p:cxnSp>
          <p:nvCxnSpPr>
            <p:cNvPr id="30" name="Straight Arrow Connector 29">
              <a:extLst>
                <a:ext uri="{FF2B5EF4-FFF2-40B4-BE49-F238E27FC236}">
                  <a16:creationId xmlns:a16="http://schemas.microsoft.com/office/drawing/2014/main" id="{D25E4020-20BB-4EEA-AB4D-829B7203DA79}"/>
                </a:ext>
              </a:extLst>
            </p:cNvPr>
            <p:cNvCxnSpPr>
              <a:cxnSpLocks/>
            </p:cNvCxnSpPr>
            <p:nvPr/>
          </p:nvCxnSpPr>
          <p:spPr>
            <a:xfrm>
              <a:off x="4996217" y="4067855"/>
              <a:ext cx="0" cy="11921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F979939-3C1C-4B6F-A642-DE73A5A8FEC7}"/>
                </a:ext>
              </a:extLst>
            </p:cNvPr>
            <p:cNvSpPr txBox="1"/>
            <p:nvPr/>
          </p:nvSpPr>
          <p:spPr>
            <a:xfrm>
              <a:off x="282728" y="3121484"/>
              <a:ext cx="5958426" cy="954107"/>
            </a:xfrm>
            <a:prstGeom prst="rect">
              <a:avLst/>
            </a:prstGeom>
            <a:noFill/>
          </p:spPr>
          <p:txBody>
            <a:bodyPr wrap="square" rtlCol="0">
              <a:spAutoFit/>
            </a:bodyPr>
            <a:lstStyle/>
            <a:p>
              <a:pPr algn="ctr"/>
              <a:r>
                <a:rPr lang="en-US" sz="2800" dirty="0"/>
                <a:t>Bottleneck has to </a:t>
              </a:r>
              <a:r>
                <a:rPr lang="en-US" sz="2800" i="1" dirty="0"/>
                <a:t>encode</a:t>
              </a:r>
              <a:r>
                <a:rPr lang="en-US" sz="2800" dirty="0"/>
                <a:t> where the objects are for all objects and all N</a:t>
              </a:r>
              <a:endParaRPr lang="en-US" sz="2800" i="1" dirty="0"/>
            </a:p>
          </p:txBody>
        </p:sp>
      </p:grpSp>
    </p:spTree>
    <p:extLst>
      <p:ext uri="{BB962C8B-B14F-4D97-AF65-F5344CB8AC3E}">
        <p14:creationId xmlns:p14="http://schemas.microsoft.com/office/powerpoint/2010/main" val="180209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82DB4-FB0A-47AA-8764-216F2A4EA23B}"/>
              </a:ext>
            </a:extLst>
          </p:cNvPr>
          <p:cNvSpPr>
            <a:spLocks noGrp="1"/>
          </p:cNvSpPr>
          <p:nvPr>
            <p:ph type="title"/>
          </p:nvPr>
        </p:nvSpPr>
        <p:spPr/>
        <p:txBody>
          <a:bodyPr/>
          <a:lstStyle/>
          <a:p>
            <a:r>
              <a:rPr lang="en-US" dirty="0"/>
              <a:t>An Alternate Approach</a:t>
            </a:r>
          </a:p>
        </p:txBody>
      </p:sp>
      <p:sp>
        <p:nvSpPr>
          <p:cNvPr id="4" name="TextBox 3">
            <a:extLst>
              <a:ext uri="{FF2B5EF4-FFF2-40B4-BE49-F238E27FC236}">
                <a16:creationId xmlns:a16="http://schemas.microsoft.com/office/drawing/2014/main" id="{64EF70AB-FD9D-4266-9764-127729BE6004}"/>
              </a:ext>
            </a:extLst>
          </p:cNvPr>
          <p:cNvSpPr txBox="1"/>
          <p:nvPr/>
        </p:nvSpPr>
        <p:spPr>
          <a:xfrm>
            <a:off x="376518" y="1495313"/>
            <a:ext cx="8390964" cy="1077218"/>
          </a:xfrm>
          <a:prstGeom prst="rect">
            <a:avLst/>
          </a:prstGeom>
          <a:noFill/>
        </p:spPr>
        <p:txBody>
          <a:bodyPr wrap="square" rtlCol="0">
            <a:spAutoFit/>
          </a:bodyPr>
          <a:lstStyle/>
          <a:p>
            <a:pPr algn="ctr"/>
            <a:r>
              <a:rPr lang="en-US" sz="3200" dirty="0"/>
              <a:t>Examine every sub-window and determine if it is a tight box around an object</a:t>
            </a:r>
            <a:endParaRPr lang="en-US" sz="3200" b="1" dirty="0"/>
          </a:p>
        </p:txBody>
      </p:sp>
      <p:pic>
        <p:nvPicPr>
          <p:cNvPr id="5" name="Picture 4">
            <a:extLst>
              <a:ext uri="{FF2B5EF4-FFF2-40B4-BE49-F238E27FC236}">
                <a16:creationId xmlns:a16="http://schemas.microsoft.com/office/drawing/2014/main" id="{96765FE8-1B2F-447B-B665-96EB980A8E6A}"/>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42018" r="45770" b="2342"/>
          <a:stretch/>
        </p:blipFill>
        <p:spPr>
          <a:xfrm>
            <a:off x="603325" y="2820875"/>
            <a:ext cx="3442447" cy="3442447"/>
          </a:xfrm>
          <a:prstGeom prst="rect">
            <a:avLst/>
          </a:prstGeom>
          <a:ln>
            <a:solidFill>
              <a:schemeClr val="tx1"/>
            </a:solidFill>
          </a:ln>
        </p:spPr>
      </p:pic>
      <p:grpSp>
        <p:nvGrpSpPr>
          <p:cNvPr id="3" name="Group 2">
            <a:extLst>
              <a:ext uri="{FF2B5EF4-FFF2-40B4-BE49-F238E27FC236}">
                <a16:creationId xmlns:a16="http://schemas.microsoft.com/office/drawing/2014/main" id="{8C40B444-F7E9-44F4-88F1-765F769F67E9}"/>
              </a:ext>
            </a:extLst>
          </p:cNvPr>
          <p:cNvGrpSpPr/>
          <p:nvPr/>
        </p:nvGrpSpPr>
        <p:grpSpPr>
          <a:xfrm>
            <a:off x="4180243" y="2820875"/>
            <a:ext cx="3365351" cy="962809"/>
            <a:chOff x="4180243" y="2820875"/>
            <a:chExt cx="3365351" cy="962809"/>
          </a:xfrm>
        </p:grpSpPr>
        <p:pic>
          <p:nvPicPr>
            <p:cNvPr id="6" name="Picture 5">
              <a:extLst>
                <a:ext uri="{FF2B5EF4-FFF2-40B4-BE49-F238E27FC236}">
                  <a16:creationId xmlns:a16="http://schemas.microsoft.com/office/drawing/2014/main" id="{447AC9FF-93ED-4A33-8487-B83F381140C9}"/>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63829" r="65354" b="20609"/>
            <a:stretch/>
          </p:blipFill>
          <p:spPr>
            <a:xfrm>
              <a:off x="4180243" y="2820875"/>
              <a:ext cx="1827007" cy="962809"/>
            </a:xfrm>
            <a:prstGeom prst="rect">
              <a:avLst/>
            </a:prstGeom>
            <a:ln>
              <a:solidFill>
                <a:schemeClr val="tx1"/>
              </a:solidFill>
            </a:ln>
          </p:spPr>
        </p:pic>
        <p:sp>
          <p:nvSpPr>
            <p:cNvPr id="9" name="TextBox 8">
              <a:extLst>
                <a:ext uri="{FF2B5EF4-FFF2-40B4-BE49-F238E27FC236}">
                  <a16:creationId xmlns:a16="http://schemas.microsoft.com/office/drawing/2014/main" id="{15861222-7DA9-405A-8FAF-C8472BFD47DB}"/>
                </a:ext>
              </a:extLst>
            </p:cNvPr>
            <p:cNvSpPr txBox="1"/>
            <p:nvPr/>
          </p:nvSpPr>
          <p:spPr>
            <a:xfrm>
              <a:off x="6007250" y="2886780"/>
              <a:ext cx="1538344" cy="830997"/>
            </a:xfrm>
            <a:prstGeom prst="rect">
              <a:avLst/>
            </a:prstGeom>
            <a:noFill/>
          </p:spPr>
          <p:txBody>
            <a:bodyPr wrap="square" rtlCol="0">
              <a:spAutoFit/>
            </a:bodyPr>
            <a:lstStyle/>
            <a:p>
              <a:r>
                <a:rPr lang="en-US" sz="4800" dirty="0"/>
                <a:t>Yes</a:t>
              </a:r>
            </a:p>
          </p:txBody>
        </p:sp>
      </p:grpSp>
      <p:grpSp>
        <p:nvGrpSpPr>
          <p:cNvPr id="12" name="Group 11">
            <a:extLst>
              <a:ext uri="{FF2B5EF4-FFF2-40B4-BE49-F238E27FC236}">
                <a16:creationId xmlns:a16="http://schemas.microsoft.com/office/drawing/2014/main" id="{4ABCAE5D-B651-4DBD-B56B-96992A89A526}"/>
              </a:ext>
            </a:extLst>
          </p:cNvPr>
          <p:cNvGrpSpPr/>
          <p:nvPr/>
        </p:nvGrpSpPr>
        <p:grpSpPr>
          <a:xfrm>
            <a:off x="4180243" y="5300513"/>
            <a:ext cx="3365351" cy="962809"/>
            <a:chOff x="4180243" y="5300513"/>
            <a:chExt cx="3365351" cy="962809"/>
          </a:xfrm>
        </p:grpSpPr>
        <p:pic>
          <p:nvPicPr>
            <p:cNvPr id="8" name="Picture 7">
              <a:extLst>
                <a:ext uri="{FF2B5EF4-FFF2-40B4-BE49-F238E27FC236}">
                  <a16:creationId xmlns:a16="http://schemas.microsoft.com/office/drawing/2014/main" id="{632B460A-6D54-48AE-BA66-92A610EFCF78}"/>
                </a:ext>
              </a:extLst>
            </p:cNvPr>
            <p:cNvPicPr>
              <a:picLocks noChangeAspect="1"/>
            </p:cNvPicPr>
            <p:nvPr/>
          </p:nvPicPr>
          <p:blipFill rotWithShape="1">
            <a:blip r:embed="rId2">
              <a:extLst>
                <a:ext uri="{28A0092B-C50C-407E-A947-70E740481C1C}">
                  <a14:useLocalDpi xmlns:a14="http://schemas.microsoft.com/office/drawing/2010/main" val="0"/>
                </a:ext>
              </a:extLst>
            </a:blip>
            <a:srcRect l="55271" t="63829" r="22582" b="20609"/>
            <a:stretch/>
          </p:blipFill>
          <p:spPr>
            <a:xfrm>
              <a:off x="4180243" y="5300513"/>
              <a:ext cx="1827007" cy="962809"/>
            </a:xfrm>
            <a:prstGeom prst="rect">
              <a:avLst/>
            </a:prstGeom>
            <a:ln>
              <a:solidFill>
                <a:schemeClr val="tx1"/>
              </a:solidFill>
            </a:ln>
          </p:spPr>
        </p:pic>
        <p:sp>
          <p:nvSpPr>
            <p:cNvPr id="10" name="TextBox 9">
              <a:extLst>
                <a:ext uri="{FF2B5EF4-FFF2-40B4-BE49-F238E27FC236}">
                  <a16:creationId xmlns:a16="http://schemas.microsoft.com/office/drawing/2014/main" id="{EE3CA31D-9011-4907-B6FD-4F4F5BA6994A}"/>
                </a:ext>
              </a:extLst>
            </p:cNvPr>
            <p:cNvSpPr txBox="1"/>
            <p:nvPr/>
          </p:nvSpPr>
          <p:spPr>
            <a:xfrm>
              <a:off x="6007250" y="5366418"/>
              <a:ext cx="1538344" cy="830997"/>
            </a:xfrm>
            <a:prstGeom prst="rect">
              <a:avLst/>
            </a:prstGeom>
            <a:noFill/>
          </p:spPr>
          <p:txBody>
            <a:bodyPr wrap="square" rtlCol="0">
              <a:spAutoFit/>
            </a:bodyPr>
            <a:lstStyle/>
            <a:p>
              <a:r>
                <a:rPr lang="en-US" sz="4800" dirty="0"/>
                <a:t>No</a:t>
              </a:r>
            </a:p>
          </p:txBody>
        </p:sp>
      </p:grpSp>
      <p:grpSp>
        <p:nvGrpSpPr>
          <p:cNvPr id="14" name="Group 13">
            <a:extLst>
              <a:ext uri="{FF2B5EF4-FFF2-40B4-BE49-F238E27FC236}">
                <a16:creationId xmlns:a16="http://schemas.microsoft.com/office/drawing/2014/main" id="{D49781FB-C4FE-4E24-9B51-60B6308BCB70}"/>
              </a:ext>
            </a:extLst>
          </p:cNvPr>
          <p:cNvGrpSpPr/>
          <p:nvPr/>
        </p:nvGrpSpPr>
        <p:grpSpPr>
          <a:xfrm>
            <a:off x="4180243" y="4042877"/>
            <a:ext cx="4360433" cy="980626"/>
            <a:chOff x="4180243" y="4042877"/>
            <a:chExt cx="4360433" cy="980626"/>
          </a:xfrm>
        </p:grpSpPr>
        <p:sp>
          <p:nvSpPr>
            <p:cNvPr id="11" name="TextBox 10">
              <a:extLst>
                <a:ext uri="{FF2B5EF4-FFF2-40B4-BE49-F238E27FC236}">
                  <a16:creationId xmlns:a16="http://schemas.microsoft.com/office/drawing/2014/main" id="{D7BCDB75-4419-4365-A0C2-66FC475A89C7}"/>
                </a:ext>
              </a:extLst>
            </p:cNvPr>
            <p:cNvSpPr txBox="1"/>
            <p:nvPr/>
          </p:nvSpPr>
          <p:spPr>
            <a:xfrm>
              <a:off x="6007250" y="4042877"/>
              <a:ext cx="1538344" cy="584775"/>
            </a:xfrm>
            <a:prstGeom prst="rect">
              <a:avLst/>
            </a:prstGeom>
            <a:noFill/>
          </p:spPr>
          <p:txBody>
            <a:bodyPr wrap="square" rtlCol="0">
              <a:spAutoFit/>
            </a:bodyPr>
            <a:lstStyle/>
            <a:p>
              <a:r>
                <a:rPr lang="en-US" sz="3200" dirty="0"/>
                <a:t>No?</a:t>
              </a:r>
            </a:p>
          </p:txBody>
        </p:sp>
        <p:grpSp>
          <p:nvGrpSpPr>
            <p:cNvPr id="15" name="Group 14">
              <a:extLst>
                <a:ext uri="{FF2B5EF4-FFF2-40B4-BE49-F238E27FC236}">
                  <a16:creationId xmlns:a16="http://schemas.microsoft.com/office/drawing/2014/main" id="{570D5D59-93E9-49C8-8872-52DC515AD3FD}"/>
                </a:ext>
              </a:extLst>
            </p:cNvPr>
            <p:cNvGrpSpPr/>
            <p:nvPr/>
          </p:nvGrpSpPr>
          <p:grpSpPr>
            <a:xfrm>
              <a:off x="4180243" y="4060694"/>
              <a:ext cx="4360433" cy="962809"/>
              <a:chOff x="4180243" y="4060694"/>
              <a:chExt cx="4360433" cy="962809"/>
            </a:xfrm>
          </p:grpSpPr>
          <p:pic>
            <p:nvPicPr>
              <p:cNvPr id="7" name="Picture 6">
                <a:extLst>
                  <a:ext uri="{FF2B5EF4-FFF2-40B4-BE49-F238E27FC236}">
                    <a16:creationId xmlns:a16="http://schemas.microsoft.com/office/drawing/2014/main" id="{3F3FAA75-509D-4DEF-9AF2-2C28FC9769EB}"/>
                  </a:ext>
                </a:extLst>
              </p:cNvPr>
              <p:cNvPicPr>
                <a:picLocks noChangeAspect="1"/>
              </p:cNvPicPr>
              <p:nvPr/>
            </p:nvPicPr>
            <p:blipFill rotWithShape="1">
              <a:blip r:embed="rId2">
                <a:extLst>
                  <a:ext uri="{28A0092B-C50C-407E-A947-70E740481C1C}">
                    <a14:useLocalDpi xmlns:a14="http://schemas.microsoft.com/office/drawing/2010/main" val="0"/>
                  </a:ext>
                </a:extLst>
              </a:blip>
              <a:srcRect l="19410" t="63829" r="58443" b="20609"/>
              <a:stretch/>
            </p:blipFill>
            <p:spPr>
              <a:xfrm>
                <a:off x="4180243" y="4060694"/>
                <a:ext cx="1827007" cy="962809"/>
              </a:xfrm>
              <a:prstGeom prst="rect">
                <a:avLst/>
              </a:prstGeom>
              <a:ln>
                <a:solidFill>
                  <a:schemeClr val="tx1"/>
                </a:solidFill>
              </a:ln>
            </p:spPr>
          </p:pic>
          <p:sp>
            <p:nvSpPr>
              <p:cNvPr id="13" name="TextBox 12">
                <a:extLst>
                  <a:ext uri="{FF2B5EF4-FFF2-40B4-BE49-F238E27FC236}">
                    <a16:creationId xmlns:a16="http://schemas.microsoft.com/office/drawing/2014/main" id="{4AC51FF9-68A7-40E4-A0D1-83D1E62D0E92}"/>
                  </a:ext>
                </a:extLst>
              </p:cNvPr>
              <p:cNvSpPr txBox="1"/>
              <p:nvPr/>
            </p:nvSpPr>
            <p:spPr>
              <a:xfrm>
                <a:off x="6007249" y="4548675"/>
                <a:ext cx="2533427" cy="461665"/>
              </a:xfrm>
              <a:prstGeom prst="rect">
                <a:avLst/>
              </a:prstGeom>
              <a:noFill/>
            </p:spPr>
            <p:txBody>
              <a:bodyPr wrap="square" rtlCol="0">
                <a:spAutoFit/>
              </a:bodyPr>
              <a:lstStyle/>
              <a:p>
                <a:r>
                  <a:rPr lang="en-US" sz="2400" dirty="0"/>
                  <a:t>Hold this thought</a:t>
                </a:r>
              </a:p>
            </p:txBody>
          </p:sp>
        </p:grpSp>
      </p:grpSp>
    </p:spTree>
    <p:extLst>
      <p:ext uri="{BB962C8B-B14F-4D97-AF65-F5344CB8AC3E}">
        <p14:creationId xmlns:p14="http://schemas.microsoft.com/office/powerpoint/2010/main" val="127564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63B30-BD99-48E1-8ACA-5CE514CABC29}"/>
              </a:ext>
            </a:extLst>
          </p:cNvPr>
          <p:cNvSpPr>
            <a:spLocks noGrp="1"/>
          </p:cNvSpPr>
          <p:nvPr>
            <p:ph type="title"/>
          </p:nvPr>
        </p:nvSpPr>
        <p:spPr/>
        <p:txBody>
          <a:bodyPr/>
          <a:lstStyle/>
          <a:p>
            <a:r>
              <a:rPr lang="en-US" dirty="0"/>
              <a:t>Sliding Window Classification</a:t>
            </a:r>
          </a:p>
        </p:txBody>
      </p:sp>
      <p:pic>
        <p:nvPicPr>
          <p:cNvPr id="4" name="Picture 13" descr="p1010172">
            <a:extLst>
              <a:ext uri="{FF2B5EF4-FFF2-40B4-BE49-F238E27FC236}">
                <a16:creationId xmlns:a16="http://schemas.microsoft.com/office/drawing/2014/main" id="{83895992-96EB-4B79-95CC-63BFFB7E0381}"/>
              </a:ext>
            </a:extLst>
          </p:cNvPr>
          <p:cNvPicPr>
            <a:picLocks noChangeAspect="1" noChangeArrowheads="1"/>
          </p:cNvPicPr>
          <p:nvPr/>
        </p:nvPicPr>
        <p:blipFill>
          <a:blip r:embed="rId2" cstate="print"/>
          <a:srcRect/>
          <a:stretch>
            <a:fillRect/>
          </a:stretch>
        </p:blipFill>
        <p:spPr bwMode="auto">
          <a:xfrm>
            <a:off x="2141219" y="2656995"/>
            <a:ext cx="4861560" cy="3688080"/>
          </a:xfrm>
          <a:prstGeom prst="rect">
            <a:avLst/>
          </a:prstGeom>
          <a:noFill/>
          <a:ln w="9525">
            <a:noFill/>
            <a:miter lim="800000"/>
            <a:headEnd/>
            <a:tailEnd/>
          </a:ln>
        </p:spPr>
      </p:pic>
      <p:sp>
        <p:nvSpPr>
          <p:cNvPr id="5" name="TextBox 4">
            <a:extLst>
              <a:ext uri="{FF2B5EF4-FFF2-40B4-BE49-F238E27FC236}">
                <a16:creationId xmlns:a16="http://schemas.microsoft.com/office/drawing/2014/main" id="{32C88343-EBB9-4FF4-9F46-44FF93C028DC}"/>
              </a:ext>
            </a:extLst>
          </p:cNvPr>
          <p:cNvSpPr txBox="1"/>
          <p:nvPr/>
        </p:nvSpPr>
        <p:spPr>
          <a:xfrm>
            <a:off x="376518" y="1495313"/>
            <a:ext cx="8390964" cy="1077218"/>
          </a:xfrm>
          <a:prstGeom prst="rect">
            <a:avLst/>
          </a:prstGeom>
          <a:noFill/>
        </p:spPr>
        <p:txBody>
          <a:bodyPr wrap="square" rtlCol="0">
            <a:spAutoFit/>
          </a:bodyPr>
          <a:lstStyle/>
          <a:p>
            <a:pPr algn="ctr"/>
            <a:r>
              <a:rPr lang="en-US" sz="3200" dirty="0"/>
              <a:t>Let’s assume we’re looking for pedestrians in a box with a fixed aspect ratio.</a:t>
            </a:r>
            <a:endParaRPr lang="en-US" sz="3200" b="1" dirty="0"/>
          </a:p>
        </p:txBody>
      </p:sp>
      <p:sp>
        <p:nvSpPr>
          <p:cNvPr id="6" name="TextBox 5">
            <a:extLst>
              <a:ext uri="{FF2B5EF4-FFF2-40B4-BE49-F238E27FC236}">
                <a16:creationId xmlns:a16="http://schemas.microsoft.com/office/drawing/2014/main" id="{B90B070D-AD04-487E-90DD-B1D4E7FF7C2C}"/>
              </a:ext>
            </a:extLst>
          </p:cNvPr>
          <p:cNvSpPr txBox="1"/>
          <p:nvPr/>
        </p:nvSpPr>
        <p:spPr>
          <a:xfrm>
            <a:off x="357404" y="6429539"/>
            <a:ext cx="8060203" cy="276999"/>
          </a:xfrm>
          <a:prstGeom prst="rect">
            <a:avLst/>
          </a:prstGeom>
          <a:noFill/>
        </p:spPr>
        <p:txBody>
          <a:bodyPr wrap="square" rtlCol="0">
            <a:spAutoFit/>
          </a:bodyPr>
          <a:lstStyle/>
          <a:p>
            <a:r>
              <a:rPr lang="en-US" sz="1200" dirty="0"/>
              <a:t>Slide credit: J. Hays</a:t>
            </a:r>
          </a:p>
        </p:txBody>
      </p:sp>
      <p:sp>
        <p:nvSpPr>
          <p:cNvPr id="7" name="Rectangle 6">
            <a:extLst>
              <a:ext uri="{FF2B5EF4-FFF2-40B4-BE49-F238E27FC236}">
                <a16:creationId xmlns:a16="http://schemas.microsoft.com/office/drawing/2014/main" id="{D122E706-6D19-451C-AEE3-74CF5414CD7A}"/>
              </a:ext>
            </a:extLst>
          </p:cNvPr>
          <p:cNvSpPr>
            <a:spLocks noChangeArrowheads="1"/>
          </p:cNvSpPr>
          <p:nvPr/>
        </p:nvSpPr>
        <p:spPr bwMode="auto">
          <a:xfrm>
            <a:off x="1498899" y="2654306"/>
            <a:ext cx="502023" cy="1321782"/>
          </a:xfrm>
          <a:prstGeom prst="rect">
            <a:avLst/>
          </a:prstGeom>
          <a:noFill/>
          <a:ln w="38100">
            <a:solidFill>
              <a:srgbClr val="FF0000"/>
            </a:solidFill>
            <a:miter lim="800000"/>
            <a:headEnd/>
            <a:tailEnd/>
          </a:ln>
        </p:spPr>
        <p:txBody>
          <a:bodyPr wrap="none" anchor="ctr"/>
          <a:lstStyle/>
          <a:p>
            <a:endParaRPr lang="en-US">
              <a:solidFill>
                <a:prstClr val="black"/>
              </a:solidFill>
              <a:latin typeface="Arial" charset="0"/>
              <a:cs typeface="+mn-cs"/>
            </a:endParaRPr>
          </a:p>
        </p:txBody>
      </p:sp>
    </p:spTree>
    <p:extLst>
      <p:ext uri="{BB962C8B-B14F-4D97-AF65-F5344CB8AC3E}">
        <p14:creationId xmlns:p14="http://schemas.microsoft.com/office/powerpoint/2010/main" val="1150941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a:t>Sliding Window</a:t>
            </a:r>
          </a:p>
        </p:txBody>
      </p:sp>
      <p:pic>
        <p:nvPicPr>
          <p:cNvPr id="39940" name="Picture 13" descr="p1010172"/>
          <p:cNvPicPr>
            <a:picLocks noChangeAspect="1" noChangeArrowheads="1"/>
          </p:cNvPicPr>
          <p:nvPr/>
        </p:nvPicPr>
        <p:blipFill>
          <a:blip r:embed="rId2" cstate="print"/>
          <a:srcRect/>
          <a:stretch>
            <a:fillRect/>
          </a:stretch>
        </p:blipFill>
        <p:spPr bwMode="auto">
          <a:xfrm>
            <a:off x="2362200" y="2590800"/>
            <a:ext cx="4419600" cy="3352800"/>
          </a:xfrm>
          <a:prstGeom prst="rect">
            <a:avLst/>
          </a:prstGeom>
          <a:noFill/>
          <a:ln w="9525">
            <a:noFill/>
            <a:miter lim="800000"/>
            <a:headEnd/>
            <a:tailEnd/>
          </a:ln>
        </p:spPr>
      </p:pic>
      <p:sp>
        <p:nvSpPr>
          <p:cNvPr id="6" name="Rectangle 5"/>
          <p:cNvSpPr>
            <a:spLocks noChangeArrowheads="1"/>
          </p:cNvSpPr>
          <p:nvPr/>
        </p:nvSpPr>
        <p:spPr bwMode="auto">
          <a:xfrm>
            <a:off x="2362200" y="2590800"/>
            <a:ext cx="250825" cy="660400"/>
          </a:xfrm>
          <a:prstGeom prst="rect">
            <a:avLst/>
          </a:prstGeom>
          <a:noFill/>
          <a:ln w="38100">
            <a:solidFill>
              <a:srgbClr val="FF0000"/>
            </a:solidFill>
            <a:miter lim="800000"/>
            <a:headEnd/>
            <a:tailEnd/>
          </a:ln>
        </p:spPr>
        <p:txBody>
          <a:bodyPr wrap="none" anchor="ctr"/>
          <a:lstStyle/>
          <a:p>
            <a:endParaRPr lang="en-US">
              <a:solidFill>
                <a:prstClr val="black"/>
              </a:solidFill>
              <a:latin typeface="Arial" charset="0"/>
              <a:cs typeface="+mn-cs"/>
            </a:endParaRPr>
          </a:p>
        </p:txBody>
      </p:sp>
      <p:sp>
        <p:nvSpPr>
          <p:cNvPr id="8" name="TextBox 7">
            <a:extLst>
              <a:ext uri="{FF2B5EF4-FFF2-40B4-BE49-F238E27FC236}">
                <a16:creationId xmlns:a16="http://schemas.microsoft.com/office/drawing/2014/main" id="{A53FF8B7-E1C6-4AD8-A637-9AEF446382EC}"/>
              </a:ext>
            </a:extLst>
          </p:cNvPr>
          <p:cNvSpPr txBox="1"/>
          <p:nvPr/>
        </p:nvSpPr>
        <p:spPr>
          <a:xfrm>
            <a:off x="376518" y="1495313"/>
            <a:ext cx="8390964" cy="1077218"/>
          </a:xfrm>
          <a:prstGeom prst="rect">
            <a:avLst/>
          </a:prstGeom>
          <a:noFill/>
        </p:spPr>
        <p:txBody>
          <a:bodyPr wrap="square" rtlCol="0">
            <a:spAutoFit/>
          </a:bodyPr>
          <a:lstStyle/>
          <a:p>
            <a:pPr algn="ctr"/>
            <a:r>
              <a:rPr lang="en-US" sz="3200" dirty="0"/>
              <a:t>Key idea – just try all the </a:t>
            </a:r>
            <a:r>
              <a:rPr lang="en-US" sz="3200" dirty="0" err="1"/>
              <a:t>subwindows</a:t>
            </a:r>
            <a:r>
              <a:rPr lang="en-US" sz="3200" dirty="0"/>
              <a:t> in the image at all positions.</a:t>
            </a:r>
          </a:p>
        </p:txBody>
      </p:sp>
      <p:sp>
        <p:nvSpPr>
          <p:cNvPr id="7" name="TextBox 6">
            <a:extLst>
              <a:ext uri="{FF2B5EF4-FFF2-40B4-BE49-F238E27FC236}">
                <a16:creationId xmlns:a16="http://schemas.microsoft.com/office/drawing/2014/main" id="{FA28E093-73B0-4E8A-85C6-812EB64C31E9}"/>
              </a:ext>
            </a:extLst>
          </p:cNvPr>
          <p:cNvSpPr txBox="1"/>
          <p:nvPr/>
        </p:nvSpPr>
        <p:spPr>
          <a:xfrm>
            <a:off x="357404" y="6429539"/>
            <a:ext cx="8060203" cy="276999"/>
          </a:xfrm>
          <a:prstGeom prst="rect">
            <a:avLst/>
          </a:prstGeom>
          <a:noFill/>
        </p:spPr>
        <p:txBody>
          <a:bodyPr wrap="square" rtlCol="0">
            <a:spAutoFit/>
          </a:bodyPr>
          <a:lstStyle/>
          <a:p>
            <a:r>
              <a:rPr lang="en-US" sz="1200" dirty="0"/>
              <a:t>Slide credit: J. Hays</a:t>
            </a:r>
          </a:p>
        </p:txBody>
      </p:sp>
    </p:spTree>
    <p:extLst>
      <p:ext uri="{BB962C8B-B14F-4D97-AF65-F5344CB8AC3E}">
        <p14:creationId xmlns:p14="http://schemas.microsoft.com/office/powerpoint/2010/main" val="367190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87 0.00023 C 0.23525 -0.00556 0.46962 -0.01112 0.4684 0.00463 C 0.46719 0.0206 -0.00347 0.07106 -0.0066 0.0956 C -0.00955 0.12037 0.44965 0.13287 0.45 0.15254 C 0.45035 0.17222 -0.00469 0.19421 -0.00469 0.21388 C -0.00469 0.23356 0.45 0.25115 0.45 0.27083 C 0.45 0.29051 -0.00191 0.31944 -0.00469 0.33217 C -0.00729 0.3449 0.43143 0.33865 0.43351 0.34814 C 0.43559 0.35763 0.00521 0.37916 0.00816 0.38912 C 0.01129 0.39907 0.2316 0.40301 0.45191 0.4074 " pathEditMode="relative" rAng="0" ptsTypes="aaaaaaaaaA">
                                      <p:cBhvr>
                                        <p:cTn id="6" dur="3000" fill="hold"/>
                                        <p:tgtEl>
                                          <p:spTgt spid="6"/>
                                        </p:tgtEl>
                                        <p:attrNameLst>
                                          <p:attrName>ppt_x</p:attrName>
                                          <p:attrName>ppt_y</p:attrName>
                                        </p:attrNameLst>
                                      </p:cBhvr>
                                      <p:rCtr x="22900" y="19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a:t>Generating hypotheses</a:t>
            </a:r>
          </a:p>
        </p:txBody>
      </p:sp>
      <p:pic>
        <p:nvPicPr>
          <p:cNvPr id="40964" name="Picture 13" descr="p1010172"/>
          <p:cNvPicPr>
            <a:picLocks noChangeAspect="1" noChangeArrowheads="1"/>
          </p:cNvPicPr>
          <p:nvPr/>
        </p:nvPicPr>
        <p:blipFill>
          <a:blip r:embed="rId2" cstate="print"/>
          <a:srcRect/>
          <a:stretch>
            <a:fillRect/>
          </a:stretch>
        </p:blipFill>
        <p:spPr bwMode="auto">
          <a:xfrm>
            <a:off x="3048000" y="2579688"/>
            <a:ext cx="3048000" cy="2312987"/>
          </a:xfrm>
          <a:prstGeom prst="rect">
            <a:avLst/>
          </a:prstGeom>
          <a:noFill/>
          <a:ln w="9525">
            <a:noFill/>
            <a:miter lim="800000"/>
            <a:headEnd/>
            <a:tailEnd/>
          </a:ln>
        </p:spPr>
      </p:pic>
      <p:sp>
        <p:nvSpPr>
          <p:cNvPr id="6" name="Rectangle 5"/>
          <p:cNvSpPr>
            <a:spLocks noChangeArrowheads="1"/>
          </p:cNvSpPr>
          <p:nvPr/>
        </p:nvSpPr>
        <p:spPr bwMode="auto">
          <a:xfrm>
            <a:off x="3048000" y="2590800"/>
            <a:ext cx="250825" cy="660400"/>
          </a:xfrm>
          <a:prstGeom prst="rect">
            <a:avLst/>
          </a:prstGeom>
          <a:noFill/>
          <a:ln w="38100">
            <a:solidFill>
              <a:srgbClr val="FF0000"/>
            </a:solidFill>
            <a:miter lim="800000"/>
            <a:headEnd/>
            <a:tailEnd/>
          </a:ln>
        </p:spPr>
        <p:txBody>
          <a:bodyPr wrap="none" anchor="ctr"/>
          <a:lstStyle/>
          <a:p>
            <a:endParaRPr lang="en-US">
              <a:solidFill>
                <a:prstClr val="black"/>
              </a:solidFill>
              <a:latin typeface="Arial" charset="0"/>
              <a:cs typeface="+mn-cs"/>
            </a:endParaRPr>
          </a:p>
        </p:txBody>
      </p:sp>
      <p:sp>
        <p:nvSpPr>
          <p:cNvPr id="2" name="TextBox 1"/>
          <p:cNvSpPr txBox="1"/>
          <p:nvPr/>
        </p:nvSpPr>
        <p:spPr>
          <a:xfrm>
            <a:off x="2743200" y="5048815"/>
            <a:ext cx="4267200" cy="369332"/>
          </a:xfrm>
          <a:prstGeom prst="rect">
            <a:avLst/>
          </a:prstGeom>
          <a:noFill/>
        </p:spPr>
        <p:txBody>
          <a:bodyPr wrap="square" rtlCol="0">
            <a:spAutoFit/>
          </a:bodyPr>
          <a:lstStyle/>
          <a:p>
            <a:r>
              <a:rPr lang="en-US" dirty="0">
                <a:solidFill>
                  <a:prstClr val="black"/>
                </a:solidFill>
                <a:latin typeface="Arial" charset="0"/>
                <a:cs typeface="+mn-cs"/>
              </a:rPr>
              <a:t>Note – Template did not change size</a:t>
            </a:r>
          </a:p>
        </p:txBody>
      </p:sp>
      <p:sp>
        <p:nvSpPr>
          <p:cNvPr id="11" name="TextBox 10">
            <a:extLst>
              <a:ext uri="{FF2B5EF4-FFF2-40B4-BE49-F238E27FC236}">
                <a16:creationId xmlns:a16="http://schemas.microsoft.com/office/drawing/2014/main" id="{7F128907-3868-4A51-9379-458A24A262CA}"/>
              </a:ext>
            </a:extLst>
          </p:cNvPr>
          <p:cNvSpPr txBox="1"/>
          <p:nvPr/>
        </p:nvSpPr>
        <p:spPr>
          <a:xfrm>
            <a:off x="376518" y="1495313"/>
            <a:ext cx="8390964" cy="1077218"/>
          </a:xfrm>
          <a:prstGeom prst="rect">
            <a:avLst/>
          </a:prstGeom>
          <a:noFill/>
        </p:spPr>
        <p:txBody>
          <a:bodyPr wrap="square" rtlCol="0">
            <a:spAutoFit/>
          </a:bodyPr>
          <a:lstStyle/>
          <a:p>
            <a:pPr algn="ctr"/>
            <a:r>
              <a:rPr lang="en-US" sz="3200" dirty="0"/>
              <a:t>Key idea – just try all the </a:t>
            </a:r>
            <a:r>
              <a:rPr lang="en-US" sz="3200" dirty="0" err="1"/>
              <a:t>subwindows</a:t>
            </a:r>
            <a:r>
              <a:rPr lang="en-US" sz="3200" dirty="0"/>
              <a:t> in the image at all positions </a:t>
            </a:r>
            <a:r>
              <a:rPr lang="en-US" sz="3200" b="1" dirty="0"/>
              <a:t>and scales.</a:t>
            </a:r>
          </a:p>
        </p:txBody>
      </p:sp>
      <p:sp>
        <p:nvSpPr>
          <p:cNvPr id="7" name="TextBox 6">
            <a:extLst>
              <a:ext uri="{FF2B5EF4-FFF2-40B4-BE49-F238E27FC236}">
                <a16:creationId xmlns:a16="http://schemas.microsoft.com/office/drawing/2014/main" id="{63960535-5B9A-4D3C-A995-21371B17499A}"/>
              </a:ext>
            </a:extLst>
          </p:cNvPr>
          <p:cNvSpPr txBox="1"/>
          <p:nvPr/>
        </p:nvSpPr>
        <p:spPr>
          <a:xfrm>
            <a:off x="357404" y="6429539"/>
            <a:ext cx="8060203" cy="276999"/>
          </a:xfrm>
          <a:prstGeom prst="rect">
            <a:avLst/>
          </a:prstGeom>
          <a:noFill/>
        </p:spPr>
        <p:txBody>
          <a:bodyPr wrap="square" rtlCol="0">
            <a:spAutoFit/>
          </a:bodyPr>
          <a:lstStyle/>
          <a:p>
            <a:r>
              <a:rPr lang="en-US" sz="1200" dirty="0"/>
              <a:t>Slide credit: J. Hays</a:t>
            </a:r>
          </a:p>
        </p:txBody>
      </p:sp>
    </p:spTree>
    <p:extLst>
      <p:ext uri="{BB962C8B-B14F-4D97-AF65-F5344CB8AC3E}">
        <p14:creationId xmlns:p14="http://schemas.microsoft.com/office/powerpoint/2010/main" val="191564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0121 -0.00162 C 0.15504 -0.0051 0.31129 -0.00811 0.31007 0.00092 C 0.30938 0.01041 -0.00416 0.04051 -0.00625 0.05486 C -0.00798 0.06967 0.29792 0.07731 0.29809 0.08912 C 0.29827 0.10069 -0.00503 0.11365 -0.00503 0.12546 C -0.00503 0.13703 0.29809 0.14745 0.29809 0.15902 C 0.29809 0.17083 -0.00312 0.18819 -0.00503 0.1956 C -0.00677 0.20324 0.28559 0.1993 0.28698 0.20532 C 0.28854 0.21088 0.00156 0.22384 0.00365 0.22963 C 0.00573 0.23541 0.15243 0.23773 0.29931 0.24074 " pathEditMode="relative" rAng="0" ptsTypes="aaaaaaaaaA">
                                      <p:cBhvr>
                                        <p:cTn id="6" dur="2000" fill="hold"/>
                                        <p:tgtEl>
                                          <p:spTgt spid="6"/>
                                        </p:tgtEl>
                                        <p:attrNameLst>
                                          <p:attrName>ppt_x</p:attrName>
                                          <p:attrName>ppt_y</p:attrName>
                                        </p:attrNameLst>
                                      </p:cBhvr>
                                      <p:rCtr x="15300" y="11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a:t>Each window classified separately</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
        <p:nvSpPr>
          <p:cNvPr id="4" name="TextBox 3">
            <a:extLst>
              <a:ext uri="{FF2B5EF4-FFF2-40B4-BE49-F238E27FC236}">
                <a16:creationId xmlns:a16="http://schemas.microsoft.com/office/drawing/2014/main" id="{758068FB-9414-4838-9E78-BFD08A25EBB1}"/>
              </a:ext>
            </a:extLst>
          </p:cNvPr>
          <p:cNvSpPr txBox="1"/>
          <p:nvPr/>
        </p:nvSpPr>
        <p:spPr>
          <a:xfrm>
            <a:off x="685800" y="6429539"/>
            <a:ext cx="7731807" cy="276999"/>
          </a:xfrm>
          <a:prstGeom prst="rect">
            <a:avLst/>
          </a:prstGeom>
          <a:noFill/>
        </p:spPr>
        <p:txBody>
          <a:bodyPr wrap="square" rtlCol="0">
            <a:spAutoFit/>
          </a:bodyPr>
          <a:lstStyle/>
          <a:p>
            <a:r>
              <a:rPr lang="en-US" sz="1200" dirty="0">
                <a:solidFill>
                  <a:schemeClr val="bg1"/>
                </a:solidFill>
              </a:rPr>
              <a:t>Slide credit: J. Hays</a:t>
            </a:r>
          </a:p>
        </p:txBody>
      </p:sp>
    </p:spTree>
    <p:extLst>
      <p:ext uri="{BB962C8B-B14F-4D97-AF65-F5344CB8AC3E}">
        <p14:creationId xmlns:p14="http://schemas.microsoft.com/office/powerpoint/2010/main" val="3843754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1E06-864B-435A-88CD-D77494A4492D}"/>
              </a:ext>
            </a:extLst>
          </p:cNvPr>
          <p:cNvSpPr>
            <a:spLocks noGrp="1"/>
          </p:cNvSpPr>
          <p:nvPr>
            <p:ph type="title"/>
          </p:nvPr>
        </p:nvSpPr>
        <p:spPr>
          <a:xfrm>
            <a:off x="628650" y="365126"/>
            <a:ext cx="7886700" cy="1325563"/>
          </a:xfrm>
        </p:spPr>
        <p:txBody>
          <a:bodyPr/>
          <a:lstStyle/>
          <a:p>
            <a:r>
              <a:rPr lang="en-US" dirty="0"/>
              <a:t>How Many Boxes Are There?</a:t>
            </a:r>
          </a:p>
        </p:txBody>
      </p:sp>
      <p:sp>
        <p:nvSpPr>
          <p:cNvPr id="4" name="TextBox 3">
            <a:extLst>
              <a:ext uri="{FF2B5EF4-FFF2-40B4-BE49-F238E27FC236}">
                <a16:creationId xmlns:a16="http://schemas.microsoft.com/office/drawing/2014/main" id="{65037F23-F76F-4FBF-B2BD-1E7AC79E241D}"/>
              </a:ext>
            </a:extLst>
          </p:cNvPr>
          <p:cNvSpPr txBox="1"/>
          <p:nvPr/>
        </p:nvSpPr>
        <p:spPr>
          <a:xfrm>
            <a:off x="376518" y="1495313"/>
            <a:ext cx="7169297" cy="2554545"/>
          </a:xfrm>
          <a:prstGeom prst="rect">
            <a:avLst/>
          </a:prstGeom>
          <a:noFill/>
        </p:spPr>
        <p:txBody>
          <a:bodyPr wrap="square" rtlCol="0">
            <a:spAutoFit/>
          </a:bodyPr>
          <a:lstStyle/>
          <a:p>
            <a:r>
              <a:rPr lang="en-US" sz="3200" dirty="0"/>
              <a:t>Given a </a:t>
            </a:r>
            <a:r>
              <a:rPr lang="en-US" sz="3200" dirty="0" err="1"/>
              <a:t>HxW</a:t>
            </a:r>
            <a:r>
              <a:rPr lang="en-US" sz="3200" dirty="0"/>
              <a:t> image and a “template” of size by, bx.</a:t>
            </a:r>
          </a:p>
          <a:p>
            <a:r>
              <a:rPr lang="en-US" sz="3200" b="1" dirty="0"/>
              <a:t>Q. How many sub-boxes are there of size (</a:t>
            </a:r>
            <a:r>
              <a:rPr lang="en-US" sz="3200" b="1" dirty="0" err="1"/>
              <a:t>by,bx</a:t>
            </a:r>
            <a:r>
              <a:rPr lang="en-US" sz="3200" b="1" dirty="0"/>
              <a:t>)?</a:t>
            </a:r>
          </a:p>
          <a:p>
            <a:r>
              <a:rPr lang="en-US" sz="3200" dirty="0"/>
              <a:t>A. (H-by)*(W-bx) </a:t>
            </a:r>
          </a:p>
        </p:txBody>
      </p:sp>
      <p:sp>
        <p:nvSpPr>
          <p:cNvPr id="5" name="Rectangle 4">
            <a:extLst>
              <a:ext uri="{FF2B5EF4-FFF2-40B4-BE49-F238E27FC236}">
                <a16:creationId xmlns:a16="http://schemas.microsoft.com/office/drawing/2014/main" id="{993BD198-3919-4EB5-B500-129E09334FF0}"/>
              </a:ext>
            </a:extLst>
          </p:cNvPr>
          <p:cNvSpPr/>
          <p:nvPr/>
        </p:nvSpPr>
        <p:spPr>
          <a:xfrm>
            <a:off x="7653393" y="1625134"/>
            <a:ext cx="570154" cy="11403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12261CDF-35B5-46A6-8A70-ED3B449AE115}"/>
              </a:ext>
            </a:extLst>
          </p:cNvPr>
          <p:cNvCxnSpPr/>
          <p:nvPr/>
        </p:nvCxnSpPr>
        <p:spPr>
          <a:xfrm>
            <a:off x="8423236" y="1625134"/>
            <a:ext cx="0" cy="1140308"/>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73D41CB-2F7F-4B21-A5E1-43623F6831B1}"/>
              </a:ext>
            </a:extLst>
          </p:cNvPr>
          <p:cNvSpPr txBox="1"/>
          <p:nvPr/>
        </p:nvSpPr>
        <p:spPr>
          <a:xfrm>
            <a:off x="8374154" y="1902900"/>
            <a:ext cx="677732" cy="584775"/>
          </a:xfrm>
          <a:prstGeom prst="rect">
            <a:avLst/>
          </a:prstGeom>
          <a:noFill/>
        </p:spPr>
        <p:txBody>
          <a:bodyPr wrap="square" rtlCol="0">
            <a:spAutoFit/>
          </a:bodyPr>
          <a:lstStyle/>
          <a:p>
            <a:r>
              <a:rPr lang="en-US" sz="3200" b="1" dirty="0">
                <a:solidFill>
                  <a:srgbClr val="FF0000"/>
                </a:solidFill>
              </a:rPr>
              <a:t>by</a:t>
            </a:r>
          </a:p>
        </p:txBody>
      </p:sp>
      <p:sp>
        <p:nvSpPr>
          <p:cNvPr id="9" name="TextBox 8">
            <a:extLst>
              <a:ext uri="{FF2B5EF4-FFF2-40B4-BE49-F238E27FC236}">
                <a16:creationId xmlns:a16="http://schemas.microsoft.com/office/drawing/2014/main" id="{394250D6-7043-4209-AE5F-277CA475FD37}"/>
              </a:ext>
            </a:extLst>
          </p:cNvPr>
          <p:cNvSpPr txBox="1"/>
          <p:nvPr/>
        </p:nvSpPr>
        <p:spPr>
          <a:xfrm>
            <a:off x="7545815" y="2950697"/>
            <a:ext cx="677732" cy="584775"/>
          </a:xfrm>
          <a:prstGeom prst="rect">
            <a:avLst/>
          </a:prstGeom>
          <a:noFill/>
        </p:spPr>
        <p:txBody>
          <a:bodyPr wrap="square" rtlCol="0">
            <a:spAutoFit/>
          </a:bodyPr>
          <a:lstStyle/>
          <a:p>
            <a:r>
              <a:rPr lang="en-US" sz="3200" b="1" dirty="0">
                <a:solidFill>
                  <a:srgbClr val="FF0000"/>
                </a:solidFill>
              </a:rPr>
              <a:t>bx</a:t>
            </a:r>
          </a:p>
        </p:txBody>
      </p:sp>
      <p:cxnSp>
        <p:nvCxnSpPr>
          <p:cNvPr id="10" name="Straight Arrow Connector 9">
            <a:extLst>
              <a:ext uri="{FF2B5EF4-FFF2-40B4-BE49-F238E27FC236}">
                <a16:creationId xmlns:a16="http://schemas.microsoft.com/office/drawing/2014/main" id="{83FB9958-E7CF-4DB6-8312-BFF644A900E5}"/>
              </a:ext>
            </a:extLst>
          </p:cNvPr>
          <p:cNvCxnSpPr>
            <a:cxnSpLocks/>
          </p:cNvCxnSpPr>
          <p:nvPr/>
        </p:nvCxnSpPr>
        <p:spPr>
          <a:xfrm>
            <a:off x="7599602" y="2950697"/>
            <a:ext cx="623945"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868BE88-326F-45C9-8FCE-85E34C4D02F9}"/>
              </a:ext>
            </a:extLst>
          </p:cNvPr>
          <p:cNvSpPr txBox="1"/>
          <p:nvPr/>
        </p:nvSpPr>
        <p:spPr>
          <a:xfrm>
            <a:off x="376518" y="4210706"/>
            <a:ext cx="8570812" cy="1569660"/>
          </a:xfrm>
          <a:prstGeom prst="rect">
            <a:avLst/>
          </a:prstGeom>
          <a:noFill/>
        </p:spPr>
        <p:txBody>
          <a:bodyPr wrap="square" rtlCol="0">
            <a:spAutoFit/>
          </a:bodyPr>
          <a:lstStyle/>
          <a:p>
            <a:r>
              <a:rPr lang="en-US" sz="3200" dirty="0"/>
              <a:t>This is before considering adding:</a:t>
            </a:r>
          </a:p>
          <a:p>
            <a:pPr marL="457200" indent="-457200">
              <a:buFont typeface="Arial" panose="020B0604020202020204" pitchFamily="34" charset="0"/>
              <a:buChar char="•"/>
            </a:pPr>
            <a:r>
              <a:rPr lang="en-US" sz="3200" i="1" dirty="0"/>
              <a:t>scales</a:t>
            </a:r>
            <a:r>
              <a:rPr lang="en-US" sz="3200" dirty="0"/>
              <a:t> (by*</a:t>
            </a:r>
            <a:r>
              <a:rPr lang="en-US" sz="3200" dirty="0" err="1"/>
              <a:t>s,bx</a:t>
            </a:r>
            <a:r>
              <a:rPr lang="en-US" sz="3200" dirty="0"/>
              <a:t>*s)</a:t>
            </a:r>
          </a:p>
          <a:p>
            <a:pPr marL="457200" indent="-457200">
              <a:buFont typeface="Arial" panose="020B0604020202020204" pitchFamily="34" charset="0"/>
              <a:buChar char="•"/>
            </a:pPr>
            <a:r>
              <a:rPr lang="en-US" sz="3200" i="1" dirty="0"/>
              <a:t>aspect ratios </a:t>
            </a:r>
            <a:r>
              <a:rPr lang="en-US" sz="3200" dirty="0"/>
              <a:t>(by*</a:t>
            </a:r>
            <a:r>
              <a:rPr lang="en-US" sz="3200" dirty="0" err="1"/>
              <a:t>sy,bx</a:t>
            </a:r>
            <a:r>
              <a:rPr lang="en-US" sz="3200" dirty="0"/>
              <a:t>*</a:t>
            </a:r>
            <a:r>
              <a:rPr lang="en-US" sz="3200" dirty="0" err="1"/>
              <a:t>sx</a:t>
            </a:r>
            <a:r>
              <a:rPr lang="en-US" sz="3200" dirty="0"/>
              <a:t>)</a:t>
            </a:r>
            <a:endParaRPr lang="en-US" sz="3200" b="1" dirty="0"/>
          </a:p>
        </p:txBody>
      </p:sp>
    </p:spTree>
    <p:extLst>
      <p:ext uri="{BB962C8B-B14F-4D97-AF65-F5344CB8AC3E}">
        <p14:creationId xmlns:p14="http://schemas.microsoft.com/office/powerpoint/2010/main" val="6179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F0025-6379-4722-9F5E-39BF8D6B2506}"/>
              </a:ext>
            </a:extLst>
          </p:cNvPr>
          <p:cNvSpPr>
            <a:spLocks noGrp="1"/>
          </p:cNvSpPr>
          <p:nvPr>
            <p:ph type="title"/>
          </p:nvPr>
        </p:nvSpPr>
        <p:spPr/>
        <p:txBody>
          <a:bodyPr/>
          <a:lstStyle/>
          <a:p>
            <a:r>
              <a:rPr lang="en-US" dirty="0"/>
              <a:t>Challenges of Object Detection</a:t>
            </a:r>
          </a:p>
        </p:txBody>
      </p:sp>
      <p:sp>
        <p:nvSpPr>
          <p:cNvPr id="3" name="Content Placeholder 2">
            <a:extLst>
              <a:ext uri="{FF2B5EF4-FFF2-40B4-BE49-F238E27FC236}">
                <a16:creationId xmlns:a16="http://schemas.microsoft.com/office/drawing/2014/main" id="{C54009D6-50F9-4489-8DA5-5F0CB3FA4718}"/>
              </a:ext>
            </a:extLst>
          </p:cNvPr>
          <p:cNvSpPr>
            <a:spLocks noGrp="1"/>
          </p:cNvSpPr>
          <p:nvPr>
            <p:ph idx="1"/>
          </p:nvPr>
        </p:nvSpPr>
        <p:spPr/>
        <p:txBody>
          <a:bodyPr/>
          <a:lstStyle/>
          <a:p>
            <a:r>
              <a:rPr lang="en-US" dirty="0"/>
              <a:t>Have to evaluate </a:t>
            </a:r>
            <a:r>
              <a:rPr lang="en-US" i="1" dirty="0"/>
              <a:t>tons </a:t>
            </a:r>
            <a:r>
              <a:rPr lang="en-US" dirty="0"/>
              <a:t>of boxes </a:t>
            </a:r>
          </a:p>
          <a:p>
            <a:r>
              <a:rPr lang="en-US" dirty="0"/>
              <a:t>Positive instances of objects are </a:t>
            </a:r>
            <a:r>
              <a:rPr lang="en-US" i="1" dirty="0"/>
              <a:t>extremely</a:t>
            </a:r>
            <a:r>
              <a:rPr lang="en-US" dirty="0"/>
              <a:t> rare</a:t>
            </a:r>
          </a:p>
        </p:txBody>
      </p:sp>
      <p:pic>
        <p:nvPicPr>
          <p:cNvPr id="4" name="Picture 3">
            <a:extLst>
              <a:ext uri="{FF2B5EF4-FFF2-40B4-BE49-F238E27FC236}">
                <a16:creationId xmlns:a16="http://schemas.microsoft.com/office/drawing/2014/main" id="{7D7EAE73-A095-4836-B705-0B7D5D9116BC}"/>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42018" r="45770" b="2342"/>
          <a:stretch/>
        </p:blipFill>
        <p:spPr>
          <a:xfrm>
            <a:off x="628650" y="2944906"/>
            <a:ext cx="3000345" cy="3000345"/>
          </a:xfrm>
          <a:prstGeom prst="rect">
            <a:avLst/>
          </a:prstGeom>
          <a:ln>
            <a:solidFill>
              <a:schemeClr val="tx1"/>
            </a:solidFill>
          </a:ln>
        </p:spPr>
      </p:pic>
      <p:sp>
        <p:nvSpPr>
          <p:cNvPr id="5" name="Rectangle 4">
            <a:extLst>
              <a:ext uri="{FF2B5EF4-FFF2-40B4-BE49-F238E27FC236}">
                <a16:creationId xmlns:a16="http://schemas.microsoft.com/office/drawing/2014/main" id="{DE97D557-F8B3-4C27-AFC4-EEB0DC35CF2B}"/>
              </a:ext>
            </a:extLst>
          </p:cNvPr>
          <p:cNvSpPr/>
          <p:nvPr/>
        </p:nvSpPr>
        <p:spPr>
          <a:xfrm>
            <a:off x="628650" y="4081371"/>
            <a:ext cx="1544395" cy="845631"/>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4C17658-49DE-4047-9943-97A0EB40A2F1}"/>
              </a:ext>
            </a:extLst>
          </p:cNvPr>
          <p:cNvSpPr txBox="1"/>
          <p:nvPr/>
        </p:nvSpPr>
        <p:spPr>
          <a:xfrm>
            <a:off x="3628995" y="2944906"/>
            <a:ext cx="5289094" cy="2677656"/>
          </a:xfrm>
          <a:prstGeom prst="rect">
            <a:avLst/>
          </a:prstGeom>
          <a:noFill/>
        </p:spPr>
        <p:txBody>
          <a:bodyPr wrap="square" rtlCol="0">
            <a:spAutoFit/>
          </a:bodyPr>
          <a:lstStyle/>
          <a:p>
            <a:r>
              <a:rPr lang="en-US" sz="2800" dirty="0"/>
              <a:t>How many ways can we get the box wrong?</a:t>
            </a:r>
          </a:p>
          <a:p>
            <a:pPr marL="514350" indent="-514350">
              <a:buFont typeface="+mj-lt"/>
              <a:buAutoNum type="arabicPeriod"/>
            </a:pPr>
            <a:r>
              <a:rPr lang="en-US" sz="2800" dirty="0"/>
              <a:t>Wrong left x </a:t>
            </a:r>
          </a:p>
          <a:p>
            <a:pPr marL="514350" indent="-514350">
              <a:buFont typeface="+mj-lt"/>
              <a:buAutoNum type="arabicPeriod"/>
            </a:pPr>
            <a:r>
              <a:rPr lang="en-US" sz="2800" dirty="0"/>
              <a:t>Wrong right x</a:t>
            </a:r>
          </a:p>
          <a:p>
            <a:pPr marL="514350" indent="-514350">
              <a:buFont typeface="+mj-lt"/>
              <a:buAutoNum type="arabicPeriod"/>
            </a:pPr>
            <a:r>
              <a:rPr lang="en-US" sz="2800" dirty="0"/>
              <a:t>Wrong top y</a:t>
            </a:r>
          </a:p>
          <a:p>
            <a:pPr marL="514350" indent="-514350">
              <a:buFont typeface="+mj-lt"/>
              <a:buAutoNum type="arabicPeriod"/>
            </a:pPr>
            <a:r>
              <a:rPr lang="en-US" sz="2800" dirty="0"/>
              <a:t>Wrong bottom y</a:t>
            </a:r>
          </a:p>
        </p:txBody>
      </p:sp>
    </p:spTree>
    <p:extLst>
      <p:ext uri="{BB962C8B-B14F-4D97-AF65-F5344CB8AC3E}">
        <p14:creationId xmlns:p14="http://schemas.microsoft.com/office/powerpoint/2010/main" val="99146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C2DC-D8D5-4F5C-B97E-4A72FE2811C0}"/>
              </a:ext>
            </a:extLst>
          </p:cNvPr>
          <p:cNvSpPr>
            <a:spLocks noGrp="1"/>
          </p:cNvSpPr>
          <p:nvPr>
            <p:ph type="title"/>
          </p:nvPr>
        </p:nvSpPr>
        <p:spPr/>
        <p:txBody>
          <a:bodyPr/>
          <a:lstStyle/>
          <a:p>
            <a:r>
              <a:rPr lang="en-US" dirty="0"/>
              <a:t>Prime-time TV</a:t>
            </a:r>
          </a:p>
        </p:txBody>
      </p:sp>
      <p:pic>
        <p:nvPicPr>
          <p:cNvPr id="16" name="Picture 2" descr="https://i.ytimg.com/vi/YKUhS81fBtI/maxresdefault.jpg">
            <a:extLst>
              <a:ext uri="{FF2B5EF4-FFF2-40B4-BE49-F238E27FC236}">
                <a16:creationId xmlns:a16="http://schemas.microsoft.com/office/drawing/2014/main" id="{A38D79CE-089E-4AAD-9E23-281EFFC27C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736"/>
          <a:stretch/>
        </p:blipFill>
        <p:spPr bwMode="auto">
          <a:xfrm>
            <a:off x="333478" y="1689895"/>
            <a:ext cx="4804134" cy="48029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EA3600F-CE6E-458F-AE1B-56639B2B3142}"/>
              </a:ext>
            </a:extLst>
          </p:cNvPr>
          <p:cNvSpPr txBox="1"/>
          <p:nvPr/>
        </p:nvSpPr>
        <p:spPr>
          <a:xfrm>
            <a:off x="5228215" y="1689895"/>
            <a:ext cx="3829723" cy="4401205"/>
          </a:xfrm>
          <a:prstGeom prst="rect">
            <a:avLst/>
          </a:prstGeom>
          <a:noFill/>
        </p:spPr>
        <p:txBody>
          <a:bodyPr wrap="square" rtlCol="0">
            <a:spAutoFit/>
          </a:bodyPr>
          <a:lstStyle/>
          <a:p>
            <a:r>
              <a:rPr lang="en-US" sz="2800" dirty="0"/>
              <a:t>Are You Smarter Than A 5</a:t>
            </a:r>
            <a:r>
              <a:rPr lang="en-US" sz="2800" baseline="30000" dirty="0"/>
              <a:t>th</a:t>
            </a:r>
            <a:r>
              <a:rPr lang="en-US" sz="2800" dirty="0"/>
              <a:t> Grader?</a:t>
            </a:r>
          </a:p>
          <a:p>
            <a:endParaRPr lang="en-US" sz="2800" dirty="0"/>
          </a:p>
          <a:p>
            <a:r>
              <a:rPr lang="en-US" sz="2800" dirty="0"/>
              <a:t>Adults compete with 5</a:t>
            </a:r>
            <a:r>
              <a:rPr lang="en-US" sz="2800" baseline="30000" dirty="0"/>
              <a:t>th</a:t>
            </a:r>
            <a:r>
              <a:rPr lang="en-US" sz="2800" dirty="0"/>
              <a:t> graders on elementary school facts.</a:t>
            </a:r>
          </a:p>
          <a:p>
            <a:endParaRPr lang="en-US" sz="2800" dirty="0"/>
          </a:p>
          <a:p>
            <a:r>
              <a:rPr lang="en-US" sz="2800" dirty="0"/>
              <a:t>Adults often not smarter.</a:t>
            </a:r>
          </a:p>
        </p:txBody>
      </p:sp>
    </p:spTree>
    <p:extLst>
      <p:ext uri="{BB962C8B-B14F-4D97-AF65-F5344CB8AC3E}">
        <p14:creationId xmlns:p14="http://schemas.microsoft.com/office/powerpoint/2010/main" val="2087540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C2DC-D8D5-4F5C-B97E-4A72FE2811C0}"/>
              </a:ext>
            </a:extLst>
          </p:cNvPr>
          <p:cNvSpPr>
            <a:spLocks noGrp="1"/>
          </p:cNvSpPr>
          <p:nvPr>
            <p:ph type="title"/>
          </p:nvPr>
        </p:nvSpPr>
        <p:spPr/>
        <p:txBody>
          <a:bodyPr/>
          <a:lstStyle/>
          <a:p>
            <a:r>
              <a:rPr lang="en-US" i="1" dirty="0"/>
              <a:t>Computer Vision </a:t>
            </a:r>
            <a:r>
              <a:rPr lang="en-US" dirty="0"/>
              <a:t>TV</a:t>
            </a:r>
          </a:p>
        </p:txBody>
      </p:sp>
      <p:pic>
        <p:nvPicPr>
          <p:cNvPr id="1026" name="Picture 2" descr="https://i.ytimg.com/vi/YKUhS81fBtI/maxresdefault.jpg">
            <a:extLst>
              <a:ext uri="{FF2B5EF4-FFF2-40B4-BE49-F238E27FC236}">
                <a16:creationId xmlns:a16="http://schemas.microsoft.com/office/drawing/2014/main" id="{8E7A1413-67E9-4D68-96F0-D58710F6D5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736"/>
          <a:stretch/>
        </p:blipFill>
        <p:spPr bwMode="auto">
          <a:xfrm>
            <a:off x="333478" y="1689895"/>
            <a:ext cx="4804134" cy="480297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F42A7D89-CDC5-4A5F-9296-580871F93E2D}"/>
              </a:ext>
            </a:extLst>
          </p:cNvPr>
          <p:cNvGrpSpPr/>
          <p:nvPr/>
        </p:nvGrpSpPr>
        <p:grpSpPr>
          <a:xfrm rot="17100000">
            <a:off x="1699171" y="2816562"/>
            <a:ext cx="2501825" cy="1228523"/>
            <a:chOff x="6013525" y="2903488"/>
            <a:chExt cx="2501825" cy="1228523"/>
          </a:xfrm>
        </p:grpSpPr>
        <p:sp>
          <p:nvSpPr>
            <p:cNvPr id="5" name="Rectangle 4">
              <a:extLst>
                <a:ext uri="{FF2B5EF4-FFF2-40B4-BE49-F238E27FC236}">
                  <a16:creationId xmlns:a16="http://schemas.microsoft.com/office/drawing/2014/main" id="{C234F941-E843-4B28-8EA4-D6ABA44422CE}"/>
                </a:ext>
              </a:extLst>
            </p:cNvPr>
            <p:cNvSpPr/>
            <p:nvPr/>
          </p:nvSpPr>
          <p:spPr>
            <a:xfrm>
              <a:off x="6013525" y="2903488"/>
              <a:ext cx="2501825" cy="12285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EB7C589-9DF3-4327-989A-F3F8E58B3738}"/>
                </a:ext>
              </a:extLst>
            </p:cNvPr>
            <p:cNvGrpSpPr/>
            <p:nvPr/>
          </p:nvGrpSpPr>
          <p:grpSpPr>
            <a:xfrm>
              <a:off x="6263959" y="2956123"/>
              <a:ext cx="2086552" cy="1091535"/>
              <a:chOff x="6263959" y="2629692"/>
              <a:chExt cx="2086552" cy="1598615"/>
            </a:xfrm>
          </p:grpSpPr>
          <p:sp>
            <p:nvSpPr>
              <p:cNvPr id="7" name="Cube 6">
                <a:extLst>
                  <a:ext uri="{FF2B5EF4-FFF2-40B4-BE49-F238E27FC236}">
                    <a16:creationId xmlns:a16="http://schemas.microsoft.com/office/drawing/2014/main" id="{1282D39D-12B5-46C0-9A84-05F31E6BAB57}"/>
                  </a:ext>
                </a:extLst>
              </p:cNvPr>
              <p:cNvSpPr/>
              <p:nvPr/>
            </p:nvSpPr>
            <p:spPr>
              <a:xfrm>
                <a:off x="6263959" y="2629692"/>
                <a:ext cx="555791" cy="1598615"/>
              </a:xfrm>
              <a:prstGeom prst="cube">
                <a:avLst>
                  <a:gd name="adj" fmla="val 67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FFEE123F-865D-46F3-B6E1-9B18763AA194}"/>
                  </a:ext>
                </a:extLst>
              </p:cNvPr>
              <p:cNvSpPr/>
              <p:nvPr/>
            </p:nvSpPr>
            <p:spPr>
              <a:xfrm>
                <a:off x="6669132" y="2629692"/>
                <a:ext cx="555791" cy="1598615"/>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a:extLst>
                  <a:ext uri="{FF2B5EF4-FFF2-40B4-BE49-F238E27FC236}">
                    <a16:creationId xmlns:a16="http://schemas.microsoft.com/office/drawing/2014/main" id="{1DCF319D-FB43-43FE-A165-72F2162F9CC6}"/>
                  </a:ext>
                </a:extLst>
              </p:cNvPr>
              <p:cNvSpPr/>
              <p:nvPr/>
            </p:nvSpPr>
            <p:spPr>
              <a:xfrm>
                <a:off x="7098870" y="2755498"/>
                <a:ext cx="459331" cy="1321170"/>
              </a:xfrm>
              <a:prstGeom prst="cube">
                <a:avLst>
                  <a:gd name="adj" fmla="val 6726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a:extLst>
                  <a:ext uri="{FF2B5EF4-FFF2-40B4-BE49-F238E27FC236}">
                    <a16:creationId xmlns:a16="http://schemas.microsoft.com/office/drawing/2014/main" id="{C23B0078-0C9F-436B-A431-BF17211765AD}"/>
                  </a:ext>
                </a:extLst>
              </p:cNvPr>
              <p:cNvSpPr/>
              <p:nvPr/>
            </p:nvSpPr>
            <p:spPr>
              <a:xfrm>
                <a:off x="7482107" y="3043201"/>
                <a:ext cx="345102" cy="745766"/>
              </a:xfrm>
              <a:prstGeom prst="cube">
                <a:avLst>
                  <a:gd name="adj" fmla="val 58129"/>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a:extLst>
                  <a:ext uri="{FF2B5EF4-FFF2-40B4-BE49-F238E27FC236}">
                    <a16:creationId xmlns:a16="http://schemas.microsoft.com/office/drawing/2014/main" id="{7A10C23C-7C23-46DB-8BAB-DAE7192E8EAD}"/>
                  </a:ext>
                </a:extLst>
              </p:cNvPr>
              <p:cNvSpPr/>
              <p:nvPr/>
            </p:nvSpPr>
            <p:spPr>
              <a:xfrm>
                <a:off x="7809675" y="3205600"/>
                <a:ext cx="235710" cy="420965"/>
              </a:xfrm>
              <a:prstGeom prst="cube">
                <a:avLst>
                  <a:gd name="adj" fmla="val 49582"/>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6398E266-036F-4DF1-A955-D79785A39E7D}"/>
                  </a:ext>
                </a:extLst>
              </p:cNvPr>
              <p:cNvSpPr/>
              <p:nvPr/>
            </p:nvSpPr>
            <p:spPr>
              <a:xfrm>
                <a:off x="8091230" y="3322207"/>
                <a:ext cx="259281" cy="187750"/>
              </a:xfrm>
              <a:prstGeom prst="cube">
                <a:avLst>
                  <a:gd name="adj" fmla="val 40521"/>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Rectangle 22">
            <a:extLst>
              <a:ext uri="{FF2B5EF4-FFF2-40B4-BE49-F238E27FC236}">
                <a16:creationId xmlns:a16="http://schemas.microsoft.com/office/drawing/2014/main" id="{A864EB90-EBE1-4B41-AE21-E15C1EB9A98D}"/>
              </a:ext>
            </a:extLst>
          </p:cNvPr>
          <p:cNvSpPr/>
          <p:nvPr/>
        </p:nvSpPr>
        <p:spPr>
          <a:xfrm rot="17100000">
            <a:off x="324415" y="2401195"/>
            <a:ext cx="2806557" cy="12285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Courier New" panose="02070309020205020404" pitchFamily="49" charset="0"/>
                <a:cs typeface="Courier New" panose="02070309020205020404" pitchFamily="49" charset="0"/>
              </a:rPr>
              <a:t>np.random</a:t>
            </a:r>
            <a:r>
              <a:rPr lang="en-US" sz="3200" dirty="0">
                <a:solidFill>
                  <a:schemeClr val="tx1"/>
                </a:solidFill>
                <a:latin typeface="Courier New" panose="02070309020205020404" pitchFamily="49" charset="0"/>
                <a:cs typeface="Courier New" panose="02070309020205020404" pitchFamily="49" charset="0"/>
              </a:rPr>
              <a:t>.</a:t>
            </a:r>
          </a:p>
          <a:p>
            <a:pPr algn="ctr"/>
            <a:r>
              <a:rPr lang="en-US" sz="3200" dirty="0">
                <a:solidFill>
                  <a:schemeClr val="tx1"/>
                </a:solidFill>
                <a:latin typeface="Courier New" panose="02070309020205020404" pitchFamily="49" charset="0"/>
                <a:cs typeface="Courier New" panose="02070309020205020404" pitchFamily="49" charset="0"/>
              </a:rPr>
              <a:t>uniform</a:t>
            </a:r>
          </a:p>
        </p:txBody>
      </p:sp>
      <p:sp>
        <p:nvSpPr>
          <p:cNvPr id="24" name="TextBox 23">
            <a:extLst>
              <a:ext uri="{FF2B5EF4-FFF2-40B4-BE49-F238E27FC236}">
                <a16:creationId xmlns:a16="http://schemas.microsoft.com/office/drawing/2014/main" id="{E4354E95-805E-4EA6-9326-95B99A33B821}"/>
              </a:ext>
            </a:extLst>
          </p:cNvPr>
          <p:cNvSpPr txBox="1"/>
          <p:nvPr/>
        </p:nvSpPr>
        <p:spPr>
          <a:xfrm>
            <a:off x="5228215" y="1689895"/>
            <a:ext cx="3829723" cy="4401205"/>
          </a:xfrm>
          <a:prstGeom prst="rect">
            <a:avLst/>
          </a:prstGeom>
          <a:noFill/>
        </p:spPr>
        <p:txBody>
          <a:bodyPr wrap="square" rtlCol="0">
            <a:spAutoFit/>
          </a:bodyPr>
          <a:lstStyle/>
          <a:p>
            <a:r>
              <a:rPr lang="en-US" sz="2800" dirty="0"/>
              <a:t>Are You Smarter Than A Random Number Generator?</a:t>
            </a:r>
          </a:p>
          <a:p>
            <a:endParaRPr lang="en-US" sz="2800" dirty="0"/>
          </a:p>
          <a:p>
            <a:r>
              <a:rPr lang="en-US" sz="2800" dirty="0"/>
              <a:t>Models trained on data compete with making random guesses.</a:t>
            </a:r>
          </a:p>
          <a:p>
            <a:endParaRPr lang="en-US" sz="2800" dirty="0"/>
          </a:p>
          <a:p>
            <a:r>
              <a:rPr lang="en-US" sz="2800" dirty="0"/>
              <a:t>Models often not better.</a:t>
            </a:r>
          </a:p>
        </p:txBody>
      </p:sp>
    </p:spTree>
    <p:extLst>
      <p:ext uri="{BB962C8B-B14F-4D97-AF65-F5344CB8AC3E}">
        <p14:creationId xmlns:p14="http://schemas.microsoft.com/office/powerpoint/2010/main" val="2275611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AF51F-2445-4C48-B313-DDFE88AD227C}"/>
              </a:ext>
            </a:extLst>
          </p:cNvPr>
          <p:cNvSpPr>
            <a:spLocks noGrp="1"/>
          </p:cNvSpPr>
          <p:nvPr>
            <p:ph type="title"/>
          </p:nvPr>
        </p:nvSpPr>
        <p:spPr>
          <a:xfrm>
            <a:off x="628650" y="365126"/>
            <a:ext cx="7886700" cy="1325563"/>
          </a:xfrm>
        </p:spPr>
        <p:txBody>
          <a:bodyPr/>
          <a:lstStyle/>
          <a:p>
            <a:r>
              <a:rPr lang="en-US" dirty="0"/>
              <a:t>Last Time</a:t>
            </a:r>
          </a:p>
        </p:txBody>
      </p:sp>
      <p:pic>
        <p:nvPicPr>
          <p:cNvPr id="4" name="Picture 3" descr="http://www.robots.ox.ac.uk/~szheng/crf-rnn-res-voc12-val/2007_000129.jpg">
            <a:extLst>
              <a:ext uri="{FF2B5EF4-FFF2-40B4-BE49-F238E27FC236}">
                <a16:creationId xmlns:a16="http://schemas.microsoft.com/office/drawing/2014/main" id="{C9AB0353-EDB6-4B2E-A93E-9CEE252808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97"/>
          <a:stretch/>
        </p:blipFill>
        <p:spPr bwMode="auto">
          <a:xfrm>
            <a:off x="613560" y="3054750"/>
            <a:ext cx="244125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82AA619-FE43-46F6-8F7E-C9AC4E8BD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163" y="3054750"/>
            <a:ext cx="2443277" cy="3657600"/>
          </a:xfrm>
          <a:prstGeom prst="rect">
            <a:avLst/>
          </a:prstGeom>
        </p:spPr>
      </p:pic>
      <p:sp>
        <p:nvSpPr>
          <p:cNvPr id="6" name="TextBox 5">
            <a:extLst>
              <a:ext uri="{FF2B5EF4-FFF2-40B4-BE49-F238E27FC236}">
                <a16:creationId xmlns:a16="http://schemas.microsoft.com/office/drawing/2014/main" id="{47C318BC-1400-4BBE-804C-44414E1C912C}"/>
              </a:ext>
            </a:extLst>
          </p:cNvPr>
          <p:cNvSpPr txBox="1"/>
          <p:nvPr/>
        </p:nvSpPr>
        <p:spPr>
          <a:xfrm>
            <a:off x="613560" y="2531530"/>
            <a:ext cx="2441250" cy="461665"/>
          </a:xfrm>
          <a:prstGeom prst="rect">
            <a:avLst/>
          </a:prstGeom>
          <a:noFill/>
        </p:spPr>
        <p:txBody>
          <a:bodyPr wrap="square" rtlCol="0">
            <a:spAutoFit/>
          </a:bodyPr>
          <a:lstStyle/>
          <a:p>
            <a:pPr algn="ctr"/>
            <a:r>
              <a:rPr lang="en-US" sz="2400" dirty="0"/>
              <a:t>Input</a:t>
            </a:r>
          </a:p>
        </p:txBody>
      </p:sp>
      <p:sp>
        <p:nvSpPr>
          <p:cNvPr id="7" name="TextBox 6">
            <a:extLst>
              <a:ext uri="{FF2B5EF4-FFF2-40B4-BE49-F238E27FC236}">
                <a16:creationId xmlns:a16="http://schemas.microsoft.com/office/drawing/2014/main" id="{575F43DB-F91A-4C28-8BDA-6FC81DDBCEBF}"/>
              </a:ext>
            </a:extLst>
          </p:cNvPr>
          <p:cNvSpPr txBox="1"/>
          <p:nvPr/>
        </p:nvSpPr>
        <p:spPr>
          <a:xfrm>
            <a:off x="5967128" y="2531530"/>
            <a:ext cx="2685375" cy="461665"/>
          </a:xfrm>
          <a:prstGeom prst="rect">
            <a:avLst/>
          </a:prstGeom>
          <a:noFill/>
        </p:spPr>
        <p:txBody>
          <a:bodyPr wrap="square" rtlCol="0">
            <a:spAutoFit/>
          </a:bodyPr>
          <a:lstStyle/>
          <a:p>
            <a:pPr algn="ctr"/>
            <a:r>
              <a:rPr lang="en-US" sz="2400" dirty="0"/>
              <a:t>Target</a:t>
            </a:r>
          </a:p>
        </p:txBody>
      </p:sp>
      <p:cxnSp>
        <p:nvCxnSpPr>
          <p:cNvPr id="12" name="Straight Connector 11">
            <a:extLst>
              <a:ext uri="{FF2B5EF4-FFF2-40B4-BE49-F238E27FC236}">
                <a16:creationId xmlns:a16="http://schemas.microsoft.com/office/drawing/2014/main" id="{190A1AB6-5207-4AFC-B186-1E80D190F6C6}"/>
              </a:ext>
            </a:extLst>
          </p:cNvPr>
          <p:cNvCxnSpPr>
            <a:cxnSpLocks/>
          </p:cNvCxnSpPr>
          <p:nvPr/>
        </p:nvCxnSpPr>
        <p:spPr>
          <a:xfrm>
            <a:off x="3245477" y="4851753"/>
            <a:ext cx="3704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8549E4-A8C2-4E02-B28F-AA585172ECCC}"/>
              </a:ext>
            </a:extLst>
          </p:cNvPr>
          <p:cNvSpPr/>
          <p:nvPr/>
        </p:nvSpPr>
        <p:spPr>
          <a:xfrm>
            <a:off x="3672257" y="4543924"/>
            <a:ext cx="1514159"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14" name="Straight Connector 13">
            <a:extLst>
              <a:ext uri="{FF2B5EF4-FFF2-40B4-BE49-F238E27FC236}">
                <a16:creationId xmlns:a16="http://schemas.microsoft.com/office/drawing/2014/main" id="{13300B11-5A58-47DB-AA98-2727ABDF7B49}"/>
              </a:ext>
            </a:extLst>
          </p:cNvPr>
          <p:cNvCxnSpPr>
            <a:cxnSpLocks/>
          </p:cNvCxnSpPr>
          <p:nvPr/>
        </p:nvCxnSpPr>
        <p:spPr>
          <a:xfrm>
            <a:off x="5242718" y="4851753"/>
            <a:ext cx="3704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B0F8B04-7F95-4C2B-9ADC-C993BFEDE43D}"/>
              </a:ext>
            </a:extLst>
          </p:cNvPr>
          <p:cNvSpPr txBox="1"/>
          <p:nvPr/>
        </p:nvSpPr>
        <p:spPr>
          <a:xfrm>
            <a:off x="515007" y="1334814"/>
            <a:ext cx="8000343" cy="954107"/>
          </a:xfrm>
          <a:prstGeom prst="rect">
            <a:avLst/>
          </a:prstGeom>
          <a:noFill/>
        </p:spPr>
        <p:txBody>
          <a:bodyPr wrap="square" rtlCol="0">
            <a:spAutoFit/>
          </a:bodyPr>
          <a:lstStyle/>
          <a:p>
            <a:r>
              <a:rPr lang="en-US" sz="2800" dirty="0"/>
              <a:t>“Semantic Segmentation”: Label each pixel with the object category it belongs to.</a:t>
            </a:r>
          </a:p>
        </p:txBody>
      </p:sp>
    </p:spTree>
    <p:extLst>
      <p:ext uri="{BB962C8B-B14F-4D97-AF65-F5344CB8AC3E}">
        <p14:creationId xmlns:p14="http://schemas.microsoft.com/office/powerpoint/2010/main" val="1726563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6FCCA-FBFA-431F-9EF1-D5EC96BCEB56}"/>
              </a:ext>
            </a:extLst>
          </p:cNvPr>
          <p:cNvSpPr>
            <a:spLocks noGrp="1"/>
          </p:cNvSpPr>
          <p:nvPr>
            <p:ph type="title"/>
          </p:nvPr>
        </p:nvSpPr>
        <p:spPr/>
        <p:txBody>
          <a:bodyPr/>
          <a:lstStyle/>
          <a:p>
            <a:r>
              <a:rPr lang="en-US" dirty="0"/>
              <a:t>Are You Smarter than a Random Number Generator?</a:t>
            </a:r>
          </a:p>
        </p:txBody>
      </p:sp>
      <p:sp>
        <p:nvSpPr>
          <p:cNvPr id="6" name="Content Placeholder 5">
            <a:extLst>
              <a:ext uri="{FF2B5EF4-FFF2-40B4-BE49-F238E27FC236}">
                <a16:creationId xmlns:a16="http://schemas.microsoft.com/office/drawing/2014/main" id="{040A3BF1-142C-4860-9144-D01182F503BE}"/>
              </a:ext>
            </a:extLst>
          </p:cNvPr>
          <p:cNvSpPr>
            <a:spLocks noGrp="1"/>
          </p:cNvSpPr>
          <p:nvPr>
            <p:ph idx="1"/>
          </p:nvPr>
        </p:nvSpPr>
        <p:spPr/>
        <p:txBody>
          <a:bodyPr/>
          <a:lstStyle/>
          <a:p>
            <a:r>
              <a:rPr lang="en-US" b="1" dirty="0"/>
              <a:t>Prob. of guessing 1k-way classification?</a:t>
            </a:r>
          </a:p>
          <a:p>
            <a:pPr lvl="1"/>
            <a:r>
              <a:rPr lang="en-US" dirty="0"/>
              <a:t>1/1,000</a:t>
            </a:r>
          </a:p>
          <a:p>
            <a:r>
              <a:rPr lang="en-US" b="1" dirty="0"/>
              <a:t>Prob. of guessing all 4 bounding box corners within 10% of image size</a:t>
            </a:r>
            <a:r>
              <a:rPr lang="en-US" dirty="0"/>
              <a:t>?</a:t>
            </a:r>
          </a:p>
          <a:p>
            <a:pPr lvl="1"/>
            <a:r>
              <a:rPr lang="en-US" dirty="0"/>
              <a:t>(1/10)*(1/10)*(1/10)*(1/10)=1/10,000</a:t>
            </a:r>
          </a:p>
          <a:p>
            <a:r>
              <a:rPr lang="en-US" dirty="0"/>
              <a:t>Probability of guessing both: 1/10,000,000</a:t>
            </a:r>
          </a:p>
          <a:p>
            <a:r>
              <a:rPr lang="en-US" dirty="0"/>
              <a:t>Detection is </a:t>
            </a:r>
            <a:r>
              <a:rPr lang="en-US" b="1" dirty="0"/>
              <a:t>hard </a:t>
            </a:r>
            <a:r>
              <a:rPr lang="en-US" dirty="0"/>
              <a:t>(via guessing and in general)</a:t>
            </a:r>
          </a:p>
          <a:p>
            <a:r>
              <a:rPr lang="en-US" dirty="0"/>
              <a:t>Should </a:t>
            </a:r>
            <a:r>
              <a:rPr lang="en-US" i="1" dirty="0"/>
              <a:t>always compare </a:t>
            </a:r>
            <a:r>
              <a:rPr lang="en-US" dirty="0"/>
              <a:t>against guessing or picking most likely output label</a:t>
            </a:r>
          </a:p>
        </p:txBody>
      </p:sp>
    </p:spTree>
    <p:extLst>
      <p:ext uri="{BB962C8B-B14F-4D97-AF65-F5344CB8AC3E}">
        <p14:creationId xmlns:p14="http://schemas.microsoft.com/office/powerpoint/2010/main" val="407129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D0FAB-2E43-4339-9027-84A955049AC6}"/>
              </a:ext>
            </a:extLst>
          </p:cNvPr>
          <p:cNvSpPr>
            <a:spLocks noGrp="1"/>
          </p:cNvSpPr>
          <p:nvPr>
            <p:ph type="title"/>
          </p:nvPr>
        </p:nvSpPr>
        <p:spPr/>
        <p:txBody>
          <a:bodyPr/>
          <a:lstStyle/>
          <a:p>
            <a:r>
              <a:rPr lang="en-US" dirty="0"/>
              <a:t>Evaluating – Bounding Boxes</a:t>
            </a:r>
          </a:p>
        </p:txBody>
      </p:sp>
      <p:pic>
        <p:nvPicPr>
          <p:cNvPr id="6" name="Picture 5">
            <a:extLst>
              <a:ext uri="{FF2B5EF4-FFF2-40B4-BE49-F238E27FC236}">
                <a16:creationId xmlns:a16="http://schemas.microsoft.com/office/drawing/2014/main" id="{5FF16974-80CC-4E49-B4A3-BF33CA557A07}"/>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63829" r="65354" b="20609"/>
          <a:stretch/>
        </p:blipFill>
        <p:spPr>
          <a:xfrm>
            <a:off x="4907815" y="2661015"/>
            <a:ext cx="1660915" cy="875281"/>
          </a:xfrm>
          <a:prstGeom prst="rect">
            <a:avLst/>
          </a:prstGeom>
          <a:ln>
            <a:solidFill>
              <a:schemeClr val="tx1"/>
            </a:solidFill>
          </a:ln>
        </p:spPr>
      </p:pic>
      <p:grpSp>
        <p:nvGrpSpPr>
          <p:cNvPr id="19" name="Group 18">
            <a:extLst>
              <a:ext uri="{FF2B5EF4-FFF2-40B4-BE49-F238E27FC236}">
                <a16:creationId xmlns:a16="http://schemas.microsoft.com/office/drawing/2014/main" id="{16EC2FD3-95C5-4A82-87E1-83FD5FEDEC34}"/>
              </a:ext>
            </a:extLst>
          </p:cNvPr>
          <p:cNvGrpSpPr/>
          <p:nvPr/>
        </p:nvGrpSpPr>
        <p:grpSpPr>
          <a:xfrm>
            <a:off x="810049" y="2657139"/>
            <a:ext cx="3993459" cy="3993459"/>
            <a:chOff x="201706" y="2820875"/>
            <a:chExt cx="3442447" cy="3442447"/>
          </a:xfrm>
        </p:grpSpPr>
        <p:pic>
          <p:nvPicPr>
            <p:cNvPr id="5" name="Picture 4">
              <a:extLst>
                <a:ext uri="{FF2B5EF4-FFF2-40B4-BE49-F238E27FC236}">
                  <a16:creationId xmlns:a16="http://schemas.microsoft.com/office/drawing/2014/main" id="{6CBD6834-7D6A-497B-A469-2B8DB8293D69}"/>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42018" r="45770" b="2342"/>
            <a:stretch/>
          </p:blipFill>
          <p:spPr>
            <a:xfrm>
              <a:off x="201706" y="2820875"/>
              <a:ext cx="3442447" cy="3442447"/>
            </a:xfrm>
            <a:prstGeom prst="rect">
              <a:avLst/>
            </a:prstGeom>
            <a:ln>
              <a:solidFill>
                <a:schemeClr val="tx1"/>
              </a:solidFill>
            </a:ln>
          </p:spPr>
        </p:pic>
        <p:sp>
          <p:nvSpPr>
            <p:cNvPr id="12" name="Rectangle 11">
              <a:extLst>
                <a:ext uri="{FF2B5EF4-FFF2-40B4-BE49-F238E27FC236}">
                  <a16:creationId xmlns:a16="http://schemas.microsoft.com/office/drawing/2014/main" id="{49276C0F-6FF3-4645-9BDC-6A59C0FC978B}"/>
                </a:ext>
              </a:extLst>
            </p:cNvPr>
            <p:cNvSpPr/>
            <p:nvPr/>
          </p:nvSpPr>
          <p:spPr>
            <a:xfrm>
              <a:off x="201706" y="4206240"/>
              <a:ext cx="1734671" cy="89288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F4E227-2B33-43FE-BE46-AAAE954635F9}"/>
                </a:ext>
              </a:extLst>
            </p:cNvPr>
            <p:cNvSpPr/>
            <p:nvPr/>
          </p:nvSpPr>
          <p:spPr>
            <a:xfrm>
              <a:off x="2205318" y="3696149"/>
              <a:ext cx="1349188" cy="89288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3800072B-E9B5-4886-8617-B11A36E22202}"/>
              </a:ext>
            </a:extLst>
          </p:cNvPr>
          <p:cNvPicPr>
            <a:picLocks noChangeAspect="1"/>
          </p:cNvPicPr>
          <p:nvPr/>
        </p:nvPicPr>
        <p:blipFill rotWithShape="1">
          <a:blip r:embed="rId2">
            <a:extLst>
              <a:ext uri="{28A0092B-C50C-407E-A947-70E740481C1C}">
                <a14:useLocalDpi xmlns:a14="http://schemas.microsoft.com/office/drawing/2010/main" val="0"/>
              </a:ext>
            </a:extLst>
          </a:blip>
          <a:srcRect l="14363" t="63829" r="63490" b="20609"/>
          <a:stretch/>
        </p:blipFill>
        <p:spPr>
          <a:xfrm>
            <a:off x="4907814" y="3672513"/>
            <a:ext cx="1660915" cy="875281"/>
          </a:xfrm>
          <a:prstGeom prst="rect">
            <a:avLst/>
          </a:prstGeom>
          <a:ln>
            <a:solidFill>
              <a:schemeClr val="tx1"/>
            </a:solidFill>
          </a:ln>
        </p:spPr>
      </p:pic>
      <p:pic>
        <p:nvPicPr>
          <p:cNvPr id="21" name="Picture 20">
            <a:extLst>
              <a:ext uri="{FF2B5EF4-FFF2-40B4-BE49-F238E27FC236}">
                <a16:creationId xmlns:a16="http://schemas.microsoft.com/office/drawing/2014/main" id="{CC2A24B5-306C-49CF-84B4-5FF8966C1A0A}"/>
              </a:ext>
            </a:extLst>
          </p:cNvPr>
          <p:cNvPicPr>
            <a:picLocks noChangeAspect="1"/>
          </p:cNvPicPr>
          <p:nvPr/>
        </p:nvPicPr>
        <p:blipFill rotWithShape="1">
          <a:blip r:embed="rId2">
            <a:extLst>
              <a:ext uri="{28A0092B-C50C-407E-A947-70E740481C1C}">
                <a14:useLocalDpi xmlns:a14="http://schemas.microsoft.com/office/drawing/2010/main" val="0"/>
              </a:ext>
            </a:extLst>
          </a:blip>
          <a:srcRect l="17088" t="63829" r="60765" b="20609"/>
          <a:stretch/>
        </p:blipFill>
        <p:spPr>
          <a:xfrm>
            <a:off x="4907814" y="4708317"/>
            <a:ext cx="1660915" cy="875281"/>
          </a:xfrm>
          <a:prstGeom prst="rect">
            <a:avLst/>
          </a:prstGeom>
          <a:ln>
            <a:solidFill>
              <a:schemeClr val="tx1"/>
            </a:solidFill>
          </a:ln>
        </p:spPr>
      </p:pic>
      <p:pic>
        <p:nvPicPr>
          <p:cNvPr id="22" name="Picture 21">
            <a:extLst>
              <a:ext uri="{FF2B5EF4-FFF2-40B4-BE49-F238E27FC236}">
                <a16:creationId xmlns:a16="http://schemas.microsoft.com/office/drawing/2014/main" id="{B76F3C68-493A-4B7F-AE0B-36B9C6C1B178}"/>
              </a:ext>
            </a:extLst>
          </p:cNvPr>
          <p:cNvPicPr>
            <a:picLocks noChangeAspect="1"/>
          </p:cNvPicPr>
          <p:nvPr/>
        </p:nvPicPr>
        <p:blipFill rotWithShape="1">
          <a:blip r:embed="rId2">
            <a:extLst>
              <a:ext uri="{28A0092B-C50C-407E-A947-70E740481C1C}">
                <a14:useLocalDpi xmlns:a14="http://schemas.microsoft.com/office/drawing/2010/main" val="0"/>
              </a:ext>
            </a:extLst>
          </a:blip>
          <a:srcRect l="18809" t="63829" r="59044" b="20609"/>
          <a:stretch/>
        </p:blipFill>
        <p:spPr>
          <a:xfrm>
            <a:off x="4907814" y="5775317"/>
            <a:ext cx="1660915" cy="875281"/>
          </a:xfrm>
          <a:prstGeom prst="rect">
            <a:avLst/>
          </a:prstGeom>
          <a:ln>
            <a:solidFill>
              <a:schemeClr val="tx1"/>
            </a:solidFill>
          </a:ln>
        </p:spPr>
      </p:pic>
      <p:pic>
        <p:nvPicPr>
          <p:cNvPr id="23" name="Picture 22">
            <a:extLst>
              <a:ext uri="{FF2B5EF4-FFF2-40B4-BE49-F238E27FC236}">
                <a16:creationId xmlns:a16="http://schemas.microsoft.com/office/drawing/2014/main" id="{7FA4886C-E575-4AED-82C2-BCC81F3E8DF2}"/>
              </a:ext>
            </a:extLst>
          </p:cNvPr>
          <p:cNvPicPr>
            <a:picLocks noChangeAspect="1"/>
          </p:cNvPicPr>
          <p:nvPr/>
        </p:nvPicPr>
        <p:blipFill rotWithShape="1">
          <a:blip r:embed="rId2">
            <a:extLst>
              <a:ext uri="{28A0092B-C50C-407E-A947-70E740481C1C}">
                <a14:useLocalDpi xmlns:a14="http://schemas.microsoft.com/office/drawing/2010/main" val="0"/>
              </a:ext>
            </a:extLst>
          </a:blip>
          <a:srcRect l="26418" t="63829" r="51435" b="20609"/>
          <a:stretch/>
        </p:blipFill>
        <p:spPr>
          <a:xfrm>
            <a:off x="6673037" y="2661015"/>
            <a:ext cx="1660915" cy="875281"/>
          </a:xfrm>
          <a:prstGeom prst="rect">
            <a:avLst/>
          </a:prstGeom>
          <a:ln>
            <a:solidFill>
              <a:schemeClr val="tx1"/>
            </a:solidFill>
          </a:ln>
        </p:spPr>
      </p:pic>
      <p:pic>
        <p:nvPicPr>
          <p:cNvPr id="24" name="Picture 23">
            <a:extLst>
              <a:ext uri="{FF2B5EF4-FFF2-40B4-BE49-F238E27FC236}">
                <a16:creationId xmlns:a16="http://schemas.microsoft.com/office/drawing/2014/main" id="{76E0B95D-BEA8-4FA2-A02E-57C86B1959E9}"/>
              </a:ext>
            </a:extLst>
          </p:cNvPr>
          <p:cNvPicPr>
            <a:picLocks noChangeAspect="1"/>
          </p:cNvPicPr>
          <p:nvPr/>
        </p:nvPicPr>
        <p:blipFill rotWithShape="1">
          <a:blip r:embed="rId2">
            <a:extLst>
              <a:ext uri="{28A0092B-C50C-407E-A947-70E740481C1C}">
                <a14:useLocalDpi xmlns:a14="http://schemas.microsoft.com/office/drawing/2010/main" val="0"/>
              </a:ext>
            </a:extLst>
          </a:blip>
          <a:srcRect l="29195" t="68053" r="48658" b="16385"/>
          <a:stretch/>
        </p:blipFill>
        <p:spPr>
          <a:xfrm>
            <a:off x="6673036" y="3672513"/>
            <a:ext cx="1660915" cy="875281"/>
          </a:xfrm>
          <a:prstGeom prst="rect">
            <a:avLst/>
          </a:prstGeom>
          <a:ln>
            <a:solidFill>
              <a:schemeClr val="tx1"/>
            </a:solidFill>
          </a:ln>
        </p:spPr>
      </p:pic>
      <p:pic>
        <p:nvPicPr>
          <p:cNvPr id="25" name="Picture 24">
            <a:extLst>
              <a:ext uri="{FF2B5EF4-FFF2-40B4-BE49-F238E27FC236}">
                <a16:creationId xmlns:a16="http://schemas.microsoft.com/office/drawing/2014/main" id="{4D8D15A2-2F16-4052-B383-C724CFD728FE}"/>
              </a:ext>
            </a:extLst>
          </p:cNvPr>
          <p:cNvPicPr>
            <a:picLocks noChangeAspect="1"/>
          </p:cNvPicPr>
          <p:nvPr/>
        </p:nvPicPr>
        <p:blipFill rotWithShape="1">
          <a:blip r:embed="rId2">
            <a:extLst>
              <a:ext uri="{28A0092B-C50C-407E-A947-70E740481C1C}">
                <a14:useLocalDpi xmlns:a14="http://schemas.microsoft.com/office/drawing/2010/main" val="0"/>
              </a:ext>
            </a:extLst>
          </a:blip>
          <a:srcRect l="33355" t="68053" r="44498" b="16385"/>
          <a:stretch/>
        </p:blipFill>
        <p:spPr>
          <a:xfrm>
            <a:off x="6673035" y="4708316"/>
            <a:ext cx="1660915" cy="875281"/>
          </a:xfrm>
          <a:prstGeom prst="rect">
            <a:avLst/>
          </a:prstGeom>
          <a:ln>
            <a:solidFill>
              <a:schemeClr val="tx1"/>
            </a:solidFill>
          </a:ln>
        </p:spPr>
      </p:pic>
      <p:pic>
        <p:nvPicPr>
          <p:cNvPr id="26" name="Picture 25">
            <a:extLst>
              <a:ext uri="{FF2B5EF4-FFF2-40B4-BE49-F238E27FC236}">
                <a16:creationId xmlns:a16="http://schemas.microsoft.com/office/drawing/2014/main" id="{5EED4D5C-DF07-4422-9048-D00B1BA06657}"/>
              </a:ext>
            </a:extLst>
          </p:cNvPr>
          <p:cNvPicPr>
            <a:picLocks noChangeAspect="1"/>
          </p:cNvPicPr>
          <p:nvPr/>
        </p:nvPicPr>
        <p:blipFill rotWithShape="1">
          <a:blip r:embed="rId2">
            <a:extLst>
              <a:ext uri="{28A0092B-C50C-407E-A947-70E740481C1C}">
                <a14:useLocalDpi xmlns:a14="http://schemas.microsoft.com/office/drawing/2010/main" val="0"/>
              </a:ext>
            </a:extLst>
          </a:blip>
          <a:srcRect l="36798" t="71782" r="41055" b="12656"/>
          <a:stretch/>
        </p:blipFill>
        <p:spPr>
          <a:xfrm>
            <a:off x="6673035" y="5772927"/>
            <a:ext cx="1660915" cy="875281"/>
          </a:xfrm>
          <a:prstGeom prst="rect">
            <a:avLst/>
          </a:prstGeom>
          <a:ln>
            <a:solidFill>
              <a:schemeClr val="tx1"/>
            </a:solidFill>
          </a:ln>
        </p:spPr>
      </p:pic>
      <p:sp>
        <p:nvSpPr>
          <p:cNvPr id="29" name="TextBox 28">
            <a:extLst>
              <a:ext uri="{FF2B5EF4-FFF2-40B4-BE49-F238E27FC236}">
                <a16:creationId xmlns:a16="http://schemas.microsoft.com/office/drawing/2014/main" id="{F78BBB5E-A364-4C8C-AAF5-6FF6EE8E083A}"/>
              </a:ext>
            </a:extLst>
          </p:cNvPr>
          <p:cNvSpPr txBox="1"/>
          <p:nvPr/>
        </p:nvSpPr>
        <p:spPr>
          <a:xfrm>
            <a:off x="376518" y="1495313"/>
            <a:ext cx="8390964" cy="1077218"/>
          </a:xfrm>
          <a:prstGeom prst="rect">
            <a:avLst/>
          </a:prstGeom>
          <a:noFill/>
        </p:spPr>
        <p:txBody>
          <a:bodyPr wrap="square" rtlCol="0">
            <a:spAutoFit/>
          </a:bodyPr>
          <a:lstStyle/>
          <a:p>
            <a:pPr algn="ctr"/>
            <a:r>
              <a:rPr lang="en-US" sz="3200" b="1" dirty="0"/>
              <a:t>Raise your hand when you think the detection stops being correct.</a:t>
            </a:r>
          </a:p>
        </p:txBody>
      </p:sp>
    </p:spTree>
    <p:extLst>
      <p:ext uri="{BB962C8B-B14F-4D97-AF65-F5344CB8AC3E}">
        <p14:creationId xmlns:p14="http://schemas.microsoft.com/office/powerpoint/2010/main" val="335489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7B56-299B-4164-8F4C-AC15F4083CCA}"/>
              </a:ext>
            </a:extLst>
          </p:cNvPr>
          <p:cNvSpPr>
            <a:spLocks noGrp="1"/>
          </p:cNvSpPr>
          <p:nvPr>
            <p:ph type="title"/>
          </p:nvPr>
        </p:nvSpPr>
        <p:spPr/>
        <p:txBody>
          <a:bodyPr/>
          <a:lstStyle/>
          <a:p>
            <a:r>
              <a:rPr lang="en-US" dirty="0"/>
              <a:t>Evaluating – Bounding Boxes</a:t>
            </a:r>
          </a:p>
        </p:txBody>
      </p:sp>
      <p:sp>
        <p:nvSpPr>
          <p:cNvPr id="20" name="TextBox 19">
            <a:extLst>
              <a:ext uri="{FF2B5EF4-FFF2-40B4-BE49-F238E27FC236}">
                <a16:creationId xmlns:a16="http://schemas.microsoft.com/office/drawing/2014/main" id="{929734D4-C199-49D1-9D06-123576DACB15}"/>
              </a:ext>
            </a:extLst>
          </p:cNvPr>
          <p:cNvSpPr txBox="1"/>
          <p:nvPr/>
        </p:nvSpPr>
        <p:spPr>
          <a:xfrm>
            <a:off x="-43030" y="1293857"/>
            <a:ext cx="9230060" cy="1077218"/>
          </a:xfrm>
          <a:prstGeom prst="rect">
            <a:avLst/>
          </a:prstGeom>
          <a:noFill/>
        </p:spPr>
        <p:txBody>
          <a:bodyPr wrap="square" rtlCol="0">
            <a:spAutoFit/>
          </a:bodyPr>
          <a:lstStyle/>
          <a:p>
            <a:pPr algn="ctr"/>
            <a:r>
              <a:rPr lang="en-US" sz="3200" b="1" dirty="0"/>
              <a:t>Standard metric for two boxes: </a:t>
            </a:r>
          </a:p>
          <a:p>
            <a:pPr algn="ctr"/>
            <a:r>
              <a:rPr lang="en-US" sz="3200" dirty="0"/>
              <a:t>Intersection over union/</a:t>
            </a:r>
            <a:r>
              <a:rPr lang="en-US" sz="3200" dirty="0" err="1"/>
              <a:t>IoU</a:t>
            </a:r>
            <a:r>
              <a:rPr lang="en-US" sz="3200" dirty="0"/>
              <a:t>/Jaccard coefficient</a:t>
            </a:r>
          </a:p>
        </p:txBody>
      </p:sp>
      <p:grpSp>
        <p:nvGrpSpPr>
          <p:cNvPr id="3" name="Group 2">
            <a:extLst>
              <a:ext uri="{FF2B5EF4-FFF2-40B4-BE49-F238E27FC236}">
                <a16:creationId xmlns:a16="http://schemas.microsoft.com/office/drawing/2014/main" id="{CA9614B2-CCE8-4286-B4B3-CD481C10BE72}"/>
              </a:ext>
            </a:extLst>
          </p:cNvPr>
          <p:cNvGrpSpPr/>
          <p:nvPr/>
        </p:nvGrpSpPr>
        <p:grpSpPr>
          <a:xfrm>
            <a:off x="1094766" y="2371075"/>
            <a:ext cx="6954468" cy="1631216"/>
            <a:chOff x="1094766" y="2371075"/>
            <a:chExt cx="6954468" cy="1631216"/>
          </a:xfrm>
        </p:grpSpPr>
        <p:sp>
          <p:nvSpPr>
            <p:cNvPr id="11" name="TextBox 10">
              <a:extLst>
                <a:ext uri="{FF2B5EF4-FFF2-40B4-BE49-F238E27FC236}">
                  <a16:creationId xmlns:a16="http://schemas.microsoft.com/office/drawing/2014/main" id="{E90E82EC-95D5-483B-923B-FA0F944DCCE9}"/>
                </a:ext>
              </a:extLst>
            </p:cNvPr>
            <p:cNvSpPr txBox="1"/>
            <p:nvPr/>
          </p:nvSpPr>
          <p:spPr>
            <a:xfrm>
              <a:off x="5411916" y="2371075"/>
              <a:ext cx="1317492" cy="1631216"/>
            </a:xfrm>
            <a:prstGeom prst="rect">
              <a:avLst/>
            </a:prstGeom>
            <a:noFill/>
          </p:spPr>
          <p:txBody>
            <a:bodyPr wrap="square" rtlCol="0">
              <a:spAutoFit/>
            </a:bodyPr>
            <a:lstStyle/>
            <a:p>
              <a:pPr algn="ctr"/>
              <a:r>
                <a:rPr lang="en-US" sz="10000" dirty="0"/>
                <a:t>/</a:t>
              </a:r>
            </a:p>
          </p:txBody>
        </p:sp>
        <p:grpSp>
          <p:nvGrpSpPr>
            <p:cNvPr id="22" name="Group 21">
              <a:extLst>
                <a:ext uri="{FF2B5EF4-FFF2-40B4-BE49-F238E27FC236}">
                  <a16:creationId xmlns:a16="http://schemas.microsoft.com/office/drawing/2014/main" id="{27C652AB-AA43-47F2-903D-58A3A94D3C4A}"/>
                </a:ext>
              </a:extLst>
            </p:cNvPr>
            <p:cNvGrpSpPr/>
            <p:nvPr/>
          </p:nvGrpSpPr>
          <p:grpSpPr>
            <a:xfrm>
              <a:off x="1094766" y="2478212"/>
              <a:ext cx="1416942" cy="1416942"/>
              <a:chOff x="246563" y="3549357"/>
              <a:chExt cx="1714500" cy="1714500"/>
            </a:xfrm>
            <a:noFill/>
          </p:grpSpPr>
          <p:sp>
            <p:nvSpPr>
              <p:cNvPr id="24" name="Rectangle 23">
                <a:extLst>
                  <a:ext uri="{FF2B5EF4-FFF2-40B4-BE49-F238E27FC236}">
                    <a16:creationId xmlns:a16="http://schemas.microsoft.com/office/drawing/2014/main" id="{8A4504C4-A0E5-4FC0-AAE4-45B8CCB118F2}"/>
                  </a:ext>
                </a:extLst>
              </p:cNvPr>
              <p:cNvSpPr/>
              <p:nvPr/>
            </p:nvSpPr>
            <p:spPr>
              <a:xfrm>
                <a:off x="246563" y="3549357"/>
                <a:ext cx="1143000" cy="1143000"/>
              </a:xfrm>
              <a:prstGeom prst="rect">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54B998-64CC-49FC-B444-879A97FDE733}"/>
                  </a:ext>
                </a:extLst>
              </p:cNvPr>
              <p:cNvSpPr/>
              <p:nvPr/>
            </p:nvSpPr>
            <p:spPr>
              <a:xfrm>
                <a:off x="818063" y="4120857"/>
                <a:ext cx="1143000" cy="1143000"/>
              </a:xfrm>
              <a:prstGeom prst="rect">
                <a:avLst/>
              </a:prstGeom>
              <a:gr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a16="http://schemas.microsoft.com/office/drawing/2014/main" id="{7F87603E-3067-46C1-A1BC-08B9BE6866AB}"/>
                </a:ext>
              </a:extLst>
            </p:cNvPr>
            <p:cNvCxnSpPr/>
            <p:nvPr/>
          </p:nvCxnSpPr>
          <p:spPr>
            <a:xfrm>
              <a:off x="2782599" y="3186683"/>
              <a:ext cx="989703"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13EDCAD0-BDBC-464C-81D6-4FCE445D62E4}"/>
                </a:ext>
              </a:extLst>
            </p:cNvPr>
            <p:cNvGrpSpPr/>
            <p:nvPr/>
          </p:nvGrpSpPr>
          <p:grpSpPr>
            <a:xfrm>
              <a:off x="4096661" y="2478212"/>
              <a:ext cx="1416942" cy="1416942"/>
              <a:chOff x="4096661" y="3576999"/>
              <a:chExt cx="1416942" cy="1416942"/>
            </a:xfrm>
          </p:grpSpPr>
          <p:grpSp>
            <p:nvGrpSpPr>
              <p:cNvPr id="16" name="Group 15">
                <a:extLst>
                  <a:ext uri="{FF2B5EF4-FFF2-40B4-BE49-F238E27FC236}">
                    <a16:creationId xmlns:a16="http://schemas.microsoft.com/office/drawing/2014/main" id="{F7320011-7CE8-4C1E-A27D-8B8CACE3C26B}"/>
                  </a:ext>
                </a:extLst>
              </p:cNvPr>
              <p:cNvGrpSpPr/>
              <p:nvPr/>
            </p:nvGrpSpPr>
            <p:grpSpPr>
              <a:xfrm>
                <a:off x="4096661" y="3576999"/>
                <a:ext cx="1416942" cy="1416942"/>
                <a:chOff x="246563" y="3549357"/>
                <a:chExt cx="1714500" cy="1714500"/>
              </a:xfrm>
              <a:noFill/>
            </p:grpSpPr>
            <p:sp>
              <p:nvSpPr>
                <p:cNvPr id="18" name="Rectangle 17">
                  <a:extLst>
                    <a:ext uri="{FF2B5EF4-FFF2-40B4-BE49-F238E27FC236}">
                      <a16:creationId xmlns:a16="http://schemas.microsoft.com/office/drawing/2014/main" id="{54D7B5B5-64D5-4099-B7C8-37EFACE05A86}"/>
                    </a:ext>
                  </a:extLst>
                </p:cNvPr>
                <p:cNvSpPr/>
                <p:nvPr/>
              </p:nvSpPr>
              <p:spPr>
                <a:xfrm>
                  <a:off x="246563" y="3549357"/>
                  <a:ext cx="1143000" cy="1143000"/>
                </a:xfrm>
                <a:prstGeom prst="rect">
                  <a:avLst/>
                </a:prstGeom>
                <a:gr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9" name="Rectangle 18">
                  <a:extLst>
                    <a:ext uri="{FF2B5EF4-FFF2-40B4-BE49-F238E27FC236}">
                      <a16:creationId xmlns:a16="http://schemas.microsoft.com/office/drawing/2014/main" id="{817DE6E8-7512-45C5-8ED9-8CB5BD92CCFF}"/>
                    </a:ext>
                  </a:extLst>
                </p:cNvPr>
                <p:cNvSpPr/>
                <p:nvPr/>
              </p:nvSpPr>
              <p:spPr>
                <a:xfrm>
                  <a:off x="818063" y="4120857"/>
                  <a:ext cx="1143000" cy="1143000"/>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E5F1DBF5-AB05-40F7-B9A4-52374794F959}"/>
                  </a:ext>
                </a:extLst>
              </p:cNvPr>
              <p:cNvSpPr/>
              <p:nvPr/>
            </p:nvSpPr>
            <p:spPr>
              <a:xfrm>
                <a:off x="4529870" y="4025697"/>
                <a:ext cx="535772" cy="519547"/>
              </a:xfrm>
              <a:prstGeom prst="rect">
                <a:avLst/>
              </a:prstGeom>
              <a:solidFill>
                <a:srgbClr val="FFC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7C38257E-2097-451A-8BED-C3C993EF318D}"/>
                </a:ext>
              </a:extLst>
            </p:cNvPr>
            <p:cNvGrpSpPr/>
            <p:nvPr/>
          </p:nvGrpSpPr>
          <p:grpSpPr>
            <a:xfrm>
              <a:off x="6632292" y="2478212"/>
              <a:ext cx="1416942" cy="1416942"/>
              <a:chOff x="246563" y="3549357"/>
              <a:chExt cx="1714500" cy="1714500"/>
            </a:xfrm>
            <a:solidFill>
              <a:srgbClr val="FFC000"/>
            </a:solidFill>
          </p:grpSpPr>
          <p:sp>
            <p:nvSpPr>
              <p:cNvPr id="40" name="Rectangle 39">
                <a:extLst>
                  <a:ext uri="{FF2B5EF4-FFF2-40B4-BE49-F238E27FC236}">
                    <a16:creationId xmlns:a16="http://schemas.microsoft.com/office/drawing/2014/main" id="{6D4EE88D-7630-4D1E-8D9A-3D58D142A04E}"/>
                  </a:ext>
                </a:extLst>
              </p:cNvPr>
              <p:cNvSpPr/>
              <p:nvPr/>
            </p:nvSpPr>
            <p:spPr>
              <a:xfrm>
                <a:off x="246563" y="3549357"/>
                <a:ext cx="1143000" cy="114300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1" name="Rectangle 40">
                <a:extLst>
                  <a:ext uri="{FF2B5EF4-FFF2-40B4-BE49-F238E27FC236}">
                    <a16:creationId xmlns:a16="http://schemas.microsoft.com/office/drawing/2014/main" id="{33DF4576-1651-4220-8B85-9E1B2B4C188B}"/>
                  </a:ext>
                </a:extLst>
              </p:cNvPr>
              <p:cNvSpPr/>
              <p:nvPr/>
            </p:nvSpPr>
            <p:spPr>
              <a:xfrm>
                <a:off x="818063" y="4120857"/>
                <a:ext cx="1143000" cy="114300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2" name="Picture 41">
            <a:extLst>
              <a:ext uri="{FF2B5EF4-FFF2-40B4-BE49-F238E27FC236}">
                <a16:creationId xmlns:a16="http://schemas.microsoft.com/office/drawing/2014/main" id="{7557BCF7-6141-4578-8E49-D92993CEF578}"/>
              </a:ext>
            </a:extLst>
          </p:cNvPr>
          <p:cNvPicPr>
            <a:picLocks noChangeAspect="1"/>
          </p:cNvPicPr>
          <p:nvPr/>
        </p:nvPicPr>
        <p:blipFill>
          <a:blip r:embed="rId2"/>
          <a:stretch>
            <a:fillRect/>
          </a:stretch>
        </p:blipFill>
        <p:spPr>
          <a:xfrm>
            <a:off x="0" y="4109428"/>
            <a:ext cx="9144000" cy="2044776"/>
          </a:xfrm>
          <a:prstGeom prst="rect">
            <a:avLst/>
          </a:prstGeom>
        </p:spPr>
      </p:pic>
      <p:sp>
        <p:nvSpPr>
          <p:cNvPr id="43" name="TextBox 42">
            <a:extLst>
              <a:ext uri="{FF2B5EF4-FFF2-40B4-BE49-F238E27FC236}">
                <a16:creationId xmlns:a16="http://schemas.microsoft.com/office/drawing/2014/main" id="{0486ED44-3580-4407-AE45-E010128B2839}"/>
              </a:ext>
            </a:extLst>
          </p:cNvPr>
          <p:cNvSpPr txBox="1"/>
          <p:nvPr/>
        </p:nvSpPr>
        <p:spPr>
          <a:xfrm>
            <a:off x="357404" y="6429539"/>
            <a:ext cx="8060203" cy="276999"/>
          </a:xfrm>
          <a:prstGeom prst="rect">
            <a:avLst/>
          </a:prstGeom>
          <a:noFill/>
        </p:spPr>
        <p:txBody>
          <a:bodyPr wrap="square" rtlCol="0">
            <a:spAutoFit/>
          </a:bodyPr>
          <a:lstStyle/>
          <a:p>
            <a:r>
              <a:rPr lang="en-US" sz="1200" dirty="0"/>
              <a:t>Jaccard example credit: P. </a:t>
            </a:r>
            <a:r>
              <a:rPr lang="en-US" sz="1200" dirty="0" err="1"/>
              <a:t>Kraehenbuehl</a:t>
            </a:r>
            <a:r>
              <a:rPr lang="en-US" sz="1200" dirty="0"/>
              <a:t> et al. ECCV 2014</a:t>
            </a:r>
          </a:p>
        </p:txBody>
      </p:sp>
    </p:spTree>
    <p:extLst>
      <p:ext uri="{BB962C8B-B14F-4D97-AF65-F5344CB8AC3E}">
        <p14:creationId xmlns:p14="http://schemas.microsoft.com/office/powerpoint/2010/main" val="107625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92EF7-82E0-4644-878D-18A969AA97F2}"/>
              </a:ext>
            </a:extLst>
          </p:cNvPr>
          <p:cNvSpPr>
            <a:spLocks noGrp="1"/>
          </p:cNvSpPr>
          <p:nvPr>
            <p:ph type="title"/>
          </p:nvPr>
        </p:nvSpPr>
        <p:spPr/>
        <p:txBody>
          <a:bodyPr/>
          <a:lstStyle/>
          <a:p>
            <a:r>
              <a:rPr lang="en-US" dirty="0"/>
              <a:t>Evaluating Performance</a:t>
            </a:r>
          </a:p>
        </p:txBody>
      </p:sp>
      <p:sp>
        <p:nvSpPr>
          <p:cNvPr id="7" name="Content Placeholder 6">
            <a:extLst>
              <a:ext uri="{FF2B5EF4-FFF2-40B4-BE49-F238E27FC236}">
                <a16:creationId xmlns:a16="http://schemas.microsoft.com/office/drawing/2014/main" id="{06C60BA3-0738-44AD-B6CB-570D6194234C}"/>
              </a:ext>
            </a:extLst>
          </p:cNvPr>
          <p:cNvSpPr>
            <a:spLocks noGrp="1"/>
          </p:cNvSpPr>
          <p:nvPr>
            <p:ph idx="1"/>
          </p:nvPr>
        </p:nvSpPr>
        <p:spPr/>
        <p:txBody>
          <a:bodyPr/>
          <a:lstStyle/>
          <a:p>
            <a:r>
              <a:rPr lang="en-US" dirty="0"/>
              <a:t>Remember: accuracy = average of whether prediction is correct</a:t>
            </a:r>
          </a:p>
          <a:p>
            <a:r>
              <a:rPr lang="en-US" dirty="0"/>
              <a:t>Suppose I have a system that gets 99% accuracy in person detection.</a:t>
            </a:r>
          </a:p>
          <a:p>
            <a:r>
              <a:rPr lang="en-US" b="1" dirty="0"/>
              <a:t>What’s wrong? </a:t>
            </a:r>
          </a:p>
          <a:p>
            <a:r>
              <a:rPr lang="en-US" dirty="0"/>
              <a:t>I can get that by just saying no object everywhere!</a:t>
            </a:r>
          </a:p>
        </p:txBody>
      </p:sp>
    </p:spTree>
    <p:extLst>
      <p:ext uri="{BB962C8B-B14F-4D97-AF65-F5344CB8AC3E}">
        <p14:creationId xmlns:p14="http://schemas.microsoft.com/office/powerpoint/2010/main" val="300298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1910-A2EB-4756-B1F4-F66DCD5DB0F3}"/>
              </a:ext>
            </a:extLst>
          </p:cNvPr>
          <p:cNvSpPr>
            <a:spLocks noGrp="1"/>
          </p:cNvSpPr>
          <p:nvPr>
            <p:ph type="title"/>
          </p:nvPr>
        </p:nvSpPr>
        <p:spPr/>
        <p:txBody>
          <a:bodyPr/>
          <a:lstStyle/>
          <a:p>
            <a:r>
              <a:rPr lang="en-US" dirty="0"/>
              <a:t>Evaluating Performance</a:t>
            </a:r>
          </a:p>
        </p:txBody>
      </p:sp>
      <p:sp>
        <p:nvSpPr>
          <p:cNvPr id="17" name="Rectangle 16">
            <a:extLst>
              <a:ext uri="{FF2B5EF4-FFF2-40B4-BE49-F238E27FC236}">
                <a16:creationId xmlns:a16="http://schemas.microsoft.com/office/drawing/2014/main" id="{10D2B2A7-4DEC-41E9-A7B4-D06B63185D22}"/>
              </a:ext>
            </a:extLst>
          </p:cNvPr>
          <p:cNvSpPr/>
          <p:nvPr/>
        </p:nvSpPr>
        <p:spPr>
          <a:xfrm>
            <a:off x="765747" y="1482080"/>
            <a:ext cx="7993531" cy="1384995"/>
          </a:xfrm>
          <a:prstGeom prst="rect">
            <a:avLst/>
          </a:prstGeom>
        </p:spPr>
        <p:txBody>
          <a:bodyPr wrap="square">
            <a:spAutoFit/>
          </a:bodyPr>
          <a:lstStyle/>
          <a:p>
            <a:pPr marL="457200" indent="-457200">
              <a:buFont typeface="Arial" panose="020B0604020202020204" pitchFamily="34" charset="0"/>
              <a:buChar char="•"/>
            </a:pPr>
            <a:r>
              <a:rPr lang="en-US" sz="2800" dirty="0"/>
              <a:t>True detection: high intersection over union</a:t>
            </a:r>
          </a:p>
          <a:p>
            <a:pPr marL="457200" indent="-457200">
              <a:buFont typeface="Arial" panose="020B0604020202020204" pitchFamily="34" charset="0"/>
              <a:buChar char="•"/>
            </a:pPr>
            <a:r>
              <a:rPr lang="en-US" sz="2800" dirty="0"/>
              <a:t>Precision: #true detections / #detections</a:t>
            </a:r>
          </a:p>
          <a:p>
            <a:pPr marL="457200" indent="-457200">
              <a:buFont typeface="Arial" panose="020B0604020202020204" pitchFamily="34" charset="0"/>
              <a:buChar char="•"/>
            </a:pPr>
            <a:r>
              <a:rPr lang="en-US" sz="2800" dirty="0"/>
              <a:t>Recall: #true detections / #true positives</a:t>
            </a:r>
          </a:p>
        </p:txBody>
      </p:sp>
      <p:sp>
        <p:nvSpPr>
          <p:cNvPr id="20" name="Freeform: Shape 19">
            <a:extLst>
              <a:ext uri="{FF2B5EF4-FFF2-40B4-BE49-F238E27FC236}">
                <a16:creationId xmlns:a16="http://schemas.microsoft.com/office/drawing/2014/main" id="{39EFBFB4-D28B-4FBE-AE93-47C12A37E174}"/>
              </a:ext>
            </a:extLst>
          </p:cNvPr>
          <p:cNvSpPr/>
          <p:nvPr/>
        </p:nvSpPr>
        <p:spPr>
          <a:xfrm>
            <a:off x="1387736" y="3861995"/>
            <a:ext cx="2086984" cy="1990165"/>
          </a:xfrm>
          <a:custGeom>
            <a:avLst/>
            <a:gdLst>
              <a:gd name="connsiteX0" fmla="*/ 0 w 2086984"/>
              <a:gd name="connsiteY0" fmla="*/ 0 h 1990165"/>
              <a:gd name="connsiteX1" fmla="*/ 172123 w 2086984"/>
              <a:gd name="connsiteY1" fmla="*/ 10758 h 1990165"/>
              <a:gd name="connsiteX2" fmla="*/ 290457 w 2086984"/>
              <a:gd name="connsiteY2" fmla="*/ 43031 h 1990165"/>
              <a:gd name="connsiteX3" fmla="*/ 365760 w 2086984"/>
              <a:gd name="connsiteY3" fmla="*/ 64546 h 1990165"/>
              <a:gd name="connsiteX4" fmla="*/ 441064 w 2086984"/>
              <a:gd name="connsiteY4" fmla="*/ 96819 h 1990165"/>
              <a:gd name="connsiteX5" fmla="*/ 473337 w 2086984"/>
              <a:gd name="connsiteY5" fmla="*/ 161365 h 1990165"/>
              <a:gd name="connsiteX6" fmla="*/ 484095 w 2086984"/>
              <a:gd name="connsiteY6" fmla="*/ 236669 h 1990165"/>
              <a:gd name="connsiteX7" fmla="*/ 527125 w 2086984"/>
              <a:gd name="connsiteY7" fmla="*/ 290457 h 1990165"/>
              <a:gd name="connsiteX8" fmla="*/ 591671 w 2086984"/>
              <a:gd name="connsiteY8" fmla="*/ 333487 h 1990165"/>
              <a:gd name="connsiteX9" fmla="*/ 666975 w 2086984"/>
              <a:gd name="connsiteY9" fmla="*/ 376518 h 1990165"/>
              <a:gd name="connsiteX10" fmla="*/ 699248 w 2086984"/>
              <a:gd name="connsiteY10" fmla="*/ 387276 h 1990165"/>
              <a:gd name="connsiteX11" fmla="*/ 742278 w 2086984"/>
              <a:gd name="connsiteY11" fmla="*/ 408791 h 1990165"/>
              <a:gd name="connsiteX12" fmla="*/ 806824 w 2086984"/>
              <a:gd name="connsiteY12" fmla="*/ 430306 h 1990165"/>
              <a:gd name="connsiteX13" fmla="*/ 849855 w 2086984"/>
              <a:gd name="connsiteY13" fmla="*/ 451821 h 1990165"/>
              <a:gd name="connsiteX14" fmla="*/ 882128 w 2086984"/>
              <a:gd name="connsiteY14" fmla="*/ 462579 h 1990165"/>
              <a:gd name="connsiteX15" fmla="*/ 935916 w 2086984"/>
              <a:gd name="connsiteY15" fmla="*/ 505610 h 1990165"/>
              <a:gd name="connsiteX16" fmla="*/ 968189 w 2086984"/>
              <a:gd name="connsiteY16" fmla="*/ 613186 h 1990165"/>
              <a:gd name="connsiteX17" fmla="*/ 989704 w 2086984"/>
              <a:gd name="connsiteY17" fmla="*/ 677732 h 1990165"/>
              <a:gd name="connsiteX18" fmla="*/ 1011219 w 2086984"/>
              <a:gd name="connsiteY18" fmla="*/ 710005 h 1990165"/>
              <a:gd name="connsiteX19" fmla="*/ 1043492 w 2086984"/>
              <a:gd name="connsiteY19" fmla="*/ 796066 h 1990165"/>
              <a:gd name="connsiteX20" fmla="*/ 1054250 w 2086984"/>
              <a:gd name="connsiteY20" fmla="*/ 839097 h 1990165"/>
              <a:gd name="connsiteX21" fmla="*/ 1108038 w 2086984"/>
              <a:gd name="connsiteY21" fmla="*/ 892885 h 1990165"/>
              <a:gd name="connsiteX22" fmla="*/ 1161826 w 2086984"/>
              <a:gd name="connsiteY22" fmla="*/ 946673 h 1990165"/>
              <a:gd name="connsiteX23" fmla="*/ 1183342 w 2086984"/>
              <a:gd name="connsiteY23" fmla="*/ 968189 h 1990165"/>
              <a:gd name="connsiteX24" fmla="*/ 1226372 w 2086984"/>
              <a:gd name="connsiteY24" fmla="*/ 978946 h 1990165"/>
              <a:gd name="connsiteX25" fmla="*/ 1301676 w 2086984"/>
              <a:gd name="connsiteY25" fmla="*/ 1021977 h 1990165"/>
              <a:gd name="connsiteX26" fmla="*/ 1333949 w 2086984"/>
              <a:gd name="connsiteY26" fmla="*/ 1032734 h 1990165"/>
              <a:gd name="connsiteX27" fmla="*/ 1376979 w 2086984"/>
              <a:gd name="connsiteY27" fmla="*/ 1054250 h 1990165"/>
              <a:gd name="connsiteX28" fmla="*/ 1441525 w 2086984"/>
              <a:gd name="connsiteY28" fmla="*/ 1075765 h 1990165"/>
              <a:gd name="connsiteX29" fmla="*/ 1463040 w 2086984"/>
              <a:gd name="connsiteY29" fmla="*/ 1140311 h 1990165"/>
              <a:gd name="connsiteX30" fmla="*/ 1473798 w 2086984"/>
              <a:gd name="connsiteY30" fmla="*/ 1172584 h 1990165"/>
              <a:gd name="connsiteX31" fmla="*/ 1506071 w 2086984"/>
              <a:gd name="connsiteY31" fmla="*/ 1237130 h 1990165"/>
              <a:gd name="connsiteX32" fmla="*/ 1527586 w 2086984"/>
              <a:gd name="connsiteY32" fmla="*/ 1269403 h 1990165"/>
              <a:gd name="connsiteX33" fmla="*/ 1549102 w 2086984"/>
              <a:gd name="connsiteY33" fmla="*/ 1333949 h 1990165"/>
              <a:gd name="connsiteX34" fmla="*/ 1570617 w 2086984"/>
              <a:gd name="connsiteY34" fmla="*/ 1376979 h 1990165"/>
              <a:gd name="connsiteX35" fmla="*/ 1592132 w 2086984"/>
              <a:gd name="connsiteY35" fmla="*/ 1441525 h 1990165"/>
              <a:gd name="connsiteX36" fmla="*/ 1602890 w 2086984"/>
              <a:gd name="connsiteY36" fmla="*/ 1473798 h 1990165"/>
              <a:gd name="connsiteX37" fmla="*/ 1635163 w 2086984"/>
              <a:gd name="connsiteY37" fmla="*/ 1506071 h 1990165"/>
              <a:gd name="connsiteX38" fmla="*/ 1656678 w 2086984"/>
              <a:gd name="connsiteY38" fmla="*/ 1538344 h 1990165"/>
              <a:gd name="connsiteX39" fmla="*/ 1785770 w 2086984"/>
              <a:gd name="connsiteY39" fmla="*/ 1613647 h 1990165"/>
              <a:gd name="connsiteX40" fmla="*/ 1850316 w 2086984"/>
              <a:gd name="connsiteY40" fmla="*/ 1645920 h 1990165"/>
              <a:gd name="connsiteX41" fmla="*/ 1893346 w 2086984"/>
              <a:gd name="connsiteY41" fmla="*/ 1699709 h 1990165"/>
              <a:gd name="connsiteX42" fmla="*/ 1914862 w 2086984"/>
              <a:gd name="connsiteY42" fmla="*/ 1721224 h 1990165"/>
              <a:gd name="connsiteX43" fmla="*/ 1936377 w 2086984"/>
              <a:gd name="connsiteY43" fmla="*/ 1753497 h 1990165"/>
              <a:gd name="connsiteX44" fmla="*/ 1947135 w 2086984"/>
              <a:gd name="connsiteY44" fmla="*/ 1785770 h 1990165"/>
              <a:gd name="connsiteX45" fmla="*/ 1979408 w 2086984"/>
              <a:gd name="connsiteY45" fmla="*/ 1807285 h 1990165"/>
              <a:gd name="connsiteX46" fmla="*/ 2011680 w 2086984"/>
              <a:gd name="connsiteY46" fmla="*/ 1871831 h 1990165"/>
              <a:gd name="connsiteX47" fmla="*/ 2043953 w 2086984"/>
              <a:gd name="connsiteY47" fmla="*/ 1936377 h 1990165"/>
              <a:gd name="connsiteX48" fmla="*/ 2065469 w 2086984"/>
              <a:gd name="connsiteY48" fmla="*/ 1957892 h 1990165"/>
              <a:gd name="connsiteX49" fmla="*/ 2086984 w 2086984"/>
              <a:gd name="connsiteY49" fmla="*/ 1990165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86984" h="1990165">
                <a:moveTo>
                  <a:pt x="0" y="0"/>
                </a:moveTo>
                <a:cubicBezTo>
                  <a:pt x="57374" y="3586"/>
                  <a:pt x="114896" y="5308"/>
                  <a:pt x="172123" y="10758"/>
                </a:cubicBezTo>
                <a:cubicBezTo>
                  <a:pt x="232230" y="16483"/>
                  <a:pt x="228311" y="27494"/>
                  <a:pt x="290457" y="43031"/>
                </a:cubicBezTo>
                <a:cubicBezTo>
                  <a:pt x="312289" y="48489"/>
                  <a:pt x="344156" y="55288"/>
                  <a:pt x="365760" y="64546"/>
                </a:cubicBezTo>
                <a:cubicBezTo>
                  <a:pt x="458821" y="104428"/>
                  <a:pt x="365373" y="71588"/>
                  <a:pt x="441064" y="96819"/>
                </a:cubicBezTo>
                <a:cubicBezTo>
                  <a:pt x="459196" y="124017"/>
                  <a:pt x="466974" y="129553"/>
                  <a:pt x="473337" y="161365"/>
                </a:cubicBezTo>
                <a:cubicBezTo>
                  <a:pt x="478310" y="186229"/>
                  <a:pt x="476809" y="212382"/>
                  <a:pt x="484095" y="236669"/>
                </a:cubicBezTo>
                <a:cubicBezTo>
                  <a:pt x="488192" y="250326"/>
                  <a:pt x="514546" y="281023"/>
                  <a:pt x="527125" y="290457"/>
                </a:cubicBezTo>
                <a:cubicBezTo>
                  <a:pt x="547811" y="305972"/>
                  <a:pt x="570156" y="319144"/>
                  <a:pt x="591671" y="333487"/>
                </a:cubicBezTo>
                <a:cubicBezTo>
                  <a:pt x="624088" y="355098"/>
                  <a:pt x="628751" y="360136"/>
                  <a:pt x="666975" y="376518"/>
                </a:cubicBezTo>
                <a:cubicBezTo>
                  <a:pt x="677398" y="380985"/>
                  <a:pt x="688825" y="382809"/>
                  <a:pt x="699248" y="387276"/>
                </a:cubicBezTo>
                <a:cubicBezTo>
                  <a:pt x="713988" y="393593"/>
                  <a:pt x="727389" y="402835"/>
                  <a:pt x="742278" y="408791"/>
                </a:cubicBezTo>
                <a:cubicBezTo>
                  <a:pt x="763335" y="417214"/>
                  <a:pt x="786539" y="420164"/>
                  <a:pt x="806824" y="430306"/>
                </a:cubicBezTo>
                <a:cubicBezTo>
                  <a:pt x="821168" y="437478"/>
                  <a:pt x="835115" y="445504"/>
                  <a:pt x="849855" y="451821"/>
                </a:cubicBezTo>
                <a:cubicBezTo>
                  <a:pt x="860278" y="456288"/>
                  <a:pt x="871986" y="457508"/>
                  <a:pt x="882128" y="462579"/>
                </a:cubicBezTo>
                <a:cubicBezTo>
                  <a:pt x="909268" y="476149"/>
                  <a:pt x="915904" y="485598"/>
                  <a:pt x="935916" y="505610"/>
                </a:cubicBezTo>
                <a:cubicBezTo>
                  <a:pt x="952175" y="570648"/>
                  <a:pt x="941995" y="534604"/>
                  <a:pt x="968189" y="613186"/>
                </a:cubicBezTo>
                <a:cubicBezTo>
                  <a:pt x="968191" y="613191"/>
                  <a:pt x="989701" y="677728"/>
                  <a:pt x="989704" y="677732"/>
                </a:cubicBezTo>
                <a:lnTo>
                  <a:pt x="1011219" y="710005"/>
                </a:lnTo>
                <a:cubicBezTo>
                  <a:pt x="1038833" y="820460"/>
                  <a:pt x="1001301" y="683556"/>
                  <a:pt x="1043492" y="796066"/>
                </a:cubicBezTo>
                <a:cubicBezTo>
                  <a:pt x="1048683" y="809910"/>
                  <a:pt x="1048426" y="825507"/>
                  <a:pt x="1054250" y="839097"/>
                </a:cubicBezTo>
                <a:cubicBezTo>
                  <a:pt x="1068594" y="872566"/>
                  <a:pt x="1079350" y="873760"/>
                  <a:pt x="1108038" y="892885"/>
                </a:cubicBezTo>
                <a:cubicBezTo>
                  <a:pt x="1144921" y="948210"/>
                  <a:pt x="1110599" y="905692"/>
                  <a:pt x="1161826" y="946673"/>
                </a:cubicBezTo>
                <a:cubicBezTo>
                  <a:pt x="1169746" y="953009"/>
                  <a:pt x="1174270" y="963653"/>
                  <a:pt x="1183342" y="968189"/>
                </a:cubicBezTo>
                <a:cubicBezTo>
                  <a:pt x="1196566" y="974801"/>
                  <a:pt x="1212029" y="975360"/>
                  <a:pt x="1226372" y="978946"/>
                </a:cubicBezTo>
                <a:cubicBezTo>
                  <a:pt x="1258781" y="1000552"/>
                  <a:pt x="1263463" y="1005600"/>
                  <a:pt x="1301676" y="1021977"/>
                </a:cubicBezTo>
                <a:cubicBezTo>
                  <a:pt x="1312099" y="1026444"/>
                  <a:pt x="1323526" y="1028267"/>
                  <a:pt x="1333949" y="1032734"/>
                </a:cubicBezTo>
                <a:cubicBezTo>
                  <a:pt x="1348689" y="1039051"/>
                  <a:pt x="1362090" y="1048294"/>
                  <a:pt x="1376979" y="1054250"/>
                </a:cubicBezTo>
                <a:cubicBezTo>
                  <a:pt x="1398036" y="1062673"/>
                  <a:pt x="1441525" y="1075765"/>
                  <a:pt x="1441525" y="1075765"/>
                </a:cubicBezTo>
                <a:lnTo>
                  <a:pt x="1463040" y="1140311"/>
                </a:lnTo>
                <a:cubicBezTo>
                  <a:pt x="1466626" y="1151069"/>
                  <a:pt x="1467508" y="1163149"/>
                  <a:pt x="1473798" y="1172584"/>
                </a:cubicBezTo>
                <a:cubicBezTo>
                  <a:pt x="1535457" y="1265074"/>
                  <a:pt x="1461532" y="1148053"/>
                  <a:pt x="1506071" y="1237130"/>
                </a:cubicBezTo>
                <a:cubicBezTo>
                  <a:pt x="1511853" y="1248694"/>
                  <a:pt x="1522335" y="1257588"/>
                  <a:pt x="1527586" y="1269403"/>
                </a:cubicBezTo>
                <a:cubicBezTo>
                  <a:pt x="1536797" y="1290128"/>
                  <a:pt x="1538960" y="1313664"/>
                  <a:pt x="1549102" y="1333949"/>
                </a:cubicBezTo>
                <a:cubicBezTo>
                  <a:pt x="1556274" y="1348292"/>
                  <a:pt x="1564661" y="1362090"/>
                  <a:pt x="1570617" y="1376979"/>
                </a:cubicBezTo>
                <a:cubicBezTo>
                  <a:pt x="1579040" y="1398036"/>
                  <a:pt x="1584960" y="1420010"/>
                  <a:pt x="1592132" y="1441525"/>
                </a:cubicBezTo>
                <a:cubicBezTo>
                  <a:pt x="1595718" y="1452283"/>
                  <a:pt x="1594872" y="1465780"/>
                  <a:pt x="1602890" y="1473798"/>
                </a:cubicBezTo>
                <a:cubicBezTo>
                  <a:pt x="1613648" y="1484556"/>
                  <a:pt x="1625424" y="1494384"/>
                  <a:pt x="1635163" y="1506071"/>
                </a:cubicBezTo>
                <a:cubicBezTo>
                  <a:pt x="1643440" y="1516003"/>
                  <a:pt x="1647536" y="1529202"/>
                  <a:pt x="1656678" y="1538344"/>
                </a:cubicBezTo>
                <a:cubicBezTo>
                  <a:pt x="1702390" y="1584056"/>
                  <a:pt x="1724776" y="1572983"/>
                  <a:pt x="1785770" y="1613647"/>
                </a:cubicBezTo>
                <a:cubicBezTo>
                  <a:pt x="1827478" y="1641453"/>
                  <a:pt x="1805777" y="1631075"/>
                  <a:pt x="1850316" y="1645920"/>
                </a:cubicBezTo>
                <a:cubicBezTo>
                  <a:pt x="1902273" y="1697880"/>
                  <a:pt x="1839053" y="1631843"/>
                  <a:pt x="1893346" y="1699709"/>
                </a:cubicBezTo>
                <a:cubicBezTo>
                  <a:pt x="1899682" y="1707629"/>
                  <a:pt x="1908526" y="1713304"/>
                  <a:pt x="1914862" y="1721224"/>
                </a:cubicBezTo>
                <a:cubicBezTo>
                  <a:pt x="1922939" y="1731320"/>
                  <a:pt x="1930595" y="1741933"/>
                  <a:pt x="1936377" y="1753497"/>
                </a:cubicBezTo>
                <a:cubicBezTo>
                  <a:pt x="1941448" y="1763639"/>
                  <a:pt x="1940051" y="1776915"/>
                  <a:pt x="1947135" y="1785770"/>
                </a:cubicBezTo>
                <a:cubicBezTo>
                  <a:pt x="1955212" y="1795866"/>
                  <a:pt x="1968650" y="1800113"/>
                  <a:pt x="1979408" y="1807285"/>
                </a:cubicBezTo>
                <a:cubicBezTo>
                  <a:pt x="2006444" y="1888397"/>
                  <a:pt x="1969976" y="1788423"/>
                  <a:pt x="2011680" y="1871831"/>
                </a:cubicBezTo>
                <a:cubicBezTo>
                  <a:pt x="2038190" y="1924851"/>
                  <a:pt x="2002850" y="1884999"/>
                  <a:pt x="2043953" y="1936377"/>
                </a:cubicBezTo>
                <a:cubicBezTo>
                  <a:pt x="2050289" y="1944297"/>
                  <a:pt x="2059133" y="1949972"/>
                  <a:pt x="2065469" y="1957892"/>
                </a:cubicBezTo>
                <a:cubicBezTo>
                  <a:pt x="2073546" y="1967988"/>
                  <a:pt x="2086984" y="1990165"/>
                  <a:pt x="2086984" y="1990165"/>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49F6A67-8CC5-4767-874D-037E056D0EAE}"/>
              </a:ext>
            </a:extLst>
          </p:cNvPr>
          <p:cNvSpPr txBox="1"/>
          <p:nvPr/>
        </p:nvSpPr>
        <p:spPr>
          <a:xfrm>
            <a:off x="3828235" y="4320147"/>
            <a:ext cx="5315765" cy="954107"/>
          </a:xfrm>
          <a:prstGeom prst="rect">
            <a:avLst/>
          </a:prstGeom>
          <a:noFill/>
        </p:spPr>
        <p:txBody>
          <a:bodyPr wrap="square" rtlCol="0">
            <a:spAutoFit/>
          </a:bodyPr>
          <a:lstStyle/>
          <a:p>
            <a:r>
              <a:rPr lang="en-US" sz="2800" b="1" dirty="0"/>
              <a:t>Summarize by area under curve (avg. precision)</a:t>
            </a:r>
          </a:p>
        </p:txBody>
      </p:sp>
      <p:grpSp>
        <p:nvGrpSpPr>
          <p:cNvPr id="11" name="Group 10">
            <a:extLst>
              <a:ext uri="{FF2B5EF4-FFF2-40B4-BE49-F238E27FC236}">
                <a16:creationId xmlns:a16="http://schemas.microsoft.com/office/drawing/2014/main" id="{10246288-F5D7-496E-960C-5EF39E7F71DD}"/>
              </a:ext>
            </a:extLst>
          </p:cNvPr>
          <p:cNvGrpSpPr/>
          <p:nvPr/>
        </p:nvGrpSpPr>
        <p:grpSpPr>
          <a:xfrm>
            <a:off x="504138" y="3449676"/>
            <a:ext cx="3102136" cy="3366420"/>
            <a:chOff x="504138" y="3449676"/>
            <a:chExt cx="3102136" cy="3366420"/>
          </a:xfrm>
        </p:grpSpPr>
        <p:sp>
          <p:nvSpPr>
            <p:cNvPr id="23" name="TextBox 22">
              <a:extLst>
                <a:ext uri="{FF2B5EF4-FFF2-40B4-BE49-F238E27FC236}">
                  <a16:creationId xmlns:a16="http://schemas.microsoft.com/office/drawing/2014/main" id="{F97B39F4-3752-422F-9CD5-70F192447A5B}"/>
                </a:ext>
              </a:extLst>
            </p:cNvPr>
            <p:cNvSpPr txBox="1"/>
            <p:nvPr/>
          </p:nvSpPr>
          <p:spPr>
            <a:xfrm>
              <a:off x="3225050" y="6077432"/>
              <a:ext cx="381224" cy="738664"/>
            </a:xfrm>
            <a:prstGeom prst="rect">
              <a:avLst/>
            </a:prstGeom>
            <a:noFill/>
          </p:spPr>
          <p:txBody>
            <a:bodyPr wrap="square" rtlCol="0">
              <a:spAutoFit/>
            </a:bodyPr>
            <a:lstStyle/>
            <a:p>
              <a:pPr algn="r"/>
              <a:r>
                <a:rPr lang="en-US" sz="4200" dirty="0"/>
                <a:t>1</a:t>
              </a:r>
            </a:p>
          </p:txBody>
        </p:sp>
        <p:grpSp>
          <p:nvGrpSpPr>
            <p:cNvPr id="6" name="Group 5">
              <a:extLst>
                <a:ext uri="{FF2B5EF4-FFF2-40B4-BE49-F238E27FC236}">
                  <a16:creationId xmlns:a16="http://schemas.microsoft.com/office/drawing/2014/main" id="{CF7A8CB7-4377-4B5D-B38B-10B676338946}"/>
                </a:ext>
              </a:extLst>
            </p:cNvPr>
            <p:cNvGrpSpPr/>
            <p:nvPr/>
          </p:nvGrpSpPr>
          <p:grpSpPr>
            <a:xfrm>
              <a:off x="504138" y="3449676"/>
              <a:ext cx="3005239" cy="3173275"/>
              <a:chOff x="504138" y="3449676"/>
              <a:chExt cx="3005239" cy="3173275"/>
            </a:xfrm>
          </p:grpSpPr>
          <p:grpSp>
            <p:nvGrpSpPr>
              <p:cNvPr id="5" name="Group 4">
                <a:extLst>
                  <a:ext uri="{FF2B5EF4-FFF2-40B4-BE49-F238E27FC236}">
                    <a16:creationId xmlns:a16="http://schemas.microsoft.com/office/drawing/2014/main" id="{675662D6-E26D-4312-B1A3-413B76BB70A0}"/>
                  </a:ext>
                </a:extLst>
              </p:cNvPr>
              <p:cNvGrpSpPr/>
              <p:nvPr/>
            </p:nvGrpSpPr>
            <p:grpSpPr>
              <a:xfrm>
                <a:off x="504138" y="3449676"/>
                <a:ext cx="3005235" cy="3173275"/>
                <a:chOff x="504138" y="3449676"/>
                <a:chExt cx="3005235" cy="3173275"/>
              </a:xfrm>
            </p:grpSpPr>
            <p:sp>
              <p:nvSpPr>
                <p:cNvPr id="13" name="TextBox 12">
                  <a:extLst>
                    <a:ext uri="{FF2B5EF4-FFF2-40B4-BE49-F238E27FC236}">
                      <a16:creationId xmlns:a16="http://schemas.microsoft.com/office/drawing/2014/main" id="{120A68F7-A8EC-423C-A0EB-38CF3F3D7AB3}"/>
                    </a:ext>
                  </a:extLst>
                </p:cNvPr>
                <p:cNvSpPr txBox="1"/>
                <p:nvPr/>
              </p:nvSpPr>
              <p:spPr>
                <a:xfrm>
                  <a:off x="1215609" y="6099731"/>
                  <a:ext cx="2293764" cy="523220"/>
                </a:xfrm>
                <a:prstGeom prst="rect">
                  <a:avLst/>
                </a:prstGeom>
                <a:noFill/>
              </p:spPr>
              <p:txBody>
                <a:bodyPr wrap="square" rtlCol="0">
                  <a:spAutoFit/>
                </a:bodyPr>
                <a:lstStyle/>
                <a:p>
                  <a:pPr algn="ctr"/>
                  <a:r>
                    <a:rPr lang="en-US" sz="2800" dirty="0"/>
                    <a:t>Recall</a:t>
                  </a:r>
                </a:p>
              </p:txBody>
            </p:sp>
            <p:grpSp>
              <p:nvGrpSpPr>
                <p:cNvPr id="4" name="Group 3">
                  <a:extLst>
                    <a:ext uri="{FF2B5EF4-FFF2-40B4-BE49-F238E27FC236}">
                      <a16:creationId xmlns:a16="http://schemas.microsoft.com/office/drawing/2014/main" id="{4E078D62-0E19-4896-890C-CB741B8DE93E}"/>
                    </a:ext>
                  </a:extLst>
                </p:cNvPr>
                <p:cNvGrpSpPr/>
                <p:nvPr/>
              </p:nvGrpSpPr>
              <p:grpSpPr>
                <a:xfrm>
                  <a:off x="504138" y="3449676"/>
                  <a:ext cx="689884" cy="3098711"/>
                  <a:chOff x="504138" y="3449676"/>
                  <a:chExt cx="689884" cy="3098711"/>
                </a:xfrm>
              </p:grpSpPr>
              <p:sp>
                <p:nvSpPr>
                  <p:cNvPr id="12" name="TextBox 11">
                    <a:extLst>
                      <a:ext uri="{FF2B5EF4-FFF2-40B4-BE49-F238E27FC236}">
                        <a16:creationId xmlns:a16="http://schemas.microsoft.com/office/drawing/2014/main" id="{BA0CDA80-B23D-44B1-A980-3B7078BF7D2F}"/>
                      </a:ext>
                    </a:extLst>
                  </p:cNvPr>
                  <p:cNvSpPr txBox="1"/>
                  <p:nvPr/>
                </p:nvSpPr>
                <p:spPr>
                  <a:xfrm rot="16200000">
                    <a:off x="-381135" y="4583518"/>
                    <a:ext cx="2293765" cy="523220"/>
                  </a:xfrm>
                  <a:prstGeom prst="rect">
                    <a:avLst/>
                  </a:prstGeom>
                  <a:noFill/>
                </p:spPr>
                <p:txBody>
                  <a:bodyPr wrap="square" rtlCol="0">
                    <a:spAutoFit/>
                  </a:bodyPr>
                  <a:lstStyle/>
                  <a:p>
                    <a:pPr algn="ctr"/>
                    <a:r>
                      <a:rPr lang="en-US" sz="2800" dirty="0"/>
                      <a:t>Precision</a:t>
                    </a:r>
                  </a:p>
                </p:txBody>
              </p:sp>
              <p:sp>
                <p:nvSpPr>
                  <p:cNvPr id="22" name="TextBox 21">
                    <a:extLst>
                      <a:ext uri="{FF2B5EF4-FFF2-40B4-BE49-F238E27FC236}">
                        <a16:creationId xmlns:a16="http://schemas.microsoft.com/office/drawing/2014/main" id="{25B22B50-2015-4001-836F-88C684951BE2}"/>
                      </a:ext>
                    </a:extLst>
                  </p:cNvPr>
                  <p:cNvSpPr txBox="1"/>
                  <p:nvPr/>
                </p:nvSpPr>
                <p:spPr>
                  <a:xfrm>
                    <a:off x="595860" y="3449676"/>
                    <a:ext cx="381224" cy="738664"/>
                  </a:xfrm>
                  <a:prstGeom prst="rect">
                    <a:avLst/>
                  </a:prstGeom>
                  <a:noFill/>
                </p:spPr>
                <p:txBody>
                  <a:bodyPr wrap="square" rtlCol="0">
                    <a:spAutoFit/>
                  </a:bodyPr>
                  <a:lstStyle/>
                  <a:p>
                    <a:pPr algn="r"/>
                    <a:r>
                      <a:rPr lang="en-US" sz="4200" dirty="0"/>
                      <a:t>1</a:t>
                    </a:r>
                  </a:p>
                </p:txBody>
              </p:sp>
              <p:sp>
                <p:nvSpPr>
                  <p:cNvPr id="24" name="TextBox 23">
                    <a:extLst>
                      <a:ext uri="{FF2B5EF4-FFF2-40B4-BE49-F238E27FC236}">
                        <a16:creationId xmlns:a16="http://schemas.microsoft.com/office/drawing/2014/main" id="{23914B63-03C0-4D5D-AB09-4EAF99BD97A0}"/>
                      </a:ext>
                    </a:extLst>
                  </p:cNvPr>
                  <p:cNvSpPr txBox="1"/>
                  <p:nvPr/>
                </p:nvSpPr>
                <p:spPr>
                  <a:xfrm>
                    <a:off x="812798" y="5809723"/>
                    <a:ext cx="381224" cy="738664"/>
                  </a:xfrm>
                  <a:prstGeom prst="rect">
                    <a:avLst/>
                  </a:prstGeom>
                  <a:noFill/>
                </p:spPr>
                <p:txBody>
                  <a:bodyPr wrap="square" rtlCol="0">
                    <a:spAutoFit/>
                  </a:bodyPr>
                  <a:lstStyle/>
                  <a:p>
                    <a:pPr algn="r"/>
                    <a:r>
                      <a:rPr lang="en-US" sz="4200" dirty="0"/>
                      <a:t>0</a:t>
                    </a:r>
                  </a:p>
                </p:txBody>
              </p:sp>
            </p:grpSp>
          </p:grpSp>
          <p:grpSp>
            <p:nvGrpSpPr>
              <p:cNvPr id="3" name="Group 2">
                <a:extLst>
                  <a:ext uri="{FF2B5EF4-FFF2-40B4-BE49-F238E27FC236}">
                    <a16:creationId xmlns:a16="http://schemas.microsoft.com/office/drawing/2014/main" id="{DD76DE43-53D1-41D7-A3C7-602E63C0BC9B}"/>
                  </a:ext>
                </a:extLst>
              </p:cNvPr>
              <p:cNvGrpSpPr/>
              <p:nvPr/>
            </p:nvGrpSpPr>
            <p:grpSpPr>
              <a:xfrm>
                <a:off x="1215611" y="3690368"/>
                <a:ext cx="2293766" cy="2301642"/>
                <a:chOff x="1215611" y="3690368"/>
                <a:chExt cx="2293766" cy="2301642"/>
              </a:xfrm>
            </p:grpSpPr>
            <p:cxnSp>
              <p:nvCxnSpPr>
                <p:cNvPr id="33" name="Straight Arrow Connector 32">
                  <a:extLst>
                    <a:ext uri="{FF2B5EF4-FFF2-40B4-BE49-F238E27FC236}">
                      <a16:creationId xmlns:a16="http://schemas.microsoft.com/office/drawing/2014/main" id="{34E264FE-CCAA-4F1B-AEE9-5DFC202DB413}"/>
                    </a:ext>
                  </a:extLst>
                </p:cNvPr>
                <p:cNvCxnSpPr>
                  <a:cxnSpLocks/>
                </p:cNvCxnSpPr>
                <p:nvPr/>
              </p:nvCxnSpPr>
              <p:spPr>
                <a:xfrm rot="5400000" flipV="1">
                  <a:off x="2362493" y="2543486"/>
                  <a:ext cx="0" cy="2293763"/>
                </a:xfrm>
                <a:prstGeom prst="straightConnector1">
                  <a:avLst/>
                </a:prstGeom>
                <a:ln w="28575"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4B943F0-FBC0-4C85-84B1-F36FE548709D}"/>
                    </a:ext>
                  </a:extLst>
                </p:cNvPr>
                <p:cNvCxnSpPr/>
                <p:nvPr/>
              </p:nvCxnSpPr>
              <p:spPr>
                <a:xfrm flipV="1">
                  <a:off x="1215614" y="3698246"/>
                  <a:ext cx="0" cy="2293763"/>
                </a:xfrm>
                <a:prstGeom prst="straightConnector1">
                  <a:avLst/>
                </a:prstGeom>
                <a:ln w="381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7F1C635-08B4-4B0F-A1A9-CE7CB050E7C6}"/>
                    </a:ext>
                  </a:extLst>
                </p:cNvPr>
                <p:cNvCxnSpPr>
                  <a:cxnSpLocks/>
                </p:cNvCxnSpPr>
                <p:nvPr/>
              </p:nvCxnSpPr>
              <p:spPr>
                <a:xfrm rot="5400000" flipV="1">
                  <a:off x="2362496" y="4845128"/>
                  <a:ext cx="0" cy="2293763"/>
                </a:xfrm>
                <a:prstGeom prst="straightConnector1">
                  <a:avLst/>
                </a:prstGeom>
                <a:ln w="3810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FB27DB0-3EAF-4181-A9E3-E31982974975}"/>
                    </a:ext>
                  </a:extLst>
                </p:cNvPr>
                <p:cNvCxnSpPr/>
                <p:nvPr/>
              </p:nvCxnSpPr>
              <p:spPr>
                <a:xfrm flipV="1">
                  <a:off x="3509373" y="3698246"/>
                  <a:ext cx="0" cy="2293763"/>
                </a:xfrm>
                <a:prstGeom prst="straightConnector1">
                  <a:avLst/>
                </a:prstGeom>
                <a:ln w="28575"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grpSp>
        <p:nvGrpSpPr>
          <p:cNvPr id="7" name="Group 6">
            <a:extLst>
              <a:ext uri="{FF2B5EF4-FFF2-40B4-BE49-F238E27FC236}">
                <a16:creationId xmlns:a16="http://schemas.microsoft.com/office/drawing/2014/main" id="{CB4E7B4B-DE4C-45A9-838F-3C0A7C0C180F}"/>
              </a:ext>
            </a:extLst>
          </p:cNvPr>
          <p:cNvGrpSpPr/>
          <p:nvPr/>
        </p:nvGrpSpPr>
        <p:grpSpPr>
          <a:xfrm>
            <a:off x="1033323" y="2980523"/>
            <a:ext cx="7886484" cy="944253"/>
            <a:chOff x="1033323" y="2980523"/>
            <a:chExt cx="7886484" cy="944253"/>
          </a:xfrm>
        </p:grpSpPr>
        <p:sp>
          <p:nvSpPr>
            <p:cNvPr id="8" name="TextBox 7">
              <a:extLst>
                <a:ext uri="{FF2B5EF4-FFF2-40B4-BE49-F238E27FC236}">
                  <a16:creationId xmlns:a16="http://schemas.microsoft.com/office/drawing/2014/main" id="{660EC807-96D7-4CC9-B515-4779A265A181}"/>
                </a:ext>
              </a:extLst>
            </p:cNvPr>
            <p:cNvSpPr txBox="1"/>
            <p:nvPr/>
          </p:nvSpPr>
          <p:spPr>
            <a:xfrm>
              <a:off x="1194022" y="2980523"/>
              <a:ext cx="7725785" cy="523220"/>
            </a:xfrm>
            <a:prstGeom prst="rect">
              <a:avLst/>
            </a:prstGeom>
            <a:noFill/>
          </p:spPr>
          <p:txBody>
            <a:bodyPr wrap="square" rtlCol="0">
              <a:spAutoFit/>
            </a:bodyPr>
            <a:lstStyle/>
            <a:p>
              <a:r>
                <a:rPr lang="en-US" sz="2800" b="1" dirty="0">
                  <a:solidFill>
                    <a:schemeClr val="accent1"/>
                  </a:solidFill>
                </a:rPr>
                <a:t>Reject everything: no mistakes</a:t>
              </a:r>
            </a:p>
          </p:txBody>
        </p:sp>
        <p:sp>
          <p:nvSpPr>
            <p:cNvPr id="14" name="Oval 13">
              <a:extLst>
                <a:ext uri="{FF2B5EF4-FFF2-40B4-BE49-F238E27FC236}">
                  <a16:creationId xmlns:a16="http://schemas.microsoft.com/office/drawing/2014/main" id="{81F3DA01-8011-4174-A915-9C1FD48ACBD9}"/>
                </a:ext>
              </a:extLst>
            </p:cNvPr>
            <p:cNvSpPr/>
            <p:nvPr/>
          </p:nvSpPr>
          <p:spPr>
            <a:xfrm>
              <a:off x="1033323" y="3560205"/>
              <a:ext cx="364571" cy="364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25E365C3-A592-4EC8-9959-0213378504FE}"/>
              </a:ext>
            </a:extLst>
          </p:cNvPr>
          <p:cNvGrpSpPr/>
          <p:nvPr/>
        </p:nvGrpSpPr>
        <p:grpSpPr>
          <a:xfrm>
            <a:off x="3327087" y="3560205"/>
            <a:ext cx="4601299" cy="563400"/>
            <a:chOff x="3327087" y="3560205"/>
            <a:chExt cx="4601299" cy="563400"/>
          </a:xfrm>
        </p:grpSpPr>
        <p:sp>
          <p:nvSpPr>
            <p:cNvPr id="25" name="TextBox 24">
              <a:extLst>
                <a:ext uri="{FF2B5EF4-FFF2-40B4-BE49-F238E27FC236}">
                  <a16:creationId xmlns:a16="http://schemas.microsoft.com/office/drawing/2014/main" id="{F9FB26D9-99B4-4534-822F-E2F6140ADDC0}"/>
                </a:ext>
              </a:extLst>
            </p:cNvPr>
            <p:cNvSpPr txBox="1"/>
            <p:nvPr/>
          </p:nvSpPr>
          <p:spPr>
            <a:xfrm>
              <a:off x="3828236" y="3600385"/>
              <a:ext cx="4100150" cy="523220"/>
            </a:xfrm>
            <a:prstGeom prst="rect">
              <a:avLst/>
            </a:prstGeom>
            <a:noFill/>
          </p:spPr>
          <p:txBody>
            <a:bodyPr wrap="square" rtlCol="0">
              <a:spAutoFit/>
            </a:bodyPr>
            <a:lstStyle/>
            <a:p>
              <a:r>
                <a:rPr lang="en-US" sz="2800" b="1" dirty="0">
                  <a:solidFill>
                    <a:schemeClr val="accent4"/>
                  </a:solidFill>
                </a:rPr>
                <a:t>Ideal!</a:t>
              </a:r>
            </a:p>
          </p:txBody>
        </p:sp>
        <p:sp>
          <p:nvSpPr>
            <p:cNvPr id="34" name="Oval 33">
              <a:extLst>
                <a:ext uri="{FF2B5EF4-FFF2-40B4-BE49-F238E27FC236}">
                  <a16:creationId xmlns:a16="http://schemas.microsoft.com/office/drawing/2014/main" id="{274F8D1E-6933-4F9C-A2CD-CDF1BA05384C}"/>
                </a:ext>
              </a:extLst>
            </p:cNvPr>
            <p:cNvSpPr/>
            <p:nvPr/>
          </p:nvSpPr>
          <p:spPr>
            <a:xfrm>
              <a:off x="3327087" y="3560205"/>
              <a:ext cx="364571" cy="364571"/>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FB4B1D70-236E-4592-8E20-41461F0CB814}"/>
              </a:ext>
            </a:extLst>
          </p:cNvPr>
          <p:cNvGrpSpPr/>
          <p:nvPr/>
        </p:nvGrpSpPr>
        <p:grpSpPr>
          <a:xfrm>
            <a:off x="3327087" y="5492657"/>
            <a:ext cx="5053556" cy="954107"/>
            <a:chOff x="3327087" y="5492657"/>
            <a:chExt cx="5053556" cy="954107"/>
          </a:xfrm>
        </p:grpSpPr>
        <p:sp>
          <p:nvSpPr>
            <p:cNvPr id="19" name="TextBox 18">
              <a:extLst>
                <a:ext uri="{FF2B5EF4-FFF2-40B4-BE49-F238E27FC236}">
                  <a16:creationId xmlns:a16="http://schemas.microsoft.com/office/drawing/2014/main" id="{9A63C7D4-8649-436F-BB38-96596F4D4AE8}"/>
                </a:ext>
              </a:extLst>
            </p:cNvPr>
            <p:cNvSpPr txBox="1"/>
            <p:nvPr/>
          </p:nvSpPr>
          <p:spPr>
            <a:xfrm>
              <a:off x="3793695" y="5492657"/>
              <a:ext cx="4586948" cy="954107"/>
            </a:xfrm>
            <a:prstGeom prst="rect">
              <a:avLst/>
            </a:prstGeom>
            <a:noFill/>
          </p:spPr>
          <p:txBody>
            <a:bodyPr wrap="square" rtlCol="0">
              <a:spAutoFit/>
            </a:bodyPr>
            <a:lstStyle/>
            <a:p>
              <a:r>
                <a:rPr lang="en-US" sz="2800" b="1" dirty="0">
                  <a:solidFill>
                    <a:schemeClr val="accent2"/>
                  </a:solidFill>
                </a:rPr>
                <a:t>Accept everything:</a:t>
              </a:r>
            </a:p>
            <a:p>
              <a:r>
                <a:rPr lang="en-US" sz="2800" b="1" dirty="0">
                  <a:solidFill>
                    <a:schemeClr val="accent2"/>
                  </a:solidFill>
                </a:rPr>
                <a:t>Miss nothing</a:t>
              </a:r>
            </a:p>
          </p:txBody>
        </p:sp>
        <p:sp>
          <p:nvSpPr>
            <p:cNvPr id="37" name="Oval 36">
              <a:extLst>
                <a:ext uri="{FF2B5EF4-FFF2-40B4-BE49-F238E27FC236}">
                  <a16:creationId xmlns:a16="http://schemas.microsoft.com/office/drawing/2014/main" id="{ED104683-6480-449C-965E-6F1F1A850516}"/>
                </a:ext>
              </a:extLst>
            </p:cNvPr>
            <p:cNvSpPr/>
            <p:nvPr/>
          </p:nvSpPr>
          <p:spPr>
            <a:xfrm>
              <a:off x="3327087" y="5809723"/>
              <a:ext cx="364571" cy="364571"/>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639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object detection</a:t>
            </a:r>
          </a:p>
        </p:txBody>
      </p:sp>
      <p:pic>
        <p:nvPicPr>
          <p:cNvPr id="73730" name="Picture 2"/>
          <p:cNvPicPr>
            <a:picLocks noChangeAspect="1" noChangeArrowheads="1"/>
          </p:cNvPicPr>
          <p:nvPr/>
        </p:nvPicPr>
        <p:blipFill>
          <a:blip r:embed="rId3" cstate="print"/>
          <a:srcRect/>
          <a:stretch>
            <a:fillRect/>
          </a:stretch>
        </p:blipFill>
        <p:spPr bwMode="auto">
          <a:xfrm>
            <a:off x="1152193" y="1458424"/>
            <a:ext cx="6618977" cy="4849091"/>
          </a:xfrm>
          <a:prstGeom prst="rect">
            <a:avLst/>
          </a:prstGeom>
          <a:noFill/>
          <a:ln w="9525">
            <a:noFill/>
            <a:miter lim="800000"/>
            <a:headEnd/>
            <a:tailEnd/>
          </a:ln>
        </p:spPr>
      </p:pic>
      <p:sp>
        <p:nvSpPr>
          <p:cNvPr id="4" name="TextBox 3">
            <a:extLst>
              <a:ext uri="{FF2B5EF4-FFF2-40B4-BE49-F238E27FC236}">
                <a16:creationId xmlns:a16="http://schemas.microsoft.com/office/drawing/2014/main" id="{160B3334-6008-4177-819A-49298F8B81B8}"/>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2667515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001000" cy="838200"/>
          </a:xfrm>
        </p:spPr>
        <p:txBody>
          <a:bodyPr>
            <a:normAutofit fontScale="90000"/>
          </a:bodyPr>
          <a:lstStyle/>
          <a:p>
            <a:r>
              <a:rPr lang="en-US" dirty="0"/>
              <a:t>Histograms of oriented gradients (HOG)</a:t>
            </a:r>
          </a:p>
        </p:txBody>
      </p:sp>
      <p:sp>
        <p:nvSpPr>
          <p:cNvPr id="3" name="Content Placeholder 2"/>
          <p:cNvSpPr>
            <a:spLocks noGrp="1"/>
          </p:cNvSpPr>
          <p:nvPr>
            <p:ph idx="1"/>
          </p:nvPr>
        </p:nvSpPr>
        <p:spPr>
          <a:xfrm>
            <a:off x="628650" y="1183461"/>
            <a:ext cx="7886700" cy="4351338"/>
          </a:xfrm>
        </p:spPr>
        <p:txBody>
          <a:bodyPr/>
          <a:lstStyle/>
          <a:p>
            <a:pPr marL="0" indent="0">
              <a:buNone/>
            </a:pPr>
            <a:r>
              <a:rPr lang="en-US" sz="2400" dirty="0"/>
              <a:t>Partition image into blocks and compute histogram of gradient orientations in each block</a:t>
            </a:r>
          </a:p>
        </p:txBody>
      </p:sp>
      <p:sp>
        <p:nvSpPr>
          <p:cNvPr id="10" name="Rectangle 9"/>
          <p:cNvSpPr/>
          <p:nvPr/>
        </p:nvSpPr>
        <p:spPr>
          <a:xfrm>
            <a:off x="381000" y="6096000"/>
            <a:ext cx="8382000" cy="646331"/>
          </a:xfrm>
          <a:prstGeom prst="rect">
            <a:avLst/>
          </a:prstGeom>
        </p:spPr>
        <p:txBody>
          <a:bodyPr wrap="square">
            <a:spAutoFit/>
          </a:bodyPr>
          <a:lstStyle/>
          <a:p>
            <a:pPr algn="ctr"/>
            <a:r>
              <a:rPr lang="en-US" sz="1800" b="0" dirty="0"/>
              <a:t>N. </a:t>
            </a:r>
            <a:r>
              <a:rPr lang="en-US" sz="1800" b="0" dirty="0" err="1"/>
              <a:t>Dalal</a:t>
            </a:r>
            <a:r>
              <a:rPr lang="en-US" sz="1800" b="0" dirty="0"/>
              <a:t> and B. </a:t>
            </a:r>
            <a:r>
              <a:rPr lang="en-US" sz="1800" b="0" dirty="0" err="1"/>
              <a:t>Triggs</a:t>
            </a:r>
            <a:r>
              <a:rPr lang="en-US" sz="1800" b="0" dirty="0"/>
              <a:t>, </a:t>
            </a:r>
            <a:r>
              <a:rPr lang="en-US" sz="1800" b="0" dirty="0">
                <a:hlinkClick r:id="rId3"/>
              </a:rPr>
              <a:t>Histograms of Oriented Gradients for Human Detection</a:t>
            </a:r>
            <a:r>
              <a:rPr lang="en-US" sz="1800" b="0" dirty="0"/>
              <a:t>, CVPR 2005</a:t>
            </a:r>
          </a:p>
        </p:txBody>
      </p:sp>
      <p:grpSp>
        <p:nvGrpSpPr>
          <p:cNvPr id="5" name="Group 4">
            <a:extLst>
              <a:ext uri="{FF2B5EF4-FFF2-40B4-BE49-F238E27FC236}">
                <a16:creationId xmlns:a16="http://schemas.microsoft.com/office/drawing/2014/main" id="{937C5C6A-BDF3-46C1-A7F8-321E209EDBDE}"/>
              </a:ext>
            </a:extLst>
          </p:cNvPr>
          <p:cNvGrpSpPr/>
          <p:nvPr/>
        </p:nvGrpSpPr>
        <p:grpSpPr>
          <a:xfrm>
            <a:off x="376236" y="2452744"/>
            <a:ext cx="3424238" cy="2906656"/>
            <a:chOff x="376236" y="2452744"/>
            <a:chExt cx="3424238" cy="2906656"/>
          </a:xfrm>
        </p:grpSpPr>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7" y="3086100"/>
              <a:ext cx="3424237" cy="2273300"/>
            </a:xfrm>
            <a:prstGeom prst="rect">
              <a:avLst/>
            </a:prstGeom>
            <a:noFill/>
            <a:ln w="9525">
              <a:noFill/>
              <a:miter lim="800000"/>
              <a:headEnd/>
              <a:tailEnd/>
            </a:ln>
          </p:spPr>
        </p:pic>
        <p:sp>
          <p:nvSpPr>
            <p:cNvPr id="4" name="TextBox 3">
              <a:extLst>
                <a:ext uri="{FF2B5EF4-FFF2-40B4-BE49-F238E27FC236}">
                  <a16:creationId xmlns:a16="http://schemas.microsoft.com/office/drawing/2014/main" id="{D7B2C5E7-3CA0-40FA-9FA2-3291031B304A}"/>
                </a:ext>
              </a:extLst>
            </p:cNvPr>
            <p:cNvSpPr txBox="1"/>
            <p:nvPr/>
          </p:nvSpPr>
          <p:spPr>
            <a:xfrm>
              <a:off x="376236" y="2452744"/>
              <a:ext cx="3424238" cy="584775"/>
            </a:xfrm>
            <a:prstGeom prst="rect">
              <a:avLst/>
            </a:prstGeom>
            <a:noFill/>
          </p:spPr>
          <p:txBody>
            <a:bodyPr wrap="square" rtlCol="0">
              <a:spAutoFit/>
            </a:bodyPr>
            <a:lstStyle/>
            <a:p>
              <a:pPr algn="ctr"/>
              <a:r>
                <a:rPr lang="en-US" sz="3200" dirty="0"/>
                <a:t>HxWx3 Image</a:t>
              </a:r>
            </a:p>
          </p:txBody>
        </p:sp>
      </p:grpSp>
      <p:grpSp>
        <p:nvGrpSpPr>
          <p:cNvPr id="7" name="Group 6">
            <a:extLst>
              <a:ext uri="{FF2B5EF4-FFF2-40B4-BE49-F238E27FC236}">
                <a16:creationId xmlns:a16="http://schemas.microsoft.com/office/drawing/2014/main" id="{7C1C9874-FC1A-4F0D-8394-8F417B7CCDE5}"/>
              </a:ext>
            </a:extLst>
          </p:cNvPr>
          <p:cNvGrpSpPr/>
          <p:nvPr/>
        </p:nvGrpSpPr>
        <p:grpSpPr>
          <a:xfrm>
            <a:off x="3969572" y="2480015"/>
            <a:ext cx="5019362" cy="3054784"/>
            <a:chOff x="3969572" y="2480015"/>
            <a:chExt cx="5019362" cy="3054784"/>
          </a:xfrm>
        </p:grpSpPr>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3528" y="3087688"/>
              <a:ext cx="3536950" cy="2239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7127878" y="5257800"/>
              <a:ext cx="1861056" cy="276999"/>
            </a:xfrm>
            <a:prstGeom prst="rect">
              <a:avLst/>
            </a:prstGeom>
            <a:noFill/>
          </p:spPr>
          <p:txBody>
            <a:bodyPr wrap="none" rtlCol="0">
              <a:spAutoFit/>
            </a:bodyPr>
            <a:lstStyle/>
            <a:p>
              <a:r>
                <a:rPr lang="en-US" sz="1200" b="0" dirty="0"/>
                <a:t>Image credit: N. </a:t>
              </a:r>
              <a:r>
                <a:rPr lang="en-US" sz="1200" b="0" dirty="0" err="1"/>
                <a:t>Snavely</a:t>
              </a:r>
              <a:endParaRPr lang="en-US" sz="1200" b="0" dirty="0"/>
            </a:p>
          </p:txBody>
        </p:sp>
        <p:sp>
          <p:nvSpPr>
            <p:cNvPr id="11" name="TextBox 10">
              <a:extLst>
                <a:ext uri="{FF2B5EF4-FFF2-40B4-BE49-F238E27FC236}">
                  <a16:creationId xmlns:a16="http://schemas.microsoft.com/office/drawing/2014/main" id="{0038EFB1-25D7-400E-8EAC-2CFD93ABFE72}"/>
                </a:ext>
              </a:extLst>
            </p:cNvPr>
            <p:cNvSpPr txBox="1"/>
            <p:nvPr/>
          </p:nvSpPr>
          <p:spPr>
            <a:xfrm>
              <a:off x="5343528" y="2480015"/>
              <a:ext cx="3536950" cy="584775"/>
            </a:xfrm>
            <a:prstGeom prst="rect">
              <a:avLst/>
            </a:prstGeom>
            <a:noFill/>
          </p:spPr>
          <p:txBody>
            <a:bodyPr wrap="square" rtlCol="0">
              <a:spAutoFit/>
            </a:bodyPr>
            <a:lstStyle/>
            <a:p>
              <a:pPr algn="ctr"/>
              <a:r>
                <a:rPr lang="en-US" sz="3200" dirty="0" err="1"/>
                <a:t>H’xW’xC</a:t>
              </a:r>
              <a:r>
                <a:rPr lang="en-US" sz="3200" dirty="0"/>
                <a:t>’ Image</a:t>
              </a:r>
            </a:p>
          </p:txBody>
        </p:sp>
        <p:cxnSp>
          <p:nvCxnSpPr>
            <p:cNvPr id="6" name="Straight Arrow Connector 5">
              <a:extLst>
                <a:ext uri="{FF2B5EF4-FFF2-40B4-BE49-F238E27FC236}">
                  <a16:creationId xmlns:a16="http://schemas.microsoft.com/office/drawing/2014/main" id="{2A10D055-97A9-44E3-BAB5-D0C8AADDC11C}"/>
                </a:ext>
              </a:extLst>
            </p:cNvPr>
            <p:cNvCxnSpPr/>
            <p:nvPr/>
          </p:nvCxnSpPr>
          <p:spPr>
            <a:xfrm>
              <a:off x="3969572" y="4227755"/>
              <a:ext cx="118334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0C942C39-3BC0-49E5-8FDD-92ED5495AB45}"/>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200112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001000" cy="838200"/>
          </a:xfrm>
        </p:spPr>
        <p:txBody>
          <a:bodyPr/>
          <a:lstStyle/>
          <a:p>
            <a:r>
              <a:rPr lang="en-US" dirty="0"/>
              <a:t>Pedestrian detection with HOG</a:t>
            </a:r>
          </a:p>
        </p:txBody>
      </p:sp>
      <p:sp>
        <p:nvSpPr>
          <p:cNvPr id="3" name="Content Placeholder 2"/>
          <p:cNvSpPr>
            <a:spLocks noGrp="1"/>
          </p:cNvSpPr>
          <p:nvPr>
            <p:ph idx="1"/>
          </p:nvPr>
        </p:nvSpPr>
        <p:spPr>
          <a:xfrm>
            <a:off x="457200" y="914400"/>
            <a:ext cx="8305800" cy="5257800"/>
          </a:xfrm>
        </p:spPr>
        <p:txBody>
          <a:bodyPr/>
          <a:lstStyle/>
          <a:p>
            <a:pPr>
              <a:buFont typeface="Arial" pitchFamily="34" charset="0"/>
              <a:buChar char="•"/>
            </a:pPr>
            <a:r>
              <a:rPr lang="en-US" sz="2400" dirty="0"/>
              <a:t>Train a pedestrian template using a linear support vector machine</a:t>
            </a:r>
          </a:p>
        </p:txBody>
      </p:sp>
      <p:sp>
        <p:nvSpPr>
          <p:cNvPr id="8" name="Rectangle 7"/>
          <p:cNvSpPr/>
          <p:nvPr/>
        </p:nvSpPr>
        <p:spPr>
          <a:xfrm>
            <a:off x="381000" y="6096000"/>
            <a:ext cx="8382000" cy="646331"/>
          </a:xfrm>
          <a:prstGeom prst="rect">
            <a:avLst/>
          </a:prstGeom>
        </p:spPr>
        <p:txBody>
          <a:bodyPr wrap="square">
            <a:spAutoFit/>
          </a:bodyPr>
          <a:lstStyle/>
          <a:p>
            <a:pPr algn="ctr"/>
            <a:r>
              <a:rPr lang="en-US" sz="1800" b="0" dirty="0"/>
              <a:t>N. </a:t>
            </a:r>
            <a:r>
              <a:rPr lang="en-US" sz="1800" b="0" dirty="0" err="1"/>
              <a:t>Dalal</a:t>
            </a:r>
            <a:r>
              <a:rPr lang="en-US" sz="1800" b="0" dirty="0"/>
              <a:t> and B. </a:t>
            </a:r>
            <a:r>
              <a:rPr lang="en-US" sz="1800" b="0" dirty="0" err="1"/>
              <a:t>Triggs</a:t>
            </a:r>
            <a:r>
              <a:rPr lang="en-US" sz="1800" b="0" dirty="0"/>
              <a:t>, </a:t>
            </a:r>
            <a:r>
              <a:rPr lang="en-US" sz="1800" b="0" dirty="0">
                <a:hlinkClick r:id="rId3"/>
              </a:rPr>
              <a:t>Histograms of Oriented Gradients for Human Detection</a:t>
            </a:r>
            <a:r>
              <a:rPr lang="en-US" sz="1800" b="0" dirty="0"/>
              <a:t>, CVPR 2005</a:t>
            </a: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62" y="2286001"/>
            <a:ext cx="7957838" cy="1583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0"/>
          <p:cNvGrpSpPr>
            <a:grpSpLocks/>
          </p:cNvGrpSpPr>
          <p:nvPr/>
        </p:nvGrpSpPr>
        <p:grpSpPr bwMode="auto">
          <a:xfrm>
            <a:off x="2604701" y="4440634"/>
            <a:ext cx="3948499" cy="1525252"/>
            <a:chOff x="0" y="4038600"/>
            <a:chExt cx="6484993" cy="2505075"/>
          </a:xfrm>
        </p:grpSpPr>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14800"/>
              <a:ext cx="1905000" cy="242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3756" y="4038600"/>
              <a:ext cx="188595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512" y="4038600"/>
              <a:ext cx="1385050" cy="242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1267" y="4038600"/>
              <a:ext cx="1857375" cy="242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8869" y="4038600"/>
              <a:ext cx="1306124" cy="242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9" name="TextBox 11"/>
          <p:cNvSpPr txBox="1">
            <a:spLocks noChangeArrowheads="1"/>
          </p:cNvSpPr>
          <p:nvPr/>
        </p:nvSpPr>
        <p:spPr bwMode="auto">
          <a:xfrm>
            <a:off x="3017287" y="1889203"/>
            <a:ext cx="31549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dirty="0"/>
              <a:t>positive training examples</a:t>
            </a:r>
          </a:p>
        </p:txBody>
      </p:sp>
      <p:sp>
        <p:nvSpPr>
          <p:cNvPr id="20" name="TextBox 12"/>
          <p:cNvSpPr txBox="1">
            <a:spLocks noChangeArrowheads="1"/>
          </p:cNvSpPr>
          <p:nvPr/>
        </p:nvSpPr>
        <p:spPr bwMode="auto">
          <a:xfrm>
            <a:off x="3013978" y="4038600"/>
            <a:ext cx="323442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dirty="0"/>
              <a:t>negative training examples</a:t>
            </a:r>
          </a:p>
        </p:txBody>
      </p:sp>
      <p:sp>
        <p:nvSpPr>
          <p:cNvPr id="21" name="TextBox 20">
            <a:extLst>
              <a:ext uri="{FF2B5EF4-FFF2-40B4-BE49-F238E27FC236}">
                <a16:creationId xmlns:a16="http://schemas.microsoft.com/office/drawing/2014/main" id="{3EA6AA70-5E8A-4D15-9E45-3B2740B46821}"/>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1202700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001000" cy="838200"/>
          </a:xfrm>
        </p:spPr>
        <p:txBody>
          <a:bodyPr/>
          <a:lstStyle/>
          <a:p>
            <a:r>
              <a:rPr lang="en-US" dirty="0"/>
              <a:t>Pedestrian detection with HOG</a:t>
            </a:r>
          </a:p>
        </p:txBody>
      </p:sp>
      <p:sp>
        <p:nvSpPr>
          <p:cNvPr id="3" name="Content Placeholder 2"/>
          <p:cNvSpPr>
            <a:spLocks noGrp="1"/>
          </p:cNvSpPr>
          <p:nvPr>
            <p:ph idx="1"/>
          </p:nvPr>
        </p:nvSpPr>
        <p:spPr>
          <a:xfrm>
            <a:off x="457200" y="914400"/>
            <a:ext cx="8305800" cy="5257800"/>
          </a:xfrm>
        </p:spPr>
        <p:txBody>
          <a:bodyPr/>
          <a:lstStyle/>
          <a:p>
            <a:pPr>
              <a:buFont typeface="Arial" pitchFamily="34" charset="0"/>
              <a:buChar char="•"/>
            </a:pPr>
            <a:r>
              <a:rPr lang="en-US" sz="2400" dirty="0"/>
              <a:t>Train pedestrian “template” using a linear </a:t>
            </a:r>
            <a:r>
              <a:rPr lang="en-US" sz="2400" dirty="0" err="1"/>
              <a:t>svm</a:t>
            </a:r>
            <a:endParaRPr lang="en-US" sz="2400" dirty="0"/>
          </a:p>
          <a:p>
            <a:pPr>
              <a:buFont typeface="Arial" pitchFamily="34" charset="0"/>
              <a:buChar char="•"/>
            </a:pPr>
            <a:r>
              <a:rPr lang="en-US" sz="2400" dirty="0"/>
              <a:t>At test time, convolve feature map with template</a:t>
            </a:r>
          </a:p>
          <a:p>
            <a:pPr>
              <a:buFont typeface="Arial" pitchFamily="34" charset="0"/>
              <a:buChar char="•"/>
            </a:pPr>
            <a:r>
              <a:rPr lang="en-US" sz="2400" dirty="0"/>
              <a:t>Find local maxima of response</a:t>
            </a:r>
          </a:p>
          <a:p>
            <a:pPr>
              <a:buFont typeface="Arial" pitchFamily="34" charset="0"/>
              <a:buChar char="•"/>
            </a:pPr>
            <a:r>
              <a:rPr lang="en-US" sz="2400" dirty="0"/>
              <a:t>For multi-scale detection, repeat over multiple levels of a HOG </a:t>
            </a:r>
            <a:r>
              <a:rPr lang="en-US" sz="2400" i="1" dirty="0"/>
              <a:t>pyramid</a:t>
            </a:r>
          </a:p>
        </p:txBody>
      </p:sp>
      <p:pic>
        <p:nvPicPr>
          <p:cNvPr id="55298" name="Picture 2"/>
          <p:cNvPicPr>
            <a:picLocks noChangeAspect="1" noChangeArrowheads="1"/>
          </p:cNvPicPr>
          <p:nvPr/>
        </p:nvPicPr>
        <p:blipFill>
          <a:blip r:embed="rId3" cstate="print"/>
          <a:srcRect/>
          <a:stretch>
            <a:fillRect/>
          </a:stretch>
        </p:blipFill>
        <p:spPr bwMode="auto">
          <a:xfrm>
            <a:off x="304801" y="3991977"/>
            <a:ext cx="3590192" cy="1723023"/>
          </a:xfrm>
          <a:prstGeom prst="rect">
            <a:avLst/>
          </a:prstGeom>
          <a:noFill/>
          <a:ln w="9525">
            <a:noFill/>
            <a:miter lim="800000"/>
            <a:headEnd/>
            <a:tailEnd/>
          </a:ln>
        </p:spPr>
      </p:pic>
      <p:pic>
        <p:nvPicPr>
          <p:cNvPr id="55299" name="Picture 3"/>
          <p:cNvPicPr>
            <a:picLocks noChangeAspect="1" noChangeArrowheads="1"/>
          </p:cNvPicPr>
          <p:nvPr/>
        </p:nvPicPr>
        <p:blipFill>
          <a:blip r:embed="rId4" cstate="print"/>
          <a:srcRect/>
          <a:stretch>
            <a:fillRect/>
          </a:stretch>
        </p:blipFill>
        <p:spPr bwMode="auto">
          <a:xfrm>
            <a:off x="304801" y="3981804"/>
            <a:ext cx="3590192" cy="1733196"/>
          </a:xfrm>
          <a:prstGeom prst="rect">
            <a:avLst/>
          </a:prstGeom>
          <a:noFill/>
          <a:ln w="9525">
            <a:noFill/>
            <a:miter lim="800000"/>
            <a:headEnd/>
            <a:tailEnd/>
          </a:ln>
        </p:spPr>
      </p:pic>
      <p:pic>
        <p:nvPicPr>
          <p:cNvPr id="55300" name="Picture 4"/>
          <p:cNvPicPr>
            <a:picLocks noChangeAspect="1" noChangeArrowheads="1"/>
          </p:cNvPicPr>
          <p:nvPr/>
        </p:nvPicPr>
        <p:blipFill>
          <a:blip r:embed="rId5" cstate="print"/>
          <a:srcRect/>
          <a:stretch>
            <a:fillRect/>
          </a:stretch>
        </p:blipFill>
        <p:spPr bwMode="auto">
          <a:xfrm>
            <a:off x="4572000" y="3981804"/>
            <a:ext cx="609600" cy="1672743"/>
          </a:xfrm>
          <a:prstGeom prst="rect">
            <a:avLst/>
          </a:prstGeom>
          <a:noFill/>
          <a:ln w="9525">
            <a:noFill/>
            <a:miter lim="800000"/>
            <a:headEnd/>
            <a:tailEnd/>
          </a:ln>
        </p:spPr>
      </p:pic>
      <p:pic>
        <p:nvPicPr>
          <p:cNvPr id="55301" name="Picture 5"/>
          <p:cNvPicPr>
            <a:picLocks noChangeAspect="1" noChangeArrowheads="1"/>
          </p:cNvPicPr>
          <p:nvPr/>
        </p:nvPicPr>
        <p:blipFill>
          <a:blip r:embed="rId6" cstate="print"/>
          <a:srcRect/>
          <a:stretch>
            <a:fillRect/>
          </a:stretch>
        </p:blipFill>
        <p:spPr bwMode="auto">
          <a:xfrm>
            <a:off x="5867401" y="3981804"/>
            <a:ext cx="3048000" cy="1716690"/>
          </a:xfrm>
          <a:prstGeom prst="rect">
            <a:avLst/>
          </a:prstGeom>
          <a:noFill/>
          <a:ln w="9525">
            <a:noFill/>
            <a:miter lim="800000"/>
            <a:headEnd/>
            <a:tailEnd/>
          </a:ln>
        </p:spPr>
      </p:pic>
      <p:sp>
        <p:nvSpPr>
          <p:cNvPr id="8" name="Rectangle 7"/>
          <p:cNvSpPr/>
          <p:nvPr/>
        </p:nvSpPr>
        <p:spPr>
          <a:xfrm>
            <a:off x="381000" y="6096000"/>
            <a:ext cx="8382000" cy="646331"/>
          </a:xfrm>
          <a:prstGeom prst="rect">
            <a:avLst/>
          </a:prstGeom>
        </p:spPr>
        <p:txBody>
          <a:bodyPr wrap="square">
            <a:spAutoFit/>
          </a:bodyPr>
          <a:lstStyle/>
          <a:p>
            <a:pPr algn="ctr"/>
            <a:r>
              <a:rPr lang="en-US" sz="1800" b="0" dirty="0"/>
              <a:t>N. </a:t>
            </a:r>
            <a:r>
              <a:rPr lang="en-US" sz="1800" b="0" dirty="0" err="1"/>
              <a:t>Dalal</a:t>
            </a:r>
            <a:r>
              <a:rPr lang="en-US" sz="1800" b="0" dirty="0"/>
              <a:t> and B. </a:t>
            </a:r>
            <a:r>
              <a:rPr lang="en-US" sz="1800" b="0" dirty="0" err="1"/>
              <a:t>Triggs</a:t>
            </a:r>
            <a:r>
              <a:rPr lang="en-US" sz="1800" b="0" dirty="0"/>
              <a:t>, </a:t>
            </a:r>
            <a:r>
              <a:rPr lang="en-US" sz="1800" b="0" dirty="0">
                <a:hlinkClick r:id="rId7"/>
              </a:rPr>
              <a:t>Histograms of Oriented Gradients for Human Detection</a:t>
            </a:r>
            <a:r>
              <a:rPr lang="en-US" sz="1800" b="0" dirty="0"/>
              <a:t>, CVPR 2005</a:t>
            </a:r>
          </a:p>
        </p:txBody>
      </p:sp>
      <p:sp>
        <p:nvSpPr>
          <p:cNvPr id="9" name="Rectangle 8"/>
          <p:cNvSpPr/>
          <p:nvPr/>
        </p:nvSpPr>
        <p:spPr>
          <a:xfrm>
            <a:off x="4286404" y="3516868"/>
            <a:ext cx="1120884" cy="369332"/>
          </a:xfrm>
          <a:prstGeom prst="rect">
            <a:avLst/>
          </a:prstGeom>
        </p:spPr>
        <p:txBody>
          <a:bodyPr wrap="none">
            <a:spAutoFit/>
          </a:bodyPr>
          <a:lstStyle/>
          <a:p>
            <a:pPr algn="ctr"/>
            <a:r>
              <a:rPr lang="en-US" sz="1800" b="0" dirty="0"/>
              <a:t>Template</a:t>
            </a:r>
          </a:p>
        </p:txBody>
      </p:sp>
      <p:sp>
        <p:nvSpPr>
          <p:cNvPr id="10" name="Rectangle 9"/>
          <p:cNvSpPr/>
          <p:nvPr/>
        </p:nvSpPr>
        <p:spPr>
          <a:xfrm>
            <a:off x="1066800" y="3505200"/>
            <a:ext cx="2005677" cy="369332"/>
          </a:xfrm>
          <a:prstGeom prst="rect">
            <a:avLst/>
          </a:prstGeom>
        </p:spPr>
        <p:txBody>
          <a:bodyPr wrap="none">
            <a:spAutoFit/>
          </a:bodyPr>
          <a:lstStyle/>
          <a:p>
            <a:r>
              <a:rPr lang="en-US" sz="1800" b="0" dirty="0"/>
              <a:t>HOG feature map</a:t>
            </a:r>
          </a:p>
        </p:txBody>
      </p:sp>
      <p:sp>
        <p:nvSpPr>
          <p:cNvPr id="11" name="Rectangle 10"/>
          <p:cNvSpPr/>
          <p:nvPr/>
        </p:nvSpPr>
        <p:spPr>
          <a:xfrm>
            <a:off x="6019800" y="3505200"/>
            <a:ext cx="2582759" cy="369332"/>
          </a:xfrm>
          <a:prstGeom prst="rect">
            <a:avLst/>
          </a:prstGeom>
        </p:spPr>
        <p:txBody>
          <a:bodyPr wrap="none">
            <a:spAutoFit/>
          </a:bodyPr>
          <a:lstStyle/>
          <a:p>
            <a:pPr algn="ctr"/>
            <a:r>
              <a:rPr lang="en-US" sz="1800" b="0" dirty="0"/>
              <a:t>Detector response map</a:t>
            </a:r>
          </a:p>
        </p:txBody>
      </p:sp>
      <p:sp>
        <p:nvSpPr>
          <p:cNvPr id="12" name="TextBox 11">
            <a:extLst>
              <a:ext uri="{FF2B5EF4-FFF2-40B4-BE49-F238E27FC236}">
                <a16:creationId xmlns:a16="http://schemas.microsoft.com/office/drawing/2014/main" id="{743E17DA-C56F-4736-A7BF-320547ABDDC7}"/>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5539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3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2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29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30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3800" dirty="0">
                <a:latin typeface="+mn-lt"/>
                <a:cs typeface="Arial" pitchFamily="34" charset="0"/>
              </a:rPr>
              <a:t>Example detections</a:t>
            </a:r>
          </a:p>
        </p:txBody>
      </p:sp>
      <p:pic>
        <p:nvPicPr>
          <p:cNvPr id="4" name="CB4DAB29.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042988" y="1276350"/>
            <a:ext cx="6967537" cy="464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0" name="TextBox 5"/>
          <p:cNvSpPr txBox="1">
            <a:spLocks noChangeArrowheads="1"/>
          </p:cNvSpPr>
          <p:nvPr/>
        </p:nvSpPr>
        <p:spPr bwMode="auto">
          <a:xfrm>
            <a:off x="3109119" y="5919788"/>
            <a:ext cx="29257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dirty="0"/>
              <a:t>[</a:t>
            </a:r>
            <a:r>
              <a:rPr lang="en-US" dirty="0" err="1"/>
              <a:t>Dalal</a:t>
            </a:r>
            <a:r>
              <a:rPr lang="en-US" dirty="0"/>
              <a:t> and </a:t>
            </a:r>
            <a:r>
              <a:rPr lang="en-US" dirty="0" err="1"/>
              <a:t>Triggs</a:t>
            </a:r>
            <a:r>
              <a:rPr lang="en-US" dirty="0"/>
              <a:t>, CVPR 2005]</a:t>
            </a:r>
          </a:p>
        </p:txBody>
      </p:sp>
      <p:sp>
        <p:nvSpPr>
          <p:cNvPr id="6" name="TextBox 5">
            <a:extLst>
              <a:ext uri="{FF2B5EF4-FFF2-40B4-BE49-F238E27FC236}">
                <a16:creationId xmlns:a16="http://schemas.microsoft.com/office/drawing/2014/main" id="{B33C292C-C7D7-49B8-B21E-93CBE88D883C}"/>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3826507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AF51F-2445-4C48-B313-DDFE88AD227C}"/>
              </a:ext>
            </a:extLst>
          </p:cNvPr>
          <p:cNvSpPr>
            <a:spLocks noGrp="1"/>
          </p:cNvSpPr>
          <p:nvPr>
            <p:ph type="title"/>
          </p:nvPr>
        </p:nvSpPr>
        <p:spPr>
          <a:xfrm>
            <a:off x="628650" y="365126"/>
            <a:ext cx="7886700" cy="1325563"/>
          </a:xfrm>
        </p:spPr>
        <p:txBody>
          <a:bodyPr/>
          <a:lstStyle/>
          <a:p>
            <a:r>
              <a:rPr lang="en-US" dirty="0"/>
              <a:t>Today – Object Detection</a:t>
            </a:r>
          </a:p>
        </p:txBody>
      </p:sp>
      <p:pic>
        <p:nvPicPr>
          <p:cNvPr id="4" name="Picture 3" descr="http://www.robots.ox.ac.uk/~szheng/crf-rnn-res-voc12-val/2007_000129.jpg">
            <a:extLst>
              <a:ext uri="{FF2B5EF4-FFF2-40B4-BE49-F238E27FC236}">
                <a16:creationId xmlns:a16="http://schemas.microsoft.com/office/drawing/2014/main" id="{C9AB0353-EDB6-4B2E-A93E-9CEE252808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97"/>
          <a:stretch/>
        </p:blipFill>
        <p:spPr bwMode="auto">
          <a:xfrm>
            <a:off x="613560" y="3054750"/>
            <a:ext cx="2441251"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7C318BC-1400-4BBE-804C-44414E1C912C}"/>
              </a:ext>
            </a:extLst>
          </p:cNvPr>
          <p:cNvSpPr txBox="1"/>
          <p:nvPr/>
        </p:nvSpPr>
        <p:spPr>
          <a:xfrm>
            <a:off x="613560" y="2531530"/>
            <a:ext cx="2441250" cy="461665"/>
          </a:xfrm>
          <a:prstGeom prst="rect">
            <a:avLst/>
          </a:prstGeom>
          <a:noFill/>
        </p:spPr>
        <p:txBody>
          <a:bodyPr wrap="square" rtlCol="0">
            <a:spAutoFit/>
          </a:bodyPr>
          <a:lstStyle/>
          <a:p>
            <a:pPr algn="ctr"/>
            <a:r>
              <a:rPr lang="en-US" sz="2400" dirty="0"/>
              <a:t>Input</a:t>
            </a:r>
          </a:p>
        </p:txBody>
      </p:sp>
      <p:sp>
        <p:nvSpPr>
          <p:cNvPr id="7" name="TextBox 6">
            <a:extLst>
              <a:ext uri="{FF2B5EF4-FFF2-40B4-BE49-F238E27FC236}">
                <a16:creationId xmlns:a16="http://schemas.microsoft.com/office/drawing/2014/main" id="{575F43DB-F91A-4C28-8BDA-6FC81DDBCEBF}"/>
              </a:ext>
            </a:extLst>
          </p:cNvPr>
          <p:cNvSpPr txBox="1"/>
          <p:nvPr/>
        </p:nvSpPr>
        <p:spPr>
          <a:xfrm>
            <a:off x="5967128" y="2531530"/>
            <a:ext cx="2685375" cy="461665"/>
          </a:xfrm>
          <a:prstGeom prst="rect">
            <a:avLst/>
          </a:prstGeom>
          <a:noFill/>
        </p:spPr>
        <p:txBody>
          <a:bodyPr wrap="square" rtlCol="0">
            <a:spAutoFit/>
          </a:bodyPr>
          <a:lstStyle/>
          <a:p>
            <a:pPr algn="ctr"/>
            <a:r>
              <a:rPr lang="en-US" sz="2400" dirty="0"/>
              <a:t>Target</a:t>
            </a:r>
          </a:p>
        </p:txBody>
      </p:sp>
      <p:cxnSp>
        <p:nvCxnSpPr>
          <p:cNvPr id="12" name="Straight Connector 11">
            <a:extLst>
              <a:ext uri="{FF2B5EF4-FFF2-40B4-BE49-F238E27FC236}">
                <a16:creationId xmlns:a16="http://schemas.microsoft.com/office/drawing/2014/main" id="{190A1AB6-5207-4AFC-B186-1E80D190F6C6}"/>
              </a:ext>
            </a:extLst>
          </p:cNvPr>
          <p:cNvCxnSpPr>
            <a:cxnSpLocks/>
          </p:cNvCxnSpPr>
          <p:nvPr/>
        </p:nvCxnSpPr>
        <p:spPr>
          <a:xfrm>
            <a:off x="3245477" y="4851753"/>
            <a:ext cx="3704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8549E4-A8C2-4E02-B28F-AA585172ECCC}"/>
              </a:ext>
            </a:extLst>
          </p:cNvPr>
          <p:cNvSpPr/>
          <p:nvPr/>
        </p:nvSpPr>
        <p:spPr>
          <a:xfrm>
            <a:off x="3672257" y="4543924"/>
            <a:ext cx="1514159"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14" name="Straight Connector 13">
            <a:extLst>
              <a:ext uri="{FF2B5EF4-FFF2-40B4-BE49-F238E27FC236}">
                <a16:creationId xmlns:a16="http://schemas.microsoft.com/office/drawing/2014/main" id="{13300B11-5A58-47DB-AA98-2727ABDF7B49}"/>
              </a:ext>
            </a:extLst>
          </p:cNvPr>
          <p:cNvCxnSpPr>
            <a:cxnSpLocks/>
          </p:cNvCxnSpPr>
          <p:nvPr/>
        </p:nvCxnSpPr>
        <p:spPr>
          <a:xfrm>
            <a:off x="5242718" y="4851753"/>
            <a:ext cx="3704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6" name="Picture 15" descr="http://www.robots.ox.ac.uk/~szheng/crf-rnn-res-voc12-val/2007_000129.jpg">
            <a:extLst>
              <a:ext uri="{FF2B5EF4-FFF2-40B4-BE49-F238E27FC236}">
                <a16:creationId xmlns:a16="http://schemas.microsoft.com/office/drawing/2014/main" id="{32B35688-33A3-4150-94C8-27227B3D08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97"/>
          <a:stretch/>
        </p:blipFill>
        <p:spPr bwMode="auto">
          <a:xfrm>
            <a:off x="6089189" y="3054750"/>
            <a:ext cx="2441251"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1DFCD94-CD84-46C4-A734-07AF52050D97}"/>
              </a:ext>
            </a:extLst>
          </p:cNvPr>
          <p:cNvSpPr/>
          <p:nvPr/>
        </p:nvSpPr>
        <p:spPr>
          <a:xfrm>
            <a:off x="6515969" y="3054750"/>
            <a:ext cx="1576997" cy="3438124"/>
          </a:xfrm>
          <a:prstGeom prst="rect">
            <a:avLst/>
          </a:prstGeom>
          <a:noFill/>
          <a:ln w="76200">
            <a:solidFill>
              <a:srgbClr val="C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62BB997-02AB-4DC9-99F2-5F3923C3ED5D}"/>
              </a:ext>
            </a:extLst>
          </p:cNvPr>
          <p:cNvSpPr/>
          <p:nvPr/>
        </p:nvSpPr>
        <p:spPr>
          <a:xfrm>
            <a:off x="7851228" y="3164488"/>
            <a:ext cx="679212" cy="3438124"/>
          </a:xfrm>
          <a:prstGeom prst="rect">
            <a:avLst/>
          </a:prstGeom>
          <a:noFill/>
          <a:ln w="76200">
            <a:solidFill>
              <a:srgbClr val="C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48AC72D-0E0B-4CE5-96F9-30843665C39E}"/>
              </a:ext>
            </a:extLst>
          </p:cNvPr>
          <p:cNvSpPr/>
          <p:nvPr/>
        </p:nvSpPr>
        <p:spPr>
          <a:xfrm>
            <a:off x="6078495" y="3054750"/>
            <a:ext cx="437474" cy="2694406"/>
          </a:xfrm>
          <a:prstGeom prst="rect">
            <a:avLst/>
          </a:prstGeom>
          <a:noFill/>
          <a:ln w="76200">
            <a:solidFill>
              <a:srgbClr val="C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DEE3655-9BF6-4432-B570-83BB6B7747F5}"/>
              </a:ext>
            </a:extLst>
          </p:cNvPr>
          <p:cNvSpPr/>
          <p:nvPr/>
        </p:nvSpPr>
        <p:spPr>
          <a:xfrm>
            <a:off x="6639639" y="4543924"/>
            <a:ext cx="1379754" cy="2168426"/>
          </a:xfrm>
          <a:prstGeom prst="rect">
            <a:avLst/>
          </a:prstGeom>
          <a:noFill/>
          <a:ln w="76200">
            <a:solidFill>
              <a:srgbClr val="008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02CA425-9F79-4889-8477-DAAED598589D}"/>
              </a:ext>
            </a:extLst>
          </p:cNvPr>
          <p:cNvSpPr/>
          <p:nvPr/>
        </p:nvSpPr>
        <p:spPr>
          <a:xfrm>
            <a:off x="6100248" y="4075369"/>
            <a:ext cx="539391" cy="2168426"/>
          </a:xfrm>
          <a:prstGeom prst="rect">
            <a:avLst/>
          </a:prstGeom>
          <a:noFill/>
          <a:ln w="76200">
            <a:solidFill>
              <a:srgbClr val="008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7FE19A6-19CB-4757-A90B-44A38DD49C93}"/>
              </a:ext>
            </a:extLst>
          </p:cNvPr>
          <p:cNvSpPr/>
          <p:nvPr/>
        </p:nvSpPr>
        <p:spPr>
          <a:xfrm>
            <a:off x="8019393" y="4719144"/>
            <a:ext cx="539391" cy="2020975"/>
          </a:xfrm>
          <a:prstGeom prst="rect">
            <a:avLst/>
          </a:prstGeom>
          <a:noFill/>
          <a:ln w="76200">
            <a:solidFill>
              <a:srgbClr val="008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F035A73-CD81-4A01-A088-D295E490BF40}"/>
              </a:ext>
            </a:extLst>
          </p:cNvPr>
          <p:cNvSpPr txBox="1"/>
          <p:nvPr/>
        </p:nvSpPr>
        <p:spPr>
          <a:xfrm>
            <a:off x="515007" y="1432954"/>
            <a:ext cx="8000343" cy="954107"/>
          </a:xfrm>
          <a:prstGeom prst="rect">
            <a:avLst/>
          </a:prstGeom>
          <a:noFill/>
        </p:spPr>
        <p:txBody>
          <a:bodyPr wrap="square" rtlCol="0">
            <a:spAutoFit/>
          </a:bodyPr>
          <a:lstStyle/>
          <a:p>
            <a:r>
              <a:rPr lang="en-US" sz="2800" dirty="0"/>
              <a:t>“Object Detection”: Draw a box around each instance of a list of categories</a:t>
            </a:r>
          </a:p>
        </p:txBody>
      </p:sp>
    </p:spTree>
    <p:extLst>
      <p:ext uri="{BB962C8B-B14F-4D97-AF65-F5344CB8AC3E}">
        <p14:creationId xmlns:p14="http://schemas.microsoft.com/office/powerpoint/2010/main" val="2613199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0"/>
            <a:ext cx="9144000" cy="762000"/>
          </a:xfrm>
        </p:spPr>
        <p:txBody>
          <a:bodyPr/>
          <a:lstStyle/>
          <a:p>
            <a:pPr algn="ctr" eaLnBrk="1" hangingPunct="1"/>
            <a:r>
              <a:rPr lang="en-US" sz="4000" dirty="0"/>
              <a:t>PASCAL VOC Challenge (2005-2012)</a:t>
            </a:r>
          </a:p>
        </p:txBody>
      </p:sp>
      <p:sp>
        <p:nvSpPr>
          <p:cNvPr id="19459" name="Text Box 4"/>
          <p:cNvSpPr txBox="1">
            <a:spLocks noChangeArrowheads="1"/>
          </p:cNvSpPr>
          <p:nvPr/>
        </p:nvSpPr>
        <p:spPr bwMode="auto">
          <a:xfrm>
            <a:off x="86061" y="2743200"/>
            <a:ext cx="8939605" cy="3231654"/>
          </a:xfrm>
          <a:prstGeom prst="rect">
            <a:avLst/>
          </a:prstGeom>
          <a:noFill/>
          <a:ln w="9525">
            <a:noFill/>
            <a:miter lim="800000"/>
            <a:headEnd/>
            <a:tailEnd/>
          </a:ln>
        </p:spPr>
        <p:txBody>
          <a:bodyPr wrap="square">
            <a:spAutoFit/>
          </a:bodyPr>
          <a:lstStyle/>
          <a:p>
            <a:pPr marL="285750" indent="-285750">
              <a:buFont typeface="Arial" pitchFamily="34" charset="0"/>
              <a:buChar char="•"/>
            </a:pPr>
            <a:r>
              <a:rPr lang="en-US" sz="2400" b="0" dirty="0">
                <a:solidFill>
                  <a:srgbClr val="000000"/>
                </a:solidFill>
              </a:rPr>
              <a:t>20 challenge classes:</a:t>
            </a:r>
            <a:endParaRPr lang="en-US" sz="2400" b="0" i="1" dirty="0">
              <a:solidFill>
                <a:srgbClr val="000000"/>
              </a:solidFill>
            </a:endParaRPr>
          </a:p>
          <a:p>
            <a:pPr marL="285750" indent="-285750">
              <a:buFont typeface="Arial" pitchFamily="34" charset="0"/>
              <a:buChar char="•"/>
            </a:pPr>
            <a:r>
              <a:rPr lang="en-US" sz="2400" b="0" i="1" dirty="0">
                <a:solidFill>
                  <a:srgbClr val="000000"/>
                </a:solidFill>
                <a:cs typeface="Arial" charset="0"/>
              </a:rPr>
              <a:t>Person</a:t>
            </a:r>
            <a:r>
              <a:rPr lang="en-US" sz="2400" b="0" dirty="0">
                <a:solidFill>
                  <a:srgbClr val="000000"/>
                </a:solidFill>
                <a:cs typeface="Arial" charset="0"/>
              </a:rPr>
              <a:t> </a:t>
            </a:r>
            <a:endParaRPr lang="en-US" sz="2400" b="0" dirty="0">
              <a:solidFill>
                <a:srgbClr val="000000"/>
              </a:solidFill>
            </a:endParaRPr>
          </a:p>
          <a:p>
            <a:pPr marL="285750" indent="-285750">
              <a:buFont typeface="Arial" pitchFamily="34" charset="0"/>
              <a:buChar char="•"/>
            </a:pPr>
            <a:r>
              <a:rPr lang="en-US" sz="2400" b="0" i="1" dirty="0">
                <a:solidFill>
                  <a:srgbClr val="000000"/>
                </a:solidFill>
                <a:cs typeface="Arial" charset="0"/>
              </a:rPr>
              <a:t>Animals:</a:t>
            </a:r>
            <a:r>
              <a:rPr lang="en-US" sz="2400" b="0" dirty="0">
                <a:solidFill>
                  <a:srgbClr val="000000"/>
                </a:solidFill>
                <a:cs typeface="Arial" charset="0"/>
              </a:rPr>
              <a:t> bird, cat, cow, dog, horse, sheep </a:t>
            </a:r>
            <a:endParaRPr lang="en-US" sz="2400" b="0" dirty="0">
              <a:solidFill>
                <a:srgbClr val="000000"/>
              </a:solidFill>
            </a:endParaRPr>
          </a:p>
          <a:p>
            <a:pPr marL="285750" indent="-285750">
              <a:buFont typeface="Arial" pitchFamily="34" charset="0"/>
              <a:buChar char="•"/>
            </a:pPr>
            <a:r>
              <a:rPr lang="en-US" sz="2400" b="0" i="1" dirty="0">
                <a:solidFill>
                  <a:srgbClr val="000000"/>
                </a:solidFill>
                <a:cs typeface="Arial" charset="0"/>
              </a:rPr>
              <a:t>Vehicles:</a:t>
            </a:r>
            <a:r>
              <a:rPr lang="en-US" sz="2400" b="0" dirty="0">
                <a:solidFill>
                  <a:srgbClr val="000000"/>
                </a:solidFill>
                <a:cs typeface="Arial" charset="0"/>
              </a:rPr>
              <a:t> </a:t>
            </a:r>
            <a:r>
              <a:rPr lang="en-US" sz="2400" b="0" dirty="0" err="1">
                <a:solidFill>
                  <a:srgbClr val="000000"/>
                </a:solidFill>
                <a:cs typeface="Arial" charset="0"/>
              </a:rPr>
              <a:t>aeroplane</a:t>
            </a:r>
            <a:r>
              <a:rPr lang="en-US" sz="2400" b="0" dirty="0">
                <a:solidFill>
                  <a:srgbClr val="000000"/>
                </a:solidFill>
                <a:cs typeface="Arial" charset="0"/>
              </a:rPr>
              <a:t>, bicycle, boat, bus, car, motorbike, train </a:t>
            </a:r>
            <a:endParaRPr lang="en-US" sz="2400" b="0" dirty="0">
              <a:solidFill>
                <a:srgbClr val="000000"/>
              </a:solidFill>
            </a:endParaRPr>
          </a:p>
          <a:p>
            <a:pPr marL="285750" indent="-285750">
              <a:buFont typeface="Arial" pitchFamily="34" charset="0"/>
              <a:buChar char="•"/>
            </a:pPr>
            <a:r>
              <a:rPr lang="en-US" sz="2400" b="0" i="1" dirty="0">
                <a:solidFill>
                  <a:srgbClr val="000000"/>
                </a:solidFill>
                <a:cs typeface="Arial" charset="0"/>
              </a:rPr>
              <a:t>Indoor:</a:t>
            </a:r>
            <a:r>
              <a:rPr lang="en-US" sz="2400" b="0" dirty="0">
                <a:solidFill>
                  <a:srgbClr val="000000"/>
                </a:solidFill>
                <a:cs typeface="Arial" charset="0"/>
              </a:rPr>
              <a:t> bottle, chair, dining table, potted plant, sofa, tv/monitor</a:t>
            </a:r>
          </a:p>
          <a:p>
            <a:pPr marL="285750" indent="-285750">
              <a:buFont typeface="Arial" pitchFamily="34" charset="0"/>
              <a:buChar char="•"/>
            </a:pPr>
            <a:r>
              <a:rPr lang="en-US" sz="2400" b="0" dirty="0">
                <a:solidFill>
                  <a:srgbClr val="000000"/>
                </a:solidFill>
                <a:cs typeface="Arial" charset="0"/>
              </a:rPr>
              <a:t>Dataset size (by 2012): 11.5K training/validation images, 27K bounding boxes, 7K segmentations </a:t>
            </a:r>
          </a:p>
          <a:p>
            <a:pPr marL="285750" indent="-285750">
              <a:spcBef>
                <a:spcPct val="50000"/>
              </a:spcBef>
              <a:buFont typeface="Arial" pitchFamily="34" charset="0"/>
              <a:buChar char="•"/>
            </a:pPr>
            <a:endParaRPr lang="en-US" sz="2400" b="0" dirty="0">
              <a:solidFill>
                <a:srgbClr val="000000"/>
              </a:solidFill>
              <a:cs typeface="Arial" charset="0"/>
            </a:endParaRPr>
          </a:p>
        </p:txBody>
      </p:sp>
      <p:sp>
        <p:nvSpPr>
          <p:cNvPr id="19461" name="Rectangle 42"/>
          <p:cNvSpPr>
            <a:spLocks noChangeArrowheads="1"/>
          </p:cNvSpPr>
          <p:nvPr/>
        </p:nvSpPr>
        <p:spPr bwMode="auto">
          <a:xfrm>
            <a:off x="1371600" y="6324600"/>
            <a:ext cx="6477000" cy="400110"/>
          </a:xfrm>
          <a:prstGeom prst="rect">
            <a:avLst/>
          </a:prstGeom>
          <a:noFill/>
          <a:ln w="9525">
            <a:noFill/>
            <a:miter lim="800000"/>
            <a:headEnd/>
            <a:tailEnd/>
          </a:ln>
        </p:spPr>
        <p:txBody>
          <a:bodyPr wrap="square">
            <a:spAutoFit/>
          </a:bodyPr>
          <a:lstStyle/>
          <a:p>
            <a:pPr algn="ctr"/>
            <a:r>
              <a:rPr lang="en-US" sz="2000" b="0" dirty="0">
                <a:solidFill>
                  <a:srgbClr val="000000"/>
                </a:solidFill>
                <a:hlinkClick r:id="rId3"/>
              </a:rPr>
              <a:t>http://host.robots.ox.ac.uk/pascal/VOC/</a:t>
            </a:r>
            <a:endParaRPr lang="en-US" sz="2000" b="0" dirty="0">
              <a:solidFill>
                <a:srgbClr val="000000"/>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3" y="914400"/>
            <a:ext cx="9157063" cy="15416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BC05FEF3-26ED-4DCE-B182-79C1A043D28B}"/>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2104686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 detection progress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09" y="1693337"/>
            <a:ext cx="8952381" cy="5032324"/>
          </a:xfrm>
          <a:prstGeom prst="rect">
            <a:avLst/>
          </a:prstGeom>
        </p:spPr>
      </p:pic>
      <p:sp>
        <p:nvSpPr>
          <p:cNvPr id="7" name="Left Brace 6"/>
          <p:cNvSpPr/>
          <p:nvPr/>
        </p:nvSpPr>
        <p:spPr>
          <a:xfrm rot="5400000">
            <a:off x="3522617" y="1489166"/>
            <a:ext cx="548640" cy="374468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3027587" y="2715208"/>
            <a:ext cx="1544413" cy="369332"/>
          </a:xfrm>
          <a:prstGeom prst="rect">
            <a:avLst/>
          </a:prstGeom>
          <a:noFill/>
        </p:spPr>
        <p:txBody>
          <a:bodyPr wrap="none" rtlCol="0">
            <a:spAutoFit/>
          </a:bodyPr>
          <a:lstStyle/>
          <a:p>
            <a:r>
              <a:rPr lang="en-US" sz="1800" b="0" dirty="0"/>
              <a:t>Before CNNs</a:t>
            </a:r>
          </a:p>
        </p:txBody>
      </p:sp>
      <p:sp>
        <p:nvSpPr>
          <p:cNvPr id="9" name="Left Brace 8"/>
          <p:cNvSpPr/>
          <p:nvPr/>
        </p:nvSpPr>
        <p:spPr>
          <a:xfrm rot="16200000">
            <a:off x="6910255" y="2878184"/>
            <a:ext cx="548640" cy="151529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6470330" y="3840167"/>
            <a:ext cx="1454470" cy="369332"/>
          </a:xfrm>
          <a:prstGeom prst="rect">
            <a:avLst/>
          </a:prstGeom>
          <a:noFill/>
        </p:spPr>
        <p:txBody>
          <a:bodyPr wrap="none" rtlCol="0">
            <a:spAutoFit/>
          </a:bodyPr>
          <a:lstStyle/>
          <a:p>
            <a:r>
              <a:rPr lang="en-US" sz="1800" b="0" dirty="0"/>
              <a:t>Using CNNs</a:t>
            </a:r>
          </a:p>
        </p:txBody>
      </p:sp>
      <p:sp>
        <p:nvSpPr>
          <p:cNvPr id="3" name="TextBox 2"/>
          <p:cNvSpPr txBox="1"/>
          <p:nvPr/>
        </p:nvSpPr>
        <p:spPr>
          <a:xfrm>
            <a:off x="3670086" y="1219200"/>
            <a:ext cx="1676736" cy="369332"/>
          </a:xfrm>
          <a:prstGeom prst="rect">
            <a:avLst/>
          </a:prstGeom>
          <a:noFill/>
        </p:spPr>
        <p:txBody>
          <a:bodyPr wrap="none" rtlCol="0">
            <a:spAutoFit/>
          </a:bodyPr>
          <a:lstStyle/>
          <a:p>
            <a:r>
              <a:rPr lang="en-US" sz="1800" b="0" dirty="0"/>
              <a:t>PASCAL VOC</a:t>
            </a:r>
          </a:p>
        </p:txBody>
      </p:sp>
      <p:sp>
        <p:nvSpPr>
          <p:cNvPr id="5" name="TextBox 4"/>
          <p:cNvSpPr txBox="1"/>
          <p:nvPr/>
        </p:nvSpPr>
        <p:spPr>
          <a:xfrm>
            <a:off x="7394803" y="6400800"/>
            <a:ext cx="1749197" cy="307777"/>
          </a:xfrm>
          <a:prstGeom prst="rect">
            <a:avLst/>
          </a:prstGeom>
          <a:noFill/>
        </p:spPr>
        <p:txBody>
          <a:bodyPr wrap="none" rtlCol="0">
            <a:spAutoFit/>
          </a:bodyPr>
          <a:lstStyle/>
          <a:p>
            <a:r>
              <a:rPr lang="en-US" sz="1400" b="0" dirty="0"/>
              <a:t>Source: R. </a:t>
            </a:r>
            <a:r>
              <a:rPr lang="en-US" sz="1400" b="0" dirty="0" err="1"/>
              <a:t>Girshick</a:t>
            </a:r>
            <a:endParaRPr lang="en-US" sz="1400" b="0" dirty="0"/>
          </a:p>
        </p:txBody>
      </p:sp>
    </p:spTree>
    <p:extLst>
      <p:ext uri="{BB962C8B-B14F-4D97-AF65-F5344CB8AC3E}">
        <p14:creationId xmlns:p14="http://schemas.microsoft.com/office/powerpoint/2010/main" val="3969116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1256-44F1-45EF-BBA6-BE5FD6670936}"/>
              </a:ext>
            </a:extLst>
          </p:cNvPr>
          <p:cNvSpPr>
            <a:spLocks noGrp="1"/>
          </p:cNvSpPr>
          <p:nvPr>
            <p:ph type="title"/>
          </p:nvPr>
        </p:nvSpPr>
        <p:spPr/>
        <p:txBody>
          <a:bodyPr/>
          <a:lstStyle/>
          <a:p>
            <a:r>
              <a:rPr lang="en-US" dirty="0"/>
              <a:t>Region Proposals</a:t>
            </a:r>
          </a:p>
        </p:txBody>
      </p:sp>
      <p:pic>
        <p:nvPicPr>
          <p:cNvPr id="4" name="Picture 3">
            <a:extLst>
              <a:ext uri="{FF2B5EF4-FFF2-40B4-BE49-F238E27FC236}">
                <a16:creationId xmlns:a16="http://schemas.microsoft.com/office/drawing/2014/main" id="{E44C973C-CB66-44C6-98C4-EB30E43527FF}"/>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63829" r="65354" b="20609"/>
          <a:stretch/>
        </p:blipFill>
        <p:spPr>
          <a:xfrm>
            <a:off x="4907815" y="2661015"/>
            <a:ext cx="1660915" cy="875281"/>
          </a:xfrm>
          <a:prstGeom prst="rect">
            <a:avLst/>
          </a:prstGeom>
          <a:ln>
            <a:solidFill>
              <a:schemeClr val="tx1"/>
            </a:solidFill>
          </a:ln>
        </p:spPr>
      </p:pic>
      <p:grpSp>
        <p:nvGrpSpPr>
          <p:cNvPr id="5" name="Group 4">
            <a:extLst>
              <a:ext uri="{FF2B5EF4-FFF2-40B4-BE49-F238E27FC236}">
                <a16:creationId xmlns:a16="http://schemas.microsoft.com/office/drawing/2014/main" id="{99D4432F-CB9F-4164-A001-8A40A6BDBCC2}"/>
              </a:ext>
            </a:extLst>
          </p:cNvPr>
          <p:cNvGrpSpPr/>
          <p:nvPr/>
        </p:nvGrpSpPr>
        <p:grpSpPr>
          <a:xfrm>
            <a:off x="810049" y="2657139"/>
            <a:ext cx="3993459" cy="3993459"/>
            <a:chOff x="201706" y="2820875"/>
            <a:chExt cx="3442447" cy="3442447"/>
          </a:xfrm>
        </p:grpSpPr>
        <p:pic>
          <p:nvPicPr>
            <p:cNvPr id="6" name="Picture 5">
              <a:extLst>
                <a:ext uri="{FF2B5EF4-FFF2-40B4-BE49-F238E27FC236}">
                  <a16:creationId xmlns:a16="http://schemas.microsoft.com/office/drawing/2014/main" id="{6FC15561-22D0-47AD-9978-18E08D2FC08E}"/>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42018" r="45770" b="2342"/>
            <a:stretch/>
          </p:blipFill>
          <p:spPr>
            <a:xfrm>
              <a:off x="201706" y="2820875"/>
              <a:ext cx="3442447" cy="3442447"/>
            </a:xfrm>
            <a:prstGeom prst="rect">
              <a:avLst/>
            </a:prstGeom>
            <a:ln>
              <a:solidFill>
                <a:schemeClr val="tx1"/>
              </a:solidFill>
            </a:ln>
          </p:spPr>
        </p:pic>
        <p:sp>
          <p:nvSpPr>
            <p:cNvPr id="7" name="Rectangle 6">
              <a:extLst>
                <a:ext uri="{FF2B5EF4-FFF2-40B4-BE49-F238E27FC236}">
                  <a16:creationId xmlns:a16="http://schemas.microsoft.com/office/drawing/2014/main" id="{6F48735C-BDBA-4181-BBBB-18B688768709}"/>
                </a:ext>
              </a:extLst>
            </p:cNvPr>
            <p:cNvSpPr/>
            <p:nvPr/>
          </p:nvSpPr>
          <p:spPr>
            <a:xfrm>
              <a:off x="201706" y="4206240"/>
              <a:ext cx="1734671" cy="89288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E94CDE-349F-47AD-AA1B-6B953E504654}"/>
                </a:ext>
              </a:extLst>
            </p:cNvPr>
            <p:cNvSpPr/>
            <p:nvPr/>
          </p:nvSpPr>
          <p:spPr>
            <a:xfrm>
              <a:off x="2205318" y="3696149"/>
              <a:ext cx="1349188" cy="89288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15A19273-B48A-4C11-AD34-B1A55AE8A0A8}"/>
              </a:ext>
            </a:extLst>
          </p:cNvPr>
          <p:cNvPicPr>
            <a:picLocks noChangeAspect="1"/>
          </p:cNvPicPr>
          <p:nvPr/>
        </p:nvPicPr>
        <p:blipFill rotWithShape="1">
          <a:blip r:embed="rId2">
            <a:extLst>
              <a:ext uri="{28A0092B-C50C-407E-A947-70E740481C1C}">
                <a14:useLocalDpi xmlns:a14="http://schemas.microsoft.com/office/drawing/2010/main" val="0"/>
              </a:ext>
            </a:extLst>
          </a:blip>
          <a:srcRect l="14363" t="63829" r="63490" b="20609"/>
          <a:stretch/>
        </p:blipFill>
        <p:spPr>
          <a:xfrm>
            <a:off x="4907814" y="3672513"/>
            <a:ext cx="1660915" cy="875281"/>
          </a:xfrm>
          <a:prstGeom prst="rect">
            <a:avLst/>
          </a:prstGeom>
          <a:ln>
            <a:solidFill>
              <a:schemeClr val="tx1"/>
            </a:solidFill>
          </a:ln>
        </p:spPr>
      </p:pic>
      <p:pic>
        <p:nvPicPr>
          <p:cNvPr id="10" name="Picture 9">
            <a:extLst>
              <a:ext uri="{FF2B5EF4-FFF2-40B4-BE49-F238E27FC236}">
                <a16:creationId xmlns:a16="http://schemas.microsoft.com/office/drawing/2014/main" id="{CA775C8B-C340-49C2-8C3A-2A7FD3472A6E}"/>
              </a:ext>
            </a:extLst>
          </p:cNvPr>
          <p:cNvPicPr>
            <a:picLocks noChangeAspect="1"/>
          </p:cNvPicPr>
          <p:nvPr/>
        </p:nvPicPr>
        <p:blipFill rotWithShape="1">
          <a:blip r:embed="rId2">
            <a:extLst>
              <a:ext uri="{28A0092B-C50C-407E-A947-70E740481C1C}">
                <a14:useLocalDpi xmlns:a14="http://schemas.microsoft.com/office/drawing/2010/main" val="0"/>
              </a:ext>
            </a:extLst>
          </a:blip>
          <a:srcRect l="17088" t="63829" r="60765" b="20609"/>
          <a:stretch/>
        </p:blipFill>
        <p:spPr>
          <a:xfrm>
            <a:off x="4907814" y="4708317"/>
            <a:ext cx="1660915" cy="875281"/>
          </a:xfrm>
          <a:prstGeom prst="rect">
            <a:avLst/>
          </a:prstGeom>
          <a:ln>
            <a:solidFill>
              <a:schemeClr val="tx1"/>
            </a:solidFill>
          </a:ln>
        </p:spPr>
      </p:pic>
      <p:pic>
        <p:nvPicPr>
          <p:cNvPr id="11" name="Picture 10">
            <a:extLst>
              <a:ext uri="{FF2B5EF4-FFF2-40B4-BE49-F238E27FC236}">
                <a16:creationId xmlns:a16="http://schemas.microsoft.com/office/drawing/2014/main" id="{F1DAFAE8-378C-4268-B8F3-BBB4E7239243}"/>
              </a:ext>
            </a:extLst>
          </p:cNvPr>
          <p:cNvPicPr>
            <a:picLocks noChangeAspect="1"/>
          </p:cNvPicPr>
          <p:nvPr/>
        </p:nvPicPr>
        <p:blipFill rotWithShape="1">
          <a:blip r:embed="rId2">
            <a:extLst>
              <a:ext uri="{28A0092B-C50C-407E-A947-70E740481C1C}">
                <a14:useLocalDpi xmlns:a14="http://schemas.microsoft.com/office/drawing/2010/main" val="0"/>
              </a:ext>
            </a:extLst>
          </a:blip>
          <a:srcRect l="18809" t="63829" r="59044" b="20609"/>
          <a:stretch/>
        </p:blipFill>
        <p:spPr>
          <a:xfrm>
            <a:off x="4907814" y="5775317"/>
            <a:ext cx="1660915" cy="875281"/>
          </a:xfrm>
          <a:prstGeom prst="rect">
            <a:avLst/>
          </a:prstGeom>
          <a:ln>
            <a:solidFill>
              <a:schemeClr val="tx1"/>
            </a:solidFill>
          </a:ln>
        </p:spPr>
      </p:pic>
      <p:pic>
        <p:nvPicPr>
          <p:cNvPr id="12" name="Picture 11">
            <a:extLst>
              <a:ext uri="{FF2B5EF4-FFF2-40B4-BE49-F238E27FC236}">
                <a16:creationId xmlns:a16="http://schemas.microsoft.com/office/drawing/2014/main" id="{1DE77A83-D8AD-41E1-9C9F-D698AA0E5A3C}"/>
              </a:ext>
            </a:extLst>
          </p:cNvPr>
          <p:cNvPicPr>
            <a:picLocks noChangeAspect="1"/>
          </p:cNvPicPr>
          <p:nvPr/>
        </p:nvPicPr>
        <p:blipFill rotWithShape="1">
          <a:blip r:embed="rId2">
            <a:extLst>
              <a:ext uri="{28A0092B-C50C-407E-A947-70E740481C1C}">
                <a14:useLocalDpi xmlns:a14="http://schemas.microsoft.com/office/drawing/2010/main" val="0"/>
              </a:ext>
            </a:extLst>
          </a:blip>
          <a:srcRect l="26418" t="63829" r="51435" b="20609"/>
          <a:stretch/>
        </p:blipFill>
        <p:spPr>
          <a:xfrm>
            <a:off x="6673037" y="2661015"/>
            <a:ext cx="1660915" cy="875281"/>
          </a:xfrm>
          <a:prstGeom prst="rect">
            <a:avLst/>
          </a:prstGeom>
          <a:ln>
            <a:solidFill>
              <a:schemeClr val="tx1"/>
            </a:solidFill>
          </a:ln>
        </p:spPr>
      </p:pic>
      <p:pic>
        <p:nvPicPr>
          <p:cNvPr id="13" name="Picture 12">
            <a:extLst>
              <a:ext uri="{FF2B5EF4-FFF2-40B4-BE49-F238E27FC236}">
                <a16:creationId xmlns:a16="http://schemas.microsoft.com/office/drawing/2014/main" id="{3D01721A-62EF-4E6F-94FA-E89B5FB5C14A}"/>
              </a:ext>
            </a:extLst>
          </p:cNvPr>
          <p:cNvPicPr>
            <a:picLocks noChangeAspect="1"/>
          </p:cNvPicPr>
          <p:nvPr/>
        </p:nvPicPr>
        <p:blipFill rotWithShape="1">
          <a:blip r:embed="rId2">
            <a:extLst>
              <a:ext uri="{28A0092B-C50C-407E-A947-70E740481C1C}">
                <a14:useLocalDpi xmlns:a14="http://schemas.microsoft.com/office/drawing/2010/main" val="0"/>
              </a:ext>
            </a:extLst>
          </a:blip>
          <a:srcRect l="29195" t="68053" r="48658" b="16385"/>
          <a:stretch/>
        </p:blipFill>
        <p:spPr>
          <a:xfrm>
            <a:off x="6673036" y="3672513"/>
            <a:ext cx="1660915" cy="875281"/>
          </a:xfrm>
          <a:prstGeom prst="rect">
            <a:avLst/>
          </a:prstGeom>
          <a:ln>
            <a:solidFill>
              <a:schemeClr val="tx1"/>
            </a:solidFill>
          </a:ln>
        </p:spPr>
      </p:pic>
      <p:pic>
        <p:nvPicPr>
          <p:cNvPr id="14" name="Picture 13">
            <a:extLst>
              <a:ext uri="{FF2B5EF4-FFF2-40B4-BE49-F238E27FC236}">
                <a16:creationId xmlns:a16="http://schemas.microsoft.com/office/drawing/2014/main" id="{4375F544-E4E9-437B-BA0A-B86B0D687A61}"/>
              </a:ext>
            </a:extLst>
          </p:cNvPr>
          <p:cNvPicPr>
            <a:picLocks noChangeAspect="1"/>
          </p:cNvPicPr>
          <p:nvPr/>
        </p:nvPicPr>
        <p:blipFill rotWithShape="1">
          <a:blip r:embed="rId2">
            <a:extLst>
              <a:ext uri="{28A0092B-C50C-407E-A947-70E740481C1C}">
                <a14:useLocalDpi xmlns:a14="http://schemas.microsoft.com/office/drawing/2010/main" val="0"/>
              </a:ext>
            </a:extLst>
          </a:blip>
          <a:srcRect l="33355" t="68053" r="44498" b="16385"/>
          <a:stretch/>
        </p:blipFill>
        <p:spPr>
          <a:xfrm>
            <a:off x="6673035" y="4708316"/>
            <a:ext cx="1660915" cy="875281"/>
          </a:xfrm>
          <a:prstGeom prst="rect">
            <a:avLst/>
          </a:prstGeom>
          <a:ln>
            <a:solidFill>
              <a:schemeClr val="tx1"/>
            </a:solidFill>
          </a:ln>
        </p:spPr>
      </p:pic>
      <p:pic>
        <p:nvPicPr>
          <p:cNvPr id="15" name="Picture 14">
            <a:extLst>
              <a:ext uri="{FF2B5EF4-FFF2-40B4-BE49-F238E27FC236}">
                <a16:creationId xmlns:a16="http://schemas.microsoft.com/office/drawing/2014/main" id="{83385296-84CF-4014-9E71-80FACEF3B680}"/>
              </a:ext>
            </a:extLst>
          </p:cNvPr>
          <p:cNvPicPr>
            <a:picLocks noChangeAspect="1"/>
          </p:cNvPicPr>
          <p:nvPr/>
        </p:nvPicPr>
        <p:blipFill rotWithShape="1">
          <a:blip r:embed="rId2">
            <a:extLst>
              <a:ext uri="{28A0092B-C50C-407E-A947-70E740481C1C}">
                <a14:useLocalDpi xmlns:a14="http://schemas.microsoft.com/office/drawing/2010/main" val="0"/>
              </a:ext>
            </a:extLst>
          </a:blip>
          <a:srcRect l="36798" t="71782" r="41055" b="12656"/>
          <a:stretch/>
        </p:blipFill>
        <p:spPr>
          <a:xfrm>
            <a:off x="6673035" y="5772927"/>
            <a:ext cx="1660915" cy="875281"/>
          </a:xfrm>
          <a:prstGeom prst="rect">
            <a:avLst/>
          </a:prstGeom>
          <a:ln>
            <a:solidFill>
              <a:schemeClr val="tx1"/>
            </a:solidFill>
          </a:ln>
        </p:spPr>
      </p:pic>
      <p:sp>
        <p:nvSpPr>
          <p:cNvPr id="16" name="TextBox 15">
            <a:extLst>
              <a:ext uri="{FF2B5EF4-FFF2-40B4-BE49-F238E27FC236}">
                <a16:creationId xmlns:a16="http://schemas.microsoft.com/office/drawing/2014/main" id="{4C6A9621-2B10-4673-A67B-B5463E3BB9B2}"/>
              </a:ext>
            </a:extLst>
          </p:cNvPr>
          <p:cNvSpPr txBox="1"/>
          <p:nvPr/>
        </p:nvSpPr>
        <p:spPr>
          <a:xfrm>
            <a:off x="705742" y="1535981"/>
            <a:ext cx="7628208" cy="954107"/>
          </a:xfrm>
          <a:prstGeom prst="rect">
            <a:avLst/>
          </a:prstGeom>
          <a:noFill/>
        </p:spPr>
        <p:txBody>
          <a:bodyPr wrap="square" rtlCol="0">
            <a:spAutoFit/>
          </a:bodyPr>
          <a:lstStyle/>
          <a:p>
            <a:pPr algn="ctr"/>
            <a:r>
              <a:rPr lang="en-US" sz="2800" dirty="0"/>
              <a:t>Do I need to spend a lot of time filtering all the boxes covering grass?</a:t>
            </a:r>
          </a:p>
        </p:txBody>
      </p:sp>
    </p:spTree>
    <p:extLst>
      <p:ext uri="{BB962C8B-B14F-4D97-AF65-F5344CB8AC3E}">
        <p14:creationId xmlns:p14="http://schemas.microsoft.com/office/powerpoint/2010/main" val="2448894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 Proposals</a:t>
            </a:r>
          </a:p>
        </p:txBody>
      </p:sp>
      <p:sp>
        <p:nvSpPr>
          <p:cNvPr id="10" name="Content Placeholder 9"/>
          <p:cNvSpPr>
            <a:spLocks noGrp="1"/>
          </p:cNvSpPr>
          <p:nvPr>
            <p:ph idx="1"/>
          </p:nvPr>
        </p:nvSpPr>
        <p:spPr>
          <a:xfrm>
            <a:off x="304800" y="3878804"/>
            <a:ext cx="8686800" cy="2895600"/>
          </a:xfrm>
        </p:spPr>
        <p:txBody>
          <a:bodyPr>
            <a:normAutofit/>
          </a:bodyPr>
          <a:lstStyle/>
          <a:p>
            <a:pPr marL="457200" indent="-457200">
              <a:buFont typeface="Arial"/>
              <a:buChar char="•"/>
            </a:pPr>
            <a:r>
              <a:rPr lang="en-US" dirty="0"/>
              <a:t>As an alternative to sliding window search, evaluate a few hundred </a:t>
            </a:r>
            <a:r>
              <a:rPr lang="en-US" i="1" dirty="0"/>
              <a:t>region proposals</a:t>
            </a:r>
          </a:p>
          <a:p>
            <a:pPr marL="857250" lvl="1" indent="-457200">
              <a:buFont typeface="Arial"/>
              <a:buChar char="•"/>
            </a:pPr>
            <a:r>
              <a:rPr lang="en-US" dirty="0"/>
              <a:t>Can use slower but more powerful features and classifiers</a:t>
            </a:r>
          </a:p>
          <a:p>
            <a:pPr marL="857250" lvl="1" indent="-457200">
              <a:buFont typeface="Arial"/>
              <a:buChar char="•"/>
            </a:pPr>
            <a:r>
              <a:rPr lang="en-US" dirty="0"/>
              <a:t>Proposal mechanism can be category-independent</a:t>
            </a:r>
          </a:p>
          <a:p>
            <a:pPr marL="857250" lvl="1" indent="-457200">
              <a:buFont typeface="Arial"/>
              <a:buChar char="•"/>
            </a:pPr>
            <a:r>
              <a:rPr lang="en-US" dirty="0"/>
              <a:t>Proposal mechanism can be trained</a:t>
            </a:r>
          </a:p>
          <a:p>
            <a:endParaRPr lang="en-US" dirty="0"/>
          </a:p>
        </p:txBody>
      </p:sp>
      <p:pic>
        <p:nvPicPr>
          <p:cNvPr id="7" name="Picture 6" descr="Screen Shot 2016-04-20 at 1.57.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7" y="1421822"/>
            <a:ext cx="8312727" cy="2337955"/>
          </a:xfrm>
          <a:prstGeom prst="rect">
            <a:avLst/>
          </a:prstGeom>
        </p:spPr>
      </p:pic>
      <p:sp>
        <p:nvSpPr>
          <p:cNvPr id="3" name="Rectangle 2"/>
          <p:cNvSpPr/>
          <p:nvPr/>
        </p:nvSpPr>
        <p:spPr bwMode="auto">
          <a:xfrm>
            <a:off x="2653553" y="2747385"/>
            <a:ext cx="685800" cy="10123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6" name="TextBox 5">
            <a:extLst>
              <a:ext uri="{FF2B5EF4-FFF2-40B4-BE49-F238E27FC236}">
                <a16:creationId xmlns:a16="http://schemas.microsoft.com/office/drawing/2014/main" id="{D3C29077-35FD-4EC3-B1B4-AE5E0866B4BE}"/>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137288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rallelogram 22"/>
          <p:cNvSpPr/>
          <p:nvPr/>
        </p:nvSpPr>
        <p:spPr>
          <a:xfrm>
            <a:off x="2933245" y="3862905"/>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 name="Title 1"/>
          <p:cNvSpPr>
            <a:spLocks noGrp="1"/>
          </p:cNvSpPr>
          <p:nvPr>
            <p:ph type="title"/>
          </p:nvPr>
        </p:nvSpPr>
        <p:spPr>
          <a:xfrm>
            <a:off x="457200" y="0"/>
            <a:ext cx="8382000" cy="838200"/>
          </a:xfrm>
        </p:spPr>
        <p:txBody>
          <a:bodyPr>
            <a:normAutofit fontScale="90000"/>
          </a:bodyPr>
          <a:lstStyle/>
          <a:p>
            <a:r>
              <a:rPr lang="en-US" dirty="0"/>
              <a:t>R-CNN: Region proposals + CNN features</a:t>
            </a:r>
          </a:p>
        </p:txBody>
      </p:sp>
      <p:sp>
        <p:nvSpPr>
          <p:cNvPr id="12" name="Parallelogram 11"/>
          <p:cNvSpPr/>
          <p:nvPr/>
        </p:nvSpPr>
        <p:spPr>
          <a:xfrm>
            <a:off x="1190982" y="4484153"/>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3" name="TextBox 12"/>
          <p:cNvSpPr txBox="1"/>
          <p:nvPr/>
        </p:nvSpPr>
        <p:spPr>
          <a:xfrm>
            <a:off x="5105400" y="5382595"/>
            <a:ext cx="1256874" cy="338554"/>
          </a:xfrm>
          <a:prstGeom prst="rect">
            <a:avLst/>
          </a:prstGeom>
          <a:noFill/>
        </p:spPr>
        <p:txBody>
          <a:bodyPr wrap="none" rtlCol="0">
            <a:spAutoFit/>
          </a:bodyPr>
          <a:lstStyle/>
          <a:p>
            <a:r>
              <a:rPr lang="en-US" sz="1600" b="0" dirty="0">
                <a:latin typeface="+mn-lt"/>
              </a:rPr>
              <a:t>Input image</a:t>
            </a:r>
          </a:p>
        </p:txBody>
      </p:sp>
      <p:sp>
        <p:nvSpPr>
          <p:cNvPr id="14" name="Parallelogram 13"/>
          <p:cNvSpPr/>
          <p:nvPr/>
        </p:nvSpPr>
        <p:spPr>
          <a:xfrm>
            <a:off x="2086772" y="4568147"/>
            <a:ext cx="2400385" cy="1006284"/>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6" name="Parallelogram 15"/>
          <p:cNvSpPr/>
          <p:nvPr/>
        </p:nvSpPr>
        <p:spPr>
          <a:xfrm>
            <a:off x="4487157" y="4586645"/>
            <a:ext cx="1150568" cy="41513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7" name="Parallelogram 16"/>
          <p:cNvSpPr/>
          <p:nvPr/>
        </p:nvSpPr>
        <p:spPr>
          <a:xfrm>
            <a:off x="1258807" y="5388278"/>
            <a:ext cx="1116747" cy="64601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8" name="Cube 17"/>
          <p:cNvSpPr/>
          <p:nvPr/>
        </p:nvSpPr>
        <p:spPr>
          <a:xfrm>
            <a:off x="2868837" y="2033880"/>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19" name="Cube 18"/>
          <p:cNvSpPr/>
          <p:nvPr/>
        </p:nvSpPr>
        <p:spPr>
          <a:xfrm>
            <a:off x="4505956" y="1664046"/>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20" name="Cube 19"/>
          <p:cNvSpPr/>
          <p:nvPr/>
        </p:nvSpPr>
        <p:spPr>
          <a:xfrm>
            <a:off x="1357258" y="2547529"/>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22" name="Parallelogram 21"/>
          <p:cNvSpPr/>
          <p:nvPr/>
        </p:nvSpPr>
        <p:spPr>
          <a:xfrm>
            <a:off x="4713383" y="3550517"/>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5" name="Parallelogram 24"/>
          <p:cNvSpPr/>
          <p:nvPr/>
        </p:nvSpPr>
        <p:spPr>
          <a:xfrm>
            <a:off x="1586696" y="4451267"/>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6" name="TextBox 25"/>
          <p:cNvSpPr txBox="1"/>
          <p:nvPr/>
        </p:nvSpPr>
        <p:spPr>
          <a:xfrm>
            <a:off x="1643048" y="2033880"/>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27" name="Up Arrow 26"/>
          <p:cNvSpPr/>
          <p:nvPr/>
        </p:nvSpPr>
        <p:spPr>
          <a:xfrm>
            <a:off x="1875609" y="243170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28" name="TextBox 27"/>
          <p:cNvSpPr txBox="1"/>
          <p:nvPr/>
        </p:nvSpPr>
        <p:spPr>
          <a:xfrm>
            <a:off x="3147800" y="1544619"/>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29" name="Up Arrow 28"/>
          <p:cNvSpPr/>
          <p:nvPr/>
        </p:nvSpPr>
        <p:spPr>
          <a:xfrm>
            <a:off x="3380361" y="194244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TextBox 29"/>
          <p:cNvSpPr txBox="1"/>
          <p:nvPr/>
        </p:nvSpPr>
        <p:spPr>
          <a:xfrm>
            <a:off x="4961336" y="1174785"/>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31" name="Up Arrow 30"/>
          <p:cNvSpPr/>
          <p:nvPr/>
        </p:nvSpPr>
        <p:spPr>
          <a:xfrm>
            <a:off x="5193897" y="157261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Up Arrow 31"/>
          <p:cNvSpPr/>
          <p:nvPr/>
        </p:nvSpPr>
        <p:spPr>
          <a:xfrm>
            <a:off x="1784450" y="4730209"/>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3" name="Up Arrow 32"/>
          <p:cNvSpPr/>
          <p:nvPr/>
        </p:nvSpPr>
        <p:spPr>
          <a:xfrm>
            <a:off x="1785023" y="423120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4" name="Up Arrow 33"/>
          <p:cNvSpPr/>
          <p:nvPr/>
        </p:nvSpPr>
        <p:spPr>
          <a:xfrm>
            <a:off x="3201804" y="4177924"/>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5" name="Up Arrow 34"/>
          <p:cNvSpPr/>
          <p:nvPr/>
        </p:nvSpPr>
        <p:spPr>
          <a:xfrm>
            <a:off x="3201804" y="371447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6" name="Up Arrow 35"/>
          <p:cNvSpPr/>
          <p:nvPr/>
        </p:nvSpPr>
        <p:spPr>
          <a:xfrm>
            <a:off x="4945457" y="3833796"/>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7" name="Up Arrow 36"/>
          <p:cNvSpPr/>
          <p:nvPr/>
        </p:nvSpPr>
        <p:spPr>
          <a:xfrm>
            <a:off x="4945457" y="3357742"/>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cxnSp>
        <p:nvCxnSpPr>
          <p:cNvPr id="38" name="Straight Arrow Connector 37"/>
          <p:cNvCxnSpPr/>
          <p:nvPr/>
        </p:nvCxnSpPr>
        <p:spPr>
          <a:xfrm flipH="1">
            <a:off x="5220227" y="4730209"/>
            <a:ext cx="910663"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484103" y="3526204"/>
            <a:ext cx="2754924" cy="338554"/>
          </a:xfrm>
          <a:prstGeom prst="rect">
            <a:avLst/>
          </a:prstGeom>
          <a:noFill/>
        </p:spPr>
        <p:txBody>
          <a:bodyPr wrap="square" rtlCol="0">
            <a:spAutoFit/>
          </a:bodyPr>
          <a:lstStyle/>
          <a:p>
            <a:r>
              <a:rPr lang="en-US" sz="1600" b="0">
                <a:latin typeface="+mn-lt"/>
              </a:rPr>
              <a:t>Warped image regions</a:t>
            </a:r>
            <a:endParaRPr lang="en-US" sz="1600" b="0" dirty="0">
              <a:latin typeface="+mn-lt"/>
            </a:endParaRPr>
          </a:p>
        </p:txBody>
      </p:sp>
      <p:sp>
        <p:nvSpPr>
          <p:cNvPr id="42" name="TextBox 41"/>
          <p:cNvSpPr txBox="1"/>
          <p:nvPr/>
        </p:nvSpPr>
        <p:spPr>
          <a:xfrm>
            <a:off x="5888444" y="2133965"/>
            <a:ext cx="2237461" cy="584776"/>
          </a:xfrm>
          <a:prstGeom prst="rect">
            <a:avLst/>
          </a:prstGeom>
          <a:noFill/>
        </p:spPr>
        <p:txBody>
          <a:bodyPr wrap="square" rtlCol="0">
            <a:spAutoFit/>
          </a:bodyPr>
          <a:lstStyle/>
          <a:p>
            <a:r>
              <a:rPr lang="en-US" sz="1600" b="0" dirty="0">
                <a:latin typeface="+mn-lt"/>
              </a:rPr>
              <a:t>Forward each region through </a:t>
            </a:r>
            <a:r>
              <a:rPr lang="en-US" sz="1600" b="0" dirty="0" err="1">
                <a:latin typeface="+mn-lt"/>
              </a:rPr>
              <a:t>ConvNet</a:t>
            </a:r>
            <a:endParaRPr lang="en-US" sz="1600" b="0" dirty="0">
              <a:latin typeface="+mn-lt"/>
            </a:endParaRPr>
          </a:p>
        </p:txBody>
      </p:sp>
      <p:sp>
        <p:nvSpPr>
          <p:cNvPr id="49" name="TextBox 48"/>
          <p:cNvSpPr txBox="1"/>
          <p:nvPr/>
        </p:nvSpPr>
        <p:spPr>
          <a:xfrm>
            <a:off x="5936718" y="1143000"/>
            <a:ext cx="2716079" cy="338554"/>
          </a:xfrm>
          <a:prstGeom prst="rect">
            <a:avLst/>
          </a:prstGeom>
          <a:noFill/>
        </p:spPr>
        <p:txBody>
          <a:bodyPr wrap="square" rtlCol="0">
            <a:spAutoFit/>
          </a:bodyPr>
          <a:lstStyle/>
          <a:p>
            <a:r>
              <a:rPr lang="en-US" sz="1600" b="0">
                <a:latin typeface="+mn-lt"/>
              </a:rPr>
              <a:t>Classify regions with </a:t>
            </a:r>
            <a:r>
              <a:rPr lang="en-US" sz="1600" b="0" dirty="0">
                <a:latin typeface="+mn-lt"/>
              </a:rPr>
              <a:t>SVMs</a:t>
            </a:r>
          </a:p>
        </p:txBody>
      </p:sp>
      <p:cxnSp>
        <p:nvCxnSpPr>
          <p:cNvPr id="52" name="Straight Arrow Connector 51"/>
          <p:cNvCxnSpPr/>
          <p:nvPr/>
        </p:nvCxnSpPr>
        <p:spPr>
          <a:xfrm flipH="1">
            <a:off x="3478491" y="4730209"/>
            <a:ext cx="2652401" cy="394119"/>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1857080" y="4737988"/>
            <a:ext cx="4239572" cy="1068053"/>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130890" y="4570518"/>
            <a:ext cx="2541770" cy="338554"/>
          </a:xfrm>
          <a:prstGeom prst="rect">
            <a:avLst/>
          </a:prstGeom>
          <a:noFill/>
        </p:spPr>
        <p:txBody>
          <a:bodyPr wrap="square" rtlCol="0">
            <a:spAutoFit/>
          </a:bodyPr>
          <a:lstStyle/>
          <a:p>
            <a:r>
              <a:rPr lang="en-US" sz="1600" b="0" dirty="0">
                <a:latin typeface="+mn-lt"/>
              </a:rPr>
              <a:t>Region proposals</a:t>
            </a:r>
          </a:p>
        </p:txBody>
      </p:sp>
      <p:sp>
        <p:nvSpPr>
          <p:cNvPr id="43" name="TextBox 42"/>
          <p:cNvSpPr txBox="1"/>
          <p:nvPr/>
        </p:nvSpPr>
        <p:spPr>
          <a:xfrm>
            <a:off x="0" y="6258580"/>
            <a:ext cx="9144000" cy="523220"/>
          </a:xfrm>
          <a:prstGeom prst="rect">
            <a:avLst/>
          </a:prstGeom>
          <a:noFill/>
        </p:spPr>
        <p:txBody>
          <a:bodyPr wrap="square" rtlCol="0">
            <a:spAutoFit/>
          </a:bodyPr>
          <a:lstStyle/>
          <a:p>
            <a:pPr algn="ctr"/>
            <a:r>
              <a:rPr lang="en-US" sz="1400" b="0" dirty="0"/>
              <a:t>R. </a:t>
            </a:r>
            <a:r>
              <a:rPr lang="en-US" sz="1400" b="0" dirty="0" err="1"/>
              <a:t>Girshick</a:t>
            </a:r>
            <a:r>
              <a:rPr lang="en-US" sz="1400" b="0" dirty="0"/>
              <a:t>, J. Donahue, T. Darrell, and J. Malik, </a:t>
            </a:r>
            <a:r>
              <a:rPr lang="en-US" sz="1400" dirty="0">
                <a:hlinkClick r:id="rId4"/>
              </a:rPr>
              <a:t>Rich Feature Hierarchies for Accurate Object Detection and Semantic Segmentation</a:t>
            </a:r>
            <a:r>
              <a:rPr lang="en-US" sz="1400" b="0" dirty="0"/>
              <a:t>, CVPR 2014. </a:t>
            </a:r>
          </a:p>
        </p:txBody>
      </p:sp>
      <p:sp>
        <p:nvSpPr>
          <p:cNvPr id="50" name="TextBox 49"/>
          <p:cNvSpPr txBox="1"/>
          <p:nvPr/>
        </p:nvSpPr>
        <p:spPr>
          <a:xfrm>
            <a:off x="613003" y="880646"/>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52441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animBg="1"/>
      <p:bldP spid="16" grpId="0" animBg="1"/>
      <p:bldP spid="17" grpId="0" animBg="1"/>
      <p:bldP spid="18" grpId="0" animBg="1"/>
      <p:bldP spid="19" grpId="0" animBg="1"/>
      <p:bldP spid="20" grpId="0" animBg="1"/>
      <p:bldP spid="22"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p:bldP spid="42" grpId="0"/>
      <p:bldP spid="49" grpId="0"/>
      <p:bldP spid="5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R-CNN details</a:t>
            </a:r>
          </a:p>
        </p:txBody>
      </p:sp>
      <p:sp>
        <p:nvSpPr>
          <p:cNvPr id="5" name="Content Placeholder 4"/>
          <p:cNvSpPr>
            <a:spLocks noGrp="1"/>
          </p:cNvSpPr>
          <p:nvPr>
            <p:ph idx="1"/>
          </p:nvPr>
        </p:nvSpPr>
        <p:spPr>
          <a:xfrm>
            <a:off x="228600" y="3201034"/>
            <a:ext cx="8610600" cy="3200400"/>
          </a:xfrm>
        </p:spPr>
        <p:txBody>
          <a:bodyPr>
            <a:normAutofit lnSpcReduction="10000"/>
          </a:bodyPr>
          <a:lstStyle/>
          <a:p>
            <a:pPr marL="457200" indent="-457200">
              <a:buFont typeface="Arial"/>
              <a:buChar char="•"/>
            </a:pPr>
            <a:r>
              <a:rPr lang="en-US" sz="2400" b="1" dirty="0"/>
              <a:t>Regions</a:t>
            </a:r>
            <a:r>
              <a:rPr lang="en-US" sz="2400" dirty="0"/>
              <a:t>: ~2000 Selective Search proposals</a:t>
            </a:r>
          </a:p>
          <a:p>
            <a:pPr marL="457200" indent="-457200">
              <a:buFont typeface="Arial"/>
              <a:buChar char="•"/>
            </a:pPr>
            <a:r>
              <a:rPr lang="en-US" sz="2400" b="1" dirty="0"/>
              <a:t>Network</a:t>
            </a:r>
            <a:r>
              <a:rPr lang="en-US" sz="2400" dirty="0"/>
              <a:t>: </a:t>
            </a:r>
            <a:r>
              <a:rPr lang="en-US" sz="2400" dirty="0" err="1"/>
              <a:t>AlexNet</a:t>
            </a:r>
            <a:r>
              <a:rPr lang="en-US" sz="2400" dirty="0"/>
              <a:t> </a:t>
            </a:r>
            <a:r>
              <a:rPr lang="en-US" sz="2400" i="1" dirty="0"/>
              <a:t>pre-trained</a:t>
            </a:r>
            <a:r>
              <a:rPr lang="en-US" sz="2400" dirty="0"/>
              <a:t> on </a:t>
            </a:r>
            <a:r>
              <a:rPr lang="en-US" sz="2400" dirty="0" err="1"/>
              <a:t>ImageNet</a:t>
            </a:r>
            <a:r>
              <a:rPr lang="en-US" sz="2400" dirty="0"/>
              <a:t> (1000 classes), </a:t>
            </a:r>
            <a:r>
              <a:rPr lang="en-US" sz="2400" i="1" dirty="0"/>
              <a:t>fine-tuned</a:t>
            </a:r>
            <a:r>
              <a:rPr lang="en-US" sz="2400" dirty="0"/>
              <a:t> on PASCAL (21 classes)</a:t>
            </a:r>
          </a:p>
          <a:p>
            <a:pPr marL="457200" indent="-457200">
              <a:buFont typeface="Arial"/>
              <a:buChar char="•"/>
            </a:pPr>
            <a:r>
              <a:rPr lang="en-US" sz="2400" b="1" dirty="0"/>
              <a:t>Final detector</a:t>
            </a:r>
            <a:r>
              <a:rPr lang="en-US" sz="2400" dirty="0"/>
              <a:t>: warp proposal regions, extract fc7 network activations (4096 dimensions), classify with linear SVM</a:t>
            </a:r>
          </a:p>
          <a:p>
            <a:pPr marL="457200" indent="-457200">
              <a:buFont typeface="Arial"/>
              <a:buChar char="•"/>
            </a:pPr>
            <a:r>
              <a:rPr lang="en-US" sz="2400" b="1" dirty="0"/>
              <a:t>Bounding box regression</a:t>
            </a:r>
            <a:r>
              <a:rPr lang="en-US" sz="2400" i="1" dirty="0"/>
              <a:t> </a:t>
            </a:r>
            <a:r>
              <a:rPr lang="en-US" sz="2400" dirty="0"/>
              <a:t>to refine box locations</a:t>
            </a:r>
          </a:p>
          <a:p>
            <a:pPr marL="457200" indent="-457200">
              <a:buFont typeface="Arial"/>
              <a:buChar char="•"/>
            </a:pPr>
            <a:r>
              <a:rPr lang="en-US" sz="2400" b="1" dirty="0"/>
              <a:t>Performance:</a:t>
            </a:r>
            <a:r>
              <a:rPr lang="en-US" sz="2400" dirty="0"/>
              <a:t> </a:t>
            </a:r>
            <a:r>
              <a:rPr lang="en-US" sz="2400" dirty="0" err="1"/>
              <a:t>mAP</a:t>
            </a:r>
            <a:r>
              <a:rPr lang="en-US" sz="2400" dirty="0"/>
              <a:t> of 53.7% on PASCAL 2010 </a:t>
            </a:r>
            <a:br>
              <a:rPr lang="en-US" sz="2400" dirty="0"/>
            </a:br>
            <a:r>
              <a:rPr lang="en-US" sz="2400" dirty="0"/>
              <a:t>(vs. 35.1% for Selective Search and 33.4% for DPM).</a:t>
            </a:r>
          </a:p>
        </p:txBody>
      </p:sp>
      <p:sp>
        <p:nvSpPr>
          <p:cNvPr id="4" name="TextBox 3"/>
          <p:cNvSpPr txBox="1"/>
          <p:nvPr/>
        </p:nvSpPr>
        <p:spPr>
          <a:xfrm>
            <a:off x="0" y="6258580"/>
            <a:ext cx="9144000" cy="523220"/>
          </a:xfrm>
          <a:prstGeom prst="rect">
            <a:avLst/>
          </a:prstGeom>
          <a:noFill/>
        </p:spPr>
        <p:txBody>
          <a:bodyPr wrap="square" rtlCol="0">
            <a:spAutoFit/>
          </a:bodyPr>
          <a:lstStyle/>
          <a:p>
            <a:pPr algn="ctr"/>
            <a:r>
              <a:rPr lang="en-US" sz="1400" b="0" dirty="0"/>
              <a:t>R. </a:t>
            </a:r>
            <a:r>
              <a:rPr lang="en-US" sz="1400" b="0" dirty="0" err="1"/>
              <a:t>Girshick</a:t>
            </a:r>
            <a:r>
              <a:rPr lang="en-US" sz="1400" b="0" dirty="0"/>
              <a:t>, J. Donahue, T. Darrell, and J. Malik, </a:t>
            </a:r>
            <a:r>
              <a:rPr lang="en-US" sz="1400" dirty="0">
                <a:hlinkClick r:id="rId3"/>
              </a:rPr>
              <a:t>Rich Feature Hierarchies for Accurate Object Detection and Semantic Segmentation</a:t>
            </a:r>
            <a:r>
              <a:rPr lang="en-US" sz="1400" b="0" dirty="0"/>
              <a:t>, CVPR 2014. </a:t>
            </a:r>
          </a:p>
        </p:txBody>
      </p:sp>
      <p:pic>
        <p:nvPicPr>
          <p:cNvPr id="7680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5038" b="27433"/>
          <a:stretch/>
        </p:blipFill>
        <p:spPr bwMode="auto">
          <a:xfrm>
            <a:off x="304800" y="1333948"/>
            <a:ext cx="8534400" cy="17373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248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R-CNN pros and cons</a:t>
            </a:r>
          </a:p>
        </p:txBody>
      </p:sp>
      <p:sp>
        <p:nvSpPr>
          <p:cNvPr id="3" name="Content Placeholder 2"/>
          <p:cNvSpPr>
            <a:spLocks noGrp="1"/>
          </p:cNvSpPr>
          <p:nvPr>
            <p:ph idx="1"/>
          </p:nvPr>
        </p:nvSpPr>
        <p:spPr/>
        <p:txBody>
          <a:bodyPr>
            <a:normAutofit fontScale="92500"/>
          </a:bodyPr>
          <a:lstStyle/>
          <a:p>
            <a:pPr marL="457200" indent="-457200">
              <a:buFont typeface="Arial"/>
              <a:buChar char="•"/>
            </a:pPr>
            <a:r>
              <a:rPr lang="en-US" dirty="0">
                <a:solidFill>
                  <a:srgbClr val="0000FF"/>
                </a:solidFill>
              </a:rPr>
              <a:t>Pros</a:t>
            </a:r>
          </a:p>
          <a:p>
            <a:pPr marL="857250" lvl="1" indent="-457200">
              <a:buFont typeface="Arial"/>
              <a:buChar char="•"/>
            </a:pPr>
            <a:r>
              <a:rPr lang="en-US" dirty="0">
                <a:solidFill>
                  <a:srgbClr val="000000"/>
                </a:solidFill>
              </a:rPr>
              <a:t>Accurate!</a:t>
            </a:r>
          </a:p>
          <a:p>
            <a:pPr marL="857250" lvl="1" indent="-457200">
              <a:buFont typeface="Arial"/>
              <a:buChar char="•"/>
            </a:pPr>
            <a:r>
              <a:rPr lang="en-US" dirty="0">
                <a:solidFill>
                  <a:srgbClr val="000000"/>
                </a:solidFill>
              </a:rPr>
              <a:t>Any deep architecture can immediately be “plugged in”</a:t>
            </a:r>
          </a:p>
          <a:p>
            <a:pPr marL="457200" indent="-457200">
              <a:buFont typeface="Arial"/>
              <a:buChar char="•"/>
            </a:pPr>
            <a:r>
              <a:rPr lang="en-US" dirty="0">
                <a:solidFill>
                  <a:srgbClr val="FF0000"/>
                </a:solidFill>
              </a:rPr>
              <a:t>Cons</a:t>
            </a:r>
          </a:p>
          <a:p>
            <a:pPr marL="857250" lvl="1" indent="-457200">
              <a:buFont typeface="Arial"/>
              <a:buChar char="•"/>
            </a:pPr>
            <a:r>
              <a:rPr lang="en-US" dirty="0">
                <a:solidFill>
                  <a:srgbClr val="000000"/>
                </a:solidFill>
              </a:rPr>
              <a:t>Ad hoc training objectives</a:t>
            </a:r>
          </a:p>
          <a:p>
            <a:pPr marL="1257300" lvl="2" indent="-457200">
              <a:buFont typeface="Arial"/>
              <a:buChar char="•"/>
            </a:pPr>
            <a:r>
              <a:rPr lang="en-US" dirty="0">
                <a:solidFill>
                  <a:srgbClr val="000000"/>
                </a:solidFill>
              </a:rPr>
              <a:t>Fine-tune network with </a:t>
            </a:r>
            <a:r>
              <a:rPr lang="en-US" dirty="0" err="1">
                <a:solidFill>
                  <a:srgbClr val="000000"/>
                </a:solidFill>
              </a:rPr>
              <a:t>softmax</a:t>
            </a:r>
            <a:r>
              <a:rPr lang="en-US" dirty="0">
                <a:solidFill>
                  <a:srgbClr val="000000"/>
                </a:solidFill>
              </a:rPr>
              <a:t> classifier (log loss)</a:t>
            </a:r>
          </a:p>
          <a:p>
            <a:pPr marL="1257300" lvl="2" indent="-457200">
              <a:buFont typeface="Arial"/>
              <a:buChar char="•"/>
            </a:pPr>
            <a:r>
              <a:rPr lang="en-US" dirty="0">
                <a:solidFill>
                  <a:srgbClr val="000000"/>
                </a:solidFill>
              </a:rPr>
              <a:t>Train post-hoc linear SVMs (hinge loss)</a:t>
            </a:r>
          </a:p>
          <a:p>
            <a:pPr marL="1257300" lvl="2" indent="-457200">
              <a:buFont typeface="Arial"/>
              <a:buChar char="•"/>
            </a:pPr>
            <a:r>
              <a:rPr lang="en-US" dirty="0">
                <a:solidFill>
                  <a:srgbClr val="000000"/>
                </a:solidFill>
              </a:rPr>
              <a:t>Train post-hoc bounding-box regressions (least squares)</a:t>
            </a:r>
          </a:p>
          <a:p>
            <a:pPr marL="857250" lvl="1" indent="-457200">
              <a:buFont typeface="Arial"/>
              <a:buChar char="•"/>
            </a:pPr>
            <a:r>
              <a:rPr lang="en-US" dirty="0">
                <a:solidFill>
                  <a:srgbClr val="000000"/>
                </a:solidFill>
              </a:rPr>
              <a:t>Training is slow (84h), takes a lot of disk space</a:t>
            </a:r>
          </a:p>
          <a:p>
            <a:pPr marL="1257300" lvl="2" indent="-457200">
              <a:buFont typeface="Arial"/>
              <a:buChar char="•"/>
            </a:pPr>
            <a:r>
              <a:rPr lang="en-US" dirty="0">
                <a:solidFill>
                  <a:srgbClr val="000000"/>
                </a:solidFill>
              </a:rPr>
              <a:t>2000 CNN passes per image</a:t>
            </a:r>
          </a:p>
          <a:p>
            <a:pPr marL="857250" lvl="1" indent="-457200">
              <a:buFont typeface="Arial"/>
              <a:buChar char="•"/>
            </a:pPr>
            <a:r>
              <a:rPr lang="en-US" dirty="0">
                <a:solidFill>
                  <a:srgbClr val="000000"/>
                </a:solidFill>
              </a:rPr>
              <a:t>Inference (detection) is slow (47s / image with VGG16)</a:t>
            </a:r>
          </a:p>
        </p:txBody>
      </p:sp>
      <p:sp>
        <p:nvSpPr>
          <p:cNvPr id="4" name="TextBox 3">
            <a:extLst>
              <a:ext uri="{FF2B5EF4-FFF2-40B4-BE49-F238E27FC236}">
                <a16:creationId xmlns:a16="http://schemas.microsoft.com/office/drawing/2014/main" id="{F7798C67-D975-4E13-9AF3-3AB1E08E2F87}"/>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159483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139"/>
          <p:cNvPicPr>
            <a:picLocks noChangeAspect="1"/>
          </p:cNvPicPr>
          <p:nvPr/>
        </p:nvPicPr>
        <p:blipFill>
          <a:blip r:embed="rId2"/>
          <a:stretch>
            <a:fillRect/>
          </a:stretch>
        </p:blipFill>
        <p:spPr>
          <a:xfrm>
            <a:off x="5450267" y="3352801"/>
            <a:ext cx="2362200" cy="790922"/>
          </a:xfrm>
          <a:prstGeom prst="rect">
            <a:avLst/>
          </a:prstGeom>
        </p:spPr>
      </p:pic>
      <p:pic>
        <p:nvPicPr>
          <p:cNvPr id="139" name="Picture 138"/>
          <p:cNvPicPr>
            <a:picLocks noChangeAspect="1"/>
          </p:cNvPicPr>
          <p:nvPr/>
        </p:nvPicPr>
        <p:blipFill>
          <a:blip r:embed="rId2"/>
          <a:stretch>
            <a:fillRect/>
          </a:stretch>
        </p:blipFill>
        <p:spPr>
          <a:xfrm>
            <a:off x="1524000" y="3352800"/>
            <a:ext cx="2286000" cy="761999"/>
          </a:xfrm>
          <a:prstGeom prst="rect">
            <a:avLst/>
          </a:prstGeom>
        </p:spPr>
      </p:pic>
      <p:pic>
        <p:nvPicPr>
          <p:cNvPr id="5" name="Picture 9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7454" y="5102291"/>
            <a:ext cx="3215946" cy="1008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ube 6"/>
          <p:cNvSpPr/>
          <p:nvPr/>
        </p:nvSpPr>
        <p:spPr bwMode="auto">
          <a:xfrm>
            <a:off x="5416827" y="4293130"/>
            <a:ext cx="2192096" cy="1466778"/>
          </a:xfrm>
          <a:prstGeom prst="cube">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600" b="0" dirty="0"/>
              <a:t>CNN</a:t>
            </a:r>
          </a:p>
        </p:txBody>
      </p:sp>
      <p:sp>
        <p:nvSpPr>
          <p:cNvPr id="8" name="Up Arrow 7"/>
          <p:cNvSpPr/>
          <p:nvPr/>
        </p:nvSpPr>
        <p:spPr bwMode="auto">
          <a:xfrm>
            <a:off x="6416701" y="4215203"/>
            <a:ext cx="258255" cy="280597"/>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10" name="TextBox 9"/>
          <p:cNvSpPr txBox="1"/>
          <p:nvPr/>
        </p:nvSpPr>
        <p:spPr>
          <a:xfrm>
            <a:off x="7380774" y="3663038"/>
            <a:ext cx="1534626" cy="338554"/>
          </a:xfrm>
          <a:prstGeom prst="rect">
            <a:avLst/>
          </a:prstGeom>
          <a:noFill/>
        </p:spPr>
        <p:txBody>
          <a:bodyPr wrap="square" rtlCol="0">
            <a:spAutoFit/>
          </a:bodyPr>
          <a:lstStyle/>
          <a:p>
            <a:pPr algn="ctr"/>
            <a:r>
              <a:rPr lang="en-US" sz="1600" b="0" dirty="0">
                <a:solidFill>
                  <a:srgbClr val="C00000"/>
                </a:solidFill>
              </a:rPr>
              <a:t>feature map</a:t>
            </a:r>
          </a:p>
        </p:txBody>
      </p:sp>
      <p:grpSp>
        <p:nvGrpSpPr>
          <p:cNvPr id="11" name="Group 10"/>
          <p:cNvGrpSpPr/>
          <p:nvPr/>
        </p:nvGrpSpPr>
        <p:grpSpPr>
          <a:xfrm>
            <a:off x="3505200" y="2567283"/>
            <a:ext cx="2260125" cy="709317"/>
            <a:chOff x="4083425" y="2560680"/>
            <a:chExt cx="2539986" cy="797149"/>
          </a:xfrm>
        </p:grpSpPr>
        <p:grpSp>
          <p:nvGrpSpPr>
            <p:cNvPr id="42" name="Group 4"/>
            <p:cNvGrpSpPr>
              <a:grpSpLocks noChangeAspect="1"/>
            </p:cNvGrpSpPr>
            <p:nvPr/>
          </p:nvGrpSpPr>
          <p:grpSpPr bwMode="auto">
            <a:xfrm flipV="1">
              <a:off x="4083425" y="2560680"/>
              <a:ext cx="2539986" cy="797149"/>
              <a:chOff x="1907" y="1601"/>
              <a:chExt cx="1539" cy="483"/>
            </a:xfrm>
          </p:grpSpPr>
          <p:sp>
            <p:nvSpPr>
              <p:cNvPr id="61" name="AutoShape 3"/>
              <p:cNvSpPr>
                <a:spLocks noChangeAspect="1" noChangeArrowheads="1" noTextEdit="1"/>
              </p:cNvSpPr>
              <p:nvPr/>
            </p:nvSpPr>
            <p:spPr bwMode="auto">
              <a:xfrm>
                <a:off x="1907" y="1601"/>
                <a:ext cx="1539" cy="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2" name="Freeform 6"/>
              <p:cNvSpPr>
                <a:spLocks noEditPoints="1"/>
              </p:cNvSpPr>
              <p:nvPr/>
            </p:nvSpPr>
            <p:spPr bwMode="auto">
              <a:xfrm flipV="1">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close/>
                    <a:moveTo>
                      <a:pt x="1535" y="0"/>
                    </a:moveTo>
                    <a:lnTo>
                      <a:pt x="421" y="0"/>
                    </a:lnTo>
                    <a:lnTo>
                      <a:pt x="0" y="483"/>
                    </a:lnTo>
                    <a:lnTo>
                      <a:pt x="1116" y="483"/>
                    </a:lnTo>
                    <a:lnTo>
                      <a:pt x="1535" y="0"/>
                    </a:lnTo>
                    <a:close/>
                  </a:path>
                </a:pathLst>
              </a:custGeom>
              <a:solidFill>
                <a:srgbClr val="BE1E2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3" name="Freeform 7"/>
              <p:cNvSpPr>
                <a:spLocks noEditPoints="1"/>
              </p:cNvSpPr>
              <p:nvPr/>
            </p:nvSpPr>
            <p:spPr bwMode="auto">
              <a:xfrm>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moveTo>
                      <a:pt x="1535" y="0"/>
                    </a:moveTo>
                    <a:lnTo>
                      <a:pt x="421" y="0"/>
                    </a:lnTo>
                    <a:lnTo>
                      <a:pt x="0" y="483"/>
                    </a:lnTo>
                    <a:lnTo>
                      <a:pt x="1116" y="483"/>
                    </a:lnTo>
                    <a:lnTo>
                      <a:pt x="153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3" name="Group 10"/>
            <p:cNvGrpSpPr>
              <a:grpSpLocks noChangeAspect="1"/>
            </p:cNvGrpSpPr>
            <p:nvPr/>
          </p:nvGrpSpPr>
          <p:grpSpPr bwMode="auto">
            <a:xfrm>
              <a:off x="4268272" y="2973284"/>
              <a:ext cx="981996" cy="310278"/>
              <a:chOff x="2019" y="1849"/>
              <a:chExt cx="595" cy="188"/>
            </a:xfrm>
          </p:grpSpPr>
          <p:sp>
            <p:nvSpPr>
              <p:cNvPr id="56" name="AutoShape 9"/>
              <p:cNvSpPr>
                <a:spLocks noChangeAspect="1" noChangeArrowheads="1" noTextEdit="1"/>
              </p:cNvSpPr>
              <p:nvPr/>
            </p:nvSpPr>
            <p:spPr bwMode="auto">
              <a:xfrm>
                <a:off x="2019" y="1849"/>
                <a:ext cx="595" cy="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7" name="Freeform 11"/>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8" name="Freeform 12"/>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9" name="Freeform 13"/>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0" name="Freeform 14"/>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4" name="Group 17"/>
            <p:cNvGrpSpPr>
              <a:grpSpLocks noChangeAspect="1"/>
            </p:cNvGrpSpPr>
            <p:nvPr/>
          </p:nvGrpSpPr>
          <p:grpSpPr bwMode="auto">
            <a:xfrm>
              <a:off x="5114934" y="2654753"/>
              <a:ext cx="547937" cy="173294"/>
              <a:chOff x="2532" y="1656"/>
              <a:chExt cx="332" cy="105"/>
            </a:xfrm>
          </p:grpSpPr>
          <p:sp>
            <p:nvSpPr>
              <p:cNvPr id="51" name="AutoShape 16"/>
              <p:cNvSpPr>
                <a:spLocks noChangeAspect="1" noChangeArrowheads="1" noTextEdit="1"/>
              </p:cNvSpPr>
              <p:nvPr/>
            </p:nvSpPr>
            <p:spPr bwMode="auto">
              <a:xfrm>
                <a:off x="2532" y="1656"/>
                <a:ext cx="332" cy="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2" name="Freeform 18"/>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3" name="Freeform 19"/>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4" name="Freeform 20"/>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5" name="Freeform 21"/>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5" name="Group 24"/>
            <p:cNvGrpSpPr>
              <a:grpSpLocks noChangeAspect="1"/>
            </p:cNvGrpSpPr>
            <p:nvPr/>
          </p:nvGrpSpPr>
          <p:grpSpPr bwMode="auto">
            <a:xfrm>
              <a:off x="5334439" y="2837950"/>
              <a:ext cx="889573" cy="282220"/>
              <a:chOff x="2665" y="1767"/>
              <a:chExt cx="539" cy="171"/>
            </a:xfrm>
          </p:grpSpPr>
          <p:sp>
            <p:nvSpPr>
              <p:cNvPr id="46" name="AutoShape 23"/>
              <p:cNvSpPr>
                <a:spLocks noChangeAspect="1" noChangeArrowheads="1" noTextEdit="1"/>
              </p:cNvSpPr>
              <p:nvPr/>
            </p:nvSpPr>
            <p:spPr bwMode="auto">
              <a:xfrm>
                <a:off x="2665" y="1767"/>
                <a:ext cx="53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7" name="Freeform 25"/>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8" name="Freeform 26"/>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9" name="Freeform 27"/>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0" name="Freeform 28"/>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sp>
        <p:nvSpPr>
          <p:cNvPr id="12" name="TextBox 11"/>
          <p:cNvSpPr txBox="1"/>
          <p:nvPr/>
        </p:nvSpPr>
        <p:spPr>
          <a:xfrm>
            <a:off x="2514600" y="2057400"/>
            <a:ext cx="1447800" cy="584776"/>
          </a:xfrm>
          <a:prstGeom prst="rect">
            <a:avLst/>
          </a:prstGeom>
          <a:noFill/>
        </p:spPr>
        <p:txBody>
          <a:bodyPr wrap="square" rtlCol="0">
            <a:spAutoFit/>
          </a:bodyPr>
          <a:lstStyle/>
          <a:p>
            <a:pPr algn="ctr"/>
            <a:r>
              <a:rPr lang="en-US" sz="1600" b="0" dirty="0"/>
              <a:t>Region proposals</a:t>
            </a:r>
          </a:p>
        </p:txBody>
      </p:sp>
      <p:sp>
        <p:nvSpPr>
          <p:cNvPr id="14" name="Up Arrow 13"/>
          <p:cNvSpPr/>
          <p:nvPr/>
        </p:nvSpPr>
        <p:spPr bwMode="auto">
          <a:xfrm>
            <a:off x="7008110" y="2209799"/>
            <a:ext cx="307089" cy="1224991"/>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15" name="Up Arrow 14"/>
          <p:cNvSpPr/>
          <p:nvPr/>
        </p:nvSpPr>
        <p:spPr bwMode="auto">
          <a:xfrm rot="2568920" flipH="1">
            <a:off x="5841243" y="2105336"/>
            <a:ext cx="338783" cy="504323"/>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pic>
        <p:nvPicPr>
          <p:cNvPr id="82" name="Picture 9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6914" y="5102291"/>
            <a:ext cx="3215946" cy="1008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 name="Cube 83"/>
          <p:cNvSpPr/>
          <p:nvPr/>
        </p:nvSpPr>
        <p:spPr bwMode="auto">
          <a:xfrm>
            <a:off x="1516287" y="4293130"/>
            <a:ext cx="2192096" cy="1466778"/>
          </a:xfrm>
          <a:prstGeom prst="cube">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600" b="0" dirty="0"/>
              <a:t>CNN</a:t>
            </a:r>
          </a:p>
        </p:txBody>
      </p:sp>
      <p:sp>
        <p:nvSpPr>
          <p:cNvPr id="85" name="Up Arrow 84"/>
          <p:cNvSpPr/>
          <p:nvPr/>
        </p:nvSpPr>
        <p:spPr bwMode="auto">
          <a:xfrm>
            <a:off x="2516161" y="4213956"/>
            <a:ext cx="258255" cy="280597"/>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87" name="TextBox 86"/>
          <p:cNvSpPr txBox="1"/>
          <p:nvPr/>
        </p:nvSpPr>
        <p:spPr>
          <a:xfrm>
            <a:off x="3352800" y="3733800"/>
            <a:ext cx="1534626" cy="338554"/>
          </a:xfrm>
          <a:prstGeom prst="rect">
            <a:avLst/>
          </a:prstGeom>
          <a:noFill/>
        </p:spPr>
        <p:txBody>
          <a:bodyPr wrap="square" rtlCol="0">
            <a:spAutoFit/>
          </a:bodyPr>
          <a:lstStyle/>
          <a:p>
            <a:pPr algn="ctr"/>
            <a:r>
              <a:rPr lang="en-US" sz="1600" b="0" dirty="0">
                <a:solidFill>
                  <a:srgbClr val="C00000"/>
                </a:solidFill>
              </a:rPr>
              <a:t>feature map</a:t>
            </a:r>
          </a:p>
        </p:txBody>
      </p:sp>
      <p:sp>
        <p:nvSpPr>
          <p:cNvPr id="89" name="TextBox 88"/>
          <p:cNvSpPr txBox="1"/>
          <p:nvPr/>
        </p:nvSpPr>
        <p:spPr>
          <a:xfrm>
            <a:off x="-145183" y="3377624"/>
            <a:ext cx="2391215" cy="584776"/>
          </a:xfrm>
          <a:prstGeom prst="rect">
            <a:avLst/>
          </a:prstGeom>
          <a:noFill/>
        </p:spPr>
        <p:txBody>
          <a:bodyPr wrap="square" rtlCol="0">
            <a:spAutoFit/>
          </a:bodyPr>
          <a:lstStyle/>
          <a:p>
            <a:pPr algn="ctr"/>
            <a:r>
              <a:rPr lang="en-US" sz="1600" b="0" dirty="0"/>
              <a:t>Region Proposal Network</a:t>
            </a:r>
          </a:p>
        </p:txBody>
      </p:sp>
      <p:cxnSp>
        <p:nvCxnSpPr>
          <p:cNvPr id="133" name="Straight Connector 132"/>
          <p:cNvCxnSpPr/>
          <p:nvPr/>
        </p:nvCxnSpPr>
        <p:spPr>
          <a:xfrm>
            <a:off x="3429000" y="4953000"/>
            <a:ext cx="1916111" cy="0"/>
          </a:xfrm>
          <a:prstGeom prst="line">
            <a:avLst/>
          </a:prstGeom>
          <a:ln w="76200">
            <a:solidFill>
              <a:srgbClr val="FF66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2" name="Picture 141" descr="Screen Shot 2016-04-25 at 12.06.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7315" y="914400"/>
            <a:ext cx="2327486" cy="1219200"/>
          </a:xfrm>
          <a:prstGeom prst="rect">
            <a:avLst/>
          </a:prstGeom>
        </p:spPr>
      </p:pic>
      <p:sp>
        <p:nvSpPr>
          <p:cNvPr id="145" name="Bent Arrow 144"/>
          <p:cNvSpPr/>
          <p:nvPr/>
        </p:nvSpPr>
        <p:spPr bwMode="auto">
          <a:xfrm>
            <a:off x="2590800" y="2642176"/>
            <a:ext cx="1066800" cy="838200"/>
          </a:xfrm>
          <a:prstGeom prst="bentArrow">
            <a:avLst>
              <a:gd name="adj1" fmla="val 18940"/>
              <a:gd name="adj2" fmla="val 25000"/>
              <a:gd name="adj3" fmla="val 25000"/>
              <a:gd name="adj4" fmla="val 43750"/>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46" name="Rectangle 145"/>
          <p:cNvSpPr/>
          <p:nvPr/>
        </p:nvSpPr>
        <p:spPr bwMode="auto">
          <a:xfrm>
            <a:off x="7620000" y="1676400"/>
            <a:ext cx="381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47" name="Rectangle 146"/>
          <p:cNvSpPr/>
          <p:nvPr/>
        </p:nvSpPr>
        <p:spPr>
          <a:xfrm>
            <a:off x="0" y="6273224"/>
            <a:ext cx="9144000" cy="584776"/>
          </a:xfrm>
          <a:prstGeom prst="rect">
            <a:avLst/>
          </a:prstGeom>
        </p:spPr>
        <p:txBody>
          <a:bodyPr wrap="square">
            <a:spAutoFit/>
          </a:bodyPr>
          <a:lstStyle/>
          <a:p>
            <a:pPr algn="ctr"/>
            <a:r>
              <a:rPr lang="en-US" sz="1600" b="0" dirty="0"/>
              <a:t>S. </a:t>
            </a:r>
            <a:r>
              <a:rPr lang="en-US" sz="1600" b="0" dirty="0" err="1"/>
              <a:t>Ren</a:t>
            </a:r>
            <a:r>
              <a:rPr lang="en-US" sz="1600" b="0" dirty="0"/>
              <a:t>, K. He, R. </a:t>
            </a:r>
            <a:r>
              <a:rPr lang="en-US" sz="1600" b="0" dirty="0" err="1"/>
              <a:t>Girshick</a:t>
            </a:r>
            <a:r>
              <a:rPr lang="en-US" sz="1600" b="0" dirty="0"/>
              <a:t>, and J. Sun, </a:t>
            </a:r>
            <a:r>
              <a:rPr lang="en-US" sz="1600" b="0" dirty="0">
                <a:hlinkClick r:id="rId5"/>
              </a:rPr>
              <a:t>Faster R-CNN: Towards Real-Time Object Detection with Region Proposal Networks</a:t>
            </a:r>
            <a:r>
              <a:rPr lang="en-US" sz="1600" b="0" dirty="0"/>
              <a:t>, NIPS 2015</a:t>
            </a:r>
          </a:p>
        </p:txBody>
      </p:sp>
      <p:sp>
        <p:nvSpPr>
          <p:cNvPr id="148" name="TextBox 147"/>
          <p:cNvSpPr txBox="1"/>
          <p:nvPr/>
        </p:nvSpPr>
        <p:spPr>
          <a:xfrm>
            <a:off x="3646974" y="4538246"/>
            <a:ext cx="1534626" cy="338554"/>
          </a:xfrm>
          <a:prstGeom prst="rect">
            <a:avLst/>
          </a:prstGeom>
          <a:noFill/>
        </p:spPr>
        <p:txBody>
          <a:bodyPr wrap="square" rtlCol="0">
            <a:spAutoFit/>
          </a:bodyPr>
          <a:lstStyle/>
          <a:p>
            <a:pPr algn="ctr"/>
            <a:r>
              <a:rPr lang="en-US" sz="1600" b="0" dirty="0">
                <a:solidFill>
                  <a:srgbClr val="C00000"/>
                </a:solidFill>
              </a:rPr>
              <a:t>share features</a:t>
            </a:r>
          </a:p>
        </p:txBody>
      </p:sp>
      <p:sp>
        <p:nvSpPr>
          <p:cNvPr id="2" name="Title 1"/>
          <p:cNvSpPr>
            <a:spLocks noGrp="1"/>
          </p:cNvSpPr>
          <p:nvPr>
            <p:ph type="title"/>
          </p:nvPr>
        </p:nvSpPr>
        <p:spPr/>
        <p:txBody>
          <a:bodyPr/>
          <a:lstStyle/>
          <a:p>
            <a:r>
              <a:rPr lang="en-US" dirty="0"/>
              <a:t>Faster R-CNN</a:t>
            </a:r>
          </a:p>
        </p:txBody>
      </p:sp>
    </p:spTree>
    <p:extLst>
      <p:ext uri="{BB962C8B-B14F-4D97-AF65-F5344CB8AC3E}">
        <p14:creationId xmlns:p14="http://schemas.microsoft.com/office/powerpoint/2010/main" val="210525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7" grpId="0"/>
      <p:bldP spid="89" grpId="0"/>
      <p:bldP spid="145" grpId="0" animBg="1"/>
      <p:bldP spid="14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AB8E-08A1-4DA3-BCF0-20D4786510BE}"/>
              </a:ext>
            </a:extLst>
          </p:cNvPr>
          <p:cNvSpPr>
            <a:spLocks noGrp="1"/>
          </p:cNvSpPr>
          <p:nvPr>
            <p:ph type="title"/>
          </p:nvPr>
        </p:nvSpPr>
        <p:spPr/>
        <p:txBody>
          <a:bodyPr/>
          <a:lstStyle/>
          <a:p>
            <a:r>
              <a:rPr lang="en-US" dirty="0"/>
              <a:t>Region Proposal Network (RPN)</a:t>
            </a:r>
          </a:p>
        </p:txBody>
      </p:sp>
      <p:grpSp>
        <p:nvGrpSpPr>
          <p:cNvPr id="90" name="Group 89">
            <a:extLst>
              <a:ext uri="{FF2B5EF4-FFF2-40B4-BE49-F238E27FC236}">
                <a16:creationId xmlns:a16="http://schemas.microsoft.com/office/drawing/2014/main" id="{991531C6-454A-4FA8-9DA7-2370FCAF79E3}"/>
              </a:ext>
            </a:extLst>
          </p:cNvPr>
          <p:cNvGrpSpPr/>
          <p:nvPr/>
        </p:nvGrpSpPr>
        <p:grpSpPr>
          <a:xfrm>
            <a:off x="237447" y="4750303"/>
            <a:ext cx="2946728" cy="1601972"/>
            <a:chOff x="1051560" y="3991926"/>
            <a:chExt cx="4745736" cy="2579992"/>
          </a:xfrm>
        </p:grpSpPr>
        <p:sp>
          <p:nvSpPr>
            <p:cNvPr id="4" name="Parallelogram 3">
              <a:extLst>
                <a:ext uri="{FF2B5EF4-FFF2-40B4-BE49-F238E27FC236}">
                  <a16:creationId xmlns:a16="http://schemas.microsoft.com/office/drawing/2014/main" id="{DBBD8536-2642-4C42-ABCB-F0B154B041DA}"/>
                </a:ext>
              </a:extLst>
            </p:cNvPr>
            <p:cNvSpPr/>
            <p:nvPr/>
          </p:nvSpPr>
          <p:spPr>
            <a:xfrm>
              <a:off x="1051560" y="5001767"/>
              <a:ext cx="4745736" cy="1570151"/>
            </a:xfrm>
            <a:prstGeom prst="parallelogram">
              <a:avLst>
                <a:gd name="adj" fmla="val 92429"/>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a:extLst>
                <a:ext uri="{FF2B5EF4-FFF2-40B4-BE49-F238E27FC236}">
                  <a16:creationId xmlns:a16="http://schemas.microsoft.com/office/drawing/2014/main" id="{156BFE2F-AA34-482B-A7C0-06D09CBB0FB1}"/>
                </a:ext>
              </a:extLst>
            </p:cNvPr>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a:extLst>
                <a:ext uri="{FF2B5EF4-FFF2-40B4-BE49-F238E27FC236}">
                  <a16:creationId xmlns:a16="http://schemas.microsoft.com/office/drawing/2014/main" id="{35D92388-1F2B-4346-B110-D04E0CA12810}"/>
                </a:ext>
              </a:extLst>
            </p:cNvPr>
            <p:cNvSpPr/>
            <p:nvPr/>
          </p:nvSpPr>
          <p:spPr>
            <a:xfrm>
              <a:off x="2116836" y="4092510"/>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Parallelogram 6">
              <a:extLst>
                <a:ext uri="{FF2B5EF4-FFF2-40B4-BE49-F238E27FC236}">
                  <a16:creationId xmlns:a16="http://schemas.microsoft.com/office/drawing/2014/main" id="{B5580DAF-10F7-4FB2-8864-9C52C86F3D47}"/>
                </a:ext>
              </a:extLst>
            </p:cNvPr>
            <p:cNvSpPr/>
            <p:nvPr/>
          </p:nvSpPr>
          <p:spPr>
            <a:xfrm>
              <a:off x="2369820" y="4202237"/>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8" name="Parallelogram 7">
              <a:extLst>
                <a:ext uri="{FF2B5EF4-FFF2-40B4-BE49-F238E27FC236}">
                  <a16:creationId xmlns:a16="http://schemas.microsoft.com/office/drawing/2014/main" id="{C55CF194-E6D8-4DF8-AD5D-F7D15E4DAE36}"/>
                </a:ext>
              </a:extLst>
            </p:cNvPr>
            <p:cNvSpPr/>
            <p:nvPr/>
          </p:nvSpPr>
          <p:spPr>
            <a:xfrm>
              <a:off x="3114294" y="4330253"/>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a:extLst>
                <a:ext uri="{FF2B5EF4-FFF2-40B4-BE49-F238E27FC236}">
                  <a16:creationId xmlns:a16="http://schemas.microsoft.com/office/drawing/2014/main" id="{D10B33BB-3676-463A-821F-4C36B7565306}"/>
                </a:ext>
              </a:extLst>
            </p:cNvPr>
            <p:cNvSpPr/>
            <p:nvPr/>
          </p:nvSpPr>
          <p:spPr>
            <a:xfrm>
              <a:off x="3986784" y="4150805"/>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Up Arrow 10">
              <a:extLst>
                <a:ext uri="{FF2B5EF4-FFF2-40B4-BE49-F238E27FC236}">
                  <a16:creationId xmlns:a16="http://schemas.microsoft.com/office/drawing/2014/main" id="{F0B44427-15B2-49EE-9D0F-8AB0643CA8C6}"/>
                </a:ext>
              </a:extLst>
            </p:cNvPr>
            <p:cNvSpPr/>
            <p:nvPr/>
          </p:nvSpPr>
          <p:spPr>
            <a:xfrm>
              <a:off x="2688336" y="399192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1" name="Up Arrow 11">
              <a:extLst>
                <a:ext uri="{FF2B5EF4-FFF2-40B4-BE49-F238E27FC236}">
                  <a16:creationId xmlns:a16="http://schemas.microsoft.com/office/drawing/2014/main" id="{A12A25F7-8A75-48D6-98D2-03135355F489}"/>
                </a:ext>
              </a:extLst>
            </p:cNvPr>
            <p:cNvSpPr/>
            <p:nvPr/>
          </p:nvSpPr>
          <p:spPr>
            <a:xfrm>
              <a:off x="3442716" y="410337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2">
              <a:extLst>
                <a:ext uri="{FF2B5EF4-FFF2-40B4-BE49-F238E27FC236}">
                  <a16:creationId xmlns:a16="http://schemas.microsoft.com/office/drawing/2014/main" id="{6060F93D-E422-4D58-9BC1-56F683CEAB72}"/>
                </a:ext>
              </a:extLst>
            </p:cNvPr>
            <p:cNvSpPr/>
            <p:nvPr/>
          </p:nvSpPr>
          <p:spPr>
            <a:xfrm>
              <a:off x="4197096" y="404337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grpSp>
      <p:pic>
        <p:nvPicPr>
          <p:cNvPr id="88" name="Picture 87" descr="Screen Shot 2016-04-25 at 12.20.34 PM.png">
            <a:extLst>
              <a:ext uri="{FF2B5EF4-FFF2-40B4-BE49-F238E27FC236}">
                <a16:creationId xmlns:a16="http://schemas.microsoft.com/office/drawing/2014/main" id="{741DA9B5-52AF-4579-86FE-856219995CA0}"/>
              </a:ext>
            </a:extLst>
          </p:cNvPr>
          <p:cNvPicPr>
            <a:picLocks noChangeAspect="1"/>
          </p:cNvPicPr>
          <p:nvPr/>
        </p:nvPicPr>
        <p:blipFill rotWithShape="1">
          <a:blip r:embed="rId3">
            <a:extLst>
              <a:ext uri="{28A0092B-C50C-407E-A947-70E740481C1C}">
                <a14:useLocalDpi xmlns:a14="http://schemas.microsoft.com/office/drawing/2010/main" val="0"/>
              </a:ext>
            </a:extLst>
          </a:blip>
          <a:srcRect l="2204"/>
          <a:stretch/>
        </p:blipFill>
        <p:spPr>
          <a:xfrm>
            <a:off x="0" y="1770226"/>
            <a:ext cx="4927002" cy="2980077"/>
          </a:xfrm>
          <a:prstGeom prst="rect">
            <a:avLst/>
          </a:prstGeom>
        </p:spPr>
      </p:pic>
      <p:sp>
        <p:nvSpPr>
          <p:cNvPr id="92" name="TextBox 91">
            <a:extLst>
              <a:ext uri="{FF2B5EF4-FFF2-40B4-BE49-F238E27FC236}">
                <a16:creationId xmlns:a16="http://schemas.microsoft.com/office/drawing/2014/main" id="{36147264-516A-477B-9912-1BB116CDFB3E}"/>
              </a:ext>
            </a:extLst>
          </p:cNvPr>
          <p:cNvSpPr txBox="1"/>
          <p:nvPr/>
        </p:nvSpPr>
        <p:spPr>
          <a:xfrm>
            <a:off x="4927002" y="1648477"/>
            <a:ext cx="4216998" cy="4832092"/>
          </a:xfrm>
          <a:prstGeom prst="rect">
            <a:avLst/>
          </a:prstGeom>
          <a:noFill/>
        </p:spPr>
        <p:txBody>
          <a:bodyPr wrap="square" rtlCol="0">
            <a:spAutoFit/>
          </a:bodyPr>
          <a:lstStyle/>
          <a:p>
            <a:r>
              <a:rPr lang="en-US" sz="2800" dirty="0"/>
              <a:t>Small network applied to conv5 feature map.</a:t>
            </a:r>
          </a:p>
          <a:p>
            <a:endParaRPr lang="en-US" sz="2800" dirty="0"/>
          </a:p>
          <a:p>
            <a:r>
              <a:rPr lang="en-US" sz="2800" dirty="0"/>
              <a:t>Predicts: </a:t>
            </a:r>
          </a:p>
          <a:p>
            <a:pPr marL="457200" indent="-457200">
              <a:buFont typeface="Arial" panose="020B0604020202020204" pitchFamily="34" charset="0"/>
              <a:buChar char="•"/>
            </a:pPr>
            <a:r>
              <a:rPr lang="en-US" sz="2800" dirty="0"/>
              <a:t>good box or not (classification), </a:t>
            </a:r>
          </a:p>
          <a:p>
            <a:pPr marL="457200" indent="-457200">
              <a:buFont typeface="Arial" panose="020B0604020202020204" pitchFamily="34" charset="0"/>
              <a:buChar char="•"/>
            </a:pPr>
            <a:r>
              <a:rPr lang="en-US" sz="2800" dirty="0"/>
              <a:t>how to modify box (regression) </a:t>
            </a:r>
          </a:p>
          <a:p>
            <a:r>
              <a:rPr lang="en-US" sz="2800" dirty="0"/>
              <a:t>for k “anchors” or boxes relative to the position in feature map. </a:t>
            </a:r>
          </a:p>
        </p:txBody>
      </p:sp>
      <p:sp>
        <p:nvSpPr>
          <p:cNvPr id="93" name="TextBox 92">
            <a:extLst>
              <a:ext uri="{FF2B5EF4-FFF2-40B4-BE49-F238E27FC236}">
                <a16:creationId xmlns:a16="http://schemas.microsoft.com/office/drawing/2014/main" id="{5F2FED2F-2966-41C3-9C3C-772FEA5FB015}"/>
              </a:ext>
            </a:extLst>
          </p:cNvPr>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1408769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R-CNN results</a:t>
            </a:r>
          </a:p>
        </p:txBody>
      </p:sp>
      <p:pic>
        <p:nvPicPr>
          <p:cNvPr id="5" name="Picture 4" descr="Screen Shot 2016-04-25 at 12.44.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0400"/>
            <a:ext cx="9144000" cy="2990944"/>
          </a:xfrm>
          <a:prstGeom prst="rect">
            <a:avLst/>
          </a:prstGeom>
        </p:spPr>
      </p:pic>
    </p:spTree>
    <p:extLst>
      <p:ext uri="{BB962C8B-B14F-4D97-AF65-F5344CB8AC3E}">
        <p14:creationId xmlns:p14="http://schemas.microsoft.com/office/powerpoint/2010/main" val="3703540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3D7F-0EFE-42E6-8A84-EF9EC82DECF4}"/>
              </a:ext>
            </a:extLst>
          </p:cNvPr>
          <p:cNvSpPr>
            <a:spLocks noGrp="1"/>
          </p:cNvSpPr>
          <p:nvPr>
            <p:ph type="title"/>
          </p:nvPr>
        </p:nvSpPr>
        <p:spPr/>
        <p:txBody>
          <a:bodyPr/>
          <a:lstStyle/>
          <a:p>
            <a:r>
              <a:rPr lang="en-US" dirty="0"/>
              <a:t>The Wrong Way To Do It</a:t>
            </a:r>
          </a:p>
        </p:txBody>
      </p:sp>
      <p:cxnSp>
        <p:nvCxnSpPr>
          <p:cNvPr id="4" name="Straight Connector 3">
            <a:extLst>
              <a:ext uri="{FF2B5EF4-FFF2-40B4-BE49-F238E27FC236}">
                <a16:creationId xmlns:a16="http://schemas.microsoft.com/office/drawing/2014/main" id="{04F11B31-6EA6-44EB-BEDB-796519308257}"/>
              </a:ext>
            </a:extLst>
          </p:cNvPr>
          <p:cNvCxnSpPr>
            <a:cxnSpLocks/>
          </p:cNvCxnSpPr>
          <p:nvPr/>
        </p:nvCxnSpPr>
        <p:spPr>
          <a:xfrm>
            <a:off x="292287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77AFD04-28AC-4AFE-88CE-642C30417FBA}"/>
              </a:ext>
            </a:extLst>
          </p:cNvPr>
          <p:cNvSpPr/>
          <p:nvPr/>
        </p:nvSpPr>
        <p:spPr>
          <a:xfrm>
            <a:off x="3596627" y="2441150"/>
            <a:ext cx="1104465"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16" name="Straight Connector 15">
            <a:extLst>
              <a:ext uri="{FF2B5EF4-FFF2-40B4-BE49-F238E27FC236}">
                <a16:creationId xmlns:a16="http://schemas.microsoft.com/office/drawing/2014/main" id="{81389968-75B8-45B0-8BA5-DDE954DE96EC}"/>
              </a:ext>
            </a:extLst>
          </p:cNvPr>
          <p:cNvCxnSpPr>
            <a:cxnSpLocks/>
          </p:cNvCxnSpPr>
          <p:nvPr/>
        </p:nvCxnSpPr>
        <p:spPr>
          <a:xfrm>
            <a:off x="492655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82F1F0F-F513-4140-98FC-36952998BEF6}"/>
              </a:ext>
            </a:extLst>
          </p:cNvPr>
          <p:cNvGrpSpPr/>
          <p:nvPr/>
        </p:nvGrpSpPr>
        <p:grpSpPr>
          <a:xfrm>
            <a:off x="5600309" y="2088833"/>
            <a:ext cx="1180861" cy="1169550"/>
            <a:chOff x="5502653" y="2390192"/>
            <a:chExt cx="1180861" cy="1169550"/>
          </a:xfrm>
        </p:grpSpPr>
        <p:sp>
          <p:nvSpPr>
            <p:cNvPr id="19" name="Cube 18">
              <a:extLst>
                <a:ext uri="{FF2B5EF4-FFF2-40B4-BE49-F238E27FC236}">
                  <a16:creationId xmlns:a16="http://schemas.microsoft.com/office/drawing/2014/main" id="{F0BD7487-6D02-4427-B569-08710AA86E78}"/>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BA4B8E7-72A5-4D7A-96FB-CD78D7CD63D8}"/>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1" name="TextBox 20">
              <a:extLst>
                <a:ext uri="{FF2B5EF4-FFF2-40B4-BE49-F238E27FC236}">
                  <a16:creationId xmlns:a16="http://schemas.microsoft.com/office/drawing/2014/main" id="{79DCD0BB-B6C5-4368-9D97-AC6E4B89388E}"/>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2" name="TextBox 21">
              <a:extLst>
                <a:ext uri="{FF2B5EF4-FFF2-40B4-BE49-F238E27FC236}">
                  <a16:creationId xmlns:a16="http://schemas.microsoft.com/office/drawing/2014/main" id="{5894E804-2092-4CDD-9022-0125213ED4A0}"/>
                </a:ext>
              </a:extLst>
            </p:cNvPr>
            <p:cNvSpPr txBox="1"/>
            <p:nvPr/>
          </p:nvSpPr>
          <p:spPr>
            <a:xfrm>
              <a:off x="6123275" y="2390192"/>
              <a:ext cx="487086" cy="584775"/>
            </a:xfrm>
            <a:prstGeom prst="rect">
              <a:avLst/>
            </a:prstGeom>
            <a:noFill/>
          </p:spPr>
          <p:txBody>
            <a:bodyPr wrap="square" rtlCol="0">
              <a:spAutoFit/>
            </a:bodyPr>
            <a:lstStyle/>
            <a:p>
              <a:pPr algn="ctr"/>
              <a:r>
                <a:rPr lang="en-US" sz="3200" dirty="0"/>
                <a:t>F</a:t>
              </a:r>
            </a:p>
          </p:txBody>
        </p:sp>
      </p:grpSp>
      <p:pic>
        <p:nvPicPr>
          <p:cNvPr id="25" name="Picture 24">
            <a:extLst>
              <a:ext uri="{FF2B5EF4-FFF2-40B4-BE49-F238E27FC236}">
                <a16:creationId xmlns:a16="http://schemas.microsoft.com/office/drawing/2014/main" id="{96EFF4ED-7BF4-4C53-89BA-9FC7CE87C9A2}"/>
              </a:ext>
            </a:extLst>
          </p:cNvPr>
          <p:cNvPicPr>
            <a:picLocks noChangeAspect="1"/>
          </p:cNvPicPr>
          <p:nvPr/>
        </p:nvPicPr>
        <p:blipFill rotWithShape="1">
          <a:blip r:embed="rId2">
            <a:extLst>
              <a:ext uri="{28A0092B-C50C-407E-A947-70E740481C1C}">
                <a14:useLocalDpi xmlns:a14="http://schemas.microsoft.com/office/drawing/2010/main" val="0"/>
              </a:ext>
            </a:extLst>
          </a:blip>
          <a:srcRect l="60453" t="18557" r="13059" b="46124"/>
          <a:stretch/>
        </p:blipFill>
        <p:spPr>
          <a:xfrm>
            <a:off x="877641" y="1839094"/>
            <a:ext cx="1819769" cy="1819769"/>
          </a:xfrm>
          <a:prstGeom prst="rect">
            <a:avLst/>
          </a:prstGeom>
          <a:ln>
            <a:solidFill>
              <a:schemeClr val="tx1"/>
            </a:solidFill>
          </a:ln>
        </p:spPr>
      </p:pic>
      <p:sp>
        <p:nvSpPr>
          <p:cNvPr id="29" name="TextBox 28">
            <a:extLst>
              <a:ext uri="{FF2B5EF4-FFF2-40B4-BE49-F238E27FC236}">
                <a16:creationId xmlns:a16="http://schemas.microsoft.com/office/drawing/2014/main" id="{83AACCF5-96DC-43F2-AAD7-7B3F9E161ECB}"/>
              </a:ext>
            </a:extLst>
          </p:cNvPr>
          <p:cNvSpPr txBox="1"/>
          <p:nvPr/>
        </p:nvSpPr>
        <p:spPr>
          <a:xfrm>
            <a:off x="376518" y="3872753"/>
            <a:ext cx="8390964" cy="1569660"/>
          </a:xfrm>
          <a:prstGeom prst="rect">
            <a:avLst/>
          </a:prstGeom>
          <a:noFill/>
        </p:spPr>
        <p:txBody>
          <a:bodyPr wrap="square" rtlCol="0">
            <a:spAutoFit/>
          </a:bodyPr>
          <a:lstStyle/>
          <a:p>
            <a:pPr algn="ctr"/>
            <a:r>
              <a:rPr lang="en-US" sz="3200" b="1" dirty="0"/>
              <a:t>Starting point:</a:t>
            </a:r>
          </a:p>
          <a:p>
            <a:pPr algn="ctr"/>
            <a:r>
              <a:rPr lang="en-US" sz="3200" dirty="0"/>
              <a:t>Can predict the probability of F classes</a:t>
            </a:r>
          </a:p>
          <a:p>
            <a:pPr algn="ctr"/>
            <a:r>
              <a:rPr lang="en-US" sz="3200" dirty="0"/>
              <a:t>P(cat), P(goose), … P(tractor)</a:t>
            </a:r>
          </a:p>
        </p:txBody>
      </p:sp>
    </p:spTree>
    <p:extLst>
      <p:ext uri="{BB962C8B-B14F-4D97-AF65-F5344CB8AC3E}">
        <p14:creationId xmlns:p14="http://schemas.microsoft.com/office/powerpoint/2010/main" val="2449153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 detection progress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09" y="1693337"/>
            <a:ext cx="8952381" cy="5032324"/>
          </a:xfrm>
          <a:prstGeom prst="rect">
            <a:avLst/>
          </a:prstGeom>
        </p:spPr>
      </p:pic>
      <p:sp>
        <p:nvSpPr>
          <p:cNvPr id="12" name="TextBox 11"/>
          <p:cNvSpPr txBox="1"/>
          <p:nvPr/>
        </p:nvSpPr>
        <p:spPr>
          <a:xfrm>
            <a:off x="5913795" y="2713342"/>
            <a:ext cx="1185090" cy="369332"/>
          </a:xfrm>
          <a:prstGeom prst="rect">
            <a:avLst/>
          </a:prstGeom>
          <a:noFill/>
        </p:spPr>
        <p:txBody>
          <a:bodyPr wrap="none" rtlCol="0">
            <a:spAutoFit/>
          </a:bodyPr>
          <a:lstStyle/>
          <a:p>
            <a:r>
              <a:rPr lang="en-US" sz="1800" b="0" dirty="0">
                <a:solidFill>
                  <a:srgbClr val="000000"/>
                </a:solidFill>
              </a:rPr>
              <a:t>R-CNNv1</a:t>
            </a:r>
          </a:p>
        </p:txBody>
      </p:sp>
      <p:sp>
        <p:nvSpPr>
          <p:cNvPr id="14" name="TextBox 13"/>
          <p:cNvSpPr txBox="1"/>
          <p:nvPr/>
        </p:nvSpPr>
        <p:spPr>
          <a:xfrm>
            <a:off x="5943600" y="2005343"/>
            <a:ext cx="1532710" cy="369332"/>
          </a:xfrm>
          <a:prstGeom prst="rect">
            <a:avLst/>
          </a:prstGeom>
          <a:noFill/>
        </p:spPr>
        <p:txBody>
          <a:bodyPr wrap="square" rtlCol="0">
            <a:spAutoFit/>
          </a:bodyPr>
          <a:lstStyle/>
          <a:p>
            <a:pPr algn="ctr"/>
            <a:r>
              <a:rPr lang="en-US" sz="1800" b="0" dirty="0">
                <a:solidFill>
                  <a:srgbClr val="000000"/>
                </a:solidFill>
              </a:rPr>
              <a:t>Fast R-CNN</a:t>
            </a:r>
          </a:p>
        </p:txBody>
      </p:sp>
      <p:sp>
        <p:nvSpPr>
          <p:cNvPr id="11" name="Oval 10"/>
          <p:cNvSpPr/>
          <p:nvPr/>
        </p:nvSpPr>
        <p:spPr>
          <a:xfrm>
            <a:off x="6263983" y="3044908"/>
            <a:ext cx="322662" cy="322662"/>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397397" y="2329426"/>
            <a:ext cx="322662" cy="322662"/>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Brace 15"/>
          <p:cNvSpPr/>
          <p:nvPr/>
        </p:nvSpPr>
        <p:spPr>
          <a:xfrm rot="5400000">
            <a:off x="3522617" y="1489166"/>
            <a:ext cx="548640" cy="374468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2514600" y="2715208"/>
            <a:ext cx="2430435" cy="369332"/>
          </a:xfrm>
          <a:prstGeom prst="rect">
            <a:avLst/>
          </a:prstGeom>
          <a:noFill/>
        </p:spPr>
        <p:txBody>
          <a:bodyPr wrap="none" rtlCol="0">
            <a:spAutoFit/>
          </a:bodyPr>
          <a:lstStyle/>
          <a:p>
            <a:r>
              <a:rPr lang="en-US" sz="1800" b="0" dirty="0"/>
              <a:t>Before deep </a:t>
            </a:r>
            <a:r>
              <a:rPr lang="en-US" sz="1800" b="0" dirty="0" err="1"/>
              <a:t>convnets</a:t>
            </a:r>
            <a:endParaRPr lang="en-US" sz="1800" b="0" dirty="0"/>
          </a:p>
        </p:txBody>
      </p:sp>
      <p:sp>
        <p:nvSpPr>
          <p:cNvPr id="18" name="Left Brace 17"/>
          <p:cNvSpPr/>
          <p:nvPr/>
        </p:nvSpPr>
        <p:spPr>
          <a:xfrm rot="16200000">
            <a:off x="6910255" y="2878184"/>
            <a:ext cx="548640" cy="151529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951194" y="3840167"/>
            <a:ext cx="2340492" cy="369332"/>
          </a:xfrm>
          <a:prstGeom prst="rect">
            <a:avLst/>
          </a:prstGeom>
          <a:noFill/>
        </p:spPr>
        <p:txBody>
          <a:bodyPr wrap="none" rtlCol="0">
            <a:spAutoFit/>
          </a:bodyPr>
          <a:lstStyle/>
          <a:p>
            <a:r>
              <a:rPr lang="en-US" sz="1800" b="0" dirty="0"/>
              <a:t>Using deep </a:t>
            </a:r>
            <a:r>
              <a:rPr lang="en-US" sz="1800" b="0" dirty="0" err="1"/>
              <a:t>convnets</a:t>
            </a:r>
            <a:endParaRPr lang="en-US" sz="1800" b="0" dirty="0"/>
          </a:p>
        </p:txBody>
      </p:sp>
      <p:sp>
        <p:nvSpPr>
          <p:cNvPr id="20" name="TextBox 19"/>
          <p:cNvSpPr txBox="1"/>
          <p:nvPr/>
        </p:nvSpPr>
        <p:spPr>
          <a:xfrm>
            <a:off x="6324600" y="1639255"/>
            <a:ext cx="1828800" cy="369332"/>
          </a:xfrm>
          <a:prstGeom prst="rect">
            <a:avLst/>
          </a:prstGeom>
          <a:noFill/>
        </p:spPr>
        <p:txBody>
          <a:bodyPr wrap="square" rtlCol="0">
            <a:spAutoFit/>
          </a:bodyPr>
          <a:lstStyle/>
          <a:p>
            <a:pPr algn="ctr"/>
            <a:r>
              <a:rPr lang="en-US" sz="1800" b="0" dirty="0">
                <a:solidFill>
                  <a:srgbClr val="000000"/>
                </a:solidFill>
              </a:rPr>
              <a:t>Faster R-CNN</a:t>
            </a:r>
          </a:p>
        </p:txBody>
      </p:sp>
      <p:sp>
        <p:nvSpPr>
          <p:cNvPr id="21" name="Oval 20"/>
          <p:cNvSpPr/>
          <p:nvPr/>
        </p:nvSpPr>
        <p:spPr>
          <a:xfrm>
            <a:off x="7778397" y="1963338"/>
            <a:ext cx="322662" cy="322662"/>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74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1" grpId="0" animBg="1"/>
      <p:bldP spid="13" grpId="0" animBg="1"/>
      <p:bldP spid="20" grpId="0"/>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581400" y="3733800"/>
            <a:ext cx="5495923" cy="2286000"/>
          </a:xfrm>
          <a:prstGeom prst="rect">
            <a:avLst/>
          </a:prstGeom>
        </p:spPr>
      </p:pic>
      <p:sp>
        <p:nvSpPr>
          <p:cNvPr id="2" name="Title 1"/>
          <p:cNvSpPr>
            <a:spLocks noGrp="1"/>
          </p:cNvSpPr>
          <p:nvPr>
            <p:ph type="title"/>
          </p:nvPr>
        </p:nvSpPr>
        <p:spPr/>
        <p:txBody>
          <a:bodyPr/>
          <a:lstStyle/>
          <a:p>
            <a:r>
              <a:rPr lang="en-US" dirty="0"/>
              <a:t>YOLO</a:t>
            </a:r>
          </a:p>
        </p:txBody>
      </p:sp>
      <p:sp>
        <p:nvSpPr>
          <p:cNvPr id="3" name="Content Placeholder 2"/>
          <p:cNvSpPr>
            <a:spLocks noGrp="1"/>
          </p:cNvSpPr>
          <p:nvPr>
            <p:ph idx="1"/>
          </p:nvPr>
        </p:nvSpPr>
        <p:spPr>
          <a:xfrm>
            <a:off x="76200" y="1027907"/>
            <a:ext cx="3962400" cy="5532655"/>
          </a:xfrm>
        </p:spPr>
        <p:txBody>
          <a:bodyPr>
            <a:normAutofit fontScale="85000" lnSpcReduction="20000"/>
          </a:bodyPr>
          <a:lstStyle/>
          <a:p>
            <a:pPr marL="514350" indent="-514350">
              <a:lnSpc>
                <a:spcPct val="120000"/>
              </a:lnSpc>
              <a:buFont typeface="+mj-lt"/>
              <a:buAutoNum type="arabicPeriod"/>
            </a:pPr>
            <a:r>
              <a:rPr lang="en-US" dirty="0"/>
              <a:t>Take conv feature maps at 7x7 resolution</a:t>
            </a:r>
          </a:p>
          <a:p>
            <a:pPr marL="514350" indent="-514350">
              <a:lnSpc>
                <a:spcPct val="120000"/>
              </a:lnSpc>
              <a:buFont typeface="+mj-lt"/>
              <a:buAutoNum type="arabicPeriod"/>
            </a:pPr>
            <a:r>
              <a:rPr lang="en-US" dirty="0"/>
              <a:t>Add two FC layers to  predict, at each location, score for each class and 2 </a:t>
            </a:r>
            <a:r>
              <a:rPr lang="en-US" dirty="0" err="1"/>
              <a:t>bboxes</a:t>
            </a:r>
            <a:r>
              <a:rPr lang="en-US" dirty="0"/>
              <a:t> w/ confidences</a:t>
            </a:r>
          </a:p>
          <a:p>
            <a:pPr marL="457200" indent="-457200">
              <a:lnSpc>
                <a:spcPct val="120000"/>
              </a:lnSpc>
              <a:buFont typeface="Arial"/>
              <a:buChar char="•"/>
            </a:pPr>
            <a:r>
              <a:rPr lang="en-US" dirty="0"/>
              <a:t>7x speedup over Faster RCNN (45-155 FPS vs. 7-18 FPS)</a:t>
            </a:r>
          </a:p>
          <a:p>
            <a:pPr marL="457200" indent="-457200">
              <a:lnSpc>
                <a:spcPct val="120000"/>
              </a:lnSpc>
              <a:buFont typeface="Arial"/>
              <a:buChar char="•"/>
            </a:pPr>
            <a:r>
              <a:rPr lang="en-US" dirty="0"/>
              <a:t>Some loss of accuracy due to lower recall, poor localization</a:t>
            </a:r>
          </a:p>
        </p:txBody>
      </p:sp>
      <p:pic>
        <p:nvPicPr>
          <p:cNvPr id="5" name="Picture 4"/>
          <p:cNvPicPr>
            <a:picLocks noChangeAspect="1"/>
          </p:cNvPicPr>
          <p:nvPr/>
        </p:nvPicPr>
        <p:blipFill rotWithShape="1">
          <a:blip r:embed="rId3"/>
          <a:srcRect t="5545" b="-181"/>
          <a:stretch/>
        </p:blipFill>
        <p:spPr>
          <a:xfrm>
            <a:off x="4352870" y="1189741"/>
            <a:ext cx="4266905" cy="2622287"/>
          </a:xfrm>
          <a:prstGeom prst="rect">
            <a:avLst/>
          </a:prstGeom>
        </p:spPr>
      </p:pic>
      <p:sp>
        <p:nvSpPr>
          <p:cNvPr id="7" name="Rectangle 6"/>
          <p:cNvSpPr/>
          <p:nvPr/>
        </p:nvSpPr>
        <p:spPr>
          <a:xfrm>
            <a:off x="228600" y="6248400"/>
            <a:ext cx="8686800" cy="584776"/>
          </a:xfrm>
          <a:prstGeom prst="rect">
            <a:avLst/>
          </a:prstGeom>
        </p:spPr>
        <p:txBody>
          <a:bodyPr wrap="square">
            <a:spAutoFit/>
          </a:bodyPr>
          <a:lstStyle/>
          <a:p>
            <a:pPr algn="ctr"/>
            <a:r>
              <a:rPr lang="en-US" sz="1600" b="0" dirty="0"/>
              <a:t>J. </a:t>
            </a:r>
            <a:r>
              <a:rPr lang="en-US" sz="1600" b="0" dirty="0" err="1"/>
              <a:t>Redmon</a:t>
            </a:r>
            <a:r>
              <a:rPr lang="en-US" sz="1600" b="0" dirty="0"/>
              <a:t>, S. </a:t>
            </a:r>
            <a:r>
              <a:rPr lang="en-US" sz="1600" b="0" dirty="0" err="1"/>
              <a:t>Divvala</a:t>
            </a:r>
            <a:r>
              <a:rPr lang="en-US" sz="1600" b="0" dirty="0"/>
              <a:t>, R. </a:t>
            </a:r>
            <a:r>
              <a:rPr lang="en-US" sz="1600" b="0" dirty="0" err="1"/>
              <a:t>Girshick</a:t>
            </a:r>
            <a:r>
              <a:rPr lang="en-US" sz="1600" b="0" dirty="0"/>
              <a:t>, and A. </a:t>
            </a:r>
            <a:r>
              <a:rPr lang="en-US" sz="1600" b="0" dirty="0" err="1"/>
              <a:t>Farhadi</a:t>
            </a:r>
            <a:r>
              <a:rPr lang="en-US" sz="1600" b="0" dirty="0"/>
              <a:t>, </a:t>
            </a:r>
            <a:r>
              <a:rPr lang="en-US" sz="1600" b="0" dirty="0">
                <a:hlinkClick r:id="rId4"/>
              </a:rPr>
              <a:t>You Only Look Once: Unified, Real-Time Object Detection</a:t>
            </a:r>
            <a:r>
              <a:rPr lang="en-US" sz="1600" b="0" dirty="0"/>
              <a:t>, CVPR 2016</a:t>
            </a:r>
          </a:p>
        </p:txBody>
      </p:sp>
    </p:spTree>
    <p:extLst>
      <p:ext uri="{BB962C8B-B14F-4D97-AF65-F5344CB8AC3E}">
        <p14:creationId xmlns:p14="http://schemas.microsoft.com/office/powerpoint/2010/main" val="233115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05800" cy="838200"/>
          </a:xfrm>
        </p:spPr>
        <p:txBody>
          <a:bodyPr>
            <a:normAutofit fontScale="90000"/>
          </a:bodyPr>
          <a:lstStyle/>
          <a:p>
            <a:r>
              <a:rPr lang="en-US" dirty="0"/>
              <a:t>New detection benchmark: COCO (2014)</a:t>
            </a:r>
          </a:p>
        </p:txBody>
      </p:sp>
      <p:sp>
        <p:nvSpPr>
          <p:cNvPr id="3" name="Content Placeholder 2"/>
          <p:cNvSpPr>
            <a:spLocks noGrp="1"/>
          </p:cNvSpPr>
          <p:nvPr>
            <p:ph idx="1"/>
          </p:nvPr>
        </p:nvSpPr>
        <p:spPr>
          <a:xfrm>
            <a:off x="228600" y="990600"/>
            <a:ext cx="4876800" cy="1447800"/>
          </a:xfrm>
        </p:spPr>
        <p:txBody>
          <a:bodyPr/>
          <a:lstStyle/>
          <a:p>
            <a:pPr marL="457200" indent="-457200">
              <a:buFont typeface="Arial"/>
              <a:buChar char="•"/>
            </a:pPr>
            <a:r>
              <a:rPr lang="en-US" dirty="0"/>
              <a:t>80 categories instead of PASCAL’s 20</a:t>
            </a:r>
          </a:p>
          <a:p>
            <a:pPr marL="457200" indent="-457200">
              <a:buFont typeface="Arial"/>
              <a:buChar char="•"/>
            </a:pPr>
            <a:r>
              <a:rPr lang="en-US" dirty="0"/>
              <a:t>Current best </a:t>
            </a:r>
            <a:r>
              <a:rPr lang="en-US" dirty="0" err="1"/>
              <a:t>mAP</a:t>
            </a:r>
            <a:r>
              <a:rPr lang="en-US" dirty="0"/>
              <a:t>: 52%</a:t>
            </a:r>
          </a:p>
        </p:txBody>
      </p:sp>
      <p:sp>
        <p:nvSpPr>
          <p:cNvPr id="7" name="Rectangle 6"/>
          <p:cNvSpPr/>
          <p:nvPr/>
        </p:nvSpPr>
        <p:spPr>
          <a:xfrm>
            <a:off x="2610616" y="6324600"/>
            <a:ext cx="4171184" cy="461665"/>
          </a:xfrm>
          <a:prstGeom prst="rect">
            <a:avLst/>
          </a:prstGeom>
        </p:spPr>
        <p:txBody>
          <a:bodyPr wrap="none">
            <a:spAutoFit/>
          </a:bodyPr>
          <a:lstStyle/>
          <a:p>
            <a:r>
              <a:rPr lang="en-US" b="0" dirty="0">
                <a:hlinkClick r:id="rId2"/>
              </a:rPr>
              <a:t>http://cocodataset.org/#home</a:t>
            </a:r>
            <a:endParaRPr lang="en-US" b="0" dirty="0"/>
          </a:p>
        </p:txBody>
      </p:sp>
      <p:pic>
        <p:nvPicPr>
          <p:cNvPr id="8" name="Picture 7" descr="Screen Shot 2016-04-25 at 1.38.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544096"/>
            <a:ext cx="3647873" cy="1828800"/>
          </a:xfrm>
          <a:prstGeom prst="rect">
            <a:avLst/>
          </a:prstGeom>
        </p:spPr>
      </p:pic>
      <p:pic>
        <p:nvPicPr>
          <p:cNvPr id="10" name="Picture 9" descr="Screen Shot 2016-04-25 at 1.38.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399" y="4372896"/>
            <a:ext cx="3657601" cy="1799304"/>
          </a:xfrm>
          <a:prstGeom prst="rect">
            <a:avLst/>
          </a:prstGeom>
        </p:spPr>
      </p:pic>
      <p:pic>
        <p:nvPicPr>
          <p:cNvPr id="4" name="Picture 3" descr="Screen Shot 2018-04-18 at 11.53.4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5800" y="1143000"/>
            <a:ext cx="2997200" cy="919830"/>
          </a:xfrm>
          <a:prstGeom prst="rect">
            <a:avLst/>
          </a:prstGeom>
        </p:spPr>
      </p:pic>
      <p:pic>
        <p:nvPicPr>
          <p:cNvPr id="9" name="Picture 8" descr="Screen Shot 2018-04-18 at 11.53.40 AM.png"/>
          <p:cNvPicPr>
            <a:picLocks noChangeAspect="1"/>
          </p:cNvPicPr>
          <p:nvPr/>
        </p:nvPicPr>
        <p:blipFill rotWithShape="1">
          <a:blip r:embed="rId6">
            <a:extLst>
              <a:ext uri="{28A0092B-C50C-407E-A947-70E740481C1C}">
                <a14:useLocalDpi xmlns:a14="http://schemas.microsoft.com/office/drawing/2010/main" val="0"/>
              </a:ext>
            </a:extLst>
          </a:blip>
          <a:srcRect t="13406" b="-72"/>
          <a:stretch/>
        </p:blipFill>
        <p:spPr>
          <a:xfrm>
            <a:off x="762000" y="2667000"/>
            <a:ext cx="3067000" cy="3566160"/>
          </a:xfrm>
          <a:prstGeom prst="rect">
            <a:avLst/>
          </a:prstGeom>
        </p:spPr>
      </p:pic>
    </p:spTree>
    <p:extLst>
      <p:ext uri="{BB962C8B-B14F-4D97-AF65-F5344CB8AC3E}">
        <p14:creationId xmlns:p14="http://schemas.microsoft.com/office/powerpoint/2010/main" val="16941603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75A7-E7DB-4085-B02E-81400C911652}"/>
              </a:ext>
            </a:extLst>
          </p:cNvPr>
          <p:cNvSpPr>
            <a:spLocks noGrp="1"/>
          </p:cNvSpPr>
          <p:nvPr>
            <p:ph type="title"/>
          </p:nvPr>
        </p:nvSpPr>
        <p:spPr/>
        <p:txBody>
          <a:bodyPr/>
          <a:lstStyle/>
          <a:p>
            <a:r>
              <a:rPr lang="en-US" dirty="0"/>
              <a:t>A Few Caveats</a:t>
            </a:r>
          </a:p>
        </p:txBody>
      </p:sp>
      <p:sp>
        <p:nvSpPr>
          <p:cNvPr id="3" name="Content Placeholder 2">
            <a:extLst>
              <a:ext uri="{FF2B5EF4-FFF2-40B4-BE49-F238E27FC236}">
                <a16:creationId xmlns:a16="http://schemas.microsoft.com/office/drawing/2014/main" id="{98B05BF6-94BA-4934-A931-74197BC006F9}"/>
              </a:ext>
            </a:extLst>
          </p:cNvPr>
          <p:cNvSpPr>
            <a:spLocks noGrp="1"/>
          </p:cNvSpPr>
          <p:nvPr>
            <p:ph idx="1"/>
          </p:nvPr>
        </p:nvSpPr>
        <p:spPr/>
        <p:txBody>
          <a:bodyPr/>
          <a:lstStyle/>
          <a:p>
            <a:r>
              <a:rPr lang="en-US" dirty="0"/>
              <a:t>Flickr images come from a really weird process</a:t>
            </a:r>
          </a:p>
          <a:p>
            <a:r>
              <a:rPr lang="en-US" dirty="0"/>
              <a:t>Step 1: user takes a picture</a:t>
            </a:r>
          </a:p>
          <a:p>
            <a:r>
              <a:rPr lang="en-US" dirty="0"/>
              <a:t>Step 2: user decides to upload it</a:t>
            </a:r>
          </a:p>
          <a:p>
            <a:r>
              <a:rPr lang="en-US" dirty="0"/>
              <a:t>Step 3: user decides to write something like “refrigerator” somewhere in the body</a:t>
            </a:r>
          </a:p>
          <a:p>
            <a:r>
              <a:rPr lang="en-US" dirty="0"/>
              <a:t>Step 4: a vision person stumbles on it while searching Flickr for refrigerators for a dataset</a:t>
            </a:r>
          </a:p>
          <a:p>
            <a:endParaRPr lang="en-US" dirty="0"/>
          </a:p>
        </p:txBody>
      </p:sp>
    </p:spTree>
    <p:extLst>
      <p:ext uri="{BB962C8B-B14F-4D97-AF65-F5344CB8AC3E}">
        <p14:creationId xmlns:p14="http://schemas.microsoft.com/office/powerpoint/2010/main" val="287576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248BEF-4211-45BA-B580-FA9C7F359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005" y="77277"/>
            <a:ext cx="1505559" cy="2224842"/>
          </a:xfrm>
          <a:prstGeom prst="rect">
            <a:avLst/>
          </a:prstGeom>
        </p:spPr>
      </p:pic>
      <p:pic>
        <p:nvPicPr>
          <p:cNvPr id="5" name="Picture 4">
            <a:extLst>
              <a:ext uri="{FF2B5EF4-FFF2-40B4-BE49-F238E27FC236}">
                <a16:creationId xmlns:a16="http://schemas.microsoft.com/office/drawing/2014/main" id="{43009092-E8D7-4A66-9714-526FA53BC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701" y="77277"/>
            <a:ext cx="1848813" cy="2224843"/>
          </a:xfrm>
          <a:prstGeom prst="rect">
            <a:avLst/>
          </a:prstGeom>
        </p:spPr>
      </p:pic>
      <p:pic>
        <p:nvPicPr>
          <p:cNvPr id="8" name="Picture 7">
            <a:extLst>
              <a:ext uri="{FF2B5EF4-FFF2-40B4-BE49-F238E27FC236}">
                <a16:creationId xmlns:a16="http://schemas.microsoft.com/office/drawing/2014/main" id="{FF673088-1C60-497D-AFA7-B3321649C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3561" y="77277"/>
            <a:ext cx="2972650" cy="2224843"/>
          </a:xfrm>
          <a:prstGeom prst="rect">
            <a:avLst/>
          </a:prstGeom>
        </p:spPr>
      </p:pic>
      <p:pic>
        <p:nvPicPr>
          <p:cNvPr id="10" name="Picture 9">
            <a:extLst>
              <a:ext uri="{FF2B5EF4-FFF2-40B4-BE49-F238E27FC236}">
                <a16:creationId xmlns:a16="http://schemas.microsoft.com/office/drawing/2014/main" id="{A62BB322-12A2-4490-A92F-0F4C98497D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39" y="77277"/>
            <a:ext cx="1668632" cy="2224843"/>
          </a:xfrm>
          <a:prstGeom prst="rect">
            <a:avLst/>
          </a:prstGeom>
        </p:spPr>
      </p:pic>
      <p:pic>
        <p:nvPicPr>
          <p:cNvPr id="13" name="Picture 12">
            <a:extLst>
              <a:ext uri="{FF2B5EF4-FFF2-40B4-BE49-F238E27FC236}">
                <a16:creationId xmlns:a16="http://schemas.microsoft.com/office/drawing/2014/main" id="{A366A561-FAAB-4805-862D-92D01B88A6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39" y="4732851"/>
            <a:ext cx="2779815" cy="1850314"/>
          </a:xfrm>
          <a:prstGeom prst="rect">
            <a:avLst/>
          </a:prstGeom>
        </p:spPr>
      </p:pic>
      <p:pic>
        <p:nvPicPr>
          <p:cNvPr id="11" name="Picture 10">
            <a:extLst>
              <a:ext uri="{FF2B5EF4-FFF2-40B4-BE49-F238E27FC236}">
                <a16:creationId xmlns:a16="http://schemas.microsoft.com/office/drawing/2014/main" id="{DBF7A167-2EBB-47DE-8761-05311AC8CE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39" y="2429673"/>
            <a:ext cx="2840324" cy="2130243"/>
          </a:xfrm>
          <a:prstGeom prst="rect">
            <a:avLst/>
          </a:prstGeom>
        </p:spPr>
      </p:pic>
      <p:pic>
        <p:nvPicPr>
          <p:cNvPr id="12" name="Picture 11">
            <a:extLst>
              <a:ext uri="{FF2B5EF4-FFF2-40B4-BE49-F238E27FC236}">
                <a16:creationId xmlns:a16="http://schemas.microsoft.com/office/drawing/2014/main" id="{F531A777-AA99-44F6-AB08-E988AB6CF8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9875" y="2429673"/>
            <a:ext cx="3184340" cy="4153487"/>
          </a:xfrm>
          <a:prstGeom prst="rect">
            <a:avLst/>
          </a:prstGeom>
        </p:spPr>
      </p:pic>
      <p:pic>
        <p:nvPicPr>
          <p:cNvPr id="14" name="Picture 13">
            <a:extLst>
              <a:ext uri="{FF2B5EF4-FFF2-40B4-BE49-F238E27FC236}">
                <a16:creationId xmlns:a16="http://schemas.microsoft.com/office/drawing/2014/main" id="{9D90BCE1-9677-46AE-A5EC-092358CCCA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9312" y="4409283"/>
            <a:ext cx="2400566" cy="2173877"/>
          </a:xfrm>
          <a:prstGeom prst="rect">
            <a:avLst/>
          </a:prstGeom>
        </p:spPr>
      </p:pic>
      <p:sp>
        <p:nvSpPr>
          <p:cNvPr id="19" name="TextBox 18">
            <a:extLst>
              <a:ext uri="{FF2B5EF4-FFF2-40B4-BE49-F238E27FC236}">
                <a16:creationId xmlns:a16="http://schemas.microsoft.com/office/drawing/2014/main" id="{B6F9BD18-3A71-4862-8C48-EB580B306897}"/>
              </a:ext>
            </a:extLst>
          </p:cNvPr>
          <p:cNvSpPr txBox="1"/>
          <p:nvPr/>
        </p:nvSpPr>
        <p:spPr>
          <a:xfrm>
            <a:off x="2873729" y="2429673"/>
            <a:ext cx="2996145" cy="1815882"/>
          </a:xfrm>
          <a:prstGeom prst="rect">
            <a:avLst/>
          </a:prstGeom>
          <a:noFill/>
        </p:spPr>
        <p:txBody>
          <a:bodyPr wrap="square" rtlCol="0">
            <a:noAutofit/>
          </a:bodyPr>
          <a:lstStyle/>
          <a:p>
            <a:pPr algn="ctr"/>
            <a:r>
              <a:rPr lang="en-US" sz="2800" b="1" dirty="0"/>
              <a:t>Who takes photos of open refrigerators </a:t>
            </a:r>
          </a:p>
          <a:p>
            <a:pPr algn="ctr"/>
            <a:r>
              <a:rPr lang="en-US" sz="2800" b="1" dirty="0"/>
              <a:t>?????</a:t>
            </a:r>
          </a:p>
        </p:txBody>
      </p:sp>
    </p:spTree>
    <p:extLst>
      <p:ext uri="{BB962C8B-B14F-4D97-AF65-F5344CB8AC3E}">
        <p14:creationId xmlns:p14="http://schemas.microsoft.com/office/powerpoint/2010/main" val="2143884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D60C9-073A-4906-9A46-2EC646D7A948}"/>
              </a:ext>
            </a:extLst>
          </p:cNvPr>
          <p:cNvSpPr>
            <a:spLocks noGrp="1"/>
          </p:cNvSpPr>
          <p:nvPr>
            <p:ph type="title"/>
          </p:nvPr>
        </p:nvSpPr>
        <p:spPr/>
        <p:txBody>
          <a:bodyPr/>
          <a:lstStyle/>
          <a:p>
            <a:r>
              <a:rPr lang="en-US" dirty="0"/>
              <a:t>Guess the category!</a:t>
            </a:r>
          </a:p>
        </p:txBody>
      </p:sp>
      <p:sp>
        <p:nvSpPr>
          <p:cNvPr id="8" name="TextBox 7">
            <a:extLst>
              <a:ext uri="{FF2B5EF4-FFF2-40B4-BE49-F238E27FC236}">
                <a16:creationId xmlns:a16="http://schemas.microsoft.com/office/drawing/2014/main" id="{BCF1ADB2-E788-4F01-A469-CA91DA2F0A42}"/>
              </a:ext>
            </a:extLst>
          </p:cNvPr>
          <p:cNvSpPr txBox="1"/>
          <p:nvPr/>
        </p:nvSpPr>
        <p:spPr>
          <a:xfrm>
            <a:off x="186268" y="5713681"/>
            <a:ext cx="2680758" cy="707886"/>
          </a:xfrm>
          <a:prstGeom prst="rect">
            <a:avLst/>
          </a:prstGeom>
          <a:noFill/>
        </p:spPr>
        <p:txBody>
          <a:bodyPr wrap="square" rtlCol="0">
            <a:spAutoFit/>
          </a:bodyPr>
          <a:lstStyle/>
          <a:p>
            <a:pPr algn="ctr"/>
            <a:r>
              <a:rPr lang="en-US" sz="4000" dirty="0"/>
              <a:t>(a) Person</a:t>
            </a:r>
          </a:p>
        </p:txBody>
      </p:sp>
      <p:sp>
        <p:nvSpPr>
          <p:cNvPr id="9" name="TextBox 8">
            <a:extLst>
              <a:ext uri="{FF2B5EF4-FFF2-40B4-BE49-F238E27FC236}">
                <a16:creationId xmlns:a16="http://schemas.microsoft.com/office/drawing/2014/main" id="{89048024-4962-4451-8FC8-006EA5793D99}"/>
              </a:ext>
            </a:extLst>
          </p:cNvPr>
          <p:cNvSpPr txBox="1"/>
          <p:nvPr/>
        </p:nvSpPr>
        <p:spPr>
          <a:xfrm>
            <a:off x="3178640" y="5713681"/>
            <a:ext cx="2928409" cy="707886"/>
          </a:xfrm>
          <a:prstGeom prst="rect">
            <a:avLst/>
          </a:prstGeom>
          <a:noFill/>
        </p:spPr>
        <p:txBody>
          <a:bodyPr wrap="square" rtlCol="0">
            <a:spAutoFit/>
          </a:bodyPr>
          <a:lstStyle/>
          <a:p>
            <a:pPr algn="ctr"/>
            <a:r>
              <a:rPr lang="en-US" sz="4000" dirty="0"/>
              <a:t>(b) Bicycle</a:t>
            </a:r>
          </a:p>
        </p:txBody>
      </p:sp>
      <p:sp>
        <p:nvSpPr>
          <p:cNvPr id="10" name="TextBox 9">
            <a:extLst>
              <a:ext uri="{FF2B5EF4-FFF2-40B4-BE49-F238E27FC236}">
                <a16:creationId xmlns:a16="http://schemas.microsoft.com/office/drawing/2014/main" id="{5E99FCC4-BEC2-44B5-9072-F38560715741}"/>
              </a:ext>
            </a:extLst>
          </p:cNvPr>
          <p:cNvSpPr txBox="1"/>
          <p:nvPr/>
        </p:nvSpPr>
        <p:spPr>
          <a:xfrm>
            <a:off x="6418663" y="5713681"/>
            <a:ext cx="2656862" cy="707886"/>
          </a:xfrm>
          <a:prstGeom prst="rect">
            <a:avLst/>
          </a:prstGeom>
          <a:noFill/>
        </p:spPr>
        <p:txBody>
          <a:bodyPr wrap="square" rtlCol="0">
            <a:spAutoFit/>
          </a:bodyPr>
          <a:lstStyle/>
          <a:p>
            <a:pPr algn="ctr"/>
            <a:r>
              <a:rPr lang="en-US" sz="4000" dirty="0"/>
              <a:t>(c) Giraffe</a:t>
            </a:r>
          </a:p>
        </p:txBody>
      </p:sp>
      <p:grpSp>
        <p:nvGrpSpPr>
          <p:cNvPr id="14" name="Group 13">
            <a:extLst>
              <a:ext uri="{FF2B5EF4-FFF2-40B4-BE49-F238E27FC236}">
                <a16:creationId xmlns:a16="http://schemas.microsoft.com/office/drawing/2014/main" id="{E6D29539-7730-4F50-ABF9-241748430046}"/>
              </a:ext>
            </a:extLst>
          </p:cNvPr>
          <p:cNvGrpSpPr/>
          <p:nvPr/>
        </p:nvGrpSpPr>
        <p:grpSpPr>
          <a:xfrm>
            <a:off x="247471" y="2484167"/>
            <a:ext cx="8649059" cy="2985040"/>
            <a:chOff x="552450" y="1400175"/>
            <a:chExt cx="7147983" cy="2466975"/>
          </a:xfrm>
        </p:grpSpPr>
        <p:pic>
          <p:nvPicPr>
            <p:cNvPr id="12" name="Content Placeholder 4">
              <a:extLst>
                <a:ext uri="{FF2B5EF4-FFF2-40B4-BE49-F238E27FC236}">
                  <a16:creationId xmlns:a16="http://schemas.microsoft.com/office/drawing/2014/main" id="{B64A863E-7BFB-49B9-9D91-77EB1670397B}"/>
                </a:ext>
              </a:extLst>
            </p:cNvPr>
            <p:cNvPicPr>
              <a:picLocks noChangeAspect="1"/>
            </p:cNvPicPr>
            <p:nvPr/>
          </p:nvPicPr>
          <p:blipFill rotWithShape="1">
            <a:blip r:embed="rId2">
              <a:extLst>
                <a:ext uri="{28A0092B-C50C-407E-A947-70E740481C1C}">
                  <a14:useLocalDpi xmlns:a14="http://schemas.microsoft.com/office/drawing/2010/main" val="0"/>
                </a:ext>
              </a:extLst>
            </a:blip>
            <a:srcRect l="39624"/>
            <a:stretch/>
          </p:blipFill>
          <p:spPr>
            <a:xfrm>
              <a:off x="552450" y="1400175"/>
              <a:ext cx="2647950" cy="2466975"/>
            </a:xfrm>
            <a:prstGeom prst="rect">
              <a:avLst/>
            </a:prstGeom>
          </p:spPr>
        </p:pic>
        <p:pic>
          <p:nvPicPr>
            <p:cNvPr id="13" name="Picture 12">
              <a:extLst>
                <a:ext uri="{FF2B5EF4-FFF2-40B4-BE49-F238E27FC236}">
                  <a16:creationId xmlns:a16="http://schemas.microsoft.com/office/drawing/2014/main" id="{9ED6E248-6AD9-4D33-9759-3443E7AFF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700" y="1400175"/>
              <a:ext cx="4385733" cy="2466975"/>
            </a:xfrm>
            <a:prstGeom prst="rect">
              <a:avLst/>
            </a:prstGeom>
          </p:spPr>
        </p:pic>
      </p:grpSp>
      <p:sp>
        <p:nvSpPr>
          <p:cNvPr id="17" name="TextBox 16">
            <a:extLst>
              <a:ext uri="{FF2B5EF4-FFF2-40B4-BE49-F238E27FC236}">
                <a16:creationId xmlns:a16="http://schemas.microsoft.com/office/drawing/2014/main" id="{245A8284-E607-496A-8B1C-4D443E7AAF75}"/>
              </a:ext>
            </a:extLst>
          </p:cNvPr>
          <p:cNvSpPr txBox="1"/>
          <p:nvPr/>
        </p:nvSpPr>
        <p:spPr>
          <a:xfrm>
            <a:off x="247470" y="1388793"/>
            <a:ext cx="8649059" cy="954107"/>
          </a:xfrm>
          <a:prstGeom prst="rect">
            <a:avLst/>
          </a:prstGeom>
          <a:noFill/>
        </p:spPr>
        <p:txBody>
          <a:bodyPr wrap="square" rtlCol="0">
            <a:spAutoFit/>
          </a:bodyPr>
          <a:lstStyle/>
          <a:p>
            <a:pPr algn="ctr"/>
            <a:r>
              <a:rPr lang="en-US" sz="2800" dirty="0"/>
              <a:t>These were detected with &gt;90% confidence, corresponding to 99% precision on original dataset</a:t>
            </a:r>
          </a:p>
        </p:txBody>
      </p:sp>
    </p:spTree>
    <p:extLst>
      <p:ext uri="{BB962C8B-B14F-4D97-AF65-F5344CB8AC3E}">
        <p14:creationId xmlns:p14="http://schemas.microsoft.com/office/powerpoint/2010/main" val="93240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8079-42B9-49F8-A485-CF5B983BAC3A}"/>
              </a:ext>
            </a:extLst>
          </p:cNvPr>
          <p:cNvSpPr>
            <a:spLocks noGrp="1"/>
          </p:cNvSpPr>
          <p:nvPr>
            <p:ph type="title"/>
          </p:nvPr>
        </p:nvSpPr>
        <p:spPr>
          <a:xfrm>
            <a:off x="457200" y="274638"/>
            <a:ext cx="8229600" cy="1143000"/>
          </a:xfrm>
        </p:spPr>
        <p:txBody>
          <a:bodyPr/>
          <a:lstStyle/>
          <a:p>
            <a:r>
              <a:rPr lang="en-US" dirty="0"/>
              <a:t>Kitchens from Googling</a:t>
            </a:r>
          </a:p>
        </p:txBody>
      </p:sp>
      <p:grpSp>
        <p:nvGrpSpPr>
          <p:cNvPr id="11" name="Group 10">
            <a:extLst>
              <a:ext uri="{FF2B5EF4-FFF2-40B4-BE49-F238E27FC236}">
                <a16:creationId xmlns:a16="http://schemas.microsoft.com/office/drawing/2014/main" id="{AE7D46C7-22FA-45CE-B690-5EA6002BE31F}"/>
              </a:ext>
            </a:extLst>
          </p:cNvPr>
          <p:cNvGrpSpPr/>
          <p:nvPr/>
        </p:nvGrpSpPr>
        <p:grpSpPr>
          <a:xfrm>
            <a:off x="447261" y="4309852"/>
            <a:ext cx="8290196" cy="1328947"/>
            <a:chOff x="447261" y="4309852"/>
            <a:chExt cx="8290196" cy="1328947"/>
          </a:xfrm>
        </p:grpSpPr>
        <p:pic>
          <p:nvPicPr>
            <p:cNvPr id="1028" name="Picture 4" descr="http://places2.csail.mit.edu/explore/original/217/68.jpg">
              <a:extLst>
                <a:ext uri="{FF2B5EF4-FFF2-40B4-BE49-F238E27FC236}">
                  <a16:creationId xmlns:a16="http://schemas.microsoft.com/office/drawing/2014/main" id="{D252D317-7842-47F8-AA73-49A208263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594" y="4309852"/>
              <a:ext cx="1775390" cy="1328947"/>
            </a:xfrm>
            <a:prstGeom prst="rect">
              <a:avLst/>
            </a:prstGeom>
            <a:solidFill>
              <a:schemeClr val="accent2"/>
            </a:solidFill>
            <a:ln>
              <a:solidFill>
                <a:schemeClr val="tx1"/>
              </a:solidFill>
            </a:ln>
          </p:spPr>
        </p:pic>
        <p:pic>
          <p:nvPicPr>
            <p:cNvPr id="1030" name="Picture 6" descr="http://places2.csail.mit.edu/explore/original/217/22.jpg">
              <a:extLst>
                <a:ext uri="{FF2B5EF4-FFF2-40B4-BE49-F238E27FC236}">
                  <a16:creationId xmlns:a16="http://schemas.microsoft.com/office/drawing/2014/main" id="{78544B8C-B389-4BAD-B624-B374794A4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9228" y="4309852"/>
              <a:ext cx="1988229" cy="1328947"/>
            </a:xfrm>
            <a:prstGeom prst="rect">
              <a:avLst/>
            </a:prstGeom>
            <a:solidFill>
              <a:schemeClr val="accent2"/>
            </a:solidFill>
            <a:ln>
              <a:solidFill>
                <a:schemeClr val="tx1"/>
              </a:solidFill>
            </a:ln>
          </p:spPr>
        </p:pic>
        <p:pic>
          <p:nvPicPr>
            <p:cNvPr id="1032" name="Picture 8" descr="http://places2.csail.mit.edu/explore/original/217/137.jpg">
              <a:extLst>
                <a:ext uri="{FF2B5EF4-FFF2-40B4-BE49-F238E27FC236}">
                  <a16:creationId xmlns:a16="http://schemas.microsoft.com/office/drawing/2014/main" id="{429C2733-14D3-4B1E-BD2A-2A2B7C7D48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5896" y="4309852"/>
              <a:ext cx="1993421" cy="1328947"/>
            </a:xfrm>
            <a:prstGeom prst="rect">
              <a:avLst/>
            </a:prstGeom>
            <a:solidFill>
              <a:schemeClr val="accent2"/>
            </a:solidFill>
            <a:ln>
              <a:solidFill>
                <a:schemeClr val="tx1"/>
              </a:solidFill>
            </a:ln>
          </p:spPr>
        </p:pic>
        <p:pic>
          <p:nvPicPr>
            <p:cNvPr id="1034" name="Picture 10" descr="http://places2.csail.mit.edu/explore/original/217/158.jpg">
              <a:extLst>
                <a:ext uri="{FF2B5EF4-FFF2-40B4-BE49-F238E27FC236}">
                  <a16:creationId xmlns:a16="http://schemas.microsoft.com/office/drawing/2014/main" id="{8987D26A-B029-4245-81B4-CCA9B1282F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261" y="4309852"/>
              <a:ext cx="1993421" cy="1328947"/>
            </a:xfrm>
            <a:prstGeom prst="rect">
              <a:avLst/>
            </a:prstGeom>
            <a:solidFill>
              <a:schemeClr val="accent2"/>
            </a:solidFill>
            <a:ln>
              <a:solidFill>
                <a:schemeClr val="tx1"/>
              </a:solidFill>
            </a:ln>
          </p:spPr>
        </p:pic>
      </p:grpSp>
      <p:grpSp>
        <p:nvGrpSpPr>
          <p:cNvPr id="10" name="Group 9">
            <a:extLst>
              <a:ext uri="{FF2B5EF4-FFF2-40B4-BE49-F238E27FC236}">
                <a16:creationId xmlns:a16="http://schemas.microsoft.com/office/drawing/2014/main" id="{76B4ACC1-B718-41E7-8D6B-0784327A1ADB}"/>
              </a:ext>
            </a:extLst>
          </p:cNvPr>
          <p:cNvGrpSpPr/>
          <p:nvPr/>
        </p:nvGrpSpPr>
        <p:grpSpPr>
          <a:xfrm>
            <a:off x="447262" y="1477616"/>
            <a:ext cx="8290195" cy="1328947"/>
            <a:chOff x="447262" y="1477616"/>
            <a:chExt cx="8290195" cy="1328947"/>
          </a:xfrm>
        </p:grpSpPr>
        <p:pic>
          <p:nvPicPr>
            <p:cNvPr id="1026" name="Picture 2" descr="http://places2.csail.mit.edu/explore/original/217/122.jpg">
              <a:extLst>
                <a:ext uri="{FF2B5EF4-FFF2-40B4-BE49-F238E27FC236}">
                  <a16:creationId xmlns:a16="http://schemas.microsoft.com/office/drawing/2014/main" id="{609D77D7-6FE2-489E-B9A4-4422FD978E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262" y="1477616"/>
              <a:ext cx="1775390" cy="1328947"/>
            </a:xfrm>
            <a:prstGeom prst="rect">
              <a:avLst/>
            </a:prstGeom>
            <a:solidFill>
              <a:schemeClr val="accent2"/>
            </a:solidFill>
            <a:ln>
              <a:solidFill>
                <a:schemeClr val="tx1"/>
              </a:solidFill>
            </a:ln>
          </p:spPr>
        </p:pic>
        <p:pic>
          <p:nvPicPr>
            <p:cNvPr id="1042" name="Picture 18" descr="http://places2.csail.mit.edu/explore/original/217/23.jpg">
              <a:extLst>
                <a:ext uri="{FF2B5EF4-FFF2-40B4-BE49-F238E27FC236}">
                  <a16:creationId xmlns:a16="http://schemas.microsoft.com/office/drawing/2014/main" id="{C447CD6D-8846-4B5B-BB3D-9511811FC8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8462" y="1477616"/>
              <a:ext cx="2008995" cy="1328947"/>
            </a:xfrm>
            <a:prstGeom prst="rect">
              <a:avLst/>
            </a:prstGeom>
            <a:solidFill>
              <a:schemeClr val="accent2"/>
            </a:solidFill>
            <a:ln>
              <a:solidFill>
                <a:schemeClr val="tx1"/>
              </a:solidFill>
            </a:ln>
          </p:spPr>
        </p:pic>
        <p:pic>
          <p:nvPicPr>
            <p:cNvPr id="1044" name="Picture 20" descr="http://places2.csail.mit.edu/explore/original/217/62.jpg">
              <a:extLst>
                <a:ext uri="{FF2B5EF4-FFF2-40B4-BE49-F238E27FC236}">
                  <a16:creationId xmlns:a16="http://schemas.microsoft.com/office/drawing/2014/main" id="{CCEFA30C-8043-4A1B-B507-4CF57609B0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4766" y="1477616"/>
              <a:ext cx="2045333" cy="1328947"/>
            </a:xfrm>
            <a:prstGeom prst="rect">
              <a:avLst/>
            </a:prstGeom>
            <a:solidFill>
              <a:schemeClr val="accent2"/>
            </a:solidFill>
            <a:ln>
              <a:solidFill>
                <a:schemeClr val="tx1"/>
              </a:solidFill>
            </a:ln>
          </p:spPr>
        </p:pic>
        <p:pic>
          <p:nvPicPr>
            <p:cNvPr id="1046" name="Picture 22" descr="http://places2.csail.mit.edu/explore/original/217/110.jpg">
              <a:extLst>
                <a:ext uri="{FF2B5EF4-FFF2-40B4-BE49-F238E27FC236}">
                  <a16:creationId xmlns:a16="http://schemas.microsoft.com/office/drawing/2014/main" id="{1B9238D0-6EBC-4DBB-8F25-B63E379813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1014" y="1477616"/>
              <a:ext cx="1775390" cy="1328947"/>
            </a:xfrm>
            <a:prstGeom prst="rect">
              <a:avLst/>
            </a:prstGeom>
            <a:solidFill>
              <a:schemeClr val="accent2"/>
            </a:solidFill>
            <a:ln>
              <a:solidFill>
                <a:schemeClr val="tx1"/>
              </a:solidFill>
            </a:ln>
          </p:spPr>
        </p:pic>
      </p:grpSp>
      <p:grpSp>
        <p:nvGrpSpPr>
          <p:cNvPr id="9" name="Group 8">
            <a:extLst>
              <a:ext uri="{FF2B5EF4-FFF2-40B4-BE49-F238E27FC236}">
                <a16:creationId xmlns:a16="http://schemas.microsoft.com/office/drawing/2014/main" id="{6E63BF8B-1368-4524-BFAB-83021417DFD5}"/>
              </a:ext>
            </a:extLst>
          </p:cNvPr>
          <p:cNvGrpSpPr/>
          <p:nvPr/>
        </p:nvGrpSpPr>
        <p:grpSpPr>
          <a:xfrm>
            <a:off x="447261" y="2893734"/>
            <a:ext cx="8290196" cy="1328947"/>
            <a:chOff x="447261" y="2893734"/>
            <a:chExt cx="8290196" cy="1328947"/>
          </a:xfrm>
        </p:grpSpPr>
        <p:pic>
          <p:nvPicPr>
            <p:cNvPr id="1036" name="Picture 12" descr="http://places2.csail.mit.edu/explore/original/217/134.jpg">
              <a:extLst>
                <a:ext uri="{FF2B5EF4-FFF2-40B4-BE49-F238E27FC236}">
                  <a16:creationId xmlns:a16="http://schemas.microsoft.com/office/drawing/2014/main" id="{2B47CDEC-6AB3-4FDC-A098-26B18FE2F8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2067" y="2893734"/>
              <a:ext cx="1775390" cy="1328947"/>
            </a:xfrm>
            <a:prstGeom prst="rect">
              <a:avLst/>
            </a:prstGeom>
            <a:solidFill>
              <a:schemeClr val="accent2"/>
            </a:solidFill>
            <a:ln>
              <a:solidFill>
                <a:schemeClr val="tx1"/>
              </a:solidFill>
            </a:ln>
          </p:spPr>
        </p:pic>
        <p:pic>
          <p:nvPicPr>
            <p:cNvPr id="1038" name="Picture 14" descr="http://places2.csail.mit.edu/explore/original/217/91.jpg">
              <a:extLst>
                <a:ext uri="{FF2B5EF4-FFF2-40B4-BE49-F238E27FC236}">
                  <a16:creationId xmlns:a16="http://schemas.microsoft.com/office/drawing/2014/main" id="{5E1ED112-D419-41CF-B170-0C0305F68E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66603" y="2893734"/>
              <a:ext cx="1775390" cy="1328947"/>
            </a:xfrm>
            <a:prstGeom prst="rect">
              <a:avLst/>
            </a:prstGeom>
            <a:solidFill>
              <a:schemeClr val="accent2"/>
            </a:solidFill>
            <a:ln>
              <a:solidFill>
                <a:schemeClr val="tx1"/>
              </a:solidFill>
            </a:ln>
          </p:spPr>
        </p:pic>
        <p:pic>
          <p:nvPicPr>
            <p:cNvPr id="1040" name="Picture 16" descr="http://places2.csail.mit.edu/explore/original/217/191.jpg">
              <a:extLst>
                <a:ext uri="{FF2B5EF4-FFF2-40B4-BE49-F238E27FC236}">
                  <a16:creationId xmlns:a16="http://schemas.microsoft.com/office/drawing/2014/main" id="{87633CA7-FFB2-4F12-AF8D-D322701C93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42725" y="2893734"/>
              <a:ext cx="2003804" cy="1328947"/>
            </a:xfrm>
            <a:prstGeom prst="rect">
              <a:avLst/>
            </a:prstGeom>
            <a:solidFill>
              <a:schemeClr val="accent2"/>
            </a:solidFill>
            <a:ln>
              <a:solidFill>
                <a:schemeClr val="tx1"/>
              </a:solidFill>
            </a:ln>
          </p:spPr>
        </p:pic>
        <p:pic>
          <p:nvPicPr>
            <p:cNvPr id="1048" name="Picture 24" descr="http://places2.csail.mit.edu/explore/original/217/96.jpg">
              <a:extLst>
                <a:ext uri="{FF2B5EF4-FFF2-40B4-BE49-F238E27FC236}">
                  <a16:creationId xmlns:a16="http://schemas.microsoft.com/office/drawing/2014/main" id="{329FD727-3CDF-4CF8-B4D0-ED22D7DAEB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7261" y="2893734"/>
              <a:ext cx="1775390" cy="1328947"/>
            </a:xfrm>
            <a:prstGeom prst="rect">
              <a:avLst/>
            </a:prstGeom>
            <a:solidFill>
              <a:schemeClr val="accent2"/>
            </a:solidFill>
            <a:ln>
              <a:solidFill>
                <a:schemeClr val="tx1"/>
              </a:solidFill>
            </a:ln>
          </p:spPr>
        </p:pic>
      </p:grpSp>
      <p:sp>
        <p:nvSpPr>
          <p:cNvPr id="8" name="TextBox 7">
            <a:extLst>
              <a:ext uri="{FF2B5EF4-FFF2-40B4-BE49-F238E27FC236}">
                <a16:creationId xmlns:a16="http://schemas.microsoft.com/office/drawing/2014/main" id="{B41D9336-1BA7-4369-9C6D-833E8DDDC0E4}"/>
              </a:ext>
            </a:extLst>
          </p:cNvPr>
          <p:cNvSpPr txBox="1"/>
          <p:nvPr/>
        </p:nvSpPr>
        <p:spPr>
          <a:xfrm>
            <a:off x="3767089" y="6019800"/>
            <a:ext cx="4863949" cy="369332"/>
          </a:xfrm>
          <a:prstGeom prst="rect">
            <a:avLst/>
          </a:prstGeom>
          <a:noFill/>
        </p:spPr>
        <p:txBody>
          <a:bodyPr wrap="square" rtlCol="0">
            <a:spAutoFit/>
          </a:bodyPr>
          <a:lstStyle/>
          <a:p>
            <a:pPr algn="r"/>
            <a:r>
              <a:rPr lang="en-US" dirty="0"/>
              <a:t>Places 365 Dataset, Zhou et al. ‘17</a:t>
            </a:r>
          </a:p>
        </p:txBody>
      </p:sp>
    </p:spTree>
    <p:extLst>
      <p:ext uri="{BB962C8B-B14F-4D97-AF65-F5344CB8AC3E}">
        <p14:creationId xmlns:p14="http://schemas.microsoft.com/office/powerpoint/2010/main" val="571128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05800" cy="838200"/>
          </a:xfrm>
        </p:spPr>
        <p:txBody>
          <a:bodyPr>
            <a:normAutofit fontScale="90000"/>
          </a:bodyPr>
          <a:lstStyle/>
          <a:p>
            <a:r>
              <a:rPr lang="en-US" dirty="0"/>
              <a:t>New detection benchmark: COCO (2014)</a:t>
            </a:r>
          </a:p>
        </p:txBody>
      </p:sp>
      <p:sp>
        <p:nvSpPr>
          <p:cNvPr id="6" name="Rectangle 5"/>
          <p:cNvSpPr/>
          <p:nvPr/>
        </p:nvSpPr>
        <p:spPr>
          <a:xfrm>
            <a:off x="609600" y="5766137"/>
            <a:ext cx="7772400" cy="1015663"/>
          </a:xfrm>
          <a:prstGeom prst="rect">
            <a:avLst/>
          </a:prstGeom>
        </p:spPr>
        <p:txBody>
          <a:bodyPr wrap="square">
            <a:spAutoFit/>
          </a:bodyPr>
          <a:lstStyle/>
          <a:p>
            <a:pPr algn="ctr"/>
            <a:r>
              <a:rPr lang="en-US" sz="2000" b="0" dirty="0"/>
              <a:t>J. Huang et al., </a:t>
            </a:r>
            <a:r>
              <a:rPr lang="en-US" sz="2000" b="0" dirty="0">
                <a:hlinkClick r:id="rId2"/>
              </a:rPr>
              <a:t>Speed/accuracy trade-offs for modern convolutional object detectors</a:t>
            </a:r>
            <a:r>
              <a:rPr lang="en-US" sz="2000" b="0" dirty="0"/>
              <a:t>, CVPR 2017</a:t>
            </a:r>
          </a:p>
        </p:txBody>
      </p:sp>
      <p:pic>
        <p:nvPicPr>
          <p:cNvPr id="11" name="Picture 10" descr="Screen Shot 2018-04-18 at 3.19.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938623"/>
            <a:ext cx="8001000" cy="4776377"/>
          </a:xfrm>
          <a:prstGeom prst="rect">
            <a:avLst/>
          </a:prstGeom>
        </p:spPr>
      </p:pic>
    </p:spTree>
    <p:extLst>
      <p:ext uri="{BB962C8B-B14F-4D97-AF65-F5344CB8AC3E}">
        <p14:creationId xmlns:p14="http://schemas.microsoft.com/office/powerpoint/2010/main" val="893603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Object detection with CNNs</a:t>
            </a:r>
          </a:p>
        </p:txBody>
      </p:sp>
      <p:sp>
        <p:nvSpPr>
          <p:cNvPr id="3" name="Content Placeholder 2"/>
          <p:cNvSpPr>
            <a:spLocks noGrp="1"/>
          </p:cNvSpPr>
          <p:nvPr>
            <p:ph idx="1"/>
          </p:nvPr>
        </p:nvSpPr>
        <p:spPr/>
        <p:txBody>
          <a:bodyPr/>
          <a:lstStyle/>
          <a:p>
            <a:pPr marL="457200" indent="-457200">
              <a:buFont typeface="Arial"/>
              <a:buChar char="•"/>
            </a:pPr>
            <a:r>
              <a:rPr lang="en-US" dirty="0"/>
              <a:t>R-CNN: region proposals + CNN on cropped, resampled regions</a:t>
            </a:r>
          </a:p>
          <a:p>
            <a:pPr marL="457200" indent="-457200">
              <a:buFont typeface="Arial"/>
              <a:buChar char="•"/>
            </a:pPr>
            <a:r>
              <a:rPr lang="en-US" dirty="0"/>
              <a:t>Fast R-CNN: region proposals + </a:t>
            </a:r>
            <a:r>
              <a:rPr lang="en-US" dirty="0" err="1"/>
              <a:t>RoI</a:t>
            </a:r>
            <a:r>
              <a:rPr lang="en-US" dirty="0"/>
              <a:t> pooling on top of a </a:t>
            </a:r>
            <a:r>
              <a:rPr lang="en-US" dirty="0" err="1"/>
              <a:t>conv</a:t>
            </a:r>
            <a:r>
              <a:rPr lang="en-US" dirty="0"/>
              <a:t> feature map</a:t>
            </a:r>
          </a:p>
          <a:p>
            <a:pPr marL="457200" indent="-457200">
              <a:buFont typeface="Arial"/>
              <a:buChar char="•"/>
            </a:pPr>
            <a:r>
              <a:rPr lang="en-US" dirty="0"/>
              <a:t>Faster R-CNN: RPN + </a:t>
            </a:r>
            <a:r>
              <a:rPr lang="en-US" dirty="0" err="1"/>
              <a:t>RoI</a:t>
            </a:r>
            <a:r>
              <a:rPr lang="en-US" dirty="0"/>
              <a:t> pooling</a:t>
            </a:r>
          </a:p>
          <a:p>
            <a:pPr marL="457200" indent="-457200">
              <a:buFont typeface="Arial"/>
              <a:buChar char="•"/>
            </a:pPr>
            <a:r>
              <a:rPr lang="en-US" dirty="0"/>
              <a:t>Next generation of detectors</a:t>
            </a:r>
          </a:p>
          <a:p>
            <a:pPr marL="857250" lvl="1" indent="-457200">
              <a:buFont typeface="Arial"/>
              <a:buChar char="•"/>
            </a:pPr>
            <a:r>
              <a:rPr lang="en-US" sz="2400" dirty="0"/>
              <a:t>Direct prediction of BB offsets, class scores on top of </a:t>
            </a:r>
            <a:r>
              <a:rPr lang="en-US" sz="2400" dirty="0" err="1"/>
              <a:t>conv</a:t>
            </a:r>
            <a:r>
              <a:rPr lang="en-US" sz="2400" dirty="0"/>
              <a:t> feature maps</a:t>
            </a:r>
          </a:p>
          <a:p>
            <a:pPr marL="857250" lvl="1" indent="-457200">
              <a:buFont typeface="Arial"/>
              <a:buChar char="•"/>
            </a:pPr>
            <a:r>
              <a:rPr lang="en-US" sz="2400" dirty="0"/>
              <a:t>Get better context by combining feature maps at multiple resolutions</a:t>
            </a:r>
          </a:p>
        </p:txBody>
      </p:sp>
    </p:spTree>
    <p:extLst>
      <p:ext uri="{BB962C8B-B14F-4D97-AF65-F5344CB8AC3E}">
        <p14:creationId xmlns:p14="http://schemas.microsoft.com/office/powerpoint/2010/main" val="106134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2499-F199-414C-B050-BFBE841F2100}"/>
              </a:ext>
            </a:extLst>
          </p:cNvPr>
          <p:cNvSpPr>
            <a:spLocks noGrp="1"/>
          </p:cNvSpPr>
          <p:nvPr>
            <p:ph type="title"/>
          </p:nvPr>
        </p:nvSpPr>
        <p:spPr/>
        <p:txBody>
          <a:bodyPr/>
          <a:lstStyle/>
          <a:p>
            <a:r>
              <a:rPr lang="en-US" dirty="0"/>
              <a:t>And Now For Something Completely Different</a:t>
            </a:r>
          </a:p>
        </p:txBody>
      </p:sp>
      <p:sp>
        <p:nvSpPr>
          <p:cNvPr id="3" name="Content Placeholder 2">
            <a:extLst>
              <a:ext uri="{FF2B5EF4-FFF2-40B4-BE49-F238E27FC236}">
                <a16:creationId xmlns:a16="http://schemas.microsoft.com/office/drawing/2014/main" id="{5B11CED1-FFB2-421E-B8F1-9C1F11D081E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18158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3D7F-0EFE-42E6-8A84-EF9EC82DECF4}"/>
              </a:ext>
            </a:extLst>
          </p:cNvPr>
          <p:cNvSpPr>
            <a:spLocks noGrp="1"/>
          </p:cNvSpPr>
          <p:nvPr>
            <p:ph type="title"/>
          </p:nvPr>
        </p:nvSpPr>
        <p:spPr/>
        <p:txBody>
          <a:bodyPr/>
          <a:lstStyle/>
          <a:p>
            <a:r>
              <a:rPr lang="en-US" dirty="0"/>
              <a:t>The Wrong Way To Do It</a:t>
            </a:r>
          </a:p>
        </p:txBody>
      </p:sp>
      <p:sp>
        <p:nvSpPr>
          <p:cNvPr id="23" name="TextBox 22">
            <a:extLst>
              <a:ext uri="{FF2B5EF4-FFF2-40B4-BE49-F238E27FC236}">
                <a16:creationId xmlns:a16="http://schemas.microsoft.com/office/drawing/2014/main" id="{6C28B761-3171-4433-9AC4-308FE173D231}"/>
              </a:ext>
            </a:extLst>
          </p:cNvPr>
          <p:cNvSpPr txBox="1"/>
          <p:nvPr/>
        </p:nvSpPr>
        <p:spPr>
          <a:xfrm>
            <a:off x="376518" y="3872753"/>
            <a:ext cx="8390964" cy="1569660"/>
          </a:xfrm>
          <a:prstGeom prst="rect">
            <a:avLst/>
          </a:prstGeom>
          <a:noFill/>
        </p:spPr>
        <p:txBody>
          <a:bodyPr wrap="square" rtlCol="0">
            <a:spAutoFit/>
          </a:bodyPr>
          <a:lstStyle/>
          <a:p>
            <a:pPr algn="ctr"/>
            <a:r>
              <a:rPr lang="en-US" sz="3200" b="1" dirty="0"/>
              <a:t>Add another output (why not):</a:t>
            </a:r>
          </a:p>
          <a:p>
            <a:pPr algn="ctr"/>
            <a:r>
              <a:rPr lang="en-US" sz="3200" dirty="0"/>
              <a:t>Predict the </a:t>
            </a:r>
            <a:r>
              <a:rPr lang="en-US" sz="3200" i="1" dirty="0"/>
              <a:t>bounding box</a:t>
            </a:r>
            <a:r>
              <a:rPr lang="en-US" sz="3200" dirty="0"/>
              <a:t> of the object</a:t>
            </a:r>
          </a:p>
          <a:p>
            <a:pPr algn="ctr"/>
            <a:r>
              <a:rPr lang="en-US" sz="3200" dirty="0"/>
              <a:t>[</a:t>
            </a:r>
            <a:r>
              <a:rPr lang="en-US" sz="3200" dirty="0" err="1"/>
              <a:t>x,y,width,height</a:t>
            </a:r>
            <a:r>
              <a:rPr lang="en-US" sz="3200" dirty="0"/>
              <a:t>] or [</a:t>
            </a:r>
            <a:r>
              <a:rPr lang="en-US" sz="3200" dirty="0" err="1"/>
              <a:t>minX,minY,maxX,maxY</a:t>
            </a:r>
            <a:r>
              <a:rPr lang="en-US" sz="3200" dirty="0"/>
              <a:t>]</a:t>
            </a:r>
          </a:p>
        </p:txBody>
      </p:sp>
      <p:cxnSp>
        <p:nvCxnSpPr>
          <p:cNvPr id="4" name="Straight Connector 3">
            <a:extLst>
              <a:ext uri="{FF2B5EF4-FFF2-40B4-BE49-F238E27FC236}">
                <a16:creationId xmlns:a16="http://schemas.microsoft.com/office/drawing/2014/main" id="{04F11B31-6EA6-44EB-BEDB-796519308257}"/>
              </a:ext>
            </a:extLst>
          </p:cNvPr>
          <p:cNvCxnSpPr>
            <a:cxnSpLocks/>
          </p:cNvCxnSpPr>
          <p:nvPr/>
        </p:nvCxnSpPr>
        <p:spPr>
          <a:xfrm>
            <a:off x="292287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77AFD04-28AC-4AFE-88CE-642C30417FBA}"/>
              </a:ext>
            </a:extLst>
          </p:cNvPr>
          <p:cNvSpPr/>
          <p:nvPr/>
        </p:nvSpPr>
        <p:spPr>
          <a:xfrm>
            <a:off x="3596627" y="2441150"/>
            <a:ext cx="1104465"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16" name="Straight Connector 15">
            <a:extLst>
              <a:ext uri="{FF2B5EF4-FFF2-40B4-BE49-F238E27FC236}">
                <a16:creationId xmlns:a16="http://schemas.microsoft.com/office/drawing/2014/main" id="{81389968-75B8-45B0-8BA5-DDE954DE96EC}"/>
              </a:ext>
            </a:extLst>
          </p:cNvPr>
          <p:cNvCxnSpPr>
            <a:cxnSpLocks/>
          </p:cNvCxnSpPr>
          <p:nvPr/>
        </p:nvCxnSpPr>
        <p:spPr>
          <a:xfrm flipV="1">
            <a:off x="4926559" y="2131481"/>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82F1F0F-F513-4140-98FC-36952998BEF6}"/>
              </a:ext>
            </a:extLst>
          </p:cNvPr>
          <p:cNvGrpSpPr/>
          <p:nvPr/>
        </p:nvGrpSpPr>
        <p:grpSpPr>
          <a:xfrm>
            <a:off x="5483254" y="1254319"/>
            <a:ext cx="1180861" cy="1169550"/>
            <a:chOff x="5502653" y="2390192"/>
            <a:chExt cx="1180861" cy="1169550"/>
          </a:xfrm>
        </p:grpSpPr>
        <p:sp>
          <p:nvSpPr>
            <p:cNvPr id="19" name="Cube 18">
              <a:extLst>
                <a:ext uri="{FF2B5EF4-FFF2-40B4-BE49-F238E27FC236}">
                  <a16:creationId xmlns:a16="http://schemas.microsoft.com/office/drawing/2014/main" id="{F0BD7487-6D02-4427-B569-08710AA86E78}"/>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BA4B8E7-72A5-4D7A-96FB-CD78D7CD63D8}"/>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1" name="TextBox 20">
              <a:extLst>
                <a:ext uri="{FF2B5EF4-FFF2-40B4-BE49-F238E27FC236}">
                  <a16:creationId xmlns:a16="http://schemas.microsoft.com/office/drawing/2014/main" id="{79DCD0BB-B6C5-4368-9D97-AC6E4B89388E}"/>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2" name="TextBox 21">
              <a:extLst>
                <a:ext uri="{FF2B5EF4-FFF2-40B4-BE49-F238E27FC236}">
                  <a16:creationId xmlns:a16="http://schemas.microsoft.com/office/drawing/2014/main" id="{5894E804-2092-4CDD-9022-0125213ED4A0}"/>
                </a:ext>
              </a:extLst>
            </p:cNvPr>
            <p:cNvSpPr txBox="1"/>
            <p:nvPr/>
          </p:nvSpPr>
          <p:spPr>
            <a:xfrm>
              <a:off x="6123275" y="2390192"/>
              <a:ext cx="487086" cy="584775"/>
            </a:xfrm>
            <a:prstGeom prst="rect">
              <a:avLst/>
            </a:prstGeom>
            <a:noFill/>
          </p:spPr>
          <p:txBody>
            <a:bodyPr wrap="square" rtlCol="0">
              <a:spAutoFit/>
            </a:bodyPr>
            <a:lstStyle/>
            <a:p>
              <a:pPr algn="ctr"/>
              <a:r>
                <a:rPr lang="en-US" sz="3200" dirty="0"/>
                <a:t>F</a:t>
              </a:r>
            </a:p>
          </p:txBody>
        </p:sp>
      </p:grpSp>
      <p:pic>
        <p:nvPicPr>
          <p:cNvPr id="25" name="Picture 24">
            <a:extLst>
              <a:ext uri="{FF2B5EF4-FFF2-40B4-BE49-F238E27FC236}">
                <a16:creationId xmlns:a16="http://schemas.microsoft.com/office/drawing/2014/main" id="{96EFF4ED-7BF4-4C53-89BA-9FC7CE87C9A2}"/>
              </a:ext>
            </a:extLst>
          </p:cNvPr>
          <p:cNvPicPr>
            <a:picLocks noChangeAspect="1"/>
          </p:cNvPicPr>
          <p:nvPr/>
        </p:nvPicPr>
        <p:blipFill rotWithShape="1">
          <a:blip r:embed="rId2">
            <a:extLst>
              <a:ext uri="{28A0092B-C50C-407E-A947-70E740481C1C}">
                <a14:useLocalDpi xmlns:a14="http://schemas.microsoft.com/office/drawing/2010/main" val="0"/>
              </a:ext>
            </a:extLst>
          </a:blip>
          <a:srcRect l="60453" t="18557" r="13059" b="46124"/>
          <a:stretch/>
        </p:blipFill>
        <p:spPr>
          <a:xfrm>
            <a:off x="877641" y="1839094"/>
            <a:ext cx="1819769" cy="1819769"/>
          </a:xfrm>
          <a:prstGeom prst="rect">
            <a:avLst/>
          </a:prstGeom>
          <a:ln>
            <a:solidFill>
              <a:schemeClr val="tx1"/>
            </a:solidFill>
          </a:ln>
        </p:spPr>
      </p:pic>
      <p:cxnSp>
        <p:nvCxnSpPr>
          <p:cNvPr id="14" name="Straight Connector 13">
            <a:extLst>
              <a:ext uri="{FF2B5EF4-FFF2-40B4-BE49-F238E27FC236}">
                <a16:creationId xmlns:a16="http://schemas.microsoft.com/office/drawing/2014/main" id="{A8EAC579-8B87-4958-A866-3D68AC417C1A}"/>
              </a:ext>
            </a:extLst>
          </p:cNvPr>
          <p:cNvCxnSpPr>
            <a:cxnSpLocks/>
          </p:cNvCxnSpPr>
          <p:nvPr/>
        </p:nvCxnSpPr>
        <p:spPr>
          <a:xfrm>
            <a:off x="4958832" y="2899128"/>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EFAEBF0-68FA-4C56-A3F3-7BC7B0E7B313}"/>
              </a:ext>
            </a:extLst>
          </p:cNvPr>
          <p:cNvGrpSpPr/>
          <p:nvPr/>
        </p:nvGrpSpPr>
        <p:grpSpPr>
          <a:xfrm>
            <a:off x="5483254" y="2629206"/>
            <a:ext cx="1180861" cy="1169550"/>
            <a:chOff x="5502653" y="2390192"/>
            <a:chExt cx="1180861" cy="1169550"/>
          </a:xfrm>
        </p:grpSpPr>
        <p:sp>
          <p:nvSpPr>
            <p:cNvPr id="24" name="Cube 23">
              <a:extLst>
                <a:ext uri="{FF2B5EF4-FFF2-40B4-BE49-F238E27FC236}">
                  <a16:creationId xmlns:a16="http://schemas.microsoft.com/office/drawing/2014/main" id="{D57BA3D1-B8EF-44DC-B84C-920E64579AD5}"/>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4FABDF8-4DA7-49C1-B18F-99831F93D27C}"/>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7" name="TextBox 26">
              <a:extLst>
                <a:ext uri="{FF2B5EF4-FFF2-40B4-BE49-F238E27FC236}">
                  <a16:creationId xmlns:a16="http://schemas.microsoft.com/office/drawing/2014/main" id="{916FECDE-0968-4F3C-B2A4-EF59FD97DECF}"/>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8" name="TextBox 27">
              <a:extLst>
                <a:ext uri="{FF2B5EF4-FFF2-40B4-BE49-F238E27FC236}">
                  <a16:creationId xmlns:a16="http://schemas.microsoft.com/office/drawing/2014/main" id="{DDAA7104-1AF5-4E92-A8D2-0500C887019B}"/>
                </a:ext>
              </a:extLst>
            </p:cNvPr>
            <p:cNvSpPr txBox="1"/>
            <p:nvPr/>
          </p:nvSpPr>
          <p:spPr>
            <a:xfrm>
              <a:off x="6123275" y="2390192"/>
              <a:ext cx="487086" cy="584775"/>
            </a:xfrm>
            <a:prstGeom prst="rect">
              <a:avLst/>
            </a:prstGeom>
            <a:noFill/>
          </p:spPr>
          <p:txBody>
            <a:bodyPr wrap="square" rtlCol="0">
              <a:spAutoFit/>
            </a:bodyPr>
            <a:lstStyle/>
            <a:p>
              <a:pPr algn="ctr"/>
              <a:r>
                <a:rPr lang="en-US" sz="3200" dirty="0"/>
                <a:t>4</a:t>
              </a:r>
            </a:p>
          </p:txBody>
        </p:sp>
      </p:grpSp>
    </p:spTree>
    <p:extLst>
      <p:ext uri="{BB962C8B-B14F-4D97-AF65-F5344CB8AC3E}">
        <p14:creationId xmlns:p14="http://schemas.microsoft.com/office/powerpoint/2010/main" val="19141562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ImageNet</a:t>
            </a:r>
            <a:r>
              <a:rPr lang="en-US" dirty="0"/>
              <a:t> + Deep Learning</a:t>
            </a:r>
          </a:p>
        </p:txBody>
      </p:sp>
      <p:grpSp>
        <p:nvGrpSpPr>
          <p:cNvPr id="67" name="Group 66"/>
          <p:cNvGrpSpPr/>
          <p:nvPr/>
        </p:nvGrpSpPr>
        <p:grpSpPr>
          <a:xfrm>
            <a:off x="3414591" y="1490843"/>
            <a:ext cx="2655571" cy="1896836"/>
            <a:chOff x="2514600" y="1828800"/>
            <a:chExt cx="4267200" cy="3048000"/>
          </a:xfrm>
        </p:grpSpPr>
        <p:grpSp>
          <p:nvGrpSpPr>
            <p:cNvPr id="68" name="Group 67"/>
            <p:cNvGrpSpPr/>
            <p:nvPr/>
          </p:nvGrpSpPr>
          <p:grpSpPr>
            <a:xfrm>
              <a:off x="3276600" y="1981200"/>
              <a:ext cx="609600" cy="2743200"/>
              <a:chOff x="3276600" y="1981200"/>
              <a:chExt cx="609600" cy="2743200"/>
            </a:xfrm>
          </p:grpSpPr>
          <p:sp>
            <p:nvSpPr>
              <p:cNvPr id="118" name="Oval 117"/>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Rounded Rectangle 68"/>
            <p:cNvSpPr/>
            <p:nvPr/>
          </p:nvSpPr>
          <p:spPr>
            <a:xfrm>
              <a:off x="3124200" y="18288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4495800" y="1828800"/>
              <a:ext cx="914400" cy="3048000"/>
              <a:chOff x="3276600" y="1981200"/>
              <a:chExt cx="914400" cy="3048000"/>
            </a:xfrm>
          </p:grpSpPr>
          <p:grpSp>
            <p:nvGrpSpPr>
              <p:cNvPr id="112" name="Group 111"/>
              <p:cNvGrpSpPr/>
              <p:nvPr/>
            </p:nvGrpSpPr>
            <p:grpSpPr>
              <a:xfrm>
                <a:off x="3429000" y="2133600"/>
                <a:ext cx="609600" cy="2743200"/>
                <a:chOff x="3276600" y="1981200"/>
                <a:chExt cx="609600" cy="2743200"/>
              </a:xfrm>
            </p:grpSpPr>
            <p:sp>
              <p:nvSpPr>
                <p:cNvPr id="114" name="Oval 113"/>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Rounded Rectangle 112"/>
              <p:cNvSpPr/>
              <p:nvPr/>
            </p:nvSpPr>
            <p:spPr>
              <a:xfrm>
                <a:off x="3276600" y="19812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3886200" y="2286000"/>
              <a:ext cx="762000" cy="2133600"/>
              <a:chOff x="3886199" y="2286000"/>
              <a:chExt cx="1147590" cy="2133600"/>
            </a:xfrm>
          </p:grpSpPr>
          <p:cxnSp>
            <p:nvCxnSpPr>
              <p:cNvPr id="104" name="Straight Connector 103"/>
              <p:cNvCxnSpPr>
                <a:stCxn id="118" idx="6"/>
                <a:endCxn id="114" idx="2"/>
              </p:cNvCxnSpPr>
              <p:nvPr/>
            </p:nvCxnSpPr>
            <p:spPr>
              <a:xfrm>
                <a:off x="3886199" y="22860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118" idx="6"/>
                <a:endCxn id="115" idx="2"/>
              </p:cNvCxnSpPr>
              <p:nvPr/>
            </p:nvCxnSpPr>
            <p:spPr>
              <a:xfrm>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118" idx="6"/>
                <a:endCxn id="116" idx="2"/>
              </p:cNvCxnSpPr>
              <p:nvPr/>
            </p:nvCxnSpPr>
            <p:spPr>
              <a:xfrm>
                <a:off x="3886199" y="22860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118" idx="6"/>
                <a:endCxn id="117" idx="2"/>
              </p:cNvCxnSpPr>
              <p:nvPr/>
            </p:nvCxnSpPr>
            <p:spPr>
              <a:xfrm>
                <a:off x="3886199" y="2286000"/>
                <a:ext cx="114759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stCxn id="119" idx="6"/>
                <a:endCxn id="114" idx="2"/>
              </p:cNvCxnSpPr>
              <p:nvPr/>
            </p:nvCxnSpPr>
            <p:spPr>
              <a:xfrm flipV="1">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19" idx="6"/>
                <a:endCxn id="115" idx="2"/>
              </p:cNvCxnSpPr>
              <p:nvPr/>
            </p:nvCxnSpPr>
            <p:spPr>
              <a:xfrm>
                <a:off x="3886199" y="29972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19" idx="6"/>
                <a:endCxn id="116" idx="2"/>
              </p:cNvCxnSpPr>
              <p:nvPr/>
            </p:nvCxnSpPr>
            <p:spPr>
              <a:xfrm>
                <a:off x="3886199" y="29972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19" idx="6"/>
                <a:endCxn id="117" idx="2"/>
              </p:cNvCxnSpPr>
              <p:nvPr/>
            </p:nvCxnSpPr>
            <p:spPr>
              <a:xfrm>
                <a:off x="3886199" y="29972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flipV="1">
              <a:off x="3886200" y="2286000"/>
              <a:ext cx="758952" cy="2133600"/>
              <a:chOff x="3886200" y="2286000"/>
              <a:chExt cx="1143000" cy="2133600"/>
            </a:xfrm>
          </p:grpSpPr>
          <p:cxnSp>
            <p:nvCxnSpPr>
              <p:cNvPr id="96" name="Straight Connector 95"/>
              <p:cNvCxnSpPr/>
              <p:nvPr/>
            </p:nvCxnSpPr>
            <p:spPr>
              <a:xfrm>
                <a:off x="3886200" y="22860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8862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886200" y="2286000"/>
                <a:ext cx="114300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8862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8862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862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5867400" y="2540000"/>
              <a:ext cx="914400" cy="1625600"/>
              <a:chOff x="6629400" y="2184400"/>
              <a:chExt cx="914400" cy="1625600"/>
            </a:xfrm>
          </p:grpSpPr>
          <p:grpSp>
            <p:nvGrpSpPr>
              <p:cNvPr id="92" name="Group 91"/>
              <p:cNvGrpSpPr/>
              <p:nvPr/>
            </p:nvGrpSpPr>
            <p:grpSpPr>
              <a:xfrm>
                <a:off x="6781800" y="2336800"/>
                <a:ext cx="609600" cy="1320800"/>
                <a:chOff x="3276600" y="2692400"/>
                <a:chExt cx="609600" cy="1320800"/>
              </a:xfrm>
            </p:grpSpPr>
            <p:sp>
              <p:nvSpPr>
                <p:cNvPr id="94" name="Oval 93"/>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Rounded Rectangle 92"/>
              <p:cNvSpPr/>
              <p:nvPr/>
            </p:nvSpPr>
            <p:spPr>
              <a:xfrm>
                <a:off x="6629400" y="2184400"/>
                <a:ext cx="914400" cy="1625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5257800" y="2286000"/>
              <a:ext cx="762000" cy="2133600"/>
              <a:chOff x="5638800" y="2286000"/>
              <a:chExt cx="1143000" cy="2133600"/>
            </a:xfrm>
          </p:grpSpPr>
          <p:cxnSp>
            <p:nvCxnSpPr>
              <p:cNvPr id="84" name="Straight Connector 83"/>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flipH="1">
              <a:off x="2514600" y="2286000"/>
              <a:ext cx="758952" cy="2133600"/>
              <a:chOff x="5638800" y="2286000"/>
              <a:chExt cx="1143000" cy="2133600"/>
            </a:xfrm>
          </p:grpSpPr>
          <p:cxnSp>
            <p:nvCxnSpPr>
              <p:cNvPr id="76" name="Straight Connector 75"/>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3" name="Right Arrow 122"/>
          <p:cNvSpPr/>
          <p:nvPr/>
        </p:nvSpPr>
        <p:spPr>
          <a:xfrm>
            <a:off x="2989776" y="2123122"/>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ight Arrow 123"/>
          <p:cNvSpPr/>
          <p:nvPr/>
        </p:nvSpPr>
        <p:spPr>
          <a:xfrm>
            <a:off x="6266376" y="2123120"/>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6609276" y="2085318"/>
            <a:ext cx="1577676" cy="707886"/>
          </a:xfrm>
          <a:prstGeom prst="rect">
            <a:avLst/>
          </a:prstGeom>
          <a:noFill/>
        </p:spPr>
        <p:txBody>
          <a:bodyPr wrap="none" rtlCol="0">
            <a:spAutoFit/>
          </a:bodyPr>
          <a:lstStyle/>
          <a:p>
            <a:r>
              <a:rPr lang="en-US" sz="4000" dirty="0"/>
              <a:t>Beagle</a:t>
            </a: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130000"/>
                    </a14:imgEffect>
                    <a14:imgEffect>
                      <a14:brightnessContrast bright="8000" contrast="7000"/>
                    </a14:imgEffect>
                  </a14:imgLayer>
                </a14:imgProps>
              </a:ext>
              <a:ext uri="{28A0092B-C50C-407E-A947-70E740481C1C}">
                <a14:useLocalDpi xmlns:a14="http://schemas.microsoft.com/office/drawing/2010/main" val="0"/>
              </a:ext>
            </a:extLst>
          </a:blip>
          <a:srcRect l="11549" b="11549"/>
          <a:stretch/>
        </p:blipFill>
        <p:spPr>
          <a:xfrm>
            <a:off x="322775" y="1490842"/>
            <a:ext cx="2529115" cy="1896837"/>
          </a:xfrm>
          <a:prstGeom prst="rect">
            <a:avLst/>
          </a:prstGeom>
        </p:spPr>
      </p:pic>
      <p:grpSp>
        <p:nvGrpSpPr>
          <p:cNvPr id="14" name="Group 13"/>
          <p:cNvGrpSpPr/>
          <p:nvPr/>
        </p:nvGrpSpPr>
        <p:grpSpPr>
          <a:xfrm>
            <a:off x="3414591" y="1490843"/>
            <a:ext cx="1801995" cy="1896836"/>
            <a:chOff x="4603844" y="3415255"/>
            <a:chExt cx="1801995" cy="1896836"/>
          </a:xfrm>
        </p:grpSpPr>
        <p:grpSp>
          <p:nvGrpSpPr>
            <p:cNvPr id="127" name="Group 126"/>
            <p:cNvGrpSpPr/>
            <p:nvPr/>
          </p:nvGrpSpPr>
          <p:grpSpPr>
            <a:xfrm>
              <a:off x="5078053" y="3510097"/>
              <a:ext cx="379367" cy="1707152"/>
              <a:chOff x="3276600" y="1981200"/>
              <a:chExt cx="609600" cy="2743200"/>
            </a:xfrm>
          </p:grpSpPr>
          <p:sp>
            <p:nvSpPr>
              <p:cNvPr id="177" name="Oval 176"/>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Rounded Rectangle 127"/>
            <p:cNvSpPr/>
            <p:nvPr/>
          </p:nvSpPr>
          <p:spPr>
            <a:xfrm>
              <a:off x="4983211" y="3415255"/>
              <a:ext cx="569051" cy="18968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8"/>
            <p:cNvGrpSpPr/>
            <p:nvPr/>
          </p:nvGrpSpPr>
          <p:grpSpPr>
            <a:xfrm>
              <a:off x="5836788" y="3415255"/>
              <a:ext cx="569051" cy="1896836"/>
              <a:chOff x="3276600" y="1981200"/>
              <a:chExt cx="914400" cy="3048000"/>
            </a:xfrm>
          </p:grpSpPr>
          <p:grpSp>
            <p:nvGrpSpPr>
              <p:cNvPr id="171" name="Group 170"/>
              <p:cNvGrpSpPr/>
              <p:nvPr/>
            </p:nvGrpSpPr>
            <p:grpSpPr>
              <a:xfrm>
                <a:off x="3429000" y="2133600"/>
                <a:ext cx="609600" cy="2743200"/>
                <a:chOff x="3276600" y="1981200"/>
                <a:chExt cx="609600" cy="2743200"/>
              </a:xfrm>
            </p:grpSpPr>
            <p:sp>
              <p:nvSpPr>
                <p:cNvPr id="173" name="Oval 172"/>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2" name="Rounded Rectangle 171"/>
              <p:cNvSpPr/>
              <p:nvPr/>
            </p:nvSpPr>
            <p:spPr>
              <a:xfrm>
                <a:off x="3276600" y="19812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p:cNvGrpSpPr/>
            <p:nvPr/>
          </p:nvGrpSpPr>
          <p:grpSpPr>
            <a:xfrm>
              <a:off x="5457420" y="3699780"/>
              <a:ext cx="474209" cy="1327785"/>
              <a:chOff x="3886199" y="2286000"/>
              <a:chExt cx="1147590" cy="2133600"/>
            </a:xfrm>
          </p:grpSpPr>
          <p:cxnSp>
            <p:nvCxnSpPr>
              <p:cNvPr id="163" name="Straight Connector 162"/>
              <p:cNvCxnSpPr>
                <a:stCxn id="177" idx="6"/>
                <a:endCxn id="173" idx="2"/>
              </p:cNvCxnSpPr>
              <p:nvPr/>
            </p:nvCxnSpPr>
            <p:spPr>
              <a:xfrm>
                <a:off x="3886199" y="22860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177" idx="6"/>
                <a:endCxn id="174" idx="2"/>
              </p:cNvCxnSpPr>
              <p:nvPr/>
            </p:nvCxnSpPr>
            <p:spPr>
              <a:xfrm>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stCxn id="177" idx="6"/>
                <a:endCxn id="175" idx="2"/>
              </p:cNvCxnSpPr>
              <p:nvPr/>
            </p:nvCxnSpPr>
            <p:spPr>
              <a:xfrm>
                <a:off x="3886199" y="22860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stCxn id="177" idx="6"/>
                <a:endCxn id="176" idx="2"/>
              </p:cNvCxnSpPr>
              <p:nvPr/>
            </p:nvCxnSpPr>
            <p:spPr>
              <a:xfrm>
                <a:off x="3886199" y="2286000"/>
                <a:ext cx="114759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stCxn id="178" idx="6"/>
                <a:endCxn id="173" idx="2"/>
              </p:cNvCxnSpPr>
              <p:nvPr/>
            </p:nvCxnSpPr>
            <p:spPr>
              <a:xfrm flipV="1">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a:stCxn id="178" idx="6"/>
                <a:endCxn id="174" idx="2"/>
              </p:cNvCxnSpPr>
              <p:nvPr/>
            </p:nvCxnSpPr>
            <p:spPr>
              <a:xfrm>
                <a:off x="3886199" y="29972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stCxn id="178" idx="6"/>
                <a:endCxn id="175" idx="2"/>
              </p:cNvCxnSpPr>
              <p:nvPr/>
            </p:nvCxnSpPr>
            <p:spPr>
              <a:xfrm>
                <a:off x="3886199" y="29972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a:stCxn id="178" idx="6"/>
                <a:endCxn id="176" idx="2"/>
              </p:cNvCxnSpPr>
              <p:nvPr/>
            </p:nvCxnSpPr>
            <p:spPr>
              <a:xfrm>
                <a:off x="3886199" y="29972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p:nvGrpSpPr>
          <p:grpSpPr>
            <a:xfrm flipV="1">
              <a:off x="5457420" y="3699780"/>
              <a:ext cx="472312" cy="1327785"/>
              <a:chOff x="3886200" y="2286000"/>
              <a:chExt cx="1143000" cy="2133600"/>
            </a:xfrm>
          </p:grpSpPr>
          <p:cxnSp>
            <p:nvCxnSpPr>
              <p:cNvPr id="155" name="Straight Connector 154"/>
              <p:cNvCxnSpPr/>
              <p:nvPr/>
            </p:nvCxnSpPr>
            <p:spPr>
              <a:xfrm>
                <a:off x="3886200" y="22860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38862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886200" y="2286000"/>
                <a:ext cx="114300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38862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38862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38862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p:nvGrpSpPr>
          <p:grpSpPr>
            <a:xfrm flipH="1">
              <a:off x="4603844" y="3699780"/>
              <a:ext cx="472312" cy="1327785"/>
              <a:chOff x="5638800" y="2286000"/>
              <a:chExt cx="1143000" cy="2133600"/>
            </a:xfrm>
          </p:grpSpPr>
          <p:cxnSp>
            <p:nvCxnSpPr>
              <p:cNvPr id="135" name="Straight Connector 134"/>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81" name="Right Arrow 180"/>
          <p:cNvSpPr/>
          <p:nvPr/>
        </p:nvSpPr>
        <p:spPr>
          <a:xfrm>
            <a:off x="2989776" y="5013780"/>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130000"/>
                    </a14:imgEffect>
                    <a14:imgEffect>
                      <a14:brightnessContrast bright="8000" contrast="7000"/>
                    </a14:imgEffect>
                  </a14:imgLayer>
                </a14:imgProps>
              </a:ext>
              <a:ext uri="{28A0092B-C50C-407E-A947-70E740481C1C}">
                <a14:useLocalDpi xmlns:a14="http://schemas.microsoft.com/office/drawing/2010/main" val="0"/>
              </a:ext>
            </a:extLst>
          </a:blip>
          <a:srcRect l="11549" b="11549"/>
          <a:stretch/>
        </p:blipFill>
        <p:spPr>
          <a:xfrm>
            <a:off x="322775" y="4381500"/>
            <a:ext cx="2529115" cy="1896837"/>
          </a:xfrm>
          <a:prstGeom prst="rect">
            <a:avLst/>
          </a:prstGeom>
        </p:spPr>
      </p:pic>
      <p:sp>
        <p:nvSpPr>
          <p:cNvPr id="183" name="Right Arrow 182"/>
          <p:cNvSpPr/>
          <p:nvPr/>
        </p:nvSpPr>
        <p:spPr>
          <a:xfrm>
            <a:off x="5562799" y="5013780"/>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extBox 183"/>
          <p:cNvSpPr txBox="1"/>
          <p:nvPr/>
        </p:nvSpPr>
        <p:spPr>
          <a:xfrm>
            <a:off x="5886800" y="4229100"/>
            <a:ext cx="3142207" cy="2246769"/>
          </a:xfrm>
          <a:prstGeom prst="rect">
            <a:avLst/>
          </a:prstGeom>
          <a:noFill/>
        </p:spPr>
        <p:txBody>
          <a:bodyPr wrap="none" rtlCol="0">
            <a:spAutoFit/>
          </a:bodyPr>
          <a:lstStyle/>
          <a:p>
            <a:r>
              <a:rPr lang="en-US" sz="2800" dirty="0"/>
              <a:t>- Image Retrieval</a:t>
            </a:r>
          </a:p>
          <a:p>
            <a:r>
              <a:rPr lang="en-US" sz="2800" dirty="0"/>
              <a:t>- Detection </a:t>
            </a:r>
          </a:p>
          <a:p>
            <a:r>
              <a:rPr lang="en-US" sz="2800" dirty="0"/>
              <a:t>- Segmentation </a:t>
            </a:r>
          </a:p>
          <a:p>
            <a:r>
              <a:rPr lang="en-US" sz="2800" dirty="0"/>
              <a:t>- Depth Estimation</a:t>
            </a:r>
          </a:p>
          <a:p>
            <a:r>
              <a:rPr lang="en-US" sz="2800" dirty="0"/>
              <a:t>- …</a:t>
            </a:r>
          </a:p>
        </p:txBody>
      </p:sp>
      <p:sp>
        <p:nvSpPr>
          <p:cNvPr id="122" name="TextBox 121">
            <a:extLst>
              <a:ext uri="{FF2B5EF4-FFF2-40B4-BE49-F238E27FC236}">
                <a16:creationId xmlns:a16="http://schemas.microsoft.com/office/drawing/2014/main" id="{625E4E18-CF1E-4466-9137-F1EE64FA329A}"/>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325036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100"/>
                                  </p:stCondLst>
                                  <p:childTnLst>
                                    <p:animMotion origin="layout" path="M 5E-6 4.44444E-6 L 5E-6 0.42222 " pathEditMode="relative" rAng="0" ptsTypes="AA">
                                      <p:cBhvr>
                                        <p:cTn id="6" dur="1200" fill="hold"/>
                                        <p:tgtEl>
                                          <p:spTgt spid="14"/>
                                        </p:tgtEl>
                                        <p:attrNameLst>
                                          <p:attrName>ppt_x</p:attrName>
                                          <p:attrName>ppt_y</p:attrName>
                                        </p:attrNameLst>
                                      </p:cBhvr>
                                      <p:rCtr x="0" y="21111"/>
                                    </p:animMotion>
                                  </p:childTnLst>
                                </p:cTn>
                              </p:par>
                            </p:childTnLst>
                          </p:cTn>
                        </p:par>
                        <p:par>
                          <p:cTn id="7" fill="hold">
                            <p:stCondLst>
                              <p:cond delay="1300"/>
                            </p:stCondLst>
                            <p:childTnLst>
                              <p:par>
                                <p:cTn id="8" presetID="10" presetClass="entr" presetSubtype="0" fill="hold" grpId="0" nodeType="afterEffect">
                                  <p:stCondLst>
                                    <p:cond delay="0"/>
                                  </p:stCondLst>
                                  <p:childTnLst>
                                    <p:set>
                                      <p:cBhvr>
                                        <p:cTn id="9" dur="1" fill="hold">
                                          <p:stCondLst>
                                            <p:cond delay="0"/>
                                          </p:stCondLst>
                                        </p:cTn>
                                        <p:tgtEl>
                                          <p:spTgt spid="181"/>
                                        </p:tgtEl>
                                        <p:attrNameLst>
                                          <p:attrName>style.visibility</p:attrName>
                                        </p:attrNameLst>
                                      </p:cBhvr>
                                      <p:to>
                                        <p:strVal val="visible"/>
                                      </p:to>
                                    </p:set>
                                    <p:animEffect transition="in" filter="fade">
                                      <p:cBhvr>
                                        <p:cTn id="10" dur="500"/>
                                        <p:tgtEl>
                                          <p:spTgt spid="181"/>
                                        </p:tgtEl>
                                      </p:cBhvr>
                                    </p:animEffect>
                                  </p:childTnLst>
                                </p:cTn>
                              </p:par>
                              <p:par>
                                <p:cTn id="11" presetID="10" presetClass="entr" presetSubtype="0" fill="hold" nodeType="withEffect">
                                  <p:stCondLst>
                                    <p:cond delay="0"/>
                                  </p:stCondLst>
                                  <p:childTnLst>
                                    <p:set>
                                      <p:cBhvr>
                                        <p:cTn id="12" dur="1" fill="hold">
                                          <p:stCondLst>
                                            <p:cond delay="0"/>
                                          </p:stCondLst>
                                        </p:cTn>
                                        <p:tgtEl>
                                          <p:spTgt spid="182"/>
                                        </p:tgtEl>
                                        <p:attrNameLst>
                                          <p:attrName>style.visibility</p:attrName>
                                        </p:attrNameLst>
                                      </p:cBhvr>
                                      <p:to>
                                        <p:strVal val="visible"/>
                                      </p:to>
                                    </p:set>
                                    <p:animEffect transition="in" filter="fade">
                                      <p:cBhvr>
                                        <p:cTn id="13" dur="500"/>
                                        <p:tgtEl>
                                          <p:spTgt spid="1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3"/>
                                        </p:tgtEl>
                                        <p:attrNameLst>
                                          <p:attrName>style.visibility</p:attrName>
                                        </p:attrNameLst>
                                      </p:cBhvr>
                                      <p:to>
                                        <p:strVal val="visible"/>
                                      </p:to>
                                    </p:set>
                                    <p:animEffect transition="in" filter="fade">
                                      <p:cBhvr>
                                        <p:cTn id="16" dur="500"/>
                                        <p:tgtEl>
                                          <p:spTgt spid="18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4"/>
                                        </p:tgtEl>
                                        <p:attrNameLst>
                                          <p:attrName>style.visibility</p:attrName>
                                        </p:attrNameLst>
                                      </p:cBhvr>
                                      <p:to>
                                        <p:strVal val="visible"/>
                                      </p:to>
                                    </p:set>
                                    <p:animEffect transition="in" filter="fade">
                                      <p:cBhvr>
                                        <p:cTn id="19"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83" grpId="0" animBg="1"/>
      <p:bldP spid="18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ImageNet</a:t>
            </a:r>
            <a:r>
              <a:rPr lang="en-US" dirty="0"/>
              <a:t> + Deep Learning</a:t>
            </a:r>
          </a:p>
        </p:txBody>
      </p:sp>
      <p:grpSp>
        <p:nvGrpSpPr>
          <p:cNvPr id="73" name="Group 72"/>
          <p:cNvGrpSpPr/>
          <p:nvPr/>
        </p:nvGrpSpPr>
        <p:grpSpPr>
          <a:xfrm>
            <a:off x="3414591" y="1490843"/>
            <a:ext cx="2655571" cy="1896836"/>
            <a:chOff x="2514600" y="1828800"/>
            <a:chExt cx="4267200" cy="3048000"/>
          </a:xfrm>
        </p:grpSpPr>
        <p:grpSp>
          <p:nvGrpSpPr>
            <p:cNvPr id="74" name="Group 73"/>
            <p:cNvGrpSpPr/>
            <p:nvPr/>
          </p:nvGrpSpPr>
          <p:grpSpPr>
            <a:xfrm>
              <a:off x="3276600" y="1981200"/>
              <a:ext cx="609600" cy="2743200"/>
              <a:chOff x="3276600" y="1981200"/>
              <a:chExt cx="609600" cy="2743200"/>
            </a:xfrm>
          </p:grpSpPr>
          <p:sp>
            <p:nvSpPr>
              <p:cNvPr id="125" name="Oval 124"/>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ounded Rectangle 75"/>
            <p:cNvSpPr/>
            <p:nvPr/>
          </p:nvSpPr>
          <p:spPr>
            <a:xfrm>
              <a:off x="3124200" y="18288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4495800" y="1828800"/>
              <a:ext cx="914400" cy="3048000"/>
              <a:chOff x="3276600" y="1981200"/>
              <a:chExt cx="914400" cy="3048000"/>
            </a:xfrm>
          </p:grpSpPr>
          <p:grpSp>
            <p:nvGrpSpPr>
              <p:cNvPr id="119" name="Group 118"/>
              <p:cNvGrpSpPr/>
              <p:nvPr/>
            </p:nvGrpSpPr>
            <p:grpSpPr>
              <a:xfrm>
                <a:off x="3429000" y="2133600"/>
                <a:ext cx="609600" cy="2743200"/>
                <a:chOff x="3276600" y="1981200"/>
                <a:chExt cx="609600" cy="2743200"/>
              </a:xfrm>
            </p:grpSpPr>
            <p:sp>
              <p:nvSpPr>
                <p:cNvPr id="121" name="Oval 120"/>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Rounded Rectangle 119"/>
              <p:cNvSpPr/>
              <p:nvPr/>
            </p:nvSpPr>
            <p:spPr>
              <a:xfrm>
                <a:off x="3276600" y="19812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3886200" y="2286000"/>
              <a:ext cx="762000" cy="2133600"/>
              <a:chOff x="3886199" y="2286000"/>
              <a:chExt cx="1147590" cy="2133600"/>
            </a:xfrm>
          </p:grpSpPr>
          <p:cxnSp>
            <p:nvCxnSpPr>
              <p:cNvPr id="111" name="Straight Connector 110"/>
              <p:cNvCxnSpPr>
                <a:stCxn id="125" idx="6"/>
                <a:endCxn id="121" idx="2"/>
              </p:cNvCxnSpPr>
              <p:nvPr/>
            </p:nvCxnSpPr>
            <p:spPr>
              <a:xfrm>
                <a:off x="3886199" y="22860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25" idx="6"/>
                <a:endCxn id="122" idx="2"/>
              </p:cNvCxnSpPr>
              <p:nvPr/>
            </p:nvCxnSpPr>
            <p:spPr>
              <a:xfrm>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125" idx="6"/>
                <a:endCxn id="123" idx="2"/>
              </p:cNvCxnSpPr>
              <p:nvPr/>
            </p:nvCxnSpPr>
            <p:spPr>
              <a:xfrm>
                <a:off x="3886199" y="22860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25" idx="6"/>
                <a:endCxn id="124" idx="2"/>
              </p:cNvCxnSpPr>
              <p:nvPr/>
            </p:nvCxnSpPr>
            <p:spPr>
              <a:xfrm>
                <a:off x="3886199" y="2286000"/>
                <a:ext cx="114759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126" idx="6"/>
                <a:endCxn id="121" idx="2"/>
              </p:cNvCxnSpPr>
              <p:nvPr/>
            </p:nvCxnSpPr>
            <p:spPr>
              <a:xfrm flipV="1">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126" idx="6"/>
                <a:endCxn id="122" idx="2"/>
              </p:cNvCxnSpPr>
              <p:nvPr/>
            </p:nvCxnSpPr>
            <p:spPr>
              <a:xfrm>
                <a:off x="3886199" y="29972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126" idx="6"/>
                <a:endCxn id="123" idx="2"/>
              </p:cNvCxnSpPr>
              <p:nvPr/>
            </p:nvCxnSpPr>
            <p:spPr>
              <a:xfrm>
                <a:off x="3886199" y="29972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126" idx="6"/>
                <a:endCxn id="124" idx="2"/>
              </p:cNvCxnSpPr>
              <p:nvPr/>
            </p:nvCxnSpPr>
            <p:spPr>
              <a:xfrm>
                <a:off x="3886199" y="29972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flipV="1">
              <a:off x="3886200" y="2286000"/>
              <a:ext cx="758952" cy="2133600"/>
              <a:chOff x="3886200" y="2286000"/>
              <a:chExt cx="1143000" cy="2133600"/>
            </a:xfrm>
          </p:grpSpPr>
          <p:cxnSp>
            <p:nvCxnSpPr>
              <p:cNvPr id="103" name="Straight Connector 102"/>
              <p:cNvCxnSpPr/>
              <p:nvPr/>
            </p:nvCxnSpPr>
            <p:spPr>
              <a:xfrm>
                <a:off x="3886200" y="22860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8862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3886200" y="2286000"/>
                <a:ext cx="114300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8862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8862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38862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5867400" y="2540000"/>
              <a:ext cx="914400" cy="1625600"/>
              <a:chOff x="6629400" y="2184400"/>
              <a:chExt cx="914400" cy="1625600"/>
            </a:xfrm>
          </p:grpSpPr>
          <p:grpSp>
            <p:nvGrpSpPr>
              <p:cNvPr id="99" name="Group 98"/>
              <p:cNvGrpSpPr/>
              <p:nvPr/>
            </p:nvGrpSpPr>
            <p:grpSpPr>
              <a:xfrm>
                <a:off x="6781800" y="2336800"/>
                <a:ext cx="609600" cy="1320800"/>
                <a:chOff x="3276600" y="2692400"/>
                <a:chExt cx="609600" cy="1320800"/>
              </a:xfrm>
            </p:grpSpPr>
            <p:sp>
              <p:nvSpPr>
                <p:cNvPr id="101" name="Oval 100"/>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Rounded Rectangle 99"/>
              <p:cNvSpPr/>
              <p:nvPr/>
            </p:nvSpPr>
            <p:spPr>
              <a:xfrm>
                <a:off x="6629400" y="2184400"/>
                <a:ext cx="914400" cy="1625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5257800" y="2286000"/>
              <a:ext cx="762000" cy="2133600"/>
              <a:chOff x="5638800" y="2286000"/>
              <a:chExt cx="1143000" cy="2133600"/>
            </a:xfrm>
          </p:grpSpPr>
          <p:cxnSp>
            <p:nvCxnSpPr>
              <p:cNvPr id="91" name="Straight Connector 90"/>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flipH="1">
              <a:off x="2514600" y="2286000"/>
              <a:ext cx="758952" cy="2133600"/>
              <a:chOff x="5638800" y="2286000"/>
              <a:chExt cx="1143000" cy="2133600"/>
            </a:xfrm>
          </p:grpSpPr>
          <p:cxnSp>
            <p:nvCxnSpPr>
              <p:cNvPr id="83" name="Straight Connector 82"/>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9" name="Right Arrow 128"/>
          <p:cNvSpPr/>
          <p:nvPr/>
        </p:nvSpPr>
        <p:spPr>
          <a:xfrm>
            <a:off x="2989776" y="2123122"/>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ight Arrow 129"/>
          <p:cNvSpPr/>
          <p:nvPr/>
        </p:nvSpPr>
        <p:spPr>
          <a:xfrm>
            <a:off x="6266376" y="2123120"/>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p:cNvSpPr txBox="1"/>
          <p:nvPr/>
        </p:nvSpPr>
        <p:spPr>
          <a:xfrm>
            <a:off x="6609276" y="2085318"/>
            <a:ext cx="1577676" cy="707886"/>
          </a:xfrm>
          <a:prstGeom prst="rect">
            <a:avLst/>
          </a:prstGeom>
          <a:noFill/>
        </p:spPr>
        <p:txBody>
          <a:bodyPr wrap="none" rtlCol="0">
            <a:spAutoFit/>
          </a:bodyPr>
          <a:lstStyle/>
          <a:p>
            <a:r>
              <a:rPr lang="en-US" sz="4000" dirty="0"/>
              <a:t>Beagle</a:t>
            </a:r>
          </a:p>
        </p:txBody>
      </p:sp>
      <p:pic>
        <p:nvPicPr>
          <p:cNvPr id="132" name="Picture 13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130000"/>
                    </a14:imgEffect>
                    <a14:imgEffect>
                      <a14:brightnessContrast bright="8000" contrast="7000"/>
                    </a14:imgEffect>
                  </a14:imgLayer>
                </a14:imgProps>
              </a:ext>
              <a:ext uri="{28A0092B-C50C-407E-A947-70E740481C1C}">
                <a14:useLocalDpi xmlns:a14="http://schemas.microsoft.com/office/drawing/2010/main" val="0"/>
              </a:ext>
            </a:extLst>
          </a:blip>
          <a:srcRect l="11549" b="11549"/>
          <a:stretch/>
        </p:blipFill>
        <p:spPr>
          <a:xfrm>
            <a:off x="322775" y="1490842"/>
            <a:ext cx="2529115" cy="1896837"/>
          </a:xfrm>
          <a:prstGeom prst="rect">
            <a:avLst/>
          </a:prstGeom>
        </p:spPr>
      </p:pic>
      <p:grpSp>
        <p:nvGrpSpPr>
          <p:cNvPr id="133" name="Group 132"/>
          <p:cNvGrpSpPr/>
          <p:nvPr/>
        </p:nvGrpSpPr>
        <p:grpSpPr>
          <a:xfrm>
            <a:off x="3414591" y="1490843"/>
            <a:ext cx="1801995" cy="1896836"/>
            <a:chOff x="4603844" y="3415255"/>
            <a:chExt cx="1801995" cy="1896836"/>
          </a:xfrm>
        </p:grpSpPr>
        <p:grpSp>
          <p:nvGrpSpPr>
            <p:cNvPr id="134" name="Group 133"/>
            <p:cNvGrpSpPr/>
            <p:nvPr/>
          </p:nvGrpSpPr>
          <p:grpSpPr>
            <a:xfrm>
              <a:off x="5078053" y="3510097"/>
              <a:ext cx="379367" cy="1707152"/>
              <a:chOff x="3276600" y="1981200"/>
              <a:chExt cx="609600" cy="2743200"/>
            </a:xfrm>
          </p:grpSpPr>
          <p:sp>
            <p:nvSpPr>
              <p:cNvPr id="170" name="Oval 169"/>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Rounded Rectangle 134"/>
            <p:cNvSpPr/>
            <p:nvPr/>
          </p:nvSpPr>
          <p:spPr>
            <a:xfrm>
              <a:off x="4983211" y="3415255"/>
              <a:ext cx="569051" cy="18968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135"/>
            <p:cNvGrpSpPr/>
            <p:nvPr/>
          </p:nvGrpSpPr>
          <p:grpSpPr>
            <a:xfrm>
              <a:off x="5836788" y="3415255"/>
              <a:ext cx="569051" cy="1896836"/>
              <a:chOff x="3276600" y="1981200"/>
              <a:chExt cx="914400" cy="3048000"/>
            </a:xfrm>
          </p:grpSpPr>
          <p:grpSp>
            <p:nvGrpSpPr>
              <p:cNvPr id="164" name="Group 163"/>
              <p:cNvGrpSpPr/>
              <p:nvPr/>
            </p:nvGrpSpPr>
            <p:grpSpPr>
              <a:xfrm>
                <a:off x="3429000" y="2133600"/>
                <a:ext cx="609600" cy="2743200"/>
                <a:chOff x="3276600" y="1981200"/>
                <a:chExt cx="609600" cy="2743200"/>
              </a:xfrm>
            </p:grpSpPr>
            <p:sp>
              <p:nvSpPr>
                <p:cNvPr id="166" name="Oval 165"/>
                <p:cNvSpPr/>
                <p:nvPr/>
              </p:nvSpPr>
              <p:spPr>
                <a:xfrm>
                  <a:off x="3276600" y="19812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3276600" y="26924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3276600" y="34036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3276600" y="4114800"/>
                  <a:ext cx="609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Rounded Rectangle 164"/>
              <p:cNvSpPr/>
              <p:nvPr/>
            </p:nvSpPr>
            <p:spPr>
              <a:xfrm>
                <a:off x="3276600" y="1981200"/>
                <a:ext cx="914400" cy="3048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p:cNvGrpSpPr/>
            <p:nvPr/>
          </p:nvGrpSpPr>
          <p:grpSpPr>
            <a:xfrm>
              <a:off x="5457420" y="3699780"/>
              <a:ext cx="474209" cy="1327785"/>
              <a:chOff x="3886199" y="2286000"/>
              <a:chExt cx="1147590" cy="2133600"/>
            </a:xfrm>
          </p:grpSpPr>
          <p:cxnSp>
            <p:nvCxnSpPr>
              <p:cNvPr id="156" name="Straight Connector 155"/>
              <p:cNvCxnSpPr>
                <a:stCxn id="170" idx="6"/>
                <a:endCxn id="166" idx="2"/>
              </p:cNvCxnSpPr>
              <p:nvPr/>
            </p:nvCxnSpPr>
            <p:spPr>
              <a:xfrm>
                <a:off x="3886199" y="22860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stCxn id="170" idx="6"/>
                <a:endCxn id="167" idx="2"/>
              </p:cNvCxnSpPr>
              <p:nvPr/>
            </p:nvCxnSpPr>
            <p:spPr>
              <a:xfrm>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170" idx="6"/>
                <a:endCxn id="168" idx="2"/>
              </p:cNvCxnSpPr>
              <p:nvPr/>
            </p:nvCxnSpPr>
            <p:spPr>
              <a:xfrm>
                <a:off x="3886199" y="22860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70" idx="6"/>
                <a:endCxn id="169" idx="2"/>
              </p:cNvCxnSpPr>
              <p:nvPr/>
            </p:nvCxnSpPr>
            <p:spPr>
              <a:xfrm>
                <a:off x="3886199" y="2286000"/>
                <a:ext cx="114759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71" idx="6"/>
                <a:endCxn id="166" idx="2"/>
              </p:cNvCxnSpPr>
              <p:nvPr/>
            </p:nvCxnSpPr>
            <p:spPr>
              <a:xfrm flipV="1">
                <a:off x="3886199" y="22860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a:stCxn id="171" idx="6"/>
                <a:endCxn id="167" idx="2"/>
              </p:cNvCxnSpPr>
              <p:nvPr/>
            </p:nvCxnSpPr>
            <p:spPr>
              <a:xfrm>
                <a:off x="3886199" y="2997200"/>
                <a:ext cx="1147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stCxn id="171" idx="6"/>
                <a:endCxn id="168" idx="2"/>
              </p:cNvCxnSpPr>
              <p:nvPr/>
            </p:nvCxnSpPr>
            <p:spPr>
              <a:xfrm>
                <a:off x="3886199" y="2997200"/>
                <a:ext cx="114759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a:stCxn id="171" idx="6"/>
                <a:endCxn id="169" idx="2"/>
              </p:cNvCxnSpPr>
              <p:nvPr/>
            </p:nvCxnSpPr>
            <p:spPr>
              <a:xfrm>
                <a:off x="3886199" y="2997200"/>
                <a:ext cx="114759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8" name="Group 137"/>
            <p:cNvGrpSpPr/>
            <p:nvPr/>
          </p:nvGrpSpPr>
          <p:grpSpPr>
            <a:xfrm flipV="1">
              <a:off x="5457420" y="3699780"/>
              <a:ext cx="472312" cy="1327785"/>
              <a:chOff x="3886200" y="2286000"/>
              <a:chExt cx="1143000" cy="2133600"/>
            </a:xfrm>
          </p:grpSpPr>
          <p:cxnSp>
            <p:nvCxnSpPr>
              <p:cNvPr id="148" name="Straight Connector 147"/>
              <p:cNvCxnSpPr/>
              <p:nvPr/>
            </p:nvCxnSpPr>
            <p:spPr>
              <a:xfrm>
                <a:off x="3886200" y="22860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38862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3886200" y="2286000"/>
                <a:ext cx="114300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38862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38862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38862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38862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oup 138"/>
            <p:cNvGrpSpPr/>
            <p:nvPr/>
          </p:nvGrpSpPr>
          <p:grpSpPr>
            <a:xfrm flipH="1">
              <a:off x="4603844" y="3699780"/>
              <a:ext cx="472312" cy="1327785"/>
              <a:chOff x="5638800" y="2286000"/>
              <a:chExt cx="1143000" cy="2133600"/>
            </a:xfrm>
          </p:grpSpPr>
          <p:cxnSp>
            <p:nvCxnSpPr>
              <p:cNvPr id="140" name="Straight Connector 139"/>
              <p:cNvCxnSpPr/>
              <p:nvPr/>
            </p:nvCxnSpPr>
            <p:spPr>
              <a:xfrm>
                <a:off x="5638800" y="22860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5638800" y="22860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5638800" y="29972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5638800" y="37084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5638800" y="2997200"/>
                <a:ext cx="1143000" cy="1422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5638800" y="3708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5638800" y="2997200"/>
                <a:ext cx="1143000" cy="71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74" name="Rectangle 173"/>
          <p:cNvSpPr/>
          <p:nvPr/>
        </p:nvSpPr>
        <p:spPr>
          <a:xfrm>
            <a:off x="6637047" y="2099762"/>
            <a:ext cx="1566427" cy="7087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itle 1"/>
          <p:cNvSpPr txBox="1">
            <a:spLocks/>
          </p:cNvSpPr>
          <p:nvPr/>
        </p:nvSpPr>
        <p:spPr>
          <a:xfrm>
            <a:off x="374283" y="4063707"/>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i="1" dirty="0">
                <a:solidFill>
                  <a:srgbClr val="FF0000"/>
                </a:solidFill>
              </a:rPr>
              <a:t>Do we even need semantic labels?</a:t>
            </a:r>
          </a:p>
        </p:txBody>
      </p:sp>
      <p:grpSp>
        <p:nvGrpSpPr>
          <p:cNvPr id="22" name="Group 21"/>
          <p:cNvGrpSpPr/>
          <p:nvPr/>
        </p:nvGrpSpPr>
        <p:grpSpPr>
          <a:xfrm>
            <a:off x="1270852" y="1763486"/>
            <a:ext cx="5452520" cy="3722914"/>
            <a:chOff x="1270852" y="1763486"/>
            <a:chExt cx="5452520" cy="3722914"/>
          </a:xfrm>
        </p:grpSpPr>
        <p:cxnSp>
          <p:nvCxnSpPr>
            <p:cNvPr id="68" name="Straight Connector 67"/>
            <p:cNvCxnSpPr/>
            <p:nvPr/>
          </p:nvCxnSpPr>
          <p:spPr>
            <a:xfrm flipH="1">
              <a:off x="2959331" y="3103153"/>
              <a:ext cx="1130533" cy="18678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564272" y="3882614"/>
              <a:ext cx="1159100" cy="584775"/>
            </a:xfrm>
            <a:prstGeom prst="rect">
              <a:avLst/>
            </a:prstGeom>
            <a:noFill/>
          </p:spPr>
          <p:txBody>
            <a:bodyPr wrap="none" rtlCol="0">
              <a:spAutoFit/>
            </a:bodyPr>
            <a:lstStyle/>
            <a:p>
              <a:r>
                <a:rPr lang="en-US" sz="3200" dirty="0"/>
                <a:t>Pose?</a:t>
              </a:r>
            </a:p>
          </p:txBody>
        </p:sp>
        <p:sp>
          <p:nvSpPr>
            <p:cNvPr id="70" name="TextBox 69"/>
            <p:cNvSpPr txBox="1"/>
            <p:nvPr/>
          </p:nvSpPr>
          <p:spPr>
            <a:xfrm>
              <a:off x="4353405" y="4858675"/>
              <a:ext cx="2262159" cy="584775"/>
            </a:xfrm>
            <a:prstGeom prst="rect">
              <a:avLst/>
            </a:prstGeom>
            <a:noFill/>
          </p:spPr>
          <p:txBody>
            <a:bodyPr wrap="none" rtlCol="0">
              <a:spAutoFit/>
            </a:bodyPr>
            <a:lstStyle/>
            <a:p>
              <a:pPr algn="ctr"/>
              <a:r>
                <a:rPr lang="en-US" sz="3200" dirty="0"/>
                <a:t>Boundaries?</a:t>
              </a:r>
            </a:p>
          </p:txBody>
        </p:sp>
        <p:sp>
          <p:nvSpPr>
            <p:cNvPr id="71" name="TextBox 70"/>
            <p:cNvSpPr txBox="1"/>
            <p:nvPr/>
          </p:nvSpPr>
          <p:spPr>
            <a:xfrm>
              <a:off x="1832625" y="4901625"/>
              <a:ext cx="2053575" cy="584775"/>
            </a:xfrm>
            <a:prstGeom prst="rect">
              <a:avLst/>
            </a:prstGeom>
            <a:noFill/>
          </p:spPr>
          <p:txBody>
            <a:bodyPr wrap="none" rtlCol="0">
              <a:spAutoFit/>
            </a:bodyPr>
            <a:lstStyle/>
            <a:p>
              <a:r>
                <a:rPr lang="en-US" sz="3200" dirty="0"/>
                <a:t>Geometry?</a:t>
              </a:r>
            </a:p>
          </p:txBody>
        </p:sp>
        <p:cxnSp>
          <p:nvCxnSpPr>
            <p:cNvPr id="72" name="Straight Connector 71"/>
            <p:cNvCxnSpPr/>
            <p:nvPr/>
          </p:nvCxnSpPr>
          <p:spPr>
            <a:xfrm>
              <a:off x="4924697" y="1763486"/>
              <a:ext cx="1043841" cy="21933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926303" y="3106754"/>
              <a:ext cx="432545" cy="18193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3736833" y="4139625"/>
              <a:ext cx="1216167" cy="584775"/>
            </a:xfrm>
            <a:prstGeom prst="rect">
              <a:avLst/>
            </a:prstGeom>
            <a:noFill/>
          </p:spPr>
          <p:txBody>
            <a:bodyPr wrap="none" rtlCol="0">
              <a:spAutoFit/>
            </a:bodyPr>
            <a:lstStyle/>
            <a:p>
              <a:r>
                <a:rPr lang="en-US" sz="3200" dirty="0"/>
                <a:t>Parts?</a:t>
              </a:r>
            </a:p>
          </p:txBody>
        </p:sp>
        <p:cxnSp>
          <p:nvCxnSpPr>
            <p:cNvPr id="178" name="Straight Connector 177"/>
            <p:cNvCxnSpPr/>
            <p:nvPr/>
          </p:nvCxnSpPr>
          <p:spPr>
            <a:xfrm flipH="1">
              <a:off x="4322618" y="2660073"/>
              <a:ext cx="615144" cy="1546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1270852" y="3760236"/>
              <a:ext cx="1946174" cy="584775"/>
            </a:xfrm>
            <a:prstGeom prst="rect">
              <a:avLst/>
            </a:prstGeom>
            <a:noFill/>
          </p:spPr>
          <p:txBody>
            <a:bodyPr wrap="none" rtlCol="0">
              <a:spAutoFit/>
            </a:bodyPr>
            <a:lstStyle/>
            <a:p>
              <a:r>
                <a:rPr lang="en-US" sz="3200" dirty="0"/>
                <a:t>Materials?</a:t>
              </a:r>
            </a:p>
          </p:txBody>
        </p:sp>
        <p:cxnSp>
          <p:nvCxnSpPr>
            <p:cNvPr id="180" name="Straight Connector 179"/>
            <p:cNvCxnSpPr/>
            <p:nvPr/>
          </p:nvCxnSpPr>
          <p:spPr>
            <a:xfrm flipH="1">
              <a:off x="2543695" y="2211185"/>
              <a:ext cx="1529542" cy="15794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1" name="Title 1"/>
          <p:cNvSpPr txBox="1">
            <a:spLocks/>
          </p:cNvSpPr>
          <p:nvPr/>
        </p:nvSpPr>
        <p:spPr>
          <a:xfrm>
            <a:off x="362435" y="406370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i="1" dirty="0">
                <a:solidFill>
                  <a:srgbClr val="FF0000"/>
                </a:solidFill>
              </a:rPr>
              <a:t>Do we need this task?</a:t>
            </a:r>
          </a:p>
        </p:txBody>
      </p:sp>
      <p:sp>
        <p:nvSpPr>
          <p:cNvPr id="177" name="TextBox 176">
            <a:extLst>
              <a:ext uri="{FF2B5EF4-FFF2-40B4-BE49-F238E27FC236}">
                <a16:creationId xmlns:a16="http://schemas.microsoft.com/office/drawing/2014/main" id="{DC232574-3C95-4181-8F2D-A0D751CC7EB6}"/>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200146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1"/>
                                        </p:tgtEl>
                                        <p:attrNameLst>
                                          <p:attrName>style.visibility</p:attrName>
                                        </p:attrNameLst>
                                      </p:cBhvr>
                                      <p:to>
                                        <p:strVal val="visible"/>
                                      </p:to>
                                    </p:set>
                                    <p:animEffect transition="in" filter="fade">
                                      <p:cBhvr>
                                        <p:cTn id="16" dur="500"/>
                                        <p:tgtEl>
                                          <p:spTgt spid="18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4"/>
                                        </p:tgtEl>
                                        <p:attrNameLst>
                                          <p:attrName>style.visibility</p:attrName>
                                        </p:attrNameLst>
                                      </p:cBhvr>
                                      <p:to>
                                        <p:strVal val="visible"/>
                                      </p:to>
                                    </p:set>
                                    <p:animEffect transition="in" filter="fade">
                                      <p:cBhvr>
                                        <p:cTn id="19" dur="500"/>
                                        <p:tgtEl>
                                          <p:spTgt spid="17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81"/>
                                        </p:tgtEl>
                                      </p:cBhvr>
                                    </p:animEffect>
                                    <p:set>
                                      <p:cBhvr>
                                        <p:cTn id="24" dur="1" fill="hold">
                                          <p:stCondLst>
                                            <p:cond delay="499"/>
                                          </p:stCondLst>
                                        </p:cTn>
                                        <p:tgtEl>
                                          <p:spTgt spid="181"/>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76"/>
                                        </p:tgtEl>
                                        <p:attrNameLst>
                                          <p:attrName>style.visibility</p:attrName>
                                        </p:attrNameLst>
                                      </p:cBhvr>
                                      <p:to>
                                        <p:strVal val="visible"/>
                                      </p:to>
                                    </p:set>
                                    <p:animEffect transition="in" filter="fade">
                                      <p:cBhvr>
                                        <p:cTn id="28"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6" grpId="0"/>
      <p:bldP spid="181" grpId="0"/>
      <p:bldP spid="181"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4"/>
          <a:srcRect l="71318" t="80354" r="23181" b="17249"/>
          <a:stretch/>
        </p:blipFill>
        <p:spPr>
          <a:xfrm>
            <a:off x="7734300" y="1752600"/>
            <a:ext cx="647700" cy="439056"/>
          </a:xfrm>
          <a:prstGeom prst="rect">
            <a:avLst/>
          </a:prstGeom>
        </p:spPr>
      </p:pic>
      <p:pic>
        <p:nvPicPr>
          <p:cNvPr id="27" name="Picture 26"/>
          <p:cNvPicPr>
            <a:picLocks noChangeAspect="1"/>
          </p:cNvPicPr>
          <p:nvPr/>
        </p:nvPicPr>
        <p:blipFill rotWithShape="1">
          <a:blip r:embed="rId4"/>
          <a:srcRect l="61449" t="80354" r="28681" b="17249"/>
          <a:stretch/>
        </p:blipFill>
        <p:spPr>
          <a:xfrm>
            <a:off x="6254116" y="1752600"/>
            <a:ext cx="1162050" cy="439056"/>
          </a:xfrm>
          <a:prstGeom prst="rect">
            <a:avLst/>
          </a:prstGeom>
        </p:spPr>
      </p:pic>
      <p:pic>
        <p:nvPicPr>
          <p:cNvPr id="28" name="Picture 27"/>
          <p:cNvPicPr>
            <a:picLocks noChangeAspect="1"/>
          </p:cNvPicPr>
          <p:nvPr/>
        </p:nvPicPr>
        <p:blipFill rotWithShape="1">
          <a:blip r:embed="rId4"/>
          <a:srcRect l="56353" t="80354" r="38551" b="17249"/>
          <a:stretch/>
        </p:blipFill>
        <p:spPr>
          <a:xfrm>
            <a:off x="5335905" y="1752600"/>
            <a:ext cx="600076" cy="439056"/>
          </a:xfrm>
          <a:prstGeom prst="rect">
            <a:avLst/>
          </a:prstGeom>
        </p:spPr>
      </p:pic>
      <p:pic>
        <p:nvPicPr>
          <p:cNvPr id="29" name="Picture 28"/>
          <p:cNvPicPr>
            <a:picLocks noChangeAspect="1"/>
          </p:cNvPicPr>
          <p:nvPr/>
        </p:nvPicPr>
        <p:blipFill rotWithShape="1">
          <a:blip r:embed="rId4"/>
          <a:srcRect l="37307" t="80354" r="57157" b="17249"/>
          <a:stretch/>
        </p:blipFill>
        <p:spPr>
          <a:xfrm>
            <a:off x="4365987" y="1752600"/>
            <a:ext cx="651783" cy="439056"/>
          </a:xfrm>
          <a:prstGeom prst="rect">
            <a:avLst/>
          </a:prstGeom>
        </p:spPr>
      </p:pic>
      <p:pic>
        <p:nvPicPr>
          <p:cNvPr id="30" name="Picture 29"/>
          <p:cNvPicPr>
            <a:picLocks noChangeAspect="1"/>
          </p:cNvPicPr>
          <p:nvPr/>
        </p:nvPicPr>
        <p:blipFill rotWithShape="1">
          <a:blip r:embed="rId4"/>
          <a:srcRect l="24999" t="80354" r="62693" b="17249"/>
          <a:stretch/>
        </p:blipFill>
        <p:spPr>
          <a:xfrm>
            <a:off x="2598693" y="1752600"/>
            <a:ext cx="1449159" cy="439056"/>
          </a:xfrm>
          <a:prstGeom prst="rect">
            <a:avLst/>
          </a:prstGeom>
        </p:spPr>
      </p:pic>
      <p:pic>
        <p:nvPicPr>
          <p:cNvPr id="31" name="Picture 30"/>
          <p:cNvPicPr>
            <a:picLocks noChangeAspect="1"/>
          </p:cNvPicPr>
          <p:nvPr/>
        </p:nvPicPr>
        <p:blipFill rotWithShape="1">
          <a:blip r:embed="rId4"/>
          <a:srcRect l="9108" t="80354" r="75001" b="17249"/>
          <a:stretch/>
        </p:blipFill>
        <p:spPr>
          <a:xfrm>
            <a:off x="409574" y="1752600"/>
            <a:ext cx="1870984" cy="439056"/>
          </a:xfrm>
          <a:prstGeom prst="rect">
            <a:avLst/>
          </a:prstGeom>
        </p:spPr>
      </p:pic>
      <p:cxnSp>
        <p:nvCxnSpPr>
          <p:cNvPr id="33" name="Straight Connector 32"/>
          <p:cNvCxnSpPr/>
          <p:nvPr/>
        </p:nvCxnSpPr>
        <p:spPr>
          <a:xfrm flipH="1">
            <a:off x="-457200" y="1972128"/>
            <a:ext cx="9906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4"/>
          <a:srcRect l="8542" t="54631" r="13958" b="15149"/>
          <a:stretch/>
        </p:blipFill>
        <p:spPr>
          <a:xfrm>
            <a:off x="0" y="1323109"/>
            <a:ext cx="9124950" cy="5534891"/>
          </a:xfrm>
          <a:prstGeom prst="rect">
            <a:avLst/>
          </a:prstGeom>
        </p:spPr>
      </p:pic>
      <p:sp>
        <p:nvSpPr>
          <p:cNvPr id="5" name="Rectangle 4"/>
          <p:cNvSpPr/>
          <p:nvPr/>
        </p:nvSpPr>
        <p:spPr>
          <a:xfrm>
            <a:off x="0" y="1323109"/>
            <a:ext cx="9144000" cy="5534891"/>
          </a:xfrm>
          <a:prstGeom prst="rect">
            <a:avLst/>
          </a:prstGeom>
          <a:solidFill>
            <a:srgbClr val="000000">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01600"/>
            <a:ext cx="8229600" cy="1143000"/>
          </a:xfrm>
        </p:spPr>
        <p:txBody>
          <a:bodyPr>
            <a:normAutofit/>
          </a:bodyPr>
          <a:lstStyle/>
          <a:p>
            <a:r>
              <a:rPr lang="en-US" dirty="0"/>
              <a:t>Context as Supervision</a:t>
            </a:r>
            <a:br>
              <a:rPr lang="en-US" dirty="0"/>
            </a:br>
            <a:r>
              <a:rPr lang="en-US" sz="2200" dirty="0">
                <a:solidFill>
                  <a:prstClr val="black"/>
                </a:solidFill>
              </a:rPr>
              <a:t>[</a:t>
            </a:r>
            <a:r>
              <a:rPr lang="en-US" sz="2200" dirty="0" err="1">
                <a:solidFill>
                  <a:prstClr val="black"/>
                </a:solidFill>
              </a:rPr>
              <a:t>Collobert</a:t>
            </a:r>
            <a:r>
              <a:rPr lang="en-US" sz="2200" dirty="0">
                <a:solidFill>
                  <a:prstClr val="black"/>
                </a:solidFill>
              </a:rPr>
              <a:t> &amp; Weston 2008; </a:t>
            </a:r>
            <a:r>
              <a:rPr lang="en-US" sz="2200" dirty="0" err="1">
                <a:solidFill>
                  <a:prstClr val="black"/>
                </a:solidFill>
              </a:rPr>
              <a:t>Mikolov</a:t>
            </a:r>
            <a:r>
              <a:rPr lang="en-US" sz="2200" dirty="0">
                <a:solidFill>
                  <a:prstClr val="black"/>
                </a:solidFill>
              </a:rPr>
              <a:t> et al. 2013]</a:t>
            </a:r>
            <a:endParaRPr lang="en-US" dirty="0"/>
          </a:p>
        </p:txBody>
      </p:sp>
      <p:pic>
        <p:nvPicPr>
          <p:cNvPr id="6" name="Picture 5"/>
          <p:cNvPicPr>
            <a:picLocks noChangeAspect="1"/>
          </p:cNvPicPr>
          <p:nvPr/>
        </p:nvPicPr>
        <p:blipFill rotWithShape="1">
          <a:blip r:embed="rId4"/>
          <a:srcRect l="71318" t="80354" r="23181" b="17249"/>
          <a:stretch/>
        </p:blipFill>
        <p:spPr>
          <a:xfrm>
            <a:off x="7391401" y="6034314"/>
            <a:ext cx="647700" cy="439056"/>
          </a:xfrm>
          <a:prstGeom prst="rect">
            <a:avLst/>
          </a:prstGeom>
        </p:spPr>
      </p:pic>
      <p:pic>
        <p:nvPicPr>
          <p:cNvPr id="7" name="Picture 6"/>
          <p:cNvPicPr>
            <a:picLocks noChangeAspect="1"/>
          </p:cNvPicPr>
          <p:nvPr/>
        </p:nvPicPr>
        <p:blipFill rotWithShape="1">
          <a:blip r:embed="rId4"/>
          <a:srcRect l="61449" t="80354" r="28681" b="17249"/>
          <a:stretch/>
        </p:blipFill>
        <p:spPr>
          <a:xfrm>
            <a:off x="6229351" y="6034314"/>
            <a:ext cx="1162050" cy="439056"/>
          </a:xfrm>
          <a:prstGeom prst="rect">
            <a:avLst/>
          </a:prstGeom>
        </p:spPr>
      </p:pic>
      <p:pic>
        <p:nvPicPr>
          <p:cNvPr id="8" name="Picture 7"/>
          <p:cNvPicPr>
            <a:picLocks noChangeAspect="1"/>
          </p:cNvPicPr>
          <p:nvPr/>
        </p:nvPicPr>
        <p:blipFill rotWithShape="1">
          <a:blip r:embed="rId4"/>
          <a:srcRect l="56353" t="80354" r="38551" b="17249"/>
          <a:stretch/>
        </p:blipFill>
        <p:spPr>
          <a:xfrm>
            <a:off x="5629275" y="6034314"/>
            <a:ext cx="600076" cy="439056"/>
          </a:xfrm>
          <a:prstGeom prst="rect">
            <a:avLst/>
          </a:prstGeom>
        </p:spPr>
      </p:pic>
      <p:pic>
        <p:nvPicPr>
          <p:cNvPr id="9" name="Picture 8"/>
          <p:cNvPicPr>
            <a:picLocks noChangeAspect="1"/>
          </p:cNvPicPr>
          <p:nvPr/>
        </p:nvPicPr>
        <p:blipFill rotWithShape="1">
          <a:blip r:embed="rId4"/>
          <a:srcRect l="42842" t="80354" r="43648" b="17249"/>
          <a:stretch/>
        </p:blipFill>
        <p:spPr>
          <a:xfrm>
            <a:off x="4038599" y="6034314"/>
            <a:ext cx="1590676" cy="439056"/>
          </a:xfrm>
          <a:prstGeom prst="rect">
            <a:avLst/>
          </a:prstGeom>
        </p:spPr>
      </p:pic>
      <p:pic>
        <p:nvPicPr>
          <p:cNvPr id="10" name="Picture 9"/>
          <p:cNvPicPr>
            <a:picLocks noChangeAspect="1"/>
          </p:cNvPicPr>
          <p:nvPr/>
        </p:nvPicPr>
        <p:blipFill rotWithShape="1">
          <a:blip r:embed="rId4"/>
          <a:srcRect l="37307" t="80354" r="57157" b="17249"/>
          <a:stretch/>
        </p:blipFill>
        <p:spPr>
          <a:xfrm>
            <a:off x="3386816" y="6034314"/>
            <a:ext cx="651783" cy="439056"/>
          </a:xfrm>
          <a:prstGeom prst="rect">
            <a:avLst/>
          </a:prstGeom>
        </p:spPr>
      </p:pic>
      <p:pic>
        <p:nvPicPr>
          <p:cNvPr id="11" name="Picture 10"/>
          <p:cNvPicPr>
            <a:picLocks noChangeAspect="1"/>
          </p:cNvPicPr>
          <p:nvPr/>
        </p:nvPicPr>
        <p:blipFill rotWithShape="1">
          <a:blip r:embed="rId4"/>
          <a:srcRect l="24999" t="80354" r="62693" b="17249"/>
          <a:stretch/>
        </p:blipFill>
        <p:spPr>
          <a:xfrm>
            <a:off x="1937658" y="6034314"/>
            <a:ext cx="1449159" cy="439056"/>
          </a:xfrm>
          <a:prstGeom prst="rect">
            <a:avLst/>
          </a:prstGeom>
        </p:spPr>
      </p:pic>
      <p:pic>
        <p:nvPicPr>
          <p:cNvPr id="12" name="Picture 11"/>
          <p:cNvPicPr>
            <a:picLocks noChangeAspect="1"/>
          </p:cNvPicPr>
          <p:nvPr/>
        </p:nvPicPr>
        <p:blipFill rotWithShape="1">
          <a:blip r:embed="rId4"/>
          <a:srcRect l="9108" t="80354" r="75001" b="17249"/>
          <a:stretch/>
        </p:blipFill>
        <p:spPr>
          <a:xfrm>
            <a:off x="66675" y="6034314"/>
            <a:ext cx="1870984" cy="439056"/>
          </a:xfrm>
          <a:prstGeom prst="rect">
            <a:avLst/>
          </a:prstGeom>
        </p:spPr>
      </p:pic>
      <p:grpSp>
        <p:nvGrpSpPr>
          <p:cNvPr id="25" name="Group 24"/>
          <p:cNvGrpSpPr/>
          <p:nvPr/>
        </p:nvGrpSpPr>
        <p:grpSpPr>
          <a:xfrm>
            <a:off x="-464454" y="7391400"/>
            <a:ext cx="10141854" cy="2895600"/>
            <a:chOff x="-464454" y="4495800"/>
            <a:chExt cx="10141854" cy="2895600"/>
          </a:xfrm>
        </p:grpSpPr>
        <p:cxnSp>
          <p:nvCxnSpPr>
            <p:cNvPr id="14" name="Straight Connector 13"/>
            <p:cNvCxnSpPr/>
            <p:nvPr/>
          </p:nvCxnSpPr>
          <p:spPr>
            <a:xfrm>
              <a:off x="-457200" y="6473370"/>
              <a:ext cx="10134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64454" y="6034314"/>
              <a:ext cx="10134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937658" y="44958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86817" y="4590144"/>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038600" y="46482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29275" y="46482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229350" y="46482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7391400" y="46482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8039100" y="46482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6675" y="4648200"/>
              <a:ext cx="0" cy="27432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280558" y="2260600"/>
            <a:ext cx="5352142" cy="3683000"/>
            <a:chOff x="2280558" y="2260600"/>
            <a:chExt cx="5352142" cy="3683000"/>
          </a:xfrm>
        </p:grpSpPr>
        <p:sp>
          <p:nvSpPr>
            <p:cNvPr id="3" name="Rectangle 2"/>
            <p:cNvSpPr/>
            <p:nvPr/>
          </p:nvSpPr>
          <p:spPr>
            <a:xfrm>
              <a:off x="4031931" y="3352800"/>
              <a:ext cx="1604012" cy="1981200"/>
            </a:xfrm>
            <a:prstGeom prst="rect">
              <a:avLst/>
            </a:prstGeom>
            <a:solidFill>
              <a:srgbClr val="FF0D0D">
                <a:alpha val="1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Deep</a:t>
              </a:r>
            </a:p>
            <a:p>
              <a:pPr algn="ctr"/>
              <a:r>
                <a:rPr lang="en-US" sz="4400" dirty="0">
                  <a:solidFill>
                    <a:srgbClr val="FF0000"/>
                  </a:solidFill>
                </a:rPr>
                <a:t>Net</a:t>
              </a:r>
            </a:p>
          </p:txBody>
        </p:sp>
        <p:cxnSp>
          <p:nvCxnSpPr>
            <p:cNvPr id="16" name="Straight Arrow Connector 15"/>
            <p:cNvCxnSpPr/>
            <p:nvPr/>
          </p:nvCxnSpPr>
          <p:spPr>
            <a:xfrm flipV="1">
              <a:off x="4833937" y="5486400"/>
              <a:ext cx="0" cy="457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2280558" y="2286000"/>
              <a:ext cx="2553380"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3712708" y="2286000"/>
              <a:ext cx="1164092"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833938" y="2286000"/>
              <a:ext cx="592136"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4737100" y="2286000"/>
              <a:ext cx="96838"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833938" y="2286000"/>
              <a:ext cx="1643062"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833938" y="2260600"/>
              <a:ext cx="2798762" cy="939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D9E5601C-6E67-4169-A2B5-C0F465038F66}"/>
              </a:ext>
            </a:extLst>
          </p:cNvPr>
          <p:cNvSpPr txBox="1"/>
          <p:nvPr/>
        </p:nvSpPr>
        <p:spPr>
          <a:xfrm>
            <a:off x="357404" y="6551879"/>
            <a:ext cx="1870985" cy="276999"/>
          </a:xfrm>
          <a:prstGeom prst="rect">
            <a:avLst/>
          </a:prstGeom>
          <a:solidFill>
            <a:schemeClr val="bg1"/>
          </a:solid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142394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11022E-16 4.44444E-6 L 0.03611 -0.62292 " pathEditMode="relative" rAng="0" ptsTypes="AA">
                                      <p:cBhvr>
                                        <p:cTn id="11" dur="2000" fill="hold"/>
                                        <p:tgtEl>
                                          <p:spTgt spid="6"/>
                                        </p:tgtEl>
                                        <p:attrNameLst>
                                          <p:attrName>ppt_x</p:attrName>
                                          <p:attrName>ppt_y</p:attrName>
                                        </p:attrNameLst>
                                      </p:cBhvr>
                                      <p:rCtr x="1806" y="-31157"/>
                                    </p:animMotion>
                                  </p:childTnLst>
                                </p:cTn>
                              </p:par>
                              <p:par>
                                <p:cTn id="12" presetID="42" presetClass="path" presetSubtype="0" accel="50000" decel="50000" fill="hold" nodeType="withEffect">
                                  <p:stCondLst>
                                    <p:cond delay="0"/>
                                  </p:stCondLst>
                                  <p:childTnLst>
                                    <p:animMotion origin="layout" path="M -1.66667E-6 4.44444E-6 L 0.00313 -0.62292 " pathEditMode="relative" rAng="0" ptsTypes="AA">
                                      <p:cBhvr>
                                        <p:cTn id="13" dur="2000" fill="hold"/>
                                        <p:tgtEl>
                                          <p:spTgt spid="7"/>
                                        </p:tgtEl>
                                        <p:attrNameLst>
                                          <p:attrName>ppt_x</p:attrName>
                                          <p:attrName>ppt_y</p:attrName>
                                        </p:attrNameLst>
                                      </p:cBhvr>
                                      <p:rCtr x="156" y="-31157"/>
                                    </p:animMotion>
                                  </p:childTnLst>
                                </p:cTn>
                              </p:par>
                              <p:par>
                                <p:cTn id="14" presetID="42" presetClass="path" presetSubtype="0" accel="50000" decel="50000" fill="hold" nodeType="withEffect">
                                  <p:stCondLst>
                                    <p:cond delay="0"/>
                                  </p:stCondLst>
                                  <p:childTnLst>
                                    <p:animMotion origin="layout" path="M 2.5E-6 4.44444E-6 L -0.03281 -0.62477 " pathEditMode="relative" rAng="0" ptsTypes="AA">
                                      <p:cBhvr>
                                        <p:cTn id="15" dur="2000" fill="hold"/>
                                        <p:tgtEl>
                                          <p:spTgt spid="8"/>
                                        </p:tgtEl>
                                        <p:attrNameLst>
                                          <p:attrName>ppt_x</p:attrName>
                                          <p:attrName>ppt_y</p:attrName>
                                        </p:attrNameLst>
                                      </p:cBhvr>
                                      <p:rCtr x="-1649" y="-31250"/>
                                    </p:animMotion>
                                  </p:childTnLst>
                                </p:cTn>
                              </p:par>
                              <p:par>
                                <p:cTn id="16" presetID="42" presetClass="path" presetSubtype="0" accel="50000" decel="50000" fill="hold" nodeType="withEffect">
                                  <p:stCondLst>
                                    <p:cond delay="0"/>
                                  </p:stCondLst>
                                  <p:childTnLst>
                                    <p:animMotion origin="layout" path="M -2.77778E-6 4.44444E-6 L 0.10799 -0.62385 " pathEditMode="relative" rAng="0" ptsTypes="AA">
                                      <p:cBhvr>
                                        <p:cTn id="17" dur="2000" fill="hold"/>
                                        <p:tgtEl>
                                          <p:spTgt spid="10"/>
                                        </p:tgtEl>
                                        <p:attrNameLst>
                                          <p:attrName>ppt_x</p:attrName>
                                          <p:attrName>ppt_y</p:attrName>
                                        </p:attrNameLst>
                                      </p:cBhvr>
                                      <p:rCtr x="5399" y="-31204"/>
                                    </p:animMotion>
                                  </p:childTnLst>
                                </p:cTn>
                              </p:par>
                              <p:par>
                                <p:cTn id="18" presetID="42" presetClass="path" presetSubtype="0" accel="50000" decel="50000" fill="hold" nodeType="withEffect">
                                  <p:stCondLst>
                                    <p:cond delay="0"/>
                                  </p:stCondLst>
                                  <p:childTnLst>
                                    <p:animMotion origin="layout" path="M 4.16667E-6 4.44444E-6 L 0.07239 -0.62385 " pathEditMode="relative" rAng="0" ptsTypes="AA">
                                      <p:cBhvr>
                                        <p:cTn id="19" dur="2000" fill="hold"/>
                                        <p:tgtEl>
                                          <p:spTgt spid="11"/>
                                        </p:tgtEl>
                                        <p:attrNameLst>
                                          <p:attrName>ppt_x</p:attrName>
                                          <p:attrName>ppt_y</p:attrName>
                                        </p:attrNameLst>
                                      </p:cBhvr>
                                      <p:rCtr x="3611" y="-31204"/>
                                    </p:animMotion>
                                  </p:childTnLst>
                                </p:cTn>
                              </p:par>
                              <p:par>
                                <p:cTn id="20" presetID="42" presetClass="path" presetSubtype="0" accel="50000" decel="50000" fill="hold" nodeType="withEffect">
                                  <p:stCondLst>
                                    <p:cond delay="0"/>
                                  </p:stCondLst>
                                  <p:childTnLst>
                                    <p:animMotion origin="layout" path="M 1.38889E-6 4.44444E-6 L 0.03767 -0.62477 " pathEditMode="relative" rAng="0" ptsTypes="AA">
                                      <p:cBhvr>
                                        <p:cTn id="21" dur="2000" fill="hold"/>
                                        <p:tgtEl>
                                          <p:spTgt spid="12"/>
                                        </p:tgtEl>
                                        <p:attrNameLst>
                                          <p:attrName>ppt_x</p:attrName>
                                          <p:attrName>ppt_y</p:attrName>
                                        </p:attrNameLst>
                                      </p:cBhvr>
                                      <p:rCtr x="1875" y="-31250"/>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 Prediction for Images</a:t>
            </a:r>
          </a:p>
        </p:txBody>
      </p:sp>
      <p:pic>
        <p:nvPicPr>
          <p:cNvPr id="4" name="Picture 3"/>
          <p:cNvPicPr>
            <a:picLocks/>
          </p:cNvPicPr>
          <p:nvPr/>
        </p:nvPicPr>
        <p:blipFill rotWithShape="1">
          <a:blip r:embed="rId4">
            <a:extLst>
              <a:ext uri="{28A0092B-C50C-407E-A947-70E740481C1C}">
                <a14:useLocalDpi xmlns:a14="http://schemas.microsoft.com/office/drawing/2010/main" val="0"/>
              </a:ext>
            </a:extLst>
          </a:blip>
          <a:srcRect l="45673" t="39334" r="38328" b="39334"/>
          <a:stretch/>
        </p:blipFill>
        <p:spPr>
          <a:xfrm>
            <a:off x="4876801" y="2667000"/>
            <a:ext cx="1523999" cy="1524000"/>
          </a:xfrm>
          <a:prstGeom prst="rect">
            <a:avLst/>
          </a:prstGeom>
          <a:ln w="38100">
            <a:noFill/>
            <a:prstDash val="dash"/>
          </a:ln>
        </p:spPr>
      </p:pic>
      <p:pic>
        <p:nvPicPr>
          <p:cNvPr id="5" name="Picture 4"/>
          <p:cNvPicPr>
            <a:picLocks/>
          </p:cNvPicPr>
          <p:nvPr/>
        </p:nvPicPr>
        <p:blipFill rotWithShape="1">
          <a:blip r:embed="rId4">
            <a:extLst>
              <a:ext uri="{28A0092B-C50C-407E-A947-70E740481C1C}">
                <a14:useLocalDpi xmlns:a14="http://schemas.microsoft.com/office/drawing/2010/main" val="0"/>
              </a:ext>
            </a:extLst>
          </a:blip>
          <a:srcRect l="23396" t="11536" r="60605" b="66440"/>
          <a:stretch/>
        </p:blipFill>
        <p:spPr>
          <a:xfrm>
            <a:off x="2743201" y="2667000"/>
            <a:ext cx="1523999" cy="1524000"/>
          </a:xfrm>
          <a:prstGeom prst="rect">
            <a:avLst/>
          </a:prstGeom>
          <a:ln w="38100">
            <a:noFill/>
          </a:ln>
        </p:spPr>
      </p:pic>
      <p:sp>
        <p:nvSpPr>
          <p:cNvPr id="3" name="TextBox 2"/>
          <p:cNvSpPr txBox="1"/>
          <p:nvPr/>
        </p:nvSpPr>
        <p:spPr>
          <a:xfrm>
            <a:off x="3264589" y="4267200"/>
            <a:ext cx="481222" cy="707886"/>
          </a:xfrm>
          <a:prstGeom prst="rect">
            <a:avLst/>
          </a:prstGeom>
          <a:noFill/>
        </p:spPr>
        <p:txBody>
          <a:bodyPr wrap="none" rtlCol="0">
            <a:spAutoFit/>
          </a:bodyPr>
          <a:lstStyle/>
          <a:p>
            <a:r>
              <a:rPr lang="en-US" sz="4000" dirty="0"/>
              <a:t>A</a:t>
            </a:r>
          </a:p>
        </p:txBody>
      </p:sp>
      <p:sp>
        <p:nvSpPr>
          <p:cNvPr id="6" name="TextBox 5"/>
          <p:cNvSpPr txBox="1"/>
          <p:nvPr/>
        </p:nvSpPr>
        <p:spPr>
          <a:xfrm>
            <a:off x="5407006" y="4267200"/>
            <a:ext cx="463588" cy="707886"/>
          </a:xfrm>
          <a:prstGeom prst="rect">
            <a:avLst/>
          </a:prstGeom>
          <a:noFill/>
        </p:spPr>
        <p:txBody>
          <a:bodyPr wrap="none" rtlCol="0">
            <a:spAutoFit/>
          </a:bodyPr>
          <a:lstStyle/>
          <a:p>
            <a:r>
              <a:rPr lang="en-US" sz="4000" dirty="0"/>
              <a:t>B</a:t>
            </a:r>
          </a:p>
        </p:txBody>
      </p:sp>
      <p:grpSp>
        <p:nvGrpSpPr>
          <p:cNvPr id="19" name="Group 18"/>
          <p:cNvGrpSpPr/>
          <p:nvPr/>
        </p:nvGrpSpPr>
        <p:grpSpPr>
          <a:xfrm>
            <a:off x="366864" y="596353"/>
            <a:ext cx="5791200" cy="5656662"/>
            <a:chOff x="366864" y="596353"/>
            <a:chExt cx="5791200" cy="5656662"/>
          </a:xfrm>
        </p:grpSpPr>
        <p:pic>
          <p:nvPicPr>
            <p:cNvPr id="20" name="Picture 19"/>
            <p:cNvPicPr>
              <a:picLocks/>
            </p:cNvPicPr>
            <p:nvPr/>
          </p:nvPicPr>
          <p:blipFill rotWithShape="1">
            <a:blip r:embed="rId4">
              <a:extLst>
                <a:ext uri="{28A0092B-C50C-407E-A947-70E740481C1C}">
                  <a14:useLocalDpi xmlns:a14="http://schemas.microsoft.com/office/drawing/2010/main" val="0"/>
                </a:ext>
              </a:extLst>
            </a:blip>
            <a:srcRect l="23396" t="11536" r="60605" b="66440"/>
            <a:stretch/>
          </p:blipFill>
          <p:spPr>
            <a:xfrm>
              <a:off x="2514600" y="2667000"/>
              <a:ext cx="1523999" cy="1524000"/>
            </a:xfrm>
            <a:prstGeom prst="rect">
              <a:avLst/>
            </a:prstGeom>
            <a:ln w="38100">
              <a:solidFill>
                <a:srgbClr val="0000FF"/>
              </a:solidFill>
            </a:ln>
          </p:spPr>
        </p:pic>
        <p:sp>
          <p:nvSpPr>
            <p:cNvPr id="21" name="Rectangle 20"/>
            <p:cNvSpPr/>
            <p:nvPr/>
          </p:nvSpPr>
          <p:spPr>
            <a:xfrm flipH="1">
              <a:off x="376842" y="4700289"/>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flipH="1">
              <a:off x="2504093" y="4709814"/>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flipH="1">
              <a:off x="4641321" y="4700289"/>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4641321" y="2661550"/>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flipH="1">
              <a:off x="366864" y="2661550"/>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flipH="1">
              <a:off x="366864" y="629360"/>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flipH="1">
              <a:off x="2504093" y="622812"/>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flipH="1">
              <a:off x="4641321" y="622812"/>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57545" y="602901"/>
              <a:ext cx="755335" cy="1569660"/>
            </a:xfrm>
            <a:prstGeom prst="rect">
              <a:avLst/>
            </a:prstGeom>
          </p:spPr>
          <p:txBody>
            <a:bodyPr wrap="none">
              <a:spAutoFit/>
            </a:bodyPr>
            <a:lstStyle/>
            <a:p>
              <a:pPr lvl="0" algn="ctr"/>
              <a:r>
                <a:rPr lang="en-US" sz="9600" dirty="0">
                  <a:solidFill>
                    <a:srgbClr val="FF0000"/>
                  </a:solidFill>
                </a:rPr>
                <a:t>?</a:t>
              </a:r>
            </a:p>
          </p:txBody>
        </p:sp>
        <p:sp>
          <p:nvSpPr>
            <p:cNvPr id="30" name="Rectangle 29"/>
            <p:cNvSpPr/>
            <p:nvPr/>
          </p:nvSpPr>
          <p:spPr>
            <a:xfrm>
              <a:off x="2884796" y="596353"/>
              <a:ext cx="755335" cy="1569660"/>
            </a:xfrm>
            <a:prstGeom prst="rect">
              <a:avLst/>
            </a:prstGeom>
          </p:spPr>
          <p:txBody>
            <a:bodyPr wrap="none">
              <a:spAutoFit/>
            </a:bodyPr>
            <a:lstStyle/>
            <a:p>
              <a:pPr lvl="0" algn="ctr"/>
              <a:r>
                <a:rPr lang="en-US" sz="9600" dirty="0">
                  <a:solidFill>
                    <a:srgbClr val="FF0000"/>
                  </a:solidFill>
                </a:rPr>
                <a:t>?</a:t>
              </a:r>
            </a:p>
          </p:txBody>
        </p:sp>
        <p:sp>
          <p:nvSpPr>
            <p:cNvPr id="31" name="Rectangle 30"/>
            <p:cNvSpPr/>
            <p:nvPr/>
          </p:nvSpPr>
          <p:spPr>
            <a:xfrm>
              <a:off x="5022023" y="602901"/>
              <a:ext cx="755335" cy="1569660"/>
            </a:xfrm>
            <a:prstGeom prst="rect">
              <a:avLst/>
            </a:prstGeom>
          </p:spPr>
          <p:txBody>
            <a:bodyPr wrap="none">
              <a:spAutoFit/>
            </a:bodyPr>
            <a:lstStyle/>
            <a:p>
              <a:pPr lvl="0" algn="ctr"/>
              <a:r>
                <a:rPr lang="en-US" sz="9600" dirty="0">
                  <a:solidFill>
                    <a:srgbClr val="FF0000"/>
                  </a:solidFill>
                </a:rPr>
                <a:t>?</a:t>
              </a:r>
            </a:p>
          </p:txBody>
        </p:sp>
        <p:sp>
          <p:nvSpPr>
            <p:cNvPr id="32" name="Rectangle 31"/>
            <p:cNvSpPr/>
            <p:nvPr/>
          </p:nvSpPr>
          <p:spPr>
            <a:xfrm>
              <a:off x="5022024" y="2644170"/>
              <a:ext cx="755335" cy="1569660"/>
            </a:xfrm>
            <a:prstGeom prst="rect">
              <a:avLst/>
            </a:prstGeom>
          </p:spPr>
          <p:txBody>
            <a:bodyPr wrap="none">
              <a:spAutoFit/>
            </a:bodyPr>
            <a:lstStyle/>
            <a:p>
              <a:pPr lvl="0" algn="ctr"/>
              <a:r>
                <a:rPr lang="en-US" sz="9600" dirty="0">
                  <a:solidFill>
                    <a:srgbClr val="FF0000"/>
                  </a:solidFill>
                </a:rPr>
                <a:t>?</a:t>
              </a:r>
            </a:p>
          </p:txBody>
        </p:sp>
        <p:sp>
          <p:nvSpPr>
            <p:cNvPr id="33" name="Rectangle 32"/>
            <p:cNvSpPr/>
            <p:nvPr/>
          </p:nvSpPr>
          <p:spPr>
            <a:xfrm>
              <a:off x="757545" y="2644170"/>
              <a:ext cx="755335" cy="1569660"/>
            </a:xfrm>
            <a:prstGeom prst="rect">
              <a:avLst/>
            </a:prstGeom>
          </p:spPr>
          <p:txBody>
            <a:bodyPr wrap="none">
              <a:spAutoFit/>
            </a:bodyPr>
            <a:lstStyle/>
            <a:p>
              <a:pPr lvl="0" algn="ctr"/>
              <a:r>
                <a:rPr lang="en-US" sz="9600" dirty="0">
                  <a:solidFill>
                    <a:srgbClr val="FF0000"/>
                  </a:solidFill>
                </a:rPr>
                <a:t>?</a:t>
              </a:r>
            </a:p>
          </p:txBody>
        </p:sp>
        <p:sp>
          <p:nvSpPr>
            <p:cNvPr id="34" name="Rectangle 33"/>
            <p:cNvSpPr/>
            <p:nvPr/>
          </p:nvSpPr>
          <p:spPr>
            <a:xfrm>
              <a:off x="747567" y="4673830"/>
              <a:ext cx="755335" cy="1569660"/>
            </a:xfrm>
            <a:prstGeom prst="rect">
              <a:avLst/>
            </a:prstGeom>
          </p:spPr>
          <p:txBody>
            <a:bodyPr wrap="none">
              <a:spAutoFit/>
            </a:bodyPr>
            <a:lstStyle/>
            <a:p>
              <a:pPr lvl="0" algn="ctr"/>
              <a:r>
                <a:rPr lang="en-US" sz="9600" dirty="0">
                  <a:solidFill>
                    <a:srgbClr val="FF0000"/>
                  </a:solidFill>
                </a:rPr>
                <a:t>?</a:t>
              </a:r>
            </a:p>
          </p:txBody>
        </p:sp>
        <p:sp>
          <p:nvSpPr>
            <p:cNvPr id="35" name="Rectangle 34"/>
            <p:cNvSpPr/>
            <p:nvPr/>
          </p:nvSpPr>
          <p:spPr>
            <a:xfrm>
              <a:off x="2898931" y="4673830"/>
              <a:ext cx="755335" cy="1569660"/>
            </a:xfrm>
            <a:prstGeom prst="rect">
              <a:avLst/>
            </a:prstGeom>
          </p:spPr>
          <p:txBody>
            <a:bodyPr wrap="none">
              <a:spAutoFit/>
            </a:bodyPr>
            <a:lstStyle/>
            <a:p>
              <a:pPr lvl="0" algn="ctr"/>
              <a:r>
                <a:rPr lang="en-US" sz="9600" dirty="0">
                  <a:solidFill>
                    <a:srgbClr val="FF0000"/>
                  </a:solidFill>
                </a:rPr>
                <a:t>?</a:t>
              </a:r>
            </a:p>
          </p:txBody>
        </p:sp>
        <p:sp>
          <p:nvSpPr>
            <p:cNvPr id="36" name="Rectangle 35"/>
            <p:cNvSpPr/>
            <p:nvPr/>
          </p:nvSpPr>
          <p:spPr>
            <a:xfrm>
              <a:off x="5022024" y="4683355"/>
              <a:ext cx="755335" cy="1569660"/>
            </a:xfrm>
            <a:prstGeom prst="rect">
              <a:avLst/>
            </a:prstGeom>
          </p:spPr>
          <p:txBody>
            <a:bodyPr wrap="none">
              <a:spAutoFit/>
            </a:bodyPr>
            <a:lstStyle/>
            <a:p>
              <a:pPr lvl="0" algn="ctr"/>
              <a:r>
                <a:rPr lang="en-US" sz="9600" dirty="0">
                  <a:solidFill>
                    <a:srgbClr val="FF0000"/>
                  </a:solidFill>
                </a:rPr>
                <a:t>?</a:t>
              </a:r>
            </a:p>
          </p:txBody>
        </p:sp>
      </p:grpSp>
      <p:sp>
        <p:nvSpPr>
          <p:cNvPr id="37" name="TextBox 36">
            <a:extLst>
              <a:ext uri="{FF2B5EF4-FFF2-40B4-BE49-F238E27FC236}">
                <a16:creationId xmlns:a16="http://schemas.microsoft.com/office/drawing/2014/main" id="{FA6E2B4C-7D1E-4DC2-BCCE-071A5DC580D0}"/>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298086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0 L 0.21944 -0.00046 " pathEditMode="relative" rAng="0" ptsTypes="AA">
                                      <p:cBhvr>
                                        <p:cTn id="6" dur="1000" fill="hold"/>
                                        <p:tgtEl>
                                          <p:spTgt spid="4"/>
                                        </p:tgtEl>
                                        <p:attrNameLst>
                                          <p:attrName>ppt_x</p:attrName>
                                          <p:attrName>ppt_y</p:attrName>
                                        </p:attrNameLst>
                                      </p:cBhvr>
                                      <p:rCtr x="10972" y="-23"/>
                                    </p:animMotion>
                                  </p:childTnLst>
                                </p:cTn>
                              </p:par>
                              <p:par>
                                <p:cTn id="7" presetID="42" presetClass="path" presetSubtype="0" accel="50000" decel="50000" fill="hold" nodeType="withEffect">
                                  <p:stCondLst>
                                    <p:cond delay="0"/>
                                  </p:stCondLst>
                                  <p:childTnLst>
                                    <p:animMotion origin="layout" path="M -3.33333E-6 0 L -0.025 0.00093 " pathEditMode="relative" rAng="0" ptsTypes="AA">
                                      <p:cBhvr>
                                        <p:cTn id="8" dur="1000" fill="hold"/>
                                        <p:tgtEl>
                                          <p:spTgt spid="5"/>
                                        </p:tgtEl>
                                        <p:attrNameLst>
                                          <p:attrName>ppt_x</p:attrName>
                                          <p:attrName>ppt_y</p:attrName>
                                        </p:attrNameLst>
                                      </p:cBhvr>
                                      <p:rCtr x="-1250" y="46"/>
                                    </p:animMotion>
                                  </p:childTnLst>
                                </p:cTn>
                              </p:par>
                              <p:par>
                                <p:cTn id="9" presetID="10" presetClass="exit" presetSubtype="0" fill="hold" grpId="0" nodeType="with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14600" y="2667000"/>
            <a:ext cx="3647092" cy="3563185"/>
            <a:chOff x="2514600" y="2667000"/>
            <a:chExt cx="3647092" cy="3563185"/>
          </a:xfrm>
        </p:grpSpPr>
        <p:pic>
          <p:nvPicPr>
            <p:cNvPr id="34" name="Picture 33"/>
            <p:cNvPicPr>
              <a:picLocks/>
            </p:cNvPicPr>
            <p:nvPr/>
          </p:nvPicPr>
          <p:blipFill rotWithShape="1">
            <a:blip r:embed="rId4">
              <a:extLst>
                <a:ext uri="{28A0092B-C50C-407E-A947-70E740481C1C}">
                  <a14:useLocalDpi xmlns:a14="http://schemas.microsoft.com/office/drawing/2010/main" val="0"/>
                </a:ext>
              </a:extLst>
            </a:blip>
            <a:srcRect l="45673" t="39334" r="38328" b="39334"/>
            <a:stretch/>
          </p:blipFill>
          <p:spPr>
            <a:xfrm>
              <a:off x="4637693" y="4706185"/>
              <a:ext cx="1523999" cy="1524000"/>
            </a:xfrm>
            <a:prstGeom prst="rect">
              <a:avLst/>
            </a:prstGeom>
            <a:ln w="38100">
              <a:noFill/>
              <a:prstDash val="dash"/>
            </a:ln>
          </p:spPr>
        </p:pic>
        <p:pic>
          <p:nvPicPr>
            <p:cNvPr id="5" name="Picture 4"/>
            <p:cNvPicPr>
              <a:picLocks/>
            </p:cNvPicPr>
            <p:nvPr/>
          </p:nvPicPr>
          <p:blipFill rotWithShape="1">
            <a:blip r:embed="rId4">
              <a:extLst>
                <a:ext uri="{28A0092B-C50C-407E-A947-70E740481C1C}">
                  <a14:useLocalDpi xmlns:a14="http://schemas.microsoft.com/office/drawing/2010/main" val="0"/>
                </a:ext>
              </a:extLst>
            </a:blip>
            <a:srcRect l="23396" t="11536" r="60605" b="66440"/>
            <a:stretch/>
          </p:blipFill>
          <p:spPr>
            <a:xfrm>
              <a:off x="2514600" y="2667000"/>
              <a:ext cx="1523999" cy="1524000"/>
            </a:xfrm>
            <a:prstGeom prst="rect">
              <a:avLst/>
            </a:prstGeom>
            <a:ln w="38100">
              <a:solidFill>
                <a:srgbClr val="0000FF"/>
              </a:solidFill>
            </a:ln>
          </p:spPr>
        </p:pic>
        <p:sp>
          <p:nvSpPr>
            <p:cNvPr id="13" name="Rectangle 12"/>
            <p:cNvSpPr/>
            <p:nvPr/>
          </p:nvSpPr>
          <p:spPr>
            <a:xfrm flipH="1">
              <a:off x="4641321" y="4700289"/>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itle 1"/>
          <p:cNvSpPr>
            <a:spLocks noGrp="1"/>
          </p:cNvSpPr>
          <p:nvPr>
            <p:ph type="title"/>
          </p:nvPr>
        </p:nvSpPr>
        <p:spPr>
          <a:xfrm>
            <a:off x="457200" y="274638"/>
            <a:ext cx="8229600" cy="1143000"/>
          </a:xfrm>
        </p:spPr>
        <p:txBody>
          <a:bodyPr>
            <a:normAutofit/>
          </a:bodyPr>
          <a:lstStyle/>
          <a:p>
            <a:r>
              <a:rPr lang="en-US" dirty="0"/>
              <a:t>Semantics from a non-semantic task</a:t>
            </a:r>
          </a:p>
        </p:txBody>
      </p:sp>
      <p:pic>
        <p:nvPicPr>
          <p:cNvPr id="11" name="Picture 10"/>
          <p:cNvPicPr>
            <a:picLocks/>
          </p:cNvPicPr>
          <p:nvPr/>
        </p:nvPicPr>
        <p:blipFill rotWithShape="1">
          <a:blip r:embed="rId5">
            <a:extLst>
              <a:ext uri="{BEBA8EAE-BF5A-486C-A8C5-ECC9F3942E4B}">
                <a14:imgProps xmlns:a14="http://schemas.microsoft.com/office/drawing/2010/main">
                  <a14:imgLayer r:embed="rId6">
                    <a14:imgEffect>
                      <a14:saturation sat="90000"/>
                    </a14:imgEffect>
                    <a14:imgEffect>
                      <a14:brightnessContrast bright="22000" contrast="-23000"/>
                    </a14:imgEffect>
                  </a14:imgLayer>
                </a14:imgProps>
              </a:ext>
              <a:ext uri="{28A0092B-C50C-407E-A947-70E740481C1C}">
                <a14:useLocalDpi xmlns:a14="http://schemas.microsoft.com/office/drawing/2010/main" val="0"/>
              </a:ext>
            </a:extLst>
          </a:blip>
          <a:srcRect l="8824" t="15490" r="25882" b="12353"/>
          <a:stretch/>
        </p:blipFill>
        <p:spPr>
          <a:xfrm>
            <a:off x="5891917" y="1600200"/>
            <a:ext cx="2947283" cy="2053435"/>
          </a:xfrm>
          <a:prstGeom prst="rect">
            <a:avLst/>
          </a:prstGeom>
        </p:spPr>
      </p:pic>
      <p:pic>
        <p:nvPicPr>
          <p:cNvPr id="10" name="Picture 9"/>
          <p:cNvPicPr>
            <a:picLocks/>
          </p:cNvPicPr>
          <p:nvPr/>
        </p:nvPicPr>
        <p:blipFill rotWithShape="1">
          <a:blip r:embed="rId7">
            <a:extLst>
              <a:ext uri="{BEBA8EAE-BF5A-486C-A8C5-ECC9F3942E4B}">
                <a14:imgProps xmlns:a14="http://schemas.microsoft.com/office/drawing/2010/main">
                  <a14:imgLayer r:embed="rId8">
                    <a14:imgEffect>
                      <a14:saturation sat="80000"/>
                    </a14:imgEffect>
                    <a14:imgEffect>
                      <a14:brightnessContrast bright="16000" contrast="-16000"/>
                    </a14:imgEffect>
                  </a14:imgLayer>
                </a14:imgProps>
              </a:ext>
              <a:ext uri="{28A0092B-C50C-407E-A947-70E740481C1C}">
                <a14:useLocalDpi xmlns:a14="http://schemas.microsoft.com/office/drawing/2010/main" val="0"/>
              </a:ext>
            </a:extLst>
          </a:blip>
          <a:srcRect l="3318" t="5982" r="39506" b="28894"/>
          <a:stretch/>
        </p:blipFill>
        <p:spPr>
          <a:xfrm>
            <a:off x="5711280" y="1729516"/>
            <a:ext cx="2947283" cy="2053435"/>
          </a:xfrm>
          <a:prstGeom prst="rect">
            <a:avLst/>
          </a:prstGeom>
        </p:spPr>
      </p:pic>
      <p:pic>
        <p:nvPicPr>
          <p:cNvPr id="3" name="Picture 2"/>
          <p:cNvPicPr>
            <a:picLocks/>
          </p:cNvPicPr>
          <p:nvPr/>
        </p:nvPicPr>
        <p:blipFill rotWithShape="1">
          <a:blip r:embed="rId9">
            <a:extLst>
              <a:ext uri="{28A0092B-C50C-407E-A947-70E740481C1C}">
                <a14:useLocalDpi xmlns:a14="http://schemas.microsoft.com/office/drawing/2010/main" val="0"/>
              </a:ext>
            </a:extLst>
          </a:blip>
          <a:srcRect l="30316" t="33247" r="15644" b="18814"/>
          <a:stretch/>
        </p:blipFill>
        <p:spPr>
          <a:xfrm flipH="1">
            <a:off x="5533559" y="1858832"/>
            <a:ext cx="2944368" cy="2057400"/>
          </a:xfrm>
          <a:prstGeom prst="rect">
            <a:avLst/>
          </a:prstGeom>
        </p:spPr>
      </p:pic>
      <p:pic>
        <p:nvPicPr>
          <p:cNvPr id="7" name="Picture 6"/>
          <p:cNvPicPr>
            <a:picLocks/>
          </p:cNvPicPr>
          <p:nvPr/>
        </p:nvPicPr>
        <p:blipFill rotWithShape="1">
          <a:blip r:embed="rId10">
            <a:extLst>
              <a:ext uri="{BEBA8EAE-BF5A-486C-A8C5-ECC9F3942E4B}">
                <a14:imgProps xmlns:a14="http://schemas.microsoft.com/office/drawing/2010/main">
                  <a14:imgLayer r:embed="rId11">
                    <a14:imgEffect>
                      <a14:brightnessContrast bright="33000" contrast="6000"/>
                    </a14:imgEffect>
                  </a14:imgLayer>
                </a14:imgProps>
              </a:ext>
              <a:ext uri="{28A0092B-C50C-407E-A947-70E740481C1C}">
                <a14:useLocalDpi xmlns:a14="http://schemas.microsoft.com/office/drawing/2010/main" val="0"/>
              </a:ext>
            </a:extLst>
          </a:blip>
          <a:srcRect l="29638" t="30850" r="11280" b="14185"/>
          <a:stretch/>
        </p:blipFill>
        <p:spPr>
          <a:xfrm>
            <a:off x="5357185" y="1992114"/>
            <a:ext cx="2943021" cy="2053435"/>
          </a:xfrm>
          <a:prstGeom prst="rect">
            <a:avLst/>
          </a:prstGeom>
        </p:spPr>
      </p:pic>
      <p:sp>
        <p:nvSpPr>
          <p:cNvPr id="12" name="Rectangle 11"/>
          <p:cNvSpPr/>
          <p:nvPr/>
        </p:nvSpPr>
        <p:spPr>
          <a:xfrm>
            <a:off x="6091940" y="1992114"/>
            <a:ext cx="634803" cy="63480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217734" y="2849934"/>
            <a:ext cx="634803" cy="63480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a:stCxn id="5" idx="3"/>
            <a:endCxn id="12" idx="1"/>
          </p:cNvCxnSpPr>
          <p:nvPr/>
        </p:nvCxnSpPr>
        <p:spPr>
          <a:xfrm flipV="1">
            <a:off x="4038599" y="2309516"/>
            <a:ext cx="2053341" cy="1119484"/>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3" idx="0"/>
            <a:endCxn id="18" idx="1"/>
          </p:cNvCxnSpPr>
          <p:nvPr/>
        </p:nvCxnSpPr>
        <p:spPr>
          <a:xfrm flipV="1">
            <a:off x="5399692" y="3167336"/>
            <a:ext cx="1818042" cy="1532953"/>
          </a:xfrm>
          <a:prstGeom prst="straightConnector1">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07D288C-38DC-4B2A-9FE1-7D78C81ED5B1}"/>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100977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
                                        <p:tgtEl>
                                          <p:spTgt spid="1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300"/>
                                        <p:tgtEl>
                                          <p:spTgt spid="3"/>
                                        </p:tgtEl>
                                      </p:cBhvr>
                                    </p:animEffect>
                                  </p:childTnLst>
                                </p:cTn>
                              </p:par>
                            </p:childTnLst>
                          </p:cTn>
                        </p:par>
                        <p:par>
                          <p:cTn id="16" fill="hold">
                            <p:stCondLst>
                              <p:cond delay="8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3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2107338" y="1957832"/>
            <a:ext cx="4929324" cy="3192238"/>
            <a:chOff x="2107338" y="1805432"/>
            <a:chExt cx="4929324" cy="3192238"/>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002" t="9891" b="3308"/>
            <a:stretch/>
          </p:blipFill>
          <p:spPr>
            <a:xfrm flipH="1">
              <a:off x="2107338" y="1805432"/>
              <a:ext cx="4929324" cy="3192238"/>
            </a:xfrm>
            <a:prstGeom prst="rect">
              <a:avLst/>
            </a:prstGeom>
          </p:spPr>
        </p:pic>
        <p:grpSp>
          <p:nvGrpSpPr>
            <p:cNvPr id="48" name="Group 47"/>
            <p:cNvGrpSpPr/>
            <p:nvPr/>
          </p:nvGrpSpPr>
          <p:grpSpPr>
            <a:xfrm>
              <a:off x="3610051" y="1952625"/>
              <a:ext cx="3167658" cy="3000375"/>
              <a:chOff x="1905000" y="158912"/>
              <a:chExt cx="3799775" cy="3599110"/>
            </a:xfrm>
          </p:grpSpPr>
          <p:sp>
            <p:nvSpPr>
              <p:cNvPr id="41" name="Rectangle 40"/>
              <p:cNvSpPr/>
              <p:nvPr/>
            </p:nvSpPr>
            <p:spPr>
              <a:xfrm flipH="1">
                <a:off x="1905000" y="2758425"/>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H="1">
                <a:off x="3255562" y="2810380"/>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H="1">
                <a:off x="4590877" y="2716861"/>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flipH="1">
                <a:off x="4757133" y="1495036"/>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H="1">
                <a:off x="2128068" y="1609337"/>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flipH="1">
                <a:off x="1972203" y="304386"/>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flipH="1">
                <a:off x="3380254" y="158912"/>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p:cNvSpPr/>
            <p:nvPr/>
          </p:nvSpPr>
          <p:spPr>
            <a:xfrm flipH="1">
              <a:off x="4909728" y="3074006"/>
              <a:ext cx="789996" cy="789996"/>
            </a:xfrm>
            <a:prstGeom prst="rect">
              <a:avLst/>
            </a:prstGeom>
            <a:noFill/>
            <a:ln w="38100">
              <a:solidFill>
                <a:srgbClr val="00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flipH="1">
              <a:off x="6011462" y="2009775"/>
              <a:ext cx="789996" cy="789996"/>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09915" y="2161438"/>
            <a:ext cx="791727" cy="785801"/>
            <a:chOff x="6009915" y="2009038"/>
            <a:chExt cx="791727" cy="785801"/>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216" t="15433" r="70489" b="63200"/>
            <a:stretch/>
          </p:blipFill>
          <p:spPr>
            <a:xfrm flipH="1">
              <a:off x="6009915" y="2009038"/>
              <a:ext cx="791727" cy="785801"/>
            </a:xfrm>
            <a:prstGeom prst="rect">
              <a:avLst/>
            </a:prstGeom>
          </p:spPr>
        </p:pic>
        <p:sp>
          <p:nvSpPr>
            <p:cNvPr id="10" name="Rectangle 9"/>
            <p:cNvSpPr/>
            <p:nvPr/>
          </p:nvSpPr>
          <p:spPr>
            <a:xfrm>
              <a:off x="6009915" y="2009038"/>
              <a:ext cx="791727" cy="7858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2" name="Picture 51"/>
          <p:cNvPicPr>
            <a:picLocks noChangeAspect="1"/>
          </p:cNvPicPr>
          <p:nvPr/>
        </p:nvPicPr>
        <p:blipFill rotWithShape="1">
          <a:blip r:embed="rId4">
            <a:extLst>
              <a:ext uri="{28A0092B-C50C-407E-A947-70E740481C1C}">
                <a14:useLocalDpi xmlns:a14="http://schemas.microsoft.com/office/drawing/2010/main" val="0"/>
              </a:ext>
            </a:extLst>
          </a:blip>
          <a:srcRect l="11002" t="9891" b="3308"/>
          <a:stretch/>
        </p:blipFill>
        <p:spPr>
          <a:xfrm flipH="1">
            <a:off x="2107338" y="1957832"/>
            <a:ext cx="4929324" cy="3192238"/>
          </a:xfrm>
          <a:prstGeom prst="rect">
            <a:avLst/>
          </a:prstGeom>
        </p:spPr>
      </p:pic>
      <p:grpSp>
        <p:nvGrpSpPr>
          <p:cNvPr id="12" name="Group 11"/>
          <p:cNvGrpSpPr/>
          <p:nvPr/>
        </p:nvGrpSpPr>
        <p:grpSpPr>
          <a:xfrm>
            <a:off x="4898190" y="3224675"/>
            <a:ext cx="791727" cy="791727"/>
            <a:chOff x="4898190" y="3061765"/>
            <a:chExt cx="791727" cy="791727"/>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5359" t="44209" r="50347" b="34263"/>
            <a:stretch/>
          </p:blipFill>
          <p:spPr>
            <a:xfrm flipH="1">
              <a:off x="4898190" y="3061765"/>
              <a:ext cx="791727" cy="791727"/>
            </a:xfrm>
            <a:prstGeom prst="rect">
              <a:avLst/>
            </a:prstGeom>
          </p:spPr>
        </p:pic>
        <p:sp>
          <p:nvSpPr>
            <p:cNvPr id="9" name="Rectangle 8"/>
            <p:cNvSpPr/>
            <p:nvPr/>
          </p:nvSpPr>
          <p:spPr>
            <a:xfrm>
              <a:off x="4898190" y="3061765"/>
              <a:ext cx="791727" cy="791727"/>
            </a:xfrm>
            <a:prstGeom prst="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2066925" y="5112603"/>
            <a:ext cx="3747154" cy="461665"/>
          </a:xfrm>
          <a:prstGeom prst="rect">
            <a:avLst/>
          </a:prstGeom>
          <a:noFill/>
        </p:spPr>
        <p:txBody>
          <a:bodyPr wrap="square" rtlCol="0">
            <a:spAutoFit/>
          </a:bodyPr>
          <a:lstStyle/>
          <a:p>
            <a:r>
              <a:rPr lang="en-US" sz="2400" b="1" dirty="0">
                <a:solidFill>
                  <a:srgbClr val="0066FF"/>
                </a:solidFill>
              </a:rPr>
              <a:t>Randomly Sample Patch</a:t>
            </a:r>
          </a:p>
        </p:txBody>
      </p:sp>
      <p:sp>
        <p:nvSpPr>
          <p:cNvPr id="14" name="TextBox 13"/>
          <p:cNvSpPr txBox="1"/>
          <p:nvPr/>
        </p:nvSpPr>
        <p:spPr>
          <a:xfrm>
            <a:off x="2082592" y="5481935"/>
            <a:ext cx="2893741" cy="461665"/>
          </a:xfrm>
          <a:prstGeom prst="rect">
            <a:avLst/>
          </a:prstGeom>
          <a:noFill/>
        </p:spPr>
        <p:txBody>
          <a:bodyPr wrap="none" rtlCol="0">
            <a:spAutoFit/>
          </a:bodyPr>
          <a:lstStyle/>
          <a:p>
            <a:r>
              <a:rPr lang="en-US" sz="2400" b="1" dirty="0">
                <a:solidFill>
                  <a:srgbClr val="FF0000"/>
                </a:solidFill>
              </a:rPr>
              <a:t>Sample Second Patch</a:t>
            </a:r>
          </a:p>
        </p:txBody>
      </p:sp>
      <p:grpSp>
        <p:nvGrpSpPr>
          <p:cNvPr id="15" name="Group 14"/>
          <p:cNvGrpSpPr/>
          <p:nvPr/>
        </p:nvGrpSpPr>
        <p:grpSpPr>
          <a:xfrm>
            <a:off x="304800" y="1295400"/>
            <a:ext cx="2514600" cy="4366897"/>
            <a:chOff x="5715000" y="509903"/>
            <a:chExt cx="2514600" cy="4366897"/>
          </a:xfrm>
        </p:grpSpPr>
        <p:sp>
          <p:nvSpPr>
            <p:cNvPr id="16" name="Rectangle 15"/>
            <p:cNvSpPr/>
            <p:nvPr/>
          </p:nvSpPr>
          <p:spPr>
            <a:xfrm>
              <a:off x="5715000" y="2895600"/>
              <a:ext cx="91440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315200" y="2895600"/>
              <a:ext cx="91440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752052" y="3395990"/>
              <a:ext cx="840295" cy="523220"/>
            </a:xfrm>
            <a:prstGeom prst="rect">
              <a:avLst/>
            </a:prstGeom>
            <a:noFill/>
          </p:spPr>
          <p:txBody>
            <a:bodyPr wrap="none" rtlCol="0">
              <a:spAutoFit/>
            </a:bodyPr>
            <a:lstStyle/>
            <a:p>
              <a:r>
                <a:rPr lang="en-US" sz="2800" dirty="0"/>
                <a:t>CNN</a:t>
              </a:r>
            </a:p>
          </p:txBody>
        </p:sp>
        <p:sp>
          <p:nvSpPr>
            <p:cNvPr id="19" name="TextBox 18"/>
            <p:cNvSpPr txBox="1"/>
            <p:nvPr/>
          </p:nvSpPr>
          <p:spPr>
            <a:xfrm>
              <a:off x="7352252" y="3395990"/>
              <a:ext cx="840295" cy="523220"/>
            </a:xfrm>
            <a:prstGeom prst="rect">
              <a:avLst/>
            </a:prstGeom>
            <a:noFill/>
          </p:spPr>
          <p:txBody>
            <a:bodyPr wrap="none" rtlCol="0">
              <a:spAutoFit/>
            </a:bodyPr>
            <a:lstStyle/>
            <a:p>
              <a:r>
                <a:rPr lang="en-US" sz="2800" dirty="0"/>
                <a:t>CNN</a:t>
              </a:r>
            </a:p>
          </p:txBody>
        </p:sp>
        <p:grpSp>
          <p:nvGrpSpPr>
            <p:cNvPr id="20" name="Group 19"/>
            <p:cNvGrpSpPr/>
            <p:nvPr/>
          </p:nvGrpSpPr>
          <p:grpSpPr>
            <a:xfrm>
              <a:off x="6210622" y="1905000"/>
              <a:ext cx="1523356" cy="523220"/>
              <a:chOff x="6288534" y="1524000"/>
              <a:chExt cx="1523356" cy="523220"/>
            </a:xfrm>
          </p:grpSpPr>
          <p:sp>
            <p:nvSpPr>
              <p:cNvPr id="36" name="Rectangle 35"/>
              <p:cNvSpPr/>
              <p:nvPr/>
            </p:nvSpPr>
            <p:spPr>
              <a:xfrm>
                <a:off x="6288534" y="1524000"/>
                <a:ext cx="1523356" cy="5232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6325586" y="1524000"/>
                <a:ext cx="1486304" cy="523220"/>
              </a:xfrm>
              <a:prstGeom prst="rect">
                <a:avLst/>
              </a:prstGeom>
              <a:noFill/>
            </p:spPr>
            <p:txBody>
              <a:bodyPr wrap="none" rtlCol="0">
                <a:spAutoFit/>
              </a:bodyPr>
              <a:lstStyle/>
              <a:p>
                <a:r>
                  <a:rPr lang="en-US" sz="2800" dirty="0"/>
                  <a:t>Classifier</a:t>
                </a:r>
              </a:p>
            </p:txBody>
          </p:sp>
        </p:grpSp>
        <p:cxnSp>
          <p:nvCxnSpPr>
            <p:cNvPr id="21" name="Straight Arrow Connector 20"/>
            <p:cNvCxnSpPr>
              <a:stCxn id="16" idx="0"/>
            </p:cNvCxnSpPr>
            <p:nvPr/>
          </p:nvCxnSpPr>
          <p:spPr>
            <a:xfrm flipV="1">
              <a:off x="6172200" y="2514600"/>
              <a:ext cx="45720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7" idx="0"/>
            </p:cNvCxnSpPr>
            <p:nvPr/>
          </p:nvCxnSpPr>
          <p:spPr>
            <a:xfrm flipH="1" flipV="1">
              <a:off x="7315200" y="2514600"/>
              <a:ext cx="45720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972300" y="1524000"/>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flipH="1">
              <a:off x="6489890" y="509903"/>
              <a:ext cx="1001871" cy="967793"/>
              <a:chOff x="3624666" y="-146447"/>
              <a:chExt cx="982774" cy="949346"/>
            </a:xfrm>
          </p:grpSpPr>
          <p:sp>
            <p:nvSpPr>
              <p:cNvPr id="27" name="Rectangle 26"/>
              <p:cNvSpPr/>
              <p:nvPr/>
            </p:nvSpPr>
            <p:spPr>
              <a:xfrm>
                <a:off x="3987356" y="199529"/>
                <a:ext cx="257393" cy="25739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8" name="Rectangle 27"/>
              <p:cNvSpPr/>
              <p:nvPr/>
            </p:nvSpPr>
            <p:spPr>
              <a:xfrm>
                <a:off x="4350047" y="545506"/>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9" name="Rectangle 28"/>
              <p:cNvSpPr/>
              <p:nvPr/>
            </p:nvSpPr>
            <p:spPr>
              <a:xfrm>
                <a:off x="3987356" y="545506"/>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0" name="Rectangle 29"/>
              <p:cNvSpPr/>
              <p:nvPr/>
            </p:nvSpPr>
            <p:spPr>
              <a:xfrm>
                <a:off x="3624666" y="545506"/>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1" name="Rectangle 30"/>
              <p:cNvSpPr/>
              <p:nvPr/>
            </p:nvSpPr>
            <p:spPr>
              <a:xfrm>
                <a:off x="3624666" y="199529"/>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2" name="Rectangle 31"/>
              <p:cNvSpPr/>
              <p:nvPr/>
            </p:nvSpPr>
            <p:spPr>
              <a:xfrm>
                <a:off x="4350047" y="199529"/>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3" name="Rectangle 32"/>
              <p:cNvSpPr/>
              <p:nvPr/>
            </p:nvSpPr>
            <p:spPr>
              <a:xfrm>
                <a:off x="4350047" y="-146447"/>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4" name="Rectangle 33"/>
              <p:cNvSpPr/>
              <p:nvPr/>
            </p:nvSpPr>
            <p:spPr>
              <a:xfrm>
                <a:off x="3987356" y="-146447"/>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5" name="Rectangle 34"/>
              <p:cNvSpPr/>
              <p:nvPr/>
            </p:nvSpPr>
            <p:spPr>
              <a:xfrm>
                <a:off x="3624666" y="-146447"/>
                <a:ext cx="257393" cy="257393"/>
              </a:xfrm>
              <a:prstGeom prst="rect">
                <a:avLst/>
              </a:prstGeom>
              <a:solidFill>
                <a:srgbClr val="FFBDBD"/>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cxnSp>
          <p:nvCxnSpPr>
            <p:cNvPr id="25" name="Straight Arrow Connector 24"/>
            <p:cNvCxnSpPr/>
            <p:nvPr/>
          </p:nvCxnSpPr>
          <p:spPr>
            <a:xfrm flipV="1">
              <a:off x="6172200" y="4495800"/>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772400" y="4495800"/>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3" name="Title 1"/>
          <p:cNvSpPr>
            <a:spLocks noGrp="1"/>
          </p:cNvSpPr>
          <p:nvPr>
            <p:ph type="title"/>
          </p:nvPr>
        </p:nvSpPr>
        <p:spPr>
          <a:xfrm>
            <a:off x="457200" y="274638"/>
            <a:ext cx="8229600" cy="1143000"/>
          </a:xfrm>
        </p:spPr>
        <p:txBody>
          <a:bodyPr/>
          <a:lstStyle/>
          <a:p>
            <a:r>
              <a:rPr lang="en-US" dirty="0"/>
              <a:t>Relative Position Task</a:t>
            </a:r>
            <a:endParaRPr lang="en-US" i="1" dirty="0"/>
          </a:p>
        </p:txBody>
      </p:sp>
      <p:sp>
        <p:nvSpPr>
          <p:cNvPr id="7" name="TextBox 6"/>
          <p:cNvSpPr txBox="1"/>
          <p:nvPr/>
        </p:nvSpPr>
        <p:spPr>
          <a:xfrm>
            <a:off x="2522701" y="1312188"/>
            <a:ext cx="2679067" cy="461665"/>
          </a:xfrm>
          <a:prstGeom prst="rect">
            <a:avLst/>
          </a:prstGeom>
          <a:noFill/>
        </p:spPr>
        <p:txBody>
          <a:bodyPr wrap="none" rtlCol="0">
            <a:spAutoFit/>
          </a:bodyPr>
          <a:lstStyle/>
          <a:p>
            <a:r>
              <a:rPr lang="en-US" sz="2400" b="1" dirty="0">
                <a:solidFill>
                  <a:srgbClr val="FF0000"/>
                </a:solidFill>
              </a:rPr>
              <a:t>8 possible locations</a:t>
            </a:r>
          </a:p>
        </p:txBody>
      </p:sp>
      <p:cxnSp>
        <p:nvCxnSpPr>
          <p:cNvPr id="38" name="Straight Arrow Connector 37"/>
          <p:cNvCxnSpPr/>
          <p:nvPr/>
        </p:nvCxnSpPr>
        <p:spPr>
          <a:xfrm>
            <a:off x="3379726" y="1735286"/>
            <a:ext cx="201674" cy="322114"/>
          </a:xfrm>
          <a:prstGeom prst="straightConnector1">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2222501" y="1549400"/>
            <a:ext cx="317499" cy="50800"/>
          </a:xfrm>
          <a:prstGeom prst="straightConnector1">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F442CC0-94E0-45DB-84D2-1998DA8EC491}"/>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938430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xit" presetSubtype="0" fill="hold" nodeType="withEffect">
                                  <p:stCondLst>
                                    <p:cond delay="0"/>
                                  </p:stCondLst>
                                  <p:childTnLst>
                                    <p:animEffect transition="out" filter="fade">
                                      <p:cBhvr>
                                        <p:cTn id="20" dur="500"/>
                                        <p:tgtEl>
                                          <p:spTgt spid="52"/>
                                        </p:tgtEl>
                                      </p:cBhvr>
                                    </p:animEffect>
                                    <p:set>
                                      <p:cBhvr>
                                        <p:cTn id="21" dur="1" fill="hold">
                                          <p:stCondLst>
                                            <p:cond delay="499"/>
                                          </p:stCondLst>
                                        </p:cTn>
                                        <p:tgtEl>
                                          <p:spTgt spid="52"/>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10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100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5.55556E-7 -1.96532E-6 L -0.49549 0.38289 " pathEditMode="relative" rAng="0" ptsTypes="AA">
                                      <p:cBhvr>
                                        <p:cTn id="32" dur="2000" fill="hold"/>
                                        <p:tgtEl>
                                          <p:spTgt spid="12"/>
                                        </p:tgtEl>
                                        <p:attrNameLst>
                                          <p:attrName>ppt_x</p:attrName>
                                          <p:attrName>ppt_y</p:attrName>
                                        </p:attrNameLst>
                                      </p:cBhvr>
                                      <p:rCtr x="-24774" y="19145"/>
                                    </p:animMotion>
                                  </p:childTnLst>
                                </p:cTn>
                              </p:par>
                              <p:par>
                                <p:cTn id="33" presetID="42" presetClass="path" presetSubtype="0" accel="50000" decel="50000" fill="hold" nodeType="withEffect">
                                  <p:stCondLst>
                                    <p:cond delay="0"/>
                                  </p:stCondLst>
                                  <p:childTnLst>
                                    <p:animMotion origin="layout" path="M -8.33333E-7 3.4104E-6 L -0.44219 0.53803 " pathEditMode="relative" rAng="0" ptsTypes="AA">
                                      <p:cBhvr>
                                        <p:cTn id="34" dur="2000" fill="hold"/>
                                        <p:tgtEl>
                                          <p:spTgt spid="11"/>
                                        </p:tgtEl>
                                        <p:attrNameLst>
                                          <p:attrName>ppt_x</p:attrName>
                                          <p:attrName>ppt_y</p:attrName>
                                        </p:attrNameLst>
                                      </p:cBhvr>
                                      <p:rCtr x="-22118" y="26890"/>
                                    </p:animMotion>
                                  </p:childTnLst>
                                </p:cTn>
                              </p:par>
                              <p:par>
                                <p:cTn id="35" presetID="42" presetClass="path" presetSubtype="0" accel="50000" decel="50000" fill="hold" nodeType="withEffect">
                                  <p:stCondLst>
                                    <p:cond delay="0"/>
                                  </p:stCondLst>
                                  <p:childTnLst>
                                    <p:animMotion origin="layout" path="M 0 -1.96532E-6 L 0.125 0.00416 " pathEditMode="relative" rAng="0" ptsTypes="AA">
                                      <p:cBhvr>
                                        <p:cTn id="36" dur="2000" fill="hold"/>
                                        <p:tgtEl>
                                          <p:spTgt spid="51"/>
                                        </p:tgtEl>
                                        <p:attrNameLst>
                                          <p:attrName>ppt_x</p:attrName>
                                          <p:attrName>ppt_y</p:attrName>
                                        </p:attrNameLst>
                                      </p:cBhvr>
                                      <p:rCtr x="6250" y="208"/>
                                    </p:animMotion>
                                  </p:childTnLst>
                                </p:cTn>
                              </p:par>
                              <p:par>
                                <p:cTn id="37" presetID="10" presetClass="exit" presetSubtype="0" fill="hold" grpId="1" nodeType="with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38"/>
                                        </p:tgtEl>
                                      </p:cBhvr>
                                    </p:animEffect>
                                    <p:set>
                                      <p:cBhvr>
                                        <p:cTn id="45" dur="1" fill="hold">
                                          <p:stCondLst>
                                            <p:cond delay="499"/>
                                          </p:stCondLst>
                                        </p:cTn>
                                        <p:tgtEl>
                                          <p:spTgt spid="38"/>
                                        </p:tgtEl>
                                        <p:attrNameLst>
                                          <p:attrName>style.visibility</p:attrName>
                                        </p:attrNameLst>
                                      </p:cBhvr>
                                      <p:to>
                                        <p:strVal val="hidden"/>
                                      </p:to>
                                    </p:se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p:cNvGrpSpPr/>
          <p:nvPr/>
        </p:nvGrpSpPr>
        <p:grpSpPr>
          <a:xfrm>
            <a:off x="1965654" y="5853123"/>
            <a:ext cx="791727" cy="785801"/>
            <a:chOff x="6009915" y="2009038"/>
            <a:chExt cx="791727" cy="785801"/>
          </a:xfrm>
        </p:grpSpPr>
        <p:pic>
          <p:nvPicPr>
            <p:cNvPr id="69" name="Picture 68"/>
            <p:cNvPicPr>
              <a:picLocks noChangeAspect="1"/>
            </p:cNvPicPr>
            <p:nvPr/>
          </p:nvPicPr>
          <p:blipFill rotWithShape="1">
            <a:blip r:embed="rId4">
              <a:extLst>
                <a:ext uri="{28A0092B-C50C-407E-A947-70E740481C1C}">
                  <a14:useLocalDpi xmlns:a14="http://schemas.microsoft.com/office/drawing/2010/main" val="0"/>
                </a:ext>
              </a:extLst>
            </a:blip>
            <a:srcRect l="15216" t="15433" r="70489" b="63200"/>
            <a:stretch/>
          </p:blipFill>
          <p:spPr>
            <a:xfrm flipH="1">
              <a:off x="6009915" y="2009038"/>
              <a:ext cx="791727" cy="785801"/>
            </a:xfrm>
            <a:prstGeom prst="rect">
              <a:avLst/>
            </a:prstGeom>
          </p:spPr>
        </p:pic>
        <p:sp>
          <p:nvSpPr>
            <p:cNvPr id="70" name="Rectangle 69"/>
            <p:cNvSpPr/>
            <p:nvPr/>
          </p:nvSpPr>
          <p:spPr>
            <a:xfrm>
              <a:off x="6009915" y="2009038"/>
              <a:ext cx="791727" cy="7858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304800" y="1295400"/>
            <a:ext cx="2514600" cy="4366897"/>
            <a:chOff x="5715000" y="509903"/>
            <a:chExt cx="2514600" cy="4366897"/>
          </a:xfrm>
        </p:grpSpPr>
        <p:sp>
          <p:nvSpPr>
            <p:cNvPr id="41" name="Rectangle 40"/>
            <p:cNvSpPr/>
            <p:nvPr/>
          </p:nvSpPr>
          <p:spPr>
            <a:xfrm>
              <a:off x="5715000" y="2895600"/>
              <a:ext cx="91440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315200" y="2895600"/>
              <a:ext cx="91440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752052" y="3395990"/>
              <a:ext cx="840295" cy="523220"/>
            </a:xfrm>
            <a:prstGeom prst="rect">
              <a:avLst/>
            </a:prstGeom>
            <a:noFill/>
          </p:spPr>
          <p:txBody>
            <a:bodyPr wrap="none" rtlCol="0">
              <a:spAutoFit/>
            </a:bodyPr>
            <a:lstStyle/>
            <a:p>
              <a:r>
                <a:rPr lang="en-US" sz="2800" dirty="0"/>
                <a:t>CNN</a:t>
              </a:r>
            </a:p>
          </p:txBody>
        </p:sp>
        <p:sp>
          <p:nvSpPr>
            <p:cNvPr id="45" name="TextBox 44"/>
            <p:cNvSpPr txBox="1"/>
            <p:nvPr/>
          </p:nvSpPr>
          <p:spPr>
            <a:xfrm>
              <a:off x="7352252" y="3395990"/>
              <a:ext cx="840295" cy="523220"/>
            </a:xfrm>
            <a:prstGeom prst="rect">
              <a:avLst/>
            </a:prstGeom>
            <a:noFill/>
          </p:spPr>
          <p:txBody>
            <a:bodyPr wrap="none" rtlCol="0">
              <a:spAutoFit/>
            </a:bodyPr>
            <a:lstStyle/>
            <a:p>
              <a:r>
                <a:rPr lang="en-US" sz="2800" dirty="0"/>
                <a:t>CNN</a:t>
              </a:r>
            </a:p>
          </p:txBody>
        </p:sp>
        <p:grpSp>
          <p:nvGrpSpPr>
            <p:cNvPr id="46" name="Group 45"/>
            <p:cNvGrpSpPr/>
            <p:nvPr/>
          </p:nvGrpSpPr>
          <p:grpSpPr>
            <a:xfrm>
              <a:off x="6210622" y="1905000"/>
              <a:ext cx="1523356" cy="523220"/>
              <a:chOff x="6288534" y="1524000"/>
              <a:chExt cx="1523356" cy="523220"/>
            </a:xfrm>
          </p:grpSpPr>
          <p:sp>
            <p:nvSpPr>
              <p:cNvPr id="63" name="Rectangle 62"/>
              <p:cNvSpPr/>
              <p:nvPr/>
            </p:nvSpPr>
            <p:spPr>
              <a:xfrm>
                <a:off x="6288534" y="1524000"/>
                <a:ext cx="1523356" cy="5232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6325586" y="1524000"/>
                <a:ext cx="1486304" cy="523220"/>
              </a:xfrm>
              <a:prstGeom prst="rect">
                <a:avLst/>
              </a:prstGeom>
              <a:noFill/>
            </p:spPr>
            <p:txBody>
              <a:bodyPr wrap="none" rtlCol="0">
                <a:spAutoFit/>
              </a:bodyPr>
              <a:lstStyle/>
              <a:p>
                <a:r>
                  <a:rPr lang="en-US" sz="2800" dirty="0"/>
                  <a:t>Classifier</a:t>
                </a:r>
              </a:p>
            </p:txBody>
          </p:sp>
        </p:grpSp>
        <p:cxnSp>
          <p:nvCxnSpPr>
            <p:cNvPr id="47" name="Straight Arrow Connector 46"/>
            <p:cNvCxnSpPr>
              <a:stCxn id="41" idx="0"/>
            </p:cNvCxnSpPr>
            <p:nvPr/>
          </p:nvCxnSpPr>
          <p:spPr>
            <a:xfrm flipV="1">
              <a:off x="6172200" y="2514600"/>
              <a:ext cx="45720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3" idx="0"/>
            </p:cNvCxnSpPr>
            <p:nvPr/>
          </p:nvCxnSpPr>
          <p:spPr>
            <a:xfrm flipH="1" flipV="1">
              <a:off x="7315200" y="2514600"/>
              <a:ext cx="45720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6972300" y="1524000"/>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flipH="1">
              <a:off x="6489890" y="509903"/>
              <a:ext cx="1001871" cy="967793"/>
              <a:chOff x="3624666" y="-146447"/>
              <a:chExt cx="982774" cy="949346"/>
            </a:xfrm>
          </p:grpSpPr>
          <p:sp>
            <p:nvSpPr>
              <p:cNvPr id="54" name="Rectangle 53"/>
              <p:cNvSpPr/>
              <p:nvPr/>
            </p:nvSpPr>
            <p:spPr>
              <a:xfrm>
                <a:off x="3987356" y="199529"/>
                <a:ext cx="257393" cy="25739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5" name="Rectangle 54"/>
              <p:cNvSpPr/>
              <p:nvPr/>
            </p:nvSpPr>
            <p:spPr>
              <a:xfrm>
                <a:off x="4350047" y="545506"/>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6" name="Rectangle 55"/>
              <p:cNvSpPr/>
              <p:nvPr/>
            </p:nvSpPr>
            <p:spPr>
              <a:xfrm>
                <a:off x="3987356" y="545506"/>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7" name="Rectangle 56"/>
              <p:cNvSpPr/>
              <p:nvPr/>
            </p:nvSpPr>
            <p:spPr>
              <a:xfrm>
                <a:off x="3624666" y="545506"/>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8" name="Rectangle 57"/>
              <p:cNvSpPr/>
              <p:nvPr/>
            </p:nvSpPr>
            <p:spPr>
              <a:xfrm>
                <a:off x="3624666" y="199529"/>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9" name="Rectangle 58"/>
              <p:cNvSpPr/>
              <p:nvPr/>
            </p:nvSpPr>
            <p:spPr>
              <a:xfrm>
                <a:off x="4350047" y="199529"/>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0" name="Rectangle 59"/>
              <p:cNvSpPr/>
              <p:nvPr/>
            </p:nvSpPr>
            <p:spPr>
              <a:xfrm>
                <a:off x="4350047" y="-146447"/>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1" name="Rectangle 60"/>
              <p:cNvSpPr/>
              <p:nvPr/>
            </p:nvSpPr>
            <p:spPr>
              <a:xfrm>
                <a:off x="3987356" y="-146447"/>
                <a:ext cx="257393" cy="257393"/>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2" name="Rectangle 61"/>
              <p:cNvSpPr/>
              <p:nvPr/>
            </p:nvSpPr>
            <p:spPr>
              <a:xfrm>
                <a:off x="3624666" y="-146447"/>
                <a:ext cx="257393" cy="257393"/>
              </a:xfrm>
              <a:prstGeom prst="rect">
                <a:avLst/>
              </a:prstGeom>
              <a:solidFill>
                <a:srgbClr val="FFBDBD"/>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cxnSp>
          <p:nvCxnSpPr>
            <p:cNvPr id="52" name="Straight Arrow Connector 51"/>
            <p:cNvCxnSpPr/>
            <p:nvPr/>
          </p:nvCxnSpPr>
          <p:spPr>
            <a:xfrm flipV="1">
              <a:off x="6172200" y="4495800"/>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772400" y="4495800"/>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76200" y="990600"/>
            <a:ext cx="3886200" cy="58674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 name="Picture 132"/>
          <p:cNvPicPr>
            <a:picLocks noChangeAspect="1"/>
          </p:cNvPicPr>
          <p:nvPr/>
        </p:nvPicPr>
        <p:blipFill rotWithShape="1">
          <a:blip r:embed="rId4">
            <a:extLst>
              <a:ext uri="{28A0092B-C50C-407E-A947-70E740481C1C}">
                <a14:useLocalDpi xmlns:a14="http://schemas.microsoft.com/office/drawing/2010/main" val="0"/>
              </a:ext>
            </a:extLst>
          </a:blip>
          <a:srcRect l="35359" t="44209" r="50347" b="34263"/>
          <a:stretch/>
        </p:blipFill>
        <p:spPr>
          <a:xfrm flipH="1">
            <a:off x="3668185" y="3284331"/>
            <a:ext cx="704088" cy="704088"/>
          </a:xfrm>
          <a:prstGeom prst="rect">
            <a:avLst/>
          </a:prstGeom>
        </p:spPr>
      </p:pic>
      <p:cxnSp>
        <p:nvCxnSpPr>
          <p:cNvPr id="76" name="Straight Connector 75"/>
          <p:cNvCxnSpPr/>
          <p:nvPr/>
        </p:nvCxnSpPr>
        <p:spPr>
          <a:xfrm>
            <a:off x="4693348" y="3284331"/>
            <a:ext cx="0" cy="704088"/>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5012873" y="3284331"/>
            <a:ext cx="3679557" cy="704088"/>
            <a:chOff x="5064945" y="1005144"/>
            <a:chExt cx="3679557" cy="704088"/>
          </a:xfrm>
        </p:grpSpPr>
        <p:pic>
          <p:nvPicPr>
            <p:cNvPr id="134" name="Picture 1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4945" y="1005144"/>
              <a:ext cx="704088" cy="704088"/>
            </a:xfrm>
            <a:prstGeom prst="rect">
              <a:avLst/>
            </a:prstGeom>
          </p:spPr>
        </p:pic>
        <p:pic>
          <p:nvPicPr>
            <p:cNvPr id="135" name="Picture 1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8812" y="1005144"/>
              <a:ext cx="704088" cy="704088"/>
            </a:xfrm>
            <a:prstGeom prst="rect">
              <a:avLst/>
            </a:prstGeom>
          </p:spPr>
        </p:pic>
        <p:pic>
          <p:nvPicPr>
            <p:cNvPr id="136" name="Picture 1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2679" y="1005144"/>
              <a:ext cx="704088" cy="704088"/>
            </a:xfrm>
            <a:prstGeom prst="rect">
              <a:avLst/>
            </a:prstGeom>
          </p:spPr>
        </p:pic>
        <p:pic>
          <p:nvPicPr>
            <p:cNvPr id="137" name="Picture 1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6546" y="1005144"/>
              <a:ext cx="704088" cy="704088"/>
            </a:xfrm>
            <a:prstGeom prst="rect">
              <a:avLst/>
            </a:prstGeom>
          </p:spPr>
        </p:pic>
        <p:pic>
          <p:nvPicPr>
            <p:cNvPr id="138" name="Picture 1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40414" y="1005144"/>
              <a:ext cx="704088" cy="704088"/>
            </a:xfrm>
            <a:prstGeom prst="rect">
              <a:avLst/>
            </a:prstGeom>
          </p:spPr>
        </p:pic>
      </p:grpSp>
      <p:grpSp>
        <p:nvGrpSpPr>
          <p:cNvPr id="36" name="Group 35"/>
          <p:cNvGrpSpPr/>
          <p:nvPr/>
        </p:nvGrpSpPr>
        <p:grpSpPr>
          <a:xfrm>
            <a:off x="370898" y="5852749"/>
            <a:ext cx="791727" cy="791727"/>
            <a:chOff x="4912956" y="3061765"/>
            <a:chExt cx="791727" cy="791727"/>
          </a:xfrm>
        </p:grpSpPr>
        <p:pic>
          <p:nvPicPr>
            <p:cNvPr id="37" name="Picture 36"/>
            <p:cNvPicPr>
              <a:picLocks noChangeAspect="1"/>
            </p:cNvPicPr>
            <p:nvPr/>
          </p:nvPicPr>
          <p:blipFill rotWithShape="1">
            <a:blip r:embed="rId4">
              <a:extLst>
                <a:ext uri="{28A0092B-C50C-407E-A947-70E740481C1C}">
                  <a14:useLocalDpi xmlns:a14="http://schemas.microsoft.com/office/drawing/2010/main" val="0"/>
                </a:ext>
              </a:extLst>
            </a:blip>
            <a:srcRect l="35359" t="44209" r="50347" b="34263"/>
            <a:stretch/>
          </p:blipFill>
          <p:spPr>
            <a:xfrm flipH="1">
              <a:off x="4912956" y="3061765"/>
              <a:ext cx="791727" cy="791727"/>
            </a:xfrm>
            <a:prstGeom prst="rect">
              <a:avLst/>
            </a:prstGeom>
          </p:spPr>
        </p:pic>
        <p:sp>
          <p:nvSpPr>
            <p:cNvPr id="38" name="Rectangle 37"/>
            <p:cNvSpPr/>
            <p:nvPr/>
          </p:nvSpPr>
          <p:spPr>
            <a:xfrm>
              <a:off x="4912956" y="3061765"/>
              <a:ext cx="791727" cy="791727"/>
            </a:xfrm>
            <a:prstGeom prst="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5" name="Straight Arrow Connector 64"/>
          <p:cNvCxnSpPr/>
          <p:nvPr/>
        </p:nvCxnSpPr>
        <p:spPr>
          <a:xfrm flipH="1">
            <a:off x="837474" y="2499997"/>
            <a:ext cx="2134327" cy="105821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659255" y="2038332"/>
            <a:ext cx="2353080" cy="461665"/>
          </a:xfrm>
          <a:prstGeom prst="rect">
            <a:avLst/>
          </a:prstGeom>
          <a:noFill/>
        </p:spPr>
        <p:txBody>
          <a:bodyPr wrap="none" rtlCol="0">
            <a:spAutoFit/>
          </a:bodyPr>
          <a:lstStyle/>
          <a:p>
            <a:r>
              <a:rPr lang="en-US" sz="2400" dirty="0"/>
              <a:t>Patch Embedding</a:t>
            </a:r>
          </a:p>
        </p:txBody>
      </p:sp>
      <p:sp>
        <p:nvSpPr>
          <p:cNvPr id="77" name="TextBox 76"/>
          <p:cNvSpPr txBox="1"/>
          <p:nvPr/>
        </p:nvSpPr>
        <p:spPr>
          <a:xfrm>
            <a:off x="3529328" y="2763987"/>
            <a:ext cx="990600" cy="536110"/>
          </a:xfrm>
          <a:prstGeom prst="rect">
            <a:avLst/>
          </a:prstGeom>
          <a:noFill/>
        </p:spPr>
        <p:txBody>
          <a:bodyPr wrap="none" rtlCol="0">
            <a:spAutoFit/>
          </a:bodyPr>
          <a:lstStyle/>
          <a:p>
            <a:r>
              <a:rPr lang="en-US" sz="2800" dirty="0"/>
              <a:t>Input</a:t>
            </a:r>
          </a:p>
        </p:txBody>
      </p:sp>
      <p:sp>
        <p:nvSpPr>
          <p:cNvPr id="79" name="TextBox 78"/>
          <p:cNvSpPr txBox="1"/>
          <p:nvPr/>
        </p:nvSpPr>
        <p:spPr>
          <a:xfrm>
            <a:off x="5415053" y="2776877"/>
            <a:ext cx="2891625" cy="523220"/>
          </a:xfrm>
          <a:prstGeom prst="rect">
            <a:avLst/>
          </a:prstGeom>
          <a:noFill/>
        </p:spPr>
        <p:txBody>
          <a:bodyPr wrap="none" rtlCol="0">
            <a:spAutoFit/>
          </a:bodyPr>
          <a:lstStyle/>
          <a:p>
            <a:r>
              <a:rPr lang="en-US" sz="2800" dirty="0"/>
              <a:t>Nearest Neighbors</a:t>
            </a:r>
          </a:p>
        </p:txBody>
      </p:sp>
      <p:sp>
        <p:nvSpPr>
          <p:cNvPr id="23" name="Rectangle 22"/>
          <p:cNvSpPr/>
          <p:nvPr/>
        </p:nvSpPr>
        <p:spPr>
          <a:xfrm>
            <a:off x="307975" y="3681097"/>
            <a:ext cx="91440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45027" y="4181487"/>
            <a:ext cx="840295" cy="523220"/>
          </a:xfrm>
          <a:prstGeom prst="rect">
            <a:avLst/>
          </a:prstGeom>
          <a:noFill/>
        </p:spPr>
        <p:txBody>
          <a:bodyPr wrap="none" rtlCol="0">
            <a:spAutoFit/>
          </a:bodyPr>
          <a:lstStyle/>
          <a:p>
            <a:r>
              <a:rPr lang="en-US" sz="2800" dirty="0"/>
              <a:t>CNN</a:t>
            </a:r>
          </a:p>
        </p:txBody>
      </p:sp>
      <p:cxnSp>
        <p:nvCxnSpPr>
          <p:cNvPr id="25" name="Straight Arrow Connector 24"/>
          <p:cNvCxnSpPr/>
          <p:nvPr/>
        </p:nvCxnSpPr>
        <p:spPr>
          <a:xfrm flipV="1">
            <a:off x="765175" y="5281297"/>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394961" y="4181487"/>
            <a:ext cx="5638275" cy="584775"/>
          </a:xfrm>
          <a:prstGeom prst="rect">
            <a:avLst/>
          </a:prstGeom>
          <a:noFill/>
        </p:spPr>
        <p:txBody>
          <a:bodyPr wrap="none" rtlCol="0">
            <a:spAutoFit/>
          </a:bodyPr>
          <a:lstStyle/>
          <a:p>
            <a:pPr algn="ctr"/>
            <a:r>
              <a:rPr lang="en-US" sz="3200" dirty="0"/>
              <a:t>Note: connects </a:t>
            </a:r>
            <a:r>
              <a:rPr lang="en-US" sz="3200" b="1" i="1" dirty="0"/>
              <a:t>across</a:t>
            </a:r>
            <a:r>
              <a:rPr lang="en-US" sz="3200" dirty="0"/>
              <a:t> instances!</a:t>
            </a:r>
          </a:p>
        </p:txBody>
      </p:sp>
      <p:sp>
        <p:nvSpPr>
          <p:cNvPr id="49" name="TextBox 48">
            <a:extLst>
              <a:ext uri="{FF2B5EF4-FFF2-40B4-BE49-F238E27FC236}">
                <a16:creationId xmlns:a16="http://schemas.microsoft.com/office/drawing/2014/main" id="{149EC4C3-20A3-4D24-AEA7-6BE3298BB818}"/>
              </a:ext>
            </a:extLst>
          </p:cNvPr>
          <p:cNvSpPr txBox="1"/>
          <p:nvPr/>
        </p:nvSpPr>
        <p:spPr>
          <a:xfrm>
            <a:off x="973033" y="6500102"/>
            <a:ext cx="8060203" cy="276999"/>
          </a:xfrm>
          <a:prstGeom prst="rect">
            <a:avLst/>
          </a:prstGeom>
          <a:noFill/>
        </p:spPr>
        <p:txBody>
          <a:bodyPr wrap="square" rtlCol="0">
            <a:spAutoFit/>
          </a:bodyPr>
          <a:lstStyle/>
          <a:p>
            <a:pPr algn="r"/>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1107552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fade">
                                      <p:cBhvr>
                                        <p:cTn id="18" dur="500"/>
                                        <p:tgtEl>
                                          <p:spTgt spid="79"/>
                                        </p:tgtEl>
                                      </p:cBhvr>
                                    </p:animEffect>
                                  </p:childTnLst>
                                </p:cTn>
                              </p:par>
                              <p:par>
                                <p:cTn id="19" presetID="10"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500"/>
                                        <p:tgtEl>
                                          <p:spTgt spid="76"/>
                                        </p:tgtEl>
                                      </p:cBhvr>
                                    </p:animEffect>
                                  </p:childTnLst>
                                </p:cTn>
                              </p:par>
                              <p:par>
                                <p:cTn id="22" presetID="10" presetClass="entr" presetSubtype="0" fill="hold" nodeType="withEffect">
                                  <p:stCondLst>
                                    <p:cond delay="0"/>
                                  </p:stCondLst>
                                  <p:childTnLst>
                                    <p:set>
                                      <p:cBhvr>
                                        <p:cTn id="23" dur="1" fill="hold">
                                          <p:stCondLst>
                                            <p:cond delay="0"/>
                                          </p:stCondLst>
                                        </p:cTn>
                                        <p:tgtEl>
                                          <p:spTgt spid="133"/>
                                        </p:tgtEl>
                                        <p:attrNameLst>
                                          <p:attrName>style.visibility</p:attrName>
                                        </p:attrNameLst>
                                      </p:cBhvr>
                                      <p:to>
                                        <p:strVal val="visible"/>
                                      </p:to>
                                    </p:set>
                                    <p:animEffect transition="in" filter="fade">
                                      <p:cBhvr>
                                        <p:cTn id="24" dur="500"/>
                                        <p:tgtEl>
                                          <p:spTgt spid="133"/>
                                        </p:tgtEl>
                                      </p:cBhvr>
                                    </p:animEffect>
                                  </p:childTnLst>
                                </p:cTn>
                              </p:par>
                              <p:par>
                                <p:cTn id="25" presetID="10" presetClass="entr" presetSubtype="0" fill="hold" nodeType="withEffect">
                                  <p:stCondLst>
                                    <p:cond delay="0"/>
                                  </p:stCondLst>
                                  <p:childTnLst>
                                    <p:set>
                                      <p:cBhvr>
                                        <p:cTn id="26" dur="1" fill="hold">
                                          <p:stCondLst>
                                            <p:cond delay="0"/>
                                          </p:stCondLst>
                                        </p:cTn>
                                        <p:tgtEl>
                                          <p:spTgt spid="140"/>
                                        </p:tgtEl>
                                        <p:attrNameLst>
                                          <p:attrName>style.visibility</p:attrName>
                                        </p:attrNameLst>
                                      </p:cBhvr>
                                      <p:to>
                                        <p:strVal val="visible"/>
                                      </p:to>
                                    </p:set>
                                    <p:animEffect transition="in" filter="fade">
                                      <p:cBhvr>
                                        <p:cTn id="27" dur="500"/>
                                        <p:tgtEl>
                                          <p:spTgt spid="1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7" grpId="0"/>
      <p:bldP spid="79"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Avoiding Trivial Shortcuts</a:t>
            </a:r>
          </a:p>
        </p:txBody>
      </p:sp>
      <p:grpSp>
        <p:nvGrpSpPr>
          <p:cNvPr id="118" name="Group 117"/>
          <p:cNvGrpSpPr/>
          <p:nvPr/>
        </p:nvGrpSpPr>
        <p:grpSpPr>
          <a:xfrm>
            <a:off x="1143000" y="4178847"/>
            <a:ext cx="3440001" cy="2227750"/>
            <a:chOff x="2107338" y="1805432"/>
            <a:chExt cx="4929324" cy="3192238"/>
          </a:xfrm>
        </p:grpSpPr>
        <p:pic>
          <p:nvPicPr>
            <p:cNvPr id="119" name="Picture 118"/>
            <p:cNvPicPr>
              <a:picLocks noChangeAspect="1"/>
            </p:cNvPicPr>
            <p:nvPr/>
          </p:nvPicPr>
          <p:blipFill rotWithShape="1">
            <a:blip r:embed="rId4">
              <a:extLst>
                <a:ext uri="{28A0092B-C50C-407E-A947-70E740481C1C}">
                  <a14:useLocalDpi xmlns:a14="http://schemas.microsoft.com/office/drawing/2010/main" val="0"/>
                </a:ext>
              </a:extLst>
            </a:blip>
            <a:srcRect l="11002" t="9891" b="3308"/>
            <a:stretch/>
          </p:blipFill>
          <p:spPr>
            <a:xfrm flipH="1">
              <a:off x="2107338" y="1805432"/>
              <a:ext cx="4929324" cy="3192238"/>
            </a:xfrm>
            <a:prstGeom prst="rect">
              <a:avLst/>
            </a:prstGeom>
          </p:spPr>
        </p:pic>
        <p:grpSp>
          <p:nvGrpSpPr>
            <p:cNvPr id="120" name="Group 119"/>
            <p:cNvGrpSpPr/>
            <p:nvPr/>
          </p:nvGrpSpPr>
          <p:grpSpPr>
            <a:xfrm>
              <a:off x="3610051" y="1952625"/>
              <a:ext cx="3167658" cy="3000375"/>
              <a:chOff x="1905000" y="158912"/>
              <a:chExt cx="3799775" cy="3599110"/>
            </a:xfrm>
          </p:grpSpPr>
          <p:sp>
            <p:nvSpPr>
              <p:cNvPr id="123" name="Rectangle 122"/>
              <p:cNvSpPr/>
              <p:nvPr/>
            </p:nvSpPr>
            <p:spPr>
              <a:xfrm flipH="1">
                <a:off x="1905000" y="2758425"/>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flipH="1">
                <a:off x="3255562" y="2810380"/>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flipH="1">
                <a:off x="4590877" y="2716861"/>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flipH="1">
                <a:off x="4757133" y="1495036"/>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flipH="1">
                <a:off x="2128068" y="1609337"/>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flipH="1">
                <a:off x="1972203" y="304386"/>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flipH="1">
                <a:off x="3380254" y="158912"/>
                <a:ext cx="947642" cy="94764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Rectangle 120"/>
            <p:cNvSpPr/>
            <p:nvPr/>
          </p:nvSpPr>
          <p:spPr>
            <a:xfrm flipH="1">
              <a:off x="4909728" y="3074006"/>
              <a:ext cx="789996" cy="789996"/>
            </a:xfrm>
            <a:prstGeom prst="rect">
              <a:avLst/>
            </a:prstGeom>
            <a:noFill/>
            <a:ln w="38100">
              <a:solidFill>
                <a:srgbClr val="00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flipH="1">
              <a:off x="6011462" y="2009775"/>
              <a:ext cx="789996" cy="789996"/>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3763092" y="4441800"/>
            <a:ext cx="3136432" cy="866800"/>
            <a:chOff x="3200400" y="4441800"/>
            <a:chExt cx="3136432" cy="866800"/>
          </a:xfrm>
        </p:grpSpPr>
        <p:cxnSp>
          <p:nvCxnSpPr>
            <p:cNvPr id="6" name="Straight Arrow Connector 5"/>
            <p:cNvCxnSpPr/>
            <p:nvPr/>
          </p:nvCxnSpPr>
          <p:spPr>
            <a:xfrm flipH="1">
              <a:off x="3200400" y="4641855"/>
              <a:ext cx="1524000" cy="6667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4775122" y="4441800"/>
              <a:ext cx="1561710" cy="400110"/>
            </a:xfrm>
            <a:prstGeom prst="rect">
              <a:avLst/>
            </a:prstGeom>
            <a:noFill/>
          </p:spPr>
          <p:txBody>
            <a:bodyPr wrap="none" rtlCol="0">
              <a:spAutoFit/>
            </a:bodyPr>
            <a:lstStyle/>
            <a:p>
              <a:pPr algn="ctr"/>
              <a:r>
                <a:rPr lang="en-US" sz="2000" dirty="0"/>
                <a:t>Include a gap</a:t>
              </a:r>
            </a:p>
          </p:txBody>
        </p:sp>
      </p:grpSp>
      <p:grpSp>
        <p:nvGrpSpPr>
          <p:cNvPr id="13" name="Group 12"/>
          <p:cNvGrpSpPr/>
          <p:nvPr/>
        </p:nvGrpSpPr>
        <p:grpSpPr>
          <a:xfrm>
            <a:off x="4327560" y="5467371"/>
            <a:ext cx="3785557" cy="602172"/>
            <a:chOff x="3764868" y="5467371"/>
            <a:chExt cx="3785557" cy="602172"/>
          </a:xfrm>
        </p:grpSpPr>
        <p:sp>
          <p:nvSpPr>
            <p:cNvPr id="138" name="TextBox 137"/>
            <p:cNvSpPr txBox="1"/>
            <p:nvPr/>
          </p:nvSpPr>
          <p:spPr>
            <a:xfrm>
              <a:off x="4796530" y="5467371"/>
              <a:ext cx="2753895" cy="400110"/>
            </a:xfrm>
            <a:prstGeom prst="rect">
              <a:avLst/>
            </a:prstGeom>
            <a:noFill/>
          </p:spPr>
          <p:txBody>
            <a:bodyPr wrap="none" rtlCol="0">
              <a:spAutoFit/>
            </a:bodyPr>
            <a:lstStyle/>
            <a:p>
              <a:r>
                <a:rPr lang="en-US" sz="2000" dirty="0"/>
                <a:t>Jitter the patch locations</a:t>
              </a:r>
            </a:p>
          </p:txBody>
        </p:sp>
        <p:cxnSp>
          <p:nvCxnSpPr>
            <p:cNvPr id="139" name="Straight Arrow Connector 138"/>
            <p:cNvCxnSpPr/>
            <p:nvPr/>
          </p:nvCxnSpPr>
          <p:spPr>
            <a:xfrm flipH="1">
              <a:off x="3764868" y="5726481"/>
              <a:ext cx="943428" cy="3430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85241" y="1981200"/>
            <a:ext cx="3032989" cy="1295400"/>
            <a:chOff x="5525771" y="1981200"/>
            <a:chExt cx="3032989" cy="1295400"/>
          </a:xfrm>
        </p:grpSpPr>
        <p:pic>
          <p:nvPicPr>
            <p:cNvPr id="142" name="Picture 2" descr="http://baikal.graphics.cs.cmu.edu/cdoersch/im2gps2/VOC2007/JPEGImages//003510.jpg"/>
            <p:cNvPicPr>
              <a:picLocks noChangeAspect="1" noChangeArrowheads="1"/>
            </p:cNvPicPr>
            <p:nvPr/>
          </p:nvPicPr>
          <p:blipFill rotWithShape="1">
            <a:blip r:embed="rId5">
              <a:extLst>
                <a:ext uri="{28A0092B-C50C-407E-A947-70E740481C1C}">
                  <a14:useLocalDpi xmlns:a14="http://schemas.microsoft.com/office/drawing/2010/main" val="0"/>
                </a:ext>
              </a:extLst>
            </a:blip>
            <a:srcRect l="69566" t="12019" r="12413" b="65111"/>
            <a:stretch/>
          </p:blipFill>
          <p:spPr bwMode="auto">
            <a:xfrm>
              <a:off x="5525771" y="1981200"/>
              <a:ext cx="1361047"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 descr="http://baikal.graphics.cs.cmu.edu/cdoersch/im2gps2/VOC2007/JPEGImages//003510.jpg"/>
            <p:cNvPicPr>
              <a:picLocks noChangeAspect="1" noChangeArrowheads="1"/>
            </p:cNvPicPr>
            <p:nvPr/>
          </p:nvPicPr>
          <p:blipFill rotWithShape="1">
            <a:blip r:embed="rId5">
              <a:extLst>
                <a:ext uri="{28A0092B-C50C-407E-A947-70E740481C1C}">
                  <a14:useLocalDpi xmlns:a14="http://schemas.microsoft.com/office/drawing/2010/main" val="0"/>
                </a:ext>
              </a:extLst>
            </a:blip>
            <a:srcRect l="56824" t="10188" r="25155" b="66942"/>
            <a:stretch/>
          </p:blipFill>
          <p:spPr bwMode="auto">
            <a:xfrm>
              <a:off x="7197713" y="1981200"/>
              <a:ext cx="1361047"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5538240" y="1981200"/>
            <a:ext cx="3020520" cy="1295400"/>
            <a:chOff x="585241" y="1981200"/>
            <a:chExt cx="3020520" cy="1295400"/>
          </a:xfrm>
        </p:grpSpPr>
        <p:pic>
          <p:nvPicPr>
            <p:cNvPr id="32" name="Picture 2" descr="http://baikal.graphics.cs.cmu.edu/cdoersch/im2gps2/VOC2007/JPEGImages//003510.jpg"/>
            <p:cNvPicPr>
              <a:picLocks noChangeAspect="1" noChangeArrowheads="1"/>
            </p:cNvPicPr>
            <p:nvPr/>
          </p:nvPicPr>
          <p:blipFill rotWithShape="1">
            <a:blip r:embed="rId5">
              <a:extLst>
                <a:ext uri="{28A0092B-C50C-407E-A947-70E740481C1C}">
                  <a14:useLocalDpi xmlns:a14="http://schemas.microsoft.com/office/drawing/2010/main" val="0"/>
                </a:ext>
              </a:extLst>
            </a:blip>
            <a:srcRect l="56824" t="10188" r="25155" b="66942"/>
            <a:stretch/>
          </p:blipFill>
          <p:spPr bwMode="auto">
            <a:xfrm>
              <a:off x="585241" y="1981200"/>
              <a:ext cx="1361047"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baikal.graphics.cs.cmu.edu/cdoersch/im2gps2/VOC2007/JPEGImages//003510.jpg"/>
            <p:cNvPicPr>
              <a:picLocks noChangeAspect="1" noChangeArrowheads="1"/>
            </p:cNvPicPr>
            <p:nvPr/>
          </p:nvPicPr>
          <p:blipFill rotWithShape="1">
            <a:blip r:embed="rId5">
              <a:extLst>
                <a:ext uri="{28A0092B-C50C-407E-A947-70E740481C1C}">
                  <a14:useLocalDpi xmlns:a14="http://schemas.microsoft.com/office/drawing/2010/main" val="0"/>
                </a:ext>
              </a:extLst>
            </a:blip>
            <a:srcRect l="69566" t="12019" r="12413" b="65111"/>
            <a:stretch/>
          </p:blipFill>
          <p:spPr bwMode="auto">
            <a:xfrm>
              <a:off x="2244714" y="1981200"/>
              <a:ext cx="1361047" cy="1295400"/>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ight Arrow 27"/>
          <p:cNvSpPr/>
          <p:nvPr/>
        </p:nvSpPr>
        <p:spPr>
          <a:xfrm>
            <a:off x="4435274" y="2283805"/>
            <a:ext cx="304800" cy="632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34D43A7-2250-4DCB-AB5A-92BBAD77C36D}"/>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253571112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fade">
                                      <p:cBhvr>
                                        <p:cTn id="15" dur="500"/>
                                        <p:tgtEl>
                                          <p:spTgt spid="11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2356220" y="2743200"/>
            <a:ext cx="4273180" cy="3870030"/>
            <a:chOff x="2356220" y="2743200"/>
            <a:chExt cx="4273180" cy="3870030"/>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6220" y="2743200"/>
              <a:ext cx="4273180" cy="3204885"/>
            </a:xfrm>
            <a:prstGeom prst="rect">
              <a:avLst/>
            </a:prstGeom>
          </p:spPr>
        </p:pic>
        <p:sp>
          <p:nvSpPr>
            <p:cNvPr id="32" name="TextBox 31"/>
            <p:cNvSpPr txBox="1"/>
            <p:nvPr/>
          </p:nvSpPr>
          <p:spPr>
            <a:xfrm>
              <a:off x="2794396" y="5966899"/>
              <a:ext cx="3396827" cy="646331"/>
            </a:xfrm>
            <a:prstGeom prst="rect">
              <a:avLst/>
            </a:prstGeom>
            <a:noFill/>
          </p:spPr>
          <p:txBody>
            <a:bodyPr wrap="none" rtlCol="0">
              <a:spAutoFit/>
            </a:bodyPr>
            <a:lstStyle/>
            <a:p>
              <a:r>
                <a:rPr lang="en-US" sz="3600" dirty="0"/>
                <a:t>Position in Image</a:t>
              </a:r>
            </a:p>
          </p:txBody>
        </p:sp>
      </p:grpSp>
      <p:sp>
        <p:nvSpPr>
          <p:cNvPr id="2" name="Title 1"/>
          <p:cNvSpPr>
            <a:spLocks noGrp="1"/>
          </p:cNvSpPr>
          <p:nvPr>
            <p:ph type="title"/>
          </p:nvPr>
        </p:nvSpPr>
        <p:spPr/>
        <p:txBody>
          <a:bodyPr>
            <a:normAutofit/>
          </a:bodyPr>
          <a:lstStyle/>
          <a:p>
            <a:r>
              <a:rPr lang="en-US" dirty="0"/>
              <a:t> A Not-So “Trivial” Shortcut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488398"/>
            <a:ext cx="3134330" cy="235074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7270" y="3488398"/>
            <a:ext cx="3134330" cy="2350748"/>
          </a:xfrm>
          <a:prstGeom prst="rect">
            <a:avLst/>
          </a:prstGeom>
          <a:ln w="28575">
            <a:solidFill>
              <a:schemeClr val="tx1"/>
            </a:solidFill>
          </a:ln>
        </p:spPr>
      </p:pic>
      <p:grpSp>
        <p:nvGrpSpPr>
          <p:cNvPr id="6" name="Group 5"/>
          <p:cNvGrpSpPr/>
          <p:nvPr/>
        </p:nvGrpSpPr>
        <p:grpSpPr>
          <a:xfrm>
            <a:off x="269434" y="3540999"/>
            <a:ext cx="3014616" cy="2222873"/>
            <a:chOff x="252413" y="69056"/>
            <a:chExt cx="2638425" cy="1945482"/>
          </a:xfrm>
        </p:grpSpPr>
        <p:grpSp>
          <p:nvGrpSpPr>
            <p:cNvPr id="7" name="Group 6"/>
            <p:cNvGrpSpPr/>
            <p:nvPr/>
          </p:nvGrpSpPr>
          <p:grpSpPr>
            <a:xfrm>
              <a:off x="252413" y="69056"/>
              <a:ext cx="2638425" cy="535782"/>
              <a:chOff x="252413" y="69056"/>
              <a:chExt cx="2638425" cy="535782"/>
            </a:xfrm>
          </p:grpSpPr>
          <p:sp>
            <p:nvSpPr>
              <p:cNvPr id="18" name="Rectangle 17"/>
              <p:cNvSpPr/>
              <p:nvPr/>
            </p:nvSpPr>
            <p:spPr>
              <a:xfrm>
                <a:off x="252413"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50119"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47825"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345532"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252413" y="773906"/>
              <a:ext cx="2638425" cy="535782"/>
              <a:chOff x="252413" y="678656"/>
              <a:chExt cx="2638425" cy="535782"/>
            </a:xfrm>
          </p:grpSpPr>
          <p:sp>
            <p:nvSpPr>
              <p:cNvPr id="14" name="Rectangle 13"/>
              <p:cNvSpPr/>
              <p:nvPr/>
            </p:nvSpPr>
            <p:spPr>
              <a:xfrm>
                <a:off x="252413"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50119"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647825"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345532"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52413" y="1478756"/>
              <a:ext cx="2638425" cy="535782"/>
              <a:chOff x="252413" y="1478756"/>
              <a:chExt cx="2638425" cy="535782"/>
            </a:xfrm>
          </p:grpSpPr>
          <p:sp>
            <p:nvSpPr>
              <p:cNvPr id="10" name="Rectangle 9"/>
              <p:cNvSpPr/>
              <p:nvPr/>
            </p:nvSpPr>
            <p:spPr>
              <a:xfrm>
                <a:off x="252413"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50119"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647825"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345532"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Isosceles Triangle 21"/>
          <p:cNvSpPr/>
          <p:nvPr/>
        </p:nvSpPr>
        <p:spPr>
          <a:xfrm rot="5400000">
            <a:off x="3325672" y="4633336"/>
            <a:ext cx="490818" cy="94428"/>
          </a:xfrm>
          <a:prstGeom prst="triangle">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Isosceles Triangle 22"/>
          <p:cNvSpPr/>
          <p:nvPr/>
        </p:nvSpPr>
        <p:spPr>
          <a:xfrm rot="5400000">
            <a:off x="5403708" y="4643745"/>
            <a:ext cx="490818" cy="94428"/>
          </a:xfrm>
          <a:prstGeom prst="triangle">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35" name="Group 34"/>
          <p:cNvGrpSpPr/>
          <p:nvPr/>
        </p:nvGrpSpPr>
        <p:grpSpPr>
          <a:xfrm>
            <a:off x="3779232" y="3623044"/>
            <a:ext cx="522388" cy="2081457"/>
            <a:chOff x="4288607" y="3072537"/>
            <a:chExt cx="522388" cy="2081457"/>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8607" y="3072537"/>
              <a:ext cx="522388" cy="522388"/>
            </a:xfrm>
            <a:prstGeom prst="rect">
              <a:avLst/>
            </a:prstGeom>
            <a:ln>
              <a:solidFill>
                <a:srgbClr val="FF0000"/>
              </a:solidFill>
              <a:prstDash val="dash"/>
            </a:ln>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8607" y="3332382"/>
              <a:ext cx="522388" cy="522388"/>
            </a:xfrm>
            <a:prstGeom prst="rect">
              <a:avLst/>
            </a:prstGeom>
            <a:ln>
              <a:solidFill>
                <a:srgbClr val="FF0000"/>
              </a:solidFill>
              <a:prstDash val="dash"/>
            </a:ln>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8607" y="3592227"/>
              <a:ext cx="522388" cy="522388"/>
            </a:xfrm>
            <a:prstGeom prst="rect">
              <a:avLst/>
            </a:prstGeom>
            <a:ln>
              <a:solidFill>
                <a:srgbClr val="FF0000"/>
              </a:solidFill>
              <a:prstDash val="dash"/>
            </a:ln>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88607" y="3852071"/>
              <a:ext cx="522388" cy="522388"/>
            </a:xfrm>
            <a:prstGeom prst="rect">
              <a:avLst/>
            </a:prstGeom>
            <a:ln>
              <a:solidFill>
                <a:srgbClr val="FF0000"/>
              </a:solidFill>
              <a:prstDash val="dash"/>
            </a:ln>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8607" y="4111916"/>
              <a:ext cx="522388" cy="522388"/>
            </a:xfrm>
            <a:prstGeom prst="rect">
              <a:avLst/>
            </a:prstGeom>
            <a:ln>
              <a:solidFill>
                <a:srgbClr val="FF0000"/>
              </a:solidFill>
              <a:prstDash val="dash"/>
            </a:ln>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88607" y="4371761"/>
              <a:ext cx="522388" cy="522388"/>
            </a:xfrm>
            <a:prstGeom prst="rect">
              <a:avLst/>
            </a:prstGeom>
            <a:ln>
              <a:solidFill>
                <a:srgbClr val="FF0000"/>
              </a:solidFill>
              <a:prstDash val="dash"/>
            </a:ln>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88607" y="4631606"/>
              <a:ext cx="522388" cy="522388"/>
            </a:xfrm>
            <a:prstGeom prst="rect">
              <a:avLst/>
            </a:prstGeom>
            <a:ln>
              <a:solidFill>
                <a:srgbClr val="FF0000"/>
              </a:solidFill>
              <a:prstDash val="dash"/>
            </a:ln>
          </p:spPr>
        </p:pic>
      </p:grpSp>
      <p:grpSp>
        <p:nvGrpSpPr>
          <p:cNvPr id="3" name="Group 2"/>
          <p:cNvGrpSpPr/>
          <p:nvPr/>
        </p:nvGrpSpPr>
        <p:grpSpPr>
          <a:xfrm>
            <a:off x="2567748" y="1528762"/>
            <a:ext cx="5040741" cy="914401"/>
            <a:chOff x="2567748" y="1528762"/>
            <a:chExt cx="5040741" cy="914401"/>
          </a:xfrm>
        </p:grpSpPr>
        <p:pic>
          <p:nvPicPr>
            <p:cNvPr id="4100" name="Picture 4" descr="http://ladoga.graphics.cs.cmu.edu/cdoersch/hn25/caffe_run/data/efros/cdoersch/posunsup_nns_proj3_out/patchdisplay/imgs/766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5884"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ladoga.graphics.cs.cmu.edu/cdoersch/hn25/caffe_run/data/efros/cdoersch/posunsup_nns_proj3_out/patchdisplay/imgs/7663.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72935"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ladoga.graphics.cs.cmu.edu/cdoersch/hn25/caffe_run/data/efros/cdoersch/posunsup_nns_proj3_out/patchdisplay/imgs/7664.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79986"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ladoga.graphics.cs.cmu.edu/cdoersch/hn25/caffe_run/data/efros/cdoersch/posunsup_nns_proj3_out/patchdisplay/imgs/7665.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87037"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ladoga.graphics.cs.cmu.edu/cdoersch/hn25/caffe_run/data/efros/cdoersch/posunsup_nns_proj3_out/patchdisplay/imgs/7666.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94089" y="1528762"/>
              <a:ext cx="914400" cy="914401"/>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p:cNvCxnSpPr/>
            <p:nvPr/>
          </p:nvCxnSpPr>
          <p:spPr>
            <a:xfrm>
              <a:off x="2567748" y="1566673"/>
              <a:ext cx="0" cy="87649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7" name="Isosceles Triangle 46"/>
          <p:cNvSpPr/>
          <p:nvPr/>
        </p:nvSpPr>
        <p:spPr>
          <a:xfrm rot="5400000">
            <a:off x="4264362" y="4633336"/>
            <a:ext cx="490818" cy="94428"/>
          </a:xfrm>
          <a:prstGeom prst="triangle">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52" name="Group 51"/>
          <p:cNvGrpSpPr/>
          <p:nvPr/>
        </p:nvGrpSpPr>
        <p:grpSpPr>
          <a:xfrm>
            <a:off x="4717922" y="2976214"/>
            <a:ext cx="723044" cy="3424586"/>
            <a:chOff x="4717922" y="2781461"/>
            <a:chExt cx="723044" cy="3424586"/>
          </a:xfrm>
        </p:grpSpPr>
        <p:grpSp>
          <p:nvGrpSpPr>
            <p:cNvPr id="42" name="Group 41"/>
            <p:cNvGrpSpPr/>
            <p:nvPr/>
          </p:nvGrpSpPr>
          <p:grpSpPr>
            <a:xfrm>
              <a:off x="4792324" y="3940174"/>
              <a:ext cx="574240" cy="1092202"/>
              <a:chOff x="4792324" y="3914452"/>
              <a:chExt cx="574240" cy="1524000"/>
            </a:xfrm>
          </p:grpSpPr>
          <p:sp>
            <p:nvSpPr>
              <p:cNvPr id="43" name="Rectangle 42"/>
              <p:cNvSpPr/>
              <p:nvPr/>
            </p:nvSpPr>
            <p:spPr>
              <a:xfrm>
                <a:off x="4792324" y="3914452"/>
                <a:ext cx="57424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rot="5400000">
                <a:off x="4317444" y="4414842"/>
                <a:ext cx="1524000" cy="523220"/>
              </a:xfrm>
              <a:prstGeom prst="rect">
                <a:avLst/>
              </a:prstGeom>
              <a:noFill/>
            </p:spPr>
            <p:txBody>
              <a:bodyPr wrap="square" rtlCol="0">
                <a:spAutoFit/>
              </a:bodyPr>
              <a:lstStyle/>
              <a:p>
                <a:pPr algn="ctr"/>
                <a:r>
                  <a:rPr lang="en-US" sz="2800" dirty="0"/>
                  <a:t>CNN</a:t>
                </a:r>
              </a:p>
            </p:txBody>
          </p:sp>
        </p:grpSp>
        <p:cxnSp>
          <p:nvCxnSpPr>
            <p:cNvPr id="45" name="Straight Arrow Connector 44"/>
            <p:cNvCxnSpPr/>
            <p:nvPr/>
          </p:nvCxnSpPr>
          <p:spPr>
            <a:xfrm flipV="1">
              <a:off x="5079444" y="5135563"/>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86296" y="5619751"/>
              <a:ext cx="586296" cy="586296"/>
            </a:xfrm>
            <a:prstGeom prst="rect">
              <a:avLst/>
            </a:prstGeom>
            <a:ln>
              <a:solidFill>
                <a:srgbClr val="FF0000"/>
              </a:solidFill>
              <a:prstDash val="dash"/>
            </a:ln>
          </p:spPr>
        </p:pic>
        <p:cxnSp>
          <p:nvCxnSpPr>
            <p:cNvPr id="48" name="Straight Arrow Connector 47"/>
            <p:cNvCxnSpPr/>
            <p:nvPr/>
          </p:nvCxnSpPr>
          <p:spPr>
            <a:xfrm flipV="1">
              <a:off x="5079444" y="3455987"/>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4717922" y="2781461"/>
              <a:ext cx="723044" cy="571338"/>
              <a:chOff x="4755156" y="2781461"/>
              <a:chExt cx="723044" cy="571338"/>
            </a:xfrm>
          </p:grpSpPr>
          <p:sp>
            <p:nvSpPr>
              <p:cNvPr id="36" name="Rectangle 35"/>
              <p:cNvSpPr/>
              <p:nvPr/>
            </p:nvSpPr>
            <p:spPr>
              <a:xfrm>
                <a:off x="4755156" y="2781461"/>
                <a:ext cx="723044" cy="571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978400" y="3143330"/>
                <a:ext cx="131979" cy="133269"/>
              </a:xfrm>
              <a:prstGeom prst="rect">
                <a:avLst/>
              </a:prstGeom>
              <a:solidFill>
                <a:srgbClr val="FF7D7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6" name="Picture 2" descr="http://ladoga.graphics.cs.cmu.edu/cdoersch/hn25/caffe_run/data/efros/cdoersch/posunsup_nns_proj3_out/patchdisplay/imgs/766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14800" y="3026243"/>
            <a:ext cx="914400" cy="914401"/>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2819400" y="1775579"/>
            <a:ext cx="3505200" cy="3391741"/>
            <a:chOff x="1158672" y="1775579"/>
            <a:chExt cx="3505200" cy="3391741"/>
          </a:xfrm>
        </p:grpSpPr>
        <p:grpSp>
          <p:nvGrpSpPr>
            <p:cNvPr id="49" name="Group 48"/>
            <p:cNvGrpSpPr/>
            <p:nvPr/>
          </p:nvGrpSpPr>
          <p:grpSpPr>
            <a:xfrm>
              <a:off x="1158672" y="1775579"/>
              <a:ext cx="3505200" cy="3391741"/>
              <a:chOff x="1158672" y="1775579"/>
              <a:chExt cx="3505200" cy="3391741"/>
            </a:xfrm>
          </p:grpSpPr>
          <p:pic>
            <p:nvPicPr>
              <p:cNvPr id="34" name="Picture 33"/>
              <p:cNvPicPr>
                <a:picLocks/>
              </p:cNvPicPr>
              <p:nvPr/>
            </p:nvPicPr>
            <p:blipFill rotWithShape="1">
              <a:blip r:embed="rId20">
                <a:extLst>
                  <a:ext uri="{BEBA8EAE-BF5A-486C-A8C5-ECC9F3942E4B}">
                    <a14:imgProps xmlns:a14="http://schemas.microsoft.com/office/drawing/2010/main">
                      <a14:imgLayer r:embed="rId21">
                        <a14:imgEffect>
                          <a14:saturation sat="64000"/>
                        </a14:imgEffect>
                        <a14:imgEffect>
                          <a14:brightnessContrast bright="-36000" contrast="79000"/>
                        </a14:imgEffect>
                      </a14:imgLayer>
                    </a14:imgProps>
                  </a:ext>
                  <a:ext uri="{28A0092B-C50C-407E-A947-70E740481C1C}">
                    <a14:useLocalDpi xmlns:a14="http://schemas.microsoft.com/office/drawing/2010/main" val="0"/>
                  </a:ext>
                </a:extLst>
              </a:blip>
              <a:srcRect l="48171" t="66344" r="31939" b="3564"/>
              <a:stretch/>
            </p:blipFill>
            <p:spPr>
              <a:xfrm>
                <a:off x="3749472" y="4246014"/>
                <a:ext cx="914400" cy="914400"/>
              </a:xfrm>
              <a:prstGeom prst="rect">
                <a:avLst/>
              </a:prstGeom>
            </p:spPr>
          </p:pic>
          <p:grpSp>
            <p:nvGrpSpPr>
              <p:cNvPr id="41" name="Group 40"/>
              <p:cNvGrpSpPr/>
              <p:nvPr/>
            </p:nvGrpSpPr>
            <p:grpSpPr>
              <a:xfrm>
                <a:off x="1158672" y="1775579"/>
                <a:ext cx="3505200" cy="3391741"/>
                <a:chOff x="366864" y="622812"/>
                <a:chExt cx="5791200" cy="5603745"/>
              </a:xfrm>
            </p:grpSpPr>
            <p:sp>
              <p:nvSpPr>
                <p:cNvPr id="59" name="Rectangle 58"/>
                <p:cNvSpPr/>
                <p:nvPr/>
              </p:nvSpPr>
              <p:spPr>
                <a:xfrm flipH="1">
                  <a:off x="376842" y="4700289"/>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flipH="1">
                  <a:off x="2504093" y="4709814"/>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flipH="1">
                  <a:off x="4641321" y="4700289"/>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flipH="1">
                  <a:off x="4641321" y="2661550"/>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flipH="1">
                  <a:off x="366864" y="2661550"/>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flipH="1">
                  <a:off x="366864" y="629360"/>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flipH="1">
                  <a:off x="2504093" y="622812"/>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flipH="1">
                  <a:off x="4641321" y="622812"/>
                  <a:ext cx="1516743" cy="1516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7" name="Rectangle 76"/>
            <p:cNvSpPr/>
            <p:nvPr/>
          </p:nvSpPr>
          <p:spPr>
            <a:xfrm flipH="1">
              <a:off x="2439091" y="3034951"/>
              <a:ext cx="918029" cy="918029"/>
            </a:xfrm>
            <a:prstGeom prst="rect">
              <a:avLst/>
            </a:prstGeom>
            <a:noFill/>
            <a:ln w="3810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a:extLst>
              <a:ext uri="{FF2B5EF4-FFF2-40B4-BE49-F238E27FC236}">
                <a16:creationId xmlns:a16="http://schemas.microsoft.com/office/drawing/2014/main" id="{87E17BCD-8A81-455D-B8C9-342A30BB3C8E}"/>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88746062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0"/>
                                        </p:tgtEl>
                                      </p:cBhvr>
                                    </p:animEffect>
                                    <p:set>
                                      <p:cBhvr>
                                        <p:cTn id="7" dur="1" fill="hold">
                                          <p:stCondLst>
                                            <p:cond delay="499"/>
                                          </p:stCondLst>
                                        </p:cTn>
                                        <p:tgtEl>
                                          <p:spTgt spid="50"/>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0 -3.7037E-7 L -0.28056 -0.21852 " pathEditMode="relative" rAng="0" ptsTypes="AA">
                                      <p:cBhvr>
                                        <p:cTn id="9" dur="1000" fill="hold"/>
                                        <p:tgtEl>
                                          <p:spTgt spid="56"/>
                                        </p:tgtEl>
                                        <p:attrNameLst>
                                          <p:attrName>ppt_x</p:attrName>
                                          <p:attrName>ppt_y</p:attrName>
                                        </p:attrNameLst>
                                      </p:cBhvr>
                                      <p:rCtr x="-14028" y="-10926"/>
                                    </p:animMotion>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3"/>
                                        </p:tgtEl>
                                      </p:cBhvr>
                                    </p:animEffect>
                                    <p:set>
                                      <p:cBhvr>
                                        <p:cTn id="23" dur="1" fill="hold">
                                          <p:stCondLst>
                                            <p:cond delay="499"/>
                                          </p:stCondLst>
                                        </p:cTn>
                                        <p:tgtEl>
                                          <p:spTgt spid="33"/>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par>
                                <p:cTn id="44" presetID="10" presetClass="entr" presetSubtype="0" fill="hold"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4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Chromatic Aberration</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948" r="37771"/>
          <a:stretch/>
        </p:blipFill>
        <p:spPr>
          <a:xfrm>
            <a:off x="-152400" y="4267200"/>
            <a:ext cx="3505200" cy="2141846"/>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158" t="13296" r="17057" b="552"/>
          <a:stretch/>
        </p:blipFill>
        <p:spPr>
          <a:xfrm>
            <a:off x="0" y="1828799"/>
            <a:ext cx="3352800" cy="2132241"/>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1371600"/>
            <a:ext cx="5257800" cy="52578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1400" y="1371600"/>
            <a:ext cx="5257800" cy="5257800"/>
          </a:xfrm>
          <a:prstGeom prst="rect">
            <a:avLst/>
          </a:prstGeom>
        </p:spPr>
      </p:pic>
      <p:sp>
        <p:nvSpPr>
          <p:cNvPr id="7" name="TextBox 6">
            <a:extLst>
              <a:ext uri="{FF2B5EF4-FFF2-40B4-BE49-F238E27FC236}">
                <a16:creationId xmlns:a16="http://schemas.microsoft.com/office/drawing/2014/main" id="{8F4B1B7D-FEFC-4496-8378-3803AD53C90B}"/>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233885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3D7F-0EFE-42E6-8A84-EF9EC82DECF4}"/>
              </a:ext>
            </a:extLst>
          </p:cNvPr>
          <p:cNvSpPr>
            <a:spLocks noGrp="1"/>
          </p:cNvSpPr>
          <p:nvPr>
            <p:ph type="title"/>
          </p:nvPr>
        </p:nvSpPr>
        <p:spPr/>
        <p:txBody>
          <a:bodyPr/>
          <a:lstStyle/>
          <a:p>
            <a:r>
              <a:rPr lang="en-US" dirty="0"/>
              <a:t>The Wrong Way To Do It</a:t>
            </a:r>
          </a:p>
        </p:txBody>
      </p:sp>
      <p:sp>
        <p:nvSpPr>
          <p:cNvPr id="23" name="TextBox 22">
            <a:extLst>
              <a:ext uri="{FF2B5EF4-FFF2-40B4-BE49-F238E27FC236}">
                <a16:creationId xmlns:a16="http://schemas.microsoft.com/office/drawing/2014/main" id="{6C28B761-3171-4433-9AC4-308FE173D231}"/>
              </a:ext>
            </a:extLst>
          </p:cNvPr>
          <p:cNvSpPr txBox="1"/>
          <p:nvPr/>
        </p:nvSpPr>
        <p:spPr>
          <a:xfrm>
            <a:off x="376518" y="3872753"/>
            <a:ext cx="8390964" cy="2062103"/>
          </a:xfrm>
          <a:prstGeom prst="rect">
            <a:avLst/>
          </a:prstGeom>
          <a:noFill/>
        </p:spPr>
        <p:txBody>
          <a:bodyPr wrap="square" rtlCol="0">
            <a:spAutoFit/>
          </a:bodyPr>
          <a:lstStyle/>
          <a:p>
            <a:pPr algn="ctr"/>
            <a:r>
              <a:rPr lang="en-US" sz="3200" b="1" dirty="0"/>
              <a:t>Put a loss on it:</a:t>
            </a:r>
          </a:p>
          <a:p>
            <a:pPr algn="ctr"/>
            <a:r>
              <a:rPr lang="en-US" sz="3200" dirty="0"/>
              <a:t>Penalize mistakes on the classes with </a:t>
            </a:r>
          </a:p>
          <a:p>
            <a:pPr algn="ctr"/>
            <a:r>
              <a:rPr lang="en-US" sz="3200" dirty="0" err="1"/>
              <a:t>Lc</a:t>
            </a:r>
            <a:r>
              <a:rPr lang="en-US" sz="3200" dirty="0"/>
              <a:t> = negative log-likelihood </a:t>
            </a:r>
          </a:p>
          <a:p>
            <a:pPr algn="ctr"/>
            <a:r>
              <a:rPr lang="en-US" sz="3200" dirty="0" err="1"/>
              <a:t>Lb</a:t>
            </a:r>
            <a:r>
              <a:rPr lang="en-US" sz="3200" dirty="0"/>
              <a:t> = L2 loss</a:t>
            </a:r>
          </a:p>
        </p:txBody>
      </p:sp>
      <p:cxnSp>
        <p:nvCxnSpPr>
          <p:cNvPr id="4" name="Straight Connector 3">
            <a:extLst>
              <a:ext uri="{FF2B5EF4-FFF2-40B4-BE49-F238E27FC236}">
                <a16:creationId xmlns:a16="http://schemas.microsoft.com/office/drawing/2014/main" id="{04F11B31-6EA6-44EB-BEDB-796519308257}"/>
              </a:ext>
            </a:extLst>
          </p:cNvPr>
          <p:cNvCxnSpPr>
            <a:cxnSpLocks/>
          </p:cNvCxnSpPr>
          <p:nvPr/>
        </p:nvCxnSpPr>
        <p:spPr>
          <a:xfrm>
            <a:off x="292287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77AFD04-28AC-4AFE-88CE-642C30417FBA}"/>
              </a:ext>
            </a:extLst>
          </p:cNvPr>
          <p:cNvSpPr/>
          <p:nvPr/>
        </p:nvSpPr>
        <p:spPr>
          <a:xfrm>
            <a:off x="3596627" y="2441150"/>
            <a:ext cx="1104465"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16" name="Straight Connector 15">
            <a:extLst>
              <a:ext uri="{FF2B5EF4-FFF2-40B4-BE49-F238E27FC236}">
                <a16:creationId xmlns:a16="http://schemas.microsoft.com/office/drawing/2014/main" id="{81389968-75B8-45B0-8BA5-DDE954DE96EC}"/>
              </a:ext>
            </a:extLst>
          </p:cNvPr>
          <p:cNvCxnSpPr>
            <a:cxnSpLocks/>
          </p:cNvCxnSpPr>
          <p:nvPr/>
        </p:nvCxnSpPr>
        <p:spPr>
          <a:xfrm flipV="1">
            <a:off x="4926559" y="2131481"/>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82F1F0F-F513-4140-98FC-36952998BEF6}"/>
              </a:ext>
            </a:extLst>
          </p:cNvPr>
          <p:cNvGrpSpPr/>
          <p:nvPr/>
        </p:nvGrpSpPr>
        <p:grpSpPr>
          <a:xfrm>
            <a:off x="5483254" y="1254319"/>
            <a:ext cx="1180861" cy="1169550"/>
            <a:chOff x="5502653" y="2390192"/>
            <a:chExt cx="1180861" cy="1169550"/>
          </a:xfrm>
        </p:grpSpPr>
        <p:sp>
          <p:nvSpPr>
            <p:cNvPr id="19" name="Cube 18">
              <a:extLst>
                <a:ext uri="{FF2B5EF4-FFF2-40B4-BE49-F238E27FC236}">
                  <a16:creationId xmlns:a16="http://schemas.microsoft.com/office/drawing/2014/main" id="{F0BD7487-6D02-4427-B569-08710AA86E78}"/>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BA4B8E7-72A5-4D7A-96FB-CD78D7CD63D8}"/>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1" name="TextBox 20">
              <a:extLst>
                <a:ext uri="{FF2B5EF4-FFF2-40B4-BE49-F238E27FC236}">
                  <a16:creationId xmlns:a16="http://schemas.microsoft.com/office/drawing/2014/main" id="{79DCD0BB-B6C5-4368-9D97-AC6E4B89388E}"/>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2" name="TextBox 21">
              <a:extLst>
                <a:ext uri="{FF2B5EF4-FFF2-40B4-BE49-F238E27FC236}">
                  <a16:creationId xmlns:a16="http://schemas.microsoft.com/office/drawing/2014/main" id="{5894E804-2092-4CDD-9022-0125213ED4A0}"/>
                </a:ext>
              </a:extLst>
            </p:cNvPr>
            <p:cNvSpPr txBox="1"/>
            <p:nvPr/>
          </p:nvSpPr>
          <p:spPr>
            <a:xfrm>
              <a:off x="6123275" y="2390192"/>
              <a:ext cx="487086" cy="584775"/>
            </a:xfrm>
            <a:prstGeom prst="rect">
              <a:avLst/>
            </a:prstGeom>
            <a:noFill/>
          </p:spPr>
          <p:txBody>
            <a:bodyPr wrap="square" rtlCol="0">
              <a:spAutoFit/>
            </a:bodyPr>
            <a:lstStyle/>
            <a:p>
              <a:pPr algn="ctr"/>
              <a:r>
                <a:rPr lang="en-US" sz="3200" dirty="0"/>
                <a:t>F</a:t>
              </a:r>
            </a:p>
          </p:txBody>
        </p:sp>
      </p:grpSp>
      <p:pic>
        <p:nvPicPr>
          <p:cNvPr id="25" name="Picture 24">
            <a:extLst>
              <a:ext uri="{FF2B5EF4-FFF2-40B4-BE49-F238E27FC236}">
                <a16:creationId xmlns:a16="http://schemas.microsoft.com/office/drawing/2014/main" id="{96EFF4ED-7BF4-4C53-89BA-9FC7CE87C9A2}"/>
              </a:ext>
            </a:extLst>
          </p:cNvPr>
          <p:cNvPicPr>
            <a:picLocks noChangeAspect="1"/>
          </p:cNvPicPr>
          <p:nvPr/>
        </p:nvPicPr>
        <p:blipFill rotWithShape="1">
          <a:blip r:embed="rId2">
            <a:extLst>
              <a:ext uri="{28A0092B-C50C-407E-A947-70E740481C1C}">
                <a14:useLocalDpi xmlns:a14="http://schemas.microsoft.com/office/drawing/2010/main" val="0"/>
              </a:ext>
            </a:extLst>
          </a:blip>
          <a:srcRect l="60453" t="18557" r="13059" b="46124"/>
          <a:stretch/>
        </p:blipFill>
        <p:spPr>
          <a:xfrm>
            <a:off x="877641" y="1839094"/>
            <a:ext cx="1819769" cy="1819769"/>
          </a:xfrm>
          <a:prstGeom prst="rect">
            <a:avLst/>
          </a:prstGeom>
          <a:ln>
            <a:solidFill>
              <a:schemeClr val="tx1"/>
            </a:solidFill>
          </a:ln>
        </p:spPr>
      </p:pic>
      <p:cxnSp>
        <p:nvCxnSpPr>
          <p:cNvPr id="14" name="Straight Connector 13">
            <a:extLst>
              <a:ext uri="{FF2B5EF4-FFF2-40B4-BE49-F238E27FC236}">
                <a16:creationId xmlns:a16="http://schemas.microsoft.com/office/drawing/2014/main" id="{A8EAC579-8B87-4958-A866-3D68AC417C1A}"/>
              </a:ext>
            </a:extLst>
          </p:cNvPr>
          <p:cNvCxnSpPr>
            <a:cxnSpLocks/>
          </p:cNvCxnSpPr>
          <p:nvPr/>
        </p:nvCxnSpPr>
        <p:spPr>
          <a:xfrm>
            <a:off x="4958832" y="2899128"/>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EFAEBF0-68FA-4C56-A3F3-7BC7B0E7B313}"/>
              </a:ext>
            </a:extLst>
          </p:cNvPr>
          <p:cNvGrpSpPr/>
          <p:nvPr/>
        </p:nvGrpSpPr>
        <p:grpSpPr>
          <a:xfrm>
            <a:off x="5483254" y="2629206"/>
            <a:ext cx="1180861" cy="1169550"/>
            <a:chOff x="5502653" y="2390192"/>
            <a:chExt cx="1180861" cy="1169550"/>
          </a:xfrm>
        </p:grpSpPr>
        <p:sp>
          <p:nvSpPr>
            <p:cNvPr id="24" name="Cube 23">
              <a:extLst>
                <a:ext uri="{FF2B5EF4-FFF2-40B4-BE49-F238E27FC236}">
                  <a16:creationId xmlns:a16="http://schemas.microsoft.com/office/drawing/2014/main" id="{D57BA3D1-B8EF-44DC-B84C-920E64579AD5}"/>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4FABDF8-4DA7-49C1-B18F-99831F93D27C}"/>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7" name="TextBox 26">
              <a:extLst>
                <a:ext uri="{FF2B5EF4-FFF2-40B4-BE49-F238E27FC236}">
                  <a16:creationId xmlns:a16="http://schemas.microsoft.com/office/drawing/2014/main" id="{916FECDE-0968-4F3C-B2A4-EF59FD97DECF}"/>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8" name="TextBox 27">
              <a:extLst>
                <a:ext uri="{FF2B5EF4-FFF2-40B4-BE49-F238E27FC236}">
                  <a16:creationId xmlns:a16="http://schemas.microsoft.com/office/drawing/2014/main" id="{DDAA7104-1AF5-4E92-A8D2-0500C887019B}"/>
                </a:ext>
              </a:extLst>
            </p:cNvPr>
            <p:cNvSpPr txBox="1"/>
            <p:nvPr/>
          </p:nvSpPr>
          <p:spPr>
            <a:xfrm>
              <a:off x="6123275" y="2390192"/>
              <a:ext cx="487086" cy="584775"/>
            </a:xfrm>
            <a:prstGeom prst="rect">
              <a:avLst/>
            </a:prstGeom>
            <a:noFill/>
          </p:spPr>
          <p:txBody>
            <a:bodyPr wrap="square" rtlCol="0">
              <a:spAutoFit/>
            </a:bodyPr>
            <a:lstStyle/>
            <a:p>
              <a:pPr algn="ctr"/>
              <a:r>
                <a:rPr lang="en-US" sz="3200" dirty="0"/>
                <a:t>4</a:t>
              </a:r>
            </a:p>
          </p:txBody>
        </p:sp>
      </p:grpSp>
      <p:sp>
        <p:nvSpPr>
          <p:cNvPr id="3" name="Rectangle 2">
            <a:extLst>
              <a:ext uri="{FF2B5EF4-FFF2-40B4-BE49-F238E27FC236}">
                <a16:creationId xmlns:a16="http://schemas.microsoft.com/office/drawing/2014/main" id="{A9D6BF6F-E075-4649-B663-7F3B67EC146E}"/>
              </a:ext>
            </a:extLst>
          </p:cNvPr>
          <p:cNvSpPr/>
          <p:nvPr/>
        </p:nvSpPr>
        <p:spPr>
          <a:xfrm>
            <a:off x="7088295" y="1893135"/>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Lc</a:t>
            </a:r>
            <a:endParaRPr lang="en-US" sz="2800" dirty="0"/>
          </a:p>
        </p:txBody>
      </p:sp>
      <p:cxnSp>
        <p:nvCxnSpPr>
          <p:cNvPr id="29" name="Straight Connector 28">
            <a:extLst>
              <a:ext uri="{FF2B5EF4-FFF2-40B4-BE49-F238E27FC236}">
                <a16:creationId xmlns:a16="http://schemas.microsoft.com/office/drawing/2014/main" id="{B505B64B-4184-4BEE-9CA6-D7A72B2AC3C4}"/>
              </a:ext>
            </a:extLst>
          </p:cNvPr>
          <p:cNvCxnSpPr>
            <a:cxnSpLocks/>
          </p:cNvCxnSpPr>
          <p:nvPr/>
        </p:nvCxnSpPr>
        <p:spPr>
          <a:xfrm>
            <a:off x="6727666" y="2087409"/>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8839A49-41B7-4306-993A-CBDDB05720C5}"/>
              </a:ext>
            </a:extLst>
          </p:cNvPr>
          <p:cNvSpPr/>
          <p:nvPr/>
        </p:nvSpPr>
        <p:spPr>
          <a:xfrm>
            <a:off x="7088295" y="3228862"/>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Lb</a:t>
            </a:r>
            <a:endParaRPr lang="en-US" sz="2800" dirty="0"/>
          </a:p>
        </p:txBody>
      </p:sp>
      <p:cxnSp>
        <p:nvCxnSpPr>
          <p:cNvPr id="33" name="Straight Connector 32">
            <a:extLst>
              <a:ext uri="{FF2B5EF4-FFF2-40B4-BE49-F238E27FC236}">
                <a16:creationId xmlns:a16="http://schemas.microsoft.com/office/drawing/2014/main" id="{CD8DBC48-B66F-42A9-9D6F-5BB5C944F8A3}"/>
              </a:ext>
            </a:extLst>
          </p:cNvPr>
          <p:cNvCxnSpPr>
            <a:cxnSpLocks/>
          </p:cNvCxnSpPr>
          <p:nvPr/>
        </p:nvCxnSpPr>
        <p:spPr>
          <a:xfrm>
            <a:off x="6727666" y="3429000"/>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4671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Chromatic Aberration</a:t>
            </a:r>
          </a:p>
        </p:txBody>
      </p:sp>
      <p:pic>
        <p:nvPicPr>
          <p:cNvPr id="4098" name="Picture 2" descr="http://ladoga.graphics.cs.cmu.edu/cdoersch/hn25/caffe_run/data/efros/cdoersch/posunsup_nns_proj3_out/patchdisplay/imgs/7661.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535511" y="1524000"/>
            <a:ext cx="914400" cy="91440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567748" y="1528762"/>
            <a:ext cx="5040741" cy="914401"/>
            <a:chOff x="2567748" y="1528762"/>
            <a:chExt cx="5040741" cy="914401"/>
          </a:xfrm>
        </p:grpSpPr>
        <p:pic>
          <p:nvPicPr>
            <p:cNvPr id="4100" name="Picture 4" descr="http://ladoga.graphics.cs.cmu.edu/cdoersch/hn25/caffe_run/data/efros/cdoersch/posunsup_nns_proj3_out/patchdisplay/imgs/7662.jp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2665884"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ladoga.graphics.cs.cmu.edu/cdoersch/hn25/caffe_run/data/efros/cdoersch/posunsup_nns_proj3_out/patchdisplay/imgs/7663.jpg"/>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3672935"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ladoga.graphics.cs.cmu.edu/cdoersch/hn25/caffe_run/data/efros/cdoersch/posunsup_nns_proj3_out/patchdisplay/imgs/7664.jpg"/>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4679986"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ladoga.graphics.cs.cmu.edu/cdoersch/hn25/caffe_run/data/efros/cdoersch/posunsup_nns_proj3_out/patchdisplay/imgs/7665.jpg"/>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5687037" y="1528762"/>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ladoga.graphics.cs.cmu.edu/cdoersch/hn25/caffe_run/data/efros/cdoersch/posunsup_nns_proj3_out/patchdisplay/imgs/7666.jpg"/>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6694089" y="1528762"/>
              <a:ext cx="914400" cy="914401"/>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p:cNvCxnSpPr/>
            <p:nvPr/>
          </p:nvCxnSpPr>
          <p:spPr>
            <a:xfrm>
              <a:off x="2567748" y="1566673"/>
              <a:ext cx="0" cy="87649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42" name="Picture 41"/>
          <p:cNvPicPr>
            <a:picLocks noChangeAspect="1"/>
          </p:cNvPicPr>
          <p:nvPr/>
        </p:nvPicPr>
        <p:blipFill>
          <a:blip r:embed="rId10">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tretch>
            <a:fillRect/>
          </a:stretch>
        </p:blipFill>
        <p:spPr>
          <a:xfrm>
            <a:off x="5858256" y="3477431"/>
            <a:ext cx="3133344" cy="2350008"/>
          </a:xfrm>
          <a:prstGeom prst="rect">
            <a:avLst/>
          </a:prstGeom>
          <a:ln w="28575">
            <a:solidFill>
              <a:schemeClr val="tx1"/>
            </a:solidFill>
          </a:ln>
        </p:spPr>
      </p:pic>
      <p:pic>
        <p:nvPicPr>
          <p:cNvPr id="80" name="Picture 7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8600" y="3488398"/>
            <a:ext cx="3134330" cy="2350748"/>
          </a:xfrm>
          <a:prstGeom prst="rect">
            <a:avLst/>
          </a:prstGeom>
        </p:spPr>
      </p:pic>
      <p:grpSp>
        <p:nvGrpSpPr>
          <p:cNvPr id="82" name="Group 81"/>
          <p:cNvGrpSpPr/>
          <p:nvPr/>
        </p:nvGrpSpPr>
        <p:grpSpPr>
          <a:xfrm>
            <a:off x="269434" y="3540999"/>
            <a:ext cx="3014616" cy="2222873"/>
            <a:chOff x="252413" y="69056"/>
            <a:chExt cx="2638425" cy="1945482"/>
          </a:xfrm>
        </p:grpSpPr>
        <p:grpSp>
          <p:nvGrpSpPr>
            <p:cNvPr id="83" name="Group 82"/>
            <p:cNvGrpSpPr/>
            <p:nvPr/>
          </p:nvGrpSpPr>
          <p:grpSpPr>
            <a:xfrm>
              <a:off x="252413" y="69056"/>
              <a:ext cx="2638425" cy="535782"/>
              <a:chOff x="252413" y="69056"/>
              <a:chExt cx="2638425" cy="535782"/>
            </a:xfrm>
          </p:grpSpPr>
          <p:sp>
            <p:nvSpPr>
              <p:cNvPr id="94" name="Rectangle 93"/>
              <p:cNvSpPr/>
              <p:nvPr/>
            </p:nvSpPr>
            <p:spPr>
              <a:xfrm>
                <a:off x="252413"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950119"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647825"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2345532" y="690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252413" y="773906"/>
              <a:ext cx="2638425" cy="535782"/>
              <a:chOff x="252413" y="678656"/>
              <a:chExt cx="2638425" cy="535782"/>
            </a:xfrm>
          </p:grpSpPr>
          <p:sp>
            <p:nvSpPr>
              <p:cNvPr id="90" name="Rectangle 89"/>
              <p:cNvSpPr/>
              <p:nvPr/>
            </p:nvSpPr>
            <p:spPr>
              <a:xfrm>
                <a:off x="252413"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950119"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1647825"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2345532" y="6786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252413" y="1478756"/>
              <a:ext cx="2638425" cy="535782"/>
              <a:chOff x="252413" y="1478756"/>
              <a:chExt cx="2638425" cy="535782"/>
            </a:xfrm>
          </p:grpSpPr>
          <p:sp>
            <p:nvSpPr>
              <p:cNvPr id="86" name="Rectangle 85"/>
              <p:cNvSpPr/>
              <p:nvPr/>
            </p:nvSpPr>
            <p:spPr>
              <a:xfrm>
                <a:off x="252413"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950119"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1647825"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2345532" y="1478756"/>
                <a:ext cx="545306" cy="53578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8" name="Isosceles Triangle 97"/>
          <p:cNvSpPr/>
          <p:nvPr/>
        </p:nvSpPr>
        <p:spPr>
          <a:xfrm rot="5400000">
            <a:off x="3325672" y="4633336"/>
            <a:ext cx="490818" cy="94428"/>
          </a:xfrm>
          <a:prstGeom prst="triangle">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9" name="Isosceles Triangle 98"/>
          <p:cNvSpPr/>
          <p:nvPr/>
        </p:nvSpPr>
        <p:spPr>
          <a:xfrm rot="5400000">
            <a:off x="5403708" y="4643745"/>
            <a:ext cx="490818" cy="94428"/>
          </a:xfrm>
          <a:prstGeom prst="triangle">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00" name="Group 99"/>
          <p:cNvGrpSpPr/>
          <p:nvPr/>
        </p:nvGrpSpPr>
        <p:grpSpPr>
          <a:xfrm>
            <a:off x="3779232" y="3623044"/>
            <a:ext cx="522388" cy="2081457"/>
            <a:chOff x="4288607" y="3072537"/>
            <a:chExt cx="522388" cy="2081457"/>
          </a:xfrm>
        </p:grpSpPr>
        <p:pic>
          <p:nvPicPr>
            <p:cNvPr id="101" name="Picture 100"/>
            <p:cNvPicPr>
              <a:picLocks noChangeAspect="1"/>
            </p:cNvPicPr>
            <p:nvPr/>
          </p:nvPicPr>
          <p:blipFill>
            <a:blip r:embed="rId13">
              <a:grayscl/>
              <a:extLst>
                <a:ext uri="{28A0092B-C50C-407E-A947-70E740481C1C}">
                  <a14:useLocalDpi xmlns:a14="http://schemas.microsoft.com/office/drawing/2010/main" val="0"/>
                </a:ext>
              </a:extLst>
            </a:blip>
            <a:stretch>
              <a:fillRect/>
            </a:stretch>
          </p:blipFill>
          <p:spPr>
            <a:xfrm>
              <a:off x="4288607" y="3072537"/>
              <a:ext cx="522388" cy="522388"/>
            </a:xfrm>
            <a:prstGeom prst="rect">
              <a:avLst/>
            </a:prstGeom>
            <a:ln>
              <a:solidFill>
                <a:srgbClr val="FF0000"/>
              </a:solidFill>
              <a:prstDash val="dash"/>
            </a:ln>
          </p:spPr>
        </p:pic>
        <p:pic>
          <p:nvPicPr>
            <p:cNvPr id="102" name="Picture 101"/>
            <p:cNvPicPr>
              <a:picLocks noChangeAspect="1"/>
            </p:cNvPicPr>
            <p:nvPr/>
          </p:nvPicPr>
          <p:blipFill>
            <a:blip r:embed="rId14">
              <a:grayscl/>
              <a:extLst>
                <a:ext uri="{28A0092B-C50C-407E-A947-70E740481C1C}">
                  <a14:useLocalDpi xmlns:a14="http://schemas.microsoft.com/office/drawing/2010/main" val="0"/>
                </a:ext>
              </a:extLst>
            </a:blip>
            <a:stretch>
              <a:fillRect/>
            </a:stretch>
          </p:blipFill>
          <p:spPr>
            <a:xfrm>
              <a:off x="4288607" y="3332382"/>
              <a:ext cx="522388" cy="522388"/>
            </a:xfrm>
            <a:prstGeom prst="rect">
              <a:avLst/>
            </a:prstGeom>
            <a:ln>
              <a:solidFill>
                <a:srgbClr val="FF0000"/>
              </a:solidFill>
              <a:prstDash val="dash"/>
            </a:ln>
          </p:spPr>
        </p:pic>
        <p:pic>
          <p:nvPicPr>
            <p:cNvPr id="103" name="Picture 102"/>
            <p:cNvPicPr>
              <a:picLocks noChangeAspect="1"/>
            </p:cNvPicPr>
            <p:nvPr/>
          </p:nvPicPr>
          <p:blipFill>
            <a:blip r:embed="rId15">
              <a:grayscl/>
              <a:extLst>
                <a:ext uri="{28A0092B-C50C-407E-A947-70E740481C1C}">
                  <a14:useLocalDpi xmlns:a14="http://schemas.microsoft.com/office/drawing/2010/main" val="0"/>
                </a:ext>
              </a:extLst>
            </a:blip>
            <a:stretch>
              <a:fillRect/>
            </a:stretch>
          </p:blipFill>
          <p:spPr>
            <a:xfrm>
              <a:off x="4288607" y="3592227"/>
              <a:ext cx="522388" cy="522388"/>
            </a:xfrm>
            <a:prstGeom prst="rect">
              <a:avLst/>
            </a:prstGeom>
            <a:ln>
              <a:solidFill>
                <a:srgbClr val="FF0000"/>
              </a:solidFill>
              <a:prstDash val="dash"/>
            </a:ln>
          </p:spPr>
        </p:pic>
        <p:pic>
          <p:nvPicPr>
            <p:cNvPr id="104" name="Picture 103"/>
            <p:cNvPicPr>
              <a:picLocks noChangeAspect="1"/>
            </p:cNvPicPr>
            <p:nvPr/>
          </p:nvPicPr>
          <p:blipFill>
            <a:blip r:embed="rId16">
              <a:grayscl/>
              <a:extLst>
                <a:ext uri="{28A0092B-C50C-407E-A947-70E740481C1C}">
                  <a14:useLocalDpi xmlns:a14="http://schemas.microsoft.com/office/drawing/2010/main" val="0"/>
                </a:ext>
              </a:extLst>
            </a:blip>
            <a:stretch>
              <a:fillRect/>
            </a:stretch>
          </p:blipFill>
          <p:spPr>
            <a:xfrm>
              <a:off x="4288607" y="3852071"/>
              <a:ext cx="522388" cy="522388"/>
            </a:xfrm>
            <a:prstGeom prst="rect">
              <a:avLst/>
            </a:prstGeom>
            <a:ln>
              <a:solidFill>
                <a:srgbClr val="FF0000"/>
              </a:solidFill>
              <a:prstDash val="dash"/>
            </a:ln>
          </p:spPr>
        </p:pic>
        <p:pic>
          <p:nvPicPr>
            <p:cNvPr id="105" name="Picture 104"/>
            <p:cNvPicPr>
              <a:picLocks noChangeAspect="1"/>
            </p:cNvPicPr>
            <p:nvPr/>
          </p:nvPicPr>
          <p:blipFill>
            <a:blip r:embed="rId17">
              <a:grayscl/>
              <a:extLst>
                <a:ext uri="{28A0092B-C50C-407E-A947-70E740481C1C}">
                  <a14:useLocalDpi xmlns:a14="http://schemas.microsoft.com/office/drawing/2010/main" val="0"/>
                </a:ext>
              </a:extLst>
            </a:blip>
            <a:stretch>
              <a:fillRect/>
            </a:stretch>
          </p:blipFill>
          <p:spPr>
            <a:xfrm>
              <a:off x="4288607" y="4111916"/>
              <a:ext cx="522388" cy="522388"/>
            </a:xfrm>
            <a:prstGeom prst="rect">
              <a:avLst/>
            </a:prstGeom>
            <a:ln>
              <a:solidFill>
                <a:srgbClr val="FF0000"/>
              </a:solidFill>
              <a:prstDash val="dash"/>
            </a:ln>
          </p:spPr>
        </p:pic>
        <p:pic>
          <p:nvPicPr>
            <p:cNvPr id="106" name="Picture 105"/>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4288607" y="4371761"/>
              <a:ext cx="522388" cy="522388"/>
            </a:xfrm>
            <a:prstGeom prst="rect">
              <a:avLst/>
            </a:prstGeom>
            <a:ln>
              <a:solidFill>
                <a:srgbClr val="FF0000"/>
              </a:solidFill>
              <a:prstDash val="dash"/>
            </a:ln>
          </p:spPr>
        </p:pic>
        <p:pic>
          <p:nvPicPr>
            <p:cNvPr id="107" name="Picture 106"/>
            <p:cNvPicPr>
              <a:picLocks noChangeAspect="1"/>
            </p:cNvPicPr>
            <p:nvPr/>
          </p:nvPicPr>
          <p:blipFill>
            <a:blip r:embed="rId19">
              <a:grayscl/>
              <a:extLst>
                <a:ext uri="{28A0092B-C50C-407E-A947-70E740481C1C}">
                  <a14:useLocalDpi xmlns:a14="http://schemas.microsoft.com/office/drawing/2010/main" val="0"/>
                </a:ext>
              </a:extLst>
            </a:blip>
            <a:stretch>
              <a:fillRect/>
            </a:stretch>
          </p:blipFill>
          <p:spPr>
            <a:xfrm>
              <a:off x="4288607" y="4631606"/>
              <a:ext cx="522388" cy="522388"/>
            </a:xfrm>
            <a:prstGeom prst="rect">
              <a:avLst/>
            </a:prstGeom>
            <a:ln>
              <a:solidFill>
                <a:srgbClr val="FF0000"/>
              </a:solidFill>
              <a:prstDash val="dash"/>
            </a:ln>
          </p:spPr>
        </p:pic>
      </p:grpSp>
      <p:sp>
        <p:nvSpPr>
          <p:cNvPr id="108" name="Isosceles Triangle 107"/>
          <p:cNvSpPr/>
          <p:nvPr/>
        </p:nvSpPr>
        <p:spPr>
          <a:xfrm rot="5400000">
            <a:off x="4264362" y="4633336"/>
            <a:ext cx="490818" cy="94428"/>
          </a:xfrm>
          <a:prstGeom prst="triangle">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09" name="Group 108"/>
          <p:cNvGrpSpPr/>
          <p:nvPr/>
        </p:nvGrpSpPr>
        <p:grpSpPr>
          <a:xfrm>
            <a:off x="4717922" y="2976214"/>
            <a:ext cx="723044" cy="3424586"/>
            <a:chOff x="4717922" y="2781461"/>
            <a:chExt cx="723044" cy="3424586"/>
          </a:xfrm>
        </p:grpSpPr>
        <p:grpSp>
          <p:nvGrpSpPr>
            <p:cNvPr id="110" name="Group 109"/>
            <p:cNvGrpSpPr/>
            <p:nvPr/>
          </p:nvGrpSpPr>
          <p:grpSpPr>
            <a:xfrm>
              <a:off x="4792324" y="3940174"/>
              <a:ext cx="574240" cy="1092202"/>
              <a:chOff x="4792324" y="3914452"/>
              <a:chExt cx="574240" cy="1524000"/>
            </a:xfrm>
          </p:grpSpPr>
          <p:sp>
            <p:nvSpPr>
              <p:cNvPr id="117" name="Rectangle 116"/>
              <p:cNvSpPr/>
              <p:nvPr/>
            </p:nvSpPr>
            <p:spPr>
              <a:xfrm>
                <a:off x="4792324" y="3914452"/>
                <a:ext cx="574240" cy="1524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rot="5400000">
                <a:off x="4317444" y="4414842"/>
                <a:ext cx="1524000" cy="523220"/>
              </a:xfrm>
              <a:prstGeom prst="rect">
                <a:avLst/>
              </a:prstGeom>
              <a:noFill/>
            </p:spPr>
            <p:txBody>
              <a:bodyPr wrap="square" rtlCol="0">
                <a:spAutoFit/>
              </a:bodyPr>
              <a:lstStyle/>
              <a:p>
                <a:pPr algn="ctr"/>
                <a:r>
                  <a:rPr lang="en-US" sz="2800" dirty="0"/>
                  <a:t>CNN</a:t>
                </a:r>
              </a:p>
            </p:txBody>
          </p:sp>
        </p:grpSp>
        <p:cxnSp>
          <p:nvCxnSpPr>
            <p:cNvPr id="111" name="Straight Arrow Connector 110"/>
            <p:cNvCxnSpPr/>
            <p:nvPr/>
          </p:nvCxnSpPr>
          <p:spPr>
            <a:xfrm flipV="1">
              <a:off x="5079444" y="5135563"/>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2" name="Picture 111"/>
            <p:cNvPicPr>
              <a:picLocks noChangeAspect="1"/>
            </p:cNvPicPr>
            <p:nvPr/>
          </p:nvPicPr>
          <p:blipFill>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tretch>
              <a:fillRect/>
            </a:stretch>
          </p:blipFill>
          <p:spPr>
            <a:xfrm>
              <a:off x="4786296" y="5619751"/>
              <a:ext cx="586296" cy="586296"/>
            </a:xfrm>
            <a:prstGeom prst="rect">
              <a:avLst/>
            </a:prstGeom>
            <a:ln>
              <a:solidFill>
                <a:srgbClr val="FF0000"/>
              </a:solidFill>
              <a:prstDash val="dash"/>
            </a:ln>
          </p:spPr>
        </p:pic>
        <p:cxnSp>
          <p:nvCxnSpPr>
            <p:cNvPr id="113" name="Straight Arrow Connector 112"/>
            <p:cNvCxnSpPr/>
            <p:nvPr/>
          </p:nvCxnSpPr>
          <p:spPr>
            <a:xfrm flipV="1">
              <a:off x="5079444" y="3455987"/>
              <a:ext cx="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14" name="Group 113"/>
            <p:cNvGrpSpPr/>
            <p:nvPr/>
          </p:nvGrpSpPr>
          <p:grpSpPr>
            <a:xfrm>
              <a:off x="4717922" y="2781461"/>
              <a:ext cx="723044" cy="571338"/>
              <a:chOff x="4755156" y="2781461"/>
              <a:chExt cx="723044" cy="571338"/>
            </a:xfrm>
          </p:grpSpPr>
          <p:sp>
            <p:nvSpPr>
              <p:cNvPr id="115" name="Rectangle 114"/>
              <p:cNvSpPr/>
              <p:nvPr/>
            </p:nvSpPr>
            <p:spPr>
              <a:xfrm>
                <a:off x="4755156" y="2781461"/>
                <a:ext cx="723044" cy="571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4978400" y="3143330"/>
                <a:ext cx="131979" cy="133269"/>
              </a:xfrm>
              <a:prstGeom prst="rect">
                <a:avLst/>
              </a:prstGeom>
              <a:solidFill>
                <a:srgbClr val="FF7D7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0" name="TextBox 49">
            <a:extLst>
              <a:ext uri="{FF2B5EF4-FFF2-40B4-BE49-F238E27FC236}">
                <a16:creationId xmlns:a16="http://schemas.microsoft.com/office/drawing/2014/main" id="{B98CE13E-873A-4A74-AF26-634C213A9D1F}"/>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212355230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oup 132"/>
          <p:cNvGrpSpPr/>
          <p:nvPr/>
        </p:nvGrpSpPr>
        <p:grpSpPr>
          <a:xfrm>
            <a:off x="668042" y="1656218"/>
            <a:ext cx="2737860" cy="4590069"/>
            <a:chOff x="6377470" y="1656218"/>
            <a:chExt cx="2737860" cy="4590069"/>
          </a:xfrm>
        </p:grpSpPr>
        <p:pic>
          <p:nvPicPr>
            <p:cNvPr id="18" name="Picture 26" descr="http://ladoga.graphics.cs.cmu.edu/cdoersch/hn25/caffe_run/data/efros/cdoersch/posunsup_nns_projgray_out/patchdisplay/imgs/219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470" y="2065160"/>
              <a:ext cx="523953"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8" descr="http://ladoga.graphics.cs.cmu.edu/cdoersch/hn25/caffe_run/data/efros/cdoersch/posunsup_nns_projgray_out/patchdisplay/imgs/2196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0950" y="2065160"/>
              <a:ext cx="523953"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0" descr="http://ladoga.graphics.cs.cmu.edu/cdoersch/hn25/caffe_run/data/efros/cdoersch/posunsup_nns_projgray_out/patchdisplay/imgs/2196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4428" y="2065160"/>
              <a:ext cx="523953" cy="5239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http://ladoga.graphics.cs.cmu.edu/cdoersch/hn25/caffe_run/data/efros/cdoersch/posunsup_nns_projgray_out/patchdisplay/imgs/2196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7905" y="2065160"/>
              <a:ext cx="523953" cy="5239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4" descr="http://ladoga.graphics.cs.cmu.edu/cdoersch/hn25/caffe_run/data/efros/cdoersch/posunsup_nns_projgray_out/patchdisplay/imgs/2196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1377" y="2065160"/>
              <a:ext cx="523953" cy="52395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8" descr="http://ladoga.graphics.cs.cmu.edu/cdoersch/hn25/caffe_run/data/efros/cdoersch/posunsup_nns_projgray_out/patchdisplay/imgs/1213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7470"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0" descr="http://ladoga.graphics.cs.cmu.edu/cdoersch/hn25/caffe_run/data/efros/cdoersch/posunsup_nns_projgray_out/patchdisplay/imgs/1213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0948"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2" descr="http://ladoga.graphics.cs.cmu.edu/cdoersch/hn25/caffe_run/data/efros/cdoersch/posunsup_nns_projgray_out/patchdisplay/imgs/1213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84426"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4" descr="http://ladoga.graphics.cs.cmu.edu/cdoersch/hn25/caffe_run/data/efros/cdoersch/posunsup_nns_projgray_out/patchdisplay/imgs/12138.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37903"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6" descr="http://ladoga.graphics.cs.cmu.edu/cdoersch/hn25/caffe_run/data/efros/cdoersch/posunsup_nns_projgray_out/patchdisplay/imgs/12139.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91378"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2" descr="http://ladoga.graphics.cs.cmu.edu/cdoersch/hn25/caffe_run/data/efros/cdoersch/posunsup_nns_projgray_out/patchdisplay/imgs/2937.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77470"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74" descr="http://ladoga.graphics.cs.cmu.edu/cdoersch/hn25/caffe_run/data/efros/cdoersch/posunsup_nns_projgray_out/patchdisplay/imgs/2938.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30948"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76" descr="http://ladoga.graphics.cs.cmu.edu/cdoersch/hn25/caffe_run/data/efros/cdoersch/posunsup_nns_projgray_out/patchdisplay/imgs/2939.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84426"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8" descr="http://ladoga.graphics.cs.cmu.edu/cdoersch/hn25/caffe_run/data/efros/cdoersch/posunsup_nns_projgray_out/patchdisplay/imgs/2940.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37903"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0" descr="http://ladoga.graphics.cs.cmu.edu/cdoersch/hn25/caffe_run/data/efros/cdoersch/posunsup_nns_projgray_out/patchdisplay/imgs/2941.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91378"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38" descr="http://ladoga.graphics.cs.cmu.edu/cdoersch/hn25/caffe_run/data/efros/cdoersch/posunsup_nns_projgray_out/patchdisplay/imgs/3273.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77470"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0" descr="http://ladoga.graphics.cs.cmu.edu/cdoersch/hn25/caffe_run/data/efros/cdoersch/posunsup_nns_projgray_out/patchdisplay/imgs/3274.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30948"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42" descr="http://ladoga.graphics.cs.cmu.edu/cdoersch/hn25/caffe_run/data/efros/cdoersch/posunsup_nns_projgray_out/patchdisplay/imgs/3275.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84426"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44" descr="http://ladoga.graphics.cs.cmu.edu/cdoersch/hn25/caffe_run/data/efros/cdoersch/posunsup_nns_projgray_out/patchdisplay/imgs/3276.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037903"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46" descr="http://ladoga.graphics.cs.cmu.edu/cdoersch/hn25/caffe_run/data/efros/cdoersch/posunsup_nns_projgray_out/patchdisplay/imgs/3277.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91378"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70" descr="http://ladoga.graphics.cs.cmu.edu/cdoersch/hn25/caffe_run/data/efros/cdoersch/posunsup_nns_projgray_out/patchdisplay/imgs/12513.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377470"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72" descr="http://ladoga.graphics.cs.cmu.edu/cdoersch/hn25/caffe_run/data/efros/cdoersch/posunsup_nns_projgray_out/patchdisplay/imgs/12514.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930948"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74" descr="http://ladoga.graphics.cs.cmu.edu/cdoersch/hn25/caffe_run/data/efros/cdoersch/posunsup_nns_projgray_out/patchdisplay/imgs/12515.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484426"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76" descr="http://ladoga.graphics.cs.cmu.edu/cdoersch/hn25/caffe_run/data/efros/cdoersch/posunsup_nns_projgray_out/patchdisplay/imgs/12516.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037903"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78" descr="http://ladoga.graphics.cs.cmu.edu/cdoersch/hn25/caffe_run/data/efros/cdoersch/posunsup_nns_projgray_out/patchdisplay/imgs/12517.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591378"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02" descr="http://ladoga.graphics.cs.cmu.edu/cdoersch/hn25/caffe_run/data/efros/cdoersch/posunsup_nns_projgray_out/patchdisplay/imgs/18477.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377470"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04" descr="http://ladoga.graphics.cs.cmu.edu/cdoersch/hn25/caffe_run/data/efros/cdoersch/posunsup_nns_projgray_out/patchdisplay/imgs/18478.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930948"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06" descr="http://ladoga.graphics.cs.cmu.edu/cdoersch/hn25/caffe_run/data/efros/cdoersch/posunsup_nns_projgray_out/patchdisplay/imgs/18479.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484426"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10" descr="http://ladoga.graphics.cs.cmu.edu/cdoersch/hn25/caffe_run/data/efros/cdoersch/posunsup_nns_projgray_out/patchdisplay/imgs/18480.jp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037903"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12" descr="http://ladoga.graphics.cs.cmu.edu/cdoersch/hn25/caffe_run/data/efros/cdoersch/posunsup_nns_projgray_out/patchdisplay/imgs/18481.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591378"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54" descr="http://ladoga.graphics.cs.cmu.edu/cdoersch/hn25/caffe_run/data/efros/cdoersch/posunsup_nns_projgray_out/patchdisplay/imgs/1047.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377470"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58" descr="http://ladoga.graphics.cs.cmu.edu/cdoersch/hn25/caffe_run/data/efros/cdoersch/posunsup_nns_projgray_out/patchdisplay/imgs/1048.jp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30948"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60" descr="http://ladoga.graphics.cs.cmu.edu/cdoersch/hn25/caffe_run/data/efros/cdoersch/posunsup_nns_projgray_out/patchdisplay/imgs/1049.jp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484426"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62" descr="http://ladoga.graphics.cs.cmu.edu/cdoersch/hn25/caffe_run/data/efros/cdoersch/posunsup_nns_projgray_out/patchdisplay/imgs/1050.jp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037903"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64" descr="http://ladoga.graphics.cs.cmu.edu/cdoersch/hn25/caffe_run/data/efros/cdoersch/posunsup_nns_projgray_out/patchdisplay/imgs/1051.jp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591378" y="5722335"/>
              <a:ext cx="523952" cy="523952"/>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p:cNvSpPr txBox="1"/>
            <p:nvPr/>
          </p:nvSpPr>
          <p:spPr>
            <a:xfrm>
              <a:off x="7440863" y="1656218"/>
              <a:ext cx="675634" cy="400110"/>
            </a:xfrm>
            <a:prstGeom prst="rect">
              <a:avLst/>
            </a:prstGeom>
            <a:noFill/>
          </p:spPr>
          <p:txBody>
            <a:bodyPr wrap="none" rtlCol="0">
              <a:spAutoFit/>
            </a:bodyPr>
            <a:lstStyle/>
            <a:p>
              <a:r>
                <a:rPr lang="en-US" sz="2000" dirty="0"/>
                <a:t>Ours</a:t>
              </a:r>
            </a:p>
          </p:txBody>
        </p:sp>
      </p:grpSp>
      <p:sp>
        <p:nvSpPr>
          <p:cNvPr id="2" name="Title 1"/>
          <p:cNvSpPr>
            <a:spLocks noGrp="1"/>
          </p:cNvSpPr>
          <p:nvPr>
            <p:ph type="title"/>
          </p:nvPr>
        </p:nvSpPr>
        <p:spPr/>
        <p:txBody>
          <a:bodyPr/>
          <a:lstStyle/>
          <a:p>
            <a:r>
              <a:rPr lang="en-US" dirty="0"/>
              <a:t>What is learned?</a:t>
            </a:r>
          </a:p>
        </p:txBody>
      </p:sp>
      <p:pic>
        <p:nvPicPr>
          <p:cNvPr id="4" name="Picture 2" descr="http://ladoga.graphics.cs.cmu.edu/cdoersch/hn25/caffe_run/data/efros/cdoersch/posunsup_nns_alexnet_out/patchdisplay/imgs/21961.jp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3502" y="2065160"/>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6" descr="http://ladoga.graphics.cs.cmu.edu/cdoersch/hn25/caffe_run/data/efros/cdoersch/posunsup_nns_projgray_out/patchdisplay/imgs/12133.jp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3502"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70" descr="http://ladoga.graphics.cs.cmu.edu/cdoersch/hn25/caffe_run/data/efros/cdoersch/posunsup_nns_projgray_out/patchdisplay/imgs/2935.jp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3502"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36" descr="http://ladoga.graphics.cs.cmu.edu/cdoersch/hn25/caffe_run/data/efros/cdoersch/posunsup_nns_projgray_out/patchdisplay/imgs/3271.jpg"/>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3502"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68" descr="http://ladoga.graphics.cs.cmu.edu/cdoersch/hn25/caffe_run/data/efros/cdoersch/posunsup_nns_projgray_out/patchdisplay/imgs/12511.jpg"/>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3502"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00" descr="http://ladoga.graphics.cs.cmu.edu/cdoersch/hn25/caffe_run/data/efros/cdoersch/posunsup_nns_projgray_out/patchdisplay/imgs/18475.jpg"/>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3502"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56" descr="http://ladoga.graphics.cs.cmu.edu/cdoersch/hn25/caffe_run/data/efros/cdoersch/posunsup_nns_projgray_out/patchdisplay/imgs/1045.jpg"/>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3502" y="5722335"/>
            <a:ext cx="523952" cy="523952"/>
          </a:xfrm>
          <a:prstGeom prst="rect">
            <a:avLst/>
          </a:prstGeom>
          <a:noFill/>
          <a:extLst>
            <a:ext uri="{909E8E84-426E-40DD-AFC4-6F175D3DCCD1}">
              <a14:hiddenFill xmlns:a14="http://schemas.microsoft.com/office/drawing/2010/main">
                <a:solidFill>
                  <a:srgbClr val="FFFFFF"/>
                </a:solidFill>
              </a14:hiddenFill>
            </a:ext>
          </a:extLst>
        </p:spPr>
      </p:pic>
      <p:cxnSp>
        <p:nvCxnSpPr>
          <p:cNvPr id="127" name="Straight Connector 126"/>
          <p:cNvCxnSpPr/>
          <p:nvPr/>
        </p:nvCxnSpPr>
        <p:spPr>
          <a:xfrm>
            <a:off x="6319045" y="2065160"/>
            <a:ext cx="0" cy="4181127"/>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12748" y="2065160"/>
            <a:ext cx="0" cy="4181127"/>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7282" y="1656218"/>
            <a:ext cx="739305" cy="400110"/>
          </a:xfrm>
          <a:prstGeom prst="rect">
            <a:avLst/>
          </a:prstGeom>
          <a:noFill/>
        </p:spPr>
        <p:txBody>
          <a:bodyPr wrap="none" rtlCol="0">
            <a:spAutoFit/>
          </a:bodyPr>
          <a:lstStyle/>
          <a:p>
            <a:r>
              <a:rPr lang="en-US" sz="2000" dirty="0"/>
              <a:t>Input</a:t>
            </a:r>
          </a:p>
        </p:txBody>
      </p:sp>
      <p:cxnSp>
        <p:nvCxnSpPr>
          <p:cNvPr id="126" name="Straight Connector 125"/>
          <p:cNvCxnSpPr/>
          <p:nvPr/>
        </p:nvCxnSpPr>
        <p:spPr>
          <a:xfrm>
            <a:off x="3464331" y="2065160"/>
            <a:ext cx="0" cy="4181127"/>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522753" y="1656218"/>
            <a:ext cx="2737863" cy="4590069"/>
            <a:chOff x="668042" y="1656218"/>
            <a:chExt cx="2737863" cy="4590069"/>
          </a:xfrm>
        </p:grpSpPr>
        <p:pic>
          <p:nvPicPr>
            <p:cNvPr id="137" name="Picture 4" descr="http://ladoga.graphics.cs.cmu.edu/cdoersch/hn25/caffe_run/data/efros/cdoersch/posunsup_nns_rand_out/patchdisplay/imgs/21963.jpg"/>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668043"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8" descr="http://ladoga.graphics.cs.cmu.edu/cdoersch/hn25/caffe_run/data/efros/cdoersch/posunsup_nns_rand_out/patchdisplay/imgs/21964.jpg"/>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21521"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0" descr="http://ladoga.graphics.cs.cmu.edu/cdoersch/hn25/caffe_run/data/efros/cdoersch/posunsup_nns_rand_out/patchdisplay/imgs/21965.jpg"/>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774998"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2" descr="http://ladoga.graphics.cs.cmu.edu/cdoersch/hn25/caffe_run/data/efros/cdoersch/posunsup_nns_rand_out/patchdisplay/imgs/21966.jpg"/>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328475"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 descr="http://ladoga.graphics.cs.cmu.edu/cdoersch/hn25/caffe_run/data/efros/cdoersch/posunsup_nns_rand_out/patchdisplay/imgs/21967.jpg"/>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881954"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60" descr="http://ladoga.graphics.cs.cmu.edu/cdoersch/hn25/caffe_run/data/efros/cdoersch/posunsup_nns_rand_out/patchdisplay/imgs/12134.jpg"/>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668042"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62" descr="http://ladoga.graphics.cs.cmu.edu/cdoersch/hn25/caffe_run/data/efros/cdoersch/posunsup_nns_rand_out/patchdisplay/imgs/12135.jpg"/>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221520"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64" descr="http://ladoga.graphics.cs.cmu.edu/cdoersch/hn25/caffe_run/data/efros/cdoersch/posunsup_nns_rand_out/patchdisplay/imgs/12136.jpg"/>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774998"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66" descr="http://ladoga.graphics.cs.cmu.edu/cdoersch/hn25/caffe_run/data/efros/cdoersch/posunsup_nns_rand_out/patchdisplay/imgs/12137.jpg"/>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328475"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68" descr="http://ladoga.graphics.cs.cmu.edu/cdoersch/hn25/caffe_run/data/efros/cdoersch/posunsup_nns_rand_out/patchdisplay/imgs/12138.jpg"/>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2881952"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94" descr="http://ladoga.graphics.cs.cmu.edu/cdoersch/hn25/caffe_run/data/efros/cdoersch/posunsup_nns_rand_out/patchdisplay/imgs/2937.jpg"/>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668042"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96" descr="http://ladoga.graphics.cs.cmu.edu/cdoersch/hn25/caffe_run/data/efros/cdoersch/posunsup_nns_rand_out/patchdisplay/imgs/2938.jpg"/>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221520"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98" descr="http://ladoga.graphics.cs.cmu.edu/cdoersch/hn25/caffe_run/data/efros/cdoersch/posunsup_nns_rand_out/patchdisplay/imgs/2939.jpg"/>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774998"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00" descr="http://ladoga.graphics.cs.cmu.edu/cdoersch/hn25/caffe_run/data/efros/cdoersch/posunsup_nns_rand_out/patchdisplay/imgs/2940.jpg"/>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328475"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02" descr="http://ladoga.graphics.cs.cmu.edu/cdoersch/hn25/caffe_run/data/efros/cdoersch/posunsup_nns_rand_out/patchdisplay/imgs/2941.jpg"/>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881952"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58" descr="http://ladoga.graphics.cs.cmu.edu/cdoersch/hn25/caffe_run/data/efros/cdoersch/posunsup_nns_rand_out/patchdisplay/imgs/3272.jpg"/>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668042"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160" descr="http://ladoga.graphics.cs.cmu.edu/cdoersch/hn25/caffe_run/data/efros/cdoersch/posunsup_nns_rand_out/patchdisplay/imgs/3273.jpg"/>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221520"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62" descr="http://ladoga.graphics.cs.cmu.edu/cdoersch/hn25/caffe_run/data/efros/cdoersch/posunsup_nns_rand_out/patchdisplay/imgs/3274.jpg"/>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774998"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64" descr="http://ladoga.graphics.cs.cmu.edu/cdoersch/hn25/caffe_run/data/efros/cdoersch/posunsup_nns_rand_out/patchdisplay/imgs/3275.jpg"/>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328475"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66" descr="http://ladoga.graphics.cs.cmu.edu/cdoersch/hn25/caffe_run/data/efros/cdoersch/posunsup_nns_rand_out/patchdisplay/imgs/3276.jpg"/>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2881952"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190" descr="http://ladoga.graphics.cs.cmu.edu/cdoersch/hn25/caffe_run/data/efros/cdoersch/posunsup_nns_rand_out/patchdisplay/imgs/12513.jpg"/>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668042"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92" descr="http://ladoga.graphics.cs.cmu.edu/cdoersch/hn25/caffe_run/data/efros/cdoersch/posunsup_nns_rand_out/patchdisplay/imgs/12512.jpg"/>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1221520"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194" descr="http://ladoga.graphics.cs.cmu.edu/cdoersch/hn25/caffe_run/data/efros/cdoersch/posunsup_nns_rand_out/patchdisplay/imgs/12514.jpg"/>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774998"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96" descr="http://ladoga.graphics.cs.cmu.edu/cdoersch/hn25/caffe_run/data/efros/cdoersch/posunsup_nns_rand_out/patchdisplay/imgs/12515.jpg"/>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2328475"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98" descr="http://ladoga.graphics.cs.cmu.edu/cdoersch/hn25/caffe_run/data/efros/cdoersch/posunsup_nns_rand_out/patchdisplay/imgs/12516.jpg"/>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2881952"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24" descr="http://ladoga.graphics.cs.cmu.edu/cdoersch/hn25/caffe_run/data/efros/cdoersch/posunsup_nns_rand_out/patchdisplay/imgs/18477.jpg"/>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668042"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26" descr="http://ladoga.graphics.cs.cmu.edu/cdoersch/hn25/caffe_run/data/efros/cdoersch/posunsup_nns_rand_out/patchdisplay/imgs/18478.jpg"/>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1221520"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228" descr="http://ladoga.graphics.cs.cmu.edu/cdoersch/hn25/caffe_run/data/efros/cdoersch/posunsup_nns_rand_out/patchdisplay/imgs/18479.jpg"/>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1774998"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30" descr="http://ladoga.graphics.cs.cmu.edu/cdoersch/hn25/caffe_run/data/efros/cdoersch/posunsup_nns_rand_out/patchdisplay/imgs/18480.jpg"/>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2328475"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32" descr="http://ladoga.graphics.cs.cmu.edu/cdoersch/hn25/caffe_run/data/efros/cdoersch/posunsup_nns_rand_out/patchdisplay/imgs/18481.jpg"/>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2881952"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278" descr="http://ladoga.graphics.cs.cmu.edu/cdoersch/hn25/caffe_run/data/efros/cdoersch/posunsup_nns_rand_out/patchdisplay/imgs/1046.jpg"/>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668042"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280" descr="http://ladoga.graphics.cs.cmu.edu/cdoersch/hn25/caffe_run/data/efros/cdoersch/posunsup_nns_rand_out/patchdisplay/imgs/1047.jpg"/>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1221520"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82" descr="http://ladoga.graphics.cs.cmu.edu/cdoersch/hn25/caffe_run/data/efros/cdoersch/posunsup_nns_rand_out/patchdisplay/imgs/1048.jpg"/>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1774998"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284" descr="http://ladoga.graphics.cs.cmu.edu/cdoersch/hn25/caffe_run/data/efros/cdoersch/posunsup_nns_rand_out/patchdisplay/imgs/1049.jpg"/>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2328475"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286" descr="http://ladoga.graphics.cs.cmu.edu/cdoersch/hn25/caffe_run/data/efros/cdoersch/posunsup_nns_rand_out/patchdisplay/imgs/1050.jpg"/>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2881952" y="5722335"/>
              <a:ext cx="523952" cy="523952"/>
            </a:xfrm>
            <a:prstGeom prst="rect">
              <a:avLst/>
            </a:prstGeom>
            <a:noFill/>
            <a:extLst>
              <a:ext uri="{909E8E84-426E-40DD-AFC4-6F175D3DCCD1}">
                <a14:hiddenFill xmlns:a14="http://schemas.microsoft.com/office/drawing/2010/main">
                  <a:solidFill>
                    <a:srgbClr val="FFFFFF"/>
                  </a:solidFill>
                </a14:hiddenFill>
              </a:ext>
            </a:extLst>
          </p:spPr>
        </p:pic>
        <p:sp>
          <p:nvSpPr>
            <p:cNvPr id="172" name="TextBox 171"/>
            <p:cNvSpPr txBox="1"/>
            <p:nvPr/>
          </p:nvSpPr>
          <p:spPr>
            <a:xfrm>
              <a:off x="840271" y="1656218"/>
              <a:ext cx="2393412" cy="400110"/>
            </a:xfrm>
            <a:prstGeom prst="rect">
              <a:avLst/>
            </a:prstGeom>
            <a:noFill/>
          </p:spPr>
          <p:txBody>
            <a:bodyPr wrap="none" rtlCol="0">
              <a:spAutoFit/>
            </a:bodyPr>
            <a:lstStyle/>
            <a:p>
              <a:pPr algn="ctr"/>
              <a:r>
                <a:rPr lang="en-US" sz="2000" dirty="0"/>
                <a:t>Random Initialization</a:t>
              </a:r>
            </a:p>
          </p:txBody>
        </p:sp>
      </p:grpSp>
      <p:grpSp>
        <p:nvGrpSpPr>
          <p:cNvPr id="211" name="Group 210"/>
          <p:cNvGrpSpPr/>
          <p:nvPr/>
        </p:nvGrpSpPr>
        <p:grpSpPr>
          <a:xfrm>
            <a:off x="6377467" y="1656218"/>
            <a:ext cx="2737863" cy="4590069"/>
            <a:chOff x="6377467" y="1656218"/>
            <a:chExt cx="2737863" cy="4590069"/>
          </a:xfrm>
        </p:grpSpPr>
        <p:pic>
          <p:nvPicPr>
            <p:cNvPr id="174" name="Picture 16" descr="http://ladoga.graphics.cs.cmu.edu/cdoersch/hn25/caffe_run/data/efros/cdoersch/posunsup_nns_alexnet_out/patchdisplay/imgs/21963.jpg"/>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6377467"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18" descr="http://ladoga.graphics.cs.cmu.edu/cdoersch/hn25/caffe_run/data/efros/cdoersch/posunsup_nns_alexnet_out/patchdisplay/imgs/21964.jpg"/>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6930944"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20" descr="http://ladoga.graphics.cs.cmu.edu/cdoersch/hn25/caffe_run/data/efros/cdoersch/posunsup_nns_alexnet_out/patchdisplay/imgs/21965.jpg"/>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7484421"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22" descr="http://ladoga.graphics.cs.cmu.edu/cdoersch/hn25/caffe_run/data/efros/cdoersch/posunsup_nns_alexnet_out/patchdisplay/imgs/21966.jpg"/>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8037900"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24" descr="http://ladoga.graphics.cs.cmu.edu/cdoersch/hn25/caffe_run/data/efros/cdoersch/posunsup_nns_alexnet_out/patchdisplay/imgs/21967.jpg"/>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8591378" y="2065160"/>
              <a:ext cx="523951" cy="523952"/>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48" descr="http://ladoga.graphics.cs.cmu.edu/cdoersch/hn25/caffe_run/data/efros/cdoersch/posunsup_nns_alexnet_out/patchdisplay/imgs/12135.jpg"/>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6377467"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50" descr="http://ladoga.graphics.cs.cmu.edu/cdoersch/hn25/caffe_run/data/efros/cdoersch/posunsup_nns_alexnet_out/patchdisplay/imgs/12136.jpg"/>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6930945"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52" descr="http://ladoga.graphics.cs.cmu.edu/cdoersch/hn25/caffe_run/data/efros/cdoersch/posunsup_nns_alexnet_out/patchdisplay/imgs/12137.jpg"/>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7484423"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56" descr="http://ladoga.graphics.cs.cmu.edu/cdoersch/hn25/caffe_run/data/efros/cdoersch/posunsup_nns_alexnet_out/patchdisplay/imgs/12138.jpg"/>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8037900"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58" descr="http://ladoga.graphics.cs.cmu.edu/cdoersch/hn25/caffe_run/data/efros/cdoersch/posunsup_nns_alexnet_out/patchdisplay/imgs/12139.jpg"/>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8591378" y="2674689"/>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82" descr="http://ladoga.graphics.cs.cmu.edu/cdoersch/hn25/caffe_run/data/efros/cdoersch/posunsup_nns_alexnet_out/patchdisplay/imgs/2937.jpg"/>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6377467"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84" descr="http://ladoga.graphics.cs.cmu.edu/cdoersch/hn25/caffe_run/data/efros/cdoersch/posunsup_nns_alexnet_out/patchdisplay/imgs/2938.jpg"/>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6930945"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86" descr="http://ladoga.graphics.cs.cmu.edu/cdoersch/hn25/caffe_run/data/efros/cdoersch/posunsup_nns_alexnet_out/patchdisplay/imgs/2939.jpg"/>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7484423"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88" descr="http://ladoga.graphics.cs.cmu.edu/cdoersch/hn25/caffe_run/data/efros/cdoersch/posunsup_nns_alexnet_out/patchdisplay/imgs/2940.jpg"/>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8037900"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90" descr="http://ladoga.graphics.cs.cmu.edu/cdoersch/hn25/caffe_run/data/efros/cdoersch/posunsup_nns_alexnet_out/patchdisplay/imgs/2941.jpg"/>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8591378" y="3284218"/>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148" descr="http://ladoga.graphics.cs.cmu.edu/cdoersch/hn25/caffe_run/data/efros/cdoersch/posunsup_nns_alexnet_out/patchdisplay/imgs/3273.jpg"/>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6377467"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150" descr="http://ladoga.graphics.cs.cmu.edu/cdoersch/hn25/caffe_run/data/efros/cdoersch/posunsup_nns_alexnet_out/patchdisplay/imgs/3274.jpg"/>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6930945"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152" descr="http://ladoga.graphics.cs.cmu.edu/cdoersch/hn25/caffe_run/data/efros/cdoersch/posunsup_nns_alexnet_out/patchdisplay/imgs/3275.jpg"/>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7484423"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54" descr="http://ladoga.graphics.cs.cmu.edu/cdoersch/hn25/caffe_run/data/efros/cdoersch/posunsup_nns_alexnet_out/patchdisplay/imgs/3276.jpg"/>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8037900"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156" descr="http://ladoga.graphics.cs.cmu.edu/cdoersch/hn25/caffe_run/data/efros/cdoersch/posunsup_nns_alexnet_out/patchdisplay/imgs/3277.jpg"/>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8591378" y="389374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180" descr="http://ladoga.graphics.cs.cmu.edu/cdoersch/hn25/caffe_run/data/efros/cdoersch/posunsup_nns_alexnet_out/patchdisplay/imgs/12513.jpg"/>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6377467"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182" descr="http://ladoga.graphics.cs.cmu.edu/cdoersch/hn25/caffe_run/data/efros/cdoersch/posunsup_nns_alexnet_out/patchdisplay/imgs/12514.jpg"/>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6930945"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184" descr="http://ladoga.graphics.cs.cmu.edu/cdoersch/hn25/caffe_run/data/efros/cdoersch/posunsup_nns_alexnet_out/patchdisplay/imgs/12515.jpg"/>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7484423"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186" descr="http://ladoga.graphics.cs.cmu.edu/cdoersch/hn25/caffe_run/data/efros/cdoersch/posunsup_nns_alexnet_out/patchdisplay/imgs/12516.jpg"/>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8037900"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188" descr="http://ladoga.graphics.cs.cmu.edu/cdoersch/hn25/caffe_run/data/efros/cdoersch/posunsup_nns_alexnet_out/patchdisplay/imgs/12517.jpg"/>
            <p:cNvPicPr>
              <a:picLocks noChangeAspect="1" noChangeArrowheads="1"/>
            </p:cNvPicPr>
            <p:nvPr/>
          </p:nvPicPr>
          <p:blipFill>
            <a:blip r:embed="rId105">
              <a:extLst>
                <a:ext uri="{28A0092B-C50C-407E-A947-70E740481C1C}">
                  <a14:useLocalDpi xmlns:a14="http://schemas.microsoft.com/office/drawing/2010/main" val="0"/>
                </a:ext>
              </a:extLst>
            </a:blip>
            <a:srcRect/>
            <a:stretch>
              <a:fillRect/>
            </a:stretch>
          </p:blipFill>
          <p:spPr bwMode="auto">
            <a:xfrm>
              <a:off x="8591378" y="4503277"/>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214" descr="http://ladoga.graphics.cs.cmu.edu/cdoersch/hn25/caffe_run/data/efros/cdoersch/posunsup_nns_alexnet_out/patchdisplay/imgs/18477.jpg"/>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6377467"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216" descr="http://ladoga.graphics.cs.cmu.edu/cdoersch/hn25/caffe_run/data/efros/cdoersch/posunsup_nns_alexnet_out/patchdisplay/imgs/18478.jpg"/>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6930945"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218" descr="http://ladoga.graphics.cs.cmu.edu/cdoersch/hn25/caffe_run/data/efros/cdoersch/posunsup_nns_alexnet_out/patchdisplay/imgs/18479.jpg"/>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7484423"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220" descr="http://ladoga.graphics.cs.cmu.edu/cdoersch/hn25/caffe_run/data/efros/cdoersch/posunsup_nns_alexnet_out/patchdisplay/imgs/18480.jpg"/>
            <p:cNvPicPr>
              <a:picLocks noChangeAspect="1" noChangeArrowheads="1"/>
            </p:cNvPicPr>
            <p:nvPr/>
          </p:nvPicPr>
          <p:blipFill>
            <a:blip r:embed="rId109">
              <a:extLst>
                <a:ext uri="{28A0092B-C50C-407E-A947-70E740481C1C}">
                  <a14:useLocalDpi xmlns:a14="http://schemas.microsoft.com/office/drawing/2010/main" val="0"/>
                </a:ext>
              </a:extLst>
            </a:blip>
            <a:srcRect/>
            <a:stretch>
              <a:fillRect/>
            </a:stretch>
          </p:blipFill>
          <p:spPr bwMode="auto">
            <a:xfrm>
              <a:off x="8037900"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222" descr="http://ladoga.graphics.cs.cmu.edu/cdoersch/hn25/caffe_run/data/efros/cdoersch/posunsup_nns_alexnet_out/patchdisplay/imgs/18481.jpg"/>
            <p:cNvPicPr>
              <a:picLocks noChangeAspect="1" noChangeArrowheads="1"/>
            </p:cNvPicPr>
            <p:nvPr/>
          </p:nvPicPr>
          <p:blipFill>
            <a:blip r:embed="rId110">
              <a:extLst>
                <a:ext uri="{28A0092B-C50C-407E-A947-70E740481C1C}">
                  <a14:useLocalDpi xmlns:a14="http://schemas.microsoft.com/office/drawing/2010/main" val="0"/>
                </a:ext>
              </a:extLst>
            </a:blip>
            <a:srcRect/>
            <a:stretch>
              <a:fillRect/>
            </a:stretch>
          </p:blipFill>
          <p:spPr bwMode="auto">
            <a:xfrm>
              <a:off x="8591378" y="5112806"/>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266" descr="http://ladoga.graphics.cs.cmu.edu/cdoersch/hn25/caffe_run/data/efros/cdoersch/posunsup_nns_alexnet_out/patchdisplay/imgs/1047.jpg"/>
            <p:cNvPicPr>
              <a:picLocks noChangeAspect="1" noChangeArrowheads="1"/>
            </p:cNvPicPr>
            <p:nvPr/>
          </p:nvPicPr>
          <p:blipFill>
            <a:blip r:embed="rId111">
              <a:extLst>
                <a:ext uri="{28A0092B-C50C-407E-A947-70E740481C1C}">
                  <a14:useLocalDpi xmlns:a14="http://schemas.microsoft.com/office/drawing/2010/main" val="0"/>
                </a:ext>
              </a:extLst>
            </a:blip>
            <a:srcRect/>
            <a:stretch>
              <a:fillRect/>
            </a:stretch>
          </p:blipFill>
          <p:spPr bwMode="auto">
            <a:xfrm>
              <a:off x="6377467"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268" descr="http://ladoga.graphics.cs.cmu.edu/cdoersch/hn25/caffe_run/data/efros/cdoersch/posunsup_nns_alexnet_out/patchdisplay/imgs/1048.jpg"/>
            <p:cNvPicPr>
              <a:picLocks noChangeAspect="1" noChangeArrowheads="1"/>
            </p:cNvPicPr>
            <p:nvPr/>
          </p:nvPicPr>
          <p:blipFill>
            <a:blip r:embed="rId112">
              <a:extLst>
                <a:ext uri="{28A0092B-C50C-407E-A947-70E740481C1C}">
                  <a14:useLocalDpi xmlns:a14="http://schemas.microsoft.com/office/drawing/2010/main" val="0"/>
                </a:ext>
              </a:extLst>
            </a:blip>
            <a:srcRect/>
            <a:stretch>
              <a:fillRect/>
            </a:stretch>
          </p:blipFill>
          <p:spPr bwMode="auto">
            <a:xfrm>
              <a:off x="6930945"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270" descr="http://ladoga.graphics.cs.cmu.edu/cdoersch/hn25/caffe_run/data/efros/cdoersch/posunsup_nns_alexnet_out/patchdisplay/imgs/1049.jpg"/>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7484423"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72" descr="http://ladoga.graphics.cs.cmu.edu/cdoersch/hn25/caffe_run/data/efros/cdoersch/posunsup_nns_alexnet_out/patchdisplay/imgs/1050.jpg"/>
            <p:cNvPicPr>
              <a:picLocks noChangeAspect="1" noChangeArrowheads="1"/>
            </p:cNvPicPr>
            <p:nvPr/>
          </p:nvPicPr>
          <p:blipFill>
            <a:blip r:embed="rId114">
              <a:extLst>
                <a:ext uri="{28A0092B-C50C-407E-A947-70E740481C1C}">
                  <a14:useLocalDpi xmlns:a14="http://schemas.microsoft.com/office/drawing/2010/main" val="0"/>
                </a:ext>
              </a:extLst>
            </a:blip>
            <a:srcRect/>
            <a:stretch>
              <a:fillRect/>
            </a:stretch>
          </p:blipFill>
          <p:spPr bwMode="auto">
            <a:xfrm>
              <a:off x="8037900" y="5722335"/>
              <a:ext cx="523952" cy="523952"/>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276" descr="http://ladoga.graphics.cs.cmu.edu/cdoersch/hn25/caffe_run/data/efros/cdoersch/posunsup_nns_alexnet_out/patchdisplay/imgs/1051.jpg"/>
            <p:cNvPicPr>
              <a:picLocks noChangeAspect="1" noChangeArrowheads="1"/>
            </p:cNvPicPr>
            <p:nvPr/>
          </p:nvPicPr>
          <p:blipFill>
            <a:blip r:embed="rId115">
              <a:extLst>
                <a:ext uri="{28A0092B-C50C-407E-A947-70E740481C1C}">
                  <a14:useLocalDpi xmlns:a14="http://schemas.microsoft.com/office/drawing/2010/main" val="0"/>
                </a:ext>
              </a:extLst>
            </a:blip>
            <a:srcRect/>
            <a:stretch>
              <a:fillRect/>
            </a:stretch>
          </p:blipFill>
          <p:spPr bwMode="auto">
            <a:xfrm>
              <a:off x="8591378" y="5722335"/>
              <a:ext cx="523952" cy="523952"/>
            </a:xfrm>
            <a:prstGeom prst="rect">
              <a:avLst/>
            </a:prstGeom>
            <a:noFill/>
            <a:extLst>
              <a:ext uri="{909E8E84-426E-40DD-AFC4-6F175D3DCCD1}">
                <a14:hiddenFill xmlns:a14="http://schemas.microsoft.com/office/drawing/2010/main">
                  <a:solidFill>
                    <a:srgbClr val="FFFFFF"/>
                  </a:solidFill>
                </a14:hiddenFill>
              </a:ext>
            </a:extLst>
          </p:spPr>
        </p:pic>
        <p:sp>
          <p:nvSpPr>
            <p:cNvPr id="210" name="TextBox 209"/>
            <p:cNvSpPr txBox="1"/>
            <p:nvPr/>
          </p:nvSpPr>
          <p:spPr>
            <a:xfrm>
              <a:off x="6705442" y="1656218"/>
              <a:ext cx="2081917" cy="400110"/>
            </a:xfrm>
            <a:prstGeom prst="rect">
              <a:avLst/>
            </a:prstGeom>
            <a:noFill/>
          </p:spPr>
          <p:txBody>
            <a:bodyPr wrap="none" rtlCol="0">
              <a:spAutoFit/>
            </a:bodyPr>
            <a:lstStyle/>
            <a:p>
              <a:pPr algn="ctr"/>
              <a:r>
                <a:rPr lang="en-US" sz="2000" dirty="0" err="1"/>
                <a:t>ImageNet</a:t>
              </a:r>
              <a:r>
                <a:rPr lang="en-US" sz="2000" dirty="0"/>
                <a:t> </a:t>
              </a:r>
              <a:r>
                <a:rPr lang="en-US" sz="2000" dirty="0" err="1"/>
                <a:t>AlexNet</a:t>
              </a:r>
              <a:endParaRPr lang="en-US" sz="2000" dirty="0"/>
            </a:p>
          </p:txBody>
        </p:sp>
      </p:grpSp>
      <p:sp>
        <p:nvSpPr>
          <p:cNvPr id="125" name="TextBox 124">
            <a:extLst>
              <a:ext uri="{FF2B5EF4-FFF2-40B4-BE49-F238E27FC236}">
                <a16:creationId xmlns:a16="http://schemas.microsoft.com/office/drawing/2014/main" id="{ACCC9C22-6240-45B0-8B18-28C3799CA0B4}"/>
              </a:ext>
            </a:extLst>
          </p:cNvPr>
          <p:cNvSpPr txBox="1"/>
          <p:nvPr/>
        </p:nvSpPr>
        <p:spPr>
          <a:xfrm>
            <a:off x="357404" y="6429539"/>
            <a:ext cx="8060203" cy="276999"/>
          </a:xfrm>
          <a:prstGeom prst="rect">
            <a:avLst/>
          </a:prstGeom>
          <a:noFill/>
        </p:spPr>
        <p:txBody>
          <a:bodyPr wrap="square" rtlCol="0">
            <a:spAutoFit/>
          </a:bodyPr>
          <a:lstStyle/>
          <a:p>
            <a:r>
              <a:rPr lang="en-US" sz="1200" dirty="0"/>
              <a:t>Slide Credit: C. </a:t>
            </a:r>
            <a:r>
              <a:rPr lang="en-US" sz="1200" dirty="0" err="1"/>
              <a:t>Doersch</a:t>
            </a:r>
            <a:endParaRPr lang="en-US" sz="1200" dirty="0"/>
          </a:p>
        </p:txBody>
      </p:sp>
    </p:spTree>
    <p:custDataLst>
      <p:tags r:id="rId1"/>
    </p:custDataLst>
    <p:extLst>
      <p:ext uri="{BB962C8B-B14F-4D97-AF65-F5344CB8AC3E}">
        <p14:creationId xmlns:p14="http://schemas.microsoft.com/office/powerpoint/2010/main" val="261870653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
                                        <p:tgtEl>
                                          <p:spTgt spid="136"/>
                                        </p:tgtEl>
                                      </p:cBhvr>
                                    </p:animEffect>
                                  </p:childTnLst>
                                </p:cTn>
                              </p:par>
                              <p:par>
                                <p:cTn id="8" presetID="10" presetClass="entr" presetSubtype="0" fill="hold"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500"/>
                                        <p:tgtEl>
                                          <p:spTgt spid="1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1"/>
                                        </p:tgtEl>
                                        <p:attrNameLst>
                                          <p:attrName>style.visibility</p:attrName>
                                        </p:attrNameLst>
                                      </p:cBhvr>
                                      <p:to>
                                        <p:strVal val="visible"/>
                                      </p:to>
                                    </p:set>
                                    <p:animEffect transition="in" filter="fade">
                                      <p:cBhvr>
                                        <p:cTn id="15" dur="500"/>
                                        <p:tgtEl>
                                          <p:spTgt spid="211"/>
                                        </p:tgtEl>
                                      </p:cBhvr>
                                    </p:animEffect>
                                  </p:childTnLst>
                                </p:cTn>
                              </p:par>
                              <p:par>
                                <p:cTn id="16" presetID="10" presetClass="entr" presetSubtype="0" fill="hold" nodeType="withEffect">
                                  <p:stCondLst>
                                    <p:cond delay="0"/>
                                  </p:stCondLst>
                                  <p:childTnLst>
                                    <p:set>
                                      <p:cBhvr>
                                        <p:cTn id="17" dur="1" fill="hold">
                                          <p:stCondLst>
                                            <p:cond delay="0"/>
                                          </p:stCondLst>
                                        </p:cTn>
                                        <p:tgtEl>
                                          <p:spTgt spid="127"/>
                                        </p:tgtEl>
                                        <p:attrNameLst>
                                          <p:attrName>style.visibility</p:attrName>
                                        </p:attrNameLst>
                                      </p:cBhvr>
                                      <p:to>
                                        <p:strVal val="visible"/>
                                      </p:to>
                                    </p:set>
                                    <p:animEffect transition="in" filter="fade">
                                      <p:cBhvr>
                                        <p:cTn id="18"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Shape 78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a:solidFill>
                  <a:schemeClr val="dk1"/>
                </a:solidFill>
                <a:latin typeface="Calibri"/>
                <a:ea typeface="Calibri"/>
                <a:cs typeface="Calibri"/>
                <a:sym typeface="Calibri"/>
              </a:rPr>
              <a:t>Pre-Training for R-CNN</a:t>
            </a:r>
          </a:p>
        </p:txBody>
      </p:sp>
      <p:pic>
        <p:nvPicPr>
          <p:cNvPr id="781" name="Shape 781"/>
          <p:cNvPicPr preferRelativeResize="0"/>
          <p:nvPr/>
        </p:nvPicPr>
        <p:blipFill>
          <a:blip r:embed="rId4">
            <a:alphaModFix/>
          </a:blip>
          <a:stretch>
            <a:fillRect/>
          </a:stretch>
        </p:blipFill>
        <p:spPr>
          <a:xfrm>
            <a:off x="88312" y="1297650"/>
            <a:ext cx="8967375" cy="2608299"/>
          </a:xfrm>
          <a:prstGeom prst="rect">
            <a:avLst/>
          </a:prstGeom>
          <a:noFill/>
          <a:ln>
            <a:noFill/>
          </a:ln>
        </p:spPr>
      </p:pic>
      <p:grpSp>
        <p:nvGrpSpPr>
          <p:cNvPr id="6" name="Group 5"/>
          <p:cNvGrpSpPr/>
          <p:nvPr/>
        </p:nvGrpSpPr>
        <p:grpSpPr>
          <a:xfrm>
            <a:off x="4343400" y="3048000"/>
            <a:ext cx="2514600" cy="1447800"/>
            <a:chOff x="4343400" y="3048000"/>
            <a:chExt cx="2514600" cy="1447800"/>
          </a:xfrm>
        </p:grpSpPr>
        <p:sp>
          <p:nvSpPr>
            <p:cNvPr id="7" name="Rectangle 6"/>
            <p:cNvSpPr/>
            <p:nvPr/>
          </p:nvSpPr>
          <p:spPr>
            <a:xfrm>
              <a:off x="4343400" y="3048000"/>
              <a:ext cx="2514600" cy="9906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7" idx="2"/>
            </p:cNvCxnSpPr>
            <p:nvPr/>
          </p:nvCxnSpPr>
          <p:spPr>
            <a:xfrm>
              <a:off x="5600700" y="4038600"/>
              <a:ext cx="0" cy="4572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1828800" y="4572000"/>
            <a:ext cx="6729150" cy="523220"/>
          </a:xfrm>
          <a:prstGeom prst="rect">
            <a:avLst/>
          </a:prstGeom>
          <a:noFill/>
          <a:ln>
            <a:noFill/>
          </a:ln>
        </p:spPr>
        <p:txBody>
          <a:bodyPr wrap="none" rtlCol="0">
            <a:spAutoFit/>
          </a:bodyPr>
          <a:lstStyle/>
          <a:p>
            <a:r>
              <a:rPr lang="en-US" sz="2800" dirty="0">
                <a:solidFill>
                  <a:srgbClr val="C00000"/>
                </a:solidFill>
              </a:rPr>
              <a:t>Pre-train on relative-position task, w/o labels</a:t>
            </a:r>
          </a:p>
        </p:txBody>
      </p:sp>
      <p:sp>
        <p:nvSpPr>
          <p:cNvPr id="10" name="TextBox 9"/>
          <p:cNvSpPr txBox="1"/>
          <p:nvPr/>
        </p:nvSpPr>
        <p:spPr>
          <a:xfrm>
            <a:off x="7066663" y="6488668"/>
            <a:ext cx="2106282" cy="369332"/>
          </a:xfrm>
          <a:prstGeom prst="rect">
            <a:avLst/>
          </a:prstGeom>
          <a:noFill/>
        </p:spPr>
        <p:txBody>
          <a:bodyPr wrap="none" rtlCol="0">
            <a:spAutoFit/>
          </a:bodyPr>
          <a:lstStyle/>
          <a:p>
            <a:pPr algn="r"/>
            <a:r>
              <a:rPr lang="en-US" dirty="0"/>
              <a:t>[</a:t>
            </a:r>
            <a:r>
              <a:rPr lang="en-US" dirty="0" err="1"/>
              <a:t>Girshick</a:t>
            </a:r>
            <a:r>
              <a:rPr lang="en-US" dirty="0"/>
              <a:t> et al. 2014]</a:t>
            </a:r>
          </a:p>
        </p:txBody>
      </p:sp>
    </p:spTree>
    <p:custDataLst>
      <p:tags r:id="rId1"/>
    </p:custDataLst>
    <p:extLst>
      <p:ext uri="{BB962C8B-B14F-4D97-AF65-F5344CB8AC3E}">
        <p14:creationId xmlns:p14="http://schemas.microsoft.com/office/powerpoint/2010/main" val="21676120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6230210" y="6370590"/>
            <a:ext cx="731520" cy="135468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729372" y="6391611"/>
            <a:ext cx="731520" cy="188135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10285" y="6367963"/>
            <a:ext cx="731520" cy="2667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VOC 2007 Performance</a:t>
            </a:r>
            <a:br>
              <a:rPr lang="en-US" dirty="0"/>
            </a:br>
            <a:r>
              <a:rPr lang="en-US" sz="2700" dirty="0"/>
              <a:t>(</a:t>
            </a:r>
            <a:r>
              <a:rPr lang="en-US" sz="2700" dirty="0" err="1"/>
              <a:t>pretraining</a:t>
            </a:r>
            <a:r>
              <a:rPr lang="en-US" sz="2700" dirty="0"/>
              <a:t> for R-CNN)</a:t>
            </a:r>
          </a:p>
        </p:txBody>
      </p:sp>
      <p:sp>
        <p:nvSpPr>
          <p:cNvPr id="24" name="Rectangle 23"/>
          <p:cNvSpPr/>
          <p:nvPr/>
        </p:nvSpPr>
        <p:spPr>
          <a:xfrm>
            <a:off x="6961730" y="6371590"/>
            <a:ext cx="731520" cy="1814287"/>
          </a:xfrm>
          <a:prstGeom prst="rect">
            <a:avLst/>
          </a:prstGeom>
          <a:gradFill flip="none" rotWithShape="1">
            <a:gsLst>
              <a:gs pos="0">
                <a:schemeClr val="accent2">
                  <a:lumMod val="40000"/>
                  <a:lumOff val="60000"/>
                </a:schemeClr>
              </a:gs>
              <a:gs pos="50000">
                <a:schemeClr val="accent2">
                  <a:lumMod val="20000"/>
                  <a:lumOff val="80000"/>
                </a:schemeClr>
              </a:gs>
              <a:gs pos="100000">
                <a:srgbClr val="F7EAE9"/>
              </a:gs>
            </a:gsLst>
            <a:lin ang="54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460892" y="6371042"/>
            <a:ext cx="731520" cy="2362200"/>
          </a:xfrm>
          <a:prstGeom prst="rect">
            <a:avLst/>
          </a:prstGeom>
          <a:gradFill flip="none" rotWithShape="1">
            <a:gsLst>
              <a:gs pos="0">
                <a:schemeClr val="accent2">
                  <a:lumMod val="40000"/>
                  <a:lumOff val="60000"/>
                </a:schemeClr>
              </a:gs>
              <a:gs pos="50000">
                <a:schemeClr val="accent2">
                  <a:lumMod val="20000"/>
                  <a:lumOff val="80000"/>
                </a:schemeClr>
              </a:gs>
              <a:gs pos="100000">
                <a:srgbClr val="F7EAE9"/>
              </a:gs>
            </a:gsLst>
            <a:lin ang="54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941805" y="6383203"/>
            <a:ext cx="731520" cy="3128010"/>
          </a:xfrm>
          <a:prstGeom prst="rect">
            <a:avLst/>
          </a:prstGeom>
          <a:gradFill flip="none" rotWithShape="1">
            <a:gsLst>
              <a:gs pos="0">
                <a:schemeClr val="accent2">
                  <a:lumMod val="40000"/>
                  <a:lumOff val="60000"/>
                </a:schemeClr>
              </a:gs>
              <a:gs pos="50000">
                <a:schemeClr val="accent2">
                  <a:lumMod val="20000"/>
                  <a:lumOff val="80000"/>
                </a:schemeClr>
              </a:gs>
              <a:gs pos="100000">
                <a:srgbClr val="F7EAE9"/>
              </a:gs>
            </a:gsLst>
            <a:lin ang="54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6914705" y="4096252"/>
            <a:ext cx="824264" cy="523220"/>
          </a:xfrm>
          <a:prstGeom prst="rect">
            <a:avLst/>
          </a:prstGeom>
          <a:noFill/>
        </p:spPr>
        <p:txBody>
          <a:bodyPr wrap="none" rtlCol="0">
            <a:spAutoFit/>
          </a:bodyPr>
          <a:lstStyle/>
          <a:p>
            <a:pPr algn="ctr"/>
            <a:r>
              <a:rPr lang="en-US" sz="2800" dirty="0"/>
              <a:t>45.6</a:t>
            </a:r>
          </a:p>
        </p:txBody>
      </p:sp>
      <p:sp>
        <p:nvSpPr>
          <p:cNvPr id="37" name="Rectangle 36"/>
          <p:cNvSpPr/>
          <p:nvPr/>
        </p:nvSpPr>
        <p:spPr>
          <a:xfrm>
            <a:off x="5192515" y="6428922"/>
            <a:ext cx="731520" cy="3591377"/>
          </a:xfrm>
          <a:prstGeom prst="rect">
            <a:avLst/>
          </a:prstGeom>
          <a:gradFill flip="none" rotWithShape="1">
            <a:gsLst>
              <a:gs pos="0">
                <a:srgbClr val="B0EE9A"/>
              </a:gs>
              <a:gs pos="50000">
                <a:srgbClr val="DEF8D8"/>
              </a:gs>
              <a:gs pos="100000">
                <a:srgbClr val="F5F8EE"/>
              </a:gs>
            </a:gsLst>
            <a:lin ang="5400000" scaled="1"/>
            <a:tileRect/>
          </a:gradFill>
          <a:ln>
            <a:solidFill>
              <a:srgbClr val="009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668274" y="6422390"/>
            <a:ext cx="731520" cy="4423410"/>
          </a:xfrm>
          <a:prstGeom prst="rect">
            <a:avLst/>
          </a:prstGeom>
          <a:gradFill flip="none" rotWithShape="1">
            <a:gsLst>
              <a:gs pos="0">
                <a:srgbClr val="B0EE9A"/>
              </a:gs>
              <a:gs pos="50000">
                <a:srgbClr val="DEF8D8"/>
              </a:gs>
              <a:gs pos="100000">
                <a:srgbClr val="F5F8EE"/>
              </a:gs>
            </a:gsLst>
            <a:lin ang="5400000" scaled="1"/>
            <a:tileRect/>
          </a:gradFill>
          <a:ln>
            <a:solidFill>
              <a:srgbClr val="009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693250" y="6412414"/>
            <a:ext cx="731520" cy="1560194"/>
          </a:xfrm>
          <a:prstGeom prst="rect">
            <a:avLst/>
          </a:prstGeom>
          <a:gradFill flip="none" rotWithShape="1">
            <a:gsLst>
              <a:gs pos="0">
                <a:srgbClr val="B0EE9A"/>
              </a:gs>
              <a:gs pos="50000">
                <a:srgbClr val="DEF8D8"/>
              </a:gs>
              <a:gs pos="100000">
                <a:srgbClr val="F5F8EE"/>
              </a:gs>
            </a:gsLst>
            <a:lin ang="5400000" scaled="1"/>
            <a:tileRect/>
          </a:gradFill>
          <a:ln>
            <a:solidFill>
              <a:srgbClr val="009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92198" y="6273800"/>
            <a:ext cx="7670801" cy="161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6181349" y="6251180"/>
            <a:ext cx="2289794" cy="523220"/>
          </a:xfrm>
          <a:prstGeom prst="rect">
            <a:avLst/>
          </a:prstGeom>
          <a:noFill/>
        </p:spPr>
        <p:txBody>
          <a:bodyPr wrap="none" rtlCol="0">
            <a:spAutoFit/>
          </a:bodyPr>
          <a:lstStyle/>
          <a:p>
            <a:pPr algn="ctr"/>
            <a:r>
              <a:rPr lang="en-US" sz="2800" dirty="0"/>
              <a:t>No </a:t>
            </a:r>
            <a:r>
              <a:rPr lang="en-US" sz="2800" dirty="0" err="1"/>
              <a:t>Pretraining</a:t>
            </a:r>
            <a:endParaRPr lang="en-US" sz="2800" dirty="0"/>
          </a:p>
        </p:txBody>
      </p:sp>
      <p:sp>
        <p:nvSpPr>
          <p:cNvPr id="17" name="TextBox 16"/>
          <p:cNvSpPr txBox="1"/>
          <p:nvPr/>
        </p:nvSpPr>
        <p:spPr>
          <a:xfrm>
            <a:off x="4359499" y="6251180"/>
            <a:ext cx="871008" cy="954107"/>
          </a:xfrm>
          <a:prstGeom prst="rect">
            <a:avLst/>
          </a:prstGeom>
          <a:noFill/>
        </p:spPr>
        <p:txBody>
          <a:bodyPr wrap="none" rtlCol="0">
            <a:spAutoFit/>
          </a:bodyPr>
          <a:lstStyle/>
          <a:p>
            <a:pPr algn="ctr"/>
            <a:r>
              <a:rPr lang="en-US" sz="2800" dirty="0"/>
              <a:t>Ours</a:t>
            </a:r>
          </a:p>
          <a:p>
            <a:pPr algn="ctr"/>
            <a:endParaRPr lang="en-US" sz="2800" dirty="0"/>
          </a:p>
        </p:txBody>
      </p:sp>
      <p:sp>
        <p:nvSpPr>
          <p:cNvPr id="18" name="TextBox 17"/>
          <p:cNvSpPr txBox="1"/>
          <p:nvPr/>
        </p:nvSpPr>
        <p:spPr>
          <a:xfrm>
            <a:off x="728693" y="6251180"/>
            <a:ext cx="3157744" cy="523220"/>
          </a:xfrm>
          <a:prstGeom prst="rect">
            <a:avLst/>
          </a:prstGeom>
          <a:noFill/>
        </p:spPr>
        <p:txBody>
          <a:bodyPr wrap="square" rtlCol="0">
            <a:spAutoFit/>
          </a:bodyPr>
          <a:lstStyle/>
          <a:p>
            <a:pPr algn="ctr"/>
            <a:r>
              <a:rPr lang="en-US" sz="2800" dirty="0" err="1"/>
              <a:t>ImageNet</a:t>
            </a:r>
            <a:r>
              <a:rPr lang="en-US" sz="2800" dirty="0"/>
              <a:t> Labels</a:t>
            </a:r>
          </a:p>
        </p:txBody>
      </p:sp>
      <p:sp>
        <p:nvSpPr>
          <p:cNvPr id="28" name="TextBox 27"/>
          <p:cNvSpPr txBox="1"/>
          <p:nvPr/>
        </p:nvSpPr>
        <p:spPr>
          <a:xfrm>
            <a:off x="4415123" y="3548561"/>
            <a:ext cx="824264" cy="523220"/>
          </a:xfrm>
          <a:prstGeom prst="rect">
            <a:avLst/>
          </a:prstGeom>
          <a:noFill/>
        </p:spPr>
        <p:txBody>
          <a:bodyPr wrap="none" rtlCol="0">
            <a:spAutoFit/>
          </a:bodyPr>
          <a:lstStyle/>
          <a:p>
            <a:pPr algn="ctr"/>
            <a:r>
              <a:rPr lang="en-US" sz="2800" dirty="0"/>
              <a:t>51.1</a:t>
            </a:r>
          </a:p>
        </p:txBody>
      </p:sp>
      <p:sp>
        <p:nvSpPr>
          <p:cNvPr id="29" name="TextBox 28"/>
          <p:cNvSpPr txBox="1"/>
          <p:nvPr/>
        </p:nvSpPr>
        <p:spPr>
          <a:xfrm>
            <a:off x="1895433" y="3047817"/>
            <a:ext cx="824264" cy="523220"/>
          </a:xfrm>
          <a:prstGeom prst="rect">
            <a:avLst/>
          </a:prstGeom>
          <a:noFill/>
        </p:spPr>
        <p:txBody>
          <a:bodyPr wrap="none" rtlCol="0">
            <a:spAutoFit/>
          </a:bodyPr>
          <a:lstStyle/>
          <a:p>
            <a:pPr algn="ctr"/>
            <a:r>
              <a:rPr lang="en-US" sz="2800" dirty="0"/>
              <a:t>56.8</a:t>
            </a:r>
          </a:p>
        </p:txBody>
      </p:sp>
      <p:sp>
        <p:nvSpPr>
          <p:cNvPr id="19" name="TextBox 18"/>
          <p:cNvSpPr txBox="1"/>
          <p:nvPr/>
        </p:nvSpPr>
        <p:spPr>
          <a:xfrm>
            <a:off x="6183838" y="4514871"/>
            <a:ext cx="824264" cy="523220"/>
          </a:xfrm>
          <a:prstGeom prst="rect">
            <a:avLst/>
          </a:prstGeom>
          <a:noFill/>
        </p:spPr>
        <p:txBody>
          <a:bodyPr wrap="none" rtlCol="0">
            <a:spAutoFit/>
          </a:bodyPr>
          <a:lstStyle/>
          <a:p>
            <a:pPr algn="ctr"/>
            <a:r>
              <a:rPr lang="en-US" sz="2800" dirty="0"/>
              <a:t>40.7</a:t>
            </a:r>
          </a:p>
        </p:txBody>
      </p:sp>
      <p:sp>
        <p:nvSpPr>
          <p:cNvPr id="20" name="TextBox 19"/>
          <p:cNvSpPr txBox="1"/>
          <p:nvPr/>
        </p:nvSpPr>
        <p:spPr>
          <a:xfrm>
            <a:off x="3683000" y="4015086"/>
            <a:ext cx="824264" cy="523220"/>
          </a:xfrm>
          <a:prstGeom prst="rect">
            <a:avLst/>
          </a:prstGeom>
          <a:noFill/>
        </p:spPr>
        <p:txBody>
          <a:bodyPr wrap="none" rtlCol="0">
            <a:spAutoFit/>
          </a:bodyPr>
          <a:lstStyle/>
          <a:p>
            <a:pPr algn="ctr"/>
            <a:r>
              <a:rPr lang="en-US" sz="2800" dirty="0"/>
              <a:t>46.3</a:t>
            </a:r>
          </a:p>
        </p:txBody>
      </p:sp>
      <p:sp>
        <p:nvSpPr>
          <p:cNvPr id="21" name="TextBox 20"/>
          <p:cNvSpPr txBox="1"/>
          <p:nvPr/>
        </p:nvSpPr>
        <p:spPr>
          <a:xfrm>
            <a:off x="1163913" y="3337181"/>
            <a:ext cx="824264" cy="523220"/>
          </a:xfrm>
          <a:prstGeom prst="rect">
            <a:avLst/>
          </a:prstGeom>
          <a:noFill/>
        </p:spPr>
        <p:txBody>
          <a:bodyPr wrap="none" rtlCol="0">
            <a:spAutoFit/>
          </a:bodyPr>
          <a:lstStyle/>
          <a:p>
            <a:pPr algn="ctr"/>
            <a:r>
              <a:rPr lang="en-US" sz="2800" dirty="0"/>
              <a:t>54.2</a:t>
            </a:r>
          </a:p>
        </p:txBody>
      </p:sp>
      <p:grpSp>
        <p:nvGrpSpPr>
          <p:cNvPr id="22" name="Group 21"/>
          <p:cNvGrpSpPr/>
          <p:nvPr/>
        </p:nvGrpSpPr>
        <p:grpSpPr>
          <a:xfrm>
            <a:off x="295809" y="1524000"/>
            <a:ext cx="8467191" cy="4755063"/>
            <a:chOff x="1152022" y="1036137"/>
            <a:chExt cx="7410318" cy="4755063"/>
          </a:xfrm>
        </p:grpSpPr>
        <p:cxnSp>
          <p:nvCxnSpPr>
            <p:cNvPr id="6" name="Straight Connector 5"/>
            <p:cNvCxnSpPr/>
            <p:nvPr/>
          </p:nvCxnSpPr>
          <p:spPr>
            <a:xfrm>
              <a:off x="1600200" y="1036137"/>
              <a:ext cx="0" cy="47550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600200" y="5791200"/>
              <a:ext cx="69621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166273" y="2951332"/>
              <a:ext cx="3094501" cy="457912"/>
            </a:xfrm>
            <a:prstGeom prst="rect">
              <a:avLst/>
            </a:prstGeom>
            <a:noFill/>
          </p:spPr>
          <p:txBody>
            <a:bodyPr wrap="none" rtlCol="0">
              <a:spAutoFit/>
            </a:bodyPr>
            <a:lstStyle/>
            <a:p>
              <a:r>
                <a:rPr lang="en-US" sz="2800" dirty="0"/>
                <a:t>% Average Precision</a:t>
              </a:r>
            </a:p>
          </p:txBody>
        </p:sp>
      </p:grpSp>
      <p:sp>
        <p:nvSpPr>
          <p:cNvPr id="4" name="TextBox 3"/>
          <p:cNvSpPr txBox="1"/>
          <p:nvPr/>
        </p:nvSpPr>
        <p:spPr>
          <a:xfrm>
            <a:off x="6005830" y="2675461"/>
            <a:ext cx="3092040" cy="830997"/>
          </a:xfrm>
          <a:prstGeom prst="rect">
            <a:avLst/>
          </a:prstGeom>
          <a:noFill/>
        </p:spPr>
        <p:txBody>
          <a:bodyPr wrap="square" rtlCol="0">
            <a:spAutoFit/>
          </a:bodyPr>
          <a:lstStyle/>
          <a:p>
            <a:pPr algn="r"/>
            <a:r>
              <a:rPr lang="en-US" sz="1600" dirty="0"/>
              <a:t>[</a:t>
            </a:r>
            <a:r>
              <a:rPr lang="en-US" sz="1600" dirty="0" err="1"/>
              <a:t>Krähenbühl</a:t>
            </a:r>
            <a:r>
              <a:rPr lang="en-US" sz="1600" dirty="0"/>
              <a:t>, </a:t>
            </a:r>
            <a:r>
              <a:rPr lang="en-US" sz="1600" dirty="0" err="1"/>
              <a:t>Doersch</a:t>
            </a:r>
            <a:r>
              <a:rPr lang="en-US" sz="1600" dirty="0"/>
              <a:t>, Donahue &amp; Darrell, “Data-dependent Initializations of CNNs”, 2015]</a:t>
            </a:r>
          </a:p>
        </p:txBody>
      </p:sp>
      <p:sp>
        <p:nvSpPr>
          <p:cNvPr id="39" name="TextBox 38"/>
          <p:cNvSpPr txBox="1"/>
          <p:nvPr/>
        </p:nvSpPr>
        <p:spPr>
          <a:xfrm>
            <a:off x="2621901" y="1905000"/>
            <a:ext cx="824265" cy="523220"/>
          </a:xfrm>
          <a:prstGeom prst="rect">
            <a:avLst/>
          </a:prstGeom>
          <a:noFill/>
        </p:spPr>
        <p:txBody>
          <a:bodyPr wrap="none" rtlCol="0">
            <a:spAutoFit/>
          </a:bodyPr>
          <a:lstStyle/>
          <a:p>
            <a:pPr algn="ctr"/>
            <a:r>
              <a:rPr lang="en-US" sz="2800" dirty="0"/>
              <a:t>68.6</a:t>
            </a:r>
          </a:p>
        </p:txBody>
      </p:sp>
      <p:sp>
        <p:nvSpPr>
          <p:cNvPr id="40" name="TextBox 39"/>
          <p:cNvSpPr txBox="1"/>
          <p:nvPr/>
        </p:nvSpPr>
        <p:spPr>
          <a:xfrm>
            <a:off x="5146142" y="2590800"/>
            <a:ext cx="824265" cy="523220"/>
          </a:xfrm>
          <a:prstGeom prst="rect">
            <a:avLst/>
          </a:prstGeom>
          <a:noFill/>
        </p:spPr>
        <p:txBody>
          <a:bodyPr wrap="none" rtlCol="0">
            <a:spAutoFit/>
          </a:bodyPr>
          <a:lstStyle/>
          <a:p>
            <a:pPr algn="ctr"/>
            <a:r>
              <a:rPr lang="en-US" sz="2800" dirty="0"/>
              <a:t>61.7</a:t>
            </a:r>
          </a:p>
        </p:txBody>
      </p:sp>
      <p:sp>
        <p:nvSpPr>
          <p:cNvPr id="41" name="TextBox 40"/>
          <p:cNvSpPr txBox="1"/>
          <p:nvPr/>
        </p:nvSpPr>
        <p:spPr>
          <a:xfrm>
            <a:off x="7646878" y="4392961"/>
            <a:ext cx="824265" cy="523220"/>
          </a:xfrm>
          <a:prstGeom prst="rect">
            <a:avLst/>
          </a:prstGeom>
          <a:noFill/>
        </p:spPr>
        <p:txBody>
          <a:bodyPr wrap="none" rtlCol="0">
            <a:spAutoFit/>
          </a:bodyPr>
          <a:lstStyle/>
          <a:p>
            <a:pPr algn="ctr"/>
            <a:r>
              <a:rPr lang="en-US" sz="2800" dirty="0"/>
              <a:t>42.4</a:t>
            </a:r>
          </a:p>
        </p:txBody>
      </p:sp>
      <p:sp>
        <p:nvSpPr>
          <p:cNvPr id="43" name="Rectangle 42"/>
          <p:cNvSpPr/>
          <p:nvPr/>
        </p:nvSpPr>
        <p:spPr>
          <a:xfrm>
            <a:off x="5273568" y="2244437"/>
            <a:ext cx="274320" cy="274320"/>
          </a:xfrm>
          <a:prstGeom prst="rect">
            <a:avLst/>
          </a:prstGeom>
          <a:gradFill flip="none" rotWithShape="1">
            <a:gsLst>
              <a:gs pos="0">
                <a:srgbClr val="B0EE9A"/>
              </a:gs>
              <a:gs pos="50000">
                <a:srgbClr val="DEF8D8"/>
              </a:gs>
              <a:gs pos="100000">
                <a:srgbClr val="F5F8EE"/>
              </a:gs>
            </a:gsLst>
            <a:lin ang="5400000" scaled="1"/>
            <a:tileRect/>
          </a:gradFill>
          <a:ln>
            <a:solidFill>
              <a:srgbClr val="009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5156105" y="1371600"/>
            <a:ext cx="3683095" cy="1244600"/>
            <a:chOff x="4940205" y="1371600"/>
            <a:chExt cx="3683095" cy="1244600"/>
          </a:xfrm>
        </p:grpSpPr>
        <p:sp>
          <p:nvSpPr>
            <p:cNvPr id="30" name="TextBox 29"/>
            <p:cNvSpPr txBox="1"/>
            <p:nvPr/>
          </p:nvSpPr>
          <p:spPr>
            <a:xfrm>
              <a:off x="5344358" y="1396497"/>
              <a:ext cx="1771703" cy="461665"/>
            </a:xfrm>
            <a:prstGeom prst="rect">
              <a:avLst/>
            </a:prstGeom>
            <a:noFill/>
          </p:spPr>
          <p:txBody>
            <a:bodyPr wrap="none" rtlCol="0">
              <a:spAutoFit/>
            </a:bodyPr>
            <a:lstStyle/>
            <a:p>
              <a:r>
                <a:rPr lang="en-US" sz="2400" dirty="0"/>
                <a:t>No Rescaling</a:t>
              </a:r>
            </a:p>
          </p:txBody>
        </p:sp>
        <p:sp>
          <p:nvSpPr>
            <p:cNvPr id="31" name="Rectangle 30"/>
            <p:cNvSpPr/>
            <p:nvPr/>
          </p:nvSpPr>
          <p:spPr>
            <a:xfrm>
              <a:off x="5057668" y="1471886"/>
              <a:ext cx="274320" cy="2743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057668" y="1858162"/>
              <a:ext cx="274320" cy="274320"/>
            </a:xfrm>
            <a:prstGeom prst="rect">
              <a:avLst/>
            </a:prstGeom>
            <a:gradFill flip="none" rotWithShape="1">
              <a:gsLst>
                <a:gs pos="0">
                  <a:schemeClr val="accent2">
                    <a:lumMod val="40000"/>
                    <a:lumOff val="60000"/>
                  </a:schemeClr>
                </a:gs>
                <a:gs pos="50000">
                  <a:schemeClr val="accent2">
                    <a:lumMod val="20000"/>
                    <a:lumOff val="80000"/>
                  </a:schemeClr>
                </a:gs>
                <a:gs pos="100000">
                  <a:srgbClr val="F7EAE9"/>
                </a:gs>
              </a:gsLst>
              <a:lin ang="54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940205" y="1371600"/>
              <a:ext cx="3683095" cy="1244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344358" y="1763067"/>
              <a:ext cx="3001206" cy="461665"/>
            </a:xfrm>
            <a:prstGeom prst="rect">
              <a:avLst/>
            </a:prstGeom>
            <a:noFill/>
          </p:spPr>
          <p:txBody>
            <a:bodyPr wrap="none" rtlCol="0">
              <a:spAutoFit/>
            </a:bodyPr>
            <a:lstStyle/>
            <a:p>
              <a:r>
                <a:rPr lang="en-US" sz="2400" dirty="0" err="1"/>
                <a:t>Krähenbühl</a:t>
              </a:r>
              <a:r>
                <a:rPr lang="en-US" sz="2400" dirty="0"/>
                <a:t> et al. 2015</a:t>
              </a:r>
            </a:p>
          </p:txBody>
        </p:sp>
      </p:grpSp>
      <p:sp>
        <p:nvSpPr>
          <p:cNvPr id="45" name="TextBox 44"/>
          <p:cNvSpPr txBox="1"/>
          <p:nvPr/>
        </p:nvSpPr>
        <p:spPr>
          <a:xfrm>
            <a:off x="5560258" y="2150764"/>
            <a:ext cx="3160930" cy="461665"/>
          </a:xfrm>
          <a:prstGeom prst="rect">
            <a:avLst/>
          </a:prstGeom>
          <a:noFill/>
        </p:spPr>
        <p:txBody>
          <a:bodyPr wrap="none" rtlCol="0">
            <a:spAutoFit/>
          </a:bodyPr>
          <a:lstStyle/>
          <a:p>
            <a:r>
              <a:rPr lang="en-US" sz="2400" dirty="0"/>
              <a:t>VGG + </a:t>
            </a:r>
            <a:r>
              <a:rPr lang="en-US" sz="2400" dirty="0" err="1"/>
              <a:t>Krähenbühl</a:t>
            </a:r>
            <a:r>
              <a:rPr lang="en-US" sz="2400" dirty="0"/>
              <a:t> et al.</a:t>
            </a:r>
          </a:p>
        </p:txBody>
      </p:sp>
    </p:spTree>
    <p:custDataLst>
      <p:tags r:id="rId1"/>
    </p:custDataLst>
    <p:extLst>
      <p:ext uri="{BB962C8B-B14F-4D97-AF65-F5344CB8AC3E}">
        <p14:creationId xmlns:p14="http://schemas.microsoft.com/office/powerpoint/2010/main" val="1619205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2222E-6 1.11111E-6 L -4.72222E-6 -0.36945 " pathEditMode="relative" rAng="0" ptsTypes="AA">
                                      <p:cBhvr>
                                        <p:cTn id="6" dur="1000" fill="hold"/>
                                        <p:tgtEl>
                                          <p:spTgt spid="14"/>
                                        </p:tgtEl>
                                        <p:attrNameLst>
                                          <p:attrName>ppt_x</p:attrName>
                                          <p:attrName>ppt_y</p:attrName>
                                        </p:attrNameLst>
                                      </p:cBhvr>
                                      <p:rCtr x="0" y="-18472"/>
                                    </p:animMotion>
                                  </p:childTnLst>
                                </p:cTn>
                              </p:par>
                              <p:par>
                                <p:cTn id="7" presetID="10" presetClass="entr" presetSubtype="0" fill="hold" grpId="1"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3.33333E-6 3.7037E-7 L -3.33333E-6 -0.19769 " pathEditMode="relative" rAng="0" ptsTypes="AA">
                                      <p:cBhvr>
                                        <p:cTn id="20" dur="1000" fill="hold"/>
                                        <p:tgtEl>
                                          <p:spTgt spid="10"/>
                                        </p:tgtEl>
                                        <p:attrNameLst>
                                          <p:attrName>ppt_x</p:attrName>
                                          <p:attrName>ppt_y</p:attrName>
                                        </p:attrNameLst>
                                      </p:cBhvr>
                                      <p:rCtr x="0" y="-9884"/>
                                    </p:animMotion>
                                  </p:childTnLst>
                                </p:cTn>
                              </p:par>
                              <p:par>
                                <p:cTn id="21" presetID="10" presetClass="entr"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3.33333E-6 -3.7037E-6 L 3.33333E-6 -0.27384 " pathEditMode="relative" rAng="0" ptsTypes="AA">
                                      <p:cBhvr>
                                        <p:cTn id="34" dur="1000" fill="hold"/>
                                        <p:tgtEl>
                                          <p:spTgt spid="13"/>
                                        </p:tgtEl>
                                        <p:attrNameLst>
                                          <p:attrName>ppt_x</p:attrName>
                                          <p:attrName>ppt_y</p:attrName>
                                        </p:attrNameLst>
                                      </p:cBhvr>
                                      <p:rCtr x="0" y="-13704"/>
                                    </p:animMotion>
                                  </p:childTnLst>
                                </p:cTn>
                              </p:par>
                              <p:par>
                                <p:cTn id="35" presetID="10" presetClass="entr" presetSubtype="0" fill="hold" grpId="1"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0" nodeType="clickEffect">
                                  <p:stCondLst>
                                    <p:cond delay="0"/>
                                  </p:stCondLst>
                                  <p:childTnLst>
                                    <p:animMotion origin="layout" path="M 4.16667E-6 2.96296E-6 L 4.16667E-6 -0.26019 " pathEditMode="relative" rAng="0" ptsTypes="AA">
                                      <p:cBhvr>
                                        <p:cTn id="48" dur="1000" fill="hold"/>
                                        <p:tgtEl>
                                          <p:spTgt spid="24"/>
                                        </p:tgtEl>
                                        <p:attrNameLst>
                                          <p:attrName>ppt_x</p:attrName>
                                          <p:attrName>ppt_y</p:attrName>
                                        </p:attrNameLst>
                                      </p:cBhvr>
                                      <p:rCtr x="0" y="-13009"/>
                                    </p:animMotion>
                                  </p:childTnLst>
                                </p:cTn>
                              </p:par>
                              <p:par>
                                <p:cTn id="49" presetID="10" presetClass="entr" presetSubtype="0" fill="hold" grpId="1"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childTnLst>
                                </p:cTn>
                              </p:par>
                              <p:par>
                                <p:cTn id="52" presetID="42" presetClass="path" presetSubtype="0" accel="50000" decel="50000" fill="hold" grpId="0" nodeType="withEffect">
                                  <p:stCondLst>
                                    <p:cond delay="0"/>
                                  </p:stCondLst>
                                  <p:childTnLst>
                                    <p:animMotion origin="layout" path="M 5E-6 1.11111E-6 L 5E-6 -0.34051 " pathEditMode="relative" rAng="0" ptsTypes="AA">
                                      <p:cBhvr>
                                        <p:cTn id="53" dur="1000" fill="hold"/>
                                        <p:tgtEl>
                                          <p:spTgt spid="25"/>
                                        </p:tgtEl>
                                        <p:attrNameLst>
                                          <p:attrName>ppt_x</p:attrName>
                                          <p:attrName>ppt_y</p:attrName>
                                        </p:attrNameLst>
                                      </p:cBhvr>
                                      <p:rCtr x="0" y="-17037"/>
                                    </p:animMotion>
                                  </p:childTnLst>
                                </p:cTn>
                              </p:par>
                              <p:par>
                                <p:cTn id="54" presetID="10" presetClass="entr" presetSubtype="0" fill="hold" grpId="1"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childTnLst>
                                </p:cTn>
                              </p:par>
                              <p:par>
                                <p:cTn id="60" presetID="42" presetClass="path" presetSubtype="0" accel="50000" decel="50000" fill="hold" grpId="0" nodeType="withEffect">
                                  <p:stCondLst>
                                    <p:cond delay="0"/>
                                  </p:stCondLst>
                                  <p:childTnLst>
                                    <p:animMotion origin="layout" path="M -5.55556E-7 -1.44509E-6 L -5.55556E-7 -0.41179 " pathEditMode="relative" rAng="0" ptsTypes="AA">
                                      <p:cBhvr>
                                        <p:cTn id="61" dur="1000" fill="hold"/>
                                        <p:tgtEl>
                                          <p:spTgt spid="26"/>
                                        </p:tgtEl>
                                        <p:attrNameLst>
                                          <p:attrName>ppt_x</p:attrName>
                                          <p:attrName>ppt_y</p:attrName>
                                        </p:attrNameLst>
                                      </p:cBhvr>
                                      <p:rCtr x="0" y="-20601"/>
                                    </p:animMotion>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par>
                                <p:cTn id="72" presetID="10" presetClass="entr" presetSubtype="0" fill="hold"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0" nodeType="clickEffect">
                                  <p:stCondLst>
                                    <p:cond delay="0"/>
                                  </p:stCondLst>
                                  <p:childTnLst>
                                    <p:animMotion origin="layout" path="M 0 2.59259E-6 L 0 -0.22361 " pathEditMode="relative" rAng="0" ptsTypes="AA">
                                      <p:cBhvr>
                                        <p:cTn id="81" dur="1000" fill="hold"/>
                                        <p:tgtEl>
                                          <p:spTgt spid="36"/>
                                        </p:tgtEl>
                                        <p:attrNameLst>
                                          <p:attrName>ppt_x</p:attrName>
                                          <p:attrName>ppt_y</p:attrName>
                                        </p:attrNameLst>
                                      </p:cBhvr>
                                      <p:rCtr x="0" y="-11181"/>
                                    </p:animMotion>
                                  </p:childTnLst>
                                </p:cTn>
                              </p:par>
                              <p:par>
                                <p:cTn id="82" presetID="10" presetClass="entr" presetSubtype="0" fill="hold" grpId="1"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1000"/>
                                        <p:tgtEl>
                                          <p:spTgt spid="36"/>
                                        </p:tgtEl>
                                      </p:cBhvr>
                                    </p:animEffect>
                                  </p:childTnLst>
                                </p:cTn>
                              </p:par>
                              <p:par>
                                <p:cTn id="85" presetID="42" presetClass="path" presetSubtype="0" accel="50000" decel="50000" fill="hold" grpId="0" nodeType="withEffect">
                                  <p:stCondLst>
                                    <p:cond delay="0"/>
                                  </p:stCondLst>
                                  <p:childTnLst>
                                    <p:animMotion origin="layout" path="M -2.22222E-6 0 L -2.22222E-6 -0.48866 " pathEditMode="relative" rAng="0" ptsTypes="AA">
                                      <p:cBhvr>
                                        <p:cTn id="86" dur="1000" fill="hold"/>
                                        <p:tgtEl>
                                          <p:spTgt spid="37"/>
                                        </p:tgtEl>
                                        <p:attrNameLst>
                                          <p:attrName>ppt_x</p:attrName>
                                          <p:attrName>ppt_y</p:attrName>
                                        </p:attrNameLst>
                                      </p:cBhvr>
                                      <p:rCtr x="0" y="-24444"/>
                                    </p:animMotion>
                                  </p:childTnLst>
                                </p:cTn>
                              </p:par>
                              <p:par>
                                <p:cTn id="87" presetID="10" presetClass="entr" presetSubtype="0" fill="hold" grpId="1" nodeType="with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1000"/>
                                        <p:tgtEl>
                                          <p:spTgt spid="37"/>
                                        </p:tgtEl>
                                      </p:cBhvr>
                                    </p:animEffect>
                                  </p:childTnLst>
                                </p:cTn>
                              </p:par>
                              <p:par>
                                <p:cTn id="90" presetID="10" presetClass="entr" presetSubtype="0" fill="hold" grpId="1" nodeType="with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1000"/>
                                        <p:tgtEl>
                                          <p:spTgt spid="38"/>
                                        </p:tgtEl>
                                      </p:cBhvr>
                                    </p:animEffect>
                                  </p:childTnLst>
                                </p:cTn>
                              </p:par>
                              <p:par>
                                <p:cTn id="93" presetID="42" presetClass="path" presetSubtype="0" accel="50000" decel="50000" fill="hold" grpId="0" nodeType="withEffect">
                                  <p:stCondLst>
                                    <p:cond delay="0"/>
                                  </p:stCondLst>
                                  <p:childTnLst>
                                    <p:animMotion origin="layout" path="M -8.33333E-7 -4.07407E-6 L -8.33333E-7 -0.58588 " pathEditMode="relative" rAng="0" ptsTypes="AA">
                                      <p:cBhvr>
                                        <p:cTn id="94" dur="1000" fill="hold"/>
                                        <p:tgtEl>
                                          <p:spTgt spid="38"/>
                                        </p:tgtEl>
                                        <p:attrNameLst>
                                          <p:attrName>ppt_x</p:attrName>
                                          <p:attrName>ppt_y</p:attrName>
                                        </p:attrNameLst>
                                      </p:cBhvr>
                                      <p:rCtr x="0" y="-29306"/>
                                    </p:animMotion>
                                  </p:childTnLst>
                                </p:cTn>
                              </p:par>
                              <p:par>
                                <p:cTn id="95" presetID="10"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500"/>
                                        <p:tgtEl>
                                          <p:spTgt spid="3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fade">
                                      <p:cBhvr>
                                        <p:cTn id="100" dur="500"/>
                                        <p:tgtEl>
                                          <p:spTgt spid="40"/>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500"/>
                                        <p:tgtEl>
                                          <p:spTgt spid="41"/>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1000"/>
                                        <p:tgtEl>
                                          <p:spTgt spid="43"/>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fade">
                                      <p:cBhvr>
                                        <p:cTn id="10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P spid="13" grpId="1" animBg="1"/>
      <p:bldP spid="14" grpId="0" animBg="1"/>
      <p:bldP spid="14" grpId="1" animBg="1"/>
      <p:bldP spid="24" grpId="0" animBg="1"/>
      <p:bldP spid="24" grpId="1" animBg="1"/>
      <p:bldP spid="25" grpId="0" animBg="1"/>
      <p:bldP spid="25" grpId="1" animBg="1"/>
      <p:bldP spid="26" grpId="0" animBg="1"/>
      <p:bldP spid="26" grpId="1" animBg="1"/>
      <p:bldP spid="27" grpId="0"/>
      <p:bldP spid="37" grpId="0" animBg="1"/>
      <p:bldP spid="37" grpId="1" animBg="1"/>
      <p:bldP spid="38" grpId="0" animBg="1"/>
      <p:bldP spid="38" grpId="1" animBg="1"/>
      <p:bldP spid="36" grpId="0" animBg="1"/>
      <p:bldP spid="36" grpId="1" animBg="1"/>
      <p:bldP spid="16" grpId="0"/>
      <p:bldP spid="17" grpId="0"/>
      <p:bldP spid="18" grpId="0"/>
      <p:bldP spid="28" grpId="0"/>
      <p:bldP spid="29" grpId="0"/>
      <p:bldP spid="19" grpId="0"/>
      <p:bldP spid="20" grpId="0"/>
      <p:bldP spid="21" grpId="0"/>
      <p:bldP spid="4" grpId="0"/>
      <p:bldP spid="39" grpId="0"/>
      <p:bldP spid="40" grpId="0"/>
      <p:bldP spid="41" grpId="0"/>
      <p:bldP spid="43" grpId="0" animBg="1"/>
      <p:bldP spid="4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CEFF9-25BB-4756-8724-491BCA95E6EF}"/>
              </a:ext>
            </a:extLst>
          </p:cNvPr>
          <p:cNvSpPr>
            <a:spLocks noGrp="1"/>
          </p:cNvSpPr>
          <p:nvPr>
            <p:ph type="title"/>
          </p:nvPr>
        </p:nvSpPr>
        <p:spPr/>
        <p:txBody>
          <a:bodyPr/>
          <a:lstStyle/>
          <a:p>
            <a:r>
              <a:rPr lang="en-US" dirty="0"/>
              <a:t>Other Sources Of Signal</a:t>
            </a:r>
          </a:p>
        </p:txBody>
      </p:sp>
      <p:sp>
        <p:nvSpPr>
          <p:cNvPr id="3" name="Content Placeholder 2">
            <a:extLst>
              <a:ext uri="{FF2B5EF4-FFF2-40B4-BE49-F238E27FC236}">
                <a16:creationId xmlns:a16="http://schemas.microsoft.com/office/drawing/2014/main" id="{5205CD2F-0F7A-4253-BAAC-2D25C9A154A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918096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4792" y="1016094"/>
            <a:ext cx="6434417" cy="4825812"/>
          </a:xfrm>
          <a:prstGeom prst="rect">
            <a:avLst/>
          </a:prstGeom>
          <a:ln>
            <a:solidFill>
              <a:schemeClr val="tx1"/>
            </a:solidFill>
          </a:ln>
        </p:spPr>
      </p:pic>
      <p:sp>
        <p:nvSpPr>
          <p:cNvPr id="6" name="Title 1"/>
          <p:cNvSpPr>
            <a:spLocks noGrp="1"/>
          </p:cNvSpPr>
          <p:nvPr>
            <p:ph type="title"/>
          </p:nvPr>
        </p:nvSpPr>
        <p:spPr>
          <a:xfrm>
            <a:off x="4149091" y="5463540"/>
            <a:ext cx="3640118" cy="378366"/>
          </a:xfrm>
        </p:spPr>
        <p:txBody>
          <a:bodyPr>
            <a:noAutofit/>
          </a:bodyPr>
          <a:lstStyle/>
          <a:p>
            <a:pPr algn="r"/>
            <a:r>
              <a:rPr lang="en-US" sz="1800" b="1" dirty="0">
                <a:solidFill>
                  <a:schemeClr val="bg1"/>
                </a:solidFill>
              </a:rPr>
              <a:t>Ansel Adams, Yosemite Valley Bridge</a:t>
            </a:r>
          </a:p>
        </p:txBody>
      </p:sp>
      <p:sp>
        <p:nvSpPr>
          <p:cNvPr id="4" name="TextBox 3">
            <a:extLst>
              <a:ext uri="{FF2B5EF4-FFF2-40B4-BE49-F238E27FC236}">
                <a16:creationId xmlns:a16="http://schemas.microsoft.com/office/drawing/2014/main" id="{472ED335-5F08-4A8D-80C7-1FD2E898407E}"/>
              </a:ext>
            </a:extLst>
          </p:cNvPr>
          <p:cNvSpPr txBox="1"/>
          <p:nvPr/>
        </p:nvSpPr>
        <p:spPr>
          <a:xfrm>
            <a:off x="357404" y="6429539"/>
            <a:ext cx="8060203" cy="276999"/>
          </a:xfrm>
          <a:prstGeom prst="rect">
            <a:avLst/>
          </a:prstGeom>
          <a:noFill/>
        </p:spPr>
        <p:txBody>
          <a:bodyPr wrap="square" rtlCol="0">
            <a:spAutoFit/>
          </a:bodyPr>
          <a:lstStyle/>
          <a:p>
            <a:r>
              <a:rPr lang="en-US" sz="1200" dirty="0"/>
              <a:t>Slide Credit: R. Zhang</a:t>
            </a:r>
          </a:p>
        </p:txBody>
      </p:sp>
    </p:spTree>
    <p:extLst>
      <p:ext uri="{BB962C8B-B14F-4D97-AF65-F5344CB8AC3E}">
        <p14:creationId xmlns:p14="http://schemas.microsoft.com/office/powerpoint/2010/main" val="46346367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4792" y="1016094"/>
            <a:ext cx="6434417" cy="4825817"/>
          </a:xfrm>
          <a:prstGeom prst="rect">
            <a:avLst/>
          </a:prstGeom>
          <a:ln>
            <a:solidFill>
              <a:schemeClr val="tx1"/>
            </a:solidFill>
          </a:ln>
        </p:spPr>
      </p:pic>
      <p:sp>
        <p:nvSpPr>
          <p:cNvPr id="6" name="Title 1"/>
          <p:cNvSpPr txBox="1">
            <a:spLocks/>
          </p:cNvSpPr>
          <p:nvPr/>
        </p:nvSpPr>
        <p:spPr>
          <a:xfrm>
            <a:off x="2834641" y="5463545"/>
            <a:ext cx="4954568" cy="37836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dirty="0">
                <a:solidFill>
                  <a:schemeClr val="bg1"/>
                </a:solidFill>
              </a:rPr>
              <a:t>Ansel Adams, Yosemite Valley Bridge </a:t>
            </a:r>
            <a:r>
              <a:rPr lang="en-US" sz="1800" b="1">
                <a:solidFill>
                  <a:schemeClr val="bg1"/>
                </a:solidFill>
              </a:rPr>
              <a:t>– Our Result</a:t>
            </a:r>
            <a:endParaRPr lang="en-US" sz="1800" b="1" dirty="0">
              <a:solidFill>
                <a:schemeClr val="bg1"/>
              </a:solidFill>
            </a:endParaRPr>
          </a:p>
        </p:txBody>
      </p:sp>
      <p:sp>
        <p:nvSpPr>
          <p:cNvPr id="4" name="TextBox 3">
            <a:extLst>
              <a:ext uri="{FF2B5EF4-FFF2-40B4-BE49-F238E27FC236}">
                <a16:creationId xmlns:a16="http://schemas.microsoft.com/office/drawing/2014/main" id="{F45448E8-58D0-4B08-9C6B-BDD5EE6B9A54}"/>
              </a:ext>
            </a:extLst>
          </p:cNvPr>
          <p:cNvSpPr txBox="1"/>
          <p:nvPr/>
        </p:nvSpPr>
        <p:spPr>
          <a:xfrm>
            <a:off x="357404" y="6429539"/>
            <a:ext cx="8060203" cy="276999"/>
          </a:xfrm>
          <a:prstGeom prst="rect">
            <a:avLst/>
          </a:prstGeom>
          <a:noFill/>
        </p:spPr>
        <p:txBody>
          <a:bodyPr wrap="square" rtlCol="0">
            <a:spAutoFit/>
          </a:bodyPr>
          <a:lstStyle/>
          <a:p>
            <a:r>
              <a:rPr lang="en-US" sz="1200" dirty="0"/>
              <a:t>Slide Credit: R. Zhang</a:t>
            </a:r>
          </a:p>
        </p:txBody>
      </p:sp>
    </p:spTree>
    <p:extLst>
      <p:ext uri="{BB962C8B-B14F-4D97-AF65-F5344CB8AC3E}">
        <p14:creationId xmlns:p14="http://schemas.microsoft.com/office/powerpoint/2010/main" val="4233124883"/>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193970" y="1202028"/>
            <a:ext cx="3840480" cy="2880360"/>
          </a:xfrm>
          <a:prstGeom prst="rect">
            <a:avLst/>
          </a:prstGeom>
        </p:spPr>
      </p:pic>
      <p:pic>
        <p:nvPicPr>
          <p:cNvPr id="35" name="Picture 34"/>
          <p:cNvPicPr>
            <a:picLocks noChangeAspect="1"/>
          </p:cNvPicPr>
          <p:nvPr/>
        </p:nvPicPr>
        <p:blipFill>
          <a:blip r:embed="rId4"/>
          <a:stretch>
            <a:fillRect/>
          </a:stretch>
        </p:blipFill>
        <p:spPr>
          <a:xfrm>
            <a:off x="5149599" y="1202028"/>
            <a:ext cx="3827847" cy="2880360"/>
          </a:xfrm>
          <a:prstGeom prst="rect">
            <a:avLst/>
          </a:prstGeom>
        </p:spPr>
      </p:pic>
      <p:sp>
        <p:nvSpPr>
          <p:cNvPr id="36" name="Right Arrow 35"/>
          <p:cNvSpPr/>
          <p:nvPr/>
        </p:nvSpPr>
        <p:spPr>
          <a:xfrm>
            <a:off x="4158305" y="2004489"/>
            <a:ext cx="916896" cy="1305054"/>
          </a:xfrm>
          <a:prstGeom prst="rightArrow">
            <a:avLst>
              <a:gd name="adj1" fmla="val 50000"/>
              <a:gd name="adj2" fmla="val 5337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38" name="TextBox 37"/>
          <p:cNvSpPr txBox="1"/>
          <p:nvPr/>
        </p:nvSpPr>
        <p:spPr>
          <a:xfrm>
            <a:off x="334481" y="4140950"/>
            <a:ext cx="3542188" cy="461665"/>
          </a:xfrm>
          <a:prstGeom prst="rect">
            <a:avLst/>
          </a:prstGeom>
          <a:noFill/>
        </p:spPr>
        <p:txBody>
          <a:bodyPr wrap="none" rtlCol="0">
            <a:spAutoFit/>
          </a:bodyPr>
          <a:lstStyle/>
          <a:p>
            <a:r>
              <a:rPr lang="en-US" sz="2400" dirty="0"/>
              <a:t>Grayscale image: </a:t>
            </a:r>
            <a:r>
              <a:rPr lang="en-US" sz="2400" i="1" dirty="0"/>
              <a:t>L</a:t>
            </a:r>
            <a:r>
              <a:rPr lang="en-US" sz="2400" dirty="0"/>
              <a:t> channel</a:t>
            </a:r>
          </a:p>
        </p:txBody>
      </p:sp>
      <p:sp>
        <p:nvSpPr>
          <p:cNvPr id="39" name="TextBox 38"/>
          <p:cNvSpPr txBox="1"/>
          <p:nvPr/>
        </p:nvSpPr>
        <p:spPr>
          <a:xfrm>
            <a:off x="5033710" y="4140950"/>
            <a:ext cx="4038350" cy="461665"/>
          </a:xfrm>
          <a:prstGeom prst="rect">
            <a:avLst/>
          </a:prstGeom>
          <a:noFill/>
        </p:spPr>
        <p:txBody>
          <a:bodyPr wrap="none" rtlCol="0">
            <a:spAutoFit/>
          </a:bodyPr>
          <a:lstStyle/>
          <a:p>
            <a:r>
              <a:rPr lang="en-US" sz="2400" dirty="0"/>
              <a:t>Color information: </a:t>
            </a:r>
            <a:r>
              <a:rPr lang="en-US" sz="2400" i="1" dirty="0"/>
              <a:t>ab</a:t>
            </a:r>
            <a:r>
              <a:rPr lang="en-US" sz="2400" dirty="0"/>
              <a:t> channels</a:t>
            </a:r>
          </a:p>
        </p:txBody>
      </p:sp>
      <p:pic>
        <p:nvPicPr>
          <p:cNvPr id="44" name="Picture 4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85263" y="2479466"/>
            <a:ext cx="360453" cy="325484"/>
          </a:xfrm>
          <a:prstGeom prst="rect">
            <a:avLst/>
          </a:prstGeom>
        </p:spPr>
      </p:pic>
      <p:grpSp>
        <p:nvGrpSpPr>
          <p:cNvPr id="45" name="Group 44"/>
          <p:cNvGrpSpPr/>
          <p:nvPr/>
        </p:nvGrpSpPr>
        <p:grpSpPr>
          <a:xfrm>
            <a:off x="6055701" y="4521257"/>
            <a:ext cx="2011373" cy="392793"/>
            <a:chOff x="8639851" y="4754611"/>
            <a:chExt cx="1871295" cy="365438"/>
          </a:xfrm>
        </p:grpSpPr>
        <p:pic>
          <p:nvPicPr>
            <p:cNvPr id="46" name="Picture 4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39851" y="4754611"/>
              <a:ext cx="295487" cy="335418"/>
            </a:xfrm>
            <a:prstGeom prst="rect">
              <a:avLst/>
            </a:prstGeom>
          </p:spPr>
        </p:pic>
        <p:pic>
          <p:nvPicPr>
            <p:cNvPr id="47" name="Picture 46"/>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001004" y="4809153"/>
              <a:ext cx="1510142" cy="310896"/>
            </a:xfrm>
            <a:prstGeom prst="rect">
              <a:avLst/>
            </a:prstGeom>
          </p:spPr>
        </p:pic>
      </p:grpSp>
      <p:pic>
        <p:nvPicPr>
          <p:cNvPr id="48" name="Picture 4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12078" y="4554091"/>
            <a:ext cx="2203457" cy="316338"/>
          </a:xfrm>
          <a:prstGeom prst="rect">
            <a:avLst/>
          </a:prstGeom>
        </p:spPr>
      </p:pic>
      <p:sp>
        <p:nvSpPr>
          <p:cNvPr id="13" name="Rectangle 12"/>
          <p:cNvSpPr/>
          <p:nvPr/>
        </p:nvSpPr>
        <p:spPr>
          <a:xfrm>
            <a:off x="5863195" y="5056498"/>
            <a:ext cx="987106" cy="6312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1" dirty="0">
                <a:solidFill>
                  <a:schemeClr val="tx1"/>
                </a:solidFill>
              </a:rPr>
              <a:t>ab</a:t>
            </a:r>
            <a:endParaRPr lang="en-US" sz="3000" b="1" i="1" baseline="-25000" dirty="0">
              <a:solidFill>
                <a:schemeClr val="tx1"/>
              </a:solidFill>
            </a:endParaRPr>
          </a:p>
        </p:txBody>
      </p:sp>
      <p:sp>
        <p:nvSpPr>
          <p:cNvPr id="14" name="Rectangle 13"/>
          <p:cNvSpPr/>
          <p:nvPr/>
        </p:nvSpPr>
        <p:spPr>
          <a:xfrm>
            <a:off x="2293700" y="5056498"/>
            <a:ext cx="987106" cy="6312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1" dirty="0">
                <a:solidFill>
                  <a:schemeClr val="tx1"/>
                </a:solidFill>
              </a:rPr>
              <a:t>L</a:t>
            </a:r>
            <a:endParaRPr lang="en-US" sz="3000" b="1" i="1" baseline="-25000" dirty="0">
              <a:solidFill>
                <a:schemeClr val="tx1"/>
              </a:solidFill>
            </a:endParaRPr>
          </a:p>
        </p:txBody>
      </p:sp>
      <p:cxnSp>
        <p:nvCxnSpPr>
          <p:cNvPr id="15" name="Straight Arrow Connector 14"/>
          <p:cNvCxnSpPr/>
          <p:nvPr/>
        </p:nvCxnSpPr>
        <p:spPr>
          <a:xfrm>
            <a:off x="3375760" y="5372114"/>
            <a:ext cx="312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484028" y="5372114"/>
            <a:ext cx="30775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3748553" y="5169894"/>
            <a:ext cx="1644140" cy="404441"/>
            <a:chOff x="5024635" y="5926595"/>
            <a:chExt cx="2192186" cy="539255"/>
          </a:xfrm>
        </p:grpSpPr>
        <p:sp>
          <p:nvSpPr>
            <p:cNvPr id="18" name="Cube 17"/>
            <p:cNvSpPr/>
            <p:nvPr/>
          </p:nvSpPr>
          <p:spPr>
            <a:xfrm>
              <a:off x="5024635" y="5926595"/>
              <a:ext cx="235665" cy="539255"/>
            </a:xfrm>
            <a:prstGeom prst="cube">
              <a:avLst>
                <a:gd name="adj" fmla="val 6388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19" name="Cube 18"/>
            <p:cNvSpPr>
              <a:spLocks/>
            </p:cNvSpPr>
            <p:nvPr/>
          </p:nvSpPr>
          <p:spPr>
            <a:xfrm>
              <a:off x="5212406" y="6046007"/>
              <a:ext cx="237266" cy="300431"/>
            </a:xfrm>
            <a:prstGeom prst="cube">
              <a:avLst>
                <a:gd name="adj" fmla="val 33339"/>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0" name="Cube 19"/>
            <p:cNvSpPr>
              <a:spLocks/>
            </p:cNvSpPr>
            <p:nvPr/>
          </p:nvSpPr>
          <p:spPr>
            <a:xfrm>
              <a:off x="5686096"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1" name="Cube 20"/>
            <p:cNvSpPr>
              <a:spLocks/>
            </p:cNvSpPr>
            <p:nvPr/>
          </p:nvSpPr>
          <p:spPr>
            <a:xfrm>
              <a:off x="6750332" y="6130880"/>
              <a:ext cx="254140" cy="130685"/>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2" name="Cube 21"/>
            <p:cNvSpPr>
              <a:spLocks/>
            </p:cNvSpPr>
            <p:nvPr/>
          </p:nvSpPr>
          <p:spPr>
            <a:xfrm>
              <a:off x="5419838" y="6130880"/>
              <a:ext cx="257683" cy="130685"/>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3" name="Cube 22"/>
            <p:cNvSpPr>
              <a:spLocks/>
            </p:cNvSpPr>
            <p:nvPr/>
          </p:nvSpPr>
          <p:spPr>
            <a:xfrm>
              <a:off x="5948937"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4" name="Cube 23"/>
            <p:cNvSpPr>
              <a:spLocks/>
            </p:cNvSpPr>
            <p:nvPr/>
          </p:nvSpPr>
          <p:spPr>
            <a:xfrm>
              <a:off x="6211398"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5" name="Cube 24"/>
            <p:cNvSpPr>
              <a:spLocks/>
            </p:cNvSpPr>
            <p:nvPr/>
          </p:nvSpPr>
          <p:spPr>
            <a:xfrm>
              <a:off x="6476883"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27" name="Cube 26"/>
            <p:cNvSpPr/>
            <p:nvPr/>
          </p:nvSpPr>
          <p:spPr>
            <a:xfrm>
              <a:off x="6981156" y="5926595"/>
              <a:ext cx="235665" cy="539255"/>
            </a:xfrm>
            <a:prstGeom prst="cube">
              <a:avLst>
                <a:gd name="adj" fmla="val 6388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grpSp>
      <p:pic>
        <p:nvPicPr>
          <p:cNvPr id="28" name="Picture 27"/>
          <p:cNvPicPr>
            <a:picLocks noChangeAspect="1"/>
          </p:cNvPicPr>
          <p:nvPr/>
        </p:nvPicPr>
        <p:blipFill>
          <a:blip r:embed="rId3"/>
          <a:stretch>
            <a:fillRect/>
          </a:stretch>
        </p:blipFill>
        <p:spPr>
          <a:xfrm>
            <a:off x="193970" y="1202028"/>
            <a:ext cx="3840480" cy="2880360"/>
          </a:xfrm>
          <a:prstGeom prst="rect">
            <a:avLst/>
          </a:prstGeom>
        </p:spPr>
      </p:pic>
      <p:pic>
        <p:nvPicPr>
          <p:cNvPr id="29" name="Picture 28"/>
          <p:cNvPicPr>
            <a:picLocks noChangeAspect="1"/>
          </p:cNvPicPr>
          <p:nvPr/>
        </p:nvPicPr>
        <p:blipFill>
          <a:blip r:embed="rId4">
            <a:alphaModFix amt="50000"/>
          </a:blip>
          <a:stretch>
            <a:fillRect/>
          </a:stretch>
        </p:blipFill>
        <p:spPr>
          <a:xfrm>
            <a:off x="5149599" y="1202028"/>
            <a:ext cx="3827847" cy="2880360"/>
          </a:xfrm>
          <a:prstGeom prst="rect">
            <a:avLst/>
          </a:prstGeom>
        </p:spPr>
      </p:pic>
      <p:sp>
        <p:nvSpPr>
          <p:cNvPr id="30" name="TextBox 29">
            <a:extLst>
              <a:ext uri="{FF2B5EF4-FFF2-40B4-BE49-F238E27FC236}">
                <a16:creationId xmlns:a16="http://schemas.microsoft.com/office/drawing/2014/main" id="{F5E9686A-436A-4A65-86DF-F315D7A8E68B}"/>
              </a:ext>
            </a:extLst>
          </p:cNvPr>
          <p:cNvSpPr txBox="1"/>
          <p:nvPr/>
        </p:nvSpPr>
        <p:spPr>
          <a:xfrm>
            <a:off x="357404" y="6429539"/>
            <a:ext cx="8060203" cy="276999"/>
          </a:xfrm>
          <a:prstGeom prst="rect">
            <a:avLst/>
          </a:prstGeom>
          <a:noFill/>
        </p:spPr>
        <p:txBody>
          <a:bodyPr wrap="square" rtlCol="0">
            <a:spAutoFit/>
          </a:bodyPr>
          <a:lstStyle/>
          <a:p>
            <a:r>
              <a:rPr lang="en-US" sz="1200" dirty="0"/>
              <a:t>Slide Credit: R. Zhang</a:t>
            </a:r>
          </a:p>
        </p:txBody>
      </p:sp>
    </p:spTree>
    <p:extLst>
      <p:ext uri="{BB962C8B-B14F-4D97-AF65-F5344CB8AC3E}">
        <p14:creationId xmlns:p14="http://schemas.microsoft.com/office/powerpoint/2010/main" val="398394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xit" presetSubtype="0" fill="hold" nodeType="withEffect">
                                  <p:stCondLst>
                                    <p:cond delay="0"/>
                                  </p:stCondLst>
                                  <p:childTnLst>
                                    <p:animEffect transition="out" filter="fade">
                                      <p:cBhvr>
                                        <p:cTn id="40" dur="2000"/>
                                        <p:tgtEl>
                                          <p:spTgt spid="35"/>
                                        </p:tgtEl>
                                      </p:cBhvr>
                                    </p:animEffect>
                                    <p:set>
                                      <p:cBhvr>
                                        <p:cTn id="41" dur="1" fill="hold">
                                          <p:stCondLst>
                                            <p:cond delay="1999"/>
                                          </p:stCondLst>
                                        </p:cTn>
                                        <p:tgtEl>
                                          <p:spTgt spid="35"/>
                                        </p:tgtEl>
                                        <p:attrNameLst>
                                          <p:attrName>style.visibility</p:attrName>
                                        </p:attrNameLst>
                                      </p:cBhvr>
                                      <p:to>
                                        <p:strVal val="hidden"/>
                                      </p:to>
                                    </p:set>
                                  </p:childTnLst>
                                </p:cTn>
                              </p:par>
                              <p:par>
                                <p:cTn id="42" presetID="42" presetClass="path" presetSubtype="0" accel="50000" decel="50000" fill="hold" nodeType="withEffect">
                                  <p:stCondLst>
                                    <p:cond delay="0"/>
                                  </p:stCondLst>
                                  <p:childTnLst>
                                    <p:animMotion origin="layout" path="M 2.77556E-17 -7.40741E-7 L 0.54232 -0.00139 " pathEditMode="relative" rAng="0" ptsTypes="AA">
                                      <p:cBhvr>
                                        <p:cTn id="43" dur="2000" fill="hold"/>
                                        <p:tgtEl>
                                          <p:spTgt spid="26"/>
                                        </p:tgtEl>
                                        <p:attrNameLst>
                                          <p:attrName>ppt_x</p:attrName>
                                          <p:attrName>ppt_y</p:attrName>
                                        </p:attrNameLst>
                                      </p:cBhvr>
                                      <p:rCtr x="27109" y="-69"/>
                                    </p:animMotion>
                                  </p:childTnLst>
                                </p:cTn>
                              </p:par>
                              <p:par>
                                <p:cTn id="44" presetID="10" presetClass="exit" presetSubtype="0" fill="hold" grpId="1" nodeType="withEffect">
                                  <p:stCondLst>
                                    <p:cond delay="0"/>
                                  </p:stCondLst>
                                  <p:childTnLst>
                                    <p:animEffect transition="out" filter="fade">
                                      <p:cBhvr>
                                        <p:cTn id="45" dur="500"/>
                                        <p:tgtEl>
                                          <p:spTgt spid="39"/>
                                        </p:tgtEl>
                                      </p:cBhvr>
                                    </p:animEffect>
                                    <p:set>
                                      <p:cBhvr>
                                        <p:cTn id="46" dur="1" fill="hold">
                                          <p:stCondLst>
                                            <p:cond delay="499"/>
                                          </p:stCondLst>
                                        </p:cTn>
                                        <p:tgtEl>
                                          <p:spTgt spid="3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p:bldP spid="39" grpId="1"/>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193970" y="1202028"/>
            <a:ext cx="3840480" cy="2880360"/>
          </a:xfrm>
          <a:prstGeom prst="rect">
            <a:avLst/>
          </a:prstGeom>
        </p:spPr>
      </p:pic>
      <p:pic>
        <p:nvPicPr>
          <p:cNvPr id="35" name="Picture 34"/>
          <p:cNvPicPr>
            <a:picLocks noChangeAspect="1"/>
          </p:cNvPicPr>
          <p:nvPr/>
        </p:nvPicPr>
        <p:blipFill>
          <a:blip r:embed="rId4"/>
          <a:stretch>
            <a:fillRect/>
          </a:stretch>
        </p:blipFill>
        <p:spPr>
          <a:xfrm>
            <a:off x="5159797" y="1202028"/>
            <a:ext cx="3826765" cy="2880360"/>
          </a:xfrm>
          <a:prstGeom prst="rect">
            <a:avLst/>
          </a:prstGeom>
          <a:ln>
            <a:noFill/>
          </a:ln>
        </p:spPr>
      </p:pic>
      <p:sp>
        <p:nvSpPr>
          <p:cNvPr id="42" name="Right Arrow 41"/>
          <p:cNvSpPr/>
          <p:nvPr/>
        </p:nvSpPr>
        <p:spPr>
          <a:xfrm>
            <a:off x="4158305" y="2004489"/>
            <a:ext cx="916896" cy="1305054"/>
          </a:xfrm>
          <a:prstGeom prst="rightArrow">
            <a:avLst>
              <a:gd name="adj1" fmla="val 50000"/>
              <a:gd name="adj2" fmla="val 5337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43" name="Picture 4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85263" y="2479466"/>
            <a:ext cx="360453" cy="325484"/>
          </a:xfrm>
          <a:prstGeom prst="rect">
            <a:avLst/>
          </a:prstGeom>
        </p:spPr>
      </p:pic>
      <p:grpSp>
        <p:nvGrpSpPr>
          <p:cNvPr id="44" name="Group 43"/>
          <p:cNvGrpSpPr/>
          <p:nvPr/>
        </p:nvGrpSpPr>
        <p:grpSpPr>
          <a:xfrm>
            <a:off x="2293700" y="5056498"/>
            <a:ext cx="4556601" cy="631232"/>
            <a:chOff x="2932738" y="2178583"/>
            <a:chExt cx="3156859" cy="576942"/>
          </a:xfrm>
        </p:grpSpPr>
        <p:sp>
          <p:nvSpPr>
            <p:cNvPr id="45" name="Rectangle 44"/>
            <p:cNvSpPr/>
            <p:nvPr/>
          </p:nvSpPr>
          <p:spPr>
            <a:xfrm>
              <a:off x="5405720" y="2178583"/>
              <a:ext cx="683877" cy="576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1" dirty="0">
                  <a:solidFill>
                    <a:schemeClr val="tx1"/>
                  </a:solidFill>
                </a:rPr>
                <a:t>ab</a:t>
              </a:r>
              <a:endParaRPr lang="en-US" sz="3000" b="1" i="1" baseline="-25000" dirty="0">
                <a:solidFill>
                  <a:schemeClr val="tx1"/>
                </a:solidFill>
              </a:endParaRPr>
            </a:p>
          </p:txBody>
        </p:sp>
        <p:sp>
          <p:nvSpPr>
            <p:cNvPr id="46" name="Rectangle 45"/>
            <p:cNvSpPr/>
            <p:nvPr/>
          </p:nvSpPr>
          <p:spPr>
            <a:xfrm>
              <a:off x="2932738" y="2178583"/>
              <a:ext cx="683877" cy="576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1" dirty="0">
                  <a:solidFill>
                    <a:schemeClr val="tx1"/>
                  </a:solidFill>
                </a:rPr>
                <a:t>L</a:t>
              </a:r>
              <a:endParaRPr lang="en-US" sz="3000" b="1" i="1" baseline="-25000" dirty="0">
                <a:solidFill>
                  <a:schemeClr val="tx1"/>
                </a:solidFill>
              </a:endParaRPr>
            </a:p>
          </p:txBody>
        </p:sp>
      </p:grpSp>
      <p:cxnSp>
        <p:nvCxnSpPr>
          <p:cNvPr id="47" name="Straight Arrow Connector 46"/>
          <p:cNvCxnSpPr/>
          <p:nvPr/>
        </p:nvCxnSpPr>
        <p:spPr>
          <a:xfrm>
            <a:off x="3375760" y="5372114"/>
            <a:ext cx="312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484028" y="5372114"/>
            <a:ext cx="30775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3748553" y="5169894"/>
            <a:ext cx="1644140" cy="404441"/>
            <a:chOff x="5024635" y="5926595"/>
            <a:chExt cx="2192186" cy="539255"/>
          </a:xfrm>
        </p:grpSpPr>
        <p:sp>
          <p:nvSpPr>
            <p:cNvPr id="50" name="Cube 49"/>
            <p:cNvSpPr/>
            <p:nvPr/>
          </p:nvSpPr>
          <p:spPr>
            <a:xfrm>
              <a:off x="5024635" y="5926595"/>
              <a:ext cx="235665" cy="539255"/>
            </a:xfrm>
            <a:prstGeom prst="cube">
              <a:avLst>
                <a:gd name="adj" fmla="val 6388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1" name="Cube 50"/>
            <p:cNvSpPr>
              <a:spLocks/>
            </p:cNvSpPr>
            <p:nvPr/>
          </p:nvSpPr>
          <p:spPr>
            <a:xfrm>
              <a:off x="5212406" y="6046007"/>
              <a:ext cx="237266" cy="300431"/>
            </a:xfrm>
            <a:prstGeom prst="cube">
              <a:avLst>
                <a:gd name="adj" fmla="val 33339"/>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2" name="Cube 51"/>
            <p:cNvSpPr>
              <a:spLocks/>
            </p:cNvSpPr>
            <p:nvPr/>
          </p:nvSpPr>
          <p:spPr>
            <a:xfrm>
              <a:off x="5686096"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3" name="Cube 52"/>
            <p:cNvSpPr>
              <a:spLocks/>
            </p:cNvSpPr>
            <p:nvPr/>
          </p:nvSpPr>
          <p:spPr>
            <a:xfrm>
              <a:off x="6750332" y="6130880"/>
              <a:ext cx="254140" cy="130685"/>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4" name="Cube 53"/>
            <p:cNvSpPr>
              <a:spLocks/>
            </p:cNvSpPr>
            <p:nvPr/>
          </p:nvSpPr>
          <p:spPr>
            <a:xfrm>
              <a:off x="5419838" y="6130880"/>
              <a:ext cx="257683" cy="130685"/>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5" name="Cube 54"/>
            <p:cNvSpPr>
              <a:spLocks/>
            </p:cNvSpPr>
            <p:nvPr/>
          </p:nvSpPr>
          <p:spPr>
            <a:xfrm>
              <a:off x="5948937"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6" name="Cube 55"/>
            <p:cNvSpPr>
              <a:spLocks/>
            </p:cNvSpPr>
            <p:nvPr/>
          </p:nvSpPr>
          <p:spPr>
            <a:xfrm>
              <a:off x="6211398"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7" name="Cube 56"/>
            <p:cNvSpPr>
              <a:spLocks/>
            </p:cNvSpPr>
            <p:nvPr/>
          </p:nvSpPr>
          <p:spPr>
            <a:xfrm>
              <a:off x="6476883" y="6164401"/>
              <a:ext cx="249141" cy="63642"/>
            </a:xfrm>
            <a:prstGeom prst="cube">
              <a:avLst>
                <a:gd name="adj" fmla="val 2705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sp>
          <p:nvSpPr>
            <p:cNvPr id="58" name="Cube 57"/>
            <p:cNvSpPr/>
            <p:nvPr/>
          </p:nvSpPr>
          <p:spPr>
            <a:xfrm>
              <a:off x="6981156" y="5926595"/>
              <a:ext cx="235665" cy="539255"/>
            </a:xfrm>
            <a:prstGeom prst="cube">
              <a:avLst>
                <a:gd name="adj" fmla="val 63882"/>
              </a:avLst>
            </a:prstGeom>
            <a:solidFill>
              <a:schemeClr val="bg2"/>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latin typeface="+mj-lt"/>
              </a:endParaRPr>
            </a:p>
          </p:txBody>
        </p:sp>
      </p:grpSp>
      <p:grpSp>
        <p:nvGrpSpPr>
          <p:cNvPr id="19" name="Group 18"/>
          <p:cNvGrpSpPr/>
          <p:nvPr/>
        </p:nvGrpSpPr>
        <p:grpSpPr>
          <a:xfrm>
            <a:off x="5827981" y="4140950"/>
            <a:ext cx="2530244" cy="812549"/>
            <a:chOff x="7770643" y="4378266"/>
            <a:chExt cx="3373659" cy="1083399"/>
          </a:xfrm>
        </p:grpSpPr>
        <p:sp>
          <p:nvSpPr>
            <p:cNvPr id="37" name="TextBox 36"/>
            <p:cNvSpPr txBox="1"/>
            <p:nvPr/>
          </p:nvSpPr>
          <p:spPr>
            <a:xfrm>
              <a:off x="7770643" y="4378266"/>
              <a:ext cx="3373659" cy="615554"/>
            </a:xfrm>
            <a:prstGeom prst="rect">
              <a:avLst/>
            </a:prstGeom>
            <a:noFill/>
          </p:spPr>
          <p:txBody>
            <a:bodyPr wrap="none" rtlCol="0">
              <a:spAutoFit/>
            </a:bodyPr>
            <a:lstStyle/>
            <a:p>
              <a:r>
                <a:rPr lang="en-US" sz="2400" dirty="0"/>
                <a:t>Concatenate (</a:t>
              </a:r>
              <a:r>
                <a:rPr lang="en-US" sz="2400" dirty="0" err="1"/>
                <a:t>L,ab</a:t>
              </a:r>
              <a:r>
                <a:rPr lang="en-US" sz="2400" dirty="0"/>
                <a:t>)</a:t>
              </a:r>
            </a:p>
          </p:txBody>
        </p:sp>
        <p:grpSp>
          <p:nvGrpSpPr>
            <p:cNvPr id="5" name="Group 4"/>
            <p:cNvGrpSpPr/>
            <p:nvPr/>
          </p:nvGrpSpPr>
          <p:grpSpPr>
            <a:xfrm>
              <a:off x="8792798" y="4856052"/>
              <a:ext cx="1276214" cy="605613"/>
              <a:chOff x="6624465" y="4845955"/>
              <a:chExt cx="1276214" cy="605613"/>
            </a:xfrm>
          </p:grpSpPr>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24465" y="4858147"/>
                <a:ext cx="1276214" cy="593421"/>
              </a:xfrm>
              <a:prstGeom prst="rect">
                <a:avLst/>
              </a:prstGeom>
            </p:spPr>
          </p:pic>
          <p:pic>
            <p:nvPicPr>
              <p:cNvPr id="59" name="Picture 58"/>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756876" y="4957055"/>
                <a:ext cx="416173" cy="375895"/>
              </a:xfrm>
              <a:prstGeom prst="rect">
                <a:avLst/>
              </a:prstGeom>
            </p:spPr>
          </p:pic>
          <p:pic>
            <p:nvPicPr>
              <p:cNvPr id="39" name="Picture 3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305459" y="4845955"/>
                <a:ext cx="423475" cy="480701"/>
              </a:xfrm>
              <a:prstGeom prst="rect">
                <a:avLst/>
              </a:prstGeom>
            </p:spPr>
          </p:pic>
          <p:sp>
            <p:nvSpPr>
              <p:cNvPr id="4" name="Rectangle 3"/>
              <p:cNvSpPr/>
              <p:nvPr/>
            </p:nvSpPr>
            <p:spPr>
              <a:xfrm>
                <a:off x="6766934" y="4845955"/>
                <a:ext cx="406115" cy="11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29" name="TextBox 28"/>
          <p:cNvSpPr txBox="1"/>
          <p:nvPr/>
        </p:nvSpPr>
        <p:spPr>
          <a:xfrm>
            <a:off x="334481" y="4140950"/>
            <a:ext cx="3542188" cy="461665"/>
          </a:xfrm>
          <a:prstGeom prst="rect">
            <a:avLst/>
          </a:prstGeom>
          <a:noFill/>
        </p:spPr>
        <p:txBody>
          <a:bodyPr wrap="none" rtlCol="0">
            <a:spAutoFit/>
          </a:bodyPr>
          <a:lstStyle/>
          <a:p>
            <a:r>
              <a:rPr lang="en-US" sz="2400" dirty="0"/>
              <a:t>Grayscale image: </a:t>
            </a:r>
            <a:r>
              <a:rPr lang="en-US" sz="2400" i="1" dirty="0"/>
              <a:t>L</a:t>
            </a:r>
            <a:r>
              <a:rPr lang="en-US" sz="2400" dirty="0"/>
              <a:t> channel</a:t>
            </a:r>
          </a:p>
        </p:txBody>
      </p:sp>
      <p:pic>
        <p:nvPicPr>
          <p:cNvPr id="30" name="Picture 2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12078" y="4554091"/>
            <a:ext cx="2203457" cy="316338"/>
          </a:xfrm>
          <a:prstGeom prst="rect">
            <a:avLst/>
          </a:prstGeom>
        </p:spPr>
      </p:pic>
      <p:sp>
        <p:nvSpPr>
          <p:cNvPr id="31" name="Rectangle 30"/>
          <p:cNvSpPr/>
          <p:nvPr/>
        </p:nvSpPr>
        <p:spPr>
          <a:xfrm>
            <a:off x="7665562" y="4918691"/>
            <a:ext cx="1321000" cy="923330"/>
          </a:xfrm>
          <a:prstGeom prst="rect">
            <a:avLst/>
          </a:prstGeom>
          <a:solidFill>
            <a:schemeClr val="bg1"/>
          </a:solidFill>
          <a:ln w="38100">
            <a:solidFill>
              <a:schemeClr val="tx1"/>
            </a:solidFill>
          </a:ln>
        </p:spPr>
        <p:txBody>
          <a:bodyPr wrap="square">
            <a:spAutoFit/>
          </a:bodyPr>
          <a:lstStyle/>
          <a:p>
            <a:pPr algn="ctr"/>
            <a:r>
              <a:rPr lang="en-US" dirty="0"/>
              <a:t>“Free” supervisory</a:t>
            </a:r>
          </a:p>
          <a:p>
            <a:pPr algn="ctr"/>
            <a:r>
              <a:rPr lang="en-US" dirty="0"/>
              <a:t>signal</a:t>
            </a:r>
          </a:p>
        </p:txBody>
      </p:sp>
      <p:cxnSp>
        <p:nvCxnSpPr>
          <p:cNvPr id="32" name="Straight Arrow Connector 31"/>
          <p:cNvCxnSpPr/>
          <p:nvPr/>
        </p:nvCxnSpPr>
        <p:spPr>
          <a:xfrm flipH="1" flipV="1">
            <a:off x="6964104" y="5372114"/>
            <a:ext cx="58765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997202" y="3865782"/>
            <a:ext cx="3192041" cy="830997"/>
          </a:xfrm>
          <a:prstGeom prst="rect">
            <a:avLst/>
          </a:prstGeom>
          <a:solidFill>
            <a:schemeClr val="bg1"/>
          </a:solidFill>
          <a:ln w="38100">
            <a:solidFill>
              <a:schemeClr val="tx1"/>
            </a:solidFill>
          </a:ln>
        </p:spPr>
        <p:txBody>
          <a:bodyPr wrap="square" rtlCol="0">
            <a:spAutoFit/>
          </a:bodyPr>
          <a:lstStyle/>
          <a:p>
            <a:pPr algn="ctr"/>
            <a:r>
              <a:rPr lang="en-US" sz="2400" dirty="0"/>
              <a:t>Semantics? Higher-level abstraction?</a:t>
            </a:r>
          </a:p>
        </p:txBody>
      </p:sp>
      <p:grpSp>
        <p:nvGrpSpPr>
          <p:cNvPr id="18" name="Group 17"/>
          <p:cNvGrpSpPr/>
          <p:nvPr/>
        </p:nvGrpSpPr>
        <p:grpSpPr>
          <a:xfrm>
            <a:off x="4225018" y="4756150"/>
            <a:ext cx="698498" cy="477905"/>
            <a:chOff x="5633356" y="4614463"/>
            <a:chExt cx="931331" cy="1221276"/>
          </a:xfrm>
        </p:grpSpPr>
        <p:cxnSp>
          <p:nvCxnSpPr>
            <p:cNvPr id="65" name="Straight Arrow Connector 64"/>
            <p:cNvCxnSpPr/>
            <p:nvPr/>
          </p:nvCxnSpPr>
          <p:spPr>
            <a:xfrm>
              <a:off x="5633356" y="4614463"/>
              <a:ext cx="0" cy="12212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5943800" y="4614463"/>
              <a:ext cx="0" cy="12212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6254244" y="4614463"/>
              <a:ext cx="0" cy="12212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6564687" y="4614463"/>
              <a:ext cx="0" cy="12212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B5707E73-2CE9-4DF1-802D-69BF9D7060E9}"/>
              </a:ext>
            </a:extLst>
          </p:cNvPr>
          <p:cNvSpPr txBox="1"/>
          <p:nvPr/>
        </p:nvSpPr>
        <p:spPr>
          <a:xfrm>
            <a:off x="357404" y="6429539"/>
            <a:ext cx="8060203" cy="276999"/>
          </a:xfrm>
          <a:prstGeom prst="rect">
            <a:avLst/>
          </a:prstGeom>
          <a:noFill/>
        </p:spPr>
        <p:txBody>
          <a:bodyPr wrap="square" rtlCol="0">
            <a:spAutoFit/>
          </a:bodyPr>
          <a:lstStyle/>
          <a:p>
            <a:r>
              <a:rPr lang="en-US" sz="1200" dirty="0"/>
              <a:t>Slide Credit: R. Zhang</a:t>
            </a:r>
          </a:p>
        </p:txBody>
      </p:sp>
    </p:spTree>
    <p:extLst>
      <p:ext uri="{BB962C8B-B14F-4D97-AF65-F5344CB8AC3E}">
        <p14:creationId xmlns:p14="http://schemas.microsoft.com/office/powerpoint/2010/main" val="115784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46731" y="849018"/>
            <a:ext cx="869149" cy="461665"/>
          </a:xfrm>
          <a:prstGeom prst="rect">
            <a:avLst/>
          </a:prstGeom>
          <a:noFill/>
        </p:spPr>
        <p:txBody>
          <a:bodyPr wrap="none" rtlCol="0">
            <a:spAutoFit/>
          </a:bodyPr>
          <a:lstStyle/>
          <a:p>
            <a:pPr algn="ctr"/>
            <a:r>
              <a:rPr lang="en-US" sz="2400" b="1" dirty="0"/>
              <a:t>Input</a:t>
            </a:r>
          </a:p>
        </p:txBody>
      </p:sp>
      <p:sp>
        <p:nvSpPr>
          <p:cNvPr id="15" name="TextBox 14"/>
          <p:cNvSpPr txBox="1"/>
          <p:nvPr/>
        </p:nvSpPr>
        <p:spPr>
          <a:xfrm>
            <a:off x="3630956" y="849018"/>
            <a:ext cx="1897956" cy="461665"/>
          </a:xfrm>
          <a:prstGeom prst="rect">
            <a:avLst/>
          </a:prstGeom>
          <a:noFill/>
        </p:spPr>
        <p:txBody>
          <a:bodyPr wrap="none" rtlCol="0">
            <a:spAutoFit/>
          </a:bodyPr>
          <a:lstStyle/>
          <a:p>
            <a:pPr algn="ctr"/>
            <a:r>
              <a:rPr lang="en-US" sz="2400" b="1" dirty="0"/>
              <a:t>Ground Truth</a:t>
            </a:r>
          </a:p>
        </p:txBody>
      </p:sp>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91435" y="1295057"/>
            <a:ext cx="2308772" cy="231721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415082" y="1306027"/>
            <a:ext cx="2313836" cy="229527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073616" y="1274805"/>
            <a:ext cx="2300334" cy="2357717"/>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91436" y="3632521"/>
            <a:ext cx="2295272" cy="2317213"/>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410864" y="3643492"/>
            <a:ext cx="2308773" cy="2295272"/>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6062645" y="3612269"/>
            <a:ext cx="2308773" cy="2357717"/>
          </a:xfrm>
          <a:prstGeom prst="rect">
            <a:avLst/>
          </a:prstGeom>
        </p:spPr>
      </p:pic>
      <p:sp>
        <p:nvSpPr>
          <p:cNvPr id="16" name="TextBox 15"/>
          <p:cNvSpPr txBox="1"/>
          <p:nvPr/>
        </p:nvSpPr>
        <p:spPr>
          <a:xfrm>
            <a:off x="6669261" y="849018"/>
            <a:ext cx="1103187" cy="461665"/>
          </a:xfrm>
          <a:prstGeom prst="rect">
            <a:avLst/>
          </a:prstGeom>
          <a:noFill/>
        </p:spPr>
        <p:txBody>
          <a:bodyPr wrap="none" rtlCol="0">
            <a:spAutoFit/>
          </a:bodyPr>
          <a:lstStyle/>
          <a:p>
            <a:pPr algn="ctr"/>
            <a:r>
              <a:rPr lang="en-US" sz="2400" b="1" dirty="0"/>
              <a:t>Output</a:t>
            </a:r>
          </a:p>
        </p:txBody>
      </p:sp>
      <p:sp>
        <p:nvSpPr>
          <p:cNvPr id="14" name="TextBox 13">
            <a:extLst>
              <a:ext uri="{FF2B5EF4-FFF2-40B4-BE49-F238E27FC236}">
                <a16:creationId xmlns:a16="http://schemas.microsoft.com/office/drawing/2014/main" id="{F70F3E30-5B66-4E28-AB1F-16F53DC40640}"/>
              </a:ext>
            </a:extLst>
          </p:cNvPr>
          <p:cNvSpPr txBox="1"/>
          <p:nvPr/>
        </p:nvSpPr>
        <p:spPr>
          <a:xfrm>
            <a:off x="357404" y="6429539"/>
            <a:ext cx="8060203" cy="276999"/>
          </a:xfrm>
          <a:prstGeom prst="rect">
            <a:avLst/>
          </a:prstGeom>
          <a:noFill/>
        </p:spPr>
        <p:txBody>
          <a:bodyPr wrap="square" rtlCol="0">
            <a:spAutoFit/>
          </a:bodyPr>
          <a:lstStyle/>
          <a:p>
            <a:r>
              <a:rPr lang="en-US" sz="1200" dirty="0"/>
              <a:t>Slide Credit: R. Zhang</a:t>
            </a:r>
          </a:p>
        </p:txBody>
      </p:sp>
    </p:spTree>
    <p:extLst>
      <p:ext uri="{BB962C8B-B14F-4D97-AF65-F5344CB8AC3E}">
        <p14:creationId xmlns:p14="http://schemas.microsoft.com/office/powerpoint/2010/main" val="80588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3D7F-0EFE-42E6-8A84-EF9EC82DECF4}"/>
              </a:ext>
            </a:extLst>
          </p:cNvPr>
          <p:cNvSpPr>
            <a:spLocks noGrp="1"/>
          </p:cNvSpPr>
          <p:nvPr>
            <p:ph type="title"/>
          </p:nvPr>
        </p:nvSpPr>
        <p:spPr/>
        <p:txBody>
          <a:bodyPr/>
          <a:lstStyle/>
          <a:p>
            <a:r>
              <a:rPr lang="en-US" dirty="0"/>
              <a:t>The Wrong Way To Do It</a:t>
            </a:r>
          </a:p>
        </p:txBody>
      </p:sp>
      <p:sp>
        <p:nvSpPr>
          <p:cNvPr id="23" name="TextBox 22">
            <a:extLst>
              <a:ext uri="{FF2B5EF4-FFF2-40B4-BE49-F238E27FC236}">
                <a16:creationId xmlns:a16="http://schemas.microsoft.com/office/drawing/2014/main" id="{6C28B761-3171-4433-9AC4-308FE173D231}"/>
              </a:ext>
            </a:extLst>
          </p:cNvPr>
          <p:cNvSpPr txBox="1"/>
          <p:nvPr/>
        </p:nvSpPr>
        <p:spPr>
          <a:xfrm>
            <a:off x="376518" y="3872753"/>
            <a:ext cx="8390964" cy="2062103"/>
          </a:xfrm>
          <a:prstGeom prst="rect">
            <a:avLst/>
          </a:prstGeom>
          <a:noFill/>
        </p:spPr>
        <p:txBody>
          <a:bodyPr wrap="square" rtlCol="0">
            <a:spAutoFit/>
          </a:bodyPr>
          <a:lstStyle/>
          <a:p>
            <a:pPr algn="ctr"/>
            <a:r>
              <a:rPr lang="en-US" sz="3200" b="1" dirty="0"/>
              <a:t>Add losses, backpropagate</a:t>
            </a:r>
          </a:p>
          <a:p>
            <a:pPr algn="ctr"/>
            <a:r>
              <a:rPr lang="en-US" sz="3200" dirty="0"/>
              <a:t>Final loss: L = </a:t>
            </a:r>
            <a:r>
              <a:rPr lang="en-US" sz="3200" dirty="0" err="1"/>
              <a:t>Lc</a:t>
            </a:r>
            <a:r>
              <a:rPr lang="en-US" sz="3200" dirty="0"/>
              <a:t> + </a:t>
            </a:r>
            <a:r>
              <a:rPr lang="el-GR" sz="3200" dirty="0"/>
              <a:t>λ</a:t>
            </a:r>
            <a:r>
              <a:rPr lang="en-US" sz="3200" dirty="0" err="1"/>
              <a:t>Lb</a:t>
            </a:r>
            <a:endParaRPr lang="en-US" sz="3200" dirty="0"/>
          </a:p>
          <a:p>
            <a:pPr algn="ctr"/>
            <a:endParaRPr lang="en-US" sz="3200" dirty="0"/>
          </a:p>
          <a:p>
            <a:pPr algn="ctr"/>
            <a:r>
              <a:rPr lang="en-US" sz="3200" b="1" dirty="0"/>
              <a:t>Why do we need the </a:t>
            </a:r>
            <a:r>
              <a:rPr lang="el-GR" sz="3200" b="1" dirty="0"/>
              <a:t>λ</a:t>
            </a:r>
            <a:r>
              <a:rPr lang="en-US" sz="3200" b="1" dirty="0"/>
              <a:t>? </a:t>
            </a:r>
          </a:p>
        </p:txBody>
      </p:sp>
      <p:cxnSp>
        <p:nvCxnSpPr>
          <p:cNvPr id="4" name="Straight Connector 3">
            <a:extLst>
              <a:ext uri="{FF2B5EF4-FFF2-40B4-BE49-F238E27FC236}">
                <a16:creationId xmlns:a16="http://schemas.microsoft.com/office/drawing/2014/main" id="{04F11B31-6EA6-44EB-BEDB-796519308257}"/>
              </a:ext>
            </a:extLst>
          </p:cNvPr>
          <p:cNvCxnSpPr>
            <a:cxnSpLocks/>
          </p:cNvCxnSpPr>
          <p:nvPr/>
        </p:nvCxnSpPr>
        <p:spPr>
          <a:xfrm>
            <a:off x="292287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77AFD04-28AC-4AFE-88CE-642C30417FBA}"/>
              </a:ext>
            </a:extLst>
          </p:cNvPr>
          <p:cNvSpPr/>
          <p:nvPr/>
        </p:nvSpPr>
        <p:spPr>
          <a:xfrm>
            <a:off x="3596627" y="2441150"/>
            <a:ext cx="1104465"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16" name="Straight Connector 15">
            <a:extLst>
              <a:ext uri="{FF2B5EF4-FFF2-40B4-BE49-F238E27FC236}">
                <a16:creationId xmlns:a16="http://schemas.microsoft.com/office/drawing/2014/main" id="{81389968-75B8-45B0-8BA5-DDE954DE96EC}"/>
              </a:ext>
            </a:extLst>
          </p:cNvPr>
          <p:cNvCxnSpPr>
            <a:cxnSpLocks/>
          </p:cNvCxnSpPr>
          <p:nvPr/>
        </p:nvCxnSpPr>
        <p:spPr>
          <a:xfrm flipV="1">
            <a:off x="4926559" y="2131481"/>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82F1F0F-F513-4140-98FC-36952998BEF6}"/>
              </a:ext>
            </a:extLst>
          </p:cNvPr>
          <p:cNvGrpSpPr/>
          <p:nvPr/>
        </p:nvGrpSpPr>
        <p:grpSpPr>
          <a:xfrm>
            <a:off x="5483254" y="1254319"/>
            <a:ext cx="1180861" cy="1169550"/>
            <a:chOff x="5502653" y="2390192"/>
            <a:chExt cx="1180861" cy="1169550"/>
          </a:xfrm>
        </p:grpSpPr>
        <p:sp>
          <p:nvSpPr>
            <p:cNvPr id="19" name="Cube 18">
              <a:extLst>
                <a:ext uri="{FF2B5EF4-FFF2-40B4-BE49-F238E27FC236}">
                  <a16:creationId xmlns:a16="http://schemas.microsoft.com/office/drawing/2014/main" id="{F0BD7487-6D02-4427-B569-08710AA86E78}"/>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BA4B8E7-72A5-4D7A-96FB-CD78D7CD63D8}"/>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1" name="TextBox 20">
              <a:extLst>
                <a:ext uri="{FF2B5EF4-FFF2-40B4-BE49-F238E27FC236}">
                  <a16:creationId xmlns:a16="http://schemas.microsoft.com/office/drawing/2014/main" id="{79DCD0BB-B6C5-4368-9D97-AC6E4B89388E}"/>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2" name="TextBox 21">
              <a:extLst>
                <a:ext uri="{FF2B5EF4-FFF2-40B4-BE49-F238E27FC236}">
                  <a16:creationId xmlns:a16="http://schemas.microsoft.com/office/drawing/2014/main" id="{5894E804-2092-4CDD-9022-0125213ED4A0}"/>
                </a:ext>
              </a:extLst>
            </p:cNvPr>
            <p:cNvSpPr txBox="1"/>
            <p:nvPr/>
          </p:nvSpPr>
          <p:spPr>
            <a:xfrm>
              <a:off x="6123275" y="2390192"/>
              <a:ext cx="487086" cy="584775"/>
            </a:xfrm>
            <a:prstGeom prst="rect">
              <a:avLst/>
            </a:prstGeom>
            <a:noFill/>
          </p:spPr>
          <p:txBody>
            <a:bodyPr wrap="square" rtlCol="0">
              <a:spAutoFit/>
            </a:bodyPr>
            <a:lstStyle/>
            <a:p>
              <a:pPr algn="ctr"/>
              <a:r>
                <a:rPr lang="en-US" sz="3200" dirty="0"/>
                <a:t>F</a:t>
              </a:r>
            </a:p>
          </p:txBody>
        </p:sp>
      </p:grpSp>
      <p:pic>
        <p:nvPicPr>
          <p:cNvPr id="25" name="Picture 24">
            <a:extLst>
              <a:ext uri="{FF2B5EF4-FFF2-40B4-BE49-F238E27FC236}">
                <a16:creationId xmlns:a16="http://schemas.microsoft.com/office/drawing/2014/main" id="{96EFF4ED-7BF4-4C53-89BA-9FC7CE87C9A2}"/>
              </a:ext>
            </a:extLst>
          </p:cNvPr>
          <p:cNvPicPr>
            <a:picLocks noChangeAspect="1"/>
          </p:cNvPicPr>
          <p:nvPr/>
        </p:nvPicPr>
        <p:blipFill rotWithShape="1">
          <a:blip r:embed="rId2">
            <a:extLst>
              <a:ext uri="{28A0092B-C50C-407E-A947-70E740481C1C}">
                <a14:useLocalDpi xmlns:a14="http://schemas.microsoft.com/office/drawing/2010/main" val="0"/>
              </a:ext>
            </a:extLst>
          </a:blip>
          <a:srcRect l="60453" t="18557" r="13059" b="46124"/>
          <a:stretch/>
        </p:blipFill>
        <p:spPr>
          <a:xfrm>
            <a:off x="877641" y="1839094"/>
            <a:ext cx="1819769" cy="1819769"/>
          </a:xfrm>
          <a:prstGeom prst="rect">
            <a:avLst/>
          </a:prstGeom>
          <a:ln>
            <a:solidFill>
              <a:schemeClr val="tx1"/>
            </a:solidFill>
          </a:ln>
        </p:spPr>
      </p:pic>
      <p:cxnSp>
        <p:nvCxnSpPr>
          <p:cNvPr id="14" name="Straight Connector 13">
            <a:extLst>
              <a:ext uri="{FF2B5EF4-FFF2-40B4-BE49-F238E27FC236}">
                <a16:creationId xmlns:a16="http://schemas.microsoft.com/office/drawing/2014/main" id="{A8EAC579-8B87-4958-A866-3D68AC417C1A}"/>
              </a:ext>
            </a:extLst>
          </p:cNvPr>
          <p:cNvCxnSpPr>
            <a:cxnSpLocks/>
          </p:cNvCxnSpPr>
          <p:nvPr/>
        </p:nvCxnSpPr>
        <p:spPr>
          <a:xfrm>
            <a:off x="4958832" y="2899128"/>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EFAEBF0-68FA-4C56-A3F3-7BC7B0E7B313}"/>
              </a:ext>
            </a:extLst>
          </p:cNvPr>
          <p:cNvGrpSpPr/>
          <p:nvPr/>
        </p:nvGrpSpPr>
        <p:grpSpPr>
          <a:xfrm>
            <a:off x="5483254" y="2629206"/>
            <a:ext cx="1180861" cy="1169550"/>
            <a:chOff x="5502653" y="2390192"/>
            <a:chExt cx="1180861" cy="1169550"/>
          </a:xfrm>
        </p:grpSpPr>
        <p:sp>
          <p:nvSpPr>
            <p:cNvPr id="24" name="Cube 23">
              <a:extLst>
                <a:ext uri="{FF2B5EF4-FFF2-40B4-BE49-F238E27FC236}">
                  <a16:creationId xmlns:a16="http://schemas.microsoft.com/office/drawing/2014/main" id="{D57BA3D1-B8EF-44DC-B84C-920E64579AD5}"/>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4FABDF8-4DA7-49C1-B18F-99831F93D27C}"/>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27" name="TextBox 26">
              <a:extLst>
                <a:ext uri="{FF2B5EF4-FFF2-40B4-BE49-F238E27FC236}">
                  <a16:creationId xmlns:a16="http://schemas.microsoft.com/office/drawing/2014/main" id="{916FECDE-0968-4F3C-B2A4-EF59FD97DECF}"/>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28" name="TextBox 27">
              <a:extLst>
                <a:ext uri="{FF2B5EF4-FFF2-40B4-BE49-F238E27FC236}">
                  <a16:creationId xmlns:a16="http://schemas.microsoft.com/office/drawing/2014/main" id="{DDAA7104-1AF5-4E92-A8D2-0500C887019B}"/>
                </a:ext>
              </a:extLst>
            </p:cNvPr>
            <p:cNvSpPr txBox="1"/>
            <p:nvPr/>
          </p:nvSpPr>
          <p:spPr>
            <a:xfrm>
              <a:off x="6123275" y="2390192"/>
              <a:ext cx="487086" cy="584775"/>
            </a:xfrm>
            <a:prstGeom prst="rect">
              <a:avLst/>
            </a:prstGeom>
            <a:noFill/>
          </p:spPr>
          <p:txBody>
            <a:bodyPr wrap="square" rtlCol="0">
              <a:spAutoFit/>
            </a:bodyPr>
            <a:lstStyle/>
            <a:p>
              <a:pPr algn="ctr"/>
              <a:r>
                <a:rPr lang="en-US" sz="3200" dirty="0"/>
                <a:t>4</a:t>
              </a:r>
            </a:p>
          </p:txBody>
        </p:sp>
      </p:grpSp>
      <p:sp>
        <p:nvSpPr>
          <p:cNvPr id="3" name="Rectangle 2">
            <a:extLst>
              <a:ext uri="{FF2B5EF4-FFF2-40B4-BE49-F238E27FC236}">
                <a16:creationId xmlns:a16="http://schemas.microsoft.com/office/drawing/2014/main" id="{A9D6BF6F-E075-4649-B663-7F3B67EC146E}"/>
              </a:ext>
            </a:extLst>
          </p:cNvPr>
          <p:cNvSpPr/>
          <p:nvPr/>
        </p:nvSpPr>
        <p:spPr>
          <a:xfrm>
            <a:off x="7088295" y="1893135"/>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Lc</a:t>
            </a:r>
            <a:endParaRPr lang="en-US" sz="2800" dirty="0"/>
          </a:p>
        </p:txBody>
      </p:sp>
      <p:cxnSp>
        <p:nvCxnSpPr>
          <p:cNvPr id="29" name="Straight Connector 28">
            <a:extLst>
              <a:ext uri="{FF2B5EF4-FFF2-40B4-BE49-F238E27FC236}">
                <a16:creationId xmlns:a16="http://schemas.microsoft.com/office/drawing/2014/main" id="{B505B64B-4184-4BEE-9CA6-D7A72B2AC3C4}"/>
              </a:ext>
            </a:extLst>
          </p:cNvPr>
          <p:cNvCxnSpPr>
            <a:cxnSpLocks/>
          </p:cNvCxnSpPr>
          <p:nvPr/>
        </p:nvCxnSpPr>
        <p:spPr>
          <a:xfrm>
            <a:off x="6727666" y="2087409"/>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8839A49-41B7-4306-993A-CBDDB05720C5}"/>
              </a:ext>
            </a:extLst>
          </p:cNvPr>
          <p:cNvSpPr/>
          <p:nvPr/>
        </p:nvSpPr>
        <p:spPr>
          <a:xfrm>
            <a:off x="7088295" y="3228862"/>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Lb</a:t>
            </a:r>
            <a:endParaRPr lang="en-US" sz="2800" dirty="0"/>
          </a:p>
        </p:txBody>
      </p:sp>
      <p:cxnSp>
        <p:nvCxnSpPr>
          <p:cNvPr id="33" name="Straight Connector 32">
            <a:extLst>
              <a:ext uri="{FF2B5EF4-FFF2-40B4-BE49-F238E27FC236}">
                <a16:creationId xmlns:a16="http://schemas.microsoft.com/office/drawing/2014/main" id="{CD8DBC48-B66F-42A9-9D6F-5BB5C944F8A3}"/>
              </a:ext>
            </a:extLst>
          </p:cNvPr>
          <p:cNvCxnSpPr>
            <a:cxnSpLocks/>
          </p:cNvCxnSpPr>
          <p:nvPr/>
        </p:nvCxnSpPr>
        <p:spPr>
          <a:xfrm>
            <a:off x="6727666" y="3429000"/>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4C4930A-D98C-473A-8E83-32897CADA949}"/>
              </a:ext>
            </a:extLst>
          </p:cNvPr>
          <p:cNvCxnSpPr>
            <a:cxnSpLocks/>
          </p:cNvCxnSpPr>
          <p:nvPr/>
        </p:nvCxnSpPr>
        <p:spPr>
          <a:xfrm>
            <a:off x="7433698" y="2324730"/>
            <a:ext cx="297078" cy="3187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A44BD8-4286-4EEE-8088-52A430EAF1DC}"/>
              </a:ext>
            </a:extLst>
          </p:cNvPr>
          <p:cNvCxnSpPr>
            <a:cxnSpLocks/>
          </p:cNvCxnSpPr>
          <p:nvPr/>
        </p:nvCxnSpPr>
        <p:spPr>
          <a:xfrm flipV="1">
            <a:off x="7434830" y="2867017"/>
            <a:ext cx="297078" cy="3187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8AA482A-1ACE-462F-8C95-0E223046A943}"/>
              </a:ext>
            </a:extLst>
          </p:cNvPr>
          <p:cNvSpPr txBox="1"/>
          <p:nvPr/>
        </p:nvSpPr>
        <p:spPr>
          <a:xfrm>
            <a:off x="7779101" y="2533588"/>
            <a:ext cx="590348" cy="523220"/>
          </a:xfrm>
          <a:prstGeom prst="rect">
            <a:avLst/>
          </a:prstGeom>
          <a:noFill/>
        </p:spPr>
        <p:txBody>
          <a:bodyPr wrap="square" rtlCol="0">
            <a:spAutoFit/>
          </a:bodyPr>
          <a:lstStyle/>
          <a:p>
            <a:r>
              <a:rPr lang="en-US" sz="2800" dirty="0"/>
              <a:t>+</a:t>
            </a:r>
          </a:p>
        </p:txBody>
      </p:sp>
      <p:sp>
        <p:nvSpPr>
          <p:cNvPr id="34" name="Rectangle 33">
            <a:extLst>
              <a:ext uri="{FF2B5EF4-FFF2-40B4-BE49-F238E27FC236}">
                <a16:creationId xmlns:a16="http://schemas.microsoft.com/office/drawing/2014/main" id="{84B400C9-348E-4B56-B9F4-E9479AC8145B}"/>
              </a:ext>
            </a:extLst>
          </p:cNvPr>
          <p:cNvSpPr/>
          <p:nvPr/>
        </p:nvSpPr>
        <p:spPr>
          <a:xfrm>
            <a:off x="8454516" y="2596699"/>
            <a:ext cx="31296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a:t>
            </a:r>
          </a:p>
        </p:txBody>
      </p:sp>
      <p:cxnSp>
        <p:nvCxnSpPr>
          <p:cNvPr id="35" name="Straight Connector 34">
            <a:extLst>
              <a:ext uri="{FF2B5EF4-FFF2-40B4-BE49-F238E27FC236}">
                <a16:creationId xmlns:a16="http://schemas.microsoft.com/office/drawing/2014/main" id="{15238C16-828B-4B3D-92CD-C9EAE80544FC}"/>
              </a:ext>
            </a:extLst>
          </p:cNvPr>
          <p:cNvCxnSpPr>
            <a:cxnSpLocks/>
          </p:cNvCxnSpPr>
          <p:nvPr/>
        </p:nvCxnSpPr>
        <p:spPr>
          <a:xfrm>
            <a:off x="8093887" y="2790973"/>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54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16DB9-E4AE-4E26-BD46-7AE651016D8A}"/>
              </a:ext>
            </a:extLst>
          </p:cNvPr>
          <p:cNvSpPr>
            <a:spLocks noGrp="1"/>
          </p:cNvSpPr>
          <p:nvPr>
            <p:ph type="title"/>
          </p:nvPr>
        </p:nvSpPr>
        <p:spPr/>
        <p:txBody>
          <a:bodyPr/>
          <a:lstStyle/>
          <a:p>
            <a:endParaRPr lang="en-US"/>
          </a:p>
        </p:txBody>
      </p:sp>
      <p:pic>
        <p:nvPicPr>
          <p:cNvPr id="4" name="Visually indicated sounds - results-JpZUZ9ZDECE">
            <a:hlinkClick r:id="" action="ppaction://media"/>
            <a:extLst>
              <a:ext uri="{FF2B5EF4-FFF2-40B4-BE49-F238E27FC236}">
                <a16:creationId xmlns:a16="http://schemas.microsoft.com/office/drawing/2014/main" id="{E67B4B20-571E-40C8-81AA-58A25E8F06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77" y="885156"/>
            <a:ext cx="9155555" cy="5149883"/>
          </a:xfrm>
        </p:spPr>
      </p:pic>
    </p:spTree>
    <p:extLst>
      <p:ext uri="{BB962C8B-B14F-4D97-AF65-F5344CB8AC3E}">
        <p14:creationId xmlns:p14="http://schemas.microsoft.com/office/powerpoint/2010/main" val="99417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8CA78-A04E-4F00-94A9-2F2DB7B30334}"/>
              </a:ext>
            </a:extLst>
          </p:cNvPr>
          <p:cNvSpPr>
            <a:spLocks noGrp="1"/>
          </p:cNvSpPr>
          <p:nvPr>
            <p:ph type="title"/>
          </p:nvPr>
        </p:nvSpPr>
        <p:spPr/>
        <p:txBody>
          <a:bodyPr/>
          <a:lstStyle/>
          <a:p>
            <a:r>
              <a:rPr lang="en-US" dirty="0"/>
              <a:t>Face Recognition</a:t>
            </a:r>
          </a:p>
        </p:txBody>
      </p:sp>
      <p:sp>
        <p:nvSpPr>
          <p:cNvPr id="3" name="Content Placeholder 2">
            <a:extLst>
              <a:ext uri="{FF2B5EF4-FFF2-40B4-BE49-F238E27FC236}">
                <a16:creationId xmlns:a16="http://schemas.microsoft.com/office/drawing/2014/main" id="{3B129563-7377-4A80-B9E7-C122358F4D77}"/>
              </a:ext>
            </a:extLst>
          </p:cNvPr>
          <p:cNvSpPr>
            <a:spLocks noGrp="1"/>
          </p:cNvSpPr>
          <p:nvPr>
            <p:ph idx="1"/>
          </p:nvPr>
        </p:nvSpPr>
        <p:spPr/>
        <p:txBody>
          <a:bodyPr/>
          <a:lstStyle/>
          <a:p>
            <a:r>
              <a:rPr lang="en-US" dirty="0"/>
              <a:t>Some goals for face/person/recognition:</a:t>
            </a:r>
          </a:p>
          <a:p>
            <a:pPr lvl="1"/>
            <a:r>
              <a:rPr lang="en-US" dirty="0"/>
              <a:t>Should be able to recognize lots of people</a:t>
            </a:r>
          </a:p>
          <a:p>
            <a:pPr lvl="1"/>
            <a:r>
              <a:rPr lang="en-US" dirty="0"/>
              <a:t>Shouldn’t require lots of data per-person</a:t>
            </a:r>
          </a:p>
          <a:p>
            <a:pPr lvl="1"/>
            <a:r>
              <a:rPr lang="en-US" dirty="0"/>
              <a:t>Should be able to recognize a new person post-training </a:t>
            </a:r>
          </a:p>
          <a:p>
            <a:r>
              <a:rPr lang="en-US" dirty="0"/>
              <a:t>Classification doesn’t handle any of these well.</a:t>
            </a:r>
          </a:p>
        </p:txBody>
      </p:sp>
    </p:spTree>
    <p:extLst>
      <p:ext uri="{BB962C8B-B14F-4D97-AF65-F5344CB8AC3E}">
        <p14:creationId xmlns:p14="http://schemas.microsoft.com/office/powerpoint/2010/main" val="38543913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5BB44-26A1-4D24-93FE-A0EFE24A0E6F}"/>
              </a:ext>
            </a:extLst>
          </p:cNvPr>
          <p:cNvSpPr>
            <a:spLocks noGrp="1"/>
          </p:cNvSpPr>
          <p:nvPr>
            <p:ph type="title"/>
          </p:nvPr>
        </p:nvSpPr>
        <p:spPr/>
        <p:txBody>
          <a:bodyPr/>
          <a:lstStyle/>
          <a:p>
            <a:r>
              <a:rPr lang="en-US" dirty="0"/>
              <a:t>Face Recognition</a:t>
            </a:r>
          </a:p>
        </p:txBody>
      </p:sp>
      <p:pic>
        <p:nvPicPr>
          <p:cNvPr id="4" name="Picture 3">
            <a:extLst>
              <a:ext uri="{FF2B5EF4-FFF2-40B4-BE49-F238E27FC236}">
                <a16:creationId xmlns:a16="http://schemas.microsoft.com/office/drawing/2014/main" id="{0A972882-6AAA-45C5-9E2C-737AB4006C97}"/>
              </a:ext>
            </a:extLst>
          </p:cNvPr>
          <p:cNvPicPr>
            <a:picLocks noChangeAspect="1"/>
          </p:cNvPicPr>
          <p:nvPr/>
        </p:nvPicPr>
        <p:blipFill>
          <a:blip r:embed="rId2"/>
          <a:stretch>
            <a:fillRect/>
          </a:stretch>
        </p:blipFill>
        <p:spPr>
          <a:xfrm>
            <a:off x="4155418" y="1496370"/>
            <a:ext cx="4605062" cy="5179711"/>
          </a:xfrm>
          <a:prstGeom prst="rect">
            <a:avLst/>
          </a:prstGeom>
        </p:spPr>
      </p:pic>
      <p:sp>
        <p:nvSpPr>
          <p:cNvPr id="5" name="TextBox 4">
            <a:extLst>
              <a:ext uri="{FF2B5EF4-FFF2-40B4-BE49-F238E27FC236}">
                <a16:creationId xmlns:a16="http://schemas.microsoft.com/office/drawing/2014/main" id="{9C417C55-237F-4126-BF61-2A70AC5CC6C8}"/>
              </a:ext>
            </a:extLst>
          </p:cNvPr>
          <p:cNvSpPr txBox="1"/>
          <p:nvPr/>
        </p:nvSpPr>
        <p:spPr>
          <a:xfrm>
            <a:off x="274544" y="1550818"/>
            <a:ext cx="3808874" cy="5011907"/>
          </a:xfrm>
          <a:prstGeom prst="rect">
            <a:avLst/>
          </a:prstGeom>
          <a:noFill/>
        </p:spPr>
        <p:txBody>
          <a:bodyPr wrap="square" rtlCol="0">
            <a:noAutofit/>
          </a:bodyPr>
          <a:lstStyle/>
          <a:p>
            <a:r>
              <a:rPr lang="en-US" sz="2800" b="1" dirty="0"/>
              <a:t>Goal</a:t>
            </a:r>
            <a:r>
              <a:rPr lang="en-US" sz="2800" dirty="0"/>
              <a:t>: given images, would like to be able to compute distances between the images.</a:t>
            </a:r>
          </a:p>
          <a:p>
            <a:endParaRPr lang="en-US" sz="2800" dirty="0"/>
          </a:p>
          <a:p>
            <a:r>
              <a:rPr lang="en-US" sz="2800" b="1" dirty="0"/>
              <a:t>Face recognition is then</a:t>
            </a:r>
            <a:r>
              <a:rPr lang="en-US" sz="2800" dirty="0"/>
              <a:t>: given reference image, is this person the same as the reference image </a:t>
            </a:r>
          </a:p>
          <a:p>
            <a:r>
              <a:rPr lang="en-US" sz="2800" dirty="0"/>
              <a:t>(here: &lt; 1.1)</a:t>
            </a:r>
          </a:p>
        </p:txBody>
      </p:sp>
    </p:spTree>
    <p:extLst>
      <p:ext uri="{BB962C8B-B14F-4D97-AF65-F5344CB8AC3E}">
        <p14:creationId xmlns:p14="http://schemas.microsoft.com/office/powerpoint/2010/main" val="3893906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5BB44-26A1-4D24-93FE-A0EFE24A0E6F}"/>
              </a:ext>
            </a:extLst>
          </p:cNvPr>
          <p:cNvSpPr>
            <a:spLocks noGrp="1"/>
          </p:cNvSpPr>
          <p:nvPr>
            <p:ph type="title"/>
          </p:nvPr>
        </p:nvSpPr>
        <p:spPr/>
        <p:txBody>
          <a:bodyPr/>
          <a:lstStyle/>
          <a:p>
            <a:r>
              <a:rPr lang="en-US" dirty="0"/>
              <a:t>Face Recognition</a:t>
            </a:r>
          </a:p>
        </p:txBody>
      </p:sp>
      <p:pic>
        <p:nvPicPr>
          <p:cNvPr id="4" name="Picture 3">
            <a:extLst>
              <a:ext uri="{FF2B5EF4-FFF2-40B4-BE49-F238E27FC236}">
                <a16:creationId xmlns:a16="http://schemas.microsoft.com/office/drawing/2014/main" id="{0A972882-6AAA-45C5-9E2C-737AB4006C97}"/>
              </a:ext>
            </a:extLst>
          </p:cNvPr>
          <p:cNvPicPr>
            <a:picLocks noChangeAspect="1"/>
          </p:cNvPicPr>
          <p:nvPr/>
        </p:nvPicPr>
        <p:blipFill>
          <a:blip r:embed="rId2">
            <a:grayscl/>
            <a:extLst>
              <a:ext uri="{BEBA8EAE-BF5A-486C-A8C5-ECC9F3942E4B}">
                <a14:imgProps xmlns:a14="http://schemas.microsoft.com/office/drawing/2010/main">
                  <a14:imgLayer r:embed="rId3">
                    <a14:imgEffect>
                      <a14:brightnessContrast bright="10000"/>
                    </a14:imgEffect>
                  </a14:imgLayer>
                </a14:imgProps>
              </a:ext>
            </a:extLst>
          </a:blip>
          <a:stretch>
            <a:fillRect/>
          </a:stretch>
        </p:blipFill>
        <p:spPr>
          <a:xfrm>
            <a:off x="4155418" y="1496370"/>
            <a:ext cx="4605062" cy="5179711"/>
          </a:xfrm>
          <a:prstGeom prst="rect">
            <a:avLst/>
          </a:prstGeom>
        </p:spPr>
      </p:pic>
      <p:grpSp>
        <p:nvGrpSpPr>
          <p:cNvPr id="9" name="Group 8">
            <a:extLst>
              <a:ext uri="{FF2B5EF4-FFF2-40B4-BE49-F238E27FC236}">
                <a16:creationId xmlns:a16="http://schemas.microsoft.com/office/drawing/2014/main" id="{8E6978BE-A6BD-40FC-BEF9-D3E6FD1A154E}"/>
              </a:ext>
            </a:extLst>
          </p:cNvPr>
          <p:cNvGrpSpPr/>
          <p:nvPr/>
        </p:nvGrpSpPr>
        <p:grpSpPr>
          <a:xfrm>
            <a:off x="4200524" y="1496370"/>
            <a:ext cx="2019301" cy="1589730"/>
            <a:chOff x="4200524" y="1496370"/>
            <a:chExt cx="2019301" cy="1589730"/>
          </a:xfrm>
        </p:grpSpPr>
        <p:sp>
          <p:nvSpPr>
            <p:cNvPr id="6" name="Rectangle 5">
              <a:extLst>
                <a:ext uri="{FF2B5EF4-FFF2-40B4-BE49-F238E27FC236}">
                  <a16:creationId xmlns:a16="http://schemas.microsoft.com/office/drawing/2014/main" id="{BF5F5A4B-7D48-4ADB-98AA-B476CF64661C}"/>
                </a:ext>
              </a:extLst>
            </p:cNvPr>
            <p:cNvSpPr/>
            <p:nvPr/>
          </p:nvSpPr>
          <p:spPr>
            <a:xfrm>
              <a:off x="4200524" y="1496370"/>
              <a:ext cx="2019301" cy="1589730"/>
            </a:xfrm>
            <a:prstGeom prst="rect">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a:extLst>
                <a:ext uri="{FF2B5EF4-FFF2-40B4-BE49-F238E27FC236}">
                  <a16:creationId xmlns:a16="http://schemas.microsoft.com/office/drawing/2014/main" id="{9465B490-B743-4C55-9B51-8BC6DB0A9722}"/>
                </a:ext>
              </a:extLst>
            </p:cNvPr>
            <p:cNvSpPr/>
            <p:nvPr/>
          </p:nvSpPr>
          <p:spPr>
            <a:xfrm>
              <a:off x="5029121" y="1728393"/>
              <a:ext cx="362107" cy="112568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3893635-C8AD-49DD-BA23-4527C13EFEED}"/>
              </a:ext>
            </a:extLst>
          </p:cNvPr>
          <p:cNvGrpSpPr/>
          <p:nvPr/>
        </p:nvGrpSpPr>
        <p:grpSpPr>
          <a:xfrm>
            <a:off x="6634161" y="1496370"/>
            <a:ext cx="2019301" cy="1589730"/>
            <a:chOff x="4200524" y="1496370"/>
            <a:chExt cx="2019301" cy="1589730"/>
          </a:xfrm>
        </p:grpSpPr>
        <p:sp>
          <p:nvSpPr>
            <p:cNvPr id="14" name="Rectangle 13">
              <a:extLst>
                <a:ext uri="{FF2B5EF4-FFF2-40B4-BE49-F238E27FC236}">
                  <a16:creationId xmlns:a16="http://schemas.microsoft.com/office/drawing/2014/main" id="{86E22C68-489A-439C-9917-21C6F4066897}"/>
                </a:ext>
              </a:extLst>
            </p:cNvPr>
            <p:cNvSpPr/>
            <p:nvPr/>
          </p:nvSpPr>
          <p:spPr>
            <a:xfrm>
              <a:off x="4200524" y="1496370"/>
              <a:ext cx="2019301" cy="1589730"/>
            </a:xfrm>
            <a:prstGeom prst="rect">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a:extLst>
                <a:ext uri="{FF2B5EF4-FFF2-40B4-BE49-F238E27FC236}">
                  <a16:creationId xmlns:a16="http://schemas.microsoft.com/office/drawing/2014/main" id="{694B7219-F2D5-44D8-AACB-1496316A9ABF}"/>
                </a:ext>
              </a:extLst>
            </p:cNvPr>
            <p:cNvSpPr/>
            <p:nvPr/>
          </p:nvSpPr>
          <p:spPr>
            <a:xfrm>
              <a:off x="5029121" y="1728393"/>
              <a:ext cx="362107" cy="112568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5749E97-0B3C-41C7-B48B-E7910C900D34}"/>
              </a:ext>
            </a:extLst>
          </p:cNvPr>
          <p:cNvSpPr/>
          <p:nvPr/>
        </p:nvSpPr>
        <p:spPr>
          <a:xfrm>
            <a:off x="6634161" y="3262785"/>
            <a:ext cx="2019301" cy="1589730"/>
          </a:xfrm>
          <a:prstGeom prst="rect">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0465B6CA-14FA-4DB6-A548-8AEAA40EED33}"/>
              </a:ext>
            </a:extLst>
          </p:cNvPr>
          <p:cNvSpPr/>
          <p:nvPr/>
        </p:nvSpPr>
        <p:spPr>
          <a:xfrm>
            <a:off x="7462758" y="3494808"/>
            <a:ext cx="362107" cy="112568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BEA8DA3-9BF4-4303-9BD1-821C1E03AAA3}"/>
              </a:ext>
            </a:extLst>
          </p:cNvPr>
          <p:cNvSpPr/>
          <p:nvPr/>
        </p:nvSpPr>
        <p:spPr>
          <a:xfrm>
            <a:off x="4200524" y="3262785"/>
            <a:ext cx="2019301" cy="1589730"/>
          </a:xfrm>
          <a:prstGeom prst="rect">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A44F0707-049F-4C8B-90CA-7047D158189A}"/>
              </a:ext>
            </a:extLst>
          </p:cNvPr>
          <p:cNvSpPr/>
          <p:nvPr/>
        </p:nvSpPr>
        <p:spPr>
          <a:xfrm>
            <a:off x="5029121" y="3494808"/>
            <a:ext cx="362107" cy="112568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62AD2554-98B0-49DD-B43E-5360B1DFE988}"/>
              </a:ext>
            </a:extLst>
          </p:cNvPr>
          <p:cNvGrpSpPr/>
          <p:nvPr/>
        </p:nvGrpSpPr>
        <p:grpSpPr>
          <a:xfrm>
            <a:off x="4200524" y="5048250"/>
            <a:ext cx="2019301" cy="1589730"/>
            <a:chOff x="4200524" y="1496370"/>
            <a:chExt cx="2019301" cy="1589730"/>
          </a:xfrm>
        </p:grpSpPr>
        <p:sp>
          <p:nvSpPr>
            <p:cNvPr id="23" name="Rectangle 22">
              <a:extLst>
                <a:ext uri="{FF2B5EF4-FFF2-40B4-BE49-F238E27FC236}">
                  <a16:creationId xmlns:a16="http://schemas.microsoft.com/office/drawing/2014/main" id="{92813A23-821E-4060-970A-9874BFECE957}"/>
                </a:ext>
              </a:extLst>
            </p:cNvPr>
            <p:cNvSpPr/>
            <p:nvPr/>
          </p:nvSpPr>
          <p:spPr>
            <a:xfrm>
              <a:off x="4200524" y="1496370"/>
              <a:ext cx="2019301" cy="1589730"/>
            </a:xfrm>
            <a:prstGeom prst="rect">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30BF3D09-181E-49FE-A0CB-89607BACB9B4}"/>
                </a:ext>
              </a:extLst>
            </p:cNvPr>
            <p:cNvSpPr/>
            <p:nvPr/>
          </p:nvSpPr>
          <p:spPr>
            <a:xfrm>
              <a:off x="5029121" y="1728393"/>
              <a:ext cx="362107" cy="112568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BB60656D-F27D-49D1-9338-C5843956D4A0}"/>
              </a:ext>
            </a:extLst>
          </p:cNvPr>
          <p:cNvSpPr/>
          <p:nvPr/>
        </p:nvSpPr>
        <p:spPr>
          <a:xfrm>
            <a:off x="6634161" y="5048249"/>
            <a:ext cx="2019301" cy="1589730"/>
          </a:xfrm>
          <a:prstGeom prst="rect">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0BB9716C-40DC-4CB7-9454-C9F4E0FE1B0B}"/>
              </a:ext>
            </a:extLst>
          </p:cNvPr>
          <p:cNvSpPr/>
          <p:nvPr/>
        </p:nvSpPr>
        <p:spPr>
          <a:xfrm>
            <a:off x="7462758" y="5280272"/>
            <a:ext cx="362107" cy="112568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76D0776-345D-4DAD-B9CC-DF72A108D8DA}"/>
              </a:ext>
            </a:extLst>
          </p:cNvPr>
          <p:cNvSpPr txBox="1"/>
          <p:nvPr/>
        </p:nvSpPr>
        <p:spPr>
          <a:xfrm>
            <a:off x="274544" y="1550818"/>
            <a:ext cx="3808874" cy="5011907"/>
          </a:xfrm>
          <a:prstGeom prst="rect">
            <a:avLst/>
          </a:prstGeom>
          <a:noFill/>
        </p:spPr>
        <p:txBody>
          <a:bodyPr wrap="square" rtlCol="0">
            <a:noAutofit/>
          </a:bodyPr>
          <a:lstStyle/>
          <a:p>
            <a:r>
              <a:rPr lang="en-US" sz="2800" dirty="0"/>
              <a:t>Distances between images are not meaningful. </a:t>
            </a:r>
          </a:p>
          <a:p>
            <a:endParaRPr lang="en-US" sz="2800" dirty="0"/>
          </a:p>
          <a:p>
            <a:r>
              <a:rPr lang="en-US" sz="2800" dirty="0"/>
              <a:t>Need to convert image into vector (typically normalized to unit sphere)</a:t>
            </a:r>
          </a:p>
          <a:p>
            <a:endParaRPr lang="en-US" sz="2800" dirty="0"/>
          </a:p>
          <a:p>
            <a:r>
              <a:rPr lang="en-US" sz="2800" b="1" dirty="0"/>
              <a:t>How? </a:t>
            </a:r>
          </a:p>
        </p:txBody>
      </p:sp>
    </p:spTree>
    <p:extLst>
      <p:ext uri="{BB962C8B-B14F-4D97-AF65-F5344CB8AC3E}">
        <p14:creationId xmlns:p14="http://schemas.microsoft.com/office/powerpoint/2010/main" val="19903897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095B89D-31A9-4309-935E-B382BF50A9AE}"/>
              </a:ext>
            </a:extLst>
          </p:cNvPr>
          <p:cNvSpPr/>
          <p:nvPr/>
        </p:nvSpPr>
        <p:spPr>
          <a:xfrm>
            <a:off x="5743575" y="3869184"/>
            <a:ext cx="2325984" cy="132541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FAF164-2F99-4894-8A48-D5668E812D5C}"/>
              </a:ext>
            </a:extLst>
          </p:cNvPr>
          <p:cNvSpPr>
            <a:spLocks noGrp="1"/>
          </p:cNvSpPr>
          <p:nvPr>
            <p:ph type="title"/>
          </p:nvPr>
        </p:nvSpPr>
        <p:spPr/>
        <p:txBody>
          <a:bodyPr/>
          <a:lstStyle/>
          <a:p>
            <a:r>
              <a:rPr lang="en-US" dirty="0"/>
              <a:t>Triplet Network </a:t>
            </a:r>
          </a:p>
        </p:txBody>
      </p:sp>
      <p:sp>
        <p:nvSpPr>
          <p:cNvPr id="6" name="TextBox 5">
            <a:extLst>
              <a:ext uri="{FF2B5EF4-FFF2-40B4-BE49-F238E27FC236}">
                <a16:creationId xmlns:a16="http://schemas.microsoft.com/office/drawing/2014/main" id="{D90866DC-56F4-4809-9BD4-303E2563D1DB}"/>
              </a:ext>
            </a:extLst>
          </p:cNvPr>
          <p:cNvSpPr txBox="1"/>
          <p:nvPr/>
        </p:nvSpPr>
        <p:spPr>
          <a:xfrm>
            <a:off x="290326" y="4267200"/>
            <a:ext cx="1044904" cy="553998"/>
          </a:xfrm>
          <a:prstGeom prst="rect">
            <a:avLst/>
          </a:prstGeom>
          <a:noFill/>
        </p:spPr>
        <p:txBody>
          <a:bodyPr wrap="square" rtlCol="0">
            <a:noAutofit/>
          </a:bodyPr>
          <a:lstStyle/>
          <a:p>
            <a:pPr algn="ctr"/>
            <a:r>
              <a:rPr lang="en-US" sz="2800" dirty="0">
                <a:latin typeface="Times New Roman" panose="02020603050405020304" pitchFamily="18" charset="0"/>
                <a:cs typeface="Times New Roman" panose="02020603050405020304" pitchFamily="18" charset="0"/>
              </a:rPr>
              <a:t>Input </a:t>
            </a:r>
          </a:p>
        </p:txBody>
      </p:sp>
      <p:cxnSp>
        <p:nvCxnSpPr>
          <p:cNvPr id="7" name="Straight Arrow Connector 6">
            <a:extLst>
              <a:ext uri="{FF2B5EF4-FFF2-40B4-BE49-F238E27FC236}">
                <a16:creationId xmlns:a16="http://schemas.microsoft.com/office/drawing/2014/main" id="{93475BA9-A668-4B8A-8F36-366FE5D721B3}"/>
              </a:ext>
            </a:extLst>
          </p:cNvPr>
          <p:cNvCxnSpPr/>
          <p:nvPr/>
        </p:nvCxnSpPr>
        <p:spPr>
          <a:xfrm flipV="1">
            <a:off x="1362109" y="3615030"/>
            <a:ext cx="228102" cy="1"/>
          </a:xfrm>
          <a:prstGeom prst="straightConnector1">
            <a:avLst/>
          </a:prstGeom>
          <a:ln w="38100" cap="rnd">
            <a:solidFill>
              <a:schemeClr val="tx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Cube 7">
            <a:extLst>
              <a:ext uri="{FF2B5EF4-FFF2-40B4-BE49-F238E27FC236}">
                <a16:creationId xmlns:a16="http://schemas.microsoft.com/office/drawing/2014/main" id="{51A74519-5B09-4ECB-AA6B-3FDC44AE35F6}"/>
              </a:ext>
            </a:extLst>
          </p:cNvPr>
          <p:cNvSpPr/>
          <p:nvPr/>
        </p:nvSpPr>
        <p:spPr>
          <a:xfrm>
            <a:off x="1644211" y="3075036"/>
            <a:ext cx="377997" cy="1079991"/>
          </a:xfrm>
          <a:prstGeom prst="cube">
            <a:avLst>
              <a:gd name="adj" fmla="val 77500"/>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a:extLst>
              <a:ext uri="{FF2B5EF4-FFF2-40B4-BE49-F238E27FC236}">
                <a16:creationId xmlns:a16="http://schemas.microsoft.com/office/drawing/2014/main" id="{4A4C92EC-0DFE-4F41-BE99-EC0A5B9D039D}"/>
              </a:ext>
            </a:extLst>
          </p:cNvPr>
          <p:cNvSpPr/>
          <p:nvPr/>
        </p:nvSpPr>
        <p:spPr>
          <a:xfrm>
            <a:off x="1833209" y="3075036"/>
            <a:ext cx="377997" cy="1079991"/>
          </a:xfrm>
          <a:prstGeom prst="cube">
            <a:avLst>
              <a:gd name="adj" fmla="val 77500"/>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a:extLst>
              <a:ext uri="{FF2B5EF4-FFF2-40B4-BE49-F238E27FC236}">
                <a16:creationId xmlns:a16="http://schemas.microsoft.com/office/drawing/2014/main" id="{99FB3C64-A9E0-45F3-970B-87B221E06E71}"/>
              </a:ext>
            </a:extLst>
          </p:cNvPr>
          <p:cNvSpPr/>
          <p:nvPr/>
        </p:nvSpPr>
        <p:spPr>
          <a:xfrm>
            <a:off x="2022207" y="3075036"/>
            <a:ext cx="377997" cy="1079991"/>
          </a:xfrm>
          <a:prstGeom prst="cube">
            <a:avLst>
              <a:gd name="adj" fmla="val 77500"/>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a:extLst>
              <a:ext uri="{FF2B5EF4-FFF2-40B4-BE49-F238E27FC236}">
                <a16:creationId xmlns:a16="http://schemas.microsoft.com/office/drawing/2014/main" id="{DBAF0CF6-B0ED-4A93-A2BB-D236DF300029}"/>
              </a:ext>
            </a:extLst>
          </p:cNvPr>
          <p:cNvSpPr/>
          <p:nvPr/>
        </p:nvSpPr>
        <p:spPr>
          <a:xfrm>
            <a:off x="2211206" y="3075036"/>
            <a:ext cx="377997" cy="1079991"/>
          </a:xfrm>
          <a:prstGeom prst="cube">
            <a:avLst>
              <a:gd name="adj" fmla="val 77500"/>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98B1F157-B0E4-4043-88B3-DCC3BBCB3001}"/>
              </a:ext>
            </a:extLst>
          </p:cNvPr>
          <p:cNvSpPr/>
          <p:nvPr/>
        </p:nvSpPr>
        <p:spPr>
          <a:xfrm>
            <a:off x="2400204" y="3075036"/>
            <a:ext cx="377997" cy="1079991"/>
          </a:xfrm>
          <a:prstGeom prst="cube">
            <a:avLst>
              <a:gd name="adj" fmla="val 77500"/>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a:extLst>
              <a:ext uri="{FF2B5EF4-FFF2-40B4-BE49-F238E27FC236}">
                <a16:creationId xmlns:a16="http://schemas.microsoft.com/office/drawing/2014/main" id="{5F1ED873-4432-486A-B339-C12DA32FBCF6}"/>
              </a:ext>
            </a:extLst>
          </p:cNvPr>
          <p:cNvSpPr/>
          <p:nvPr/>
        </p:nvSpPr>
        <p:spPr>
          <a:xfrm>
            <a:off x="2847175" y="3214728"/>
            <a:ext cx="149174" cy="800608"/>
          </a:xfrm>
          <a:prstGeom prst="cube">
            <a:avLst>
              <a:gd name="adj" fmla="val 28533"/>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a:extLst>
              <a:ext uri="{FF2B5EF4-FFF2-40B4-BE49-F238E27FC236}">
                <a16:creationId xmlns:a16="http://schemas.microsoft.com/office/drawing/2014/main" id="{D79974A4-198A-4745-9EC9-6FE3D9C9F82C}"/>
              </a:ext>
            </a:extLst>
          </p:cNvPr>
          <p:cNvSpPr/>
          <p:nvPr/>
        </p:nvSpPr>
        <p:spPr>
          <a:xfrm>
            <a:off x="3104347" y="3214728"/>
            <a:ext cx="149174" cy="800608"/>
          </a:xfrm>
          <a:prstGeom prst="cube">
            <a:avLst>
              <a:gd name="adj" fmla="val 28533"/>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EC6D3DB7-6334-46A3-8F88-43C743946025}"/>
              </a:ext>
            </a:extLst>
          </p:cNvPr>
          <p:cNvCxnSpPr/>
          <p:nvPr/>
        </p:nvCxnSpPr>
        <p:spPr>
          <a:xfrm flipV="1">
            <a:off x="2647297" y="3615032"/>
            <a:ext cx="228102" cy="1"/>
          </a:xfrm>
          <a:prstGeom prst="straightConnector1">
            <a:avLst/>
          </a:prstGeom>
          <a:ln w="38100" cap="rnd">
            <a:solidFill>
              <a:schemeClr val="tx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12D4453-2CB5-4F0D-8FA9-29253EB86CA9}"/>
              </a:ext>
            </a:extLst>
          </p:cNvPr>
          <p:cNvCxnSpPr>
            <a:cxnSpLocks/>
          </p:cNvCxnSpPr>
          <p:nvPr/>
        </p:nvCxnSpPr>
        <p:spPr>
          <a:xfrm>
            <a:off x="3375130" y="3652699"/>
            <a:ext cx="134301" cy="0"/>
          </a:xfrm>
          <a:prstGeom prst="straightConnector1">
            <a:avLst/>
          </a:prstGeom>
          <a:ln w="38100" cap="rnd">
            <a:solidFill>
              <a:schemeClr val="tx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Cube 18">
            <a:extLst>
              <a:ext uri="{FF2B5EF4-FFF2-40B4-BE49-F238E27FC236}">
                <a16:creationId xmlns:a16="http://schemas.microsoft.com/office/drawing/2014/main" id="{B6E37C9B-81FE-4A18-835D-93C1A19FBA51}"/>
              </a:ext>
            </a:extLst>
          </p:cNvPr>
          <p:cNvSpPr/>
          <p:nvPr/>
        </p:nvSpPr>
        <p:spPr>
          <a:xfrm>
            <a:off x="3600525" y="3437188"/>
            <a:ext cx="149174" cy="431996"/>
          </a:xfrm>
          <a:prstGeom prst="cube">
            <a:avLst>
              <a:gd name="adj" fmla="val 28533"/>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30657B0-130D-4C0D-B07D-D42E4549C9C2}"/>
              </a:ext>
            </a:extLst>
          </p:cNvPr>
          <p:cNvSpPr txBox="1"/>
          <p:nvPr/>
        </p:nvSpPr>
        <p:spPr>
          <a:xfrm>
            <a:off x="2474018" y="4173429"/>
            <a:ext cx="2415442"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1024D Shape</a:t>
            </a:r>
          </a:p>
          <a:p>
            <a:pPr algn="ctr"/>
            <a:r>
              <a:rPr lang="en-US" sz="2800" dirty="0">
                <a:latin typeface="Times New Roman" panose="02020603050405020304" pitchFamily="18" charset="0"/>
                <a:cs typeface="Times New Roman" panose="02020603050405020304" pitchFamily="18" charset="0"/>
              </a:rPr>
              <a:t>Embedding</a:t>
            </a:r>
          </a:p>
        </p:txBody>
      </p:sp>
      <p:pic>
        <p:nvPicPr>
          <p:cNvPr id="24" name="Picture 9" descr="C:\Users\david\Dropbox\Job\talk\resources\eqn\shapeAttr2.png">
            <a:extLst>
              <a:ext uri="{FF2B5EF4-FFF2-40B4-BE49-F238E27FC236}">
                <a16:creationId xmlns:a16="http://schemas.microsoft.com/office/drawing/2014/main" id="{8670AA22-8241-48CA-825E-3CCEEE871E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40" r="79878"/>
          <a:stretch/>
        </p:blipFill>
        <p:spPr bwMode="auto">
          <a:xfrm>
            <a:off x="7719197" y="3315227"/>
            <a:ext cx="292155" cy="4946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david\Dropbox\Job\talk\resources\eqn\shapeAttr2.png">
            <a:extLst>
              <a:ext uri="{FF2B5EF4-FFF2-40B4-BE49-F238E27FC236}">
                <a16:creationId xmlns:a16="http://schemas.microsoft.com/office/drawing/2014/main" id="{820D7D31-78EE-4E87-BF7E-9AB9645302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01" r="90800"/>
          <a:stretch/>
        </p:blipFill>
        <p:spPr bwMode="auto">
          <a:xfrm>
            <a:off x="4990896" y="3315351"/>
            <a:ext cx="260860" cy="49464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david\Dropbox\Job\talk\resources\eqn\shapeAttr2.png">
            <a:extLst>
              <a:ext uri="{FF2B5EF4-FFF2-40B4-BE49-F238E27FC236}">
                <a16:creationId xmlns:a16="http://schemas.microsoft.com/office/drawing/2014/main" id="{56C93A82-0F44-4800-9607-E68019E22D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80" r="85738"/>
          <a:stretch/>
        </p:blipFill>
        <p:spPr bwMode="auto">
          <a:xfrm>
            <a:off x="6342404" y="3315351"/>
            <a:ext cx="292155" cy="49464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79D24390-5071-4184-8200-7105896ADE43}"/>
              </a:ext>
            </a:extLst>
          </p:cNvPr>
          <p:cNvGrpSpPr/>
          <p:nvPr/>
        </p:nvGrpSpPr>
        <p:grpSpPr>
          <a:xfrm>
            <a:off x="3962400" y="4068644"/>
            <a:ext cx="3081923" cy="1371906"/>
            <a:chOff x="3962400" y="4068644"/>
            <a:chExt cx="3081923" cy="1371906"/>
          </a:xfrm>
        </p:grpSpPr>
        <p:grpSp>
          <p:nvGrpSpPr>
            <p:cNvPr id="32" name="Group 31">
              <a:extLst>
                <a:ext uri="{FF2B5EF4-FFF2-40B4-BE49-F238E27FC236}">
                  <a16:creationId xmlns:a16="http://schemas.microsoft.com/office/drawing/2014/main" id="{0C236795-A6C6-482A-91DE-5F835843425E}"/>
                </a:ext>
              </a:extLst>
            </p:cNvPr>
            <p:cNvGrpSpPr/>
            <p:nvPr/>
          </p:nvGrpSpPr>
          <p:grpSpPr>
            <a:xfrm>
              <a:off x="6108398" y="4068644"/>
              <a:ext cx="935925" cy="312076"/>
              <a:chOff x="6108398" y="4068644"/>
              <a:chExt cx="935925" cy="312076"/>
            </a:xfrm>
          </p:grpSpPr>
          <p:sp>
            <p:nvSpPr>
              <p:cNvPr id="34" name="Oval 33">
                <a:extLst>
                  <a:ext uri="{FF2B5EF4-FFF2-40B4-BE49-F238E27FC236}">
                    <a16:creationId xmlns:a16="http://schemas.microsoft.com/office/drawing/2014/main" id="{89FE04DA-BE0A-4D0C-8BC4-2268210C30E0}"/>
                  </a:ext>
                </a:extLst>
              </p:cNvPr>
              <p:cNvSpPr/>
              <p:nvPr/>
            </p:nvSpPr>
            <p:spPr>
              <a:xfrm>
                <a:off x="6108398" y="4068644"/>
                <a:ext cx="304497" cy="3044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53D7029-155B-4E16-A843-04AC40EF1A26}"/>
                  </a:ext>
                </a:extLst>
              </p:cNvPr>
              <p:cNvSpPr/>
              <p:nvPr/>
            </p:nvSpPr>
            <p:spPr>
              <a:xfrm>
                <a:off x="6739826" y="4076223"/>
                <a:ext cx="304497" cy="304497"/>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08F984D2-229E-4577-952E-F9C4A1BBD3BE}"/>
                  </a:ext>
                </a:extLst>
              </p:cNvPr>
              <p:cNvCxnSpPr/>
              <p:nvPr/>
            </p:nvCxnSpPr>
            <p:spPr>
              <a:xfrm>
                <a:off x="6260646" y="4220892"/>
                <a:ext cx="631428" cy="7580"/>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B2818AFD-6C5A-4CB7-A9C7-E81D32DF8F40}"/>
                </a:ext>
              </a:extLst>
            </p:cNvPr>
            <p:cNvCxnSpPr/>
            <p:nvPr/>
          </p:nvCxnSpPr>
          <p:spPr>
            <a:xfrm>
              <a:off x="3962400" y="5440550"/>
              <a:ext cx="128935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727B99E9-2B55-42DB-B90A-E569D4974BC1}"/>
              </a:ext>
            </a:extLst>
          </p:cNvPr>
          <p:cNvGrpSpPr/>
          <p:nvPr/>
        </p:nvGrpSpPr>
        <p:grpSpPr>
          <a:xfrm>
            <a:off x="5851305" y="4220892"/>
            <a:ext cx="1887046" cy="1219658"/>
            <a:chOff x="5851305" y="4220892"/>
            <a:chExt cx="1887046" cy="1219658"/>
          </a:xfrm>
        </p:grpSpPr>
        <p:grpSp>
          <p:nvGrpSpPr>
            <p:cNvPr id="38" name="Group 37">
              <a:extLst>
                <a:ext uri="{FF2B5EF4-FFF2-40B4-BE49-F238E27FC236}">
                  <a16:creationId xmlns:a16="http://schemas.microsoft.com/office/drawing/2014/main" id="{1474A430-B587-4970-A7C7-7968FAEB494D}"/>
                </a:ext>
              </a:extLst>
            </p:cNvPr>
            <p:cNvGrpSpPr/>
            <p:nvPr/>
          </p:nvGrpSpPr>
          <p:grpSpPr>
            <a:xfrm>
              <a:off x="6260646" y="4220892"/>
              <a:ext cx="1477705" cy="821625"/>
              <a:chOff x="6260646" y="4220892"/>
              <a:chExt cx="1477705" cy="821625"/>
            </a:xfrm>
          </p:grpSpPr>
          <p:sp>
            <p:nvSpPr>
              <p:cNvPr id="40" name="Oval 39">
                <a:extLst>
                  <a:ext uri="{FF2B5EF4-FFF2-40B4-BE49-F238E27FC236}">
                    <a16:creationId xmlns:a16="http://schemas.microsoft.com/office/drawing/2014/main" id="{917EF37C-81E5-4CE0-AE9A-68863A4126E8}"/>
                  </a:ext>
                </a:extLst>
              </p:cNvPr>
              <p:cNvSpPr/>
              <p:nvPr/>
            </p:nvSpPr>
            <p:spPr>
              <a:xfrm>
                <a:off x="7433854" y="4738020"/>
                <a:ext cx="304497" cy="30449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07AC0D23-DB9F-4C54-96D8-223620D8C1B8}"/>
                  </a:ext>
                </a:extLst>
              </p:cNvPr>
              <p:cNvCxnSpPr/>
              <p:nvPr/>
            </p:nvCxnSpPr>
            <p:spPr>
              <a:xfrm>
                <a:off x="6260646" y="4220892"/>
                <a:ext cx="1310843" cy="669376"/>
              </a:xfrm>
              <a:prstGeom prst="line">
                <a:avLst/>
              </a:prstGeom>
              <a:ln w="571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CD0F000A-DCB2-4FCA-AAAF-B76485A302BC}"/>
                </a:ext>
              </a:extLst>
            </p:cNvPr>
            <p:cNvCxnSpPr/>
            <p:nvPr/>
          </p:nvCxnSpPr>
          <p:spPr>
            <a:xfrm>
              <a:off x="5851305" y="5440550"/>
              <a:ext cx="1387783" cy="0"/>
            </a:xfrm>
            <a:prstGeom prst="line">
              <a:avLst/>
            </a:prstGeom>
            <a:ln w="571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00D705D-F8BB-45D1-8541-688697F12FCB}"/>
                  </a:ext>
                </a:extLst>
              </p:cNvPr>
              <p:cNvSpPr txBox="1"/>
              <p:nvPr/>
            </p:nvSpPr>
            <p:spPr>
              <a:xfrm>
                <a:off x="4965413" y="3347107"/>
                <a:ext cx="30854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𝑎</m:t>
                      </m:r>
                    </m:oMath>
                  </m:oMathPara>
                </a14:m>
                <a:endParaRPr lang="en-US" sz="2800" dirty="0"/>
              </a:p>
            </p:txBody>
          </p:sp>
        </mc:Choice>
        <mc:Fallback xmlns="">
          <p:sp>
            <p:nvSpPr>
              <p:cNvPr id="42" name="TextBox 41">
                <a:extLst>
                  <a:ext uri="{FF2B5EF4-FFF2-40B4-BE49-F238E27FC236}">
                    <a16:creationId xmlns:a16="http://schemas.microsoft.com/office/drawing/2014/main" id="{400D705D-F8BB-45D1-8541-688697F12FCB}"/>
                  </a:ext>
                </a:extLst>
              </p:cNvPr>
              <p:cNvSpPr txBox="1">
                <a:spLocks noRot="1" noChangeAspect="1" noMove="1" noResize="1" noEditPoints="1" noAdjustHandles="1" noChangeArrowheads="1" noChangeShapeType="1" noTextEdit="1"/>
              </p:cNvSpPr>
              <p:nvPr/>
            </p:nvSpPr>
            <p:spPr>
              <a:xfrm>
                <a:off x="4965413" y="3347107"/>
                <a:ext cx="308546" cy="43088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322462B9-675C-4AC4-A2AD-FF4628CDE222}"/>
                  </a:ext>
                </a:extLst>
              </p:cNvPr>
              <p:cNvSpPr txBox="1"/>
              <p:nvPr/>
            </p:nvSpPr>
            <p:spPr>
              <a:xfrm>
                <a:off x="6362866" y="3337248"/>
                <a:ext cx="30412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𝑝</m:t>
                      </m:r>
                    </m:oMath>
                  </m:oMathPara>
                </a14:m>
                <a:endParaRPr lang="en-US" sz="2800" dirty="0"/>
              </a:p>
            </p:txBody>
          </p:sp>
        </mc:Choice>
        <mc:Fallback xmlns="">
          <p:sp>
            <p:nvSpPr>
              <p:cNvPr id="43" name="TextBox 42">
                <a:extLst>
                  <a:ext uri="{FF2B5EF4-FFF2-40B4-BE49-F238E27FC236}">
                    <a16:creationId xmlns:a16="http://schemas.microsoft.com/office/drawing/2014/main" id="{322462B9-675C-4AC4-A2AD-FF4628CDE222}"/>
                  </a:ext>
                </a:extLst>
              </p:cNvPr>
              <p:cNvSpPr txBox="1">
                <a:spLocks noRot="1" noChangeAspect="1" noMove="1" noResize="1" noEditPoints="1" noAdjustHandles="1" noChangeArrowheads="1" noChangeShapeType="1" noTextEdit="1"/>
              </p:cNvSpPr>
              <p:nvPr/>
            </p:nvSpPr>
            <p:spPr>
              <a:xfrm>
                <a:off x="6362866" y="3337248"/>
                <a:ext cx="304121" cy="43088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2D6C1FBF-3A9B-44AF-A38B-6BD7F80C758C}"/>
                  </a:ext>
                </a:extLst>
              </p:cNvPr>
              <p:cNvSpPr txBox="1"/>
              <p:nvPr/>
            </p:nvSpPr>
            <p:spPr>
              <a:xfrm>
                <a:off x="7757230" y="3309316"/>
                <a:ext cx="31232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𝑛</m:t>
                      </m:r>
                    </m:oMath>
                  </m:oMathPara>
                </a14:m>
                <a:endParaRPr lang="en-US" sz="2800" dirty="0"/>
              </a:p>
            </p:txBody>
          </p:sp>
        </mc:Choice>
        <mc:Fallback xmlns="">
          <p:sp>
            <p:nvSpPr>
              <p:cNvPr id="44" name="TextBox 43">
                <a:extLst>
                  <a:ext uri="{FF2B5EF4-FFF2-40B4-BE49-F238E27FC236}">
                    <a16:creationId xmlns:a16="http://schemas.microsoft.com/office/drawing/2014/main" id="{2D6C1FBF-3A9B-44AF-A38B-6BD7F80C758C}"/>
                  </a:ext>
                </a:extLst>
              </p:cNvPr>
              <p:cNvSpPr txBox="1">
                <a:spLocks noRot="1" noChangeAspect="1" noMove="1" noResize="1" noEditPoints="1" noAdjustHandles="1" noChangeArrowheads="1" noChangeShapeType="1" noTextEdit="1"/>
              </p:cNvSpPr>
              <p:nvPr/>
            </p:nvSpPr>
            <p:spPr>
              <a:xfrm>
                <a:off x="7757230" y="3309316"/>
                <a:ext cx="312329" cy="4308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5DDEF86B-7D41-4972-AFF7-5D62AE2C4D89}"/>
                  </a:ext>
                </a:extLst>
              </p:cNvPr>
              <p:cNvSpPr txBox="1"/>
              <p:nvPr/>
            </p:nvSpPr>
            <p:spPr>
              <a:xfrm>
                <a:off x="374023" y="5496194"/>
                <a:ext cx="839595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𝐿</m:t>
                      </m:r>
                      <m:d>
                        <m:dPr>
                          <m:ctrlPr>
                            <a:rPr lang="en-US" sz="3600" b="0" i="1" smtClean="0">
                              <a:latin typeface="Cambria Math" panose="02040503050406030204" pitchFamily="18" charset="0"/>
                            </a:rPr>
                          </m:ctrlPr>
                        </m:dPr>
                        <m:e>
                          <m:r>
                            <a:rPr lang="en-US" sz="3600" b="0" i="1" smtClean="0">
                              <a:solidFill>
                                <a:schemeClr val="accent1">
                                  <a:lumMod val="50000"/>
                                </a:schemeClr>
                              </a:solidFill>
                              <a:latin typeface="Cambria Math" panose="02040503050406030204" pitchFamily="18" charset="0"/>
                            </a:rPr>
                            <m:t>𝑎</m:t>
                          </m:r>
                          <m:r>
                            <a:rPr lang="en-US" sz="3600" b="0" i="1" smtClean="0">
                              <a:latin typeface="Cambria Math" panose="02040503050406030204" pitchFamily="18" charset="0"/>
                            </a:rPr>
                            <m:t>,</m:t>
                          </m:r>
                          <m:r>
                            <a:rPr lang="en-US" sz="3600" b="0" i="1" smtClean="0">
                              <a:solidFill>
                                <a:schemeClr val="accent4">
                                  <a:lumMod val="50000"/>
                                </a:schemeClr>
                              </a:solidFill>
                              <a:latin typeface="Cambria Math" panose="02040503050406030204" pitchFamily="18" charset="0"/>
                            </a:rPr>
                            <m:t>𝑝</m:t>
                          </m:r>
                          <m:r>
                            <a:rPr lang="en-US" sz="3600" b="0" i="1" smtClean="0">
                              <a:latin typeface="Cambria Math" panose="02040503050406030204" pitchFamily="18" charset="0"/>
                            </a:rPr>
                            <m:t>,</m:t>
                          </m:r>
                          <m:r>
                            <a:rPr lang="en-US" sz="3600" b="0" i="1" smtClean="0">
                              <a:solidFill>
                                <a:schemeClr val="accent2">
                                  <a:lumMod val="50000"/>
                                </a:schemeClr>
                              </a:solidFill>
                              <a:latin typeface="Cambria Math" panose="02040503050406030204" pitchFamily="18" charset="0"/>
                            </a:rPr>
                            <m:t>𝑛</m:t>
                          </m:r>
                        </m:e>
                      </m:d>
                      <m:r>
                        <a:rPr lang="en-US" sz="3600" b="0" i="1" smtClean="0">
                          <a:latin typeface="Cambria Math" panose="02040503050406030204" pitchFamily="18" charset="0"/>
                        </a:rPr>
                        <m:t>=</m:t>
                      </m:r>
                      <m:r>
                        <m:rPr>
                          <m:sty m:val="p"/>
                        </m:rPr>
                        <a:rPr lang="en-US" sz="3600" b="0" i="0" smtClean="0">
                          <a:latin typeface="Cambria Math" panose="02040503050406030204" pitchFamily="18" charset="0"/>
                        </a:rPr>
                        <m:t>max</m:t>
                      </m:r>
                      <m:r>
                        <a:rPr lang="en-US" sz="3600" b="0" i="1" smtClean="0">
                          <a:latin typeface="Cambria Math" panose="02040503050406030204" pitchFamily="18" charset="0"/>
                        </a:rPr>
                        <m:t>⁡(</m:t>
                      </m:r>
                      <m:r>
                        <a:rPr lang="en-US" sz="3600" b="0" i="1" smtClean="0">
                          <a:latin typeface="Cambria Math" panose="02040503050406030204" pitchFamily="18" charset="0"/>
                        </a:rPr>
                        <m:t>𝐷</m:t>
                      </m:r>
                      <m:d>
                        <m:dPr>
                          <m:ctrlPr>
                            <a:rPr lang="en-US" sz="3600" b="0" i="1" smtClean="0">
                              <a:latin typeface="Cambria Math" panose="02040503050406030204" pitchFamily="18" charset="0"/>
                            </a:rPr>
                          </m:ctrlPr>
                        </m:dPr>
                        <m:e>
                          <m:r>
                            <a:rPr lang="en-US" sz="3600" b="0" i="1" smtClean="0">
                              <a:solidFill>
                                <a:schemeClr val="accent1">
                                  <a:lumMod val="50000"/>
                                </a:schemeClr>
                              </a:solidFill>
                              <a:latin typeface="Cambria Math" panose="02040503050406030204" pitchFamily="18" charset="0"/>
                            </a:rPr>
                            <m:t>𝑎</m:t>
                          </m:r>
                          <m:r>
                            <a:rPr lang="en-US" sz="3600" b="0" i="1" smtClean="0">
                              <a:latin typeface="Cambria Math" panose="02040503050406030204" pitchFamily="18" charset="0"/>
                            </a:rPr>
                            <m:t>,</m:t>
                          </m:r>
                          <m:r>
                            <a:rPr lang="en-US" sz="3600" b="0" i="1" smtClean="0">
                              <a:solidFill>
                                <a:schemeClr val="accent4">
                                  <a:lumMod val="50000"/>
                                </a:schemeClr>
                              </a:solidFill>
                              <a:latin typeface="Cambria Math" panose="02040503050406030204" pitchFamily="18" charset="0"/>
                            </a:rPr>
                            <m:t>𝑝</m:t>
                          </m:r>
                        </m:e>
                      </m:d>
                      <m:r>
                        <a:rPr lang="en-US" sz="3600" b="0" i="1" smtClean="0">
                          <a:latin typeface="Cambria Math" panose="02040503050406030204" pitchFamily="18" charset="0"/>
                        </a:rPr>
                        <m:t>−</m:t>
                      </m:r>
                      <m:r>
                        <a:rPr lang="en-US" sz="3600" b="0" i="1" smtClean="0">
                          <a:latin typeface="Cambria Math" panose="02040503050406030204" pitchFamily="18" charset="0"/>
                        </a:rPr>
                        <m:t>𝐷</m:t>
                      </m:r>
                      <m:d>
                        <m:dPr>
                          <m:ctrlPr>
                            <a:rPr lang="en-US" sz="3600" b="0" i="1" smtClean="0">
                              <a:latin typeface="Cambria Math" panose="02040503050406030204" pitchFamily="18" charset="0"/>
                            </a:rPr>
                          </m:ctrlPr>
                        </m:dPr>
                        <m:e>
                          <m:r>
                            <a:rPr lang="en-US" sz="3600" b="0" i="1" smtClean="0">
                              <a:solidFill>
                                <a:schemeClr val="accent1">
                                  <a:lumMod val="50000"/>
                                </a:schemeClr>
                              </a:solidFill>
                              <a:latin typeface="Cambria Math" panose="02040503050406030204" pitchFamily="18" charset="0"/>
                            </a:rPr>
                            <m:t>𝑎</m:t>
                          </m:r>
                          <m:r>
                            <a:rPr lang="en-US" sz="3600" b="0" i="1" smtClean="0">
                              <a:latin typeface="Cambria Math" panose="02040503050406030204" pitchFamily="18" charset="0"/>
                            </a:rPr>
                            <m:t>,</m:t>
                          </m:r>
                          <m:r>
                            <a:rPr lang="en-US" sz="3600" b="0" i="1" smtClean="0">
                              <a:solidFill>
                                <a:schemeClr val="accent2">
                                  <a:lumMod val="50000"/>
                                </a:schemeClr>
                              </a:solidFill>
                              <a:latin typeface="Cambria Math" panose="02040503050406030204" pitchFamily="18" charset="0"/>
                            </a:rPr>
                            <m:t>𝑛</m:t>
                          </m:r>
                        </m:e>
                      </m:d>
                      <m:r>
                        <a:rPr lang="en-US" sz="3600" b="0" i="1" smtClean="0">
                          <a:latin typeface="Cambria Math" panose="02040503050406030204" pitchFamily="18" charset="0"/>
                        </a:rPr>
                        <m:t>+</m:t>
                      </m:r>
                      <m:r>
                        <a:rPr lang="en-US" sz="3600" b="0" i="1" smtClean="0">
                          <a:latin typeface="Cambria Math" panose="02040503050406030204" pitchFamily="18" charset="0"/>
                        </a:rPr>
                        <m:t>𝛼</m:t>
                      </m:r>
                      <m:r>
                        <a:rPr lang="en-US" sz="3600" b="0" i="1" smtClean="0">
                          <a:latin typeface="Cambria Math" panose="02040503050406030204" pitchFamily="18" charset="0"/>
                        </a:rPr>
                        <m:t>,0)</m:t>
                      </m:r>
                    </m:oMath>
                  </m:oMathPara>
                </a14:m>
                <a:endParaRPr lang="en-US" sz="3600" dirty="0"/>
              </a:p>
            </p:txBody>
          </p:sp>
        </mc:Choice>
        <mc:Fallback xmlns="">
          <p:sp>
            <p:nvSpPr>
              <p:cNvPr id="45" name="TextBox 44">
                <a:extLst>
                  <a:ext uri="{FF2B5EF4-FFF2-40B4-BE49-F238E27FC236}">
                    <a16:creationId xmlns:a16="http://schemas.microsoft.com/office/drawing/2014/main" id="{5DDEF86B-7D41-4972-AFF7-5D62AE2C4D89}"/>
                  </a:ext>
                </a:extLst>
              </p:cNvPr>
              <p:cNvSpPr txBox="1">
                <a:spLocks noRot="1" noChangeAspect="1" noMove="1" noResize="1" noEditPoints="1" noAdjustHandles="1" noChangeArrowheads="1" noChangeShapeType="1" noTextEdit="1"/>
              </p:cNvSpPr>
              <p:nvPr/>
            </p:nvSpPr>
            <p:spPr>
              <a:xfrm>
                <a:off x="374023" y="5496194"/>
                <a:ext cx="8395953" cy="553998"/>
              </a:xfrm>
              <a:prstGeom prst="rect">
                <a:avLst/>
              </a:prstGeom>
              <a:blipFill>
                <a:blip r:embed="rId6"/>
                <a:stretch>
                  <a:fillRect/>
                </a:stretch>
              </a:blipFill>
            </p:spPr>
            <p:txBody>
              <a:bodyPr/>
              <a:lstStyle/>
              <a:p>
                <a:r>
                  <a:rPr lang="en-US">
                    <a:noFill/>
                  </a:rPr>
                  <a:t> </a:t>
                </a:r>
              </a:p>
            </p:txBody>
          </p:sp>
        </mc:Fallback>
      </mc:AlternateContent>
      <p:sp>
        <p:nvSpPr>
          <p:cNvPr id="48" name="TextBox 47">
            <a:extLst>
              <a:ext uri="{FF2B5EF4-FFF2-40B4-BE49-F238E27FC236}">
                <a16:creationId xmlns:a16="http://schemas.microsoft.com/office/drawing/2014/main" id="{009790B2-79BC-4740-8FBC-624BA691BB36}"/>
              </a:ext>
            </a:extLst>
          </p:cNvPr>
          <p:cNvSpPr txBox="1"/>
          <p:nvPr/>
        </p:nvSpPr>
        <p:spPr>
          <a:xfrm>
            <a:off x="290325" y="6400800"/>
            <a:ext cx="6881999" cy="276999"/>
          </a:xfrm>
          <a:prstGeom prst="rect">
            <a:avLst/>
          </a:prstGeom>
          <a:noFill/>
        </p:spPr>
        <p:txBody>
          <a:bodyPr wrap="square" rtlCol="0">
            <a:spAutoFit/>
          </a:bodyPr>
          <a:lstStyle/>
          <a:p>
            <a:r>
              <a:rPr lang="en-US" sz="1200" dirty="0"/>
              <a:t>Diagram credit: </a:t>
            </a:r>
            <a:r>
              <a:rPr lang="en-US" sz="1200" dirty="0" err="1"/>
              <a:t>Fouhey</a:t>
            </a:r>
            <a:r>
              <a:rPr lang="en-US" sz="1200" dirty="0"/>
              <a:t> et al. </a:t>
            </a:r>
            <a:r>
              <a:rPr lang="en-US" sz="1200" i="1" dirty="0"/>
              <a:t>3D Shape Attributes. </a:t>
            </a:r>
            <a:r>
              <a:rPr lang="en-US" sz="1200" dirty="0"/>
              <a:t>CVPR 2016.</a:t>
            </a:r>
          </a:p>
        </p:txBody>
      </p:sp>
      <p:pic>
        <p:nvPicPr>
          <p:cNvPr id="52" name="Picture 2">
            <a:extLst>
              <a:ext uri="{FF2B5EF4-FFF2-40B4-BE49-F238E27FC236}">
                <a16:creationId xmlns:a16="http://schemas.microsoft.com/office/drawing/2014/main" id="{8BADBA2A-8041-44C5-961D-FBB09BE1B61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367" r="12090" b="44399"/>
          <a:stretch/>
        </p:blipFill>
        <p:spPr bwMode="auto">
          <a:xfrm>
            <a:off x="365543" y="3119093"/>
            <a:ext cx="879357" cy="983479"/>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57" name="Picture 4">
            <a:extLst>
              <a:ext uri="{FF2B5EF4-FFF2-40B4-BE49-F238E27FC236}">
                <a16:creationId xmlns:a16="http://schemas.microsoft.com/office/drawing/2014/main" id="{DEBF224C-8FDB-4103-BCF5-3ED1F5B59B2C}"/>
              </a:ext>
            </a:extLst>
          </p:cNvPr>
          <p:cNvPicPr>
            <a:picLocks noChangeArrowheads="1"/>
          </p:cNvPicPr>
          <p:nvPr/>
        </p:nvPicPr>
        <p:blipFill rotWithShape="1">
          <a:blip r:embed="rId8">
            <a:extLst>
              <a:ext uri="{28A0092B-C50C-407E-A947-70E740481C1C}">
                <a14:useLocalDpi xmlns:a14="http://schemas.microsoft.com/office/drawing/2010/main" val="0"/>
              </a:ext>
            </a:extLst>
          </a:blip>
          <a:srcRect l="14371" r="20697"/>
          <a:stretch/>
        </p:blipFill>
        <p:spPr bwMode="auto">
          <a:xfrm>
            <a:off x="5929355" y="1625514"/>
            <a:ext cx="1097280" cy="1737360"/>
          </a:xfrm>
          <a:prstGeom prst="rect">
            <a:avLst/>
          </a:prstGeom>
          <a:noFill/>
          <a:ln w="57150">
            <a:solidFill>
              <a:schemeClr val="accent4"/>
            </a:solidFill>
          </a:ln>
          <a:extLst>
            <a:ext uri="{909E8E84-426E-40DD-AFC4-6F175D3DCCD1}">
              <a14:hiddenFill xmlns:a14="http://schemas.microsoft.com/office/drawing/2010/main">
                <a:solidFill>
                  <a:srgbClr val="FFFFFF"/>
                </a:solidFill>
              </a14:hiddenFill>
            </a:ext>
          </a:extLst>
        </p:spPr>
      </p:pic>
      <p:pic>
        <p:nvPicPr>
          <p:cNvPr id="58" name="Picture 6">
            <a:extLst>
              <a:ext uri="{FF2B5EF4-FFF2-40B4-BE49-F238E27FC236}">
                <a16:creationId xmlns:a16="http://schemas.microsoft.com/office/drawing/2014/main" id="{D73D0BA8-8DA5-4B68-8D8B-017C5456F28A}"/>
              </a:ext>
            </a:extLst>
          </p:cNvPr>
          <p:cNvPicPr>
            <a:picLocks noChangeArrowheads="1"/>
          </p:cNvPicPr>
          <p:nvPr/>
        </p:nvPicPr>
        <p:blipFill rotWithShape="1">
          <a:blip r:embed="rId9">
            <a:extLst>
              <a:ext uri="{28A0092B-C50C-407E-A947-70E740481C1C}">
                <a14:useLocalDpi xmlns:a14="http://schemas.microsoft.com/office/drawing/2010/main" val="0"/>
              </a:ext>
            </a:extLst>
          </a:blip>
          <a:srcRect l="23345" r="13260"/>
          <a:stretch/>
        </p:blipFill>
        <p:spPr bwMode="auto">
          <a:xfrm>
            <a:off x="7339831" y="1625514"/>
            <a:ext cx="1097280" cy="1737360"/>
          </a:xfrm>
          <a:prstGeom prst="rect">
            <a:avLst/>
          </a:prstGeom>
          <a:noFill/>
          <a:ln w="57150">
            <a:solidFill>
              <a:schemeClr val="accent2"/>
            </a:solidFill>
          </a:ln>
          <a:extLst>
            <a:ext uri="{909E8E84-426E-40DD-AFC4-6F175D3DCCD1}">
              <a14:hiddenFill xmlns:a14="http://schemas.microsoft.com/office/drawing/2010/main">
                <a:solidFill>
                  <a:srgbClr val="FFFFFF"/>
                </a:solidFill>
              </a14:hiddenFill>
            </a:ext>
          </a:extLst>
        </p:spPr>
      </p:pic>
      <p:pic>
        <p:nvPicPr>
          <p:cNvPr id="59" name="Picture 2">
            <a:extLst>
              <a:ext uri="{FF2B5EF4-FFF2-40B4-BE49-F238E27FC236}">
                <a16:creationId xmlns:a16="http://schemas.microsoft.com/office/drawing/2014/main" id="{C43F3230-B5E0-4396-8C93-AE389004883B}"/>
              </a:ext>
            </a:extLst>
          </p:cNvPr>
          <p:cNvPicPr>
            <a:picLocks noChangeArrowheads="1"/>
          </p:cNvPicPr>
          <p:nvPr/>
        </p:nvPicPr>
        <p:blipFill rotWithShape="1">
          <a:blip r:embed="rId7">
            <a:extLst>
              <a:ext uri="{28A0092B-C50C-407E-A947-70E740481C1C}">
                <a14:useLocalDpi xmlns:a14="http://schemas.microsoft.com/office/drawing/2010/main" val="0"/>
              </a:ext>
            </a:extLst>
          </a:blip>
          <a:srcRect l="66367" t="1" r="13829" b="31892"/>
          <a:stretch/>
        </p:blipFill>
        <p:spPr bwMode="auto">
          <a:xfrm>
            <a:off x="4571087" y="1625514"/>
            <a:ext cx="1097280" cy="1737360"/>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34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FE3D4-6A07-4F08-A9CD-BE9A91CAA975}"/>
              </a:ext>
            </a:extLst>
          </p:cNvPr>
          <p:cNvSpPr>
            <a:spLocks noGrp="1"/>
          </p:cNvSpPr>
          <p:nvPr>
            <p:ph type="title"/>
          </p:nvPr>
        </p:nvSpPr>
        <p:spPr/>
        <p:txBody>
          <a:bodyPr/>
          <a:lstStyle/>
          <a:p>
            <a:r>
              <a:rPr lang="en-US" dirty="0"/>
              <a:t>Training</a:t>
            </a:r>
          </a:p>
        </p:txBody>
      </p:sp>
      <p:cxnSp>
        <p:nvCxnSpPr>
          <p:cNvPr id="5" name="Straight Arrow Connector 4">
            <a:extLst>
              <a:ext uri="{FF2B5EF4-FFF2-40B4-BE49-F238E27FC236}">
                <a16:creationId xmlns:a16="http://schemas.microsoft.com/office/drawing/2014/main" id="{B061429C-5EAF-4827-8EB0-5403D4BE5FCD}"/>
              </a:ext>
            </a:extLst>
          </p:cNvPr>
          <p:cNvCxnSpPr/>
          <p:nvPr/>
        </p:nvCxnSpPr>
        <p:spPr>
          <a:xfrm flipV="1">
            <a:off x="1362109" y="2002083"/>
            <a:ext cx="228102" cy="1"/>
          </a:xfrm>
          <a:prstGeom prst="straightConnector1">
            <a:avLst/>
          </a:prstGeom>
          <a:ln w="38100" cap="rnd">
            <a:solidFill>
              <a:schemeClr val="tx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Cube 5">
            <a:extLst>
              <a:ext uri="{FF2B5EF4-FFF2-40B4-BE49-F238E27FC236}">
                <a16:creationId xmlns:a16="http://schemas.microsoft.com/office/drawing/2014/main" id="{AA01B5D0-B707-4F5C-8733-BDE913448B4E}"/>
              </a:ext>
            </a:extLst>
          </p:cNvPr>
          <p:cNvSpPr/>
          <p:nvPr/>
        </p:nvSpPr>
        <p:spPr>
          <a:xfrm>
            <a:off x="1825547" y="1462089"/>
            <a:ext cx="377997" cy="1079991"/>
          </a:xfrm>
          <a:prstGeom prst="cube">
            <a:avLst>
              <a:gd name="adj" fmla="val 77500"/>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a:extLst>
              <a:ext uri="{FF2B5EF4-FFF2-40B4-BE49-F238E27FC236}">
                <a16:creationId xmlns:a16="http://schemas.microsoft.com/office/drawing/2014/main" id="{485CEA55-FF10-45F7-8EAE-16BAB2C08C8D}"/>
              </a:ext>
            </a:extLst>
          </p:cNvPr>
          <p:cNvSpPr/>
          <p:nvPr/>
        </p:nvSpPr>
        <p:spPr>
          <a:xfrm>
            <a:off x="2014545" y="1462089"/>
            <a:ext cx="377997" cy="1079991"/>
          </a:xfrm>
          <a:prstGeom prst="cube">
            <a:avLst>
              <a:gd name="adj" fmla="val 77500"/>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8B1ABE6F-7032-47C9-B051-300094D417D3}"/>
              </a:ext>
            </a:extLst>
          </p:cNvPr>
          <p:cNvSpPr/>
          <p:nvPr/>
        </p:nvSpPr>
        <p:spPr>
          <a:xfrm>
            <a:off x="2203543" y="1462089"/>
            <a:ext cx="377997" cy="1079991"/>
          </a:xfrm>
          <a:prstGeom prst="cube">
            <a:avLst>
              <a:gd name="adj" fmla="val 77500"/>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a:extLst>
              <a:ext uri="{FF2B5EF4-FFF2-40B4-BE49-F238E27FC236}">
                <a16:creationId xmlns:a16="http://schemas.microsoft.com/office/drawing/2014/main" id="{F169A290-5FD4-445D-B833-776C97836049}"/>
              </a:ext>
            </a:extLst>
          </p:cNvPr>
          <p:cNvSpPr/>
          <p:nvPr/>
        </p:nvSpPr>
        <p:spPr>
          <a:xfrm>
            <a:off x="2392542" y="1462089"/>
            <a:ext cx="377997" cy="1079991"/>
          </a:xfrm>
          <a:prstGeom prst="cube">
            <a:avLst>
              <a:gd name="adj" fmla="val 77500"/>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a:extLst>
              <a:ext uri="{FF2B5EF4-FFF2-40B4-BE49-F238E27FC236}">
                <a16:creationId xmlns:a16="http://schemas.microsoft.com/office/drawing/2014/main" id="{7A6592C0-05A8-40E9-B027-77B2F426A46E}"/>
              </a:ext>
            </a:extLst>
          </p:cNvPr>
          <p:cNvSpPr/>
          <p:nvPr/>
        </p:nvSpPr>
        <p:spPr>
          <a:xfrm>
            <a:off x="2581540" y="1462089"/>
            <a:ext cx="377997" cy="1079991"/>
          </a:xfrm>
          <a:prstGeom prst="cube">
            <a:avLst>
              <a:gd name="adj" fmla="val 77500"/>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a:extLst>
              <a:ext uri="{FF2B5EF4-FFF2-40B4-BE49-F238E27FC236}">
                <a16:creationId xmlns:a16="http://schemas.microsoft.com/office/drawing/2014/main" id="{C6BABFE0-FC34-489A-A887-C81511D29ED1}"/>
              </a:ext>
            </a:extLst>
          </p:cNvPr>
          <p:cNvSpPr/>
          <p:nvPr/>
        </p:nvSpPr>
        <p:spPr>
          <a:xfrm>
            <a:off x="3028511" y="1601781"/>
            <a:ext cx="149174" cy="800608"/>
          </a:xfrm>
          <a:prstGeom prst="cube">
            <a:avLst>
              <a:gd name="adj" fmla="val 28533"/>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CBC505D4-F101-4167-8C27-47ED504AD6D6}"/>
              </a:ext>
            </a:extLst>
          </p:cNvPr>
          <p:cNvSpPr/>
          <p:nvPr/>
        </p:nvSpPr>
        <p:spPr>
          <a:xfrm>
            <a:off x="3285683" y="1601781"/>
            <a:ext cx="149174" cy="800608"/>
          </a:xfrm>
          <a:prstGeom prst="cube">
            <a:avLst>
              <a:gd name="adj" fmla="val 28533"/>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5E1A32F7-1984-4229-87FB-1866A1D0B4CD}"/>
              </a:ext>
            </a:extLst>
          </p:cNvPr>
          <p:cNvCxnSpPr/>
          <p:nvPr/>
        </p:nvCxnSpPr>
        <p:spPr>
          <a:xfrm flipV="1">
            <a:off x="2828633" y="2002085"/>
            <a:ext cx="228102" cy="1"/>
          </a:xfrm>
          <a:prstGeom prst="straightConnector1">
            <a:avLst/>
          </a:prstGeom>
          <a:ln w="38100" cap="rnd">
            <a:solidFill>
              <a:schemeClr val="tx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551B270-AA54-42F0-AF80-9AD3D77E739E}"/>
              </a:ext>
            </a:extLst>
          </p:cNvPr>
          <p:cNvCxnSpPr>
            <a:cxnSpLocks/>
          </p:cNvCxnSpPr>
          <p:nvPr/>
        </p:nvCxnSpPr>
        <p:spPr>
          <a:xfrm>
            <a:off x="3638625" y="2039752"/>
            <a:ext cx="134301" cy="0"/>
          </a:xfrm>
          <a:prstGeom prst="straightConnector1">
            <a:avLst/>
          </a:prstGeom>
          <a:ln w="38100" cap="rnd">
            <a:solidFill>
              <a:schemeClr val="tx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Cube 14">
            <a:extLst>
              <a:ext uri="{FF2B5EF4-FFF2-40B4-BE49-F238E27FC236}">
                <a16:creationId xmlns:a16="http://schemas.microsoft.com/office/drawing/2014/main" id="{B6BF970C-6F17-49E6-B76E-6B644A0BD10F}"/>
              </a:ext>
            </a:extLst>
          </p:cNvPr>
          <p:cNvSpPr/>
          <p:nvPr/>
        </p:nvSpPr>
        <p:spPr>
          <a:xfrm>
            <a:off x="3893185" y="1723996"/>
            <a:ext cx="290698" cy="632487"/>
          </a:xfrm>
          <a:prstGeom prst="cube">
            <a:avLst>
              <a:gd name="adj" fmla="val 28533"/>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0CA6126B-2682-4AAD-ABE9-6E895B1DD022}"/>
              </a:ext>
            </a:extLst>
          </p:cNvPr>
          <p:cNvCxnSpPr/>
          <p:nvPr/>
        </p:nvCxnSpPr>
        <p:spPr>
          <a:xfrm flipV="1">
            <a:off x="1362109" y="3399150"/>
            <a:ext cx="228102" cy="1"/>
          </a:xfrm>
          <a:prstGeom prst="straightConnector1">
            <a:avLst/>
          </a:prstGeom>
          <a:ln w="38100" cap="rnd">
            <a:solidFill>
              <a:schemeClr val="tx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Cube 17">
            <a:extLst>
              <a:ext uri="{FF2B5EF4-FFF2-40B4-BE49-F238E27FC236}">
                <a16:creationId xmlns:a16="http://schemas.microsoft.com/office/drawing/2014/main" id="{06A36386-12B0-4E4B-8C6B-1FE59CAB9E90}"/>
              </a:ext>
            </a:extLst>
          </p:cNvPr>
          <p:cNvSpPr/>
          <p:nvPr/>
        </p:nvSpPr>
        <p:spPr>
          <a:xfrm>
            <a:off x="1825547" y="2859156"/>
            <a:ext cx="377997" cy="1079991"/>
          </a:xfrm>
          <a:prstGeom prst="cube">
            <a:avLst>
              <a:gd name="adj" fmla="val 77500"/>
            </a:avLst>
          </a:prstGeom>
          <a:solidFill>
            <a:schemeClr val="accent4"/>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61FFC116-BC37-45DA-8B5C-9C5D242B01D5}"/>
              </a:ext>
            </a:extLst>
          </p:cNvPr>
          <p:cNvSpPr/>
          <p:nvPr/>
        </p:nvSpPr>
        <p:spPr>
          <a:xfrm>
            <a:off x="2014545" y="2859156"/>
            <a:ext cx="377997" cy="1079991"/>
          </a:xfrm>
          <a:prstGeom prst="cube">
            <a:avLst>
              <a:gd name="adj" fmla="val 77500"/>
            </a:avLst>
          </a:prstGeom>
          <a:solidFill>
            <a:schemeClr val="accent4"/>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799AB8B7-FDDD-4AD4-A081-9FADB00F7C72}"/>
              </a:ext>
            </a:extLst>
          </p:cNvPr>
          <p:cNvSpPr/>
          <p:nvPr/>
        </p:nvSpPr>
        <p:spPr>
          <a:xfrm>
            <a:off x="2203543" y="2859156"/>
            <a:ext cx="377997" cy="1079991"/>
          </a:xfrm>
          <a:prstGeom prst="cube">
            <a:avLst>
              <a:gd name="adj" fmla="val 77500"/>
            </a:avLst>
          </a:prstGeom>
          <a:solidFill>
            <a:schemeClr val="accent4"/>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563BCB5B-D22C-489F-9E04-CDAC475DE04B}"/>
              </a:ext>
            </a:extLst>
          </p:cNvPr>
          <p:cNvSpPr/>
          <p:nvPr/>
        </p:nvSpPr>
        <p:spPr>
          <a:xfrm>
            <a:off x="2392542" y="2859156"/>
            <a:ext cx="377997" cy="1079991"/>
          </a:xfrm>
          <a:prstGeom prst="cube">
            <a:avLst>
              <a:gd name="adj" fmla="val 77500"/>
            </a:avLst>
          </a:prstGeom>
          <a:solidFill>
            <a:schemeClr val="accent4"/>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315FE813-4EF9-45E5-A407-B76F52BE1369}"/>
              </a:ext>
            </a:extLst>
          </p:cNvPr>
          <p:cNvSpPr/>
          <p:nvPr/>
        </p:nvSpPr>
        <p:spPr>
          <a:xfrm>
            <a:off x="2581540" y="2859156"/>
            <a:ext cx="377997" cy="1079991"/>
          </a:xfrm>
          <a:prstGeom prst="cube">
            <a:avLst>
              <a:gd name="adj" fmla="val 77500"/>
            </a:avLst>
          </a:prstGeom>
          <a:solidFill>
            <a:schemeClr val="accent4"/>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7FE9BF46-5D17-48BF-A76D-4DB52DACAA2E}"/>
              </a:ext>
            </a:extLst>
          </p:cNvPr>
          <p:cNvSpPr/>
          <p:nvPr/>
        </p:nvSpPr>
        <p:spPr>
          <a:xfrm>
            <a:off x="3028511" y="2998848"/>
            <a:ext cx="149174" cy="800608"/>
          </a:xfrm>
          <a:prstGeom prst="cube">
            <a:avLst>
              <a:gd name="adj" fmla="val 28533"/>
            </a:avLst>
          </a:prstGeom>
          <a:solidFill>
            <a:schemeClr val="accent4"/>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00BB13DE-6C46-495C-9545-8B71D681A281}"/>
              </a:ext>
            </a:extLst>
          </p:cNvPr>
          <p:cNvSpPr/>
          <p:nvPr/>
        </p:nvSpPr>
        <p:spPr>
          <a:xfrm>
            <a:off x="3285683" y="2998848"/>
            <a:ext cx="149174" cy="800608"/>
          </a:xfrm>
          <a:prstGeom prst="cube">
            <a:avLst>
              <a:gd name="adj" fmla="val 28533"/>
            </a:avLst>
          </a:prstGeom>
          <a:solidFill>
            <a:schemeClr val="accent4"/>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1BD4E9F4-5386-4A20-8DF4-D5300D7FB549}"/>
              </a:ext>
            </a:extLst>
          </p:cNvPr>
          <p:cNvCxnSpPr/>
          <p:nvPr/>
        </p:nvCxnSpPr>
        <p:spPr>
          <a:xfrm flipV="1">
            <a:off x="2828633" y="3399152"/>
            <a:ext cx="228102" cy="1"/>
          </a:xfrm>
          <a:prstGeom prst="straightConnector1">
            <a:avLst/>
          </a:prstGeom>
          <a:ln w="38100" cap="rnd">
            <a:solidFill>
              <a:schemeClr val="tx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76630DB-25BB-4E2C-9D6B-CE1C6C8C3312}"/>
              </a:ext>
            </a:extLst>
          </p:cNvPr>
          <p:cNvCxnSpPr>
            <a:cxnSpLocks/>
          </p:cNvCxnSpPr>
          <p:nvPr/>
        </p:nvCxnSpPr>
        <p:spPr>
          <a:xfrm>
            <a:off x="3638625" y="3436819"/>
            <a:ext cx="134301" cy="0"/>
          </a:xfrm>
          <a:prstGeom prst="straightConnector1">
            <a:avLst/>
          </a:prstGeom>
          <a:ln w="38100" cap="rnd">
            <a:solidFill>
              <a:schemeClr val="tx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Cube 26">
            <a:extLst>
              <a:ext uri="{FF2B5EF4-FFF2-40B4-BE49-F238E27FC236}">
                <a16:creationId xmlns:a16="http://schemas.microsoft.com/office/drawing/2014/main" id="{CF244272-7982-494D-87BE-6E00D36B3D1B}"/>
              </a:ext>
            </a:extLst>
          </p:cNvPr>
          <p:cNvSpPr/>
          <p:nvPr/>
        </p:nvSpPr>
        <p:spPr>
          <a:xfrm>
            <a:off x="3893185" y="3121063"/>
            <a:ext cx="290698" cy="632487"/>
          </a:xfrm>
          <a:prstGeom prst="cube">
            <a:avLst>
              <a:gd name="adj" fmla="val 28533"/>
            </a:avLst>
          </a:prstGeom>
          <a:solidFill>
            <a:schemeClr val="accent4"/>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DB532357-7998-4D55-AF1B-7C886CDF9145}"/>
              </a:ext>
            </a:extLst>
          </p:cNvPr>
          <p:cNvCxnSpPr/>
          <p:nvPr/>
        </p:nvCxnSpPr>
        <p:spPr>
          <a:xfrm flipV="1">
            <a:off x="1362109" y="4833763"/>
            <a:ext cx="228102" cy="1"/>
          </a:xfrm>
          <a:prstGeom prst="straightConnector1">
            <a:avLst/>
          </a:prstGeom>
          <a:ln w="38100" cap="rnd">
            <a:solidFill>
              <a:schemeClr val="tx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Cube 29">
            <a:extLst>
              <a:ext uri="{FF2B5EF4-FFF2-40B4-BE49-F238E27FC236}">
                <a16:creationId xmlns:a16="http://schemas.microsoft.com/office/drawing/2014/main" id="{8ACD87D8-0AA5-45C8-A5DA-84A6AA35A88F}"/>
              </a:ext>
            </a:extLst>
          </p:cNvPr>
          <p:cNvSpPr/>
          <p:nvPr/>
        </p:nvSpPr>
        <p:spPr>
          <a:xfrm>
            <a:off x="1825547" y="4293769"/>
            <a:ext cx="377997" cy="1079991"/>
          </a:xfrm>
          <a:prstGeom prst="cube">
            <a:avLst>
              <a:gd name="adj" fmla="val 77500"/>
            </a:avLst>
          </a:prstGeom>
          <a:solidFill>
            <a:schemeClr val="accent2"/>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6C50C5F6-197E-4A60-9A60-7BE019676694}"/>
              </a:ext>
            </a:extLst>
          </p:cNvPr>
          <p:cNvSpPr/>
          <p:nvPr/>
        </p:nvSpPr>
        <p:spPr>
          <a:xfrm>
            <a:off x="2014545" y="4293769"/>
            <a:ext cx="377997" cy="1079991"/>
          </a:xfrm>
          <a:prstGeom prst="cube">
            <a:avLst>
              <a:gd name="adj" fmla="val 77500"/>
            </a:avLst>
          </a:prstGeom>
          <a:solidFill>
            <a:schemeClr val="accent2"/>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24E82BB7-E939-475F-8FFA-1F24922BCFB2}"/>
              </a:ext>
            </a:extLst>
          </p:cNvPr>
          <p:cNvSpPr/>
          <p:nvPr/>
        </p:nvSpPr>
        <p:spPr>
          <a:xfrm>
            <a:off x="2203543" y="4293769"/>
            <a:ext cx="377997" cy="1079991"/>
          </a:xfrm>
          <a:prstGeom prst="cube">
            <a:avLst>
              <a:gd name="adj" fmla="val 77500"/>
            </a:avLst>
          </a:prstGeom>
          <a:solidFill>
            <a:schemeClr val="accent2"/>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4D85637B-0178-4526-9FFF-BE1116D0AAF3}"/>
              </a:ext>
            </a:extLst>
          </p:cNvPr>
          <p:cNvSpPr/>
          <p:nvPr/>
        </p:nvSpPr>
        <p:spPr>
          <a:xfrm>
            <a:off x="2392542" y="4293769"/>
            <a:ext cx="377997" cy="1079991"/>
          </a:xfrm>
          <a:prstGeom prst="cube">
            <a:avLst>
              <a:gd name="adj" fmla="val 77500"/>
            </a:avLst>
          </a:prstGeom>
          <a:solidFill>
            <a:schemeClr val="accent2"/>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88CAA115-DB93-4164-A348-8D55CF39F367}"/>
              </a:ext>
            </a:extLst>
          </p:cNvPr>
          <p:cNvSpPr/>
          <p:nvPr/>
        </p:nvSpPr>
        <p:spPr>
          <a:xfrm>
            <a:off x="2581540" y="4293769"/>
            <a:ext cx="377997" cy="1079991"/>
          </a:xfrm>
          <a:prstGeom prst="cube">
            <a:avLst>
              <a:gd name="adj" fmla="val 77500"/>
            </a:avLst>
          </a:prstGeom>
          <a:solidFill>
            <a:schemeClr val="accent2"/>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1AEA912D-D6B2-400F-AD5F-6B81904AA9D1}"/>
              </a:ext>
            </a:extLst>
          </p:cNvPr>
          <p:cNvSpPr/>
          <p:nvPr/>
        </p:nvSpPr>
        <p:spPr>
          <a:xfrm>
            <a:off x="3028511" y="4433461"/>
            <a:ext cx="149174" cy="800608"/>
          </a:xfrm>
          <a:prstGeom prst="cube">
            <a:avLst>
              <a:gd name="adj" fmla="val 28533"/>
            </a:avLst>
          </a:prstGeom>
          <a:solidFill>
            <a:schemeClr val="accent2"/>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5F51C24C-D8FC-48ED-AD16-64036F3B0D8C}"/>
              </a:ext>
            </a:extLst>
          </p:cNvPr>
          <p:cNvSpPr/>
          <p:nvPr/>
        </p:nvSpPr>
        <p:spPr>
          <a:xfrm>
            <a:off x="3285683" y="4433461"/>
            <a:ext cx="149174" cy="800608"/>
          </a:xfrm>
          <a:prstGeom prst="cube">
            <a:avLst>
              <a:gd name="adj" fmla="val 28533"/>
            </a:avLst>
          </a:prstGeom>
          <a:solidFill>
            <a:schemeClr val="accent2"/>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0CFD9A13-F9C1-4037-B3D1-D902B7635B8E}"/>
              </a:ext>
            </a:extLst>
          </p:cNvPr>
          <p:cNvCxnSpPr/>
          <p:nvPr/>
        </p:nvCxnSpPr>
        <p:spPr>
          <a:xfrm flipV="1">
            <a:off x="2828633" y="4833765"/>
            <a:ext cx="228102" cy="1"/>
          </a:xfrm>
          <a:prstGeom prst="straightConnector1">
            <a:avLst/>
          </a:prstGeom>
          <a:ln w="38100" cap="rnd">
            <a:solidFill>
              <a:schemeClr val="tx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E8D34DE-EB95-4F39-B092-F01A527689DC}"/>
              </a:ext>
            </a:extLst>
          </p:cNvPr>
          <p:cNvCxnSpPr>
            <a:cxnSpLocks/>
          </p:cNvCxnSpPr>
          <p:nvPr/>
        </p:nvCxnSpPr>
        <p:spPr>
          <a:xfrm>
            <a:off x="3638625" y="4871432"/>
            <a:ext cx="134301" cy="0"/>
          </a:xfrm>
          <a:prstGeom prst="straightConnector1">
            <a:avLst/>
          </a:prstGeom>
          <a:ln w="38100" cap="rnd">
            <a:solidFill>
              <a:schemeClr val="tx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Cube 38">
            <a:extLst>
              <a:ext uri="{FF2B5EF4-FFF2-40B4-BE49-F238E27FC236}">
                <a16:creationId xmlns:a16="http://schemas.microsoft.com/office/drawing/2014/main" id="{E4D99A28-0A1B-4D99-9252-189DA5D05904}"/>
              </a:ext>
            </a:extLst>
          </p:cNvPr>
          <p:cNvSpPr/>
          <p:nvPr/>
        </p:nvSpPr>
        <p:spPr>
          <a:xfrm>
            <a:off x="3893185" y="4555676"/>
            <a:ext cx="290698" cy="632487"/>
          </a:xfrm>
          <a:prstGeom prst="cube">
            <a:avLst>
              <a:gd name="adj" fmla="val 28533"/>
            </a:avLst>
          </a:prstGeom>
          <a:solidFill>
            <a:schemeClr val="accent2"/>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58A88FA-7C81-4976-A1D0-28466D9E3221}"/>
              </a:ext>
            </a:extLst>
          </p:cNvPr>
          <p:cNvSpPr/>
          <p:nvPr/>
        </p:nvSpPr>
        <p:spPr>
          <a:xfrm>
            <a:off x="1787447" y="1355347"/>
            <a:ext cx="1730919" cy="5137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CEC1F39-D2C1-4938-8506-0E3DBA4290B8}"/>
              </a:ext>
            </a:extLst>
          </p:cNvPr>
          <p:cNvSpPr txBox="1"/>
          <p:nvPr/>
        </p:nvSpPr>
        <p:spPr>
          <a:xfrm>
            <a:off x="1787447" y="5545436"/>
            <a:ext cx="1730919" cy="954107"/>
          </a:xfrm>
          <a:prstGeom prst="rect">
            <a:avLst/>
          </a:prstGeom>
          <a:noFill/>
        </p:spPr>
        <p:txBody>
          <a:bodyPr wrap="square" rtlCol="0">
            <a:spAutoFit/>
          </a:bodyPr>
          <a:lstStyle/>
          <a:p>
            <a:pPr algn="ctr"/>
            <a:r>
              <a:rPr lang="en-US" sz="2800" dirty="0"/>
              <a:t>Same Weights</a:t>
            </a:r>
          </a:p>
        </p:txBody>
      </p:sp>
      <p:grpSp>
        <p:nvGrpSpPr>
          <p:cNvPr id="63" name="Group 62">
            <a:extLst>
              <a:ext uri="{FF2B5EF4-FFF2-40B4-BE49-F238E27FC236}">
                <a16:creationId xmlns:a16="http://schemas.microsoft.com/office/drawing/2014/main" id="{AD541D31-B661-4E7E-9536-4A9149E71AB9}"/>
              </a:ext>
            </a:extLst>
          </p:cNvPr>
          <p:cNvGrpSpPr/>
          <p:nvPr/>
        </p:nvGrpSpPr>
        <p:grpSpPr>
          <a:xfrm>
            <a:off x="4677163" y="2998848"/>
            <a:ext cx="4177233" cy="1630302"/>
            <a:chOff x="4338117" y="2998848"/>
            <a:chExt cx="4177233" cy="1630302"/>
          </a:xfrm>
        </p:grpSpPr>
        <p:sp>
          <p:nvSpPr>
            <p:cNvPr id="57" name="TextBox 56">
              <a:extLst>
                <a:ext uri="{FF2B5EF4-FFF2-40B4-BE49-F238E27FC236}">
                  <a16:creationId xmlns:a16="http://schemas.microsoft.com/office/drawing/2014/main" id="{B80973FA-0ACF-469E-A204-253D45151BA8}"/>
                </a:ext>
              </a:extLst>
            </p:cNvPr>
            <p:cNvSpPr txBox="1"/>
            <p:nvPr/>
          </p:nvSpPr>
          <p:spPr>
            <a:xfrm>
              <a:off x="4338117" y="2998848"/>
              <a:ext cx="4177233" cy="1630302"/>
            </a:xfrm>
            <a:prstGeom prst="rect">
              <a:avLst/>
            </a:prstGeom>
            <a:noFill/>
          </p:spPr>
          <p:txBody>
            <a:bodyPr wrap="square" rtlCol="0">
              <a:noAutofit/>
            </a:bodyPr>
            <a:lstStyle/>
            <a:p>
              <a:r>
                <a:rPr lang="en-US" sz="3800" dirty="0"/>
                <a:t>max(D(   ,   )-</a:t>
              </a:r>
            </a:p>
            <a:p>
              <a:r>
                <a:rPr lang="en-US" sz="3800" dirty="0"/>
                <a:t> 		 D(   ,   )+</a:t>
              </a:r>
              <a:r>
                <a:rPr lang="en-US" sz="3800" dirty="0">
                  <a:latin typeface="Arial" panose="020B0604020202020204" pitchFamily="34" charset="0"/>
                  <a:cs typeface="Arial" panose="020B0604020202020204" pitchFamily="34" charset="0"/>
                </a:rPr>
                <a:t>α,0)</a:t>
              </a:r>
              <a:endParaRPr lang="en-US" sz="3800" dirty="0"/>
            </a:p>
          </p:txBody>
        </p:sp>
        <p:sp>
          <p:nvSpPr>
            <p:cNvPr id="58" name="Cube 57">
              <a:extLst>
                <a:ext uri="{FF2B5EF4-FFF2-40B4-BE49-F238E27FC236}">
                  <a16:creationId xmlns:a16="http://schemas.microsoft.com/office/drawing/2014/main" id="{F606FBB0-BADF-464B-8AFA-8DACF1B48733}"/>
                </a:ext>
              </a:extLst>
            </p:cNvPr>
            <p:cNvSpPr/>
            <p:nvPr/>
          </p:nvSpPr>
          <p:spPr>
            <a:xfrm>
              <a:off x="6102002" y="3026148"/>
              <a:ext cx="290698" cy="632487"/>
            </a:xfrm>
            <a:prstGeom prst="cube">
              <a:avLst>
                <a:gd name="adj" fmla="val 28533"/>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a:extLst>
                <a:ext uri="{FF2B5EF4-FFF2-40B4-BE49-F238E27FC236}">
                  <a16:creationId xmlns:a16="http://schemas.microsoft.com/office/drawing/2014/main" id="{E1A9A4C0-24A3-4355-AAD2-F4B1B000FA07}"/>
                </a:ext>
              </a:extLst>
            </p:cNvPr>
            <p:cNvSpPr/>
            <p:nvPr/>
          </p:nvSpPr>
          <p:spPr>
            <a:xfrm>
              <a:off x="6090139" y="3685935"/>
              <a:ext cx="290698" cy="632487"/>
            </a:xfrm>
            <a:prstGeom prst="cube">
              <a:avLst>
                <a:gd name="adj" fmla="val 28533"/>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F1CE3B4D-C80D-4F40-9F26-943C8E337294}"/>
                </a:ext>
              </a:extLst>
            </p:cNvPr>
            <p:cNvSpPr/>
            <p:nvPr/>
          </p:nvSpPr>
          <p:spPr>
            <a:xfrm>
              <a:off x="6615166" y="3035673"/>
              <a:ext cx="290698" cy="632487"/>
            </a:xfrm>
            <a:prstGeom prst="cube">
              <a:avLst>
                <a:gd name="adj" fmla="val 28533"/>
              </a:avLst>
            </a:prstGeom>
            <a:solidFill>
              <a:schemeClr val="accent4"/>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16A1CBC6-F7E1-4393-AD9E-1362FF563EA3}"/>
                </a:ext>
              </a:extLst>
            </p:cNvPr>
            <p:cNvSpPr/>
            <p:nvPr/>
          </p:nvSpPr>
          <p:spPr>
            <a:xfrm>
              <a:off x="6629915" y="3685934"/>
              <a:ext cx="290698" cy="632487"/>
            </a:xfrm>
            <a:prstGeom prst="cube">
              <a:avLst>
                <a:gd name="adj" fmla="val 28533"/>
              </a:avLst>
            </a:prstGeom>
            <a:solidFill>
              <a:schemeClr val="accent2"/>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a:extLst>
              <a:ext uri="{FF2B5EF4-FFF2-40B4-BE49-F238E27FC236}">
                <a16:creationId xmlns:a16="http://schemas.microsoft.com/office/drawing/2014/main" id="{AD1D7A78-4924-426D-A30F-2108B662C7F5}"/>
              </a:ext>
            </a:extLst>
          </p:cNvPr>
          <p:cNvSpPr txBox="1"/>
          <p:nvPr/>
        </p:nvSpPr>
        <p:spPr>
          <a:xfrm>
            <a:off x="4558702" y="4929883"/>
            <a:ext cx="4509098" cy="1384995"/>
          </a:xfrm>
          <a:prstGeom prst="rect">
            <a:avLst/>
          </a:prstGeom>
          <a:noFill/>
        </p:spPr>
        <p:txBody>
          <a:bodyPr wrap="square" rtlCol="0">
            <a:spAutoFit/>
          </a:bodyPr>
          <a:lstStyle/>
          <a:p>
            <a:r>
              <a:rPr lang="en-US" sz="2800" dirty="0"/>
              <a:t>Idea: Pass all three images through same network (e.g., in same batch).</a:t>
            </a:r>
          </a:p>
        </p:txBody>
      </p:sp>
      <p:pic>
        <p:nvPicPr>
          <p:cNvPr id="79" name="Picture 2">
            <a:extLst>
              <a:ext uri="{FF2B5EF4-FFF2-40B4-BE49-F238E27FC236}">
                <a16:creationId xmlns:a16="http://schemas.microsoft.com/office/drawing/2014/main" id="{3694C8CF-380E-401E-85B1-D8CB03FF5A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367" t="1" r="13829" b="31892"/>
          <a:stretch/>
        </p:blipFill>
        <p:spPr bwMode="auto">
          <a:xfrm>
            <a:off x="499357" y="1403906"/>
            <a:ext cx="768096" cy="1216152"/>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pic>
        <p:nvPicPr>
          <p:cNvPr id="81" name="Picture 4">
            <a:extLst>
              <a:ext uri="{FF2B5EF4-FFF2-40B4-BE49-F238E27FC236}">
                <a16:creationId xmlns:a16="http://schemas.microsoft.com/office/drawing/2014/main" id="{980C78D6-8A80-44EC-B6B9-B759CCBF6A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71" r="20697"/>
          <a:stretch/>
        </p:blipFill>
        <p:spPr bwMode="auto">
          <a:xfrm>
            <a:off x="499357" y="2815930"/>
            <a:ext cx="768096" cy="1216152"/>
          </a:xfrm>
          <a:prstGeom prst="rect">
            <a:avLst/>
          </a:prstGeom>
          <a:noFill/>
          <a:ln w="57150">
            <a:solidFill>
              <a:schemeClr val="accent4"/>
            </a:solidFill>
          </a:ln>
          <a:extLst>
            <a:ext uri="{909E8E84-426E-40DD-AFC4-6F175D3DCCD1}">
              <a14:hiddenFill xmlns:a14="http://schemas.microsoft.com/office/drawing/2010/main">
                <a:solidFill>
                  <a:srgbClr val="FFFFFF"/>
                </a:solidFill>
              </a14:hiddenFill>
            </a:ext>
          </a:extLst>
        </p:spPr>
      </p:pic>
      <p:pic>
        <p:nvPicPr>
          <p:cNvPr id="82" name="Picture 6">
            <a:extLst>
              <a:ext uri="{FF2B5EF4-FFF2-40B4-BE49-F238E27FC236}">
                <a16:creationId xmlns:a16="http://schemas.microsoft.com/office/drawing/2014/main" id="{A93BF84D-B1F7-4FF4-B274-A02A49E827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345" r="13260"/>
          <a:stretch/>
        </p:blipFill>
        <p:spPr bwMode="auto">
          <a:xfrm>
            <a:off x="499357" y="4293769"/>
            <a:ext cx="768096" cy="1216152"/>
          </a:xfrm>
          <a:prstGeom prst="rect">
            <a:avLst/>
          </a:prstGeom>
          <a:noFill/>
          <a:ln w="57150">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1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5903-1908-4090-BCAB-BDD6053D2DF8}"/>
              </a:ext>
            </a:extLst>
          </p:cNvPr>
          <p:cNvSpPr>
            <a:spLocks noGrp="1"/>
          </p:cNvSpPr>
          <p:nvPr>
            <p:ph type="title"/>
          </p:nvPr>
        </p:nvSpPr>
        <p:spPr/>
        <p:txBody>
          <a:bodyPr/>
          <a:lstStyle/>
          <a:p>
            <a:r>
              <a:rPr lang="en-US" dirty="0"/>
              <a:t>In Practice</a:t>
            </a:r>
          </a:p>
        </p:txBody>
      </p:sp>
      <p:sp>
        <p:nvSpPr>
          <p:cNvPr id="3" name="Content Placeholder 2">
            <a:extLst>
              <a:ext uri="{FF2B5EF4-FFF2-40B4-BE49-F238E27FC236}">
                <a16:creationId xmlns:a16="http://schemas.microsoft.com/office/drawing/2014/main" id="{C48707B7-569C-4F81-863F-38A2841698F7}"/>
              </a:ext>
            </a:extLst>
          </p:cNvPr>
          <p:cNvSpPr>
            <a:spLocks noGrp="1"/>
          </p:cNvSpPr>
          <p:nvPr>
            <p:ph idx="1"/>
          </p:nvPr>
        </p:nvSpPr>
        <p:spPr/>
        <p:txBody>
          <a:bodyPr/>
          <a:lstStyle/>
          <a:p>
            <a:r>
              <a:rPr lang="en-US" dirty="0"/>
              <a:t>Picking triplets </a:t>
            </a:r>
            <a:r>
              <a:rPr lang="en-US" u="sng" dirty="0"/>
              <a:t>crucial</a:t>
            </a:r>
            <a:r>
              <a:rPr lang="en-US" dirty="0"/>
              <a:t>:</a:t>
            </a:r>
          </a:p>
          <a:p>
            <a:pPr lvl="1"/>
            <a:r>
              <a:rPr lang="en-US" dirty="0"/>
              <a:t>Lots of easy triplets (e.g., me and Shaquille O’Neal) – don’t learn anything</a:t>
            </a:r>
          </a:p>
          <a:p>
            <a:pPr lvl="1"/>
            <a:r>
              <a:rPr lang="en-US" dirty="0"/>
              <a:t>Only hard triplets (e.g., me and my </a:t>
            </a:r>
            <a:r>
              <a:rPr lang="en-US" dirty="0" err="1"/>
              <a:t>doppleganger</a:t>
            </a:r>
            <a:r>
              <a:rPr lang="en-US" dirty="0"/>
              <a:t>) – training fails since it’s too hard</a:t>
            </a:r>
          </a:p>
          <a:p>
            <a:pPr lvl="1"/>
            <a:r>
              <a:rPr lang="en-US" dirty="0"/>
              <a:t>During training, some of the worst mistakes in practice (triplets with highest loss) are often just mislabeling mistakes</a:t>
            </a:r>
          </a:p>
          <a:p>
            <a:r>
              <a:rPr lang="en-US" dirty="0"/>
              <a:t>More generally called “Metric Learning” </a:t>
            </a:r>
          </a:p>
          <a:p>
            <a:r>
              <a:rPr lang="en-US" dirty="0"/>
              <a:t>Lots of applications beyond face recognition</a:t>
            </a:r>
          </a:p>
          <a:p>
            <a:pPr lvl="1"/>
            <a:endParaRPr lang="en-US" dirty="0"/>
          </a:p>
        </p:txBody>
      </p:sp>
    </p:spTree>
    <p:extLst>
      <p:ext uri="{BB962C8B-B14F-4D97-AF65-F5344CB8AC3E}">
        <p14:creationId xmlns:p14="http://schemas.microsoft.com/office/powerpoint/2010/main" val="1136860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7A15-957C-4E56-95C1-BDAFAB701D52}"/>
              </a:ext>
            </a:extLst>
          </p:cNvPr>
          <p:cNvSpPr>
            <a:spLocks noGrp="1"/>
          </p:cNvSpPr>
          <p:nvPr>
            <p:ph type="title"/>
          </p:nvPr>
        </p:nvSpPr>
        <p:spPr/>
        <p:txBody>
          <a:bodyPr/>
          <a:lstStyle/>
          <a:p>
            <a:r>
              <a:rPr lang="en-US" dirty="0"/>
              <a:t>Next Time</a:t>
            </a:r>
          </a:p>
        </p:txBody>
      </p:sp>
      <p:sp>
        <p:nvSpPr>
          <p:cNvPr id="3" name="Content Placeholder 2">
            <a:extLst>
              <a:ext uri="{FF2B5EF4-FFF2-40B4-BE49-F238E27FC236}">
                <a16:creationId xmlns:a16="http://schemas.microsoft.com/office/drawing/2014/main" id="{27DF4C81-2BE7-40BD-B02E-E39E2D60A809}"/>
              </a:ext>
            </a:extLst>
          </p:cNvPr>
          <p:cNvSpPr>
            <a:spLocks noGrp="1"/>
          </p:cNvSpPr>
          <p:nvPr>
            <p:ph idx="1"/>
          </p:nvPr>
        </p:nvSpPr>
        <p:spPr/>
        <p:txBody>
          <a:bodyPr/>
          <a:lstStyle/>
          <a:p>
            <a:r>
              <a:rPr lang="en-US"/>
              <a:t>Video</a:t>
            </a:r>
            <a:endParaRPr lang="en-US" dirty="0"/>
          </a:p>
        </p:txBody>
      </p:sp>
    </p:spTree>
    <p:extLst>
      <p:ext uri="{BB962C8B-B14F-4D97-AF65-F5344CB8AC3E}">
        <p14:creationId xmlns:p14="http://schemas.microsoft.com/office/powerpoint/2010/main" val="37575618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9BE0A-245F-4C54-BA61-6883DAFBAC8B}"/>
              </a:ext>
            </a:extLst>
          </p:cNvPr>
          <p:cNvSpPr>
            <a:spLocks noGrp="1"/>
          </p:cNvSpPr>
          <p:nvPr>
            <p:ph type="title"/>
          </p:nvPr>
        </p:nvSpPr>
        <p:spPr/>
        <p:txBody>
          <a:bodyPr/>
          <a:lstStyle/>
          <a:p>
            <a:r>
              <a:rPr lang="en-US" dirty="0"/>
              <a:t>Extra Stuff</a:t>
            </a:r>
          </a:p>
        </p:txBody>
      </p:sp>
      <p:sp>
        <p:nvSpPr>
          <p:cNvPr id="3" name="Content Placeholder 2">
            <a:extLst>
              <a:ext uri="{FF2B5EF4-FFF2-40B4-BE49-F238E27FC236}">
                <a16:creationId xmlns:a16="http://schemas.microsoft.com/office/drawing/2014/main" id="{04E2A25B-572E-4F48-B6BE-E8D1801213E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883543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DCB91-4FC1-4F70-863D-7B49DB7F0D5B}"/>
              </a:ext>
            </a:extLst>
          </p:cNvPr>
          <p:cNvSpPr>
            <a:spLocks noGrp="1"/>
          </p:cNvSpPr>
          <p:nvPr>
            <p:ph type="title"/>
          </p:nvPr>
        </p:nvSpPr>
        <p:spPr/>
        <p:txBody>
          <a:bodyPr/>
          <a:lstStyle/>
          <a:p>
            <a:r>
              <a:rPr lang="en-US" dirty="0"/>
              <a:t>Fast R-CNN – ROI-Pool</a:t>
            </a:r>
          </a:p>
        </p:txBody>
      </p:sp>
      <p:sp>
        <p:nvSpPr>
          <p:cNvPr id="4" name="Parallelogram 3">
            <a:extLst>
              <a:ext uri="{FF2B5EF4-FFF2-40B4-BE49-F238E27FC236}">
                <a16:creationId xmlns:a16="http://schemas.microsoft.com/office/drawing/2014/main" id="{A0A4FB7C-1979-4C1F-99B5-ED37B827AD35}"/>
              </a:ext>
            </a:extLst>
          </p:cNvPr>
          <p:cNvSpPr/>
          <p:nvPr/>
        </p:nvSpPr>
        <p:spPr>
          <a:xfrm>
            <a:off x="1051560" y="5001767"/>
            <a:ext cx="4745736" cy="1570151"/>
          </a:xfrm>
          <a:prstGeom prst="parallelogram">
            <a:avLst>
              <a:gd name="adj" fmla="val 92429"/>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a:extLst>
              <a:ext uri="{FF2B5EF4-FFF2-40B4-BE49-F238E27FC236}">
                <a16:creationId xmlns:a16="http://schemas.microsoft.com/office/drawing/2014/main" id="{36E21F70-CC73-47A0-BD8B-012F088E9764}"/>
              </a:ext>
            </a:extLst>
          </p:cNvPr>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a:extLst>
              <a:ext uri="{FF2B5EF4-FFF2-40B4-BE49-F238E27FC236}">
                <a16:creationId xmlns:a16="http://schemas.microsoft.com/office/drawing/2014/main" id="{B2C7382B-1A50-4A3F-ACBC-4563AAF1F60D}"/>
              </a:ext>
            </a:extLst>
          </p:cNvPr>
          <p:cNvSpPr/>
          <p:nvPr/>
        </p:nvSpPr>
        <p:spPr>
          <a:xfrm>
            <a:off x="2116836" y="4092510"/>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Parallelogram 6">
            <a:extLst>
              <a:ext uri="{FF2B5EF4-FFF2-40B4-BE49-F238E27FC236}">
                <a16:creationId xmlns:a16="http://schemas.microsoft.com/office/drawing/2014/main" id="{4D1C0C77-539C-4AB3-BB99-34D22C41FFE7}"/>
              </a:ext>
            </a:extLst>
          </p:cNvPr>
          <p:cNvSpPr/>
          <p:nvPr/>
        </p:nvSpPr>
        <p:spPr>
          <a:xfrm>
            <a:off x="2369820" y="4202237"/>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8" name="Parallelogram 7">
            <a:extLst>
              <a:ext uri="{FF2B5EF4-FFF2-40B4-BE49-F238E27FC236}">
                <a16:creationId xmlns:a16="http://schemas.microsoft.com/office/drawing/2014/main" id="{8B893B6F-21AA-4B02-BA18-ADAFB1C419DD}"/>
              </a:ext>
            </a:extLst>
          </p:cNvPr>
          <p:cNvSpPr/>
          <p:nvPr/>
        </p:nvSpPr>
        <p:spPr>
          <a:xfrm>
            <a:off x="3114294" y="4330253"/>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a:extLst>
              <a:ext uri="{FF2B5EF4-FFF2-40B4-BE49-F238E27FC236}">
                <a16:creationId xmlns:a16="http://schemas.microsoft.com/office/drawing/2014/main" id="{34B1844C-32CD-48E2-8A2C-0578E6C1857A}"/>
              </a:ext>
            </a:extLst>
          </p:cNvPr>
          <p:cNvSpPr/>
          <p:nvPr/>
        </p:nvSpPr>
        <p:spPr>
          <a:xfrm>
            <a:off x="3986784" y="4150805"/>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Up Arrow 10">
            <a:extLst>
              <a:ext uri="{FF2B5EF4-FFF2-40B4-BE49-F238E27FC236}">
                <a16:creationId xmlns:a16="http://schemas.microsoft.com/office/drawing/2014/main" id="{24E7BBF5-F289-44B9-A4A6-57F57ADCA3FC}"/>
              </a:ext>
            </a:extLst>
          </p:cNvPr>
          <p:cNvSpPr/>
          <p:nvPr/>
        </p:nvSpPr>
        <p:spPr>
          <a:xfrm>
            <a:off x="2688336" y="399192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1" name="Up Arrow 11">
            <a:extLst>
              <a:ext uri="{FF2B5EF4-FFF2-40B4-BE49-F238E27FC236}">
                <a16:creationId xmlns:a16="http://schemas.microsoft.com/office/drawing/2014/main" id="{2EF960C1-B7C1-4503-9A67-D31A5862486D}"/>
              </a:ext>
            </a:extLst>
          </p:cNvPr>
          <p:cNvSpPr/>
          <p:nvPr/>
        </p:nvSpPr>
        <p:spPr>
          <a:xfrm>
            <a:off x="3442716" y="410337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2">
            <a:extLst>
              <a:ext uri="{FF2B5EF4-FFF2-40B4-BE49-F238E27FC236}">
                <a16:creationId xmlns:a16="http://schemas.microsoft.com/office/drawing/2014/main" id="{08CD54D6-3FAD-411E-A034-300AE9908D8E}"/>
              </a:ext>
            </a:extLst>
          </p:cNvPr>
          <p:cNvSpPr/>
          <p:nvPr/>
        </p:nvSpPr>
        <p:spPr>
          <a:xfrm>
            <a:off x="4197096" y="404337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3" name="TextBox 12">
            <a:extLst>
              <a:ext uri="{FF2B5EF4-FFF2-40B4-BE49-F238E27FC236}">
                <a16:creationId xmlns:a16="http://schemas.microsoft.com/office/drawing/2014/main" id="{889A6DF1-644D-4C97-B7DA-2910E4F60646}"/>
              </a:ext>
            </a:extLst>
          </p:cNvPr>
          <p:cNvSpPr txBox="1"/>
          <p:nvPr/>
        </p:nvSpPr>
        <p:spPr>
          <a:xfrm>
            <a:off x="4831413" y="4173020"/>
            <a:ext cx="2864787" cy="338554"/>
          </a:xfrm>
          <a:prstGeom prst="rect">
            <a:avLst/>
          </a:prstGeom>
          <a:noFill/>
        </p:spPr>
        <p:txBody>
          <a:bodyPr wrap="none" rtlCol="0">
            <a:spAutoFit/>
          </a:bodyPr>
          <a:lstStyle/>
          <a:p>
            <a:r>
              <a:rPr lang="en-US" sz="1600" b="0" dirty="0">
                <a:latin typeface="+mn-lt"/>
              </a:rPr>
              <a:t>“conv5” feature map of image</a:t>
            </a:r>
          </a:p>
        </p:txBody>
      </p:sp>
      <p:sp>
        <p:nvSpPr>
          <p:cNvPr id="15" name="TextBox 14">
            <a:extLst>
              <a:ext uri="{FF2B5EF4-FFF2-40B4-BE49-F238E27FC236}">
                <a16:creationId xmlns:a16="http://schemas.microsoft.com/office/drawing/2014/main" id="{2D03E30B-27AB-4FE3-B205-09C85DB46392}"/>
              </a:ext>
            </a:extLst>
          </p:cNvPr>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3"/>
              </a:rPr>
              <a:t>Fast R-CNN</a:t>
            </a:r>
            <a:r>
              <a:rPr lang="en-US" sz="1600" b="0" dirty="0">
                <a:latin typeface="+mn-lt"/>
              </a:rPr>
              <a:t>, ICCV 2015</a:t>
            </a:r>
          </a:p>
        </p:txBody>
      </p:sp>
      <p:sp>
        <p:nvSpPr>
          <p:cNvPr id="16" name="TextBox 15">
            <a:extLst>
              <a:ext uri="{FF2B5EF4-FFF2-40B4-BE49-F238E27FC236}">
                <a16:creationId xmlns:a16="http://schemas.microsoft.com/office/drawing/2014/main" id="{79A0310F-8B87-4037-A421-9AEF79C6B58B}"/>
              </a:ext>
            </a:extLst>
          </p:cNvPr>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grpSp>
        <p:nvGrpSpPr>
          <p:cNvPr id="17" name="Group 16">
            <a:extLst>
              <a:ext uri="{FF2B5EF4-FFF2-40B4-BE49-F238E27FC236}">
                <a16:creationId xmlns:a16="http://schemas.microsoft.com/office/drawing/2014/main" id="{1F84973B-A6B5-4923-B18F-B4C786E4668B}"/>
              </a:ext>
            </a:extLst>
          </p:cNvPr>
          <p:cNvGrpSpPr/>
          <p:nvPr/>
        </p:nvGrpSpPr>
        <p:grpSpPr>
          <a:xfrm>
            <a:off x="875525" y="1552933"/>
            <a:ext cx="1669432" cy="2230507"/>
            <a:chOff x="923040" y="1552933"/>
            <a:chExt cx="1669432" cy="2230507"/>
          </a:xfrm>
        </p:grpSpPr>
        <p:grpSp>
          <p:nvGrpSpPr>
            <p:cNvPr id="231" name="Group 230">
              <a:extLst>
                <a:ext uri="{FF2B5EF4-FFF2-40B4-BE49-F238E27FC236}">
                  <a16:creationId xmlns:a16="http://schemas.microsoft.com/office/drawing/2014/main" id="{472086F4-EC98-4E9B-BF76-2451DDFDB1DF}"/>
                </a:ext>
              </a:extLst>
            </p:cNvPr>
            <p:cNvGrpSpPr/>
            <p:nvPr/>
          </p:nvGrpSpPr>
          <p:grpSpPr>
            <a:xfrm>
              <a:off x="923040" y="1552933"/>
              <a:ext cx="1669432" cy="1710663"/>
              <a:chOff x="338686" y="1553937"/>
              <a:chExt cx="2166143" cy="2219641"/>
            </a:xfrm>
          </p:grpSpPr>
          <p:grpSp>
            <p:nvGrpSpPr>
              <p:cNvPr id="148" name="Group 147">
                <a:extLst>
                  <a:ext uri="{FF2B5EF4-FFF2-40B4-BE49-F238E27FC236}">
                    <a16:creationId xmlns:a16="http://schemas.microsoft.com/office/drawing/2014/main" id="{A4151670-67E9-4D14-8FF4-EBBACB5E16D7}"/>
                  </a:ext>
                </a:extLst>
              </p:cNvPr>
              <p:cNvGrpSpPr/>
              <p:nvPr/>
            </p:nvGrpSpPr>
            <p:grpSpPr>
              <a:xfrm rot="16200000" flipH="1">
                <a:off x="311937" y="1580686"/>
                <a:ext cx="2219641" cy="2166143"/>
                <a:chOff x="-546253" y="1099771"/>
                <a:chExt cx="3574752" cy="3488595"/>
              </a:xfrm>
              <a:solidFill>
                <a:schemeClr val="accent1">
                  <a:lumMod val="20000"/>
                  <a:lumOff val="80000"/>
                </a:schemeClr>
              </a:solidFill>
            </p:grpSpPr>
            <p:grpSp>
              <p:nvGrpSpPr>
                <p:cNvPr id="149" name="Group 148">
                  <a:extLst>
                    <a:ext uri="{FF2B5EF4-FFF2-40B4-BE49-F238E27FC236}">
                      <a16:creationId xmlns:a16="http://schemas.microsoft.com/office/drawing/2014/main" id="{88382C16-FA70-4F2A-A865-F5CA83CCBED7}"/>
                    </a:ext>
                  </a:extLst>
                </p:cNvPr>
                <p:cNvGrpSpPr/>
                <p:nvPr/>
              </p:nvGrpSpPr>
              <p:grpSpPr>
                <a:xfrm>
                  <a:off x="-546253" y="1099771"/>
                  <a:ext cx="1340533" cy="1316454"/>
                  <a:chOff x="628650" y="2232620"/>
                  <a:chExt cx="1340533" cy="1316454"/>
                </a:xfrm>
                <a:grpFill/>
              </p:grpSpPr>
              <p:sp>
                <p:nvSpPr>
                  <p:cNvPr id="208" name="Rectangle 207">
                    <a:extLst>
                      <a:ext uri="{FF2B5EF4-FFF2-40B4-BE49-F238E27FC236}">
                        <a16:creationId xmlns:a16="http://schemas.microsoft.com/office/drawing/2014/main" id="{041668A6-A1A2-4C0D-8A1D-562F7271F4A9}"/>
                      </a:ext>
                    </a:extLst>
                  </p:cNvPr>
                  <p:cNvSpPr/>
                  <p:nvPr/>
                </p:nvSpPr>
                <p:spPr>
                  <a:xfrm>
                    <a:off x="628651" y="2232621"/>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209" name="Rectangle 208">
                    <a:extLst>
                      <a:ext uri="{FF2B5EF4-FFF2-40B4-BE49-F238E27FC236}">
                        <a16:creationId xmlns:a16="http://schemas.microsoft.com/office/drawing/2014/main" id="{FEAFB56E-E14D-4B32-9F9D-BB3C4E73144F}"/>
                      </a:ext>
                    </a:extLst>
                  </p:cNvPr>
                  <p:cNvSpPr/>
                  <p:nvPr/>
                </p:nvSpPr>
                <p:spPr>
                  <a:xfrm>
                    <a:off x="1075495" y="223262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0" name="Rectangle 209">
                    <a:extLst>
                      <a:ext uri="{FF2B5EF4-FFF2-40B4-BE49-F238E27FC236}">
                        <a16:creationId xmlns:a16="http://schemas.microsoft.com/office/drawing/2014/main" id="{387DE288-D9B8-4972-AE23-1D1ECF3B60C1}"/>
                      </a:ext>
                    </a:extLst>
                  </p:cNvPr>
                  <p:cNvSpPr/>
                  <p:nvPr/>
                </p:nvSpPr>
                <p:spPr>
                  <a:xfrm>
                    <a:off x="1522339" y="223262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1" name="Rectangle 210">
                    <a:extLst>
                      <a:ext uri="{FF2B5EF4-FFF2-40B4-BE49-F238E27FC236}">
                        <a16:creationId xmlns:a16="http://schemas.microsoft.com/office/drawing/2014/main" id="{A19C3477-95F4-4E9A-9EDE-CDC33DD4F690}"/>
                      </a:ext>
                    </a:extLst>
                  </p:cNvPr>
                  <p:cNvSpPr/>
                  <p:nvPr/>
                </p:nvSpPr>
                <p:spPr>
                  <a:xfrm>
                    <a:off x="628650" y="266931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2" name="Rectangle 211">
                    <a:extLst>
                      <a:ext uri="{FF2B5EF4-FFF2-40B4-BE49-F238E27FC236}">
                        <a16:creationId xmlns:a16="http://schemas.microsoft.com/office/drawing/2014/main" id="{F414EA47-F829-4F8D-82F1-88F3A5C8FFEE}"/>
                      </a:ext>
                    </a:extLst>
                  </p:cNvPr>
                  <p:cNvSpPr/>
                  <p:nvPr/>
                </p:nvSpPr>
                <p:spPr>
                  <a:xfrm>
                    <a:off x="1075494" y="2669309"/>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3" name="Rectangle 212">
                    <a:extLst>
                      <a:ext uri="{FF2B5EF4-FFF2-40B4-BE49-F238E27FC236}">
                        <a16:creationId xmlns:a16="http://schemas.microsoft.com/office/drawing/2014/main" id="{42CF4D19-0E18-4B9B-8D63-381A192ED49A}"/>
                      </a:ext>
                    </a:extLst>
                  </p:cNvPr>
                  <p:cNvSpPr/>
                  <p:nvPr/>
                </p:nvSpPr>
                <p:spPr>
                  <a:xfrm>
                    <a:off x="1522338" y="2669309"/>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4" name="Rectangle 213">
                    <a:extLst>
                      <a:ext uri="{FF2B5EF4-FFF2-40B4-BE49-F238E27FC236}">
                        <a16:creationId xmlns:a16="http://schemas.microsoft.com/office/drawing/2014/main" id="{EB8B58DF-BE5F-4B8F-8B4A-B8063EC69494}"/>
                      </a:ext>
                    </a:extLst>
                  </p:cNvPr>
                  <p:cNvSpPr/>
                  <p:nvPr/>
                </p:nvSpPr>
                <p:spPr>
                  <a:xfrm>
                    <a:off x="628650" y="310223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5" name="Rectangle 214">
                    <a:extLst>
                      <a:ext uri="{FF2B5EF4-FFF2-40B4-BE49-F238E27FC236}">
                        <a16:creationId xmlns:a16="http://schemas.microsoft.com/office/drawing/2014/main" id="{2FAF0A66-3352-4907-BE7C-57C0D98798B2}"/>
                      </a:ext>
                    </a:extLst>
                  </p:cNvPr>
                  <p:cNvSpPr/>
                  <p:nvPr/>
                </p:nvSpPr>
                <p:spPr>
                  <a:xfrm>
                    <a:off x="1075494" y="310223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16" name="Rectangle 215">
                    <a:extLst>
                      <a:ext uri="{FF2B5EF4-FFF2-40B4-BE49-F238E27FC236}">
                        <a16:creationId xmlns:a16="http://schemas.microsoft.com/office/drawing/2014/main" id="{75D54E24-0986-4E25-B10E-D6EF34FA6573}"/>
                      </a:ext>
                    </a:extLst>
                  </p:cNvPr>
                  <p:cNvSpPr/>
                  <p:nvPr/>
                </p:nvSpPr>
                <p:spPr>
                  <a:xfrm>
                    <a:off x="1522338" y="310223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sp>
              <p:nvSpPr>
                <p:cNvPr id="150" name="Rectangle 149">
                  <a:extLst>
                    <a:ext uri="{FF2B5EF4-FFF2-40B4-BE49-F238E27FC236}">
                      <a16:creationId xmlns:a16="http://schemas.microsoft.com/office/drawing/2014/main" id="{69B9FD53-0DA2-476C-AEB0-97CFE51FC0A4}"/>
                    </a:ext>
                  </a:extLst>
                </p:cNvPr>
                <p:cNvSpPr/>
                <p:nvPr/>
              </p:nvSpPr>
              <p:spPr>
                <a:xfrm>
                  <a:off x="794280" y="1099771"/>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51" name="Rectangle 150">
                  <a:extLst>
                    <a:ext uri="{FF2B5EF4-FFF2-40B4-BE49-F238E27FC236}">
                      <a16:creationId xmlns:a16="http://schemas.microsoft.com/office/drawing/2014/main" id="{BB0C8B28-5EF5-456D-B457-730D3CAAF92F}"/>
                    </a:ext>
                  </a:extLst>
                </p:cNvPr>
                <p:cNvSpPr/>
                <p:nvPr/>
              </p:nvSpPr>
              <p:spPr>
                <a:xfrm>
                  <a:off x="794279" y="153646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52" name="Rectangle 151">
                  <a:extLst>
                    <a:ext uri="{FF2B5EF4-FFF2-40B4-BE49-F238E27FC236}">
                      <a16:creationId xmlns:a16="http://schemas.microsoft.com/office/drawing/2014/main" id="{89CCCCCF-0E87-4FBB-AA4A-B6C16DD298C6}"/>
                    </a:ext>
                  </a:extLst>
                </p:cNvPr>
                <p:cNvSpPr/>
                <p:nvPr/>
              </p:nvSpPr>
              <p:spPr>
                <a:xfrm>
                  <a:off x="794279" y="1969381"/>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53" name="Rectangle 152">
                  <a:extLst>
                    <a:ext uri="{FF2B5EF4-FFF2-40B4-BE49-F238E27FC236}">
                      <a16:creationId xmlns:a16="http://schemas.microsoft.com/office/drawing/2014/main" id="{73FA8000-95FC-4380-A0CD-4D1A3F4DCF03}"/>
                    </a:ext>
                  </a:extLst>
                </p:cNvPr>
                <p:cNvSpPr/>
                <p:nvPr/>
              </p:nvSpPr>
              <p:spPr>
                <a:xfrm>
                  <a:off x="-546252" y="2416226"/>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54" name="Rectangle 153">
                  <a:extLst>
                    <a:ext uri="{FF2B5EF4-FFF2-40B4-BE49-F238E27FC236}">
                      <a16:creationId xmlns:a16="http://schemas.microsoft.com/office/drawing/2014/main" id="{05CCA9A6-6F62-4F14-B11F-0F0EE89575F7}"/>
                    </a:ext>
                  </a:extLst>
                </p:cNvPr>
                <p:cNvSpPr/>
                <p:nvPr/>
              </p:nvSpPr>
              <p:spPr>
                <a:xfrm>
                  <a:off x="-99408" y="2416225"/>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55" name="Rectangle 154">
                  <a:extLst>
                    <a:ext uri="{FF2B5EF4-FFF2-40B4-BE49-F238E27FC236}">
                      <a16:creationId xmlns:a16="http://schemas.microsoft.com/office/drawing/2014/main" id="{7BFF482F-4740-45AA-B068-7B84CA3E95A7}"/>
                    </a:ext>
                  </a:extLst>
                </p:cNvPr>
                <p:cNvSpPr/>
                <p:nvPr/>
              </p:nvSpPr>
              <p:spPr>
                <a:xfrm>
                  <a:off x="347436" y="2416225"/>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56" name="Rectangle 155">
                  <a:extLst>
                    <a:ext uri="{FF2B5EF4-FFF2-40B4-BE49-F238E27FC236}">
                      <a16:creationId xmlns:a16="http://schemas.microsoft.com/office/drawing/2014/main" id="{FA43B958-C316-4DC5-985E-CA85CC280E9E}"/>
                    </a:ext>
                  </a:extLst>
                </p:cNvPr>
                <p:cNvSpPr/>
                <p:nvPr/>
              </p:nvSpPr>
              <p:spPr>
                <a:xfrm>
                  <a:off x="794280" y="2416225"/>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nvGrpSpPr>
                <p:cNvPr id="157" name="Group 156">
                  <a:extLst>
                    <a:ext uri="{FF2B5EF4-FFF2-40B4-BE49-F238E27FC236}">
                      <a16:creationId xmlns:a16="http://schemas.microsoft.com/office/drawing/2014/main" id="{F4BAE3E1-7F80-46FA-A1F8-C0DBB34F0724}"/>
                    </a:ext>
                  </a:extLst>
                </p:cNvPr>
                <p:cNvGrpSpPr/>
                <p:nvPr/>
              </p:nvGrpSpPr>
              <p:grpSpPr>
                <a:xfrm>
                  <a:off x="1241122" y="1099771"/>
                  <a:ext cx="1787377" cy="1763299"/>
                  <a:chOff x="477651" y="2006117"/>
                  <a:chExt cx="3017387" cy="2976740"/>
                </a:xfrm>
                <a:grpFill/>
              </p:grpSpPr>
              <p:sp>
                <p:nvSpPr>
                  <p:cNvPr id="192" name="Rectangle 191">
                    <a:extLst>
                      <a:ext uri="{FF2B5EF4-FFF2-40B4-BE49-F238E27FC236}">
                        <a16:creationId xmlns:a16="http://schemas.microsoft.com/office/drawing/2014/main" id="{D209A289-614F-42A9-938F-CD09ED62CAAC}"/>
                      </a:ext>
                    </a:extLst>
                  </p:cNvPr>
                  <p:cNvSpPr/>
                  <p:nvPr/>
                </p:nvSpPr>
                <p:spPr>
                  <a:xfrm>
                    <a:off x="477652" y="2006118"/>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193" name="Rectangle 192">
                    <a:extLst>
                      <a:ext uri="{FF2B5EF4-FFF2-40B4-BE49-F238E27FC236}">
                        <a16:creationId xmlns:a16="http://schemas.microsoft.com/office/drawing/2014/main" id="{B0F69305-398C-409B-9D97-E72D99BE1C86}"/>
                      </a:ext>
                    </a:extLst>
                  </p:cNvPr>
                  <p:cNvSpPr/>
                  <p:nvPr/>
                </p:nvSpPr>
                <p:spPr>
                  <a:xfrm>
                    <a:off x="1231999"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4" name="Rectangle 193">
                    <a:extLst>
                      <a:ext uri="{FF2B5EF4-FFF2-40B4-BE49-F238E27FC236}">
                        <a16:creationId xmlns:a16="http://schemas.microsoft.com/office/drawing/2014/main" id="{3CF0202F-3950-436E-A785-1AEDB71B340C}"/>
                      </a:ext>
                    </a:extLst>
                  </p:cNvPr>
                  <p:cNvSpPr/>
                  <p:nvPr/>
                </p:nvSpPr>
                <p:spPr>
                  <a:xfrm>
                    <a:off x="1986346"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5" name="Rectangle 194">
                    <a:extLst>
                      <a:ext uri="{FF2B5EF4-FFF2-40B4-BE49-F238E27FC236}">
                        <a16:creationId xmlns:a16="http://schemas.microsoft.com/office/drawing/2014/main" id="{1C947247-AE0C-412D-8786-10D0B43F7F86}"/>
                      </a:ext>
                    </a:extLst>
                  </p:cNvPr>
                  <p:cNvSpPr/>
                  <p:nvPr/>
                </p:nvSpPr>
                <p:spPr>
                  <a:xfrm>
                    <a:off x="477651" y="274332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6" name="Rectangle 195">
                    <a:extLst>
                      <a:ext uri="{FF2B5EF4-FFF2-40B4-BE49-F238E27FC236}">
                        <a16:creationId xmlns:a16="http://schemas.microsoft.com/office/drawing/2014/main" id="{D88E1365-DB02-40DE-A316-3C95DCC83F5E}"/>
                      </a:ext>
                    </a:extLst>
                  </p:cNvPr>
                  <p:cNvSpPr/>
                  <p:nvPr/>
                </p:nvSpPr>
                <p:spPr>
                  <a:xfrm>
                    <a:off x="1231998"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7" name="Rectangle 196">
                    <a:extLst>
                      <a:ext uri="{FF2B5EF4-FFF2-40B4-BE49-F238E27FC236}">
                        <a16:creationId xmlns:a16="http://schemas.microsoft.com/office/drawing/2014/main" id="{2B8BCAF4-41DF-4A15-B80A-BFD85DC36C18}"/>
                      </a:ext>
                    </a:extLst>
                  </p:cNvPr>
                  <p:cNvSpPr/>
                  <p:nvPr/>
                </p:nvSpPr>
                <p:spPr>
                  <a:xfrm>
                    <a:off x="1986344"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8" name="Rectangle 197">
                    <a:extLst>
                      <a:ext uri="{FF2B5EF4-FFF2-40B4-BE49-F238E27FC236}">
                        <a16:creationId xmlns:a16="http://schemas.microsoft.com/office/drawing/2014/main" id="{4BF7F67B-B041-4A2F-9B33-6F728B3050DD}"/>
                      </a:ext>
                    </a:extLst>
                  </p:cNvPr>
                  <p:cNvSpPr/>
                  <p:nvPr/>
                </p:nvSpPr>
                <p:spPr>
                  <a:xfrm>
                    <a:off x="477651" y="3474163"/>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9" name="Rectangle 198">
                    <a:extLst>
                      <a:ext uri="{FF2B5EF4-FFF2-40B4-BE49-F238E27FC236}">
                        <a16:creationId xmlns:a16="http://schemas.microsoft.com/office/drawing/2014/main" id="{CD101A09-27C2-48D5-AC68-A59E2D4BA19B}"/>
                      </a:ext>
                    </a:extLst>
                  </p:cNvPr>
                  <p:cNvSpPr/>
                  <p:nvPr/>
                </p:nvSpPr>
                <p:spPr>
                  <a:xfrm>
                    <a:off x="1231998"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0" name="Rectangle 199">
                    <a:extLst>
                      <a:ext uri="{FF2B5EF4-FFF2-40B4-BE49-F238E27FC236}">
                        <a16:creationId xmlns:a16="http://schemas.microsoft.com/office/drawing/2014/main" id="{5BE6CB31-1EF1-4575-B8E9-EC3F85C4C72B}"/>
                      </a:ext>
                    </a:extLst>
                  </p:cNvPr>
                  <p:cNvSpPr/>
                  <p:nvPr/>
                </p:nvSpPr>
                <p:spPr>
                  <a:xfrm>
                    <a:off x="1986344"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1" name="Rectangle 200">
                    <a:extLst>
                      <a:ext uri="{FF2B5EF4-FFF2-40B4-BE49-F238E27FC236}">
                        <a16:creationId xmlns:a16="http://schemas.microsoft.com/office/drawing/2014/main" id="{10211439-CE99-4613-BF32-672FA4D70AA7}"/>
                      </a:ext>
                    </a:extLst>
                  </p:cNvPr>
                  <p:cNvSpPr/>
                  <p:nvPr/>
                </p:nvSpPr>
                <p:spPr>
                  <a:xfrm>
                    <a:off x="2740691"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2" name="Rectangle 201">
                    <a:extLst>
                      <a:ext uri="{FF2B5EF4-FFF2-40B4-BE49-F238E27FC236}">
                        <a16:creationId xmlns:a16="http://schemas.microsoft.com/office/drawing/2014/main" id="{A1402265-7C3C-4C5B-868B-78C3E0E47542}"/>
                      </a:ext>
                    </a:extLst>
                  </p:cNvPr>
                  <p:cNvSpPr/>
                  <p:nvPr/>
                </p:nvSpPr>
                <p:spPr>
                  <a:xfrm>
                    <a:off x="2740690"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3" name="Rectangle 202">
                    <a:extLst>
                      <a:ext uri="{FF2B5EF4-FFF2-40B4-BE49-F238E27FC236}">
                        <a16:creationId xmlns:a16="http://schemas.microsoft.com/office/drawing/2014/main" id="{E49BCF67-BD4A-403A-A73E-9999A730BC9F}"/>
                      </a:ext>
                    </a:extLst>
                  </p:cNvPr>
                  <p:cNvSpPr/>
                  <p:nvPr/>
                </p:nvSpPr>
                <p:spPr>
                  <a:xfrm>
                    <a:off x="2740690"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4" name="Rectangle 203">
                    <a:extLst>
                      <a:ext uri="{FF2B5EF4-FFF2-40B4-BE49-F238E27FC236}">
                        <a16:creationId xmlns:a16="http://schemas.microsoft.com/office/drawing/2014/main" id="{92D47AFD-CD02-4163-A400-61D4F47CF2E1}"/>
                      </a:ext>
                    </a:extLst>
                  </p:cNvPr>
                  <p:cNvSpPr/>
                  <p:nvPr/>
                </p:nvSpPr>
                <p:spPr>
                  <a:xfrm>
                    <a:off x="477651" y="4228510"/>
                    <a:ext cx="754346"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5" name="Rectangle 204">
                    <a:extLst>
                      <a:ext uri="{FF2B5EF4-FFF2-40B4-BE49-F238E27FC236}">
                        <a16:creationId xmlns:a16="http://schemas.microsoft.com/office/drawing/2014/main" id="{514E54A1-9DFB-4EFC-882C-BDEDE4B113AB}"/>
                      </a:ext>
                    </a:extLst>
                  </p:cNvPr>
                  <p:cNvSpPr/>
                  <p:nvPr/>
                </p:nvSpPr>
                <p:spPr>
                  <a:xfrm>
                    <a:off x="1231999"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6" name="Rectangle 205">
                    <a:extLst>
                      <a:ext uri="{FF2B5EF4-FFF2-40B4-BE49-F238E27FC236}">
                        <a16:creationId xmlns:a16="http://schemas.microsoft.com/office/drawing/2014/main" id="{A2704205-A968-4034-9848-CF22981D78BB}"/>
                      </a:ext>
                    </a:extLst>
                  </p:cNvPr>
                  <p:cNvSpPr/>
                  <p:nvPr/>
                </p:nvSpPr>
                <p:spPr>
                  <a:xfrm>
                    <a:off x="1986346"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07" name="Rectangle 206">
                    <a:extLst>
                      <a:ext uri="{FF2B5EF4-FFF2-40B4-BE49-F238E27FC236}">
                        <a16:creationId xmlns:a16="http://schemas.microsoft.com/office/drawing/2014/main" id="{BF6C4A94-569E-474D-B5BE-294AB605BB17}"/>
                      </a:ext>
                    </a:extLst>
                  </p:cNvPr>
                  <p:cNvSpPr/>
                  <p:nvPr/>
                </p:nvSpPr>
                <p:spPr>
                  <a:xfrm>
                    <a:off x="2740691"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grpSp>
              <p:nvGrpSpPr>
                <p:cNvPr id="158" name="Group 157">
                  <a:extLst>
                    <a:ext uri="{FF2B5EF4-FFF2-40B4-BE49-F238E27FC236}">
                      <a16:creationId xmlns:a16="http://schemas.microsoft.com/office/drawing/2014/main" id="{2EE01AEE-0B3D-41AA-B60E-46078F8DD238}"/>
                    </a:ext>
                  </a:extLst>
                </p:cNvPr>
                <p:cNvGrpSpPr/>
                <p:nvPr/>
              </p:nvGrpSpPr>
              <p:grpSpPr>
                <a:xfrm>
                  <a:off x="-546253" y="2825067"/>
                  <a:ext cx="1787377" cy="1763299"/>
                  <a:chOff x="477651" y="2006117"/>
                  <a:chExt cx="3017387" cy="2976740"/>
                </a:xfrm>
                <a:grpFill/>
              </p:grpSpPr>
              <p:sp>
                <p:nvSpPr>
                  <p:cNvPr id="176" name="Rectangle 175">
                    <a:extLst>
                      <a:ext uri="{FF2B5EF4-FFF2-40B4-BE49-F238E27FC236}">
                        <a16:creationId xmlns:a16="http://schemas.microsoft.com/office/drawing/2014/main" id="{58CDF0BE-099A-425D-8E30-92DA053C02A6}"/>
                      </a:ext>
                    </a:extLst>
                  </p:cNvPr>
                  <p:cNvSpPr/>
                  <p:nvPr/>
                </p:nvSpPr>
                <p:spPr>
                  <a:xfrm>
                    <a:off x="477652" y="2006118"/>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177" name="Rectangle 176">
                    <a:extLst>
                      <a:ext uri="{FF2B5EF4-FFF2-40B4-BE49-F238E27FC236}">
                        <a16:creationId xmlns:a16="http://schemas.microsoft.com/office/drawing/2014/main" id="{7B68773C-F218-47C2-9BB6-9F197014AD81}"/>
                      </a:ext>
                    </a:extLst>
                  </p:cNvPr>
                  <p:cNvSpPr/>
                  <p:nvPr/>
                </p:nvSpPr>
                <p:spPr>
                  <a:xfrm>
                    <a:off x="1231999"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8" name="Rectangle 177">
                    <a:extLst>
                      <a:ext uri="{FF2B5EF4-FFF2-40B4-BE49-F238E27FC236}">
                        <a16:creationId xmlns:a16="http://schemas.microsoft.com/office/drawing/2014/main" id="{A17E7B85-3977-428D-878D-04B46CBA742D}"/>
                      </a:ext>
                    </a:extLst>
                  </p:cNvPr>
                  <p:cNvSpPr/>
                  <p:nvPr/>
                </p:nvSpPr>
                <p:spPr>
                  <a:xfrm>
                    <a:off x="1986346"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9" name="Rectangle 178">
                    <a:extLst>
                      <a:ext uri="{FF2B5EF4-FFF2-40B4-BE49-F238E27FC236}">
                        <a16:creationId xmlns:a16="http://schemas.microsoft.com/office/drawing/2014/main" id="{3D44172B-45B5-439E-94EB-DF2FC6505020}"/>
                      </a:ext>
                    </a:extLst>
                  </p:cNvPr>
                  <p:cNvSpPr/>
                  <p:nvPr/>
                </p:nvSpPr>
                <p:spPr>
                  <a:xfrm>
                    <a:off x="477651" y="274332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0" name="Rectangle 179">
                    <a:extLst>
                      <a:ext uri="{FF2B5EF4-FFF2-40B4-BE49-F238E27FC236}">
                        <a16:creationId xmlns:a16="http://schemas.microsoft.com/office/drawing/2014/main" id="{488507FE-28DA-4F1D-B767-48C3575EEA09}"/>
                      </a:ext>
                    </a:extLst>
                  </p:cNvPr>
                  <p:cNvSpPr/>
                  <p:nvPr/>
                </p:nvSpPr>
                <p:spPr>
                  <a:xfrm>
                    <a:off x="1231998"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1" name="Rectangle 180">
                    <a:extLst>
                      <a:ext uri="{FF2B5EF4-FFF2-40B4-BE49-F238E27FC236}">
                        <a16:creationId xmlns:a16="http://schemas.microsoft.com/office/drawing/2014/main" id="{E03E7A37-5272-4AB5-9465-DA3D34363713}"/>
                      </a:ext>
                    </a:extLst>
                  </p:cNvPr>
                  <p:cNvSpPr/>
                  <p:nvPr/>
                </p:nvSpPr>
                <p:spPr>
                  <a:xfrm>
                    <a:off x="1986344"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2" name="Rectangle 181">
                    <a:extLst>
                      <a:ext uri="{FF2B5EF4-FFF2-40B4-BE49-F238E27FC236}">
                        <a16:creationId xmlns:a16="http://schemas.microsoft.com/office/drawing/2014/main" id="{C048DF1B-E9F6-4C0F-B4C4-0607F92EF78B}"/>
                      </a:ext>
                    </a:extLst>
                  </p:cNvPr>
                  <p:cNvSpPr/>
                  <p:nvPr/>
                </p:nvSpPr>
                <p:spPr>
                  <a:xfrm>
                    <a:off x="477651" y="3474163"/>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3" name="Rectangle 182">
                    <a:extLst>
                      <a:ext uri="{FF2B5EF4-FFF2-40B4-BE49-F238E27FC236}">
                        <a16:creationId xmlns:a16="http://schemas.microsoft.com/office/drawing/2014/main" id="{63447D92-A560-4F35-9915-9A9578689948}"/>
                      </a:ext>
                    </a:extLst>
                  </p:cNvPr>
                  <p:cNvSpPr/>
                  <p:nvPr/>
                </p:nvSpPr>
                <p:spPr>
                  <a:xfrm>
                    <a:off x="1231998"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4" name="Rectangle 183">
                    <a:extLst>
                      <a:ext uri="{FF2B5EF4-FFF2-40B4-BE49-F238E27FC236}">
                        <a16:creationId xmlns:a16="http://schemas.microsoft.com/office/drawing/2014/main" id="{42F57CF9-1DDE-4401-88E5-03A40F733B0D}"/>
                      </a:ext>
                    </a:extLst>
                  </p:cNvPr>
                  <p:cNvSpPr/>
                  <p:nvPr/>
                </p:nvSpPr>
                <p:spPr>
                  <a:xfrm>
                    <a:off x="1986344"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5" name="Rectangle 184">
                    <a:extLst>
                      <a:ext uri="{FF2B5EF4-FFF2-40B4-BE49-F238E27FC236}">
                        <a16:creationId xmlns:a16="http://schemas.microsoft.com/office/drawing/2014/main" id="{8B8A8B1F-2AEE-4EDF-BEA2-E398E2F70EEB}"/>
                      </a:ext>
                    </a:extLst>
                  </p:cNvPr>
                  <p:cNvSpPr/>
                  <p:nvPr/>
                </p:nvSpPr>
                <p:spPr>
                  <a:xfrm>
                    <a:off x="2740691"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6" name="Rectangle 185">
                    <a:extLst>
                      <a:ext uri="{FF2B5EF4-FFF2-40B4-BE49-F238E27FC236}">
                        <a16:creationId xmlns:a16="http://schemas.microsoft.com/office/drawing/2014/main" id="{E1E5055D-2D57-4A31-B3BD-0F5B8C047160}"/>
                      </a:ext>
                    </a:extLst>
                  </p:cNvPr>
                  <p:cNvSpPr/>
                  <p:nvPr/>
                </p:nvSpPr>
                <p:spPr>
                  <a:xfrm>
                    <a:off x="2740690"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7" name="Rectangle 186">
                    <a:extLst>
                      <a:ext uri="{FF2B5EF4-FFF2-40B4-BE49-F238E27FC236}">
                        <a16:creationId xmlns:a16="http://schemas.microsoft.com/office/drawing/2014/main" id="{8B2F9FDB-8A1C-4E7E-89FC-C7392219877A}"/>
                      </a:ext>
                    </a:extLst>
                  </p:cNvPr>
                  <p:cNvSpPr/>
                  <p:nvPr/>
                </p:nvSpPr>
                <p:spPr>
                  <a:xfrm>
                    <a:off x="2740690"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8" name="Rectangle 187">
                    <a:extLst>
                      <a:ext uri="{FF2B5EF4-FFF2-40B4-BE49-F238E27FC236}">
                        <a16:creationId xmlns:a16="http://schemas.microsoft.com/office/drawing/2014/main" id="{ED69C7A3-E122-40FB-974F-13CF6EA8AA37}"/>
                      </a:ext>
                    </a:extLst>
                  </p:cNvPr>
                  <p:cNvSpPr/>
                  <p:nvPr/>
                </p:nvSpPr>
                <p:spPr>
                  <a:xfrm>
                    <a:off x="477652" y="4228510"/>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89" name="Rectangle 188">
                    <a:extLst>
                      <a:ext uri="{FF2B5EF4-FFF2-40B4-BE49-F238E27FC236}">
                        <a16:creationId xmlns:a16="http://schemas.microsoft.com/office/drawing/2014/main" id="{AF94C9F4-AA62-46B5-B2B3-B2DB2DC89483}"/>
                      </a:ext>
                    </a:extLst>
                  </p:cNvPr>
                  <p:cNvSpPr/>
                  <p:nvPr/>
                </p:nvSpPr>
                <p:spPr>
                  <a:xfrm>
                    <a:off x="1231999"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0" name="Rectangle 189">
                    <a:extLst>
                      <a:ext uri="{FF2B5EF4-FFF2-40B4-BE49-F238E27FC236}">
                        <a16:creationId xmlns:a16="http://schemas.microsoft.com/office/drawing/2014/main" id="{8F7BCFE1-5136-4321-A250-BF84163849BC}"/>
                      </a:ext>
                    </a:extLst>
                  </p:cNvPr>
                  <p:cNvSpPr/>
                  <p:nvPr/>
                </p:nvSpPr>
                <p:spPr>
                  <a:xfrm>
                    <a:off x="1986346"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91" name="Rectangle 190">
                    <a:extLst>
                      <a:ext uri="{FF2B5EF4-FFF2-40B4-BE49-F238E27FC236}">
                        <a16:creationId xmlns:a16="http://schemas.microsoft.com/office/drawing/2014/main" id="{D853710F-74CA-40A6-96D0-C725CE2043E5}"/>
                      </a:ext>
                    </a:extLst>
                  </p:cNvPr>
                  <p:cNvSpPr/>
                  <p:nvPr/>
                </p:nvSpPr>
                <p:spPr>
                  <a:xfrm>
                    <a:off x="2740691"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grpSp>
              <p:nvGrpSpPr>
                <p:cNvPr id="159" name="Group 158">
                  <a:extLst>
                    <a:ext uri="{FF2B5EF4-FFF2-40B4-BE49-F238E27FC236}">
                      <a16:creationId xmlns:a16="http://schemas.microsoft.com/office/drawing/2014/main" id="{E7264F86-5D73-4D71-B6C6-87CBA3839380}"/>
                    </a:ext>
                  </a:extLst>
                </p:cNvPr>
                <p:cNvGrpSpPr/>
                <p:nvPr/>
              </p:nvGrpSpPr>
              <p:grpSpPr>
                <a:xfrm>
                  <a:off x="1241121" y="2825067"/>
                  <a:ext cx="1787377" cy="1763299"/>
                  <a:chOff x="477651" y="2006117"/>
                  <a:chExt cx="3017387" cy="2976740"/>
                </a:xfrm>
                <a:grpFill/>
              </p:grpSpPr>
              <p:sp>
                <p:nvSpPr>
                  <p:cNvPr id="160" name="Rectangle 159">
                    <a:extLst>
                      <a:ext uri="{FF2B5EF4-FFF2-40B4-BE49-F238E27FC236}">
                        <a16:creationId xmlns:a16="http://schemas.microsoft.com/office/drawing/2014/main" id="{41B0A754-C907-4D2D-8A50-37AE71C097E1}"/>
                      </a:ext>
                    </a:extLst>
                  </p:cNvPr>
                  <p:cNvSpPr/>
                  <p:nvPr/>
                </p:nvSpPr>
                <p:spPr>
                  <a:xfrm>
                    <a:off x="477652" y="2006118"/>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161" name="Rectangle 160">
                    <a:extLst>
                      <a:ext uri="{FF2B5EF4-FFF2-40B4-BE49-F238E27FC236}">
                        <a16:creationId xmlns:a16="http://schemas.microsoft.com/office/drawing/2014/main" id="{12B9B93C-5B86-4B6A-AE15-CF7CADF9361C}"/>
                      </a:ext>
                    </a:extLst>
                  </p:cNvPr>
                  <p:cNvSpPr/>
                  <p:nvPr/>
                </p:nvSpPr>
                <p:spPr>
                  <a:xfrm>
                    <a:off x="1231999"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2" name="Rectangle 161">
                    <a:extLst>
                      <a:ext uri="{FF2B5EF4-FFF2-40B4-BE49-F238E27FC236}">
                        <a16:creationId xmlns:a16="http://schemas.microsoft.com/office/drawing/2014/main" id="{236811D8-137E-463F-AE3C-3E90EE30994E}"/>
                      </a:ext>
                    </a:extLst>
                  </p:cNvPr>
                  <p:cNvSpPr/>
                  <p:nvPr/>
                </p:nvSpPr>
                <p:spPr>
                  <a:xfrm>
                    <a:off x="1986346"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3" name="Rectangle 162">
                    <a:extLst>
                      <a:ext uri="{FF2B5EF4-FFF2-40B4-BE49-F238E27FC236}">
                        <a16:creationId xmlns:a16="http://schemas.microsoft.com/office/drawing/2014/main" id="{2E11EFCF-F81F-4699-8A26-C93B5FED93AD}"/>
                      </a:ext>
                    </a:extLst>
                  </p:cNvPr>
                  <p:cNvSpPr/>
                  <p:nvPr/>
                </p:nvSpPr>
                <p:spPr>
                  <a:xfrm>
                    <a:off x="477651" y="274332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4" name="Rectangle 163">
                    <a:extLst>
                      <a:ext uri="{FF2B5EF4-FFF2-40B4-BE49-F238E27FC236}">
                        <a16:creationId xmlns:a16="http://schemas.microsoft.com/office/drawing/2014/main" id="{20C1533A-81A1-424F-BAE9-0B35CED9B0DA}"/>
                      </a:ext>
                    </a:extLst>
                  </p:cNvPr>
                  <p:cNvSpPr/>
                  <p:nvPr/>
                </p:nvSpPr>
                <p:spPr>
                  <a:xfrm>
                    <a:off x="1231998"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5" name="Rectangle 164">
                    <a:extLst>
                      <a:ext uri="{FF2B5EF4-FFF2-40B4-BE49-F238E27FC236}">
                        <a16:creationId xmlns:a16="http://schemas.microsoft.com/office/drawing/2014/main" id="{597C64BB-685E-4BD2-9CD7-FB48B7BAB3B5}"/>
                      </a:ext>
                    </a:extLst>
                  </p:cNvPr>
                  <p:cNvSpPr/>
                  <p:nvPr/>
                </p:nvSpPr>
                <p:spPr>
                  <a:xfrm>
                    <a:off x="1986344"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6" name="Rectangle 165">
                    <a:extLst>
                      <a:ext uri="{FF2B5EF4-FFF2-40B4-BE49-F238E27FC236}">
                        <a16:creationId xmlns:a16="http://schemas.microsoft.com/office/drawing/2014/main" id="{98B269D8-BF17-4901-83DE-B592CEBAC500}"/>
                      </a:ext>
                    </a:extLst>
                  </p:cNvPr>
                  <p:cNvSpPr/>
                  <p:nvPr/>
                </p:nvSpPr>
                <p:spPr>
                  <a:xfrm>
                    <a:off x="477651" y="3474163"/>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7" name="Rectangle 166">
                    <a:extLst>
                      <a:ext uri="{FF2B5EF4-FFF2-40B4-BE49-F238E27FC236}">
                        <a16:creationId xmlns:a16="http://schemas.microsoft.com/office/drawing/2014/main" id="{5BB463BA-0497-4910-A8AB-E4BB30DC58F7}"/>
                      </a:ext>
                    </a:extLst>
                  </p:cNvPr>
                  <p:cNvSpPr/>
                  <p:nvPr/>
                </p:nvSpPr>
                <p:spPr>
                  <a:xfrm>
                    <a:off x="1231998"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8" name="Rectangle 167">
                    <a:extLst>
                      <a:ext uri="{FF2B5EF4-FFF2-40B4-BE49-F238E27FC236}">
                        <a16:creationId xmlns:a16="http://schemas.microsoft.com/office/drawing/2014/main" id="{E13F8B32-3511-4DD8-B598-A5D7EE120FFA}"/>
                      </a:ext>
                    </a:extLst>
                  </p:cNvPr>
                  <p:cNvSpPr/>
                  <p:nvPr/>
                </p:nvSpPr>
                <p:spPr>
                  <a:xfrm>
                    <a:off x="1986344"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69" name="Rectangle 168">
                    <a:extLst>
                      <a:ext uri="{FF2B5EF4-FFF2-40B4-BE49-F238E27FC236}">
                        <a16:creationId xmlns:a16="http://schemas.microsoft.com/office/drawing/2014/main" id="{6B2B7B32-CB5B-45FB-953B-A8E43B0D16DE}"/>
                      </a:ext>
                    </a:extLst>
                  </p:cNvPr>
                  <p:cNvSpPr/>
                  <p:nvPr/>
                </p:nvSpPr>
                <p:spPr>
                  <a:xfrm>
                    <a:off x="2740691"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0" name="Rectangle 169">
                    <a:extLst>
                      <a:ext uri="{FF2B5EF4-FFF2-40B4-BE49-F238E27FC236}">
                        <a16:creationId xmlns:a16="http://schemas.microsoft.com/office/drawing/2014/main" id="{8B62FBF5-0B82-4609-AC2B-40152132E58A}"/>
                      </a:ext>
                    </a:extLst>
                  </p:cNvPr>
                  <p:cNvSpPr/>
                  <p:nvPr/>
                </p:nvSpPr>
                <p:spPr>
                  <a:xfrm>
                    <a:off x="2740690"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1" name="Rectangle 170">
                    <a:extLst>
                      <a:ext uri="{FF2B5EF4-FFF2-40B4-BE49-F238E27FC236}">
                        <a16:creationId xmlns:a16="http://schemas.microsoft.com/office/drawing/2014/main" id="{CD00B76C-E176-4901-81F6-2390107EACBE}"/>
                      </a:ext>
                    </a:extLst>
                  </p:cNvPr>
                  <p:cNvSpPr/>
                  <p:nvPr/>
                </p:nvSpPr>
                <p:spPr>
                  <a:xfrm>
                    <a:off x="2740690"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2" name="Rectangle 171">
                    <a:extLst>
                      <a:ext uri="{FF2B5EF4-FFF2-40B4-BE49-F238E27FC236}">
                        <a16:creationId xmlns:a16="http://schemas.microsoft.com/office/drawing/2014/main" id="{457FE5FD-5E35-437C-A546-B27B790E5EFC}"/>
                      </a:ext>
                    </a:extLst>
                  </p:cNvPr>
                  <p:cNvSpPr/>
                  <p:nvPr/>
                </p:nvSpPr>
                <p:spPr>
                  <a:xfrm>
                    <a:off x="477652" y="4228510"/>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3" name="Rectangle 172">
                    <a:extLst>
                      <a:ext uri="{FF2B5EF4-FFF2-40B4-BE49-F238E27FC236}">
                        <a16:creationId xmlns:a16="http://schemas.microsoft.com/office/drawing/2014/main" id="{98083564-1B2A-471D-953E-CCA92259FD51}"/>
                      </a:ext>
                    </a:extLst>
                  </p:cNvPr>
                  <p:cNvSpPr/>
                  <p:nvPr/>
                </p:nvSpPr>
                <p:spPr>
                  <a:xfrm>
                    <a:off x="1231999"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4" name="Rectangle 173">
                    <a:extLst>
                      <a:ext uri="{FF2B5EF4-FFF2-40B4-BE49-F238E27FC236}">
                        <a16:creationId xmlns:a16="http://schemas.microsoft.com/office/drawing/2014/main" id="{BA8CA384-D092-4080-9988-B4008E3DCFFB}"/>
                      </a:ext>
                    </a:extLst>
                  </p:cNvPr>
                  <p:cNvSpPr/>
                  <p:nvPr/>
                </p:nvSpPr>
                <p:spPr>
                  <a:xfrm>
                    <a:off x="1986346"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175" name="Rectangle 174">
                    <a:extLst>
                      <a:ext uri="{FF2B5EF4-FFF2-40B4-BE49-F238E27FC236}">
                        <a16:creationId xmlns:a16="http://schemas.microsoft.com/office/drawing/2014/main" id="{9E186BBF-6B18-4588-859E-295BBF06C517}"/>
                      </a:ext>
                    </a:extLst>
                  </p:cNvPr>
                  <p:cNvSpPr/>
                  <p:nvPr/>
                </p:nvSpPr>
                <p:spPr>
                  <a:xfrm>
                    <a:off x="2740691"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grpSp>
          <p:sp>
            <p:nvSpPr>
              <p:cNvPr id="217" name="Rectangle 216">
                <a:extLst>
                  <a:ext uri="{FF2B5EF4-FFF2-40B4-BE49-F238E27FC236}">
                    <a16:creationId xmlns:a16="http://schemas.microsoft.com/office/drawing/2014/main" id="{68D4B7E6-3107-4B3B-9156-E7F6D6A7488A}"/>
                  </a:ext>
                </a:extLst>
              </p:cNvPr>
              <p:cNvSpPr/>
              <p:nvPr/>
            </p:nvSpPr>
            <p:spPr>
              <a:xfrm rot="16200000" flipH="1">
                <a:off x="483344" y="2235337"/>
                <a:ext cx="1378518" cy="84808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7A907B99-26C4-4D7F-B3AC-23ED5340044F}"/>
                  </a:ext>
                </a:extLst>
              </p:cNvPr>
              <p:cNvSpPr/>
              <p:nvPr/>
            </p:nvSpPr>
            <p:spPr>
              <a:xfrm rot="16200000" flipH="1">
                <a:off x="591311" y="2388453"/>
                <a:ext cx="1378518" cy="801075"/>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6" name="TextBox 395">
              <a:extLst>
                <a:ext uri="{FF2B5EF4-FFF2-40B4-BE49-F238E27FC236}">
                  <a16:creationId xmlns:a16="http://schemas.microsoft.com/office/drawing/2014/main" id="{2119B6D7-97DB-48E7-A516-A0EEA30CC131}"/>
                </a:ext>
              </a:extLst>
            </p:cNvPr>
            <p:cNvSpPr txBox="1"/>
            <p:nvPr/>
          </p:nvSpPr>
          <p:spPr>
            <a:xfrm>
              <a:off x="936903" y="3260220"/>
              <a:ext cx="1641706" cy="523220"/>
            </a:xfrm>
            <a:prstGeom prst="rect">
              <a:avLst/>
            </a:prstGeom>
            <a:noFill/>
          </p:spPr>
          <p:txBody>
            <a:bodyPr wrap="square" rtlCol="0">
              <a:spAutoFit/>
            </a:bodyPr>
            <a:lstStyle/>
            <a:p>
              <a:pPr algn="ctr"/>
              <a:r>
                <a:rPr lang="en-US" sz="2800" dirty="0"/>
                <a:t>Line up</a:t>
              </a:r>
            </a:p>
          </p:txBody>
        </p:sp>
      </p:grpSp>
      <p:grpSp>
        <p:nvGrpSpPr>
          <p:cNvPr id="3" name="Group 2">
            <a:extLst>
              <a:ext uri="{FF2B5EF4-FFF2-40B4-BE49-F238E27FC236}">
                <a16:creationId xmlns:a16="http://schemas.microsoft.com/office/drawing/2014/main" id="{16C79213-42B8-4B1B-A01E-BA20D6B76AF5}"/>
              </a:ext>
            </a:extLst>
          </p:cNvPr>
          <p:cNvGrpSpPr/>
          <p:nvPr/>
        </p:nvGrpSpPr>
        <p:grpSpPr>
          <a:xfrm>
            <a:off x="4043459" y="1549557"/>
            <a:ext cx="1669432" cy="2236925"/>
            <a:chOff x="4071978" y="1549557"/>
            <a:chExt cx="1669432" cy="2236925"/>
          </a:xfrm>
        </p:grpSpPr>
        <p:grpSp>
          <p:nvGrpSpPr>
            <p:cNvPr id="397" name="Group 396">
              <a:extLst>
                <a:ext uri="{FF2B5EF4-FFF2-40B4-BE49-F238E27FC236}">
                  <a16:creationId xmlns:a16="http://schemas.microsoft.com/office/drawing/2014/main" id="{051FEBD1-A6CF-489A-8C8A-F638AA9533D3}"/>
                </a:ext>
              </a:extLst>
            </p:cNvPr>
            <p:cNvGrpSpPr/>
            <p:nvPr/>
          </p:nvGrpSpPr>
          <p:grpSpPr>
            <a:xfrm>
              <a:off x="4071978" y="1549557"/>
              <a:ext cx="1669432" cy="1710663"/>
              <a:chOff x="3790430" y="1549557"/>
              <a:chExt cx="1669432" cy="1710663"/>
            </a:xfrm>
          </p:grpSpPr>
          <p:grpSp>
            <p:nvGrpSpPr>
              <p:cNvPr id="233" name="Group 232">
                <a:extLst>
                  <a:ext uri="{FF2B5EF4-FFF2-40B4-BE49-F238E27FC236}">
                    <a16:creationId xmlns:a16="http://schemas.microsoft.com/office/drawing/2014/main" id="{37C777A2-4999-48E8-9947-B78BDAE643A5}"/>
                  </a:ext>
                </a:extLst>
              </p:cNvPr>
              <p:cNvGrpSpPr/>
              <p:nvPr/>
            </p:nvGrpSpPr>
            <p:grpSpPr>
              <a:xfrm rot="16200000" flipH="1">
                <a:off x="3769814" y="1570173"/>
                <a:ext cx="1710663" cy="1669432"/>
                <a:chOff x="-546253" y="1099771"/>
                <a:chExt cx="3574752" cy="3488595"/>
              </a:xfrm>
              <a:solidFill>
                <a:schemeClr val="accent1">
                  <a:lumMod val="20000"/>
                  <a:lumOff val="80000"/>
                </a:schemeClr>
              </a:solidFill>
            </p:grpSpPr>
            <p:grpSp>
              <p:nvGrpSpPr>
                <p:cNvPr id="239" name="Group 238">
                  <a:extLst>
                    <a:ext uri="{FF2B5EF4-FFF2-40B4-BE49-F238E27FC236}">
                      <a16:creationId xmlns:a16="http://schemas.microsoft.com/office/drawing/2014/main" id="{F76E31E2-D86C-4048-87A6-202239CD799A}"/>
                    </a:ext>
                  </a:extLst>
                </p:cNvPr>
                <p:cNvGrpSpPr/>
                <p:nvPr/>
              </p:nvGrpSpPr>
              <p:grpSpPr>
                <a:xfrm>
                  <a:off x="-546253" y="1099771"/>
                  <a:ext cx="1340533" cy="1316454"/>
                  <a:chOff x="628650" y="2232620"/>
                  <a:chExt cx="1340533" cy="1316454"/>
                </a:xfrm>
                <a:grpFill/>
              </p:grpSpPr>
              <p:sp>
                <p:nvSpPr>
                  <p:cNvPr id="298" name="Rectangle 297">
                    <a:extLst>
                      <a:ext uri="{FF2B5EF4-FFF2-40B4-BE49-F238E27FC236}">
                        <a16:creationId xmlns:a16="http://schemas.microsoft.com/office/drawing/2014/main" id="{E148B0FE-C0A5-4388-83D5-F8DB8D25B179}"/>
                      </a:ext>
                    </a:extLst>
                  </p:cNvPr>
                  <p:cNvSpPr/>
                  <p:nvPr/>
                </p:nvSpPr>
                <p:spPr>
                  <a:xfrm>
                    <a:off x="628651" y="2232621"/>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299" name="Rectangle 298">
                    <a:extLst>
                      <a:ext uri="{FF2B5EF4-FFF2-40B4-BE49-F238E27FC236}">
                        <a16:creationId xmlns:a16="http://schemas.microsoft.com/office/drawing/2014/main" id="{DC74CB1B-45C5-42F9-92D4-1403268D23C2}"/>
                      </a:ext>
                    </a:extLst>
                  </p:cNvPr>
                  <p:cNvSpPr/>
                  <p:nvPr/>
                </p:nvSpPr>
                <p:spPr>
                  <a:xfrm>
                    <a:off x="1075495" y="223262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0" name="Rectangle 299">
                    <a:extLst>
                      <a:ext uri="{FF2B5EF4-FFF2-40B4-BE49-F238E27FC236}">
                        <a16:creationId xmlns:a16="http://schemas.microsoft.com/office/drawing/2014/main" id="{82CEBA85-96BE-4362-85F4-D7A27C58A5ED}"/>
                      </a:ext>
                    </a:extLst>
                  </p:cNvPr>
                  <p:cNvSpPr/>
                  <p:nvPr/>
                </p:nvSpPr>
                <p:spPr>
                  <a:xfrm>
                    <a:off x="1522339" y="223262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1" name="Rectangle 300">
                    <a:extLst>
                      <a:ext uri="{FF2B5EF4-FFF2-40B4-BE49-F238E27FC236}">
                        <a16:creationId xmlns:a16="http://schemas.microsoft.com/office/drawing/2014/main" id="{8247A673-2503-47CE-BC04-D1F542C3F554}"/>
                      </a:ext>
                    </a:extLst>
                  </p:cNvPr>
                  <p:cNvSpPr/>
                  <p:nvPr/>
                </p:nvSpPr>
                <p:spPr>
                  <a:xfrm>
                    <a:off x="628650" y="266931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2" name="Rectangle 301">
                    <a:extLst>
                      <a:ext uri="{FF2B5EF4-FFF2-40B4-BE49-F238E27FC236}">
                        <a16:creationId xmlns:a16="http://schemas.microsoft.com/office/drawing/2014/main" id="{570BD2CC-1C9A-42D6-B2AD-44F2C4CD4BD4}"/>
                      </a:ext>
                    </a:extLst>
                  </p:cNvPr>
                  <p:cNvSpPr/>
                  <p:nvPr/>
                </p:nvSpPr>
                <p:spPr>
                  <a:xfrm>
                    <a:off x="1075494" y="2669309"/>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3" name="Rectangle 302">
                    <a:extLst>
                      <a:ext uri="{FF2B5EF4-FFF2-40B4-BE49-F238E27FC236}">
                        <a16:creationId xmlns:a16="http://schemas.microsoft.com/office/drawing/2014/main" id="{6F8CB74E-37B9-47C9-8A1F-3521287A0B48}"/>
                      </a:ext>
                    </a:extLst>
                  </p:cNvPr>
                  <p:cNvSpPr/>
                  <p:nvPr/>
                </p:nvSpPr>
                <p:spPr>
                  <a:xfrm>
                    <a:off x="1522338" y="2669309"/>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4" name="Rectangle 303">
                    <a:extLst>
                      <a:ext uri="{FF2B5EF4-FFF2-40B4-BE49-F238E27FC236}">
                        <a16:creationId xmlns:a16="http://schemas.microsoft.com/office/drawing/2014/main" id="{4C8C48D2-0C57-4F55-9974-0880AA335C38}"/>
                      </a:ext>
                    </a:extLst>
                  </p:cNvPr>
                  <p:cNvSpPr/>
                  <p:nvPr/>
                </p:nvSpPr>
                <p:spPr>
                  <a:xfrm>
                    <a:off x="628650" y="310223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5" name="Rectangle 304">
                    <a:extLst>
                      <a:ext uri="{FF2B5EF4-FFF2-40B4-BE49-F238E27FC236}">
                        <a16:creationId xmlns:a16="http://schemas.microsoft.com/office/drawing/2014/main" id="{56EFC079-3B70-4B36-B9CA-676ADE4301DA}"/>
                      </a:ext>
                    </a:extLst>
                  </p:cNvPr>
                  <p:cNvSpPr/>
                  <p:nvPr/>
                </p:nvSpPr>
                <p:spPr>
                  <a:xfrm>
                    <a:off x="1075494" y="310223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306" name="Rectangle 305">
                    <a:extLst>
                      <a:ext uri="{FF2B5EF4-FFF2-40B4-BE49-F238E27FC236}">
                        <a16:creationId xmlns:a16="http://schemas.microsoft.com/office/drawing/2014/main" id="{2AC396C6-924A-436A-9D93-6252B593DB99}"/>
                      </a:ext>
                    </a:extLst>
                  </p:cNvPr>
                  <p:cNvSpPr/>
                  <p:nvPr/>
                </p:nvSpPr>
                <p:spPr>
                  <a:xfrm>
                    <a:off x="1522338" y="310223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sp>
              <p:nvSpPr>
                <p:cNvPr id="240" name="Rectangle 239">
                  <a:extLst>
                    <a:ext uri="{FF2B5EF4-FFF2-40B4-BE49-F238E27FC236}">
                      <a16:creationId xmlns:a16="http://schemas.microsoft.com/office/drawing/2014/main" id="{405EA5C3-0A45-498F-9042-B8D9EB54AFF1}"/>
                    </a:ext>
                  </a:extLst>
                </p:cNvPr>
                <p:cNvSpPr/>
                <p:nvPr/>
              </p:nvSpPr>
              <p:spPr>
                <a:xfrm>
                  <a:off x="794280" y="1099771"/>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41" name="Rectangle 240">
                  <a:extLst>
                    <a:ext uri="{FF2B5EF4-FFF2-40B4-BE49-F238E27FC236}">
                      <a16:creationId xmlns:a16="http://schemas.microsoft.com/office/drawing/2014/main" id="{1B8F2D10-CA75-489F-B5DF-D6213D878EA9}"/>
                    </a:ext>
                  </a:extLst>
                </p:cNvPr>
                <p:cNvSpPr/>
                <p:nvPr/>
              </p:nvSpPr>
              <p:spPr>
                <a:xfrm>
                  <a:off x="794279" y="1536460"/>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42" name="Rectangle 241">
                  <a:extLst>
                    <a:ext uri="{FF2B5EF4-FFF2-40B4-BE49-F238E27FC236}">
                      <a16:creationId xmlns:a16="http://schemas.microsoft.com/office/drawing/2014/main" id="{530C3542-7DCF-486C-891C-888567672951}"/>
                    </a:ext>
                  </a:extLst>
                </p:cNvPr>
                <p:cNvSpPr/>
                <p:nvPr/>
              </p:nvSpPr>
              <p:spPr>
                <a:xfrm>
                  <a:off x="794279" y="1969381"/>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43" name="Rectangle 242">
                  <a:extLst>
                    <a:ext uri="{FF2B5EF4-FFF2-40B4-BE49-F238E27FC236}">
                      <a16:creationId xmlns:a16="http://schemas.microsoft.com/office/drawing/2014/main" id="{AE84A643-9B81-4C2A-937E-3A0B297C2693}"/>
                    </a:ext>
                  </a:extLst>
                </p:cNvPr>
                <p:cNvSpPr/>
                <p:nvPr/>
              </p:nvSpPr>
              <p:spPr>
                <a:xfrm>
                  <a:off x="-546252" y="2416226"/>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44" name="Rectangle 243">
                  <a:extLst>
                    <a:ext uri="{FF2B5EF4-FFF2-40B4-BE49-F238E27FC236}">
                      <a16:creationId xmlns:a16="http://schemas.microsoft.com/office/drawing/2014/main" id="{B4552EAC-C280-49D6-B853-3E446A294D14}"/>
                    </a:ext>
                  </a:extLst>
                </p:cNvPr>
                <p:cNvSpPr/>
                <p:nvPr/>
              </p:nvSpPr>
              <p:spPr>
                <a:xfrm>
                  <a:off x="-99408" y="2416225"/>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45" name="Rectangle 244">
                  <a:extLst>
                    <a:ext uri="{FF2B5EF4-FFF2-40B4-BE49-F238E27FC236}">
                      <a16:creationId xmlns:a16="http://schemas.microsoft.com/office/drawing/2014/main" id="{72E08D39-F5A4-4DF1-B8BE-94E414E90AFE}"/>
                    </a:ext>
                  </a:extLst>
                </p:cNvPr>
                <p:cNvSpPr/>
                <p:nvPr/>
              </p:nvSpPr>
              <p:spPr>
                <a:xfrm>
                  <a:off x="347436" y="2416225"/>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46" name="Rectangle 245">
                  <a:extLst>
                    <a:ext uri="{FF2B5EF4-FFF2-40B4-BE49-F238E27FC236}">
                      <a16:creationId xmlns:a16="http://schemas.microsoft.com/office/drawing/2014/main" id="{6FD2EC46-7DAE-41B6-986F-72DB56FFC9EB}"/>
                    </a:ext>
                  </a:extLst>
                </p:cNvPr>
                <p:cNvSpPr/>
                <p:nvPr/>
              </p:nvSpPr>
              <p:spPr>
                <a:xfrm>
                  <a:off x="794280" y="2416225"/>
                  <a:ext cx="446844" cy="44684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nvGrpSpPr>
                <p:cNvPr id="247" name="Group 246">
                  <a:extLst>
                    <a:ext uri="{FF2B5EF4-FFF2-40B4-BE49-F238E27FC236}">
                      <a16:creationId xmlns:a16="http://schemas.microsoft.com/office/drawing/2014/main" id="{24435C2F-0F13-403F-A922-38B866617851}"/>
                    </a:ext>
                  </a:extLst>
                </p:cNvPr>
                <p:cNvGrpSpPr/>
                <p:nvPr/>
              </p:nvGrpSpPr>
              <p:grpSpPr>
                <a:xfrm>
                  <a:off x="1241122" y="1099771"/>
                  <a:ext cx="1787377" cy="1763299"/>
                  <a:chOff x="477651" y="2006117"/>
                  <a:chExt cx="3017387" cy="2976740"/>
                </a:xfrm>
                <a:grpFill/>
              </p:grpSpPr>
              <p:sp>
                <p:nvSpPr>
                  <p:cNvPr id="282" name="Rectangle 281">
                    <a:extLst>
                      <a:ext uri="{FF2B5EF4-FFF2-40B4-BE49-F238E27FC236}">
                        <a16:creationId xmlns:a16="http://schemas.microsoft.com/office/drawing/2014/main" id="{EC188AF2-794E-49E1-B31D-1D2D9D7F5DE9}"/>
                      </a:ext>
                    </a:extLst>
                  </p:cNvPr>
                  <p:cNvSpPr/>
                  <p:nvPr/>
                </p:nvSpPr>
                <p:spPr>
                  <a:xfrm>
                    <a:off x="477652" y="2006118"/>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283" name="Rectangle 282">
                    <a:extLst>
                      <a:ext uri="{FF2B5EF4-FFF2-40B4-BE49-F238E27FC236}">
                        <a16:creationId xmlns:a16="http://schemas.microsoft.com/office/drawing/2014/main" id="{8146ED95-93E9-41FA-9BB0-A5CACACE7571}"/>
                      </a:ext>
                    </a:extLst>
                  </p:cNvPr>
                  <p:cNvSpPr/>
                  <p:nvPr/>
                </p:nvSpPr>
                <p:spPr>
                  <a:xfrm>
                    <a:off x="1231999"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4" name="Rectangle 283">
                    <a:extLst>
                      <a:ext uri="{FF2B5EF4-FFF2-40B4-BE49-F238E27FC236}">
                        <a16:creationId xmlns:a16="http://schemas.microsoft.com/office/drawing/2014/main" id="{A882E59A-8EE9-43B7-865B-2E1EED0B2CAA}"/>
                      </a:ext>
                    </a:extLst>
                  </p:cNvPr>
                  <p:cNvSpPr/>
                  <p:nvPr/>
                </p:nvSpPr>
                <p:spPr>
                  <a:xfrm>
                    <a:off x="1986346"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5" name="Rectangle 284">
                    <a:extLst>
                      <a:ext uri="{FF2B5EF4-FFF2-40B4-BE49-F238E27FC236}">
                        <a16:creationId xmlns:a16="http://schemas.microsoft.com/office/drawing/2014/main" id="{0C1F39C4-4132-4D5A-BC19-A192FCDB98B4}"/>
                      </a:ext>
                    </a:extLst>
                  </p:cNvPr>
                  <p:cNvSpPr/>
                  <p:nvPr/>
                </p:nvSpPr>
                <p:spPr>
                  <a:xfrm>
                    <a:off x="477651" y="274332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6" name="Rectangle 285">
                    <a:extLst>
                      <a:ext uri="{FF2B5EF4-FFF2-40B4-BE49-F238E27FC236}">
                        <a16:creationId xmlns:a16="http://schemas.microsoft.com/office/drawing/2014/main" id="{153F9060-17C2-48C0-9E60-F027A30F1352}"/>
                      </a:ext>
                    </a:extLst>
                  </p:cNvPr>
                  <p:cNvSpPr/>
                  <p:nvPr/>
                </p:nvSpPr>
                <p:spPr>
                  <a:xfrm>
                    <a:off x="1231998"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7" name="Rectangle 286">
                    <a:extLst>
                      <a:ext uri="{FF2B5EF4-FFF2-40B4-BE49-F238E27FC236}">
                        <a16:creationId xmlns:a16="http://schemas.microsoft.com/office/drawing/2014/main" id="{1FFC58C3-D171-407D-9BBE-891BA8B3BE08}"/>
                      </a:ext>
                    </a:extLst>
                  </p:cNvPr>
                  <p:cNvSpPr/>
                  <p:nvPr/>
                </p:nvSpPr>
                <p:spPr>
                  <a:xfrm>
                    <a:off x="1986344"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8" name="Rectangle 287">
                    <a:extLst>
                      <a:ext uri="{FF2B5EF4-FFF2-40B4-BE49-F238E27FC236}">
                        <a16:creationId xmlns:a16="http://schemas.microsoft.com/office/drawing/2014/main" id="{24DEAC7B-2CF4-4C0C-820F-CC9A71A871DC}"/>
                      </a:ext>
                    </a:extLst>
                  </p:cNvPr>
                  <p:cNvSpPr/>
                  <p:nvPr/>
                </p:nvSpPr>
                <p:spPr>
                  <a:xfrm>
                    <a:off x="477651" y="3474163"/>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9" name="Rectangle 288">
                    <a:extLst>
                      <a:ext uri="{FF2B5EF4-FFF2-40B4-BE49-F238E27FC236}">
                        <a16:creationId xmlns:a16="http://schemas.microsoft.com/office/drawing/2014/main" id="{063E70CD-FC29-475E-8AB3-B1F1CF082AA4}"/>
                      </a:ext>
                    </a:extLst>
                  </p:cNvPr>
                  <p:cNvSpPr/>
                  <p:nvPr/>
                </p:nvSpPr>
                <p:spPr>
                  <a:xfrm>
                    <a:off x="1231998"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0" name="Rectangle 289">
                    <a:extLst>
                      <a:ext uri="{FF2B5EF4-FFF2-40B4-BE49-F238E27FC236}">
                        <a16:creationId xmlns:a16="http://schemas.microsoft.com/office/drawing/2014/main" id="{8EE237B1-0C4B-4D5E-A1DE-4249A2F97C92}"/>
                      </a:ext>
                    </a:extLst>
                  </p:cNvPr>
                  <p:cNvSpPr/>
                  <p:nvPr/>
                </p:nvSpPr>
                <p:spPr>
                  <a:xfrm>
                    <a:off x="1986344"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1" name="Rectangle 290">
                    <a:extLst>
                      <a:ext uri="{FF2B5EF4-FFF2-40B4-BE49-F238E27FC236}">
                        <a16:creationId xmlns:a16="http://schemas.microsoft.com/office/drawing/2014/main" id="{31C00265-77CD-4C9D-BBB4-4F06A6B79604}"/>
                      </a:ext>
                    </a:extLst>
                  </p:cNvPr>
                  <p:cNvSpPr/>
                  <p:nvPr/>
                </p:nvSpPr>
                <p:spPr>
                  <a:xfrm>
                    <a:off x="2740691"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2" name="Rectangle 291">
                    <a:extLst>
                      <a:ext uri="{FF2B5EF4-FFF2-40B4-BE49-F238E27FC236}">
                        <a16:creationId xmlns:a16="http://schemas.microsoft.com/office/drawing/2014/main" id="{5E185DFF-62BB-4913-A815-3F16A892B22C}"/>
                      </a:ext>
                    </a:extLst>
                  </p:cNvPr>
                  <p:cNvSpPr/>
                  <p:nvPr/>
                </p:nvSpPr>
                <p:spPr>
                  <a:xfrm>
                    <a:off x="2740690"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3" name="Rectangle 292">
                    <a:extLst>
                      <a:ext uri="{FF2B5EF4-FFF2-40B4-BE49-F238E27FC236}">
                        <a16:creationId xmlns:a16="http://schemas.microsoft.com/office/drawing/2014/main" id="{572C3929-0FC7-4435-ADF8-4FCCE254DA68}"/>
                      </a:ext>
                    </a:extLst>
                  </p:cNvPr>
                  <p:cNvSpPr/>
                  <p:nvPr/>
                </p:nvSpPr>
                <p:spPr>
                  <a:xfrm>
                    <a:off x="2740690"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4" name="Rectangle 293">
                    <a:extLst>
                      <a:ext uri="{FF2B5EF4-FFF2-40B4-BE49-F238E27FC236}">
                        <a16:creationId xmlns:a16="http://schemas.microsoft.com/office/drawing/2014/main" id="{314EAC7E-D6B1-4189-B915-9859EB588123}"/>
                      </a:ext>
                    </a:extLst>
                  </p:cNvPr>
                  <p:cNvSpPr/>
                  <p:nvPr/>
                </p:nvSpPr>
                <p:spPr>
                  <a:xfrm>
                    <a:off x="477651" y="4228510"/>
                    <a:ext cx="754346"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5" name="Rectangle 294">
                    <a:extLst>
                      <a:ext uri="{FF2B5EF4-FFF2-40B4-BE49-F238E27FC236}">
                        <a16:creationId xmlns:a16="http://schemas.microsoft.com/office/drawing/2014/main" id="{7841A08B-7086-43F3-BA7B-14F049C15E46}"/>
                      </a:ext>
                    </a:extLst>
                  </p:cNvPr>
                  <p:cNvSpPr/>
                  <p:nvPr/>
                </p:nvSpPr>
                <p:spPr>
                  <a:xfrm>
                    <a:off x="1231999"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6" name="Rectangle 295">
                    <a:extLst>
                      <a:ext uri="{FF2B5EF4-FFF2-40B4-BE49-F238E27FC236}">
                        <a16:creationId xmlns:a16="http://schemas.microsoft.com/office/drawing/2014/main" id="{095A80F8-88A5-493E-998B-1FE5D57022BC}"/>
                      </a:ext>
                    </a:extLst>
                  </p:cNvPr>
                  <p:cNvSpPr/>
                  <p:nvPr/>
                </p:nvSpPr>
                <p:spPr>
                  <a:xfrm>
                    <a:off x="1986346"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97" name="Rectangle 296">
                    <a:extLst>
                      <a:ext uri="{FF2B5EF4-FFF2-40B4-BE49-F238E27FC236}">
                        <a16:creationId xmlns:a16="http://schemas.microsoft.com/office/drawing/2014/main" id="{09D357FE-6614-44F8-874D-9854DCE36925}"/>
                      </a:ext>
                    </a:extLst>
                  </p:cNvPr>
                  <p:cNvSpPr/>
                  <p:nvPr/>
                </p:nvSpPr>
                <p:spPr>
                  <a:xfrm>
                    <a:off x="2740691"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grpSp>
              <p:nvGrpSpPr>
                <p:cNvPr id="248" name="Group 247">
                  <a:extLst>
                    <a:ext uri="{FF2B5EF4-FFF2-40B4-BE49-F238E27FC236}">
                      <a16:creationId xmlns:a16="http://schemas.microsoft.com/office/drawing/2014/main" id="{D3EC3D02-35FA-4A50-9B27-3549DA8595A5}"/>
                    </a:ext>
                  </a:extLst>
                </p:cNvPr>
                <p:cNvGrpSpPr/>
                <p:nvPr/>
              </p:nvGrpSpPr>
              <p:grpSpPr>
                <a:xfrm>
                  <a:off x="-546253" y="2825067"/>
                  <a:ext cx="1787377" cy="1763299"/>
                  <a:chOff x="477651" y="2006117"/>
                  <a:chExt cx="3017387" cy="2976740"/>
                </a:xfrm>
                <a:grpFill/>
              </p:grpSpPr>
              <p:sp>
                <p:nvSpPr>
                  <p:cNvPr id="266" name="Rectangle 265">
                    <a:extLst>
                      <a:ext uri="{FF2B5EF4-FFF2-40B4-BE49-F238E27FC236}">
                        <a16:creationId xmlns:a16="http://schemas.microsoft.com/office/drawing/2014/main" id="{2E837219-726F-421B-B0C0-374BBA6D37BA}"/>
                      </a:ext>
                    </a:extLst>
                  </p:cNvPr>
                  <p:cNvSpPr/>
                  <p:nvPr/>
                </p:nvSpPr>
                <p:spPr>
                  <a:xfrm>
                    <a:off x="477652" y="2006118"/>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267" name="Rectangle 266">
                    <a:extLst>
                      <a:ext uri="{FF2B5EF4-FFF2-40B4-BE49-F238E27FC236}">
                        <a16:creationId xmlns:a16="http://schemas.microsoft.com/office/drawing/2014/main" id="{D7E0C63E-5B6D-463D-A53F-46451025DB59}"/>
                      </a:ext>
                    </a:extLst>
                  </p:cNvPr>
                  <p:cNvSpPr/>
                  <p:nvPr/>
                </p:nvSpPr>
                <p:spPr>
                  <a:xfrm>
                    <a:off x="1231999"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8" name="Rectangle 267">
                    <a:extLst>
                      <a:ext uri="{FF2B5EF4-FFF2-40B4-BE49-F238E27FC236}">
                        <a16:creationId xmlns:a16="http://schemas.microsoft.com/office/drawing/2014/main" id="{9D80FE0F-C725-4F58-B7CC-B4EAC689B2BD}"/>
                      </a:ext>
                    </a:extLst>
                  </p:cNvPr>
                  <p:cNvSpPr/>
                  <p:nvPr/>
                </p:nvSpPr>
                <p:spPr>
                  <a:xfrm>
                    <a:off x="1986346"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9" name="Rectangle 268">
                    <a:extLst>
                      <a:ext uri="{FF2B5EF4-FFF2-40B4-BE49-F238E27FC236}">
                        <a16:creationId xmlns:a16="http://schemas.microsoft.com/office/drawing/2014/main" id="{61F4A9B2-DCB4-4805-B402-221F08071D6F}"/>
                      </a:ext>
                    </a:extLst>
                  </p:cNvPr>
                  <p:cNvSpPr/>
                  <p:nvPr/>
                </p:nvSpPr>
                <p:spPr>
                  <a:xfrm>
                    <a:off x="477651" y="274332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0" name="Rectangle 269">
                    <a:extLst>
                      <a:ext uri="{FF2B5EF4-FFF2-40B4-BE49-F238E27FC236}">
                        <a16:creationId xmlns:a16="http://schemas.microsoft.com/office/drawing/2014/main" id="{987B7F0E-C819-4323-8C15-09076AD3A488}"/>
                      </a:ext>
                    </a:extLst>
                  </p:cNvPr>
                  <p:cNvSpPr/>
                  <p:nvPr/>
                </p:nvSpPr>
                <p:spPr>
                  <a:xfrm>
                    <a:off x="1231998"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1" name="Rectangle 270">
                    <a:extLst>
                      <a:ext uri="{FF2B5EF4-FFF2-40B4-BE49-F238E27FC236}">
                        <a16:creationId xmlns:a16="http://schemas.microsoft.com/office/drawing/2014/main" id="{D12E6473-AE97-4B1B-9AB3-7A27D6CA56CF}"/>
                      </a:ext>
                    </a:extLst>
                  </p:cNvPr>
                  <p:cNvSpPr/>
                  <p:nvPr/>
                </p:nvSpPr>
                <p:spPr>
                  <a:xfrm>
                    <a:off x="1986344"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2" name="Rectangle 271">
                    <a:extLst>
                      <a:ext uri="{FF2B5EF4-FFF2-40B4-BE49-F238E27FC236}">
                        <a16:creationId xmlns:a16="http://schemas.microsoft.com/office/drawing/2014/main" id="{CDB70FED-FD34-485E-A862-71908A4C8D5F}"/>
                      </a:ext>
                    </a:extLst>
                  </p:cNvPr>
                  <p:cNvSpPr/>
                  <p:nvPr/>
                </p:nvSpPr>
                <p:spPr>
                  <a:xfrm>
                    <a:off x="477651" y="3474163"/>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3" name="Rectangle 272">
                    <a:extLst>
                      <a:ext uri="{FF2B5EF4-FFF2-40B4-BE49-F238E27FC236}">
                        <a16:creationId xmlns:a16="http://schemas.microsoft.com/office/drawing/2014/main" id="{7BCC334C-07AB-40D5-93BB-83FB0F5A1EFD}"/>
                      </a:ext>
                    </a:extLst>
                  </p:cNvPr>
                  <p:cNvSpPr/>
                  <p:nvPr/>
                </p:nvSpPr>
                <p:spPr>
                  <a:xfrm>
                    <a:off x="1231998"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4" name="Rectangle 273">
                    <a:extLst>
                      <a:ext uri="{FF2B5EF4-FFF2-40B4-BE49-F238E27FC236}">
                        <a16:creationId xmlns:a16="http://schemas.microsoft.com/office/drawing/2014/main" id="{528F5BD6-3B84-439B-BB71-017EB8509FA5}"/>
                      </a:ext>
                    </a:extLst>
                  </p:cNvPr>
                  <p:cNvSpPr/>
                  <p:nvPr/>
                </p:nvSpPr>
                <p:spPr>
                  <a:xfrm>
                    <a:off x="1986344"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5" name="Rectangle 274">
                    <a:extLst>
                      <a:ext uri="{FF2B5EF4-FFF2-40B4-BE49-F238E27FC236}">
                        <a16:creationId xmlns:a16="http://schemas.microsoft.com/office/drawing/2014/main" id="{57E2BFA5-3D92-4536-AB86-95DD192979EA}"/>
                      </a:ext>
                    </a:extLst>
                  </p:cNvPr>
                  <p:cNvSpPr/>
                  <p:nvPr/>
                </p:nvSpPr>
                <p:spPr>
                  <a:xfrm>
                    <a:off x="2740691"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6" name="Rectangle 275">
                    <a:extLst>
                      <a:ext uri="{FF2B5EF4-FFF2-40B4-BE49-F238E27FC236}">
                        <a16:creationId xmlns:a16="http://schemas.microsoft.com/office/drawing/2014/main" id="{88629B6D-01C0-45B2-9F09-410FBD0812BF}"/>
                      </a:ext>
                    </a:extLst>
                  </p:cNvPr>
                  <p:cNvSpPr/>
                  <p:nvPr/>
                </p:nvSpPr>
                <p:spPr>
                  <a:xfrm>
                    <a:off x="2740690"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7" name="Rectangle 276">
                    <a:extLst>
                      <a:ext uri="{FF2B5EF4-FFF2-40B4-BE49-F238E27FC236}">
                        <a16:creationId xmlns:a16="http://schemas.microsoft.com/office/drawing/2014/main" id="{A2EB1F2A-26AB-425B-9834-5CE27C4A56F9}"/>
                      </a:ext>
                    </a:extLst>
                  </p:cNvPr>
                  <p:cNvSpPr/>
                  <p:nvPr/>
                </p:nvSpPr>
                <p:spPr>
                  <a:xfrm>
                    <a:off x="2740690"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8" name="Rectangle 277">
                    <a:extLst>
                      <a:ext uri="{FF2B5EF4-FFF2-40B4-BE49-F238E27FC236}">
                        <a16:creationId xmlns:a16="http://schemas.microsoft.com/office/drawing/2014/main" id="{FDFC64C6-99AE-474B-A98F-4D38A4D089A8}"/>
                      </a:ext>
                    </a:extLst>
                  </p:cNvPr>
                  <p:cNvSpPr/>
                  <p:nvPr/>
                </p:nvSpPr>
                <p:spPr>
                  <a:xfrm>
                    <a:off x="477652" y="4228510"/>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79" name="Rectangle 278">
                    <a:extLst>
                      <a:ext uri="{FF2B5EF4-FFF2-40B4-BE49-F238E27FC236}">
                        <a16:creationId xmlns:a16="http://schemas.microsoft.com/office/drawing/2014/main" id="{CD7013C7-16F0-4175-B210-3D0763AF33A7}"/>
                      </a:ext>
                    </a:extLst>
                  </p:cNvPr>
                  <p:cNvSpPr/>
                  <p:nvPr/>
                </p:nvSpPr>
                <p:spPr>
                  <a:xfrm>
                    <a:off x="1231999"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0" name="Rectangle 279">
                    <a:extLst>
                      <a:ext uri="{FF2B5EF4-FFF2-40B4-BE49-F238E27FC236}">
                        <a16:creationId xmlns:a16="http://schemas.microsoft.com/office/drawing/2014/main" id="{D6E9CBF8-C6CB-4813-B0A1-2B3F586A95F6}"/>
                      </a:ext>
                    </a:extLst>
                  </p:cNvPr>
                  <p:cNvSpPr/>
                  <p:nvPr/>
                </p:nvSpPr>
                <p:spPr>
                  <a:xfrm>
                    <a:off x="1986346"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81" name="Rectangle 280">
                    <a:extLst>
                      <a:ext uri="{FF2B5EF4-FFF2-40B4-BE49-F238E27FC236}">
                        <a16:creationId xmlns:a16="http://schemas.microsoft.com/office/drawing/2014/main" id="{55D173E4-C33D-4A6D-81CA-662CCCF0B9F6}"/>
                      </a:ext>
                    </a:extLst>
                  </p:cNvPr>
                  <p:cNvSpPr/>
                  <p:nvPr/>
                </p:nvSpPr>
                <p:spPr>
                  <a:xfrm>
                    <a:off x="2740691"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grpSp>
              <p:nvGrpSpPr>
                <p:cNvPr id="249" name="Group 248">
                  <a:extLst>
                    <a:ext uri="{FF2B5EF4-FFF2-40B4-BE49-F238E27FC236}">
                      <a16:creationId xmlns:a16="http://schemas.microsoft.com/office/drawing/2014/main" id="{969FA268-066D-49B6-8D51-33F3EAEF152D}"/>
                    </a:ext>
                  </a:extLst>
                </p:cNvPr>
                <p:cNvGrpSpPr/>
                <p:nvPr/>
              </p:nvGrpSpPr>
              <p:grpSpPr>
                <a:xfrm>
                  <a:off x="1241121" y="2825067"/>
                  <a:ext cx="1787377" cy="1763299"/>
                  <a:chOff x="477651" y="2006117"/>
                  <a:chExt cx="3017387" cy="2976740"/>
                </a:xfrm>
                <a:grpFill/>
              </p:grpSpPr>
              <p:sp>
                <p:nvSpPr>
                  <p:cNvPr id="250" name="Rectangle 249">
                    <a:extLst>
                      <a:ext uri="{FF2B5EF4-FFF2-40B4-BE49-F238E27FC236}">
                        <a16:creationId xmlns:a16="http://schemas.microsoft.com/office/drawing/2014/main" id="{D8F4AAC6-CFB9-44D3-9B74-FD71F406572C}"/>
                      </a:ext>
                    </a:extLst>
                  </p:cNvPr>
                  <p:cNvSpPr/>
                  <p:nvPr/>
                </p:nvSpPr>
                <p:spPr>
                  <a:xfrm>
                    <a:off x="477652" y="2006118"/>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rPr>
                      <a:t> </a:t>
                    </a:r>
                  </a:p>
                </p:txBody>
              </p:sp>
              <p:sp>
                <p:nvSpPr>
                  <p:cNvPr id="251" name="Rectangle 250">
                    <a:extLst>
                      <a:ext uri="{FF2B5EF4-FFF2-40B4-BE49-F238E27FC236}">
                        <a16:creationId xmlns:a16="http://schemas.microsoft.com/office/drawing/2014/main" id="{950EC257-B529-4BC1-B0C6-6F54EE2C80FB}"/>
                      </a:ext>
                    </a:extLst>
                  </p:cNvPr>
                  <p:cNvSpPr/>
                  <p:nvPr/>
                </p:nvSpPr>
                <p:spPr>
                  <a:xfrm>
                    <a:off x="1231999"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2" name="Rectangle 251">
                    <a:extLst>
                      <a:ext uri="{FF2B5EF4-FFF2-40B4-BE49-F238E27FC236}">
                        <a16:creationId xmlns:a16="http://schemas.microsoft.com/office/drawing/2014/main" id="{D2E88020-8BA2-4054-A69D-6DE8DE25AE97}"/>
                      </a:ext>
                    </a:extLst>
                  </p:cNvPr>
                  <p:cNvSpPr/>
                  <p:nvPr/>
                </p:nvSpPr>
                <p:spPr>
                  <a:xfrm>
                    <a:off x="1986346"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3" name="Rectangle 252">
                    <a:extLst>
                      <a:ext uri="{FF2B5EF4-FFF2-40B4-BE49-F238E27FC236}">
                        <a16:creationId xmlns:a16="http://schemas.microsoft.com/office/drawing/2014/main" id="{9AD6831D-B1D6-47B1-BD92-3FF3BB902A73}"/>
                      </a:ext>
                    </a:extLst>
                  </p:cNvPr>
                  <p:cNvSpPr/>
                  <p:nvPr/>
                </p:nvSpPr>
                <p:spPr>
                  <a:xfrm>
                    <a:off x="477651" y="274332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4" name="Rectangle 253">
                    <a:extLst>
                      <a:ext uri="{FF2B5EF4-FFF2-40B4-BE49-F238E27FC236}">
                        <a16:creationId xmlns:a16="http://schemas.microsoft.com/office/drawing/2014/main" id="{3D090313-1BEC-4A37-8648-563A2FF45B57}"/>
                      </a:ext>
                    </a:extLst>
                  </p:cNvPr>
                  <p:cNvSpPr/>
                  <p:nvPr/>
                </p:nvSpPr>
                <p:spPr>
                  <a:xfrm>
                    <a:off x="1231998"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5" name="Rectangle 254">
                    <a:extLst>
                      <a:ext uri="{FF2B5EF4-FFF2-40B4-BE49-F238E27FC236}">
                        <a16:creationId xmlns:a16="http://schemas.microsoft.com/office/drawing/2014/main" id="{C5C08210-EB93-4BA7-BEC2-3D6B06804A29}"/>
                      </a:ext>
                    </a:extLst>
                  </p:cNvPr>
                  <p:cNvSpPr/>
                  <p:nvPr/>
                </p:nvSpPr>
                <p:spPr>
                  <a:xfrm>
                    <a:off x="1986344"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6" name="Rectangle 255">
                    <a:extLst>
                      <a:ext uri="{FF2B5EF4-FFF2-40B4-BE49-F238E27FC236}">
                        <a16:creationId xmlns:a16="http://schemas.microsoft.com/office/drawing/2014/main" id="{E9DBEF76-67B5-4358-B33A-E4142D3DE36E}"/>
                      </a:ext>
                    </a:extLst>
                  </p:cNvPr>
                  <p:cNvSpPr/>
                  <p:nvPr/>
                </p:nvSpPr>
                <p:spPr>
                  <a:xfrm>
                    <a:off x="477651" y="3474163"/>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7" name="Rectangle 256">
                    <a:extLst>
                      <a:ext uri="{FF2B5EF4-FFF2-40B4-BE49-F238E27FC236}">
                        <a16:creationId xmlns:a16="http://schemas.microsoft.com/office/drawing/2014/main" id="{230ED519-C805-4DD4-BBFC-FCAB99FA0756}"/>
                      </a:ext>
                    </a:extLst>
                  </p:cNvPr>
                  <p:cNvSpPr/>
                  <p:nvPr/>
                </p:nvSpPr>
                <p:spPr>
                  <a:xfrm>
                    <a:off x="1231998"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8" name="Rectangle 257">
                    <a:extLst>
                      <a:ext uri="{FF2B5EF4-FFF2-40B4-BE49-F238E27FC236}">
                        <a16:creationId xmlns:a16="http://schemas.microsoft.com/office/drawing/2014/main" id="{99E49B90-59D3-4397-BB6E-75055D81336B}"/>
                      </a:ext>
                    </a:extLst>
                  </p:cNvPr>
                  <p:cNvSpPr/>
                  <p:nvPr/>
                </p:nvSpPr>
                <p:spPr>
                  <a:xfrm>
                    <a:off x="1986344"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59" name="Rectangle 258">
                    <a:extLst>
                      <a:ext uri="{FF2B5EF4-FFF2-40B4-BE49-F238E27FC236}">
                        <a16:creationId xmlns:a16="http://schemas.microsoft.com/office/drawing/2014/main" id="{739BB422-2C83-4D19-9169-A5A2413524F4}"/>
                      </a:ext>
                    </a:extLst>
                  </p:cNvPr>
                  <p:cNvSpPr/>
                  <p:nvPr/>
                </p:nvSpPr>
                <p:spPr>
                  <a:xfrm>
                    <a:off x="2740691" y="2006117"/>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0" name="Rectangle 259">
                    <a:extLst>
                      <a:ext uri="{FF2B5EF4-FFF2-40B4-BE49-F238E27FC236}">
                        <a16:creationId xmlns:a16="http://schemas.microsoft.com/office/drawing/2014/main" id="{2791B50C-A87F-4F0E-8145-F53713E5738B}"/>
                      </a:ext>
                    </a:extLst>
                  </p:cNvPr>
                  <p:cNvSpPr/>
                  <p:nvPr/>
                </p:nvSpPr>
                <p:spPr>
                  <a:xfrm>
                    <a:off x="2740690" y="2743321"/>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1" name="Rectangle 260">
                    <a:extLst>
                      <a:ext uri="{FF2B5EF4-FFF2-40B4-BE49-F238E27FC236}">
                        <a16:creationId xmlns:a16="http://schemas.microsoft.com/office/drawing/2014/main" id="{5A2603C0-77C4-44C6-9E47-4FED80303F5C}"/>
                      </a:ext>
                    </a:extLst>
                  </p:cNvPr>
                  <p:cNvSpPr/>
                  <p:nvPr/>
                </p:nvSpPr>
                <p:spPr>
                  <a:xfrm>
                    <a:off x="2740690" y="3474162"/>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2" name="Rectangle 261">
                    <a:extLst>
                      <a:ext uri="{FF2B5EF4-FFF2-40B4-BE49-F238E27FC236}">
                        <a16:creationId xmlns:a16="http://schemas.microsoft.com/office/drawing/2014/main" id="{FF9557D2-DBDA-4119-A702-734D6ED597AC}"/>
                      </a:ext>
                    </a:extLst>
                  </p:cNvPr>
                  <p:cNvSpPr/>
                  <p:nvPr/>
                </p:nvSpPr>
                <p:spPr>
                  <a:xfrm>
                    <a:off x="477652" y="4228510"/>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3" name="Rectangle 262">
                    <a:extLst>
                      <a:ext uri="{FF2B5EF4-FFF2-40B4-BE49-F238E27FC236}">
                        <a16:creationId xmlns:a16="http://schemas.microsoft.com/office/drawing/2014/main" id="{8BD6A0E9-B3E1-4FCB-8AB9-3726E8CE89B6}"/>
                      </a:ext>
                    </a:extLst>
                  </p:cNvPr>
                  <p:cNvSpPr/>
                  <p:nvPr/>
                </p:nvSpPr>
                <p:spPr>
                  <a:xfrm>
                    <a:off x="1231999"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4" name="Rectangle 263">
                    <a:extLst>
                      <a:ext uri="{FF2B5EF4-FFF2-40B4-BE49-F238E27FC236}">
                        <a16:creationId xmlns:a16="http://schemas.microsoft.com/office/drawing/2014/main" id="{1CD65C72-E1C6-4700-B394-F8A8FE654F6C}"/>
                      </a:ext>
                    </a:extLst>
                  </p:cNvPr>
                  <p:cNvSpPr/>
                  <p:nvPr/>
                </p:nvSpPr>
                <p:spPr>
                  <a:xfrm>
                    <a:off x="1986346"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sp>
                <p:nvSpPr>
                  <p:cNvPr id="265" name="Rectangle 264">
                    <a:extLst>
                      <a:ext uri="{FF2B5EF4-FFF2-40B4-BE49-F238E27FC236}">
                        <a16:creationId xmlns:a16="http://schemas.microsoft.com/office/drawing/2014/main" id="{A4B6DE3D-B7C7-4D40-B033-2577928129E5}"/>
                      </a:ext>
                    </a:extLst>
                  </p:cNvPr>
                  <p:cNvSpPr/>
                  <p:nvPr/>
                </p:nvSpPr>
                <p:spPr>
                  <a:xfrm>
                    <a:off x="2740691" y="4228509"/>
                    <a:ext cx="754347" cy="754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ysClr val="windowText" lastClr="000000"/>
                      </a:solidFill>
                    </a:endParaRPr>
                  </a:p>
                </p:txBody>
              </p:sp>
            </p:grpSp>
          </p:grpSp>
          <p:sp>
            <p:nvSpPr>
              <p:cNvPr id="307" name="Rectangle 306">
                <a:extLst>
                  <a:ext uri="{FF2B5EF4-FFF2-40B4-BE49-F238E27FC236}">
                    <a16:creationId xmlns:a16="http://schemas.microsoft.com/office/drawing/2014/main" id="{DE6D69DE-6A9D-4412-8FB6-BB42826AA3F8}"/>
                  </a:ext>
                </a:extLst>
              </p:cNvPr>
              <p:cNvSpPr/>
              <p:nvPr/>
            </p:nvSpPr>
            <p:spPr>
              <a:xfrm>
                <a:off x="4227138" y="1970197"/>
                <a:ext cx="208973" cy="428043"/>
              </a:xfrm>
              <a:prstGeom prst="rect">
                <a:avLst/>
              </a:prstGeom>
              <a:solidFill>
                <a:schemeClr val="accent2"/>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a:extLst>
                  <a:ext uri="{FF2B5EF4-FFF2-40B4-BE49-F238E27FC236}">
                    <a16:creationId xmlns:a16="http://schemas.microsoft.com/office/drawing/2014/main" id="{3FB347BB-588C-46B5-B45A-58703E057BA8}"/>
                  </a:ext>
                </a:extLst>
              </p:cNvPr>
              <p:cNvSpPr/>
              <p:nvPr/>
            </p:nvSpPr>
            <p:spPr>
              <a:xfrm>
                <a:off x="4428548" y="1970197"/>
                <a:ext cx="403090" cy="428043"/>
              </a:xfrm>
              <a:prstGeom prst="rect">
                <a:avLst/>
              </a:prstGeom>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9F44C329-F508-45F0-B452-2297EADFC9CD}"/>
                  </a:ext>
                </a:extLst>
              </p:cNvPr>
              <p:cNvSpPr/>
              <p:nvPr/>
            </p:nvSpPr>
            <p:spPr>
              <a:xfrm>
                <a:off x="4428548" y="2394206"/>
                <a:ext cx="403090" cy="662314"/>
              </a:xfrm>
              <a:prstGeom prst="rect">
                <a:avLst/>
              </a:prstGeom>
              <a:solidFill>
                <a:schemeClr val="accent6"/>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CAA4DABE-C824-4B63-A885-2FC64E331CD5}"/>
                  </a:ext>
                </a:extLst>
              </p:cNvPr>
              <p:cNvSpPr/>
              <p:nvPr/>
            </p:nvSpPr>
            <p:spPr>
              <a:xfrm>
                <a:off x="4221434" y="2394206"/>
                <a:ext cx="192533" cy="662314"/>
              </a:xfrm>
              <a:prstGeom prst="rect">
                <a:avLst/>
              </a:prstGeom>
              <a:solidFill>
                <a:schemeClr val="accent3"/>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9" name="TextBox 218">
              <a:extLst>
                <a:ext uri="{FF2B5EF4-FFF2-40B4-BE49-F238E27FC236}">
                  <a16:creationId xmlns:a16="http://schemas.microsoft.com/office/drawing/2014/main" id="{E5D6F841-061A-429A-98DC-C1A1061609E4}"/>
                </a:ext>
              </a:extLst>
            </p:cNvPr>
            <p:cNvSpPr txBox="1"/>
            <p:nvPr/>
          </p:nvSpPr>
          <p:spPr>
            <a:xfrm>
              <a:off x="4160464" y="3263262"/>
              <a:ext cx="1492460" cy="523220"/>
            </a:xfrm>
            <a:prstGeom prst="rect">
              <a:avLst/>
            </a:prstGeom>
            <a:noFill/>
          </p:spPr>
          <p:txBody>
            <a:bodyPr wrap="square" rtlCol="0">
              <a:spAutoFit/>
            </a:bodyPr>
            <a:lstStyle/>
            <a:p>
              <a:pPr algn="ctr"/>
              <a:r>
                <a:rPr lang="en-US" sz="2800" dirty="0"/>
                <a:t>Divide</a:t>
              </a:r>
            </a:p>
          </p:txBody>
        </p:sp>
      </p:grpSp>
      <p:grpSp>
        <p:nvGrpSpPr>
          <p:cNvPr id="14" name="Group 13">
            <a:extLst>
              <a:ext uri="{FF2B5EF4-FFF2-40B4-BE49-F238E27FC236}">
                <a16:creationId xmlns:a16="http://schemas.microsoft.com/office/drawing/2014/main" id="{1712C51C-9E5C-43E1-B0F7-2C2FF01E8512}"/>
              </a:ext>
            </a:extLst>
          </p:cNvPr>
          <p:cNvGrpSpPr/>
          <p:nvPr/>
        </p:nvGrpSpPr>
        <p:grpSpPr>
          <a:xfrm>
            <a:off x="7211393" y="1964169"/>
            <a:ext cx="1057083" cy="1822313"/>
            <a:chOff x="7258908" y="1964169"/>
            <a:chExt cx="1057083" cy="1822313"/>
          </a:xfrm>
        </p:grpSpPr>
        <p:grpSp>
          <p:nvGrpSpPr>
            <p:cNvPr id="393" name="Group 392">
              <a:extLst>
                <a:ext uri="{FF2B5EF4-FFF2-40B4-BE49-F238E27FC236}">
                  <a16:creationId xmlns:a16="http://schemas.microsoft.com/office/drawing/2014/main" id="{42EFAD9C-90D4-4A73-B25F-BA4639990DD0}"/>
                </a:ext>
              </a:extLst>
            </p:cNvPr>
            <p:cNvGrpSpPr/>
            <p:nvPr/>
          </p:nvGrpSpPr>
          <p:grpSpPr>
            <a:xfrm>
              <a:off x="7258908" y="1964169"/>
              <a:ext cx="1057083" cy="1058203"/>
              <a:chOff x="5885451" y="2124037"/>
              <a:chExt cx="1371600" cy="1373053"/>
            </a:xfrm>
          </p:grpSpPr>
          <p:sp>
            <p:nvSpPr>
              <p:cNvPr id="389" name="Rectangle 388">
                <a:extLst>
                  <a:ext uri="{FF2B5EF4-FFF2-40B4-BE49-F238E27FC236}">
                    <a16:creationId xmlns:a16="http://schemas.microsoft.com/office/drawing/2014/main" id="{E33F165B-75F0-4A18-B369-0E55779FEE1D}"/>
                  </a:ext>
                </a:extLst>
              </p:cNvPr>
              <p:cNvSpPr/>
              <p:nvPr/>
            </p:nvSpPr>
            <p:spPr>
              <a:xfrm>
                <a:off x="5885451" y="2810321"/>
                <a:ext cx="685800" cy="685800"/>
              </a:xfrm>
              <a:prstGeom prst="rect">
                <a:avLst/>
              </a:prstGeom>
              <a:solidFill>
                <a:schemeClr val="accent3"/>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a:extLst>
                  <a:ext uri="{FF2B5EF4-FFF2-40B4-BE49-F238E27FC236}">
                    <a16:creationId xmlns:a16="http://schemas.microsoft.com/office/drawing/2014/main" id="{FF3D4B20-F9E0-4065-AE6F-24E8E7F1919E}"/>
                  </a:ext>
                </a:extLst>
              </p:cNvPr>
              <p:cNvSpPr/>
              <p:nvPr/>
            </p:nvSpPr>
            <p:spPr>
              <a:xfrm>
                <a:off x="6571251" y="2811290"/>
                <a:ext cx="685800" cy="685800"/>
              </a:xfrm>
              <a:prstGeom prst="rect">
                <a:avLst/>
              </a:prstGeom>
              <a:solidFill>
                <a:schemeClr val="accent6"/>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a:extLst>
                  <a:ext uri="{FF2B5EF4-FFF2-40B4-BE49-F238E27FC236}">
                    <a16:creationId xmlns:a16="http://schemas.microsoft.com/office/drawing/2014/main" id="{3E0B52CA-F27D-4C63-A97E-FF8D47316C57}"/>
                  </a:ext>
                </a:extLst>
              </p:cNvPr>
              <p:cNvSpPr/>
              <p:nvPr/>
            </p:nvSpPr>
            <p:spPr>
              <a:xfrm>
                <a:off x="6571251" y="2124521"/>
                <a:ext cx="685800" cy="685800"/>
              </a:xfrm>
              <a:prstGeom prst="rect">
                <a:avLst/>
              </a:prstGeom>
              <a:solidFill>
                <a:schemeClr val="accent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a:extLst>
                  <a:ext uri="{FF2B5EF4-FFF2-40B4-BE49-F238E27FC236}">
                    <a16:creationId xmlns:a16="http://schemas.microsoft.com/office/drawing/2014/main" id="{0FCE2D7C-D97F-41C0-B530-9952616821FC}"/>
                  </a:ext>
                </a:extLst>
              </p:cNvPr>
              <p:cNvSpPr/>
              <p:nvPr/>
            </p:nvSpPr>
            <p:spPr>
              <a:xfrm>
                <a:off x="5885451" y="2124037"/>
                <a:ext cx="685800" cy="685800"/>
              </a:xfrm>
              <a:prstGeom prst="rect">
                <a:avLst/>
              </a:prstGeom>
              <a:solidFill>
                <a:schemeClr val="accent2"/>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0" name="TextBox 219">
              <a:extLst>
                <a:ext uri="{FF2B5EF4-FFF2-40B4-BE49-F238E27FC236}">
                  <a16:creationId xmlns:a16="http://schemas.microsoft.com/office/drawing/2014/main" id="{B49C62E0-540C-4540-A618-06E99C6C27C2}"/>
                </a:ext>
              </a:extLst>
            </p:cNvPr>
            <p:cNvSpPr txBox="1"/>
            <p:nvPr/>
          </p:nvSpPr>
          <p:spPr>
            <a:xfrm>
              <a:off x="7277764" y="3263262"/>
              <a:ext cx="1019370" cy="523220"/>
            </a:xfrm>
            <a:prstGeom prst="rect">
              <a:avLst/>
            </a:prstGeom>
            <a:noFill/>
          </p:spPr>
          <p:txBody>
            <a:bodyPr wrap="square" rtlCol="0">
              <a:spAutoFit/>
            </a:bodyPr>
            <a:lstStyle/>
            <a:p>
              <a:pPr algn="ctr"/>
              <a:r>
                <a:rPr lang="en-US" sz="2800" dirty="0"/>
                <a:t>Pool</a:t>
              </a:r>
            </a:p>
          </p:txBody>
        </p:sp>
      </p:grpSp>
    </p:spTree>
    <p:extLst>
      <p:ext uri="{BB962C8B-B14F-4D97-AF65-F5344CB8AC3E}">
        <p14:creationId xmlns:p14="http://schemas.microsoft.com/office/powerpoint/2010/main" val="280412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88363-8494-428A-B0D7-C1CF072A140D}"/>
              </a:ext>
            </a:extLst>
          </p:cNvPr>
          <p:cNvSpPr>
            <a:spLocks noGrp="1"/>
          </p:cNvSpPr>
          <p:nvPr>
            <p:ph type="title"/>
          </p:nvPr>
        </p:nvSpPr>
        <p:spPr/>
        <p:txBody>
          <a:bodyPr/>
          <a:lstStyle/>
          <a:p>
            <a:r>
              <a:rPr lang="en-US" dirty="0"/>
              <a:t>The Wrong Way To Do It</a:t>
            </a:r>
          </a:p>
        </p:txBody>
      </p:sp>
      <p:cxnSp>
        <p:nvCxnSpPr>
          <p:cNvPr id="4" name="Straight Connector 3">
            <a:extLst>
              <a:ext uri="{FF2B5EF4-FFF2-40B4-BE49-F238E27FC236}">
                <a16:creationId xmlns:a16="http://schemas.microsoft.com/office/drawing/2014/main" id="{71DEC74C-830B-4298-8442-4019D25A5804}"/>
              </a:ext>
            </a:extLst>
          </p:cNvPr>
          <p:cNvCxnSpPr>
            <a:cxnSpLocks/>
          </p:cNvCxnSpPr>
          <p:nvPr/>
        </p:nvCxnSpPr>
        <p:spPr>
          <a:xfrm>
            <a:off x="292287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D7B8CE7-2E53-4929-BC2C-4A37633864D8}"/>
              </a:ext>
            </a:extLst>
          </p:cNvPr>
          <p:cNvSpPr/>
          <p:nvPr/>
        </p:nvSpPr>
        <p:spPr>
          <a:xfrm>
            <a:off x="3596627" y="2441150"/>
            <a:ext cx="1104465"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6" name="Straight Connector 5">
            <a:extLst>
              <a:ext uri="{FF2B5EF4-FFF2-40B4-BE49-F238E27FC236}">
                <a16:creationId xmlns:a16="http://schemas.microsoft.com/office/drawing/2014/main" id="{17E009ED-2D43-4E66-A556-E7672C94B51E}"/>
              </a:ext>
            </a:extLst>
          </p:cNvPr>
          <p:cNvCxnSpPr>
            <a:cxnSpLocks/>
          </p:cNvCxnSpPr>
          <p:nvPr/>
        </p:nvCxnSpPr>
        <p:spPr>
          <a:xfrm flipV="1">
            <a:off x="4926559" y="2131481"/>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3B8E966-3565-483F-80BE-5E45E469FCEA}"/>
              </a:ext>
            </a:extLst>
          </p:cNvPr>
          <p:cNvGrpSpPr/>
          <p:nvPr/>
        </p:nvGrpSpPr>
        <p:grpSpPr>
          <a:xfrm>
            <a:off x="5483254" y="1254319"/>
            <a:ext cx="1180861" cy="1169550"/>
            <a:chOff x="5502653" y="2390192"/>
            <a:chExt cx="1180861" cy="1169550"/>
          </a:xfrm>
        </p:grpSpPr>
        <p:sp>
          <p:nvSpPr>
            <p:cNvPr id="8" name="Cube 7">
              <a:extLst>
                <a:ext uri="{FF2B5EF4-FFF2-40B4-BE49-F238E27FC236}">
                  <a16:creationId xmlns:a16="http://schemas.microsoft.com/office/drawing/2014/main" id="{64B1E216-7546-46B4-B5F3-1959E28023B4}"/>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15FC82-D11B-485B-B744-93CCDC432F26}"/>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10" name="TextBox 9">
              <a:extLst>
                <a:ext uri="{FF2B5EF4-FFF2-40B4-BE49-F238E27FC236}">
                  <a16:creationId xmlns:a16="http://schemas.microsoft.com/office/drawing/2014/main" id="{EF3D9E62-0DEA-4CFC-B2C7-267EB5789E10}"/>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11" name="TextBox 10">
              <a:extLst>
                <a:ext uri="{FF2B5EF4-FFF2-40B4-BE49-F238E27FC236}">
                  <a16:creationId xmlns:a16="http://schemas.microsoft.com/office/drawing/2014/main" id="{68ADDBEA-D3F8-46DD-BAC7-A6B774C852AD}"/>
                </a:ext>
              </a:extLst>
            </p:cNvPr>
            <p:cNvSpPr txBox="1"/>
            <p:nvPr/>
          </p:nvSpPr>
          <p:spPr>
            <a:xfrm>
              <a:off x="6123275" y="2390192"/>
              <a:ext cx="487086" cy="584775"/>
            </a:xfrm>
            <a:prstGeom prst="rect">
              <a:avLst/>
            </a:prstGeom>
            <a:noFill/>
          </p:spPr>
          <p:txBody>
            <a:bodyPr wrap="square" rtlCol="0">
              <a:spAutoFit/>
            </a:bodyPr>
            <a:lstStyle/>
            <a:p>
              <a:pPr algn="ctr"/>
              <a:r>
                <a:rPr lang="en-US" sz="3200" dirty="0"/>
                <a:t>F</a:t>
              </a:r>
            </a:p>
          </p:txBody>
        </p:sp>
      </p:grpSp>
      <p:cxnSp>
        <p:nvCxnSpPr>
          <p:cNvPr id="12" name="Straight Connector 11">
            <a:extLst>
              <a:ext uri="{FF2B5EF4-FFF2-40B4-BE49-F238E27FC236}">
                <a16:creationId xmlns:a16="http://schemas.microsoft.com/office/drawing/2014/main" id="{F519F832-C47C-4645-BE39-74D3732D50D8}"/>
              </a:ext>
            </a:extLst>
          </p:cNvPr>
          <p:cNvCxnSpPr>
            <a:cxnSpLocks/>
          </p:cNvCxnSpPr>
          <p:nvPr/>
        </p:nvCxnSpPr>
        <p:spPr>
          <a:xfrm>
            <a:off x="4958832" y="2899128"/>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D6B367F-1487-4FA0-808B-FF930DA270F8}"/>
              </a:ext>
            </a:extLst>
          </p:cNvPr>
          <p:cNvGrpSpPr/>
          <p:nvPr/>
        </p:nvGrpSpPr>
        <p:grpSpPr>
          <a:xfrm>
            <a:off x="5483254" y="2629206"/>
            <a:ext cx="1180861" cy="1169550"/>
            <a:chOff x="5502653" y="2390192"/>
            <a:chExt cx="1180861" cy="1169550"/>
          </a:xfrm>
        </p:grpSpPr>
        <p:sp>
          <p:nvSpPr>
            <p:cNvPr id="14" name="Cube 13">
              <a:extLst>
                <a:ext uri="{FF2B5EF4-FFF2-40B4-BE49-F238E27FC236}">
                  <a16:creationId xmlns:a16="http://schemas.microsoft.com/office/drawing/2014/main" id="{0C38D0B9-15C5-44EE-A88B-D73DFE5ADB5E}"/>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0D81E80-C82A-4312-A416-862EC7DA812C}"/>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16" name="TextBox 15">
              <a:extLst>
                <a:ext uri="{FF2B5EF4-FFF2-40B4-BE49-F238E27FC236}">
                  <a16:creationId xmlns:a16="http://schemas.microsoft.com/office/drawing/2014/main" id="{91D9ACBD-C5F6-4B7E-A77E-91E04885EB24}"/>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17" name="TextBox 16">
              <a:extLst>
                <a:ext uri="{FF2B5EF4-FFF2-40B4-BE49-F238E27FC236}">
                  <a16:creationId xmlns:a16="http://schemas.microsoft.com/office/drawing/2014/main" id="{649E4D9C-EFBB-401B-895B-9AAAED0D50B2}"/>
                </a:ext>
              </a:extLst>
            </p:cNvPr>
            <p:cNvSpPr txBox="1"/>
            <p:nvPr/>
          </p:nvSpPr>
          <p:spPr>
            <a:xfrm>
              <a:off x="6123275" y="2390192"/>
              <a:ext cx="487086" cy="584775"/>
            </a:xfrm>
            <a:prstGeom prst="rect">
              <a:avLst/>
            </a:prstGeom>
            <a:noFill/>
          </p:spPr>
          <p:txBody>
            <a:bodyPr wrap="square" rtlCol="0">
              <a:spAutoFit/>
            </a:bodyPr>
            <a:lstStyle/>
            <a:p>
              <a:pPr algn="ctr"/>
              <a:r>
                <a:rPr lang="en-US" sz="3200" dirty="0"/>
                <a:t>4</a:t>
              </a:r>
            </a:p>
          </p:txBody>
        </p:sp>
      </p:grpSp>
      <p:sp>
        <p:nvSpPr>
          <p:cNvPr id="18" name="Rectangle 17">
            <a:extLst>
              <a:ext uri="{FF2B5EF4-FFF2-40B4-BE49-F238E27FC236}">
                <a16:creationId xmlns:a16="http://schemas.microsoft.com/office/drawing/2014/main" id="{F9A8CD0B-DE93-4A3A-9A08-5C624B8C683F}"/>
              </a:ext>
            </a:extLst>
          </p:cNvPr>
          <p:cNvSpPr/>
          <p:nvPr/>
        </p:nvSpPr>
        <p:spPr>
          <a:xfrm>
            <a:off x="7088295" y="1893135"/>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Lc</a:t>
            </a:r>
            <a:endParaRPr lang="en-US" sz="2800" dirty="0"/>
          </a:p>
        </p:txBody>
      </p:sp>
      <p:cxnSp>
        <p:nvCxnSpPr>
          <p:cNvPr id="19" name="Straight Connector 18">
            <a:extLst>
              <a:ext uri="{FF2B5EF4-FFF2-40B4-BE49-F238E27FC236}">
                <a16:creationId xmlns:a16="http://schemas.microsoft.com/office/drawing/2014/main" id="{DA1DD20A-5BBB-436C-A726-33E8CC1596FF}"/>
              </a:ext>
            </a:extLst>
          </p:cNvPr>
          <p:cNvCxnSpPr>
            <a:cxnSpLocks/>
          </p:cNvCxnSpPr>
          <p:nvPr/>
        </p:nvCxnSpPr>
        <p:spPr>
          <a:xfrm>
            <a:off x="6727666" y="2087409"/>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F653C6A-A895-4387-89F5-556BBD9CA419}"/>
              </a:ext>
            </a:extLst>
          </p:cNvPr>
          <p:cNvSpPr/>
          <p:nvPr/>
        </p:nvSpPr>
        <p:spPr>
          <a:xfrm>
            <a:off x="7088295" y="3228862"/>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Lb</a:t>
            </a:r>
            <a:endParaRPr lang="en-US" sz="2800" dirty="0"/>
          </a:p>
        </p:txBody>
      </p:sp>
      <p:cxnSp>
        <p:nvCxnSpPr>
          <p:cNvPr id="21" name="Straight Connector 20">
            <a:extLst>
              <a:ext uri="{FF2B5EF4-FFF2-40B4-BE49-F238E27FC236}">
                <a16:creationId xmlns:a16="http://schemas.microsoft.com/office/drawing/2014/main" id="{041AE738-D553-4E79-A596-A4132DC53B0F}"/>
              </a:ext>
            </a:extLst>
          </p:cNvPr>
          <p:cNvCxnSpPr>
            <a:cxnSpLocks/>
          </p:cNvCxnSpPr>
          <p:nvPr/>
        </p:nvCxnSpPr>
        <p:spPr>
          <a:xfrm>
            <a:off x="6727666" y="3429000"/>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6D18D9-3438-4BA1-BB87-70E7D1E2C421}"/>
              </a:ext>
            </a:extLst>
          </p:cNvPr>
          <p:cNvCxnSpPr>
            <a:cxnSpLocks/>
          </p:cNvCxnSpPr>
          <p:nvPr/>
        </p:nvCxnSpPr>
        <p:spPr>
          <a:xfrm>
            <a:off x="7433698" y="2324730"/>
            <a:ext cx="297078" cy="3187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D41046-672B-425D-BF4F-914A6A858C4C}"/>
              </a:ext>
            </a:extLst>
          </p:cNvPr>
          <p:cNvCxnSpPr>
            <a:cxnSpLocks/>
          </p:cNvCxnSpPr>
          <p:nvPr/>
        </p:nvCxnSpPr>
        <p:spPr>
          <a:xfrm flipV="1">
            <a:off x="7434830" y="2867017"/>
            <a:ext cx="297078" cy="3187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6B4D6CF-3139-4C66-80C4-E1E691AF6857}"/>
              </a:ext>
            </a:extLst>
          </p:cNvPr>
          <p:cNvSpPr txBox="1"/>
          <p:nvPr/>
        </p:nvSpPr>
        <p:spPr>
          <a:xfrm>
            <a:off x="7779101" y="2533588"/>
            <a:ext cx="590348" cy="523220"/>
          </a:xfrm>
          <a:prstGeom prst="rect">
            <a:avLst/>
          </a:prstGeom>
          <a:noFill/>
        </p:spPr>
        <p:txBody>
          <a:bodyPr wrap="square" rtlCol="0">
            <a:spAutoFit/>
          </a:bodyPr>
          <a:lstStyle/>
          <a:p>
            <a:r>
              <a:rPr lang="en-US" sz="2800" dirty="0"/>
              <a:t>+</a:t>
            </a:r>
          </a:p>
        </p:txBody>
      </p:sp>
      <p:sp>
        <p:nvSpPr>
          <p:cNvPr id="25" name="Rectangle 24">
            <a:extLst>
              <a:ext uri="{FF2B5EF4-FFF2-40B4-BE49-F238E27FC236}">
                <a16:creationId xmlns:a16="http://schemas.microsoft.com/office/drawing/2014/main" id="{AEE21009-0E6F-4E7F-A5D7-51B554436194}"/>
              </a:ext>
            </a:extLst>
          </p:cNvPr>
          <p:cNvSpPr/>
          <p:nvPr/>
        </p:nvSpPr>
        <p:spPr>
          <a:xfrm>
            <a:off x="8454516" y="2596699"/>
            <a:ext cx="31296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a:t>
            </a:r>
          </a:p>
        </p:txBody>
      </p:sp>
      <p:cxnSp>
        <p:nvCxnSpPr>
          <p:cNvPr id="26" name="Straight Connector 25">
            <a:extLst>
              <a:ext uri="{FF2B5EF4-FFF2-40B4-BE49-F238E27FC236}">
                <a16:creationId xmlns:a16="http://schemas.microsoft.com/office/drawing/2014/main" id="{A35AD740-9B85-43C8-B2F5-3CFCDDCF846F}"/>
              </a:ext>
            </a:extLst>
          </p:cNvPr>
          <p:cNvCxnSpPr>
            <a:cxnSpLocks/>
          </p:cNvCxnSpPr>
          <p:nvPr/>
        </p:nvCxnSpPr>
        <p:spPr>
          <a:xfrm>
            <a:off x="8093887" y="2790973"/>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CFA3A447-BF2C-421C-9E89-C255D3AB6E61}"/>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42018" r="45770" b="2342"/>
          <a:stretch/>
        </p:blipFill>
        <p:spPr>
          <a:xfrm>
            <a:off x="877641" y="1839094"/>
            <a:ext cx="1787498" cy="1787498"/>
          </a:xfrm>
          <a:prstGeom prst="rect">
            <a:avLst/>
          </a:prstGeom>
          <a:ln>
            <a:solidFill>
              <a:schemeClr val="tx1"/>
            </a:solidFill>
          </a:ln>
        </p:spPr>
      </p:pic>
      <p:sp>
        <p:nvSpPr>
          <p:cNvPr id="32" name="TextBox 31">
            <a:extLst>
              <a:ext uri="{FF2B5EF4-FFF2-40B4-BE49-F238E27FC236}">
                <a16:creationId xmlns:a16="http://schemas.microsoft.com/office/drawing/2014/main" id="{EC454643-23F7-4785-BC80-181A35DFAA3D}"/>
              </a:ext>
            </a:extLst>
          </p:cNvPr>
          <p:cNvSpPr txBox="1"/>
          <p:nvPr/>
        </p:nvSpPr>
        <p:spPr>
          <a:xfrm>
            <a:off x="376518" y="3872753"/>
            <a:ext cx="8390964" cy="2062103"/>
          </a:xfrm>
          <a:prstGeom prst="rect">
            <a:avLst/>
          </a:prstGeom>
          <a:noFill/>
        </p:spPr>
        <p:txBody>
          <a:bodyPr wrap="square" rtlCol="0">
            <a:spAutoFit/>
          </a:bodyPr>
          <a:lstStyle/>
          <a:p>
            <a:pPr algn="ctr"/>
            <a:r>
              <a:rPr lang="en-US" sz="3200" dirty="0"/>
              <a:t>Now there are two ducks.</a:t>
            </a:r>
          </a:p>
          <a:p>
            <a:pPr algn="ctr"/>
            <a:r>
              <a:rPr lang="en-US" sz="3200" b="1" dirty="0"/>
              <a:t>How many outputs do we need?</a:t>
            </a:r>
          </a:p>
          <a:p>
            <a:pPr algn="ctr"/>
            <a:r>
              <a:rPr lang="en-US" sz="3200" b="1" dirty="0"/>
              <a:t>F, 4, F, 4 = 2*(F+4)</a:t>
            </a:r>
          </a:p>
          <a:p>
            <a:pPr algn="ctr"/>
            <a:endParaRPr lang="en-US" sz="3200" b="1" dirty="0"/>
          </a:p>
        </p:txBody>
      </p:sp>
    </p:spTree>
    <p:extLst>
      <p:ext uri="{BB962C8B-B14F-4D97-AF65-F5344CB8AC3E}">
        <p14:creationId xmlns:p14="http://schemas.microsoft.com/office/powerpoint/2010/main" val="278511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a:t>
            </a:r>
          </a:p>
        </p:txBody>
      </p:sp>
      <p:sp>
        <p:nvSpPr>
          <p:cNvPr id="4" name="Parallelogram 3"/>
          <p:cNvSpPr/>
          <p:nvPr/>
        </p:nvSpPr>
        <p:spPr>
          <a:xfrm>
            <a:off x="1051560" y="5001767"/>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p:cNvSpPr/>
          <p:nvPr/>
        </p:nvSpPr>
        <p:spPr>
          <a:xfrm>
            <a:off x="2116836" y="4106770"/>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Up Arrow 6"/>
          <p:cNvSpPr/>
          <p:nvPr/>
        </p:nvSpPr>
        <p:spPr>
          <a:xfrm>
            <a:off x="3314700" y="459597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8" name="Parallelogram 7"/>
          <p:cNvSpPr/>
          <p:nvPr/>
        </p:nvSpPr>
        <p:spPr>
          <a:xfrm>
            <a:off x="2369820" y="4216497"/>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p:cNvSpPr/>
          <p:nvPr/>
        </p:nvSpPr>
        <p:spPr>
          <a:xfrm>
            <a:off x="3114294" y="4344513"/>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Parallelogram 9"/>
          <p:cNvSpPr/>
          <p:nvPr/>
        </p:nvSpPr>
        <p:spPr>
          <a:xfrm>
            <a:off x="3986784" y="4165065"/>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1" name="Up Arrow 10"/>
          <p:cNvSpPr/>
          <p:nvPr/>
        </p:nvSpPr>
        <p:spPr>
          <a:xfrm>
            <a:off x="2688336" y="400618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1"/>
          <p:cNvSpPr/>
          <p:nvPr/>
        </p:nvSpPr>
        <p:spPr>
          <a:xfrm>
            <a:off x="3442716" y="411763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3" name="Up Arrow 12"/>
          <p:cNvSpPr/>
          <p:nvPr/>
        </p:nvSpPr>
        <p:spPr>
          <a:xfrm>
            <a:off x="4197096" y="405763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4" name="Parallelogram 13"/>
          <p:cNvSpPr/>
          <p:nvPr/>
        </p:nvSpPr>
        <p:spPr>
          <a:xfrm>
            <a:off x="2532888" y="3786744"/>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7" name="Parallelogram 16"/>
          <p:cNvSpPr/>
          <p:nvPr/>
        </p:nvSpPr>
        <p:spPr>
          <a:xfrm>
            <a:off x="3329940" y="3841300"/>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0" name="Parallelogram 19"/>
          <p:cNvSpPr/>
          <p:nvPr/>
        </p:nvSpPr>
        <p:spPr>
          <a:xfrm>
            <a:off x="4104513" y="3829560"/>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4" name="TextBox 23"/>
          <p:cNvSpPr txBox="1"/>
          <p:nvPr/>
        </p:nvSpPr>
        <p:spPr>
          <a:xfrm>
            <a:off x="4878324" y="4489502"/>
            <a:ext cx="3754353" cy="338554"/>
          </a:xfrm>
          <a:prstGeom prst="rect">
            <a:avLst/>
          </a:prstGeom>
          <a:noFill/>
        </p:spPr>
        <p:txBody>
          <a:bodyPr wrap="none" rtlCol="0">
            <a:spAutoFit/>
          </a:bodyPr>
          <a:lstStyle/>
          <a:p>
            <a:r>
              <a:rPr lang="en-US" sz="1600" b="0" dirty="0">
                <a:latin typeface="+mn-lt"/>
              </a:rPr>
              <a:t>Forward whole image through </a:t>
            </a:r>
            <a:r>
              <a:rPr lang="en-US" sz="1600" b="0" dirty="0" err="1">
                <a:latin typeface="+mn-lt"/>
              </a:rPr>
              <a:t>ConvNet</a:t>
            </a:r>
            <a:endParaRPr lang="en-US" sz="1600" b="0" dirty="0">
              <a:latin typeface="+mn-lt"/>
            </a:endParaRPr>
          </a:p>
        </p:txBody>
      </p:sp>
      <p:sp>
        <p:nvSpPr>
          <p:cNvPr id="25" name="TextBox 24"/>
          <p:cNvSpPr txBox="1"/>
          <p:nvPr/>
        </p:nvSpPr>
        <p:spPr>
          <a:xfrm>
            <a:off x="4831413" y="4187280"/>
            <a:ext cx="2864787" cy="338554"/>
          </a:xfrm>
          <a:prstGeom prst="rect">
            <a:avLst/>
          </a:prstGeom>
          <a:noFill/>
        </p:spPr>
        <p:txBody>
          <a:bodyPr wrap="none" rtlCol="0">
            <a:spAutoFit/>
          </a:bodyPr>
          <a:lstStyle/>
          <a:p>
            <a:r>
              <a:rPr lang="en-US" sz="1600" b="0" dirty="0">
                <a:latin typeface="+mn-lt"/>
              </a:rPr>
              <a:t>“conv5” feature map of image</a:t>
            </a:r>
          </a:p>
        </p:txBody>
      </p:sp>
      <p:cxnSp>
        <p:nvCxnSpPr>
          <p:cNvPr id="26" name="Straight Arrow Connector 25"/>
          <p:cNvCxnSpPr/>
          <p:nvPr/>
        </p:nvCxnSpPr>
        <p:spPr>
          <a:xfrm>
            <a:off x="1325880" y="4405092"/>
            <a:ext cx="1344168"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27419" y="3691517"/>
            <a:ext cx="1954381" cy="338554"/>
          </a:xfrm>
          <a:prstGeom prst="rect">
            <a:avLst/>
          </a:prstGeom>
          <a:noFill/>
        </p:spPr>
        <p:txBody>
          <a:bodyPr wrap="none" rtlCol="0">
            <a:spAutoFit/>
          </a:bodyPr>
          <a:lstStyle/>
          <a:p>
            <a:r>
              <a:rPr lang="en-US" sz="1600" b="0" dirty="0">
                <a:solidFill>
                  <a:srgbClr val="000000"/>
                </a:solidFill>
                <a:latin typeface="+mn-lt"/>
              </a:rPr>
              <a:t>“</a:t>
            </a:r>
            <a:r>
              <a:rPr lang="en-US" sz="1600" b="0" dirty="0" err="1">
                <a:solidFill>
                  <a:srgbClr val="000000"/>
                </a:solidFill>
                <a:latin typeface="+mn-lt"/>
              </a:rPr>
              <a:t>RoI</a:t>
            </a:r>
            <a:r>
              <a:rPr lang="en-US" sz="1600" b="0" dirty="0">
                <a:solidFill>
                  <a:srgbClr val="000000"/>
                </a:solidFill>
                <a:latin typeface="+mn-lt"/>
              </a:rPr>
              <a:t> Pooling” layer</a:t>
            </a:r>
          </a:p>
        </p:txBody>
      </p:sp>
      <p:sp>
        <p:nvSpPr>
          <p:cNvPr id="28" name="TextBox 27"/>
          <p:cNvSpPr txBox="1"/>
          <p:nvPr/>
        </p:nvSpPr>
        <p:spPr>
          <a:xfrm>
            <a:off x="2354308" y="2120403"/>
            <a:ext cx="931866" cy="584776"/>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 +</a:t>
            </a:r>
          </a:p>
          <a:p>
            <a:r>
              <a:rPr lang="en-US" sz="1600" b="0" dirty="0" err="1">
                <a:solidFill>
                  <a:schemeClr val="accent5"/>
                </a:solidFill>
                <a:latin typeface="+mn-lt"/>
              </a:rPr>
              <a:t>softmax</a:t>
            </a:r>
            <a:endParaRPr lang="en-US" sz="1600" b="0" dirty="0">
              <a:solidFill>
                <a:schemeClr val="accent5"/>
              </a:solidFill>
              <a:latin typeface="+mn-lt"/>
            </a:endParaRPr>
          </a:p>
        </p:txBody>
      </p:sp>
      <p:sp>
        <p:nvSpPr>
          <p:cNvPr id="29" name="Up Arrow 28"/>
          <p:cNvSpPr/>
          <p:nvPr/>
        </p:nvSpPr>
        <p:spPr>
          <a:xfrm rot="2878159">
            <a:off x="2905009" y="341087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Up Arrow 29"/>
          <p:cNvSpPr/>
          <p:nvPr/>
        </p:nvSpPr>
        <p:spPr>
          <a:xfrm rot="18900000">
            <a:off x="4152164" y="341790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1" name="Up Arrow 30"/>
          <p:cNvSpPr/>
          <p:nvPr/>
        </p:nvSpPr>
        <p:spPr>
          <a:xfrm>
            <a:off x="3474679" y="3466055"/>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TextBox 31"/>
          <p:cNvSpPr txBox="1"/>
          <p:nvPr/>
        </p:nvSpPr>
        <p:spPr>
          <a:xfrm>
            <a:off x="3037767" y="3063495"/>
            <a:ext cx="1144309" cy="338554"/>
          </a:xfrm>
          <a:prstGeom prst="rect">
            <a:avLst/>
          </a:prstGeom>
          <a:noFill/>
          <a:ln w="19050">
            <a:solidFill>
              <a:schemeClr val="accent1"/>
            </a:solidFill>
          </a:ln>
        </p:spPr>
        <p:txBody>
          <a:bodyPr wrap="square" rtlCol="0">
            <a:spAutoFit/>
          </a:bodyPr>
          <a:lstStyle/>
          <a:p>
            <a:pPr algn="ctr"/>
            <a:r>
              <a:rPr lang="en-US" sz="1600" b="0" dirty="0">
                <a:latin typeface="+mn-lt"/>
              </a:rPr>
              <a:t>FCs</a:t>
            </a:r>
          </a:p>
        </p:txBody>
      </p:sp>
      <p:sp>
        <p:nvSpPr>
          <p:cNvPr id="33" name="Up Arrow 32"/>
          <p:cNvSpPr/>
          <p:nvPr/>
        </p:nvSpPr>
        <p:spPr>
          <a:xfrm rot="18900000">
            <a:off x="3068999" y="275928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4" name="TextBox 33"/>
          <p:cNvSpPr txBox="1"/>
          <p:nvPr/>
        </p:nvSpPr>
        <p:spPr>
          <a:xfrm>
            <a:off x="4876800" y="3037507"/>
            <a:ext cx="2237411" cy="338554"/>
          </a:xfrm>
          <a:prstGeom prst="rect">
            <a:avLst/>
          </a:prstGeom>
          <a:noFill/>
        </p:spPr>
        <p:txBody>
          <a:bodyPr wrap="none" rtlCol="0">
            <a:spAutoFit/>
          </a:bodyPr>
          <a:lstStyle/>
          <a:p>
            <a:r>
              <a:rPr lang="en-US" sz="1600" b="0" dirty="0">
                <a:latin typeface="+mn-lt"/>
              </a:rPr>
              <a:t>Fully-connected layers</a:t>
            </a:r>
          </a:p>
        </p:txBody>
      </p:sp>
      <p:sp>
        <p:nvSpPr>
          <p:cNvPr id="35" name="TextBox 34"/>
          <p:cNvSpPr txBox="1"/>
          <p:nvPr/>
        </p:nvSpPr>
        <p:spPr>
          <a:xfrm>
            <a:off x="440090" y="2213009"/>
            <a:ext cx="1792378" cy="338554"/>
          </a:xfrm>
          <a:prstGeom prst="rect">
            <a:avLst/>
          </a:prstGeom>
          <a:noFill/>
        </p:spPr>
        <p:txBody>
          <a:bodyPr wrap="none" rtlCol="0">
            <a:spAutoFit/>
          </a:bodyPr>
          <a:lstStyle/>
          <a:p>
            <a:r>
              <a:rPr lang="en-US" sz="1600" b="0" dirty="0" err="1">
                <a:solidFill>
                  <a:srgbClr val="000000"/>
                </a:solidFill>
                <a:latin typeface="+mn-lt"/>
              </a:rPr>
              <a:t>Softmax</a:t>
            </a:r>
            <a:r>
              <a:rPr lang="en-US" sz="1600" b="0" dirty="0">
                <a:solidFill>
                  <a:srgbClr val="000000"/>
                </a:solidFill>
                <a:latin typeface="+mn-lt"/>
              </a:rPr>
              <a:t> classifier</a:t>
            </a:r>
          </a:p>
        </p:txBody>
      </p:sp>
      <p:sp>
        <p:nvSpPr>
          <p:cNvPr id="36" name="TextBox 35"/>
          <p:cNvSpPr txBox="1"/>
          <p:nvPr/>
        </p:nvSpPr>
        <p:spPr>
          <a:xfrm>
            <a:off x="419240" y="4187280"/>
            <a:ext cx="1180960" cy="584776"/>
          </a:xfrm>
          <a:prstGeom prst="rect">
            <a:avLst/>
          </a:prstGeom>
          <a:noFill/>
        </p:spPr>
        <p:txBody>
          <a:bodyPr wrap="square" rtlCol="0">
            <a:spAutoFit/>
          </a:bodyPr>
          <a:lstStyle/>
          <a:p>
            <a:r>
              <a:rPr lang="en-US" sz="1600" b="0" dirty="0">
                <a:latin typeface="+mn-lt"/>
              </a:rPr>
              <a:t>Region proposals</a:t>
            </a:r>
          </a:p>
        </p:txBody>
      </p:sp>
      <p:sp>
        <p:nvSpPr>
          <p:cNvPr id="37" name="Up Arrow 36"/>
          <p:cNvSpPr/>
          <p:nvPr/>
        </p:nvSpPr>
        <p:spPr>
          <a:xfrm rot="2700000">
            <a:off x="3858901" y="275665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8" name="TextBox 37"/>
          <p:cNvSpPr txBox="1"/>
          <p:nvPr/>
        </p:nvSpPr>
        <p:spPr>
          <a:xfrm>
            <a:off x="3949856" y="2355466"/>
            <a:ext cx="755034"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a:t>
            </a:r>
          </a:p>
        </p:txBody>
      </p:sp>
      <p:sp>
        <p:nvSpPr>
          <p:cNvPr id="39" name="TextBox 38"/>
          <p:cNvSpPr txBox="1"/>
          <p:nvPr/>
        </p:nvSpPr>
        <p:spPr>
          <a:xfrm>
            <a:off x="4914239" y="2336371"/>
            <a:ext cx="2477161" cy="338554"/>
          </a:xfrm>
          <a:prstGeom prst="rect">
            <a:avLst/>
          </a:prstGeom>
          <a:noFill/>
        </p:spPr>
        <p:txBody>
          <a:bodyPr wrap="none" rtlCol="0">
            <a:spAutoFit/>
          </a:bodyPr>
          <a:lstStyle/>
          <a:p>
            <a:r>
              <a:rPr lang="en-US" sz="1600" b="0" dirty="0">
                <a:solidFill>
                  <a:srgbClr val="000000"/>
                </a:solidFill>
                <a:latin typeface="+mn-lt"/>
              </a:rPr>
              <a:t>Bounding-box </a:t>
            </a:r>
            <a:r>
              <a:rPr lang="en-US" sz="1600" b="0" dirty="0" err="1">
                <a:solidFill>
                  <a:srgbClr val="000000"/>
                </a:solidFill>
                <a:latin typeface="+mn-lt"/>
              </a:rPr>
              <a:t>regressors</a:t>
            </a:r>
            <a:endParaRPr lang="en-US" sz="1600" b="0" dirty="0">
              <a:solidFill>
                <a:srgbClr val="000000"/>
              </a:solidFill>
              <a:latin typeface="+mn-lt"/>
            </a:endParaRPr>
          </a:p>
        </p:txBody>
      </p:sp>
      <p:sp>
        <p:nvSpPr>
          <p:cNvPr id="40" name="TextBox 39"/>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4"/>
              </a:rPr>
              <a:t>Fast R-CNN</a:t>
            </a:r>
            <a:r>
              <a:rPr lang="en-US" sz="1600" b="0" dirty="0">
                <a:latin typeface="+mn-lt"/>
              </a:rPr>
              <a:t>, ICCV 2015</a:t>
            </a:r>
          </a:p>
        </p:txBody>
      </p:sp>
      <p:sp>
        <p:nvSpPr>
          <p:cNvPr id="41" name="TextBox 40"/>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60456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7" grpId="0" animBg="1"/>
      <p:bldP spid="20" grpId="0" animBg="1"/>
      <p:bldP spid="24" grpId="0"/>
      <p:bldP spid="25" grpId="0"/>
      <p:bldP spid="27" grpId="0"/>
      <p:bldP spid="28" grpId="0" animBg="1"/>
      <p:bldP spid="29" grpId="0" animBg="1"/>
      <p:bldP spid="30" grpId="0" animBg="1"/>
      <p:bldP spid="31" grpId="0" animBg="1"/>
      <p:bldP spid="32" grpId="0" animBg="1"/>
      <p:bldP spid="33" grpId="0" animBg="1"/>
      <p:bldP spid="34" grpId="0"/>
      <p:bldP spid="35" grpId="0"/>
      <p:bldP spid="36" grpId="0"/>
      <p:bldP spid="37" grpId="0" animBg="1"/>
      <p:bldP spid="38" grpId="0" animBg="1"/>
      <p:bldP spid="3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 training</a:t>
            </a:r>
          </a:p>
        </p:txBody>
      </p:sp>
      <p:sp>
        <p:nvSpPr>
          <p:cNvPr id="4" name="Parallelogram 3"/>
          <p:cNvSpPr/>
          <p:nvPr/>
        </p:nvSpPr>
        <p:spPr>
          <a:xfrm>
            <a:off x="1051560" y="5001767"/>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p:cNvSpPr/>
          <p:nvPr/>
        </p:nvSpPr>
        <p:spPr>
          <a:xfrm>
            <a:off x="2116836" y="4105704"/>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Up Arrow 6"/>
          <p:cNvSpPr/>
          <p:nvPr/>
        </p:nvSpPr>
        <p:spPr>
          <a:xfrm>
            <a:off x="3314700" y="459490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8" name="Parallelogram 7"/>
          <p:cNvSpPr/>
          <p:nvPr/>
        </p:nvSpPr>
        <p:spPr>
          <a:xfrm>
            <a:off x="2369820" y="4215431"/>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p:cNvSpPr/>
          <p:nvPr/>
        </p:nvSpPr>
        <p:spPr>
          <a:xfrm>
            <a:off x="3114294" y="4343447"/>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Parallelogram 9"/>
          <p:cNvSpPr/>
          <p:nvPr/>
        </p:nvSpPr>
        <p:spPr>
          <a:xfrm>
            <a:off x="3986784" y="4163999"/>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1" name="Up Arrow 10"/>
          <p:cNvSpPr/>
          <p:nvPr/>
        </p:nvSpPr>
        <p:spPr>
          <a:xfrm>
            <a:off x="2688336" y="400512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1"/>
          <p:cNvSpPr/>
          <p:nvPr/>
        </p:nvSpPr>
        <p:spPr>
          <a:xfrm>
            <a:off x="3442716" y="4116567"/>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3" name="Up Arrow 12"/>
          <p:cNvSpPr/>
          <p:nvPr/>
        </p:nvSpPr>
        <p:spPr>
          <a:xfrm>
            <a:off x="4197096" y="4056565"/>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4" name="Parallelogram 13"/>
          <p:cNvSpPr/>
          <p:nvPr/>
        </p:nvSpPr>
        <p:spPr>
          <a:xfrm>
            <a:off x="2532888" y="3785678"/>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7" name="Parallelogram 16"/>
          <p:cNvSpPr/>
          <p:nvPr/>
        </p:nvSpPr>
        <p:spPr>
          <a:xfrm>
            <a:off x="3329940" y="3840234"/>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0" name="Parallelogram 19"/>
          <p:cNvSpPr/>
          <p:nvPr/>
        </p:nvSpPr>
        <p:spPr>
          <a:xfrm>
            <a:off x="4104513" y="3828494"/>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8" name="TextBox 27"/>
          <p:cNvSpPr txBox="1"/>
          <p:nvPr/>
        </p:nvSpPr>
        <p:spPr>
          <a:xfrm>
            <a:off x="2354308" y="2119337"/>
            <a:ext cx="931866" cy="584776"/>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 +</a:t>
            </a:r>
          </a:p>
          <a:p>
            <a:r>
              <a:rPr lang="en-US" sz="1600" b="0" dirty="0" err="1">
                <a:solidFill>
                  <a:schemeClr val="accent5"/>
                </a:solidFill>
                <a:latin typeface="+mn-lt"/>
              </a:rPr>
              <a:t>softmax</a:t>
            </a:r>
            <a:endParaRPr lang="en-US" sz="1600" b="0" dirty="0">
              <a:solidFill>
                <a:schemeClr val="accent5"/>
              </a:solidFill>
              <a:latin typeface="+mn-lt"/>
            </a:endParaRPr>
          </a:p>
        </p:txBody>
      </p:sp>
      <p:sp>
        <p:nvSpPr>
          <p:cNvPr id="29" name="Up Arrow 28"/>
          <p:cNvSpPr/>
          <p:nvPr/>
        </p:nvSpPr>
        <p:spPr>
          <a:xfrm rot="2878159">
            <a:off x="2905009" y="340980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Up Arrow 29"/>
          <p:cNvSpPr/>
          <p:nvPr/>
        </p:nvSpPr>
        <p:spPr>
          <a:xfrm rot="18900000">
            <a:off x="4152164" y="341684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1" name="Up Arrow 30"/>
          <p:cNvSpPr/>
          <p:nvPr/>
        </p:nvSpPr>
        <p:spPr>
          <a:xfrm>
            <a:off x="3474679" y="346498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TextBox 31"/>
          <p:cNvSpPr txBox="1"/>
          <p:nvPr/>
        </p:nvSpPr>
        <p:spPr>
          <a:xfrm>
            <a:off x="3037767" y="3062429"/>
            <a:ext cx="1144309" cy="338554"/>
          </a:xfrm>
          <a:prstGeom prst="rect">
            <a:avLst/>
          </a:prstGeom>
          <a:noFill/>
          <a:ln w="19050">
            <a:solidFill>
              <a:schemeClr val="accent1"/>
            </a:solidFill>
          </a:ln>
        </p:spPr>
        <p:txBody>
          <a:bodyPr wrap="square" rtlCol="0">
            <a:spAutoFit/>
          </a:bodyPr>
          <a:lstStyle/>
          <a:p>
            <a:pPr algn="ctr"/>
            <a:r>
              <a:rPr lang="en-US" sz="1600" b="0" dirty="0">
                <a:latin typeface="+mn-lt"/>
              </a:rPr>
              <a:t>FCs</a:t>
            </a:r>
          </a:p>
        </p:txBody>
      </p:sp>
      <p:sp>
        <p:nvSpPr>
          <p:cNvPr id="33" name="Up Arrow 32"/>
          <p:cNvSpPr/>
          <p:nvPr/>
        </p:nvSpPr>
        <p:spPr>
          <a:xfrm rot="18900000">
            <a:off x="3068999" y="275822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7" name="Up Arrow 36"/>
          <p:cNvSpPr/>
          <p:nvPr/>
        </p:nvSpPr>
        <p:spPr>
          <a:xfrm rot="2700000">
            <a:off x="3858901" y="275558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8" name="TextBox 37"/>
          <p:cNvSpPr txBox="1"/>
          <p:nvPr/>
        </p:nvSpPr>
        <p:spPr>
          <a:xfrm>
            <a:off x="3949856" y="2354400"/>
            <a:ext cx="755034"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a:t>
            </a:r>
          </a:p>
        </p:txBody>
      </p:sp>
      <p:sp>
        <p:nvSpPr>
          <p:cNvPr id="40" name="TextBox 39"/>
          <p:cNvSpPr txBox="1"/>
          <p:nvPr/>
        </p:nvSpPr>
        <p:spPr>
          <a:xfrm>
            <a:off x="3219354" y="1411308"/>
            <a:ext cx="2562721"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Log loss + smooth L1 loss</a:t>
            </a:r>
          </a:p>
        </p:txBody>
      </p:sp>
      <p:sp>
        <p:nvSpPr>
          <p:cNvPr id="41" name="Up Arrow 40"/>
          <p:cNvSpPr/>
          <p:nvPr/>
        </p:nvSpPr>
        <p:spPr>
          <a:xfrm rot="2700000">
            <a:off x="3307795" y="178998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42" name="Up Arrow 41"/>
          <p:cNvSpPr/>
          <p:nvPr/>
        </p:nvSpPr>
        <p:spPr>
          <a:xfrm>
            <a:off x="4207192" y="187637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43" name="Left Brace 42"/>
          <p:cNvSpPr/>
          <p:nvPr/>
        </p:nvSpPr>
        <p:spPr>
          <a:xfrm flipH="1">
            <a:off x="5751702" y="1693451"/>
            <a:ext cx="475150" cy="4422074"/>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0"/>
          </a:p>
        </p:txBody>
      </p:sp>
      <p:sp>
        <p:nvSpPr>
          <p:cNvPr id="44" name="TextBox 43"/>
          <p:cNvSpPr txBox="1"/>
          <p:nvPr/>
        </p:nvSpPr>
        <p:spPr>
          <a:xfrm>
            <a:off x="6191185" y="4153640"/>
            <a:ext cx="1032454" cy="338554"/>
          </a:xfrm>
          <a:prstGeom prst="rect">
            <a:avLst/>
          </a:prstGeom>
          <a:noFill/>
        </p:spPr>
        <p:txBody>
          <a:bodyPr wrap="none" rtlCol="0">
            <a:spAutoFit/>
          </a:bodyPr>
          <a:lstStyle/>
          <a:p>
            <a:r>
              <a:rPr lang="en-US" sz="1600" b="0" dirty="0">
                <a:latin typeface="+mn-lt"/>
              </a:rPr>
              <a:t>Trainable</a:t>
            </a:r>
          </a:p>
        </p:txBody>
      </p:sp>
      <p:sp>
        <p:nvSpPr>
          <p:cNvPr id="45" name="TextBox 44"/>
          <p:cNvSpPr txBox="1"/>
          <p:nvPr/>
        </p:nvSpPr>
        <p:spPr>
          <a:xfrm>
            <a:off x="6226852" y="1411308"/>
            <a:ext cx="1484401" cy="338554"/>
          </a:xfrm>
          <a:prstGeom prst="rect">
            <a:avLst/>
          </a:prstGeom>
          <a:noFill/>
        </p:spPr>
        <p:txBody>
          <a:bodyPr wrap="none" rtlCol="0">
            <a:spAutoFit/>
          </a:bodyPr>
          <a:lstStyle/>
          <a:p>
            <a:r>
              <a:rPr lang="en-US" sz="1600" b="0" i="1" dirty="0">
                <a:latin typeface="+mn-lt"/>
              </a:rPr>
              <a:t>Multi-task </a:t>
            </a:r>
            <a:r>
              <a:rPr lang="en-US" sz="1600" b="0" dirty="0">
                <a:latin typeface="+mn-lt"/>
              </a:rPr>
              <a:t>loss</a:t>
            </a:r>
          </a:p>
        </p:txBody>
      </p:sp>
      <p:cxnSp>
        <p:nvCxnSpPr>
          <p:cNvPr id="46" name="Straight Arrow Connector 45"/>
          <p:cNvCxnSpPr/>
          <p:nvPr/>
        </p:nvCxnSpPr>
        <p:spPr>
          <a:xfrm flipH="1">
            <a:off x="3426514" y="1922404"/>
            <a:ext cx="275558" cy="27432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551469" y="1876373"/>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4154738" y="2750728"/>
            <a:ext cx="275558" cy="27432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809494" y="2784306"/>
            <a:ext cx="251244" cy="259484"/>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3072435" y="3488804"/>
            <a:ext cx="275558" cy="27432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967110" y="3522587"/>
            <a:ext cx="251244" cy="259484"/>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787702" y="3477351"/>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4508028" y="4079307"/>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3723127" y="4102494"/>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2997800" y="4010223"/>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3595837" y="4594908"/>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4"/>
              </a:rPr>
              <a:t>Fast R-CNN</a:t>
            </a:r>
            <a:r>
              <a:rPr lang="en-US" sz="1600" b="0" dirty="0">
                <a:latin typeface="+mn-lt"/>
              </a:rPr>
              <a:t>, ICCV 2015</a:t>
            </a:r>
          </a:p>
        </p:txBody>
      </p:sp>
      <p:sp>
        <p:nvSpPr>
          <p:cNvPr id="58" name="TextBox 57"/>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74874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p:bldP spid="4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 Another view</a:t>
            </a:r>
          </a:p>
        </p:txBody>
      </p:sp>
      <p:sp>
        <p:nvSpPr>
          <p:cNvPr id="40" name="TextBox 39"/>
          <p:cNvSpPr txBox="1"/>
          <p:nvPr/>
        </p:nvSpPr>
        <p:spPr>
          <a:xfrm>
            <a:off x="5531155"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3"/>
              </a:rPr>
              <a:t>Fast R-CNN</a:t>
            </a:r>
            <a:r>
              <a:rPr lang="en-US" sz="1600" b="0" dirty="0">
                <a:latin typeface="+mn-lt"/>
              </a:rPr>
              <a:t>, ICCV 2015</a:t>
            </a:r>
          </a:p>
        </p:txBody>
      </p:sp>
      <p:pic>
        <p:nvPicPr>
          <p:cNvPr id="15" name="Picture 14" descr="Screen Shot 2018-04-18 at 1.51.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38300"/>
            <a:ext cx="9144000" cy="3572676"/>
          </a:xfrm>
          <a:prstGeom prst="rect">
            <a:avLst/>
          </a:prstGeom>
        </p:spPr>
      </p:pic>
      <p:sp>
        <p:nvSpPr>
          <p:cNvPr id="5" name="TextBox 4">
            <a:extLst>
              <a:ext uri="{FF2B5EF4-FFF2-40B4-BE49-F238E27FC236}">
                <a16:creationId xmlns:a16="http://schemas.microsoft.com/office/drawing/2014/main" id="{B5C004B5-7168-455F-A248-5D577472A280}"/>
              </a:ext>
            </a:extLst>
          </p:cNvPr>
          <p:cNvSpPr txBox="1"/>
          <p:nvPr/>
        </p:nvSpPr>
        <p:spPr>
          <a:xfrm>
            <a:off x="357404" y="6429539"/>
            <a:ext cx="8060203" cy="276999"/>
          </a:xfrm>
          <a:prstGeom prst="rect">
            <a:avLst/>
          </a:prstGeom>
          <a:noFill/>
        </p:spPr>
        <p:txBody>
          <a:bodyPr wrap="square" rtlCol="0">
            <a:spAutoFit/>
          </a:bodyPr>
          <a:lstStyle/>
          <a:p>
            <a:r>
              <a:rPr lang="en-US" sz="1200" dirty="0"/>
              <a:t>Source: R. </a:t>
            </a:r>
            <a:r>
              <a:rPr lang="en-US" sz="1200" dirty="0" err="1"/>
              <a:t>Girschick</a:t>
            </a:r>
            <a:endParaRPr lang="en-US" sz="1200" dirty="0"/>
          </a:p>
        </p:txBody>
      </p:sp>
    </p:spTree>
    <p:extLst>
      <p:ext uri="{BB962C8B-B14F-4D97-AF65-F5344CB8AC3E}">
        <p14:creationId xmlns:p14="http://schemas.microsoft.com/office/powerpoint/2010/main" val="15769801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 results</a:t>
            </a:r>
          </a:p>
        </p:txBody>
      </p:sp>
      <p:graphicFrame>
        <p:nvGraphicFramePr>
          <p:cNvPr id="5" name="Table 4"/>
          <p:cNvGraphicFramePr>
            <a:graphicFrameLocks noGrp="1"/>
          </p:cNvGraphicFramePr>
          <p:nvPr/>
        </p:nvGraphicFramePr>
        <p:xfrm>
          <a:off x="2057400" y="1690689"/>
          <a:ext cx="4861433" cy="2494280"/>
        </p:xfrm>
        <a:graphic>
          <a:graphicData uri="http://schemas.openxmlformats.org/drawingml/2006/table">
            <a:tbl>
              <a:tblPr firstRow="1" bandRow="1">
                <a:tableStyleId>{5C22544A-7EE6-4342-B048-85BDC9FD1C3A}</a:tableStyleId>
              </a:tblPr>
              <a:tblGrid>
                <a:gridCol w="1813433">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370840">
                <a:tc>
                  <a:txBody>
                    <a:bodyPr/>
                    <a:lstStyle/>
                    <a:p>
                      <a:endParaRPr lang="en-US" dirty="0">
                        <a:solidFill>
                          <a:srgbClr val="000000"/>
                        </a:solidFill>
                      </a:endParaRPr>
                    </a:p>
                  </a:txBody>
                  <a:tcPr/>
                </a:tc>
                <a:tc>
                  <a:txBody>
                    <a:bodyPr/>
                    <a:lstStyle/>
                    <a:p>
                      <a:r>
                        <a:rPr lang="en-US" dirty="0">
                          <a:solidFill>
                            <a:srgbClr val="000000"/>
                          </a:solidFill>
                        </a:rPr>
                        <a:t>Fast R-CNN</a:t>
                      </a:r>
                    </a:p>
                  </a:txBody>
                  <a:tcPr/>
                </a:tc>
                <a:tc>
                  <a:txBody>
                    <a:bodyPr/>
                    <a:lstStyle/>
                    <a:p>
                      <a:r>
                        <a:rPr lang="en-US" dirty="0">
                          <a:solidFill>
                            <a:srgbClr val="000000"/>
                          </a:solidFill>
                        </a:rPr>
                        <a:t>R-CNN </a:t>
                      </a:r>
                    </a:p>
                  </a:txBody>
                  <a:tcPr/>
                </a:tc>
                <a:extLst>
                  <a:ext uri="{0D108BD9-81ED-4DB2-BD59-A6C34878D82A}">
                    <a16:rowId xmlns:a16="http://schemas.microsoft.com/office/drawing/2014/main" val="10000"/>
                  </a:ext>
                </a:extLst>
              </a:tr>
              <a:tr h="370840">
                <a:tc>
                  <a:txBody>
                    <a:bodyPr/>
                    <a:lstStyle/>
                    <a:p>
                      <a:r>
                        <a:rPr lang="en-US" dirty="0">
                          <a:solidFill>
                            <a:srgbClr val="000000"/>
                          </a:solidFill>
                        </a:rPr>
                        <a:t>Train time (h)</a:t>
                      </a:r>
                    </a:p>
                  </a:txBody>
                  <a:tcPr/>
                </a:tc>
                <a:tc>
                  <a:txBody>
                    <a:bodyPr/>
                    <a:lstStyle/>
                    <a:p>
                      <a:r>
                        <a:rPr lang="en-US" b="1" dirty="0">
                          <a:solidFill>
                            <a:srgbClr val="000000"/>
                          </a:solidFill>
                        </a:rPr>
                        <a:t>9.5</a:t>
                      </a:r>
                    </a:p>
                  </a:txBody>
                  <a:tcPr/>
                </a:tc>
                <a:tc>
                  <a:txBody>
                    <a:bodyPr/>
                    <a:lstStyle/>
                    <a:p>
                      <a:r>
                        <a:rPr lang="en-US" dirty="0">
                          <a:solidFill>
                            <a:srgbClr val="000000"/>
                          </a:solidFill>
                        </a:rPr>
                        <a:t>84</a:t>
                      </a:r>
                    </a:p>
                  </a:txBody>
                  <a:tcPr/>
                </a:tc>
                <a:extLst>
                  <a:ext uri="{0D108BD9-81ED-4DB2-BD59-A6C34878D82A}">
                    <a16:rowId xmlns:a16="http://schemas.microsoft.com/office/drawing/2014/main" val="10001"/>
                  </a:ext>
                </a:extLst>
              </a:tr>
              <a:tr h="370840">
                <a:tc>
                  <a:txBody>
                    <a:bodyPr/>
                    <a:lstStyle/>
                    <a:p>
                      <a:r>
                        <a:rPr lang="en-US" dirty="0">
                          <a:solidFill>
                            <a:srgbClr val="000000"/>
                          </a:solidFill>
                        </a:rPr>
                        <a:t>-</a:t>
                      </a:r>
                      <a:r>
                        <a:rPr lang="en-US" baseline="0" dirty="0">
                          <a:solidFill>
                            <a:srgbClr val="000000"/>
                          </a:solidFill>
                        </a:rPr>
                        <a:t> </a:t>
                      </a:r>
                      <a:r>
                        <a:rPr lang="en-US" dirty="0">
                          <a:solidFill>
                            <a:srgbClr val="000000"/>
                          </a:solidFill>
                        </a:rPr>
                        <a:t>Speedup</a:t>
                      </a:r>
                    </a:p>
                  </a:txBody>
                  <a:tcPr/>
                </a:tc>
                <a:tc>
                  <a:txBody>
                    <a:bodyPr/>
                    <a:lstStyle/>
                    <a:p>
                      <a:r>
                        <a:rPr lang="en-US" b="1" dirty="0">
                          <a:solidFill>
                            <a:srgbClr val="000000"/>
                          </a:solidFill>
                        </a:rPr>
                        <a:t>8.8x</a:t>
                      </a:r>
                    </a:p>
                  </a:txBody>
                  <a:tcPr/>
                </a:tc>
                <a:tc>
                  <a:txBody>
                    <a:bodyPr/>
                    <a:lstStyle/>
                    <a:p>
                      <a:r>
                        <a:rPr lang="en-US" dirty="0">
                          <a:solidFill>
                            <a:srgbClr val="000000"/>
                          </a:solidFill>
                        </a:rPr>
                        <a:t>1x</a:t>
                      </a:r>
                    </a:p>
                  </a:txBody>
                  <a:tcPr/>
                </a:tc>
                <a:extLst>
                  <a:ext uri="{0D108BD9-81ED-4DB2-BD59-A6C34878D82A}">
                    <a16:rowId xmlns:a16="http://schemas.microsoft.com/office/drawing/2014/main" val="10002"/>
                  </a:ext>
                </a:extLst>
              </a:tr>
              <a:tr h="370840">
                <a:tc>
                  <a:txBody>
                    <a:bodyPr/>
                    <a:lstStyle/>
                    <a:p>
                      <a:r>
                        <a:rPr lang="en-US" dirty="0">
                          <a:solidFill>
                            <a:srgbClr val="000000"/>
                          </a:solidFill>
                        </a:rPr>
                        <a:t>Test time / image</a:t>
                      </a:r>
                    </a:p>
                  </a:txBody>
                  <a:tcPr/>
                </a:tc>
                <a:tc>
                  <a:txBody>
                    <a:bodyPr/>
                    <a:lstStyle/>
                    <a:p>
                      <a:r>
                        <a:rPr lang="en-US" b="1" dirty="0">
                          <a:solidFill>
                            <a:srgbClr val="000000"/>
                          </a:solidFill>
                        </a:rPr>
                        <a:t>0.32s</a:t>
                      </a:r>
                    </a:p>
                  </a:txBody>
                  <a:tcPr/>
                </a:tc>
                <a:tc>
                  <a:txBody>
                    <a:bodyPr/>
                    <a:lstStyle/>
                    <a:p>
                      <a:r>
                        <a:rPr lang="en-US" dirty="0">
                          <a:solidFill>
                            <a:srgbClr val="000000"/>
                          </a:solidFill>
                        </a:rPr>
                        <a:t>47.0s</a:t>
                      </a:r>
                    </a:p>
                  </a:txBody>
                  <a:tcPr/>
                </a:tc>
                <a:extLst>
                  <a:ext uri="{0D108BD9-81ED-4DB2-BD59-A6C34878D82A}">
                    <a16:rowId xmlns:a16="http://schemas.microsoft.com/office/drawing/2014/main" val="10003"/>
                  </a:ext>
                </a:extLst>
              </a:tr>
              <a:tr h="370840">
                <a:tc>
                  <a:txBody>
                    <a:bodyPr/>
                    <a:lstStyle/>
                    <a:p>
                      <a:r>
                        <a:rPr lang="en-US" dirty="0">
                          <a:solidFill>
                            <a:srgbClr val="000000"/>
                          </a:solidFill>
                        </a:rPr>
                        <a:t>Test speedup</a:t>
                      </a:r>
                    </a:p>
                  </a:txBody>
                  <a:tcPr/>
                </a:tc>
                <a:tc>
                  <a:txBody>
                    <a:bodyPr/>
                    <a:lstStyle/>
                    <a:p>
                      <a:r>
                        <a:rPr lang="en-US" b="1" dirty="0">
                          <a:solidFill>
                            <a:srgbClr val="000000"/>
                          </a:solidFill>
                        </a:rPr>
                        <a:t>146x</a:t>
                      </a:r>
                    </a:p>
                  </a:txBody>
                  <a:tcPr/>
                </a:tc>
                <a:tc>
                  <a:txBody>
                    <a:bodyPr/>
                    <a:lstStyle/>
                    <a:p>
                      <a:r>
                        <a:rPr lang="en-US" dirty="0">
                          <a:solidFill>
                            <a:srgbClr val="000000"/>
                          </a:solidFill>
                        </a:rPr>
                        <a:t>1x</a:t>
                      </a:r>
                    </a:p>
                  </a:txBody>
                  <a:tcPr/>
                </a:tc>
                <a:extLst>
                  <a:ext uri="{0D108BD9-81ED-4DB2-BD59-A6C34878D82A}">
                    <a16:rowId xmlns:a16="http://schemas.microsoft.com/office/drawing/2014/main" val="10004"/>
                  </a:ext>
                </a:extLst>
              </a:tr>
              <a:tr h="370840">
                <a:tc>
                  <a:txBody>
                    <a:bodyPr/>
                    <a:lstStyle/>
                    <a:p>
                      <a:r>
                        <a:rPr lang="en-US" dirty="0" err="1">
                          <a:solidFill>
                            <a:srgbClr val="000000"/>
                          </a:solidFill>
                        </a:rPr>
                        <a:t>mAP</a:t>
                      </a:r>
                      <a:endParaRPr lang="en-US" dirty="0">
                        <a:solidFill>
                          <a:srgbClr val="000000"/>
                        </a:solidFill>
                      </a:endParaRPr>
                    </a:p>
                  </a:txBody>
                  <a:tcPr/>
                </a:tc>
                <a:tc>
                  <a:txBody>
                    <a:bodyPr/>
                    <a:lstStyle/>
                    <a:p>
                      <a:r>
                        <a:rPr lang="en-US" b="1" dirty="0">
                          <a:solidFill>
                            <a:srgbClr val="000000"/>
                          </a:solidFill>
                        </a:rPr>
                        <a:t>66.9%</a:t>
                      </a:r>
                    </a:p>
                  </a:txBody>
                  <a:tcPr/>
                </a:tc>
                <a:tc>
                  <a:txBody>
                    <a:bodyPr/>
                    <a:lstStyle/>
                    <a:p>
                      <a:r>
                        <a:rPr lang="en-US" dirty="0">
                          <a:solidFill>
                            <a:srgbClr val="000000"/>
                          </a:solidFill>
                        </a:rPr>
                        <a:t>66.0%</a:t>
                      </a:r>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1379283" y="5028249"/>
            <a:ext cx="6415338" cy="584776"/>
          </a:xfrm>
          <a:prstGeom prst="rect">
            <a:avLst/>
          </a:prstGeom>
          <a:noFill/>
        </p:spPr>
        <p:txBody>
          <a:bodyPr wrap="none" rtlCol="0">
            <a:spAutoFit/>
          </a:bodyPr>
          <a:lstStyle/>
          <a:p>
            <a:r>
              <a:rPr lang="en-US" sz="1600" b="0" dirty="0"/>
              <a:t>Timings exclude object proposal time, which is equal for all methods.</a:t>
            </a:r>
          </a:p>
          <a:p>
            <a:r>
              <a:rPr lang="en-US" sz="1600" b="0" dirty="0"/>
              <a:t>All methods use VGG16 from </a:t>
            </a:r>
            <a:r>
              <a:rPr lang="en-US" sz="1600" b="0" dirty="0" err="1"/>
              <a:t>Simonyan</a:t>
            </a:r>
            <a:r>
              <a:rPr lang="en-US" sz="1600" b="0" dirty="0"/>
              <a:t> and </a:t>
            </a:r>
            <a:r>
              <a:rPr lang="en-US" sz="1600" b="0" dirty="0" err="1"/>
              <a:t>Zisserman</a:t>
            </a:r>
            <a:r>
              <a:rPr lang="en-US" sz="1600" b="0" dirty="0"/>
              <a:t>.</a:t>
            </a:r>
          </a:p>
        </p:txBody>
      </p:sp>
      <p:sp>
        <p:nvSpPr>
          <p:cNvPr id="6" name="TextBox 5"/>
          <p:cNvSpPr txBox="1"/>
          <p:nvPr/>
        </p:nvSpPr>
        <p:spPr>
          <a:xfrm>
            <a:off x="-12700" y="6550223"/>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3457275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88363-8494-428A-B0D7-C1CF072A140D}"/>
              </a:ext>
            </a:extLst>
          </p:cNvPr>
          <p:cNvSpPr>
            <a:spLocks noGrp="1"/>
          </p:cNvSpPr>
          <p:nvPr>
            <p:ph type="title"/>
          </p:nvPr>
        </p:nvSpPr>
        <p:spPr/>
        <p:txBody>
          <a:bodyPr/>
          <a:lstStyle/>
          <a:p>
            <a:r>
              <a:rPr lang="en-US" dirty="0"/>
              <a:t>The Wrong Way To Do It</a:t>
            </a:r>
          </a:p>
        </p:txBody>
      </p:sp>
      <p:cxnSp>
        <p:nvCxnSpPr>
          <p:cNvPr id="4" name="Straight Connector 3">
            <a:extLst>
              <a:ext uri="{FF2B5EF4-FFF2-40B4-BE49-F238E27FC236}">
                <a16:creationId xmlns:a16="http://schemas.microsoft.com/office/drawing/2014/main" id="{71DEC74C-830B-4298-8442-4019D25A5804}"/>
              </a:ext>
            </a:extLst>
          </p:cNvPr>
          <p:cNvCxnSpPr>
            <a:cxnSpLocks/>
          </p:cNvCxnSpPr>
          <p:nvPr/>
        </p:nvCxnSpPr>
        <p:spPr>
          <a:xfrm>
            <a:off x="2922879" y="2748979"/>
            <a:ext cx="448279"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D7B8CE7-2E53-4929-BC2C-4A37633864D8}"/>
              </a:ext>
            </a:extLst>
          </p:cNvPr>
          <p:cNvSpPr/>
          <p:nvPr/>
        </p:nvSpPr>
        <p:spPr>
          <a:xfrm>
            <a:off x="3596627" y="2441150"/>
            <a:ext cx="1104465" cy="61565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CNN</a:t>
            </a:r>
          </a:p>
        </p:txBody>
      </p:sp>
      <p:cxnSp>
        <p:nvCxnSpPr>
          <p:cNvPr id="6" name="Straight Connector 5">
            <a:extLst>
              <a:ext uri="{FF2B5EF4-FFF2-40B4-BE49-F238E27FC236}">
                <a16:creationId xmlns:a16="http://schemas.microsoft.com/office/drawing/2014/main" id="{17E009ED-2D43-4E66-A556-E7672C94B51E}"/>
              </a:ext>
            </a:extLst>
          </p:cNvPr>
          <p:cNvCxnSpPr>
            <a:cxnSpLocks/>
          </p:cNvCxnSpPr>
          <p:nvPr/>
        </p:nvCxnSpPr>
        <p:spPr>
          <a:xfrm flipV="1">
            <a:off x="4926559" y="2131481"/>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3B8E966-3565-483F-80BE-5E45E469FCEA}"/>
              </a:ext>
            </a:extLst>
          </p:cNvPr>
          <p:cNvGrpSpPr/>
          <p:nvPr/>
        </p:nvGrpSpPr>
        <p:grpSpPr>
          <a:xfrm>
            <a:off x="5483254" y="1254319"/>
            <a:ext cx="1180861" cy="1169550"/>
            <a:chOff x="5502653" y="2390192"/>
            <a:chExt cx="1180861" cy="1169550"/>
          </a:xfrm>
        </p:grpSpPr>
        <p:sp>
          <p:nvSpPr>
            <p:cNvPr id="8" name="Cube 7">
              <a:extLst>
                <a:ext uri="{FF2B5EF4-FFF2-40B4-BE49-F238E27FC236}">
                  <a16:creationId xmlns:a16="http://schemas.microsoft.com/office/drawing/2014/main" id="{64B1E216-7546-46B4-B5F3-1959E28023B4}"/>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15FC82-D11B-485B-B744-93CCDC432F26}"/>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10" name="TextBox 9">
              <a:extLst>
                <a:ext uri="{FF2B5EF4-FFF2-40B4-BE49-F238E27FC236}">
                  <a16:creationId xmlns:a16="http://schemas.microsoft.com/office/drawing/2014/main" id="{EF3D9E62-0DEA-4CFC-B2C7-267EB5789E10}"/>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11" name="TextBox 10">
              <a:extLst>
                <a:ext uri="{FF2B5EF4-FFF2-40B4-BE49-F238E27FC236}">
                  <a16:creationId xmlns:a16="http://schemas.microsoft.com/office/drawing/2014/main" id="{68ADDBEA-D3F8-46DD-BAC7-A6B774C852AD}"/>
                </a:ext>
              </a:extLst>
            </p:cNvPr>
            <p:cNvSpPr txBox="1"/>
            <p:nvPr/>
          </p:nvSpPr>
          <p:spPr>
            <a:xfrm>
              <a:off x="6123275" y="2390192"/>
              <a:ext cx="487086" cy="584775"/>
            </a:xfrm>
            <a:prstGeom prst="rect">
              <a:avLst/>
            </a:prstGeom>
            <a:noFill/>
          </p:spPr>
          <p:txBody>
            <a:bodyPr wrap="square" rtlCol="0">
              <a:spAutoFit/>
            </a:bodyPr>
            <a:lstStyle/>
            <a:p>
              <a:pPr algn="ctr"/>
              <a:r>
                <a:rPr lang="en-US" sz="3200" dirty="0"/>
                <a:t>F</a:t>
              </a:r>
            </a:p>
          </p:txBody>
        </p:sp>
      </p:grpSp>
      <p:cxnSp>
        <p:nvCxnSpPr>
          <p:cNvPr id="12" name="Straight Connector 11">
            <a:extLst>
              <a:ext uri="{FF2B5EF4-FFF2-40B4-BE49-F238E27FC236}">
                <a16:creationId xmlns:a16="http://schemas.microsoft.com/office/drawing/2014/main" id="{F519F832-C47C-4645-BE39-74D3732D50D8}"/>
              </a:ext>
            </a:extLst>
          </p:cNvPr>
          <p:cNvCxnSpPr>
            <a:cxnSpLocks/>
          </p:cNvCxnSpPr>
          <p:nvPr/>
        </p:nvCxnSpPr>
        <p:spPr>
          <a:xfrm>
            <a:off x="4958832" y="2899128"/>
            <a:ext cx="506053" cy="6174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D6B367F-1487-4FA0-808B-FF930DA270F8}"/>
              </a:ext>
            </a:extLst>
          </p:cNvPr>
          <p:cNvGrpSpPr/>
          <p:nvPr/>
        </p:nvGrpSpPr>
        <p:grpSpPr>
          <a:xfrm>
            <a:off x="5483254" y="2629206"/>
            <a:ext cx="1180861" cy="1169550"/>
            <a:chOff x="5502653" y="2390192"/>
            <a:chExt cx="1180861" cy="1169550"/>
          </a:xfrm>
        </p:grpSpPr>
        <p:sp>
          <p:nvSpPr>
            <p:cNvPr id="14" name="Cube 13">
              <a:extLst>
                <a:ext uri="{FF2B5EF4-FFF2-40B4-BE49-F238E27FC236}">
                  <a16:creationId xmlns:a16="http://schemas.microsoft.com/office/drawing/2014/main" id="{0C38D0B9-15C5-44EE-A88B-D73DFE5ADB5E}"/>
                </a:ext>
              </a:extLst>
            </p:cNvPr>
            <p:cNvSpPr/>
            <p:nvPr/>
          </p:nvSpPr>
          <p:spPr>
            <a:xfrm>
              <a:off x="5989740" y="2951531"/>
              <a:ext cx="693774" cy="477469"/>
            </a:xfrm>
            <a:prstGeom prst="cube">
              <a:avLst>
                <a:gd name="adj" fmla="val 2541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0D81E80-C82A-4312-A416-862EC7DA812C}"/>
                </a:ext>
              </a:extLst>
            </p:cNvPr>
            <p:cNvSpPr txBox="1"/>
            <p:nvPr/>
          </p:nvSpPr>
          <p:spPr>
            <a:xfrm>
              <a:off x="5502653" y="2974967"/>
              <a:ext cx="487086" cy="584775"/>
            </a:xfrm>
            <a:prstGeom prst="rect">
              <a:avLst/>
            </a:prstGeom>
            <a:noFill/>
          </p:spPr>
          <p:txBody>
            <a:bodyPr wrap="square" rtlCol="0">
              <a:spAutoFit/>
            </a:bodyPr>
            <a:lstStyle/>
            <a:p>
              <a:pPr algn="ctr"/>
              <a:r>
                <a:rPr lang="en-US" sz="3200" dirty="0"/>
                <a:t>1</a:t>
              </a:r>
            </a:p>
          </p:txBody>
        </p:sp>
        <p:sp>
          <p:nvSpPr>
            <p:cNvPr id="16" name="TextBox 15">
              <a:extLst>
                <a:ext uri="{FF2B5EF4-FFF2-40B4-BE49-F238E27FC236}">
                  <a16:creationId xmlns:a16="http://schemas.microsoft.com/office/drawing/2014/main" id="{91D9ACBD-C5F6-4B7E-A77E-91E04885EB24}"/>
                </a:ext>
              </a:extLst>
            </p:cNvPr>
            <p:cNvSpPr txBox="1"/>
            <p:nvPr/>
          </p:nvSpPr>
          <p:spPr>
            <a:xfrm>
              <a:off x="5563037" y="2520934"/>
              <a:ext cx="487086" cy="584775"/>
            </a:xfrm>
            <a:prstGeom prst="rect">
              <a:avLst/>
            </a:prstGeom>
            <a:noFill/>
          </p:spPr>
          <p:txBody>
            <a:bodyPr wrap="square" rtlCol="0">
              <a:spAutoFit/>
            </a:bodyPr>
            <a:lstStyle/>
            <a:p>
              <a:pPr algn="ctr"/>
              <a:r>
                <a:rPr lang="en-US" sz="3200" dirty="0"/>
                <a:t>1</a:t>
              </a:r>
            </a:p>
          </p:txBody>
        </p:sp>
        <p:sp>
          <p:nvSpPr>
            <p:cNvPr id="17" name="TextBox 16">
              <a:extLst>
                <a:ext uri="{FF2B5EF4-FFF2-40B4-BE49-F238E27FC236}">
                  <a16:creationId xmlns:a16="http://schemas.microsoft.com/office/drawing/2014/main" id="{649E4D9C-EFBB-401B-895B-9AAAED0D50B2}"/>
                </a:ext>
              </a:extLst>
            </p:cNvPr>
            <p:cNvSpPr txBox="1"/>
            <p:nvPr/>
          </p:nvSpPr>
          <p:spPr>
            <a:xfrm>
              <a:off x="6123275" y="2390192"/>
              <a:ext cx="487086" cy="584775"/>
            </a:xfrm>
            <a:prstGeom prst="rect">
              <a:avLst/>
            </a:prstGeom>
            <a:noFill/>
          </p:spPr>
          <p:txBody>
            <a:bodyPr wrap="square" rtlCol="0">
              <a:spAutoFit/>
            </a:bodyPr>
            <a:lstStyle/>
            <a:p>
              <a:pPr algn="ctr"/>
              <a:r>
                <a:rPr lang="en-US" sz="3200" dirty="0"/>
                <a:t>4</a:t>
              </a:r>
            </a:p>
          </p:txBody>
        </p:sp>
      </p:grpSp>
      <p:sp>
        <p:nvSpPr>
          <p:cNvPr id="18" name="Rectangle 17">
            <a:extLst>
              <a:ext uri="{FF2B5EF4-FFF2-40B4-BE49-F238E27FC236}">
                <a16:creationId xmlns:a16="http://schemas.microsoft.com/office/drawing/2014/main" id="{F9A8CD0B-DE93-4A3A-9A08-5C624B8C683F}"/>
              </a:ext>
            </a:extLst>
          </p:cNvPr>
          <p:cNvSpPr/>
          <p:nvPr/>
        </p:nvSpPr>
        <p:spPr>
          <a:xfrm>
            <a:off x="7088295" y="1893135"/>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Lc</a:t>
            </a:r>
            <a:endParaRPr lang="en-US" sz="2800" dirty="0"/>
          </a:p>
        </p:txBody>
      </p:sp>
      <p:cxnSp>
        <p:nvCxnSpPr>
          <p:cNvPr id="19" name="Straight Connector 18">
            <a:extLst>
              <a:ext uri="{FF2B5EF4-FFF2-40B4-BE49-F238E27FC236}">
                <a16:creationId xmlns:a16="http://schemas.microsoft.com/office/drawing/2014/main" id="{DA1DD20A-5BBB-436C-A726-33E8CC1596FF}"/>
              </a:ext>
            </a:extLst>
          </p:cNvPr>
          <p:cNvCxnSpPr>
            <a:cxnSpLocks/>
          </p:cNvCxnSpPr>
          <p:nvPr/>
        </p:nvCxnSpPr>
        <p:spPr>
          <a:xfrm>
            <a:off x="6727666" y="2087409"/>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F653C6A-A895-4387-89F5-556BBD9CA419}"/>
              </a:ext>
            </a:extLst>
          </p:cNvPr>
          <p:cNvSpPr/>
          <p:nvPr/>
        </p:nvSpPr>
        <p:spPr>
          <a:xfrm>
            <a:off x="7088295" y="3228862"/>
            <a:ext cx="69080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Lb</a:t>
            </a:r>
            <a:endParaRPr lang="en-US" sz="2800" dirty="0"/>
          </a:p>
        </p:txBody>
      </p:sp>
      <p:cxnSp>
        <p:nvCxnSpPr>
          <p:cNvPr id="21" name="Straight Connector 20">
            <a:extLst>
              <a:ext uri="{FF2B5EF4-FFF2-40B4-BE49-F238E27FC236}">
                <a16:creationId xmlns:a16="http://schemas.microsoft.com/office/drawing/2014/main" id="{041AE738-D553-4E79-A596-A4132DC53B0F}"/>
              </a:ext>
            </a:extLst>
          </p:cNvPr>
          <p:cNvCxnSpPr>
            <a:cxnSpLocks/>
          </p:cNvCxnSpPr>
          <p:nvPr/>
        </p:nvCxnSpPr>
        <p:spPr>
          <a:xfrm>
            <a:off x="6727666" y="3429000"/>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6D18D9-3438-4BA1-BB87-70E7D1E2C421}"/>
              </a:ext>
            </a:extLst>
          </p:cNvPr>
          <p:cNvCxnSpPr>
            <a:cxnSpLocks/>
          </p:cNvCxnSpPr>
          <p:nvPr/>
        </p:nvCxnSpPr>
        <p:spPr>
          <a:xfrm>
            <a:off x="7433698" y="2324730"/>
            <a:ext cx="297078" cy="3187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D41046-672B-425D-BF4F-914A6A858C4C}"/>
              </a:ext>
            </a:extLst>
          </p:cNvPr>
          <p:cNvCxnSpPr>
            <a:cxnSpLocks/>
          </p:cNvCxnSpPr>
          <p:nvPr/>
        </p:nvCxnSpPr>
        <p:spPr>
          <a:xfrm flipV="1">
            <a:off x="7434830" y="2867017"/>
            <a:ext cx="297078" cy="318798"/>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6B4D6CF-3139-4C66-80C4-E1E691AF6857}"/>
              </a:ext>
            </a:extLst>
          </p:cNvPr>
          <p:cNvSpPr txBox="1"/>
          <p:nvPr/>
        </p:nvSpPr>
        <p:spPr>
          <a:xfrm>
            <a:off x="7779101" y="2533588"/>
            <a:ext cx="590348" cy="523220"/>
          </a:xfrm>
          <a:prstGeom prst="rect">
            <a:avLst/>
          </a:prstGeom>
          <a:noFill/>
        </p:spPr>
        <p:txBody>
          <a:bodyPr wrap="square" rtlCol="0">
            <a:spAutoFit/>
          </a:bodyPr>
          <a:lstStyle/>
          <a:p>
            <a:r>
              <a:rPr lang="en-US" sz="2800" dirty="0"/>
              <a:t>+</a:t>
            </a:r>
          </a:p>
        </p:txBody>
      </p:sp>
      <p:sp>
        <p:nvSpPr>
          <p:cNvPr id="25" name="Rectangle 24">
            <a:extLst>
              <a:ext uri="{FF2B5EF4-FFF2-40B4-BE49-F238E27FC236}">
                <a16:creationId xmlns:a16="http://schemas.microsoft.com/office/drawing/2014/main" id="{AEE21009-0E6F-4E7F-A5D7-51B554436194}"/>
              </a:ext>
            </a:extLst>
          </p:cNvPr>
          <p:cNvSpPr/>
          <p:nvPr/>
        </p:nvSpPr>
        <p:spPr>
          <a:xfrm>
            <a:off x="8454516" y="2596699"/>
            <a:ext cx="312966" cy="388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a:t>
            </a:r>
          </a:p>
        </p:txBody>
      </p:sp>
      <p:cxnSp>
        <p:nvCxnSpPr>
          <p:cNvPr id="26" name="Straight Connector 25">
            <a:extLst>
              <a:ext uri="{FF2B5EF4-FFF2-40B4-BE49-F238E27FC236}">
                <a16:creationId xmlns:a16="http://schemas.microsoft.com/office/drawing/2014/main" id="{A35AD740-9B85-43C8-B2F5-3CFCDDCF846F}"/>
              </a:ext>
            </a:extLst>
          </p:cNvPr>
          <p:cNvCxnSpPr>
            <a:cxnSpLocks/>
          </p:cNvCxnSpPr>
          <p:nvPr/>
        </p:nvCxnSpPr>
        <p:spPr>
          <a:xfrm>
            <a:off x="8093887" y="2790973"/>
            <a:ext cx="297078" cy="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C454643-23F7-4785-BC80-181A35DFAA3D}"/>
              </a:ext>
            </a:extLst>
          </p:cNvPr>
          <p:cNvSpPr txBox="1"/>
          <p:nvPr/>
        </p:nvSpPr>
        <p:spPr>
          <a:xfrm>
            <a:off x="376518" y="3872754"/>
            <a:ext cx="8390964" cy="2062103"/>
          </a:xfrm>
          <a:prstGeom prst="rect">
            <a:avLst/>
          </a:prstGeom>
          <a:noFill/>
        </p:spPr>
        <p:txBody>
          <a:bodyPr wrap="square" rtlCol="0">
            <a:spAutoFit/>
          </a:bodyPr>
          <a:lstStyle/>
          <a:p>
            <a:pPr algn="ctr"/>
            <a:r>
              <a:rPr lang="en-US" sz="3200" dirty="0"/>
              <a:t>Now it’s a herd of cows.</a:t>
            </a:r>
          </a:p>
          <a:p>
            <a:pPr algn="ctr"/>
            <a:r>
              <a:rPr lang="en-US" sz="3200" dirty="0"/>
              <a:t>We need </a:t>
            </a:r>
            <a:r>
              <a:rPr lang="en-US" sz="3200" i="1" dirty="0"/>
              <a:t>lots</a:t>
            </a:r>
            <a:r>
              <a:rPr lang="en-US" sz="3200" dirty="0"/>
              <a:t> of outputs</a:t>
            </a:r>
          </a:p>
          <a:p>
            <a:pPr algn="ctr"/>
            <a:r>
              <a:rPr lang="en-US" sz="3200" dirty="0"/>
              <a:t>(in fact the precise number of objects that are in the image, which is circular reasoning).</a:t>
            </a:r>
          </a:p>
        </p:txBody>
      </p:sp>
      <p:pic>
        <p:nvPicPr>
          <p:cNvPr id="30" name="Picture 29">
            <a:extLst>
              <a:ext uri="{FF2B5EF4-FFF2-40B4-BE49-F238E27FC236}">
                <a16:creationId xmlns:a16="http://schemas.microsoft.com/office/drawing/2014/main" id="{BFB0C3D0-D65E-4204-8EE4-D14764A44E8E}"/>
              </a:ext>
            </a:extLst>
          </p:cNvPr>
          <p:cNvPicPr>
            <a:picLocks noChangeAspect="1"/>
          </p:cNvPicPr>
          <p:nvPr/>
        </p:nvPicPr>
        <p:blipFill rotWithShape="1">
          <a:blip r:embed="rId2">
            <a:extLst>
              <a:ext uri="{28A0092B-C50C-407E-A947-70E740481C1C}">
                <a14:useLocalDpi xmlns:a14="http://schemas.microsoft.com/office/drawing/2010/main" val="0"/>
              </a:ext>
            </a:extLst>
          </a:blip>
          <a:srcRect l="1208" r="23792"/>
          <a:stretch/>
        </p:blipFill>
        <p:spPr>
          <a:xfrm>
            <a:off x="877642" y="1839095"/>
            <a:ext cx="1787498" cy="1787498"/>
          </a:xfrm>
          <a:prstGeom prst="rect">
            <a:avLst/>
          </a:prstGeom>
          <a:ln>
            <a:solidFill>
              <a:schemeClr val="tx1"/>
            </a:solidFill>
          </a:ln>
        </p:spPr>
      </p:pic>
    </p:spTree>
    <p:extLst>
      <p:ext uri="{BB962C8B-B14F-4D97-AF65-F5344CB8AC3E}">
        <p14:creationId xmlns:p14="http://schemas.microsoft.com/office/powerpoint/2010/main" val="73219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5"/>
</p:tagLst>
</file>

<file path=ppt/tags/tag10.xml><?xml version="1.0" encoding="utf-8"?>
<p:tagLst xmlns:a="http://schemas.openxmlformats.org/drawingml/2006/main" xmlns:r="http://schemas.openxmlformats.org/officeDocument/2006/relationships" xmlns:p="http://schemas.openxmlformats.org/presentationml/2006/main">
  <p:tag name="TIMING" val="|12.7|9.7"/>
</p:tagLst>
</file>

<file path=ppt/tags/tag11.xml><?xml version="1.0" encoding="utf-8"?>
<p:tagLst xmlns:a="http://schemas.openxmlformats.org/drawingml/2006/main" xmlns:r="http://schemas.openxmlformats.org/officeDocument/2006/relationships" xmlns:p="http://schemas.openxmlformats.org/presentationml/2006/main">
  <p:tag name="TIMING" val="|38.6|2.7|10.1|36.4"/>
</p:tagLst>
</file>

<file path=ppt/tags/tag12.xml><?xml version="1.0" encoding="utf-8"?>
<p:tagLst xmlns:a="http://schemas.openxmlformats.org/drawingml/2006/main" xmlns:r="http://schemas.openxmlformats.org/officeDocument/2006/relationships" xmlns:p="http://schemas.openxmlformats.org/presentationml/2006/main">
  <p:tag name="TIMING" val="|19.3|5.4"/>
</p:tagLst>
</file>

<file path=ppt/tags/tag13.xml><?xml version="1.0" encoding="utf-8"?>
<p:tagLst xmlns:a="http://schemas.openxmlformats.org/drawingml/2006/main" xmlns:r="http://schemas.openxmlformats.org/officeDocument/2006/relationships" xmlns:p="http://schemas.openxmlformats.org/presentationml/2006/main">
  <p:tag name="TIMING" val="|17.3"/>
</p:tagLst>
</file>

<file path=ppt/tags/tag14.xml><?xml version="1.0" encoding="utf-8"?>
<p:tagLst xmlns:a="http://schemas.openxmlformats.org/drawingml/2006/main" xmlns:r="http://schemas.openxmlformats.org/officeDocument/2006/relationships" xmlns:p="http://schemas.openxmlformats.org/presentationml/2006/main">
  <p:tag name="TIMING" val="|0.3|4.7|3.5|11.8"/>
</p:tagLst>
</file>

<file path=ppt/tags/tag2.xml><?xml version="1.0" encoding="utf-8"?>
<p:tagLst xmlns:a="http://schemas.openxmlformats.org/drawingml/2006/main" xmlns:r="http://schemas.openxmlformats.org/officeDocument/2006/relationships" xmlns:p="http://schemas.openxmlformats.org/presentationml/2006/main">
  <p:tag name="TIMING" val="|20.3"/>
</p:tagLst>
</file>

<file path=ppt/tags/tag3.xml><?xml version="1.0" encoding="utf-8"?>
<p:tagLst xmlns:a="http://schemas.openxmlformats.org/drawingml/2006/main" xmlns:r="http://schemas.openxmlformats.org/officeDocument/2006/relationships" xmlns:p="http://schemas.openxmlformats.org/presentationml/2006/main">
  <p:tag name="TIMING" val="|14|2.3|2.9"/>
</p:tagLst>
</file>

<file path=ppt/tags/tag4.xml><?xml version="1.0" encoding="utf-8"?>
<p:tagLst xmlns:a="http://schemas.openxmlformats.org/drawingml/2006/main" xmlns:r="http://schemas.openxmlformats.org/officeDocument/2006/relationships" xmlns:p="http://schemas.openxmlformats.org/presentationml/2006/main">
  <p:tag name="TIMING" val="|6.7"/>
</p:tagLst>
</file>

<file path=ppt/tags/tag5.xml><?xml version="1.0" encoding="utf-8"?>
<p:tagLst xmlns:a="http://schemas.openxmlformats.org/drawingml/2006/main" xmlns:r="http://schemas.openxmlformats.org/officeDocument/2006/relationships" xmlns:p="http://schemas.openxmlformats.org/presentationml/2006/main">
  <p:tag name="TIMING" val="|11.7"/>
</p:tagLst>
</file>

<file path=ppt/tags/tag6.xml><?xml version="1.0" encoding="utf-8"?>
<p:tagLst xmlns:a="http://schemas.openxmlformats.org/drawingml/2006/main" xmlns:r="http://schemas.openxmlformats.org/officeDocument/2006/relationships" xmlns:p="http://schemas.openxmlformats.org/presentationml/2006/main">
  <p:tag name="TIMING" val="|5.5|2.4|4.6"/>
</p:tagLst>
</file>

<file path=ppt/tags/tag7.xml><?xml version="1.0" encoding="utf-8"?>
<p:tagLst xmlns:a="http://schemas.openxmlformats.org/drawingml/2006/main" xmlns:r="http://schemas.openxmlformats.org/officeDocument/2006/relationships" xmlns:p="http://schemas.openxmlformats.org/presentationml/2006/main">
  <p:tag name="TIMING" val="|12.7"/>
</p:tagLst>
</file>

<file path=ppt/tags/tag8.xml><?xml version="1.0" encoding="utf-8"?>
<p:tagLst xmlns:a="http://schemas.openxmlformats.org/drawingml/2006/main" xmlns:r="http://schemas.openxmlformats.org/officeDocument/2006/relationships" xmlns:p="http://schemas.openxmlformats.org/presentationml/2006/main">
  <p:tag name="TIMING" val="|13.2|19.4|10.9"/>
</p:tagLst>
</file>

<file path=ppt/tags/tag9.xml><?xml version="1.0" encoding="utf-8"?>
<p:tagLst xmlns:a="http://schemas.openxmlformats.org/drawingml/2006/main" xmlns:r="http://schemas.openxmlformats.org/officeDocument/2006/relationships" xmlns:p="http://schemas.openxmlformats.org/presentationml/2006/main">
  <p:tag name="TIMING" val="|28|19.5|15.7|1.9|4|9.5"/>
</p:tagLst>
</file>

<file path=ppt/theme/theme1.xml><?xml version="1.0" encoding="utf-8"?>
<a:theme xmlns:a="http://schemas.openxmlformats.org/drawingml/2006/main" name="My New Default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New Default Theme" id="{202CE20D-6297-4FC9-AF1B-03C97A535413}" vid="{ED504D84-C906-4636-8A7F-7D02A1BFF1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3613</TotalTime>
  <Words>4276</Words>
  <Application>Microsoft Office PowerPoint</Application>
  <PresentationFormat>On-screen Show (4:3)</PresentationFormat>
  <Paragraphs>646</Paragraphs>
  <Slides>83</Slides>
  <Notes>33</Notes>
  <HiddenSlides>2</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Arial</vt:lpstr>
      <vt:lpstr>Calibri</vt:lpstr>
      <vt:lpstr>Cambria Math</vt:lpstr>
      <vt:lpstr>Courier New</vt:lpstr>
      <vt:lpstr>Times New Roman</vt:lpstr>
      <vt:lpstr>My New Default Theme</vt:lpstr>
      <vt:lpstr>Object Detection (Plus some bonuses)</vt:lpstr>
      <vt:lpstr>Last Time</vt:lpstr>
      <vt:lpstr>Today – Object Detection</vt:lpstr>
      <vt:lpstr>The Wrong Way To Do It</vt:lpstr>
      <vt:lpstr>The Wrong Way To Do It</vt:lpstr>
      <vt:lpstr>The Wrong Way To Do It</vt:lpstr>
      <vt:lpstr>The Wrong Way To Do It</vt:lpstr>
      <vt:lpstr>The Wrong Way To Do It</vt:lpstr>
      <vt:lpstr>The Wrong Way To Do It</vt:lpstr>
      <vt:lpstr>In General</vt:lpstr>
      <vt:lpstr>An Alternate Approach</vt:lpstr>
      <vt:lpstr>Sliding Window Classification</vt:lpstr>
      <vt:lpstr>Sliding Window</vt:lpstr>
      <vt:lpstr>Generating hypotheses</vt:lpstr>
      <vt:lpstr>Each window classified separately</vt:lpstr>
      <vt:lpstr>How Many Boxes Are There?</vt:lpstr>
      <vt:lpstr>Challenges of Object Detection</vt:lpstr>
      <vt:lpstr>Prime-time TV</vt:lpstr>
      <vt:lpstr>Computer Vision TV</vt:lpstr>
      <vt:lpstr>Are You Smarter than a Random Number Generator?</vt:lpstr>
      <vt:lpstr>Evaluating – Bounding Boxes</vt:lpstr>
      <vt:lpstr>Evaluating – Bounding Boxes</vt:lpstr>
      <vt:lpstr>Evaluating Performance</vt:lpstr>
      <vt:lpstr>Evaluating Performance</vt:lpstr>
      <vt:lpstr>Generic object detection</vt:lpstr>
      <vt:lpstr>Histograms of oriented gradients (HOG)</vt:lpstr>
      <vt:lpstr>Pedestrian detection with HOG</vt:lpstr>
      <vt:lpstr>Pedestrian detection with HOG</vt:lpstr>
      <vt:lpstr>Example detections</vt:lpstr>
      <vt:lpstr>PASCAL VOC Challenge (2005-2012)</vt:lpstr>
      <vt:lpstr>Object detection progress</vt:lpstr>
      <vt:lpstr>Region Proposals</vt:lpstr>
      <vt:lpstr>Region Proposals</vt:lpstr>
      <vt:lpstr>R-CNN: Region proposals + CNN features</vt:lpstr>
      <vt:lpstr>R-CNN details</vt:lpstr>
      <vt:lpstr>R-CNN pros and cons</vt:lpstr>
      <vt:lpstr>Faster R-CNN</vt:lpstr>
      <vt:lpstr>Region Proposal Network (RPN)</vt:lpstr>
      <vt:lpstr>Faster R-CNN results</vt:lpstr>
      <vt:lpstr>Object detection progress</vt:lpstr>
      <vt:lpstr>YOLO</vt:lpstr>
      <vt:lpstr>New detection benchmark: COCO (2014)</vt:lpstr>
      <vt:lpstr>A Few Caveats</vt:lpstr>
      <vt:lpstr>PowerPoint Presentation</vt:lpstr>
      <vt:lpstr>Guess the category!</vt:lpstr>
      <vt:lpstr>Kitchens from Googling</vt:lpstr>
      <vt:lpstr>New detection benchmark: COCO (2014)</vt:lpstr>
      <vt:lpstr>Summary: Object detection with CNNs</vt:lpstr>
      <vt:lpstr>And Now For Something Completely Different</vt:lpstr>
      <vt:lpstr>ImageNet + Deep Learning</vt:lpstr>
      <vt:lpstr>ImageNet + Deep Learning</vt:lpstr>
      <vt:lpstr>Context as Supervision [Collobert &amp; Weston 2008; Mikolov et al. 2013]</vt:lpstr>
      <vt:lpstr>Context Prediction for Images</vt:lpstr>
      <vt:lpstr>Semantics from a non-semantic task</vt:lpstr>
      <vt:lpstr>Relative Position Task</vt:lpstr>
      <vt:lpstr>PowerPoint Presentation</vt:lpstr>
      <vt:lpstr>Avoiding Trivial Shortcuts</vt:lpstr>
      <vt:lpstr> A Not-So “Trivial” Shortcut</vt:lpstr>
      <vt:lpstr>Chromatic Aberration</vt:lpstr>
      <vt:lpstr>Chromatic Aberration</vt:lpstr>
      <vt:lpstr>What is learned?</vt:lpstr>
      <vt:lpstr>Pre-Training for R-CNN</vt:lpstr>
      <vt:lpstr>VOC 2007 Performance (pretraining for R-CNN)</vt:lpstr>
      <vt:lpstr>Other Sources Of Signal</vt:lpstr>
      <vt:lpstr>Ansel Adams, Yosemite Valley Bridge</vt:lpstr>
      <vt:lpstr>PowerPoint Presentation</vt:lpstr>
      <vt:lpstr>PowerPoint Presentation</vt:lpstr>
      <vt:lpstr>PowerPoint Presentation</vt:lpstr>
      <vt:lpstr>PowerPoint Presentation</vt:lpstr>
      <vt:lpstr>PowerPoint Presentation</vt:lpstr>
      <vt:lpstr>Face Recognition</vt:lpstr>
      <vt:lpstr>Face Recognition</vt:lpstr>
      <vt:lpstr>Face Recognition</vt:lpstr>
      <vt:lpstr>Triplet Network </vt:lpstr>
      <vt:lpstr>Training</vt:lpstr>
      <vt:lpstr>In Practice</vt:lpstr>
      <vt:lpstr>Next Time</vt:lpstr>
      <vt:lpstr>Extra Stuff</vt:lpstr>
      <vt:lpstr>Fast R-CNN – ROI-Pool</vt:lpstr>
      <vt:lpstr>Fast R-CNN</vt:lpstr>
      <vt:lpstr>Fast R-CNN training</vt:lpstr>
      <vt:lpstr>Fast R-CNN: Another view</vt:lpstr>
      <vt:lpstr>Fast R-CNN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david</cp:lastModifiedBy>
  <cp:revision>336</cp:revision>
  <dcterms:created xsi:type="dcterms:W3CDTF">2018-12-05T18:14:01Z</dcterms:created>
  <dcterms:modified xsi:type="dcterms:W3CDTF">2019-11-05T17:05:11Z</dcterms:modified>
</cp:coreProperties>
</file>