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256" r:id="rId2"/>
    <p:sldId id="807" r:id="rId3"/>
    <p:sldId id="861" r:id="rId4"/>
    <p:sldId id="878" r:id="rId5"/>
    <p:sldId id="862" r:id="rId6"/>
    <p:sldId id="880" r:id="rId7"/>
    <p:sldId id="881" r:id="rId8"/>
    <p:sldId id="882" r:id="rId9"/>
    <p:sldId id="883" r:id="rId10"/>
    <p:sldId id="879" r:id="rId11"/>
    <p:sldId id="884" r:id="rId12"/>
    <p:sldId id="870" r:id="rId13"/>
    <p:sldId id="885" r:id="rId14"/>
    <p:sldId id="886" r:id="rId15"/>
    <p:sldId id="808" r:id="rId16"/>
    <p:sldId id="809" r:id="rId17"/>
    <p:sldId id="833" r:id="rId18"/>
    <p:sldId id="834" r:id="rId19"/>
    <p:sldId id="835" r:id="rId20"/>
    <p:sldId id="836" r:id="rId21"/>
    <p:sldId id="811" r:id="rId22"/>
    <p:sldId id="371" r:id="rId23"/>
    <p:sldId id="405" r:id="rId24"/>
    <p:sldId id="406" r:id="rId25"/>
    <p:sldId id="407" r:id="rId26"/>
    <p:sldId id="408" r:id="rId27"/>
    <p:sldId id="410" r:id="rId28"/>
    <p:sldId id="411" r:id="rId29"/>
    <p:sldId id="415" r:id="rId30"/>
    <p:sldId id="420" r:id="rId31"/>
    <p:sldId id="418" r:id="rId32"/>
    <p:sldId id="419" r:id="rId33"/>
    <p:sldId id="421" r:id="rId34"/>
    <p:sldId id="927" r:id="rId35"/>
    <p:sldId id="813" r:id="rId36"/>
    <p:sldId id="815" r:id="rId37"/>
    <p:sldId id="817" r:id="rId38"/>
    <p:sldId id="818" r:id="rId39"/>
    <p:sldId id="895" r:id="rId40"/>
    <p:sldId id="894" r:id="rId41"/>
    <p:sldId id="897" r:id="rId42"/>
    <p:sldId id="898" r:id="rId43"/>
    <p:sldId id="899" r:id="rId44"/>
    <p:sldId id="819" r:id="rId45"/>
    <p:sldId id="840" r:id="rId46"/>
    <p:sldId id="828" r:id="rId47"/>
    <p:sldId id="825" r:id="rId48"/>
    <p:sldId id="820" r:id="rId49"/>
    <p:sldId id="823" r:id="rId50"/>
    <p:sldId id="821" r:id="rId51"/>
    <p:sldId id="827" r:id="rId52"/>
    <p:sldId id="831" r:id="rId53"/>
    <p:sldId id="829" r:id="rId54"/>
    <p:sldId id="830" r:id="rId55"/>
    <p:sldId id="837" r:id="rId56"/>
    <p:sldId id="841" r:id="rId57"/>
    <p:sldId id="874" r:id="rId58"/>
    <p:sldId id="875" r:id="rId59"/>
    <p:sldId id="876" r:id="rId60"/>
    <p:sldId id="890" r:id="rId61"/>
    <p:sldId id="891" r:id="rId62"/>
    <p:sldId id="892" r:id="rId63"/>
    <p:sldId id="893" r:id="rId64"/>
    <p:sldId id="900" r:id="rId65"/>
    <p:sldId id="901" r:id="rId66"/>
    <p:sldId id="902" r:id="rId67"/>
    <p:sldId id="907" r:id="rId68"/>
    <p:sldId id="903" r:id="rId69"/>
    <p:sldId id="904" r:id="rId70"/>
    <p:sldId id="905" r:id="rId71"/>
    <p:sldId id="909" r:id="rId72"/>
    <p:sldId id="910" r:id="rId73"/>
    <p:sldId id="908" r:id="rId74"/>
    <p:sldId id="911" r:id="rId75"/>
    <p:sldId id="912" r:id="rId76"/>
    <p:sldId id="913" r:id="rId77"/>
    <p:sldId id="914" r:id="rId78"/>
    <p:sldId id="915" r:id="rId79"/>
    <p:sldId id="916" r:id="rId80"/>
    <p:sldId id="917" r:id="rId81"/>
    <p:sldId id="918" r:id="rId82"/>
    <p:sldId id="919" r:id="rId83"/>
    <p:sldId id="925" r:id="rId84"/>
    <p:sldId id="920" r:id="rId85"/>
    <p:sldId id="926" r:id="rId86"/>
    <p:sldId id="921" r:id="rId87"/>
    <p:sldId id="922" r:id="rId88"/>
    <p:sldId id="923" r:id="rId89"/>
    <p:sldId id="924" r:id="rId90"/>
    <p:sldId id="888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2.xml"/><Relationship Id="rId7" Type="http://schemas.openxmlformats.org/officeDocument/2006/relationships/image" Target="../media/image29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80.png"/><Relationship Id="rId4" Type="http://schemas.openxmlformats.org/officeDocument/2006/relationships/image" Target="../media/image2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4.xml"/><Relationship Id="rId7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9.png"/><Relationship Id="rId9" Type="http://schemas.openxmlformats.org/officeDocument/2006/relationships/image" Target="../media/image4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Detectors and Descriptors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32A-9D9F-4431-A54F-55CD7C3A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0AC12-D71F-41F0-8AA9-7414F1E2573E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these images: how would </a:t>
            </a:r>
            <a:r>
              <a:rPr lang="en-US" sz="2800" b="1" u="sng" dirty="0"/>
              <a:t>you</a:t>
            </a:r>
            <a:r>
              <a:rPr lang="en-US" sz="2800" dirty="0"/>
              <a:t> align them?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221687-AC44-4EBD-A656-6226DD65CB21}"/>
              </a:ext>
            </a:extLst>
          </p:cNvPr>
          <p:cNvGrpSpPr/>
          <p:nvPr/>
        </p:nvGrpSpPr>
        <p:grpSpPr>
          <a:xfrm>
            <a:off x="828675" y="2036611"/>
            <a:ext cx="7486650" cy="2660650"/>
            <a:chOff x="838200" y="2036611"/>
            <a:chExt cx="7486650" cy="2660650"/>
          </a:xfrm>
        </p:grpSpPr>
        <p:pic>
          <p:nvPicPr>
            <p:cNvPr id="10" name="Picture 4" descr="image1">
              <a:extLst>
                <a:ext uri="{FF2B5EF4-FFF2-40B4-BE49-F238E27FC236}">
                  <a16:creationId xmlns:a16="http://schemas.microsoft.com/office/drawing/2014/main" id="{D33478C8-1E9D-4E72-9290-120D4050D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image2">
              <a:extLst>
                <a:ext uri="{FF2B5EF4-FFF2-40B4-BE49-F238E27FC236}">
                  <a16:creationId xmlns:a16="http://schemas.microsoft.com/office/drawing/2014/main" id="{C0FFE86A-CEA1-4090-9F3A-2272782D5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0CD098-69EE-4024-A36A-07D870DB85AB}"/>
              </a:ext>
            </a:extLst>
          </p:cNvPr>
          <p:cNvGrpSpPr/>
          <p:nvPr/>
        </p:nvGrpSpPr>
        <p:grpSpPr>
          <a:xfrm>
            <a:off x="1578222" y="2362058"/>
            <a:ext cx="2088859" cy="1010316"/>
            <a:chOff x="1578222" y="2362058"/>
            <a:chExt cx="2088859" cy="10103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1B8E30-9D5C-4FDC-9B79-2DA5ECBC6687}"/>
                </a:ext>
              </a:extLst>
            </p:cNvPr>
            <p:cNvSpPr/>
            <p:nvPr/>
          </p:nvSpPr>
          <p:spPr>
            <a:xfrm>
              <a:off x="2994870" y="2751589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45F764-902A-471F-9C1E-5F1B7D0B30CA}"/>
                </a:ext>
              </a:extLst>
            </p:cNvPr>
            <p:cNvSpPr txBox="1"/>
            <p:nvPr/>
          </p:nvSpPr>
          <p:spPr>
            <a:xfrm>
              <a:off x="1578222" y="2362058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mountain peak!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98FCB7-025E-4A9D-A5EA-3F98CDD77ED2}"/>
              </a:ext>
            </a:extLst>
          </p:cNvPr>
          <p:cNvGrpSpPr/>
          <p:nvPr/>
        </p:nvGrpSpPr>
        <p:grpSpPr>
          <a:xfrm>
            <a:off x="4892180" y="2129289"/>
            <a:ext cx="2088859" cy="990117"/>
            <a:chOff x="4892180" y="2129289"/>
            <a:chExt cx="2088859" cy="9901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0DC7BD-1A3B-4B17-AF99-6BC74A613FB2}"/>
                </a:ext>
              </a:extLst>
            </p:cNvPr>
            <p:cNvSpPr/>
            <p:nvPr/>
          </p:nvSpPr>
          <p:spPr>
            <a:xfrm>
              <a:off x="4892180" y="2498621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931D18-FE78-4311-ACF4-03A5AA6E4E25}"/>
                </a:ext>
              </a:extLst>
            </p:cNvPr>
            <p:cNvSpPr txBox="1"/>
            <p:nvPr/>
          </p:nvSpPr>
          <p:spPr>
            <a:xfrm>
              <a:off x="4892180" y="2129289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mountain peak!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6380EC-3B66-4D89-BBBB-897BAD6BA342}"/>
              </a:ext>
            </a:extLst>
          </p:cNvPr>
          <p:cNvGrpSpPr/>
          <p:nvPr/>
        </p:nvGrpSpPr>
        <p:grpSpPr>
          <a:xfrm>
            <a:off x="1722234" y="3480133"/>
            <a:ext cx="2709644" cy="620785"/>
            <a:chOff x="1722234" y="3480133"/>
            <a:chExt cx="2709644" cy="62078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06CB7B-71CC-404F-A81F-3AFD0DEEF3F8}"/>
                </a:ext>
              </a:extLst>
            </p:cNvPr>
            <p:cNvSpPr/>
            <p:nvPr/>
          </p:nvSpPr>
          <p:spPr>
            <a:xfrm>
              <a:off x="3811093" y="3480133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45A9C0-6E58-4438-BCE0-8AEE0F6352ED}"/>
                </a:ext>
              </a:extLst>
            </p:cNvPr>
            <p:cNvSpPr txBox="1"/>
            <p:nvPr/>
          </p:nvSpPr>
          <p:spPr>
            <a:xfrm>
              <a:off x="1722234" y="3605859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dark spot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5EF947-26E2-4A29-A9B7-1C0ECBA20313}"/>
              </a:ext>
            </a:extLst>
          </p:cNvPr>
          <p:cNvGrpSpPr/>
          <p:nvPr/>
        </p:nvGrpSpPr>
        <p:grpSpPr>
          <a:xfrm>
            <a:off x="5589559" y="3420437"/>
            <a:ext cx="2530984" cy="620785"/>
            <a:chOff x="5589559" y="3420437"/>
            <a:chExt cx="2530984" cy="62078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56E7705-F2DC-437E-851E-512B5F607F6D}"/>
                </a:ext>
              </a:extLst>
            </p:cNvPr>
            <p:cNvSpPr/>
            <p:nvPr/>
          </p:nvSpPr>
          <p:spPr>
            <a:xfrm>
              <a:off x="5589559" y="3420437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26E06-5869-4271-B30E-012A348C1BB6}"/>
                </a:ext>
              </a:extLst>
            </p:cNvPr>
            <p:cNvSpPr txBox="1"/>
            <p:nvPr/>
          </p:nvSpPr>
          <p:spPr>
            <a:xfrm>
              <a:off x="6210344" y="3546163"/>
              <a:ext cx="191019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dark spot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8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CED9-0137-4463-A72F-FE6709B0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DD7C7-B5BA-42C6-A87B-046520539E97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5" name="Picture 4" descr="SIFT1">
              <a:extLst>
                <a:ext uri="{FF2B5EF4-FFF2-40B4-BE49-F238E27FC236}">
                  <a16:creationId xmlns:a16="http://schemas.microsoft.com/office/drawing/2014/main" id="{D4AC619C-3FF8-4EC7-A1DA-4AB4139A9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IFT2">
              <a:extLst>
                <a:ext uri="{FF2B5EF4-FFF2-40B4-BE49-F238E27FC236}">
                  <a16:creationId xmlns:a16="http://schemas.microsoft.com/office/drawing/2014/main" id="{F1BFAD7E-AE9E-4781-BC46-7ADC330C334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9E253DBF-E436-4A29-A51D-693D9F0F8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5861AF-DA42-4D96-90E9-E41C2F6C4050}"/>
              </a:ext>
            </a:extLst>
          </p:cNvPr>
          <p:cNvGrpSpPr/>
          <p:nvPr/>
        </p:nvGrpSpPr>
        <p:grpSpPr>
          <a:xfrm>
            <a:off x="838201" y="2974913"/>
            <a:ext cx="7677150" cy="2915747"/>
            <a:chOff x="838201" y="3318862"/>
            <a:chExt cx="7677150" cy="2915747"/>
          </a:xfrm>
        </p:grpSpPr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5B1D42B9-FE1A-448C-A855-318869AEF9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2" y="3318862"/>
              <a:ext cx="2759075" cy="1514475"/>
              <a:chOff x="2072" y="1924"/>
              <a:chExt cx="1738" cy="954"/>
            </a:xfrm>
          </p:grpSpPr>
          <p:sp>
            <p:nvSpPr>
              <p:cNvPr id="11" name="Line 8">
                <a:extLst>
                  <a:ext uri="{FF2B5EF4-FFF2-40B4-BE49-F238E27FC236}">
                    <a16:creationId xmlns:a16="http://schemas.microsoft.com/office/drawing/2014/main" id="{CB3A7D77-0351-4E6D-A64A-A8FCAEFB5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9">
                <a:extLst>
                  <a:ext uri="{FF2B5EF4-FFF2-40B4-BE49-F238E27FC236}">
                    <a16:creationId xmlns:a16="http://schemas.microsoft.com/office/drawing/2014/main" id="{A7B40E68-25A5-4325-804B-CD8550902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0">
                <a:extLst>
                  <a:ext uri="{FF2B5EF4-FFF2-40B4-BE49-F238E27FC236}">
                    <a16:creationId xmlns:a16="http://schemas.microsoft.com/office/drawing/2014/main" id="{F3696BE2-591F-475F-8FEB-C0AE8070E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B313FB2A-7766-4F7F-A0A3-DE8B65B50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B737D736-9E4C-40BE-9CD5-E5D903678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8E5D743A-4EFB-44B7-B94D-5A75DA42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560A87ED-9D10-4288-8C69-9192AF631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1" y="5711389"/>
              <a:ext cx="76771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2: match based on local image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4D86B39-BACE-4EDF-A343-2B20346BDFA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D312BD-DC51-4665-BE8B-8C87E8EBD359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and Matching</a:t>
            </a:r>
          </a:p>
        </p:txBody>
      </p:sp>
    </p:spTree>
    <p:extLst>
      <p:ext uri="{BB962C8B-B14F-4D97-AF65-F5344CB8AC3E}">
        <p14:creationId xmlns:p14="http://schemas.microsoft.com/office/powerpoint/2010/main" val="2527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EB8B-0E90-40B4-85FF-C13CD52D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What Now?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507B372B-7CBC-4BEE-8451-48770483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816" y="1778466"/>
            <a:ext cx="2557358" cy="185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DD9A0035-5EDE-45DE-A641-829C33904F8A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3072" y="1778466"/>
            <a:ext cx="2557358" cy="18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8">
            <a:extLst>
              <a:ext uri="{FF2B5EF4-FFF2-40B4-BE49-F238E27FC236}">
                <a16:creationId xmlns:a16="http://schemas.microsoft.com/office/drawing/2014/main" id="{9F0C4054-BE0A-4AB6-A7D4-DBDC8387F3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3096" y="2431400"/>
            <a:ext cx="1325628" cy="1060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397C14-0E3B-4029-BC68-623CA43F8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9282" y="2619197"/>
            <a:ext cx="1263765" cy="994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38DBC06-3BE4-4941-A6E4-C33CA659FED3}"/>
              </a:ext>
            </a:extLst>
          </p:cNvPr>
          <p:cNvSpPr>
            <a:spLocks/>
          </p:cNvSpPr>
          <p:nvPr/>
        </p:nvSpPr>
        <p:spPr bwMode="auto">
          <a:xfrm>
            <a:off x="6015152" y="2973803"/>
            <a:ext cx="1206322" cy="33141"/>
          </a:xfrm>
          <a:custGeom>
            <a:avLst/>
            <a:gdLst>
              <a:gd name="T0" fmla="*/ 0 w 1092"/>
              <a:gd name="T1" fmla="*/ 30 h 30"/>
              <a:gd name="T2" fmla="*/ 1092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22741F7A-E23C-4842-8649-A7C563A8D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356" y="2776063"/>
            <a:ext cx="1270394" cy="9058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FBD88578-E198-4F79-B0AC-559756DB663B}"/>
              </a:ext>
            </a:extLst>
          </p:cNvPr>
          <p:cNvSpPr>
            <a:spLocks/>
          </p:cNvSpPr>
          <p:nvPr/>
        </p:nvSpPr>
        <p:spPr bwMode="auto">
          <a:xfrm>
            <a:off x="5919044" y="3196950"/>
            <a:ext cx="1123470" cy="71804"/>
          </a:xfrm>
          <a:custGeom>
            <a:avLst/>
            <a:gdLst>
              <a:gd name="T0" fmla="*/ 0 w 1017"/>
              <a:gd name="T1" fmla="*/ 65 h 65"/>
              <a:gd name="T2" fmla="*/ 101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1531A-89A2-4037-B0C9-81717C350A49}"/>
              </a:ext>
            </a:extLst>
          </p:cNvPr>
          <p:cNvSpPr txBox="1"/>
          <p:nvPr/>
        </p:nvSpPr>
        <p:spPr>
          <a:xfrm>
            <a:off x="126741" y="1778466"/>
            <a:ext cx="3565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pairs</a:t>
            </a:r>
          </a:p>
          <a:p>
            <a:r>
              <a:rPr lang="en-US" sz="2800" b="1" dirty="0"/>
              <a:t>p1</a:t>
            </a:r>
            <a:r>
              <a:rPr lang="en-US" sz="2800" dirty="0"/>
              <a:t>,</a:t>
            </a:r>
            <a:r>
              <a:rPr lang="en-US" sz="2800" b="1" dirty="0"/>
              <a:t>p2</a:t>
            </a:r>
            <a:r>
              <a:rPr lang="en-US" sz="2800" dirty="0"/>
              <a:t> of correspondence, </a:t>
            </a:r>
            <a:r>
              <a:rPr lang="en-US" sz="2800" b="1" dirty="0"/>
              <a:t>how do I align?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89D1C4-31EC-4861-822B-05663DA2CD60}"/>
              </a:ext>
            </a:extLst>
          </p:cNvPr>
          <p:cNvGrpSpPr/>
          <p:nvPr/>
        </p:nvGrpSpPr>
        <p:grpSpPr>
          <a:xfrm>
            <a:off x="156705" y="3385852"/>
            <a:ext cx="8496595" cy="2423449"/>
            <a:chOff x="156705" y="3385852"/>
            <a:chExt cx="8496595" cy="2423449"/>
          </a:xfrm>
        </p:grpSpPr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44101BCE-D1AE-49A1-822F-E5CEC97849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5781" y="3385852"/>
              <a:ext cx="1182019" cy="9942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3C50FD-E63E-4528-A766-29F3435F5610}"/>
                </a:ext>
              </a:extLst>
            </p:cNvPr>
            <p:cNvGrpSpPr/>
            <p:nvPr/>
          </p:nvGrpSpPr>
          <p:grpSpPr>
            <a:xfrm>
              <a:off x="4026367" y="3808250"/>
              <a:ext cx="4626933" cy="2001051"/>
              <a:chOff x="2027053" y="4197591"/>
              <a:chExt cx="5120238" cy="221439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8CEA18B-01BF-411B-ACF9-76CBBCCC2E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60" t="67325" r="9760" b="1237"/>
              <a:stretch/>
            </p:blipFill>
            <p:spPr>
              <a:xfrm>
                <a:off x="2027053" y="4200037"/>
                <a:ext cx="2155971" cy="215597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B613389-4666-4DA7-B16A-A589717D0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3" t="33797" r="7083" b="32674"/>
              <a:stretch/>
            </p:blipFill>
            <p:spPr>
              <a:xfrm>
                <a:off x="4932896" y="4197591"/>
                <a:ext cx="2214395" cy="2214395"/>
              </a:xfrm>
              <a:prstGeom prst="rect">
                <a:avLst/>
              </a:prstGeom>
            </p:spPr>
          </p:pic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1E98233F-FBAD-4982-8E59-167B02F37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1017" y="4800607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C5DE8A7A-5C14-4C5E-9EDF-F0C0E25B9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95251" y="5221454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0">
                <a:extLst>
                  <a:ext uri="{FF2B5EF4-FFF2-40B4-BE49-F238E27FC236}">
                    <a16:creationId xmlns:a16="http://schemas.microsoft.com/office/drawing/2014/main" id="{D842C988-98D7-4522-934E-FC85AEAC6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9721" y="5982015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35379C-3D42-4437-9728-27E6995E437C}"/>
                </a:ext>
              </a:extLst>
            </p:cNvPr>
            <p:cNvSpPr txBox="1"/>
            <p:nvPr/>
          </p:nvSpPr>
          <p:spPr>
            <a:xfrm>
              <a:off x="156705" y="4256416"/>
              <a:ext cx="35651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Consider translation-only case from HW1.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2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0CFA-B881-4C71-A8D9-FE638D1F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D75CA891-FEC4-484B-B07D-29015576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3661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DE48FE1F-5855-4FA3-8B62-9B501CCE6D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36611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42C9BDA7-32F8-4E21-879D-23BD3094C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1998"/>
            <a:ext cx="748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3: Solve for transformation T (e.g. such that  </a:t>
            </a:r>
            <a:r>
              <a:rPr lang="en-US" sz="2800" b="1" dirty="0"/>
              <a:t>p1</a:t>
            </a:r>
            <a:r>
              <a:rPr lang="en-US" sz="2800" dirty="0"/>
              <a:t> ≡ </a:t>
            </a:r>
            <a:r>
              <a:rPr lang="en-US" sz="2800" b="1" dirty="0"/>
              <a:t>T p2</a:t>
            </a:r>
            <a:r>
              <a:rPr lang="en-US" sz="2800" dirty="0"/>
              <a:t>) that fits the matches 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0F31F-DFE3-487B-AB2E-5D283023AB90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Solving for a Transformation</a:t>
            </a: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7B52746B-8755-42C8-AD71-FDF616DCD4CF}"/>
              </a:ext>
            </a:extLst>
          </p:cNvPr>
          <p:cNvGrpSpPr>
            <a:grpSpLocks/>
          </p:cNvGrpSpPr>
          <p:nvPr/>
        </p:nvGrpSpPr>
        <p:grpSpPr bwMode="auto">
          <a:xfrm>
            <a:off x="3278187" y="2956919"/>
            <a:ext cx="2759075" cy="1514475"/>
            <a:chOff x="2072" y="1924"/>
            <a:chExt cx="1738" cy="954"/>
          </a:xfrm>
        </p:grpSpPr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798E2F20-A5BC-440E-8CE0-A4CC981DF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0977CBCD-8446-47D9-A8E2-7BB77D775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6E679B71-5DE0-4463-9B89-041C0D005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F341487-E1AD-4970-BF3D-BB0F0D603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3F7E0724-45DB-4DAE-9FD5-F9E90EF929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EBC3356-F3CA-4DFB-8FF4-5A54C519B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0B4BA7-2932-4314-9972-F3D93E4B386D}"/>
              </a:ext>
            </a:extLst>
          </p:cNvPr>
          <p:cNvSpPr txBox="1"/>
          <p:nvPr/>
        </p:nvSpPr>
        <p:spPr>
          <a:xfrm>
            <a:off x="4407759" y="3033567"/>
            <a:ext cx="72145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AD01A-2C00-4D28-A655-4468223C52B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3F391-415D-4C0C-9621-B706C0CE6E51}"/>
              </a:ext>
            </a:extLst>
          </p:cNvPr>
          <p:cNvSpPr txBox="1"/>
          <p:nvPr/>
        </p:nvSpPr>
        <p:spPr>
          <a:xfrm>
            <a:off x="357403" y="5990435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 the homogeneous coordinates, you’ll see them again.</a:t>
            </a:r>
          </a:p>
        </p:txBody>
      </p:sp>
    </p:spTree>
    <p:extLst>
      <p:ext uri="{BB962C8B-B14F-4D97-AF65-F5344CB8AC3E}">
        <p14:creationId xmlns:p14="http://schemas.microsoft.com/office/powerpoint/2010/main" val="164426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0CFA-B881-4C71-A8D9-FE638D1F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0F31F-DFE3-487B-AB2E-5D283023AB90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Blend Them Together</a:t>
            </a:r>
          </a:p>
        </p:txBody>
      </p:sp>
      <p:pic>
        <p:nvPicPr>
          <p:cNvPr id="20" name="Picture 16" descr="homography">
            <a:extLst>
              <a:ext uri="{FF2B5EF4-FFF2-40B4-BE49-F238E27FC236}">
                <a16:creationId xmlns:a16="http://schemas.microsoft.com/office/drawing/2014/main" id="{A9B059AC-10FF-4E9D-8403-3B20757F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002" y="2033436"/>
            <a:ext cx="5326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091556-CA61-4A83-9AC9-F0FFF50C349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M. Brown, D. Lowe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2A12ECCA-73A8-4E40-BB11-CFEF3CA9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1998"/>
            <a:ext cx="748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Key insight: we don’t work with full image. We work with only parts of the image.  </a:t>
            </a:r>
          </a:p>
        </p:txBody>
      </p:sp>
    </p:spTree>
    <p:extLst>
      <p:ext uri="{BB962C8B-B14F-4D97-AF65-F5344CB8AC3E}">
        <p14:creationId xmlns:p14="http://schemas.microsoft.com/office/powerpoint/2010/main" val="204520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4308-274C-4B2B-9831-75F1E5B7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54F2-5BC7-4BDA-9DF3-359A8F83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0" y="3101524"/>
            <a:ext cx="4723141" cy="30621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6101FF-2A02-4F41-9060-33D428B8FEEA}"/>
              </a:ext>
            </a:extLst>
          </p:cNvPr>
          <p:cNvCxnSpPr>
            <a:cxnSpLocks/>
          </p:cNvCxnSpPr>
          <p:nvPr/>
        </p:nvCxnSpPr>
        <p:spPr>
          <a:xfrm>
            <a:off x="5914238" y="4125679"/>
            <a:ext cx="109057" cy="1871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6B326AC-02E2-49C6-98D9-68095F6BF361}"/>
              </a:ext>
            </a:extLst>
          </p:cNvPr>
          <p:cNvGrpSpPr/>
          <p:nvPr/>
        </p:nvGrpSpPr>
        <p:grpSpPr>
          <a:xfrm>
            <a:off x="2728258" y="3739599"/>
            <a:ext cx="1585522" cy="1231452"/>
            <a:chOff x="2728258" y="4192605"/>
            <a:chExt cx="1585522" cy="12314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6A66E3-2DAD-44C6-8CB1-870B47875838}"/>
                </a:ext>
              </a:extLst>
            </p:cNvPr>
            <p:cNvSpPr/>
            <p:nvPr/>
          </p:nvSpPr>
          <p:spPr>
            <a:xfrm>
              <a:off x="3061540" y="4192605"/>
              <a:ext cx="135106" cy="13510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69973A0-D8EC-4D1F-A1D2-9E3EAAB2F94C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3196649" y="4327712"/>
              <a:ext cx="324370" cy="45001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BE3DC4-CDBA-4732-A995-BBDE9A442E8A}"/>
                </a:ext>
              </a:extLst>
            </p:cNvPr>
            <p:cNvSpPr txBox="1"/>
            <p:nvPr/>
          </p:nvSpPr>
          <p:spPr>
            <a:xfrm>
              <a:off x="2728258" y="4777726"/>
              <a:ext cx="1585522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Corner of </a:t>
              </a:r>
            </a:p>
            <a:p>
              <a:r>
                <a:rPr lang="en-US" dirty="0"/>
                <a:t>the glasses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0213132-D2DE-449E-B902-2B3C5861B88C}"/>
              </a:ext>
            </a:extLst>
          </p:cNvPr>
          <p:cNvSpPr txBox="1"/>
          <p:nvPr/>
        </p:nvSpPr>
        <p:spPr>
          <a:xfrm>
            <a:off x="3816990" y="5322643"/>
            <a:ext cx="1699619" cy="64633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Edge next to panel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325541-CF45-42D0-83BC-5BE4A71E0B62}"/>
              </a:ext>
            </a:extLst>
          </p:cNvPr>
          <p:cNvCxnSpPr>
            <a:cxnSpLocks/>
          </p:cNvCxnSpPr>
          <p:nvPr/>
        </p:nvCxnSpPr>
        <p:spPr>
          <a:xfrm flipV="1">
            <a:off x="5516609" y="5401060"/>
            <a:ext cx="506686" cy="32647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61D07C1-2FE8-4134-8C83-A3A6292580FC}"/>
              </a:ext>
            </a:extLst>
          </p:cNvPr>
          <p:cNvSpPr txBox="1">
            <a:spLocks/>
          </p:cNvSpPr>
          <p:nvPr/>
        </p:nvSpPr>
        <p:spPr>
          <a:xfrm>
            <a:off x="781050" y="19780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66FD45-FCEE-487C-B4DD-22ABC5B7CD0F}"/>
              </a:ext>
            </a:extLst>
          </p:cNvPr>
          <p:cNvSpPr txBox="1"/>
          <p:nvPr/>
        </p:nvSpPr>
        <p:spPr>
          <a:xfrm>
            <a:off x="1643653" y="1666289"/>
            <a:ext cx="5856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edges (part 1) and corners (part 2) in images.</a:t>
            </a:r>
          </a:p>
        </p:txBody>
      </p:sp>
    </p:spTree>
    <p:extLst>
      <p:ext uri="{BB962C8B-B14F-4D97-AF65-F5344CB8AC3E}">
        <p14:creationId xmlns:p14="http://schemas.microsoft.com/office/powerpoint/2010/main" val="260202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</p:spTree>
    <p:extLst>
      <p:ext uri="{BB962C8B-B14F-4D97-AF65-F5344CB8AC3E}">
        <p14:creationId xmlns:p14="http://schemas.microsoft.com/office/powerpoint/2010/main" val="102868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793B36-9153-4CE2-8192-7AE6A6D24B35}"/>
              </a:ext>
            </a:extLst>
          </p:cNvPr>
          <p:cNvCxnSpPr>
            <a:cxnSpLocks/>
          </p:cNvCxnSpPr>
          <p:nvPr/>
        </p:nvCxnSpPr>
        <p:spPr>
          <a:xfrm>
            <a:off x="2265028" y="3805551"/>
            <a:ext cx="138418" cy="77178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Depth / Distance </a:t>
            </a:r>
          </a:p>
          <a:p>
            <a:pPr algn="ctr"/>
            <a:r>
              <a:rPr lang="en-US" sz="2800" b="1" dirty="0"/>
              <a:t>Discontinuity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4B53EC-6668-48D0-9FE4-D2CF8906EC17}"/>
              </a:ext>
            </a:extLst>
          </p:cNvPr>
          <p:cNvCxnSpPr>
            <a:cxnSpLocks/>
          </p:cNvCxnSpPr>
          <p:nvPr/>
        </p:nvCxnSpPr>
        <p:spPr>
          <a:xfrm flipH="1" flipV="1">
            <a:off x="1992386" y="5461314"/>
            <a:ext cx="411060" cy="788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>
            <a:off x="5030598" y="4865792"/>
            <a:ext cx="522914" cy="53829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3422708" y="3418514"/>
            <a:ext cx="384495" cy="51976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62E4C8C-3F28-43EA-9652-00F81EAA991A}"/>
              </a:ext>
            </a:extLst>
          </p:cNvPr>
          <p:cNvSpPr/>
          <p:nvPr/>
        </p:nvSpPr>
        <p:spPr>
          <a:xfrm>
            <a:off x="5832601" y="5813366"/>
            <a:ext cx="2026360" cy="679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ysClr val="windowText" lastClr="00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3807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Surface Normal / Orientation 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 flipV="1">
            <a:off x="5651384" y="3285787"/>
            <a:ext cx="598414" cy="97112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4261607" y="3285787"/>
            <a:ext cx="384495" cy="51976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3853DD-BBAE-4CE6-9604-4BB890EF8856}"/>
              </a:ext>
            </a:extLst>
          </p:cNvPr>
          <p:cNvSpPr/>
          <p:nvPr/>
        </p:nvSpPr>
        <p:spPr>
          <a:xfrm>
            <a:off x="5832601" y="5813366"/>
            <a:ext cx="2026360" cy="679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ysClr val="windowText" lastClr="00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7457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Surface Color / Reflectance Properties 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 flipV="1">
            <a:off x="1993310" y="5347715"/>
            <a:ext cx="858947" cy="172323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2936147" y="4697835"/>
            <a:ext cx="476773" cy="1169644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988251-DF2A-4588-A276-B8A47E2144A2}"/>
              </a:ext>
            </a:extLst>
          </p:cNvPr>
          <p:cNvCxnSpPr>
            <a:cxnSpLocks/>
          </p:cNvCxnSpPr>
          <p:nvPr/>
        </p:nvCxnSpPr>
        <p:spPr>
          <a:xfrm>
            <a:off x="7693433" y="3716323"/>
            <a:ext cx="244238" cy="857832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81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4E07-8F07-47D5-BFD5-E62E2D00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17550-A3A9-4DA3-9E59-403B6E60FF18}"/>
              </a:ext>
            </a:extLst>
          </p:cNvPr>
          <p:cNvSpPr txBox="1"/>
          <p:nvPr/>
        </p:nvSpPr>
        <p:spPr>
          <a:xfrm>
            <a:off x="1028700" y="145433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big is this image as a vector?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743499-FF8B-43A9-B4FE-26771A118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470349"/>
            <a:ext cx="6286500" cy="4075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3476AF-3552-4953-9D50-C52BA01FD2F0}"/>
              </a:ext>
            </a:extLst>
          </p:cNvPr>
          <p:cNvSpPr txBox="1"/>
          <p:nvPr/>
        </p:nvSpPr>
        <p:spPr>
          <a:xfrm>
            <a:off x="1028700" y="192186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389x600 = 233,400 dimensions </a:t>
            </a:r>
            <a:r>
              <a:rPr lang="en-US" sz="2800" b="1" dirty="0"/>
              <a:t>(big)</a:t>
            </a:r>
          </a:p>
        </p:txBody>
      </p:sp>
    </p:spTree>
    <p:extLst>
      <p:ext uri="{BB962C8B-B14F-4D97-AF65-F5344CB8AC3E}">
        <p14:creationId xmlns:p14="http://schemas.microsoft.com/office/powerpoint/2010/main" val="389032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Illumination</a:t>
            </a:r>
          </a:p>
          <a:p>
            <a:pPr algn="ctr"/>
            <a:r>
              <a:rPr lang="en-US" sz="2800" b="1" dirty="0"/>
              <a:t>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>
            <a:off x="2491531" y="3262680"/>
            <a:ext cx="1014698" cy="563988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2783050" y="2636715"/>
            <a:ext cx="723179" cy="611632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869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BD65-C0D7-47AB-91B9-E3E26B27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6C12D5-C751-46F1-AE2E-5BF831DA3BCE}"/>
              </a:ext>
            </a:extLst>
          </p:cNvPr>
          <p:cNvGrpSpPr/>
          <p:nvPr/>
        </p:nvGrpSpPr>
        <p:grpSpPr>
          <a:xfrm>
            <a:off x="1978245" y="2644713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05A7C0-BA48-4A57-B052-201E74E47C69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0314BA-B26B-4329-8C54-F6C71F8E3865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1B4A1-9434-4D41-B9A5-DF067F11C8AF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A9E491-EEDF-4A8F-A99B-BAB08B04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21482"/>
            <a:ext cx="3903423" cy="2530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4419D-63D8-4984-A8C8-B04326FFA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821482"/>
            <a:ext cx="3903423" cy="2530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2EC4F0-882C-4048-A103-D1F4DA7D95F2}"/>
              </a:ext>
            </a:extLst>
          </p:cNvPr>
          <p:cNvGrpSpPr/>
          <p:nvPr/>
        </p:nvGrpSpPr>
        <p:grpSpPr>
          <a:xfrm>
            <a:off x="628650" y="3171217"/>
            <a:ext cx="8148144" cy="584775"/>
            <a:chOff x="628650" y="3171217"/>
            <a:chExt cx="8148144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10BA4-5271-476D-B6DB-B3C66A0BFA12}"/>
                </a:ext>
              </a:extLst>
            </p:cNvPr>
            <p:cNvSpPr txBox="1"/>
            <p:nvPr/>
          </p:nvSpPr>
          <p:spPr>
            <a:xfrm>
              <a:off x="628650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F7CE5E-AA03-4A6F-BE2B-CD347FCBE524}"/>
                </a:ext>
              </a:extLst>
            </p:cNvPr>
            <p:cNvSpPr txBox="1"/>
            <p:nvPr/>
          </p:nvSpPr>
          <p:spPr>
            <a:xfrm>
              <a:off x="4873371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Iy</a:t>
              </a:r>
              <a:endParaRPr lang="en-US" sz="3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D576F6-53C9-4E2F-9064-611F3F4E4691}"/>
              </a:ext>
            </a:extLst>
          </p:cNvPr>
          <p:cNvGrpSpPr/>
          <p:nvPr/>
        </p:nvGrpSpPr>
        <p:grpSpPr>
          <a:xfrm>
            <a:off x="6189061" y="2644710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B2521D-5A4F-442B-A2CC-DCDD22246587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A76483-38E8-4C0F-B9D4-911EA41F13AE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B1339-183A-471E-9CEF-27360E7C7102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1B6943A-6CFA-4466-9639-E8A3D7DB13EE}"/>
              </a:ext>
            </a:extLst>
          </p:cNvPr>
          <p:cNvSpPr txBox="1"/>
          <p:nvPr/>
        </p:nvSpPr>
        <p:spPr>
          <a:xfrm>
            <a:off x="7366910" y="2376228"/>
            <a:ext cx="58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236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E22A-91E3-4B35-B53C-42642842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B097C-FD9E-4559-A7B7-F9699C1D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Remember derivatives?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Derivative: rate at which a function f(x) changes at a point as well as the direction that increases the function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64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Given quadratic function f(x)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E62B5C-E233-4871-A3C7-4B5C4E33F8FD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582099" cy="3981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is function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aka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E62B5C-E233-4871-A3C7-4B5C4E33F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582099" cy="3981988"/>
              </a:xfrm>
              <a:prstGeom prst="rect">
                <a:avLst/>
              </a:prstGeom>
              <a:blipFill>
                <a:blip r:embed="rId2"/>
                <a:stretch>
                  <a:fillRect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08F7B29-ED91-43BA-8697-F8088281B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560683"/>
            <a:ext cx="5228892" cy="4925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7CCE1-0539-4AB7-85D0-DCC87CA30467}"/>
                  </a:ext>
                </a:extLst>
              </p:cNvPr>
              <p:cNvSpPr txBox="1"/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7CCE1-0539-4AB7-85D0-DCC87CA30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54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Given quadratic function f(x)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4BE033-0AC2-428C-B8AB-0B89D7D6B594}"/>
                  </a:ext>
                </a:extLst>
              </p:cNvPr>
              <p:cNvSpPr txBox="1"/>
              <p:nvPr/>
            </p:nvSpPr>
            <p:spPr>
              <a:xfrm>
                <a:off x="83890" y="1560683"/>
                <a:ext cx="365760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What’s special about x=2?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/>
                  <a:t> minim. at 2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at 2</a:t>
                </a:r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a = minimum of f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Reverse is </a:t>
                </a:r>
                <a:r>
                  <a:rPr lang="en-US" sz="2800" b="1" i="1" u="sng" dirty="0"/>
                  <a:t>not true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4BE033-0AC2-428C-B8AB-0B89D7D6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560683"/>
                <a:ext cx="3657600" cy="4401205"/>
              </a:xfrm>
              <a:prstGeom prst="rect">
                <a:avLst/>
              </a:prstGeom>
              <a:blipFill>
                <a:blip r:embed="rId2"/>
                <a:stretch>
                  <a:fillRect t="-1385" b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279A63F-7EEF-4425-A40A-8B8A5FF5E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560683"/>
            <a:ext cx="5228891" cy="4925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F8BA95-ECB7-41FF-A115-4397327B1722}"/>
                  </a:ext>
                </a:extLst>
              </p:cNvPr>
              <p:cNvSpPr txBox="1"/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F8BA95-ECB7-41FF-A115-4397327B1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09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Rates of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BE033-0AC2-428C-B8AB-0B89D7D6B594}"/>
              </a:ext>
            </a:extLst>
          </p:cNvPr>
          <p:cNvSpPr txBox="1"/>
          <p:nvPr/>
        </p:nvSpPr>
        <p:spPr>
          <a:xfrm>
            <a:off x="83890" y="1560683"/>
            <a:ext cx="365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Suppose I want to increase f(x) by changing x: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Blue area: move left</a:t>
            </a:r>
          </a:p>
          <a:p>
            <a:pPr algn="ctr"/>
            <a:r>
              <a:rPr lang="en-US" sz="2800" dirty="0"/>
              <a:t>Red area: move right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Derivative tells you direction of ascent and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553EF-8055-4246-8159-CB5B36A4E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560683"/>
            <a:ext cx="5228891" cy="4925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AFE0ED-9B10-4116-B786-7B3809E3829C}"/>
                  </a:ext>
                </a:extLst>
              </p:cNvPr>
              <p:cNvSpPr txBox="1"/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AFE0ED-9B10-4116-B786-7B3809E38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8C03-9092-4248-92FD-012CB1D0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Calculus Should I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543E3-C988-4ACC-B349-90C14304C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Really need intuition</a:t>
            </a:r>
          </a:p>
          <a:p>
            <a:r>
              <a:rPr lang="en-US" dirty="0"/>
              <a:t>Need chain rule</a:t>
            </a:r>
          </a:p>
          <a:p>
            <a:r>
              <a:rPr lang="en-US" dirty="0"/>
              <a:t>Rest you should look up / use a computer algebra system / use a cookbook </a:t>
            </a:r>
          </a:p>
          <a:p>
            <a:r>
              <a:rPr lang="en-US" dirty="0"/>
              <a:t>Partial derivatives (and that’s it from multivariable calculus)</a:t>
            </a:r>
          </a:p>
        </p:txBody>
      </p:sp>
    </p:spTree>
    <p:extLst>
      <p:ext uri="{BB962C8B-B14F-4D97-AF65-F5344CB8AC3E}">
        <p14:creationId xmlns:p14="http://schemas.microsoft.com/office/powerpoint/2010/main" val="170088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C5A6-4D9A-423A-9C8C-C9E3B138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944C-8EC0-45AD-8879-EEC898AE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Pretend other variables are constant, take a derivative. That’s it.</a:t>
            </a:r>
          </a:p>
          <a:p>
            <a:r>
              <a:rPr lang="en-US" dirty="0"/>
              <a:t>Make our function a function of two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901C1-ADC0-45A0-BAA0-6DCC87EB9A51}"/>
                  </a:ext>
                </a:extLst>
              </p:cNvPr>
              <p:cNvSpPr txBox="1"/>
              <p:nvPr/>
            </p:nvSpPr>
            <p:spPr>
              <a:xfrm>
                <a:off x="1077985" y="4840717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901C1-ADC0-45A0-BAA0-6DCC87EB9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985" y="4840717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CF7D2E4-C0EA-48A5-904C-FABE32689762}"/>
              </a:ext>
            </a:extLst>
          </p:cNvPr>
          <p:cNvGrpSpPr/>
          <p:nvPr/>
        </p:nvGrpSpPr>
        <p:grpSpPr>
          <a:xfrm>
            <a:off x="1077985" y="3293034"/>
            <a:ext cx="5383589" cy="1302508"/>
            <a:chOff x="1077985" y="3293034"/>
            <a:chExt cx="5383589" cy="13025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C8865C-DF2F-45FC-8D45-C3FCE0DAE9F2}"/>
                    </a:ext>
                  </a:extLst>
                </p:cNvPr>
                <p:cNvSpPr txBox="1"/>
                <p:nvPr/>
              </p:nvSpPr>
              <p:spPr>
                <a:xfrm>
                  <a:off x="1077985" y="3293034"/>
                  <a:ext cx="319286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C8865C-DF2F-45FC-8D45-C3FCE0DAE9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985" y="3293034"/>
                  <a:ext cx="3192862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8932F6F-C6DB-4C88-A140-3F0295841189}"/>
                    </a:ext>
                  </a:extLst>
                </p:cNvPr>
                <p:cNvSpPr txBox="1"/>
                <p:nvPr/>
              </p:nvSpPr>
              <p:spPr>
                <a:xfrm>
                  <a:off x="1077985" y="3776279"/>
                  <a:ext cx="5383589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∗1=2(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8932F6F-C6DB-4C88-A140-3F0295841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985" y="3776279"/>
                  <a:ext cx="5383589" cy="8192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5FE007-5B4B-44BF-B236-A1249F47C987}"/>
              </a:ext>
            </a:extLst>
          </p:cNvPr>
          <p:cNvGrpSpPr/>
          <p:nvPr/>
        </p:nvGrpSpPr>
        <p:grpSpPr>
          <a:xfrm>
            <a:off x="1052851" y="4363662"/>
            <a:ext cx="8091149" cy="1865659"/>
            <a:chOff x="1052851" y="4363662"/>
            <a:chExt cx="8091149" cy="18656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2A61BF1-35E4-410F-A1DF-276A04277FE5}"/>
                    </a:ext>
                  </a:extLst>
                </p:cNvPr>
                <p:cNvSpPr txBox="1"/>
                <p:nvPr/>
              </p:nvSpPr>
              <p:spPr>
                <a:xfrm>
                  <a:off x="1052851" y="5410058"/>
                  <a:ext cx="3160994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=2(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2A61BF1-35E4-410F-A1DF-276A04277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851" y="5410058"/>
                  <a:ext cx="3160994" cy="8192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D11796-E231-418B-AA6A-137FA41585F6}"/>
                </a:ext>
              </a:extLst>
            </p:cNvPr>
            <p:cNvSpPr/>
            <p:nvPr/>
          </p:nvSpPr>
          <p:spPr>
            <a:xfrm>
              <a:off x="5008228" y="4706224"/>
              <a:ext cx="1453346" cy="70383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BB1DC7-3BA7-4B4A-90C4-33243939DA74}"/>
                </a:ext>
              </a:extLst>
            </p:cNvPr>
            <p:cNvSpPr txBox="1"/>
            <p:nvPr/>
          </p:nvSpPr>
          <p:spPr>
            <a:xfrm>
              <a:off x="6551802" y="4363662"/>
              <a:ext cx="25921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Pretend it’s constant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2800" dirty="0"/>
                <a:t>derivative 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78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2" cy="5152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Zooming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2F26CFF-7A4D-4B72-8C3D-98F693B5D923}"/>
              </a:ext>
            </a:extLst>
          </p:cNvPr>
          <p:cNvSpPr txBox="1"/>
          <p:nvPr/>
        </p:nvSpPr>
        <p:spPr>
          <a:xfrm>
            <a:off x="83890" y="1447228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Dark = f(</a:t>
            </a:r>
            <a:r>
              <a:rPr lang="en-US" sz="2800" dirty="0" err="1"/>
              <a:t>x,y</a:t>
            </a:r>
            <a:r>
              <a:rPr lang="en-US" sz="2800" dirty="0"/>
              <a:t>) low</a:t>
            </a:r>
          </a:p>
          <a:p>
            <a:pPr algn="ctr"/>
            <a:r>
              <a:rPr lang="en-US" sz="2800" dirty="0"/>
              <a:t>Bright = f(</a:t>
            </a:r>
            <a:r>
              <a:rPr lang="en-US" sz="2800" dirty="0" err="1"/>
              <a:t>x,y</a:t>
            </a:r>
            <a:r>
              <a:rPr lang="en-US" sz="2800" dirty="0"/>
              <a:t>) high</a:t>
            </a:r>
          </a:p>
        </p:txBody>
      </p:sp>
    </p:spTree>
    <p:extLst>
      <p:ext uri="{BB962C8B-B14F-4D97-AF65-F5344CB8AC3E}">
        <p14:creationId xmlns:p14="http://schemas.microsoft.com/office/powerpoint/2010/main" val="51348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2" cy="5152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Taking a slice 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Slice of y=0 is the function from before: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−2)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2677656"/>
              </a:xfrm>
              <a:prstGeom prst="rect">
                <a:avLst/>
              </a:prstGeom>
              <a:blipFill>
                <a:blip r:embed="rId4"/>
                <a:stretch>
                  <a:fillRect l="-500" t="-2273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26107F-A46C-4349-99E5-FF90F9706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62" y="3541329"/>
            <a:ext cx="3246730" cy="305841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448878-0141-4DC8-942A-908BC5BE1806}"/>
              </a:ext>
            </a:extLst>
          </p:cNvPr>
          <p:cNvCxnSpPr>
            <a:cxnSpLocks/>
          </p:cNvCxnSpPr>
          <p:nvPr/>
        </p:nvCxnSpPr>
        <p:spPr>
          <a:xfrm flipH="1">
            <a:off x="511728" y="3347207"/>
            <a:ext cx="3464654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89A38E-41D6-465F-9F4A-58DE669644E5}"/>
              </a:ext>
            </a:extLst>
          </p:cNvPr>
          <p:cNvCxnSpPr>
            <a:cxnSpLocks/>
          </p:cNvCxnSpPr>
          <p:nvPr/>
        </p:nvCxnSpPr>
        <p:spPr>
          <a:xfrm flipH="1">
            <a:off x="3397541" y="3347207"/>
            <a:ext cx="5368955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250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2E05-156A-45F1-AEEB-086E367A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4DEAB-B925-474D-ADCF-9022377BE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8" y="2613478"/>
            <a:ext cx="3636697" cy="23577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C54648-C57B-4D2E-A623-8D2FC0B408CF}"/>
              </a:ext>
            </a:extLst>
          </p:cNvPr>
          <p:cNvGrpSpPr/>
          <p:nvPr/>
        </p:nvGrpSpPr>
        <p:grpSpPr>
          <a:xfrm>
            <a:off x="4893675" y="1498222"/>
            <a:ext cx="3745007" cy="1751385"/>
            <a:chOff x="4893675" y="1498222"/>
            <a:chExt cx="3745007" cy="17513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09086D-24EA-43B3-A67F-70CC622F7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08" b="49231"/>
            <a:stretch/>
          </p:blipFill>
          <p:spPr>
            <a:xfrm>
              <a:off x="4893675" y="1498222"/>
              <a:ext cx="1441556" cy="17513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658695-4295-483E-B3BD-2FAF88B2D921}"/>
                </a:ext>
              </a:extLst>
            </p:cNvPr>
            <p:cNvSpPr txBox="1"/>
            <p:nvPr/>
          </p:nvSpPr>
          <p:spPr>
            <a:xfrm>
              <a:off x="6398823" y="1498222"/>
              <a:ext cx="223985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Part of the same photo?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8BCCA-236E-44B7-8665-574E60EBCF2B}"/>
              </a:ext>
            </a:extLst>
          </p:cNvPr>
          <p:cNvGrpSpPr/>
          <p:nvPr/>
        </p:nvGrpSpPr>
        <p:grpSpPr>
          <a:xfrm>
            <a:off x="4893675" y="3727071"/>
            <a:ext cx="3939932" cy="1815882"/>
            <a:chOff x="4893675" y="3727071"/>
            <a:chExt cx="3939932" cy="1815882"/>
          </a:xfrm>
        </p:grpSpPr>
        <p:pic>
          <p:nvPicPr>
            <p:cNvPr id="20482" name="Picture 2" descr="https://upload.wikimedia.org/wikipedia/commons/thumb/1/1c/Control_Panel_for_UNIVAC_1232_Computer.jpg/1024px-Control_Panel_for_UNIVAC_1232_Computer.jpg">
              <a:extLst>
                <a:ext uri="{FF2B5EF4-FFF2-40B4-BE49-F238E27FC236}">
                  <a16:creationId xmlns:a16="http://schemas.microsoft.com/office/drawing/2014/main" id="{1A5010AD-767B-4621-B071-91ACFEAD90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1"/>
            <a:stretch/>
          </p:blipFill>
          <p:spPr bwMode="auto">
            <a:xfrm>
              <a:off x="4893675" y="3814137"/>
              <a:ext cx="1441557" cy="164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0CF560-07E6-4B60-BCBD-3535F30ACF0D}"/>
                </a:ext>
              </a:extLst>
            </p:cNvPr>
            <p:cNvSpPr txBox="1"/>
            <p:nvPr/>
          </p:nvSpPr>
          <p:spPr>
            <a:xfrm>
              <a:off x="6398823" y="3727071"/>
              <a:ext cx="24347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Same computer from another angle?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06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1" cy="5152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Taking a slice 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26107F-A46C-4349-99E5-FF90F9706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62" y="3541329"/>
            <a:ext cx="3246730" cy="305841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448878-0141-4DC8-942A-908BC5BE1806}"/>
              </a:ext>
            </a:extLst>
          </p:cNvPr>
          <p:cNvCxnSpPr>
            <a:cxnSpLocks/>
          </p:cNvCxnSpPr>
          <p:nvPr/>
        </p:nvCxnSpPr>
        <p:spPr>
          <a:xfrm flipH="1">
            <a:off x="511728" y="3347207"/>
            <a:ext cx="3464654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89A38E-41D6-465F-9F4A-58DE669644E5}"/>
              </a:ext>
            </a:extLst>
          </p:cNvPr>
          <p:cNvCxnSpPr>
            <a:cxnSpLocks/>
          </p:cNvCxnSpPr>
          <p:nvPr/>
        </p:nvCxnSpPr>
        <p:spPr>
          <a:xfrm flipH="1">
            <a:off x="3397541" y="3347207"/>
            <a:ext cx="5368955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69961-E5D3-4938-A7E4-259C43538960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1587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800" dirty="0"/>
                  <a:t> is rate of change &amp; direction in x dimension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69961-E5D3-4938-A7E4-259C43538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1587550"/>
              </a:xfrm>
              <a:prstGeom prst="rect">
                <a:avLst/>
              </a:prstGeom>
              <a:blipFill>
                <a:blip r:embed="rId5"/>
                <a:stretch>
                  <a:fillRect l="-1500" r="-1167" b="-9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196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1" cy="5152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Zooming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2497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800" dirty="0"/>
                  <a:t>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2800" dirty="0"/>
                  <a:t>and is the rate of change &amp; direction in y dimension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2497415"/>
              </a:xfrm>
              <a:prstGeom prst="rect">
                <a:avLst/>
              </a:prstGeom>
              <a:blipFill>
                <a:blip r:embed="rId4"/>
                <a:stretch>
                  <a:fillRect l="-1500" r="-4000" b="-5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6287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0" cy="5152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Zooming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99D3C-4E91-4CF7-9886-7DDC3F4B998E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4067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Gradient/Jacobian</a:t>
                </a:r>
                <a:r>
                  <a:rPr lang="en-US" sz="2800" dirty="0"/>
                  <a:t>:</a:t>
                </a:r>
              </a:p>
              <a:p>
                <a:pPr algn="ctr"/>
                <a:r>
                  <a:rPr lang="en-US" sz="2800" dirty="0"/>
                  <a:t>Making a vector of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2800" dirty="0"/>
                  <a:t>gives rate and direction of change.</a:t>
                </a:r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Arrows point OUT of minimum / basin.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99D3C-4E91-4CF7-9886-7DDC3F4B9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4067396"/>
              </a:xfrm>
              <a:prstGeom prst="rect">
                <a:avLst/>
              </a:prstGeom>
              <a:blipFill>
                <a:blip r:embed="rId4"/>
                <a:stretch>
                  <a:fillRect t="-1497" r="-250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5181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1AA75E-24E6-4D8B-96B2-6E1557EA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I Know?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1A73F88-CA25-49AE-B3A9-D67CD3C215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Gradients are simply partial derivatives per-dimension: if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has n dimensions,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has n dimensions</a:t>
                </a:r>
              </a:p>
              <a:p>
                <a:r>
                  <a:rPr lang="en-US" dirty="0"/>
                  <a:t>Gradients point in direction of ascent and tell the rate of ascent</a:t>
                </a:r>
              </a:p>
              <a:p>
                <a:r>
                  <a:rPr lang="en-US" dirty="0"/>
                  <a:t>If a is minimum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Reverse is not true, especially in high-dimensional spaces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1A73F88-CA25-49AE-B3A9-D67CD3C215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0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BD65-C0D7-47AB-91B9-E3E26B27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6C12D5-C751-46F1-AE2E-5BF831DA3BCE}"/>
              </a:ext>
            </a:extLst>
          </p:cNvPr>
          <p:cNvGrpSpPr/>
          <p:nvPr/>
        </p:nvGrpSpPr>
        <p:grpSpPr>
          <a:xfrm>
            <a:off x="1978245" y="2644713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05A7C0-BA48-4A57-B052-201E74E47C69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0314BA-B26B-4329-8C54-F6C71F8E3865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1B4A1-9434-4D41-B9A5-DF067F11C8AF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A9E491-EEDF-4A8F-A99B-BAB08B04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21482"/>
            <a:ext cx="3903423" cy="2530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4419D-63D8-4984-A8C8-B04326FFA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821482"/>
            <a:ext cx="3903423" cy="2530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2EC4F0-882C-4048-A103-D1F4DA7D95F2}"/>
              </a:ext>
            </a:extLst>
          </p:cNvPr>
          <p:cNvGrpSpPr/>
          <p:nvPr/>
        </p:nvGrpSpPr>
        <p:grpSpPr>
          <a:xfrm>
            <a:off x="628650" y="3171217"/>
            <a:ext cx="8148144" cy="584775"/>
            <a:chOff x="628650" y="3171217"/>
            <a:chExt cx="8148144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10BA4-5271-476D-B6DB-B3C66A0BFA12}"/>
                </a:ext>
              </a:extLst>
            </p:cNvPr>
            <p:cNvSpPr txBox="1"/>
            <p:nvPr/>
          </p:nvSpPr>
          <p:spPr>
            <a:xfrm>
              <a:off x="628650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F7CE5E-AA03-4A6F-BE2B-CD347FCBE524}"/>
                </a:ext>
              </a:extLst>
            </p:cNvPr>
            <p:cNvSpPr txBox="1"/>
            <p:nvPr/>
          </p:nvSpPr>
          <p:spPr>
            <a:xfrm>
              <a:off x="4873371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Iy</a:t>
              </a:r>
              <a:endParaRPr lang="en-US" sz="3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D576F6-53C9-4E2F-9064-611F3F4E4691}"/>
              </a:ext>
            </a:extLst>
          </p:cNvPr>
          <p:cNvGrpSpPr/>
          <p:nvPr/>
        </p:nvGrpSpPr>
        <p:grpSpPr>
          <a:xfrm>
            <a:off x="6189061" y="2644710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B2521D-5A4F-442B-A2CC-DCDD22246587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A76483-38E8-4C0F-B9D4-911EA41F13AE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B1339-183A-471E-9CEF-27360E7C7102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1B6943A-6CFA-4466-9639-E8A3D7DB13EE}"/>
              </a:ext>
            </a:extLst>
          </p:cNvPr>
          <p:cNvSpPr txBox="1"/>
          <p:nvPr/>
        </p:nvSpPr>
        <p:spPr>
          <a:xfrm>
            <a:off x="7366910" y="2376228"/>
            <a:ext cx="58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3927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BC79-27B2-4542-884D-037DE835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A75523-FE1F-4001-A569-685B15832126}"/>
              </a:ext>
            </a:extLst>
          </p:cNvPr>
          <p:cNvGrpSpPr/>
          <p:nvPr/>
        </p:nvGrpSpPr>
        <p:grpSpPr>
          <a:xfrm>
            <a:off x="260058" y="2457955"/>
            <a:ext cx="8340962" cy="836191"/>
            <a:chOff x="260058" y="2457955"/>
            <a:chExt cx="8340962" cy="836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/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5F5D2-4617-4093-B212-F807EFDEBB0E}"/>
                </a:ext>
              </a:extLst>
            </p:cNvPr>
            <p:cNvSpPr txBox="1"/>
            <p:nvPr/>
          </p:nvSpPr>
          <p:spPr>
            <a:xfrm>
              <a:off x="260058" y="2643423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Remember: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58ED38-AD8F-4E20-83B1-2B918F3A6BE4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is function f(</a:t>
            </a:r>
            <a:r>
              <a:rPr lang="en-US" sz="3200" dirty="0" err="1"/>
              <a:t>x,y</a:t>
            </a:r>
            <a:r>
              <a:rPr lang="en-US" sz="320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370919-E081-4FC7-9446-1926C2AC4F06}"/>
              </a:ext>
            </a:extLst>
          </p:cNvPr>
          <p:cNvGrpSpPr/>
          <p:nvPr/>
        </p:nvGrpSpPr>
        <p:grpSpPr>
          <a:xfrm>
            <a:off x="260058" y="3688310"/>
            <a:ext cx="7742208" cy="836191"/>
            <a:chOff x="260058" y="3595498"/>
            <a:chExt cx="7742208" cy="8361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E023B7-7470-4D91-A96D-482F7F0C3932}"/>
                </a:ext>
              </a:extLst>
            </p:cNvPr>
            <p:cNvSpPr txBox="1"/>
            <p:nvPr/>
          </p:nvSpPr>
          <p:spPr>
            <a:xfrm>
              <a:off x="260058" y="3751984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Approximate: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/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20BD4-B044-427E-A1A9-333A63804B9E}"/>
              </a:ext>
            </a:extLst>
          </p:cNvPr>
          <p:cNvGrpSpPr/>
          <p:nvPr/>
        </p:nvGrpSpPr>
        <p:grpSpPr>
          <a:xfrm>
            <a:off x="260058" y="4918665"/>
            <a:ext cx="8368214" cy="836191"/>
            <a:chOff x="260058" y="4588175"/>
            <a:chExt cx="8368214" cy="8361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C58B1-8956-4DE6-A55C-468AF4C241B5}"/>
                </a:ext>
              </a:extLst>
            </p:cNvPr>
            <p:cNvSpPr txBox="1"/>
            <p:nvPr/>
          </p:nvSpPr>
          <p:spPr>
            <a:xfrm>
              <a:off x="260058" y="4744661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Another one: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/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05197-35B8-4539-BC1B-78E90DB0CA4D}"/>
              </a:ext>
            </a:extLst>
          </p:cNvPr>
          <p:cNvGrpSpPr/>
          <p:nvPr/>
        </p:nvGrpSpPr>
        <p:grpSpPr>
          <a:xfrm>
            <a:off x="815099" y="4367350"/>
            <a:ext cx="1187037" cy="593524"/>
            <a:chOff x="6038516" y="2787326"/>
            <a:chExt cx="848026" cy="4240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2CC2D8-FDA4-4DAB-BC80-2D314BFCFE70}"/>
                </a:ext>
              </a:extLst>
            </p:cNvPr>
            <p:cNvSpPr/>
            <p:nvPr/>
          </p:nvSpPr>
          <p:spPr>
            <a:xfrm>
              <a:off x="6038516" y="2787329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990B61-AD55-4EA5-B7A8-39775FEE7470}"/>
                </a:ext>
              </a:extLst>
            </p:cNvPr>
            <p:cNvSpPr/>
            <p:nvPr/>
          </p:nvSpPr>
          <p:spPr>
            <a:xfrm>
              <a:off x="6462528" y="2787326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5230B0-6C3A-4ECF-A840-ABA8B92AC9B4}"/>
              </a:ext>
            </a:extLst>
          </p:cNvPr>
          <p:cNvGrpSpPr/>
          <p:nvPr/>
        </p:nvGrpSpPr>
        <p:grpSpPr>
          <a:xfrm>
            <a:off x="515728" y="5620224"/>
            <a:ext cx="1780559" cy="593524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F8312-8BAD-4D8F-A476-354CD9F74865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A0ACE-0741-4B3B-997B-5DDA6DCD18D8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63A936-4F30-4F61-8BBB-62B27246B42B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544D-C2C4-4B93-8EF9-C2C08C8A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Differentiation Operations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AFDA40-E1F6-4661-A093-728F67A914DC}"/>
              </a:ext>
            </a:extLst>
          </p:cNvPr>
          <p:cNvGrpSpPr/>
          <p:nvPr/>
        </p:nvGrpSpPr>
        <p:grpSpPr>
          <a:xfrm>
            <a:off x="385893" y="2354957"/>
            <a:ext cx="7886379" cy="1139414"/>
            <a:chOff x="385893" y="2354957"/>
            <a:chExt cx="7886379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250F37A-DEAC-422A-B826-69C5E7A904EC}"/>
                    </a:ext>
                  </a:extLst>
                </p:cNvPr>
                <p:cNvSpPr txBox="1"/>
                <p:nvPr/>
              </p:nvSpPr>
              <p:spPr>
                <a:xfrm>
                  <a:off x="3068684" y="2354957"/>
                  <a:ext cx="1968039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250F37A-DEAC-422A-B826-69C5E7A90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684" y="2354957"/>
                  <a:ext cx="1968039" cy="11394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10256E0-D12A-4A78-B61F-A68D642B7EAE}"/>
                    </a:ext>
                  </a:extLst>
                </p:cNvPr>
                <p:cNvSpPr txBox="1"/>
                <p:nvPr/>
              </p:nvSpPr>
              <p:spPr>
                <a:xfrm>
                  <a:off x="5768830" y="2357778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10256E0-D12A-4A78-B61F-A68D642B7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830" y="2357778"/>
                  <a:ext cx="2503442" cy="11365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8A5F86-AC78-4D61-AA77-B61C5432657A}"/>
                </a:ext>
              </a:extLst>
            </p:cNvPr>
            <p:cNvSpPr txBox="1"/>
            <p:nvPr/>
          </p:nvSpPr>
          <p:spPr>
            <a:xfrm>
              <a:off x="385893" y="2659050"/>
              <a:ext cx="1698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Prewitt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CED929-2E8B-480E-97C5-02E3E520E959}"/>
              </a:ext>
            </a:extLst>
          </p:cNvPr>
          <p:cNvGrpSpPr/>
          <p:nvPr/>
        </p:nvGrpSpPr>
        <p:grpSpPr>
          <a:xfrm>
            <a:off x="385893" y="3849672"/>
            <a:ext cx="7886379" cy="1139414"/>
            <a:chOff x="385893" y="3849672"/>
            <a:chExt cx="7886379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BCFFE3-B6F1-43FF-AF99-CE3934362D30}"/>
                    </a:ext>
                  </a:extLst>
                </p:cNvPr>
                <p:cNvSpPr txBox="1"/>
                <p:nvPr/>
              </p:nvSpPr>
              <p:spPr>
                <a:xfrm>
                  <a:off x="3068684" y="3849672"/>
                  <a:ext cx="1968038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BCFFE3-B6F1-43FF-AF99-CE3934362D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684" y="3849672"/>
                  <a:ext cx="1968038" cy="11394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C326DE8-3FA3-4D81-83C3-348EB435D82E}"/>
                    </a:ext>
                  </a:extLst>
                </p:cNvPr>
                <p:cNvSpPr txBox="1"/>
                <p:nvPr/>
              </p:nvSpPr>
              <p:spPr>
                <a:xfrm>
                  <a:off x="5768830" y="3852493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C326DE8-3FA3-4D81-83C3-348EB435D8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830" y="3852493"/>
                  <a:ext cx="2503442" cy="1136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4BE1CF-BF35-4BD3-B253-D4462A3A7A73}"/>
                </a:ext>
              </a:extLst>
            </p:cNvPr>
            <p:cNvSpPr txBox="1"/>
            <p:nvPr/>
          </p:nvSpPr>
          <p:spPr>
            <a:xfrm>
              <a:off x="385893" y="4126991"/>
              <a:ext cx="1698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Sobel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910B7B-9B83-4A6A-9979-2D05C41014C1}"/>
              </a:ext>
            </a:extLst>
          </p:cNvPr>
          <p:cNvSpPr txBox="1"/>
          <p:nvPr/>
        </p:nvSpPr>
        <p:spPr>
          <a:xfrm>
            <a:off x="2809117" y="1581835"/>
            <a:ext cx="248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D12BE-6B4B-4C91-A47B-A46FD96701B7}"/>
              </a:ext>
            </a:extLst>
          </p:cNvPr>
          <p:cNvSpPr txBox="1"/>
          <p:nvPr/>
        </p:nvSpPr>
        <p:spPr>
          <a:xfrm>
            <a:off x="5776966" y="1581835"/>
            <a:ext cx="248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Vertical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B8306-A251-4EF5-BEB9-C5F03A1D4B98}"/>
              </a:ext>
            </a:extLst>
          </p:cNvPr>
          <p:cNvSpPr txBox="1"/>
          <p:nvPr/>
        </p:nvSpPr>
        <p:spPr>
          <a:xfrm>
            <a:off x="541090" y="5276165"/>
            <a:ext cx="8061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Why might people use these compared to [-1,0,1]? </a:t>
            </a:r>
          </a:p>
        </p:txBody>
      </p:sp>
    </p:spTree>
    <p:extLst>
      <p:ext uri="{BB962C8B-B14F-4D97-AF65-F5344CB8AC3E}">
        <p14:creationId xmlns:p14="http://schemas.microsoft.com/office/powerpoint/2010/main" val="22626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7D0F-AB38-434C-A8DA-7F5D977A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as Functions or 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117D0-E1E0-43F1-8A11-B237BD01A813}"/>
              </a:ext>
            </a:extLst>
          </p:cNvPr>
          <p:cNvSpPr txBox="1"/>
          <p:nvPr/>
        </p:nvSpPr>
        <p:spPr>
          <a:xfrm>
            <a:off x="388334" y="1708281"/>
            <a:ext cx="836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Key idea: can treat image as a point in R</a:t>
            </a:r>
            <a:r>
              <a:rPr lang="en-US" sz="3200" baseline="30000" dirty="0"/>
              <a:t>(</a:t>
            </a:r>
            <a:r>
              <a:rPr lang="en-US" sz="3200" baseline="30000" dirty="0" err="1"/>
              <a:t>HxW</a:t>
            </a:r>
            <a:r>
              <a:rPr lang="en-US" sz="3200" baseline="30000" dirty="0"/>
              <a:t>)</a:t>
            </a:r>
            <a:r>
              <a:rPr lang="en-US" sz="3200" dirty="0"/>
              <a:t> or as a function of </a:t>
            </a:r>
            <a:r>
              <a:rPr lang="en-US" sz="3200" dirty="0" err="1"/>
              <a:t>x,y</a:t>
            </a:r>
            <a:r>
              <a:rPr lang="en-US" sz="3200" dirty="0"/>
              <a:t>. </a:t>
            </a:r>
            <a:endParaRPr lang="en-US" sz="32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C91C2-C470-48AA-A5AC-D519B8D92CDC}"/>
                  </a:ext>
                </a:extLst>
              </p:cNvPr>
              <p:cNvSpPr txBox="1"/>
              <p:nvPr/>
            </p:nvSpPr>
            <p:spPr>
              <a:xfrm>
                <a:off x="268703" y="3219275"/>
                <a:ext cx="3974934" cy="2467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eqArr>
                                      <m:eqArr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e/>
                                    </m:eqArr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C91C2-C470-48AA-A5AC-D519B8D92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03" y="3219275"/>
                <a:ext cx="3974934" cy="24672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ABF76C0-BF35-4955-ACB1-7E43946A2809}"/>
              </a:ext>
            </a:extLst>
          </p:cNvPr>
          <p:cNvGrpSpPr/>
          <p:nvPr/>
        </p:nvGrpSpPr>
        <p:grpSpPr>
          <a:xfrm>
            <a:off x="4062860" y="3219275"/>
            <a:ext cx="4727353" cy="2246769"/>
            <a:chOff x="4062860" y="3219275"/>
            <a:chExt cx="4727353" cy="224676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7B4CBDA-B4F2-4686-8E78-5DC1C8658F46}"/>
                </a:ext>
              </a:extLst>
            </p:cNvPr>
            <p:cNvCxnSpPr/>
            <p:nvPr/>
          </p:nvCxnSpPr>
          <p:spPr>
            <a:xfrm flipH="1">
              <a:off x="4062860" y="3699545"/>
              <a:ext cx="679508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C3085-269C-4710-AA3B-03DB82C1B227}"/>
                </a:ext>
              </a:extLst>
            </p:cNvPr>
            <p:cNvSpPr txBox="1"/>
            <p:nvPr/>
          </p:nvSpPr>
          <p:spPr>
            <a:xfrm>
              <a:off x="4815280" y="3219275"/>
              <a:ext cx="39749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How much the intensity of the image changes as you go horizontally at (</a:t>
              </a:r>
              <a:r>
                <a:rPr lang="en-US" sz="2800" dirty="0" err="1">
                  <a:solidFill>
                    <a:schemeClr val="accent2"/>
                  </a:solidFill>
                </a:rPr>
                <a:t>x,y</a:t>
              </a:r>
              <a:r>
                <a:rPr lang="en-US" sz="2800" dirty="0">
                  <a:solidFill>
                    <a:schemeClr val="accent2"/>
                  </a:solidFill>
                </a:rPr>
                <a:t>)</a:t>
              </a:r>
            </a:p>
            <a:p>
              <a:r>
                <a:rPr lang="en-US" sz="2800" b="1" dirty="0">
                  <a:solidFill>
                    <a:schemeClr val="accent2"/>
                  </a:solidFill>
                </a:rPr>
                <a:t>(Often called Ix)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3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52B2-6972-451E-A078-3D6BB0BB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Image Gradient Direction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F4A5D6-E5AA-4393-B8B0-38E263D9935E}"/>
              </a:ext>
            </a:extLst>
          </p:cNvPr>
          <p:cNvGrpSpPr/>
          <p:nvPr/>
        </p:nvGrpSpPr>
        <p:grpSpPr>
          <a:xfrm>
            <a:off x="260100" y="2757058"/>
            <a:ext cx="2361416" cy="3208479"/>
            <a:chOff x="449102" y="3043583"/>
            <a:chExt cx="2361416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/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0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87AEBF69-BE58-4583-A6EC-9F25CFBB3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29" y="3043583"/>
              <a:ext cx="1967562" cy="1967562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Line 13">
              <a:extLst>
                <a:ext uri="{FF2B5EF4-FFF2-40B4-BE49-F238E27FC236}">
                  <a16:creationId xmlns:a16="http://schemas.microsoft.com/office/drawing/2014/main" id="{ED5EE2A7-ACB8-4B7A-8DCA-B0D345558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3960" y="4027364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F54E72-4911-458A-AA24-3A7EDC078542}"/>
                </a:ext>
              </a:extLst>
            </p:cNvPr>
            <p:cNvSpPr/>
            <p:nvPr/>
          </p:nvSpPr>
          <p:spPr>
            <a:xfrm>
              <a:off x="843786" y="3897190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738F32-AFD5-4C78-B128-0F83948334DE}"/>
              </a:ext>
            </a:extLst>
          </p:cNvPr>
          <p:cNvGrpSpPr/>
          <p:nvPr/>
        </p:nvGrpSpPr>
        <p:grpSpPr>
          <a:xfrm>
            <a:off x="3342468" y="2757058"/>
            <a:ext cx="2293000" cy="3208479"/>
            <a:chOff x="3342468" y="3043583"/>
            <a:chExt cx="2293000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/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918D3488-6C04-4DF2-90AC-E452BB4229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92519" y="3043583"/>
              <a:ext cx="1967562" cy="196756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3D9B2918-B03C-457C-874E-8E954F35714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915096" y="4050953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C7894DF-6F43-4CD7-9762-9C3A8E26ED46}"/>
                </a:ext>
              </a:extLst>
            </p:cNvPr>
            <p:cNvSpPr/>
            <p:nvPr/>
          </p:nvSpPr>
          <p:spPr>
            <a:xfrm rot="16200000">
              <a:off x="4358794" y="4494652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B0752C-D898-45CA-9A0C-3F317978804A}"/>
              </a:ext>
            </a:extLst>
          </p:cNvPr>
          <p:cNvGrpSpPr/>
          <p:nvPr/>
        </p:nvGrpSpPr>
        <p:grpSpPr>
          <a:xfrm>
            <a:off x="6489079" y="2757058"/>
            <a:ext cx="2599493" cy="3208479"/>
            <a:chOff x="6489079" y="3043583"/>
            <a:chExt cx="2599493" cy="32084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BCF06B-B81F-45D9-9060-F477E25466A1}"/>
                </a:ext>
              </a:extLst>
            </p:cNvPr>
            <p:cNvGrpSpPr/>
            <p:nvPr/>
          </p:nvGrpSpPr>
          <p:grpSpPr>
            <a:xfrm>
              <a:off x="6805045" y="3043583"/>
              <a:ext cx="1967562" cy="1967562"/>
              <a:chOff x="6805045" y="3043583"/>
              <a:chExt cx="1967562" cy="1967562"/>
            </a:xfrm>
          </p:grpSpPr>
          <p:sp>
            <p:nvSpPr>
              <p:cNvPr id="13" name="Rectangle 18">
                <a:extLst>
                  <a:ext uri="{FF2B5EF4-FFF2-40B4-BE49-F238E27FC236}">
                    <a16:creationId xmlns:a16="http://schemas.microsoft.com/office/drawing/2014/main" id="{3BE4AE55-DF52-4C24-8228-6DE7980F3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805045" y="3043583"/>
                <a:ext cx="1967562" cy="1967562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Line 13">
                <a:extLst>
                  <a:ext uri="{FF2B5EF4-FFF2-40B4-BE49-F238E27FC236}">
                    <a16:creationId xmlns:a16="http://schemas.microsoft.com/office/drawing/2014/main" id="{FF2DABD1-3EAB-498B-B81D-86766E382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829300">
                <a:off x="7023069" y="4202562"/>
                <a:ext cx="1147745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29CBA4E-09AE-43E9-9F74-5E23063EB73B}"/>
                  </a:ext>
                </a:extLst>
              </p:cNvPr>
              <p:cNvSpPr/>
              <p:nvPr/>
            </p:nvSpPr>
            <p:spPr>
              <a:xfrm rot="18829300">
                <a:off x="7069409" y="4473419"/>
                <a:ext cx="260349" cy="28638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/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4C36B9F-DD08-4C2A-968F-D748282CC1B0}"/>
              </a:ext>
            </a:extLst>
          </p:cNvPr>
          <p:cNvSpPr txBox="1"/>
          <p:nvPr/>
        </p:nvSpPr>
        <p:spPr>
          <a:xfrm>
            <a:off x="388334" y="1708281"/>
            <a:ext cx="836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 gradients</a:t>
            </a:r>
            <a:endParaRPr lang="en-US" sz="3200" baseline="30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2EC75A-5492-433E-9181-B50907E37AD3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1684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C1585-931E-4A12-906A-16CDCAE5CB5B}"/>
              </a:ext>
            </a:extLst>
          </p:cNvPr>
          <p:cNvSpPr txBox="1"/>
          <p:nvPr/>
        </p:nvSpPr>
        <p:spPr>
          <a:xfrm>
            <a:off x="388334" y="1708281"/>
            <a:ext cx="836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Gradient: direction of maximum change.</a:t>
            </a:r>
          </a:p>
          <a:p>
            <a:pPr algn="ctr"/>
            <a:r>
              <a:rPr lang="en-US" sz="3200" dirty="0"/>
              <a:t>What’s the relationship to edge direction?</a:t>
            </a:r>
            <a:endParaRPr lang="en-US" sz="32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F6EFB-1545-4CAB-A8B0-400494938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27264"/>
            <a:ext cx="3903423" cy="2530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5FD9B-226F-4D43-9743-AA29BD661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727264"/>
            <a:ext cx="3903423" cy="2530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C7A2DA-816C-4330-B23F-52A299636447}"/>
              </a:ext>
            </a:extLst>
          </p:cNvPr>
          <p:cNvSpPr txBox="1"/>
          <p:nvPr/>
        </p:nvSpPr>
        <p:spPr>
          <a:xfrm>
            <a:off x="628650" y="3076999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75EED-C8BA-447A-88B9-B77F208FD525}"/>
              </a:ext>
            </a:extLst>
          </p:cNvPr>
          <p:cNvSpPr txBox="1"/>
          <p:nvPr/>
        </p:nvSpPr>
        <p:spPr>
          <a:xfrm>
            <a:off x="4873371" y="3076999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Iy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0942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C5DF-CCD6-492D-9DEE-7348C264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</a:t>
            </a:r>
          </a:p>
        </p:txBody>
      </p:sp>
      <p:pic>
        <p:nvPicPr>
          <p:cNvPr id="20482" name="Picture 2" descr="http://www.cs.cornell.edu/~snavely/bundler/images/Colosseum.jpg">
            <a:extLst>
              <a:ext uri="{FF2B5EF4-FFF2-40B4-BE49-F238E27FC236}">
                <a16:creationId xmlns:a16="http://schemas.microsoft.com/office/drawing/2014/main" id="{41A2C31B-F550-419D-B0A7-A5CBCD29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9" y="2913949"/>
            <a:ext cx="8874443" cy="3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C45A6-A891-40B5-98EC-7A9CC55FD06A}"/>
              </a:ext>
            </a:extLst>
          </p:cNvPr>
          <p:cNvSpPr txBox="1"/>
          <p:nvPr/>
        </p:nvSpPr>
        <p:spPr>
          <a:xfrm>
            <a:off x="703789" y="1951296"/>
            <a:ext cx="793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Building a 3D Reconstruction Out Of Images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C211C-7029-436D-9F30-B9B9D298343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Seitz</a:t>
            </a:r>
          </a:p>
        </p:txBody>
      </p:sp>
    </p:spTree>
    <p:extLst>
      <p:ext uri="{BB962C8B-B14F-4D97-AF65-F5344CB8AC3E}">
        <p14:creationId xmlns:p14="http://schemas.microsoft.com/office/powerpoint/2010/main" val="127796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25557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(Ix</a:t>
            </a:r>
            <a:r>
              <a:rPr lang="en-US" sz="3200" baseline="30000" dirty="0"/>
              <a:t>2</a:t>
            </a:r>
            <a:r>
              <a:rPr lang="en-US" sz="3200" dirty="0"/>
              <a:t> + Iy</a:t>
            </a:r>
            <a:r>
              <a:rPr lang="en-US" sz="3200" baseline="30000" dirty="0"/>
              <a:t>2 </a:t>
            </a:r>
            <a:r>
              <a:rPr lang="en-US" sz="3200" dirty="0"/>
              <a:t>)</a:t>
            </a:r>
            <a:r>
              <a:rPr lang="en-US" sz="3200" baseline="30000" dirty="0"/>
              <a:t>1/2 </a:t>
            </a:r>
            <a:r>
              <a:rPr lang="en-US" sz="3200" dirty="0"/>
              <a:t>: magnitude</a:t>
            </a:r>
            <a:endParaRPr lang="en-US" sz="3200" baseline="30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A22D8-5795-4A9C-A985-0BA19ED4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0" y="2343357"/>
            <a:ext cx="5750460" cy="37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0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F8AFF7-8678-4C01-90A3-CDE3728C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59" cy="3728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I’m making the lightness equal to gradient magnitude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F5CBB-6056-4E22-A2CB-07E927DC0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5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Now I’m showing </a:t>
            </a:r>
            <a:r>
              <a:rPr lang="en-US" i="1" dirty="0"/>
              <a:t>all</a:t>
            </a:r>
            <a:r>
              <a:rPr lang="en-US" dirty="0"/>
              <a:t> the gradients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2FE5-3421-4CE0-8C02-FA220714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60" cy="372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79812-927D-46D0-9687-F34E42DB2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93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07655-F0AB-425B-B67B-68BC1B3E54A0}"/>
              </a:ext>
            </a:extLst>
          </p:cNvPr>
          <p:cNvSpPr txBox="1"/>
          <p:nvPr/>
        </p:nvSpPr>
        <p:spPr>
          <a:xfrm>
            <a:off x="559977" y="2293025"/>
            <a:ext cx="802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is there structure at 1 and not at 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53F848-EEFF-47B0-BEB7-A335531C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6" b="47127"/>
          <a:stretch/>
        </p:blipFill>
        <p:spPr>
          <a:xfrm>
            <a:off x="4817448" y="3017814"/>
            <a:ext cx="3070276" cy="3070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855AA-E12A-412D-841B-8D490968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7" b="47127"/>
          <a:stretch/>
        </p:blipFill>
        <p:spPr>
          <a:xfrm>
            <a:off x="1256276" y="3017815"/>
            <a:ext cx="3070276" cy="30702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2E7FD2-83F7-4A62-B30A-53B38403C37E}"/>
              </a:ext>
            </a:extLst>
          </p:cNvPr>
          <p:cNvSpPr/>
          <p:nvPr/>
        </p:nvSpPr>
        <p:spPr>
          <a:xfrm>
            <a:off x="3571635" y="3966607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32B498-9046-4C5E-87F1-E787600E9FC5}"/>
              </a:ext>
            </a:extLst>
          </p:cNvPr>
          <p:cNvSpPr/>
          <p:nvPr/>
        </p:nvSpPr>
        <p:spPr>
          <a:xfrm>
            <a:off x="2791414" y="3556389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B39C2-732D-4C4E-A0C8-086F83A5E986}"/>
              </a:ext>
            </a:extLst>
          </p:cNvPr>
          <p:cNvSpPr txBox="1"/>
          <p:nvPr/>
        </p:nvSpPr>
        <p:spPr>
          <a:xfrm>
            <a:off x="2899559" y="4242189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E1932-D918-4223-A3B9-4C64588CD83F}"/>
              </a:ext>
            </a:extLst>
          </p:cNvPr>
          <p:cNvSpPr txBox="1"/>
          <p:nvPr/>
        </p:nvSpPr>
        <p:spPr>
          <a:xfrm>
            <a:off x="3654476" y="4652407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3165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0A44-FE8F-4E4C-8CC7-491400E9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9751B-9CD5-47F7-BEEA-3164D77737CF}"/>
              </a:ext>
            </a:extLst>
          </p:cNvPr>
          <p:cNvGrpSpPr/>
          <p:nvPr/>
        </p:nvGrpSpPr>
        <p:grpSpPr>
          <a:xfrm>
            <a:off x="1819683" y="2127236"/>
            <a:ext cx="5756275" cy="1892300"/>
            <a:chOff x="1101725" y="2127236"/>
            <a:chExt cx="5756275" cy="1892300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id="{80D118ED-3F10-44CF-8B4D-F93DA7F89F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20097"/>
                </p:ext>
              </p:extLst>
            </p:nvPr>
          </p:nvGraphicFramePr>
          <p:xfrm>
            <a:off x="1839913" y="2127236"/>
            <a:ext cx="5018087" cy="189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7" name="Photo Editor Photo" r:id="rId5" imgW="5885714" imgH="2219635" progId="">
                    <p:embed/>
                  </p:oleObj>
                </mc:Choice>
                <mc:Fallback>
                  <p:oleObj name="Photo Editor Photo" r:id="rId5" imgW="5885714" imgH="2219635" progId="">
                    <p:embed/>
                    <p:pic>
                      <p:nvPicPr>
                        <p:cNvPr id="307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13" y="2127236"/>
                          <a:ext cx="5018087" cy="189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5" descr="txp_fig">
              <a:extLst>
                <a:ext uri="{FF2B5EF4-FFF2-40B4-BE49-F238E27FC236}">
                  <a16:creationId xmlns:a16="http://schemas.microsoft.com/office/drawing/2014/main" id="{57DAEE61-2807-47F5-A58D-85F2755070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1725" y="2730486"/>
              <a:ext cx="6508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6546-D919-457E-B0AD-303765A4D96D}"/>
              </a:ext>
            </a:extLst>
          </p:cNvPr>
          <p:cNvGrpSpPr/>
          <p:nvPr/>
        </p:nvGrpSpPr>
        <p:grpSpPr>
          <a:xfrm>
            <a:off x="1479958" y="4246546"/>
            <a:ext cx="6184085" cy="1790673"/>
            <a:chOff x="762000" y="4246546"/>
            <a:chExt cx="6184085" cy="17906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C41355-3A99-40ED-8E99-E2300E7D2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6"/>
            <a:stretch/>
          </p:blipFill>
          <p:spPr>
            <a:xfrm>
              <a:off x="1839913" y="4246546"/>
              <a:ext cx="5106172" cy="1790673"/>
            </a:xfrm>
            <a:prstGeom prst="rect">
              <a:avLst/>
            </a:prstGeom>
          </p:spPr>
        </p:pic>
        <p:pic>
          <p:nvPicPr>
            <p:cNvPr id="14" name="Picture 8" descr="txp_fig">
              <a:extLst>
                <a:ext uri="{FF2B5EF4-FFF2-40B4-BE49-F238E27FC236}">
                  <a16:creationId xmlns:a16="http://schemas.microsoft.com/office/drawing/2014/main" id="{D7CF8E85-9101-4789-93ED-24A527AF76B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" y="4794236"/>
              <a:ext cx="98742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D81879-CE7E-40AB-BB45-0F7F4D0BC7FA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Consider a row of f(</a:t>
            </a:r>
            <a:r>
              <a:rPr lang="en-US" sz="3200" dirty="0" err="1"/>
              <a:t>x,y</a:t>
            </a:r>
            <a:r>
              <a:rPr lang="en-US" sz="3200" dirty="0"/>
              <a:t>) (i.e., fix 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CF991-D457-4987-B53E-7989128C2B1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262790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C237-18A8-4A0F-984C-B2852FE9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D53A9D-52FC-454B-8DDC-844327118DF6}"/>
              </a:ext>
            </a:extLst>
          </p:cNvPr>
          <p:cNvGrpSpPr/>
          <p:nvPr/>
        </p:nvGrpSpPr>
        <p:grpSpPr>
          <a:xfrm>
            <a:off x="1055236" y="1674820"/>
            <a:ext cx="7033528" cy="523220"/>
            <a:chOff x="506143" y="2434223"/>
            <a:chExt cx="7033528" cy="523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118C83-6B6F-42CD-8C0F-94B259500FD4}"/>
                </a:ext>
              </a:extLst>
            </p:cNvPr>
            <p:cNvGrpSpPr/>
            <p:nvPr/>
          </p:nvGrpSpPr>
          <p:grpSpPr>
            <a:xfrm>
              <a:off x="6267630" y="2483825"/>
              <a:ext cx="1272041" cy="424017"/>
              <a:chOff x="1711756" y="1690689"/>
              <a:chExt cx="2726735" cy="908918"/>
            </a:xfrm>
            <a:solidFill>
              <a:schemeClr val="bg1">
                <a:lumMod val="95000"/>
              </a:schemeClr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C09E5D-AE54-40BB-963E-BB37C67829CE}"/>
                  </a:ext>
                </a:extLst>
              </p:cNvPr>
              <p:cNvSpPr/>
              <p:nvPr/>
            </p:nvSpPr>
            <p:spPr>
              <a:xfrm>
                <a:off x="1711756" y="1690695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1AE9-6323-41B0-921D-39C10BCA0A6F}"/>
                  </a:ext>
                </a:extLst>
              </p:cNvPr>
              <p:cNvSpPr/>
              <p:nvPr/>
            </p:nvSpPr>
            <p:spPr>
              <a:xfrm>
                <a:off x="2620667" y="1690693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9377938-F0F1-490D-9BB6-593979A31D5A}"/>
                  </a:ext>
                </a:extLst>
              </p:cNvPr>
              <p:cNvSpPr/>
              <p:nvPr/>
            </p:nvSpPr>
            <p:spPr>
              <a:xfrm>
                <a:off x="3529579" y="1690689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793B8-3F6F-4D90-84B4-D1B372987730}"/>
                </a:ext>
              </a:extLst>
            </p:cNvPr>
            <p:cNvSpPr txBox="1"/>
            <p:nvPr/>
          </p:nvSpPr>
          <p:spPr>
            <a:xfrm>
              <a:off x="506143" y="2434223"/>
              <a:ext cx="5810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Conv. image + per-pixel noise with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/>
              <p:nvPr/>
            </p:nvSpPr>
            <p:spPr>
              <a:xfrm>
                <a:off x="1604326" y="2967578"/>
                <a:ext cx="5935343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26" y="2967578"/>
                <a:ext cx="5935343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590F8EA-BA53-4A1A-AFE2-61CDCB2CD444}"/>
              </a:ext>
            </a:extLst>
          </p:cNvPr>
          <p:cNvGrpSpPr/>
          <p:nvPr/>
        </p:nvGrpSpPr>
        <p:grpSpPr>
          <a:xfrm>
            <a:off x="1727913" y="2273104"/>
            <a:ext cx="5407630" cy="523220"/>
            <a:chOff x="1488849" y="2659224"/>
            <a:chExt cx="5407630" cy="5232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A6BCE3-99B5-43D0-A84F-C41C1C6D2BA4}"/>
                </a:ext>
              </a:extLst>
            </p:cNvPr>
            <p:cNvGrpSpPr/>
            <p:nvPr/>
          </p:nvGrpSpPr>
          <p:grpSpPr>
            <a:xfrm>
              <a:off x="1488849" y="2659224"/>
              <a:ext cx="3566553" cy="523220"/>
              <a:chOff x="1335217" y="3078673"/>
              <a:chExt cx="3566553" cy="5232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6ACBC9A-B260-478E-8F8B-BD215598D3F7}"/>
                      </a:ext>
                    </a:extLst>
                  </p:cNvPr>
                  <p:cNvSpPr txBox="1"/>
                  <p:nvPr/>
                </p:nvSpPr>
                <p:spPr>
                  <a:xfrm>
                    <a:off x="1335217" y="3124840"/>
                    <a:ext cx="884088" cy="4655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6ACBC9A-B260-478E-8F8B-BD215598D3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5217" y="3124840"/>
                    <a:ext cx="884088" cy="4655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26CE43-0FD9-4DFB-858C-381C3A7F7B48}"/>
                  </a:ext>
                </a:extLst>
              </p:cNvPr>
              <p:cNvSpPr txBox="1"/>
              <p:nvPr/>
            </p:nvSpPr>
            <p:spPr>
              <a:xfrm>
                <a:off x="2219305" y="3078673"/>
                <a:ext cx="26824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True 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BC6DF84-6F18-4AA6-AE6C-49CB4663305C}"/>
                    </a:ext>
                  </a:extLst>
                </p:cNvPr>
                <p:cNvSpPr txBox="1"/>
                <p:nvPr/>
              </p:nvSpPr>
              <p:spPr>
                <a:xfrm>
                  <a:off x="4571997" y="2698562"/>
                  <a:ext cx="2324482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(0,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BC6DF84-6F18-4AA6-AE6C-49CB466330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997" y="2698562"/>
                  <a:ext cx="2324482" cy="4742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215C5-F468-4A31-BC99-09F13FC30184}"/>
              </a:ext>
            </a:extLst>
          </p:cNvPr>
          <p:cNvGrpSpPr/>
          <p:nvPr/>
        </p:nvGrpSpPr>
        <p:grpSpPr>
          <a:xfrm>
            <a:off x="1604326" y="3614059"/>
            <a:ext cx="6024341" cy="1782561"/>
            <a:chOff x="1604326" y="3614059"/>
            <a:chExt cx="6024341" cy="1782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44CC02-69F6-496E-ACE3-781C00A6F864}"/>
                    </a:ext>
                  </a:extLst>
                </p:cNvPr>
                <p:cNvSpPr txBox="1"/>
                <p:nvPr/>
              </p:nvSpPr>
              <p:spPr>
                <a:xfrm>
                  <a:off x="1604326" y="3614059"/>
                  <a:ext cx="6024341" cy="4655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)+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−1 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44CC02-69F6-496E-ACE3-781C00A6F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4326" y="3614059"/>
                  <a:ext cx="6024341" cy="465577"/>
                </a:xfrm>
                <a:prstGeom prst="rect">
                  <a:avLst/>
                </a:prstGeom>
                <a:blipFill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BF62796C-7B5B-4135-8DB8-FF02B1372071}"/>
                </a:ext>
              </a:extLst>
            </p:cNvPr>
            <p:cNvSpPr/>
            <p:nvPr/>
          </p:nvSpPr>
          <p:spPr>
            <a:xfrm rot="16200000">
              <a:off x="3521280" y="3214323"/>
              <a:ext cx="226503" cy="1992388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C286E4-2DC5-40D7-8792-A3E2A9006DFB}"/>
                </a:ext>
              </a:extLst>
            </p:cNvPr>
            <p:cNvSpPr txBox="1"/>
            <p:nvPr/>
          </p:nvSpPr>
          <p:spPr>
            <a:xfrm>
              <a:off x="2638337" y="4442513"/>
              <a:ext cx="19923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True difference</a:t>
              </a:r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59E9C277-AF36-4FDD-AEC3-8C63FF076786}"/>
                </a:ext>
              </a:extLst>
            </p:cNvPr>
            <p:cNvSpPr/>
            <p:nvPr/>
          </p:nvSpPr>
          <p:spPr>
            <a:xfrm rot="16200000">
              <a:off x="6056155" y="3214323"/>
              <a:ext cx="226503" cy="1992388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A26D92-1C4E-4EB2-93D6-014C98E9FA51}"/>
                </a:ext>
              </a:extLst>
            </p:cNvPr>
            <p:cNvSpPr txBox="1"/>
            <p:nvPr/>
          </p:nvSpPr>
          <p:spPr>
            <a:xfrm>
              <a:off x="5173211" y="4442512"/>
              <a:ext cx="19923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Sum of 2 Gaussians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FEE74-E460-426D-AE7B-B83CE5F9C6C7}"/>
              </a:ext>
            </a:extLst>
          </p:cNvPr>
          <p:cNvGrpSpPr/>
          <p:nvPr/>
        </p:nvGrpSpPr>
        <p:grpSpPr>
          <a:xfrm>
            <a:off x="1229439" y="5714485"/>
            <a:ext cx="7160208" cy="523220"/>
            <a:chOff x="1229439" y="5714485"/>
            <a:chExt cx="7160208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/>
                <p:nvPr/>
              </p:nvSpPr>
              <p:spPr>
                <a:xfrm>
                  <a:off x="1229439" y="5738979"/>
                  <a:ext cx="3943772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439" y="5738979"/>
                  <a:ext cx="3943772" cy="4742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4C0D73-B949-4DFF-B6AE-DF4FCC94E381}"/>
                </a:ext>
              </a:extLst>
            </p:cNvPr>
            <p:cNvSpPr txBox="1"/>
            <p:nvPr/>
          </p:nvSpPr>
          <p:spPr>
            <a:xfrm>
              <a:off x="5173211" y="5714485"/>
              <a:ext cx="3216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Variance doubles!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0A44-FE8F-4E4C-8CC7-491400E9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9751B-9CD5-47F7-BEEA-3164D77737CF}"/>
              </a:ext>
            </a:extLst>
          </p:cNvPr>
          <p:cNvGrpSpPr/>
          <p:nvPr/>
        </p:nvGrpSpPr>
        <p:grpSpPr>
          <a:xfrm>
            <a:off x="1819683" y="1840055"/>
            <a:ext cx="5756275" cy="1892300"/>
            <a:chOff x="1101725" y="2127236"/>
            <a:chExt cx="5756275" cy="1892300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id="{80D118ED-3F10-44CF-8B4D-F93DA7F89F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39913" y="2127236"/>
            <a:ext cx="5018087" cy="189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1" name="Photo Editor Photo" r:id="rId5" imgW="5885714" imgH="2219635" progId="">
                    <p:embed/>
                  </p:oleObj>
                </mc:Choice>
                <mc:Fallback>
                  <p:oleObj name="Photo Editor Photo" r:id="rId5" imgW="5885714" imgH="2219635" progId="">
                    <p:embed/>
                    <p:pic>
                      <p:nvPicPr>
                        <p:cNvPr id="4" name="Object 4">
                          <a:extLst>
                            <a:ext uri="{FF2B5EF4-FFF2-40B4-BE49-F238E27FC236}">
                              <a16:creationId xmlns:a16="http://schemas.microsoft.com/office/drawing/2014/main" id="{80D118ED-3F10-44CF-8B4D-F93DA7F89F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13" y="2127236"/>
                          <a:ext cx="5018087" cy="189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5" descr="txp_fig">
              <a:extLst>
                <a:ext uri="{FF2B5EF4-FFF2-40B4-BE49-F238E27FC236}">
                  <a16:creationId xmlns:a16="http://schemas.microsoft.com/office/drawing/2014/main" id="{57DAEE61-2807-47F5-A58D-85F2755070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1725" y="2730486"/>
              <a:ext cx="6508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6546-D919-457E-B0AD-303765A4D96D}"/>
              </a:ext>
            </a:extLst>
          </p:cNvPr>
          <p:cNvGrpSpPr/>
          <p:nvPr/>
        </p:nvGrpSpPr>
        <p:grpSpPr>
          <a:xfrm>
            <a:off x="1479958" y="3732355"/>
            <a:ext cx="6184085" cy="1790673"/>
            <a:chOff x="762000" y="4246546"/>
            <a:chExt cx="6184085" cy="17906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C41355-3A99-40ED-8E99-E2300E7D2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6"/>
            <a:stretch/>
          </p:blipFill>
          <p:spPr>
            <a:xfrm>
              <a:off x="1839913" y="4246546"/>
              <a:ext cx="5106172" cy="1790673"/>
            </a:xfrm>
            <a:prstGeom prst="rect">
              <a:avLst/>
            </a:prstGeom>
          </p:spPr>
        </p:pic>
        <p:pic>
          <p:nvPicPr>
            <p:cNvPr id="14" name="Picture 8" descr="txp_fig">
              <a:extLst>
                <a:ext uri="{FF2B5EF4-FFF2-40B4-BE49-F238E27FC236}">
                  <a16:creationId xmlns:a16="http://schemas.microsoft.com/office/drawing/2014/main" id="{D7CF8E85-9101-4789-93ED-24A527AF76B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" y="4794236"/>
              <a:ext cx="98742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D81879-CE7E-40AB-BB45-0F7F4D0BC7FA}"/>
              </a:ext>
            </a:extLst>
          </p:cNvPr>
          <p:cNvSpPr txBox="1"/>
          <p:nvPr/>
        </p:nvSpPr>
        <p:spPr>
          <a:xfrm>
            <a:off x="-422451" y="1283278"/>
            <a:ext cx="998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Consider a row of f(</a:t>
            </a:r>
            <a:r>
              <a:rPr lang="en-US" sz="3200" dirty="0" err="1"/>
              <a:t>x,y</a:t>
            </a:r>
            <a:r>
              <a:rPr lang="en-US" sz="3200" dirty="0"/>
              <a:t>) (i.e., make y constant)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CF991-D457-4987-B53E-7989128C2B1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D8694-484B-47B6-8757-DCB0536834DF}"/>
              </a:ext>
            </a:extLst>
          </p:cNvPr>
          <p:cNvSpPr txBox="1"/>
          <p:nvPr/>
        </p:nvSpPr>
        <p:spPr>
          <a:xfrm>
            <a:off x="259151" y="5683896"/>
            <a:ext cx="862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use the last class to fix this?</a:t>
            </a:r>
          </a:p>
        </p:txBody>
      </p:sp>
    </p:spTree>
    <p:extLst>
      <p:ext uri="{BB962C8B-B14F-4D97-AF65-F5344CB8AC3E}">
        <p14:creationId xmlns:p14="http://schemas.microsoft.com/office/powerpoint/2010/main" val="15870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817C-602F-41A8-81BB-8EA6F9BC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Noise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AA8DA595-5FE0-4186-9A7B-7C66C593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1376493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A61AE030-431C-4393-AB96-3F2BDAD4A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903543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16" name="Group 27">
            <a:extLst>
              <a:ext uri="{FF2B5EF4-FFF2-40B4-BE49-F238E27FC236}">
                <a16:creationId xmlns:a16="http://schemas.microsoft.com/office/drawing/2014/main" id="{B16F0824-6774-4C0F-8E26-38827EBCDE8E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778256"/>
            <a:ext cx="5600700" cy="1120775"/>
            <a:chOff x="1032" y="1507"/>
            <a:chExt cx="3528" cy="706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F54B8638-4531-4D75-A1E8-8FB03A32E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3D0AE07D-AB47-4B40-984C-B3A71FD03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19" name="Group 28">
            <a:extLst>
              <a:ext uri="{FF2B5EF4-FFF2-40B4-BE49-F238E27FC236}">
                <a16:creationId xmlns:a16="http://schemas.microsoft.com/office/drawing/2014/main" id="{0CA4E940-81B3-4CF2-BB36-652FD7E2872E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916493"/>
            <a:ext cx="5946775" cy="1104900"/>
            <a:chOff x="814" y="2224"/>
            <a:chExt cx="3746" cy="696"/>
          </a:xfrm>
        </p:grpSpPr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42F91BE3-96E8-4AFC-8701-6F4AE4C93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611034D1-BA13-473B-A5EE-1B4A424B7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FFA533EE-7D23-4A24-9AC3-5224E88B2FCE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021393"/>
            <a:ext cx="6324600" cy="1155700"/>
            <a:chOff x="576" y="2920"/>
            <a:chExt cx="3984" cy="728"/>
          </a:xfrm>
        </p:grpSpPr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17141F6C-4BBD-4371-AFC1-E32FD498A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4A203B44-82BD-402F-B942-5761AABE9E0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7" name="Equation" r:id="rId7" imgW="660240" imgH="393480" progId="Equation.3">
                    <p:embed/>
                  </p:oleObj>
                </mc:Choice>
                <mc:Fallback>
                  <p:oleObj name="Equation" r:id="rId7" imgW="660240" imgH="393480" progId="Equation.3">
                    <p:embed/>
                    <p:pic>
                      <p:nvPicPr>
                        <p:cNvPr id="4098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E6D3DA-4CA7-4E92-9671-F7A2253AA62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3471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2D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2C3E08-4F38-4F7E-A63B-578B67AAD313}"/>
              </a:ext>
            </a:extLst>
          </p:cNvPr>
          <p:cNvGrpSpPr/>
          <p:nvPr/>
        </p:nvGrpSpPr>
        <p:grpSpPr>
          <a:xfrm>
            <a:off x="169410" y="2303787"/>
            <a:ext cx="3173369" cy="4270614"/>
            <a:chOff x="101963" y="2068895"/>
            <a:chExt cx="3173369" cy="42706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3CA9A6-488A-4A63-9644-07A16506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2068895"/>
              <a:ext cx="3173369" cy="2057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F1D2B8-F995-4107-AD9E-FAADCC7E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4282109"/>
              <a:ext cx="3173368" cy="2057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3771FD0-C77C-425C-A16D-88567C592BE5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Noisy Input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2804F-657B-483A-A115-79FA792E7A99}"/>
              </a:ext>
            </a:extLst>
          </p:cNvPr>
          <p:cNvGrpSpPr/>
          <p:nvPr/>
        </p:nvGrpSpPr>
        <p:grpSpPr>
          <a:xfrm>
            <a:off x="3543300" y="1739547"/>
            <a:ext cx="3173369" cy="4834854"/>
            <a:chOff x="3543300" y="1739547"/>
            <a:chExt cx="3173369" cy="483485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7A289B-09DA-4E7B-B30F-0537C663D02E}"/>
                </a:ext>
              </a:extLst>
            </p:cNvPr>
            <p:cNvGrpSpPr/>
            <p:nvPr/>
          </p:nvGrpSpPr>
          <p:grpSpPr>
            <a:xfrm>
              <a:off x="3543300" y="2303787"/>
              <a:ext cx="3173369" cy="4270614"/>
              <a:chOff x="3475853" y="2068895"/>
              <a:chExt cx="3173369" cy="427061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308BFA5-2501-4346-B731-D2BCEEE8D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2068895"/>
                <a:ext cx="3173369" cy="20574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BBC948B-CBB4-4152-8135-1E0D0A45C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4282109"/>
                <a:ext cx="3173368" cy="20574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A117BF-EA15-472B-A16E-2573C39F3185}"/>
                </a:ext>
              </a:extLst>
            </p:cNvPr>
            <p:cNvSpPr txBox="1"/>
            <p:nvPr/>
          </p:nvSpPr>
          <p:spPr>
            <a:xfrm>
              <a:off x="3543300" y="1739547"/>
              <a:ext cx="3173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Ix via [-1,01]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AA6725-417F-4575-89D1-FB0BFC410E69}"/>
              </a:ext>
            </a:extLst>
          </p:cNvPr>
          <p:cNvGrpSpPr/>
          <p:nvPr/>
        </p:nvGrpSpPr>
        <p:grpSpPr>
          <a:xfrm>
            <a:off x="6862164" y="1731709"/>
            <a:ext cx="2167453" cy="4842692"/>
            <a:chOff x="6862164" y="1731709"/>
            <a:chExt cx="2167453" cy="48426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156DAD-0371-4894-97B8-25C2C297E843}"/>
                </a:ext>
              </a:extLst>
            </p:cNvPr>
            <p:cNvGrpSpPr/>
            <p:nvPr/>
          </p:nvGrpSpPr>
          <p:grpSpPr>
            <a:xfrm>
              <a:off x="6917190" y="2303787"/>
              <a:ext cx="2057400" cy="4270614"/>
              <a:chOff x="6849743" y="2068895"/>
              <a:chExt cx="2057400" cy="427061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432333-AD4E-46CD-B7D0-988385A23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2068895"/>
                <a:ext cx="2057400" cy="20574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708F14A-A691-4299-9767-C8B008E5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4282109"/>
                <a:ext cx="2057400" cy="2057400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74D4D1-C0C4-4B48-AC41-708B98026195}"/>
                </a:ext>
              </a:extLst>
            </p:cNvPr>
            <p:cNvSpPr txBox="1"/>
            <p:nvPr/>
          </p:nvSpPr>
          <p:spPr>
            <a:xfrm>
              <a:off x="6862164" y="1731709"/>
              <a:ext cx="2167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Zoom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4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+ Smoothing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536B83-373E-460F-A842-C0BFE1370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2303787"/>
            <a:ext cx="3173368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16436-BCF0-435D-9B8B-F909C1CB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4517001"/>
            <a:ext cx="3173368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80F88-0DFF-43AD-B663-CEBBB1D20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303787"/>
            <a:ext cx="3173368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C50B05-DD0F-4262-8FAC-5F4B84D9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4517001"/>
            <a:ext cx="3173367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028CA-DFEE-45E0-8A1A-02694EB4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4517001"/>
            <a:ext cx="2057400" cy="2057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E7E67-3C37-4E4A-9482-5AF0176C1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2303787"/>
            <a:ext cx="20574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34D512-B4AC-4CDC-B206-3649DD3161A6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Smoothed 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E11FB6-17F5-47CF-94E3-9C766E4F543D}"/>
              </a:ext>
            </a:extLst>
          </p:cNvPr>
          <p:cNvSpPr txBox="1"/>
          <p:nvPr/>
        </p:nvSpPr>
        <p:spPr>
          <a:xfrm>
            <a:off x="3543300" y="1739547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Ix via [-1,01]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352E04-9441-4F25-9469-5DB0E927AB00}"/>
              </a:ext>
            </a:extLst>
          </p:cNvPr>
          <p:cNvSpPr txBox="1"/>
          <p:nvPr/>
        </p:nvSpPr>
        <p:spPr>
          <a:xfrm>
            <a:off x="6862164" y="1731709"/>
            <a:ext cx="216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63012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223A-4BD3-4466-98F9-1665DAFB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98206-8D8D-4CFC-8631-CEC1A8E1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8" y="2545516"/>
            <a:ext cx="7736424" cy="3624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73956-B094-491B-B9B2-B9D96D489791}"/>
              </a:ext>
            </a:extLst>
          </p:cNvPr>
          <p:cNvSpPr txBox="1"/>
          <p:nvPr/>
        </p:nvSpPr>
        <p:spPr>
          <a:xfrm>
            <a:off x="703789" y="1951296"/>
            <a:ext cx="793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Stitching photos taken at different angles</a:t>
            </a:r>
          </a:p>
        </p:txBody>
      </p:sp>
    </p:spTree>
    <p:extLst>
      <p:ext uri="{BB962C8B-B14F-4D97-AF65-F5344CB8AC3E}">
        <p14:creationId xmlns:p14="http://schemas.microsoft.com/office/powerpoint/2010/main" val="35837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2118-AE45-4EFB-AF73-9A983A79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It One Pass (1D)</a:t>
            </a:r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EAB5D7C5-B879-4AA9-84C6-FEC1F33457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7622" y="2560041"/>
          <a:ext cx="490377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2" name="Photo Editor Photo" r:id="rId3" imgW="6001588" imgH="4847619" progId="">
                  <p:embed/>
                </p:oleObj>
              </mc:Choice>
              <mc:Fallback>
                <p:oleObj name="Photo Editor Photo" r:id="rId3" imgW="6001588" imgH="4847619" progId="">
                  <p:embed/>
                  <p:pic>
                    <p:nvPicPr>
                      <p:cNvPr id="512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22" y="2560041"/>
                        <a:ext cx="490377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6E4EC81C-4320-4D91-B51B-9DD19D87D2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5300567"/>
          <a:ext cx="981028" cy="664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3" name="Equation" r:id="rId5" imgW="558720" imgH="393480" progId="Equation.3">
                  <p:embed/>
                </p:oleObj>
              </mc:Choice>
              <mc:Fallback>
                <p:oleObj name="Equation" r:id="rId5" imgW="558720" imgH="393480" progId="Equation.3">
                  <p:embed/>
                  <p:pic>
                    <p:nvPicPr>
                      <p:cNvPr id="512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00567"/>
                        <a:ext cx="981028" cy="6644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>
            <a:extLst>
              <a:ext uri="{FF2B5EF4-FFF2-40B4-BE49-F238E27FC236}">
                <a16:creationId xmlns:a16="http://schemas.microsoft.com/office/drawing/2014/main" id="{74363399-E33B-43BB-9C16-A29FE45E3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52" y="3035800"/>
            <a:ext cx="268420" cy="45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aphicFrame>
        <p:nvGraphicFramePr>
          <p:cNvPr id="10" name="Object 11">
            <a:extLst>
              <a:ext uri="{FF2B5EF4-FFF2-40B4-BE49-F238E27FC236}">
                <a16:creationId xmlns:a16="http://schemas.microsoft.com/office/drawing/2014/main" id="{415AEB0D-6C59-45D6-BE12-2F8F11C8B5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2823" y="4105273"/>
          <a:ext cx="603605" cy="69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" name="Equation" r:id="rId7" imgW="330120" imgH="393480" progId="Equation.3">
                  <p:embed/>
                </p:oleObj>
              </mc:Choice>
              <mc:Fallback>
                <p:oleObj name="Equation" r:id="rId7" imgW="330120" imgH="393480" progId="Equation.3">
                  <p:embed/>
                  <p:pic>
                    <p:nvPicPr>
                      <p:cNvPr id="512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23" y="4105273"/>
                        <a:ext cx="603605" cy="69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514A65-EEAE-4ECF-8B5B-15F874BC2F2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69ED7-F010-468C-AC6F-F41B8CD1C720}"/>
                  </a:ext>
                </a:extLst>
              </p:cNvPr>
              <p:cNvSpPr txBox="1"/>
              <p:nvPr/>
            </p:nvSpPr>
            <p:spPr>
              <a:xfrm>
                <a:off x="3031232" y="1582297"/>
                <a:ext cx="3816558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69ED7-F010-468C-AC6F-F41B8CD1C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232" y="1582297"/>
                <a:ext cx="3816558" cy="93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1491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D652-D245-4896-8DA8-5B5565F1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It One Pass (2D)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54E8B5-387D-4F58-B45E-88A3EC0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99759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C28E43-5BEC-4070-99BD-D8E287C1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9759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FD6114A-51A6-4C16-8D49-16D78DBC9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3322" b="6276"/>
          <a:stretch/>
        </p:blipFill>
        <p:spPr bwMode="auto">
          <a:xfrm>
            <a:off x="1516758" y="1871652"/>
            <a:ext cx="2833885" cy="201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36759BA-EE38-4656-BD8B-A16CA944A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5379" b="6143"/>
          <a:stretch/>
        </p:blipFill>
        <p:spPr bwMode="auto">
          <a:xfrm>
            <a:off x="4863909" y="1871652"/>
            <a:ext cx="2780094" cy="201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F315A-ABC0-40D9-8680-6FA3B9A2E3FE}"/>
              </a:ext>
            </a:extLst>
          </p:cNvPr>
          <p:cNvSpPr txBox="1"/>
          <p:nvPr/>
        </p:nvSpPr>
        <p:spPr>
          <a:xfrm>
            <a:off x="541090" y="5844764"/>
            <a:ext cx="806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Which one finds the X direction?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2335C-9335-4348-A79E-5C07F17796A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684387-EB8D-4FF1-B465-7476EFDB312E}"/>
              </a:ext>
            </a:extLst>
          </p:cNvPr>
          <p:cNvSpPr txBox="1"/>
          <p:nvPr/>
        </p:nvSpPr>
        <p:spPr>
          <a:xfrm>
            <a:off x="1455957" y="1335786"/>
            <a:ext cx="6056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Gaussian Derivative Filter</a:t>
            </a:r>
          </a:p>
        </p:txBody>
      </p:sp>
    </p:spTree>
    <p:extLst>
      <p:ext uri="{BB962C8B-B14F-4D97-AF65-F5344CB8AC3E}">
        <p14:creationId xmlns:p14="http://schemas.microsoft.com/office/powerpoint/2010/main" val="5858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6329-EB34-40D8-996A-5053A6C4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the Gaussian 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AEF287-8EDC-4A93-8D0A-58C78F255044}"/>
              </a:ext>
            </a:extLst>
          </p:cNvPr>
          <p:cNvGrpSpPr/>
          <p:nvPr/>
        </p:nvGrpSpPr>
        <p:grpSpPr>
          <a:xfrm>
            <a:off x="153988" y="1465669"/>
            <a:ext cx="2970212" cy="3799820"/>
            <a:chOff x="153988" y="1465669"/>
            <a:chExt cx="2970212" cy="379982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AEC3248-3692-41D9-9A0F-B477C2973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9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DFC11B-5FD0-4681-AC8C-AD72E386B3DC}"/>
                </a:ext>
              </a:extLst>
            </p:cNvPr>
            <p:cNvSpPr txBox="1"/>
            <p:nvPr/>
          </p:nvSpPr>
          <p:spPr>
            <a:xfrm>
              <a:off x="1539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 pixel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A183F4-2C0F-4C56-8C3A-A63E490D6A23}"/>
              </a:ext>
            </a:extLst>
          </p:cNvPr>
          <p:cNvGrpSpPr/>
          <p:nvPr/>
        </p:nvGrpSpPr>
        <p:grpSpPr>
          <a:xfrm>
            <a:off x="3125788" y="1465669"/>
            <a:ext cx="2970212" cy="3799820"/>
            <a:chOff x="3125788" y="1465669"/>
            <a:chExt cx="2970212" cy="379982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3AAECB5D-E69E-443B-9E94-B9F885978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57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43C821-C70D-4662-AEE8-C15FD3A4DA4C}"/>
                </a:ext>
              </a:extLst>
            </p:cNvPr>
            <p:cNvSpPr txBox="1"/>
            <p:nvPr/>
          </p:nvSpPr>
          <p:spPr>
            <a:xfrm>
              <a:off x="31257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 pixels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821E49-6DAC-4B33-826F-C45245BF07BB}"/>
              </a:ext>
            </a:extLst>
          </p:cNvPr>
          <p:cNvGrpSpPr/>
          <p:nvPr/>
        </p:nvGrpSpPr>
        <p:grpSpPr>
          <a:xfrm>
            <a:off x="6097588" y="1465669"/>
            <a:ext cx="2970212" cy="3799820"/>
            <a:chOff x="6097588" y="1465669"/>
            <a:chExt cx="2970212" cy="379982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A6C93F-760D-4486-8837-EB80CA5A0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75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477D64-B0A0-4A27-B3B8-5367CCE5F5E7}"/>
                </a:ext>
              </a:extLst>
            </p:cNvPr>
            <p:cNvSpPr txBox="1"/>
            <p:nvPr/>
          </p:nvSpPr>
          <p:spPr>
            <a:xfrm>
              <a:off x="60975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7 pixels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CB563-EB71-450E-9AAB-166BCBFBBEB7}"/>
              </a:ext>
            </a:extLst>
          </p:cNvPr>
          <p:cNvSpPr txBox="1"/>
          <p:nvPr/>
        </p:nvSpPr>
        <p:spPr>
          <a:xfrm>
            <a:off x="137999" y="5392331"/>
            <a:ext cx="8868003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Removes noise, but blurs 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E7489-03CE-4DC4-88DF-FB6D00D08E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Forsyth</a:t>
            </a:r>
          </a:p>
        </p:txBody>
      </p:sp>
    </p:spTree>
    <p:extLst>
      <p:ext uri="{BB962C8B-B14F-4D97-AF65-F5344CB8AC3E}">
        <p14:creationId xmlns:p14="http://schemas.microsoft.com/office/powerpoint/2010/main" val="16181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FE61-A547-44B8-B258-A4156C98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Compared with the Past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680EC80-12D4-4DB1-AB88-3CCCC7F8A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00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A78F8BD-C264-4BB7-B45B-55ACABA4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600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5BD89-DE9C-435A-85AF-463EB69FDDB2}"/>
              </a:ext>
            </a:extLst>
          </p:cNvPr>
          <p:cNvSpPr txBox="1"/>
          <p:nvPr/>
        </p:nvSpPr>
        <p:spPr>
          <a:xfrm>
            <a:off x="137999" y="5276165"/>
            <a:ext cx="8868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Why would anybody use the bottom filter?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76332-AE98-4E3E-86E7-C8E52AFCFA3D}"/>
              </a:ext>
            </a:extLst>
          </p:cNvPr>
          <p:cNvSpPr txBox="1"/>
          <p:nvPr/>
        </p:nvSpPr>
        <p:spPr>
          <a:xfrm>
            <a:off x="137999" y="1999446"/>
            <a:ext cx="2286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Gaussian </a:t>
            </a:r>
          </a:p>
          <a:p>
            <a:r>
              <a:rPr lang="en-US" sz="28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1A997-33AA-4315-8F1E-0FBA4CA9ED59}"/>
              </a:ext>
            </a:extLst>
          </p:cNvPr>
          <p:cNvGrpSpPr/>
          <p:nvPr/>
        </p:nvGrpSpPr>
        <p:grpSpPr>
          <a:xfrm>
            <a:off x="137998" y="3505201"/>
            <a:ext cx="8238423" cy="1139414"/>
            <a:chOff x="137998" y="3505201"/>
            <a:chExt cx="8238423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465073F-4382-44DE-A7DF-792F381391AE}"/>
                    </a:ext>
                  </a:extLst>
                </p:cNvPr>
                <p:cNvSpPr txBox="1"/>
                <p:nvPr/>
              </p:nvSpPr>
              <p:spPr>
                <a:xfrm>
                  <a:off x="2603962" y="3505201"/>
                  <a:ext cx="1968039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465073F-4382-44DE-A7DF-792F38139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3962" y="3505201"/>
                  <a:ext cx="1968039" cy="11394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FC9EEA-3DAF-4CAD-BA0C-0E051B1AE693}"/>
                    </a:ext>
                  </a:extLst>
                </p:cNvPr>
                <p:cNvSpPr txBox="1"/>
                <p:nvPr/>
              </p:nvSpPr>
              <p:spPr>
                <a:xfrm>
                  <a:off x="5872979" y="3508022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FC9EEA-3DAF-4CAD-BA0C-0E051B1AE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2979" y="3508022"/>
                  <a:ext cx="2503442" cy="1136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DCF381-008F-4089-9A6B-A4388D1309F4}"/>
                </a:ext>
              </a:extLst>
            </p:cNvPr>
            <p:cNvSpPr txBox="1"/>
            <p:nvPr/>
          </p:nvSpPr>
          <p:spPr>
            <a:xfrm>
              <a:off x="137998" y="3597854"/>
              <a:ext cx="22864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Sobel</a:t>
              </a:r>
            </a:p>
            <a:p>
              <a:r>
                <a:rPr lang="en-US" sz="2800" dirty="0"/>
                <a:t>Filter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1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D689-F85D-4B4F-8C5F-B5D95DC6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We’ve Seen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FD0F0-F091-423C-AE73-098574ED5813}"/>
              </a:ext>
            </a:extLst>
          </p:cNvPr>
          <p:cNvSpPr txBox="1"/>
          <p:nvPr/>
        </p:nvSpPr>
        <p:spPr>
          <a:xfrm>
            <a:off x="2571711" y="1713367"/>
            <a:ext cx="289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9474C-7013-4302-A5BE-D5FF6650945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Deng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C95A8-3DFD-4476-94BB-23C1117BC778}"/>
              </a:ext>
            </a:extLst>
          </p:cNvPr>
          <p:cNvSpPr txBox="1"/>
          <p:nvPr/>
        </p:nvSpPr>
        <p:spPr>
          <a:xfrm>
            <a:off x="5960313" y="1690689"/>
            <a:ext cx="289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0A0C85-5FD6-4920-8F3A-2E50A48F2E2D}"/>
              </a:ext>
            </a:extLst>
          </p:cNvPr>
          <p:cNvGrpSpPr/>
          <p:nvPr/>
        </p:nvGrpSpPr>
        <p:grpSpPr>
          <a:xfrm>
            <a:off x="0" y="3167389"/>
            <a:ext cx="8851395" cy="545898"/>
            <a:chOff x="0" y="3167389"/>
            <a:chExt cx="8851395" cy="5458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F2B4DC-684A-44AA-B607-3FD67B1FAEF4}"/>
                </a:ext>
              </a:extLst>
            </p:cNvPr>
            <p:cNvSpPr txBox="1"/>
            <p:nvPr/>
          </p:nvSpPr>
          <p:spPr>
            <a:xfrm>
              <a:off x="0" y="3167390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Example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A04E1A-892D-4714-BB4C-77964D0C4CE0}"/>
                </a:ext>
              </a:extLst>
            </p:cNvPr>
            <p:cNvSpPr txBox="1"/>
            <p:nvPr/>
          </p:nvSpPr>
          <p:spPr>
            <a:xfrm>
              <a:off x="2571711" y="3190067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Gaussian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9184A0-C666-477F-96D2-B42DCD99F25C}"/>
                </a:ext>
              </a:extLst>
            </p:cNvPr>
            <p:cNvSpPr txBox="1"/>
            <p:nvPr/>
          </p:nvSpPr>
          <p:spPr>
            <a:xfrm>
              <a:off x="5960313" y="316738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Deriv. of gauss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A28D98-E7A7-426F-85D2-4009BED038B9}"/>
              </a:ext>
            </a:extLst>
          </p:cNvPr>
          <p:cNvGrpSpPr/>
          <p:nvPr/>
        </p:nvGrpSpPr>
        <p:grpSpPr>
          <a:xfrm>
            <a:off x="0" y="4395303"/>
            <a:ext cx="8851395" cy="523220"/>
            <a:chOff x="0" y="4267279"/>
            <a:chExt cx="8851395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FA12D-9E79-4B26-B215-69D6D094F54C}"/>
                </a:ext>
              </a:extLst>
            </p:cNvPr>
            <p:cNvSpPr txBox="1"/>
            <p:nvPr/>
          </p:nvSpPr>
          <p:spPr>
            <a:xfrm>
              <a:off x="0" y="426727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Only +?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ACA445-87C7-4C47-B7CA-6772CB7204C6}"/>
                </a:ext>
              </a:extLst>
            </p:cNvPr>
            <p:cNvSpPr txBox="1"/>
            <p:nvPr/>
          </p:nvSpPr>
          <p:spPr>
            <a:xfrm>
              <a:off x="2571711" y="426727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Yes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743C2-FA45-4966-A190-4800BC1AAA10}"/>
                </a:ext>
              </a:extLst>
            </p:cNvPr>
            <p:cNvSpPr txBox="1"/>
            <p:nvPr/>
          </p:nvSpPr>
          <p:spPr>
            <a:xfrm>
              <a:off x="5960313" y="426727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</a:rPr>
                <a:t>No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C18AAF-90D0-4DA2-A365-FB8FD45A64F5}"/>
              </a:ext>
            </a:extLst>
          </p:cNvPr>
          <p:cNvGrpSpPr/>
          <p:nvPr/>
        </p:nvGrpSpPr>
        <p:grpSpPr>
          <a:xfrm>
            <a:off x="0" y="3787267"/>
            <a:ext cx="8807155" cy="534056"/>
            <a:chOff x="0" y="3719688"/>
            <a:chExt cx="8807155" cy="5340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FF89FB-60FF-4388-8EAE-11A0219BCD01}"/>
                </a:ext>
              </a:extLst>
            </p:cNvPr>
            <p:cNvSpPr txBox="1"/>
            <p:nvPr/>
          </p:nvSpPr>
          <p:spPr>
            <a:xfrm>
              <a:off x="0" y="372939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Goal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01E20-A409-4C9E-A9BC-6F73E7113ADD}"/>
                </a:ext>
              </a:extLst>
            </p:cNvPr>
            <p:cNvSpPr txBox="1"/>
            <p:nvPr/>
          </p:nvSpPr>
          <p:spPr>
            <a:xfrm>
              <a:off x="2615950" y="3730524"/>
              <a:ext cx="2802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Remove noise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CE1A25-E912-42BE-86B5-2339B8381E2A}"/>
                </a:ext>
              </a:extLst>
            </p:cNvPr>
            <p:cNvSpPr txBox="1"/>
            <p:nvPr/>
          </p:nvSpPr>
          <p:spPr>
            <a:xfrm>
              <a:off x="6004552" y="3719688"/>
              <a:ext cx="2802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Find edges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C7D57E-44D7-449F-A6A4-2EE0A824DD53}"/>
              </a:ext>
            </a:extLst>
          </p:cNvPr>
          <p:cNvGrpSpPr/>
          <p:nvPr/>
        </p:nvGrpSpPr>
        <p:grpSpPr>
          <a:xfrm>
            <a:off x="0" y="4992502"/>
            <a:ext cx="8851395" cy="523220"/>
            <a:chOff x="0" y="4723719"/>
            <a:chExt cx="8851395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02B145-26AE-4E9D-A8F6-8A058704E1B5}"/>
                </a:ext>
              </a:extLst>
            </p:cNvPr>
            <p:cNvSpPr txBox="1"/>
            <p:nvPr/>
          </p:nvSpPr>
          <p:spPr>
            <a:xfrm>
              <a:off x="0" y="472371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Sums to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A447BE-72FB-4599-AFC3-80E64DFD798C}"/>
                </a:ext>
              </a:extLst>
            </p:cNvPr>
            <p:cNvSpPr txBox="1"/>
            <p:nvPr/>
          </p:nvSpPr>
          <p:spPr>
            <a:xfrm>
              <a:off x="2615950" y="472371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BF96AA-1BEE-46DF-80F7-546BD27AE1EE}"/>
                </a:ext>
              </a:extLst>
            </p:cNvPr>
            <p:cNvSpPr txBox="1"/>
            <p:nvPr/>
          </p:nvSpPr>
          <p:spPr>
            <a:xfrm>
              <a:off x="5960313" y="472371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F9716E8-AE78-449B-8AC7-3BA149CE9801}"/>
              </a:ext>
            </a:extLst>
          </p:cNvPr>
          <p:cNvSpPr txBox="1"/>
          <p:nvPr/>
        </p:nvSpPr>
        <p:spPr>
          <a:xfrm>
            <a:off x="2615950" y="5530382"/>
            <a:ext cx="589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sum to 1 or 0, intuitively?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C8427E-183B-4721-B25E-2AD75BB7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0665" y="2310099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9B3095A-8EAA-4A48-8BA9-AC707B992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4031" y="2303999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6DFD308-A49D-4C97-A51D-4E2AD64A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985" y="2306011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06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95BE-6D53-475D-8FF9-4B9A553A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ACF4E7-9B67-4C71-A74D-E69BEF60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324828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33CCB9D-A3B8-4BC4-9E16-DD7B9195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24828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buffalo">
            <a:extLst>
              <a:ext uri="{FF2B5EF4-FFF2-40B4-BE49-F238E27FC236}">
                <a16:creationId xmlns:a16="http://schemas.microsoft.com/office/drawing/2014/main" id="{D501396C-196A-4398-9413-8FF21AD0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2324828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BD618E4-1212-473F-A2F5-EB4CBF0C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79041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8A78E12-A4DC-420A-BAD4-454D26C3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279041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boys">
            <a:extLst>
              <a:ext uri="{FF2B5EF4-FFF2-40B4-BE49-F238E27FC236}">
                <a16:creationId xmlns:a16="http://schemas.microsoft.com/office/drawing/2014/main" id="{D3843C3B-F894-4F2E-BD0E-C051EB53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9650" y="4279041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34B6BD20-5C97-434D-8D0B-F2E764B2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867628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Image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2A722BE0-C35E-48BD-840D-B834CFFAA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50" y="1864453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human segmentation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CC6C767-796D-4287-B012-E271EF327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1867628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gradient magnitude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412CA-2A5E-4D0D-BA2B-03AC46E6EDD9}"/>
              </a:ext>
            </a:extLst>
          </p:cNvPr>
          <p:cNvSpPr txBox="1"/>
          <p:nvPr/>
        </p:nvSpPr>
        <p:spPr>
          <a:xfrm>
            <a:off x="137999" y="6058628"/>
            <a:ext cx="886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Still an active area of research</a:t>
            </a:r>
          </a:p>
        </p:txBody>
      </p:sp>
    </p:spTree>
    <p:extLst>
      <p:ext uri="{BB962C8B-B14F-4D97-AF65-F5344CB8AC3E}">
        <p14:creationId xmlns:p14="http://schemas.microsoft.com/office/powerpoint/2010/main" val="235643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9269-9AE7-46EF-8B23-4930A535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69473B-E593-4EBA-A01C-0C4B5B898B2B}"/>
              </a:ext>
            </a:extLst>
          </p:cNvPr>
          <p:cNvGrpSpPr/>
          <p:nvPr/>
        </p:nvGrpSpPr>
        <p:grpSpPr>
          <a:xfrm>
            <a:off x="1447800" y="1400339"/>
            <a:ext cx="6290595" cy="5029200"/>
            <a:chOff x="1993678" y="2158957"/>
            <a:chExt cx="5198839" cy="4156364"/>
          </a:xfrm>
        </p:grpSpPr>
        <p:graphicFrame>
          <p:nvGraphicFramePr>
            <p:cNvPr id="4" name="Object 2">
              <a:extLst>
                <a:ext uri="{FF2B5EF4-FFF2-40B4-BE49-F238E27FC236}">
                  <a16:creationId xmlns:a16="http://schemas.microsoft.com/office/drawing/2014/main" id="{75A42190-AD46-4B67-962E-D9476E4D12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5575180"/>
                </p:ext>
              </p:extLst>
            </p:nvPr>
          </p:nvGraphicFramePr>
          <p:xfrm>
            <a:off x="1993678" y="2158957"/>
            <a:ext cx="5198839" cy="4156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5" name="Image" r:id="rId3" imgW="8761905" imgH="7009524" progId="Photoshop.Image.10">
                    <p:embed/>
                  </p:oleObj>
                </mc:Choice>
                <mc:Fallback>
                  <p:oleObj name="Image" r:id="rId3" imgW="8761905" imgH="7009524" progId="Photoshop.Image.10">
                    <p:embed/>
                    <p:pic>
                      <p:nvPicPr>
                        <p:cNvPr id="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3678" y="2158957"/>
                          <a:ext cx="5198839" cy="4156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5A5A21-2717-43B7-B9E3-0154B139917F}"/>
                </a:ext>
              </a:extLst>
            </p:cNvPr>
            <p:cNvSpPr/>
            <p:nvPr/>
          </p:nvSpPr>
          <p:spPr>
            <a:xfrm>
              <a:off x="1993678" y="2158957"/>
              <a:ext cx="4386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9300 Harris Corners Pkwy, Charlotte, NC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441D452-C510-4F20-9D2E-09D8C09EC20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4659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ABC2-6603-4E77-A72B-D18715DF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EDB4D-BB1E-43AA-A9BD-63058D850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Repeatable: should find same things even with distortion</a:t>
            </a:r>
          </a:p>
          <a:p>
            <a:r>
              <a:rPr lang="en-US" dirty="0"/>
              <a:t>Saliency: each feature should be distinctive</a:t>
            </a:r>
          </a:p>
          <a:p>
            <a:r>
              <a:rPr lang="en-US" dirty="0"/>
              <a:t>Compactness: shouldn’t just be all the pixels</a:t>
            </a:r>
          </a:p>
          <a:p>
            <a:r>
              <a:rPr lang="en-US" dirty="0"/>
              <a:t>Locality: should only depend on local image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6A53A-E019-43C2-B550-D13D6A23E30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Property list: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34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703FD-9E94-439F-B170-6712D461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30514A-8A48-4D16-8DEA-A6C4B823F0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3165228-CABC-40E4-B0D9-0317D2A2EF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69F82-99F7-4037-B66B-151324C79F8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98B89-90C3-4C9E-962D-F71159FEE49E}"/>
              </a:ext>
            </a:extLst>
          </p:cNvPr>
          <p:cNvSpPr txBox="1"/>
          <p:nvPr/>
        </p:nvSpPr>
        <p:spPr>
          <a:xfrm>
            <a:off x="983895" y="5867400"/>
            <a:ext cx="717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you find the correspondences?</a:t>
            </a:r>
          </a:p>
        </p:txBody>
      </p:sp>
    </p:spTree>
    <p:extLst>
      <p:ext uri="{BB962C8B-B14F-4D97-AF65-F5344CB8AC3E}">
        <p14:creationId xmlns:p14="http://schemas.microsoft.com/office/powerpoint/2010/main" val="15312662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703FD-9E94-439F-B170-6712D461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Matches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69F82-99F7-4037-B66B-151324C79F8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10D26C6-9379-44EE-AF3B-25E932192F5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A15DBC6-FA45-4C02-8269-7A4C69DA34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590D3-B5EF-4025-BEBB-15F561D232B0}"/>
              </a:ext>
            </a:extLst>
          </p:cNvPr>
          <p:cNvSpPr txBox="1"/>
          <p:nvPr/>
        </p:nvSpPr>
        <p:spPr>
          <a:xfrm>
            <a:off x="983895" y="5867400"/>
            <a:ext cx="717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Look for the colored squares</a:t>
            </a:r>
          </a:p>
        </p:txBody>
      </p:sp>
    </p:spTree>
    <p:extLst>
      <p:ext uri="{BB962C8B-B14F-4D97-AF65-F5344CB8AC3E}">
        <p14:creationId xmlns:p14="http://schemas.microsoft.com/office/powerpoint/2010/main" val="68209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DF2C-5489-4D9A-9C1C-B276A0AF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Familiar Example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113AC9-0873-4B69-8CDB-B864A2EFDBAD}"/>
              </a:ext>
            </a:extLst>
          </p:cNvPr>
          <p:cNvGrpSpPr/>
          <p:nvPr/>
        </p:nvGrpSpPr>
        <p:grpSpPr>
          <a:xfrm>
            <a:off x="882517" y="2525494"/>
            <a:ext cx="7398014" cy="3664821"/>
            <a:chOff x="989552" y="2935795"/>
            <a:chExt cx="6114061" cy="30287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A7A5AA-6878-4D2A-B2EA-4A1122ED0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0" t="67325" r="9760" b="1237"/>
            <a:stretch/>
          </p:blipFill>
          <p:spPr>
            <a:xfrm>
              <a:off x="989552" y="2939140"/>
              <a:ext cx="2948867" cy="294886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74C44D-2E8B-44D4-8A22-230334E20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" t="33797" r="7083" b="32674"/>
            <a:stretch/>
          </p:blipFill>
          <p:spPr>
            <a:xfrm>
              <a:off x="4074836" y="2935795"/>
              <a:ext cx="3028777" cy="30287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F8438A-C895-47A5-BE73-1001E70F5FE7}"/>
              </a:ext>
            </a:extLst>
          </p:cNvPr>
          <p:cNvSpPr txBox="1"/>
          <p:nvPr/>
        </p:nvSpPr>
        <p:spPr>
          <a:xfrm>
            <a:off x="463868" y="1812022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two images: how do you align them?</a:t>
            </a:r>
          </a:p>
        </p:txBody>
      </p:sp>
    </p:spTree>
    <p:extLst>
      <p:ext uri="{BB962C8B-B14F-4D97-AF65-F5344CB8AC3E}">
        <p14:creationId xmlns:p14="http://schemas.microsoft.com/office/powerpoint/2010/main" val="15441580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7C7C-B376-4623-8507-5AE8E6C1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12027A22-7450-43CE-9C0B-00E0BD11B6C3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34873"/>
            <a:ext cx="2438400" cy="3870325"/>
            <a:chOff x="2160" y="1824"/>
            <a:chExt cx="1536" cy="2438"/>
          </a:xfrm>
        </p:grpSpPr>
        <p:pic>
          <p:nvPicPr>
            <p:cNvPr id="4" name="Picture 8" descr="corner">
              <a:extLst>
                <a:ext uri="{FF2B5EF4-FFF2-40B4-BE49-F238E27FC236}">
                  <a16:creationId xmlns:a16="http://schemas.microsoft.com/office/drawing/2014/main" id="{7B8B3A9C-944B-4636-BA0D-D67E4D48A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D09E73E0-9154-40C0-BA9B-2E11F3547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2182462E-E06D-4FDE-ACA0-72E13E9DA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85D82E58-2433-473D-9B37-205B9FAB94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id="{3196FF10-4D28-4EE6-AAF2-4090193191C5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534873"/>
            <a:ext cx="2438400" cy="3870325"/>
            <a:chOff x="3792" y="1824"/>
            <a:chExt cx="1536" cy="2438"/>
          </a:xfrm>
        </p:grpSpPr>
        <p:pic>
          <p:nvPicPr>
            <p:cNvPr id="9" name="Picture 9" descr="corner">
              <a:extLst>
                <a:ext uri="{FF2B5EF4-FFF2-40B4-BE49-F238E27FC236}">
                  <a16:creationId xmlns:a16="http://schemas.microsoft.com/office/drawing/2014/main" id="{92CD05D6-4A59-4182-838B-4A1EAB6AD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3E375EB4-3EA8-4B3F-996C-1F3038402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A9DB7A47-1B3E-415C-8AD6-EC1A2F275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523E7432-4BA1-41FD-8069-F3E90D558D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00907562-1E5A-434D-8143-E31A468B7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7F46A459-79A4-4A91-A6EB-522D3BDA5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D3A9A23D-297E-459A-A300-BD9BF28E1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69A0B2AB-0CA9-4765-937B-1983049310F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34873"/>
            <a:ext cx="2362200" cy="3505200"/>
            <a:chOff x="480" y="1824"/>
            <a:chExt cx="1488" cy="2208"/>
          </a:xfrm>
        </p:grpSpPr>
        <p:pic>
          <p:nvPicPr>
            <p:cNvPr id="17" name="Picture 7" descr="corner">
              <a:extLst>
                <a:ext uri="{FF2B5EF4-FFF2-40B4-BE49-F238E27FC236}">
                  <a16:creationId xmlns:a16="http://schemas.microsoft.com/office/drawing/2014/main" id="{B496A48D-33C5-4BE3-99A9-F90074B85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ABC36F08-B37D-4800-9BBA-0F40DB97E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3E97D496-8A45-4270-8BBE-3ECF371BA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A6F3FE63-D584-4786-B7AB-B161ACD768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967CDA32-993A-4274-AFB5-4551D6DFE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A6281604-1CA0-439B-B4B9-1333703389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A192D451-D89D-4A61-B026-72732D2FB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E93D857-25D9-4A93-9324-636FB0A86D5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D3EFB-C372-4739-89EB-F27254AE6563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Should see where we are based on small window, or any shift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big intensity change.</a:t>
            </a:r>
          </a:p>
        </p:txBody>
      </p:sp>
    </p:spTree>
    <p:extLst>
      <p:ext uri="{BB962C8B-B14F-4D97-AF65-F5344CB8AC3E}">
        <p14:creationId xmlns:p14="http://schemas.microsoft.com/office/powerpoint/2010/main" val="12569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2270-B88D-40CE-89B1-B76332C6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38" y="356737"/>
            <a:ext cx="7886700" cy="1325563"/>
          </a:xfrm>
        </p:spPr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829D4-3619-499F-BB9A-18349AB9E3E4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Sum of squared differences between image and image shifted </a:t>
            </a:r>
            <a:r>
              <a:rPr lang="en-US" sz="2800" dirty="0" err="1"/>
              <a:t>u,v</a:t>
            </a:r>
            <a:r>
              <a:rPr lang="en-US" sz="2800" dirty="0"/>
              <a:t> pixels over.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210FFF-1D75-4DFE-9DA0-2171CEAE685E}"/>
              </a:ext>
            </a:extLst>
          </p:cNvPr>
          <p:cNvGrpSpPr/>
          <p:nvPr/>
        </p:nvGrpSpPr>
        <p:grpSpPr>
          <a:xfrm>
            <a:off x="5449304" y="3747491"/>
            <a:ext cx="2503065" cy="2029470"/>
            <a:chOff x="5449304" y="3747491"/>
            <a:chExt cx="2503065" cy="20294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01E3E5-D78D-4C5E-91BF-DE25F09D6289}"/>
                </a:ext>
              </a:extLst>
            </p:cNvPr>
            <p:cNvSpPr txBox="1"/>
            <p:nvPr/>
          </p:nvSpPr>
          <p:spPr>
            <a:xfrm>
              <a:off x="5449304" y="3747491"/>
              <a:ext cx="2503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Plot of 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031CAF-176A-4B43-B88A-892CD85B5DAA}"/>
                </a:ext>
              </a:extLst>
            </p:cNvPr>
            <p:cNvGrpSpPr/>
            <p:nvPr/>
          </p:nvGrpSpPr>
          <p:grpSpPr>
            <a:xfrm>
              <a:off x="5870463" y="4116823"/>
              <a:ext cx="1652157" cy="1660138"/>
              <a:chOff x="5715000" y="4191000"/>
              <a:chExt cx="1971675" cy="1981200"/>
            </a:xfrm>
          </p:grpSpPr>
          <p:pic>
            <p:nvPicPr>
              <p:cNvPr id="6" name="Picture 8">
                <a:extLst>
                  <a:ext uri="{FF2B5EF4-FFF2-40B4-BE49-F238E27FC236}">
                    <a16:creationId xmlns:a16="http://schemas.microsoft.com/office/drawing/2014/main" id="{7336EF5C-B13A-4B60-BB81-957941543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15000" y="4191000"/>
                <a:ext cx="1971675" cy="19812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8F4C4B-EE51-4788-B581-1EA673B62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9625" y="4745038"/>
                <a:ext cx="174625" cy="174625"/>
              </a:xfrm>
              <a:prstGeom prst="rect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3D93A8-7A95-48C4-B6E0-438D8F9E75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380643"/>
                <a:ext cx="7441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E</a:t>
                </a:r>
                <a:r>
                  <a:rPr lang="en-US" sz="1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(3,2)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6153D74-D078-47CA-BDF2-F7E77AE24C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0836" y="5192512"/>
                <a:ext cx="548640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A09E6FD-6AA5-4E29-A3CE-39806970A5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8089" y="4814658"/>
                <a:ext cx="0" cy="40028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565679-38C2-44F3-AD01-65051CA368C6}"/>
              </a:ext>
            </a:extLst>
          </p:cNvPr>
          <p:cNvGrpSpPr/>
          <p:nvPr/>
        </p:nvGrpSpPr>
        <p:grpSpPr>
          <a:xfrm>
            <a:off x="3072085" y="3716323"/>
            <a:ext cx="2503065" cy="2903565"/>
            <a:chOff x="3072085" y="3716323"/>
            <a:chExt cx="2503065" cy="29035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8EB116-AC89-4003-B797-670E70F37FAD}"/>
                </a:ext>
              </a:extLst>
            </p:cNvPr>
            <p:cNvGrpSpPr/>
            <p:nvPr/>
          </p:nvGrpSpPr>
          <p:grpSpPr>
            <a:xfrm>
              <a:off x="3072085" y="3716323"/>
              <a:ext cx="2503065" cy="2903565"/>
              <a:chOff x="3072085" y="3716323"/>
              <a:chExt cx="2503065" cy="290356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9867236-BA52-438A-A845-F66D829AFDC8}"/>
                  </a:ext>
                </a:extLst>
              </p:cNvPr>
              <p:cNvGrpSpPr/>
              <p:nvPr/>
            </p:nvGrpSpPr>
            <p:grpSpPr>
              <a:xfrm>
                <a:off x="3072085" y="4116823"/>
                <a:ext cx="2503065" cy="2503065"/>
                <a:chOff x="1600200" y="3810000"/>
                <a:chExt cx="2781300" cy="2781300"/>
              </a:xfrm>
            </p:grpSpPr>
            <p:pic>
              <p:nvPicPr>
                <p:cNvPr id="5" name="Picture 7">
                  <a:extLst>
                    <a:ext uri="{FF2B5EF4-FFF2-40B4-BE49-F238E27FC236}">
                      <a16:creationId xmlns:a16="http://schemas.microsoft.com/office/drawing/2014/main" id="{B7FD244F-5F02-4EBD-B847-E0C3539AD1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600200" y="3810000"/>
                  <a:ext cx="2781300" cy="2781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Rectangle 10">
                  <a:extLst>
                    <a:ext uri="{FF2B5EF4-FFF2-40B4-BE49-F238E27FC236}">
                      <a16:creationId xmlns:a16="http://schemas.microsoft.com/office/drawing/2014/main" id="{904CFCE6-9713-4F61-9953-0CF336E3F7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5363" y="4452938"/>
                  <a:ext cx="1462087" cy="1463675"/>
                </a:xfrm>
                <a:prstGeom prst="rect">
                  <a:avLst/>
                </a:prstGeom>
                <a:noFill/>
                <a:ln w="2540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A2C9B34-0DDA-4E3E-8A37-30C8268DB4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1125" y="4191000"/>
                  <a:ext cx="1463675" cy="1463675"/>
                </a:xfrm>
                <a:prstGeom prst="rect">
                  <a:avLst/>
                </a:prstGeom>
                <a:noFill/>
                <a:ln w="25400" algn="ctr">
                  <a:solidFill>
                    <a:srgbClr val="00FF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762873-115F-4A05-87C4-2A957CF56224}"/>
                  </a:ext>
                </a:extLst>
              </p:cNvPr>
              <p:cNvSpPr txBox="1"/>
              <p:nvPr/>
            </p:nvSpPr>
            <p:spPr>
              <a:xfrm>
                <a:off x="3072085" y="3716323"/>
                <a:ext cx="2503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Image I(</a:t>
                </a:r>
                <a:r>
                  <a:rPr lang="en-US" dirty="0" err="1"/>
                  <a:t>x,y</a:t>
                </a:r>
                <a:r>
                  <a:rPr lang="en-US" dirty="0"/>
                  <a:t>)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D40DE8E-BACA-418D-9F3E-1AFEE7EB8721}"/>
                </a:ext>
              </a:extLst>
            </p:cNvPr>
            <p:cNvCxnSpPr>
              <a:cxnSpLocks/>
            </p:cNvCxnSpPr>
            <p:nvPr/>
          </p:nvCxnSpPr>
          <p:spPr>
            <a:xfrm>
              <a:off x="3700068" y="6034740"/>
              <a:ext cx="404562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6AF3DD6-E26F-482E-B3CC-A3783121C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7878" y="5756114"/>
              <a:ext cx="0" cy="295163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076D17D-F94D-4ED5-B2EB-F22A29F475F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E30DD8-1425-4054-BEBA-B81356722733}"/>
                  </a:ext>
                </a:extLst>
              </p:cNvPr>
              <p:cNvSpPr txBox="1"/>
              <p:nvPr/>
            </p:nvSpPr>
            <p:spPr>
              <a:xfrm>
                <a:off x="1202296" y="2303671"/>
                <a:ext cx="6739409" cy="109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E30DD8-1425-4054-BEBA-B81356722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96" y="2303671"/>
                <a:ext cx="6739409" cy="10956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38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2270-B88D-40CE-89B1-B76332C6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38" y="356737"/>
            <a:ext cx="7886700" cy="1325563"/>
          </a:xfrm>
        </p:spPr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FE8017-E280-400A-8E28-AB2057E9BD12}"/>
                  </a:ext>
                </a:extLst>
              </p:cNvPr>
              <p:cNvSpPr txBox="1"/>
              <p:nvPr/>
            </p:nvSpPr>
            <p:spPr>
              <a:xfrm>
                <a:off x="1202296" y="2303671"/>
                <a:ext cx="6737807" cy="1091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FE8017-E280-400A-8E28-AB2057E9B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96" y="2303671"/>
                <a:ext cx="6737807" cy="10919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97829D4-3619-499F-BB9A-18349AB9E3E4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Sum of squared differences between image and image shifted </a:t>
            </a:r>
            <a:r>
              <a:rPr lang="en-US" sz="2800" dirty="0" err="1"/>
              <a:t>u,v</a:t>
            </a:r>
            <a:r>
              <a:rPr lang="en-US" sz="2800" dirty="0"/>
              <a:t> pixels over.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1E3E5-D78D-4C5E-91BF-DE25F09D6289}"/>
              </a:ext>
            </a:extLst>
          </p:cNvPr>
          <p:cNvSpPr txBox="1"/>
          <p:nvPr/>
        </p:nvSpPr>
        <p:spPr>
          <a:xfrm>
            <a:off x="5449304" y="3747491"/>
            <a:ext cx="250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 of 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336EF5C-B13A-4B60-BB81-95794154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0463" y="4116823"/>
            <a:ext cx="1652157" cy="16601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8F4C4B-EE51-4788-B581-1EA673B62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378" y="4873729"/>
            <a:ext cx="146326" cy="146326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D93A8-7A95-48C4-B6E0-438D8F9E7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777" y="4561711"/>
            <a:ext cx="7441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(0,0)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7FD244F-5F02-4EBD-B847-E0C3539A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085" y="4116823"/>
            <a:ext cx="2503065" cy="250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904CFCE6-9713-4F61-9953-0CF336E3F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707" y="4695443"/>
            <a:ext cx="1315823" cy="1317252"/>
          </a:xfrm>
          <a:prstGeom prst="rect">
            <a:avLst/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2C9B34-0DDA-4E3E-8A37-30C8268DB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707" y="4693866"/>
            <a:ext cx="1317252" cy="1317252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62873-115F-4A05-87C4-2A957CF56224}"/>
              </a:ext>
            </a:extLst>
          </p:cNvPr>
          <p:cNvSpPr txBox="1"/>
          <p:nvPr/>
        </p:nvSpPr>
        <p:spPr>
          <a:xfrm>
            <a:off x="3072085" y="3716323"/>
            <a:ext cx="250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I(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76D17D-F94D-4ED5-B2EB-F22A29F475F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85F67-EB64-4E3F-8BEB-794866869CC6}"/>
              </a:ext>
            </a:extLst>
          </p:cNvPr>
          <p:cNvSpPr txBox="1"/>
          <p:nvPr/>
        </p:nvSpPr>
        <p:spPr>
          <a:xfrm>
            <a:off x="226502" y="4780544"/>
            <a:ext cx="284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the value of E(0,0)?</a:t>
            </a:r>
          </a:p>
        </p:txBody>
      </p:sp>
    </p:spTree>
    <p:extLst>
      <p:ext uri="{BB962C8B-B14F-4D97-AF65-F5344CB8AC3E}">
        <p14:creationId xmlns:p14="http://schemas.microsoft.com/office/powerpoint/2010/main" val="20681002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F95E7-3D40-43A1-9252-8D3152C1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1B79677-D6E3-4636-A493-ED0239B6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075" y="3362569"/>
            <a:ext cx="2624300" cy="263697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95C58-CD7A-476F-A301-C9574A1499CB}"/>
              </a:ext>
            </a:extLst>
          </p:cNvPr>
          <p:cNvSpPr txBox="1"/>
          <p:nvPr/>
        </p:nvSpPr>
        <p:spPr>
          <a:xfrm>
            <a:off x="464820" y="1643628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compute E[</a:t>
            </a:r>
            <a:r>
              <a:rPr lang="en-US" sz="2800" dirty="0" err="1"/>
              <a:t>u,v</a:t>
            </a:r>
            <a:r>
              <a:rPr lang="en-US" sz="2800" dirty="0"/>
              <a:t>] for any window and </a:t>
            </a:r>
            <a:r>
              <a:rPr lang="en-US" sz="2800" dirty="0" err="1"/>
              <a:t>u,v</a:t>
            </a:r>
            <a:r>
              <a:rPr lang="en-US" sz="2800" dirty="0"/>
              <a:t>. </a:t>
            </a:r>
          </a:p>
          <a:p>
            <a:pPr algn="ctr"/>
            <a:r>
              <a:rPr lang="en-US" sz="2800" dirty="0"/>
              <a:t>But we’d like an simpler function of </a:t>
            </a:r>
            <a:r>
              <a:rPr lang="en-US" sz="2800" dirty="0" err="1"/>
              <a:t>u,v</a:t>
            </a:r>
            <a:r>
              <a:rPr lang="en-US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FF650-F827-4AA7-BDF1-63A00AA7400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69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9453-4CC3-4AEC-82EA-D5B6FDA8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Taylor Series for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011D8-5AA9-4DF9-9195-AA4CFC2A1B6D}"/>
              </a:ext>
            </a:extLst>
          </p:cNvPr>
          <p:cNvSpPr txBox="1"/>
          <p:nvPr/>
        </p:nvSpPr>
        <p:spPr>
          <a:xfrm>
            <a:off x="464820" y="1643628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 Taylor Series: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B7A65-10CA-491A-8DAF-ABB1914A8AA1}"/>
                  </a:ext>
                </a:extLst>
              </p:cNvPr>
              <p:cNvSpPr txBox="1"/>
              <p:nvPr/>
            </p:nvSpPr>
            <p:spPr>
              <a:xfrm>
                <a:off x="2513175" y="2425993"/>
                <a:ext cx="3954929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B7A65-10CA-491A-8DAF-ABB1914A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75" y="2425993"/>
                <a:ext cx="3954929" cy="8192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F60758B-43E3-4565-80A5-7437DD29D233}"/>
              </a:ext>
            </a:extLst>
          </p:cNvPr>
          <p:cNvGrpSpPr/>
          <p:nvPr/>
        </p:nvGrpSpPr>
        <p:grpSpPr>
          <a:xfrm>
            <a:off x="628650" y="3504401"/>
            <a:ext cx="8214360" cy="1678122"/>
            <a:chOff x="628650" y="3504401"/>
            <a:chExt cx="8214360" cy="16781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AC3C739-0091-4F30-9F53-08471D3600A2}"/>
                    </a:ext>
                  </a:extLst>
                </p:cNvPr>
                <p:cNvSpPr txBox="1"/>
                <p:nvPr/>
              </p:nvSpPr>
              <p:spPr>
                <a:xfrm>
                  <a:off x="1892389" y="4717652"/>
                  <a:ext cx="5687070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AC3C739-0091-4F30-9F53-08471D360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389" y="4717652"/>
                  <a:ext cx="5687070" cy="46487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90F932-98DD-4569-AF29-4F59E1CB2006}"/>
                </a:ext>
              </a:extLst>
            </p:cNvPr>
            <p:cNvSpPr txBox="1"/>
            <p:nvPr/>
          </p:nvSpPr>
          <p:spPr>
            <a:xfrm>
              <a:off x="628650" y="3504401"/>
              <a:ext cx="82143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 the same with images, treating them as function of x, 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404-B807-465F-9E3D-6422A11C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1241D6-2AE9-46E9-A7D9-12EA8F5D0D38}"/>
                  </a:ext>
                </a:extLst>
              </p:cNvPr>
              <p:cNvSpPr txBox="1"/>
              <p:nvPr/>
            </p:nvSpPr>
            <p:spPr>
              <a:xfrm>
                <a:off x="2469034" y="1690689"/>
                <a:ext cx="5768374" cy="939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1241D6-2AE9-46E9-A7D9-12EA8F5D0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034" y="1690689"/>
                <a:ext cx="5768374" cy="9392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19469B0-0FB3-4194-9A7F-6C52A07A96AB}"/>
              </a:ext>
            </a:extLst>
          </p:cNvPr>
          <p:cNvGrpSpPr/>
          <p:nvPr/>
        </p:nvGrpSpPr>
        <p:grpSpPr>
          <a:xfrm>
            <a:off x="100668" y="2314803"/>
            <a:ext cx="9003258" cy="1569660"/>
            <a:chOff x="100668" y="2314803"/>
            <a:chExt cx="9003258" cy="156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DF96C6-CC9D-4991-A409-8D18C0374047}"/>
                    </a:ext>
                  </a:extLst>
                </p:cNvPr>
                <p:cNvSpPr txBox="1"/>
                <p:nvPr/>
              </p:nvSpPr>
              <p:spPr>
                <a:xfrm>
                  <a:off x="2469033" y="2629985"/>
                  <a:ext cx="6634893" cy="939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DF96C6-CC9D-4991-A409-8D18C03740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033" y="2629985"/>
                  <a:ext cx="6634893" cy="93929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425AE5-3210-4634-A242-E513D2EB390D}"/>
                </a:ext>
              </a:extLst>
            </p:cNvPr>
            <p:cNvSpPr txBox="1"/>
            <p:nvPr/>
          </p:nvSpPr>
          <p:spPr>
            <a:xfrm>
              <a:off x="100668" y="2314803"/>
              <a:ext cx="23683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Taylor series expansion for I at every single point in window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6E9D4A-E7B8-4364-8957-12C60A9135FC}"/>
              </a:ext>
            </a:extLst>
          </p:cNvPr>
          <p:cNvGrpSpPr/>
          <p:nvPr/>
        </p:nvGrpSpPr>
        <p:grpSpPr>
          <a:xfrm>
            <a:off x="220784" y="3981941"/>
            <a:ext cx="6543656" cy="939296"/>
            <a:chOff x="220784" y="3981941"/>
            <a:chExt cx="6543656" cy="939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DE2D2B-7213-41C6-9E83-D69AAC98B626}"/>
                    </a:ext>
                  </a:extLst>
                </p:cNvPr>
                <p:cNvSpPr txBox="1"/>
                <p:nvPr/>
              </p:nvSpPr>
              <p:spPr>
                <a:xfrm>
                  <a:off x="2469033" y="3981941"/>
                  <a:ext cx="4295407" cy="939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DE2D2B-7213-41C6-9E83-D69AAC98B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033" y="3981941"/>
                  <a:ext cx="4295407" cy="93929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6A4F27-3095-4718-A72B-3EDB3FD0CEE5}"/>
                </a:ext>
              </a:extLst>
            </p:cNvPr>
            <p:cNvSpPr txBox="1"/>
            <p:nvPr/>
          </p:nvSpPr>
          <p:spPr>
            <a:xfrm>
              <a:off x="220784" y="4220756"/>
              <a:ext cx="2248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Cancel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3AA5AA-AC65-4228-91A9-88DAA28CDEA5}"/>
              </a:ext>
            </a:extLst>
          </p:cNvPr>
          <p:cNvGrpSpPr/>
          <p:nvPr/>
        </p:nvGrpSpPr>
        <p:grpSpPr>
          <a:xfrm>
            <a:off x="220784" y="5167311"/>
            <a:ext cx="8016624" cy="1475214"/>
            <a:chOff x="220784" y="5167311"/>
            <a:chExt cx="8016624" cy="147521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ADDA0E-ABD7-4D90-834A-52054E66D601}"/>
                </a:ext>
              </a:extLst>
            </p:cNvPr>
            <p:cNvGrpSpPr/>
            <p:nvPr/>
          </p:nvGrpSpPr>
          <p:grpSpPr>
            <a:xfrm>
              <a:off x="220784" y="5167311"/>
              <a:ext cx="6540513" cy="939296"/>
              <a:chOff x="220784" y="5167311"/>
              <a:chExt cx="6540513" cy="93929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3A26F7-66D4-4B3A-8185-30F40F4134B0}"/>
                      </a:ext>
                    </a:extLst>
                  </p:cNvPr>
                  <p:cNvSpPr txBox="1"/>
                  <p:nvPr/>
                </p:nvSpPr>
                <p:spPr>
                  <a:xfrm>
                    <a:off x="2469033" y="5167311"/>
                    <a:ext cx="4292264" cy="9392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3A26F7-66D4-4B3A-8185-30F40F413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69033" y="5167311"/>
                    <a:ext cx="4292264" cy="9392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DA8B9C-4DAC-4036-9DFE-4C28310BD0B4}"/>
                  </a:ext>
                </a:extLst>
              </p:cNvPr>
              <p:cNvSpPr txBox="1"/>
              <p:nvPr/>
            </p:nvSpPr>
            <p:spPr>
              <a:xfrm>
                <a:off x="220784" y="5406126"/>
                <a:ext cx="2248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Expand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4348C-DC5D-43F9-BC1D-5175F36CBA86}"/>
                </a:ext>
              </a:extLst>
            </p:cNvPr>
            <p:cNvSpPr txBox="1"/>
            <p:nvPr/>
          </p:nvSpPr>
          <p:spPr>
            <a:xfrm>
              <a:off x="2642532" y="6273193"/>
              <a:ext cx="5594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brevity: Ix = Ix at point (</a:t>
              </a:r>
              <a:r>
                <a:rPr lang="en-US" dirty="0" err="1"/>
                <a:t>x,y</a:t>
              </a:r>
              <a:r>
                <a:rPr lang="en-US" dirty="0"/>
                <a:t>), </a:t>
              </a:r>
              <a:r>
                <a:rPr lang="en-US" dirty="0" err="1"/>
                <a:t>Iy</a:t>
              </a:r>
              <a:r>
                <a:rPr lang="en-US" dirty="0"/>
                <a:t> = </a:t>
              </a:r>
              <a:r>
                <a:rPr lang="en-US" dirty="0" err="1"/>
                <a:t>Iy</a:t>
              </a:r>
              <a:r>
                <a:rPr lang="en-US" dirty="0"/>
                <a:t> at point 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1867B-B0AB-482C-8B86-1AF35F8958AC}"/>
              </a:ext>
            </a:extLst>
          </p:cNvPr>
          <p:cNvGrpSpPr/>
          <p:nvPr/>
        </p:nvGrpSpPr>
        <p:grpSpPr>
          <a:xfrm>
            <a:off x="3800214" y="2314803"/>
            <a:ext cx="3783434" cy="587788"/>
            <a:chOff x="3800214" y="2314803"/>
            <a:chExt cx="3783434" cy="58778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43AC36-9036-4595-9996-DD15B893B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0214" y="2314803"/>
              <a:ext cx="2080469" cy="5206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7F36AD-DFC5-48F4-AFAE-76AF3EABB62C}"/>
                </a:ext>
              </a:extLst>
            </p:cNvPr>
            <p:cNvCxnSpPr>
              <a:cxnSpLocks/>
            </p:cNvCxnSpPr>
            <p:nvPr/>
          </p:nvCxnSpPr>
          <p:spPr>
            <a:xfrm>
              <a:off x="5880683" y="2314803"/>
              <a:ext cx="1702965" cy="5877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5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A2F7-3698-433B-B54C-A14A9DAB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/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blipFill>
                <a:blip r:embed="rId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BC4B40-E197-42A2-A811-23F677C8F901}"/>
              </a:ext>
            </a:extLst>
          </p:cNvPr>
          <p:cNvSpPr txBox="1"/>
          <p:nvPr/>
        </p:nvSpPr>
        <p:spPr>
          <a:xfrm>
            <a:off x="464820" y="1579675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linearizing image, we can approximate E(</a:t>
            </a:r>
            <a:r>
              <a:rPr lang="en-US" sz="2800" dirty="0" err="1"/>
              <a:t>u,v</a:t>
            </a:r>
            <a:r>
              <a:rPr lang="en-US" sz="2800" dirty="0"/>
              <a:t>) with quadratic function of u and 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3FE131-9A35-4D29-B6DE-667B0B79662E}"/>
              </a:ext>
            </a:extLst>
          </p:cNvPr>
          <p:cNvGrpSpPr/>
          <p:nvPr/>
        </p:nvGrpSpPr>
        <p:grpSpPr>
          <a:xfrm>
            <a:off x="926984" y="3942082"/>
            <a:ext cx="7290033" cy="2550792"/>
            <a:chOff x="926984" y="3942082"/>
            <a:chExt cx="7290033" cy="25507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92CE701-4E7A-49B4-A66D-1058FE1E3050}"/>
                    </a:ext>
                  </a:extLst>
                </p:cNvPr>
                <p:cNvSpPr txBox="1"/>
                <p:nvPr/>
              </p:nvSpPr>
              <p:spPr>
                <a:xfrm>
                  <a:off x="2634771" y="3942082"/>
                  <a:ext cx="3874458" cy="1927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m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92CE701-4E7A-49B4-A66D-1058FE1E3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771" y="3942082"/>
                  <a:ext cx="3874458" cy="19279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78675A-18D3-409A-8EB9-2DB646E224E0}"/>
                </a:ext>
              </a:extLst>
            </p:cNvPr>
            <p:cNvSpPr txBox="1"/>
            <p:nvPr/>
          </p:nvSpPr>
          <p:spPr>
            <a:xfrm>
              <a:off x="926984" y="5969654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M</a:t>
              </a:r>
              <a:r>
                <a:rPr lang="en-US" sz="2800" dirty="0"/>
                <a:t> is called the second moment matrix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7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2236032"/>
                <a:ext cx="5227008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2236032"/>
                <a:ext cx="5227008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130324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for now gradients are either vertical or horizontal at a pixel (so Ix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0C852-0596-4A47-AA8C-75EF436043D0}"/>
              </a:ext>
            </a:extLst>
          </p:cNvPr>
          <p:cNvGrpSpPr/>
          <p:nvPr/>
        </p:nvGrpSpPr>
        <p:grpSpPr>
          <a:xfrm>
            <a:off x="0" y="1866822"/>
            <a:ext cx="2715550" cy="1077218"/>
            <a:chOff x="0" y="2351782"/>
            <a:chExt cx="2715550" cy="10772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F2DB31-2A40-4410-9A14-7B63D6F1FD2E}"/>
                </a:ext>
              </a:extLst>
            </p:cNvPr>
            <p:cNvSpPr txBox="1"/>
            <p:nvPr/>
          </p:nvSpPr>
          <p:spPr>
            <a:xfrm>
              <a:off x="0" y="2351782"/>
              <a:ext cx="22146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Obviously Wrong!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373CF8-8832-452E-8C22-8BB7EBC6F4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2282" y="2425754"/>
              <a:ext cx="603268" cy="50892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361267-92B0-4839-99B2-66C192FF3CD6}"/>
              </a:ext>
            </a:extLst>
          </p:cNvPr>
          <p:cNvGrpSpPr/>
          <p:nvPr/>
        </p:nvGrpSpPr>
        <p:grpSpPr>
          <a:xfrm>
            <a:off x="464819" y="4237158"/>
            <a:ext cx="8050531" cy="582578"/>
            <a:chOff x="464819" y="4237158"/>
            <a:chExt cx="8050531" cy="5825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09C2E6-2412-4576-82F7-F2E288E8CD10}"/>
                </a:ext>
              </a:extLst>
            </p:cNvPr>
            <p:cNvGrpSpPr/>
            <p:nvPr/>
          </p:nvGrpSpPr>
          <p:grpSpPr>
            <a:xfrm>
              <a:off x="464819" y="4266837"/>
              <a:ext cx="8050531" cy="523220"/>
              <a:chOff x="464819" y="4894725"/>
              <a:chExt cx="8050531" cy="5232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F3FD38-9962-4841-A1AC-67797D9507B1}"/>
                  </a:ext>
                </a:extLst>
              </p:cNvPr>
              <p:cNvSpPr txBox="1"/>
              <p:nvPr/>
            </p:nvSpPr>
            <p:spPr>
              <a:xfrm>
                <a:off x="464819" y="4894725"/>
                <a:ext cx="45014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:r>
                  <a:rPr lang="en-US" sz="2800" dirty="0" err="1"/>
                  <a:t>a,b</a:t>
                </a:r>
                <a:r>
                  <a:rPr lang="en-US" sz="2800" dirty="0"/>
                  <a:t> are both small: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8BE727-F83A-4BFD-955D-8DCFD80ED438}"/>
                  </a:ext>
                </a:extLst>
              </p:cNvPr>
              <p:cNvSpPr txBox="1"/>
              <p:nvPr/>
            </p:nvSpPr>
            <p:spPr>
              <a:xfrm>
                <a:off x="5088552" y="4894725"/>
                <a:ext cx="34267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flat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4DBDE3-1079-41AB-9270-B5986C5AEE51}"/>
                </a:ext>
              </a:extLst>
            </p:cNvPr>
            <p:cNvGrpSpPr/>
            <p:nvPr/>
          </p:nvGrpSpPr>
          <p:grpSpPr>
            <a:xfrm>
              <a:off x="7281921" y="4237158"/>
              <a:ext cx="582578" cy="582578"/>
              <a:chOff x="7281921" y="4237158"/>
              <a:chExt cx="582578" cy="58257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706807-7477-4A5C-8852-5655E04AD010}"/>
                  </a:ext>
                </a:extLst>
              </p:cNvPr>
              <p:cNvSpPr/>
              <p:nvPr/>
            </p:nvSpPr>
            <p:spPr>
              <a:xfrm>
                <a:off x="7281921" y="4237158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05341A-12BF-426F-B390-68B140CEFE36}"/>
                  </a:ext>
                </a:extLst>
              </p:cNvPr>
              <p:cNvSpPr/>
              <p:nvPr/>
            </p:nvSpPr>
            <p:spPr>
              <a:xfrm>
                <a:off x="7422437" y="4374894"/>
                <a:ext cx="301544" cy="3015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7AFDA6-F475-4223-ADBE-5E5CDF25557D}"/>
              </a:ext>
            </a:extLst>
          </p:cNvPr>
          <p:cNvGrpSpPr/>
          <p:nvPr/>
        </p:nvGrpSpPr>
        <p:grpSpPr>
          <a:xfrm>
            <a:off x="464820" y="5061547"/>
            <a:ext cx="8050530" cy="582578"/>
            <a:chOff x="464820" y="5050744"/>
            <a:chExt cx="8050530" cy="5825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582669-86BC-423D-B6B0-ECAF0911DF31}"/>
                </a:ext>
              </a:extLst>
            </p:cNvPr>
            <p:cNvGrpSpPr/>
            <p:nvPr/>
          </p:nvGrpSpPr>
          <p:grpSpPr>
            <a:xfrm>
              <a:off x="464820" y="5080423"/>
              <a:ext cx="8050530" cy="523220"/>
              <a:chOff x="464820" y="5419051"/>
              <a:chExt cx="8050530" cy="52322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4F2DA3-C4C7-4FAC-B55E-DDD8FE751DFD}"/>
                  </a:ext>
                </a:extLst>
              </p:cNvPr>
              <p:cNvSpPr txBox="1"/>
              <p:nvPr/>
            </p:nvSpPr>
            <p:spPr>
              <a:xfrm>
                <a:off x="464820" y="5419051"/>
                <a:ext cx="4501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one is big, one is small: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58F82-277F-4A9D-AD72-993A370ECC98}"/>
                  </a:ext>
                </a:extLst>
              </p:cNvPr>
              <p:cNvSpPr txBox="1"/>
              <p:nvPr/>
            </p:nvSpPr>
            <p:spPr>
              <a:xfrm>
                <a:off x="5088552" y="5419051"/>
                <a:ext cx="34267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edge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9F5CCB3-C858-4DA0-AD94-37D5B30BCF6F}"/>
                </a:ext>
              </a:extLst>
            </p:cNvPr>
            <p:cNvGrpSpPr/>
            <p:nvPr/>
          </p:nvGrpSpPr>
          <p:grpSpPr>
            <a:xfrm>
              <a:off x="7281006" y="5050744"/>
              <a:ext cx="582578" cy="582578"/>
              <a:chOff x="7281006" y="5069953"/>
              <a:chExt cx="582578" cy="58257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716DB3-8D03-4291-8FB4-A62036D271D1}"/>
                  </a:ext>
                </a:extLst>
              </p:cNvPr>
              <p:cNvSpPr/>
              <p:nvPr/>
            </p:nvSpPr>
            <p:spPr>
              <a:xfrm>
                <a:off x="7281006" y="5069953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E083ABE-4633-483F-BBE6-F1207EFB52FF}"/>
                  </a:ext>
                </a:extLst>
              </p:cNvPr>
              <p:cNvSpPr/>
              <p:nvPr/>
            </p:nvSpPr>
            <p:spPr>
              <a:xfrm>
                <a:off x="7541970" y="5069953"/>
                <a:ext cx="321611" cy="58257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D056AFF-7664-4D79-9B99-A3198CA083E5}"/>
                  </a:ext>
                </a:extLst>
              </p:cNvPr>
              <p:cNvSpPr/>
              <p:nvPr/>
            </p:nvSpPr>
            <p:spPr>
              <a:xfrm>
                <a:off x="7421522" y="5207689"/>
                <a:ext cx="301544" cy="3015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F0A6A5-BF57-4D2C-A472-8B3B1E17D3A3}"/>
              </a:ext>
            </a:extLst>
          </p:cNvPr>
          <p:cNvGrpSpPr/>
          <p:nvPr/>
        </p:nvGrpSpPr>
        <p:grpSpPr>
          <a:xfrm>
            <a:off x="464820" y="5885936"/>
            <a:ext cx="8050530" cy="582578"/>
            <a:chOff x="464820" y="5885936"/>
            <a:chExt cx="8050530" cy="58257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B9F6A5-6DCF-42D7-8E74-698226071E0D}"/>
                </a:ext>
              </a:extLst>
            </p:cNvPr>
            <p:cNvGrpSpPr/>
            <p:nvPr/>
          </p:nvGrpSpPr>
          <p:grpSpPr>
            <a:xfrm>
              <a:off x="464820" y="5915062"/>
              <a:ext cx="8050530" cy="524326"/>
              <a:chOff x="464820" y="5942271"/>
              <a:chExt cx="8050530" cy="52432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43A598-AB7C-474F-B1E0-37A2F4EB2AA5}"/>
                  </a:ext>
                </a:extLst>
              </p:cNvPr>
              <p:cNvSpPr txBox="1"/>
              <p:nvPr/>
            </p:nvSpPr>
            <p:spPr>
              <a:xfrm>
                <a:off x="464820" y="5943377"/>
                <a:ext cx="4501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:r>
                  <a:rPr lang="en-US" sz="2800" dirty="0" err="1"/>
                  <a:t>a,b</a:t>
                </a:r>
                <a:r>
                  <a:rPr lang="en-US" sz="2800" dirty="0"/>
                  <a:t> both big: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AD3841-BD28-4CAF-A42E-9EBAC3C2FB0E}"/>
                  </a:ext>
                </a:extLst>
              </p:cNvPr>
              <p:cNvSpPr txBox="1"/>
              <p:nvPr/>
            </p:nvSpPr>
            <p:spPr>
              <a:xfrm>
                <a:off x="5088552" y="5942271"/>
                <a:ext cx="34267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corner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66A984-1312-4779-B773-8F00705B319A}"/>
                </a:ext>
              </a:extLst>
            </p:cNvPr>
            <p:cNvGrpSpPr/>
            <p:nvPr/>
          </p:nvGrpSpPr>
          <p:grpSpPr>
            <a:xfrm>
              <a:off x="7281006" y="5885936"/>
              <a:ext cx="582578" cy="582578"/>
              <a:chOff x="7281006" y="5885936"/>
              <a:chExt cx="582578" cy="58257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74CA56-5342-4169-9E69-03A888E84CF9}"/>
                  </a:ext>
                </a:extLst>
              </p:cNvPr>
              <p:cNvSpPr/>
              <p:nvPr/>
            </p:nvSpPr>
            <p:spPr>
              <a:xfrm>
                <a:off x="7281006" y="5885936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EB3429D-69C1-4D16-9618-7FA3655DEFD0}"/>
                  </a:ext>
                </a:extLst>
              </p:cNvPr>
              <p:cNvSpPr/>
              <p:nvPr/>
            </p:nvSpPr>
            <p:spPr>
              <a:xfrm>
                <a:off x="7562036" y="6163945"/>
                <a:ext cx="301544" cy="30154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2108EBF-D137-4AC7-9542-42BE8C5C0079}"/>
                  </a:ext>
                </a:extLst>
              </p:cNvPr>
              <p:cNvSpPr/>
              <p:nvPr/>
            </p:nvSpPr>
            <p:spPr>
              <a:xfrm>
                <a:off x="7421522" y="6023672"/>
                <a:ext cx="301544" cy="3015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7DF7-90D5-42F7-8EA1-73F07E65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Quadratic Forms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DB08-FA99-4DE0-AE20-7CE01D20727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CDDB8706-621F-4ECA-A7AA-959E793E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372" y="4001061"/>
            <a:ext cx="3437774" cy="183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653E69-F5EE-4FBB-88E0-30B52A175302}"/>
              </a:ext>
            </a:extLst>
          </p:cNvPr>
          <p:cNvGrpSpPr/>
          <p:nvPr/>
        </p:nvGrpSpPr>
        <p:grpSpPr>
          <a:xfrm>
            <a:off x="926984" y="1498012"/>
            <a:ext cx="7290033" cy="1387587"/>
            <a:chOff x="926984" y="1498012"/>
            <a:chExt cx="7290033" cy="13875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53ACF8-EB0F-4D46-AE5D-21957010BCAB}"/>
                    </a:ext>
                  </a:extLst>
                </p:cNvPr>
                <p:cNvSpPr txBox="1"/>
                <p:nvPr/>
              </p:nvSpPr>
              <p:spPr>
                <a:xfrm>
                  <a:off x="2268709" y="2393156"/>
                  <a:ext cx="461299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53ACF8-EB0F-4D46-AE5D-21957010BC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709" y="2393156"/>
                  <a:ext cx="4612994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2F7DC1-A824-4D96-B142-9A26F8FAA9DF}"/>
                </a:ext>
              </a:extLst>
            </p:cNvPr>
            <p:cNvSpPr txBox="1"/>
            <p:nvPr/>
          </p:nvSpPr>
          <p:spPr>
            <a:xfrm>
              <a:off x="926984" y="1498012"/>
              <a:ext cx="72900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Suppose have symmetric matrix </a:t>
              </a:r>
              <a:r>
                <a:rPr lang="en-US" sz="2800" b="1" dirty="0"/>
                <a:t>M, </a:t>
              </a:r>
              <a:r>
                <a:rPr lang="en-US" sz="2800" dirty="0"/>
                <a:t>scalar a, vector [</a:t>
              </a:r>
              <a:r>
                <a:rPr lang="en-US" sz="2800" dirty="0" err="1"/>
                <a:t>u,v</a:t>
              </a:r>
              <a:r>
                <a:rPr lang="en-US" sz="2800" dirty="0"/>
                <a:t>]: </a:t>
              </a:r>
              <a:endParaRPr lang="en-US" sz="28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521DB0-5F8B-46AA-B9B4-66D7789538C0}"/>
              </a:ext>
            </a:extLst>
          </p:cNvPr>
          <p:cNvGrpSpPr/>
          <p:nvPr/>
        </p:nvGrpSpPr>
        <p:grpSpPr>
          <a:xfrm>
            <a:off x="926983" y="3008433"/>
            <a:ext cx="7290034" cy="2033642"/>
            <a:chOff x="926983" y="3008433"/>
            <a:chExt cx="7290034" cy="20336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EFE4BE-5447-4D6B-8C27-F3322C0610D5}"/>
                    </a:ext>
                  </a:extLst>
                </p:cNvPr>
                <p:cNvSpPr txBox="1"/>
                <p:nvPr/>
              </p:nvSpPr>
              <p:spPr>
                <a:xfrm>
                  <a:off x="3363593" y="3779032"/>
                  <a:ext cx="242322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EFE4BE-5447-4D6B-8C27-F3322C0610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3593" y="3779032"/>
                  <a:ext cx="242322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CA914-DAED-4E8F-B6BD-E018566EB1FF}"/>
                </a:ext>
              </a:extLst>
            </p:cNvPr>
            <p:cNvSpPr txBox="1"/>
            <p:nvPr/>
          </p:nvSpPr>
          <p:spPr>
            <a:xfrm>
              <a:off x="926984" y="3008433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Then the </a:t>
              </a:r>
              <a:r>
                <a:rPr lang="en-US" sz="2800" dirty="0" err="1"/>
                <a:t>isocontour</a:t>
              </a:r>
              <a:r>
                <a:rPr lang="en-US" sz="2800" dirty="0"/>
                <a:t> / slice-through of F, i.e. </a:t>
              </a:r>
              <a:endParaRPr lang="en-US" sz="28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DB8809-A3D2-48A0-BEE0-D2F49E012227}"/>
                </a:ext>
              </a:extLst>
            </p:cNvPr>
            <p:cNvSpPr txBox="1"/>
            <p:nvPr/>
          </p:nvSpPr>
          <p:spPr>
            <a:xfrm>
              <a:off x="926983" y="4518855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is an ellipse.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994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D626-BBF4-4A6A-BC0E-D260DBD8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Quadratic Forms</a:t>
            </a: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FD22CFB1-9C17-4319-A808-C65254427E12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678908"/>
            <a:ext cx="5413375" cy="2878137"/>
            <a:chOff x="2254" y="2352"/>
            <a:chExt cx="3410" cy="1813"/>
          </a:xfrm>
        </p:grpSpPr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AFB2EFB8-626E-4329-81D2-B3688B0D7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6A8BB64D-9950-4FF1-A4D6-54F13564A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 dirty="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CC8DBF86-CF3C-4E93-A7AB-8BAB8CBF79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4B5A20E1-E446-487B-BEC8-98FF0D2248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5F416909-917F-444D-AE40-4150C3313D0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4">
              <a:extLst>
                <a:ext uri="{FF2B5EF4-FFF2-40B4-BE49-F238E27FC236}">
                  <a16:creationId xmlns:a16="http://schemas.microsoft.com/office/drawing/2014/main" id="{C23EA4E6-6C6A-48E0-B99B-E6C53EEA2C4F}"/>
                </a:ext>
              </a:extLst>
            </p:cNvPr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26EEB0D2-B85F-41A2-A3D3-D1ABBEB728E3}"/>
                </a:ext>
              </a:extLst>
            </p:cNvPr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05CD73F2-79C1-4AD8-B446-908BA8668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1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D164125F-C9BC-4F4D-8309-86D611475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67E907-D2CA-4F5F-989E-515CEA8AA8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6E872-7719-4E9C-8668-E2859108E49E}"/>
                  </a:ext>
                </a:extLst>
              </p:cNvPr>
              <p:cNvSpPr txBox="1"/>
              <p:nvPr/>
            </p:nvSpPr>
            <p:spPr>
              <a:xfrm>
                <a:off x="2561065" y="2535185"/>
                <a:ext cx="4021870" cy="932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fNam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6E872-7719-4E9C-8668-E2859108E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065" y="2535185"/>
                <a:ext cx="4021870" cy="9322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BE8BDB1-C3AC-408E-AAD3-C5047F49A408}"/>
              </a:ext>
            </a:extLst>
          </p:cNvPr>
          <p:cNvSpPr txBox="1"/>
          <p:nvPr/>
        </p:nvSpPr>
        <p:spPr>
          <a:xfrm>
            <a:off x="926984" y="1394212"/>
            <a:ext cx="7290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can look at the shape of this ellipse by decomposing M into a rotation + scaling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56C80C-024B-47FD-A244-71B7A95520BE}"/>
              </a:ext>
            </a:extLst>
          </p:cNvPr>
          <p:cNvSpPr txBox="1"/>
          <p:nvPr/>
        </p:nvSpPr>
        <p:spPr>
          <a:xfrm>
            <a:off x="192947" y="3938048"/>
            <a:ext cx="2177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are </a:t>
            </a:r>
            <a:r>
              <a:rPr lang="el-GR" sz="3200" b="1" dirty="0"/>
              <a:t>λ</a:t>
            </a:r>
            <a:r>
              <a:rPr lang="en-US" sz="3200" b="1" baseline="-25000" dirty="0"/>
              <a:t>1</a:t>
            </a:r>
            <a:r>
              <a:rPr lang="en-US" sz="3200" b="1" dirty="0"/>
              <a:t> and </a:t>
            </a:r>
            <a:r>
              <a:rPr lang="el-GR" sz="3200" b="1" dirty="0"/>
              <a:t>λ</a:t>
            </a:r>
            <a:r>
              <a:rPr lang="en-US" sz="3200" b="1" baseline="-25000" dirty="0"/>
              <a:t>2</a:t>
            </a:r>
            <a:r>
              <a:rPr lang="en-US" sz="32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929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B240-F24C-49A7-BA81-1B2F113D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(Hopefully Familiar)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1BC5E-209B-49A7-B981-B5D756A3243C}"/>
              </a:ext>
            </a:extLst>
          </p:cNvPr>
          <p:cNvSpPr txBox="1"/>
          <p:nvPr/>
        </p:nvSpPr>
        <p:spPr>
          <a:xfrm>
            <a:off x="910205" y="2357306"/>
            <a:ext cx="73235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y in range(-ySearch,ySearch+1):</a:t>
            </a:r>
          </a:p>
          <a:p>
            <a:r>
              <a:rPr lang="en-US" sz="3200" dirty="0"/>
              <a:t>	for x in range(-xSearch,xSearch+1):</a:t>
            </a:r>
          </a:p>
          <a:p>
            <a:r>
              <a:rPr lang="en-US" sz="3200" dirty="0"/>
              <a:t>		#Touches all </a:t>
            </a:r>
            <a:r>
              <a:rPr lang="en-US" sz="3200" dirty="0" err="1"/>
              <a:t>HxW</a:t>
            </a:r>
            <a:r>
              <a:rPr lang="en-US" sz="3200" dirty="0"/>
              <a:t> pixels! </a:t>
            </a:r>
          </a:p>
          <a:p>
            <a:r>
              <a:rPr lang="en-US" sz="3200" dirty="0"/>
              <a:t>		</a:t>
            </a:r>
            <a:r>
              <a:rPr lang="en-US" sz="3200" dirty="0" err="1"/>
              <a:t>check_alignment_with_images</a:t>
            </a:r>
            <a:r>
              <a:rPr lang="en-US" sz="32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4734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7834-B2C5-43CA-8842-CA24EC29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Matrix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74B25-51B8-49B5-BD26-205A884CC277}"/>
              </a:ext>
            </a:extLst>
          </p:cNvPr>
          <p:cNvSpPr txBox="1"/>
          <p:nvPr/>
        </p:nvSpPr>
        <p:spPr>
          <a:xfrm>
            <a:off x="562482" y="1587159"/>
            <a:ext cx="8019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second moment matrix tells us how quickly the image changes and in which directions.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41A66-EB1F-49BC-8D94-EDDF7E7A7F1E}"/>
                  </a:ext>
                </a:extLst>
              </p:cNvPr>
              <p:cNvSpPr txBox="1"/>
              <p:nvPr/>
            </p:nvSpPr>
            <p:spPr>
              <a:xfrm>
                <a:off x="1006088" y="3981026"/>
                <a:ext cx="6570067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41A66-EB1F-49BC-8D94-EDDF7E7A7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8" y="3981026"/>
                <a:ext cx="6570067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A12FCE06-30C0-45E5-88A0-473F291F1916}"/>
              </a:ext>
            </a:extLst>
          </p:cNvPr>
          <p:cNvGrpSpPr/>
          <p:nvPr/>
        </p:nvGrpSpPr>
        <p:grpSpPr>
          <a:xfrm>
            <a:off x="1715549" y="2809488"/>
            <a:ext cx="3359792" cy="1188739"/>
            <a:chOff x="1715549" y="2809488"/>
            <a:chExt cx="3359792" cy="1188739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209748DB-5DB9-4459-8D2B-AD39DB231D07}"/>
                </a:ext>
              </a:extLst>
            </p:cNvPr>
            <p:cNvSpPr/>
            <p:nvPr/>
          </p:nvSpPr>
          <p:spPr>
            <a:xfrm rot="5400000" flipV="1">
              <a:off x="3282194" y="2431582"/>
              <a:ext cx="226503" cy="2906787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AA4F11-A223-47ED-8B7E-756D8E76BEF0}"/>
                </a:ext>
              </a:extLst>
            </p:cNvPr>
            <p:cNvSpPr txBox="1"/>
            <p:nvPr/>
          </p:nvSpPr>
          <p:spPr>
            <a:xfrm>
              <a:off x="1715549" y="2809488"/>
              <a:ext cx="33597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Can compute at each pixel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C823F-4937-45D6-A627-D9B4C9361C7E}"/>
              </a:ext>
            </a:extLst>
          </p:cNvPr>
          <p:cNvGrpSpPr/>
          <p:nvPr/>
        </p:nvGrpSpPr>
        <p:grpSpPr>
          <a:xfrm>
            <a:off x="5485652" y="2876974"/>
            <a:ext cx="2576168" cy="1834015"/>
            <a:chOff x="5485652" y="2876974"/>
            <a:chExt cx="2576168" cy="18340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4C2207-2667-416D-BC87-F246F93FF90C}"/>
                </a:ext>
              </a:extLst>
            </p:cNvPr>
            <p:cNvSpPr txBox="1"/>
            <p:nvPr/>
          </p:nvSpPr>
          <p:spPr>
            <a:xfrm>
              <a:off x="5485652" y="2876974"/>
              <a:ext cx="2576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Directions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ECC161-2171-4EBD-BF30-BEA45BB3D36F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6773736" y="3400194"/>
              <a:ext cx="490258" cy="131079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B3B7FC-2E48-4891-B658-CD7E9179D416}"/>
              </a:ext>
            </a:extLst>
          </p:cNvPr>
          <p:cNvGrpSpPr/>
          <p:nvPr/>
        </p:nvGrpSpPr>
        <p:grpSpPr>
          <a:xfrm>
            <a:off x="5755498" y="4957894"/>
            <a:ext cx="2086166" cy="1474252"/>
            <a:chOff x="5755498" y="4957894"/>
            <a:chExt cx="2086166" cy="14742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1D8622-67A4-4830-829D-9F39FFC2A4E8}"/>
                </a:ext>
              </a:extLst>
            </p:cNvPr>
            <p:cNvSpPr txBox="1"/>
            <p:nvPr/>
          </p:nvSpPr>
          <p:spPr>
            <a:xfrm>
              <a:off x="5755498" y="5908926"/>
              <a:ext cx="2086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Amounts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C43D895-64EB-4DBE-8033-E8081DDD3781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6325301" y="4957894"/>
              <a:ext cx="473280" cy="95103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228B427-A56D-458D-80D8-06E9731B3EB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6798581" y="5368954"/>
              <a:ext cx="281727" cy="53997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58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C7-111F-4991-B3C7-C0D9170D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M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E536CCDE-4A3F-4FF1-AF57-153DA8E19C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211555"/>
              </p:ext>
            </p:extLst>
          </p:nvPr>
        </p:nvGraphicFramePr>
        <p:xfrm>
          <a:off x="357404" y="1583327"/>
          <a:ext cx="5113194" cy="477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04" y="1583327"/>
                        <a:ext cx="5113194" cy="4779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0EACC9-934C-4A9F-8D41-F9BAA2E1EF7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44370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C7-111F-4991-B3C7-C0D9170D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C47AB-4FC4-42BF-BECA-4510B5DBEE58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5CDEA9FB-A6CE-4ABA-B404-A48623B589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781745"/>
              </p:ext>
            </p:extLst>
          </p:nvPr>
        </p:nvGraphicFramePr>
        <p:xfrm>
          <a:off x="357404" y="1583327"/>
          <a:ext cx="5113194" cy="477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E536CCDE-4A3F-4FF1-AF57-153DA8E19C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04" y="1583327"/>
                        <a:ext cx="5113194" cy="4779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second_moment_vis">
            <a:extLst>
              <a:ext uri="{FF2B5EF4-FFF2-40B4-BE49-F238E27FC236}">
                <a16:creationId xmlns:a16="http://schemas.microsoft.com/office/drawing/2014/main" id="{860EB9B1-E380-46EC-983D-4B7DEF30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04" y="1580296"/>
            <a:ext cx="5126182" cy="478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econd_moment_vis">
            <a:extLst>
              <a:ext uri="{FF2B5EF4-FFF2-40B4-BE49-F238E27FC236}">
                <a16:creationId xmlns:a16="http://schemas.microsoft.com/office/drawing/2014/main" id="{10D84AF9-F47C-4BE0-A81A-302C1834F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975" t="13975" r="58204" b="52673"/>
          <a:stretch/>
        </p:blipFill>
        <p:spPr bwMode="auto">
          <a:xfrm>
            <a:off x="5736778" y="1580297"/>
            <a:ext cx="3049818" cy="341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74B97B-EDBA-4049-AA29-0D621C96836B}"/>
              </a:ext>
            </a:extLst>
          </p:cNvPr>
          <p:cNvSpPr txBox="1"/>
          <p:nvPr/>
        </p:nvSpPr>
        <p:spPr>
          <a:xfrm>
            <a:off x="5736778" y="5176007"/>
            <a:ext cx="3049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 note: M is often best</a:t>
            </a:r>
            <a:r>
              <a:rPr lang="en-US" i="1" dirty="0"/>
              <a:t> visualized </a:t>
            </a:r>
            <a:r>
              <a:rPr lang="en-US" dirty="0"/>
              <a:t>by first taking inverse, so long edge of ellipse goes along edge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8325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E53F-B503-4884-8909-9034917B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Eigenvalues of 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DDEE6-C2A9-4DD7-B5C9-014F278E5CD8}"/>
              </a:ext>
            </a:extLst>
          </p:cNvPr>
          <p:cNvSpPr txBox="1"/>
          <p:nvPr/>
        </p:nvSpPr>
        <p:spPr>
          <a:xfrm>
            <a:off x="228600" y="649287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r>
              <a:rPr lang="en-US" sz="1200" kern="0" dirty="0">
                <a:solidFill>
                  <a:sysClr val="windowText" lastClr="000000"/>
                </a:solidFill>
              </a:rPr>
              <a:t>; Note: this refers to previous ellipses, not original M ellipse. Other slides on the internet may vary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AutoShape 2">
            <a:extLst>
              <a:ext uri="{FF2B5EF4-FFF2-40B4-BE49-F238E27FC236}">
                <a16:creationId xmlns:a16="http://schemas.microsoft.com/office/drawing/2014/main" id="{283F0568-392A-471A-8CE4-ABAF400B0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738689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4">
            <a:extLst>
              <a:ext uri="{FF2B5EF4-FFF2-40B4-BE49-F238E27FC236}">
                <a16:creationId xmlns:a16="http://schemas.microsoft.com/office/drawing/2014/main" id="{BD034D08-0F57-48B1-A3EE-BDF5D951B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90689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5">
            <a:extLst>
              <a:ext uri="{FF2B5EF4-FFF2-40B4-BE49-F238E27FC236}">
                <a16:creationId xmlns:a16="http://schemas.microsoft.com/office/drawing/2014/main" id="{49B6D312-1523-4586-BB70-29458C947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034089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6" name="Rectangle 6">
            <a:extLst>
              <a:ext uri="{FF2B5EF4-FFF2-40B4-BE49-F238E27FC236}">
                <a16:creationId xmlns:a16="http://schemas.microsoft.com/office/drawing/2014/main" id="{3D668C9C-CDDE-43F2-AEB8-842D5899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766889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7" name="Freeform 7">
            <a:extLst>
              <a:ext uri="{FF2B5EF4-FFF2-40B4-BE49-F238E27FC236}">
                <a16:creationId xmlns:a16="http://schemas.microsoft.com/office/drawing/2014/main" id="{42839B1E-98B0-4085-9EE5-E3DAF7FAB70E}"/>
              </a:ext>
            </a:extLst>
          </p:cNvPr>
          <p:cNvSpPr>
            <a:spLocks/>
          </p:cNvSpPr>
          <p:nvPr/>
        </p:nvSpPr>
        <p:spPr bwMode="auto">
          <a:xfrm>
            <a:off x="5105400" y="1690689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8">
            <a:extLst>
              <a:ext uri="{FF2B5EF4-FFF2-40B4-BE49-F238E27FC236}">
                <a16:creationId xmlns:a16="http://schemas.microsoft.com/office/drawing/2014/main" id="{0200D752-447F-4237-9AAC-6008CCE4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281489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D1C67643-1427-4EB9-9CEA-0030D20BA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300289"/>
            <a:ext cx="266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749700F0-F9E2-41D2-BC48-14408922A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38689"/>
            <a:ext cx="2362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1" name="Rectangle 11">
            <a:extLst>
              <a:ext uri="{FF2B5EF4-FFF2-40B4-BE49-F238E27FC236}">
                <a16:creationId xmlns:a16="http://schemas.microsoft.com/office/drawing/2014/main" id="{DBC32ED9-F82B-4513-A501-6D4F26367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043489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2" name="Rectangle 12">
            <a:extLst>
              <a:ext uri="{FF2B5EF4-FFF2-40B4-BE49-F238E27FC236}">
                <a16:creationId xmlns:a16="http://schemas.microsoft.com/office/drawing/2014/main" id="{04BAAC67-DFCF-4E65-B444-A90415969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843089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3" name="Rectangle 13">
            <a:extLst>
              <a:ext uri="{FF2B5EF4-FFF2-40B4-BE49-F238E27FC236}">
                <a16:creationId xmlns:a16="http://schemas.microsoft.com/office/drawing/2014/main" id="{2D880ED5-A4FC-4EE7-9D46-252AEB116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19689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4" name="Oval 15">
            <a:extLst>
              <a:ext uri="{FF2B5EF4-FFF2-40B4-BE49-F238E27FC236}">
                <a16:creationId xmlns:a16="http://schemas.microsoft.com/office/drawing/2014/main" id="{0EA61F7D-A2CB-4F74-B5F7-2BB226856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071689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16">
            <a:extLst>
              <a:ext uri="{FF2B5EF4-FFF2-40B4-BE49-F238E27FC236}">
                <a16:creationId xmlns:a16="http://schemas.microsoft.com/office/drawing/2014/main" id="{8DB16DF8-71CF-417E-B3E5-9A43A4017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1766889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17">
            <a:extLst>
              <a:ext uri="{FF2B5EF4-FFF2-40B4-BE49-F238E27FC236}">
                <a16:creationId xmlns:a16="http://schemas.microsoft.com/office/drawing/2014/main" id="{CF6BFD14-8195-4EA4-A28C-57F3CBCE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891089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18">
            <a:extLst>
              <a:ext uri="{FF2B5EF4-FFF2-40B4-BE49-F238E27FC236}">
                <a16:creationId xmlns:a16="http://schemas.microsoft.com/office/drawing/2014/main" id="{400172D6-4A53-4EB1-A160-A5728A594FF5}"/>
              </a:ext>
            </a:extLst>
          </p:cNvPr>
          <p:cNvSpPr>
            <a:spLocks noChangeArrowheads="1"/>
          </p:cNvSpPr>
          <p:nvPr/>
        </p:nvSpPr>
        <p:spPr bwMode="auto">
          <a:xfrm rot="5542000">
            <a:off x="7260432" y="5495132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408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27C-E5C4-4AD6-BEA1-E14C7408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Together The Eigenvalues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/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30794EA-31A4-4FE2-89BC-68C9968CA918}"/>
              </a:ext>
            </a:extLst>
          </p:cNvPr>
          <p:cNvGrpSpPr/>
          <p:nvPr/>
        </p:nvGrpSpPr>
        <p:grpSpPr>
          <a:xfrm>
            <a:off x="4572000" y="1690689"/>
            <a:ext cx="4495800" cy="4343400"/>
            <a:chOff x="4095750" y="2149474"/>
            <a:chExt cx="4495800" cy="434340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F67A1F9-7D96-4E60-9466-A87E3347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2149474"/>
              <a:ext cx="4343400" cy="4343400"/>
            </a:xfrm>
            <a:prstGeom prst="rect">
              <a:avLst/>
            </a:prstGeom>
            <a:solidFill>
              <a:srgbClr val="F38F6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E48DF6A-3EC0-4488-98B6-B63B96BA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2149474"/>
              <a:ext cx="3886200" cy="3937000"/>
            </a:xfrm>
            <a:custGeom>
              <a:avLst/>
              <a:gdLst>
                <a:gd name="T0" fmla="*/ 0 w 2448"/>
                <a:gd name="T1" fmla="*/ 2147483647 h 2480"/>
                <a:gd name="T2" fmla="*/ 2147483647 w 2448"/>
                <a:gd name="T3" fmla="*/ 0 h 2480"/>
                <a:gd name="T4" fmla="*/ 2147483647 w 2448"/>
                <a:gd name="T5" fmla="*/ 0 h 2480"/>
                <a:gd name="T6" fmla="*/ 2147483647 w 2448"/>
                <a:gd name="T7" fmla="*/ 2147483647 h 2480"/>
                <a:gd name="T8" fmla="*/ 2147483647 w 2448"/>
                <a:gd name="T9" fmla="*/ 2147483647 h 2480"/>
                <a:gd name="T10" fmla="*/ 0 w 2448"/>
                <a:gd name="T11" fmla="*/ 2147483647 h 2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8"/>
                <a:gd name="T19" fmla="*/ 0 h 2480"/>
                <a:gd name="T20" fmla="*/ 2448 w 2448"/>
                <a:gd name="T21" fmla="*/ 2480 h 2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8" h="2480">
                  <a:moveTo>
                    <a:pt x="0" y="1920"/>
                  </a:moveTo>
                  <a:lnTo>
                    <a:pt x="672" y="0"/>
                  </a:lnTo>
                  <a:lnTo>
                    <a:pt x="2448" y="0"/>
                  </a:lnTo>
                  <a:lnTo>
                    <a:pt x="2448" y="1872"/>
                  </a:lnTo>
                  <a:lnTo>
                    <a:pt x="555" y="2480"/>
                  </a:lnTo>
                  <a:lnTo>
                    <a:pt x="0" y="19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5754348-749B-4985-8119-D192D40BF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4740274"/>
              <a:ext cx="1749425" cy="1752600"/>
            </a:xfrm>
            <a:prstGeom prst="rtTriangl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EB5D147-C1DA-4461-9CAF-3D727DAF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2759074"/>
              <a:ext cx="26670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“Corner”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&gt;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94C24D0-8012-40ED-8F54-89A80ABD5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0" y="55022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8731A2E-5B78-4F8B-83D5-A5AFFB67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150" y="23018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 i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</a:t>
              </a: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04CA26CC-E37E-4DCE-8C76-488F58D2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5578474"/>
              <a:ext cx="12192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“Flat” region</a:t>
              </a:r>
              <a:endPara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CC893FC4-FF2B-44F5-900A-98855C342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7550" y="2530474"/>
              <a:ext cx="609600" cy="638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44133864-55FD-48C7-A58F-211B4BDC6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0" y="2225674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C7D18038-E905-4DB7-9730-41DDC5F8F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550" y="5349874"/>
              <a:ext cx="152400" cy="15240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4CB9129-DD02-496C-B474-B06A89D92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42000">
              <a:off x="6784182" y="5953917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F97AF657-89C1-40B5-921C-E27331E0E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5111749"/>
              <a:ext cx="12747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|R| </a:t>
              </a:r>
              <a:r>
                <a:rPr lang="en-US" sz="2400">
                  <a:latin typeface="Times New Roman" pitchFamily="18" charset="0"/>
                  <a:sym typeface="Symbol" pitchFamily="18" charset="2"/>
                </a:rPr>
                <a:t>small</a:t>
              </a: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95EE338-C864-46FB-BFEA-AAE7F33DD9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2550" y="5578474"/>
              <a:ext cx="533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8">
            <a:extLst>
              <a:ext uri="{FF2B5EF4-FFF2-40B4-BE49-F238E27FC236}">
                <a16:creationId xmlns:a16="http://schemas.microsoft.com/office/drawing/2014/main" id="{C16CA6FB-C574-42E7-8E5F-5B2BA86D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5" y="3313454"/>
            <a:ext cx="4187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i="1" dirty="0">
                <a:latin typeface="+mj-lt"/>
              </a:rPr>
              <a:t>α</a:t>
            </a:r>
            <a:r>
              <a:rPr lang="en-US" sz="2800" dirty="0">
                <a:latin typeface="+mj-lt"/>
              </a:rPr>
              <a:t>: constant (0.04 to 0.06)</a:t>
            </a:r>
            <a:endParaRPr lang="el-GR" sz="2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18BE90-D5A6-418F-BE9C-EE756B686C93}"/>
              </a:ext>
            </a:extLst>
          </p:cNvPr>
          <p:cNvSpPr txBox="1"/>
          <p:nvPr/>
        </p:nvSpPr>
        <p:spPr>
          <a:xfrm>
            <a:off x="228600" y="649287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r>
              <a:rPr lang="en-US" sz="1200" kern="0" dirty="0">
                <a:solidFill>
                  <a:sysClr val="windowText" lastClr="000000"/>
                </a:solidFill>
              </a:rPr>
              <a:t>; Note: this refers to previous ellipses, not original M ellipse. Other slides on the internet may vary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27663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/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4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/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2008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pic>
        <p:nvPicPr>
          <p:cNvPr id="4" name="Picture 3" descr="cows_step0">
            <a:extLst>
              <a:ext uri="{FF2B5EF4-FFF2-40B4-BE49-F238E27FC236}">
                <a16:creationId xmlns:a16="http://schemas.microsoft.com/office/drawing/2014/main" id="{1997E832-48C5-4ECB-B8DE-AB81DCD3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041"/>
            <a:ext cx="7412182" cy="47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263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1_corner_response">
            <a:extLst>
              <a:ext uri="{FF2B5EF4-FFF2-40B4-BE49-F238E27FC236}">
                <a16:creationId xmlns:a16="http://schemas.microsoft.com/office/drawing/2014/main" id="{8CEE1709-079D-4000-B2FA-E4D9BECB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01770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98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82C-A5D8-4662-8D34-2876588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Motivating Example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190197-8B03-4AD1-A1D8-37A34CC5ACD1}"/>
              </a:ext>
            </a:extLst>
          </p:cNvPr>
          <p:cNvGrpSpPr/>
          <p:nvPr/>
        </p:nvGrpSpPr>
        <p:grpSpPr>
          <a:xfrm>
            <a:off x="828675" y="2036611"/>
            <a:ext cx="7486650" cy="2660650"/>
            <a:chOff x="838200" y="2036611"/>
            <a:chExt cx="7486650" cy="2660650"/>
          </a:xfrm>
        </p:grpSpPr>
        <p:pic>
          <p:nvPicPr>
            <p:cNvPr id="3" name="Picture 4" descr="image1">
              <a:extLst>
                <a:ext uri="{FF2B5EF4-FFF2-40B4-BE49-F238E27FC236}">
                  <a16:creationId xmlns:a16="http://schemas.microsoft.com/office/drawing/2014/main" id="{C26F2F2F-0F0A-4229-BE87-DCAF63593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image2">
              <a:extLst>
                <a:ext uri="{FF2B5EF4-FFF2-40B4-BE49-F238E27FC236}">
                  <a16:creationId xmlns:a16="http://schemas.microsoft.com/office/drawing/2014/main" id="{D3EC1B0E-5086-497E-826F-DFF764324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2C31EBB-EE2D-4E41-86E3-6EDB9FB0F546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these images: how do you align them?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56B6C-E339-4329-B0B4-BE0C2387C893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M. Brown, D. Lowe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2C0B5-C051-442D-B7E3-6100412E65AD}"/>
              </a:ext>
            </a:extLst>
          </p:cNvPr>
          <p:cNvSpPr txBox="1"/>
          <p:nvPr/>
        </p:nvSpPr>
        <p:spPr>
          <a:xfrm>
            <a:off x="42577" y="4697429"/>
            <a:ext cx="9058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These aren’t off by a small 2D translation but instead by a 3D rotation + translation of the camera.</a:t>
            </a:r>
          </a:p>
        </p:txBody>
      </p:sp>
    </p:spTree>
    <p:extLst>
      <p:ext uri="{BB962C8B-B14F-4D97-AF65-F5344CB8AC3E}">
        <p14:creationId xmlns:p14="http://schemas.microsoft.com/office/powerpoint/2010/main" val="4793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1837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only local maxima (called non-maxima suppression)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67654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, NMS 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3192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4_harris">
            <a:extLst>
              <a:ext uri="{FF2B5EF4-FFF2-40B4-BE49-F238E27FC236}">
                <a16:creationId xmlns:a16="http://schemas.microsoft.com/office/drawing/2014/main" id="{ED8F30A4-120F-4271-8D06-0E6762F2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329"/>
            <a:ext cx="7412182" cy="47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4974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621B-F5E0-40E1-AC59-1B63843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27CE1-7AA5-4636-9326-33F3E5C0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our detectors are repeatable, they should be:</a:t>
            </a:r>
          </a:p>
          <a:p>
            <a:r>
              <a:rPr lang="en-US" b="1" dirty="0"/>
              <a:t>Invariant</a:t>
            </a:r>
            <a:r>
              <a:rPr lang="en-US" dirty="0"/>
              <a:t> to some things: image is transformed and corners remain the same</a:t>
            </a:r>
          </a:p>
          <a:p>
            <a:r>
              <a:rPr lang="en-US" b="1" dirty="0"/>
              <a:t>Covariant/equivariant</a:t>
            </a:r>
            <a:r>
              <a:rPr lang="en-US" dirty="0"/>
              <a:t> with some things: image is transformed and corners transform with it.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2AC74-3520-418E-AC4F-D3D5BD0ED12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91792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4D54-7568-44E3-A06D-DC80E110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Motivating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F42DFD-FA5F-4BD1-A223-473A8DAA0043}"/>
              </a:ext>
            </a:extLst>
          </p:cNvPr>
          <p:cNvGrpSpPr/>
          <p:nvPr/>
        </p:nvGrpSpPr>
        <p:grpSpPr>
          <a:xfrm>
            <a:off x="933570" y="2321709"/>
            <a:ext cx="7276861" cy="4258277"/>
            <a:chOff x="1264336" y="1864838"/>
            <a:chExt cx="6615328" cy="3871161"/>
          </a:xfrm>
        </p:grpSpPr>
        <p:pic>
          <p:nvPicPr>
            <p:cNvPr id="22532" name="Picture 4" descr="https://c1.staticflickr.com/3/2211/2045736290_5806382c7a_b.jpg">
              <a:extLst>
                <a:ext uri="{FF2B5EF4-FFF2-40B4-BE49-F238E27FC236}">
                  <a16:creationId xmlns:a16="http://schemas.microsoft.com/office/drawing/2014/main" id="{8BC8A49C-2AFA-4720-BDA0-08BE5800C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336" y="1864838"/>
              <a:ext cx="3871161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https://cm-web-news-files.s3.amazonaws.com/uploads/2017/04/lurie-tower-intext.jpg">
              <a:extLst>
                <a:ext uri="{FF2B5EF4-FFF2-40B4-BE49-F238E27FC236}">
                  <a16:creationId xmlns:a16="http://schemas.microsoft.com/office/drawing/2014/main" id="{5CF7494D-957B-4342-B581-FE6371897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889" y="1864838"/>
              <a:ext cx="2580775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BD4EC9-2B6E-4974-BDD1-B0058CE1AEC0}"/>
              </a:ext>
            </a:extLst>
          </p:cNvPr>
          <p:cNvSpPr txBox="1"/>
          <p:nvPr/>
        </p:nvSpPr>
        <p:spPr>
          <a:xfrm>
            <a:off x="464820" y="1690689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Images may be different in lighting and geometry</a:t>
            </a:r>
          </a:p>
        </p:txBody>
      </p:sp>
    </p:spTree>
    <p:extLst>
      <p:ext uri="{BB962C8B-B14F-4D97-AF65-F5344CB8AC3E}">
        <p14:creationId xmlns:p14="http://schemas.microsoft.com/office/powerpoint/2010/main" val="16217869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B347-F668-444D-B1AF-7EB1CCE0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Intensity Change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03092CE-3006-42CC-98EF-83FED0566792}"/>
              </a:ext>
            </a:extLst>
          </p:cNvPr>
          <p:cNvSpPr>
            <a:spLocks/>
          </p:cNvSpPr>
          <p:nvPr/>
        </p:nvSpPr>
        <p:spPr bwMode="auto">
          <a:xfrm>
            <a:off x="1600200" y="3937297"/>
            <a:ext cx="2514600" cy="1193800"/>
          </a:xfrm>
          <a:custGeom>
            <a:avLst/>
            <a:gdLst>
              <a:gd name="T0" fmla="*/ 0 w 1584"/>
              <a:gd name="T1" fmla="*/ 752 h 752"/>
              <a:gd name="T2" fmla="*/ 144 w 1584"/>
              <a:gd name="T3" fmla="*/ 224 h 752"/>
              <a:gd name="T4" fmla="*/ 384 w 1584"/>
              <a:gd name="T5" fmla="*/ 416 h 752"/>
              <a:gd name="T6" fmla="*/ 528 w 1584"/>
              <a:gd name="T7" fmla="*/ 32 h 752"/>
              <a:gd name="T8" fmla="*/ 768 w 1584"/>
              <a:gd name="T9" fmla="*/ 608 h 752"/>
              <a:gd name="T10" fmla="*/ 912 w 1584"/>
              <a:gd name="T11" fmla="*/ 464 h 752"/>
              <a:gd name="T12" fmla="*/ 1104 w 1584"/>
              <a:gd name="T13" fmla="*/ 656 h 752"/>
              <a:gd name="T14" fmla="*/ 1248 w 1584"/>
              <a:gd name="T15" fmla="*/ 272 h 752"/>
              <a:gd name="T16" fmla="*/ 1584 w 1584"/>
              <a:gd name="T17" fmla="*/ 656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9212CD0-A6ED-41E4-A457-D4C70A989297}"/>
              </a:ext>
            </a:extLst>
          </p:cNvPr>
          <p:cNvSpPr>
            <a:spLocks/>
          </p:cNvSpPr>
          <p:nvPr/>
        </p:nvSpPr>
        <p:spPr bwMode="auto">
          <a:xfrm>
            <a:off x="5619750" y="3149897"/>
            <a:ext cx="2514600" cy="1955800"/>
          </a:xfrm>
          <a:custGeom>
            <a:avLst/>
            <a:gdLst>
              <a:gd name="T0" fmla="*/ 0 w 1584"/>
              <a:gd name="T1" fmla="*/ 14537 h 752"/>
              <a:gd name="T2" fmla="*/ 144 w 1584"/>
              <a:gd name="T3" fmla="*/ 4332 h 752"/>
              <a:gd name="T4" fmla="*/ 384 w 1584"/>
              <a:gd name="T5" fmla="*/ 8047 h 752"/>
              <a:gd name="T6" fmla="*/ 528 w 1584"/>
              <a:gd name="T7" fmla="*/ 613 h 752"/>
              <a:gd name="T8" fmla="*/ 768 w 1584"/>
              <a:gd name="T9" fmla="*/ 11758 h 752"/>
              <a:gd name="T10" fmla="*/ 912 w 1584"/>
              <a:gd name="T11" fmla="*/ 8970 h 752"/>
              <a:gd name="T12" fmla="*/ 1104 w 1584"/>
              <a:gd name="T13" fmla="*/ 12685 h 752"/>
              <a:gd name="T14" fmla="*/ 1248 w 1584"/>
              <a:gd name="T15" fmla="*/ 5269 h 752"/>
              <a:gd name="T16" fmla="*/ 1584 w 1584"/>
              <a:gd name="T17" fmla="*/ 12685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41B6454-959E-4B85-A732-12F80AEFEFCA}"/>
              </a:ext>
            </a:extLst>
          </p:cNvPr>
          <p:cNvGrpSpPr>
            <a:grpSpLocks/>
          </p:cNvGrpSpPr>
          <p:nvPr/>
        </p:nvGrpSpPr>
        <p:grpSpPr bwMode="auto">
          <a:xfrm>
            <a:off x="1058863" y="3759498"/>
            <a:ext cx="3665538" cy="2027238"/>
            <a:chOff x="571" y="2880"/>
            <a:chExt cx="2309" cy="1277"/>
          </a:xfrm>
        </p:grpSpPr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45A35A3D-D316-487E-B72F-E3CABD472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27" name="Line 11">
                <a:extLst>
                  <a:ext uri="{FF2B5EF4-FFF2-40B4-BE49-F238E27FC236}">
                    <a16:creationId xmlns:a16="http://schemas.microsoft.com/office/drawing/2014/main" id="{4A93A9D5-655C-47B6-AE48-4BF07FEF7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4DB20BC9-24BA-4C29-9CB3-0092BE656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9" name="Text Box 13">
                <a:extLst>
                  <a:ext uri="{FF2B5EF4-FFF2-40B4-BE49-F238E27FC236}">
                    <a16:creationId xmlns:a16="http://schemas.microsoft.com/office/drawing/2014/main" id="{35869228-7D38-4360-A18E-72965A9C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0" name="Text Box 14">
                <a:extLst>
                  <a:ext uri="{FF2B5EF4-FFF2-40B4-BE49-F238E27FC236}">
                    <a16:creationId xmlns:a16="http://schemas.microsoft.com/office/drawing/2014/main" id="{EF7F4168-B3D5-4F43-9977-B857E3F36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197C6EEB-AD8B-4EB2-B5D7-8BB60A6D5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0" name="Text Box 16">
            <a:extLst>
              <a:ext uri="{FF2B5EF4-FFF2-40B4-BE49-F238E27FC236}">
                <a16:creationId xmlns:a16="http://schemas.microsoft.com/office/drawing/2014/main" id="{CEF520C9-FDF4-492E-A302-7CF3F8D3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17" y="4277022"/>
            <a:ext cx="12394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+mj-lt"/>
                <a:cs typeface="Times New Roman" pitchFamily="18" charset="0"/>
              </a:rPr>
              <a:t>threshold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A64661F2-7FA9-4B08-AF02-7FBA75836982}"/>
              </a:ext>
            </a:extLst>
          </p:cNvPr>
          <p:cNvGrpSpPr>
            <a:grpSpLocks/>
          </p:cNvGrpSpPr>
          <p:nvPr/>
        </p:nvGrpSpPr>
        <p:grpSpPr bwMode="auto">
          <a:xfrm>
            <a:off x="5067300" y="3759498"/>
            <a:ext cx="3665538" cy="2027238"/>
            <a:chOff x="571" y="2880"/>
            <a:chExt cx="2309" cy="12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5B687B-4A87-43B2-9ED7-21872ED0A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F63FDF66-2402-4E09-B893-E55678327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23DFAE9C-BAA1-4E02-9B0E-6222659B1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11768784-238B-4CB7-B97F-5A1F61BF93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4" name="Text Box 22">
                <a:extLst>
                  <a:ext uri="{FF2B5EF4-FFF2-40B4-BE49-F238E27FC236}">
                    <a16:creationId xmlns:a16="http://schemas.microsoft.com/office/drawing/2014/main" id="{5EBF191B-C288-4502-9D9B-BCA7358BE4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57892E98-E631-46C3-BFAB-E81C2216B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2" name="Oval 24">
            <a:extLst>
              <a:ext uri="{FF2B5EF4-FFF2-40B4-BE49-F238E27FC236}">
                <a16:creationId xmlns:a16="http://schemas.microsoft.com/office/drawing/2014/main" id="{9D36174D-2255-40B1-ACAA-6F322238D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13" y="423098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3" name="Oval 25">
            <a:extLst>
              <a:ext uri="{FF2B5EF4-FFF2-40B4-BE49-F238E27FC236}">
                <a16:creationId xmlns:a16="http://schemas.microsoft.com/office/drawing/2014/main" id="{90E7E419-CFF8-4C6C-9189-2EE0411DD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94047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4" name="Oval 26">
            <a:extLst>
              <a:ext uri="{FF2B5EF4-FFF2-40B4-BE49-F238E27FC236}">
                <a16:creationId xmlns:a16="http://schemas.microsoft.com/office/drawing/2014/main" id="{EE547416-76D9-4F9D-8F7D-913C5BBC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433258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5" name="Oval 27">
            <a:extLst>
              <a:ext uri="{FF2B5EF4-FFF2-40B4-BE49-F238E27FC236}">
                <a16:creationId xmlns:a16="http://schemas.microsoft.com/office/drawing/2014/main" id="{578C550B-D072-4935-A2E8-ECB16C3A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368012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6" name="Oval 28">
            <a:extLst>
              <a:ext uri="{FF2B5EF4-FFF2-40B4-BE49-F238E27FC236}">
                <a16:creationId xmlns:a16="http://schemas.microsoft.com/office/drawing/2014/main" id="{1B4E3C79-2CDD-481D-ACA7-0353694C9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63" y="3200697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8573E67C-1518-4D99-BEB5-B2B14BA0A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292897"/>
            <a:ext cx="90488" cy="74613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89E596D7-47D9-441A-B9F7-11BAE97B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3853160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DBC118-6F43-4D9C-8474-496B95450212}"/>
              </a:ext>
            </a:extLst>
          </p:cNvPr>
          <p:cNvSpPr txBox="1"/>
          <p:nvPr/>
        </p:nvSpPr>
        <p:spPr>
          <a:xfrm>
            <a:off x="464820" y="586373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Partially invariant to affine intensity changes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0002AE-E781-426E-9390-DE67FFF02CD0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/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6D435C8-A26C-4089-A452-59F0C0A9CD6C}"/>
              </a:ext>
            </a:extLst>
          </p:cNvPr>
          <p:cNvSpPr txBox="1"/>
          <p:nvPr/>
        </p:nvSpPr>
        <p:spPr>
          <a:xfrm>
            <a:off x="464820" y="2045836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 only depends on derivatives, so b is irrelevant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DD9BBA-F98D-4465-A393-FC698064D8CD}"/>
              </a:ext>
            </a:extLst>
          </p:cNvPr>
          <p:cNvSpPr txBox="1"/>
          <p:nvPr/>
        </p:nvSpPr>
        <p:spPr>
          <a:xfrm>
            <a:off x="388620" y="2683577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a scales derivatives and there’s a threshold</a:t>
            </a:r>
          </a:p>
        </p:txBody>
      </p:sp>
    </p:spTree>
    <p:extLst>
      <p:ext uri="{BB962C8B-B14F-4D97-AF65-F5344CB8AC3E}">
        <p14:creationId xmlns:p14="http://schemas.microsoft.com/office/powerpoint/2010/main" val="33265634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495-9751-4DF8-9B25-792B6E1B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A9DCD2D-FA8E-4CEC-B8FC-5C05E401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07FC5A0-21F7-48AB-9102-152C1DCF8ADF}"/>
              </a:ext>
            </a:extLst>
          </p:cNvPr>
          <p:cNvSpPr>
            <a:spLocks/>
          </p:cNvSpPr>
          <p:nvPr/>
        </p:nvSpPr>
        <p:spPr bwMode="auto">
          <a:xfrm>
            <a:off x="1756112" y="229022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B4B1E-38FB-4948-BE38-922CD35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329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DD19E3-012A-4CB6-A3B5-E9FF0066F647}"/>
              </a:ext>
            </a:extLst>
          </p:cNvPr>
          <p:cNvSpPr>
            <a:spLocks/>
          </p:cNvSpPr>
          <p:nvPr/>
        </p:nvSpPr>
        <p:spPr bwMode="auto">
          <a:xfrm>
            <a:off x="6553200" y="301019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29E09-B950-46F4-9ACB-5B24C8D31C0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73853-2B95-4FAE-90FC-1442C2DDDA54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done with convolution. Convolution is translation invariant.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E1C5B-73B2-49AC-84A6-93A9A626DB2D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translation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3D6BBF9-B7F4-426C-88A1-2E8CE291F64A}"/>
              </a:ext>
            </a:extLst>
          </p:cNvPr>
          <p:cNvSpPr/>
          <p:nvPr/>
        </p:nvSpPr>
        <p:spPr>
          <a:xfrm>
            <a:off x="3949697" y="2677922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43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0D30-7DCF-4B10-A806-CE572A40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7143DFF-AAFA-48BD-A2B7-2172158C8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0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2400" dirty="0">
              <a:cs typeface="Times New Roman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D08941-70B7-4CE3-A487-29E5A8D095B9}"/>
              </a:ext>
            </a:extLst>
          </p:cNvPr>
          <p:cNvGrpSpPr>
            <a:grpSpLocks/>
          </p:cNvGrpSpPr>
          <p:nvPr/>
        </p:nvGrpSpPr>
        <p:grpSpPr bwMode="auto">
          <a:xfrm>
            <a:off x="1615975" y="1531487"/>
            <a:ext cx="1765475" cy="1785781"/>
            <a:chOff x="1248" y="1584"/>
            <a:chExt cx="1536" cy="1248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5ED16233-611B-4217-BD6F-237CAD295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79A7C9A-F769-44C6-9BC5-19FD4053A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3C013725-2743-414F-89FD-0984A1C2CF31}"/>
              </a:ext>
            </a:extLst>
          </p:cNvPr>
          <p:cNvGrpSpPr>
            <a:grpSpLocks/>
          </p:cNvGrpSpPr>
          <p:nvPr/>
        </p:nvGrpSpPr>
        <p:grpSpPr bwMode="auto">
          <a:xfrm>
            <a:off x="5469964" y="1531486"/>
            <a:ext cx="1751344" cy="1808395"/>
            <a:chOff x="2928" y="1776"/>
            <a:chExt cx="432" cy="441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223F4F8D-C418-4B74-8221-C1CF37A0B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D54A422-1EA2-40F7-9378-01137B66CFDA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0F676466-B369-4225-8CF2-6D6039CB2DEC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1828800" y="3524451"/>
            <a:ext cx="1481928" cy="590349"/>
            <a:chOff x="1536" y="2496"/>
            <a:chExt cx="1152" cy="384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56E99167-2E29-4DEA-A111-45B46CB24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C9CD1025-153D-41BE-8AEF-BEF6B14D5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C8EBB3EF-B39E-48B7-A034-3A5C4D106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7">
            <a:extLst>
              <a:ext uri="{FF2B5EF4-FFF2-40B4-BE49-F238E27FC236}">
                <a16:creationId xmlns:a16="http://schemas.microsoft.com/office/drawing/2014/main" id="{77019177-E309-4B21-929F-06217E58B037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5604672" y="3524451"/>
            <a:ext cx="1481928" cy="590349"/>
            <a:chOff x="1536" y="2496"/>
            <a:chExt cx="1152" cy="384"/>
          </a:xfrm>
        </p:grpSpPr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56BA286A-0F12-4F95-9549-FCFB67E46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9">
              <a:extLst>
                <a:ext uri="{FF2B5EF4-FFF2-40B4-BE49-F238E27FC236}">
                  <a16:creationId xmlns:a16="http://schemas.microsoft.com/office/drawing/2014/main" id="{5863583E-C5C8-4A5C-9FF0-9F378B7D1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E871FE02-B9E2-4CDF-A96C-92D19BF61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A91DCA8-ABB3-43A7-8165-2FE103F9017C}"/>
              </a:ext>
            </a:extLst>
          </p:cNvPr>
          <p:cNvSpPr/>
          <p:nvPr/>
        </p:nvSpPr>
        <p:spPr>
          <a:xfrm>
            <a:off x="3949697" y="19630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50EF92-637E-4D79-B163-3D09B818621B}"/>
              </a:ext>
            </a:extLst>
          </p:cNvPr>
          <p:cNvSpPr txBox="1"/>
          <p:nvPr/>
        </p:nvSpPr>
        <p:spPr>
          <a:xfrm>
            <a:off x="464820" y="4711158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Rotations just cause the corner rotation to change. Eigenvalues remain the same.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DD56A-9307-4A16-B2CB-A4B7ED5E1C6D}"/>
              </a:ext>
            </a:extLst>
          </p:cNvPr>
          <p:cNvSpPr txBox="1"/>
          <p:nvPr/>
        </p:nvSpPr>
        <p:spPr>
          <a:xfrm>
            <a:off x="464820" y="5847088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rotation</a:t>
            </a:r>
          </a:p>
        </p:txBody>
      </p:sp>
    </p:spTree>
    <p:extLst>
      <p:ext uri="{BB962C8B-B14F-4D97-AF65-F5344CB8AC3E}">
        <p14:creationId xmlns:p14="http://schemas.microsoft.com/office/powerpoint/2010/main" val="4195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178B-55A4-4A11-9FFE-25A9049D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E0EF4E88-6B54-472A-90BB-C46606749E4F}"/>
              </a:ext>
            </a:extLst>
          </p:cNvPr>
          <p:cNvGrpSpPr>
            <a:grpSpLocks/>
          </p:cNvGrpSpPr>
          <p:nvPr/>
        </p:nvGrpSpPr>
        <p:grpSpPr bwMode="auto">
          <a:xfrm>
            <a:off x="1690688" y="2751138"/>
            <a:ext cx="442912" cy="434975"/>
            <a:chOff x="4329" y="1733"/>
            <a:chExt cx="279" cy="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66C0D3-768D-48DE-A7D2-C79E09D4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DAE457-1DBD-4108-95AB-43B180D15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2">
            <a:extLst>
              <a:ext uri="{FF2B5EF4-FFF2-40B4-BE49-F238E27FC236}">
                <a16:creationId xmlns:a16="http://schemas.microsoft.com/office/drawing/2014/main" id="{0F850968-FDCE-4A24-9438-697DA138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5052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Corner</a:t>
            </a:r>
            <a:endParaRPr lang="ru-RU">
              <a:cs typeface="Times New Roman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84B1107-3281-49A7-A219-A27DAF82C499}"/>
              </a:ext>
            </a:extLst>
          </p:cNvPr>
          <p:cNvSpPr>
            <a:spLocks/>
          </p:cNvSpPr>
          <p:nvPr/>
        </p:nvSpPr>
        <p:spPr bwMode="auto">
          <a:xfrm>
            <a:off x="5562600" y="1981200"/>
            <a:ext cx="2743200" cy="2006600"/>
          </a:xfrm>
          <a:custGeom>
            <a:avLst/>
            <a:gdLst>
              <a:gd name="T0" fmla="*/ 0 w 1728"/>
              <a:gd name="T1" fmla="*/ 1264 h 1264"/>
              <a:gd name="T2" fmla="*/ 96 w 1728"/>
              <a:gd name="T3" fmla="*/ 400 h 1264"/>
              <a:gd name="T4" fmla="*/ 432 w 1728"/>
              <a:gd name="T5" fmla="*/ 64 h 1264"/>
              <a:gd name="T6" fmla="*/ 1056 w 1728"/>
              <a:gd name="T7" fmla="*/ 16 h 1264"/>
              <a:gd name="T8" fmla="*/ 1728 w 1728"/>
              <a:gd name="T9" fmla="*/ 160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4F8EAB8A-80D9-46FE-B439-19E2A8557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8288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250165E3-F985-490A-941A-9F833B69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0574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7A4EFD84-EC10-4A42-AC3E-FE499CC71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AE6B5AF-31E6-4F17-A856-A5539031A6B1}"/>
              </a:ext>
            </a:extLst>
          </p:cNvPr>
          <p:cNvSpPr/>
          <p:nvPr/>
        </p:nvSpPr>
        <p:spPr>
          <a:xfrm>
            <a:off x="3719461" y="26443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8CB82-F299-4701-AD72-6DC68EE3E139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pixel can become many pixels and vice-versa.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19EB45-B771-4742-A5A5-B53EA06DE6F9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Not equivariant with scaling</a:t>
            </a:r>
          </a:p>
        </p:txBody>
      </p:sp>
    </p:spTree>
    <p:extLst>
      <p:ext uri="{BB962C8B-B14F-4D97-AF65-F5344CB8AC3E}">
        <p14:creationId xmlns:p14="http://schemas.microsoft.com/office/powerpoint/2010/main" val="57953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B240-F24C-49A7-BA81-1B2F113D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(Hopefully Familiar)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1BC5E-209B-49A7-B981-B5D756A3243C}"/>
              </a:ext>
            </a:extLst>
          </p:cNvPr>
          <p:cNvSpPr txBox="1"/>
          <p:nvPr/>
        </p:nvSpPr>
        <p:spPr>
          <a:xfrm>
            <a:off x="218114" y="1610686"/>
            <a:ext cx="89258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y in </a:t>
            </a:r>
            <a:r>
              <a:rPr lang="en-US" sz="3200" dirty="0" err="1"/>
              <a:t>yRange</a:t>
            </a:r>
            <a:r>
              <a:rPr lang="en-US" sz="3200" dirty="0"/>
              <a:t>:</a:t>
            </a:r>
          </a:p>
          <a:p>
            <a:r>
              <a:rPr lang="en-US" sz="3200" dirty="0"/>
              <a:t>	for x in </a:t>
            </a:r>
            <a:r>
              <a:rPr lang="en-US" sz="3200" dirty="0" err="1"/>
              <a:t>xRange</a:t>
            </a:r>
            <a:r>
              <a:rPr lang="en-US" sz="3200" dirty="0"/>
              <a:t>:</a:t>
            </a:r>
          </a:p>
          <a:p>
            <a:r>
              <a:rPr lang="en-US" sz="3200" dirty="0"/>
              <a:t>		for z in </a:t>
            </a:r>
            <a:r>
              <a:rPr lang="en-US" sz="3200" dirty="0" err="1"/>
              <a:t>zRange</a:t>
            </a:r>
            <a:r>
              <a:rPr lang="en-US" sz="3200" dirty="0"/>
              <a:t>:</a:t>
            </a:r>
          </a:p>
          <a:p>
            <a:r>
              <a:rPr lang="en-US" sz="3200" dirty="0"/>
              <a:t>			for </a:t>
            </a:r>
            <a:r>
              <a:rPr lang="en-US" sz="3200" dirty="0" err="1"/>
              <a:t>xRot</a:t>
            </a:r>
            <a:r>
              <a:rPr lang="en-US" sz="3200" dirty="0"/>
              <a:t> in </a:t>
            </a:r>
            <a:r>
              <a:rPr lang="en-US" sz="3200" dirty="0" err="1"/>
              <a:t>xRotVals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for </a:t>
            </a:r>
            <a:r>
              <a:rPr lang="en-US" sz="3200" dirty="0" err="1"/>
              <a:t>yRot</a:t>
            </a:r>
            <a:r>
              <a:rPr lang="en-US" sz="3200" dirty="0"/>
              <a:t> in </a:t>
            </a:r>
            <a:r>
              <a:rPr lang="en-US" sz="3200" dirty="0" err="1"/>
              <a:t>yRotVals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	for </a:t>
            </a:r>
            <a:r>
              <a:rPr lang="en-US" sz="3200" dirty="0" err="1"/>
              <a:t>zRot</a:t>
            </a:r>
            <a:r>
              <a:rPr lang="en-US" sz="3200" dirty="0"/>
              <a:t> in </a:t>
            </a:r>
            <a:r>
              <a:rPr lang="en-US" sz="3200" dirty="0" err="1"/>
              <a:t>zRotVals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		#touches all </a:t>
            </a:r>
            <a:r>
              <a:rPr lang="en-US" sz="3200" dirty="0" err="1"/>
              <a:t>HxW</a:t>
            </a:r>
            <a:r>
              <a:rPr lang="en-US" sz="3200" dirty="0"/>
              <a:t> pixels!</a:t>
            </a:r>
          </a:p>
          <a:p>
            <a:r>
              <a:rPr lang="en-US" sz="3200" dirty="0"/>
              <a:t>						</a:t>
            </a:r>
            <a:r>
              <a:rPr lang="en-US" sz="3200" dirty="0" err="1"/>
              <a:t>check_alignment_with_images</a:t>
            </a:r>
            <a:r>
              <a:rPr lang="en-US" sz="3200" dirty="0"/>
              <a:t>()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182982-38A5-4059-8AE0-45C522BA6C0E}"/>
              </a:ext>
            </a:extLst>
          </p:cNvPr>
          <p:cNvGrpSpPr/>
          <p:nvPr/>
        </p:nvGrpSpPr>
        <p:grpSpPr>
          <a:xfrm>
            <a:off x="454342" y="5642559"/>
            <a:ext cx="8344372" cy="830997"/>
            <a:chOff x="454342" y="5642559"/>
            <a:chExt cx="8344372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10D37C-3AF7-4986-93EE-A0E64E24E199}"/>
                </a:ext>
              </a:extLst>
            </p:cNvPr>
            <p:cNvSpPr txBox="1"/>
            <p:nvPr/>
          </p:nvSpPr>
          <p:spPr>
            <a:xfrm>
              <a:off x="454342" y="5642559"/>
              <a:ext cx="82353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This code should make you really </a:t>
              </a:r>
              <a:r>
                <a:rPr lang="en-US" sz="2800" u="sng" dirty="0"/>
                <a:t>unhappy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204130-30E8-48A1-AA3A-A9A191A607D3}"/>
                </a:ext>
              </a:extLst>
            </p:cNvPr>
            <p:cNvSpPr txBox="1"/>
            <p:nvPr/>
          </p:nvSpPr>
          <p:spPr>
            <a:xfrm>
              <a:off x="563399" y="6165779"/>
              <a:ext cx="8235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Note: this actually isn’t even the full number of parameters; it’s actually 8 for loops.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5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69CA-13C7-4935-AA52-CDD21208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465AF-2C37-4300-B8B4-53C8DD9C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371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2847</TotalTime>
  <Words>2687</Words>
  <Application>Microsoft Office PowerPoint</Application>
  <PresentationFormat>On-screen Show (4:3)</PresentationFormat>
  <Paragraphs>489</Paragraphs>
  <Slides>90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Arial</vt:lpstr>
      <vt:lpstr>Arial Unicode MS</vt:lpstr>
      <vt:lpstr>Calibri</vt:lpstr>
      <vt:lpstr>Cambria Math</vt:lpstr>
      <vt:lpstr>Times New Roman</vt:lpstr>
      <vt:lpstr>My New Default Theme</vt:lpstr>
      <vt:lpstr>Photo Editor Photo</vt:lpstr>
      <vt:lpstr>Equation</vt:lpstr>
      <vt:lpstr>Image</vt:lpstr>
      <vt:lpstr>Detectors and Descriptors</vt:lpstr>
      <vt:lpstr>Goal</vt:lpstr>
      <vt:lpstr>Applications To Have In Mind </vt:lpstr>
      <vt:lpstr>Applications To Have In Mind</vt:lpstr>
      <vt:lpstr>Applications To Have In Mind</vt:lpstr>
      <vt:lpstr>One Familiar Example</vt:lpstr>
      <vt:lpstr>One (Hopefully Familiar) Solution</vt:lpstr>
      <vt:lpstr>One Motivating Example</vt:lpstr>
      <vt:lpstr>One (Hopefully Familiar) Solution</vt:lpstr>
      <vt:lpstr>An Alternate Approach</vt:lpstr>
      <vt:lpstr>An Alternate Approach</vt:lpstr>
      <vt:lpstr>What Now?</vt:lpstr>
      <vt:lpstr>An Alternate Approach</vt:lpstr>
      <vt:lpstr>An Alternate Approach</vt:lpstr>
      <vt:lpstr>Today</vt:lpstr>
      <vt:lpstr>Where do Edges Come From?</vt:lpstr>
      <vt:lpstr>Where do Edges Come From?</vt:lpstr>
      <vt:lpstr>Where do Edges Come From?</vt:lpstr>
      <vt:lpstr>Where do Edges Come From?</vt:lpstr>
      <vt:lpstr>Where do Edges Come From?</vt:lpstr>
      <vt:lpstr>Last Time</vt:lpstr>
      <vt:lpstr>Derivatives</vt:lpstr>
      <vt:lpstr>PowerPoint Presentation</vt:lpstr>
      <vt:lpstr>PowerPoint Presentation</vt:lpstr>
      <vt:lpstr>PowerPoint Presentation</vt:lpstr>
      <vt:lpstr>What Calculus Should I Know</vt:lpstr>
      <vt:lpstr>Partial Derivatives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I Know?</vt:lpstr>
      <vt:lpstr>Last Time</vt:lpstr>
      <vt:lpstr>Why Does This Work?</vt:lpstr>
      <vt:lpstr>Other Differentiation Operations</vt:lpstr>
      <vt:lpstr>Images as Functions or Points</vt:lpstr>
      <vt:lpstr>Image Gradient Direction</vt:lpstr>
      <vt:lpstr>Image Gradient</vt:lpstr>
      <vt:lpstr>Image Gradient</vt:lpstr>
      <vt:lpstr>Image Gradient</vt:lpstr>
      <vt:lpstr>Image Gradient</vt:lpstr>
      <vt:lpstr>Image Gradient</vt:lpstr>
      <vt:lpstr>Noise</vt:lpstr>
      <vt:lpstr>Noise</vt:lpstr>
      <vt:lpstr>Noise</vt:lpstr>
      <vt:lpstr>Handling Noise</vt:lpstr>
      <vt:lpstr>Noise in 2D</vt:lpstr>
      <vt:lpstr>Noise + Smoothing</vt:lpstr>
      <vt:lpstr>Let’s Make It One Pass (1D)</vt:lpstr>
      <vt:lpstr>Let’s Make It One Pass (2D)</vt:lpstr>
      <vt:lpstr>Applying the Gaussian Derivative</vt:lpstr>
      <vt:lpstr>Compared with the Past</vt:lpstr>
      <vt:lpstr>Filters We’ve Seen</vt:lpstr>
      <vt:lpstr>Problems</vt:lpstr>
      <vt:lpstr>Corners</vt:lpstr>
      <vt:lpstr>Desirables</vt:lpstr>
      <vt:lpstr>Example</vt:lpstr>
      <vt:lpstr>Example Matches</vt:lpstr>
      <vt:lpstr>Basic Idea</vt:lpstr>
      <vt:lpstr>Formalizing Corner Detection</vt:lpstr>
      <vt:lpstr>Formalizing Corner Detection</vt:lpstr>
      <vt:lpstr>Formalizing Corner Detection</vt:lpstr>
      <vt:lpstr>Aside: Taylor Series for Images</vt:lpstr>
      <vt:lpstr>Formalizing Corner Detection </vt:lpstr>
      <vt:lpstr>Formalizing corner Detection</vt:lpstr>
      <vt:lpstr>Intuitively what is M?</vt:lpstr>
      <vt:lpstr>Review: Quadratic Forms</vt:lpstr>
      <vt:lpstr>Review: Quadratic Forms</vt:lpstr>
      <vt:lpstr>Interpreting The Matrix M</vt:lpstr>
      <vt:lpstr>Visualizing M</vt:lpstr>
      <vt:lpstr>Visualizing M</vt:lpstr>
      <vt:lpstr>Interpreting Eigenvalues of M</vt:lpstr>
      <vt:lpstr>Putting Together The Eigenvalues</vt:lpstr>
      <vt:lpstr>In Practice</vt:lpstr>
      <vt:lpstr>In Practice</vt:lpstr>
      <vt:lpstr>Computing R</vt:lpstr>
      <vt:lpstr>Computing R</vt:lpstr>
      <vt:lpstr>In Practice</vt:lpstr>
      <vt:lpstr>Thresholded R</vt:lpstr>
      <vt:lpstr>In Practice</vt:lpstr>
      <vt:lpstr>Thresholded, NMS R </vt:lpstr>
      <vt:lpstr>Final Results</vt:lpstr>
      <vt:lpstr>Desirable Properties</vt:lpstr>
      <vt:lpstr>Recall Motivating Problem</vt:lpstr>
      <vt:lpstr>Affine Intensity Change</vt:lpstr>
      <vt:lpstr>Image Translation</vt:lpstr>
      <vt:lpstr>Image Rotation</vt:lpstr>
      <vt:lpstr>Image Scaling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329</cp:revision>
  <dcterms:created xsi:type="dcterms:W3CDTF">2018-12-05T18:14:01Z</dcterms:created>
  <dcterms:modified xsi:type="dcterms:W3CDTF">2019-10-01T04:19:23Z</dcterms:modified>
</cp:coreProperties>
</file>