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6" r:id="rId2"/>
    <p:sldId id="958" r:id="rId3"/>
    <p:sldId id="257" r:id="rId4"/>
    <p:sldId id="259" r:id="rId5"/>
    <p:sldId id="258" r:id="rId6"/>
    <p:sldId id="927" r:id="rId7"/>
    <p:sldId id="911" r:id="rId8"/>
    <p:sldId id="912" r:id="rId9"/>
    <p:sldId id="913" r:id="rId10"/>
    <p:sldId id="914" r:id="rId11"/>
    <p:sldId id="915" r:id="rId12"/>
    <p:sldId id="916" r:id="rId13"/>
    <p:sldId id="917" r:id="rId14"/>
    <p:sldId id="918" r:id="rId15"/>
    <p:sldId id="919" r:id="rId16"/>
    <p:sldId id="925" r:id="rId17"/>
    <p:sldId id="920" r:id="rId18"/>
    <p:sldId id="926" r:id="rId19"/>
    <p:sldId id="921" r:id="rId20"/>
    <p:sldId id="922" r:id="rId21"/>
    <p:sldId id="923" r:id="rId22"/>
    <p:sldId id="924" r:id="rId23"/>
    <p:sldId id="260" r:id="rId24"/>
    <p:sldId id="865" r:id="rId25"/>
    <p:sldId id="262" r:id="rId26"/>
    <p:sldId id="881" r:id="rId27"/>
    <p:sldId id="882" r:id="rId28"/>
    <p:sldId id="883" r:id="rId29"/>
    <p:sldId id="885" r:id="rId30"/>
    <p:sldId id="884" r:id="rId31"/>
    <p:sldId id="886" r:id="rId32"/>
    <p:sldId id="928" r:id="rId33"/>
    <p:sldId id="929" r:id="rId34"/>
    <p:sldId id="931" r:id="rId35"/>
    <p:sldId id="935" r:id="rId36"/>
    <p:sldId id="933" r:id="rId37"/>
    <p:sldId id="938" r:id="rId38"/>
    <p:sldId id="937" r:id="rId39"/>
    <p:sldId id="784" r:id="rId40"/>
    <p:sldId id="785" r:id="rId41"/>
    <p:sldId id="789" r:id="rId42"/>
    <p:sldId id="858" r:id="rId43"/>
    <p:sldId id="955" r:id="rId44"/>
    <p:sldId id="954" r:id="rId45"/>
    <p:sldId id="956" r:id="rId46"/>
    <p:sldId id="957" r:id="rId47"/>
    <p:sldId id="790" r:id="rId48"/>
    <p:sldId id="811" r:id="rId49"/>
    <p:sldId id="812" r:id="rId50"/>
    <p:sldId id="870" r:id="rId51"/>
    <p:sldId id="871" r:id="rId52"/>
    <p:sldId id="875" r:id="rId53"/>
    <p:sldId id="939" r:id="rId54"/>
    <p:sldId id="940" r:id="rId55"/>
    <p:sldId id="941" r:id="rId56"/>
    <p:sldId id="942" r:id="rId57"/>
    <p:sldId id="944" r:id="rId58"/>
    <p:sldId id="877" r:id="rId59"/>
    <p:sldId id="945" r:id="rId60"/>
    <p:sldId id="878" r:id="rId61"/>
    <p:sldId id="872" r:id="rId62"/>
    <p:sldId id="946" r:id="rId63"/>
    <p:sldId id="947" r:id="rId64"/>
    <p:sldId id="948" r:id="rId65"/>
    <p:sldId id="949" r:id="rId66"/>
    <p:sldId id="879" r:id="rId67"/>
    <p:sldId id="874" r:id="rId68"/>
    <p:sldId id="873" r:id="rId69"/>
    <p:sldId id="792" r:id="rId70"/>
    <p:sldId id="796" r:id="rId71"/>
    <p:sldId id="788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6433" autoAdjust="0"/>
  </p:normalViewPr>
  <p:slideViewPr>
    <p:cSldViewPr snapToGrid="0">
      <p:cViewPr varScale="1">
        <p:scale>
          <a:sx n="99" d="100"/>
          <a:sy n="99" d="100"/>
        </p:scale>
        <p:origin x="19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EFC11-4B9B-48CA-AEBE-0F1C0C232B1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3595E3-4768-469B-85A6-837FB2635AD4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2C9FA-FC19-4E88-8FFB-CB05EFD15053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997B65-D076-441D-8C47-794EDC6212C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1DB8B-7C23-48FA-98B8-2D7BFC9853C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EFC11-4B9B-48CA-AEBE-0F1C0C232B1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1168E-9206-488A-BE7E-006F3F2737DE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C06CDC-41DA-40F4-BCF7-293E9FB6308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ED005D-BF42-4A1E-A299-C10B49C71AD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+ 1/4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9E745-5063-419E-B6E6-C86CC9053B4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3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588C60-43A5-4D25-B574-487187B258E8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8D1D6-2162-400A-89FD-865EAD3E0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5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9/30/2019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hyperlink" Target="https://en.wikipedia.org/wiki/Aliasing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s://en.wikipedia.org/wiki/Aliasing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9" Type="http://schemas.openxmlformats.org/officeDocument/2006/relationships/image" Target="../media/image3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0.png"/><Relationship Id="rId5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da.kth.se/cvap/abstracts/cvap198.html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46.png"/><Relationship Id="rId9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cs.ubc.ca/~lowe/papers/ijcv04.pdf" TargetMode="External"/><Relationship Id="rId5" Type="http://schemas.openxmlformats.org/officeDocument/2006/relationships/image" Target="../media/image60.png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cs.ubc.ca/~lowe/papers/ijcv0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2.jpeg"/><Relationship Id="rId7" Type="http://schemas.openxmlformats.org/officeDocument/2006/relationships/image" Target="../media/image8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9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910.png"/><Relationship Id="rId5" Type="http://schemas.openxmlformats.org/officeDocument/2006/relationships/image" Target="../media/image77.png"/><Relationship Id="rId10" Type="http://schemas.openxmlformats.org/officeDocument/2006/relationships/image" Target="../media/image90.png"/><Relationship Id="rId4" Type="http://schemas.openxmlformats.org/officeDocument/2006/relationships/image" Target="../media/image92.png"/><Relationship Id="rId9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bc.ca/~lowe/papers/ijcv04.pdf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4.w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Scales and Descriptors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pic>
        <p:nvPicPr>
          <p:cNvPr id="4" name="Picture 3" descr="cows_step0">
            <a:extLst>
              <a:ext uri="{FF2B5EF4-FFF2-40B4-BE49-F238E27FC236}">
                <a16:creationId xmlns:a16="http://schemas.microsoft.com/office/drawing/2014/main" id="{1997E832-48C5-4ECB-B8DE-AB81DCD3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041"/>
            <a:ext cx="7412182" cy="47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263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1_corner_response">
            <a:extLst>
              <a:ext uri="{FF2B5EF4-FFF2-40B4-BE49-F238E27FC236}">
                <a16:creationId xmlns:a16="http://schemas.microsoft.com/office/drawing/2014/main" id="{8CEE1709-079D-4000-B2FA-E4D9BECB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0177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3981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r>
              <a:rPr lang="en-US" dirty="0"/>
              <a:t>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6183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only local maxima (called non-maxima suppression)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6765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319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4_harris">
            <a:extLst>
              <a:ext uri="{FF2B5EF4-FFF2-40B4-BE49-F238E27FC236}">
                <a16:creationId xmlns:a16="http://schemas.microsoft.com/office/drawing/2014/main" id="{ED8F30A4-120F-4271-8D06-0E6762F2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329"/>
            <a:ext cx="7412182" cy="479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3497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621B-F5E0-40E1-AC59-1B63843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27CE1-7AA5-4636-9326-33F3E5C0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our detectors are repeatable, they should be:</a:t>
            </a:r>
          </a:p>
          <a:p>
            <a:r>
              <a:rPr lang="en-US" b="1" dirty="0"/>
              <a:t>Invariant</a:t>
            </a:r>
            <a:r>
              <a:rPr lang="en-US" dirty="0"/>
              <a:t> to some things: image is transformed and corners remain the same</a:t>
            </a:r>
          </a:p>
          <a:p>
            <a:r>
              <a:rPr lang="en-US" b="1" dirty="0"/>
              <a:t>Covariant/equivariant</a:t>
            </a:r>
            <a:r>
              <a:rPr lang="en-US" dirty="0"/>
              <a:t> with some things: image is transformed and corners transform with it.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2AC74-3520-418E-AC4F-D3D5BD0ED12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9179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4D54-7568-44E3-A06D-DC80E110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Motivating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F42DFD-FA5F-4BD1-A223-473A8DAA0043}"/>
              </a:ext>
            </a:extLst>
          </p:cNvPr>
          <p:cNvGrpSpPr/>
          <p:nvPr/>
        </p:nvGrpSpPr>
        <p:grpSpPr>
          <a:xfrm>
            <a:off x="933570" y="2321709"/>
            <a:ext cx="7276861" cy="4258277"/>
            <a:chOff x="1264336" y="1864838"/>
            <a:chExt cx="6615328" cy="3871161"/>
          </a:xfrm>
        </p:grpSpPr>
        <p:pic>
          <p:nvPicPr>
            <p:cNvPr id="22532" name="Picture 4" descr="https://c1.staticflickr.com/3/2211/2045736290_5806382c7a_b.jpg">
              <a:extLst>
                <a:ext uri="{FF2B5EF4-FFF2-40B4-BE49-F238E27FC236}">
                  <a16:creationId xmlns:a16="http://schemas.microsoft.com/office/drawing/2014/main" id="{8BC8A49C-2AFA-4720-BDA0-08BE5800C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336" y="1864838"/>
              <a:ext cx="3871161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Picture 6" descr="https://cm-web-news-files.s3.amazonaws.com/uploads/2017/04/lurie-tower-intext.jpg">
              <a:extLst>
                <a:ext uri="{FF2B5EF4-FFF2-40B4-BE49-F238E27FC236}">
                  <a16:creationId xmlns:a16="http://schemas.microsoft.com/office/drawing/2014/main" id="{5CF7494D-957B-4342-B581-FE6371897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8889" y="1864838"/>
              <a:ext cx="2580775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BD4EC9-2B6E-4974-BDD1-B0058CE1AEC0}"/>
              </a:ext>
            </a:extLst>
          </p:cNvPr>
          <p:cNvSpPr txBox="1"/>
          <p:nvPr/>
        </p:nvSpPr>
        <p:spPr>
          <a:xfrm>
            <a:off x="464820" y="1690689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Images may be different in lighting and geometry</a:t>
            </a:r>
          </a:p>
        </p:txBody>
      </p:sp>
    </p:spTree>
    <p:extLst>
      <p:ext uri="{BB962C8B-B14F-4D97-AF65-F5344CB8AC3E}">
        <p14:creationId xmlns:p14="http://schemas.microsoft.com/office/powerpoint/2010/main" val="1621786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B347-F668-444D-B1AF-7EB1CCE0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Intensity Change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DBC118-6F43-4D9C-8474-496B95450212}"/>
              </a:ext>
            </a:extLst>
          </p:cNvPr>
          <p:cNvSpPr txBox="1"/>
          <p:nvPr/>
        </p:nvSpPr>
        <p:spPr>
          <a:xfrm>
            <a:off x="464820" y="5863733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Partially invariant to affine intensity changes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0002AE-E781-426E-9390-DE67FFF02CD0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/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6D435C8-A26C-4089-A452-59F0C0A9CD6C}"/>
              </a:ext>
            </a:extLst>
          </p:cNvPr>
          <p:cNvSpPr txBox="1"/>
          <p:nvPr/>
        </p:nvSpPr>
        <p:spPr>
          <a:xfrm>
            <a:off x="464820" y="2045836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</a:t>
            </a:r>
            <a:r>
              <a:rPr lang="en-US" sz="2800" dirty="0"/>
              <a:t> only depends on derivatives, so </a:t>
            </a:r>
            <a:r>
              <a:rPr lang="en-US" sz="2800" i="1" dirty="0"/>
              <a:t>b</a:t>
            </a:r>
            <a:r>
              <a:rPr lang="en-US" sz="2800" dirty="0"/>
              <a:t> is irrelevant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E111F8-6BD3-468D-973F-4C2CF2CCD97B}"/>
              </a:ext>
            </a:extLst>
          </p:cNvPr>
          <p:cNvGrpSpPr/>
          <p:nvPr/>
        </p:nvGrpSpPr>
        <p:grpSpPr>
          <a:xfrm>
            <a:off x="264517" y="2683577"/>
            <a:ext cx="8468321" cy="3103159"/>
            <a:chOff x="264517" y="2683577"/>
            <a:chExt cx="8468321" cy="310315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03092CE-3006-42CC-98EF-83FED0566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0" y="3937297"/>
              <a:ext cx="2514600" cy="1193800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9212CD0-A6ED-41E4-A457-D4C70A989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0" y="3149897"/>
              <a:ext cx="2514600" cy="1955800"/>
            </a:xfrm>
            <a:custGeom>
              <a:avLst/>
              <a:gdLst>
                <a:gd name="T0" fmla="*/ 0 w 1584"/>
                <a:gd name="T1" fmla="*/ 14537 h 752"/>
                <a:gd name="T2" fmla="*/ 144 w 1584"/>
                <a:gd name="T3" fmla="*/ 4332 h 752"/>
                <a:gd name="T4" fmla="*/ 384 w 1584"/>
                <a:gd name="T5" fmla="*/ 8047 h 752"/>
                <a:gd name="T6" fmla="*/ 528 w 1584"/>
                <a:gd name="T7" fmla="*/ 613 h 752"/>
                <a:gd name="T8" fmla="*/ 768 w 1584"/>
                <a:gd name="T9" fmla="*/ 11758 h 752"/>
                <a:gd name="T10" fmla="*/ 912 w 1584"/>
                <a:gd name="T11" fmla="*/ 8970 h 752"/>
                <a:gd name="T12" fmla="*/ 1104 w 1584"/>
                <a:gd name="T13" fmla="*/ 12685 h 752"/>
                <a:gd name="T14" fmla="*/ 1248 w 1584"/>
                <a:gd name="T15" fmla="*/ 5269 h 752"/>
                <a:gd name="T16" fmla="*/ 1584 w 1584"/>
                <a:gd name="T17" fmla="*/ 12685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41B6454-959E-4B85-A732-12F80AEFEF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8863" y="3759498"/>
              <a:ext cx="3665538" cy="2027238"/>
              <a:chOff x="571" y="2880"/>
              <a:chExt cx="2309" cy="1277"/>
            </a:xfrm>
          </p:grpSpPr>
          <p:grpSp>
            <p:nvGrpSpPr>
              <p:cNvPr id="25" name="Group 10">
                <a:extLst>
                  <a:ext uri="{FF2B5EF4-FFF2-40B4-BE49-F238E27FC236}">
                    <a16:creationId xmlns:a16="http://schemas.microsoft.com/office/drawing/2014/main" id="{45A35A3D-D316-487E-B72F-E3CABD4722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1" y="2880"/>
                <a:ext cx="2309" cy="1277"/>
                <a:chOff x="571" y="2880"/>
                <a:chExt cx="2309" cy="1277"/>
              </a:xfrm>
            </p:grpSpPr>
            <p:sp>
              <p:nvSpPr>
                <p:cNvPr id="27" name="Line 11">
                  <a:extLst>
                    <a:ext uri="{FF2B5EF4-FFF2-40B4-BE49-F238E27FC236}">
                      <a16:creationId xmlns:a16="http://schemas.microsoft.com/office/drawing/2014/main" id="{4A93A9D5-655C-47B6-AE48-4BF07FEF75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28" name="Line 12">
                  <a:extLst>
                    <a:ext uri="{FF2B5EF4-FFF2-40B4-BE49-F238E27FC236}">
                      <a16:creationId xmlns:a16="http://schemas.microsoft.com/office/drawing/2014/main" id="{4DB20BC9-24BA-4C29-9CB3-0092BE6566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29" name="Text Box 13">
                  <a:extLst>
                    <a:ext uri="{FF2B5EF4-FFF2-40B4-BE49-F238E27FC236}">
                      <a16:creationId xmlns:a16="http://schemas.microsoft.com/office/drawing/2014/main" id="{35869228-7D38-4360-A18E-72965A9C242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" y="2880"/>
                  <a:ext cx="25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2400" i="1">
                      <a:latin typeface="+mj-lt"/>
                      <a:cs typeface="Times New Roman" pitchFamily="18" charset="0"/>
                    </a:rPr>
                    <a:t>R</a:t>
                  </a:r>
                  <a:endParaRPr lang="ru-RU" sz="2400" i="1"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30" name="Text Box 14">
                  <a:extLst>
                    <a:ext uri="{FF2B5EF4-FFF2-40B4-BE49-F238E27FC236}">
                      <a16:creationId xmlns:a16="http://schemas.microsoft.com/office/drawing/2014/main" id="{EF7F4168-B3D5-4F43-9977-B857E3F367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7" y="3866"/>
                  <a:ext cx="161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2400" i="1">
                      <a:latin typeface="+mj-lt"/>
                      <a:cs typeface="Times New Roman" pitchFamily="18" charset="0"/>
                    </a:rPr>
                    <a:t>x</a:t>
                  </a:r>
                  <a:r>
                    <a:rPr lang="en-US" sz="2400">
                      <a:latin typeface="+mj-lt"/>
                      <a:cs typeface="Times New Roman" pitchFamily="18" charset="0"/>
                    </a:rPr>
                    <a:t> </a:t>
                  </a:r>
                  <a:r>
                    <a:rPr lang="en-US" sz="2000">
                      <a:latin typeface="+mj-lt"/>
                      <a:cs typeface="Times New Roman" pitchFamily="18" charset="0"/>
                    </a:rPr>
                    <a:t>(image coordinate)</a:t>
                  </a:r>
                  <a:endParaRPr lang="ru-RU" sz="2000">
                    <a:latin typeface="+mj-lt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6" name="Rectangle 15">
                <a:extLst>
                  <a:ext uri="{FF2B5EF4-FFF2-40B4-BE49-F238E27FC236}">
                    <a16:creationId xmlns:a16="http://schemas.microsoft.com/office/drawing/2014/main" id="{197C6EEB-AD8B-4EB2-B5D7-8BB60A6D5A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0" name="Text Box 16">
              <a:extLst>
                <a:ext uri="{FF2B5EF4-FFF2-40B4-BE49-F238E27FC236}">
                  <a16:creationId xmlns:a16="http://schemas.microsoft.com/office/drawing/2014/main" id="{CEF520C9-FDF4-492E-A302-7CF3F8D3A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517" y="4277022"/>
              <a:ext cx="123944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2000" dirty="0">
                  <a:latin typeface="+mj-lt"/>
                  <a:cs typeface="Times New Roman" pitchFamily="18" charset="0"/>
                </a:rPr>
                <a:t>threshold</a:t>
              </a:r>
              <a:endParaRPr lang="ru-RU" sz="2000" dirty="0">
                <a:latin typeface="+mj-lt"/>
                <a:cs typeface="Times New Roman" pitchFamily="18" charset="0"/>
              </a:endParaRPr>
            </a:p>
          </p:txBody>
        </p:sp>
        <p:grpSp>
          <p:nvGrpSpPr>
            <p:cNvPr id="11" name="Group 17">
              <a:extLst>
                <a:ext uri="{FF2B5EF4-FFF2-40B4-BE49-F238E27FC236}">
                  <a16:creationId xmlns:a16="http://schemas.microsoft.com/office/drawing/2014/main" id="{A64661F2-7FA9-4B08-AF02-7FBA758369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67300" y="3759498"/>
              <a:ext cx="3665538" cy="2027238"/>
              <a:chOff x="571" y="2880"/>
              <a:chExt cx="2309" cy="127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F5B687B-4A87-43B2-9ED7-21872ED0AF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1" y="2880"/>
                <a:ext cx="2309" cy="1277"/>
                <a:chOff x="571" y="2880"/>
                <a:chExt cx="2309" cy="1277"/>
              </a:xfrm>
            </p:grpSpPr>
            <p:sp>
              <p:nvSpPr>
                <p:cNvPr id="21" name="Line 19">
                  <a:extLst>
                    <a:ext uri="{FF2B5EF4-FFF2-40B4-BE49-F238E27FC236}">
                      <a16:creationId xmlns:a16="http://schemas.microsoft.com/office/drawing/2014/main" id="{F63FDF66-2402-4E09-B893-E55678327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22" name="Line 20">
                  <a:extLst>
                    <a:ext uri="{FF2B5EF4-FFF2-40B4-BE49-F238E27FC236}">
                      <a16:creationId xmlns:a16="http://schemas.microsoft.com/office/drawing/2014/main" id="{23DFAE9C-BAA1-4E02-9B0E-6222659B11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>
                    <a:latin typeface="+mj-lt"/>
                  </a:endParaRPr>
                </a:p>
              </p:txBody>
            </p:sp>
            <p:sp>
              <p:nvSpPr>
                <p:cNvPr id="23" name="Text Box 21">
                  <a:extLst>
                    <a:ext uri="{FF2B5EF4-FFF2-40B4-BE49-F238E27FC236}">
                      <a16:creationId xmlns:a16="http://schemas.microsoft.com/office/drawing/2014/main" id="{11768784-238B-4CB7-B97F-5A1F61BF93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1" y="2880"/>
                  <a:ext cx="257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2400" i="1">
                      <a:latin typeface="+mj-lt"/>
                      <a:cs typeface="Times New Roman" pitchFamily="18" charset="0"/>
                    </a:rPr>
                    <a:t>R</a:t>
                  </a:r>
                  <a:endParaRPr lang="ru-RU" sz="2400" i="1">
                    <a:latin typeface="+mj-lt"/>
                    <a:cs typeface="Times New Roman" pitchFamily="18" charset="0"/>
                  </a:endParaRPr>
                </a:p>
              </p:txBody>
            </p:sp>
            <p:sp>
              <p:nvSpPr>
                <p:cNvPr id="24" name="Text Box 22">
                  <a:extLst>
                    <a:ext uri="{FF2B5EF4-FFF2-40B4-BE49-F238E27FC236}">
                      <a16:creationId xmlns:a16="http://schemas.microsoft.com/office/drawing/2014/main" id="{5EBF191B-C288-4502-9D9B-BCA7358BE4E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7" y="3866"/>
                  <a:ext cx="1613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US" sz="2400" i="1">
                      <a:latin typeface="+mj-lt"/>
                      <a:cs typeface="Times New Roman" pitchFamily="18" charset="0"/>
                    </a:rPr>
                    <a:t>x</a:t>
                  </a:r>
                  <a:r>
                    <a:rPr lang="en-US" sz="2400">
                      <a:latin typeface="+mj-lt"/>
                      <a:cs typeface="Times New Roman" pitchFamily="18" charset="0"/>
                    </a:rPr>
                    <a:t> </a:t>
                  </a:r>
                  <a:r>
                    <a:rPr lang="en-US" sz="2000">
                      <a:latin typeface="+mj-lt"/>
                      <a:cs typeface="Times New Roman" pitchFamily="18" charset="0"/>
                    </a:rPr>
                    <a:t>(image coordinate)</a:t>
                  </a:r>
                  <a:endParaRPr lang="ru-RU" sz="2000">
                    <a:latin typeface="+mj-lt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0" name="Rectangle 23">
                <a:extLst>
                  <a:ext uri="{FF2B5EF4-FFF2-40B4-BE49-F238E27FC236}">
                    <a16:creationId xmlns:a16="http://schemas.microsoft.com/office/drawing/2014/main" id="{57892E98-E631-46C3-BFAB-E81C2216B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j-lt"/>
                </a:endParaRPr>
              </a:p>
            </p:txBody>
          </p:sp>
        </p:grpSp>
        <p:sp>
          <p:nvSpPr>
            <p:cNvPr id="12" name="Oval 24">
              <a:extLst>
                <a:ext uri="{FF2B5EF4-FFF2-40B4-BE49-F238E27FC236}">
                  <a16:creationId xmlns:a16="http://schemas.microsoft.com/office/drawing/2014/main" id="{9D36174D-2255-40B1-ACAA-6F322238D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4513" y="423098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3" name="Oval 25">
              <a:extLst>
                <a:ext uri="{FF2B5EF4-FFF2-40B4-BE49-F238E27FC236}">
                  <a16:creationId xmlns:a16="http://schemas.microsoft.com/office/drawing/2014/main" id="{90E7E419-CFF8-4C6C-9189-2EE0411DD3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488" y="3940472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4" name="Oval 26">
              <a:extLst>
                <a:ext uri="{FF2B5EF4-FFF2-40B4-BE49-F238E27FC236}">
                  <a16:creationId xmlns:a16="http://schemas.microsoft.com/office/drawing/2014/main" id="{EE547416-76D9-4F9D-8F7D-913C5BBC2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238" y="4332585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Oval 27">
              <a:extLst>
                <a:ext uri="{FF2B5EF4-FFF2-40B4-BE49-F238E27FC236}">
                  <a16:creationId xmlns:a16="http://schemas.microsoft.com/office/drawing/2014/main" id="{578C550B-D072-4935-A2E8-ECB16C3AE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700" y="3680122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6" name="Oval 28">
              <a:extLst>
                <a:ext uri="{FF2B5EF4-FFF2-40B4-BE49-F238E27FC236}">
                  <a16:creationId xmlns:a16="http://schemas.microsoft.com/office/drawing/2014/main" id="{1B4E3C79-2CDD-481D-ACA7-0353694C9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5563" y="3200697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Oval 29">
              <a:extLst>
                <a:ext uri="{FF2B5EF4-FFF2-40B4-BE49-F238E27FC236}">
                  <a16:creationId xmlns:a16="http://schemas.microsoft.com/office/drawing/2014/main" id="{8573E67C-1518-4D99-BEB5-B2B14BA0A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4292897"/>
              <a:ext cx="90488" cy="74613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18" name="Oval 30">
              <a:extLst>
                <a:ext uri="{FF2B5EF4-FFF2-40B4-BE49-F238E27FC236}">
                  <a16:creationId xmlns:a16="http://schemas.microsoft.com/office/drawing/2014/main" id="{89E596D7-47D9-441A-B9F7-11BAE97B4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7613" y="3853160"/>
              <a:ext cx="90488" cy="74613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2400">
                <a:latin typeface="+mj-lt"/>
                <a:cs typeface="Times New Roman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DD9BBA-F98D-4465-A393-FC698064D8CD}"/>
                </a:ext>
              </a:extLst>
            </p:cNvPr>
            <p:cNvSpPr txBox="1"/>
            <p:nvPr/>
          </p:nvSpPr>
          <p:spPr>
            <a:xfrm>
              <a:off x="388620" y="2683577"/>
              <a:ext cx="8214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But </a:t>
              </a:r>
              <a:r>
                <a:rPr lang="en-US" sz="2800" i="1" dirty="0"/>
                <a:t>a</a:t>
              </a:r>
              <a:r>
                <a:rPr lang="en-US" sz="2800" dirty="0"/>
                <a:t> scales derivatives and there’s a threshold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56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9BA07-00F7-45D4-BAAF-6B34492AD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03BDC-17B6-480B-AAA2-064952C94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HW1 due tonight (modulo late days)</a:t>
            </a:r>
          </a:p>
          <a:p>
            <a:r>
              <a:rPr lang="en-US" dirty="0"/>
              <a:t>HW2 out tonight</a:t>
            </a:r>
          </a:p>
          <a:p>
            <a:r>
              <a:rPr lang="en-US" dirty="0"/>
              <a:t>Collaborate</a:t>
            </a:r>
          </a:p>
          <a:p>
            <a:r>
              <a:rPr lang="en-US" dirty="0"/>
              <a:t>Read the syllabus </a:t>
            </a:r>
            <a:r>
              <a:rPr lang="en-US"/>
              <a:t>for what’s allowed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2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495-9751-4DF8-9B25-792B6E1BE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Translation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A9DCD2D-FA8E-4CEC-B8FC-5C05E401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07FC5A0-21F7-48AB-9102-152C1DCF8ADF}"/>
              </a:ext>
            </a:extLst>
          </p:cNvPr>
          <p:cNvSpPr>
            <a:spLocks/>
          </p:cNvSpPr>
          <p:nvPr/>
        </p:nvSpPr>
        <p:spPr bwMode="auto">
          <a:xfrm>
            <a:off x="1756112" y="229022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B4B1E-38FB-4948-BE38-922CD35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329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DD19E3-012A-4CB6-A3B5-E9FF0066F647}"/>
              </a:ext>
            </a:extLst>
          </p:cNvPr>
          <p:cNvSpPr>
            <a:spLocks/>
          </p:cNvSpPr>
          <p:nvPr/>
        </p:nvSpPr>
        <p:spPr bwMode="auto">
          <a:xfrm>
            <a:off x="6553200" y="301019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29E09-B950-46F4-9ACB-5B24C8D31C0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73853-2B95-4FAE-90FC-1442C2DDDA54}"/>
              </a:ext>
            </a:extLst>
          </p:cNvPr>
          <p:cNvSpPr txBox="1"/>
          <p:nvPr/>
        </p:nvSpPr>
        <p:spPr>
          <a:xfrm>
            <a:off x="464820" y="438639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done with convolution. Convolution is translation equivariant.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3E1C5B-73B2-49AC-84A6-93A9A626DB2D}"/>
              </a:ext>
            </a:extLst>
          </p:cNvPr>
          <p:cNvSpPr txBox="1"/>
          <p:nvPr/>
        </p:nvSpPr>
        <p:spPr>
          <a:xfrm>
            <a:off x="464820" y="5416551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translation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3D6BBF9-B7F4-426C-88A1-2E8CE291F64A}"/>
              </a:ext>
            </a:extLst>
          </p:cNvPr>
          <p:cNvSpPr/>
          <p:nvPr/>
        </p:nvSpPr>
        <p:spPr>
          <a:xfrm>
            <a:off x="3949697" y="2677922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4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0D30-7DCF-4B10-A806-CE572A40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FD08941-70B7-4CE3-A487-29E5A8D095B9}"/>
              </a:ext>
            </a:extLst>
          </p:cNvPr>
          <p:cNvGrpSpPr>
            <a:grpSpLocks/>
          </p:cNvGrpSpPr>
          <p:nvPr/>
        </p:nvGrpSpPr>
        <p:grpSpPr bwMode="auto">
          <a:xfrm>
            <a:off x="1615975" y="1531487"/>
            <a:ext cx="1765475" cy="1785781"/>
            <a:chOff x="1248" y="1584"/>
            <a:chExt cx="1536" cy="1248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5ED16233-611B-4217-BD6F-237CAD295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584"/>
              <a:ext cx="1536" cy="124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79A7C9A-F769-44C6-9BC5-19FD4053A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16"/>
              <a:ext cx="1104" cy="816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3C013725-2743-414F-89FD-0984A1C2CF31}"/>
              </a:ext>
            </a:extLst>
          </p:cNvPr>
          <p:cNvGrpSpPr>
            <a:grpSpLocks/>
          </p:cNvGrpSpPr>
          <p:nvPr/>
        </p:nvGrpSpPr>
        <p:grpSpPr bwMode="auto">
          <a:xfrm>
            <a:off x="5469964" y="1531486"/>
            <a:ext cx="1751344" cy="1808395"/>
            <a:chOff x="2928" y="1776"/>
            <a:chExt cx="432" cy="441"/>
          </a:xfrm>
        </p:grpSpPr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223F4F8D-C418-4B74-8221-C1CF37A0B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6"/>
              <a:ext cx="432" cy="43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D54A422-1EA2-40F7-9378-01137B66CFDA}"/>
                </a:ext>
              </a:extLst>
            </p:cNvPr>
            <p:cNvSpPr>
              <a:spLocks/>
            </p:cNvSpPr>
            <p:nvPr/>
          </p:nvSpPr>
          <p:spPr bwMode="auto">
            <a:xfrm rot="3029958">
              <a:off x="2987" y="1873"/>
              <a:ext cx="364" cy="323"/>
            </a:xfrm>
            <a:custGeom>
              <a:avLst/>
              <a:gdLst>
                <a:gd name="T0" fmla="*/ 0 w 720"/>
                <a:gd name="T1" fmla="*/ 28 h 528"/>
                <a:gd name="T2" fmla="*/ 1 w 720"/>
                <a:gd name="T3" fmla="*/ 0 h 528"/>
                <a:gd name="T4" fmla="*/ 12 w 720"/>
                <a:gd name="T5" fmla="*/ 18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0F676466-B369-4225-8CF2-6D6039CB2DEC}"/>
              </a:ext>
            </a:extLst>
          </p:cNvPr>
          <p:cNvGrpSpPr>
            <a:grpSpLocks/>
          </p:cNvGrpSpPr>
          <p:nvPr/>
        </p:nvGrpSpPr>
        <p:grpSpPr bwMode="auto">
          <a:xfrm rot="20330809">
            <a:off x="1828800" y="3524451"/>
            <a:ext cx="1481928" cy="590349"/>
            <a:chOff x="1536" y="2496"/>
            <a:chExt cx="1152" cy="384"/>
          </a:xfrm>
        </p:grpSpPr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56E99167-2E29-4DEA-A111-45B46CB24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C9CD1025-153D-41BE-8AEF-BEF6B14D5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C8EBB3EF-B39E-48B7-A034-3A5C4D106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7">
            <a:extLst>
              <a:ext uri="{FF2B5EF4-FFF2-40B4-BE49-F238E27FC236}">
                <a16:creationId xmlns:a16="http://schemas.microsoft.com/office/drawing/2014/main" id="{77019177-E309-4B21-929F-06217E58B037}"/>
              </a:ext>
            </a:extLst>
          </p:cNvPr>
          <p:cNvGrpSpPr>
            <a:grpSpLocks/>
          </p:cNvGrpSpPr>
          <p:nvPr/>
        </p:nvGrpSpPr>
        <p:grpSpPr bwMode="auto">
          <a:xfrm rot="1035916">
            <a:off x="5604672" y="3524451"/>
            <a:ext cx="1481928" cy="590349"/>
            <a:chOff x="1536" y="2496"/>
            <a:chExt cx="1152" cy="384"/>
          </a:xfrm>
        </p:grpSpPr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56BA286A-0F12-4F95-9549-FCFB67E46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9">
              <a:extLst>
                <a:ext uri="{FF2B5EF4-FFF2-40B4-BE49-F238E27FC236}">
                  <a16:creationId xmlns:a16="http://schemas.microsoft.com/office/drawing/2014/main" id="{5863583E-C5C8-4A5C-9FF0-9F378B7D17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E871FE02-B9E2-4CDF-A96C-92D19BF61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A91DCA8-ABB3-43A7-8165-2FE103F9017C}"/>
              </a:ext>
            </a:extLst>
          </p:cNvPr>
          <p:cNvSpPr/>
          <p:nvPr/>
        </p:nvSpPr>
        <p:spPr>
          <a:xfrm>
            <a:off x="3949697" y="1963024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AD36FB-A698-44DA-9D5C-C97E0CDA8B36}"/>
              </a:ext>
            </a:extLst>
          </p:cNvPr>
          <p:cNvGrpSpPr/>
          <p:nvPr/>
        </p:nvGrpSpPr>
        <p:grpSpPr>
          <a:xfrm>
            <a:off x="464820" y="4711158"/>
            <a:ext cx="8214360" cy="1659150"/>
            <a:chOff x="464820" y="4711158"/>
            <a:chExt cx="8214360" cy="165915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450EF92-637E-4D79-B163-3D09B818621B}"/>
                </a:ext>
              </a:extLst>
            </p:cNvPr>
            <p:cNvSpPr txBox="1"/>
            <p:nvPr/>
          </p:nvSpPr>
          <p:spPr>
            <a:xfrm>
              <a:off x="464820" y="4711158"/>
              <a:ext cx="82143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Rotations just cause the corner rotation matrix to change. Eigenvalues remain the same.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FDD56A-9307-4A16-B2CB-A4B7ED5E1C6D}"/>
                </a:ext>
              </a:extLst>
            </p:cNvPr>
            <p:cNvSpPr txBox="1"/>
            <p:nvPr/>
          </p:nvSpPr>
          <p:spPr>
            <a:xfrm>
              <a:off x="464820" y="5847088"/>
              <a:ext cx="8214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Equivariant with rotation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55B08C8-60F0-4850-961C-FBFB3D7307D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54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178B-55A4-4A11-9FFE-25A9049D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Scaling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E0EF4E88-6B54-472A-90BB-C46606749E4F}"/>
              </a:ext>
            </a:extLst>
          </p:cNvPr>
          <p:cNvGrpSpPr>
            <a:grpSpLocks/>
          </p:cNvGrpSpPr>
          <p:nvPr/>
        </p:nvGrpSpPr>
        <p:grpSpPr bwMode="auto">
          <a:xfrm>
            <a:off x="1690688" y="2751138"/>
            <a:ext cx="442912" cy="434975"/>
            <a:chOff x="4329" y="1733"/>
            <a:chExt cx="279" cy="27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B66C0D3-768D-48DE-A7D2-C79E09D4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DAE457-1DBD-4108-95AB-43B180D15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Text Box 12">
            <a:extLst>
              <a:ext uri="{FF2B5EF4-FFF2-40B4-BE49-F238E27FC236}">
                <a16:creationId xmlns:a16="http://schemas.microsoft.com/office/drawing/2014/main" id="{0F850968-FDCE-4A24-9438-697DA1384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5052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cs typeface="Times New Roman" pitchFamily="18" charset="0"/>
              </a:rPr>
              <a:t>Corner</a:t>
            </a:r>
            <a:endParaRPr lang="ru-RU"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9B9EB7-B3AA-48A1-86A6-F877A34FB7E6}"/>
              </a:ext>
            </a:extLst>
          </p:cNvPr>
          <p:cNvGrpSpPr/>
          <p:nvPr/>
        </p:nvGrpSpPr>
        <p:grpSpPr>
          <a:xfrm>
            <a:off x="3719461" y="1828800"/>
            <a:ext cx="4586339" cy="2159000"/>
            <a:chOff x="3719461" y="1828800"/>
            <a:chExt cx="4586339" cy="2159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84B1107-3281-49A7-A219-A27DAF82C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0" y="1981200"/>
              <a:ext cx="2743200" cy="2006600"/>
            </a:xfrm>
            <a:custGeom>
              <a:avLst/>
              <a:gdLst>
                <a:gd name="T0" fmla="*/ 0 w 1728"/>
                <a:gd name="T1" fmla="*/ 1264 h 1264"/>
                <a:gd name="T2" fmla="*/ 96 w 1728"/>
                <a:gd name="T3" fmla="*/ 400 h 1264"/>
                <a:gd name="T4" fmla="*/ 432 w 1728"/>
                <a:gd name="T5" fmla="*/ 64 h 1264"/>
                <a:gd name="T6" fmla="*/ 1056 w 1728"/>
                <a:gd name="T7" fmla="*/ 16 h 1264"/>
                <a:gd name="T8" fmla="*/ 1728 w 1728"/>
                <a:gd name="T9" fmla="*/ 16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4F8EAB8A-80D9-46FE-B439-19E2A8557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182880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250165E3-F985-490A-941A-9F833B697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1200" y="205740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24">
              <a:extLst>
                <a:ext uri="{FF2B5EF4-FFF2-40B4-BE49-F238E27FC236}">
                  <a16:creationId xmlns:a16="http://schemas.microsoft.com/office/drawing/2014/main" id="{7A4EFD84-EC10-4A42-AC3E-FE499CC71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2895600"/>
              <a:ext cx="381000" cy="38100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9AE6B5AF-31E6-4F17-A856-A5539031A6B1}"/>
                </a:ext>
              </a:extLst>
            </p:cNvPr>
            <p:cNvSpPr/>
            <p:nvPr/>
          </p:nvSpPr>
          <p:spPr>
            <a:xfrm>
              <a:off x="3719461" y="2644324"/>
              <a:ext cx="852539" cy="562062"/>
            </a:xfrm>
            <a:prstGeom prst="rightArrow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9943E-A93C-4755-889B-A6EE63BD8BE4}"/>
              </a:ext>
            </a:extLst>
          </p:cNvPr>
          <p:cNvGrpSpPr/>
          <p:nvPr/>
        </p:nvGrpSpPr>
        <p:grpSpPr>
          <a:xfrm>
            <a:off x="464820" y="4386394"/>
            <a:ext cx="8214360" cy="1553377"/>
            <a:chOff x="464820" y="4386394"/>
            <a:chExt cx="8214360" cy="15533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D8CB82-F299-4701-AD72-6DC68EE3E139}"/>
                </a:ext>
              </a:extLst>
            </p:cNvPr>
            <p:cNvSpPr txBox="1"/>
            <p:nvPr/>
          </p:nvSpPr>
          <p:spPr>
            <a:xfrm>
              <a:off x="464820" y="4386394"/>
              <a:ext cx="82143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One pixel can become many pixels and </a:t>
              </a:r>
            </a:p>
            <a:p>
              <a:pPr algn="ctr"/>
              <a:r>
                <a:rPr lang="en-US" sz="2800" dirty="0"/>
                <a:t>vice-versa.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19EB45-B771-4742-A5A5-B53EA06DE6F9}"/>
                </a:ext>
              </a:extLst>
            </p:cNvPr>
            <p:cNvSpPr txBox="1"/>
            <p:nvPr/>
          </p:nvSpPr>
          <p:spPr>
            <a:xfrm>
              <a:off x="464820" y="5416551"/>
              <a:ext cx="8214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Not equivariant with scaling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6517024-E29A-4986-B8B3-4A7F7303F7B3}"/>
              </a:ext>
            </a:extLst>
          </p:cNvPr>
          <p:cNvSpPr txBox="1"/>
          <p:nvPr/>
        </p:nvSpPr>
        <p:spPr>
          <a:xfrm>
            <a:off x="464820" y="5881818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How do we fix this?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7AA87-5DB6-4AE8-83EB-B6676A2FFDD5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7953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EA4A93-DD47-4596-A41C-A7EF0627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Motivation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29E30A-208A-4980-A3A0-F3940E39D916}"/>
              </a:ext>
            </a:extLst>
          </p:cNvPr>
          <p:cNvGrpSpPr/>
          <p:nvPr/>
        </p:nvGrpSpPr>
        <p:grpSpPr>
          <a:xfrm>
            <a:off x="838200" y="2036611"/>
            <a:ext cx="7485063" cy="3359274"/>
            <a:chOff x="838200" y="2380560"/>
            <a:chExt cx="7485063" cy="3359274"/>
          </a:xfrm>
        </p:grpSpPr>
        <p:pic>
          <p:nvPicPr>
            <p:cNvPr id="8" name="Picture 7" descr="SIFT1">
              <a:extLst>
                <a:ext uri="{FF2B5EF4-FFF2-40B4-BE49-F238E27FC236}">
                  <a16:creationId xmlns:a16="http://schemas.microsoft.com/office/drawing/2014/main" id="{163B51BB-DD87-43E3-AA46-B023F0B1B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SIFT2">
              <a:extLst>
                <a:ext uri="{FF2B5EF4-FFF2-40B4-BE49-F238E27FC236}">
                  <a16:creationId xmlns:a16="http://schemas.microsoft.com/office/drawing/2014/main" id="{E6183188-D931-4A62-B6CC-890EB627EAE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41116F69-9ABA-4AE0-83F3-570DABC94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8544BD24-9BF6-4394-AA75-375070B4ECC4}"/>
              </a:ext>
            </a:extLst>
          </p:cNvPr>
          <p:cNvGrpSpPr>
            <a:grpSpLocks/>
          </p:cNvGrpSpPr>
          <p:nvPr/>
        </p:nvGrpSpPr>
        <p:grpSpPr bwMode="auto">
          <a:xfrm>
            <a:off x="3268662" y="2974913"/>
            <a:ext cx="2759075" cy="1514475"/>
            <a:chOff x="2072" y="1924"/>
            <a:chExt cx="1738" cy="954"/>
          </a:xfrm>
        </p:grpSpPr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345BF35B-8BF1-4A72-A04A-D4D17F6E22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BF897BBD-61B0-4E13-8328-CBBCA69708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A0716C57-A93B-484A-A3FF-DF03EE0E9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6F2685AD-19E3-4AD3-90C9-C4EAC984F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2">
              <a:extLst>
                <a:ext uri="{FF2B5EF4-FFF2-40B4-BE49-F238E27FC236}">
                  <a16:creationId xmlns:a16="http://schemas.microsoft.com/office/drawing/2014/main" id="{3B0E82B1-BEDB-4A05-A6B8-D156D17563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4AB0B60-1EAA-48CF-B03F-B62E641BD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15">
            <a:extLst>
              <a:ext uri="{FF2B5EF4-FFF2-40B4-BE49-F238E27FC236}">
                <a16:creationId xmlns:a16="http://schemas.microsoft.com/office/drawing/2014/main" id="{97874CAC-74CF-47DC-AD80-4A72FB71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1" y="5367440"/>
            <a:ext cx="7677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2: match based on local image data</a:t>
            </a: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48A7DFCC-DEAA-437C-8EDC-9042F280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5883426"/>
            <a:ext cx="7677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How?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18911A-A7D1-46B5-ADED-52F8197D15CE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</a:t>
            </a:r>
            <a:r>
              <a:rPr lang="en-US" sz="1200" kern="0" dirty="0">
                <a:solidFill>
                  <a:sysClr val="windowText" lastClr="000000"/>
                </a:solidFill>
              </a:rPr>
              <a:t>M. Brown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84992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4AE7A-2CE3-4FEB-A56D-894B9C67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088B1-232F-440B-A947-3CC19BBBA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Fixing scaling by making detectors in both location</a:t>
            </a:r>
            <a:r>
              <a:rPr lang="en-US" b="1" dirty="0"/>
              <a:t> and scale</a:t>
            </a:r>
          </a:p>
          <a:p>
            <a:r>
              <a:rPr lang="en-US" dirty="0"/>
              <a:t>Enabling matching between features by </a:t>
            </a:r>
            <a:r>
              <a:rPr lang="en-US" b="1" dirty="0"/>
              <a:t>describing regions</a:t>
            </a:r>
          </a:p>
        </p:txBody>
      </p:sp>
    </p:spTree>
    <p:extLst>
      <p:ext uri="{BB962C8B-B14F-4D97-AF65-F5344CB8AC3E}">
        <p14:creationId xmlns:p14="http://schemas.microsoft.com/office/powerpoint/2010/main" val="3159399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57CA-9DCC-42ED-BB55-155081E1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Scale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144573-193D-4221-8944-D8B2F3A4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3411949"/>
            <a:ext cx="2115579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0300C8-931C-4D51-81E8-FF595E8D0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4933820"/>
            <a:ext cx="2115578" cy="1371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BC0D48A-A1B8-4846-A5C0-9B4F321992EC}"/>
              </a:ext>
            </a:extLst>
          </p:cNvPr>
          <p:cNvGrpSpPr/>
          <p:nvPr/>
        </p:nvGrpSpPr>
        <p:grpSpPr>
          <a:xfrm>
            <a:off x="1656323" y="2776331"/>
            <a:ext cx="2922542" cy="3529089"/>
            <a:chOff x="1656323" y="2776331"/>
            <a:chExt cx="2922542" cy="352908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87DF68-0784-4434-91A0-C80CF1046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441" y="3756778"/>
              <a:ext cx="1055076" cy="6858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307DB5F-3988-4514-B54F-9518A41CA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3287" y="4933820"/>
              <a:ext cx="2115578" cy="1371600"/>
            </a:xfrm>
            <a:prstGeom prst="rect">
              <a:avLst/>
            </a:prstGeom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5F1D38-8BF7-4CB2-9E73-58D97CEE07B2}"/>
                </a:ext>
              </a:extLst>
            </p:cNvPr>
            <p:cNvGrpSpPr/>
            <p:nvPr/>
          </p:nvGrpSpPr>
          <p:grpSpPr>
            <a:xfrm>
              <a:off x="1656323" y="2776331"/>
              <a:ext cx="1456088" cy="523220"/>
              <a:chOff x="1617412" y="2866857"/>
              <a:chExt cx="1456088" cy="523220"/>
            </a:xfrm>
          </p:grpSpPr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3FCAB4A9-948D-4028-BBC6-B9E3436457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412" y="3129094"/>
                <a:ext cx="1456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B8600CC-FE81-4DEA-A197-4851180F24A8}"/>
                  </a:ext>
                </a:extLst>
              </p:cNvPr>
              <p:cNvSpPr txBox="1"/>
              <p:nvPr/>
            </p:nvSpPr>
            <p:spPr>
              <a:xfrm>
                <a:off x="1972146" y="2866857"/>
                <a:ext cx="74661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1/2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49BE5FD-194E-4993-A53C-F344D4D55DBE}"/>
              </a:ext>
            </a:extLst>
          </p:cNvPr>
          <p:cNvGrpSpPr/>
          <p:nvPr/>
        </p:nvGrpSpPr>
        <p:grpSpPr>
          <a:xfrm>
            <a:off x="3895063" y="2776331"/>
            <a:ext cx="2887863" cy="3529089"/>
            <a:chOff x="3895063" y="2776331"/>
            <a:chExt cx="2887863" cy="352908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5DFDE4E-0B69-4B6B-881F-4A7B1A18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215" y="3921519"/>
              <a:ext cx="531844" cy="34747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72783D0-A64C-4565-B710-BDA8C66BA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348" y="4933820"/>
              <a:ext cx="2115578" cy="1371600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A8AE6F8-311B-4816-AEF4-FB1A2B00543C}"/>
                </a:ext>
              </a:extLst>
            </p:cNvPr>
            <p:cNvGrpSpPr/>
            <p:nvPr/>
          </p:nvGrpSpPr>
          <p:grpSpPr>
            <a:xfrm>
              <a:off x="3895063" y="2776331"/>
              <a:ext cx="1456088" cy="523220"/>
              <a:chOff x="1617412" y="2866857"/>
              <a:chExt cx="1456088" cy="523220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E1218517-D391-4B08-B004-82C42CE5E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412" y="3129094"/>
                <a:ext cx="1456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35BAC44-30E2-49E7-9E7F-AD178FE4FBF2}"/>
                  </a:ext>
                </a:extLst>
              </p:cNvPr>
              <p:cNvSpPr txBox="1"/>
              <p:nvPr/>
            </p:nvSpPr>
            <p:spPr>
              <a:xfrm>
                <a:off x="1972146" y="2866857"/>
                <a:ext cx="74661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1/2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BA88BD-BC8A-48D5-9493-9A3A06AC1065}"/>
              </a:ext>
            </a:extLst>
          </p:cNvPr>
          <p:cNvGrpSpPr/>
          <p:nvPr/>
        </p:nvGrpSpPr>
        <p:grpSpPr>
          <a:xfrm>
            <a:off x="6082695" y="2776331"/>
            <a:ext cx="2871435" cy="3529089"/>
            <a:chOff x="6082695" y="2776331"/>
            <a:chExt cx="2871435" cy="352908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6C2569-3BDE-4F7D-BE6E-0EFB6B423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380" y="4008387"/>
              <a:ext cx="265922" cy="17373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6298CB6-EA58-4A7A-99D3-F42DC361A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552" y="4933820"/>
              <a:ext cx="2115578" cy="1371600"/>
            </a:xfrm>
            <a:prstGeom prst="rect">
              <a:avLst/>
            </a:prstGeom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988BE09-B5CC-431C-A885-21FCD8694465}"/>
                </a:ext>
              </a:extLst>
            </p:cNvPr>
            <p:cNvGrpSpPr/>
            <p:nvPr/>
          </p:nvGrpSpPr>
          <p:grpSpPr>
            <a:xfrm>
              <a:off x="6082695" y="2776331"/>
              <a:ext cx="1456088" cy="523220"/>
              <a:chOff x="1617412" y="2866857"/>
              <a:chExt cx="1456088" cy="523220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FE501DBA-17E1-46F2-A5E0-141696ABA8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7412" y="3129094"/>
                <a:ext cx="1456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C9B1DB8-1E97-4D16-9D2B-80628C73912F}"/>
                  </a:ext>
                </a:extLst>
              </p:cNvPr>
              <p:cNvSpPr txBox="1"/>
              <p:nvPr/>
            </p:nvSpPr>
            <p:spPr>
              <a:xfrm>
                <a:off x="1972146" y="2866857"/>
                <a:ext cx="746619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1/2</a:t>
                </a: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3410935-F097-4264-9B17-39A99F587BFE}"/>
              </a:ext>
            </a:extLst>
          </p:cNvPr>
          <p:cNvSpPr txBox="1"/>
          <p:nvPr/>
        </p:nvSpPr>
        <p:spPr>
          <a:xfrm>
            <a:off x="189870" y="6392411"/>
            <a:ext cx="876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I’m also slightly blurring to prevent aliasing (</a:t>
            </a:r>
            <a:r>
              <a:rPr lang="en-US" sz="1200" dirty="0">
                <a:hlinkClick r:id="rId10"/>
              </a:rPr>
              <a:t>https://en.wikipedia.org/wiki/Aliasing</a:t>
            </a:r>
            <a:r>
              <a:rPr lang="en-US" sz="1200" dirty="0"/>
              <a:t>) 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AF0A5B7-0A42-4892-9A0C-02C7567F4DC0}"/>
              </a:ext>
            </a:extLst>
          </p:cNvPr>
          <p:cNvSpPr txBox="1"/>
          <p:nvPr/>
        </p:nvSpPr>
        <p:spPr>
          <a:xfrm>
            <a:off x="838200" y="1297960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Left to right: each image is half-sized</a:t>
            </a:r>
          </a:p>
          <a:p>
            <a:pPr algn="ctr"/>
            <a:r>
              <a:rPr lang="en-US" sz="2800" dirty="0" err="1"/>
              <a:t>Upsampled</a:t>
            </a:r>
            <a:r>
              <a:rPr lang="en-US" sz="2800" dirty="0"/>
              <a:t> with big pixels below</a:t>
            </a:r>
          </a:p>
        </p:txBody>
      </p:sp>
    </p:spTree>
    <p:extLst>
      <p:ext uri="{BB962C8B-B14F-4D97-AF65-F5344CB8AC3E}">
        <p14:creationId xmlns:p14="http://schemas.microsoft.com/office/powerpoint/2010/main" val="419999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57CA-9DCC-42ED-BB55-155081E1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Scale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144573-193D-4221-8944-D8B2F3A4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3411949"/>
            <a:ext cx="2115579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87DF68-0784-4434-91A0-C80CF1046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41" y="3756778"/>
            <a:ext cx="1055076" cy="685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DFDE4E-0B69-4B6B-881F-4A7B1A188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15" y="3921519"/>
            <a:ext cx="531844" cy="3474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6C2569-3BDE-4F7D-BE6E-0EFB6B423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80" y="4008387"/>
            <a:ext cx="265922" cy="173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298CB6-EA58-4A7A-99D3-F42DC361A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52" y="4933820"/>
            <a:ext cx="2115578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0300C8-931C-4D51-81E8-FF595E8D05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4933820"/>
            <a:ext cx="2115578" cy="1371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07DB5F-3988-4514-B54F-9518A41CA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7" y="4933820"/>
            <a:ext cx="2115578" cy="1371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72783D0-A64C-4565-B710-BDA8C66BA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48" y="4933820"/>
            <a:ext cx="2115578" cy="13716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15F1D38-8BF7-4CB2-9E73-58D97CEE07B2}"/>
              </a:ext>
            </a:extLst>
          </p:cNvPr>
          <p:cNvGrpSpPr/>
          <p:nvPr/>
        </p:nvGrpSpPr>
        <p:grpSpPr>
          <a:xfrm>
            <a:off x="1656323" y="2776331"/>
            <a:ext cx="1456088" cy="523220"/>
            <a:chOff x="1617412" y="2866857"/>
            <a:chExt cx="1456088" cy="523220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FCAB4A9-948D-4028-BBC6-B9E3436457A5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12" y="3129094"/>
              <a:ext cx="1456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8600CC-FE81-4DEA-A197-4851180F24A8}"/>
                </a:ext>
              </a:extLst>
            </p:cNvPr>
            <p:cNvSpPr txBox="1"/>
            <p:nvPr/>
          </p:nvSpPr>
          <p:spPr>
            <a:xfrm>
              <a:off x="1972146" y="2866857"/>
              <a:ext cx="7466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1/2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A8AE6F8-311B-4816-AEF4-FB1A2B00543C}"/>
              </a:ext>
            </a:extLst>
          </p:cNvPr>
          <p:cNvGrpSpPr/>
          <p:nvPr/>
        </p:nvGrpSpPr>
        <p:grpSpPr>
          <a:xfrm>
            <a:off x="3895063" y="2776331"/>
            <a:ext cx="1456088" cy="523220"/>
            <a:chOff x="1617412" y="2866857"/>
            <a:chExt cx="1456088" cy="523220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1218517-D391-4B08-B004-82C42CE5E89C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12" y="3129094"/>
              <a:ext cx="1456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5BAC44-30E2-49E7-9E7F-AD178FE4FBF2}"/>
                </a:ext>
              </a:extLst>
            </p:cNvPr>
            <p:cNvSpPr txBox="1"/>
            <p:nvPr/>
          </p:nvSpPr>
          <p:spPr>
            <a:xfrm>
              <a:off x="1972146" y="2866857"/>
              <a:ext cx="7466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1/2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988BE09-B5CC-431C-A885-21FCD8694465}"/>
              </a:ext>
            </a:extLst>
          </p:cNvPr>
          <p:cNvGrpSpPr/>
          <p:nvPr/>
        </p:nvGrpSpPr>
        <p:grpSpPr>
          <a:xfrm>
            <a:off x="6082695" y="2776331"/>
            <a:ext cx="1456088" cy="523220"/>
            <a:chOff x="1617412" y="2866857"/>
            <a:chExt cx="1456088" cy="523220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E501DBA-17E1-46F2-A5E0-141696ABA87C}"/>
                </a:ext>
              </a:extLst>
            </p:cNvPr>
            <p:cNvCxnSpPr>
              <a:cxnSpLocks/>
            </p:cNvCxnSpPr>
            <p:nvPr/>
          </p:nvCxnSpPr>
          <p:spPr>
            <a:xfrm>
              <a:off x="1617412" y="3129094"/>
              <a:ext cx="1456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C9B1DB8-1E97-4D16-9D2B-80628C73912F}"/>
                </a:ext>
              </a:extLst>
            </p:cNvPr>
            <p:cNvSpPr txBox="1"/>
            <p:nvPr/>
          </p:nvSpPr>
          <p:spPr>
            <a:xfrm>
              <a:off x="1972146" y="2866857"/>
              <a:ext cx="746619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1/2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3410935-F097-4264-9B17-39A99F587BFE}"/>
              </a:ext>
            </a:extLst>
          </p:cNvPr>
          <p:cNvSpPr txBox="1"/>
          <p:nvPr/>
        </p:nvSpPr>
        <p:spPr>
          <a:xfrm>
            <a:off x="189870" y="6392411"/>
            <a:ext cx="876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Note: I’m also slightly blurring to prevent aliasing (</a:t>
            </a:r>
            <a:r>
              <a:rPr lang="en-US" sz="1200" dirty="0">
                <a:hlinkClick r:id="rId10"/>
              </a:rPr>
              <a:t>https://en.wikipedia.org/wiki/Aliasing</a:t>
            </a:r>
            <a:r>
              <a:rPr lang="en-US" sz="1200" dirty="0"/>
              <a:t>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0F678-5F31-404F-90BB-995568DE42BC}"/>
              </a:ext>
            </a:extLst>
          </p:cNvPr>
          <p:cNvSpPr txBox="1"/>
          <p:nvPr/>
        </p:nvSpPr>
        <p:spPr>
          <a:xfrm>
            <a:off x="838200" y="129796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Left to right: each image is half-sized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46588F-A03A-48C6-8A49-D95C01DEA21B}"/>
              </a:ext>
            </a:extLst>
          </p:cNvPr>
          <p:cNvSpPr txBox="1"/>
          <p:nvPr/>
        </p:nvSpPr>
        <p:spPr>
          <a:xfrm>
            <a:off x="838200" y="178675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If I apply a </a:t>
            </a:r>
            <a:r>
              <a:rPr lang="en-US" sz="2800" b="1" dirty="0" err="1"/>
              <a:t>KxK</a:t>
            </a:r>
            <a:r>
              <a:rPr lang="en-US" sz="2800" b="1" dirty="0"/>
              <a:t> filter, how much of the original image does it see in each image? </a:t>
            </a:r>
          </a:p>
        </p:txBody>
      </p:sp>
    </p:spTree>
    <p:extLst>
      <p:ext uri="{BB962C8B-B14F-4D97-AF65-F5344CB8AC3E}">
        <p14:creationId xmlns:p14="http://schemas.microsoft.com/office/powerpoint/2010/main" val="3553948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57CA-9DCC-42ED-BB55-155081E1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Scales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0F678-5F31-404F-90BB-995568DE42BC}"/>
              </a:ext>
            </a:extLst>
          </p:cNvPr>
          <p:cNvSpPr txBox="1"/>
          <p:nvPr/>
        </p:nvSpPr>
        <p:spPr>
          <a:xfrm>
            <a:off x="464820" y="1572593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Try them all!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4144573-193D-4221-8944-D8B2F3A4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3411949"/>
            <a:ext cx="2115579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87DF68-0784-4434-91A0-C80CF1046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41" y="3756778"/>
            <a:ext cx="1055076" cy="685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DFDE4E-0B69-4B6B-881F-4A7B1A188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15" y="3921519"/>
            <a:ext cx="531844" cy="3474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6C2569-3BDE-4F7D-BE6E-0EFB6B423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80" y="4008387"/>
            <a:ext cx="265922" cy="173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6298CB6-EA58-4A7A-99D3-F42DC361A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52" y="4933820"/>
            <a:ext cx="2115578" cy="13716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0300C8-931C-4D51-81E8-FF595E8D05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0" y="4933820"/>
            <a:ext cx="2115578" cy="1371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07DB5F-3988-4514-B54F-9518A41CA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7" y="4933820"/>
            <a:ext cx="2115578" cy="13716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72783D0-A64C-4565-B710-BDA8C66BA2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48" y="4933820"/>
            <a:ext cx="2115578" cy="13716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23410935-F097-4264-9B17-39A99F587BFE}"/>
              </a:ext>
            </a:extLst>
          </p:cNvPr>
          <p:cNvSpPr txBox="1"/>
          <p:nvPr/>
        </p:nvSpPr>
        <p:spPr>
          <a:xfrm>
            <a:off x="189870" y="6392411"/>
            <a:ext cx="876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See: Multi-Image Matching using Multi-Scale Oriented Patches, Brown et al. CVPR 2005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891E5D-EF19-453F-80C8-24C0ED1A3A9E}"/>
              </a:ext>
            </a:extLst>
          </p:cNvPr>
          <p:cNvGrpSpPr/>
          <p:nvPr/>
        </p:nvGrpSpPr>
        <p:grpSpPr>
          <a:xfrm>
            <a:off x="189862" y="2451569"/>
            <a:ext cx="2115579" cy="845305"/>
            <a:chOff x="189862" y="2451569"/>
            <a:chExt cx="2115579" cy="845305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BC28B73-F8C9-442A-9EE9-4CB827CF3006}"/>
                </a:ext>
              </a:extLst>
            </p:cNvPr>
            <p:cNvCxnSpPr/>
            <p:nvPr/>
          </p:nvCxnSpPr>
          <p:spPr>
            <a:xfrm flipV="1">
              <a:off x="1224793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708330-4C04-4D6B-BB5A-27187FB26AD7}"/>
                </a:ext>
              </a:extLst>
            </p:cNvPr>
            <p:cNvSpPr txBox="1"/>
            <p:nvPr/>
          </p:nvSpPr>
          <p:spPr>
            <a:xfrm>
              <a:off x="189862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85E5243-316F-401B-A9DC-C7165B600E27}"/>
              </a:ext>
            </a:extLst>
          </p:cNvPr>
          <p:cNvGrpSpPr/>
          <p:nvPr/>
        </p:nvGrpSpPr>
        <p:grpSpPr>
          <a:xfrm>
            <a:off x="2463287" y="2451569"/>
            <a:ext cx="2115579" cy="845305"/>
            <a:chOff x="2463287" y="2451569"/>
            <a:chExt cx="2115579" cy="84530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5E73947-1EDD-408D-B507-CCB310397C5E}"/>
                </a:ext>
              </a:extLst>
            </p:cNvPr>
            <p:cNvCxnSpPr/>
            <p:nvPr/>
          </p:nvCxnSpPr>
          <p:spPr>
            <a:xfrm flipV="1">
              <a:off x="3498218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87B7165-5A62-47D1-A975-FCF9953A59FB}"/>
                </a:ext>
              </a:extLst>
            </p:cNvPr>
            <p:cNvSpPr txBox="1"/>
            <p:nvPr/>
          </p:nvSpPr>
          <p:spPr>
            <a:xfrm>
              <a:off x="2463287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B094C8B-C791-45FC-97C1-F8F7ECA706BF}"/>
              </a:ext>
            </a:extLst>
          </p:cNvPr>
          <p:cNvGrpSpPr/>
          <p:nvPr/>
        </p:nvGrpSpPr>
        <p:grpSpPr>
          <a:xfrm>
            <a:off x="4667347" y="2451569"/>
            <a:ext cx="2115579" cy="845305"/>
            <a:chOff x="4667347" y="2451569"/>
            <a:chExt cx="2115579" cy="845305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CDB58C1-EAD7-4627-8FA5-0ADD240A50DB}"/>
                </a:ext>
              </a:extLst>
            </p:cNvPr>
            <p:cNvCxnSpPr/>
            <p:nvPr/>
          </p:nvCxnSpPr>
          <p:spPr>
            <a:xfrm flipV="1">
              <a:off x="5702278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1CBE85-8E44-48CF-92F7-640C30980D31}"/>
                </a:ext>
              </a:extLst>
            </p:cNvPr>
            <p:cNvSpPr txBox="1"/>
            <p:nvPr/>
          </p:nvSpPr>
          <p:spPr>
            <a:xfrm>
              <a:off x="4667347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5D04FDD-9C8F-4709-8743-4B8DCC0A0600}"/>
              </a:ext>
            </a:extLst>
          </p:cNvPr>
          <p:cNvGrpSpPr/>
          <p:nvPr/>
        </p:nvGrpSpPr>
        <p:grpSpPr>
          <a:xfrm>
            <a:off x="6838552" y="2451569"/>
            <a:ext cx="2115579" cy="845305"/>
            <a:chOff x="6838552" y="2451569"/>
            <a:chExt cx="2115579" cy="84530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990ADF1-70CC-4810-B6FB-62DE6B2853BF}"/>
                </a:ext>
              </a:extLst>
            </p:cNvPr>
            <p:cNvCxnSpPr/>
            <p:nvPr/>
          </p:nvCxnSpPr>
          <p:spPr>
            <a:xfrm flipV="1">
              <a:off x="7873483" y="2894202"/>
              <a:ext cx="0" cy="40267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1B901A-4C83-48C4-9C9C-E44758E07B0B}"/>
                </a:ext>
              </a:extLst>
            </p:cNvPr>
            <p:cNvSpPr txBox="1"/>
            <p:nvPr/>
          </p:nvSpPr>
          <p:spPr>
            <a:xfrm>
              <a:off x="6838552" y="2451569"/>
              <a:ext cx="211557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Harris Detection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08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86E3-3BE8-4755-823E-941E24BE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Trick is Common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DA999-D98F-441A-AD12-F3EF37C7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37937" y="2901046"/>
            <a:ext cx="3536612" cy="35366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FA298E-BCF9-4A67-81AB-A76AABA6232D}"/>
              </a:ext>
            </a:extLst>
          </p:cNvPr>
          <p:cNvSpPr txBox="1"/>
          <p:nvPr/>
        </p:nvSpPr>
        <p:spPr>
          <a:xfrm>
            <a:off x="1" y="155610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a 50x16 person detector, how do I detect:</a:t>
            </a:r>
          </a:p>
          <a:p>
            <a:pPr algn="ctr"/>
            <a:r>
              <a:rPr lang="en-US" sz="2800" dirty="0"/>
              <a:t>(a) 250x80 (b) 150x48 (c) 100x32 (d) 25x8 people?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5CDCDE-ADB5-4CE8-B1F5-3D3EAEAF8702}"/>
              </a:ext>
            </a:extLst>
          </p:cNvPr>
          <p:cNvSpPr txBox="1"/>
          <p:nvPr/>
        </p:nvSpPr>
        <p:spPr>
          <a:xfrm>
            <a:off x="4571999" y="290578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5998ABE-39D5-486A-AF74-447B1E2A17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1719" r="78529" b="21505"/>
          <a:stretch/>
        </p:blipFill>
        <p:spPr>
          <a:xfrm>
            <a:off x="4571999" y="3660720"/>
            <a:ext cx="990766" cy="2776938"/>
          </a:xfrm>
          <a:prstGeom prst="rect">
            <a:avLst/>
          </a:prstGeom>
          <a:ln w="28575"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99D9813-243B-4E2C-A287-7D82BB9D0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1158" r="64657" b="37943"/>
          <a:stretch/>
        </p:blipFill>
        <p:spPr>
          <a:xfrm>
            <a:off x="7394932" y="4484033"/>
            <a:ext cx="404678" cy="1130309"/>
          </a:xfrm>
          <a:prstGeom prst="rect">
            <a:avLst/>
          </a:prstGeom>
          <a:ln w="57150"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3ADA4E8-BEFD-47EB-82CA-FCB6F9801C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51977" r="44257" b="42698"/>
          <a:stretch/>
        </p:blipFill>
        <p:spPr>
          <a:xfrm>
            <a:off x="8398393" y="4773054"/>
            <a:ext cx="241694" cy="552276"/>
          </a:xfrm>
          <a:prstGeom prst="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FCEBBD-71FC-47D8-8D7D-8FF649B5D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4" t="52489" r="8196" b="33920"/>
          <a:stretch/>
        </p:blipFill>
        <p:spPr>
          <a:xfrm>
            <a:off x="6161547" y="4344491"/>
            <a:ext cx="634603" cy="14094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533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86E3-3BE8-4755-823E-941E24BE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Trick is Common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DA999-D98F-441A-AD12-F3EF37C7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637937" y="2901046"/>
            <a:ext cx="3536612" cy="35366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FA298E-BCF9-4A67-81AB-A76AABA6232D}"/>
              </a:ext>
            </a:extLst>
          </p:cNvPr>
          <p:cNvSpPr txBox="1"/>
          <p:nvPr/>
        </p:nvSpPr>
        <p:spPr>
          <a:xfrm>
            <a:off x="1" y="155610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Detecting all the people</a:t>
            </a:r>
          </a:p>
          <a:p>
            <a:pPr algn="ctr"/>
            <a:r>
              <a:rPr lang="en-US" sz="2800" dirty="0"/>
              <a:t>The red box is a fixed size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5CDCDE-ADB5-4CE8-B1F5-3D3EAEAF8702}"/>
              </a:ext>
            </a:extLst>
          </p:cNvPr>
          <p:cNvSpPr txBox="1"/>
          <p:nvPr/>
        </p:nvSpPr>
        <p:spPr>
          <a:xfrm>
            <a:off x="4571999" y="290578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90026-CC51-4180-ABFE-88C035DEC1AA}"/>
              </a:ext>
            </a:extLst>
          </p:cNvPr>
          <p:cNvSpPr/>
          <p:nvPr/>
        </p:nvSpPr>
        <p:spPr>
          <a:xfrm>
            <a:off x="1717991" y="4722473"/>
            <a:ext cx="189068" cy="512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F4405F-1952-457F-B4D9-5166B4FC14E9}"/>
              </a:ext>
            </a:extLst>
          </p:cNvPr>
          <p:cNvGrpSpPr/>
          <p:nvPr/>
        </p:nvGrpSpPr>
        <p:grpSpPr>
          <a:xfrm>
            <a:off x="4571999" y="3660720"/>
            <a:ext cx="4068088" cy="2776938"/>
            <a:chOff x="4571999" y="3660720"/>
            <a:chExt cx="4068088" cy="27769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C37CF5-E0E6-442E-8CF1-92E31D529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3" t="51719" r="78529" b="21505"/>
            <a:stretch/>
          </p:blipFill>
          <p:spPr>
            <a:xfrm>
              <a:off x="4571999" y="3660720"/>
              <a:ext cx="990766" cy="277693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8BC486-B218-47AB-8BE1-5658F01EE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51158" r="64657" b="37943"/>
            <a:stretch/>
          </p:blipFill>
          <p:spPr>
            <a:xfrm>
              <a:off x="7394932" y="4484033"/>
              <a:ext cx="404678" cy="1130309"/>
            </a:xfrm>
            <a:prstGeom prst="rect">
              <a:avLst/>
            </a:prstGeom>
            <a:ln w="57150">
              <a:solidFill>
                <a:srgbClr val="FF0000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86CF63-C72F-4861-9367-7B37166EF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5" t="51977" r="44257" b="42698"/>
            <a:stretch/>
          </p:blipFill>
          <p:spPr>
            <a:xfrm>
              <a:off x="8398393" y="4773054"/>
              <a:ext cx="241694" cy="5522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8B3CC44-2EFC-4DA0-9D32-EA7269903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4" t="52489" r="8196" b="33920"/>
            <a:stretch/>
          </p:blipFill>
          <p:spPr>
            <a:xfrm>
              <a:off x="6161547" y="4344491"/>
              <a:ext cx="634603" cy="1409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57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EA4A93-DD47-4596-A41C-A7EF06279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Motivation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29E30A-208A-4980-A3A0-F3940E39D916}"/>
              </a:ext>
            </a:extLst>
          </p:cNvPr>
          <p:cNvGrpSpPr/>
          <p:nvPr/>
        </p:nvGrpSpPr>
        <p:grpSpPr>
          <a:xfrm>
            <a:off x="838200" y="2036611"/>
            <a:ext cx="7485063" cy="3359274"/>
            <a:chOff x="838200" y="2380560"/>
            <a:chExt cx="7485063" cy="3359274"/>
          </a:xfrm>
        </p:grpSpPr>
        <p:pic>
          <p:nvPicPr>
            <p:cNvPr id="8" name="Picture 7" descr="SIFT1">
              <a:extLst>
                <a:ext uri="{FF2B5EF4-FFF2-40B4-BE49-F238E27FC236}">
                  <a16:creationId xmlns:a16="http://schemas.microsoft.com/office/drawing/2014/main" id="{163B51BB-DD87-43E3-AA46-B023F0B1B7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 descr="SIFT2">
              <a:extLst>
                <a:ext uri="{FF2B5EF4-FFF2-40B4-BE49-F238E27FC236}">
                  <a16:creationId xmlns:a16="http://schemas.microsoft.com/office/drawing/2014/main" id="{E6183188-D931-4A62-B6CC-890EB627EAE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41116F69-9ABA-4AE0-83F3-570DABC945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E86166-D002-4B2E-B58D-B748180C10A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 credit: </a:t>
            </a:r>
            <a:r>
              <a:rPr lang="en-US" sz="1200" kern="0" dirty="0">
                <a:solidFill>
                  <a:sysClr val="windowText" lastClr="000000"/>
                </a:solidFill>
              </a:rPr>
              <a:t>M. Brown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1640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86E3-3BE8-4755-823E-941E24BE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Trick is Common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DA999-D98F-441A-AD12-F3EF37C7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077689" y="3340798"/>
            <a:ext cx="2657109" cy="2657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C37CF5-E0E6-442E-8CF1-92E31D529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1719" r="78529" b="21505"/>
          <a:stretch/>
        </p:blipFill>
        <p:spPr>
          <a:xfrm>
            <a:off x="4571999" y="3660720"/>
            <a:ext cx="990766" cy="2776938"/>
          </a:xfrm>
          <a:prstGeom prst="rect">
            <a:avLst/>
          </a:prstGeom>
          <a:ln w="28575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BC486-B218-47AB-8BE1-5658F01EE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1158" r="64657" b="37943"/>
          <a:stretch/>
        </p:blipFill>
        <p:spPr>
          <a:xfrm>
            <a:off x="7394932" y="4484033"/>
            <a:ext cx="404678" cy="1130309"/>
          </a:xfrm>
          <a:prstGeom prst="rect">
            <a:avLst/>
          </a:prstGeom>
          <a:ln w="571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00A10-542F-4B1D-AC62-785C1E4B7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4" t="52489" r="8196" b="33920"/>
          <a:stretch/>
        </p:blipFill>
        <p:spPr>
          <a:xfrm>
            <a:off x="6161547" y="4344491"/>
            <a:ext cx="634603" cy="140940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6CF63-C72F-4861-9367-7B37166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51977" r="44257" b="42698"/>
          <a:stretch/>
        </p:blipFill>
        <p:spPr>
          <a:xfrm>
            <a:off x="8398393" y="4773054"/>
            <a:ext cx="241694" cy="5522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F5CDCDE-ADB5-4CE8-B1F5-3D3EAEAF8702}"/>
              </a:ext>
            </a:extLst>
          </p:cNvPr>
          <p:cNvSpPr txBox="1"/>
          <p:nvPr/>
        </p:nvSpPr>
        <p:spPr>
          <a:xfrm>
            <a:off x="4571999" y="290578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90026-CC51-4180-ABFE-88C035DEC1AA}"/>
              </a:ext>
            </a:extLst>
          </p:cNvPr>
          <p:cNvSpPr/>
          <p:nvPr/>
        </p:nvSpPr>
        <p:spPr>
          <a:xfrm>
            <a:off x="3307640" y="4722473"/>
            <a:ext cx="189068" cy="512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408A1-77B6-49F3-8CB9-3F627421D0AB}"/>
              </a:ext>
            </a:extLst>
          </p:cNvPr>
          <p:cNvSpPr txBox="1"/>
          <p:nvPr/>
        </p:nvSpPr>
        <p:spPr>
          <a:xfrm>
            <a:off x="1" y="155610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Detecting all the people</a:t>
            </a:r>
          </a:p>
          <a:p>
            <a:pPr algn="ctr"/>
            <a:r>
              <a:rPr lang="en-US" sz="2800" dirty="0"/>
              <a:t>The red box is a fixed size</a:t>
            </a:r>
          </a:p>
        </p:txBody>
      </p:sp>
    </p:spTree>
    <p:extLst>
      <p:ext uri="{BB962C8B-B14F-4D97-AF65-F5344CB8AC3E}">
        <p14:creationId xmlns:p14="http://schemas.microsoft.com/office/powerpoint/2010/main" val="282527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A86E3-3BE8-4755-823E-941E24BE9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This Trick is Common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9DA999-D98F-441A-AD12-F3EF37C74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443069" y="4023120"/>
            <a:ext cx="1499868" cy="1499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C37CF5-E0E6-442E-8CF1-92E31D529D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t="51719" r="78529" b="21505"/>
          <a:stretch/>
        </p:blipFill>
        <p:spPr>
          <a:xfrm>
            <a:off x="4571999" y="3660720"/>
            <a:ext cx="990766" cy="277693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BC486-B218-47AB-8BE1-5658F01E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51158" r="64657" b="37943"/>
          <a:stretch/>
        </p:blipFill>
        <p:spPr>
          <a:xfrm>
            <a:off x="7394932" y="4484033"/>
            <a:ext cx="404678" cy="1130309"/>
          </a:xfrm>
          <a:prstGeom prst="rect">
            <a:avLst/>
          </a:prstGeom>
          <a:ln w="57150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00A10-542F-4B1D-AC62-785C1E4B7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4" t="52489" r="8196" b="33920"/>
          <a:stretch/>
        </p:blipFill>
        <p:spPr>
          <a:xfrm>
            <a:off x="6161547" y="4344491"/>
            <a:ext cx="634603" cy="1409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86CF63-C72F-4861-9367-7B37166EF2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5" t="51977" r="44257" b="42698"/>
          <a:stretch/>
        </p:blipFill>
        <p:spPr>
          <a:xfrm>
            <a:off x="8398393" y="4773054"/>
            <a:ext cx="241694" cy="5522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F5CDCDE-ADB5-4CE8-B1F5-3D3EAEAF8702}"/>
              </a:ext>
            </a:extLst>
          </p:cNvPr>
          <p:cNvSpPr txBox="1"/>
          <p:nvPr/>
        </p:nvSpPr>
        <p:spPr>
          <a:xfrm>
            <a:off x="4571999" y="2905780"/>
            <a:ext cx="4068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Sample people from image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90026-CC51-4180-ABFE-88C035DEC1AA}"/>
              </a:ext>
            </a:extLst>
          </p:cNvPr>
          <p:cNvSpPr/>
          <p:nvPr/>
        </p:nvSpPr>
        <p:spPr>
          <a:xfrm>
            <a:off x="1577314" y="4812657"/>
            <a:ext cx="189068" cy="5126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0EE657-1D5C-46A9-88C2-C83173FEB290}"/>
              </a:ext>
            </a:extLst>
          </p:cNvPr>
          <p:cNvSpPr txBox="1"/>
          <p:nvPr/>
        </p:nvSpPr>
        <p:spPr>
          <a:xfrm>
            <a:off x="1" y="1556102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Detecting all the people</a:t>
            </a:r>
          </a:p>
          <a:p>
            <a:pPr algn="ctr"/>
            <a:r>
              <a:rPr lang="en-US" sz="2800" dirty="0"/>
              <a:t>The red box is a fixed size</a:t>
            </a:r>
          </a:p>
        </p:txBody>
      </p:sp>
    </p:spTree>
    <p:extLst>
      <p:ext uri="{BB962C8B-B14F-4D97-AF65-F5344CB8AC3E}">
        <p14:creationId xmlns:p14="http://schemas.microsoft.com/office/powerpoint/2010/main" val="309815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1C56B-7AC9-4D58-A10B-90B32079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556752-92BA-4B87-A1F0-81F4D30395F7}"/>
              </a:ext>
            </a:extLst>
          </p:cNvPr>
          <p:cNvSpPr txBox="1"/>
          <p:nvPr/>
        </p:nvSpPr>
        <p:spPr>
          <a:xfrm>
            <a:off x="1" y="1556102"/>
            <a:ext cx="914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Another detector (has some nice properties)</a:t>
            </a:r>
          </a:p>
        </p:txBody>
      </p:sp>
      <p:pic>
        <p:nvPicPr>
          <p:cNvPr id="4" name="Picture 2" descr="C:\snavely\work\teaching\09Fa-CS6610\lectures\lec03\butterfly_bw.png">
            <a:extLst>
              <a:ext uri="{FF2B5EF4-FFF2-40B4-BE49-F238E27FC236}">
                <a16:creationId xmlns:a16="http://schemas.microsoft.com/office/drawing/2014/main" id="{F6150115-872C-419B-A8EC-20E0D0DA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4" y="2266609"/>
            <a:ext cx="3581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snavely\work\teaching\09Fa-CS6610\lectures\lec03\b_l.png">
            <a:extLst>
              <a:ext uri="{FF2B5EF4-FFF2-40B4-BE49-F238E27FC236}">
                <a16:creationId xmlns:a16="http://schemas.microsoft.com/office/drawing/2014/main" id="{6978E237-3B25-4925-88E3-C7163AEB7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66" y="2266609"/>
            <a:ext cx="3581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0BE9DCF-F901-4710-BBD3-DBD1EFCA8BF1}"/>
              </a:ext>
            </a:extLst>
          </p:cNvPr>
          <p:cNvGrpSpPr/>
          <p:nvPr/>
        </p:nvGrpSpPr>
        <p:grpSpPr>
          <a:xfrm>
            <a:off x="3725434" y="3137592"/>
            <a:ext cx="1609912" cy="749681"/>
            <a:chOff x="3725434" y="3137592"/>
            <a:chExt cx="1609912" cy="749681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D1A9E696-42E1-4DD7-B437-5AF09C113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381828"/>
              <a:ext cx="3603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E260AB4-31B5-4AFC-9A38-D4DD66CD4568}"/>
                    </a:ext>
                  </a:extLst>
                </p:cNvPr>
                <p:cNvSpPr txBox="1"/>
                <p:nvPr/>
              </p:nvSpPr>
              <p:spPr>
                <a:xfrm>
                  <a:off x="3725434" y="3137592"/>
                  <a:ext cx="631583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E260AB4-31B5-4AFC-9A38-D4DD66CD4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5434" y="3137592"/>
                  <a:ext cx="631583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4C66BE1-36A2-40CC-8540-0D24063D7E80}"/>
                    </a:ext>
                  </a:extLst>
                </p:cNvPr>
                <p:cNvSpPr txBox="1"/>
                <p:nvPr/>
              </p:nvSpPr>
              <p:spPr>
                <a:xfrm>
                  <a:off x="4703763" y="3148609"/>
                  <a:ext cx="631583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4C66BE1-36A2-40CC-8540-0D24063D7E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3763" y="3148609"/>
                  <a:ext cx="631583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B8EC8A1-A7B1-49EA-9342-CB5E97BCD364}"/>
              </a:ext>
            </a:extLst>
          </p:cNvPr>
          <p:cNvSpPr txBox="1"/>
          <p:nvPr/>
        </p:nvSpPr>
        <p:spPr>
          <a:xfrm>
            <a:off x="144034" y="5023692"/>
            <a:ext cx="8855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 maxima </a:t>
            </a:r>
            <a:r>
              <a:rPr lang="en-US" sz="2800" b="1" i="1" dirty="0"/>
              <a:t>and minima </a:t>
            </a:r>
            <a:r>
              <a:rPr lang="en-US" sz="2800" dirty="0"/>
              <a:t>of blob filter response in scale </a:t>
            </a:r>
            <a:r>
              <a:rPr lang="en-US" sz="2800" b="1" i="1" dirty="0"/>
              <a:t>and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BE2A88-E974-43E0-A6F1-B535C699CEC4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7CE6B-B270-4B07-804B-196D91633DAC}"/>
              </a:ext>
            </a:extLst>
          </p:cNvPr>
          <p:cNvGrpSpPr/>
          <p:nvPr/>
        </p:nvGrpSpPr>
        <p:grpSpPr>
          <a:xfrm>
            <a:off x="6313675" y="2334118"/>
            <a:ext cx="1754906" cy="936180"/>
            <a:chOff x="6313675" y="2334118"/>
            <a:chExt cx="1754906" cy="93618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16F077-1C07-4954-A23F-567D7CAE7C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3675" y="2610998"/>
              <a:ext cx="895591" cy="65930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9EADD9-C9E6-49C4-948E-4BC2B8CC127A}"/>
                </a:ext>
              </a:extLst>
            </p:cNvPr>
            <p:cNvCxnSpPr>
              <a:cxnSpLocks/>
            </p:cNvCxnSpPr>
            <p:nvPr/>
          </p:nvCxnSpPr>
          <p:spPr>
            <a:xfrm>
              <a:off x="7209265" y="2595728"/>
              <a:ext cx="796189" cy="573731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A20588-5243-4EA9-8089-E22B3121CAE6}"/>
                </a:ext>
              </a:extLst>
            </p:cNvPr>
            <p:cNvSpPr txBox="1"/>
            <p:nvPr/>
          </p:nvSpPr>
          <p:spPr>
            <a:xfrm>
              <a:off x="6349950" y="2334118"/>
              <a:ext cx="171863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Minima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1545BB-5E9F-4FC9-9649-8B6E5120E228}"/>
              </a:ext>
            </a:extLst>
          </p:cNvPr>
          <p:cNvGrpSpPr/>
          <p:nvPr/>
        </p:nvGrpSpPr>
        <p:grpSpPr>
          <a:xfrm>
            <a:off x="6799342" y="3414903"/>
            <a:ext cx="2108567" cy="1080785"/>
            <a:chOff x="6799342" y="3414903"/>
            <a:chExt cx="2108567" cy="108078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5104CBF-128E-4905-8748-ACE700AB52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9342" y="3633364"/>
              <a:ext cx="1249251" cy="800692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5EFE7F6-F886-479C-86AD-B66138E332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07359" y="3742191"/>
              <a:ext cx="461222" cy="753497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6B7C1C-D41C-47C7-8FB8-F7F884630CA6}"/>
                </a:ext>
              </a:extLst>
            </p:cNvPr>
            <p:cNvSpPr txBox="1"/>
            <p:nvPr/>
          </p:nvSpPr>
          <p:spPr>
            <a:xfrm>
              <a:off x="7189278" y="3414903"/>
              <a:ext cx="171863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Maxima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3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91BC-1CAE-49D2-88B4-895FAD1B5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Derivatives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FCDC3-4682-4A2C-8209-7E940C6EC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69" y="246546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72ED93-31CB-41D3-8591-48E3C1261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69" y="4664074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97921B-3BAB-4A95-AAF5-B15F78514173}"/>
                  </a:ext>
                </a:extLst>
              </p:cNvPr>
              <p:cNvSpPr txBox="1"/>
              <p:nvPr/>
            </p:nvSpPr>
            <p:spPr>
              <a:xfrm>
                <a:off x="3188676" y="2881396"/>
                <a:ext cx="791883" cy="8928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97921B-3BAB-4A95-AAF5-B15F78514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676" y="2881396"/>
                <a:ext cx="791883" cy="8928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3A97F5-0C84-4E6B-98C4-6B63D194CCB1}"/>
                  </a:ext>
                </a:extLst>
              </p:cNvPr>
              <p:cNvSpPr txBox="1"/>
              <p:nvPr/>
            </p:nvSpPr>
            <p:spPr>
              <a:xfrm>
                <a:off x="3188676" y="5110974"/>
                <a:ext cx="787010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E3A97F5-0C84-4E6B-98C4-6B63D194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676" y="5110974"/>
                <a:ext cx="787010" cy="819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51217D95-EA14-4E57-96BC-14FBAD64B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78" y="3300669"/>
            <a:ext cx="1987196" cy="19871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C5DB03-06D3-4C21-B2CD-C6F9B9A1B48E}"/>
              </a:ext>
            </a:extLst>
          </p:cNvPr>
          <p:cNvSpPr txBox="1"/>
          <p:nvPr/>
        </p:nvSpPr>
        <p:spPr>
          <a:xfrm>
            <a:off x="366278" y="2730509"/>
            <a:ext cx="19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Gaussian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84B179-CD18-4F87-8CA9-1654FB02DD35}"/>
              </a:ext>
            </a:extLst>
          </p:cNvPr>
          <p:cNvSpPr txBox="1"/>
          <p:nvPr/>
        </p:nvSpPr>
        <p:spPr>
          <a:xfrm>
            <a:off x="3918771" y="2009795"/>
            <a:ext cx="19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  <a:r>
              <a:rPr lang="en-US" sz="2400" baseline="30000" dirty="0"/>
              <a:t>st</a:t>
            </a:r>
            <a:r>
              <a:rPr lang="en-US" sz="2400" dirty="0"/>
              <a:t> </a:t>
            </a:r>
            <a:r>
              <a:rPr lang="en-US" sz="2400" dirty="0" err="1"/>
              <a:t>Deriv</a:t>
            </a: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460916-B8C1-4EE1-A511-72217FF0F821}"/>
              </a:ext>
            </a:extLst>
          </p:cNvPr>
          <p:cNvGrpSpPr/>
          <p:nvPr/>
        </p:nvGrpSpPr>
        <p:grpSpPr>
          <a:xfrm>
            <a:off x="5955325" y="1972831"/>
            <a:ext cx="2878264" cy="4520043"/>
            <a:chOff x="5955325" y="1972831"/>
            <a:chExt cx="2878264" cy="45200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B5AC99-E526-4077-8D62-9CF1CA3E9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591" y="4664074"/>
              <a:ext cx="1828800" cy="182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397A13-D015-452A-A51C-23EF18C2163D}"/>
                    </a:ext>
                  </a:extLst>
                </p:cNvPr>
                <p:cNvSpPr txBox="1"/>
                <p:nvPr/>
              </p:nvSpPr>
              <p:spPr>
                <a:xfrm>
                  <a:off x="5955325" y="2881395"/>
                  <a:ext cx="975139" cy="9382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D397A13-D015-452A-A51C-23EF18C216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5325" y="2881395"/>
                  <a:ext cx="975139" cy="938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BC8B3-7A57-4D05-835F-9BAEE5368AAB}"/>
                    </a:ext>
                  </a:extLst>
                </p:cNvPr>
                <p:cNvSpPr txBox="1"/>
                <p:nvPr/>
              </p:nvSpPr>
              <p:spPr>
                <a:xfrm>
                  <a:off x="5955325" y="5042333"/>
                  <a:ext cx="970266" cy="8645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BC8B3-7A57-4D05-835F-9BAEE5368A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55325" y="5042333"/>
                  <a:ext cx="970266" cy="86459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0F5843-16F9-49FF-9A06-7213F2EB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5591" y="2434496"/>
              <a:ext cx="1828800" cy="18288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11D5C5-CFDA-4536-A152-8C9D592A891F}"/>
                </a:ext>
              </a:extLst>
            </p:cNvPr>
            <p:cNvSpPr txBox="1"/>
            <p:nvPr/>
          </p:nvSpPr>
          <p:spPr>
            <a:xfrm>
              <a:off x="6846393" y="1972831"/>
              <a:ext cx="19871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</a:t>
              </a:r>
              <a:r>
                <a:rPr lang="en-US" sz="2400" baseline="30000" dirty="0"/>
                <a:t>nd</a:t>
              </a:r>
              <a:r>
                <a:rPr lang="en-US" sz="2400" dirty="0"/>
                <a:t> </a:t>
              </a:r>
              <a:r>
                <a:rPr lang="en-US" sz="2400" dirty="0" err="1"/>
                <a:t>Deriv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444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A6A03-A156-4F58-A53E-6FD1ED2A0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Laplacian of Gaussian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3A58BB-456F-4B54-B001-75E21E09602C}"/>
              </a:ext>
            </a:extLst>
          </p:cNvPr>
          <p:cNvGrpSpPr/>
          <p:nvPr/>
        </p:nvGrpSpPr>
        <p:grpSpPr>
          <a:xfrm>
            <a:off x="722313" y="2020085"/>
            <a:ext cx="2799066" cy="4058378"/>
            <a:chOff x="722313" y="2020085"/>
            <a:chExt cx="2799066" cy="40583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5DE8DA-D7D5-4E35-BC9E-92A51C82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579" y="2020085"/>
              <a:ext cx="1828800" cy="1828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DAFE47-C713-4675-B5B5-93CEB0268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579" y="4249663"/>
              <a:ext cx="1828800" cy="18288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E0C9064-362C-4EFC-A131-D1B2E79648AD}"/>
                    </a:ext>
                  </a:extLst>
                </p:cNvPr>
                <p:cNvSpPr txBox="1"/>
                <p:nvPr/>
              </p:nvSpPr>
              <p:spPr>
                <a:xfrm>
                  <a:off x="722313" y="2466984"/>
                  <a:ext cx="975139" cy="9382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E0C9064-362C-4EFC-A131-D1B2E796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13" y="2466984"/>
                  <a:ext cx="975139" cy="93820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654C9BC-012D-4F7D-BAF3-AAB91EF3C653}"/>
                    </a:ext>
                  </a:extLst>
                </p:cNvPr>
                <p:cNvSpPr txBox="1"/>
                <p:nvPr/>
              </p:nvSpPr>
              <p:spPr>
                <a:xfrm>
                  <a:off x="722313" y="4627922"/>
                  <a:ext cx="970266" cy="8645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654C9BC-012D-4F7D-BAF3-AAB91EF3C6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313" y="4627922"/>
                  <a:ext cx="970266" cy="8645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43D169-B86D-4F23-821C-87989BE30B8A}"/>
              </a:ext>
            </a:extLst>
          </p:cNvPr>
          <p:cNvGrpSpPr/>
          <p:nvPr/>
        </p:nvGrpSpPr>
        <p:grpSpPr>
          <a:xfrm>
            <a:off x="3521379" y="1690689"/>
            <a:ext cx="4384898" cy="3728408"/>
            <a:chOff x="3521379" y="1690689"/>
            <a:chExt cx="4384898" cy="37284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BC9278-7F10-4433-86E2-6B9C8983B2E5}"/>
                    </a:ext>
                  </a:extLst>
                </p:cNvPr>
                <p:cNvSpPr txBox="1"/>
                <p:nvPr/>
              </p:nvSpPr>
              <p:spPr>
                <a:xfrm>
                  <a:off x="5310566" y="1690689"/>
                  <a:ext cx="2595711" cy="107228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BC9278-7F10-4433-86E2-6B9C8983B2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0566" y="1690689"/>
                  <a:ext cx="2595711" cy="107228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9B3E76-BD59-4BDF-9725-A5F2CD1D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6168" y="3014589"/>
              <a:ext cx="2404508" cy="2404508"/>
            </a:xfrm>
            <a:prstGeom prst="rect">
              <a:avLst/>
            </a:prstGeom>
          </p:spPr>
        </p:pic>
        <p:cxnSp>
          <p:nvCxnSpPr>
            <p:cNvPr id="13" name="Connector: Curved 12">
              <a:extLst>
                <a:ext uri="{FF2B5EF4-FFF2-40B4-BE49-F238E27FC236}">
                  <a16:creationId xmlns:a16="http://schemas.microsoft.com/office/drawing/2014/main" id="{26A3EA02-9B59-452F-8E36-6837E01523A6}"/>
                </a:ext>
              </a:extLst>
            </p:cNvPr>
            <p:cNvCxnSpPr>
              <a:stCxn id="5" idx="3"/>
              <a:endCxn id="11" idx="1"/>
            </p:cNvCxnSpPr>
            <p:nvPr/>
          </p:nvCxnSpPr>
          <p:spPr>
            <a:xfrm>
              <a:off x="3521379" y="2934485"/>
              <a:ext cx="1884789" cy="1282358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4087A2A3-05F4-49C7-82E9-86604F0A1E3E}"/>
                </a:ext>
              </a:extLst>
            </p:cNvPr>
            <p:cNvCxnSpPr>
              <a:cxnSpLocks/>
              <a:stCxn id="6" idx="3"/>
              <a:endCxn id="11" idx="1"/>
            </p:cNvCxnSpPr>
            <p:nvPr/>
          </p:nvCxnSpPr>
          <p:spPr>
            <a:xfrm flipV="1">
              <a:off x="3521379" y="4216843"/>
              <a:ext cx="1884789" cy="947220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5282DF-0C37-4DD9-9562-72EFAE8B44CC}"/>
                </a:ext>
              </a:extLst>
            </p:cNvPr>
            <p:cNvSpPr txBox="1"/>
            <p:nvPr/>
          </p:nvSpPr>
          <p:spPr>
            <a:xfrm>
              <a:off x="4327691" y="3848885"/>
              <a:ext cx="79188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AB6CB8-D19A-433E-968F-D78154A5DA77}"/>
              </a:ext>
            </a:extLst>
          </p:cNvPr>
          <p:cNvGrpSpPr/>
          <p:nvPr/>
        </p:nvGrpSpPr>
        <p:grpSpPr>
          <a:xfrm>
            <a:off x="189870" y="6132425"/>
            <a:ext cx="8764260" cy="627992"/>
            <a:chOff x="189870" y="6132425"/>
            <a:chExt cx="8764260" cy="62799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9B194-8889-4533-A89B-7D1FB51FA45A}"/>
                </a:ext>
              </a:extLst>
            </p:cNvPr>
            <p:cNvSpPr txBox="1"/>
            <p:nvPr/>
          </p:nvSpPr>
          <p:spPr>
            <a:xfrm>
              <a:off x="189870" y="6340741"/>
              <a:ext cx="87642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Slight detail: for technical reasons, you need to scale the Laplacian.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A0DDA2-0F18-4A0E-8AE6-5C057D17345F}"/>
                    </a:ext>
                  </a:extLst>
                </p:cNvPr>
                <p:cNvSpPr txBox="1"/>
                <p:nvPr/>
              </p:nvSpPr>
              <p:spPr>
                <a:xfrm>
                  <a:off x="5175593" y="6132425"/>
                  <a:ext cx="2865656" cy="62799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𝑛𝑜𝑟𝑚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2A0DDA2-0F18-4A0E-8AE6-5C057D1734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5593" y="6132425"/>
                  <a:ext cx="2865656" cy="62799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5709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A7B6F-0DFC-4DE3-AA38-AFBC2403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Edge Detection with Laplacian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51DDA0-453B-4EFB-919B-91B310335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352"/>
          <a:stretch/>
        </p:blipFill>
        <p:spPr>
          <a:xfrm>
            <a:off x="1418111" y="1807138"/>
            <a:ext cx="5776285" cy="1622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A4F99E-DAA4-4E87-97C3-D7A0D86F0197}"/>
                  </a:ext>
                </a:extLst>
              </p:cNvPr>
              <p:cNvSpPr txBox="1"/>
              <p:nvPr/>
            </p:nvSpPr>
            <p:spPr>
              <a:xfrm>
                <a:off x="601447" y="2403176"/>
                <a:ext cx="24230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A4F99E-DAA4-4E87-97C3-D7A0D86F0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47" y="2403176"/>
                <a:ext cx="242309" cy="338554"/>
              </a:xfrm>
              <a:prstGeom prst="rect">
                <a:avLst/>
              </a:prstGeom>
              <a:blipFill>
                <a:blip r:embed="rId5"/>
                <a:stretch>
                  <a:fillRect l="-41026" r="-3333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9">
            <a:extLst>
              <a:ext uri="{FF2B5EF4-FFF2-40B4-BE49-F238E27FC236}">
                <a16:creationId xmlns:a16="http://schemas.microsoft.com/office/drawing/2014/main" id="{F7C90CEC-BA0B-43AD-8057-E255EE7D6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3851" y="2387788"/>
            <a:ext cx="904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Edge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A98399-B66D-4AA0-BEA3-EF1FD59F012D}"/>
              </a:ext>
            </a:extLst>
          </p:cNvPr>
          <p:cNvGrpSpPr/>
          <p:nvPr/>
        </p:nvGrpSpPr>
        <p:grpSpPr>
          <a:xfrm>
            <a:off x="341183" y="3430104"/>
            <a:ext cx="8712411" cy="1522772"/>
            <a:chOff x="341183" y="3430104"/>
            <a:chExt cx="8712411" cy="15227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112C01-6E17-42FC-B439-E04A2B194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4648" b="32842"/>
            <a:stretch/>
          </p:blipFill>
          <p:spPr>
            <a:xfrm>
              <a:off x="1418111" y="3430104"/>
              <a:ext cx="5776285" cy="15227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E80D0A-11B2-49CB-A011-57FF3C318122}"/>
                    </a:ext>
                  </a:extLst>
                </p:cNvPr>
                <p:cNvSpPr txBox="1"/>
                <p:nvPr/>
              </p:nvSpPr>
              <p:spPr>
                <a:xfrm>
                  <a:off x="341183" y="3759192"/>
                  <a:ext cx="762837" cy="6793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AE80D0A-11B2-49CB-A011-57FF3C3181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83" y="3759192"/>
                  <a:ext cx="762837" cy="67935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0E00615F-BDDE-466F-B694-3760B7389C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8523" y="3775992"/>
              <a:ext cx="189507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Laplacian </a:t>
              </a:r>
            </a:p>
            <a:p>
              <a:pPr algn="ctr"/>
              <a:r>
                <a:rPr lang="en-US" sz="2400" dirty="0"/>
                <a:t>Of Gaussian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5B2CEF-8F14-4064-BF1C-81A841FFF243}"/>
              </a:ext>
            </a:extLst>
          </p:cNvPr>
          <p:cNvGrpSpPr/>
          <p:nvPr/>
        </p:nvGrpSpPr>
        <p:grpSpPr>
          <a:xfrm>
            <a:off x="128464" y="4952876"/>
            <a:ext cx="9011692" cy="1538367"/>
            <a:chOff x="128464" y="4952876"/>
            <a:chExt cx="9011692" cy="15383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B9054B-234A-4CC4-A5F4-6B5BF1AC4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7158"/>
            <a:stretch/>
          </p:blipFill>
          <p:spPr>
            <a:xfrm>
              <a:off x="1418111" y="4952876"/>
              <a:ext cx="5776285" cy="153836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8399777-8B4F-439A-80DC-CCFEBF387ABC}"/>
                    </a:ext>
                  </a:extLst>
                </p:cNvPr>
                <p:cNvSpPr txBox="1"/>
                <p:nvPr/>
              </p:nvSpPr>
              <p:spPr>
                <a:xfrm>
                  <a:off x="128464" y="5351476"/>
                  <a:ext cx="1188274" cy="6793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>
                          <m:f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8399777-8B4F-439A-80DC-CCFEBF387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464" y="5351476"/>
                  <a:ext cx="1188274" cy="679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A7C00ADF-EDA4-487B-A25E-B0CA44EC6A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1961" y="5306561"/>
              <a:ext cx="206819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Edge = </a:t>
              </a:r>
            </a:p>
            <a:p>
              <a:pPr algn="ctr"/>
              <a:r>
                <a:rPr lang="en-US" sz="2400" dirty="0"/>
                <a:t>Zero-crossing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EF0C8CC-8068-4739-B34C-DBBB42D48CD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328490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C6CB-9434-4B93-A14D-29A9F65B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Blob Detection with Laplacian</a:t>
            </a:r>
          </a:p>
        </p:txBody>
      </p:sp>
      <p:pic>
        <p:nvPicPr>
          <p:cNvPr id="3" name="Picture 14" descr="ripples copy">
            <a:extLst>
              <a:ext uri="{FF2B5EF4-FFF2-40B4-BE49-F238E27FC236}">
                <a16:creationId xmlns:a16="http://schemas.microsoft.com/office/drawing/2014/main" id="{E76447CD-4640-43E3-A3D5-93C69DAC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8" y="3102901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2D0FA-9DDA-4B39-B14D-7FFF2B5FC20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S. 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26323-284B-4198-91CF-DF2E8095648B}"/>
              </a:ext>
            </a:extLst>
          </p:cNvPr>
          <p:cNvSpPr txBox="1"/>
          <p:nvPr/>
        </p:nvSpPr>
        <p:spPr>
          <a:xfrm>
            <a:off x="1" y="1405526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Edge: zero-crossing</a:t>
            </a:r>
          </a:p>
          <a:p>
            <a:pPr algn="ctr"/>
            <a:r>
              <a:rPr lang="en-US" sz="2800" dirty="0"/>
              <a:t>Blob: superposition of zero-crossing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50123EC7-BD72-42CC-8674-9891C578A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951" y="5906319"/>
            <a:ext cx="18614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maximum</a:t>
            </a:r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6146B11B-AC97-45A3-AF52-877EDE82F7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9655" y="5417476"/>
            <a:ext cx="0" cy="53577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F9D193-4D19-4BC1-AC45-FF5A1F66E555}"/>
              </a:ext>
            </a:extLst>
          </p:cNvPr>
          <p:cNvSpPr txBox="1"/>
          <p:nvPr/>
        </p:nvSpPr>
        <p:spPr>
          <a:xfrm>
            <a:off x="4" y="2433957"/>
            <a:ext cx="914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Remember: can scale signal or filter</a:t>
            </a:r>
          </a:p>
        </p:txBody>
      </p:sp>
    </p:spTree>
    <p:extLst>
      <p:ext uri="{BB962C8B-B14F-4D97-AF65-F5344CB8AC3E}">
        <p14:creationId xmlns:p14="http://schemas.microsoft.com/office/powerpoint/2010/main" val="1175663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0D41-A2A3-4206-B3EE-9499B51D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486C5-1B79-4C04-BF1A-D5192825F36F}"/>
              </a:ext>
            </a:extLst>
          </p:cNvPr>
          <p:cNvSpPr txBox="1"/>
          <p:nvPr/>
        </p:nvSpPr>
        <p:spPr>
          <a:xfrm>
            <a:off x="1" y="1742345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binary circle and Laplacian filter of scale </a:t>
            </a:r>
            <a:r>
              <a:rPr lang="el-GR" sz="2800" dirty="0"/>
              <a:t>σ</a:t>
            </a:r>
            <a:r>
              <a:rPr lang="en-US" sz="2800" dirty="0"/>
              <a:t>, we can compute the response as a function of the scale.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E1E7BE-01FD-46A9-AED0-647437CBC94C}"/>
              </a:ext>
            </a:extLst>
          </p:cNvPr>
          <p:cNvCxnSpPr>
            <a:cxnSpLocks/>
          </p:cNvCxnSpPr>
          <p:nvPr/>
        </p:nvCxnSpPr>
        <p:spPr>
          <a:xfrm>
            <a:off x="2330244" y="601349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F40DE5F-114E-400A-BA18-853727224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84287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FBBBF8-4E8B-45E2-840F-D446817E34E7}"/>
              </a:ext>
            </a:extLst>
          </p:cNvPr>
          <p:cNvGrpSpPr/>
          <p:nvPr/>
        </p:nvGrpSpPr>
        <p:grpSpPr>
          <a:xfrm>
            <a:off x="2330244" y="2887892"/>
            <a:ext cx="1828800" cy="2783787"/>
            <a:chOff x="2330244" y="2887892"/>
            <a:chExt cx="1828800" cy="27837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47BF32-0446-49A8-A89E-7AA69866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565304-0D83-4E5D-ADE6-89F063D10D1C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D333F-C18C-4B1F-B31D-7E3DAE0C2D71}"/>
              </a:ext>
            </a:extLst>
          </p:cNvPr>
          <p:cNvGrpSpPr/>
          <p:nvPr/>
        </p:nvGrpSpPr>
        <p:grpSpPr>
          <a:xfrm>
            <a:off x="4571999" y="2887892"/>
            <a:ext cx="1828800" cy="2783786"/>
            <a:chOff x="4571999" y="2887892"/>
            <a:chExt cx="1828800" cy="27837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498473-902B-4993-8BBB-4A151125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ABE765-3B0A-4100-A240-5F3CAFFADEE3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AABFEB-E25E-4744-8CE5-0C37AA26DF5F}"/>
              </a:ext>
            </a:extLst>
          </p:cNvPr>
          <p:cNvGrpSpPr/>
          <p:nvPr/>
        </p:nvGrpSpPr>
        <p:grpSpPr>
          <a:xfrm>
            <a:off x="6813754" y="2887892"/>
            <a:ext cx="1828800" cy="2750678"/>
            <a:chOff x="6813754" y="2887892"/>
            <a:chExt cx="1828800" cy="27506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54E88A-99B3-44AC-AF11-63C32919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775068-389C-48B2-80B8-151AE663CD5B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1A576E-9BB5-4ECD-BAE3-1ACF86F8B83B}"/>
              </a:ext>
            </a:extLst>
          </p:cNvPr>
          <p:cNvSpPr txBox="1"/>
          <p:nvPr/>
        </p:nvSpPr>
        <p:spPr>
          <a:xfrm>
            <a:off x="263897" y="33837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/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08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D37CE-B46F-43F6-B9BE-33F3CD60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 Scale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B300E-C625-4A47-9944-A68540246437}"/>
              </a:ext>
            </a:extLst>
          </p:cNvPr>
          <p:cNvSpPr txBox="1"/>
          <p:nvPr/>
        </p:nvSpPr>
        <p:spPr>
          <a:xfrm>
            <a:off x="1" y="1497538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Characteristic scale of a blob is the scale</a:t>
            </a:r>
          </a:p>
          <a:p>
            <a:pPr algn="ctr"/>
            <a:r>
              <a:rPr lang="en-US" sz="2800" dirty="0"/>
              <a:t> that produces the maximum response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463E27-2DAA-4646-9250-2AF76D90753D}"/>
              </a:ext>
            </a:extLst>
          </p:cNvPr>
          <p:cNvGrpSpPr/>
          <p:nvPr/>
        </p:nvGrpSpPr>
        <p:grpSpPr>
          <a:xfrm>
            <a:off x="1905000" y="2592268"/>
            <a:ext cx="5486401" cy="3198387"/>
            <a:chOff x="1905000" y="2592268"/>
            <a:chExt cx="5486401" cy="3198387"/>
          </a:xfrm>
        </p:grpSpPr>
        <p:pic>
          <p:nvPicPr>
            <p:cNvPr id="4" name="Picture 15" descr="scale_selection">
              <a:extLst>
                <a:ext uri="{FF2B5EF4-FFF2-40B4-BE49-F238E27FC236}">
                  <a16:creationId xmlns:a16="http://schemas.microsoft.com/office/drawing/2014/main" id="{1E100015-3F95-42CD-B1AC-E8F82DDD2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0" y="3022056"/>
              <a:ext cx="5486401" cy="2768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Oval 8">
              <a:extLst>
                <a:ext uri="{FF2B5EF4-FFF2-40B4-BE49-F238E27FC236}">
                  <a16:creationId xmlns:a16="http://schemas.microsoft.com/office/drawing/2014/main" id="{9E0EB65E-5BCA-4728-ADE6-97DF0F3DF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042" y="3856816"/>
              <a:ext cx="867697" cy="84213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A87426-A2C2-4005-BF33-ADEC87DE465F}"/>
                </a:ext>
              </a:extLst>
            </p:cNvPr>
            <p:cNvSpPr txBox="1"/>
            <p:nvPr/>
          </p:nvSpPr>
          <p:spPr>
            <a:xfrm>
              <a:off x="1926380" y="2592268"/>
              <a:ext cx="2521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Image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01FF1-94A3-46DC-A80A-3B66189295F1}"/>
                </a:ext>
              </a:extLst>
            </p:cNvPr>
            <p:cNvSpPr txBox="1"/>
            <p:nvPr/>
          </p:nvSpPr>
          <p:spPr>
            <a:xfrm>
              <a:off x="4696133" y="2592268"/>
              <a:ext cx="2695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Abs. Response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9BD0EEC-9BB1-47C9-956A-B16D483DB40C}"/>
              </a:ext>
            </a:extLst>
          </p:cNvPr>
          <p:cNvSpPr txBox="1"/>
          <p:nvPr/>
        </p:nvSpPr>
        <p:spPr>
          <a:xfrm>
            <a:off x="357404" y="6361066"/>
            <a:ext cx="842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. For more, see: T. </a:t>
            </a:r>
            <a:r>
              <a:rPr lang="en-US" sz="1200" dirty="0" err="1"/>
              <a:t>Lindeberg</a:t>
            </a:r>
            <a:r>
              <a:rPr lang="en-US" sz="1200" dirty="0"/>
              <a:t> (1998). </a:t>
            </a:r>
            <a:r>
              <a:rPr lang="en-US" sz="1200" dirty="0">
                <a:hlinkClick r:id="rId3" tooltip="http://www.nada.kth.se/cvap/abstracts/cvap198.html"/>
              </a:rPr>
              <a:t>"Feature detection with automatic scale selection."</a:t>
            </a:r>
            <a:r>
              <a:rPr lang="en-US" sz="1200" dirty="0"/>
              <a:t> </a:t>
            </a:r>
            <a:r>
              <a:rPr lang="en-US" sz="1200" i="1" dirty="0"/>
              <a:t>International Journal of Computer Vision</a:t>
            </a:r>
            <a:r>
              <a:rPr lang="en-US" sz="1200" dirty="0"/>
              <a:t> </a:t>
            </a:r>
            <a:r>
              <a:rPr lang="en-US" sz="1200" b="1" dirty="0"/>
              <a:t>30</a:t>
            </a:r>
            <a:r>
              <a:rPr lang="en-US" sz="1200" dirty="0"/>
              <a:t> (2): pp 77--116. </a:t>
            </a:r>
          </a:p>
        </p:txBody>
      </p:sp>
    </p:spTree>
    <p:extLst>
      <p:ext uri="{BB962C8B-B14F-4D97-AF65-F5344CB8AC3E}">
        <p14:creationId xmlns:p14="http://schemas.microsoft.com/office/powerpoint/2010/main" val="2541397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dirty="0"/>
              <a:t>Convolve image with scale-normalized </a:t>
            </a:r>
            <a:r>
              <a:rPr lang="en-US" dirty="0" err="1"/>
              <a:t>Laplacian</a:t>
            </a:r>
            <a:r>
              <a:rPr lang="en-US" dirty="0"/>
              <a:t> at several scales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645AE-A296-47A4-8217-7051AC52194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77A-D9DF-4CE6-AE36-72C7366B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99EEDB-5CC2-4F69-AE98-7AEA05FD94E6}"/>
              </a:ext>
            </a:extLst>
          </p:cNvPr>
          <p:cNvGrpSpPr/>
          <p:nvPr/>
        </p:nvGrpSpPr>
        <p:grpSpPr>
          <a:xfrm>
            <a:off x="260100" y="2757058"/>
            <a:ext cx="2361416" cy="3208479"/>
            <a:chOff x="449102" y="3043583"/>
            <a:chExt cx="2361416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017F7168-B66C-4A32-8F41-444F2521FFA5}"/>
                    </a:ext>
                  </a:extLst>
                </p:cNvPr>
                <p:cNvSpPr txBox="1"/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0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C58A84-0AAD-4111-8774-E2BDFCDFB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12">
              <a:extLst>
                <a:ext uri="{FF2B5EF4-FFF2-40B4-BE49-F238E27FC236}">
                  <a16:creationId xmlns:a16="http://schemas.microsoft.com/office/drawing/2014/main" id="{9A3CC7F5-61A5-41B3-B471-1B1346996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29" y="3043583"/>
              <a:ext cx="1967562" cy="1967562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4CA910CA-749F-4387-AD0F-DC91128EF1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3960" y="4027364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E3EE2C-A447-4383-8B74-60712E77F724}"/>
                </a:ext>
              </a:extLst>
            </p:cNvPr>
            <p:cNvSpPr/>
            <p:nvPr/>
          </p:nvSpPr>
          <p:spPr>
            <a:xfrm>
              <a:off x="843786" y="3897190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B8C3E5-FC47-4AA0-8988-F97A88382C6A}"/>
              </a:ext>
            </a:extLst>
          </p:cNvPr>
          <p:cNvGrpSpPr/>
          <p:nvPr/>
        </p:nvGrpSpPr>
        <p:grpSpPr>
          <a:xfrm>
            <a:off x="3342468" y="2757058"/>
            <a:ext cx="2293000" cy="3208479"/>
            <a:chOff x="3342468" y="3043583"/>
            <a:chExt cx="2293000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2351CBA-39B2-46E9-8061-A0DE435D7B23}"/>
                    </a:ext>
                  </a:extLst>
                </p:cNvPr>
                <p:cNvSpPr txBox="1"/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D1F0C4-2DA0-49E1-ABD4-A52E45FB06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B880B62B-0890-4830-9DE4-45F0ECF8B2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92519" y="3043583"/>
              <a:ext cx="1967562" cy="196756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802D3468-449B-4438-9B98-71B6DDB1C72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915096" y="4050953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A8475-B88F-473C-B445-AC4DEF41F9F0}"/>
                </a:ext>
              </a:extLst>
            </p:cNvPr>
            <p:cNvSpPr/>
            <p:nvPr/>
          </p:nvSpPr>
          <p:spPr>
            <a:xfrm rot="16200000">
              <a:off x="4358794" y="4494652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869780-D98D-4DB4-B071-EB7BE1B53FCD}"/>
              </a:ext>
            </a:extLst>
          </p:cNvPr>
          <p:cNvGrpSpPr/>
          <p:nvPr/>
        </p:nvGrpSpPr>
        <p:grpSpPr>
          <a:xfrm>
            <a:off x="6489079" y="2757058"/>
            <a:ext cx="2599493" cy="3208479"/>
            <a:chOff x="6489079" y="3043583"/>
            <a:chExt cx="2599493" cy="32084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29354D-3A29-425E-A0DF-8628345D8164}"/>
                </a:ext>
              </a:extLst>
            </p:cNvPr>
            <p:cNvGrpSpPr/>
            <p:nvPr/>
          </p:nvGrpSpPr>
          <p:grpSpPr>
            <a:xfrm>
              <a:off x="6805045" y="3043583"/>
              <a:ext cx="1967562" cy="1967562"/>
              <a:chOff x="6805045" y="3043583"/>
              <a:chExt cx="1967562" cy="1967562"/>
            </a:xfrm>
          </p:grpSpPr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2C61E0BB-906B-4488-8955-5B6448D13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805045" y="3043583"/>
                <a:ext cx="1967562" cy="1967562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Line 13">
                <a:extLst>
                  <a:ext uri="{FF2B5EF4-FFF2-40B4-BE49-F238E27FC236}">
                    <a16:creationId xmlns:a16="http://schemas.microsoft.com/office/drawing/2014/main" id="{F1BB6430-E3AC-4A90-8A5C-868E5CFA67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829300">
                <a:off x="7023069" y="4202562"/>
                <a:ext cx="1147745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2DAE462-ECB6-4DFA-837A-EFE0D99965F9}"/>
                  </a:ext>
                </a:extLst>
              </p:cNvPr>
              <p:cNvSpPr/>
              <p:nvPr/>
            </p:nvSpPr>
            <p:spPr>
              <a:xfrm rot="18829300">
                <a:off x="7069409" y="4473419"/>
                <a:ext cx="260349" cy="28638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BD915D4-84E7-441F-B829-44B0E55030AA}"/>
                    </a:ext>
                  </a:extLst>
                </p:cNvPr>
                <p:cNvSpPr txBox="1"/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109889-3188-4113-BEC1-22668F77C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679296E-529B-427E-99F9-5AA22A1EE979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 gradients – treat image like function of </a:t>
            </a:r>
            <a:r>
              <a:rPr lang="en-US" sz="2800" dirty="0" err="1"/>
              <a:t>x,y</a:t>
            </a:r>
            <a:r>
              <a:rPr lang="en-US" sz="2800" dirty="0"/>
              <a:t> – gives edges, corners, etc.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329A07-B4A7-4FFC-8127-202CF19CDAC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Figure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>
                <a:solidFill>
                  <a:sysClr val="windowText" lastClr="000000"/>
                </a:solidFill>
              </a:rPr>
              <a:t>Seitz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70639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Scale-space blob detector: Example</a:t>
            </a:r>
          </a:p>
        </p:txBody>
      </p:sp>
      <p:pic>
        <p:nvPicPr>
          <p:cNvPr id="56323" name="Picture 4" descr="butterf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752600"/>
            <a:ext cx="51816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D0A8BE-24F3-44CF-8BC7-6F5F4026B1A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Scale-space blob detector: Example</a:t>
            </a:r>
          </a:p>
        </p:txBody>
      </p:sp>
      <p:pic>
        <p:nvPicPr>
          <p:cNvPr id="1262596" name="Picture 4" descr="pyramid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7" name="Picture 5" descr="pyramid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8" name="Picture 6" descr="pyrami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9" name="Picture 7" descr="pyramid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0" name="Picture 8" descr="pyramid_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1" name="Picture 9" descr="pyramid_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2" name="Picture 10" descr="pyramid_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3" name="Picture 11" descr="pyramid_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4" name="Picture 12" descr="pyramid_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5" name="Picture 13" descr="pyramid_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484EFD-2864-41F4-AEF1-504A82FBEEF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/>
              <a:t>Convolve image with scale-normalized Laplacian at several scales</a:t>
            </a:r>
          </a:p>
          <a:p>
            <a:pPr marL="533400" indent="-533400">
              <a:buFontTx/>
              <a:buAutoNum type="arabicPeriod"/>
            </a:pPr>
            <a:r>
              <a:rPr lang="en-US"/>
              <a:t>Find maxima of squared Laplacian response in scale-space</a:t>
            </a:r>
          </a:p>
        </p:txBody>
      </p: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702049"/>
            <a:ext cx="28575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EA68AE-EC25-41F9-AEBB-54CC9048E1B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6C24A-B326-4D56-A154-69AB8BF43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Maxima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15F45-1C44-4994-9194-5B54FD27E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Point </a:t>
            </a:r>
            <a:r>
              <a:rPr lang="en-US" dirty="0" err="1"/>
              <a:t>i,j</a:t>
            </a:r>
            <a:r>
              <a:rPr lang="en-US" dirty="0"/>
              <a:t> is maxima (minima if you flip sign) in image I if: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 y=range(i-1,i+1+1):</a:t>
            </a:r>
          </a:p>
          <a:p>
            <a:pPr marL="0" indent="0">
              <a:buNone/>
            </a:pPr>
            <a:r>
              <a:rPr lang="en-US" dirty="0"/>
              <a:t>	for x in range(j-1,j+1+1):</a:t>
            </a:r>
          </a:p>
          <a:p>
            <a:pPr marL="0" indent="0">
              <a:buNone/>
            </a:pPr>
            <a:r>
              <a:rPr lang="en-US" dirty="0"/>
              <a:t>		if y == </a:t>
            </a:r>
            <a:r>
              <a:rPr lang="en-US" dirty="0" err="1"/>
              <a:t>i</a:t>
            </a:r>
            <a:r>
              <a:rPr lang="en-US" dirty="0"/>
              <a:t> and x== j: continue</a:t>
            </a:r>
          </a:p>
          <a:p>
            <a:pPr marL="0" indent="0">
              <a:buNone/>
            </a:pPr>
            <a:r>
              <a:rPr lang="en-US" dirty="0"/>
              <a:t>		#below has to be true</a:t>
            </a:r>
          </a:p>
          <a:p>
            <a:pPr marL="0" indent="0">
              <a:buNone/>
            </a:pPr>
            <a:r>
              <a:rPr lang="en-US" dirty="0"/>
              <a:t>		I[</a:t>
            </a:r>
            <a:r>
              <a:rPr lang="en-US" dirty="0" err="1"/>
              <a:t>y,x</a:t>
            </a:r>
            <a:r>
              <a:rPr lang="en-US" dirty="0"/>
              <a:t>] &lt; I[</a:t>
            </a:r>
            <a:r>
              <a:rPr lang="en-US" dirty="0" err="1"/>
              <a:t>i,j</a:t>
            </a:r>
            <a:r>
              <a:rPr lang="en-US" dirty="0"/>
              <a:t>]   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44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0D41-A2A3-4206-B3EE-9499B51D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486C5-1B79-4C04-BF1A-D5192825F36F}"/>
              </a:ext>
            </a:extLst>
          </p:cNvPr>
          <p:cNvSpPr txBox="1"/>
          <p:nvPr/>
        </p:nvSpPr>
        <p:spPr>
          <a:xfrm>
            <a:off x="1" y="1742345"/>
            <a:ext cx="914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Red lines are the scale-space neighbors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E1E7BE-01FD-46A9-AED0-647437CBC94C}"/>
              </a:ext>
            </a:extLst>
          </p:cNvPr>
          <p:cNvCxnSpPr>
            <a:cxnSpLocks/>
          </p:cNvCxnSpPr>
          <p:nvPr/>
        </p:nvCxnSpPr>
        <p:spPr>
          <a:xfrm>
            <a:off x="2330244" y="601349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F40DE5F-114E-400A-BA18-853727224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84287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FBBBF8-4E8B-45E2-840F-D446817E34E7}"/>
              </a:ext>
            </a:extLst>
          </p:cNvPr>
          <p:cNvGrpSpPr/>
          <p:nvPr/>
        </p:nvGrpSpPr>
        <p:grpSpPr>
          <a:xfrm>
            <a:off x="2330244" y="2887892"/>
            <a:ext cx="1828800" cy="2783787"/>
            <a:chOff x="2330244" y="2887892"/>
            <a:chExt cx="1828800" cy="27837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47BF32-0446-49A8-A89E-7AA69866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565304-0D83-4E5D-ADE6-89F063D10D1C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D333F-C18C-4B1F-B31D-7E3DAE0C2D71}"/>
              </a:ext>
            </a:extLst>
          </p:cNvPr>
          <p:cNvGrpSpPr/>
          <p:nvPr/>
        </p:nvGrpSpPr>
        <p:grpSpPr>
          <a:xfrm>
            <a:off x="4571999" y="2887892"/>
            <a:ext cx="1828800" cy="2783786"/>
            <a:chOff x="4571999" y="2887892"/>
            <a:chExt cx="1828800" cy="27837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498473-902B-4993-8BBB-4A151125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ABE765-3B0A-4100-A240-5F3CAFFADEE3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AABFEB-E25E-4744-8CE5-0C37AA26DF5F}"/>
              </a:ext>
            </a:extLst>
          </p:cNvPr>
          <p:cNvGrpSpPr/>
          <p:nvPr/>
        </p:nvGrpSpPr>
        <p:grpSpPr>
          <a:xfrm>
            <a:off x="6813754" y="2887892"/>
            <a:ext cx="1828800" cy="2750678"/>
            <a:chOff x="6813754" y="2887892"/>
            <a:chExt cx="1828800" cy="27506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54E88A-99B3-44AC-AF11-63C32919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775068-389C-48B2-80B8-151AE663CD5B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1A576E-9BB5-4ECD-BAE3-1ACF86F8B83B}"/>
              </a:ext>
            </a:extLst>
          </p:cNvPr>
          <p:cNvSpPr txBox="1"/>
          <p:nvPr/>
        </p:nvSpPr>
        <p:spPr>
          <a:xfrm>
            <a:off x="263897" y="33837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/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6E3642-406E-48E1-8F52-31E0E496D9BB}"/>
              </a:ext>
            </a:extLst>
          </p:cNvPr>
          <p:cNvCxnSpPr/>
          <p:nvPr/>
        </p:nvCxnSpPr>
        <p:spPr>
          <a:xfrm>
            <a:off x="3214837" y="4754881"/>
            <a:ext cx="2252312" cy="0"/>
          </a:xfrm>
          <a:prstGeom prst="straightConnector1">
            <a:avLst/>
          </a:prstGeom>
          <a:ln w="762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F1B6D-3464-407A-8E8D-51E9BF378B88}"/>
              </a:ext>
            </a:extLst>
          </p:cNvPr>
          <p:cNvCxnSpPr>
            <a:cxnSpLocks/>
          </p:cNvCxnSpPr>
          <p:nvPr/>
        </p:nvCxnSpPr>
        <p:spPr>
          <a:xfrm flipH="1">
            <a:off x="5467149" y="4754881"/>
            <a:ext cx="2252312" cy="0"/>
          </a:xfrm>
          <a:prstGeom prst="straightConnector1">
            <a:avLst/>
          </a:prstGeom>
          <a:ln w="762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E89AB98-F413-4EEA-875B-779B5F2F9239}"/>
              </a:ext>
            </a:extLst>
          </p:cNvPr>
          <p:cNvSpPr/>
          <p:nvPr/>
        </p:nvSpPr>
        <p:spPr>
          <a:xfrm>
            <a:off x="5313144" y="4581626"/>
            <a:ext cx="346510" cy="3465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0D41-A2A3-4206-B3EE-9499B51D6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B486C5-1B79-4C04-BF1A-D5192825F36F}"/>
              </a:ext>
            </a:extLst>
          </p:cNvPr>
          <p:cNvSpPr txBox="1"/>
          <p:nvPr/>
        </p:nvSpPr>
        <p:spPr>
          <a:xfrm>
            <a:off x="1" y="1742345"/>
            <a:ext cx="9143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Blue lines are image-space neighbors (should be just one pixel over but you should get the point)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E1E7BE-01FD-46A9-AED0-647437CBC94C}"/>
              </a:ext>
            </a:extLst>
          </p:cNvPr>
          <p:cNvCxnSpPr>
            <a:cxnSpLocks/>
          </p:cNvCxnSpPr>
          <p:nvPr/>
        </p:nvCxnSpPr>
        <p:spPr>
          <a:xfrm>
            <a:off x="2330244" y="6013498"/>
            <a:ext cx="631231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F40DE5F-114E-400A-BA18-853727224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3842878"/>
            <a:ext cx="1828800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FBBBF8-4E8B-45E2-840F-D446817E34E7}"/>
              </a:ext>
            </a:extLst>
          </p:cNvPr>
          <p:cNvGrpSpPr/>
          <p:nvPr/>
        </p:nvGrpSpPr>
        <p:grpSpPr>
          <a:xfrm>
            <a:off x="2330244" y="2887892"/>
            <a:ext cx="1828800" cy="2783787"/>
            <a:chOff x="2330244" y="2887892"/>
            <a:chExt cx="1828800" cy="27837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47BF32-0446-49A8-A89E-7AA69866F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44" y="3842879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/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B186C71-0274-44F4-B0A3-CDE0DC2AC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606" y="2887892"/>
                  <a:ext cx="112607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565304-0D83-4E5D-ADE6-89F063D10D1C}"/>
                </a:ext>
              </a:extLst>
            </p:cNvPr>
            <p:cNvSpPr txBox="1"/>
            <p:nvPr/>
          </p:nvSpPr>
          <p:spPr>
            <a:xfrm>
              <a:off x="262243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0.02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D333F-C18C-4B1F-B31D-7E3DAE0C2D71}"/>
              </a:ext>
            </a:extLst>
          </p:cNvPr>
          <p:cNvGrpSpPr/>
          <p:nvPr/>
        </p:nvGrpSpPr>
        <p:grpSpPr>
          <a:xfrm>
            <a:off x="4571999" y="2887892"/>
            <a:ext cx="1828800" cy="2783786"/>
            <a:chOff x="4571999" y="2887892"/>
            <a:chExt cx="1828800" cy="27837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498473-902B-4993-8BBB-4A151125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842878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/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8EDC57E-C0D7-4120-B1A5-A538445FC5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61" y="2887892"/>
                  <a:ext cx="112607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ABE765-3B0A-4100-A240-5F3CAFFADEE3}"/>
                </a:ext>
              </a:extLst>
            </p:cNvPr>
            <p:cNvSpPr txBox="1"/>
            <p:nvPr/>
          </p:nvSpPr>
          <p:spPr>
            <a:xfrm>
              <a:off x="4972172" y="3383752"/>
              <a:ext cx="102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2.9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8AABFEB-E25E-4744-8CE5-0C37AA26DF5F}"/>
              </a:ext>
            </a:extLst>
          </p:cNvPr>
          <p:cNvGrpSpPr/>
          <p:nvPr/>
        </p:nvGrpSpPr>
        <p:grpSpPr>
          <a:xfrm>
            <a:off x="6813754" y="2887892"/>
            <a:ext cx="1828800" cy="2750678"/>
            <a:chOff x="6813754" y="2887892"/>
            <a:chExt cx="1828800" cy="27506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D54E88A-99B3-44AC-AF11-63C329196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3754" y="3809770"/>
              <a:ext cx="1828800" cy="18288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/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=10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BE1F487-9576-45CB-B4F2-F68C55C42B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1302" y="2887892"/>
                  <a:ext cx="1353704" cy="49244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D775068-389C-48B2-80B8-151AE663CD5B}"/>
                </a:ext>
              </a:extLst>
            </p:cNvPr>
            <p:cNvSpPr txBox="1"/>
            <p:nvPr/>
          </p:nvSpPr>
          <p:spPr>
            <a:xfrm>
              <a:off x="7105940" y="3383752"/>
              <a:ext cx="1244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R: 1.8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881A576E-9BB5-4ECD-BAE3-1ACF86F8B83B}"/>
              </a:ext>
            </a:extLst>
          </p:cNvPr>
          <p:cNvSpPr txBox="1"/>
          <p:nvPr/>
        </p:nvSpPr>
        <p:spPr>
          <a:xfrm>
            <a:off x="263897" y="33837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Radius: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/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Image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8810B03-BF29-4B5D-8EFD-59EB4EC86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6" y="2936557"/>
                <a:ext cx="1192634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07774AC-5866-452E-8746-74487CC60159}"/>
              </a:ext>
            </a:extLst>
          </p:cNvPr>
          <p:cNvGrpSpPr/>
          <p:nvPr/>
        </p:nvGrpSpPr>
        <p:grpSpPr>
          <a:xfrm>
            <a:off x="5111015" y="4754881"/>
            <a:ext cx="664143" cy="0"/>
            <a:chOff x="5111015" y="4754881"/>
            <a:chExt cx="664143" cy="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E6E3642-406E-48E1-8F52-31E0E496D9BB}"/>
                </a:ext>
              </a:extLst>
            </p:cNvPr>
            <p:cNvCxnSpPr>
              <a:cxnSpLocks/>
            </p:cNvCxnSpPr>
            <p:nvPr/>
          </p:nvCxnSpPr>
          <p:spPr>
            <a:xfrm>
              <a:off x="5111015" y="4754881"/>
              <a:ext cx="356134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B5F1B6D-3464-407A-8E8D-51E9BF378B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7149" y="4754881"/>
              <a:ext cx="308009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C84273-8A18-4A94-8495-5C1737342463}"/>
              </a:ext>
            </a:extLst>
          </p:cNvPr>
          <p:cNvGrpSpPr/>
          <p:nvPr/>
        </p:nvGrpSpPr>
        <p:grpSpPr>
          <a:xfrm rot="5400000">
            <a:off x="5135077" y="4754881"/>
            <a:ext cx="664143" cy="0"/>
            <a:chOff x="5111015" y="4754881"/>
            <a:chExt cx="664143" cy="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F7793FF-E859-4DF6-85A2-0DCE4FF83521}"/>
                </a:ext>
              </a:extLst>
            </p:cNvPr>
            <p:cNvCxnSpPr>
              <a:cxnSpLocks/>
            </p:cNvCxnSpPr>
            <p:nvPr/>
          </p:nvCxnSpPr>
          <p:spPr>
            <a:xfrm>
              <a:off x="5111015" y="4754881"/>
              <a:ext cx="356134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25C2CC0-36CE-4832-941A-0F6FFB01C2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7149" y="4754881"/>
              <a:ext cx="308009" cy="0"/>
            </a:xfrm>
            <a:prstGeom prst="straightConnector1">
              <a:avLst/>
            </a:prstGeom>
            <a:ln w="76200">
              <a:solidFill>
                <a:schemeClr val="accent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2354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FF368-D09B-4EDA-8D1C-712329FF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Maxima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71F19-E600-44FF-9E97-6A233505B664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Suppose I[:,:,k] is image at scale k. Point </a:t>
            </a:r>
            <a:r>
              <a:rPr lang="en-US" dirty="0" err="1"/>
              <a:t>i,j,k</a:t>
            </a:r>
            <a:r>
              <a:rPr lang="en-US" dirty="0"/>
              <a:t> is maxima (minima if you flip sign) in image I if: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for y=range(i-1,i+1+1):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for x in range(j-1,j+1+1):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	for c in range(k-1,k+1+1):</a:t>
            </a:r>
          </a:p>
          <a:p>
            <a:pPr marL="0" indent="0">
              <a:buNone/>
            </a:pPr>
            <a:r>
              <a:rPr lang="en-US" dirty="0"/>
              <a:t>			if y == </a:t>
            </a:r>
            <a:r>
              <a:rPr lang="en-US" dirty="0" err="1"/>
              <a:t>i</a:t>
            </a:r>
            <a:r>
              <a:rPr lang="en-US" dirty="0"/>
              <a:t> and x== j and c==k: 					continue</a:t>
            </a:r>
          </a:p>
          <a:p>
            <a:pPr marL="0" indent="0">
              <a:buNone/>
            </a:pPr>
            <a:r>
              <a:rPr lang="en-US" dirty="0"/>
              <a:t>		#below has to be true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		I[</a:t>
            </a:r>
            <a:r>
              <a:rPr lang="en-US" dirty="0" err="1"/>
              <a:t>y,x,c</a:t>
            </a:r>
            <a:r>
              <a:rPr lang="en-US" dirty="0"/>
              <a:t>] &lt; I[</a:t>
            </a:r>
            <a:r>
              <a:rPr lang="en-US" dirty="0" err="1"/>
              <a:t>i,j,k</a:t>
            </a:r>
            <a:r>
              <a:rPr lang="en-US" dirty="0"/>
              <a:t>]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790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detector: Example</a:t>
            </a:r>
          </a:p>
        </p:txBody>
      </p:sp>
      <p:pic>
        <p:nvPicPr>
          <p:cNvPr id="58371" name="Picture 4" descr="butterfly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0738" y="1771650"/>
            <a:ext cx="514826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26305-39BF-4F5E-933E-2FBB4B51445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Approximating the </a:t>
            </a:r>
            <a:r>
              <a:rPr lang="en-US" dirty="0" err="1"/>
              <a:t>Laplacian</a:t>
            </a:r>
            <a:r>
              <a:rPr lang="en-US" dirty="0"/>
              <a:t> with a difference of Gaussians:</a:t>
            </a:r>
          </a:p>
        </p:txBody>
      </p:sp>
      <p:graphicFrame>
        <p:nvGraphicFramePr>
          <p:cNvPr id="225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79820"/>
              </p:ext>
            </p:extLst>
          </p:nvPr>
        </p:nvGraphicFramePr>
        <p:xfrm>
          <a:off x="457200" y="2927684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" name="Equation" r:id="rId4" imgW="2120760" imgH="279360" progId="">
                  <p:embed/>
                </p:oleObj>
              </mc:Choice>
              <mc:Fallback>
                <p:oleObj name="Equation" r:id="rId4" imgW="2120760" imgH="279360" progId="">
                  <p:embed/>
                  <p:pic>
                    <p:nvPicPr>
                      <p:cNvPr id="225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27684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7670824"/>
              </p:ext>
            </p:extLst>
          </p:nvPr>
        </p:nvGraphicFramePr>
        <p:xfrm>
          <a:off x="457200" y="4131009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Equation" r:id="rId6" imgW="1917360" imgH="203040" progId="">
                  <p:embed/>
                </p:oleObj>
              </mc:Choice>
              <mc:Fallback>
                <p:oleObj name="Equation" r:id="rId6" imgW="1917360" imgH="203040" progId="">
                  <p:embed/>
                  <p:pic>
                    <p:nvPicPr>
                      <p:cNvPr id="2253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31009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622884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12"/>
          <p:cNvSpPr txBox="1">
            <a:spLocks noChangeArrowheads="1"/>
          </p:cNvSpPr>
          <p:nvPr/>
        </p:nvSpPr>
        <p:spPr bwMode="auto">
          <a:xfrm>
            <a:off x="609600" y="3461084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5" name="Text Box 13"/>
          <p:cNvSpPr txBox="1">
            <a:spLocks noChangeArrowheads="1"/>
          </p:cNvSpPr>
          <p:nvPr/>
        </p:nvSpPr>
        <p:spPr bwMode="auto">
          <a:xfrm>
            <a:off x="549275" y="4512009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Efficient implementation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0A956E-2E46-4EC2-BFBA-CCDF59AEF844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752600" y="1143000"/>
          <a:ext cx="5784850" cy="425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" name="Bitmap Image" r:id="rId4" imgW="8032176" imgH="5906012" progId="PBrush">
                  <p:embed/>
                </p:oleObj>
              </mc:Choice>
              <mc:Fallback>
                <p:oleObj name="Bitmap Image" r:id="rId4" imgW="8032176" imgH="5906012" progId="PBrush">
                  <p:embed/>
                  <p:pic>
                    <p:nvPicPr>
                      <p:cNvPr id="2355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143000"/>
                        <a:ext cx="5784850" cy="4252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Efficient implementation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228600" y="5791200"/>
            <a:ext cx="868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2000" dirty="0"/>
              <a:t>David G. Lowe. </a:t>
            </a:r>
            <a:r>
              <a:rPr lang="en-US" sz="2000" b="1" dirty="0">
                <a:hlinkClick r:id="rId6"/>
              </a:rPr>
              <a:t>"Distinctive image features from scale-invariant keypoints.”</a:t>
            </a:r>
            <a:r>
              <a:rPr lang="en-US" sz="2000" b="1" dirty="0"/>
              <a:t> </a:t>
            </a:r>
            <a:r>
              <a:rPr lang="en-US" sz="2000" i="1" dirty="0"/>
              <a:t>IJCV</a:t>
            </a:r>
            <a:r>
              <a:rPr lang="en-US" sz="2000" dirty="0"/>
              <a:t> 60 (2), pp. 91-110, 2004.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E0489-0DE8-4964-B69D-50B2FEE7246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96AB6-F762-4B1B-A0AE-9BD2FB71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 – Corner Detection</a:t>
            </a: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id="{7C96243E-6F79-4CA7-AF6F-F2B587DB7F68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534873"/>
            <a:ext cx="2438400" cy="3870325"/>
            <a:chOff x="2160" y="1824"/>
            <a:chExt cx="1536" cy="2438"/>
          </a:xfrm>
        </p:grpSpPr>
        <p:pic>
          <p:nvPicPr>
            <p:cNvPr id="4" name="Picture 8" descr="corner">
              <a:extLst>
                <a:ext uri="{FF2B5EF4-FFF2-40B4-BE49-F238E27FC236}">
                  <a16:creationId xmlns:a16="http://schemas.microsoft.com/office/drawing/2014/main" id="{5AF21E01-4E98-44A2-8722-073D8C8EA8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453973AA-EC3B-4A8B-8EEE-1C6BDDA2A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A53C402B-C95E-4457-8F10-B20896135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BFFDBE3A-225E-4E64-BCB7-11B348BBF0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0">
            <a:extLst>
              <a:ext uri="{FF2B5EF4-FFF2-40B4-BE49-F238E27FC236}">
                <a16:creationId xmlns:a16="http://schemas.microsoft.com/office/drawing/2014/main" id="{BE7BCDB4-594D-416F-B29B-19492DABF8DF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534873"/>
            <a:ext cx="2438400" cy="3870325"/>
            <a:chOff x="3792" y="1824"/>
            <a:chExt cx="1536" cy="2438"/>
          </a:xfrm>
        </p:grpSpPr>
        <p:pic>
          <p:nvPicPr>
            <p:cNvPr id="9" name="Picture 9" descr="corner">
              <a:extLst>
                <a:ext uri="{FF2B5EF4-FFF2-40B4-BE49-F238E27FC236}">
                  <a16:creationId xmlns:a16="http://schemas.microsoft.com/office/drawing/2014/main" id="{B2BAE011-2F5E-44F5-9BDA-7764A6DDD9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F3D97C88-7C3C-464E-8B60-722A285210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120A3704-D7A6-4E29-BA3D-E4B08A2B6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9F663CCF-E301-4C9B-9D68-034994AD0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A44A4973-17B0-4242-8AD0-F1A4F6BE49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DE3BD427-D5C3-4250-9602-2AA4E9833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D9F97B52-B781-4AC8-A295-5A4F3C408E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28">
            <a:extLst>
              <a:ext uri="{FF2B5EF4-FFF2-40B4-BE49-F238E27FC236}">
                <a16:creationId xmlns:a16="http://schemas.microsoft.com/office/drawing/2014/main" id="{704C80DB-EEB3-4358-831A-9C9B15F9DBED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34873"/>
            <a:ext cx="2362200" cy="3505200"/>
            <a:chOff x="480" y="1824"/>
            <a:chExt cx="1488" cy="2208"/>
          </a:xfrm>
        </p:grpSpPr>
        <p:pic>
          <p:nvPicPr>
            <p:cNvPr id="17" name="Picture 7" descr="corner">
              <a:extLst>
                <a:ext uri="{FF2B5EF4-FFF2-40B4-BE49-F238E27FC236}">
                  <a16:creationId xmlns:a16="http://schemas.microsoft.com/office/drawing/2014/main" id="{038558C0-E93B-4063-9299-913184BF3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716758AB-74E1-4C3C-B32E-749190B15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BA6BE3A7-99AB-46DC-A08A-985C582E3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92C19377-6418-404D-9315-DB880A7F4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id="{087594F3-2BF9-43B5-B7C5-A2E1A83A65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E6F17B5B-388E-4312-8E07-047781023F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E638DA9F-FCEE-4CC8-BC88-50C36A6540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9180A2-1144-4AE1-A746-5C6A58B76F3D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localize the location, or any shift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</a:t>
            </a:r>
          </a:p>
          <a:p>
            <a:r>
              <a:rPr lang="en-US" sz="2800" dirty="0"/>
              <a:t>big intensity change.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6BEFE4-3A74-41C8-AFAF-E4BDDEDF523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Diagram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77225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8A48-B5F5-4817-97AD-A3C7AA6E3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 Solved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64ED7-65D1-4C04-BB3D-9F4921DE1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deal with scales: try them all</a:t>
            </a:r>
          </a:p>
          <a:p>
            <a:r>
              <a:rPr lang="en-US" b="1" dirty="0"/>
              <a:t>Why is this efficient?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E1C86A-9582-48CC-A6EF-71302C689DF0}"/>
              </a:ext>
            </a:extLst>
          </p:cNvPr>
          <p:cNvGrpSpPr/>
          <p:nvPr/>
        </p:nvGrpSpPr>
        <p:grpSpPr>
          <a:xfrm>
            <a:off x="4" y="3478074"/>
            <a:ext cx="9143996" cy="2405693"/>
            <a:chOff x="4" y="3478074"/>
            <a:chExt cx="9143996" cy="24056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F3EDA4E-B253-4E38-9DDE-A87057DC3E66}"/>
                    </a:ext>
                  </a:extLst>
                </p:cNvPr>
                <p:cNvSpPr txBox="1"/>
                <p:nvPr/>
              </p:nvSpPr>
              <p:spPr>
                <a:xfrm>
                  <a:off x="802218" y="4495182"/>
                  <a:ext cx="7539564" cy="13885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16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64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sup>
                                <m:r>
                                  <a:rPr lang="en-US" sz="4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…=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F3EDA4E-B253-4E38-9DDE-A87057DC3E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218" y="4495182"/>
                  <a:ext cx="7539564" cy="13885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75144B-061C-457A-8DC6-D303A15C10A2}"/>
                </a:ext>
              </a:extLst>
            </p:cNvPr>
            <p:cNvSpPr txBox="1"/>
            <p:nvPr/>
          </p:nvSpPr>
          <p:spPr>
            <a:xfrm>
              <a:off x="4" y="3478074"/>
              <a:ext cx="91439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Vast majority of effort is in the first and second scales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33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3A5C-0177-4C6F-A064-1F2F7737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 – Describing Features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771A18-3F35-4E14-964B-863207E6DB43}"/>
              </a:ext>
            </a:extLst>
          </p:cNvPr>
          <p:cNvSpPr txBox="1"/>
          <p:nvPr/>
        </p:nvSpPr>
        <p:spPr>
          <a:xfrm>
            <a:off x="2439105" y="1488700"/>
            <a:ext cx="352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Image – 40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CC87B8-6761-4FB5-BA56-520FFE978E5D}"/>
              </a:ext>
            </a:extLst>
          </p:cNvPr>
          <p:cNvSpPr txBox="1"/>
          <p:nvPr/>
        </p:nvSpPr>
        <p:spPr>
          <a:xfrm>
            <a:off x="276837" y="3167390"/>
            <a:ext cx="128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EB94E7-DD78-4E78-942D-A10FF1777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05" y="2375479"/>
            <a:ext cx="3525964" cy="2286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8D7E70-EFB4-4837-8242-7FEE9785A360}"/>
              </a:ext>
            </a:extLst>
          </p:cNvPr>
          <p:cNvGrpSpPr/>
          <p:nvPr/>
        </p:nvGrpSpPr>
        <p:grpSpPr>
          <a:xfrm>
            <a:off x="5965069" y="1432919"/>
            <a:ext cx="3178931" cy="2567581"/>
            <a:chOff x="5965069" y="1432919"/>
            <a:chExt cx="3178931" cy="256758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983F4A-E6A0-4B07-84AD-68D3B90FFAE8}"/>
                </a:ext>
              </a:extLst>
            </p:cNvPr>
            <p:cNvSpPr txBox="1"/>
            <p:nvPr/>
          </p:nvSpPr>
          <p:spPr>
            <a:xfrm>
              <a:off x="5965069" y="1432919"/>
              <a:ext cx="31789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1/2 size, rot. 45°</a:t>
              </a:r>
            </a:p>
            <a:p>
              <a:pPr algn="ctr"/>
              <a:r>
                <a:rPr lang="en-US" sz="2400" dirty="0"/>
                <a:t>Lightened+40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4E446CDC-FD08-49AC-A45F-0704EC23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760" y="2857500"/>
              <a:ext cx="1767526" cy="1143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E8927C2-75AB-4422-9FD9-1385A3722FB4}"/>
              </a:ext>
            </a:extLst>
          </p:cNvPr>
          <p:cNvGrpSpPr/>
          <p:nvPr/>
        </p:nvGrpSpPr>
        <p:grpSpPr>
          <a:xfrm>
            <a:off x="0" y="5149606"/>
            <a:ext cx="8349872" cy="1371600"/>
            <a:chOff x="0" y="5149606"/>
            <a:chExt cx="8349872" cy="137160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DA9637-3E26-4F8B-996C-516298D70291}"/>
                </a:ext>
              </a:extLst>
            </p:cNvPr>
            <p:cNvSpPr txBox="1"/>
            <p:nvPr/>
          </p:nvSpPr>
          <p:spPr>
            <a:xfrm>
              <a:off x="0" y="5358352"/>
              <a:ext cx="24391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100x100 crop at Glasses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EE8D416-C35D-458C-BF17-E12AF7A87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081" y="5149606"/>
              <a:ext cx="1371600" cy="13716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090F2E5-8356-40B2-9A53-D73A2660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8272" y="5149606"/>
              <a:ext cx="1371600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81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913B-8676-4BB8-8F87-7AF59B1C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 – Describing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22CC4-8346-4878-84D3-81DF6B72B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Once we’ve found a corner/blobs, we can’t just use the image nearby. What about: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Scale?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Rotation?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Additive light?</a:t>
            </a:r>
          </a:p>
        </p:txBody>
      </p:sp>
    </p:spTree>
    <p:extLst>
      <p:ext uri="{BB962C8B-B14F-4D97-AF65-F5344CB8AC3E}">
        <p14:creationId xmlns:p14="http://schemas.microsoft.com/office/powerpoint/2010/main" val="11160174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D75B-C78F-4D92-8A78-0ACBDAF2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Scale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945D67-E483-4B52-929E-6B70BF4AB5A3}"/>
              </a:ext>
            </a:extLst>
          </p:cNvPr>
          <p:cNvGrpSpPr/>
          <p:nvPr/>
        </p:nvGrpSpPr>
        <p:grpSpPr>
          <a:xfrm>
            <a:off x="496945" y="3429000"/>
            <a:ext cx="8150111" cy="2284835"/>
            <a:chOff x="365239" y="2918518"/>
            <a:chExt cx="4892561" cy="13716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C7CC41-A3E8-441D-AFF4-1379C098E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b="51050"/>
            <a:stretch>
              <a:fillRect/>
            </a:stretch>
          </p:blipFill>
          <p:spPr bwMode="auto">
            <a:xfrm>
              <a:off x="365239" y="2918518"/>
              <a:ext cx="4892561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9EE61B-0BCD-45A0-AA67-BB310910F540}"/>
                </a:ext>
              </a:extLst>
            </p:cNvPr>
            <p:cNvSpPr/>
            <p:nvPr/>
          </p:nvSpPr>
          <p:spPr bwMode="auto">
            <a:xfrm>
              <a:off x="1054332" y="2918518"/>
              <a:ext cx="1378187" cy="1347866"/>
            </a:xfrm>
            <a:prstGeom prst="ellipse">
              <a:avLst/>
            </a:prstGeom>
            <a:noFill/>
            <a:ln w="152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6ED8DD0-BC33-4EB6-A9A8-3723353BA828}"/>
                </a:ext>
              </a:extLst>
            </p:cNvPr>
            <p:cNvSpPr/>
            <p:nvPr/>
          </p:nvSpPr>
          <p:spPr bwMode="auto">
            <a:xfrm>
              <a:off x="4155251" y="3527676"/>
              <a:ext cx="413456" cy="404360"/>
            </a:xfrm>
            <a:prstGeom prst="ellipse">
              <a:avLst/>
            </a:prstGeom>
            <a:noFill/>
            <a:ln w="152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0F7EDF9-B33A-4716-8F89-C574BB258344}"/>
              </a:ext>
            </a:extLst>
          </p:cNvPr>
          <p:cNvSpPr txBox="1"/>
          <p:nvPr/>
        </p:nvSpPr>
        <p:spPr>
          <a:xfrm>
            <a:off x="415638" y="1690689"/>
            <a:ext cx="8312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characteristic scale (maximum Laplacian response), we can just rescale image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B20410-524A-48FE-ACF1-A7C21BB4E61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2673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8E5B5-BFB1-4151-99CA-6116EFFD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Rotation</a:t>
            </a:r>
          </a:p>
        </p:txBody>
      </p:sp>
      <p:pic>
        <p:nvPicPr>
          <p:cNvPr id="4" name="Picture 55" descr="descrip">
            <a:extLst>
              <a:ext uri="{FF2B5EF4-FFF2-40B4-BE49-F238E27FC236}">
                <a16:creationId xmlns:a16="http://schemas.microsoft.com/office/drawing/2014/main" id="{A28F54FC-1335-4354-923E-9F358218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6557" b="8105"/>
          <a:stretch>
            <a:fillRect/>
          </a:stretch>
        </p:blipFill>
        <p:spPr bwMode="auto">
          <a:xfrm>
            <a:off x="628650" y="2755726"/>
            <a:ext cx="3401247" cy="342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58">
            <a:extLst>
              <a:ext uri="{FF2B5EF4-FFF2-40B4-BE49-F238E27FC236}">
                <a16:creationId xmlns:a16="http://schemas.microsoft.com/office/drawing/2014/main" id="{6317653F-4516-4570-A594-05693D16F65B}"/>
              </a:ext>
            </a:extLst>
          </p:cNvPr>
          <p:cNvGrpSpPr>
            <a:grpSpLocks/>
          </p:cNvGrpSpPr>
          <p:nvPr/>
        </p:nvGrpSpPr>
        <p:grpSpPr bwMode="auto">
          <a:xfrm>
            <a:off x="3944938" y="3613716"/>
            <a:ext cx="3827462" cy="2212975"/>
            <a:chOff x="2725" y="2782"/>
            <a:chExt cx="2411" cy="1394"/>
          </a:xfrm>
        </p:grpSpPr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CA5276B4-D64C-4F6F-89EE-BCE3F2B37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5" y="2782"/>
              <a:ext cx="1681" cy="1394"/>
              <a:chOff x="4080" y="3573"/>
              <a:chExt cx="1066" cy="699"/>
            </a:xfrm>
          </p:grpSpPr>
          <p:sp>
            <p:nvSpPr>
              <p:cNvPr id="8" name="Freeform 11">
                <a:extLst>
                  <a:ext uri="{FF2B5EF4-FFF2-40B4-BE49-F238E27FC236}">
                    <a16:creationId xmlns:a16="http://schemas.microsoft.com/office/drawing/2014/main" id="{32761179-3DE5-4B6E-99E5-CB91A6758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573"/>
                <a:ext cx="958" cy="11"/>
              </a:xfrm>
              <a:custGeom>
                <a:avLst/>
                <a:gdLst>
                  <a:gd name="T0" fmla="*/ 0 w 8621"/>
                  <a:gd name="T1" fmla="*/ 0 h 101"/>
                  <a:gd name="T2" fmla="*/ 0 w 8621"/>
                  <a:gd name="T3" fmla="*/ 0 h 101"/>
                  <a:gd name="T4" fmla="*/ 0 w 8621"/>
                  <a:gd name="T5" fmla="*/ 0 h 101"/>
                  <a:gd name="T6" fmla="*/ 0 w 8621"/>
                  <a:gd name="T7" fmla="*/ 0 h 101"/>
                  <a:gd name="T8" fmla="*/ 0 w 8621"/>
                  <a:gd name="T9" fmla="*/ 0 h 101"/>
                  <a:gd name="T10" fmla="*/ 0 w 8621"/>
                  <a:gd name="T11" fmla="*/ 0 h 101"/>
                  <a:gd name="T12" fmla="*/ 0 w 8621"/>
                  <a:gd name="T13" fmla="*/ 0 h 101"/>
                  <a:gd name="T14" fmla="*/ 0 w 8621"/>
                  <a:gd name="T15" fmla="*/ 0 h 101"/>
                  <a:gd name="T16" fmla="*/ 0 w 8621"/>
                  <a:gd name="T17" fmla="*/ 0 h 101"/>
                  <a:gd name="T18" fmla="*/ 0 w 8621"/>
                  <a:gd name="T19" fmla="*/ 0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21"/>
                  <a:gd name="T31" fmla="*/ 0 h 101"/>
                  <a:gd name="T32" fmla="*/ 8621 w 8621"/>
                  <a:gd name="T33" fmla="*/ 101 h 1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21" h="101">
                    <a:moveTo>
                      <a:pt x="8621" y="51"/>
                    </a:moveTo>
                    <a:lnTo>
                      <a:pt x="8576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8576" y="101"/>
                    </a:lnTo>
                    <a:lnTo>
                      <a:pt x="8530" y="51"/>
                    </a:lnTo>
                    <a:lnTo>
                      <a:pt x="8621" y="51"/>
                    </a:lnTo>
                    <a:lnTo>
                      <a:pt x="8621" y="0"/>
                    </a:lnTo>
                    <a:lnTo>
                      <a:pt x="8576" y="0"/>
                    </a:lnTo>
                    <a:lnTo>
                      <a:pt x="8621" y="5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Freeform 12">
                <a:extLst>
                  <a:ext uri="{FF2B5EF4-FFF2-40B4-BE49-F238E27FC236}">
                    <a16:creationId xmlns:a16="http://schemas.microsoft.com/office/drawing/2014/main" id="{67776DE9-EA33-4099-BFCB-F2B638A6B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3579"/>
                <a:ext cx="11" cy="545"/>
              </a:xfrm>
              <a:custGeom>
                <a:avLst/>
                <a:gdLst>
                  <a:gd name="T0" fmla="*/ 0 w 91"/>
                  <a:gd name="T1" fmla="*/ 0 h 5457"/>
                  <a:gd name="T2" fmla="*/ 0 w 91"/>
                  <a:gd name="T3" fmla="*/ 0 h 5457"/>
                  <a:gd name="T4" fmla="*/ 0 w 91"/>
                  <a:gd name="T5" fmla="*/ 0 h 5457"/>
                  <a:gd name="T6" fmla="*/ 0 w 91"/>
                  <a:gd name="T7" fmla="*/ 0 h 5457"/>
                  <a:gd name="T8" fmla="*/ 0 w 91"/>
                  <a:gd name="T9" fmla="*/ 0 h 5457"/>
                  <a:gd name="T10" fmla="*/ 0 w 91"/>
                  <a:gd name="T11" fmla="*/ 0 h 5457"/>
                  <a:gd name="T12" fmla="*/ 0 w 91"/>
                  <a:gd name="T13" fmla="*/ 0 h 5457"/>
                  <a:gd name="T14" fmla="*/ 0 w 91"/>
                  <a:gd name="T15" fmla="*/ 0 h 5457"/>
                  <a:gd name="T16" fmla="*/ 0 w 91"/>
                  <a:gd name="T17" fmla="*/ 0 h 5457"/>
                  <a:gd name="T18" fmla="*/ 0 w 91"/>
                  <a:gd name="T19" fmla="*/ 0 h 545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457"/>
                  <a:gd name="T32" fmla="*/ 91 w 91"/>
                  <a:gd name="T33" fmla="*/ 5457 h 545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457">
                    <a:moveTo>
                      <a:pt x="46" y="5457"/>
                    </a:moveTo>
                    <a:lnTo>
                      <a:pt x="91" y="5407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5407"/>
                    </a:lnTo>
                    <a:lnTo>
                      <a:pt x="46" y="5357"/>
                    </a:lnTo>
                    <a:lnTo>
                      <a:pt x="46" y="5457"/>
                    </a:lnTo>
                    <a:lnTo>
                      <a:pt x="91" y="5457"/>
                    </a:lnTo>
                    <a:lnTo>
                      <a:pt x="91" y="5407"/>
                    </a:lnTo>
                    <a:lnTo>
                      <a:pt x="46" y="5457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237D050E-9818-43A5-9649-8F1C2C1A0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4114"/>
                <a:ext cx="958" cy="10"/>
              </a:xfrm>
              <a:custGeom>
                <a:avLst/>
                <a:gdLst>
                  <a:gd name="T0" fmla="*/ 0 w 8622"/>
                  <a:gd name="T1" fmla="*/ 0 h 100"/>
                  <a:gd name="T2" fmla="*/ 0 w 8622"/>
                  <a:gd name="T3" fmla="*/ 0 h 100"/>
                  <a:gd name="T4" fmla="*/ 0 w 8622"/>
                  <a:gd name="T5" fmla="*/ 0 h 100"/>
                  <a:gd name="T6" fmla="*/ 0 w 8622"/>
                  <a:gd name="T7" fmla="*/ 0 h 100"/>
                  <a:gd name="T8" fmla="*/ 0 w 8622"/>
                  <a:gd name="T9" fmla="*/ 0 h 100"/>
                  <a:gd name="T10" fmla="*/ 0 w 8622"/>
                  <a:gd name="T11" fmla="*/ 0 h 100"/>
                  <a:gd name="T12" fmla="*/ 0 w 8622"/>
                  <a:gd name="T13" fmla="*/ 0 h 100"/>
                  <a:gd name="T14" fmla="*/ 0 w 8622"/>
                  <a:gd name="T15" fmla="*/ 0 h 100"/>
                  <a:gd name="T16" fmla="*/ 0 w 8622"/>
                  <a:gd name="T17" fmla="*/ 0 h 100"/>
                  <a:gd name="T18" fmla="*/ 0 w 8622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622"/>
                  <a:gd name="T31" fmla="*/ 0 h 100"/>
                  <a:gd name="T32" fmla="*/ 8622 w 8622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622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8622" y="100"/>
                    </a:lnTo>
                    <a:lnTo>
                      <a:pt x="8622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14F5B7E6-3BB1-4F97-AD1E-138BB8C7D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573"/>
                <a:ext cx="10" cy="546"/>
              </a:xfrm>
              <a:custGeom>
                <a:avLst/>
                <a:gdLst>
                  <a:gd name="T0" fmla="*/ 0 w 91"/>
                  <a:gd name="T1" fmla="*/ 0 h 5458"/>
                  <a:gd name="T2" fmla="*/ 0 w 91"/>
                  <a:gd name="T3" fmla="*/ 0 h 5458"/>
                  <a:gd name="T4" fmla="*/ 0 w 91"/>
                  <a:gd name="T5" fmla="*/ 0 h 5458"/>
                  <a:gd name="T6" fmla="*/ 0 w 91"/>
                  <a:gd name="T7" fmla="*/ 0 h 5458"/>
                  <a:gd name="T8" fmla="*/ 0 w 91"/>
                  <a:gd name="T9" fmla="*/ 0 h 5458"/>
                  <a:gd name="T10" fmla="*/ 0 w 91"/>
                  <a:gd name="T11" fmla="*/ 0 h 5458"/>
                  <a:gd name="T12" fmla="*/ 0 w 91"/>
                  <a:gd name="T13" fmla="*/ 0 h 5458"/>
                  <a:gd name="T14" fmla="*/ 0 w 91"/>
                  <a:gd name="T15" fmla="*/ 0 h 5458"/>
                  <a:gd name="T16" fmla="*/ 0 w 91"/>
                  <a:gd name="T17" fmla="*/ 0 h 5458"/>
                  <a:gd name="T18" fmla="*/ 0 w 91"/>
                  <a:gd name="T19" fmla="*/ 0 h 54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458"/>
                  <a:gd name="T32" fmla="*/ 91 w 91"/>
                  <a:gd name="T33" fmla="*/ 5458 h 545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458">
                    <a:moveTo>
                      <a:pt x="46" y="0"/>
                    </a:moveTo>
                    <a:lnTo>
                      <a:pt x="0" y="51"/>
                    </a:lnTo>
                    <a:lnTo>
                      <a:pt x="0" y="5458"/>
                    </a:lnTo>
                    <a:lnTo>
                      <a:pt x="91" y="5458"/>
                    </a:lnTo>
                    <a:lnTo>
                      <a:pt x="91" y="51"/>
                    </a:lnTo>
                    <a:lnTo>
                      <a:pt x="46" y="101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15">
                <a:extLst>
                  <a:ext uri="{FF2B5EF4-FFF2-40B4-BE49-F238E27FC236}">
                    <a16:creationId xmlns:a16="http://schemas.microsoft.com/office/drawing/2014/main" id="{40380761-93B0-408A-B07D-58B156D60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9" y="3984"/>
                <a:ext cx="136" cy="13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F0B51666-47EA-42A5-B2DF-C026250F1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" y="3979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B1886FF7-2542-446E-9557-77475BF39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3984"/>
                <a:ext cx="10" cy="140"/>
              </a:xfrm>
              <a:custGeom>
                <a:avLst/>
                <a:gdLst>
                  <a:gd name="T0" fmla="*/ 0 w 90"/>
                  <a:gd name="T1" fmla="*/ 0 h 1402"/>
                  <a:gd name="T2" fmla="*/ 0 w 90"/>
                  <a:gd name="T3" fmla="*/ 0 h 1402"/>
                  <a:gd name="T4" fmla="*/ 0 w 90"/>
                  <a:gd name="T5" fmla="*/ 0 h 1402"/>
                  <a:gd name="T6" fmla="*/ 0 w 90"/>
                  <a:gd name="T7" fmla="*/ 0 h 1402"/>
                  <a:gd name="T8" fmla="*/ 0 w 90"/>
                  <a:gd name="T9" fmla="*/ 0 h 1402"/>
                  <a:gd name="T10" fmla="*/ 0 w 90"/>
                  <a:gd name="T11" fmla="*/ 0 h 1402"/>
                  <a:gd name="T12" fmla="*/ 0 w 90"/>
                  <a:gd name="T13" fmla="*/ 0 h 1402"/>
                  <a:gd name="T14" fmla="*/ 0 w 90"/>
                  <a:gd name="T15" fmla="*/ 0 h 1402"/>
                  <a:gd name="T16" fmla="*/ 0 w 90"/>
                  <a:gd name="T17" fmla="*/ 0 h 1402"/>
                  <a:gd name="T18" fmla="*/ 0 w 90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1402"/>
                  <a:gd name="T32" fmla="*/ 90 w 90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1402">
                    <a:moveTo>
                      <a:pt x="45" y="1402"/>
                    </a:moveTo>
                    <a:lnTo>
                      <a:pt x="90" y="1352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1352"/>
                    </a:lnTo>
                    <a:lnTo>
                      <a:pt x="45" y="1302"/>
                    </a:lnTo>
                    <a:lnTo>
                      <a:pt x="45" y="1402"/>
                    </a:lnTo>
                    <a:lnTo>
                      <a:pt x="90" y="1402"/>
                    </a:lnTo>
                    <a:lnTo>
                      <a:pt x="90" y="1352"/>
                    </a:lnTo>
                    <a:lnTo>
                      <a:pt x="45" y="140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8">
                <a:extLst>
                  <a:ext uri="{FF2B5EF4-FFF2-40B4-BE49-F238E27FC236}">
                    <a16:creationId xmlns:a16="http://schemas.microsoft.com/office/drawing/2014/main" id="{FD7BB6EC-170A-45DE-9C79-3C8C5E0C8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9">
                <a:extLst>
                  <a:ext uri="{FF2B5EF4-FFF2-40B4-BE49-F238E27FC236}">
                    <a16:creationId xmlns:a16="http://schemas.microsoft.com/office/drawing/2014/main" id="{279930DC-4162-44CE-A34F-9D8B5687F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4" y="3979"/>
                <a:ext cx="10" cy="140"/>
              </a:xfrm>
              <a:custGeom>
                <a:avLst/>
                <a:gdLst>
                  <a:gd name="T0" fmla="*/ 0 w 91"/>
                  <a:gd name="T1" fmla="*/ 0 h 1402"/>
                  <a:gd name="T2" fmla="*/ 0 w 91"/>
                  <a:gd name="T3" fmla="*/ 0 h 1402"/>
                  <a:gd name="T4" fmla="*/ 0 w 91"/>
                  <a:gd name="T5" fmla="*/ 0 h 1402"/>
                  <a:gd name="T6" fmla="*/ 0 w 91"/>
                  <a:gd name="T7" fmla="*/ 0 h 1402"/>
                  <a:gd name="T8" fmla="*/ 0 w 91"/>
                  <a:gd name="T9" fmla="*/ 0 h 1402"/>
                  <a:gd name="T10" fmla="*/ 0 w 91"/>
                  <a:gd name="T11" fmla="*/ 0 h 1402"/>
                  <a:gd name="T12" fmla="*/ 0 w 91"/>
                  <a:gd name="T13" fmla="*/ 0 h 1402"/>
                  <a:gd name="T14" fmla="*/ 0 w 91"/>
                  <a:gd name="T15" fmla="*/ 0 h 1402"/>
                  <a:gd name="T16" fmla="*/ 0 w 91"/>
                  <a:gd name="T17" fmla="*/ 0 h 1402"/>
                  <a:gd name="T18" fmla="*/ 0 w 91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1402"/>
                  <a:gd name="T32" fmla="*/ 91 w 91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1402">
                    <a:moveTo>
                      <a:pt x="46" y="0"/>
                    </a:moveTo>
                    <a:lnTo>
                      <a:pt x="0" y="50"/>
                    </a:lnTo>
                    <a:lnTo>
                      <a:pt x="0" y="1402"/>
                    </a:lnTo>
                    <a:lnTo>
                      <a:pt x="91" y="140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Rectangle 20">
                <a:extLst>
                  <a:ext uri="{FF2B5EF4-FFF2-40B4-BE49-F238E27FC236}">
                    <a16:creationId xmlns:a16="http://schemas.microsoft.com/office/drawing/2014/main" id="{95D5D7FA-1530-47D4-95F5-103823A84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65" y="3714"/>
                <a:ext cx="136" cy="40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6D5DB5AA-CDA8-4D88-B91C-AD98A52B0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5" y="370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271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79" y="50"/>
                    </a:lnTo>
                    <a:lnTo>
                      <a:pt x="1271" y="50"/>
                    </a:lnTo>
                    <a:lnTo>
                      <a:pt x="1271" y="0"/>
                    </a:lnTo>
                    <a:lnTo>
                      <a:pt x="1225" y="0"/>
                    </a:lnTo>
                    <a:lnTo>
                      <a:pt x="127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22">
                <a:extLst>
                  <a:ext uri="{FF2B5EF4-FFF2-40B4-BE49-F238E27FC236}">
                    <a16:creationId xmlns:a16="http://schemas.microsoft.com/office/drawing/2014/main" id="{93DEE554-7612-4ECF-8487-74373299D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714"/>
                <a:ext cx="10" cy="410"/>
              </a:xfrm>
              <a:custGeom>
                <a:avLst/>
                <a:gdLst>
                  <a:gd name="T0" fmla="*/ 0 w 92"/>
                  <a:gd name="T1" fmla="*/ 0 h 4106"/>
                  <a:gd name="T2" fmla="*/ 0 w 92"/>
                  <a:gd name="T3" fmla="*/ 0 h 4106"/>
                  <a:gd name="T4" fmla="*/ 0 w 92"/>
                  <a:gd name="T5" fmla="*/ 0 h 4106"/>
                  <a:gd name="T6" fmla="*/ 0 w 92"/>
                  <a:gd name="T7" fmla="*/ 0 h 4106"/>
                  <a:gd name="T8" fmla="*/ 0 w 92"/>
                  <a:gd name="T9" fmla="*/ 0 h 4106"/>
                  <a:gd name="T10" fmla="*/ 0 w 92"/>
                  <a:gd name="T11" fmla="*/ 0 h 4106"/>
                  <a:gd name="T12" fmla="*/ 0 w 92"/>
                  <a:gd name="T13" fmla="*/ 0 h 4106"/>
                  <a:gd name="T14" fmla="*/ 0 w 92"/>
                  <a:gd name="T15" fmla="*/ 0 h 4106"/>
                  <a:gd name="T16" fmla="*/ 0 w 92"/>
                  <a:gd name="T17" fmla="*/ 0 h 4106"/>
                  <a:gd name="T18" fmla="*/ 0 w 92"/>
                  <a:gd name="T19" fmla="*/ 0 h 4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4106"/>
                  <a:gd name="T32" fmla="*/ 92 w 92"/>
                  <a:gd name="T33" fmla="*/ 4106 h 4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4106">
                    <a:moveTo>
                      <a:pt x="46" y="4106"/>
                    </a:moveTo>
                    <a:lnTo>
                      <a:pt x="92" y="4056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4056"/>
                    </a:lnTo>
                    <a:lnTo>
                      <a:pt x="46" y="4006"/>
                    </a:lnTo>
                    <a:lnTo>
                      <a:pt x="46" y="4106"/>
                    </a:lnTo>
                    <a:lnTo>
                      <a:pt x="92" y="4106"/>
                    </a:lnTo>
                    <a:lnTo>
                      <a:pt x="92" y="4056"/>
                    </a:lnTo>
                    <a:lnTo>
                      <a:pt x="46" y="410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DB043010-CF30-4F22-8F05-AC50CD8DBB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0" y="50"/>
                    </a:moveTo>
                    <a:lnTo>
                      <a:pt x="45" y="100"/>
                    </a:lnTo>
                    <a:lnTo>
                      <a:pt x="1270" y="100"/>
                    </a:lnTo>
                    <a:lnTo>
                      <a:pt x="1270" y="0"/>
                    </a:lnTo>
                    <a:lnTo>
                      <a:pt x="45" y="0"/>
                    </a:lnTo>
                    <a:lnTo>
                      <a:pt x="90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5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127A70B7-2C45-4BFE-9A1F-5FFF5A708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" y="3709"/>
                <a:ext cx="10" cy="410"/>
              </a:xfrm>
              <a:custGeom>
                <a:avLst/>
                <a:gdLst>
                  <a:gd name="T0" fmla="*/ 0 w 90"/>
                  <a:gd name="T1" fmla="*/ 0 h 4106"/>
                  <a:gd name="T2" fmla="*/ 0 w 90"/>
                  <a:gd name="T3" fmla="*/ 0 h 4106"/>
                  <a:gd name="T4" fmla="*/ 0 w 90"/>
                  <a:gd name="T5" fmla="*/ 0 h 4106"/>
                  <a:gd name="T6" fmla="*/ 0 w 90"/>
                  <a:gd name="T7" fmla="*/ 0 h 4106"/>
                  <a:gd name="T8" fmla="*/ 0 w 90"/>
                  <a:gd name="T9" fmla="*/ 0 h 4106"/>
                  <a:gd name="T10" fmla="*/ 0 w 90"/>
                  <a:gd name="T11" fmla="*/ 0 h 4106"/>
                  <a:gd name="T12" fmla="*/ 0 w 90"/>
                  <a:gd name="T13" fmla="*/ 0 h 4106"/>
                  <a:gd name="T14" fmla="*/ 0 w 90"/>
                  <a:gd name="T15" fmla="*/ 0 h 4106"/>
                  <a:gd name="T16" fmla="*/ 0 w 90"/>
                  <a:gd name="T17" fmla="*/ 0 h 4106"/>
                  <a:gd name="T18" fmla="*/ 0 w 90"/>
                  <a:gd name="T19" fmla="*/ 0 h 4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4106"/>
                  <a:gd name="T32" fmla="*/ 90 w 90"/>
                  <a:gd name="T33" fmla="*/ 4106 h 4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4106">
                    <a:moveTo>
                      <a:pt x="45" y="0"/>
                    </a:moveTo>
                    <a:lnTo>
                      <a:pt x="0" y="50"/>
                    </a:lnTo>
                    <a:lnTo>
                      <a:pt x="0" y="4106"/>
                    </a:lnTo>
                    <a:lnTo>
                      <a:pt x="90" y="4106"/>
                    </a:lnTo>
                    <a:lnTo>
                      <a:pt x="90" y="50"/>
                    </a:lnTo>
                    <a:lnTo>
                      <a:pt x="45" y="10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25">
                <a:extLst>
                  <a:ext uri="{FF2B5EF4-FFF2-40B4-BE49-F238E27FC236}">
                    <a16:creationId xmlns:a16="http://schemas.microsoft.com/office/drawing/2014/main" id="{8D32A1CF-55D4-42E3-8C3A-4EF902CA5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1" y="3849"/>
                <a:ext cx="136" cy="27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ADDCC39B-5B7D-4493-B723-131612B99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84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92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0" y="5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92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30C0AAEA-F888-4741-920D-A4F2CA190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6" y="3849"/>
                <a:ext cx="10" cy="275"/>
              </a:xfrm>
              <a:custGeom>
                <a:avLst/>
                <a:gdLst>
                  <a:gd name="T0" fmla="*/ 0 w 92"/>
                  <a:gd name="T1" fmla="*/ 0 h 2754"/>
                  <a:gd name="T2" fmla="*/ 0 w 92"/>
                  <a:gd name="T3" fmla="*/ 0 h 2754"/>
                  <a:gd name="T4" fmla="*/ 0 w 92"/>
                  <a:gd name="T5" fmla="*/ 0 h 2754"/>
                  <a:gd name="T6" fmla="*/ 0 w 92"/>
                  <a:gd name="T7" fmla="*/ 0 h 2754"/>
                  <a:gd name="T8" fmla="*/ 0 w 92"/>
                  <a:gd name="T9" fmla="*/ 0 h 2754"/>
                  <a:gd name="T10" fmla="*/ 0 w 92"/>
                  <a:gd name="T11" fmla="*/ 0 h 2754"/>
                  <a:gd name="T12" fmla="*/ 0 w 92"/>
                  <a:gd name="T13" fmla="*/ 0 h 2754"/>
                  <a:gd name="T14" fmla="*/ 0 w 92"/>
                  <a:gd name="T15" fmla="*/ 0 h 2754"/>
                  <a:gd name="T16" fmla="*/ 0 w 92"/>
                  <a:gd name="T17" fmla="*/ 0 h 2754"/>
                  <a:gd name="T18" fmla="*/ 0 w 92"/>
                  <a:gd name="T19" fmla="*/ 0 h 27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2"/>
                  <a:gd name="T31" fmla="*/ 0 h 2754"/>
                  <a:gd name="T32" fmla="*/ 92 w 92"/>
                  <a:gd name="T33" fmla="*/ 2754 h 27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2" h="2754">
                    <a:moveTo>
                      <a:pt x="46" y="2654"/>
                    </a:moveTo>
                    <a:lnTo>
                      <a:pt x="92" y="2704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0" y="2704"/>
                    </a:lnTo>
                    <a:lnTo>
                      <a:pt x="46" y="2754"/>
                    </a:lnTo>
                    <a:lnTo>
                      <a:pt x="0" y="2704"/>
                    </a:lnTo>
                    <a:lnTo>
                      <a:pt x="0" y="2754"/>
                    </a:lnTo>
                    <a:lnTo>
                      <a:pt x="46" y="2754"/>
                    </a:lnTo>
                    <a:lnTo>
                      <a:pt x="46" y="2654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8">
                <a:extLst>
                  <a:ext uri="{FF2B5EF4-FFF2-40B4-BE49-F238E27FC236}">
                    <a16:creationId xmlns:a16="http://schemas.microsoft.com/office/drawing/2014/main" id="{184AFB27-F05C-4BF8-852B-29DF308D8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1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179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270" y="50"/>
                    </a:lnTo>
                    <a:lnTo>
                      <a:pt x="1225" y="100"/>
                    </a:lnTo>
                    <a:lnTo>
                      <a:pt x="1270" y="100"/>
                    </a:lnTo>
                    <a:lnTo>
                      <a:pt x="1270" y="50"/>
                    </a:lnTo>
                    <a:lnTo>
                      <a:pt x="1179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9">
                <a:extLst>
                  <a:ext uri="{FF2B5EF4-FFF2-40B4-BE49-F238E27FC236}">
                    <a16:creationId xmlns:a16="http://schemas.microsoft.com/office/drawing/2014/main" id="{21BF111F-4EE7-4B2A-BDE1-9D8CF842E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3844"/>
                <a:ext cx="10" cy="275"/>
              </a:xfrm>
              <a:custGeom>
                <a:avLst/>
                <a:gdLst>
                  <a:gd name="T0" fmla="*/ 0 w 91"/>
                  <a:gd name="T1" fmla="*/ 0 h 2754"/>
                  <a:gd name="T2" fmla="*/ 0 w 91"/>
                  <a:gd name="T3" fmla="*/ 0 h 2754"/>
                  <a:gd name="T4" fmla="*/ 0 w 91"/>
                  <a:gd name="T5" fmla="*/ 0 h 2754"/>
                  <a:gd name="T6" fmla="*/ 0 w 91"/>
                  <a:gd name="T7" fmla="*/ 0 h 2754"/>
                  <a:gd name="T8" fmla="*/ 0 w 91"/>
                  <a:gd name="T9" fmla="*/ 0 h 2754"/>
                  <a:gd name="T10" fmla="*/ 0 w 91"/>
                  <a:gd name="T11" fmla="*/ 0 h 2754"/>
                  <a:gd name="T12" fmla="*/ 0 w 91"/>
                  <a:gd name="T13" fmla="*/ 0 h 2754"/>
                  <a:gd name="T14" fmla="*/ 0 w 91"/>
                  <a:gd name="T15" fmla="*/ 0 h 2754"/>
                  <a:gd name="T16" fmla="*/ 0 w 91"/>
                  <a:gd name="T17" fmla="*/ 0 h 2754"/>
                  <a:gd name="T18" fmla="*/ 0 w 91"/>
                  <a:gd name="T19" fmla="*/ 0 h 27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2754"/>
                  <a:gd name="T32" fmla="*/ 91 w 91"/>
                  <a:gd name="T33" fmla="*/ 2754 h 27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2754">
                    <a:moveTo>
                      <a:pt x="46" y="100"/>
                    </a:moveTo>
                    <a:lnTo>
                      <a:pt x="0" y="50"/>
                    </a:lnTo>
                    <a:lnTo>
                      <a:pt x="0" y="2754"/>
                    </a:lnTo>
                    <a:lnTo>
                      <a:pt x="91" y="2754"/>
                    </a:lnTo>
                    <a:lnTo>
                      <a:pt x="91" y="5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91" y="0"/>
                    </a:lnTo>
                    <a:lnTo>
                      <a:pt x="46" y="0"/>
                    </a:lnTo>
                    <a:lnTo>
                      <a:pt x="46" y="10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30">
                <a:extLst>
                  <a:ext uri="{FF2B5EF4-FFF2-40B4-BE49-F238E27FC236}">
                    <a16:creationId xmlns:a16="http://schemas.microsoft.com/office/drawing/2014/main" id="{1C3DBD63-945E-4D8D-A041-12D8C266B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7" y="4029"/>
                <a:ext cx="136" cy="9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31">
                <a:extLst>
                  <a:ext uri="{FF2B5EF4-FFF2-40B4-BE49-F238E27FC236}">
                    <a16:creationId xmlns:a16="http://schemas.microsoft.com/office/drawing/2014/main" id="{45BBDF6D-86E9-44F8-A3EA-AA675768E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7" y="402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D7178F4E-ACF5-4180-A0F8-44A0CF134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4029"/>
                <a:ext cx="10" cy="95"/>
              </a:xfrm>
              <a:custGeom>
                <a:avLst/>
                <a:gdLst>
                  <a:gd name="T0" fmla="*/ 0 w 90"/>
                  <a:gd name="T1" fmla="*/ 0 h 952"/>
                  <a:gd name="T2" fmla="*/ 0 w 90"/>
                  <a:gd name="T3" fmla="*/ 0 h 952"/>
                  <a:gd name="T4" fmla="*/ 0 w 90"/>
                  <a:gd name="T5" fmla="*/ 0 h 952"/>
                  <a:gd name="T6" fmla="*/ 0 w 90"/>
                  <a:gd name="T7" fmla="*/ 0 h 952"/>
                  <a:gd name="T8" fmla="*/ 0 w 90"/>
                  <a:gd name="T9" fmla="*/ 0 h 952"/>
                  <a:gd name="T10" fmla="*/ 0 w 90"/>
                  <a:gd name="T11" fmla="*/ 0 h 952"/>
                  <a:gd name="T12" fmla="*/ 0 w 90"/>
                  <a:gd name="T13" fmla="*/ 0 h 952"/>
                  <a:gd name="T14" fmla="*/ 0 w 90"/>
                  <a:gd name="T15" fmla="*/ 0 h 952"/>
                  <a:gd name="T16" fmla="*/ 0 w 90"/>
                  <a:gd name="T17" fmla="*/ 0 h 952"/>
                  <a:gd name="T18" fmla="*/ 0 w 90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952"/>
                  <a:gd name="T32" fmla="*/ 90 w 90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952">
                    <a:moveTo>
                      <a:pt x="45" y="952"/>
                    </a:moveTo>
                    <a:lnTo>
                      <a:pt x="90" y="902"/>
                    </a:lnTo>
                    <a:lnTo>
                      <a:pt x="90" y="0"/>
                    </a:lnTo>
                    <a:lnTo>
                      <a:pt x="0" y="0"/>
                    </a:lnTo>
                    <a:lnTo>
                      <a:pt x="0" y="902"/>
                    </a:lnTo>
                    <a:lnTo>
                      <a:pt x="45" y="852"/>
                    </a:lnTo>
                    <a:lnTo>
                      <a:pt x="45" y="952"/>
                    </a:lnTo>
                    <a:lnTo>
                      <a:pt x="90" y="952"/>
                    </a:lnTo>
                    <a:lnTo>
                      <a:pt x="90" y="902"/>
                    </a:lnTo>
                    <a:lnTo>
                      <a:pt x="45" y="9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B0DDF0D2-CB47-4F95-895F-180504DFE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34">
                <a:extLst>
                  <a:ext uri="{FF2B5EF4-FFF2-40B4-BE49-F238E27FC236}">
                    <a16:creationId xmlns:a16="http://schemas.microsoft.com/office/drawing/2014/main" id="{C732A2F1-5F9B-48F5-BAF0-49D213189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2" y="4024"/>
                <a:ext cx="10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0"/>
                    </a:moveTo>
                    <a:lnTo>
                      <a:pt x="0" y="50"/>
                    </a:lnTo>
                    <a:lnTo>
                      <a:pt x="0" y="952"/>
                    </a:lnTo>
                    <a:lnTo>
                      <a:pt x="91" y="95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35">
                <a:extLst>
                  <a:ext uri="{FF2B5EF4-FFF2-40B4-BE49-F238E27FC236}">
                    <a16:creationId xmlns:a16="http://schemas.microsoft.com/office/drawing/2014/main" id="{1C1EF449-14BC-413F-A4C4-532E85C47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3" y="3984"/>
                <a:ext cx="136" cy="13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36">
                <a:extLst>
                  <a:ext uri="{FF2B5EF4-FFF2-40B4-BE49-F238E27FC236}">
                    <a16:creationId xmlns:a16="http://schemas.microsoft.com/office/drawing/2014/main" id="{A1889AEB-51AF-481C-BB53-AAD69D1B5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3" y="397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271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80" y="50"/>
                    </a:lnTo>
                    <a:lnTo>
                      <a:pt x="1271" y="50"/>
                    </a:lnTo>
                    <a:lnTo>
                      <a:pt x="1271" y="0"/>
                    </a:lnTo>
                    <a:lnTo>
                      <a:pt x="1225" y="0"/>
                    </a:lnTo>
                    <a:lnTo>
                      <a:pt x="127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37">
                <a:extLst>
                  <a:ext uri="{FF2B5EF4-FFF2-40B4-BE49-F238E27FC236}">
                    <a16:creationId xmlns:a16="http://schemas.microsoft.com/office/drawing/2014/main" id="{3A8EF783-45E9-4774-8F33-F80C81948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3984"/>
                <a:ext cx="10" cy="140"/>
              </a:xfrm>
              <a:custGeom>
                <a:avLst/>
                <a:gdLst>
                  <a:gd name="T0" fmla="*/ 0 w 91"/>
                  <a:gd name="T1" fmla="*/ 0 h 1402"/>
                  <a:gd name="T2" fmla="*/ 0 w 91"/>
                  <a:gd name="T3" fmla="*/ 0 h 1402"/>
                  <a:gd name="T4" fmla="*/ 0 w 91"/>
                  <a:gd name="T5" fmla="*/ 0 h 1402"/>
                  <a:gd name="T6" fmla="*/ 0 w 91"/>
                  <a:gd name="T7" fmla="*/ 0 h 1402"/>
                  <a:gd name="T8" fmla="*/ 0 w 91"/>
                  <a:gd name="T9" fmla="*/ 0 h 1402"/>
                  <a:gd name="T10" fmla="*/ 0 w 91"/>
                  <a:gd name="T11" fmla="*/ 0 h 1402"/>
                  <a:gd name="T12" fmla="*/ 0 w 91"/>
                  <a:gd name="T13" fmla="*/ 0 h 1402"/>
                  <a:gd name="T14" fmla="*/ 0 w 91"/>
                  <a:gd name="T15" fmla="*/ 0 h 1402"/>
                  <a:gd name="T16" fmla="*/ 0 w 91"/>
                  <a:gd name="T17" fmla="*/ 0 h 1402"/>
                  <a:gd name="T18" fmla="*/ 0 w 91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1402"/>
                  <a:gd name="T32" fmla="*/ 91 w 91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1402">
                    <a:moveTo>
                      <a:pt x="45" y="1402"/>
                    </a:moveTo>
                    <a:lnTo>
                      <a:pt x="91" y="1352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1352"/>
                    </a:lnTo>
                    <a:lnTo>
                      <a:pt x="45" y="1302"/>
                    </a:lnTo>
                    <a:lnTo>
                      <a:pt x="45" y="1402"/>
                    </a:lnTo>
                    <a:lnTo>
                      <a:pt x="91" y="1402"/>
                    </a:lnTo>
                    <a:lnTo>
                      <a:pt x="91" y="1352"/>
                    </a:lnTo>
                    <a:lnTo>
                      <a:pt x="45" y="140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38">
                <a:extLst>
                  <a:ext uri="{FF2B5EF4-FFF2-40B4-BE49-F238E27FC236}">
                    <a16:creationId xmlns:a16="http://schemas.microsoft.com/office/drawing/2014/main" id="{47E59F8F-A1B3-4D07-8531-15990D56C6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4114"/>
                <a:ext cx="141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0" y="50"/>
                    </a:moveTo>
                    <a:lnTo>
                      <a:pt x="45" y="100"/>
                    </a:lnTo>
                    <a:lnTo>
                      <a:pt x="1270" y="100"/>
                    </a:lnTo>
                    <a:lnTo>
                      <a:pt x="1270" y="0"/>
                    </a:lnTo>
                    <a:lnTo>
                      <a:pt x="45" y="0"/>
                    </a:lnTo>
                    <a:lnTo>
                      <a:pt x="90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5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39">
                <a:extLst>
                  <a:ext uri="{FF2B5EF4-FFF2-40B4-BE49-F238E27FC236}">
                    <a16:creationId xmlns:a16="http://schemas.microsoft.com/office/drawing/2014/main" id="{31A1ADEC-608C-41AE-9257-0089F950D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8" y="3979"/>
                <a:ext cx="10" cy="140"/>
              </a:xfrm>
              <a:custGeom>
                <a:avLst/>
                <a:gdLst>
                  <a:gd name="T0" fmla="*/ 0 w 90"/>
                  <a:gd name="T1" fmla="*/ 0 h 1402"/>
                  <a:gd name="T2" fmla="*/ 0 w 90"/>
                  <a:gd name="T3" fmla="*/ 0 h 1402"/>
                  <a:gd name="T4" fmla="*/ 0 w 90"/>
                  <a:gd name="T5" fmla="*/ 0 h 1402"/>
                  <a:gd name="T6" fmla="*/ 0 w 90"/>
                  <a:gd name="T7" fmla="*/ 0 h 1402"/>
                  <a:gd name="T8" fmla="*/ 0 w 90"/>
                  <a:gd name="T9" fmla="*/ 0 h 1402"/>
                  <a:gd name="T10" fmla="*/ 0 w 90"/>
                  <a:gd name="T11" fmla="*/ 0 h 1402"/>
                  <a:gd name="T12" fmla="*/ 0 w 90"/>
                  <a:gd name="T13" fmla="*/ 0 h 1402"/>
                  <a:gd name="T14" fmla="*/ 0 w 90"/>
                  <a:gd name="T15" fmla="*/ 0 h 1402"/>
                  <a:gd name="T16" fmla="*/ 0 w 90"/>
                  <a:gd name="T17" fmla="*/ 0 h 1402"/>
                  <a:gd name="T18" fmla="*/ 0 w 90"/>
                  <a:gd name="T19" fmla="*/ 0 h 14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1402"/>
                  <a:gd name="T32" fmla="*/ 90 w 90"/>
                  <a:gd name="T33" fmla="*/ 1402 h 14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1402">
                    <a:moveTo>
                      <a:pt x="45" y="0"/>
                    </a:moveTo>
                    <a:lnTo>
                      <a:pt x="0" y="50"/>
                    </a:lnTo>
                    <a:lnTo>
                      <a:pt x="0" y="1402"/>
                    </a:lnTo>
                    <a:lnTo>
                      <a:pt x="90" y="1402"/>
                    </a:lnTo>
                    <a:lnTo>
                      <a:pt x="90" y="50"/>
                    </a:lnTo>
                    <a:lnTo>
                      <a:pt x="45" y="10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40">
                <a:extLst>
                  <a:ext uri="{FF2B5EF4-FFF2-40B4-BE49-F238E27FC236}">
                    <a16:creationId xmlns:a16="http://schemas.microsoft.com/office/drawing/2014/main" id="{BA646894-A9D4-48E5-ACFD-6B14313FB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9" y="4074"/>
                <a:ext cx="136" cy="45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41">
                <a:extLst>
                  <a:ext uri="{FF2B5EF4-FFF2-40B4-BE49-F238E27FC236}">
                    <a16:creationId xmlns:a16="http://schemas.microsoft.com/office/drawing/2014/main" id="{569D7169-BD2D-4ABE-9B30-0F71DC220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4069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91" y="50"/>
                    </a:moveTo>
                    <a:lnTo>
                      <a:pt x="45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5" y="0"/>
                    </a:lnTo>
                    <a:lnTo>
                      <a:pt x="0" y="5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91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42">
                <a:extLst>
                  <a:ext uri="{FF2B5EF4-FFF2-40B4-BE49-F238E27FC236}">
                    <a16:creationId xmlns:a16="http://schemas.microsoft.com/office/drawing/2014/main" id="{BFF35317-7337-4303-97AC-99FBA11A0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4074"/>
                <a:ext cx="10" cy="50"/>
              </a:xfrm>
              <a:custGeom>
                <a:avLst/>
                <a:gdLst>
                  <a:gd name="T0" fmla="*/ 0 w 91"/>
                  <a:gd name="T1" fmla="*/ 0 h 501"/>
                  <a:gd name="T2" fmla="*/ 0 w 91"/>
                  <a:gd name="T3" fmla="*/ 0 h 501"/>
                  <a:gd name="T4" fmla="*/ 0 w 91"/>
                  <a:gd name="T5" fmla="*/ 0 h 501"/>
                  <a:gd name="T6" fmla="*/ 0 w 91"/>
                  <a:gd name="T7" fmla="*/ 0 h 501"/>
                  <a:gd name="T8" fmla="*/ 0 w 91"/>
                  <a:gd name="T9" fmla="*/ 0 h 501"/>
                  <a:gd name="T10" fmla="*/ 0 w 91"/>
                  <a:gd name="T11" fmla="*/ 0 h 501"/>
                  <a:gd name="T12" fmla="*/ 0 w 91"/>
                  <a:gd name="T13" fmla="*/ 0 h 501"/>
                  <a:gd name="T14" fmla="*/ 0 w 91"/>
                  <a:gd name="T15" fmla="*/ 0 h 501"/>
                  <a:gd name="T16" fmla="*/ 0 w 91"/>
                  <a:gd name="T17" fmla="*/ 0 h 501"/>
                  <a:gd name="T18" fmla="*/ 0 w 91"/>
                  <a:gd name="T19" fmla="*/ 0 h 5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01"/>
                  <a:gd name="T32" fmla="*/ 91 w 91"/>
                  <a:gd name="T33" fmla="*/ 501 h 5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01">
                    <a:moveTo>
                      <a:pt x="45" y="401"/>
                    </a:moveTo>
                    <a:lnTo>
                      <a:pt x="91" y="451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451"/>
                    </a:lnTo>
                    <a:lnTo>
                      <a:pt x="45" y="501"/>
                    </a:lnTo>
                    <a:lnTo>
                      <a:pt x="0" y="451"/>
                    </a:lnTo>
                    <a:lnTo>
                      <a:pt x="0" y="501"/>
                    </a:lnTo>
                    <a:lnTo>
                      <a:pt x="45" y="501"/>
                    </a:lnTo>
                    <a:lnTo>
                      <a:pt x="45" y="40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43">
                <a:extLst>
                  <a:ext uri="{FF2B5EF4-FFF2-40B4-BE49-F238E27FC236}">
                    <a16:creationId xmlns:a16="http://schemas.microsoft.com/office/drawing/2014/main" id="{8BD2E577-8922-4968-8C00-6DA08EA79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9" y="4114"/>
                <a:ext cx="141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1180" y="50"/>
                    </a:moveTo>
                    <a:lnTo>
                      <a:pt x="1226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6" y="100"/>
                    </a:lnTo>
                    <a:lnTo>
                      <a:pt x="1271" y="50"/>
                    </a:lnTo>
                    <a:lnTo>
                      <a:pt x="1226" y="100"/>
                    </a:lnTo>
                    <a:lnTo>
                      <a:pt x="1271" y="100"/>
                    </a:lnTo>
                    <a:lnTo>
                      <a:pt x="1271" y="50"/>
                    </a:lnTo>
                    <a:lnTo>
                      <a:pt x="118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4">
                <a:extLst>
                  <a:ext uri="{FF2B5EF4-FFF2-40B4-BE49-F238E27FC236}">
                    <a16:creationId xmlns:a16="http://schemas.microsoft.com/office/drawing/2014/main" id="{4D1E4F78-AABB-4687-8C4B-1CF3DE52A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69"/>
                <a:ext cx="10" cy="50"/>
              </a:xfrm>
              <a:custGeom>
                <a:avLst/>
                <a:gdLst>
                  <a:gd name="T0" fmla="*/ 0 w 91"/>
                  <a:gd name="T1" fmla="*/ 0 h 501"/>
                  <a:gd name="T2" fmla="*/ 0 w 91"/>
                  <a:gd name="T3" fmla="*/ 0 h 501"/>
                  <a:gd name="T4" fmla="*/ 0 w 91"/>
                  <a:gd name="T5" fmla="*/ 0 h 501"/>
                  <a:gd name="T6" fmla="*/ 0 w 91"/>
                  <a:gd name="T7" fmla="*/ 0 h 501"/>
                  <a:gd name="T8" fmla="*/ 0 w 91"/>
                  <a:gd name="T9" fmla="*/ 0 h 501"/>
                  <a:gd name="T10" fmla="*/ 0 w 91"/>
                  <a:gd name="T11" fmla="*/ 0 h 501"/>
                  <a:gd name="T12" fmla="*/ 0 w 91"/>
                  <a:gd name="T13" fmla="*/ 0 h 501"/>
                  <a:gd name="T14" fmla="*/ 0 w 91"/>
                  <a:gd name="T15" fmla="*/ 0 h 501"/>
                  <a:gd name="T16" fmla="*/ 0 w 91"/>
                  <a:gd name="T17" fmla="*/ 0 h 501"/>
                  <a:gd name="T18" fmla="*/ 0 w 91"/>
                  <a:gd name="T19" fmla="*/ 0 h 5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501"/>
                  <a:gd name="T32" fmla="*/ 91 w 91"/>
                  <a:gd name="T33" fmla="*/ 501 h 5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501">
                    <a:moveTo>
                      <a:pt x="46" y="100"/>
                    </a:moveTo>
                    <a:lnTo>
                      <a:pt x="0" y="50"/>
                    </a:lnTo>
                    <a:lnTo>
                      <a:pt x="0" y="501"/>
                    </a:lnTo>
                    <a:lnTo>
                      <a:pt x="91" y="501"/>
                    </a:lnTo>
                    <a:lnTo>
                      <a:pt x="91" y="5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91" y="0"/>
                    </a:lnTo>
                    <a:lnTo>
                      <a:pt x="46" y="0"/>
                    </a:lnTo>
                    <a:lnTo>
                      <a:pt x="46" y="10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Rectangle 45">
                <a:extLst>
                  <a:ext uri="{FF2B5EF4-FFF2-40B4-BE49-F238E27FC236}">
                    <a16:creationId xmlns:a16="http://schemas.microsoft.com/office/drawing/2014/main" id="{B83A9F72-7AE8-4848-AFB2-121AD2AAA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5" y="4029"/>
                <a:ext cx="137" cy="90"/>
              </a:xfrm>
              <a:prstGeom prst="rect">
                <a:avLst/>
              </a:prstGeom>
              <a:solidFill>
                <a:srgbClr val="DC2B1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6">
                <a:extLst>
                  <a:ext uri="{FF2B5EF4-FFF2-40B4-BE49-F238E27FC236}">
                    <a16:creationId xmlns:a16="http://schemas.microsoft.com/office/drawing/2014/main" id="{23B1AE8D-3B84-4D2A-B123-9CC5BAFC18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5" y="4024"/>
                <a:ext cx="142" cy="10"/>
              </a:xfrm>
              <a:custGeom>
                <a:avLst/>
                <a:gdLst>
                  <a:gd name="T0" fmla="*/ 0 w 1270"/>
                  <a:gd name="T1" fmla="*/ 0 h 100"/>
                  <a:gd name="T2" fmla="*/ 0 w 1270"/>
                  <a:gd name="T3" fmla="*/ 0 h 100"/>
                  <a:gd name="T4" fmla="*/ 0 w 1270"/>
                  <a:gd name="T5" fmla="*/ 0 h 100"/>
                  <a:gd name="T6" fmla="*/ 0 w 1270"/>
                  <a:gd name="T7" fmla="*/ 0 h 100"/>
                  <a:gd name="T8" fmla="*/ 0 w 1270"/>
                  <a:gd name="T9" fmla="*/ 0 h 100"/>
                  <a:gd name="T10" fmla="*/ 0 w 1270"/>
                  <a:gd name="T11" fmla="*/ 0 h 100"/>
                  <a:gd name="T12" fmla="*/ 0 w 1270"/>
                  <a:gd name="T13" fmla="*/ 0 h 100"/>
                  <a:gd name="T14" fmla="*/ 0 w 1270"/>
                  <a:gd name="T15" fmla="*/ 0 h 100"/>
                  <a:gd name="T16" fmla="*/ 0 w 1270"/>
                  <a:gd name="T17" fmla="*/ 0 h 100"/>
                  <a:gd name="T18" fmla="*/ 0 w 1270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0"/>
                  <a:gd name="T31" fmla="*/ 0 h 100"/>
                  <a:gd name="T32" fmla="*/ 1270 w 1270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0" h="100">
                    <a:moveTo>
                      <a:pt x="1270" y="50"/>
                    </a:moveTo>
                    <a:lnTo>
                      <a:pt x="1225" y="0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1225" y="100"/>
                    </a:lnTo>
                    <a:lnTo>
                      <a:pt x="1179" y="50"/>
                    </a:lnTo>
                    <a:lnTo>
                      <a:pt x="1270" y="50"/>
                    </a:lnTo>
                    <a:lnTo>
                      <a:pt x="1270" y="0"/>
                    </a:lnTo>
                    <a:lnTo>
                      <a:pt x="1225" y="0"/>
                    </a:lnTo>
                    <a:lnTo>
                      <a:pt x="127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47">
                <a:extLst>
                  <a:ext uri="{FF2B5EF4-FFF2-40B4-BE49-F238E27FC236}">
                    <a16:creationId xmlns:a16="http://schemas.microsoft.com/office/drawing/2014/main" id="{A3304D6D-BCB9-443D-A169-E368934E4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" y="4029"/>
                <a:ext cx="11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952"/>
                    </a:moveTo>
                    <a:lnTo>
                      <a:pt x="91" y="902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902"/>
                    </a:lnTo>
                    <a:lnTo>
                      <a:pt x="46" y="852"/>
                    </a:lnTo>
                    <a:lnTo>
                      <a:pt x="46" y="952"/>
                    </a:lnTo>
                    <a:lnTo>
                      <a:pt x="91" y="952"/>
                    </a:lnTo>
                    <a:lnTo>
                      <a:pt x="91" y="902"/>
                    </a:lnTo>
                    <a:lnTo>
                      <a:pt x="46" y="952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8">
                <a:extLst>
                  <a:ext uri="{FF2B5EF4-FFF2-40B4-BE49-F238E27FC236}">
                    <a16:creationId xmlns:a16="http://schemas.microsoft.com/office/drawing/2014/main" id="{DDDCF9BA-64C7-43F1-BAA3-F143F10DE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114"/>
                <a:ext cx="142" cy="10"/>
              </a:xfrm>
              <a:custGeom>
                <a:avLst/>
                <a:gdLst>
                  <a:gd name="T0" fmla="*/ 0 w 1271"/>
                  <a:gd name="T1" fmla="*/ 0 h 100"/>
                  <a:gd name="T2" fmla="*/ 0 w 1271"/>
                  <a:gd name="T3" fmla="*/ 0 h 100"/>
                  <a:gd name="T4" fmla="*/ 0 w 1271"/>
                  <a:gd name="T5" fmla="*/ 0 h 100"/>
                  <a:gd name="T6" fmla="*/ 0 w 1271"/>
                  <a:gd name="T7" fmla="*/ 0 h 100"/>
                  <a:gd name="T8" fmla="*/ 0 w 1271"/>
                  <a:gd name="T9" fmla="*/ 0 h 100"/>
                  <a:gd name="T10" fmla="*/ 0 w 1271"/>
                  <a:gd name="T11" fmla="*/ 0 h 100"/>
                  <a:gd name="T12" fmla="*/ 0 w 1271"/>
                  <a:gd name="T13" fmla="*/ 0 h 100"/>
                  <a:gd name="T14" fmla="*/ 0 w 1271"/>
                  <a:gd name="T15" fmla="*/ 0 h 100"/>
                  <a:gd name="T16" fmla="*/ 0 w 1271"/>
                  <a:gd name="T17" fmla="*/ 0 h 100"/>
                  <a:gd name="T18" fmla="*/ 0 w 1271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1"/>
                  <a:gd name="T31" fmla="*/ 0 h 100"/>
                  <a:gd name="T32" fmla="*/ 1271 w 1271"/>
                  <a:gd name="T33" fmla="*/ 100 h 1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1" h="100">
                    <a:moveTo>
                      <a:pt x="0" y="50"/>
                    </a:moveTo>
                    <a:lnTo>
                      <a:pt x="46" y="100"/>
                    </a:lnTo>
                    <a:lnTo>
                      <a:pt x="1271" y="100"/>
                    </a:lnTo>
                    <a:lnTo>
                      <a:pt x="1271" y="0"/>
                    </a:lnTo>
                    <a:lnTo>
                      <a:pt x="46" y="0"/>
                    </a:lnTo>
                    <a:lnTo>
                      <a:pt x="91" y="50"/>
                    </a:lnTo>
                    <a:lnTo>
                      <a:pt x="0" y="50"/>
                    </a:lnTo>
                    <a:lnTo>
                      <a:pt x="0" y="100"/>
                    </a:lnTo>
                    <a:lnTo>
                      <a:pt x="46" y="10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49">
                <a:extLst>
                  <a:ext uri="{FF2B5EF4-FFF2-40B4-BE49-F238E27FC236}">
                    <a16:creationId xmlns:a16="http://schemas.microsoft.com/office/drawing/2014/main" id="{CD74D8E0-481D-4E26-B122-DAE435924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0" y="4024"/>
                <a:ext cx="10" cy="95"/>
              </a:xfrm>
              <a:custGeom>
                <a:avLst/>
                <a:gdLst>
                  <a:gd name="T0" fmla="*/ 0 w 91"/>
                  <a:gd name="T1" fmla="*/ 0 h 952"/>
                  <a:gd name="T2" fmla="*/ 0 w 91"/>
                  <a:gd name="T3" fmla="*/ 0 h 952"/>
                  <a:gd name="T4" fmla="*/ 0 w 91"/>
                  <a:gd name="T5" fmla="*/ 0 h 952"/>
                  <a:gd name="T6" fmla="*/ 0 w 91"/>
                  <a:gd name="T7" fmla="*/ 0 h 952"/>
                  <a:gd name="T8" fmla="*/ 0 w 91"/>
                  <a:gd name="T9" fmla="*/ 0 h 952"/>
                  <a:gd name="T10" fmla="*/ 0 w 91"/>
                  <a:gd name="T11" fmla="*/ 0 h 952"/>
                  <a:gd name="T12" fmla="*/ 0 w 91"/>
                  <a:gd name="T13" fmla="*/ 0 h 952"/>
                  <a:gd name="T14" fmla="*/ 0 w 91"/>
                  <a:gd name="T15" fmla="*/ 0 h 952"/>
                  <a:gd name="T16" fmla="*/ 0 w 91"/>
                  <a:gd name="T17" fmla="*/ 0 h 952"/>
                  <a:gd name="T18" fmla="*/ 0 w 91"/>
                  <a:gd name="T19" fmla="*/ 0 h 9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1"/>
                  <a:gd name="T31" fmla="*/ 0 h 952"/>
                  <a:gd name="T32" fmla="*/ 91 w 91"/>
                  <a:gd name="T33" fmla="*/ 952 h 95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1" h="952">
                    <a:moveTo>
                      <a:pt x="46" y="0"/>
                    </a:moveTo>
                    <a:lnTo>
                      <a:pt x="0" y="50"/>
                    </a:lnTo>
                    <a:lnTo>
                      <a:pt x="0" y="952"/>
                    </a:lnTo>
                    <a:lnTo>
                      <a:pt x="91" y="952"/>
                    </a:lnTo>
                    <a:lnTo>
                      <a:pt x="91" y="50"/>
                    </a:lnTo>
                    <a:lnTo>
                      <a:pt x="46" y="100"/>
                    </a:lnTo>
                    <a:lnTo>
                      <a:pt x="46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Rectangle 50">
                <a:extLst>
                  <a:ext uri="{FF2B5EF4-FFF2-40B4-BE49-F238E27FC236}">
                    <a16:creationId xmlns:a16="http://schemas.microsoft.com/office/drawing/2014/main" id="{168B0C2B-5C75-4748-8659-4842F712F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4160"/>
                <a:ext cx="42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AvantGarde Bk BT" charset="0"/>
                  </a:rPr>
                  <a:t>0</a:t>
                </a:r>
                <a:endParaRPr lang="en-US"/>
              </a:p>
            </p:txBody>
          </p:sp>
          <p:sp>
            <p:nvSpPr>
              <p:cNvPr id="48" name="Rectangle 51">
                <a:extLst>
                  <a:ext uri="{FF2B5EF4-FFF2-40B4-BE49-F238E27FC236}">
                    <a16:creationId xmlns:a16="http://schemas.microsoft.com/office/drawing/2014/main" id="{D7FC7CED-FDF0-4D5B-922E-0412519EA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6" y="4145"/>
                <a:ext cx="43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AvantGarde Bk BT" charset="0"/>
                  </a:rPr>
                  <a:t>2</a:t>
                </a:r>
                <a:endParaRPr lang="en-US"/>
              </a:p>
            </p:txBody>
          </p:sp>
          <p:sp>
            <p:nvSpPr>
              <p:cNvPr id="49" name="Rectangle 52">
                <a:extLst>
                  <a:ext uri="{FF2B5EF4-FFF2-40B4-BE49-F238E27FC236}">
                    <a16:creationId xmlns:a16="http://schemas.microsoft.com/office/drawing/2014/main" id="{E04BA70C-6F0E-476F-8988-0884314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4" y="4133"/>
                <a:ext cx="42" cy="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Symbol" pitchFamily="18" charset="2"/>
                  </a:rPr>
                  <a:t>p</a:t>
                </a:r>
                <a:endParaRPr lang="en-US"/>
              </a:p>
            </p:txBody>
          </p:sp>
          <p:sp>
            <p:nvSpPr>
              <p:cNvPr id="50" name="Freeform 53">
                <a:extLst>
                  <a:ext uri="{FF2B5EF4-FFF2-40B4-BE49-F238E27FC236}">
                    <a16:creationId xmlns:a16="http://schemas.microsoft.com/office/drawing/2014/main" id="{1F9D6C3D-4614-4762-A891-9C507BAC0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9" y="4153"/>
                <a:ext cx="53" cy="47"/>
              </a:xfrm>
              <a:custGeom>
                <a:avLst/>
                <a:gdLst>
                  <a:gd name="T0" fmla="*/ 0 w 474"/>
                  <a:gd name="T1" fmla="*/ 0 h 476"/>
                  <a:gd name="T2" fmla="*/ 0 w 474"/>
                  <a:gd name="T3" fmla="*/ 0 h 476"/>
                  <a:gd name="T4" fmla="*/ 0 w 474"/>
                  <a:gd name="T5" fmla="*/ 0 h 476"/>
                  <a:gd name="T6" fmla="*/ 0 w 474"/>
                  <a:gd name="T7" fmla="*/ 0 h 476"/>
                  <a:gd name="T8" fmla="*/ 0 w 474"/>
                  <a:gd name="T9" fmla="*/ 0 h 476"/>
                  <a:gd name="T10" fmla="*/ 0 w 474"/>
                  <a:gd name="T11" fmla="*/ 0 h 47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4"/>
                  <a:gd name="T19" fmla="*/ 0 h 476"/>
                  <a:gd name="T20" fmla="*/ 474 w 474"/>
                  <a:gd name="T21" fmla="*/ 476 h 47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4" h="476">
                    <a:moveTo>
                      <a:pt x="474" y="476"/>
                    </a:moveTo>
                    <a:lnTo>
                      <a:pt x="238" y="0"/>
                    </a:lnTo>
                    <a:lnTo>
                      <a:pt x="0" y="476"/>
                    </a:lnTo>
                    <a:lnTo>
                      <a:pt x="474" y="476"/>
                    </a:lnTo>
                    <a:lnTo>
                      <a:pt x="238" y="0"/>
                    </a:lnTo>
                    <a:lnTo>
                      <a:pt x="474" y="476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54">
                <a:extLst>
                  <a:ext uri="{FF2B5EF4-FFF2-40B4-BE49-F238E27FC236}">
                    <a16:creationId xmlns:a16="http://schemas.microsoft.com/office/drawing/2014/main" id="{95F469D6-C96E-4651-AAF3-B6349A5EB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0" y="4196"/>
                <a:ext cx="11" cy="76"/>
              </a:xfrm>
              <a:custGeom>
                <a:avLst/>
                <a:gdLst>
                  <a:gd name="T0" fmla="*/ 0 w 91"/>
                  <a:gd name="T1" fmla="*/ 0 h 760"/>
                  <a:gd name="T2" fmla="*/ 0 w 91"/>
                  <a:gd name="T3" fmla="*/ 0 h 760"/>
                  <a:gd name="T4" fmla="*/ 0 w 91"/>
                  <a:gd name="T5" fmla="*/ 0 h 760"/>
                  <a:gd name="T6" fmla="*/ 0 w 91"/>
                  <a:gd name="T7" fmla="*/ 0 h 760"/>
                  <a:gd name="T8" fmla="*/ 0 w 91"/>
                  <a:gd name="T9" fmla="*/ 0 h 760"/>
                  <a:gd name="T10" fmla="*/ 0 w 91"/>
                  <a:gd name="T11" fmla="*/ 0 h 7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760"/>
                  <a:gd name="T20" fmla="*/ 91 w 91"/>
                  <a:gd name="T21" fmla="*/ 760 h 7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760">
                    <a:moveTo>
                      <a:pt x="46" y="760"/>
                    </a:moveTo>
                    <a:lnTo>
                      <a:pt x="91" y="760"/>
                    </a:lnTo>
                    <a:lnTo>
                      <a:pt x="91" y="0"/>
                    </a:lnTo>
                    <a:lnTo>
                      <a:pt x="0" y="0"/>
                    </a:lnTo>
                    <a:lnTo>
                      <a:pt x="0" y="760"/>
                    </a:lnTo>
                    <a:lnTo>
                      <a:pt x="46" y="760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AutoShape 57">
              <a:extLst>
                <a:ext uri="{FF2B5EF4-FFF2-40B4-BE49-F238E27FC236}">
                  <a16:creationId xmlns:a16="http://schemas.microsoft.com/office/drawing/2014/main" id="{810A5395-6E0A-461E-88BE-BF4E98560D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" y="3063"/>
              <a:ext cx="539" cy="540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F96C84F-0670-472F-AFDE-969A2D1406C5}"/>
              </a:ext>
            </a:extLst>
          </p:cNvPr>
          <p:cNvSpPr txBox="1"/>
          <p:nvPr/>
        </p:nvSpPr>
        <p:spPr>
          <a:xfrm>
            <a:off x="415638" y="1690689"/>
            <a:ext cx="83127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window, can compute dominant orientation and then rotate image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0417469-81A2-49A4-8F09-82836B2B9660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0EE79BD-8401-487F-AF93-5534B7174F17}"/>
              </a:ext>
            </a:extLst>
          </p:cNvPr>
          <p:cNvGrpSpPr/>
          <p:nvPr/>
        </p:nvGrpSpPr>
        <p:grpSpPr>
          <a:xfrm>
            <a:off x="2182595" y="3031958"/>
            <a:ext cx="2406867" cy="3298500"/>
            <a:chOff x="2182595" y="3031958"/>
            <a:chExt cx="2406867" cy="3298500"/>
          </a:xfrm>
        </p:grpSpPr>
        <p:sp>
          <p:nvSpPr>
            <p:cNvPr id="54" name="Line 56">
              <a:extLst>
                <a:ext uri="{FF2B5EF4-FFF2-40B4-BE49-F238E27FC236}">
                  <a16:creationId xmlns:a16="http://schemas.microsoft.com/office/drawing/2014/main" id="{9F60EC46-6F66-4227-9071-9220C74122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5113" y="3276600"/>
              <a:ext cx="1538687" cy="132427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6">
              <a:extLst>
                <a:ext uri="{FF2B5EF4-FFF2-40B4-BE49-F238E27FC236}">
                  <a16:creationId xmlns:a16="http://schemas.microsoft.com/office/drawing/2014/main" id="{1E806D2A-DCAE-4540-B681-819A433782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82595" y="4564929"/>
              <a:ext cx="1320921" cy="132427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1E6C3D2-3535-40DD-B617-7C889FB385F9}"/>
                </a:ext>
              </a:extLst>
            </p:cNvPr>
            <p:cNvSpPr txBox="1"/>
            <p:nvPr/>
          </p:nvSpPr>
          <p:spPr>
            <a:xfrm>
              <a:off x="3733800" y="3031958"/>
              <a:ext cx="855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“y”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DACD198-EFE9-4603-A86D-AC93849E3BF1}"/>
                </a:ext>
              </a:extLst>
            </p:cNvPr>
            <p:cNvSpPr txBox="1"/>
            <p:nvPr/>
          </p:nvSpPr>
          <p:spPr>
            <a:xfrm>
              <a:off x="3480652" y="5745683"/>
              <a:ext cx="8556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“x”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858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F22D-48C5-4BBF-AD48-A7903F6D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Rotation</a:t>
            </a:r>
          </a:p>
        </p:txBody>
      </p:sp>
      <p:pic>
        <p:nvPicPr>
          <p:cNvPr id="4" name="Picture 3" descr="SIFT_fade">
            <a:extLst>
              <a:ext uri="{FF2B5EF4-FFF2-40B4-BE49-F238E27FC236}">
                <a16:creationId xmlns:a16="http://schemas.microsoft.com/office/drawing/2014/main" id="{AC2C7AA6-38C5-4D59-8A17-AE4945A6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02" y="2429704"/>
            <a:ext cx="4866463" cy="36504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3E46F-6D22-4237-ACAE-B6E609598F7E}"/>
              </a:ext>
            </a:extLst>
          </p:cNvPr>
          <p:cNvSpPr txBox="1"/>
          <p:nvPr/>
        </p:nvSpPr>
        <p:spPr>
          <a:xfrm>
            <a:off x="415638" y="1352486"/>
            <a:ext cx="8312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SIFT features at characteristic scales and dominant orientations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50BBBA-EDB6-4C2B-B033-4D39979D15A9}"/>
              </a:ext>
            </a:extLst>
          </p:cNvPr>
          <p:cNvSpPr txBox="1"/>
          <p:nvPr/>
        </p:nvSpPr>
        <p:spPr>
          <a:xfrm>
            <a:off x="357404" y="6262041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 credit: S. </a:t>
            </a:r>
            <a:r>
              <a:rPr lang="en-US" sz="1200" dirty="0" err="1"/>
              <a:t>Lazebnik</a:t>
            </a:r>
            <a:r>
              <a:rPr lang="en-US" sz="1200" dirty="0"/>
              <a:t>. Paper: David G. Lowe. </a:t>
            </a:r>
            <a:r>
              <a:rPr lang="en-US" sz="1200" b="1" dirty="0">
                <a:hlinkClick r:id="rId3"/>
              </a:rPr>
              <a:t>"Distinctive image features from scale-invariant </a:t>
            </a:r>
            <a:r>
              <a:rPr lang="en-US" sz="1200" b="1" dirty="0" err="1">
                <a:hlinkClick r:id="rId3"/>
              </a:rPr>
              <a:t>keypoints</a:t>
            </a:r>
            <a:r>
              <a:rPr lang="en-US" sz="1200" b="1" dirty="0">
                <a:hlinkClick r:id="rId3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1228691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F22D-48C5-4BBF-AD48-A7903F6D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and Rotation</a:t>
            </a:r>
          </a:p>
        </p:txBody>
      </p:sp>
      <p:pic>
        <p:nvPicPr>
          <p:cNvPr id="4" name="Picture 3" descr="SIFT_fade">
            <a:extLst>
              <a:ext uri="{FF2B5EF4-FFF2-40B4-BE49-F238E27FC236}">
                <a16:creationId xmlns:a16="http://schemas.microsoft.com/office/drawing/2014/main" id="{AC2C7AA6-38C5-4D59-8A17-AE4945A6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602" y="2429704"/>
            <a:ext cx="4866463" cy="36504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9168D0-B0E4-47B2-8EEB-E9D878C386E1}"/>
              </a:ext>
            </a:extLst>
          </p:cNvPr>
          <p:cNvSpPr txBox="1"/>
          <p:nvPr/>
        </p:nvSpPr>
        <p:spPr>
          <a:xfrm>
            <a:off x="357404" y="6262041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Picture credit: S. </a:t>
            </a:r>
            <a:r>
              <a:rPr lang="en-US" sz="1200" dirty="0" err="1"/>
              <a:t>Lazebnik</a:t>
            </a:r>
            <a:r>
              <a:rPr lang="en-US" sz="1200" dirty="0"/>
              <a:t>. Paper: David G. Lowe. </a:t>
            </a:r>
            <a:r>
              <a:rPr lang="en-US" sz="1200" b="1" dirty="0">
                <a:hlinkClick r:id="rId3"/>
              </a:rPr>
              <a:t>"Distinctive image features from scale-invariant </a:t>
            </a:r>
            <a:r>
              <a:rPr lang="en-US" sz="1200" b="1" dirty="0" err="1">
                <a:hlinkClick r:id="rId3"/>
              </a:rPr>
              <a:t>keypoints</a:t>
            </a:r>
            <a:r>
              <a:rPr lang="en-US" sz="1200" b="1" dirty="0">
                <a:hlinkClick r:id="rId3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0124E0-6796-4CC4-9BF6-7AC129889DCE}"/>
              </a:ext>
            </a:extLst>
          </p:cNvPr>
          <p:cNvGrpSpPr/>
          <p:nvPr/>
        </p:nvGrpSpPr>
        <p:grpSpPr>
          <a:xfrm>
            <a:off x="137474" y="2491079"/>
            <a:ext cx="4000762" cy="2711182"/>
            <a:chOff x="137474" y="2491079"/>
            <a:chExt cx="4000762" cy="271118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FA0C6D9-08DE-426A-B0EE-5D6722455B2C}"/>
                </a:ext>
              </a:extLst>
            </p:cNvPr>
            <p:cNvGrpSpPr/>
            <p:nvPr/>
          </p:nvGrpSpPr>
          <p:grpSpPr>
            <a:xfrm>
              <a:off x="180472" y="2504265"/>
              <a:ext cx="1720771" cy="1822577"/>
              <a:chOff x="-209" y="2312894"/>
              <a:chExt cx="1721433" cy="1823278"/>
            </a:xfrm>
          </p:grpSpPr>
          <p:pic>
            <p:nvPicPr>
              <p:cNvPr id="9" name="Picture 8" descr="SIFT_fade">
                <a:extLst>
                  <a:ext uri="{FF2B5EF4-FFF2-40B4-BE49-F238E27FC236}">
                    <a16:creationId xmlns:a16="http://schemas.microsoft.com/office/drawing/2014/main" id="{E903B47B-201D-400C-AE7B-115D0F2D50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90" t="45156" r="75040" b="29211"/>
              <a:stretch/>
            </p:blipFill>
            <p:spPr bwMode="auto">
              <a:xfrm rot="569431">
                <a:off x="177553" y="2508812"/>
                <a:ext cx="1365909" cy="13699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9035A08-BA2E-4308-9417-77AEF552E4EA}"/>
                  </a:ext>
                </a:extLst>
              </p:cNvPr>
              <p:cNvSpPr/>
              <p:nvPr/>
            </p:nvSpPr>
            <p:spPr>
              <a:xfrm>
                <a:off x="1472453" y="2312894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B286469-74E0-4D31-965B-013E8E57FF16}"/>
                  </a:ext>
                </a:extLst>
              </p:cNvPr>
              <p:cNvSpPr/>
              <p:nvPr/>
            </p:nvSpPr>
            <p:spPr>
              <a:xfrm>
                <a:off x="-209" y="2525806"/>
                <a:ext cx="248771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4F1B5C5-9787-4D3A-A78C-F6D71DFE47D8}"/>
                  </a:ext>
                </a:extLst>
              </p:cNvPr>
              <p:cNvSpPr/>
              <p:nvPr/>
            </p:nvSpPr>
            <p:spPr>
              <a:xfrm>
                <a:off x="123189" y="2312894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EA99A05-2EF1-4503-971C-151724D69134}"/>
                  </a:ext>
                </a:extLst>
              </p:cNvPr>
              <p:cNvSpPr/>
              <p:nvPr/>
            </p:nvSpPr>
            <p:spPr>
              <a:xfrm>
                <a:off x="226358" y="3809143"/>
                <a:ext cx="1494866" cy="2869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43A2FD9-A421-4C33-93F9-23E0AA8AC43D}"/>
                </a:ext>
              </a:extLst>
            </p:cNvPr>
            <p:cNvSpPr/>
            <p:nvPr/>
          </p:nvSpPr>
          <p:spPr>
            <a:xfrm>
              <a:off x="2102665" y="3962185"/>
              <a:ext cx="1240076" cy="1240076"/>
            </a:xfrm>
            <a:prstGeom prst="ellips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1C29ECE-09EB-40E7-9FE7-1230500706DC}"/>
                </a:ext>
              </a:extLst>
            </p:cNvPr>
            <p:cNvSpPr/>
            <p:nvPr/>
          </p:nvSpPr>
          <p:spPr>
            <a:xfrm>
              <a:off x="137474" y="2491079"/>
              <a:ext cx="1757163" cy="1757163"/>
            </a:xfrm>
            <a:prstGeom prst="ellipse">
              <a:avLst/>
            </a:prstGeom>
            <a:noFill/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A4D1166-08A9-451D-BA60-91DB320F297F}"/>
                </a:ext>
              </a:extLst>
            </p:cNvPr>
            <p:cNvCxnSpPr>
              <a:stCxn id="3" idx="0"/>
              <a:endCxn id="22" idx="7"/>
            </p:cNvCxnSpPr>
            <p:nvPr/>
          </p:nvCxnSpPr>
          <p:spPr>
            <a:xfrm flipH="1" flipV="1">
              <a:off x="1637306" y="2748410"/>
              <a:ext cx="1085397" cy="1213775"/>
            </a:xfrm>
            <a:prstGeom prst="straightConnector1">
              <a:avLst/>
            </a:prstGeom>
            <a:ln w="762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548B717-F5A1-4731-B477-93D5687CFE3C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 flipH="1" flipV="1">
              <a:off x="510416" y="4102220"/>
              <a:ext cx="1773854" cy="918436"/>
            </a:xfrm>
            <a:prstGeom prst="straightConnector1">
              <a:avLst/>
            </a:prstGeom>
            <a:ln w="76200">
              <a:solidFill>
                <a:schemeClr val="accent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CEF200-A1F0-4864-A02B-FF891CE0FEBD}"/>
                </a:ext>
              </a:extLst>
            </p:cNvPr>
            <p:cNvSpPr txBox="1"/>
            <p:nvPr/>
          </p:nvSpPr>
          <p:spPr>
            <a:xfrm>
              <a:off x="2179410" y="2811455"/>
              <a:ext cx="1958826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Rotate and set to common scale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E4BC25-576A-4556-A886-2F5C4A4CF59C}"/>
              </a:ext>
            </a:extLst>
          </p:cNvPr>
          <p:cNvGrpSpPr/>
          <p:nvPr/>
        </p:nvGrpSpPr>
        <p:grpSpPr>
          <a:xfrm>
            <a:off x="5025655" y="2137854"/>
            <a:ext cx="4118345" cy="3005427"/>
            <a:chOff x="5025655" y="2137854"/>
            <a:chExt cx="4118345" cy="300542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168153B-4AE3-4250-8BCB-ABE353BB193F}"/>
                </a:ext>
              </a:extLst>
            </p:cNvPr>
            <p:cNvGrpSpPr/>
            <p:nvPr/>
          </p:nvGrpSpPr>
          <p:grpSpPr>
            <a:xfrm>
              <a:off x="6852279" y="2137854"/>
              <a:ext cx="2291721" cy="2272781"/>
              <a:chOff x="7090239" y="2110960"/>
              <a:chExt cx="1827403" cy="1812300"/>
            </a:xfrm>
          </p:grpSpPr>
          <p:pic>
            <p:nvPicPr>
              <p:cNvPr id="10" name="Picture 9" descr="SIFT_fade">
                <a:extLst>
                  <a:ext uri="{FF2B5EF4-FFF2-40B4-BE49-F238E27FC236}">
                    <a16:creationId xmlns:a16="http://schemas.microsoft.com/office/drawing/2014/main" id="{61A9ADA0-2368-42F8-B475-D887B5481B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44" t="47988" r="22147" b="33443"/>
              <a:stretch/>
            </p:blipFill>
            <p:spPr bwMode="auto">
              <a:xfrm rot="20182491">
                <a:off x="7447100" y="2376887"/>
                <a:ext cx="1218996" cy="1203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0D444F-68C5-4D81-926D-78377A577D01}"/>
                  </a:ext>
                </a:extLst>
              </p:cNvPr>
              <p:cNvSpPr/>
              <p:nvPr/>
            </p:nvSpPr>
            <p:spPr>
              <a:xfrm>
                <a:off x="7187581" y="2235926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E39EDEB-910F-4E6B-A674-2E1DB8CED352}"/>
                  </a:ext>
                </a:extLst>
              </p:cNvPr>
              <p:cNvSpPr/>
              <p:nvPr/>
            </p:nvSpPr>
            <p:spPr>
              <a:xfrm>
                <a:off x="8525358" y="2312894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C5ACF00-4951-4D6B-BFDA-5F5F494156C0}"/>
                  </a:ext>
                </a:extLst>
              </p:cNvPr>
              <p:cNvSpPr/>
              <p:nvPr/>
            </p:nvSpPr>
            <p:spPr>
              <a:xfrm>
                <a:off x="7090239" y="2110960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5E034F2-2693-4340-91AD-820136F2B8D9}"/>
                  </a:ext>
                </a:extLst>
              </p:cNvPr>
              <p:cNvSpPr/>
              <p:nvPr/>
            </p:nvSpPr>
            <p:spPr>
              <a:xfrm>
                <a:off x="7422776" y="3450171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j</a:t>
                </a:r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197F0D1-9253-4637-889F-19058D1E0913}"/>
                </a:ext>
              </a:extLst>
            </p:cNvPr>
            <p:cNvSpPr/>
            <p:nvPr/>
          </p:nvSpPr>
          <p:spPr>
            <a:xfrm>
              <a:off x="5025655" y="4122659"/>
              <a:ext cx="846988" cy="846988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56A294E-D207-4ECB-BDF3-913794721817}"/>
                </a:ext>
              </a:extLst>
            </p:cNvPr>
            <p:cNvSpPr/>
            <p:nvPr/>
          </p:nvSpPr>
          <p:spPr>
            <a:xfrm>
              <a:off x="7172775" y="2429703"/>
              <a:ext cx="1676269" cy="1676269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A6B9377-0B31-4786-B8A5-58AAF7D7D716}"/>
                </a:ext>
              </a:extLst>
            </p:cNvPr>
            <p:cNvCxnSpPr>
              <a:cxnSpLocks/>
              <a:endCxn id="23" idx="1"/>
            </p:cNvCxnSpPr>
            <p:nvPr/>
          </p:nvCxnSpPr>
          <p:spPr>
            <a:xfrm flipV="1">
              <a:off x="5251076" y="2675187"/>
              <a:ext cx="2167183" cy="1497080"/>
            </a:xfrm>
            <a:prstGeom prst="straightConnector1">
              <a:avLst/>
            </a:prstGeom>
            <a:ln w="762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870B651-E1FA-4AE9-AF09-1A22464FA206}"/>
                </a:ext>
              </a:extLst>
            </p:cNvPr>
            <p:cNvCxnSpPr>
              <a:cxnSpLocks/>
              <a:stCxn id="21" idx="5"/>
            </p:cNvCxnSpPr>
            <p:nvPr/>
          </p:nvCxnSpPr>
          <p:spPr>
            <a:xfrm flipV="1">
              <a:off x="5748604" y="4102220"/>
              <a:ext cx="2458050" cy="743388"/>
            </a:xfrm>
            <a:prstGeom prst="straightConnector1">
              <a:avLst/>
            </a:prstGeom>
            <a:ln w="76200">
              <a:solidFill>
                <a:schemeClr val="accent3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7B9E140-1EA8-48EF-8E1D-7F9C610B3788}"/>
                </a:ext>
              </a:extLst>
            </p:cNvPr>
            <p:cNvSpPr txBox="1"/>
            <p:nvPr/>
          </p:nvSpPr>
          <p:spPr>
            <a:xfrm>
              <a:off x="6693216" y="4496950"/>
              <a:ext cx="1958826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3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Rotate and set to common scale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5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F22D-48C5-4BBF-AD48-A7903F6D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Descriptors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9168D0-B0E4-47B2-8EEB-E9D878C386E1}"/>
              </a:ext>
            </a:extLst>
          </p:cNvPr>
          <p:cNvSpPr txBox="1"/>
          <p:nvPr/>
        </p:nvSpPr>
        <p:spPr>
          <a:xfrm>
            <a:off x="357404" y="6262041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David G. Lowe. </a:t>
            </a:r>
            <a:r>
              <a:rPr lang="en-US" sz="1200" b="1" dirty="0">
                <a:hlinkClick r:id="rId2"/>
              </a:rPr>
              <a:t>"Distinctive image features from scale-invariant </a:t>
            </a:r>
            <a:r>
              <a:rPr lang="en-US" sz="1200" b="1" dirty="0" err="1">
                <a:hlinkClick r:id="rId2"/>
              </a:rPr>
              <a:t>keypoints</a:t>
            </a:r>
            <a:r>
              <a:rPr lang="en-US" sz="1200" b="1" dirty="0">
                <a:hlinkClick r:id="rId2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4CA3B2-1BC3-46DB-A77B-2E525DFEDE47}"/>
              </a:ext>
            </a:extLst>
          </p:cNvPr>
          <p:cNvGrpSpPr/>
          <p:nvPr/>
        </p:nvGrpSpPr>
        <p:grpSpPr>
          <a:xfrm>
            <a:off x="3420067" y="1353568"/>
            <a:ext cx="3241741" cy="2578301"/>
            <a:chOff x="3420067" y="1353568"/>
            <a:chExt cx="3241741" cy="25783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EDBC49-50FE-4C25-AA0D-252FDB928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8781" b="7949"/>
            <a:stretch/>
          </p:blipFill>
          <p:spPr>
            <a:xfrm flipH="1">
              <a:off x="3420067" y="1353568"/>
              <a:ext cx="2456185" cy="2578301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59B0E5E-9E57-4592-9330-88A9A172A4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6722" y="2642718"/>
              <a:ext cx="59508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129B35-5550-4D4D-8B92-087C8660B0FE}"/>
              </a:ext>
            </a:extLst>
          </p:cNvPr>
          <p:cNvGrpSpPr/>
          <p:nvPr/>
        </p:nvGrpSpPr>
        <p:grpSpPr>
          <a:xfrm>
            <a:off x="6852279" y="1581992"/>
            <a:ext cx="2291721" cy="2272781"/>
            <a:chOff x="6852279" y="2137854"/>
            <a:chExt cx="2291721" cy="227278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46C450-7A52-49E6-ADDB-3AA1DDC0B430}"/>
                </a:ext>
              </a:extLst>
            </p:cNvPr>
            <p:cNvGrpSpPr/>
            <p:nvPr/>
          </p:nvGrpSpPr>
          <p:grpSpPr>
            <a:xfrm>
              <a:off x="6852279" y="2137854"/>
              <a:ext cx="2291721" cy="2272781"/>
              <a:chOff x="7090239" y="2110960"/>
              <a:chExt cx="1827403" cy="1812300"/>
            </a:xfrm>
          </p:grpSpPr>
          <p:pic>
            <p:nvPicPr>
              <p:cNvPr id="34" name="Picture 33" descr="SIFT_fade">
                <a:extLst>
                  <a:ext uri="{FF2B5EF4-FFF2-40B4-BE49-F238E27FC236}">
                    <a16:creationId xmlns:a16="http://schemas.microsoft.com/office/drawing/2014/main" id="{333D95F9-316F-4178-9640-B39497B0F1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44" t="47988" r="22147" b="33443"/>
              <a:stretch/>
            </p:blipFill>
            <p:spPr bwMode="auto">
              <a:xfrm rot="20182491">
                <a:off x="7447100" y="2376887"/>
                <a:ext cx="1218996" cy="12034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6B39302-6E24-4BB6-8099-825482D6108A}"/>
                  </a:ext>
                </a:extLst>
              </p:cNvPr>
              <p:cNvSpPr/>
              <p:nvPr/>
            </p:nvSpPr>
            <p:spPr>
              <a:xfrm>
                <a:off x="7187581" y="2235926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3C5BF9F-9F6C-4F09-A0E1-A2D4444FFB80}"/>
                  </a:ext>
                </a:extLst>
              </p:cNvPr>
              <p:cNvSpPr/>
              <p:nvPr/>
            </p:nvSpPr>
            <p:spPr>
              <a:xfrm>
                <a:off x="8525358" y="2312894"/>
                <a:ext cx="392284" cy="1610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1B0C34A-1B90-4DAD-96D3-C61117ABF391}"/>
                  </a:ext>
                </a:extLst>
              </p:cNvPr>
              <p:cNvSpPr/>
              <p:nvPr/>
            </p:nvSpPr>
            <p:spPr>
              <a:xfrm>
                <a:off x="7090239" y="2110960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E4C39F0-ADFF-4A2B-9730-9DD0268F41CC}"/>
                  </a:ext>
                </a:extLst>
              </p:cNvPr>
              <p:cNvSpPr/>
              <p:nvPr/>
            </p:nvSpPr>
            <p:spPr>
              <a:xfrm>
                <a:off x="7422776" y="3450171"/>
                <a:ext cx="1494866" cy="3893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j</a:t>
                </a: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50D957C-1C1C-42A7-B3DA-A95AE8698E92}"/>
                </a:ext>
              </a:extLst>
            </p:cNvPr>
            <p:cNvSpPr/>
            <p:nvPr/>
          </p:nvSpPr>
          <p:spPr>
            <a:xfrm>
              <a:off x="7172775" y="2429703"/>
              <a:ext cx="1676269" cy="1676269"/>
            </a:xfrm>
            <a:prstGeom prst="ellipse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7E2595A-53BB-4234-AA90-89F34308D48B}"/>
              </a:ext>
            </a:extLst>
          </p:cNvPr>
          <p:cNvSpPr txBox="1"/>
          <p:nvPr/>
        </p:nvSpPr>
        <p:spPr>
          <a:xfrm>
            <a:off x="560304" y="4335992"/>
            <a:ext cx="802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Compute gradients</a:t>
            </a:r>
          </a:p>
          <a:p>
            <a:pPr marL="514350" indent="-514350">
              <a:buAutoNum type="arabicPeriod"/>
            </a:pPr>
            <a:r>
              <a:rPr lang="en-US" sz="2800" dirty="0"/>
              <a:t>Build histogram (2x2 here, 4x4 in practice)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AF1D48-A234-40CF-ACE1-03AF00D2148B}"/>
              </a:ext>
            </a:extLst>
          </p:cNvPr>
          <p:cNvGrpSpPr/>
          <p:nvPr/>
        </p:nvGrpSpPr>
        <p:grpSpPr>
          <a:xfrm>
            <a:off x="138637" y="1353568"/>
            <a:ext cx="3090960" cy="2578301"/>
            <a:chOff x="138637" y="1353568"/>
            <a:chExt cx="3090960" cy="257830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8A396F-B2C3-40B3-8EE6-598DE8EDB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312" b="7949"/>
            <a:stretch/>
          </p:blipFill>
          <p:spPr>
            <a:xfrm flipH="1">
              <a:off x="138637" y="1353568"/>
              <a:ext cx="2305404" cy="2578301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A2FB117-ECE1-4D53-8CB0-7F6010CDB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4511" y="2642718"/>
              <a:ext cx="595086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E76A12F-338B-4B64-BADF-F925B8EF8F2B}"/>
              </a:ext>
            </a:extLst>
          </p:cNvPr>
          <p:cNvSpPr txBox="1"/>
          <p:nvPr/>
        </p:nvSpPr>
        <p:spPr>
          <a:xfrm>
            <a:off x="560304" y="5288022"/>
            <a:ext cx="802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Gradients ignore global illumination changes</a:t>
            </a:r>
          </a:p>
        </p:txBody>
      </p:sp>
    </p:spTree>
    <p:extLst>
      <p:ext uri="{BB962C8B-B14F-4D97-AF65-F5344CB8AC3E}">
        <p14:creationId xmlns:p14="http://schemas.microsoft.com/office/powerpoint/2010/main" val="168714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E9E50-875B-4CD5-AD89-B073F701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SIFT Descriptors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CE3D3-246D-4408-BB26-90F8A2E8F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principle: build a histogram of the gradients</a:t>
            </a:r>
          </a:p>
          <a:p>
            <a:r>
              <a:rPr lang="en-US" dirty="0"/>
              <a:t>In reality: quite complicated</a:t>
            </a:r>
          </a:p>
          <a:p>
            <a:pPr lvl="1"/>
            <a:r>
              <a:rPr lang="en-US" dirty="0"/>
              <a:t>Gaussian weighting: smooth response</a:t>
            </a:r>
          </a:p>
          <a:p>
            <a:pPr lvl="1"/>
            <a:r>
              <a:rPr lang="en-US" dirty="0"/>
              <a:t>Normalization: reduces illumination effects</a:t>
            </a:r>
          </a:p>
          <a:p>
            <a:pPr lvl="1"/>
            <a:r>
              <a:rPr lang="en-US" dirty="0"/>
              <a:t>Clamping</a:t>
            </a:r>
          </a:p>
          <a:p>
            <a:pPr lvl="1"/>
            <a:r>
              <a:rPr lang="en-US" dirty="0"/>
              <a:t>Affine adaptation</a:t>
            </a:r>
          </a:p>
        </p:txBody>
      </p:sp>
    </p:spTree>
    <p:extLst>
      <p:ext uri="{BB962C8B-B14F-4D97-AF65-F5344CB8AC3E}">
        <p14:creationId xmlns:p14="http://schemas.microsoft.com/office/powerpoint/2010/main" val="138666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2C90E-B7BB-42F5-868D-6E583828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SIFT</a:t>
            </a:r>
          </a:p>
        </p:txBody>
      </p:sp>
      <p:pic>
        <p:nvPicPr>
          <p:cNvPr id="4" name="Picture 1" descr="C:\snavely\work\papers\2010\singbing\fig\TreviMatch1.png">
            <a:extLst>
              <a:ext uri="{FF2B5EF4-FFF2-40B4-BE49-F238E27FC236}">
                <a16:creationId xmlns:a16="http://schemas.microsoft.com/office/drawing/2014/main" id="{54709DEF-4B24-464D-BEC3-96FA2B16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84046"/>
            <a:ext cx="43703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snavely\work\papers\2010\singbing\fig\TreviMatch2.png">
            <a:extLst>
              <a:ext uri="{FF2B5EF4-FFF2-40B4-BE49-F238E27FC236}">
                <a16:creationId xmlns:a16="http://schemas.microsoft.com/office/drawing/2014/main" id="{AF4DF088-868F-427F-BF0D-226610E45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984046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18A7B-4E47-4D19-85EA-9B5308D101E3}"/>
              </a:ext>
            </a:extLst>
          </p:cNvPr>
          <p:cNvSpPr txBox="1"/>
          <p:nvPr/>
        </p:nvSpPr>
        <p:spPr>
          <a:xfrm>
            <a:off x="152400" y="1480457"/>
            <a:ext cx="8897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handle: up to ~60 degree out-of-plane rotation, Changes of illumination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Fast and efficient and lots of code available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2BBFD5-519A-4A2A-87E8-1EE79A82E2D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</p:spTree>
    <p:extLst>
      <p:ext uri="{BB962C8B-B14F-4D97-AF65-F5344CB8AC3E}">
        <p14:creationId xmlns:p14="http://schemas.microsoft.com/office/powerpoint/2010/main" val="3731000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3BFE-2423-404D-B12A-049150C5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23E235-8C0A-4DDC-AF33-75F0F01AE1E2}"/>
                  </a:ext>
                </a:extLst>
              </p:cNvPr>
              <p:cNvSpPr txBox="1"/>
              <p:nvPr/>
            </p:nvSpPr>
            <p:spPr>
              <a:xfrm>
                <a:off x="1006088" y="4194187"/>
                <a:ext cx="6570067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23E235-8C0A-4DDC-AF33-75F0F01AE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8" y="4194187"/>
                <a:ext cx="6570067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B4CBF87-4B8B-4C90-ACD6-95F68D438868}"/>
              </a:ext>
            </a:extLst>
          </p:cNvPr>
          <p:cNvSpPr txBox="1"/>
          <p:nvPr/>
        </p:nvSpPr>
        <p:spPr>
          <a:xfrm>
            <a:off x="562482" y="1587159"/>
            <a:ext cx="80190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doing a </a:t>
            </a:r>
            <a:r>
              <a:rPr lang="en-US" sz="2800" dirty="0" err="1"/>
              <a:t>taylor</a:t>
            </a:r>
            <a:r>
              <a:rPr lang="en-US" sz="2800" dirty="0"/>
              <a:t> expansion of the image, the second moment matrix tells us how quickly the image changes and in which directions.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1B87014-BCA6-46E5-A6E8-1B4DF571C54A}"/>
              </a:ext>
            </a:extLst>
          </p:cNvPr>
          <p:cNvGrpSpPr/>
          <p:nvPr/>
        </p:nvGrpSpPr>
        <p:grpSpPr>
          <a:xfrm>
            <a:off x="1715549" y="3022649"/>
            <a:ext cx="3359792" cy="1188739"/>
            <a:chOff x="1715549" y="2809488"/>
            <a:chExt cx="3359792" cy="1188739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898190F9-DC58-4C4F-BCD7-ADC4D3F6D817}"/>
                </a:ext>
              </a:extLst>
            </p:cNvPr>
            <p:cNvSpPr/>
            <p:nvPr/>
          </p:nvSpPr>
          <p:spPr>
            <a:xfrm rot="5400000" flipV="1">
              <a:off x="3282194" y="2431582"/>
              <a:ext cx="226503" cy="2906787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8D27A5-A5A3-4363-9B48-5BC78254636C}"/>
                </a:ext>
              </a:extLst>
            </p:cNvPr>
            <p:cNvSpPr txBox="1"/>
            <p:nvPr/>
          </p:nvSpPr>
          <p:spPr>
            <a:xfrm>
              <a:off x="1715549" y="2809488"/>
              <a:ext cx="33597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Can compute at each pixel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B2F3CF5-6A0B-4E40-B7A3-F2FEC5E3BC90}"/>
              </a:ext>
            </a:extLst>
          </p:cNvPr>
          <p:cNvGrpSpPr/>
          <p:nvPr/>
        </p:nvGrpSpPr>
        <p:grpSpPr>
          <a:xfrm>
            <a:off x="5485652" y="3090135"/>
            <a:ext cx="2576168" cy="1834015"/>
            <a:chOff x="5485652" y="2876974"/>
            <a:chExt cx="2576168" cy="18340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2D0BA9-F05F-4606-A059-5C0703095255}"/>
                </a:ext>
              </a:extLst>
            </p:cNvPr>
            <p:cNvSpPr txBox="1"/>
            <p:nvPr/>
          </p:nvSpPr>
          <p:spPr>
            <a:xfrm>
              <a:off x="5485652" y="2876974"/>
              <a:ext cx="2576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Directions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25E7311-1A20-4C37-8272-558387CCEADB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6773736" y="3400194"/>
              <a:ext cx="490258" cy="131079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6F5B42-2BE4-4162-BA41-A83F449BFE08}"/>
              </a:ext>
            </a:extLst>
          </p:cNvPr>
          <p:cNvGrpSpPr/>
          <p:nvPr/>
        </p:nvGrpSpPr>
        <p:grpSpPr>
          <a:xfrm>
            <a:off x="5755498" y="5171055"/>
            <a:ext cx="2086166" cy="1474252"/>
            <a:chOff x="5755498" y="4957894"/>
            <a:chExt cx="2086166" cy="14742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4515E0-E28B-4DB1-A056-2A553442B371}"/>
                </a:ext>
              </a:extLst>
            </p:cNvPr>
            <p:cNvSpPr txBox="1"/>
            <p:nvPr/>
          </p:nvSpPr>
          <p:spPr>
            <a:xfrm>
              <a:off x="5755498" y="5908926"/>
              <a:ext cx="2086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Amounts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B8344F7-AD3A-4249-A4A4-F9D1E312072A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6325301" y="4957894"/>
              <a:ext cx="473280" cy="95103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8DDC4D5-AD10-41EB-98BD-DA3DF9D8C0A1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6798581" y="5368954"/>
              <a:ext cx="281727" cy="53997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0551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5A21-EFBA-46F9-849F-717C54DF3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Descriptors</a:t>
            </a:r>
          </a:p>
        </p:txBody>
      </p:sp>
      <p:pic>
        <p:nvPicPr>
          <p:cNvPr id="4" name="Picture 2" descr="C:\snavely\work\papers\2010\singbing\fig\TreviMatch2.png">
            <a:extLst>
              <a:ext uri="{FF2B5EF4-FFF2-40B4-BE49-F238E27FC236}">
                <a16:creationId xmlns:a16="http://schemas.microsoft.com/office/drawing/2014/main" id="{F1D53EDB-32A7-4DA6-8EA5-1406F3EC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5" y="2499016"/>
            <a:ext cx="5325144" cy="3993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35B55B2-1541-441C-B860-B691E23F053F}"/>
              </a:ext>
            </a:extLst>
          </p:cNvPr>
          <p:cNvCxnSpPr/>
          <p:nvPr/>
        </p:nvCxnSpPr>
        <p:spPr>
          <a:xfrm flipV="1">
            <a:off x="4916747" y="3439282"/>
            <a:ext cx="1098958" cy="96473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1F97260-BCFC-40E3-BF27-A3C3369FB090}"/>
              </a:ext>
            </a:extLst>
          </p:cNvPr>
          <p:cNvSpPr txBox="1"/>
          <p:nvPr/>
        </p:nvSpPr>
        <p:spPr>
          <a:xfrm>
            <a:off x="6183485" y="2900673"/>
            <a:ext cx="198118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128D vector </a:t>
            </a:r>
            <a:r>
              <a:rPr lang="en-US" sz="3200" b="1" dirty="0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431DAA-2AA3-4C33-8DAA-677C7350E7EB}"/>
              </a:ext>
            </a:extLst>
          </p:cNvPr>
          <p:cNvSpPr txBox="1"/>
          <p:nvPr/>
        </p:nvSpPr>
        <p:spPr>
          <a:xfrm>
            <a:off x="152400" y="1480457"/>
            <a:ext cx="8897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Think of feature as some non-linear filter that maps pixels to 128D feature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9D520B-2D88-437D-B3CB-038C842A84E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N. Snavely</a:t>
            </a:r>
          </a:p>
        </p:txBody>
      </p:sp>
    </p:spTree>
    <p:extLst>
      <p:ext uri="{BB962C8B-B14F-4D97-AF65-F5344CB8AC3E}">
        <p14:creationId xmlns:p14="http://schemas.microsoft.com/office/powerpoint/2010/main" val="1026948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5FECF-8641-4726-8D8D-0BD84E624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Descriptors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BB6B0-87BB-40B3-BE5B-B4E204F63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Instance Matching</a:t>
            </a:r>
          </a:p>
          <a:p>
            <a:r>
              <a:rPr lang="en-US" dirty="0"/>
              <a:t>Category recognition </a:t>
            </a:r>
          </a:p>
        </p:txBody>
      </p:sp>
    </p:spTree>
    <p:extLst>
      <p:ext uri="{BB962C8B-B14F-4D97-AF65-F5344CB8AC3E}">
        <p14:creationId xmlns:p14="http://schemas.microsoft.com/office/powerpoint/2010/main" val="635142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59D8-1DF6-4B11-B2F6-24463C24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Matching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9DCE8-ACD9-4C69-A8D5-10528F888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B3A85-D1A6-40A2-8634-41EA33427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2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2AAFF9-BDC8-4910-9532-3AC7781B3177}"/>
              </a:ext>
            </a:extLst>
          </p:cNvPr>
          <p:cNvSpPr/>
          <p:nvPr/>
        </p:nvSpPr>
        <p:spPr>
          <a:xfrm>
            <a:off x="2333980" y="3927551"/>
            <a:ext cx="304800" cy="304800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53C86-AE1C-4A82-898D-A3EB204A88A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J. Hays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5C654-CB7A-4B02-BA12-7618B40DF4A8}"/>
                  </a:ext>
                </a:extLst>
              </p:cNvPr>
              <p:cNvSpPr txBox="1"/>
              <p:nvPr/>
            </p:nvSpPr>
            <p:spPr>
              <a:xfrm>
                <a:off x="1705800" y="3213455"/>
                <a:ext cx="531748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5C654-CB7A-4B02-BA12-7618B40DF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800" y="3213455"/>
                <a:ext cx="53174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AD8F24E-63C4-41E2-B805-D1A3801FE7D6}"/>
              </a:ext>
            </a:extLst>
          </p:cNvPr>
          <p:cNvGrpSpPr/>
          <p:nvPr/>
        </p:nvGrpSpPr>
        <p:grpSpPr>
          <a:xfrm>
            <a:off x="2638780" y="4079951"/>
            <a:ext cx="4289459" cy="972978"/>
            <a:chOff x="2638780" y="4079951"/>
            <a:chExt cx="4289459" cy="97297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6D6902-6FAE-4929-B54E-B69CA391E7A3}"/>
                </a:ext>
              </a:extLst>
            </p:cNvPr>
            <p:cNvGrpSpPr/>
            <p:nvPr/>
          </p:nvGrpSpPr>
          <p:grpSpPr>
            <a:xfrm>
              <a:off x="2638780" y="4079951"/>
              <a:ext cx="4188332" cy="313346"/>
              <a:chOff x="2638780" y="4079951"/>
              <a:chExt cx="4188332" cy="31334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4F2A544-6F35-4AAE-B177-BD3C072AEE92}"/>
                  </a:ext>
                </a:extLst>
              </p:cNvPr>
              <p:cNvSpPr/>
              <p:nvPr/>
            </p:nvSpPr>
            <p:spPr>
              <a:xfrm>
                <a:off x="6522312" y="4088497"/>
                <a:ext cx="304800" cy="304800"/>
              </a:xfrm>
              <a:prstGeom prst="rect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4D13D5E-1576-48B0-98D1-CE32E7540977}"/>
                  </a:ext>
                </a:extLst>
              </p:cNvPr>
              <p:cNvCxnSpPr>
                <a:stCxn id="7" idx="3"/>
                <a:endCxn id="8" idx="1"/>
              </p:cNvCxnSpPr>
              <p:nvPr/>
            </p:nvCxnSpPr>
            <p:spPr>
              <a:xfrm>
                <a:off x="2638780" y="4079951"/>
                <a:ext cx="3883532" cy="160946"/>
              </a:xfrm>
              <a:prstGeom prst="straightConnector1">
                <a:avLst/>
              </a:prstGeom>
              <a:ln w="7620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80E0B4D-8F5E-4160-A220-BCE93A0A1F4E}"/>
                    </a:ext>
                  </a:extLst>
                </p:cNvPr>
                <p:cNvSpPr txBox="1"/>
                <p:nvPr/>
              </p:nvSpPr>
              <p:spPr>
                <a:xfrm>
                  <a:off x="6387001" y="4560486"/>
                  <a:ext cx="541238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80E0B4D-8F5E-4160-A220-BCE93A0A1F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001" y="4560486"/>
                  <a:ext cx="541238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9229BE-9197-4359-A5F3-6B2D102DD267}"/>
                  </a:ext>
                </a:extLst>
              </p:cNvPr>
              <p:cNvSpPr txBox="1"/>
              <p:nvPr/>
            </p:nvSpPr>
            <p:spPr>
              <a:xfrm>
                <a:off x="5022208" y="5231450"/>
                <a:ext cx="3305007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=0.61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79229BE-9197-4359-A5F3-6B2D102DD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208" y="5231450"/>
                <a:ext cx="330500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CCE25BC3-0884-4B05-AF7F-807AAAAB32FF}"/>
              </a:ext>
            </a:extLst>
          </p:cNvPr>
          <p:cNvGrpSpPr/>
          <p:nvPr/>
        </p:nvGrpSpPr>
        <p:grpSpPr>
          <a:xfrm>
            <a:off x="2638780" y="3278936"/>
            <a:ext cx="5197274" cy="953415"/>
            <a:chOff x="2638780" y="3278936"/>
            <a:chExt cx="5197274" cy="9534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402DED-A5DA-4804-B634-079956505045}"/>
                </a:ext>
              </a:extLst>
            </p:cNvPr>
            <p:cNvSpPr/>
            <p:nvPr/>
          </p:nvSpPr>
          <p:spPr>
            <a:xfrm>
              <a:off x="7294816" y="3927551"/>
              <a:ext cx="304800" cy="304800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E56FCE-BF83-4688-8F89-B2F28523CCEC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2638780" y="4079951"/>
              <a:ext cx="4656036" cy="0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A5A1844-7704-4445-9839-3E12395A24C3}"/>
                    </a:ext>
                  </a:extLst>
                </p:cNvPr>
                <p:cNvSpPr txBox="1"/>
                <p:nvPr/>
              </p:nvSpPr>
              <p:spPr>
                <a:xfrm>
                  <a:off x="7294816" y="3278936"/>
                  <a:ext cx="541238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A5A1844-7704-4445-9839-3E12395A24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4816" y="3278936"/>
                  <a:ext cx="541238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58D200-A804-4ECE-B2F2-2A54247E9897}"/>
                  </a:ext>
                </a:extLst>
              </p:cNvPr>
              <p:cNvSpPr txBox="1"/>
              <p:nvPr/>
            </p:nvSpPr>
            <p:spPr>
              <a:xfrm>
                <a:off x="5022208" y="2690776"/>
                <a:ext cx="3305007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=1.22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58D200-A804-4ECE-B2F2-2A54247E9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208" y="2690776"/>
                <a:ext cx="330500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8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59D8-1DF6-4B11-B2F6-24463C24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Matching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9DCE8-ACD9-4C69-A8D5-10528F888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6B3A85-D1A6-40A2-8634-41EA33427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20" y="1641551"/>
            <a:ext cx="3429000" cy="4572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2AAFF9-BDC8-4910-9532-3AC7781B3177}"/>
              </a:ext>
            </a:extLst>
          </p:cNvPr>
          <p:cNvSpPr/>
          <p:nvPr/>
        </p:nvSpPr>
        <p:spPr>
          <a:xfrm>
            <a:off x="1401000" y="4498392"/>
            <a:ext cx="304800" cy="3048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53C86-AE1C-4A82-898D-A3EB204A88A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credit: J. Hays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E25BC3-8E99-42F1-85E8-0188700A2049}"/>
              </a:ext>
            </a:extLst>
          </p:cNvPr>
          <p:cNvGrpSpPr/>
          <p:nvPr/>
        </p:nvGrpSpPr>
        <p:grpSpPr>
          <a:xfrm>
            <a:off x="1705800" y="4650792"/>
            <a:ext cx="4144108" cy="472761"/>
            <a:chOff x="1705800" y="4650792"/>
            <a:chExt cx="4144108" cy="47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F2A544-6F35-4AAE-B177-BD3C072AEE92}"/>
                </a:ext>
              </a:extLst>
            </p:cNvPr>
            <p:cNvSpPr/>
            <p:nvPr/>
          </p:nvSpPr>
          <p:spPr>
            <a:xfrm>
              <a:off x="5545108" y="4818753"/>
              <a:ext cx="304800" cy="30480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4D13D5E-1576-48B0-98D1-CE32E7540977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>
              <a:off x="1705800" y="4650792"/>
              <a:ext cx="3839308" cy="32036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1FEBC4-55E7-4B2A-8CCC-0CA1893F6DBB}"/>
              </a:ext>
            </a:extLst>
          </p:cNvPr>
          <p:cNvGrpSpPr/>
          <p:nvPr/>
        </p:nvGrpSpPr>
        <p:grpSpPr>
          <a:xfrm>
            <a:off x="1705800" y="4650792"/>
            <a:ext cx="5290356" cy="450836"/>
            <a:chOff x="1705800" y="4650792"/>
            <a:chExt cx="5290356" cy="4508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402DED-A5DA-4804-B634-079956505045}"/>
                </a:ext>
              </a:extLst>
            </p:cNvPr>
            <p:cNvSpPr/>
            <p:nvPr/>
          </p:nvSpPr>
          <p:spPr>
            <a:xfrm>
              <a:off x="6691356" y="4796828"/>
              <a:ext cx="304800" cy="30480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E56FCE-BF83-4688-8F89-B2F28523CCEC}"/>
                </a:ext>
              </a:extLst>
            </p:cNvPr>
            <p:cNvCxnSpPr>
              <a:cxnSpLocks/>
              <a:stCxn id="7" idx="3"/>
              <a:endCxn id="9" idx="1"/>
            </p:cNvCxnSpPr>
            <p:nvPr/>
          </p:nvCxnSpPr>
          <p:spPr>
            <a:xfrm>
              <a:off x="1705800" y="4650792"/>
              <a:ext cx="4985556" cy="29843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5C654-CB7A-4B02-BA12-7618B40DF4A8}"/>
                  </a:ext>
                </a:extLst>
              </p:cNvPr>
              <p:cNvSpPr txBox="1"/>
              <p:nvPr/>
            </p:nvSpPr>
            <p:spPr>
              <a:xfrm>
                <a:off x="1282781" y="3835928"/>
                <a:ext cx="541238" cy="4924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5C654-CB7A-4B02-BA12-7618B40DF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781" y="3835928"/>
                <a:ext cx="54123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E746D4EC-6457-433D-8399-1509C7FEF422}"/>
              </a:ext>
            </a:extLst>
          </p:cNvPr>
          <p:cNvGrpSpPr/>
          <p:nvPr/>
        </p:nvGrpSpPr>
        <p:grpSpPr>
          <a:xfrm>
            <a:off x="1705800" y="4650792"/>
            <a:ext cx="6197747" cy="472761"/>
            <a:chOff x="1705800" y="4650792"/>
            <a:chExt cx="6197747" cy="47276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EC9AA68-D475-4D50-9B1C-5D65D46A6559}"/>
                </a:ext>
              </a:extLst>
            </p:cNvPr>
            <p:cNvSpPr/>
            <p:nvPr/>
          </p:nvSpPr>
          <p:spPr>
            <a:xfrm>
              <a:off x="7598747" y="4818753"/>
              <a:ext cx="304800" cy="304800"/>
            </a:xfrm>
            <a:prstGeom prst="rect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FA256A5-57C6-42AB-B997-8C36DE0CAB2C}"/>
                </a:ext>
              </a:extLst>
            </p:cNvPr>
            <p:cNvCxnSpPr>
              <a:cxnSpLocks/>
              <a:stCxn id="7" idx="3"/>
              <a:endCxn id="22" idx="1"/>
            </p:cNvCxnSpPr>
            <p:nvPr/>
          </p:nvCxnSpPr>
          <p:spPr>
            <a:xfrm>
              <a:off x="1705800" y="4650792"/>
              <a:ext cx="5892947" cy="320361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B877DA-5A2D-4E93-87FE-64C71EA462B5}"/>
              </a:ext>
            </a:extLst>
          </p:cNvPr>
          <p:cNvGrpSpPr/>
          <p:nvPr/>
        </p:nvGrpSpPr>
        <p:grpSpPr>
          <a:xfrm>
            <a:off x="5426889" y="5225427"/>
            <a:ext cx="2586976" cy="492444"/>
            <a:chOff x="5426889" y="5225427"/>
            <a:chExt cx="2586976" cy="4924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323C4A5-09EC-4087-BF00-EBE491E2B5BB}"/>
                    </a:ext>
                  </a:extLst>
                </p:cNvPr>
                <p:cNvSpPr txBox="1"/>
                <p:nvPr/>
              </p:nvSpPr>
              <p:spPr>
                <a:xfrm>
                  <a:off x="5426889" y="5225428"/>
                  <a:ext cx="541237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323C4A5-09EC-4087-BF00-EBE491E2B5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6889" y="5225428"/>
                  <a:ext cx="541237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E1C8E1A-A9D6-40B4-BF1A-A58A1B5AC57D}"/>
                    </a:ext>
                  </a:extLst>
                </p:cNvPr>
                <p:cNvSpPr txBox="1"/>
                <p:nvPr/>
              </p:nvSpPr>
              <p:spPr>
                <a:xfrm>
                  <a:off x="6573137" y="5225427"/>
                  <a:ext cx="541237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E1C8E1A-A9D6-40B4-BF1A-A58A1B5AC5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3137" y="5225427"/>
                  <a:ext cx="541237" cy="49244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E88A4CA-87A0-4C48-AC4C-A2D1D3B0455B}"/>
                    </a:ext>
                  </a:extLst>
                </p:cNvPr>
                <p:cNvSpPr txBox="1"/>
                <p:nvPr/>
              </p:nvSpPr>
              <p:spPr>
                <a:xfrm>
                  <a:off x="7472628" y="5225427"/>
                  <a:ext cx="541237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E88A4CA-87A0-4C48-AC4C-A2D1D3B04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2628" y="5225427"/>
                  <a:ext cx="541237" cy="4924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05C71D-516B-486B-8F36-BC41D1F941A9}"/>
              </a:ext>
            </a:extLst>
          </p:cNvPr>
          <p:cNvGrpSpPr/>
          <p:nvPr/>
        </p:nvGrpSpPr>
        <p:grpSpPr>
          <a:xfrm>
            <a:off x="5061029" y="1868147"/>
            <a:ext cx="3193182" cy="1883765"/>
            <a:chOff x="5061029" y="1868147"/>
            <a:chExt cx="3193182" cy="1883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79229BE-9197-4359-A5F3-6B2D102DD267}"/>
                    </a:ext>
                  </a:extLst>
                </p:cNvPr>
                <p:cNvSpPr txBox="1"/>
                <p:nvPr/>
              </p:nvSpPr>
              <p:spPr>
                <a:xfrm>
                  <a:off x="5061029" y="1868147"/>
                  <a:ext cx="319318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=0.34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79229BE-9197-4359-A5F3-6B2D102DD2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029" y="1868147"/>
                  <a:ext cx="3193182" cy="49244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8F81F9-12B1-4A7E-B092-A5DE685834F4}"/>
                    </a:ext>
                  </a:extLst>
                </p:cNvPr>
                <p:cNvSpPr txBox="1"/>
                <p:nvPr/>
              </p:nvSpPr>
              <p:spPr>
                <a:xfrm>
                  <a:off x="5061029" y="2576578"/>
                  <a:ext cx="319318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=0.30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88F81F9-12B1-4A7E-B092-A5DE685834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029" y="2576578"/>
                  <a:ext cx="3193182" cy="49244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378CAF-48F7-4B2C-A826-0685B9B7EE16}"/>
                    </a:ext>
                  </a:extLst>
                </p:cNvPr>
                <p:cNvSpPr txBox="1"/>
                <p:nvPr/>
              </p:nvSpPr>
              <p:spPr>
                <a:xfrm>
                  <a:off x="5061029" y="3259469"/>
                  <a:ext cx="3193182" cy="4924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‖"/>
                            <m:endChr m:val="‖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b>
                            </m:sSub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=0.40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1378CAF-48F7-4B2C-A826-0685B9B7EE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1029" y="3259469"/>
                  <a:ext cx="3193182" cy="49244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9874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370F5-14E4-45F3-88FB-86F16FF9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Nearest Neighbor Trick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96BA1-8ADB-4239-B7AE-BE2749A6C117}"/>
              </a:ext>
            </a:extLst>
          </p:cNvPr>
          <p:cNvSpPr txBox="1"/>
          <p:nvPr/>
        </p:nvSpPr>
        <p:spPr>
          <a:xfrm>
            <a:off x="123031" y="1480457"/>
            <a:ext cx="8897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feature x, nearest neighbor to x is a good match, but distances can’t be </a:t>
            </a:r>
            <a:r>
              <a:rPr lang="en-US" sz="2800" dirty="0" err="1"/>
              <a:t>thresholded</a:t>
            </a:r>
            <a:r>
              <a:rPr lang="en-US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Instead, find nearest neighbor and second nearest neighbor. This ratio is a good test for matches: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6424D4-2C92-407E-AAFE-7A957E05469A}"/>
                  </a:ext>
                </a:extLst>
              </p:cNvPr>
              <p:cNvSpPr txBox="1"/>
              <p:nvPr/>
            </p:nvSpPr>
            <p:spPr>
              <a:xfrm>
                <a:off x="3157670" y="3875521"/>
                <a:ext cx="3104440" cy="1202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𝑁𝑁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𝑁𝑁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6424D4-2C92-407E-AAFE-7A957E0546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670" y="3875521"/>
                <a:ext cx="3104440" cy="12021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9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51F0F-4514-40EC-8830-1B0073A53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Nearest Neighbor Trick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7FD5945-9E0B-4D7F-8AED-BFF7150EF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5412" y="1690689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E2B90-D5AA-46EE-A1F3-D45ABFAD92C0}"/>
              </a:ext>
            </a:extLst>
          </p:cNvPr>
          <p:cNvSpPr txBox="1"/>
          <p:nvPr/>
        </p:nvSpPr>
        <p:spPr>
          <a:xfrm>
            <a:off x="357404" y="6262041"/>
            <a:ext cx="8312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from David G. Lowe. </a:t>
            </a:r>
            <a:r>
              <a:rPr lang="en-US" sz="1200" b="1" dirty="0">
                <a:hlinkClick r:id="rId3"/>
              </a:rPr>
              <a:t>"Distinctive image features from scale-invariant </a:t>
            </a:r>
            <a:r>
              <a:rPr lang="en-US" sz="1200" b="1" dirty="0" err="1">
                <a:hlinkClick r:id="rId3"/>
              </a:rPr>
              <a:t>keypoints</a:t>
            </a:r>
            <a:r>
              <a:rPr lang="en-US" sz="1200" b="1" dirty="0">
                <a:hlinkClick r:id="rId3"/>
              </a:rPr>
              <a:t>.”</a:t>
            </a:r>
            <a:r>
              <a:rPr lang="en-US" sz="1200" b="1" dirty="0"/>
              <a:t> </a:t>
            </a:r>
            <a:r>
              <a:rPr lang="en-US" sz="1200" i="1" dirty="0"/>
              <a:t>IJCV</a:t>
            </a:r>
            <a:r>
              <a:rPr lang="en-US" sz="1200" dirty="0"/>
              <a:t> 60 (2), pp. 91-110, 2004. </a:t>
            </a:r>
          </a:p>
        </p:txBody>
      </p:sp>
    </p:spTree>
    <p:extLst>
      <p:ext uri="{BB962C8B-B14F-4D97-AF65-F5344CB8AC3E}">
        <p14:creationId xmlns:p14="http://schemas.microsoft.com/office/powerpoint/2010/main" val="28385739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A8B17-6145-40FC-A70F-EBF15895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F0145-5E16-49FF-9966-26282AAB9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128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9CADB-F224-435A-A942-E87638476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8AB5-6FA7-4EB6-B3FF-0D19861B8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2118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CA8B0-32B8-4F40-AA49-8ADCB022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Reading for the Curious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CB615-7232-4033-837A-9D86169D4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145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adaptation</a:t>
            </a:r>
          </a:p>
        </p:txBody>
      </p:sp>
      <p:graphicFrame>
        <p:nvGraphicFramePr>
          <p:cNvPr id="24578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1219200" y="1720850"/>
          <a:ext cx="6400800" cy="117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6" name="Equation" r:id="rId4" imgW="2768400" imgH="507960" progId="Equation.3">
                  <p:embed/>
                </p:oleObj>
              </mc:Choice>
              <mc:Fallback>
                <p:oleObj name="Equation" r:id="rId4" imgW="2768400" imgH="507960" progId="Equation.3">
                  <p:embed/>
                  <p:pic>
                    <p:nvPicPr>
                      <p:cNvPr id="24578" name="Object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20850"/>
                        <a:ext cx="6400800" cy="1174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29050" y="3124200"/>
            <a:ext cx="4968875" cy="2743200"/>
            <a:chOff x="2254" y="2300"/>
            <a:chExt cx="3378" cy="1865"/>
          </a:xfrm>
        </p:grpSpPr>
        <p:sp>
          <p:nvSpPr>
            <p:cNvPr id="24585" name="Text Box 13"/>
            <p:cNvSpPr txBox="1">
              <a:spLocks noChangeArrowheads="1"/>
            </p:cNvSpPr>
            <p:nvPr/>
          </p:nvSpPr>
          <p:spPr bwMode="auto">
            <a:xfrm>
              <a:off x="4624" y="276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24586" name="Text Box 14"/>
            <p:cNvSpPr txBox="1">
              <a:spLocks noChangeArrowheads="1"/>
            </p:cNvSpPr>
            <p:nvPr/>
          </p:nvSpPr>
          <p:spPr bwMode="auto">
            <a:xfrm>
              <a:off x="2656" y="2300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24587" name="Oval 15"/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8" name="Line 16"/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17"/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AutoShape 18"/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1" name="AutoShape 19"/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2" name="Rectangle 20"/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max</a:t>
              </a:r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24593" name="Rectangle 21"/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min</a:t>
              </a: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24582" name="Text Box 22"/>
          <p:cNvSpPr txBox="1">
            <a:spLocks noChangeArrowheads="1"/>
          </p:cNvSpPr>
          <p:nvPr/>
        </p:nvSpPr>
        <p:spPr bwMode="auto">
          <a:xfrm>
            <a:off x="685800" y="914400"/>
            <a:ext cx="77724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dirty="0"/>
              <a:t>Consider the second moment matrix of the window containing the blob:</a:t>
            </a:r>
            <a:endParaRPr lang="en-US" sz="2400" i="1" dirty="0"/>
          </a:p>
          <a:p>
            <a:pPr eaLnBrk="1" hangingPunct="1">
              <a:spcBef>
                <a:spcPct val="50000"/>
              </a:spcBef>
            </a:pPr>
            <a:endParaRPr lang="en-US" dirty="0"/>
          </a:p>
        </p:txBody>
      </p:sp>
      <p:graphicFrame>
        <p:nvGraphicFramePr>
          <p:cNvPr id="21507" name="Object 23"/>
          <p:cNvGraphicFramePr>
            <a:graphicFrameLocks noChangeAspect="1"/>
          </p:cNvGraphicFramePr>
          <p:nvPr/>
        </p:nvGraphicFramePr>
        <p:xfrm>
          <a:off x="914400" y="4264025"/>
          <a:ext cx="274320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7" name="Equation" r:id="rId6" imgW="1358640" imgH="457200" progId="Equation.3">
                  <p:embed/>
                </p:oleObj>
              </mc:Choice>
              <mc:Fallback>
                <p:oleObj name="Equation" r:id="rId6" imgW="1358640" imgH="457200" progId="Equation.3">
                  <p:embed/>
                  <p:pic>
                    <p:nvPicPr>
                      <p:cNvPr id="21507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264025"/>
                        <a:ext cx="2743200" cy="922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24"/>
          <p:cNvSpPr txBox="1">
            <a:spLocks noChangeArrowheads="1"/>
          </p:cNvSpPr>
          <p:nvPr/>
        </p:nvSpPr>
        <p:spPr bwMode="auto">
          <a:xfrm>
            <a:off x="838200" y="3657600"/>
            <a:ext cx="1127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Recall: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685800" y="5989638"/>
            <a:ext cx="7772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/>
              <a:t>This ellipse visualizes the “characteristic shape” of the window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43800" y="6544876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D27C-E5C4-4AD6-BEA1-E14C7408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Together The Eigenvalues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A1EFB8-7A76-4461-92C2-69E860A83153}"/>
                  </a:ext>
                </a:extLst>
              </p:cNvPr>
              <p:cNvSpPr txBox="1"/>
              <p:nvPr/>
            </p:nvSpPr>
            <p:spPr>
              <a:xfrm>
                <a:off x="342082" y="2161142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A1EFB8-7A76-4461-92C2-69E860A83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82" y="2161142"/>
                <a:ext cx="4283031" cy="8617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30794EA-31A4-4FE2-89BC-68C9968CA918}"/>
              </a:ext>
            </a:extLst>
          </p:cNvPr>
          <p:cNvGrpSpPr/>
          <p:nvPr/>
        </p:nvGrpSpPr>
        <p:grpSpPr>
          <a:xfrm>
            <a:off x="4572000" y="1690689"/>
            <a:ext cx="4495800" cy="4343400"/>
            <a:chOff x="4095750" y="2149474"/>
            <a:chExt cx="4495800" cy="4343400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F67A1F9-7D96-4E60-9466-A87E3347D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2149474"/>
              <a:ext cx="4343400" cy="4343400"/>
            </a:xfrm>
            <a:prstGeom prst="rect">
              <a:avLst/>
            </a:prstGeom>
            <a:solidFill>
              <a:srgbClr val="F38F6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E48DF6A-3EC0-4488-98B6-B63B96BA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150" y="2149474"/>
              <a:ext cx="3886200" cy="3937000"/>
            </a:xfrm>
            <a:custGeom>
              <a:avLst/>
              <a:gdLst>
                <a:gd name="T0" fmla="*/ 0 w 2448"/>
                <a:gd name="T1" fmla="*/ 2147483647 h 2480"/>
                <a:gd name="T2" fmla="*/ 2147483647 w 2448"/>
                <a:gd name="T3" fmla="*/ 0 h 2480"/>
                <a:gd name="T4" fmla="*/ 2147483647 w 2448"/>
                <a:gd name="T5" fmla="*/ 0 h 2480"/>
                <a:gd name="T6" fmla="*/ 2147483647 w 2448"/>
                <a:gd name="T7" fmla="*/ 2147483647 h 2480"/>
                <a:gd name="T8" fmla="*/ 2147483647 w 2448"/>
                <a:gd name="T9" fmla="*/ 2147483647 h 2480"/>
                <a:gd name="T10" fmla="*/ 0 w 2448"/>
                <a:gd name="T11" fmla="*/ 2147483647 h 2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8"/>
                <a:gd name="T19" fmla="*/ 0 h 2480"/>
                <a:gd name="T20" fmla="*/ 2448 w 2448"/>
                <a:gd name="T21" fmla="*/ 2480 h 2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8" h="2480">
                  <a:moveTo>
                    <a:pt x="0" y="1920"/>
                  </a:moveTo>
                  <a:lnTo>
                    <a:pt x="672" y="0"/>
                  </a:lnTo>
                  <a:lnTo>
                    <a:pt x="2448" y="0"/>
                  </a:lnTo>
                  <a:lnTo>
                    <a:pt x="2448" y="1872"/>
                  </a:lnTo>
                  <a:lnTo>
                    <a:pt x="555" y="2480"/>
                  </a:lnTo>
                  <a:lnTo>
                    <a:pt x="0" y="192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5754348-749B-4985-8119-D192D40BF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4740274"/>
              <a:ext cx="1749425" cy="1752600"/>
            </a:xfrm>
            <a:prstGeom prst="rtTriangl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5EB5D147-C1DA-4461-9CAF-3D727DAFA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2759074"/>
              <a:ext cx="26670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“Corner”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&gt;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894C24D0-8012-40ED-8F54-89A80ABD5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0" y="55022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98731A2E-5B78-4F8B-83D5-A5AFFB67F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150" y="23018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 i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</a:t>
              </a: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04CA26CC-E37E-4DCE-8C76-488F58D20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50" y="5578474"/>
              <a:ext cx="12192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“Flat” region</a:t>
              </a:r>
              <a:endPara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CC893FC4-FF2B-44F5-900A-98855C342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7550" y="2530474"/>
              <a:ext cx="609600" cy="638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44133864-55FD-48C7-A58F-211B4BDC6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0" y="2225674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C7D18038-E905-4DB7-9730-41DDC5F8F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550" y="5349874"/>
              <a:ext cx="152400" cy="15240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04CB9129-DD02-496C-B474-B06A89D925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542000">
              <a:off x="6784182" y="5953917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F97AF657-89C1-40B5-921C-E27331E0E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75" y="5111749"/>
              <a:ext cx="12747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|R| </a:t>
              </a:r>
              <a:r>
                <a:rPr lang="en-US" sz="2400">
                  <a:latin typeface="Times New Roman" pitchFamily="18" charset="0"/>
                  <a:sym typeface="Symbol" pitchFamily="18" charset="2"/>
                </a:rPr>
                <a:t>small</a:t>
              </a: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B95EE338-C864-46FB-BFEA-AAE7F33DD9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2550" y="5578474"/>
              <a:ext cx="533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8">
            <a:extLst>
              <a:ext uri="{FF2B5EF4-FFF2-40B4-BE49-F238E27FC236}">
                <a16:creationId xmlns:a16="http://schemas.microsoft.com/office/drawing/2014/main" id="{C16CA6FB-C574-42E7-8E5F-5B2BA86DA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35" y="3313454"/>
            <a:ext cx="4187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i="1" dirty="0">
                <a:latin typeface="+mj-lt"/>
              </a:rPr>
              <a:t>α</a:t>
            </a:r>
            <a:r>
              <a:rPr lang="en-US" sz="2800" dirty="0">
                <a:latin typeface="+mj-lt"/>
              </a:rPr>
              <a:t>: constant (0.04 to 0.06)</a:t>
            </a:r>
            <a:endParaRPr lang="el-GR" sz="2800" dirty="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18BE90-D5A6-418F-BE9C-EE756B686C93}"/>
              </a:ext>
            </a:extLst>
          </p:cNvPr>
          <p:cNvSpPr txBox="1"/>
          <p:nvPr/>
        </p:nvSpPr>
        <p:spPr>
          <a:xfrm>
            <a:off x="228600" y="6492874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r>
              <a:rPr lang="en-US" sz="1200" kern="0" dirty="0">
                <a:solidFill>
                  <a:sysClr val="windowText" lastClr="000000"/>
                </a:solidFill>
              </a:rPr>
              <a:t>; Note: this refers to visualization ellipses, not original M ellipse. Other slides on the internet may vary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27663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butterfly_cir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738" y="1524000"/>
            <a:ext cx="575786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adaptation example</a:t>
            </a: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2459038" y="5830888"/>
            <a:ext cx="4306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Scale-invariant regions (blobs)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43800" y="6544876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adaptation example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4" name="Picture 4" descr="butterfly_ellips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9738" y="1524000"/>
            <a:ext cx="575786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3124200" y="5830888"/>
            <a:ext cx="2982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Affine-adapted blobs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6544876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/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4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/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200804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2843</TotalTime>
  <Words>2103</Words>
  <Application>Microsoft Office PowerPoint</Application>
  <PresentationFormat>On-screen Show (4:3)</PresentationFormat>
  <Paragraphs>381</Paragraphs>
  <Slides>71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Arial Unicode MS</vt:lpstr>
      <vt:lpstr>AvantGarde Bk BT</vt:lpstr>
      <vt:lpstr>Calibri</vt:lpstr>
      <vt:lpstr>Cambria Math</vt:lpstr>
      <vt:lpstr>Symbol</vt:lpstr>
      <vt:lpstr>Times New Roman</vt:lpstr>
      <vt:lpstr>My New Default Theme</vt:lpstr>
      <vt:lpstr>Equation</vt:lpstr>
      <vt:lpstr>Bitmap Image</vt:lpstr>
      <vt:lpstr>Scales and Descriptors</vt:lpstr>
      <vt:lpstr>Administrivia</vt:lpstr>
      <vt:lpstr>Recap: Motivation</vt:lpstr>
      <vt:lpstr>Last Time</vt:lpstr>
      <vt:lpstr>Last Time – Corner Detection</vt:lpstr>
      <vt:lpstr>Corner Detection</vt:lpstr>
      <vt:lpstr>Putting Together The Eigenvalues</vt:lpstr>
      <vt:lpstr>In Practice</vt:lpstr>
      <vt:lpstr>In Practice</vt:lpstr>
      <vt:lpstr>Computing R</vt:lpstr>
      <vt:lpstr>Computing R</vt:lpstr>
      <vt:lpstr>In Practice</vt:lpstr>
      <vt:lpstr>Thresholded R</vt:lpstr>
      <vt:lpstr>In Practice</vt:lpstr>
      <vt:lpstr>Thresholded</vt:lpstr>
      <vt:lpstr>Final Results</vt:lpstr>
      <vt:lpstr>Desirable Properties</vt:lpstr>
      <vt:lpstr>Recall Motivating Problem</vt:lpstr>
      <vt:lpstr>Affine Intensity Change</vt:lpstr>
      <vt:lpstr>Image Translation</vt:lpstr>
      <vt:lpstr>Image Rotation</vt:lpstr>
      <vt:lpstr>Image Scaling</vt:lpstr>
      <vt:lpstr>Recap: Motivation</vt:lpstr>
      <vt:lpstr>Today</vt:lpstr>
      <vt:lpstr>Key Idea: Scale</vt:lpstr>
      <vt:lpstr>Key Idea: Scale</vt:lpstr>
      <vt:lpstr>Solution to Scales</vt:lpstr>
      <vt:lpstr>Aside: This Trick is Common</vt:lpstr>
      <vt:lpstr>Aside: This Trick is Common</vt:lpstr>
      <vt:lpstr>Aside: This Trick is Common</vt:lpstr>
      <vt:lpstr>Aside: This Trick is Common</vt:lpstr>
      <vt:lpstr>Blob Detection</vt:lpstr>
      <vt:lpstr>Gaussian Derivatives</vt:lpstr>
      <vt:lpstr>Laplacian of Gaussian</vt:lpstr>
      <vt:lpstr>Edge Detection with Laplacian</vt:lpstr>
      <vt:lpstr>Blob Detection with Laplacian</vt:lpstr>
      <vt:lpstr>Scale Selection</vt:lpstr>
      <vt:lpstr>Characteristic Scale</vt:lpstr>
      <vt:lpstr>Scale-space blob detector</vt:lpstr>
      <vt:lpstr>Scale-space blob detector: Example</vt:lpstr>
      <vt:lpstr>Scale-space blob detector: Example</vt:lpstr>
      <vt:lpstr>Scale-space blob detector</vt:lpstr>
      <vt:lpstr>Finding Maxima</vt:lpstr>
      <vt:lpstr>Scale Space</vt:lpstr>
      <vt:lpstr>Scale Space</vt:lpstr>
      <vt:lpstr>Finding Maxima</vt:lpstr>
      <vt:lpstr>Scale-space blob detector: Example</vt:lpstr>
      <vt:lpstr>Efficient implementation</vt:lpstr>
      <vt:lpstr>Efficient implementation</vt:lpstr>
      <vt:lpstr>Problem 1 Solved</vt:lpstr>
      <vt:lpstr>Problem 2 – Describing Features</vt:lpstr>
      <vt:lpstr>Problem 2 – Describing Features</vt:lpstr>
      <vt:lpstr>Handling Scale</vt:lpstr>
      <vt:lpstr>Handling Rotation</vt:lpstr>
      <vt:lpstr>Scale and Rotation</vt:lpstr>
      <vt:lpstr>Scale and Rotation</vt:lpstr>
      <vt:lpstr>SIFT Descriptors</vt:lpstr>
      <vt:lpstr>SIFT Descriptors</vt:lpstr>
      <vt:lpstr>Properties of SIFT</vt:lpstr>
      <vt:lpstr>Feature Descriptors</vt:lpstr>
      <vt:lpstr>Using Descriptors</vt:lpstr>
      <vt:lpstr>Instance Matching</vt:lpstr>
      <vt:lpstr>Instance Matching</vt:lpstr>
      <vt:lpstr>2nd Nearest Neighbor Trick </vt:lpstr>
      <vt:lpstr>2nd Nearest Neighbor Trick </vt:lpstr>
      <vt:lpstr>PowerPoint Presentation</vt:lpstr>
      <vt:lpstr>PowerPoint Presentation</vt:lpstr>
      <vt:lpstr>Extra Reading for the Curious</vt:lpstr>
      <vt:lpstr>Affine adaptation</vt:lpstr>
      <vt:lpstr>Affine adaptation example</vt:lpstr>
      <vt:lpstr>Affine adaptation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307</cp:revision>
  <dcterms:created xsi:type="dcterms:W3CDTF">2018-12-05T18:14:01Z</dcterms:created>
  <dcterms:modified xsi:type="dcterms:W3CDTF">2019-09-30T21:32:34Z</dcterms:modified>
</cp:coreProperties>
</file>