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4"/>
  </p:notesMasterIdLst>
  <p:sldIdLst>
    <p:sldId id="256" r:id="rId2"/>
    <p:sldId id="382" r:id="rId3"/>
    <p:sldId id="257" r:id="rId4"/>
    <p:sldId id="391" r:id="rId5"/>
    <p:sldId id="264" r:id="rId6"/>
    <p:sldId id="265" r:id="rId7"/>
    <p:sldId id="266" r:id="rId8"/>
    <p:sldId id="291" r:id="rId9"/>
    <p:sldId id="267" r:id="rId10"/>
    <p:sldId id="277" r:id="rId11"/>
    <p:sldId id="276" r:id="rId12"/>
    <p:sldId id="287" r:id="rId13"/>
    <p:sldId id="288" r:id="rId14"/>
    <p:sldId id="278" r:id="rId15"/>
    <p:sldId id="279" r:id="rId16"/>
    <p:sldId id="274" r:id="rId17"/>
    <p:sldId id="350" r:id="rId18"/>
    <p:sldId id="280" r:id="rId19"/>
    <p:sldId id="281" r:id="rId20"/>
    <p:sldId id="282" r:id="rId21"/>
    <p:sldId id="284" r:id="rId22"/>
    <p:sldId id="285" r:id="rId23"/>
    <p:sldId id="286" r:id="rId24"/>
    <p:sldId id="283" r:id="rId25"/>
    <p:sldId id="289" r:id="rId26"/>
    <p:sldId id="290" r:id="rId27"/>
    <p:sldId id="301" r:id="rId28"/>
    <p:sldId id="306" r:id="rId29"/>
    <p:sldId id="293" r:id="rId30"/>
    <p:sldId id="295" r:id="rId31"/>
    <p:sldId id="297" r:id="rId32"/>
    <p:sldId id="299" r:id="rId33"/>
    <p:sldId id="304" r:id="rId34"/>
    <p:sldId id="310" r:id="rId35"/>
    <p:sldId id="311" r:id="rId36"/>
    <p:sldId id="312" r:id="rId37"/>
    <p:sldId id="307" r:id="rId38"/>
    <p:sldId id="308" r:id="rId39"/>
    <p:sldId id="314" r:id="rId40"/>
    <p:sldId id="309" r:id="rId41"/>
    <p:sldId id="313" r:id="rId42"/>
    <p:sldId id="315" r:id="rId43"/>
    <p:sldId id="316" r:id="rId44"/>
    <p:sldId id="325" r:id="rId45"/>
    <p:sldId id="322" r:id="rId46"/>
    <p:sldId id="326" r:id="rId47"/>
    <p:sldId id="317" r:id="rId48"/>
    <p:sldId id="327" r:id="rId49"/>
    <p:sldId id="328" r:id="rId50"/>
    <p:sldId id="318" r:id="rId51"/>
    <p:sldId id="319" r:id="rId52"/>
    <p:sldId id="321" r:id="rId53"/>
    <p:sldId id="346" r:id="rId54"/>
    <p:sldId id="381" r:id="rId55"/>
    <p:sldId id="383" r:id="rId56"/>
    <p:sldId id="384" r:id="rId57"/>
    <p:sldId id="386" r:id="rId58"/>
    <p:sldId id="422" r:id="rId59"/>
    <p:sldId id="423" r:id="rId60"/>
    <p:sldId id="385" r:id="rId61"/>
    <p:sldId id="424" r:id="rId62"/>
    <p:sldId id="329" r:id="rId63"/>
    <p:sldId id="331" r:id="rId64"/>
    <p:sldId id="330" r:id="rId65"/>
    <p:sldId id="332" r:id="rId66"/>
    <p:sldId id="333" r:id="rId67"/>
    <p:sldId id="335" r:id="rId68"/>
    <p:sldId id="336" r:id="rId69"/>
    <p:sldId id="345" r:id="rId70"/>
    <p:sldId id="349" r:id="rId71"/>
    <p:sldId id="387" r:id="rId72"/>
    <p:sldId id="388" r:id="rId73"/>
    <p:sldId id="337" r:id="rId74"/>
    <p:sldId id="368" r:id="rId75"/>
    <p:sldId id="340" r:id="rId76"/>
    <p:sldId id="367" r:id="rId77"/>
    <p:sldId id="351" r:id="rId78"/>
    <p:sldId id="352" r:id="rId79"/>
    <p:sldId id="348" r:id="rId80"/>
    <p:sldId id="339" r:id="rId81"/>
    <p:sldId id="389" r:id="rId82"/>
    <p:sldId id="338" r:id="rId83"/>
    <p:sldId id="341" r:id="rId84"/>
    <p:sldId id="395" r:id="rId85"/>
    <p:sldId id="396" r:id="rId86"/>
    <p:sldId id="397" r:id="rId87"/>
    <p:sldId id="399" r:id="rId88"/>
    <p:sldId id="400" r:id="rId89"/>
    <p:sldId id="398" r:id="rId90"/>
    <p:sldId id="378" r:id="rId91"/>
    <p:sldId id="361" r:id="rId92"/>
    <p:sldId id="343" r:id="rId93"/>
    <p:sldId id="359" r:id="rId94"/>
    <p:sldId id="362" r:id="rId95"/>
    <p:sldId id="363" r:id="rId96"/>
    <p:sldId id="356" r:id="rId97"/>
    <p:sldId id="355" r:id="rId98"/>
    <p:sldId id="354" r:id="rId99"/>
    <p:sldId id="344" r:id="rId100"/>
    <p:sldId id="369" r:id="rId101"/>
    <p:sldId id="364" r:id="rId102"/>
    <p:sldId id="357" r:id="rId103"/>
    <p:sldId id="347" r:id="rId104"/>
    <p:sldId id="380" r:id="rId105"/>
    <p:sldId id="358" r:id="rId106"/>
    <p:sldId id="371" r:id="rId107"/>
    <p:sldId id="405" r:id="rId108"/>
    <p:sldId id="406" r:id="rId109"/>
    <p:sldId id="407" r:id="rId110"/>
    <p:sldId id="408" r:id="rId111"/>
    <p:sldId id="410" r:id="rId112"/>
    <p:sldId id="411" r:id="rId113"/>
    <p:sldId id="415" r:id="rId114"/>
    <p:sldId id="420" r:id="rId115"/>
    <p:sldId id="418" r:id="rId116"/>
    <p:sldId id="419" r:id="rId117"/>
    <p:sldId id="421" r:id="rId118"/>
    <p:sldId id="375" r:id="rId119"/>
    <p:sldId id="268" r:id="rId120"/>
    <p:sldId id="269" r:id="rId121"/>
    <p:sldId id="271" r:id="rId122"/>
    <p:sldId id="260" r:id="rId1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48192-A1D9-441B-9EAF-77E5D3C9CD65}">
          <p14:sldIdLst>
            <p14:sldId id="256"/>
            <p14:sldId id="382"/>
            <p14:sldId id="257"/>
            <p14:sldId id="391"/>
            <p14:sldId id="264"/>
            <p14:sldId id="265"/>
            <p14:sldId id="266"/>
            <p14:sldId id="291"/>
            <p14:sldId id="267"/>
            <p14:sldId id="277"/>
            <p14:sldId id="276"/>
            <p14:sldId id="287"/>
            <p14:sldId id="288"/>
            <p14:sldId id="278"/>
            <p14:sldId id="279"/>
            <p14:sldId id="274"/>
            <p14:sldId id="350"/>
            <p14:sldId id="280"/>
            <p14:sldId id="281"/>
            <p14:sldId id="282"/>
            <p14:sldId id="284"/>
            <p14:sldId id="285"/>
            <p14:sldId id="286"/>
            <p14:sldId id="283"/>
            <p14:sldId id="289"/>
            <p14:sldId id="290"/>
            <p14:sldId id="301"/>
            <p14:sldId id="306"/>
            <p14:sldId id="293"/>
            <p14:sldId id="295"/>
            <p14:sldId id="297"/>
            <p14:sldId id="299"/>
            <p14:sldId id="304"/>
            <p14:sldId id="310"/>
            <p14:sldId id="311"/>
            <p14:sldId id="312"/>
            <p14:sldId id="307"/>
            <p14:sldId id="308"/>
            <p14:sldId id="314"/>
            <p14:sldId id="309"/>
            <p14:sldId id="313"/>
            <p14:sldId id="315"/>
            <p14:sldId id="316"/>
            <p14:sldId id="325"/>
            <p14:sldId id="322"/>
            <p14:sldId id="326"/>
            <p14:sldId id="317"/>
            <p14:sldId id="327"/>
            <p14:sldId id="328"/>
            <p14:sldId id="318"/>
            <p14:sldId id="319"/>
            <p14:sldId id="321"/>
            <p14:sldId id="346"/>
            <p14:sldId id="381"/>
            <p14:sldId id="383"/>
            <p14:sldId id="384"/>
            <p14:sldId id="386"/>
            <p14:sldId id="422"/>
            <p14:sldId id="423"/>
            <p14:sldId id="385"/>
            <p14:sldId id="424"/>
            <p14:sldId id="329"/>
            <p14:sldId id="331"/>
            <p14:sldId id="330"/>
            <p14:sldId id="332"/>
            <p14:sldId id="333"/>
            <p14:sldId id="335"/>
            <p14:sldId id="336"/>
            <p14:sldId id="345"/>
            <p14:sldId id="349"/>
            <p14:sldId id="387"/>
            <p14:sldId id="388"/>
            <p14:sldId id="337"/>
            <p14:sldId id="368"/>
            <p14:sldId id="340"/>
            <p14:sldId id="367"/>
            <p14:sldId id="351"/>
            <p14:sldId id="352"/>
            <p14:sldId id="348"/>
            <p14:sldId id="339"/>
            <p14:sldId id="389"/>
            <p14:sldId id="338"/>
            <p14:sldId id="341"/>
            <p14:sldId id="395"/>
            <p14:sldId id="396"/>
            <p14:sldId id="397"/>
            <p14:sldId id="399"/>
            <p14:sldId id="400"/>
            <p14:sldId id="398"/>
            <p14:sldId id="378"/>
            <p14:sldId id="361"/>
            <p14:sldId id="343"/>
            <p14:sldId id="359"/>
            <p14:sldId id="362"/>
            <p14:sldId id="363"/>
            <p14:sldId id="356"/>
            <p14:sldId id="355"/>
            <p14:sldId id="354"/>
            <p14:sldId id="344"/>
            <p14:sldId id="369"/>
            <p14:sldId id="364"/>
            <p14:sldId id="357"/>
            <p14:sldId id="347"/>
            <p14:sldId id="380"/>
            <p14:sldId id="358"/>
            <p14:sldId id="371"/>
            <p14:sldId id="405"/>
            <p14:sldId id="406"/>
            <p14:sldId id="407"/>
            <p14:sldId id="408"/>
            <p14:sldId id="410"/>
            <p14:sldId id="411"/>
            <p14:sldId id="415"/>
            <p14:sldId id="420"/>
            <p14:sldId id="418"/>
            <p14:sldId id="419"/>
            <p14:sldId id="421"/>
            <p14:sldId id="375"/>
            <p14:sldId id="268"/>
            <p14:sldId id="269"/>
            <p14:sldId id="271"/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CC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DFDBD7-720E-448A-8B78-8E71992BDDA0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9E745-5063-419E-B6E6-C86CC9053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111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47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39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466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7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1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7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8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728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11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19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A2CEE-8553-4EF5-8C07-9C65C7BAD42E}" type="datetimeFigureOut">
              <a:rPr lang="en-US" smtClean="0"/>
              <a:t>9/26/2019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C8-CA68-4348-9658-2286908ED7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2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0.png"/><Relationship Id="rId3" Type="http://schemas.openxmlformats.org/officeDocument/2006/relationships/image" Target="../media/image134.png"/><Relationship Id="rId7" Type="http://schemas.openxmlformats.org/officeDocument/2006/relationships/image" Target="../media/image1260.png"/><Relationship Id="rId2" Type="http://schemas.openxmlformats.org/officeDocument/2006/relationships/image" Target="../media/image1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0.png"/><Relationship Id="rId11" Type="http://schemas.openxmlformats.org/officeDocument/2006/relationships/image" Target="../media/image138.png"/><Relationship Id="rId5" Type="http://schemas.openxmlformats.org/officeDocument/2006/relationships/image" Target="../media/image136.png"/><Relationship Id="rId10" Type="http://schemas.openxmlformats.org/officeDocument/2006/relationships/image" Target="../media/image137.png"/><Relationship Id="rId4" Type="http://schemas.openxmlformats.org/officeDocument/2006/relationships/image" Target="../media/image135.png"/><Relationship Id="rId9" Type="http://schemas.openxmlformats.org/officeDocument/2006/relationships/image" Target="../media/image1280.png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png"/><Relationship Id="rId5" Type="http://schemas.openxmlformats.org/officeDocument/2006/relationships/image" Target="../media/image1371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5" Type="http://schemas.openxmlformats.org/officeDocument/2006/relationships/image" Target="../media/image142.png"/><Relationship Id="rId4" Type="http://schemas.openxmlformats.org/officeDocument/2006/relationships/image" Target="../media/image1370.png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39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0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10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0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9.png"/><Relationship Id="rId5" Type="http://schemas.openxmlformats.org/officeDocument/2006/relationships/image" Target="../media/image148.png"/><Relationship Id="rId4" Type="http://schemas.openxmlformats.org/officeDocument/2006/relationships/image" Target="../media/image147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6.png"/><Relationship Id="rId4" Type="http://schemas.openxmlformats.org/officeDocument/2006/relationships/image" Target="../media/image152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4.png"/><Relationship Id="rId4" Type="http://schemas.openxmlformats.org/officeDocument/2006/relationships/image" Target="../media/image146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6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0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0.png"/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7" Type="http://schemas.openxmlformats.org/officeDocument/2006/relationships/image" Target="../media/image24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7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0.png"/><Relationship Id="rId7" Type="http://schemas.openxmlformats.org/officeDocument/2006/relationships/image" Target="../media/image90.png"/><Relationship Id="rId2" Type="http://schemas.openxmlformats.org/officeDocument/2006/relationships/image" Target="../media/image8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0.png"/><Relationship Id="rId5" Type="http://schemas.openxmlformats.org/officeDocument/2006/relationships/image" Target="../media/image88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0.png"/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1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1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0.png"/><Relationship Id="rId5" Type="http://schemas.openxmlformats.org/officeDocument/2006/relationships/image" Target="../media/image1180.png"/><Relationship Id="rId4" Type="http://schemas.openxmlformats.org/officeDocument/2006/relationships/image" Target="../media/image117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1.png"/><Relationship Id="rId2" Type="http://schemas.openxmlformats.org/officeDocument/2006/relationships/image" Target="../media/image11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2.png"/><Relationship Id="rId4" Type="http://schemas.openxmlformats.org/officeDocument/2006/relationships/image" Target="../media/image1170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0.png"/><Relationship Id="rId2" Type="http://schemas.openxmlformats.org/officeDocument/2006/relationships/image" Target="../media/image1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Numerical Linear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Fall 2019, University of Michigan</a:t>
            </a:r>
          </a:p>
          <a:p>
            <a:r>
              <a:rPr lang="en-US" sz="1800" dirty="0"/>
              <a:t>http://web.eecs.umich.edu/~fouhey/teaching/EECS442_W19/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65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AECE-3ECC-4966-8989-A15CD810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Number?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4201B6-23FA-4227-BFC3-2BE14C1A0F66}"/>
              </a:ext>
            </a:extLst>
          </p:cNvPr>
          <p:cNvSpPr txBox="1"/>
          <p:nvPr/>
        </p:nvSpPr>
        <p:spPr>
          <a:xfrm>
            <a:off x="1380912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798ED9-8C07-4344-A4F4-940C7089553F}"/>
              </a:ext>
            </a:extLst>
          </p:cNvPr>
          <p:cNvSpPr txBox="1"/>
          <p:nvPr/>
        </p:nvSpPr>
        <p:spPr>
          <a:xfrm>
            <a:off x="217410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F54C2B-310F-496C-9C4D-34ED7C73CBA2}"/>
              </a:ext>
            </a:extLst>
          </p:cNvPr>
          <p:cNvSpPr txBox="1"/>
          <p:nvPr/>
        </p:nvSpPr>
        <p:spPr>
          <a:xfrm>
            <a:off x="2967298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83DFB00-4789-480B-A90C-7F8CEAF3C775}"/>
              </a:ext>
            </a:extLst>
          </p:cNvPr>
          <p:cNvSpPr txBox="1"/>
          <p:nvPr/>
        </p:nvSpPr>
        <p:spPr>
          <a:xfrm>
            <a:off x="3760491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714E03-77B4-4C08-81FF-2642876470DE}"/>
              </a:ext>
            </a:extLst>
          </p:cNvPr>
          <p:cNvSpPr txBox="1"/>
          <p:nvPr/>
        </p:nvSpPr>
        <p:spPr>
          <a:xfrm>
            <a:off x="455368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770B62-BB62-43B3-B6F3-E8A210D116FE}"/>
              </a:ext>
            </a:extLst>
          </p:cNvPr>
          <p:cNvSpPr txBox="1"/>
          <p:nvPr/>
        </p:nvSpPr>
        <p:spPr>
          <a:xfrm>
            <a:off x="534687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6F1BFB-7E6A-46E4-8114-368133D6D2EB}"/>
              </a:ext>
            </a:extLst>
          </p:cNvPr>
          <p:cNvSpPr txBox="1"/>
          <p:nvPr/>
        </p:nvSpPr>
        <p:spPr>
          <a:xfrm>
            <a:off x="6140073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FA99588-B626-48FF-846A-BEB7715F2C42}"/>
              </a:ext>
            </a:extLst>
          </p:cNvPr>
          <p:cNvGrpSpPr/>
          <p:nvPr/>
        </p:nvGrpSpPr>
        <p:grpSpPr>
          <a:xfrm>
            <a:off x="1380913" y="1690689"/>
            <a:ext cx="6382175" cy="707886"/>
            <a:chOff x="1380913" y="1690689"/>
            <a:chExt cx="6382175" cy="7078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D759E8-7EE1-40C6-919C-0085B4C552F2}"/>
                </a:ext>
              </a:extLst>
            </p:cNvPr>
            <p:cNvSpPr txBox="1"/>
            <p:nvPr/>
          </p:nvSpPr>
          <p:spPr>
            <a:xfrm>
              <a:off x="138091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C44DD9-B04C-45EC-92D2-2084682FF5D3}"/>
                </a:ext>
              </a:extLst>
            </p:cNvPr>
            <p:cNvSpPr txBox="1"/>
            <p:nvPr/>
          </p:nvSpPr>
          <p:spPr>
            <a:xfrm>
              <a:off x="217410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4C5FA6-1D45-48B7-A110-1F490A4E1C9D}"/>
                </a:ext>
              </a:extLst>
            </p:cNvPr>
            <p:cNvSpPr txBox="1"/>
            <p:nvPr/>
          </p:nvSpPr>
          <p:spPr>
            <a:xfrm>
              <a:off x="2967301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5A717A-FDE2-46B6-9F39-6AD39FA3E786}"/>
                </a:ext>
              </a:extLst>
            </p:cNvPr>
            <p:cNvSpPr txBox="1"/>
            <p:nvPr/>
          </p:nvSpPr>
          <p:spPr>
            <a:xfrm>
              <a:off x="3760495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723B71-6AED-4469-AB40-7FC82A9397B0}"/>
                </a:ext>
              </a:extLst>
            </p:cNvPr>
            <p:cNvSpPr txBox="1"/>
            <p:nvPr/>
          </p:nvSpPr>
          <p:spPr>
            <a:xfrm>
              <a:off x="4553689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775A90-3FF4-44CA-B7C3-AA34DE3A5419}"/>
                </a:ext>
              </a:extLst>
            </p:cNvPr>
            <p:cNvSpPr txBox="1"/>
            <p:nvPr/>
          </p:nvSpPr>
          <p:spPr>
            <a:xfrm>
              <a:off x="534688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0B2F90-B9A8-4C0F-8F98-963FBE8301AB}"/>
                </a:ext>
              </a:extLst>
            </p:cNvPr>
            <p:cNvSpPr txBox="1"/>
            <p:nvPr/>
          </p:nvSpPr>
          <p:spPr>
            <a:xfrm>
              <a:off x="614007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FB314F-052C-4EA9-BCBB-856801B0F460}"/>
                </a:ext>
              </a:extLst>
            </p:cNvPr>
            <p:cNvSpPr txBox="1"/>
            <p:nvPr/>
          </p:nvSpPr>
          <p:spPr>
            <a:xfrm>
              <a:off x="6933270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0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7AC297F-C352-41A5-B828-A4DE9E583C04}"/>
              </a:ext>
            </a:extLst>
          </p:cNvPr>
          <p:cNvSpPr txBox="1"/>
          <p:nvPr/>
        </p:nvSpPr>
        <p:spPr>
          <a:xfrm>
            <a:off x="693326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9A7A3D-679D-4270-A3EC-A6C1622116F8}"/>
              </a:ext>
            </a:extLst>
          </p:cNvPr>
          <p:cNvGrpSpPr/>
          <p:nvPr/>
        </p:nvGrpSpPr>
        <p:grpSpPr>
          <a:xfrm>
            <a:off x="7763087" y="2351322"/>
            <a:ext cx="1066227" cy="1288124"/>
            <a:chOff x="7763087" y="2351322"/>
            <a:chExt cx="1066227" cy="1288124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99E7A2-7059-4CC8-8F96-5BD2DB5005D4}"/>
                </a:ext>
              </a:extLst>
            </p:cNvPr>
            <p:cNvSpPr txBox="1"/>
            <p:nvPr/>
          </p:nvSpPr>
          <p:spPr>
            <a:xfrm>
              <a:off x="7763087" y="2351322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185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08E0A7F-83C6-4B5A-BBFE-43929203BCBC}"/>
                </a:ext>
              </a:extLst>
            </p:cNvPr>
            <p:cNvSpPr txBox="1"/>
            <p:nvPr/>
          </p:nvSpPr>
          <p:spPr>
            <a:xfrm>
              <a:off x="7763087" y="2931560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185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B9B9605C-91C8-4E35-B751-A79F0DFA9432}"/>
              </a:ext>
            </a:extLst>
          </p:cNvPr>
          <p:cNvSpPr txBox="1"/>
          <p:nvPr/>
        </p:nvSpPr>
        <p:spPr>
          <a:xfrm>
            <a:off x="1380912" y="2931560"/>
            <a:ext cx="6382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128 + 32 + 16 + 8 + 1 = </a:t>
            </a:r>
            <a:endParaRPr lang="en-US" sz="4000" baseline="30000" dirty="0"/>
          </a:p>
        </p:txBody>
      </p:sp>
    </p:spTree>
    <p:extLst>
      <p:ext uri="{BB962C8B-B14F-4D97-AF65-F5344CB8AC3E}">
        <p14:creationId xmlns:p14="http://schemas.microsoft.com/office/powerpoint/2010/main" val="120211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F45-47C2-4676-86A7-BD5B598F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Least-Squares Possible?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0A309-76C6-4C80-97DC-667C760771DD}"/>
              </a:ext>
            </a:extLst>
          </p:cNvPr>
          <p:cNvSpPr/>
          <p:nvPr/>
        </p:nvSpPr>
        <p:spPr>
          <a:xfrm>
            <a:off x="1410366" y="1335478"/>
            <a:ext cx="597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Given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. Want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 =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4E1FF9-AA6D-4E02-A28C-3BCA01736703}"/>
              </a:ext>
            </a:extLst>
          </p:cNvPr>
          <p:cNvGrpSpPr/>
          <p:nvPr/>
        </p:nvGrpSpPr>
        <p:grpSpPr>
          <a:xfrm>
            <a:off x="628650" y="2223083"/>
            <a:ext cx="2891405" cy="1371600"/>
            <a:chOff x="628650" y="2223083"/>
            <a:chExt cx="2891405" cy="1371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4344B5-1BD6-4D01-A572-068E23F81CA4}"/>
                </a:ext>
              </a:extLst>
            </p:cNvPr>
            <p:cNvSpPr/>
            <p:nvPr/>
          </p:nvSpPr>
          <p:spPr>
            <a:xfrm>
              <a:off x="1570274" y="2223083"/>
              <a:ext cx="1371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9CC5D1-3DB7-47CB-94B9-1FD429A2C1B0}"/>
                </a:ext>
              </a:extLst>
            </p:cNvPr>
            <p:cNvSpPr/>
            <p:nvPr/>
          </p:nvSpPr>
          <p:spPr>
            <a:xfrm>
              <a:off x="628650" y="2223083"/>
              <a:ext cx="45720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771629-BF50-4BCF-93B9-4812EA3CCFF1}"/>
                </a:ext>
              </a:extLst>
            </p:cNvPr>
            <p:cNvSpPr txBox="1"/>
            <p:nvPr/>
          </p:nvSpPr>
          <p:spPr>
            <a:xfrm>
              <a:off x="1085850" y="2616496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0F8CED-AA0B-466F-840E-C749E2B6FE32}"/>
                </a:ext>
              </a:extLst>
            </p:cNvPr>
            <p:cNvSpPr/>
            <p:nvPr/>
          </p:nvSpPr>
          <p:spPr>
            <a:xfrm>
              <a:off x="3062855" y="2223083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32EA22-72DB-4F4A-BD1D-68C8F1FEE246}"/>
              </a:ext>
            </a:extLst>
          </p:cNvPr>
          <p:cNvSpPr txBox="1"/>
          <p:nvPr/>
        </p:nvSpPr>
        <p:spPr>
          <a:xfrm>
            <a:off x="3707934" y="2223083"/>
            <a:ext cx="5260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Want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 outputs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knobs to fiddle with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every knob is useful if A is full rank</a:t>
            </a:r>
            <a:r>
              <a:rPr lang="en-US" sz="28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286A315-1E4D-4BF1-A8C5-FFA07922AD4E}"/>
              </a:ext>
            </a:extLst>
          </p:cNvPr>
          <p:cNvGrpSpPr/>
          <p:nvPr/>
        </p:nvGrpSpPr>
        <p:grpSpPr>
          <a:xfrm>
            <a:off x="628650" y="4020190"/>
            <a:ext cx="8355959" cy="2246769"/>
            <a:chOff x="628650" y="4020190"/>
            <a:chExt cx="8355959" cy="224676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6FC120-8FBB-42CB-8414-2C771F1C1662}"/>
                </a:ext>
              </a:extLst>
            </p:cNvPr>
            <p:cNvSpPr/>
            <p:nvPr/>
          </p:nvSpPr>
          <p:spPr>
            <a:xfrm>
              <a:off x="1570274" y="4053811"/>
              <a:ext cx="1371600" cy="20365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67C499-07D5-4ABB-AE13-FD678391C0F8}"/>
                </a:ext>
              </a:extLst>
            </p:cNvPr>
            <p:cNvSpPr/>
            <p:nvPr/>
          </p:nvSpPr>
          <p:spPr>
            <a:xfrm>
              <a:off x="628650" y="4053811"/>
              <a:ext cx="457200" cy="203659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8A8D56-DC3F-41BE-B86C-94D069D8AAB3}"/>
                </a:ext>
              </a:extLst>
            </p:cNvPr>
            <p:cNvSpPr txBox="1"/>
            <p:nvPr/>
          </p:nvSpPr>
          <p:spPr>
            <a:xfrm>
              <a:off x="1085850" y="4127913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64F16D-3CC1-4F72-A173-8DB6BB025666}"/>
                </a:ext>
              </a:extLst>
            </p:cNvPr>
            <p:cNvSpPr/>
            <p:nvPr/>
          </p:nvSpPr>
          <p:spPr>
            <a:xfrm>
              <a:off x="3062855" y="4053811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2A9620-9644-452D-AC97-0973930A8063}"/>
                </a:ext>
              </a:extLst>
            </p:cNvPr>
            <p:cNvSpPr txBox="1"/>
            <p:nvPr/>
          </p:nvSpPr>
          <p:spPr>
            <a:xfrm>
              <a:off x="3724053" y="4020190"/>
              <a:ext cx="5260556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A: rows (outputs) &gt; columns (knobs). </a:t>
              </a:r>
              <a:r>
                <a:rPr lang="en-US" sz="2800" dirty="0"/>
                <a:t>Thus can’t get precise output you want (not enough knobs). So settle for “closest” knob setting.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71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F45-47C2-4676-86A7-BD5B598F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Least-Squares Possible?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840A309-76C6-4C80-97DC-667C760771DD}"/>
              </a:ext>
            </a:extLst>
          </p:cNvPr>
          <p:cNvSpPr/>
          <p:nvPr/>
        </p:nvSpPr>
        <p:spPr>
          <a:xfrm>
            <a:off x="1410366" y="1335478"/>
            <a:ext cx="5974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Given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,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dirty="0"/>
              <a:t>, and 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. Want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y</a:t>
            </a:r>
            <a:r>
              <a:rPr lang="en-US" sz="3200" dirty="0"/>
              <a:t> = </a:t>
            </a:r>
            <a:r>
              <a:rPr lang="en-US" sz="3200" b="1" dirty="0">
                <a:solidFill>
                  <a:schemeClr val="tx2"/>
                </a:solidFill>
              </a:rPr>
              <a:t>A</a:t>
            </a:r>
            <a:r>
              <a:rPr lang="en-US" sz="3200" b="1" dirty="0">
                <a:solidFill>
                  <a:schemeClr val="accent2"/>
                </a:solidFill>
              </a:rPr>
              <a:t>v</a:t>
            </a:r>
            <a:r>
              <a:rPr lang="en-US" sz="3200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C4E1FF9-AA6D-4E02-A28C-3BCA01736703}"/>
              </a:ext>
            </a:extLst>
          </p:cNvPr>
          <p:cNvGrpSpPr/>
          <p:nvPr/>
        </p:nvGrpSpPr>
        <p:grpSpPr>
          <a:xfrm>
            <a:off x="628650" y="2223083"/>
            <a:ext cx="2891405" cy="1371600"/>
            <a:chOff x="628650" y="2223083"/>
            <a:chExt cx="2891405" cy="137160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4344B5-1BD6-4D01-A572-068E23F81CA4}"/>
                </a:ext>
              </a:extLst>
            </p:cNvPr>
            <p:cNvSpPr/>
            <p:nvPr/>
          </p:nvSpPr>
          <p:spPr>
            <a:xfrm>
              <a:off x="1570274" y="2223083"/>
              <a:ext cx="1371600" cy="1371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A9CC5D1-3DB7-47CB-94B9-1FD429A2C1B0}"/>
                </a:ext>
              </a:extLst>
            </p:cNvPr>
            <p:cNvSpPr/>
            <p:nvPr/>
          </p:nvSpPr>
          <p:spPr>
            <a:xfrm>
              <a:off x="628650" y="2223083"/>
              <a:ext cx="457200" cy="13716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771629-BF50-4BCF-93B9-4812EA3CCFF1}"/>
                </a:ext>
              </a:extLst>
            </p:cNvPr>
            <p:cNvSpPr txBox="1"/>
            <p:nvPr/>
          </p:nvSpPr>
          <p:spPr>
            <a:xfrm>
              <a:off x="1085850" y="2616496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F0F8CED-AA0B-466F-840E-C749E2B6FE32}"/>
                </a:ext>
              </a:extLst>
            </p:cNvPr>
            <p:cNvSpPr/>
            <p:nvPr/>
          </p:nvSpPr>
          <p:spPr>
            <a:xfrm>
              <a:off x="3062855" y="2223083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32EA22-72DB-4F4A-BD1D-68C8F1FEE246}"/>
              </a:ext>
            </a:extLst>
          </p:cNvPr>
          <p:cNvSpPr txBox="1"/>
          <p:nvPr/>
        </p:nvSpPr>
        <p:spPr>
          <a:xfrm>
            <a:off x="3707934" y="2223083"/>
            <a:ext cx="5260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Want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n outputs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have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n knobs to fiddle with</a:t>
            </a:r>
            <a:r>
              <a:rPr lang="en-US" sz="2800" dirty="0"/>
              <a:t>, 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every knob is useful if A is full rank</a:t>
            </a:r>
            <a:r>
              <a:rPr lang="en-US" sz="2800" dirty="0"/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CC12B1-294E-4F53-8C50-F59A682BADB7}"/>
              </a:ext>
            </a:extLst>
          </p:cNvPr>
          <p:cNvGrpSpPr/>
          <p:nvPr/>
        </p:nvGrpSpPr>
        <p:grpSpPr>
          <a:xfrm>
            <a:off x="628650" y="4020190"/>
            <a:ext cx="8355959" cy="1405221"/>
            <a:chOff x="628650" y="4020190"/>
            <a:chExt cx="8355959" cy="140522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66FC120-8FBB-42CB-8414-2C771F1C1662}"/>
                </a:ext>
              </a:extLst>
            </p:cNvPr>
            <p:cNvSpPr/>
            <p:nvPr/>
          </p:nvSpPr>
          <p:spPr>
            <a:xfrm>
              <a:off x="1570274" y="4053811"/>
              <a:ext cx="1371600" cy="67810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67C499-07D5-4ABB-AE13-FD678391C0F8}"/>
                </a:ext>
              </a:extLst>
            </p:cNvPr>
            <p:cNvSpPr/>
            <p:nvPr/>
          </p:nvSpPr>
          <p:spPr>
            <a:xfrm>
              <a:off x="628650" y="4053811"/>
              <a:ext cx="457200" cy="678109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y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B8A8D56-DC3F-41BE-B86C-94D069D8AAB3}"/>
                </a:ext>
              </a:extLst>
            </p:cNvPr>
            <p:cNvSpPr txBox="1"/>
            <p:nvPr/>
          </p:nvSpPr>
          <p:spPr>
            <a:xfrm>
              <a:off x="1085850" y="4127913"/>
              <a:ext cx="4844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=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D564F16D-3CC1-4F72-A173-8DB6BB025666}"/>
                </a:ext>
              </a:extLst>
            </p:cNvPr>
            <p:cNvSpPr/>
            <p:nvPr/>
          </p:nvSpPr>
          <p:spPr>
            <a:xfrm>
              <a:off x="3062855" y="4053811"/>
              <a:ext cx="457200" cy="1371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52A9620-9644-452D-AC97-0973930A8063}"/>
                </a:ext>
              </a:extLst>
            </p:cNvPr>
            <p:cNvSpPr txBox="1"/>
            <p:nvPr/>
          </p:nvSpPr>
          <p:spPr>
            <a:xfrm>
              <a:off x="3724053" y="4020190"/>
              <a:ext cx="526055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A: columns (knobs) &gt; rows (outputs). </a:t>
              </a:r>
              <a:r>
                <a:rPr lang="en-US" sz="2800" dirty="0"/>
                <a:t>Thus, any output can be expressed in infinite ways.</a:t>
              </a:r>
              <a:endParaRPr lang="en-US" sz="28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758299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073AB-7B29-4584-9172-3830CAACD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0760F-6CA4-4627-9181-9F4724E4D56C}"/>
                  </a:ext>
                </a:extLst>
              </p:cNvPr>
              <p:cNvSpPr txBox="1"/>
              <p:nvPr/>
            </p:nvSpPr>
            <p:spPr>
              <a:xfrm>
                <a:off x="336282" y="1363174"/>
                <a:ext cx="8471436" cy="1430017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2800" dirty="0"/>
                  <a:t>Given a set of unit vectors (aka directions)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/>
                  <a:t>and I want vector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𝒗</m:t>
                    </m:r>
                  </m:oMath>
                </a14:m>
                <a:r>
                  <a:rPr lang="en-US" sz="2800" dirty="0"/>
                  <a:t> that is as orthogonal to all the</a:t>
                </a:r>
                <a:r>
                  <a:rPr lang="en-US" sz="28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sz="2800" dirty="0"/>
                  <a:t> as possible (for some definition of orthogonal)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20760F-6CA4-4627-9181-9F4724E4D5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82" y="1363174"/>
                <a:ext cx="8471436" cy="1430017"/>
              </a:xfrm>
              <a:prstGeom prst="rect">
                <a:avLst/>
              </a:prstGeom>
              <a:blipFill>
                <a:blip r:embed="rId2"/>
                <a:stretch>
                  <a:fillRect l="-1439" t="-4701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6B158DD3-003F-4793-8BAE-00F8340980FF}"/>
              </a:ext>
            </a:extLst>
          </p:cNvPr>
          <p:cNvGrpSpPr/>
          <p:nvPr/>
        </p:nvGrpSpPr>
        <p:grpSpPr>
          <a:xfrm>
            <a:off x="2443463" y="2729537"/>
            <a:ext cx="5933923" cy="2157911"/>
            <a:chOff x="2443463" y="2729537"/>
            <a:chExt cx="5933923" cy="215791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E3D7E91D-2BDA-44DB-B83E-EA69F5FEA71D}"/>
                </a:ext>
              </a:extLst>
            </p:cNvPr>
            <p:cNvGrpSpPr/>
            <p:nvPr/>
          </p:nvGrpSpPr>
          <p:grpSpPr>
            <a:xfrm>
              <a:off x="2443463" y="2729537"/>
              <a:ext cx="5933923" cy="2148697"/>
              <a:chOff x="2443463" y="2729537"/>
              <a:chExt cx="5933923" cy="214869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58AB2A4-BDFE-48AE-B6C0-0D7AA5602A2E}"/>
                      </a:ext>
                    </a:extLst>
                  </p:cNvPr>
                  <p:cNvSpPr txBox="1"/>
                  <p:nvPr/>
                </p:nvSpPr>
                <p:spPr>
                  <a:xfrm>
                    <a:off x="2443463" y="3313062"/>
                    <a:ext cx="3697487" cy="156517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𝟏</m:t>
                                        </m:r>
                                      </m:sub>
                                      <m:sup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𝒏</m:t>
                                        </m:r>
                                      </m:sub>
                                      <m:sup>
                                        <m:r>
                                          <a:rPr lang="en-US" sz="32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oMath>
                      </m:oMathPara>
                    </a14:m>
                    <a:endParaRPr lang="en-US" sz="3200" b="1" dirty="0"/>
                  </a:p>
                </p:txBody>
              </p:sp>
            </mc:Choice>
            <mc:Fallback xmlns="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558AB2A4-BDFE-48AE-B6C0-0D7AA5602A2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43463" y="3313062"/>
                    <a:ext cx="3697487" cy="156517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C056979-B0ED-4F55-8DFD-502742B85ABB}"/>
                      </a:ext>
                    </a:extLst>
                  </p:cNvPr>
                  <p:cNvSpPr/>
                  <p:nvPr/>
                </p:nvSpPr>
                <p:spPr>
                  <a:xfrm>
                    <a:off x="3030627" y="2729537"/>
                    <a:ext cx="5346759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sz="2800" dirty="0"/>
                      <a:t>Stack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oMath>
                    </a14:m>
                    <a:r>
                      <a:rPr lang="en-US" sz="2800" dirty="0">
                        <a:solidFill>
                          <a:schemeClr val="accent2"/>
                        </a:solidFill>
                      </a:rPr>
                      <a:t> </a:t>
                    </a:r>
                    <a:r>
                      <a:rPr lang="en-US" sz="2800" dirty="0"/>
                      <a:t>into </a:t>
                    </a:r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US" sz="2800" dirty="0"/>
                      <a:t>, compute </a:t>
                    </a:r>
                    <a:r>
                      <a:rPr lang="en-US" sz="2800" b="1" dirty="0">
                        <a:solidFill>
                          <a:schemeClr val="accent2"/>
                        </a:solidFill>
                      </a:rPr>
                      <a:t>A</a:t>
                    </a:r>
                    <a:r>
                      <a:rPr lang="en-US" sz="2800" b="1" dirty="0">
                        <a:solidFill>
                          <a:schemeClr val="tx2"/>
                        </a:solidFill>
                      </a:rPr>
                      <a:t>v</a:t>
                    </a: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2C056979-B0ED-4F55-8DFD-502742B85AB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30627" y="2729537"/>
                    <a:ext cx="5346759" cy="52322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12791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4911B66-E14C-41FA-8CC0-044E68DC9F8B}"/>
                    </a:ext>
                  </a:extLst>
                </p:cNvPr>
                <p:cNvSpPr txBox="1"/>
                <p:nvPr/>
              </p:nvSpPr>
              <p:spPr>
                <a:xfrm>
                  <a:off x="6057788" y="3322276"/>
                  <a:ext cx="1554849" cy="156517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m:rPr>
                                      <m:brk m:alnAt="7"/>
                                    </m:rPr>
                                    <a:rPr lang="en-US" sz="32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𝒏</m:t>
                                      </m:r>
                                    </m:sub>
                                    <m:sup>
                                      <m:r>
                                        <a:rPr lang="en-US" sz="32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a:rPr lang="en-US" sz="32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34911B66-E14C-41FA-8CC0-044E68DC9F8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7788" y="3322276"/>
                  <a:ext cx="1554849" cy="15651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C0E542-4086-4104-A239-C69DA7A7395C}"/>
              </a:ext>
            </a:extLst>
          </p:cNvPr>
          <p:cNvGrpSpPr/>
          <p:nvPr/>
        </p:nvGrpSpPr>
        <p:grpSpPr>
          <a:xfrm>
            <a:off x="426857" y="2909063"/>
            <a:ext cx="1847186" cy="2511214"/>
            <a:chOff x="426857" y="2909063"/>
            <a:chExt cx="1847186" cy="2511214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55C4F8D1-3EC2-4DD2-93E3-8C3693D4A9E7}"/>
                </a:ext>
              </a:extLst>
            </p:cNvPr>
            <p:cNvGrpSpPr/>
            <p:nvPr/>
          </p:nvGrpSpPr>
          <p:grpSpPr>
            <a:xfrm flipH="1">
              <a:off x="426857" y="2909063"/>
              <a:ext cx="1847186" cy="1852610"/>
              <a:chOff x="332704" y="3073099"/>
              <a:chExt cx="1847186" cy="1852610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114EE5F2-4980-4E16-B8FA-225607FF9172}"/>
                  </a:ext>
                </a:extLst>
              </p:cNvPr>
              <p:cNvGrpSpPr/>
              <p:nvPr/>
            </p:nvGrpSpPr>
            <p:grpSpPr>
              <a:xfrm>
                <a:off x="628650" y="3429000"/>
                <a:ext cx="1551240" cy="1496709"/>
                <a:chOff x="1161876" y="3703739"/>
                <a:chExt cx="1165469" cy="1124500"/>
              </a:xfrm>
            </p:grpSpPr>
            <p:cxnSp>
              <p:nvCxnSpPr>
                <p:cNvPr id="10" name="Straight Arrow Connector 9">
                  <a:extLst>
                    <a:ext uri="{FF2B5EF4-FFF2-40B4-BE49-F238E27FC236}">
                      <a16:creationId xmlns:a16="http://schemas.microsoft.com/office/drawing/2014/main" id="{0E32E473-0146-450D-8F00-8A7975DA3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33850" y="4051883"/>
                  <a:ext cx="738231" cy="562064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Arrow Connector 10">
                  <a:extLst>
                    <a:ext uri="{FF2B5EF4-FFF2-40B4-BE49-F238E27FC236}">
                      <a16:creationId xmlns:a16="http://schemas.microsoft.com/office/drawing/2014/main" id="{A25CC504-EC44-4771-B191-B56902620D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428468" y="3970332"/>
                  <a:ext cx="643614" cy="643614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9322B9F6-4E7E-4E39-A794-7203EA1FCC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77130" y="3871990"/>
                  <a:ext cx="494951" cy="741956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8513A926-BAAA-4505-8832-72D4D6A1C7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072081" y="3703739"/>
                  <a:ext cx="0" cy="112450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3CCDF4A2-6983-4380-AE0D-6BB13178A41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61876" y="4613945"/>
                  <a:ext cx="1165469" cy="0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Arrow Connector 25">
                  <a:extLst>
                    <a:ext uri="{FF2B5EF4-FFF2-40B4-BE49-F238E27FC236}">
                      <a16:creationId xmlns:a16="http://schemas.microsoft.com/office/drawing/2014/main" id="{CA6E9A5D-0D15-48FC-A576-0DF2A0E93A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691309" y="3787864"/>
                  <a:ext cx="380772" cy="811267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" name="Straight Arrow Connector 27">
                  <a:extLst>
                    <a:ext uri="{FF2B5EF4-FFF2-40B4-BE49-F238E27FC236}">
                      <a16:creationId xmlns:a16="http://schemas.microsoft.com/office/drawing/2014/main" id="{D88DDED3-88CF-4242-8CBC-BE11454BB9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512580" y="3886505"/>
                  <a:ext cx="553672" cy="712626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Arrow Connector 29">
                  <a:extLst>
                    <a:ext uri="{FF2B5EF4-FFF2-40B4-BE49-F238E27FC236}">
                      <a16:creationId xmlns:a16="http://schemas.microsoft.com/office/drawing/2014/main" id="{8EFC1AF6-B724-472F-BE98-F2DBC7483C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58349" y="4125473"/>
                  <a:ext cx="816647" cy="473659"/>
                </a:xfrm>
                <a:prstGeom prst="straightConnector1">
                  <a:avLst/>
                </a:prstGeom>
                <a:ln w="50800">
                  <a:solidFill>
                    <a:schemeClr val="accent2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43B6919-F0C1-491E-83DE-26622AFB9A7C}"/>
                      </a:ext>
                    </a:extLst>
                  </p:cNvPr>
                  <p:cNvSpPr txBox="1"/>
                  <p:nvPr/>
                </p:nvSpPr>
                <p:spPr>
                  <a:xfrm>
                    <a:off x="332704" y="3701391"/>
                    <a:ext cx="47814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043B6919-F0C1-491E-83DE-26622AFB9A7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2704" y="3701391"/>
                    <a:ext cx="478144" cy="43088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8EA6970-1411-463A-9FF3-6113F3C075ED}"/>
                      </a:ext>
                    </a:extLst>
                  </p:cNvPr>
                  <p:cNvSpPr txBox="1"/>
                  <p:nvPr/>
                </p:nvSpPr>
                <p:spPr>
                  <a:xfrm>
                    <a:off x="569410" y="3403418"/>
                    <a:ext cx="478144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28EA6970-1411-463A-9FF3-6113F3C075E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69410" y="3403418"/>
                    <a:ext cx="478144" cy="43088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89ABDA9-603A-4196-8BD1-988EF79AC7B9}"/>
                      </a:ext>
                    </a:extLst>
                  </p:cNvPr>
                  <p:cNvSpPr txBox="1"/>
                  <p:nvPr/>
                </p:nvSpPr>
                <p:spPr>
                  <a:xfrm>
                    <a:off x="985199" y="3073099"/>
                    <a:ext cx="490968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6" name="TextBox 35">
                    <a:extLst>
                      <a:ext uri="{FF2B5EF4-FFF2-40B4-BE49-F238E27FC236}">
                        <a16:creationId xmlns:a16="http://schemas.microsoft.com/office/drawing/2014/main" id="{F89ABDA9-603A-4196-8BD1-988EF79AC7B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5199" y="3073099"/>
                    <a:ext cx="490968" cy="43088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12DAECB-9EDF-4614-816F-6D0E366549D0}"/>
                      </a:ext>
                    </a:extLst>
                  </p:cNvPr>
                  <p:cNvSpPr txBox="1"/>
                  <p:nvPr/>
                </p:nvSpPr>
                <p:spPr>
                  <a:xfrm>
                    <a:off x="834251" y="3201350"/>
                    <a:ext cx="237244" cy="43088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sz="2800" b="1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C12DAECB-9EDF-4614-816F-6D0E366549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4251" y="3201350"/>
                    <a:ext cx="237244" cy="43088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512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94757175-B8F9-4FF0-8C81-8D01F52B204B}"/>
                </a:ext>
              </a:extLst>
            </p:cNvPr>
            <p:cNvCxnSpPr>
              <a:cxnSpLocks/>
            </p:cNvCxnSpPr>
            <p:nvPr/>
          </p:nvCxnSpPr>
          <p:spPr>
            <a:xfrm>
              <a:off x="761999" y="4426278"/>
              <a:ext cx="543479" cy="770574"/>
            </a:xfrm>
            <a:prstGeom prst="straightConnector1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91C5479-257E-4E7D-A8E3-F2B2974E114A}"/>
                    </a:ext>
                  </a:extLst>
                </p:cNvPr>
                <p:cNvSpPr txBox="1"/>
                <p:nvPr/>
              </p:nvSpPr>
              <p:spPr>
                <a:xfrm flipH="1">
                  <a:off x="1286589" y="4989390"/>
                  <a:ext cx="314189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B91C5479-257E-4E7D-A8E3-F2B2974E11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flipH="1">
                  <a:off x="1286589" y="4989390"/>
                  <a:ext cx="314189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C628E56-5F28-4F80-9241-377808933199}"/>
              </a:ext>
            </a:extLst>
          </p:cNvPr>
          <p:cNvGrpSpPr/>
          <p:nvPr/>
        </p:nvGrpSpPr>
        <p:grpSpPr>
          <a:xfrm>
            <a:off x="3112316" y="4860185"/>
            <a:ext cx="5029045" cy="1174296"/>
            <a:chOff x="3112316" y="4860185"/>
            <a:chExt cx="5029045" cy="11742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882259-FA1F-408F-9299-43653D8029B8}"/>
                    </a:ext>
                  </a:extLst>
                </p:cNvPr>
                <p:cNvSpPr txBox="1"/>
                <p:nvPr/>
              </p:nvSpPr>
              <p:spPr>
                <a:xfrm>
                  <a:off x="5000373" y="4860185"/>
                  <a:ext cx="3140988" cy="117429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</m:e>
                                      <m:sub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𝒊</m:t>
                                        </m:r>
                                      </m:sub>
                                      <m:sup>
                                        <m: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𝑻</m:t>
                                        </m:r>
                                      </m:sup>
                                    </m:sSubSup>
                                    <m:r>
                                      <a:rPr lang="en-US" sz="28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𝒗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nary>
                      </m:oMath>
                    </m:oMathPara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A882259-FA1F-408F-9299-43653D8029B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0373" y="4860185"/>
                  <a:ext cx="3140988" cy="117429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5A8C249-C5FE-48B5-8FFE-4FCFF1E1B3E9}"/>
                </a:ext>
              </a:extLst>
            </p:cNvPr>
            <p:cNvSpPr/>
            <p:nvPr/>
          </p:nvSpPr>
          <p:spPr>
            <a:xfrm>
              <a:off x="3112316" y="5180850"/>
              <a:ext cx="1888057" cy="5329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sz="2800" dirty="0"/>
                <a:t>Compute</a:t>
              </a:r>
              <a:endParaRPr lang="en-US" sz="2800" b="1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DF85CD3-D1A6-4BC6-8BB4-43C213991800}"/>
              </a:ext>
            </a:extLst>
          </p:cNvPr>
          <p:cNvGrpSpPr/>
          <p:nvPr/>
        </p:nvGrpSpPr>
        <p:grpSpPr>
          <a:xfrm>
            <a:off x="6514686" y="3239382"/>
            <a:ext cx="2451729" cy="1077218"/>
            <a:chOff x="6514686" y="3239382"/>
            <a:chExt cx="2451729" cy="107721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20EB540-84DB-4A14-9916-6537DB45EA83}"/>
                </a:ext>
              </a:extLst>
            </p:cNvPr>
            <p:cNvSpPr/>
            <p:nvPr/>
          </p:nvSpPr>
          <p:spPr>
            <a:xfrm>
              <a:off x="6514686" y="3311836"/>
              <a:ext cx="1003528" cy="645966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3D6015A-14E2-4344-9D2F-2E853AC41BDB}"/>
                </a:ext>
              </a:extLst>
            </p:cNvPr>
            <p:cNvSpPr txBox="1"/>
            <p:nvPr/>
          </p:nvSpPr>
          <p:spPr>
            <a:xfrm>
              <a:off x="7518214" y="3239382"/>
              <a:ext cx="144820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tx2"/>
                  </a:solidFill>
                </a:rPr>
                <a:t>0 if </a:t>
              </a:r>
            </a:p>
            <a:p>
              <a:r>
                <a:rPr lang="en-US" sz="3200" dirty="0" err="1">
                  <a:solidFill>
                    <a:schemeClr val="tx2"/>
                  </a:solidFill>
                </a:rPr>
                <a:t>orthog</a:t>
              </a:r>
              <a:endParaRPr lang="en-US" sz="32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A571A04-079D-4793-A3F2-1D287123FED4}"/>
              </a:ext>
            </a:extLst>
          </p:cNvPr>
          <p:cNvGrpSpPr/>
          <p:nvPr/>
        </p:nvGrpSpPr>
        <p:grpSpPr>
          <a:xfrm>
            <a:off x="922281" y="5080719"/>
            <a:ext cx="7455105" cy="1465028"/>
            <a:chOff x="922281" y="5080719"/>
            <a:chExt cx="7455105" cy="1465028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3DE2D3F-7D3A-403C-8A35-5AD7D22D89D6}"/>
                </a:ext>
              </a:extLst>
            </p:cNvPr>
            <p:cNvSpPr txBox="1"/>
            <p:nvPr/>
          </p:nvSpPr>
          <p:spPr>
            <a:xfrm>
              <a:off x="922281" y="5960972"/>
              <a:ext cx="74551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>
                  <a:solidFill>
                    <a:schemeClr val="tx2"/>
                  </a:solidFill>
                </a:rPr>
                <a:t>Sum of how </a:t>
              </a:r>
              <a:r>
                <a:rPr lang="en-US" sz="3200" dirty="0" err="1">
                  <a:solidFill>
                    <a:schemeClr val="tx2"/>
                  </a:solidFill>
                </a:rPr>
                <a:t>orthog</a:t>
              </a:r>
              <a:r>
                <a:rPr lang="en-US" sz="3200" dirty="0">
                  <a:solidFill>
                    <a:schemeClr val="tx2"/>
                  </a:solidFill>
                </a:rPr>
                <a:t>. v is to each x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0CF8D9C9-B3B5-4E08-8B4A-F271CF7947A2}"/>
                </a:ext>
              </a:extLst>
            </p:cNvPr>
            <p:cNvSpPr/>
            <p:nvPr/>
          </p:nvSpPr>
          <p:spPr>
            <a:xfrm>
              <a:off x="6325299" y="5080719"/>
              <a:ext cx="1979802" cy="79714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337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4DAFC-E514-448A-A569-A431716D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CA95-9E2B-4A97-AA50-137994CC2A0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lot of times, given a matrix </a:t>
                </a:r>
                <a:r>
                  <a:rPr lang="en-US" b="1" dirty="0"/>
                  <a:t>A</a:t>
                </a:r>
                <a:r>
                  <a:rPr lang="en-US" dirty="0"/>
                  <a:t> we want to find the </a:t>
                </a:r>
                <a:r>
                  <a:rPr lang="en-US" b="1" dirty="0"/>
                  <a:t>v </a:t>
                </a:r>
                <a:r>
                  <a:rPr lang="en-US" dirty="0"/>
                  <a:t>that minimizes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𝑨𝒗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.</a:t>
                </a:r>
              </a:p>
              <a:p>
                <a:r>
                  <a:rPr lang="en-US" dirty="0"/>
                  <a:t>I.e., want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𝐯</m:t>
                            </m:r>
                          </m:e>
                          <m:sup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lim>
                            </m:limLow>
                          </m:fName>
                          <m:e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𝑨𝒗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/>
                  <a:t>What’s a trivial solution? </a:t>
                </a:r>
              </a:p>
              <a:p>
                <a:r>
                  <a:rPr lang="en-US" dirty="0"/>
                  <a:t>Set </a:t>
                </a:r>
                <a:r>
                  <a:rPr lang="en-US" b="1" dirty="0"/>
                  <a:t>v = 0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Av = 0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dirty="0"/>
              </a:p>
              <a:p>
                <a:r>
                  <a:rPr lang="en-US" dirty="0"/>
                  <a:t>Exclude this by forcing v to have unit norm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E2CA95-9E2B-4A97-AA50-137994CC2A0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3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411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B058-B357-4845-8D36-D63164F42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5D6E7-6C8A-4356-836D-942A42528A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look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𝑨𝒗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F85D6E7-6C8A-4356-836D-942A42528A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6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1F914CD3-1D9E-4A53-9B40-2B9BC9DB157E}"/>
              </a:ext>
            </a:extLst>
          </p:cNvPr>
          <p:cNvGrpSpPr/>
          <p:nvPr/>
        </p:nvGrpSpPr>
        <p:grpSpPr>
          <a:xfrm>
            <a:off x="628650" y="2420768"/>
            <a:ext cx="7986844" cy="523220"/>
            <a:chOff x="628650" y="2420768"/>
            <a:chExt cx="79868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8186469-867C-467E-995F-95C68F352C75}"/>
                    </a:ext>
                  </a:extLst>
                </p:cNvPr>
                <p:cNvSpPr txBox="1"/>
                <p:nvPr/>
              </p:nvSpPr>
              <p:spPr>
                <a:xfrm>
                  <a:off x="628650" y="2432823"/>
                  <a:ext cx="1675908" cy="4991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𝑨𝒗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8186469-867C-467E-995F-95C68F352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2432823"/>
                  <a:ext cx="1675908" cy="49911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48804F-2CA1-4E5A-B436-7AF2D7FFD189}"/>
                </a:ext>
              </a:extLst>
            </p:cNvPr>
            <p:cNvSpPr txBox="1"/>
            <p:nvPr/>
          </p:nvSpPr>
          <p:spPr>
            <a:xfrm>
              <a:off x="4764947" y="2420768"/>
              <a:ext cx="3850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Rewrite as dot product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FB6C4-AD61-431F-9F77-0F2400A3C326}"/>
                  </a:ext>
                </a:extLst>
              </p:cNvPr>
              <p:cNvSpPr txBox="1"/>
              <p:nvPr/>
            </p:nvSpPr>
            <p:spPr>
              <a:xfrm>
                <a:off x="628649" y="3539132"/>
                <a:ext cx="5546455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𝑨𝒗</m:t>
                              </m:r>
                            </m:e>
                          </m:d>
                        </m:e>
                        <m:sub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𝐀𝐯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𝐯</m:t>
                          </m:r>
                        </m:e>
                        <m: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𝐓</m:t>
                          </m:r>
                        </m:sup>
                      </m:sSup>
                      <m:d>
                        <m:d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𝐀</m:t>
                              </m:r>
                            </m:e>
                            <m:sup>
                              <m:r>
                                <a:rPr lang="en-US" sz="3200" b="1" i="0" smtClean="0">
                                  <a:latin typeface="Cambria Math" panose="02040503050406030204" pitchFamily="18" charset="0"/>
                                </a:rPr>
                                <m:t>𝐓</m:t>
                              </m:r>
                            </m:sup>
                          </m:sSup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𝐀</m:t>
                          </m:r>
                        </m:e>
                      </m:d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𝐯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8FFB6C4-AD61-431F-9F77-0F2400A3C3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" y="3539132"/>
                <a:ext cx="5546455" cy="5558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ECCDADA4-ADC6-4F96-A993-C849083D3019}"/>
              </a:ext>
            </a:extLst>
          </p:cNvPr>
          <p:cNvGrpSpPr/>
          <p:nvPr/>
        </p:nvGrpSpPr>
        <p:grpSpPr>
          <a:xfrm>
            <a:off x="628650" y="3005117"/>
            <a:ext cx="7986844" cy="523220"/>
            <a:chOff x="628650" y="3005117"/>
            <a:chExt cx="7986844" cy="52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851FA1-3F04-434C-8610-BE877A263551}"/>
                    </a:ext>
                  </a:extLst>
                </p:cNvPr>
                <p:cNvSpPr txBox="1"/>
                <p:nvPr/>
              </p:nvSpPr>
              <p:spPr>
                <a:xfrm>
                  <a:off x="628650" y="3005117"/>
                  <a:ext cx="3681649" cy="5016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𝑨𝒗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32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0" smtClean="0">
                                    <a:latin typeface="Cambria Math" panose="02040503050406030204" pitchFamily="18" charset="0"/>
                                  </a:rPr>
                                  <m:t>𝐀𝐯</m:t>
                                </m:r>
                              </m:e>
                            </m:d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</m:sup>
                        </m:sSup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𝐀𝐯</m:t>
                        </m:r>
                        <m:r>
                          <a:rPr lang="en-US" sz="3200" b="1" i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851FA1-3F04-434C-8610-BE877A2635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3005117"/>
                  <a:ext cx="3681649" cy="50161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F0CEE7-210A-4B84-9709-1E4E4504ACEF}"/>
                </a:ext>
              </a:extLst>
            </p:cNvPr>
            <p:cNvSpPr txBox="1"/>
            <p:nvPr/>
          </p:nvSpPr>
          <p:spPr>
            <a:xfrm>
              <a:off x="4764947" y="3005117"/>
              <a:ext cx="3850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Distribute transpose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A42EE81-23ED-4F7C-A92A-072D8041982D}"/>
              </a:ext>
            </a:extLst>
          </p:cNvPr>
          <p:cNvSpPr txBox="1"/>
          <p:nvPr/>
        </p:nvSpPr>
        <p:spPr>
          <a:xfrm>
            <a:off x="457422" y="4518300"/>
            <a:ext cx="8229156" cy="10772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We want the vector minimizing this quadratic form</a:t>
            </a:r>
          </a:p>
          <a:p>
            <a:pPr algn="ctr"/>
            <a:r>
              <a:rPr lang="en-US" sz="2800" dirty="0"/>
              <a:t>Where have we seen this?</a:t>
            </a:r>
          </a:p>
        </p:txBody>
      </p:sp>
    </p:spTree>
    <p:extLst>
      <p:ext uri="{BB962C8B-B14F-4D97-AF65-F5344CB8AC3E}">
        <p14:creationId xmlns:p14="http://schemas.microsoft.com/office/powerpoint/2010/main" val="177705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11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76D3-6382-4C8F-9F55-288194E81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Homogeneous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DD99BC-A7EA-4B18-8701-35A40E25A505}"/>
                  </a:ext>
                </a:extLst>
              </p:cNvPr>
              <p:cNvSpPr txBox="1"/>
              <p:nvPr/>
            </p:nvSpPr>
            <p:spPr>
              <a:xfrm>
                <a:off x="3100059" y="2189010"/>
                <a:ext cx="2943883" cy="715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sSup>
                            <m:sSup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3200" b="0" i="0" smtClean="0">
                                          <a:latin typeface="Cambria Math" panose="02040503050406030204" pitchFamily="18" charset="0"/>
                                        </a:rPr>
                                        <m:t>min</m:t>
                                      </m:r>
                                    </m:e>
                                    <m:lim>
                                      <m:sSup>
                                        <m:sSup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‖"/>
                                              <m:endChr m:val="‖"/>
                                              <m:ctrlPr>
                                                <a:rPr lang="en-US" sz="32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32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𝒗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lim>
                                  </m:limLow>
                                </m:fName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b="1" i="1" smtClean="0">
                                          <a:latin typeface="Cambria Math" panose="02040503050406030204" pitchFamily="18" charset="0"/>
                                        </a:rPr>
                                        <m:t>𝑨𝒗</m:t>
                                      </m:r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BDD99BC-A7EA-4B18-8701-35A40E25A5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0059" y="2189010"/>
                <a:ext cx="2943883" cy="71583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D580A-3939-43DB-B69B-372B057FDEC0}"/>
                  </a:ext>
                </a:extLst>
              </p:cNvPr>
              <p:cNvSpPr txBox="1"/>
              <p:nvPr/>
            </p:nvSpPr>
            <p:spPr>
              <a:xfrm>
                <a:off x="427839" y="6176963"/>
                <a:ext cx="8271544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*Note: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positive semi-definite so it has all non-negative eigenvalues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ABD580A-3939-43DB-B69B-372B057FD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39" y="6176963"/>
                <a:ext cx="8271544" cy="374270"/>
              </a:xfrm>
              <a:prstGeom prst="rect">
                <a:avLst/>
              </a:prstGeom>
              <a:blipFill>
                <a:blip r:embed="rId4"/>
                <a:stretch>
                  <a:fillRect l="-590" t="-645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7596330A-2F1F-47B6-94A0-46EF6C7BEC0F}"/>
              </a:ext>
            </a:extLst>
          </p:cNvPr>
          <p:cNvGrpSpPr/>
          <p:nvPr/>
        </p:nvGrpSpPr>
        <p:grpSpPr>
          <a:xfrm>
            <a:off x="1048624" y="3080083"/>
            <a:ext cx="8003096" cy="1040226"/>
            <a:chOff x="1048624" y="3080083"/>
            <a:chExt cx="8003096" cy="104022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0DBAF3D8-828B-4C44-826E-9A5B6B94D873}"/>
                </a:ext>
              </a:extLst>
            </p:cNvPr>
            <p:cNvCxnSpPr>
              <a:cxnSpLocks/>
            </p:cNvCxnSpPr>
            <p:nvPr/>
          </p:nvCxnSpPr>
          <p:spPr>
            <a:xfrm>
              <a:off x="1048624" y="3516560"/>
              <a:ext cx="629175" cy="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147C27-1909-4F01-96CD-F0783B7BB4EC}"/>
                    </a:ext>
                  </a:extLst>
                </p:cNvPr>
                <p:cNvSpPr txBox="1"/>
                <p:nvPr/>
              </p:nvSpPr>
              <p:spPr>
                <a:xfrm>
                  <a:off x="1878609" y="3080083"/>
                  <a:ext cx="7173111" cy="5309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(1) </a:t>
                  </a:r>
                  <a:r>
                    <a:rPr lang="en-US" sz="2800" dirty="0"/>
                    <a:t>“Smallest”* eigenvector of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D8147C27-1909-4F01-96CD-F0783B7BB4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609" y="3080083"/>
                  <a:ext cx="7173111" cy="530915"/>
                </a:xfrm>
                <a:prstGeom prst="rect">
                  <a:avLst/>
                </a:prstGeom>
                <a:blipFill>
                  <a:blip r:embed="rId5"/>
                  <a:stretch>
                    <a:fillRect l="-1699" t="-10345" b="-3103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3D09964-7A0C-494B-AA3B-6C7C84A5D6C9}"/>
                    </a:ext>
                  </a:extLst>
                </p:cNvPr>
                <p:cNvSpPr txBox="1"/>
                <p:nvPr/>
              </p:nvSpPr>
              <p:spPr>
                <a:xfrm>
                  <a:off x="1878610" y="3597089"/>
                  <a:ext cx="717311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/>
                    <a:t>(2) “</a:t>
                  </a:r>
                  <a:r>
                    <a:rPr lang="en-US" sz="2800" dirty="0"/>
                    <a:t>Smallest” right singular vector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</m:oMath>
                  </a14:m>
                  <a:endParaRPr lang="en-US" sz="2800" b="1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23D09964-7A0C-494B-AA3B-6C7C84A5D6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78610" y="3597089"/>
                  <a:ext cx="7173110" cy="523220"/>
                </a:xfrm>
                <a:prstGeom prst="rect">
                  <a:avLst/>
                </a:prstGeom>
                <a:blipFill>
                  <a:blip r:embed="rId6"/>
                  <a:stretch>
                    <a:fillRect l="-1699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CF6E9B6B-FA3B-489A-953A-4733E3F8F934}"/>
              </a:ext>
            </a:extLst>
          </p:cNvPr>
          <p:cNvSpPr txBox="1"/>
          <p:nvPr/>
        </p:nvSpPr>
        <p:spPr>
          <a:xfrm>
            <a:off x="628650" y="1658095"/>
            <a:ext cx="7173111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Ubiquitious</a:t>
            </a:r>
            <a:r>
              <a:rPr lang="en-US" sz="2800" dirty="0"/>
              <a:t> tool in vision: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317E57-7AB1-4880-B26A-E9D0CE311D88}"/>
              </a:ext>
            </a:extLst>
          </p:cNvPr>
          <p:cNvSpPr txBox="1"/>
          <p:nvPr/>
        </p:nvSpPr>
        <p:spPr>
          <a:xfrm>
            <a:off x="628650" y="4351091"/>
            <a:ext cx="7961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For min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/>
              <a:t>max, switch smallest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n-US" sz="2800" dirty="0"/>
              <a:t>largest</a:t>
            </a:r>
          </a:p>
        </p:txBody>
      </p:sp>
    </p:spTree>
    <p:extLst>
      <p:ext uri="{BB962C8B-B14F-4D97-AF65-F5344CB8AC3E}">
        <p14:creationId xmlns:p14="http://schemas.microsoft.com/office/powerpoint/2010/main" val="529758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1E22A-91E3-4B35-B53C-42642842C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5B097C-FD9E-4559-A7B7-F9699C1DC0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Remember derivatives?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Derivative: rate at which a function f(x) changes at a point as well as the direction that increases the function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26456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Given quadratic function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62B5C-E233-4871-A3C7-4B5C4E33F8FD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582099" cy="3981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is function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3200" dirty="0"/>
                  <a:t> </a:t>
                </a:r>
              </a:p>
              <a:p>
                <a:pPr algn="ctr"/>
                <a:endParaRPr lang="en-US" sz="3200" dirty="0"/>
              </a:p>
              <a:p>
                <a:pPr algn="ctr"/>
                <a:r>
                  <a:rPr lang="en-US" sz="3200" dirty="0"/>
                  <a:t>aka</a:t>
                </a:r>
              </a:p>
              <a:p>
                <a:pPr algn="ctr"/>
                <a:endParaRPr lang="en-US" sz="32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E62B5C-E233-4871-A3C7-4B5C4E33F8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582099" cy="3981988"/>
              </a:xfrm>
              <a:prstGeom prst="rect">
                <a:avLst/>
              </a:prstGeom>
              <a:blipFill>
                <a:blip r:embed="rId2"/>
                <a:stretch>
                  <a:fillRect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908F7B29-ED91-43BA-8697-F8088281B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2" cy="492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07CCE1-0539-4AB7-85D0-DCC87CA30467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607CCE1-0539-4AB7-85D0-DCC87CA30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5499835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Given quadratic function f(x)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BE033-0AC2-428C-B8AB-0B89D7D6B594}"/>
                  </a:ext>
                </a:extLst>
              </p:cNvPr>
              <p:cNvSpPr txBox="1"/>
              <p:nvPr/>
            </p:nvSpPr>
            <p:spPr>
              <a:xfrm>
                <a:off x="83890" y="1560683"/>
                <a:ext cx="3657600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What’s special about x=2?</a:t>
                </a:r>
              </a:p>
              <a:p>
                <a:pPr algn="ctr"/>
                <a:endParaRPr lang="en-US" sz="2800" b="1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800" dirty="0"/>
                  <a:t> minim. at 2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at 2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a = minimum of f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Reverse is </a:t>
                </a:r>
                <a:r>
                  <a:rPr lang="en-US" sz="2800" b="1" i="1" u="sng" dirty="0"/>
                  <a:t>not true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4BE033-0AC2-428C-B8AB-0B89D7D6B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560683"/>
                <a:ext cx="3657600" cy="4401205"/>
              </a:xfrm>
              <a:prstGeom prst="rect">
                <a:avLst/>
              </a:prstGeom>
              <a:blipFill>
                <a:blip r:embed="rId2"/>
                <a:stretch>
                  <a:fillRect t="-1385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D279A63F-7EEF-4425-A40A-8B8A5FF5E6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1" cy="49256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8BA95-ECB7-41FF-A115-4397327B1722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F8BA95-ECB7-41FF-A115-4397327B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0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Rates of change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4BE033-0AC2-428C-B8AB-0B89D7D6B594}"/>
              </a:ext>
            </a:extLst>
          </p:cNvPr>
          <p:cNvSpPr txBox="1"/>
          <p:nvPr/>
        </p:nvSpPr>
        <p:spPr>
          <a:xfrm>
            <a:off x="83890" y="1560683"/>
            <a:ext cx="365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I want to increase f(x) by changing x: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Blue area: move left</a:t>
            </a:r>
          </a:p>
          <a:p>
            <a:pPr algn="ctr"/>
            <a:r>
              <a:rPr lang="en-US" sz="2800" dirty="0"/>
              <a:t>Red area: move right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Derivative tells you direction of ascent and rate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F9553EF-8055-4246-8159-CB5B36A4E3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560683"/>
            <a:ext cx="5228891" cy="49256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FE0ED-9B10-4116-B786-7B3809E3829C}"/>
                  </a:ext>
                </a:extLst>
              </p:cNvPr>
              <p:cNvSpPr txBox="1"/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8AFE0ED-9B10-4116-B786-7B3809E382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5523" y="863141"/>
                <a:ext cx="353295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99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AECE-3ECC-4966-8989-A15CD810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Two Numbers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64E1687-3F65-4739-BB5B-235B2AF81EC1}"/>
              </a:ext>
            </a:extLst>
          </p:cNvPr>
          <p:cNvSpPr txBox="1"/>
          <p:nvPr/>
        </p:nvSpPr>
        <p:spPr>
          <a:xfrm>
            <a:off x="116110" y="5649076"/>
            <a:ext cx="8911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“Integers” on a computer are integers </a:t>
            </a:r>
            <a:r>
              <a:rPr lang="en-US" sz="2800" i="1" u="sng" dirty="0"/>
              <a:t>modulo 2</a:t>
            </a:r>
            <a:r>
              <a:rPr lang="en-US" sz="2800" i="1" u="sng" baseline="30000" dirty="0"/>
              <a:t>k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C2E6256-E8E6-47F2-B3B6-04F7A48ED597}"/>
              </a:ext>
            </a:extLst>
          </p:cNvPr>
          <p:cNvCxnSpPr>
            <a:cxnSpLocks/>
          </p:cNvCxnSpPr>
          <p:nvPr/>
        </p:nvCxnSpPr>
        <p:spPr>
          <a:xfrm>
            <a:off x="1014581" y="3636430"/>
            <a:ext cx="664456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AFBF942-CFD4-4F33-A03B-BA121FC48C73}"/>
              </a:ext>
            </a:extLst>
          </p:cNvPr>
          <p:cNvGrpSpPr/>
          <p:nvPr/>
        </p:nvGrpSpPr>
        <p:grpSpPr>
          <a:xfrm>
            <a:off x="1115994" y="3135974"/>
            <a:ext cx="324723" cy="324723"/>
            <a:chOff x="4579605" y="5356022"/>
            <a:chExt cx="432205" cy="432205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8988394A-FCED-42A9-9627-4BFAFB9C0CD7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2FC440A-9AB7-46E8-A8AE-EDA21F67A3F7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1D860FE-2BB4-4171-987E-3E8218149E09}"/>
              </a:ext>
            </a:extLst>
          </p:cNvPr>
          <p:cNvGrpSpPr/>
          <p:nvPr/>
        </p:nvGrpSpPr>
        <p:grpSpPr>
          <a:xfrm>
            <a:off x="155698" y="4266332"/>
            <a:ext cx="1136229" cy="1437373"/>
            <a:chOff x="155698" y="4266332"/>
            <a:chExt cx="1136229" cy="143737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804FB9-FCFB-4C75-9C7F-61549D8672E2}"/>
                </a:ext>
              </a:extLst>
            </p:cNvPr>
            <p:cNvSpPr txBox="1"/>
            <p:nvPr/>
          </p:nvSpPr>
          <p:spPr>
            <a:xfrm>
              <a:off x="155698" y="4749598"/>
              <a:ext cx="113622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Carry</a:t>
              </a:r>
            </a:p>
            <a:p>
              <a:pPr algn="ctr"/>
              <a:r>
                <a:rPr lang="en-US" sz="2800" dirty="0"/>
                <a:t>Flag</a:t>
              </a:r>
            </a:p>
          </p:txBody>
        </p: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041604A1-3584-45BC-AD75-78744740BEC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8819" y="4266332"/>
              <a:ext cx="1" cy="531187"/>
            </a:xfrm>
            <a:prstGeom prst="straightConnector1">
              <a:avLst/>
            </a:prstGeom>
            <a:ln w="5715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9E796FD-E429-457E-9BBA-0772277CA812}"/>
              </a:ext>
            </a:extLst>
          </p:cNvPr>
          <p:cNvGrpSpPr/>
          <p:nvPr/>
        </p:nvGrpSpPr>
        <p:grpSpPr>
          <a:xfrm>
            <a:off x="1579788" y="4322950"/>
            <a:ext cx="5947794" cy="1134534"/>
            <a:chOff x="1579788" y="4322950"/>
            <a:chExt cx="5947794" cy="113453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9C27F3-17C6-4B71-9DDE-6108DBE186E0}"/>
                </a:ext>
              </a:extLst>
            </p:cNvPr>
            <p:cNvSpPr txBox="1"/>
            <p:nvPr/>
          </p:nvSpPr>
          <p:spPr>
            <a:xfrm>
              <a:off x="2335590" y="4749598"/>
              <a:ext cx="43517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Result</a:t>
              </a: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A06F42D0-152E-4282-A0D9-F403A433E411}"/>
                </a:ext>
              </a:extLst>
            </p:cNvPr>
            <p:cNvGrpSpPr/>
            <p:nvPr/>
          </p:nvGrpSpPr>
          <p:grpSpPr>
            <a:xfrm>
              <a:off x="1579788" y="4322950"/>
              <a:ext cx="5947794" cy="474569"/>
              <a:chOff x="1579788" y="4322950"/>
              <a:chExt cx="5947794" cy="474569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E98C97B0-CC54-4919-9EBF-36DB8D4138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66958" y="4340319"/>
                <a:ext cx="0" cy="457200"/>
              </a:xfrm>
              <a:prstGeom prst="straightConnector1">
                <a:avLst/>
              </a:prstGeom>
              <a:ln w="57150">
                <a:solidFill>
                  <a:schemeClr val="accent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B1A3FDD3-E2C5-47B2-B2CA-D07D5680006B}"/>
                  </a:ext>
                </a:extLst>
              </p:cNvPr>
              <p:cNvCxnSpPr/>
              <p:nvPr/>
            </p:nvCxnSpPr>
            <p:spPr>
              <a:xfrm>
                <a:off x="1579788" y="4322950"/>
                <a:ext cx="5947794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A4E5736F-015C-444E-9202-A7AD850DE3DC}"/>
              </a:ext>
            </a:extLst>
          </p:cNvPr>
          <p:cNvSpPr txBox="1"/>
          <p:nvPr/>
        </p:nvSpPr>
        <p:spPr>
          <a:xfrm>
            <a:off x="370273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2</a:t>
            </a:r>
            <a:r>
              <a:rPr lang="en-US" sz="4000" baseline="30000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B8189FE-386B-460F-BF11-A2464A480130}"/>
              </a:ext>
            </a:extLst>
          </p:cNvPr>
          <p:cNvSpPr txBox="1"/>
          <p:nvPr/>
        </p:nvSpPr>
        <p:spPr>
          <a:xfrm>
            <a:off x="1380913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7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F1CB279-BA04-48FB-ABB8-E9917E6B3C3A}"/>
              </a:ext>
            </a:extLst>
          </p:cNvPr>
          <p:cNvSpPr txBox="1"/>
          <p:nvPr/>
        </p:nvSpPr>
        <p:spPr>
          <a:xfrm>
            <a:off x="1380912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442309F-EE72-4DCE-948C-1E2BD7DC6C85}"/>
              </a:ext>
            </a:extLst>
          </p:cNvPr>
          <p:cNvSpPr txBox="1"/>
          <p:nvPr/>
        </p:nvSpPr>
        <p:spPr>
          <a:xfrm>
            <a:off x="2174107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C2EA4BF-F11F-4E70-BC7C-CD6A9A805E94}"/>
              </a:ext>
            </a:extLst>
          </p:cNvPr>
          <p:cNvSpPr txBox="1"/>
          <p:nvPr/>
        </p:nvSpPr>
        <p:spPr>
          <a:xfrm>
            <a:off x="217410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5B8F282-6F01-4C37-90A0-30B4CC669FA3}"/>
              </a:ext>
            </a:extLst>
          </p:cNvPr>
          <p:cNvSpPr txBox="1"/>
          <p:nvPr/>
        </p:nvSpPr>
        <p:spPr>
          <a:xfrm>
            <a:off x="2967301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3105128-6600-4477-8D70-2262696E178E}"/>
              </a:ext>
            </a:extLst>
          </p:cNvPr>
          <p:cNvSpPr txBox="1"/>
          <p:nvPr/>
        </p:nvSpPr>
        <p:spPr>
          <a:xfrm>
            <a:off x="2967298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872C42-0BBB-4373-AC18-87EC9AB7691C}"/>
              </a:ext>
            </a:extLst>
          </p:cNvPr>
          <p:cNvSpPr txBox="1"/>
          <p:nvPr/>
        </p:nvSpPr>
        <p:spPr>
          <a:xfrm>
            <a:off x="3760495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30974DBD-8F13-4EB1-A474-F46B934CAF8E}"/>
              </a:ext>
            </a:extLst>
          </p:cNvPr>
          <p:cNvSpPr txBox="1"/>
          <p:nvPr/>
        </p:nvSpPr>
        <p:spPr>
          <a:xfrm>
            <a:off x="3760491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A97DDCCE-7995-4FCB-8156-629032FE81AC}"/>
              </a:ext>
            </a:extLst>
          </p:cNvPr>
          <p:cNvSpPr txBox="1"/>
          <p:nvPr/>
        </p:nvSpPr>
        <p:spPr>
          <a:xfrm>
            <a:off x="4553689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4A39B2-ECC1-4EE2-BBD5-DDE5E9661761}"/>
              </a:ext>
            </a:extLst>
          </p:cNvPr>
          <p:cNvSpPr txBox="1"/>
          <p:nvPr/>
        </p:nvSpPr>
        <p:spPr>
          <a:xfrm>
            <a:off x="4553685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D0DABB-A4EC-4750-BFAE-21FFADEC101E}"/>
              </a:ext>
            </a:extLst>
          </p:cNvPr>
          <p:cNvSpPr txBox="1"/>
          <p:nvPr/>
        </p:nvSpPr>
        <p:spPr>
          <a:xfrm>
            <a:off x="5346883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41CBA-CC76-4145-8368-746EF9431C2B}"/>
              </a:ext>
            </a:extLst>
          </p:cNvPr>
          <p:cNvSpPr txBox="1"/>
          <p:nvPr/>
        </p:nvSpPr>
        <p:spPr>
          <a:xfrm>
            <a:off x="534687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B11AE0F-AE83-48CB-B398-7B43A619C36B}"/>
              </a:ext>
            </a:extLst>
          </p:cNvPr>
          <p:cNvSpPr txBox="1"/>
          <p:nvPr/>
        </p:nvSpPr>
        <p:spPr>
          <a:xfrm>
            <a:off x="6140077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2CB069C-34D1-49F2-86F9-EEA56AA94ED4}"/>
              </a:ext>
            </a:extLst>
          </p:cNvPr>
          <p:cNvSpPr txBox="1"/>
          <p:nvPr/>
        </p:nvSpPr>
        <p:spPr>
          <a:xfrm>
            <a:off x="6140073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42CDC87-D825-4D8F-94A1-37B50727227A}"/>
              </a:ext>
            </a:extLst>
          </p:cNvPr>
          <p:cNvSpPr txBox="1"/>
          <p:nvPr/>
        </p:nvSpPr>
        <p:spPr>
          <a:xfrm>
            <a:off x="6933270" y="169068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C8300B2-4E1B-4485-85AD-DB1C0A1800AB}"/>
              </a:ext>
            </a:extLst>
          </p:cNvPr>
          <p:cNvSpPr txBox="1"/>
          <p:nvPr/>
        </p:nvSpPr>
        <p:spPr>
          <a:xfrm>
            <a:off x="6933269" y="2351322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F924EA2-B133-4EB5-A979-44FFD32E60B5}"/>
              </a:ext>
            </a:extLst>
          </p:cNvPr>
          <p:cNvSpPr txBox="1"/>
          <p:nvPr/>
        </p:nvSpPr>
        <p:spPr>
          <a:xfrm>
            <a:off x="7763087" y="2351322"/>
            <a:ext cx="106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185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F87FFD-DC75-41C0-A5C6-511A2E6463BA}"/>
              </a:ext>
            </a:extLst>
          </p:cNvPr>
          <p:cNvSpPr txBox="1"/>
          <p:nvPr/>
        </p:nvSpPr>
        <p:spPr>
          <a:xfrm>
            <a:off x="1380912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1F28B4E-FA46-414D-B54F-883717A93996}"/>
              </a:ext>
            </a:extLst>
          </p:cNvPr>
          <p:cNvSpPr txBox="1"/>
          <p:nvPr/>
        </p:nvSpPr>
        <p:spPr>
          <a:xfrm>
            <a:off x="2174105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1F5ADFD1-8D17-4C7B-9B46-C7C9EDD10505}"/>
              </a:ext>
            </a:extLst>
          </p:cNvPr>
          <p:cNvSpPr txBox="1"/>
          <p:nvPr/>
        </p:nvSpPr>
        <p:spPr>
          <a:xfrm>
            <a:off x="2967298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F26AF4E-78E9-42E6-9910-FBD839DF77BA}"/>
              </a:ext>
            </a:extLst>
          </p:cNvPr>
          <p:cNvSpPr txBox="1"/>
          <p:nvPr/>
        </p:nvSpPr>
        <p:spPr>
          <a:xfrm>
            <a:off x="3760491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E9BF3F-CFB5-4ED0-98C7-F84B1E7E43B9}"/>
              </a:ext>
            </a:extLst>
          </p:cNvPr>
          <p:cNvSpPr txBox="1"/>
          <p:nvPr/>
        </p:nvSpPr>
        <p:spPr>
          <a:xfrm>
            <a:off x="4553685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1C823555-A2E3-4F1D-AF80-D1A5919C43D8}"/>
              </a:ext>
            </a:extLst>
          </p:cNvPr>
          <p:cNvSpPr txBox="1"/>
          <p:nvPr/>
        </p:nvSpPr>
        <p:spPr>
          <a:xfrm>
            <a:off x="5346879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91A567EB-E787-41A3-A62C-C76761FFC43F}"/>
              </a:ext>
            </a:extLst>
          </p:cNvPr>
          <p:cNvSpPr txBox="1"/>
          <p:nvPr/>
        </p:nvSpPr>
        <p:spPr>
          <a:xfrm>
            <a:off x="6140073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DA6C209-B5E3-4303-9020-43AB281191C2}"/>
              </a:ext>
            </a:extLst>
          </p:cNvPr>
          <p:cNvSpPr txBox="1"/>
          <p:nvPr/>
        </p:nvSpPr>
        <p:spPr>
          <a:xfrm>
            <a:off x="6933269" y="2928544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59FC6C0-E331-40F6-909E-D3A9EB88B1D0}"/>
              </a:ext>
            </a:extLst>
          </p:cNvPr>
          <p:cNvSpPr txBox="1"/>
          <p:nvPr/>
        </p:nvSpPr>
        <p:spPr>
          <a:xfrm>
            <a:off x="7763087" y="2928544"/>
            <a:ext cx="10662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105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9A2F67-5193-4238-B5E4-DEE157ED06CF}"/>
              </a:ext>
            </a:extLst>
          </p:cNvPr>
          <p:cNvGrpSpPr/>
          <p:nvPr/>
        </p:nvGrpSpPr>
        <p:grpSpPr>
          <a:xfrm>
            <a:off x="308904" y="3610027"/>
            <a:ext cx="8526192" cy="719013"/>
            <a:chOff x="308904" y="3610027"/>
            <a:chExt cx="8526192" cy="719013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A7FE6FC-0D35-4BB5-9637-E795300B1AE1}"/>
                </a:ext>
              </a:extLst>
            </p:cNvPr>
            <p:cNvSpPr txBox="1"/>
            <p:nvPr/>
          </p:nvSpPr>
          <p:spPr>
            <a:xfrm>
              <a:off x="308904" y="3610027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D768ED3-6A51-48FB-AD30-AB746B5A74AC}"/>
                </a:ext>
              </a:extLst>
            </p:cNvPr>
            <p:cNvSpPr txBox="1"/>
            <p:nvPr/>
          </p:nvSpPr>
          <p:spPr>
            <a:xfrm>
              <a:off x="7768869" y="3615064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34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3E2AB56F-BF79-4A34-97A5-F001F355B06C}"/>
                </a:ext>
              </a:extLst>
            </p:cNvPr>
            <p:cNvSpPr txBox="1"/>
            <p:nvPr/>
          </p:nvSpPr>
          <p:spPr>
            <a:xfrm>
              <a:off x="1383803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B3FE752-A930-4078-A211-09F12AD03A42}"/>
                </a:ext>
              </a:extLst>
            </p:cNvPr>
            <p:cNvSpPr txBox="1"/>
            <p:nvPr/>
          </p:nvSpPr>
          <p:spPr>
            <a:xfrm>
              <a:off x="2176996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C0EE7C71-E310-4D08-B0E9-22532DA2FD70}"/>
                </a:ext>
              </a:extLst>
            </p:cNvPr>
            <p:cNvSpPr txBox="1"/>
            <p:nvPr/>
          </p:nvSpPr>
          <p:spPr>
            <a:xfrm>
              <a:off x="2970189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36B3F6D-7AF5-47E9-88D8-AEC6AA09145B}"/>
                </a:ext>
              </a:extLst>
            </p:cNvPr>
            <p:cNvSpPr txBox="1"/>
            <p:nvPr/>
          </p:nvSpPr>
          <p:spPr>
            <a:xfrm>
              <a:off x="3763382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AF2C08-1962-44F1-8BF8-AAA8C59E78C0}"/>
                </a:ext>
              </a:extLst>
            </p:cNvPr>
            <p:cNvSpPr txBox="1"/>
            <p:nvPr/>
          </p:nvSpPr>
          <p:spPr>
            <a:xfrm>
              <a:off x="4556576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C1677AD6-0984-43FF-AC56-3B67A14B324F}"/>
                </a:ext>
              </a:extLst>
            </p:cNvPr>
            <p:cNvSpPr txBox="1"/>
            <p:nvPr/>
          </p:nvSpPr>
          <p:spPr>
            <a:xfrm>
              <a:off x="5349770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88FD25A-8A05-4EA2-9E28-778B57155F6B}"/>
                </a:ext>
              </a:extLst>
            </p:cNvPr>
            <p:cNvSpPr txBox="1"/>
            <p:nvPr/>
          </p:nvSpPr>
          <p:spPr>
            <a:xfrm>
              <a:off x="6142964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E284B02D-BAD4-4EBE-8DC0-0C54900F5433}"/>
                </a:ext>
              </a:extLst>
            </p:cNvPr>
            <p:cNvSpPr txBox="1"/>
            <p:nvPr/>
          </p:nvSpPr>
          <p:spPr>
            <a:xfrm>
              <a:off x="6936160" y="3621154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545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8C03-9092-4248-92FD-012CB1D02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Calculus Should I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6543E3-C988-4ACC-B349-90C14304C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Really need intuition</a:t>
            </a:r>
          </a:p>
          <a:p>
            <a:r>
              <a:rPr lang="en-US" dirty="0"/>
              <a:t>Need chain rule</a:t>
            </a:r>
          </a:p>
          <a:p>
            <a:r>
              <a:rPr lang="en-US" dirty="0"/>
              <a:t>Rest you should look up / use a computer algebra system / use a cookbook </a:t>
            </a:r>
          </a:p>
          <a:p>
            <a:r>
              <a:rPr lang="en-US" dirty="0"/>
              <a:t>Partial derivatives (and that’s it from multivariable calculus)</a:t>
            </a:r>
          </a:p>
        </p:txBody>
      </p:sp>
    </p:spTree>
    <p:extLst>
      <p:ext uri="{BB962C8B-B14F-4D97-AF65-F5344CB8AC3E}">
        <p14:creationId xmlns:p14="http://schemas.microsoft.com/office/powerpoint/2010/main" val="170088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C5A6-4D9A-423A-9C8C-C9E3B1381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Partial Derivatives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944C-8EC0-45AD-8879-EEC898AE4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Pretend other variables are constant, take a derivative. That’s it.</a:t>
            </a:r>
          </a:p>
          <a:p>
            <a:r>
              <a:rPr lang="en-US" dirty="0"/>
              <a:t>Make our function a function of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901C1-ADC0-45A0-BAA0-6DCC87EB9A51}"/>
                  </a:ext>
                </a:extLst>
              </p:cNvPr>
              <p:cNvSpPr txBox="1"/>
              <p:nvPr/>
            </p:nvSpPr>
            <p:spPr>
              <a:xfrm>
                <a:off x="1077985" y="4840717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E1901C1-ADC0-45A0-BAA0-6DCC87EB9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7985" y="4840717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CF7D2E4-C0EA-48A5-904C-FABE32689762}"/>
              </a:ext>
            </a:extLst>
          </p:cNvPr>
          <p:cNvGrpSpPr/>
          <p:nvPr/>
        </p:nvGrpSpPr>
        <p:grpSpPr>
          <a:xfrm>
            <a:off x="1077985" y="3293034"/>
            <a:ext cx="5383589" cy="1302508"/>
            <a:chOff x="1077985" y="3293034"/>
            <a:chExt cx="5383589" cy="13025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8865C-DF2F-45FC-8D45-C3FCE0DAE9F2}"/>
                    </a:ext>
                  </a:extLst>
                </p:cNvPr>
                <p:cNvSpPr txBox="1"/>
                <p:nvPr/>
              </p:nvSpPr>
              <p:spPr>
                <a:xfrm>
                  <a:off x="1077985" y="3293034"/>
                  <a:ext cx="3192862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8865C-DF2F-45FC-8D45-C3FCE0DAE9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85" y="3293034"/>
                  <a:ext cx="3192862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8932F6F-C6DB-4C88-A140-3F0295841189}"/>
                    </a:ext>
                  </a:extLst>
                </p:cNvPr>
                <p:cNvSpPr txBox="1"/>
                <p:nvPr/>
              </p:nvSpPr>
              <p:spPr>
                <a:xfrm>
                  <a:off x="1077985" y="3776279"/>
                  <a:ext cx="5383589" cy="8192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∗1=2(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8932F6F-C6DB-4C88-A140-3F02958411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7985" y="3776279"/>
                  <a:ext cx="5383589" cy="81926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F5FE007-5B4B-44BF-B236-A1249F47C987}"/>
              </a:ext>
            </a:extLst>
          </p:cNvPr>
          <p:cNvGrpSpPr/>
          <p:nvPr/>
        </p:nvGrpSpPr>
        <p:grpSpPr>
          <a:xfrm>
            <a:off x="1052851" y="4363662"/>
            <a:ext cx="8091149" cy="1865659"/>
            <a:chOff x="1052851" y="4363662"/>
            <a:chExt cx="8091149" cy="186565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A61BF1-35E4-410F-A1DF-276A04277FE5}"/>
                    </a:ext>
                  </a:extLst>
                </p:cNvPr>
                <p:cNvSpPr txBox="1"/>
                <p:nvPr/>
              </p:nvSpPr>
              <p:spPr>
                <a:xfrm>
                  <a:off x="1052851" y="5410058"/>
                  <a:ext cx="3160994" cy="81926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=2(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2A61BF1-35E4-410F-A1DF-276A04277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2851" y="5410058"/>
                  <a:ext cx="3160994" cy="81926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D11796-E231-418B-AA6A-137FA41585F6}"/>
                </a:ext>
              </a:extLst>
            </p:cNvPr>
            <p:cNvSpPr/>
            <p:nvPr/>
          </p:nvSpPr>
          <p:spPr>
            <a:xfrm>
              <a:off x="5008228" y="4706224"/>
              <a:ext cx="1453346" cy="703834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BB1DC7-3BA7-4B4A-90C4-33243939DA74}"/>
                </a:ext>
              </a:extLst>
            </p:cNvPr>
            <p:cNvSpPr txBox="1"/>
            <p:nvPr/>
          </p:nvSpPr>
          <p:spPr>
            <a:xfrm>
              <a:off x="6551802" y="4363662"/>
              <a:ext cx="259219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Pretend it’s constant 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→ </a:t>
              </a:r>
              <a:r>
                <a:rPr lang="en-US" sz="2800" dirty="0"/>
                <a:t>derivative = 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97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2" cy="5152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2F26CFF-7A4D-4B72-8C3D-98F693B5D923}"/>
              </a:ext>
            </a:extLst>
          </p:cNvPr>
          <p:cNvSpPr txBox="1"/>
          <p:nvPr/>
        </p:nvSpPr>
        <p:spPr>
          <a:xfrm>
            <a:off x="83890" y="1447228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Dark = f(</a:t>
            </a:r>
            <a:r>
              <a:rPr lang="en-US" sz="2800" dirty="0" err="1"/>
              <a:t>x,y</a:t>
            </a:r>
            <a:r>
              <a:rPr lang="en-US" sz="2800" dirty="0"/>
              <a:t>) low</a:t>
            </a:r>
          </a:p>
          <a:p>
            <a:pPr algn="ctr"/>
            <a:r>
              <a:rPr lang="en-US" sz="2800" dirty="0"/>
              <a:t>Bright = f(</a:t>
            </a:r>
            <a:r>
              <a:rPr lang="en-US" sz="2800" dirty="0" err="1"/>
              <a:t>x,y</a:t>
            </a:r>
            <a:r>
              <a:rPr lang="en-US" sz="2800" dirty="0"/>
              <a:t>) high</a:t>
            </a:r>
          </a:p>
        </p:txBody>
      </p:sp>
    </p:spTree>
    <p:extLst>
      <p:ext uri="{BB962C8B-B14F-4D97-AF65-F5344CB8AC3E}">
        <p14:creationId xmlns:p14="http://schemas.microsoft.com/office/powerpoint/2010/main" val="51348151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2" cy="515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Taking a slice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Slice of y=0 is the function from before: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=2(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US" sz="2800" b="0" dirty="0"/>
              </a:p>
              <a:p>
                <a:pPr algn="ctr"/>
                <a:endParaRPr lang="en-US" sz="2800" dirty="0"/>
              </a:p>
              <a:p>
                <a:pPr algn="ctr"/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2677656"/>
              </a:xfrm>
              <a:prstGeom prst="rect">
                <a:avLst/>
              </a:prstGeom>
              <a:blipFill>
                <a:blip r:embed="rId4"/>
                <a:stretch>
                  <a:fillRect l="-500" t="-2273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B26107F-A46C-4349-99E5-FF90F97067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62" y="3541329"/>
            <a:ext cx="3246730" cy="305841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448878-0141-4DC8-942A-908BC5BE1806}"/>
              </a:ext>
            </a:extLst>
          </p:cNvPr>
          <p:cNvCxnSpPr>
            <a:cxnSpLocks/>
          </p:cNvCxnSpPr>
          <p:nvPr/>
        </p:nvCxnSpPr>
        <p:spPr>
          <a:xfrm flipH="1">
            <a:off x="511728" y="3347207"/>
            <a:ext cx="3464654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89A38E-41D6-465F-9F4A-58DE669644E5}"/>
              </a:ext>
            </a:extLst>
          </p:cNvPr>
          <p:cNvCxnSpPr>
            <a:cxnSpLocks/>
          </p:cNvCxnSpPr>
          <p:nvPr/>
        </p:nvCxnSpPr>
        <p:spPr>
          <a:xfrm flipH="1">
            <a:off x="3397541" y="3347207"/>
            <a:ext cx="5368955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8250485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1" cy="5152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Taking a slice of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2B26107F-A46C-4349-99E5-FF90F97067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2062" y="3541329"/>
            <a:ext cx="3246730" cy="3058413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C448878-0141-4DC8-942A-908BC5BE1806}"/>
              </a:ext>
            </a:extLst>
          </p:cNvPr>
          <p:cNvCxnSpPr>
            <a:cxnSpLocks/>
          </p:cNvCxnSpPr>
          <p:nvPr/>
        </p:nvCxnSpPr>
        <p:spPr>
          <a:xfrm flipH="1">
            <a:off x="511728" y="3347207"/>
            <a:ext cx="3464654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D89A38E-41D6-465F-9F4A-58DE669644E5}"/>
              </a:ext>
            </a:extLst>
          </p:cNvPr>
          <p:cNvCxnSpPr>
            <a:cxnSpLocks/>
          </p:cNvCxnSpPr>
          <p:nvPr/>
        </p:nvCxnSpPr>
        <p:spPr>
          <a:xfrm flipH="1">
            <a:off x="3397541" y="3347207"/>
            <a:ext cx="5368955" cy="26476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D69961-E5D3-4938-A7E4-259C43538960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1587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is rate of change &amp; direction in x dimension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D69961-E5D3-4938-A7E4-259C43538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1587550"/>
              </a:xfrm>
              <a:prstGeom prst="rect">
                <a:avLst/>
              </a:prstGeom>
              <a:blipFill>
                <a:blip r:embed="rId5"/>
                <a:stretch>
                  <a:fillRect l="-1500" r="-1167" b="-9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196737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1" cy="515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2497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2800" dirty="0"/>
                  <a:t> 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and is the rate of change &amp; direction in y dimension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F26CFF-7A4D-4B72-8C3D-98F693B5D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2497415"/>
              </a:xfrm>
              <a:prstGeom prst="rect">
                <a:avLst/>
              </a:prstGeom>
              <a:blipFill>
                <a:blip r:embed="rId4"/>
                <a:stretch>
                  <a:fillRect l="-1500" r="-4000" b="-56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28773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BAEE16-16B8-4984-AC75-A9351D8A17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26963" y="1447228"/>
            <a:ext cx="5228890" cy="51525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222AB6F-434E-4965-A029-1DA9F2ECA1FF}"/>
              </a:ext>
            </a:extLst>
          </p:cNvPr>
          <p:cNvSpPr txBox="1"/>
          <p:nvPr/>
        </p:nvSpPr>
        <p:spPr>
          <a:xfrm>
            <a:off x="2097248" y="258257"/>
            <a:ext cx="5343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Zooming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/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+5+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9E71A3-C796-450D-97DF-101C9A1C8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4605" y="863141"/>
                <a:ext cx="53584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D99D3C-4E91-4CF7-9886-7DDC3F4B998E}"/>
                  </a:ext>
                </a:extLst>
              </p:cNvPr>
              <p:cNvSpPr txBox="1"/>
              <p:nvPr/>
            </p:nvSpPr>
            <p:spPr>
              <a:xfrm>
                <a:off x="83890" y="1447228"/>
                <a:ext cx="3657600" cy="4067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/>
                  <a:t>Gradient/Jacobian</a:t>
                </a:r>
                <a:r>
                  <a:rPr lang="en-US" sz="2800" dirty="0"/>
                  <a:t>:</a:t>
                </a:r>
              </a:p>
              <a:p>
                <a:pPr algn="ctr"/>
                <a:r>
                  <a:rPr lang="en-US" sz="2800" dirty="0"/>
                  <a:t>Making a vector of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algn="ctr"/>
                <a:r>
                  <a:rPr lang="en-US" sz="2800" dirty="0"/>
                  <a:t>gives rate and direction of change.</a:t>
                </a:r>
              </a:p>
              <a:p>
                <a:pPr algn="ctr"/>
                <a:endParaRPr lang="en-US" sz="2800" dirty="0"/>
              </a:p>
              <a:p>
                <a:pPr algn="ctr"/>
                <a:r>
                  <a:rPr lang="en-US" sz="2800" dirty="0"/>
                  <a:t>Arrows point OUT of minimum / basin.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D99D3C-4E91-4CF7-9886-7DDC3F4B99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90" y="1447228"/>
                <a:ext cx="3657600" cy="4067396"/>
              </a:xfrm>
              <a:prstGeom prst="rect">
                <a:avLst/>
              </a:prstGeom>
              <a:blipFill>
                <a:blip r:embed="rId4"/>
                <a:stretch>
                  <a:fillRect t="-1497" r="-2500" b="-29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518164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C1AA75E-24E6-4D8B-96B2-6E1557EA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Should I Know?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A73F88-CA25-49AE-B3A9-D67CD3C2159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Gradients are simply partial derivatives per-dimension: if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n dimensions,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has n dimensions</a:t>
                </a:r>
              </a:p>
              <a:p>
                <a:r>
                  <a:rPr lang="en-US" dirty="0"/>
                  <a:t>Gradients point in direction of ascent and tell the rate of ascent</a:t>
                </a:r>
              </a:p>
              <a:p>
                <a:r>
                  <a:rPr lang="en-US" dirty="0"/>
                  <a:t>If a is minimum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∇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f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dirty="0"/>
                  <a:t>Reverse is not true, especially in high-dimensional spaces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D1A73F88-CA25-49AE-B3A9-D67CD3C2159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809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D0810-3591-4194-91FD-8075F780D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42A66-8C0E-498F-9AAF-786C5F2397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68884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88222-A02C-4F46-B4CB-0B6D9490B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2C02B-330C-457F-AF79-8BF9CB39E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Suppose a wise math professor (pictured below) gives you an integral and you’re lazy but a decent programmer</a:t>
            </a:r>
          </a:p>
        </p:txBody>
      </p:sp>
      <p:pic>
        <p:nvPicPr>
          <p:cNvPr id="1026" name="Picture 2" descr="http://www.middlebury.edu/system/files/media/john.jpg">
            <a:extLst>
              <a:ext uri="{FF2B5EF4-FFF2-40B4-BE49-F238E27FC236}">
                <a16:creationId xmlns:a16="http://schemas.microsoft.com/office/drawing/2014/main" id="{90176354-94A2-4A7A-B150-A19FAB5E0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03" y="3109008"/>
            <a:ext cx="4270521" cy="320289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8A590-E2B7-4240-8BC2-6C9CDFD9507F}"/>
                  </a:ext>
                </a:extLst>
              </p:cNvPr>
              <p:cNvSpPr txBox="1"/>
              <p:nvPr/>
            </p:nvSpPr>
            <p:spPr>
              <a:xfrm>
                <a:off x="4899171" y="3109008"/>
                <a:ext cx="3996863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rad>
                            </m:den>
                          </m:f>
                          <m:func>
                            <m:func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func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C08A590-E2B7-4240-8BC2-6C9CDFD95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171" y="3109008"/>
                <a:ext cx="3996863" cy="968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9D4E77E-258F-4E61-823B-61F37F32E533}"/>
              </a:ext>
            </a:extLst>
          </p:cNvPr>
          <p:cNvSpPr txBox="1"/>
          <p:nvPr/>
        </p:nvSpPr>
        <p:spPr>
          <a:xfrm>
            <a:off x="435703" y="6375591"/>
            <a:ext cx="4270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John Emerson, Math Prof at Middlebury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1484D4-C578-450E-8510-CFC00364109B}"/>
              </a:ext>
            </a:extLst>
          </p:cNvPr>
          <p:cNvSpPr txBox="1"/>
          <p:nvPr/>
        </p:nvSpPr>
        <p:spPr>
          <a:xfrm>
            <a:off x="4965554" y="4429387"/>
            <a:ext cx="4053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Prof: “complete the square.”</a:t>
            </a:r>
          </a:p>
          <a:p>
            <a:pPr algn="ctr"/>
            <a:r>
              <a:rPr lang="en-US" sz="2800" i="1" dirty="0"/>
              <a:t>Student: “</a:t>
            </a:r>
            <a:r>
              <a:rPr lang="en-US" sz="2800" i="1" dirty="0" err="1"/>
              <a:t>hmmmm</a:t>
            </a:r>
            <a:r>
              <a:rPr lang="en-US" sz="2800" i="1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1318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C2D3-130D-4C43-A9E0-D0BBA591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Gotchas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241DFD-5559-4D0E-BA5E-CBA8F0AEB196}"/>
              </a:ext>
            </a:extLst>
          </p:cNvPr>
          <p:cNvSpPr txBox="1"/>
          <p:nvPr/>
        </p:nvSpPr>
        <p:spPr>
          <a:xfrm>
            <a:off x="6132240" y="1989396"/>
            <a:ext cx="14708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Why?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38A0E6E-5BBF-486B-A1E2-BF8195B77188}"/>
              </a:ext>
            </a:extLst>
          </p:cNvPr>
          <p:cNvGrpSpPr/>
          <p:nvPr/>
        </p:nvGrpSpPr>
        <p:grpSpPr>
          <a:xfrm>
            <a:off x="1015068" y="1690689"/>
            <a:ext cx="4674179" cy="597414"/>
            <a:chOff x="1015068" y="1690689"/>
            <a:chExt cx="4674179" cy="59741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EA3FA5-5CDE-4A50-A5E5-1E652AAE5A86}"/>
                </a:ext>
              </a:extLst>
            </p:cNvPr>
            <p:cNvSpPr txBox="1"/>
            <p:nvPr/>
          </p:nvSpPr>
          <p:spPr>
            <a:xfrm>
              <a:off x="1015068" y="1690689"/>
              <a:ext cx="3659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(3 / 4) x 40 =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3E88D13-E926-4DBE-8D9B-E2810DB4BF1A}"/>
                </a:ext>
              </a:extLst>
            </p:cNvPr>
            <p:cNvSpPr txBox="1"/>
            <p:nvPr/>
          </p:nvSpPr>
          <p:spPr>
            <a:xfrm>
              <a:off x="4612660" y="1703328"/>
              <a:ext cx="107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FC1C847-45CA-4AD2-97C5-F0D5B1D7AB0E}"/>
              </a:ext>
            </a:extLst>
          </p:cNvPr>
          <p:cNvGrpSpPr/>
          <p:nvPr/>
        </p:nvGrpSpPr>
        <p:grpSpPr>
          <a:xfrm>
            <a:off x="1015068" y="2288103"/>
            <a:ext cx="4674179" cy="584775"/>
            <a:chOff x="1015068" y="2288103"/>
            <a:chExt cx="4674179" cy="58477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87D31E5-4619-4CC0-AEE8-4260C186C9D7}"/>
                </a:ext>
              </a:extLst>
            </p:cNvPr>
            <p:cNvSpPr txBox="1"/>
            <p:nvPr/>
          </p:nvSpPr>
          <p:spPr>
            <a:xfrm>
              <a:off x="1015068" y="2288103"/>
              <a:ext cx="365911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(3 x 40) / 4 =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7D4275-2557-435B-B45F-FE2A9E1A69D7}"/>
                </a:ext>
              </a:extLst>
            </p:cNvPr>
            <p:cNvSpPr txBox="1"/>
            <p:nvPr/>
          </p:nvSpPr>
          <p:spPr>
            <a:xfrm>
              <a:off x="4612660" y="2288103"/>
              <a:ext cx="107658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62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0FF1A4E-1AD8-4475-B67B-E43948404171}"/>
              </a:ext>
            </a:extLst>
          </p:cNvPr>
          <p:cNvSpPr txBox="1"/>
          <p:nvPr/>
        </p:nvSpPr>
        <p:spPr>
          <a:xfrm>
            <a:off x="739521" y="3472334"/>
            <a:ext cx="32308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 + 3 / 4 x 40 =</a:t>
            </a:r>
          </a:p>
          <a:p>
            <a:r>
              <a:rPr lang="en-US" sz="3200" dirty="0"/>
              <a:t>32 + 0      x 40 =</a:t>
            </a:r>
          </a:p>
          <a:p>
            <a:r>
              <a:rPr lang="en-US" sz="3200" dirty="0"/>
              <a:t>32 + 0              =</a:t>
            </a:r>
          </a:p>
          <a:p>
            <a:r>
              <a:rPr lang="en-US" sz="3200" dirty="0"/>
              <a:t>32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60B71-D5B2-4EF8-B94E-ECFE5321C2B9}"/>
              </a:ext>
            </a:extLst>
          </p:cNvPr>
          <p:cNvSpPr txBox="1"/>
          <p:nvPr/>
        </p:nvSpPr>
        <p:spPr>
          <a:xfrm>
            <a:off x="870119" y="2860239"/>
            <a:ext cx="296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Underflow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D42B55-AE62-49A8-BE2F-8341C4A26AC2}"/>
              </a:ext>
            </a:extLst>
          </p:cNvPr>
          <p:cNvGrpSpPr/>
          <p:nvPr/>
        </p:nvGrpSpPr>
        <p:grpSpPr>
          <a:xfrm>
            <a:off x="5173582" y="2860239"/>
            <a:ext cx="3230898" cy="2684825"/>
            <a:chOff x="5173582" y="2860239"/>
            <a:chExt cx="3230898" cy="268482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7DEBA09-FEE8-4827-AC40-2E8D72481733}"/>
                </a:ext>
              </a:extLst>
            </p:cNvPr>
            <p:cNvSpPr txBox="1"/>
            <p:nvPr/>
          </p:nvSpPr>
          <p:spPr>
            <a:xfrm>
              <a:off x="5173582" y="3482961"/>
              <a:ext cx="3230898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+ 3 x 40 / 4 =</a:t>
              </a:r>
            </a:p>
            <a:p>
              <a:r>
                <a:rPr lang="en-US" sz="3200" dirty="0"/>
                <a:t>32 + 120     / 4 =</a:t>
              </a:r>
            </a:p>
            <a:p>
              <a:r>
                <a:rPr lang="en-US" sz="3200" dirty="0"/>
                <a:t>32 + 30            =</a:t>
              </a:r>
            </a:p>
            <a:p>
              <a:r>
                <a:rPr lang="en-US" sz="3200" dirty="0"/>
                <a:t>62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8B89DE-1D34-4DAA-B1E0-9FEB9FC35DF8}"/>
                </a:ext>
              </a:extLst>
            </p:cNvPr>
            <p:cNvSpPr txBox="1"/>
            <p:nvPr/>
          </p:nvSpPr>
          <p:spPr>
            <a:xfrm>
              <a:off x="5304180" y="2860239"/>
              <a:ext cx="29697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u="sng" dirty="0"/>
                <a:t>No Underflow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0C0F0A20-F8CB-47FE-B972-8A55CB91FC5A}"/>
              </a:ext>
            </a:extLst>
          </p:cNvPr>
          <p:cNvSpPr txBox="1"/>
          <p:nvPr/>
        </p:nvSpPr>
        <p:spPr>
          <a:xfrm>
            <a:off x="739521" y="5631927"/>
            <a:ext cx="77758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/>
              <a:t>Ok – you have to multiply before dividing </a:t>
            </a:r>
          </a:p>
        </p:txBody>
      </p:sp>
    </p:spTree>
    <p:extLst>
      <p:ext uri="{BB962C8B-B14F-4D97-AF65-F5344CB8AC3E}">
        <p14:creationId xmlns:p14="http://schemas.microsoft.com/office/powerpoint/2010/main" val="15680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1" grpId="0"/>
      <p:bldP spid="27" grpId="0"/>
      <p:bldP spid="31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4256C-C415-4400-81C7-138181C0B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2D56E85-579A-445F-A3C0-0D7F4843F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Integral of f(x) from a to b:</a:t>
            </a:r>
          </a:p>
          <a:p>
            <a:pPr lvl="1"/>
            <a:r>
              <a:rPr lang="en-US" dirty="0"/>
              <a:t>Draw a bunch of random x</a:t>
            </a:r>
            <a:r>
              <a:rPr lang="en-US" baseline="-25000" dirty="0"/>
              <a:t>i</a:t>
            </a:r>
            <a:r>
              <a:rPr lang="en-US" dirty="0"/>
              <a:t> over [</a:t>
            </a:r>
            <a:r>
              <a:rPr lang="en-US" dirty="0" err="1"/>
              <a:t>a,b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Compute average value over x</a:t>
            </a:r>
            <a:r>
              <a:rPr lang="en-US" baseline="-25000" dirty="0"/>
              <a:t>i</a:t>
            </a:r>
            <a:r>
              <a:rPr lang="en-US" dirty="0"/>
              <a:t>, multiply (b-a)</a:t>
            </a:r>
          </a:p>
          <a:p>
            <a:r>
              <a:rPr lang="en-US" dirty="0"/>
              <a:t>Done!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990FB1-6DDA-4E7D-805E-9B5E25126C79}"/>
                  </a:ext>
                </a:extLst>
              </p:cNvPr>
              <p:cNvSpPr txBox="1"/>
              <p:nvPr/>
            </p:nvSpPr>
            <p:spPr>
              <a:xfrm>
                <a:off x="486037" y="4383107"/>
                <a:ext cx="5014771" cy="12115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≈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990FB1-6DDA-4E7D-805E-9B5E25126C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37" y="4383107"/>
                <a:ext cx="5014771" cy="12115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C24C2DD-5A7E-4889-9670-228B81FF27EB}"/>
              </a:ext>
            </a:extLst>
          </p:cNvPr>
          <p:cNvSpPr txBox="1"/>
          <p:nvPr/>
        </p:nvSpPr>
        <p:spPr>
          <a:xfrm>
            <a:off x="2616840" y="3429000"/>
            <a:ext cx="3230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</a:rPr>
              <a:t>Size of area </a:t>
            </a:r>
          </a:p>
          <a:p>
            <a:r>
              <a:rPr lang="en-US" sz="2800" dirty="0">
                <a:solidFill>
                  <a:schemeClr val="accent2"/>
                </a:solidFill>
              </a:rPr>
              <a:t>you’re integrating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FA713E0-8295-4EC7-8A69-EC2C082226BD}"/>
              </a:ext>
            </a:extLst>
          </p:cNvPr>
          <p:cNvSpPr txBox="1"/>
          <p:nvPr/>
        </p:nvSpPr>
        <p:spPr>
          <a:xfrm>
            <a:off x="5643421" y="4296385"/>
            <a:ext cx="3230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Average height of f over area you’re integrating</a:t>
            </a:r>
          </a:p>
        </p:txBody>
      </p:sp>
    </p:spTree>
    <p:extLst>
      <p:ext uri="{BB962C8B-B14F-4D97-AF65-F5344CB8AC3E}">
        <p14:creationId xmlns:p14="http://schemas.microsoft.com/office/powerpoint/2010/main" val="244647272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1CAB4-2E4C-4036-884B-A5B891CDB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Monte Carlo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1C4A9-F5A3-48E2-9D95-9083B16D7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22257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1CD1B-6CC6-42A4-B80B-C1B7316E7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Goldbach Conjecture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1B6FA-7FEF-4C25-BF2C-75FD30763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every even number n ≥ 2 there are two primes a, b such that a + b = n</a:t>
            </a:r>
          </a:p>
        </p:txBody>
      </p:sp>
    </p:spTree>
    <p:extLst>
      <p:ext uri="{BB962C8B-B14F-4D97-AF65-F5344CB8AC3E}">
        <p14:creationId xmlns:p14="http://schemas.microsoft.com/office/powerpoint/2010/main" val="131901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AC2D3-130D-4C43-A9E0-D0BBA5918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Gotchas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88D13-E926-4DBE-8D9B-E2810DB4BF1A}"/>
              </a:ext>
            </a:extLst>
          </p:cNvPr>
          <p:cNvSpPr txBox="1"/>
          <p:nvPr/>
        </p:nvSpPr>
        <p:spPr>
          <a:xfrm>
            <a:off x="5234730" y="2309151"/>
            <a:ext cx="107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FF1A4E-1AD8-4475-B67B-E43948404171}"/>
              </a:ext>
            </a:extLst>
          </p:cNvPr>
          <p:cNvSpPr txBox="1"/>
          <p:nvPr/>
        </p:nvSpPr>
        <p:spPr>
          <a:xfrm>
            <a:off x="577976" y="3472334"/>
            <a:ext cx="3553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 + 9 x 40 / 10 =</a:t>
            </a:r>
          </a:p>
          <a:p>
            <a:r>
              <a:rPr lang="en-US" sz="3200" dirty="0"/>
              <a:t>32 + 104     / 10 =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B260B71-D5B2-4EF8-B94E-ECFE5321C2B9}"/>
              </a:ext>
            </a:extLst>
          </p:cNvPr>
          <p:cNvSpPr txBox="1"/>
          <p:nvPr/>
        </p:nvSpPr>
        <p:spPr>
          <a:xfrm>
            <a:off x="870119" y="2860239"/>
            <a:ext cx="2969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/>
              <a:t>Overflow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B1DAE9-B646-464B-BB21-781D804D347C}"/>
              </a:ext>
            </a:extLst>
          </p:cNvPr>
          <p:cNvGrpSpPr/>
          <p:nvPr/>
        </p:nvGrpSpPr>
        <p:grpSpPr>
          <a:xfrm>
            <a:off x="134683" y="2309152"/>
            <a:ext cx="5922168" cy="584775"/>
            <a:chOff x="134683" y="1690689"/>
            <a:chExt cx="5922168" cy="58477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6EA3FA5-5CDE-4A50-A5E5-1E652AAE5A86}"/>
                </a:ext>
              </a:extLst>
            </p:cNvPr>
            <p:cNvSpPr txBox="1"/>
            <p:nvPr/>
          </p:nvSpPr>
          <p:spPr>
            <a:xfrm>
              <a:off x="1702965" y="1690689"/>
              <a:ext cx="4353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32 + (9 x 40) / 10 =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A83F27-D619-4E19-BFA9-9162CFF5FBB9}"/>
                </a:ext>
              </a:extLst>
            </p:cNvPr>
            <p:cNvSpPr txBox="1"/>
            <p:nvPr/>
          </p:nvSpPr>
          <p:spPr>
            <a:xfrm>
              <a:off x="134683" y="1731984"/>
              <a:ext cx="140620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/>
                <a:t>uint8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87D31E5-4619-4CC0-AEE8-4260C186C9D7}"/>
              </a:ext>
            </a:extLst>
          </p:cNvPr>
          <p:cNvSpPr txBox="1"/>
          <p:nvPr/>
        </p:nvSpPr>
        <p:spPr>
          <a:xfrm>
            <a:off x="1683270" y="1677258"/>
            <a:ext cx="4483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32 + (9 x 40) / 10 =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47D4275-2557-435B-B45F-FE2A9E1A69D7}"/>
              </a:ext>
            </a:extLst>
          </p:cNvPr>
          <p:cNvSpPr txBox="1"/>
          <p:nvPr/>
        </p:nvSpPr>
        <p:spPr>
          <a:xfrm>
            <a:off x="5234730" y="1677258"/>
            <a:ext cx="10765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68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0EDE0B-4F4F-47B2-8A7E-B21BA4413219}"/>
              </a:ext>
            </a:extLst>
          </p:cNvPr>
          <p:cNvSpPr txBox="1"/>
          <p:nvPr/>
        </p:nvSpPr>
        <p:spPr>
          <a:xfrm>
            <a:off x="134682" y="1712514"/>
            <a:ext cx="1406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math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C837F00-E72C-419E-A3EA-80205762F0B3}"/>
              </a:ext>
            </a:extLst>
          </p:cNvPr>
          <p:cNvGrpSpPr/>
          <p:nvPr/>
        </p:nvGrpSpPr>
        <p:grpSpPr>
          <a:xfrm>
            <a:off x="1476462" y="3374605"/>
            <a:ext cx="7038887" cy="1680913"/>
            <a:chOff x="1476462" y="3374605"/>
            <a:chExt cx="7038887" cy="168091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45AA93-A875-4EA1-A457-C77102D3DF0B}"/>
                </a:ext>
              </a:extLst>
            </p:cNvPr>
            <p:cNvSpPr/>
            <p:nvPr/>
          </p:nvSpPr>
          <p:spPr>
            <a:xfrm>
              <a:off x="1476462" y="3924545"/>
              <a:ext cx="998290" cy="578840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7DCFFF1-467C-4EB7-813B-D1EEE16684F3}"/>
                </a:ext>
              </a:extLst>
            </p:cNvPr>
            <p:cNvGrpSpPr/>
            <p:nvPr/>
          </p:nvGrpSpPr>
          <p:grpSpPr>
            <a:xfrm>
              <a:off x="5224003" y="3374605"/>
              <a:ext cx="3291346" cy="1680913"/>
              <a:chOff x="5224003" y="3070213"/>
              <a:chExt cx="3291346" cy="1680913"/>
            </a:xfrm>
          </p:grpSpPr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3241DFD-5559-4D0E-BA5E-CBA8F0AEB196}"/>
                  </a:ext>
                </a:extLst>
              </p:cNvPr>
              <p:cNvSpPr txBox="1"/>
              <p:nvPr/>
            </p:nvSpPr>
            <p:spPr>
              <a:xfrm>
                <a:off x="5224003" y="3070213"/>
                <a:ext cx="329134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/>
                  <a:t>Why 104?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0FAD040-6F89-41CF-A865-9032629CEE73}"/>
                  </a:ext>
                </a:extLst>
              </p:cNvPr>
              <p:cNvSpPr txBox="1"/>
              <p:nvPr/>
            </p:nvSpPr>
            <p:spPr>
              <a:xfrm>
                <a:off x="5234730" y="3673908"/>
                <a:ext cx="328061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9 x 40 = 360</a:t>
                </a:r>
              </a:p>
              <a:p>
                <a:r>
                  <a:rPr lang="en-US" sz="3200" dirty="0"/>
                  <a:t>360 % 256 = 104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E4ECDDBB-DAB3-427E-8F77-7E744CA43BF5}"/>
                  </a:ext>
                </a:extLst>
              </p:cNvPr>
              <p:cNvSpPr/>
              <p:nvPr/>
            </p:nvSpPr>
            <p:spPr>
              <a:xfrm>
                <a:off x="5224004" y="3654988"/>
                <a:ext cx="3291345" cy="1096138"/>
              </a:xfrm>
              <a:prstGeom prst="rect">
                <a:avLst/>
              </a:prstGeom>
              <a:noFill/>
              <a:ln w="571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3C8FBE-EAAB-4765-AC3E-AAF3BEBC17E9}"/>
              </a:ext>
            </a:extLst>
          </p:cNvPr>
          <p:cNvGrpSpPr/>
          <p:nvPr/>
        </p:nvGrpSpPr>
        <p:grpSpPr>
          <a:xfrm>
            <a:off x="2692866" y="1099417"/>
            <a:ext cx="6251485" cy="1176047"/>
            <a:chOff x="2692866" y="1099417"/>
            <a:chExt cx="6251485" cy="117604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F3905F-270C-473B-986D-C37CCB3BEBF5}"/>
                </a:ext>
              </a:extLst>
            </p:cNvPr>
            <p:cNvSpPr/>
            <p:nvPr/>
          </p:nvSpPr>
          <p:spPr>
            <a:xfrm>
              <a:off x="2692866" y="1690689"/>
              <a:ext cx="2223083" cy="5847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970D40D-ACB9-47AF-9C6A-D5596111658A}"/>
                </a:ext>
              </a:extLst>
            </p:cNvPr>
            <p:cNvSpPr txBox="1"/>
            <p:nvPr/>
          </p:nvSpPr>
          <p:spPr>
            <a:xfrm>
              <a:off x="6167071" y="1099417"/>
              <a:ext cx="27772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Should be: 9x4=36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8301029-EB0C-4FC1-91D1-E14CCB8DA9DC}"/>
                </a:ext>
              </a:extLst>
            </p:cNvPr>
            <p:cNvCxnSpPr/>
            <p:nvPr/>
          </p:nvCxnSpPr>
          <p:spPr>
            <a:xfrm flipV="1">
              <a:off x="4971059" y="1551900"/>
              <a:ext cx="1140902" cy="136573"/>
            </a:xfrm>
            <a:prstGeom prst="line">
              <a:avLst/>
            </a:prstGeom>
            <a:ln w="7620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FA6AB06-BC6F-45B3-99FA-DBC77FCC198F}"/>
              </a:ext>
            </a:extLst>
          </p:cNvPr>
          <p:cNvSpPr/>
          <p:nvPr/>
        </p:nvSpPr>
        <p:spPr>
          <a:xfrm>
            <a:off x="577976" y="443483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/>
              <a:t>32 + 10              =</a:t>
            </a:r>
          </a:p>
          <a:p>
            <a:r>
              <a:rPr lang="en-US" sz="3200"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7632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build="p"/>
      <p:bldP spid="27" grpId="0"/>
      <p:bldP spid="18" grpId="0"/>
      <p:bldP spid="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0AECE-3ECC-4966-8989-A15CD8100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 Number?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3E90B58-42FE-4FD7-B7A7-47D3DA5D8056}"/>
              </a:ext>
            </a:extLst>
          </p:cNvPr>
          <p:cNvGrpSpPr/>
          <p:nvPr/>
        </p:nvGrpSpPr>
        <p:grpSpPr>
          <a:xfrm>
            <a:off x="1380912" y="1690689"/>
            <a:ext cx="7448402" cy="1368519"/>
            <a:chOff x="1380912" y="1690689"/>
            <a:chExt cx="7448402" cy="136851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FD759E8-7EE1-40C6-919C-0085B4C552F2}"/>
                </a:ext>
              </a:extLst>
            </p:cNvPr>
            <p:cNvSpPr txBox="1"/>
            <p:nvPr/>
          </p:nvSpPr>
          <p:spPr>
            <a:xfrm>
              <a:off x="138091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7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64201B6-23FA-4227-BFC3-2BE14C1A0F66}"/>
                </a:ext>
              </a:extLst>
            </p:cNvPr>
            <p:cNvSpPr txBox="1"/>
            <p:nvPr/>
          </p:nvSpPr>
          <p:spPr>
            <a:xfrm>
              <a:off x="1380912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C44DD9-B04C-45EC-92D2-2084682FF5D3}"/>
                </a:ext>
              </a:extLst>
            </p:cNvPr>
            <p:cNvSpPr txBox="1"/>
            <p:nvPr/>
          </p:nvSpPr>
          <p:spPr>
            <a:xfrm>
              <a:off x="217410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6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798ED9-8C07-4344-A4F4-940C7089553F}"/>
                </a:ext>
              </a:extLst>
            </p:cNvPr>
            <p:cNvSpPr txBox="1"/>
            <p:nvPr/>
          </p:nvSpPr>
          <p:spPr>
            <a:xfrm>
              <a:off x="2174105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4C5FA6-1D45-48B7-A110-1F490A4E1C9D}"/>
                </a:ext>
              </a:extLst>
            </p:cNvPr>
            <p:cNvSpPr txBox="1"/>
            <p:nvPr/>
          </p:nvSpPr>
          <p:spPr>
            <a:xfrm>
              <a:off x="2967301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7F54C2B-310F-496C-9C4D-34ED7C73CBA2}"/>
                </a:ext>
              </a:extLst>
            </p:cNvPr>
            <p:cNvSpPr txBox="1"/>
            <p:nvPr/>
          </p:nvSpPr>
          <p:spPr>
            <a:xfrm>
              <a:off x="2967298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5A717A-FDE2-46B6-9F39-6AD39FA3E786}"/>
                </a:ext>
              </a:extLst>
            </p:cNvPr>
            <p:cNvSpPr txBox="1"/>
            <p:nvPr/>
          </p:nvSpPr>
          <p:spPr>
            <a:xfrm>
              <a:off x="3760495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83DFB00-4789-480B-A90C-7F8CEAF3C775}"/>
                </a:ext>
              </a:extLst>
            </p:cNvPr>
            <p:cNvSpPr txBox="1"/>
            <p:nvPr/>
          </p:nvSpPr>
          <p:spPr>
            <a:xfrm>
              <a:off x="3760491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2723B71-6AED-4469-AB40-7FC82A9397B0}"/>
                </a:ext>
              </a:extLst>
            </p:cNvPr>
            <p:cNvSpPr txBox="1"/>
            <p:nvPr/>
          </p:nvSpPr>
          <p:spPr>
            <a:xfrm>
              <a:off x="4553689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8714E03-77B4-4C08-81FF-2642876470DE}"/>
                </a:ext>
              </a:extLst>
            </p:cNvPr>
            <p:cNvSpPr txBox="1"/>
            <p:nvPr/>
          </p:nvSpPr>
          <p:spPr>
            <a:xfrm>
              <a:off x="4553685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775A90-3FF4-44CA-B7C3-AA34DE3A5419}"/>
                </a:ext>
              </a:extLst>
            </p:cNvPr>
            <p:cNvSpPr txBox="1"/>
            <p:nvPr/>
          </p:nvSpPr>
          <p:spPr>
            <a:xfrm>
              <a:off x="5346883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770B62-BB62-43B3-B6F3-E8A210D116FE}"/>
                </a:ext>
              </a:extLst>
            </p:cNvPr>
            <p:cNvSpPr txBox="1"/>
            <p:nvPr/>
          </p:nvSpPr>
          <p:spPr>
            <a:xfrm>
              <a:off x="5346879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0B2F90-B9A8-4C0F-8F98-963FBE8301AB}"/>
                </a:ext>
              </a:extLst>
            </p:cNvPr>
            <p:cNvSpPr txBox="1"/>
            <p:nvPr/>
          </p:nvSpPr>
          <p:spPr>
            <a:xfrm>
              <a:off x="6140077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6F1BFB-7E6A-46E4-8114-368133D6D2EB}"/>
                </a:ext>
              </a:extLst>
            </p:cNvPr>
            <p:cNvSpPr txBox="1"/>
            <p:nvPr/>
          </p:nvSpPr>
          <p:spPr>
            <a:xfrm>
              <a:off x="6140073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FFB314F-052C-4EA9-BCBB-856801B0F460}"/>
                </a:ext>
              </a:extLst>
            </p:cNvPr>
            <p:cNvSpPr txBox="1"/>
            <p:nvPr/>
          </p:nvSpPr>
          <p:spPr>
            <a:xfrm>
              <a:off x="6933270" y="169068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7AC297F-C352-41A5-B828-A4DE9E583C04}"/>
                </a:ext>
              </a:extLst>
            </p:cNvPr>
            <p:cNvSpPr txBox="1"/>
            <p:nvPr/>
          </p:nvSpPr>
          <p:spPr>
            <a:xfrm>
              <a:off x="6933269" y="2351322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599E7A2-7059-4CC8-8F96-5BD2DB5005D4}"/>
                </a:ext>
              </a:extLst>
            </p:cNvPr>
            <p:cNvSpPr txBox="1"/>
            <p:nvPr/>
          </p:nvSpPr>
          <p:spPr>
            <a:xfrm>
              <a:off x="7763087" y="2351322"/>
              <a:ext cx="10662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185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03757F6-2750-48F6-BB09-B402D7081FF0}"/>
              </a:ext>
            </a:extLst>
          </p:cNvPr>
          <p:cNvSpPr txBox="1"/>
          <p:nvPr/>
        </p:nvSpPr>
        <p:spPr>
          <a:xfrm>
            <a:off x="385894" y="3135066"/>
            <a:ext cx="8372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How can we do fractions?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367676F-D6D2-4239-BCB5-B44EFD0B32B5}"/>
              </a:ext>
            </a:extLst>
          </p:cNvPr>
          <p:cNvGrpSpPr/>
          <p:nvPr/>
        </p:nvGrpSpPr>
        <p:grpSpPr>
          <a:xfrm>
            <a:off x="1380913" y="3875276"/>
            <a:ext cx="6382175" cy="707886"/>
            <a:chOff x="1380913" y="3875276"/>
            <a:chExt cx="6382175" cy="707886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C79D6CC-4FFC-4759-9373-4139BC5E1CC2}"/>
                </a:ext>
              </a:extLst>
            </p:cNvPr>
            <p:cNvSpPr txBox="1"/>
            <p:nvPr/>
          </p:nvSpPr>
          <p:spPr>
            <a:xfrm>
              <a:off x="1380913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5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4CC75DE-E0E3-4E09-AABA-169AA843157D}"/>
                </a:ext>
              </a:extLst>
            </p:cNvPr>
            <p:cNvSpPr txBox="1"/>
            <p:nvPr/>
          </p:nvSpPr>
          <p:spPr>
            <a:xfrm>
              <a:off x="2174107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ABAD6D6-74D0-487D-A2CF-7F26AFF9D2ED}"/>
                </a:ext>
              </a:extLst>
            </p:cNvPr>
            <p:cNvSpPr txBox="1"/>
            <p:nvPr/>
          </p:nvSpPr>
          <p:spPr>
            <a:xfrm>
              <a:off x="2967301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3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DA6CB36-2B9E-45C1-B28E-BFEEB829C0F2}"/>
                </a:ext>
              </a:extLst>
            </p:cNvPr>
            <p:cNvSpPr txBox="1"/>
            <p:nvPr/>
          </p:nvSpPr>
          <p:spPr>
            <a:xfrm>
              <a:off x="3760495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2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75874EE-A7D6-458E-A6F7-9C315A1C071B}"/>
                </a:ext>
              </a:extLst>
            </p:cNvPr>
            <p:cNvSpPr txBox="1"/>
            <p:nvPr/>
          </p:nvSpPr>
          <p:spPr>
            <a:xfrm>
              <a:off x="4553689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6D5CB9F-8A32-4DE7-9192-BF1257435FAE}"/>
                </a:ext>
              </a:extLst>
            </p:cNvPr>
            <p:cNvSpPr txBox="1"/>
            <p:nvPr/>
          </p:nvSpPr>
          <p:spPr>
            <a:xfrm>
              <a:off x="5346883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0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759E356-A2DB-4AA6-BB62-A49F4FC05C41}"/>
                </a:ext>
              </a:extLst>
            </p:cNvPr>
            <p:cNvSpPr txBox="1"/>
            <p:nvPr/>
          </p:nvSpPr>
          <p:spPr>
            <a:xfrm>
              <a:off x="6140077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-1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6CB173F-CA29-4799-A25F-6FCC804D81D0}"/>
                </a:ext>
              </a:extLst>
            </p:cNvPr>
            <p:cNvSpPr txBox="1"/>
            <p:nvPr/>
          </p:nvSpPr>
          <p:spPr>
            <a:xfrm>
              <a:off x="6933270" y="3875276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tx2"/>
                  </a:solidFill>
                </a:rPr>
                <a:t>2</a:t>
              </a:r>
              <a:r>
                <a:rPr lang="en-US" sz="4000" baseline="30000" dirty="0">
                  <a:solidFill>
                    <a:schemeClr val="tx2"/>
                  </a:solidFill>
                </a:rPr>
                <a:t>-2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DF5C334-37E1-4129-A9CC-36A652E1845C}"/>
              </a:ext>
            </a:extLst>
          </p:cNvPr>
          <p:cNvGrpSpPr/>
          <p:nvPr/>
        </p:nvGrpSpPr>
        <p:grpSpPr>
          <a:xfrm>
            <a:off x="5814980" y="3586998"/>
            <a:ext cx="422812" cy="1028539"/>
            <a:chOff x="5789693" y="2053432"/>
            <a:chExt cx="422812" cy="1028539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FC73D488-6B71-40FC-A847-CA96F68F8194}"/>
                </a:ext>
              </a:extLst>
            </p:cNvPr>
            <p:cNvSpPr/>
            <p:nvPr/>
          </p:nvSpPr>
          <p:spPr>
            <a:xfrm>
              <a:off x="5908826" y="2778292"/>
              <a:ext cx="303679" cy="3036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Connector: Curved 42">
              <a:extLst>
                <a:ext uri="{FF2B5EF4-FFF2-40B4-BE49-F238E27FC236}">
                  <a16:creationId xmlns:a16="http://schemas.microsoft.com/office/drawing/2014/main" id="{D817A99B-9107-4322-A15E-D902B4C68222}"/>
                </a:ext>
              </a:extLst>
            </p:cNvPr>
            <p:cNvCxnSpPr>
              <a:cxnSpLocks/>
              <a:endCxn id="42" idx="0"/>
            </p:cNvCxnSpPr>
            <p:nvPr/>
          </p:nvCxnSpPr>
          <p:spPr>
            <a:xfrm rot="16200000" flipH="1">
              <a:off x="5562750" y="2280375"/>
              <a:ext cx="724859" cy="270973"/>
            </a:xfrm>
            <a:prstGeom prst="curvedConnector3">
              <a:avLst>
                <a:gd name="adj1" fmla="val 50000"/>
              </a:avLst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F081E95-5036-4F80-A2E8-8048BFC55A9E}"/>
              </a:ext>
            </a:extLst>
          </p:cNvPr>
          <p:cNvGrpSpPr/>
          <p:nvPr/>
        </p:nvGrpSpPr>
        <p:grpSpPr>
          <a:xfrm>
            <a:off x="1380912" y="4535909"/>
            <a:ext cx="7707948" cy="1464958"/>
            <a:chOff x="1380912" y="4535909"/>
            <a:chExt cx="7707948" cy="146495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A74F195-7476-437E-8771-3BCEC36353C2}"/>
                </a:ext>
              </a:extLst>
            </p:cNvPr>
            <p:cNvSpPr txBox="1"/>
            <p:nvPr/>
          </p:nvSpPr>
          <p:spPr>
            <a:xfrm>
              <a:off x="1380912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90F9FCE-EAFF-4325-B41A-28AB09E036A9}"/>
                </a:ext>
              </a:extLst>
            </p:cNvPr>
            <p:cNvSpPr txBox="1"/>
            <p:nvPr/>
          </p:nvSpPr>
          <p:spPr>
            <a:xfrm>
              <a:off x="2174105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0F4E7E9-2A69-43CF-ADB8-D48DE059D84F}"/>
                </a:ext>
              </a:extLst>
            </p:cNvPr>
            <p:cNvSpPr txBox="1"/>
            <p:nvPr/>
          </p:nvSpPr>
          <p:spPr>
            <a:xfrm>
              <a:off x="2967298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7A784BC-0651-42EA-9D71-60F3784263EA}"/>
                </a:ext>
              </a:extLst>
            </p:cNvPr>
            <p:cNvSpPr txBox="1"/>
            <p:nvPr/>
          </p:nvSpPr>
          <p:spPr>
            <a:xfrm>
              <a:off x="3760491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E63AE3-B5A9-4A6F-977D-D3E58D03F302}"/>
                </a:ext>
              </a:extLst>
            </p:cNvPr>
            <p:cNvSpPr txBox="1"/>
            <p:nvPr/>
          </p:nvSpPr>
          <p:spPr>
            <a:xfrm>
              <a:off x="4553685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54ED821-B0BC-4964-ACE2-BB04FF386983}"/>
                </a:ext>
              </a:extLst>
            </p:cNvPr>
            <p:cNvSpPr txBox="1"/>
            <p:nvPr/>
          </p:nvSpPr>
          <p:spPr>
            <a:xfrm>
              <a:off x="5346879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2852FB1-3C70-47F0-9310-4371AF6A2E82}"/>
                </a:ext>
              </a:extLst>
            </p:cNvPr>
            <p:cNvSpPr txBox="1"/>
            <p:nvPr/>
          </p:nvSpPr>
          <p:spPr>
            <a:xfrm>
              <a:off x="6140073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9586FED-A536-48B6-8B71-6436D3784B2C}"/>
                </a:ext>
              </a:extLst>
            </p:cNvPr>
            <p:cNvSpPr txBox="1"/>
            <p:nvPr/>
          </p:nvSpPr>
          <p:spPr>
            <a:xfrm>
              <a:off x="6933269" y="4535909"/>
              <a:ext cx="82981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EE693D4-BADF-46E0-AEA4-115A99933E15}"/>
                </a:ext>
              </a:extLst>
            </p:cNvPr>
            <p:cNvSpPr txBox="1"/>
            <p:nvPr/>
          </p:nvSpPr>
          <p:spPr>
            <a:xfrm>
              <a:off x="7503540" y="4539109"/>
              <a:ext cx="1585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45.25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F128C1D5-12F4-4449-A2C8-12458A8639D6}"/>
                </a:ext>
              </a:extLst>
            </p:cNvPr>
            <p:cNvSpPr/>
            <p:nvPr/>
          </p:nvSpPr>
          <p:spPr>
            <a:xfrm>
              <a:off x="5938698" y="4979391"/>
              <a:ext cx="303679" cy="30367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C2B589D2-25CB-4471-B607-89954A82093A}"/>
                </a:ext>
              </a:extLst>
            </p:cNvPr>
            <p:cNvSpPr txBox="1"/>
            <p:nvPr/>
          </p:nvSpPr>
          <p:spPr>
            <a:xfrm>
              <a:off x="4775769" y="5283070"/>
              <a:ext cx="1310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45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BB184E27-3CDA-4A31-A04C-047DC66EE178}"/>
                </a:ext>
              </a:extLst>
            </p:cNvPr>
            <p:cNvSpPr txBox="1"/>
            <p:nvPr/>
          </p:nvSpPr>
          <p:spPr>
            <a:xfrm>
              <a:off x="6085952" y="5292981"/>
              <a:ext cx="13101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>
                  <a:solidFill>
                    <a:schemeClr val="accent4"/>
                  </a:solidFill>
                </a:rPr>
                <a:t>0.25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77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23B2D-8F9F-44A3-BAD9-14023FA12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Fixed-Point Arithmetic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47D38-9EED-486D-B555-3C0AE0F5A7C7}"/>
              </a:ext>
            </a:extLst>
          </p:cNvPr>
          <p:cNvSpPr txBox="1"/>
          <p:nvPr/>
        </p:nvSpPr>
        <p:spPr>
          <a:xfrm>
            <a:off x="1380913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77BA3A-A6C9-4F2D-A7C1-CA02998040A5}"/>
              </a:ext>
            </a:extLst>
          </p:cNvPr>
          <p:cNvSpPr txBox="1"/>
          <p:nvPr/>
        </p:nvSpPr>
        <p:spPr>
          <a:xfrm>
            <a:off x="1380912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CA1CF6-0597-4B6D-9D23-7549243EF48B}"/>
              </a:ext>
            </a:extLst>
          </p:cNvPr>
          <p:cNvSpPr txBox="1"/>
          <p:nvPr/>
        </p:nvSpPr>
        <p:spPr>
          <a:xfrm>
            <a:off x="2174107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107D31-D03A-49FA-84D6-BDCC1237FDD8}"/>
              </a:ext>
            </a:extLst>
          </p:cNvPr>
          <p:cNvSpPr txBox="1"/>
          <p:nvPr/>
        </p:nvSpPr>
        <p:spPr>
          <a:xfrm>
            <a:off x="2174105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F6A105-4C70-45D1-AB10-A30C3B6327ED}"/>
              </a:ext>
            </a:extLst>
          </p:cNvPr>
          <p:cNvSpPr txBox="1"/>
          <p:nvPr/>
        </p:nvSpPr>
        <p:spPr>
          <a:xfrm>
            <a:off x="2967301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D21EB3-58E0-491E-B188-B7318624F2F1}"/>
              </a:ext>
            </a:extLst>
          </p:cNvPr>
          <p:cNvSpPr txBox="1"/>
          <p:nvPr/>
        </p:nvSpPr>
        <p:spPr>
          <a:xfrm>
            <a:off x="2967298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4F8CC9-33D5-42F3-A354-40D1EA0B8DB0}"/>
              </a:ext>
            </a:extLst>
          </p:cNvPr>
          <p:cNvSpPr txBox="1"/>
          <p:nvPr/>
        </p:nvSpPr>
        <p:spPr>
          <a:xfrm>
            <a:off x="3760495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D4C6DE-48F6-47AF-B610-FEBA750A4032}"/>
              </a:ext>
            </a:extLst>
          </p:cNvPr>
          <p:cNvSpPr txBox="1"/>
          <p:nvPr/>
        </p:nvSpPr>
        <p:spPr>
          <a:xfrm>
            <a:off x="3760491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F2E69D-89B8-45EF-98E2-FAB209DB2A0B}"/>
              </a:ext>
            </a:extLst>
          </p:cNvPr>
          <p:cNvSpPr txBox="1"/>
          <p:nvPr/>
        </p:nvSpPr>
        <p:spPr>
          <a:xfrm>
            <a:off x="4553689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136E2-051C-4EF0-A72D-DC5AFA201F1B}"/>
              </a:ext>
            </a:extLst>
          </p:cNvPr>
          <p:cNvSpPr txBox="1"/>
          <p:nvPr/>
        </p:nvSpPr>
        <p:spPr>
          <a:xfrm>
            <a:off x="4553685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9A09EE-C885-48EB-BBE9-52E6F5AE13C6}"/>
              </a:ext>
            </a:extLst>
          </p:cNvPr>
          <p:cNvSpPr txBox="1"/>
          <p:nvPr/>
        </p:nvSpPr>
        <p:spPr>
          <a:xfrm>
            <a:off x="5346883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DA4D64-B169-44FC-9129-C56BCD8A31F7}"/>
              </a:ext>
            </a:extLst>
          </p:cNvPr>
          <p:cNvSpPr txBox="1"/>
          <p:nvPr/>
        </p:nvSpPr>
        <p:spPr>
          <a:xfrm>
            <a:off x="5346879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39CA9F-9E4E-4120-B05B-3BAB13C67F4B}"/>
              </a:ext>
            </a:extLst>
          </p:cNvPr>
          <p:cNvSpPr txBox="1"/>
          <p:nvPr/>
        </p:nvSpPr>
        <p:spPr>
          <a:xfrm>
            <a:off x="6140077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-1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CB8F59C-734C-4172-AB5E-4976CE7586A2}"/>
              </a:ext>
            </a:extLst>
          </p:cNvPr>
          <p:cNvSpPr txBox="1"/>
          <p:nvPr/>
        </p:nvSpPr>
        <p:spPr>
          <a:xfrm>
            <a:off x="6140073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1A8586D-3FD0-45C5-AF41-92D9313F07DA}"/>
              </a:ext>
            </a:extLst>
          </p:cNvPr>
          <p:cNvSpPr txBox="1"/>
          <p:nvPr/>
        </p:nvSpPr>
        <p:spPr>
          <a:xfrm>
            <a:off x="6933270" y="1336746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2</a:t>
            </a:r>
            <a:r>
              <a:rPr lang="en-US" sz="4000" baseline="30000" dirty="0">
                <a:solidFill>
                  <a:schemeClr val="tx2"/>
                </a:solidFill>
              </a:rPr>
              <a:t>-2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BBD57F-50EB-497D-869F-45ACDFA9C752}"/>
              </a:ext>
            </a:extLst>
          </p:cNvPr>
          <p:cNvSpPr txBox="1"/>
          <p:nvPr/>
        </p:nvSpPr>
        <p:spPr>
          <a:xfrm>
            <a:off x="6933269" y="1997379"/>
            <a:ext cx="829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E0BB73E-95F9-40BF-B44D-CE1CA6517E6F}"/>
              </a:ext>
            </a:extLst>
          </p:cNvPr>
          <p:cNvSpPr txBox="1"/>
          <p:nvPr/>
        </p:nvSpPr>
        <p:spPr>
          <a:xfrm>
            <a:off x="7503540" y="2000579"/>
            <a:ext cx="1585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45.25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25A3D6-CE1C-4FAB-8B64-CBDF783639D5}"/>
              </a:ext>
            </a:extLst>
          </p:cNvPr>
          <p:cNvSpPr txBox="1"/>
          <p:nvPr/>
        </p:nvSpPr>
        <p:spPr>
          <a:xfrm>
            <a:off x="385894" y="2725967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What’s the largest number we can represent?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DED0EB8-E32F-4BA2-947F-907E74010751}"/>
              </a:ext>
            </a:extLst>
          </p:cNvPr>
          <p:cNvSpPr/>
          <p:nvPr/>
        </p:nvSpPr>
        <p:spPr>
          <a:xfrm>
            <a:off x="5917148" y="1761655"/>
            <a:ext cx="303679" cy="30367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85250E3-3FAB-411E-8EC1-F8670F52299B}"/>
              </a:ext>
            </a:extLst>
          </p:cNvPr>
          <p:cNvSpPr txBox="1"/>
          <p:nvPr/>
        </p:nvSpPr>
        <p:spPr>
          <a:xfrm>
            <a:off x="404203" y="3217323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63.75 – </a:t>
            </a:r>
            <a:r>
              <a:rPr lang="en-US" sz="2800" b="1" dirty="0"/>
              <a:t>Why?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9FD7751-15F6-4802-BADC-29094BE82614}"/>
              </a:ext>
            </a:extLst>
          </p:cNvPr>
          <p:cNvSpPr txBox="1"/>
          <p:nvPr/>
        </p:nvSpPr>
        <p:spPr>
          <a:xfrm>
            <a:off x="422512" y="3681492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precisely can we measure at 63?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538B75-F329-47C6-A733-8BC6827E7295}"/>
              </a:ext>
            </a:extLst>
          </p:cNvPr>
          <p:cNvSpPr txBox="1"/>
          <p:nvPr/>
        </p:nvSpPr>
        <p:spPr>
          <a:xfrm>
            <a:off x="422512" y="4713570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precisely can we measure at 0?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B7C6B09-1DDB-416A-991F-9745987E3EA2}"/>
              </a:ext>
            </a:extLst>
          </p:cNvPr>
          <p:cNvSpPr txBox="1"/>
          <p:nvPr/>
        </p:nvSpPr>
        <p:spPr>
          <a:xfrm>
            <a:off x="422512" y="4190350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0.25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8736C95-45BD-4C7E-AE4B-35CF39C67D23}"/>
              </a:ext>
            </a:extLst>
          </p:cNvPr>
          <p:cNvSpPr txBox="1"/>
          <p:nvPr/>
        </p:nvSpPr>
        <p:spPr>
          <a:xfrm>
            <a:off x="404203" y="5259644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0.25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E4C74E-48F0-4DD6-9C15-356238C99694}"/>
              </a:ext>
            </a:extLst>
          </p:cNvPr>
          <p:cNvSpPr txBox="1"/>
          <p:nvPr/>
        </p:nvSpPr>
        <p:spPr>
          <a:xfrm>
            <a:off x="422512" y="5898605"/>
            <a:ext cx="83722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Fine for many purposes but for science, seems silly</a:t>
            </a:r>
          </a:p>
        </p:txBody>
      </p:sp>
    </p:spTree>
    <p:extLst>
      <p:ext uri="{BB962C8B-B14F-4D97-AF65-F5344CB8AC3E}">
        <p14:creationId xmlns:p14="http://schemas.microsoft.com/office/powerpoint/2010/main" val="239118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8BDB-BEF7-4246-9D7D-FF60570B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Floating Point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7FEA84C-BC95-4A89-ABE4-AFB7A29F21ED}"/>
              </a:ext>
            </a:extLst>
          </p:cNvPr>
          <p:cNvGrpSpPr/>
          <p:nvPr/>
        </p:nvGrpSpPr>
        <p:grpSpPr>
          <a:xfrm>
            <a:off x="774936" y="1942281"/>
            <a:ext cx="7602656" cy="826132"/>
            <a:chOff x="774936" y="1942281"/>
            <a:chExt cx="7602656" cy="826132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7376296-3DD3-440E-86F0-98FC581DC8C2}"/>
                </a:ext>
              </a:extLst>
            </p:cNvPr>
            <p:cNvSpPr txBox="1"/>
            <p:nvPr/>
          </p:nvSpPr>
          <p:spPr>
            <a:xfrm>
              <a:off x="1859209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C968C9-3694-41E7-BC4A-B03FE2A4D233}"/>
                </a:ext>
              </a:extLst>
            </p:cNvPr>
            <p:cNvSpPr txBox="1"/>
            <p:nvPr/>
          </p:nvSpPr>
          <p:spPr>
            <a:xfrm>
              <a:off x="2859731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D9359B3-A35C-45BF-A921-AFD8A497BE9B}"/>
                </a:ext>
              </a:extLst>
            </p:cNvPr>
            <p:cNvSpPr txBox="1"/>
            <p:nvPr/>
          </p:nvSpPr>
          <p:spPr>
            <a:xfrm>
              <a:off x="3860253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C44650-AFD4-4DBB-81ED-CE2F6B81B583}"/>
                </a:ext>
              </a:extLst>
            </p:cNvPr>
            <p:cNvSpPr txBox="1"/>
            <p:nvPr/>
          </p:nvSpPr>
          <p:spPr>
            <a:xfrm>
              <a:off x="4860775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62129F-F671-4F5B-BF0B-216B62C9560F}"/>
                </a:ext>
              </a:extLst>
            </p:cNvPr>
            <p:cNvGrpSpPr/>
            <p:nvPr/>
          </p:nvGrpSpPr>
          <p:grpSpPr>
            <a:xfrm>
              <a:off x="774936" y="1942282"/>
              <a:ext cx="682753" cy="826131"/>
              <a:chOff x="774936" y="1942282"/>
              <a:chExt cx="682753" cy="826131"/>
            </a:xfrm>
          </p:grpSpPr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8CD9AD-F22D-4D83-9B73-4B487ECFBC7E}"/>
                  </a:ext>
                </a:extLst>
              </p:cNvPr>
              <p:cNvSpPr txBox="1"/>
              <p:nvPr/>
            </p:nvSpPr>
            <p:spPr>
              <a:xfrm>
                <a:off x="858687" y="200140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AB54FCB-5853-46C9-A161-A9673FD1D568}"/>
                  </a:ext>
                </a:extLst>
              </p:cNvPr>
              <p:cNvSpPr/>
              <p:nvPr/>
            </p:nvSpPr>
            <p:spPr>
              <a:xfrm>
                <a:off x="774936" y="1942282"/>
                <a:ext cx="682753" cy="826131"/>
              </a:xfrm>
              <a:prstGeom prst="rect">
                <a:avLst/>
              </a:pr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5010809-17B0-4733-BCA5-AB2AEB28A25D}"/>
                </a:ext>
              </a:extLst>
            </p:cNvPr>
            <p:cNvSpPr/>
            <p:nvPr/>
          </p:nvSpPr>
          <p:spPr>
            <a:xfrm>
              <a:off x="1845347" y="1942281"/>
              <a:ext cx="3530680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B3BCD3-50DC-410C-92A2-FC7BD46BC927}"/>
                </a:ext>
              </a:extLst>
            </p:cNvPr>
            <p:cNvSpPr txBox="1"/>
            <p:nvPr/>
          </p:nvSpPr>
          <p:spPr>
            <a:xfrm>
              <a:off x="5861297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9CB65D-3BC9-48A9-9FD1-F7114B8F3078}"/>
                </a:ext>
              </a:extLst>
            </p:cNvPr>
            <p:cNvSpPr txBox="1"/>
            <p:nvPr/>
          </p:nvSpPr>
          <p:spPr>
            <a:xfrm>
              <a:off x="6861819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2C4074-3345-422D-AE0F-6A962BF0AC38}"/>
                </a:ext>
              </a:extLst>
            </p:cNvPr>
            <p:cNvSpPr txBox="1"/>
            <p:nvPr/>
          </p:nvSpPr>
          <p:spPr>
            <a:xfrm>
              <a:off x="7862339" y="200140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9E74D94-3FDB-47EF-A6A9-BB5DBA8F68B7}"/>
                </a:ext>
              </a:extLst>
            </p:cNvPr>
            <p:cNvSpPr/>
            <p:nvPr/>
          </p:nvSpPr>
          <p:spPr>
            <a:xfrm>
              <a:off x="5861298" y="1942281"/>
              <a:ext cx="2516294" cy="826131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824EB-1894-4281-9030-9BAA98160396}"/>
              </a:ext>
            </a:extLst>
          </p:cNvPr>
          <p:cNvGrpSpPr/>
          <p:nvPr/>
        </p:nvGrpSpPr>
        <p:grpSpPr>
          <a:xfrm>
            <a:off x="372848" y="1334820"/>
            <a:ext cx="8004743" cy="552782"/>
            <a:chOff x="372848" y="1334820"/>
            <a:chExt cx="8004743" cy="552782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9497A7D6-F39F-444E-BD0E-0379440F97D5}"/>
                </a:ext>
              </a:extLst>
            </p:cNvPr>
            <p:cNvSpPr txBox="1"/>
            <p:nvPr/>
          </p:nvSpPr>
          <p:spPr>
            <a:xfrm>
              <a:off x="372848" y="1364382"/>
              <a:ext cx="14869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Sign (S)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D9F53D6-1D4E-4BEC-ACE1-E3E104922599}"/>
                </a:ext>
              </a:extLst>
            </p:cNvPr>
            <p:cNvSpPr txBox="1"/>
            <p:nvPr/>
          </p:nvSpPr>
          <p:spPr>
            <a:xfrm>
              <a:off x="1844139" y="1364382"/>
              <a:ext cx="35306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Exponent (E)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A92E51C-827E-4B3F-8E98-796A192B60FB}"/>
                </a:ext>
              </a:extLst>
            </p:cNvPr>
            <p:cNvSpPr txBox="1"/>
            <p:nvPr/>
          </p:nvSpPr>
          <p:spPr>
            <a:xfrm>
              <a:off x="5861297" y="1334820"/>
              <a:ext cx="25162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Fraction (F)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/>
              <p:nvPr/>
            </p:nvSpPr>
            <p:spPr>
              <a:xfrm>
                <a:off x="1534438" y="4519896"/>
                <a:ext cx="5682133" cy="1165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𝒃𝒊𝒂𝒔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38" y="4519896"/>
                <a:ext cx="5682133" cy="1165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89B98EB8-0D75-4C03-B744-94C9D774B531}"/>
              </a:ext>
            </a:extLst>
          </p:cNvPr>
          <p:cNvGrpSpPr/>
          <p:nvPr/>
        </p:nvGrpSpPr>
        <p:grpSpPr>
          <a:xfrm>
            <a:off x="858687" y="2880316"/>
            <a:ext cx="6518384" cy="707888"/>
            <a:chOff x="858687" y="2880316"/>
            <a:chExt cx="6518384" cy="707888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D6746FB-5296-455D-9256-A43A4D770A56}"/>
                </a:ext>
              </a:extLst>
            </p:cNvPr>
            <p:cNvSpPr txBox="1"/>
            <p:nvPr/>
          </p:nvSpPr>
          <p:spPr>
            <a:xfrm>
              <a:off x="858687" y="2880318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4"/>
                  </a:solidFill>
                </a:rPr>
                <a:t>1</a:t>
              </a:r>
              <a:endParaRPr lang="en-US" sz="4000" b="1" baseline="30000" dirty="0">
                <a:solidFill>
                  <a:schemeClr val="accent4"/>
                </a:solidFill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B48795D-B27D-4131-8DF9-932B67ADE354}"/>
                </a:ext>
              </a:extLst>
            </p:cNvPr>
            <p:cNvSpPr txBox="1"/>
            <p:nvPr/>
          </p:nvSpPr>
          <p:spPr>
            <a:xfrm>
              <a:off x="3353061" y="2880316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accent2"/>
                  </a:solidFill>
                </a:rPr>
                <a:t>7</a:t>
              </a:r>
              <a:endParaRPr lang="en-US" sz="4000" b="1" baseline="30000" dirty="0">
                <a:solidFill>
                  <a:schemeClr val="accent2"/>
                </a:solidFill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C4E8CFC-1ED0-44F2-BE97-9476576B2CAB}"/>
                </a:ext>
              </a:extLst>
            </p:cNvPr>
            <p:cNvSpPr txBox="1"/>
            <p:nvPr/>
          </p:nvSpPr>
          <p:spPr>
            <a:xfrm>
              <a:off x="6861819" y="2880316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tx2"/>
                  </a:solidFill>
                </a:rPr>
                <a:t>1</a:t>
              </a:r>
              <a:endParaRPr lang="en-US" sz="4000" b="1" baseline="30000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13D8FC9-C99A-4339-A7AF-188C96DB14DC}"/>
              </a:ext>
            </a:extLst>
          </p:cNvPr>
          <p:cNvSpPr txBox="1"/>
          <p:nvPr/>
        </p:nvSpPr>
        <p:spPr>
          <a:xfrm>
            <a:off x="614273" y="3739713"/>
            <a:ext cx="10040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-1</a:t>
            </a:r>
            <a:endParaRPr lang="en-US" sz="4000" b="1" baseline="30000" dirty="0">
              <a:solidFill>
                <a:schemeClr val="accent4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78E998-03F9-4436-9408-3226E50FA90D}"/>
              </a:ext>
            </a:extLst>
          </p:cNvPr>
          <p:cNvSpPr txBox="1"/>
          <p:nvPr/>
        </p:nvSpPr>
        <p:spPr>
          <a:xfrm>
            <a:off x="2178307" y="3739713"/>
            <a:ext cx="2864761" cy="6682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2</a:t>
            </a:r>
            <a:r>
              <a:rPr lang="en-US" sz="4000" b="1" baseline="30000" dirty="0">
                <a:solidFill>
                  <a:schemeClr val="accent2"/>
                </a:solidFill>
              </a:rPr>
              <a:t>7-7 </a:t>
            </a:r>
            <a:r>
              <a:rPr lang="en-US" sz="4000" b="1" dirty="0">
                <a:solidFill>
                  <a:schemeClr val="accent2"/>
                </a:solidFill>
              </a:rPr>
              <a:t>= 2</a:t>
            </a:r>
            <a:r>
              <a:rPr lang="en-US" sz="4000" b="1" baseline="30000" dirty="0">
                <a:solidFill>
                  <a:schemeClr val="accent2"/>
                </a:solidFill>
              </a:rPr>
              <a:t>0 </a:t>
            </a:r>
            <a:r>
              <a:rPr lang="en-US" sz="4000" b="1" dirty="0">
                <a:solidFill>
                  <a:schemeClr val="accent2"/>
                </a:solidFill>
              </a:rPr>
              <a:t>=1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3FC826-EF5B-48FA-A375-C20D778E7EEF}"/>
              </a:ext>
            </a:extLst>
          </p:cNvPr>
          <p:cNvSpPr txBox="1"/>
          <p:nvPr/>
        </p:nvSpPr>
        <p:spPr>
          <a:xfrm>
            <a:off x="5386263" y="3700106"/>
            <a:ext cx="3466361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1+1/8 = 1.125</a:t>
            </a:r>
            <a:endParaRPr lang="en-US" sz="4000" b="1" baseline="30000" dirty="0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7D0E1E-BF04-48E5-B8BB-D563B0DA2375}"/>
              </a:ext>
            </a:extLst>
          </p:cNvPr>
          <p:cNvSpPr txBox="1"/>
          <p:nvPr/>
        </p:nvSpPr>
        <p:spPr>
          <a:xfrm>
            <a:off x="411061" y="6061616"/>
            <a:ext cx="818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Bias: allows exponent to be negative; Note: fraction = significant = mantissa; exponents of all ones or all zeros are special numbers</a:t>
            </a:r>
          </a:p>
        </p:txBody>
      </p:sp>
    </p:spTree>
    <p:extLst>
      <p:ext uri="{BB962C8B-B14F-4D97-AF65-F5344CB8AC3E}">
        <p14:creationId xmlns:p14="http://schemas.microsoft.com/office/powerpoint/2010/main" val="212235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9" grpId="0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A8BDB-BEF7-4246-9D7D-FF60570B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Floating Point – Generally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8CD9AD-F22D-4D83-9B73-4B487ECFBC7E}"/>
              </a:ext>
            </a:extLst>
          </p:cNvPr>
          <p:cNvSpPr txBox="1"/>
          <p:nvPr/>
        </p:nvSpPr>
        <p:spPr>
          <a:xfrm>
            <a:off x="858687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76296-3DD3-440E-86F0-98FC581DC8C2}"/>
              </a:ext>
            </a:extLst>
          </p:cNvPr>
          <p:cNvSpPr txBox="1"/>
          <p:nvPr/>
        </p:nvSpPr>
        <p:spPr>
          <a:xfrm>
            <a:off x="1859209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968C9-3694-41E7-BC4A-B03FE2A4D233}"/>
              </a:ext>
            </a:extLst>
          </p:cNvPr>
          <p:cNvSpPr txBox="1"/>
          <p:nvPr/>
        </p:nvSpPr>
        <p:spPr>
          <a:xfrm>
            <a:off x="2859731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9359B3-A35C-45BF-A921-AFD8A497BE9B}"/>
              </a:ext>
            </a:extLst>
          </p:cNvPr>
          <p:cNvSpPr txBox="1"/>
          <p:nvPr/>
        </p:nvSpPr>
        <p:spPr>
          <a:xfrm>
            <a:off x="3860253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C44650-AFD4-4DBB-81ED-CE2F6B81B583}"/>
              </a:ext>
            </a:extLst>
          </p:cNvPr>
          <p:cNvSpPr txBox="1"/>
          <p:nvPr/>
        </p:nvSpPr>
        <p:spPr>
          <a:xfrm>
            <a:off x="4860775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B3BCD3-50DC-410C-92A2-FC7BD46BC927}"/>
              </a:ext>
            </a:extLst>
          </p:cNvPr>
          <p:cNvSpPr txBox="1"/>
          <p:nvPr/>
        </p:nvSpPr>
        <p:spPr>
          <a:xfrm>
            <a:off x="5861297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9CB65D-3BC9-48A9-9FD1-F7114B8F3078}"/>
              </a:ext>
            </a:extLst>
          </p:cNvPr>
          <p:cNvSpPr txBox="1"/>
          <p:nvPr/>
        </p:nvSpPr>
        <p:spPr>
          <a:xfrm>
            <a:off x="6861819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2C4074-3345-422D-AE0F-6A962BF0AC38}"/>
              </a:ext>
            </a:extLst>
          </p:cNvPr>
          <p:cNvSpPr txBox="1"/>
          <p:nvPr/>
        </p:nvSpPr>
        <p:spPr>
          <a:xfrm>
            <a:off x="7862339" y="2001405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B54FCB-5853-46C9-A161-A9673FD1D568}"/>
              </a:ext>
            </a:extLst>
          </p:cNvPr>
          <p:cNvSpPr/>
          <p:nvPr/>
        </p:nvSpPr>
        <p:spPr>
          <a:xfrm>
            <a:off x="774936" y="1942282"/>
            <a:ext cx="682753" cy="826131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010809-17B0-4733-BCA5-AB2AEB28A25D}"/>
              </a:ext>
            </a:extLst>
          </p:cNvPr>
          <p:cNvSpPr/>
          <p:nvPr/>
        </p:nvSpPr>
        <p:spPr>
          <a:xfrm>
            <a:off x="1845347" y="1942281"/>
            <a:ext cx="3530680" cy="8261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E74D94-3FDB-47EF-A6A9-BB5DBA8F68B7}"/>
              </a:ext>
            </a:extLst>
          </p:cNvPr>
          <p:cNvSpPr/>
          <p:nvPr/>
        </p:nvSpPr>
        <p:spPr>
          <a:xfrm>
            <a:off x="5861298" y="1942281"/>
            <a:ext cx="2516294" cy="826131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497A7D6-F39F-444E-BD0E-0379440F97D5}"/>
              </a:ext>
            </a:extLst>
          </p:cNvPr>
          <p:cNvSpPr txBox="1"/>
          <p:nvPr/>
        </p:nvSpPr>
        <p:spPr>
          <a:xfrm>
            <a:off x="372848" y="1364382"/>
            <a:ext cx="1486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 (S)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9F53D6-1D4E-4BEC-ACE1-E3E104922599}"/>
              </a:ext>
            </a:extLst>
          </p:cNvPr>
          <p:cNvSpPr txBox="1"/>
          <p:nvPr/>
        </p:nvSpPr>
        <p:spPr>
          <a:xfrm>
            <a:off x="1844139" y="1364382"/>
            <a:ext cx="353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 (E)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A92E51C-827E-4B3F-8E98-796A192B60FB}"/>
              </a:ext>
            </a:extLst>
          </p:cNvPr>
          <p:cNvSpPr txBox="1"/>
          <p:nvPr/>
        </p:nvSpPr>
        <p:spPr>
          <a:xfrm>
            <a:off x="5861297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 (F)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/>
              <p:nvPr/>
            </p:nvSpPr>
            <p:spPr>
              <a:xfrm>
                <a:off x="1534438" y="4896104"/>
                <a:ext cx="5682133" cy="1165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accent4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  <m:t>𝑺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𝑬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𝒃𝒊𝒂𝒔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40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3190165-C6F5-4DA8-8B4B-9E9D85BCA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4438" y="4896104"/>
                <a:ext cx="5682133" cy="11655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AD6746FB-5296-455D-9256-A43A4D770A56}"/>
              </a:ext>
            </a:extLst>
          </p:cNvPr>
          <p:cNvSpPr txBox="1"/>
          <p:nvPr/>
        </p:nvSpPr>
        <p:spPr>
          <a:xfrm>
            <a:off x="381276" y="2880318"/>
            <a:ext cx="1470075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accent4"/>
                </a:solidFill>
              </a:rPr>
              <a:t>sign</a:t>
            </a:r>
            <a:endParaRPr lang="en-US" sz="4000" baseline="30000" dirty="0">
              <a:solidFill>
                <a:schemeClr val="accent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B48795D-B27D-4131-8DF9-932B67ADE354}"/>
              </a:ext>
            </a:extLst>
          </p:cNvPr>
          <p:cNvSpPr txBox="1"/>
          <p:nvPr/>
        </p:nvSpPr>
        <p:spPr>
          <a:xfrm>
            <a:off x="1877507" y="2880316"/>
            <a:ext cx="3466361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accent2"/>
                </a:solidFill>
              </a:rPr>
              <a:t>0 – 15 </a:t>
            </a:r>
            <a:endParaRPr lang="en-US" sz="4000" baseline="30000" dirty="0">
              <a:solidFill>
                <a:schemeClr val="accent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C4E8CFC-1ED0-44F2-BE97-9476576B2CAB}"/>
              </a:ext>
            </a:extLst>
          </p:cNvPr>
          <p:cNvSpPr txBox="1"/>
          <p:nvPr/>
        </p:nvSpPr>
        <p:spPr>
          <a:xfrm>
            <a:off x="5935660" y="2880316"/>
            <a:ext cx="2367571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0 - 7</a:t>
            </a:r>
            <a:endParaRPr lang="en-US" sz="4000" baseline="30000" dirty="0">
              <a:solidFill>
                <a:schemeClr val="tx2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A7D0E1E-BF04-48E5-B8BB-D563B0DA2375}"/>
              </a:ext>
            </a:extLst>
          </p:cNvPr>
          <p:cNvSpPr txBox="1"/>
          <p:nvPr/>
        </p:nvSpPr>
        <p:spPr>
          <a:xfrm>
            <a:off x="411061" y="6061616"/>
            <a:ext cx="8187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Bias: allows exponent to be negative; Note: fraction = significant = mantissa; exponents of all ones or all zeros are special numbers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D1ABB06-B2B1-4173-BFF5-C7F1F628A41F}"/>
              </a:ext>
            </a:extLst>
          </p:cNvPr>
          <p:cNvSpPr/>
          <p:nvPr/>
        </p:nvSpPr>
        <p:spPr>
          <a:xfrm>
            <a:off x="1845347" y="1942281"/>
            <a:ext cx="3530680" cy="826131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A87308-FFBE-4BAB-959B-427CD797B898}"/>
              </a:ext>
            </a:extLst>
          </p:cNvPr>
          <p:cNvSpPr txBox="1"/>
          <p:nvPr/>
        </p:nvSpPr>
        <p:spPr>
          <a:xfrm>
            <a:off x="1487383" y="3588202"/>
            <a:ext cx="4194297" cy="707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/>
                </a:solidFill>
              </a:rPr>
              <a:t>(-6 – 7 with bias,  signaling bits)</a:t>
            </a:r>
            <a:endParaRPr lang="en-US" sz="2800" baseline="30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3138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072F-5DF0-461D-8418-A834C742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F78DB2-05F2-48AE-BAEA-0C8E247BE845}"/>
              </a:ext>
            </a:extLst>
          </p:cNvPr>
          <p:cNvSpPr txBox="1"/>
          <p:nvPr/>
        </p:nvSpPr>
        <p:spPr>
          <a:xfrm>
            <a:off x="112705" y="3043741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A59DDA3-150F-4787-BDA2-CC01D604C21E}"/>
              </a:ext>
            </a:extLst>
          </p:cNvPr>
          <p:cNvSpPr txBox="1"/>
          <p:nvPr/>
        </p:nvSpPr>
        <p:spPr>
          <a:xfrm>
            <a:off x="1348328" y="3043741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CBC5F-72BD-4F6B-B87D-987A34F18D84}"/>
              </a:ext>
            </a:extLst>
          </p:cNvPr>
          <p:cNvSpPr txBox="1"/>
          <p:nvPr/>
        </p:nvSpPr>
        <p:spPr>
          <a:xfrm>
            <a:off x="3277586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10D07CD-CAF6-4A15-A27F-AC446A902D25}"/>
              </a:ext>
            </a:extLst>
          </p:cNvPr>
          <p:cNvGrpSpPr/>
          <p:nvPr/>
        </p:nvGrpSpPr>
        <p:grpSpPr>
          <a:xfrm>
            <a:off x="3074457" y="1821672"/>
            <a:ext cx="6207495" cy="707886"/>
            <a:chOff x="3074457" y="1821672"/>
            <a:chExt cx="6207495" cy="707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D3A074-D060-48F5-9709-ACC656C45B73}"/>
                </a:ext>
              </a:extLst>
            </p:cNvPr>
            <p:cNvGrpSpPr/>
            <p:nvPr/>
          </p:nvGrpSpPr>
          <p:grpSpPr>
            <a:xfrm>
              <a:off x="3906662" y="1821672"/>
              <a:ext cx="1258147" cy="707886"/>
              <a:chOff x="3906662" y="1914007"/>
              <a:chExt cx="1258147" cy="7078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BC12F-8758-43D4-9C0E-A3658DEEFB68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8D4A72-CFED-4EE8-92F3-C4DD4758092D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77D5CE-0ACA-4EC7-A123-B11126DCDAC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C04DF9-66FB-4457-92B2-C8BEE6907D7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7AE1CD6-B13D-4262-9CD3-BE4E34DD6542}"/>
                </a:ext>
              </a:extLst>
            </p:cNvPr>
            <p:cNvSpPr txBox="1"/>
            <p:nvPr/>
          </p:nvSpPr>
          <p:spPr>
            <a:xfrm>
              <a:off x="5287629" y="1883228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1.00 = -1 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AD59CD4-BFAB-46EA-BE7B-E8F178774661}"/>
                </a:ext>
              </a:extLst>
            </p:cNvPr>
            <p:cNvSpPr txBox="1"/>
            <p:nvPr/>
          </p:nvSpPr>
          <p:spPr>
            <a:xfrm>
              <a:off x="3074457" y="1917164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0/8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B5F8A99-0D16-4D6C-895B-217BFAD25BF6}"/>
              </a:ext>
            </a:extLst>
          </p:cNvPr>
          <p:cNvGrpSpPr/>
          <p:nvPr/>
        </p:nvGrpSpPr>
        <p:grpSpPr>
          <a:xfrm>
            <a:off x="3069180" y="2529558"/>
            <a:ext cx="6212772" cy="707886"/>
            <a:chOff x="3069180" y="2529558"/>
            <a:chExt cx="6212772" cy="7078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2A7476-64D0-4D52-BA21-6535E28F4E4E}"/>
                </a:ext>
              </a:extLst>
            </p:cNvPr>
            <p:cNvGrpSpPr/>
            <p:nvPr/>
          </p:nvGrpSpPr>
          <p:grpSpPr>
            <a:xfrm>
              <a:off x="3906662" y="2529558"/>
              <a:ext cx="1258147" cy="707886"/>
              <a:chOff x="3906662" y="1914007"/>
              <a:chExt cx="1258147" cy="70788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D26855-49F9-439C-B5F5-077710675BFC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B17AEC-65C2-4FF1-AA5D-3EF60D07CBEF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84C059-8C91-4DB5-A8BE-BE2E3E4D3D48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54028EF-BA93-48F5-B239-C0C0C76AD62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87220F-C0B3-4F6F-A97E-6E81177E0ABD}"/>
                </a:ext>
              </a:extLst>
            </p:cNvPr>
            <p:cNvSpPr txBox="1"/>
            <p:nvPr/>
          </p:nvSpPr>
          <p:spPr>
            <a:xfrm>
              <a:off x="5287629" y="2591111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1.125 = -1.125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AB32361-4F6C-4B15-A2EB-DC72E5FFB2D3}"/>
                </a:ext>
              </a:extLst>
            </p:cNvPr>
            <p:cNvSpPr txBox="1"/>
            <p:nvPr/>
          </p:nvSpPr>
          <p:spPr>
            <a:xfrm>
              <a:off x="3069180" y="2621888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1/8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1327CCF-65C1-4533-9AFD-36D8198CF4C7}"/>
              </a:ext>
            </a:extLst>
          </p:cNvPr>
          <p:cNvGrpSpPr/>
          <p:nvPr/>
        </p:nvGrpSpPr>
        <p:grpSpPr>
          <a:xfrm>
            <a:off x="3075665" y="3237441"/>
            <a:ext cx="6206287" cy="707886"/>
            <a:chOff x="3075665" y="3237441"/>
            <a:chExt cx="6206287" cy="707886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E33EF4-26A6-4B59-BAEA-69AD9A15DBF2}"/>
                </a:ext>
              </a:extLst>
            </p:cNvPr>
            <p:cNvSpPr txBox="1"/>
            <p:nvPr/>
          </p:nvSpPr>
          <p:spPr>
            <a:xfrm>
              <a:off x="5287629" y="3298994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1.25 = -1.25 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4E8954D0-55B6-4731-9442-A9CCEC4E260B}"/>
                </a:ext>
              </a:extLst>
            </p:cNvPr>
            <p:cNvGrpSpPr/>
            <p:nvPr/>
          </p:nvGrpSpPr>
          <p:grpSpPr>
            <a:xfrm>
              <a:off x="3075665" y="3237441"/>
              <a:ext cx="2089143" cy="707886"/>
              <a:chOff x="3075665" y="3237441"/>
              <a:chExt cx="2089143" cy="70788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A68A34A-82E5-4E3F-B5EF-EC3219CD6E25}"/>
                  </a:ext>
                </a:extLst>
              </p:cNvPr>
              <p:cNvGrpSpPr/>
              <p:nvPr/>
            </p:nvGrpSpPr>
            <p:grpSpPr>
              <a:xfrm>
                <a:off x="3906661" y="3237441"/>
                <a:ext cx="1258147" cy="707886"/>
                <a:chOff x="3906662" y="1914007"/>
                <a:chExt cx="1258147" cy="707886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4ACF25C8-8598-47D2-8294-5FE9E2BA2206}"/>
                    </a:ext>
                  </a:extLst>
                </p:cNvPr>
                <p:cNvSpPr txBox="1"/>
                <p:nvPr/>
              </p:nvSpPr>
              <p:spPr>
                <a:xfrm>
                  <a:off x="3906662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142BA7A6-3E56-4A4F-A790-DBFA74216E2C}"/>
                    </a:ext>
                  </a:extLst>
                </p:cNvPr>
                <p:cNvSpPr txBox="1"/>
                <p:nvPr/>
              </p:nvSpPr>
              <p:spPr>
                <a:xfrm>
                  <a:off x="4278109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1</a:t>
                  </a:r>
                  <a:endParaRPr lang="en-US" sz="4000" baseline="30000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F4B6D8F8-F47D-47BD-8BA2-ECCB09A3EFE6}"/>
                    </a:ext>
                  </a:extLst>
                </p:cNvPr>
                <p:cNvSpPr txBox="1"/>
                <p:nvPr/>
              </p:nvSpPr>
              <p:spPr>
                <a:xfrm>
                  <a:off x="4649557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09816C5B-C02A-4A61-9A7E-FAB3084EAE9B}"/>
                    </a:ext>
                  </a:extLst>
                </p:cNvPr>
                <p:cNvSpPr/>
                <p:nvPr/>
              </p:nvSpPr>
              <p:spPr>
                <a:xfrm>
                  <a:off x="3906663" y="1985819"/>
                  <a:ext cx="1258146" cy="564259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885A6B8-3CAB-45A5-897B-7BD9E08B239F}"/>
                  </a:ext>
                </a:extLst>
              </p:cNvPr>
              <p:cNvSpPr txBox="1"/>
              <p:nvPr/>
            </p:nvSpPr>
            <p:spPr>
              <a:xfrm>
                <a:off x="3075665" y="3326612"/>
                <a:ext cx="8032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8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2/8</a:t>
                </a:r>
              </a:p>
            </p:txBody>
          </p:sp>
        </p:grp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5FE890A-5C13-4F80-A612-62387072D7BF}"/>
              </a:ext>
            </a:extLst>
          </p:cNvPr>
          <p:cNvGrpSpPr/>
          <p:nvPr/>
        </p:nvGrpSpPr>
        <p:grpSpPr>
          <a:xfrm>
            <a:off x="3088919" y="3876227"/>
            <a:ext cx="6193033" cy="2225788"/>
            <a:chOff x="3088919" y="3876227"/>
            <a:chExt cx="6193033" cy="2225788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EDA3EE-3F34-46E1-972D-C10AAD4438DB}"/>
                </a:ext>
              </a:extLst>
            </p:cNvPr>
            <p:cNvGrpSpPr/>
            <p:nvPr/>
          </p:nvGrpSpPr>
          <p:grpSpPr>
            <a:xfrm>
              <a:off x="3906661" y="4686246"/>
              <a:ext cx="1258147" cy="707886"/>
              <a:chOff x="3906662" y="1914007"/>
              <a:chExt cx="1258147" cy="70788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E4CA7A0-5B0E-4DC4-A913-695F96F44AF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116139-63EF-4E25-8C2B-48B61BDA0494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0FCF9B-CF66-48CE-8B14-4584467958C7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42A252-A384-4EFF-A26D-4BD6CB439D26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18261A7-CB5A-4C58-81BF-DDC9C08026F3}"/>
                </a:ext>
              </a:extLst>
            </p:cNvPr>
            <p:cNvGrpSpPr/>
            <p:nvPr/>
          </p:nvGrpSpPr>
          <p:grpSpPr>
            <a:xfrm>
              <a:off x="3906660" y="5394129"/>
              <a:ext cx="1258147" cy="707886"/>
              <a:chOff x="3906662" y="1914007"/>
              <a:chExt cx="1258147" cy="70788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DF00AF-9E3E-4AC2-949E-E4962B0198BD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2C8AFF-5047-4B9D-9492-82EF6446BBDA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8ED134A-5BFA-411F-BE71-F20860EB7AE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6C48866-C418-4856-A971-0C4E8EDC1B02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5ACC282-D137-42D2-8F51-8318C511B09A}"/>
                </a:ext>
              </a:extLst>
            </p:cNvPr>
            <p:cNvSpPr txBox="1"/>
            <p:nvPr/>
          </p:nvSpPr>
          <p:spPr>
            <a:xfrm>
              <a:off x="5287629" y="4747799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1.75 = -1.75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1F2589-8427-414B-8FF4-04721FADEF89}"/>
                </a:ext>
              </a:extLst>
            </p:cNvPr>
            <p:cNvSpPr txBox="1"/>
            <p:nvPr/>
          </p:nvSpPr>
          <p:spPr>
            <a:xfrm>
              <a:off x="5287629" y="5445425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0</a:t>
              </a:r>
              <a:r>
                <a:rPr lang="en-US" sz="3200" dirty="0"/>
                <a:t> x 1.875 = -1.875 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35D74F0-0BF7-4355-8010-F8C00E16EFF2}"/>
                </a:ext>
              </a:extLst>
            </p:cNvPr>
            <p:cNvSpPr txBox="1"/>
            <p:nvPr/>
          </p:nvSpPr>
          <p:spPr>
            <a:xfrm>
              <a:off x="4051883" y="3876227"/>
              <a:ext cx="989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…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94EFAAA9-9B58-4304-B873-2035B0E99529}"/>
                </a:ext>
              </a:extLst>
            </p:cNvPr>
            <p:cNvSpPr txBox="1"/>
            <p:nvPr/>
          </p:nvSpPr>
          <p:spPr>
            <a:xfrm>
              <a:off x="3088919" y="4788295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6/8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D65E8A9-691E-4008-B413-82EC88CFE8FD}"/>
                </a:ext>
              </a:extLst>
            </p:cNvPr>
            <p:cNvSpPr txBox="1"/>
            <p:nvPr/>
          </p:nvSpPr>
          <p:spPr>
            <a:xfrm>
              <a:off x="3099113" y="5476202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7/8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489C8FB-2F44-458A-AF3A-51828F087EC3}"/>
              </a:ext>
            </a:extLst>
          </p:cNvPr>
          <p:cNvGrpSpPr/>
          <p:nvPr/>
        </p:nvGrpSpPr>
        <p:grpSpPr>
          <a:xfrm>
            <a:off x="133324" y="3566961"/>
            <a:ext cx="2942341" cy="1971259"/>
            <a:chOff x="133324" y="3566961"/>
            <a:chExt cx="2942341" cy="19712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FBDAE29-0AB0-4E37-8993-F2019A11FD75}"/>
                </a:ext>
              </a:extLst>
            </p:cNvPr>
            <p:cNvSpPr txBox="1"/>
            <p:nvPr/>
          </p:nvSpPr>
          <p:spPr>
            <a:xfrm>
              <a:off x="362876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19F682E-61EF-4BE9-8E8A-44C798815700}"/>
                </a:ext>
              </a:extLst>
            </p:cNvPr>
            <p:cNvSpPr txBox="1"/>
            <p:nvPr/>
          </p:nvSpPr>
          <p:spPr>
            <a:xfrm>
              <a:off x="136339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2C0393A-EEE9-4912-B691-A520B4928A86}"/>
                </a:ext>
              </a:extLst>
            </p:cNvPr>
            <p:cNvSpPr txBox="1"/>
            <p:nvPr/>
          </p:nvSpPr>
          <p:spPr>
            <a:xfrm>
              <a:off x="176240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B728B52-BA07-4FA7-AEBD-411C53311B9A}"/>
                </a:ext>
              </a:extLst>
            </p:cNvPr>
            <p:cNvSpPr txBox="1"/>
            <p:nvPr/>
          </p:nvSpPr>
          <p:spPr>
            <a:xfrm>
              <a:off x="216140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01CB10-3553-47E0-955F-85B1D3459380}"/>
                </a:ext>
              </a:extLst>
            </p:cNvPr>
            <p:cNvSpPr txBox="1"/>
            <p:nvPr/>
          </p:nvSpPr>
          <p:spPr>
            <a:xfrm>
              <a:off x="256041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27071D6-6FA2-42DF-882D-95BEDC85BABB}"/>
                </a:ext>
              </a:extLst>
            </p:cNvPr>
            <p:cNvSpPr/>
            <p:nvPr/>
          </p:nvSpPr>
          <p:spPr>
            <a:xfrm>
              <a:off x="279125" y="3566962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D719DD5-5BA4-4CBF-B6EC-BEFFDBB93A84}"/>
                </a:ext>
              </a:extLst>
            </p:cNvPr>
            <p:cNvSpPr/>
            <p:nvPr/>
          </p:nvSpPr>
          <p:spPr>
            <a:xfrm>
              <a:off x="1349536" y="3566961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7894D675-705C-404B-9125-0B6A432C5DC5}"/>
                </a:ext>
              </a:extLst>
            </p:cNvPr>
            <p:cNvSpPr txBox="1"/>
            <p:nvPr/>
          </p:nvSpPr>
          <p:spPr>
            <a:xfrm>
              <a:off x="1348329" y="4584113"/>
              <a:ext cx="172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7-7=0 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*(-bias)*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EA82537-65C3-4BE1-B052-9EE3C7815F00}"/>
                </a:ext>
              </a:extLst>
            </p:cNvPr>
            <p:cNvSpPr txBox="1"/>
            <p:nvPr/>
          </p:nvSpPr>
          <p:spPr>
            <a:xfrm>
              <a:off x="133324" y="4584113"/>
              <a:ext cx="974354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929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072F-5DF0-461D-8418-A834C742E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2ACBC5F-72BD-4F6B-B87D-987A34F18D84}"/>
              </a:ext>
            </a:extLst>
          </p:cNvPr>
          <p:cNvSpPr txBox="1"/>
          <p:nvPr/>
        </p:nvSpPr>
        <p:spPr>
          <a:xfrm>
            <a:off x="3277586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1CAEFA-E1BC-474E-8FCA-3F4972DC9C3E}"/>
              </a:ext>
            </a:extLst>
          </p:cNvPr>
          <p:cNvGrpSpPr/>
          <p:nvPr/>
        </p:nvGrpSpPr>
        <p:grpSpPr>
          <a:xfrm>
            <a:off x="3074457" y="1821672"/>
            <a:ext cx="6207495" cy="707886"/>
            <a:chOff x="3074457" y="1821672"/>
            <a:chExt cx="6207495" cy="707886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D3A074-D060-48F5-9709-ACC656C45B73}"/>
                </a:ext>
              </a:extLst>
            </p:cNvPr>
            <p:cNvGrpSpPr/>
            <p:nvPr/>
          </p:nvGrpSpPr>
          <p:grpSpPr>
            <a:xfrm>
              <a:off x="3906662" y="1821672"/>
              <a:ext cx="1258147" cy="707886"/>
              <a:chOff x="3906662" y="1914007"/>
              <a:chExt cx="1258147" cy="707886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C4BC12F-8758-43D4-9C0E-A3658DEEFB68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68D4A72-CFED-4EE8-92F3-C4DD4758092D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777D5CE-0ACA-4EC7-A123-B11126DCDAC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5C04DF9-66FB-4457-92B2-C8BEE6907D7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7AE1CD6-B13D-4262-9CD3-BE4E34DD6542}"/>
                </a:ext>
              </a:extLst>
            </p:cNvPr>
            <p:cNvSpPr txBox="1"/>
            <p:nvPr/>
          </p:nvSpPr>
          <p:spPr>
            <a:xfrm>
              <a:off x="5287629" y="1883228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830C94AF-E406-41E8-91F6-037F3CE9197F}"/>
                </a:ext>
              </a:extLst>
            </p:cNvPr>
            <p:cNvSpPr txBox="1"/>
            <p:nvPr/>
          </p:nvSpPr>
          <p:spPr>
            <a:xfrm>
              <a:off x="3074457" y="1917164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0/8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A2A2464-609A-42E9-AB0C-C78304BE4918}"/>
              </a:ext>
            </a:extLst>
          </p:cNvPr>
          <p:cNvGrpSpPr/>
          <p:nvPr/>
        </p:nvGrpSpPr>
        <p:grpSpPr>
          <a:xfrm>
            <a:off x="3069180" y="2529558"/>
            <a:ext cx="6212772" cy="707886"/>
            <a:chOff x="3069180" y="2529558"/>
            <a:chExt cx="6212772" cy="7078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F22A7476-64D0-4D52-BA21-6535E28F4E4E}"/>
                </a:ext>
              </a:extLst>
            </p:cNvPr>
            <p:cNvGrpSpPr/>
            <p:nvPr/>
          </p:nvGrpSpPr>
          <p:grpSpPr>
            <a:xfrm>
              <a:off x="3906662" y="2529558"/>
              <a:ext cx="1258147" cy="707886"/>
              <a:chOff x="3906662" y="1914007"/>
              <a:chExt cx="1258147" cy="707886"/>
            </a:xfrm>
          </p:grpSpPr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9D26855-49F9-439C-B5F5-077710675BFC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4B17AEC-65C2-4FF1-AA5D-3EF60D07CBEF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684C059-8C91-4DB5-A8BE-BE2E3E4D3D48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C54028EF-BA93-48F5-B239-C0C0C76AD62C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3C87220F-C0B3-4F6F-A97E-6E81177E0ABD}"/>
                </a:ext>
              </a:extLst>
            </p:cNvPr>
            <p:cNvSpPr txBox="1"/>
            <p:nvPr/>
          </p:nvSpPr>
          <p:spPr>
            <a:xfrm>
              <a:off x="5287629" y="2591111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1.125 = -4.5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6A9AC988-F94F-4C60-A6DD-0F8D0342231C}"/>
                </a:ext>
              </a:extLst>
            </p:cNvPr>
            <p:cNvSpPr txBox="1"/>
            <p:nvPr/>
          </p:nvSpPr>
          <p:spPr>
            <a:xfrm>
              <a:off x="3069180" y="2621888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1/8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15E3B9B-841F-4B4E-A43E-F8CB7C1332C8}"/>
              </a:ext>
            </a:extLst>
          </p:cNvPr>
          <p:cNvGrpSpPr/>
          <p:nvPr/>
        </p:nvGrpSpPr>
        <p:grpSpPr>
          <a:xfrm>
            <a:off x="3075665" y="3237441"/>
            <a:ext cx="6206287" cy="2861859"/>
            <a:chOff x="3075665" y="3237441"/>
            <a:chExt cx="6206287" cy="286185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A68A34A-82E5-4E3F-B5EF-EC3219CD6E25}"/>
                </a:ext>
              </a:extLst>
            </p:cNvPr>
            <p:cNvGrpSpPr/>
            <p:nvPr/>
          </p:nvGrpSpPr>
          <p:grpSpPr>
            <a:xfrm>
              <a:off x="3906661" y="3237441"/>
              <a:ext cx="1258147" cy="707886"/>
              <a:chOff x="3906662" y="1914007"/>
              <a:chExt cx="1258147" cy="707886"/>
            </a:xfrm>
          </p:grpSpPr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ACF25C8-8598-47D2-8294-5FE9E2BA2206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42BA7A6-3E56-4A4F-A790-DBFA74216E2C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B6D8F8-F47D-47BD-8BA2-ECCB09A3EFE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09816C5B-C02A-4A61-9A7E-FAB3084EAE9B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EEDA3EE-3F34-46E1-972D-C10AAD4438DB}"/>
                </a:ext>
              </a:extLst>
            </p:cNvPr>
            <p:cNvGrpSpPr/>
            <p:nvPr/>
          </p:nvGrpSpPr>
          <p:grpSpPr>
            <a:xfrm>
              <a:off x="3906661" y="4683531"/>
              <a:ext cx="1258147" cy="707886"/>
              <a:chOff x="3906662" y="1914007"/>
              <a:chExt cx="1258147" cy="707886"/>
            </a:xfrm>
          </p:grpSpPr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E4CA7A0-5B0E-4DC4-A913-695F96F44AF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08116139-63EF-4E25-8C2B-48B61BDA0494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F0FCF9B-CF66-48CE-8B14-4584467958C7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642A252-A384-4EFF-A26D-4BD6CB439D26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18261A7-CB5A-4C58-81BF-DDC9C08026F3}"/>
                </a:ext>
              </a:extLst>
            </p:cNvPr>
            <p:cNvGrpSpPr/>
            <p:nvPr/>
          </p:nvGrpSpPr>
          <p:grpSpPr>
            <a:xfrm>
              <a:off x="3906660" y="5391414"/>
              <a:ext cx="1258147" cy="707886"/>
              <a:chOff x="3906662" y="1914007"/>
              <a:chExt cx="1258147" cy="707886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ADF00AF-9E3E-4AC2-949E-E4962B0198BD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B52C8AFF-5047-4B9D-9492-82EF6446BBDA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8ED134A-5BFA-411F-BE71-F20860EB7AE6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6C48866-C418-4856-A971-0C4E8EDC1B02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FE33EF4-26A6-4B59-BAEA-69AD9A15DBF2}"/>
                </a:ext>
              </a:extLst>
            </p:cNvPr>
            <p:cNvSpPr txBox="1"/>
            <p:nvPr/>
          </p:nvSpPr>
          <p:spPr>
            <a:xfrm>
              <a:off x="5287629" y="3298994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1.25 = -5 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E5ACC282-D137-42D2-8F51-8318C511B09A}"/>
                </a:ext>
              </a:extLst>
            </p:cNvPr>
            <p:cNvSpPr txBox="1"/>
            <p:nvPr/>
          </p:nvSpPr>
          <p:spPr>
            <a:xfrm>
              <a:off x="5287629" y="4745084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1.75 = -7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151F2589-8427-414B-8FF4-04721FADEF89}"/>
                </a:ext>
              </a:extLst>
            </p:cNvPr>
            <p:cNvSpPr txBox="1"/>
            <p:nvPr/>
          </p:nvSpPr>
          <p:spPr>
            <a:xfrm>
              <a:off x="5287629" y="5442710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1.875 = -7.5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35D74F0-0BF7-4355-8010-F8C00E16EFF2}"/>
                </a:ext>
              </a:extLst>
            </p:cNvPr>
            <p:cNvSpPr txBox="1"/>
            <p:nvPr/>
          </p:nvSpPr>
          <p:spPr>
            <a:xfrm>
              <a:off x="4051883" y="3873512"/>
              <a:ext cx="9899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…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BDD4E5D-1077-4D5C-9B65-AEC85015A085}"/>
                </a:ext>
              </a:extLst>
            </p:cNvPr>
            <p:cNvSpPr txBox="1"/>
            <p:nvPr/>
          </p:nvSpPr>
          <p:spPr>
            <a:xfrm>
              <a:off x="3075665" y="3326612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2/8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18B1EF6-9D61-48BC-8C3D-DC27A27B1DA1}"/>
                </a:ext>
              </a:extLst>
            </p:cNvPr>
            <p:cNvSpPr txBox="1"/>
            <p:nvPr/>
          </p:nvSpPr>
          <p:spPr>
            <a:xfrm>
              <a:off x="3088919" y="4788295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6/8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3F09D73-89B3-488E-9337-FD1686D4AF79}"/>
                </a:ext>
              </a:extLst>
            </p:cNvPr>
            <p:cNvSpPr txBox="1"/>
            <p:nvPr/>
          </p:nvSpPr>
          <p:spPr>
            <a:xfrm>
              <a:off x="3099113" y="5476202"/>
              <a:ext cx="8032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7/8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EDBFE46-CB8A-488E-B2A9-484FE956764B}"/>
              </a:ext>
            </a:extLst>
          </p:cNvPr>
          <p:cNvSpPr txBox="1"/>
          <p:nvPr/>
        </p:nvSpPr>
        <p:spPr>
          <a:xfrm>
            <a:off x="112705" y="3043741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B87CCD-212C-429C-AC5C-1F45134AB90D}"/>
              </a:ext>
            </a:extLst>
          </p:cNvPr>
          <p:cNvSpPr txBox="1"/>
          <p:nvPr/>
        </p:nvSpPr>
        <p:spPr>
          <a:xfrm>
            <a:off x="1348328" y="3043741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DA17BEC-EF9D-40F4-B98C-73F6CFA59C66}"/>
              </a:ext>
            </a:extLst>
          </p:cNvPr>
          <p:cNvGrpSpPr/>
          <p:nvPr/>
        </p:nvGrpSpPr>
        <p:grpSpPr>
          <a:xfrm>
            <a:off x="133324" y="3566961"/>
            <a:ext cx="2942341" cy="1971259"/>
            <a:chOff x="133324" y="3566961"/>
            <a:chExt cx="2942341" cy="197125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73EDD95-8540-458F-98FE-374E63AB3365}"/>
                </a:ext>
              </a:extLst>
            </p:cNvPr>
            <p:cNvSpPr txBox="1"/>
            <p:nvPr/>
          </p:nvSpPr>
          <p:spPr>
            <a:xfrm>
              <a:off x="362876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71016A-F9F0-4CDB-A390-77C5CA93101B}"/>
                </a:ext>
              </a:extLst>
            </p:cNvPr>
            <p:cNvSpPr txBox="1"/>
            <p:nvPr/>
          </p:nvSpPr>
          <p:spPr>
            <a:xfrm>
              <a:off x="136339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8B94F888-1CB0-4B58-B9DB-B9FF89A6107C}"/>
                </a:ext>
              </a:extLst>
            </p:cNvPr>
            <p:cNvSpPr txBox="1"/>
            <p:nvPr/>
          </p:nvSpPr>
          <p:spPr>
            <a:xfrm>
              <a:off x="176240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05187498-28D0-4CD2-A588-19F988011511}"/>
                </a:ext>
              </a:extLst>
            </p:cNvPr>
            <p:cNvSpPr txBox="1"/>
            <p:nvPr/>
          </p:nvSpPr>
          <p:spPr>
            <a:xfrm>
              <a:off x="2161408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4BA93FC-A445-4D9C-96BD-22F3EEE6AC3C}"/>
                </a:ext>
              </a:extLst>
            </p:cNvPr>
            <p:cNvSpPr txBox="1"/>
            <p:nvPr/>
          </p:nvSpPr>
          <p:spPr>
            <a:xfrm>
              <a:off x="2560413" y="362608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19E0E6AD-BFD0-4FCE-8F23-9A8E0259C464}"/>
                </a:ext>
              </a:extLst>
            </p:cNvPr>
            <p:cNvSpPr/>
            <p:nvPr/>
          </p:nvSpPr>
          <p:spPr>
            <a:xfrm>
              <a:off x="279125" y="3566962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35D4D278-5140-478D-9DA1-0DDF3B677BE7}"/>
                </a:ext>
              </a:extLst>
            </p:cNvPr>
            <p:cNvSpPr/>
            <p:nvPr/>
          </p:nvSpPr>
          <p:spPr>
            <a:xfrm>
              <a:off x="1349536" y="3566961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5786EDBA-A92B-4472-B158-9E0150DAE9E2}"/>
                </a:ext>
              </a:extLst>
            </p:cNvPr>
            <p:cNvSpPr txBox="1"/>
            <p:nvPr/>
          </p:nvSpPr>
          <p:spPr>
            <a:xfrm>
              <a:off x="1348329" y="4584113"/>
              <a:ext cx="172612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9-7=2 </a:t>
              </a:r>
            </a:p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*(-bias)*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84EEC105-7C13-48D3-84C2-E859BBA76945}"/>
                </a:ext>
              </a:extLst>
            </p:cNvPr>
            <p:cNvSpPr txBox="1"/>
            <p:nvPr/>
          </p:nvSpPr>
          <p:spPr>
            <a:xfrm>
              <a:off x="133324" y="4584113"/>
              <a:ext cx="974354" cy="52322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-1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5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2B38A-7F8F-4CCA-8D65-B9AD59212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6150A4-6086-4F17-945A-1BFB4413A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HW 1 out – due in two weeks</a:t>
            </a:r>
          </a:p>
          <a:p>
            <a:r>
              <a:rPr lang="en-US" dirty="0"/>
              <a:t>Follow submission format (wrong format = 0)</a:t>
            </a:r>
          </a:p>
          <a:p>
            <a:r>
              <a:rPr lang="en-US" dirty="0"/>
              <a:t>The </a:t>
            </a:r>
            <a:r>
              <a:rPr lang="en-US" dirty="0" err="1"/>
              <a:t>homeworks</a:t>
            </a:r>
            <a:r>
              <a:rPr lang="en-US" dirty="0"/>
              <a:t> are </a:t>
            </a:r>
            <a:r>
              <a:rPr lang="en-US" b="1" dirty="0"/>
              <a:t>not</a:t>
            </a:r>
            <a:r>
              <a:rPr lang="en-US" dirty="0"/>
              <a:t> fill-in-the-blank. This is harder to do but mirrors life</a:t>
            </a:r>
          </a:p>
          <a:p>
            <a:r>
              <a:rPr lang="en-US" dirty="0"/>
              <a:t>If it’s ambiguous: make a decision, document what you think and why in your homework, and move on</a:t>
            </a:r>
          </a:p>
          <a:p>
            <a:r>
              <a:rPr lang="en-US" dirty="0"/>
              <a:t>Highly encouraged to work together. See piazza</a:t>
            </a:r>
          </a:p>
          <a:p>
            <a:r>
              <a:rPr lang="en-US" dirty="0"/>
              <a:t>Please check syllabus for what’s allowed. I guarantee checking the syllabus thoroughly will help boost your grade.</a:t>
            </a:r>
          </a:p>
        </p:txBody>
      </p:sp>
    </p:spTree>
    <p:extLst>
      <p:ext uri="{BB962C8B-B14F-4D97-AF65-F5344CB8AC3E}">
        <p14:creationId xmlns:p14="http://schemas.microsoft.com/office/powerpoint/2010/main" val="49668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BF5B2-A030-42E7-9DF7-9D0AEEB11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Floating Point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6543FE-7AD3-4530-8023-673A9343B288}"/>
              </a:ext>
            </a:extLst>
          </p:cNvPr>
          <p:cNvGrpSpPr/>
          <p:nvPr/>
        </p:nvGrpSpPr>
        <p:grpSpPr>
          <a:xfrm>
            <a:off x="3906662" y="1821672"/>
            <a:ext cx="1258147" cy="707886"/>
            <a:chOff x="3906662" y="1914007"/>
            <a:chExt cx="1258147" cy="70788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BAAA802-BB2F-4A09-B911-F9AAF06199D8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4ED97E-50EA-493C-B34F-D94A5606F89C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81BDE5B-7CA0-4A8B-B5E9-2B9B69E92EF7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41776BE-7B01-487B-92E2-B620CA54150F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D9EF6D8-E40A-4986-96C1-F7C2746FAA2D}"/>
              </a:ext>
            </a:extLst>
          </p:cNvPr>
          <p:cNvGrpSpPr/>
          <p:nvPr/>
        </p:nvGrpSpPr>
        <p:grpSpPr>
          <a:xfrm>
            <a:off x="608516" y="1596430"/>
            <a:ext cx="2962960" cy="1349352"/>
            <a:chOff x="608516" y="2845208"/>
            <a:chExt cx="2962960" cy="134935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C557CF2-B32C-49D0-B67D-CA61EFC4EB64}"/>
                </a:ext>
              </a:extLst>
            </p:cNvPr>
            <p:cNvSpPr txBox="1"/>
            <p:nvPr/>
          </p:nvSpPr>
          <p:spPr>
            <a:xfrm>
              <a:off x="858687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2E4EAC5-046A-41FF-BA50-1B2DDB536DCF}"/>
                </a:ext>
              </a:extLst>
            </p:cNvPr>
            <p:cNvSpPr txBox="1"/>
            <p:nvPr/>
          </p:nvSpPr>
          <p:spPr>
            <a:xfrm>
              <a:off x="1859209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86D4B94-3237-4F81-AD37-04F0F469C8F9}"/>
                </a:ext>
              </a:extLst>
            </p:cNvPr>
            <p:cNvSpPr txBox="1"/>
            <p:nvPr/>
          </p:nvSpPr>
          <p:spPr>
            <a:xfrm>
              <a:off x="2258214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929669-4137-403E-9B20-789B848C0911}"/>
                </a:ext>
              </a:extLst>
            </p:cNvPr>
            <p:cNvSpPr txBox="1"/>
            <p:nvPr/>
          </p:nvSpPr>
          <p:spPr>
            <a:xfrm>
              <a:off x="2657219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B58A49-4AC2-42BD-9307-C3CA7E58E884}"/>
                </a:ext>
              </a:extLst>
            </p:cNvPr>
            <p:cNvSpPr txBox="1"/>
            <p:nvPr/>
          </p:nvSpPr>
          <p:spPr>
            <a:xfrm>
              <a:off x="3056224" y="3427552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5BD97C1-9C41-427E-8919-49ACFA188939}"/>
                </a:ext>
              </a:extLst>
            </p:cNvPr>
            <p:cNvSpPr/>
            <p:nvPr/>
          </p:nvSpPr>
          <p:spPr>
            <a:xfrm>
              <a:off x="774936" y="3368429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B6FAAD5-7FE8-40AC-B45F-345E1375CA00}"/>
                </a:ext>
              </a:extLst>
            </p:cNvPr>
            <p:cNvSpPr/>
            <p:nvPr/>
          </p:nvSpPr>
          <p:spPr>
            <a:xfrm>
              <a:off x="1845347" y="3368428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2DB9EE0-85EE-4F16-A122-7FEF11DD51A6}"/>
                </a:ext>
              </a:extLst>
            </p:cNvPr>
            <p:cNvSpPr txBox="1"/>
            <p:nvPr/>
          </p:nvSpPr>
          <p:spPr>
            <a:xfrm>
              <a:off x="608516" y="2845208"/>
              <a:ext cx="10155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Sign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718FDD8-C2C2-4A41-9638-9DDA8648B9E1}"/>
                </a:ext>
              </a:extLst>
            </p:cNvPr>
            <p:cNvSpPr txBox="1"/>
            <p:nvPr/>
          </p:nvSpPr>
          <p:spPr>
            <a:xfrm>
              <a:off x="1844139" y="2845208"/>
              <a:ext cx="1726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Exponent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2B8D3C-D69E-4FB5-9C34-EBCD6CF271AA}"/>
              </a:ext>
            </a:extLst>
          </p:cNvPr>
          <p:cNvSpPr txBox="1"/>
          <p:nvPr/>
        </p:nvSpPr>
        <p:spPr>
          <a:xfrm>
            <a:off x="3277586" y="1334820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706F0BE-2736-4EA0-B647-0F892C1E246F}"/>
              </a:ext>
            </a:extLst>
          </p:cNvPr>
          <p:cNvGrpSpPr/>
          <p:nvPr/>
        </p:nvGrpSpPr>
        <p:grpSpPr>
          <a:xfrm>
            <a:off x="3906662" y="2529558"/>
            <a:ext cx="1258147" cy="707886"/>
            <a:chOff x="3906662" y="1914007"/>
            <a:chExt cx="1258147" cy="70788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AFCF29-8429-4613-B9F8-3F6B81A0ED15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D40B9B4-7CB4-4B76-BFAE-F539017B1E8C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F3FCB44-6469-4E8F-A39A-95526AC0D9DE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7079AEE-5F96-4E32-9A3B-6E861A8C5955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C03588F-AD1E-4795-AC54-4A380B43EC49}"/>
              </a:ext>
            </a:extLst>
          </p:cNvPr>
          <p:cNvSpPr txBox="1"/>
          <p:nvPr/>
        </p:nvSpPr>
        <p:spPr>
          <a:xfrm>
            <a:off x="5287629" y="1883228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0</a:t>
            </a:r>
            <a:r>
              <a:rPr lang="en-US" sz="3200" dirty="0"/>
              <a:t> x 1.00 = -1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1FEBA86-2F36-414E-A6AC-81D8FB5DA237}"/>
              </a:ext>
            </a:extLst>
          </p:cNvPr>
          <p:cNvSpPr txBox="1"/>
          <p:nvPr/>
        </p:nvSpPr>
        <p:spPr>
          <a:xfrm>
            <a:off x="5287629" y="2591111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0</a:t>
            </a:r>
            <a:r>
              <a:rPr lang="en-US" sz="3200" dirty="0"/>
              <a:t> x 1.125 = -1.125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B783347-0209-4005-AF33-A10A79B58BD3}"/>
              </a:ext>
            </a:extLst>
          </p:cNvPr>
          <p:cNvGrpSpPr/>
          <p:nvPr/>
        </p:nvGrpSpPr>
        <p:grpSpPr>
          <a:xfrm>
            <a:off x="3906662" y="3743667"/>
            <a:ext cx="1258147" cy="707886"/>
            <a:chOff x="3906662" y="1914007"/>
            <a:chExt cx="1258147" cy="70788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2BDF946-C78A-42DD-B880-DED4ED446363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3A5A93C8-D5EB-4705-AA80-C35474D45122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3A4CF37E-74F1-4E09-B650-F5A6FF8D70B1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7866108-7156-4032-A837-0A52E234D67F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91762CB9-DE75-4C17-9C72-7874AD292C8F}"/>
              </a:ext>
            </a:extLst>
          </p:cNvPr>
          <p:cNvGrpSpPr/>
          <p:nvPr/>
        </p:nvGrpSpPr>
        <p:grpSpPr>
          <a:xfrm>
            <a:off x="774936" y="4038487"/>
            <a:ext cx="2796540" cy="826132"/>
            <a:chOff x="774936" y="5724835"/>
            <a:chExt cx="2796540" cy="82613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CCD7D3F6-D387-4979-9124-3C7D9A1AA6A7}"/>
                </a:ext>
              </a:extLst>
            </p:cNvPr>
            <p:cNvSpPr txBox="1"/>
            <p:nvPr/>
          </p:nvSpPr>
          <p:spPr>
            <a:xfrm>
              <a:off x="858687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9FF61F1-9B71-4074-9031-99C31D223CCD}"/>
                </a:ext>
              </a:extLst>
            </p:cNvPr>
            <p:cNvSpPr txBox="1"/>
            <p:nvPr/>
          </p:nvSpPr>
          <p:spPr>
            <a:xfrm>
              <a:off x="1859209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F823C0C-A642-47D8-938F-62464DDD96D0}"/>
                </a:ext>
              </a:extLst>
            </p:cNvPr>
            <p:cNvSpPr txBox="1"/>
            <p:nvPr/>
          </p:nvSpPr>
          <p:spPr>
            <a:xfrm>
              <a:off x="2258214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18F36FF-06CA-4FC8-A691-A8706DF193AC}"/>
                </a:ext>
              </a:extLst>
            </p:cNvPr>
            <p:cNvSpPr txBox="1"/>
            <p:nvPr/>
          </p:nvSpPr>
          <p:spPr>
            <a:xfrm>
              <a:off x="2657219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B6F33C6D-65CD-4786-A5F4-15D2867551EB}"/>
                </a:ext>
              </a:extLst>
            </p:cNvPr>
            <p:cNvSpPr txBox="1"/>
            <p:nvPr/>
          </p:nvSpPr>
          <p:spPr>
            <a:xfrm>
              <a:off x="3056224" y="5783959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038FBCD4-88D8-4D9B-9D46-A71BE1880122}"/>
                </a:ext>
              </a:extLst>
            </p:cNvPr>
            <p:cNvSpPr/>
            <p:nvPr/>
          </p:nvSpPr>
          <p:spPr>
            <a:xfrm>
              <a:off x="774936" y="5724836"/>
              <a:ext cx="682753" cy="826131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8E5CBC34-32D5-4B24-8C94-9F5E91339BFE}"/>
                </a:ext>
              </a:extLst>
            </p:cNvPr>
            <p:cNvSpPr/>
            <p:nvPr/>
          </p:nvSpPr>
          <p:spPr>
            <a:xfrm>
              <a:off x="1845347" y="5724835"/>
              <a:ext cx="1726129" cy="826131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DFF4FFE-FCB5-406B-95EC-49293CDC79E2}"/>
              </a:ext>
            </a:extLst>
          </p:cNvPr>
          <p:cNvGrpSpPr/>
          <p:nvPr/>
        </p:nvGrpSpPr>
        <p:grpSpPr>
          <a:xfrm>
            <a:off x="3906662" y="4451553"/>
            <a:ext cx="1258147" cy="707886"/>
            <a:chOff x="3906662" y="1914007"/>
            <a:chExt cx="1258147" cy="70788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8EC2529-BA78-4697-9E15-144766DDDCA2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5919A94-B882-478F-9E33-F665B701F3CF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77576944-B111-41A0-9ECC-070D8B4917AE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50F8E154-B738-40E5-B518-8E613EA5D2F8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43E96383-8677-4CF6-B244-1E23680D1F38}"/>
              </a:ext>
            </a:extLst>
          </p:cNvPr>
          <p:cNvSpPr txBox="1"/>
          <p:nvPr/>
        </p:nvSpPr>
        <p:spPr>
          <a:xfrm>
            <a:off x="5287629" y="3805223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2</a:t>
            </a:r>
            <a:r>
              <a:rPr lang="en-US" sz="3200" dirty="0"/>
              <a:t> x 1.00 = -4 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96EF94D-D293-4704-BF78-647B685AA755}"/>
              </a:ext>
            </a:extLst>
          </p:cNvPr>
          <p:cNvSpPr txBox="1"/>
          <p:nvPr/>
        </p:nvSpPr>
        <p:spPr>
          <a:xfrm>
            <a:off x="5287629" y="4513106"/>
            <a:ext cx="3994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2</a:t>
            </a:r>
            <a:r>
              <a:rPr lang="en-US" sz="3200" dirty="0"/>
              <a:t> x 1.125 = -4.5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3AD4342-090B-4EBA-B57A-C4D3DA66D95D}"/>
              </a:ext>
            </a:extLst>
          </p:cNvPr>
          <p:cNvSpPr txBox="1"/>
          <p:nvPr/>
        </p:nvSpPr>
        <p:spPr>
          <a:xfrm>
            <a:off x="191982" y="5372549"/>
            <a:ext cx="87600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Gap between numbers is </a:t>
            </a:r>
            <a:r>
              <a:rPr lang="en-US" sz="3200" i="1" dirty="0"/>
              <a:t>relative</a:t>
            </a:r>
            <a:r>
              <a:rPr lang="en-US" sz="3200" dirty="0"/>
              <a:t>, not absolute</a:t>
            </a:r>
          </a:p>
        </p:txBody>
      </p:sp>
    </p:spTree>
    <p:extLst>
      <p:ext uri="{BB962C8B-B14F-4D97-AF65-F5344CB8AC3E}">
        <p14:creationId xmlns:p14="http://schemas.microsoft.com/office/powerpoint/2010/main" val="2805448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5684-C7BD-4F26-B25B-627B9E92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AEBA5-1997-4294-94C9-F67FE50F5DC5}"/>
              </a:ext>
            </a:extLst>
          </p:cNvPr>
          <p:cNvSpPr txBox="1"/>
          <p:nvPr/>
        </p:nvSpPr>
        <p:spPr>
          <a:xfrm>
            <a:off x="608516" y="1382302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D48AD-B3E2-4278-A6E6-86901E0E3D79}"/>
              </a:ext>
            </a:extLst>
          </p:cNvPr>
          <p:cNvSpPr txBox="1"/>
          <p:nvPr/>
        </p:nvSpPr>
        <p:spPr>
          <a:xfrm>
            <a:off x="1844139" y="1382302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75451-0727-47A3-9F3F-9B784EC79624}"/>
              </a:ext>
            </a:extLst>
          </p:cNvPr>
          <p:cNvSpPr txBox="1"/>
          <p:nvPr/>
        </p:nvSpPr>
        <p:spPr>
          <a:xfrm>
            <a:off x="3277586" y="1382302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32B6EC-A1E6-4AAA-9C56-6EFE885EF6CC}"/>
              </a:ext>
            </a:extLst>
          </p:cNvPr>
          <p:cNvGrpSpPr/>
          <p:nvPr/>
        </p:nvGrpSpPr>
        <p:grpSpPr>
          <a:xfrm>
            <a:off x="774936" y="2633207"/>
            <a:ext cx="8507016" cy="707888"/>
            <a:chOff x="774936" y="3743665"/>
            <a:chExt cx="8507016" cy="707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4DD96D-3840-4784-93A3-68FCC74B75DC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9FD01-7785-48CB-95F2-C3C598BCF03F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A760C-F4D4-49F9-829A-733BA4D66BC5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25C530-97E7-4573-A321-3F3D2B0B0B6D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00C3B7-7045-475F-AC3C-894676B2A24E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BEBC4C-196F-4F96-A6A8-BEFEC4F50828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12B7C1-3121-4CBF-AEEF-BEC5734F22E8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0C9EAE-C476-42BC-BAEC-4FA2EB894536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EAC0E5-DE01-45B3-B6F3-A650AF07B3AE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742CD8-79B6-408E-A118-822FD24D4EF1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FE93BE-5848-4B59-9626-49696EA65EC5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1E2B03-17F8-4FD8-A298-7CC50EBD3CB5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E7EE2-F2C6-4AEC-BC40-B9E2DD0131B5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35D1F0-3A63-4BF0-B575-A04BFC60195C}"/>
              </a:ext>
            </a:extLst>
          </p:cNvPr>
          <p:cNvGrpSpPr/>
          <p:nvPr/>
        </p:nvGrpSpPr>
        <p:grpSpPr>
          <a:xfrm>
            <a:off x="774936" y="1905522"/>
            <a:ext cx="8507016" cy="707888"/>
            <a:chOff x="774936" y="3743665"/>
            <a:chExt cx="8507016" cy="707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CE46F1-AB05-4D46-93AC-C21283DD5A27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E492BD-7172-4DCA-91A6-90A4BD8C88AB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2AB12C-191E-4E6C-8258-4899E7A609DD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0867A6-37EA-4743-9F3E-44D7F110D96F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568CF0-00C4-483F-9C86-41B37A39B090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5E6539-22FC-4336-8424-E5B6B3CBE4B9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3C22AC-46C3-449D-B70A-662212724DB5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0A1B21-3C63-4C85-AAD9-E04500B391F4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13B4BD-4CD6-428F-BD32-C3F667236E0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2AA9D2-B1AD-4FFF-AAD9-F684E84CE59E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42CE77-74C8-4B0B-9B86-F851A8E84353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6EBAC43-7163-47B1-A9C7-0C94ABE231D7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EE43F7-C5B2-432C-B0C9-3ECC20F5C04F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-1</a:t>
              </a:r>
              <a:r>
                <a:rPr lang="en-US" sz="3200" dirty="0"/>
                <a:t> x 1.00 = -0.5 </a:t>
              </a:r>
            </a:p>
          </p:txBody>
        </p: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5A9768A-14E0-4574-A79A-ED571878553A}"/>
              </a:ext>
            </a:extLst>
          </p:cNvPr>
          <p:cNvCxnSpPr/>
          <p:nvPr/>
        </p:nvCxnSpPr>
        <p:spPr>
          <a:xfrm>
            <a:off x="146807" y="3429000"/>
            <a:ext cx="88503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416AA7-0E1A-4418-B330-F7DB3772928D}"/>
              </a:ext>
            </a:extLst>
          </p:cNvPr>
          <p:cNvGrpSpPr/>
          <p:nvPr/>
        </p:nvGrpSpPr>
        <p:grpSpPr>
          <a:xfrm>
            <a:off x="264489" y="2944555"/>
            <a:ext cx="324723" cy="324723"/>
            <a:chOff x="4579605" y="5356022"/>
            <a:chExt cx="432205" cy="43220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7003CF6-C56D-4DA8-9813-3E660679B4B6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70D68D-9FA1-4560-AAAD-7A0E05D93C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105D5B2-0FE5-4ECB-B8E7-BC54F4A4D64D}"/>
              </a:ext>
            </a:extLst>
          </p:cNvPr>
          <p:cNvGrpSpPr/>
          <p:nvPr/>
        </p:nvGrpSpPr>
        <p:grpSpPr>
          <a:xfrm>
            <a:off x="774936" y="3623218"/>
            <a:ext cx="8507016" cy="1826128"/>
            <a:chOff x="774936" y="3623218"/>
            <a:chExt cx="8507016" cy="1826128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B39056FF-E8AD-4E8F-B0A4-BC588AD32373}"/>
                </a:ext>
              </a:extLst>
            </p:cNvPr>
            <p:cNvGrpSpPr/>
            <p:nvPr/>
          </p:nvGrpSpPr>
          <p:grpSpPr>
            <a:xfrm>
              <a:off x="774936" y="3623218"/>
              <a:ext cx="8507016" cy="707888"/>
              <a:chOff x="774936" y="3743665"/>
              <a:chExt cx="8507016" cy="707888"/>
            </a:xfrm>
          </p:grpSpPr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B449341-652C-4014-82F4-8A1D0350E0D2}"/>
                  </a:ext>
                </a:extLst>
              </p:cNvPr>
              <p:cNvSpPr txBox="1"/>
              <p:nvPr/>
            </p:nvSpPr>
            <p:spPr>
              <a:xfrm>
                <a:off x="858687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7F0D8FE-D647-48AA-89E4-F90438DFF6B8}"/>
                  </a:ext>
                </a:extLst>
              </p:cNvPr>
              <p:cNvSpPr txBox="1"/>
              <p:nvPr/>
            </p:nvSpPr>
            <p:spPr>
              <a:xfrm>
                <a:off x="1859209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ADD10B53-7DC9-4A70-983D-A3485E475BA0}"/>
                  </a:ext>
                </a:extLst>
              </p:cNvPr>
              <p:cNvSpPr txBox="1"/>
              <p:nvPr/>
            </p:nvSpPr>
            <p:spPr>
              <a:xfrm>
                <a:off x="2258214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B8D0438C-B7A7-4361-897E-16297E267D18}"/>
                  </a:ext>
                </a:extLst>
              </p:cNvPr>
              <p:cNvSpPr txBox="1"/>
              <p:nvPr/>
            </p:nvSpPr>
            <p:spPr>
              <a:xfrm>
                <a:off x="2657219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818FBF45-1232-4A27-AE13-F9D7EA59BD30}"/>
                  </a:ext>
                </a:extLst>
              </p:cNvPr>
              <p:cNvSpPr txBox="1"/>
              <p:nvPr/>
            </p:nvSpPr>
            <p:spPr>
              <a:xfrm>
                <a:off x="3056224" y="3743665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1</a:t>
                </a:r>
                <a:endParaRPr lang="en-US" sz="4000" baseline="30000" dirty="0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72ED1F7-52CA-4C54-8166-8BB144A0017D}"/>
                  </a:ext>
                </a:extLst>
              </p:cNvPr>
              <p:cNvSpPr/>
              <p:nvPr/>
            </p:nvSpPr>
            <p:spPr>
              <a:xfrm>
                <a:off x="774936" y="3815478"/>
                <a:ext cx="682753" cy="564259"/>
              </a:xfrm>
              <a:prstGeom prst="rect">
                <a:avLst/>
              </a:pr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A6FB054B-A619-43A5-9475-8AA272BF6D5D}"/>
                  </a:ext>
                </a:extLst>
              </p:cNvPr>
              <p:cNvSpPr/>
              <p:nvPr/>
            </p:nvSpPr>
            <p:spPr>
              <a:xfrm>
                <a:off x="1845347" y="3815477"/>
                <a:ext cx="1726129" cy="564259"/>
              </a:xfrm>
              <a:prstGeom prst="rect">
                <a:avLst/>
              </a:prstGeom>
              <a:noFill/>
              <a:ln w="571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4CE1F7CF-7224-4DFE-BB7E-7234D1397524}"/>
                  </a:ext>
                </a:extLst>
              </p:cNvPr>
              <p:cNvGrpSpPr/>
              <p:nvPr/>
            </p:nvGrpSpPr>
            <p:grpSpPr>
              <a:xfrm>
                <a:off x="3906662" y="3743667"/>
                <a:ext cx="1258147" cy="707886"/>
                <a:chOff x="3906662" y="1914007"/>
                <a:chExt cx="1258147" cy="707886"/>
              </a:xfrm>
            </p:grpSpPr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7BA2723-0FE6-4B86-9CAC-65F15EB2C878}"/>
                    </a:ext>
                  </a:extLst>
                </p:cNvPr>
                <p:cNvSpPr txBox="1"/>
                <p:nvPr/>
              </p:nvSpPr>
              <p:spPr>
                <a:xfrm>
                  <a:off x="3906662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68" name="TextBox 67">
                  <a:extLst>
                    <a:ext uri="{FF2B5EF4-FFF2-40B4-BE49-F238E27FC236}">
                      <a16:creationId xmlns:a16="http://schemas.microsoft.com/office/drawing/2014/main" id="{895364D6-5158-43E4-AEF8-5F93851C42C8}"/>
                    </a:ext>
                  </a:extLst>
                </p:cNvPr>
                <p:cNvSpPr txBox="1"/>
                <p:nvPr/>
              </p:nvSpPr>
              <p:spPr>
                <a:xfrm>
                  <a:off x="4278109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0</a:t>
                  </a:r>
                  <a:endParaRPr lang="en-US" sz="4000" baseline="30000" dirty="0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50989CA0-2417-4768-8E78-9F4A13C7A5F9}"/>
                    </a:ext>
                  </a:extLst>
                </p:cNvPr>
                <p:cNvSpPr txBox="1"/>
                <p:nvPr/>
              </p:nvSpPr>
              <p:spPr>
                <a:xfrm>
                  <a:off x="4649557" y="1914007"/>
                  <a:ext cx="515252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4000" dirty="0"/>
                    <a:t>1</a:t>
                  </a:r>
                  <a:endParaRPr lang="en-US" sz="4000" baseline="30000" dirty="0"/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6D90F6A5-74DF-4781-AD14-96B59B094112}"/>
                    </a:ext>
                  </a:extLst>
                </p:cNvPr>
                <p:cNvSpPr/>
                <p:nvPr/>
              </p:nvSpPr>
              <p:spPr>
                <a:xfrm>
                  <a:off x="3906663" y="1985819"/>
                  <a:ext cx="1258146" cy="564259"/>
                </a:xfrm>
                <a:prstGeom prst="rect">
                  <a:avLst/>
                </a:prstGeom>
                <a:noFill/>
                <a:ln w="571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897BA49C-FC1E-447F-9FBA-6DC8D0DFFD92}"/>
                  </a:ext>
                </a:extLst>
              </p:cNvPr>
              <p:cNvSpPr txBox="1"/>
              <p:nvPr/>
            </p:nvSpPr>
            <p:spPr>
              <a:xfrm>
                <a:off x="5287629" y="3805223"/>
                <a:ext cx="399432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-2</a:t>
                </a:r>
                <a:r>
                  <a:rPr lang="en-US" sz="3200" baseline="30000" dirty="0"/>
                  <a:t>2</a:t>
                </a:r>
                <a:r>
                  <a:rPr lang="en-US" sz="3200" dirty="0"/>
                  <a:t> x 1.125 = -4.5 </a:t>
                </a:r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5A2A5CB-6786-420C-AA50-73030516744D}"/>
                </a:ext>
              </a:extLst>
            </p:cNvPr>
            <p:cNvSpPr txBox="1"/>
            <p:nvPr/>
          </p:nvSpPr>
          <p:spPr>
            <a:xfrm>
              <a:off x="774936" y="4864571"/>
              <a:ext cx="796639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Actual implementation is complex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2521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5684-C7BD-4F26-B25B-627B9E92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AEBA5-1997-4294-94C9-F67FE50F5DC5}"/>
              </a:ext>
            </a:extLst>
          </p:cNvPr>
          <p:cNvSpPr txBox="1"/>
          <p:nvPr/>
        </p:nvSpPr>
        <p:spPr>
          <a:xfrm>
            <a:off x="608516" y="1382302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D48AD-B3E2-4278-A6E6-86901E0E3D79}"/>
              </a:ext>
            </a:extLst>
          </p:cNvPr>
          <p:cNvSpPr txBox="1"/>
          <p:nvPr/>
        </p:nvSpPr>
        <p:spPr>
          <a:xfrm>
            <a:off x="1844139" y="1382302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75451-0727-47A3-9F3F-9B784EC79624}"/>
              </a:ext>
            </a:extLst>
          </p:cNvPr>
          <p:cNvSpPr txBox="1"/>
          <p:nvPr/>
        </p:nvSpPr>
        <p:spPr>
          <a:xfrm>
            <a:off x="3277586" y="1382302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32B6EC-A1E6-4AAA-9C56-6EFE885EF6CC}"/>
              </a:ext>
            </a:extLst>
          </p:cNvPr>
          <p:cNvGrpSpPr/>
          <p:nvPr/>
        </p:nvGrpSpPr>
        <p:grpSpPr>
          <a:xfrm>
            <a:off x="774936" y="2633207"/>
            <a:ext cx="8507016" cy="707888"/>
            <a:chOff x="774936" y="3743665"/>
            <a:chExt cx="8507016" cy="707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4DD96D-3840-4784-93A3-68FCC74B75DC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9FD01-7785-48CB-95F2-C3C598BCF03F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A760C-F4D4-49F9-829A-733BA4D66BC5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25C530-97E7-4573-A321-3F3D2B0B0B6D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00C3B7-7045-475F-AC3C-894676B2A24E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BEBC4C-196F-4F96-A6A8-BEFEC4F50828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12B7C1-3121-4CBF-AEEF-BEC5734F22E8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0C9EAE-C476-42BC-BAEC-4FA2EB894536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EAC0E5-DE01-45B3-B6F3-A650AF07B3AE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742CD8-79B6-408E-A118-822FD24D4EF1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FE93BE-5848-4B59-9626-49696EA65EC5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1E2B03-17F8-4FD8-A298-7CC50EBD3CB5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E7EE2-F2C6-4AEC-BC40-B9E2DD0131B5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35D1F0-3A63-4BF0-B575-A04BFC60195C}"/>
              </a:ext>
            </a:extLst>
          </p:cNvPr>
          <p:cNvGrpSpPr/>
          <p:nvPr/>
        </p:nvGrpSpPr>
        <p:grpSpPr>
          <a:xfrm>
            <a:off x="774936" y="1905522"/>
            <a:ext cx="8507016" cy="707888"/>
            <a:chOff x="774936" y="3743665"/>
            <a:chExt cx="8507016" cy="707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CE46F1-AB05-4D46-93AC-C21283DD5A27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E492BD-7172-4DCA-91A6-90A4BD8C88AB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2AB12C-191E-4E6C-8258-4899E7A609DD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0867A6-37EA-4743-9F3E-44D7F110D96F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568CF0-00C4-483F-9C86-41B37A39B090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5E6539-22FC-4336-8424-E5B6B3CBE4B9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3C22AC-46C3-449D-B70A-662212724DB5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0A1B21-3C63-4C85-AAD9-E04500B391F4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13B4BD-4CD6-428F-BD32-C3F667236E0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2AA9D2-B1AD-4FFF-AAD9-F684E84CE59E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42CE77-74C8-4B0B-9B86-F851A8E84353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6EBAC43-7163-47B1-A9C7-0C94ABE231D7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EE43F7-C5B2-432C-B0C9-3ECC20F5C04F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-3</a:t>
              </a:r>
              <a:r>
                <a:rPr lang="en-US" sz="3200" dirty="0"/>
                <a:t> x 1.00 = -0.125 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416AA7-0E1A-4418-B330-F7DB3772928D}"/>
              </a:ext>
            </a:extLst>
          </p:cNvPr>
          <p:cNvGrpSpPr/>
          <p:nvPr/>
        </p:nvGrpSpPr>
        <p:grpSpPr>
          <a:xfrm>
            <a:off x="264489" y="2944555"/>
            <a:ext cx="324723" cy="324723"/>
            <a:chOff x="4579605" y="5356022"/>
            <a:chExt cx="432205" cy="43220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7003CF6-C56D-4DA8-9813-3E660679B4B6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70D68D-9FA1-4560-AAAD-7A0E05D93C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5A9768A-14E0-4574-A79A-ED571878553A}"/>
              </a:ext>
            </a:extLst>
          </p:cNvPr>
          <p:cNvCxnSpPr/>
          <p:nvPr/>
        </p:nvCxnSpPr>
        <p:spPr>
          <a:xfrm>
            <a:off x="146807" y="3429000"/>
            <a:ext cx="88503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F26081-6988-4C3E-AD65-8F60846252AB}"/>
              </a:ext>
            </a:extLst>
          </p:cNvPr>
          <p:cNvGrpSpPr/>
          <p:nvPr/>
        </p:nvGrpSpPr>
        <p:grpSpPr>
          <a:xfrm>
            <a:off x="144298" y="4075333"/>
            <a:ext cx="8546696" cy="1894843"/>
            <a:chOff x="144298" y="4075333"/>
            <a:chExt cx="8546696" cy="1894843"/>
          </a:xfrm>
        </p:grpSpPr>
        <p:cxnSp>
          <p:nvCxnSpPr>
            <p:cNvPr id="15" name="Connector: Curved 14">
              <a:extLst>
                <a:ext uri="{FF2B5EF4-FFF2-40B4-BE49-F238E27FC236}">
                  <a16:creationId xmlns:a16="http://schemas.microsoft.com/office/drawing/2014/main" id="{76449075-E3F7-4EA9-A68E-030515D09AB0}"/>
                </a:ext>
              </a:extLst>
            </p:cNvPr>
            <p:cNvCxnSpPr>
              <a:cxnSpLocks/>
              <a:endCxn id="138" idx="6"/>
            </p:cNvCxnSpPr>
            <p:nvPr/>
          </p:nvCxnSpPr>
          <p:spPr>
            <a:xfrm rot="5400000">
              <a:off x="8016774" y="4251419"/>
              <a:ext cx="850306" cy="498134"/>
            </a:xfrm>
            <a:prstGeom prst="curvedConnector2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7F3D0BA8-81A7-4853-BC51-5BD434265335}"/>
                </a:ext>
              </a:extLst>
            </p:cNvPr>
            <p:cNvGrpSpPr/>
            <p:nvPr/>
          </p:nvGrpSpPr>
          <p:grpSpPr>
            <a:xfrm>
              <a:off x="144298" y="4302960"/>
              <a:ext cx="8048562" cy="1667216"/>
              <a:chOff x="144298" y="4302960"/>
              <a:chExt cx="8048562" cy="1667216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BB1363C-35AC-4935-BCE4-8A56ABCF0B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80436" y="4374772"/>
                <a:ext cx="0" cy="153384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0E483C1-BA64-40AC-B0EB-4AC1911EED80}"/>
                  </a:ext>
                </a:extLst>
              </p:cNvPr>
              <p:cNvGrpSpPr/>
              <p:nvPr/>
            </p:nvGrpSpPr>
            <p:grpSpPr>
              <a:xfrm>
                <a:off x="144298" y="4302960"/>
                <a:ext cx="8048562" cy="1667216"/>
                <a:chOff x="144298" y="4302960"/>
                <a:chExt cx="8048562" cy="1667216"/>
              </a:xfrm>
            </p:grpSpPr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id="{6AEFB148-6019-4AF1-9452-FD5440263F79}"/>
                    </a:ext>
                  </a:extLst>
                </p:cNvPr>
                <p:cNvGrpSpPr/>
                <p:nvPr/>
              </p:nvGrpSpPr>
              <p:grpSpPr>
                <a:xfrm>
                  <a:off x="144298" y="4302960"/>
                  <a:ext cx="8048562" cy="707888"/>
                  <a:chOff x="144298" y="4302960"/>
                  <a:chExt cx="8048562" cy="707888"/>
                </a:xfrm>
              </p:grpSpPr>
              <p:sp>
                <p:nvSpPr>
                  <p:cNvPr id="118" name="TextBox 117">
                    <a:extLst>
                      <a:ext uri="{FF2B5EF4-FFF2-40B4-BE49-F238E27FC236}">
                        <a16:creationId xmlns:a16="http://schemas.microsoft.com/office/drawing/2014/main" id="{258CBF98-2D28-4DC1-A72C-B372612FD503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142" y="4364518"/>
                    <a:ext cx="3399809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-2</a:t>
                    </a:r>
                    <a:r>
                      <a:rPr lang="en-US" sz="3200" baseline="30000" dirty="0"/>
                      <a:t>2</a:t>
                    </a:r>
                    <a:r>
                      <a:rPr lang="en-US" sz="3200" dirty="0"/>
                      <a:t> x 1.00 = -4 </a:t>
                    </a:r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302017A7-2F4B-4955-B525-BA0707AC0668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49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9C8C3AAE-950D-4188-A05A-96FEF41923CC}"/>
                      </a:ext>
                    </a:extLst>
                  </p:cNvPr>
                  <p:cNvSpPr txBox="1"/>
                  <p:nvPr/>
                </p:nvSpPr>
                <p:spPr>
                  <a:xfrm>
                    <a:off x="941028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7AE1EED4-C3F7-4939-B281-D3B6139E5BB6}"/>
                      </a:ext>
                    </a:extLst>
                  </p:cNvPr>
                  <p:cNvSpPr txBox="1"/>
                  <p:nvPr/>
                </p:nvSpPr>
                <p:spPr>
                  <a:xfrm>
                    <a:off x="1340033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C7D5C066-1F8D-48F5-BB97-D27B3702B31A}"/>
                      </a:ext>
                    </a:extLst>
                  </p:cNvPr>
                  <p:cNvSpPr txBox="1"/>
                  <p:nvPr/>
                </p:nvSpPr>
                <p:spPr>
                  <a:xfrm>
                    <a:off x="1739038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2AF59473-B92C-4B95-B812-240034D9556E}"/>
                      </a:ext>
                    </a:extLst>
                  </p:cNvPr>
                  <p:cNvSpPr txBox="1"/>
                  <p:nvPr/>
                </p:nvSpPr>
                <p:spPr>
                  <a:xfrm>
                    <a:off x="2138043" y="4302960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15" name="Rectangle 114">
                    <a:extLst>
                      <a:ext uri="{FF2B5EF4-FFF2-40B4-BE49-F238E27FC236}">
                        <a16:creationId xmlns:a16="http://schemas.microsoft.com/office/drawing/2014/main" id="{49954052-5144-4EA2-9243-BC2E912C7A9E}"/>
                      </a:ext>
                    </a:extLst>
                  </p:cNvPr>
                  <p:cNvSpPr/>
                  <p:nvPr/>
                </p:nvSpPr>
                <p:spPr>
                  <a:xfrm>
                    <a:off x="144298" y="4374773"/>
                    <a:ext cx="682753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6" name="Rectangle 115">
                    <a:extLst>
                      <a:ext uri="{FF2B5EF4-FFF2-40B4-BE49-F238E27FC236}">
                        <a16:creationId xmlns:a16="http://schemas.microsoft.com/office/drawing/2014/main" id="{D6BCBF14-1F04-4220-99A0-3ADBBC1C3D37}"/>
                      </a:ext>
                    </a:extLst>
                  </p:cNvPr>
                  <p:cNvSpPr/>
                  <p:nvPr/>
                </p:nvSpPr>
                <p:spPr>
                  <a:xfrm>
                    <a:off x="927166" y="4374772"/>
                    <a:ext cx="1726129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258A5085-F4A4-4D8F-B563-A3C7A57DBE45}"/>
                      </a:ext>
                    </a:extLst>
                  </p:cNvPr>
                  <p:cNvGrpSpPr/>
                  <p:nvPr/>
                </p:nvGrpSpPr>
                <p:grpSpPr>
                  <a:xfrm>
                    <a:off x="2746997" y="4302962"/>
                    <a:ext cx="1258147" cy="707886"/>
                    <a:chOff x="3906662" y="1914007"/>
                    <a:chExt cx="1258147" cy="707886"/>
                  </a:xfrm>
                </p:grpSpPr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C62E1819-CBFC-4E9B-A3B6-DAAC443D9AA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06662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20" name="TextBox 119">
                      <a:extLst>
                        <a:ext uri="{FF2B5EF4-FFF2-40B4-BE49-F238E27FC236}">
                          <a16:creationId xmlns:a16="http://schemas.microsoft.com/office/drawing/2014/main" id="{6B0D99F0-8155-4118-B9E6-7A21D5B2D2B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8109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21" name="TextBox 120">
                      <a:extLst>
                        <a:ext uri="{FF2B5EF4-FFF2-40B4-BE49-F238E27FC236}">
                          <a16:creationId xmlns:a16="http://schemas.microsoft.com/office/drawing/2014/main" id="{08F402DA-E79F-48EA-9583-F535F7723EF8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49557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22" name="Rectangle 121">
                      <a:extLst>
                        <a:ext uri="{FF2B5EF4-FFF2-40B4-BE49-F238E27FC236}">
                          <a16:creationId xmlns:a16="http://schemas.microsoft.com/office/drawing/2014/main" id="{512885ED-F1A5-4B82-BEE1-F344CF385A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663" y="1985819"/>
                      <a:ext cx="1258146" cy="564259"/>
                    </a:xfrm>
                    <a:prstGeom prst="rect">
                      <a:avLst/>
                    </a:prstGeom>
                    <a:noFill/>
                    <a:ln w="571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CD8DF22D-2B73-4F86-B6B2-C7D8FB6D6299}"/>
                      </a:ext>
                    </a:extLst>
                  </p:cNvPr>
                  <p:cNvSpPr/>
                  <p:nvPr/>
                </p:nvSpPr>
                <p:spPr>
                  <a:xfrm>
                    <a:off x="7989846" y="4564220"/>
                    <a:ext cx="203014" cy="20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" name="Group 5">
                  <a:extLst>
                    <a:ext uri="{FF2B5EF4-FFF2-40B4-BE49-F238E27FC236}">
                      <a16:creationId xmlns:a16="http://schemas.microsoft.com/office/drawing/2014/main" id="{35D87489-E64E-48A0-97A6-A9B6E9E18267}"/>
                    </a:ext>
                  </a:extLst>
                </p:cNvPr>
                <p:cNvGrpSpPr/>
                <p:nvPr/>
              </p:nvGrpSpPr>
              <p:grpSpPr>
                <a:xfrm>
                  <a:off x="144298" y="5262288"/>
                  <a:ext cx="8048562" cy="707888"/>
                  <a:chOff x="144298" y="5262288"/>
                  <a:chExt cx="8048562" cy="707888"/>
                </a:xfrm>
              </p:grpSpPr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2B2B7E49-0140-4005-BE88-6E6CE59AF134}"/>
                      </a:ext>
                    </a:extLst>
                  </p:cNvPr>
                  <p:cNvSpPr txBox="1"/>
                  <p:nvPr/>
                </p:nvSpPr>
                <p:spPr>
                  <a:xfrm>
                    <a:off x="228049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1F4A26EA-1243-4078-BAF3-349A285884BB}"/>
                      </a:ext>
                    </a:extLst>
                  </p:cNvPr>
                  <p:cNvSpPr txBox="1"/>
                  <p:nvPr/>
                </p:nvSpPr>
                <p:spPr>
                  <a:xfrm>
                    <a:off x="941028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F3FAB426-D3C2-4C10-AD8B-E441B212EB06}"/>
                      </a:ext>
                    </a:extLst>
                  </p:cNvPr>
                  <p:cNvSpPr txBox="1"/>
                  <p:nvPr/>
                </p:nvSpPr>
                <p:spPr>
                  <a:xfrm>
                    <a:off x="1340033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887B912C-D2DA-4517-B1AE-6A0F0EAB62E1}"/>
                      </a:ext>
                    </a:extLst>
                  </p:cNvPr>
                  <p:cNvSpPr txBox="1"/>
                  <p:nvPr/>
                </p:nvSpPr>
                <p:spPr>
                  <a:xfrm>
                    <a:off x="1739038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0</a:t>
                    </a:r>
                    <a:endParaRPr lang="en-US" sz="4000" baseline="30000" dirty="0"/>
                  </a:p>
                </p:txBody>
              </p: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0B14C2CB-6C11-49BD-977E-6560549040ED}"/>
                      </a:ext>
                    </a:extLst>
                  </p:cNvPr>
                  <p:cNvSpPr txBox="1"/>
                  <p:nvPr/>
                </p:nvSpPr>
                <p:spPr>
                  <a:xfrm>
                    <a:off x="2138043" y="5262288"/>
                    <a:ext cx="515252" cy="7078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4000" dirty="0"/>
                      <a:t>1</a:t>
                    </a:r>
                    <a:endParaRPr lang="en-US" sz="4000" baseline="30000" dirty="0"/>
                  </a:p>
                </p:txBody>
              </p:sp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F3DB81E7-74EE-4F2A-9FC7-00F99403D685}"/>
                      </a:ext>
                    </a:extLst>
                  </p:cNvPr>
                  <p:cNvSpPr/>
                  <p:nvPr/>
                </p:nvSpPr>
                <p:spPr>
                  <a:xfrm>
                    <a:off x="144298" y="5334101"/>
                    <a:ext cx="682753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0" name="Rectangle 129">
                    <a:extLst>
                      <a:ext uri="{FF2B5EF4-FFF2-40B4-BE49-F238E27FC236}">
                        <a16:creationId xmlns:a16="http://schemas.microsoft.com/office/drawing/2014/main" id="{24F18C71-9568-49B2-84A1-204AB3A53F3E}"/>
                      </a:ext>
                    </a:extLst>
                  </p:cNvPr>
                  <p:cNvSpPr/>
                  <p:nvPr/>
                </p:nvSpPr>
                <p:spPr>
                  <a:xfrm>
                    <a:off x="927166" y="5334100"/>
                    <a:ext cx="1726129" cy="564259"/>
                  </a:xfrm>
                  <a:prstGeom prst="rect">
                    <a:avLst/>
                  </a:prstGeom>
                  <a:noFill/>
                  <a:ln w="5715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31" name="Group 130">
                    <a:extLst>
                      <a:ext uri="{FF2B5EF4-FFF2-40B4-BE49-F238E27FC236}">
                        <a16:creationId xmlns:a16="http://schemas.microsoft.com/office/drawing/2014/main" id="{6AEDCED2-721F-4DE9-988B-672FA9D80430}"/>
                      </a:ext>
                    </a:extLst>
                  </p:cNvPr>
                  <p:cNvGrpSpPr/>
                  <p:nvPr/>
                </p:nvGrpSpPr>
                <p:grpSpPr>
                  <a:xfrm>
                    <a:off x="2746997" y="5262290"/>
                    <a:ext cx="1258147" cy="707886"/>
                    <a:chOff x="3906662" y="1914007"/>
                    <a:chExt cx="1258147" cy="707886"/>
                  </a:xfrm>
                </p:grpSpPr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94A1B4A0-2548-4CB0-905A-AF3B2B29F9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06662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34" name="TextBox 133">
                      <a:extLst>
                        <a:ext uri="{FF2B5EF4-FFF2-40B4-BE49-F238E27FC236}">
                          <a16:creationId xmlns:a16="http://schemas.microsoft.com/office/drawing/2014/main" id="{183F60B6-4F30-402D-BBE3-055F2B37BE5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278109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0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35" name="TextBox 134">
                      <a:extLst>
                        <a:ext uri="{FF2B5EF4-FFF2-40B4-BE49-F238E27FC236}">
                          <a16:creationId xmlns:a16="http://schemas.microsoft.com/office/drawing/2014/main" id="{665E16FB-20FB-4C28-B0EF-CB066D645FA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649557" y="1914007"/>
                      <a:ext cx="515252" cy="7078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dirty="0"/>
                        <a:t>1</a:t>
                      </a:r>
                      <a:endParaRPr lang="en-US" sz="4000" baseline="30000" dirty="0"/>
                    </a:p>
                  </p:txBody>
                </p:sp>
                <p:sp>
                  <p:nvSpPr>
                    <p:cNvPr id="136" name="Rectangle 135">
                      <a:extLst>
                        <a:ext uri="{FF2B5EF4-FFF2-40B4-BE49-F238E27FC236}">
                          <a16:creationId xmlns:a16="http://schemas.microsoft.com/office/drawing/2014/main" id="{94A43457-095D-4DBF-B086-EDF5FDB87E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906663" y="1985819"/>
                      <a:ext cx="1258146" cy="564259"/>
                    </a:xfrm>
                    <a:prstGeom prst="rect">
                      <a:avLst/>
                    </a:prstGeom>
                    <a:noFill/>
                    <a:ln w="571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132" name="TextBox 131">
                    <a:extLst>
                      <a:ext uri="{FF2B5EF4-FFF2-40B4-BE49-F238E27FC236}">
                        <a16:creationId xmlns:a16="http://schemas.microsoft.com/office/drawing/2014/main" id="{D933841D-2F8B-42D1-9D84-B9F223679243}"/>
                      </a:ext>
                    </a:extLst>
                  </p:cNvPr>
                  <p:cNvSpPr txBox="1"/>
                  <p:nvPr/>
                </p:nvSpPr>
                <p:spPr>
                  <a:xfrm>
                    <a:off x="4005143" y="5323846"/>
                    <a:ext cx="3399820" cy="58477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3200" dirty="0"/>
                      <a:t>-2</a:t>
                    </a:r>
                    <a:r>
                      <a:rPr lang="en-US" sz="3200" baseline="30000" dirty="0"/>
                      <a:t>2</a:t>
                    </a:r>
                    <a:r>
                      <a:rPr lang="en-US" sz="3200" dirty="0"/>
                      <a:t> x 1.125 = -4.5 </a:t>
                    </a:r>
                  </a:p>
                </p:txBody>
              </p:sp>
              <p:sp>
                <p:nvSpPr>
                  <p:cNvPr id="137" name="Oval 136">
                    <a:extLst>
                      <a:ext uri="{FF2B5EF4-FFF2-40B4-BE49-F238E27FC236}">
                        <a16:creationId xmlns:a16="http://schemas.microsoft.com/office/drawing/2014/main" id="{39776E29-3092-48BD-B9F6-DA6F067BC9DB}"/>
                      </a:ext>
                    </a:extLst>
                  </p:cNvPr>
                  <p:cNvSpPr/>
                  <p:nvPr/>
                </p:nvSpPr>
                <p:spPr>
                  <a:xfrm>
                    <a:off x="7989846" y="5505905"/>
                    <a:ext cx="203014" cy="203014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C85946BB-A10F-4EAA-A97C-DA869B88056F}"/>
                  </a:ext>
                </a:extLst>
              </p:cNvPr>
              <p:cNvSpPr/>
              <p:nvPr/>
            </p:nvSpPr>
            <p:spPr>
              <a:xfrm>
                <a:off x="7989846" y="4824132"/>
                <a:ext cx="203014" cy="203014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C6454D4-71BD-4E24-94F7-046C56DE16E0}"/>
                  </a:ext>
                </a:extLst>
              </p:cNvPr>
              <p:cNvSpPr txBox="1"/>
              <p:nvPr/>
            </p:nvSpPr>
            <p:spPr>
              <a:xfrm>
                <a:off x="7276867" y="4673203"/>
                <a:ext cx="56505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4000" b="1" dirty="0">
                    <a:solidFill>
                      <a:srgbClr val="FF0000"/>
                    </a:solidFill>
                  </a:rPr>
                  <a:t>?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6095664E-0D77-44A1-ABCE-980B7B849D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873239" y="4665727"/>
                <a:ext cx="0" cy="273305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Arrow Connector 138">
                <a:extLst>
                  <a:ext uri="{FF2B5EF4-FFF2-40B4-BE49-F238E27FC236}">
                    <a16:creationId xmlns:a16="http://schemas.microsoft.com/office/drawing/2014/main" id="{1F5305E3-F9AC-4FEF-B52A-7894A28D673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73239" y="5052779"/>
                <a:ext cx="0" cy="563450"/>
              </a:xfrm>
              <a:prstGeom prst="straightConnector1">
                <a:avLst/>
              </a:prstGeom>
              <a:ln w="762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TextBox 81">
            <a:extLst>
              <a:ext uri="{FF2B5EF4-FFF2-40B4-BE49-F238E27FC236}">
                <a16:creationId xmlns:a16="http://schemas.microsoft.com/office/drawing/2014/main" id="{794F2111-2E72-4AE1-9F2A-4F6AFB177DDD}"/>
              </a:ext>
            </a:extLst>
          </p:cNvPr>
          <p:cNvSpPr txBox="1"/>
          <p:nvPr/>
        </p:nvSpPr>
        <p:spPr>
          <a:xfrm>
            <a:off x="4572000" y="364383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-2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x 1.03125 = -4.125 </a:t>
            </a:r>
          </a:p>
        </p:txBody>
      </p:sp>
    </p:spTree>
    <p:extLst>
      <p:ext uri="{BB962C8B-B14F-4D97-AF65-F5344CB8AC3E}">
        <p14:creationId xmlns:p14="http://schemas.microsoft.com/office/powerpoint/2010/main" val="16862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5684-C7BD-4F26-B25B-627B9E923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7AEBA5-1997-4294-94C9-F67FE50F5DC5}"/>
              </a:ext>
            </a:extLst>
          </p:cNvPr>
          <p:cNvSpPr txBox="1"/>
          <p:nvPr/>
        </p:nvSpPr>
        <p:spPr>
          <a:xfrm>
            <a:off x="608516" y="1382302"/>
            <a:ext cx="1015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Sign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7D48AD-B3E2-4278-A6E6-86901E0E3D79}"/>
              </a:ext>
            </a:extLst>
          </p:cNvPr>
          <p:cNvSpPr txBox="1"/>
          <p:nvPr/>
        </p:nvSpPr>
        <p:spPr>
          <a:xfrm>
            <a:off x="1844139" y="1382302"/>
            <a:ext cx="1726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Exponent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75451-0727-47A3-9F3F-9B784EC79624}"/>
              </a:ext>
            </a:extLst>
          </p:cNvPr>
          <p:cNvSpPr txBox="1"/>
          <p:nvPr/>
        </p:nvSpPr>
        <p:spPr>
          <a:xfrm>
            <a:off x="3277586" y="1382302"/>
            <a:ext cx="25162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Fraction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32B6EC-A1E6-4AAA-9C56-6EFE885EF6CC}"/>
              </a:ext>
            </a:extLst>
          </p:cNvPr>
          <p:cNvGrpSpPr/>
          <p:nvPr/>
        </p:nvGrpSpPr>
        <p:grpSpPr>
          <a:xfrm>
            <a:off x="774936" y="2633207"/>
            <a:ext cx="8507016" cy="707888"/>
            <a:chOff x="774936" y="3743665"/>
            <a:chExt cx="8507016" cy="707888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A4DD96D-3840-4784-93A3-68FCC74B75DC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0E9FD01-7785-48CB-95F2-C3C598BCF03F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94A760C-F4D4-49F9-829A-733BA4D66BC5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125C530-97E7-4573-A321-3F3D2B0B0B6D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E00C3B7-7045-475F-AC3C-894676B2A24E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CBEBC4C-196F-4F96-A6A8-BEFEC4F50828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112B7C1-3121-4CBF-AEEF-BEC5734F22E8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80C9EAE-C476-42BC-BAEC-4FA2EB894536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9EAC0E5-DE01-45B3-B6F3-A650AF07B3AE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F742CD8-79B6-408E-A118-822FD24D4EF1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3FE93BE-5848-4B59-9626-49696EA65EC5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E1E2B03-17F8-4FD8-A298-7CC50EBD3CB5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2CE7EE2-F2C6-4AEC-BC40-B9E2DD0131B5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2</a:t>
              </a:r>
              <a:r>
                <a:rPr lang="en-US" sz="3200" dirty="0"/>
                <a:t> x 1.00 = -4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D35D1F0-3A63-4BF0-B575-A04BFC60195C}"/>
              </a:ext>
            </a:extLst>
          </p:cNvPr>
          <p:cNvGrpSpPr/>
          <p:nvPr/>
        </p:nvGrpSpPr>
        <p:grpSpPr>
          <a:xfrm>
            <a:off x="774936" y="1905522"/>
            <a:ext cx="8507016" cy="707888"/>
            <a:chOff x="774936" y="3743665"/>
            <a:chExt cx="8507016" cy="707888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4CE46F1-AB05-4D46-93AC-C21283DD5A27}"/>
                </a:ext>
              </a:extLst>
            </p:cNvPr>
            <p:cNvSpPr txBox="1"/>
            <p:nvPr/>
          </p:nvSpPr>
          <p:spPr>
            <a:xfrm>
              <a:off x="858687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EE492BD-7172-4DCA-91A6-90A4BD8C88AB}"/>
                </a:ext>
              </a:extLst>
            </p:cNvPr>
            <p:cNvSpPr txBox="1"/>
            <p:nvPr/>
          </p:nvSpPr>
          <p:spPr>
            <a:xfrm>
              <a:off x="185920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22AB12C-191E-4E6C-8258-4899E7A609DD}"/>
                </a:ext>
              </a:extLst>
            </p:cNvPr>
            <p:cNvSpPr txBox="1"/>
            <p:nvPr/>
          </p:nvSpPr>
          <p:spPr>
            <a:xfrm>
              <a:off x="225821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1</a:t>
              </a:r>
              <a:endParaRPr lang="en-US" sz="4000" baseline="30000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90867A6-37EA-4743-9F3E-44D7F110D96F}"/>
                </a:ext>
              </a:extLst>
            </p:cNvPr>
            <p:cNvSpPr txBox="1"/>
            <p:nvPr/>
          </p:nvSpPr>
          <p:spPr>
            <a:xfrm>
              <a:off x="2657219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4568CF0-00C4-483F-9C86-41B37A39B090}"/>
                </a:ext>
              </a:extLst>
            </p:cNvPr>
            <p:cNvSpPr txBox="1"/>
            <p:nvPr/>
          </p:nvSpPr>
          <p:spPr>
            <a:xfrm>
              <a:off x="3056224" y="3743665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B25E6539-22FC-4336-8424-E5B6B3CBE4B9}"/>
                </a:ext>
              </a:extLst>
            </p:cNvPr>
            <p:cNvSpPr/>
            <p:nvPr/>
          </p:nvSpPr>
          <p:spPr>
            <a:xfrm>
              <a:off x="774936" y="3815478"/>
              <a:ext cx="682753" cy="564259"/>
            </a:xfrm>
            <a:prstGeom prst="rect">
              <a:avLst/>
            </a:pr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33C22AC-46C3-449D-B70A-662212724DB5}"/>
                </a:ext>
              </a:extLst>
            </p:cNvPr>
            <p:cNvSpPr/>
            <p:nvPr/>
          </p:nvSpPr>
          <p:spPr>
            <a:xfrm>
              <a:off x="1845347" y="3815477"/>
              <a:ext cx="1726129" cy="56425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DE0A1B21-3C63-4C85-AAD9-E04500B391F4}"/>
                </a:ext>
              </a:extLst>
            </p:cNvPr>
            <p:cNvGrpSpPr/>
            <p:nvPr/>
          </p:nvGrpSpPr>
          <p:grpSpPr>
            <a:xfrm>
              <a:off x="3906662" y="3743667"/>
              <a:ext cx="1258147" cy="707886"/>
              <a:chOff x="3906662" y="1914007"/>
              <a:chExt cx="1258147" cy="707886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713B4BD-4CD6-428F-BD32-C3F667236E03}"/>
                  </a:ext>
                </a:extLst>
              </p:cNvPr>
              <p:cNvSpPr txBox="1"/>
              <p:nvPr/>
            </p:nvSpPr>
            <p:spPr>
              <a:xfrm>
                <a:off x="3906662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E2AA9D2-B1AD-4FFF-AAD9-F684E84CE59E}"/>
                  </a:ext>
                </a:extLst>
              </p:cNvPr>
              <p:cNvSpPr txBox="1"/>
              <p:nvPr/>
            </p:nvSpPr>
            <p:spPr>
              <a:xfrm>
                <a:off x="4278109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8342CE77-74C8-4B0B-9B86-F851A8E84353}"/>
                  </a:ext>
                </a:extLst>
              </p:cNvPr>
              <p:cNvSpPr txBox="1"/>
              <p:nvPr/>
            </p:nvSpPr>
            <p:spPr>
              <a:xfrm>
                <a:off x="4649557" y="1914007"/>
                <a:ext cx="51525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/>
                  <a:t>0</a:t>
                </a:r>
                <a:endParaRPr lang="en-US" sz="4000" baseline="30000" dirty="0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96EBAC43-7163-47B1-A9C7-0C94ABE231D7}"/>
                  </a:ext>
                </a:extLst>
              </p:cNvPr>
              <p:cNvSpPr/>
              <p:nvPr/>
            </p:nvSpPr>
            <p:spPr>
              <a:xfrm>
                <a:off x="3906663" y="1985819"/>
                <a:ext cx="1258146" cy="564259"/>
              </a:xfrm>
              <a:prstGeom prst="rect">
                <a:avLst/>
              </a:prstGeom>
              <a:noFill/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FEE43F7-C5B2-432C-B0C9-3ECC20F5C04F}"/>
                </a:ext>
              </a:extLst>
            </p:cNvPr>
            <p:cNvSpPr txBox="1"/>
            <p:nvPr/>
          </p:nvSpPr>
          <p:spPr>
            <a:xfrm>
              <a:off x="5287629" y="3805223"/>
              <a:ext cx="399432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-2</a:t>
              </a:r>
              <a:r>
                <a:rPr lang="en-US" sz="3200" baseline="30000" dirty="0"/>
                <a:t>-3</a:t>
              </a:r>
              <a:r>
                <a:rPr lang="en-US" sz="3200" dirty="0"/>
                <a:t> x 1.00 = -0.125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97BA49C-FC1E-447F-9FBA-6DC8D0DFFD92}"/>
              </a:ext>
            </a:extLst>
          </p:cNvPr>
          <p:cNvSpPr txBox="1"/>
          <p:nvPr/>
        </p:nvSpPr>
        <p:spPr>
          <a:xfrm>
            <a:off x="4572000" y="3643833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-2</a:t>
            </a:r>
            <a:r>
              <a:rPr lang="en-US" sz="3200" baseline="30000" dirty="0">
                <a:solidFill>
                  <a:srgbClr val="FF0000"/>
                </a:solidFill>
              </a:rPr>
              <a:t>2</a:t>
            </a:r>
            <a:r>
              <a:rPr lang="en-US" sz="3200" dirty="0">
                <a:solidFill>
                  <a:srgbClr val="FF0000"/>
                </a:solidFill>
              </a:rPr>
              <a:t> x 1.03125 = -4.125 </a:t>
            </a: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5A9768A-14E0-4574-A79A-ED571878553A}"/>
              </a:ext>
            </a:extLst>
          </p:cNvPr>
          <p:cNvCxnSpPr/>
          <p:nvPr/>
        </p:nvCxnSpPr>
        <p:spPr>
          <a:xfrm>
            <a:off x="146807" y="3429000"/>
            <a:ext cx="885038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B416AA7-0E1A-4418-B330-F7DB3772928D}"/>
              </a:ext>
            </a:extLst>
          </p:cNvPr>
          <p:cNvGrpSpPr/>
          <p:nvPr/>
        </p:nvGrpSpPr>
        <p:grpSpPr>
          <a:xfrm>
            <a:off x="264489" y="2944555"/>
            <a:ext cx="324723" cy="324723"/>
            <a:chOff x="4579605" y="5356022"/>
            <a:chExt cx="432205" cy="432205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7003CF6-C56D-4DA8-9813-3E660679B4B6}"/>
                </a:ext>
              </a:extLst>
            </p:cNvPr>
            <p:cNvCxnSpPr/>
            <p:nvPr/>
          </p:nvCxnSpPr>
          <p:spPr>
            <a:xfrm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E70D68D-9FA1-4560-AAAD-7A0E05D93C66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4579605" y="5572125"/>
              <a:ext cx="43220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258CBF98-2D28-4DC1-A72C-B372612FD503}"/>
              </a:ext>
            </a:extLst>
          </p:cNvPr>
          <p:cNvSpPr txBox="1"/>
          <p:nvPr/>
        </p:nvSpPr>
        <p:spPr>
          <a:xfrm>
            <a:off x="4005142" y="4364518"/>
            <a:ext cx="339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-2</a:t>
            </a:r>
            <a:r>
              <a:rPr lang="en-US" sz="3200" baseline="30000" dirty="0"/>
              <a:t>2</a:t>
            </a:r>
            <a:r>
              <a:rPr lang="en-US" sz="3200" dirty="0"/>
              <a:t> x 1.00 = -4 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302017A7-2F4B-4955-B525-BA0707AC0668}"/>
              </a:ext>
            </a:extLst>
          </p:cNvPr>
          <p:cNvSpPr txBox="1"/>
          <p:nvPr/>
        </p:nvSpPr>
        <p:spPr>
          <a:xfrm>
            <a:off x="228049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9C8C3AAE-950D-4188-A05A-96FEF41923CC}"/>
              </a:ext>
            </a:extLst>
          </p:cNvPr>
          <p:cNvSpPr txBox="1"/>
          <p:nvPr/>
        </p:nvSpPr>
        <p:spPr>
          <a:xfrm>
            <a:off x="941028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AE1EED4-C3F7-4939-B281-D3B6139E5BB6}"/>
              </a:ext>
            </a:extLst>
          </p:cNvPr>
          <p:cNvSpPr txBox="1"/>
          <p:nvPr/>
        </p:nvSpPr>
        <p:spPr>
          <a:xfrm>
            <a:off x="1340033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7D5C066-1F8D-48F5-BB97-D27B3702B31A}"/>
              </a:ext>
            </a:extLst>
          </p:cNvPr>
          <p:cNvSpPr txBox="1"/>
          <p:nvPr/>
        </p:nvSpPr>
        <p:spPr>
          <a:xfrm>
            <a:off x="1739038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0</a:t>
            </a:r>
            <a:endParaRPr lang="en-US" sz="4000" baseline="30000" dirty="0"/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2AF59473-B92C-4B95-B812-240034D9556E}"/>
              </a:ext>
            </a:extLst>
          </p:cNvPr>
          <p:cNvSpPr txBox="1"/>
          <p:nvPr/>
        </p:nvSpPr>
        <p:spPr>
          <a:xfrm>
            <a:off x="2138043" y="4302960"/>
            <a:ext cx="515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1</a:t>
            </a:r>
            <a:endParaRPr lang="en-US" sz="4000" baseline="30000" dirty="0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49954052-5144-4EA2-9243-BC2E912C7A9E}"/>
              </a:ext>
            </a:extLst>
          </p:cNvPr>
          <p:cNvSpPr/>
          <p:nvPr/>
        </p:nvSpPr>
        <p:spPr>
          <a:xfrm>
            <a:off x="144298" y="4374773"/>
            <a:ext cx="682753" cy="56425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D6BCBF14-1F04-4220-99A0-3ADBBC1C3D37}"/>
              </a:ext>
            </a:extLst>
          </p:cNvPr>
          <p:cNvSpPr/>
          <p:nvPr/>
        </p:nvSpPr>
        <p:spPr>
          <a:xfrm>
            <a:off x="927166" y="4374772"/>
            <a:ext cx="1726129" cy="56425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258A5085-F4A4-4D8F-B563-A3C7A57DBE45}"/>
              </a:ext>
            </a:extLst>
          </p:cNvPr>
          <p:cNvGrpSpPr/>
          <p:nvPr/>
        </p:nvGrpSpPr>
        <p:grpSpPr>
          <a:xfrm>
            <a:off x="2746997" y="4302962"/>
            <a:ext cx="1258147" cy="707886"/>
            <a:chOff x="3906662" y="1914007"/>
            <a:chExt cx="1258147" cy="707886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C62E1819-CBFC-4E9B-A3B6-DAAC443D9AA2}"/>
                </a:ext>
              </a:extLst>
            </p:cNvPr>
            <p:cNvSpPr txBox="1"/>
            <p:nvPr/>
          </p:nvSpPr>
          <p:spPr>
            <a:xfrm>
              <a:off x="3906662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6B0D99F0-8155-4118-B9E6-7A21D5B2D2B5}"/>
                </a:ext>
              </a:extLst>
            </p:cNvPr>
            <p:cNvSpPr txBox="1"/>
            <p:nvPr/>
          </p:nvSpPr>
          <p:spPr>
            <a:xfrm>
              <a:off x="4278109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8F402DA-E79F-48EA-9583-F535F7723EF8}"/>
                </a:ext>
              </a:extLst>
            </p:cNvPr>
            <p:cNvSpPr txBox="1"/>
            <p:nvPr/>
          </p:nvSpPr>
          <p:spPr>
            <a:xfrm>
              <a:off x="4649557" y="1914007"/>
              <a:ext cx="515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/>
                <a:t>0</a:t>
              </a:r>
              <a:endParaRPr lang="en-US" sz="4000" baseline="30000" dirty="0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512885ED-F1A5-4B82-BEE1-F344CF385A90}"/>
                </a:ext>
              </a:extLst>
            </p:cNvPr>
            <p:cNvSpPr/>
            <p:nvPr/>
          </p:nvSpPr>
          <p:spPr>
            <a:xfrm>
              <a:off x="3906663" y="1985819"/>
              <a:ext cx="1258146" cy="564259"/>
            </a:xfrm>
            <a:prstGeom prst="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B1363C-35AC-4935-BCE4-8A56ABCF0B55}"/>
              </a:ext>
            </a:extLst>
          </p:cNvPr>
          <p:cNvCxnSpPr>
            <a:cxnSpLocks/>
          </p:cNvCxnSpPr>
          <p:nvPr/>
        </p:nvCxnSpPr>
        <p:spPr>
          <a:xfrm>
            <a:off x="8080436" y="4374772"/>
            <a:ext cx="0" cy="15338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CD8DF22D-2B73-4F86-B6B2-C7D8FB6D6299}"/>
              </a:ext>
            </a:extLst>
          </p:cNvPr>
          <p:cNvSpPr/>
          <p:nvPr/>
        </p:nvSpPr>
        <p:spPr>
          <a:xfrm>
            <a:off x="7989846" y="4564220"/>
            <a:ext cx="203014" cy="20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39776E29-3092-48BD-B9F6-DA6F067BC9DB}"/>
              </a:ext>
            </a:extLst>
          </p:cNvPr>
          <p:cNvSpPr/>
          <p:nvPr/>
        </p:nvSpPr>
        <p:spPr>
          <a:xfrm>
            <a:off x="7989846" y="5505905"/>
            <a:ext cx="203014" cy="20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C85946BB-A10F-4EAA-A97C-DA869B88056F}"/>
              </a:ext>
            </a:extLst>
          </p:cNvPr>
          <p:cNvSpPr/>
          <p:nvPr/>
        </p:nvSpPr>
        <p:spPr>
          <a:xfrm>
            <a:off x="7989846" y="4824132"/>
            <a:ext cx="203014" cy="2030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>
            <a:extLst>
              <a:ext uri="{FF2B5EF4-FFF2-40B4-BE49-F238E27FC236}">
                <a16:creationId xmlns:a16="http://schemas.microsoft.com/office/drawing/2014/main" id="{76449075-E3F7-4EA9-A68E-030515D09AB0}"/>
              </a:ext>
            </a:extLst>
          </p:cNvPr>
          <p:cNvCxnSpPr>
            <a:cxnSpLocks/>
            <a:endCxn id="138" idx="6"/>
          </p:cNvCxnSpPr>
          <p:nvPr/>
        </p:nvCxnSpPr>
        <p:spPr>
          <a:xfrm rot="5400000">
            <a:off x="8016774" y="4251419"/>
            <a:ext cx="850306" cy="498134"/>
          </a:xfrm>
          <a:prstGeom prst="curvedConnector2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095664E-0D77-44A1-ABCE-980B7B849D89}"/>
              </a:ext>
            </a:extLst>
          </p:cNvPr>
          <p:cNvCxnSpPr>
            <a:cxnSpLocks/>
          </p:cNvCxnSpPr>
          <p:nvPr/>
        </p:nvCxnSpPr>
        <p:spPr>
          <a:xfrm flipV="1">
            <a:off x="7873239" y="4665727"/>
            <a:ext cx="0" cy="273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6AA0B6-21D8-4C56-A1BA-8ADE11F87294}"/>
              </a:ext>
            </a:extLst>
          </p:cNvPr>
          <p:cNvSpPr txBox="1"/>
          <p:nvPr/>
        </p:nvSpPr>
        <p:spPr>
          <a:xfrm>
            <a:off x="144298" y="5100506"/>
            <a:ext cx="73218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For a and b, these can happen </a:t>
            </a:r>
          </a:p>
          <a:p>
            <a:pPr algn="ctr"/>
            <a:r>
              <a:rPr lang="en-US" sz="3200" b="1" dirty="0"/>
              <a:t>a + b = a</a:t>
            </a:r>
            <a:r>
              <a:rPr lang="en-US" sz="3200" dirty="0"/>
              <a:t>     </a:t>
            </a:r>
            <a:r>
              <a:rPr lang="en-US" sz="3200" b="1" dirty="0" err="1"/>
              <a:t>a+b-a</a:t>
            </a:r>
            <a:r>
              <a:rPr lang="en-US" sz="3200" b="1" dirty="0"/>
              <a:t> ≠ b</a:t>
            </a:r>
          </a:p>
        </p:txBody>
      </p:sp>
    </p:spTree>
    <p:extLst>
      <p:ext uri="{BB962C8B-B14F-4D97-AF65-F5344CB8AC3E}">
        <p14:creationId xmlns:p14="http://schemas.microsoft.com/office/powerpoint/2010/main" val="7333986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B49E4-A63B-4334-8437-99C9C1304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Revisiting Adding Numbers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9CCEA22-C342-46CC-8071-80BFD0B31FAA}"/>
              </a:ext>
            </a:extLst>
          </p:cNvPr>
          <p:cNvGrpSpPr/>
          <p:nvPr/>
        </p:nvGrpSpPr>
        <p:grpSpPr>
          <a:xfrm>
            <a:off x="442761" y="1939142"/>
            <a:ext cx="8258479" cy="1411307"/>
            <a:chOff x="442761" y="1591442"/>
            <a:chExt cx="8258479" cy="141130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F3C8017-A91F-454A-9CC1-26030772FC8C}"/>
                </a:ext>
              </a:extLst>
            </p:cNvPr>
            <p:cNvGrpSpPr/>
            <p:nvPr/>
          </p:nvGrpSpPr>
          <p:grpSpPr>
            <a:xfrm>
              <a:off x="442761" y="2545549"/>
              <a:ext cx="8258479" cy="457200"/>
              <a:chOff x="628650" y="2545549"/>
              <a:chExt cx="8258479" cy="457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6AF2511-EA2B-4A79-9394-5130385C167B}"/>
                  </a:ext>
                </a:extLst>
              </p:cNvPr>
              <p:cNvSpPr/>
              <p:nvPr/>
            </p:nvSpPr>
            <p:spPr>
              <a:xfrm>
                <a:off x="628650" y="2545549"/>
                <a:ext cx="258077" cy="4572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</a:t>
                </a:r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4EED74DB-30B7-4640-A3C7-84A32D0A4230}"/>
                  </a:ext>
                </a:extLst>
              </p:cNvPr>
              <p:cNvSpPr/>
              <p:nvPr/>
            </p:nvSpPr>
            <p:spPr>
              <a:xfrm>
                <a:off x="886727" y="2545549"/>
                <a:ext cx="2064620" cy="4572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Exponent</a:t>
                </a: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7D16D144-2D9B-46A2-AACD-ED69D1C08890}"/>
                  </a:ext>
                </a:extLst>
              </p:cNvPr>
              <p:cNvSpPr/>
              <p:nvPr/>
            </p:nvSpPr>
            <p:spPr>
              <a:xfrm>
                <a:off x="2951347" y="2545549"/>
                <a:ext cx="5935782" cy="457200"/>
              </a:xfrm>
              <a:prstGeom prst="rect">
                <a:avLst/>
              </a:prstGeom>
              <a:solidFill>
                <a:schemeClr val="tx2"/>
              </a:solidFill>
              <a:ln>
                <a:solidFill>
                  <a:schemeClr val="tx2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Fraction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80E628D-6C61-41FA-BF3C-735DBE52BE93}"/>
                </a:ext>
              </a:extLst>
            </p:cNvPr>
            <p:cNvSpPr txBox="1"/>
            <p:nvPr/>
          </p:nvSpPr>
          <p:spPr>
            <a:xfrm>
              <a:off x="700838" y="1591442"/>
              <a:ext cx="206462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8 bits</a:t>
              </a:r>
            </a:p>
            <a:p>
              <a:pPr algn="ctr"/>
              <a:r>
                <a:rPr lang="en-US" sz="2800" dirty="0"/>
                <a:t>2</a:t>
              </a:r>
              <a:r>
                <a:rPr lang="en-US" sz="2800" baseline="30000" dirty="0"/>
                <a:t>127</a:t>
              </a:r>
              <a:r>
                <a:rPr lang="en-US" sz="2800" dirty="0"/>
                <a:t> ≈ 10</a:t>
              </a:r>
              <a:r>
                <a:rPr lang="en-US" sz="2800" baseline="30000" dirty="0"/>
                <a:t>38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AB12F79-32C4-4ED0-BDEF-30B3C8AFBC68}"/>
                </a:ext>
              </a:extLst>
            </p:cNvPr>
            <p:cNvSpPr txBox="1"/>
            <p:nvPr/>
          </p:nvSpPr>
          <p:spPr>
            <a:xfrm>
              <a:off x="2765457" y="1591442"/>
              <a:ext cx="59357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23 bits</a:t>
              </a:r>
            </a:p>
            <a:p>
              <a:pPr algn="ctr"/>
              <a:r>
                <a:rPr lang="en-US" sz="2800" dirty="0"/>
                <a:t>≈ 7 decimal digits</a:t>
              </a:r>
              <a:endParaRPr lang="en-US" sz="2800" baseline="300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90A011-69B5-4B22-AA2E-D462D7CF8429}"/>
              </a:ext>
            </a:extLst>
          </p:cNvPr>
          <p:cNvGrpSpPr/>
          <p:nvPr/>
        </p:nvGrpSpPr>
        <p:grpSpPr>
          <a:xfrm>
            <a:off x="442761" y="5266558"/>
            <a:ext cx="8258477" cy="457200"/>
            <a:chOff x="442761" y="4694964"/>
            <a:chExt cx="5865956" cy="45720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4332869-AC23-45E6-B91C-181A9325F856}"/>
                </a:ext>
              </a:extLst>
            </p:cNvPr>
            <p:cNvSpPr/>
            <p:nvPr/>
          </p:nvSpPr>
          <p:spPr>
            <a:xfrm>
              <a:off x="442761" y="4694964"/>
              <a:ext cx="91440" cy="4572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S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FCA083-B369-4A06-A050-CA3A583B07C5}"/>
                </a:ext>
              </a:extLst>
            </p:cNvPr>
            <p:cNvSpPr/>
            <p:nvPr/>
          </p:nvSpPr>
          <p:spPr>
            <a:xfrm>
              <a:off x="541099" y="4694964"/>
              <a:ext cx="1005840" cy="457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Exponent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FE4F98-B9C8-4268-88C8-397AF5A31ADB}"/>
                </a:ext>
              </a:extLst>
            </p:cNvPr>
            <p:cNvSpPr/>
            <p:nvPr/>
          </p:nvSpPr>
          <p:spPr>
            <a:xfrm>
              <a:off x="1553837" y="4694964"/>
              <a:ext cx="4754880" cy="4572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Fraction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28A7D414-A5D8-40EE-B5BA-0E9EBC309FDF}"/>
              </a:ext>
            </a:extLst>
          </p:cNvPr>
          <p:cNvSpPr txBox="1"/>
          <p:nvPr/>
        </p:nvSpPr>
        <p:spPr>
          <a:xfrm>
            <a:off x="197124" y="4312451"/>
            <a:ext cx="21842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11 bits</a:t>
            </a:r>
          </a:p>
          <a:p>
            <a:pPr algn="ctr"/>
            <a:r>
              <a:rPr lang="en-US" sz="2800" dirty="0"/>
              <a:t>2</a:t>
            </a:r>
            <a:r>
              <a:rPr lang="en-US" sz="2800" baseline="30000" dirty="0"/>
              <a:t>1023</a:t>
            </a:r>
            <a:r>
              <a:rPr lang="en-US" sz="2800" dirty="0"/>
              <a:t> ≈ 10</a:t>
            </a:r>
            <a:r>
              <a:rPr lang="en-US" sz="2800" baseline="30000" dirty="0"/>
              <a:t>308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0AFE62-10DC-4F0B-A9A3-B51977CE8ECA}"/>
              </a:ext>
            </a:extLst>
          </p:cNvPr>
          <p:cNvSpPr txBox="1"/>
          <p:nvPr/>
        </p:nvSpPr>
        <p:spPr>
          <a:xfrm>
            <a:off x="2007007" y="4312451"/>
            <a:ext cx="6694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52 bits</a:t>
            </a:r>
          </a:p>
          <a:p>
            <a:pPr algn="ctr"/>
            <a:r>
              <a:rPr lang="en-US" sz="2800" dirty="0"/>
              <a:t>≈ 15 decimal digits</a:t>
            </a:r>
            <a:endParaRPr lang="en-US" sz="2800" baseline="30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17BF46-38BB-472F-A2DE-8D1651FF6726}"/>
              </a:ext>
            </a:extLst>
          </p:cNvPr>
          <p:cNvSpPr txBox="1"/>
          <p:nvPr/>
        </p:nvSpPr>
        <p:spPr>
          <a:xfrm>
            <a:off x="442761" y="1429079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IEEE 754 Single Precision / Single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57AD1-A792-48D1-9260-986412773DB6}"/>
              </a:ext>
            </a:extLst>
          </p:cNvPr>
          <p:cNvSpPr txBox="1"/>
          <p:nvPr/>
        </p:nvSpPr>
        <p:spPr>
          <a:xfrm>
            <a:off x="442760" y="3767384"/>
            <a:ext cx="8258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IEEE 754 Double Precision / Double</a:t>
            </a:r>
          </a:p>
        </p:txBody>
      </p:sp>
    </p:spTree>
    <p:extLst>
      <p:ext uri="{BB962C8B-B14F-4D97-AF65-F5344CB8AC3E}">
        <p14:creationId xmlns:p14="http://schemas.microsoft.com/office/powerpoint/2010/main" val="6738567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A01C-50E9-4A29-9CEF-169C5953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it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EB8B3-B8A8-4A91-A44B-E0AFFD7C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83620"/>
            <a:ext cx="5326197" cy="51525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8B49A2-DEA8-4141-A556-977A65DC9203}"/>
              </a:ext>
            </a:extLst>
          </p:cNvPr>
          <p:cNvCxnSpPr/>
          <p:nvPr/>
        </p:nvCxnSpPr>
        <p:spPr>
          <a:xfrm flipH="1">
            <a:off x="5879346" y="4051883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7CC1F3-FCFE-4DA6-88D0-DAED56C8A3EC}"/>
              </a:ext>
            </a:extLst>
          </p:cNvPr>
          <p:cNvSpPr txBox="1"/>
          <p:nvPr/>
        </p:nvSpPr>
        <p:spPr>
          <a:xfrm>
            <a:off x="6535024" y="3004486"/>
            <a:ext cx="2608976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/>
              <a:t>a+b</a:t>
            </a:r>
            <a:r>
              <a:rPr lang="en-US" sz="3200" dirty="0"/>
              <a:t>=a -&gt; numerator is stuck, denominator isn’t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F4DE3D-FD4E-457C-98A3-6CA20C39B3BF}"/>
              </a:ext>
            </a:extLst>
          </p:cNvPr>
          <p:cNvCxnSpPr/>
          <p:nvPr/>
        </p:nvCxnSpPr>
        <p:spPr>
          <a:xfrm flipH="1">
            <a:off x="2894264" y="2199315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35F806-7E50-44A3-A7A3-A3FEC58E7197}"/>
              </a:ext>
            </a:extLst>
          </p:cNvPr>
          <p:cNvSpPr txBox="1"/>
          <p:nvPr/>
        </p:nvSpPr>
        <p:spPr>
          <a:xfrm>
            <a:off x="3544349" y="1772703"/>
            <a:ext cx="2554447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/>
              <a:t>Roundoff error occurs</a:t>
            </a:r>
          </a:p>
        </p:txBody>
      </p:sp>
    </p:spTree>
    <p:extLst>
      <p:ext uri="{BB962C8B-B14F-4D97-AF65-F5344CB8AC3E}">
        <p14:creationId xmlns:p14="http://schemas.microsoft.com/office/powerpoint/2010/main" val="23340529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6C764-EE4B-4AE8-AF46-A6433747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Take-homes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B61DD-07EC-410E-8890-3C1DC0837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Computer numbers aren’t math numbers</a:t>
            </a:r>
          </a:p>
          <a:p>
            <a:r>
              <a:rPr lang="en-US" dirty="0"/>
              <a:t>Overflow, accidental zeros, roundoff error, and basic equalities are almost certainly incorrect for some values</a:t>
            </a:r>
          </a:p>
          <a:p>
            <a:r>
              <a:rPr lang="en-US" dirty="0"/>
              <a:t>Floating point defaults and </a:t>
            </a:r>
            <a:r>
              <a:rPr lang="en-US" dirty="0" err="1"/>
              <a:t>numpy</a:t>
            </a:r>
            <a:r>
              <a:rPr lang="en-US" dirty="0"/>
              <a:t> try to protect you</a:t>
            </a:r>
            <a:r>
              <a:rPr lang="en-US" i="1" dirty="0"/>
              <a:t>.</a:t>
            </a:r>
            <a:r>
              <a:rPr lang="en-US" b="1" i="1" dirty="0"/>
              <a:t> </a:t>
            </a:r>
          </a:p>
          <a:p>
            <a:r>
              <a:rPr lang="en-US" dirty="0"/>
              <a:t>Generally safe to use a double and use built-in-functions in </a:t>
            </a:r>
            <a:r>
              <a:rPr lang="en-US" dirty="0" err="1"/>
              <a:t>numpy</a:t>
            </a:r>
            <a:r>
              <a:rPr lang="en-US" dirty="0"/>
              <a:t> (not necessarily others!)</a:t>
            </a:r>
          </a:p>
          <a:p>
            <a:r>
              <a:rPr lang="en-US" dirty="0"/>
              <a:t>Spooky behavior = look for numerical issues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6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59E1214C-5B60-4B7B-BEB7-E5DEDED8737F}"/>
              </a:ext>
            </a:extLst>
          </p:cNvPr>
          <p:cNvGrpSpPr/>
          <p:nvPr/>
        </p:nvGrpSpPr>
        <p:grpSpPr>
          <a:xfrm>
            <a:off x="-225619" y="5822574"/>
            <a:ext cx="914400" cy="931485"/>
            <a:chOff x="-225619" y="5822574"/>
            <a:chExt cx="914400" cy="93148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F69D8B0-7EC4-4222-B28E-4618A5C082DC}"/>
                </a:ext>
              </a:extLst>
            </p:cNvPr>
            <p:cNvGrpSpPr/>
            <p:nvPr/>
          </p:nvGrpSpPr>
          <p:grpSpPr>
            <a:xfrm flipH="1" flipV="1">
              <a:off x="688781" y="5839659"/>
              <a:ext cx="0" cy="914400"/>
              <a:chOff x="1191585" y="3777450"/>
              <a:chExt cx="0" cy="1828800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C4A5DBBF-E1BD-42F9-9D4A-EBDAA3615B3C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9D7726D5-2AA9-42A9-BEF4-6F6272ACEE37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A0E09D7-263C-4888-9251-D111552701A3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E1C4828-4CDF-43C2-9E18-20164F57E65A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CDA152F-953A-4D2B-BAD0-12FDAE562381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FD62FD4-383D-4B84-B973-E1B84286B2B7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E3DBB2C-8D91-4013-9FCD-F22B24DC39C6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E8CD09B-520E-41F1-A77B-68D3EF5CE72B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74AEC2-3814-4CCF-8677-18250D48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581BB7-B3B9-4155-A33B-DB8A633B35B5}"/>
              </a:ext>
            </a:extLst>
          </p:cNvPr>
          <p:cNvGrpSpPr/>
          <p:nvPr/>
        </p:nvGrpSpPr>
        <p:grpSpPr>
          <a:xfrm>
            <a:off x="688781" y="1690689"/>
            <a:ext cx="4114800" cy="4131885"/>
            <a:chOff x="1174808" y="1690689"/>
            <a:chExt cx="4114800" cy="41318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5A9882F-2D50-4A9F-A649-657AEE5E6BAE}"/>
                </a:ext>
              </a:extLst>
            </p:cNvPr>
            <p:cNvGrpSpPr/>
            <p:nvPr/>
          </p:nvGrpSpPr>
          <p:grpSpPr>
            <a:xfrm>
              <a:off x="1174808" y="1690689"/>
              <a:ext cx="0" cy="4114800"/>
              <a:chOff x="1191585" y="2053512"/>
              <a:chExt cx="0" cy="4114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DED913-927E-4E37-B698-093B1672DC47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D6FCDA71-9BB4-4F5D-A4D6-87B5EE8D5D2A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31165C9A-857E-4BF3-9F38-88E2A00EA185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B769B4F-91E2-488D-86AA-D305E3EFFA7F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8AA6366-0FC3-40C8-B698-76CA53B4CB82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2AFDF08-5848-46E0-AD4C-5697772D606F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91E5783-F39D-49EC-A865-460B4EE4B2D2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6AB365F-9163-4978-AEFE-C6BD1AD8FFD7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1515609-60AB-472E-BCD1-70CE8F755877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6E4459D-B4F8-45D9-A282-9DF476DBB314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B3FAD1C-9BEC-4982-ACCC-123B280929A2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B424916-3A79-41D2-9F99-980050A18AA5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CF95CDD-029E-46F5-B377-FD4AFAFEC9F9}"/>
                </a:ext>
              </a:extLst>
            </p:cNvPr>
            <p:cNvGrpSpPr/>
            <p:nvPr/>
          </p:nvGrpSpPr>
          <p:grpSpPr>
            <a:xfrm rot="5400000">
              <a:off x="3232208" y="3765174"/>
              <a:ext cx="0" cy="4114800"/>
              <a:chOff x="1191585" y="2053512"/>
              <a:chExt cx="0" cy="4114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97675F7-EEC0-402B-97FE-76D5D6DF4DC1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B64E9E54-8BD4-45AA-B93A-535DC53BC298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FADCD37-3F37-425F-A1FD-F155212BC94C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88B486F-9E99-4B79-8314-0AEB5A1981A7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22D6504-8203-49B1-8A77-E4CAF165CF49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F7D422B-4B78-48CA-BCE6-318562C85E9C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A966882-F67A-4B22-8CE1-4A6E7A560711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ED5ACC3-0D32-474D-A94D-50E86B9C900F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2E86E69-A953-458D-A677-D8E139001558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B46EE0-D96A-4F79-A211-18D2356E6E5A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3BECF35-B7B7-473A-B7CF-597B71705151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A185A8C-0B94-4DD7-8204-CE60AE2D0EDC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60BFA53-DB1B-4E82-8103-986371631047}"/>
              </a:ext>
            </a:extLst>
          </p:cNvPr>
          <p:cNvCxnSpPr>
            <a:cxnSpLocks/>
          </p:cNvCxnSpPr>
          <p:nvPr/>
        </p:nvCxnSpPr>
        <p:spPr>
          <a:xfrm flipV="1">
            <a:off x="688781" y="4433889"/>
            <a:ext cx="914400" cy="1371600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80857E57-A41A-4222-9294-4819A5DE0E41}"/>
              </a:ext>
            </a:extLst>
          </p:cNvPr>
          <p:cNvSpPr txBox="1"/>
          <p:nvPr/>
        </p:nvSpPr>
        <p:spPr>
          <a:xfrm>
            <a:off x="2623739" y="1761171"/>
            <a:ext cx="17226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[2,3] =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CA6142B-0F12-40FF-B621-FD8877F15CD9}"/>
              </a:ext>
            </a:extLst>
          </p:cNvPr>
          <p:cNvSpPr/>
          <p:nvPr/>
        </p:nvSpPr>
        <p:spPr>
          <a:xfrm>
            <a:off x="6212640" y="1761171"/>
            <a:ext cx="24529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+ 3 x [0,1]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29CEAA2-625F-4CD9-B101-AD931A68E982}"/>
              </a:ext>
            </a:extLst>
          </p:cNvPr>
          <p:cNvSpPr/>
          <p:nvPr/>
        </p:nvSpPr>
        <p:spPr>
          <a:xfrm>
            <a:off x="4212021" y="1761171"/>
            <a:ext cx="2010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2 x [1,0]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4509B3-3321-43AD-9908-B2DE6FE59485}"/>
              </a:ext>
            </a:extLst>
          </p:cNvPr>
          <p:cNvGrpSpPr/>
          <p:nvPr/>
        </p:nvGrpSpPr>
        <p:grpSpPr>
          <a:xfrm>
            <a:off x="4221889" y="2411177"/>
            <a:ext cx="3758441" cy="707886"/>
            <a:chOff x="3934785" y="3801979"/>
            <a:chExt cx="3758441" cy="707886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7A74FB48-FBBB-4D7B-AEF9-8433234047AF}"/>
                </a:ext>
              </a:extLst>
            </p:cNvPr>
            <p:cNvCxnSpPr>
              <a:cxnSpLocks/>
            </p:cNvCxnSpPr>
            <p:nvPr/>
          </p:nvCxnSpPr>
          <p:spPr>
            <a:xfrm>
              <a:off x="5105922" y="4155922"/>
              <a:ext cx="457200" cy="0"/>
            </a:xfrm>
            <a:prstGeom prst="straightConnector1">
              <a:avLst/>
            </a:prstGeom>
            <a:ln w="762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77179C87-3E91-4618-8349-38F674182F6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464626" y="4155923"/>
              <a:ext cx="457200" cy="0"/>
            </a:xfrm>
            <a:prstGeom prst="straightConnector1">
              <a:avLst/>
            </a:prstGeom>
            <a:ln w="762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D5A22FF-2082-4AE0-96A5-B2863E2425CC}"/>
                </a:ext>
              </a:extLst>
            </p:cNvPr>
            <p:cNvSpPr txBox="1"/>
            <p:nvPr/>
          </p:nvSpPr>
          <p:spPr>
            <a:xfrm>
              <a:off x="3934785" y="3801979"/>
              <a:ext cx="1149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x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11833F1-CBE4-424F-9EFD-C14D6EE851F8}"/>
                </a:ext>
              </a:extLst>
            </p:cNvPr>
            <p:cNvSpPr/>
            <p:nvPr/>
          </p:nvSpPr>
          <p:spPr>
            <a:xfrm>
              <a:off x="5925536" y="3801979"/>
              <a:ext cx="13115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+ 3 x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DCC9E09-7FD8-467F-BBA0-D65BA49DB875}"/>
              </a:ext>
            </a:extLst>
          </p:cNvPr>
          <p:cNvGrpSpPr/>
          <p:nvPr/>
        </p:nvGrpSpPr>
        <p:grpSpPr>
          <a:xfrm>
            <a:off x="4231757" y="3000597"/>
            <a:ext cx="4094008" cy="707886"/>
            <a:chOff x="3944653" y="4391399"/>
            <a:chExt cx="4094008" cy="70788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85E82B9-B1B5-4BB9-9758-2DF1A3B3122F}"/>
                </a:ext>
              </a:extLst>
            </p:cNvPr>
            <p:cNvSpPr txBox="1"/>
            <p:nvPr/>
          </p:nvSpPr>
          <p:spPr>
            <a:xfrm>
              <a:off x="4989087" y="4391399"/>
              <a:ext cx="690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2"/>
                  </a:solidFill>
                </a:rPr>
                <a:t>e</a:t>
              </a:r>
              <a:r>
                <a:rPr lang="en-US" sz="4000" baseline="-25000" dirty="0">
                  <a:solidFill>
                    <a:schemeClr val="accent2"/>
                  </a:solidFill>
                </a:rPr>
                <a:t>1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F4607E8-F98F-483C-9DA6-C3C5DCAFCED0}"/>
                </a:ext>
              </a:extLst>
            </p:cNvPr>
            <p:cNvSpPr txBox="1"/>
            <p:nvPr/>
          </p:nvSpPr>
          <p:spPr>
            <a:xfrm>
              <a:off x="7347791" y="4391399"/>
              <a:ext cx="6908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</a:rPr>
                <a:t>e</a:t>
              </a:r>
              <a:r>
                <a:rPr lang="en-US" sz="4000" baseline="-25000" dirty="0">
                  <a:solidFill>
                    <a:schemeClr val="accent1"/>
                  </a:solidFill>
                </a:rPr>
                <a:t>2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FE2BD98-B926-4FC3-BC25-4013292B29C7}"/>
                </a:ext>
              </a:extLst>
            </p:cNvPr>
            <p:cNvSpPr txBox="1"/>
            <p:nvPr/>
          </p:nvSpPr>
          <p:spPr>
            <a:xfrm>
              <a:off x="3944653" y="4391399"/>
              <a:ext cx="11499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2 x</a:t>
              </a: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9196D2A1-5D91-4AF0-81D6-562D88320E45}"/>
                </a:ext>
              </a:extLst>
            </p:cNvPr>
            <p:cNvSpPr/>
            <p:nvPr/>
          </p:nvSpPr>
          <p:spPr>
            <a:xfrm>
              <a:off x="5935404" y="4391399"/>
              <a:ext cx="1311578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/>
                <a:t>+ 3 x</a:t>
              </a:r>
            </a:p>
          </p:txBody>
        </p:sp>
      </p:grp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208DBAA-7FBA-4DE2-9388-9139A2E5C262}"/>
              </a:ext>
            </a:extLst>
          </p:cNvPr>
          <p:cNvCxnSpPr>
            <a:cxnSpLocks/>
          </p:cNvCxnSpPr>
          <p:nvPr/>
        </p:nvCxnSpPr>
        <p:spPr>
          <a:xfrm flipV="1">
            <a:off x="688781" y="5348289"/>
            <a:ext cx="0" cy="457200"/>
          </a:xfrm>
          <a:prstGeom prst="straightConnector1">
            <a:avLst/>
          </a:prstGeom>
          <a:ln w="762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B4A25A5-EC67-464E-85E5-C139C6545F2B}"/>
              </a:ext>
            </a:extLst>
          </p:cNvPr>
          <p:cNvCxnSpPr>
            <a:cxnSpLocks/>
          </p:cNvCxnSpPr>
          <p:nvPr/>
        </p:nvCxnSpPr>
        <p:spPr>
          <a:xfrm rot="5400000" flipV="1">
            <a:off x="917381" y="5576889"/>
            <a:ext cx="0" cy="457200"/>
          </a:xfrm>
          <a:prstGeom prst="straightConnector1">
            <a:avLst/>
          </a:prstGeom>
          <a:ln w="762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E8406F1-8403-47CC-B91F-4F6DD47FC793}"/>
              </a:ext>
            </a:extLst>
          </p:cNvPr>
          <p:cNvSpPr txBox="1"/>
          <p:nvPr/>
        </p:nvSpPr>
        <p:spPr>
          <a:xfrm>
            <a:off x="329040" y="3708483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  <a:r>
              <a:rPr lang="en-US" sz="3200" dirty="0"/>
              <a:t> = [2,3]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5FE2DFA1-F8F0-4EB3-BE54-2565DB3A2CB5}"/>
              </a:ext>
            </a:extLst>
          </p:cNvPr>
          <p:cNvSpPr txBox="1"/>
          <p:nvPr/>
        </p:nvSpPr>
        <p:spPr>
          <a:xfrm>
            <a:off x="4041333" y="3798318"/>
            <a:ext cx="40413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Can be arbitrary # of dimensions </a:t>
            </a:r>
          </a:p>
          <a:p>
            <a:pPr algn="ctr"/>
            <a:r>
              <a:rPr lang="en-US" sz="3200" dirty="0"/>
              <a:t>(typically denoted R</a:t>
            </a:r>
            <a:r>
              <a:rPr lang="en-US" sz="3200" baseline="30000" dirty="0"/>
              <a:t>n</a:t>
            </a:r>
            <a:r>
              <a:rPr lang="en-US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168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8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>
            <a:extLst>
              <a:ext uri="{FF2B5EF4-FFF2-40B4-BE49-F238E27FC236}">
                <a16:creationId xmlns:a16="http://schemas.microsoft.com/office/drawing/2014/main" id="{59E1214C-5B60-4B7B-BEB7-E5DEDED8737F}"/>
              </a:ext>
            </a:extLst>
          </p:cNvPr>
          <p:cNvGrpSpPr/>
          <p:nvPr/>
        </p:nvGrpSpPr>
        <p:grpSpPr>
          <a:xfrm>
            <a:off x="-225619" y="5822574"/>
            <a:ext cx="914400" cy="931485"/>
            <a:chOff x="-225619" y="5822574"/>
            <a:chExt cx="914400" cy="931485"/>
          </a:xfrm>
        </p:grpSpPr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6F69D8B0-7EC4-4222-B28E-4618A5C082DC}"/>
                </a:ext>
              </a:extLst>
            </p:cNvPr>
            <p:cNvGrpSpPr/>
            <p:nvPr/>
          </p:nvGrpSpPr>
          <p:grpSpPr>
            <a:xfrm flipH="1" flipV="1">
              <a:off x="688781" y="5839659"/>
              <a:ext cx="0" cy="914400"/>
              <a:chOff x="1191585" y="3777450"/>
              <a:chExt cx="0" cy="1828800"/>
            </a:xfrm>
          </p:grpSpPr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C4A5DBBF-E1BD-42F9-9D4A-EBDAA3615B3C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>
                <a:extLst>
                  <a:ext uri="{FF2B5EF4-FFF2-40B4-BE49-F238E27FC236}">
                    <a16:creationId xmlns:a16="http://schemas.microsoft.com/office/drawing/2014/main" id="{9D7726D5-2AA9-42A9-BEF4-6F6272ACEE37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EA0E09D7-263C-4888-9251-D111552701A3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2E1C4828-4CDF-43C2-9E18-20164F57E65A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CDA152F-953A-4D2B-BAD0-12FDAE562381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FD62FD4-383D-4B84-B973-E1B84286B2B7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E3DBB2C-8D91-4013-9FCD-F22B24DC39C6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0E8CD09B-520E-41F1-A77B-68D3EF5CE72B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74AEC2-3814-4CCF-8677-18250D48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Vectors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581BB7-B3B9-4155-A33B-DB8A633B35B5}"/>
              </a:ext>
            </a:extLst>
          </p:cNvPr>
          <p:cNvGrpSpPr/>
          <p:nvPr/>
        </p:nvGrpSpPr>
        <p:grpSpPr>
          <a:xfrm>
            <a:off x="688781" y="1690689"/>
            <a:ext cx="4114800" cy="4131885"/>
            <a:chOff x="1174808" y="1690689"/>
            <a:chExt cx="4114800" cy="41318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5A9882F-2D50-4A9F-A649-657AEE5E6BAE}"/>
                </a:ext>
              </a:extLst>
            </p:cNvPr>
            <p:cNvGrpSpPr/>
            <p:nvPr/>
          </p:nvGrpSpPr>
          <p:grpSpPr>
            <a:xfrm>
              <a:off x="1174808" y="1690689"/>
              <a:ext cx="0" cy="4114800"/>
              <a:chOff x="1191585" y="2053512"/>
              <a:chExt cx="0" cy="4114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DED913-927E-4E37-B698-093B1672DC47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D6FCDA71-9BB4-4F5D-A4D6-87B5EE8D5D2A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31165C9A-857E-4BF3-9F38-88E2A00EA185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B769B4F-91E2-488D-86AA-D305E3EFFA7F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8AA6366-0FC3-40C8-B698-76CA53B4CB82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2AFDF08-5848-46E0-AD4C-5697772D606F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91E5783-F39D-49EC-A865-460B4EE4B2D2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6AB365F-9163-4978-AEFE-C6BD1AD8FFD7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1515609-60AB-472E-BCD1-70CE8F755877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6E4459D-B4F8-45D9-A282-9DF476DBB314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B3FAD1C-9BEC-4982-ACCC-123B280929A2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B424916-3A79-41D2-9F99-980050A18AA5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CF95CDD-029E-46F5-B377-FD4AFAFEC9F9}"/>
                </a:ext>
              </a:extLst>
            </p:cNvPr>
            <p:cNvGrpSpPr/>
            <p:nvPr/>
          </p:nvGrpSpPr>
          <p:grpSpPr>
            <a:xfrm rot="5400000">
              <a:off x="3232208" y="3765174"/>
              <a:ext cx="0" cy="4114800"/>
              <a:chOff x="1191585" y="2053512"/>
              <a:chExt cx="0" cy="4114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97675F7-EEC0-402B-97FE-76D5D6DF4DC1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B64E9E54-8BD4-45AA-B93A-535DC53BC298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FADCD37-3F37-425F-A1FD-F155212BC94C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88B486F-9E99-4B79-8314-0AEB5A1981A7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22D6504-8203-49B1-8A77-E4CAF165CF49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F7D422B-4B78-48CA-BCE6-318562C85E9C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A966882-F67A-4B22-8CE1-4A6E7A560711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ED5ACC3-0D32-474D-A94D-50E86B9C900F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2E86E69-A953-458D-A677-D8E139001558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B46EE0-D96A-4F79-A211-18D2356E6E5A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3BECF35-B7B7-473A-B7CF-597B71705151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A185A8C-0B94-4DD7-8204-CE60AE2D0EDC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60BFA53-DB1B-4E82-8103-986371631047}"/>
              </a:ext>
            </a:extLst>
          </p:cNvPr>
          <p:cNvCxnSpPr>
            <a:cxnSpLocks/>
          </p:cNvCxnSpPr>
          <p:nvPr/>
        </p:nvCxnSpPr>
        <p:spPr>
          <a:xfrm flipV="1">
            <a:off x="688781" y="4433889"/>
            <a:ext cx="914400" cy="1371600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D208DBAA-7FBA-4DE2-9388-9139A2E5C262}"/>
              </a:ext>
            </a:extLst>
          </p:cNvPr>
          <p:cNvCxnSpPr>
            <a:cxnSpLocks/>
          </p:cNvCxnSpPr>
          <p:nvPr/>
        </p:nvCxnSpPr>
        <p:spPr>
          <a:xfrm flipV="1">
            <a:off x="688781" y="5348289"/>
            <a:ext cx="0" cy="457200"/>
          </a:xfrm>
          <a:prstGeom prst="straightConnector1">
            <a:avLst/>
          </a:prstGeom>
          <a:ln w="762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6B4A25A5-EC67-464E-85E5-C139C6545F2B}"/>
              </a:ext>
            </a:extLst>
          </p:cNvPr>
          <p:cNvCxnSpPr>
            <a:cxnSpLocks/>
          </p:cNvCxnSpPr>
          <p:nvPr/>
        </p:nvCxnSpPr>
        <p:spPr>
          <a:xfrm rot="5400000" flipV="1">
            <a:off x="917381" y="5576889"/>
            <a:ext cx="0" cy="457200"/>
          </a:xfrm>
          <a:prstGeom prst="straightConnector1">
            <a:avLst/>
          </a:prstGeom>
          <a:ln w="762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>
            <a:extLst>
              <a:ext uri="{FF2B5EF4-FFF2-40B4-BE49-F238E27FC236}">
                <a16:creationId xmlns:a16="http://schemas.microsoft.com/office/drawing/2014/main" id="{9E8406F1-8403-47CC-B91F-4F6DD47FC793}"/>
              </a:ext>
            </a:extLst>
          </p:cNvPr>
          <p:cNvSpPr txBox="1"/>
          <p:nvPr/>
        </p:nvSpPr>
        <p:spPr>
          <a:xfrm>
            <a:off x="329040" y="3708483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  <a:r>
              <a:rPr lang="en-US" sz="3200" dirty="0"/>
              <a:t> = [2,3]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B2CFB6-5CC3-404B-B1D5-2890986A3C5A}"/>
                  </a:ext>
                </a:extLst>
              </p:cNvPr>
              <p:cNvSpPr txBox="1"/>
              <p:nvPr/>
            </p:nvSpPr>
            <p:spPr>
              <a:xfrm>
                <a:off x="2702577" y="1784094"/>
                <a:ext cx="1869423" cy="10264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5B2CFB6-5CC3-404B-B1D5-2890986A3C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577" y="1784094"/>
                <a:ext cx="1869423" cy="1026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F8DB96D-EAE2-4C88-AA30-54BF97A19107}"/>
              </a:ext>
            </a:extLst>
          </p:cNvPr>
          <p:cNvGrpSpPr/>
          <p:nvPr/>
        </p:nvGrpSpPr>
        <p:grpSpPr>
          <a:xfrm>
            <a:off x="5304123" y="1651571"/>
            <a:ext cx="1628716" cy="1291481"/>
            <a:chOff x="5304123" y="1651571"/>
            <a:chExt cx="1628716" cy="12914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D66E294-14AB-4782-B445-E62129616FA7}"/>
                    </a:ext>
                  </a:extLst>
                </p:cNvPr>
                <p:cNvSpPr txBox="1"/>
                <p:nvPr/>
              </p:nvSpPr>
              <p:spPr>
                <a:xfrm>
                  <a:off x="5304123" y="1651571"/>
                  <a:ext cx="161685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=2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3D66E294-14AB-4782-B445-E62129616F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123" y="1651571"/>
                  <a:ext cx="1616853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DAB3AE6-4262-45CF-814D-BB5980C3EC72}"/>
                    </a:ext>
                  </a:extLst>
                </p:cNvPr>
                <p:cNvSpPr txBox="1"/>
                <p:nvPr/>
              </p:nvSpPr>
              <p:spPr>
                <a:xfrm>
                  <a:off x="5304123" y="2327499"/>
                  <a:ext cx="162871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=3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2" name="TextBox 71">
                  <a:extLst>
                    <a:ext uri="{FF2B5EF4-FFF2-40B4-BE49-F238E27FC236}">
                      <a16:creationId xmlns:a16="http://schemas.microsoft.com/office/drawing/2014/main" id="{2DAB3AE6-4262-45CF-814D-BB5980C3EC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123" y="2327499"/>
                  <a:ext cx="1628716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3" name="TextBox 72">
            <a:extLst>
              <a:ext uri="{FF2B5EF4-FFF2-40B4-BE49-F238E27FC236}">
                <a16:creationId xmlns:a16="http://schemas.microsoft.com/office/drawing/2014/main" id="{17DB80B6-5B98-4740-B973-5D6A150D7FD8}"/>
              </a:ext>
            </a:extLst>
          </p:cNvPr>
          <p:cNvSpPr txBox="1"/>
          <p:nvPr/>
        </p:nvSpPr>
        <p:spPr>
          <a:xfrm>
            <a:off x="2702576" y="3708483"/>
            <a:ext cx="61123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Just an array!</a:t>
            </a:r>
          </a:p>
          <a:p>
            <a:pPr algn="ctr"/>
            <a:r>
              <a:rPr lang="en-US" sz="3200" dirty="0"/>
              <a:t>Get in the habit of thinking of them as columns.</a:t>
            </a:r>
          </a:p>
        </p:txBody>
      </p:sp>
    </p:spTree>
    <p:extLst>
      <p:ext uri="{BB962C8B-B14F-4D97-AF65-F5344CB8AC3E}">
        <p14:creationId xmlns:p14="http://schemas.microsoft.com/office/powerpoint/2010/main" val="915507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>
            <a:extLst>
              <a:ext uri="{FF2B5EF4-FFF2-40B4-BE49-F238E27FC236}">
                <a16:creationId xmlns:a16="http://schemas.microsoft.com/office/drawing/2014/main" id="{18ADE879-7DE4-4CCC-9E7A-E32E73B0939B}"/>
              </a:ext>
            </a:extLst>
          </p:cNvPr>
          <p:cNvGrpSpPr/>
          <p:nvPr/>
        </p:nvGrpSpPr>
        <p:grpSpPr>
          <a:xfrm>
            <a:off x="-225619" y="5822574"/>
            <a:ext cx="914400" cy="931485"/>
            <a:chOff x="-225619" y="5822574"/>
            <a:chExt cx="914400" cy="931485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87F2545C-249B-42E4-BD2D-71BEC7D7F69D}"/>
                </a:ext>
              </a:extLst>
            </p:cNvPr>
            <p:cNvGrpSpPr/>
            <p:nvPr/>
          </p:nvGrpSpPr>
          <p:grpSpPr>
            <a:xfrm flipH="1" flipV="1">
              <a:off x="688781" y="5839659"/>
              <a:ext cx="0" cy="914400"/>
              <a:chOff x="1191585" y="3777450"/>
              <a:chExt cx="0" cy="1828800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F10C3486-C3F1-4147-BD93-76AA50B81665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C2297708-133D-40C5-84A7-AD862EFAD16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3B4EBE40-1D37-4D2C-9A04-0CED4BB506C9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21A83259-139F-46E7-906D-DAD147D2CEE5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7E69C7C-424B-4877-A75F-BE106F4CF16E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A04AF1B-2680-49AA-8EFC-B99352B3F0C0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FF81F2E-19C6-4981-8C18-260B49F59C7B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6BBFDC11-2DDB-49DB-A5F3-992787F8A295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74AEC2-3814-4CCF-8677-18250D48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Scaling Vectors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581BB7-B3B9-4155-A33B-DB8A633B35B5}"/>
              </a:ext>
            </a:extLst>
          </p:cNvPr>
          <p:cNvGrpSpPr/>
          <p:nvPr/>
        </p:nvGrpSpPr>
        <p:grpSpPr>
          <a:xfrm>
            <a:off x="688781" y="1690689"/>
            <a:ext cx="4114800" cy="4131885"/>
            <a:chOff x="1174808" y="1690689"/>
            <a:chExt cx="4114800" cy="41318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5A9882F-2D50-4A9F-A649-657AEE5E6BAE}"/>
                </a:ext>
              </a:extLst>
            </p:cNvPr>
            <p:cNvGrpSpPr/>
            <p:nvPr/>
          </p:nvGrpSpPr>
          <p:grpSpPr>
            <a:xfrm>
              <a:off x="1174808" y="1690689"/>
              <a:ext cx="0" cy="4114800"/>
              <a:chOff x="1191585" y="2053512"/>
              <a:chExt cx="0" cy="4114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DED913-927E-4E37-B698-093B1672DC47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D6FCDA71-9BB4-4F5D-A4D6-87B5EE8D5D2A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31165C9A-857E-4BF3-9F38-88E2A00EA185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B769B4F-91E2-488D-86AA-D305E3EFFA7F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8AA6366-0FC3-40C8-B698-76CA53B4CB82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2AFDF08-5848-46E0-AD4C-5697772D606F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91E5783-F39D-49EC-A865-460B4EE4B2D2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6AB365F-9163-4978-AEFE-C6BD1AD8FFD7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1515609-60AB-472E-BCD1-70CE8F755877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6E4459D-B4F8-45D9-A282-9DF476DBB314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B3FAD1C-9BEC-4982-ACCC-123B280929A2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B424916-3A79-41D2-9F99-980050A18AA5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CF95CDD-029E-46F5-B377-FD4AFAFEC9F9}"/>
                </a:ext>
              </a:extLst>
            </p:cNvPr>
            <p:cNvGrpSpPr/>
            <p:nvPr/>
          </p:nvGrpSpPr>
          <p:grpSpPr>
            <a:xfrm rot="5400000">
              <a:off x="3232208" y="3765174"/>
              <a:ext cx="0" cy="4114800"/>
              <a:chOff x="1191585" y="2053512"/>
              <a:chExt cx="0" cy="4114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97675F7-EEC0-402B-97FE-76D5D6DF4DC1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B64E9E54-8BD4-45AA-B93A-535DC53BC298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FADCD37-3F37-425F-A1FD-F155212BC94C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88B486F-9E99-4B79-8314-0AEB5A1981A7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22D6504-8203-49B1-8A77-E4CAF165CF49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F7D422B-4B78-48CA-BCE6-318562C85E9C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A966882-F67A-4B22-8CE1-4A6E7A560711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ED5ACC3-0D32-474D-A94D-50E86B9C900F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2E86E69-A953-458D-A677-D8E139001558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B46EE0-D96A-4F79-A211-18D2356E6E5A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3BECF35-B7B7-473A-B7CF-597B71705151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A185A8C-0B94-4DD7-8204-CE60AE2D0EDC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60BFA53-DB1B-4E82-8103-986371631047}"/>
              </a:ext>
            </a:extLst>
          </p:cNvPr>
          <p:cNvCxnSpPr>
            <a:cxnSpLocks/>
          </p:cNvCxnSpPr>
          <p:nvPr/>
        </p:nvCxnSpPr>
        <p:spPr>
          <a:xfrm flipV="1">
            <a:off x="688781" y="4433889"/>
            <a:ext cx="914400" cy="13716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3E2DC40-43C2-4CBA-A56C-7DA1F867DB28}"/>
              </a:ext>
            </a:extLst>
          </p:cNvPr>
          <p:cNvCxnSpPr>
            <a:cxnSpLocks/>
          </p:cNvCxnSpPr>
          <p:nvPr/>
        </p:nvCxnSpPr>
        <p:spPr>
          <a:xfrm flipV="1">
            <a:off x="688780" y="3069707"/>
            <a:ext cx="1828800" cy="27432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57A60128-3624-4222-8706-C2BF58B3D7D0}"/>
              </a:ext>
            </a:extLst>
          </p:cNvPr>
          <p:cNvSpPr txBox="1"/>
          <p:nvPr/>
        </p:nvSpPr>
        <p:spPr>
          <a:xfrm>
            <a:off x="329040" y="3708483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  <a:r>
              <a:rPr lang="en-US" sz="3200" dirty="0"/>
              <a:t> = [2,3]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0FDF9DB-3DFC-46A3-8693-F714ACA8F820}"/>
              </a:ext>
            </a:extLst>
          </p:cNvPr>
          <p:cNvSpPr txBox="1"/>
          <p:nvPr/>
        </p:nvSpPr>
        <p:spPr>
          <a:xfrm>
            <a:off x="917381" y="2405184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2</a:t>
            </a:r>
            <a:r>
              <a:rPr lang="en-US" sz="3200" b="1" dirty="0"/>
              <a:t>x</a:t>
            </a:r>
            <a:r>
              <a:rPr lang="en-US" sz="3200" dirty="0"/>
              <a:t> = [4,6]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AE867B9-BF40-40DA-B5E2-07E9985541F6}"/>
              </a:ext>
            </a:extLst>
          </p:cNvPr>
          <p:cNvSpPr txBox="1"/>
          <p:nvPr/>
        </p:nvSpPr>
        <p:spPr>
          <a:xfrm>
            <a:off x="2974782" y="2405184"/>
            <a:ext cx="6169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scale vector by a </a:t>
            </a:r>
            <a:r>
              <a:rPr lang="en-US" sz="3200" i="1" dirty="0"/>
              <a:t>scalar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Scalar = single number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Dimensions changed independently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Changes </a:t>
            </a:r>
            <a:r>
              <a:rPr lang="en-US" sz="3200" i="1" dirty="0"/>
              <a:t>magnitude / length</a:t>
            </a:r>
            <a:r>
              <a:rPr lang="en-US" sz="3200" dirty="0"/>
              <a:t>, does not change </a:t>
            </a:r>
            <a:r>
              <a:rPr lang="en-US" sz="3200" i="1" dirty="0"/>
              <a:t>direction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300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1FAF6-37FF-4AAC-B31D-E65DBF1B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 – Math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044AB46-AA0D-4BF1-829A-B455A60FB0EE}"/>
              </a:ext>
            </a:extLst>
          </p:cNvPr>
          <p:cNvGrpSpPr/>
          <p:nvPr/>
        </p:nvGrpSpPr>
        <p:grpSpPr>
          <a:xfrm>
            <a:off x="883920" y="4176493"/>
            <a:ext cx="7376160" cy="1820411"/>
            <a:chOff x="923907" y="3121404"/>
            <a:chExt cx="7376160" cy="1820411"/>
          </a:xfrm>
        </p:grpSpPr>
        <p:pic>
          <p:nvPicPr>
            <p:cNvPr id="1026" name="Picture 2" descr="http://www-personal.umich.edu/~ahorawa/umich_math.png">
              <a:extLst>
                <a:ext uri="{FF2B5EF4-FFF2-40B4-BE49-F238E27FC236}">
                  <a16:creationId xmlns:a16="http://schemas.microsoft.com/office/drawing/2014/main" id="{11C8F546-35A6-42E7-9105-BB224E52B6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907" y="3461109"/>
              <a:ext cx="7376160" cy="114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0F2B4E93-9E35-4D34-9255-1EFADD40A446}"/>
                </a:ext>
              </a:extLst>
            </p:cNvPr>
            <p:cNvCxnSpPr/>
            <p:nvPr/>
          </p:nvCxnSpPr>
          <p:spPr>
            <a:xfrm>
              <a:off x="1017305" y="3121404"/>
              <a:ext cx="7189365" cy="1820411"/>
            </a:xfrm>
            <a:prstGeom prst="line">
              <a:avLst/>
            </a:prstGeom>
            <a:ln w="1778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D1011D-A9DA-48BD-A723-3DE9DD0FBF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17305" y="3121404"/>
              <a:ext cx="7189365" cy="1820411"/>
            </a:xfrm>
            <a:prstGeom prst="line">
              <a:avLst/>
            </a:prstGeom>
            <a:ln w="177800" cap="rnd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BD82625-B34F-4C4D-AE88-4DBC669DA9ED}"/>
              </a:ext>
            </a:extLst>
          </p:cNvPr>
          <p:cNvSpPr txBox="1"/>
          <p:nvPr/>
        </p:nvSpPr>
        <p:spPr>
          <a:xfrm>
            <a:off x="546700" y="1690689"/>
            <a:ext cx="80506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Two goals for the next two classes: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Math with computers ≠ Math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Practical math you need to know but may not have been taught</a:t>
            </a:r>
          </a:p>
        </p:txBody>
      </p:sp>
    </p:spTree>
    <p:extLst>
      <p:ext uri="{BB962C8B-B14F-4D97-AF65-F5344CB8AC3E}">
        <p14:creationId xmlns:p14="http://schemas.microsoft.com/office/powerpoint/2010/main" val="21802604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>
            <a:extLst>
              <a:ext uri="{FF2B5EF4-FFF2-40B4-BE49-F238E27FC236}">
                <a16:creationId xmlns:a16="http://schemas.microsoft.com/office/drawing/2014/main" id="{A7A46EA4-BA37-4FAE-A2DC-1FC4141C3ACA}"/>
              </a:ext>
            </a:extLst>
          </p:cNvPr>
          <p:cNvGrpSpPr/>
          <p:nvPr/>
        </p:nvGrpSpPr>
        <p:grpSpPr>
          <a:xfrm>
            <a:off x="-225619" y="5822574"/>
            <a:ext cx="914400" cy="931485"/>
            <a:chOff x="-225619" y="5822574"/>
            <a:chExt cx="914400" cy="931485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1AC30B6-76B2-4CF1-AFD0-123B9B2FD2BA}"/>
                </a:ext>
              </a:extLst>
            </p:cNvPr>
            <p:cNvGrpSpPr/>
            <p:nvPr/>
          </p:nvGrpSpPr>
          <p:grpSpPr>
            <a:xfrm flipH="1" flipV="1">
              <a:off x="688781" y="5839659"/>
              <a:ext cx="0" cy="914400"/>
              <a:chOff x="1191585" y="3777450"/>
              <a:chExt cx="0" cy="1828800"/>
            </a:xfrm>
          </p:grpSpPr>
          <p:cxnSp>
            <p:nvCxnSpPr>
              <p:cNvPr id="68" name="Straight Arrow Connector 67">
                <a:extLst>
                  <a:ext uri="{FF2B5EF4-FFF2-40B4-BE49-F238E27FC236}">
                    <a16:creationId xmlns:a16="http://schemas.microsoft.com/office/drawing/2014/main" id="{6832EC18-66C4-4721-8B7A-FB4B92DF58BF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>
                <a:extLst>
                  <a:ext uri="{FF2B5EF4-FFF2-40B4-BE49-F238E27FC236}">
                    <a16:creationId xmlns:a16="http://schemas.microsoft.com/office/drawing/2014/main" id="{999D3EC8-E2EB-457F-B4A3-AFB5585C10D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59B8EB4-8F30-4E6C-9640-CD9408DB0EE7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49BF4685-73AE-4E40-8F13-11D659D70202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446D07E5-D9E5-40DF-8A57-0CDA6B764D49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7BEE2E0-DE68-400F-BB5A-65F174D890FE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5832D1C9-F923-481C-A7AC-7765BB67A460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E0CDCC2D-6CCC-46C2-8B59-0056D180250D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74AEC2-3814-4CCF-8677-18250D48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Adding Vectors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581BB7-B3B9-4155-A33B-DB8A633B35B5}"/>
              </a:ext>
            </a:extLst>
          </p:cNvPr>
          <p:cNvGrpSpPr/>
          <p:nvPr/>
        </p:nvGrpSpPr>
        <p:grpSpPr>
          <a:xfrm>
            <a:off x="688781" y="1690689"/>
            <a:ext cx="4114800" cy="4131885"/>
            <a:chOff x="1174808" y="1690689"/>
            <a:chExt cx="4114800" cy="41318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5A9882F-2D50-4A9F-A649-657AEE5E6BAE}"/>
                </a:ext>
              </a:extLst>
            </p:cNvPr>
            <p:cNvGrpSpPr/>
            <p:nvPr/>
          </p:nvGrpSpPr>
          <p:grpSpPr>
            <a:xfrm>
              <a:off x="1174808" y="1690689"/>
              <a:ext cx="0" cy="4114800"/>
              <a:chOff x="1191585" y="2053512"/>
              <a:chExt cx="0" cy="4114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DED913-927E-4E37-B698-093B1672DC47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D6FCDA71-9BB4-4F5D-A4D6-87B5EE8D5D2A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31165C9A-857E-4BF3-9F38-88E2A00EA185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B769B4F-91E2-488D-86AA-D305E3EFFA7F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8AA6366-0FC3-40C8-B698-76CA53B4CB82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2AFDF08-5848-46E0-AD4C-5697772D606F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91E5783-F39D-49EC-A865-460B4EE4B2D2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6AB365F-9163-4978-AEFE-C6BD1AD8FFD7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1515609-60AB-472E-BCD1-70CE8F755877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6E4459D-B4F8-45D9-A282-9DF476DBB314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B3FAD1C-9BEC-4982-ACCC-123B280929A2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B424916-3A79-41D2-9F99-980050A18AA5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CF95CDD-029E-46F5-B377-FD4AFAFEC9F9}"/>
                </a:ext>
              </a:extLst>
            </p:cNvPr>
            <p:cNvGrpSpPr/>
            <p:nvPr/>
          </p:nvGrpSpPr>
          <p:grpSpPr>
            <a:xfrm rot="5400000">
              <a:off x="3232208" y="3765174"/>
              <a:ext cx="0" cy="4114800"/>
              <a:chOff x="1191585" y="2053512"/>
              <a:chExt cx="0" cy="4114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97675F7-EEC0-402B-97FE-76D5D6DF4DC1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B64E9E54-8BD4-45AA-B93A-535DC53BC298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FADCD37-3F37-425F-A1FD-F155212BC94C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88B486F-9E99-4B79-8314-0AEB5A1981A7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22D6504-8203-49B1-8A77-E4CAF165CF49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F7D422B-4B78-48CA-BCE6-318562C85E9C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A966882-F67A-4B22-8CE1-4A6E7A560711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ED5ACC3-0D32-474D-A94D-50E86B9C900F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2E86E69-A953-458D-A677-D8E139001558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B46EE0-D96A-4F79-A211-18D2356E6E5A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3BECF35-B7B7-473A-B7CF-597B71705151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A185A8C-0B94-4DD7-8204-CE60AE2D0EDC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460BFA53-DB1B-4E82-8103-986371631047}"/>
              </a:ext>
            </a:extLst>
          </p:cNvPr>
          <p:cNvCxnSpPr>
            <a:cxnSpLocks/>
          </p:cNvCxnSpPr>
          <p:nvPr/>
        </p:nvCxnSpPr>
        <p:spPr>
          <a:xfrm flipV="1">
            <a:off x="688781" y="4433889"/>
            <a:ext cx="914400" cy="13716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C500992-295E-4E13-8F6C-3F019F3128FB}"/>
              </a:ext>
            </a:extLst>
          </p:cNvPr>
          <p:cNvCxnSpPr>
            <a:cxnSpLocks/>
          </p:cNvCxnSpPr>
          <p:nvPr/>
        </p:nvCxnSpPr>
        <p:spPr>
          <a:xfrm flipV="1">
            <a:off x="682384" y="5348289"/>
            <a:ext cx="1371600" cy="45720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7CC940-93A9-4CE6-B4B9-8883A2015119}"/>
              </a:ext>
            </a:extLst>
          </p:cNvPr>
          <p:cNvSpPr txBox="1"/>
          <p:nvPr/>
        </p:nvSpPr>
        <p:spPr>
          <a:xfrm>
            <a:off x="2413725" y="5055901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y</a:t>
            </a:r>
            <a:r>
              <a:rPr lang="en-US" sz="3200" dirty="0"/>
              <a:t> = [3,1]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2388A92-F1CB-4378-8FBA-5E57AE416AA1}"/>
              </a:ext>
            </a:extLst>
          </p:cNvPr>
          <p:cNvCxnSpPr>
            <a:cxnSpLocks/>
          </p:cNvCxnSpPr>
          <p:nvPr/>
        </p:nvCxnSpPr>
        <p:spPr>
          <a:xfrm flipV="1">
            <a:off x="688781" y="3976689"/>
            <a:ext cx="2286000" cy="1828800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EA6E5DC2-A5DC-423F-9E1C-967E1241C16A}"/>
              </a:ext>
            </a:extLst>
          </p:cNvPr>
          <p:cNvSpPr txBox="1"/>
          <p:nvPr/>
        </p:nvSpPr>
        <p:spPr>
          <a:xfrm>
            <a:off x="3288457" y="3708483"/>
            <a:ext cx="2567085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accent4"/>
                </a:solidFill>
              </a:rPr>
              <a:t>x+y</a:t>
            </a:r>
            <a:r>
              <a:rPr lang="en-US" sz="3200" dirty="0">
                <a:solidFill>
                  <a:schemeClr val="accent4"/>
                </a:solidFill>
              </a:rPr>
              <a:t> </a:t>
            </a:r>
            <a:r>
              <a:rPr lang="en-US" sz="3200" dirty="0"/>
              <a:t>= [5,4]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45CA48-759F-4901-A6D4-B7A5967C40C4}"/>
              </a:ext>
            </a:extLst>
          </p:cNvPr>
          <p:cNvSpPr txBox="1"/>
          <p:nvPr/>
        </p:nvSpPr>
        <p:spPr>
          <a:xfrm>
            <a:off x="329040" y="3708483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x</a:t>
            </a:r>
            <a:r>
              <a:rPr lang="en-US" sz="3200" dirty="0"/>
              <a:t> = [2,3]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FC60DD8-0B1D-4D84-92E6-E295DD80D812}"/>
              </a:ext>
            </a:extLst>
          </p:cNvPr>
          <p:cNvCxnSpPr>
            <a:cxnSpLocks/>
          </p:cNvCxnSpPr>
          <p:nvPr/>
        </p:nvCxnSpPr>
        <p:spPr>
          <a:xfrm flipV="1">
            <a:off x="1576669" y="4000870"/>
            <a:ext cx="1371600" cy="45720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8368338-2013-4FF3-BB49-7D5272CAFC61}"/>
              </a:ext>
            </a:extLst>
          </p:cNvPr>
          <p:cNvCxnSpPr>
            <a:cxnSpLocks/>
          </p:cNvCxnSpPr>
          <p:nvPr/>
        </p:nvCxnSpPr>
        <p:spPr>
          <a:xfrm flipV="1">
            <a:off x="2060381" y="3993900"/>
            <a:ext cx="914400" cy="13716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235FBA0-3DBB-41D7-8D27-F77690998574}"/>
              </a:ext>
            </a:extLst>
          </p:cNvPr>
          <p:cNvSpPr txBox="1"/>
          <p:nvPr/>
        </p:nvSpPr>
        <p:spPr>
          <a:xfrm>
            <a:off x="1603181" y="1531250"/>
            <a:ext cx="754081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add vectors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Dimensions changed independently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Order irrelevant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Can change direction and magnitude</a:t>
            </a:r>
          </a:p>
        </p:txBody>
      </p:sp>
    </p:spTree>
    <p:extLst>
      <p:ext uri="{BB962C8B-B14F-4D97-AF65-F5344CB8AC3E}">
        <p14:creationId xmlns:p14="http://schemas.microsoft.com/office/powerpoint/2010/main" val="1758634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68">
            <a:extLst>
              <a:ext uri="{FF2B5EF4-FFF2-40B4-BE49-F238E27FC236}">
                <a16:creationId xmlns:a16="http://schemas.microsoft.com/office/drawing/2014/main" id="{60993058-18F5-4EB6-AC98-3544AC2A8DFB}"/>
              </a:ext>
            </a:extLst>
          </p:cNvPr>
          <p:cNvGrpSpPr/>
          <p:nvPr/>
        </p:nvGrpSpPr>
        <p:grpSpPr>
          <a:xfrm>
            <a:off x="-225619" y="5822574"/>
            <a:ext cx="914400" cy="931485"/>
            <a:chOff x="-225619" y="5822574"/>
            <a:chExt cx="914400" cy="931485"/>
          </a:xfrm>
        </p:grpSpPr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5F6D9C48-51BB-4EFA-9CD1-7D586709B4A9}"/>
                </a:ext>
              </a:extLst>
            </p:cNvPr>
            <p:cNvGrpSpPr/>
            <p:nvPr/>
          </p:nvGrpSpPr>
          <p:grpSpPr>
            <a:xfrm flipH="1" flipV="1">
              <a:off x="688781" y="5839659"/>
              <a:ext cx="0" cy="914400"/>
              <a:chOff x="1191585" y="3777450"/>
              <a:chExt cx="0" cy="1828800"/>
            </a:xfrm>
          </p:grpSpPr>
          <p:cxnSp>
            <p:nvCxnSpPr>
              <p:cNvPr id="77" name="Straight Arrow Connector 76">
                <a:extLst>
                  <a:ext uri="{FF2B5EF4-FFF2-40B4-BE49-F238E27FC236}">
                    <a16:creationId xmlns:a16="http://schemas.microsoft.com/office/drawing/2014/main" id="{498D1929-2291-4BB7-87EB-F19E3E50EBFD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>
                <a:extLst>
                  <a:ext uri="{FF2B5EF4-FFF2-40B4-BE49-F238E27FC236}">
                    <a16:creationId xmlns:a16="http://schemas.microsoft.com/office/drawing/2014/main" id="{E936AC2A-6F11-4A14-BE95-15B425944A90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9BBD5270-9353-40ED-B4F3-433F130D88D4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C5988F1-41D5-44A2-95CF-B17FE3FEDE74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574D708C-98F1-41E7-818C-592685660894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3229A855-7114-4608-88AE-952000E28CDB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8E9B38BA-553F-4843-8175-C1E3188D5435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C3AA4748-17B4-4BF9-846D-DE1A73DDCBC8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74AEC2-3814-4CCF-8677-18250D48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Scaling and Adding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0581BB7-B3B9-4155-A33B-DB8A633B35B5}"/>
              </a:ext>
            </a:extLst>
          </p:cNvPr>
          <p:cNvGrpSpPr/>
          <p:nvPr/>
        </p:nvGrpSpPr>
        <p:grpSpPr>
          <a:xfrm>
            <a:off x="688781" y="1690689"/>
            <a:ext cx="4114800" cy="4131885"/>
            <a:chOff x="1174808" y="1690689"/>
            <a:chExt cx="4114800" cy="4131885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5A9882F-2D50-4A9F-A649-657AEE5E6BAE}"/>
                </a:ext>
              </a:extLst>
            </p:cNvPr>
            <p:cNvGrpSpPr/>
            <p:nvPr/>
          </p:nvGrpSpPr>
          <p:grpSpPr>
            <a:xfrm>
              <a:off x="1174808" y="1690689"/>
              <a:ext cx="0" cy="4114800"/>
              <a:chOff x="1191585" y="2053512"/>
              <a:chExt cx="0" cy="4114800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6DED913-927E-4E37-B698-093B1672DC47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" name="Straight Arrow Connector 5">
                  <a:extLst>
                    <a:ext uri="{FF2B5EF4-FFF2-40B4-BE49-F238E27FC236}">
                      <a16:creationId xmlns:a16="http://schemas.microsoft.com/office/drawing/2014/main" id="{D6FCDA71-9BB4-4F5D-A4D6-87B5EE8D5D2A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31165C9A-857E-4BF3-9F38-88E2A00EA185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9B769B4F-91E2-488D-86AA-D305E3EFFA7F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A8AA6366-0FC3-40C8-B698-76CA53B4CB82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62AFDF08-5848-46E0-AD4C-5697772D606F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91E5783-F39D-49EC-A865-460B4EE4B2D2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96AB365F-9163-4978-AEFE-C6BD1AD8FFD7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E1515609-60AB-472E-BCD1-70CE8F755877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16E4459D-B4F8-45D9-A282-9DF476DBB314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7B3FAD1C-9BEC-4982-ACCC-123B280929A2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BB424916-3A79-41D2-9F99-980050A18AA5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ACF95CDD-029E-46F5-B377-FD4AFAFEC9F9}"/>
                </a:ext>
              </a:extLst>
            </p:cNvPr>
            <p:cNvGrpSpPr/>
            <p:nvPr/>
          </p:nvGrpSpPr>
          <p:grpSpPr>
            <a:xfrm rot="5400000">
              <a:off x="3232208" y="3765174"/>
              <a:ext cx="0" cy="4114800"/>
              <a:chOff x="1191585" y="2053512"/>
              <a:chExt cx="0" cy="4114800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397675F7-EEC0-402B-97FE-76D5D6DF4DC1}"/>
                  </a:ext>
                </a:extLst>
              </p:cNvPr>
              <p:cNvGrpSpPr/>
              <p:nvPr/>
            </p:nvGrpSpPr>
            <p:grpSpPr>
              <a:xfrm>
                <a:off x="1191585" y="5253912"/>
                <a:ext cx="0" cy="914400"/>
                <a:chOff x="1191585" y="3777450"/>
                <a:chExt cx="0" cy="1828800"/>
              </a:xfrm>
            </p:grpSpPr>
            <p:cxnSp>
              <p:nvCxnSpPr>
                <p:cNvPr id="60" name="Straight Arrow Connector 59">
                  <a:extLst>
                    <a:ext uri="{FF2B5EF4-FFF2-40B4-BE49-F238E27FC236}">
                      <a16:creationId xmlns:a16="http://schemas.microsoft.com/office/drawing/2014/main" id="{B64E9E54-8BD4-45AA-B93A-535DC53BC298}"/>
                    </a:ext>
                  </a:extLst>
                </p:cNvPr>
                <p:cNvCxnSpPr/>
                <p:nvPr/>
              </p:nvCxnSpPr>
              <p:spPr>
                <a:xfrm flipV="1">
                  <a:off x="1191585" y="4691850"/>
                  <a:ext cx="0" cy="9144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Arrow Connector 60">
                  <a:extLst>
                    <a:ext uri="{FF2B5EF4-FFF2-40B4-BE49-F238E27FC236}">
                      <a16:creationId xmlns:a16="http://schemas.microsoft.com/office/drawing/2014/main" id="{CFADCD37-3F37-425F-A1FD-F155212BC94C}"/>
                    </a:ext>
                  </a:extLst>
                </p:cNvPr>
                <p:cNvCxnSpPr/>
                <p:nvPr/>
              </p:nvCxnSpPr>
              <p:spPr>
                <a:xfrm flipV="1">
                  <a:off x="1191585" y="3777450"/>
                  <a:ext cx="0" cy="1828800"/>
                </a:xfrm>
                <a:prstGeom prst="straightConnector1">
                  <a:avLst/>
                </a:prstGeom>
                <a:ln w="76200" cap="rnd">
                  <a:solidFill>
                    <a:schemeClr val="tx1"/>
                  </a:solidFill>
                  <a:tailEnd type="oval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88B486F-9E99-4B79-8314-0AEB5A1981A7}"/>
                  </a:ext>
                </a:extLst>
              </p:cNvPr>
              <p:cNvCxnSpPr/>
              <p:nvPr/>
            </p:nvCxnSpPr>
            <p:spPr>
              <a:xfrm flipV="1">
                <a:off x="1191585" y="5711112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22D6504-8203-49B1-8A77-E4CAF165CF49}"/>
                  </a:ext>
                </a:extLst>
              </p:cNvPr>
              <p:cNvCxnSpPr/>
              <p:nvPr/>
            </p:nvCxnSpPr>
            <p:spPr>
              <a:xfrm flipV="1">
                <a:off x="1191585" y="5253912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0F7D422B-4B78-48CA-BCE6-318562C85E9C}"/>
                  </a:ext>
                </a:extLst>
              </p:cNvPr>
              <p:cNvCxnSpPr/>
              <p:nvPr/>
            </p:nvCxnSpPr>
            <p:spPr>
              <a:xfrm flipV="1">
                <a:off x="1191585" y="4796712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EA966882-F67A-4B22-8CE1-4A6E7A560711}"/>
                  </a:ext>
                </a:extLst>
              </p:cNvPr>
              <p:cNvCxnSpPr/>
              <p:nvPr/>
            </p:nvCxnSpPr>
            <p:spPr>
              <a:xfrm flipV="1">
                <a:off x="1191585" y="4339512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4ED5ACC3-0D32-474D-A94D-50E86B9C900F}"/>
                  </a:ext>
                </a:extLst>
              </p:cNvPr>
              <p:cNvCxnSpPr/>
              <p:nvPr/>
            </p:nvCxnSpPr>
            <p:spPr>
              <a:xfrm flipV="1">
                <a:off x="1191585" y="3882312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02E86E69-A953-458D-A677-D8E139001558}"/>
                  </a:ext>
                </a:extLst>
              </p:cNvPr>
              <p:cNvCxnSpPr/>
              <p:nvPr/>
            </p:nvCxnSpPr>
            <p:spPr>
              <a:xfrm flipV="1">
                <a:off x="1191585" y="3425112"/>
                <a:ext cx="0" cy="2743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66B46EE0-D96A-4F79-A211-18D2356E6E5A}"/>
                  </a:ext>
                </a:extLst>
              </p:cNvPr>
              <p:cNvCxnSpPr/>
              <p:nvPr/>
            </p:nvCxnSpPr>
            <p:spPr>
              <a:xfrm flipV="1">
                <a:off x="1191585" y="2967912"/>
                <a:ext cx="0" cy="3200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13BECF35-B7B7-473A-B7CF-597B71705151}"/>
                  </a:ext>
                </a:extLst>
              </p:cNvPr>
              <p:cNvCxnSpPr/>
              <p:nvPr/>
            </p:nvCxnSpPr>
            <p:spPr>
              <a:xfrm flipV="1">
                <a:off x="1191585" y="2510712"/>
                <a:ext cx="0" cy="3657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4A185A8C-0B94-4DD7-8204-CE60AE2D0EDC}"/>
                  </a:ext>
                </a:extLst>
              </p:cNvPr>
              <p:cNvCxnSpPr/>
              <p:nvPr/>
            </p:nvCxnSpPr>
            <p:spPr>
              <a:xfrm flipV="1">
                <a:off x="1191585" y="2053512"/>
                <a:ext cx="0" cy="4114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7C500992-295E-4E13-8F6C-3F019F3128FB}"/>
              </a:ext>
            </a:extLst>
          </p:cNvPr>
          <p:cNvCxnSpPr>
            <a:cxnSpLocks/>
          </p:cNvCxnSpPr>
          <p:nvPr/>
        </p:nvCxnSpPr>
        <p:spPr>
          <a:xfrm flipV="1">
            <a:off x="682384" y="5348289"/>
            <a:ext cx="1371600" cy="45720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FE7CC940-93A9-4CE6-B4B9-8883A2015119}"/>
              </a:ext>
            </a:extLst>
          </p:cNvPr>
          <p:cNvSpPr txBox="1"/>
          <p:nvPr/>
        </p:nvSpPr>
        <p:spPr>
          <a:xfrm>
            <a:off x="2413725" y="5055901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</a:rPr>
              <a:t>y</a:t>
            </a:r>
            <a:r>
              <a:rPr lang="en-US" sz="3200" dirty="0"/>
              <a:t> = [3,1]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963903B-4320-4A88-BB50-C9751FF4652B}"/>
              </a:ext>
            </a:extLst>
          </p:cNvPr>
          <p:cNvCxnSpPr>
            <a:cxnSpLocks/>
          </p:cNvCxnSpPr>
          <p:nvPr/>
        </p:nvCxnSpPr>
        <p:spPr>
          <a:xfrm flipV="1">
            <a:off x="715109" y="2601380"/>
            <a:ext cx="3200400" cy="3200400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A371EF00-17D3-4E63-9E24-0A1B9F4E321C}"/>
              </a:ext>
            </a:extLst>
          </p:cNvPr>
          <p:cNvSpPr txBox="1"/>
          <p:nvPr/>
        </p:nvSpPr>
        <p:spPr>
          <a:xfrm>
            <a:off x="4009884" y="2404454"/>
            <a:ext cx="3559512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/>
                </a:solidFill>
              </a:rPr>
              <a:t>2</a:t>
            </a:r>
            <a:r>
              <a:rPr lang="en-US" sz="3200" b="1" dirty="0">
                <a:solidFill>
                  <a:schemeClr val="accent4"/>
                </a:solidFill>
              </a:rPr>
              <a:t>x+y</a:t>
            </a:r>
            <a:r>
              <a:rPr lang="en-US" sz="3200" dirty="0"/>
              <a:t> = [7,7]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5F89212-5F08-48AA-8742-D99BDB38EEB3}"/>
              </a:ext>
            </a:extLst>
          </p:cNvPr>
          <p:cNvGrpSpPr/>
          <p:nvPr/>
        </p:nvGrpSpPr>
        <p:grpSpPr>
          <a:xfrm>
            <a:off x="688781" y="3071561"/>
            <a:ext cx="1828800" cy="2733928"/>
            <a:chOff x="688781" y="3071561"/>
            <a:chExt cx="1828800" cy="2733928"/>
          </a:xfrm>
        </p:grpSpPr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460BFA53-DB1B-4E82-8103-9863716310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781" y="4433889"/>
              <a:ext cx="914400" cy="1371600"/>
            </a:xfrm>
            <a:prstGeom prst="straightConnector1">
              <a:avLst/>
            </a:prstGeom>
            <a:ln w="1270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DFDFA485-2B6B-4AE2-B67E-F112D3FACF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181" y="3071561"/>
              <a:ext cx="914400" cy="1371600"/>
            </a:xfrm>
            <a:prstGeom prst="straightConnector1">
              <a:avLst/>
            </a:prstGeom>
            <a:ln w="1270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7F18BBC-D395-4621-8661-F7BB6D67FC41}"/>
              </a:ext>
            </a:extLst>
          </p:cNvPr>
          <p:cNvCxnSpPr>
            <a:cxnSpLocks/>
          </p:cNvCxnSpPr>
          <p:nvPr/>
        </p:nvCxnSpPr>
        <p:spPr>
          <a:xfrm flipV="1">
            <a:off x="2517581" y="2605089"/>
            <a:ext cx="1371600" cy="45720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2A7C3F-EA97-4B76-A8E0-C00FB584611C}"/>
              </a:ext>
            </a:extLst>
          </p:cNvPr>
          <p:cNvGrpSpPr/>
          <p:nvPr/>
        </p:nvGrpSpPr>
        <p:grpSpPr>
          <a:xfrm>
            <a:off x="2070346" y="2614360"/>
            <a:ext cx="1828800" cy="2733928"/>
            <a:chOff x="688781" y="3071561"/>
            <a:chExt cx="1828800" cy="2733928"/>
          </a:xfrm>
        </p:grpSpPr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CAEA8ED8-9EE6-4DFF-876A-828FC30D4C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781" y="4433889"/>
              <a:ext cx="914400" cy="1371600"/>
            </a:xfrm>
            <a:prstGeom prst="straightConnector1">
              <a:avLst/>
            </a:prstGeom>
            <a:ln w="1270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3BE0CB7F-18EA-432E-8D9B-450E9F4DA0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03181" y="3071561"/>
              <a:ext cx="914400" cy="1371600"/>
            </a:xfrm>
            <a:prstGeom prst="straightConnector1">
              <a:avLst/>
            </a:prstGeom>
            <a:ln w="1270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D29741D2-91F5-4383-946F-E82E0949474C}"/>
              </a:ext>
            </a:extLst>
          </p:cNvPr>
          <p:cNvSpPr txBox="1"/>
          <p:nvPr/>
        </p:nvSpPr>
        <p:spPr>
          <a:xfrm>
            <a:off x="3889181" y="3365605"/>
            <a:ext cx="49257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Can do both at the same time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200B378-08F9-480C-9449-CAE2EE76230E}"/>
              </a:ext>
            </a:extLst>
          </p:cNvPr>
          <p:cNvSpPr txBox="1"/>
          <p:nvPr/>
        </p:nvSpPr>
        <p:spPr>
          <a:xfrm>
            <a:off x="329040" y="3708483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x</a:t>
            </a:r>
            <a:r>
              <a:rPr lang="en-US" sz="3200" dirty="0"/>
              <a:t> = [2,3]</a:t>
            </a:r>
          </a:p>
        </p:txBody>
      </p:sp>
    </p:spTree>
    <p:extLst>
      <p:ext uri="{BB962C8B-B14F-4D97-AF65-F5344CB8AC3E}">
        <p14:creationId xmlns:p14="http://schemas.microsoft.com/office/powerpoint/2010/main" val="1128829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75A66062-6350-4F7B-86BD-8DE2B6AB5FE0}"/>
              </a:ext>
            </a:extLst>
          </p:cNvPr>
          <p:cNvGrpSpPr/>
          <p:nvPr/>
        </p:nvGrpSpPr>
        <p:grpSpPr>
          <a:xfrm>
            <a:off x="-225619" y="5822574"/>
            <a:ext cx="914400" cy="931485"/>
            <a:chOff x="-225619" y="5822574"/>
            <a:chExt cx="914400" cy="931485"/>
          </a:xfrm>
        </p:grpSpPr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BB382A5D-7F4B-4C3C-AE53-479A738C692F}"/>
                </a:ext>
              </a:extLst>
            </p:cNvPr>
            <p:cNvGrpSpPr/>
            <p:nvPr/>
          </p:nvGrpSpPr>
          <p:grpSpPr>
            <a:xfrm flipH="1" flipV="1">
              <a:off x="688781" y="5839659"/>
              <a:ext cx="0" cy="914400"/>
              <a:chOff x="1191585" y="3777450"/>
              <a:chExt cx="0" cy="1828800"/>
            </a:xfrm>
          </p:grpSpPr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C000BDE9-E76F-484A-A230-AE6B0A6AA929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3CA43EC0-5F6E-4248-8F7C-28035E12C90A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038C26C-6F56-4D24-9FE1-EC584A298788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7ED4685-D617-4BE8-848E-B98C8DC0D774}"/>
                </a:ext>
              </a:extLst>
            </p:cNvPr>
            <p:cNvCxnSpPr/>
            <p:nvPr/>
          </p:nvCxnSpPr>
          <p:spPr>
            <a:xfrm flipH="1">
              <a:off x="688781" y="5839659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A8C7D9A-8EC3-49FE-A1C8-23A84C1BCDC1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6D303406-0D8F-4F19-9D81-F56A177231E5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0B470D9-2333-4D52-9FCA-59369BA298A3}"/>
                </a:ext>
              </a:extLst>
            </p:cNvPr>
            <p:cNvCxnSpPr/>
            <p:nvPr/>
          </p:nvCxnSpPr>
          <p:spPr>
            <a:xfrm rot="5400000" flipH="1">
              <a:off x="4601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F9730E05-6567-4BBA-A93A-1A959726177C}"/>
                </a:ext>
              </a:extLst>
            </p:cNvPr>
            <p:cNvCxnSpPr/>
            <p:nvPr/>
          </p:nvCxnSpPr>
          <p:spPr>
            <a:xfrm rot="5400000" flipH="1">
              <a:off x="2315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A23AE30-3733-4212-9114-E042CF1F2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Length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441ECC9-6B77-4E10-A4EB-291B724C0D1A}"/>
              </a:ext>
            </a:extLst>
          </p:cNvPr>
          <p:cNvCxnSpPr/>
          <p:nvPr/>
        </p:nvCxnSpPr>
        <p:spPr>
          <a:xfrm flipV="1">
            <a:off x="688781" y="3519489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813D0C9-EC12-4D66-B8FC-57D60AAD2405}"/>
              </a:ext>
            </a:extLst>
          </p:cNvPr>
          <p:cNvCxnSpPr/>
          <p:nvPr/>
        </p:nvCxnSpPr>
        <p:spPr>
          <a:xfrm flipV="1">
            <a:off x="688781" y="3062289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528BEEA-82D2-4B17-9B03-2D287AEA42A8}"/>
              </a:ext>
            </a:extLst>
          </p:cNvPr>
          <p:cNvCxnSpPr/>
          <p:nvPr/>
        </p:nvCxnSpPr>
        <p:spPr>
          <a:xfrm flipV="1">
            <a:off x="688781" y="2605089"/>
            <a:ext cx="0" cy="3200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F3CBC5-2814-4F46-8DC0-F5FA30A23710}"/>
              </a:ext>
            </a:extLst>
          </p:cNvPr>
          <p:cNvCxnSpPr/>
          <p:nvPr/>
        </p:nvCxnSpPr>
        <p:spPr>
          <a:xfrm flipV="1">
            <a:off x="688781" y="2147889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D8A9B53-9682-4E94-B474-3D18711BE208}"/>
              </a:ext>
            </a:extLst>
          </p:cNvPr>
          <p:cNvCxnSpPr/>
          <p:nvPr/>
        </p:nvCxnSpPr>
        <p:spPr>
          <a:xfrm flipV="1">
            <a:off x="688781" y="1690689"/>
            <a:ext cx="0" cy="4114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143D04A-1B4C-4777-81E5-9483FA8AAA01}"/>
              </a:ext>
            </a:extLst>
          </p:cNvPr>
          <p:cNvGrpSpPr/>
          <p:nvPr/>
        </p:nvGrpSpPr>
        <p:grpSpPr>
          <a:xfrm>
            <a:off x="688781" y="3976689"/>
            <a:ext cx="1828800" cy="1845885"/>
            <a:chOff x="688781" y="3976689"/>
            <a:chExt cx="1828800" cy="184588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66B35B-87A9-45D5-8FB1-9425CC52C4B5}"/>
                </a:ext>
              </a:extLst>
            </p:cNvPr>
            <p:cNvGrpSpPr/>
            <p:nvPr/>
          </p:nvGrpSpPr>
          <p:grpSpPr>
            <a:xfrm>
              <a:off x="688781" y="4891089"/>
              <a:ext cx="0" cy="914400"/>
              <a:chOff x="1191585" y="3777450"/>
              <a:chExt cx="0" cy="1828800"/>
            </a:xfrm>
          </p:grpSpPr>
          <p:cxnSp>
            <p:nvCxnSpPr>
              <p:cNvPr id="29" name="Straight Arrow Connector 28">
                <a:extLst>
                  <a:ext uri="{FF2B5EF4-FFF2-40B4-BE49-F238E27FC236}">
                    <a16:creationId xmlns:a16="http://schemas.microsoft.com/office/drawing/2014/main" id="{AF9544F8-3023-4E18-9318-24786E47B72B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>
                <a:extLst>
                  <a:ext uri="{FF2B5EF4-FFF2-40B4-BE49-F238E27FC236}">
                    <a16:creationId xmlns:a16="http://schemas.microsoft.com/office/drawing/2014/main" id="{B5153F5E-5EBE-4F28-BEE8-759517EDD6FE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20F20F0-4881-4FA2-9D97-9F7D352D958C}"/>
                </a:ext>
              </a:extLst>
            </p:cNvPr>
            <p:cNvCxnSpPr/>
            <p:nvPr/>
          </p:nvCxnSpPr>
          <p:spPr>
            <a:xfrm flipV="1">
              <a:off x="688781" y="5348289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764C9D75-DBCE-4946-B04C-60CD6067FD42}"/>
                </a:ext>
              </a:extLst>
            </p:cNvPr>
            <p:cNvCxnSpPr/>
            <p:nvPr/>
          </p:nvCxnSpPr>
          <p:spPr>
            <a:xfrm flipV="1">
              <a:off x="688781" y="4891089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EC4919B0-DDA0-44A5-954D-9A85E3079B8D}"/>
                </a:ext>
              </a:extLst>
            </p:cNvPr>
            <p:cNvCxnSpPr/>
            <p:nvPr/>
          </p:nvCxnSpPr>
          <p:spPr>
            <a:xfrm flipV="1">
              <a:off x="688781" y="4433889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B6BFB87-711D-4A1C-BA9D-8490DE3891CA}"/>
                </a:ext>
              </a:extLst>
            </p:cNvPr>
            <p:cNvCxnSpPr/>
            <p:nvPr/>
          </p:nvCxnSpPr>
          <p:spPr>
            <a:xfrm flipV="1">
              <a:off x="688781" y="3976689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F26F729B-DA60-45EE-A9EC-542C94EC2FB3}"/>
                </a:ext>
              </a:extLst>
            </p:cNvPr>
            <p:cNvCxnSpPr/>
            <p:nvPr/>
          </p:nvCxnSpPr>
          <p:spPr>
            <a:xfrm rot="5400000" flipV="1">
              <a:off x="9173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87D46EB-6E97-4AF4-9D5B-0A22410600ED}"/>
                </a:ext>
              </a:extLst>
            </p:cNvPr>
            <p:cNvCxnSpPr/>
            <p:nvPr/>
          </p:nvCxnSpPr>
          <p:spPr>
            <a:xfrm rot="5400000" flipV="1">
              <a:off x="11459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A434E87-1550-4325-85C5-400C829B9724}"/>
                </a:ext>
              </a:extLst>
            </p:cNvPr>
            <p:cNvCxnSpPr/>
            <p:nvPr/>
          </p:nvCxnSpPr>
          <p:spPr>
            <a:xfrm rot="5400000" flipV="1">
              <a:off x="917381" y="5593974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3B430B40-3833-4D50-A433-C6930D3723F8}"/>
                </a:ext>
              </a:extLst>
            </p:cNvPr>
            <p:cNvCxnSpPr/>
            <p:nvPr/>
          </p:nvCxnSpPr>
          <p:spPr>
            <a:xfrm rot="5400000" flipV="1">
              <a:off x="1145981" y="5365374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9A6EC2F-1172-4BB7-B30C-8C720A4BEDCB}"/>
                </a:ext>
              </a:extLst>
            </p:cNvPr>
            <p:cNvCxnSpPr/>
            <p:nvPr/>
          </p:nvCxnSpPr>
          <p:spPr>
            <a:xfrm rot="5400000" flipV="1">
              <a:off x="1374581" y="5136774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570B12B-78B1-44B7-B370-66E73CF4EC53}"/>
                </a:ext>
              </a:extLst>
            </p:cNvPr>
            <p:cNvCxnSpPr/>
            <p:nvPr/>
          </p:nvCxnSpPr>
          <p:spPr>
            <a:xfrm rot="5400000" flipV="1">
              <a:off x="1603181" y="4908174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A58606-496A-4FA9-873D-7E08C56F73D2}"/>
              </a:ext>
            </a:extLst>
          </p:cNvPr>
          <p:cNvCxnSpPr/>
          <p:nvPr/>
        </p:nvCxnSpPr>
        <p:spPr>
          <a:xfrm rot="5400000" flipV="1">
            <a:off x="1831781" y="4679574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7F3350-1450-437F-9E81-23230C5E3171}"/>
              </a:ext>
            </a:extLst>
          </p:cNvPr>
          <p:cNvCxnSpPr/>
          <p:nvPr/>
        </p:nvCxnSpPr>
        <p:spPr>
          <a:xfrm rot="5400000" flipV="1">
            <a:off x="2060381" y="4450974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3C00E4-FE7C-4322-8672-019D7E7DA857}"/>
              </a:ext>
            </a:extLst>
          </p:cNvPr>
          <p:cNvCxnSpPr/>
          <p:nvPr/>
        </p:nvCxnSpPr>
        <p:spPr>
          <a:xfrm rot="5400000" flipV="1">
            <a:off x="2288981" y="4222374"/>
            <a:ext cx="0" cy="3200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61C9B9-4AB8-409C-BE05-F390420139BA}"/>
              </a:ext>
            </a:extLst>
          </p:cNvPr>
          <p:cNvCxnSpPr/>
          <p:nvPr/>
        </p:nvCxnSpPr>
        <p:spPr>
          <a:xfrm rot="5400000" flipV="1">
            <a:off x="2517581" y="3993774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7A743D7-35C2-4644-9093-2AD59FFC77E3}"/>
              </a:ext>
            </a:extLst>
          </p:cNvPr>
          <p:cNvCxnSpPr/>
          <p:nvPr/>
        </p:nvCxnSpPr>
        <p:spPr>
          <a:xfrm rot="5400000" flipV="1">
            <a:off x="2746181" y="3765174"/>
            <a:ext cx="0" cy="4114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A447A9F-247B-4BE5-88AC-51A029CE40F1}"/>
              </a:ext>
            </a:extLst>
          </p:cNvPr>
          <p:cNvCxnSpPr>
            <a:cxnSpLocks/>
          </p:cNvCxnSpPr>
          <p:nvPr/>
        </p:nvCxnSpPr>
        <p:spPr>
          <a:xfrm flipV="1">
            <a:off x="682384" y="5348289"/>
            <a:ext cx="1371600" cy="45720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C477B210-F0F5-4CD5-B8BD-D8B9E150C0C8}"/>
              </a:ext>
            </a:extLst>
          </p:cNvPr>
          <p:cNvSpPr txBox="1"/>
          <p:nvPr/>
        </p:nvSpPr>
        <p:spPr>
          <a:xfrm>
            <a:off x="2413725" y="5055901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y</a:t>
            </a:r>
            <a:r>
              <a:rPr lang="en-US" sz="3200" dirty="0"/>
              <a:t> = [3,1]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7764FBD-2606-4E57-AED6-6B24ECFD0586}"/>
              </a:ext>
            </a:extLst>
          </p:cNvPr>
          <p:cNvCxnSpPr>
            <a:cxnSpLocks/>
          </p:cNvCxnSpPr>
          <p:nvPr/>
        </p:nvCxnSpPr>
        <p:spPr>
          <a:xfrm flipV="1">
            <a:off x="688781" y="4433889"/>
            <a:ext cx="914400" cy="13716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6A9442B-3608-4526-92EC-D41403FE6739}"/>
              </a:ext>
            </a:extLst>
          </p:cNvPr>
          <p:cNvSpPr txBox="1"/>
          <p:nvPr/>
        </p:nvSpPr>
        <p:spPr>
          <a:xfrm>
            <a:off x="329040" y="3708483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  <a:r>
              <a:rPr lang="en-US" sz="3200" dirty="0"/>
              <a:t> = [2,3]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6C0F3BE-E1D1-403E-9303-6D8BC27BAB72}"/>
              </a:ext>
            </a:extLst>
          </p:cNvPr>
          <p:cNvSpPr txBox="1"/>
          <p:nvPr/>
        </p:nvSpPr>
        <p:spPr>
          <a:xfrm>
            <a:off x="1374581" y="1646191"/>
            <a:ext cx="7407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Magnitude / length / (L2) norm of vector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56226D9-4A15-45AC-A8E4-31D7C646CF71}"/>
                  </a:ext>
                </a:extLst>
              </p:cNvPr>
              <p:cNvSpPr/>
              <p:nvPr/>
            </p:nvSpPr>
            <p:spPr>
              <a:xfrm>
                <a:off x="2576428" y="2230966"/>
                <a:ext cx="4944623" cy="15537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556226D9-4A15-45AC-A8E4-31D7C646C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428" y="2230966"/>
                <a:ext cx="4944623" cy="15537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DCCF807E-1C8D-4ABF-B43D-18853778A115}"/>
              </a:ext>
            </a:extLst>
          </p:cNvPr>
          <p:cNvSpPr/>
          <p:nvPr/>
        </p:nvSpPr>
        <p:spPr>
          <a:xfrm>
            <a:off x="4521666" y="3037899"/>
            <a:ext cx="387116" cy="387116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913EFB-21AC-47F5-873F-CF473B1323FF}"/>
              </a:ext>
            </a:extLst>
          </p:cNvPr>
          <p:cNvSpPr txBox="1"/>
          <p:nvPr/>
        </p:nvSpPr>
        <p:spPr>
          <a:xfrm>
            <a:off x="2506335" y="3700382"/>
            <a:ext cx="6637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There are other norms; assume L2 unless told otherwise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56988A3-7F18-4CB3-B146-CE360B65F9EC}"/>
              </a:ext>
            </a:extLst>
          </p:cNvPr>
          <p:cNvGrpSpPr/>
          <p:nvPr/>
        </p:nvGrpSpPr>
        <p:grpSpPr>
          <a:xfrm>
            <a:off x="5481967" y="4523672"/>
            <a:ext cx="2801408" cy="1900762"/>
            <a:chOff x="5481967" y="4523672"/>
            <a:chExt cx="2801408" cy="1900762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96F6AE4-8083-4D92-A9E3-FB8D9DF40A5A}"/>
                </a:ext>
              </a:extLst>
            </p:cNvPr>
            <p:cNvGrpSpPr/>
            <p:nvPr/>
          </p:nvGrpSpPr>
          <p:grpSpPr>
            <a:xfrm>
              <a:off x="5481967" y="4523672"/>
              <a:ext cx="2801408" cy="1281817"/>
              <a:chOff x="5481967" y="4523672"/>
              <a:chExt cx="2801408" cy="1281817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91A0FEA-2D95-43F8-962E-9020289AED3C}"/>
                      </a:ext>
                    </a:extLst>
                  </p:cNvPr>
                  <p:cNvSpPr txBox="1"/>
                  <p:nvPr/>
                </p:nvSpPr>
                <p:spPr>
                  <a:xfrm>
                    <a:off x="5481967" y="4523672"/>
                    <a:ext cx="2791790" cy="6881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e>
                          </m:rad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8" name="TextBox 47">
                    <a:extLst>
                      <a:ext uri="{FF2B5EF4-FFF2-40B4-BE49-F238E27FC236}">
                        <a16:creationId xmlns:a16="http://schemas.microsoft.com/office/drawing/2014/main" id="{291A0FEA-2D95-43F8-962E-9020289AED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1967" y="4523672"/>
                    <a:ext cx="2791790" cy="68813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090522E-1E9E-494D-A149-A18E669D73D7}"/>
                      </a:ext>
                    </a:extLst>
                  </p:cNvPr>
                  <p:cNvSpPr txBox="1"/>
                  <p:nvPr/>
                </p:nvSpPr>
                <p:spPr>
                  <a:xfrm>
                    <a:off x="5481967" y="5117352"/>
                    <a:ext cx="2801408" cy="68813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4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4000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4000" b="0" i="0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ad>
                            <m:radPr>
                              <m:degHide m:val="on"/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</m:rad>
                        </m:oMath>
                      </m:oMathPara>
                    </a14:m>
                    <a:endParaRPr lang="en-US" sz="4000" dirty="0"/>
                  </a:p>
                </p:txBody>
              </p:sp>
            </mc:Choice>
            <mc:Fallback xmlns=""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B090522E-1E9E-494D-A149-A18E669D73D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481967" y="5117352"/>
                    <a:ext cx="2801408" cy="68813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6992A6E-A2DB-4ADA-8939-EFA370DC7D24}"/>
                </a:ext>
              </a:extLst>
            </p:cNvPr>
            <p:cNvSpPr txBox="1"/>
            <p:nvPr/>
          </p:nvSpPr>
          <p:spPr>
            <a:xfrm>
              <a:off x="5712903" y="5839659"/>
              <a:ext cx="25704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093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3D45CB2C-1F11-40AC-AE1C-FDC3D8943149}"/>
              </a:ext>
            </a:extLst>
          </p:cNvPr>
          <p:cNvGrpSpPr/>
          <p:nvPr/>
        </p:nvGrpSpPr>
        <p:grpSpPr>
          <a:xfrm flipH="1">
            <a:off x="-41063" y="5477331"/>
            <a:ext cx="1828800" cy="0"/>
            <a:chOff x="1787738" y="5477332"/>
            <a:chExt cx="1828800" cy="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7FDCDE6-71FC-4ABB-9288-5B3699C47DF3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D8E5BE-E912-4919-8E7A-84170813FA7E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54314FD-2E0C-4EBE-BA12-6234100F7F5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5D31F4B-42F5-44AF-8102-CC3A35E41497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13EDD3-9FC0-4606-A282-EF478650F236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90766C-E400-474F-91C5-CFD3239FE288}"/>
              </a:ext>
            </a:extLst>
          </p:cNvPr>
          <p:cNvCxnSpPr/>
          <p:nvPr/>
        </p:nvCxnSpPr>
        <p:spPr>
          <a:xfrm>
            <a:off x="1787737" y="5484114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6D86584-95DB-44DD-9EEA-8617BCF1A7C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6AB50-19F3-4CEC-9B15-8F50969A9795}"/>
              </a:ext>
            </a:extLst>
          </p:cNvPr>
          <p:cNvCxnSpPr/>
          <p:nvPr/>
        </p:nvCxnSpPr>
        <p:spPr>
          <a:xfrm>
            <a:off x="1787737" y="5484113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C57A4B3-6504-457E-9F27-50D5323D3B8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DF9EA8-C785-4FEC-B0BD-FB415ED2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Normalizing a Vector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3CFAAD-CC08-4781-85ED-37835DE7F604}"/>
              </a:ext>
            </a:extLst>
          </p:cNvPr>
          <p:cNvGrpSpPr/>
          <p:nvPr/>
        </p:nvGrpSpPr>
        <p:grpSpPr>
          <a:xfrm>
            <a:off x="1787738" y="905332"/>
            <a:ext cx="0" cy="4538084"/>
            <a:chOff x="1787738" y="905332"/>
            <a:chExt cx="0" cy="45380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41D6C5-719D-45F6-BD8E-A2CB31D36DE3}"/>
                </a:ext>
              </a:extLst>
            </p:cNvPr>
            <p:cNvGrpSpPr/>
            <p:nvPr/>
          </p:nvGrpSpPr>
          <p:grpSpPr>
            <a:xfrm>
              <a:off x="1787738" y="3628182"/>
              <a:ext cx="0" cy="1815233"/>
              <a:chOff x="1191585" y="3777450"/>
              <a:chExt cx="0" cy="182880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C10FC79-92D4-4F57-B94B-4F43DE30A9E7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4A5FB12-D5B3-4C58-95D2-4AA230517CC1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C0F5D8-422B-4CCA-9DEE-BC65C5ACC4E5}"/>
                </a:ext>
              </a:extLst>
            </p:cNvPr>
            <p:cNvCxnSpPr/>
            <p:nvPr/>
          </p:nvCxnSpPr>
          <p:spPr>
            <a:xfrm flipV="1">
              <a:off x="1787738" y="4535799"/>
              <a:ext cx="0" cy="90761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57ABAD-F0D8-4392-B0E1-A36008B2E372}"/>
                </a:ext>
              </a:extLst>
            </p:cNvPr>
            <p:cNvCxnSpPr/>
            <p:nvPr/>
          </p:nvCxnSpPr>
          <p:spPr>
            <a:xfrm flipV="1">
              <a:off x="1787738" y="3628182"/>
              <a:ext cx="0" cy="181523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94F17C-2BDF-4D7F-8B9E-CCBCC38E70F7}"/>
                </a:ext>
              </a:extLst>
            </p:cNvPr>
            <p:cNvCxnSpPr/>
            <p:nvPr/>
          </p:nvCxnSpPr>
          <p:spPr>
            <a:xfrm flipV="1">
              <a:off x="1787738" y="2720565"/>
              <a:ext cx="0" cy="272285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DB094B-DCD7-4E6D-ACDF-B6C3B36CD586}"/>
                </a:ext>
              </a:extLst>
            </p:cNvPr>
            <p:cNvCxnSpPr/>
            <p:nvPr/>
          </p:nvCxnSpPr>
          <p:spPr>
            <a:xfrm flipV="1">
              <a:off x="1787738" y="1812949"/>
              <a:ext cx="0" cy="363046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A22855-9CA6-44E7-A710-80B1A53DB66B}"/>
                </a:ext>
              </a:extLst>
            </p:cNvPr>
            <p:cNvCxnSpPr/>
            <p:nvPr/>
          </p:nvCxnSpPr>
          <p:spPr>
            <a:xfrm flipV="1">
              <a:off x="1787738" y="905332"/>
              <a:ext cx="0" cy="453808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6A2C9B-2036-43BC-BAE8-AC32801562E9}"/>
              </a:ext>
            </a:extLst>
          </p:cNvPr>
          <p:cNvGrpSpPr/>
          <p:nvPr/>
        </p:nvGrpSpPr>
        <p:grpSpPr>
          <a:xfrm>
            <a:off x="1787738" y="5477332"/>
            <a:ext cx="1828800" cy="0"/>
            <a:chOff x="1787738" y="5477332"/>
            <a:chExt cx="1828800" cy="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EABE74-7BD6-4759-BE58-D572995962CE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978F4C-B7A9-47B8-81AB-766BE9E77982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E7F17D-6943-4D45-AAB1-6F9356BFBF7E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C9D7C1-5D2B-44A9-AE94-2F2B9B84FB34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C2E989-755D-4F9A-8435-2E5E81D228EB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80836-3FC2-4674-92C8-AF0D25002F5A}"/>
              </a:ext>
            </a:extLst>
          </p:cNvPr>
          <p:cNvCxnSpPr/>
          <p:nvPr/>
        </p:nvCxnSpPr>
        <p:spPr>
          <a:xfrm rot="5400000" flipV="1">
            <a:off x="3159338" y="4105732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D76886-D515-4E1B-AFE2-43FC48E0A3F1}"/>
              </a:ext>
            </a:extLst>
          </p:cNvPr>
          <p:cNvCxnSpPr/>
          <p:nvPr/>
        </p:nvCxnSpPr>
        <p:spPr>
          <a:xfrm rot="5400000" flipV="1">
            <a:off x="3616538" y="3648532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0504F-13D8-4E66-B13C-170C55B1F87A}"/>
              </a:ext>
            </a:extLst>
          </p:cNvPr>
          <p:cNvCxnSpPr/>
          <p:nvPr/>
        </p:nvCxnSpPr>
        <p:spPr>
          <a:xfrm rot="5400000" flipV="1">
            <a:off x="4073738" y="3191332"/>
            <a:ext cx="0" cy="4572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4095F0-D26A-4105-9F44-ABE38C154187}"/>
              </a:ext>
            </a:extLst>
          </p:cNvPr>
          <p:cNvCxnSpPr>
            <a:cxnSpLocks/>
          </p:cNvCxnSpPr>
          <p:nvPr/>
        </p:nvCxnSpPr>
        <p:spPr>
          <a:xfrm flipV="1">
            <a:off x="1787738" y="2734132"/>
            <a:ext cx="1828800" cy="27432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0FAE0338-E0A7-4E3E-965A-7F6CCA773D01}"/>
              </a:ext>
            </a:extLst>
          </p:cNvPr>
          <p:cNvSpPr txBox="1"/>
          <p:nvPr/>
        </p:nvSpPr>
        <p:spPr>
          <a:xfrm>
            <a:off x="2215513" y="1981153"/>
            <a:ext cx="1887647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x</a:t>
            </a:r>
            <a:r>
              <a:rPr lang="en-US" sz="3200" dirty="0"/>
              <a:t> = [2,3]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C2F600F-D916-447F-8BAE-0D63F96ED24E}"/>
              </a:ext>
            </a:extLst>
          </p:cNvPr>
          <p:cNvCxnSpPr>
            <a:cxnSpLocks/>
          </p:cNvCxnSpPr>
          <p:nvPr/>
        </p:nvCxnSpPr>
        <p:spPr>
          <a:xfrm flipV="1">
            <a:off x="1787737" y="4562931"/>
            <a:ext cx="2743200" cy="91440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0BC95009-CCE0-4815-9236-A126DD42BDE4}"/>
              </a:ext>
            </a:extLst>
          </p:cNvPr>
          <p:cNvSpPr txBox="1"/>
          <p:nvPr/>
        </p:nvSpPr>
        <p:spPr>
          <a:xfrm>
            <a:off x="4597325" y="4225012"/>
            <a:ext cx="18288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/>
              <a:t>y</a:t>
            </a:r>
            <a:r>
              <a:rPr lang="en-US" sz="3200" dirty="0"/>
              <a:t> = [3,1]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F1B6895-0DE0-4E47-AE6C-8C9E7F7B1ACB}"/>
              </a:ext>
            </a:extLst>
          </p:cNvPr>
          <p:cNvGrpSpPr/>
          <p:nvPr/>
        </p:nvGrpSpPr>
        <p:grpSpPr>
          <a:xfrm>
            <a:off x="873338" y="4024957"/>
            <a:ext cx="3325918" cy="2326075"/>
            <a:chOff x="873338" y="4024957"/>
            <a:chExt cx="3325918" cy="232607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4460E8-51CC-418B-BEBB-0C496311D36A}"/>
                </a:ext>
              </a:extLst>
            </p:cNvPr>
            <p:cNvSpPr/>
            <p:nvPr/>
          </p:nvSpPr>
          <p:spPr>
            <a:xfrm>
              <a:off x="873338" y="4522232"/>
              <a:ext cx="1828800" cy="1828800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3E1775-1F00-4487-8E77-3D5A5F03A0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9768" y="4711595"/>
              <a:ext cx="502920" cy="758952"/>
            </a:xfrm>
            <a:prstGeom prst="straightConnector1">
              <a:avLst/>
            </a:prstGeom>
            <a:ln w="127000" cap="rnd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097608-0A48-4637-BECD-F99F8E40FA3E}"/>
                    </a:ext>
                  </a:extLst>
                </p:cNvPr>
                <p:cNvSpPr txBox="1"/>
                <p:nvPr/>
              </p:nvSpPr>
              <p:spPr>
                <a:xfrm>
                  <a:off x="1882532" y="4024957"/>
                  <a:ext cx="2316724" cy="4924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C097608-0A48-4637-BECD-F99F8E40FA3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82532" y="4024957"/>
                  <a:ext cx="2316724" cy="49244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B0B99C3-1027-4225-B8A9-9E17FEBE9CB2}"/>
              </a:ext>
            </a:extLst>
          </p:cNvPr>
          <p:cNvGrpSpPr/>
          <p:nvPr/>
        </p:nvGrpSpPr>
        <p:grpSpPr>
          <a:xfrm>
            <a:off x="1787737" y="4873897"/>
            <a:ext cx="3367368" cy="610217"/>
            <a:chOff x="1787737" y="4873897"/>
            <a:chExt cx="3367368" cy="610217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2BEF28-46AF-4289-B87F-2189DEA8A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7737" y="5191506"/>
              <a:ext cx="868680" cy="292608"/>
            </a:xfrm>
            <a:prstGeom prst="straightConnector1">
              <a:avLst/>
            </a:prstGeom>
            <a:ln w="127000" cap="rnd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8D73860-A912-46E1-A037-341F890B126A}"/>
                    </a:ext>
                  </a:extLst>
                </p:cNvPr>
                <p:cNvSpPr txBox="1"/>
                <p:nvPr/>
              </p:nvSpPr>
              <p:spPr>
                <a:xfrm>
                  <a:off x="2814336" y="4873897"/>
                  <a:ext cx="2340769" cy="49244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sSub>
                          <m:sSubPr>
                            <m:ctrlP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B8D73860-A912-46E1-A037-341F890B1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14336" y="4873897"/>
                  <a:ext cx="2340769" cy="49244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12D5A1AB-7973-4FA2-85DA-F2945FD5EE21}"/>
              </a:ext>
            </a:extLst>
          </p:cNvPr>
          <p:cNvSpPr txBox="1"/>
          <p:nvPr/>
        </p:nvSpPr>
        <p:spPr>
          <a:xfrm>
            <a:off x="4775626" y="1841048"/>
            <a:ext cx="47724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Diving by norm gives something on the </a:t>
            </a:r>
            <a:r>
              <a:rPr lang="en-US" sz="3200" i="1" dirty="0"/>
              <a:t>unit sphere</a:t>
            </a:r>
            <a:r>
              <a:rPr lang="en-US" sz="3200" dirty="0"/>
              <a:t> (all vectors with length 1)</a:t>
            </a:r>
          </a:p>
        </p:txBody>
      </p:sp>
    </p:spTree>
    <p:extLst>
      <p:ext uri="{BB962C8B-B14F-4D97-AF65-F5344CB8AC3E}">
        <p14:creationId xmlns:p14="http://schemas.microsoft.com/office/powerpoint/2010/main" val="18826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4EE30-C76A-445E-ADD2-54AA282E33F0}"/>
              </a:ext>
            </a:extLst>
          </p:cNvPr>
          <p:cNvCxnSpPr>
            <a:cxnSpLocks/>
          </p:cNvCxnSpPr>
          <p:nvPr/>
        </p:nvCxnSpPr>
        <p:spPr>
          <a:xfrm flipV="1">
            <a:off x="1787738" y="2734132"/>
            <a:ext cx="1828800" cy="27432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2E8AF0D-1936-497C-87D8-109BDC1914D5}"/>
              </a:ext>
            </a:extLst>
          </p:cNvPr>
          <p:cNvCxnSpPr>
            <a:cxnSpLocks/>
          </p:cNvCxnSpPr>
          <p:nvPr/>
        </p:nvCxnSpPr>
        <p:spPr>
          <a:xfrm flipV="1">
            <a:off x="1787737" y="4562931"/>
            <a:ext cx="2743200" cy="91440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45CB2C-1F11-40AC-AE1C-FDC3D8943149}"/>
              </a:ext>
            </a:extLst>
          </p:cNvPr>
          <p:cNvGrpSpPr/>
          <p:nvPr/>
        </p:nvGrpSpPr>
        <p:grpSpPr>
          <a:xfrm flipH="1">
            <a:off x="-41063" y="5477331"/>
            <a:ext cx="1828800" cy="0"/>
            <a:chOff x="1787738" y="5477332"/>
            <a:chExt cx="1828800" cy="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7FDCDE6-71FC-4ABB-9288-5B3699C47DF3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D8E5BE-E912-4919-8E7A-84170813FA7E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54314FD-2E0C-4EBE-BA12-6234100F7F5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5D31F4B-42F5-44AF-8102-CC3A35E41497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13EDD3-9FC0-4606-A282-EF478650F236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90766C-E400-474F-91C5-CFD3239FE288}"/>
              </a:ext>
            </a:extLst>
          </p:cNvPr>
          <p:cNvCxnSpPr/>
          <p:nvPr/>
        </p:nvCxnSpPr>
        <p:spPr>
          <a:xfrm>
            <a:off x="1787737" y="5484114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6D86584-95DB-44DD-9EEA-8617BCF1A7C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6AB50-19F3-4CEC-9B15-8F50969A9795}"/>
              </a:ext>
            </a:extLst>
          </p:cNvPr>
          <p:cNvCxnSpPr/>
          <p:nvPr/>
        </p:nvCxnSpPr>
        <p:spPr>
          <a:xfrm>
            <a:off x="1787737" y="5484113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C57A4B3-6504-457E-9F27-50D5323D3B8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DF9EA8-C785-4FEC-B0BD-FB415ED2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3CFAAD-CC08-4781-85ED-37835DE7F604}"/>
              </a:ext>
            </a:extLst>
          </p:cNvPr>
          <p:cNvGrpSpPr/>
          <p:nvPr/>
        </p:nvGrpSpPr>
        <p:grpSpPr>
          <a:xfrm>
            <a:off x="1787738" y="905332"/>
            <a:ext cx="0" cy="4538084"/>
            <a:chOff x="1787738" y="905332"/>
            <a:chExt cx="0" cy="45380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41D6C5-719D-45F6-BD8E-A2CB31D36DE3}"/>
                </a:ext>
              </a:extLst>
            </p:cNvPr>
            <p:cNvGrpSpPr/>
            <p:nvPr/>
          </p:nvGrpSpPr>
          <p:grpSpPr>
            <a:xfrm>
              <a:off x="1787738" y="3628182"/>
              <a:ext cx="0" cy="1815233"/>
              <a:chOff x="1191585" y="3777450"/>
              <a:chExt cx="0" cy="182880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C10FC79-92D4-4F57-B94B-4F43DE30A9E7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4A5FB12-D5B3-4C58-95D2-4AA230517CC1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C0F5D8-422B-4CCA-9DEE-BC65C5ACC4E5}"/>
                </a:ext>
              </a:extLst>
            </p:cNvPr>
            <p:cNvCxnSpPr/>
            <p:nvPr/>
          </p:nvCxnSpPr>
          <p:spPr>
            <a:xfrm flipV="1">
              <a:off x="1787738" y="4535799"/>
              <a:ext cx="0" cy="90761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57ABAD-F0D8-4392-B0E1-A36008B2E372}"/>
                </a:ext>
              </a:extLst>
            </p:cNvPr>
            <p:cNvCxnSpPr/>
            <p:nvPr/>
          </p:nvCxnSpPr>
          <p:spPr>
            <a:xfrm flipV="1">
              <a:off x="1787738" y="3628182"/>
              <a:ext cx="0" cy="181523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94F17C-2BDF-4D7F-8B9E-CCBCC38E70F7}"/>
                </a:ext>
              </a:extLst>
            </p:cNvPr>
            <p:cNvCxnSpPr/>
            <p:nvPr/>
          </p:nvCxnSpPr>
          <p:spPr>
            <a:xfrm flipV="1">
              <a:off x="1787738" y="2720565"/>
              <a:ext cx="0" cy="272285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DB094B-DCD7-4E6D-ACDF-B6C3B36CD586}"/>
                </a:ext>
              </a:extLst>
            </p:cNvPr>
            <p:cNvCxnSpPr/>
            <p:nvPr/>
          </p:nvCxnSpPr>
          <p:spPr>
            <a:xfrm flipV="1">
              <a:off x="1787738" y="1812949"/>
              <a:ext cx="0" cy="363046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A22855-9CA6-44E7-A710-80B1A53DB66B}"/>
                </a:ext>
              </a:extLst>
            </p:cNvPr>
            <p:cNvCxnSpPr/>
            <p:nvPr/>
          </p:nvCxnSpPr>
          <p:spPr>
            <a:xfrm flipV="1">
              <a:off x="1787738" y="905332"/>
              <a:ext cx="0" cy="453808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6A2C9B-2036-43BC-BAE8-AC32801562E9}"/>
              </a:ext>
            </a:extLst>
          </p:cNvPr>
          <p:cNvGrpSpPr/>
          <p:nvPr/>
        </p:nvGrpSpPr>
        <p:grpSpPr>
          <a:xfrm>
            <a:off x="1787738" y="5477332"/>
            <a:ext cx="1828800" cy="0"/>
            <a:chOff x="1787738" y="5477332"/>
            <a:chExt cx="1828800" cy="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EABE74-7BD6-4759-BE58-D572995962CE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978F4C-B7A9-47B8-81AB-766BE9E77982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E7F17D-6943-4D45-AAB1-6F9356BFBF7E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C9D7C1-5D2B-44A9-AE94-2F2B9B84FB34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C2E989-755D-4F9A-8435-2E5E81D228EB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80836-3FC2-4674-92C8-AF0D25002F5A}"/>
              </a:ext>
            </a:extLst>
          </p:cNvPr>
          <p:cNvCxnSpPr/>
          <p:nvPr/>
        </p:nvCxnSpPr>
        <p:spPr>
          <a:xfrm rot="5400000" flipV="1">
            <a:off x="3159338" y="4105732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D76886-D515-4E1B-AFE2-43FC48E0A3F1}"/>
              </a:ext>
            </a:extLst>
          </p:cNvPr>
          <p:cNvCxnSpPr/>
          <p:nvPr/>
        </p:nvCxnSpPr>
        <p:spPr>
          <a:xfrm rot="5400000" flipV="1">
            <a:off x="3616538" y="3648532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0504F-13D8-4E66-B13C-170C55B1F87A}"/>
              </a:ext>
            </a:extLst>
          </p:cNvPr>
          <p:cNvCxnSpPr/>
          <p:nvPr/>
        </p:nvCxnSpPr>
        <p:spPr>
          <a:xfrm rot="5400000" flipV="1">
            <a:off x="4073738" y="3191332"/>
            <a:ext cx="0" cy="4572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3E1775-1F00-4487-8E77-3D5A5F03A093}"/>
              </a:ext>
            </a:extLst>
          </p:cNvPr>
          <p:cNvCxnSpPr>
            <a:cxnSpLocks/>
          </p:cNvCxnSpPr>
          <p:nvPr/>
        </p:nvCxnSpPr>
        <p:spPr>
          <a:xfrm flipV="1">
            <a:off x="1789768" y="4711595"/>
            <a:ext cx="502920" cy="758952"/>
          </a:xfrm>
          <a:prstGeom prst="straightConnector1">
            <a:avLst/>
          </a:prstGeom>
          <a:ln w="127000" cap="rnd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2BEF28-46AF-4289-B87F-2189DEA8A238}"/>
              </a:ext>
            </a:extLst>
          </p:cNvPr>
          <p:cNvCxnSpPr>
            <a:cxnSpLocks/>
          </p:cNvCxnSpPr>
          <p:nvPr/>
        </p:nvCxnSpPr>
        <p:spPr>
          <a:xfrm flipV="1">
            <a:off x="1787737" y="5191506"/>
            <a:ext cx="868680" cy="292608"/>
          </a:xfrm>
          <a:prstGeom prst="straightConnector1">
            <a:avLst/>
          </a:prstGeom>
          <a:ln w="127000" cap="rnd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/>
              <p:nvPr/>
            </p:nvSpPr>
            <p:spPr>
              <a:xfrm>
                <a:off x="1882532" y="4024957"/>
                <a:ext cx="475515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2532" y="4024957"/>
                <a:ext cx="47551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/>
              <p:nvPr/>
            </p:nvSpPr>
            <p:spPr>
              <a:xfrm>
                <a:off x="2814336" y="4873897"/>
                <a:ext cx="483530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4336" y="4873897"/>
                <a:ext cx="48353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D52DEB1D-4C8A-4BB4-A896-96561893BF38}"/>
              </a:ext>
            </a:extLst>
          </p:cNvPr>
          <p:cNvSpPr/>
          <p:nvPr/>
        </p:nvSpPr>
        <p:spPr>
          <a:xfrm>
            <a:off x="873336" y="4529016"/>
            <a:ext cx="1828800" cy="1828800"/>
          </a:xfrm>
          <a:prstGeom prst="arc">
            <a:avLst>
              <a:gd name="adj1" fmla="val 18192917"/>
              <a:gd name="adj2" fmla="val 20678991"/>
            </a:avLst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CF355BE0-2C6C-41D8-A04F-6A3545B38D83}"/>
              </a:ext>
            </a:extLst>
          </p:cNvPr>
          <p:cNvSpPr/>
          <p:nvPr/>
        </p:nvSpPr>
        <p:spPr>
          <a:xfrm>
            <a:off x="-1101766" y="2603118"/>
            <a:ext cx="5779008" cy="5779008"/>
          </a:xfrm>
          <a:prstGeom prst="arc">
            <a:avLst>
              <a:gd name="adj1" fmla="val 18192917"/>
              <a:gd name="adj2" fmla="val 20504685"/>
            </a:avLst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D1DB6-EF9E-4CD9-8CB0-EC10F4FEF341}"/>
                  </a:ext>
                </a:extLst>
              </p:cNvPr>
              <p:cNvSpPr txBox="1"/>
              <p:nvPr/>
            </p:nvSpPr>
            <p:spPr>
              <a:xfrm>
                <a:off x="4051456" y="1333775"/>
                <a:ext cx="4048801" cy="134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D1DB6-EF9E-4CD9-8CB0-EC10F4FEF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56" y="1333775"/>
                <a:ext cx="4048801" cy="1344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/>
              <p:nvPr/>
            </p:nvSpPr>
            <p:spPr>
              <a:xfrm>
                <a:off x="2495664" y="4335997"/>
                <a:ext cx="4462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64" y="4335997"/>
                <a:ext cx="44621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894E53-00BA-4DAB-9D84-6C763980603F}"/>
                  </a:ext>
                </a:extLst>
              </p:cNvPr>
              <p:cNvSpPr txBox="1"/>
              <p:nvPr/>
            </p:nvSpPr>
            <p:spPr>
              <a:xfrm>
                <a:off x="4051456" y="2753116"/>
                <a:ext cx="40060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</m:func>
                      <m:d>
                        <m:dPr>
                          <m:begChr m:val="‖"/>
                          <m:endChr m:val="‖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3C894E53-00BA-4DAB-9D84-6C76398060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1456" y="2753116"/>
                <a:ext cx="400609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110EBD8-CEDA-4B4D-A2E9-07D198635710}"/>
              </a:ext>
            </a:extLst>
          </p:cNvPr>
          <p:cNvSpPr txBox="1"/>
          <p:nvPr/>
        </p:nvSpPr>
        <p:spPr>
          <a:xfrm>
            <a:off x="5035137" y="3486348"/>
            <a:ext cx="40060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happens with normalized / unit vectors?</a:t>
            </a:r>
          </a:p>
        </p:txBody>
      </p:sp>
    </p:spTree>
    <p:extLst>
      <p:ext uri="{BB962C8B-B14F-4D97-AF65-F5344CB8AC3E}">
        <p14:creationId xmlns:p14="http://schemas.microsoft.com/office/powerpoint/2010/main" val="240987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9EB71A-1D8B-4ACA-BA06-E41B71AE1101}"/>
              </a:ext>
            </a:extLst>
          </p:cNvPr>
          <p:cNvCxnSpPr/>
          <p:nvPr/>
        </p:nvCxnSpPr>
        <p:spPr>
          <a:xfrm flipH="1">
            <a:off x="1787737" y="2753149"/>
            <a:ext cx="1828801" cy="0"/>
          </a:xfrm>
          <a:prstGeom prst="line">
            <a:avLst/>
          </a:prstGeom>
          <a:ln w="76200" cap="rnd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183D764-38C5-4457-9F5F-CDB358B05230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4937" y="4142206"/>
            <a:ext cx="2743200" cy="0"/>
          </a:xfrm>
          <a:prstGeom prst="line">
            <a:avLst/>
          </a:prstGeom>
          <a:ln w="76200" cap="rnd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4EE30-C76A-445E-ADD2-54AA282E33F0}"/>
              </a:ext>
            </a:extLst>
          </p:cNvPr>
          <p:cNvCxnSpPr>
            <a:cxnSpLocks/>
          </p:cNvCxnSpPr>
          <p:nvPr/>
        </p:nvCxnSpPr>
        <p:spPr>
          <a:xfrm flipV="1">
            <a:off x="1787738" y="2734132"/>
            <a:ext cx="1828800" cy="27432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45CB2C-1F11-40AC-AE1C-FDC3D8943149}"/>
              </a:ext>
            </a:extLst>
          </p:cNvPr>
          <p:cNvGrpSpPr/>
          <p:nvPr/>
        </p:nvGrpSpPr>
        <p:grpSpPr>
          <a:xfrm flipH="1">
            <a:off x="-41063" y="5477331"/>
            <a:ext cx="1828800" cy="0"/>
            <a:chOff x="1787738" y="5477332"/>
            <a:chExt cx="1828800" cy="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7FDCDE6-71FC-4ABB-9288-5B3699C47DF3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D8E5BE-E912-4919-8E7A-84170813FA7E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54314FD-2E0C-4EBE-BA12-6234100F7F5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5D31F4B-42F5-44AF-8102-CC3A35E41497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13EDD3-9FC0-4606-A282-EF478650F236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90766C-E400-474F-91C5-CFD3239FE288}"/>
              </a:ext>
            </a:extLst>
          </p:cNvPr>
          <p:cNvCxnSpPr/>
          <p:nvPr/>
        </p:nvCxnSpPr>
        <p:spPr>
          <a:xfrm>
            <a:off x="1787737" y="5484114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6D86584-95DB-44DD-9EEA-8617BCF1A7C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6AB50-19F3-4CEC-9B15-8F50969A9795}"/>
              </a:ext>
            </a:extLst>
          </p:cNvPr>
          <p:cNvCxnSpPr/>
          <p:nvPr/>
        </p:nvCxnSpPr>
        <p:spPr>
          <a:xfrm>
            <a:off x="1787737" y="5484113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C57A4B3-6504-457E-9F27-50D5323D3B8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DF9EA8-C785-4FEC-B0BD-FB415ED2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3CFAAD-CC08-4781-85ED-37835DE7F604}"/>
              </a:ext>
            </a:extLst>
          </p:cNvPr>
          <p:cNvGrpSpPr/>
          <p:nvPr/>
        </p:nvGrpSpPr>
        <p:grpSpPr>
          <a:xfrm>
            <a:off x="1787738" y="905332"/>
            <a:ext cx="0" cy="4538084"/>
            <a:chOff x="1787738" y="905332"/>
            <a:chExt cx="0" cy="45380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41D6C5-719D-45F6-BD8E-A2CB31D36DE3}"/>
                </a:ext>
              </a:extLst>
            </p:cNvPr>
            <p:cNvGrpSpPr/>
            <p:nvPr/>
          </p:nvGrpSpPr>
          <p:grpSpPr>
            <a:xfrm>
              <a:off x="1787738" y="3628182"/>
              <a:ext cx="0" cy="1815233"/>
              <a:chOff x="1191585" y="3777450"/>
              <a:chExt cx="0" cy="182880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C10FC79-92D4-4F57-B94B-4F43DE30A9E7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4A5FB12-D5B3-4C58-95D2-4AA230517CC1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C0F5D8-422B-4CCA-9DEE-BC65C5ACC4E5}"/>
                </a:ext>
              </a:extLst>
            </p:cNvPr>
            <p:cNvCxnSpPr/>
            <p:nvPr/>
          </p:nvCxnSpPr>
          <p:spPr>
            <a:xfrm flipV="1">
              <a:off x="1787738" y="4535799"/>
              <a:ext cx="0" cy="90761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57ABAD-F0D8-4392-B0E1-A36008B2E372}"/>
                </a:ext>
              </a:extLst>
            </p:cNvPr>
            <p:cNvCxnSpPr/>
            <p:nvPr/>
          </p:nvCxnSpPr>
          <p:spPr>
            <a:xfrm flipV="1">
              <a:off x="1787738" y="3628182"/>
              <a:ext cx="0" cy="181523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94F17C-2BDF-4D7F-8B9E-CCBCC38E70F7}"/>
                </a:ext>
              </a:extLst>
            </p:cNvPr>
            <p:cNvCxnSpPr/>
            <p:nvPr/>
          </p:nvCxnSpPr>
          <p:spPr>
            <a:xfrm flipV="1">
              <a:off x="1787738" y="2720565"/>
              <a:ext cx="0" cy="272285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DB094B-DCD7-4E6D-ACDF-B6C3B36CD586}"/>
                </a:ext>
              </a:extLst>
            </p:cNvPr>
            <p:cNvCxnSpPr/>
            <p:nvPr/>
          </p:nvCxnSpPr>
          <p:spPr>
            <a:xfrm flipV="1">
              <a:off x="1787738" y="1812949"/>
              <a:ext cx="0" cy="363046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A22855-9CA6-44E7-A710-80B1A53DB66B}"/>
                </a:ext>
              </a:extLst>
            </p:cNvPr>
            <p:cNvCxnSpPr/>
            <p:nvPr/>
          </p:nvCxnSpPr>
          <p:spPr>
            <a:xfrm flipV="1">
              <a:off x="1787738" y="905332"/>
              <a:ext cx="0" cy="453808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6A2C9B-2036-43BC-BAE8-AC32801562E9}"/>
              </a:ext>
            </a:extLst>
          </p:cNvPr>
          <p:cNvGrpSpPr/>
          <p:nvPr/>
        </p:nvGrpSpPr>
        <p:grpSpPr>
          <a:xfrm>
            <a:off x="1787738" y="5477332"/>
            <a:ext cx="1828800" cy="0"/>
            <a:chOff x="1787738" y="5477332"/>
            <a:chExt cx="1828800" cy="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EABE74-7BD6-4759-BE58-D572995962CE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978F4C-B7A9-47B8-81AB-766BE9E77982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E7F17D-6943-4D45-AAB1-6F9356BFBF7E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C9D7C1-5D2B-44A9-AE94-2F2B9B84FB34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C2E989-755D-4F9A-8435-2E5E81D228EB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80836-3FC2-4674-92C8-AF0D25002F5A}"/>
              </a:ext>
            </a:extLst>
          </p:cNvPr>
          <p:cNvCxnSpPr/>
          <p:nvPr/>
        </p:nvCxnSpPr>
        <p:spPr>
          <a:xfrm rot="5400000" flipV="1">
            <a:off x="3159338" y="4105732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D76886-D515-4E1B-AFE2-43FC48E0A3F1}"/>
              </a:ext>
            </a:extLst>
          </p:cNvPr>
          <p:cNvCxnSpPr/>
          <p:nvPr/>
        </p:nvCxnSpPr>
        <p:spPr>
          <a:xfrm rot="5400000" flipV="1">
            <a:off x="3616538" y="3648532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0504F-13D8-4E66-B13C-170C55B1F87A}"/>
              </a:ext>
            </a:extLst>
          </p:cNvPr>
          <p:cNvCxnSpPr/>
          <p:nvPr/>
        </p:nvCxnSpPr>
        <p:spPr>
          <a:xfrm rot="5400000" flipV="1">
            <a:off x="4073738" y="3191332"/>
            <a:ext cx="0" cy="4572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3E1775-1F00-4487-8E77-3D5A5F03A093}"/>
              </a:ext>
            </a:extLst>
          </p:cNvPr>
          <p:cNvCxnSpPr>
            <a:cxnSpLocks/>
          </p:cNvCxnSpPr>
          <p:nvPr/>
        </p:nvCxnSpPr>
        <p:spPr>
          <a:xfrm flipH="1" flipV="1">
            <a:off x="1787737" y="4562931"/>
            <a:ext cx="2031" cy="907616"/>
          </a:xfrm>
          <a:prstGeom prst="straightConnector1">
            <a:avLst/>
          </a:prstGeom>
          <a:ln w="127000" cap="rnd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2BEF28-46AF-4289-B87F-2189DEA8A238}"/>
              </a:ext>
            </a:extLst>
          </p:cNvPr>
          <p:cNvCxnSpPr>
            <a:cxnSpLocks/>
          </p:cNvCxnSpPr>
          <p:nvPr/>
        </p:nvCxnSpPr>
        <p:spPr>
          <a:xfrm flipV="1">
            <a:off x="1787737" y="5470547"/>
            <a:ext cx="931033" cy="13567"/>
          </a:xfrm>
          <a:prstGeom prst="straightConnector1">
            <a:avLst/>
          </a:prstGeom>
          <a:ln w="127000" cap="rnd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/>
              <p:nvPr/>
            </p:nvSpPr>
            <p:spPr>
              <a:xfrm>
                <a:off x="1092780" y="4043202"/>
                <a:ext cx="536429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80" y="4043202"/>
                <a:ext cx="536429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/>
              <p:nvPr/>
            </p:nvSpPr>
            <p:spPr>
              <a:xfrm>
                <a:off x="2811893" y="5671351"/>
                <a:ext cx="536429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93" y="5671351"/>
                <a:ext cx="536429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D1DB6-EF9E-4CD9-8CB0-EC10F4FEF341}"/>
                  </a:ext>
                </a:extLst>
              </p:cNvPr>
              <p:cNvSpPr txBox="1"/>
              <p:nvPr/>
            </p:nvSpPr>
            <p:spPr>
              <a:xfrm>
                <a:off x="5323144" y="1333775"/>
                <a:ext cx="2737737" cy="134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48D1DB6-EF9E-4CD9-8CB0-EC10F4FEF3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44" y="1333775"/>
                <a:ext cx="2737737" cy="13443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/>
              <p:nvPr/>
            </p:nvSpPr>
            <p:spPr>
              <a:xfrm>
                <a:off x="2811893" y="1657987"/>
                <a:ext cx="2139625" cy="6155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=[2,3]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93" y="1657987"/>
                <a:ext cx="2139625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10EBD8-CEDA-4B4D-A2E9-07D198635710}"/>
                  </a:ext>
                </a:extLst>
              </p:cNvPr>
              <p:cNvSpPr txBox="1"/>
              <p:nvPr/>
            </p:nvSpPr>
            <p:spPr>
              <a:xfrm>
                <a:off x="4018329" y="2734132"/>
                <a:ext cx="5125671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What’s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200" b="1" dirty="0"/>
                  <a:t>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200" b="1" dirty="0"/>
                  <a:t>?</a:t>
                </a:r>
              </a:p>
              <a:p>
                <a:r>
                  <a:rPr lang="en-US" sz="3200" dirty="0"/>
                  <a:t>Ans: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3200" dirty="0"/>
                  <a:t> ;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US" sz="3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Dot product is projection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3200" dirty="0"/>
                  <a:t>Amount of </a:t>
                </a:r>
                <a:r>
                  <a:rPr lang="en-US" sz="3200" b="1" dirty="0"/>
                  <a:t>x</a:t>
                </a:r>
                <a:r>
                  <a:rPr lang="en-US" sz="3200" dirty="0"/>
                  <a:t> that’s also pointing in direction of </a:t>
                </a:r>
                <a:r>
                  <a:rPr lang="en-US" sz="3200" b="1" dirty="0"/>
                  <a:t>y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10EBD8-CEDA-4B4D-A2E9-07D19863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29" y="2734132"/>
                <a:ext cx="5125671" cy="2554545"/>
              </a:xfrm>
              <a:prstGeom prst="rect">
                <a:avLst/>
              </a:prstGeom>
              <a:blipFill>
                <a:blip r:embed="rId6"/>
                <a:stretch>
                  <a:fillRect l="-2973" t="-3103" r="-1070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100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183D764-38C5-4457-9F5F-CDB358B05230}"/>
              </a:ext>
            </a:extLst>
          </p:cNvPr>
          <p:cNvCxnSpPr>
            <a:cxnSpLocks/>
          </p:cNvCxnSpPr>
          <p:nvPr/>
        </p:nvCxnSpPr>
        <p:spPr>
          <a:xfrm rot="5400000" flipH="1">
            <a:off x="2244937" y="4142206"/>
            <a:ext cx="2743200" cy="0"/>
          </a:xfrm>
          <a:prstGeom prst="line">
            <a:avLst/>
          </a:prstGeom>
          <a:ln w="76200" cap="rnd">
            <a:solidFill>
              <a:schemeClr val="accent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4EE30-C76A-445E-ADD2-54AA282E33F0}"/>
              </a:ext>
            </a:extLst>
          </p:cNvPr>
          <p:cNvCxnSpPr>
            <a:cxnSpLocks/>
          </p:cNvCxnSpPr>
          <p:nvPr/>
        </p:nvCxnSpPr>
        <p:spPr>
          <a:xfrm flipV="1">
            <a:off x="1787738" y="2734132"/>
            <a:ext cx="1828800" cy="2743200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45CB2C-1F11-40AC-AE1C-FDC3D8943149}"/>
              </a:ext>
            </a:extLst>
          </p:cNvPr>
          <p:cNvGrpSpPr/>
          <p:nvPr/>
        </p:nvGrpSpPr>
        <p:grpSpPr>
          <a:xfrm flipH="1">
            <a:off x="-41063" y="5477331"/>
            <a:ext cx="1828800" cy="0"/>
            <a:chOff x="1787738" y="5477332"/>
            <a:chExt cx="1828800" cy="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7FDCDE6-71FC-4ABB-9288-5B3699C47DF3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D8E5BE-E912-4919-8E7A-84170813FA7E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54314FD-2E0C-4EBE-BA12-6234100F7F5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5D31F4B-42F5-44AF-8102-CC3A35E41497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13EDD3-9FC0-4606-A282-EF478650F236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90766C-E400-474F-91C5-CFD3239FE288}"/>
              </a:ext>
            </a:extLst>
          </p:cNvPr>
          <p:cNvCxnSpPr/>
          <p:nvPr/>
        </p:nvCxnSpPr>
        <p:spPr>
          <a:xfrm>
            <a:off x="1787737" y="5484114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6D86584-95DB-44DD-9EEA-8617BCF1A7C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6AB50-19F3-4CEC-9B15-8F50969A9795}"/>
              </a:ext>
            </a:extLst>
          </p:cNvPr>
          <p:cNvCxnSpPr/>
          <p:nvPr/>
        </p:nvCxnSpPr>
        <p:spPr>
          <a:xfrm>
            <a:off x="1787737" y="5484113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C57A4B3-6504-457E-9F27-50D5323D3B8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DF9EA8-C785-4FEC-B0BD-FB415ED2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Dot Products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13CFAAD-CC08-4781-85ED-37835DE7F604}"/>
              </a:ext>
            </a:extLst>
          </p:cNvPr>
          <p:cNvGrpSpPr/>
          <p:nvPr/>
        </p:nvGrpSpPr>
        <p:grpSpPr>
          <a:xfrm>
            <a:off x="1787738" y="905332"/>
            <a:ext cx="0" cy="4538084"/>
            <a:chOff x="1787738" y="905332"/>
            <a:chExt cx="0" cy="45380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41D6C5-719D-45F6-BD8E-A2CB31D36DE3}"/>
                </a:ext>
              </a:extLst>
            </p:cNvPr>
            <p:cNvGrpSpPr/>
            <p:nvPr/>
          </p:nvGrpSpPr>
          <p:grpSpPr>
            <a:xfrm>
              <a:off x="1787738" y="3628182"/>
              <a:ext cx="0" cy="1815233"/>
              <a:chOff x="1191585" y="3777450"/>
              <a:chExt cx="0" cy="182880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C10FC79-92D4-4F57-B94B-4F43DE30A9E7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4A5FB12-D5B3-4C58-95D2-4AA230517CC1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C0F5D8-422B-4CCA-9DEE-BC65C5ACC4E5}"/>
                </a:ext>
              </a:extLst>
            </p:cNvPr>
            <p:cNvCxnSpPr/>
            <p:nvPr/>
          </p:nvCxnSpPr>
          <p:spPr>
            <a:xfrm flipV="1">
              <a:off x="1787738" y="4535799"/>
              <a:ext cx="0" cy="90761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57ABAD-F0D8-4392-B0E1-A36008B2E372}"/>
                </a:ext>
              </a:extLst>
            </p:cNvPr>
            <p:cNvCxnSpPr/>
            <p:nvPr/>
          </p:nvCxnSpPr>
          <p:spPr>
            <a:xfrm flipV="1">
              <a:off x="1787738" y="3628182"/>
              <a:ext cx="0" cy="181523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94F17C-2BDF-4D7F-8B9E-CCBCC38E70F7}"/>
                </a:ext>
              </a:extLst>
            </p:cNvPr>
            <p:cNvCxnSpPr/>
            <p:nvPr/>
          </p:nvCxnSpPr>
          <p:spPr>
            <a:xfrm flipV="1">
              <a:off x="1787738" y="2720565"/>
              <a:ext cx="0" cy="272285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DB094B-DCD7-4E6D-ACDF-B6C3B36CD586}"/>
                </a:ext>
              </a:extLst>
            </p:cNvPr>
            <p:cNvCxnSpPr/>
            <p:nvPr/>
          </p:nvCxnSpPr>
          <p:spPr>
            <a:xfrm flipV="1">
              <a:off x="1787738" y="1812949"/>
              <a:ext cx="0" cy="363046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A22855-9CA6-44E7-A710-80B1A53DB66B}"/>
                </a:ext>
              </a:extLst>
            </p:cNvPr>
            <p:cNvCxnSpPr/>
            <p:nvPr/>
          </p:nvCxnSpPr>
          <p:spPr>
            <a:xfrm flipV="1">
              <a:off x="1787738" y="905332"/>
              <a:ext cx="0" cy="453808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6A2C9B-2036-43BC-BAE8-AC32801562E9}"/>
              </a:ext>
            </a:extLst>
          </p:cNvPr>
          <p:cNvGrpSpPr/>
          <p:nvPr/>
        </p:nvGrpSpPr>
        <p:grpSpPr>
          <a:xfrm>
            <a:off x="1787738" y="5477332"/>
            <a:ext cx="1828800" cy="0"/>
            <a:chOff x="1787738" y="5477332"/>
            <a:chExt cx="1828800" cy="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EABE74-7BD6-4759-BE58-D572995962CE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978F4C-B7A9-47B8-81AB-766BE9E77982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E7F17D-6943-4D45-AAB1-6F9356BFBF7E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C9D7C1-5D2B-44A9-AE94-2F2B9B84FB34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C2E989-755D-4F9A-8435-2E5E81D228EB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80836-3FC2-4674-92C8-AF0D25002F5A}"/>
              </a:ext>
            </a:extLst>
          </p:cNvPr>
          <p:cNvCxnSpPr/>
          <p:nvPr/>
        </p:nvCxnSpPr>
        <p:spPr>
          <a:xfrm rot="5400000" flipV="1">
            <a:off x="3159338" y="4105732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D76886-D515-4E1B-AFE2-43FC48E0A3F1}"/>
              </a:ext>
            </a:extLst>
          </p:cNvPr>
          <p:cNvCxnSpPr/>
          <p:nvPr/>
        </p:nvCxnSpPr>
        <p:spPr>
          <a:xfrm rot="5400000" flipV="1">
            <a:off x="3616538" y="3648532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0504F-13D8-4E66-B13C-170C55B1F87A}"/>
              </a:ext>
            </a:extLst>
          </p:cNvPr>
          <p:cNvCxnSpPr/>
          <p:nvPr/>
        </p:nvCxnSpPr>
        <p:spPr>
          <a:xfrm rot="5400000" flipV="1">
            <a:off x="4073738" y="3191332"/>
            <a:ext cx="0" cy="4572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10EBD8-CEDA-4B4D-A2E9-07D198635710}"/>
                  </a:ext>
                </a:extLst>
              </p:cNvPr>
              <p:cNvSpPr txBox="1"/>
              <p:nvPr/>
            </p:nvSpPr>
            <p:spPr>
              <a:xfrm>
                <a:off x="4018329" y="2734132"/>
                <a:ext cx="5125671" cy="108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What’s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200" b="1" dirty="0"/>
                  <a:t> ?</a:t>
                </a:r>
              </a:p>
              <a:p>
                <a:r>
                  <a:rPr lang="en-US" sz="3200" dirty="0"/>
                  <a:t>Ans: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=∑</m:t>
                    </m:r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110EBD8-CEDA-4B4D-A2E9-07D1986357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8329" y="2734132"/>
                <a:ext cx="5125671" cy="1083886"/>
              </a:xfrm>
              <a:prstGeom prst="rect">
                <a:avLst/>
              </a:prstGeom>
              <a:blipFill>
                <a:blip r:embed="rId4"/>
                <a:stretch>
                  <a:fillRect l="-2973" t="-7345" b="-18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AC65D7-D4EE-49D3-B4D6-CF7C4BC0CF28}"/>
                  </a:ext>
                </a:extLst>
              </p:cNvPr>
              <p:cNvSpPr txBox="1"/>
              <p:nvPr/>
            </p:nvSpPr>
            <p:spPr>
              <a:xfrm>
                <a:off x="5323144" y="1333775"/>
                <a:ext cx="2737737" cy="134434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0" i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FAC65D7-D4EE-49D3-B4D6-CF7C4BC0CF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3144" y="1333775"/>
                <a:ext cx="2737737" cy="13443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B3F8A1-D522-4248-9A6F-A1B4000E694E}"/>
                  </a:ext>
                </a:extLst>
              </p:cNvPr>
              <p:cNvSpPr txBox="1"/>
              <p:nvPr/>
            </p:nvSpPr>
            <p:spPr>
              <a:xfrm>
                <a:off x="2811893" y="1657987"/>
                <a:ext cx="2139625" cy="6155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=[2,3]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03B3F8A1-D522-4248-9A6F-A1B4000E6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893" y="1657987"/>
                <a:ext cx="213962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0BA5915-27CB-43F6-B4AA-5981DEF9EB87}"/>
              </a:ext>
            </a:extLst>
          </p:cNvPr>
          <p:cNvCxnSpPr/>
          <p:nvPr/>
        </p:nvCxnSpPr>
        <p:spPr>
          <a:xfrm flipH="1">
            <a:off x="1787737" y="2753149"/>
            <a:ext cx="1828801" cy="0"/>
          </a:xfrm>
          <a:prstGeom prst="line">
            <a:avLst/>
          </a:prstGeom>
          <a:ln w="76200" cap="rnd">
            <a:solidFill>
              <a:schemeClr val="accent2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059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13CFAAD-CC08-4781-85ED-37835DE7F604}"/>
              </a:ext>
            </a:extLst>
          </p:cNvPr>
          <p:cNvGrpSpPr/>
          <p:nvPr/>
        </p:nvGrpSpPr>
        <p:grpSpPr>
          <a:xfrm>
            <a:off x="1787738" y="905332"/>
            <a:ext cx="0" cy="4538084"/>
            <a:chOff x="1787738" y="905332"/>
            <a:chExt cx="0" cy="45380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41D6C5-719D-45F6-BD8E-A2CB31D36DE3}"/>
                </a:ext>
              </a:extLst>
            </p:cNvPr>
            <p:cNvGrpSpPr/>
            <p:nvPr/>
          </p:nvGrpSpPr>
          <p:grpSpPr>
            <a:xfrm>
              <a:off x="1787738" y="3628182"/>
              <a:ext cx="0" cy="1815233"/>
              <a:chOff x="1191585" y="3777450"/>
              <a:chExt cx="0" cy="182880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C10FC79-92D4-4F57-B94B-4F43DE30A9E7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4A5FB12-D5B3-4C58-95D2-4AA230517CC1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C0F5D8-422B-4CCA-9DEE-BC65C5ACC4E5}"/>
                </a:ext>
              </a:extLst>
            </p:cNvPr>
            <p:cNvCxnSpPr/>
            <p:nvPr/>
          </p:nvCxnSpPr>
          <p:spPr>
            <a:xfrm flipV="1">
              <a:off x="1787738" y="4535799"/>
              <a:ext cx="0" cy="90761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57ABAD-F0D8-4392-B0E1-A36008B2E372}"/>
                </a:ext>
              </a:extLst>
            </p:cNvPr>
            <p:cNvCxnSpPr/>
            <p:nvPr/>
          </p:nvCxnSpPr>
          <p:spPr>
            <a:xfrm flipV="1">
              <a:off x="1787738" y="3628182"/>
              <a:ext cx="0" cy="181523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94F17C-2BDF-4D7F-8B9E-CCBCC38E70F7}"/>
                </a:ext>
              </a:extLst>
            </p:cNvPr>
            <p:cNvCxnSpPr/>
            <p:nvPr/>
          </p:nvCxnSpPr>
          <p:spPr>
            <a:xfrm flipV="1">
              <a:off x="1787738" y="2720565"/>
              <a:ext cx="0" cy="272285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DB094B-DCD7-4E6D-ACDF-B6C3B36CD586}"/>
                </a:ext>
              </a:extLst>
            </p:cNvPr>
            <p:cNvCxnSpPr/>
            <p:nvPr/>
          </p:nvCxnSpPr>
          <p:spPr>
            <a:xfrm flipV="1">
              <a:off x="1787738" y="1812949"/>
              <a:ext cx="0" cy="363046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A22855-9CA6-44E7-A710-80B1A53DB66B}"/>
                </a:ext>
              </a:extLst>
            </p:cNvPr>
            <p:cNvCxnSpPr/>
            <p:nvPr/>
          </p:nvCxnSpPr>
          <p:spPr>
            <a:xfrm flipV="1">
              <a:off x="1787738" y="905332"/>
              <a:ext cx="0" cy="453808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6A2C9B-2036-43BC-BAE8-AC32801562E9}"/>
              </a:ext>
            </a:extLst>
          </p:cNvPr>
          <p:cNvGrpSpPr/>
          <p:nvPr/>
        </p:nvGrpSpPr>
        <p:grpSpPr>
          <a:xfrm>
            <a:off x="1787738" y="5477332"/>
            <a:ext cx="1828800" cy="0"/>
            <a:chOff x="1787738" y="5477332"/>
            <a:chExt cx="1828800" cy="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EABE74-7BD6-4759-BE58-D572995962CE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978F4C-B7A9-47B8-81AB-766BE9E77982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E7F17D-6943-4D45-AAB1-6F9356BFBF7E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C9D7C1-5D2B-44A9-AE94-2F2B9B84FB34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C2E989-755D-4F9A-8435-2E5E81D228EB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80836-3FC2-4674-92C8-AF0D25002F5A}"/>
              </a:ext>
            </a:extLst>
          </p:cNvPr>
          <p:cNvCxnSpPr/>
          <p:nvPr/>
        </p:nvCxnSpPr>
        <p:spPr>
          <a:xfrm rot="5400000" flipV="1">
            <a:off x="3159338" y="4105732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D76886-D515-4E1B-AFE2-43FC48E0A3F1}"/>
              </a:ext>
            </a:extLst>
          </p:cNvPr>
          <p:cNvCxnSpPr/>
          <p:nvPr/>
        </p:nvCxnSpPr>
        <p:spPr>
          <a:xfrm rot="5400000" flipV="1">
            <a:off x="3616538" y="3648532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0504F-13D8-4E66-B13C-170C55B1F87A}"/>
              </a:ext>
            </a:extLst>
          </p:cNvPr>
          <p:cNvCxnSpPr/>
          <p:nvPr/>
        </p:nvCxnSpPr>
        <p:spPr>
          <a:xfrm rot="5400000" flipV="1">
            <a:off x="4073738" y="3191332"/>
            <a:ext cx="0" cy="4572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384EE30-C76A-445E-ADD2-54AA282E33F0}"/>
              </a:ext>
            </a:extLst>
          </p:cNvPr>
          <p:cNvCxnSpPr>
            <a:cxnSpLocks/>
          </p:cNvCxnSpPr>
          <p:nvPr/>
        </p:nvCxnSpPr>
        <p:spPr>
          <a:xfrm flipV="1">
            <a:off x="1787738" y="2005946"/>
            <a:ext cx="0" cy="3471387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2E8AF0D-1936-497C-87D8-109BDC1914D5}"/>
              </a:ext>
            </a:extLst>
          </p:cNvPr>
          <p:cNvCxnSpPr>
            <a:cxnSpLocks/>
          </p:cNvCxnSpPr>
          <p:nvPr/>
        </p:nvCxnSpPr>
        <p:spPr>
          <a:xfrm flipV="1">
            <a:off x="1787737" y="5470546"/>
            <a:ext cx="2743201" cy="6785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45CB2C-1F11-40AC-AE1C-FDC3D8943149}"/>
              </a:ext>
            </a:extLst>
          </p:cNvPr>
          <p:cNvGrpSpPr/>
          <p:nvPr/>
        </p:nvGrpSpPr>
        <p:grpSpPr>
          <a:xfrm flipH="1">
            <a:off x="-41063" y="5477331"/>
            <a:ext cx="1828800" cy="0"/>
            <a:chOff x="1787738" y="5477332"/>
            <a:chExt cx="1828800" cy="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7FDCDE6-71FC-4ABB-9288-5B3699C47DF3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D8E5BE-E912-4919-8E7A-84170813FA7E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54314FD-2E0C-4EBE-BA12-6234100F7F5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5D31F4B-42F5-44AF-8102-CC3A35E41497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13EDD3-9FC0-4606-A282-EF478650F236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90766C-E400-474F-91C5-CFD3239FE288}"/>
              </a:ext>
            </a:extLst>
          </p:cNvPr>
          <p:cNvCxnSpPr/>
          <p:nvPr/>
        </p:nvCxnSpPr>
        <p:spPr>
          <a:xfrm>
            <a:off x="1787737" y="5484114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6D86584-95DB-44DD-9EEA-8617BCF1A7C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6AB50-19F3-4CEC-9B15-8F50969A9795}"/>
              </a:ext>
            </a:extLst>
          </p:cNvPr>
          <p:cNvCxnSpPr/>
          <p:nvPr/>
        </p:nvCxnSpPr>
        <p:spPr>
          <a:xfrm>
            <a:off x="1787737" y="5484113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C57A4B3-6504-457E-9F27-50D5323D3B8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DF9EA8-C785-4FEC-B0BD-FB415ED2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Angles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63E1775-1F00-4487-8E77-3D5A5F03A093}"/>
              </a:ext>
            </a:extLst>
          </p:cNvPr>
          <p:cNvCxnSpPr>
            <a:cxnSpLocks/>
          </p:cNvCxnSpPr>
          <p:nvPr/>
        </p:nvCxnSpPr>
        <p:spPr>
          <a:xfrm flipV="1">
            <a:off x="1789768" y="4535798"/>
            <a:ext cx="0" cy="934749"/>
          </a:xfrm>
          <a:prstGeom prst="straightConnector1">
            <a:avLst/>
          </a:prstGeom>
          <a:ln w="127000" cap="rnd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5A2BEF28-46AF-4289-B87F-2189DEA8A238}"/>
              </a:ext>
            </a:extLst>
          </p:cNvPr>
          <p:cNvCxnSpPr>
            <a:cxnSpLocks/>
          </p:cNvCxnSpPr>
          <p:nvPr/>
        </p:nvCxnSpPr>
        <p:spPr>
          <a:xfrm flipV="1">
            <a:off x="1787737" y="5470547"/>
            <a:ext cx="931033" cy="13567"/>
          </a:xfrm>
          <a:prstGeom prst="straightConnector1">
            <a:avLst/>
          </a:prstGeom>
          <a:ln w="127000" cap="rnd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/>
              <p:nvPr/>
            </p:nvSpPr>
            <p:spPr>
              <a:xfrm>
                <a:off x="939567" y="3940063"/>
                <a:ext cx="475515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67" y="3940063"/>
                <a:ext cx="475515" cy="4924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/>
              <p:nvPr/>
            </p:nvSpPr>
            <p:spPr>
              <a:xfrm>
                <a:off x="2719024" y="5775057"/>
                <a:ext cx="483530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024" y="5775057"/>
                <a:ext cx="483530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rc 2">
            <a:extLst>
              <a:ext uri="{FF2B5EF4-FFF2-40B4-BE49-F238E27FC236}">
                <a16:creationId xmlns:a16="http://schemas.microsoft.com/office/drawing/2014/main" id="{D52DEB1D-4C8A-4BB4-A896-96561893BF38}"/>
              </a:ext>
            </a:extLst>
          </p:cNvPr>
          <p:cNvSpPr/>
          <p:nvPr/>
        </p:nvSpPr>
        <p:spPr>
          <a:xfrm>
            <a:off x="873336" y="4529016"/>
            <a:ext cx="1828800" cy="1828800"/>
          </a:xfrm>
          <a:prstGeom prst="arc">
            <a:avLst>
              <a:gd name="adj1" fmla="val 16158201"/>
              <a:gd name="adj2" fmla="val 157682"/>
            </a:avLst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c 43">
            <a:extLst>
              <a:ext uri="{FF2B5EF4-FFF2-40B4-BE49-F238E27FC236}">
                <a16:creationId xmlns:a16="http://schemas.microsoft.com/office/drawing/2014/main" id="{CF355BE0-2C6C-41D8-A04F-6A3545B38D83}"/>
              </a:ext>
            </a:extLst>
          </p:cNvPr>
          <p:cNvSpPr/>
          <p:nvPr/>
        </p:nvSpPr>
        <p:spPr>
          <a:xfrm>
            <a:off x="-1101766" y="2603118"/>
            <a:ext cx="5779008" cy="5779008"/>
          </a:xfrm>
          <a:prstGeom prst="arc">
            <a:avLst>
              <a:gd name="adj1" fmla="val 16247013"/>
              <a:gd name="adj2" fmla="val 10686"/>
            </a:avLst>
          </a:prstGeom>
          <a:ln w="152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/>
              <p:nvPr/>
            </p:nvSpPr>
            <p:spPr>
              <a:xfrm>
                <a:off x="2495664" y="4335997"/>
                <a:ext cx="4462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64" y="4335997"/>
                <a:ext cx="44621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0460E55-71A2-4587-83F7-E3727CF45C2E}"/>
                  </a:ext>
                </a:extLst>
              </p:cNvPr>
              <p:cNvSpPr txBox="1"/>
              <p:nvPr/>
            </p:nvSpPr>
            <p:spPr>
              <a:xfrm>
                <a:off x="2983446" y="1633069"/>
                <a:ext cx="4923784" cy="8211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=0∗1+1∗0=0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0460E55-71A2-4587-83F7-E3727CF4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446" y="1633069"/>
                <a:ext cx="4923784" cy="8211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BCEE1BF-697E-4C0E-B863-91D3FF640766}"/>
              </a:ext>
            </a:extLst>
          </p:cNvPr>
          <p:cNvSpPr txBox="1"/>
          <p:nvPr/>
        </p:nvSpPr>
        <p:spPr>
          <a:xfrm>
            <a:off x="4677238" y="2624032"/>
            <a:ext cx="4152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Perpendicular / orthogonal vectors have dot product 0 </a:t>
            </a:r>
            <a:r>
              <a:rPr lang="en-US" sz="3200" i="1" dirty="0"/>
              <a:t>irrespective of their magnitude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AF96C7-D0ED-4A34-AC17-3CBBABA39F39}"/>
                  </a:ext>
                </a:extLst>
              </p:cNvPr>
              <p:cNvSpPr txBox="1"/>
              <p:nvPr/>
            </p:nvSpPr>
            <p:spPr>
              <a:xfrm>
                <a:off x="939566" y="2474343"/>
                <a:ext cx="351058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AF96C7-D0ED-4A34-AC17-3CBBABA39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566" y="2474343"/>
                <a:ext cx="35105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BF706F-3343-4160-821A-7927C56DDB95}"/>
                  </a:ext>
                </a:extLst>
              </p:cNvPr>
              <p:cNvSpPr txBox="1"/>
              <p:nvPr/>
            </p:nvSpPr>
            <p:spPr>
              <a:xfrm>
                <a:off x="4313582" y="5775056"/>
                <a:ext cx="359073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BF706F-3343-4160-821A-7927C56DD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3582" y="5775056"/>
                <a:ext cx="3590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370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id="{D13CFAAD-CC08-4781-85ED-37835DE7F604}"/>
              </a:ext>
            </a:extLst>
          </p:cNvPr>
          <p:cNvGrpSpPr/>
          <p:nvPr/>
        </p:nvGrpSpPr>
        <p:grpSpPr>
          <a:xfrm>
            <a:off x="1787738" y="905332"/>
            <a:ext cx="0" cy="4538084"/>
            <a:chOff x="1787738" y="905332"/>
            <a:chExt cx="0" cy="453808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041D6C5-719D-45F6-BD8E-A2CB31D36DE3}"/>
                </a:ext>
              </a:extLst>
            </p:cNvPr>
            <p:cNvGrpSpPr/>
            <p:nvPr/>
          </p:nvGrpSpPr>
          <p:grpSpPr>
            <a:xfrm>
              <a:off x="1787738" y="3628182"/>
              <a:ext cx="0" cy="1815233"/>
              <a:chOff x="1191585" y="3777450"/>
              <a:chExt cx="0" cy="1828800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2C10FC79-92D4-4F57-B94B-4F43DE30A9E7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4A5FB12-D5B3-4C58-95D2-4AA230517CC1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C0F5D8-422B-4CCA-9DEE-BC65C5ACC4E5}"/>
                </a:ext>
              </a:extLst>
            </p:cNvPr>
            <p:cNvCxnSpPr/>
            <p:nvPr/>
          </p:nvCxnSpPr>
          <p:spPr>
            <a:xfrm flipV="1">
              <a:off x="1787738" y="4535799"/>
              <a:ext cx="0" cy="90761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A57ABAD-F0D8-4392-B0E1-A36008B2E372}"/>
                </a:ext>
              </a:extLst>
            </p:cNvPr>
            <p:cNvCxnSpPr/>
            <p:nvPr/>
          </p:nvCxnSpPr>
          <p:spPr>
            <a:xfrm flipV="1">
              <a:off x="1787738" y="3628182"/>
              <a:ext cx="0" cy="181523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C994F17C-2BDF-4D7F-8B9E-CCBCC38E70F7}"/>
                </a:ext>
              </a:extLst>
            </p:cNvPr>
            <p:cNvCxnSpPr/>
            <p:nvPr/>
          </p:nvCxnSpPr>
          <p:spPr>
            <a:xfrm flipV="1">
              <a:off x="1787738" y="2720565"/>
              <a:ext cx="0" cy="272285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3DB094B-DCD7-4E6D-ACDF-B6C3B36CD586}"/>
                </a:ext>
              </a:extLst>
            </p:cNvPr>
            <p:cNvCxnSpPr/>
            <p:nvPr/>
          </p:nvCxnSpPr>
          <p:spPr>
            <a:xfrm flipV="1">
              <a:off x="1787738" y="1812949"/>
              <a:ext cx="0" cy="3630467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7A22855-9CA6-44E7-A710-80B1A53DB66B}"/>
                </a:ext>
              </a:extLst>
            </p:cNvPr>
            <p:cNvCxnSpPr/>
            <p:nvPr/>
          </p:nvCxnSpPr>
          <p:spPr>
            <a:xfrm flipV="1">
              <a:off x="1787738" y="905332"/>
              <a:ext cx="0" cy="4538083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6D76886-D515-4E1B-AFE2-43FC48E0A3F1}"/>
              </a:ext>
            </a:extLst>
          </p:cNvPr>
          <p:cNvCxnSpPr/>
          <p:nvPr/>
        </p:nvCxnSpPr>
        <p:spPr>
          <a:xfrm rot="5400000" flipV="1">
            <a:off x="3616538" y="3648532"/>
            <a:ext cx="0" cy="3657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770504F-13D8-4E66-B13C-170C55B1F87A}"/>
              </a:ext>
            </a:extLst>
          </p:cNvPr>
          <p:cNvCxnSpPr/>
          <p:nvPr/>
        </p:nvCxnSpPr>
        <p:spPr>
          <a:xfrm rot="5400000" flipV="1">
            <a:off x="4073738" y="3191332"/>
            <a:ext cx="0" cy="4572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06D86584-95DB-44DD-9EEA-8617BCF1A7C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C57A4B3-6504-457E-9F27-50D5323D3B8E}"/>
              </a:ext>
            </a:extLst>
          </p:cNvPr>
          <p:cNvCxnSpPr/>
          <p:nvPr/>
        </p:nvCxnSpPr>
        <p:spPr>
          <a:xfrm>
            <a:off x="1787737" y="5484114"/>
            <a:ext cx="0" cy="1815233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2FDF9EA8-C785-4FEC-B0BD-FB415ED2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Angles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0460E55-71A2-4587-83F7-E3727CF45C2E}"/>
                  </a:ext>
                </a:extLst>
              </p:cNvPr>
              <p:cNvSpPr txBox="1"/>
              <p:nvPr/>
            </p:nvSpPr>
            <p:spPr>
              <a:xfrm>
                <a:off x="2983446" y="1633069"/>
                <a:ext cx="5210337" cy="8233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80460E55-71A2-4587-83F7-E3727CF45C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3446" y="1633069"/>
                <a:ext cx="5210337" cy="8233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0BCEE1BF-697E-4C0E-B863-91D3FF640766}"/>
              </a:ext>
            </a:extLst>
          </p:cNvPr>
          <p:cNvSpPr txBox="1"/>
          <p:nvPr/>
        </p:nvSpPr>
        <p:spPr>
          <a:xfrm>
            <a:off x="4677238" y="2624032"/>
            <a:ext cx="41525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Perpendicular / orthogonal vectors have dot product 0 </a:t>
            </a:r>
            <a:r>
              <a:rPr lang="en-US" sz="3200" i="1" dirty="0"/>
              <a:t>irrespective of their magnitude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6A2C9B-2036-43BC-BAE8-AC32801562E9}"/>
              </a:ext>
            </a:extLst>
          </p:cNvPr>
          <p:cNvGrpSpPr/>
          <p:nvPr/>
        </p:nvGrpSpPr>
        <p:grpSpPr>
          <a:xfrm>
            <a:off x="1787738" y="5477332"/>
            <a:ext cx="1828800" cy="0"/>
            <a:chOff x="1787738" y="5477332"/>
            <a:chExt cx="1828800" cy="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FEABE74-7BD6-4759-BE58-D572995962CE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6978F4C-B7A9-47B8-81AB-766BE9E77982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27E7F17D-6943-4D45-AAB1-6F9356BFBF7E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C9D7C1-5D2B-44A9-AE94-2F2B9B84FB34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0DC2E989-755D-4F9A-8435-2E5E81D228EB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7B780836-3FC2-4674-92C8-AF0D25002F5A}"/>
              </a:ext>
            </a:extLst>
          </p:cNvPr>
          <p:cNvCxnSpPr/>
          <p:nvPr/>
        </p:nvCxnSpPr>
        <p:spPr>
          <a:xfrm rot="5400000" flipV="1">
            <a:off x="3159338" y="4105732"/>
            <a:ext cx="0" cy="2743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D45CB2C-1F11-40AC-AE1C-FDC3D8943149}"/>
              </a:ext>
            </a:extLst>
          </p:cNvPr>
          <p:cNvGrpSpPr/>
          <p:nvPr/>
        </p:nvGrpSpPr>
        <p:grpSpPr>
          <a:xfrm flipH="1">
            <a:off x="-41063" y="5477331"/>
            <a:ext cx="1828800" cy="0"/>
            <a:chOff x="1787738" y="5477332"/>
            <a:chExt cx="1828800" cy="0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B7FDCDE6-71FC-4ABB-9288-5B3699C47DF3}"/>
                </a:ext>
              </a:extLst>
            </p:cNvPr>
            <p:cNvGrpSpPr/>
            <p:nvPr/>
          </p:nvGrpSpPr>
          <p:grpSpPr>
            <a:xfrm rot="5400000">
              <a:off x="2702138" y="4562932"/>
              <a:ext cx="0" cy="1828800"/>
              <a:chOff x="1191585" y="3777450"/>
              <a:chExt cx="0" cy="1828800"/>
            </a:xfrm>
          </p:grpSpPr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95D8E5BE-E912-4919-8E7A-84170813FA7E}"/>
                  </a:ext>
                </a:extLst>
              </p:cNvPr>
              <p:cNvCxnSpPr/>
              <p:nvPr/>
            </p:nvCxnSpPr>
            <p:spPr>
              <a:xfrm flipV="1">
                <a:off x="1191585" y="4691850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Arrow Connector 70">
                <a:extLst>
                  <a:ext uri="{FF2B5EF4-FFF2-40B4-BE49-F238E27FC236}">
                    <a16:creationId xmlns:a16="http://schemas.microsoft.com/office/drawing/2014/main" id="{C54314FD-2E0C-4EBE-BA12-6234100F7F56}"/>
                  </a:ext>
                </a:extLst>
              </p:cNvPr>
              <p:cNvCxnSpPr/>
              <p:nvPr/>
            </p:nvCxnSpPr>
            <p:spPr>
              <a:xfrm flipV="1">
                <a:off x="1191585" y="3777450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5D31F4B-42F5-44AF-8102-CC3A35E41497}"/>
                </a:ext>
              </a:extLst>
            </p:cNvPr>
            <p:cNvCxnSpPr/>
            <p:nvPr/>
          </p:nvCxnSpPr>
          <p:spPr>
            <a:xfrm rot="5400000" flipV="1">
              <a:off x="2244938" y="5020132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4F13EDD3-9FC0-4606-A282-EF478650F236}"/>
                </a:ext>
              </a:extLst>
            </p:cNvPr>
            <p:cNvCxnSpPr/>
            <p:nvPr/>
          </p:nvCxnSpPr>
          <p:spPr>
            <a:xfrm rot="5400000" flipV="1">
              <a:off x="2702138" y="4562932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0890766C-E400-474F-91C5-CFD3239FE288}"/>
              </a:ext>
            </a:extLst>
          </p:cNvPr>
          <p:cNvCxnSpPr/>
          <p:nvPr/>
        </p:nvCxnSpPr>
        <p:spPr>
          <a:xfrm>
            <a:off x="1787737" y="5484114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416AB50-19F3-4CEC-9B15-8F50969A9795}"/>
              </a:ext>
            </a:extLst>
          </p:cNvPr>
          <p:cNvCxnSpPr/>
          <p:nvPr/>
        </p:nvCxnSpPr>
        <p:spPr>
          <a:xfrm>
            <a:off x="1787737" y="5484113"/>
            <a:ext cx="0" cy="907617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/>
              <p:nvPr/>
            </p:nvSpPr>
            <p:spPr>
              <a:xfrm>
                <a:off x="1272819" y="4008449"/>
                <a:ext cx="475515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C097608-0A48-4637-BECD-F99F8E40F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819" y="4008449"/>
                <a:ext cx="475515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/>
              <p:nvPr/>
            </p:nvSpPr>
            <p:spPr>
              <a:xfrm>
                <a:off x="2069289" y="5839142"/>
                <a:ext cx="483530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8D73860-A912-46E1-A037-341F890B1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289" y="5839142"/>
                <a:ext cx="483530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C609D059-BDB0-4E9D-B998-ED8E4F4EB539}"/>
              </a:ext>
            </a:extLst>
          </p:cNvPr>
          <p:cNvGrpSpPr/>
          <p:nvPr/>
        </p:nvGrpSpPr>
        <p:grpSpPr>
          <a:xfrm rot="1289003">
            <a:off x="-1101766" y="2005946"/>
            <a:ext cx="5779008" cy="6376180"/>
            <a:chOff x="-1101766" y="2005946"/>
            <a:chExt cx="5779008" cy="6376180"/>
          </a:xfrm>
        </p:grpSpPr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0384EE30-C76A-445E-ADD2-54AA282E33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7738" y="2005946"/>
              <a:ext cx="0" cy="3471387"/>
            </a:xfrm>
            <a:prstGeom prst="straightConnector1">
              <a:avLst/>
            </a:prstGeom>
            <a:ln w="1270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Arc 43">
              <a:extLst>
                <a:ext uri="{FF2B5EF4-FFF2-40B4-BE49-F238E27FC236}">
                  <a16:creationId xmlns:a16="http://schemas.microsoft.com/office/drawing/2014/main" id="{CF355BE0-2C6C-41D8-A04F-6A3545B38D83}"/>
                </a:ext>
              </a:extLst>
            </p:cNvPr>
            <p:cNvSpPr/>
            <p:nvPr/>
          </p:nvSpPr>
          <p:spPr>
            <a:xfrm>
              <a:off x="-1101766" y="2603118"/>
              <a:ext cx="5779008" cy="5779008"/>
            </a:xfrm>
            <a:prstGeom prst="arc">
              <a:avLst>
                <a:gd name="adj1" fmla="val 16247013"/>
                <a:gd name="adj2" fmla="val 10686"/>
              </a:avLst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2E8AF0D-1936-497C-87D8-109BDC1914D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7737" y="5470546"/>
              <a:ext cx="2743201" cy="6785"/>
            </a:xfrm>
            <a:prstGeom prst="straightConnector1">
              <a:avLst/>
            </a:prstGeom>
            <a:ln w="1270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63E1775-1F00-4487-8E77-3D5A5F03A09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9768" y="4535798"/>
              <a:ext cx="0" cy="934749"/>
            </a:xfrm>
            <a:prstGeom prst="straightConnector1">
              <a:avLst/>
            </a:prstGeom>
            <a:ln w="127000" cap="rnd">
              <a:solidFill>
                <a:schemeClr val="accent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2BEF28-46AF-4289-B87F-2189DEA8A23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87737" y="5470547"/>
              <a:ext cx="931033" cy="13567"/>
            </a:xfrm>
            <a:prstGeom prst="straightConnector1">
              <a:avLst/>
            </a:prstGeom>
            <a:ln w="127000" cap="rnd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Arc 2">
              <a:extLst>
                <a:ext uri="{FF2B5EF4-FFF2-40B4-BE49-F238E27FC236}">
                  <a16:creationId xmlns:a16="http://schemas.microsoft.com/office/drawing/2014/main" id="{D52DEB1D-4C8A-4BB4-A896-96561893BF38}"/>
                </a:ext>
              </a:extLst>
            </p:cNvPr>
            <p:cNvSpPr/>
            <p:nvPr/>
          </p:nvSpPr>
          <p:spPr>
            <a:xfrm>
              <a:off x="873336" y="4529016"/>
              <a:ext cx="1828800" cy="1828800"/>
            </a:xfrm>
            <a:prstGeom prst="arc">
              <a:avLst>
                <a:gd name="adj1" fmla="val 16158201"/>
                <a:gd name="adj2" fmla="val 157682"/>
              </a:avLst>
            </a:prstGeom>
            <a:ln w="1524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/>
              <p:nvPr/>
            </p:nvSpPr>
            <p:spPr>
              <a:xfrm>
                <a:off x="2495664" y="4335997"/>
                <a:ext cx="44621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664" y="4335997"/>
                <a:ext cx="44621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AF96C7-D0ED-4A34-AC17-3CBBABA39F39}"/>
                  </a:ext>
                </a:extLst>
              </p:cNvPr>
              <p:cNvSpPr txBox="1"/>
              <p:nvPr/>
            </p:nvSpPr>
            <p:spPr>
              <a:xfrm>
                <a:off x="2160223" y="2301139"/>
                <a:ext cx="351058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3AF96C7-D0ED-4A34-AC17-3CBBABA39F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23" y="2301139"/>
                <a:ext cx="351058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BF706F-3343-4160-821A-7927C56DDB95}"/>
                  </a:ext>
                </a:extLst>
              </p:cNvPr>
              <p:cNvSpPr txBox="1"/>
              <p:nvPr/>
            </p:nvSpPr>
            <p:spPr>
              <a:xfrm>
                <a:off x="3841250" y="5657870"/>
                <a:ext cx="359073" cy="4924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BF706F-3343-4160-821A-7927C56DDB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250" y="5657870"/>
                <a:ext cx="35907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75762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F9EA8-C785-4FEC-B0BD-FB415ED2C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Orthogonal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/>
              <p:nvPr/>
            </p:nvSpPr>
            <p:spPr>
              <a:xfrm>
                <a:off x="6469493" y="1790451"/>
                <a:ext cx="2139625" cy="6155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=[2,3]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0C61620-D864-4EA7-B628-49A2DCB8D5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9493" y="1790451"/>
                <a:ext cx="213962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43DB5147-2012-453B-A8DE-41BD0512E766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487E9B92-5503-4CF3-A6FF-79A388153593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2E736D26-E74B-4ED3-8B88-1B30B3EB529A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60C8E244-B518-44ED-83B7-C283FF37BDBF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B240963C-7C74-4CF9-9670-8A81C777E6A0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271A549-A6F5-447B-973A-853AA0BE489C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0DFEEC4B-9E1E-4660-8656-83046267CFEF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E5D31F4B-42F5-44AF-8102-CC3A35E41497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D9C9D7C1-5D2B-44A9-AE94-2F2B9B84FB34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60DD487E-3A5A-4B6D-80AD-BEAAFB1CA79B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02F42BE4-FE70-419E-8909-E7B5B807C925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267759D1-65CC-4938-B732-929B488A4048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8416AB50-19F3-4CEC-9B15-8F50969A9795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32C0F5D8-422B-4CCA-9DEE-BC65C5ACC4E5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59DB76B-FD1A-4D8B-908A-2E9573D48C09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366AD769-C58F-49CB-B20F-B9B052153B15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27A98974-52C6-499A-9DD1-3088B39A024C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874ED08A-895B-4674-9A9B-C2D0B2223C4B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77BDA06-BA37-4287-9C37-22F67E44B6D2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274863C-DC1F-42FE-9F44-03591DBCF2A7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8F3BEE1A-783A-4D29-932A-80448B0ED3CD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Arrow Connector 74">
              <a:extLst>
                <a:ext uri="{FF2B5EF4-FFF2-40B4-BE49-F238E27FC236}">
                  <a16:creationId xmlns:a16="http://schemas.microsoft.com/office/drawing/2014/main" id="{E54DE064-BDAB-4F81-8C9B-AF83FD01A02C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BAEC9578-D92E-4748-8E69-ACD9E53B4747}"/>
              </a:ext>
            </a:extLst>
          </p:cNvPr>
          <p:cNvSpPr txBox="1"/>
          <p:nvPr/>
        </p:nvSpPr>
        <p:spPr>
          <a:xfrm>
            <a:off x="5013114" y="2523436"/>
            <a:ext cx="42155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Geometrically, what’s the set of vectors that are orthogonal to x?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A line [3,-2]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3A15B1E-7625-4475-BAFF-ED9C641F5DD8}"/>
              </a:ext>
            </a:extLst>
          </p:cNvPr>
          <p:cNvGrpSpPr/>
          <p:nvPr/>
        </p:nvGrpSpPr>
        <p:grpSpPr>
          <a:xfrm>
            <a:off x="2820882" y="3895036"/>
            <a:ext cx="2743200" cy="1828800"/>
            <a:chOff x="2820882" y="3895036"/>
            <a:chExt cx="2743200" cy="1828800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ADAAB99D-62C6-4B09-9625-D7918D6B8D0E}"/>
                </a:ext>
              </a:extLst>
            </p:cNvPr>
            <p:cNvCxnSpPr>
              <a:cxnSpLocks/>
            </p:cNvCxnSpPr>
            <p:nvPr/>
          </p:nvCxnSpPr>
          <p:spPr>
            <a:xfrm>
              <a:off x="2820882" y="3895036"/>
              <a:ext cx="2743200" cy="1828800"/>
            </a:xfrm>
            <a:prstGeom prst="straightConnector1">
              <a:avLst/>
            </a:prstGeom>
            <a:ln w="127000" cap="rnd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E4024B6D-DC80-4960-9498-5BAD7A297140}"/>
                </a:ext>
              </a:extLst>
            </p:cNvPr>
            <p:cNvCxnSpPr>
              <a:cxnSpLocks/>
            </p:cNvCxnSpPr>
            <p:nvPr/>
          </p:nvCxnSpPr>
          <p:spPr>
            <a:xfrm>
              <a:off x="2820882" y="3895036"/>
              <a:ext cx="2057400" cy="1371600"/>
            </a:xfrm>
            <a:prstGeom prst="straightConnector1">
              <a:avLst/>
            </a:prstGeom>
            <a:ln w="1270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AC5D763C-2A3B-4ECD-991D-6F18B37B26CA}"/>
                </a:ext>
              </a:extLst>
            </p:cNvPr>
            <p:cNvCxnSpPr>
              <a:cxnSpLocks/>
            </p:cNvCxnSpPr>
            <p:nvPr/>
          </p:nvCxnSpPr>
          <p:spPr>
            <a:xfrm>
              <a:off x="2820882" y="3895036"/>
              <a:ext cx="1371600" cy="914400"/>
            </a:xfrm>
            <a:prstGeom prst="straightConnector1">
              <a:avLst/>
            </a:prstGeom>
            <a:ln w="127000" cap="rnd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85443D03-D958-4610-A26A-E7F248FE7A90}"/>
                </a:ext>
              </a:extLst>
            </p:cNvPr>
            <p:cNvCxnSpPr>
              <a:cxnSpLocks/>
            </p:cNvCxnSpPr>
            <p:nvPr/>
          </p:nvCxnSpPr>
          <p:spPr>
            <a:xfrm>
              <a:off x="2820882" y="3895036"/>
              <a:ext cx="685800" cy="457200"/>
            </a:xfrm>
            <a:prstGeom prst="straightConnector1">
              <a:avLst/>
            </a:prstGeom>
            <a:ln w="127000" cap="rnd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713BC6E-E8C8-4967-96DA-CD48519346A6}"/>
              </a:ext>
            </a:extLst>
          </p:cNvPr>
          <p:cNvGrpSpPr/>
          <p:nvPr/>
        </p:nvGrpSpPr>
        <p:grpSpPr>
          <a:xfrm>
            <a:off x="77682" y="2066236"/>
            <a:ext cx="2743200" cy="1828800"/>
            <a:chOff x="77682" y="2066236"/>
            <a:chExt cx="2743200" cy="1828800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39D90F52-0462-4394-A7DA-320F58BFE6A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682" y="2066236"/>
              <a:ext cx="2743200" cy="1828800"/>
            </a:xfrm>
            <a:prstGeom prst="straightConnector1">
              <a:avLst/>
            </a:prstGeom>
            <a:ln w="127000" cap="rnd">
              <a:solidFill>
                <a:schemeClr val="accent2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BBCD46A-E620-4282-8554-FC1AA00FF1B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3482" y="2523436"/>
              <a:ext cx="2057400" cy="1371600"/>
            </a:xfrm>
            <a:prstGeom prst="straightConnector1">
              <a:avLst/>
            </a:prstGeom>
            <a:ln w="1270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9CECD97A-0FEF-4C60-ABA6-6555813F9A2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49282" y="2980636"/>
              <a:ext cx="1371600" cy="914400"/>
            </a:xfrm>
            <a:prstGeom prst="straightConnector1">
              <a:avLst/>
            </a:prstGeom>
            <a:ln w="127000" cap="rnd">
              <a:solidFill>
                <a:schemeClr val="accent2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ABE8CCD-216F-498E-998A-0E149B33545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35082" y="3437836"/>
              <a:ext cx="685800" cy="457200"/>
            </a:xfrm>
            <a:prstGeom prst="straightConnector1">
              <a:avLst/>
            </a:prstGeom>
            <a:ln w="127000" cap="rnd">
              <a:solidFill>
                <a:schemeClr val="accent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4849CA15-4E99-4FE4-904B-8C21B29EACE2}"/>
              </a:ext>
            </a:extLst>
          </p:cNvPr>
          <p:cNvCxnSpPr>
            <a:cxnSpLocks/>
          </p:cNvCxnSpPr>
          <p:nvPr/>
        </p:nvCxnSpPr>
        <p:spPr>
          <a:xfrm flipV="1">
            <a:off x="2820882" y="2523436"/>
            <a:ext cx="914400" cy="1371600"/>
          </a:xfrm>
          <a:prstGeom prst="straightConnector1">
            <a:avLst/>
          </a:prstGeom>
          <a:ln w="127000" cap="rnd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78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8256-588E-4FFB-95D0-0249D5929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Week – Goal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7A5C0-9517-41AC-9D39-006801B99C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“Linear algebra in two lectures” – that’s impossible.</a:t>
            </a:r>
          </a:p>
          <a:p>
            <a:r>
              <a:rPr lang="en-US" i="1" dirty="0"/>
              <a:t>Some of this you should know!</a:t>
            </a:r>
          </a:p>
          <a:p>
            <a:r>
              <a:rPr lang="en-US" dirty="0"/>
              <a:t>Aimed at reviving your knowledge and plugging any gaps</a:t>
            </a:r>
          </a:p>
          <a:p>
            <a:r>
              <a:rPr lang="en-US" dirty="0"/>
              <a:t>Aimed at giving you intuitions </a:t>
            </a:r>
          </a:p>
        </p:txBody>
      </p:sp>
    </p:spTree>
    <p:extLst>
      <p:ext uri="{BB962C8B-B14F-4D97-AF65-F5344CB8AC3E}">
        <p14:creationId xmlns:p14="http://schemas.microsoft.com/office/powerpoint/2010/main" val="338517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9A5E28-1864-4B76-AC76-EF7F9CBF36C2}"/>
              </a:ext>
            </a:extLst>
          </p:cNvPr>
          <p:cNvCxnSpPr>
            <a:cxnSpLocks/>
          </p:cNvCxnSpPr>
          <p:nvPr/>
        </p:nvCxnSpPr>
        <p:spPr>
          <a:xfrm flipH="1">
            <a:off x="134244" y="2919625"/>
            <a:ext cx="772883" cy="820152"/>
          </a:xfrm>
          <a:prstGeom prst="straightConnector1">
            <a:avLst/>
          </a:prstGeom>
          <a:ln w="1270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38EF934-93D5-4C6A-AB31-85CB27559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Orthogonal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E68289D-6D31-42E1-BD80-0DC56D9E7A12}"/>
                  </a:ext>
                </a:extLst>
              </p:cNvPr>
              <p:cNvSpPr txBox="1"/>
              <p:nvPr/>
            </p:nvSpPr>
            <p:spPr>
              <a:xfrm>
                <a:off x="2734671" y="1534630"/>
                <a:ext cx="6443737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What’s the set of vectors that are orthogonal to </a:t>
                </a:r>
                <a:r>
                  <a:rPr lang="en-US" sz="2800" b="1" dirty="0">
                    <a:solidFill>
                      <a:srgbClr val="FFC000"/>
                    </a:solidFill>
                  </a:rPr>
                  <a:t>x = [5,0,0]?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plane/2D space of vectors/any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EE68289D-6D31-42E1-BD80-0DC56D9E7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671" y="1534630"/>
                <a:ext cx="6443737" cy="1815882"/>
              </a:xfrm>
              <a:prstGeom prst="rect">
                <a:avLst/>
              </a:prstGeom>
              <a:blipFill>
                <a:blip r:embed="rId2"/>
                <a:stretch>
                  <a:fillRect l="-1703" t="-3691" r="-95" b="-8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6C4E3360-F75B-490B-B58E-E97B7FE14A34}"/>
              </a:ext>
            </a:extLst>
          </p:cNvPr>
          <p:cNvGrpSpPr/>
          <p:nvPr/>
        </p:nvGrpSpPr>
        <p:grpSpPr>
          <a:xfrm>
            <a:off x="903326" y="1235728"/>
            <a:ext cx="1715472" cy="1692030"/>
            <a:chOff x="1562773" y="2491529"/>
            <a:chExt cx="2511622" cy="2477301"/>
          </a:xfrm>
        </p:grpSpPr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704829FB-8B6C-469F-88E8-59F1450E6D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773" y="4968829"/>
              <a:ext cx="2511622" cy="1"/>
            </a:xfrm>
            <a:prstGeom prst="straightConnector1">
              <a:avLst/>
            </a:prstGeom>
            <a:ln w="1270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id="{73BDBC31-BED6-4CF9-842F-21B61D5496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773" y="2491529"/>
              <a:ext cx="0" cy="2477298"/>
            </a:xfrm>
            <a:prstGeom prst="straightConnector1">
              <a:avLst/>
            </a:prstGeom>
            <a:ln w="1270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9E5495F8-39EC-40EC-B84B-7CCD1B3F830F}"/>
              </a:ext>
            </a:extLst>
          </p:cNvPr>
          <p:cNvCxnSpPr>
            <a:cxnSpLocks/>
          </p:cNvCxnSpPr>
          <p:nvPr/>
        </p:nvCxnSpPr>
        <p:spPr>
          <a:xfrm>
            <a:off x="914654" y="2919714"/>
            <a:ext cx="1136390" cy="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33F864A1-46FF-43F2-A6ED-34B55B690C3E}"/>
              </a:ext>
            </a:extLst>
          </p:cNvPr>
          <p:cNvCxnSpPr>
            <a:cxnSpLocks/>
          </p:cNvCxnSpPr>
          <p:nvPr/>
        </p:nvCxnSpPr>
        <p:spPr>
          <a:xfrm flipV="1">
            <a:off x="903326" y="1767834"/>
            <a:ext cx="0" cy="1159923"/>
          </a:xfrm>
          <a:prstGeom prst="straightConnector1">
            <a:avLst/>
          </a:prstGeom>
          <a:ln w="127000" cap="rnd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475B02D3-8C2D-44F8-B2C2-5A120FDF56CC}"/>
              </a:ext>
            </a:extLst>
          </p:cNvPr>
          <p:cNvCxnSpPr>
            <a:cxnSpLocks/>
          </p:cNvCxnSpPr>
          <p:nvPr/>
        </p:nvCxnSpPr>
        <p:spPr>
          <a:xfrm flipH="1">
            <a:off x="401890" y="2919714"/>
            <a:ext cx="501436" cy="532104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D4DF615-305C-44F1-B647-AFDACEC5030C}"/>
              </a:ext>
            </a:extLst>
          </p:cNvPr>
          <p:cNvCxnSpPr>
            <a:cxnSpLocks/>
          </p:cNvCxnSpPr>
          <p:nvPr/>
        </p:nvCxnSpPr>
        <p:spPr>
          <a:xfrm>
            <a:off x="907819" y="2919714"/>
            <a:ext cx="85869" cy="602449"/>
          </a:xfrm>
          <a:prstGeom prst="straightConnector1">
            <a:avLst/>
          </a:prstGeom>
          <a:ln w="127000" cap="rnd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5365BD7C-2631-4C21-992E-67C9E2059C62}"/>
              </a:ext>
            </a:extLst>
          </p:cNvPr>
          <p:cNvCxnSpPr>
            <a:cxnSpLocks/>
          </p:cNvCxnSpPr>
          <p:nvPr/>
        </p:nvCxnSpPr>
        <p:spPr>
          <a:xfrm>
            <a:off x="914654" y="2919714"/>
            <a:ext cx="943044" cy="274096"/>
          </a:xfrm>
          <a:prstGeom prst="straightConnector1">
            <a:avLst/>
          </a:prstGeom>
          <a:ln w="127000" cap="rnd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472B3248-D128-4763-A433-F719EC2044A9}"/>
              </a:ext>
            </a:extLst>
          </p:cNvPr>
          <p:cNvCxnSpPr>
            <a:cxnSpLocks/>
          </p:cNvCxnSpPr>
          <p:nvPr/>
        </p:nvCxnSpPr>
        <p:spPr>
          <a:xfrm>
            <a:off x="914654" y="2919714"/>
            <a:ext cx="627153" cy="489403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7CA0-7FB3-4EAE-9368-9B52EADDAF3C}"/>
                  </a:ext>
                </a:extLst>
              </p:cNvPr>
              <p:cNvSpPr txBox="1"/>
              <p:nvPr/>
            </p:nvSpPr>
            <p:spPr>
              <a:xfrm>
                <a:off x="2734670" y="3718043"/>
                <a:ext cx="644374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What’s the set of vectors that are orthogonal to </a:t>
                </a:r>
                <a:r>
                  <a:rPr lang="en-US" sz="2800" b="1" dirty="0">
                    <a:solidFill>
                      <a:srgbClr val="FFC000"/>
                    </a:solidFill>
                  </a:rPr>
                  <a:t>x</a:t>
                </a:r>
                <a:r>
                  <a:rPr lang="en-US" sz="2800" b="1" dirty="0"/>
                  <a:t> </a:t>
                </a:r>
                <a:r>
                  <a:rPr lang="en-US" sz="2800" b="1" u="sng" dirty="0"/>
                  <a:t>and</a:t>
                </a:r>
                <a:r>
                  <a:rPr lang="en-US" sz="2800" b="1" dirty="0"/>
                  <a:t>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y = [0,5,0]?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 line/1D space of vectors/any vector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[0,0,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sz="2800" b="1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Ambiguity in </a:t>
                </a:r>
                <a:r>
                  <a:rPr lang="en-US" sz="2800" i="1" dirty="0"/>
                  <a:t>sign and magnitude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65967CA0-7FB3-4EAE-9368-9B52EADDA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4670" y="3718043"/>
                <a:ext cx="6443744" cy="2246769"/>
              </a:xfrm>
              <a:prstGeom prst="rect">
                <a:avLst/>
              </a:prstGeom>
              <a:blipFill>
                <a:blip r:embed="rId3"/>
                <a:stretch>
                  <a:fillRect l="-1703" t="-2989" r="-95" b="-6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FCAACB2-6041-45F0-B2BB-EC9E6A5DAAC2}"/>
                  </a:ext>
                </a:extLst>
              </p:cNvPr>
              <p:cNvSpPr txBox="1"/>
              <p:nvPr/>
            </p:nvSpPr>
            <p:spPr>
              <a:xfrm>
                <a:off x="348231" y="1504628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AFCAACB2-6041-45F0-B2BB-EC9E6A5DA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31" y="1504628"/>
                <a:ext cx="43922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F675B19B-324E-4F98-9E88-53599B4DE3B5}"/>
              </a:ext>
            </a:extLst>
          </p:cNvPr>
          <p:cNvGrpSpPr/>
          <p:nvPr/>
        </p:nvGrpSpPr>
        <p:grpSpPr>
          <a:xfrm>
            <a:off x="151002" y="3718043"/>
            <a:ext cx="2488354" cy="2512182"/>
            <a:chOff x="151002" y="3718043"/>
            <a:chExt cx="2488354" cy="2512182"/>
          </a:xfrm>
        </p:grpSpPr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F67BFD99-8803-4BFB-84C1-9E98E9430F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1002" y="5410073"/>
              <a:ext cx="772883" cy="820152"/>
            </a:xfrm>
            <a:prstGeom prst="straightConnector1">
              <a:avLst/>
            </a:prstGeom>
            <a:ln w="1270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Arrow Connector 111">
              <a:extLst>
                <a:ext uri="{FF2B5EF4-FFF2-40B4-BE49-F238E27FC236}">
                  <a16:creationId xmlns:a16="http://schemas.microsoft.com/office/drawing/2014/main" id="{67AFBA98-1266-43F9-B0B8-4ACA9E0BBE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020" y="5399279"/>
              <a:ext cx="619420" cy="657305"/>
            </a:xfrm>
            <a:prstGeom prst="straightConnector1">
              <a:avLst/>
            </a:prstGeom>
            <a:ln w="1270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7C664497-E828-48EA-AF47-0799F6E1F374}"/>
                </a:ext>
              </a:extLst>
            </p:cNvPr>
            <p:cNvGrpSpPr/>
            <p:nvPr/>
          </p:nvGrpSpPr>
          <p:grpSpPr>
            <a:xfrm>
              <a:off x="923884" y="3718043"/>
              <a:ext cx="1715472" cy="1692030"/>
              <a:chOff x="1562773" y="2491529"/>
              <a:chExt cx="2511622" cy="2477301"/>
            </a:xfrm>
          </p:grpSpPr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27DF0D43-36B7-4EBF-B8F6-8B392DA8ABB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2773" y="4968829"/>
                <a:ext cx="2511622" cy="1"/>
              </a:xfrm>
              <a:prstGeom prst="straightConnector1">
                <a:avLst/>
              </a:prstGeom>
              <a:ln w="127000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55438905-C225-4EC7-88B9-04159B160A1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562773" y="2491529"/>
                <a:ext cx="0" cy="2477298"/>
              </a:xfrm>
              <a:prstGeom prst="straightConnector1">
                <a:avLst/>
              </a:prstGeom>
              <a:ln w="127000" cap="rnd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4AE3C300-08DE-4B28-80BA-88D575D161AD}"/>
                </a:ext>
              </a:extLst>
            </p:cNvPr>
            <p:cNvCxnSpPr>
              <a:cxnSpLocks/>
            </p:cNvCxnSpPr>
            <p:nvPr/>
          </p:nvCxnSpPr>
          <p:spPr>
            <a:xfrm>
              <a:off x="935212" y="5402029"/>
              <a:ext cx="1136390" cy="0"/>
            </a:xfrm>
            <a:prstGeom prst="straightConnector1">
              <a:avLst/>
            </a:prstGeom>
            <a:ln w="1270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AB47D9B5-17CA-4779-BF92-AA2C1BE204E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23884" y="4250149"/>
              <a:ext cx="0" cy="1159923"/>
            </a:xfrm>
            <a:prstGeom prst="straightConnector1">
              <a:avLst/>
            </a:prstGeom>
            <a:ln w="127000" cap="rnd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CA7FC01B-9A8B-4163-BD89-0342E9A017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4340" y="5410073"/>
              <a:ext cx="419544" cy="445203"/>
            </a:xfrm>
            <a:prstGeom prst="straightConnector1">
              <a:avLst/>
            </a:prstGeom>
            <a:ln w="127000" cap="rnd">
              <a:solidFill>
                <a:schemeClr val="accent1">
                  <a:lumMod val="60000"/>
                  <a:lumOff val="4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B294D9D-0247-47CD-9069-11AFCC885FC0}"/>
                    </a:ext>
                  </a:extLst>
                </p:cNvPr>
                <p:cNvSpPr txBox="1"/>
                <p:nvPr/>
              </p:nvSpPr>
              <p:spPr>
                <a:xfrm>
                  <a:off x="329391" y="4017936"/>
                  <a:ext cx="439223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2B294D9D-0247-47CD-9069-11AFCC885FC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9391" y="4017936"/>
                  <a:ext cx="439223" cy="61555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BA6C6D8-0349-4709-8CAA-B076566C8846}"/>
                    </a:ext>
                  </a:extLst>
                </p:cNvPr>
                <p:cNvSpPr txBox="1"/>
                <p:nvPr/>
              </p:nvSpPr>
              <p:spPr>
                <a:xfrm>
                  <a:off x="1633277" y="5371958"/>
                  <a:ext cx="448841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105" name="TextBox 104">
                  <a:extLst>
                    <a:ext uri="{FF2B5EF4-FFF2-40B4-BE49-F238E27FC236}">
                      <a16:creationId xmlns:a16="http://schemas.microsoft.com/office/drawing/2014/main" id="{ABA6C6D8-0349-4709-8CAA-B076566C88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3277" y="5371958"/>
                  <a:ext cx="448841" cy="61555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8" name="Straight Arrow Connector 107">
              <a:extLst>
                <a:ext uri="{FF2B5EF4-FFF2-40B4-BE49-F238E27FC236}">
                  <a16:creationId xmlns:a16="http://schemas.microsoft.com/office/drawing/2014/main" id="{949E6709-6475-4D30-BF7E-515E3BCB26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441" y="4752766"/>
              <a:ext cx="619420" cy="657305"/>
            </a:xfrm>
            <a:prstGeom prst="straightConnector1">
              <a:avLst/>
            </a:prstGeom>
            <a:ln w="127000" cap="rnd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Arrow Connector 109">
              <a:extLst>
                <a:ext uri="{FF2B5EF4-FFF2-40B4-BE49-F238E27FC236}">
                  <a16:creationId xmlns:a16="http://schemas.microsoft.com/office/drawing/2014/main" id="{0A0D2A33-C878-49FB-BFE4-211C95CE8C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4440" y="4960588"/>
              <a:ext cx="420624" cy="448056"/>
            </a:xfrm>
            <a:prstGeom prst="straightConnector1">
              <a:avLst/>
            </a:prstGeom>
            <a:ln w="127000" cap="rnd">
              <a:solidFill>
                <a:schemeClr val="tx2">
                  <a:lumMod val="40000"/>
                  <a:lumOff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415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build="p"/>
      <p:bldP spid="99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0B5B-D6B2-43D9-AB94-EFC717E86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EAF6D2-0813-44E9-9E46-3C8E39D2260B}"/>
                  </a:ext>
                </a:extLst>
              </p:cNvPr>
              <p:cNvSpPr txBox="1"/>
              <p:nvPr/>
            </p:nvSpPr>
            <p:spPr>
              <a:xfrm>
                <a:off x="2760438" y="1461404"/>
                <a:ext cx="6174443" cy="4832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Set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=0}</m:t>
                    </m:r>
                  </m:oMath>
                </a14:m>
                <a:r>
                  <a:rPr lang="en-US" sz="2800" dirty="0"/>
                  <a:t> has an ambiguity in sign and magnitude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Cross product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is: (1) orthogonal to x, y  (2) has sign given by right hand rule and (3) has magnitude given by area of parallelogram of </a:t>
                </a:r>
                <a:r>
                  <a:rPr lang="en-US" sz="2800" b="1" dirty="0"/>
                  <a:t>x</a:t>
                </a:r>
                <a:r>
                  <a:rPr lang="en-US" sz="2800" dirty="0"/>
                  <a:t> and </a:t>
                </a:r>
                <a:r>
                  <a:rPr lang="en-US" sz="2800" b="1" dirty="0"/>
                  <a:t>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/>
                  <a:t>Important</a:t>
                </a:r>
                <a:r>
                  <a:rPr lang="en-US" sz="2800" dirty="0"/>
                  <a:t>: if x and y are the same direction or either is </a:t>
                </a:r>
                <a:r>
                  <a:rPr lang="en-US" sz="2800" b="1" dirty="0"/>
                  <a:t>0</a:t>
                </a:r>
                <a:r>
                  <a:rPr lang="en-US" sz="2800" dirty="0"/>
                  <a:t>, then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dirty="0"/>
                  <a:t> .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Only in 3D!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5EAF6D2-0813-44E9-9E46-3C8E39D226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0438" y="1461404"/>
                <a:ext cx="6174443" cy="4832092"/>
              </a:xfrm>
              <a:prstGeom prst="rect">
                <a:avLst/>
              </a:prstGeom>
              <a:blipFill>
                <a:blip r:embed="rId2"/>
                <a:stretch>
                  <a:fillRect l="-1777" t="-1389" r="-207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6B777D9-0977-4216-8E81-4E12FC3A5543}"/>
              </a:ext>
            </a:extLst>
          </p:cNvPr>
          <p:cNvCxnSpPr>
            <a:cxnSpLocks/>
          </p:cNvCxnSpPr>
          <p:nvPr/>
        </p:nvCxnSpPr>
        <p:spPr>
          <a:xfrm flipH="1">
            <a:off x="151002" y="3065276"/>
            <a:ext cx="772883" cy="820152"/>
          </a:xfrm>
          <a:prstGeom prst="straightConnector1">
            <a:avLst/>
          </a:prstGeom>
          <a:ln w="127000" cap="rnd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E064180-C800-480C-9AAD-A8DC409D9764}"/>
              </a:ext>
            </a:extLst>
          </p:cNvPr>
          <p:cNvCxnSpPr>
            <a:cxnSpLocks/>
          </p:cNvCxnSpPr>
          <p:nvPr/>
        </p:nvCxnSpPr>
        <p:spPr>
          <a:xfrm flipH="1">
            <a:off x="325020" y="3054482"/>
            <a:ext cx="619420" cy="657305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965944C-A387-4364-8A59-652934877376}"/>
              </a:ext>
            </a:extLst>
          </p:cNvPr>
          <p:cNvGrpSpPr/>
          <p:nvPr/>
        </p:nvGrpSpPr>
        <p:grpSpPr>
          <a:xfrm>
            <a:off x="923884" y="1373246"/>
            <a:ext cx="1715472" cy="1692030"/>
            <a:chOff x="1562773" y="2491529"/>
            <a:chExt cx="2511622" cy="2477301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86FEC40D-876E-4EE7-B336-E1B5BD52E6B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773" y="4968829"/>
              <a:ext cx="2511622" cy="1"/>
            </a:xfrm>
            <a:prstGeom prst="straightConnector1">
              <a:avLst/>
            </a:prstGeom>
            <a:ln w="1270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DBA229E-CD6B-4073-A3BD-248135AEC5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2773" y="2491529"/>
              <a:ext cx="0" cy="2477298"/>
            </a:xfrm>
            <a:prstGeom prst="straightConnector1">
              <a:avLst/>
            </a:prstGeom>
            <a:ln w="127000" cap="rnd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9340873-51A2-4BAB-AA90-84580141FED5}"/>
              </a:ext>
            </a:extLst>
          </p:cNvPr>
          <p:cNvCxnSpPr>
            <a:cxnSpLocks/>
          </p:cNvCxnSpPr>
          <p:nvPr/>
        </p:nvCxnSpPr>
        <p:spPr>
          <a:xfrm>
            <a:off x="935212" y="3057232"/>
            <a:ext cx="1136390" cy="0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6AB6D7E-7675-45C5-97B1-01E91012EAF1}"/>
              </a:ext>
            </a:extLst>
          </p:cNvPr>
          <p:cNvCxnSpPr>
            <a:cxnSpLocks/>
          </p:cNvCxnSpPr>
          <p:nvPr/>
        </p:nvCxnSpPr>
        <p:spPr>
          <a:xfrm flipV="1">
            <a:off x="923884" y="1905352"/>
            <a:ext cx="0" cy="1159923"/>
          </a:xfrm>
          <a:prstGeom prst="straightConnector1">
            <a:avLst/>
          </a:prstGeom>
          <a:ln w="127000" cap="rnd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BB81A4-045C-4E60-A032-BAFDCEFE143B}"/>
                  </a:ext>
                </a:extLst>
              </p:cNvPr>
              <p:cNvSpPr txBox="1"/>
              <p:nvPr/>
            </p:nvSpPr>
            <p:spPr>
              <a:xfrm>
                <a:off x="329391" y="1673139"/>
                <a:ext cx="43922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0BB81A4-045C-4E60-A032-BAFDCEFE1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91" y="1673139"/>
                <a:ext cx="43922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57BE2E-3B09-4974-9AB5-6DA2E0F6F83F}"/>
                  </a:ext>
                </a:extLst>
              </p:cNvPr>
              <p:cNvSpPr txBox="1"/>
              <p:nvPr/>
            </p:nvSpPr>
            <p:spPr>
              <a:xfrm>
                <a:off x="1633277" y="2136975"/>
                <a:ext cx="4488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657BE2E-3B09-4974-9AB5-6DA2E0F6F8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3277" y="2136975"/>
                <a:ext cx="44884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s://upload.wikimedia.org/wikipedia/commons/thumb/d/d2/Right_hand_rule_cross_product.svg/1200px-Right_hand_rule_cross_product.svg.png">
            <a:extLst>
              <a:ext uri="{FF2B5EF4-FFF2-40B4-BE49-F238E27FC236}">
                <a16:creationId xmlns:a16="http://schemas.microsoft.com/office/drawing/2014/main" id="{25607856-F353-424F-B8D9-BA9B0B2E1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76744"/>
            <a:ext cx="2778155" cy="251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0E4195-B7CC-4CF3-AB9B-F19235872965}"/>
                  </a:ext>
                </a:extLst>
              </p:cNvPr>
              <p:cNvSpPr txBox="1"/>
              <p:nvPr/>
            </p:nvSpPr>
            <p:spPr>
              <a:xfrm>
                <a:off x="566240" y="3279937"/>
                <a:ext cx="134049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4000" b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30E4195-B7CC-4CF3-AB9B-F192358729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40" y="3279937"/>
                <a:ext cx="1340495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97FC5FA-7C6C-4CCB-8277-A2C7D8BF788E}"/>
              </a:ext>
            </a:extLst>
          </p:cNvPr>
          <p:cNvSpPr txBox="1"/>
          <p:nvPr/>
        </p:nvSpPr>
        <p:spPr>
          <a:xfrm>
            <a:off x="151002" y="6430654"/>
            <a:ext cx="5142451" cy="366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Image credit: Wikipedia.org</a:t>
            </a:r>
          </a:p>
        </p:txBody>
      </p:sp>
    </p:spTree>
    <p:extLst>
      <p:ext uri="{BB962C8B-B14F-4D97-AF65-F5344CB8AC3E}">
        <p14:creationId xmlns:p14="http://schemas.microsoft.com/office/powerpoint/2010/main" val="87993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5922A-56DB-440F-841C-72E06FA55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You Should Know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EF77E-2AA3-44A4-BA36-ED775797C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Scale (vector, scalar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→ vector)</a:t>
            </a:r>
            <a:endParaRPr lang="en-US" dirty="0">
              <a:latin typeface="+mj-lt"/>
            </a:endParaRPr>
          </a:p>
          <a:p>
            <a:r>
              <a:rPr lang="en-US" dirty="0">
                <a:latin typeface="+mj-lt"/>
              </a:rPr>
              <a:t>Add (vector, vector 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→ vector)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Magnitude (vector </a:t>
            </a:r>
            <a:r>
              <a:rPr lang="en-US" dirty="0">
                <a:cs typeface="Times New Roman" panose="02020603050405020304" pitchFamily="18" charset="0"/>
              </a:rPr>
              <a:t>→ scalar)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Dot product (vector, vector </a:t>
            </a:r>
            <a:r>
              <a:rPr lang="en-US" dirty="0">
                <a:cs typeface="Times New Roman" panose="02020603050405020304" pitchFamily="18" charset="0"/>
              </a:rPr>
              <a:t>→ scalar)</a:t>
            </a:r>
          </a:p>
          <a:p>
            <a:pPr lvl="1"/>
            <a:r>
              <a:rPr lang="en-US" dirty="0">
                <a:cs typeface="Times New Roman" panose="02020603050405020304" pitchFamily="18" charset="0"/>
              </a:rPr>
              <a:t>Dot products are projection / angles </a:t>
            </a:r>
          </a:p>
          <a:p>
            <a:r>
              <a:rPr lang="en-US" dirty="0">
                <a:latin typeface="+mj-lt"/>
                <a:cs typeface="Times New Roman" panose="02020603050405020304" pitchFamily="18" charset="0"/>
              </a:rPr>
              <a:t>Cross product (vector, vector </a:t>
            </a:r>
            <a:r>
              <a:rPr lang="en-US" dirty="0">
                <a:cs typeface="Times New Roman" panose="02020603050405020304" pitchFamily="18" charset="0"/>
              </a:rPr>
              <a:t>→ vector)</a:t>
            </a:r>
          </a:p>
          <a:p>
            <a:pPr lvl="1"/>
            <a:r>
              <a:rPr lang="en-US" dirty="0">
                <a:latin typeface="+mj-lt"/>
                <a:cs typeface="Times New Roman" panose="02020603050405020304" pitchFamily="18" charset="0"/>
              </a:rPr>
              <a:t>Vectors facing same direction have cross product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0</a:t>
            </a:r>
          </a:p>
          <a:p>
            <a:r>
              <a:rPr lang="en-US" dirty="0">
                <a:cs typeface="Times New Roman" panose="02020603050405020304" pitchFamily="18" charset="0"/>
              </a:rPr>
              <a:t>You can </a:t>
            </a:r>
            <a:r>
              <a:rPr lang="en-US" b="1" dirty="0">
                <a:cs typeface="Times New Roman" panose="02020603050405020304" pitchFamily="18" charset="0"/>
              </a:rPr>
              <a:t>never </a:t>
            </a:r>
            <a:r>
              <a:rPr lang="en-US" dirty="0">
                <a:cs typeface="Times New Roman" panose="02020603050405020304" pitchFamily="18" charset="0"/>
              </a:rPr>
              <a:t>mix vectors of different sizes</a:t>
            </a:r>
          </a:p>
        </p:txBody>
      </p:sp>
    </p:spTree>
    <p:extLst>
      <p:ext uri="{BB962C8B-B14F-4D97-AF65-F5344CB8AC3E}">
        <p14:creationId xmlns:p14="http://schemas.microsoft.com/office/powerpoint/2010/main" val="410408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66F2-BED4-4061-8A52-3B60A007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00BFE-0C86-4682-97A1-814379B00055}"/>
              </a:ext>
            </a:extLst>
          </p:cNvPr>
          <p:cNvSpPr txBox="1"/>
          <p:nvPr/>
        </p:nvSpPr>
        <p:spPr>
          <a:xfrm>
            <a:off x="475847" y="1356821"/>
            <a:ext cx="8192307" cy="1053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Horizontally concatenate n, m-dim column vectors and you get a </a:t>
            </a:r>
            <a:r>
              <a:rPr lang="en-US" sz="2800" dirty="0" err="1"/>
              <a:t>mxn</a:t>
            </a:r>
            <a:r>
              <a:rPr lang="en-US" sz="2800" dirty="0"/>
              <a:t> matrix A (here 2x3)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1C987F-AC1F-428D-A190-44DE4B367539}"/>
                  </a:ext>
                </a:extLst>
              </p:cNvPr>
              <p:cNvSpPr txBox="1"/>
              <p:nvPr/>
            </p:nvSpPr>
            <p:spPr>
              <a:xfrm>
                <a:off x="706904" y="2851026"/>
                <a:ext cx="7730193" cy="11023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,⋯,</m:t>
                          </m:r>
                          <m:sSub>
                            <m:sSub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e>
                                      <m:sub>
                                        <m:r>
                                          <a:rPr lang="en-US" sz="40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1C987F-AC1F-428D-A190-44DE4B36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04" y="2851026"/>
                <a:ext cx="7730193" cy="11023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1B80E3A9-1CDC-416B-8578-A9FFADD032D2}"/>
              </a:ext>
            </a:extLst>
          </p:cNvPr>
          <p:cNvGrpSpPr/>
          <p:nvPr/>
        </p:nvGrpSpPr>
        <p:grpSpPr>
          <a:xfrm>
            <a:off x="166714" y="4577881"/>
            <a:ext cx="2777822" cy="1384995"/>
            <a:chOff x="166714" y="4577881"/>
            <a:chExt cx="2777822" cy="138499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1A7CA59-1861-4E8E-B849-AF2A713E72D0}"/>
                </a:ext>
              </a:extLst>
            </p:cNvPr>
            <p:cNvSpPr txBox="1"/>
            <p:nvPr/>
          </p:nvSpPr>
          <p:spPr>
            <a:xfrm>
              <a:off x="166714" y="4577881"/>
              <a:ext cx="511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/>
                <a:t>a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6271893-4EE7-4427-847E-0193D1732753}"/>
                </a:ext>
              </a:extLst>
            </p:cNvPr>
            <p:cNvSpPr txBox="1"/>
            <p:nvPr/>
          </p:nvSpPr>
          <p:spPr>
            <a:xfrm>
              <a:off x="678442" y="4577881"/>
              <a:ext cx="22660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(scalar)</a:t>
              </a:r>
            </a:p>
            <a:p>
              <a:r>
                <a:rPr lang="en-US" sz="2800" dirty="0"/>
                <a:t>lowercase</a:t>
              </a:r>
            </a:p>
            <a:p>
              <a:r>
                <a:rPr lang="en-US" sz="2800" dirty="0"/>
                <a:t>undecorated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8F83C4F-26A6-41A3-9298-7D58F6DDC70A}"/>
              </a:ext>
            </a:extLst>
          </p:cNvPr>
          <p:cNvGrpSpPr/>
          <p:nvPr/>
        </p:nvGrpSpPr>
        <p:grpSpPr>
          <a:xfrm>
            <a:off x="3099141" y="4577881"/>
            <a:ext cx="3024822" cy="1384995"/>
            <a:chOff x="3099141" y="4577881"/>
            <a:chExt cx="3024822" cy="138499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AB6819B-907E-42D9-BDBF-6430DC44D630}"/>
                </a:ext>
              </a:extLst>
            </p:cNvPr>
            <p:cNvSpPr txBox="1"/>
            <p:nvPr/>
          </p:nvSpPr>
          <p:spPr>
            <a:xfrm>
              <a:off x="3099141" y="4577881"/>
              <a:ext cx="51172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b="1" dirty="0"/>
                <a:t>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93C6949-5143-45A6-AA1B-3FE61721977A}"/>
                </a:ext>
              </a:extLst>
            </p:cNvPr>
            <p:cNvSpPr txBox="1"/>
            <p:nvPr/>
          </p:nvSpPr>
          <p:spPr>
            <a:xfrm>
              <a:off x="3610869" y="4577881"/>
              <a:ext cx="25130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(vector)</a:t>
              </a:r>
            </a:p>
            <a:p>
              <a:r>
                <a:rPr lang="en-US" sz="2800" dirty="0"/>
                <a:t>lowercase</a:t>
              </a:r>
            </a:p>
            <a:p>
              <a:r>
                <a:rPr lang="en-US" sz="2800" b="1" dirty="0"/>
                <a:t>bold or arrow</a:t>
              </a:r>
              <a:endParaRPr lang="en-US" sz="2800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151B4BE-F5FB-48B8-A4B8-09C934CCEE53}"/>
              </a:ext>
            </a:extLst>
          </p:cNvPr>
          <p:cNvGrpSpPr/>
          <p:nvPr/>
        </p:nvGrpSpPr>
        <p:grpSpPr>
          <a:xfrm>
            <a:off x="6309690" y="4577881"/>
            <a:ext cx="3071535" cy="1384995"/>
            <a:chOff x="6309690" y="4577881"/>
            <a:chExt cx="3071535" cy="138499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9B1A345-B36C-4C74-9EA0-148C774B123F}"/>
                </a:ext>
              </a:extLst>
            </p:cNvPr>
            <p:cNvSpPr txBox="1"/>
            <p:nvPr/>
          </p:nvSpPr>
          <p:spPr>
            <a:xfrm>
              <a:off x="6309690" y="4577881"/>
              <a:ext cx="80544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/>
                <a:t>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841291D-794C-4162-9AD8-3F8B366E5B93}"/>
                </a:ext>
              </a:extLst>
            </p:cNvPr>
            <p:cNvSpPr txBox="1"/>
            <p:nvPr/>
          </p:nvSpPr>
          <p:spPr>
            <a:xfrm>
              <a:off x="7115131" y="4577881"/>
              <a:ext cx="2266094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(matrix)</a:t>
              </a:r>
            </a:p>
            <a:p>
              <a:r>
                <a:rPr lang="en-US" sz="2800" dirty="0"/>
                <a:t>uppercase</a:t>
              </a:r>
            </a:p>
            <a:p>
              <a:r>
                <a:rPr lang="en-US" sz="2800" b="1" dirty="0"/>
                <a:t>bold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98B42C10-55E7-434E-8B05-8A45E2F336CD}"/>
              </a:ext>
            </a:extLst>
          </p:cNvPr>
          <p:cNvSpPr/>
          <p:nvPr/>
        </p:nvSpPr>
        <p:spPr>
          <a:xfrm>
            <a:off x="5033395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5D8B36-9190-40D1-91D7-880A633AC600}"/>
              </a:ext>
            </a:extLst>
          </p:cNvPr>
          <p:cNvSpPr/>
          <p:nvPr/>
        </p:nvSpPr>
        <p:spPr>
          <a:xfrm>
            <a:off x="6234419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4211AC-34B4-498C-9B7D-DB4CF6986591}"/>
              </a:ext>
            </a:extLst>
          </p:cNvPr>
          <p:cNvSpPr/>
          <p:nvPr/>
        </p:nvSpPr>
        <p:spPr>
          <a:xfrm>
            <a:off x="7435443" y="2668586"/>
            <a:ext cx="687897" cy="1467232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8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0" grpId="0" animBg="1"/>
      <p:bldP spid="21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566F2-BED4-4061-8A52-3B60A0076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00BFE-0C86-4682-97A1-814379B00055}"/>
              </a:ext>
            </a:extLst>
          </p:cNvPr>
          <p:cNvSpPr txBox="1"/>
          <p:nvPr/>
        </p:nvSpPr>
        <p:spPr>
          <a:xfrm>
            <a:off x="475847" y="2975977"/>
            <a:ext cx="8192307" cy="1053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Vertically concatenate m, n-dim row vectors </a:t>
            </a:r>
          </a:p>
          <a:p>
            <a:pPr algn="ctr"/>
            <a:r>
              <a:rPr lang="en-US" sz="2800" dirty="0"/>
              <a:t>and you get a </a:t>
            </a:r>
            <a:r>
              <a:rPr lang="en-US" sz="2800" dirty="0" err="1"/>
              <a:t>mxn</a:t>
            </a:r>
            <a:r>
              <a:rPr lang="en-US" sz="2800" dirty="0"/>
              <a:t> matrix A (here 2x3)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1C987F-AC1F-428D-A190-44DE4B367539}"/>
                  </a:ext>
                </a:extLst>
              </p:cNvPr>
              <p:cNvSpPr txBox="1"/>
              <p:nvPr/>
            </p:nvSpPr>
            <p:spPr>
              <a:xfrm>
                <a:off x="1816357" y="4069939"/>
                <a:ext cx="6587444" cy="195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𝒖</m:t>
                                    </m:r>
                                  </m:e>
                                  <m:sub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  <m:sup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4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4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b>
                                        <m:r>
                                          <a:rPr lang="en-US" sz="40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1C987F-AC1F-428D-A190-44DE4B367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57" y="4069939"/>
                <a:ext cx="6587444" cy="1956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0143804-D8B0-4909-84E3-EF402307414F}"/>
              </a:ext>
            </a:extLst>
          </p:cNvPr>
          <p:cNvGrpSpPr/>
          <p:nvPr/>
        </p:nvGrpSpPr>
        <p:grpSpPr>
          <a:xfrm>
            <a:off x="4823671" y="4483063"/>
            <a:ext cx="3299670" cy="1130187"/>
            <a:chOff x="4823671" y="4483063"/>
            <a:chExt cx="3299670" cy="11301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8085D1F-F8A7-4FF4-B0E4-1D38487BC7C3}"/>
                </a:ext>
              </a:extLst>
            </p:cNvPr>
            <p:cNvSpPr/>
            <p:nvPr/>
          </p:nvSpPr>
          <p:spPr>
            <a:xfrm>
              <a:off x="4823671" y="4483063"/>
              <a:ext cx="3299670" cy="538296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F7AAF7-6CC1-4911-BA32-18D04C8DB5A9}"/>
                </a:ext>
              </a:extLst>
            </p:cNvPr>
            <p:cNvSpPr/>
            <p:nvPr/>
          </p:nvSpPr>
          <p:spPr>
            <a:xfrm>
              <a:off x="4823671" y="5115228"/>
              <a:ext cx="3299670" cy="498022"/>
            </a:xfrm>
            <a:prstGeom prst="rect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7AE81C8-F5CD-4302-8A9E-6F01EE390299}"/>
              </a:ext>
            </a:extLst>
          </p:cNvPr>
          <p:cNvSpPr txBox="1"/>
          <p:nvPr/>
        </p:nvSpPr>
        <p:spPr>
          <a:xfrm>
            <a:off x="61640" y="1690689"/>
            <a:ext cx="2773839" cy="105368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/>
              <a:t>Transpose: flip rows / columns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0E508-A90E-41D3-B0E3-6DC105E64C0C}"/>
                  </a:ext>
                </a:extLst>
              </p:cNvPr>
              <p:cNvSpPr txBox="1"/>
              <p:nvPr/>
            </p:nvSpPr>
            <p:spPr>
              <a:xfrm>
                <a:off x="2821299" y="1442655"/>
                <a:ext cx="3192412" cy="13182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0E508-A90E-41D3-B0E3-6DC105E64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299" y="1442655"/>
                <a:ext cx="3192412" cy="13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735F0A7-6545-43ED-BE49-76DD345417BE}"/>
              </a:ext>
            </a:extLst>
          </p:cNvPr>
          <p:cNvSpPr txBox="1"/>
          <p:nvPr/>
        </p:nvSpPr>
        <p:spPr>
          <a:xfrm>
            <a:off x="6297216" y="1867268"/>
            <a:ext cx="2785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(3x1)</a:t>
            </a:r>
            <a:r>
              <a:rPr lang="en-US" sz="3200" baseline="30000" dirty="0"/>
              <a:t>T</a:t>
            </a:r>
            <a:r>
              <a:rPr lang="en-US" sz="3200" dirty="0"/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= 1x3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153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0A9B-D3F1-4356-A0E1-33E30D41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BAD6F-D734-412F-935E-79B0E9BCE05E}"/>
                  </a:ext>
                </a:extLst>
              </p:cNvPr>
              <p:cNvSpPr txBox="1"/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BAD6F-D734-412F-935E-79B0E9BC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F59D2E1C-5DF4-4D65-B8D3-0390252FA72F}"/>
              </a:ext>
            </a:extLst>
          </p:cNvPr>
          <p:cNvGrpSpPr/>
          <p:nvPr/>
        </p:nvGrpSpPr>
        <p:grpSpPr>
          <a:xfrm>
            <a:off x="475846" y="4473641"/>
            <a:ext cx="8192307" cy="1528291"/>
            <a:chOff x="475846" y="4473641"/>
            <a:chExt cx="8192307" cy="1528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917AD7-B852-436A-A654-27BF9B312E3C}"/>
                    </a:ext>
                  </a:extLst>
                </p:cNvPr>
                <p:cNvSpPr txBox="1"/>
                <p:nvPr/>
              </p:nvSpPr>
              <p:spPr>
                <a:xfrm>
                  <a:off x="2005918" y="4473641"/>
                  <a:ext cx="5503366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400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4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4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  <m:sub>
                            <m:r>
                              <a:rPr lang="en-US" sz="40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917AD7-B852-436A-A654-27BF9B312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5918" y="4473641"/>
                  <a:ext cx="5503366" cy="61555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3C47BD-18EA-4EE8-8FAF-6C61ACF15605}"/>
                </a:ext>
              </a:extLst>
            </p:cNvPr>
            <p:cNvSpPr txBox="1"/>
            <p:nvPr/>
          </p:nvSpPr>
          <p:spPr>
            <a:xfrm>
              <a:off x="475846" y="5475088"/>
              <a:ext cx="8192307" cy="526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i="1" dirty="0"/>
                <a:t>Linear combination of columns of </a:t>
              </a:r>
              <a:r>
                <a:rPr lang="en-US" sz="2800" b="1" i="1" dirty="0"/>
                <a:t>A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424BFFD-7C53-4E06-9CB2-1A279FC0D861}"/>
              </a:ext>
            </a:extLst>
          </p:cNvPr>
          <p:cNvGrpSpPr/>
          <p:nvPr/>
        </p:nvGrpSpPr>
        <p:grpSpPr>
          <a:xfrm>
            <a:off x="1623955" y="1937857"/>
            <a:ext cx="6166393" cy="2088889"/>
            <a:chOff x="1623955" y="1937857"/>
            <a:chExt cx="6166393" cy="20888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E2DED-B689-4D82-BAD6-079FCEE47E8C}"/>
                    </a:ext>
                  </a:extLst>
                </p:cNvPr>
                <p:cNvSpPr txBox="1"/>
                <p:nvPr/>
              </p:nvSpPr>
              <p:spPr>
                <a:xfrm>
                  <a:off x="1623955" y="2651274"/>
                  <a:ext cx="1552092" cy="1029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6CE2DED-B689-4D82-BAD6-079FCEE47E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3955" y="2651274"/>
                  <a:ext cx="1552092" cy="102919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7DE4C2C-416E-4C6A-8429-037B8FC85D1A}"/>
                    </a:ext>
                  </a:extLst>
                </p:cNvPr>
                <p:cNvSpPr/>
                <p:nvPr/>
              </p:nvSpPr>
              <p:spPr>
                <a:xfrm>
                  <a:off x="3175687" y="2811927"/>
                  <a:ext cx="3372911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4000" b="1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𝒗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67DE4C2C-416E-4C6A-8429-037B8FC85D1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75687" y="2811927"/>
                  <a:ext cx="3372911" cy="707886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E599A5A-7A34-48BE-B530-8114598E481B}"/>
                    </a:ext>
                  </a:extLst>
                </p:cNvPr>
                <p:cNvSpPr/>
                <p:nvPr/>
              </p:nvSpPr>
              <p:spPr>
                <a:xfrm>
                  <a:off x="6548598" y="2304993"/>
                  <a:ext cx="1241750" cy="172175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4000" i="1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3E599A5A-7A34-48BE-B530-8114598E481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48598" y="2304993"/>
                  <a:ext cx="1241750" cy="1721753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6AF773FB-23D4-4204-AACD-D53A9BAD57FD}"/>
                </a:ext>
              </a:extLst>
            </p:cNvPr>
            <p:cNvCxnSpPr/>
            <p:nvPr/>
          </p:nvCxnSpPr>
          <p:spPr>
            <a:xfrm flipH="1">
              <a:off x="3397541" y="1998465"/>
              <a:ext cx="1174459" cy="937682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30410D4-81CE-44DE-9C4F-3DE5BE1F0EF6}"/>
                </a:ext>
              </a:extLst>
            </p:cNvPr>
            <p:cNvCxnSpPr>
              <a:cxnSpLocks/>
            </p:cNvCxnSpPr>
            <p:nvPr/>
          </p:nvCxnSpPr>
          <p:spPr>
            <a:xfrm>
              <a:off x="5578680" y="1937857"/>
              <a:ext cx="780175" cy="998290"/>
            </a:xfrm>
            <a:prstGeom prst="line">
              <a:avLst/>
            </a:prstGeom>
            <a:ln w="571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364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F0A9B-D3F1-4356-A0E1-33E30D413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BAD6F-D734-412F-935E-79B0E9BCE05E}"/>
                  </a:ext>
                </a:extLst>
              </p:cNvPr>
              <p:cNvSpPr txBox="1"/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7BAD6F-D734-412F-935E-79B0E9BCE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71" y="1382912"/>
                <a:ext cx="379046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CF764F7-165A-4D98-9FAB-F66A6A60D499}"/>
              </a:ext>
            </a:extLst>
          </p:cNvPr>
          <p:cNvGrpSpPr/>
          <p:nvPr/>
        </p:nvGrpSpPr>
        <p:grpSpPr>
          <a:xfrm>
            <a:off x="475846" y="4473641"/>
            <a:ext cx="8192307" cy="1528291"/>
            <a:chOff x="475846" y="4473641"/>
            <a:chExt cx="8192307" cy="15282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917AD7-B852-436A-A654-27BF9B312E3C}"/>
                    </a:ext>
                  </a:extLst>
                </p:cNvPr>
                <p:cNvSpPr txBox="1"/>
                <p:nvPr/>
              </p:nvSpPr>
              <p:spPr>
                <a:xfrm>
                  <a:off x="2005918" y="4473641"/>
                  <a:ext cx="2191690" cy="6523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8917AD7-B852-436A-A654-27BF9B312E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05918" y="4473641"/>
                  <a:ext cx="2191690" cy="65235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3C47BD-18EA-4EE8-8FAF-6C61ACF15605}"/>
                </a:ext>
              </a:extLst>
            </p:cNvPr>
            <p:cNvSpPr txBox="1"/>
            <p:nvPr/>
          </p:nvSpPr>
          <p:spPr>
            <a:xfrm>
              <a:off x="475846" y="5475088"/>
              <a:ext cx="8192307" cy="5268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i="1" dirty="0"/>
                <a:t>Dot product between rows of </a:t>
              </a:r>
              <a:r>
                <a:rPr lang="en-US" sz="2800" b="1" i="1" dirty="0"/>
                <a:t>A </a:t>
              </a:r>
              <a:r>
                <a:rPr lang="en-US" sz="2800" i="1" dirty="0"/>
                <a:t>and </a:t>
              </a:r>
              <a:r>
                <a:rPr lang="en-US" sz="2800" b="1" i="1" dirty="0"/>
                <a:t>x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DAD6F7-4264-494F-9573-C65C32F04A10}"/>
                    </a:ext>
                  </a:extLst>
                </p:cNvPr>
                <p:cNvSpPr txBox="1"/>
                <p:nvPr/>
              </p:nvSpPr>
              <p:spPr>
                <a:xfrm>
                  <a:off x="4876351" y="4473641"/>
                  <a:ext cx="2203552" cy="65235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  <m:sup>
                            <m: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b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b="1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86DAD6F7-4264-494F-9573-C65C32F04A1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6351" y="4473641"/>
                  <a:ext cx="2203552" cy="65235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C895972-F630-4C6A-B659-42EF825FD74C}"/>
              </a:ext>
            </a:extLst>
          </p:cNvPr>
          <p:cNvGrpSpPr/>
          <p:nvPr/>
        </p:nvGrpSpPr>
        <p:grpSpPr>
          <a:xfrm>
            <a:off x="2781636" y="2212110"/>
            <a:ext cx="4723795" cy="1876191"/>
            <a:chOff x="2781636" y="2212110"/>
            <a:chExt cx="4723795" cy="18761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AB4756C-A539-452B-B1CC-34BB659AB7A0}"/>
                    </a:ext>
                  </a:extLst>
                </p:cNvPr>
                <p:cNvSpPr/>
                <p:nvPr/>
              </p:nvSpPr>
              <p:spPr>
                <a:xfrm>
                  <a:off x="4236560" y="2602830"/>
                  <a:ext cx="2430281" cy="148547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     </m:t>
                                      </m:r>
                                      <m:r>
                                        <m:rPr>
                                          <m:brk m:alnAt="7"/>
                                        </m:rP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sub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     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e>
                                    <m:sub>
                                      <m:r>
                                        <a:rPr lang="en-US" sz="40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b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2AB4756C-A539-452B-B1CC-34BB659AB7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6560" y="2602830"/>
                  <a:ext cx="2430281" cy="148547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73E82B-A5A7-49DD-97E0-E9264FCD7AB2}"/>
                    </a:ext>
                  </a:extLst>
                </p:cNvPr>
                <p:cNvSpPr txBox="1"/>
                <p:nvPr/>
              </p:nvSpPr>
              <p:spPr>
                <a:xfrm>
                  <a:off x="2781636" y="2651274"/>
                  <a:ext cx="1552092" cy="102919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4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4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A73E82B-A5A7-49DD-97E0-E9264FCD7A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1636" y="2651274"/>
                  <a:ext cx="1552092" cy="102919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C966CE0-240A-4A4B-BC93-0083DDE31CE8}"/>
                    </a:ext>
                  </a:extLst>
                </p:cNvPr>
                <p:cNvSpPr/>
                <p:nvPr/>
              </p:nvSpPr>
              <p:spPr>
                <a:xfrm>
                  <a:off x="6652832" y="2811925"/>
                  <a:ext cx="623889" cy="70788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C966CE0-240A-4A4B-BC93-0083DDE31C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52832" y="2811925"/>
                  <a:ext cx="623889" cy="707886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EDBC94E-76BC-4FC6-B152-DB2385AB8E92}"/>
                </a:ext>
              </a:extLst>
            </p:cNvPr>
            <p:cNvGrpSpPr/>
            <p:nvPr/>
          </p:nvGrpSpPr>
          <p:grpSpPr>
            <a:xfrm>
              <a:off x="4564945" y="2212110"/>
              <a:ext cx="1744910" cy="369332"/>
              <a:chOff x="4564945" y="2212110"/>
              <a:chExt cx="1744910" cy="369332"/>
            </a:xfrm>
          </p:grpSpPr>
          <p:cxnSp>
            <p:nvCxnSpPr>
              <p:cNvPr id="6" name="Straight Arrow Connector 5">
                <a:extLst>
                  <a:ext uri="{FF2B5EF4-FFF2-40B4-BE49-F238E27FC236}">
                    <a16:creationId xmlns:a16="http://schemas.microsoft.com/office/drawing/2014/main" id="{A1B76BF8-237F-4187-99E6-531A72822A2E}"/>
                  </a:ext>
                </a:extLst>
              </p:cNvPr>
              <p:cNvCxnSpPr/>
              <p:nvPr/>
            </p:nvCxnSpPr>
            <p:spPr>
              <a:xfrm>
                <a:off x="4564945" y="2396776"/>
                <a:ext cx="174491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63DE905-9531-4491-BDE9-AD4E6145B7CE}"/>
                  </a:ext>
                </a:extLst>
              </p:cNvPr>
              <p:cNvSpPr txBox="1"/>
              <p:nvPr/>
            </p:nvSpPr>
            <p:spPr>
              <a:xfrm>
                <a:off x="5311828" y="2212110"/>
                <a:ext cx="251145" cy="369332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3</a:t>
                </a:r>
              </a:p>
            </p:txBody>
          </p:sp>
        </p:grp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546AAA6-95DB-4ACA-93BB-53418AE908E7}"/>
                </a:ext>
              </a:extLst>
            </p:cNvPr>
            <p:cNvCxnSpPr>
              <a:cxnSpLocks/>
            </p:cNvCxnSpPr>
            <p:nvPr/>
          </p:nvCxnSpPr>
          <p:spPr>
            <a:xfrm>
              <a:off x="7379859" y="2651274"/>
              <a:ext cx="0" cy="1108852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C6260F9-563F-4A83-AC30-9FFC0785A887}"/>
                </a:ext>
              </a:extLst>
            </p:cNvPr>
            <p:cNvSpPr txBox="1"/>
            <p:nvPr/>
          </p:nvSpPr>
          <p:spPr>
            <a:xfrm>
              <a:off x="7254286" y="3017917"/>
              <a:ext cx="251145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7556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78207-BB5C-4241-9512-1AAA8E0E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9754A5-3286-4DD8-8FFA-9D3371EEA27E}"/>
                  </a:ext>
                </a:extLst>
              </p:cNvPr>
              <p:cNvSpPr txBox="1"/>
              <p:nvPr/>
            </p:nvSpPr>
            <p:spPr>
              <a:xfrm>
                <a:off x="2262998" y="2686875"/>
                <a:ext cx="3104311" cy="195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9754A5-3286-4DD8-8FFA-9D3371EEA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998" y="2686875"/>
                <a:ext cx="3104311" cy="19564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DEAA34-2212-4B20-A498-00F2EDC89948}"/>
                  </a:ext>
                </a:extLst>
              </p:cNvPr>
              <p:cNvSpPr txBox="1"/>
              <p:nvPr/>
            </p:nvSpPr>
            <p:spPr>
              <a:xfrm>
                <a:off x="5367309" y="2686875"/>
                <a:ext cx="3148041" cy="1956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0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DEAA34-2212-4B20-A498-00F2EDC8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7309" y="2686875"/>
                <a:ext cx="3148041" cy="1956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072E0-88F9-40AF-9859-8C7C51632D76}"/>
                  </a:ext>
                </a:extLst>
              </p:cNvPr>
              <p:cNvSpPr txBox="1"/>
              <p:nvPr/>
            </p:nvSpPr>
            <p:spPr>
              <a:xfrm>
                <a:off x="825393" y="3339337"/>
                <a:ext cx="13783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072E0-88F9-40AF-9859-8C7C51632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93" y="3339337"/>
                <a:ext cx="137839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50C1B75E-46EB-4AED-88B8-5EEAEDC458D1}"/>
              </a:ext>
            </a:extLst>
          </p:cNvPr>
          <p:cNvSpPr txBox="1"/>
          <p:nvPr/>
        </p:nvSpPr>
        <p:spPr>
          <a:xfrm>
            <a:off x="475846" y="1457725"/>
            <a:ext cx="8192307" cy="975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i="1" dirty="0"/>
              <a:t>Generally: </a:t>
            </a:r>
            <a:r>
              <a:rPr lang="en-US" sz="3200" b="1" i="1" dirty="0" err="1"/>
              <a:t>A</a:t>
            </a:r>
            <a:r>
              <a:rPr lang="en-US" sz="3200" i="1" baseline="-25000" dirty="0" err="1">
                <a:solidFill>
                  <a:schemeClr val="accent2"/>
                </a:solidFill>
              </a:rPr>
              <a:t>m</a:t>
            </a:r>
            <a:r>
              <a:rPr lang="en-US" sz="3200" i="1" baseline="-25000" dirty="0" err="1">
                <a:solidFill>
                  <a:schemeClr val="accent4"/>
                </a:solidFill>
              </a:rPr>
              <a:t>n</a:t>
            </a:r>
            <a:r>
              <a:rPr lang="en-US" sz="3200" i="1" dirty="0"/>
              <a:t> and </a:t>
            </a:r>
            <a:r>
              <a:rPr lang="en-US" sz="3200" b="1" i="1" dirty="0" err="1"/>
              <a:t>B</a:t>
            </a:r>
            <a:r>
              <a:rPr lang="en-US" sz="3200" i="1" baseline="-25000" dirty="0" err="1">
                <a:solidFill>
                  <a:schemeClr val="accent4"/>
                </a:solidFill>
              </a:rPr>
              <a:t>n</a:t>
            </a:r>
            <a:r>
              <a:rPr lang="en-US" sz="3200" i="1" baseline="-25000" dirty="0" err="1">
                <a:solidFill>
                  <a:srgbClr val="FFC000"/>
                </a:solidFill>
              </a:rPr>
              <a:t>p</a:t>
            </a:r>
            <a:r>
              <a:rPr lang="en-US" sz="3200" i="1" baseline="-25000" dirty="0"/>
              <a:t> </a:t>
            </a:r>
            <a:r>
              <a:rPr lang="en-US" sz="3200" i="1" dirty="0"/>
              <a:t>yield product (</a:t>
            </a:r>
            <a:r>
              <a:rPr lang="en-US" sz="3200" b="1" i="1" dirty="0"/>
              <a:t>AB</a:t>
            </a:r>
            <a:r>
              <a:rPr lang="en-US" sz="3200" i="1" dirty="0"/>
              <a:t>)</a:t>
            </a:r>
            <a:r>
              <a:rPr lang="en-US" sz="3200" i="1" baseline="-25000" dirty="0" err="1">
                <a:solidFill>
                  <a:schemeClr val="accent2"/>
                </a:solidFill>
              </a:rPr>
              <a:t>m</a:t>
            </a:r>
            <a:r>
              <a:rPr lang="en-US" sz="3200" i="1" baseline="-25000" dirty="0" err="1">
                <a:solidFill>
                  <a:srgbClr val="FFC000"/>
                </a:solidFill>
              </a:rPr>
              <a:t>p</a:t>
            </a:r>
            <a:endParaRPr lang="en-US" sz="3200" b="1" i="1" baseline="-250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7B71BE-8EE3-4864-ACC8-F970A575ECE9}"/>
              </a:ext>
            </a:extLst>
          </p:cNvPr>
          <p:cNvSpPr txBox="1"/>
          <p:nvPr/>
        </p:nvSpPr>
        <p:spPr>
          <a:xfrm>
            <a:off x="628650" y="4915949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Yes – in </a:t>
            </a:r>
            <a:r>
              <a:rPr lang="en-US" sz="2800" b="1" dirty="0"/>
              <a:t>A</a:t>
            </a:r>
            <a:r>
              <a:rPr lang="en-US" sz="2800" dirty="0"/>
              <a:t>, I’m referring to the rows, and in </a:t>
            </a:r>
            <a:r>
              <a:rPr lang="en-US" sz="2800" b="1" dirty="0"/>
              <a:t>B</a:t>
            </a:r>
            <a:r>
              <a:rPr lang="en-US" sz="2800" dirty="0"/>
              <a:t>, I’m referring to the columns</a:t>
            </a:r>
          </a:p>
        </p:txBody>
      </p:sp>
    </p:spTree>
    <p:extLst>
      <p:ext uri="{BB962C8B-B14F-4D97-AF65-F5344CB8AC3E}">
        <p14:creationId xmlns:p14="http://schemas.microsoft.com/office/powerpoint/2010/main" val="111226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CE284CB-EF8A-44CB-BAB1-3745A22346E8}"/>
              </a:ext>
            </a:extLst>
          </p:cNvPr>
          <p:cNvCxnSpPr>
            <a:cxnSpLocks/>
          </p:cNvCxnSpPr>
          <p:nvPr/>
        </p:nvCxnSpPr>
        <p:spPr>
          <a:xfrm>
            <a:off x="2223082" y="5555713"/>
            <a:ext cx="2315362" cy="0"/>
          </a:xfrm>
          <a:prstGeom prst="straightConnector1">
            <a:avLst/>
          </a:prstGeom>
          <a:ln w="127000" cap="rnd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949F28-21AD-49BA-A220-3E36FFBFBDA9}"/>
              </a:ext>
            </a:extLst>
          </p:cNvPr>
          <p:cNvCxnSpPr>
            <a:cxnSpLocks/>
          </p:cNvCxnSpPr>
          <p:nvPr/>
        </p:nvCxnSpPr>
        <p:spPr>
          <a:xfrm>
            <a:off x="2223082" y="4581192"/>
            <a:ext cx="2315362" cy="0"/>
          </a:xfrm>
          <a:prstGeom prst="straightConnector1">
            <a:avLst/>
          </a:prstGeom>
          <a:ln w="127000" cap="rnd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F16E3C3-38CA-46D8-8FEB-BBEDD739AC88}"/>
              </a:ext>
            </a:extLst>
          </p:cNvPr>
          <p:cNvCxnSpPr>
            <a:cxnSpLocks/>
          </p:cNvCxnSpPr>
          <p:nvPr/>
        </p:nvCxnSpPr>
        <p:spPr>
          <a:xfrm>
            <a:off x="5135460" y="2441705"/>
            <a:ext cx="0" cy="179606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B078207-BB5C-4241-9512-1AAA8E0E5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9754A5-3286-4DD8-8FFA-9D3371EEA27E}"/>
                  </a:ext>
                </a:extLst>
              </p:cNvPr>
              <p:cNvSpPr txBox="1"/>
              <p:nvPr/>
            </p:nvSpPr>
            <p:spPr>
              <a:xfrm>
                <a:off x="2075577" y="4237774"/>
                <a:ext cx="2431243" cy="1565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19754A5-3286-4DD8-8FFA-9D3371EEA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577" y="4237774"/>
                <a:ext cx="2431243" cy="1565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DEAA34-2212-4B20-A498-00F2EDC89948}"/>
                  </a:ext>
                </a:extLst>
              </p:cNvPr>
              <p:cNvSpPr txBox="1"/>
              <p:nvPr/>
            </p:nvSpPr>
            <p:spPr>
              <a:xfrm>
                <a:off x="4538391" y="2561040"/>
                <a:ext cx="3504677" cy="1565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  ⋯  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DEAA34-2212-4B20-A498-00F2EDC89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8391" y="2561040"/>
                <a:ext cx="3504677" cy="15651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072E0-88F9-40AF-9859-8C7C51632D76}"/>
                  </a:ext>
                </a:extLst>
              </p:cNvPr>
              <p:cNvSpPr txBox="1"/>
              <p:nvPr/>
            </p:nvSpPr>
            <p:spPr>
              <a:xfrm>
                <a:off x="974122" y="4774139"/>
                <a:ext cx="1101455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0E072E0-88F9-40AF-9859-8C7C51632D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122" y="4774139"/>
                <a:ext cx="1101455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F9E670-2A8C-4048-97A2-1A977E79FFBA}"/>
                  </a:ext>
                </a:extLst>
              </p:cNvPr>
              <p:cNvSpPr txBox="1"/>
              <p:nvPr/>
            </p:nvSpPr>
            <p:spPr>
              <a:xfrm>
                <a:off x="4500628" y="4237774"/>
                <a:ext cx="3615733" cy="15878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accent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Sup>
                                  <m:sSubSupPr>
                                    <m:ctrlP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sub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accent3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solidFill>
                                          <a:schemeClr val="accent4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F9E670-2A8C-4048-97A2-1A977E79FF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28" y="4237774"/>
                <a:ext cx="3615733" cy="1587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ABF284B-59FA-4BA3-A5BA-6185DE79412D}"/>
              </a:ext>
            </a:extLst>
          </p:cNvPr>
          <p:cNvCxnSpPr>
            <a:cxnSpLocks/>
          </p:cNvCxnSpPr>
          <p:nvPr/>
        </p:nvCxnSpPr>
        <p:spPr>
          <a:xfrm>
            <a:off x="7435442" y="2441705"/>
            <a:ext cx="0" cy="1796069"/>
          </a:xfrm>
          <a:prstGeom prst="straightConnector1">
            <a:avLst/>
          </a:prstGeom>
          <a:ln w="127000" cap="rnd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E23855-54F3-4E46-9B87-C75249008DC5}"/>
                  </a:ext>
                </a:extLst>
              </p:cNvPr>
              <p:cNvSpPr txBox="1"/>
              <p:nvPr/>
            </p:nvSpPr>
            <p:spPr>
              <a:xfrm>
                <a:off x="3406168" y="6025839"/>
                <a:ext cx="2331664" cy="5740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</m:t>
                      </m:r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3E23855-54F3-4E46-9B87-C75249008D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168" y="6025839"/>
                <a:ext cx="2331664" cy="57400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69EB8D2-AE0C-416E-855D-D64B52FD90A8}"/>
              </a:ext>
            </a:extLst>
          </p:cNvPr>
          <p:cNvSpPr txBox="1"/>
          <p:nvPr/>
        </p:nvSpPr>
        <p:spPr>
          <a:xfrm>
            <a:off x="475846" y="1457725"/>
            <a:ext cx="8192307" cy="97508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 i="1" dirty="0"/>
              <a:t>Generally: </a:t>
            </a:r>
            <a:r>
              <a:rPr lang="en-US" sz="3200" b="1" i="1" dirty="0" err="1"/>
              <a:t>A</a:t>
            </a:r>
            <a:r>
              <a:rPr lang="en-US" sz="3200" i="1" baseline="-25000" dirty="0" err="1">
                <a:solidFill>
                  <a:schemeClr val="accent2"/>
                </a:solidFill>
              </a:rPr>
              <a:t>m</a:t>
            </a:r>
            <a:r>
              <a:rPr lang="en-US" sz="3200" i="1" baseline="-25000" dirty="0" err="1">
                <a:solidFill>
                  <a:schemeClr val="accent4"/>
                </a:solidFill>
              </a:rPr>
              <a:t>n</a:t>
            </a:r>
            <a:r>
              <a:rPr lang="en-US" sz="3200" i="1" dirty="0"/>
              <a:t> and </a:t>
            </a:r>
            <a:r>
              <a:rPr lang="en-US" sz="3200" b="1" i="1" dirty="0" err="1"/>
              <a:t>B</a:t>
            </a:r>
            <a:r>
              <a:rPr lang="en-US" sz="3200" i="1" baseline="-25000" dirty="0" err="1">
                <a:solidFill>
                  <a:schemeClr val="accent4"/>
                </a:solidFill>
              </a:rPr>
              <a:t>n</a:t>
            </a:r>
            <a:r>
              <a:rPr lang="en-US" sz="3200" i="1" baseline="-25000" dirty="0" err="1">
                <a:solidFill>
                  <a:srgbClr val="FFC000"/>
                </a:solidFill>
              </a:rPr>
              <a:t>p</a:t>
            </a:r>
            <a:r>
              <a:rPr lang="en-US" sz="3200" i="1" baseline="-25000" dirty="0"/>
              <a:t> </a:t>
            </a:r>
            <a:r>
              <a:rPr lang="en-US" sz="3200" i="1" dirty="0"/>
              <a:t>yield product (</a:t>
            </a:r>
            <a:r>
              <a:rPr lang="en-US" sz="3200" b="1" i="1" dirty="0"/>
              <a:t>AB</a:t>
            </a:r>
            <a:r>
              <a:rPr lang="en-US" sz="3200" i="1" dirty="0"/>
              <a:t>)</a:t>
            </a:r>
            <a:r>
              <a:rPr lang="en-US" sz="3200" i="1" baseline="-25000" dirty="0" err="1">
                <a:solidFill>
                  <a:schemeClr val="accent2"/>
                </a:solidFill>
              </a:rPr>
              <a:t>m</a:t>
            </a:r>
            <a:r>
              <a:rPr lang="en-US" sz="3200" i="1" baseline="-25000" dirty="0" err="1">
                <a:solidFill>
                  <a:srgbClr val="FFC000"/>
                </a:solidFill>
              </a:rPr>
              <a:t>p</a:t>
            </a:r>
            <a:endParaRPr lang="en-US" sz="3200" b="1" i="1" baseline="-25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5270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BF2E9-1C63-4375-B958-44281E42E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 Multiplication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F295A-613E-4704-885A-BAFC3790C3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Dimensions must match</a:t>
            </a:r>
          </a:p>
          <a:p>
            <a:r>
              <a:rPr lang="en-US" dirty="0"/>
              <a:t>Dimensions must match</a:t>
            </a:r>
          </a:p>
          <a:p>
            <a:r>
              <a:rPr lang="en-US" dirty="0"/>
              <a:t>Dimensions must match</a:t>
            </a:r>
          </a:p>
          <a:p>
            <a:r>
              <a:rPr lang="en-US" dirty="0"/>
              <a:t>(Yes, it’s associative): </a:t>
            </a:r>
            <a:r>
              <a:rPr lang="en-US" dirty="0" err="1"/>
              <a:t>ABx</a:t>
            </a:r>
            <a:r>
              <a:rPr lang="en-US" dirty="0"/>
              <a:t> = (A)(Bx) = (AB)x</a:t>
            </a:r>
          </a:p>
          <a:p>
            <a:r>
              <a:rPr lang="en-US" dirty="0"/>
              <a:t>(</a:t>
            </a:r>
            <a:r>
              <a:rPr lang="en-US" i="1" dirty="0"/>
              <a:t>No it’s not commutative</a:t>
            </a:r>
            <a:r>
              <a:rPr lang="en-US" dirty="0"/>
              <a:t>): </a:t>
            </a:r>
            <a:r>
              <a:rPr lang="en-US" dirty="0" err="1"/>
              <a:t>ABx</a:t>
            </a:r>
            <a:r>
              <a:rPr lang="en-US" dirty="0"/>
              <a:t> ≠ (BA)x ≠ (</a:t>
            </a:r>
            <a:r>
              <a:rPr lang="en-US" dirty="0" err="1"/>
              <a:t>BxA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023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E56A5-A44F-4A52-A8CB-477D7137D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9B55B-E626-409B-90CD-BB8870239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b="1" dirty="0"/>
                  <a:t>1 + 1 = ? </a:t>
                </a:r>
              </a:p>
              <a:p>
                <a:r>
                  <a:rPr lang="en-US" dirty="0"/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normally distributed with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How is the average, or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</m:acc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sup>
                      <m:e>
                        <m:sSub>
                          <m:sSub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b="1" dirty="0"/>
                  <a:t>, distributed (qualitatively), in terms of variance? </a:t>
                </a:r>
              </a:p>
              <a:p>
                <a:r>
                  <a:rPr lang="en-US" i="1" dirty="0"/>
                  <a:t>The Free Drinks in Vegas Theorem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</m:acc>
                  </m:oMath>
                </a14:m>
                <a:r>
                  <a:rPr lang="en-US" dirty="0"/>
                  <a:t> has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.</a:t>
                </a:r>
              </a:p>
              <a:p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F9B55B-E626-409B-90CD-BB8870239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1587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A679B-C082-493D-BFE0-0BD1DA184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81904"/>
            <a:ext cx="7886700" cy="1325563"/>
          </a:xfrm>
        </p:spPr>
        <p:txBody>
          <a:bodyPr/>
          <a:lstStyle/>
          <a:p>
            <a:r>
              <a:rPr lang="en-US" dirty="0"/>
              <a:t>Operations They Don’t Teach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136B21-40F3-462D-AC02-9FCBD73B25A0}"/>
                  </a:ext>
                </a:extLst>
              </p:cNvPr>
              <p:cNvSpPr/>
              <p:nvPr/>
            </p:nvSpPr>
            <p:spPr>
              <a:xfrm>
                <a:off x="5088321" y="4485113"/>
                <a:ext cx="3608231" cy="11413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4000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9A136B21-40F3-462D-AC02-9FCBD73B25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321" y="4485113"/>
                <a:ext cx="3608231" cy="1141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9D0B7C1-59F6-4676-A04B-7B41997BE7CC}"/>
              </a:ext>
            </a:extLst>
          </p:cNvPr>
          <p:cNvGrpSpPr/>
          <p:nvPr/>
        </p:nvGrpSpPr>
        <p:grpSpPr>
          <a:xfrm>
            <a:off x="788811" y="1605623"/>
            <a:ext cx="7932620" cy="1884221"/>
            <a:chOff x="788811" y="1605623"/>
            <a:chExt cx="7932620" cy="18842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B71416-0A1D-410E-BCA0-C9DF3047B589}"/>
                    </a:ext>
                  </a:extLst>
                </p:cNvPr>
                <p:cNvSpPr txBox="1"/>
                <p:nvPr/>
              </p:nvSpPr>
              <p:spPr>
                <a:xfrm>
                  <a:off x="788811" y="2263226"/>
                  <a:ext cx="4299510" cy="118045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C8B71416-0A1D-410E-BCA0-C9DF3047B5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11" y="2263226"/>
                  <a:ext cx="4299510" cy="118045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E2149F8-58CA-4A04-896B-BDC9754AB9C2}"/>
                    </a:ext>
                  </a:extLst>
                </p:cNvPr>
                <p:cNvSpPr/>
                <p:nvPr/>
              </p:nvSpPr>
              <p:spPr>
                <a:xfrm>
                  <a:off x="5088321" y="2217060"/>
                  <a:ext cx="3633110" cy="127278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0E2149F8-58CA-4A04-896B-BDC9754AB9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8321" y="2217060"/>
                  <a:ext cx="3633110" cy="12727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310147F-C847-41FE-97D7-5DD44B92AD6C}"/>
                </a:ext>
              </a:extLst>
            </p:cNvPr>
            <p:cNvSpPr txBox="1"/>
            <p:nvPr/>
          </p:nvSpPr>
          <p:spPr>
            <a:xfrm>
              <a:off x="848224" y="1605623"/>
              <a:ext cx="744755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200" dirty="0"/>
                <a:t>You Probably Saw Matrix Addition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B8806E97-E24C-48C1-A92F-79EFA1500891}"/>
              </a:ext>
            </a:extLst>
          </p:cNvPr>
          <p:cNvGrpSpPr/>
          <p:nvPr/>
        </p:nvGrpSpPr>
        <p:grpSpPr>
          <a:xfrm>
            <a:off x="788811" y="3821903"/>
            <a:ext cx="7726539" cy="1753349"/>
            <a:chOff x="788811" y="3821903"/>
            <a:chExt cx="7726539" cy="175334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75B288-91E6-49ED-8F84-996C64262DAE}"/>
                    </a:ext>
                  </a:extLst>
                </p:cNvPr>
                <p:cNvSpPr txBox="1"/>
                <p:nvPr/>
              </p:nvSpPr>
              <p:spPr>
                <a:xfrm>
                  <a:off x="788811" y="4536313"/>
                  <a:ext cx="3043910" cy="103893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4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0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e>
                                  <m:r>
                                    <a:rPr lang="en-US" sz="40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675B288-91E6-49ED-8F84-996C64262D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8811" y="4536313"/>
                  <a:ext cx="3043910" cy="1038939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536D8FA-6651-4174-9D56-8F9970AA333D}"/>
                </a:ext>
              </a:extLst>
            </p:cNvPr>
            <p:cNvSpPr txBox="1"/>
            <p:nvPr/>
          </p:nvSpPr>
          <p:spPr>
            <a:xfrm>
              <a:off x="1067798" y="3821903"/>
              <a:ext cx="7447552" cy="58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3200" b="1" dirty="0"/>
                <a:t>What is this? FYI: e is a scalar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9517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5E6B8-BFED-4270-AAB5-AB2478B26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1F6B0-8AA3-4A9C-BA06-794FC9C2099D}"/>
                  </a:ext>
                </a:extLst>
              </p:cNvPr>
              <p:cNvSpPr txBox="1"/>
              <p:nvPr/>
            </p:nvSpPr>
            <p:spPr>
              <a:xfrm>
                <a:off x="1325740" y="2680782"/>
                <a:ext cx="2014654" cy="83119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EB1F6B0-8AA3-4A9C-BA06-794FC9C209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5740" y="2680782"/>
                <a:ext cx="2014654" cy="8311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387CDC-03A9-41B9-8D4F-CF156B77A6EA}"/>
                  </a:ext>
                </a:extLst>
              </p:cNvPr>
              <p:cNvSpPr/>
              <p:nvPr/>
            </p:nvSpPr>
            <p:spPr>
              <a:xfrm>
                <a:off x="3419595" y="3734234"/>
                <a:ext cx="3542315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F387CDC-03A9-41B9-8D4F-CF156B77A6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95" y="3734234"/>
                <a:ext cx="3542315" cy="923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FA797B-C287-41B1-B31A-B8473B5150E5}"/>
                  </a:ext>
                </a:extLst>
              </p:cNvPr>
              <p:cNvSpPr/>
              <p:nvPr/>
            </p:nvSpPr>
            <p:spPr>
              <a:xfrm>
                <a:off x="3419595" y="2634615"/>
                <a:ext cx="3404394" cy="9235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  <m:sub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BFA797B-C287-41B1-B31A-B8473B5150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595" y="2634615"/>
                <a:ext cx="3404394" cy="923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23EB0646-A717-427E-87E5-165EFB07751C}"/>
              </a:ext>
            </a:extLst>
          </p:cNvPr>
          <p:cNvSpPr txBox="1"/>
          <p:nvPr/>
        </p:nvSpPr>
        <p:spPr>
          <a:xfrm>
            <a:off x="475847" y="160562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If you want to be pedantic and proper, you expand e by multiplying a matrix of 1s (denoted </a:t>
            </a:r>
            <a:r>
              <a:rPr lang="en-US" sz="2800" b="1" dirty="0"/>
              <a:t>1</a:t>
            </a:r>
            <a:r>
              <a:rPr lang="en-US" sz="2800" dirty="0"/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293DDE-7A96-4A99-B7C4-F2A9096AF300}"/>
              </a:ext>
            </a:extLst>
          </p:cNvPr>
          <p:cNvSpPr txBox="1"/>
          <p:nvPr/>
        </p:nvSpPr>
        <p:spPr>
          <a:xfrm>
            <a:off x="475847" y="490861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Many smart matrix libraries do this automatically. This is the source of many bugs.</a:t>
            </a:r>
          </a:p>
        </p:txBody>
      </p:sp>
    </p:spTree>
    <p:extLst>
      <p:ext uri="{BB962C8B-B14F-4D97-AF65-F5344CB8AC3E}">
        <p14:creationId xmlns:p14="http://schemas.microsoft.com/office/powerpoint/2010/main" val="31487155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3F89F-33BE-476C-A8AF-7BDE6FDD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Broadcasting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AD2A2-8C85-439E-9797-8C469777BC7D}"/>
                  </a:ext>
                </a:extLst>
              </p:cNvPr>
              <p:cNvSpPr txBox="1"/>
              <p:nvPr/>
            </p:nvSpPr>
            <p:spPr>
              <a:xfrm>
                <a:off x="175645" y="2918733"/>
                <a:ext cx="2507418" cy="13046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AAD2A2-8C85-439E-9797-8C469777BC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645" y="2918733"/>
                <a:ext cx="2507418" cy="13046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08F74-8477-4BC8-9C4A-E3CFDBD34978}"/>
                  </a:ext>
                </a:extLst>
              </p:cNvPr>
              <p:cNvSpPr txBox="1"/>
              <p:nvPr/>
            </p:nvSpPr>
            <p:spPr>
              <a:xfrm>
                <a:off x="2873135" y="3232559"/>
                <a:ext cx="1433919" cy="739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B08F74-8477-4BC8-9C4A-E3CFDBD34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135" y="3232559"/>
                <a:ext cx="1433919" cy="739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C68CED0-3C15-45CC-944A-E811CBD7CEE4}"/>
              </a:ext>
            </a:extLst>
          </p:cNvPr>
          <p:cNvSpPr txBox="1"/>
          <p:nvPr/>
        </p:nvSpPr>
        <p:spPr>
          <a:xfrm>
            <a:off x="475847" y="1605624"/>
            <a:ext cx="8192307" cy="102899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/>
              <a:t>Given: a nx2 matrix </a:t>
            </a:r>
            <a:r>
              <a:rPr lang="en-US" sz="2800" b="1" dirty="0"/>
              <a:t>P</a:t>
            </a:r>
            <a:r>
              <a:rPr lang="en-US" sz="2800" dirty="0"/>
              <a:t> and a 2D column vector </a:t>
            </a:r>
            <a:r>
              <a:rPr lang="en-US" sz="2800" b="1" dirty="0"/>
              <a:t>v</a:t>
            </a:r>
            <a:r>
              <a:rPr lang="en-US" sz="2800" dirty="0"/>
              <a:t>, Want: nx2 difference matrix </a:t>
            </a:r>
            <a:r>
              <a:rPr lang="en-US" sz="2800" b="1" dirty="0"/>
              <a:t>D</a:t>
            </a:r>
            <a:r>
              <a:rPr lang="en-US" sz="2800" dirty="0"/>
              <a:t> 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C23A0-89A3-4F23-89A3-A544298EB31E}"/>
                  </a:ext>
                </a:extLst>
              </p:cNvPr>
              <p:cNvSpPr txBox="1"/>
              <p:nvPr/>
            </p:nvSpPr>
            <p:spPr>
              <a:xfrm>
                <a:off x="4597103" y="2949948"/>
                <a:ext cx="4117730" cy="13962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83C23A0-89A3-4F23-89A3-A544298EB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103" y="2949948"/>
                <a:ext cx="4117730" cy="13962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A1047-46C0-4E27-B40E-DFE4B671886B}"/>
                  </a:ext>
                </a:extLst>
              </p:cNvPr>
              <p:cNvSpPr txBox="1"/>
              <p:nvPr/>
            </p:nvSpPr>
            <p:spPr>
              <a:xfrm>
                <a:off x="489787" y="5252376"/>
                <a:ext cx="176195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A1047-46C0-4E27-B40E-DFE4B6718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787" y="5252376"/>
                <a:ext cx="176195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54608D-3426-46F4-959E-35A0E4FC885F}"/>
                  </a:ext>
                </a:extLst>
              </p:cNvPr>
              <p:cNvSpPr/>
              <p:nvPr/>
            </p:nvSpPr>
            <p:spPr>
              <a:xfrm>
                <a:off x="2321857" y="4800104"/>
                <a:ext cx="2273122" cy="13969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854608D-3426-46F4-959E-35A0E4FC88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57" y="4800104"/>
                <a:ext cx="2273122" cy="139698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D08239-A0DA-491C-AF66-F550FF6B5134}"/>
                  </a:ext>
                </a:extLst>
              </p:cNvPr>
              <p:cNvSpPr/>
              <p:nvPr/>
            </p:nvSpPr>
            <p:spPr>
              <a:xfrm>
                <a:off x="4487739" y="4800104"/>
                <a:ext cx="14657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E4D08239-A0DA-491C-AF66-F550FF6B51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739" y="4800104"/>
                <a:ext cx="1465722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C33D0722-1A53-4378-8F80-890A8A951FAB}"/>
              </a:ext>
            </a:extLst>
          </p:cNvPr>
          <p:cNvGrpSpPr/>
          <p:nvPr/>
        </p:nvGrpSpPr>
        <p:grpSpPr>
          <a:xfrm>
            <a:off x="4487739" y="4800104"/>
            <a:ext cx="4397166" cy="1396985"/>
            <a:chOff x="4487739" y="4800104"/>
            <a:chExt cx="4397166" cy="13969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FECA4BE-7689-4410-BE09-7CE3EAF9B124}"/>
                    </a:ext>
                  </a:extLst>
                </p:cNvPr>
                <p:cNvSpPr/>
                <p:nvPr/>
              </p:nvSpPr>
              <p:spPr>
                <a:xfrm>
                  <a:off x="4487739" y="5612314"/>
                  <a:ext cx="1465722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CFECA4BE-7689-4410-BE09-7CE3EAF9B1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7739" y="5612314"/>
                  <a:ext cx="1465722" cy="584775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07CD141-E56E-4756-B925-14B57B1C04BF}"/>
                    </a:ext>
                  </a:extLst>
                </p:cNvPr>
                <p:cNvSpPr/>
                <p:nvPr/>
              </p:nvSpPr>
              <p:spPr>
                <a:xfrm>
                  <a:off x="5007240" y="5206209"/>
                  <a:ext cx="426720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⋮</m:t>
                        </m:r>
                      </m:oMath>
                    </m:oMathPara>
                  </a14:m>
                  <a:endParaRPr lang="en-US" sz="32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07CD141-E56E-4756-B925-14B57B1C04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7240" y="5206209"/>
                  <a:ext cx="426720" cy="58477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8A4072E-EF77-4F2F-A393-801DFFCBB769}"/>
                </a:ext>
              </a:extLst>
            </p:cNvPr>
            <p:cNvSpPr txBox="1"/>
            <p:nvPr/>
          </p:nvSpPr>
          <p:spPr>
            <a:xfrm>
              <a:off x="6174297" y="4800104"/>
              <a:ext cx="271060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</a:rPr>
                <a:t>Blue stuff is assumed / broadcast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029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E1D1-343B-4BEE-B441-C47D423AA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Uses for Matrices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B43EA-4276-40F7-B99F-A8F58993B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Storing things in a rectangular array (images, maps)</a:t>
            </a:r>
          </a:p>
          <a:p>
            <a:pPr lvl="1"/>
            <a:r>
              <a:rPr lang="en-US" i="1" dirty="0"/>
              <a:t>Typical operations</a:t>
            </a:r>
            <a:r>
              <a:rPr lang="en-US" dirty="0"/>
              <a:t>: element-wise operations, convolution (which we’ll cover next)</a:t>
            </a:r>
          </a:p>
          <a:p>
            <a:pPr lvl="1"/>
            <a:r>
              <a:rPr lang="en-US" i="1" dirty="0"/>
              <a:t>Atypical operations</a:t>
            </a:r>
            <a:r>
              <a:rPr lang="en-US" dirty="0"/>
              <a:t>: almost anything you learned in a math linear algebra class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linear operator that maps vectors to another space (</a:t>
            </a:r>
            <a:r>
              <a:rPr lang="en-US" b="1" dirty="0"/>
              <a:t>Ax</a:t>
            </a:r>
            <a:r>
              <a:rPr lang="en-US" dirty="0"/>
              <a:t>)</a:t>
            </a:r>
          </a:p>
          <a:p>
            <a:pPr lvl="1"/>
            <a:r>
              <a:rPr lang="en-US" i="1" dirty="0"/>
              <a:t>Typical/Atypical: </a:t>
            </a:r>
            <a:r>
              <a:rPr lang="en-US" dirty="0"/>
              <a:t>reverse of above</a:t>
            </a:r>
            <a:endParaRPr lang="en-US" i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9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71BC-47D2-4BD7-A0D5-73155054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Matrices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9A8B3-8110-42BB-AFE3-2B9F7BF8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2" y="2600587"/>
            <a:ext cx="6245475" cy="4098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B1F7E2-3CCB-4215-8AB8-3ADFF341DC1F}"/>
              </a:ext>
            </a:extLst>
          </p:cNvPr>
          <p:cNvSpPr txBox="1"/>
          <p:nvPr/>
        </p:nvSpPr>
        <p:spPr>
          <a:xfrm>
            <a:off x="559625" y="1518408"/>
            <a:ext cx="8385476" cy="1082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Suppose someone hands you this matrix.</a:t>
            </a:r>
          </a:p>
          <a:p>
            <a:pPr algn="ctr"/>
            <a:r>
              <a:rPr lang="en-US" sz="2800" b="1" dirty="0"/>
              <a:t>What’s wrong with it?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B9290D-919E-477B-B555-9FE8A714F3E1}"/>
              </a:ext>
            </a:extLst>
          </p:cNvPr>
          <p:cNvGrpSpPr/>
          <p:nvPr/>
        </p:nvGrpSpPr>
        <p:grpSpPr>
          <a:xfrm>
            <a:off x="2751589" y="4025591"/>
            <a:ext cx="4543791" cy="1913815"/>
            <a:chOff x="2751589" y="4025591"/>
            <a:chExt cx="4543791" cy="1913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2CFB7-3A0F-46E8-B2B2-D949FB9F6769}"/>
                </a:ext>
              </a:extLst>
            </p:cNvPr>
            <p:cNvSpPr txBox="1"/>
            <p:nvPr/>
          </p:nvSpPr>
          <p:spPr>
            <a:xfrm>
              <a:off x="4519576" y="4649750"/>
              <a:ext cx="2775804" cy="12896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000" b="1" dirty="0">
                  <a:ln w="28575">
                    <a:solidFill>
                      <a:schemeClr val="accent2"/>
                    </a:solidFill>
                  </a:ln>
                </a:rPr>
                <a:t>No contrast!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A9E1866-CA1E-47DE-8DFC-AD2F0D842B6E}"/>
                </a:ext>
              </a:extLst>
            </p:cNvPr>
            <p:cNvCxnSpPr/>
            <p:nvPr/>
          </p:nvCxnSpPr>
          <p:spPr>
            <a:xfrm flipH="1" flipV="1">
              <a:off x="3892492" y="456361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F938ED-45CF-4B87-B303-A536CDE62650}"/>
                </a:ext>
              </a:extLst>
            </p:cNvPr>
            <p:cNvCxnSpPr/>
            <p:nvPr/>
          </p:nvCxnSpPr>
          <p:spPr>
            <a:xfrm flipH="1" flipV="1">
              <a:off x="4536788" y="402559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A4D6DB-CC42-4852-8866-A25C91155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1365" y="4140938"/>
              <a:ext cx="802299" cy="759206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0B512B-5B9C-4276-A464-76C625BC21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51589" y="4025591"/>
              <a:ext cx="2000774" cy="1749107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205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7DE77D-E747-4B59-A39A-6B2CA55B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77" y="1465138"/>
            <a:ext cx="5364555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66A53-CE13-456C-9F9B-1C19B348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– Gamma curve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3A12E-8630-430E-82F1-7F74CDD7B6D9}"/>
                  </a:ext>
                </a:extLst>
              </p:cNvPr>
              <p:cNvSpPr txBox="1"/>
              <p:nvPr/>
            </p:nvSpPr>
            <p:spPr>
              <a:xfrm>
                <a:off x="251670" y="1465138"/>
                <a:ext cx="3363985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Typical way to change the contrast is to apply a nonlinear correction</a:t>
                </a:r>
              </a:p>
              <a:p>
                <a:endParaRPr lang="en-US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 panose="02040503050406030204" pitchFamily="18" charset="0"/>
                            </a:rPr>
                            <m:t>pixelvalue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The quantity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800" dirty="0"/>
                  <a:t> controls how much contrast gets added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F3A12E-8630-430E-82F1-7F74CDD7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670" y="1465138"/>
                <a:ext cx="3363985" cy="4401205"/>
              </a:xfrm>
              <a:prstGeom prst="rect">
                <a:avLst/>
              </a:prstGeom>
              <a:blipFill>
                <a:blip r:embed="rId3"/>
                <a:stretch>
                  <a:fillRect l="-3623" t="-1385" r="-5072" b="-2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72705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37DE77D-E747-4B59-A39A-6B2CA55B8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2078" y="1465138"/>
            <a:ext cx="5364553" cy="51525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A66A53-CE13-456C-9F9B-1C19B3488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Contrast – Gamma curve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17FB6A-2254-4B6D-9764-7BEA17F475BC}"/>
              </a:ext>
            </a:extLst>
          </p:cNvPr>
          <p:cNvSpPr txBox="1"/>
          <p:nvPr/>
        </p:nvSpPr>
        <p:spPr>
          <a:xfrm>
            <a:off x="4219662" y="3369341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10%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1BB151-9B5B-41D4-9F2F-47986E64A61B}"/>
              </a:ext>
            </a:extLst>
          </p:cNvPr>
          <p:cNvSpPr txBox="1"/>
          <p:nvPr/>
        </p:nvSpPr>
        <p:spPr>
          <a:xfrm>
            <a:off x="5297647" y="2389227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50%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0676D0-7AD6-4BB5-8368-435189E0202E}"/>
              </a:ext>
            </a:extLst>
          </p:cNvPr>
          <p:cNvSpPr txBox="1"/>
          <p:nvPr/>
        </p:nvSpPr>
        <p:spPr>
          <a:xfrm>
            <a:off x="5978554" y="1735879"/>
            <a:ext cx="22734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90%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F3A12E-8630-430E-82F1-7F74CDD7B6D9}"/>
              </a:ext>
            </a:extLst>
          </p:cNvPr>
          <p:cNvSpPr txBox="1"/>
          <p:nvPr/>
        </p:nvSpPr>
        <p:spPr>
          <a:xfrm>
            <a:off x="201336" y="1465138"/>
            <a:ext cx="3645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Now the darkest regions (10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pctile</a:t>
            </a:r>
            <a:r>
              <a:rPr lang="en-US" sz="2800" dirty="0"/>
              <a:t>) are </a:t>
            </a:r>
            <a:r>
              <a:rPr lang="en-US" sz="2800" b="1" dirty="0"/>
              <a:t>much</a:t>
            </a:r>
            <a:r>
              <a:rPr lang="en-US" sz="2800" dirty="0"/>
              <a:t> darker than the moderately dark regions (50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pctile</a:t>
            </a:r>
            <a:r>
              <a:rPr lang="en-US" sz="2800" dirty="0"/>
              <a:t>).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42CA30-B649-4FD2-866E-8B7BDB757579}"/>
              </a:ext>
            </a:extLst>
          </p:cNvPr>
          <p:cNvSpPr txBox="1"/>
          <p:nvPr/>
        </p:nvSpPr>
        <p:spPr>
          <a:xfrm>
            <a:off x="3816992" y="5131252"/>
            <a:ext cx="2761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new 10%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C35D74-8C89-4559-841F-6B56472BBE7C}"/>
              </a:ext>
            </a:extLst>
          </p:cNvPr>
          <p:cNvSpPr txBox="1"/>
          <p:nvPr/>
        </p:nvSpPr>
        <p:spPr>
          <a:xfrm>
            <a:off x="7624387" y="4700365"/>
            <a:ext cx="103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</a:t>
            </a:r>
          </a:p>
          <a:p>
            <a:r>
              <a:rPr lang="en-US" sz="2800" dirty="0"/>
              <a:t>50%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06A235-CC20-4B1F-A776-5FFF6D192821}"/>
              </a:ext>
            </a:extLst>
          </p:cNvPr>
          <p:cNvSpPr txBox="1"/>
          <p:nvPr/>
        </p:nvSpPr>
        <p:spPr>
          <a:xfrm>
            <a:off x="8251971" y="3082828"/>
            <a:ext cx="1033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new </a:t>
            </a:r>
          </a:p>
          <a:p>
            <a:r>
              <a:rPr lang="en-US" sz="2800" dirty="0"/>
              <a:t>90%</a:t>
            </a:r>
          </a:p>
        </p:txBody>
      </p:sp>
    </p:spTree>
    <p:extLst>
      <p:ext uri="{BB962C8B-B14F-4D97-AF65-F5344CB8AC3E}">
        <p14:creationId xmlns:p14="http://schemas.microsoft.com/office/powerpoint/2010/main" val="153300050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4969-4BB2-4E59-9A7F-24CA8741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1049B6-89DC-4E60-BF2E-8137F2CF6998}"/>
              </a:ext>
            </a:extLst>
          </p:cNvPr>
          <p:cNvGrpSpPr/>
          <p:nvPr/>
        </p:nvGrpSpPr>
        <p:grpSpPr>
          <a:xfrm>
            <a:off x="752278" y="1709120"/>
            <a:ext cx="4952236" cy="1106408"/>
            <a:chOff x="752278" y="1709120"/>
            <a:chExt cx="4952236" cy="11064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939348-2733-48B6-ABF9-1AC5FCFB7323}"/>
                </a:ext>
              </a:extLst>
            </p:cNvPr>
            <p:cNvSpPr txBox="1"/>
            <p:nvPr/>
          </p:nvSpPr>
          <p:spPr>
            <a:xfrm>
              <a:off x="1191236" y="2292308"/>
              <a:ext cx="442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**4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9B2838-7CCF-4C8C-B2A1-77805F97E139}"/>
                </a:ext>
              </a:extLst>
            </p:cNvPr>
            <p:cNvSpPr txBox="1"/>
            <p:nvPr/>
          </p:nvSpPr>
          <p:spPr>
            <a:xfrm>
              <a:off x="752278" y="1709120"/>
              <a:ext cx="4952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(right way):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4AF72-1CB6-4FE1-88A3-79E0E5FCD5F5}"/>
              </a:ext>
            </a:extLst>
          </p:cNvPr>
          <p:cNvGrpSpPr/>
          <p:nvPr/>
        </p:nvGrpSpPr>
        <p:grpSpPr>
          <a:xfrm>
            <a:off x="752278" y="2905780"/>
            <a:ext cx="8391723" cy="2431830"/>
            <a:chOff x="752278" y="2905780"/>
            <a:chExt cx="8391723" cy="24318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BD8518-3907-4E0E-A871-CEB635392269}"/>
                </a:ext>
              </a:extLst>
            </p:cNvPr>
            <p:cNvSpPr txBox="1"/>
            <p:nvPr/>
          </p:nvSpPr>
          <p:spPr>
            <a:xfrm>
              <a:off x="752278" y="2905780"/>
              <a:ext cx="767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(slow way – </a:t>
              </a:r>
              <a:r>
                <a:rPr lang="en-US" sz="2800" b="1" dirty="0"/>
                <a:t>why? </a:t>
              </a:r>
              <a:r>
                <a:rPr lang="en-US" sz="2800" dirty="0"/>
                <a:t>):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A89C1C-D116-4257-A546-36F732D4F23B}"/>
                </a:ext>
              </a:extLst>
            </p:cNvPr>
            <p:cNvSpPr txBox="1"/>
            <p:nvPr/>
          </p:nvSpPr>
          <p:spPr>
            <a:xfrm>
              <a:off x="1191237" y="3521728"/>
              <a:ext cx="79527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np.zeros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 y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[0]):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for x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]**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expFactor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87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47B2D-A454-4C1D-93DB-B240A41295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000" dirty="0"/>
              <a:t>Numerical Linear Algebra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7FB97-271B-42E5-B40A-3E135D6E4F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EECS 442 – David </a:t>
            </a:r>
            <a:r>
              <a:rPr lang="en-US" sz="3200" dirty="0" err="1"/>
              <a:t>Fouhey</a:t>
            </a:r>
            <a:endParaRPr lang="en-US" sz="3200" dirty="0"/>
          </a:p>
          <a:p>
            <a:r>
              <a:rPr lang="en-US" sz="3200" dirty="0"/>
              <a:t>Fall 2019, University of Michigan</a:t>
            </a:r>
          </a:p>
          <a:p>
            <a:r>
              <a:rPr lang="en-US" sz="1800" dirty="0"/>
              <a:t>http://web.eecs.umich.edu/~fouhey/teaching/EECS442_W19/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4023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571BC-47D2-4BD7-A0D5-731550548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 as Matrices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849A8B3-8110-42BB-AFE3-2B9F7BF8FD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262" y="2600587"/>
            <a:ext cx="6245475" cy="4098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B1F7E2-3CCB-4215-8AB8-3ADFF341DC1F}"/>
              </a:ext>
            </a:extLst>
          </p:cNvPr>
          <p:cNvSpPr txBox="1"/>
          <p:nvPr/>
        </p:nvSpPr>
        <p:spPr>
          <a:xfrm>
            <a:off x="559625" y="1518408"/>
            <a:ext cx="8385476" cy="1082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Suppose someone hands you this matrix.</a:t>
            </a:r>
          </a:p>
          <a:p>
            <a:pPr algn="ctr"/>
            <a:r>
              <a:rPr lang="en-US" sz="2800" b="1" dirty="0"/>
              <a:t>The contrast is wrong!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9B9290D-919E-477B-B555-9FE8A714F3E1}"/>
              </a:ext>
            </a:extLst>
          </p:cNvPr>
          <p:cNvGrpSpPr/>
          <p:nvPr/>
        </p:nvGrpSpPr>
        <p:grpSpPr>
          <a:xfrm>
            <a:off x="2751589" y="4025591"/>
            <a:ext cx="4543791" cy="1913815"/>
            <a:chOff x="2751589" y="4025591"/>
            <a:chExt cx="4543791" cy="191381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E2CFB7-3A0F-46E8-B2B2-D949FB9F6769}"/>
                </a:ext>
              </a:extLst>
            </p:cNvPr>
            <p:cNvSpPr txBox="1"/>
            <p:nvPr/>
          </p:nvSpPr>
          <p:spPr>
            <a:xfrm>
              <a:off x="4519576" y="4649750"/>
              <a:ext cx="2775804" cy="128965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4000" b="1" dirty="0">
                  <a:ln w="28575">
                    <a:solidFill>
                      <a:schemeClr val="accent2"/>
                    </a:solidFill>
                  </a:ln>
                </a:rPr>
                <a:t>No contrast!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A9E1866-CA1E-47DE-8DFC-AD2F0D842B6E}"/>
                </a:ext>
              </a:extLst>
            </p:cNvPr>
            <p:cNvCxnSpPr/>
            <p:nvPr/>
          </p:nvCxnSpPr>
          <p:spPr>
            <a:xfrm flipH="1" flipV="1">
              <a:off x="3892492" y="456361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1BF938ED-45CF-4B87-B303-A536CDE62650}"/>
                </a:ext>
              </a:extLst>
            </p:cNvPr>
            <p:cNvCxnSpPr/>
            <p:nvPr/>
          </p:nvCxnSpPr>
          <p:spPr>
            <a:xfrm flipH="1" flipV="1">
              <a:off x="4536788" y="4025591"/>
              <a:ext cx="889233" cy="989901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3A4D6DB-CC42-4852-8866-A25C9115542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231365" y="4140938"/>
              <a:ext cx="802299" cy="759206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80B512B-5B9C-4276-A464-76C625BC216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751589" y="4025591"/>
              <a:ext cx="2000774" cy="1749107"/>
            </a:xfrm>
            <a:prstGeom prst="straightConnector1">
              <a:avLst/>
            </a:prstGeom>
            <a:ln w="101600" cap="rnd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48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B90F9-1635-4E28-8475-5CA724C24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Drinks in Vegas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2F87A5B-F9F1-4B18-B9BC-D717715F87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94" y="1968785"/>
            <a:ext cx="5068927" cy="478647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A3C3898-EB86-4AD8-AEDE-70532996C2F7}"/>
              </a:ext>
            </a:extLst>
          </p:cNvPr>
          <p:cNvSpPr txBox="1"/>
          <p:nvPr/>
        </p:nvSpPr>
        <p:spPr>
          <a:xfrm>
            <a:off x="234315" y="1429079"/>
            <a:ext cx="8675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Each game/variable has mean $0.10, std $2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3141B8C-F0B1-4306-BD5D-18149921FEB8}"/>
              </a:ext>
            </a:extLst>
          </p:cNvPr>
          <p:cNvGrpSpPr/>
          <p:nvPr/>
        </p:nvGrpSpPr>
        <p:grpSpPr>
          <a:xfrm>
            <a:off x="2143390" y="2887211"/>
            <a:ext cx="2739002" cy="3388312"/>
            <a:chOff x="2143390" y="2887211"/>
            <a:chExt cx="2739002" cy="3388312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7E91205-D375-46EB-80B8-86C384E769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143390" y="5226341"/>
              <a:ext cx="415252" cy="0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B46B7B-1374-4032-81E8-BEDA288E140E}"/>
                </a:ext>
              </a:extLst>
            </p:cNvPr>
            <p:cNvSpPr txBox="1"/>
            <p:nvPr/>
          </p:nvSpPr>
          <p:spPr>
            <a:xfrm>
              <a:off x="2558642" y="4890528"/>
              <a:ext cx="232375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100 games is uncertain and fun!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18DE5B9A-C787-4EBA-A566-6C44270C04F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143390" y="2887211"/>
              <a:ext cx="415252" cy="2339130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9805DD-507E-4984-AAEE-4D0FF380D617}"/>
              </a:ext>
            </a:extLst>
          </p:cNvPr>
          <p:cNvGrpSpPr/>
          <p:nvPr/>
        </p:nvGrpSpPr>
        <p:grpSpPr>
          <a:xfrm>
            <a:off x="4882394" y="3291028"/>
            <a:ext cx="4027291" cy="2677656"/>
            <a:chOff x="4882394" y="3291028"/>
            <a:chExt cx="4027291" cy="267765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84B6D9-B562-41F7-9654-00F5E18B8D8E}"/>
                </a:ext>
              </a:extLst>
            </p:cNvPr>
            <p:cNvSpPr txBox="1"/>
            <p:nvPr/>
          </p:nvSpPr>
          <p:spPr>
            <a:xfrm>
              <a:off x="5386720" y="3291028"/>
              <a:ext cx="3522965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100K games is guaranteed profit: 99.999999% lowest value is $0.064.</a:t>
              </a:r>
            </a:p>
            <a:p>
              <a:r>
                <a:rPr lang="en-US" sz="2800" dirty="0"/>
                <a:t>$0.01 for drinks</a:t>
              </a:r>
            </a:p>
            <a:p>
              <a:r>
                <a:rPr lang="en-US" sz="2800" dirty="0"/>
                <a:t>$0.054 for profits</a:t>
              </a: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AA987CA-FB93-4BEC-B143-80D670460191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 flipV="1">
              <a:off x="4882394" y="4150125"/>
              <a:ext cx="504326" cy="479731"/>
            </a:xfrm>
            <a:prstGeom prst="straightConnector1">
              <a:avLst/>
            </a:prstGeom>
            <a:ln w="76200" cap="rnd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5650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89C95-A442-48F3-AB3F-67471AA1A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AE286-A1F2-4091-A9C2-7CBE56D2F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264" y="2600587"/>
            <a:ext cx="6245473" cy="4098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562679-09FB-4948-81D0-CD1272537439}"/>
              </a:ext>
            </a:extLst>
          </p:cNvPr>
          <p:cNvSpPr txBox="1"/>
          <p:nvPr/>
        </p:nvSpPr>
        <p:spPr>
          <a:xfrm>
            <a:off x="559625" y="1518408"/>
            <a:ext cx="8385476" cy="10821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Phew! Much Better. </a:t>
            </a:r>
          </a:p>
        </p:txBody>
      </p:sp>
    </p:spTree>
    <p:extLst>
      <p:ext uri="{BB962C8B-B14F-4D97-AF65-F5344CB8AC3E}">
        <p14:creationId xmlns:p14="http://schemas.microsoft.com/office/powerpoint/2010/main" val="209507699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54969-4BB2-4E59-9A7F-24CA8741F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1049B6-89DC-4E60-BF2E-8137F2CF6998}"/>
              </a:ext>
            </a:extLst>
          </p:cNvPr>
          <p:cNvGrpSpPr/>
          <p:nvPr/>
        </p:nvGrpSpPr>
        <p:grpSpPr>
          <a:xfrm>
            <a:off x="752278" y="1709120"/>
            <a:ext cx="4952236" cy="1106408"/>
            <a:chOff x="752278" y="1709120"/>
            <a:chExt cx="4952236" cy="110640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D939348-2733-48B6-ABF9-1AC5FCFB7323}"/>
                </a:ext>
              </a:extLst>
            </p:cNvPr>
            <p:cNvSpPr txBox="1"/>
            <p:nvPr/>
          </p:nvSpPr>
          <p:spPr>
            <a:xfrm>
              <a:off x="1191236" y="2292308"/>
              <a:ext cx="4429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**4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A9B2838-7CCF-4C8C-B2A1-77805F97E139}"/>
                </a:ext>
              </a:extLst>
            </p:cNvPr>
            <p:cNvSpPr txBox="1"/>
            <p:nvPr/>
          </p:nvSpPr>
          <p:spPr>
            <a:xfrm>
              <a:off x="752278" y="1709120"/>
              <a:ext cx="49522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(right way):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214AF72-1CB6-4FE1-88A3-79E0E5FCD5F5}"/>
              </a:ext>
            </a:extLst>
          </p:cNvPr>
          <p:cNvGrpSpPr/>
          <p:nvPr/>
        </p:nvGrpSpPr>
        <p:grpSpPr>
          <a:xfrm>
            <a:off x="752278" y="2905780"/>
            <a:ext cx="8391723" cy="2431830"/>
            <a:chOff x="752278" y="2905780"/>
            <a:chExt cx="8391723" cy="24318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6BD8518-3907-4E0E-A871-CEB635392269}"/>
                </a:ext>
              </a:extLst>
            </p:cNvPr>
            <p:cNvSpPr txBox="1"/>
            <p:nvPr/>
          </p:nvSpPr>
          <p:spPr>
            <a:xfrm>
              <a:off x="752278" y="2905780"/>
              <a:ext cx="76786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Python+Numpy</a:t>
              </a:r>
              <a:r>
                <a:rPr lang="en-US" sz="2800" dirty="0"/>
                <a:t> (slow way – </a:t>
              </a:r>
              <a:r>
                <a:rPr lang="en-US" sz="2800" b="1" dirty="0"/>
                <a:t>why? </a:t>
              </a:r>
              <a:r>
                <a:rPr lang="en-US" sz="2800" dirty="0"/>
                <a:t>):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A89C1C-D116-4257-A546-36F732D4F23B}"/>
                </a:ext>
              </a:extLst>
            </p:cNvPr>
            <p:cNvSpPr txBox="1"/>
            <p:nvPr/>
          </p:nvSpPr>
          <p:spPr>
            <a:xfrm>
              <a:off x="1191237" y="3521728"/>
              <a:ext cx="7952764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np.zeros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)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for y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[0]):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for x in range(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im.shape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[1]):</a:t>
              </a:r>
            </a:p>
            <a:p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   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imNew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 = 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im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[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y,x</a:t>
              </a:r>
              <a:r>
                <a:rPr lang="en-US" sz="2800" dirty="0">
                  <a:latin typeface="Courier New" panose="02070309020205020404" pitchFamily="49" charset="0"/>
                  <a:cs typeface="Courier New" panose="02070309020205020404" pitchFamily="49" charset="0"/>
                </a:rPr>
                <a:t>]**</a:t>
              </a:r>
              <a:r>
                <a:rPr lang="en-US" sz="2800" dirty="0" err="1">
                  <a:latin typeface="Courier New" panose="02070309020205020404" pitchFamily="49" charset="0"/>
                  <a:cs typeface="Courier New" panose="02070309020205020404" pitchFamily="49" charset="0"/>
                </a:rPr>
                <a:t>expFactor</a:t>
              </a:r>
              <a:endParaRPr lang="en-US" sz="2800" dirty="0"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482485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9AA12-2AD7-4385-8B4C-28A87D7A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Element-wise Operations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06E0C25-2985-42E2-9932-A6C32F5723C6}"/>
              </a:ext>
            </a:extLst>
          </p:cNvPr>
          <p:cNvGrpSpPr/>
          <p:nvPr/>
        </p:nvGrpSpPr>
        <p:grpSpPr>
          <a:xfrm>
            <a:off x="465588" y="3076856"/>
            <a:ext cx="8049762" cy="1183958"/>
            <a:chOff x="465588" y="3076856"/>
            <a:chExt cx="8049762" cy="118395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96D9A87-DBE9-4641-8C29-86091D336F7B}"/>
                    </a:ext>
                  </a:extLst>
                </p:cNvPr>
                <p:cNvSpPr txBox="1"/>
                <p:nvPr/>
              </p:nvSpPr>
              <p:spPr>
                <a:xfrm>
                  <a:off x="2612842" y="3728809"/>
                  <a:ext cx="3918316" cy="5320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⊙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096D9A87-DBE9-4641-8C29-86091D336F7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2842" y="3728809"/>
                  <a:ext cx="3918316" cy="532005"/>
                </a:xfrm>
                <a:prstGeom prst="rect">
                  <a:avLst/>
                </a:prstGeom>
                <a:blipFill>
                  <a:blip r:embed="rId2"/>
                  <a:stretch>
                    <a:fillRect b="-114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7A81461-99D3-45D9-B562-35DDA40A5E78}"/>
                </a:ext>
              </a:extLst>
            </p:cNvPr>
            <p:cNvSpPr txBox="1"/>
            <p:nvPr/>
          </p:nvSpPr>
          <p:spPr>
            <a:xfrm>
              <a:off x="465588" y="3076856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“Hadamard Product” / Element-wise multiplication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CFCA41F-5607-4456-8782-1794019210BA}"/>
              </a:ext>
            </a:extLst>
          </p:cNvPr>
          <p:cNvGrpSpPr/>
          <p:nvPr/>
        </p:nvGrpSpPr>
        <p:grpSpPr>
          <a:xfrm>
            <a:off x="465588" y="4482821"/>
            <a:ext cx="8049762" cy="1640963"/>
            <a:chOff x="465588" y="4482821"/>
            <a:chExt cx="8049762" cy="16409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D4DA83-0C9A-443F-B460-3786274311F1}"/>
                    </a:ext>
                  </a:extLst>
                </p:cNvPr>
                <p:cNvSpPr txBox="1"/>
                <p:nvPr/>
              </p:nvSpPr>
              <p:spPr>
                <a:xfrm>
                  <a:off x="3288956" y="5045540"/>
                  <a:ext cx="2566087" cy="107824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5D4DA83-0C9A-443F-B460-3786274311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8956" y="5045540"/>
                  <a:ext cx="2566087" cy="107824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8BC7323-8C7B-40EE-A361-E90F57D80F16}"/>
                </a:ext>
              </a:extLst>
            </p:cNvPr>
            <p:cNvSpPr txBox="1"/>
            <p:nvPr/>
          </p:nvSpPr>
          <p:spPr>
            <a:xfrm>
              <a:off x="465588" y="4482821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Element-wise division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242C37A-E561-46E4-9329-326791E65204}"/>
              </a:ext>
            </a:extLst>
          </p:cNvPr>
          <p:cNvGrpSpPr/>
          <p:nvPr/>
        </p:nvGrpSpPr>
        <p:grpSpPr>
          <a:xfrm>
            <a:off x="463205" y="1690689"/>
            <a:ext cx="8049762" cy="1133140"/>
            <a:chOff x="463205" y="1690689"/>
            <a:chExt cx="8049762" cy="113314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60D65C-9E6B-4E97-B871-ACEEDEB9DED4}"/>
                    </a:ext>
                  </a:extLst>
                </p:cNvPr>
                <p:cNvSpPr txBox="1"/>
                <p:nvPr/>
              </p:nvSpPr>
              <p:spPr>
                <a:xfrm>
                  <a:off x="3361602" y="2205326"/>
                  <a:ext cx="2292038" cy="61850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sup>
                                </m:sSup>
                              </m:e>
                            </m:d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p>
                        </m:sSubSup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A160D65C-9E6B-4E97-B871-ACEEDEB9DED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1602" y="2205326"/>
                  <a:ext cx="2292038" cy="61850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C0908D-4804-4B32-AD30-9019B8EEE90B}"/>
                </a:ext>
              </a:extLst>
            </p:cNvPr>
            <p:cNvSpPr txBox="1"/>
            <p:nvPr/>
          </p:nvSpPr>
          <p:spPr>
            <a:xfrm>
              <a:off x="463205" y="1690689"/>
              <a:ext cx="80497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Element-wise power – beware notation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875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FDC2-5BCC-4D8A-B8FC-D43F8882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Sums Across Axes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04A4DE-EFDF-4663-B090-3C3C991415D0}"/>
              </a:ext>
            </a:extLst>
          </p:cNvPr>
          <p:cNvGrpSpPr/>
          <p:nvPr/>
        </p:nvGrpSpPr>
        <p:grpSpPr>
          <a:xfrm>
            <a:off x="486561" y="1428060"/>
            <a:ext cx="5265248" cy="1304653"/>
            <a:chOff x="486561" y="1428060"/>
            <a:chExt cx="5265248" cy="130465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A6EDCF6-35F0-4463-9698-75A518307E0F}"/>
                    </a:ext>
                  </a:extLst>
                </p:cNvPr>
                <p:cNvSpPr txBox="1"/>
                <p:nvPr/>
              </p:nvSpPr>
              <p:spPr>
                <a:xfrm>
                  <a:off x="3262794" y="1428060"/>
                  <a:ext cx="2489015" cy="13046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FA6EDCF6-35F0-4463-9698-75A518307E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1428060"/>
                  <a:ext cx="2489015" cy="130465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B60A987-ACDB-428F-A43E-5C32785E2057}"/>
                </a:ext>
              </a:extLst>
            </p:cNvPr>
            <p:cNvSpPr txBox="1"/>
            <p:nvPr/>
          </p:nvSpPr>
          <p:spPr>
            <a:xfrm>
              <a:off x="486561" y="1603332"/>
              <a:ext cx="263414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Suppose have Nx2 matrix </a:t>
              </a:r>
              <a:r>
                <a:rPr lang="en-US" sz="2800" b="1" dirty="0"/>
                <a:t>A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26E6E5-46F4-4635-B4C3-D808F683FEAE}"/>
              </a:ext>
            </a:extLst>
          </p:cNvPr>
          <p:cNvGrpSpPr/>
          <p:nvPr/>
        </p:nvGrpSpPr>
        <p:grpSpPr>
          <a:xfrm>
            <a:off x="486561" y="2769532"/>
            <a:ext cx="6295850" cy="1355756"/>
            <a:chOff x="486561" y="2769532"/>
            <a:chExt cx="6295850" cy="13557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B5D558-D388-47E9-AE53-289BFC8285EE}"/>
                    </a:ext>
                  </a:extLst>
                </p:cNvPr>
                <p:cNvSpPr txBox="1"/>
                <p:nvPr/>
              </p:nvSpPr>
              <p:spPr>
                <a:xfrm>
                  <a:off x="3262794" y="2769532"/>
                  <a:ext cx="3519617" cy="135575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1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m:rPr>
                                      <m:brk m:alnAt="7"/>
                                    </m:rP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23B5D558-D388-47E9-AE53-289BFC8285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2769532"/>
                  <a:ext cx="3519617" cy="135575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191FB2-9484-4DA3-9E08-D25D77AAAEC5}"/>
                </a:ext>
              </a:extLst>
            </p:cNvPr>
            <p:cNvSpPr txBox="1"/>
            <p:nvPr/>
          </p:nvSpPr>
          <p:spPr>
            <a:xfrm>
              <a:off x="486561" y="3165589"/>
              <a:ext cx="263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ND col. </a:t>
              </a:r>
              <a:r>
                <a:rPr lang="en-US" sz="2800" dirty="0" err="1"/>
                <a:t>vec</a:t>
              </a:r>
              <a:r>
                <a:rPr lang="en-US" sz="2800" dirty="0"/>
                <a:t>.</a:t>
              </a:r>
              <a:endParaRPr lang="en-US" sz="2800" b="1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15D77CA-C5DA-4418-8703-DF8007C613D3}"/>
              </a:ext>
            </a:extLst>
          </p:cNvPr>
          <p:cNvGrpSpPr/>
          <p:nvPr/>
        </p:nvGrpSpPr>
        <p:grpSpPr>
          <a:xfrm>
            <a:off x="486561" y="4148076"/>
            <a:ext cx="7812483" cy="1344342"/>
            <a:chOff x="486561" y="4148076"/>
            <a:chExt cx="7812483" cy="13443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ECEC23-C515-4E83-8603-604722421408}"/>
                    </a:ext>
                  </a:extLst>
                </p:cNvPr>
                <p:cNvSpPr txBox="1"/>
                <p:nvPr/>
              </p:nvSpPr>
              <p:spPr>
                <a:xfrm>
                  <a:off x="3262794" y="4148076"/>
                  <a:ext cx="5036250" cy="13443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3200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0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</m:e>
                                <m:e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  , 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32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AECEC23-C515-4E83-8603-604722421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2794" y="4148076"/>
                  <a:ext cx="5036250" cy="134434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30AD29-F5EB-4A36-BD1B-05B8C3222468}"/>
                </a:ext>
              </a:extLst>
            </p:cNvPr>
            <p:cNvSpPr txBox="1"/>
            <p:nvPr/>
          </p:nvSpPr>
          <p:spPr>
            <a:xfrm>
              <a:off x="486561" y="4557416"/>
              <a:ext cx="26341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2D row </a:t>
              </a:r>
              <a:r>
                <a:rPr lang="en-US" sz="2800" dirty="0" err="1"/>
                <a:t>vec</a:t>
              </a:r>
              <a:endParaRPr lang="en-US" sz="2800" b="1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38546E54-268B-4323-A5F9-DF45971F6003}"/>
              </a:ext>
            </a:extLst>
          </p:cNvPr>
          <p:cNvSpPr txBox="1"/>
          <p:nvPr/>
        </p:nvSpPr>
        <p:spPr>
          <a:xfrm>
            <a:off x="486560" y="5949243"/>
            <a:ext cx="78124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Note – libraries distinguish between N-D column vector and Nx1 matrix.</a:t>
            </a:r>
          </a:p>
        </p:txBody>
      </p:sp>
    </p:spTree>
    <p:extLst>
      <p:ext uri="{BB962C8B-B14F-4D97-AF65-F5344CB8AC3E}">
        <p14:creationId xmlns:p14="http://schemas.microsoft.com/office/powerpoint/2010/main" val="312627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B7C8-6B81-42A9-AAD7-CA6BE602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52112-C435-4F57-90E9-9112170A383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I represent each image as a 128-dimensional vector</a:t>
                </a:r>
              </a:p>
              <a:p>
                <a:r>
                  <a:rPr lang="en-US" dirty="0"/>
                  <a:t>I want to compute all the pairwise distances between {</a:t>
                </a:r>
                <a:r>
                  <a:rPr lang="en-US" b="1" dirty="0"/>
                  <a:t>x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b="1" dirty="0" err="1"/>
                  <a:t>x</a:t>
                </a:r>
                <a:r>
                  <a:rPr lang="en-US" baseline="-25000" dirty="0" err="1"/>
                  <a:t>N</a:t>
                </a:r>
                <a:r>
                  <a:rPr lang="en-US" dirty="0"/>
                  <a:t>} and {</a:t>
                </a:r>
                <a:r>
                  <a:rPr lang="en-US" b="1" dirty="0"/>
                  <a:t>y</a:t>
                </a:r>
                <a:r>
                  <a:rPr lang="en-US" baseline="-25000" dirty="0"/>
                  <a:t>1</a:t>
                </a:r>
                <a:r>
                  <a:rPr lang="en-US" dirty="0"/>
                  <a:t>, …, </a:t>
                </a:r>
                <a:r>
                  <a:rPr lang="en-US" b="1" dirty="0" err="1"/>
                  <a:t>y</a:t>
                </a:r>
                <a:r>
                  <a:rPr lang="en-US" baseline="-25000" dirty="0" err="1"/>
                  <a:t>M</a:t>
                </a:r>
                <a:r>
                  <a:rPr lang="en-US" dirty="0"/>
                  <a:t>} so I can find, for every </a:t>
                </a:r>
                <a:r>
                  <a:rPr lang="en-US" b="1" dirty="0"/>
                  <a:t>x</a:t>
                </a:r>
                <a:r>
                  <a:rPr lang="en-US" baseline="-25000" dirty="0"/>
                  <a:t>i</a:t>
                </a:r>
                <a:r>
                  <a:rPr lang="en-US" dirty="0"/>
                  <a:t> the nearest </a:t>
                </a:r>
                <a:r>
                  <a:rPr lang="en-US" b="1" dirty="0" err="1"/>
                  <a:t>y</a:t>
                </a:r>
                <a:r>
                  <a:rPr lang="en-US" baseline="-25000" dirty="0" err="1"/>
                  <a:t>j</a:t>
                </a:r>
                <a:endParaRPr lang="en-US" dirty="0"/>
              </a:p>
              <a:p>
                <a:r>
                  <a:rPr lang="en-US" dirty="0"/>
                  <a:t>Identity: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dirty="0"/>
                  <a:t>Or: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152112-C435-4F57-90E9-9112170A38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0738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3951-BD92-436D-94EC-8D5B0D70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4457FD-306F-4A5A-A9EA-A0DEDD2968C2}"/>
                  </a:ext>
                </a:extLst>
              </p:cNvPr>
              <p:cNvSpPr txBox="1"/>
              <p:nvPr/>
            </p:nvSpPr>
            <p:spPr>
              <a:xfrm>
                <a:off x="107034" y="1579769"/>
                <a:ext cx="2781724" cy="11444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84457FD-306F-4A5A-A9EA-A0DEDD296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034" y="1579769"/>
                <a:ext cx="2781724" cy="11444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4E4AB-1436-4B7B-BAA5-F3933ABEAF0A}"/>
                  </a:ext>
                </a:extLst>
              </p:cNvPr>
              <p:cNvSpPr txBox="1"/>
              <p:nvPr/>
            </p:nvSpPr>
            <p:spPr>
              <a:xfrm>
                <a:off x="2972228" y="1578102"/>
                <a:ext cx="2801216" cy="11478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D44E4AB-1436-4B7B-BAA5-F3933ABEAF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2228" y="1578102"/>
                <a:ext cx="2801216" cy="11478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3FC92-8359-42AD-B9FE-FD3D964F4EA5}"/>
                  </a:ext>
                </a:extLst>
              </p:cNvPr>
              <p:cNvSpPr txBox="1"/>
              <p:nvPr/>
            </p:nvSpPr>
            <p:spPr>
              <a:xfrm>
                <a:off x="4005528" y="5203395"/>
                <a:ext cx="2491964" cy="5935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bSup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763FC92-8359-42AD-B9FE-FD3D964F4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528" y="5203395"/>
                <a:ext cx="2491964" cy="59356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CB577D-8F3A-46D7-9B8B-A5F74FD5AE16}"/>
                  </a:ext>
                </a:extLst>
              </p:cNvPr>
              <p:cNvSpPr txBox="1"/>
              <p:nvPr/>
            </p:nvSpPr>
            <p:spPr>
              <a:xfrm>
                <a:off x="5790062" y="1467271"/>
                <a:ext cx="3154774" cy="1369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6CB577D-8F3A-46D7-9B8B-A5F74FD5A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0062" y="1467271"/>
                <a:ext cx="3154774" cy="13694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E26BAFC1-BB90-4E36-9FD3-4E147D4867F0}"/>
              </a:ext>
            </a:extLst>
          </p:cNvPr>
          <p:cNvGrpSpPr/>
          <p:nvPr/>
        </p:nvGrpSpPr>
        <p:grpSpPr>
          <a:xfrm>
            <a:off x="176169" y="3012917"/>
            <a:ext cx="7145780" cy="1610228"/>
            <a:chOff x="176169" y="3012917"/>
            <a:chExt cx="7145780" cy="16102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39CAB8-146B-472A-853B-80557C006ECE}"/>
                    </a:ext>
                  </a:extLst>
                </p:cNvPr>
                <p:cNvSpPr/>
                <p:nvPr/>
              </p:nvSpPr>
              <p:spPr>
                <a:xfrm>
                  <a:off x="4005528" y="3012917"/>
                  <a:ext cx="3316421" cy="14618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  <m:d>
                          <m:d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6639CAB8-146B-472A-853B-80557C006E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5528" y="3012917"/>
                  <a:ext cx="3316421" cy="146181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293127-929A-4D7E-A420-4CFF431ABD13}"/>
                </a:ext>
              </a:extLst>
            </p:cNvPr>
            <p:cNvSpPr txBox="1"/>
            <p:nvPr/>
          </p:nvSpPr>
          <p:spPr>
            <a:xfrm>
              <a:off x="176169" y="3238150"/>
              <a:ext cx="371632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Compute a Nx1 vector of norms</a:t>
              </a:r>
            </a:p>
            <a:p>
              <a:r>
                <a:rPr lang="en-US" sz="2800" dirty="0"/>
                <a:t>(can also do Mx1)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A2C64DE-2A3D-45D5-A6D6-08A66E869816}"/>
              </a:ext>
            </a:extLst>
          </p:cNvPr>
          <p:cNvSpPr txBox="1"/>
          <p:nvPr/>
        </p:nvSpPr>
        <p:spPr>
          <a:xfrm>
            <a:off x="176169" y="5023121"/>
            <a:ext cx="3716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Compute a </a:t>
            </a:r>
            <a:r>
              <a:rPr lang="en-US" sz="2800" dirty="0" err="1"/>
              <a:t>NxM</a:t>
            </a:r>
            <a:r>
              <a:rPr lang="en-US" sz="2800" dirty="0"/>
              <a:t> matrix of dot products</a:t>
            </a:r>
          </a:p>
        </p:txBody>
      </p:sp>
    </p:spTree>
    <p:extLst>
      <p:ext uri="{BB962C8B-B14F-4D97-AF65-F5344CB8AC3E}">
        <p14:creationId xmlns:p14="http://schemas.microsoft.com/office/powerpoint/2010/main" val="39995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3CA38-43B0-4C05-B29C-ECD8EB1B0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E9A38-6BE4-410A-BE12-889FFC5F08AA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93E9A38-6BE4-410A-BE12-889FFC5F08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E2D222-A907-4836-93AC-5CA5DFABC086}"/>
                  </a:ext>
                </a:extLst>
              </p:cNvPr>
              <p:cNvSpPr/>
              <p:nvPr/>
            </p:nvSpPr>
            <p:spPr>
              <a:xfrm>
                <a:off x="628650" y="2312288"/>
                <a:ext cx="1549335" cy="14618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𝟏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  <m:mr>
                              <m:e>
                                <m:r>
                                  <a:rPr lang="en-US" sz="2800" b="1" i="1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>
                                            <a:solidFill>
                                              <a:schemeClr val="tx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𝒙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1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𝑵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E2D222-A907-4836-93AC-5CA5DFABC0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2312288"/>
                <a:ext cx="1549335" cy="14618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63D743-1D28-40C1-986E-FF3D2526BE44}"/>
                  </a:ext>
                </a:extLst>
              </p:cNvPr>
              <p:cNvSpPr/>
              <p:nvPr/>
            </p:nvSpPr>
            <p:spPr>
              <a:xfrm>
                <a:off x="2177985" y="2513368"/>
                <a:ext cx="3773149" cy="529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m:rPr>
                                        <m:brk m:alnAt="7"/>
                                      </m:r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sz="28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‖"/>
                                        <m:endChr m:val="‖"/>
                                        <m:ctrlPr>
                                          <a:rPr lang="en-US" sz="2800" b="1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b="1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𝒚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b="0" i="1" smtClean="0">
                                                <a:solidFill>
                                                  <a:schemeClr val="accent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𝑀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  <m:sup>
                                    <m:r>
                                      <a:rPr lang="en-US" sz="28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763D743-1D28-40C1-986E-FF3D2526BE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985" y="2513368"/>
                <a:ext cx="3773149" cy="529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88879-CE62-47E8-8CA5-D9E56A7EC31A}"/>
                  </a:ext>
                </a:extLst>
              </p:cNvPr>
              <p:cNvSpPr txBox="1"/>
              <p:nvPr/>
            </p:nvSpPr>
            <p:spPr>
              <a:xfrm>
                <a:off x="167780" y="5385732"/>
                <a:ext cx="7625592" cy="6738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,1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</m:e>
                          </m:d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D588879-CE62-47E8-8CA5-D9E56A7EC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0" y="5385732"/>
                <a:ext cx="7625592" cy="67383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5375366-D7D5-4BE4-9A1E-13477695D763}"/>
              </a:ext>
            </a:extLst>
          </p:cNvPr>
          <p:cNvGrpSpPr/>
          <p:nvPr/>
        </p:nvGrpSpPr>
        <p:grpSpPr>
          <a:xfrm>
            <a:off x="722683" y="3862727"/>
            <a:ext cx="7901200" cy="1369477"/>
            <a:chOff x="722683" y="3862727"/>
            <a:chExt cx="7901200" cy="13694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E53956-4B96-4C13-81DF-478F70B29B3F}"/>
                    </a:ext>
                  </a:extLst>
                </p:cNvPr>
                <p:cNvSpPr txBox="1"/>
                <p:nvPr/>
              </p:nvSpPr>
              <p:spPr>
                <a:xfrm>
                  <a:off x="722683" y="3862727"/>
                  <a:ext cx="6207469" cy="13694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𝟏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  <m:e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i="1" smtClean="0">
                                              <a:solidFill>
                                                <a:schemeClr val="tx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𝒙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tx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𝑵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‖"/>
                                          <m:endChr m:val="‖"/>
                                          <m:ctrlPr>
                                            <a:rPr lang="en-US" sz="2800" b="0" i="1" smtClean="0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𝒚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800" b="1" i="1" smtClean="0">
                                                  <a:solidFill>
                                                    <a:schemeClr val="accent2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𝑴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8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8FE53956-4B96-4C13-81DF-478F70B29B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2683" y="3862727"/>
                  <a:ext cx="6207469" cy="136947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6528BCF-B8FD-4CBC-8095-00E1A1862917}"/>
                </a:ext>
              </a:extLst>
            </p:cNvPr>
            <p:cNvSpPr txBox="1"/>
            <p:nvPr/>
          </p:nvSpPr>
          <p:spPr>
            <a:xfrm>
              <a:off x="7222921" y="4255077"/>
              <a:ext cx="14009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Why?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32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4901B-88AD-402F-A7A6-808D2B80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Vectorizing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844EDA-8C26-4BCB-9024-45F4056B2E55}"/>
                  </a:ext>
                </a:extLst>
              </p:cNvPr>
              <p:cNvSpPr txBox="1"/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en-US" sz="28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+ </m:t>
                      </m:r>
                      <m:r>
                        <a:rPr lang="en-US" sz="28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C844EDA-8C26-4BCB-9024-45F4056B2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351" y="2262045"/>
                <a:ext cx="4540537" cy="5875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292F36FB-5F23-428A-BA5D-6845C37D78D1}"/>
              </a:ext>
            </a:extLst>
          </p:cNvPr>
          <p:cNvSpPr txBox="1"/>
          <p:nvPr/>
        </p:nvSpPr>
        <p:spPr>
          <a:xfrm>
            <a:off x="280739" y="3590488"/>
            <a:ext cx="886326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/>
              <a:t>Numpy</a:t>
            </a:r>
            <a:r>
              <a:rPr lang="en-US" sz="2600" dirty="0"/>
              <a:t> code:</a:t>
            </a:r>
          </a:p>
          <a:p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(X**2,axis=1,keepdims=True) </a:t>
            </a:r>
          </a:p>
          <a:p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600" dirty="0" err="1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np.sum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(Y**2,axis=1,keepdims=True)</a:t>
            </a:r>
          </a:p>
          <a:p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60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XNorm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+</a:t>
            </a:r>
            <a:r>
              <a:rPr lang="en-US" sz="2600" dirty="0">
                <a:solidFill>
                  <a:schemeClr val="accent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YNorm.T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-</a:t>
            </a:r>
            <a:r>
              <a:rPr lang="en-US" sz="2600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2*np.dot(X,Y.T)</a:t>
            </a:r>
            <a:r>
              <a:rPr lang="en-US" sz="2600" dirty="0">
                <a:latin typeface="Courier New" panose="02070309020205020404" pitchFamily="49" charset="0"/>
                <a:cs typeface="Courier New" panose="02070309020205020404" pitchFamily="49" charset="0"/>
              </a:rPr>
              <a:t>)**0.5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EF2352-D977-404E-B086-CBC70DAC1B9A}"/>
                  </a:ext>
                </a:extLst>
              </p:cNvPr>
              <p:cNvSpPr/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𝐃</m:t>
                      </m:r>
                      <m: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d>
                                <m:dPr>
                                  <m:ctrlP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𝑿</m:t>
                                      </m:r>
                                    </m:e>
                                    <m:sup>
                                      <m:r>
                                        <a:rPr lang="en-US" sz="2800" b="1" i="1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US" sz="28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Σ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𝒀</m:t>
                                          </m:r>
                                        </m:e>
                                        <m:sup>
                                          <m:r>
                                            <a:rPr lang="en-US" sz="2800" b="1" i="1">
                                              <a:solidFill>
                                                <a:schemeClr val="accent2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sup>
                                      </m:sSup>
                                      <m:r>
                                        <a:rPr lang="en-US" sz="2800" b="1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  <m:sSup>
                                <m:sSupPr>
                                  <m:ctrlP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𝒀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BEF2352-D977-404E-B086-CBC70DAC1B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683" y="1354315"/>
                <a:ext cx="6229141" cy="8544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B6710F98-7F9F-451C-A2E0-8847C5775DCD}"/>
              </a:ext>
            </a:extLst>
          </p:cNvPr>
          <p:cNvGrpSpPr/>
          <p:nvPr/>
        </p:nvGrpSpPr>
        <p:grpSpPr>
          <a:xfrm>
            <a:off x="1310633" y="5283259"/>
            <a:ext cx="6803472" cy="830997"/>
            <a:chOff x="1310633" y="5283259"/>
            <a:chExt cx="6803472" cy="830997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7576D58-568B-4BA2-8319-877FD808516B}"/>
                </a:ext>
              </a:extLst>
            </p:cNvPr>
            <p:cNvCxnSpPr/>
            <p:nvPr/>
          </p:nvCxnSpPr>
          <p:spPr>
            <a:xfrm>
              <a:off x="1543574" y="5283259"/>
              <a:ext cx="576323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2B8D98E-F028-4F52-AE13-F8F3741F7375}"/>
                </a:ext>
              </a:extLst>
            </p:cNvPr>
            <p:cNvSpPr txBox="1"/>
            <p:nvPr/>
          </p:nvSpPr>
          <p:spPr>
            <a:xfrm>
              <a:off x="1310633" y="5283259"/>
              <a:ext cx="68034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*May have to make sure this is at least 0 (sometimes roundoff issues happen)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784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DB2BB-5AA8-4B2F-89AF-B2E6A6187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Make a Difference?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E1D4B-49D3-4284-91B8-2E1B60606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Computing pairwise distances between 300 and 400 128-dimensional vectors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x in X, for y in Y, using native python: 9s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for x in X, for y in Y, using </a:t>
            </a:r>
            <a:r>
              <a:rPr lang="en-US" dirty="0" err="1"/>
              <a:t>numpy</a:t>
            </a:r>
            <a:r>
              <a:rPr lang="en-US" dirty="0"/>
              <a:t> to compute distance: 0.8s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vectorized: 0.0045s (~2000x faster than 1, 175x faster than 2)</a:t>
            </a:r>
          </a:p>
          <a:p>
            <a:pPr marL="0" indent="0">
              <a:buNone/>
            </a:pPr>
            <a:r>
              <a:rPr lang="en-US" i="1" dirty="0"/>
              <a:t>Expressing things in primitives that are optimized is usually faster</a:t>
            </a:r>
          </a:p>
        </p:txBody>
      </p:sp>
    </p:spTree>
    <p:extLst>
      <p:ext uri="{BB962C8B-B14F-4D97-AF65-F5344CB8AC3E}">
        <p14:creationId xmlns:p14="http://schemas.microsoft.com/office/powerpoint/2010/main" val="117112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6B9C-DE9E-40E1-B3B6-2F2787CED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9E5CC-4215-48CD-B62F-ED1E2D57D721}"/>
                  </a:ext>
                </a:extLst>
              </p:cNvPr>
              <p:cNvSpPr txBox="1"/>
              <p:nvPr/>
            </p:nvSpPr>
            <p:spPr>
              <a:xfrm>
                <a:off x="4319144" y="3707314"/>
                <a:ext cx="1901867" cy="11365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5C9E5CC-4215-48CD-B62F-ED1E2D57D7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9144" y="3707314"/>
                <a:ext cx="1901867" cy="11365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F3F26B-8379-4CB0-AE94-48F54D0EEE61}"/>
                  </a:ext>
                </a:extLst>
              </p:cNvPr>
              <p:cNvSpPr/>
              <p:nvPr/>
            </p:nvSpPr>
            <p:spPr>
              <a:xfrm>
                <a:off x="6221011" y="3791161"/>
                <a:ext cx="1669303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CF3F26B-8379-4CB0-AE94-48F54D0EEE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1011" y="3791161"/>
                <a:ext cx="1669303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91B25E-448C-4BBC-93B4-E6BE97C77559}"/>
                  </a:ext>
                </a:extLst>
              </p:cNvPr>
              <p:cNvSpPr txBox="1"/>
              <p:nvPr/>
            </p:nvSpPr>
            <p:spPr>
              <a:xfrm>
                <a:off x="1253687" y="3677726"/>
                <a:ext cx="2065825" cy="11365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E91B25E-448C-4BBC-93B4-E6BE97C7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3687" y="3677726"/>
                <a:ext cx="2065825" cy="11365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24BA91-800C-4C70-805E-922C50566E74}"/>
                  </a:ext>
                </a:extLst>
              </p:cNvPr>
              <p:cNvSpPr/>
              <p:nvPr/>
            </p:nvSpPr>
            <p:spPr>
              <a:xfrm>
                <a:off x="3021955" y="4014000"/>
                <a:ext cx="70564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800" b="1" i="1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C24BA91-800C-4C70-805E-922C50566E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1955" y="4014000"/>
                <a:ext cx="70564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7A0173B-24CF-42CA-ABB6-E0AF6B3CFBEB}"/>
              </a:ext>
            </a:extLst>
          </p:cNvPr>
          <p:cNvSpPr txBox="1"/>
          <p:nvPr/>
        </p:nvSpPr>
        <p:spPr>
          <a:xfrm>
            <a:off x="317602" y="5107879"/>
            <a:ext cx="80692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Is the set {</a:t>
            </a:r>
            <a:r>
              <a:rPr lang="en-US" sz="2800" b="1" dirty="0" err="1"/>
              <a:t>a,b,c</a:t>
            </a:r>
            <a:r>
              <a:rPr lang="en-US" sz="2800" b="1" dirty="0"/>
              <a:t>} linearly independent?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Is the set {</a:t>
            </a:r>
            <a:r>
              <a:rPr lang="en-US" sz="2800" b="1" dirty="0" err="1"/>
              <a:t>a,b,x</a:t>
            </a:r>
            <a:r>
              <a:rPr lang="en-US" sz="2800" b="1" dirty="0"/>
              <a:t>} linearly independent?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sz="2800" b="1" dirty="0"/>
              <a:t>Max # of independent 3D vectors?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E568FC-0F2B-40A4-819C-C73E406C8524}"/>
              </a:ext>
            </a:extLst>
          </p:cNvPr>
          <p:cNvGrpSpPr/>
          <p:nvPr/>
        </p:nvGrpSpPr>
        <p:grpSpPr>
          <a:xfrm>
            <a:off x="1649067" y="2450219"/>
            <a:ext cx="5845866" cy="1148199"/>
            <a:chOff x="889233" y="1476599"/>
            <a:chExt cx="5845866" cy="114819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E8852AD-E526-4783-9E9F-2B37F5018371}"/>
                </a:ext>
              </a:extLst>
            </p:cNvPr>
            <p:cNvGrpSpPr/>
            <p:nvPr/>
          </p:nvGrpSpPr>
          <p:grpSpPr>
            <a:xfrm>
              <a:off x="2955058" y="1476599"/>
              <a:ext cx="3780041" cy="1148199"/>
              <a:chOff x="1467482" y="1476599"/>
              <a:chExt cx="3780041" cy="114819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DC10EE2-5FF4-41B2-BF90-930E0A1539B4}"/>
                      </a:ext>
                    </a:extLst>
                  </p:cNvPr>
                  <p:cNvSpPr txBox="1"/>
                  <p:nvPr/>
                </p:nvSpPr>
                <p:spPr>
                  <a:xfrm>
                    <a:off x="1467482" y="1482402"/>
                    <a:ext cx="1274708" cy="1136593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800" b="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tx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5" name="TextBox 4">
                    <a:extLst>
                      <a:ext uri="{FF2B5EF4-FFF2-40B4-BE49-F238E27FC236}">
                        <a16:creationId xmlns:a16="http://schemas.microsoft.com/office/drawing/2014/main" id="{DDC10EE2-5FF4-41B2-BF90-930E0A1539B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67482" y="1482402"/>
                    <a:ext cx="1274708" cy="1136593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02D8942-DADB-4A3E-BA6B-A860F20AF76C}"/>
                      </a:ext>
                    </a:extLst>
                  </p:cNvPr>
                  <p:cNvSpPr txBox="1"/>
                  <p:nvPr/>
                </p:nvSpPr>
                <p:spPr>
                  <a:xfrm>
                    <a:off x="2744595" y="1480991"/>
                    <a:ext cx="1269898" cy="1139414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accent2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102D8942-DADB-4A3E-BA6B-A860F20AF76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744595" y="1480991"/>
                    <a:ext cx="1269898" cy="1139414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3B5E7E-E697-4BD4-B897-6535EA5DEDDF}"/>
                      </a:ext>
                    </a:extLst>
                  </p:cNvPr>
                  <p:cNvSpPr txBox="1"/>
                  <p:nvPr/>
                </p:nvSpPr>
                <p:spPr>
                  <a:xfrm>
                    <a:off x="4014493" y="1476599"/>
                    <a:ext cx="1233030" cy="11481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800" b="1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sz="28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sz="2800" dirty="0">
                      <a:solidFill>
                        <a:schemeClr val="accent6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1E3B5E7E-E697-4BD4-B897-6535EA5DEDD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14493" y="1476599"/>
                    <a:ext cx="1233030" cy="11481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390CA15-FC08-4C0E-83C9-ED0E7C813E1A}"/>
                </a:ext>
              </a:extLst>
            </p:cNvPr>
            <p:cNvSpPr txBox="1"/>
            <p:nvPr/>
          </p:nvSpPr>
          <p:spPr>
            <a:xfrm>
              <a:off x="889233" y="1758310"/>
              <a:ext cx="2065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/>
                <a:t>Suppose: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2D44A698-0A8F-419C-B17F-1E57E67D11F4}"/>
              </a:ext>
            </a:extLst>
          </p:cNvPr>
          <p:cNvSpPr txBox="1"/>
          <p:nvPr/>
        </p:nvSpPr>
        <p:spPr>
          <a:xfrm>
            <a:off x="284500" y="1419327"/>
            <a:ext cx="80692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A set of vectors is linearly independent if you can’t write one as a linear combination of the others.</a:t>
            </a:r>
          </a:p>
        </p:txBody>
      </p:sp>
    </p:spTree>
    <p:extLst>
      <p:ext uri="{BB962C8B-B14F-4D97-AF65-F5344CB8AC3E}">
        <p14:creationId xmlns:p14="http://schemas.microsoft.com/office/powerpoint/2010/main" val="21154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  <p:bldP spid="10" grpId="0"/>
      <p:bldP spid="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8A50-F1A4-4F5D-BC43-F7FE8DA6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It Big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DB5A3-F656-472B-AB3B-B73EE417E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I average 50M normally distributed numbers (mean: 31, standard deviation: 1)</a:t>
            </a:r>
          </a:p>
          <a:p>
            <a:r>
              <a:rPr lang="en-US" dirty="0"/>
              <a:t>For instance: have predicted and actual depth for 200 480x640 images and want to know the average error (|predicted – actual|)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2FBBC47-F3D1-42B3-A251-4D4BDCA8DE73}"/>
              </a:ext>
            </a:extLst>
          </p:cNvPr>
          <p:cNvSpPr txBox="1"/>
          <p:nvPr/>
        </p:nvSpPr>
        <p:spPr>
          <a:xfrm>
            <a:off x="628650" y="4114860"/>
            <a:ext cx="696286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numerator = 0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for x in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	numerator += x</a:t>
            </a:r>
          </a:p>
          <a:p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return numerator /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061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AAC-7FCB-4C76-9169-8454EE3D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5DDC3-8075-4A80-A102-450A3A3CBD5D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B3A15C-833C-4943-A658-4DBC5E1237D6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3B6884-9065-46CE-BF4C-516FD1FCA20A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F46327-291F-420B-8349-61CF0D9631D6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17CCD5-8D7B-4DB4-860C-2097B73A0121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C10E7F-A481-4C25-8B9A-41AB679DD05C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550DC9-4B5D-4E5C-B44B-266715909FA8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30C6AC-7A11-4CF5-B3C3-234AA7BBCD22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468652-1D1D-48E6-93F6-C9A709788FEB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ECB4DA-91D9-4290-BF73-337F59485F6C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B075E2-409F-45C7-8FCB-05279833A46E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947CD-ADDC-4CE0-9D1A-AC4DC163D39F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0369E2-0CE5-4DAB-8836-5A5D0F9B2950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DDA48-745A-4C2A-89B9-D71AF3601E6E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414F60-A988-4CEB-9D03-672115ED68B2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DF6DB6-9D34-4E2C-8AD5-403FD503412E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C24886-4788-4FF9-9256-8049711CCCCC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91606E-0369-4F42-A0CE-28B732BEAB25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EF26B9-191E-4EE0-9B04-EC125EFC4CC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04ED3C-85C4-4D48-8106-6AE2E20B8B44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952D1CB-1B9A-41B5-9187-928FC5500AE2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04B361-E297-49D8-9000-24F9B4E29B35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B33A94-146C-4087-8341-7FF9013EF6DD}"/>
              </a:ext>
            </a:extLst>
          </p:cNvPr>
          <p:cNvCxnSpPr>
            <a:cxnSpLocks/>
          </p:cNvCxnSpPr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30E900-7A20-4FD9-9932-6AD1BA41EC78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B9C098-1BEB-4140-8E9C-84AB9F5279FE}"/>
                  </a:ext>
                </a:extLst>
              </p:cNvPr>
              <p:cNvSpPr txBox="1"/>
              <p:nvPr/>
            </p:nvSpPr>
            <p:spPr>
              <a:xfrm>
                <a:off x="5408721" y="3145872"/>
                <a:ext cx="356382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Span({    }) =</a:t>
                </a:r>
              </a:p>
              <a:p>
                <a:r>
                  <a:rPr lang="en-US" sz="2800" b="1" dirty="0"/>
                  <a:t>Span({[0,2]}) = ?</a:t>
                </a:r>
              </a:p>
              <a:p>
                <a:r>
                  <a:rPr lang="en-US" sz="2800" dirty="0"/>
                  <a:t>All vertical lines through origin =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9B9C098-1BEB-4140-8E9C-84AB9F527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8721" y="3145872"/>
                <a:ext cx="3563826" cy="2246769"/>
              </a:xfrm>
              <a:prstGeom prst="rect">
                <a:avLst/>
              </a:prstGeom>
              <a:blipFill>
                <a:blip r:embed="rId2"/>
                <a:stretch>
                  <a:fillRect l="-3419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A9CFA008-FE9A-4CA6-A3ED-95B29AD9E160}"/>
              </a:ext>
            </a:extLst>
          </p:cNvPr>
          <p:cNvCxnSpPr>
            <a:cxnSpLocks/>
          </p:cNvCxnSpPr>
          <p:nvPr/>
        </p:nvCxnSpPr>
        <p:spPr>
          <a:xfrm flipV="1">
            <a:off x="6748328" y="3145872"/>
            <a:ext cx="0" cy="457200"/>
          </a:xfrm>
          <a:prstGeom prst="straightConnector1">
            <a:avLst/>
          </a:prstGeom>
          <a:ln w="635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6F5E22A-289E-46FC-88A2-02EF6DEFA397}"/>
              </a:ext>
            </a:extLst>
          </p:cNvPr>
          <p:cNvCxnSpPr>
            <a:cxnSpLocks/>
          </p:cNvCxnSpPr>
          <p:nvPr/>
        </p:nvCxnSpPr>
        <p:spPr>
          <a:xfrm rot="5400000" flipV="1">
            <a:off x="3278081" y="3437836"/>
            <a:ext cx="0" cy="914399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94C68888-C1CC-473A-B3FA-2D8051AC2D56}"/>
              </a:ext>
            </a:extLst>
          </p:cNvPr>
          <p:cNvSpPr txBox="1"/>
          <p:nvPr/>
        </p:nvSpPr>
        <p:spPr>
          <a:xfrm>
            <a:off x="5481117" y="5339593"/>
            <a:ext cx="35638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Is </a:t>
            </a:r>
            <a:r>
              <a:rPr lang="en-US" sz="2800" b="1" dirty="0">
                <a:solidFill>
                  <a:schemeClr val="accent1"/>
                </a:solidFill>
              </a:rPr>
              <a:t>blue</a:t>
            </a:r>
            <a:r>
              <a:rPr lang="en-US" sz="2800" b="1" dirty="0"/>
              <a:t> in {</a:t>
            </a:r>
            <a:r>
              <a:rPr lang="en-US" sz="2800" b="1" dirty="0">
                <a:solidFill>
                  <a:schemeClr val="accent2"/>
                </a:solidFill>
              </a:rPr>
              <a:t>red</a:t>
            </a:r>
            <a:r>
              <a:rPr lang="en-US" sz="2800" b="1" dirty="0"/>
              <a:t>}’s span? </a:t>
            </a:r>
          </a:p>
        </p:txBody>
      </p:sp>
    </p:spTree>
    <p:extLst>
      <p:ext uri="{BB962C8B-B14F-4D97-AF65-F5344CB8AC3E}">
        <p14:creationId xmlns:p14="http://schemas.microsoft.com/office/powerpoint/2010/main" val="217084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  <p:bldP spid="48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AAC-7FCB-4C76-9169-8454EE3D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5DDC3-8075-4A80-A102-450A3A3CBD5D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B3A15C-833C-4943-A658-4DBC5E1237D6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3B6884-9065-46CE-BF4C-516FD1FCA20A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F46327-291F-420B-8349-61CF0D9631D6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17CCD5-8D7B-4DB4-860C-2097B73A0121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C10E7F-A481-4C25-8B9A-41AB679DD05C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550DC9-4B5D-4E5C-B44B-266715909FA8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30C6AC-7A11-4CF5-B3C3-234AA7BBCD22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468652-1D1D-48E6-93F6-C9A709788FEB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ECB4DA-91D9-4290-BF73-337F59485F6C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B075E2-409F-45C7-8FCB-05279833A46E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947CD-ADDC-4CE0-9D1A-AC4DC163D39F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0369E2-0CE5-4DAB-8836-5A5D0F9B2950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DDA48-745A-4C2A-89B9-D71AF3601E6E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414F60-A988-4CEB-9D03-672115ED68B2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DF6DB6-9D34-4E2C-8AD5-403FD503412E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C24886-4788-4FF9-9256-8049711CCCCC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91606E-0369-4F42-A0CE-28B732BEAB25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EF26B9-191E-4EE0-9B04-EC125EFC4CC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04ED3C-85C4-4D48-8106-6AE2E20B8B44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952D1CB-1B9A-41B5-9187-928FC5500AE2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04B361-E297-49D8-9000-24F9B4E29B35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B33A94-146C-4087-8341-7FF9013EF6DD}"/>
              </a:ext>
            </a:extLst>
          </p:cNvPr>
          <p:cNvCxnSpPr/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30E900-7A20-4FD9-9932-6AD1BA41EC78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86A9A2-3067-4EFD-B8CF-AAEADD493F3B}"/>
              </a:ext>
            </a:extLst>
          </p:cNvPr>
          <p:cNvCxnSpPr>
            <a:cxnSpLocks/>
          </p:cNvCxnSpPr>
          <p:nvPr/>
        </p:nvCxnSpPr>
        <p:spPr>
          <a:xfrm rot="5400000" flipV="1">
            <a:off x="3278081" y="3437836"/>
            <a:ext cx="0" cy="914399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CDBC98-C033-4A84-83F4-56EB9AFA56FC}"/>
              </a:ext>
            </a:extLst>
          </p:cNvPr>
          <p:cNvSpPr/>
          <p:nvPr/>
        </p:nvSpPr>
        <p:spPr>
          <a:xfrm>
            <a:off x="5553511" y="3244334"/>
            <a:ext cx="3657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Span({    ,      }) </a:t>
            </a:r>
            <a:r>
              <a:rPr lang="en-US" sz="2800" b="1" dirty="0"/>
              <a:t>= ?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9CC614-7F94-43DB-A1FD-3FA9B2393900}"/>
              </a:ext>
            </a:extLst>
          </p:cNvPr>
          <p:cNvCxnSpPr>
            <a:cxnSpLocks/>
          </p:cNvCxnSpPr>
          <p:nvPr/>
        </p:nvCxnSpPr>
        <p:spPr>
          <a:xfrm flipV="1">
            <a:off x="6865774" y="3244334"/>
            <a:ext cx="0" cy="457200"/>
          </a:xfrm>
          <a:prstGeom prst="straightConnector1">
            <a:avLst/>
          </a:prstGeom>
          <a:ln w="635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CED332-AB2D-4B45-BFB2-069CB60BE5CF}"/>
              </a:ext>
            </a:extLst>
          </p:cNvPr>
          <p:cNvCxnSpPr>
            <a:cxnSpLocks/>
          </p:cNvCxnSpPr>
          <p:nvPr/>
        </p:nvCxnSpPr>
        <p:spPr>
          <a:xfrm rot="5400000" flipV="1">
            <a:off x="7521513" y="3279288"/>
            <a:ext cx="0" cy="457200"/>
          </a:xfrm>
          <a:prstGeom prst="straightConnector1">
            <a:avLst/>
          </a:prstGeom>
          <a:ln w="635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64477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BAAAC-7FCB-4C76-9169-8454EE3D9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E05DDC3-8075-4A80-A102-450A3A3CBD5D}"/>
              </a:ext>
            </a:extLst>
          </p:cNvPr>
          <p:cNvGrpSpPr/>
          <p:nvPr/>
        </p:nvGrpSpPr>
        <p:grpSpPr>
          <a:xfrm>
            <a:off x="534882" y="3895036"/>
            <a:ext cx="4572000" cy="0"/>
            <a:chOff x="534882" y="3895036"/>
            <a:chExt cx="4572000" cy="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0B3A15C-833C-4943-A658-4DBC5E1237D6}"/>
                </a:ext>
              </a:extLst>
            </p:cNvPr>
            <p:cNvCxnSpPr/>
            <p:nvPr/>
          </p:nvCxnSpPr>
          <p:spPr>
            <a:xfrm rot="16200000" flipH="1" flipV="1">
              <a:off x="23636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193B6884-9065-46CE-BF4C-516FD1FCA20A}"/>
                </a:ext>
              </a:extLst>
            </p:cNvPr>
            <p:cNvCxnSpPr/>
            <p:nvPr/>
          </p:nvCxnSpPr>
          <p:spPr>
            <a:xfrm rot="16200000" flipH="1" flipV="1">
              <a:off x="21350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1F46327-291F-420B-8349-61CF0D9631D6}"/>
                </a:ext>
              </a:extLst>
            </p:cNvPr>
            <p:cNvCxnSpPr/>
            <p:nvPr/>
          </p:nvCxnSpPr>
          <p:spPr>
            <a:xfrm rot="16200000" flipH="1" flipV="1">
              <a:off x="19064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317CCD5-8D7B-4DB4-860C-2097B73A0121}"/>
                </a:ext>
              </a:extLst>
            </p:cNvPr>
            <p:cNvCxnSpPr/>
            <p:nvPr/>
          </p:nvCxnSpPr>
          <p:spPr>
            <a:xfrm rot="5400000" flipV="1">
              <a:off x="3735282" y="29806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29C10E7F-A481-4C25-8B9A-41AB679DD05C}"/>
                </a:ext>
              </a:extLst>
            </p:cNvPr>
            <p:cNvCxnSpPr/>
            <p:nvPr/>
          </p:nvCxnSpPr>
          <p:spPr>
            <a:xfrm rot="16200000" flipH="1" flipV="1">
              <a:off x="1677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8C550DC9-4B5D-4E5C-B44B-266715909FA8}"/>
                </a:ext>
              </a:extLst>
            </p:cNvPr>
            <p:cNvCxnSpPr/>
            <p:nvPr/>
          </p:nvCxnSpPr>
          <p:spPr>
            <a:xfrm rot="5400000" flipV="1">
              <a:off x="3963882" y="2752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030C6AC-7A11-4CF5-B3C3-234AA7BBCD22}"/>
                </a:ext>
              </a:extLst>
            </p:cNvPr>
            <p:cNvCxnSpPr/>
            <p:nvPr/>
          </p:nvCxnSpPr>
          <p:spPr>
            <a:xfrm rot="16200000" flipH="1" flipV="1">
              <a:off x="25922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7E468652-1D1D-48E6-93F6-C9A709788FEB}"/>
                </a:ext>
              </a:extLst>
            </p:cNvPr>
            <p:cNvCxnSpPr/>
            <p:nvPr/>
          </p:nvCxnSpPr>
          <p:spPr>
            <a:xfrm rot="5400000" flipV="1">
              <a:off x="3049482" y="36664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97ECB4DA-91D9-4290-BF73-337F59485F6C}"/>
                </a:ext>
              </a:extLst>
            </p:cNvPr>
            <p:cNvCxnSpPr/>
            <p:nvPr/>
          </p:nvCxnSpPr>
          <p:spPr>
            <a:xfrm rot="5400000" flipV="1">
              <a:off x="3278082" y="34378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81B075E2-409F-45C7-8FCB-05279833A46E}"/>
                </a:ext>
              </a:extLst>
            </p:cNvPr>
            <p:cNvCxnSpPr/>
            <p:nvPr/>
          </p:nvCxnSpPr>
          <p:spPr>
            <a:xfrm rot="5400000" flipV="1">
              <a:off x="3506682" y="32092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91947CD-ADDC-4CE0-9D1A-AC4DC163D39F}"/>
              </a:ext>
            </a:extLst>
          </p:cNvPr>
          <p:cNvGrpSpPr/>
          <p:nvPr/>
        </p:nvGrpSpPr>
        <p:grpSpPr>
          <a:xfrm>
            <a:off x="2820882" y="1609036"/>
            <a:ext cx="0" cy="4572000"/>
            <a:chOff x="2820882" y="1609036"/>
            <a:chExt cx="0" cy="4572000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E0369E2-0CE5-4DAB-8836-5A5D0F9B2950}"/>
                </a:ext>
              </a:extLst>
            </p:cNvPr>
            <p:cNvCxnSpPr/>
            <p:nvPr/>
          </p:nvCxnSpPr>
          <p:spPr>
            <a:xfrm>
              <a:off x="2820882" y="38950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ABDDA48-745A-4C2A-89B9-D71AF3601E6E}"/>
                </a:ext>
              </a:extLst>
            </p:cNvPr>
            <p:cNvCxnSpPr/>
            <p:nvPr/>
          </p:nvCxnSpPr>
          <p:spPr>
            <a:xfrm flipV="1">
              <a:off x="2820882" y="3437836"/>
              <a:ext cx="0" cy="4572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9414F60-A988-4CEB-9D03-672115ED68B2}"/>
                </a:ext>
              </a:extLst>
            </p:cNvPr>
            <p:cNvCxnSpPr/>
            <p:nvPr/>
          </p:nvCxnSpPr>
          <p:spPr>
            <a:xfrm>
              <a:off x="2820882" y="38950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DBDF6DB6-9D34-4E2C-8AD5-403FD503412E}"/>
                </a:ext>
              </a:extLst>
            </p:cNvPr>
            <p:cNvCxnSpPr/>
            <p:nvPr/>
          </p:nvCxnSpPr>
          <p:spPr>
            <a:xfrm flipV="1">
              <a:off x="2820882" y="2980636"/>
              <a:ext cx="0" cy="9144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C24886-4788-4FF9-9256-8049711CCCCC}"/>
                </a:ext>
              </a:extLst>
            </p:cNvPr>
            <p:cNvCxnSpPr/>
            <p:nvPr/>
          </p:nvCxnSpPr>
          <p:spPr>
            <a:xfrm>
              <a:off x="2820882" y="38950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91606E-0369-4F42-A0CE-28B732BEAB25}"/>
                </a:ext>
              </a:extLst>
            </p:cNvPr>
            <p:cNvCxnSpPr/>
            <p:nvPr/>
          </p:nvCxnSpPr>
          <p:spPr>
            <a:xfrm flipV="1">
              <a:off x="2820882" y="2523436"/>
              <a:ext cx="0" cy="13716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4EF26B9-191E-4EE0-9B04-EC125EFC4CC7}"/>
                </a:ext>
              </a:extLst>
            </p:cNvPr>
            <p:cNvCxnSpPr/>
            <p:nvPr/>
          </p:nvCxnSpPr>
          <p:spPr>
            <a:xfrm>
              <a:off x="2820882" y="38950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804ED3C-85C4-4D48-8106-6AE2E20B8B44}"/>
                </a:ext>
              </a:extLst>
            </p:cNvPr>
            <p:cNvCxnSpPr/>
            <p:nvPr/>
          </p:nvCxnSpPr>
          <p:spPr>
            <a:xfrm flipV="1">
              <a:off x="2820882" y="2066236"/>
              <a:ext cx="0" cy="18288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3952D1CB-1B9A-41B5-9187-928FC5500AE2}"/>
                </a:ext>
              </a:extLst>
            </p:cNvPr>
            <p:cNvCxnSpPr/>
            <p:nvPr/>
          </p:nvCxnSpPr>
          <p:spPr>
            <a:xfrm>
              <a:off x="2820882" y="3895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B04B361-E297-49D8-9000-24F9B4E29B35}"/>
                </a:ext>
              </a:extLst>
            </p:cNvPr>
            <p:cNvCxnSpPr/>
            <p:nvPr/>
          </p:nvCxnSpPr>
          <p:spPr>
            <a:xfrm flipV="1">
              <a:off x="2820882" y="1609036"/>
              <a:ext cx="0" cy="2286000"/>
            </a:xfrm>
            <a:prstGeom prst="straightConnector1">
              <a:avLst/>
            </a:prstGeom>
            <a:ln w="76200" cap="rnd">
              <a:solidFill>
                <a:schemeClr val="tx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AB33A94-146C-4087-8341-7FF9013EF6DD}"/>
              </a:ext>
            </a:extLst>
          </p:cNvPr>
          <p:cNvCxnSpPr/>
          <p:nvPr/>
        </p:nvCxnSpPr>
        <p:spPr>
          <a:xfrm flipV="1">
            <a:off x="2820882" y="2980636"/>
            <a:ext cx="0" cy="914399"/>
          </a:xfrm>
          <a:prstGeom prst="straightConnector1">
            <a:avLst/>
          </a:prstGeom>
          <a:ln w="1270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430E900-7A20-4FD9-9932-6AD1BA41EC78}"/>
              </a:ext>
            </a:extLst>
          </p:cNvPr>
          <p:cNvSpPr txBox="1"/>
          <p:nvPr/>
        </p:nvSpPr>
        <p:spPr>
          <a:xfrm>
            <a:off x="5553512" y="1518407"/>
            <a:ext cx="34190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Span: all linear combinations of a set of vectors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8186A9A2-3067-4EFD-B8CF-AAEADD493F3B}"/>
              </a:ext>
            </a:extLst>
          </p:cNvPr>
          <p:cNvCxnSpPr>
            <a:cxnSpLocks/>
          </p:cNvCxnSpPr>
          <p:nvPr/>
        </p:nvCxnSpPr>
        <p:spPr>
          <a:xfrm>
            <a:off x="2820881" y="3895036"/>
            <a:ext cx="3" cy="914402"/>
          </a:xfrm>
          <a:prstGeom prst="straightConnector1">
            <a:avLst/>
          </a:prstGeom>
          <a:ln w="1270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58CDBC98-C033-4A84-83F4-56EB9AFA56FC}"/>
              </a:ext>
            </a:extLst>
          </p:cNvPr>
          <p:cNvSpPr/>
          <p:nvPr/>
        </p:nvSpPr>
        <p:spPr>
          <a:xfrm>
            <a:off x="5553511" y="3244334"/>
            <a:ext cx="36575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Span({    ,      }) </a:t>
            </a:r>
            <a:r>
              <a:rPr lang="en-US" sz="2800" b="1" dirty="0"/>
              <a:t>= ? 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239CC614-7F94-43DB-A1FD-3FA9B2393900}"/>
              </a:ext>
            </a:extLst>
          </p:cNvPr>
          <p:cNvCxnSpPr>
            <a:cxnSpLocks/>
          </p:cNvCxnSpPr>
          <p:nvPr/>
        </p:nvCxnSpPr>
        <p:spPr>
          <a:xfrm flipV="1">
            <a:off x="6865774" y="3244334"/>
            <a:ext cx="0" cy="457200"/>
          </a:xfrm>
          <a:prstGeom prst="straightConnector1">
            <a:avLst/>
          </a:prstGeom>
          <a:ln w="63500" cap="rnd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876A66A-01D9-43F9-85D7-4CDC8BEAC1EF}"/>
              </a:ext>
            </a:extLst>
          </p:cNvPr>
          <p:cNvCxnSpPr>
            <a:cxnSpLocks/>
          </p:cNvCxnSpPr>
          <p:nvPr/>
        </p:nvCxnSpPr>
        <p:spPr>
          <a:xfrm>
            <a:off x="7487958" y="3310354"/>
            <a:ext cx="0" cy="457200"/>
          </a:xfrm>
          <a:prstGeom prst="straightConnector1">
            <a:avLst/>
          </a:prstGeom>
          <a:ln w="63500" cap="rnd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85762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2B0CD-06F6-4267-A04B-C06C48C00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Matrix-Vector Product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6A0893-1ACC-4335-8905-FEC3C33252C6}"/>
                  </a:ext>
                </a:extLst>
              </p:cNvPr>
              <p:cNvSpPr/>
              <p:nvPr/>
            </p:nvSpPr>
            <p:spPr>
              <a:xfrm>
                <a:off x="225978" y="1690689"/>
                <a:ext cx="4656414" cy="16575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66A0893-1ACC-4335-8905-FEC3C33252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978" y="1690689"/>
                <a:ext cx="4656414" cy="1657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5D9152A9-D877-4FFE-842B-B5CD52523F5D}"/>
              </a:ext>
            </a:extLst>
          </p:cNvPr>
          <p:cNvSpPr txBox="1"/>
          <p:nvPr/>
        </p:nvSpPr>
        <p:spPr>
          <a:xfrm>
            <a:off x="4572000" y="1826943"/>
            <a:ext cx="42028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Right-multiplying </a:t>
            </a:r>
            <a:r>
              <a:rPr lang="en-US" sz="2800" b="1" dirty="0"/>
              <a:t>A</a:t>
            </a:r>
            <a:r>
              <a:rPr lang="en-US" sz="2800" dirty="0"/>
              <a:t> by </a:t>
            </a:r>
            <a:r>
              <a:rPr lang="en-US" sz="2800" b="1" dirty="0"/>
              <a:t>x</a:t>
            </a:r>
            <a:r>
              <a:rPr lang="en-US" sz="2800" dirty="0"/>
              <a:t> mixes columns of </a:t>
            </a:r>
            <a:r>
              <a:rPr lang="en-US" sz="2800" b="1" dirty="0"/>
              <a:t>A</a:t>
            </a:r>
            <a:r>
              <a:rPr lang="en-US" sz="2800" dirty="0"/>
              <a:t> according to entries of </a:t>
            </a:r>
            <a:r>
              <a:rPr lang="en-US" sz="2800" b="1" dirty="0"/>
              <a:t>x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77AD7C6-6305-4AF4-B195-CB65FEE32C4B}"/>
              </a:ext>
            </a:extLst>
          </p:cNvPr>
          <p:cNvSpPr txBox="1"/>
          <p:nvPr/>
        </p:nvSpPr>
        <p:spPr>
          <a:xfrm>
            <a:off x="628650" y="3688371"/>
            <a:ext cx="81462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output space of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is constrained to be the </a:t>
            </a:r>
            <a:r>
              <a:rPr lang="en-US" sz="2800" i="1" dirty="0"/>
              <a:t>span</a:t>
            </a:r>
            <a:r>
              <a:rPr lang="en-US" sz="2800" dirty="0"/>
              <a:t> of the columns of </a:t>
            </a:r>
            <a:r>
              <a:rPr lang="en-US" sz="2800" b="1" dirty="0"/>
              <a:t>A</a:t>
            </a:r>
            <a:r>
              <a:rPr lang="en-US" sz="2800" dirty="0"/>
              <a:t>.</a:t>
            </a:r>
            <a:r>
              <a:rPr lang="en-US" sz="28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Can’t output things you can’t construct out of your columns</a:t>
            </a:r>
          </a:p>
        </p:txBody>
      </p:sp>
    </p:spTree>
    <p:extLst>
      <p:ext uri="{BB962C8B-B14F-4D97-AF65-F5344CB8AC3E}">
        <p14:creationId xmlns:p14="http://schemas.microsoft.com/office/powerpoint/2010/main" val="30528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F4BA6-18FF-4E15-84E4-21AE887C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Intuition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297BBB-8D7B-4643-9A6F-ACE15ECF3322}"/>
              </a:ext>
            </a:extLst>
          </p:cNvPr>
          <p:cNvGrpSpPr/>
          <p:nvPr/>
        </p:nvGrpSpPr>
        <p:grpSpPr>
          <a:xfrm>
            <a:off x="975516" y="3088815"/>
            <a:ext cx="7192967" cy="1543879"/>
            <a:chOff x="753357" y="3328179"/>
            <a:chExt cx="7192967" cy="154387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E3B145C-EC60-48BF-A376-81361394FC8F}"/>
                </a:ext>
              </a:extLst>
            </p:cNvPr>
            <p:cNvGrpSpPr/>
            <p:nvPr/>
          </p:nvGrpSpPr>
          <p:grpSpPr>
            <a:xfrm>
              <a:off x="1758186" y="3599031"/>
              <a:ext cx="335706" cy="1009474"/>
              <a:chOff x="4209427" y="5572984"/>
              <a:chExt cx="335706" cy="397079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9C9E334B-1CDF-4396-B8AE-807A92665E1C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F5E63EA9-1670-45F2-9FF9-E89F0174B3FB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2CFB840D-A392-4411-8643-159DC10B3557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38CE4C0-7BB5-48B9-B543-DEC99168554D}"/>
                </a:ext>
              </a:extLst>
            </p:cNvPr>
            <p:cNvSpPr/>
            <p:nvPr/>
          </p:nvSpPr>
          <p:spPr>
            <a:xfrm>
              <a:off x="753357" y="3400491"/>
              <a:ext cx="1097565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120DD651-866E-4B2B-B10E-598AD832162F}"/>
                </a:ext>
              </a:extLst>
            </p:cNvPr>
            <p:cNvGrpSpPr/>
            <p:nvPr/>
          </p:nvGrpSpPr>
          <p:grpSpPr>
            <a:xfrm>
              <a:off x="3533568" y="3599031"/>
              <a:ext cx="335706" cy="1009470"/>
              <a:chOff x="4209427" y="5572984"/>
              <a:chExt cx="335706" cy="397079"/>
            </a:xfrm>
          </p:grpSpPr>
          <p:cxnSp>
            <p:nvCxnSpPr>
              <p:cNvPr id="5" name="Straight Connector 4">
                <a:extLst>
                  <a:ext uri="{FF2B5EF4-FFF2-40B4-BE49-F238E27FC236}">
                    <a16:creationId xmlns:a16="http://schemas.microsoft.com/office/drawing/2014/main" id="{E7AFF949-736D-4570-95DC-4A59BF685202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8561A273-18AF-4B34-8351-40A851159A90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428C06C0-9F2B-4C99-8C05-225DBC303A30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11CC404-C093-4FB0-B16C-3131857A43C3}"/>
                </a:ext>
              </a:extLst>
            </p:cNvPr>
            <p:cNvSpPr/>
            <p:nvPr/>
          </p:nvSpPr>
          <p:spPr>
            <a:xfrm>
              <a:off x="3869274" y="3400491"/>
              <a:ext cx="4077050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49E22EA-FFA5-4F6C-8CD5-1A924F8BB9B5}"/>
                </a:ext>
              </a:extLst>
            </p:cNvPr>
            <p:cNvGrpSpPr/>
            <p:nvPr/>
          </p:nvGrpSpPr>
          <p:grpSpPr>
            <a:xfrm>
              <a:off x="4623513" y="3618605"/>
              <a:ext cx="989901" cy="989901"/>
              <a:chOff x="3775046" y="5268286"/>
              <a:chExt cx="989901" cy="989901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D684F3D1-8169-460B-AE73-2D3F6BE6E6D3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FB4BE21-DE38-4F7D-8B19-F5ECDCC61234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E864F516-AE08-4D84-92BC-C59EA69EE9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29231A6-47AC-4E69-B530-97CB5F3A4972}"/>
                </a:ext>
              </a:extLst>
            </p:cNvPr>
            <p:cNvGrpSpPr/>
            <p:nvPr/>
          </p:nvGrpSpPr>
          <p:grpSpPr>
            <a:xfrm rot="3600000">
              <a:off x="5687902" y="3618605"/>
              <a:ext cx="989901" cy="989901"/>
              <a:chOff x="3775046" y="5268286"/>
              <a:chExt cx="989901" cy="989901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57449ABA-E0AB-4EFC-8035-C6BB3964A5ED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68C8702C-30A8-40B3-96B7-497A8BBED485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A8847670-D807-41DF-ACE8-C448C4464E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17037E-CFCA-4189-B084-709833D3DD01}"/>
                </a:ext>
              </a:extLst>
            </p:cNvPr>
            <p:cNvGrpSpPr/>
            <p:nvPr/>
          </p:nvGrpSpPr>
          <p:grpSpPr>
            <a:xfrm rot="18000000">
              <a:off x="6752291" y="3618604"/>
              <a:ext cx="989901" cy="989901"/>
              <a:chOff x="3775046" y="5268286"/>
              <a:chExt cx="989901" cy="989901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ADE240FC-96BD-4907-B009-3488A599BD40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43298E00-5EFB-48DD-81B8-4EC0BBF44A38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F696609C-5DFB-4FAA-9620-BC6BF8F1EE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CF28B62-1439-44E6-B4A4-44A1A46615DD}"/>
                </a:ext>
              </a:extLst>
            </p:cNvPr>
            <p:cNvSpPr txBox="1"/>
            <p:nvPr/>
          </p:nvSpPr>
          <p:spPr>
            <a:xfrm>
              <a:off x="3869274" y="3400491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3B90C2-3196-4150-937F-CD623D199F44}"/>
                </a:ext>
              </a:extLst>
            </p:cNvPr>
            <p:cNvSpPr/>
            <p:nvPr/>
          </p:nvSpPr>
          <p:spPr>
            <a:xfrm>
              <a:off x="2088816" y="3400491"/>
              <a:ext cx="1444752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1C38339-AF68-4985-A6D7-C38DE4AE2286}"/>
                </a:ext>
              </a:extLst>
            </p:cNvPr>
            <p:cNvSpPr txBox="1"/>
            <p:nvPr/>
          </p:nvSpPr>
          <p:spPr>
            <a:xfrm>
              <a:off x="2303158" y="3767899"/>
              <a:ext cx="1016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Ax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D01A336-DDA9-4B40-9C4B-B9EBA9ED00E5}"/>
                </a:ext>
              </a:extLst>
            </p:cNvPr>
            <p:cNvSpPr txBox="1"/>
            <p:nvPr/>
          </p:nvSpPr>
          <p:spPr>
            <a:xfrm>
              <a:off x="1198008" y="3328179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AC8A6BD-D348-4555-A012-C9A6E18E7F16}"/>
                </a:ext>
              </a:extLst>
            </p:cNvPr>
            <p:cNvSpPr txBox="1"/>
            <p:nvPr/>
          </p:nvSpPr>
          <p:spPr>
            <a:xfrm>
              <a:off x="1200381" y="3844103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7D818C0-6F89-49E4-A246-9CE41C4CA7C9}"/>
                </a:ext>
              </a:extLst>
            </p:cNvPr>
            <p:cNvSpPr txBox="1"/>
            <p:nvPr/>
          </p:nvSpPr>
          <p:spPr>
            <a:xfrm>
              <a:off x="1197677" y="4348838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9CA2888-C0CE-4122-ABD8-35F593A302AD}"/>
                </a:ext>
              </a:extLst>
            </p:cNvPr>
            <p:cNvSpPr txBox="1"/>
            <p:nvPr/>
          </p:nvSpPr>
          <p:spPr>
            <a:xfrm>
              <a:off x="4942256" y="4096776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E953148-36A3-495F-9E3A-1297B4AD7CF7}"/>
                </a:ext>
              </a:extLst>
            </p:cNvPr>
            <p:cNvSpPr txBox="1"/>
            <p:nvPr/>
          </p:nvSpPr>
          <p:spPr>
            <a:xfrm>
              <a:off x="5985049" y="4096632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4E4536C-1D61-41A9-8015-24F7AF10549B}"/>
                </a:ext>
              </a:extLst>
            </p:cNvPr>
            <p:cNvSpPr txBox="1"/>
            <p:nvPr/>
          </p:nvSpPr>
          <p:spPr>
            <a:xfrm>
              <a:off x="7058798" y="4122495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5A3C477-4507-4E44-B077-62AB4966D6A8}"/>
                </a:ext>
              </a:extLst>
            </p:cNvPr>
            <p:cNvSpPr txBox="1"/>
            <p:nvPr/>
          </p:nvSpPr>
          <p:spPr>
            <a:xfrm>
              <a:off x="767016" y="3328179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998C892-CB32-4C76-B5E3-3DFA46C1E9E0}"/>
                  </a:ext>
                </a:extLst>
              </p:cNvPr>
              <p:cNvSpPr/>
              <p:nvPr/>
            </p:nvSpPr>
            <p:spPr>
              <a:xfrm>
                <a:off x="1163272" y="1339741"/>
                <a:ext cx="6817456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7998C892-CB32-4C76-B5E3-3DFA46C1E9E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72" y="1339741"/>
                <a:ext cx="6817456" cy="1657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B58208F8-734E-4098-86B5-28DFEF169E64}"/>
              </a:ext>
            </a:extLst>
          </p:cNvPr>
          <p:cNvSpPr txBox="1"/>
          <p:nvPr/>
        </p:nvSpPr>
        <p:spPr>
          <a:xfrm>
            <a:off x="891959" y="4754534"/>
            <a:ext cx="7360083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/>
              <a:t>x</a:t>
            </a:r>
            <a:r>
              <a:rPr lang="en-US" sz="2800" dirty="0"/>
              <a:t> – knobs on machine (e.g., fuel, brakes)</a:t>
            </a:r>
          </a:p>
          <a:p>
            <a:r>
              <a:rPr lang="en-US" sz="2800" b="1" dirty="0"/>
              <a:t>y</a:t>
            </a:r>
            <a:r>
              <a:rPr lang="en-US" sz="2800" dirty="0"/>
              <a:t> – state of the world (e.g., where you are)</a:t>
            </a:r>
          </a:p>
          <a:p>
            <a:r>
              <a:rPr lang="en-US" sz="2800" b="1" dirty="0"/>
              <a:t>A</a:t>
            </a:r>
            <a:r>
              <a:rPr lang="en-US" sz="2800" dirty="0"/>
              <a:t> – machine (e.g., your car)</a:t>
            </a:r>
          </a:p>
        </p:txBody>
      </p:sp>
    </p:spTree>
    <p:extLst>
      <p:ext uri="{BB962C8B-B14F-4D97-AF65-F5344CB8AC3E}">
        <p14:creationId xmlns:p14="http://schemas.microsoft.com/office/powerpoint/2010/main" val="217439475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/>
              <p:nvPr/>
            </p:nvSpPr>
            <p:spPr>
              <a:xfrm>
                <a:off x="1884680" y="2522848"/>
                <a:ext cx="5374641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680" y="2522848"/>
                <a:ext cx="5374641" cy="165750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B7CCE229-B34B-4B3E-9614-492AAE2E7B14}"/>
              </a:ext>
            </a:extLst>
          </p:cNvPr>
          <p:cNvSpPr txBox="1"/>
          <p:nvPr/>
        </p:nvSpPr>
        <p:spPr>
          <a:xfrm>
            <a:off x="628650" y="156874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 columns of 3x3 matrix </a:t>
            </a:r>
            <a:r>
              <a:rPr lang="en-US" sz="2800" b="1" dirty="0"/>
              <a:t>A</a:t>
            </a:r>
            <a:r>
              <a:rPr lang="en-US" sz="2800" dirty="0"/>
              <a:t> are </a:t>
            </a:r>
            <a:r>
              <a:rPr lang="en-US" sz="2800" i="1" dirty="0"/>
              <a:t>not</a:t>
            </a:r>
            <a:r>
              <a:rPr lang="en-US" sz="2800" dirty="0"/>
              <a:t> linearly independent (c</a:t>
            </a:r>
            <a:r>
              <a:rPr lang="en-US" sz="2800" baseline="-25000" dirty="0"/>
              <a:t>1</a:t>
            </a:r>
            <a:r>
              <a:rPr lang="en-US" sz="2800" dirty="0"/>
              <a:t>,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c</a:t>
            </a:r>
            <a:r>
              <a:rPr lang="en-US" sz="2800" baseline="-25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instance)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6B891C-EDF8-4E42-859C-13B0064B9421}"/>
                  </a:ext>
                </a:extLst>
              </p:cNvPr>
              <p:cNvSpPr/>
              <p:nvPr/>
            </p:nvSpPr>
            <p:spPr>
              <a:xfrm>
                <a:off x="2212732" y="4333028"/>
                <a:ext cx="47185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D76B891C-EDF8-4E42-859C-13B0064B94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4333028"/>
                <a:ext cx="4718536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/>
              <p:nvPr/>
            </p:nvSpPr>
            <p:spPr>
              <a:xfrm>
                <a:off x="2212732" y="4917803"/>
                <a:ext cx="466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4917803"/>
                <a:ext cx="4664803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009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 Intuition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CE229-B34B-4B3E-9614-492AAE2E7B14}"/>
              </a:ext>
            </a:extLst>
          </p:cNvPr>
          <p:cNvSpPr txBox="1"/>
          <p:nvPr/>
        </p:nvSpPr>
        <p:spPr>
          <a:xfrm>
            <a:off x="628650" y="1568741"/>
            <a:ext cx="7886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Knobs of </a:t>
            </a:r>
            <a:r>
              <a:rPr lang="en-US" sz="2800" b="1" dirty="0"/>
              <a:t>x</a:t>
            </a:r>
            <a:r>
              <a:rPr lang="en-US" sz="2800" dirty="0"/>
              <a:t> are redundant. Even if </a:t>
            </a:r>
            <a:r>
              <a:rPr lang="en-US" sz="2800" b="1" dirty="0"/>
              <a:t>y</a:t>
            </a:r>
            <a:r>
              <a:rPr lang="en-US" sz="2800" dirty="0"/>
              <a:t> has 3 outputs, you can only control it in two directions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/>
              <p:nvPr/>
            </p:nvSpPr>
            <p:spPr>
              <a:xfrm>
                <a:off x="2212732" y="2601916"/>
                <a:ext cx="466480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32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CF8D3A4-D1AF-4515-9102-5B699768CE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732" y="2601916"/>
                <a:ext cx="4664803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C30509FC-C26C-4CD3-BF78-51B219D58E42}"/>
              </a:ext>
            </a:extLst>
          </p:cNvPr>
          <p:cNvGrpSpPr/>
          <p:nvPr/>
        </p:nvGrpSpPr>
        <p:grpSpPr>
          <a:xfrm>
            <a:off x="975516" y="3429000"/>
            <a:ext cx="7192967" cy="1543879"/>
            <a:chOff x="753357" y="3328179"/>
            <a:chExt cx="7192967" cy="1543879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424EB8AA-6A6A-483C-8ED7-1B3271E6EE5A}"/>
                </a:ext>
              </a:extLst>
            </p:cNvPr>
            <p:cNvGrpSpPr/>
            <p:nvPr/>
          </p:nvGrpSpPr>
          <p:grpSpPr>
            <a:xfrm>
              <a:off x="1758186" y="3599031"/>
              <a:ext cx="335706" cy="1009474"/>
              <a:chOff x="4209427" y="5572984"/>
              <a:chExt cx="335706" cy="397079"/>
            </a:xfrm>
          </p:grpSpPr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72E20377-85A9-482D-A5F6-BA6F7C38217A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F0AFCE65-700F-47FF-8C48-CA671527C8CB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11823E2-85E1-403D-AEB4-45DFB35DD66A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7198FE40-9DFE-48AE-945F-FCEBFFA6170E}"/>
                </a:ext>
              </a:extLst>
            </p:cNvPr>
            <p:cNvSpPr/>
            <p:nvPr/>
          </p:nvSpPr>
          <p:spPr>
            <a:xfrm>
              <a:off x="753357" y="3400491"/>
              <a:ext cx="1097565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9A3425BE-D434-4218-AFDA-40B2A67D4DC5}"/>
                </a:ext>
              </a:extLst>
            </p:cNvPr>
            <p:cNvGrpSpPr/>
            <p:nvPr/>
          </p:nvGrpSpPr>
          <p:grpSpPr>
            <a:xfrm>
              <a:off x="3533568" y="3599031"/>
              <a:ext cx="335706" cy="1009470"/>
              <a:chOff x="4209427" y="5572984"/>
              <a:chExt cx="335706" cy="397079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E523BC15-E9DF-4276-A31F-18D871BF16DF}"/>
                  </a:ext>
                </a:extLst>
              </p:cNvPr>
              <p:cNvCxnSpPr/>
              <p:nvPr/>
            </p:nvCxnSpPr>
            <p:spPr>
              <a:xfrm flipH="1">
                <a:off x="4209427" y="5572984"/>
                <a:ext cx="335706" cy="0"/>
              </a:xfrm>
              <a:prstGeom prst="line">
                <a:avLst/>
              </a:prstGeom>
              <a:ln w="762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B091A43C-1D79-427C-945C-4A5E1A6AAD7B}"/>
                  </a:ext>
                </a:extLst>
              </p:cNvPr>
              <p:cNvCxnSpPr/>
              <p:nvPr/>
            </p:nvCxnSpPr>
            <p:spPr>
              <a:xfrm flipH="1">
                <a:off x="4209427" y="5771523"/>
                <a:ext cx="335706" cy="0"/>
              </a:xfrm>
              <a:prstGeom prst="line">
                <a:avLst/>
              </a:prstGeom>
              <a:ln w="762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D49819C-C869-417A-A58A-4A77AB689E2C}"/>
                  </a:ext>
                </a:extLst>
              </p:cNvPr>
              <p:cNvCxnSpPr/>
              <p:nvPr/>
            </p:nvCxnSpPr>
            <p:spPr>
              <a:xfrm flipH="1">
                <a:off x="4209427" y="5970063"/>
                <a:ext cx="335706" cy="0"/>
              </a:xfrm>
              <a:prstGeom prst="line">
                <a:avLst/>
              </a:prstGeom>
              <a:ln w="76200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3E5B8B00-FC98-459E-B62B-80972B5251C0}"/>
                </a:ext>
              </a:extLst>
            </p:cNvPr>
            <p:cNvSpPr/>
            <p:nvPr/>
          </p:nvSpPr>
          <p:spPr>
            <a:xfrm>
              <a:off x="3869274" y="3400491"/>
              <a:ext cx="4077050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FC8B74E6-84EC-42B5-8184-F245FB795B23}"/>
                </a:ext>
              </a:extLst>
            </p:cNvPr>
            <p:cNvGrpSpPr/>
            <p:nvPr/>
          </p:nvGrpSpPr>
          <p:grpSpPr>
            <a:xfrm>
              <a:off x="4623513" y="3618605"/>
              <a:ext cx="989901" cy="989901"/>
              <a:chOff x="3775046" y="5268286"/>
              <a:chExt cx="989901" cy="989901"/>
            </a:xfrm>
          </p:grpSpPr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C9196F1-9A5F-45ED-84F4-6F060A45E7EE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683B6A02-3930-4E94-B2A8-960B505978F9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9B49E63A-3AEA-4188-936E-2C2CB3166A2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06668733-81A0-4033-9E4D-608018A8245D}"/>
                </a:ext>
              </a:extLst>
            </p:cNvPr>
            <p:cNvGrpSpPr/>
            <p:nvPr/>
          </p:nvGrpSpPr>
          <p:grpSpPr>
            <a:xfrm rot="3600000">
              <a:off x="5687902" y="3618605"/>
              <a:ext cx="989901" cy="989901"/>
              <a:chOff x="3775046" y="5268286"/>
              <a:chExt cx="989901" cy="989901"/>
            </a:xfrm>
          </p:grpSpPr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1BCFB1C6-3FE4-4D0B-B0D1-4C9B2936016B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2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7AFCBCCC-49C4-4C12-BA69-6743E4726207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246AE87F-13DC-4AF6-97E9-681D385168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E6029A3-0EC0-4F93-9E33-48148E0D3E01}"/>
                </a:ext>
              </a:extLst>
            </p:cNvPr>
            <p:cNvGrpSpPr/>
            <p:nvPr/>
          </p:nvGrpSpPr>
          <p:grpSpPr>
            <a:xfrm rot="18000000">
              <a:off x="6752291" y="3618604"/>
              <a:ext cx="989901" cy="989901"/>
              <a:chOff x="3775046" y="5268286"/>
              <a:chExt cx="989901" cy="989901"/>
            </a:xfrm>
          </p:grpSpPr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D5D8A475-D054-46A7-9EDD-22D745608E4E}"/>
                  </a:ext>
                </a:extLst>
              </p:cNvPr>
              <p:cNvSpPr/>
              <p:nvPr/>
            </p:nvSpPr>
            <p:spPr>
              <a:xfrm>
                <a:off x="3775046" y="5268286"/>
                <a:ext cx="989901" cy="989901"/>
              </a:xfrm>
              <a:prstGeom prst="ellipse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B3E80FDD-0CFA-43AE-8B56-8E518EA05C4E}"/>
                  </a:ext>
                </a:extLst>
              </p:cNvPr>
              <p:cNvSpPr/>
              <p:nvPr/>
            </p:nvSpPr>
            <p:spPr>
              <a:xfrm>
                <a:off x="3860945" y="5354186"/>
                <a:ext cx="818100" cy="8181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23ECADEF-5F3C-4012-83A8-3DAC99F0905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69995" y="5536734"/>
                <a:ext cx="239718" cy="226502"/>
              </a:xfrm>
              <a:prstGeom prst="line">
                <a:avLst/>
              </a:prstGeom>
              <a:ln w="76200" cap="rnd">
                <a:solidFill>
                  <a:schemeClr val="accent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2067EBAC-D77D-45A0-AF95-F72FE2EB71D7}"/>
                </a:ext>
              </a:extLst>
            </p:cNvPr>
            <p:cNvSpPr txBox="1"/>
            <p:nvPr/>
          </p:nvSpPr>
          <p:spPr>
            <a:xfrm>
              <a:off x="3869274" y="3400491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x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E09E7AC-98C6-49AA-A372-749AD1FF116A}"/>
                </a:ext>
              </a:extLst>
            </p:cNvPr>
            <p:cNvSpPr/>
            <p:nvPr/>
          </p:nvSpPr>
          <p:spPr>
            <a:xfrm>
              <a:off x="2088816" y="3400491"/>
              <a:ext cx="1444752" cy="14427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DB0435DA-203F-4758-A112-57E7761ED57E}"/>
                </a:ext>
              </a:extLst>
            </p:cNvPr>
            <p:cNvSpPr txBox="1"/>
            <p:nvPr/>
          </p:nvSpPr>
          <p:spPr>
            <a:xfrm>
              <a:off x="2303158" y="3767899"/>
              <a:ext cx="10160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/>
                <a:t>Ax</a:t>
              </a: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D95FADC5-A76D-4D29-8CE9-3ACEA2654A6F}"/>
                </a:ext>
              </a:extLst>
            </p:cNvPr>
            <p:cNvSpPr txBox="1"/>
            <p:nvPr/>
          </p:nvSpPr>
          <p:spPr>
            <a:xfrm>
              <a:off x="1198008" y="3328179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8458974A-1BCB-4A5F-A90F-8DBA6C0D80C6}"/>
                </a:ext>
              </a:extLst>
            </p:cNvPr>
            <p:cNvSpPr txBox="1"/>
            <p:nvPr/>
          </p:nvSpPr>
          <p:spPr>
            <a:xfrm>
              <a:off x="1200381" y="3844103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2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B83B06D-DF8B-4446-8E4A-1C577156EAA3}"/>
                </a:ext>
              </a:extLst>
            </p:cNvPr>
            <p:cNvSpPr txBox="1"/>
            <p:nvPr/>
          </p:nvSpPr>
          <p:spPr>
            <a:xfrm>
              <a:off x="1197677" y="4348838"/>
              <a:ext cx="55510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y</a:t>
              </a:r>
              <a:r>
                <a:rPr lang="en-US" sz="2800" baseline="-25000" dirty="0"/>
                <a:t>3</a:t>
              </a: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85DCFE-BC5A-4137-96C9-D50DD8675EC9}"/>
                </a:ext>
              </a:extLst>
            </p:cNvPr>
            <p:cNvSpPr txBox="1"/>
            <p:nvPr/>
          </p:nvSpPr>
          <p:spPr>
            <a:xfrm>
              <a:off x="4942256" y="4096776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1</a:t>
              </a: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4D469881-1163-45AB-8512-095B21C60710}"/>
                </a:ext>
              </a:extLst>
            </p:cNvPr>
            <p:cNvSpPr txBox="1"/>
            <p:nvPr/>
          </p:nvSpPr>
          <p:spPr>
            <a:xfrm>
              <a:off x="5985049" y="4096632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2</a:t>
              </a:r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3C191BEF-83C1-49D4-A476-751E77253198}"/>
                </a:ext>
              </a:extLst>
            </p:cNvPr>
            <p:cNvSpPr txBox="1"/>
            <p:nvPr/>
          </p:nvSpPr>
          <p:spPr>
            <a:xfrm>
              <a:off x="7058798" y="4122495"/>
              <a:ext cx="42894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x</a:t>
              </a:r>
              <a:r>
                <a:rPr lang="en-US" sz="2000" baseline="-25000" dirty="0"/>
                <a:t>3</a:t>
              </a: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B483832C-F22E-4F8A-9102-170C60AA93AC}"/>
                </a:ext>
              </a:extLst>
            </p:cNvPr>
            <p:cNvSpPr txBox="1"/>
            <p:nvPr/>
          </p:nvSpPr>
          <p:spPr>
            <a:xfrm>
              <a:off x="767016" y="3328179"/>
              <a:ext cx="30200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/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68458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/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E20AA81-568E-48C5-92E2-C00DD237187B}"/>
              </a:ext>
            </a:extLst>
          </p:cNvPr>
          <p:cNvSpPr txBox="1"/>
          <p:nvPr/>
        </p:nvSpPr>
        <p:spPr>
          <a:xfrm>
            <a:off x="628650" y="4957444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Or, given a vector </a:t>
            </a:r>
            <a:r>
              <a:rPr lang="en-US" sz="2800" b="1" dirty="0"/>
              <a:t>y</a:t>
            </a:r>
            <a:r>
              <a:rPr lang="en-US" sz="2800" dirty="0"/>
              <a:t> there’s not a unique vector </a:t>
            </a:r>
            <a:r>
              <a:rPr lang="en-US" sz="2800" b="1" dirty="0"/>
              <a:t>x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b="1" dirty="0"/>
              <a:t>y </a:t>
            </a:r>
            <a:r>
              <a:rPr lang="en-US" sz="2800" dirty="0"/>
              <a:t>=</a:t>
            </a:r>
            <a:r>
              <a:rPr lang="en-US" sz="2800" b="1" dirty="0"/>
              <a:t>Ax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Not all </a:t>
            </a:r>
            <a:r>
              <a:rPr lang="en-US" sz="2800" b="1" dirty="0"/>
              <a:t>y</a:t>
            </a:r>
            <a:r>
              <a:rPr lang="en-US" sz="2800" dirty="0"/>
              <a:t> have a corresponding </a:t>
            </a:r>
            <a:r>
              <a:rPr lang="en-US" sz="2800" b="1" dirty="0"/>
              <a:t>x</a:t>
            </a:r>
            <a:r>
              <a:rPr lang="en-US" sz="2800" dirty="0"/>
              <a:t> </a:t>
            </a:r>
            <a:r>
              <a:rPr lang="en-US" sz="2800" dirty="0" err="1"/>
              <a:t>s.t.</a:t>
            </a:r>
            <a:r>
              <a:rPr lang="en-US" sz="2800" dirty="0"/>
              <a:t> </a:t>
            </a:r>
            <a:r>
              <a:rPr lang="en-US" sz="2800" b="1" dirty="0"/>
              <a:t>y=Ax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/>
              <p:nvPr/>
            </p:nvSpPr>
            <p:spPr>
              <a:xfrm>
                <a:off x="89435" y="2133636"/>
                <a:ext cx="4079893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35" y="2133636"/>
                <a:ext cx="4079893" cy="1657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A9AD9-5FDD-404A-B5CB-2610986B23C8}"/>
                  </a:ext>
                </a:extLst>
              </p:cNvPr>
              <p:cNvSpPr txBox="1"/>
              <p:nvPr/>
            </p:nvSpPr>
            <p:spPr>
              <a:xfrm>
                <a:off x="628650" y="3855918"/>
                <a:ext cx="7886700" cy="11562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Can write </a:t>
                </a:r>
                <a:r>
                  <a:rPr lang="en-US" sz="2800" b="1" dirty="0"/>
                  <a:t>y</a:t>
                </a:r>
                <a:r>
                  <a:rPr lang="en-US" sz="2800" dirty="0"/>
                  <a:t> an infinite number of ways by adding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800" dirty="0"/>
                  <a:t> to </a:t>
                </a:r>
                <a:r>
                  <a:rPr lang="en-US" sz="2800" b="1" dirty="0"/>
                  <a:t>x</a:t>
                </a:r>
                <a:r>
                  <a:rPr lang="en-US" sz="2800" b="1" baseline="-25000" dirty="0"/>
                  <a:t>1</a:t>
                </a:r>
                <a:r>
                  <a:rPr lang="en-US" sz="2800" dirty="0"/>
                  <a:t> and subtracting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from </a:t>
                </a:r>
                <a:r>
                  <a:rPr lang="en-US" sz="2800" b="1" dirty="0"/>
                  <a:t>x</a:t>
                </a:r>
                <a:r>
                  <a:rPr lang="en-US" sz="2800" b="1" baseline="-25000" dirty="0"/>
                  <a:t>2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58A9AD9-5FDD-404A-B5CB-2610986B23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855918"/>
                <a:ext cx="7886700" cy="1156279"/>
              </a:xfrm>
              <a:prstGeom prst="rect">
                <a:avLst/>
              </a:prstGeom>
              <a:blipFill>
                <a:blip r:embed="rId4"/>
                <a:stretch>
                  <a:fillRect l="-1391" t="-5820" b="-5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AAD33EC-56D6-451C-B05D-F0E2AFBE7E6B}"/>
              </a:ext>
            </a:extLst>
          </p:cNvPr>
          <p:cNvSpPr txBox="1"/>
          <p:nvPr/>
        </p:nvSpPr>
        <p:spPr>
          <a:xfrm>
            <a:off x="419450" y="1432301"/>
            <a:ext cx="1493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Recall: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08073C-B25C-435C-B2D3-2C92C4C4A3DB}"/>
                  </a:ext>
                </a:extLst>
              </p:cNvPr>
              <p:cNvSpPr/>
              <p:nvPr/>
            </p:nvSpPr>
            <p:spPr>
              <a:xfrm>
                <a:off x="3363599" y="2343133"/>
                <a:ext cx="5494966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008073C-B25C-435C-B2D3-2C92C4C4A3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3599" y="2343133"/>
                <a:ext cx="5494966" cy="10604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8627D701-0728-4F96-8766-C3B59CED3C5C}"/>
              </a:ext>
            </a:extLst>
          </p:cNvPr>
          <p:cNvGrpSpPr/>
          <p:nvPr/>
        </p:nvGrpSpPr>
        <p:grpSpPr>
          <a:xfrm>
            <a:off x="4696412" y="2418561"/>
            <a:ext cx="2319067" cy="1035824"/>
            <a:chOff x="4696412" y="2418561"/>
            <a:chExt cx="2319067" cy="1035824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BB258A3-2B81-4D9A-8BD0-21136E644E7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6412" y="2418561"/>
              <a:ext cx="630597" cy="9878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1DF0EE-AC3B-4D61-9911-45F89AC5E6E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84882" y="2466581"/>
              <a:ext cx="630597" cy="98780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9121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8" grpId="0"/>
      <p:bldP spid="11" grpId="0"/>
      <p:bldP spid="5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920CE-E2EF-420D-87EB-C918EE31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/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55E8C02-8C42-4D20-9F6C-584456593B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8752" y="1429079"/>
                <a:ext cx="9521504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0E20AA81-568E-48C5-92E2-C00DD237187B}"/>
              </a:ext>
            </a:extLst>
          </p:cNvPr>
          <p:cNvSpPr txBox="1"/>
          <p:nvPr/>
        </p:nvSpPr>
        <p:spPr>
          <a:xfrm>
            <a:off x="628650" y="4498742"/>
            <a:ext cx="78867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An infinite number of non-zero vectors </a:t>
            </a:r>
            <a:r>
              <a:rPr lang="en-US" sz="2800" b="1" dirty="0"/>
              <a:t>x</a:t>
            </a:r>
            <a:r>
              <a:rPr lang="en-US" sz="2800" dirty="0"/>
              <a:t> can map to a zero-vector </a:t>
            </a:r>
            <a:r>
              <a:rPr lang="en-US" sz="2800" b="1" dirty="0"/>
              <a:t>y</a:t>
            </a:r>
            <a:r>
              <a:rPr lang="en-US" sz="2800" dirty="0"/>
              <a:t>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Called the right null-space of 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/>
              <p:nvPr/>
            </p:nvSpPr>
            <p:spPr>
              <a:xfrm>
                <a:off x="760555" y="2318017"/>
                <a:ext cx="4549677" cy="1657505"/>
              </a:xfrm>
              <a:prstGeom prst="rect">
                <a:avLst/>
              </a:prstGeom>
            </p:spPr>
            <p:txBody>
              <a:bodyPr wrap="square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𝑨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E80B534-6EB7-4295-AD82-748B27873A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555" y="2318017"/>
                <a:ext cx="4549677" cy="16575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ECF24B-FD5F-4A87-88EC-165F20F28DDD}"/>
                  </a:ext>
                </a:extLst>
              </p:cNvPr>
              <p:cNvSpPr/>
              <p:nvPr/>
            </p:nvSpPr>
            <p:spPr>
              <a:xfrm>
                <a:off x="4012912" y="2448535"/>
                <a:ext cx="3596562" cy="10604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den>
                          </m:f>
                        </m:e>
                      </m:d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8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sSub>
                        <m:sSub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FECF24B-FD5F-4A87-88EC-165F20F28D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912" y="2448535"/>
                <a:ext cx="3596562" cy="10604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CA74036C-4CE9-423A-A3A9-DA7D593DAB93}"/>
              </a:ext>
            </a:extLst>
          </p:cNvPr>
          <p:cNvSpPr/>
          <p:nvPr/>
        </p:nvSpPr>
        <p:spPr>
          <a:xfrm>
            <a:off x="628650" y="3975522"/>
            <a:ext cx="54809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/>
              <a:t>What else can we cancel out?</a:t>
            </a:r>
          </a:p>
        </p:txBody>
      </p:sp>
    </p:spTree>
    <p:extLst>
      <p:ext uri="{BB962C8B-B14F-4D97-AF65-F5344CB8AC3E}">
        <p14:creationId xmlns:p14="http://schemas.microsoft.com/office/powerpoint/2010/main" val="939207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  <p:bldP spid="3" grpId="0"/>
      <p:bldP spid="4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44C6-D6FB-4F09-9D15-D934C9CCA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624FF-4259-41E3-8F8F-D0733F1A7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Rank of a </a:t>
            </a:r>
            <a:r>
              <a:rPr lang="en-US" dirty="0" err="1"/>
              <a:t>nxn</a:t>
            </a:r>
            <a:r>
              <a:rPr lang="en-US" dirty="0"/>
              <a:t> matrix </a:t>
            </a:r>
            <a:r>
              <a:rPr lang="en-US" b="1" dirty="0"/>
              <a:t>A</a:t>
            </a:r>
            <a:r>
              <a:rPr lang="en-US" dirty="0"/>
              <a:t> – number of linearly independent columns (</a:t>
            </a:r>
            <a:r>
              <a:rPr lang="en-US" b="1" dirty="0"/>
              <a:t>or rows</a:t>
            </a:r>
            <a:r>
              <a:rPr lang="en-US" dirty="0"/>
              <a:t>) of A / the dimension of the span of the columns</a:t>
            </a:r>
          </a:p>
          <a:p>
            <a:r>
              <a:rPr lang="en-US" dirty="0"/>
              <a:t>Matrices with </a:t>
            </a:r>
            <a:r>
              <a:rPr lang="en-US" i="1" dirty="0"/>
              <a:t>full rank </a:t>
            </a:r>
            <a:r>
              <a:rPr lang="en-US" dirty="0"/>
              <a:t>(n x n, rank n) behave nicely: can be inverted, span the full output space, are one-to-one. </a:t>
            </a:r>
          </a:p>
          <a:p>
            <a:r>
              <a:rPr lang="en-US" dirty="0"/>
              <a:t>Matrices with </a:t>
            </a:r>
            <a:r>
              <a:rPr lang="en-US" i="1" dirty="0"/>
              <a:t>full rank</a:t>
            </a:r>
            <a:r>
              <a:rPr lang="en-US" dirty="0"/>
              <a:t> are machines where every knob is useful and every output state can be made by the machine</a:t>
            </a:r>
          </a:p>
        </p:txBody>
      </p:sp>
    </p:spTree>
    <p:extLst>
      <p:ext uri="{BB962C8B-B14F-4D97-AF65-F5344CB8AC3E}">
        <p14:creationId xmlns:p14="http://schemas.microsoft.com/office/powerpoint/2010/main" val="100881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F8A50-F1A4-4F5D-BC43-F7FE8DA66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Make It Big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DB5A3-F656-472B-AB3B-B73EE417E6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What should happen qualitatively?</a:t>
                </a:r>
              </a:p>
              <a:p>
                <a:r>
                  <a:rPr lang="en-US" dirty="0"/>
                  <a:t>Theory says that the average is distributed with mean 31 and standard deviation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What will happen?</a:t>
                </a:r>
              </a:p>
              <a:p>
                <a:r>
                  <a:rPr lang="en-US" dirty="0"/>
                  <a:t>Reality: 17.47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8DB5A3-F656-472B-AB3B-B73EE417E6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24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907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68548-AC7A-46DB-BB75-8E2FEE726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98FFA-D2D0-4515-B6AC-CF344BC6E9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dirty="0"/>
                  <a:t>, </a:t>
                </a:r>
                <a:r>
                  <a:rPr lang="en-US" b="1" dirty="0"/>
                  <a:t>y</a:t>
                </a:r>
                <a:r>
                  <a:rPr lang="en-US" dirty="0"/>
                  <a:t> is a linear combination of columns of </a:t>
                </a:r>
                <a:r>
                  <a:rPr lang="en-US" b="1" dirty="0"/>
                  <a:t>A</a:t>
                </a:r>
                <a:r>
                  <a:rPr lang="en-US" dirty="0"/>
                  <a:t> proportional to </a:t>
                </a:r>
                <a:r>
                  <a:rPr lang="en-US" b="1" dirty="0"/>
                  <a:t>x</a:t>
                </a:r>
                <a:r>
                  <a:rPr lang="en-US" dirty="0"/>
                  <a:t>. If A is full-rank, we should be able to invert this mapping.</a:t>
                </a:r>
              </a:p>
              <a:p>
                <a:r>
                  <a:rPr lang="en-US" dirty="0"/>
                  <a:t>Given some </a:t>
                </a:r>
                <a:r>
                  <a:rPr lang="en-US" b="1" dirty="0"/>
                  <a:t>y</a:t>
                </a:r>
                <a:r>
                  <a:rPr lang="en-US" dirty="0"/>
                  <a:t> (output) and </a:t>
                </a:r>
                <a:r>
                  <a:rPr lang="en-US" b="1" dirty="0"/>
                  <a:t>A</a:t>
                </a:r>
                <a:r>
                  <a:rPr lang="en-US" dirty="0"/>
                  <a:t>, what </a:t>
                </a:r>
                <a:r>
                  <a:rPr lang="en-US" b="1" dirty="0"/>
                  <a:t>x</a:t>
                </a:r>
                <a:r>
                  <a:rPr lang="en-US" dirty="0"/>
                  <a:t> (inputs) produced it?</a:t>
                </a:r>
              </a:p>
              <a:p>
                <a:r>
                  <a:rPr lang="en-US" b="1" dirty="0"/>
                  <a:t>x </a:t>
                </a:r>
                <a:r>
                  <a:rPr lang="en-US" dirty="0"/>
                  <a:t>=</a:t>
                </a:r>
                <a:r>
                  <a:rPr lang="en-US" b="1" dirty="0"/>
                  <a:t> A</a:t>
                </a:r>
                <a:r>
                  <a:rPr lang="en-US" b="1" baseline="30000" dirty="0"/>
                  <a:t>-1</a:t>
                </a:r>
                <a:r>
                  <a:rPr lang="en-US" b="1" dirty="0"/>
                  <a:t>y</a:t>
                </a:r>
              </a:p>
              <a:p>
                <a:r>
                  <a:rPr lang="en-US" dirty="0"/>
                  <a:t>Note: if you don’t need to compute it, </a:t>
                </a:r>
                <a:r>
                  <a:rPr lang="en-US" b="1" dirty="0"/>
                  <a:t>never ever compute it.</a:t>
                </a:r>
                <a:r>
                  <a:rPr lang="en-US" dirty="0"/>
                  <a:t> Solving for </a:t>
                </a:r>
                <a:r>
                  <a:rPr lang="en-US" b="1" dirty="0"/>
                  <a:t>x</a:t>
                </a:r>
                <a:r>
                  <a:rPr lang="en-US" dirty="0"/>
                  <a:t> is much faster and stable than obtaining </a:t>
                </a:r>
                <a:r>
                  <a:rPr lang="en-US" b="1" dirty="0"/>
                  <a:t>A</a:t>
                </a:r>
                <a:r>
                  <a:rPr lang="en-US" b="1" baseline="30000" dirty="0"/>
                  <a:t>-1</a:t>
                </a:r>
                <a:r>
                  <a:rPr lang="en-US" dirty="0"/>
                  <a:t>.</a:t>
                </a:r>
                <a:endParaRPr lang="en-US" b="1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598FFA-D2D0-4515-B6AC-CF344BC6E9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2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91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EF128-2F0B-4D18-B57E-8249A4B37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D044A-7684-4DCB-9DA2-47FD5E21BC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4169328" cy="2008144"/>
              </a:xfrm>
            </p:spPr>
            <p:txBody>
              <a:bodyPr/>
              <a:lstStyle/>
              <a:p>
                <a:r>
                  <a:rPr lang="en-US" dirty="0"/>
                  <a:t>Symmetric: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Have </a:t>
                </a:r>
                <a:r>
                  <a:rPr lang="en-US" b="1" dirty="0"/>
                  <a:t>lots</a:t>
                </a:r>
                <a:r>
                  <a:rPr lang="en-US" dirty="0"/>
                  <a:t> of special properties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3D044A-7684-4DCB-9DA2-47FD5E21BC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4169328" cy="2008144"/>
              </a:xfrm>
              <a:blipFill>
                <a:blip r:embed="rId2"/>
                <a:stretch>
                  <a:fillRect l="-2632" t="-4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4296F521-F12B-490F-A6F5-598EF56B2EB5}"/>
              </a:ext>
            </a:extLst>
          </p:cNvPr>
          <p:cNvGrpSpPr/>
          <p:nvPr/>
        </p:nvGrpSpPr>
        <p:grpSpPr>
          <a:xfrm>
            <a:off x="4995644" y="2034979"/>
            <a:ext cx="3039550" cy="1303562"/>
            <a:chOff x="4987255" y="2287020"/>
            <a:chExt cx="3039550" cy="13035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6D5A20-9AAF-459A-B30B-4DC80CC32348}"/>
                    </a:ext>
                  </a:extLst>
                </p:cNvPr>
                <p:cNvSpPr txBox="1"/>
                <p:nvPr/>
              </p:nvSpPr>
              <p:spPr>
                <a:xfrm>
                  <a:off x="4987255" y="2287020"/>
                  <a:ext cx="3039550" cy="130356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50000"/>
                                              <a:lumOff val="5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1">
                                              <a:lumMod val="75000"/>
                                              <a:lumOff val="2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23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32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sz="3200" b="0" i="1" smtClean="0">
                                          <a:latin typeface="Cambria Math" panose="02040503050406030204" pitchFamily="18" charset="0"/>
                                        </a:rPr>
                                        <m:t>33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86D5A20-9AAF-459A-B30B-4DC80CC323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87255" y="2287020"/>
                  <a:ext cx="3039550" cy="130356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A80D69B3-8FE3-48C0-816B-DF243A0FDA1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63239" y="2541864"/>
              <a:ext cx="385891" cy="285226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E5274CF-0083-42CE-A34F-930F145D381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54851" y="2541864"/>
              <a:ext cx="1451292" cy="808518"/>
            </a:xfrm>
            <a:prstGeom prst="straightConnector1">
              <a:avLst/>
            </a:prstGeom>
            <a:ln w="38100">
              <a:solidFill>
                <a:schemeClr val="tx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E070627-2D5F-4241-BC3C-C4578DE775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04873" y="3025299"/>
              <a:ext cx="401270" cy="296789"/>
            </a:xfrm>
            <a:prstGeom prst="straightConnector1">
              <a:avLst/>
            </a:prstGeom>
            <a:ln w="38100">
              <a:solidFill>
                <a:schemeClr val="accent4">
                  <a:lumMod val="7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5DFA53-613E-4B8A-8741-58530161278E}"/>
                  </a:ext>
                </a:extLst>
              </p:cNvPr>
              <p:cNvSpPr/>
              <p:nvPr/>
            </p:nvSpPr>
            <p:spPr>
              <a:xfrm>
                <a:off x="628650" y="3945166"/>
                <a:ext cx="8053956" cy="13926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dirty="0"/>
                  <a:t>Any matrix of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2800" b="1" dirty="0"/>
                  <a:t> </a:t>
                </a:r>
                <a:r>
                  <a:rPr lang="en-US" sz="2800" dirty="0"/>
                  <a:t>is symmetric.</a:t>
                </a:r>
              </a:p>
              <a:p>
                <a:endParaRPr lang="en-US" sz="2800" dirty="0"/>
              </a:p>
              <a:p>
                <a:r>
                  <a:rPr lang="en-US" sz="2800" dirty="0"/>
                  <a:t>Quick check:</a:t>
                </a: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35DFA53-613E-4B8A-8741-58530161278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3945166"/>
                <a:ext cx="8053956" cy="1392689"/>
              </a:xfrm>
              <a:prstGeom prst="rect">
                <a:avLst/>
              </a:prstGeom>
              <a:blipFill>
                <a:blip r:embed="rId4"/>
                <a:stretch>
                  <a:fillRect l="-1514" t="-3930" b="-10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B4CB34-8289-453B-9664-FF6182AAC406}"/>
                  </a:ext>
                </a:extLst>
              </p:cNvPr>
              <p:cNvSpPr/>
              <p:nvPr/>
            </p:nvSpPr>
            <p:spPr>
              <a:xfrm>
                <a:off x="3077128" y="4669295"/>
                <a:ext cx="2343270" cy="672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28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  <m:r>
                                <a:rPr lang="en-US" sz="28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𝑿</m:t>
                              </m:r>
                            </m:e>
                          </m:d>
                        </m:e>
                        <m:sup>
                          <m:r>
                            <a:rPr lang="en-US" sz="2800" b="1" i="1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5B4CB34-8289-453B-9664-FF6182AAC4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4669295"/>
                <a:ext cx="2343270" cy="6727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07DD27-1EFD-40AD-BCFC-D3F33C3F81FB}"/>
                  </a:ext>
                </a:extLst>
              </p:cNvPr>
              <p:cNvSpPr/>
              <p:nvPr/>
            </p:nvSpPr>
            <p:spPr>
              <a:xfrm>
                <a:off x="3077128" y="5166305"/>
                <a:ext cx="2521651" cy="672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𝑿</m:t>
                                  </m:r>
                                </m:e>
                                <m:sup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F07DD27-1EFD-40AD-BCFC-D3F33C3F81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5166305"/>
                <a:ext cx="2521651" cy="67274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F9B7B1-C407-4BC1-9057-1D9EF9E0FA34}"/>
                  </a:ext>
                </a:extLst>
              </p:cNvPr>
              <p:cNvSpPr/>
              <p:nvPr/>
            </p:nvSpPr>
            <p:spPr>
              <a:xfrm>
                <a:off x="3077128" y="5772930"/>
                <a:ext cx="1842236" cy="5309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EF9B7B1-C407-4BC1-9057-1D9EF9E0FA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7128" y="5772930"/>
                <a:ext cx="1842236" cy="53091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97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292A-03C3-4B78-B4F4-54D5C1A5C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Matrices – Rotations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EB611-B1AF-4D7F-8840-75C61C0FA770}"/>
                  </a:ext>
                </a:extLst>
              </p:cNvPr>
              <p:cNvSpPr txBox="1"/>
              <p:nvPr/>
            </p:nvSpPr>
            <p:spPr>
              <a:xfrm>
                <a:off x="3262434" y="1665048"/>
                <a:ext cx="2458622" cy="11405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6EB611-B1AF-4D7F-8840-75C61C0FA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2434" y="1665048"/>
                <a:ext cx="2458622" cy="11405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CE9128-56C5-4DA6-82C9-D1010791FE09}"/>
                  </a:ext>
                </a:extLst>
              </p:cNvPr>
              <p:cNvSpPr txBox="1"/>
              <p:nvPr/>
            </p:nvSpPr>
            <p:spPr>
              <a:xfrm>
                <a:off x="628651" y="3228782"/>
                <a:ext cx="8221732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Rotation matrices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n-US" sz="2800" dirty="0"/>
                  <a:t> rotate vectors and </a:t>
                </a:r>
                <a:r>
                  <a:rPr lang="en-US" sz="2800" b="1" i="1" dirty="0"/>
                  <a:t>do not change vector L2 norms</a:t>
                </a:r>
                <a:r>
                  <a:rPr lang="en-US" sz="2800" i="1" dirty="0"/>
                  <a:t> </a:t>
                </a:r>
                <a:r>
                  <a:rPr lang="en-US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𝑹𝒙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Every row/column is unit norm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2CE9128-56C5-4DA6-82C9-D1010791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3228782"/>
                <a:ext cx="8221732" cy="1384995"/>
              </a:xfrm>
              <a:prstGeom prst="rect">
                <a:avLst/>
              </a:prstGeom>
              <a:blipFill>
                <a:blip r:embed="rId3"/>
                <a:stretch>
                  <a:fillRect l="-1334" t="-4846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FBB970C5-3C8C-4F3C-B60B-0F3392E76384}"/>
              </a:ext>
            </a:extLst>
          </p:cNvPr>
          <p:cNvSpPr/>
          <p:nvPr/>
        </p:nvSpPr>
        <p:spPr>
          <a:xfrm>
            <a:off x="628650" y="4606054"/>
            <a:ext cx="82217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Every row is linearly independent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212441-AD39-45DF-990C-C5AB5B211ED6}"/>
                  </a:ext>
                </a:extLst>
              </p:cNvPr>
              <p:cNvSpPr/>
              <p:nvPr/>
            </p:nvSpPr>
            <p:spPr>
              <a:xfrm>
                <a:off x="628651" y="5067405"/>
                <a:ext cx="8221734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Transpose is inverse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𝑹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sz="2800" b="1" i="1"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endParaRPr lang="en-US" sz="28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800" dirty="0"/>
                  <a:t>Determinant is 1 (otherwise it’s also a coordinate flip/reflection), eigenvalues are 1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E212441-AD39-45DF-990C-C5AB5B211E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1" y="5067405"/>
                <a:ext cx="8221734" cy="1384995"/>
              </a:xfrm>
              <a:prstGeom prst="rect">
                <a:avLst/>
              </a:prstGeom>
              <a:blipFill>
                <a:blip r:embed="rId4"/>
                <a:stretch>
                  <a:fillRect l="-1334" t="-3965" r="-1853" b="-11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02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10D4D-2CC3-448E-A8FC-5EDFCD16B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64954-D403-4EF6-8204-0F87620BB7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An eigenvector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and eigenvalue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of a matrix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satisfy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is scaled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  <a:p>
                <a:r>
                  <a:rPr lang="en-US" dirty="0"/>
                  <a:t>Vectors and values are always paired and typically you assume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b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Biggest eigenvalue of A gives bounds on how much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stretches a vector </a:t>
                </a:r>
                <a:r>
                  <a:rPr lang="en-US" b="1" dirty="0"/>
                  <a:t>x</a:t>
                </a:r>
                <a:r>
                  <a:rPr lang="en-US" dirty="0"/>
                  <a:t>. </a:t>
                </a:r>
              </a:p>
              <a:p>
                <a:r>
                  <a:rPr lang="en-US" dirty="0"/>
                  <a:t>Hints of what people really mean:</a:t>
                </a:r>
              </a:p>
              <a:p>
                <a:pPr lvl="1"/>
                <a:r>
                  <a:rPr lang="en-US" dirty="0"/>
                  <a:t>“Largest eigenvector” = vector w/ largest value</a:t>
                </a:r>
              </a:p>
              <a:p>
                <a:pPr lvl="1"/>
                <a:r>
                  <a:rPr lang="en-US" dirty="0"/>
                  <a:t>Spectral just means there’s eigenvectors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C64954-D403-4EF6-8204-0F87620BB7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 r="-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9512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40" cy="53994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1065402" y="5482778"/>
            <a:ext cx="74074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Suppose I have points in a grid</a:t>
            </a:r>
          </a:p>
        </p:txBody>
      </p:sp>
    </p:spTree>
    <p:extLst>
      <p:ext uri="{BB962C8B-B14F-4D97-AF65-F5344CB8AC3E}">
        <p14:creationId xmlns:p14="http://schemas.microsoft.com/office/powerpoint/2010/main" val="74834141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40" cy="539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1065402" y="5482778"/>
            <a:ext cx="740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I apply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to these points</a:t>
            </a:r>
          </a:p>
          <a:p>
            <a:pPr algn="ctr"/>
            <a:r>
              <a:rPr lang="en-US" sz="2800" dirty="0"/>
              <a:t>Pointy-end: </a:t>
            </a:r>
            <a:r>
              <a:rPr lang="en-US" sz="2800" b="1" dirty="0"/>
              <a:t>Ax</a:t>
            </a:r>
            <a:r>
              <a:rPr lang="en-US" sz="2800" dirty="0"/>
              <a:t> . Non-Pointy-End: </a:t>
            </a:r>
            <a:r>
              <a:rPr lang="en-US" sz="2800" b="1" dirty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30705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What are the yellow lines and why?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4C0311-B4C9-487C-85FA-322F5E0758A4}"/>
              </a:ext>
            </a:extLst>
          </p:cNvPr>
          <p:cNvGrpSpPr/>
          <p:nvPr/>
        </p:nvGrpSpPr>
        <p:grpSpPr>
          <a:xfrm>
            <a:off x="112162" y="1848012"/>
            <a:ext cx="1741823" cy="1334020"/>
            <a:chOff x="112162" y="1378229"/>
            <a:chExt cx="1741823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741823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.1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741823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5798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D4C0311-B4C9-487C-85FA-322F5E0758A4}"/>
              </a:ext>
            </a:extLst>
          </p:cNvPr>
          <p:cNvGrpSpPr/>
          <p:nvPr/>
        </p:nvGrpSpPr>
        <p:grpSpPr>
          <a:xfrm>
            <a:off x="112162" y="1848012"/>
            <a:ext cx="1940596" cy="1334020"/>
            <a:chOff x="112162" y="1378229"/>
            <a:chExt cx="1940596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20E34E37-0C9E-4EB7-9327-503DC3AD1193}"/>
              </a:ext>
            </a:extLst>
          </p:cNvPr>
          <p:cNvSpPr txBox="1"/>
          <p:nvPr/>
        </p:nvSpPr>
        <p:spPr>
          <a:xfrm>
            <a:off x="1065402" y="5482778"/>
            <a:ext cx="74074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Now I apply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 to these points</a:t>
            </a:r>
          </a:p>
          <a:p>
            <a:pPr algn="ctr"/>
            <a:r>
              <a:rPr lang="en-US" sz="2800" dirty="0"/>
              <a:t>Pointy-end: </a:t>
            </a:r>
            <a:r>
              <a:rPr lang="en-US" sz="2800" b="1" dirty="0"/>
              <a:t>Ax</a:t>
            </a:r>
            <a:r>
              <a:rPr lang="en-US" sz="2800" dirty="0"/>
              <a:t> . Non-Pointy-End: </a:t>
            </a:r>
            <a:r>
              <a:rPr lang="en-US" sz="2800" b="1" dirty="0"/>
              <a:t>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15183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8" cy="5399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What are the yellow lines and why?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D4C0311-B4C9-487C-85FA-322F5E0758A4}"/>
              </a:ext>
            </a:extLst>
          </p:cNvPr>
          <p:cNvGrpSpPr/>
          <p:nvPr/>
        </p:nvGrpSpPr>
        <p:grpSpPr>
          <a:xfrm>
            <a:off x="112162" y="1848012"/>
            <a:ext cx="1940596" cy="1334020"/>
            <a:chOff x="112162" y="1378229"/>
            <a:chExt cx="1940596" cy="13340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504A0C8-39D3-4BE4-8EF5-A5B33AF227D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/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.8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1.25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065BC43C-024F-479C-90F7-510655484D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3"/>
                  <a:ext cx="1940596" cy="71846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46261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C612B0-9C70-46D1-BDC2-8C56B300F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78530" y="83318"/>
            <a:ext cx="5786939" cy="53994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515E22-1E50-4A61-8D2C-C9BFFA3FDAFE}"/>
              </a:ext>
            </a:extLst>
          </p:cNvPr>
          <p:cNvSpPr txBox="1"/>
          <p:nvPr/>
        </p:nvSpPr>
        <p:spPr>
          <a:xfrm>
            <a:off x="287616" y="5482778"/>
            <a:ext cx="8963050" cy="9541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Red box – unit square, Blue box – after f(</a:t>
            </a:r>
            <a:r>
              <a:rPr lang="en-US" sz="2800" b="1" dirty="0"/>
              <a:t>x</a:t>
            </a:r>
            <a:r>
              <a:rPr lang="en-US" sz="2800" dirty="0"/>
              <a:t>) = </a:t>
            </a:r>
            <a:r>
              <a:rPr lang="en-US" sz="2800" b="1" dirty="0"/>
              <a:t>Ax</a:t>
            </a:r>
            <a:r>
              <a:rPr lang="en-US" sz="2800" dirty="0"/>
              <a:t>. </a:t>
            </a:r>
          </a:p>
          <a:p>
            <a:pPr algn="ctr"/>
            <a:r>
              <a:rPr lang="en-US" sz="2800" b="1" dirty="0"/>
              <a:t>Can we draw any yellow lines?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EC87C64-B9EB-4AA9-A683-355B72F08FA4}"/>
              </a:ext>
            </a:extLst>
          </p:cNvPr>
          <p:cNvGrpSpPr/>
          <p:nvPr/>
        </p:nvGrpSpPr>
        <p:grpSpPr>
          <a:xfrm>
            <a:off x="112162" y="1848012"/>
            <a:ext cx="1886991" cy="1150636"/>
            <a:chOff x="112162" y="1378229"/>
            <a:chExt cx="1886991" cy="11506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62A019-B4F5-4E07-8E8C-E01359C91321}"/>
                    </a:ext>
                  </a:extLst>
                </p:cNvPr>
                <p:cNvSpPr txBox="1"/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sz="40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B62A019-B4F5-4E07-8E8C-E01359C913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632" y="1378229"/>
                  <a:ext cx="1110882" cy="61555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57B036E-9296-4158-A539-82F94A693815}"/>
                    </a:ext>
                  </a:extLst>
                </p:cNvPr>
                <p:cNvSpPr txBox="1"/>
                <p:nvPr/>
              </p:nvSpPr>
              <p:spPr>
                <a:xfrm>
                  <a:off x="112162" y="1993782"/>
                  <a:ext cx="1886991" cy="5350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os</m:t>
                                  </m:r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⁡(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57B036E-9296-4158-A539-82F94A69381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162" y="1993782"/>
                  <a:ext cx="1886991" cy="5350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525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7A01C-50E9-4A29-9CEF-169C5953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Trying it Out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EB8B3-B8A8-4A91-A44B-E0AFFD7C41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683620"/>
            <a:ext cx="5326197" cy="515251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8B49A2-DEA8-4141-A556-977A65DC9203}"/>
              </a:ext>
            </a:extLst>
          </p:cNvPr>
          <p:cNvCxnSpPr/>
          <p:nvPr/>
        </p:nvCxnSpPr>
        <p:spPr>
          <a:xfrm flipH="1">
            <a:off x="5879346" y="4051883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27CC1F3-FCFE-4DA6-88D0-DAED56C8A3EC}"/>
              </a:ext>
            </a:extLst>
          </p:cNvPr>
          <p:cNvSpPr txBox="1"/>
          <p:nvPr/>
        </p:nvSpPr>
        <p:spPr>
          <a:xfrm>
            <a:off x="6644081" y="3759495"/>
            <a:ext cx="205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Hmm.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AF4DE3D-FD4E-457C-98A3-6CA20C39B3BF}"/>
              </a:ext>
            </a:extLst>
          </p:cNvPr>
          <p:cNvCxnSpPr/>
          <p:nvPr/>
        </p:nvCxnSpPr>
        <p:spPr>
          <a:xfrm flipH="1">
            <a:off x="2894264" y="2199315"/>
            <a:ext cx="59183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2C35F806-7E50-44A3-A7A3-A3FEC58E7197}"/>
              </a:ext>
            </a:extLst>
          </p:cNvPr>
          <p:cNvSpPr txBox="1"/>
          <p:nvPr/>
        </p:nvSpPr>
        <p:spPr>
          <a:xfrm>
            <a:off x="3544348" y="1772703"/>
            <a:ext cx="20553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Hmm.</a:t>
            </a:r>
          </a:p>
        </p:txBody>
      </p:sp>
    </p:spTree>
    <p:extLst>
      <p:ext uri="{BB962C8B-B14F-4D97-AF65-F5344CB8AC3E}">
        <p14:creationId xmlns:p14="http://schemas.microsoft.com/office/powerpoint/2010/main" val="2931019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BC3C-9AC4-46C7-B86D-5E2E55E2D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Eigenvectors of Symmetric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0868DE-6A88-4A56-8B69-2C6E732520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Always n mutually orthogonal eigenvectors with n (not necessarily) distinct eigenvalues</a:t>
                </a:r>
              </a:p>
              <a:p>
                <a:r>
                  <a:rPr lang="en-US" dirty="0"/>
                  <a:t>For symmetric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, the eigenvector with the largest eigenvalue maximizes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𝑨𝒙</m:t>
                        </m:r>
                      </m:num>
                      <m:den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(smallest/min)</a:t>
                </a:r>
                <a:endParaRPr lang="en-US" b="1" dirty="0"/>
              </a:p>
              <a:p>
                <a:r>
                  <a:rPr lang="en-US" dirty="0"/>
                  <a:t>So for unit vectors (where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), that eigenvector maximizes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𝑨𝒙</m:t>
                    </m:r>
                  </m:oMath>
                </a14:m>
                <a:r>
                  <a:rPr lang="en-US" b="1" dirty="0"/>
                  <a:t> </a:t>
                </a:r>
                <a:endParaRPr lang="en-US" dirty="0"/>
              </a:p>
              <a:p>
                <a:r>
                  <a:rPr lang="en-US" dirty="0"/>
                  <a:t>A surprisingly large number of optimization problems rely on (max/min)</a:t>
                </a:r>
                <a:r>
                  <a:rPr lang="en-US" dirty="0" err="1"/>
                  <a:t>imizing</a:t>
                </a:r>
                <a:r>
                  <a:rPr lang="en-US" dirty="0"/>
                  <a:t> this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80868DE-6A88-4A56-8B69-2C6E732520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91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2617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C395-CAF7-4DDF-B8AE-383435CE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DF40B-D5C8-426D-BD9C-C824CB55E240}"/>
              </a:ext>
            </a:extLst>
          </p:cNvPr>
          <p:cNvSpPr/>
          <p:nvPr/>
        </p:nvSpPr>
        <p:spPr>
          <a:xfrm>
            <a:off x="1918239" y="2729752"/>
            <a:ext cx="1600200" cy="16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CFD8A0-2BC7-4DFD-8070-DEBF328E52C2}"/>
              </a:ext>
            </a:extLst>
          </p:cNvPr>
          <p:cNvGrpSpPr/>
          <p:nvPr/>
        </p:nvGrpSpPr>
        <p:grpSpPr>
          <a:xfrm>
            <a:off x="347470" y="2729752"/>
            <a:ext cx="1447250" cy="1600200"/>
            <a:chOff x="347470" y="3297045"/>
            <a:chExt cx="1447250" cy="1600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517AB6-6C06-4EE8-BEE4-8633E532DB25}"/>
                </a:ext>
              </a:extLst>
            </p:cNvPr>
            <p:cNvSpPr/>
            <p:nvPr/>
          </p:nvSpPr>
          <p:spPr>
            <a:xfrm>
              <a:off x="347470" y="3297045"/>
              <a:ext cx="9144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3C5E47-905F-4F3A-86EA-09C0824823E0}"/>
                </a:ext>
              </a:extLst>
            </p:cNvPr>
            <p:cNvSpPr txBox="1"/>
            <p:nvPr/>
          </p:nvSpPr>
          <p:spPr>
            <a:xfrm>
              <a:off x="1291380" y="3681646"/>
              <a:ext cx="50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=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08D0A0-4F43-4DE4-8BCE-C1F3BEF4B786}"/>
              </a:ext>
            </a:extLst>
          </p:cNvPr>
          <p:cNvSpPr txBox="1"/>
          <p:nvPr/>
        </p:nvSpPr>
        <p:spPr>
          <a:xfrm>
            <a:off x="1653406" y="4466101"/>
            <a:ext cx="212986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Can </a:t>
                </a:r>
                <a:r>
                  <a:rPr lang="en-US" b="1" dirty="0"/>
                  <a:t>always</a:t>
                </a:r>
                <a:r>
                  <a:rPr lang="en-US" dirty="0"/>
                  <a:t> write a </a:t>
                </a:r>
                <a:r>
                  <a:rPr lang="en-US" dirty="0" err="1"/>
                  <a:t>mxn</a:t>
                </a:r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as: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  <a:blipFill>
                <a:blip r:embed="rId2"/>
                <a:stretch>
                  <a:fillRect l="-1546" t="-1509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F73ABFC-0A4B-4F60-85BC-BC18262BFE67}"/>
              </a:ext>
            </a:extLst>
          </p:cNvPr>
          <p:cNvSpPr txBox="1"/>
          <p:nvPr/>
        </p:nvSpPr>
        <p:spPr>
          <a:xfrm>
            <a:off x="1401060" y="5121275"/>
            <a:ext cx="2634557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  <a:p>
            <a:pPr algn="ctr"/>
            <a:endParaRPr lang="en-US" sz="28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F7F2D26-3B1C-4269-809F-9563F77332E6}"/>
              </a:ext>
            </a:extLst>
          </p:cNvPr>
          <p:cNvGrpSpPr/>
          <p:nvPr/>
        </p:nvGrpSpPr>
        <p:grpSpPr>
          <a:xfrm>
            <a:off x="3783272" y="2729752"/>
            <a:ext cx="2177320" cy="3763122"/>
            <a:chOff x="3783272" y="2729752"/>
            <a:chExt cx="2177320" cy="37631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D1F5E5-42E5-4E63-BEF2-D62EFE896ECE}"/>
                </a:ext>
              </a:extLst>
            </p:cNvPr>
            <p:cNvSpPr/>
            <p:nvPr/>
          </p:nvSpPr>
          <p:spPr>
            <a:xfrm>
              <a:off x="4378517" y="2729752"/>
              <a:ext cx="914400" cy="16002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∑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5F0AF3-E1DC-43D2-915F-0A647E84802B}"/>
                </a:ext>
              </a:extLst>
            </p:cNvPr>
            <p:cNvSpPr txBox="1"/>
            <p:nvPr/>
          </p:nvSpPr>
          <p:spPr>
            <a:xfrm>
              <a:off x="4035617" y="4422155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Scale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02E05CB-77B5-410C-8D68-77B258830A53}"/>
                </a:ext>
              </a:extLst>
            </p:cNvPr>
            <p:cNvSpPr txBox="1"/>
            <p:nvPr/>
          </p:nvSpPr>
          <p:spPr>
            <a:xfrm>
              <a:off x="3783272" y="5121275"/>
              <a:ext cx="2177320" cy="13715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Sqrt of Eigenvalues of 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b="1" baseline="30000" dirty="0">
                  <a:solidFill>
                    <a:schemeClr val="accent6">
                      <a:lumMod val="75000"/>
                    </a:schemeClr>
                  </a:solidFill>
                </a:rPr>
                <a:t>T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</a:rPr>
                <a:t>A</a:t>
              </a:r>
              <a:r>
                <a:rPr lang="en-US" sz="2800" dirty="0">
                  <a:solidFill>
                    <a:schemeClr val="accent6">
                      <a:lumMod val="75000"/>
                    </a:schemeClr>
                  </a:solidFill>
                </a:rPr>
                <a:t> </a:t>
              </a:r>
            </a:p>
            <a:p>
              <a:pPr algn="ctr"/>
              <a:endParaRPr lang="en-US" sz="2800" b="1" baseline="300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120DD39-FAD3-4C22-9269-FD4FF2E47AFE}"/>
              </a:ext>
            </a:extLst>
          </p:cNvPr>
          <p:cNvGrpSpPr/>
          <p:nvPr/>
        </p:nvGrpSpPr>
        <p:grpSpPr>
          <a:xfrm>
            <a:off x="6091269" y="2729752"/>
            <a:ext cx="2057400" cy="3600450"/>
            <a:chOff x="6091269" y="2514598"/>
            <a:chExt cx="2057400" cy="360045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5D260E7-3D73-4660-9025-8B19B559422D}"/>
                </a:ext>
              </a:extLst>
            </p:cNvPr>
            <p:cNvSpPr/>
            <p:nvPr/>
          </p:nvSpPr>
          <p:spPr>
            <a:xfrm>
              <a:off x="6091269" y="2514598"/>
              <a:ext cx="2057400" cy="360045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74E57E4-58D6-4474-BE64-AFB966A7F0E4}"/>
                </a:ext>
              </a:extLst>
            </p:cNvPr>
            <p:cNvSpPr/>
            <p:nvPr/>
          </p:nvSpPr>
          <p:spPr>
            <a:xfrm>
              <a:off x="6091269" y="2514598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1</a:t>
              </a:r>
              <a:endParaRPr lang="en-US" sz="2800" baseline="-25000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8BBA287-77D9-4366-B7E5-6D7FDF2889EE}"/>
                </a:ext>
              </a:extLst>
            </p:cNvPr>
            <p:cNvSpPr/>
            <p:nvPr/>
          </p:nvSpPr>
          <p:spPr>
            <a:xfrm>
              <a:off x="6777069" y="3199645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2</a:t>
              </a:r>
              <a:endParaRPr lang="en-US" sz="2800" baseline="-25000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A545E01-42B6-4043-9D6F-A2C87B06A152}"/>
                </a:ext>
              </a:extLst>
            </p:cNvPr>
            <p:cNvSpPr/>
            <p:nvPr/>
          </p:nvSpPr>
          <p:spPr>
            <a:xfrm>
              <a:off x="7462869" y="3884692"/>
              <a:ext cx="685800" cy="685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l-GR" sz="28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σ</a:t>
              </a:r>
              <a:r>
                <a:rPr lang="en-US" sz="2800" baseline="-25000" dirty="0">
                  <a:latin typeface="Cambria Math" panose="02040503050406030204" pitchFamily="18" charset="0"/>
                  <a:ea typeface="Cambria Math" panose="02040503050406030204" pitchFamily="18" charset="0"/>
                </a:rPr>
                <a:t>3</a:t>
              </a:r>
              <a:endParaRPr lang="en-US" sz="2800" baseline="-250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93F5966-8FE8-4898-97DA-7E692EDC2910}"/>
                </a:ext>
              </a:extLst>
            </p:cNvPr>
            <p:cNvSpPr txBox="1"/>
            <p:nvPr/>
          </p:nvSpPr>
          <p:spPr>
            <a:xfrm>
              <a:off x="6282131" y="4165398"/>
              <a:ext cx="9530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/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EB4463-CF46-4840-80D9-B5973D7C5594}"/>
                </a:ext>
              </a:extLst>
            </p:cNvPr>
            <p:cNvSpPr txBox="1"/>
            <p:nvPr/>
          </p:nvSpPr>
          <p:spPr>
            <a:xfrm>
              <a:off x="7462869" y="2526505"/>
              <a:ext cx="6858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19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7C395-CAF7-4DDF-B8AE-383435CE6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Singular Value Decomposition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EDF40B-D5C8-426D-BD9C-C824CB55E240}"/>
              </a:ext>
            </a:extLst>
          </p:cNvPr>
          <p:cNvSpPr/>
          <p:nvPr/>
        </p:nvSpPr>
        <p:spPr>
          <a:xfrm>
            <a:off x="1918239" y="2729752"/>
            <a:ext cx="1600200" cy="16002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D1F5E5-42E5-4E63-BEF2-D62EFE896ECE}"/>
              </a:ext>
            </a:extLst>
          </p:cNvPr>
          <p:cNvSpPr/>
          <p:nvPr/>
        </p:nvSpPr>
        <p:spPr>
          <a:xfrm>
            <a:off x="4378517" y="2729752"/>
            <a:ext cx="914400" cy="1600200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∑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6CFD8A0-2BC7-4DFD-8070-DEBF328E52C2}"/>
              </a:ext>
            </a:extLst>
          </p:cNvPr>
          <p:cNvGrpSpPr/>
          <p:nvPr/>
        </p:nvGrpSpPr>
        <p:grpSpPr>
          <a:xfrm>
            <a:off x="347470" y="2729752"/>
            <a:ext cx="1447250" cy="1600200"/>
            <a:chOff x="347470" y="3297045"/>
            <a:chExt cx="1447250" cy="16002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5517AB6-6C06-4EE8-BEE4-8633E532DB25}"/>
                </a:ext>
              </a:extLst>
            </p:cNvPr>
            <p:cNvSpPr/>
            <p:nvPr/>
          </p:nvSpPr>
          <p:spPr>
            <a:xfrm>
              <a:off x="347470" y="3297045"/>
              <a:ext cx="914400" cy="1600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F3C5E47-905F-4F3A-86EA-09C0824823E0}"/>
                </a:ext>
              </a:extLst>
            </p:cNvPr>
            <p:cNvSpPr txBox="1"/>
            <p:nvPr/>
          </p:nvSpPr>
          <p:spPr>
            <a:xfrm>
              <a:off x="1291380" y="3681646"/>
              <a:ext cx="5033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=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C08D0A0-4F43-4DE4-8BCE-C1F3BEF4B786}"/>
              </a:ext>
            </a:extLst>
          </p:cNvPr>
          <p:cNvSpPr txBox="1"/>
          <p:nvPr/>
        </p:nvSpPr>
        <p:spPr>
          <a:xfrm>
            <a:off x="1653406" y="4466101"/>
            <a:ext cx="212986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Rotation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5F0AF3-E1DC-43D2-915F-0A647E84802B}"/>
              </a:ext>
            </a:extLst>
          </p:cNvPr>
          <p:cNvSpPr txBox="1"/>
          <p:nvPr/>
        </p:nvSpPr>
        <p:spPr>
          <a:xfrm>
            <a:off x="4035617" y="4422155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Scale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76325D7-1A77-496F-9446-341C9045BFAA}"/>
              </a:ext>
            </a:extLst>
          </p:cNvPr>
          <p:cNvGrpSpPr/>
          <p:nvPr/>
        </p:nvGrpSpPr>
        <p:grpSpPr>
          <a:xfrm>
            <a:off x="6454044" y="2729752"/>
            <a:ext cx="1600200" cy="1477379"/>
            <a:chOff x="6454044" y="2514600"/>
            <a:chExt cx="1600200" cy="147737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D635BA0-81E3-42D0-A5BF-D472682DE04A}"/>
                </a:ext>
              </a:extLst>
            </p:cNvPr>
            <p:cNvSpPr/>
            <p:nvPr/>
          </p:nvSpPr>
          <p:spPr>
            <a:xfrm>
              <a:off x="6796944" y="2514600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3FFB7FD-28CF-4A0C-AC3C-B14465B5E90A}"/>
                </a:ext>
              </a:extLst>
            </p:cNvPr>
            <p:cNvSpPr txBox="1"/>
            <p:nvPr/>
          </p:nvSpPr>
          <p:spPr>
            <a:xfrm>
              <a:off x="6454044" y="3468759"/>
              <a:ext cx="1600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tx2">
                      <a:lumMod val="75000"/>
                    </a:schemeClr>
                  </a:solidFill>
                </a:rPr>
                <a:t>Rotation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dirty="0"/>
                  <a:t>Can </a:t>
                </a:r>
                <a:r>
                  <a:rPr lang="en-US" b="1" dirty="0"/>
                  <a:t>always</a:t>
                </a:r>
                <a:r>
                  <a:rPr lang="en-US" dirty="0"/>
                  <a:t> write a </a:t>
                </a:r>
                <a:r>
                  <a:rPr lang="en-US" dirty="0" err="1"/>
                  <a:t>mxn</a:t>
                </a:r>
                <a:r>
                  <a:rPr lang="en-US" dirty="0"/>
                  <a:t> matrix </a:t>
                </a:r>
                <a:r>
                  <a:rPr lang="en-US" b="1" dirty="0"/>
                  <a:t>A</a:t>
                </a:r>
                <a:r>
                  <a:rPr lang="en-US" dirty="0"/>
                  <a:t> as: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b="1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𝑻</m:t>
                        </m:r>
                      </m:sup>
                    </m:sSup>
                  </m:oMath>
                </a14:m>
                <a:endParaRPr lang="en-US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23" name="Content Placeholder 2">
                <a:extLst>
                  <a:ext uri="{FF2B5EF4-FFF2-40B4-BE49-F238E27FC236}">
                    <a16:creationId xmlns:a16="http://schemas.microsoft.com/office/drawing/2014/main" id="{C730DD15-1B95-44C7-9866-828A91A201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554529"/>
                <a:ext cx="7886700" cy="643387"/>
              </a:xfrm>
              <a:prstGeom prst="rect">
                <a:avLst/>
              </a:prstGeom>
              <a:blipFill>
                <a:blip r:embed="rId2"/>
                <a:stretch>
                  <a:fillRect l="-1546" t="-15094" b="-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0F73ABFC-0A4B-4F60-85BC-BC18262BFE67}"/>
              </a:ext>
            </a:extLst>
          </p:cNvPr>
          <p:cNvSpPr txBox="1"/>
          <p:nvPr/>
        </p:nvSpPr>
        <p:spPr>
          <a:xfrm>
            <a:off x="1401060" y="5121275"/>
            <a:ext cx="2634557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T</a:t>
            </a:r>
          </a:p>
          <a:p>
            <a:pPr algn="ctr"/>
            <a:endParaRPr lang="en-US" sz="2800" b="1" baseline="30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2E05CB-77B5-410C-8D68-77B258830A53}"/>
              </a:ext>
            </a:extLst>
          </p:cNvPr>
          <p:cNvSpPr txBox="1"/>
          <p:nvPr/>
        </p:nvSpPr>
        <p:spPr>
          <a:xfrm>
            <a:off x="3783272" y="5121275"/>
            <a:ext cx="2177320" cy="13715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Sqrt of Eigenvalues of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b="1" baseline="30000" dirty="0">
                <a:solidFill>
                  <a:schemeClr val="accent6">
                    <a:lumMod val="75000"/>
                  </a:schemeClr>
                </a:solidFill>
              </a:rPr>
              <a:t>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endParaRPr lang="en-US" sz="2800" b="1" baseline="30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81352A-276C-4AA8-B7DD-B881CBDF06C5}"/>
              </a:ext>
            </a:extLst>
          </p:cNvPr>
          <p:cNvSpPr txBox="1"/>
          <p:nvPr/>
        </p:nvSpPr>
        <p:spPr>
          <a:xfrm>
            <a:off x="6056618" y="5121275"/>
            <a:ext cx="2395052" cy="10163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Eigenvectors </a:t>
            </a:r>
          </a:p>
          <a:p>
            <a:pPr algn="ctr"/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r>
              <a:rPr lang="en-US" sz="2800" b="1" baseline="300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</a:rPr>
              <a:t>A</a:t>
            </a:r>
            <a:endParaRPr lang="en-US" sz="2800" b="1" baseline="30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14762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31C-37EB-4CC7-806B-112263E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BC2C-F90A-4518-9B6A-C13DFB98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Every</a:t>
            </a:r>
            <a:r>
              <a:rPr lang="en-US" dirty="0"/>
              <a:t> matrix is a rotation, scaling, and rotation</a:t>
            </a:r>
          </a:p>
          <a:p>
            <a:r>
              <a:rPr lang="en-US" dirty="0"/>
              <a:t>Number of non-zero singular values = rank / number of linearly independent vectors</a:t>
            </a:r>
          </a:p>
          <a:p>
            <a:r>
              <a:rPr lang="en-US" dirty="0"/>
              <a:t>“Closest” matrix to </a:t>
            </a:r>
            <a:r>
              <a:rPr lang="en-US" b="1" dirty="0"/>
              <a:t>A</a:t>
            </a:r>
            <a:r>
              <a:rPr lang="en-US" dirty="0"/>
              <a:t> with a lower rank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8DBEF2-1BC5-4829-B362-8131361DA16A}"/>
              </a:ext>
            </a:extLst>
          </p:cNvPr>
          <p:cNvGrpSpPr/>
          <p:nvPr/>
        </p:nvGrpSpPr>
        <p:grpSpPr>
          <a:xfrm>
            <a:off x="494426" y="3879043"/>
            <a:ext cx="8060923" cy="2432856"/>
            <a:chOff x="336765" y="4290104"/>
            <a:chExt cx="5302035" cy="1600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0AA02D-E116-4F99-B183-64ECB4012C4D}"/>
                </a:ext>
              </a:extLst>
            </p:cNvPr>
            <p:cNvSpPr/>
            <p:nvPr/>
          </p:nvSpPr>
          <p:spPr>
            <a:xfrm>
              <a:off x="1867905" y="4290104"/>
              <a:ext cx="1600200" cy="160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U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9353EF-0249-462C-9C90-17C3CD0DE6F2}"/>
                </a:ext>
              </a:extLst>
            </p:cNvPr>
            <p:cNvGrpSpPr/>
            <p:nvPr/>
          </p:nvGrpSpPr>
          <p:grpSpPr>
            <a:xfrm>
              <a:off x="336765" y="4290104"/>
              <a:ext cx="1447250" cy="1600200"/>
              <a:chOff x="347470" y="3297045"/>
              <a:chExt cx="144725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631AFE-7DDE-4720-B91F-4D91ACDF0331}"/>
                  </a:ext>
                </a:extLst>
              </p:cNvPr>
              <p:cNvSpPr/>
              <p:nvPr/>
            </p:nvSpPr>
            <p:spPr>
              <a:xfrm>
                <a:off x="347470" y="3297045"/>
                <a:ext cx="914400" cy="160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A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F0E94-A815-4FED-A2BE-19D66191C29D}"/>
                  </a:ext>
                </a:extLst>
              </p:cNvPr>
              <p:cNvSpPr txBox="1"/>
              <p:nvPr/>
            </p:nvSpPr>
            <p:spPr>
              <a:xfrm>
                <a:off x="1291380" y="3681646"/>
                <a:ext cx="503340" cy="60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=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101BCF-1F51-4967-AB08-43817B61AA12}"/>
                </a:ext>
              </a:extLst>
            </p:cNvPr>
            <p:cNvGrpSpPr/>
            <p:nvPr/>
          </p:nvGrpSpPr>
          <p:grpSpPr>
            <a:xfrm>
              <a:off x="3657600" y="4290104"/>
              <a:ext cx="914400" cy="1600200"/>
              <a:chOff x="6091269" y="2514598"/>
              <a:chExt cx="2057400" cy="360045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B68089-7D4C-4EF4-994C-17C0130B3A0E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2057400" cy="360045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159E15-8637-417F-AB76-FE0FD8478DAD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baseline="-250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D42B87-6B31-4EFE-B7A5-01BB90E83BC3}"/>
                  </a:ext>
                </a:extLst>
              </p:cNvPr>
              <p:cNvSpPr/>
              <p:nvPr/>
            </p:nvSpPr>
            <p:spPr>
              <a:xfrm>
                <a:off x="6777069" y="3199645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200" baseline="-250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71DD851-50C6-48FB-9B1B-816FE9246A19}"/>
                  </a:ext>
                </a:extLst>
              </p:cNvPr>
              <p:cNvSpPr/>
              <p:nvPr/>
            </p:nvSpPr>
            <p:spPr>
              <a:xfrm>
                <a:off x="7462869" y="3884692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3</a:t>
                </a:r>
                <a:endParaRPr lang="en-US" sz="2200" baseline="-250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2B7B44-C78F-4BD7-96D2-1DA7244D0C0A}"/>
                  </a:ext>
                </a:extLst>
              </p:cNvPr>
              <p:cNvSpPr txBox="1"/>
              <p:nvPr/>
            </p:nvSpPr>
            <p:spPr>
              <a:xfrm>
                <a:off x="6282131" y="4165398"/>
                <a:ext cx="953012" cy="120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AF376E-EE9F-4A08-8F1E-C1E46F0692CF}"/>
                  </a:ext>
                </a:extLst>
              </p:cNvPr>
              <p:cNvSpPr txBox="1"/>
              <p:nvPr/>
            </p:nvSpPr>
            <p:spPr>
              <a:xfrm>
                <a:off x="7462869" y="2526506"/>
                <a:ext cx="685800" cy="65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0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018C95-4D33-433E-96D4-E0A0EAC7C541}"/>
                </a:ext>
              </a:extLst>
            </p:cNvPr>
            <p:cNvSpPr/>
            <p:nvPr/>
          </p:nvSpPr>
          <p:spPr>
            <a:xfrm>
              <a:off x="4724400" y="4290104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31C-37EB-4CC7-806B-112263E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BC2C-F90A-4518-9B6A-C13DFB98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Every</a:t>
            </a:r>
            <a:r>
              <a:rPr lang="en-US" dirty="0"/>
              <a:t> matrix is a rotation, scaling, and rotation</a:t>
            </a:r>
          </a:p>
          <a:p>
            <a:r>
              <a:rPr lang="en-US" dirty="0"/>
              <a:t>Number of non-zero singular values = rank / number of linearly independent vectors</a:t>
            </a:r>
          </a:p>
          <a:p>
            <a:r>
              <a:rPr lang="en-US" dirty="0"/>
              <a:t>“Closest” matrix to </a:t>
            </a:r>
            <a:r>
              <a:rPr lang="en-US" b="1" dirty="0"/>
              <a:t>A</a:t>
            </a:r>
            <a:r>
              <a:rPr lang="en-US" dirty="0"/>
              <a:t> with a lower rank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F8DBEF2-1BC5-4829-B362-8131361DA16A}"/>
              </a:ext>
            </a:extLst>
          </p:cNvPr>
          <p:cNvGrpSpPr/>
          <p:nvPr/>
        </p:nvGrpSpPr>
        <p:grpSpPr>
          <a:xfrm>
            <a:off x="494426" y="3879043"/>
            <a:ext cx="8060923" cy="2432856"/>
            <a:chOff x="336765" y="4290104"/>
            <a:chExt cx="5302035" cy="16002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340AA02D-E116-4F99-B183-64ECB4012C4D}"/>
                </a:ext>
              </a:extLst>
            </p:cNvPr>
            <p:cNvSpPr/>
            <p:nvPr/>
          </p:nvSpPr>
          <p:spPr>
            <a:xfrm>
              <a:off x="1867905" y="4290104"/>
              <a:ext cx="1600200" cy="16002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U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89353EF-0249-462C-9C90-17C3CD0DE6F2}"/>
                </a:ext>
              </a:extLst>
            </p:cNvPr>
            <p:cNvGrpSpPr/>
            <p:nvPr/>
          </p:nvGrpSpPr>
          <p:grpSpPr>
            <a:xfrm>
              <a:off x="336765" y="4290104"/>
              <a:ext cx="1447250" cy="1600200"/>
              <a:chOff x="347470" y="3297045"/>
              <a:chExt cx="1447250" cy="16002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631AFE-7DDE-4720-B91F-4D91ACDF0331}"/>
                  </a:ext>
                </a:extLst>
              </p:cNvPr>
              <p:cNvSpPr/>
              <p:nvPr/>
            </p:nvSpPr>
            <p:spPr>
              <a:xfrm>
                <a:off x="347470" y="3297045"/>
                <a:ext cx="914400" cy="16002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/>
                  <a:t>Â</a:t>
                </a: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12F0E94-A815-4FED-A2BE-19D66191C29D}"/>
                  </a:ext>
                </a:extLst>
              </p:cNvPr>
              <p:cNvSpPr txBox="1"/>
              <p:nvPr/>
            </p:nvSpPr>
            <p:spPr>
              <a:xfrm>
                <a:off x="1291380" y="3681646"/>
                <a:ext cx="503340" cy="601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800" dirty="0"/>
                  <a:t>=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E101BCF-1F51-4967-AB08-43817B61AA12}"/>
                </a:ext>
              </a:extLst>
            </p:cNvPr>
            <p:cNvGrpSpPr/>
            <p:nvPr/>
          </p:nvGrpSpPr>
          <p:grpSpPr>
            <a:xfrm>
              <a:off x="3657600" y="4290104"/>
              <a:ext cx="914400" cy="1600200"/>
              <a:chOff x="6091269" y="2514598"/>
              <a:chExt cx="2057400" cy="360045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B68089-7D4C-4EF4-994C-17C0130B3A0E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2057400" cy="3600450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1159E15-8637-417F-AB76-FE0FD8478DAD}"/>
                  </a:ext>
                </a:extLst>
              </p:cNvPr>
              <p:cNvSpPr/>
              <p:nvPr/>
            </p:nvSpPr>
            <p:spPr>
              <a:xfrm>
                <a:off x="6091269" y="2514598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endParaRPr lang="en-US" sz="2200" baseline="-25000" dirty="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0BD42B87-6B31-4EFE-B7A5-01BB90E83BC3}"/>
                  </a:ext>
                </a:extLst>
              </p:cNvPr>
              <p:cNvSpPr/>
              <p:nvPr/>
            </p:nvSpPr>
            <p:spPr>
              <a:xfrm>
                <a:off x="6777069" y="3199645"/>
                <a:ext cx="685800" cy="6858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accent6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l-GR" sz="22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σ</a:t>
                </a:r>
                <a:r>
                  <a:rPr lang="en-US" sz="2200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</a:t>
                </a:r>
                <a:endParaRPr lang="en-US" sz="2200" baseline="-25000" dirty="0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2B7B44-C78F-4BD7-96D2-1DA7244D0C0A}"/>
                  </a:ext>
                </a:extLst>
              </p:cNvPr>
              <p:cNvSpPr txBox="1"/>
              <p:nvPr/>
            </p:nvSpPr>
            <p:spPr>
              <a:xfrm>
                <a:off x="6282131" y="4165398"/>
                <a:ext cx="953012" cy="12071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6000" dirty="0"/>
                  <a:t>0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AF376E-EE9F-4A08-8F1E-C1E46F0692CF}"/>
                  </a:ext>
                </a:extLst>
              </p:cNvPr>
              <p:cNvSpPr txBox="1"/>
              <p:nvPr/>
            </p:nvSpPr>
            <p:spPr>
              <a:xfrm>
                <a:off x="7462869" y="2526506"/>
                <a:ext cx="685800" cy="658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000" dirty="0"/>
                  <a:t>0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018C95-4D33-433E-96D4-E0A0EAC7C541}"/>
                </a:ext>
              </a:extLst>
            </p:cNvPr>
            <p:cNvSpPr/>
            <p:nvPr/>
          </p:nvSpPr>
          <p:spPr>
            <a:xfrm>
              <a:off x="4724400" y="4290104"/>
              <a:ext cx="914400" cy="9144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V</a:t>
              </a:r>
              <a:r>
                <a:rPr lang="en-US" sz="3200" baseline="30000" dirty="0"/>
                <a:t>T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5D87E1C-2575-49A9-9126-10A7556A5633}"/>
              </a:ext>
            </a:extLst>
          </p:cNvPr>
          <p:cNvSpPr/>
          <p:nvPr/>
        </p:nvSpPr>
        <p:spPr>
          <a:xfrm>
            <a:off x="6470043" y="4805937"/>
            <a:ext cx="463401" cy="4634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u="sng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</a:t>
            </a:r>
            <a:endParaRPr lang="en-US" sz="2200" b="1" u="sng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3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A131C-37EB-4CC7-806B-112263E85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Singular Value Decomposition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6BC2C-F90A-4518-9B6A-C13DFB98E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/>
          <a:lstStyle/>
          <a:p>
            <a:r>
              <a:rPr lang="en-US" i="1" dirty="0"/>
              <a:t>Every</a:t>
            </a:r>
            <a:r>
              <a:rPr lang="en-US" dirty="0"/>
              <a:t> matrix is a rotation, scaling, and rotation</a:t>
            </a:r>
          </a:p>
          <a:p>
            <a:r>
              <a:rPr lang="en-US" dirty="0"/>
              <a:t>Number of non-zero singular values = rank / number of linearly independent vectors</a:t>
            </a:r>
          </a:p>
          <a:p>
            <a:r>
              <a:rPr lang="en-US" dirty="0"/>
              <a:t>“Closest” matrix to </a:t>
            </a:r>
            <a:r>
              <a:rPr lang="en-US" b="1" dirty="0"/>
              <a:t>A</a:t>
            </a:r>
            <a:r>
              <a:rPr lang="en-US" dirty="0"/>
              <a:t> with a lower rank</a:t>
            </a:r>
          </a:p>
          <a:p>
            <a:r>
              <a:rPr lang="en-US" dirty="0"/>
              <a:t>Secretly behind basically many things you do with matrices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28FB56-B22B-49EA-952C-1E8ECCAC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500" b="94700" l="5500" r="94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463" y="4001294"/>
            <a:ext cx="2908461" cy="290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07055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BC9C-BC5F-45C1-A699-01E9CA35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Solving Least-Squares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EA9FE6-0006-429F-977E-04B0541DDB67}"/>
              </a:ext>
            </a:extLst>
          </p:cNvPr>
          <p:cNvSpPr txBox="1"/>
          <p:nvPr/>
        </p:nvSpPr>
        <p:spPr>
          <a:xfrm>
            <a:off x="3791823" y="1644276"/>
            <a:ext cx="48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two points (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51F13B-CC20-40DF-9580-DA98670668DC}"/>
                  </a:ext>
                </a:extLst>
              </p:cNvPr>
              <p:cNvSpPr txBox="1"/>
              <p:nvPr/>
            </p:nvSpPr>
            <p:spPr>
              <a:xfrm>
                <a:off x="4571328" y="3606863"/>
                <a:ext cx="2748637" cy="815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4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751F13B-CC20-40DF-9580-DA9867066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328" y="3606863"/>
                <a:ext cx="2748637" cy="815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66F4351-D580-41D1-9CE3-022450531A0B}"/>
              </a:ext>
            </a:extLst>
          </p:cNvPr>
          <p:cNvSpPr txBox="1"/>
          <p:nvPr/>
        </p:nvSpPr>
        <p:spPr>
          <a:xfrm>
            <a:off x="3655086" y="4604849"/>
            <a:ext cx="5170494" cy="143451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/>
              <a:t>We know how to solve this – invert </a:t>
            </a:r>
            <a:r>
              <a:rPr lang="en-US" sz="2800" b="1" dirty="0">
                <a:solidFill>
                  <a:schemeClr val="tx2"/>
                </a:solidFill>
              </a:rPr>
              <a:t>A</a:t>
            </a:r>
            <a:r>
              <a:rPr lang="en-US" sz="2800" dirty="0"/>
              <a:t> and find </a:t>
            </a:r>
            <a:r>
              <a:rPr lang="en-US" sz="2800" b="1" dirty="0">
                <a:solidFill>
                  <a:schemeClr val="accent2"/>
                </a:solidFill>
              </a:rPr>
              <a:t>v</a:t>
            </a:r>
            <a:r>
              <a:rPr lang="en-US" sz="2800" dirty="0"/>
              <a:t> (i.e., (</a:t>
            </a:r>
            <a:r>
              <a:rPr lang="en-US" sz="2800" dirty="0" err="1">
                <a:solidFill>
                  <a:schemeClr val="accent2"/>
                </a:solidFill>
              </a:rPr>
              <a:t>m,b</a:t>
            </a:r>
            <a:r>
              <a:rPr lang="en-US" sz="2800" dirty="0"/>
              <a:t>) that fits points)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90BBAFF-D6F7-4BAD-82B2-7C4F623AE85A}"/>
              </a:ext>
            </a:extLst>
          </p:cNvPr>
          <p:cNvGrpSpPr/>
          <p:nvPr/>
        </p:nvGrpSpPr>
        <p:grpSpPr>
          <a:xfrm>
            <a:off x="455155" y="1700167"/>
            <a:ext cx="3196352" cy="3039613"/>
            <a:chOff x="455155" y="1700167"/>
            <a:chExt cx="3196352" cy="3039613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2CA5C3F-322F-4CAC-A4B0-A0FAF98923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2915" y="1700168"/>
              <a:ext cx="1686179" cy="303961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6E2676A-C7AE-4129-B5D7-74CDE0C49F4B}"/>
                </a:ext>
              </a:extLst>
            </p:cNvPr>
            <p:cNvGrpSpPr/>
            <p:nvPr/>
          </p:nvGrpSpPr>
          <p:grpSpPr>
            <a:xfrm>
              <a:off x="455155" y="1894262"/>
              <a:ext cx="2743200" cy="2743200"/>
              <a:chOff x="2363682" y="1609036"/>
              <a:chExt cx="2743200" cy="2743200"/>
            </a:xfrm>
          </p:grpSpPr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B48738AD-3EC2-4824-B926-7640FACD28AF}"/>
                  </a:ext>
                </a:extLst>
              </p:cNvPr>
              <p:cNvCxnSpPr/>
              <p:nvPr/>
            </p:nvCxnSpPr>
            <p:spPr>
              <a:xfrm rot="5400000" flipV="1">
                <a:off x="3735282" y="29806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>
                <a:extLst>
                  <a:ext uri="{FF2B5EF4-FFF2-40B4-BE49-F238E27FC236}">
                    <a16:creationId xmlns:a16="http://schemas.microsoft.com/office/drawing/2014/main" id="{E5416D7D-5C93-4757-B999-18295CE3A758}"/>
                  </a:ext>
                </a:extLst>
              </p:cNvPr>
              <p:cNvCxnSpPr/>
              <p:nvPr/>
            </p:nvCxnSpPr>
            <p:spPr>
              <a:xfrm rot="5400000" flipV="1">
                <a:off x="3963882" y="2752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62964E31-217D-4154-88E7-BB3419B93A06}"/>
                  </a:ext>
                </a:extLst>
              </p:cNvPr>
              <p:cNvCxnSpPr/>
              <p:nvPr/>
            </p:nvCxnSpPr>
            <p:spPr>
              <a:xfrm rot="16200000" flipH="1" flipV="1">
                <a:off x="25922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Arrow Connector 43">
                <a:extLst>
                  <a:ext uri="{FF2B5EF4-FFF2-40B4-BE49-F238E27FC236}">
                    <a16:creationId xmlns:a16="http://schemas.microsoft.com/office/drawing/2014/main" id="{94830C38-76A0-4E65-BCAA-4CBDCBEC239B}"/>
                  </a:ext>
                </a:extLst>
              </p:cNvPr>
              <p:cNvCxnSpPr/>
              <p:nvPr/>
            </p:nvCxnSpPr>
            <p:spPr>
              <a:xfrm rot="5400000" flipV="1">
                <a:off x="30494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1DFE148-1A2C-40C4-9DCD-B551431781CC}"/>
                  </a:ext>
                </a:extLst>
              </p:cNvPr>
              <p:cNvCxnSpPr/>
              <p:nvPr/>
            </p:nvCxnSpPr>
            <p:spPr>
              <a:xfrm rot="5400000" flipV="1">
                <a:off x="3278082" y="34378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32AED1E3-3542-4889-8C7E-6FFD4D51C55A}"/>
                  </a:ext>
                </a:extLst>
              </p:cNvPr>
              <p:cNvCxnSpPr/>
              <p:nvPr/>
            </p:nvCxnSpPr>
            <p:spPr>
              <a:xfrm rot="5400000" flipV="1">
                <a:off x="3506682" y="32092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Arrow Connector 46">
                <a:extLst>
                  <a:ext uri="{FF2B5EF4-FFF2-40B4-BE49-F238E27FC236}">
                    <a16:creationId xmlns:a16="http://schemas.microsoft.com/office/drawing/2014/main" id="{596B18DB-9809-41E6-ACFA-148EF96775A2}"/>
                  </a:ext>
                </a:extLst>
              </p:cNvPr>
              <p:cNvCxnSpPr/>
              <p:nvPr/>
            </p:nvCxnSpPr>
            <p:spPr>
              <a:xfrm>
                <a:off x="2820882" y="38950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AC7EAD82-79F6-48A1-A3D7-C985D4C96107}"/>
                  </a:ext>
                </a:extLst>
              </p:cNvPr>
              <p:cNvCxnSpPr/>
              <p:nvPr/>
            </p:nvCxnSpPr>
            <p:spPr>
              <a:xfrm flipV="1">
                <a:off x="2820882" y="34378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9487E3EC-2E74-4A5A-9D9C-6514DAFB7A12}"/>
                  </a:ext>
                </a:extLst>
              </p:cNvPr>
              <p:cNvCxnSpPr/>
              <p:nvPr/>
            </p:nvCxnSpPr>
            <p:spPr>
              <a:xfrm flipV="1">
                <a:off x="2820882" y="29806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B249376D-A978-4AF5-AB3A-64C5D6018B34}"/>
                  </a:ext>
                </a:extLst>
              </p:cNvPr>
              <p:cNvCxnSpPr/>
              <p:nvPr/>
            </p:nvCxnSpPr>
            <p:spPr>
              <a:xfrm flipV="1">
                <a:off x="2820882" y="25234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2426C009-B871-47B7-94E7-330EB6A059A8}"/>
                  </a:ext>
                </a:extLst>
              </p:cNvPr>
              <p:cNvCxnSpPr/>
              <p:nvPr/>
            </p:nvCxnSpPr>
            <p:spPr>
              <a:xfrm flipV="1">
                <a:off x="2820882" y="20662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4D3C35CC-4158-44B0-B721-D467E78CFD46}"/>
                  </a:ext>
                </a:extLst>
              </p:cNvPr>
              <p:cNvCxnSpPr/>
              <p:nvPr/>
            </p:nvCxnSpPr>
            <p:spPr>
              <a:xfrm flipV="1">
                <a:off x="2820882" y="1609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7C897BDD-C823-4DB3-9F7F-B317114F90A2}"/>
                  </a:ext>
                </a:extLst>
              </p:cNvPr>
              <p:cNvSpPr/>
              <p:nvPr/>
            </p:nvSpPr>
            <p:spPr>
              <a:xfrm>
                <a:off x="4078182" y="286633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id="{79E4F930-6860-4822-A06C-E29D94D65517}"/>
                  </a:ext>
                </a:extLst>
              </p:cNvPr>
              <p:cNvSpPr/>
              <p:nvPr/>
            </p:nvSpPr>
            <p:spPr>
              <a:xfrm>
                <a:off x="4535382" y="1948427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AF70ED-6972-493C-B017-91AB8633A39B}"/>
                </a:ext>
              </a:extLst>
            </p:cNvPr>
            <p:cNvSpPr txBox="1"/>
            <p:nvPr/>
          </p:nvSpPr>
          <p:spPr>
            <a:xfrm>
              <a:off x="2279912" y="3227101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1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1</a:t>
              </a:r>
              <a:r>
                <a:rPr lang="en-US" sz="3200" dirty="0"/>
                <a:t>)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C135B83-00B7-4DA7-8E80-353085EE5498}"/>
                </a:ext>
              </a:extLst>
            </p:cNvPr>
            <p:cNvSpPr txBox="1"/>
            <p:nvPr/>
          </p:nvSpPr>
          <p:spPr>
            <a:xfrm>
              <a:off x="1369560" y="1700167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2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2</a:t>
              </a:r>
              <a:r>
                <a:rPr lang="en-US" sz="3200" dirty="0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781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BC9C-BC5F-45C1-A699-01E9CA353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Solving Least-Squares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AEA9FE6-0006-429F-977E-04B0541DDB67}"/>
              </a:ext>
            </a:extLst>
          </p:cNvPr>
          <p:cNvSpPr txBox="1"/>
          <p:nvPr/>
        </p:nvSpPr>
        <p:spPr>
          <a:xfrm>
            <a:off x="3791823" y="1644276"/>
            <a:ext cx="48970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Start with two points (</a:t>
            </a:r>
            <a:r>
              <a:rPr lang="en-US" sz="2800" dirty="0" err="1"/>
              <a:t>x</a:t>
            </a:r>
            <a:r>
              <a:rPr lang="en-US" sz="2800" baseline="-25000" dirty="0" err="1"/>
              <a:t>i</a:t>
            </a:r>
            <a:r>
              <a:rPr lang="en-US" sz="2800" dirty="0" err="1"/>
              <a:t>,y</a:t>
            </a:r>
            <a:r>
              <a:rPr lang="en-US" sz="2800" baseline="-25000" dirty="0" err="1"/>
              <a:t>i</a:t>
            </a:r>
            <a:r>
              <a:rPr lang="en-US" sz="2800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F3FC5F1-6E24-4FF9-8978-3CDBC4C9E5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2999475" cy="7978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82F505E-2F71-4055-B184-1E53C7D30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4D5FF7-B392-4C96-8E67-66F3F6F8F8F9}"/>
                  </a:ext>
                </a:extLst>
              </p:cNvPr>
              <p:cNvSpPr txBox="1"/>
              <p:nvPr/>
            </p:nvSpPr>
            <p:spPr>
              <a:xfrm>
                <a:off x="5648066" y="3395683"/>
                <a:ext cx="3270639" cy="9001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accent6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</m:m>
                                </m:e>
                              </m:d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sz="2800" i="1">
                                          <a:solidFill>
                                            <a:schemeClr val="accent4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sz="2800" i="1" smtClean="0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 smtClean="0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tx2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2800" i="1">
                                            <a:solidFill>
                                              <a:schemeClr val="accent2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𝑏</m:t>
                                        </m:r>
                                      </m:e>
                                    </m:mr>
                                  </m:m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F4D5FF7-B392-4C96-8E67-66F3F6F8F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066" y="3395683"/>
                <a:ext cx="3270639" cy="90011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DCD907-8501-413B-B01D-952404E7E69F}"/>
                  </a:ext>
                </a:extLst>
              </p:cNvPr>
              <p:cNvSpPr txBox="1"/>
              <p:nvPr/>
            </p:nvSpPr>
            <p:spPr>
              <a:xfrm>
                <a:off x="3651507" y="3724532"/>
                <a:ext cx="21078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DCD907-8501-413B-B01D-952404E7E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507" y="3724532"/>
                <a:ext cx="210782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9EADD1-0ADB-411E-AF9D-14F7DD1010FD}"/>
                  </a:ext>
                </a:extLst>
              </p:cNvPr>
              <p:cNvSpPr txBox="1"/>
              <p:nvPr/>
            </p:nvSpPr>
            <p:spPr>
              <a:xfrm>
                <a:off x="2410292" y="4303109"/>
                <a:ext cx="6654017" cy="57143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389EADD1-0ADB-411E-AF9D-14F7DD101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0292" y="4303109"/>
                <a:ext cx="6654017" cy="5714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BFE816E8-B040-4101-A8FB-AA0589FF4CE3}"/>
              </a:ext>
            </a:extLst>
          </p:cNvPr>
          <p:cNvGrpSpPr/>
          <p:nvPr/>
        </p:nvGrpSpPr>
        <p:grpSpPr>
          <a:xfrm>
            <a:off x="455155" y="1700167"/>
            <a:ext cx="3196352" cy="3039613"/>
            <a:chOff x="455155" y="1700167"/>
            <a:chExt cx="3196352" cy="3039613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5E17EA6-694C-46AF-B63C-93DE40E3F1F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42915" y="1700168"/>
              <a:ext cx="1686179" cy="3039612"/>
            </a:xfrm>
            <a:prstGeom prst="line">
              <a:avLst/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485CF89-4BCE-456F-B27F-61660E8401CB}"/>
                </a:ext>
              </a:extLst>
            </p:cNvPr>
            <p:cNvGrpSpPr/>
            <p:nvPr/>
          </p:nvGrpSpPr>
          <p:grpSpPr>
            <a:xfrm>
              <a:off x="455155" y="1894262"/>
              <a:ext cx="2743200" cy="2743200"/>
              <a:chOff x="2363682" y="1609036"/>
              <a:chExt cx="2743200" cy="2743200"/>
            </a:xfrm>
          </p:grpSpPr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id="{4BA96ADA-499E-438E-8A28-C27FB25C4427}"/>
                  </a:ext>
                </a:extLst>
              </p:cNvPr>
              <p:cNvCxnSpPr/>
              <p:nvPr/>
            </p:nvCxnSpPr>
            <p:spPr>
              <a:xfrm rot="5400000" flipV="1">
                <a:off x="3735282" y="29806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01AC4BB-B292-4F53-8653-E8ED32C9D932}"/>
                  </a:ext>
                </a:extLst>
              </p:cNvPr>
              <p:cNvCxnSpPr/>
              <p:nvPr/>
            </p:nvCxnSpPr>
            <p:spPr>
              <a:xfrm rot="5400000" flipV="1">
                <a:off x="3963882" y="2752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4D5ABD3D-854D-4051-AAAF-8AEBE73067F3}"/>
                  </a:ext>
                </a:extLst>
              </p:cNvPr>
              <p:cNvCxnSpPr/>
              <p:nvPr/>
            </p:nvCxnSpPr>
            <p:spPr>
              <a:xfrm rot="16200000" flipH="1" flipV="1">
                <a:off x="25922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9232DC90-E9D2-4741-B546-BA8A420204B3}"/>
                  </a:ext>
                </a:extLst>
              </p:cNvPr>
              <p:cNvCxnSpPr/>
              <p:nvPr/>
            </p:nvCxnSpPr>
            <p:spPr>
              <a:xfrm rot="5400000" flipV="1">
                <a:off x="3049482" y="36664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A1177115-ABDA-411A-9450-1974A2DC23A1}"/>
                  </a:ext>
                </a:extLst>
              </p:cNvPr>
              <p:cNvCxnSpPr/>
              <p:nvPr/>
            </p:nvCxnSpPr>
            <p:spPr>
              <a:xfrm rot="5400000" flipV="1">
                <a:off x="3278082" y="34378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9698AB5E-8320-4E96-BFF9-07A5B08A4D43}"/>
                  </a:ext>
                </a:extLst>
              </p:cNvPr>
              <p:cNvCxnSpPr/>
              <p:nvPr/>
            </p:nvCxnSpPr>
            <p:spPr>
              <a:xfrm rot="5400000" flipV="1">
                <a:off x="3506682" y="32092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Arrow Connector 53">
                <a:extLst>
                  <a:ext uri="{FF2B5EF4-FFF2-40B4-BE49-F238E27FC236}">
                    <a16:creationId xmlns:a16="http://schemas.microsoft.com/office/drawing/2014/main" id="{89817F7A-F90C-49E3-BEE4-BD3DD8844A4E}"/>
                  </a:ext>
                </a:extLst>
              </p:cNvPr>
              <p:cNvCxnSpPr/>
              <p:nvPr/>
            </p:nvCxnSpPr>
            <p:spPr>
              <a:xfrm>
                <a:off x="2820882" y="38950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BCA8DD5E-94E0-4209-8951-6958D0564094}"/>
                  </a:ext>
                </a:extLst>
              </p:cNvPr>
              <p:cNvCxnSpPr/>
              <p:nvPr/>
            </p:nvCxnSpPr>
            <p:spPr>
              <a:xfrm flipV="1">
                <a:off x="2820882" y="3437836"/>
                <a:ext cx="0" cy="4572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9B6E713D-648B-4A9F-9CCF-D7816B8802B2}"/>
                  </a:ext>
                </a:extLst>
              </p:cNvPr>
              <p:cNvCxnSpPr/>
              <p:nvPr/>
            </p:nvCxnSpPr>
            <p:spPr>
              <a:xfrm flipV="1">
                <a:off x="2820882" y="2980636"/>
                <a:ext cx="0" cy="9144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06B9D302-D62E-44AE-B0AF-0AE05CD50F95}"/>
                  </a:ext>
                </a:extLst>
              </p:cNvPr>
              <p:cNvCxnSpPr/>
              <p:nvPr/>
            </p:nvCxnSpPr>
            <p:spPr>
              <a:xfrm flipV="1">
                <a:off x="2820882" y="2523436"/>
                <a:ext cx="0" cy="13716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CB5DA50-0163-45A5-8FCC-C7A93E1D46E7}"/>
                  </a:ext>
                </a:extLst>
              </p:cNvPr>
              <p:cNvCxnSpPr/>
              <p:nvPr/>
            </p:nvCxnSpPr>
            <p:spPr>
              <a:xfrm flipV="1">
                <a:off x="2820882" y="2066236"/>
                <a:ext cx="0" cy="18288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CAB5B295-3166-4002-A5F8-2464D32DC5C8}"/>
                  </a:ext>
                </a:extLst>
              </p:cNvPr>
              <p:cNvCxnSpPr/>
              <p:nvPr/>
            </p:nvCxnSpPr>
            <p:spPr>
              <a:xfrm flipV="1">
                <a:off x="2820882" y="1609036"/>
                <a:ext cx="0" cy="2286000"/>
              </a:xfrm>
              <a:prstGeom prst="straightConnector1">
                <a:avLst/>
              </a:prstGeom>
              <a:ln w="76200" cap="rnd">
                <a:solidFill>
                  <a:schemeClr val="tx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B960DAF2-56CD-4890-ACE3-57D4CCE5D7E0}"/>
                  </a:ext>
                </a:extLst>
              </p:cNvPr>
              <p:cNvSpPr/>
              <p:nvPr/>
            </p:nvSpPr>
            <p:spPr>
              <a:xfrm>
                <a:off x="4078182" y="2866336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0D4C2760-35DE-4D8C-B417-7A427174F275}"/>
                  </a:ext>
                </a:extLst>
              </p:cNvPr>
              <p:cNvSpPr/>
              <p:nvPr/>
            </p:nvSpPr>
            <p:spPr>
              <a:xfrm>
                <a:off x="4535382" y="1948427"/>
                <a:ext cx="228600" cy="228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D162E29-B437-4D82-8CF4-4C89EEE14600}"/>
                </a:ext>
              </a:extLst>
            </p:cNvPr>
            <p:cNvSpPr txBox="1"/>
            <p:nvPr/>
          </p:nvSpPr>
          <p:spPr>
            <a:xfrm>
              <a:off x="2279912" y="3227101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1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1</a:t>
              </a:r>
              <a:r>
                <a:rPr lang="en-US" sz="3200" dirty="0"/>
                <a:t>)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87289A5-8BB4-45D8-81B6-7E537965B9C8}"/>
                </a:ext>
              </a:extLst>
            </p:cNvPr>
            <p:cNvSpPr txBox="1"/>
            <p:nvPr/>
          </p:nvSpPr>
          <p:spPr>
            <a:xfrm>
              <a:off x="1369560" y="1700167"/>
              <a:ext cx="137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(</a:t>
              </a:r>
              <a:r>
                <a:rPr lang="en-US" sz="3200" dirty="0">
                  <a:solidFill>
                    <a:schemeClr val="tx2"/>
                  </a:solidFill>
                </a:rPr>
                <a:t>x</a:t>
              </a:r>
              <a:r>
                <a:rPr lang="en-US" sz="3200" baseline="-25000" dirty="0">
                  <a:solidFill>
                    <a:schemeClr val="tx2"/>
                  </a:solidFill>
                </a:rPr>
                <a:t>2</a:t>
              </a:r>
              <a:r>
                <a:rPr lang="en-US" sz="3200" dirty="0"/>
                <a:t>,</a:t>
              </a:r>
              <a:r>
                <a:rPr lang="en-US" sz="3200" dirty="0">
                  <a:solidFill>
                    <a:schemeClr val="accent6"/>
                  </a:solidFill>
                </a:rPr>
                <a:t>y</a:t>
              </a:r>
              <a:r>
                <a:rPr lang="en-US" sz="3200" baseline="-25000" dirty="0">
                  <a:solidFill>
                    <a:schemeClr val="accent6"/>
                  </a:solidFill>
                </a:rPr>
                <a:t>2</a:t>
              </a:r>
              <a:r>
                <a:rPr lang="en-US" sz="3200" dirty="0"/>
                <a:t>)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AB56EE3-4140-4044-82B3-71FC27F1D2D3}"/>
              </a:ext>
            </a:extLst>
          </p:cNvPr>
          <p:cNvCxnSpPr/>
          <p:nvPr/>
        </p:nvCxnSpPr>
        <p:spPr>
          <a:xfrm>
            <a:off x="4026716" y="4907625"/>
            <a:ext cx="1238001" cy="0"/>
          </a:xfrm>
          <a:prstGeom prst="line">
            <a:avLst/>
          </a:prstGeom>
          <a:ln w="1016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63E75F4-9EB1-4F86-B5E2-D3EE69C1258A}"/>
              </a:ext>
            </a:extLst>
          </p:cNvPr>
          <p:cNvCxnSpPr/>
          <p:nvPr/>
        </p:nvCxnSpPr>
        <p:spPr>
          <a:xfrm>
            <a:off x="7207541" y="4874547"/>
            <a:ext cx="1238001" cy="0"/>
          </a:xfrm>
          <a:prstGeom prst="line">
            <a:avLst/>
          </a:prstGeom>
          <a:ln w="1016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6082F01-CAEA-45DC-8974-8597E6F6EB08}"/>
              </a:ext>
            </a:extLst>
          </p:cNvPr>
          <p:cNvSpPr txBox="1"/>
          <p:nvPr/>
        </p:nvSpPr>
        <p:spPr>
          <a:xfrm>
            <a:off x="2055355" y="4916574"/>
            <a:ext cx="67363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sum of squared differences between </a:t>
            </a:r>
            <a:r>
              <a:rPr lang="en-US" sz="2800" b="1" dirty="0">
                <a:solidFill>
                  <a:schemeClr val="accent6"/>
                </a:solidFill>
              </a:rPr>
              <a:t>the actual value of y </a:t>
            </a:r>
            <a:r>
              <a:rPr lang="en-US" sz="2800" dirty="0"/>
              <a:t>and </a:t>
            </a:r>
          </a:p>
          <a:p>
            <a:r>
              <a:rPr lang="en-US" sz="2800" b="1" dirty="0">
                <a:solidFill>
                  <a:schemeClr val="accent4"/>
                </a:solidFill>
              </a:rPr>
              <a:t>what the model says y should be.</a:t>
            </a:r>
          </a:p>
        </p:txBody>
      </p:sp>
    </p:spTree>
    <p:extLst>
      <p:ext uri="{BB962C8B-B14F-4D97-AF65-F5344CB8AC3E}">
        <p14:creationId xmlns:p14="http://schemas.microsoft.com/office/powerpoint/2010/main" val="360097288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4F605-1FA4-4EC6-B38A-42BA6938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385350D-C1A1-4A3B-8F9F-F3F44DF60220}"/>
              </a:ext>
            </a:extLst>
          </p:cNvPr>
          <p:cNvCxnSpPr/>
          <p:nvPr/>
        </p:nvCxnSpPr>
        <p:spPr>
          <a:xfrm rot="5400000" flipV="1">
            <a:off x="1826755" y="32658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FEF700B-60B4-4720-8E86-9749035DEBCA}"/>
              </a:ext>
            </a:extLst>
          </p:cNvPr>
          <p:cNvCxnSpPr/>
          <p:nvPr/>
        </p:nvCxnSpPr>
        <p:spPr>
          <a:xfrm rot="5400000" flipV="1">
            <a:off x="2055355" y="3037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8AFFEC6-BF8E-494E-AA5D-D57F9F73C04E}"/>
              </a:ext>
            </a:extLst>
          </p:cNvPr>
          <p:cNvCxnSpPr/>
          <p:nvPr/>
        </p:nvCxnSpPr>
        <p:spPr>
          <a:xfrm rot="16200000" flipH="1" flipV="1">
            <a:off x="6837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A2FD1DF-ECBE-4F5E-9F35-9E4D8120F906}"/>
              </a:ext>
            </a:extLst>
          </p:cNvPr>
          <p:cNvCxnSpPr/>
          <p:nvPr/>
        </p:nvCxnSpPr>
        <p:spPr>
          <a:xfrm rot="5400000" flipV="1">
            <a:off x="1140955" y="39516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2758F2D-6A62-4E23-AD4A-F32886D58824}"/>
              </a:ext>
            </a:extLst>
          </p:cNvPr>
          <p:cNvCxnSpPr/>
          <p:nvPr/>
        </p:nvCxnSpPr>
        <p:spPr>
          <a:xfrm rot="5400000" flipV="1">
            <a:off x="1369555" y="37230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4AE5AE7-8035-4A4A-85E4-A31F14F5D27D}"/>
              </a:ext>
            </a:extLst>
          </p:cNvPr>
          <p:cNvCxnSpPr/>
          <p:nvPr/>
        </p:nvCxnSpPr>
        <p:spPr>
          <a:xfrm rot="5400000" flipV="1">
            <a:off x="1598155" y="34944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72591E0-FB96-4CAC-A327-A5EB5827F3EE}"/>
              </a:ext>
            </a:extLst>
          </p:cNvPr>
          <p:cNvCxnSpPr/>
          <p:nvPr/>
        </p:nvCxnSpPr>
        <p:spPr>
          <a:xfrm>
            <a:off x="912355" y="41802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F57DBFD-D3A5-4C45-837B-E9972ACEFE84}"/>
              </a:ext>
            </a:extLst>
          </p:cNvPr>
          <p:cNvCxnSpPr/>
          <p:nvPr/>
        </p:nvCxnSpPr>
        <p:spPr>
          <a:xfrm flipV="1">
            <a:off x="912355" y="3723062"/>
            <a:ext cx="0" cy="4572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AF7FA69-A978-4523-892B-5FB1D716AE63}"/>
              </a:ext>
            </a:extLst>
          </p:cNvPr>
          <p:cNvCxnSpPr/>
          <p:nvPr/>
        </p:nvCxnSpPr>
        <p:spPr>
          <a:xfrm flipV="1">
            <a:off x="912355" y="3265862"/>
            <a:ext cx="0" cy="9144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7852CA-6C62-4DD3-A5CA-A72FE3D098D2}"/>
              </a:ext>
            </a:extLst>
          </p:cNvPr>
          <p:cNvCxnSpPr/>
          <p:nvPr/>
        </p:nvCxnSpPr>
        <p:spPr>
          <a:xfrm flipV="1">
            <a:off x="912355" y="2808662"/>
            <a:ext cx="0" cy="13716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E90E08E-F1F2-4F1B-9FDB-24657046967A}"/>
              </a:ext>
            </a:extLst>
          </p:cNvPr>
          <p:cNvCxnSpPr/>
          <p:nvPr/>
        </p:nvCxnSpPr>
        <p:spPr>
          <a:xfrm flipV="1">
            <a:off x="912355" y="2351462"/>
            <a:ext cx="0" cy="18288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47E7194-40C8-4839-A7CB-A0934B8BB2DC}"/>
              </a:ext>
            </a:extLst>
          </p:cNvPr>
          <p:cNvCxnSpPr/>
          <p:nvPr/>
        </p:nvCxnSpPr>
        <p:spPr>
          <a:xfrm flipV="1">
            <a:off x="912355" y="1894262"/>
            <a:ext cx="0" cy="2286000"/>
          </a:xfrm>
          <a:prstGeom prst="straightConnector1">
            <a:avLst/>
          </a:prstGeom>
          <a:ln w="76200" cap="rnd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9EA0A585-8DCC-4280-B739-9DA2CC354B4A}"/>
              </a:ext>
            </a:extLst>
          </p:cNvPr>
          <p:cNvSpPr/>
          <p:nvPr/>
        </p:nvSpPr>
        <p:spPr>
          <a:xfrm>
            <a:off x="2169655" y="31515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DC90D83-D8CE-4A3E-83D5-227D6E964A00}"/>
              </a:ext>
            </a:extLst>
          </p:cNvPr>
          <p:cNvSpPr/>
          <p:nvPr/>
        </p:nvSpPr>
        <p:spPr>
          <a:xfrm>
            <a:off x="2626855" y="2233653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E1B038-2F71-4F44-AF4E-0ADF746C5C78}"/>
              </a:ext>
            </a:extLst>
          </p:cNvPr>
          <p:cNvSpPr/>
          <p:nvPr/>
        </p:nvSpPr>
        <p:spPr>
          <a:xfrm>
            <a:off x="1941055" y="36087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63A385B-E4CB-4109-9F98-E3DD9AA79028}"/>
              </a:ext>
            </a:extLst>
          </p:cNvPr>
          <p:cNvSpPr/>
          <p:nvPr/>
        </p:nvSpPr>
        <p:spPr>
          <a:xfrm>
            <a:off x="2398255" y="2486134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42362C-4A95-46F6-91EF-1704B11AFDAD}"/>
              </a:ext>
            </a:extLst>
          </p:cNvPr>
          <p:cNvSpPr/>
          <p:nvPr/>
        </p:nvSpPr>
        <p:spPr>
          <a:xfrm>
            <a:off x="2398255" y="286932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63D1E6C-B2AA-494D-A0EF-E20512309514}"/>
              </a:ext>
            </a:extLst>
          </p:cNvPr>
          <p:cNvSpPr/>
          <p:nvPr/>
        </p:nvSpPr>
        <p:spPr>
          <a:xfrm>
            <a:off x="1769604" y="406596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F2E075F-26B2-48BA-A5ED-6C3133D707C1}"/>
              </a:ext>
            </a:extLst>
          </p:cNvPr>
          <p:cNvSpPr/>
          <p:nvPr/>
        </p:nvSpPr>
        <p:spPr>
          <a:xfrm>
            <a:off x="1541004" y="441665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42F67F-9DAA-43F0-A0E8-4D3D2D78E859}"/>
              </a:ext>
            </a:extLst>
          </p:cNvPr>
          <p:cNvSpPr/>
          <p:nvPr/>
        </p:nvSpPr>
        <p:spPr>
          <a:xfrm>
            <a:off x="2855455" y="1969848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B0C04EA-7115-4D13-B12E-34880E3876DA}"/>
              </a:ext>
            </a:extLst>
          </p:cNvPr>
          <p:cNvSpPr/>
          <p:nvPr/>
        </p:nvSpPr>
        <p:spPr>
          <a:xfrm>
            <a:off x="2074282" y="3372375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E8A61B3-DBCE-47A8-AABF-F956FC8D12DF}"/>
              </a:ext>
            </a:extLst>
          </p:cNvPr>
          <p:cNvSpPr txBox="1"/>
          <p:nvPr/>
        </p:nvSpPr>
        <p:spPr>
          <a:xfrm>
            <a:off x="3744786" y="1644276"/>
            <a:ext cx="52431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Suppose there are n &gt; 2 points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2D3A93-B41B-4377-89EA-33DDAB7E521B}"/>
                  </a:ext>
                </a:extLst>
              </p:cNvPr>
              <p:cNvSpPr txBox="1"/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6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6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42D3A93-B41B-4377-89EA-33DDAB7E5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082" y="2618731"/>
                <a:ext cx="3189784" cy="12098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B97171-0687-4BC8-B3B2-B934AAF444ED}"/>
                  </a:ext>
                </a:extLst>
              </p:cNvPr>
              <p:cNvSpPr txBox="1"/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8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B97171-0687-4BC8-B3B2-B934AAF444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4717" y="2090061"/>
                <a:ext cx="1233479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43840-3B56-4B66-B7AE-F2C447279F00}"/>
                  </a:ext>
                </a:extLst>
              </p:cNvPr>
              <p:cNvSpPr txBox="1"/>
              <p:nvPr/>
            </p:nvSpPr>
            <p:spPr>
              <a:xfrm>
                <a:off x="3744786" y="3951662"/>
                <a:ext cx="524311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/>
                  <a:t>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𝐴𝑥</m:t>
                            </m:r>
                          </m:e>
                        </m:d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again  </a:t>
                </a: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A43840-3B56-4B66-B7AE-F2C447279F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4786" y="3951662"/>
                <a:ext cx="5243117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424191-0891-410F-BAAB-7A5C1FCE9539}"/>
                  </a:ext>
                </a:extLst>
              </p:cNvPr>
              <p:cNvSpPr txBox="1"/>
              <p:nvPr/>
            </p:nvSpPr>
            <p:spPr>
              <a:xfrm>
                <a:off x="3734822" y="4597930"/>
                <a:ext cx="5417830" cy="1176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1" i="1">
                                  <a:solidFill>
                                    <a:schemeClr val="accent6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2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1" i="1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  <m:r>
                                <a:rPr lang="en-US" sz="28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𝒗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p>
                            <m:sSupPr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accent6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solidFill>
                                            <a:schemeClr val="tx2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7424191-0891-410F-BAAB-7A5C1FCE9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822" y="4597930"/>
                <a:ext cx="5417830" cy="11762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9140121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3F45-47C2-4676-86A7-BD5B598F0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Least-Squares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63159D-01F7-4398-B354-F8D5E34B3BC3}"/>
                  </a:ext>
                </a:extLst>
              </p:cNvPr>
              <p:cNvSpPr txBox="1"/>
              <p:nvPr/>
            </p:nvSpPr>
            <p:spPr>
              <a:xfrm>
                <a:off x="628650" y="1429079"/>
                <a:ext cx="7886700" cy="138499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800" dirty="0"/>
                  <a:t>Given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sz="2800" dirty="0"/>
                  <a:t>,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dirty="0"/>
                  <a:t>, and 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dirty="0"/>
                  <a:t> with </a:t>
                </a: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</a:rPr>
                  <a:t>y</a:t>
                </a:r>
                <a:r>
                  <a:rPr lang="en-US" sz="2800" dirty="0"/>
                  <a:t> = 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b="1" dirty="0">
                    <a:solidFill>
                      <a:schemeClr val="accent2"/>
                    </a:solidFill>
                  </a:rPr>
                  <a:t>v</a:t>
                </a:r>
                <a:r>
                  <a:rPr lang="en-US" sz="2800" dirty="0"/>
                  <a:t> overdetermined </a:t>
                </a:r>
              </a:p>
              <a:p>
                <a:pPr algn="ctr"/>
                <a:r>
                  <a:rPr lang="en-US" sz="2800" dirty="0"/>
                  <a:t>(</a:t>
                </a:r>
                <a:r>
                  <a:rPr lang="en-US" sz="2800" b="1" dirty="0">
                    <a:solidFill>
                      <a:schemeClr val="tx2"/>
                    </a:solidFill>
                  </a:rPr>
                  <a:t>A</a:t>
                </a:r>
                <a:r>
                  <a:rPr lang="en-US" sz="2800" dirty="0"/>
                  <a:t> tall / more equations than </a:t>
                </a:r>
                <a:r>
                  <a:rPr lang="en-US" sz="2800" dirty="0">
                    <a:solidFill>
                      <a:schemeClr val="accent2"/>
                    </a:solidFill>
                  </a:rPr>
                  <a:t>unknowns</a:t>
                </a:r>
                <a:r>
                  <a:rPr lang="en-US" sz="2800" dirty="0"/>
                  <a:t>) </a:t>
                </a:r>
              </a:p>
              <a:p>
                <a:pPr algn="ctr"/>
                <a:r>
                  <a:rPr lang="en-US" sz="2800" dirty="0"/>
                  <a:t>We want to minimize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d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dirty="0"/>
                  <a:t>, or find: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463159D-01F7-4398-B354-F8D5E34B3B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29079"/>
                <a:ext cx="7886700" cy="1384995"/>
              </a:xfrm>
              <a:prstGeom prst="rect">
                <a:avLst/>
              </a:prstGeom>
              <a:blipFill>
                <a:blip r:embed="rId2"/>
                <a:stretch>
                  <a:fillRect t="-4386" b="-1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8253E12D-66F1-493F-A6D0-D12B415B98C0}"/>
              </a:ext>
            </a:extLst>
          </p:cNvPr>
          <p:cNvGrpSpPr/>
          <p:nvPr/>
        </p:nvGrpSpPr>
        <p:grpSpPr>
          <a:xfrm>
            <a:off x="168303" y="2844225"/>
            <a:ext cx="6275973" cy="1510855"/>
            <a:chOff x="168303" y="2844225"/>
            <a:chExt cx="6275973" cy="15108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1261602F-F33B-44E4-A059-A3149B43E1DE}"/>
                </a:ext>
              </a:extLst>
            </p:cNvPr>
            <p:cNvGrpSpPr/>
            <p:nvPr/>
          </p:nvGrpSpPr>
          <p:grpSpPr>
            <a:xfrm>
              <a:off x="2725373" y="2844225"/>
              <a:ext cx="3718903" cy="584775"/>
              <a:chOff x="3483005" y="3330718"/>
              <a:chExt cx="3718903" cy="584775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743D443-7996-477B-B81F-36DEE86A6D44}"/>
                      </a:ext>
                    </a:extLst>
                  </p:cNvPr>
                  <p:cNvSpPr/>
                  <p:nvPr/>
                </p:nvSpPr>
                <p:spPr>
                  <a:xfrm>
                    <a:off x="3483005" y="3330718"/>
                    <a:ext cx="3718903" cy="58477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latin typeface="Cambria Math" panose="02040503050406030204" pitchFamily="18" charset="0"/>
                                </a:rPr>
                                <m:t>mi</m:t>
                              </m:r>
                              <m:sSub>
                                <m:sSub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n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sub>
                              </m:sSub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1" i="1">
                                      <a:solidFill>
                                        <a:schemeClr val="accent6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3200" b="1" i="1">
                                      <a:solidFill>
                                        <a:schemeClr val="tx2"/>
                                      </a:solidFill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  <m:r>
                                    <a:rPr lang="en-US" sz="32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𝒗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oMath>
                      </m:oMathPara>
                    </a14:m>
                    <a:endParaRPr lang="en-US" sz="3200" dirty="0"/>
                  </a:p>
                </p:txBody>
              </p:sp>
            </mc:Choice>
            <mc:Fallback xmlns="">
              <p:sp>
                <p:nvSpPr>
                  <p:cNvPr id="8" name="Rectangle 7">
                    <a:extLst>
                      <a:ext uri="{FF2B5EF4-FFF2-40B4-BE49-F238E27FC236}">
                        <a16:creationId xmlns:a16="http://schemas.microsoft.com/office/drawing/2014/main" id="{8743D443-7996-477B-B81F-36DEE86A6D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83005" y="3330718"/>
                    <a:ext cx="3718903" cy="58477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63D60BD-3C09-482E-AB9B-4AC56ADAFEB4}"/>
                  </a:ext>
                </a:extLst>
              </p:cNvPr>
              <p:cNvSpPr/>
              <p:nvPr/>
            </p:nvSpPr>
            <p:spPr>
              <a:xfrm>
                <a:off x="3576334" y="3391538"/>
                <a:ext cx="1610686" cy="5239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5DA354-B0C2-49B5-B6F5-DD2B3DB42DC7}"/>
                </a:ext>
              </a:extLst>
            </p:cNvPr>
            <p:cNvSpPr txBox="1"/>
            <p:nvPr/>
          </p:nvSpPr>
          <p:spPr>
            <a:xfrm>
              <a:off x="168303" y="3400973"/>
              <a:ext cx="44036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(The value of x that makes the expression smallest)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8F0608E-9FBE-429D-8C23-3578C21DBC0C}"/>
              </a:ext>
            </a:extLst>
          </p:cNvPr>
          <p:cNvGrpSpPr/>
          <p:nvPr/>
        </p:nvGrpSpPr>
        <p:grpSpPr>
          <a:xfrm>
            <a:off x="628650" y="4253731"/>
            <a:ext cx="7886700" cy="2313882"/>
            <a:chOff x="628650" y="4253731"/>
            <a:chExt cx="7886700" cy="23138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DC8DC0C-1009-4DAF-B14E-293467221318}"/>
                    </a:ext>
                  </a:extLst>
                </p:cNvPr>
                <p:cNvSpPr txBox="1"/>
                <p:nvPr/>
              </p:nvSpPr>
              <p:spPr>
                <a:xfrm>
                  <a:off x="628650" y="4253731"/>
                  <a:ext cx="7886700" cy="80460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algn="ctr"/>
                  <a:r>
                    <a:rPr lang="en-US" sz="3200" dirty="0"/>
                    <a:t>Solution satisfies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𝑨</m:t>
                              </m:r>
                            </m:e>
                            <m:sup>
                              <m:r>
                                <a:rPr lang="en-US" sz="3200" b="1" i="1" smtClean="0">
                                  <a:solidFill>
                                    <a:schemeClr val="tx2"/>
                                  </a:solidFill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p>
                      </m:sSup>
                      <m:r>
                        <a:rPr lang="en-US" sz="3200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a14:m>
                  <a:r>
                    <a:rPr lang="en-US" sz="3200" b="1" dirty="0"/>
                    <a:t> </a:t>
                  </a:r>
                </a:p>
                <a:p>
                  <a:pPr algn="ctr"/>
                  <a:r>
                    <a:rPr lang="en-US" sz="3200" u="sng" dirty="0"/>
                    <a:t>or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sSup>
                              <m:sSupPr>
                                <m:ctrlP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  <m:sup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200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3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3200" b="1" i="1" smtClean="0">
                                        <a:solidFill>
                                          <a:schemeClr val="tx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𝑻</m:t>
                                    </m:r>
                                  </m:sup>
                                </m:sSup>
                                <m:r>
                                  <a:rPr lang="en-US" sz="3200" b="1" i="1" smtClean="0">
                                    <a:solidFill>
                                      <a:schemeClr val="tx2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3200" b="1" i="1" smtClean="0">
                                <a:solidFill>
                                  <a:schemeClr val="tx2"/>
                                </a:solidFill>
                                <a:latin typeface="Cambria Math" panose="02040503050406030204" pitchFamily="18" charset="0"/>
                              </a:rPr>
                              <m:t>𝑻</m:t>
                            </m:r>
                          </m:sup>
                        </m:sSup>
                        <m:r>
                          <a:rPr lang="en-US" sz="32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en-US" sz="3200" b="1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DC8DC0C-1009-4DAF-B14E-2934672213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8650" y="4253731"/>
                  <a:ext cx="7886700" cy="804604"/>
                </a:xfrm>
                <a:prstGeom prst="rect">
                  <a:avLst/>
                </a:prstGeom>
                <a:blipFill>
                  <a:blip r:embed="rId4"/>
                  <a:stretch>
                    <a:fillRect t="-6818" b="-1159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936A14-2EC9-496D-9325-AB975C3805DC}"/>
                </a:ext>
              </a:extLst>
            </p:cNvPr>
            <p:cNvSpPr txBox="1"/>
            <p:nvPr/>
          </p:nvSpPr>
          <p:spPr>
            <a:xfrm>
              <a:off x="1322711" y="6003006"/>
              <a:ext cx="6498579" cy="56460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2800" i="1" dirty="0"/>
                <a:t>(Don’t actually compute the inverse!)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30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y New Default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y New Default Theme" id="{202CE20D-6297-4FC9-AF1B-03C97A535413}" vid="{ED504D84-C906-4636-8A7F-7D02A1BFF13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6522</TotalTime>
  <Words>5468</Words>
  <Application>Microsoft Office PowerPoint</Application>
  <PresentationFormat>On-screen Show (4:3)</PresentationFormat>
  <Paragraphs>1175</Paragraphs>
  <Slides>122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122</vt:i4>
      </vt:variant>
    </vt:vector>
  </HeadingPairs>
  <TitlesOfParts>
    <vt:vector size="127" baseType="lpstr">
      <vt:lpstr>Arial</vt:lpstr>
      <vt:lpstr>Calibri</vt:lpstr>
      <vt:lpstr>Cambria Math</vt:lpstr>
      <vt:lpstr>Courier New</vt:lpstr>
      <vt:lpstr>My New Default Theme</vt:lpstr>
      <vt:lpstr>Numerical Linear Algebra</vt:lpstr>
      <vt:lpstr>Administrivia</vt:lpstr>
      <vt:lpstr>This Week – Math</vt:lpstr>
      <vt:lpstr>This Week – Goal </vt:lpstr>
      <vt:lpstr>Adding Numbers</vt:lpstr>
      <vt:lpstr>Free Drinks in Vegas</vt:lpstr>
      <vt:lpstr>Let’s Make It Big</vt:lpstr>
      <vt:lpstr>Let’s Make It Big</vt:lpstr>
      <vt:lpstr>Trying it Out</vt:lpstr>
      <vt:lpstr>What’s a Number?</vt:lpstr>
      <vt:lpstr>Adding Two Numbers</vt:lpstr>
      <vt:lpstr>Some Gotchas</vt:lpstr>
      <vt:lpstr>Some Gotchas</vt:lpstr>
      <vt:lpstr>What’s a Number?</vt:lpstr>
      <vt:lpstr>Fixed-Point Arithmetic</vt:lpstr>
      <vt:lpstr>Floating Point</vt:lpstr>
      <vt:lpstr>Floating Point – Generally</vt:lpstr>
      <vt:lpstr>Floating Point</vt:lpstr>
      <vt:lpstr>Floating Point</vt:lpstr>
      <vt:lpstr>Floating Point</vt:lpstr>
      <vt:lpstr>Revisiting Adding Numbers</vt:lpstr>
      <vt:lpstr>Revisiting Adding Numbers</vt:lpstr>
      <vt:lpstr>Revisiting Adding Numbers</vt:lpstr>
      <vt:lpstr>Revisiting Adding Numbers</vt:lpstr>
      <vt:lpstr>Trying it Out</vt:lpstr>
      <vt:lpstr>Take-homes</vt:lpstr>
      <vt:lpstr>Vectors</vt:lpstr>
      <vt:lpstr>Vectors</vt:lpstr>
      <vt:lpstr>Scaling Vectors</vt:lpstr>
      <vt:lpstr>Adding Vectors</vt:lpstr>
      <vt:lpstr>Scaling and Adding</vt:lpstr>
      <vt:lpstr>Measuring Length</vt:lpstr>
      <vt:lpstr>Normalizing a Vector</vt:lpstr>
      <vt:lpstr>Dot Products</vt:lpstr>
      <vt:lpstr>Dot Products</vt:lpstr>
      <vt:lpstr>Dot Products</vt:lpstr>
      <vt:lpstr>Special Angles</vt:lpstr>
      <vt:lpstr>Special Angles</vt:lpstr>
      <vt:lpstr>Orthogonal Vectors</vt:lpstr>
      <vt:lpstr>Orthogonal Vectors</vt:lpstr>
      <vt:lpstr>Cross Product</vt:lpstr>
      <vt:lpstr>Operations You Should Know</vt:lpstr>
      <vt:lpstr>Matrices</vt:lpstr>
      <vt:lpstr>Matrices</vt:lpstr>
      <vt:lpstr>Matrix-Vector Product</vt:lpstr>
      <vt:lpstr>Matrix-Vector Product</vt:lpstr>
      <vt:lpstr>Matrix Multiplication</vt:lpstr>
      <vt:lpstr>Matrix Multiplication</vt:lpstr>
      <vt:lpstr>Matrix Multiplication</vt:lpstr>
      <vt:lpstr>Operations They Don’t Teach</vt:lpstr>
      <vt:lpstr>Broadcasting</vt:lpstr>
      <vt:lpstr>Broadcasting Example</vt:lpstr>
      <vt:lpstr>Two Uses for Matrices</vt:lpstr>
      <vt:lpstr>Images as Matrices</vt:lpstr>
      <vt:lpstr>Contrast – Gamma curve</vt:lpstr>
      <vt:lpstr>Contrast – Gamma curve</vt:lpstr>
      <vt:lpstr>Implementation</vt:lpstr>
      <vt:lpstr>Numerical Linear Algebra</vt:lpstr>
      <vt:lpstr>Images as Matrices</vt:lpstr>
      <vt:lpstr>Results</vt:lpstr>
      <vt:lpstr>Implementation</vt:lpstr>
      <vt:lpstr>Element-wise Operations</vt:lpstr>
      <vt:lpstr>Sums Across Axes</vt:lpstr>
      <vt:lpstr>Vectorizing Example</vt:lpstr>
      <vt:lpstr>Vectorizing Example</vt:lpstr>
      <vt:lpstr>Vectorizing Example</vt:lpstr>
      <vt:lpstr>Vectorizing Example</vt:lpstr>
      <vt:lpstr>Does it Make a Difference?</vt:lpstr>
      <vt:lpstr>Linear Independence</vt:lpstr>
      <vt:lpstr>Span</vt:lpstr>
      <vt:lpstr>Span</vt:lpstr>
      <vt:lpstr>Span</vt:lpstr>
      <vt:lpstr>Matrix-Vector Product</vt:lpstr>
      <vt:lpstr>An Intuition</vt:lpstr>
      <vt:lpstr>Linear Independence</vt:lpstr>
      <vt:lpstr>Linear Independence Intuition</vt:lpstr>
      <vt:lpstr>Linear Independence</vt:lpstr>
      <vt:lpstr>Linear Independence</vt:lpstr>
      <vt:lpstr>Rank</vt:lpstr>
      <vt:lpstr>Inverses</vt:lpstr>
      <vt:lpstr>Symmetric Matrices</vt:lpstr>
      <vt:lpstr>Special Matrices – Rotations</vt:lpstr>
      <vt:lpstr>Eigensystems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Eigenvectors of Symmetric Matrices</vt:lpstr>
      <vt:lpstr>The Singular Value Decomposition</vt:lpstr>
      <vt:lpstr>The Singular Value Decomposition</vt:lpstr>
      <vt:lpstr>Singular Value Decomposition</vt:lpstr>
      <vt:lpstr>Singular Value Decomposition</vt:lpstr>
      <vt:lpstr>Singular Value Decomposition</vt:lpstr>
      <vt:lpstr>Solving Least-Squares</vt:lpstr>
      <vt:lpstr>Solving Least-Squares</vt:lpstr>
      <vt:lpstr>Solving Least-Squares</vt:lpstr>
      <vt:lpstr>Solving Least-Squares</vt:lpstr>
      <vt:lpstr>When is Least-Squares Possible?</vt:lpstr>
      <vt:lpstr>When is Least-Squares Possible?</vt:lpstr>
      <vt:lpstr>Homogeneous Least-Squares</vt:lpstr>
      <vt:lpstr>Homogeneous Least-Squares</vt:lpstr>
      <vt:lpstr>Homogeneous Least-Squares</vt:lpstr>
      <vt:lpstr>Homogeneous Least-Squares</vt:lpstr>
      <vt:lpstr>Derivatives</vt:lpstr>
      <vt:lpstr>PowerPoint Presentation</vt:lpstr>
      <vt:lpstr>PowerPoint Presentation</vt:lpstr>
      <vt:lpstr>PowerPoint Presentation</vt:lpstr>
      <vt:lpstr>What Calculus Should I Know</vt:lpstr>
      <vt:lpstr>Partial Derivatives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I Know?</vt:lpstr>
      <vt:lpstr>PowerPoint Presentation</vt:lpstr>
      <vt:lpstr>Monte Carlo Methods</vt:lpstr>
      <vt:lpstr>Monte Carlo Methods</vt:lpstr>
      <vt:lpstr>Monte Carlo Methods</vt:lpstr>
      <vt:lpstr>Goldbach Conjecture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697</cp:revision>
  <dcterms:created xsi:type="dcterms:W3CDTF">2018-12-05T18:14:01Z</dcterms:created>
  <dcterms:modified xsi:type="dcterms:W3CDTF">2019-09-26T12:45:48Z</dcterms:modified>
</cp:coreProperties>
</file>