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6"/>
  </p:notesMasterIdLst>
  <p:sldIdLst>
    <p:sldId id="256" r:id="rId2"/>
    <p:sldId id="806" r:id="rId3"/>
    <p:sldId id="807" r:id="rId4"/>
    <p:sldId id="808" r:id="rId5"/>
    <p:sldId id="809" r:id="rId6"/>
    <p:sldId id="810" r:id="rId7"/>
    <p:sldId id="811" r:id="rId8"/>
    <p:sldId id="935" r:id="rId9"/>
    <p:sldId id="812" r:id="rId10"/>
    <p:sldId id="814" r:id="rId11"/>
    <p:sldId id="816" r:id="rId12"/>
    <p:sldId id="892" r:id="rId13"/>
    <p:sldId id="818" r:id="rId14"/>
    <p:sldId id="817" r:id="rId15"/>
    <p:sldId id="905" r:id="rId16"/>
    <p:sldId id="906" r:id="rId17"/>
    <p:sldId id="907" r:id="rId18"/>
    <p:sldId id="909" r:id="rId19"/>
    <p:sldId id="819" r:id="rId20"/>
    <p:sldId id="886" r:id="rId21"/>
    <p:sldId id="896" r:id="rId22"/>
    <p:sldId id="890" r:id="rId23"/>
    <p:sldId id="889" r:id="rId24"/>
    <p:sldId id="891" r:id="rId25"/>
    <p:sldId id="887" r:id="rId26"/>
    <p:sldId id="820" r:id="rId27"/>
    <p:sldId id="821" r:id="rId28"/>
    <p:sldId id="825" r:id="rId29"/>
    <p:sldId id="898" r:id="rId30"/>
    <p:sldId id="827" r:id="rId31"/>
    <p:sldId id="930" r:id="rId32"/>
    <p:sldId id="940" r:id="rId33"/>
    <p:sldId id="941" r:id="rId34"/>
    <p:sldId id="936" r:id="rId35"/>
    <p:sldId id="938" r:id="rId36"/>
    <p:sldId id="903" r:id="rId37"/>
    <p:sldId id="939" r:id="rId38"/>
    <p:sldId id="833" r:id="rId39"/>
    <p:sldId id="829" r:id="rId40"/>
    <p:sldId id="901" r:id="rId41"/>
    <p:sldId id="899" r:id="rId42"/>
    <p:sldId id="884" r:id="rId43"/>
    <p:sldId id="934" r:id="rId44"/>
    <p:sldId id="933" r:id="rId45"/>
    <p:sldId id="880" r:id="rId46"/>
    <p:sldId id="838" r:id="rId47"/>
    <p:sldId id="902" r:id="rId48"/>
    <p:sldId id="929" r:id="rId49"/>
    <p:sldId id="914" r:id="rId50"/>
    <p:sldId id="928" r:id="rId51"/>
    <p:sldId id="917" r:id="rId52"/>
    <p:sldId id="915" r:id="rId53"/>
    <p:sldId id="840" r:id="rId54"/>
    <p:sldId id="916" r:id="rId55"/>
    <p:sldId id="841" r:id="rId56"/>
    <p:sldId id="874" r:id="rId57"/>
    <p:sldId id="843" r:id="rId58"/>
    <p:sldId id="845" r:id="rId59"/>
    <p:sldId id="852" r:id="rId60"/>
    <p:sldId id="919" r:id="rId61"/>
    <p:sldId id="921" r:id="rId62"/>
    <p:sldId id="922" r:id="rId63"/>
    <p:sldId id="923" r:id="rId64"/>
    <p:sldId id="924" r:id="rId65"/>
    <p:sldId id="925" r:id="rId66"/>
    <p:sldId id="854" r:id="rId67"/>
    <p:sldId id="853" r:id="rId68"/>
    <p:sldId id="927" r:id="rId69"/>
    <p:sldId id="855" r:id="rId70"/>
    <p:sldId id="857" r:id="rId71"/>
    <p:sldId id="859" r:id="rId72"/>
    <p:sldId id="856" r:id="rId73"/>
    <p:sldId id="858" r:id="rId74"/>
    <p:sldId id="860" r:id="rId75"/>
    <p:sldId id="861" r:id="rId76"/>
    <p:sldId id="862" r:id="rId77"/>
    <p:sldId id="863" r:id="rId78"/>
    <p:sldId id="867" r:id="rId79"/>
    <p:sldId id="866" r:id="rId80"/>
    <p:sldId id="926" r:id="rId81"/>
    <p:sldId id="864" r:id="rId82"/>
    <p:sldId id="868" r:id="rId83"/>
    <p:sldId id="869" r:id="rId84"/>
    <p:sldId id="870" r:id="rId85"/>
    <p:sldId id="871" r:id="rId86"/>
    <p:sldId id="872" r:id="rId87"/>
    <p:sldId id="873" r:id="rId88"/>
    <p:sldId id="469" r:id="rId89"/>
    <p:sldId id="489" r:id="rId90"/>
    <p:sldId id="894" r:id="rId91"/>
    <p:sldId id="895" r:id="rId92"/>
    <p:sldId id="900" r:id="rId93"/>
    <p:sldId id="931" r:id="rId94"/>
    <p:sldId id="932" r:id="rId95"/>
    <p:sldId id="828" r:id="rId96"/>
    <p:sldId id="882" r:id="rId97"/>
    <p:sldId id="897" r:id="rId98"/>
    <p:sldId id="883" r:id="rId99"/>
    <p:sldId id="879" r:id="rId100"/>
    <p:sldId id="875" r:id="rId101"/>
    <p:sldId id="910" r:id="rId102"/>
    <p:sldId id="876" r:id="rId103"/>
    <p:sldId id="835" r:id="rId104"/>
    <p:sldId id="911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5D437-FD57-47B9-89FC-391269884102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89CA8-B82F-41B6-8C52-46E14CAA9293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From the website: “Russell Kirsch was a computer pioneer at the National Institute of Standards and Technology in the USA when he developed the system by which a camera could be fed into a computer. The photo is of Kirsch’s three month old son Walden and it measured a mere 176×176 pixels. Baby Walden now works in communications for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Intel.”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30.png"/><Relationship Id="rId7" Type="http://schemas.openxmlformats.org/officeDocument/2006/relationships/image" Target="../media/image2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30.png"/><Relationship Id="rId5" Type="http://schemas.openxmlformats.org/officeDocument/2006/relationships/image" Target="../media/image260.png"/><Relationship Id="rId10" Type="http://schemas.openxmlformats.org/officeDocument/2006/relationships/image" Target="../media/image320.png"/><Relationship Id="rId4" Type="http://schemas.openxmlformats.org/officeDocument/2006/relationships/image" Target="../media/image240.png"/><Relationship Id="rId9" Type="http://schemas.openxmlformats.org/officeDocument/2006/relationships/image" Target="../media/image31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1.png"/><Relationship Id="rId7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4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mbridgeincolour.com/tutorials/depth-of-field.htm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abelardomorell.net/project/camera-obscur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stverse.com/history/top-10-incredible-early-firsts-in-photography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545586" y="3264674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1DCFA1-7BC2-4A0B-B1A0-11309ACCAD3E}"/>
              </a:ext>
            </a:extLst>
          </p:cNvPr>
          <p:cNvGrpSpPr/>
          <p:nvPr/>
        </p:nvGrpSpPr>
        <p:grpSpPr>
          <a:xfrm>
            <a:off x="1762636" y="2978666"/>
            <a:ext cx="4480967" cy="839770"/>
            <a:chOff x="1762636" y="2978666"/>
            <a:chExt cx="4480967" cy="83977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F7F0CE1-2F3E-4EF5-BDC5-0F22A3641909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2356727" y="2978666"/>
              <a:ext cx="3886876" cy="7010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5F7D7D-47CE-490F-8587-285F2D2ED8EA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54163C-823E-4693-9205-BAE1463A0550}"/>
                </a:ext>
              </a:extLst>
            </p:cNvPr>
            <p:cNvSpPr txBox="1"/>
            <p:nvPr/>
          </p:nvSpPr>
          <p:spPr>
            <a:xfrm>
              <a:off x="1762636" y="323366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DB162A1-5402-4EE2-A442-96CB2E828BAF}"/>
              </a:ext>
            </a:extLst>
          </p:cNvPr>
          <p:cNvSpPr txBox="1"/>
          <p:nvPr/>
        </p:nvSpPr>
        <p:spPr>
          <a:xfrm>
            <a:off x="-66859" y="4983061"/>
            <a:ext cx="927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we find the projection P of a point X?</a:t>
            </a:r>
          </a:p>
          <a:p>
            <a:pPr algn="ctr"/>
            <a:r>
              <a:rPr lang="en-US" sz="2400" dirty="0"/>
              <a:t>Form visual ray from X to camera center and intersect it with camera plane</a:t>
            </a:r>
          </a:p>
          <a:p>
            <a:pPr algn="ctr"/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7AD5D6-1E39-4E99-82C3-9CBA049EFA35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D90CD5-AE1E-4748-90C4-CDE241FA200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2B7054-EA97-48C0-8E14-F7C6A0A8E266}"/>
              </a:ext>
            </a:extLst>
          </p:cNvPr>
          <p:cNvGrpSpPr/>
          <p:nvPr/>
        </p:nvGrpSpPr>
        <p:grpSpPr>
          <a:xfrm>
            <a:off x="4521666" y="1790465"/>
            <a:ext cx="0" cy="3164937"/>
            <a:chOff x="5427677" y="2021747"/>
            <a:chExt cx="0" cy="348143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24F543-3F6F-4227-8132-1120FC974835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0A6E05-0BB1-47A5-A9FD-1CE24BF8DF0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74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490EA-AD24-48EE-A6A6-AB12250E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Homogeneous Coordinates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D2082-D6E2-4F2C-92D2-EBC96F487BCC}"/>
              </a:ext>
            </a:extLst>
          </p:cNvPr>
          <p:cNvSpPr txBox="1"/>
          <p:nvPr/>
        </p:nvSpPr>
        <p:spPr>
          <a:xfrm>
            <a:off x="854390" y="2168455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F5067-04D6-46DB-AEBF-814742A0E1B4}"/>
              </a:ext>
            </a:extLst>
          </p:cNvPr>
          <p:cNvSpPr txBox="1"/>
          <p:nvPr/>
        </p:nvSpPr>
        <p:spPr>
          <a:xfrm>
            <a:off x="2538574" y="1560352"/>
            <a:ext cx="248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Vector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7118A6-A4C8-487F-865A-BD539EF6CDCA}"/>
                  </a:ext>
                </a:extLst>
              </p:cNvPr>
              <p:cNvSpPr txBox="1"/>
              <p:nvPr/>
            </p:nvSpPr>
            <p:spPr>
              <a:xfrm>
                <a:off x="2997077" y="2137678"/>
                <a:ext cx="15661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7118A6-A4C8-487F-865A-BD539EF6C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077" y="2137678"/>
                <a:ext cx="156613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08D9B8C-62D4-479B-8496-52A7200DD5AF}"/>
              </a:ext>
            </a:extLst>
          </p:cNvPr>
          <p:cNvSpPr txBox="1"/>
          <p:nvPr/>
        </p:nvSpPr>
        <p:spPr>
          <a:xfrm>
            <a:off x="854390" y="3204258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B9436-18EC-4F5C-B655-0C348EEDEE55}"/>
              </a:ext>
            </a:extLst>
          </p:cNvPr>
          <p:cNvGrpSpPr/>
          <p:nvPr/>
        </p:nvGrpSpPr>
        <p:grpSpPr>
          <a:xfrm>
            <a:off x="2960273" y="3173481"/>
            <a:ext cx="1639743" cy="1081789"/>
            <a:chOff x="2960273" y="3173481"/>
            <a:chExt cx="1639743" cy="1081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13C3F3-D759-4199-AAA4-F1E5FCDB6499}"/>
                    </a:ext>
                  </a:extLst>
                </p:cNvPr>
                <p:cNvSpPr txBox="1"/>
                <p:nvPr/>
              </p:nvSpPr>
              <p:spPr>
                <a:xfrm>
                  <a:off x="3161000" y="3173481"/>
                  <a:ext cx="123828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𝑹𝒙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13C3F3-D759-4199-AAA4-F1E5FCDB6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000" y="3173481"/>
                  <a:ext cx="123828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816BF9-21FB-47F1-8F7B-E6CFBCA25FDA}"/>
                    </a:ext>
                  </a:extLst>
                </p:cNvPr>
                <p:cNvSpPr txBox="1"/>
                <p:nvPr/>
              </p:nvSpPr>
              <p:spPr>
                <a:xfrm>
                  <a:off x="2960273" y="3621327"/>
                  <a:ext cx="1639743" cy="281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816BF9-21FB-47F1-8F7B-E6CFBCA25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273" y="3621327"/>
                  <a:ext cx="1639743" cy="281937"/>
                </a:xfrm>
                <a:prstGeom prst="rect">
                  <a:avLst/>
                </a:prstGeom>
                <a:blipFill>
                  <a:blip r:embed="rId4"/>
                  <a:stretch>
                    <a:fillRect l="-2974" t="-2174" r="-2602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84A58C-A9ED-4966-A399-8EB8A45CFCE3}"/>
                    </a:ext>
                  </a:extLst>
                </p:cNvPr>
                <p:cNvSpPr txBox="1"/>
                <p:nvPr/>
              </p:nvSpPr>
              <p:spPr>
                <a:xfrm>
                  <a:off x="3174177" y="3978271"/>
                  <a:ext cx="121193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det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84A58C-A9ED-4966-A399-8EB8A45CF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4177" y="3978271"/>
                  <a:ext cx="121193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513" r="-2010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23FC8-434E-424F-92E5-2C6BA0C83B69}"/>
                  </a:ext>
                </a:extLst>
              </p:cNvPr>
              <p:cNvSpPr txBox="1"/>
              <p:nvPr/>
            </p:nvSpPr>
            <p:spPr>
              <a:xfrm>
                <a:off x="5137958" y="3015553"/>
                <a:ext cx="3261149" cy="746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23FC8-434E-424F-92E5-2C6BA0C83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3015553"/>
                <a:ext cx="3261149" cy="7467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AAC7769-46BB-4EF0-8A95-49169ABAF414}"/>
              </a:ext>
            </a:extLst>
          </p:cNvPr>
          <p:cNvSpPr txBox="1"/>
          <p:nvPr/>
        </p:nvSpPr>
        <p:spPr>
          <a:xfrm>
            <a:off x="5266232" y="1560352"/>
            <a:ext cx="300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620349-74AA-4A68-8D69-5EB96D07DBB5}"/>
                  </a:ext>
                </a:extLst>
              </p:cNvPr>
              <p:cNvSpPr txBox="1"/>
              <p:nvPr/>
            </p:nvSpPr>
            <p:spPr>
              <a:xfrm>
                <a:off x="5137958" y="1981160"/>
                <a:ext cx="3261149" cy="743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620349-74AA-4A68-8D69-5EB96D07D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1981160"/>
                <a:ext cx="3261149" cy="7439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75F3581-B19D-492A-8C45-773BC41002C1}"/>
              </a:ext>
            </a:extLst>
          </p:cNvPr>
          <p:cNvSpPr txBox="1"/>
          <p:nvPr/>
        </p:nvSpPr>
        <p:spPr>
          <a:xfrm>
            <a:off x="854390" y="4507509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Rigid Body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DADDB-385A-48B7-8758-291C79EDB981}"/>
                  </a:ext>
                </a:extLst>
              </p:cNvPr>
              <p:cNvSpPr txBox="1"/>
              <p:nvPr/>
            </p:nvSpPr>
            <p:spPr>
              <a:xfrm>
                <a:off x="2872043" y="4476732"/>
                <a:ext cx="18162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DADDB-385A-48B7-8758-291C79ED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043" y="4476732"/>
                <a:ext cx="181620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D7B3C0-4A1D-473E-964B-A835E3BF8DCE}"/>
                  </a:ext>
                </a:extLst>
              </p:cNvPr>
              <p:cNvSpPr txBox="1"/>
              <p:nvPr/>
            </p:nvSpPr>
            <p:spPr>
              <a:xfrm>
                <a:off x="5137958" y="4320214"/>
                <a:ext cx="3261149" cy="743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D7B3C0-4A1D-473E-964B-A835E3BF8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4320214"/>
                <a:ext cx="3261149" cy="7439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373B918-7BFC-46A2-A903-258D180FA636}"/>
              </a:ext>
            </a:extLst>
          </p:cNvPr>
          <p:cNvSpPr txBox="1"/>
          <p:nvPr/>
        </p:nvSpPr>
        <p:spPr>
          <a:xfrm>
            <a:off x="854390" y="5597092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15E8E-1E5F-4A79-9E57-A170FD379A05}"/>
                  </a:ext>
                </a:extLst>
              </p:cNvPr>
              <p:cNvSpPr txBox="1"/>
              <p:nvPr/>
            </p:nvSpPr>
            <p:spPr>
              <a:xfrm>
                <a:off x="2878455" y="5566315"/>
                <a:ext cx="180337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15E8E-1E5F-4A79-9E57-A170FD379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455" y="5566315"/>
                <a:ext cx="180337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723201-EDD6-4ED5-85FB-36FCE7B1CBB7}"/>
                  </a:ext>
                </a:extLst>
              </p:cNvPr>
              <p:cNvSpPr txBox="1"/>
              <p:nvPr/>
            </p:nvSpPr>
            <p:spPr>
              <a:xfrm>
                <a:off x="5137958" y="5409541"/>
                <a:ext cx="3261149" cy="744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723201-EDD6-4ED5-85FB-36FCE7B1C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5409541"/>
                <a:ext cx="3261149" cy="7444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6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8" grpId="0"/>
      <p:bldP spid="1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F703308-88E0-4F07-A391-4E89783166B3}"/>
              </a:ext>
            </a:extLst>
          </p:cNvPr>
          <p:cNvSpPr/>
          <p:nvPr/>
        </p:nvSpPr>
        <p:spPr>
          <a:xfrm>
            <a:off x="1832697" y="3429000"/>
            <a:ext cx="5992501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2ECBED-457F-497C-A8A8-E8F967E2100C}"/>
              </a:ext>
            </a:extLst>
          </p:cNvPr>
          <p:cNvGrpSpPr/>
          <p:nvPr/>
        </p:nvGrpSpPr>
        <p:grpSpPr>
          <a:xfrm>
            <a:off x="1214844" y="2100395"/>
            <a:ext cx="3852106" cy="2158132"/>
            <a:chOff x="1214844" y="2100395"/>
            <a:chExt cx="3852106" cy="21581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1214844" y="3054502"/>
              <a:ext cx="1978032" cy="120402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1318802" y="2100395"/>
              <a:ext cx="374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2D homogeneous point (3D)</a:t>
              </a:r>
              <a:endParaRPr lang="en-US" sz="2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4D7590-7D4B-42BA-A6B9-C9E9CBF93D27}"/>
              </a:ext>
            </a:extLst>
          </p:cNvPr>
          <p:cNvGrpSpPr/>
          <p:nvPr/>
        </p:nvGrpSpPr>
        <p:grpSpPr>
          <a:xfrm>
            <a:off x="5211819" y="2094177"/>
            <a:ext cx="3663733" cy="2184208"/>
            <a:chOff x="5211819" y="2094177"/>
            <a:chExt cx="3663733" cy="21842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3D5497-8ED6-4FF0-AB24-FEF314D3182A}"/>
                </a:ext>
              </a:extLst>
            </p:cNvPr>
            <p:cNvSpPr txBox="1"/>
            <p:nvPr/>
          </p:nvSpPr>
          <p:spPr>
            <a:xfrm>
              <a:off x="5211819" y="2094177"/>
              <a:ext cx="366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X: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3d homogeneous point (4D)</a:t>
              </a:r>
              <a:endParaRPr lang="en-US" sz="28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E9C88C-FB75-44D7-8415-FACC308D2928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7043686" y="3048284"/>
              <a:ext cx="1399366" cy="123010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02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E9C88C-FB75-44D7-8415-FACC308D292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863585" y="3479172"/>
            <a:ext cx="35893" cy="7731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3D5497-8ED6-4FF0-AB24-FEF314D3182A}"/>
              </a:ext>
            </a:extLst>
          </p:cNvPr>
          <p:cNvSpPr txBox="1"/>
          <p:nvPr/>
        </p:nvSpPr>
        <p:spPr>
          <a:xfrm>
            <a:off x="5211819" y="2094177"/>
            <a:ext cx="3303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translation between world system and camera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703308-88E0-4F07-A391-4E89783166B3}"/>
              </a:ext>
            </a:extLst>
          </p:cNvPr>
          <p:cNvSpPr/>
          <p:nvPr/>
        </p:nvSpPr>
        <p:spPr>
          <a:xfrm>
            <a:off x="1832697" y="3429000"/>
            <a:ext cx="3525967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1318802" y="2100395"/>
            <a:ext cx="4352155" cy="2177990"/>
            <a:chOff x="1117467" y="2100395"/>
            <a:chExt cx="4352155" cy="217799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>
              <a:off x="3926048" y="3028426"/>
              <a:ext cx="1543574" cy="124995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1117467" y="2100395"/>
              <a:ext cx="3303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rotation between world system and camera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451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BA11A8-7981-4257-AF96-875331359BCE}"/>
              </a:ext>
            </a:extLst>
          </p:cNvPr>
          <p:cNvGrpSpPr/>
          <p:nvPr/>
        </p:nvGrpSpPr>
        <p:grpSpPr>
          <a:xfrm>
            <a:off x="3946291" y="1688777"/>
            <a:ext cx="4988548" cy="1846871"/>
            <a:chOff x="3759999" y="1688777"/>
            <a:chExt cx="4988548" cy="184687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AD89BC-9592-4070-9F58-981E74D5F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9999" y="2122415"/>
              <a:ext cx="863787" cy="141323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11258-DE85-406E-9F18-7764F0BB8278}"/>
                </a:ext>
              </a:extLst>
            </p:cNvPr>
            <p:cNvSpPr txBox="1"/>
            <p:nvPr/>
          </p:nvSpPr>
          <p:spPr>
            <a:xfrm>
              <a:off x="4528885" y="1688777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skew of camera axes</a:t>
              </a:r>
              <a:endParaRPr lang="en-US" sz="28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89D9D8A-7DF0-4B20-B18A-E2EFDD3F6A3E}"/>
              </a:ext>
            </a:extLst>
          </p:cNvPr>
          <p:cNvGrpSpPr/>
          <p:nvPr/>
        </p:nvGrpSpPr>
        <p:grpSpPr>
          <a:xfrm>
            <a:off x="593606" y="1481350"/>
            <a:ext cx="4219662" cy="2117450"/>
            <a:chOff x="352338" y="1481350"/>
            <a:chExt cx="4219662" cy="21174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352338" y="1481350"/>
              <a:ext cx="4219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scale between world and image x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endParaRPr lang="en-US" sz="28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92B6DF-1A37-4CE5-851B-DB4C5CAD55FF}"/>
                </a:ext>
              </a:extLst>
            </p:cNvPr>
            <p:cNvGrpSpPr/>
            <p:nvPr/>
          </p:nvGrpSpPr>
          <p:grpSpPr>
            <a:xfrm>
              <a:off x="1803633" y="2676088"/>
              <a:ext cx="927769" cy="922712"/>
              <a:chOff x="1803633" y="2676088"/>
              <a:chExt cx="927769" cy="922712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4E4D1A-96BB-4676-ABBD-AF831AC6E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3633" y="2676088"/>
                <a:ext cx="597631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331B167-126F-4771-BB12-CCEEBB719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264" y="2676088"/>
                <a:ext cx="330138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3313651" y="4521104"/>
            <a:ext cx="4666010" cy="2207776"/>
            <a:chOff x="3313651" y="4521104"/>
            <a:chExt cx="4666010" cy="220777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3651" y="4521104"/>
              <a:ext cx="553675" cy="13344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3759999" y="5774773"/>
              <a:ext cx="4219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scale between world and image y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endParaRPr lang="en-US" sz="28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4847206" y="2521059"/>
            <a:ext cx="3987959" cy="2000045"/>
            <a:chOff x="4813268" y="2521059"/>
            <a:chExt cx="3987959" cy="20000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3301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109210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92344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0D5D00-F669-427F-A3E9-086442B6BE3F}"/>
              </a:ext>
            </a:extLst>
          </p:cNvPr>
          <p:cNvCxnSpPr>
            <a:cxnSpLocks/>
          </p:cNvCxnSpPr>
          <p:nvPr/>
        </p:nvCxnSpPr>
        <p:spPr>
          <a:xfrm>
            <a:off x="3419378" y="2617365"/>
            <a:ext cx="0" cy="9814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8399B5-3675-45F8-8B56-504CA22BBD85}"/>
              </a:ext>
            </a:extLst>
          </p:cNvPr>
          <p:cNvSpPr txBox="1"/>
          <p:nvPr/>
        </p:nvSpPr>
        <p:spPr>
          <a:xfrm>
            <a:off x="2139360" y="2029639"/>
            <a:ext cx="256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3x3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A091A6-777C-4237-B3CA-D6D8FC377F3F}"/>
              </a:ext>
            </a:extLst>
          </p:cNvPr>
          <p:cNvSpPr txBox="1"/>
          <p:nvPr/>
        </p:nvSpPr>
        <p:spPr>
          <a:xfrm>
            <a:off x="5378909" y="2029639"/>
            <a:ext cx="256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3x4</a:t>
            </a:r>
            <a:endParaRPr lang="en-US" sz="28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1C6C85-E3AA-46F7-BDAE-D2EF6F46467B}"/>
              </a:ext>
            </a:extLst>
          </p:cNvPr>
          <p:cNvCxnSpPr>
            <a:cxnSpLocks/>
          </p:cNvCxnSpPr>
          <p:nvPr/>
        </p:nvCxnSpPr>
        <p:spPr>
          <a:xfrm>
            <a:off x="6658927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1394F2-580D-4CEA-B915-01099A1DEE82}"/>
              </a:ext>
            </a:extLst>
          </p:cNvPr>
          <p:cNvCxnSpPr>
            <a:cxnSpLocks/>
          </p:cNvCxnSpPr>
          <p:nvPr/>
        </p:nvCxnSpPr>
        <p:spPr>
          <a:xfrm>
            <a:off x="8405235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EFF1EFC-AD5A-43A9-8A3A-1205B3E00C00}"/>
              </a:ext>
            </a:extLst>
          </p:cNvPr>
          <p:cNvSpPr txBox="1"/>
          <p:nvPr/>
        </p:nvSpPr>
        <p:spPr>
          <a:xfrm>
            <a:off x="7836004" y="2029639"/>
            <a:ext cx="11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4x1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BF118A-C61B-4381-B02A-E237D7D42215}"/>
              </a:ext>
            </a:extLst>
          </p:cNvPr>
          <p:cNvSpPr txBox="1"/>
          <p:nvPr/>
        </p:nvSpPr>
        <p:spPr>
          <a:xfrm>
            <a:off x="628650" y="2029639"/>
            <a:ext cx="11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3x1</a:t>
            </a:r>
            <a:endParaRPr lang="en-US" sz="28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40D109B-D31A-48AD-A2E9-63A9634263AE}"/>
              </a:ext>
            </a:extLst>
          </p:cNvPr>
          <p:cNvCxnSpPr>
            <a:cxnSpLocks/>
          </p:cNvCxnSpPr>
          <p:nvPr/>
        </p:nvCxnSpPr>
        <p:spPr>
          <a:xfrm>
            <a:off x="1187560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0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7F0CE1-2F3E-4EF5-BDC5-0F22A3641909}"/>
              </a:ext>
            </a:extLst>
          </p:cNvPr>
          <p:cNvCxnSpPr>
            <a:cxnSpLocks/>
          </p:cNvCxnSpPr>
          <p:nvPr/>
        </p:nvCxnSpPr>
        <p:spPr>
          <a:xfrm flipH="1">
            <a:off x="2356728" y="2897670"/>
            <a:ext cx="4335976" cy="78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A5F7D7D-47CE-490F-8587-285F2D2ED8EA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163C-823E-4693-9205-BAE1463A0550}"/>
              </a:ext>
            </a:extLst>
          </p:cNvPr>
          <p:cNvSpPr txBox="1"/>
          <p:nvPr/>
        </p:nvSpPr>
        <p:spPr>
          <a:xfrm>
            <a:off x="1762636" y="3233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AB9D5-21A5-488C-9258-F3D8D40E4D82}"/>
              </a:ext>
            </a:extLst>
          </p:cNvPr>
          <p:cNvSpPr txBox="1"/>
          <p:nvPr/>
        </p:nvSpPr>
        <p:spPr>
          <a:xfrm>
            <a:off x="-66859" y="4983061"/>
            <a:ext cx="927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Both X and X’ project to P. Which appears in the image?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Are there points for which projection is undefined?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C9C925-6FAA-4729-B860-6E2799555368}"/>
              </a:ext>
            </a:extLst>
          </p:cNvPr>
          <p:cNvSpPr/>
          <p:nvPr/>
        </p:nvSpPr>
        <p:spPr bwMode="auto">
          <a:xfrm>
            <a:off x="6615170" y="281601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334086-AF39-44CB-91B6-08ECD1EC3F1D}"/>
              </a:ext>
            </a:extLst>
          </p:cNvPr>
          <p:cNvSpPr txBox="1"/>
          <p:nvPr/>
        </p:nvSpPr>
        <p:spPr>
          <a:xfrm>
            <a:off x="6788724" y="286201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FF2B33-8979-4ABA-A29E-32925BE185DA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FDAE2-6EA5-4EBB-BDA5-360EF60F54F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04BCE6-B9A6-41B4-AD78-B144D39AB0C0}"/>
              </a:ext>
            </a:extLst>
          </p:cNvPr>
          <p:cNvGrpSpPr/>
          <p:nvPr/>
        </p:nvGrpSpPr>
        <p:grpSpPr>
          <a:xfrm>
            <a:off x="4521666" y="1790465"/>
            <a:ext cx="0" cy="3164937"/>
            <a:chOff x="5427677" y="2021747"/>
            <a:chExt cx="0" cy="348143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932BEA2-6920-4922-B670-A2E19C0AC7B7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42E7226-F5BD-46D7-A22F-0CB8EA61DC22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2365E02-1C40-4A71-9FD2-6EC610B6D184}"/>
              </a:ext>
            </a:extLst>
          </p:cNvPr>
          <p:cNvSpPr txBox="1"/>
          <p:nvPr/>
        </p:nvSpPr>
        <p:spPr>
          <a:xfrm>
            <a:off x="4545586" y="3264674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697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2EA9-9B84-44DD-A3E1-73029E4A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Aside: Remember This?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98CDC3-E603-4D99-A69C-F45180B6ECC9}"/>
              </a:ext>
            </a:extLst>
          </p:cNvPr>
          <p:cNvGrpSpPr/>
          <p:nvPr/>
        </p:nvGrpSpPr>
        <p:grpSpPr>
          <a:xfrm>
            <a:off x="1161158" y="1566154"/>
            <a:ext cx="6897064" cy="2934510"/>
            <a:chOff x="1661809" y="2557514"/>
            <a:chExt cx="5252936" cy="22349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EBEBBC-C50A-47D5-ABEA-851ACBA5ADA6}"/>
                </a:ext>
              </a:extLst>
            </p:cNvPr>
            <p:cNvCxnSpPr/>
            <p:nvPr/>
          </p:nvCxnSpPr>
          <p:spPr>
            <a:xfrm>
              <a:off x="1661809" y="4109936"/>
              <a:ext cx="5252936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7C0B14-1040-4976-8CFD-EECBFC4E8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809" y="2557514"/>
              <a:ext cx="5252936" cy="223497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2B913B-64B5-4FCB-BC2A-2515C20BBD3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809" y="4109936"/>
              <a:ext cx="0" cy="682557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6D61C0-256A-4070-A490-773DFB6F352B}"/>
                </a:ext>
              </a:extLst>
            </p:cNvPr>
            <p:cNvCxnSpPr>
              <a:cxnSpLocks/>
            </p:cNvCxnSpPr>
            <p:nvPr/>
          </p:nvCxnSpPr>
          <p:spPr>
            <a:xfrm>
              <a:off x="6914745" y="2557514"/>
              <a:ext cx="0" cy="1552422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4E96FA-55BC-4C8E-92FB-37220C4238D0}"/>
              </a:ext>
            </a:extLst>
          </p:cNvPr>
          <p:cNvGrpSpPr/>
          <p:nvPr/>
        </p:nvGrpSpPr>
        <p:grpSpPr>
          <a:xfrm>
            <a:off x="1785427" y="3033409"/>
            <a:ext cx="3151356" cy="1142127"/>
            <a:chOff x="1785427" y="3033409"/>
            <a:chExt cx="3151356" cy="11421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E987FD-263D-49AF-AB79-6926EFF34687}"/>
                </a:ext>
              </a:extLst>
            </p:cNvPr>
            <p:cNvSpPr txBox="1"/>
            <p:nvPr/>
          </p:nvSpPr>
          <p:spPr>
            <a:xfrm>
              <a:off x="4609690" y="3033409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60095C-D6D5-4447-A291-A87FA6B3CB13}"/>
                </a:ext>
              </a:extLst>
            </p:cNvPr>
            <p:cNvSpPr txBox="1"/>
            <p:nvPr/>
          </p:nvSpPr>
          <p:spPr>
            <a:xfrm>
              <a:off x="1785427" y="3590761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C41BC4-E1A1-42BC-98EB-0EBAAEC7DBDC}"/>
              </a:ext>
            </a:extLst>
          </p:cNvPr>
          <p:cNvGrpSpPr/>
          <p:nvPr/>
        </p:nvGrpSpPr>
        <p:grpSpPr>
          <a:xfrm>
            <a:off x="685477" y="2280578"/>
            <a:ext cx="7773047" cy="2064377"/>
            <a:chOff x="685477" y="2280578"/>
            <a:chExt cx="7773047" cy="20643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803F5-8B69-49AE-B686-7FCEE63DA93E}"/>
                </a:ext>
              </a:extLst>
            </p:cNvPr>
            <p:cNvGrpSpPr/>
            <p:nvPr/>
          </p:nvGrpSpPr>
          <p:grpSpPr>
            <a:xfrm>
              <a:off x="685477" y="2946335"/>
              <a:ext cx="1427043" cy="1398620"/>
              <a:chOff x="685477" y="2946335"/>
              <a:chExt cx="1427043" cy="13986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4B45C5-43B2-4980-A534-5835DCADFE1B}"/>
                  </a:ext>
                </a:extLst>
              </p:cNvPr>
              <p:cNvSpPr txBox="1"/>
              <p:nvPr/>
            </p:nvSpPr>
            <p:spPr>
              <a:xfrm>
                <a:off x="685477" y="3760180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3CEAE0-CA79-4CBD-BBD4-D50EB69AADD6}"/>
                  </a:ext>
                </a:extLst>
              </p:cNvPr>
              <p:cNvSpPr txBox="1"/>
              <p:nvPr/>
            </p:nvSpPr>
            <p:spPr>
              <a:xfrm>
                <a:off x="1785427" y="2946335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b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A84485-7793-44BC-88B1-7EE8243E5CE4}"/>
                </a:ext>
              </a:extLst>
            </p:cNvPr>
            <p:cNvSpPr txBox="1"/>
            <p:nvPr/>
          </p:nvSpPr>
          <p:spPr>
            <a:xfrm>
              <a:off x="5838619" y="3630357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815A75-B68B-418A-8667-28DE0A2201BE}"/>
                </a:ext>
              </a:extLst>
            </p:cNvPr>
            <p:cNvSpPr txBox="1"/>
            <p:nvPr/>
          </p:nvSpPr>
          <p:spPr>
            <a:xfrm>
              <a:off x="8131431" y="2280578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0D03D4-CD8D-4DA9-87DA-7FB00DA702C3}"/>
              </a:ext>
            </a:extLst>
          </p:cNvPr>
          <p:cNvGrpSpPr/>
          <p:nvPr/>
        </p:nvGrpSpPr>
        <p:grpSpPr>
          <a:xfrm>
            <a:off x="1785427" y="4682052"/>
            <a:ext cx="5487481" cy="1403076"/>
            <a:chOff x="1785427" y="4682052"/>
            <a:chExt cx="5487481" cy="1403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3D9EC3-39F9-48CD-B269-2CA9D2F1BD01}"/>
                    </a:ext>
                  </a:extLst>
                </p:cNvPr>
                <p:cNvSpPr txBox="1"/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3D9EC3-39F9-48CD-B269-2CA9D2F1BD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A4F712B-F38B-4B9C-A7DC-28531C4E20C4}"/>
                    </a:ext>
                  </a:extLst>
                </p:cNvPr>
                <p:cNvSpPr txBox="1"/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A4F712B-F38B-4B9C-A7DC-28531C4E20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0CC3C0C-5C07-4783-998B-7905F25EDB48}"/>
                </a:ext>
              </a:extLst>
            </p:cNvPr>
            <p:cNvCxnSpPr/>
            <p:nvPr/>
          </p:nvCxnSpPr>
          <p:spPr>
            <a:xfrm>
              <a:off x="3830773" y="5383590"/>
              <a:ext cx="110895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0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Equations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573098" y="3258953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5F7D7D-47CE-490F-8587-285F2D2ED8EA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163C-823E-4693-9205-BAE1463A0550}"/>
              </a:ext>
            </a:extLst>
          </p:cNvPr>
          <p:cNvSpPr txBox="1"/>
          <p:nvPr/>
        </p:nvSpPr>
        <p:spPr>
          <a:xfrm>
            <a:off x="2487392" y="370219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454FF-3C61-4E1F-B9E3-CEB28B6C68B8}"/>
              </a:ext>
            </a:extLst>
          </p:cNvPr>
          <p:cNvSpPr txBox="1"/>
          <p:nvPr/>
        </p:nvSpPr>
        <p:spPr>
          <a:xfrm>
            <a:off x="4267199" y="2338069"/>
            <a:ext cx="198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X </a:t>
            </a:r>
            <a:r>
              <a:rPr lang="en-US" sz="3200" dirty="0"/>
              <a:t>(</a:t>
            </a:r>
            <a:r>
              <a:rPr lang="en-US" sz="3200" dirty="0" err="1"/>
              <a:t>x,y,z</a:t>
            </a:r>
            <a:r>
              <a:rPr lang="en-US" sz="3200" dirty="0"/>
              <a:t>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1EAF09-0DEF-4D06-BC62-6A2800774905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5E2B7B-20F1-4C66-8657-9A30485F055F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40220E-9B06-4221-9646-F8A8431618A5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6E43B2-A580-4A3E-8861-3C018D0E801C}"/>
              </a:ext>
            </a:extLst>
          </p:cNvPr>
          <p:cNvCxnSpPr>
            <a:cxnSpLocks/>
          </p:cNvCxnSpPr>
          <p:nvPr/>
        </p:nvCxnSpPr>
        <p:spPr>
          <a:xfrm flipV="1">
            <a:off x="6324599" y="2928029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6D4811D-6AEC-4B9A-ABE8-B4DB0AC186CD}"/>
              </a:ext>
            </a:extLst>
          </p:cNvPr>
          <p:cNvSpPr txBox="1"/>
          <p:nvPr/>
        </p:nvSpPr>
        <p:spPr>
          <a:xfrm>
            <a:off x="-66859" y="4722087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Coordinate system: </a:t>
            </a:r>
            <a:r>
              <a:rPr lang="en-US" sz="2800" b="1" dirty="0"/>
              <a:t>O</a:t>
            </a:r>
            <a:r>
              <a:rPr lang="en-US" sz="2800" dirty="0"/>
              <a:t> is origin, XY in image, Z sticks out.</a:t>
            </a:r>
          </a:p>
          <a:p>
            <a:pPr algn="ctr"/>
            <a:r>
              <a:rPr lang="en-US" sz="2800" dirty="0"/>
              <a:t>XY is image plane, Z is optical axis.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93A534A-8F58-4603-B757-BCB6837C305D}"/>
              </a:ext>
            </a:extLst>
          </p:cNvPr>
          <p:cNvGrpSpPr/>
          <p:nvPr/>
        </p:nvGrpSpPr>
        <p:grpSpPr>
          <a:xfrm>
            <a:off x="7002521" y="1976735"/>
            <a:ext cx="1600200" cy="2341840"/>
            <a:chOff x="7002521" y="1976735"/>
            <a:chExt cx="1600200" cy="234184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48D8F0-BC97-427C-9D82-7E0FCFE2849C}"/>
                </a:ext>
              </a:extLst>
            </p:cNvPr>
            <p:cNvCxnSpPr/>
            <p:nvPr/>
          </p:nvCxnSpPr>
          <p:spPr bwMode="auto">
            <a:xfrm flipH="1">
              <a:off x="7459721" y="34290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134E474-034B-4D8A-960E-4B41EB76D951}"/>
                </a:ext>
              </a:extLst>
            </p:cNvPr>
            <p:cNvCxnSpPr/>
            <p:nvPr/>
          </p:nvCxnSpPr>
          <p:spPr bwMode="auto">
            <a:xfrm flipV="1">
              <a:off x="8602721" y="22860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EB7691E-560C-41E8-A9E1-7CB73EE0E24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12121" y="3429000"/>
              <a:ext cx="990600" cy="4572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F695AE-D53E-490E-A89E-2A2ACF957DD6}"/>
                </a:ext>
              </a:extLst>
            </p:cNvPr>
            <p:cNvSpPr txBox="1"/>
            <p:nvPr/>
          </p:nvSpPr>
          <p:spPr>
            <a:xfrm>
              <a:off x="7002521" y="3124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B14BFC-7DFF-44DF-8E0D-7E6FEB77236E}"/>
                </a:ext>
              </a:extLst>
            </p:cNvPr>
            <p:cNvSpPr txBox="1"/>
            <p:nvPr/>
          </p:nvSpPr>
          <p:spPr>
            <a:xfrm>
              <a:off x="7231121" y="37338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35C0AE-ED37-4244-B77F-7D762C783152}"/>
                </a:ext>
              </a:extLst>
            </p:cNvPr>
            <p:cNvSpPr txBox="1"/>
            <p:nvPr/>
          </p:nvSpPr>
          <p:spPr>
            <a:xfrm>
              <a:off x="8221721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A8047AF-D05F-46BC-AE81-B96854E17FDF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9A97A33-9A02-45A8-B045-591E850574E8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28F53D-ED0B-4853-B7CA-1B3B80B76810}"/>
              </a:ext>
            </a:extLst>
          </p:cNvPr>
          <p:cNvSpPr txBox="1"/>
          <p:nvPr/>
        </p:nvSpPr>
        <p:spPr>
          <a:xfrm>
            <a:off x="-214020" y="5680258"/>
            <a:ext cx="92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x,y,z</a:t>
            </a:r>
            <a:r>
              <a:rPr lang="en-US" sz="2800" dirty="0"/>
              <a:t>) projects to (</a:t>
            </a:r>
            <a:r>
              <a:rPr lang="en-US" sz="2800" dirty="0" err="1"/>
              <a:t>fx</a:t>
            </a:r>
            <a:r>
              <a:rPr lang="en-US" sz="2800" dirty="0"/>
              <a:t>/</a:t>
            </a:r>
            <a:r>
              <a:rPr lang="en-US" sz="2800" dirty="0" err="1"/>
              <a:t>z,fy</a:t>
            </a:r>
            <a:r>
              <a:rPr lang="en-US" sz="2800" dirty="0"/>
              <a:t>/z) via similar triangles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304FC9-9F98-4212-90A1-65E2019017D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0F7DD-C8C7-4964-A4D0-1AF61EB1666D}"/>
              </a:ext>
            </a:extLst>
          </p:cNvPr>
          <p:cNvCxnSpPr>
            <a:cxnSpLocks/>
          </p:cNvCxnSpPr>
          <p:nvPr/>
        </p:nvCxnSpPr>
        <p:spPr>
          <a:xfrm>
            <a:off x="2209799" y="3301257"/>
            <a:ext cx="0" cy="389848"/>
          </a:xfrm>
          <a:prstGeom prst="line">
            <a:avLst/>
          </a:prstGeom>
          <a:ln w="762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8C532-FC8F-41E5-BB91-43E831A1CF37}"/>
              </a:ext>
            </a:extLst>
          </p:cNvPr>
          <p:cNvGrpSpPr/>
          <p:nvPr/>
        </p:nvGrpSpPr>
        <p:grpSpPr>
          <a:xfrm>
            <a:off x="4521666" y="1948545"/>
            <a:ext cx="0" cy="2745489"/>
            <a:chOff x="4521666" y="1948545"/>
            <a:chExt cx="0" cy="274548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5C3202F-334A-4640-8951-A404706B9352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1948545"/>
              <a:ext cx="0" cy="1162973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852A2B7-1442-4509-B022-C5BE88FDD414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3408269"/>
              <a:ext cx="0" cy="1285765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900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C7C52-7143-4200-B41F-113089443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126B4A5-BC9B-4E6E-A99F-BCEC35C37E28}"/>
              </a:ext>
            </a:extLst>
          </p:cNvPr>
          <p:cNvGrpSpPr/>
          <p:nvPr/>
        </p:nvGrpSpPr>
        <p:grpSpPr>
          <a:xfrm>
            <a:off x="3036732" y="2186082"/>
            <a:ext cx="5926822" cy="1739966"/>
            <a:chOff x="3036732" y="2186082"/>
            <a:chExt cx="5926822" cy="17399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B1B9D8-6F66-4B62-A77B-673C7ED38887}"/>
                </a:ext>
              </a:extLst>
            </p:cNvPr>
            <p:cNvGrpSpPr/>
            <p:nvPr/>
          </p:nvGrpSpPr>
          <p:grpSpPr>
            <a:xfrm>
              <a:off x="3036732" y="2416031"/>
              <a:ext cx="1598103" cy="1510017"/>
              <a:chOff x="3045204" y="2416031"/>
              <a:chExt cx="1598103" cy="1510017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1FB8845-5E64-4EE1-BAA6-250E640431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1102" y="3552562"/>
                <a:ext cx="1502205" cy="37348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DCF3DA-6D00-4852-B225-494C067BE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5204" y="2416031"/>
                <a:ext cx="1384183" cy="91321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9DEE3B-C468-4FB6-887F-CE0D514C3045}"/>
                </a:ext>
              </a:extLst>
            </p:cNvPr>
            <p:cNvSpPr txBox="1"/>
            <p:nvPr/>
          </p:nvSpPr>
          <p:spPr>
            <a:xfrm>
              <a:off x="4848754" y="2186082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The projection of any 3D parallel lines converge at a vanishing point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List of properties from M. Hebert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22960C-89F9-4DC4-B8C9-AE0934CCD3B8}"/>
              </a:ext>
            </a:extLst>
          </p:cNvPr>
          <p:cNvGrpSpPr/>
          <p:nvPr/>
        </p:nvGrpSpPr>
        <p:grpSpPr>
          <a:xfrm>
            <a:off x="2172666" y="1690689"/>
            <a:ext cx="6786776" cy="4399718"/>
            <a:chOff x="2172666" y="1690689"/>
            <a:chExt cx="6786776" cy="439971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0B22AF-2826-45FE-8439-0159CFAB8C70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66" y="4437776"/>
              <a:ext cx="2600587" cy="1652631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DC47B5-5968-4414-AFCD-275B9F9B101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3D lines project to 2D lines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635EF9-2103-44F3-8F7B-81F00842C53D}"/>
              </a:ext>
            </a:extLst>
          </p:cNvPr>
          <p:cNvGrpSpPr/>
          <p:nvPr/>
        </p:nvGrpSpPr>
        <p:grpSpPr>
          <a:xfrm>
            <a:off x="4848754" y="3517108"/>
            <a:ext cx="4114800" cy="2276978"/>
            <a:chOff x="4848754" y="3517108"/>
            <a:chExt cx="4114800" cy="227697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34B44AE-F92F-4FDF-A9E7-3A18CAD8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" t="51857" r="87944" b="21636"/>
            <a:stretch/>
          </p:blipFill>
          <p:spPr>
            <a:xfrm>
              <a:off x="6106997" y="4141455"/>
              <a:ext cx="469784" cy="16526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E6C5F6-85EA-4358-8556-403C4B950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4" t="52156" r="48289" b="42866"/>
            <a:stretch/>
          </p:blipFill>
          <p:spPr>
            <a:xfrm>
              <a:off x="7348715" y="4141455"/>
              <a:ext cx="176169" cy="31039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8F07383-A791-4805-8B28-94C7721E4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4" t="52156" r="64256" b="38286"/>
            <a:stretch/>
          </p:blipFill>
          <p:spPr>
            <a:xfrm>
              <a:off x="6828703" y="4141455"/>
              <a:ext cx="293615" cy="59588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3449C0-AA63-497C-B819-812615DFFA33}"/>
                </a:ext>
              </a:extLst>
            </p:cNvPr>
            <p:cNvSpPr txBox="1"/>
            <p:nvPr/>
          </p:nvSpPr>
          <p:spPr>
            <a:xfrm>
              <a:off x="4848754" y="3517108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Distant objects are smaller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0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EF51-D08B-4D42-8830-8B410AF6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625F-A744-4FBF-9EF5-663A92F1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Let’s try some fake images</a:t>
            </a:r>
          </a:p>
        </p:txBody>
      </p:sp>
    </p:spTree>
    <p:extLst>
      <p:ext uri="{BB962C8B-B14F-4D97-AF65-F5344CB8AC3E}">
        <p14:creationId xmlns:p14="http://schemas.microsoft.com/office/powerpoint/2010/main" val="2712808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15A6-C47F-498B-B1E3-B26E6920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D6E8C90-7D37-4CBE-91A5-5FD0CAB0A5C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581400"/>
            <a:ext cx="6172200" cy="17526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36B0E1CC-2779-489E-842A-D0AC287F0C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486150"/>
            <a:ext cx="6181725" cy="1247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77E81221-C55B-4EEF-B6CF-1D79D98B7C1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362325"/>
            <a:ext cx="6172200" cy="8572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5F65467F-EFC6-43E4-91F9-4458456BD0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238500"/>
            <a:ext cx="6172200" cy="3810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CF60048-4683-4229-B72C-FBC21EA2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3095625"/>
            <a:ext cx="6172200" cy="1588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2E6D149-343F-4BE0-9E2C-1A62FCD09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514600"/>
            <a:ext cx="6172200" cy="457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5A13159-F87E-4707-AD95-2FE1BACEB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981200"/>
            <a:ext cx="6172200" cy="914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2DD0A1F0-520F-41B0-810F-A7378B0E2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5067300"/>
            <a:ext cx="1223963" cy="60483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1F0B52B-83BD-4FB3-BA09-C4ECE6345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4772025"/>
            <a:ext cx="2762250" cy="9239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72FDB2C7-99C8-47E4-AAC5-3F15B23A5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4552950"/>
            <a:ext cx="3371850" cy="8763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62A320B-C3E7-45F7-BC67-43778BB5A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3" y="4362450"/>
            <a:ext cx="2752725" cy="6572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30EBAD8A-6AF8-4488-A249-845F44711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4248150"/>
            <a:ext cx="2266950" cy="466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4C2FC1EA-0FD6-4643-B405-17E315956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4140200"/>
            <a:ext cx="1943100" cy="3238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2188A5C-E35B-4DC5-B946-71C716ED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4076700"/>
            <a:ext cx="1647825" cy="2190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2361A48A-1750-46EF-A9D8-14C65B9E9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3990975"/>
            <a:ext cx="1419225" cy="1809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542A7651-7269-403B-AFE1-595AE0528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1209675" cy="1333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77003EBC-7A98-4601-A8CE-D616174B1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867150"/>
            <a:ext cx="971550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FED0E09E-5F8C-4997-914D-E4455A66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3810000"/>
            <a:ext cx="752475" cy="85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6B76178-39A8-4844-BC6F-A5CC56E80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3743325"/>
            <a:ext cx="523875" cy="666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F2B13A7E-4553-46C1-86B7-CC94AF428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863" y="3705225"/>
            <a:ext cx="371475" cy="381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23D1480-9B88-4633-A8FA-D23FD035E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3657600"/>
            <a:ext cx="209550" cy="190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66966C79-8FFD-49E0-A229-3FE9C6571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609975"/>
            <a:ext cx="57150" cy="158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2B0ED2DF-8EE2-4788-B1EB-43AC45CD3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1828800"/>
            <a:ext cx="4181475" cy="9334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8062F0E4-D477-4CA2-8806-61B06D094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819275"/>
            <a:ext cx="2733675" cy="838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B5F41F4F-D415-4792-BBBC-BF6ADA8F2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138" y="1828800"/>
            <a:ext cx="1990725" cy="7334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1A668E4-6930-4918-9D68-C8773994F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163" y="1828800"/>
            <a:ext cx="1400175" cy="6191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0EEC2963-7BEF-4BA0-BC71-38243C6C1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1828800"/>
            <a:ext cx="1019175" cy="533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AE3BCEB7-9BF1-4E2F-BD8E-CE4C184A9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1828800"/>
            <a:ext cx="676275" cy="4095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0DB43EDE-01E4-4D13-B813-5E71170B7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1828800"/>
            <a:ext cx="428625" cy="3048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4E4ECD86-FE8F-4402-897F-EC79B9AB3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1828800"/>
            <a:ext cx="247650" cy="1905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id="{10D320A6-BC45-4F2D-B3C7-A1DE0CBDE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088" y="1819275"/>
            <a:ext cx="85725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4">
            <a:extLst>
              <a:ext uri="{FF2B5EF4-FFF2-40B4-BE49-F238E27FC236}">
                <a16:creationId xmlns:a16="http://schemas.microsoft.com/office/drawing/2014/main" id="{031B1FFF-E039-4F4B-8EC3-9E8F2E9DB6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CEBE0029-D4BA-4267-B5A8-448DAA4A3673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0C3F41A0-BB50-4FB4-93EE-4A5B3ECE28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906B53AB-285C-4B7E-B29C-03599A58A74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D52DB0-30C8-4829-A2F9-1FF52C02C64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241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206A-B974-491E-9099-D6D8B35E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C62B6-EFAB-40D5-A1D1-4262ED606FAF}"/>
              </a:ext>
            </a:extLst>
          </p:cNvPr>
          <p:cNvGrpSpPr/>
          <p:nvPr/>
        </p:nvGrpSpPr>
        <p:grpSpPr>
          <a:xfrm>
            <a:off x="1481138" y="1819275"/>
            <a:ext cx="6181725" cy="3876675"/>
            <a:chOff x="1295400" y="1819275"/>
            <a:chExt cx="6181725" cy="3876675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A6391C5-0FC8-4381-B9F4-174D70B2B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819275"/>
              <a:ext cx="6181725" cy="3876675"/>
              <a:chOff x="0" y="0"/>
              <a:chExt cx="3894" cy="2442"/>
            </a:xfrm>
          </p:grpSpPr>
          <p:sp>
            <p:nvSpPr>
              <p:cNvPr id="9" name="Line 3">
                <a:extLst>
                  <a:ext uri="{FF2B5EF4-FFF2-40B4-BE49-F238E27FC236}">
                    <a16:creationId xmlns:a16="http://schemas.microsoft.com/office/drawing/2014/main" id="{DBEA1C36-1CF4-4F1F-8605-35FA73CA6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110"/>
                <a:ext cx="3888" cy="11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" name="Line 4">
                <a:extLst>
                  <a:ext uri="{FF2B5EF4-FFF2-40B4-BE49-F238E27FC236}">
                    <a16:creationId xmlns:a16="http://schemas.microsoft.com/office/drawing/2014/main" id="{A24E7AF6-47D0-407E-91ED-BE05A2B36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050"/>
                <a:ext cx="3894" cy="78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272AF49E-C7C0-4211-9EC8-6AA1C1570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972"/>
                <a:ext cx="3888" cy="5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56097521-A41A-48FA-976D-5211BC218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894"/>
                <a:ext cx="3888" cy="2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2FAAA274-B46B-41E8-B3D3-DA822AD68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804"/>
                <a:ext cx="3888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A3FC8CE5-6DC1-41B6-9F6C-88B1BCBEB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8"/>
                <a:ext cx="3888" cy="2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6DB5F682-D5A9-4C76-8EC6-F69060519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02"/>
                <a:ext cx="3888" cy="57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E9FD521A-53D8-41ED-8EFD-5E14E7FB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" y="2046"/>
                <a:ext cx="771" cy="38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1C7207E7-DC27-4729-9B1D-809D16F60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860"/>
                <a:ext cx="1740" cy="58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C6795221-F179-408E-960F-508A2A34E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722"/>
                <a:ext cx="2124" cy="55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C9113FDE-AF70-4A65-A01A-CCB385B75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1602"/>
                <a:ext cx="1734" cy="4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8DA854C9-CFD5-40C8-98F8-78D613570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530"/>
                <a:ext cx="1428" cy="29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E338A164-469E-427F-BC80-155577708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1462"/>
                <a:ext cx="1224" cy="2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106990DF-C581-433D-9A38-73BB5B646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1422"/>
                <a:ext cx="1038" cy="13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E69EAB8E-C916-4D7F-91BC-8BAB5A395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8" y="1368"/>
                <a:ext cx="894" cy="1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682CF0B7-8023-4380-A46D-58FD2BC2E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332"/>
                <a:ext cx="762" cy="8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30588F7E-C12E-436C-A15B-DB4994573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1290"/>
                <a:ext cx="612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9B6A7AE6-C5F7-4293-8D19-39D748AE4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254"/>
                <a:ext cx="474" cy="5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1">
                <a:extLst>
                  <a:ext uri="{FF2B5EF4-FFF2-40B4-BE49-F238E27FC236}">
                    <a16:creationId xmlns:a16="http://schemas.microsoft.com/office/drawing/2014/main" id="{715FF458-65C3-4BBD-BD59-074BFD84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212"/>
                <a:ext cx="330" cy="4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295E4DA0-64E3-4ACB-9AAF-6E6AB5494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188"/>
                <a:ext cx="234" cy="2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C8F7E618-D35D-4E10-9544-3A9579CFE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158"/>
                <a:ext cx="132" cy="1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88A4C767-3950-452A-9FA0-DDEF3AB8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2" y="1128"/>
                <a:ext cx="36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9175959A-0D5A-4237-B4E3-6326D11A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6"/>
                <a:ext cx="2634" cy="5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825B1D70-B9A6-424B-856A-12D192259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0"/>
                <a:ext cx="1722" cy="52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E0EC69D1-DCE5-4A93-AF64-8249B2EDC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6"/>
                <a:ext cx="1254" cy="46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28">
                <a:extLst>
                  <a:ext uri="{FF2B5EF4-FFF2-40B4-BE49-F238E27FC236}">
                    <a16:creationId xmlns:a16="http://schemas.microsoft.com/office/drawing/2014/main" id="{3476C3FF-9052-47FA-821A-4E421E4ED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6"/>
                <a:ext cx="882" cy="39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24F1A985-36D6-4E16-8D10-AB3EB4A0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6" y="6"/>
                <a:ext cx="642" cy="33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30">
                <a:extLst>
                  <a:ext uri="{FF2B5EF4-FFF2-40B4-BE49-F238E27FC236}">
                    <a16:creationId xmlns:a16="http://schemas.microsoft.com/office/drawing/2014/main" id="{A3ECFD6A-8166-4817-9727-089C90867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6"/>
                <a:ext cx="426" cy="25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48FA2A74-AFAD-41F8-AE20-B7E80FF69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6"/>
                <a:ext cx="270" cy="19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32">
                <a:extLst>
                  <a:ext uri="{FF2B5EF4-FFF2-40B4-BE49-F238E27FC236}">
                    <a16:creationId xmlns:a16="http://schemas.microsoft.com/office/drawing/2014/main" id="{76E61EFB-C3EC-47A4-99F5-C07FF581F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6"/>
                <a:ext cx="156" cy="12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B3BD80FF-3FDD-47FE-B6F4-7A9F9F0CF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0"/>
                <a:ext cx="54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3E699853-10A0-4287-A715-6E285F5B90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189706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A5187BC0-B88D-48F8-8CE8-EA2E8DECD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8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18A412B4-7DD9-4E10-84EB-622752F22BC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2428875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0AF04B6-D73D-4E3E-B5B3-43EF75B32EAC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96022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A9C0-B664-4414-9527-77764372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pic>
        <p:nvPicPr>
          <p:cNvPr id="7172" name="Picture 4" descr="https://michaelbach.de/ot/sze-shepardTerrors/capp/Resources/ShepardTerrorSubterra1-25.png">
            <a:extLst>
              <a:ext uri="{FF2B5EF4-FFF2-40B4-BE49-F238E27FC236}">
                <a16:creationId xmlns:a16="http://schemas.microsoft.com/office/drawing/2014/main" id="{02AC45AB-784E-49EA-9B84-45CB52E8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61" y="1690689"/>
            <a:ext cx="3524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91E724-EE69-4706-96B2-C7056009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5" y="3033337"/>
            <a:ext cx="12668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F85FB-6E59-45DF-8DFF-8D014AC710FE}"/>
              </a:ext>
            </a:extLst>
          </p:cNvPr>
          <p:cNvSpPr txBox="1"/>
          <p:nvPr/>
        </p:nvSpPr>
        <p:spPr>
          <a:xfrm>
            <a:off x="357403" y="6429539"/>
            <a:ext cx="744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Illusion Credit: RN Shepard, Mind Sights: Original Visual Illusions, Ambiguities, and other Anomalies </a:t>
            </a:r>
          </a:p>
        </p:txBody>
      </p:sp>
    </p:spTree>
    <p:extLst>
      <p:ext uri="{BB962C8B-B14F-4D97-AF65-F5344CB8AC3E}">
        <p14:creationId xmlns:p14="http://schemas.microsoft.com/office/powerpoint/2010/main" val="42577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16284 0.19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C7C52-7143-4200-B41F-113089443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Inspired by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F3C6B9-6C89-422A-9F4D-A919AB2A036E}"/>
              </a:ext>
            </a:extLst>
          </p:cNvPr>
          <p:cNvGrpSpPr/>
          <p:nvPr/>
        </p:nvGrpSpPr>
        <p:grpSpPr>
          <a:xfrm>
            <a:off x="261457" y="1690689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E9083A-FB6F-4A72-A15E-0AAF155D36B0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C2D8220-7B9E-407F-B751-94219476F0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668646E-002E-4438-AD9C-551DA67615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CBFFE-799A-4A1B-8105-7A5D4AA5F36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41C0B2-7E43-4346-800F-2DA88903CF67}"/>
              </a:ext>
            </a:extLst>
          </p:cNvPr>
          <p:cNvGrpSpPr/>
          <p:nvPr/>
        </p:nvGrpSpPr>
        <p:grpSpPr>
          <a:xfrm>
            <a:off x="3132630" y="2416033"/>
            <a:ext cx="5830924" cy="1380814"/>
            <a:chOff x="3132630" y="2416033"/>
            <a:chExt cx="5830924" cy="13808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DCF3DA-6D00-4852-B225-494C067BE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5AF27F-6028-4FDE-A07C-479063D96D56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orange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chemeClr val="accent6"/>
                  </a:solidFill>
                </a:rPr>
                <a:t>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F4C02-84D0-4C3E-91D9-5BB2901F09E2}"/>
              </a:ext>
            </a:extLst>
          </p:cNvPr>
          <p:cNvGrpSpPr/>
          <p:nvPr/>
        </p:nvGrpSpPr>
        <p:grpSpPr>
          <a:xfrm>
            <a:off x="1295121" y="2309718"/>
            <a:ext cx="800758" cy="1242844"/>
            <a:chOff x="1295121" y="2309718"/>
            <a:chExt cx="800758" cy="124284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C5D1C4-6383-4004-9B7C-E48E4AD0B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8B51B3-7B4B-4E95-834D-662B02030858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6A833-DF88-4B33-99F1-1508A4FAB212}"/>
              </a:ext>
            </a:extLst>
          </p:cNvPr>
          <p:cNvGrpSpPr/>
          <p:nvPr/>
        </p:nvGrpSpPr>
        <p:grpSpPr>
          <a:xfrm>
            <a:off x="1331368" y="4996920"/>
            <a:ext cx="1121767" cy="830997"/>
            <a:chOff x="1331368" y="4996920"/>
            <a:chExt cx="1121767" cy="83099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BCF974B-FE02-4894-9D30-2DCAA5F37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7BC50-C60E-41E8-BFF0-74A387D6144D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90EC2-39BB-4696-A37E-8C3FA03F07EA}"/>
              </a:ext>
            </a:extLst>
          </p:cNvPr>
          <p:cNvGrpSpPr/>
          <p:nvPr/>
        </p:nvGrpSpPr>
        <p:grpSpPr>
          <a:xfrm>
            <a:off x="2748223" y="4792093"/>
            <a:ext cx="1471439" cy="1386643"/>
            <a:chOff x="2748223" y="4792093"/>
            <a:chExt cx="1471439" cy="138664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2BEA8B-1432-4603-BDC8-6003228A1107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89AD3-2C90-4BF0-826B-47F6AEB33B28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67B7E2-C15A-4523-8BFA-B6730ECC50EB}"/>
              </a:ext>
            </a:extLst>
          </p:cNvPr>
          <p:cNvGrpSpPr/>
          <p:nvPr/>
        </p:nvGrpSpPr>
        <p:grpSpPr>
          <a:xfrm>
            <a:off x="2432196" y="3137063"/>
            <a:ext cx="632054" cy="1107766"/>
            <a:chOff x="2432196" y="3137063"/>
            <a:chExt cx="632054" cy="11077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5B2890-0F16-4221-A36C-AEBD30F1E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DB446-AB39-4F5C-AE5C-1AEBE52CC05F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5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6757B5-F828-4BBB-9751-5E9B8F08EE25}"/>
              </a:ext>
            </a:extLst>
          </p:cNvPr>
          <p:cNvGrpSpPr/>
          <p:nvPr/>
        </p:nvGrpSpPr>
        <p:grpSpPr>
          <a:xfrm>
            <a:off x="2663173" y="2220689"/>
            <a:ext cx="4673192" cy="3131200"/>
            <a:chOff x="2222557" y="2220689"/>
            <a:chExt cx="4673192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DA664DEE-038C-4BFF-93ED-E9ECA87BCE2C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038523" y="2220689"/>
            <a:chExt cx="4857226" cy="313120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4569765-BDEF-4F19-ABDE-3E98A2308802}"/>
              </a:ext>
            </a:extLst>
          </p:cNvPr>
          <p:cNvSpPr txBox="1"/>
          <p:nvPr/>
        </p:nvSpPr>
        <p:spPr>
          <a:xfrm>
            <a:off x="1091473" y="5598326"/>
            <a:ext cx="388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1: Just use film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356CF7-5B93-4363-B56D-4FA7F24DACE0}"/>
              </a:ext>
            </a:extLst>
          </p:cNvPr>
          <p:cNvSpPr txBox="1"/>
          <p:nvPr/>
        </p:nvSpPr>
        <p:spPr>
          <a:xfrm>
            <a:off x="5187359" y="5598326"/>
            <a:ext cx="286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Result: </a:t>
            </a:r>
            <a:r>
              <a:rPr lang="en-US" sz="3200" b="1" dirty="0"/>
              <a:t>Junk</a:t>
            </a:r>
          </a:p>
        </p:txBody>
      </p:sp>
    </p:spTree>
    <p:extLst>
      <p:ext uri="{BB962C8B-B14F-4D97-AF65-F5344CB8AC3E}">
        <p14:creationId xmlns:p14="http://schemas.microsoft.com/office/powerpoint/2010/main" val="28983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F3C6B9-6C89-422A-9F4D-A919AB2A036E}"/>
              </a:ext>
            </a:extLst>
          </p:cNvPr>
          <p:cNvGrpSpPr/>
          <p:nvPr/>
        </p:nvGrpSpPr>
        <p:grpSpPr>
          <a:xfrm>
            <a:off x="261457" y="1690689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E9083A-FB6F-4A72-A15E-0AAF155D36B0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C2D8220-7B9E-407F-B751-94219476F0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668646E-002E-4438-AD9C-551DA67615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CBFFE-799A-4A1B-8105-7A5D4AA5F36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41C0B2-7E43-4346-800F-2DA88903CF67}"/>
              </a:ext>
            </a:extLst>
          </p:cNvPr>
          <p:cNvGrpSpPr/>
          <p:nvPr/>
        </p:nvGrpSpPr>
        <p:grpSpPr>
          <a:xfrm>
            <a:off x="3132630" y="2416033"/>
            <a:ext cx="5830924" cy="1380814"/>
            <a:chOff x="3132630" y="2416033"/>
            <a:chExt cx="5830924" cy="13808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DCF3DA-6D00-4852-B225-494C067BE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5AF27F-6028-4FDE-A07C-479063D96D56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orange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chemeClr val="accent6"/>
                  </a:solidFill>
                </a:rPr>
                <a:t>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F4C02-84D0-4C3E-91D9-5BB2901F09E2}"/>
              </a:ext>
            </a:extLst>
          </p:cNvPr>
          <p:cNvGrpSpPr/>
          <p:nvPr/>
        </p:nvGrpSpPr>
        <p:grpSpPr>
          <a:xfrm>
            <a:off x="1295121" y="2309718"/>
            <a:ext cx="800758" cy="1242844"/>
            <a:chOff x="1295121" y="2309718"/>
            <a:chExt cx="800758" cy="124284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C5D1C4-6383-4004-9B7C-E48E4AD0B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8B51B3-7B4B-4E95-834D-662B02030858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6A833-DF88-4B33-99F1-1508A4FAB212}"/>
              </a:ext>
            </a:extLst>
          </p:cNvPr>
          <p:cNvGrpSpPr/>
          <p:nvPr/>
        </p:nvGrpSpPr>
        <p:grpSpPr>
          <a:xfrm>
            <a:off x="1331368" y="4996920"/>
            <a:ext cx="1121767" cy="830997"/>
            <a:chOff x="1331368" y="4996920"/>
            <a:chExt cx="1121767" cy="83099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BCF974B-FE02-4894-9D30-2DCAA5F37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7BC50-C60E-41E8-BFF0-74A387D6144D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90EC2-39BB-4696-A37E-8C3FA03F07EA}"/>
              </a:ext>
            </a:extLst>
          </p:cNvPr>
          <p:cNvGrpSpPr/>
          <p:nvPr/>
        </p:nvGrpSpPr>
        <p:grpSpPr>
          <a:xfrm>
            <a:off x="2748223" y="4792093"/>
            <a:ext cx="1471439" cy="1386643"/>
            <a:chOff x="2748223" y="4792093"/>
            <a:chExt cx="1471439" cy="138664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2BEA8B-1432-4603-BDC8-6003228A1107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89AD3-2C90-4BF0-826B-47F6AEB33B28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67B7E2-C15A-4523-8BFA-B6730ECC50EB}"/>
              </a:ext>
            </a:extLst>
          </p:cNvPr>
          <p:cNvGrpSpPr/>
          <p:nvPr/>
        </p:nvGrpSpPr>
        <p:grpSpPr>
          <a:xfrm>
            <a:off x="2432196" y="3137063"/>
            <a:ext cx="632054" cy="1107766"/>
            <a:chOff x="2432196" y="3137063"/>
            <a:chExt cx="632054" cy="11077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5B2890-0F16-4221-A36C-AEBD30F1E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DB446-AB39-4F5C-AE5C-1AEBE52CC05F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92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1000-AB27-4160-8631-914DCFAA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4C7C-9B7A-48E4-A107-155095A58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 careful of drawing conclusions: </a:t>
            </a:r>
          </a:p>
          <a:p>
            <a:r>
              <a:rPr lang="en-US" dirty="0"/>
              <a:t>Projection of 3D line is 2D line; NOT 2D line is 3D line. </a:t>
            </a:r>
          </a:p>
          <a:p>
            <a:r>
              <a:rPr lang="en-US" b="1" dirty="0"/>
              <a:t>Can you think of a counter-example (a 2D line that is not a 3D line)?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Projections of parallel 3D lines converge at VP; NOT any pair of lines that converge are parallel in 3D. </a:t>
            </a:r>
          </a:p>
          <a:p>
            <a:r>
              <a:rPr lang="en-US" b="1" dirty="0"/>
              <a:t>Can you think of a counter-example?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88E2-4EEE-4EFF-967E-71CF71E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B7074-1CEA-471B-BA33-466D3A34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2084591"/>
            <a:ext cx="1950983" cy="2514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5CBCCD-F1A2-4DDC-95DD-8D7ABF7E4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851347"/>
            <a:ext cx="36576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474DD8-5589-4285-9A8A-33291A121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851351"/>
            <a:ext cx="36575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88E2-4EEE-4EFF-967E-71CF71E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B7074-1CEA-471B-BA33-466D3A34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2084591"/>
            <a:ext cx="1950983" cy="2514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00CFC1A-3577-4014-B250-CB0DFFDFA714}"/>
              </a:ext>
            </a:extLst>
          </p:cNvPr>
          <p:cNvGrpSpPr/>
          <p:nvPr/>
        </p:nvGrpSpPr>
        <p:grpSpPr>
          <a:xfrm>
            <a:off x="3555672" y="5355878"/>
            <a:ext cx="1755531" cy="1016754"/>
            <a:chOff x="3616313" y="5355878"/>
            <a:chExt cx="1755531" cy="10167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662A28-B3AC-4932-91E1-3559A9BA77E8}"/>
                    </a:ext>
                  </a:extLst>
                </p:cNvPr>
                <p:cNvSpPr txBox="1"/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662A28-B3AC-4932-91E1-3559A9BA7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ED8C63-8D61-40BB-A329-507EE274AEDE}"/>
                    </a:ext>
                  </a:extLst>
                </p:cNvPr>
                <p:cNvSpPr txBox="1"/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ED8C63-8D61-40BB-A329-507EE274A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609B90-C1A2-454D-9A50-8E78B03C2404}"/>
              </a:ext>
            </a:extLst>
          </p:cNvPr>
          <p:cNvGrpSpPr/>
          <p:nvPr/>
        </p:nvGrpSpPr>
        <p:grpSpPr>
          <a:xfrm>
            <a:off x="6685380" y="5372934"/>
            <a:ext cx="1755531" cy="933013"/>
            <a:chOff x="6772096" y="5372934"/>
            <a:chExt cx="1755531" cy="933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F9026E-E6DC-4778-886C-E1F10ED47A51}"/>
                    </a:ext>
                  </a:extLst>
                </p:cNvPr>
                <p:cNvSpPr txBox="1"/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F9026E-E6DC-4778-886C-E1F10ED47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F6BD963-F4B5-43D7-B130-42CB9CE973F7}"/>
                    </a:ext>
                  </a:extLst>
                </p:cNvPr>
                <p:cNvSpPr txBox="1"/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F6BD963-F4B5-43D7-B130-42CB9CE973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FC593CA-A118-4535-92C7-D81AA05D0E7C}"/>
              </a:ext>
            </a:extLst>
          </p:cNvPr>
          <p:cNvSpPr txBox="1"/>
          <p:nvPr/>
        </p:nvSpPr>
        <p:spPr>
          <a:xfrm>
            <a:off x="307071" y="5079424"/>
            <a:ext cx="2754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 location of blue and red dots in image: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65CBCCD-F1A2-4DDC-95DD-8D7ABF7E4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851347"/>
            <a:ext cx="36576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474DD8-5589-4285-9A8A-33291A121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851351"/>
            <a:ext cx="3657599" cy="27432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31D5E86-2DF9-4147-BF86-8B6BAB3FE83B}"/>
              </a:ext>
            </a:extLst>
          </p:cNvPr>
          <p:cNvGrpSpPr/>
          <p:nvPr/>
        </p:nvGrpSpPr>
        <p:grpSpPr>
          <a:xfrm>
            <a:off x="231724" y="2019443"/>
            <a:ext cx="8457151" cy="700392"/>
            <a:chOff x="231724" y="2019443"/>
            <a:chExt cx="8457151" cy="70039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897532-FFD3-4601-B675-1D8DF64D20CB}"/>
                </a:ext>
              </a:extLst>
            </p:cNvPr>
            <p:cNvSpPr/>
            <p:nvPr/>
          </p:nvSpPr>
          <p:spPr>
            <a:xfrm>
              <a:off x="231724" y="2128511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D7CEC9-8A82-4234-99CC-BD78E29A30DC}"/>
                </a:ext>
              </a:extLst>
            </p:cNvPr>
            <p:cNvSpPr/>
            <p:nvPr/>
          </p:nvSpPr>
          <p:spPr>
            <a:xfrm>
              <a:off x="2643537" y="214001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4FC4121-DF3F-4F60-B958-56CB0ED86DF9}"/>
                </a:ext>
              </a:extLst>
            </p:cNvPr>
            <p:cNvSpPr/>
            <p:nvPr/>
          </p:nvSpPr>
          <p:spPr>
            <a:xfrm>
              <a:off x="3334599" y="2369639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5A6C79-C98F-464E-9848-3007900EDC92}"/>
                </a:ext>
              </a:extLst>
            </p:cNvPr>
            <p:cNvSpPr/>
            <p:nvPr/>
          </p:nvSpPr>
          <p:spPr>
            <a:xfrm>
              <a:off x="4606841" y="201944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9EF814B-9770-448D-874D-EA22C93E5A17}"/>
                </a:ext>
              </a:extLst>
            </p:cNvPr>
            <p:cNvSpPr/>
            <p:nvPr/>
          </p:nvSpPr>
          <p:spPr>
            <a:xfrm>
              <a:off x="6469536" y="2254820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4270C6-48D1-4895-8C2F-CB869214F358}"/>
                </a:ext>
              </a:extLst>
            </p:cNvPr>
            <p:cNvSpPr/>
            <p:nvPr/>
          </p:nvSpPr>
          <p:spPr>
            <a:xfrm>
              <a:off x="8338679" y="2241062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2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6D3-D153-4D1A-81A8-996FAB8D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E724A5-C1AE-471F-8C5F-E08E5018E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38299" y="1459460"/>
            <a:ext cx="1600809" cy="2063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94CF6F-C604-4CE0-8326-85D0FD14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13" y="3773128"/>
            <a:ext cx="2728284" cy="2046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3284D9-24A5-46BE-BFE8-26893D62EA0F}"/>
              </a:ext>
            </a:extLst>
          </p:cNvPr>
          <p:cNvSpPr txBox="1"/>
          <p:nvPr/>
        </p:nvSpPr>
        <p:spPr>
          <a:xfrm>
            <a:off x="2597285" y="1690688"/>
            <a:ext cx="62225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plane is </a:t>
            </a:r>
            <a:r>
              <a:rPr lang="en-US" sz="3200" dirty="0" err="1"/>
              <a:t>fronto</a:t>
            </a:r>
            <a:r>
              <a:rPr lang="en-US" sz="3200" dirty="0"/>
              <a:t>-parallel (parallel to camera plane), everything 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scaled by f/z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otherwise is preserved. </a:t>
            </a:r>
          </a:p>
        </p:txBody>
      </p:sp>
    </p:spTree>
    <p:extLst>
      <p:ext uri="{BB962C8B-B14F-4D97-AF65-F5344CB8AC3E}">
        <p14:creationId xmlns:p14="http://schemas.microsoft.com/office/powerpoint/2010/main" val="15791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5B4F-682B-4C85-B10C-DA9196AC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9CC2B3-BED0-4A2F-BECB-CC43B4376D8C}"/>
              </a:ext>
            </a:extLst>
          </p:cNvPr>
          <p:cNvGrpSpPr/>
          <p:nvPr/>
        </p:nvGrpSpPr>
        <p:grpSpPr>
          <a:xfrm>
            <a:off x="1055755" y="1409984"/>
            <a:ext cx="7130309" cy="3022813"/>
            <a:chOff x="307072" y="1394147"/>
            <a:chExt cx="8627674" cy="36576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C0F33F-1A43-4A87-B3B8-FA3D854E8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6" t="50536" r="45297" b="8330"/>
            <a:stretch/>
          </p:blipFill>
          <p:spPr>
            <a:xfrm rot="5400000">
              <a:off x="588880" y="2084591"/>
              <a:ext cx="1950983" cy="2514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F1E37F-F270-4CDD-A134-11FD5772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04637" y="1851347"/>
              <a:ext cx="3657600" cy="2743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16EFC9-C2ED-47A7-951A-80C38448E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34346" y="1851351"/>
              <a:ext cx="3657599" cy="2743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D1292A-E407-45C0-B9C2-7CCDAFE635B1}"/>
              </a:ext>
            </a:extLst>
          </p:cNvPr>
          <p:cNvSpPr txBox="1"/>
          <p:nvPr/>
        </p:nvSpPr>
        <p:spPr>
          <a:xfrm>
            <a:off x="258163" y="4555636"/>
            <a:ext cx="8627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Things looking different when viewed from different angles seems like a nuisance. It’s also a cue. </a:t>
            </a:r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860749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AF35-C94F-42A5-90FB-3037C876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Equation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E8D4C-9D01-4ACD-B1C0-B5D7E43AAB64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C22F8E2C-7A47-4B73-A6F4-FCC462233316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765B47-7623-4E46-93FB-B38AED576ED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08D7CAFD-EF2F-454F-9D5E-CEFF696F5122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05A3E4-67D1-4537-B37B-9A4167E697FF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1545272A-A255-4B1A-A249-30C46A0F386A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1986A556-37BE-4852-90B7-A915FF5274A5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052D8D6-0E17-4101-A2D4-6AA328450424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768B0B-B16E-4E86-A440-624FA9D7B461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49535C1-E932-4060-99A3-AF95EBD04BF7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E8F0CE9-AACA-4F33-8594-8189FCE8DD01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39D9AEF-AA8F-46AB-B199-943F8F1234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89442282-6B3B-44FE-98BF-12DF1575CD92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B8FB7915-028D-4DF6-AB33-8834197A51F9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D388BB-06B0-49A4-A43B-EA449B7546B1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3C5DBB-D357-4315-8F16-3E5D9EFD322E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0946B-46E8-48D0-8369-519A9CB7C61F}"/>
              </a:ext>
            </a:extLst>
          </p:cNvPr>
          <p:cNvSpPr txBox="1"/>
          <p:nvPr/>
        </p:nvSpPr>
        <p:spPr>
          <a:xfrm>
            <a:off x="1762636" y="3233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BC04B6-01A4-4677-813D-C4DF7417B610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F76918-48FB-43CB-8BA2-878F667EE55B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B18B42-4880-4F0E-BA35-77D86EFEF67D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BD3D7F-0240-4C4F-BFD5-9192F610B52D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77129D-1D3A-47EF-9CAD-0C5FA561FCA5}"/>
              </a:ext>
            </a:extLst>
          </p:cNvPr>
          <p:cNvCxnSpPr>
            <a:cxnSpLocks/>
          </p:cNvCxnSpPr>
          <p:nvPr/>
        </p:nvCxnSpPr>
        <p:spPr>
          <a:xfrm flipV="1">
            <a:off x="6324599" y="2928029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AA98D29-59CE-4691-93C7-70D08F43D178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ECE2A8F-3B10-4D37-9A00-B21490B7C554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30BD59-F325-46AA-91A4-D2F91881580C}"/>
              </a:ext>
            </a:extLst>
          </p:cNvPr>
          <p:cNvGrpSpPr/>
          <p:nvPr/>
        </p:nvGrpSpPr>
        <p:grpSpPr>
          <a:xfrm>
            <a:off x="7002521" y="1976735"/>
            <a:ext cx="1600200" cy="2341840"/>
            <a:chOff x="7002521" y="1976735"/>
            <a:chExt cx="1600200" cy="234184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C48D6D0-9014-4CFD-BFC9-0F138D2C480A}"/>
                </a:ext>
              </a:extLst>
            </p:cNvPr>
            <p:cNvCxnSpPr/>
            <p:nvPr/>
          </p:nvCxnSpPr>
          <p:spPr bwMode="auto">
            <a:xfrm flipH="1">
              <a:off x="7459721" y="34290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39B86C9-A646-4E0C-8874-48E98FE2513B}"/>
                </a:ext>
              </a:extLst>
            </p:cNvPr>
            <p:cNvCxnSpPr/>
            <p:nvPr/>
          </p:nvCxnSpPr>
          <p:spPr bwMode="auto">
            <a:xfrm flipV="1">
              <a:off x="8602721" y="22860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659B738-E7FD-4814-8F8B-69E8D4F1D8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12121" y="3429000"/>
              <a:ext cx="990600" cy="4572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789056-0CFD-4E1C-BAC9-2E84491829D9}"/>
                </a:ext>
              </a:extLst>
            </p:cNvPr>
            <p:cNvSpPr txBox="1"/>
            <p:nvPr/>
          </p:nvSpPr>
          <p:spPr>
            <a:xfrm>
              <a:off x="7002521" y="3124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640EBE-F1F6-4374-B7D1-DE402794BE97}"/>
                </a:ext>
              </a:extLst>
            </p:cNvPr>
            <p:cNvSpPr txBox="1"/>
            <p:nvPr/>
          </p:nvSpPr>
          <p:spPr>
            <a:xfrm>
              <a:off x="7231121" y="37338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6CE4E2-DA85-4CCF-B2AE-E2B0EE6C6398}"/>
                </a:ext>
              </a:extLst>
            </p:cNvPr>
            <p:cNvSpPr txBox="1"/>
            <p:nvPr/>
          </p:nvSpPr>
          <p:spPr>
            <a:xfrm>
              <a:off x="8221721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BF60A6-C5C4-4BEB-B852-3DF4A771A78B}"/>
              </a:ext>
            </a:extLst>
          </p:cNvPr>
          <p:cNvGrpSpPr/>
          <p:nvPr/>
        </p:nvGrpSpPr>
        <p:grpSpPr>
          <a:xfrm>
            <a:off x="-101815" y="4479602"/>
            <a:ext cx="9312674" cy="1205441"/>
            <a:chOff x="-101815" y="4638265"/>
            <a:chExt cx="9312674" cy="120544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CBD214-81EB-439F-9BBD-1263EBAF0301}"/>
                </a:ext>
              </a:extLst>
            </p:cNvPr>
            <p:cNvSpPr txBox="1"/>
            <p:nvPr/>
          </p:nvSpPr>
          <p:spPr>
            <a:xfrm>
              <a:off x="-66859" y="4638265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(</a:t>
              </a:r>
              <a:r>
                <a:rPr lang="en-US" sz="3200" dirty="0" err="1"/>
                <a:t>x,y,z</a:t>
              </a:r>
              <a:r>
                <a:rPr lang="en-US" sz="3200" dirty="0"/>
                <a:t>) 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en-US" sz="3200" dirty="0"/>
                <a:t> (</a:t>
              </a:r>
              <a:r>
                <a:rPr lang="en-US" sz="3200" dirty="0" err="1"/>
                <a:t>fx</a:t>
              </a:r>
              <a:r>
                <a:rPr lang="en-US" sz="3200" dirty="0"/>
                <a:t>/</a:t>
              </a:r>
              <a:r>
                <a:rPr lang="en-US" sz="3200" dirty="0" err="1"/>
                <a:t>z,fy</a:t>
              </a:r>
              <a:r>
                <a:rPr lang="en-US" sz="3200" dirty="0"/>
                <a:t>/z)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144894-B8B0-4719-8C8B-A6D10FA6AFFB}"/>
                </a:ext>
              </a:extLst>
            </p:cNvPr>
            <p:cNvSpPr txBox="1"/>
            <p:nvPr/>
          </p:nvSpPr>
          <p:spPr>
            <a:xfrm>
              <a:off x="-101815" y="5258931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I promised you linear algebra: is this linear?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11147A6-7A0D-405D-A994-180496A14C1A}"/>
              </a:ext>
            </a:extLst>
          </p:cNvPr>
          <p:cNvSpPr txBox="1"/>
          <p:nvPr/>
        </p:nvSpPr>
        <p:spPr>
          <a:xfrm>
            <a:off x="-150748" y="5612726"/>
            <a:ext cx="927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Nope: </a:t>
            </a:r>
            <a:r>
              <a:rPr lang="en-US" sz="3200" dirty="0"/>
              <a:t>division by z is non-linear </a:t>
            </a:r>
          </a:p>
          <a:p>
            <a:pPr algn="ctr"/>
            <a:r>
              <a:rPr lang="en-US" sz="3200" dirty="0"/>
              <a:t>(and risks division by 0)</a:t>
            </a:r>
            <a:endParaRPr lang="en-US" sz="32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9D4ED8-E22C-491F-A916-D708C3CB952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Seitz slide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600A995-4A68-4137-BB99-C82868743858}"/>
              </a:ext>
            </a:extLst>
          </p:cNvPr>
          <p:cNvGrpSpPr/>
          <p:nvPr/>
        </p:nvGrpSpPr>
        <p:grpSpPr>
          <a:xfrm>
            <a:off x="4521666" y="1948545"/>
            <a:ext cx="0" cy="2745489"/>
            <a:chOff x="4521666" y="1948545"/>
            <a:chExt cx="0" cy="274548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CC66AC0-00BC-42B7-AAAF-5DDA1347F506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1948545"/>
              <a:ext cx="0" cy="1162973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41E1B8-F5E4-4BF2-9B31-33405B1E4AEB}"/>
                </a:ext>
              </a:extLst>
            </p:cNvPr>
            <p:cNvCxnSpPr>
              <a:cxnSpLocks/>
            </p:cNvCxnSpPr>
            <p:nvPr/>
          </p:nvCxnSpPr>
          <p:spPr>
            <a:xfrm>
              <a:off x="4521666" y="3408269"/>
              <a:ext cx="0" cy="1285765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B5F2059-CFCF-4D3D-B42C-3323937F8A14}"/>
              </a:ext>
            </a:extLst>
          </p:cNvPr>
          <p:cNvSpPr txBox="1"/>
          <p:nvPr/>
        </p:nvSpPr>
        <p:spPr>
          <a:xfrm>
            <a:off x="4573098" y="3258953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1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BAE1-25EE-4B69-A22C-ECC2E7D2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Homogeneous Coordinates (2D)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C84CD-D3E1-4C22-817B-FB7E9357BE44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M. Hebert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824FB-544D-4CFA-BF5D-45C75022AA4D}"/>
              </a:ext>
            </a:extLst>
          </p:cNvPr>
          <p:cNvSpPr txBox="1"/>
          <p:nvPr/>
        </p:nvSpPr>
        <p:spPr>
          <a:xfrm>
            <a:off x="-66859" y="1311256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Trick: add a dimension!</a:t>
            </a:r>
          </a:p>
          <a:p>
            <a:pPr algn="ctr"/>
            <a:r>
              <a:rPr lang="en-US" sz="2400" i="1" dirty="0"/>
              <a:t>This also clears up lots of nasty special cases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9876BB-D354-4D64-83A5-C76877B7EBF6}"/>
              </a:ext>
            </a:extLst>
          </p:cNvPr>
          <p:cNvSpPr txBox="1"/>
          <p:nvPr/>
        </p:nvSpPr>
        <p:spPr>
          <a:xfrm>
            <a:off x="1976478" y="5483189"/>
            <a:ext cx="544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if w = 0?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F14DC3-3196-45B0-AE62-CC19BCFB6372}"/>
              </a:ext>
            </a:extLst>
          </p:cNvPr>
          <p:cNvGrpSpPr/>
          <p:nvPr/>
        </p:nvGrpSpPr>
        <p:grpSpPr>
          <a:xfrm>
            <a:off x="234956" y="2492276"/>
            <a:ext cx="1860793" cy="2135706"/>
            <a:chOff x="234956" y="2492276"/>
            <a:chExt cx="1860793" cy="213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A89CB3-BEFB-4F06-A73F-E295C951E672}"/>
                </a:ext>
              </a:extLst>
            </p:cNvPr>
            <p:cNvSpPr txBox="1"/>
            <p:nvPr/>
          </p:nvSpPr>
          <p:spPr>
            <a:xfrm>
              <a:off x="234956" y="2492276"/>
              <a:ext cx="18607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Physical </a:t>
              </a:r>
            </a:p>
            <a:p>
              <a:pPr algn="ctr"/>
              <a:r>
                <a:rPr lang="en-US" sz="2800" dirty="0"/>
                <a:t>Point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/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B5F8D-956C-4312-92B0-70A69805FBF7}"/>
              </a:ext>
            </a:extLst>
          </p:cNvPr>
          <p:cNvGrpSpPr/>
          <p:nvPr/>
        </p:nvGrpSpPr>
        <p:grpSpPr>
          <a:xfrm>
            <a:off x="2026834" y="2492276"/>
            <a:ext cx="3689529" cy="2839369"/>
            <a:chOff x="2026834" y="2492276"/>
            <a:chExt cx="3689529" cy="28393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5F59A6E-6B10-4F80-AAAB-CB1B715AF79A}"/>
                </a:ext>
              </a:extLst>
            </p:cNvPr>
            <p:cNvGrpSpPr/>
            <p:nvPr/>
          </p:nvGrpSpPr>
          <p:grpSpPr>
            <a:xfrm>
              <a:off x="3100674" y="2492276"/>
              <a:ext cx="2615689" cy="2462398"/>
              <a:chOff x="3100674" y="2492276"/>
              <a:chExt cx="2615689" cy="24623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DF9C3C-D81C-4A2E-BB82-B00FCCE6448E}"/>
                  </a:ext>
                </a:extLst>
              </p:cNvPr>
              <p:cNvSpPr txBox="1"/>
              <p:nvPr/>
            </p:nvSpPr>
            <p:spPr>
              <a:xfrm>
                <a:off x="3100674" y="2492276"/>
                <a:ext cx="261568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Homogeneous </a:t>
                </a:r>
              </a:p>
              <a:p>
                <a:pPr algn="ctr"/>
                <a:r>
                  <a:rPr lang="en-US" sz="2800" dirty="0"/>
                  <a:t>Point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/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5D58CC9-F6E2-413C-B4BE-B0255561FE33}"/>
                </a:ext>
              </a:extLst>
            </p:cNvPr>
            <p:cNvGrpSpPr/>
            <p:nvPr/>
          </p:nvGrpSpPr>
          <p:grpSpPr>
            <a:xfrm>
              <a:off x="2026834" y="4114033"/>
              <a:ext cx="1461919" cy="1217612"/>
              <a:chOff x="1926850" y="4114033"/>
              <a:chExt cx="1461919" cy="1217612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A6340B0-7F31-485A-9B01-230C756FB6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74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CD2FF-565D-42B4-929C-E02BEB88280C}"/>
                  </a:ext>
                </a:extLst>
              </p:cNvPr>
              <p:cNvSpPr txBox="1"/>
              <p:nvPr/>
            </p:nvSpPr>
            <p:spPr>
              <a:xfrm>
                <a:off x="192685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Concat</a:t>
                </a:r>
                <a:endParaRPr lang="en-US" sz="2800" dirty="0"/>
              </a:p>
              <a:p>
                <a:pPr algn="ctr"/>
                <a:r>
                  <a:rPr lang="en-US" sz="2800" dirty="0"/>
                  <a:t>w=1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68C54A-588A-474A-B0B5-399EEAD7B5CA}"/>
              </a:ext>
            </a:extLst>
          </p:cNvPr>
          <p:cNvGrpSpPr/>
          <p:nvPr/>
        </p:nvGrpSpPr>
        <p:grpSpPr>
          <a:xfrm>
            <a:off x="5323963" y="2492276"/>
            <a:ext cx="3585081" cy="2839369"/>
            <a:chOff x="5323963" y="2492276"/>
            <a:chExt cx="3585081" cy="28393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D6429E-526E-4A3D-9BBF-17B589E1A2B1}"/>
                </a:ext>
              </a:extLst>
            </p:cNvPr>
            <p:cNvGrpSpPr/>
            <p:nvPr/>
          </p:nvGrpSpPr>
          <p:grpSpPr>
            <a:xfrm>
              <a:off x="5323963" y="4114033"/>
              <a:ext cx="1461919" cy="1217612"/>
              <a:chOff x="5401290" y="4114033"/>
              <a:chExt cx="1461919" cy="121761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22BE653-0FA0-40F3-AC9A-1951AAC13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18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95DE33-61AD-4BAA-AF86-3E596F5145D8}"/>
                  </a:ext>
                </a:extLst>
              </p:cNvPr>
              <p:cNvSpPr txBox="1"/>
              <p:nvPr/>
            </p:nvSpPr>
            <p:spPr>
              <a:xfrm>
                <a:off x="540129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Divide by w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D2944B-0176-43F7-9ED3-C7FD358695DE}"/>
                </a:ext>
              </a:extLst>
            </p:cNvPr>
            <p:cNvGrpSpPr/>
            <p:nvPr/>
          </p:nvGrpSpPr>
          <p:grpSpPr>
            <a:xfrm>
              <a:off x="7048251" y="2492276"/>
              <a:ext cx="1860793" cy="2323263"/>
              <a:chOff x="7048251" y="2492276"/>
              <a:chExt cx="1860793" cy="2323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/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EAD2DE-FFE6-4EF2-AF48-14FB12256B60}"/>
                  </a:ext>
                </a:extLst>
              </p:cNvPr>
              <p:cNvSpPr txBox="1"/>
              <p:nvPr/>
            </p:nvSpPr>
            <p:spPr>
              <a:xfrm>
                <a:off x="7048251" y="2492276"/>
                <a:ext cx="186079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Physical </a:t>
                </a:r>
              </a:p>
              <a:p>
                <a:pPr algn="ctr"/>
                <a:r>
                  <a:rPr lang="en-US" sz="2800" dirty="0"/>
                  <a:t>Point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2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7345-D98F-486C-A87A-BC6DC268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993E6-8FC2-4295-ABEF-34BAD2EB2F97}"/>
              </a:ext>
            </a:extLst>
          </p:cNvPr>
          <p:cNvGrpSpPr/>
          <p:nvPr/>
        </p:nvGrpSpPr>
        <p:grpSpPr>
          <a:xfrm>
            <a:off x="5364758" y="1470894"/>
            <a:ext cx="3158968" cy="4223476"/>
            <a:chOff x="5364758" y="1470894"/>
            <a:chExt cx="3158968" cy="422347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8C104D-401C-40FD-8264-43CA2A45F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9621" y="1995488"/>
              <a:ext cx="2529093" cy="2796896"/>
            </a:xfrm>
            <a:prstGeom prst="straightConnector1">
              <a:avLst/>
            </a:prstGeom>
            <a:ln w="1016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BBE13B-C889-4F08-9D62-6AC983BA7D5F}"/>
                </a:ext>
              </a:extLst>
            </p:cNvPr>
            <p:cNvGrpSpPr/>
            <p:nvPr/>
          </p:nvGrpSpPr>
          <p:grpSpPr>
            <a:xfrm>
              <a:off x="6398515" y="3352530"/>
              <a:ext cx="1600200" cy="2341840"/>
              <a:chOff x="7002521" y="1976735"/>
              <a:chExt cx="1600200" cy="234184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4BEE5134-34FD-45BF-8F1E-ABE7484BD832}"/>
                  </a:ext>
                </a:extLst>
              </p:cNvPr>
              <p:cNvCxnSpPr/>
              <p:nvPr/>
            </p:nvCxnSpPr>
            <p:spPr bwMode="auto">
              <a:xfrm flipH="1">
                <a:off x="7459721" y="3429000"/>
                <a:ext cx="11430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5D0237C-120B-4285-AF06-7CAFA19BCF8B}"/>
                  </a:ext>
                </a:extLst>
              </p:cNvPr>
              <p:cNvCxnSpPr/>
              <p:nvPr/>
            </p:nvCxnSpPr>
            <p:spPr bwMode="auto">
              <a:xfrm flipV="1">
                <a:off x="8602721" y="2286000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F492586-CE58-44C4-BEA5-802CF08801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612121" y="3429000"/>
                <a:ext cx="990600" cy="4572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412F3D-CCB6-4636-BBC4-72459E3210DE}"/>
                  </a:ext>
                </a:extLst>
              </p:cNvPr>
              <p:cNvSpPr txBox="1"/>
              <p:nvPr/>
            </p:nvSpPr>
            <p:spPr>
              <a:xfrm>
                <a:off x="7002521" y="31242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z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3CCD94-0E9A-4455-A902-4AEB383DAA72}"/>
                  </a:ext>
                </a:extLst>
              </p:cNvPr>
              <p:cNvSpPr txBox="1"/>
              <p:nvPr/>
            </p:nvSpPr>
            <p:spPr>
              <a:xfrm>
                <a:off x="7231121" y="37338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x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08963-ABF7-4EBE-B2B0-5FD2FA4BDD99}"/>
                  </a:ext>
                </a:extLst>
              </p:cNvPr>
              <p:cNvSpPr txBox="1"/>
              <p:nvPr/>
            </p:nvSpPr>
            <p:spPr>
              <a:xfrm>
                <a:off x="8221721" y="1976735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y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70B71C-DD81-4BB7-B064-CBAE4EC414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657" y="3253948"/>
              <a:ext cx="1386058" cy="1526024"/>
            </a:xfrm>
            <a:prstGeom prst="straightConnector1">
              <a:avLst/>
            </a:prstGeom>
            <a:ln w="1016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2F0A9A-124E-41EF-BD83-B5F2A258AC2A}"/>
                </a:ext>
              </a:extLst>
            </p:cNvPr>
            <p:cNvSpPr txBox="1"/>
            <p:nvPr/>
          </p:nvSpPr>
          <p:spPr>
            <a:xfrm>
              <a:off x="6711704" y="2576396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2EAFCF-321A-4A74-8D9B-DE9B57C05089}"/>
                </a:ext>
              </a:extLst>
            </p:cNvPr>
            <p:cNvSpPr txBox="1"/>
            <p:nvPr/>
          </p:nvSpPr>
          <p:spPr>
            <a:xfrm>
              <a:off x="5469620" y="1470894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λ</a:t>
              </a:r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05C1CE-9BD8-4741-82B8-A7206CA55454}"/>
                </a:ext>
              </a:extLst>
            </p:cNvPr>
            <p:cNvSpPr/>
            <p:nvPr/>
          </p:nvSpPr>
          <p:spPr>
            <a:xfrm>
              <a:off x="5364758" y="1878216"/>
              <a:ext cx="209722" cy="2097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1D73DB-3A10-49A4-9A9D-A1E5C82377B0}"/>
                </a:ext>
              </a:extLst>
            </p:cNvPr>
            <p:cNvSpPr/>
            <p:nvPr/>
          </p:nvSpPr>
          <p:spPr>
            <a:xfrm>
              <a:off x="6524445" y="3184214"/>
              <a:ext cx="209722" cy="209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484E8ED-FE21-4B83-B4EA-5967EC5CDDF5}"/>
              </a:ext>
            </a:extLst>
          </p:cNvPr>
          <p:cNvSpPr txBox="1"/>
          <p:nvPr/>
        </p:nvSpPr>
        <p:spPr>
          <a:xfrm>
            <a:off x="212996" y="5033395"/>
            <a:ext cx="5786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homogeneous coordinates are </a:t>
            </a:r>
            <a:r>
              <a:rPr lang="en-US" sz="2800" b="1" dirty="0"/>
              <a:t>equivalent</a:t>
            </a:r>
            <a:r>
              <a:rPr lang="en-US" sz="2800" dirty="0"/>
              <a:t> if they are proportional to each other. </a:t>
            </a:r>
            <a:r>
              <a:rPr lang="en-US" sz="2800" b="1" dirty="0"/>
              <a:t>Not =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19F821-5B35-4BB9-9F8D-237B88F96089}"/>
                  </a:ext>
                </a:extLst>
              </p:cNvPr>
              <p:cNvSpPr txBox="1"/>
              <p:nvPr/>
            </p:nvSpPr>
            <p:spPr>
              <a:xfrm>
                <a:off x="184682" y="3134843"/>
                <a:ext cx="5345694" cy="1330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19F821-5B35-4BB9-9F8D-237B88F96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82" y="3134843"/>
                <a:ext cx="5345694" cy="1330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828C51-ABB6-4C84-AC87-CC7D9A68D588}"/>
                  </a:ext>
                </a:extLst>
              </p:cNvPr>
              <p:cNvSpPr/>
              <p:nvPr/>
            </p:nvSpPr>
            <p:spPr>
              <a:xfrm>
                <a:off x="4250255" y="4540177"/>
                <a:ext cx="12804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828C51-ABB6-4C84-AC87-CC7D9A68D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255" y="4540177"/>
                <a:ext cx="128047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3890CD0-8F3D-4238-9E09-A255635C366E}"/>
              </a:ext>
            </a:extLst>
          </p:cNvPr>
          <p:cNvSpPr/>
          <p:nvPr/>
        </p:nvSpPr>
        <p:spPr>
          <a:xfrm>
            <a:off x="938271" y="3493300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8B1173-E0D7-456C-BBC9-FACED1924BFD}"/>
              </a:ext>
            </a:extLst>
          </p:cNvPr>
          <p:cNvSpPr/>
          <p:nvPr/>
        </p:nvSpPr>
        <p:spPr>
          <a:xfrm>
            <a:off x="3903301" y="3493300"/>
            <a:ext cx="443715" cy="607775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434EB-A909-4F33-8AEA-C0AF85DF57B4}"/>
              </a:ext>
            </a:extLst>
          </p:cNvPr>
          <p:cNvSpPr txBox="1"/>
          <p:nvPr/>
        </p:nvSpPr>
        <p:spPr>
          <a:xfrm>
            <a:off x="276837" y="2303234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Triple /</a:t>
            </a:r>
          </a:p>
          <a:p>
            <a:pPr algn="ctr"/>
            <a:r>
              <a:rPr lang="en-US" sz="2800" dirty="0"/>
              <a:t>Equivalent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1D4D40-8F34-4D1A-B46A-2FD804190833}"/>
              </a:ext>
            </a:extLst>
          </p:cNvPr>
          <p:cNvSpPr txBox="1"/>
          <p:nvPr/>
        </p:nvSpPr>
        <p:spPr>
          <a:xfrm>
            <a:off x="3351925" y="2303234"/>
            <a:ext cx="1921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Double /</a:t>
            </a:r>
          </a:p>
          <a:p>
            <a:pPr algn="ctr"/>
            <a:r>
              <a:rPr lang="en-US" sz="2800" dirty="0"/>
              <a:t>Equals</a:t>
            </a:r>
          </a:p>
        </p:txBody>
      </p:sp>
    </p:spTree>
    <p:extLst>
      <p:ext uri="{BB962C8B-B14F-4D97-AF65-F5344CB8AC3E}">
        <p14:creationId xmlns:p14="http://schemas.microsoft.com/office/powerpoint/2010/main" val="4437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AE7F-4D85-4063-98EA-1A9343CC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75FBA-9766-49EE-8D70-58F2278BA278}"/>
              </a:ext>
            </a:extLst>
          </p:cNvPr>
          <p:cNvSpPr txBox="1"/>
          <p:nvPr/>
        </p:nvSpPr>
        <p:spPr>
          <a:xfrm>
            <a:off x="1220598" y="1547053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General equation of 2D line: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2D999-44DA-4F12-AD0E-7673FF825584}"/>
                  </a:ext>
                </a:extLst>
              </p:cNvPr>
              <p:cNvSpPr txBox="1"/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2D999-44DA-4F12-AD0E-7673FF82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4B0C911-D455-45F6-9E69-2961E9E77A76}"/>
              </a:ext>
            </a:extLst>
          </p:cNvPr>
          <p:cNvSpPr txBox="1"/>
          <p:nvPr/>
        </p:nvSpPr>
        <p:spPr>
          <a:xfrm>
            <a:off x="1289108" y="3136612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0996A-0640-4D6B-9537-97661664B007}"/>
                  </a:ext>
                </a:extLst>
              </p:cNvPr>
              <p:cNvSpPr txBox="1"/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=0,   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0996A-0640-4D6B-9537-97661664B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2A0E6CB-197E-4D68-8670-56A409B497D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M. Hebert</a:t>
            </a:r>
          </a:p>
        </p:txBody>
      </p:sp>
    </p:spTree>
    <p:extLst>
      <p:ext uri="{BB962C8B-B14F-4D97-AF65-F5344CB8AC3E}">
        <p14:creationId xmlns:p14="http://schemas.microsoft.com/office/powerpoint/2010/main" val="35170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6757B5-F828-4BBB-9751-5E9B8F08EE25}"/>
              </a:ext>
            </a:extLst>
          </p:cNvPr>
          <p:cNvGrpSpPr/>
          <p:nvPr/>
        </p:nvGrpSpPr>
        <p:grpSpPr>
          <a:xfrm>
            <a:off x="2663173" y="2220689"/>
            <a:ext cx="4673192" cy="3131200"/>
            <a:chOff x="2222557" y="2220689"/>
            <a:chExt cx="4673192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DA664DEE-038C-4BFF-93ED-E9ECA87BCE2C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038523" y="2220689"/>
            <a:chExt cx="4857226" cy="313120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8ED5E3-4A1A-40F6-9244-00589824E6FB}"/>
              </a:ext>
            </a:extLst>
          </p:cNvPr>
          <p:cNvSpPr txBox="1"/>
          <p:nvPr/>
        </p:nvSpPr>
        <p:spPr>
          <a:xfrm>
            <a:off x="1091473" y="559832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</p:spTree>
    <p:extLst>
      <p:ext uri="{BB962C8B-B14F-4D97-AF65-F5344CB8AC3E}">
        <p14:creationId xmlns:p14="http://schemas.microsoft.com/office/powerpoint/2010/main" val="35255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D9386-508C-4429-8D1E-EF2676D5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C1A4D-A30E-46B4-988B-1A9E2631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Lines (3D) and points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2D → 3D)</a:t>
            </a:r>
            <a:r>
              <a:rPr lang="en-US" dirty="0"/>
              <a:t> are now the same dimension.</a:t>
            </a:r>
          </a:p>
          <a:p>
            <a:r>
              <a:rPr lang="en-US" dirty="0"/>
              <a:t>Use the </a:t>
            </a:r>
            <a:r>
              <a:rPr lang="en-US" i="1" dirty="0"/>
              <a:t>cross</a:t>
            </a:r>
            <a:r>
              <a:rPr lang="en-US" dirty="0"/>
              <a:t> (x) and </a:t>
            </a:r>
            <a:r>
              <a:rPr lang="en-US" i="1" dirty="0"/>
              <a:t>dot product </a:t>
            </a:r>
            <a:r>
              <a:rPr lang="en-US" dirty="0"/>
              <a:t>for:</a:t>
            </a:r>
          </a:p>
          <a:p>
            <a:pPr lvl="1"/>
            <a:r>
              <a:rPr lang="en-US" dirty="0"/>
              <a:t>Intersection of lines </a:t>
            </a:r>
            <a:r>
              <a:rPr lang="en-US" b="1" dirty="0"/>
              <a:t>l</a:t>
            </a:r>
            <a:r>
              <a:rPr lang="en-US" dirty="0"/>
              <a:t> and </a:t>
            </a:r>
            <a:r>
              <a:rPr lang="en-US" b="1" dirty="0"/>
              <a:t>m</a:t>
            </a:r>
            <a:r>
              <a:rPr lang="en-US" dirty="0"/>
              <a:t>: </a:t>
            </a:r>
            <a:r>
              <a:rPr lang="en-US" b="1" dirty="0"/>
              <a:t>l</a:t>
            </a:r>
            <a:r>
              <a:rPr lang="en-US" dirty="0"/>
              <a:t> x </a:t>
            </a:r>
            <a:r>
              <a:rPr lang="en-US" b="1" dirty="0"/>
              <a:t>m</a:t>
            </a:r>
            <a:endParaRPr lang="en-US" b="1" baseline="-25000" dirty="0"/>
          </a:p>
          <a:p>
            <a:pPr lvl="1"/>
            <a:r>
              <a:rPr lang="en-US" dirty="0"/>
              <a:t>Line through two points </a:t>
            </a:r>
            <a:r>
              <a:rPr lang="en-US" b="1" dirty="0"/>
              <a:t>p</a:t>
            </a:r>
            <a:r>
              <a:rPr lang="en-US" dirty="0"/>
              <a:t> and </a:t>
            </a:r>
            <a:r>
              <a:rPr lang="en-US" b="1" dirty="0"/>
              <a:t>q</a:t>
            </a:r>
            <a:r>
              <a:rPr lang="en-US" dirty="0"/>
              <a:t>: </a:t>
            </a:r>
            <a:r>
              <a:rPr lang="en-US" b="1" dirty="0"/>
              <a:t>p</a:t>
            </a:r>
            <a:r>
              <a:rPr lang="en-US" dirty="0"/>
              <a:t> x </a:t>
            </a:r>
            <a:r>
              <a:rPr lang="en-US" b="1" dirty="0"/>
              <a:t>q</a:t>
            </a:r>
          </a:p>
          <a:p>
            <a:pPr lvl="1"/>
            <a:r>
              <a:rPr lang="en-US" dirty="0"/>
              <a:t>Point </a:t>
            </a:r>
            <a:r>
              <a:rPr lang="en-US" b="1" dirty="0"/>
              <a:t>p</a:t>
            </a:r>
            <a:r>
              <a:rPr lang="en-US" dirty="0"/>
              <a:t> on line </a:t>
            </a:r>
            <a:r>
              <a:rPr lang="en-US" b="1" dirty="0"/>
              <a:t>l</a:t>
            </a:r>
            <a:r>
              <a:rPr lang="en-US" dirty="0"/>
              <a:t>: </a:t>
            </a:r>
            <a:r>
              <a:rPr lang="en-US" b="1" dirty="0" err="1"/>
              <a:t>l</a:t>
            </a:r>
            <a:r>
              <a:rPr lang="en-US" baseline="30000" dirty="0" err="1"/>
              <a:t>T</a:t>
            </a:r>
            <a:r>
              <a:rPr lang="en-US" b="1" dirty="0" err="1"/>
              <a:t>p</a:t>
            </a:r>
            <a:endParaRPr lang="en-US" b="1" dirty="0"/>
          </a:p>
          <a:p>
            <a:r>
              <a:rPr lang="en-US" dirty="0"/>
              <a:t>Parallel lines, vertical lines become easy (compared to y=</a:t>
            </a:r>
            <a:r>
              <a:rPr lang="en-US" dirty="0" err="1"/>
              <a:t>mx+b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524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D82B-1247-4095-85FD-62CCEACD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9DA189-6C52-4A3A-BA88-8E2F3A4F98A6}"/>
              </a:ext>
            </a:extLst>
          </p:cNvPr>
          <p:cNvGrpSpPr/>
          <p:nvPr/>
        </p:nvGrpSpPr>
        <p:grpSpPr>
          <a:xfrm>
            <a:off x="2790093" y="2231472"/>
            <a:ext cx="3563814" cy="2142893"/>
            <a:chOff x="2424418" y="4607457"/>
            <a:chExt cx="1828800" cy="10996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4ED34B-EB0B-4A91-B436-9CCB3FF05DDD}"/>
                </a:ext>
              </a:extLst>
            </p:cNvPr>
            <p:cNvCxnSpPr/>
            <p:nvPr/>
          </p:nvCxnSpPr>
          <p:spPr>
            <a:xfrm>
              <a:off x="2424418" y="5377343"/>
              <a:ext cx="1828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90456A-8631-4478-8679-4F3083F17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0D0708-4CB4-4796-AD14-112136CF4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What’s the intersection?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6E922-A607-4F98-830B-9C4270989893}"/>
              </a:ext>
            </a:extLst>
          </p:cNvPr>
          <p:cNvSpPr txBox="1"/>
          <p:nvPr/>
        </p:nvSpPr>
        <p:spPr>
          <a:xfrm>
            <a:off x="5976730" y="2517807"/>
            <a:ext cx="2538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0x + 1y - 2 = 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8CDC77-F81E-4E28-8EE8-8109EB8BFB3C}"/>
              </a:ext>
            </a:extLst>
          </p:cNvPr>
          <p:cNvCxnSpPr>
            <a:cxnSpLocks/>
          </p:cNvCxnSpPr>
          <p:nvPr/>
        </p:nvCxnSpPr>
        <p:spPr>
          <a:xfrm flipH="1">
            <a:off x="2213113" y="2779417"/>
            <a:ext cx="37636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B1BC583-CAC7-4FE6-B175-52760BFA4D80}"/>
              </a:ext>
            </a:extLst>
          </p:cNvPr>
          <p:cNvGrpSpPr/>
          <p:nvPr/>
        </p:nvGrpSpPr>
        <p:grpSpPr>
          <a:xfrm>
            <a:off x="5184496" y="2231472"/>
            <a:ext cx="2547209" cy="2563837"/>
            <a:chOff x="5184496" y="2231472"/>
            <a:chExt cx="2547209" cy="256383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736424-780E-40D5-97D6-9D78C6B23319}"/>
                </a:ext>
              </a:extLst>
            </p:cNvPr>
            <p:cNvSpPr txBox="1"/>
            <p:nvPr/>
          </p:nvSpPr>
          <p:spPr>
            <a:xfrm>
              <a:off x="5193085" y="4272089"/>
              <a:ext cx="253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1x + 0y - 1 = 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C99AC-5366-4F61-A1E3-FADF37141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4496" y="2231472"/>
              <a:ext cx="2" cy="254788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706E20-7A85-4564-B6F4-4CB527A57EB3}"/>
              </a:ext>
            </a:extLst>
          </p:cNvPr>
          <p:cNvSpPr txBox="1"/>
          <p:nvPr/>
        </p:nvSpPr>
        <p:spPr>
          <a:xfrm>
            <a:off x="1339841" y="4923214"/>
            <a:ext cx="646431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[1,0,-1] = [-1,-2,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]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Converting back (divide by 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(1,2)</a:t>
            </a:r>
          </a:p>
        </p:txBody>
      </p:sp>
    </p:spTree>
    <p:extLst>
      <p:ext uri="{BB962C8B-B14F-4D97-AF65-F5344CB8AC3E}">
        <p14:creationId xmlns:p14="http://schemas.microsoft.com/office/powerpoint/2010/main" val="28040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8BA4-B0E5-4CA6-9C26-0082786F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B360D-4639-482D-B41F-A8400EFAC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70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43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DC30-129C-4AF6-8A10-A38CC25C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Homogeneous </a:t>
            </a:r>
            <a:r>
              <a:rPr lang="en-US" dirty="0" err="1"/>
              <a:t>Coords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E832DB-7CEE-4BD6-AD3C-80664739A1AF}"/>
              </a:ext>
            </a:extLst>
          </p:cNvPr>
          <p:cNvGrpSpPr/>
          <p:nvPr/>
        </p:nvGrpSpPr>
        <p:grpSpPr>
          <a:xfrm>
            <a:off x="3389152" y="2231472"/>
            <a:ext cx="2964755" cy="2142893"/>
            <a:chOff x="2731830" y="4607457"/>
            <a:chExt cx="1521388" cy="109964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772776-6C47-4D87-A0AC-E296C586E306}"/>
                </a:ext>
              </a:extLst>
            </p:cNvPr>
            <p:cNvCxnSpPr>
              <a:cxnSpLocks/>
            </p:cNvCxnSpPr>
            <p:nvPr/>
          </p:nvCxnSpPr>
          <p:spPr>
            <a:xfrm>
              <a:off x="2731830" y="5377343"/>
              <a:ext cx="152138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1D4E14-3889-461C-A132-1BDF2E4DD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081FC3-B659-4037-95DA-2E8354C88144}"/>
              </a:ext>
            </a:extLst>
          </p:cNvPr>
          <p:cNvGrpSpPr/>
          <p:nvPr/>
        </p:nvGrpSpPr>
        <p:grpSpPr>
          <a:xfrm>
            <a:off x="301398" y="3806462"/>
            <a:ext cx="4303790" cy="983566"/>
            <a:chOff x="301398" y="3806462"/>
            <a:chExt cx="4303790" cy="983566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D20AF48-22B0-4E82-B079-59A3FA1F39CB}"/>
                </a:ext>
              </a:extLst>
            </p:cNvPr>
            <p:cNvCxnSpPr>
              <a:stCxn id="17" idx="2"/>
            </p:cNvCxnSpPr>
            <p:nvPr/>
          </p:nvCxnSpPr>
          <p:spPr>
            <a:xfrm flipH="1">
              <a:off x="1545745" y="3813364"/>
              <a:ext cx="1" cy="48422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152DADB-73D1-4D84-9D4E-B2932C8A8A43}"/>
                </a:ext>
              </a:extLst>
            </p:cNvPr>
            <p:cNvGrpSpPr/>
            <p:nvPr/>
          </p:nvGrpSpPr>
          <p:grpSpPr>
            <a:xfrm>
              <a:off x="301398" y="3806462"/>
              <a:ext cx="4303790" cy="983566"/>
              <a:chOff x="301398" y="3806462"/>
              <a:chExt cx="4303790" cy="9835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B9DD616-BF78-4795-BD7F-BFC7F64EDA4A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98" y="4297585"/>
                    <a:ext cx="3283976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=(1,2,1)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B9DD616-BF78-4795-BD7F-BFC7F64EDA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98" y="4297585"/>
                    <a:ext cx="3283976" cy="49244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696625-6E2C-42FF-BC1B-A7DAB238410D}"/>
                  </a:ext>
                </a:extLst>
              </p:cNvPr>
              <p:cNvSpPr txBox="1"/>
              <p:nvPr/>
            </p:nvSpPr>
            <p:spPr>
              <a:xfrm>
                <a:off x="1898928" y="3806462"/>
                <a:ext cx="27062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Append 1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54C69C-F126-4890-B481-5CBF17FC018D}"/>
              </a:ext>
            </a:extLst>
          </p:cNvPr>
          <p:cNvGrpSpPr/>
          <p:nvPr/>
        </p:nvGrpSpPr>
        <p:grpSpPr>
          <a:xfrm>
            <a:off x="296901" y="4872048"/>
            <a:ext cx="4308287" cy="996163"/>
            <a:chOff x="296901" y="4872048"/>
            <a:chExt cx="4308287" cy="99616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E0E80FC-5314-45AB-A62D-9E7CAF3207E3}"/>
                </a:ext>
              </a:extLst>
            </p:cNvPr>
            <p:cNvCxnSpPr/>
            <p:nvPr/>
          </p:nvCxnSpPr>
          <p:spPr>
            <a:xfrm flipH="1">
              <a:off x="1554580" y="4891548"/>
              <a:ext cx="1" cy="48422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E4CADA-4D2F-4BE6-B000-E35804F0310F}"/>
                </a:ext>
              </a:extLst>
            </p:cNvPr>
            <p:cNvSpPr txBox="1"/>
            <p:nvPr/>
          </p:nvSpPr>
          <p:spPr>
            <a:xfrm>
              <a:off x="1898928" y="4872048"/>
              <a:ext cx="2706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Divide by 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7E678F8-BB51-4029-BAD6-93F9E5FBA6B4}"/>
                    </a:ext>
                  </a:extLst>
                </p:cNvPr>
                <p:cNvSpPr txBox="1"/>
                <p:nvPr/>
              </p:nvSpPr>
              <p:spPr>
                <a:xfrm>
                  <a:off x="296901" y="5375768"/>
                  <a:ext cx="248869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=(1,2)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7E678F8-BB51-4029-BAD6-93F9E5FBA6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901" y="5375768"/>
                  <a:ext cx="2488695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664CAF5-09D1-4B5D-94F4-C47BC7C19DEE}"/>
              </a:ext>
            </a:extLst>
          </p:cNvPr>
          <p:cNvGrpSpPr/>
          <p:nvPr/>
        </p:nvGrpSpPr>
        <p:grpSpPr>
          <a:xfrm>
            <a:off x="3389152" y="1498452"/>
            <a:ext cx="5369287" cy="2020593"/>
            <a:chOff x="3389152" y="1498452"/>
            <a:chExt cx="5369287" cy="202059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CF8BC59-B161-40F3-9AE2-D63038D7AA01}"/>
                </a:ext>
              </a:extLst>
            </p:cNvPr>
            <p:cNvGrpSpPr/>
            <p:nvPr/>
          </p:nvGrpSpPr>
          <p:grpSpPr>
            <a:xfrm>
              <a:off x="3389152" y="1498452"/>
              <a:ext cx="5126197" cy="1542575"/>
              <a:chOff x="3389152" y="1498452"/>
              <a:chExt cx="5126197" cy="154257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DD67B2C-00D9-4C15-9970-6AA1759B5482}"/>
                  </a:ext>
                </a:extLst>
              </p:cNvPr>
              <p:cNvGrpSpPr/>
              <p:nvPr/>
            </p:nvGrpSpPr>
            <p:grpSpPr>
              <a:xfrm>
                <a:off x="3389152" y="2517807"/>
                <a:ext cx="5126197" cy="523220"/>
                <a:chOff x="3389152" y="2517807"/>
                <a:chExt cx="5126197" cy="523220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012064D-B7DB-44B4-87B3-EC7B9C30C86E}"/>
                    </a:ext>
                  </a:extLst>
                </p:cNvPr>
                <p:cNvSpPr txBox="1"/>
                <p:nvPr/>
              </p:nvSpPr>
              <p:spPr>
                <a:xfrm>
                  <a:off x="5976730" y="2517807"/>
                  <a:ext cx="253861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800" dirty="0"/>
                    <a:t>0x + 1y - 2 = 0</a:t>
                  </a: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AB238BA-9CC5-4F9B-89B4-AFD331BC55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89152" y="2779417"/>
                  <a:ext cx="2587579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480E58C-A166-4FF5-B3AC-BB5DF5185DCC}"/>
                  </a:ext>
                </a:extLst>
              </p:cNvPr>
              <p:cNvSpPr txBox="1"/>
              <p:nvPr/>
            </p:nvSpPr>
            <p:spPr>
              <a:xfrm>
                <a:off x="5976730" y="1498452"/>
                <a:ext cx="247475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Line of y=2 in</a:t>
                </a:r>
              </a:p>
              <a:p>
                <a:r>
                  <a:rPr lang="en-US" sz="2800" dirty="0" err="1"/>
                  <a:t>ax+by+c</a:t>
                </a:r>
                <a:r>
                  <a:rPr lang="en-US" sz="2800" dirty="0"/>
                  <a:t>=0: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D5E7B2B-FECB-4771-ABF8-A872783B31E7}"/>
                    </a:ext>
                  </a:extLst>
                </p:cNvPr>
                <p:cNvSpPr txBox="1"/>
                <p:nvPr/>
              </p:nvSpPr>
              <p:spPr>
                <a:xfrm>
                  <a:off x="5669773" y="3088158"/>
                  <a:ext cx="30886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0,1,−2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D5E7B2B-FECB-4771-ABF8-A872783B31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773" y="3088158"/>
                  <a:ext cx="3088666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A3A5FA-8C14-41E6-A866-97768B031C85}"/>
              </a:ext>
            </a:extLst>
          </p:cNvPr>
          <p:cNvGrpSpPr/>
          <p:nvPr/>
        </p:nvGrpSpPr>
        <p:grpSpPr>
          <a:xfrm>
            <a:off x="4871529" y="4124401"/>
            <a:ext cx="3867322" cy="1574619"/>
            <a:chOff x="4871529" y="4124401"/>
            <a:chExt cx="3867322" cy="15746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8350DE3-A5B0-48C9-8854-F84664456CCA}"/>
                    </a:ext>
                  </a:extLst>
                </p:cNvPr>
                <p:cNvSpPr txBox="1"/>
                <p:nvPr/>
              </p:nvSpPr>
              <p:spPr>
                <a:xfrm>
                  <a:off x="5125339" y="5268133"/>
                  <a:ext cx="335970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0,1,−2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1,2,1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8350DE3-A5B0-48C9-8854-F84664456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5339" y="5268133"/>
                  <a:ext cx="3359702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C1E4E7-8F96-47B0-9FBE-634F701920FB}"/>
                </a:ext>
              </a:extLst>
            </p:cNvPr>
            <p:cNvGrpSpPr/>
            <p:nvPr/>
          </p:nvGrpSpPr>
          <p:grpSpPr>
            <a:xfrm>
              <a:off x="4871529" y="4124401"/>
              <a:ext cx="3867322" cy="1070517"/>
              <a:chOff x="4871529" y="4124401"/>
              <a:chExt cx="3867322" cy="10705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7921217-753D-4406-AA9A-6896C2A27939}"/>
                      </a:ext>
                    </a:extLst>
                  </p:cNvPr>
                  <p:cNvSpPr txBox="1"/>
                  <p:nvPr/>
                </p:nvSpPr>
                <p:spPr>
                  <a:xfrm>
                    <a:off x="5272784" y="4764031"/>
                    <a:ext cx="3064813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7921217-753D-4406-AA9A-6896C2A279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72784" y="4764031"/>
                    <a:ext cx="3064813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9B1CE3-E8A0-4D8A-BABD-A7B8EE4DF734}"/>
                  </a:ext>
                </a:extLst>
              </p:cNvPr>
              <p:cNvSpPr txBox="1"/>
              <p:nvPr/>
            </p:nvSpPr>
            <p:spPr>
              <a:xfrm>
                <a:off x="4871529" y="4124401"/>
                <a:ext cx="38673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Point-on-line test: </a:t>
                </a:r>
                <a:r>
                  <a:rPr lang="en-US" sz="2800" b="1" dirty="0" err="1"/>
                  <a:t>l</a:t>
                </a:r>
                <a:r>
                  <a:rPr lang="en-US" sz="2800" b="1" baseline="30000" dirty="0" err="1"/>
                  <a:t>T</a:t>
                </a:r>
                <a:r>
                  <a:rPr lang="en-US" sz="2800" b="1" dirty="0" err="1"/>
                  <a:t>p</a:t>
                </a:r>
                <a:endParaRPr lang="en-US" sz="2800" dirty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4C7949-EE9D-4129-B6CB-F644104B7391}"/>
              </a:ext>
            </a:extLst>
          </p:cNvPr>
          <p:cNvGrpSpPr/>
          <p:nvPr/>
        </p:nvGrpSpPr>
        <p:grpSpPr>
          <a:xfrm>
            <a:off x="301398" y="2592198"/>
            <a:ext cx="4971386" cy="1221166"/>
            <a:chOff x="301398" y="2592198"/>
            <a:chExt cx="4971386" cy="12211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5FAA917-96B4-48BE-9C48-34836E23E2AE}"/>
                    </a:ext>
                  </a:extLst>
                </p:cNvPr>
                <p:cNvSpPr txBox="1"/>
                <p:nvPr/>
              </p:nvSpPr>
              <p:spPr>
                <a:xfrm>
                  <a:off x="301398" y="3320921"/>
                  <a:ext cx="248869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=(1,2)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5FAA917-96B4-48BE-9C48-34836E23E2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98" y="3320921"/>
                  <a:ext cx="2488695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1398A1F-966F-49E1-B484-B9017AC88E76}"/>
                </a:ext>
              </a:extLst>
            </p:cNvPr>
            <p:cNvGrpSpPr/>
            <p:nvPr/>
          </p:nvGrpSpPr>
          <p:grpSpPr>
            <a:xfrm>
              <a:off x="1545746" y="2592198"/>
              <a:ext cx="3727038" cy="728722"/>
              <a:chOff x="1545746" y="2592198"/>
              <a:chExt cx="3727038" cy="72872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E1AC64F-CF98-4626-A734-5099E8AEEAB1}"/>
                  </a:ext>
                </a:extLst>
              </p:cNvPr>
              <p:cNvSpPr/>
              <p:nvPr/>
            </p:nvSpPr>
            <p:spPr>
              <a:xfrm>
                <a:off x="4945620" y="2592198"/>
                <a:ext cx="327164" cy="32716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Connector: Curved 29">
                <a:extLst>
                  <a:ext uri="{FF2B5EF4-FFF2-40B4-BE49-F238E27FC236}">
                    <a16:creationId xmlns:a16="http://schemas.microsoft.com/office/drawing/2014/main" id="{1B7F5F28-B581-4986-8645-21D68C04C1ED}"/>
                  </a:ext>
                </a:extLst>
              </p:cNvPr>
              <p:cNvCxnSpPr>
                <a:stCxn id="16" idx="2"/>
                <a:endCxn id="17" idx="0"/>
              </p:cNvCxnSpPr>
              <p:nvPr/>
            </p:nvCxnSpPr>
            <p:spPr>
              <a:xfrm rot="10800000" flipV="1">
                <a:off x="1545746" y="2755779"/>
                <a:ext cx="3399874" cy="565141"/>
              </a:xfrm>
              <a:prstGeom prst="curvedConnector2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7472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D82B-1247-4095-85FD-62CCEACD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Homogeneous </a:t>
            </a:r>
            <a:r>
              <a:rPr lang="en-US" dirty="0" err="1"/>
              <a:t>Coords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9DA189-6C52-4A3A-BA88-8E2F3A4F98A6}"/>
              </a:ext>
            </a:extLst>
          </p:cNvPr>
          <p:cNvGrpSpPr/>
          <p:nvPr/>
        </p:nvGrpSpPr>
        <p:grpSpPr>
          <a:xfrm>
            <a:off x="3716323" y="2231472"/>
            <a:ext cx="2637585" cy="2142893"/>
            <a:chOff x="2899720" y="4607457"/>
            <a:chExt cx="1353498" cy="10996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4ED34B-EB0B-4A91-B436-9CCB3FF05DDD}"/>
                </a:ext>
              </a:extLst>
            </p:cNvPr>
            <p:cNvCxnSpPr>
              <a:cxnSpLocks/>
            </p:cNvCxnSpPr>
            <p:nvPr/>
          </p:nvCxnSpPr>
          <p:spPr>
            <a:xfrm>
              <a:off x="2899720" y="5377343"/>
              <a:ext cx="135349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90456A-8631-4478-8679-4F3083F17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36E922-A607-4F98-830B-9C4270989893}"/>
              </a:ext>
            </a:extLst>
          </p:cNvPr>
          <p:cNvSpPr txBox="1"/>
          <p:nvPr/>
        </p:nvSpPr>
        <p:spPr>
          <a:xfrm>
            <a:off x="5981024" y="2072921"/>
            <a:ext cx="2538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Line y=2</a:t>
            </a:r>
          </a:p>
          <a:p>
            <a:r>
              <a:rPr lang="en-US" sz="2800" dirty="0"/>
              <a:t>0x + 1y - 2 = 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8CDC77-F81E-4E28-8EE8-8109EB8BFB3C}"/>
              </a:ext>
            </a:extLst>
          </p:cNvPr>
          <p:cNvCxnSpPr>
            <a:cxnSpLocks/>
          </p:cNvCxnSpPr>
          <p:nvPr/>
        </p:nvCxnSpPr>
        <p:spPr>
          <a:xfrm flipH="1">
            <a:off x="3716323" y="2779417"/>
            <a:ext cx="226040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FF6858-5E3A-420F-B323-F10F3688A3F3}"/>
              </a:ext>
            </a:extLst>
          </p:cNvPr>
          <p:cNvGrpSpPr/>
          <p:nvPr/>
        </p:nvGrpSpPr>
        <p:grpSpPr>
          <a:xfrm>
            <a:off x="5184496" y="2231472"/>
            <a:ext cx="2547209" cy="2547885"/>
            <a:chOff x="5184496" y="2231472"/>
            <a:chExt cx="2547209" cy="25478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736424-780E-40D5-97D6-9D78C6B23319}"/>
                </a:ext>
              </a:extLst>
            </p:cNvPr>
            <p:cNvSpPr txBox="1"/>
            <p:nvPr/>
          </p:nvSpPr>
          <p:spPr>
            <a:xfrm>
              <a:off x="5193085" y="3778506"/>
              <a:ext cx="25386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Line x=1</a:t>
              </a:r>
            </a:p>
            <a:p>
              <a:r>
                <a:rPr lang="en-US" sz="2800" dirty="0"/>
                <a:t>1x + 0y - 1 = 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C99AC-5366-4F61-A1E3-FADF37141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4496" y="2231472"/>
              <a:ext cx="2" cy="2547885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706E20-7A85-4564-B6F4-4CB527A57EB3}"/>
              </a:ext>
            </a:extLst>
          </p:cNvPr>
          <p:cNvSpPr txBox="1"/>
          <p:nvPr/>
        </p:nvSpPr>
        <p:spPr>
          <a:xfrm>
            <a:off x="1339841" y="4923214"/>
            <a:ext cx="646431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[1,0,-1] = [-1,-2,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]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Converting back (divide by </a:t>
            </a:r>
            <a:r>
              <a:rPr lang="en-US" sz="3200" dirty="0">
                <a:solidFill>
                  <a:schemeClr val="accent2"/>
                </a:solidFill>
              </a:rPr>
              <a:t>-1</a:t>
            </a:r>
            <a:r>
              <a:rPr lang="en-US" sz="3200" dirty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(1,2)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119EFB-AC6F-4492-B8FE-705513433436}"/>
              </a:ext>
            </a:extLst>
          </p:cNvPr>
          <p:cNvGrpSpPr/>
          <p:nvPr/>
        </p:nvGrpSpPr>
        <p:grpSpPr>
          <a:xfrm>
            <a:off x="-31780" y="2088301"/>
            <a:ext cx="3867322" cy="1643461"/>
            <a:chOff x="-31780" y="2088301"/>
            <a:chExt cx="3867322" cy="164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D065BC-6121-4765-82E7-82828AD5F567}"/>
                    </a:ext>
                  </a:extLst>
                </p:cNvPr>
                <p:cNvSpPr txBox="1"/>
                <p:nvPr/>
              </p:nvSpPr>
              <p:spPr>
                <a:xfrm>
                  <a:off x="102445" y="2088301"/>
                  <a:ext cx="351718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=(0,1,−2)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D065BC-6121-4765-82E7-82828AD5F5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45" y="2088301"/>
                  <a:ext cx="3517180" cy="4308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CBD6B3A-2B01-4306-B6F4-F6B0F1C072A2}"/>
                    </a:ext>
                  </a:extLst>
                </p:cNvPr>
                <p:cNvSpPr txBox="1"/>
                <p:nvPr/>
              </p:nvSpPr>
              <p:spPr>
                <a:xfrm>
                  <a:off x="102445" y="2660621"/>
                  <a:ext cx="354199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=(1,0,−1)</m:t>
                        </m:r>
                      </m:oMath>
                    </m:oMathPara>
                  </a14:m>
                  <a:endParaRPr lang="en-US" sz="28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CBD6B3A-2B01-4306-B6F4-F6B0F1C07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45" y="2660621"/>
                  <a:ext cx="3541995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8CF2F3-E955-4B44-B453-23FFA5019A29}"/>
                </a:ext>
              </a:extLst>
            </p:cNvPr>
            <p:cNvSpPr txBox="1"/>
            <p:nvPr/>
          </p:nvSpPr>
          <p:spPr>
            <a:xfrm>
              <a:off x="-31780" y="3208542"/>
              <a:ext cx="3867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Intersection: l</a:t>
              </a:r>
              <a:r>
                <a:rPr lang="en-US" sz="2800" baseline="-25000" dirty="0"/>
                <a:t>1</a:t>
              </a:r>
              <a:r>
                <a:rPr lang="en-US" sz="2800" dirty="0"/>
                <a:t> x l</a:t>
              </a:r>
              <a:r>
                <a:rPr lang="en-US" sz="2800" baseline="-25000" dirty="0"/>
                <a:t>2</a:t>
              </a:r>
              <a:r>
                <a:rPr lang="en-US" sz="2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95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2912F-DB24-4E4F-8BAC-AE9B924C1C0F}"/>
              </a:ext>
            </a:extLst>
          </p:cNvPr>
          <p:cNvCxnSpPr>
            <a:cxnSpLocks/>
          </p:cNvCxnSpPr>
          <p:nvPr/>
        </p:nvCxnSpPr>
        <p:spPr>
          <a:xfrm flipV="1">
            <a:off x="4572000" y="2231472"/>
            <a:ext cx="0" cy="21428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281D0D4-9C08-473F-93F4-90E2A4FB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EFD276-7EFE-4F92-BC76-B1C99CA3802D}"/>
              </a:ext>
            </a:extLst>
          </p:cNvPr>
          <p:cNvCxnSpPr/>
          <p:nvPr/>
        </p:nvCxnSpPr>
        <p:spPr>
          <a:xfrm>
            <a:off x="2790093" y="3731763"/>
            <a:ext cx="35638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136F58-33AE-4933-B547-EA2D4770E924}"/>
              </a:ext>
            </a:extLst>
          </p:cNvPr>
          <p:cNvSpPr txBox="1"/>
          <p:nvPr/>
        </p:nvSpPr>
        <p:spPr>
          <a:xfrm>
            <a:off x="5976730" y="3171855"/>
            <a:ext cx="253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0x + 1y - 1 = 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57D25A-F73E-42EC-884A-6B420552FED0}"/>
              </a:ext>
            </a:extLst>
          </p:cNvPr>
          <p:cNvGrpSpPr/>
          <p:nvPr/>
        </p:nvGrpSpPr>
        <p:grpSpPr>
          <a:xfrm>
            <a:off x="2213113" y="2517807"/>
            <a:ext cx="6302236" cy="523220"/>
            <a:chOff x="2213113" y="2517807"/>
            <a:chExt cx="6302236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90A867-2C79-4D5D-A8F5-AD0881F69A43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- 2 = 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8EDF50-3198-49BD-A5CA-701FCF7C4B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0849B3-4964-4C59-AC46-EA88EBD06A9B}"/>
              </a:ext>
            </a:extLst>
          </p:cNvPr>
          <p:cNvCxnSpPr>
            <a:cxnSpLocks/>
          </p:cNvCxnSpPr>
          <p:nvPr/>
        </p:nvCxnSpPr>
        <p:spPr>
          <a:xfrm flipH="1">
            <a:off x="2213113" y="3433465"/>
            <a:ext cx="37636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89C19F-F1D3-4CA1-B4A7-67A047400ED9}"/>
              </a:ext>
            </a:extLst>
          </p:cNvPr>
          <p:cNvSpPr txBox="1"/>
          <p:nvPr/>
        </p:nvSpPr>
        <p:spPr>
          <a:xfrm>
            <a:off x="1339841" y="4273629"/>
            <a:ext cx="646431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Intersection of y=2, y=1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[0,1,-1] = [1,0,0]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0247F9-DFBE-4A57-8771-DE1AEA8360E2}"/>
              </a:ext>
            </a:extLst>
          </p:cNvPr>
          <p:cNvGrpSpPr/>
          <p:nvPr/>
        </p:nvGrpSpPr>
        <p:grpSpPr>
          <a:xfrm>
            <a:off x="2213113" y="1952299"/>
            <a:ext cx="6302236" cy="523220"/>
            <a:chOff x="2213113" y="2517807"/>
            <a:chExt cx="6302236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4FD8A9-30B1-4B40-8A1D-6E4360555CA5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- 3 = 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CB3294-5271-415E-8D74-0574FDA93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E04DB7B-8B53-488D-B9E2-FE06383D9C8D}"/>
              </a:ext>
            </a:extLst>
          </p:cNvPr>
          <p:cNvSpPr txBox="1"/>
          <p:nvPr/>
        </p:nvSpPr>
        <p:spPr>
          <a:xfrm>
            <a:off x="1339841" y="5283729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Does it lie on y=3? Intuitively?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EADF6-5267-42B2-9DFA-D6FBCBC4568B}"/>
              </a:ext>
            </a:extLst>
          </p:cNvPr>
          <p:cNvSpPr txBox="1"/>
          <p:nvPr/>
        </p:nvSpPr>
        <p:spPr>
          <a:xfrm>
            <a:off x="1339841" y="5869855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[0,1,-3]</a:t>
            </a:r>
            <a:r>
              <a:rPr lang="en-US" sz="3200" baseline="30000" dirty="0">
                <a:solidFill>
                  <a:sysClr val="windowText" lastClr="000000"/>
                </a:solidFill>
              </a:rPr>
              <a:t>T</a:t>
            </a:r>
            <a:r>
              <a:rPr lang="en-US" sz="3200" dirty="0">
                <a:solidFill>
                  <a:sysClr val="windowText" lastClr="000000"/>
                </a:solidFill>
              </a:rPr>
              <a:t>[1,0,0] = 0</a:t>
            </a:r>
          </a:p>
        </p:txBody>
      </p:sp>
    </p:spTree>
    <p:extLst>
      <p:ext uri="{BB962C8B-B14F-4D97-AF65-F5344CB8AC3E}">
        <p14:creationId xmlns:p14="http://schemas.microsoft.com/office/powerpoint/2010/main" val="19030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7F55-1D91-477A-8DCF-C29A10F2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ACD44-8880-4870-AEC5-ADD9FBEA16E3}"/>
              </a:ext>
            </a:extLst>
          </p:cNvPr>
          <p:cNvSpPr txBox="1"/>
          <p:nvPr/>
        </p:nvSpPr>
        <p:spPr>
          <a:xfrm>
            <a:off x="269996" y="1390501"/>
            <a:ext cx="8604008" cy="60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Translation is now linear / matrix-multiply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12A9BB-EB28-4599-9FDD-FD70F7C99381}"/>
              </a:ext>
            </a:extLst>
          </p:cNvPr>
          <p:cNvGrpSpPr/>
          <p:nvPr/>
        </p:nvGrpSpPr>
        <p:grpSpPr>
          <a:xfrm>
            <a:off x="269996" y="4927821"/>
            <a:ext cx="8604008" cy="1726420"/>
            <a:chOff x="269996" y="4063755"/>
            <a:chExt cx="8604008" cy="17264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D7E719-C1D9-4C0E-AE4C-2AC73906D693}"/>
                </a:ext>
              </a:extLst>
            </p:cNvPr>
            <p:cNvSpPr txBox="1"/>
            <p:nvPr/>
          </p:nvSpPr>
          <p:spPr>
            <a:xfrm>
              <a:off x="269996" y="4063755"/>
              <a:ext cx="8604008" cy="600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Rigid body transforms (rot + trans) now linear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7FECE55-C7FC-4BF0-8456-7E4D568B18DB}"/>
                    </a:ext>
                  </a:extLst>
                </p:cNvPr>
                <p:cNvSpPr txBox="1"/>
                <p:nvPr/>
              </p:nvSpPr>
              <p:spPr>
                <a:xfrm>
                  <a:off x="2545740" y="4617931"/>
                  <a:ext cx="4052520" cy="1172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7FECE55-C7FC-4BF0-8456-7E4D568B1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5740" y="4617931"/>
                  <a:ext cx="4052520" cy="11722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B3632A-8564-4FEC-B724-EB58BFC412D6}"/>
              </a:ext>
            </a:extLst>
          </p:cNvPr>
          <p:cNvGrpSpPr/>
          <p:nvPr/>
        </p:nvGrpSpPr>
        <p:grpSpPr>
          <a:xfrm>
            <a:off x="451924" y="2035668"/>
            <a:ext cx="8240152" cy="2591966"/>
            <a:chOff x="-118752" y="2035668"/>
            <a:chExt cx="8240152" cy="259196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3409C69-517F-47EB-97BE-F2BEDB772F30}"/>
                    </a:ext>
                  </a:extLst>
                </p:cNvPr>
                <p:cNvSpPr txBox="1"/>
                <p:nvPr/>
              </p:nvSpPr>
              <p:spPr>
                <a:xfrm>
                  <a:off x="2510433" y="2035668"/>
                  <a:ext cx="3487878" cy="1209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3409C69-517F-47EB-97BE-F2BEDB772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433" y="2035668"/>
                  <a:ext cx="3487878" cy="120994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389ED3B-9F18-4DC1-BD39-0AE1B95BF11E}"/>
                    </a:ext>
                  </a:extLst>
                </p:cNvPr>
                <p:cNvSpPr txBox="1"/>
                <p:nvPr/>
              </p:nvSpPr>
              <p:spPr>
                <a:xfrm>
                  <a:off x="6136691" y="2081866"/>
                  <a:ext cx="1710468" cy="11691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389ED3B-9F18-4DC1-BD39-0AE1B95BF1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691" y="2081866"/>
                  <a:ext cx="1710468" cy="11691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3FF84E1-9CEB-49FA-9814-FBF0CCBB6478}"/>
                    </a:ext>
                  </a:extLst>
                </p:cNvPr>
                <p:cNvSpPr txBox="1"/>
                <p:nvPr/>
              </p:nvSpPr>
              <p:spPr>
                <a:xfrm>
                  <a:off x="2510433" y="3417687"/>
                  <a:ext cx="3546997" cy="1209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3FF84E1-9CEB-49FA-9814-FBF0CCBB6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433" y="3417687"/>
                  <a:ext cx="3546997" cy="12099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97671C5-533D-40A6-BFCB-52174A80517E}"/>
                    </a:ext>
                  </a:extLst>
                </p:cNvPr>
                <p:cNvSpPr txBox="1"/>
                <p:nvPr/>
              </p:nvSpPr>
              <p:spPr>
                <a:xfrm>
                  <a:off x="6136691" y="3463885"/>
                  <a:ext cx="1984709" cy="1117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97671C5-533D-40A6-BFCB-52174A8051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691" y="3463885"/>
                  <a:ext cx="1984709" cy="11175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C6CA3F-2880-46CB-BCA7-82BE8A38160E}"/>
                </a:ext>
              </a:extLst>
            </p:cNvPr>
            <p:cNvSpPr txBox="1"/>
            <p:nvPr/>
          </p:nvSpPr>
          <p:spPr>
            <a:xfrm>
              <a:off x="714665" y="2368995"/>
              <a:ext cx="1795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If w =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09E678-0AFB-4C1D-BF40-72900F5A76F9}"/>
                </a:ext>
              </a:extLst>
            </p:cNvPr>
            <p:cNvSpPr txBox="1"/>
            <p:nvPr/>
          </p:nvSpPr>
          <p:spPr>
            <a:xfrm>
              <a:off x="-118752" y="3730272"/>
              <a:ext cx="2629185" cy="6003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3200" dirty="0"/>
                <a:t>Generically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EB5E-2ACD-4C9E-8D40-9440E6C55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Homogeneous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0B35-3C17-4ED1-A370-F64E91A8E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Same story: add a coordinate, things are equivalent if they’re proportional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AF146A-D15D-46CB-B46E-6B374D4B93FB}"/>
                  </a:ext>
                </a:extLst>
              </p:cNvPr>
              <p:cNvSpPr txBox="1"/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AF146A-D15D-46CB-B46E-6B374D4B9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7763C-67E1-46AB-83E6-257CCE310FD0}"/>
                  </a:ext>
                </a:extLst>
              </p:cNvPr>
              <p:cNvSpPr txBox="1"/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7763C-67E1-46AB-83E6-257CCE310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920EE2-D5CC-4128-9CFD-4AEE0E060196}"/>
              </a:ext>
            </a:extLst>
          </p:cNvPr>
          <p:cNvCxnSpPr>
            <a:cxnSpLocks/>
          </p:cNvCxnSpPr>
          <p:nvPr/>
        </p:nvCxnSpPr>
        <p:spPr>
          <a:xfrm>
            <a:off x="2724097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786632-E011-4F1E-B247-66FD7E7EDC2A}"/>
                  </a:ext>
                </a:extLst>
              </p:cNvPr>
              <p:cNvSpPr txBox="1"/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786632-E011-4F1E-B247-66FD7E7E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AF5613-DAE0-4EB4-B71B-6A7548CA1DF9}"/>
              </a:ext>
            </a:extLst>
          </p:cNvPr>
          <p:cNvCxnSpPr>
            <a:cxnSpLocks/>
          </p:cNvCxnSpPr>
          <p:nvPr/>
        </p:nvCxnSpPr>
        <p:spPr>
          <a:xfrm>
            <a:off x="5041141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4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A3E03F6C-DB6F-4A04-A8EE-50E264F4329B}"/>
              </a:ext>
            </a:extLst>
          </p:cNvPr>
          <p:cNvSpPr/>
          <p:nvPr/>
        </p:nvSpPr>
        <p:spPr>
          <a:xfrm>
            <a:off x="3559045" y="4243329"/>
            <a:ext cx="249780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7262BA-A939-4AA1-B22D-19A903FF1149}"/>
              </a:ext>
            </a:extLst>
          </p:cNvPr>
          <p:cNvSpPr/>
          <p:nvPr/>
        </p:nvSpPr>
        <p:spPr>
          <a:xfrm>
            <a:off x="6717408" y="4196068"/>
            <a:ext cx="186631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19BF3A-4D6E-4130-ACBB-7C18BF51FDF6}"/>
              </a:ext>
            </a:extLst>
          </p:cNvPr>
          <p:cNvSpPr/>
          <p:nvPr/>
        </p:nvSpPr>
        <p:spPr>
          <a:xfrm>
            <a:off x="1061565" y="4243329"/>
            <a:ext cx="249780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6236D-B9DA-400C-B6ED-82133DBF0CD1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479139" y="2220689"/>
            <a:chExt cx="4857226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173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4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40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39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542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157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4C89D81-B8A0-4AC0-90F5-08F1451F0146}"/>
              </a:ext>
            </a:extLst>
          </p:cNvPr>
          <p:cNvSpPr/>
          <p:nvPr/>
        </p:nvSpPr>
        <p:spPr>
          <a:xfrm>
            <a:off x="5410899" y="1518407"/>
            <a:ext cx="2944536" cy="40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6C878F-33FF-4667-8928-56D1B5C2E18E}"/>
              </a:ext>
            </a:extLst>
          </p:cNvPr>
          <p:cNvCxnSpPr>
            <a:cxnSpLocks/>
          </p:cNvCxnSpPr>
          <p:nvPr/>
        </p:nvCxnSpPr>
        <p:spPr>
          <a:xfrm>
            <a:off x="2663173" y="2371978"/>
            <a:ext cx="4655285" cy="2186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607731-8E9D-44C0-B691-0A93503C5F41}"/>
              </a:ext>
            </a:extLst>
          </p:cNvPr>
          <p:cNvCxnSpPr>
            <a:cxnSpLocks/>
          </p:cNvCxnSpPr>
          <p:nvPr/>
        </p:nvCxnSpPr>
        <p:spPr>
          <a:xfrm>
            <a:off x="2512064" y="3359939"/>
            <a:ext cx="4806394" cy="5157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8ED5E3-4A1A-40F6-9244-00589824E6FB}"/>
              </a:ext>
            </a:extLst>
          </p:cNvPr>
          <p:cNvSpPr txBox="1"/>
          <p:nvPr/>
        </p:nvSpPr>
        <p:spPr>
          <a:xfrm>
            <a:off x="1091473" y="559832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</p:spTree>
    <p:extLst>
      <p:ext uri="{BB962C8B-B14F-4D97-AF65-F5344CB8AC3E}">
        <p14:creationId xmlns:p14="http://schemas.microsoft.com/office/powerpoint/2010/main" val="1166835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174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FE28-7706-4C8B-AFB8-49B2E8D7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>
                <a:cs typeface="Calibri" panose="020F0502020204030204" pitchFamily="34" charset="0"/>
              </a:rPr>
              <a:t>≡ ≠ =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C6CF5FE-DC57-4846-9131-7EFC15D18674}"/>
              </a:ext>
            </a:extLst>
          </p:cNvPr>
          <p:cNvGrpSpPr/>
          <p:nvPr/>
        </p:nvGrpSpPr>
        <p:grpSpPr>
          <a:xfrm>
            <a:off x="2074322" y="1737614"/>
            <a:ext cx="4995356" cy="1717505"/>
            <a:chOff x="609600" y="2034638"/>
            <a:chExt cx="7313702" cy="2514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4E82C7-B637-41BE-8E54-C619682DBD68}"/>
                </a:ext>
              </a:extLst>
            </p:cNvPr>
            <p:cNvSpPr/>
            <p:nvPr/>
          </p:nvSpPr>
          <p:spPr>
            <a:xfrm>
              <a:off x="609600" y="2034638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EDA971EB-B92C-4969-B9C0-C3FCCC797EB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2209800" y="2749138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6D1803A-48EE-4B2D-8F56-7DF4344CE26A}"/>
                  </a:ext>
                </a:extLst>
              </p:cNvPr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reeform 66">
                <a:extLst>
                  <a:ext uri="{FF2B5EF4-FFF2-40B4-BE49-F238E27FC236}">
                    <a16:creationId xmlns:a16="http://schemas.microsoft.com/office/drawing/2014/main" id="{D6F77ED6-5679-4E10-83D6-FCFC857E60D8}"/>
                  </a:ext>
                </a:extLst>
              </p:cNvPr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17A796-A2C3-475A-B06A-091499AD3D8F}"/>
                  </a:ext>
                </a:extLst>
              </p:cNvPr>
              <p:cNvCxnSpPr>
                <a:stCxn id="6" idx="0"/>
                <a:endCxn id="7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EF097188-BFC3-49EA-9C6B-7AED61C8C829}"/>
                </a:ext>
              </a:extLst>
            </p:cNvPr>
            <p:cNvGrpSpPr/>
            <p:nvPr/>
          </p:nvGrpSpPr>
          <p:grpSpPr>
            <a:xfrm>
              <a:off x="6324600" y="2139538"/>
              <a:ext cx="464125" cy="2336241"/>
              <a:chOff x="7162800" y="1914134"/>
              <a:chExt cx="464125" cy="2336241"/>
            </a:xfrm>
          </p:grpSpPr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4C6A6824-F8A9-4EC9-84ED-F148E081689E}"/>
                  </a:ext>
                </a:extLst>
              </p:cNvPr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87F410C-079A-4ADE-8FDA-E1B1F79B1F39}"/>
                    </a:ext>
                  </a:extLst>
                </p:cNvPr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E1ED216-B6C8-457E-B016-020C49E6A435}"/>
                    </a:ext>
                  </a:extLst>
                </p:cNvPr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579A6EE-ADC4-4A4A-849D-C0E01B2DF398}"/>
                    </a:ext>
                  </a:extLst>
                </p:cNvPr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633CCB2-1B28-4E11-BEA1-0FF13F86F49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2182AAA-C322-410F-AE77-2B715A742D5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reeform 70">
                <a:extLst>
                  <a:ext uri="{FF2B5EF4-FFF2-40B4-BE49-F238E27FC236}">
                    <a16:creationId xmlns:a16="http://schemas.microsoft.com/office/drawing/2014/main" id="{144D45B8-9A7E-4B45-8E7F-08254243BD9E}"/>
                  </a:ext>
                </a:extLst>
              </p:cNvPr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8C0B99-DB88-46C9-BD1C-779C38395347}"/>
                </a:ext>
              </a:extLst>
            </p:cNvPr>
            <p:cNvSpPr txBox="1"/>
            <p:nvPr/>
          </p:nvSpPr>
          <p:spPr>
            <a:xfrm>
              <a:off x="4267199" y="3253838"/>
              <a:ext cx="539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41EA161-99EC-40DC-B353-36494452076E}"/>
                </a:ext>
              </a:extLst>
            </p:cNvPr>
            <p:cNvSpPr/>
            <p:nvPr/>
          </p:nvSpPr>
          <p:spPr bwMode="auto">
            <a:xfrm>
              <a:off x="4424839" y="321094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6ADA2AE-C3E4-463C-9E7B-836765D8101F}"/>
                </a:ext>
              </a:extLst>
            </p:cNvPr>
            <p:cNvSpPr/>
            <p:nvPr/>
          </p:nvSpPr>
          <p:spPr bwMode="auto">
            <a:xfrm>
              <a:off x="6243603" y="2897670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185210-C36A-45CF-B433-DCB78A8AD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6728" y="2897670"/>
              <a:ext cx="4335976" cy="782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921199F-FD4F-4869-8E57-C57002A73BBF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84D36B-228C-4B06-B051-A0AEF2C068F4}"/>
                </a:ext>
              </a:extLst>
            </p:cNvPr>
            <p:cNvSpPr txBox="1"/>
            <p:nvPr/>
          </p:nvSpPr>
          <p:spPr>
            <a:xfrm>
              <a:off x="1762636" y="323366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955A430-EACA-4914-A4E1-B03CF93D4EEF}"/>
                </a:ext>
              </a:extLst>
            </p:cNvPr>
            <p:cNvSpPr/>
            <p:nvPr/>
          </p:nvSpPr>
          <p:spPr bwMode="auto">
            <a:xfrm>
              <a:off x="6615170" y="281601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B5D8E8-486C-481F-99E4-746A2CCEBB05}"/>
                </a:ext>
              </a:extLst>
            </p:cNvPr>
            <p:cNvSpPr txBox="1"/>
            <p:nvPr/>
          </p:nvSpPr>
          <p:spPr>
            <a:xfrm>
              <a:off x="6788724" y="2862019"/>
              <a:ext cx="1134578" cy="8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X’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BE438E-F7D8-4BF1-BF92-079E810931E6}"/>
                </a:ext>
              </a:extLst>
            </p:cNvPr>
            <p:cNvSpPr txBox="1"/>
            <p:nvPr/>
          </p:nvSpPr>
          <p:spPr>
            <a:xfrm>
              <a:off x="5647834" y="219357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X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DD25BB-F097-4ED6-8BAA-14F7BCC8DB84}"/>
              </a:ext>
            </a:extLst>
          </p:cNvPr>
          <p:cNvGrpSpPr/>
          <p:nvPr/>
        </p:nvGrpSpPr>
        <p:grpSpPr>
          <a:xfrm>
            <a:off x="622955" y="4809398"/>
            <a:ext cx="3428499" cy="1565172"/>
            <a:chOff x="340095" y="4973633"/>
            <a:chExt cx="3428499" cy="1565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C4173-8DB6-4D78-9481-1AD33A6F9A38}"/>
                    </a:ext>
                  </a:extLst>
                </p:cNvPr>
                <p:cNvSpPr txBox="1"/>
                <p:nvPr/>
              </p:nvSpPr>
              <p:spPr>
                <a:xfrm>
                  <a:off x="1287081" y="4973633"/>
                  <a:ext cx="2481513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p>
                                    <m:sSupPr>
                                      <m:ctrlPr>
                                        <a:rPr lang="en-US" sz="320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  <m:r>
                              <a:rPr lang="en-US" sz="32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C4173-8DB6-4D78-9481-1AD33A6F9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7081" y="4973633"/>
                  <a:ext cx="2481513" cy="15651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348179-E609-48A7-AD1B-EA46CCE70450}"/>
                </a:ext>
              </a:extLst>
            </p:cNvPr>
            <p:cNvSpPr txBox="1"/>
            <p:nvPr/>
          </p:nvSpPr>
          <p:spPr>
            <a:xfrm>
              <a:off x="340095" y="5463831"/>
              <a:ext cx="1092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YES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8A39B7-B768-4294-9781-9CE38E48A902}"/>
              </a:ext>
            </a:extLst>
          </p:cNvPr>
          <p:cNvGrpSpPr/>
          <p:nvPr/>
        </p:nvGrpSpPr>
        <p:grpSpPr>
          <a:xfrm>
            <a:off x="5089750" y="4809398"/>
            <a:ext cx="3431295" cy="1565172"/>
            <a:chOff x="4806890" y="4961655"/>
            <a:chExt cx="3431295" cy="1565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F556FF-283D-42F3-9564-1BA0B2A3B26A}"/>
                    </a:ext>
                  </a:extLst>
                </p:cNvPr>
                <p:cNvSpPr txBox="1"/>
                <p:nvPr/>
              </p:nvSpPr>
              <p:spPr>
                <a:xfrm>
                  <a:off x="5756672" y="4961655"/>
                  <a:ext cx="2481513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F556FF-283D-42F3-9564-1BA0B2A3B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6672" y="4961655"/>
                  <a:ext cx="2481513" cy="1565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491FA3-84F2-4CB3-8376-F16C79270594}"/>
                </a:ext>
              </a:extLst>
            </p:cNvPr>
            <p:cNvSpPr txBox="1"/>
            <p:nvPr/>
          </p:nvSpPr>
          <p:spPr>
            <a:xfrm>
              <a:off x="4806890" y="5451853"/>
              <a:ext cx="1092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NO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395D5F2-125A-40F3-8113-E35C5EF98060}"/>
              </a:ext>
            </a:extLst>
          </p:cNvPr>
          <p:cNvSpPr txBox="1"/>
          <p:nvPr/>
        </p:nvSpPr>
        <p:spPr>
          <a:xfrm>
            <a:off x="1218227" y="3588702"/>
            <a:ext cx="688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Project X and X’ to the image and compare them</a:t>
            </a:r>
          </a:p>
        </p:txBody>
      </p:sp>
    </p:spTree>
    <p:extLst>
      <p:ext uri="{BB962C8B-B14F-4D97-AF65-F5344CB8AC3E}">
        <p14:creationId xmlns:p14="http://schemas.microsoft.com/office/powerpoint/2010/main" val="110964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A12958E-1765-4475-813B-A86F6F4B714E}"/>
              </a:ext>
            </a:extLst>
          </p:cNvPr>
          <p:cNvSpPr/>
          <p:nvPr/>
        </p:nvSpPr>
        <p:spPr>
          <a:xfrm>
            <a:off x="1669413" y="3429000"/>
            <a:ext cx="4714610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B088CF-7D44-4D62-82A6-F51773094D5B}"/>
              </a:ext>
            </a:extLst>
          </p:cNvPr>
          <p:cNvGrpSpPr/>
          <p:nvPr/>
        </p:nvGrpSpPr>
        <p:grpSpPr>
          <a:xfrm>
            <a:off x="1214844" y="2100395"/>
            <a:ext cx="3852106" cy="2158132"/>
            <a:chOff x="1214844" y="2100395"/>
            <a:chExt cx="3852106" cy="21581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CD05FEC-CF87-481B-8415-23EF8E44CF0B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1214844" y="3054502"/>
              <a:ext cx="1978032" cy="120402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D28CF3-78F0-413A-B2FD-1FF3F9FE8D67}"/>
                </a:ext>
              </a:extLst>
            </p:cNvPr>
            <p:cNvSpPr txBox="1"/>
            <p:nvPr/>
          </p:nvSpPr>
          <p:spPr>
            <a:xfrm>
              <a:off x="1318802" y="2100395"/>
              <a:ext cx="374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2D homogeneous point (3D)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C7671F-4A20-4D1F-996F-DADB710A2B05}"/>
              </a:ext>
            </a:extLst>
          </p:cNvPr>
          <p:cNvGrpSpPr/>
          <p:nvPr/>
        </p:nvGrpSpPr>
        <p:grpSpPr>
          <a:xfrm>
            <a:off x="5211819" y="2094177"/>
            <a:ext cx="3663733" cy="2041595"/>
            <a:chOff x="5211819" y="2094177"/>
            <a:chExt cx="3663733" cy="20415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E0F931-2B7B-4E07-A153-3DE051610F56}"/>
                </a:ext>
              </a:extLst>
            </p:cNvPr>
            <p:cNvSpPr txBox="1"/>
            <p:nvPr/>
          </p:nvSpPr>
          <p:spPr>
            <a:xfrm>
              <a:off x="5211819" y="2094177"/>
              <a:ext cx="366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X: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3d homogeneous point (4D)</a:t>
              </a:r>
              <a:endParaRPr lang="en-US" sz="28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D493A4-8029-4CA5-BF05-A6950A3881E2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7043686" y="3048284"/>
              <a:ext cx="0" cy="10874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79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A12958E-1765-4475-813B-A86F6F4B714E}"/>
              </a:ext>
            </a:extLst>
          </p:cNvPr>
          <p:cNvSpPr/>
          <p:nvPr/>
        </p:nvSpPr>
        <p:spPr>
          <a:xfrm>
            <a:off x="1621269" y="3429000"/>
            <a:ext cx="2304779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A989F-BC35-4A11-A6A6-77B7F2D5526D}"/>
              </a:ext>
            </a:extLst>
          </p:cNvPr>
          <p:cNvSpPr txBox="1"/>
          <p:nvPr/>
        </p:nvSpPr>
        <p:spPr>
          <a:xfrm>
            <a:off x="5211819" y="2094177"/>
            <a:ext cx="3303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translation between world system and camera</a:t>
            </a:r>
            <a:endParaRPr lang="en-US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60C11C-08E8-439D-BC5C-C945E2E3B263}"/>
              </a:ext>
            </a:extLst>
          </p:cNvPr>
          <p:cNvGrpSpPr/>
          <p:nvPr/>
        </p:nvGrpSpPr>
        <p:grpSpPr>
          <a:xfrm>
            <a:off x="1318802" y="2100395"/>
            <a:ext cx="3387422" cy="2060544"/>
            <a:chOff x="1117467" y="2100395"/>
            <a:chExt cx="3387422" cy="206054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B2DC074-B5C3-4E61-8E40-77E51FD125A6}"/>
                </a:ext>
              </a:extLst>
            </p:cNvPr>
            <p:cNvCxnSpPr>
              <a:cxnSpLocks/>
            </p:cNvCxnSpPr>
            <p:nvPr/>
          </p:nvCxnSpPr>
          <p:spPr>
            <a:xfrm>
              <a:off x="3926048" y="3028426"/>
              <a:ext cx="578841" cy="11325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3064D9-5146-4AAE-A623-27B6FCA6C65F}"/>
                </a:ext>
              </a:extLst>
            </p:cNvPr>
            <p:cNvSpPr txBox="1"/>
            <p:nvPr/>
          </p:nvSpPr>
          <p:spPr>
            <a:xfrm>
              <a:off x="1117467" y="2100395"/>
              <a:ext cx="3303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rotation between world system and camera</a:t>
              </a:r>
              <a:endParaRPr lang="en-US" sz="2800" dirty="0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CF7D05-3724-4235-A0BC-EE1B036E6CCD}"/>
              </a:ext>
            </a:extLst>
          </p:cNvPr>
          <p:cNvCxnSpPr>
            <a:cxnSpLocks/>
          </p:cNvCxnSpPr>
          <p:nvPr/>
        </p:nvCxnSpPr>
        <p:spPr>
          <a:xfrm flipH="1">
            <a:off x="5830349" y="3429000"/>
            <a:ext cx="268447" cy="7319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0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F89D9D8A-7DF0-4B20-B18A-E2EFDD3F6A3E}"/>
              </a:ext>
            </a:extLst>
          </p:cNvPr>
          <p:cNvGrpSpPr/>
          <p:nvPr/>
        </p:nvGrpSpPr>
        <p:grpSpPr>
          <a:xfrm>
            <a:off x="593606" y="2088992"/>
            <a:ext cx="4219662" cy="2031316"/>
            <a:chOff x="352338" y="2088992"/>
            <a:chExt cx="4219662" cy="20313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352338" y="2088992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 focal length</a:t>
              </a:r>
              <a:endParaRPr lang="en-US" sz="28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92B6DF-1A37-4CE5-851B-DB4C5CAD55FF}"/>
                </a:ext>
              </a:extLst>
            </p:cNvPr>
            <p:cNvGrpSpPr/>
            <p:nvPr/>
          </p:nvGrpSpPr>
          <p:grpSpPr>
            <a:xfrm>
              <a:off x="1803633" y="2676088"/>
              <a:ext cx="658536" cy="1444220"/>
              <a:chOff x="1803633" y="2676088"/>
              <a:chExt cx="658536" cy="144422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4E4D1A-96BB-4676-ABBD-AF831AC6E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3633" y="2676088"/>
                <a:ext cx="597631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331B167-126F-4771-BB12-CCEEBB719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264" y="2676088"/>
                <a:ext cx="60905" cy="144422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3534772" y="2088992"/>
            <a:ext cx="3987959" cy="2156797"/>
            <a:chOff x="4813268" y="2521059"/>
            <a:chExt cx="3987959" cy="21567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7384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936096" y="3429000"/>
              <a:ext cx="415519" cy="12488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7402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1295739" y="2955316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739" y="2955316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C4D1692-0C03-4E37-AEF6-A75C7EA74516}"/>
              </a:ext>
            </a:extLst>
          </p:cNvPr>
          <p:cNvSpPr/>
          <p:nvPr/>
        </p:nvSpPr>
        <p:spPr>
          <a:xfrm>
            <a:off x="2155971" y="2923063"/>
            <a:ext cx="2130804" cy="147033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8E61E6-1179-40CC-8BBA-1122FA326F64}"/>
              </a:ext>
            </a:extLst>
          </p:cNvPr>
          <p:cNvSpPr/>
          <p:nvPr/>
        </p:nvSpPr>
        <p:spPr>
          <a:xfrm>
            <a:off x="4572000" y="3229479"/>
            <a:ext cx="2298583" cy="74871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C118F-BB35-46B4-9EDD-DB39FD518C8F}"/>
              </a:ext>
            </a:extLst>
          </p:cNvPr>
          <p:cNvSpPr txBox="1"/>
          <p:nvPr/>
        </p:nvSpPr>
        <p:spPr>
          <a:xfrm>
            <a:off x="1979802" y="1878098"/>
            <a:ext cx="2449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Intrinsic Matrix 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024C9E-F703-462C-BBEC-AAAC8F26C384}"/>
              </a:ext>
            </a:extLst>
          </p:cNvPr>
          <p:cNvSpPr txBox="1"/>
          <p:nvPr/>
        </p:nvSpPr>
        <p:spPr>
          <a:xfrm>
            <a:off x="4395832" y="1878098"/>
            <a:ext cx="2650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Extrinsic Matrix [</a:t>
            </a:r>
            <a:r>
              <a:rPr lang="en-US" sz="3200" b="1" dirty="0" err="1"/>
              <a:t>R,t</a:t>
            </a:r>
            <a:r>
              <a:rPr lang="en-US" sz="3200" b="1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DEE713-8D7B-4044-81D4-75E5FE54AE2B}"/>
                  </a:ext>
                </a:extLst>
              </p:cNvPr>
              <p:cNvSpPr txBox="1"/>
              <p:nvPr/>
            </p:nvSpPr>
            <p:spPr>
              <a:xfrm>
                <a:off x="1922557" y="5055318"/>
                <a:ext cx="52908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DEE713-8D7B-4044-81D4-75E5FE54A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57" y="5055318"/>
                <a:ext cx="5290872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B37D-2D75-45CA-9CB5-B4B39012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 – Orthographic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C8C2-A22F-4E65-8B35-3BE92CF69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Orthographic Camera (z infinite)</a:t>
            </a:r>
          </a:p>
        </p:txBody>
      </p:sp>
      <p:pic>
        <p:nvPicPr>
          <p:cNvPr id="7170" name="Picture 2" descr="https://upload.wikimedia.org/wikipedia/en/e/e5/Sc2kscr.png">
            <a:extLst>
              <a:ext uri="{FF2B5EF4-FFF2-40B4-BE49-F238E27FC236}">
                <a16:creationId xmlns:a16="http://schemas.microsoft.com/office/drawing/2014/main" id="{12A7BA0C-67F5-46A7-9E7D-2199DB9B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51" y="2504763"/>
            <a:ext cx="5090128" cy="38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11A458-F4B0-476A-834A-EC563E7A07E6}"/>
                  </a:ext>
                </a:extLst>
              </p:cNvPr>
              <p:cNvSpPr txBox="1"/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11A458-F4B0-476A-834A-EC563E7A0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E2B4EDC-930C-4521-A0B9-BEDA77989CAD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404112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2252-0F3A-47F8-9D28-E163B573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 – Orthographic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4EA574-795F-483A-8402-A0D0F5F928B3}"/>
                  </a:ext>
                </a:extLst>
              </p:cNvPr>
              <p:cNvSpPr txBox="1"/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4EA574-795F-483A-8402-A0D0F5F92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E81621-6623-46BB-913F-16966E71DC0D}"/>
              </a:ext>
            </a:extLst>
          </p:cNvPr>
          <p:cNvSpPr txBox="1"/>
          <p:nvPr/>
        </p:nvSpPr>
        <p:spPr>
          <a:xfrm>
            <a:off x="1129513" y="1990863"/>
            <a:ext cx="688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does this make things easy and why is this popular in old games?</a:t>
            </a:r>
          </a:p>
        </p:txBody>
      </p:sp>
    </p:spTree>
    <p:extLst>
      <p:ext uri="{BB962C8B-B14F-4D97-AF65-F5344CB8AC3E}">
        <p14:creationId xmlns:p14="http://schemas.microsoft.com/office/powerpoint/2010/main" val="2649586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993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F772-996D-47E4-B126-F03FCF18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</a:t>
            </a:r>
            <a:r>
              <a:rPr lang="en-US" dirty="0" err="1"/>
              <a:t>Homog</a:t>
            </a:r>
            <a:r>
              <a:rPr lang="en-US" dirty="0"/>
              <a:t>. Coordinates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E02BD3-6FA8-49F2-B8F2-E3DA0F823795}"/>
              </a:ext>
            </a:extLst>
          </p:cNvPr>
          <p:cNvGrpSpPr/>
          <p:nvPr/>
        </p:nvGrpSpPr>
        <p:grpSpPr>
          <a:xfrm>
            <a:off x="234956" y="1398781"/>
            <a:ext cx="1860793" cy="1857869"/>
            <a:chOff x="234956" y="2770113"/>
            <a:chExt cx="1860793" cy="18578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B4DC9E-9621-4490-9C36-FE2F859583D0}"/>
                </a:ext>
              </a:extLst>
            </p:cNvPr>
            <p:cNvSpPr txBox="1"/>
            <p:nvPr/>
          </p:nvSpPr>
          <p:spPr>
            <a:xfrm>
              <a:off x="234956" y="2770113"/>
              <a:ext cx="1860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Normal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752E4E0-7DD2-44D0-A425-87F0FC9B7479}"/>
                    </a:ext>
                  </a:extLst>
                </p:cNvPr>
                <p:cNvSpPr txBox="1"/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3C7AA0-1E99-4927-A662-C2CA03352AAB}"/>
              </a:ext>
            </a:extLst>
          </p:cNvPr>
          <p:cNvGrpSpPr/>
          <p:nvPr/>
        </p:nvGrpSpPr>
        <p:grpSpPr>
          <a:xfrm>
            <a:off x="2026834" y="1398781"/>
            <a:ext cx="3689529" cy="2561532"/>
            <a:chOff x="2026834" y="2770113"/>
            <a:chExt cx="3689529" cy="25615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B22601-4156-4EEE-BE0E-8AFF9AB81151}"/>
                </a:ext>
              </a:extLst>
            </p:cNvPr>
            <p:cNvGrpSpPr/>
            <p:nvPr/>
          </p:nvGrpSpPr>
          <p:grpSpPr>
            <a:xfrm>
              <a:off x="3100674" y="2770113"/>
              <a:ext cx="2615689" cy="2184561"/>
              <a:chOff x="3100674" y="2770113"/>
              <a:chExt cx="2615689" cy="218456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B9CB8C-1565-41B2-90EB-E355447D4D01}"/>
                  </a:ext>
                </a:extLst>
              </p:cNvPr>
              <p:cNvSpPr txBox="1"/>
              <p:nvPr/>
            </p:nvSpPr>
            <p:spPr>
              <a:xfrm>
                <a:off x="3100674" y="2770113"/>
                <a:ext cx="2615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Homogeneous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C6B0597-B9DB-426A-94A1-BB5E5731BE44}"/>
                      </a:ext>
                    </a:extLst>
                  </p:cNvPr>
                  <p:cNvSpPr txBox="1"/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9FD1AD-F987-4465-95A4-B3AFFA31479C}"/>
                </a:ext>
              </a:extLst>
            </p:cNvPr>
            <p:cNvGrpSpPr/>
            <p:nvPr/>
          </p:nvGrpSpPr>
          <p:grpSpPr>
            <a:xfrm>
              <a:off x="2026834" y="4114033"/>
              <a:ext cx="1461919" cy="1217612"/>
              <a:chOff x="1926850" y="4114033"/>
              <a:chExt cx="1461919" cy="1217612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023F7FD-446A-40D2-9D92-29A742BAE4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74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C8FCC7-69CB-4F97-B95C-AA4EAF081780}"/>
                  </a:ext>
                </a:extLst>
              </p:cNvPr>
              <p:cNvSpPr txBox="1"/>
              <p:nvPr/>
            </p:nvSpPr>
            <p:spPr>
              <a:xfrm>
                <a:off x="192685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Concat</a:t>
                </a:r>
                <a:endParaRPr lang="en-US" sz="2800" dirty="0"/>
              </a:p>
              <a:p>
                <a:pPr algn="ctr"/>
                <a:r>
                  <a:rPr lang="en-US" sz="2800" dirty="0"/>
                  <a:t>1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EF68B2-B70D-47EF-A7A5-44047D54E6B9}"/>
              </a:ext>
            </a:extLst>
          </p:cNvPr>
          <p:cNvGrpSpPr/>
          <p:nvPr/>
        </p:nvGrpSpPr>
        <p:grpSpPr>
          <a:xfrm>
            <a:off x="5323963" y="1398781"/>
            <a:ext cx="3585081" cy="2561532"/>
            <a:chOff x="5323963" y="2770113"/>
            <a:chExt cx="3585081" cy="25615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CBCA014-CF40-46CA-A2D7-888F577E6DC5}"/>
                </a:ext>
              </a:extLst>
            </p:cNvPr>
            <p:cNvGrpSpPr/>
            <p:nvPr/>
          </p:nvGrpSpPr>
          <p:grpSpPr>
            <a:xfrm>
              <a:off x="5323963" y="4114033"/>
              <a:ext cx="1461919" cy="1217612"/>
              <a:chOff x="5401290" y="4114033"/>
              <a:chExt cx="1461919" cy="1217612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723F154-904B-4456-B359-A39AC1C23F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18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8C3C66-9670-4493-8D0E-8D6EC5610526}"/>
                  </a:ext>
                </a:extLst>
              </p:cNvPr>
              <p:cNvSpPr txBox="1"/>
              <p:nvPr/>
            </p:nvSpPr>
            <p:spPr>
              <a:xfrm>
                <a:off x="540129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Divide by w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B04810-62E8-48A7-B97A-6AE5EAF720F6}"/>
                </a:ext>
              </a:extLst>
            </p:cNvPr>
            <p:cNvGrpSpPr/>
            <p:nvPr/>
          </p:nvGrpSpPr>
          <p:grpSpPr>
            <a:xfrm>
              <a:off x="7048251" y="2770113"/>
              <a:ext cx="1860793" cy="2045426"/>
              <a:chOff x="7048251" y="2770113"/>
              <a:chExt cx="1860793" cy="20454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D32AABC-8D0D-40B5-8EC9-D7EBF0D341DE}"/>
                      </a:ext>
                    </a:extLst>
                  </p:cNvPr>
                  <p:cNvSpPr txBox="1"/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51D802-F193-4FF2-AE6A-ADFA12EF2E56}"/>
                  </a:ext>
                </a:extLst>
              </p:cNvPr>
              <p:cNvSpPr txBox="1"/>
              <p:nvPr/>
            </p:nvSpPr>
            <p:spPr>
              <a:xfrm>
                <a:off x="7048251" y="2770113"/>
                <a:ext cx="18607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Normal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400CBEB-FDB6-46B8-8D38-6184E7F43E66}"/>
              </a:ext>
            </a:extLst>
          </p:cNvPr>
          <p:cNvSpPr txBox="1"/>
          <p:nvPr/>
        </p:nvSpPr>
        <p:spPr>
          <a:xfrm>
            <a:off x="1850359" y="3891309"/>
            <a:ext cx="544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 = 0 =&gt; point is at infinity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0F64CA-1D53-4764-AFFE-D8F587BDDF41}"/>
              </a:ext>
            </a:extLst>
          </p:cNvPr>
          <p:cNvGrpSpPr/>
          <p:nvPr/>
        </p:nvGrpSpPr>
        <p:grpSpPr>
          <a:xfrm>
            <a:off x="919732" y="5049103"/>
            <a:ext cx="7304536" cy="1200329"/>
            <a:chOff x="815787" y="5049103"/>
            <a:chExt cx="7304536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EFDB9D3-085F-47E7-B26F-EF7EB3100463}"/>
                    </a:ext>
                  </a:extLst>
                </p:cNvPr>
                <p:cNvSpPr txBox="1"/>
                <p:nvPr/>
              </p:nvSpPr>
              <p:spPr>
                <a:xfrm>
                  <a:off x="815787" y="5049103"/>
                  <a:ext cx="1211047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sz="3200" b="1" dirty="0"/>
                    <a:t>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EFDB9D3-085F-47E7-B26F-EF7EB31004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87" y="5049103"/>
                  <a:ext cx="1211047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0454F50-DAE9-467B-BABB-9E19288EBA92}"/>
                    </a:ext>
                  </a:extLst>
                </p:cNvPr>
                <p:cNvSpPr txBox="1"/>
                <p:nvPr/>
              </p:nvSpPr>
              <p:spPr>
                <a:xfrm>
                  <a:off x="6616984" y="5049103"/>
                  <a:ext cx="123399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sz="3200" b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0454F50-DAE9-467B-BABB-9E19288EBA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984" y="5049103"/>
                  <a:ext cx="123399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60CB57A-7A53-4AFD-AFB2-9072F44C0991}"/>
                    </a:ext>
                  </a:extLst>
                </p:cNvPr>
                <p:cNvSpPr txBox="1"/>
                <p:nvPr/>
              </p:nvSpPr>
              <p:spPr>
                <a:xfrm>
                  <a:off x="2652870" y="5049103"/>
                  <a:ext cx="3217138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b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 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60CB57A-7A53-4AFD-AFB2-9072F44C0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2870" y="5049103"/>
                  <a:ext cx="3217138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3B467B-D836-4B00-9D15-466D7678FE67}"/>
                </a:ext>
              </a:extLst>
            </p:cNvPr>
            <p:cNvSpPr txBox="1"/>
            <p:nvPr/>
          </p:nvSpPr>
          <p:spPr>
            <a:xfrm>
              <a:off x="3086146" y="5664657"/>
              <a:ext cx="17726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YES!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8998FA-BF37-4890-BEC8-204E89CC7704}"/>
                </a:ext>
              </a:extLst>
            </p:cNvPr>
            <p:cNvSpPr txBox="1"/>
            <p:nvPr/>
          </p:nvSpPr>
          <p:spPr>
            <a:xfrm>
              <a:off x="6347640" y="5664657"/>
              <a:ext cx="17726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NO!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83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D4081-4C8D-4BD5-AF0C-805D9CE67988}"/>
              </a:ext>
            </a:extLst>
          </p:cNvPr>
          <p:cNvGrpSpPr/>
          <p:nvPr/>
        </p:nvGrpSpPr>
        <p:grpSpPr>
          <a:xfrm>
            <a:off x="2495395" y="1342237"/>
            <a:ext cx="4379690" cy="2569271"/>
            <a:chOff x="1354492" y="1518407"/>
            <a:chExt cx="6954805" cy="40799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6236D-B9DA-400C-B6ED-82133DBF0CD1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AD485C-31C3-4D6C-A957-D3234BA2B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0304F16-13DD-4F51-B5B2-8D2C5672B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029CC57-DD11-46D5-8FEB-5C4E1EDFA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16EB320-44DF-4E3D-9842-1949C531F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F2021E2-F53B-4BBB-81E1-4C3CE638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2DFCF6C-3CB7-4DEF-904A-A3FBC2531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3F4E063-F096-4484-848A-D94AE1615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8C19E2D-78A5-46E6-A46B-9218612C5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C89D81-B8A0-4AC0-90F5-08F1451F0146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Image result for lurie tower">
              <a:extLst>
                <a:ext uri="{FF2B5EF4-FFF2-40B4-BE49-F238E27FC236}">
                  <a16:creationId xmlns:a16="http://schemas.microsoft.com/office/drawing/2014/main" id="{DC6F92FC-DCBB-4F14-B437-72F781EC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96D221-37E3-4658-B4A6-F6D71CFDBA0D}"/>
                </a:ext>
              </a:extLst>
            </p:cNvPr>
            <p:cNvGrpSpPr/>
            <p:nvPr/>
          </p:nvGrpSpPr>
          <p:grpSpPr>
            <a:xfrm>
              <a:off x="7336366" y="2021746"/>
              <a:ext cx="453142" cy="3481432"/>
              <a:chOff x="6895750" y="2021746"/>
              <a:chExt cx="453142" cy="34814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C89B15-6BD9-4F41-81DE-EE3A64A996E2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A77B1A-DCA5-4CAA-ACF0-9DE63EB02AD9}"/>
                  </a:ext>
                </a:extLst>
              </p:cNvPr>
              <p:cNvSpPr txBox="1"/>
              <p:nvPr/>
            </p:nvSpPr>
            <p:spPr>
              <a:xfrm rot="16200000">
                <a:off x="5326457" y="3623963"/>
                <a:ext cx="348143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Photosensitive Material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B5FA480-2D56-4FF0-907E-9A75CDE7418B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13C85C-7609-43A5-BF80-323DA80B5D27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E99BAF-F707-4F11-A1E1-2EBA00C90C5D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49C721-D59C-45BB-904C-0CC216CB9805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000BD0-C5E7-4F0A-8EE1-F93A06D57801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FE39463-D28F-4EE9-AA16-348A79ECC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2501DC-5097-471C-8FE9-36BA07D4F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841360-5C47-4CAB-992E-75BC9EF0D5AB}"/>
              </a:ext>
            </a:extLst>
          </p:cNvPr>
          <p:cNvSpPr txBox="1"/>
          <p:nvPr/>
        </p:nvSpPr>
        <p:spPr>
          <a:xfrm>
            <a:off x="278263" y="4345326"/>
            <a:ext cx="8587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Film captures all the rays going through a point (a p</a:t>
            </a:r>
            <a:r>
              <a:rPr lang="en-US" sz="2800" i="1" dirty="0"/>
              <a:t>encil of rays). </a:t>
            </a:r>
          </a:p>
          <a:p>
            <a:r>
              <a:rPr lang="en-US" sz="2800" dirty="0"/>
              <a:t>Result: good in theory! </a:t>
            </a:r>
          </a:p>
        </p:txBody>
      </p:sp>
    </p:spTree>
    <p:extLst>
      <p:ext uri="{BB962C8B-B14F-4D97-AF65-F5344CB8AC3E}">
        <p14:creationId xmlns:p14="http://schemas.microsoft.com/office/powerpoint/2010/main" val="1862197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FCC0-804A-40E0-8E7B-24A4534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</a:t>
            </a:r>
            <a:r>
              <a:rPr lang="en-US" dirty="0" err="1"/>
              <a:t>Homog</a:t>
            </a:r>
            <a:r>
              <a:rPr lang="en-US" dirty="0"/>
              <a:t>.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95767-CC6A-43FB-90EA-380AF34BD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transformations become linear:</a:t>
            </a:r>
          </a:p>
          <a:p>
            <a:pPr lvl="1"/>
            <a:r>
              <a:rPr lang="en-US" dirty="0"/>
              <a:t>Rotation, translation, affine transformations are now all matrix multiplications</a:t>
            </a:r>
          </a:p>
          <a:p>
            <a:r>
              <a:rPr lang="en-US" dirty="0"/>
              <a:t>Lots of special cases go away (useful for both computation </a:t>
            </a:r>
            <a:r>
              <a:rPr lang="en-US" i="1" dirty="0"/>
              <a:t>and proofs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Try defining two vertical lines</a:t>
            </a:r>
          </a:p>
          <a:p>
            <a:pPr lvl="1"/>
            <a:r>
              <a:rPr lang="en-US" dirty="0"/>
              <a:t>Try finding their intersection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7E65-3BDB-4DBE-9A32-B526829C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Projection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CEB9AE-6C92-4E44-80B9-C878F42FE3BC}"/>
              </a:ext>
            </a:extLst>
          </p:cNvPr>
          <p:cNvGrpSpPr/>
          <p:nvPr/>
        </p:nvGrpSpPr>
        <p:grpSpPr>
          <a:xfrm>
            <a:off x="609600" y="2034638"/>
            <a:ext cx="6179125" cy="2514600"/>
            <a:chOff x="609600" y="2034638"/>
            <a:chExt cx="6179125" cy="2514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15004B-2C3E-40A9-B27E-55788608E9DA}"/>
                </a:ext>
              </a:extLst>
            </p:cNvPr>
            <p:cNvSpPr/>
            <p:nvPr/>
          </p:nvSpPr>
          <p:spPr>
            <a:xfrm>
              <a:off x="609600" y="2034638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FA858348-8150-482D-A88E-D87BCE003A3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2209800" y="2749138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DEAD27-7B6A-43FE-8BE1-44594C33C43B}"/>
                  </a:ext>
                </a:extLst>
              </p:cNvPr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reeform 66">
                <a:extLst>
                  <a:ext uri="{FF2B5EF4-FFF2-40B4-BE49-F238E27FC236}">
                    <a16:creationId xmlns:a16="http://schemas.microsoft.com/office/drawing/2014/main" id="{96B61740-8967-4FFD-95DD-CE6852061E3B}"/>
                  </a:ext>
                </a:extLst>
              </p:cNvPr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704BAC6-1667-40F7-879D-F66EA7CB3048}"/>
                  </a:ext>
                </a:extLst>
              </p:cNvPr>
              <p:cNvCxnSpPr>
                <a:stCxn id="6" idx="0"/>
                <a:endCxn id="7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BBB5BB7F-6F90-4FD7-894F-0D295AA919A1}"/>
                </a:ext>
              </a:extLst>
            </p:cNvPr>
            <p:cNvGrpSpPr/>
            <p:nvPr/>
          </p:nvGrpSpPr>
          <p:grpSpPr>
            <a:xfrm>
              <a:off x="6324600" y="2139538"/>
              <a:ext cx="464125" cy="2336241"/>
              <a:chOff x="7162800" y="1914134"/>
              <a:chExt cx="464125" cy="2336241"/>
            </a:xfrm>
          </p:grpSpPr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A2CBF29E-E01C-43F8-8638-2B82911A5FB3}"/>
                  </a:ext>
                </a:extLst>
              </p:cNvPr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EAC36712-1D48-4C2F-8DCC-12FB0C4772AF}"/>
                    </a:ext>
                  </a:extLst>
                </p:cNvPr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F2B9F3A-D522-44D1-BFA2-F5B2BB543B1D}"/>
                    </a:ext>
                  </a:extLst>
                </p:cNvPr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AB088D9-881A-46DD-8631-3FDEA2F79C7B}"/>
                    </a:ext>
                  </a:extLst>
                </p:cNvPr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A5D16ED4-1AE0-480D-9F47-AC49A45ABDB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EFA48F62-E5DA-41E3-A52B-5171AB3F3AB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reeform 70">
                <a:extLst>
                  <a:ext uri="{FF2B5EF4-FFF2-40B4-BE49-F238E27FC236}">
                    <a16:creationId xmlns:a16="http://schemas.microsoft.com/office/drawing/2014/main" id="{717BEBDE-5911-4BA5-9221-37D136AC5E54}"/>
                  </a:ext>
                </a:extLst>
              </p:cNvPr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D8233C-C544-4F25-BD89-8061DD69378E}"/>
                </a:ext>
              </a:extLst>
            </p:cNvPr>
            <p:cNvSpPr txBox="1"/>
            <p:nvPr/>
          </p:nvSpPr>
          <p:spPr>
            <a:xfrm>
              <a:off x="4267199" y="3253838"/>
              <a:ext cx="539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68FF90-2DEE-4246-B309-FA8CFCDD58FB}"/>
                </a:ext>
              </a:extLst>
            </p:cNvPr>
            <p:cNvSpPr/>
            <p:nvPr/>
          </p:nvSpPr>
          <p:spPr bwMode="auto">
            <a:xfrm>
              <a:off x="4424839" y="321094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8F973D-4F36-4D09-BEC9-9E666E57EE61}"/>
                </a:ext>
              </a:extLst>
            </p:cNvPr>
            <p:cNvSpPr/>
            <p:nvPr/>
          </p:nvSpPr>
          <p:spPr bwMode="auto">
            <a:xfrm>
              <a:off x="6243603" y="2897670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A082E3-1C71-400F-90F7-DB3E2AF149D3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CB6D8C-E042-4FB8-8111-64652B3A1152}"/>
                </a:ext>
              </a:extLst>
            </p:cNvPr>
            <p:cNvSpPr txBox="1"/>
            <p:nvPr/>
          </p:nvSpPr>
          <p:spPr>
            <a:xfrm>
              <a:off x="2487392" y="3702197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F4173-7A78-4F10-B537-9BB18B983590}"/>
                </a:ext>
              </a:extLst>
            </p:cNvPr>
            <p:cNvSpPr txBox="1"/>
            <p:nvPr/>
          </p:nvSpPr>
          <p:spPr>
            <a:xfrm>
              <a:off x="4267199" y="2338069"/>
              <a:ext cx="1983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b="1" dirty="0"/>
                <a:t>X </a:t>
              </a:r>
              <a:r>
                <a:rPr lang="en-US" sz="3200" dirty="0"/>
                <a:t>(</a:t>
              </a:r>
              <a:r>
                <a:rPr lang="en-US" sz="3200" dirty="0" err="1"/>
                <a:t>x,y,z</a:t>
              </a:r>
              <a:r>
                <a:rPr lang="en-US" sz="3200" dirty="0"/>
                <a:t>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39E8659-C35F-4C0F-9A04-CA020A7FC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6727" y="2978666"/>
              <a:ext cx="3886876" cy="7010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3FD46F-7606-40D1-8AF8-75AE8DEB8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2200" y="3289822"/>
              <a:ext cx="3962399" cy="22870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327451B-5320-4269-A82C-CED65E0AD3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6726" y="3312692"/>
              <a:ext cx="0" cy="366978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44A6ED9-BBEE-4AD0-B16A-D2667ACE9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599" y="2928029"/>
              <a:ext cx="0" cy="366978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168CE4-227E-4710-BF21-0BDCFB553BFC}"/>
                </a:ext>
              </a:extLst>
            </p:cNvPr>
            <p:cNvSpPr txBox="1"/>
            <p:nvPr/>
          </p:nvSpPr>
          <p:spPr>
            <a:xfrm>
              <a:off x="3247852" y="2062439"/>
              <a:ext cx="385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f</a:t>
              </a:r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2F4862BD-4AAD-4787-8102-3B51E9099616}"/>
                </a:ext>
              </a:extLst>
            </p:cNvPr>
            <p:cNvSpPr/>
            <p:nvPr/>
          </p:nvSpPr>
          <p:spPr>
            <a:xfrm rot="16200000">
              <a:off x="3256133" y="1975520"/>
              <a:ext cx="369332" cy="2094623"/>
            </a:xfrm>
            <a:prstGeom prst="rightBrace">
              <a:avLst>
                <a:gd name="adj1" fmla="val 147953"/>
                <a:gd name="adj2" fmla="val 50000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6433FBB-4B15-41A8-8774-3E4DEB994C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9799" y="3301257"/>
              <a:ext cx="0" cy="389848"/>
            </a:xfrm>
            <a:prstGeom prst="line">
              <a:avLst/>
            </a:prstGeom>
            <a:ln w="76200">
              <a:solidFill>
                <a:srgbClr val="FFC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202EABF-0E88-402E-8A92-5734E35B730F}"/>
              </a:ext>
            </a:extLst>
          </p:cNvPr>
          <p:cNvSpPr txBox="1"/>
          <p:nvPr/>
        </p:nvSpPr>
        <p:spPr>
          <a:xfrm>
            <a:off x="278263" y="5074265"/>
            <a:ext cx="8587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x,y,z</a:t>
            </a:r>
            <a:r>
              <a:rPr lang="en-US" sz="2800" dirty="0"/>
              <a:t>) -&gt; (</a:t>
            </a:r>
            <a:r>
              <a:rPr lang="en-US" sz="2800" dirty="0" err="1"/>
              <a:t>fx</a:t>
            </a:r>
            <a:r>
              <a:rPr lang="en-US" sz="2800" dirty="0"/>
              <a:t>/z, </a:t>
            </a:r>
            <a:r>
              <a:rPr lang="en-US" sz="2800" dirty="0" err="1"/>
              <a:t>fy</a:t>
            </a:r>
            <a:r>
              <a:rPr lang="en-US" sz="2800" dirty="0"/>
              <a:t>/z)</a:t>
            </a:r>
          </a:p>
          <a:p>
            <a:pPr algn="ctr"/>
            <a:r>
              <a:rPr lang="en-US" sz="2800" i="1" dirty="0"/>
              <a:t>Your location in the image depends on depth!</a:t>
            </a:r>
          </a:p>
        </p:txBody>
      </p:sp>
    </p:spTree>
    <p:extLst>
      <p:ext uri="{BB962C8B-B14F-4D97-AF65-F5344CB8AC3E}">
        <p14:creationId xmlns:p14="http://schemas.microsoft.com/office/powerpoint/2010/main" val="4906795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45101-6E67-462B-B07F-3FE5C86F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3855C3-DAF8-44A4-8A55-AE99331BE80F}"/>
                  </a:ext>
                </a:extLst>
              </p:cNvPr>
              <p:cNvSpPr txBox="1"/>
              <p:nvPr/>
            </p:nvSpPr>
            <p:spPr>
              <a:xfrm>
                <a:off x="795646" y="4412532"/>
                <a:ext cx="763830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3855C3-DAF8-44A4-8A55-AE99331BE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4412532"/>
                <a:ext cx="763830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8313566-D787-45FA-BAFE-21916AD21C60}"/>
              </a:ext>
            </a:extLst>
          </p:cNvPr>
          <p:cNvSpPr txBox="1"/>
          <p:nvPr/>
        </p:nvSpPr>
        <p:spPr>
          <a:xfrm>
            <a:off x="795646" y="1736542"/>
            <a:ext cx="233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focal length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2FF6B-FD16-40AC-A705-387F3CF6459C}"/>
              </a:ext>
            </a:extLst>
          </p:cNvPr>
          <p:cNvSpPr txBox="1"/>
          <p:nvPr/>
        </p:nvSpPr>
        <p:spPr>
          <a:xfrm>
            <a:off x="3414319" y="1736542"/>
            <a:ext cx="5316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principal point (image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coords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camera origin on retina)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59B81-47FC-4A6B-A172-B72205BBA57E}"/>
              </a:ext>
            </a:extLst>
          </p:cNvPr>
          <p:cNvSpPr txBox="1"/>
          <p:nvPr/>
        </p:nvSpPr>
        <p:spPr>
          <a:xfrm>
            <a:off x="795646" y="3167390"/>
            <a:ext cx="2425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camera rotation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6F6110-51B2-4A68-BC17-12C2502193E2}"/>
              </a:ext>
            </a:extLst>
          </p:cNvPr>
          <p:cNvSpPr txBox="1"/>
          <p:nvPr/>
        </p:nvSpPr>
        <p:spPr>
          <a:xfrm>
            <a:off x="3359137" y="3167390"/>
            <a:ext cx="2425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camera translation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4166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The Big Issue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D4081-4C8D-4BD5-AF0C-805D9CE67988}"/>
              </a:ext>
            </a:extLst>
          </p:cNvPr>
          <p:cNvGrpSpPr/>
          <p:nvPr/>
        </p:nvGrpSpPr>
        <p:grpSpPr>
          <a:xfrm>
            <a:off x="2495395" y="1342237"/>
            <a:ext cx="4379690" cy="2569271"/>
            <a:chOff x="1354492" y="1518407"/>
            <a:chExt cx="6954805" cy="40799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6236D-B9DA-400C-B6ED-82133DBF0CD1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AD485C-31C3-4D6C-A957-D3234BA2B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0304F16-13DD-4F51-B5B2-8D2C5672B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029CC57-DD11-46D5-8FEB-5C4E1EDFA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16EB320-44DF-4E3D-9842-1949C531F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F2021E2-F53B-4BBB-81E1-4C3CE638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2DFCF6C-3CB7-4DEF-904A-A3FBC2531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3F4E063-F096-4484-848A-D94AE1615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8C19E2D-78A5-46E6-A46B-9218612C5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C89D81-B8A0-4AC0-90F5-08F1451F0146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Image result for lurie tower">
              <a:extLst>
                <a:ext uri="{FF2B5EF4-FFF2-40B4-BE49-F238E27FC236}">
                  <a16:creationId xmlns:a16="http://schemas.microsoft.com/office/drawing/2014/main" id="{DC6F92FC-DCBB-4F14-B437-72F781EC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96D221-37E3-4658-B4A6-F6D71CFDBA0D}"/>
                </a:ext>
              </a:extLst>
            </p:cNvPr>
            <p:cNvGrpSpPr/>
            <p:nvPr/>
          </p:nvGrpSpPr>
          <p:grpSpPr>
            <a:xfrm>
              <a:off x="7336366" y="2021746"/>
              <a:ext cx="453142" cy="3481432"/>
              <a:chOff x="6895750" y="2021746"/>
              <a:chExt cx="453142" cy="34814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C89B15-6BD9-4F41-81DE-EE3A64A996E2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A77B1A-DCA5-4CAA-ACF0-9DE63EB02AD9}"/>
                  </a:ext>
                </a:extLst>
              </p:cNvPr>
              <p:cNvSpPr txBox="1"/>
              <p:nvPr/>
            </p:nvSpPr>
            <p:spPr>
              <a:xfrm rot="16200000">
                <a:off x="5326457" y="3623963"/>
                <a:ext cx="348143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Photosensitive Material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B5FA480-2D56-4FF0-907E-9A75CDE7418B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13C85C-7609-43A5-BF80-323DA80B5D27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E99BAF-F707-4F11-A1E1-2EBA00C90C5D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49C721-D59C-45BB-904C-0CC216CB9805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000BD0-C5E7-4F0A-8EE1-F93A06D57801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FE39463-D28F-4EE9-AA16-348A79ECC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2501DC-5097-471C-8FE9-36BA07D4F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841360-5C47-4CAB-992E-75BC9EF0D5AB}"/>
              </a:ext>
            </a:extLst>
          </p:cNvPr>
          <p:cNvSpPr txBox="1"/>
          <p:nvPr/>
        </p:nvSpPr>
        <p:spPr>
          <a:xfrm>
            <a:off x="278263" y="4345326"/>
            <a:ext cx="8587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Film captures all the rays going through a </a:t>
            </a:r>
            <a:r>
              <a:rPr lang="en-US" sz="2800" b="1" i="1" u="sng" dirty="0"/>
              <a:t>point</a:t>
            </a:r>
            <a:r>
              <a:rPr lang="en-US" sz="2800" dirty="0"/>
              <a:t> (a p</a:t>
            </a:r>
            <a:r>
              <a:rPr lang="en-US" sz="2800" i="1" dirty="0"/>
              <a:t>encil of rays). </a:t>
            </a:r>
          </a:p>
          <a:p>
            <a:r>
              <a:rPr lang="en-US" sz="2800" b="1" dirty="0"/>
              <a:t>How big is a point?</a:t>
            </a:r>
          </a:p>
        </p:txBody>
      </p:sp>
    </p:spTree>
    <p:extLst>
      <p:ext uri="{BB962C8B-B14F-4D97-AF65-F5344CB8AC3E}">
        <p14:creationId xmlns:p14="http://schemas.microsoft.com/office/powerpoint/2010/main" val="21974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609D-6E13-40B7-9F2A-9D2574C4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Math vs.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91FF-7DD5-43CC-8A5E-AE8F8F1A9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Math: Any point projects to one point </a:t>
            </a:r>
          </a:p>
          <a:p>
            <a:endParaRPr lang="en-US" dirty="0"/>
          </a:p>
          <a:p>
            <a:r>
              <a:rPr lang="en-US" dirty="0"/>
              <a:t>Reality (as pointed out by the class)</a:t>
            </a:r>
          </a:p>
          <a:p>
            <a:pPr lvl="1"/>
            <a:r>
              <a:rPr lang="en-US" dirty="0"/>
              <a:t>Don’t image points behind the camera / objects</a:t>
            </a:r>
          </a:p>
          <a:p>
            <a:pPr lvl="1"/>
            <a:r>
              <a:rPr lang="en-US" dirty="0"/>
              <a:t>Don’t have an infinite amount of sensor material</a:t>
            </a:r>
          </a:p>
          <a:p>
            <a:pPr lvl="1"/>
            <a:endParaRPr lang="en-US" dirty="0"/>
          </a:p>
          <a:p>
            <a:r>
              <a:rPr lang="en-US" dirty="0"/>
              <a:t>Other issues</a:t>
            </a:r>
          </a:p>
          <a:p>
            <a:pPr lvl="1"/>
            <a:r>
              <a:rPr lang="en-US" dirty="0"/>
              <a:t>Light is limited</a:t>
            </a:r>
          </a:p>
          <a:p>
            <a:pPr lvl="1"/>
            <a:r>
              <a:rPr lang="en-US" dirty="0"/>
              <a:t>Spooky stuff happens with infinitely small holes</a:t>
            </a:r>
          </a:p>
        </p:txBody>
      </p:sp>
    </p:spTree>
    <p:extLst>
      <p:ext uri="{BB962C8B-B14F-4D97-AF65-F5344CB8AC3E}">
        <p14:creationId xmlns:p14="http://schemas.microsoft.com/office/powerpoint/2010/main" val="158009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EFB0-594C-4D02-916F-BA11EFDF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Pinhole Model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EB1407-94A9-4C5C-98AF-6A6E2DE87F6F}"/>
              </a:ext>
            </a:extLst>
          </p:cNvPr>
          <p:cNvGrpSpPr/>
          <p:nvPr/>
        </p:nvGrpSpPr>
        <p:grpSpPr>
          <a:xfrm>
            <a:off x="348144" y="1902106"/>
            <a:ext cx="8447713" cy="1534218"/>
            <a:chOff x="176170" y="1902106"/>
            <a:chExt cx="8447713" cy="153421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7C6145-4977-4F3C-827F-38F6159DA936}"/>
                </a:ext>
              </a:extLst>
            </p:cNvPr>
            <p:cNvGrpSpPr/>
            <p:nvPr/>
          </p:nvGrpSpPr>
          <p:grpSpPr>
            <a:xfrm>
              <a:off x="3877062" y="1937549"/>
              <a:ext cx="4746821" cy="1498775"/>
              <a:chOff x="1233182" y="2550253"/>
              <a:chExt cx="6482852" cy="204691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37FED6-F0CE-4B5F-BA29-86C49ACF500B}"/>
                  </a:ext>
                </a:extLst>
              </p:cNvPr>
              <p:cNvSpPr/>
              <p:nvPr/>
            </p:nvSpPr>
            <p:spPr>
              <a:xfrm>
                <a:off x="1233182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129E068-6E3E-4C01-BB47-94702E6A4AD2}"/>
                  </a:ext>
                </a:extLst>
              </p:cNvPr>
              <p:cNvSpPr/>
              <p:nvPr/>
            </p:nvSpPr>
            <p:spPr>
              <a:xfrm>
                <a:off x="3431097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EF05E64-F76F-4987-A02F-2CAE656EB43E}"/>
                  </a:ext>
                </a:extLst>
              </p:cNvPr>
              <p:cNvCxnSpPr/>
              <p:nvPr/>
            </p:nvCxnSpPr>
            <p:spPr>
              <a:xfrm>
                <a:off x="2256639" y="3573710"/>
                <a:ext cx="54192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9A44333-517E-45DB-8BE4-E6BB7077C5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2081" y="2793534"/>
                <a:ext cx="5603846" cy="13170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3B06A7-DD0C-461A-A3A3-26933BA24E91}"/>
                  </a:ext>
                </a:extLst>
              </p:cNvPr>
              <p:cNvSpPr/>
              <p:nvPr/>
            </p:nvSpPr>
            <p:spPr>
              <a:xfrm>
                <a:off x="7635817" y="2753425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20250DA-6388-4C76-8D76-DAA395B0070B}"/>
                  </a:ext>
                </a:extLst>
              </p:cNvPr>
              <p:cNvSpPr/>
              <p:nvPr/>
            </p:nvSpPr>
            <p:spPr>
              <a:xfrm>
                <a:off x="4414444" y="3533602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F64E4A5-3157-4C88-8730-5A9B08BEC937}"/>
                  </a:ext>
                </a:extLst>
              </p:cNvPr>
              <p:cNvSpPr/>
              <p:nvPr/>
            </p:nvSpPr>
            <p:spPr>
              <a:xfrm>
                <a:off x="2031971" y="4070500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825599-8AF3-4342-9288-C27426C6B30D}"/>
                </a:ext>
              </a:extLst>
            </p:cNvPr>
            <p:cNvSpPr txBox="1"/>
            <p:nvPr/>
          </p:nvSpPr>
          <p:spPr>
            <a:xfrm>
              <a:off x="176170" y="1902106"/>
              <a:ext cx="39176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Ideal Pinhole</a:t>
              </a:r>
            </a:p>
            <a:p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</a:rPr>
                <a:t>-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</a:rPr>
                <a:t>1 point generates 1 image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</a:rPr>
                <a:t>-Low-light levels 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0C3ACC5-0E9D-4BE4-9E2D-AC9CF91AA1E6}"/>
              </a:ext>
            </a:extLst>
          </p:cNvPr>
          <p:cNvGrpSpPr/>
          <p:nvPr/>
        </p:nvGrpSpPr>
        <p:grpSpPr>
          <a:xfrm>
            <a:off x="348143" y="3896759"/>
            <a:ext cx="8436761" cy="1718883"/>
            <a:chOff x="176169" y="4303256"/>
            <a:chExt cx="8436761" cy="171888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8953889-0247-4759-8FD7-EC8118B21AFA}"/>
                </a:ext>
              </a:extLst>
            </p:cNvPr>
            <p:cNvGrpSpPr/>
            <p:nvPr/>
          </p:nvGrpSpPr>
          <p:grpSpPr>
            <a:xfrm>
              <a:off x="3852479" y="4303256"/>
              <a:ext cx="4760451" cy="1498775"/>
              <a:chOff x="1233182" y="2550253"/>
              <a:chExt cx="6501467" cy="204691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8DBEB-A621-4616-B5B7-FDE709183E37}"/>
                  </a:ext>
                </a:extLst>
              </p:cNvPr>
              <p:cNvSpPr/>
              <p:nvPr/>
            </p:nvSpPr>
            <p:spPr>
              <a:xfrm>
                <a:off x="1233182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E7E59E-2153-40E0-940C-68F3F3376332}"/>
                  </a:ext>
                </a:extLst>
              </p:cNvPr>
              <p:cNvSpPr/>
              <p:nvPr/>
            </p:nvSpPr>
            <p:spPr>
              <a:xfrm>
                <a:off x="3431097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A434337-A380-447A-9B16-079D901A3344}"/>
                  </a:ext>
                </a:extLst>
              </p:cNvPr>
              <p:cNvCxnSpPr/>
              <p:nvPr/>
            </p:nvCxnSpPr>
            <p:spPr>
              <a:xfrm>
                <a:off x="2256639" y="3573710"/>
                <a:ext cx="54192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6266516-748F-4A76-BC05-385E62581F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2081" y="2793534"/>
                <a:ext cx="5603846" cy="13170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BCD5457-86D9-4AA4-8701-9730D87ED44D}"/>
                  </a:ext>
                </a:extLst>
              </p:cNvPr>
              <p:cNvSpPr/>
              <p:nvPr/>
            </p:nvSpPr>
            <p:spPr>
              <a:xfrm>
                <a:off x="7617204" y="2734811"/>
                <a:ext cx="117445" cy="1174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77ADBFE-A55F-4538-9A91-CEBB6557C313}"/>
                  </a:ext>
                </a:extLst>
              </p:cNvPr>
              <p:cNvSpPr/>
              <p:nvPr/>
            </p:nvSpPr>
            <p:spPr>
              <a:xfrm>
                <a:off x="4359981" y="3479136"/>
                <a:ext cx="189144" cy="18914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2237CC0-A127-46A7-B76F-92FC8F36283A}"/>
                  </a:ext>
                </a:extLst>
              </p:cNvPr>
              <p:cNvSpPr/>
              <p:nvPr/>
            </p:nvSpPr>
            <p:spPr>
              <a:xfrm>
                <a:off x="1887784" y="3926310"/>
                <a:ext cx="368591" cy="36859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4ECBAE2-5A49-49E6-843E-29CCDC05C758}"/>
                </a:ext>
              </a:extLst>
            </p:cNvPr>
            <p:cNvSpPr txBox="1"/>
            <p:nvPr/>
          </p:nvSpPr>
          <p:spPr>
            <a:xfrm>
              <a:off x="176169" y="4452479"/>
              <a:ext cx="38968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Finite Pinhole</a:t>
              </a:r>
            </a:p>
            <a:p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</a:rPr>
                <a:t>-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</a:rPr>
                <a:t>1 point generates region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</a:rPr>
                <a:t>-Blurry.</a:t>
              </a:r>
            </a:p>
            <a:p>
              <a:r>
                <a:rPr lang="en-US" sz="2400" b="1" dirty="0"/>
                <a:t>Why is it blurry?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EDF0DDB-AFE8-40BB-B14B-BB41994E2D55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M. Hebert</a:t>
            </a:r>
          </a:p>
        </p:txBody>
      </p:sp>
    </p:spTree>
    <p:extLst>
      <p:ext uri="{BB962C8B-B14F-4D97-AF65-F5344CB8AC3E}">
        <p14:creationId xmlns:p14="http://schemas.microsoft.com/office/powerpoint/2010/main" val="33651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DBC8-1F68-4677-BAD2-36B47F64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Pinhole Model</a:t>
            </a:r>
          </a:p>
        </p:txBody>
      </p:sp>
      <p:pic>
        <p:nvPicPr>
          <p:cNvPr id="4" name="Picture 3" descr="pinhole_diff2">
            <a:extLst>
              <a:ext uri="{FF2B5EF4-FFF2-40B4-BE49-F238E27FC236}">
                <a16:creationId xmlns:a16="http://schemas.microsoft.com/office/drawing/2014/main" id="{22DE615B-153F-41B6-92CF-1F7FE6D8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363" y="1297419"/>
            <a:ext cx="4641273" cy="519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62F97-1AC0-49C3-AE33-3671E15AB93F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32355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7AE-6490-4ACB-891C-DB460330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Lens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BF0C79D-3637-404B-A790-89B188209BB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648200"/>
            <a:ext cx="7772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lens focuses light onto the film</a:t>
            </a:r>
          </a:p>
          <a:p>
            <a:r>
              <a:rPr lang="en-US" dirty="0"/>
              <a:t>Thin lens model: rays passing through the center are not deviated (pinhole projection model still holds)</a:t>
            </a:r>
          </a:p>
        </p:txBody>
      </p:sp>
      <p:pic>
        <p:nvPicPr>
          <p:cNvPr id="7" name="Picture 4" descr="image-lens">
            <a:extLst>
              <a:ext uri="{FF2B5EF4-FFF2-40B4-BE49-F238E27FC236}">
                <a16:creationId xmlns:a16="http://schemas.microsoft.com/office/drawing/2014/main" id="{4C52C6C7-9442-4A25-A256-3227DDB9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1">
            <a:extLst>
              <a:ext uri="{FF2B5EF4-FFF2-40B4-BE49-F238E27FC236}">
                <a16:creationId xmlns:a16="http://schemas.microsoft.com/office/drawing/2014/main" id="{2021827D-1AA8-4787-A6FB-D7CCB4501311}"/>
              </a:ext>
            </a:extLst>
          </p:cNvPr>
          <p:cNvGrpSpPr>
            <a:grpSpLocks/>
          </p:cNvGrpSpPr>
          <p:nvPr/>
        </p:nvGrpSpPr>
        <p:grpSpPr bwMode="auto">
          <a:xfrm>
            <a:off x="2271713" y="2271713"/>
            <a:ext cx="4746625" cy="1690687"/>
            <a:chOff x="1431" y="1431"/>
            <a:chExt cx="2990" cy="1065"/>
          </a:xfrm>
        </p:grpSpPr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289F138F-CDC2-4195-BF45-F7A7E8217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9" y="1451"/>
              <a:ext cx="2962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6D82AFDE-532B-4DC8-B637-682A30490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143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8D953024-ABC0-42DD-8697-0613B4A83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584"/>
              <a:ext cx="1493" cy="9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27">
              <a:extLst>
                <a:ext uri="{FF2B5EF4-FFF2-40B4-BE49-F238E27FC236}">
                  <a16:creationId xmlns:a16="http://schemas.microsoft.com/office/drawing/2014/main" id="{D6ACB948-8AAE-4183-956C-CEA4A8B07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" y="19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79B50DB-C2FF-431C-BC1A-0E55E0CF0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9" y="1451"/>
              <a:ext cx="1469" cy="13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ED78DDFC-C8F0-4820-A9A3-2EC07EF54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grpSp>
            <p:nvGrpSpPr>
              <p:cNvPr id="17" name="Group 12">
                <a:extLst>
                  <a:ext uri="{FF2B5EF4-FFF2-40B4-BE49-F238E27FC236}">
                    <a16:creationId xmlns:a16="http://schemas.microsoft.com/office/drawing/2014/main" id="{4C085A58-B9F6-4D39-B954-917959077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21" name="Line 13">
                  <a:extLst>
                    <a:ext uri="{FF2B5EF4-FFF2-40B4-BE49-F238E27FC236}">
                      <a16:creationId xmlns:a16="http://schemas.microsoft.com/office/drawing/2014/main" id="{95DED244-9586-4615-9649-BC7DD253A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23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4">
                  <a:extLst>
                    <a:ext uri="{FF2B5EF4-FFF2-40B4-BE49-F238E27FC236}">
                      <a16:creationId xmlns:a16="http://schemas.microsoft.com/office/drawing/2014/main" id="{FF199129-83C5-473D-9972-434E70894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4" y="1686"/>
                  <a:ext cx="1497" cy="80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F4854352-89A8-4B0F-9018-FE14060E7F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19" name="Line 16">
                  <a:extLst>
                    <a:ext uri="{FF2B5EF4-FFF2-40B4-BE49-F238E27FC236}">
                      <a16:creationId xmlns:a16="http://schemas.microsoft.com/office/drawing/2014/main" id="{E5B289F3-A8E6-4136-80E3-C0421E962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36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17">
                  <a:extLst>
                    <a:ext uri="{FF2B5EF4-FFF2-40B4-BE49-F238E27FC236}">
                      <a16:creationId xmlns:a16="http://schemas.microsoft.com/office/drawing/2014/main" id="{D72356CB-DAB3-42EF-9259-B111D9492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4" y="1814"/>
                  <a:ext cx="1497" cy="67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C7482D58-3C8B-4B10-A483-2C9D97773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440"/>
              <a:ext cx="14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4">
              <a:extLst>
                <a:ext uri="{FF2B5EF4-FFF2-40B4-BE49-F238E27FC236}">
                  <a16:creationId xmlns:a16="http://schemas.microsoft.com/office/drawing/2014/main" id="{1E0F3D07-51C3-4B30-ACFC-B8EF1C3C1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440"/>
              <a:ext cx="1488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1698EE3-2B3A-4054-93C6-B2237958394B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8896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B784-F468-45D3-9321-864643BA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Lens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E0B9A6-7E44-4AE6-99C8-51CF55364BC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95799"/>
            <a:ext cx="7772400" cy="178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 rays parallel to the optical axis pass through the </a:t>
            </a:r>
            <a:r>
              <a:rPr lang="en-US" i="1" dirty="0"/>
              <a:t>focal point</a:t>
            </a:r>
          </a:p>
        </p:txBody>
      </p:sp>
      <p:pic>
        <p:nvPicPr>
          <p:cNvPr id="5" name="Picture 4" descr="image-lens">
            <a:extLst>
              <a:ext uri="{FF2B5EF4-FFF2-40B4-BE49-F238E27FC236}">
                <a16:creationId xmlns:a16="http://schemas.microsoft.com/office/drawing/2014/main" id="{222A0DD9-34F5-4720-875D-C2597DD3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3630DBB0-BD19-425D-95DF-A216599BF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A175B6B3-977E-4A34-867C-61A1F0132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DE2992F-23E2-45F3-B50C-B6F3537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A13D8098-BAE5-4E41-9F87-9A35C52AD1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65C7F63D-DC45-453A-A6DA-E0E0F342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5F11B91B-79B9-4D44-BFBE-17139F05A7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D5652F9A-33C4-4FEF-80F2-688E72D417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129244CB-E2FF-4CBE-AC14-A5A267F3D6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2224E8D4-3BFE-4B26-959F-90903F8542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4BDC54A-AB1C-48D7-9E44-74D9C302AC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30">
            <a:extLst>
              <a:ext uri="{FF2B5EF4-FFF2-40B4-BE49-F238E27FC236}">
                <a16:creationId xmlns:a16="http://schemas.microsoft.com/office/drawing/2014/main" id="{B23B5F89-AD6D-458B-93D0-0A9A0FBF57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3A564F8F-2E59-447B-A3D4-268876A185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32">
            <a:extLst>
              <a:ext uri="{FF2B5EF4-FFF2-40B4-BE49-F238E27FC236}">
                <a16:creationId xmlns:a16="http://schemas.microsoft.com/office/drawing/2014/main" id="{6AE6EB6D-A655-49D1-B3D6-A8DE1D91FA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F32C68CE-4826-47D6-89E6-DD14FEDC9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34">
            <a:extLst>
              <a:ext uri="{FF2B5EF4-FFF2-40B4-BE49-F238E27FC236}">
                <a16:creationId xmlns:a16="http://schemas.microsoft.com/office/drawing/2014/main" id="{F958C4BD-D220-4B6A-956C-47EEEB40C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35">
            <a:extLst>
              <a:ext uri="{FF2B5EF4-FFF2-40B4-BE49-F238E27FC236}">
                <a16:creationId xmlns:a16="http://schemas.microsoft.com/office/drawing/2014/main" id="{13D94E2D-3468-46B1-9B5B-9DC0A0E83A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36">
            <a:extLst>
              <a:ext uri="{FF2B5EF4-FFF2-40B4-BE49-F238E27FC236}">
                <a16:creationId xmlns:a16="http://schemas.microsoft.com/office/drawing/2014/main" id="{D4B05776-C3D4-4051-AC0A-E4678FE4C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37">
            <a:extLst>
              <a:ext uri="{FF2B5EF4-FFF2-40B4-BE49-F238E27FC236}">
                <a16:creationId xmlns:a16="http://schemas.microsoft.com/office/drawing/2014/main" id="{EBCCC907-7678-47AB-A0DC-719FF758B6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38">
            <a:extLst>
              <a:ext uri="{FF2B5EF4-FFF2-40B4-BE49-F238E27FC236}">
                <a16:creationId xmlns:a16="http://schemas.microsoft.com/office/drawing/2014/main" id="{3C04A262-AF74-43A0-A61D-9F150B03D5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31AF33DF-EB6A-43AB-80EA-DF2F65E43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40">
            <a:extLst>
              <a:ext uri="{FF2B5EF4-FFF2-40B4-BE49-F238E27FC236}">
                <a16:creationId xmlns:a16="http://schemas.microsoft.com/office/drawing/2014/main" id="{CB2ED0D4-9E0A-493A-A516-33AD84E5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2498725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focal point</a:t>
            </a: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68B26227-A397-49A7-B275-6EAFE3A30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124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42">
            <a:extLst>
              <a:ext uri="{FF2B5EF4-FFF2-40B4-BE49-F238E27FC236}">
                <a16:creationId xmlns:a16="http://schemas.microsoft.com/office/drawing/2014/main" id="{69E60560-64DC-4C9D-BBA8-E43FF95BAF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43">
            <a:extLst>
              <a:ext uri="{FF2B5EF4-FFF2-40B4-BE49-F238E27FC236}">
                <a16:creationId xmlns:a16="http://schemas.microsoft.com/office/drawing/2014/main" id="{C6B64C14-E49F-46B1-8933-AB48E8B8C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44">
            <a:extLst>
              <a:ext uri="{FF2B5EF4-FFF2-40B4-BE49-F238E27FC236}">
                <a16:creationId xmlns:a16="http://schemas.microsoft.com/office/drawing/2014/main" id="{4F0EC9F3-FCA2-45C1-9219-247799227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D929179A-3A26-4473-A2C4-B16EAFAD1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8100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/>
              <a:t>f</a:t>
            </a:r>
          </a:p>
        </p:txBody>
      </p:sp>
      <p:sp>
        <p:nvSpPr>
          <p:cNvPr id="32" name="Line 46">
            <a:extLst>
              <a:ext uri="{FF2B5EF4-FFF2-40B4-BE49-F238E27FC236}">
                <a16:creationId xmlns:a16="http://schemas.microsoft.com/office/drawing/2014/main" id="{A8EBB759-E48C-4D3F-A854-020A811917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2819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9E2592-D691-44EC-B83E-7FF9A622F0F6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769845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675F-27D0-403A-BF79-1B4FB45A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Catch?</a:t>
            </a:r>
          </a:p>
        </p:txBody>
      </p:sp>
      <p:pic>
        <p:nvPicPr>
          <p:cNvPr id="4" name="Picture 4" descr="image-lens">
            <a:extLst>
              <a:ext uri="{FF2B5EF4-FFF2-40B4-BE49-F238E27FC236}">
                <a16:creationId xmlns:a16="http://schemas.microsoft.com/office/drawing/2014/main" id="{60006C53-BA6D-4757-B204-2BA16547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>
            <a:extLst>
              <a:ext uri="{FF2B5EF4-FFF2-40B4-BE49-F238E27FC236}">
                <a16:creationId xmlns:a16="http://schemas.microsoft.com/office/drawing/2014/main" id="{4FAC622E-5957-430E-9861-AD89A0E1C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CA4EA4EE-4737-4660-8597-357932798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070AECB0-6ED3-4E47-ACD9-EFFE88867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7F38A009-FD4F-402A-992C-585E965BE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163" y="2303463"/>
            <a:ext cx="2332037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1F010A7B-94F9-4D87-B48E-70BDBA1E2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514600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4528CC0-FC99-4CE5-ACC4-DAA454713085}"/>
              </a:ext>
            </a:extLst>
          </p:cNvPr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470CEFAE-0E93-4403-9646-34C4563F2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21886C7C-20AF-4A08-8936-6B3F939E6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3">
                <a:extLst>
                  <a:ext uri="{FF2B5EF4-FFF2-40B4-BE49-F238E27FC236}">
                    <a16:creationId xmlns:a16="http://schemas.microsoft.com/office/drawing/2014/main" id="{A3405207-D8C7-498E-A581-71E918B40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940AA498-2DB7-4E19-B273-B1D58C418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3" name="Line 15">
                <a:extLst>
                  <a:ext uri="{FF2B5EF4-FFF2-40B4-BE49-F238E27FC236}">
                    <a16:creationId xmlns:a16="http://schemas.microsoft.com/office/drawing/2014/main" id="{F2BA5D80-3C1D-47FB-90E3-256C1F1EB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6">
                <a:extLst>
                  <a:ext uri="{FF2B5EF4-FFF2-40B4-BE49-F238E27FC236}">
                    <a16:creationId xmlns:a16="http://schemas.microsoft.com/office/drawing/2014/main" id="{ACD1040E-1E2F-4CFB-B92B-409771CE3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9BCCC57-D7AF-4892-A43B-97DE7D65CAAC}"/>
              </a:ext>
            </a:extLst>
          </p:cNvPr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5BBC4684-378D-4C17-8FA1-497194D073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8477121-5164-4E6B-8682-141155660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B22CC211-6C89-4C58-8876-791EAC91E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id="{77893D44-BAB9-4A5C-B9A8-6E4FD6B5D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id="{D2922008-95D7-4873-B540-71C3656D4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23295B4-3E15-4F81-96B2-5C9216904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4">
                <a:extLst>
                  <a:ext uri="{FF2B5EF4-FFF2-40B4-BE49-F238E27FC236}">
                    <a16:creationId xmlns:a16="http://schemas.microsoft.com/office/drawing/2014/main" id="{7C0995EA-DE8A-4D56-8B7F-353A9E255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5">
                <a:extLst>
                  <a:ext uri="{FF2B5EF4-FFF2-40B4-BE49-F238E27FC236}">
                    <a16:creationId xmlns:a16="http://schemas.microsoft.com/office/drawing/2014/main" id="{33770678-8EB3-48D2-AAB7-00ED4209D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Oval 26">
            <a:extLst>
              <a:ext uri="{FF2B5EF4-FFF2-40B4-BE49-F238E27FC236}">
                <a16:creationId xmlns:a16="http://schemas.microsoft.com/office/drawing/2014/main" id="{BA458C9E-500E-4B6C-B922-1AD55482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81BF0D-CD11-41F2-BFDA-E881E00DA9F3}"/>
              </a:ext>
            </a:extLst>
          </p:cNvPr>
          <p:cNvGrpSpPr/>
          <p:nvPr/>
        </p:nvGrpSpPr>
        <p:grpSpPr>
          <a:xfrm>
            <a:off x="7060734" y="2202565"/>
            <a:ext cx="1879601" cy="1150235"/>
            <a:chOff x="7060734" y="2202565"/>
            <a:chExt cx="1879601" cy="1150235"/>
          </a:xfrm>
        </p:grpSpPr>
        <p:sp>
          <p:nvSpPr>
            <p:cNvPr id="28" name="Text Box 28">
              <a:extLst>
                <a:ext uri="{FF2B5EF4-FFF2-40B4-BE49-F238E27FC236}">
                  <a16:creationId xmlns:a16="http://schemas.microsoft.com/office/drawing/2014/main" id="{E2B552F9-3505-41A1-B2EA-7E92537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0734" y="2202565"/>
              <a:ext cx="1879601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“circle of </a:t>
              </a:r>
            </a:p>
            <a:p>
              <a:pPr algn="ctr"/>
              <a:r>
                <a:rPr lang="en-US" sz="2800" dirty="0"/>
                <a:t>confusion”</a:t>
              </a:r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84C87D6D-96B5-4079-96F1-5E6DAFD82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71519" y="3155950"/>
              <a:ext cx="797354" cy="1968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Line 31">
            <a:extLst>
              <a:ext uri="{FF2B5EF4-FFF2-40B4-BE49-F238E27FC236}">
                <a16:creationId xmlns:a16="http://schemas.microsoft.com/office/drawing/2014/main" id="{F0F4D72E-8124-45FC-8A0F-0B8ED9417B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32">
            <a:extLst>
              <a:ext uri="{FF2B5EF4-FFF2-40B4-BE49-F238E27FC236}">
                <a16:creationId xmlns:a16="http://schemas.microsoft.com/office/drawing/2014/main" id="{E7058898-C041-4795-ADF3-33BD895DB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86000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9DCE1E-E42C-4B7C-BF04-70A4CD445031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7AC5B27A-F2C9-4562-B536-417654BC05E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95799"/>
            <a:ext cx="8122640" cy="178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There’s a distance where objects are “in focus”</a:t>
            </a:r>
          </a:p>
          <a:p>
            <a:r>
              <a:rPr lang="en-US" dirty="0"/>
              <a:t>Other points project to a “circle of confusion”</a:t>
            </a:r>
          </a:p>
        </p:txBody>
      </p:sp>
    </p:spTree>
    <p:extLst>
      <p:ext uri="{BB962C8B-B14F-4D97-AF65-F5344CB8AC3E}">
        <p14:creationId xmlns:p14="http://schemas.microsoft.com/office/powerpoint/2010/main" val="1918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7338-2929-4750-922E-29297A82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2D669C6A-C657-4198-8626-FE3C9DC2736A}"/>
              </a:ext>
            </a:extLst>
          </p:cNvPr>
          <p:cNvSpPr txBox="1">
            <a:spLocks noChangeArrowheads="1"/>
          </p:cNvSpPr>
          <p:nvPr/>
        </p:nvSpPr>
        <p:spPr>
          <a:xfrm>
            <a:off x="4495800" y="1600200"/>
            <a:ext cx="4419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BCE), Aristotle (384-322 BCE)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da Vinci (1452-1519) </a:t>
            </a:r>
          </a:p>
        </p:txBody>
      </p:sp>
      <p:pic>
        <p:nvPicPr>
          <p:cNvPr id="5" name="Picture 17" descr="obscura_frisius_58">
            <a:extLst>
              <a:ext uri="{FF2B5EF4-FFF2-40B4-BE49-F238E27FC236}">
                <a16:creationId xmlns:a16="http://schemas.microsoft.com/office/drawing/2014/main" id="{810CFADB-E52A-4A3C-B915-B79B98C2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754F08E3-F0F3-4679-8300-DEF463D0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46BC-F664-45DC-B93E-F3EB846A5C1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96726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501629"/>
            <a:ext cx="8615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care about images that are in focus. </a:t>
            </a:r>
          </a:p>
          <a:p>
            <a:pPr algn="ctr"/>
            <a:r>
              <a:rPr lang="en-US" sz="2400" b="1" dirty="0"/>
              <a:t>When is this true? Discuss with your neighbor.</a:t>
            </a:r>
          </a:p>
          <a:p>
            <a:pPr algn="ctr"/>
            <a:r>
              <a:rPr lang="en-US" sz="2400" dirty="0"/>
              <a:t>When two paths from a point hit the same image location.</a:t>
            </a:r>
          </a:p>
        </p:txBody>
      </p:sp>
    </p:spTree>
    <p:extLst>
      <p:ext uri="{BB962C8B-B14F-4D97-AF65-F5344CB8AC3E}">
        <p14:creationId xmlns:p14="http://schemas.microsoft.com/office/powerpoint/2010/main" val="19149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501629"/>
            <a:ext cx="861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Let’s derive the relationship between object distance D, image plane distance D’, and focal length f.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AAC5D-2C5D-421F-B7DE-9BEFF97434FD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79502EA8-6C29-45D1-A796-9195D1D50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id="{DD564992-6E98-429B-9A17-20CD1A208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652E7B-703A-4B13-B0BB-EBF6D4A7EEEB}"/>
              </a:ext>
            </a:extLst>
          </p:cNvPr>
          <p:cNvGrpSpPr/>
          <p:nvPr/>
        </p:nvGrpSpPr>
        <p:grpSpPr>
          <a:xfrm>
            <a:off x="7452978" y="4485317"/>
            <a:ext cx="595685" cy="646331"/>
            <a:chOff x="7452978" y="4485317"/>
            <a:chExt cx="595685" cy="646331"/>
          </a:xfrm>
        </p:grpSpPr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F9AE4A46-50B9-4430-B5A9-003881011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3A80B322-B110-4713-AD28-DFB2CB511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172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616471"/>
            <a:ext cx="258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set of similar triangles: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ED01F-05EB-4739-9CFA-2F1DFCE87A08}"/>
              </a:ext>
            </a:extLst>
          </p:cNvPr>
          <p:cNvCxnSpPr>
            <a:cxnSpLocks/>
          </p:cNvCxnSpPr>
          <p:nvPr/>
        </p:nvCxnSpPr>
        <p:spPr>
          <a:xfrm>
            <a:off x="6079350" y="3790981"/>
            <a:ext cx="0" cy="81260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4FEA41-FB7F-4C2C-B348-559D5723379D}"/>
              </a:ext>
            </a:extLst>
          </p:cNvPr>
          <p:cNvCxnSpPr>
            <a:cxnSpLocks/>
          </p:cNvCxnSpPr>
          <p:nvPr/>
        </p:nvCxnSpPr>
        <p:spPr>
          <a:xfrm>
            <a:off x="6079350" y="4603581"/>
            <a:ext cx="808012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CF29A8-E3BB-487B-B2B0-C66AB0BD234E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6079350" y="3791696"/>
            <a:ext cx="769068" cy="767131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D2C54B-6641-4663-89E4-8E9DC2737A3C}"/>
              </a:ext>
            </a:extLst>
          </p:cNvPr>
          <p:cNvCxnSpPr>
            <a:cxnSpLocks/>
          </p:cNvCxnSpPr>
          <p:nvPr/>
        </p:nvCxnSpPr>
        <p:spPr>
          <a:xfrm>
            <a:off x="6901747" y="4607174"/>
            <a:ext cx="426876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FC53-7AB9-4066-8CDD-C3B5A6B0915B}"/>
              </a:ext>
            </a:extLst>
          </p:cNvPr>
          <p:cNvCxnSpPr>
            <a:cxnSpLocks/>
          </p:cNvCxnSpPr>
          <p:nvPr/>
        </p:nvCxnSpPr>
        <p:spPr>
          <a:xfrm>
            <a:off x="6902605" y="4643550"/>
            <a:ext cx="412364" cy="41132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0AD5AB-B4CE-4C33-A676-7724EE5245A4}"/>
              </a:ext>
            </a:extLst>
          </p:cNvPr>
          <p:cNvCxnSpPr>
            <a:cxnSpLocks/>
          </p:cNvCxnSpPr>
          <p:nvPr/>
        </p:nvCxnSpPr>
        <p:spPr>
          <a:xfrm>
            <a:off x="7344131" y="4603581"/>
            <a:ext cx="0" cy="437388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B1CC18-2A42-42C1-824E-569E3578C0DC}"/>
                  </a:ext>
                </a:extLst>
              </p:cNvPr>
              <p:cNvSpPr txBox="1"/>
              <p:nvPr/>
            </p:nvSpPr>
            <p:spPr>
              <a:xfrm>
                <a:off x="2886871" y="1507498"/>
                <a:ext cx="2032928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B1CC18-2A42-42C1-824E-569E3578C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71" y="1507498"/>
                <a:ext cx="2032928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E2B7925-86A3-4B57-B1D8-D72D6B9FE916}"/>
              </a:ext>
            </a:extLst>
          </p:cNvPr>
          <p:cNvGrpSpPr/>
          <p:nvPr/>
        </p:nvGrpSpPr>
        <p:grpSpPr>
          <a:xfrm>
            <a:off x="5178845" y="1508589"/>
            <a:ext cx="2902125" cy="1046761"/>
            <a:chOff x="5178845" y="1508589"/>
            <a:chExt cx="2902125" cy="1046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E8A4DDC-52D7-4473-B06A-56252707059B}"/>
                    </a:ext>
                  </a:extLst>
                </p:cNvPr>
                <p:cNvSpPr txBox="1"/>
                <p:nvPr/>
              </p:nvSpPr>
              <p:spPr>
                <a:xfrm>
                  <a:off x="5951092" y="1508589"/>
                  <a:ext cx="2129878" cy="10467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E8A4DDC-52D7-4473-B06A-5625270705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1092" y="1508589"/>
                  <a:ext cx="2129878" cy="10467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ADDE9D5-BCB0-49D3-BA89-C080414D5BC8}"/>
                </a:ext>
              </a:extLst>
            </p:cNvPr>
            <p:cNvCxnSpPr/>
            <p:nvPr/>
          </p:nvCxnSpPr>
          <p:spPr>
            <a:xfrm>
              <a:off x="5178845" y="2065525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47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5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ED01F-05EB-4739-9CFA-2F1DFCE87A08}"/>
              </a:ext>
            </a:extLst>
          </p:cNvPr>
          <p:cNvCxnSpPr>
            <a:cxnSpLocks/>
          </p:cNvCxnSpPr>
          <p:nvPr/>
        </p:nvCxnSpPr>
        <p:spPr>
          <a:xfrm>
            <a:off x="3580805" y="4603581"/>
            <a:ext cx="2498545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4FEA41-FB7F-4C2C-B348-559D5723379D}"/>
              </a:ext>
            </a:extLst>
          </p:cNvPr>
          <p:cNvCxnSpPr>
            <a:cxnSpLocks/>
          </p:cNvCxnSpPr>
          <p:nvPr/>
        </p:nvCxnSpPr>
        <p:spPr>
          <a:xfrm flipH="1" flipV="1">
            <a:off x="3600815" y="3790981"/>
            <a:ext cx="2478535" cy="81260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CF29A8-E3BB-487B-B2B0-C66AB0BD234E}"/>
              </a:ext>
            </a:extLst>
          </p:cNvPr>
          <p:cNvCxnSpPr>
            <a:cxnSpLocks/>
          </p:cNvCxnSpPr>
          <p:nvPr/>
        </p:nvCxnSpPr>
        <p:spPr>
          <a:xfrm flipV="1">
            <a:off x="3580805" y="3791696"/>
            <a:ext cx="0" cy="81188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D2C54B-6641-4663-89E4-8E9DC2737A3C}"/>
              </a:ext>
            </a:extLst>
          </p:cNvPr>
          <p:cNvCxnSpPr>
            <a:cxnSpLocks/>
          </p:cNvCxnSpPr>
          <p:nvPr/>
        </p:nvCxnSpPr>
        <p:spPr>
          <a:xfrm flipH="1">
            <a:off x="6079351" y="4603582"/>
            <a:ext cx="1249272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FC53-7AB9-4066-8CDD-C3B5A6B0915B}"/>
              </a:ext>
            </a:extLst>
          </p:cNvPr>
          <p:cNvCxnSpPr>
            <a:cxnSpLocks/>
          </p:cNvCxnSpPr>
          <p:nvPr/>
        </p:nvCxnSpPr>
        <p:spPr>
          <a:xfrm flipH="1">
            <a:off x="7314969" y="4603581"/>
            <a:ext cx="0" cy="451294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0AD5AB-B4CE-4C33-A676-7724EE5245A4}"/>
              </a:ext>
            </a:extLst>
          </p:cNvPr>
          <p:cNvCxnSpPr>
            <a:cxnSpLocks/>
          </p:cNvCxnSpPr>
          <p:nvPr/>
        </p:nvCxnSpPr>
        <p:spPr>
          <a:xfrm>
            <a:off x="5872294" y="4540684"/>
            <a:ext cx="1471837" cy="50028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/>
              <p:nvPr/>
            </p:nvSpPr>
            <p:spPr>
              <a:xfrm>
                <a:off x="3056369" y="1578368"/>
                <a:ext cx="1333314" cy="959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369" y="1578368"/>
                <a:ext cx="1333314" cy="9594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F19F5C-2A7F-4F21-A73C-24BE10180650}"/>
              </a:ext>
            </a:extLst>
          </p:cNvPr>
          <p:cNvSpPr txBox="1"/>
          <p:nvPr/>
        </p:nvSpPr>
        <p:spPr>
          <a:xfrm>
            <a:off x="264255" y="1642585"/>
            <a:ext cx="258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Another set of similar triangles: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7D9396-9495-412F-8396-B56B6EA7E073}"/>
              </a:ext>
            </a:extLst>
          </p:cNvPr>
          <p:cNvGrpSpPr/>
          <p:nvPr/>
        </p:nvGrpSpPr>
        <p:grpSpPr>
          <a:xfrm>
            <a:off x="4660754" y="1534703"/>
            <a:ext cx="2187387" cy="1046761"/>
            <a:chOff x="4660754" y="1534703"/>
            <a:chExt cx="2187387" cy="1046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/>
                <p:nvPr/>
              </p:nvSpPr>
              <p:spPr>
                <a:xfrm>
                  <a:off x="5475586" y="1534703"/>
                  <a:ext cx="1372555" cy="10467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586" y="1534703"/>
                  <a:ext cx="1372555" cy="10467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90B30F-BBDE-4468-9E95-CEB231443CDD}"/>
                </a:ext>
              </a:extLst>
            </p:cNvPr>
            <p:cNvCxnSpPr/>
            <p:nvPr/>
          </p:nvCxnSpPr>
          <p:spPr>
            <a:xfrm>
              <a:off x="4660754" y="2116806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108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6EC7C47-EC17-4930-9E8F-8664623ECF18}"/>
              </a:ext>
            </a:extLst>
          </p:cNvPr>
          <p:cNvSpPr txBox="1"/>
          <p:nvPr/>
        </p:nvSpPr>
        <p:spPr>
          <a:xfrm>
            <a:off x="264256" y="1597911"/>
            <a:ext cx="1529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Set them</a:t>
            </a:r>
          </a:p>
          <a:p>
            <a:r>
              <a:rPr lang="en-US" sz="2400" dirty="0"/>
              <a:t>equal: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/>
              <p:nvPr/>
            </p:nvSpPr>
            <p:spPr>
              <a:xfrm>
                <a:off x="2234156" y="1533531"/>
                <a:ext cx="2059923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56" y="1533531"/>
                <a:ext cx="2059923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FFC86B30-61C3-42F8-9428-1500F92E626D}"/>
              </a:ext>
            </a:extLst>
          </p:cNvPr>
          <p:cNvGrpSpPr/>
          <p:nvPr/>
        </p:nvGrpSpPr>
        <p:grpSpPr>
          <a:xfrm>
            <a:off x="4572000" y="1535712"/>
            <a:ext cx="2970539" cy="1011495"/>
            <a:chOff x="4572000" y="1535712"/>
            <a:chExt cx="2970539" cy="1011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/>
                <p:nvPr/>
              </p:nvSpPr>
              <p:spPr>
                <a:xfrm>
                  <a:off x="5482616" y="1535712"/>
                  <a:ext cx="2059923" cy="1011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2616" y="1535712"/>
                  <a:ext cx="2059923" cy="10114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4E77B5F-FCF3-408F-BBA6-E66B14BF6707}"/>
                </a:ext>
              </a:extLst>
            </p:cNvPr>
            <p:cNvCxnSpPr/>
            <p:nvPr/>
          </p:nvCxnSpPr>
          <p:spPr>
            <a:xfrm>
              <a:off x="4572000" y="2083250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24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87741" y="4695180"/>
            <a:ext cx="102774" cy="10395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555" y="4747156"/>
            <a:ext cx="500635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3805" y="3610745"/>
            <a:ext cx="4542102" cy="1497889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87741" y="4024200"/>
            <a:ext cx="102774" cy="102774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00678" y="4076178"/>
            <a:ext cx="154750" cy="1445912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22452" y="4695180"/>
            <a:ext cx="103955" cy="10395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3451" y="4076178"/>
            <a:ext cx="1032457" cy="1032457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555" y="4076178"/>
            <a:ext cx="3973896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5908" y="3765496"/>
            <a:ext cx="0" cy="2118072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8538" y="3765496"/>
            <a:ext cx="0" cy="2118072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61490" y="3825532"/>
            <a:ext cx="258600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5075" y="3717062"/>
            <a:ext cx="192788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31057" y="3206531"/>
            <a:ext cx="428174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215" y="3720607"/>
            <a:ext cx="10997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47187" y="3173664"/>
            <a:ext cx="499713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215" y="3854093"/>
            <a:ext cx="754014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5033952" y="5952084"/>
            <a:ext cx="661338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7963388" y="5895381"/>
            <a:ext cx="922472" cy="53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7116490" y="5948761"/>
            <a:ext cx="502363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2B127-8DCD-4B5B-BC74-48736B076BC3}"/>
                  </a:ext>
                </a:extLst>
              </p:cNvPr>
              <p:cNvSpPr txBox="1"/>
              <p:nvPr/>
            </p:nvSpPr>
            <p:spPr>
              <a:xfrm>
                <a:off x="571796" y="4241364"/>
                <a:ext cx="2059923" cy="1011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2B127-8DCD-4B5B-BC74-48736B076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96" y="4241364"/>
                <a:ext cx="2059923" cy="10114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618C513-D064-4D95-BDD2-A4C7AF8ABBE9}"/>
              </a:ext>
            </a:extLst>
          </p:cNvPr>
          <p:cNvSpPr txBox="1"/>
          <p:nvPr/>
        </p:nvSpPr>
        <p:spPr>
          <a:xfrm>
            <a:off x="264255" y="1501629"/>
            <a:ext cx="861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Suppose I want to take a picture of a lion with D big?</a:t>
            </a:r>
          </a:p>
          <a:p>
            <a:pPr algn="ctr"/>
            <a:r>
              <a:rPr lang="en-US" sz="2400" b="1" dirty="0"/>
              <a:t>Which of </a:t>
            </a:r>
            <a:r>
              <a:rPr lang="en-US" sz="2400" dirty="0"/>
              <a:t>D, D’, f </a:t>
            </a:r>
            <a:r>
              <a:rPr lang="en-US" sz="2400" b="1" dirty="0"/>
              <a:t>are fixed? 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1B102-E189-41AE-82F1-C30E6241A20C}"/>
              </a:ext>
            </a:extLst>
          </p:cNvPr>
          <p:cNvSpPr txBox="1"/>
          <p:nvPr/>
        </p:nvSpPr>
        <p:spPr>
          <a:xfrm>
            <a:off x="279070" y="2528464"/>
            <a:ext cx="861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we take pictures of things at different distances?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26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4E3F-BCAE-4FF3-ACE7-2EF40228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6A17D3-20BE-4E1C-B669-1E10043A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4C1E7AA-B46A-44E0-ABF8-6BD20350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254AE4E-0EB9-40A2-A427-FD752D85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569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4"/>
              </a:rPr>
              <a:t>http://www.cambridgeincolour.com/tutorials/depth-of-field.htm</a:t>
            </a: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7487A-5971-455E-9CEB-49B7ED738C99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46212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A284-63FB-42A3-B261-706CC4E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D431C-F3FE-4F9F-BA8B-E45BBB80D865}"/>
              </a:ext>
            </a:extLst>
          </p:cNvPr>
          <p:cNvGrpSpPr/>
          <p:nvPr/>
        </p:nvGrpSpPr>
        <p:grpSpPr>
          <a:xfrm>
            <a:off x="1655618" y="1539580"/>
            <a:ext cx="5680364" cy="3432428"/>
            <a:chOff x="1371600" y="983057"/>
            <a:chExt cx="6248400" cy="3775671"/>
          </a:xfrm>
        </p:grpSpPr>
        <p:pic>
          <p:nvPicPr>
            <p:cNvPr id="5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6F4E707C-F807-4589-A949-665B8AFC0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10DAC5B-2B65-484B-BF5F-2E3CC9D44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A2B084F-FE7C-497F-B4D8-1741811C5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3611A3-B3EF-4C36-A46A-0445D6D1AF95}"/>
                </a:ext>
              </a:extLst>
            </p:cNvPr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9A4C47-4E71-4F5B-B39D-A4A4FD443D33}"/>
                </a:ext>
              </a:extLst>
            </p:cNvPr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83CAFB-2043-4DBB-9EC9-0FB05942C85F}"/>
                </a:ext>
              </a:extLst>
            </p:cNvPr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C9A29551-2268-4087-8CC1-7E6D51FD9C5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798028"/>
            <a:ext cx="7772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Changing the aperture size affects depth of field</a:t>
            </a:r>
          </a:p>
          <a:p>
            <a:pPr marL="0" indent="0">
              <a:buNone/>
            </a:pPr>
            <a:r>
              <a:rPr lang="en-US" dirty="0"/>
              <a:t>A smaller aperture increases the range in which the object is approximately in focus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0DA1E-3DE7-4C31-8524-C4CFBF68A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Diagram: Wikipedia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4C0213-44F8-4668-9C21-45EDFACEC520}"/>
              </a:ext>
            </a:extLst>
          </p:cNvPr>
          <p:cNvCxnSpPr>
            <a:cxnSpLocks/>
          </p:cNvCxnSpPr>
          <p:nvPr/>
        </p:nvCxnSpPr>
        <p:spPr>
          <a:xfrm flipV="1">
            <a:off x="4805165" y="3309463"/>
            <a:ext cx="0" cy="45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6D4960-E7E9-49A4-94CA-DF986EEBDEBA}"/>
              </a:ext>
            </a:extLst>
          </p:cNvPr>
          <p:cNvCxnSpPr>
            <a:cxnSpLocks/>
          </p:cNvCxnSpPr>
          <p:nvPr/>
        </p:nvCxnSpPr>
        <p:spPr>
          <a:xfrm flipV="1">
            <a:off x="4805165" y="4044598"/>
            <a:ext cx="0" cy="521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A284-63FB-42A3-B261-706CC4E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D431C-F3FE-4F9F-BA8B-E45BBB80D865}"/>
              </a:ext>
            </a:extLst>
          </p:cNvPr>
          <p:cNvGrpSpPr/>
          <p:nvPr/>
        </p:nvGrpSpPr>
        <p:grpSpPr>
          <a:xfrm>
            <a:off x="1655618" y="1539580"/>
            <a:ext cx="5680364" cy="3432428"/>
            <a:chOff x="1371600" y="983057"/>
            <a:chExt cx="6248400" cy="3775671"/>
          </a:xfrm>
        </p:grpSpPr>
        <p:pic>
          <p:nvPicPr>
            <p:cNvPr id="5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6F4E707C-F807-4589-A949-665B8AFC0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10DAC5B-2B65-484B-BF5F-2E3CC9D44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A2B084F-FE7C-497F-B4D8-1741811C5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3611A3-B3EF-4C36-A46A-0445D6D1AF95}"/>
                </a:ext>
              </a:extLst>
            </p:cNvPr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9A4C47-4E71-4F5B-B39D-A4A4FD443D33}"/>
                </a:ext>
              </a:extLst>
            </p:cNvPr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83CAFB-2043-4DBB-9EC9-0FB05942C85F}"/>
                </a:ext>
              </a:extLst>
            </p:cNvPr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70DA1E-3DE7-4C31-8524-C4CFBF68A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Diagram: Wikipedia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4C0213-44F8-4668-9C21-45EDFACEC520}"/>
              </a:ext>
            </a:extLst>
          </p:cNvPr>
          <p:cNvCxnSpPr>
            <a:cxnSpLocks/>
          </p:cNvCxnSpPr>
          <p:nvPr/>
        </p:nvCxnSpPr>
        <p:spPr>
          <a:xfrm flipV="1">
            <a:off x="4805165" y="3309463"/>
            <a:ext cx="0" cy="45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6D4960-E7E9-49A4-94CA-DF986EEBDEBA}"/>
              </a:ext>
            </a:extLst>
          </p:cNvPr>
          <p:cNvCxnSpPr>
            <a:cxnSpLocks/>
          </p:cNvCxnSpPr>
          <p:nvPr/>
        </p:nvCxnSpPr>
        <p:spPr>
          <a:xfrm flipV="1">
            <a:off x="4805165" y="4044598"/>
            <a:ext cx="0" cy="521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>
            <a:extLst>
              <a:ext uri="{FF2B5EF4-FFF2-40B4-BE49-F238E27FC236}">
                <a16:creationId xmlns:a16="http://schemas.microsoft.com/office/drawing/2014/main" id="{CE2C2805-683A-4947-950D-602A842BAC17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798028"/>
            <a:ext cx="7772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If a smaller aperture makes everything focused, why don’t we just always use it?</a:t>
            </a:r>
          </a:p>
        </p:txBody>
      </p:sp>
    </p:spTree>
    <p:extLst>
      <p:ext uri="{BB962C8B-B14F-4D97-AF65-F5344CB8AC3E}">
        <p14:creationId xmlns:p14="http://schemas.microsoft.com/office/powerpoint/2010/main" val="24096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5ABC-58C2-460A-BD29-D36F74DF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the Aperture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F6C1C-396A-488B-BCA3-B0303BB62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r>
              <a:rPr lang="en-US" sz="1200" dirty="0"/>
              <a:t>, Photo: Philip </a:t>
            </a:r>
            <a:r>
              <a:rPr lang="en-US" sz="1200" dirty="0" err="1"/>
              <a:t>Greenspun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AD244-C063-4973-929E-526803A87BCC}"/>
              </a:ext>
            </a:extLst>
          </p:cNvPr>
          <p:cNvGrpSpPr/>
          <p:nvPr/>
        </p:nvGrpSpPr>
        <p:grpSpPr>
          <a:xfrm>
            <a:off x="4887697" y="1483037"/>
            <a:ext cx="3437159" cy="4848516"/>
            <a:chOff x="1115109" y="1483037"/>
            <a:chExt cx="3437159" cy="4848516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B97C2AC1-C283-421C-9675-50E310292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9355" y="1483037"/>
              <a:ext cx="2908667" cy="436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181AE260-2D41-4C5A-AF81-0A188B26F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109" y="5931443"/>
              <a:ext cx="3437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Large aperture  = small DOF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C6C23-7AEF-4DC0-AE71-D6BCC6841680}"/>
              </a:ext>
            </a:extLst>
          </p:cNvPr>
          <p:cNvGrpSpPr/>
          <p:nvPr/>
        </p:nvGrpSpPr>
        <p:grpSpPr>
          <a:xfrm>
            <a:off x="819144" y="1483037"/>
            <a:ext cx="3395481" cy="4848516"/>
            <a:chOff x="4612571" y="1483037"/>
            <a:chExt cx="3395481" cy="4848516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62FC92C7-4FF6-47EB-BFC4-A07D3A078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5978" y="1483037"/>
              <a:ext cx="2908668" cy="436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8A844EC4-5759-40DA-9D9F-E1661D33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2571" y="5931443"/>
              <a:ext cx="339548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Small aperture  = large DOF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15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E619-F497-40C7-AC3D-880025B1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50520-E894-4DB8-A76E-EB54678FA00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5486400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Abelardo Morell, Camera Obscura Image of Manhattan View Looking South in Large Room, 1996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4233D-8CE1-469F-9D4C-3CEE9234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0"/>
            <a:ext cx="6404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2"/>
              </a:rPr>
              <a:t>http://www.abelardomorell.net/project/camera-obscura/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9C85E-9383-4B1B-B76A-20F5E019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46" y="1427307"/>
            <a:ext cx="5056909" cy="400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DDBD985-F850-421B-8EF4-830A37F85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4774406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8" name="Picture 8" descr="morell_blurb">
            <a:extLst>
              <a:ext uri="{FF2B5EF4-FFF2-40B4-BE49-F238E27FC236}">
                <a16:creationId xmlns:a16="http://schemas.microsoft.com/office/drawing/2014/main" id="{4A751083-CF70-4571-B421-98A5AA8C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213" y="1772443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20859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D607-12BC-4512-BA8C-7E6058CD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the Aperture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897336-6D49-4A8C-BA5D-0ED0071844A1}"/>
              </a:ext>
            </a:extLst>
          </p:cNvPr>
          <p:cNvGrpSpPr/>
          <p:nvPr/>
        </p:nvGrpSpPr>
        <p:grpSpPr>
          <a:xfrm>
            <a:off x="1971150" y="1591440"/>
            <a:ext cx="5201700" cy="5167989"/>
            <a:chOff x="2057398" y="1591440"/>
            <a:chExt cx="5201700" cy="5167989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ABFE87A8-3D6F-4494-BF30-5DA9EE7984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4661" t="44661" r="16797" b="29640"/>
            <a:stretch/>
          </p:blipFill>
          <p:spPr bwMode="auto">
            <a:xfrm>
              <a:off x="2057400" y="1591440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73A50C6D-2CFD-4C38-ABD8-93F920275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3787" t="44661" r="17671" b="29640"/>
            <a:stretch/>
          </p:blipFill>
          <p:spPr bwMode="auto">
            <a:xfrm>
              <a:off x="4744498" y="1591440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B99019C0-22BD-4FD5-9EA7-B5D7359FF1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678" t="74962" r="54663" b="1263"/>
            <a:stretch/>
          </p:blipFill>
          <p:spPr bwMode="auto">
            <a:xfrm>
              <a:off x="2057398" y="4244829"/>
              <a:ext cx="2514602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7B395A9A-43E3-4A5E-B461-51D803C291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9679" t="74960" r="54662" b="1263"/>
            <a:stretch/>
          </p:blipFill>
          <p:spPr bwMode="auto">
            <a:xfrm>
              <a:off x="4744498" y="4244829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377621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B810-10D3-4779-92EF-D439DB1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Field of View (FOV)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6DA256-765B-4F74-B9A8-E23711311C87}"/>
              </a:ext>
            </a:extLst>
          </p:cNvPr>
          <p:cNvSpPr txBox="1"/>
          <p:nvPr/>
        </p:nvSpPr>
        <p:spPr>
          <a:xfrm>
            <a:off x="1335527" y="5262296"/>
            <a:ext cx="647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tan</a:t>
            </a:r>
            <a:r>
              <a:rPr lang="en-US" sz="2400" baseline="30000" dirty="0"/>
              <a:t>-1</a:t>
            </a:r>
            <a:r>
              <a:rPr lang="en-US" sz="2400" b="1" dirty="0"/>
              <a:t> </a:t>
            </a:r>
            <a:r>
              <a:rPr lang="en-US" sz="2400" dirty="0"/>
              <a:t>is monotonic increasing. </a:t>
            </a:r>
          </a:p>
          <a:p>
            <a:pPr algn="ctr"/>
            <a:r>
              <a:rPr lang="en-US" sz="2400" b="1" dirty="0"/>
              <a:t>How can I get the FOV bigger?</a:t>
            </a:r>
          </a:p>
        </p:txBody>
      </p:sp>
      <p:pic>
        <p:nvPicPr>
          <p:cNvPr id="6" name="Picture 2" descr="Image result for lurie tower">
            <a:extLst>
              <a:ext uri="{FF2B5EF4-FFF2-40B4-BE49-F238E27FC236}">
                <a16:creationId xmlns:a16="http://schemas.microsoft.com/office/drawing/2014/main" id="{014D3776-A027-4C93-B37F-245E00378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984235" y="1454781"/>
            <a:ext cx="1140802" cy="275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31D6D5-B497-4F73-85AD-4C151BAA7F8C}"/>
              </a:ext>
            </a:extLst>
          </p:cNvPr>
          <p:cNvGrpSpPr/>
          <p:nvPr/>
        </p:nvGrpSpPr>
        <p:grpSpPr>
          <a:xfrm>
            <a:off x="6082469" y="1920175"/>
            <a:ext cx="340452" cy="1819926"/>
            <a:chOff x="6895750" y="2021746"/>
            <a:chExt cx="453142" cy="34814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470FC5A-9D19-4F09-B9A5-2EC670B26546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C95C3A-D5E6-4262-926B-7642419B56D8}"/>
                </a:ext>
              </a:extLst>
            </p:cNvPr>
            <p:cNvSpPr txBox="1"/>
            <p:nvPr/>
          </p:nvSpPr>
          <p:spPr>
            <a:xfrm rot="16200000">
              <a:off x="5377345" y="3577796"/>
              <a:ext cx="3481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Photo. Material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ED7508-20E6-489D-B777-BBD30B53181E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37F255E6-3FAC-42F3-99F9-E5561A9A208F}"/>
              </a:ext>
            </a:extLst>
          </p:cNvPr>
          <p:cNvSpPr/>
          <p:nvPr/>
        </p:nvSpPr>
        <p:spPr>
          <a:xfrm>
            <a:off x="4587491" y="1890751"/>
            <a:ext cx="282865" cy="1878775"/>
          </a:xfrm>
          <a:prstGeom prst="ellipse">
            <a:avLst/>
          </a:prstGeom>
          <a:solidFill>
            <a:srgbClr val="02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D050DD-DBC8-4BBD-BE38-4ED3BCB403D5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2922880" y="2830138"/>
            <a:ext cx="3187871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6A7961-2FD7-45E3-8F59-C1B878851AF4}"/>
              </a:ext>
            </a:extLst>
          </p:cNvPr>
          <p:cNvGrpSpPr/>
          <p:nvPr/>
        </p:nvGrpSpPr>
        <p:grpSpPr>
          <a:xfrm>
            <a:off x="2727128" y="1614867"/>
            <a:ext cx="3355340" cy="2590628"/>
            <a:chOff x="2727128" y="1614867"/>
            <a:chExt cx="3355340" cy="259062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4FAC52-B00A-4C89-AAD9-30B113440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7128" y="1920176"/>
              <a:ext cx="3348937" cy="2285319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67C6BB-D726-421B-B218-EC54F9AE4451}"/>
                </a:ext>
              </a:extLst>
            </p:cNvPr>
            <p:cNvCxnSpPr>
              <a:cxnSpLocks/>
            </p:cNvCxnSpPr>
            <p:nvPr/>
          </p:nvCxnSpPr>
          <p:spPr>
            <a:xfrm>
              <a:off x="2922880" y="1614867"/>
              <a:ext cx="3159588" cy="2125234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7E0657-50CD-4F00-97AC-32D8005CBEB1}"/>
              </a:ext>
            </a:extLst>
          </p:cNvPr>
          <p:cNvGrpSpPr/>
          <p:nvPr/>
        </p:nvGrpSpPr>
        <p:grpSpPr>
          <a:xfrm>
            <a:off x="3528286" y="1920176"/>
            <a:ext cx="3631479" cy="3011408"/>
            <a:chOff x="3528286" y="1920176"/>
            <a:chExt cx="3631479" cy="30114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0DF67EC-9986-4A5F-82AD-A8B50EEAF77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92" y="1920176"/>
              <a:ext cx="0" cy="1819925"/>
            </a:xfrm>
            <a:prstGeom prst="line">
              <a:avLst/>
            </a:prstGeom>
            <a:ln w="57150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C10A4D9-E1E5-4542-8E48-0CA2438EE577}"/>
                </a:ext>
              </a:extLst>
            </p:cNvPr>
            <p:cNvGrpSpPr/>
            <p:nvPr/>
          </p:nvGrpSpPr>
          <p:grpSpPr>
            <a:xfrm>
              <a:off x="3528286" y="1966193"/>
              <a:ext cx="3631479" cy="2965391"/>
              <a:chOff x="3409624" y="2038232"/>
              <a:chExt cx="4833498" cy="394693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0313567-997E-4579-A5FB-F03502D1BD8F}"/>
                  </a:ext>
                </a:extLst>
              </p:cNvPr>
              <p:cNvGrpSpPr/>
              <p:nvPr/>
            </p:nvGrpSpPr>
            <p:grpSpPr>
              <a:xfrm>
                <a:off x="3409624" y="2038232"/>
                <a:ext cx="4833498" cy="3946935"/>
                <a:chOff x="3409624" y="2038232"/>
                <a:chExt cx="4833498" cy="39469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4BA9C9-C6A7-42BA-BB7C-8A395D13DA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47849" y="4878646"/>
                      <a:ext cx="2919645" cy="11065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sz="320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pt-BR" sz="320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pt-BR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e>
                                  <m:sup>
                                    <m: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oMath>
                        </m:oMathPara>
                      </a14:m>
                      <a:endParaRPr lang="en-US" sz="3200" dirty="0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4BA9C9-C6A7-42BA-BB7C-8A395D13DAC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47849" y="4878646"/>
                      <a:ext cx="2919645" cy="110652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25278" b="-330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93C32CE5-5690-4373-AF32-D29022C7CC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09624" y="2209807"/>
                      <a:ext cx="604717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93C32CE5-5690-4373-AF32-D29022C7CC9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09624" y="2209807"/>
                      <a:ext cx="604717" cy="73866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967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9DEF777-9847-4F74-87E8-AF9B369BE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02080" y="2038232"/>
                      <a:ext cx="527773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9DEF777-9847-4F74-87E8-AF9B369BE8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02080" y="2038232"/>
                      <a:ext cx="527773" cy="73866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45053303-3ED3-4502-95B7-D95D283A62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94575" y="2818811"/>
                      <a:ext cx="548547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45053303-3ED3-4502-95B7-D95D283A62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94575" y="2818811"/>
                      <a:ext cx="548547" cy="73866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76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01848F32-095A-48A0-A502-09E326010B64}"/>
                  </a:ext>
                </a:extLst>
              </p:cNvPr>
              <p:cNvSpPr/>
              <p:nvPr/>
            </p:nvSpPr>
            <p:spPr>
              <a:xfrm flipH="1">
                <a:off x="4056021" y="2818811"/>
                <a:ext cx="710452" cy="704675"/>
              </a:xfrm>
              <a:prstGeom prst="arc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00BB91-8514-4B3E-847F-73A81C475894}"/>
                </a:ext>
              </a:extLst>
            </p:cNvPr>
            <p:cNvCxnSpPr>
              <a:cxnSpLocks/>
            </p:cNvCxnSpPr>
            <p:nvPr/>
          </p:nvCxnSpPr>
          <p:spPr>
            <a:xfrm>
              <a:off x="4936260" y="2692014"/>
              <a:ext cx="1139805" cy="0"/>
            </a:xfrm>
            <a:prstGeom prst="line">
              <a:avLst/>
            </a:prstGeom>
            <a:ln w="57150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7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3F6B640C-01F2-4707-9D70-3560995F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554182" y="1314450"/>
            <a:ext cx="8035636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2F50E-4167-441E-9B29-DAA3D018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1DFE9-D9E6-4D84-8D45-9BEDE6AB8B2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3880B-92F2-4495-81D6-C9BBD2B25E82}"/>
              </a:ext>
            </a:extLst>
          </p:cNvPr>
          <p:cNvSpPr/>
          <p:nvPr/>
        </p:nvSpPr>
        <p:spPr bwMode="auto">
          <a:xfrm>
            <a:off x="2667000" y="6058431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841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D841-01C2-4DDC-B6D0-5793E98A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A865DE5-86C0-4A5E-B1E5-46FF8693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483"/>
          <a:stretch>
            <a:fillRect/>
          </a:stretch>
        </p:blipFill>
        <p:spPr bwMode="auto">
          <a:xfrm>
            <a:off x="557646" y="1347571"/>
            <a:ext cx="8104909" cy="513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7F620-FCD5-431A-A9ED-4006A8667054}"/>
              </a:ext>
            </a:extLst>
          </p:cNvPr>
          <p:cNvSpPr/>
          <p:nvPr/>
        </p:nvSpPr>
        <p:spPr bwMode="auto">
          <a:xfrm>
            <a:off x="2667000" y="61341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31D6D-FF2E-4609-8E26-C4014017C57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38589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AB09-28CD-4649-A230-4C022365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and Focal Length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A414B7-8F91-4A46-8169-5618445B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45602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F760332-20AC-4615-8AAE-89561EFC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077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1B9AD19-66AD-4D9E-8C51-62A40CED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403002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Large FOV, small </a:t>
            </a:r>
            <a:r>
              <a:rPr lang="en-US" sz="1800" i="1" dirty="0"/>
              <a:t>f</a:t>
            </a:r>
          </a:p>
          <a:p>
            <a:r>
              <a:rPr lang="en-US" sz="1800" dirty="0"/>
              <a:t>Camera close to car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ED58A25-650B-4D6E-81FA-92ADD30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70077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Small FOV, large</a:t>
            </a:r>
            <a:r>
              <a:rPr lang="en-US" sz="1800" i="1" dirty="0"/>
              <a:t> f</a:t>
            </a:r>
          </a:p>
          <a:p>
            <a:r>
              <a:rPr lang="en-US" sz="1800" dirty="0"/>
              <a:t>Camera far from the car</a:t>
            </a:r>
          </a:p>
        </p:txBody>
      </p:sp>
      <p:pic>
        <p:nvPicPr>
          <p:cNvPr id="8" name="Picture 10" descr="wide_angle_telephoto">
            <a:extLst>
              <a:ext uri="{FF2B5EF4-FFF2-40B4-BE49-F238E27FC236}">
                <a16:creationId xmlns:a16="http://schemas.microsoft.com/office/drawing/2014/main" id="{8768D03D-7FA5-4004-BC7A-BAFEDE2E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498002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B29B7-627D-4A1A-8FAB-851734C21F2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r>
              <a:rPr lang="en-US" sz="1200" dirty="0"/>
              <a:t>, F. Durand</a:t>
            </a:r>
          </a:p>
        </p:txBody>
      </p:sp>
    </p:spTree>
    <p:extLst>
      <p:ext uri="{BB962C8B-B14F-4D97-AF65-F5344CB8AC3E}">
        <p14:creationId xmlns:p14="http://schemas.microsoft.com/office/powerpoint/2010/main" val="20513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7E35-812D-4F92-B701-A23D01D0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and Focal Length</a:t>
            </a:r>
          </a:p>
        </p:txBody>
      </p:sp>
      <p:pic>
        <p:nvPicPr>
          <p:cNvPr id="4" name="Picture 5" descr="face_wide">
            <a:extLst>
              <a:ext uri="{FF2B5EF4-FFF2-40B4-BE49-F238E27FC236}">
                <a16:creationId xmlns:a16="http://schemas.microsoft.com/office/drawing/2014/main" id="{14D14B73-660B-4AE7-A99D-1C8ADE34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face_standard">
            <a:extLst>
              <a:ext uri="{FF2B5EF4-FFF2-40B4-BE49-F238E27FC236}">
                <a16:creationId xmlns:a16="http://schemas.microsoft.com/office/drawing/2014/main" id="{D2CB2F4B-FE2E-4E2A-A2DB-03FA2863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face_telephoto">
            <a:extLst>
              <a:ext uri="{FF2B5EF4-FFF2-40B4-BE49-F238E27FC236}">
                <a16:creationId xmlns:a16="http://schemas.microsoft.com/office/drawing/2014/main" id="{57D5459E-BC94-4B51-959E-66F42CCC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828800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C4FDE2BB-0D55-4669-8B7D-E3237214C5D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5449888"/>
            <a:ext cx="7453312" cy="493712"/>
            <a:chOff x="489" y="3433"/>
            <a:chExt cx="4695" cy="311"/>
          </a:xfrm>
        </p:grpSpPr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F97753F-68B5-4131-99A2-49D90700A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07ED9670-8BF2-489E-B173-F52B6B474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31BE8D52-947E-4730-838F-C35D29623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AA593AD-130D-4300-8F10-54E0E71AD65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F. Durand</a:t>
            </a:r>
          </a:p>
        </p:txBody>
      </p:sp>
    </p:spTree>
    <p:extLst>
      <p:ext uri="{BB962C8B-B14F-4D97-AF65-F5344CB8AC3E}">
        <p14:creationId xmlns:p14="http://schemas.microsoft.com/office/powerpoint/2010/main" val="11648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F74A-3C21-40BB-A554-9DB1906F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Dolly Zoom</a:t>
            </a:r>
          </a:p>
        </p:txBody>
      </p:sp>
      <p:pic>
        <p:nvPicPr>
          <p:cNvPr id="4" name="Mastering the Art of The Dolly Zoom-Amj6RiGiTOE">
            <a:hlinkClick r:id="" action="ppaction://media"/>
            <a:extLst>
              <a:ext uri="{FF2B5EF4-FFF2-40B4-BE49-F238E27FC236}">
                <a16:creationId xmlns:a16="http://schemas.microsoft.com/office/drawing/2014/main" id="{64D7B983-E43B-4D22-9425-9090588F2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8" y="2187102"/>
            <a:ext cx="7557025" cy="425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EFB9DB-32EE-448C-B45D-E10131EF2048}"/>
              </a:ext>
            </a:extLst>
          </p:cNvPr>
          <p:cNvSpPr txBox="1"/>
          <p:nvPr/>
        </p:nvSpPr>
        <p:spPr>
          <a:xfrm>
            <a:off x="793488" y="1604675"/>
            <a:ext cx="755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Change f and distance at the same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C3C82-8BC1-4994-84A8-F329CE1AA8B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 Credit: Goodfellas 1990</a:t>
            </a:r>
          </a:p>
        </p:txBody>
      </p:sp>
    </p:spTree>
    <p:extLst>
      <p:ext uri="{BB962C8B-B14F-4D97-AF65-F5344CB8AC3E}">
        <p14:creationId xmlns:p14="http://schemas.microsoft.com/office/powerpoint/2010/main" val="21626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94587-CF64-4838-B791-59DFCDF0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Bad News!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41E4D-C0EB-4F75-B20D-052268DE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 pinhole…</a:t>
            </a:r>
          </a:p>
          <a:p>
            <a:r>
              <a:rPr lang="en-US" dirty="0"/>
              <a:t>Then a thin lens model….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41C7C-AC18-4328-8FD9-14E7CC4522D6}"/>
              </a:ext>
            </a:extLst>
          </p:cNvPr>
          <p:cNvGrpSpPr/>
          <p:nvPr/>
        </p:nvGrpSpPr>
        <p:grpSpPr>
          <a:xfrm>
            <a:off x="1397567" y="2978875"/>
            <a:ext cx="6602824" cy="3248948"/>
            <a:chOff x="304800" y="1524000"/>
            <a:chExt cx="8788359" cy="432435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228A862-D9D9-4D06-ABF2-278DA784F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0"/>
              <a:ext cx="432435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EAF1E6B-7E96-4BA8-920B-3DCF508E0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914" y="1676400"/>
              <a:ext cx="442724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4498CC-50B7-41E5-9579-3E5B0385599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56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9881-AE70-472A-AE24-4912B405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Radial Distortion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C3DD-A896-4152-84A5-B8C4E5508F44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Photo: Mark </a:t>
            </a:r>
            <a:r>
              <a:rPr lang="en-US" sz="1200" dirty="0" err="1"/>
              <a:t>Fiala</a:t>
            </a:r>
            <a:r>
              <a:rPr lang="en-US" sz="1200" dirty="0"/>
              <a:t>, U. Alberta</a:t>
            </a:r>
          </a:p>
        </p:txBody>
      </p:sp>
      <p:pic>
        <p:nvPicPr>
          <p:cNvPr id="4" name="Picture 9" descr="sub_before2">
            <a:extLst>
              <a:ext uri="{FF2B5EF4-FFF2-40B4-BE49-F238E27FC236}">
                <a16:creationId xmlns:a16="http://schemas.microsoft.com/office/drawing/2014/main" id="{9345F733-01D8-4180-829D-0F1628170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6" y="2382750"/>
            <a:ext cx="4025035" cy="28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sub_after2">
            <a:extLst>
              <a:ext uri="{FF2B5EF4-FFF2-40B4-BE49-F238E27FC236}">
                <a16:creationId xmlns:a16="http://schemas.microsoft.com/office/drawing/2014/main" id="{8230171F-B217-4BAC-BEA4-7F91C44D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5" y="2378998"/>
            <a:ext cx="4009159" cy="28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CB8C2-A9CD-4692-A2CD-18D910AC881E}"/>
              </a:ext>
            </a:extLst>
          </p:cNvPr>
          <p:cNvSpPr txBox="1"/>
          <p:nvPr/>
        </p:nvSpPr>
        <p:spPr>
          <a:xfrm>
            <a:off x="469796" y="1344706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Lens imperfections cause distortions as a function of distance from optical axis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2674F-686A-4D92-B095-C654C614B7CE}"/>
              </a:ext>
            </a:extLst>
          </p:cNvPr>
          <p:cNvSpPr txBox="1"/>
          <p:nvPr/>
        </p:nvSpPr>
        <p:spPr>
          <a:xfrm>
            <a:off x="509218" y="5211963"/>
            <a:ext cx="812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Less common these days in consumer devices</a:t>
            </a:r>
          </a:p>
        </p:txBody>
      </p:sp>
    </p:spTree>
    <p:extLst>
      <p:ext uri="{BB962C8B-B14F-4D97-AF65-F5344CB8AC3E}">
        <p14:creationId xmlns:p14="http://schemas.microsoft.com/office/powerpoint/2010/main" val="9721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048E-958A-4E48-B066-CDB6D9E3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 Correction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20091E3D-EC80-4731-B8D2-20D541AA3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869436" y="119617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471936-B24F-41A1-891F-56D098D13CDC}"/>
              </a:ext>
            </a:extLst>
          </p:cNvPr>
          <p:cNvGrpSpPr/>
          <p:nvPr/>
        </p:nvGrpSpPr>
        <p:grpSpPr>
          <a:xfrm>
            <a:off x="7041504" y="181561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8C84A3A-9321-4A2E-84A3-B2CDDB066065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CAF0CA-6236-46EB-B570-AA7EEA7791D5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110038-BA1E-4DD0-B1EA-D9D5752EE0C5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0A2EC0-4B25-4F95-A2AF-DD58AE72D7A4}"/>
              </a:ext>
            </a:extLst>
          </p:cNvPr>
          <p:cNvCxnSpPr>
            <a:cxnSpLocks/>
            <a:stCxn id="7" idx="0"/>
          </p:cNvCxnSpPr>
          <p:nvPr/>
        </p:nvCxnSpPr>
        <p:spPr>
          <a:xfrm flipH="1">
            <a:off x="1749793" y="3026780"/>
            <a:ext cx="52917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783BD11-747E-4D51-8F85-516C8FD3CB18}"/>
              </a:ext>
            </a:extLst>
          </p:cNvPr>
          <p:cNvSpPr/>
          <p:nvPr/>
        </p:nvSpPr>
        <p:spPr>
          <a:xfrm>
            <a:off x="1749793" y="1761222"/>
            <a:ext cx="457200" cy="457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0561A7-9940-4E13-95DD-459BE0CBEEA0}"/>
              </a:ext>
            </a:extLst>
          </p:cNvPr>
          <p:cNvCxnSpPr>
            <a:cxnSpLocks/>
          </p:cNvCxnSpPr>
          <p:nvPr/>
        </p:nvCxnSpPr>
        <p:spPr>
          <a:xfrm flipH="1" flipV="1">
            <a:off x="1940494" y="2011681"/>
            <a:ext cx="5081729" cy="183955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31B5462-BD27-429E-87BB-63216F5A0C39}"/>
              </a:ext>
            </a:extLst>
          </p:cNvPr>
          <p:cNvSpPr txBox="1"/>
          <p:nvPr/>
        </p:nvSpPr>
        <p:spPr>
          <a:xfrm>
            <a:off x="7712089" y="2931459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A00D6D-62DC-41FB-ABAE-3FB3EB94EB9D}"/>
              </a:ext>
            </a:extLst>
          </p:cNvPr>
          <p:cNvCxnSpPr/>
          <p:nvPr/>
        </p:nvCxnSpPr>
        <p:spPr>
          <a:xfrm>
            <a:off x="7674320" y="3026779"/>
            <a:ext cx="0" cy="824459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AD1C21F-EA22-4DAE-AAFB-C947BFAEAF61}"/>
              </a:ext>
            </a:extLst>
          </p:cNvPr>
          <p:cNvSpPr txBox="1"/>
          <p:nvPr/>
        </p:nvSpPr>
        <p:spPr>
          <a:xfrm>
            <a:off x="5702202" y="2002432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E9C8186-57A8-4871-84E4-19392D6493D2}"/>
              </a:ext>
            </a:extLst>
          </p:cNvPr>
          <p:cNvCxnSpPr>
            <a:cxnSpLocks/>
          </p:cNvCxnSpPr>
          <p:nvPr/>
        </p:nvCxnSpPr>
        <p:spPr>
          <a:xfrm flipH="1">
            <a:off x="4764687" y="2794299"/>
            <a:ext cx="2264826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9101900-D059-4E57-9F35-D5534C42CEC1}"/>
              </a:ext>
            </a:extLst>
          </p:cNvPr>
          <p:cNvCxnSpPr>
            <a:cxnSpLocks/>
          </p:cNvCxnSpPr>
          <p:nvPr/>
        </p:nvCxnSpPr>
        <p:spPr>
          <a:xfrm flipH="1">
            <a:off x="1840604" y="3200400"/>
            <a:ext cx="2924083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99D65D8-38E8-405D-929B-C0CD09DB3119}"/>
              </a:ext>
            </a:extLst>
          </p:cNvPr>
          <p:cNvSpPr txBox="1"/>
          <p:nvPr/>
        </p:nvSpPr>
        <p:spPr>
          <a:xfrm>
            <a:off x="2883100" y="3178578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z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6B894E-03C1-4FEF-A088-57B39A85365A}"/>
              </a:ext>
            </a:extLst>
          </p:cNvPr>
          <p:cNvGrpSpPr/>
          <p:nvPr/>
        </p:nvGrpSpPr>
        <p:grpSpPr>
          <a:xfrm>
            <a:off x="2041088" y="4963242"/>
            <a:ext cx="1543563" cy="1506008"/>
            <a:chOff x="2041088" y="4963242"/>
            <a:chExt cx="1543563" cy="150600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7178B3-202E-4B1E-B161-B899DBE09349}"/>
                </a:ext>
              </a:extLst>
            </p:cNvPr>
            <p:cNvSpPr txBox="1"/>
            <p:nvPr/>
          </p:nvSpPr>
          <p:spPr>
            <a:xfrm>
              <a:off x="2053666" y="4963242"/>
              <a:ext cx="151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Ideal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94DB210-D7BE-4DFD-92DA-6DBF35BC9873}"/>
                    </a:ext>
                  </a:extLst>
                </p:cNvPr>
                <p:cNvSpPr txBox="1"/>
                <p:nvPr/>
              </p:nvSpPr>
              <p:spPr>
                <a:xfrm>
                  <a:off x="2041088" y="5622030"/>
                  <a:ext cx="1543563" cy="847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94DB210-D7BE-4DFD-92DA-6DBF35BC9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088" y="5622030"/>
                  <a:ext cx="1543563" cy="847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D46C5943-8AB9-47E2-B963-672519669485}"/>
              </a:ext>
            </a:extLst>
          </p:cNvPr>
          <p:cNvSpPr/>
          <p:nvPr/>
        </p:nvSpPr>
        <p:spPr>
          <a:xfrm>
            <a:off x="6900722" y="3760947"/>
            <a:ext cx="243001" cy="2430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BF833C-A954-47F8-ADA9-A178AB866A7B}"/>
              </a:ext>
            </a:extLst>
          </p:cNvPr>
          <p:cNvSpPr txBox="1"/>
          <p:nvPr/>
        </p:nvSpPr>
        <p:spPr>
          <a:xfrm>
            <a:off x="6273484" y="3760947"/>
            <a:ext cx="69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y'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E56369-B804-4CF7-98E9-2BEA308B807F}"/>
              </a:ext>
            </a:extLst>
          </p:cNvPr>
          <p:cNvSpPr txBox="1"/>
          <p:nvPr/>
        </p:nvSpPr>
        <p:spPr>
          <a:xfrm>
            <a:off x="2053873" y="1066597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B3557E-7A77-484F-A7A5-C132BA220984}"/>
              </a:ext>
            </a:extLst>
          </p:cNvPr>
          <p:cNvGrpSpPr/>
          <p:nvPr/>
        </p:nvGrpSpPr>
        <p:grpSpPr>
          <a:xfrm>
            <a:off x="4241389" y="4963242"/>
            <a:ext cx="4064190" cy="1498826"/>
            <a:chOff x="4241389" y="4963242"/>
            <a:chExt cx="4064190" cy="149882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C227A11-24F8-48A4-824E-7D79C9C8B1BD}"/>
                </a:ext>
              </a:extLst>
            </p:cNvPr>
            <p:cNvSpPr txBox="1"/>
            <p:nvPr/>
          </p:nvSpPr>
          <p:spPr>
            <a:xfrm>
              <a:off x="5436347" y="4963242"/>
              <a:ext cx="2374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Distorted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A78248-A2B6-4C2A-B7C3-FAED2B8DBB17}"/>
                    </a:ext>
                  </a:extLst>
                </p:cNvPr>
                <p:cNvSpPr txBox="1"/>
                <p:nvPr/>
              </p:nvSpPr>
              <p:spPr>
                <a:xfrm>
                  <a:off x="4241389" y="5622030"/>
                  <a:ext cx="4064190" cy="8400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′=(1+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+…)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A78248-A2B6-4C2A-B7C3-FAED2B8DBB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1389" y="5622030"/>
                  <a:ext cx="4064190" cy="8400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2252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80C1D272-0E0F-4B70-8EB9-F9A44832A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23843-129C-4A62-90BB-996BA04D6A42}"/>
              </a:ext>
            </a:extLst>
          </p:cNvPr>
          <p:cNvSpPr txBox="1"/>
          <p:nvPr/>
        </p:nvSpPr>
        <p:spPr>
          <a:xfrm>
            <a:off x="6434355" y="6389880"/>
            <a:ext cx="249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Abelardomorell.com</a:t>
            </a:r>
          </a:p>
        </p:txBody>
      </p:sp>
    </p:spTree>
    <p:extLst>
      <p:ext uri="{BB962C8B-B14F-4D97-AF65-F5344CB8AC3E}">
        <p14:creationId xmlns:p14="http://schemas.microsoft.com/office/powerpoint/2010/main" val="4107319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30F775F-DB6F-465E-AC3E-E09238F479DA}"/>
              </a:ext>
            </a:extLst>
          </p:cNvPr>
          <p:cNvGrpSpPr/>
          <p:nvPr/>
        </p:nvGrpSpPr>
        <p:grpSpPr>
          <a:xfrm>
            <a:off x="1511430" y="1285267"/>
            <a:ext cx="5963161" cy="2836416"/>
            <a:chOff x="1511430" y="1285267"/>
            <a:chExt cx="5963161" cy="2836416"/>
          </a:xfrm>
        </p:grpSpPr>
        <p:pic>
          <p:nvPicPr>
            <p:cNvPr id="7" name="Picture 2" descr="Image result for lurie tower">
              <a:extLst>
                <a:ext uri="{FF2B5EF4-FFF2-40B4-BE49-F238E27FC236}">
                  <a16:creationId xmlns:a16="http://schemas.microsoft.com/office/drawing/2014/main" id="{BD0FFC40-B9A8-4514-AF08-DFB2E42AC8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511430" y="1285267"/>
              <a:ext cx="1176346" cy="2836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602D03-5666-4AB6-9267-7A0D40072321}"/>
                </a:ext>
              </a:extLst>
            </p:cNvPr>
            <p:cNvGrpSpPr/>
            <p:nvPr/>
          </p:nvGrpSpPr>
          <p:grpSpPr>
            <a:xfrm>
              <a:off x="4311941" y="1881989"/>
              <a:ext cx="3162650" cy="2199143"/>
              <a:chOff x="4311941" y="1881989"/>
              <a:chExt cx="3162650" cy="219914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CFBFB3C-AC40-423E-BF97-6CAC6A62BFAE}"/>
                  </a:ext>
                </a:extLst>
              </p:cNvPr>
              <p:cNvSpPr/>
              <p:nvPr/>
            </p:nvSpPr>
            <p:spPr>
              <a:xfrm>
                <a:off x="4489291" y="1944314"/>
                <a:ext cx="376493" cy="2066653"/>
              </a:xfrm>
              <a:prstGeom prst="ellipse">
                <a:avLst/>
              </a:prstGeom>
              <a:solidFill>
                <a:srgbClr val="02FFF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80B7551-20E6-438A-A7E7-D9A77BF56909}"/>
                  </a:ext>
                </a:extLst>
              </p:cNvPr>
              <p:cNvSpPr/>
              <p:nvPr/>
            </p:nvSpPr>
            <p:spPr>
              <a:xfrm>
                <a:off x="6149775" y="1944314"/>
                <a:ext cx="376493" cy="2066653"/>
              </a:xfrm>
              <a:prstGeom prst="ellipse">
                <a:avLst/>
              </a:prstGeom>
              <a:solidFill>
                <a:srgbClr val="02FFF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B0A1CFF-07D3-410F-AA98-3D8DC86F5586}"/>
                  </a:ext>
                </a:extLst>
              </p:cNvPr>
              <p:cNvCxnSpPr/>
              <p:nvPr/>
            </p:nvCxnSpPr>
            <p:spPr>
              <a:xfrm>
                <a:off x="4311941" y="1881989"/>
                <a:ext cx="31626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1983C52-B111-4414-A221-7EDB73E6677B}"/>
                  </a:ext>
                </a:extLst>
              </p:cNvPr>
              <p:cNvCxnSpPr/>
              <p:nvPr/>
            </p:nvCxnSpPr>
            <p:spPr>
              <a:xfrm>
                <a:off x="4311941" y="4081132"/>
                <a:ext cx="31626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6768717-8EB5-40AF-8FE8-8BDD81049EE2}"/>
                  </a:ext>
                </a:extLst>
              </p:cNvPr>
              <p:cNvGrpSpPr/>
              <p:nvPr/>
            </p:nvGrpSpPr>
            <p:grpSpPr>
              <a:xfrm>
                <a:off x="7021449" y="1881989"/>
                <a:ext cx="453142" cy="2199143"/>
                <a:chOff x="6895750" y="2021747"/>
                <a:chExt cx="453142" cy="34814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B0C861A-DA08-4FF4-B6B1-13E35987F85E}"/>
                    </a:ext>
                  </a:extLst>
                </p:cNvPr>
                <p:cNvCxnSpPr/>
                <p:nvPr/>
              </p:nvCxnSpPr>
              <p:spPr>
                <a:xfrm>
                  <a:off x="6895750" y="2021747"/>
                  <a:ext cx="0" cy="348143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9B6524-0FB6-4917-B25D-5D2E3A1B8630}"/>
                    </a:ext>
                  </a:extLst>
                </p:cNvPr>
                <p:cNvSpPr txBox="1"/>
                <p:nvPr/>
              </p:nvSpPr>
              <p:spPr>
                <a:xfrm rot="16200000">
                  <a:off x="5377345" y="3577797"/>
                  <a:ext cx="34814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Photo. Material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D6F48A4-EBF9-492B-9AA4-B0828BD91190}"/>
                    </a:ext>
                  </a:extLst>
                </p:cNvPr>
                <p:cNvCxnSpPr/>
                <p:nvPr/>
              </p:nvCxnSpPr>
              <p:spPr>
                <a:xfrm>
                  <a:off x="7348892" y="2021747"/>
                  <a:ext cx="0" cy="348143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6B9B6-24FD-4D4A-AA1E-11DE57A4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Vignetting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F82859-DBD4-4A6F-8FF7-8AE67FC3D54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L. </a:t>
            </a:r>
            <a:r>
              <a:rPr lang="en-US" sz="1200" dirty="0" err="1"/>
              <a:t>Lazebnik</a:t>
            </a:r>
            <a:r>
              <a:rPr lang="en-US" sz="1200" dirty="0"/>
              <a:t> Slide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876C29-67D9-4013-B3A9-179E949033C0}"/>
              </a:ext>
            </a:extLst>
          </p:cNvPr>
          <p:cNvGrpSpPr/>
          <p:nvPr/>
        </p:nvGrpSpPr>
        <p:grpSpPr>
          <a:xfrm>
            <a:off x="2426480" y="2703475"/>
            <a:ext cx="4586448" cy="1307492"/>
            <a:chOff x="2426480" y="2703475"/>
            <a:chExt cx="4586448" cy="13074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1389D3C-4474-4B83-B9CD-50BC2142A191}"/>
                </a:ext>
              </a:extLst>
            </p:cNvPr>
            <p:cNvCxnSpPr>
              <a:cxnSpLocks/>
            </p:cNvCxnSpPr>
            <p:nvPr/>
          </p:nvCxnSpPr>
          <p:spPr>
            <a:xfrm>
              <a:off x="2426480" y="2703475"/>
              <a:ext cx="2251057" cy="95472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78743F5-389F-474F-AA13-A766DEDEA4C0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>
              <a:off x="4677537" y="3658204"/>
              <a:ext cx="1660485" cy="352763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97CA812-A963-400C-907A-6F747AFD6A64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 flipV="1">
              <a:off x="6338022" y="3283909"/>
              <a:ext cx="674906" cy="72705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7C96B5-2887-4EA3-B104-567BA75B054D}"/>
              </a:ext>
            </a:extLst>
          </p:cNvPr>
          <p:cNvGrpSpPr/>
          <p:nvPr/>
        </p:nvGrpSpPr>
        <p:grpSpPr>
          <a:xfrm>
            <a:off x="2417959" y="2703475"/>
            <a:ext cx="3731815" cy="1377657"/>
            <a:chOff x="2417959" y="2703475"/>
            <a:chExt cx="3731815" cy="13776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75FAFE-B4F0-410F-92C7-16F2795670F7}"/>
                </a:ext>
              </a:extLst>
            </p:cNvPr>
            <p:cNvCxnSpPr>
              <a:cxnSpLocks/>
            </p:cNvCxnSpPr>
            <p:nvPr/>
          </p:nvCxnSpPr>
          <p:spPr>
            <a:xfrm>
              <a:off x="2417959" y="2703475"/>
              <a:ext cx="2251057" cy="1178903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A896EA-CC55-479E-A7EA-114C582401AF}"/>
                </a:ext>
              </a:extLst>
            </p:cNvPr>
            <p:cNvCxnSpPr>
              <a:cxnSpLocks/>
            </p:cNvCxnSpPr>
            <p:nvPr/>
          </p:nvCxnSpPr>
          <p:spPr>
            <a:xfrm>
              <a:off x="4669016" y="3882378"/>
              <a:ext cx="1480758" cy="198754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8A38497-D8CB-4952-BDE8-4739E2C79B9D}"/>
              </a:ext>
            </a:extLst>
          </p:cNvPr>
          <p:cNvSpPr txBox="1"/>
          <p:nvPr/>
        </p:nvSpPr>
        <p:spPr>
          <a:xfrm>
            <a:off x="509218" y="4477143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happens to the light between the</a:t>
            </a:r>
          </a:p>
          <a:p>
            <a:pPr algn="ctr"/>
            <a:r>
              <a:rPr lang="en-US" sz="2800" b="1" dirty="0"/>
              <a:t>black and red lines?</a:t>
            </a:r>
          </a:p>
        </p:txBody>
      </p:sp>
    </p:spTree>
    <p:extLst>
      <p:ext uri="{BB962C8B-B14F-4D97-AF65-F5344CB8AC3E}">
        <p14:creationId xmlns:p14="http://schemas.microsoft.com/office/powerpoint/2010/main" val="28011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DEAA-6B5A-44BE-A978-ED00E1EA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Vignetting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775CA-5E8A-413E-93C7-C2080A347B8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Wikipedia (https://en.wikipedia.org/wiki/Vignetting)</a:t>
            </a:r>
          </a:p>
        </p:txBody>
      </p:sp>
      <p:pic>
        <p:nvPicPr>
          <p:cNvPr id="7170" name="Picture 2" descr="File:Swanson tennis center.jpg">
            <a:extLst>
              <a:ext uri="{FF2B5EF4-FFF2-40B4-BE49-F238E27FC236}">
                <a16:creationId xmlns:a16="http://schemas.microsoft.com/office/drawing/2014/main" id="{1C8FF2E5-675F-4D83-870D-92449302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09" y="1571997"/>
            <a:ext cx="4257983" cy="42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719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79DB-0982-4B25-8FA9-8F69C2DD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Spherical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87145F-B788-46BA-A5F0-0B16DD52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701" y="3083370"/>
            <a:ext cx="6389599" cy="282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FEF11-81F0-4BB7-906A-D820E83A316B}"/>
              </a:ext>
            </a:extLst>
          </p:cNvPr>
          <p:cNvSpPr txBox="1"/>
          <p:nvPr/>
        </p:nvSpPr>
        <p:spPr>
          <a:xfrm>
            <a:off x="469796" y="1432922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Lenses don’t focus light perfectly! </a:t>
            </a:r>
          </a:p>
          <a:p>
            <a:pPr algn="ctr"/>
            <a:r>
              <a:rPr lang="en-US" sz="2800" dirty="0"/>
              <a:t>Rays farther from the optical axis focus closer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818E-D979-4159-93E9-7162ABE3447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84811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E9AC-6DC6-4F8B-B011-5C23D32A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6146" name="Picture 2" descr="https://upload.wikimedia.org/wikipedia/commons/c/c1/Purple_fringing.jpg">
            <a:extLst>
              <a:ext uri="{FF2B5EF4-FFF2-40B4-BE49-F238E27FC236}">
                <a16:creationId xmlns:a16="http://schemas.microsoft.com/office/drawing/2014/main" id="{7CDAAC1F-D103-4E7E-9225-FE1A3A29E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t="4309" b="4309"/>
          <a:stretch/>
        </p:blipFill>
        <p:spPr bwMode="auto">
          <a:xfrm>
            <a:off x="5884514" y="3075736"/>
            <a:ext cx="2630836" cy="26308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rom">
            <a:extLst>
              <a:ext uri="{FF2B5EF4-FFF2-40B4-BE49-F238E27FC236}">
                <a16:creationId xmlns:a16="http://schemas.microsoft.com/office/drawing/2014/main" id="{BF545EEB-2D40-400C-91DA-F8B12656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65" y="3075736"/>
            <a:ext cx="5576585" cy="263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A44B7-A490-4CDC-BB19-22BFEB34A796}"/>
              </a:ext>
            </a:extLst>
          </p:cNvPr>
          <p:cNvSpPr txBox="1"/>
          <p:nvPr/>
        </p:nvSpPr>
        <p:spPr>
          <a:xfrm>
            <a:off x="160565" y="1690689"/>
            <a:ext cx="8456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Lens refraction index is a function of the wavelength. Colors “fringe” or bleed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7F733-72E2-41F0-BE07-E564E3404FE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credits: L. </a:t>
            </a:r>
            <a:r>
              <a:rPr lang="en-US" sz="1200" dirty="0" err="1"/>
              <a:t>Lazebnik</a:t>
            </a:r>
            <a:r>
              <a:rPr lang="en-US" sz="1200" dirty="0"/>
              <a:t>, Wikipedia</a:t>
            </a:r>
          </a:p>
        </p:txBody>
      </p:sp>
    </p:spTree>
    <p:extLst>
      <p:ext uri="{BB962C8B-B14F-4D97-AF65-F5344CB8AC3E}">
        <p14:creationId xmlns:p14="http://schemas.microsoft.com/office/powerpoint/2010/main" val="41636555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B5515-54A0-4CCB-A6C1-C3093440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F8828-641F-42C5-9397-AEDB12F3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2"/>
            <a:ext cx="9144000" cy="301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415AA-BC31-47D7-A6B2-C682963E05A0}"/>
              </a:ext>
            </a:extLst>
          </p:cNvPr>
          <p:cNvSpPr txBox="1"/>
          <p:nvPr/>
        </p:nvSpPr>
        <p:spPr>
          <a:xfrm>
            <a:off x="160565" y="1538597"/>
            <a:ext cx="8456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Researchers tried teaching a network about objects by forcing it to assemble jigsaws.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4D698-5638-47A6-900F-D4EFD0D89A5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C. </a:t>
            </a:r>
            <a:r>
              <a:rPr lang="en-US" sz="1200" dirty="0" err="1"/>
              <a:t>Doersch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77000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A814-2BAE-4CB7-8FE7-D3057F66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Photon to Photo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1881E2-7C0D-45AF-960D-85A76B8D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40030"/>
            <a:ext cx="9144000" cy="2057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Each cell in a sensor array is a light-sensitive diode that converts photons to electrons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in the past: </a:t>
            </a:r>
            <a:r>
              <a:rPr lang="en-US" b="1" dirty="0"/>
              <a:t>Charge Coupled Device (CCD)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now: </a:t>
            </a:r>
            <a:r>
              <a:rPr lang="en-US" b="1" dirty="0"/>
              <a:t>Complementary Metal Oxide Semiconductor (CMOS)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C3C13C-5A22-4863-A0A2-A8799E67536D}"/>
              </a:ext>
            </a:extLst>
          </p:cNvPr>
          <p:cNvGrpSpPr/>
          <p:nvPr/>
        </p:nvGrpSpPr>
        <p:grpSpPr>
          <a:xfrm>
            <a:off x="1242450" y="1455424"/>
            <a:ext cx="6659100" cy="2286448"/>
            <a:chOff x="827203" y="1455424"/>
            <a:chExt cx="6659100" cy="2286448"/>
          </a:xfrm>
        </p:grpSpPr>
        <p:pic>
          <p:nvPicPr>
            <p:cNvPr id="4" name="Picture 4" descr="https://upload.wikimedia.org/wikipedia/en/thumb/b/b4/IPhone_6s_rear%2C_Space_Gray.jpg/662px-IPhone_6s_rear%2C_Space_Gray.jpg">
              <a:extLst>
                <a:ext uri="{FF2B5EF4-FFF2-40B4-BE49-F238E27FC236}">
                  <a16:creationId xmlns:a16="http://schemas.microsoft.com/office/drawing/2014/main" id="{C8988D64-B5F8-4543-918F-61E76133DD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0" b="6910"/>
            <a:stretch/>
          </p:blipFill>
          <p:spPr bwMode="auto">
            <a:xfrm>
              <a:off x="827203" y="1455872"/>
              <a:ext cx="2286000" cy="228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cd_vs_cmos">
              <a:extLst>
                <a:ext uri="{FF2B5EF4-FFF2-40B4-BE49-F238E27FC236}">
                  <a16:creationId xmlns:a16="http://schemas.microsoft.com/office/drawing/2014/main" id="{C5DFD838-D0A2-4FFD-A79D-8E41567AA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5716" y="1455424"/>
              <a:ext cx="361058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F0A9932-D92E-4963-AC06-A6412102BFE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r>
              <a:rPr lang="en-US" sz="1200" dirty="0"/>
              <a:t>, Photo Credit: Wikipedia, Stefano </a:t>
            </a:r>
            <a:r>
              <a:rPr lang="en-US" sz="1200" dirty="0" err="1"/>
              <a:t>Meroli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500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2C30-C328-456E-B1FB-0AC23BCE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Photon to Photo</a:t>
            </a:r>
          </a:p>
        </p:txBody>
      </p:sp>
      <p:pic>
        <p:nvPicPr>
          <p:cNvPr id="5122" name="Picture 2" descr="https://upload.wikimedia.org/wikipedia/commons/thumb/d/d2/Jamtlands_Flyg_EC120B_Colibri.JPG/1024px-Jamtlands_Flyg_EC120B_Colibri.JPG">
            <a:extLst>
              <a:ext uri="{FF2B5EF4-FFF2-40B4-BE49-F238E27FC236}">
                <a16:creationId xmlns:a16="http://schemas.microsoft.com/office/drawing/2014/main" id="{43319A66-1B0B-47C0-9FB0-D6CF7D6D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85" y="2857737"/>
            <a:ext cx="4265744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7286AD-F410-4B4E-87C2-16FD0EC8D781}"/>
              </a:ext>
            </a:extLst>
          </p:cNvPr>
          <p:cNvGrpSpPr/>
          <p:nvPr/>
        </p:nvGrpSpPr>
        <p:grpSpPr>
          <a:xfrm>
            <a:off x="451972" y="2857737"/>
            <a:ext cx="3200400" cy="3199306"/>
            <a:chOff x="209725" y="2463454"/>
            <a:chExt cx="3200400" cy="319930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22F8B5-E87D-4CF3-A151-14203E36D903}"/>
                </a:ext>
              </a:extLst>
            </p:cNvPr>
            <p:cNvCxnSpPr/>
            <p:nvPr/>
          </p:nvCxnSpPr>
          <p:spPr>
            <a:xfrm>
              <a:off x="209725" y="246345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3898EB-8E9E-4B46-ACB3-C30BA653DD7A}"/>
                </a:ext>
              </a:extLst>
            </p:cNvPr>
            <p:cNvCxnSpPr/>
            <p:nvPr/>
          </p:nvCxnSpPr>
          <p:spPr>
            <a:xfrm>
              <a:off x="209725" y="3377542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321DBF-4B31-4CCD-AD51-E873B42E3DC7}"/>
                </a:ext>
              </a:extLst>
            </p:cNvPr>
            <p:cNvCxnSpPr/>
            <p:nvPr/>
          </p:nvCxnSpPr>
          <p:spPr>
            <a:xfrm>
              <a:off x="209725" y="3834586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997179-2807-4700-91C1-94E934EDD459}"/>
                </a:ext>
              </a:extLst>
            </p:cNvPr>
            <p:cNvCxnSpPr/>
            <p:nvPr/>
          </p:nvCxnSpPr>
          <p:spPr>
            <a:xfrm>
              <a:off x="209725" y="429163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7F6FAC-B781-4074-8D83-9C01D9A7B408}"/>
                </a:ext>
              </a:extLst>
            </p:cNvPr>
            <p:cNvCxnSpPr/>
            <p:nvPr/>
          </p:nvCxnSpPr>
          <p:spPr>
            <a:xfrm>
              <a:off x="209725" y="474867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91AE1A-AF85-4137-BD3A-4C8EB96098F9}"/>
                </a:ext>
              </a:extLst>
            </p:cNvPr>
            <p:cNvCxnSpPr/>
            <p:nvPr/>
          </p:nvCxnSpPr>
          <p:spPr>
            <a:xfrm>
              <a:off x="209725" y="566276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C3659D-0B23-4966-A93F-DF248A8F88D1}"/>
                </a:ext>
              </a:extLst>
            </p:cNvPr>
            <p:cNvCxnSpPr/>
            <p:nvPr/>
          </p:nvCxnSpPr>
          <p:spPr>
            <a:xfrm>
              <a:off x="209725" y="520571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A8D48E-1343-4DAF-A351-C0C1C7ADBE17}"/>
                </a:ext>
              </a:extLst>
            </p:cNvPr>
            <p:cNvCxnSpPr/>
            <p:nvPr/>
          </p:nvCxnSpPr>
          <p:spPr>
            <a:xfrm>
              <a:off x="209725" y="292049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8B2571E-0D2B-4695-8EF2-59D8DDA56359}"/>
              </a:ext>
            </a:extLst>
          </p:cNvPr>
          <p:cNvCxnSpPr/>
          <p:nvPr/>
        </p:nvCxnSpPr>
        <p:spPr>
          <a:xfrm>
            <a:off x="659599" y="3095538"/>
            <a:ext cx="2785145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61C90BEC-00FF-428E-A65F-E76F1C604589}"/>
              </a:ext>
            </a:extLst>
          </p:cNvPr>
          <p:cNvGrpSpPr/>
          <p:nvPr/>
        </p:nvGrpSpPr>
        <p:grpSpPr>
          <a:xfrm>
            <a:off x="659598" y="3179198"/>
            <a:ext cx="2785146" cy="362355"/>
            <a:chOff x="744522" y="2784915"/>
            <a:chExt cx="2785146" cy="36235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4862D43-B717-4469-B6F2-F594F139FFCE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5959C43-285A-43AC-B5F7-101DBF2015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5FE0B-98AA-4652-B237-D4A81E0A9190}"/>
              </a:ext>
            </a:extLst>
          </p:cNvPr>
          <p:cNvGrpSpPr/>
          <p:nvPr/>
        </p:nvGrpSpPr>
        <p:grpSpPr>
          <a:xfrm>
            <a:off x="659598" y="3656514"/>
            <a:ext cx="2785146" cy="362355"/>
            <a:chOff x="744522" y="2784915"/>
            <a:chExt cx="2785146" cy="36235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0E7A7D5-821F-446A-BE3C-2FEE589CC4DD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F3E77C8-BEC9-4243-A72F-A4FCE6F81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F6AA65-1FCB-4F4A-8ABB-F430E66045DA}"/>
              </a:ext>
            </a:extLst>
          </p:cNvPr>
          <p:cNvGrpSpPr/>
          <p:nvPr/>
        </p:nvGrpSpPr>
        <p:grpSpPr>
          <a:xfrm>
            <a:off x="659598" y="4093330"/>
            <a:ext cx="2785146" cy="362355"/>
            <a:chOff x="744522" y="2784915"/>
            <a:chExt cx="2785146" cy="36235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1325C4-A002-41AF-AE50-D71CD5898D67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3415411-C29B-4AB8-B4C2-81E840E5C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60CE252-ED3E-44B0-8552-422D2A2E71D2}"/>
              </a:ext>
            </a:extLst>
          </p:cNvPr>
          <p:cNvGrpSpPr/>
          <p:nvPr/>
        </p:nvGrpSpPr>
        <p:grpSpPr>
          <a:xfrm>
            <a:off x="659598" y="4557595"/>
            <a:ext cx="2785146" cy="362355"/>
            <a:chOff x="744522" y="2784915"/>
            <a:chExt cx="2785146" cy="36235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ED851A-2988-4D04-ADD1-ACAEF801E310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5E27545-CD10-4AB0-B7D5-834729538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7131E-3286-4162-9C88-64A8E56E4841}"/>
              </a:ext>
            </a:extLst>
          </p:cNvPr>
          <p:cNvGrpSpPr/>
          <p:nvPr/>
        </p:nvGrpSpPr>
        <p:grpSpPr>
          <a:xfrm>
            <a:off x="659598" y="5014639"/>
            <a:ext cx="2785146" cy="362355"/>
            <a:chOff x="744522" y="2784915"/>
            <a:chExt cx="2785146" cy="36235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A96463D-318A-4254-A664-17B009341786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8C4E621-1AE1-4CE6-8BA4-D347D6FD1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9EF577-2756-48CC-AE73-60751D2AF8F3}"/>
              </a:ext>
            </a:extLst>
          </p:cNvPr>
          <p:cNvGrpSpPr/>
          <p:nvPr/>
        </p:nvGrpSpPr>
        <p:grpSpPr>
          <a:xfrm>
            <a:off x="659598" y="5478905"/>
            <a:ext cx="2785146" cy="362355"/>
            <a:chOff x="744522" y="2784915"/>
            <a:chExt cx="2785146" cy="36235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2A01BE5-914B-4890-AFA5-3D7B45BB5F0C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7B43-91BE-4345-AF56-717131DB1F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DE67E7-6671-4DCE-BEBE-AA575FB19251}"/>
              </a:ext>
            </a:extLst>
          </p:cNvPr>
          <p:cNvGrpSpPr/>
          <p:nvPr/>
        </p:nvGrpSpPr>
        <p:grpSpPr>
          <a:xfrm>
            <a:off x="160565" y="1690689"/>
            <a:ext cx="8456310" cy="4366354"/>
            <a:chOff x="160565" y="1690689"/>
            <a:chExt cx="8456310" cy="43663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9894D2-EF5F-4512-B7BD-54CDC937D282}"/>
                </a:ext>
              </a:extLst>
            </p:cNvPr>
            <p:cNvGrpSpPr/>
            <p:nvPr/>
          </p:nvGrpSpPr>
          <p:grpSpPr>
            <a:xfrm rot="5400000">
              <a:off x="452519" y="2857190"/>
              <a:ext cx="3200400" cy="3199306"/>
              <a:chOff x="209725" y="2463454"/>
              <a:chExt cx="3200400" cy="319930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E12E0EB-1BB5-4B2C-8D87-E0A62DB50003}"/>
                  </a:ext>
                </a:extLst>
              </p:cNvPr>
              <p:cNvCxnSpPr/>
              <p:nvPr/>
            </p:nvCxnSpPr>
            <p:spPr>
              <a:xfrm>
                <a:off x="209725" y="246345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96C82C-BFED-4C79-B476-626F962CBB72}"/>
                  </a:ext>
                </a:extLst>
              </p:cNvPr>
              <p:cNvCxnSpPr/>
              <p:nvPr/>
            </p:nvCxnSpPr>
            <p:spPr>
              <a:xfrm>
                <a:off x="209725" y="3377542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7162FC-3C84-4C6F-A104-5E41D360E750}"/>
                  </a:ext>
                </a:extLst>
              </p:cNvPr>
              <p:cNvCxnSpPr/>
              <p:nvPr/>
            </p:nvCxnSpPr>
            <p:spPr>
              <a:xfrm>
                <a:off x="209725" y="3834586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EE0990-B071-4A7E-99A0-098607025123}"/>
                  </a:ext>
                </a:extLst>
              </p:cNvPr>
              <p:cNvCxnSpPr/>
              <p:nvPr/>
            </p:nvCxnSpPr>
            <p:spPr>
              <a:xfrm>
                <a:off x="209725" y="429163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A1AB1D1-6934-4932-A829-C884B88A1753}"/>
                  </a:ext>
                </a:extLst>
              </p:cNvPr>
              <p:cNvCxnSpPr/>
              <p:nvPr/>
            </p:nvCxnSpPr>
            <p:spPr>
              <a:xfrm>
                <a:off x="209725" y="474867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7222AF3-55B2-4690-9675-AEED9C10E80B}"/>
                  </a:ext>
                </a:extLst>
              </p:cNvPr>
              <p:cNvCxnSpPr/>
              <p:nvPr/>
            </p:nvCxnSpPr>
            <p:spPr>
              <a:xfrm>
                <a:off x="209725" y="566276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2A16D7F-EF4E-446B-9CD0-856AFB5E08F5}"/>
                  </a:ext>
                </a:extLst>
              </p:cNvPr>
              <p:cNvCxnSpPr/>
              <p:nvPr/>
            </p:nvCxnSpPr>
            <p:spPr>
              <a:xfrm>
                <a:off x="209725" y="520571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E860D1-F0FB-492E-A166-DB8FAD168851}"/>
                  </a:ext>
                </a:extLst>
              </p:cNvPr>
              <p:cNvCxnSpPr/>
              <p:nvPr/>
            </p:nvCxnSpPr>
            <p:spPr>
              <a:xfrm>
                <a:off x="209725" y="292049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65FCD2-87B2-4A71-BD6E-AF5A8B5A38DB}"/>
                </a:ext>
              </a:extLst>
            </p:cNvPr>
            <p:cNvSpPr txBox="1"/>
            <p:nvPr/>
          </p:nvSpPr>
          <p:spPr>
            <a:xfrm>
              <a:off x="160565" y="1690689"/>
              <a:ext cx="845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Rolling Shutter: pixels read in sequence</a:t>
              </a:r>
            </a:p>
            <a:p>
              <a:pPr algn="ctr"/>
              <a:r>
                <a:rPr lang="en-US" sz="3200" dirty="0"/>
                <a:t>Can get global reading, but 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$$$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EDA2-C3D4-4327-BEE5-6F5D486B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 of What’s Next</a:t>
            </a:r>
          </a:p>
        </p:txBody>
      </p:sp>
      <p:pic>
        <p:nvPicPr>
          <p:cNvPr id="4" name="Picture 5" descr="BayerPatternFiltration">
            <a:extLst>
              <a:ext uri="{FF2B5EF4-FFF2-40B4-BE49-F238E27FC236}">
                <a16:creationId xmlns:a16="http://schemas.microsoft.com/office/drawing/2014/main" id="{2F79A0F2-634A-4030-8AFF-413842F9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27807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cd_interpolation">
            <a:extLst>
              <a:ext uri="{FF2B5EF4-FFF2-40B4-BE49-F238E27FC236}">
                <a16:creationId xmlns:a16="http://schemas.microsoft.com/office/drawing/2014/main" id="{59EBEC21-5E5E-4C11-AB17-0EDCFA29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800807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021FE1A-C4C0-488B-8D44-8B54B50F6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7" y="1765882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95725C4-A467-45FC-B9B2-15D012A9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461082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Bayer grid</a:t>
            </a: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7CDA4B7C-0C38-49AB-8F55-234C7C908C24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4472570"/>
            <a:ext cx="3581400" cy="2297112"/>
            <a:chOff x="3264" y="2569"/>
            <a:chExt cx="2256" cy="1447"/>
          </a:xfrm>
        </p:grpSpPr>
        <p:pic>
          <p:nvPicPr>
            <p:cNvPr id="10" name="Picture 10" descr="equiluminant">
              <a:extLst>
                <a:ext uri="{FF2B5EF4-FFF2-40B4-BE49-F238E27FC236}">
                  <a16:creationId xmlns:a16="http://schemas.microsoft.com/office/drawing/2014/main" id="{A6E58D23-CAD9-47BB-8B79-C642BA8FA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6FCB2BE2-303E-4F4A-B44D-CC803ECC4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1E65C70-24F4-47F5-9FA8-FB77D5B0CA9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9593209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alhacen"/>
          <p:cNvPicPr>
            <a:picLocks noChangeAspect="1" noChangeArrowheads="1"/>
          </p:cNvPicPr>
          <p:nvPr/>
        </p:nvPicPr>
        <p:blipFill>
          <a:blip r:embed="rId4" cstate="print"/>
          <a:srcRect r="554"/>
          <a:stretch>
            <a:fillRect/>
          </a:stretch>
        </p:blipFill>
        <p:spPr bwMode="auto">
          <a:xfrm>
            <a:off x="6400800" y="1149990"/>
            <a:ext cx="25717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milestones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6248400" cy="5638800"/>
          </a:xfrm>
        </p:spPr>
        <p:txBody>
          <a:bodyPr>
            <a:normAutofit/>
          </a:bodyPr>
          <a:lstStyle/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Pinhole model:</a:t>
            </a:r>
            <a:r>
              <a:rPr lang="en-US" sz="1600" dirty="0"/>
              <a:t> </a:t>
            </a:r>
            <a:r>
              <a:rPr lang="en-US" sz="1600" dirty="0" err="1"/>
              <a:t>Mozi</a:t>
            </a:r>
            <a:r>
              <a:rPr lang="en-US" sz="1600" dirty="0"/>
              <a:t> (470-390 BCE), </a:t>
            </a:r>
            <a:br>
              <a:rPr lang="en-US" sz="1600" dirty="0"/>
            </a:br>
            <a:r>
              <a:rPr lang="en-US" sz="1600" dirty="0"/>
              <a:t>Aristotle (384-322 BCE)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Principles of optics (including lenses):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 err="1"/>
              <a:t>Alhacen</a:t>
            </a:r>
            <a:r>
              <a:rPr lang="en-US" sz="1600" dirty="0"/>
              <a:t> (965-1039 CE)  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Camera </a:t>
            </a:r>
            <a:r>
              <a:rPr lang="en-US" sz="1600" b="1" dirty="0" err="1"/>
              <a:t>obscura</a:t>
            </a:r>
            <a:r>
              <a:rPr lang="en-US" sz="1600" b="1" dirty="0"/>
              <a:t>:</a:t>
            </a:r>
            <a:r>
              <a:rPr lang="en-US" sz="1600" dirty="0"/>
              <a:t> Leonardo </a:t>
            </a:r>
            <a:r>
              <a:rPr lang="en-US" sz="1600" dirty="0" err="1"/>
              <a:t>da</a:t>
            </a:r>
            <a:r>
              <a:rPr lang="en-US" sz="1600" dirty="0"/>
              <a:t> Vinci </a:t>
            </a:r>
            <a:br>
              <a:rPr lang="en-US" sz="1600" dirty="0"/>
            </a:br>
            <a:r>
              <a:rPr lang="en-US" sz="1600" dirty="0"/>
              <a:t>(1452-1519), Johann </a:t>
            </a:r>
            <a:r>
              <a:rPr lang="en-US" sz="1600" dirty="0" err="1"/>
              <a:t>Zahn</a:t>
            </a:r>
            <a:r>
              <a:rPr lang="en-US" sz="1600" dirty="0"/>
              <a:t> (1631-1707)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photo:</a:t>
            </a:r>
            <a:r>
              <a:rPr lang="en-US" sz="1600" dirty="0"/>
              <a:t> Joseph </a:t>
            </a:r>
            <a:r>
              <a:rPr lang="en-US" sz="1600" dirty="0" err="1"/>
              <a:t>Nicephore</a:t>
            </a:r>
            <a:r>
              <a:rPr lang="en-US" sz="1600" dirty="0"/>
              <a:t> </a:t>
            </a:r>
            <a:r>
              <a:rPr lang="en-US" sz="1600" dirty="0" err="1"/>
              <a:t>Niepce</a:t>
            </a:r>
            <a:r>
              <a:rPr lang="en-US" sz="1600" dirty="0"/>
              <a:t> (1822)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 err="1"/>
              <a:t>Daguerréotypes</a:t>
            </a:r>
            <a:r>
              <a:rPr lang="en-US" sz="1600" b="1" dirty="0"/>
              <a:t> </a:t>
            </a:r>
            <a:r>
              <a:rPr lang="en-US" sz="1600" dirty="0"/>
              <a:t>(1839)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Photographic film</a:t>
            </a:r>
            <a:r>
              <a:rPr lang="en-US" sz="1600" dirty="0"/>
              <a:t> (Eastman, 1889)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Cinema </a:t>
            </a:r>
            <a:r>
              <a:rPr lang="en-US" sz="1600" dirty="0"/>
              <a:t>(</a:t>
            </a:r>
            <a:r>
              <a:rPr lang="en-US" sz="1600" dirty="0" err="1"/>
              <a:t>Lumière</a:t>
            </a:r>
            <a:r>
              <a:rPr lang="en-US" sz="1600" dirty="0"/>
              <a:t> Brothers, 1895)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Color Photography</a:t>
            </a:r>
            <a:r>
              <a:rPr lang="en-US" sz="1600" dirty="0"/>
              <a:t> (</a:t>
            </a:r>
            <a:r>
              <a:rPr lang="en-US" sz="1600" dirty="0" err="1"/>
              <a:t>Lumière</a:t>
            </a:r>
            <a:r>
              <a:rPr lang="en-US" sz="1600" dirty="0"/>
              <a:t> Brothers, 1908)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Television </a:t>
            </a:r>
            <a:r>
              <a:rPr lang="en-US" sz="1600" dirty="0"/>
              <a:t>(Baird, Farnsworth, Zworykin, 1920s)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consumer camera with CCD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Sony </a:t>
            </a:r>
            <a:r>
              <a:rPr lang="en-US" sz="1600" dirty="0" err="1"/>
              <a:t>Mavica</a:t>
            </a:r>
            <a:r>
              <a:rPr lang="en-US" sz="1600" dirty="0"/>
              <a:t> (1981)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fully digital camera:</a:t>
            </a:r>
            <a:r>
              <a:rPr lang="en-US" sz="1600" dirty="0"/>
              <a:t> Kodak DCS100 (1990)</a:t>
            </a:r>
          </a:p>
        </p:txBody>
      </p:sp>
      <p:graphicFrame>
        <p:nvGraphicFramePr>
          <p:cNvPr id="9218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04929180"/>
              </p:ext>
            </p:extLst>
          </p:nvPr>
        </p:nvGraphicFramePr>
        <p:xfrm>
          <a:off x="6400800" y="2826390"/>
          <a:ext cx="25908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Image" r:id="rId5" imgW="7706801" imgH="4772691" progId="">
                  <p:embed/>
                </p:oleObj>
              </mc:Choice>
              <mc:Fallback>
                <p:oleObj name="Image" r:id="rId5" imgW="7706801" imgH="4772691" progId="">
                  <p:embed/>
                  <p:pic>
                    <p:nvPicPr>
                      <p:cNvPr id="92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826390"/>
                        <a:ext cx="25908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400800" y="442659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Niepce, “La Table Servie,” 1822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457950" y="229299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Alhacen’s notes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400800" y="648399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Old television camera</a:t>
            </a:r>
          </a:p>
        </p:txBody>
      </p:sp>
      <p:pic>
        <p:nvPicPr>
          <p:cNvPr id="11" name="Picture 59" descr="http://1.bp.blogspot.com/-hbnqGqzVRK0/TgM6QpTNWoI/AAAAAAAAAbo/_XDTAK8Y6NU/s1600/A-colour-TV-camera-is-dem-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9990"/>
            <a:ext cx="25400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DB53D-DC44-4528-B2F8-4C50B8D491E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digitally scanned photograph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1957, 176x176 pixels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4963"/>
            <a:ext cx="3578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5CB81-B147-4868-9AD9-CFC9C68D86A9}"/>
              </a:ext>
            </a:extLst>
          </p:cNvPr>
          <p:cNvSpPr txBox="1"/>
          <p:nvPr/>
        </p:nvSpPr>
        <p:spPr>
          <a:xfrm>
            <a:off x="357404" y="6429539"/>
            <a:ext cx="826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http://listverse.com/history/top-10-incredible-early-firsts-in-photography/</a:t>
            </a:r>
            <a:endParaRPr lang="en-US" sz="1200" dirty="0"/>
          </a:p>
          <a:p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77C0-3377-4148-B6CF-30D04B13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9F925-D246-45EF-A24D-56A1BF76465F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A. Torralba, W. Freeman </a:t>
            </a:r>
            <a:r>
              <a:rPr lang="en-US" sz="1200" i="1" dirty="0"/>
              <a:t>Accidental Pinhole and </a:t>
            </a:r>
            <a:r>
              <a:rPr lang="en-US" sz="1200" i="1" dirty="0" err="1"/>
              <a:t>Pinspeck</a:t>
            </a:r>
            <a:r>
              <a:rPr lang="en-US" sz="1200" i="1" dirty="0"/>
              <a:t> Cameras</a:t>
            </a:r>
            <a:r>
              <a:rPr lang="en-US" sz="1200" dirty="0"/>
              <a:t>, CVPR 2012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5BF037-F08C-4EDF-AD5B-996AD1DFA0E0}"/>
              </a:ext>
            </a:extLst>
          </p:cNvPr>
          <p:cNvGrpSpPr/>
          <p:nvPr/>
        </p:nvGrpSpPr>
        <p:grpSpPr>
          <a:xfrm>
            <a:off x="763398" y="1830054"/>
            <a:ext cx="7751952" cy="3631179"/>
            <a:chOff x="763398" y="1536440"/>
            <a:chExt cx="7751952" cy="363117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6EA9E29-5691-4E3C-B564-93A7F94276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32" t="22320" r="243" b="2402"/>
            <a:stretch/>
          </p:blipFill>
          <p:spPr bwMode="auto">
            <a:xfrm>
              <a:off x="4471332" y="2491531"/>
              <a:ext cx="4044018" cy="267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BD8BFE2-E726-4BC5-97FE-5F5290BC4C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" t="22320" r="52837" b="2402"/>
            <a:stretch/>
          </p:blipFill>
          <p:spPr bwMode="auto">
            <a:xfrm>
              <a:off x="763398" y="2491531"/>
              <a:ext cx="3624044" cy="267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6F5BD7-BBD1-4788-94B5-36BD894837B5}"/>
                </a:ext>
              </a:extLst>
            </p:cNvPr>
            <p:cNvSpPr txBox="1"/>
            <p:nvPr/>
          </p:nvSpPr>
          <p:spPr>
            <a:xfrm>
              <a:off x="763398" y="1536441"/>
              <a:ext cx="3624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Hotel room</a:t>
              </a:r>
            </a:p>
            <a:p>
              <a:pPr algn="ctr"/>
              <a:r>
                <a:rPr lang="en-US" sz="2800" dirty="0"/>
                <a:t>contrast enhanced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E1B121-093C-4014-913A-1A20495D58B2}"/>
                </a:ext>
              </a:extLst>
            </p:cNvPr>
            <p:cNvSpPr txBox="1"/>
            <p:nvPr/>
          </p:nvSpPr>
          <p:spPr>
            <a:xfrm>
              <a:off x="4471331" y="1536440"/>
              <a:ext cx="4044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View Out of </a:t>
              </a:r>
            </a:p>
            <a:p>
              <a:pPr algn="ctr"/>
              <a:r>
                <a:rPr lang="en-US" sz="2800" dirty="0"/>
                <a:t>Hotel Room 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1549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B6D0-5858-41B0-8F5D-2CE004B5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98A17-0BF7-437F-B40F-296BB866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5" y="2556230"/>
            <a:ext cx="2563091" cy="385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ED12A-7D7E-41F0-9325-E65C86E7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92179"/>
            <a:ext cx="4265390" cy="368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BA30FF-4992-4CBC-8558-D1013291C9A6}"/>
              </a:ext>
            </a:extLst>
          </p:cNvPr>
          <p:cNvSpPr txBox="1"/>
          <p:nvPr/>
        </p:nvSpPr>
        <p:spPr>
          <a:xfrm>
            <a:off x="628651" y="1470215"/>
            <a:ext cx="8670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Sergey </a:t>
            </a:r>
            <a:r>
              <a:rPr lang="en-US" sz="2800" dirty="0" err="1"/>
              <a:t>Prokudin-Gorskii</a:t>
            </a:r>
            <a:r>
              <a:rPr lang="en-US" sz="2800" dirty="0"/>
              <a:t> (1863-1944)</a:t>
            </a:r>
          </a:p>
          <a:p>
            <a:r>
              <a:rPr lang="en-US" sz="2800" dirty="0"/>
              <a:t>Photographs of the Russian empire (1909-1916)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B325-7D0D-4546-B18A-F2CFD199AC3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Maji</a:t>
            </a:r>
          </a:p>
        </p:txBody>
      </p:sp>
    </p:spTree>
    <p:extLst>
      <p:ext uri="{BB962C8B-B14F-4D97-AF65-F5344CB8AC3E}">
        <p14:creationId xmlns:p14="http://schemas.microsoft.com/office/powerpoint/2010/main" val="18128980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B71A-1F53-4F55-AD6E-FE74BB56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35060-AEB1-4B2C-9E82-D8FDB86E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7" y="1639255"/>
            <a:ext cx="5264727" cy="4622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72E15-801C-41F6-B315-CEB9D34506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Maji</a:t>
            </a:r>
          </a:p>
        </p:txBody>
      </p:sp>
    </p:spTree>
    <p:extLst>
      <p:ext uri="{BB962C8B-B14F-4D97-AF65-F5344CB8AC3E}">
        <p14:creationId xmlns:p14="http://schemas.microsoft.com/office/powerpoint/2010/main" val="36255291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6B85E-F3E4-4F38-A321-5FB9743B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F4AEB-CFFC-4706-8238-837DBF4D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83" y="3037612"/>
            <a:ext cx="3706476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01160-8DE6-4647-AD26-8D500B73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42" y="3037612"/>
            <a:ext cx="3645051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E49DB-F992-4929-8582-19E5B4AD0A1E}"/>
              </a:ext>
            </a:extLst>
          </p:cNvPr>
          <p:cNvSpPr txBox="1"/>
          <p:nvPr/>
        </p:nvSpPr>
        <p:spPr>
          <a:xfrm>
            <a:off x="783242" y="1812022"/>
            <a:ext cx="7577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job in homework 1: </a:t>
            </a:r>
          </a:p>
          <a:p>
            <a:pPr algn="ctr"/>
            <a:r>
              <a:rPr lang="en-US" sz="3200" dirty="0"/>
              <a:t>Make the left look like the right.</a:t>
            </a:r>
          </a:p>
        </p:txBody>
      </p:sp>
    </p:spTree>
    <p:extLst>
      <p:ext uri="{BB962C8B-B14F-4D97-AF65-F5344CB8AC3E}">
        <p14:creationId xmlns:p14="http://schemas.microsoft.com/office/powerpoint/2010/main" val="28010021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399A-2277-468B-A7BF-9115715A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0F619-4342-4330-8440-24F5B608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043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2E7-1945-4934-9237-3DA506DD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4BB6A-C896-44E3-A3AE-1975E94C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933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3BD5-66C2-442B-A760-ED39F716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4A93-D9F0-4C8E-9F4E-6F8BF2C4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parallel lines?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B5D5DF-B926-4C42-84A0-07B448796EBB}"/>
              </a:ext>
            </a:extLst>
          </p:cNvPr>
          <p:cNvGrpSpPr/>
          <p:nvPr/>
        </p:nvGrpSpPr>
        <p:grpSpPr>
          <a:xfrm>
            <a:off x="2790093" y="2231472"/>
            <a:ext cx="3563814" cy="2142893"/>
            <a:chOff x="2424418" y="4607457"/>
            <a:chExt cx="1828800" cy="109964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962C8F-3A56-435B-BD6D-F42068486826}"/>
                </a:ext>
              </a:extLst>
            </p:cNvPr>
            <p:cNvCxnSpPr/>
            <p:nvPr/>
          </p:nvCxnSpPr>
          <p:spPr>
            <a:xfrm>
              <a:off x="2424418" y="5377343"/>
              <a:ext cx="1828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BE233B-550F-4816-B691-8FDB34858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2DEA23-38BA-4770-91F8-B8495D77993E}"/>
              </a:ext>
            </a:extLst>
          </p:cNvPr>
          <p:cNvGrpSpPr/>
          <p:nvPr/>
        </p:nvGrpSpPr>
        <p:grpSpPr>
          <a:xfrm>
            <a:off x="2213113" y="2517807"/>
            <a:ext cx="6302237" cy="1177268"/>
            <a:chOff x="2213113" y="2774952"/>
            <a:chExt cx="6302237" cy="11772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5FC303-EE07-420C-9D3A-416052DE6D40}"/>
                </a:ext>
              </a:extLst>
            </p:cNvPr>
            <p:cNvSpPr txBox="1"/>
            <p:nvPr/>
          </p:nvSpPr>
          <p:spPr>
            <a:xfrm>
              <a:off x="5976730" y="2774952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- 2 =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BE61D5-5715-42A5-A39B-08AF7DF94FF8}"/>
                </a:ext>
              </a:extLst>
            </p:cNvPr>
            <p:cNvSpPr txBox="1"/>
            <p:nvPr/>
          </p:nvSpPr>
          <p:spPr>
            <a:xfrm>
              <a:off x="5976730" y="3429000"/>
              <a:ext cx="253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- 1 = 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68F8FE-515F-4093-9FD9-C35A199ECB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3036562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3D6B18-84EF-4892-B724-386ADDEA8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3690610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2F19054-867A-423E-B2D3-AC1C7CBDAA04}"/>
              </a:ext>
            </a:extLst>
          </p:cNvPr>
          <p:cNvSpPr txBox="1"/>
          <p:nvPr/>
        </p:nvSpPr>
        <p:spPr>
          <a:xfrm>
            <a:off x="1339841" y="4427586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[0,1,-2] x [0,1,-1] = [1,0,0]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E0585-5996-4D82-BD0C-1D23C86D9C6B}"/>
              </a:ext>
            </a:extLst>
          </p:cNvPr>
          <p:cNvSpPr txBox="1"/>
          <p:nvPr/>
        </p:nvSpPr>
        <p:spPr>
          <a:xfrm>
            <a:off x="269996" y="4972600"/>
            <a:ext cx="860400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Any point [x,y,0] is at infinity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All operations generate valid results!</a:t>
            </a:r>
          </a:p>
        </p:txBody>
      </p:sp>
    </p:spTree>
    <p:extLst>
      <p:ext uri="{BB962C8B-B14F-4D97-AF65-F5344CB8AC3E}">
        <p14:creationId xmlns:p14="http://schemas.microsoft.com/office/powerpoint/2010/main" val="19921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2F28-E06B-4084-84FF-23B39734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pic>
        <p:nvPicPr>
          <p:cNvPr id="4" name="Content Placeholder 3" descr="Screen Shot 2015-01-12 at 4.54.03 PM.png">
            <a:extLst>
              <a:ext uri="{FF2B5EF4-FFF2-40B4-BE49-F238E27FC236}">
                <a16:creationId xmlns:a16="http://schemas.microsoft.com/office/drawing/2014/main" id="{68CDC30B-A76B-4722-8C7D-C6D26E595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>
            <a:fillRect/>
          </a:stretch>
        </p:blipFill>
        <p:spPr>
          <a:xfrm>
            <a:off x="1039091" y="1480561"/>
            <a:ext cx="7065818" cy="477981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9D5ED-918E-4B5B-8462-666F4A4C460F}"/>
              </a:ext>
            </a:extLst>
          </p:cNvPr>
          <p:cNvSpPr txBox="1"/>
          <p:nvPr/>
        </p:nvSpPr>
        <p:spPr>
          <a:xfrm>
            <a:off x="357403" y="6429539"/>
            <a:ext cx="855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O’Brien and Farid, SIGGRAPH 2012, Exposing Photo Manipulation with Inconsistent Reflections</a:t>
            </a:r>
          </a:p>
        </p:txBody>
      </p:sp>
    </p:spTree>
    <p:extLst>
      <p:ext uri="{BB962C8B-B14F-4D97-AF65-F5344CB8AC3E}">
        <p14:creationId xmlns:p14="http://schemas.microsoft.com/office/powerpoint/2010/main" val="14313307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DFB9-4ED6-4E13-B7A5-840FD8BB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9C807-2755-48D3-8E3D-7B2068611EF5}"/>
              </a:ext>
            </a:extLst>
          </p:cNvPr>
          <p:cNvCxnSpPr/>
          <p:nvPr/>
        </p:nvCxnSpPr>
        <p:spPr>
          <a:xfrm>
            <a:off x="4572000" y="2461098"/>
            <a:ext cx="0" cy="30836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A8D65C-8689-42BF-84AD-8BC55C545ADC}"/>
              </a:ext>
            </a:extLst>
          </p:cNvPr>
          <p:cNvSpPr txBox="1"/>
          <p:nvPr/>
        </p:nvSpPr>
        <p:spPr>
          <a:xfrm>
            <a:off x="3725694" y="5632315"/>
            <a:ext cx="169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Mirror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440FB4-71D8-48C3-9676-B4D85B44258E}"/>
              </a:ext>
            </a:extLst>
          </p:cNvPr>
          <p:cNvGrpSpPr/>
          <p:nvPr/>
        </p:nvGrpSpPr>
        <p:grpSpPr>
          <a:xfrm>
            <a:off x="2074423" y="2855727"/>
            <a:ext cx="4995154" cy="1815171"/>
            <a:chOff x="1955260" y="2855727"/>
            <a:chExt cx="4995154" cy="18151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ACEF12-D609-48BF-9AB1-9B204BDC665D}"/>
                </a:ext>
              </a:extLst>
            </p:cNvPr>
            <p:cNvGrpSpPr/>
            <p:nvPr/>
          </p:nvGrpSpPr>
          <p:grpSpPr>
            <a:xfrm>
              <a:off x="1955260" y="2855727"/>
              <a:ext cx="496110" cy="1815171"/>
              <a:chOff x="1955260" y="2855727"/>
              <a:chExt cx="496110" cy="181517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508BDBB-34FF-412C-8E99-6965487ADBD8}"/>
                  </a:ext>
                </a:extLst>
              </p:cNvPr>
              <p:cNvSpPr/>
              <p:nvPr/>
            </p:nvSpPr>
            <p:spPr>
              <a:xfrm>
                <a:off x="1955260" y="2855727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4B09B03-51C8-4358-84C7-9B46810E0901}"/>
                  </a:ext>
                </a:extLst>
              </p:cNvPr>
              <p:cNvSpPr/>
              <p:nvPr/>
            </p:nvSpPr>
            <p:spPr>
              <a:xfrm>
                <a:off x="2120630" y="3836902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35993D3-5AB6-4799-B8E9-A4676EC54279}"/>
                  </a:ext>
                </a:extLst>
              </p:cNvPr>
              <p:cNvSpPr/>
              <p:nvPr/>
            </p:nvSpPr>
            <p:spPr>
              <a:xfrm>
                <a:off x="2286000" y="3263630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33FDB6F-9EA6-40B3-9541-3E151B846110}"/>
                  </a:ext>
                </a:extLst>
              </p:cNvPr>
              <p:cNvSpPr/>
              <p:nvPr/>
            </p:nvSpPr>
            <p:spPr>
              <a:xfrm>
                <a:off x="1955260" y="4505528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947BBEE-C3EF-476A-B6D4-57AF2BFE261E}"/>
                </a:ext>
              </a:extLst>
            </p:cNvPr>
            <p:cNvGrpSpPr/>
            <p:nvPr/>
          </p:nvGrpSpPr>
          <p:grpSpPr>
            <a:xfrm flipH="1">
              <a:off x="6454304" y="2855727"/>
              <a:ext cx="496110" cy="1815171"/>
              <a:chOff x="1955260" y="2855727"/>
              <a:chExt cx="496110" cy="181517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7FA3CFE-F351-4268-9A31-09F55BCB7E89}"/>
                  </a:ext>
                </a:extLst>
              </p:cNvPr>
              <p:cNvSpPr/>
              <p:nvPr/>
            </p:nvSpPr>
            <p:spPr>
              <a:xfrm>
                <a:off x="1955260" y="2855727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B1DEAA-47AF-4801-B590-D94ED2C97C32}"/>
                  </a:ext>
                </a:extLst>
              </p:cNvPr>
              <p:cNvSpPr/>
              <p:nvPr/>
            </p:nvSpPr>
            <p:spPr>
              <a:xfrm>
                <a:off x="2120630" y="3836902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26E4931-BBB1-42E9-9EE0-3A557C783807}"/>
                  </a:ext>
                </a:extLst>
              </p:cNvPr>
              <p:cNvSpPr/>
              <p:nvPr/>
            </p:nvSpPr>
            <p:spPr>
              <a:xfrm>
                <a:off x="2286000" y="3263630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D0AC08B-1EAF-4F4D-B38F-3274C0476001}"/>
                  </a:ext>
                </a:extLst>
              </p:cNvPr>
              <p:cNvSpPr/>
              <p:nvPr/>
            </p:nvSpPr>
            <p:spPr>
              <a:xfrm>
                <a:off x="1955260" y="4505528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BAF9E-8C12-4E6F-A6B0-13B9EEC0961F}"/>
                </a:ext>
              </a:extLst>
            </p:cNvPr>
            <p:cNvCxnSpPr>
              <a:cxnSpLocks/>
              <a:stCxn id="6" idx="6"/>
              <a:endCxn id="14" idx="6"/>
            </p:cNvCxnSpPr>
            <p:nvPr/>
          </p:nvCxnSpPr>
          <p:spPr>
            <a:xfrm>
              <a:off x="2120630" y="2938412"/>
              <a:ext cx="4664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675682-F6B7-469F-9A97-0F10449A9868}"/>
                </a:ext>
              </a:extLst>
            </p:cNvPr>
            <p:cNvCxnSpPr>
              <a:cxnSpLocks/>
              <a:stCxn id="8" idx="6"/>
              <a:endCxn id="16" idx="6"/>
            </p:cNvCxnSpPr>
            <p:nvPr/>
          </p:nvCxnSpPr>
          <p:spPr>
            <a:xfrm>
              <a:off x="2451370" y="3346315"/>
              <a:ext cx="40029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5514E5-3E82-4B3D-A1E7-CE0B5C5ECC40}"/>
                </a:ext>
              </a:extLst>
            </p:cNvPr>
            <p:cNvCxnSpPr>
              <a:cxnSpLocks/>
              <a:stCxn id="7" idx="6"/>
              <a:endCxn id="15" idx="6"/>
            </p:cNvCxnSpPr>
            <p:nvPr/>
          </p:nvCxnSpPr>
          <p:spPr>
            <a:xfrm>
              <a:off x="2286000" y="3919587"/>
              <a:ext cx="43336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281F580-2F21-4414-9E61-E612BC9F521B}"/>
                </a:ext>
              </a:extLst>
            </p:cNvPr>
            <p:cNvCxnSpPr>
              <a:cxnSpLocks/>
              <a:stCxn id="9" idx="6"/>
              <a:endCxn id="17" idx="6"/>
            </p:cNvCxnSpPr>
            <p:nvPr/>
          </p:nvCxnSpPr>
          <p:spPr>
            <a:xfrm>
              <a:off x="2120630" y="4588213"/>
              <a:ext cx="4664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56275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1B9B-2751-4ADD-8FA9-B0D96428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pic>
        <p:nvPicPr>
          <p:cNvPr id="4" name="Content Placeholder 5" descr="Screen Shot 2015-01-12 at 4.55.28 PM.png">
            <a:extLst>
              <a:ext uri="{FF2B5EF4-FFF2-40B4-BE49-F238E27FC236}">
                <a16:creationId xmlns:a16="http://schemas.microsoft.com/office/drawing/2014/main" id="{9EB3EADD-A579-405E-9FD5-1380C3B00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17822"/>
          <a:stretch/>
        </p:blipFill>
        <p:spPr>
          <a:xfrm>
            <a:off x="1360265" y="1405197"/>
            <a:ext cx="6423471" cy="370541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9A2C0-20FA-47E4-9074-AABE161C5D9B}"/>
              </a:ext>
            </a:extLst>
          </p:cNvPr>
          <p:cNvSpPr txBox="1"/>
          <p:nvPr/>
        </p:nvSpPr>
        <p:spPr>
          <a:xfrm>
            <a:off x="357403" y="6429539"/>
            <a:ext cx="8654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O’Brien and Farid, SIGGRAPH 2012, Exposing Photo Manipulation with Inconsistent Reflections</a:t>
            </a:r>
          </a:p>
        </p:txBody>
      </p:sp>
      <p:pic>
        <p:nvPicPr>
          <p:cNvPr id="7" name="Content Placeholder 5" descr="Screen Shot 2015-01-12 at 4.55.28 PM.png">
            <a:extLst>
              <a:ext uri="{FF2B5EF4-FFF2-40B4-BE49-F238E27FC236}">
                <a16:creationId xmlns:a16="http://schemas.microsoft.com/office/drawing/2014/main" id="{41CDEDD8-CD1C-4B58-942F-1E47B6D96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5" b="595"/>
          <a:stretch/>
        </p:blipFill>
        <p:spPr bwMode="auto">
          <a:xfrm>
            <a:off x="297180" y="5110607"/>
            <a:ext cx="8549640" cy="10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1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5DBA11A8-7981-4257-AF96-875331359BCE}"/>
              </a:ext>
            </a:extLst>
          </p:cNvPr>
          <p:cNvGrpSpPr/>
          <p:nvPr/>
        </p:nvGrpSpPr>
        <p:grpSpPr>
          <a:xfrm>
            <a:off x="3946291" y="1688777"/>
            <a:ext cx="4988548" cy="1846871"/>
            <a:chOff x="3759999" y="1688777"/>
            <a:chExt cx="4988548" cy="184687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AD89BC-9592-4070-9F58-981E74D5F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9999" y="2122415"/>
              <a:ext cx="863787" cy="141323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11258-DE85-406E-9F18-7764F0BB8278}"/>
                </a:ext>
              </a:extLst>
            </p:cNvPr>
            <p:cNvSpPr txBox="1"/>
            <p:nvPr/>
          </p:nvSpPr>
          <p:spPr>
            <a:xfrm>
              <a:off x="4528885" y="1688777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 90°, cot = 0, sin = 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92B6DF-1A37-4CE5-851B-DB4C5CAD55FF}"/>
              </a:ext>
            </a:extLst>
          </p:cNvPr>
          <p:cNvGrpSpPr/>
          <p:nvPr/>
        </p:nvGrpSpPr>
        <p:grpSpPr>
          <a:xfrm>
            <a:off x="2044901" y="2676088"/>
            <a:ext cx="927769" cy="922712"/>
            <a:chOff x="1803633" y="2676088"/>
            <a:chExt cx="927769" cy="92271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4E4D1A-96BB-4676-ABBD-AF831AC6EC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3633" y="2676088"/>
              <a:ext cx="597631" cy="9227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31B167-126F-4771-BB12-CCEEBB719894}"/>
                </a:ext>
              </a:extLst>
            </p:cNvPr>
            <p:cNvCxnSpPr>
              <a:cxnSpLocks/>
            </p:cNvCxnSpPr>
            <p:nvPr/>
          </p:nvCxnSpPr>
          <p:spPr>
            <a:xfrm>
              <a:off x="2401264" y="2676088"/>
              <a:ext cx="330138" cy="9227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3313651" y="4521104"/>
            <a:ext cx="4666010" cy="1776889"/>
            <a:chOff x="3313651" y="4521104"/>
            <a:chExt cx="4666010" cy="177688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3651" y="4521104"/>
              <a:ext cx="553675" cy="13344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3759999" y="5774773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:f</a:t>
              </a:r>
              <a:endParaRPr lang="en-US" sz="28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4847206" y="2521059"/>
            <a:ext cx="3987959" cy="2000045"/>
            <a:chOff x="4813268" y="2521059"/>
            <a:chExt cx="3987959" cy="20000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3301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109210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7A8EE3-621B-4106-9362-7DF4D44C0630}"/>
              </a:ext>
            </a:extLst>
          </p:cNvPr>
          <p:cNvSpPr txBox="1"/>
          <p:nvPr/>
        </p:nvSpPr>
        <p:spPr>
          <a:xfrm>
            <a:off x="2032908" y="2152868"/>
            <a:ext cx="121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006831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3713</TotalTime>
  <Words>3163</Words>
  <Application>Microsoft Office PowerPoint</Application>
  <PresentationFormat>On-screen Show (4:3)</PresentationFormat>
  <Paragraphs>615</Paragraphs>
  <Slides>104</Slides>
  <Notes>2</Notes>
  <HiddenSlides>17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0" baseType="lpstr">
      <vt:lpstr>Arial</vt:lpstr>
      <vt:lpstr>Calibri</vt:lpstr>
      <vt:lpstr>Cambria Math</vt:lpstr>
      <vt:lpstr>Times New Roman</vt:lpstr>
      <vt:lpstr>My New Default Theme</vt:lpstr>
      <vt:lpstr>Image</vt:lpstr>
      <vt:lpstr>Cameras</vt:lpstr>
      <vt:lpstr>Let’s Take a Picture!</vt:lpstr>
      <vt:lpstr>Let’s Take a Picture!</vt:lpstr>
      <vt:lpstr>Let’s Take a Picture!</vt:lpstr>
      <vt:lpstr>Let’s Take a Picture!</vt:lpstr>
      <vt:lpstr>Camera Obscura</vt:lpstr>
      <vt:lpstr>Camera Obscura</vt:lpstr>
      <vt:lpstr>PowerPoint Presentation</vt:lpstr>
      <vt:lpstr>Camera Obscura</vt:lpstr>
      <vt:lpstr>Projection</vt:lpstr>
      <vt:lpstr>Projection</vt:lpstr>
      <vt:lpstr>Quick Aside: Remember This?</vt:lpstr>
      <vt:lpstr>Projection Equations</vt:lpstr>
      <vt:lpstr>Some Facts About Projection</vt:lpstr>
      <vt:lpstr>Some Facts About Projection</vt:lpstr>
      <vt:lpstr>Some Facts About Projection</vt:lpstr>
      <vt:lpstr>Some Facts About Projection</vt:lpstr>
      <vt:lpstr>Some Facts About Projection</vt:lpstr>
      <vt:lpstr>What’s Lost?</vt:lpstr>
      <vt:lpstr>What’s Lost?</vt:lpstr>
      <vt:lpstr>What’s Lost?</vt:lpstr>
      <vt:lpstr>Do You Always Get Perspective?</vt:lpstr>
      <vt:lpstr>Do You Always Get Perspective?</vt:lpstr>
      <vt:lpstr>Do You Always Get Perspective?</vt:lpstr>
      <vt:lpstr>What’s This Useful For?</vt:lpstr>
      <vt:lpstr>Projection Equation</vt:lpstr>
      <vt:lpstr>Homogeneous Coordinates (2D)</vt:lpstr>
      <vt:lpstr>Homogeneous Coordinates</vt:lpstr>
      <vt:lpstr>Benefits of Homogeneous Coords</vt:lpstr>
      <vt:lpstr>Benefits of Homogeneous Coords</vt:lpstr>
      <vt:lpstr>Benefits of Homogeneous Coords</vt:lpstr>
      <vt:lpstr>PowerPoint Presentation</vt:lpstr>
      <vt:lpstr>Cameras</vt:lpstr>
      <vt:lpstr>Recap: Homogeneous Coords</vt:lpstr>
      <vt:lpstr>Recap: Homogeneous Coords</vt:lpstr>
      <vt:lpstr>Benefits of Homogeneous Coords</vt:lpstr>
      <vt:lpstr>Benefits of Homogeneous Coords</vt:lpstr>
      <vt:lpstr>3D Homogeneous Coordinates</vt:lpstr>
      <vt:lpstr>Projection Matrix</vt:lpstr>
      <vt:lpstr>Projection Matrix</vt:lpstr>
      <vt:lpstr>Why ≡ ≠ =</vt:lpstr>
      <vt:lpstr>Typical Perspective Model</vt:lpstr>
      <vt:lpstr>Typical Perspective Model</vt:lpstr>
      <vt:lpstr>Typical Perspective Model</vt:lpstr>
      <vt:lpstr>Typical Perspective Model</vt:lpstr>
      <vt:lpstr>Other Cameras – Orthographic </vt:lpstr>
      <vt:lpstr>Other Cameras – Orthographic</vt:lpstr>
      <vt:lpstr>Cameras</vt:lpstr>
      <vt:lpstr>Recap – Homog. Coordinates</vt:lpstr>
      <vt:lpstr>Recap – Homog. Coordinates</vt:lpstr>
      <vt:lpstr>Recap – Projection </vt:lpstr>
      <vt:lpstr>Recap – Projection</vt:lpstr>
      <vt:lpstr>The Big Issue</vt:lpstr>
      <vt:lpstr> Math vs. Reality</vt:lpstr>
      <vt:lpstr>Limitations of Pinhole Model</vt:lpstr>
      <vt:lpstr>Limitations of Pinhole Model</vt:lpstr>
      <vt:lpstr>Adding a Lens</vt:lpstr>
      <vt:lpstr>Adding a Lens</vt:lpstr>
      <vt:lpstr>What’s The Catch?</vt:lpstr>
      <vt:lpstr>Thin Lens Formula</vt:lpstr>
      <vt:lpstr>Thin Lens Formula</vt:lpstr>
      <vt:lpstr>Thin Lens Formula</vt:lpstr>
      <vt:lpstr>Thin Lens Formula</vt:lpstr>
      <vt:lpstr>Thin Lens Formula</vt:lpstr>
      <vt:lpstr>Thin Lens Formula</vt:lpstr>
      <vt:lpstr>Depth of Field</vt:lpstr>
      <vt:lpstr>Controlling Depth of Field</vt:lpstr>
      <vt:lpstr>Controlling Depth of Field</vt:lpstr>
      <vt:lpstr>Varying the Aperture</vt:lpstr>
      <vt:lpstr>Varying the Aperture</vt:lpstr>
      <vt:lpstr>Field of View (FOV)</vt:lpstr>
      <vt:lpstr>Field of View</vt:lpstr>
      <vt:lpstr>Field of View</vt:lpstr>
      <vt:lpstr>Field of View and Focal Length</vt:lpstr>
      <vt:lpstr>Field of View and Focal Length</vt:lpstr>
      <vt:lpstr>Dolly Zoom</vt:lpstr>
      <vt:lpstr>More Bad News!</vt:lpstr>
      <vt:lpstr>Lens Flaws: Radial Distortion</vt:lpstr>
      <vt:lpstr>Radial Distortion Correction</vt:lpstr>
      <vt:lpstr>Vignetting</vt:lpstr>
      <vt:lpstr>Vignetting</vt:lpstr>
      <vt:lpstr>Lens Flaws: Spherical Abberation</vt:lpstr>
      <vt:lpstr>Lens Flaws: Chromatic Abberation</vt:lpstr>
      <vt:lpstr>Lens Flaws: Chromatic Abberation</vt:lpstr>
      <vt:lpstr>From Photon to Photo</vt:lpstr>
      <vt:lpstr>From Photon to Photo</vt:lpstr>
      <vt:lpstr>Preview of What’s Next</vt:lpstr>
      <vt:lpstr>Historic milestones</vt:lpstr>
      <vt:lpstr>First digitally scanned photograph</vt:lpstr>
      <vt:lpstr>Historic Milestone</vt:lpstr>
      <vt:lpstr>Historic Milestone</vt:lpstr>
      <vt:lpstr>Future Milestone</vt:lpstr>
      <vt:lpstr>PowerPoint Presentation</vt:lpstr>
      <vt:lpstr>Old Slides</vt:lpstr>
      <vt:lpstr>Benefits of Homogeneous Coords</vt:lpstr>
      <vt:lpstr>What’s This Useful For?</vt:lpstr>
      <vt:lpstr>What’s This Useful For?</vt:lpstr>
      <vt:lpstr>What’s This Useful For?</vt:lpstr>
      <vt:lpstr>Typical Perspective Model</vt:lpstr>
      <vt:lpstr>3D Homogeneous Coordinates</vt:lpstr>
      <vt:lpstr>Typical Perspective Model</vt:lpstr>
      <vt:lpstr>Typical Perspective Model</vt:lpstr>
      <vt:lpstr>Standard Full Perspective Model</vt:lpstr>
      <vt:lpstr>Standard Full Perspective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347</cp:revision>
  <dcterms:created xsi:type="dcterms:W3CDTF">2018-12-05T18:14:01Z</dcterms:created>
  <dcterms:modified xsi:type="dcterms:W3CDTF">2019-09-10T14:27:40Z</dcterms:modified>
</cp:coreProperties>
</file>