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8"/>
  </p:notesMasterIdLst>
  <p:sldIdLst>
    <p:sldId id="256" r:id="rId2"/>
    <p:sldId id="308" r:id="rId3"/>
    <p:sldId id="299" r:id="rId4"/>
    <p:sldId id="291" r:id="rId5"/>
    <p:sldId id="309" r:id="rId6"/>
    <p:sldId id="294" r:id="rId7"/>
    <p:sldId id="300" r:id="rId8"/>
    <p:sldId id="296" r:id="rId9"/>
    <p:sldId id="298" r:id="rId10"/>
    <p:sldId id="268" r:id="rId11"/>
    <p:sldId id="262" r:id="rId12"/>
    <p:sldId id="263" r:id="rId13"/>
    <p:sldId id="264" r:id="rId14"/>
    <p:sldId id="265" r:id="rId15"/>
    <p:sldId id="266" r:id="rId16"/>
    <p:sldId id="267" r:id="rId17"/>
    <p:sldId id="305" r:id="rId18"/>
    <p:sldId id="281" r:id="rId19"/>
    <p:sldId id="321" r:id="rId20"/>
    <p:sldId id="310" r:id="rId21"/>
    <p:sldId id="282" r:id="rId22"/>
    <p:sldId id="311" r:id="rId23"/>
    <p:sldId id="320" r:id="rId24"/>
    <p:sldId id="285" r:id="rId25"/>
    <p:sldId id="260" r:id="rId26"/>
    <p:sldId id="289" r:id="rId27"/>
    <p:sldId id="259" r:id="rId28"/>
    <p:sldId id="297" r:id="rId29"/>
    <p:sldId id="276" r:id="rId30"/>
    <p:sldId id="277" r:id="rId31"/>
    <p:sldId id="278" r:id="rId32"/>
    <p:sldId id="279" r:id="rId33"/>
    <p:sldId id="318" r:id="rId34"/>
    <p:sldId id="286" r:id="rId35"/>
    <p:sldId id="313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3958" autoAdjust="0"/>
  </p:normalViewPr>
  <p:slideViewPr>
    <p:cSldViewPr snapToGrid="0">
      <p:cViewPr varScale="1">
        <p:scale>
          <a:sx n="96" d="100"/>
          <a:sy n="96" d="100"/>
        </p:scale>
        <p:origin x="165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CD35B-4405-4E99-8FFD-89A7693F602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6583C-198B-40CB-A5DA-D6EA9AA90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4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35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08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3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86D63-6F9C-4856-9422-497E09ED05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5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2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87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2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6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94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83C-198B-40CB-A5DA-D6EA9AA906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3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60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29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8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28" Type="http://schemas.openxmlformats.org/officeDocument/2006/relationships/image" Target="../media/image62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Relationship Id="rId27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60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29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8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28" Type="http://schemas.openxmlformats.org/officeDocument/2006/relationships/image" Target="../media/image62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Relationship Id="rId27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7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80.png"/><Relationship Id="rId5" Type="http://schemas.openxmlformats.org/officeDocument/2006/relationships/image" Target="../media/image91.jpeg"/><Relationship Id="rId15" Type="http://schemas.openxmlformats.org/officeDocument/2006/relationships/image" Target="../media/image98.png"/><Relationship Id="rId10" Type="http://schemas.openxmlformats.org/officeDocument/2006/relationships/image" Target="../media/image96.jpeg"/><Relationship Id="rId4" Type="http://schemas.microsoft.com/office/2007/relationships/hdphoto" Target="../media/hdphoto2.wdp"/><Relationship Id="rId9" Type="http://schemas.openxmlformats.org/officeDocument/2006/relationships/image" Target="../media/image95.jpe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4.jpeg"/><Relationship Id="rId18" Type="http://schemas.openxmlformats.org/officeDocument/2006/relationships/image" Target="../media/image50.jpeg"/><Relationship Id="rId26" Type="http://schemas.openxmlformats.org/officeDocument/2006/relationships/image" Target="../media/image130.jpg"/><Relationship Id="rId39" Type="http://schemas.openxmlformats.org/officeDocument/2006/relationships/image" Target="../media/image134.jpeg"/><Relationship Id="rId3" Type="http://schemas.openxmlformats.org/officeDocument/2006/relationships/image" Target="../media/image24.jpeg"/><Relationship Id="rId21" Type="http://schemas.openxmlformats.org/officeDocument/2006/relationships/image" Target="../media/image53.jpeg"/><Relationship Id="rId34" Type="http://schemas.openxmlformats.org/officeDocument/2006/relationships/image" Target="../media/image41.jpeg"/><Relationship Id="rId42" Type="http://schemas.openxmlformats.org/officeDocument/2006/relationships/image" Target="../media/image107.jpeg"/><Relationship Id="rId7" Type="http://schemas.openxmlformats.org/officeDocument/2006/relationships/image" Target="../media/image37.jpeg"/><Relationship Id="rId12" Type="http://schemas.openxmlformats.org/officeDocument/2006/relationships/image" Target="../media/image43.jpeg"/><Relationship Id="rId17" Type="http://schemas.openxmlformats.org/officeDocument/2006/relationships/image" Target="../media/image49.jpeg"/><Relationship Id="rId25" Type="http://schemas.openxmlformats.org/officeDocument/2006/relationships/image" Target="../media/image129.jpeg"/><Relationship Id="rId33" Type="http://schemas.openxmlformats.org/officeDocument/2006/relationships/image" Target="../media/image132.jpg"/><Relationship Id="rId38" Type="http://schemas.openxmlformats.org/officeDocument/2006/relationships/image" Target="../media/image133.jpeg"/><Relationship Id="rId2" Type="http://schemas.openxmlformats.org/officeDocument/2006/relationships/image" Target="../media/image22.jpeg"/><Relationship Id="rId16" Type="http://schemas.openxmlformats.org/officeDocument/2006/relationships/image" Target="../media/image47.jpeg"/><Relationship Id="rId20" Type="http://schemas.openxmlformats.org/officeDocument/2006/relationships/image" Target="../media/image52.jpeg"/><Relationship Id="rId29" Type="http://schemas.openxmlformats.org/officeDocument/2006/relationships/image" Target="../media/image57.jpeg"/><Relationship Id="rId41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2.jpeg"/><Relationship Id="rId24" Type="http://schemas.openxmlformats.org/officeDocument/2006/relationships/image" Target="../media/image128.jpeg"/><Relationship Id="rId32" Type="http://schemas.openxmlformats.org/officeDocument/2006/relationships/image" Target="../media/image61.jpeg"/><Relationship Id="rId37" Type="http://schemas.openxmlformats.org/officeDocument/2006/relationships/image" Target="../media/image62.jpeg"/><Relationship Id="rId40" Type="http://schemas.openxmlformats.org/officeDocument/2006/relationships/image" Target="../media/image116.jpeg"/><Relationship Id="rId45" Type="http://schemas.openxmlformats.org/officeDocument/2006/relationships/image" Target="../media/image122.jpeg"/><Relationship Id="rId5" Type="http://schemas.openxmlformats.org/officeDocument/2006/relationships/image" Target="../media/image23.jpeg"/><Relationship Id="rId15" Type="http://schemas.openxmlformats.org/officeDocument/2006/relationships/image" Target="../media/image46.jpeg"/><Relationship Id="rId23" Type="http://schemas.openxmlformats.org/officeDocument/2006/relationships/image" Target="../media/image60.jpeg"/><Relationship Id="rId28" Type="http://schemas.openxmlformats.org/officeDocument/2006/relationships/image" Target="../media/image56.jpeg"/><Relationship Id="rId36" Type="http://schemas.openxmlformats.org/officeDocument/2006/relationships/image" Target="../media/image54.jpeg"/><Relationship Id="rId10" Type="http://schemas.openxmlformats.org/officeDocument/2006/relationships/image" Target="../media/image40.jpeg"/><Relationship Id="rId19" Type="http://schemas.openxmlformats.org/officeDocument/2006/relationships/image" Target="../media/image51.jpeg"/><Relationship Id="rId31" Type="http://schemas.openxmlformats.org/officeDocument/2006/relationships/image" Target="../media/image59.jpeg"/><Relationship Id="rId44" Type="http://schemas.openxmlformats.org/officeDocument/2006/relationships/image" Target="../media/image120.jpeg"/><Relationship Id="rId4" Type="http://schemas.openxmlformats.org/officeDocument/2006/relationships/image" Target="../media/image27.jpeg"/><Relationship Id="rId9" Type="http://schemas.openxmlformats.org/officeDocument/2006/relationships/image" Target="../media/image39.jpeg"/><Relationship Id="rId14" Type="http://schemas.openxmlformats.org/officeDocument/2006/relationships/image" Target="../media/image45.jpeg"/><Relationship Id="rId22" Type="http://schemas.openxmlformats.org/officeDocument/2006/relationships/image" Target="../media/image55.jpeg"/><Relationship Id="rId27" Type="http://schemas.openxmlformats.org/officeDocument/2006/relationships/image" Target="../media/image131.jpg"/><Relationship Id="rId30" Type="http://schemas.openxmlformats.org/officeDocument/2006/relationships/image" Target="../media/image58.jpeg"/><Relationship Id="rId35" Type="http://schemas.openxmlformats.org/officeDocument/2006/relationships/image" Target="../media/image48.jpeg"/><Relationship Id="rId43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3D Shape</a:t>
            </a:r>
            <a:br>
              <a:rPr lang="en-US" sz="8000" dirty="0"/>
            </a:br>
            <a:r>
              <a:rPr lang="en-US" sz="8000" dirty="0"/>
              <a:t>Attributes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7" y="3996525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David F. Fouhey</a:t>
            </a:r>
            <a:r>
              <a:rPr lang="en-US" sz="2400" baseline="300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2537" y="3996525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Abhinav</a:t>
            </a:r>
            <a:r>
              <a:rPr lang="en-US" sz="2400" dirty="0"/>
              <a:t> Gupta</a:t>
            </a:r>
            <a:r>
              <a:rPr lang="en-US" sz="2400" baseline="300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0057" y="3996525"/>
            <a:ext cx="3017520" cy="46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Andrew Zisserman</a:t>
            </a:r>
            <a:r>
              <a:rPr lang="en-US" sz="2400" baseline="30000" dirty="0"/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2786" y="5051616"/>
            <a:ext cx="6918429" cy="923330"/>
            <a:chOff x="1708291" y="5051616"/>
            <a:chExt cx="6289481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1708291" y="5051617"/>
              <a:ext cx="3091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/>
                <a:t>1</a:t>
              </a:r>
              <a:r>
                <a:rPr lang="en-US" dirty="0"/>
                <a:t>Robotics Institute</a:t>
              </a:r>
            </a:p>
            <a:p>
              <a:pPr algn="ctr"/>
              <a:r>
                <a:rPr lang="en-US" dirty="0"/>
                <a:t>Carnegie Mellon University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6262" y="5051616"/>
              <a:ext cx="30915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/>
                <a:t>2</a:t>
              </a:r>
              <a:r>
                <a:rPr lang="en-US" dirty="0"/>
                <a:t>Dept. of Engineering Science</a:t>
              </a:r>
            </a:p>
            <a:p>
              <a:pPr algn="ctr"/>
              <a:r>
                <a:rPr lang="en-US" dirty="0"/>
                <a:t>University of Oxford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349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9739" y="3784600"/>
            <a:ext cx="8764523" cy="1060827"/>
            <a:chOff x="189739" y="3841685"/>
            <a:chExt cx="8764523" cy="1060827"/>
          </a:xfrm>
        </p:grpSpPr>
        <p:pic>
          <p:nvPicPr>
            <p:cNvPr id="55" name="Picture 73" descr="C:\Users\david\Dropbox\CVPR16\sampleConstrained\12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159" y="3841686"/>
              <a:ext cx="704619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74" descr="C:\Users\david\Dropbox\CVPR16\sampleConstrained\16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440" y="3841686"/>
              <a:ext cx="1581459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75" descr="C:\Users\david\Dropbox\CVPR16\sampleConstrained\1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409" y="3841686"/>
              <a:ext cx="156770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5" descr="C:\Users\david\Dropbox\CVPR16\sampleConstrained\16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3841686"/>
              <a:ext cx="1569657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86" descr="C:\Users\david\Dropbox\CVPR16\sampleConstrained\17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943" y="3841686"/>
              <a:ext cx="1306422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9" descr="C:\Users\david\Dropbox\CVPR16\sampleConstrained\1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24" y="3841685"/>
              <a:ext cx="1414438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89739" y="1447800"/>
            <a:ext cx="8764523" cy="1060826"/>
            <a:chOff x="189739" y="1454709"/>
            <a:chExt cx="8764523" cy="1060826"/>
          </a:xfrm>
        </p:grpSpPr>
        <p:pic>
          <p:nvPicPr>
            <p:cNvPr id="48" name="Picture 61" descr="C:\Users\david\Dropbox\CVPR16\sampleConstrained\7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1454709"/>
              <a:ext cx="710753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2" descr="C:\Users\david\Dropbox\CVPR16\sampleConstrained\7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398" y="1454709"/>
              <a:ext cx="70544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77" descr="C:\Users\david\Dropbox\CVPR16\sampleConstrained\13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504" y="1454709"/>
              <a:ext cx="1414435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3" descr="C:\Users\david\Dropbox\CVPR16\sampleConstrained\15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190" y="1454709"/>
              <a:ext cx="795620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4" descr="C:\Users\david\Dropbox\CVPR16\sampleConstrained\16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856" y="1454709"/>
              <a:ext cx="1583322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2" descr="C:\Users\david\Dropbox\CVPR16\sampleConstrained\155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951" y="1454709"/>
              <a:ext cx="1414435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7" descr="C:\Users\david\Dropbox\CVPR16\sampleConstrained\5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24" y="1454709"/>
              <a:ext cx="1414438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89739" y="2616200"/>
            <a:ext cx="8764523" cy="1060826"/>
            <a:chOff x="189739" y="2648197"/>
            <a:chExt cx="8764523" cy="1060826"/>
          </a:xfrm>
        </p:grpSpPr>
        <p:pic>
          <p:nvPicPr>
            <p:cNvPr id="42" name="Picture 60" descr="C:\Users\david\Dropbox\CVPR16\sampleConstrained\39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2648197"/>
              <a:ext cx="1414440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76" descr="C:\Users\david\Dropbox\CVPR16\sampleConstrained\13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253" y="2648197"/>
              <a:ext cx="795621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9" descr="C:\Users\david\Dropbox\CVPR16\sampleConstrained\142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948" y="2648197"/>
              <a:ext cx="141443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1" descr="C:\Users\david\Dropbox\CVPR16\sampleConstrained\147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152" y="2648197"/>
              <a:ext cx="141443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6" descr="C:\Users\david\Dropbox\CVPR16\sampleConstrained\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662" y="2648197"/>
              <a:ext cx="71108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5" descr="C:\Users\david\Dropbox\CVPR16\sampleConstrained\70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24" y="2648197"/>
              <a:ext cx="1414438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54" descr="C:\Users\david\Dropbox\CVPR16\sampleConstrained\184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458" y="2648197"/>
              <a:ext cx="795620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89739" y="4942996"/>
            <a:ext cx="8764523" cy="1070830"/>
            <a:chOff x="189739" y="4942996"/>
            <a:chExt cx="8764523" cy="1070830"/>
          </a:xfrm>
        </p:grpSpPr>
        <p:pic>
          <p:nvPicPr>
            <p:cNvPr id="62" name="Picture 88" descr="C:\Users\david\Dropbox\CVPR16\sampleConstrained\192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56" y="4953000"/>
              <a:ext cx="1414436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9" descr="C:\Users\david\Dropbox\CVPR16\sampleConstrained\195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4953000"/>
              <a:ext cx="710753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90" descr="C:\Users\david\Dropbox\CVPR16\sampleConstrained\198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873" y="4953000"/>
              <a:ext cx="1596232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91" descr="C:\Users\david\Dropbox\CVPR16\sampleConstrained\194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169" y="4953000"/>
              <a:ext cx="774403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92" descr="C:\Users\david\Dropbox\CVPR16\sampleConstrained\191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636" y="4953000"/>
              <a:ext cx="795620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7" descr="C:\Users\david\Dropbox\CVPR16\sampleConstrained\107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056" y="4953000"/>
              <a:ext cx="710753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70" descr="C:\Users\david\Dropbox\CVPR16\sampleConstrained\121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644" y="4953000"/>
              <a:ext cx="795618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320" y="4942996"/>
              <a:ext cx="839263" cy="107083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4417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684" y="1450579"/>
            <a:ext cx="827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Positives: Has Planar Surfaces</a:t>
            </a:r>
          </a:p>
        </p:txBody>
      </p:sp>
      <p:pic>
        <p:nvPicPr>
          <p:cNvPr id="2052" name="Picture 4" descr="C:\Users\david\Dropbox\CVPR16\attr\planar\13863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8" y="2286000"/>
            <a:ext cx="2571753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david\Desktop\cvpr16\cvpr16\cvpr16\supp2\suppAnnot\1_P\11195077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2" y="2286000"/>
            <a:ext cx="2571750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avid\Desktop\cvpr16\cvpr16\cvpr16\supp2\suppAnnot\1_P\117066115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43" y="2286000"/>
            <a:ext cx="3429000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7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684" y="1450579"/>
            <a:ext cx="827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Negatives: Has Planar Surfaces</a:t>
            </a:r>
          </a:p>
        </p:txBody>
      </p:sp>
      <p:pic>
        <p:nvPicPr>
          <p:cNvPr id="9" name="Picture 2" descr="http://balaton.graphics.cs.cmu.edu/dfouhey/cvpr16/supp2/suppAnnotBak/1_N/10703207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558" y="2286000"/>
            <a:ext cx="4031242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balaton.graphics.cs.cmu.edu/dfouhey/cvpr16/supp2/suppAnnot/2_P/25796653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4188" y="2286000"/>
            <a:ext cx="4378255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0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19" name="Picture 2" descr="http://balaton.graphics.cs.cmu.edu/dfouhey/cvpr16/supp2/suppAnnot/4_P/3229179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8" y="2286000"/>
            <a:ext cx="2571750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balaton.graphics.cs.cmu.edu/dfouhey/cvpr16/supp2/suppAnnot/4_P/7011334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54" y="2286000"/>
            <a:ext cx="2280285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balaton.graphics.cs.cmu.edu/dfouhey/cvpr16/supp2/suppAnnot/4_P/5348122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85" y="2286000"/>
            <a:ext cx="2413158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4684" y="1450579"/>
            <a:ext cx="827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Positives: Has Point/Line Contact</a:t>
            </a:r>
          </a:p>
        </p:txBody>
      </p:sp>
    </p:spTree>
    <p:extLst>
      <p:ext uri="{BB962C8B-B14F-4D97-AF65-F5344CB8AC3E}">
        <p14:creationId xmlns:p14="http://schemas.microsoft.com/office/powerpoint/2010/main" val="82407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684" y="1450579"/>
            <a:ext cx="827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Negatives: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Has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Point/Line Contact</a:t>
            </a:r>
          </a:p>
        </p:txBody>
      </p:sp>
      <p:pic>
        <p:nvPicPr>
          <p:cNvPr id="10" name="Picture 2" descr="http://balaton.graphics.cs.cmu.edu/dfouhey/cvpr16/supp2/suppAnnotBak/4_N/1065319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8" y="2286000"/>
            <a:ext cx="2494598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balaton.graphics.cs.cmu.edu/dfouhey/cvpr16/supp2/suppAnnotBak/4_N/14244464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54" y="2286000"/>
            <a:ext cx="2293144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balaton.graphics.cs.cmu.edu/dfouhey/cvpr16/supp2/suppAnnotBak/4_N/14496342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93" y="2286000"/>
            <a:ext cx="2571750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2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2904" y="1450579"/>
            <a:ext cx="827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Positives: Has Thin Structures</a:t>
            </a:r>
          </a:p>
        </p:txBody>
      </p:sp>
      <p:pic>
        <p:nvPicPr>
          <p:cNvPr id="8" name="Picture 2" descr="http://balaton.graphics.cs.cmu.edu/dfouhey/cvpr16/supp2/suppAnnot/10_P/14380640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8" y="2286000"/>
            <a:ext cx="2571750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alaton.graphics.cs.cmu.edu/dfouhey/cvpr16/supp2/suppAnnot/10_P/2728923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85" y="2286000"/>
            <a:ext cx="2288858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alaton.graphics.cs.cmu.edu/dfouhey/cvpr16/supp2/suppAnnot/10_P/52939829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17" y="2286000"/>
            <a:ext cx="2288858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79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2904" y="1450579"/>
            <a:ext cx="827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Negatives: Has Thin Structures</a:t>
            </a:r>
          </a:p>
        </p:txBody>
      </p:sp>
      <p:pic>
        <p:nvPicPr>
          <p:cNvPr id="7" name="Picture 4" descr="http://balaton.graphics.cs.cmu.edu/dfouhey/cvpr16/supp2/suppAnnotBak/10_N/127068043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7149" y="2286000"/>
            <a:ext cx="5905294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9" y="2286001"/>
            <a:ext cx="2571750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149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9739" y="3784600"/>
            <a:ext cx="8764523" cy="1060827"/>
            <a:chOff x="189739" y="3841685"/>
            <a:chExt cx="8764523" cy="1060827"/>
          </a:xfrm>
        </p:grpSpPr>
        <p:pic>
          <p:nvPicPr>
            <p:cNvPr id="55" name="Picture 73" descr="C:\Users\david\Dropbox\CVPR16\sampleConstrained\12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159" y="3841686"/>
              <a:ext cx="704619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74" descr="C:\Users\david\Dropbox\CVPR16\sampleConstrained\16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440" y="3841686"/>
              <a:ext cx="1581459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75" descr="C:\Users\david\Dropbox\CVPR16\sampleConstrained\1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409" y="3841686"/>
              <a:ext cx="156770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5" descr="C:\Users\david\Dropbox\CVPR16\sampleConstrained\16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3841686"/>
              <a:ext cx="1569657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86" descr="C:\Users\david\Dropbox\CVPR16\sampleConstrained\17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943" y="3841686"/>
              <a:ext cx="1306422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9" descr="C:\Users\david\Dropbox\CVPR16\sampleConstrained\1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24" y="3841685"/>
              <a:ext cx="1414438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89739" y="1447800"/>
            <a:ext cx="8764523" cy="1060826"/>
            <a:chOff x="189739" y="1454709"/>
            <a:chExt cx="8764523" cy="1060826"/>
          </a:xfrm>
        </p:grpSpPr>
        <p:pic>
          <p:nvPicPr>
            <p:cNvPr id="48" name="Picture 61" descr="C:\Users\david\Dropbox\CVPR16\sampleConstrained\7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1454709"/>
              <a:ext cx="710753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2" descr="C:\Users\david\Dropbox\CVPR16\sampleConstrained\7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398" y="1454709"/>
              <a:ext cx="70544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77" descr="C:\Users\david\Dropbox\CVPR16\sampleConstrained\13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504" y="1454709"/>
              <a:ext cx="1414435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3" descr="C:\Users\david\Dropbox\CVPR16\sampleConstrained\15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190" y="1454709"/>
              <a:ext cx="795620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4" descr="C:\Users\david\Dropbox\CVPR16\sampleConstrained\16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856" y="1454709"/>
              <a:ext cx="1583322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2" descr="C:\Users\david\Dropbox\CVPR16\sampleConstrained\155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951" y="1454709"/>
              <a:ext cx="1414435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7" descr="C:\Users\david\Dropbox\CVPR16\sampleConstrained\5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24" y="1454709"/>
              <a:ext cx="1414438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89739" y="2616200"/>
            <a:ext cx="8764523" cy="1060826"/>
            <a:chOff x="189739" y="2648197"/>
            <a:chExt cx="8764523" cy="1060826"/>
          </a:xfrm>
        </p:grpSpPr>
        <p:pic>
          <p:nvPicPr>
            <p:cNvPr id="42" name="Picture 60" descr="C:\Users\david\Dropbox\CVPR16\sampleConstrained\39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2648197"/>
              <a:ext cx="1414440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76" descr="C:\Users\david\Dropbox\CVPR16\sampleConstrained\13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253" y="2648197"/>
              <a:ext cx="795621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9" descr="C:\Users\david\Dropbox\CVPR16\sampleConstrained\142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948" y="2648197"/>
              <a:ext cx="141443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1" descr="C:\Users\david\Dropbox\CVPR16\sampleConstrained\147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152" y="2648197"/>
              <a:ext cx="141443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6" descr="C:\Users\david\Dropbox\CVPR16\sampleConstrained\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662" y="2648197"/>
              <a:ext cx="711086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5" descr="C:\Users\david\Dropbox\CVPR16\sampleConstrained\70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824" y="2648197"/>
              <a:ext cx="1414438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54" descr="C:\Users\david\Dropbox\CVPR16\sampleConstrained\184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458" y="2648197"/>
              <a:ext cx="795620" cy="1060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89739" y="4942996"/>
            <a:ext cx="8764523" cy="1070830"/>
            <a:chOff x="189739" y="4942996"/>
            <a:chExt cx="8764523" cy="1070830"/>
          </a:xfrm>
        </p:grpSpPr>
        <p:pic>
          <p:nvPicPr>
            <p:cNvPr id="62" name="Picture 88" descr="C:\Users\david\Dropbox\CVPR16\sampleConstrained\192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56" y="4953000"/>
              <a:ext cx="1414436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9" descr="C:\Users\david\Dropbox\CVPR16\sampleConstrained\195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9" y="4953000"/>
              <a:ext cx="710753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90" descr="C:\Users\david\Dropbox\CVPR16\sampleConstrained\198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873" y="4953000"/>
              <a:ext cx="1596232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91" descr="C:\Users\david\Dropbox\CVPR16\sampleConstrained\194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169" y="4953000"/>
              <a:ext cx="774403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92" descr="C:\Users\david\Dropbox\CVPR16\sampleConstrained\191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636" y="4953000"/>
              <a:ext cx="795620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7" descr="C:\Users\david\Dropbox\CVPR16\sampleConstrained\107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056" y="4953000"/>
              <a:ext cx="710753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70" descr="C:\Users\david\Dropbox\CVPR16\sampleConstrained\121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644" y="4953000"/>
              <a:ext cx="795618" cy="106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320" y="4942996"/>
              <a:ext cx="839263" cy="107083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07915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2121951" y="3430538"/>
            <a:ext cx="413887" cy="3895793"/>
          </a:xfrm>
          <a:prstGeom prst="rightBrace">
            <a:avLst>
              <a:gd name="adj1" fmla="val 3624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18590" y="5714836"/>
            <a:ext cx="2644055" cy="688475"/>
            <a:chOff x="380999" y="5600893"/>
            <a:chExt cx="3519237" cy="916361"/>
          </a:xfrm>
        </p:grpSpPr>
        <p:grpSp>
          <p:nvGrpSpPr>
            <p:cNvPr id="22" name="Group 21"/>
            <p:cNvGrpSpPr/>
            <p:nvPr/>
          </p:nvGrpSpPr>
          <p:grpSpPr>
            <a:xfrm>
              <a:off x="1332285" y="5639813"/>
              <a:ext cx="2567951" cy="778414"/>
              <a:chOff x="307975" y="2133599"/>
              <a:chExt cx="2282825" cy="691984"/>
            </a:xfrm>
            <a:solidFill>
              <a:schemeClr val="bg1"/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307975" y="2133599"/>
                <a:ext cx="2282825" cy="6919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6" descr="https://upload.wikimedia.org/wikipedia/commons/thumb/9/9b/Flickr_logo.png/640px-Flickr_logo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5" y="2133601"/>
                <a:ext cx="2282825" cy="691982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0999" y="5600893"/>
              <a:ext cx="748079" cy="916361"/>
              <a:chOff x="-1600200" y="2618236"/>
              <a:chExt cx="1470559" cy="180136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-1600200" y="2618236"/>
                <a:ext cx="1470559" cy="18013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8" descr="https://upload.wikimedia.org/wikipedia/commons/5/53/Wikipedia-logo-en-bi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00199" y="2618237"/>
                <a:ext cx="1470558" cy="1801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36369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0999" y="4090290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H. Moore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0443" y="4533259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0999" y="1799329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A. Calder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40443" y="2241622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3164" y="1346912"/>
            <a:ext cx="156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242 Artists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2121951" y="3430538"/>
            <a:ext cx="413887" cy="3895793"/>
          </a:xfrm>
          <a:prstGeom prst="rightBrace">
            <a:avLst>
              <a:gd name="adj1" fmla="val 3624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18590" y="5714836"/>
            <a:ext cx="2644055" cy="688475"/>
            <a:chOff x="380999" y="5600893"/>
            <a:chExt cx="3519237" cy="916361"/>
          </a:xfrm>
        </p:grpSpPr>
        <p:grpSp>
          <p:nvGrpSpPr>
            <p:cNvPr id="22" name="Group 21"/>
            <p:cNvGrpSpPr/>
            <p:nvPr/>
          </p:nvGrpSpPr>
          <p:grpSpPr>
            <a:xfrm>
              <a:off x="1332285" y="5639813"/>
              <a:ext cx="2567951" cy="778414"/>
              <a:chOff x="307975" y="2133599"/>
              <a:chExt cx="2282825" cy="691984"/>
            </a:xfrm>
            <a:solidFill>
              <a:schemeClr val="bg1"/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307975" y="2133599"/>
                <a:ext cx="2282825" cy="6919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6" descr="https://upload.wikimedia.org/wikipedia/commons/thumb/9/9b/Flickr_logo.png/640px-Flickr_logo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5" y="2133601"/>
                <a:ext cx="2282825" cy="691982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0999" y="5600893"/>
              <a:ext cx="748079" cy="916361"/>
              <a:chOff x="-1600200" y="2618236"/>
              <a:chExt cx="1470559" cy="180136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-1600200" y="2618236"/>
                <a:ext cx="1470559" cy="18013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8" descr="https://upload.wikimedia.org/wikipedia/commons/5/53/Wikipedia-logo-en-bi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00199" y="2618237"/>
                <a:ext cx="1470558" cy="1801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3531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avid\Dropbox\CVPR16\ppt\oval\kewgard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46" y="311728"/>
            <a:ext cx="4675909" cy="62345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77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3959" y="1911909"/>
            <a:ext cx="8197055" cy="4532804"/>
            <a:chOff x="463959" y="1911909"/>
            <a:chExt cx="8197055" cy="4532804"/>
          </a:xfrm>
        </p:grpSpPr>
        <p:grpSp>
          <p:nvGrpSpPr>
            <p:cNvPr id="5" name="Group 4"/>
            <p:cNvGrpSpPr/>
            <p:nvPr/>
          </p:nvGrpSpPr>
          <p:grpSpPr>
            <a:xfrm>
              <a:off x="463959" y="1911909"/>
              <a:ext cx="8197055" cy="4171740"/>
              <a:chOff x="463959" y="1911909"/>
              <a:chExt cx="8197055" cy="4171740"/>
            </a:xfrm>
          </p:grpSpPr>
          <p:pic>
            <p:nvPicPr>
              <p:cNvPr id="7" name="Picture 2" descr="C:\Users\david\Dropbox\CVPR16\ppt\calder\rgb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959" y="1911909"/>
                <a:ext cx="2464368" cy="369193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david\Dropbox\CVPR16\ppt\calder\rgb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2061" y="1911909"/>
                <a:ext cx="2768953" cy="369193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892061" y="5683539"/>
                <a:ext cx="27689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Mountains and Clouds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180281" y="1911909"/>
                <a:ext cx="2459826" cy="4167469"/>
                <a:chOff x="3037335" y="1911909"/>
                <a:chExt cx="2459826" cy="4167469"/>
              </a:xfrm>
            </p:grpSpPr>
            <p:pic>
              <p:nvPicPr>
                <p:cNvPr id="12" name="Picture 5" descr="C:\Users\david\Dropbox\CVPR16\ppt\calder\rgb (2)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2023" y="1911909"/>
                  <a:ext cx="2455138" cy="369193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3037335" y="5679268"/>
                  <a:ext cx="2459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i="1" dirty="0"/>
                    <a:t>Five Swords</a:t>
                  </a: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465907" y="5678109"/>
                <a:ext cx="24624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Red Feather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63959" y="6013826"/>
              <a:ext cx="81970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By Alexander Calder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711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0999" y="4090290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H. Moore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0443" y="4533259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0999" y="1799329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A. Calder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40443" y="2241622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9" name="Round Single Corner Rectangle 8"/>
          <p:cNvSpPr/>
          <p:nvPr/>
        </p:nvSpPr>
        <p:spPr>
          <a:xfrm>
            <a:off x="2591673" y="3544504"/>
            <a:ext cx="1685990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Forms</a:t>
            </a:r>
          </a:p>
        </p:txBody>
      </p:sp>
      <p:sp>
        <p:nvSpPr>
          <p:cNvPr id="16" name="Round Single Corner Rectangle 15"/>
          <p:cNvSpPr/>
          <p:nvPr/>
        </p:nvSpPr>
        <p:spPr>
          <a:xfrm>
            <a:off x="2599121" y="4074775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Sheep Piece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78779" y="4303827"/>
            <a:ext cx="512022" cy="0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90633" y="4327894"/>
            <a:ext cx="500167" cy="511646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ingle Corner Rectangle 20"/>
          <p:cNvSpPr/>
          <p:nvPr/>
        </p:nvSpPr>
        <p:spPr>
          <a:xfrm>
            <a:off x="2599121" y="4605046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Locking Piece</a:t>
            </a:r>
          </a:p>
        </p:txBody>
      </p:sp>
      <p:sp>
        <p:nvSpPr>
          <p:cNvPr id="27" name="Round Single Corner Rectangle 26"/>
          <p:cNvSpPr/>
          <p:nvPr/>
        </p:nvSpPr>
        <p:spPr>
          <a:xfrm>
            <a:off x="2590802" y="1799329"/>
            <a:ext cx="1685990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 Swords</a:t>
            </a:r>
          </a:p>
        </p:txBody>
      </p:sp>
      <p:sp>
        <p:nvSpPr>
          <p:cNvPr id="28" name="Round Single Corner Rectangle 27"/>
          <p:cNvSpPr/>
          <p:nvPr/>
        </p:nvSpPr>
        <p:spPr>
          <a:xfrm>
            <a:off x="2598250" y="2329600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Eagle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077909" y="2011551"/>
            <a:ext cx="512892" cy="0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90635" y="2011551"/>
            <a:ext cx="500166" cy="535713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3001019" y="2842728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084271" y="3790865"/>
            <a:ext cx="500167" cy="511646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73164" y="1346912"/>
            <a:ext cx="156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242 Artists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98251" y="1346912"/>
            <a:ext cx="16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2197 Works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2121951" y="3430538"/>
            <a:ext cx="413887" cy="3895793"/>
          </a:xfrm>
          <a:prstGeom prst="rightBrace">
            <a:avLst>
              <a:gd name="adj1" fmla="val 3624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818590" y="5714836"/>
            <a:ext cx="2644055" cy="688475"/>
            <a:chOff x="380999" y="5600893"/>
            <a:chExt cx="3519237" cy="916361"/>
          </a:xfrm>
        </p:grpSpPr>
        <p:grpSp>
          <p:nvGrpSpPr>
            <p:cNvPr id="37" name="Group 36"/>
            <p:cNvGrpSpPr/>
            <p:nvPr/>
          </p:nvGrpSpPr>
          <p:grpSpPr>
            <a:xfrm>
              <a:off x="1332285" y="5639813"/>
              <a:ext cx="2567951" cy="778414"/>
              <a:chOff x="307975" y="2133599"/>
              <a:chExt cx="2282825" cy="691984"/>
            </a:xfrm>
            <a:solidFill>
              <a:schemeClr val="bg1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307975" y="2133599"/>
                <a:ext cx="2282825" cy="6919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6" descr="https://upload.wikimedia.org/wikipedia/commons/thumb/9/9b/Flickr_logo.png/640px-Flickr_logo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5" y="2133601"/>
                <a:ext cx="2282825" cy="691982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80999" y="5600893"/>
              <a:ext cx="748079" cy="916361"/>
              <a:chOff x="-1600200" y="2618236"/>
              <a:chExt cx="1470559" cy="180136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-1600200" y="2618236"/>
                <a:ext cx="1470559" cy="18013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8" descr="https://upload.wikimedia.org/wikipedia/commons/5/53/Wikipedia-logo-en-bi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00199" y="2618237"/>
                <a:ext cx="1470558" cy="1801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0970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34948" y="1433076"/>
            <a:ext cx="6274104" cy="5085586"/>
            <a:chOff x="1434948" y="1181870"/>
            <a:chExt cx="6274104" cy="5085586"/>
          </a:xfrm>
        </p:grpSpPr>
        <p:grpSp>
          <p:nvGrpSpPr>
            <p:cNvPr id="5" name="Group 4"/>
            <p:cNvGrpSpPr/>
            <p:nvPr/>
          </p:nvGrpSpPr>
          <p:grpSpPr>
            <a:xfrm>
              <a:off x="1434948" y="1623315"/>
              <a:ext cx="6274104" cy="4213254"/>
              <a:chOff x="1226190" y="1808569"/>
              <a:chExt cx="5703731" cy="3830231"/>
            </a:xfrm>
          </p:grpSpPr>
          <p:pic>
            <p:nvPicPr>
              <p:cNvPr id="12" name="Picture 2" descr="C:\Users\david\Dropbox\CVPR16\ppt\oval\yorkshire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1808569"/>
                <a:ext cx="2738920" cy="18288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david\Dropbox\CVPR16\ppt\oval\columbu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802" y="3706614"/>
                <a:ext cx="1461718" cy="19321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david\Dropbox\CVPR16\ppt\oval\kewgardens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6191" y="1808569"/>
                <a:ext cx="1371600" cy="18288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5" descr="C:\Users\david\Dropbox\CVPR16\ppt\oval\malag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8596" y="1808569"/>
                <a:ext cx="1371600" cy="18288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6" descr="C:\Users\david\Dropbox\CVPR16\ppt\oval\princeton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6190" y="3706613"/>
                <a:ext cx="2576249" cy="193218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C:\Users\david\Dropbox\CVPR16\ppt\oval\toronto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0036" y="3706614"/>
                <a:ext cx="1289885" cy="19321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434948" y="5836569"/>
              <a:ext cx="28338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Princeton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37521" y="5836569"/>
              <a:ext cx="16078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Columbus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0179" y="5836569"/>
              <a:ext cx="14188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Toronto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96239" y="1181870"/>
              <a:ext cx="30128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Yorkshire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5596" y="1181870"/>
              <a:ext cx="1508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Malaga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4948" y="1192428"/>
              <a:ext cx="1508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438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0999" y="4090290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H. Moore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0443" y="4533259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0999" y="1799329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A. Calder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40443" y="2241622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9" name="Round Single Corner Rectangle 8"/>
          <p:cNvSpPr/>
          <p:nvPr/>
        </p:nvSpPr>
        <p:spPr>
          <a:xfrm>
            <a:off x="2591673" y="3544504"/>
            <a:ext cx="1685990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Forms</a:t>
            </a:r>
          </a:p>
        </p:txBody>
      </p:sp>
      <p:sp>
        <p:nvSpPr>
          <p:cNvPr id="16" name="Round Single Corner Rectangle 15"/>
          <p:cNvSpPr/>
          <p:nvPr/>
        </p:nvSpPr>
        <p:spPr>
          <a:xfrm>
            <a:off x="2599121" y="4074775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Sheep Piece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78779" y="4303827"/>
            <a:ext cx="512022" cy="0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90633" y="4327894"/>
            <a:ext cx="500167" cy="511646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ingle Corner Rectangle 20"/>
          <p:cNvSpPr/>
          <p:nvPr/>
        </p:nvSpPr>
        <p:spPr>
          <a:xfrm>
            <a:off x="2599121" y="4605046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Locking Piece</a:t>
            </a:r>
          </a:p>
        </p:txBody>
      </p:sp>
      <p:sp>
        <p:nvSpPr>
          <p:cNvPr id="27" name="Round Single Corner Rectangle 26"/>
          <p:cNvSpPr/>
          <p:nvPr/>
        </p:nvSpPr>
        <p:spPr>
          <a:xfrm>
            <a:off x="2590802" y="1799329"/>
            <a:ext cx="1685990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 Swords</a:t>
            </a:r>
          </a:p>
        </p:txBody>
      </p:sp>
      <p:sp>
        <p:nvSpPr>
          <p:cNvPr id="28" name="Round Single Corner Rectangle 27"/>
          <p:cNvSpPr/>
          <p:nvPr/>
        </p:nvSpPr>
        <p:spPr>
          <a:xfrm>
            <a:off x="2598250" y="2329600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Eagle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077909" y="2011551"/>
            <a:ext cx="512892" cy="0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90635" y="2011551"/>
            <a:ext cx="500166" cy="535713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3001019" y="2842728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084271" y="3790865"/>
            <a:ext cx="500167" cy="511646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73164" y="1346912"/>
            <a:ext cx="156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242 Artists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98251" y="1346912"/>
            <a:ext cx="16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2197 Works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2121951" y="3430538"/>
            <a:ext cx="413887" cy="3895793"/>
          </a:xfrm>
          <a:prstGeom prst="rightBrace">
            <a:avLst>
              <a:gd name="adj1" fmla="val 3624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18590" y="5714836"/>
            <a:ext cx="2644055" cy="688475"/>
            <a:chOff x="380999" y="5600893"/>
            <a:chExt cx="3519237" cy="916361"/>
          </a:xfrm>
        </p:grpSpPr>
        <p:grpSp>
          <p:nvGrpSpPr>
            <p:cNvPr id="35" name="Group 34"/>
            <p:cNvGrpSpPr/>
            <p:nvPr/>
          </p:nvGrpSpPr>
          <p:grpSpPr>
            <a:xfrm>
              <a:off x="1332285" y="5639813"/>
              <a:ext cx="2567951" cy="778414"/>
              <a:chOff x="307975" y="2133599"/>
              <a:chExt cx="2282825" cy="691984"/>
            </a:xfrm>
            <a:solidFill>
              <a:schemeClr val="bg1"/>
            </a:solidFill>
          </p:grpSpPr>
          <p:sp>
            <p:nvSpPr>
              <p:cNvPr id="39" name="Rectangle 38"/>
              <p:cNvSpPr/>
              <p:nvPr/>
            </p:nvSpPr>
            <p:spPr>
              <a:xfrm>
                <a:off x="307975" y="2133599"/>
                <a:ext cx="2282825" cy="6919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6" descr="https://upload.wikimedia.org/wikipedia/commons/thumb/9/9b/Flickr_logo.png/640px-Flickr_logo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5" y="2133601"/>
                <a:ext cx="2282825" cy="691982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80999" y="5600893"/>
              <a:ext cx="748079" cy="916361"/>
              <a:chOff x="-1600200" y="2618236"/>
              <a:chExt cx="1470559" cy="180136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-1600200" y="2618236"/>
                <a:ext cx="1470559" cy="18013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8" descr="https://upload.wikimedia.org/wikipedia/commons/5/53/Wikipedia-logo-en-bi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00199" y="2618237"/>
                <a:ext cx="1470558" cy="1801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60999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0999" y="4090290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H. Moore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0443" y="4533259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0999" y="1799329"/>
            <a:ext cx="1556298" cy="42444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A. Calder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40443" y="2241622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9" name="Round Single Corner Rectangle 8"/>
          <p:cNvSpPr/>
          <p:nvPr/>
        </p:nvSpPr>
        <p:spPr>
          <a:xfrm>
            <a:off x="2591673" y="3544504"/>
            <a:ext cx="1685990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Forms</a:t>
            </a:r>
          </a:p>
        </p:txBody>
      </p:sp>
      <p:sp>
        <p:nvSpPr>
          <p:cNvPr id="16" name="Round Single Corner Rectangle 15"/>
          <p:cNvSpPr/>
          <p:nvPr/>
        </p:nvSpPr>
        <p:spPr>
          <a:xfrm>
            <a:off x="2599121" y="4074775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Sheep Piece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78779" y="4303827"/>
            <a:ext cx="512022" cy="0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90633" y="4327894"/>
            <a:ext cx="500167" cy="511646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ingle Corner Rectangle 20"/>
          <p:cNvSpPr/>
          <p:nvPr/>
        </p:nvSpPr>
        <p:spPr>
          <a:xfrm>
            <a:off x="2599121" y="4605046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Locking Piece</a:t>
            </a:r>
          </a:p>
        </p:txBody>
      </p:sp>
      <p:sp>
        <p:nvSpPr>
          <p:cNvPr id="27" name="Round Single Corner Rectangle 26"/>
          <p:cNvSpPr/>
          <p:nvPr/>
        </p:nvSpPr>
        <p:spPr>
          <a:xfrm>
            <a:off x="2590802" y="1799329"/>
            <a:ext cx="1685990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 Swords</a:t>
            </a:r>
          </a:p>
        </p:txBody>
      </p:sp>
      <p:sp>
        <p:nvSpPr>
          <p:cNvPr id="28" name="Round Single Corner Rectangle 27"/>
          <p:cNvSpPr/>
          <p:nvPr/>
        </p:nvSpPr>
        <p:spPr>
          <a:xfrm>
            <a:off x="2598250" y="2329600"/>
            <a:ext cx="1678542" cy="42444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Eagle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077909" y="2011551"/>
            <a:ext cx="512892" cy="0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90635" y="2011551"/>
            <a:ext cx="500166" cy="535713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3001019" y="2842728"/>
            <a:ext cx="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084271" y="3790865"/>
            <a:ext cx="500167" cy="511646"/>
          </a:xfrm>
          <a:prstGeom prst="straightConnector1">
            <a:avLst/>
          </a:prstGeom>
          <a:ln w="7620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73164" y="1346912"/>
            <a:ext cx="156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242 Artists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98251" y="1346912"/>
            <a:ext cx="16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2197 Works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00876" y="1346912"/>
            <a:ext cx="431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143K Images in 9352 Viewpoint Clusters</a:t>
            </a:r>
          </a:p>
        </p:txBody>
      </p:sp>
      <p:cxnSp>
        <p:nvCxnSpPr>
          <p:cNvPr id="39" name="Straight Arrow Connector 38"/>
          <p:cNvCxnSpPr>
            <a:endCxn id="41" idx="1"/>
          </p:cNvCxnSpPr>
          <p:nvPr/>
        </p:nvCxnSpPr>
        <p:spPr>
          <a:xfrm flipV="1">
            <a:off x="4419600" y="2366789"/>
            <a:ext cx="357338" cy="1449631"/>
          </a:xfrm>
          <a:prstGeom prst="straightConnector1">
            <a:avLst/>
          </a:prstGeom>
          <a:ln w="76200" cap="rnd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4" idx="1"/>
          </p:cNvCxnSpPr>
          <p:nvPr/>
        </p:nvCxnSpPr>
        <p:spPr>
          <a:xfrm flipV="1">
            <a:off x="4419600" y="3618973"/>
            <a:ext cx="358968" cy="171892"/>
          </a:xfrm>
          <a:prstGeom prst="straightConnector1">
            <a:avLst/>
          </a:prstGeom>
          <a:ln w="76200" cap="rnd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0" descr="http://balaton.graphics.cs.cmu.edu/dfouhey/s2015/autoLabel/dataFinal/data/0/6/4/6876138064/rg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" t="14848"/>
          <a:stretch/>
        </p:blipFill>
        <p:spPr bwMode="auto">
          <a:xfrm>
            <a:off x="4760068" y="4283551"/>
            <a:ext cx="985662" cy="709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>
            <a:endCxn id="50" idx="1"/>
          </p:cNvCxnSpPr>
          <p:nvPr/>
        </p:nvCxnSpPr>
        <p:spPr>
          <a:xfrm>
            <a:off x="4407328" y="3823978"/>
            <a:ext cx="352740" cy="814430"/>
          </a:xfrm>
          <a:prstGeom prst="straightConnector1">
            <a:avLst/>
          </a:prstGeom>
          <a:ln w="76200" cap="rnd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776938" y="1795289"/>
            <a:ext cx="3962400" cy="1148774"/>
            <a:chOff x="4953000" y="2209528"/>
            <a:chExt cx="3962400" cy="1148774"/>
          </a:xfrm>
        </p:grpSpPr>
        <p:pic>
          <p:nvPicPr>
            <p:cNvPr id="40" name="Picture 2" descr="http://balaton.graphics.cs.cmu.edu/dfouhey/s2015/autoLabel/dataFinal/data/3/4/6/405649346/rgb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24179" y="2215302"/>
              <a:ext cx="162216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http://balaton.graphics.cs.cmu.edu/dfouhey/s2015/autoLabel/dataFinal/data/7/3/8/6288441738/rg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53000" y="2209528"/>
              <a:ext cx="1487919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http://balaton.graphics.cs.cmu.edu/dfouhey/s2015/autoLabel/dataFinal/data/1/0/5/8622979105/rgb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29600" y="2228954"/>
              <a:ext cx="685800" cy="4928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229600" y="2767753"/>
              <a:ext cx="682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…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78568" y="3038305"/>
            <a:ext cx="3959140" cy="1152168"/>
            <a:chOff x="4953000" y="3635585"/>
            <a:chExt cx="3959140" cy="1152168"/>
          </a:xfrm>
        </p:grpSpPr>
        <p:pic>
          <p:nvPicPr>
            <p:cNvPr id="44" name="Picture 8" descr="http://balaton.graphics.cs.cmu.edu/dfouhey/s2015/autoLabel/dataFinal/data/2/9/4/14699996294/rgb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53000" y="3644753"/>
              <a:ext cx="163437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http://balaton.graphics.cs.cmu.edu/dfouhey/s2015/autoLabel/dataFinal/data/0/0/2/6876137002/rgb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53565" y="3644753"/>
              <a:ext cx="149006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http://balaton.graphics.cs.cmu.edu/dfouhey/s2015/autoLabel/dataFinal/data/0/4/1/9126456041/rgb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3635585"/>
              <a:ext cx="682540" cy="4521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8229600" y="4202978"/>
              <a:ext cx="682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…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745730" y="4346020"/>
            <a:ext cx="68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sp>
        <p:nvSpPr>
          <p:cNvPr id="38" name="Right Brace 37"/>
          <p:cNvSpPr/>
          <p:nvPr/>
        </p:nvSpPr>
        <p:spPr>
          <a:xfrm rot="5400000">
            <a:off x="2121951" y="3430538"/>
            <a:ext cx="413887" cy="3895793"/>
          </a:xfrm>
          <a:prstGeom prst="rightBrace">
            <a:avLst>
              <a:gd name="adj1" fmla="val 3624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533305" y="5744077"/>
            <a:ext cx="1929340" cy="58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" descr="https://upload.wikimedia.org/wikipedia/commons/thumb/9/9b/Flickr_logo.png/640px-Flickr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05" y="5744079"/>
            <a:ext cx="1929340" cy="5848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59" name="Group 58"/>
          <p:cNvGrpSpPr/>
          <p:nvPr/>
        </p:nvGrpSpPr>
        <p:grpSpPr>
          <a:xfrm>
            <a:off x="818590" y="5714836"/>
            <a:ext cx="562043" cy="688475"/>
            <a:chOff x="-1600200" y="2618236"/>
            <a:chExt cx="1470559" cy="1801365"/>
          </a:xfrm>
        </p:grpSpPr>
        <p:sp>
          <p:nvSpPr>
            <p:cNvPr id="60" name="Rectangle 59"/>
            <p:cNvSpPr/>
            <p:nvPr/>
          </p:nvSpPr>
          <p:spPr>
            <a:xfrm>
              <a:off x="-1600200" y="2618236"/>
              <a:ext cx="1470559" cy="18013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8" descr="https://upload.wikimedia.org/wikipedia/commons/5/53/Wikipedia-logo-en-bi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199" y="2618237"/>
              <a:ext cx="1470558" cy="180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2" descr="http://balaton.graphics.cs.cmu.edu/dfouhey/s2015/autoLabel/dataFinal/data/9/0/5/3652370905/rgb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3" t="8236" r="31240" b="27996"/>
          <a:stretch/>
        </p:blipFill>
        <p:spPr bwMode="auto">
          <a:xfrm>
            <a:off x="6989510" y="4263801"/>
            <a:ext cx="1005064" cy="709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8056310" y="4388740"/>
            <a:ext cx="68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6479133" y="4618658"/>
            <a:ext cx="409852" cy="0"/>
          </a:xfrm>
          <a:prstGeom prst="straightConnector1">
            <a:avLst/>
          </a:prstGeom>
          <a:ln w="76200" cap="rnd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ight Brace 70"/>
          <p:cNvSpPr/>
          <p:nvPr/>
        </p:nvSpPr>
        <p:spPr>
          <a:xfrm rot="5400000">
            <a:off x="6477115" y="3364586"/>
            <a:ext cx="413887" cy="3895793"/>
          </a:xfrm>
          <a:prstGeom prst="rightBrace">
            <a:avLst>
              <a:gd name="adj1" fmla="val 3624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4" descr="https://upload.wikimedia.org/wikipedia/commons/thumb/2/2f/Google_2015_logo.svg/2000px-Google_2015_logo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567" y="5747167"/>
            <a:ext cx="2033503" cy="68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https://upload.wikimedia.org/wikipedia/commons/thumb/9/9b/Flickr_logo.png/640px-Flickr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55" y="5744079"/>
            <a:ext cx="1929340" cy="5848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26960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60318" y="2362200"/>
            <a:ext cx="2600540" cy="947068"/>
            <a:chOff x="6060318" y="2362200"/>
            <a:chExt cx="2600540" cy="947068"/>
          </a:xfrm>
        </p:grpSpPr>
        <p:sp>
          <p:nvSpPr>
            <p:cNvPr id="14" name="Cube 13"/>
            <p:cNvSpPr/>
            <p:nvPr/>
          </p:nvSpPr>
          <p:spPr>
            <a:xfrm>
              <a:off x="6446467" y="2362200"/>
              <a:ext cx="290698" cy="841838"/>
            </a:xfrm>
            <a:prstGeom prst="cube">
              <a:avLst>
                <a:gd name="adj" fmla="val 28533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060318" y="2956670"/>
              <a:ext cx="280919" cy="352598"/>
            </a:xfrm>
            <a:prstGeom prst="straightConnector1">
              <a:avLst/>
            </a:prstGeom>
            <a:ln w="88900" cap="rnd">
              <a:solidFill>
                <a:schemeClr val="tx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796926" y="2422718"/>
              <a:ext cx="1863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12D Shape 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3143" y="2485718"/>
            <a:ext cx="5963324" cy="2669560"/>
            <a:chOff x="483143" y="2485718"/>
            <a:chExt cx="5963324" cy="2669560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977405" y="3538425"/>
              <a:ext cx="444507" cy="1"/>
            </a:xfrm>
            <a:prstGeom prst="straightConnector1">
              <a:avLst/>
            </a:prstGeom>
            <a:ln w="88900" cap="rnd">
              <a:solidFill>
                <a:schemeClr val="tx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2" descr="http://balaton.graphics.cs.cmu.edu/dfouhey/s2015/autoLabel/dataFinal/data/1/0/9/461812109/rg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43" y="2485718"/>
              <a:ext cx="1390768" cy="208354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be 5"/>
            <p:cNvSpPr/>
            <p:nvPr/>
          </p:nvSpPr>
          <p:spPr>
            <a:xfrm>
              <a:off x="2527142" y="2485718"/>
              <a:ext cx="736608" cy="2104594"/>
            </a:xfrm>
            <a:prstGeom prst="cube">
              <a:avLst>
                <a:gd name="adj" fmla="val 77500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2895446" y="2485718"/>
              <a:ext cx="736608" cy="2104594"/>
            </a:xfrm>
            <a:prstGeom prst="cube">
              <a:avLst>
                <a:gd name="adj" fmla="val 77500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263750" y="2485718"/>
              <a:ext cx="736608" cy="2104594"/>
            </a:xfrm>
            <a:prstGeom prst="cube">
              <a:avLst>
                <a:gd name="adj" fmla="val 77500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3632054" y="2485718"/>
              <a:ext cx="736608" cy="2104594"/>
            </a:xfrm>
            <a:prstGeom prst="cube">
              <a:avLst>
                <a:gd name="adj" fmla="val 77500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>
              <a:off x="4000358" y="2485718"/>
              <a:ext cx="736608" cy="2104594"/>
            </a:xfrm>
            <a:prstGeom prst="cube">
              <a:avLst>
                <a:gd name="adj" fmla="val 77500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5130173" y="2757937"/>
              <a:ext cx="290698" cy="1560157"/>
            </a:xfrm>
            <a:prstGeom prst="cube">
              <a:avLst>
                <a:gd name="adj" fmla="val 28533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5631330" y="2757937"/>
              <a:ext cx="290698" cy="1560157"/>
            </a:xfrm>
            <a:prstGeom prst="cube">
              <a:avLst>
                <a:gd name="adj" fmla="val 28533"/>
              </a:avLst>
            </a:prstGeom>
            <a:solidFill>
              <a:schemeClr val="accent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27142" y="4693612"/>
              <a:ext cx="2209824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Conv. Layers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91616" y="4693612"/>
              <a:ext cx="1854851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FC Layers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481872" y="3538015"/>
              <a:ext cx="444507" cy="1"/>
            </a:xfrm>
            <a:prstGeom prst="straightConnector1">
              <a:avLst/>
            </a:prstGeom>
            <a:ln w="88900" cap="rnd">
              <a:solidFill>
                <a:schemeClr val="tx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83143" y="4693612"/>
              <a:ext cx="139076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99658" y="5486400"/>
            <a:ext cx="4001119" cy="537865"/>
            <a:chOff x="2199658" y="5486400"/>
            <a:chExt cx="4001119" cy="537865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2199658" y="5486400"/>
              <a:ext cx="400111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362200" y="5562600"/>
              <a:ext cx="3698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VGG-M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3730186"/>
            <a:ext cx="8279858" cy="2727221"/>
            <a:chOff x="381000" y="3730186"/>
            <a:chExt cx="8279858" cy="2727221"/>
          </a:xfrm>
        </p:grpSpPr>
        <p:grpSp>
          <p:nvGrpSpPr>
            <p:cNvPr id="25" name="Group 24"/>
            <p:cNvGrpSpPr/>
            <p:nvPr/>
          </p:nvGrpSpPr>
          <p:grpSpPr>
            <a:xfrm>
              <a:off x="6060318" y="3730186"/>
              <a:ext cx="2600540" cy="889262"/>
              <a:chOff x="6060318" y="3730186"/>
              <a:chExt cx="2600540" cy="889262"/>
            </a:xfrm>
          </p:grpSpPr>
          <p:sp>
            <p:nvSpPr>
              <p:cNvPr id="27" name="Cube 26"/>
              <p:cNvSpPr/>
              <p:nvPr/>
            </p:nvSpPr>
            <p:spPr>
              <a:xfrm>
                <a:off x="6446467" y="3730186"/>
                <a:ext cx="290698" cy="839080"/>
              </a:xfrm>
              <a:prstGeom prst="cube">
                <a:avLst>
                  <a:gd name="adj" fmla="val 28533"/>
                </a:avLst>
              </a:prstGeom>
              <a:solidFill>
                <a:schemeClr val="accent1"/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6060318" y="3730186"/>
                <a:ext cx="280919" cy="352598"/>
              </a:xfrm>
              <a:prstGeom prst="straightConnector1">
                <a:avLst/>
              </a:prstGeom>
              <a:ln w="88900" cap="rnd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6796925" y="3788451"/>
                <a:ext cx="18639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1024D Shape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Embedding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1000" y="6149630"/>
              <a:ext cx="800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Triplet loss as in </a:t>
              </a:r>
              <a:r>
                <a:rPr lang="en-US" sz="1400" dirty="0" err="1"/>
                <a:t>Schults</a:t>
              </a:r>
              <a:r>
                <a:rPr lang="en-US" sz="1400" dirty="0"/>
                <a:t> and </a:t>
              </a:r>
              <a:r>
                <a:rPr lang="en-US" sz="1400" dirty="0" err="1"/>
                <a:t>Joachims</a:t>
              </a:r>
              <a:r>
                <a:rPr lang="en-US" sz="1400" dirty="0"/>
                <a:t> ’04, used in </a:t>
              </a:r>
              <a:r>
                <a:rPr lang="en-US" sz="1400" dirty="0" err="1"/>
                <a:t>Schroff</a:t>
              </a:r>
              <a:r>
                <a:rPr lang="en-US" sz="1400" dirty="0"/>
                <a:t> et al. ’14, Wang et al. ‘15, </a:t>
              </a:r>
              <a:r>
                <a:rPr lang="en-US" sz="1400" dirty="0" err="1"/>
                <a:t>Parkhi</a:t>
              </a:r>
              <a:r>
                <a:rPr lang="en-US" sz="1400" dirty="0"/>
                <a:t> et al. ‘15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72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pic>
        <p:nvPicPr>
          <p:cNvPr id="9" name="Picture 2" descr="http://balaton.graphics.cs.cmu.edu/dfouhey/s2015/autoLabel/dataFinal/data/1/0/9/461812109/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68293"/>
            <a:ext cx="863557" cy="12937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75775" y="2455076"/>
            <a:ext cx="113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12D Shape 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000" y="4267200"/>
            <a:ext cx="863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362109" y="3615030"/>
            <a:ext cx="228102" cy="1"/>
          </a:xfrm>
          <a:prstGeom prst="straightConnector1">
            <a:avLst/>
          </a:prstGeom>
          <a:ln w="381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be 9"/>
          <p:cNvSpPr/>
          <p:nvPr/>
        </p:nvSpPr>
        <p:spPr>
          <a:xfrm>
            <a:off x="1644211" y="3075036"/>
            <a:ext cx="377997" cy="1079991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1833209" y="3075036"/>
            <a:ext cx="377997" cy="1079991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2022207" y="3075036"/>
            <a:ext cx="377997" cy="1079991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2211206" y="3075036"/>
            <a:ext cx="377997" cy="1079991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2400204" y="3075036"/>
            <a:ext cx="377997" cy="1079991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/>
          <p:cNvSpPr/>
          <p:nvPr/>
        </p:nvSpPr>
        <p:spPr>
          <a:xfrm>
            <a:off x="2847175" y="3214728"/>
            <a:ext cx="149174" cy="800608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/>
          <p:cNvSpPr/>
          <p:nvPr/>
        </p:nvSpPr>
        <p:spPr>
          <a:xfrm>
            <a:off x="3104347" y="3214728"/>
            <a:ext cx="149174" cy="800608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3600525" y="3011652"/>
            <a:ext cx="149174" cy="431996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369212" y="3316709"/>
            <a:ext cx="144156" cy="180939"/>
          </a:xfrm>
          <a:prstGeom prst="straightConnector1">
            <a:avLst/>
          </a:prstGeom>
          <a:ln w="381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647297" y="3615032"/>
            <a:ext cx="228102" cy="1"/>
          </a:xfrm>
          <a:prstGeom prst="straightConnector1">
            <a:avLst/>
          </a:prstGeom>
          <a:ln w="381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75130" y="3652699"/>
            <a:ext cx="144156" cy="180939"/>
          </a:xfrm>
          <a:prstGeom prst="straightConnector1">
            <a:avLst/>
          </a:prstGeom>
          <a:ln w="381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be 27"/>
          <p:cNvSpPr/>
          <p:nvPr/>
        </p:nvSpPr>
        <p:spPr>
          <a:xfrm>
            <a:off x="3600525" y="3583340"/>
            <a:ext cx="149174" cy="431996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108932" y="4155027"/>
            <a:ext cx="113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1024D Shape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</a:t>
            </a:r>
          </a:p>
        </p:txBody>
      </p:sp>
      <p:pic>
        <p:nvPicPr>
          <p:cNvPr id="1033" name="Picture 9" descr="C:\Users\david\Dropbox\Job\talk\resources\eqn\shapeAtt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5" y="5520875"/>
            <a:ext cx="8156325" cy="4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315197" y="1670789"/>
            <a:ext cx="1100154" cy="2139087"/>
            <a:chOff x="7315197" y="1670789"/>
            <a:chExt cx="1100154" cy="2139087"/>
          </a:xfrm>
        </p:grpSpPr>
        <p:pic>
          <p:nvPicPr>
            <p:cNvPr id="1030" name="Picture 6" descr="http://balaton.graphics.cs.cmu.edu/dfouhey/s2015/autoLabel/dataFinal/data/1/3/6/14301906136/rg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197" y="1670789"/>
              <a:ext cx="1100154" cy="164592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9" descr="C:\Users\david\Dropbox\Job\talk\resources\eqn\shapeAttr2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19197" y="3315227"/>
              <a:ext cx="292155" cy="49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4572000" y="1663396"/>
            <a:ext cx="1098652" cy="2146603"/>
            <a:chOff x="4572000" y="1663396"/>
            <a:chExt cx="1098652" cy="2146603"/>
          </a:xfrm>
        </p:grpSpPr>
        <p:pic>
          <p:nvPicPr>
            <p:cNvPr id="5" name="Picture 2" descr="http://balaton.graphics.cs.cmu.edu/dfouhey/s2015/autoLabel/dataFinal/data/1/0/9/461812109/rgb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63396"/>
              <a:ext cx="1098652" cy="164592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9" descr="C:\Users\david\Dropbox\Job\talk\resources\eqn\shapeAttr2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0896" y="3315351"/>
              <a:ext cx="260860" cy="494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5939155" y="1663397"/>
            <a:ext cx="1098652" cy="2146603"/>
            <a:chOff x="5939155" y="1663397"/>
            <a:chExt cx="1098652" cy="2146603"/>
          </a:xfrm>
        </p:grpSpPr>
        <p:pic>
          <p:nvPicPr>
            <p:cNvPr id="62" name="Picture 9" descr="C:\Users\david\Dropbox\Job\talk\resources\eqn\shapeAttr2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42404" y="3315351"/>
              <a:ext cx="292155" cy="49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ttp://balaton.graphics.cs.cmu.edu/dfouhey/s2015/autoLabel/dataFinal/data/2/9/4/3108192294/rgb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39155" y="1663397"/>
              <a:ext cx="1098652" cy="164592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962400" y="4068644"/>
            <a:ext cx="3081923" cy="1371906"/>
            <a:chOff x="3962400" y="4068644"/>
            <a:chExt cx="3081923" cy="1371906"/>
          </a:xfrm>
        </p:grpSpPr>
        <p:grpSp>
          <p:nvGrpSpPr>
            <p:cNvPr id="55" name="Group 54"/>
            <p:cNvGrpSpPr/>
            <p:nvPr/>
          </p:nvGrpSpPr>
          <p:grpSpPr>
            <a:xfrm>
              <a:off x="6108398" y="4068644"/>
              <a:ext cx="935925" cy="312076"/>
              <a:chOff x="6108398" y="4068644"/>
              <a:chExt cx="935925" cy="31207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108398" y="4068644"/>
                <a:ext cx="304497" cy="304497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739826" y="4076223"/>
                <a:ext cx="304497" cy="30449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6260646" y="4220892"/>
                <a:ext cx="631428" cy="758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962400" y="5440550"/>
              <a:ext cx="12893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851305" y="4220892"/>
            <a:ext cx="1887046" cy="1219658"/>
            <a:chOff x="5851305" y="4220892"/>
            <a:chExt cx="1887046" cy="1219658"/>
          </a:xfrm>
        </p:grpSpPr>
        <p:grpSp>
          <p:nvGrpSpPr>
            <p:cNvPr id="60" name="Group 59"/>
            <p:cNvGrpSpPr/>
            <p:nvPr/>
          </p:nvGrpSpPr>
          <p:grpSpPr>
            <a:xfrm>
              <a:off x="6260646" y="4220892"/>
              <a:ext cx="1477705" cy="821625"/>
              <a:chOff x="6260646" y="4220892"/>
              <a:chExt cx="1477705" cy="821625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7433854" y="4738020"/>
                <a:ext cx="304497" cy="30449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6260646" y="4220892"/>
                <a:ext cx="1310843" cy="669376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5851305" y="5440550"/>
              <a:ext cx="1387783" cy="0"/>
            </a:xfrm>
            <a:prstGeom prst="line">
              <a:avLst/>
            </a:prstGeom>
            <a:ln w="5715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81000" y="6149630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Triplet loss as in </a:t>
            </a:r>
            <a:r>
              <a:rPr lang="en-US" sz="1400" dirty="0" err="1"/>
              <a:t>Schults</a:t>
            </a:r>
            <a:r>
              <a:rPr lang="en-US" sz="1400" dirty="0"/>
              <a:t> and </a:t>
            </a:r>
            <a:r>
              <a:rPr lang="en-US" sz="1400" dirty="0" err="1"/>
              <a:t>Joachims</a:t>
            </a:r>
            <a:r>
              <a:rPr lang="en-US" sz="1400" dirty="0"/>
              <a:t> ’04, used in </a:t>
            </a:r>
            <a:r>
              <a:rPr lang="en-US" sz="1400" dirty="0" err="1"/>
              <a:t>Schroff</a:t>
            </a:r>
            <a:r>
              <a:rPr lang="en-US" sz="1400" dirty="0"/>
              <a:t> et al. ’14, Wang et al. ‘15, </a:t>
            </a:r>
            <a:r>
              <a:rPr lang="en-US" sz="1400" dirty="0" err="1"/>
              <a:t>Parkhi</a:t>
            </a:r>
            <a:r>
              <a:rPr lang="en-US" sz="1400" dirty="0"/>
              <a:t> et al. ‘15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46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well does it do on sculptures?</a:t>
            </a:r>
          </a:p>
          <a:p>
            <a:r>
              <a:rPr lang="en-US" dirty="0"/>
              <a:t>Are we picking up on 3D properties?</a:t>
            </a:r>
          </a:p>
          <a:p>
            <a:r>
              <a:rPr lang="en-US" dirty="0"/>
              <a:t>Does it generalize to ordinary objects?</a:t>
            </a:r>
          </a:p>
        </p:txBody>
      </p:sp>
    </p:spTree>
    <p:extLst>
      <p:ext uri="{BB962C8B-B14F-4D97-AF65-F5344CB8AC3E}">
        <p14:creationId xmlns:p14="http://schemas.microsoft.com/office/powerpoint/2010/main" val="3153151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 On Test Set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53163" y="3015235"/>
            <a:ext cx="1121561" cy="60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47" name="Picture 46" descr="http://balaton.graphics.cs.cmu.edu/dfouhey/s2015/results/examplesNew/4/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9" y="2481563"/>
            <a:ext cx="1120435" cy="16912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balaton.graphics.cs.cmu.edu/dfouhey/s2015/cr/dumpPct/4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69" y="2481563"/>
            <a:ext cx="1268418" cy="16912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4" descr="http://balaton.graphics.cs.cmu.edu/dfouhey/s2015/results/examplesNew/4/s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95" y="2481562"/>
            <a:ext cx="1190200" cy="16912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balaton.graphics.cs.cmu.edu/dfouhey/s2015/cr/dumpPct/4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99" y="2481562"/>
            <a:ext cx="2533672" cy="16912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728271" y="5393055"/>
            <a:ext cx="977925" cy="6545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72191" y="5034554"/>
            <a:ext cx="2821404" cy="1282423"/>
            <a:chOff x="5875997" y="4963660"/>
            <a:chExt cx="3017598" cy="1371600"/>
          </a:xfrm>
        </p:grpSpPr>
        <p:pic>
          <p:nvPicPr>
            <p:cNvPr id="53" name="Picture 14" descr="http://balaton.graphics.cs.cmu.edu/dfouhey/s2015/cr/dumpPct/10/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497" y="4963660"/>
              <a:ext cx="1819098" cy="1371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ttp://balaton.graphics.cs.cmu.edu/dfouhey/s2015/cr/dumpPct/10/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997" y="4963660"/>
              <a:ext cx="1028700" cy="1371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85860" y="5034554"/>
            <a:ext cx="4076416" cy="1308617"/>
            <a:chOff x="285859" y="4963660"/>
            <a:chExt cx="4272611" cy="1371600"/>
          </a:xfrm>
        </p:grpSpPr>
        <p:pic>
          <p:nvPicPr>
            <p:cNvPr id="55" name="Picture 18" descr="http://balaton.graphics.cs.cmu.edu/dfouhey/s2015/cr/dumpPct/10/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16" y="4963660"/>
              <a:ext cx="2043354" cy="1371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http://balaton.graphics.cs.cmu.edu/dfouhey/s2015/cr/dumpPct/10/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59" y="4963660"/>
              <a:ext cx="2059457" cy="1371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85859" y="1659617"/>
            <a:ext cx="8608825" cy="605189"/>
            <a:chOff x="285859" y="1659617"/>
            <a:chExt cx="8608825" cy="605189"/>
          </a:xfrm>
        </p:grpSpPr>
        <p:sp>
          <p:nvSpPr>
            <p:cNvPr id="69" name="TextBox 68"/>
            <p:cNvSpPr txBox="1"/>
            <p:nvPr/>
          </p:nvSpPr>
          <p:spPr>
            <a:xfrm>
              <a:off x="2343148" y="1659617"/>
              <a:ext cx="445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Point/Line Contact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040" y="1659617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Most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285859" y="2264806"/>
              <a:ext cx="10324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7861412" y="2264806"/>
              <a:ext cx="103327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474166" y="1659617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Least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43149" y="4212193"/>
            <a:ext cx="445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Thin Structures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2040" y="42121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Most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85859" y="4817382"/>
            <a:ext cx="103244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861412" y="4817382"/>
            <a:ext cx="103327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74166" y="42121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  <a:cs typeface="Times New Roman" panose="02020603050405020304" pitchFamily="18" charset="0"/>
              </a:rPr>
              <a:t>Least</a:t>
            </a:r>
          </a:p>
        </p:txBody>
      </p:sp>
    </p:spTree>
    <p:extLst>
      <p:ext uri="{BB962C8B-B14F-4D97-AF65-F5344CB8AC3E}">
        <p14:creationId xmlns:p14="http://schemas.microsoft.com/office/powerpoint/2010/main" val="386293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Baselines</a:t>
            </a:r>
          </a:p>
        </p:txBody>
      </p:sp>
      <p:pic>
        <p:nvPicPr>
          <p:cNvPr id="4" name="Picture 2" descr="http://balaton.graphics.cs.cmu.edu/dfouhey/s2015/autoLabel/dataFinal/data/1/0/9/461812109/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5717"/>
            <a:ext cx="1828800" cy="27397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38400" y="2485717"/>
            <a:ext cx="2743200" cy="3457883"/>
            <a:chOff x="2438400" y="2485717"/>
            <a:chExt cx="2743200" cy="3457883"/>
          </a:xfrm>
        </p:grpSpPr>
        <p:grpSp>
          <p:nvGrpSpPr>
            <p:cNvPr id="6" name="Group 5"/>
            <p:cNvGrpSpPr/>
            <p:nvPr/>
          </p:nvGrpSpPr>
          <p:grpSpPr>
            <a:xfrm>
              <a:off x="2514600" y="2485717"/>
              <a:ext cx="2667000" cy="2739776"/>
              <a:chOff x="2514600" y="2485717"/>
              <a:chExt cx="2667000" cy="273977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52800" y="2485717"/>
                <a:ext cx="1828800" cy="2739776"/>
                <a:chOff x="2590800" y="2485717"/>
                <a:chExt cx="1390768" cy="2083548"/>
              </a:xfrm>
            </p:grpSpPr>
            <p:pic>
              <p:nvPicPr>
                <p:cNvPr id="10" name="Picture 2" descr="http://balaton.graphics.cs.cmu.edu/dfouhey/s2015/autoLabel/dataFinal/data/1/0/9/461812109/rgb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0800" y="2485717"/>
                  <a:ext cx="1390768" cy="208354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2590800" y="3000859"/>
                  <a:ext cx="1390768" cy="1053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400" dirty="0"/>
                    <a:t>Z</a:t>
                  </a:r>
                </a:p>
              </p:txBody>
            </p:sp>
          </p:grpSp>
          <p:cxnSp>
            <p:nvCxnSpPr>
              <p:cNvPr id="9" name="Straight Arrow Connector 8"/>
              <p:cNvCxnSpPr/>
              <p:nvPr/>
            </p:nvCxnSpPr>
            <p:spPr>
              <a:xfrm flipV="1">
                <a:off x="2514600" y="3855605"/>
                <a:ext cx="685800" cy="1"/>
              </a:xfrm>
              <a:prstGeom prst="straightConnector1">
                <a:avLst/>
              </a:prstGeom>
              <a:ln w="152400" cap="rnd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2438400" y="5358825"/>
              <a:ext cx="274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SIRFS  (Barron et al. ’15)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CNN (Eigen et al. ’14)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57800" y="2485717"/>
            <a:ext cx="3886200" cy="3457883"/>
            <a:chOff x="5257800" y="2485717"/>
            <a:chExt cx="3886200" cy="3457883"/>
          </a:xfrm>
        </p:grpSpPr>
        <p:grpSp>
          <p:nvGrpSpPr>
            <p:cNvPr id="13" name="Group 12"/>
            <p:cNvGrpSpPr/>
            <p:nvPr/>
          </p:nvGrpSpPr>
          <p:grpSpPr>
            <a:xfrm>
              <a:off x="5410200" y="2485717"/>
              <a:ext cx="3505200" cy="1785104"/>
              <a:chOff x="5410200" y="2485717"/>
              <a:chExt cx="3505200" cy="178510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400800" y="2485717"/>
                <a:ext cx="25146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3"/>
                    </a:solidFill>
                  </a:rPr>
                  <a:t>Planar = Yes</a:t>
                </a:r>
              </a:p>
              <a:p>
                <a:r>
                  <a:rPr lang="en-US" sz="2200" dirty="0">
                    <a:solidFill>
                      <a:schemeClr val="accent3"/>
                    </a:solidFill>
                  </a:rPr>
                  <a:t>Holes = Yes</a:t>
                </a:r>
              </a:p>
              <a:p>
                <a:r>
                  <a:rPr lang="en-US" sz="2200" dirty="0"/>
                  <a:t>…</a:t>
                </a:r>
              </a:p>
              <a:p>
                <a:r>
                  <a:rPr lang="en-US" sz="2200" dirty="0">
                    <a:solidFill>
                      <a:srgbClr val="FF0000"/>
                    </a:solidFill>
                  </a:rPr>
                  <a:t>2+ Contacts = No</a:t>
                </a:r>
              </a:p>
              <a:p>
                <a:r>
                  <a:rPr lang="en-US" sz="2200" dirty="0"/>
                  <a:t>…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5410200" y="3855606"/>
                <a:ext cx="685800" cy="1"/>
              </a:xfrm>
              <a:prstGeom prst="straightConnector1">
                <a:avLst/>
              </a:prstGeom>
              <a:ln w="152400" cap="rnd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5257800" y="5358825"/>
              <a:ext cx="3886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KDES+SVM (Bo et al. ‘11)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HHA+CNN (Gupta et al. ‘14)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7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Perceiving 3D in Images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32672" y="4217846"/>
            <a:ext cx="1295400" cy="1590359"/>
            <a:chOff x="1348841" y="4217846"/>
            <a:chExt cx="1295400" cy="1590359"/>
          </a:xfrm>
        </p:grpSpPr>
        <p:pic>
          <p:nvPicPr>
            <p:cNvPr id="5" name="Picture 2" descr="C:\Users\david\Dropbox\thesis\proposal_talk\relatedwork\poly_ne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841" y="4217846"/>
              <a:ext cx="881656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48841" y="5069541"/>
              <a:ext cx="1295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Polyhedra</a:t>
              </a:r>
              <a:endParaRPr lang="en-US" sz="1400" dirty="0"/>
            </a:p>
            <a:p>
              <a:r>
                <a:rPr lang="en-US" sz="1400" dirty="0"/>
                <a:t>Roberts</a:t>
              </a:r>
            </a:p>
            <a:p>
              <a:r>
                <a:rPr lang="en-US" sz="1400" dirty="0"/>
                <a:t>1963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74667" y="4217846"/>
            <a:ext cx="1836503" cy="1590359"/>
            <a:chOff x="2983991" y="4217846"/>
            <a:chExt cx="1836503" cy="1590359"/>
          </a:xfrm>
        </p:grpSpPr>
        <p:pic>
          <p:nvPicPr>
            <p:cNvPr id="8" name="Picture 3" descr="C:\Users\david\Dropbox\thesis\proposal_talk\relatedwork\barrow_1_ne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991" y="4217846"/>
              <a:ext cx="773746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83991" y="5069541"/>
              <a:ext cx="18365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Intrinsic Images</a:t>
              </a:r>
            </a:p>
            <a:p>
              <a:r>
                <a:rPr lang="en-US" sz="1400" dirty="0"/>
                <a:t>Barrow et al. </a:t>
              </a:r>
            </a:p>
            <a:p>
              <a:r>
                <a:rPr lang="en-US" sz="1400" dirty="0"/>
                <a:t>1978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18773" y="1942111"/>
            <a:ext cx="1195836" cy="1542207"/>
            <a:chOff x="5013647" y="1588158"/>
            <a:chExt cx="1195836" cy="1542207"/>
          </a:xfrm>
        </p:grpSpPr>
        <p:pic>
          <p:nvPicPr>
            <p:cNvPr id="11" name="Picture 5" descr="C:\Users\david\Dropbox\thesis\proposal_talk\relatedwork\geon_neg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13647" y="1588158"/>
              <a:ext cx="1110039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013647" y="2391701"/>
              <a:ext cx="11958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Volumes</a:t>
              </a:r>
            </a:p>
            <a:p>
              <a:r>
                <a:rPr lang="en-US" sz="1400" dirty="0" err="1"/>
                <a:t>Biederman</a:t>
              </a:r>
              <a:r>
                <a:rPr lang="en-US" sz="1400" dirty="0"/>
                <a:t> </a:t>
              </a:r>
            </a:p>
            <a:p>
              <a:r>
                <a:rPr lang="en-US" sz="1400" dirty="0"/>
                <a:t>1987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976576" y="3716323"/>
            <a:ext cx="779345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3967" y="3716323"/>
            <a:ext cx="677672" cy="0"/>
          </a:xfrm>
          <a:prstGeom prst="straightConnector1">
            <a:avLst/>
          </a:prstGeom>
          <a:ln w="76200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882176" y="1922694"/>
            <a:ext cx="1836503" cy="1561624"/>
            <a:chOff x="2749399" y="1568741"/>
            <a:chExt cx="1836503" cy="15616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9399" y="1568741"/>
              <a:ext cx="1597587" cy="8229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49399" y="2391701"/>
              <a:ext cx="18365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Contours</a:t>
              </a:r>
            </a:p>
            <a:p>
              <a:r>
                <a:rPr lang="en-US" sz="1400" dirty="0" err="1"/>
                <a:t>Koenderink</a:t>
              </a:r>
              <a:r>
                <a:rPr lang="en-US" sz="1400" dirty="0"/>
                <a:t> </a:t>
              </a:r>
            </a:p>
            <a:p>
              <a:r>
                <a:rPr lang="en-US" sz="1400" dirty="0"/>
                <a:t>1984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41255" y="1924974"/>
            <a:ext cx="1360347" cy="1559344"/>
            <a:chOff x="7221591" y="1568742"/>
            <a:chExt cx="1360347" cy="1559344"/>
          </a:xfrm>
        </p:grpSpPr>
        <p:grpSp>
          <p:nvGrpSpPr>
            <p:cNvPr id="15" name="Group 14"/>
            <p:cNvGrpSpPr/>
            <p:nvPr/>
          </p:nvGrpSpPr>
          <p:grpSpPr>
            <a:xfrm>
              <a:off x="7221591" y="1568742"/>
              <a:ext cx="1100288" cy="825216"/>
              <a:chOff x="6070121" y="2956345"/>
              <a:chExt cx="1722407" cy="1291805"/>
            </a:xfrm>
          </p:grpSpPr>
          <p:pic>
            <p:nvPicPr>
              <p:cNvPr id="17" name="Picture 16" descr="C:\Users\david\Dropbox\CVPR2013_Patches\ICCV\figs\normalmaps\1009\RGB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21" y="2956345"/>
                <a:ext cx="1722407" cy="1291805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Straight Connector 17"/>
              <p:cNvCxnSpPr/>
              <p:nvPr/>
            </p:nvCxnSpPr>
            <p:spPr>
              <a:xfrm flipV="1">
                <a:off x="6070121" y="3638550"/>
                <a:ext cx="1092679" cy="304801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7162800" y="3638550"/>
                <a:ext cx="629728" cy="134248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162800" y="2956345"/>
                <a:ext cx="0" cy="682205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7221591" y="2389422"/>
              <a:ext cx="13603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Rooms</a:t>
              </a:r>
            </a:p>
            <a:p>
              <a:r>
                <a:rPr lang="en-US" sz="1400" dirty="0" err="1"/>
                <a:t>Hedau</a:t>
              </a:r>
              <a:r>
                <a:rPr lang="en-US" sz="1400" dirty="0"/>
                <a:t> et al. </a:t>
              </a:r>
            </a:p>
            <a:p>
              <a:r>
                <a:rPr lang="en-US" sz="1400" dirty="0"/>
                <a:t>2009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18773" y="4217846"/>
            <a:ext cx="1264758" cy="1590359"/>
            <a:chOff x="5253488" y="4217846"/>
            <a:chExt cx="1264758" cy="15903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488" y="4217846"/>
              <a:ext cx="1099196" cy="822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253488" y="5069541"/>
              <a:ext cx="12647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Qual. Orient</a:t>
              </a:r>
            </a:p>
            <a:p>
              <a:r>
                <a:rPr lang="en-US" sz="1400" dirty="0" err="1"/>
                <a:t>Hoiem</a:t>
              </a:r>
              <a:r>
                <a:rPr lang="en-US" sz="1400" dirty="0"/>
                <a:t> et al.</a:t>
              </a:r>
            </a:p>
            <a:p>
              <a:r>
                <a:rPr lang="en-US" sz="1400" dirty="0"/>
                <a:t>2005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41255" y="4217846"/>
            <a:ext cx="1344240" cy="1590359"/>
            <a:chOff x="6826925" y="4217846"/>
            <a:chExt cx="1344240" cy="1590359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b="3150"/>
            <a:stretch/>
          </p:blipFill>
          <p:spPr bwMode="auto">
            <a:xfrm>
              <a:off x="6826925" y="4217846"/>
              <a:ext cx="1062154" cy="822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826925" y="5069541"/>
              <a:ext cx="13442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Depth</a:t>
              </a:r>
            </a:p>
            <a:p>
              <a:r>
                <a:rPr lang="en-US" sz="1400" dirty="0" err="1"/>
                <a:t>Saxena</a:t>
              </a:r>
              <a:r>
                <a:rPr lang="en-US" sz="1400" dirty="0"/>
                <a:t> et al.</a:t>
              </a:r>
            </a:p>
            <a:p>
              <a:r>
                <a:rPr lang="en-US" sz="1400" dirty="0"/>
                <a:t>2005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650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Results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" y="1589613"/>
            <a:ext cx="822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Criterion: area under ROC curve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399" y="4674877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Performance especially good on questions involving aggregation of a local judgment: planarity (82.8%), empty (87.0%) , thin structure (85.8%)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3400" y="2343816"/>
            <a:ext cx="8243131" cy="2038522"/>
            <a:chOff x="533400" y="2343816"/>
            <a:chExt cx="8243131" cy="203852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33400" y="2343816"/>
              <a:ext cx="82296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33400" y="3800222"/>
              <a:ext cx="8229601" cy="979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33400" y="4382338"/>
              <a:ext cx="824313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784086" y="2411905"/>
              <a:ext cx="4734340" cy="1970433"/>
              <a:chOff x="602972" y="2411905"/>
              <a:chExt cx="4734340" cy="197043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02972" y="2876712"/>
                <a:ext cx="23671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Eigen ‘14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70142" y="2876712"/>
                <a:ext cx="23671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Barron ‘15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5153" y="3859118"/>
                <a:ext cx="8192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58.5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152321" y="3859118"/>
                <a:ext cx="8192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59.4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968737" y="3859118"/>
                <a:ext cx="8192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61.2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35906" y="3859118"/>
                <a:ext cx="8192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62.5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2972" y="3338376"/>
                <a:ext cx="1183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KDES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86557" y="3338376"/>
                <a:ext cx="1183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HHA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970141" y="3338376"/>
                <a:ext cx="1183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KDES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153727" y="3338376"/>
                <a:ext cx="1183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HHA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2972" y="2411905"/>
                <a:ext cx="47343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Image → Shape →Attribute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769113" y="2411905"/>
              <a:ext cx="2743200" cy="1970433"/>
              <a:chOff x="6019801" y="2411905"/>
              <a:chExt cx="2743200" cy="197043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6934201" y="3859118"/>
                <a:ext cx="91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/>
                  <a:t>72.3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019801" y="2411905"/>
                <a:ext cx="2743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Image → Attribute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19801" y="3307780"/>
                <a:ext cx="2743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Ours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46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Rotation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43697" y="1465357"/>
            <a:ext cx="5256607" cy="3460300"/>
            <a:chOff x="1943697" y="1465357"/>
            <a:chExt cx="5256607" cy="3460300"/>
          </a:xfrm>
        </p:grpSpPr>
        <p:grpSp>
          <p:nvGrpSpPr>
            <p:cNvPr id="4" name="Group 3"/>
            <p:cNvGrpSpPr/>
            <p:nvPr/>
          </p:nvGrpSpPr>
          <p:grpSpPr>
            <a:xfrm>
              <a:off x="1943697" y="1465357"/>
              <a:ext cx="5256607" cy="1561368"/>
              <a:chOff x="533400" y="1447153"/>
              <a:chExt cx="7696200" cy="2286000"/>
            </a:xfrm>
          </p:grpSpPr>
          <p:pic>
            <p:nvPicPr>
              <p:cNvPr id="5" name="Picture 3" descr="C:\Users\david\Dropbox\CVPR16\rotationNew\rgb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447153"/>
                <a:ext cx="3048000" cy="2286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C:\Users\david\Dropbox\CVPR16\rotationNew\rgb2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81600" y="1447153"/>
                <a:ext cx="3048000" cy="2286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" name="Straight Arrow Connector 6"/>
            <p:cNvCxnSpPr>
              <a:stCxn id="5" idx="3"/>
              <a:endCxn id="6" idx="1"/>
            </p:cNvCxnSpPr>
            <p:nvPr/>
          </p:nvCxnSpPr>
          <p:spPr>
            <a:xfrm>
              <a:off x="4025522" y="2246041"/>
              <a:ext cx="109295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1943697" y="3208152"/>
              <a:ext cx="5256607" cy="1717505"/>
              <a:chOff x="723900" y="3962400"/>
              <a:chExt cx="7696200" cy="2286000"/>
            </a:xfrm>
          </p:grpSpPr>
          <p:pic>
            <p:nvPicPr>
              <p:cNvPr id="9" name="Picture 2" descr="C:\Users\david\Dropbox\CVPR16\rotationNew\rgb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23900" y="3962400"/>
                <a:ext cx="3048000" cy="2286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C:\Users\david\Dropbox\CVPR16\rotationNew\rgb2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372100" y="3962400"/>
                <a:ext cx="3048000" cy="228600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Arrow Connector 10"/>
              <p:cNvCxnSpPr>
                <a:stCxn id="9" idx="3"/>
                <a:endCxn id="10" idx="1"/>
              </p:cNvCxnSpPr>
              <p:nvPr/>
            </p:nvCxnSpPr>
            <p:spPr>
              <a:xfrm>
                <a:off x="3844637" y="5105400"/>
                <a:ext cx="1454727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Multiply 11"/>
              <p:cNvSpPr/>
              <p:nvPr/>
            </p:nvSpPr>
            <p:spPr>
              <a:xfrm>
                <a:off x="3912755" y="4446155"/>
                <a:ext cx="1318489" cy="1318489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285750" y="5122145"/>
            <a:ext cx="857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Classify pairs with distance between descriptors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Artworks often at different locations, of different materials</a:t>
            </a:r>
          </a:p>
          <a:p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6149630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Shepard and Metzler 1971, </a:t>
            </a:r>
            <a:r>
              <a:rPr lang="en-US" sz="1400" dirty="0" err="1"/>
              <a:t>Tarr</a:t>
            </a:r>
            <a:r>
              <a:rPr lang="en-US" sz="1400" dirty="0"/>
              <a:t> and Pinker 1989</a:t>
            </a:r>
          </a:p>
        </p:txBody>
      </p:sp>
    </p:spTree>
    <p:extLst>
      <p:ext uri="{BB962C8B-B14F-4D97-AF65-F5344CB8AC3E}">
        <p14:creationId xmlns:p14="http://schemas.microsoft.com/office/powerpoint/2010/main" val="28799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Rotation Results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77405" y="4923348"/>
            <a:ext cx="444507" cy="1"/>
          </a:xfrm>
          <a:prstGeom prst="straightConnector1">
            <a:avLst/>
          </a:prstGeom>
          <a:ln w="889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balaton.graphics.cs.cmu.edu/dfouhey/s2015/autoLabel/dataFinal/data/1/0/9/461812109/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" y="3870641"/>
            <a:ext cx="1390768" cy="20835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e 6"/>
          <p:cNvSpPr/>
          <p:nvPr/>
        </p:nvSpPr>
        <p:spPr>
          <a:xfrm>
            <a:off x="2527142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2895446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3263750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3632054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4000358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5130173" y="4142860"/>
            <a:ext cx="290698" cy="1560157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631330" y="4142860"/>
            <a:ext cx="290698" cy="1560157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6446467" y="3747123"/>
            <a:ext cx="290698" cy="841838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060318" y="4341593"/>
            <a:ext cx="280919" cy="352598"/>
          </a:xfrm>
          <a:prstGeom prst="straightConnector1">
            <a:avLst/>
          </a:prstGeom>
          <a:ln w="889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96926" y="3807641"/>
            <a:ext cx="186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12D Shape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96925" y="5173374"/>
            <a:ext cx="186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1024D Shape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81872" y="4922938"/>
            <a:ext cx="444507" cy="1"/>
          </a:xfrm>
          <a:prstGeom prst="straightConnector1">
            <a:avLst/>
          </a:prstGeom>
          <a:ln w="889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be 24"/>
          <p:cNvSpPr/>
          <p:nvPr/>
        </p:nvSpPr>
        <p:spPr>
          <a:xfrm>
            <a:off x="6446467" y="5115109"/>
            <a:ext cx="290698" cy="839080"/>
          </a:xfrm>
          <a:prstGeom prst="cube">
            <a:avLst>
              <a:gd name="adj" fmla="val 28533"/>
            </a:avLst>
          </a:prstGeom>
          <a:solidFill>
            <a:srgbClr val="40689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060318" y="5115109"/>
            <a:ext cx="280919" cy="352598"/>
          </a:xfrm>
          <a:prstGeom prst="straightConnector1">
            <a:avLst/>
          </a:prstGeom>
          <a:ln w="88900" cap="rnd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446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Rotation Results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77405" y="4923348"/>
            <a:ext cx="444507" cy="1"/>
          </a:xfrm>
          <a:prstGeom prst="straightConnector1">
            <a:avLst/>
          </a:prstGeom>
          <a:ln w="889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balaton.graphics.cs.cmu.edu/dfouhey/s2015/autoLabel/dataFinal/data/1/0/9/461812109/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" y="3870641"/>
            <a:ext cx="1390768" cy="20835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e 6"/>
          <p:cNvSpPr/>
          <p:nvPr/>
        </p:nvSpPr>
        <p:spPr>
          <a:xfrm>
            <a:off x="2527142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2895446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3263750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3632054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4000358" y="3870641"/>
            <a:ext cx="736608" cy="2104594"/>
          </a:xfrm>
          <a:prstGeom prst="cube">
            <a:avLst>
              <a:gd name="adj" fmla="val 77500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5130173" y="4142860"/>
            <a:ext cx="290698" cy="1560157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631330" y="4142860"/>
            <a:ext cx="290698" cy="1560157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6446467" y="3747123"/>
            <a:ext cx="290698" cy="841838"/>
          </a:xfrm>
          <a:prstGeom prst="cube">
            <a:avLst>
              <a:gd name="adj" fmla="val 28533"/>
            </a:avLst>
          </a:prstGeom>
          <a:solidFill>
            <a:schemeClr val="accent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060318" y="4341593"/>
            <a:ext cx="280919" cy="352598"/>
          </a:xfrm>
          <a:prstGeom prst="straightConnector1">
            <a:avLst/>
          </a:prstGeom>
          <a:ln w="889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96926" y="3807641"/>
            <a:ext cx="186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12D Shape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96925" y="5173374"/>
            <a:ext cx="186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1024D Shape</a:t>
            </a:r>
          </a:p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Embedding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81872" y="4922938"/>
            <a:ext cx="444507" cy="1"/>
          </a:xfrm>
          <a:prstGeom prst="straightConnector1">
            <a:avLst/>
          </a:prstGeom>
          <a:ln w="88900" cap="rnd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922029" y="1880678"/>
            <a:ext cx="2738830" cy="1757044"/>
            <a:chOff x="5922029" y="1880678"/>
            <a:chExt cx="2738830" cy="1757044"/>
          </a:xfrm>
        </p:grpSpPr>
        <p:sp>
          <p:nvSpPr>
            <p:cNvPr id="23" name="TextBox 22"/>
            <p:cNvSpPr txBox="1"/>
            <p:nvPr/>
          </p:nvSpPr>
          <p:spPr>
            <a:xfrm>
              <a:off x="5922029" y="1880678"/>
              <a:ext cx="2738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12D attributes vector outperforms  IFV+SIFT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6639339" y="2527009"/>
              <a:ext cx="652105" cy="1110713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ube 24"/>
          <p:cNvSpPr/>
          <p:nvPr/>
        </p:nvSpPr>
        <p:spPr>
          <a:xfrm>
            <a:off x="6446467" y="5115109"/>
            <a:ext cx="290698" cy="839080"/>
          </a:xfrm>
          <a:prstGeom prst="cube">
            <a:avLst>
              <a:gd name="adj" fmla="val 2853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060318" y="5115109"/>
            <a:ext cx="280919" cy="352598"/>
          </a:xfrm>
          <a:prstGeom prst="straightConnector1">
            <a:avLst/>
          </a:prstGeom>
          <a:ln w="88900" cap="rnd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18322" y="1880678"/>
            <a:ext cx="5486400" cy="1673425"/>
            <a:chOff x="418322" y="1880678"/>
            <a:chExt cx="5486400" cy="1673425"/>
          </a:xfrm>
        </p:grpSpPr>
        <p:sp>
          <p:nvSpPr>
            <p:cNvPr id="30" name="TextBox 29"/>
            <p:cNvSpPr txBox="1"/>
            <p:nvPr/>
          </p:nvSpPr>
          <p:spPr>
            <a:xfrm>
              <a:off x="418322" y="1951757"/>
              <a:ext cx="548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/>
                <a:t>AUC of ROC using fc7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8322" y="2351756"/>
              <a:ext cx="1753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Imagenet</a:t>
              </a:r>
              <a:endParaRPr lang="en-US" sz="2000" dirty="0"/>
            </a:p>
            <a:p>
              <a:pPr algn="ctr"/>
              <a:r>
                <a:rPr lang="en-US" sz="2000" dirty="0"/>
                <a:t>Initialization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84908" y="2351756"/>
              <a:ext cx="1753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+Attribute</a:t>
              </a:r>
            </a:p>
            <a:p>
              <a:pPr algn="ctr"/>
              <a:r>
                <a:rPr lang="en-US" sz="2000" dirty="0"/>
                <a:t>Loss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6323" y="3153993"/>
              <a:ext cx="1317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80.0%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02909" y="3149461"/>
              <a:ext cx="1317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82.5%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69496" y="3151254"/>
              <a:ext cx="1317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86.9%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18322" y="1880678"/>
              <a:ext cx="5486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18322" y="3063697"/>
              <a:ext cx="54864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18322" y="3553881"/>
              <a:ext cx="5486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151495" y="2351756"/>
              <a:ext cx="1753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+Both</a:t>
              </a:r>
            </a:p>
            <a:p>
              <a:pPr algn="ctr"/>
              <a:r>
                <a:rPr lang="en-US" sz="2000" dirty="0"/>
                <a:t>Losses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6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PASCAL VOC Results</a:t>
            </a:r>
          </a:p>
        </p:txBody>
      </p:sp>
      <p:pic>
        <p:nvPicPr>
          <p:cNvPr id="30" name="Picture 16" descr="http://balaton.graphics.cs.cmu.edu/dfouhey/s2015/extraStimuli/stimuliResults/imcache/train_2008_00776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34" y="5075899"/>
            <a:ext cx="1653559" cy="10515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http://balaton.graphics.cs.cmu.edu/dfouhey/s2015/cr/cr_stimuliResults/imcache/train_2011_00195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9" y="5075899"/>
            <a:ext cx="1109396" cy="10515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http://balaton.graphics.cs.cmu.edu/dfouhey/s2015/cr/cr_stimuliResults/imcache/train_2008_000343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00" y="5075899"/>
            <a:ext cx="1030529" cy="10515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http://balaton.graphics.cs.cmu.edu/dfouhey/s2015/cr/cr_stimuliResults/imcache/train_2009_002219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57" y="5075899"/>
            <a:ext cx="1104138" cy="10515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http://balaton.graphics.cs.cmu.edu/dfouhey/s2015/cr/cr_stimuliResults/imcache/train_2011_003028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47" y="5075899"/>
            <a:ext cx="1466926" cy="10515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http://balaton.graphics.cs.cmu.edu/dfouhey/s2015/cr/cr_stimuliResults/imcache/train_2008_005653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23" y="5075899"/>
            <a:ext cx="1172490" cy="10515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232029" y="5309292"/>
            <a:ext cx="73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pic>
        <p:nvPicPr>
          <p:cNvPr id="127" name="Picture 10" descr="http://balaton.graphics.cs.cmu.edu/dfouhey/s2015/cr/cr_stimuliResults/imcache/aeroplane_2009_001316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9" y="2484514"/>
            <a:ext cx="2451480" cy="1371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" descr="http://balaton.graphics.cs.cmu.edu/dfouhey/s2015/cr/cr_stimuliResults/imcache/aeroplane_2011_002552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69" y="2484514"/>
            <a:ext cx="1982155" cy="1371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4" descr="http://balaton.graphics.cs.cmu.edu/dfouhey/s2015/cr/cr_stimuliResults/imcache/aeroplane_2008_001805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06" y="2484514"/>
            <a:ext cx="3146989" cy="1371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2737339" y="2877927"/>
            <a:ext cx="91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5859" y="1659617"/>
            <a:ext cx="8608825" cy="605189"/>
            <a:chOff x="285859" y="1659617"/>
            <a:chExt cx="8608825" cy="605189"/>
          </a:xfrm>
        </p:grpSpPr>
        <p:sp>
          <p:nvSpPr>
            <p:cNvPr id="24" name="TextBox 23"/>
            <p:cNvSpPr txBox="1"/>
            <p:nvPr/>
          </p:nvSpPr>
          <p:spPr>
            <a:xfrm>
              <a:off x="2343148" y="1659617"/>
              <a:ext cx="445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Planarity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2040" y="1659617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Most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285859" y="2264806"/>
              <a:ext cx="10324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861412" y="2264806"/>
              <a:ext cx="103327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474166" y="1659617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Least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43149" y="4212193"/>
            <a:ext cx="445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Planarity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2040" y="42121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Most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85859" y="4817382"/>
            <a:ext cx="103244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861412" y="4817382"/>
            <a:ext cx="103327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474166" y="42121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  <a:cs typeface="Times New Roman" panose="02020603050405020304" pitchFamily="18" charset="0"/>
              </a:rPr>
              <a:t>Least</a:t>
            </a:r>
          </a:p>
        </p:txBody>
      </p:sp>
    </p:spTree>
    <p:extLst>
      <p:ext uri="{BB962C8B-B14F-4D97-AF65-F5344CB8AC3E}">
        <p14:creationId xmlns:p14="http://schemas.microsoft.com/office/powerpoint/2010/main" val="3934338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545286" y="1778566"/>
            <a:ext cx="7849741" cy="1246911"/>
            <a:chOff x="545286" y="1778566"/>
            <a:chExt cx="7849741" cy="1246911"/>
          </a:xfrm>
        </p:grpSpPr>
        <p:grpSp>
          <p:nvGrpSpPr>
            <p:cNvPr id="117" name="Group 116"/>
            <p:cNvGrpSpPr/>
            <p:nvPr/>
          </p:nvGrpSpPr>
          <p:grpSpPr>
            <a:xfrm>
              <a:off x="2819400" y="1778566"/>
              <a:ext cx="5575627" cy="1246911"/>
              <a:chOff x="2819400" y="1778566"/>
              <a:chExt cx="5575627" cy="1246911"/>
            </a:xfrm>
          </p:grpSpPr>
          <p:pic>
            <p:nvPicPr>
              <p:cNvPr id="4" name="Picture 15" descr="C:\Users\david\Dropbox\CVPR16\illust\res\1_66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19400" y="1778568"/>
                <a:ext cx="1246909" cy="124690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C:\Users\david\Dropbox\CVPR16\illust\res\10_3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05212" y="1778567"/>
                <a:ext cx="1246909" cy="124690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 descr="C:\Users\david\Dropbox\CVPR16\newIcons\point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262306" y="1778567"/>
                <a:ext cx="1246909" cy="124690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7" descr="C:\Users\david\Dropbox\CVPR16\illust\res\5_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48118" y="1778566"/>
                <a:ext cx="1246909" cy="124690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45286" y="1924966"/>
              <a:ext cx="22741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3D Shape Attributes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45285" y="3282086"/>
            <a:ext cx="7849742" cy="1105355"/>
            <a:chOff x="545285" y="3282086"/>
            <a:chExt cx="7849742" cy="1105355"/>
          </a:xfrm>
        </p:grpSpPr>
        <p:grpSp>
          <p:nvGrpSpPr>
            <p:cNvPr id="95" name="Group 94"/>
            <p:cNvGrpSpPr/>
            <p:nvPr/>
          </p:nvGrpSpPr>
          <p:grpSpPr>
            <a:xfrm>
              <a:off x="2819399" y="3282086"/>
              <a:ext cx="5575628" cy="1105355"/>
              <a:chOff x="2819399" y="3198196"/>
              <a:chExt cx="5575628" cy="1105355"/>
            </a:xfrm>
          </p:grpSpPr>
          <p:pic>
            <p:nvPicPr>
              <p:cNvPr id="87" name="Picture 73" descr="C:\Users\david\Dropbox\CVPR16\sampleConstrained\12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3274" y="3956643"/>
                <a:ext cx="253465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74" descr="C:\Users\david\Dropbox\CVPR16\sampleConstrained\168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5654" y="3956643"/>
                <a:ext cx="56888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75" descr="C:\Users\david\Dropbox\CVPR16\sampleConstrained\134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7720" y="3956643"/>
                <a:ext cx="563934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85" descr="C:\Users\david\Dropbox\CVPR16\sampleConstrained\167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399" y="3956643"/>
                <a:ext cx="564635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86" descr="C:\Users\david\Dropbox\CVPR16\sampleConstrained\178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6155" y="3956643"/>
                <a:ext cx="469945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61" descr="C:\Users\david\Dropbox\CVPR16\sampleConstrained\75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399" y="3198197"/>
                <a:ext cx="25567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62" descr="C:\Users\david\Dropbox\CVPR16\sampleConstrained\72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3888" y="3198197"/>
                <a:ext cx="253763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77" descr="C:\Users\david\Dropbox\CVPR16\sampleConstrained\138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810" y="3198197"/>
                <a:ext cx="5087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83" descr="C:\Users\david\Dropbox\CVPR16\sampleConstrained\156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682" y="3198197"/>
                <a:ext cx="2861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84" descr="C:\Users\david\Dropbox\CVPR16\sampleConstrained\162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1391" y="3198197"/>
                <a:ext cx="56955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82" descr="C:\Users\david\Dropbox\CVPR16\sampleConstrained\155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1349" y="3198197"/>
                <a:ext cx="5087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60" descr="C:\Users\david\Dropbox\CVPR16\sampleConstrained\39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399" y="3577420"/>
                <a:ext cx="50880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76" descr="C:\Users\david\Dropbox\CVPR16\sampleConstrained\137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3168" y="3577420"/>
                <a:ext cx="286200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79" descr="C:\Users\david\Dropbox\CVPR16\sampleConstrained\142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4336" y="3577420"/>
                <a:ext cx="5087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81" descr="C:\Users\david\Dropbox\CVPR16\sampleConstrained\147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9270" y="3577420"/>
                <a:ext cx="5087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56" descr="C:\Users\david\Dropbox\CVPR16\sampleConstrained\4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3037" y="3577420"/>
                <a:ext cx="25579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54" descr="C:\Users\david\Dropbox\CVPR16\sampleConstrained\184.jpg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8103" y="3577420"/>
                <a:ext cx="2861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92" descr="C:\Users\david\Dropbox\CVPR16\sampleConstrained\191.jp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8828" y="3956643"/>
                <a:ext cx="2861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3269" y="3956643"/>
                <a:ext cx="413938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5450" y="3956643"/>
                <a:ext cx="286199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8359" y="3956643"/>
                <a:ext cx="574643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4622" y="3956643"/>
                <a:ext cx="769208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58" name="Picture 88" descr="C:\Users\david\Dropbox\CVPR16\sampleConstrained\192.jp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4032" y="3198196"/>
                <a:ext cx="5087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89" descr="C:\Users\david\Dropbox\CVPR16\sampleConstrained\195.jp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4621" y="3198196"/>
                <a:ext cx="25567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90" descr="C:\Users\david\Dropbox\CVPR16\sampleConstrained\198.jp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5982" y="3198196"/>
                <a:ext cx="574195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91" descr="C:\Users\david\Dropbox\CVPR16\sampleConstrained\194.jpg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917" y="3198196"/>
                <a:ext cx="278567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67" descr="C:\Users\david\Dropbox\CVPR16\sampleConstrained\107.jpg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571" y="3198196"/>
                <a:ext cx="255671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6228" y="3198196"/>
                <a:ext cx="508799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52" name="Picture 59" descr="C:\Users\david\Dropbox\CVPR16\sampleConstrained\10.jpg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1332" y="3577417"/>
                <a:ext cx="508800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57" descr="C:\Users\david\Dropbox\CVPR16\sampleConstrained\5.jpg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3796" y="3577417"/>
                <a:ext cx="508800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65" descr="C:\Users\david\Dropbox\CVPR16\sampleConstrained\70.jpg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564" y="3577417"/>
                <a:ext cx="508800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70" descr="C:\Users\david\Dropbox\CVPR16\sampleConstrained\121.jpg"/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5100" y="3577417"/>
                <a:ext cx="286199" cy="3469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6267" y="3577417"/>
                <a:ext cx="299078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0318" y="3577417"/>
                <a:ext cx="284709" cy="34690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sp>
          <p:nvSpPr>
            <p:cNvPr id="96" name="TextBox 95"/>
            <p:cNvSpPr txBox="1"/>
            <p:nvPr/>
          </p:nvSpPr>
          <p:spPr>
            <a:xfrm>
              <a:off x="545285" y="3354896"/>
              <a:ext cx="22121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Sculpture</a:t>
              </a:r>
            </a:p>
            <a:p>
              <a:r>
                <a:rPr lang="en-US" sz="2800" dirty="0"/>
                <a:t>Dataset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45285" y="4587471"/>
            <a:ext cx="7849886" cy="1194558"/>
            <a:chOff x="545285" y="4644046"/>
            <a:chExt cx="7849886" cy="1194558"/>
          </a:xfrm>
        </p:grpSpPr>
        <p:sp>
          <p:nvSpPr>
            <p:cNvPr id="109" name="TextBox 108"/>
            <p:cNvSpPr txBox="1"/>
            <p:nvPr/>
          </p:nvSpPr>
          <p:spPr>
            <a:xfrm>
              <a:off x="545285" y="5169327"/>
              <a:ext cx="2221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Experiments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2727333" y="4644046"/>
              <a:ext cx="5667838" cy="1194558"/>
              <a:chOff x="2727333" y="4644046"/>
              <a:chExt cx="5667838" cy="1194558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4173956" y="5023271"/>
                <a:ext cx="2265964" cy="815333"/>
                <a:chOff x="1739548" y="4886943"/>
                <a:chExt cx="4339926" cy="1561368"/>
              </a:xfrm>
            </p:grpSpPr>
            <p:pic>
              <p:nvPicPr>
                <p:cNvPr id="99" name="Picture 3" descr="C:\Users\david\Dropbox\CVPR16\rotationNew\rgb.jpg"/>
                <p:cNvPicPr>
                  <a:picLocks noChangeAspect="1" noChangeArrowheads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39548" y="4886943"/>
                  <a:ext cx="2081825" cy="1561368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9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4" descr="C:\Users\david\Dropbox\CVPR16\rotationNew\rgb2.jpg"/>
                <p:cNvPicPr>
                  <a:picLocks noChangeAspect="1" noChangeArrowheads="1"/>
                </p:cNvPicPr>
                <p:nvPr/>
              </p:nvPicPr>
              <p:blipFill rotWithShape="1"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997649" y="4886943"/>
                  <a:ext cx="2081825" cy="1561368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9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4" name="Group 103"/>
              <p:cNvGrpSpPr/>
              <p:nvPr/>
            </p:nvGrpSpPr>
            <p:grpSpPr>
              <a:xfrm>
                <a:off x="2819399" y="5023271"/>
                <a:ext cx="1194515" cy="815333"/>
                <a:chOff x="623629" y="4757086"/>
                <a:chExt cx="2478087" cy="1691225"/>
              </a:xfrm>
            </p:grpSpPr>
            <p:pic>
              <p:nvPicPr>
                <p:cNvPr id="102" name="Picture 101" descr="http://balaton.graphics.cs.cmu.edu/dfouhey/s2015/results/examplesNew/4/s1.jpg"/>
                <p:cNvPicPr>
                  <a:picLocks noChangeAspect="1" noChangeArrowheads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629" y="4757086"/>
                  <a:ext cx="1120435" cy="169122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34" descr="http://balaton.graphics.cs.cmu.edu/dfouhey/s2015/results/examplesNew/4/s20.jpg"/>
                <p:cNvPicPr>
                  <a:picLocks noChangeAspect="1" noChangeArrowheads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1516" y="4757086"/>
                  <a:ext cx="1190200" cy="169122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5" name="Picture 12" descr="http://balaton.graphics.cs.cmu.edu/dfouhey/s2015/cr/cr_stimuliResults/imcache/train_2011_001951_2.jpg"/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1409" y="5023271"/>
                <a:ext cx="860177" cy="81533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16" descr="http://balaton.graphics.cs.cmu.edu/dfouhey/s2015/cr/cr_stimuliResults/imcache/train_2009_002219_2.jpg"/>
              <p:cNvPicPr>
                <a:picLocks noChangeAspect="1"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071" y="5023271"/>
                <a:ext cx="856100" cy="81533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2727333" y="4644046"/>
                <a:ext cx="1351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Sculptures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4173956" y="4644046"/>
                <a:ext cx="2265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Mental Rotation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591409" y="4644046"/>
                <a:ext cx="1803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PASCAL VOC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3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354" y="1614210"/>
            <a:ext cx="8431292" cy="49624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7" y="2026443"/>
            <a:ext cx="7557025" cy="4137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1040" y="1614210"/>
            <a:ext cx="466605" cy="4796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Work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1000" y="3477917"/>
            <a:ext cx="8001000" cy="3205808"/>
            <a:chOff x="381000" y="3477917"/>
            <a:chExt cx="8001000" cy="3205808"/>
          </a:xfrm>
        </p:grpSpPr>
        <p:grpSp>
          <p:nvGrpSpPr>
            <p:cNvPr id="8" name="Group 7"/>
            <p:cNvGrpSpPr/>
            <p:nvPr/>
          </p:nvGrpSpPr>
          <p:grpSpPr>
            <a:xfrm>
              <a:off x="929555" y="3477917"/>
              <a:ext cx="6903890" cy="2015614"/>
              <a:chOff x="1114464" y="1612597"/>
              <a:chExt cx="6903890" cy="201561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417864" y="2148643"/>
                <a:ext cx="6308272" cy="1479568"/>
                <a:chOff x="1710082" y="2148643"/>
                <a:chExt cx="6308272" cy="1479568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1" t="2302" r="1655" b="3521"/>
                <a:stretch/>
              </p:blipFill>
              <p:spPr bwMode="auto">
                <a:xfrm>
                  <a:off x="1710082" y="2148643"/>
                  <a:ext cx="1997416" cy="14795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0938" y="2148643"/>
                  <a:ext cx="1997416" cy="14795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65510" y="2148643"/>
                  <a:ext cx="1997416" cy="147956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1114464" y="1612597"/>
                <a:ext cx="6903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Metric 2.5D Maps (Depth, </a:t>
                </a:r>
                <a:r>
                  <a:rPr lang="en-US" sz="2400" dirty="0" err="1"/>
                  <a:t>Normals</a:t>
                </a:r>
                <a:r>
                  <a:rPr lang="en-US" sz="2400" dirty="0"/>
                  <a:t>)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1000" y="6160505"/>
              <a:ext cx="8001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Metric map recovery: </a:t>
              </a:r>
              <a:r>
                <a:rPr lang="en-US" sz="1400" dirty="0" err="1"/>
                <a:t>Saxena</a:t>
              </a:r>
              <a:r>
                <a:rPr lang="en-US" sz="1400" dirty="0"/>
                <a:t> et al. ’07, Barron et al. ’11 – ’15, </a:t>
              </a:r>
              <a:r>
                <a:rPr lang="en-US" sz="1400" dirty="0" err="1"/>
                <a:t>Karsch</a:t>
              </a:r>
              <a:r>
                <a:rPr lang="en-US" sz="1400" dirty="0"/>
                <a:t> ‘12, </a:t>
              </a:r>
              <a:r>
                <a:rPr lang="en-US" sz="1400" dirty="0" err="1"/>
                <a:t>Fouhey</a:t>
              </a:r>
              <a:r>
                <a:rPr lang="en-US" sz="1400" dirty="0"/>
                <a:t> ’13, ‘14, Eigen ‘14, ’15, </a:t>
              </a:r>
              <a:r>
                <a:rPr lang="en-US" sz="1400" dirty="0" err="1"/>
                <a:t>Ladicky</a:t>
              </a:r>
              <a:r>
                <a:rPr lang="en-US" sz="1400" dirty="0"/>
                <a:t> ’14 &amp; ‘14, Liu ‘14, </a:t>
              </a:r>
              <a:r>
                <a:rPr lang="en-US" sz="1400" dirty="0" err="1"/>
                <a:t>Baig</a:t>
              </a:r>
              <a:r>
                <a:rPr lang="en-US" sz="1400" dirty="0"/>
                <a:t> ‘15, Wang ’15, Bansal ‘16, etc.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1000" y="1690689"/>
            <a:ext cx="8001000" cy="4531371"/>
            <a:chOff x="381000" y="1690689"/>
            <a:chExt cx="8001000" cy="4531371"/>
          </a:xfrm>
        </p:grpSpPr>
        <p:sp>
          <p:nvSpPr>
            <p:cNvPr id="14" name="TextBox 13"/>
            <p:cNvSpPr txBox="1"/>
            <p:nvPr/>
          </p:nvSpPr>
          <p:spPr>
            <a:xfrm>
              <a:off x="381000" y="5698840"/>
              <a:ext cx="8001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Category specific reconstruction: </a:t>
              </a:r>
              <a:r>
                <a:rPr lang="en-US" sz="1400" dirty="0" err="1"/>
                <a:t>Hedau</a:t>
              </a:r>
              <a:r>
                <a:rPr lang="en-US" sz="1400" dirty="0"/>
                <a:t> et al. ‘09, Lim ‘13, ’14, Vicente &amp; </a:t>
              </a:r>
              <a:r>
                <a:rPr lang="en-US" sz="1400" dirty="0" err="1"/>
                <a:t>Carreira</a:t>
              </a:r>
              <a:r>
                <a:rPr lang="en-US" sz="1400" dirty="0"/>
                <a:t> ‘14, </a:t>
              </a:r>
              <a:r>
                <a:rPr lang="en-US" sz="1400" dirty="0" err="1"/>
                <a:t>Kar</a:t>
              </a:r>
              <a:r>
                <a:rPr lang="en-US" sz="1400" dirty="0"/>
                <a:t> ’15, </a:t>
              </a:r>
              <a:r>
                <a:rPr lang="en-US" sz="1400" dirty="0" err="1"/>
                <a:t>Blanz</a:t>
              </a:r>
              <a:r>
                <a:rPr lang="en-US" sz="1400" dirty="0"/>
                <a:t> and Vetter ’99, etc.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29555" y="1690689"/>
              <a:ext cx="6903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Category specific reconstruction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471357" y="2167293"/>
              <a:ext cx="6201286" cy="1145852"/>
              <a:chOff x="1232955" y="2167293"/>
              <a:chExt cx="6201286" cy="114585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2955" y="2170145"/>
                <a:ext cx="3064746" cy="11430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4599594" y="2167293"/>
                <a:ext cx="2834647" cy="1145851"/>
                <a:chOff x="4599594" y="2167293"/>
                <a:chExt cx="2834647" cy="1145851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99594" y="2167293"/>
                  <a:ext cx="1366519" cy="114585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75444" y="2167293"/>
                  <a:ext cx="1358797" cy="114585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0023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avid\Dropbox\CVPR16\ppt\oval\kewgarde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46" y="311728"/>
            <a:ext cx="4675909" cy="62345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72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3D Shape Attributes</a:t>
            </a:r>
          </a:p>
        </p:txBody>
      </p:sp>
      <p:pic>
        <p:nvPicPr>
          <p:cNvPr id="4" name="Picture 4" descr="C:\Users\david\Dropbox\CVPR16\ppt\oval\kewgard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3" y="2765558"/>
            <a:ext cx="2707934" cy="361057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459856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Input: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9100" y="2639549"/>
            <a:ext cx="43434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Not planar</a:t>
            </a:r>
          </a:p>
          <a:p>
            <a:r>
              <a:rPr lang="en-US" sz="3500" dirty="0"/>
              <a:t>Smooth surface</a:t>
            </a:r>
          </a:p>
          <a:p>
            <a:r>
              <a:rPr lang="en-US" sz="3500" dirty="0"/>
              <a:t>1 point of contact</a:t>
            </a:r>
          </a:p>
          <a:p>
            <a:r>
              <a:rPr lang="en-US" sz="3500" dirty="0"/>
              <a:t>Not point contact</a:t>
            </a:r>
          </a:p>
          <a:p>
            <a:r>
              <a:rPr lang="en-US" sz="3500" dirty="0"/>
              <a:t>Has hole</a:t>
            </a:r>
          </a:p>
          <a:p>
            <a:r>
              <a:rPr lang="en-US" sz="3500" dirty="0"/>
              <a:t>Not thin structures</a:t>
            </a:r>
          </a:p>
          <a:p>
            <a:r>
              <a:rPr lang="en-US" sz="3500" dirty="0"/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1459856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Output: 3D Shape Attributes</a:t>
            </a:r>
          </a:p>
          <a:p>
            <a:pPr algn="ctr"/>
            <a:r>
              <a:rPr lang="en-US" sz="2200" dirty="0"/>
              <a:t>(Qualitative, higher-order shape, </a:t>
            </a:r>
          </a:p>
          <a:p>
            <a:pPr algn="ctr"/>
            <a:r>
              <a:rPr lang="en-US" sz="2200" dirty="0"/>
              <a:t>largely viewpoint independent)</a:t>
            </a:r>
          </a:p>
        </p:txBody>
      </p:sp>
    </p:spTree>
    <p:extLst>
      <p:ext uri="{BB962C8B-B14F-4D97-AF65-F5344CB8AC3E}">
        <p14:creationId xmlns:p14="http://schemas.microsoft.com/office/powerpoint/2010/main" val="420350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Inspiration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Qualitative 3D shape of generic objects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87124" y="2517032"/>
            <a:ext cx="6769753" cy="3706456"/>
            <a:chOff x="628650" y="2517032"/>
            <a:chExt cx="6769753" cy="37064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396" y="2517032"/>
              <a:ext cx="3021006" cy="16890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8650" y="2884480"/>
              <a:ext cx="29180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Biederman’s</a:t>
              </a:r>
              <a:r>
                <a:rPr lang="en-US" sz="2800" dirty="0"/>
                <a:t> </a:t>
              </a:r>
              <a:r>
                <a:rPr lang="en-US" sz="2800" dirty="0" err="1"/>
                <a:t>Geons</a:t>
              </a:r>
              <a:endParaRPr lang="en-US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268" y="4633586"/>
              <a:ext cx="34059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Koenderink</a:t>
              </a:r>
              <a:r>
                <a:rPr lang="en-US" sz="2800" dirty="0"/>
                <a:t> &amp; </a:t>
              </a:r>
            </a:p>
            <a:p>
              <a:r>
                <a:rPr lang="en-US" sz="2800" dirty="0"/>
                <a:t>van </a:t>
              </a:r>
              <a:r>
                <a:rPr lang="en-US" sz="2800" dirty="0" err="1"/>
                <a:t>Doorn’s</a:t>
              </a:r>
              <a:r>
                <a:rPr lang="en-US" sz="2800" dirty="0"/>
                <a:t> </a:t>
              </a:r>
            </a:p>
            <a:p>
              <a:r>
                <a:rPr lang="en-US" sz="2800" dirty="0"/>
                <a:t>shape categories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377396" y="4428678"/>
              <a:ext cx="3021007" cy="1794810"/>
              <a:chOff x="4377396" y="4504179"/>
              <a:chExt cx="3021007" cy="179481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377396" y="4504180"/>
                <a:ext cx="791019" cy="1794809"/>
                <a:chOff x="4661974" y="4504180"/>
                <a:chExt cx="791019" cy="1794809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4661974" y="4504180"/>
                  <a:ext cx="791015" cy="949410"/>
                  <a:chOff x="2776245" y="2877201"/>
                  <a:chExt cx="870116" cy="1044351"/>
                </a:xfrm>
              </p:grpSpPr>
              <p:pic>
                <p:nvPicPr>
                  <p:cNvPr id="25" name="Picture 2" descr="http://balaton.graphics.cs.cmu.edu/dfouhey/thesis/thesis/geo/temp/graph_1.pn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76245" y="2877201"/>
                    <a:ext cx="870116" cy="685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921883" y="3481431"/>
                    <a:ext cx="578839" cy="440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- -</a:t>
                    </a:r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4661979" y="5349579"/>
                  <a:ext cx="791014" cy="949410"/>
                  <a:chOff x="5362272" y="2877201"/>
                  <a:chExt cx="870115" cy="1044351"/>
                </a:xfrm>
              </p:grpSpPr>
              <p:pic>
                <p:nvPicPr>
                  <p:cNvPr id="19" name="Picture 4" descr="http://balaton.graphics.cs.cmu.edu/dfouhey/thesis/thesis/geo/temp/graph_3.p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62272" y="2877201"/>
                    <a:ext cx="870115" cy="685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507909" y="3481431"/>
                    <a:ext cx="578840" cy="440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0 +</a:t>
                    </a:r>
                  </a:p>
                </p:txBody>
              </p:sp>
            </p:grpSp>
          </p:grpSp>
          <p:grpSp>
            <p:nvGrpSpPr>
              <p:cNvPr id="32" name="Group 31"/>
              <p:cNvGrpSpPr/>
              <p:nvPr/>
            </p:nvGrpSpPr>
            <p:grpSpPr>
              <a:xfrm>
                <a:off x="5492393" y="4504179"/>
                <a:ext cx="791017" cy="1794810"/>
                <a:chOff x="5490444" y="4504179"/>
                <a:chExt cx="791017" cy="179481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5490444" y="4504179"/>
                  <a:ext cx="791015" cy="949413"/>
                  <a:chOff x="3638255" y="2877199"/>
                  <a:chExt cx="870116" cy="1044353"/>
                </a:xfrm>
              </p:grpSpPr>
              <p:pic>
                <p:nvPicPr>
                  <p:cNvPr id="23" name="Picture 2" descr="http://balaton.graphics.cs.cmu.edu/dfouhey/thesis/thesis/geo/temp/graph_2.pn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38255" y="2877199"/>
                    <a:ext cx="870116" cy="685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3783892" y="3481431"/>
                    <a:ext cx="578839" cy="440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+ + </a:t>
                    </a:r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5490447" y="5349579"/>
                  <a:ext cx="791014" cy="949410"/>
                  <a:chOff x="6224280" y="2877201"/>
                  <a:chExt cx="870115" cy="1044351"/>
                </a:xfrm>
              </p:grpSpPr>
              <p:pic>
                <p:nvPicPr>
                  <p:cNvPr id="17" name="Picture 6" descr="http://balaton.graphics.cs.cmu.edu/dfouhey/thesis/thesis/geo/temp/graph_4.png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24280" y="2877201"/>
                    <a:ext cx="870115" cy="685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369917" y="3481431"/>
                    <a:ext cx="578840" cy="440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0 -</a:t>
                    </a: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6607388" y="4504179"/>
                <a:ext cx="791015" cy="1794810"/>
                <a:chOff x="6318914" y="4504179"/>
                <a:chExt cx="791015" cy="179481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6318914" y="4504179"/>
                  <a:ext cx="791015" cy="949413"/>
                  <a:chOff x="4500264" y="2877199"/>
                  <a:chExt cx="870116" cy="1044353"/>
                </a:xfrm>
              </p:grpSpPr>
              <p:pic>
                <p:nvPicPr>
                  <p:cNvPr id="21" name="Picture 10" descr="http://balaton.graphics.cs.cmu.edu/dfouhey/thesis/thesis/geo/temp/graph_6.png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00264" y="2877199"/>
                    <a:ext cx="870116" cy="685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645901" y="3481431"/>
                    <a:ext cx="578839" cy="440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- + </a:t>
                    </a: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6318914" y="5349579"/>
                  <a:ext cx="791014" cy="949410"/>
                  <a:chOff x="7086286" y="2877201"/>
                  <a:chExt cx="870115" cy="1044351"/>
                </a:xfrm>
              </p:grpSpPr>
              <p:pic>
                <p:nvPicPr>
                  <p:cNvPr id="15" name="Picture 8" descr="http://balaton.graphics.cs.cmu.edu/dfouhey/thesis/thesis/geo/temp/graph_5.png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86286" y="2877201"/>
                    <a:ext cx="870115" cy="685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7231923" y="3481431"/>
                    <a:ext cx="578840" cy="4401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0 0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62304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Shape Attributes</a:t>
            </a:r>
          </a:p>
        </p:txBody>
      </p:sp>
      <p:pic>
        <p:nvPicPr>
          <p:cNvPr id="4" name="Picture 15" descr="C:\Users\david\Dropbox\CVPR16\illust\res\1_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400" y="1661122"/>
            <a:ext cx="1246909" cy="1246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 descr="C:\Users\david\Dropbox\CVPR16\illust\res\5_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3338946"/>
            <a:ext cx="1246909" cy="1246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avid\Dropbox\CVPR16\illust\res\10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399" y="4862946"/>
            <a:ext cx="1246909" cy="1246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avid\Dropbox\CVPR16\newIcons\cylindric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1661122"/>
            <a:ext cx="1246909" cy="1246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avid\Dropbox\CVPR16\illust\res\1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4862946"/>
            <a:ext cx="1246909" cy="1246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avid\Dropbox\CVPR16\newIcons\poi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399" y="3338946"/>
            <a:ext cx="1246909" cy="12469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66309" y="1930633"/>
            <a:ext cx="129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Planar</a:t>
            </a:r>
          </a:p>
          <a:p>
            <a:r>
              <a:rPr lang="en-US" sz="2000" dirty="0"/>
              <a:t>Surfaces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1909" y="1930633"/>
            <a:ext cx="1578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Cylindrical</a:t>
            </a:r>
          </a:p>
          <a:p>
            <a:r>
              <a:rPr lang="en-US" sz="2000" dirty="0"/>
              <a:t>Surfaces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6309" y="3608457"/>
            <a:ext cx="129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Point or 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1909" y="3762345"/>
            <a:ext cx="1578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Multiple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6308" y="5132457"/>
            <a:ext cx="1420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</a:t>
            </a:r>
          </a:p>
          <a:p>
            <a:r>
              <a:rPr lang="en-US" sz="2000" dirty="0"/>
              <a:t>Structures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1909" y="5132457"/>
            <a:ext cx="1420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Has</a:t>
            </a:r>
          </a:p>
          <a:p>
            <a:r>
              <a:rPr lang="en-US" sz="2000" dirty="0"/>
              <a:t>Hole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1807522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Curvature</a:t>
            </a:r>
          </a:p>
          <a:p>
            <a:r>
              <a:rPr lang="en-US" sz="2800" dirty="0"/>
              <a:t>(4 Total)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3485346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Contact</a:t>
            </a:r>
          </a:p>
          <a:p>
            <a:r>
              <a:rPr lang="en-US" sz="2800" dirty="0"/>
              <a:t>(2 Total)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5009346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Occupancy</a:t>
            </a:r>
          </a:p>
          <a:p>
            <a:r>
              <a:rPr lang="en-US" sz="2800" dirty="0"/>
              <a:t>(6 Total)</a:t>
            </a:r>
          </a:p>
        </p:txBody>
      </p:sp>
    </p:spTree>
    <p:extLst>
      <p:ext uri="{BB962C8B-B14F-4D97-AF65-F5344CB8AC3E}">
        <p14:creationId xmlns:p14="http://schemas.microsoft.com/office/powerpoint/2010/main" val="147747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Data Sources</a:t>
            </a:r>
          </a:p>
        </p:txBody>
      </p:sp>
      <p:grpSp>
        <p:nvGrpSpPr>
          <p:cNvPr id="1039" name="Group 1038"/>
          <p:cNvGrpSpPr/>
          <p:nvPr/>
        </p:nvGrpSpPr>
        <p:grpSpPr>
          <a:xfrm>
            <a:off x="4946391" y="1547883"/>
            <a:ext cx="3568959" cy="4868444"/>
            <a:chOff x="4798663" y="1547883"/>
            <a:chExt cx="3568959" cy="4868444"/>
          </a:xfrm>
        </p:grpSpPr>
        <p:sp>
          <p:nvSpPr>
            <p:cNvPr id="12" name="TextBox 11"/>
            <p:cNvSpPr txBox="1"/>
            <p:nvPr/>
          </p:nvSpPr>
          <p:spPr>
            <a:xfrm>
              <a:off x="4798663" y="1547883"/>
              <a:ext cx="3568958" cy="489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Modern Sculpture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8664" y="5708441"/>
              <a:ext cx="3568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Great shape diversity</a:t>
              </a:r>
            </a:p>
            <a:p>
              <a:pPr algn="ctr"/>
              <a:r>
                <a:rPr lang="en-US" sz="2000" dirty="0"/>
                <a:t>Categories we can’t describe</a:t>
              </a:r>
            </a:p>
          </p:txBody>
        </p:sp>
        <p:pic>
          <p:nvPicPr>
            <p:cNvPr id="1032" name="Picture 8" descr="http://balaton.graphics.cs.cmu.edu/dfouhey/s2015/qexpand/select2/1063/0007/rgb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42118" y="2141062"/>
              <a:ext cx="1425504" cy="19386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balaton.graphics.cs.cmu.edu/dfouhey/s2015/qexpand/select2/825/0002/rg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98665" y="4227966"/>
              <a:ext cx="2023636" cy="13435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balaton.graphics.cs.cmu.edu/dfouhey/s2015/qexpand/select2/1320/0003/rg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429" y="4227966"/>
              <a:ext cx="1420193" cy="13435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http://balaton.graphics.cs.cmu.edu/dfouhey/s2015/qexpand/select2/1811/0001/rgb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98663" y="2141062"/>
              <a:ext cx="2011952" cy="19386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Group 1036"/>
          <p:cNvGrpSpPr/>
          <p:nvPr/>
        </p:nvGrpSpPr>
        <p:grpSpPr>
          <a:xfrm>
            <a:off x="628650" y="1547883"/>
            <a:ext cx="3496056" cy="4833708"/>
            <a:chOff x="1008404" y="1547883"/>
            <a:chExt cx="3496056" cy="4833708"/>
          </a:xfrm>
        </p:grpSpPr>
        <p:sp>
          <p:nvSpPr>
            <p:cNvPr id="8" name="TextBox 7"/>
            <p:cNvSpPr txBox="1"/>
            <p:nvPr/>
          </p:nvSpPr>
          <p:spPr>
            <a:xfrm>
              <a:off x="1008404" y="1547883"/>
              <a:ext cx="3486761" cy="489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Ordinary Objects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8404" y="5708441"/>
              <a:ext cx="3496056" cy="673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Limited shape diversity</a:t>
              </a:r>
            </a:p>
            <a:p>
              <a:pPr algn="ctr"/>
              <a:r>
                <a:rPr lang="en-US" sz="2000" dirty="0"/>
                <a:t>Category/shape correlation</a:t>
              </a:r>
            </a:p>
          </p:txBody>
        </p:sp>
        <p:pic>
          <p:nvPicPr>
            <p:cNvPr id="1028" name="Picture 4" descr="http://balaton.graphics.cs.cmu.edu/dfouhey/s2015/cr/cr_stimuliResults/imcache/aeroplane_2008_008432_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72561" y="3946116"/>
              <a:ext cx="2031899" cy="16253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static5.businessinsider.com/image/51e5bb9feab8eab07000002d/new-york-city-has-ditched-plans-to-improve-an-outrageously-slow-bus-lin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67874" y="2141062"/>
              <a:ext cx="2036586" cy="16519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balaton.graphics.cs.cmu.edu/dfouhey/s2015/cr/cr_stimuliResults/imcache/bird_2009_001807_1.jpg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404" y="2141062"/>
              <a:ext cx="1302240" cy="16547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balaton.graphics.cs.cmu.edu/dfouhey/s2015/cr/cr_stimuliResults/imcache/bicycle_2009_002400_1.jpg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404" y="3946116"/>
              <a:ext cx="1302240" cy="16253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5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5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771</Words>
  <Application>Microsoft Office PowerPoint</Application>
  <PresentationFormat>On-screen Show (4:3)</PresentationFormat>
  <Paragraphs>273</Paragraphs>
  <Slides>36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Palatino Linotype</vt:lpstr>
      <vt:lpstr>Times New Roman</vt:lpstr>
      <vt:lpstr>My New Default Theme</vt:lpstr>
      <vt:lpstr>3D Shape Attributes</vt:lpstr>
      <vt:lpstr>PowerPoint Presentation</vt:lpstr>
      <vt:lpstr>Perceiving 3D in Images</vt:lpstr>
      <vt:lpstr>Recent Work</vt:lpstr>
      <vt:lpstr>PowerPoint Presentation</vt:lpstr>
      <vt:lpstr>Goal: 3D Shape Attributes</vt:lpstr>
      <vt:lpstr>Historical Inspiration</vt:lpstr>
      <vt:lpstr>3D Shape Attributes</vt:lpstr>
      <vt:lpstr>Potential Data Sources</vt:lpstr>
      <vt:lpstr>Data</vt:lpstr>
      <vt:lpstr>Examples</vt:lpstr>
      <vt:lpstr>Examples</vt:lpstr>
      <vt:lpstr>Examples</vt:lpstr>
      <vt:lpstr>Examples</vt:lpstr>
      <vt:lpstr>Examples</vt:lpstr>
      <vt:lpstr>Examples</vt:lpstr>
      <vt:lpstr>Data</vt:lpstr>
      <vt:lpstr>Data Organization</vt:lpstr>
      <vt:lpstr>Data Organization</vt:lpstr>
      <vt:lpstr>Data Organization</vt:lpstr>
      <vt:lpstr>Data Organization</vt:lpstr>
      <vt:lpstr>Data Organization</vt:lpstr>
      <vt:lpstr>Data Organization</vt:lpstr>
      <vt:lpstr>Data Organization</vt:lpstr>
      <vt:lpstr>Method</vt:lpstr>
      <vt:lpstr>Method</vt:lpstr>
      <vt:lpstr>Experiment Goals</vt:lpstr>
      <vt:lpstr>Qualitative Results On Test Set</vt:lpstr>
      <vt:lpstr>Baselines</vt:lpstr>
      <vt:lpstr>Quantitative Results</vt:lpstr>
      <vt:lpstr>Mental Rotation</vt:lpstr>
      <vt:lpstr>Mental Rotation Results</vt:lpstr>
      <vt:lpstr>Mental Rotation Results</vt:lpstr>
      <vt:lpstr>PASCAL VOC Results</vt:lpstr>
      <vt:lpstr>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2016-08-04T19:13:55Z</dcterms:created>
  <dcterms:modified xsi:type="dcterms:W3CDTF">2016-08-04T19:14:59Z</dcterms:modified>
</cp:coreProperties>
</file>