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80"/>
  </p:notesMasterIdLst>
  <p:handoutMasterIdLst>
    <p:handoutMasterId r:id="rId81"/>
  </p:handoutMasterIdLst>
  <p:sldIdLst>
    <p:sldId id="2480" r:id="rId2"/>
    <p:sldId id="2564" r:id="rId3"/>
    <p:sldId id="2606" r:id="rId4"/>
    <p:sldId id="2618" r:id="rId5"/>
    <p:sldId id="2572" r:id="rId6"/>
    <p:sldId id="2678" r:id="rId7"/>
    <p:sldId id="2574" r:id="rId8"/>
    <p:sldId id="2568" r:id="rId9"/>
    <p:sldId id="2652" r:id="rId10"/>
    <p:sldId id="2615" r:id="rId11"/>
    <p:sldId id="2641" r:id="rId12"/>
    <p:sldId id="2648" r:id="rId13"/>
    <p:sldId id="2649" r:id="rId14"/>
    <p:sldId id="2651" r:id="rId15"/>
    <p:sldId id="2647" r:id="rId16"/>
    <p:sldId id="2637" r:id="rId17"/>
    <p:sldId id="2638" r:id="rId18"/>
    <p:sldId id="2576" r:id="rId19"/>
    <p:sldId id="2620" r:id="rId20"/>
    <p:sldId id="2626" r:id="rId21"/>
    <p:sldId id="2627" r:id="rId22"/>
    <p:sldId id="2632" r:id="rId23"/>
    <p:sldId id="2621" r:id="rId24"/>
    <p:sldId id="2635" r:id="rId25"/>
    <p:sldId id="2636" r:id="rId26"/>
    <p:sldId id="2639" r:id="rId27"/>
    <p:sldId id="2655" r:id="rId28"/>
    <p:sldId id="2656" r:id="rId29"/>
    <p:sldId id="2658" r:id="rId30"/>
    <p:sldId id="2661" r:id="rId31"/>
    <p:sldId id="2662" r:id="rId32"/>
    <p:sldId id="2609" r:id="rId33"/>
    <p:sldId id="2610" r:id="rId34"/>
    <p:sldId id="2611" r:id="rId35"/>
    <p:sldId id="2612" r:id="rId36"/>
    <p:sldId id="2614" r:id="rId37"/>
    <p:sldId id="2616" r:id="rId38"/>
    <p:sldId id="2581" r:id="rId39"/>
    <p:sldId id="2580" r:id="rId40"/>
    <p:sldId id="2665" r:id="rId41"/>
    <p:sldId id="2578" r:id="rId42"/>
    <p:sldId id="2666" r:id="rId43"/>
    <p:sldId id="2668" r:id="rId44"/>
    <p:sldId id="2669" r:id="rId45"/>
    <p:sldId id="2583" r:id="rId46"/>
    <p:sldId id="2670" r:id="rId47"/>
    <p:sldId id="2645" r:id="rId48"/>
    <p:sldId id="2673" r:id="rId49"/>
    <p:sldId id="2643" r:id="rId50"/>
    <p:sldId id="2575" r:id="rId51"/>
    <p:sldId id="2586" r:id="rId52"/>
    <p:sldId id="2587" r:id="rId53"/>
    <p:sldId id="2588" r:id="rId54"/>
    <p:sldId id="2589" r:id="rId55"/>
    <p:sldId id="2590" r:id="rId56"/>
    <p:sldId id="2677" r:id="rId57"/>
    <p:sldId id="2592" r:id="rId58"/>
    <p:sldId id="2675" r:id="rId59"/>
    <p:sldId id="2605" r:id="rId60"/>
    <p:sldId id="2585" r:id="rId61"/>
    <p:sldId id="2325" r:id="rId62"/>
    <p:sldId id="2463" r:id="rId63"/>
    <p:sldId id="2569" r:id="rId64"/>
    <p:sldId id="2481" r:id="rId65"/>
    <p:sldId id="2511" r:id="rId66"/>
    <p:sldId id="2640" r:id="rId67"/>
    <p:sldId id="2644" r:id="rId68"/>
    <p:sldId id="2646" r:id="rId69"/>
    <p:sldId id="2671" r:id="rId70"/>
    <p:sldId id="2676" r:id="rId71"/>
    <p:sldId id="2598" r:id="rId72"/>
    <p:sldId id="2599" r:id="rId73"/>
    <p:sldId id="2601" r:id="rId74"/>
    <p:sldId id="2602" r:id="rId75"/>
    <p:sldId id="2594" r:id="rId76"/>
    <p:sldId id="2595" r:id="rId77"/>
    <p:sldId id="2596" r:id="rId78"/>
    <p:sldId id="2597" r:id="rId79"/>
  </p:sldIdLst>
  <p:sldSz cx="9144000" cy="6858000" type="screen4x3"/>
  <p:notesSz cx="7315200" cy="9601200"/>
  <p:custShowLst>
    <p:custShow name="short version" id="0">
      <p:sldLst/>
    </p:custShow>
  </p:custShowLst>
  <p:defaultTextStyle>
    <a:defPPr>
      <a:defRPr lang="en-US"/>
    </a:defPPr>
    <a:lvl1pPr algn="ctr" rtl="0" fontAlgn="base">
      <a:spcBef>
        <a:spcPct val="0"/>
      </a:spcBef>
      <a:spcAft>
        <a:spcPct val="0"/>
      </a:spcAft>
      <a:defRPr kumimoji="1" sz="26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umimoji="1" sz="26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umimoji="1" sz="26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umimoji="1" sz="26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umimoji="1"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6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i Koutra" initials="So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7487"/>
    <a:srgbClr val="7CBCB1"/>
    <a:srgbClr val="000003"/>
    <a:srgbClr val="759B81"/>
    <a:srgbClr val="93AD9B"/>
    <a:srgbClr val="D8FFE4"/>
    <a:srgbClr val="4EAE6F"/>
    <a:srgbClr val="C7C901"/>
    <a:srgbClr val="C72ECC"/>
    <a:srgbClr val="303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2" autoAdjust="0"/>
    <p:restoredTop sz="93137" autoAdjust="0"/>
  </p:normalViewPr>
  <p:slideViewPr>
    <p:cSldViewPr snapToGrid="0">
      <p:cViewPr>
        <p:scale>
          <a:sx n="95" d="100"/>
          <a:sy n="95" d="100"/>
        </p:scale>
        <p:origin x="-1000"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3264"/>
    </p:cViewPr>
  </p:sorterViewPr>
  <p:notesViewPr>
    <p:cSldViewPr snapToGrid="0">
      <p:cViewPr varScale="1">
        <p:scale>
          <a:sx n="93" d="100"/>
          <a:sy n="93" d="100"/>
        </p:scale>
        <p:origin x="-4512" y="-104"/>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commentAuthors" Target="commentAuthors.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02T20:54:29.485" idx="1">
    <p:pos x="5253" y="2731"/>
    <p:text>Maybe take out the applications and move them to part 3?</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AB859-05C8-7E4B-9D03-EE249D0155F2}"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979B0E31-F17B-C243-858E-BCF92ACC8747}">
      <dgm:prSet phldrT="[Text]"/>
      <dgm:spPr>
        <a:solidFill>
          <a:schemeClr val="accent4">
            <a:lumMod val="90000"/>
            <a:lumOff val="10000"/>
          </a:schemeClr>
        </a:solidFill>
      </dgm:spPr>
      <dgm:t>
        <a:bodyPr/>
        <a:lstStyle/>
        <a:p>
          <a:r>
            <a:rPr lang="en-US" b="1" dirty="0" smtClean="0"/>
            <a:t>1 – Feature Extraction</a:t>
          </a:r>
          <a:endParaRPr lang="en-US" b="1" dirty="0"/>
        </a:p>
      </dgm:t>
    </dgm:pt>
    <dgm:pt modelId="{3AC55728-85FE-3E47-B75F-FBB86148E0FB}" type="parTrans" cxnId="{DED9D6D8-1C78-8841-A30D-D1421A811BBB}">
      <dgm:prSet/>
      <dgm:spPr/>
      <dgm:t>
        <a:bodyPr/>
        <a:lstStyle/>
        <a:p>
          <a:endParaRPr lang="en-US"/>
        </a:p>
      </dgm:t>
    </dgm:pt>
    <dgm:pt modelId="{07E38EE1-C2E8-9847-AED0-AE91FBFF1983}" type="sibTrans" cxnId="{DED9D6D8-1C78-8841-A30D-D1421A811BBB}">
      <dgm:prSet/>
      <dgm:spPr>
        <a:solidFill>
          <a:schemeClr val="accent4">
            <a:lumMod val="10000"/>
            <a:lumOff val="90000"/>
          </a:schemeClr>
        </a:solidFill>
        <a:ln>
          <a:solidFill>
            <a:schemeClr val="accent4">
              <a:lumMod val="25000"/>
              <a:lumOff val="75000"/>
            </a:schemeClr>
          </a:solidFill>
        </a:ln>
      </dgm:spPr>
      <dgm:t>
        <a:bodyPr/>
        <a:lstStyle/>
        <a:p>
          <a:endParaRPr lang="en-US"/>
        </a:p>
      </dgm:t>
    </dgm:pt>
    <dgm:pt modelId="{53155EA9-E986-9840-A302-35C3681ED563}">
      <dgm:prSet phldrT="[Text]"/>
      <dgm:spPr>
        <a:solidFill>
          <a:schemeClr val="accent4">
            <a:lumMod val="90000"/>
            <a:lumOff val="10000"/>
          </a:schemeClr>
        </a:solidFill>
      </dgm:spPr>
      <dgm:t>
        <a:bodyPr/>
        <a:lstStyle/>
        <a:p>
          <a:r>
            <a:rPr lang="en-US" b="1" dirty="0" smtClean="0"/>
            <a:t>2 – Feature Aggregation</a:t>
          </a:r>
          <a:endParaRPr lang="en-US" b="1" dirty="0"/>
        </a:p>
      </dgm:t>
    </dgm:pt>
    <dgm:pt modelId="{427ADCDD-D021-7141-ACBF-5466BC6C7A8C}" type="parTrans" cxnId="{3668B116-BD77-F743-BE3B-A8F0CF09B258}">
      <dgm:prSet/>
      <dgm:spPr/>
      <dgm:t>
        <a:bodyPr/>
        <a:lstStyle/>
        <a:p>
          <a:endParaRPr lang="en-US"/>
        </a:p>
      </dgm:t>
    </dgm:pt>
    <dgm:pt modelId="{5F1BF919-5C08-2544-9C76-6542E9E6BFE0}" type="sibTrans" cxnId="{3668B116-BD77-F743-BE3B-A8F0CF09B258}">
      <dgm:prSet/>
      <dgm:spPr>
        <a:solidFill>
          <a:schemeClr val="accent4">
            <a:lumMod val="10000"/>
            <a:lumOff val="90000"/>
          </a:schemeClr>
        </a:solidFill>
        <a:ln>
          <a:solidFill>
            <a:schemeClr val="accent4">
              <a:lumMod val="25000"/>
              <a:lumOff val="75000"/>
            </a:schemeClr>
          </a:solidFill>
        </a:ln>
      </dgm:spPr>
      <dgm:t>
        <a:bodyPr/>
        <a:lstStyle/>
        <a:p>
          <a:endParaRPr lang="en-US"/>
        </a:p>
      </dgm:t>
    </dgm:pt>
    <dgm:pt modelId="{58603A55-7A2D-7C41-B533-F306CF05802F}">
      <dgm:prSet phldrT="[Text]"/>
      <dgm:spPr>
        <a:solidFill>
          <a:schemeClr val="accent4">
            <a:lumMod val="90000"/>
            <a:lumOff val="10000"/>
          </a:schemeClr>
        </a:solidFill>
      </dgm:spPr>
      <dgm:t>
        <a:bodyPr/>
        <a:lstStyle/>
        <a:p>
          <a:r>
            <a:rPr lang="en-US" b="1" dirty="0" smtClean="0"/>
            <a:t>3 - Comparison</a:t>
          </a:r>
          <a:endParaRPr lang="en-US" b="1" dirty="0"/>
        </a:p>
      </dgm:t>
    </dgm:pt>
    <dgm:pt modelId="{10653BD4-3020-DF4A-90DB-4846966BEF4C}" type="parTrans" cxnId="{CB409034-AC1E-B749-AB90-0B286BD6C2C5}">
      <dgm:prSet/>
      <dgm:spPr/>
      <dgm:t>
        <a:bodyPr/>
        <a:lstStyle/>
        <a:p>
          <a:endParaRPr lang="en-US"/>
        </a:p>
      </dgm:t>
    </dgm:pt>
    <dgm:pt modelId="{EBD86ECD-8E3C-6042-99B7-CD5AB5CA2D9F}" type="sibTrans" cxnId="{CB409034-AC1E-B749-AB90-0B286BD6C2C5}">
      <dgm:prSet/>
      <dgm:spPr/>
      <dgm:t>
        <a:bodyPr/>
        <a:lstStyle/>
        <a:p>
          <a:endParaRPr lang="en-US"/>
        </a:p>
      </dgm:t>
    </dgm:pt>
    <dgm:pt modelId="{72431CD0-8C72-4742-B460-E774B994B9A1}" type="pres">
      <dgm:prSet presAssocID="{784AB859-05C8-7E4B-9D03-EE249D0155F2}" presName="outerComposite" presStyleCnt="0">
        <dgm:presLayoutVars>
          <dgm:chMax val="5"/>
          <dgm:dir/>
          <dgm:resizeHandles val="exact"/>
        </dgm:presLayoutVars>
      </dgm:prSet>
      <dgm:spPr/>
      <dgm:t>
        <a:bodyPr/>
        <a:lstStyle/>
        <a:p>
          <a:endParaRPr lang="en-US"/>
        </a:p>
      </dgm:t>
    </dgm:pt>
    <dgm:pt modelId="{CCBDDD00-213B-EC4E-9663-724A451B526C}" type="pres">
      <dgm:prSet presAssocID="{784AB859-05C8-7E4B-9D03-EE249D0155F2}" presName="dummyMaxCanvas" presStyleCnt="0">
        <dgm:presLayoutVars/>
      </dgm:prSet>
      <dgm:spPr/>
    </dgm:pt>
    <dgm:pt modelId="{2CD54D85-30BE-4A42-92A7-87B2336B6701}" type="pres">
      <dgm:prSet presAssocID="{784AB859-05C8-7E4B-9D03-EE249D0155F2}" presName="ThreeNodes_1" presStyleLbl="node1" presStyleIdx="0" presStyleCnt="3" custLinFactNeighborX="-172">
        <dgm:presLayoutVars>
          <dgm:bulletEnabled val="1"/>
        </dgm:presLayoutVars>
      </dgm:prSet>
      <dgm:spPr/>
      <dgm:t>
        <a:bodyPr/>
        <a:lstStyle/>
        <a:p>
          <a:endParaRPr lang="en-US"/>
        </a:p>
      </dgm:t>
    </dgm:pt>
    <dgm:pt modelId="{B77B06E0-8970-1246-9E4C-EDE19934FF51}" type="pres">
      <dgm:prSet presAssocID="{784AB859-05C8-7E4B-9D03-EE249D0155F2}" presName="ThreeNodes_2" presStyleLbl="node1" presStyleIdx="1" presStyleCnt="3">
        <dgm:presLayoutVars>
          <dgm:bulletEnabled val="1"/>
        </dgm:presLayoutVars>
      </dgm:prSet>
      <dgm:spPr/>
      <dgm:t>
        <a:bodyPr/>
        <a:lstStyle/>
        <a:p>
          <a:endParaRPr lang="en-US"/>
        </a:p>
      </dgm:t>
    </dgm:pt>
    <dgm:pt modelId="{B6554673-6FF8-CE42-B60C-A815CEE9C793}" type="pres">
      <dgm:prSet presAssocID="{784AB859-05C8-7E4B-9D03-EE249D0155F2}" presName="ThreeNodes_3" presStyleLbl="node1" presStyleIdx="2" presStyleCnt="3" custLinFactNeighborY="938">
        <dgm:presLayoutVars>
          <dgm:bulletEnabled val="1"/>
        </dgm:presLayoutVars>
      </dgm:prSet>
      <dgm:spPr/>
      <dgm:t>
        <a:bodyPr/>
        <a:lstStyle/>
        <a:p>
          <a:endParaRPr lang="en-US"/>
        </a:p>
      </dgm:t>
    </dgm:pt>
    <dgm:pt modelId="{363B0C3A-1ED9-9040-B977-AA19C7D73FCC}" type="pres">
      <dgm:prSet presAssocID="{784AB859-05C8-7E4B-9D03-EE249D0155F2}" presName="ThreeConn_1-2" presStyleLbl="fgAccFollowNode1" presStyleIdx="0" presStyleCnt="2">
        <dgm:presLayoutVars>
          <dgm:bulletEnabled val="1"/>
        </dgm:presLayoutVars>
      </dgm:prSet>
      <dgm:spPr/>
      <dgm:t>
        <a:bodyPr/>
        <a:lstStyle/>
        <a:p>
          <a:endParaRPr lang="en-US"/>
        </a:p>
      </dgm:t>
    </dgm:pt>
    <dgm:pt modelId="{405E262D-F24F-5C45-95FF-3ABFBCA9C5E6}" type="pres">
      <dgm:prSet presAssocID="{784AB859-05C8-7E4B-9D03-EE249D0155F2}" presName="ThreeConn_2-3" presStyleLbl="fgAccFollowNode1" presStyleIdx="1" presStyleCnt="2">
        <dgm:presLayoutVars>
          <dgm:bulletEnabled val="1"/>
        </dgm:presLayoutVars>
      </dgm:prSet>
      <dgm:spPr/>
      <dgm:t>
        <a:bodyPr/>
        <a:lstStyle/>
        <a:p>
          <a:endParaRPr lang="en-US"/>
        </a:p>
      </dgm:t>
    </dgm:pt>
    <dgm:pt modelId="{35A5DA7C-81FD-5B46-863A-4FC3ECB92B3F}" type="pres">
      <dgm:prSet presAssocID="{784AB859-05C8-7E4B-9D03-EE249D0155F2}" presName="ThreeNodes_1_text" presStyleLbl="node1" presStyleIdx="2" presStyleCnt="3">
        <dgm:presLayoutVars>
          <dgm:bulletEnabled val="1"/>
        </dgm:presLayoutVars>
      </dgm:prSet>
      <dgm:spPr/>
      <dgm:t>
        <a:bodyPr/>
        <a:lstStyle/>
        <a:p>
          <a:endParaRPr lang="en-US"/>
        </a:p>
      </dgm:t>
    </dgm:pt>
    <dgm:pt modelId="{26F5DA89-5AA0-CC46-8D71-08DFC062DC31}" type="pres">
      <dgm:prSet presAssocID="{784AB859-05C8-7E4B-9D03-EE249D0155F2}" presName="ThreeNodes_2_text" presStyleLbl="node1" presStyleIdx="2" presStyleCnt="3">
        <dgm:presLayoutVars>
          <dgm:bulletEnabled val="1"/>
        </dgm:presLayoutVars>
      </dgm:prSet>
      <dgm:spPr/>
      <dgm:t>
        <a:bodyPr/>
        <a:lstStyle/>
        <a:p>
          <a:endParaRPr lang="en-US"/>
        </a:p>
      </dgm:t>
    </dgm:pt>
    <dgm:pt modelId="{9398ACA4-52B8-694F-A60E-5B8020CD809D}" type="pres">
      <dgm:prSet presAssocID="{784AB859-05C8-7E4B-9D03-EE249D0155F2}" presName="ThreeNodes_3_text" presStyleLbl="node1" presStyleIdx="2" presStyleCnt="3">
        <dgm:presLayoutVars>
          <dgm:bulletEnabled val="1"/>
        </dgm:presLayoutVars>
      </dgm:prSet>
      <dgm:spPr/>
      <dgm:t>
        <a:bodyPr/>
        <a:lstStyle/>
        <a:p>
          <a:endParaRPr lang="en-US"/>
        </a:p>
      </dgm:t>
    </dgm:pt>
  </dgm:ptLst>
  <dgm:cxnLst>
    <dgm:cxn modelId="{B482FB30-683F-5C48-8917-819EDC337503}" type="presOf" srcId="{53155EA9-E986-9840-A302-35C3681ED563}" destId="{26F5DA89-5AA0-CC46-8D71-08DFC062DC31}" srcOrd="1" destOrd="0" presId="urn:microsoft.com/office/officeart/2005/8/layout/vProcess5"/>
    <dgm:cxn modelId="{762A9252-41D2-8E49-BED7-DFB5D148D992}" type="presOf" srcId="{784AB859-05C8-7E4B-9D03-EE249D0155F2}" destId="{72431CD0-8C72-4742-B460-E774B994B9A1}" srcOrd="0" destOrd="0" presId="urn:microsoft.com/office/officeart/2005/8/layout/vProcess5"/>
    <dgm:cxn modelId="{3DB82CEC-F83B-9B45-B0E8-E02636DA07E5}" type="presOf" srcId="{5F1BF919-5C08-2544-9C76-6542E9E6BFE0}" destId="{405E262D-F24F-5C45-95FF-3ABFBCA9C5E6}" srcOrd="0" destOrd="0" presId="urn:microsoft.com/office/officeart/2005/8/layout/vProcess5"/>
    <dgm:cxn modelId="{55C3ADD6-11BB-1941-814F-A590B5F419A2}" type="presOf" srcId="{58603A55-7A2D-7C41-B533-F306CF05802F}" destId="{9398ACA4-52B8-694F-A60E-5B8020CD809D}" srcOrd="1" destOrd="0" presId="urn:microsoft.com/office/officeart/2005/8/layout/vProcess5"/>
    <dgm:cxn modelId="{8251B438-B820-7548-A4C5-8A26B5BB2852}" type="presOf" srcId="{53155EA9-E986-9840-A302-35C3681ED563}" destId="{B77B06E0-8970-1246-9E4C-EDE19934FF51}" srcOrd="0" destOrd="0" presId="urn:microsoft.com/office/officeart/2005/8/layout/vProcess5"/>
    <dgm:cxn modelId="{69833911-A1A3-1146-8313-6880CADD0090}" type="presOf" srcId="{979B0E31-F17B-C243-858E-BCF92ACC8747}" destId="{35A5DA7C-81FD-5B46-863A-4FC3ECB92B3F}" srcOrd="1" destOrd="0" presId="urn:microsoft.com/office/officeart/2005/8/layout/vProcess5"/>
    <dgm:cxn modelId="{325699DA-2BB9-7841-ADE4-7EA682357002}" type="presOf" srcId="{979B0E31-F17B-C243-858E-BCF92ACC8747}" destId="{2CD54D85-30BE-4A42-92A7-87B2336B6701}" srcOrd="0" destOrd="0" presId="urn:microsoft.com/office/officeart/2005/8/layout/vProcess5"/>
    <dgm:cxn modelId="{7A10A79C-7047-4B41-B653-ED391E9313FB}" type="presOf" srcId="{07E38EE1-C2E8-9847-AED0-AE91FBFF1983}" destId="{363B0C3A-1ED9-9040-B977-AA19C7D73FCC}" srcOrd="0" destOrd="0" presId="urn:microsoft.com/office/officeart/2005/8/layout/vProcess5"/>
    <dgm:cxn modelId="{CB409034-AC1E-B749-AB90-0B286BD6C2C5}" srcId="{784AB859-05C8-7E4B-9D03-EE249D0155F2}" destId="{58603A55-7A2D-7C41-B533-F306CF05802F}" srcOrd="2" destOrd="0" parTransId="{10653BD4-3020-DF4A-90DB-4846966BEF4C}" sibTransId="{EBD86ECD-8E3C-6042-99B7-CD5AB5CA2D9F}"/>
    <dgm:cxn modelId="{3668B116-BD77-F743-BE3B-A8F0CF09B258}" srcId="{784AB859-05C8-7E4B-9D03-EE249D0155F2}" destId="{53155EA9-E986-9840-A302-35C3681ED563}" srcOrd="1" destOrd="0" parTransId="{427ADCDD-D021-7141-ACBF-5466BC6C7A8C}" sibTransId="{5F1BF919-5C08-2544-9C76-6542E9E6BFE0}"/>
    <dgm:cxn modelId="{28003422-9277-1541-86A6-D2A9D9BEEF14}" type="presOf" srcId="{58603A55-7A2D-7C41-B533-F306CF05802F}" destId="{B6554673-6FF8-CE42-B60C-A815CEE9C793}" srcOrd="0" destOrd="0" presId="urn:microsoft.com/office/officeart/2005/8/layout/vProcess5"/>
    <dgm:cxn modelId="{DED9D6D8-1C78-8841-A30D-D1421A811BBB}" srcId="{784AB859-05C8-7E4B-9D03-EE249D0155F2}" destId="{979B0E31-F17B-C243-858E-BCF92ACC8747}" srcOrd="0" destOrd="0" parTransId="{3AC55728-85FE-3E47-B75F-FBB86148E0FB}" sibTransId="{07E38EE1-C2E8-9847-AED0-AE91FBFF1983}"/>
    <dgm:cxn modelId="{1184AF73-FF70-1E4E-BA50-6325DA22389D}" type="presParOf" srcId="{72431CD0-8C72-4742-B460-E774B994B9A1}" destId="{CCBDDD00-213B-EC4E-9663-724A451B526C}" srcOrd="0" destOrd="0" presId="urn:microsoft.com/office/officeart/2005/8/layout/vProcess5"/>
    <dgm:cxn modelId="{C51D8A45-15E8-1841-B425-4A05FC9B9871}" type="presParOf" srcId="{72431CD0-8C72-4742-B460-E774B994B9A1}" destId="{2CD54D85-30BE-4A42-92A7-87B2336B6701}" srcOrd="1" destOrd="0" presId="urn:microsoft.com/office/officeart/2005/8/layout/vProcess5"/>
    <dgm:cxn modelId="{4C0AC482-7B6E-8248-9B48-4DF1E3BCD1A2}" type="presParOf" srcId="{72431CD0-8C72-4742-B460-E774B994B9A1}" destId="{B77B06E0-8970-1246-9E4C-EDE19934FF51}" srcOrd="2" destOrd="0" presId="urn:microsoft.com/office/officeart/2005/8/layout/vProcess5"/>
    <dgm:cxn modelId="{D6D03449-F8BD-A041-8762-885A2CADD192}" type="presParOf" srcId="{72431CD0-8C72-4742-B460-E774B994B9A1}" destId="{B6554673-6FF8-CE42-B60C-A815CEE9C793}" srcOrd="3" destOrd="0" presId="urn:microsoft.com/office/officeart/2005/8/layout/vProcess5"/>
    <dgm:cxn modelId="{F0BEB751-D624-B84C-9C69-85604DB89526}" type="presParOf" srcId="{72431CD0-8C72-4742-B460-E774B994B9A1}" destId="{363B0C3A-1ED9-9040-B977-AA19C7D73FCC}" srcOrd="4" destOrd="0" presId="urn:microsoft.com/office/officeart/2005/8/layout/vProcess5"/>
    <dgm:cxn modelId="{7468DBB5-0C13-904D-AF4F-99828D98E44E}" type="presParOf" srcId="{72431CD0-8C72-4742-B460-E774B994B9A1}" destId="{405E262D-F24F-5C45-95FF-3ABFBCA9C5E6}" srcOrd="5" destOrd="0" presId="urn:microsoft.com/office/officeart/2005/8/layout/vProcess5"/>
    <dgm:cxn modelId="{CBF8B185-D059-2446-88C3-4F3F372F668B}" type="presParOf" srcId="{72431CD0-8C72-4742-B460-E774B994B9A1}" destId="{35A5DA7C-81FD-5B46-863A-4FC3ECB92B3F}" srcOrd="6" destOrd="0" presId="urn:microsoft.com/office/officeart/2005/8/layout/vProcess5"/>
    <dgm:cxn modelId="{54777026-AD56-9344-90E4-410439903A5A}" type="presParOf" srcId="{72431CD0-8C72-4742-B460-E774B994B9A1}" destId="{26F5DA89-5AA0-CC46-8D71-08DFC062DC31}" srcOrd="7" destOrd="0" presId="urn:microsoft.com/office/officeart/2005/8/layout/vProcess5"/>
    <dgm:cxn modelId="{0E6DC7AA-FD90-2E4A-9DC7-B72C47213187}" type="presParOf" srcId="{72431CD0-8C72-4742-B460-E774B994B9A1}" destId="{9398ACA4-52B8-694F-A60E-5B8020CD809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4D85-30BE-4A42-92A7-87B2336B6701}">
      <dsp:nvSpPr>
        <dsp:cNvPr id="0" name=""/>
        <dsp:cNvSpPr/>
      </dsp:nvSpPr>
      <dsp:spPr>
        <a:xfrm>
          <a:off x="0" y="0"/>
          <a:ext cx="5560649" cy="1110564"/>
        </a:xfrm>
        <a:prstGeom prst="roundRect">
          <a:avLst>
            <a:gd name="adj" fmla="val 10000"/>
          </a:avLst>
        </a:prstGeom>
        <a:solidFill>
          <a:schemeClr val="accent4">
            <a:lumMod val="90000"/>
            <a:lumOff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smtClean="0"/>
            <a:t>1 – Feature Extraction</a:t>
          </a:r>
          <a:endParaRPr lang="en-US" sz="2900" b="1" kern="1200" dirty="0"/>
        </a:p>
      </dsp:txBody>
      <dsp:txXfrm>
        <a:off x="32527" y="32527"/>
        <a:ext cx="4362264" cy="1045510"/>
      </dsp:txXfrm>
    </dsp:sp>
    <dsp:sp modelId="{B77B06E0-8970-1246-9E4C-EDE19934FF51}">
      <dsp:nvSpPr>
        <dsp:cNvPr id="0" name=""/>
        <dsp:cNvSpPr/>
      </dsp:nvSpPr>
      <dsp:spPr>
        <a:xfrm>
          <a:off x="490645" y="1295658"/>
          <a:ext cx="5560649" cy="1110564"/>
        </a:xfrm>
        <a:prstGeom prst="roundRect">
          <a:avLst>
            <a:gd name="adj" fmla="val 10000"/>
          </a:avLst>
        </a:prstGeom>
        <a:solidFill>
          <a:schemeClr val="accent4">
            <a:lumMod val="90000"/>
            <a:lumOff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smtClean="0"/>
            <a:t>2 – Feature Aggregation</a:t>
          </a:r>
          <a:endParaRPr lang="en-US" sz="2900" b="1" kern="1200" dirty="0"/>
        </a:p>
      </dsp:txBody>
      <dsp:txXfrm>
        <a:off x="523172" y="1328185"/>
        <a:ext cx="4283083" cy="1045510"/>
      </dsp:txXfrm>
    </dsp:sp>
    <dsp:sp modelId="{B6554673-6FF8-CE42-B60C-A815CEE9C793}">
      <dsp:nvSpPr>
        <dsp:cNvPr id="0" name=""/>
        <dsp:cNvSpPr/>
      </dsp:nvSpPr>
      <dsp:spPr>
        <a:xfrm>
          <a:off x="981291" y="2591316"/>
          <a:ext cx="5560649" cy="1110564"/>
        </a:xfrm>
        <a:prstGeom prst="roundRect">
          <a:avLst>
            <a:gd name="adj" fmla="val 10000"/>
          </a:avLst>
        </a:prstGeom>
        <a:solidFill>
          <a:schemeClr val="accent4">
            <a:lumMod val="90000"/>
            <a:lumOff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smtClean="0"/>
            <a:t>3 - Comparison</a:t>
          </a:r>
          <a:endParaRPr lang="en-US" sz="2900" b="1" kern="1200" dirty="0"/>
        </a:p>
      </dsp:txBody>
      <dsp:txXfrm>
        <a:off x="1013818" y="2623843"/>
        <a:ext cx="4283083" cy="1045510"/>
      </dsp:txXfrm>
    </dsp:sp>
    <dsp:sp modelId="{363B0C3A-1ED9-9040-B977-AA19C7D73FCC}">
      <dsp:nvSpPr>
        <dsp:cNvPr id="0" name=""/>
        <dsp:cNvSpPr/>
      </dsp:nvSpPr>
      <dsp:spPr>
        <a:xfrm>
          <a:off x="4838783" y="842177"/>
          <a:ext cx="721866" cy="721866"/>
        </a:xfrm>
        <a:prstGeom prst="downArrow">
          <a:avLst>
            <a:gd name="adj1" fmla="val 55000"/>
            <a:gd name="adj2" fmla="val 45000"/>
          </a:avLst>
        </a:prstGeom>
        <a:solidFill>
          <a:schemeClr val="accent4">
            <a:lumMod val="10000"/>
            <a:lumOff val="90000"/>
          </a:schemeClr>
        </a:solidFill>
        <a:ln w="9525" cap="flat" cmpd="sng" algn="ctr">
          <a:solidFill>
            <a:schemeClr val="accent4">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5001203" y="842177"/>
        <a:ext cx="397026" cy="543204"/>
      </dsp:txXfrm>
    </dsp:sp>
    <dsp:sp modelId="{405E262D-F24F-5C45-95FF-3ABFBCA9C5E6}">
      <dsp:nvSpPr>
        <dsp:cNvPr id="0" name=""/>
        <dsp:cNvSpPr/>
      </dsp:nvSpPr>
      <dsp:spPr>
        <a:xfrm>
          <a:off x="5329428" y="2130432"/>
          <a:ext cx="721866" cy="721866"/>
        </a:xfrm>
        <a:prstGeom prst="downArrow">
          <a:avLst>
            <a:gd name="adj1" fmla="val 55000"/>
            <a:gd name="adj2" fmla="val 45000"/>
          </a:avLst>
        </a:prstGeom>
        <a:solidFill>
          <a:schemeClr val="accent4">
            <a:lumMod val="10000"/>
            <a:lumOff val="90000"/>
          </a:schemeClr>
        </a:solidFill>
        <a:ln w="9525" cap="flat" cmpd="sng" algn="ctr">
          <a:solidFill>
            <a:schemeClr val="accent4">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5491848" y="2130432"/>
        <a:ext cx="397026" cy="5432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2690" name="Rectangle 2"/>
          <p:cNvSpPr>
            <a:spLocks noGrp="1" noChangeArrowheads="1"/>
          </p:cNvSpPr>
          <p:nvPr>
            <p:ph type="hdr" sz="quarter"/>
          </p:nvPr>
        </p:nvSpPr>
        <p:spPr bwMode="auto">
          <a:xfrm>
            <a:off x="0" y="0"/>
            <a:ext cx="3170238" cy="471488"/>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l" defTabSz="955675" eaLnBrk="0" hangingPunct="0">
              <a:defRPr kumimoji="0" sz="1300">
                <a:latin typeface="Times New Roman" charset="0"/>
                <a:ea typeface="+mn-ea"/>
                <a:cs typeface="+mn-cs"/>
              </a:defRPr>
            </a:lvl1pPr>
          </a:lstStyle>
          <a:p>
            <a:pPr>
              <a:defRPr/>
            </a:pPr>
            <a:r>
              <a:rPr lang="en-US"/>
              <a:t>Faloutsos</a:t>
            </a:r>
          </a:p>
        </p:txBody>
      </p:sp>
      <p:sp>
        <p:nvSpPr>
          <p:cNvPr id="2162691" name="Rectangle 3"/>
          <p:cNvSpPr>
            <a:spLocks noGrp="1" noChangeArrowheads="1"/>
          </p:cNvSpPr>
          <p:nvPr>
            <p:ph type="dt" sz="quarter" idx="1"/>
          </p:nvPr>
        </p:nvSpPr>
        <p:spPr bwMode="auto">
          <a:xfrm>
            <a:off x="4144963" y="0"/>
            <a:ext cx="3170237" cy="471488"/>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r" defTabSz="955675" eaLnBrk="0" hangingPunct="0">
              <a:defRPr kumimoji="0" sz="1300">
                <a:latin typeface="Times New Roman" charset="0"/>
                <a:ea typeface="+mn-ea"/>
                <a:cs typeface="+mn-cs"/>
              </a:defRPr>
            </a:lvl1pPr>
          </a:lstStyle>
          <a:p>
            <a:pPr>
              <a:defRPr/>
            </a:pPr>
            <a:endParaRPr lang="en-US"/>
          </a:p>
        </p:txBody>
      </p:sp>
      <p:sp>
        <p:nvSpPr>
          <p:cNvPr id="2162692" name="Rectangle 4"/>
          <p:cNvSpPr>
            <a:spLocks noGrp="1" noChangeArrowheads="1"/>
          </p:cNvSpPr>
          <p:nvPr>
            <p:ph type="ftr" sz="quarter" idx="2"/>
          </p:nvPr>
        </p:nvSpPr>
        <p:spPr bwMode="auto">
          <a:xfrm>
            <a:off x="0" y="9112250"/>
            <a:ext cx="3170238" cy="471488"/>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l" defTabSz="955675" eaLnBrk="0" hangingPunct="0">
              <a:defRPr kumimoji="0" sz="1300">
                <a:latin typeface="Times New Roman" charset="0"/>
                <a:ea typeface="+mn-ea"/>
                <a:cs typeface="+mn-cs"/>
              </a:defRPr>
            </a:lvl1pPr>
          </a:lstStyle>
          <a:p>
            <a:pPr>
              <a:defRPr/>
            </a:pPr>
            <a:endParaRPr lang="en-US"/>
          </a:p>
        </p:txBody>
      </p:sp>
      <p:sp>
        <p:nvSpPr>
          <p:cNvPr id="2162693" name="Rectangle 5"/>
          <p:cNvSpPr>
            <a:spLocks noGrp="1" noChangeArrowheads="1"/>
          </p:cNvSpPr>
          <p:nvPr>
            <p:ph type="sldNum" sz="quarter" idx="3"/>
          </p:nvPr>
        </p:nvSpPr>
        <p:spPr bwMode="auto">
          <a:xfrm>
            <a:off x="4144963" y="9112250"/>
            <a:ext cx="3170237" cy="471488"/>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r" defTabSz="955675" eaLnBrk="0" hangingPunct="0">
              <a:defRPr kumimoji="0" sz="1300">
                <a:latin typeface="Times New Roman" charset="0"/>
              </a:defRPr>
            </a:lvl1pPr>
          </a:lstStyle>
          <a:p>
            <a:pPr>
              <a:defRPr/>
            </a:pPr>
            <a:fld id="{7249CECC-5051-0A46-9FE6-F0215300C3A5}" type="slidenum">
              <a:rPr lang="en-US"/>
              <a:pPr>
                <a:defRPr/>
              </a:pPr>
              <a:t>‹#›</a:t>
            </a:fld>
            <a:endParaRPr lang="en-US" dirty="0"/>
          </a:p>
        </p:txBody>
      </p:sp>
    </p:spTree>
    <p:extLst>
      <p:ext uri="{BB962C8B-B14F-4D97-AF65-F5344CB8AC3E}">
        <p14:creationId xmlns:p14="http://schemas.microsoft.com/office/powerpoint/2010/main" val="1600045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Rectangle 2"/>
          <p:cNvSpPr>
            <a:spLocks noGrp="1" noChangeArrowheads="1"/>
          </p:cNvSpPr>
          <p:nvPr>
            <p:ph type="hdr" sz="quarter"/>
          </p:nvPr>
        </p:nvSpPr>
        <p:spPr bwMode="auto">
          <a:xfrm>
            <a:off x="0" y="0"/>
            <a:ext cx="3170238" cy="484188"/>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lvl1pPr algn="l" defTabSz="973138" eaLnBrk="0" hangingPunct="0">
              <a:defRPr kumimoji="0" sz="1300">
                <a:latin typeface="Times New Roman" charset="0"/>
                <a:ea typeface="+mn-ea"/>
                <a:cs typeface="+mn-cs"/>
              </a:defRPr>
            </a:lvl1pPr>
          </a:lstStyle>
          <a:p>
            <a:pPr>
              <a:defRPr/>
            </a:pPr>
            <a:r>
              <a:rPr lang="en-US"/>
              <a:t>Faloutsos</a:t>
            </a:r>
          </a:p>
        </p:txBody>
      </p:sp>
      <p:sp>
        <p:nvSpPr>
          <p:cNvPr id="884739" name="Rectangle 3"/>
          <p:cNvSpPr>
            <a:spLocks noGrp="1" noChangeArrowheads="1"/>
          </p:cNvSpPr>
          <p:nvPr>
            <p:ph type="dt" idx="1"/>
          </p:nvPr>
        </p:nvSpPr>
        <p:spPr bwMode="auto">
          <a:xfrm>
            <a:off x="4146550" y="0"/>
            <a:ext cx="3170238" cy="484188"/>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lvl1pPr algn="r" defTabSz="973138" eaLnBrk="0" hangingPunct="0">
              <a:defRPr kumimoji="0" sz="1300">
                <a:latin typeface="Times New Roman"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87463" y="728663"/>
            <a:ext cx="4741862" cy="35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4741" name="Rectangle 5"/>
          <p:cNvSpPr>
            <a:spLocks noGrp="1" noChangeArrowheads="1"/>
          </p:cNvSpPr>
          <p:nvPr>
            <p:ph type="body" sz="quarter" idx="3"/>
          </p:nvPr>
        </p:nvSpPr>
        <p:spPr bwMode="auto">
          <a:xfrm>
            <a:off x="974725" y="4525963"/>
            <a:ext cx="5367338" cy="4365625"/>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4742" name="Rectangle 6"/>
          <p:cNvSpPr>
            <a:spLocks noGrp="1" noChangeArrowheads="1"/>
          </p:cNvSpPr>
          <p:nvPr>
            <p:ph type="ftr" sz="quarter" idx="4"/>
          </p:nvPr>
        </p:nvSpPr>
        <p:spPr bwMode="auto">
          <a:xfrm>
            <a:off x="0" y="9132888"/>
            <a:ext cx="3170238" cy="484187"/>
          </a:xfrm>
          <a:prstGeom prst="rect">
            <a:avLst/>
          </a:prstGeom>
          <a:noFill/>
          <a:ln w="12700">
            <a:noFill/>
            <a:miter lim="800000"/>
            <a:headEnd type="none" w="sm" len="sm"/>
            <a:tailEnd type="none" w="sm" len="sm"/>
          </a:ln>
          <a:effectLst/>
        </p:spPr>
        <p:txBody>
          <a:bodyPr vert="horz" wrap="none" lIns="97225" tIns="48612" rIns="97225" bIns="48612" numCol="1" anchor="b" anchorCtr="0" compatLnSpc="1">
            <a:prstTxWarp prst="textNoShape">
              <a:avLst/>
            </a:prstTxWarp>
          </a:bodyPr>
          <a:lstStyle>
            <a:lvl1pPr algn="l" defTabSz="973138" eaLnBrk="0" hangingPunct="0">
              <a:defRPr kumimoji="0" sz="1300">
                <a:latin typeface="Times New Roman" charset="0"/>
                <a:ea typeface="+mn-ea"/>
                <a:cs typeface="+mn-cs"/>
              </a:defRPr>
            </a:lvl1pPr>
          </a:lstStyle>
          <a:p>
            <a:pPr>
              <a:defRPr/>
            </a:pPr>
            <a:endParaRPr lang="en-US"/>
          </a:p>
        </p:txBody>
      </p:sp>
      <p:sp>
        <p:nvSpPr>
          <p:cNvPr id="884743" name="Rectangle 7"/>
          <p:cNvSpPr>
            <a:spLocks noGrp="1" noChangeArrowheads="1"/>
          </p:cNvSpPr>
          <p:nvPr>
            <p:ph type="sldNum" sz="quarter" idx="5"/>
          </p:nvPr>
        </p:nvSpPr>
        <p:spPr bwMode="auto">
          <a:xfrm>
            <a:off x="4146550" y="9132888"/>
            <a:ext cx="3170238" cy="484187"/>
          </a:xfrm>
          <a:prstGeom prst="rect">
            <a:avLst/>
          </a:prstGeom>
          <a:noFill/>
          <a:ln w="12700">
            <a:noFill/>
            <a:miter lim="800000"/>
            <a:headEnd type="none" w="sm" len="sm"/>
            <a:tailEnd type="none" w="sm" len="sm"/>
          </a:ln>
          <a:effectLst/>
        </p:spPr>
        <p:txBody>
          <a:bodyPr vert="horz" wrap="none" lIns="97225" tIns="48612" rIns="97225" bIns="48612" numCol="1" anchor="b" anchorCtr="0" compatLnSpc="1">
            <a:prstTxWarp prst="textNoShape">
              <a:avLst/>
            </a:prstTxWarp>
          </a:bodyPr>
          <a:lstStyle>
            <a:lvl1pPr algn="r" defTabSz="973138" eaLnBrk="0" hangingPunct="0">
              <a:defRPr kumimoji="0" sz="1300">
                <a:latin typeface="Times New Roman" charset="0"/>
              </a:defRPr>
            </a:lvl1pPr>
          </a:lstStyle>
          <a:p>
            <a:pPr>
              <a:defRPr/>
            </a:pPr>
            <a:fld id="{C4CCD756-5A69-524E-9A51-45C05B5F3F4E}" type="slidenum">
              <a:rPr lang="en-US"/>
              <a:pPr>
                <a:defRPr/>
              </a:pPr>
              <a:t>‹#›</a:t>
            </a:fld>
            <a:endParaRPr lang="en-US" dirty="0"/>
          </a:p>
        </p:txBody>
      </p:sp>
    </p:spTree>
    <p:extLst>
      <p:ext uri="{BB962C8B-B14F-4D97-AF65-F5344CB8AC3E}">
        <p14:creationId xmlns:p14="http://schemas.microsoft.com/office/powerpoint/2010/main" val="37136823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25604"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2ED8BD8D-D422-EF42-B573-090D3C0858A0}" type="slidenum">
              <a:rPr kumimoji="0" lang="en-US" sz="1300">
                <a:latin typeface="Times New Roman" charset="0"/>
              </a:rPr>
              <a:pPr/>
              <a:t>2</a:t>
            </a:fld>
            <a:endParaRPr kumimoji="0" lang="en-US" sz="13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25604"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2ED8BD8D-D422-EF42-B573-090D3C0858A0}" type="slidenum">
              <a:rPr kumimoji="0" lang="en-US" sz="1300">
                <a:latin typeface="Times New Roman" charset="0"/>
              </a:rPr>
              <a:pPr/>
              <a:t>38</a:t>
            </a:fld>
            <a:endParaRPr kumimoji="0" lang="en-US" sz="13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25604"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2ED8BD8D-D422-EF42-B573-090D3C0858A0}" type="slidenum">
              <a:rPr kumimoji="0" lang="en-US" sz="1300">
                <a:latin typeface="Times New Roman" charset="0"/>
              </a:rPr>
              <a:pPr/>
              <a:t>50</a:t>
            </a:fld>
            <a:endParaRPr kumimoji="0" lang="en-US" sz="13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Combinatorial problem</a:t>
            </a:r>
          </a:p>
          <a:p>
            <a:endParaRPr lang="en-US" dirty="0" smtClean="0"/>
          </a:p>
          <a:p>
            <a:r>
              <a:rPr lang="en-US" dirty="0" smtClean="0"/>
              <a:t>Relax</a:t>
            </a:r>
            <a:r>
              <a:rPr lang="en-US" baseline="0" dirty="0" smtClean="0"/>
              <a:t> the problem + approximate the solution</a:t>
            </a:r>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51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Combinatorial problem</a:t>
            </a:r>
          </a:p>
          <a:p>
            <a:endParaRPr lang="en-US" dirty="0" smtClean="0"/>
          </a:p>
          <a:p>
            <a:r>
              <a:rPr lang="en-US" dirty="0" smtClean="0"/>
              <a:t>Relax</a:t>
            </a:r>
            <a:r>
              <a:rPr lang="en-US" baseline="0" dirty="0" smtClean="0"/>
              <a:t> the problem + approximate the solution</a:t>
            </a:r>
          </a:p>
          <a:p>
            <a:endParaRPr lang="en-US" baseline="0" dirty="0" smtClean="0"/>
          </a:p>
          <a:p>
            <a:pPr defTabSz="483306" eaLnBrk="1" fontAlgn="auto" hangingPunct="1">
              <a:spcBef>
                <a:spcPts val="0"/>
              </a:spcBef>
              <a:spcAft>
                <a:spcPts val="0"/>
              </a:spcAft>
              <a:defRPr/>
            </a:pPr>
            <a:r>
              <a:rPr lang="en-US" baseline="0" dirty="0" smtClean="0"/>
              <a:t>Output: mappings at two granularities; users and groups/communities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52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Output: mappings at two granularities; users and groups/communities</a:t>
            </a:r>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53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57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algorithm can be extended to </a:t>
            </a:r>
            <a:r>
              <a:rPr lang="en-US" dirty="0" err="1" smtClean="0"/>
              <a:t>unipartite</a:t>
            </a:r>
            <a:r>
              <a:rPr lang="en-US" baseline="0" dirty="0" smtClean="0"/>
              <a:t> graphs and here is an application</a:t>
            </a:r>
            <a:endParaRPr lang="en-US" dirty="0"/>
          </a:p>
        </p:txBody>
      </p:sp>
      <p:sp>
        <p:nvSpPr>
          <p:cNvPr id="4" name="Slide Number Placeholder 3"/>
          <p:cNvSpPr>
            <a:spLocks noGrp="1"/>
          </p:cNvSpPr>
          <p:nvPr>
            <p:ph type="sldNum" sz="quarter" idx="10"/>
          </p:nvPr>
        </p:nvSpPr>
        <p:spPr/>
        <p:txBody>
          <a:bodyPr/>
          <a:lstStyle/>
          <a:p>
            <a:fld id="{EBE3EF52-0BC4-F946-926E-5D5AA8D3DA30}" type="slidenum">
              <a:rPr lang="en-US" smtClean="0"/>
              <a:pPr/>
              <a:t>58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ea typeface="+mn-ea"/>
                <a:cs typeface="+mn-cs"/>
              </a:rPr>
              <a:t>beyond this paper, we found that big-align forms a core building block for several other more complicated matching task, such as ..... we will not go into the details, but the bottom line is that all of them can be built upon big-align. and this also led to 7 patents</a:t>
            </a:r>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59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25604"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2ED8BD8D-D422-EF42-B573-090D3C0858A0}" type="slidenum">
              <a:rPr kumimoji="0" lang="en-US" sz="1300">
                <a:latin typeface="Times New Roman" charset="0"/>
              </a:rPr>
              <a:pPr/>
              <a:t>60</a:t>
            </a:fld>
            <a:endParaRPr kumimoji="0" lang="en-US" sz="13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101380"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CE452DA2-C3B1-2343-99B1-3455D3F74C37}" type="slidenum">
              <a:rPr kumimoji="0" lang="en-US" sz="1300">
                <a:latin typeface="Times New Roman" charset="0"/>
              </a:rPr>
              <a:pPr/>
              <a:t>61</a:t>
            </a:fld>
            <a:endParaRPr kumimoji="0" lang="en-US" sz="13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2</a:t>
            </a:r>
            <a:r>
              <a:rPr lang="en-US" baseline="0" dirty="0" smtClean="0"/>
              <a:t> graphs</a:t>
            </a:r>
          </a:p>
          <a:p>
            <a:r>
              <a:rPr lang="en-US" baseline="0" dirty="0" smtClean="0"/>
              <a:t>Given: node-ids, </a:t>
            </a:r>
          </a:p>
          <a:p>
            <a:r>
              <a:rPr lang="en-US" baseline="0" dirty="0" smtClean="0"/>
              <a:t>NO class labels</a:t>
            </a:r>
            <a:endParaRPr lang="en-US" dirty="0"/>
          </a:p>
        </p:txBody>
      </p:sp>
      <p:sp>
        <p:nvSpPr>
          <p:cNvPr id="4" name="Slide Number Placeholder 3"/>
          <p:cNvSpPr>
            <a:spLocks noGrp="1"/>
          </p:cNvSpPr>
          <p:nvPr>
            <p:ph type="sldNum" sz="quarter" idx="10"/>
          </p:nvPr>
        </p:nvSpPr>
        <p:spPr/>
        <p:txBody>
          <a:bodyPr/>
          <a:lstStyle/>
          <a:p>
            <a:fld id="{D8F6CE31-97CF-A348-A800-66FE4A681BC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it somehow</a:t>
            </a:r>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25604"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2ED8BD8D-D422-EF42-B573-090D3C0858A0}" type="slidenum">
              <a:rPr kumimoji="0" lang="en-US" sz="1300">
                <a:latin typeface="Times New Roman" charset="0"/>
              </a:rPr>
              <a:pPr/>
              <a:t>4</a:t>
            </a:fld>
            <a:endParaRPr kumimoji="0" lang="en-US" sz="13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Task:</a:t>
            </a:r>
            <a:r>
              <a:rPr lang="en-US" baseline="0" dirty="0" smtClean="0"/>
              <a:t> link prediction (friend link), recommendations</a:t>
            </a:r>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83306" eaLnBrk="1" fontAlgn="auto" hangingPunct="1">
              <a:spcBef>
                <a:spcPts val="0"/>
              </a:spcBef>
              <a:spcAft>
                <a:spcPts val="0"/>
              </a:spcAft>
              <a:defRPr/>
            </a:pPr>
            <a:r>
              <a:rPr lang="en-US" dirty="0" smtClean="0"/>
              <a:t>1) </a:t>
            </a:r>
            <a:r>
              <a:rPr lang="en-US" dirty="0" err="1" smtClean="0"/>
              <a:t>e</a:t>
            </a:r>
            <a:r>
              <a:rPr lang="en-US" dirty="0" smtClean="0"/>
              <a:t>-commerce:</a:t>
            </a:r>
            <a:r>
              <a:rPr lang="en-US" baseline="0" dirty="0" smtClean="0"/>
              <a:t> identify</a:t>
            </a:r>
            <a:r>
              <a:rPr lang="en-US" dirty="0" smtClean="0"/>
              <a:t> customers in external networks + do more personalized advertisements</a:t>
            </a:r>
          </a:p>
          <a:p>
            <a:pPr defTabSz="483306" eaLnBrk="1" fontAlgn="auto" hangingPunct="1">
              <a:spcBef>
                <a:spcPts val="0"/>
              </a:spcBef>
              <a:spcAft>
                <a:spcPts val="0"/>
              </a:spcAft>
              <a:defRPr/>
            </a:pPr>
            <a:r>
              <a:rPr lang="en-US" dirty="0" smtClean="0"/>
              <a:t>2) </a:t>
            </a:r>
            <a:r>
              <a:rPr lang="en-US" sz="1300" dirty="0" smtClean="0">
                <a:latin typeface="+mn-lt"/>
                <a:ea typeface="+mn-ea"/>
                <a:cs typeface="+mn-cs"/>
              </a:rPr>
              <a:t>transfer learning between social and information network (“Does mentoring improve performance of </a:t>
            </a:r>
            <a:r>
              <a:rPr lang="en-US" sz="1300" dirty="0" err="1" smtClean="0">
                <a:latin typeface="+mn-lt"/>
                <a:ea typeface="+mn-ea"/>
                <a:cs typeface="+mn-cs"/>
              </a:rPr>
              <a:t>mentorees</a:t>
            </a:r>
            <a:r>
              <a:rPr lang="en-US" sz="1300" dirty="0" smtClean="0">
                <a:latin typeface="+mn-lt"/>
                <a:ea typeface="+mn-ea"/>
                <a:cs typeface="+mn-cs"/>
              </a:rPr>
              <a:t> in the organization?”, or “How is the structure of social networks influenced by the formal organizational chart?”, and “How can vast volume of data about social networks be efficiently stored and accessed?”)</a:t>
            </a:r>
          </a:p>
          <a:p>
            <a:r>
              <a:rPr lang="en-US" sz="1300" dirty="0" smtClean="0">
                <a:latin typeface="+mn-lt"/>
                <a:ea typeface="+mn-ea"/>
                <a:cs typeface="+mn-cs"/>
              </a:rPr>
              <a:t>3)</a:t>
            </a:r>
            <a:r>
              <a:rPr lang="en-US" dirty="0" smtClean="0"/>
              <a:t> </a:t>
            </a:r>
            <a:r>
              <a:rPr lang="en-US" dirty="0" smtClean="0"/>
              <a:t>anomaly </a:t>
            </a:r>
            <a:r>
              <a:rPr lang="en-US" dirty="0" smtClean="0"/>
              <a:t>detection (link internal + external network, try to do better anomaly detection)</a:t>
            </a:r>
          </a:p>
          <a:p>
            <a:r>
              <a:rPr lang="en-US" dirty="0" smtClean="0"/>
              <a:t>4) Better input on graph similarity / graph kernel -</a:t>
            </a:r>
            <a:r>
              <a:rPr lang="en-US" dirty="0" err="1" smtClean="0">
                <a:sym typeface="Wingdings"/>
              </a:rPr>
              <a:t></a:t>
            </a:r>
            <a:r>
              <a:rPr lang="en-US" dirty="0" smtClean="0">
                <a:sym typeface="Wingdings"/>
              </a:rPr>
              <a:t> healthcare and team formation</a:t>
            </a:r>
            <a:endParaRPr lang="en-US" dirty="0" smtClean="0"/>
          </a:p>
          <a:p>
            <a:pPr defTabSz="483306"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 Information Retrieval</a:t>
            </a:r>
          </a:p>
          <a:p>
            <a:endParaRPr lang="en-US" dirty="0" smtClean="0"/>
          </a:p>
          <a:p>
            <a:pPr marL="241653" indent="-241653">
              <a:buAutoNum type="arabicParenR"/>
            </a:pPr>
            <a:r>
              <a:rPr lang="en-US" dirty="0" smtClean="0"/>
              <a:t>link prediction and viral marketing in social networks</a:t>
            </a:r>
          </a:p>
          <a:p>
            <a:r>
              <a:rPr lang="en-US" dirty="0" smtClean="0"/>
              <a:t>2) protein-protein interaction networks</a:t>
            </a:r>
          </a:p>
          <a:p>
            <a:r>
              <a:rPr lang="en-US" dirty="0" smtClean="0"/>
              <a:t>3) optical character recognition</a:t>
            </a:r>
          </a:p>
          <a:p>
            <a:r>
              <a:rPr lang="en-US" dirty="0" smtClean="0"/>
              <a:t>4) chemical compounds comparison </a:t>
            </a:r>
          </a:p>
          <a:p>
            <a:r>
              <a:rPr lang="en-US" dirty="0" smtClean="0"/>
              <a:t>5) structure matching in databases </a:t>
            </a:r>
          </a:p>
          <a:p>
            <a:r>
              <a:rPr lang="en-US" dirty="0" smtClean="0"/>
              <a:t>6) synonyms extraction in information retrieval</a:t>
            </a:r>
          </a:p>
          <a:p>
            <a:r>
              <a:rPr lang="en-US" dirty="0" smtClean="0"/>
              <a:t>7)</a:t>
            </a:r>
            <a:r>
              <a:rPr lang="en-US" baseline="0" dirty="0" smtClean="0"/>
              <a:t> Wiki translation (graphs of documents from different language – learn automatic translation)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BDF372E-9A95-5949-9D5E-A5C540D52D4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t>Faloutsos</a:t>
            </a:r>
            <a:endParaRPr lang="en-US"/>
          </a:p>
        </p:txBody>
      </p:sp>
      <p:sp>
        <p:nvSpPr>
          <p:cNvPr id="25604"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3138" eaLnBrk="0" hangingPunct="0">
              <a:defRPr kumimoji="1" sz="2600">
                <a:solidFill>
                  <a:schemeClr val="tx1"/>
                </a:solidFill>
                <a:latin typeface="Arial" charset="0"/>
                <a:ea typeface="ＭＳ Ｐゴシック" charset="0"/>
                <a:cs typeface="ＭＳ Ｐゴシック" charset="0"/>
              </a:defRPr>
            </a:lvl1pPr>
            <a:lvl2pPr marL="742950" indent="-285750" defTabSz="973138" eaLnBrk="0" hangingPunct="0">
              <a:defRPr kumimoji="1" sz="2600">
                <a:solidFill>
                  <a:schemeClr val="tx1"/>
                </a:solidFill>
                <a:latin typeface="Arial" charset="0"/>
                <a:ea typeface="ＭＳ Ｐゴシック" charset="0"/>
              </a:defRPr>
            </a:lvl2pPr>
            <a:lvl3pPr marL="1143000" indent="-228600" defTabSz="973138" eaLnBrk="0" hangingPunct="0">
              <a:defRPr kumimoji="1" sz="2600">
                <a:solidFill>
                  <a:schemeClr val="tx1"/>
                </a:solidFill>
                <a:latin typeface="Arial" charset="0"/>
                <a:ea typeface="ＭＳ Ｐゴシック" charset="0"/>
              </a:defRPr>
            </a:lvl3pPr>
            <a:lvl4pPr marL="1600200" indent="-228600" defTabSz="973138" eaLnBrk="0" hangingPunct="0">
              <a:defRPr kumimoji="1" sz="2600">
                <a:solidFill>
                  <a:schemeClr val="tx1"/>
                </a:solidFill>
                <a:latin typeface="Arial" charset="0"/>
                <a:ea typeface="ＭＳ Ｐゴシック" charset="0"/>
              </a:defRPr>
            </a:lvl4pPr>
            <a:lvl5pPr marL="2057400" indent="-228600" defTabSz="973138" eaLnBrk="0" hangingPunct="0">
              <a:defRPr kumimoji="1" sz="2600">
                <a:solidFill>
                  <a:schemeClr val="tx1"/>
                </a:solidFill>
                <a:latin typeface="Arial" charset="0"/>
                <a:ea typeface="ＭＳ Ｐゴシック" charset="0"/>
              </a:defRPr>
            </a:lvl5pPr>
            <a:lvl6pPr marL="25146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algn="ctr" defTabSz="973138" eaLnBrk="0" fontAlgn="base" hangingPunct="0">
              <a:spcBef>
                <a:spcPct val="0"/>
              </a:spcBef>
              <a:spcAft>
                <a:spcPct val="0"/>
              </a:spcAft>
              <a:defRPr kumimoji="1" sz="2600">
                <a:solidFill>
                  <a:schemeClr val="tx1"/>
                </a:solidFill>
                <a:latin typeface="Arial" charset="0"/>
                <a:ea typeface="ＭＳ Ｐゴシック" charset="0"/>
              </a:defRPr>
            </a:lvl9pPr>
          </a:lstStyle>
          <a:p>
            <a:fld id="{2ED8BD8D-D422-EF42-B573-090D3C0858A0}" type="slidenum">
              <a:rPr kumimoji="0" lang="en-US" sz="1300">
                <a:latin typeface="Times New Roman" charset="0"/>
              </a:rPr>
              <a:pPr/>
              <a:t>8</a:t>
            </a:fld>
            <a:endParaRPr kumimoji="0" lang="en-US" sz="13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moments</a:t>
            </a:r>
            <a:endParaRPr lang="en-US" dirty="0"/>
          </a:p>
        </p:txBody>
      </p:sp>
      <p:sp>
        <p:nvSpPr>
          <p:cNvPr id="4" name="Slide Number Placeholder 3"/>
          <p:cNvSpPr>
            <a:spLocks noGrp="1"/>
          </p:cNvSpPr>
          <p:nvPr>
            <p:ph type="sldNum" sz="quarter" idx="10"/>
          </p:nvPr>
        </p:nvSpPr>
        <p:spPr/>
        <p:txBody>
          <a:bodyPr/>
          <a:lstStyle/>
          <a:p>
            <a:fld id="{D8F6CE31-97CF-A348-A800-66FE4A681BC2}"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Euclidean</a:t>
            </a:r>
            <a:r>
              <a:rPr lang="en-US" baseline="0" dirty="0" smtClean="0"/>
              <a:t>, L1, </a:t>
            </a:r>
            <a:r>
              <a:rPr lang="en-US" b="1" baseline="0" dirty="0" err="1" smtClean="0"/>
              <a:t>canberra</a:t>
            </a:r>
            <a:r>
              <a:rPr lang="en-US" baseline="0" dirty="0" smtClean="0"/>
              <a:t>, chi2…</a:t>
            </a:r>
            <a:endParaRPr lang="en-US" dirty="0"/>
          </a:p>
        </p:txBody>
      </p:sp>
      <p:sp>
        <p:nvSpPr>
          <p:cNvPr id="4" name="Slide Number Placeholder 3"/>
          <p:cNvSpPr>
            <a:spLocks noGrp="1"/>
          </p:cNvSpPr>
          <p:nvPr>
            <p:ph type="sldNum" sz="quarter" idx="10"/>
          </p:nvPr>
        </p:nvSpPr>
        <p:spPr/>
        <p:txBody>
          <a:bodyPr/>
          <a:lstStyle/>
          <a:p>
            <a:fld id="{D8F6CE31-97CF-A348-A800-66FE4A681BC2}"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descr="cove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840" y="1270282"/>
            <a:ext cx="9058276" cy="5587718"/>
          </a:xfrm>
          <a:prstGeom prst="rect">
            <a:avLst/>
          </a:prstGeom>
        </p:spPr>
      </p:pic>
      <p:sp>
        <p:nvSpPr>
          <p:cNvPr id="2377730" name="Rectangle 2"/>
          <p:cNvSpPr>
            <a:spLocks noGrp="1" noChangeArrowheads="1"/>
          </p:cNvSpPr>
          <p:nvPr>
            <p:ph type="ctrTitle"/>
          </p:nvPr>
        </p:nvSpPr>
        <p:spPr>
          <a:xfrm>
            <a:off x="685800" y="2130425"/>
            <a:ext cx="7772400" cy="1470025"/>
          </a:xfrm>
        </p:spPr>
        <p:txBody>
          <a:bodyPr/>
          <a:lstStyle>
            <a:lvl1pPr>
              <a:defRPr>
                <a:latin typeface="Cambria"/>
              </a:defRPr>
            </a:lvl1pPr>
          </a:lstStyle>
          <a:p>
            <a:r>
              <a:rPr lang="en-US" dirty="0"/>
              <a:t>Click to edit Master title style</a:t>
            </a:r>
          </a:p>
        </p:txBody>
      </p:sp>
      <p:sp>
        <p:nvSpPr>
          <p:cNvPr id="2377731"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Trebuchet MS"/>
              </a:defRPr>
            </a:lvl1pPr>
          </a:lstStyle>
          <a:p>
            <a:r>
              <a:rPr lang="en-US" dirty="0"/>
              <a:t>Click to edit Master subtitle style</a:t>
            </a:r>
          </a:p>
        </p:txBody>
      </p:sp>
      <p:grpSp>
        <p:nvGrpSpPr>
          <p:cNvPr id="9" name="Group 13"/>
          <p:cNvGrpSpPr/>
          <p:nvPr userDrawn="1"/>
        </p:nvGrpSpPr>
        <p:grpSpPr>
          <a:xfrm>
            <a:off x="115674" y="95972"/>
            <a:ext cx="8863064" cy="675019"/>
            <a:chOff x="115674" y="95972"/>
            <a:chExt cx="8863064" cy="675019"/>
          </a:xfrm>
        </p:grpSpPr>
        <p:pic>
          <p:nvPicPr>
            <p:cNvPr id="10" name="Picture 9" descr="logo.png"/>
            <p:cNvPicPr>
              <a:picLocks noChangeAspect="1"/>
            </p:cNvPicPr>
            <p:nvPr userDrawn="1"/>
          </p:nvPicPr>
          <p:blipFill>
            <a:blip r:embed="rId3"/>
            <a:stretch>
              <a:fillRect/>
            </a:stretch>
          </p:blipFill>
          <p:spPr>
            <a:xfrm>
              <a:off x="115674" y="131763"/>
              <a:ext cx="3009900" cy="555625"/>
            </a:xfrm>
            <a:prstGeom prst="rect">
              <a:avLst/>
            </a:prstGeom>
          </p:spPr>
        </p:pic>
        <p:sp>
          <p:nvSpPr>
            <p:cNvPr id="12" name="TextBox 11"/>
            <p:cNvSpPr txBox="1"/>
            <p:nvPr userDrawn="1"/>
          </p:nvSpPr>
          <p:spPr>
            <a:xfrm>
              <a:off x="6812610" y="156865"/>
              <a:ext cx="2166128" cy="492443"/>
            </a:xfrm>
            <a:prstGeom prst="rect">
              <a:avLst/>
            </a:prstGeom>
            <a:noFill/>
          </p:spPr>
          <p:txBody>
            <a:bodyPr wrap="square" rtlCol="0">
              <a:spAutoFit/>
            </a:bodyPr>
            <a:lstStyle/>
            <a:p>
              <a:r>
                <a:rPr lang="en-US" sz="1300" b="1" dirty="0" smtClean="0">
                  <a:solidFill>
                    <a:srgbClr val="CA081E"/>
                  </a:solidFill>
                  <a:latin typeface="Cambria"/>
                </a:rPr>
                <a:t>Dept. of Computer Science</a:t>
              </a:r>
            </a:p>
            <a:p>
              <a:r>
                <a:rPr lang="en-US" sz="1300" b="1" dirty="0" smtClean="0">
                  <a:solidFill>
                    <a:srgbClr val="CA081E"/>
                  </a:solidFill>
                  <a:latin typeface="Cambria"/>
                </a:rPr>
                <a:t>Rutgers</a:t>
              </a:r>
              <a:endParaRPr lang="en-US" sz="1300" b="1" dirty="0">
                <a:solidFill>
                  <a:srgbClr val="CA081E"/>
                </a:solidFill>
                <a:latin typeface="Cambria"/>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4987" y="95972"/>
              <a:ext cx="675019" cy="675019"/>
            </a:xfrm>
            <a:prstGeom prst="rect">
              <a:avLst/>
            </a:prstGeom>
          </p:spPr>
        </p:pic>
      </p:grpSp>
      <p:sp>
        <p:nvSpPr>
          <p:cNvPr id="17" name="Rectangle 4"/>
          <p:cNvSpPr>
            <a:spLocks noGrp="1" noChangeArrowheads="1"/>
          </p:cNvSpPr>
          <p:nvPr>
            <p:ph type="dt" sz="half" idx="2"/>
          </p:nvPr>
        </p:nvSpPr>
        <p:spPr bwMode="auto">
          <a:xfrm>
            <a:off x="685800" y="6413842"/>
            <a:ext cx="1905000" cy="368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Cambria"/>
                <a:ea typeface="+mn-ea"/>
                <a:cs typeface="+mn-cs"/>
              </a:defRPr>
            </a:lvl1pPr>
          </a:lstStyle>
          <a:p>
            <a:pPr>
              <a:defRPr/>
            </a:pPr>
            <a:endParaRPr lang="en-US" dirty="0"/>
          </a:p>
        </p:txBody>
      </p:sp>
      <p:sp>
        <p:nvSpPr>
          <p:cNvPr id="18" name="Rectangle 5"/>
          <p:cNvSpPr>
            <a:spLocks noGrp="1" noChangeArrowheads="1"/>
          </p:cNvSpPr>
          <p:nvPr>
            <p:ph type="ftr" sz="quarter" idx="3"/>
          </p:nvPr>
        </p:nvSpPr>
        <p:spPr bwMode="auto">
          <a:xfrm>
            <a:off x="2912223" y="6401016"/>
            <a:ext cx="3438221" cy="381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mn-ea"/>
                <a:cs typeface="+mn-cs"/>
              </a:defRPr>
            </a:lvl1pPr>
          </a:lstStyle>
          <a:p>
            <a:pPr>
              <a:defRPr/>
            </a:pPr>
            <a:endParaRPr lang="en-US" dirty="0"/>
          </a:p>
        </p:txBody>
      </p:sp>
      <p:sp>
        <p:nvSpPr>
          <p:cNvPr id="19" name="Rectangle 6"/>
          <p:cNvSpPr>
            <a:spLocks noGrp="1" noChangeArrowheads="1"/>
          </p:cNvSpPr>
          <p:nvPr>
            <p:ph type="sldNum" sz="quarter" idx="4"/>
          </p:nvPr>
        </p:nvSpPr>
        <p:spPr bwMode="auto">
          <a:xfrm>
            <a:off x="6553200" y="6401016"/>
            <a:ext cx="1905000" cy="381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Cambria"/>
              </a:defRPr>
            </a:lvl1pPr>
          </a:lstStyle>
          <a:p>
            <a:pPr>
              <a:defRPr/>
            </a:pPr>
            <a:fld id="{A8F06E25-C4E4-1441-84D6-3078E436F1D5}" type="slidenum">
              <a:rPr lang="en-US" smtClean="0"/>
              <a:pPr>
                <a:defRPr/>
              </a:pPr>
              <a:t>‹#›</a:t>
            </a:fld>
            <a:endParaRPr lang="en-US" dirty="0"/>
          </a:p>
        </p:txBody>
      </p:sp>
    </p:spTree>
    <p:extLst>
      <p:ext uri="{BB962C8B-B14F-4D97-AF65-F5344CB8AC3E}">
        <p14:creationId xmlns:p14="http://schemas.microsoft.com/office/powerpoint/2010/main" val="413932965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7" name="Group 6"/>
          <p:cNvGrpSpPr/>
          <p:nvPr userDrawn="1"/>
        </p:nvGrpSpPr>
        <p:grpSpPr>
          <a:xfrm>
            <a:off x="-76974" y="0"/>
            <a:ext cx="9144000" cy="6858001"/>
            <a:chOff x="-628621" y="0"/>
            <a:chExt cx="9144000" cy="6858001"/>
          </a:xfrm>
        </p:grpSpPr>
        <p:pic>
          <p:nvPicPr>
            <p:cNvPr id="8" name="Picture 7"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9"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sp>
          <p:nvSpPr>
            <p:cNvPr id="10"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2" name="Picture 11"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6" name="Rectangle 6"/>
          <p:cNvSpPr>
            <a:spLocks noGrp="1" noChangeArrowheads="1"/>
          </p:cNvSpPr>
          <p:nvPr>
            <p:ph type="sldNum" sz="quarter" idx="12"/>
          </p:nvPr>
        </p:nvSpPr>
        <p:spPr/>
        <p:txBody>
          <a:bodyPr/>
          <a:lstStyle>
            <a:lvl1pPr>
              <a:defRPr>
                <a:latin typeface="Cambi"/>
                <a:cs typeface="Cambi"/>
              </a:defRPr>
            </a:lvl1pPr>
          </a:lstStyle>
          <a:p>
            <a:pPr>
              <a:defRPr/>
            </a:pPr>
            <a:fld id="{A280C1FE-EB1D-F445-887B-724CA5623019}" type="slidenum">
              <a:rPr lang="en-US" smtClean="0"/>
              <a:pPr>
                <a:defRPr/>
              </a:pPr>
              <a:t>‹#›</a:t>
            </a:fld>
            <a:endParaRPr lang="en-US" dirty="0"/>
          </a:p>
        </p:txBody>
      </p:sp>
    </p:spTree>
    <p:extLst>
      <p:ext uri="{BB962C8B-B14F-4D97-AF65-F5344CB8AC3E}">
        <p14:creationId xmlns:p14="http://schemas.microsoft.com/office/powerpoint/2010/main" val="345707835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0" name="Group 9"/>
          <p:cNvGrpSpPr/>
          <p:nvPr userDrawn="1"/>
        </p:nvGrpSpPr>
        <p:grpSpPr>
          <a:xfrm>
            <a:off x="-76974" y="0"/>
            <a:ext cx="9144000" cy="6858001"/>
            <a:chOff x="-628621" y="0"/>
            <a:chExt cx="9144000" cy="6858001"/>
          </a:xfrm>
        </p:grpSpPr>
        <p:pic>
          <p:nvPicPr>
            <p:cNvPr id="11" name="Picture 10"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2"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sp>
          <p:nvSpPr>
            <p:cNvPr id="13"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5" name="Picture 14"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457200" y="273050"/>
            <a:ext cx="3008313" cy="1162050"/>
          </a:xfrm>
        </p:spPr>
        <p:txBody>
          <a:bodyPr anchor="b"/>
          <a:lstStyle>
            <a:lvl1pPr algn="l">
              <a:defRPr sz="2000" b="1">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8"/>
          <p:cNvSpPr>
            <a:spLocks noGrp="1" noChangeArrowheads="1"/>
          </p:cNvSpPr>
          <p:nvPr>
            <p:ph type="sldNum" sz="quarter" idx="12"/>
          </p:nvPr>
        </p:nvSpPr>
        <p:spPr/>
        <p:txBody>
          <a:bodyPr/>
          <a:lstStyle>
            <a:lvl1pPr>
              <a:defRPr>
                <a:latin typeface="Cambria"/>
                <a:cs typeface="Cambria"/>
              </a:defRPr>
            </a:lvl1pPr>
          </a:lstStyle>
          <a:p>
            <a:pPr>
              <a:defRPr/>
            </a:pPr>
            <a:fld id="{430CDB68-77A8-7C47-B425-50DC5388B5EB}" type="slidenum">
              <a:rPr lang="en-US" smtClean="0"/>
              <a:pPr>
                <a:defRPr/>
              </a:pPr>
              <a:t>‹#›</a:t>
            </a:fld>
            <a:endParaRPr lang="en-US" dirty="0"/>
          </a:p>
        </p:txBody>
      </p:sp>
    </p:spTree>
    <p:extLst>
      <p:ext uri="{BB962C8B-B14F-4D97-AF65-F5344CB8AC3E}">
        <p14:creationId xmlns:p14="http://schemas.microsoft.com/office/powerpoint/2010/main" val="260709797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userDrawn="1"/>
        </p:nvGrpSpPr>
        <p:grpSpPr>
          <a:xfrm>
            <a:off x="-12829" y="0"/>
            <a:ext cx="9144000" cy="6858001"/>
            <a:chOff x="-628621" y="0"/>
            <a:chExt cx="9144000" cy="6858001"/>
          </a:xfrm>
        </p:grpSpPr>
        <p:pic>
          <p:nvPicPr>
            <p:cNvPr id="11" name="Picture 10"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2"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sp>
          <p:nvSpPr>
            <p:cNvPr id="13"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5" name="Picture 14"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1792288" y="4800600"/>
            <a:ext cx="5486400" cy="566738"/>
          </a:xfrm>
        </p:spPr>
        <p:txBody>
          <a:bodyPr anchor="b"/>
          <a:lstStyle>
            <a:lvl1pPr algn="l">
              <a:defRPr sz="2000" b="1">
                <a:latin typeface="Cambria"/>
                <a:cs typeface="Cambr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sldNum" sz="quarter" idx="12"/>
          </p:nvPr>
        </p:nvSpPr>
        <p:spPr/>
        <p:txBody>
          <a:bodyPr/>
          <a:lstStyle>
            <a:lvl1pPr>
              <a:defRPr>
                <a:latin typeface="Cambria"/>
                <a:cs typeface="Cambria"/>
              </a:defRPr>
            </a:lvl1pPr>
          </a:lstStyle>
          <a:p>
            <a:pPr>
              <a:defRPr/>
            </a:pPr>
            <a:fld id="{4934A569-1CED-D94E-8506-67721B87E522}" type="slidenum">
              <a:rPr lang="en-US" smtClean="0"/>
              <a:pPr>
                <a:defRPr/>
              </a:pPr>
              <a:t>‹#›</a:t>
            </a:fld>
            <a:endParaRPr lang="en-US" dirty="0"/>
          </a:p>
        </p:txBody>
      </p:sp>
    </p:spTree>
    <p:extLst>
      <p:ext uri="{BB962C8B-B14F-4D97-AF65-F5344CB8AC3E}">
        <p14:creationId xmlns:p14="http://schemas.microsoft.com/office/powerpoint/2010/main" val="162252109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9" name="Group 8"/>
          <p:cNvGrpSpPr/>
          <p:nvPr userDrawn="1"/>
        </p:nvGrpSpPr>
        <p:grpSpPr>
          <a:xfrm>
            <a:off x="-76974" y="0"/>
            <a:ext cx="9144000" cy="6858001"/>
            <a:chOff x="-628621" y="0"/>
            <a:chExt cx="9144000" cy="6858001"/>
          </a:xfrm>
        </p:grpSpPr>
        <p:pic>
          <p:nvPicPr>
            <p:cNvPr id="10" name="Picture 9"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1"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Times New Roman" charset="0"/>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Times New Roman" charset="0"/>
                <a:ea typeface="+mn-ea"/>
                <a:cs typeface="+mn-cs"/>
              </a:endParaRPr>
            </a:p>
          </p:txBody>
        </p:sp>
        <p:sp>
          <p:nvSpPr>
            <p:cNvPr id="12"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4" name="Picture 13"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p:txBody>
          <a:bodyPr/>
          <a:lstStyle>
            <a:lvl1pPr>
              <a:defRPr>
                <a:latin typeface="Cambria"/>
                <a:cs typeface="Cambria"/>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p:txBody>
          <a:bodyPr/>
          <a:lstStyle>
            <a:lvl1pPr>
              <a:defRPr>
                <a:latin typeface="Cambria"/>
                <a:cs typeface="Cambria"/>
              </a:defRPr>
            </a:lvl1pPr>
          </a:lstStyle>
          <a:p>
            <a:pPr>
              <a:defRPr/>
            </a:pPr>
            <a:fld id="{4F5AF2FF-7BA8-F740-B2C9-FB8A9E7A7676}" type="slidenum">
              <a:rPr lang="en-US" smtClean="0"/>
              <a:pPr>
                <a:defRPr/>
              </a:pPr>
              <a:t>‹#›</a:t>
            </a:fld>
            <a:endParaRPr lang="en-US" dirty="0"/>
          </a:p>
        </p:txBody>
      </p:sp>
    </p:spTree>
    <p:extLst>
      <p:ext uri="{BB962C8B-B14F-4D97-AF65-F5344CB8AC3E}">
        <p14:creationId xmlns:p14="http://schemas.microsoft.com/office/powerpoint/2010/main" val="380190991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userDrawn="1"/>
        </p:nvGrpSpPr>
        <p:grpSpPr>
          <a:xfrm>
            <a:off x="-76974" y="0"/>
            <a:ext cx="9144000" cy="6858001"/>
            <a:chOff x="-628621" y="0"/>
            <a:chExt cx="9144000" cy="6858001"/>
          </a:xfrm>
        </p:grpSpPr>
        <p:pic>
          <p:nvPicPr>
            <p:cNvPr id="10" name="Picture 9"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1"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Times New Roman" charset="0"/>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Times New Roman" charset="0"/>
                <a:ea typeface="+mn-ea"/>
                <a:cs typeface="+mn-cs"/>
              </a:endParaRPr>
            </a:p>
          </p:txBody>
        </p:sp>
        <p:sp>
          <p:nvSpPr>
            <p:cNvPr id="12"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Times New Roman" charset="0"/>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Times New Roman" charset="0"/>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Times New Roman" charset="0"/>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Times New Roman" charset="0"/>
                <a:ea typeface="+mn-ea"/>
                <a:cs typeface="+mn-cs"/>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4" name="Picture 13"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Vertical Title 1"/>
          <p:cNvSpPr>
            <a:spLocks noGrp="1"/>
          </p:cNvSpPr>
          <p:nvPr>
            <p:ph type="title" orient="vert"/>
          </p:nvPr>
        </p:nvSpPr>
        <p:spPr>
          <a:xfrm>
            <a:off x="6515100" y="609600"/>
            <a:ext cx="1943100" cy="5486400"/>
          </a:xfrm>
        </p:spPr>
        <p:txBody>
          <a:bodyPr vert="eaVert"/>
          <a:lstStyle>
            <a:lvl1pPr>
              <a:defRPr>
                <a:latin typeface="Cambria"/>
                <a:cs typeface="Cambria"/>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p:txBody>
          <a:bodyPr/>
          <a:lstStyle>
            <a:lvl1pPr>
              <a:defRPr/>
            </a:lvl1pPr>
          </a:lstStyle>
          <a:p>
            <a:pPr>
              <a:defRPr/>
            </a:pPr>
            <a:fld id="{AB972338-0BFA-6248-AB2B-7DED7DB94BA8}" type="slidenum">
              <a:rPr lang="en-US"/>
              <a:pPr>
                <a:defRPr/>
              </a:pPr>
              <a:t>‹#›</a:t>
            </a:fld>
            <a:endParaRPr lang="en-US" dirty="0"/>
          </a:p>
        </p:txBody>
      </p:sp>
    </p:spTree>
    <p:extLst>
      <p:ext uri="{BB962C8B-B14F-4D97-AF65-F5344CB8AC3E}">
        <p14:creationId xmlns:p14="http://schemas.microsoft.com/office/powerpoint/2010/main" val="239967573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grpSp>
        <p:nvGrpSpPr>
          <p:cNvPr id="11" name="Group 10"/>
          <p:cNvGrpSpPr/>
          <p:nvPr userDrawn="1"/>
        </p:nvGrpSpPr>
        <p:grpSpPr>
          <a:xfrm>
            <a:off x="-76974" y="0"/>
            <a:ext cx="9144000" cy="6858001"/>
            <a:chOff x="-628621" y="0"/>
            <a:chExt cx="9144000" cy="6858001"/>
          </a:xfrm>
        </p:grpSpPr>
        <p:pic>
          <p:nvPicPr>
            <p:cNvPr id="12" name="Picture 11"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3"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sp>
          <p:nvSpPr>
            <p:cNvPr id="14"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6" name="Picture 15"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685800" y="609600"/>
            <a:ext cx="7772400" cy="685800"/>
          </a:xfrm>
        </p:spPr>
        <p:txBody>
          <a:bodyPr/>
          <a:lstStyle>
            <a:lvl1pPr>
              <a:defRPr>
                <a:latin typeface="Cambria"/>
                <a:cs typeface="Cambria"/>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6"/>
          <p:cNvSpPr>
            <a:spLocks noGrp="1" noChangeArrowheads="1"/>
          </p:cNvSpPr>
          <p:nvPr>
            <p:ph type="sldNum" sz="quarter" idx="12"/>
          </p:nvPr>
        </p:nvSpPr>
        <p:spPr/>
        <p:txBody>
          <a:bodyPr/>
          <a:lstStyle>
            <a:lvl1pPr>
              <a:defRPr>
                <a:latin typeface="Cambria"/>
                <a:cs typeface="Cambria"/>
              </a:defRPr>
            </a:lvl1pPr>
          </a:lstStyle>
          <a:p>
            <a:pPr>
              <a:defRPr/>
            </a:pPr>
            <a:fld id="{EA6EA709-4576-4243-99ED-3CD41777E9DA}" type="slidenum">
              <a:rPr lang="en-US" smtClean="0"/>
              <a:pPr>
                <a:defRPr/>
              </a:pPr>
              <a:t>‹#›</a:t>
            </a:fld>
            <a:endParaRPr lang="en-US" dirty="0"/>
          </a:p>
        </p:txBody>
      </p:sp>
    </p:spTree>
    <p:extLst>
      <p:ext uri="{BB962C8B-B14F-4D97-AF65-F5344CB8AC3E}">
        <p14:creationId xmlns:p14="http://schemas.microsoft.com/office/powerpoint/2010/main" val="318369750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grpSp>
        <p:nvGrpSpPr>
          <p:cNvPr id="10" name="Group 9"/>
          <p:cNvGrpSpPr/>
          <p:nvPr userDrawn="1"/>
        </p:nvGrpSpPr>
        <p:grpSpPr>
          <a:xfrm>
            <a:off x="-76974" y="0"/>
            <a:ext cx="9144000" cy="6858001"/>
            <a:chOff x="-628621" y="0"/>
            <a:chExt cx="9144000" cy="6858001"/>
          </a:xfrm>
        </p:grpSpPr>
        <p:pic>
          <p:nvPicPr>
            <p:cNvPr id="11" name="Picture 10"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2"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sp>
          <p:nvSpPr>
            <p:cNvPr id="13"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5" name="Picture 14"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685800" y="609600"/>
            <a:ext cx="7772400" cy="685800"/>
          </a:xfrm>
        </p:spPr>
        <p:txBody>
          <a:bodyPr/>
          <a:lstStyle>
            <a:lvl1pPr>
              <a:defRPr>
                <a:latin typeface="Cambria"/>
                <a:cs typeface="Cambria"/>
              </a:defRPr>
            </a:lvl1p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685800" y="1447800"/>
            <a:ext cx="3810000" cy="4648200"/>
          </a:xfrm>
        </p:spPr>
        <p:txBody>
          <a:bodyPr/>
          <a:lstStyle/>
          <a:p>
            <a:pPr lvl="0"/>
            <a:endParaRPr lang="en-US" noProof="0" dirty="0" smtClean="0"/>
          </a:p>
        </p:txBody>
      </p:sp>
      <p:sp>
        <p:nvSpPr>
          <p:cNvPr id="4" name="Text Placeholder 3"/>
          <p:cNvSpPr>
            <a:spLocks noGrp="1"/>
          </p:cNvSpPr>
          <p:nvPr>
            <p:ph type="body" sz="half" idx="2"/>
          </p:nvPr>
        </p:nvSpPr>
        <p:spPr>
          <a:xfrm>
            <a:off x="46482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sldNum" sz="quarter" idx="12"/>
          </p:nvPr>
        </p:nvSpPr>
        <p:spPr/>
        <p:txBody>
          <a:bodyPr/>
          <a:lstStyle>
            <a:lvl1pPr>
              <a:defRPr/>
            </a:lvl1pPr>
          </a:lstStyle>
          <a:p>
            <a:pPr>
              <a:defRPr/>
            </a:pPr>
            <a:fld id="{16AA355A-DB92-2D4A-AE26-07A3128447A3}" type="slidenum">
              <a:rPr lang="en-US"/>
              <a:pPr>
                <a:defRPr/>
              </a:pPr>
              <a:t>‹#›</a:t>
            </a:fld>
            <a:endParaRPr lang="en-US" dirty="0"/>
          </a:p>
        </p:txBody>
      </p:sp>
    </p:spTree>
    <p:extLst>
      <p:ext uri="{BB962C8B-B14F-4D97-AF65-F5344CB8AC3E}">
        <p14:creationId xmlns:p14="http://schemas.microsoft.com/office/powerpoint/2010/main" val="144614936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grpSp>
        <p:nvGrpSpPr>
          <p:cNvPr id="10" name="Group 9"/>
          <p:cNvGrpSpPr/>
          <p:nvPr userDrawn="1"/>
        </p:nvGrpSpPr>
        <p:grpSpPr>
          <a:xfrm>
            <a:off x="-76974" y="0"/>
            <a:ext cx="9144000" cy="6858001"/>
            <a:chOff x="-628621" y="0"/>
            <a:chExt cx="9144000" cy="6858001"/>
          </a:xfrm>
        </p:grpSpPr>
        <p:pic>
          <p:nvPicPr>
            <p:cNvPr id="11" name="Picture 10"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2"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sp>
          <p:nvSpPr>
            <p:cNvPr id="13"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Cambria"/>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Cambria"/>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Cambria"/>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5" name="Picture 14"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685800" y="609600"/>
            <a:ext cx="7772400" cy="685800"/>
          </a:xfrm>
        </p:spPr>
        <p:txBody>
          <a:bodyPr/>
          <a:lstStyle>
            <a:lvl1pPr>
              <a:defRPr>
                <a:latin typeface="Cambria"/>
                <a:cs typeface="Cambria"/>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sldNum" sz="quarter" idx="12"/>
          </p:nvPr>
        </p:nvSpPr>
        <p:spPr/>
        <p:txBody>
          <a:bodyPr/>
          <a:lstStyle>
            <a:lvl1pPr>
              <a:defRPr>
                <a:latin typeface="Cambria"/>
                <a:cs typeface="Cambria"/>
              </a:defRPr>
            </a:lvl1pPr>
          </a:lstStyle>
          <a:p>
            <a:pPr>
              <a:defRPr/>
            </a:pPr>
            <a:fld id="{0C4D0F38-B147-2041-AD92-8C64C2433467}" type="slidenum">
              <a:rPr lang="en-US" smtClean="0"/>
              <a:pPr>
                <a:defRPr/>
              </a:pPr>
              <a:t>‹#›</a:t>
            </a:fld>
            <a:endParaRPr lang="en-US" dirty="0"/>
          </a:p>
        </p:txBody>
      </p:sp>
    </p:spTree>
    <p:extLst>
      <p:ext uri="{BB962C8B-B14F-4D97-AF65-F5344CB8AC3E}">
        <p14:creationId xmlns:p14="http://schemas.microsoft.com/office/powerpoint/2010/main" val="319080743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377730" name="Rectangle 2"/>
          <p:cNvSpPr>
            <a:spLocks noGrp="1" noChangeArrowheads="1"/>
          </p:cNvSpPr>
          <p:nvPr>
            <p:ph type="ctrTitle"/>
          </p:nvPr>
        </p:nvSpPr>
        <p:spPr>
          <a:xfrm>
            <a:off x="685800" y="1424885"/>
            <a:ext cx="7772400" cy="1470025"/>
          </a:xfrm>
        </p:spPr>
        <p:txBody>
          <a:bodyPr/>
          <a:lstStyle>
            <a:lvl1pPr>
              <a:defRPr>
                <a:latin typeface="Cambria"/>
              </a:defRPr>
            </a:lvl1pPr>
          </a:lstStyle>
          <a:p>
            <a:r>
              <a:rPr lang="en-US" dirty="0"/>
              <a:t>Click to edit Master title style</a:t>
            </a:r>
          </a:p>
        </p:txBody>
      </p:sp>
      <p:sp>
        <p:nvSpPr>
          <p:cNvPr id="2377731"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Trebuchet MS"/>
              </a:defRPr>
            </a:lvl1pPr>
          </a:lstStyle>
          <a:p>
            <a:r>
              <a:rPr lang="en-US" dirty="0"/>
              <a:t>Click to edit Master subtitle style</a:t>
            </a:r>
          </a:p>
        </p:txBody>
      </p:sp>
      <p:grpSp>
        <p:nvGrpSpPr>
          <p:cNvPr id="2" name="Group 13"/>
          <p:cNvGrpSpPr/>
          <p:nvPr userDrawn="1"/>
        </p:nvGrpSpPr>
        <p:grpSpPr>
          <a:xfrm>
            <a:off x="115674" y="95972"/>
            <a:ext cx="8863064" cy="675019"/>
            <a:chOff x="115674" y="95972"/>
            <a:chExt cx="8863064" cy="675019"/>
          </a:xfrm>
        </p:grpSpPr>
        <p:pic>
          <p:nvPicPr>
            <p:cNvPr id="10" name="Picture 9" descr="logo.png"/>
            <p:cNvPicPr>
              <a:picLocks noChangeAspect="1"/>
            </p:cNvPicPr>
            <p:nvPr userDrawn="1"/>
          </p:nvPicPr>
          <p:blipFill>
            <a:blip r:embed="rId2"/>
            <a:stretch>
              <a:fillRect/>
            </a:stretch>
          </p:blipFill>
          <p:spPr>
            <a:xfrm>
              <a:off x="115674" y="131763"/>
              <a:ext cx="3009900" cy="555625"/>
            </a:xfrm>
            <a:prstGeom prst="rect">
              <a:avLst/>
            </a:prstGeom>
          </p:spPr>
        </p:pic>
        <p:sp>
          <p:nvSpPr>
            <p:cNvPr id="12" name="TextBox 11"/>
            <p:cNvSpPr txBox="1"/>
            <p:nvPr userDrawn="1"/>
          </p:nvSpPr>
          <p:spPr>
            <a:xfrm>
              <a:off x="6812610" y="156865"/>
              <a:ext cx="2166128" cy="492443"/>
            </a:xfrm>
            <a:prstGeom prst="rect">
              <a:avLst/>
            </a:prstGeom>
            <a:noFill/>
          </p:spPr>
          <p:txBody>
            <a:bodyPr wrap="square" rtlCol="0">
              <a:spAutoFit/>
            </a:bodyPr>
            <a:lstStyle/>
            <a:p>
              <a:r>
                <a:rPr lang="en-US" sz="1300" b="1" dirty="0" smtClean="0">
                  <a:solidFill>
                    <a:srgbClr val="CA081E"/>
                  </a:solidFill>
                  <a:latin typeface="Cambria"/>
                </a:rPr>
                <a:t>Dept. of Computer Science</a:t>
              </a:r>
            </a:p>
            <a:p>
              <a:r>
                <a:rPr lang="en-US" sz="1300" b="1" dirty="0" smtClean="0">
                  <a:solidFill>
                    <a:srgbClr val="CA081E"/>
                  </a:solidFill>
                  <a:latin typeface="Cambria"/>
                </a:rPr>
                <a:t>Rutgers</a:t>
              </a:r>
              <a:endParaRPr lang="en-US" sz="1300" b="1" dirty="0">
                <a:solidFill>
                  <a:srgbClr val="CA081E"/>
                </a:solidFill>
                <a:latin typeface="Cambria"/>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4987" y="95972"/>
              <a:ext cx="675019" cy="675019"/>
            </a:xfrm>
            <a:prstGeom prst="rect">
              <a:avLst/>
            </a:prstGeom>
          </p:spPr>
        </p:pic>
      </p:grpSp>
      <p:sp>
        <p:nvSpPr>
          <p:cNvPr id="14" name="Rectangle 4"/>
          <p:cNvSpPr>
            <a:spLocks noGrp="1" noChangeArrowheads="1"/>
          </p:cNvSpPr>
          <p:nvPr>
            <p:ph type="dt" sz="half" idx="2"/>
          </p:nvPr>
        </p:nvSpPr>
        <p:spPr bwMode="auto">
          <a:xfrm>
            <a:off x="685800" y="6413842"/>
            <a:ext cx="1905000" cy="368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Cambria"/>
                <a:ea typeface="+mn-ea"/>
                <a:cs typeface="+mn-cs"/>
              </a:defRPr>
            </a:lvl1pPr>
          </a:lstStyle>
          <a:p>
            <a:pPr>
              <a:defRPr/>
            </a:pPr>
            <a:endParaRPr lang="en-US" dirty="0"/>
          </a:p>
        </p:txBody>
      </p:sp>
      <p:sp>
        <p:nvSpPr>
          <p:cNvPr id="15" name="Rectangle 5"/>
          <p:cNvSpPr>
            <a:spLocks noGrp="1" noChangeArrowheads="1"/>
          </p:cNvSpPr>
          <p:nvPr>
            <p:ph type="ftr" sz="quarter" idx="3"/>
          </p:nvPr>
        </p:nvSpPr>
        <p:spPr bwMode="auto">
          <a:xfrm>
            <a:off x="2912223" y="6401016"/>
            <a:ext cx="3438221" cy="381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mn-ea"/>
                <a:cs typeface="+mn-cs"/>
              </a:defRPr>
            </a:lvl1pPr>
          </a:lstStyle>
          <a:p>
            <a:pPr>
              <a:defRPr/>
            </a:pPr>
            <a:endParaRPr lang="en-US" dirty="0"/>
          </a:p>
        </p:txBody>
      </p:sp>
      <p:sp>
        <p:nvSpPr>
          <p:cNvPr id="17" name="Rectangle 6"/>
          <p:cNvSpPr>
            <a:spLocks noGrp="1" noChangeArrowheads="1"/>
          </p:cNvSpPr>
          <p:nvPr>
            <p:ph type="sldNum" sz="quarter" idx="4"/>
          </p:nvPr>
        </p:nvSpPr>
        <p:spPr bwMode="auto">
          <a:xfrm>
            <a:off x="6553200" y="6401016"/>
            <a:ext cx="1905000" cy="381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Cambria"/>
              </a:defRPr>
            </a:lvl1pPr>
          </a:lstStyle>
          <a:p>
            <a:pPr>
              <a:defRPr/>
            </a:pPr>
            <a:fld id="{A8F06E25-C4E4-1441-84D6-3078E436F1D5}" type="slidenum">
              <a:rPr lang="en-US" smtClean="0"/>
              <a:pPr>
                <a:defRPr/>
              </a:pPr>
              <a:t>‹#›</a:t>
            </a:fld>
            <a:endParaRPr lang="en-US" dirty="0"/>
          </a:p>
        </p:txBody>
      </p:sp>
    </p:spTree>
    <p:extLst>
      <p:ext uri="{BB962C8B-B14F-4D97-AF65-F5344CB8AC3E}">
        <p14:creationId xmlns:p14="http://schemas.microsoft.com/office/powerpoint/2010/main" val="413932965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14" name="Group 13"/>
          <p:cNvGrpSpPr/>
          <p:nvPr userDrawn="1"/>
        </p:nvGrpSpPr>
        <p:grpSpPr>
          <a:xfrm>
            <a:off x="-76974" y="0"/>
            <a:ext cx="9144000" cy="6858001"/>
            <a:chOff x="-628621" y="0"/>
            <a:chExt cx="9144000" cy="6858001"/>
          </a:xfrm>
        </p:grpSpPr>
        <p:pic>
          <p:nvPicPr>
            <p:cNvPr id="9" name="Picture 8"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0" name="Rectangle 4"/>
            <p:cNvSpPr txBox="1">
              <a:spLocks noChangeArrowheads="1"/>
            </p:cNvSpPr>
            <p:nvPr userDrawn="1"/>
          </p:nvSpPr>
          <p:spPr bwMode="auto">
            <a:xfrm>
              <a:off x="108495" y="6415164"/>
              <a:ext cx="1905000" cy="38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1" name="Rectangle 5"/>
            <p:cNvSpPr txBox="1">
              <a:spLocks noChangeArrowheads="1"/>
            </p:cNvSpPr>
            <p:nvPr userDrawn="1"/>
          </p:nvSpPr>
          <p:spPr bwMode="auto">
            <a:xfrm>
              <a:off x="2283602" y="6401012"/>
              <a:ext cx="3438221" cy="381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3" name="Picture 12"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p:txBody>
          <a:bodyPr/>
          <a:lstStyle>
            <a:lvl1pPr>
              <a:defRPr>
                <a:latin typeface="Cambria"/>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atin typeface="Trebuchet MS"/>
              </a:defRPr>
            </a:lvl1pPr>
            <a:lvl2pPr>
              <a:defRPr sz="2600">
                <a:latin typeface="Trebuchet MS"/>
              </a:defRPr>
            </a:lvl2pPr>
            <a:lvl3pPr>
              <a:defRPr>
                <a:latin typeface="Trebuchet MS"/>
              </a:defRPr>
            </a:lvl3pPr>
            <a:lvl4pPr>
              <a:defRPr>
                <a:latin typeface="Trebuchet MS"/>
              </a:defRPr>
            </a:lvl4pPr>
            <a:lvl5pPr>
              <a:defRPr>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2"/>
          </p:nvPr>
        </p:nvSpPr>
        <p:spPr/>
        <p:txBody>
          <a:bodyPr/>
          <a:lstStyle>
            <a:lvl1pPr>
              <a:defRPr>
                <a:latin typeface="Cambria"/>
              </a:defRPr>
            </a:lvl1pPr>
          </a:lstStyle>
          <a:p>
            <a:pPr>
              <a:defRPr/>
            </a:pPr>
            <a:fld id="{DCE7192F-BC13-4247-B5B9-A19097533586}" type="slidenum">
              <a:rPr lang="en-US" smtClean="0"/>
              <a:pPr>
                <a:defRPr/>
              </a:pPr>
              <a:t>‹#›</a:t>
            </a:fld>
            <a:endParaRPr lang="en-US" dirty="0"/>
          </a:p>
        </p:txBody>
      </p:sp>
    </p:spTree>
    <p:extLst>
      <p:ext uri="{BB962C8B-B14F-4D97-AF65-F5344CB8AC3E}">
        <p14:creationId xmlns:p14="http://schemas.microsoft.com/office/powerpoint/2010/main" val="377449659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grpSp>
        <p:nvGrpSpPr>
          <p:cNvPr id="4" name="Group 13"/>
          <p:cNvGrpSpPr/>
          <p:nvPr userDrawn="1"/>
        </p:nvGrpSpPr>
        <p:grpSpPr>
          <a:xfrm>
            <a:off x="-76974" y="0"/>
            <a:ext cx="9144000" cy="6858001"/>
            <a:chOff x="-628621" y="0"/>
            <a:chExt cx="9144000" cy="6858001"/>
          </a:xfrm>
        </p:grpSpPr>
        <p:pic>
          <p:nvPicPr>
            <p:cNvPr id="9" name="Picture 8"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0" name="Rectangle 4"/>
            <p:cNvSpPr txBox="1">
              <a:spLocks noChangeArrowheads="1"/>
            </p:cNvSpPr>
            <p:nvPr userDrawn="1"/>
          </p:nvSpPr>
          <p:spPr bwMode="auto">
            <a:xfrm>
              <a:off x="108495" y="6415164"/>
              <a:ext cx="1905000" cy="38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1" name="Rectangle 5"/>
            <p:cNvSpPr txBox="1">
              <a:spLocks noChangeArrowheads="1"/>
            </p:cNvSpPr>
            <p:nvPr userDrawn="1"/>
          </p:nvSpPr>
          <p:spPr bwMode="auto">
            <a:xfrm>
              <a:off x="2283602" y="6401012"/>
              <a:ext cx="3438221" cy="381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3" name="Picture 12"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p:txBody>
          <a:bodyPr/>
          <a:lstStyle>
            <a:lvl1pPr>
              <a:defRPr>
                <a:latin typeface="Cambria"/>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600">
                <a:latin typeface="Trebuchet MS"/>
              </a:defRPr>
            </a:lvl1pPr>
            <a:lvl2pPr>
              <a:defRPr sz="2400">
                <a:latin typeface="Trebuchet MS"/>
              </a:defRPr>
            </a:lvl2pPr>
            <a:lvl3pPr>
              <a:defRPr sz="2200">
                <a:latin typeface="Trebuchet MS"/>
              </a:defRPr>
            </a:lvl3pPr>
            <a:lvl4pPr>
              <a:defRPr>
                <a:latin typeface="Trebuchet MS"/>
              </a:defRPr>
            </a:lvl4pPr>
            <a:lvl5pPr>
              <a:defRPr sz="1800">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2"/>
          </p:nvPr>
        </p:nvSpPr>
        <p:spPr/>
        <p:txBody>
          <a:bodyPr/>
          <a:lstStyle>
            <a:lvl1pPr>
              <a:defRPr>
                <a:latin typeface="Cambria"/>
              </a:defRPr>
            </a:lvl1pPr>
          </a:lstStyle>
          <a:p>
            <a:pPr>
              <a:defRPr/>
            </a:pPr>
            <a:fld id="{DCE7192F-BC13-4247-B5B9-A19097533586}" type="slidenum">
              <a:rPr lang="en-US" smtClean="0"/>
              <a:pPr>
                <a:defRPr/>
              </a:pPr>
              <a:t>‹#›</a:t>
            </a:fld>
            <a:endParaRPr lang="en-US" dirty="0"/>
          </a:p>
        </p:txBody>
      </p:sp>
    </p:spTree>
    <p:extLst>
      <p:ext uri="{BB962C8B-B14F-4D97-AF65-F5344CB8AC3E}">
        <p14:creationId xmlns:p14="http://schemas.microsoft.com/office/powerpoint/2010/main" val="377449659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grpSp>
        <p:nvGrpSpPr>
          <p:cNvPr id="4" name="Group 13"/>
          <p:cNvGrpSpPr/>
          <p:nvPr userDrawn="1"/>
        </p:nvGrpSpPr>
        <p:grpSpPr>
          <a:xfrm>
            <a:off x="-76974" y="0"/>
            <a:ext cx="9144000" cy="6858001"/>
            <a:chOff x="-628621" y="0"/>
            <a:chExt cx="9144000" cy="6858001"/>
          </a:xfrm>
        </p:grpSpPr>
        <p:pic>
          <p:nvPicPr>
            <p:cNvPr id="9" name="Picture 8"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0" name="Rectangle 4"/>
            <p:cNvSpPr txBox="1">
              <a:spLocks noChangeArrowheads="1"/>
            </p:cNvSpPr>
            <p:nvPr userDrawn="1"/>
          </p:nvSpPr>
          <p:spPr bwMode="auto">
            <a:xfrm>
              <a:off x="108495" y="6415164"/>
              <a:ext cx="1905000" cy="38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1" name="Rectangle 5"/>
            <p:cNvSpPr txBox="1">
              <a:spLocks noChangeArrowheads="1"/>
            </p:cNvSpPr>
            <p:nvPr userDrawn="1"/>
          </p:nvSpPr>
          <p:spPr bwMode="auto">
            <a:xfrm>
              <a:off x="2283602" y="6401012"/>
              <a:ext cx="3438221" cy="381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3" name="Picture 12"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p:txBody>
          <a:bodyPr/>
          <a:lstStyle>
            <a:lvl1pPr>
              <a:defRPr>
                <a:latin typeface="Cambria"/>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atin typeface="Trebuchet MS"/>
              </a:defRPr>
            </a:lvl1pPr>
            <a:lvl2pPr>
              <a:defRPr sz="2200">
                <a:latin typeface="Trebuchet MS"/>
              </a:defRPr>
            </a:lvl2pPr>
            <a:lvl3pPr>
              <a:defRPr sz="2000">
                <a:latin typeface="Trebuchet MS"/>
              </a:defRPr>
            </a:lvl3pPr>
            <a:lvl4pPr>
              <a:defRPr sz="1800">
                <a:latin typeface="Trebuchet MS"/>
              </a:defRPr>
            </a:lvl4pPr>
            <a:lvl5pPr>
              <a:defRPr sz="1700">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2"/>
          </p:nvPr>
        </p:nvSpPr>
        <p:spPr/>
        <p:txBody>
          <a:bodyPr/>
          <a:lstStyle>
            <a:lvl1pPr>
              <a:defRPr>
                <a:latin typeface="Cambria"/>
              </a:defRPr>
            </a:lvl1pPr>
          </a:lstStyle>
          <a:p>
            <a:pPr>
              <a:defRPr/>
            </a:pPr>
            <a:fld id="{DCE7192F-BC13-4247-B5B9-A19097533586}" type="slidenum">
              <a:rPr lang="en-US" smtClean="0"/>
              <a:pPr>
                <a:defRPr/>
              </a:pPr>
              <a:t>‹#›</a:t>
            </a:fld>
            <a:endParaRPr lang="en-US" dirty="0"/>
          </a:p>
        </p:txBody>
      </p:sp>
    </p:spTree>
    <p:extLst>
      <p:ext uri="{BB962C8B-B14F-4D97-AF65-F5344CB8AC3E}">
        <p14:creationId xmlns:p14="http://schemas.microsoft.com/office/powerpoint/2010/main" val="377449659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9" name="Group 8"/>
          <p:cNvGrpSpPr/>
          <p:nvPr userDrawn="1"/>
        </p:nvGrpSpPr>
        <p:grpSpPr>
          <a:xfrm>
            <a:off x="-76974" y="0"/>
            <a:ext cx="9144000" cy="6858001"/>
            <a:chOff x="-628621" y="0"/>
            <a:chExt cx="9144000" cy="6858001"/>
          </a:xfrm>
        </p:grpSpPr>
        <p:pic>
          <p:nvPicPr>
            <p:cNvPr id="10" name="Picture 9"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1"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2"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4" name="Picture 13"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722313" y="4406900"/>
            <a:ext cx="7772400" cy="1362075"/>
          </a:xfrm>
        </p:spPr>
        <p:txBody>
          <a:bodyPr anchor="t"/>
          <a:lstStyle>
            <a:lvl1pPr algn="l">
              <a:defRPr sz="4000" b="1" cap="all">
                <a:latin typeface="Cambr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8" name="Rectangle 6"/>
          <p:cNvSpPr>
            <a:spLocks noGrp="1" noChangeArrowheads="1"/>
          </p:cNvSpPr>
          <p:nvPr>
            <p:ph type="sldNum" sz="quarter" idx="12"/>
          </p:nvPr>
        </p:nvSpPr>
        <p:spPr/>
        <p:txBody>
          <a:bodyPr/>
          <a:lstStyle>
            <a:lvl1pPr>
              <a:defRPr>
                <a:latin typeface="Cambria"/>
              </a:defRPr>
            </a:lvl1pPr>
          </a:lstStyle>
          <a:p>
            <a:pPr>
              <a:defRPr/>
            </a:pPr>
            <a:fld id="{28AAB7D4-A30A-6942-A4C4-8B19DBDA60F6}" type="slidenum">
              <a:rPr lang="en-US" smtClean="0"/>
              <a:pPr>
                <a:defRPr/>
              </a:pPr>
              <a:t>‹#›</a:t>
            </a:fld>
            <a:endParaRPr lang="en-US" dirty="0"/>
          </a:p>
        </p:txBody>
      </p:sp>
    </p:spTree>
    <p:extLst>
      <p:ext uri="{BB962C8B-B14F-4D97-AF65-F5344CB8AC3E}">
        <p14:creationId xmlns:p14="http://schemas.microsoft.com/office/powerpoint/2010/main" val="1789764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10" name="Group 9"/>
          <p:cNvGrpSpPr/>
          <p:nvPr userDrawn="1"/>
        </p:nvGrpSpPr>
        <p:grpSpPr>
          <a:xfrm>
            <a:off x="-76974" y="0"/>
            <a:ext cx="9144000" cy="6858001"/>
            <a:chOff x="-628621" y="0"/>
            <a:chExt cx="9144000" cy="6858001"/>
          </a:xfrm>
        </p:grpSpPr>
        <p:pic>
          <p:nvPicPr>
            <p:cNvPr id="11" name="Picture 10"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2"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3"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5" name="Picture 14"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p:txBody>
          <a:bodyPr/>
          <a:lstStyle>
            <a:lvl1pPr>
              <a:defRPr>
                <a:latin typeface="Cambr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648200"/>
          </a:xfrm>
        </p:spPr>
        <p:txBody>
          <a:bodyPr/>
          <a:lstStyle>
            <a:lvl1pPr>
              <a:defRPr sz="2800">
                <a:latin typeface="Trebuchet MS"/>
              </a:defRPr>
            </a:lvl1pPr>
            <a:lvl2pPr>
              <a:defRPr sz="2400">
                <a:latin typeface="Trebuchet MS"/>
              </a:defRPr>
            </a:lvl2pPr>
            <a:lvl3pPr>
              <a:defRPr sz="2000">
                <a:latin typeface="Trebuchet MS"/>
              </a:defRPr>
            </a:lvl3pPr>
            <a:lvl4pPr>
              <a:defRPr sz="1800">
                <a:latin typeface="Trebuchet MS"/>
              </a:defRPr>
            </a:lvl4pPr>
            <a:lvl5pPr>
              <a:defRPr sz="1800">
                <a:latin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atin typeface="Trebuchet MS"/>
              </a:defRPr>
            </a:lvl1pPr>
            <a:lvl2pPr>
              <a:defRPr sz="2400">
                <a:latin typeface="Trebuchet MS"/>
              </a:defRPr>
            </a:lvl2pPr>
            <a:lvl3pPr>
              <a:defRPr sz="2000">
                <a:latin typeface="Trebuchet MS"/>
              </a:defRPr>
            </a:lvl3pPr>
            <a:lvl4pPr>
              <a:defRPr sz="1800">
                <a:latin typeface="Trebuchet MS"/>
              </a:defRPr>
            </a:lvl4pPr>
            <a:lvl5pPr>
              <a:defRPr sz="1800">
                <a:latin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sldNum" sz="quarter" idx="12"/>
          </p:nvPr>
        </p:nvSpPr>
        <p:spPr/>
        <p:txBody>
          <a:bodyPr/>
          <a:lstStyle>
            <a:lvl1pPr>
              <a:defRPr>
                <a:latin typeface="Cambria"/>
              </a:defRPr>
            </a:lvl1pPr>
          </a:lstStyle>
          <a:p>
            <a:pPr>
              <a:defRPr/>
            </a:pPr>
            <a:fld id="{D9915CF9-39D0-194F-AF33-A92E7A7235B2}" type="slidenum">
              <a:rPr lang="en-US" smtClean="0"/>
              <a:pPr>
                <a:defRPr/>
              </a:pPr>
              <a:t>‹#›</a:t>
            </a:fld>
            <a:endParaRPr lang="en-US" dirty="0"/>
          </a:p>
        </p:txBody>
      </p:sp>
    </p:spTree>
    <p:extLst>
      <p:ext uri="{BB962C8B-B14F-4D97-AF65-F5344CB8AC3E}">
        <p14:creationId xmlns:p14="http://schemas.microsoft.com/office/powerpoint/2010/main" val="86245912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76974" y="0"/>
            <a:ext cx="9144000" cy="6858001"/>
            <a:chOff x="-628621" y="0"/>
            <a:chExt cx="9144000" cy="6858001"/>
          </a:xfrm>
        </p:grpSpPr>
        <p:pic>
          <p:nvPicPr>
            <p:cNvPr id="13" name="Picture 12"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4"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5"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7" name="Picture 16"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a:xfrm>
            <a:off x="457200" y="274638"/>
            <a:ext cx="8229600" cy="1143000"/>
          </a:xfrm>
        </p:spPr>
        <p:txBody>
          <a:bodyPr/>
          <a:lstStyle>
            <a:lvl1pPr>
              <a:defRPr>
                <a:latin typeface="Cambria"/>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6"/>
          <p:cNvSpPr>
            <a:spLocks noGrp="1" noChangeArrowheads="1"/>
          </p:cNvSpPr>
          <p:nvPr>
            <p:ph type="sldNum" sz="quarter" idx="12"/>
          </p:nvPr>
        </p:nvSpPr>
        <p:spPr/>
        <p:txBody>
          <a:bodyPr/>
          <a:lstStyle>
            <a:lvl1pPr>
              <a:defRPr>
                <a:latin typeface="Cambria"/>
              </a:defRPr>
            </a:lvl1pPr>
          </a:lstStyle>
          <a:p>
            <a:pPr>
              <a:defRPr/>
            </a:pPr>
            <a:fld id="{846C8D8F-41A6-934C-B4C2-CBD4363ED920}" type="slidenum">
              <a:rPr lang="en-US" smtClean="0"/>
              <a:pPr>
                <a:defRPr/>
              </a:pPr>
              <a:t>‹#›</a:t>
            </a:fld>
            <a:endParaRPr lang="en-US" dirty="0"/>
          </a:p>
        </p:txBody>
      </p:sp>
    </p:spTree>
    <p:extLst>
      <p:ext uri="{BB962C8B-B14F-4D97-AF65-F5344CB8AC3E}">
        <p14:creationId xmlns:p14="http://schemas.microsoft.com/office/powerpoint/2010/main" val="59819987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8" name="Group 7"/>
          <p:cNvGrpSpPr/>
          <p:nvPr userDrawn="1"/>
        </p:nvGrpSpPr>
        <p:grpSpPr>
          <a:xfrm>
            <a:off x="-76974" y="0"/>
            <a:ext cx="9144000" cy="6858001"/>
            <a:chOff x="-628621" y="0"/>
            <a:chExt cx="9144000" cy="6858001"/>
          </a:xfrm>
        </p:grpSpPr>
        <p:pic>
          <p:nvPicPr>
            <p:cNvPr id="9" name="Picture 8" descr="ppt_background.png"/>
            <p:cNvPicPr>
              <a:picLocks noChangeAspect="1"/>
            </p:cNvPicPr>
            <p:nvPr userDrawn="1"/>
          </p:nvPicPr>
          <p:blipFill>
            <a:blip r:embed="rId2"/>
            <a:stretch>
              <a:fillRect/>
            </a:stretch>
          </p:blipFill>
          <p:spPr>
            <a:xfrm>
              <a:off x="-628621" y="0"/>
              <a:ext cx="9144000" cy="6858001"/>
            </a:xfrm>
            <a:prstGeom prst="rect">
              <a:avLst/>
            </a:prstGeom>
          </p:spPr>
        </p:pic>
        <p:sp>
          <p:nvSpPr>
            <p:cNvPr id="10" name="Rectangle 4"/>
            <p:cNvSpPr txBox="1">
              <a:spLocks noChangeArrowheads="1"/>
            </p:cNvSpPr>
            <p:nvPr userDrawn="1"/>
          </p:nvSpPr>
          <p:spPr bwMode="auto">
            <a:xfrm>
              <a:off x="57179"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SDM’14 Tutorial</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sp>
          <p:nvSpPr>
            <p:cNvPr id="11" name="Rectangle 5"/>
            <p:cNvSpPr txBox="1">
              <a:spLocks noChangeArrowheads="1"/>
            </p:cNvSpPr>
            <p:nvPr userDrawn="1"/>
          </p:nvSpPr>
          <p:spPr bwMode="auto">
            <a:xfrm>
              <a:off x="2283602" y="6248400"/>
              <a:ext cx="343822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D. Koutra &amp; T. </a:t>
              </a:r>
              <a:r>
                <a:rPr kumimoji="1" lang="en-US" sz="1400" b="0" i="0" u="none" strike="noStrike" kern="1200" cap="none" spc="0" normalizeH="0" baseline="0" noProof="0" dirty="0" err="1" smtClean="0">
                  <a:ln>
                    <a:noFill/>
                  </a:ln>
                  <a:solidFill>
                    <a:schemeClr val="tx1"/>
                  </a:solidFill>
                  <a:effectLst/>
                  <a:uLnTx/>
                  <a:uFillTx/>
                  <a:latin typeface="Cambria"/>
                  <a:ea typeface="+mn-ea"/>
                  <a:cs typeface="+mn-cs"/>
                </a:rPr>
                <a:t>Eliassi-Rad</a:t>
              </a:r>
              <a:r>
                <a:rPr kumimoji="1" lang="en-US" sz="1400" b="0" i="0" u="none" strike="noStrike" kern="1200" cap="none" spc="0" normalizeH="0" baseline="0" noProof="0" dirty="0" smtClean="0">
                  <a:ln>
                    <a:noFill/>
                  </a:ln>
                  <a:solidFill>
                    <a:schemeClr val="tx1"/>
                  </a:solidFill>
                  <a:effectLst/>
                  <a:uLnTx/>
                  <a:uFillTx/>
                  <a:latin typeface="Cambria"/>
                  <a:ea typeface="+mn-ea"/>
                  <a:cs typeface="+mn-cs"/>
                </a:rPr>
                <a:t> &amp; C. Faloutsos</a:t>
              </a:r>
              <a:endParaRPr kumimoji="1" lang="en-US" sz="1400" b="0" i="0" u="none" strike="noStrike" kern="1200" cap="none" spc="0" normalizeH="0" baseline="0" noProof="0" dirty="0">
                <a:ln>
                  <a:noFill/>
                </a:ln>
                <a:solidFill>
                  <a:schemeClr val="tx1"/>
                </a:solidFill>
                <a:effectLst/>
                <a:uLnTx/>
                <a:uFillTx/>
                <a:latin typeface="Cambria"/>
                <a:ea typeface="+mn-ea"/>
                <a:cs typeface="+mn-cs"/>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750" y="12828"/>
              <a:ext cx="496800" cy="496800"/>
            </a:xfrm>
            <a:prstGeom prst="rect">
              <a:avLst/>
            </a:prstGeom>
          </p:spPr>
        </p:pic>
        <p:pic>
          <p:nvPicPr>
            <p:cNvPr id="13" name="Picture 12" desc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95067" y="0"/>
              <a:ext cx="485575" cy="464400"/>
            </a:xfrm>
            <a:prstGeom prst="rect">
              <a:avLst/>
            </a:prstGeom>
          </p:spPr>
        </p:pic>
      </p:grpSp>
      <p:sp>
        <p:nvSpPr>
          <p:cNvPr id="2" name="Title 1"/>
          <p:cNvSpPr>
            <a:spLocks noGrp="1"/>
          </p:cNvSpPr>
          <p:nvPr>
            <p:ph type="title"/>
          </p:nvPr>
        </p:nvSpPr>
        <p:spPr/>
        <p:txBody>
          <a:bodyPr/>
          <a:lstStyle>
            <a:lvl1pPr>
              <a:defRPr>
                <a:latin typeface="Cambria"/>
              </a:defRPr>
            </a:lvl1pPr>
          </a:lstStyle>
          <a:p>
            <a:r>
              <a:rPr lang="en-US" dirty="0" smtClean="0"/>
              <a:t>Click to edit Master title style</a:t>
            </a:r>
            <a:endParaRPr lang="en-US" dirty="0"/>
          </a:p>
        </p:txBody>
      </p:sp>
      <p:sp>
        <p:nvSpPr>
          <p:cNvPr id="7" name="Rectangle 6"/>
          <p:cNvSpPr>
            <a:spLocks noGrp="1" noChangeArrowheads="1"/>
          </p:cNvSpPr>
          <p:nvPr>
            <p:ph type="sldNum" sz="quarter" idx="12"/>
          </p:nvPr>
        </p:nvSpPr>
        <p:spPr/>
        <p:txBody>
          <a:bodyPr/>
          <a:lstStyle>
            <a:lvl1pPr>
              <a:defRPr>
                <a:latin typeface="Cambria"/>
              </a:defRPr>
            </a:lvl1pPr>
          </a:lstStyle>
          <a:p>
            <a:pPr>
              <a:defRPr/>
            </a:pPr>
            <a:fld id="{DD5C582D-B0A8-5E4F-B4F7-1F806846AC55}" type="slidenum">
              <a:rPr lang="en-US" smtClean="0"/>
              <a:pPr>
                <a:defRPr/>
              </a:pPr>
              <a:t>‹#›</a:t>
            </a:fld>
            <a:endParaRPr lang="en-US" dirty="0"/>
          </a:p>
        </p:txBody>
      </p:sp>
    </p:spTree>
    <p:extLst>
      <p:ext uri="{BB962C8B-B14F-4D97-AF65-F5344CB8AC3E}">
        <p14:creationId xmlns:p14="http://schemas.microsoft.com/office/powerpoint/2010/main" val="402123184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ppt_background.png"/>
          <p:cNvPicPr>
            <a:picLocks noChangeAspect="1"/>
          </p:cNvPicPr>
          <p:nvPr userDrawn="1"/>
        </p:nvPicPr>
        <p:blipFill>
          <a:blip r:embed="rId19"/>
          <a:stretch>
            <a:fillRect/>
          </a:stretch>
        </p:blipFill>
        <p:spPr>
          <a:xfrm>
            <a:off x="0" y="0"/>
            <a:ext cx="9144000" cy="6858001"/>
          </a:xfrm>
          <a:prstGeom prst="rect">
            <a:avLst/>
          </a:prstGeom>
        </p:spPr>
      </p:pic>
      <p:sp>
        <p:nvSpPr>
          <p:cNvPr id="1026" name="Rectangle 2"/>
          <p:cNvSpPr>
            <a:spLocks noGrp="1" noChangeArrowheads="1"/>
          </p:cNvSpPr>
          <p:nvPr>
            <p:ph type="title"/>
          </p:nvPr>
        </p:nvSpPr>
        <p:spPr bwMode="auto">
          <a:xfrm>
            <a:off x="685800" y="254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09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76708" name="Rectangle 4"/>
          <p:cNvSpPr>
            <a:spLocks noGrp="1" noChangeArrowheads="1"/>
          </p:cNvSpPr>
          <p:nvPr>
            <p:ph type="dt" sz="half" idx="2"/>
          </p:nvPr>
        </p:nvSpPr>
        <p:spPr bwMode="auto">
          <a:xfrm>
            <a:off x="685800" y="6413842"/>
            <a:ext cx="1905000" cy="368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Cambria"/>
                <a:ea typeface="+mn-ea"/>
                <a:cs typeface="+mn-cs"/>
              </a:defRPr>
            </a:lvl1pPr>
          </a:lstStyle>
          <a:p>
            <a:pPr>
              <a:defRPr/>
            </a:pPr>
            <a:endParaRPr lang="en-US" dirty="0"/>
          </a:p>
        </p:txBody>
      </p:sp>
      <p:sp>
        <p:nvSpPr>
          <p:cNvPr id="2376709" name="Rectangle 5"/>
          <p:cNvSpPr>
            <a:spLocks noGrp="1" noChangeArrowheads="1"/>
          </p:cNvSpPr>
          <p:nvPr>
            <p:ph type="ftr" sz="quarter" idx="3"/>
          </p:nvPr>
        </p:nvSpPr>
        <p:spPr bwMode="auto">
          <a:xfrm>
            <a:off x="2912223" y="6401016"/>
            <a:ext cx="3438221" cy="381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mn-ea"/>
                <a:cs typeface="+mn-cs"/>
              </a:defRPr>
            </a:lvl1pPr>
          </a:lstStyle>
          <a:p>
            <a:pPr>
              <a:defRPr/>
            </a:pPr>
            <a:endParaRPr lang="en-US" dirty="0"/>
          </a:p>
        </p:txBody>
      </p:sp>
      <p:sp>
        <p:nvSpPr>
          <p:cNvPr id="2376710" name="Rectangle 6"/>
          <p:cNvSpPr>
            <a:spLocks noGrp="1" noChangeArrowheads="1"/>
          </p:cNvSpPr>
          <p:nvPr>
            <p:ph type="sldNum" sz="quarter" idx="4"/>
          </p:nvPr>
        </p:nvSpPr>
        <p:spPr bwMode="auto">
          <a:xfrm>
            <a:off x="6553200" y="6401016"/>
            <a:ext cx="1905000" cy="381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Cambria"/>
              </a:defRPr>
            </a:lvl1pPr>
          </a:lstStyle>
          <a:p>
            <a:pPr>
              <a:defRPr/>
            </a:pPr>
            <a:fld id="{A8F06E25-C4E4-1441-84D6-3078E436F1D5}" type="slidenum">
              <a:rPr lang="en-US" smtClean="0"/>
              <a:pPr>
                <a:defRPr/>
              </a:pPr>
              <a:t>‹#›</a:t>
            </a:fld>
            <a:endParaRPr lang="en-US" dirty="0"/>
          </a:p>
        </p:txBody>
      </p:sp>
      <p:pic>
        <p:nvPicPr>
          <p:cNvPr id="10" name="Picture 9"/>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634371" y="12828"/>
            <a:ext cx="496800" cy="496800"/>
          </a:xfrm>
          <a:prstGeom prst="rect">
            <a:avLst/>
          </a:prstGeom>
        </p:spPr>
      </p:pic>
      <p:pic>
        <p:nvPicPr>
          <p:cNvPr id="11" name="Picture 10" descr="log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a:xfrm>
            <a:off x="333554" y="0"/>
            <a:ext cx="485575" cy="464400"/>
          </a:xfrm>
          <a:prstGeom prst="rect">
            <a:avLst/>
          </a:prstGeom>
        </p:spPr>
      </p:pic>
    </p:spTree>
  </p:cSld>
  <p:clrMap bg1="lt1" tx1="dk1" bg2="lt2" tx2="dk2" accent1="accent1" accent2="accent2" accent3="accent3" accent4="accent4" accent5="accent5" accent6="accent6" hlink="hlink" folHlink="folHlink"/>
  <p:sldLayoutIdLst>
    <p:sldLayoutId id="2147486815" r:id="rId1"/>
    <p:sldLayoutId id="2147486829" r:id="rId2"/>
    <p:sldLayoutId id="2147486816" r:id="rId3"/>
    <p:sldLayoutId id="2147486830" r:id="rId4"/>
    <p:sldLayoutId id="2147486831" r:id="rId5"/>
    <p:sldLayoutId id="2147486817" r:id="rId6"/>
    <p:sldLayoutId id="2147486818" r:id="rId7"/>
    <p:sldLayoutId id="2147486819" r:id="rId8"/>
    <p:sldLayoutId id="2147486820" r:id="rId9"/>
    <p:sldLayoutId id="2147486821" r:id="rId10"/>
    <p:sldLayoutId id="2147486822" r:id="rId11"/>
    <p:sldLayoutId id="2147486823" r:id="rId12"/>
    <p:sldLayoutId id="2147486824" r:id="rId13"/>
    <p:sldLayoutId id="2147486825" r:id="rId14"/>
    <p:sldLayoutId id="2147486826" r:id="rId15"/>
    <p:sldLayoutId id="2147486827" r:id="rId16"/>
    <p:sldLayoutId id="2147486828" r:id="rId17"/>
  </p:sldLayoutIdLst>
  <p:transition xmlns:p14="http://schemas.microsoft.com/office/powerpoint/2010/main"/>
  <p:hf hdr="0" ftr="0" dt="0"/>
  <p:txStyles>
    <p:titleStyle>
      <a:lvl1pPr algn="ctr" rtl="0" eaLnBrk="0" fontAlgn="base" hangingPunct="0">
        <a:spcBef>
          <a:spcPct val="0"/>
        </a:spcBef>
        <a:spcAft>
          <a:spcPct val="0"/>
        </a:spcAft>
        <a:defRPr sz="4000" b="1">
          <a:solidFill>
            <a:srgbClr val="000090"/>
          </a:solidFill>
          <a:latin typeface="Cambria"/>
          <a:ea typeface="ＭＳ Ｐゴシック" pitchFamily="-112" charset="-128"/>
          <a:cs typeface="ＭＳ Ｐゴシック" pitchFamily="-112" charset="-128"/>
        </a:defRPr>
      </a:lvl1pPr>
      <a:lvl2pPr algn="ctr" rtl="0" eaLnBrk="0" fontAlgn="base" hangingPunct="0">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000" b="1">
          <a:solidFill>
            <a:schemeClr val="tx2"/>
          </a:solidFill>
          <a:latin typeface="Times New Roman" pitchFamily="-112" charset="0"/>
        </a:defRPr>
      </a:lvl6pPr>
      <a:lvl7pPr marL="914400" algn="ctr" rtl="0" eaLnBrk="0" fontAlgn="base" hangingPunct="0">
        <a:spcBef>
          <a:spcPct val="0"/>
        </a:spcBef>
        <a:spcAft>
          <a:spcPct val="0"/>
        </a:spcAft>
        <a:defRPr sz="4000" b="1">
          <a:solidFill>
            <a:schemeClr val="tx2"/>
          </a:solidFill>
          <a:latin typeface="Times New Roman" pitchFamily="-112" charset="0"/>
        </a:defRPr>
      </a:lvl7pPr>
      <a:lvl8pPr marL="1371600" algn="ctr" rtl="0" eaLnBrk="0" fontAlgn="base" hangingPunct="0">
        <a:spcBef>
          <a:spcPct val="0"/>
        </a:spcBef>
        <a:spcAft>
          <a:spcPct val="0"/>
        </a:spcAft>
        <a:defRPr sz="4000" b="1">
          <a:solidFill>
            <a:schemeClr val="tx2"/>
          </a:solidFill>
          <a:latin typeface="Times New Roman" pitchFamily="-112" charset="0"/>
        </a:defRPr>
      </a:lvl8pPr>
      <a:lvl9pPr marL="1828800" algn="ctr" rtl="0" eaLnBrk="0" fontAlgn="base" hangingPunct="0">
        <a:spcBef>
          <a:spcPct val="0"/>
        </a:spcBef>
        <a:spcAft>
          <a:spcPct val="0"/>
        </a:spcAft>
        <a:defRPr sz="4000" b="1">
          <a:solidFill>
            <a:schemeClr val="tx2"/>
          </a:solidFill>
          <a:latin typeface="Times New Roman" pitchFamily="-112" charset="0"/>
        </a:defRPr>
      </a:lvl9pPr>
    </p:titleStyle>
    <p:bodyStyle>
      <a:lvl1pPr marL="342900" indent="-342900" algn="l" rtl="0" eaLnBrk="0" fontAlgn="base" hangingPunct="0">
        <a:spcBef>
          <a:spcPts val="300"/>
        </a:spcBef>
        <a:spcAft>
          <a:spcPts val="30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ts val="300"/>
        </a:spcBef>
        <a:spcAft>
          <a:spcPts val="300"/>
        </a:spcAft>
        <a:buChar char="–"/>
        <a:defRPr sz="2600">
          <a:solidFill>
            <a:schemeClr val="tx1"/>
          </a:solidFill>
          <a:latin typeface="+mn-lt"/>
          <a:ea typeface="ＭＳ Ｐゴシック" pitchFamily="-112" charset="-128"/>
        </a:defRPr>
      </a:lvl2pPr>
      <a:lvl3pPr marL="1143000" indent="-228600" algn="l" rtl="0" eaLnBrk="0" fontAlgn="base" hangingPunct="0">
        <a:spcBef>
          <a:spcPts val="300"/>
        </a:spcBef>
        <a:spcAft>
          <a:spcPts val="300"/>
        </a:spcAft>
        <a:buChar char="•"/>
        <a:defRPr sz="2400">
          <a:solidFill>
            <a:schemeClr val="tx1"/>
          </a:solidFill>
          <a:latin typeface="+mn-lt"/>
          <a:ea typeface="ＭＳ Ｐゴシック" pitchFamily="-112" charset="-128"/>
        </a:defRPr>
      </a:lvl3pPr>
      <a:lvl4pPr marL="1600200" indent="-228600" algn="l" rtl="0" eaLnBrk="0" fontAlgn="base" hangingPunct="0">
        <a:spcBef>
          <a:spcPts val="300"/>
        </a:spcBef>
        <a:spcAft>
          <a:spcPts val="300"/>
        </a:spcAft>
        <a:buChar char="–"/>
        <a:defRPr sz="2000">
          <a:solidFill>
            <a:schemeClr val="tx1"/>
          </a:solidFill>
          <a:latin typeface="+mn-lt"/>
          <a:ea typeface="ＭＳ Ｐゴシック" pitchFamily="-112" charset="-128"/>
        </a:defRPr>
      </a:lvl4pPr>
      <a:lvl5pPr marL="2057400" indent="-228600" algn="l" rtl="0" eaLnBrk="0" fontAlgn="base" hangingPunct="0">
        <a:spcBef>
          <a:spcPts val="300"/>
        </a:spcBef>
        <a:spcAft>
          <a:spcPts val="30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hyperlink" Target="file://localhost/Users/danai/Dropbox/sdm2014_tutorial/sdm2014%20slides/sdm14_part2a.ppt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2.bin"/><Relationship Id="rId12" Type="http://schemas.openxmlformats.org/officeDocument/2006/relationships/image" Target="../media/image50.emf"/><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image" Target="../media/image5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oleObject" Target="../embeddings/oleObject1.bin"/><Relationship Id="rId10" Type="http://schemas.openxmlformats.org/officeDocument/2006/relationships/image" Target="../media/image4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52.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oleObject" Target="../embeddings/oleObject4.bin"/><Relationship Id="rId9" Type="http://schemas.openxmlformats.org/officeDocument/2006/relationships/image" Target="../media/image53.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60.png"/><Relationship Id="rId5"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 Id="rId3"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 Id="rId3"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slide" Target="slide75.xml"/><Relationship Id="rId9" Type="http://schemas.openxmlformats.org/officeDocument/2006/relationships/image" Target="../media/image70.png"/><Relationship Id="rId10" Type="http://schemas.microsoft.com/office/2007/relationships/hdphoto" Target="../media/hdphoto2.wdp"/><Relationship Id="rId1" Type="http://schemas.openxmlformats.org/officeDocument/2006/relationships/tags" Target="../tags/tag1.xml"/><Relationship Id="rId2"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7.png"/><Relationship Id="rId5" Type="http://schemas.openxmlformats.org/officeDocument/2006/relationships/image" Target="../media/image66.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slide" Target="slide75.xml"/><Relationship Id="rId9" Type="http://schemas.openxmlformats.org/officeDocument/2006/relationships/image" Target="../media/image70.png"/><Relationship Id="rId10" Type="http://schemas.microsoft.com/office/2007/relationships/hdphoto" Target="../media/hdphoto3.wdp"/><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1" Type="http://schemas.openxmlformats.org/officeDocument/2006/relationships/tags" Target="../tags/tag3.xml"/><Relationship Id="rId2"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jpeg"/><Relationship Id="rId5"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4.jpeg"/><Relationship Id="rId6" Type="http://schemas.openxmlformats.org/officeDocument/2006/relationships/image" Target="../media/image78.png"/><Relationship Id="rId7" Type="http://schemas.openxmlformats.org/officeDocument/2006/relationships/slide" Target="slide71.xml"/><Relationship Id="rId8" Type="http://schemas.openxmlformats.org/officeDocument/2006/relationships/image" Target="../media/image70.png"/><Relationship Id="rId9" Type="http://schemas.microsoft.com/office/2007/relationships/hdphoto" Target="../media/hdphoto4.wdp"/><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8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s.cmu.edu/~dkoutra/pub.htm" TargetMode="External"/><Relationship Id="rId3" Type="http://schemas.openxmlformats.org/officeDocument/2006/relationships/image" Target="../media/image8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66.png"/><Relationship Id="rId5" Type="http://schemas.openxmlformats.org/officeDocument/2006/relationships/slide" Target="slide58.xml"/><Relationship Id="rId6" Type="http://schemas.openxmlformats.org/officeDocument/2006/relationships/image" Target="../media/image70.png"/><Relationship Id="rId7" Type="http://schemas.microsoft.com/office/2007/relationships/hdphoto" Target="../media/hdphoto3.wdp"/><Relationship Id="rId1" Type="http://schemas.openxmlformats.org/officeDocument/2006/relationships/tags" Target="../tags/tag4.xml"/><Relationship Id="rId2"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87.png"/><Relationship Id="rId5" Type="http://schemas.openxmlformats.org/officeDocument/2006/relationships/image" Target="../media/image66.png"/><Relationship Id="rId6" Type="http://schemas.openxmlformats.org/officeDocument/2006/relationships/slide" Target="slide58.xml"/><Relationship Id="rId7" Type="http://schemas.openxmlformats.org/officeDocument/2006/relationships/image" Target="../media/image70.png"/><Relationship Id="rId8" Type="http://schemas.microsoft.com/office/2007/relationships/hdphoto" Target="../media/hdphoto5.wdp"/><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4" Type="http://schemas.microsoft.com/office/2007/relationships/hdphoto" Target="../media/hdphoto6.wdp"/><Relationship Id="rId1" Type="http://schemas.openxmlformats.org/officeDocument/2006/relationships/slideLayout" Target="../slideLayouts/slideLayout3.xml"/><Relationship Id="rId2" Type="http://schemas.openxmlformats.org/officeDocument/2006/relationships/slide" Target="slide58.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slide" Target="slide58.xml"/><Relationship Id="rId5" Type="http://schemas.openxmlformats.org/officeDocument/2006/relationships/image" Target="../media/image70.png"/><Relationship Id="rId6" Type="http://schemas.microsoft.com/office/2007/relationships/hdphoto" Target="../media/hdphoto5.wdp"/><Relationship Id="rId1" Type="http://schemas.openxmlformats.org/officeDocument/2006/relationships/slideLayout" Target="../slideLayouts/slideLayout3.xml"/><Relationship Id="rId2"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slide" Target="slide51.xml"/><Relationship Id="rId4" Type="http://schemas.openxmlformats.org/officeDocument/2006/relationships/image" Target="../media/image70.png"/><Relationship Id="rId5" Type="http://schemas.microsoft.com/office/2007/relationships/hdphoto" Target="../media/hdphoto5.wdp"/><Relationship Id="rId1" Type="http://schemas.openxmlformats.org/officeDocument/2006/relationships/slideLayout" Target="../slideLayouts/slideLayout3.xml"/><Relationship Id="rId2" Type="http://schemas.openxmlformats.org/officeDocument/2006/relationships/image" Target="../media/image88.png"/></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slide" Target="slide51.xml"/><Relationship Id="rId5" Type="http://schemas.openxmlformats.org/officeDocument/2006/relationships/image" Target="../media/image70.png"/><Relationship Id="rId6" Type="http://schemas.microsoft.com/office/2007/relationships/hdphoto" Target="../media/hdphoto5.wdp"/><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slide" Target="slide51.xml"/><Relationship Id="rId5" Type="http://schemas.openxmlformats.org/officeDocument/2006/relationships/image" Target="../media/image70.png"/><Relationship Id="rId6"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slide" Target="slide51.xml"/><Relationship Id="rId5" Type="http://schemas.openxmlformats.org/officeDocument/2006/relationships/image" Target="../media/image70.png"/><Relationship Id="rId6" Type="http://schemas.microsoft.com/office/2007/relationships/hdphoto" Target="../media/hdphoto7.wdp"/><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59B81">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2b</a:t>
            </a:r>
            <a:br>
              <a:rPr lang="en-US" dirty="0" smtClean="0"/>
            </a:br>
            <a:r>
              <a:rPr lang="en-US" dirty="0" smtClean="0"/>
              <a:t>Similarity between Graphs: </a:t>
            </a:r>
            <a:br>
              <a:rPr lang="en-US" dirty="0" smtClean="0"/>
            </a:br>
            <a:r>
              <a:rPr lang="en-US" b="0" i="1" dirty="0" smtClean="0"/>
              <a:t>Un</a:t>
            </a:r>
            <a:r>
              <a:rPr lang="en-US" dirty="0" smtClean="0"/>
              <a:t>known node correspondence</a:t>
            </a:r>
            <a:endParaRPr lang="en-US" dirty="0"/>
          </a:p>
        </p:txBody>
      </p:sp>
      <p:sp>
        <p:nvSpPr>
          <p:cNvPr id="4" name="Slide Number Placeholder 3"/>
          <p:cNvSpPr>
            <a:spLocks noGrp="1"/>
          </p:cNvSpPr>
          <p:nvPr>
            <p:ph type="sldNum" sz="quarter" idx="4"/>
          </p:nvPr>
        </p:nvSpPr>
        <p:spPr>
          <a:xfrm>
            <a:off x="6553200" y="6245225"/>
            <a:ext cx="2133600" cy="476250"/>
          </a:xfrm>
        </p:spPr>
        <p:txBody>
          <a:bodyPr/>
          <a:lstStyle/>
          <a:p>
            <a:fld id="{EC098D79-F50E-B44C-8171-D9725EF25581}" type="slidenum">
              <a:rPr lang="en-US" smtClean="0"/>
              <a:pPr/>
              <a:t>1</a:t>
            </a:fld>
            <a:endParaRPr lang="en-US" dirty="0"/>
          </a:p>
        </p:txBody>
      </p:sp>
      <p:grpSp>
        <p:nvGrpSpPr>
          <p:cNvPr id="10" name="Group 6"/>
          <p:cNvGrpSpPr/>
          <p:nvPr/>
        </p:nvGrpSpPr>
        <p:grpSpPr>
          <a:xfrm>
            <a:off x="1652818" y="3261895"/>
            <a:ext cx="6087498" cy="4698358"/>
            <a:chOff x="-192024" y="850392"/>
            <a:chExt cx="8987942" cy="6949440"/>
          </a:xfrm>
        </p:grpSpPr>
        <p:pic>
          <p:nvPicPr>
            <p:cNvPr id="11" name="Picture 10" descr="tutorial_overview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850392"/>
              <a:ext cx="8987942" cy="6949440"/>
            </a:xfrm>
            <a:prstGeom prst="rect">
              <a:avLst/>
            </a:prstGeom>
          </p:spPr>
        </p:pic>
        <p:sp>
          <p:nvSpPr>
            <p:cNvPr id="12" name="Rectangle 11"/>
            <p:cNvSpPr/>
            <p:nvPr/>
          </p:nvSpPr>
          <p:spPr bwMode="auto">
            <a:xfrm>
              <a:off x="885214" y="4207480"/>
              <a:ext cx="7543559" cy="1475184"/>
            </a:xfrm>
            <a:prstGeom prst="rect">
              <a:avLst/>
            </a:prstGeom>
            <a:noFill/>
            <a:ln w="22225" cap="flat" cmpd="sng" algn="ctr">
              <a:solidFill>
                <a:schemeClr val="bg2">
                  <a:lumMod val="75000"/>
                </a:schemeClr>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
        <p:nvSpPr>
          <p:cNvPr id="8" name="Right Arrow 7"/>
          <p:cNvSpPr/>
          <p:nvPr/>
        </p:nvSpPr>
        <p:spPr bwMode="auto">
          <a:xfrm rot="7763825">
            <a:off x="6224019" y="4160265"/>
            <a:ext cx="548559" cy="602901"/>
          </a:xfrm>
          <a:prstGeom prst="rightArrow">
            <a:avLst/>
          </a:prstGeom>
          <a:noFill/>
          <a:ln w="69850" cap="flat" cmpd="dbl" algn="ctr">
            <a:solidFill>
              <a:schemeClr val="accent6"/>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68"/>
            <a:ext cx="7772400" cy="685800"/>
          </a:xfrm>
        </p:spPr>
        <p:txBody>
          <a:bodyPr/>
          <a:lstStyle/>
          <a:p>
            <a:r>
              <a:rPr lang="en-US" dirty="0" smtClean="0"/>
              <a:t>Spectral Methods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a:t>
            </a:r>
            <a:r>
              <a:rPr lang="en-US" dirty="0" smtClean="0"/>
              <a:t>distance</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11</a:t>
            </a:fld>
            <a:endParaRPr lang="en-US" dirty="0"/>
          </a:p>
        </p:txBody>
      </p:sp>
      <p:sp>
        <p:nvSpPr>
          <p:cNvPr id="6" name="Rectangle 5"/>
          <p:cNvSpPr/>
          <p:nvPr/>
        </p:nvSpPr>
        <p:spPr>
          <a:xfrm>
            <a:off x="493775" y="5680653"/>
            <a:ext cx="6659195" cy="523220"/>
          </a:xfrm>
          <a:prstGeom prst="rect">
            <a:avLst/>
          </a:prstGeom>
        </p:spPr>
        <p:txBody>
          <a:bodyPr wrap="none">
            <a:spAutoFit/>
          </a:bodyPr>
          <a:lstStyle/>
          <a:p>
            <a:r>
              <a:rPr lang="en-US" sz="2800" dirty="0" smtClean="0">
                <a:latin typeface="Trebuchet MS"/>
              </a:rPr>
              <a:t>[</a:t>
            </a:r>
            <a:r>
              <a:rPr lang="en-US" sz="2800" dirty="0" err="1" smtClean="0">
                <a:latin typeface="Trebuchet MS"/>
              </a:rPr>
              <a:t>Bunke</a:t>
            </a:r>
            <a:r>
              <a:rPr lang="en-US" sz="2800" dirty="0" smtClean="0">
                <a:latin typeface="Trebuchet MS"/>
              </a:rPr>
              <a:t> ’06, Wilson ’08, </a:t>
            </a:r>
            <a:r>
              <a:rPr lang="en-US" sz="2800" dirty="0" err="1" smtClean="0">
                <a:latin typeface="Trebuchet MS"/>
              </a:rPr>
              <a:t>ElGhawalby</a:t>
            </a:r>
            <a:r>
              <a:rPr lang="en-US" sz="2800" dirty="0" smtClean="0">
                <a:latin typeface="Trebuchet MS"/>
              </a:rPr>
              <a:t> ‘08]</a:t>
            </a:r>
            <a:endParaRPr lang="en-US" dirty="0">
              <a:latin typeface="Trebuchet MS"/>
            </a:endParaRPr>
          </a:p>
        </p:txBody>
      </p:sp>
      <p:sp>
        <p:nvSpPr>
          <p:cNvPr id="7" name="Content Placeholder 6"/>
          <p:cNvSpPr>
            <a:spLocks noGrp="1"/>
          </p:cNvSpPr>
          <p:nvPr>
            <p:ph idx="1"/>
          </p:nvPr>
        </p:nvSpPr>
        <p:spPr/>
        <p:txBody>
          <a:bodyPr/>
          <a:lstStyle/>
          <a:p>
            <a:r>
              <a:rPr lang="en-US" dirty="0" err="1" smtClean="0"/>
              <a:t>Eigenvalues</a:t>
            </a:r>
            <a:r>
              <a:rPr lang="en-US" dirty="0" smtClean="0"/>
              <a:t> of </a:t>
            </a:r>
            <a:r>
              <a:rPr lang="en-US" b="1" dirty="0" smtClean="0">
                <a:solidFill>
                  <a:schemeClr val="accent2"/>
                </a:solidFill>
              </a:rPr>
              <a:t>G</a:t>
            </a:r>
            <a:r>
              <a:rPr lang="en-US" b="1" baseline="-25000" dirty="0" smtClean="0">
                <a:solidFill>
                  <a:schemeClr val="accent2"/>
                </a:solidFill>
              </a:rPr>
              <a:t>A</a:t>
            </a:r>
            <a:r>
              <a:rPr lang="en-US" dirty="0" smtClean="0"/>
              <a:t>:  </a:t>
            </a:r>
            <a:r>
              <a:rPr lang="el-GR" dirty="0" smtClean="0"/>
              <a:t>λ</a:t>
            </a:r>
            <a:r>
              <a:rPr lang="el-GR" baseline="-25000" dirty="0" smtClean="0"/>
              <a:t>Α1</a:t>
            </a:r>
            <a:r>
              <a:rPr lang="en-US" dirty="0" smtClean="0"/>
              <a:t>&lt;=</a:t>
            </a:r>
            <a:r>
              <a:rPr lang="el-GR" dirty="0" smtClean="0"/>
              <a:t> ...</a:t>
            </a:r>
            <a:r>
              <a:rPr lang="en-US" dirty="0" smtClean="0"/>
              <a:t>&lt;=</a:t>
            </a:r>
            <a:r>
              <a:rPr lang="el-GR" dirty="0" smtClean="0"/>
              <a:t> λ</a:t>
            </a:r>
            <a:r>
              <a:rPr lang="el-GR" baseline="-25000" dirty="0" smtClean="0"/>
              <a:t>Α</a:t>
            </a:r>
            <a:r>
              <a:rPr lang="en-US" baseline="-25000" dirty="0" err="1" smtClean="0"/>
              <a:t>t</a:t>
            </a:r>
            <a:endParaRPr lang="en-US" b="1" baseline="-25000" dirty="0" smtClean="0">
              <a:solidFill>
                <a:schemeClr val="accent2"/>
              </a:solidFill>
            </a:endParaRPr>
          </a:p>
          <a:p>
            <a:r>
              <a:rPr lang="en-US" dirty="0" err="1" smtClean="0"/>
              <a:t>Eigenvalues</a:t>
            </a:r>
            <a:r>
              <a:rPr lang="en-US" dirty="0" smtClean="0"/>
              <a:t> of</a:t>
            </a:r>
            <a:r>
              <a:rPr lang="en-US" b="1" dirty="0" smtClean="0">
                <a:solidFill>
                  <a:srgbClr val="3A8051"/>
                </a:solidFill>
              </a:rPr>
              <a:t> G</a:t>
            </a:r>
            <a:r>
              <a:rPr lang="en-US" b="1" baseline="-25000" dirty="0" smtClean="0">
                <a:solidFill>
                  <a:srgbClr val="3A8051"/>
                </a:solidFill>
              </a:rPr>
              <a:t>B</a:t>
            </a:r>
            <a:r>
              <a:rPr lang="en-US" dirty="0" smtClean="0"/>
              <a:t>:  </a:t>
            </a:r>
            <a:r>
              <a:rPr lang="el-GR" dirty="0" smtClean="0"/>
              <a:t>λ</a:t>
            </a:r>
            <a:r>
              <a:rPr lang="en-US" baseline="-25000" dirty="0" smtClean="0"/>
              <a:t>B</a:t>
            </a:r>
            <a:r>
              <a:rPr lang="el-GR" baseline="-25000" dirty="0" smtClean="0"/>
              <a:t>1</a:t>
            </a:r>
            <a:r>
              <a:rPr lang="en-US" dirty="0" smtClean="0"/>
              <a:t>&lt;=</a:t>
            </a:r>
            <a:r>
              <a:rPr lang="el-GR" dirty="0" smtClean="0"/>
              <a:t> ...</a:t>
            </a:r>
            <a:r>
              <a:rPr lang="en-US" dirty="0" smtClean="0"/>
              <a:t>&lt;=</a:t>
            </a:r>
            <a:r>
              <a:rPr lang="el-GR" dirty="0" smtClean="0"/>
              <a:t> λ</a:t>
            </a:r>
            <a:r>
              <a:rPr lang="en-US" baseline="-25000" dirty="0" smtClean="0"/>
              <a:t>Bs</a:t>
            </a:r>
          </a:p>
          <a:p>
            <a:pPr>
              <a:buNone/>
            </a:pPr>
            <a:endParaRPr lang="en-US" sz="3000" dirty="0" smtClean="0"/>
          </a:p>
          <a:p>
            <a:pPr>
              <a:buNone/>
            </a:pPr>
            <a:endParaRPr lang="en-US" sz="3000" dirty="0" smtClean="0"/>
          </a:p>
          <a:p>
            <a:pPr>
              <a:buNone/>
            </a:pPr>
            <a:r>
              <a:rPr lang="en-US" sz="3000" dirty="0" smtClean="0"/>
              <a:t>                </a:t>
            </a:r>
            <a:r>
              <a:rPr lang="en-US" sz="3000" dirty="0" err="1" smtClean="0"/>
              <a:t>d(</a:t>
            </a:r>
            <a:r>
              <a:rPr lang="en-US" sz="3200" b="1" dirty="0" err="1" smtClean="0">
                <a:solidFill>
                  <a:schemeClr val="accent2"/>
                </a:solidFill>
              </a:rPr>
              <a:t>G</a:t>
            </a:r>
            <a:r>
              <a:rPr lang="en-US" sz="3200" b="1" baseline="-25000" dirty="0" err="1" smtClean="0">
                <a:solidFill>
                  <a:schemeClr val="accent2"/>
                </a:solidFill>
              </a:rPr>
              <a:t>A</a:t>
            </a:r>
            <a:r>
              <a:rPr lang="en-US" sz="3000" dirty="0" smtClean="0"/>
              <a:t>,</a:t>
            </a:r>
            <a:r>
              <a:rPr lang="en-US" sz="3200" b="1" dirty="0" smtClean="0">
                <a:solidFill>
                  <a:srgbClr val="3A8051"/>
                </a:solidFill>
              </a:rPr>
              <a:t> G</a:t>
            </a:r>
            <a:r>
              <a:rPr lang="en-US" sz="3200" b="1" baseline="-25000" dirty="0" smtClean="0">
                <a:solidFill>
                  <a:srgbClr val="3A8051"/>
                </a:solidFill>
              </a:rPr>
              <a:t>B</a:t>
            </a:r>
            <a:r>
              <a:rPr lang="en-US" sz="3000" dirty="0" smtClean="0"/>
              <a:t>) =   </a:t>
            </a:r>
            <a:r>
              <a:rPr lang="el-GR" sz="4000" dirty="0" smtClean="0"/>
              <a:t>Σ</a:t>
            </a:r>
            <a:r>
              <a:rPr lang="el-GR" sz="3000" dirty="0" smtClean="0"/>
              <a:t>(</a:t>
            </a:r>
            <a:r>
              <a:rPr lang="el-GR" sz="3200" dirty="0" smtClean="0"/>
              <a:t>λ</a:t>
            </a:r>
            <a:r>
              <a:rPr lang="en-US" sz="3200" baseline="-25000" dirty="0" smtClean="0"/>
              <a:t>Ai </a:t>
            </a:r>
            <a:r>
              <a:rPr lang="en-US" sz="3200" dirty="0" smtClean="0"/>
              <a:t>- </a:t>
            </a:r>
            <a:r>
              <a:rPr lang="el-GR" sz="3200" dirty="0" smtClean="0"/>
              <a:t>λ</a:t>
            </a:r>
            <a:r>
              <a:rPr lang="en-US" sz="3200" baseline="-25000" dirty="0" smtClean="0"/>
              <a:t>Bi</a:t>
            </a:r>
            <a:r>
              <a:rPr lang="el-GR" sz="3000" dirty="0" smtClean="0"/>
              <a:t>)</a:t>
            </a:r>
            <a:r>
              <a:rPr lang="el-GR" sz="3000" baseline="30000" dirty="0" smtClean="0"/>
              <a:t>2</a:t>
            </a:r>
            <a:endParaRPr lang="en-US" sz="3000" baseline="30000" dirty="0"/>
          </a:p>
        </p:txBody>
      </p:sp>
      <p:grpSp>
        <p:nvGrpSpPr>
          <p:cNvPr id="17" name="Group 16"/>
          <p:cNvGrpSpPr/>
          <p:nvPr/>
        </p:nvGrpSpPr>
        <p:grpSpPr>
          <a:xfrm>
            <a:off x="4565311" y="3229808"/>
            <a:ext cx="2252584" cy="658368"/>
            <a:chOff x="4565311" y="3229808"/>
            <a:chExt cx="2252584" cy="658368"/>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5311" y="3229808"/>
              <a:ext cx="1061006" cy="658368"/>
            </a:xfrm>
            <a:prstGeom prst="rect">
              <a:avLst/>
            </a:prstGeom>
          </p:spPr>
        </p:pic>
        <p:cxnSp>
          <p:nvCxnSpPr>
            <p:cNvPr id="14" name="Straight Connector 13"/>
            <p:cNvCxnSpPr/>
            <p:nvPr/>
          </p:nvCxnSpPr>
          <p:spPr bwMode="auto">
            <a:xfrm>
              <a:off x="4932966" y="3261894"/>
              <a:ext cx="1884929" cy="26738"/>
            </a:xfrm>
            <a:prstGeom prst="line">
              <a:avLst/>
            </a:prstGeom>
            <a:solidFill>
              <a:schemeClr val="accent1"/>
            </a:solidFill>
            <a:ln w="60325" cap="rnd" cmpd="sng" algn="ctr">
              <a:solidFill>
                <a:srgbClr val="30323C"/>
              </a:solidFill>
              <a:prstDash val="solid"/>
              <a:round/>
              <a:headEnd type="none" w="sm" len="sm"/>
              <a:tailEnd type="none" w="med" len="med"/>
            </a:ln>
            <a:effectLst/>
          </p:spPr>
        </p:cxn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a:t>
            </a:r>
            <a:r>
              <a:rPr lang="en-US" dirty="0" smtClean="0"/>
              <a:t>distance: Variations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12</a:t>
            </a:fld>
            <a:endParaRPr lang="en-US" dirty="0"/>
          </a:p>
        </p:txBody>
      </p:sp>
      <p:sp>
        <p:nvSpPr>
          <p:cNvPr id="6" name="Rectangle 5"/>
          <p:cNvSpPr/>
          <p:nvPr/>
        </p:nvSpPr>
        <p:spPr>
          <a:xfrm>
            <a:off x="493775" y="5680653"/>
            <a:ext cx="6659195" cy="523220"/>
          </a:xfrm>
          <a:prstGeom prst="rect">
            <a:avLst/>
          </a:prstGeom>
        </p:spPr>
        <p:txBody>
          <a:bodyPr wrap="none">
            <a:spAutoFit/>
          </a:bodyPr>
          <a:lstStyle/>
          <a:p>
            <a:r>
              <a:rPr lang="en-US" sz="2800" dirty="0" smtClean="0">
                <a:latin typeface="Trebuchet MS"/>
              </a:rPr>
              <a:t>[</a:t>
            </a:r>
            <a:r>
              <a:rPr lang="en-US" sz="2800" dirty="0" err="1" smtClean="0">
                <a:latin typeface="Trebuchet MS"/>
              </a:rPr>
              <a:t>Bunke</a:t>
            </a:r>
            <a:r>
              <a:rPr lang="en-US" sz="2800" dirty="0" smtClean="0">
                <a:latin typeface="Trebuchet MS"/>
              </a:rPr>
              <a:t> ’06, Wilson ’08, </a:t>
            </a:r>
            <a:r>
              <a:rPr lang="en-US" sz="2800" dirty="0" err="1" smtClean="0">
                <a:latin typeface="Trebuchet MS"/>
              </a:rPr>
              <a:t>ElGhawalby</a:t>
            </a:r>
            <a:r>
              <a:rPr lang="en-US" sz="2800" dirty="0" smtClean="0">
                <a:latin typeface="Trebuchet MS"/>
              </a:rPr>
              <a:t> ‘08]</a:t>
            </a:r>
            <a:endParaRPr lang="en-US" dirty="0">
              <a:latin typeface="Trebuchet MS"/>
            </a:endParaRPr>
          </a:p>
        </p:txBody>
      </p:sp>
      <p:sp>
        <p:nvSpPr>
          <p:cNvPr id="9" name="Content Placeholder 8"/>
          <p:cNvSpPr>
            <a:spLocks noGrp="1"/>
          </p:cNvSpPr>
          <p:nvPr>
            <p:ph idx="1"/>
          </p:nvPr>
        </p:nvSpPr>
        <p:spPr>
          <a:xfrm>
            <a:off x="685800" y="1143000"/>
            <a:ext cx="8458200" cy="5091254"/>
          </a:xfrm>
        </p:spPr>
        <p:txBody>
          <a:bodyPr/>
          <a:lstStyle/>
          <a:p>
            <a:r>
              <a:rPr lang="en-US" dirty="0" err="1" smtClean="0"/>
              <a:t>Eigenvalues</a:t>
            </a:r>
            <a:r>
              <a:rPr lang="en-US" dirty="0" smtClean="0"/>
              <a:t> of different matrices:</a:t>
            </a:r>
          </a:p>
          <a:p>
            <a:pPr lvl="1"/>
            <a:r>
              <a:rPr lang="en-US" dirty="0" smtClean="0">
                <a:solidFill>
                  <a:schemeClr val="tx1">
                    <a:lumMod val="50000"/>
                  </a:schemeClr>
                </a:solidFill>
              </a:rPr>
              <a:t>Adjacency                    </a:t>
            </a:r>
            <a:r>
              <a:rPr lang="en-US" b="1" dirty="0" smtClean="0"/>
              <a:t>A</a:t>
            </a:r>
          </a:p>
          <a:p>
            <a:pPr lvl="1">
              <a:buNone/>
            </a:pPr>
            <a:endParaRPr lang="en-US" sz="2000" b="1" dirty="0" smtClean="0"/>
          </a:p>
          <a:p>
            <a:pPr lvl="1"/>
            <a:r>
              <a:rPr lang="en-US" dirty="0" err="1" smtClean="0">
                <a:solidFill>
                  <a:schemeClr val="tx1">
                    <a:lumMod val="50000"/>
                  </a:schemeClr>
                </a:solidFill>
              </a:rPr>
              <a:t>Laplacian</a:t>
            </a:r>
            <a:r>
              <a:rPr lang="en-US" dirty="0" smtClean="0">
                <a:solidFill>
                  <a:schemeClr val="tx1">
                    <a:lumMod val="50000"/>
                  </a:schemeClr>
                </a:solidFill>
              </a:rPr>
              <a:t>                     </a:t>
            </a:r>
            <a:r>
              <a:rPr lang="en-US" b="1" dirty="0" smtClean="0"/>
              <a:t>L  =  D   –   A</a:t>
            </a:r>
          </a:p>
          <a:p>
            <a:pPr lvl="1">
              <a:buNone/>
            </a:pPr>
            <a:r>
              <a:rPr lang="en-US" dirty="0" smtClean="0"/>
              <a:t>     0 = </a:t>
            </a:r>
            <a:r>
              <a:rPr lang="el-GR" dirty="0" smtClean="0"/>
              <a:t>λ</a:t>
            </a:r>
            <a:r>
              <a:rPr lang="el-GR" baseline="-25000" dirty="0" smtClean="0"/>
              <a:t>Α1</a:t>
            </a:r>
            <a:r>
              <a:rPr lang="en-US" dirty="0" smtClean="0"/>
              <a:t>&lt;=</a:t>
            </a:r>
            <a:r>
              <a:rPr lang="el-GR" dirty="0" smtClean="0"/>
              <a:t> ...</a:t>
            </a:r>
            <a:r>
              <a:rPr lang="en-US" dirty="0" smtClean="0"/>
              <a:t>&lt;=</a:t>
            </a:r>
            <a:r>
              <a:rPr lang="el-GR" dirty="0" smtClean="0"/>
              <a:t> λ</a:t>
            </a:r>
            <a:r>
              <a:rPr lang="el-GR" baseline="-25000" dirty="0" smtClean="0"/>
              <a:t>Α</a:t>
            </a:r>
            <a:r>
              <a:rPr lang="en-US" baseline="-25000" dirty="0" err="1" smtClean="0"/>
              <a:t>t</a:t>
            </a:r>
            <a:endParaRPr lang="en-US" b="1" dirty="0" smtClean="0"/>
          </a:p>
          <a:p>
            <a:pPr lvl="1"/>
            <a:endParaRPr lang="en-US" b="1" dirty="0" smtClean="0"/>
          </a:p>
          <a:p>
            <a:pPr lvl="1"/>
            <a:r>
              <a:rPr lang="en-US" dirty="0" smtClean="0">
                <a:solidFill>
                  <a:schemeClr val="tx1">
                    <a:lumMod val="50000"/>
                  </a:schemeClr>
                </a:solidFill>
              </a:rPr>
              <a:t>Normalized </a:t>
            </a:r>
            <a:r>
              <a:rPr lang="en-US" dirty="0" err="1" smtClean="0">
                <a:solidFill>
                  <a:schemeClr val="tx1">
                    <a:lumMod val="50000"/>
                  </a:schemeClr>
                </a:solidFill>
              </a:rPr>
              <a:t>Laplacian</a:t>
            </a:r>
            <a:r>
              <a:rPr lang="en-US" dirty="0" smtClean="0">
                <a:solidFill>
                  <a:schemeClr val="tx1">
                    <a:lumMod val="50000"/>
                  </a:schemeClr>
                </a:solidFill>
              </a:rPr>
              <a:t>   </a:t>
            </a:r>
            <a:r>
              <a:rPr lang="en-US" b="1" dirty="0" err="1" smtClean="0"/>
              <a:t>L</a:t>
            </a:r>
            <a:r>
              <a:rPr lang="en-US" b="1" baseline="-25000" dirty="0" err="1" smtClean="0"/>
              <a:t>norm</a:t>
            </a:r>
            <a:r>
              <a:rPr lang="en-US" b="1" dirty="0" smtClean="0"/>
              <a:t> = D</a:t>
            </a:r>
            <a:r>
              <a:rPr lang="en-US" b="1" baseline="30000" dirty="0" smtClean="0"/>
              <a:t>-1/2      </a:t>
            </a:r>
            <a:r>
              <a:rPr lang="en-US" b="1" dirty="0" smtClean="0"/>
              <a:t>A      D</a:t>
            </a:r>
            <a:r>
              <a:rPr lang="en-US" b="1" baseline="30000" dirty="0" smtClean="0"/>
              <a:t>-1/2</a:t>
            </a:r>
          </a:p>
          <a:p>
            <a:pPr lvl="1">
              <a:buNone/>
            </a:pPr>
            <a:r>
              <a:rPr lang="en-US" dirty="0" smtClean="0"/>
              <a:t>     0 = </a:t>
            </a:r>
            <a:r>
              <a:rPr lang="el-GR" dirty="0" smtClean="0"/>
              <a:t>λ</a:t>
            </a:r>
            <a:r>
              <a:rPr lang="el-GR" baseline="-25000" dirty="0" smtClean="0"/>
              <a:t>Α1</a:t>
            </a:r>
            <a:r>
              <a:rPr lang="en-US" dirty="0" smtClean="0"/>
              <a:t>&lt;=</a:t>
            </a:r>
            <a:r>
              <a:rPr lang="el-GR" dirty="0" smtClean="0"/>
              <a:t> ...</a:t>
            </a:r>
            <a:r>
              <a:rPr lang="en-US" dirty="0" smtClean="0"/>
              <a:t>&lt;=</a:t>
            </a:r>
            <a:r>
              <a:rPr lang="el-GR" dirty="0" smtClean="0"/>
              <a:t> λ</a:t>
            </a:r>
            <a:r>
              <a:rPr lang="el-GR" baseline="-25000" dirty="0" smtClean="0"/>
              <a:t>Α</a:t>
            </a:r>
            <a:r>
              <a:rPr lang="en-US" baseline="-25000" dirty="0" err="1" smtClean="0"/>
              <a:t>t</a:t>
            </a:r>
            <a:r>
              <a:rPr lang="en-US" dirty="0" smtClean="0"/>
              <a:t>&lt;=2</a:t>
            </a:r>
            <a:endParaRPr lang="en-US" b="1" baseline="30000" dirty="0"/>
          </a:p>
        </p:txBody>
      </p:sp>
      <p:sp>
        <p:nvSpPr>
          <p:cNvPr id="10" name="Rectangle 9"/>
          <p:cNvSpPr/>
          <p:nvPr/>
        </p:nvSpPr>
        <p:spPr>
          <a:xfrm>
            <a:off x="5484666" y="3016622"/>
            <a:ext cx="802800" cy="745200"/>
          </a:xfrm>
          <a:prstGeom prst="rect">
            <a:avLst/>
          </a:prstGeom>
          <a:noFill/>
          <a:ln>
            <a:solidFill>
              <a:schemeClr val="accent3">
                <a:lumMod val="6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1880"/>
              </a:lnSpc>
            </a:pPr>
            <a:r>
              <a:rPr lang="en-US" sz="2400" dirty="0" smtClean="0">
                <a:solidFill>
                  <a:schemeClr val="accent3">
                    <a:lumMod val="65000"/>
                  </a:schemeClr>
                </a:solidFill>
              </a:rPr>
              <a:t>d1</a:t>
            </a:r>
          </a:p>
          <a:p>
            <a:pPr algn="l">
              <a:lnSpc>
                <a:spcPts val="1880"/>
              </a:lnSpc>
            </a:pPr>
            <a:r>
              <a:rPr lang="en-US" sz="2400" dirty="0" smtClean="0">
                <a:solidFill>
                  <a:schemeClr val="accent3">
                    <a:lumMod val="65000"/>
                  </a:schemeClr>
                </a:solidFill>
              </a:rPr>
              <a:t>  d2 </a:t>
            </a:r>
          </a:p>
          <a:p>
            <a:pPr algn="l">
              <a:lnSpc>
                <a:spcPts val="1880"/>
              </a:lnSpc>
            </a:pPr>
            <a:r>
              <a:rPr lang="en-US" sz="2400" dirty="0" smtClean="0">
                <a:solidFill>
                  <a:schemeClr val="accent3">
                    <a:lumMod val="65000"/>
                  </a:schemeClr>
                </a:solidFill>
              </a:rPr>
              <a:t>     d3</a:t>
            </a:r>
          </a:p>
        </p:txBody>
      </p:sp>
      <p:sp>
        <p:nvSpPr>
          <p:cNvPr id="11" name="Rectangle 10"/>
          <p:cNvSpPr/>
          <p:nvPr/>
        </p:nvSpPr>
        <p:spPr>
          <a:xfrm>
            <a:off x="5545464" y="1827699"/>
            <a:ext cx="802800" cy="745200"/>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ts val="1900"/>
              </a:lnSpc>
            </a:pPr>
            <a:r>
              <a:rPr lang="en-US" sz="2000" dirty="0" smtClean="0">
                <a:solidFill>
                  <a:schemeClr val="accent3">
                    <a:lumMod val="65000"/>
                  </a:schemeClr>
                </a:solidFill>
              </a:rPr>
              <a:t>0  1  0</a:t>
            </a:r>
          </a:p>
          <a:p>
            <a:pPr>
              <a:lnSpc>
                <a:spcPts val="1900"/>
              </a:lnSpc>
            </a:pPr>
            <a:r>
              <a:rPr lang="en-US" sz="2000" dirty="0" smtClean="0">
                <a:solidFill>
                  <a:schemeClr val="accent3">
                    <a:lumMod val="65000"/>
                  </a:schemeClr>
                </a:solidFill>
              </a:rPr>
              <a:t>1  0  1</a:t>
            </a:r>
          </a:p>
          <a:p>
            <a:pPr>
              <a:lnSpc>
                <a:spcPts val="1900"/>
              </a:lnSpc>
            </a:pPr>
            <a:r>
              <a:rPr lang="en-US" sz="2000" dirty="0" smtClean="0">
                <a:solidFill>
                  <a:schemeClr val="accent3">
                    <a:lumMod val="65000"/>
                  </a:schemeClr>
                </a:solidFill>
              </a:rPr>
              <a:t>0  1  0</a:t>
            </a:r>
          </a:p>
        </p:txBody>
      </p:sp>
      <p:sp>
        <p:nvSpPr>
          <p:cNvPr id="12" name="Rectangle 11"/>
          <p:cNvSpPr/>
          <p:nvPr/>
        </p:nvSpPr>
        <p:spPr>
          <a:xfrm>
            <a:off x="6446477" y="3009484"/>
            <a:ext cx="802800" cy="745200"/>
          </a:xfrm>
          <a:prstGeom prst="rect">
            <a:avLst/>
          </a:prstGeom>
          <a:noFill/>
          <a:ln>
            <a:solidFill>
              <a:schemeClr val="accent3">
                <a:lumMod val="6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ts val="1900"/>
              </a:lnSpc>
            </a:pPr>
            <a:r>
              <a:rPr lang="en-US" sz="2000" dirty="0" smtClean="0">
                <a:solidFill>
                  <a:schemeClr val="accent3">
                    <a:lumMod val="65000"/>
                  </a:schemeClr>
                </a:solidFill>
              </a:rPr>
              <a:t>0  1  0</a:t>
            </a:r>
          </a:p>
          <a:p>
            <a:pPr>
              <a:lnSpc>
                <a:spcPts val="1900"/>
              </a:lnSpc>
            </a:pPr>
            <a:r>
              <a:rPr lang="en-US" sz="2000" dirty="0" smtClean="0">
                <a:solidFill>
                  <a:schemeClr val="accent3">
                    <a:lumMod val="65000"/>
                  </a:schemeClr>
                </a:solidFill>
              </a:rPr>
              <a:t>1  0  1</a:t>
            </a:r>
          </a:p>
          <a:p>
            <a:pPr>
              <a:lnSpc>
                <a:spcPts val="1900"/>
              </a:lnSpc>
            </a:pPr>
            <a:r>
              <a:rPr lang="en-US" sz="2000" dirty="0" smtClean="0">
                <a:solidFill>
                  <a:schemeClr val="accent3">
                    <a:lumMod val="65000"/>
                  </a:schemeClr>
                </a:solidFill>
              </a:rPr>
              <a:t>0  1  0</a:t>
            </a:r>
          </a:p>
        </p:txBody>
      </p:sp>
      <p:grpSp>
        <p:nvGrpSpPr>
          <p:cNvPr id="17" name="Group 16"/>
          <p:cNvGrpSpPr/>
          <p:nvPr/>
        </p:nvGrpSpPr>
        <p:grpSpPr>
          <a:xfrm>
            <a:off x="5703906" y="4378410"/>
            <a:ext cx="3164704" cy="854003"/>
            <a:chOff x="5703906" y="4378410"/>
            <a:chExt cx="3164704" cy="854003"/>
          </a:xfrm>
        </p:grpSpPr>
        <p:sp>
          <p:nvSpPr>
            <p:cNvPr id="13" name="Rectangle 12"/>
            <p:cNvSpPr/>
            <p:nvPr/>
          </p:nvSpPr>
          <p:spPr>
            <a:xfrm>
              <a:off x="5703906" y="4385548"/>
              <a:ext cx="1060514" cy="841518"/>
            </a:xfrm>
            <a:prstGeom prst="rect">
              <a:avLst/>
            </a:prstGeom>
            <a:noFill/>
            <a:ln>
              <a:solidFill>
                <a:schemeClr val="accent3">
                  <a:lumMod val="6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1880"/>
                </a:lnSpc>
              </a:pPr>
              <a:r>
                <a:rPr lang="en-US" sz="2400" dirty="0" smtClean="0">
                  <a:solidFill>
                    <a:schemeClr val="accent3">
                      <a:lumMod val="65000"/>
                    </a:schemeClr>
                  </a:solidFill>
                </a:rPr>
                <a:t>d</a:t>
              </a:r>
              <a:r>
                <a:rPr lang="en-US" sz="2400" baseline="-25000" dirty="0" smtClean="0">
                  <a:solidFill>
                    <a:schemeClr val="accent3">
                      <a:lumMod val="65000"/>
                    </a:schemeClr>
                  </a:solidFill>
                </a:rPr>
                <a:t>1</a:t>
              </a:r>
              <a:r>
                <a:rPr lang="en-US" sz="2400" b="1" baseline="30000" dirty="0" smtClean="0">
                  <a:solidFill>
                    <a:schemeClr val="bg2"/>
                  </a:solidFill>
                </a:rPr>
                <a:t>-.5</a:t>
              </a:r>
              <a:endParaRPr lang="en-US" sz="2400" dirty="0" smtClean="0">
                <a:solidFill>
                  <a:schemeClr val="bg2"/>
                </a:solidFill>
              </a:endParaRPr>
            </a:p>
            <a:p>
              <a:pPr algn="l">
                <a:lnSpc>
                  <a:spcPts val="1880"/>
                </a:lnSpc>
              </a:pPr>
              <a:r>
                <a:rPr lang="en-US" sz="2000" dirty="0" smtClean="0">
                  <a:solidFill>
                    <a:schemeClr val="accent3">
                      <a:lumMod val="65000"/>
                    </a:schemeClr>
                  </a:solidFill>
                </a:rPr>
                <a:t>  </a:t>
              </a:r>
              <a:r>
                <a:rPr lang="en-US" sz="2400" dirty="0" smtClean="0">
                  <a:solidFill>
                    <a:schemeClr val="accent3">
                      <a:lumMod val="65000"/>
                    </a:schemeClr>
                  </a:solidFill>
                </a:rPr>
                <a:t> d</a:t>
              </a:r>
              <a:r>
                <a:rPr lang="en-US" sz="2400" baseline="-25000" dirty="0" smtClean="0">
                  <a:solidFill>
                    <a:schemeClr val="accent3">
                      <a:lumMod val="65000"/>
                    </a:schemeClr>
                  </a:solidFill>
                </a:rPr>
                <a:t>2</a:t>
              </a:r>
              <a:r>
                <a:rPr lang="en-US" sz="2400" b="1" baseline="30000" dirty="0" smtClean="0">
                  <a:solidFill>
                    <a:schemeClr val="bg2"/>
                  </a:solidFill>
                </a:rPr>
                <a:t>-.5</a:t>
              </a:r>
              <a:r>
                <a:rPr lang="en-US" sz="2400" dirty="0" smtClean="0">
                  <a:solidFill>
                    <a:schemeClr val="accent3">
                      <a:lumMod val="65000"/>
                    </a:schemeClr>
                  </a:solidFill>
                </a:rPr>
                <a:t> </a:t>
              </a:r>
            </a:p>
            <a:p>
              <a:pPr algn="l">
                <a:lnSpc>
                  <a:spcPts val="1880"/>
                </a:lnSpc>
              </a:pPr>
              <a:r>
                <a:rPr lang="en-US" sz="2400" dirty="0" smtClean="0">
                  <a:solidFill>
                    <a:schemeClr val="accent3">
                      <a:lumMod val="65000"/>
                    </a:schemeClr>
                  </a:solidFill>
                </a:rPr>
                <a:t>     d</a:t>
              </a:r>
              <a:r>
                <a:rPr lang="en-US" sz="2400" baseline="-25000" dirty="0" smtClean="0">
                  <a:solidFill>
                    <a:schemeClr val="accent3">
                      <a:lumMod val="65000"/>
                    </a:schemeClr>
                  </a:solidFill>
                </a:rPr>
                <a:t>3</a:t>
              </a:r>
              <a:r>
                <a:rPr lang="en-US" sz="2400" b="1" baseline="30000" dirty="0" smtClean="0">
                  <a:solidFill>
                    <a:schemeClr val="bg2"/>
                  </a:solidFill>
                </a:rPr>
                <a:t>-.5</a:t>
              </a:r>
              <a:endParaRPr lang="en-US" sz="2400" baseline="-25000" dirty="0" smtClean="0">
                <a:solidFill>
                  <a:schemeClr val="accent3">
                    <a:lumMod val="65000"/>
                  </a:schemeClr>
                </a:solidFill>
              </a:endParaRPr>
            </a:p>
          </p:txBody>
        </p:sp>
        <p:sp>
          <p:nvSpPr>
            <p:cNvPr id="14" name="Rectangle 13"/>
            <p:cNvSpPr/>
            <p:nvPr/>
          </p:nvSpPr>
          <p:spPr>
            <a:xfrm>
              <a:off x="6812766" y="4378410"/>
              <a:ext cx="900812" cy="848656"/>
            </a:xfrm>
            <a:prstGeom prst="rect">
              <a:avLst/>
            </a:prstGeom>
            <a:noFill/>
            <a:ln>
              <a:solidFill>
                <a:schemeClr val="accent3">
                  <a:lumMod val="6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ts val="1900"/>
                </a:lnSpc>
              </a:pPr>
              <a:r>
                <a:rPr lang="en-US" sz="2000" dirty="0" smtClean="0">
                  <a:solidFill>
                    <a:schemeClr val="accent3">
                      <a:lumMod val="65000"/>
                    </a:schemeClr>
                  </a:solidFill>
                </a:rPr>
                <a:t>0  1  0</a:t>
              </a:r>
            </a:p>
            <a:p>
              <a:pPr>
                <a:lnSpc>
                  <a:spcPts val="1900"/>
                </a:lnSpc>
              </a:pPr>
              <a:r>
                <a:rPr lang="en-US" sz="2000" dirty="0" smtClean="0">
                  <a:solidFill>
                    <a:schemeClr val="accent3">
                      <a:lumMod val="65000"/>
                    </a:schemeClr>
                  </a:solidFill>
                </a:rPr>
                <a:t>1  0  1</a:t>
              </a:r>
            </a:p>
            <a:p>
              <a:pPr>
                <a:lnSpc>
                  <a:spcPts val="1900"/>
                </a:lnSpc>
              </a:pPr>
              <a:r>
                <a:rPr lang="en-US" sz="2000" dirty="0" smtClean="0">
                  <a:solidFill>
                    <a:schemeClr val="accent3">
                      <a:lumMod val="65000"/>
                    </a:schemeClr>
                  </a:solidFill>
                </a:rPr>
                <a:t>0  1  0</a:t>
              </a:r>
            </a:p>
          </p:txBody>
        </p:sp>
        <p:sp>
          <p:nvSpPr>
            <p:cNvPr id="16" name="Rectangle 15"/>
            <p:cNvSpPr/>
            <p:nvPr/>
          </p:nvSpPr>
          <p:spPr>
            <a:xfrm>
              <a:off x="7808096" y="4390895"/>
              <a:ext cx="1060514" cy="841518"/>
            </a:xfrm>
            <a:prstGeom prst="rect">
              <a:avLst/>
            </a:prstGeom>
            <a:noFill/>
            <a:ln>
              <a:solidFill>
                <a:schemeClr val="accent3">
                  <a:lumMod val="6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1880"/>
                </a:lnSpc>
              </a:pPr>
              <a:r>
                <a:rPr lang="en-US" sz="2400" dirty="0" smtClean="0">
                  <a:solidFill>
                    <a:schemeClr val="accent3">
                      <a:lumMod val="65000"/>
                    </a:schemeClr>
                  </a:solidFill>
                </a:rPr>
                <a:t>d</a:t>
              </a:r>
              <a:r>
                <a:rPr lang="en-US" sz="2400" baseline="-25000" dirty="0" smtClean="0">
                  <a:solidFill>
                    <a:schemeClr val="accent3">
                      <a:lumMod val="65000"/>
                    </a:schemeClr>
                  </a:solidFill>
                </a:rPr>
                <a:t>1</a:t>
              </a:r>
              <a:r>
                <a:rPr lang="en-US" sz="2400" b="1" baseline="30000" dirty="0" smtClean="0">
                  <a:solidFill>
                    <a:schemeClr val="bg2"/>
                  </a:solidFill>
                </a:rPr>
                <a:t>-.5</a:t>
              </a:r>
              <a:endParaRPr lang="en-US" sz="2400" dirty="0" smtClean="0">
                <a:solidFill>
                  <a:schemeClr val="bg2"/>
                </a:solidFill>
              </a:endParaRPr>
            </a:p>
            <a:p>
              <a:pPr algn="l">
                <a:lnSpc>
                  <a:spcPts val="1880"/>
                </a:lnSpc>
              </a:pPr>
              <a:r>
                <a:rPr lang="en-US" sz="2000" dirty="0" smtClean="0">
                  <a:solidFill>
                    <a:schemeClr val="accent3">
                      <a:lumMod val="65000"/>
                    </a:schemeClr>
                  </a:solidFill>
                </a:rPr>
                <a:t>  </a:t>
              </a:r>
              <a:r>
                <a:rPr lang="en-US" sz="2400" dirty="0" smtClean="0">
                  <a:solidFill>
                    <a:schemeClr val="accent3">
                      <a:lumMod val="65000"/>
                    </a:schemeClr>
                  </a:solidFill>
                </a:rPr>
                <a:t> d</a:t>
              </a:r>
              <a:r>
                <a:rPr lang="en-US" sz="2400" baseline="-25000" dirty="0" smtClean="0">
                  <a:solidFill>
                    <a:schemeClr val="accent3">
                      <a:lumMod val="65000"/>
                    </a:schemeClr>
                  </a:solidFill>
                </a:rPr>
                <a:t>2</a:t>
              </a:r>
              <a:r>
                <a:rPr lang="en-US" sz="2400" b="1" baseline="30000" dirty="0" smtClean="0">
                  <a:solidFill>
                    <a:schemeClr val="bg2"/>
                  </a:solidFill>
                </a:rPr>
                <a:t>-.5</a:t>
              </a:r>
              <a:r>
                <a:rPr lang="en-US" sz="2400" dirty="0" smtClean="0">
                  <a:solidFill>
                    <a:schemeClr val="accent3">
                      <a:lumMod val="65000"/>
                    </a:schemeClr>
                  </a:solidFill>
                </a:rPr>
                <a:t> </a:t>
              </a:r>
            </a:p>
            <a:p>
              <a:pPr algn="l">
                <a:lnSpc>
                  <a:spcPts val="1880"/>
                </a:lnSpc>
              </a:pPr>
              <a:r>
                <a:rPr lang="en-US" sz="2400" dirty="0" smtClean="0">
                  <a:solidFill>
                    <a:schemeClr val="accent3">
                      <a:lumMod val="65000"/>
                    </a:schemeClr>
                  </a:solidFill>
                </a:rPr>
                <a:t>     d</a:t>
              </a:r>
              <a:r>
                <a:rPr lang="en-US" sz="2400" baseline="-25000" dirty="0" smtClean="0">
                  <a:solidFill>
                    <a:schemeClr val="accent3">
                      <a:lumMod val="65000"/>
                    </a:schemeClr>
                  </a:solidFill>
                </a:rPr>
                <a:t>3</a:t>
              </a:r>
              <a:r>
                <a:rPr lang="en-US" sz="2400" b="1" baseline="30000" dirty="0" smtClean="0">
                  <a:solidFill>
                    <a:schemeClr val="bg2"/>
                  </a:solidFill>
                </a:rPr>
                <a:t>-.5</a:t>
              </a:r>
              <a:endParaRPr lang="en-US" sz="2400" baseline="-25000" dirty="0" smtClean="0">
                <a:solidFill>
                  <a:schemeClr val="accent3">
                    <a:lumMod val="65000"/>
                  </a:schemeClr>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λ-</a:t>
            </a:r>
            <a:r>
              <a:rPr lang="en-US" smtClean="0"/>
              <a:t>distance: Disadvantages</a:t>
            </a:r>
            <a:endParaRPr lang="en-US" dirty="0"/>
          </a:p>
        </p:txBody>
      </p:sp>
      <p:sp>
        <p:nvSpPr>
          <p:cNvPr id="9" name="Content Placeholder 8"/>
          <p:cNvSpPr>
            <a:spLocks noGrp="1"/>
          </p:cNvSpPr>
          <p:nvPr>
            <p:ph idx="1"/>
          </p:nvPr>
        </p:nvSpPr>
        <p:spPr/>
        <p:txBody>
          <a:bodyPr/>
          <a:lstStyle/>
          <a:p>
            <a:pPr marL="514350" indent="-514350">
              <a:buAutoNum type="arabicParenR"/>
            </a:pPr>
            <a:r>
              <a:rPr lang="en-US" dirty="0" smtClean="0"/>
              <a:t>co-spectral graphs with </a:t>
            </a:r>
            <a:r>
              <a:rPr lang="en-US" b="1" dirty="0" smtClean="0"/>
              <a:t>different</a:t>
            </a:r>
            <a:r>
              <a:rPr lang="en-US" dirty="0" smtClean="0"/>
              <a:t> structure</a:t>
            </a:r>
          </a:p>
          <a:p>
            <a:pPr marL="514350" indent="-514350">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CE7192F-BC13-4247-B5B9-A19097533586}" type="slidenum">
              <a:rPr lang="en-US" smtClean="0"/>
              <a:pPr/>
              <a:t>13</a:t>
            </a:fld>
            <a:endParaRPr lang="en-US" dirty="0"/>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2868" y="1320304"/>
            <a:ext cx="551276" cy="551276"/>
          </a:xfrm>
          <a:prstGeom prst="rect">
            <a:avLst/>
          </a:prstGeom>
        </p:spPr>
      </p:pic>
      <p:sp>
        <p:nvSpPr>
          <p:cNvPr id="27" name="TextBox 26"/>
          <p:cNvSpPr txBox="1"/>
          <p:nvPr/>
        </p:nvSpPr>
        <p:spPr>
          <a:xfrm>
            <a:off x="200526" y="3449004"/>
            <a:ext cx="8943474" cy="523220"/>
          </a:xfrm>
          <a:prstGeom prst="rect">
            <a:avLst/>
          </a:prstGeom>
          <a:noFill/>
        </p:spPr>
        <p:txBody>
          <a:bodyPr wrap="square" rtlCol="0">
            <a:spAutoFit/>
          </a:bodyPr>
          <a:lstStyle/>
          <a:p>
            <a:r>
              <a:rPr lang="en-US" sz="2800" dirty="0" smtClean="0"/>
              <a:t>Non-isomorphic graphs, co-spectral </a:t>
            </a:r>
            <a:r>
              <a:rPr lang="en-US" sz="2800" dirty="0" err="1" smtClean="0"/>
              <a:t>w.r.t</a:t>
            </a:r>
            <a:r>
              <a:rPr lang="en-US" sz="2800" dirty="0" smtClean="0"/>
              <a:t>. </a:t>
            </a:r>
            <a:r>
              <a:rPr lang="en-US" sz="2800" b="1" dirty="0" smtClean="0"/>
              <a:t>A</a:t>
            </a:r>
            <a:endParaRPr lang="en-US" sz="2800" b="1" dirty="0"/>
          </a:p>
        </p:txBody>
      </p:sp>
      <p:sp>
        <p:nvSpPr>
          <p:cNvPr id="28" name="TextBox 27"/>
          <p:cNvSpPr txBox="1"/>
          <p:nvPr/>
        </p:nvSpPr>
        <p:spPr>
          <a:xfrm>
            <a:off x="192510" y="3975708"/>
            <a:ext cx="8943474" cy="523220"/>
          </a:xfrm>
          <a:prstGeom prst="rect">
            <a:avLst/>
          </a:prstGeom>
          <a:noFill/>
        </p:spPr>
        <p:txBody>
          <a:bodyPr wrap="square" rtlCol="0">
            <a:spAutoFit/>
          </a:bodyPr>
          <a:lstStyle/>
          <a:p>
            <a:r>
              <a:rPr lang="en-US" sz="2800" dirty="0" smtClean="0"/>
              <a:t>Non-isomorphic graphs, co-spectral </a:t>
            </a:r>
            <a:r>
              <a:rPr lang="en-US" sz="2800" dirty="0" err="1" smtClean="0"/>
              <a:t>w.r.t</a:t>
            </a:r>
            <a:r>
              <a:rPr lang="en-US" sz="2800" dirty="0" smtClean="0"/>
              <a:t>. </a:t>
            </a:r>
            <a:r>
              <a:rPr lang="en-US" sz="2800" b="1" dirty="0" smtClean="0"/>
              <a:t>L</a:t>
            </a:r>
            <a:endParaRPr lang="en-US" sz="2800" b="1" dirty="0"/>
          </a:p>
        </p:txBody>
      </p:sp>
      <p:sp>
        <p:nvSpPr>
          <p:cNvPr id="24" name="Rectangle 23"/>
          <p:cNvSpPr/>
          <p:nvPr/>
        </p:nvSpPr>
        <p:spPr>
          <a:xfrm>
            <a:off x="575891" y="5854443"/>
            <a:ext cx="4844721" cy="523220"/>
          </a:xfrm>
          <a:prstGeom prst="rect">
            <a:avLst/>
          </a:prstGeom>
        </p:spPr>
        <p:txBody>
          <a:bodyPr wrap="none">
            <a:spAutoFit/>
          </a:bodyPr>
          <a:lstStyle/>
          <a:p>
            <a:r>
              <a:rPr lang="en-US" sz="2800" dirty="0" smtClean="0"/>
              <a:t>[</a:t>
            </a:r>
            <a:r>
              <a:rPr lang="en-US" sz="2800" dirty="0" err="1" smtClean="0"/>
              <a:t>Haemers</a:t>
            </a:r>
            <a:r>
              <a:rPr lang="en-US" sz="2800" dirty="0" smtClean="0"/>
              <a:t>+ ’04, </a:t>
            </a:r>
            <a:r>
              <a:rPr lang="en-US" sz="2800" dirty="0" err="1" smtClean="0"/>
              <a:t>Brouwer</a:t>
            </a:r>
            <a:r>
              <a:rPr lang="en-US" sz="2800" dirty="0" smtClean="0"/>
              <a:t>  ’09]</a:t>
            </a:r>
            <a:endParaRPr lang="en-US" dirty="0"/>
          </a:p>
        </p:txBody>
      </p:sp>
      <p:pic>
        <p:nvPicPr>
          <p:cNvPr id="29" name="Picture 28" descr="Screen shot 2014-03-06 at 6.28.26 P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06648" y="4462038"/>
            <a:ext cx="5631849" cy="1481328"/>
          </a:xfrm>
          <a:prstGeom prst="rect">
            <a:avLst/>
          </a:prstGeom>
        </p:spPr>
      </p:pic>
      <p:pic>
        <p:nvPicPr>
          <p:cNvPr id="30" name="Picture 29" descr="Screen shot 2014-03-06 at 6.28.08 PM.png"/>
          <p:cNvPicPr>
            <a:picLocks noChangeAspect="1"/>
          </p:cNvPicPr>
          <p:nvPr/>
        </p:nvPicPr>
        <p:blipFill>
          <a:blip r:embed="rId4" cstate="screen">
            <a:extLst>
              <a:ext uri="{28A0092B-C50C-407E-A947-70E740481C1C}">
                <a14:useLocalDpi xmlns:a14="http://schemas.microsoft.com/office/drawing/2010/main"/>
              </a:ext>
            </a:extLst>
          </a:blip>
          <a:srcRect l="2140" t="7500" r="3210" b="7500"/>
          <a:stretch>
            <a:fillRect/>
          </a:stretch>
        </p:blipFill>
        <p:spPr>
          <a:xfrm>
            <a:off x="2592773" y="1707160"/>
            <a:ext cx="4520857" cy="173736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9"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λ-</a:t>
            </a:r>
            <a:r>
              <a:rPr lang="en-US" smtClean="0"/>
              <a:t>distance: Disadvantages</a:t>
            </a:r>
            <a:endParaRPr lang="en-US" dirty="0"/>
          </a:p>
        </p:txBody>
      </p:sp>
      <p:sp>
        <p:nvSpPr>
          <p:cNvPr id="9" name="Content Placeholder 8"/>
          <p:cNvSpPr>
            <a:spLocks noGrp="1"/>
          </p:cNvSpPr>
          <p:nvPr>
            <p:ph idx="1"/>
          </p:nvPr>
        </p:nvSpPr>
        <p:spPr/>
        <p:txBody>
          <a:bodyPr/>
          <a:lstStyle/>
          <a:p>
            <a:pPr marL="514350" indent="-514350">
              <a:buAutoNum type="arabicParenR"/>
            </a:pPr>
            <a:r>
              <a:rPr lang="en-US" dirty="0" smtClean="0"/>
              <a:t>co-spectral graphs with </a:t>
            </a:r>
            <a:r>
              <a:rPr lang="en-US" b="1" dirty="0" smtClean="0"/>
              <a:t>different</a:t>
            </a:r>
            <a:r>
              <a:rPr lang="en-US" dirty="0" smtClean="0"/>
              <a:t> structure</a:t>
            </a:r>
          </a:p>
          <a:p>
            <a:pPr marL="514350" indent="-514350">
              <a:buAutoNum type="arabicParenR"/>
            </a:pPr>
            <a:r>
              <a:rPr lang="en-US" dirty="0" smtClean="0"/>
              <a:t>subtle changes in the graphs =&gt;</a:t>
            </a:r>
          </a:p>
          <a:p>
            <a:pPr>
              <a:buNone/>
            </a:pPr>
            <a:r>
              <a:rPr lang="en-US" dirty="0" smtClean="0"/>
              <a:t>                             big differences in spectra</a:t>
            </a:r>
          </a:p>
          <a:p>
            <a:pPr marL="514350" indent="-514350">
              <a:buAutoNum type="arabicParenR" startAt="3"/>
            </a:pPr>
            <a:r>
              <a:rPr lang="en-US" i="1" dirty="0" smtClean="0"/>
              <a:t>O</a:t>
            </a:r>
            <a:r>
              <a:rPr lang="en-US" dirty="0" smtClean="0"/>
              <a:t>(n</a:t>
            </a:r>
            <a:r>
              <a:rPr lang="en-US" baseline="30000" dirty="0" smtClean="0"/>
              <a:t>3</a:t>
            </a:r>
            <a:r>
              <a:rPr lang="en-US" dirty="0" smtClean="0"/>
              <a:t>) runtime</a:t>
            </a:r>
          </a:p>
          <a:p>
            <a:pPr marL="514350" indent="-514350">
              <a:buNone/>
            </a:pPr>
            <a:r>
              <a:rPr lang="en-US" dirty="0" smtClean="0"/>
              <a:t>         </a:t>
            </a:r>
            <a:r>
              <a:rPr lang="en-US" dirty="0" err="1" smtClean="0">
                <a:sym typeface="Wingdings"/>
              </a:rPr>
              <a:t></a:t>
            </a:r>
            <a:r>
              <a:rPr lang="en-US" dirty="0" smtClean="0">
                <a:sym typeface="Wingdings"/>
              </a:rPr>
              <a:t>    </a:t>
            </a:r>
            <a:r>
              <a:rPr lang="en-US" i="1" dirty="0" smtClean="0"/>
              <a:t>SVD</a:t>
            </a:r>
            <a:endParaRPr lang="en-US" i="1"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14</a:t>
            </a:fld>
            <a:endParaRPr lang="en-US" dirty="0"/>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2868" y="1560928"/>
            <a:ext cx="551276" cy="551276"/>
          </a:xfrm>
          <a:prstGeom prst="rect">
            <a:avLst/>
          </a:prstGeom>
        </p:spPr>
      </p:pic>
      <p:sp>
        <p:nvSpPr>
          <p:cNvPr id="24" name="Rectangle 23"/>
          <p:cNvSpPr/>
          <p:nvPr/>
        </p:nvSpPr>
        <p:spPr>
          <a:xfrm>
            <a:off x="635765" y="5854443"/>
            <a:ext cx="4724972" cy="523220"/>
          </a:xfrm>
          <a:prstGeom prst="rect">
            <a:avLst/>
          </a:prstGeom>
        </p:spPr>
        <p:txBody>
          <a:bodyPr wrap="none">
            <a:spAutoFit/>
          </a:bodyPr>
          <a:lstStyle/>
          <a:p>
            <a:r>
              <a:rPr lang="en-US" sz="2800" dirty="0" err="1" smtClean="0"/>
              <a:t>Haemers</a:t>
            </a:r>
            <a:r>
              <a:rPr lang="en-US" sz="2800" dirty="0" smtClean="0"/>
              <a:t>+ ’04, </a:t>
            </a:r>
            <a:r>
              <a:rPr lang="en-US" sz="2800" dirty="0" err="1" smtClean="0"/>
              <a:t>Brouwer</a:t>
            </a:r>
            <a:r>
              <a:rPr lang="en-US" sz="2800" dirty="0" smtClean="0"/>
              <a:t>  ’09</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72" y="-338628"/>
            <a:ext cx="8229600" cy="1143000"/>
          </a:xfrm>
        </p:spPr>
        <p:txBody>
          <a:bodyPr>
            <a:normAutofit/>
          </a:bodyPr>
          <a:lstStyle/>
          <a:p>
            <a:r>
              <a:rPr lang="en-US" dirty="0" smtClean="0"/>
              <a:t>Comparison of methods revisited</a:t>
            </a:r>
            <a:endParaRPr lang="en-US" dirty="0"/>
          </a:p>
        </p:txBody>
      </p:sp>
      <p:sp>
        <p:nvSpPr>
          <p:cNvPr id="14" name="Slide Number Placeholder 13"/>
          <p:cNvSpPr>
            <a:spLocks noGrp="1"/>
          </p:cNvSpPr>
          <p:nvPr>
            <p:ph type="sldNum" sz="quarter" idx="12"/>
          </p:nvPr>
        </p:nvSpPr>
        <p:spPr/>
        <p:txBody>
          <a:bodyPr/>
          <a:lstStyle/>
          <a:p>
            <a:fld id="{8D815A32-210F-4A46-81B3-20508D18D41D}" type="slidenum">
              <a:rPr lang="en-US" smtClean="0"/>
              <a:pPr/>
              <a:t>15</a:t>
            </a:fld>
            <a:endParaRPr lang="en-US"/>
          </a:p>
        </p:txBody>
      </p:sp>
      <p:graphicFrame>
        <p:nvGraphicFramePr>
          <p:cNvPr id="125" name="Content Placeholder 124"/>
          <p:cNvGraphicFramePr>
            <a:graphicFrameLocks noGrp="1"/>
          </p:cNvGraphicFramePr>
          <p:nvPr>
            <p:ph idx="1"/>
          </p:nvPr>
        </p:nvGraphicFramePr>
        <p:xfrm>
          <a:off x="343932" y="1279838"/>
          <a:ext cx="8747156" cy="4229332"/>
        </p:xfrm>
        <a:graphic>
          <a:graphicData uri="http://schemas.openxmlformats.org/drawingml/2006/table">
            <a:tbl>
              <a:tblPr firstRow="1" bandRow="1">
                <a:tableStyleId>{073A0DAA-6AF3-43AB-8588-CEC1D06C72B9}</a:tableStyleId>
              </a:tblPr>
              <a:tblGrid>
                <a:gridCol w="4562279"/>
                <a:gridCol w="1029368"/>
                <a:gridCol w="1149684"/>
                <a:gridCol w="1002632"/>
                <a:gridCol w="1003193"/>
              </a:tblGrid>
              <a:tr h="449812">
                <a:tc>
                  <a:txBody>
                    <a:bodyPr/>
                    <a:lstStyle/>
                    <a:p>
                      <a:pPr algn="ctr"/>
                      <a:r>
                        <a:rPr lang="en-US" sz="2200" dirty="0" smtClean="0"/>
                        <a:t>Metric</a:t>
                      </a:r>
                      <a:endParaRPr lang="en-US" sz="2200" dirty="0"/>
                    </a:p>
                  </a:txBody>
                  <a:tcPr/>
                </a:tc>
                <a:tc>
                  <a:txBody>
                    <a:bodyPr/>
                    <a:lstStyle/>
                    <a:p>
                      <a:pPr algn="ctr"/>
                      <a:r>
                        <a:rPr lang="en-US" sz="2200" dirty="0" smtClean="0"/>
                        <a:t>P1</a:t>
                      </a:r>
                      <a:endParaRPr lang="en-US" sz="1800" dirty="0"/>
                    </a:p>
                  </a:txBody>
                  <a:tcPr/>
                </a:tc>
                <a:tc>
                  <a:txBody>
                    <a:bodyPr/>
                    <a:lstStyle/>
                    <a:p>
                      <a:pPr algn="ctr"/>
                      <a:r>
                        <a:rPr lang="en-US" sz="2200" dirty="0" smtClean="0"/>
                        <a:t>P2</a:t>
                      </a:r>
                      <a:endParaRPr lang="en-US" sz="2200" dirty="0"/>
                    </a:p>
                  </a:txBody>
                  <a:tcPr/>
                </a:tc>
                <a:tc>
                  <a:txBody>
                    <a:bodyPr/>
                    <a:lstStyle/>
                    <a:p>
                      <a:pPr algn="ctr"/>
                      <a:r>
                        <a:rPr lang="en-US" sz="2200" dirty="0" smtClean="0"/>
                        <a:t>P3</a:t>
                      </a:r>
                      <a:endParaRPr lang="en-US" sz="2200" dirty="0"/>
                    </a:p>
                  </a:txBody>
                  <a:tcPr/>
                </a:tc>
                <a:tc>
                  <a:txBody>
                    <a:bodyPr/>
                    <a:lstStyle/>
                    <a:p>
                      <a:pPr algn="ctr"/>
                      <a:r>
                        <a:rPr lang="en-US" sz="2200" dirty="0" smtClean="0"/>
                        <a:t>P4</a:t>
                      </a:r>
                      <a:endParaRPr lang="en-US" sz="2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t>Vertex/Edge Overlap</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latin typeface="Comic Sans MS"/>
                        </a:rPr>
                        <a:t>?</a:t>
                      </a:r>
                    </a:p>
                  </a:txBody>
                  <a:tcPr/>
                </a:tc>
              </a:tr>
              <a:tr h="370840">
                <a:tc>
                  <a:txBody>
                    <a:bodyPr/>
                    <a:lstStyle/>
                    <a:p>
                      <a:r>
                        <a:rPr lang="en-US" sz="2500" dirty="0" smtClean="0"/>
                        <a:t>Graph Edit Distance (XOR)</a:t>
                      </a:r>
                      <a:endParaRPr lang="en-US" sz="25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latin typeface="Comic Sans MS"/>
                        </a:rPr>
                        <a:t>?</a:t>
                      </a:r>
                    </a:p>
                  </a:txBody>
                  <a:tcPr/>
                </a:tc>
              </a:tr>
              <a:tr h="370840">
                <a:tc>
                  <a:txBody>
                    <a:bodyPr/>
                    <a:lstStyle/>
                    <a:p>
                      <a:r>
                        <a:rPr lang="en-US" sz="2500" dirty="0" smtClean="0"/>
                        <a:t>Signature Similarity</a:t>
                      </a:r>
                      <a:endParaRPr lang="en-US" sz="25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latin typeface="Comic Sans MS"/>
                        </a:rPr>
                        <a:t>?</a:t>
                      </a:r>
                    </a:p>
                  </a:txBody>
                  <a:tcPr/>
                </a:tc>
              </a:tr>
              <a:tr h="370840">
                <a:tc>
                  <a:txBody>
                    <a:bodyPr/>
                    <a:lstStyle/>
                    <a:p>
                      <a:r>
                        <a:rPr lang="el-GR" sz="2500" dirty="0" smtClean="0"/>
                        <a:t>λ-</a:t>
                      </a:r>
                      <a:r>
                        <a:rPr lang="en-US" sz="2500" dirty="0" smtClean="0"/>
                        <a:t>distance (adjacency matrix)</a:t>
                      </a:r>
                      <a:endParaRPr lang="en-US" sz="25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latin typeface="Comic Sans MS"/>
                        </a:rPr>
                        <a:t>?</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2500" dirty="0" smtClean="0"/>
                        <a:t>λ-</a:t>
                      </a:r>
                      <a:r>
                        <a:rPr lang="en-US" sz="2500" dirty="0" smtClean="0"/>
                        <a:t>distance (graph</a:t>
                      </a:r>
                      <a:r>
                        <a:rPr lang="en-US" sz="2500" baseline="0" dirty="0" smtClean="0"/>
                        <a:t> </a:t>
                      </a:r>
                      <a:r>
                        <a:rPr lang="en-US" sz="2500" baseline="0" dirty="0" err="1" smtClean="0"/>
                        <a:t>laplacian</a:t>
                      </a:r>
                      <a:r>
                        <a:rPr lang="en-US" sz="2500" baseline="0" dirty="0" smtClean="0"/>
                        <a:t>)</a:t>
                      </a:r>
                      <a:endParaRPr lang="en-US" sz="25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FF0000"/>
                          </a:solidFill>
                          <a:latin typeface="Zapf Dingbats"/>
                          <a:ea typeface="Zapf Dingbats"/>
                          <a:cs typeface="Zapf Dingbats"/>
                        </a:rPr>
                        <a:t>✗</a:t>
                      </a:r>
                      <a:endParaRPr lang="en-US" sz="2200" b="1"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latin typeface="Comic Sans MS"/>
                        </a:rPr>
                        <a:t>?</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2500" dirty="0" smtClean="0"/>
                        <a:t>λ-</a:t>
                      </a:r>
                      <a:r>
                        <a:rPr lang="en-US" sz="2500" dirty="0" smtClean="0"/>
                        <a:t>distance (normalized</a:t>
                      </a:r>
                      <a:r>
                        <a:rPr lang="en-US" sz="2500" baseline="0" dirty="0" smtClean="0"/>
                        <a:t> </a:t>
                      </a:r>
                      <a:r>
                        <a:rPr lang="en-US" sz="2500" baseline="0" dirty="0" err="1" smtClean="0"/>
                        <a:t>lapl</a:t>
                      </a:r>
                      <a:r>
                        <a:rPr lang="en-US" sz="2500" baseline="0" dirty="0" smtClean="0"/>
                        <a:t>.)</a:t>
                      </a:r>
                      <a:endParaRPr lang="en-US" sz="2500" dirty="0" smtClean="0"/>
                    </a:p>
                  </a:txBody>
                  <a:tcPr/>
                </a:tc>
                <a:tc>
                  <a:txBody>
                    <a:bodyPr/>
                    <a:lstStyle/>
                    <a:p>
                      <a:pPr algn="ctr"/>
                      <a:r>
                        <a:rPr lang="en-US" sz="2200" b="1" dirty="0" smtClean="0">
                          <a:solidFill>
                            <a:srgbClr val="FF0000"/>
                          </a:solidFill>
                          <a:latin typeface="Zapf Dingbats"/>
                          <a:ea typeface="Zapf Dingbats"/>
                          <a:cs typeface="Zapf Dingbats"/>
                        </a:rPr>
                        <a:t>✗</a:t>
                      </a:r>
                      <a:endParaRPr lang="en-US" sz="2200" b="1"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algn="ctr"/>
                      <a:r>
                        <a:rPr lang="en-US" sz="2200" b="1" dirty="0" smtClean="0">
                          <a:solidFill>
                            <a:srgbClr val="FF0000"/>
                          </a:solidFill>
                          <a:latin typeface="Zapf Dingbats"/>
                          <a:ea typeface="Zapf Dingbats"/>
                          <a:cs typeface="Zapf Dingbats"/>
                        </a:rPr>
                        <a:t>✗</a:t>
                      </a:r>
                      <a:endParaRPr lang="en-US" sz="2200" b="1" dirty="0">
                        <a:solidFill>
                          <a:srgbClr val="FF0000"/>
                        </a:solidFill>
                      </a:endParaRPr>
                    </a:p>
                  </a:txBody>
                  <a:tcPr/>
                </a:tc>
                <a:tc>
                  <a:txBody>
                    <a:bodyPr/>
                    <a:lstStyle/>
                    <a:p>
                      <a:pPr algn="ctr"/>
                      <a:r>
                        <a:rPr lang="en-US" sz="2200" b="1" dirty="0" smtClean="0">
                          <a:latin typeface="Comic Sans MS"/>
                        </a:rPr>
                        <a:t>?</a:t>
                      </a:r>
                      <a:endParaRPr lang="en-US" sz="2200" b="1" dirty="0">
                        <a:latin typeface="Comic Sans MS"/>
                      </a:endParaRPr>
                    </a:p>
                  </a:txBody>
                  <a:tcPr/>
                </a:tc>
              </a:tr>
              <a:tr h="370840">
                <a:tc>
                  <a:txBody>
                    <a:bodyPr/>
                    <a:lstStyle/>
                    <a:p>
                      <a:r>
                        <a:rPr lang="en-US" sz="2500" cap="small" dirty="0" smtClean="0"/>
                        <a:t>DeltaCon</a:t>
                      </a:r>
                      <a:r>
                        <a:rPr lang="en-US" sz="2500" cap="small" baseline="-25000" dirty="0" smtClean="0"/>
                        <a:t>0</a:t>
                      </a:r>
                      <a:endParaRPr lang="en-US" sz="2500" cap="small"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r>
              <a:tr h="370840">
                <a:tc>
                  <a:txBody>
                    <a:bodyPr/>
                    <a:lstStyle/>
                    <a:p>
                      <a:r>
                        <a:rPr lang="en-US" sz="2500" cap="small" dirty="0" err="1" smtClean="0"/>
                        <a:t>DeltaCon</a:t>
                      </a:r>
                      <a:endParaRPr lang="en-US" sz="2500" cap="small"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1E6700"/>
                          </a:solidFill>
                          <a:latin typeface="Zapf Dingbats"/>
                          <a:ea typeface="Zapf Dingbats"/>
                          <a:cs typeface="Zapf Dingbats"/>
                        </a:rPr>
                        <a:t>✔</a:t>
                      </a:r>
                      <a:endParaRPr lang="en-US" sz="2200" dirty="0" smtClean="0">
                        <a:solidFill>
                          <a:srgbClr val="1E6700"/>
                        </a:solidFill>
                      </a:endParaRPr>
                    </a:p>
                  </a:txBody>
                  <a:tcPr/>
                </a:tc>
              </a:tr>
            </a:tbl>
          </a:graphicData>
        </a:graphic>
      </p:graphicFrame>
      <p:sp>
        <p:nvSpPr>
          <p:cNvPr id="6" name="TextBox 5"/>
          <p:cNvSpPr txBox="1"/>
          <p:nvPr/>
        </p:nvSpPr>
        <p:spPr>
          <a:xfrm>
            <a:off x="4607484" y="830291"/>
            <a:ext cx="5004396" cy="430887"/>
          </a:xfrm>
          <a:prstGeom prst="rect">
            <a:avLst/>
          </a:prstGeom>
          <a:noFill/>
        </p:spPr>
        <p:txBody>
          <a:bodyPr wrap="square" rtlCol="0">
            <a:spAutoFit/>
          </a:bodyPr>
          <a:lstStyle/>
          <a:p>
            <a:r>
              <a:rPr lang="en-US" sz="2200" dirty="0" smtClean="0">
                <a:solidFill>
                  <a:schemeClr val="bg1">
                    <a:lumMod val="65000"/>
                  </a:schemeClr>
                </a:solidFill>
                <a:latin typeface="Comic Sans MS"/>
              </a:rPr>
              <a:t>edge    weight    returns   focus</a:t>
            </a:r>
            <a:endParaRPr lang="en-US" sz="2200" dirty="0">
              <a:solidFill>
                <a:schemeClr val="bg1">
                  <a:lumMod val="65000"/>
                </a:schemeClr>
              </a:solidFill>
              <a:latin typeface="Comic Sans MS"/>
            </a:endParaRPr>
          </a:p>
        </p:txBody>
      </p:sp>
      <p:sp>
        <p:nvSpPr>
          <p:cNvPr id="7" name="Rectangle 6"/>
          <p:cNvSpPr/>
          <p:nvPr/>
        </p:nvSpPr>
        <p:spPr bwMode="auto">
          <a:xfrm>
            <a:off x="385440" y="3141579"/>
            <a:ext cx="8705088" cy="1443789"/>
          </a:xfrm>
          <a:prstGeom prst="rect">
            <a:avLst/>
          </a:prstGeom>
          <a:noFill/>
          <a:ln w="82550" cap="flat" cmpd="sng" algn="ctr">
            <a:solidFill>
              <a:schemeClr val="accent6">
                <a:lumMod val="75000"/>
              </a:schemeClr>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8" name="Rectangle 7"/>
          <p:cNvSpPr/>
          <p:nvPr/>
        </p:nvSpPr>
        <p:spPr bwMode="auto">
          <a:xfrm>
            <a:off x="360948" y="1751264"/>
            <a:ext cx="8769684" cy="1336842"/>
          </a:xfrm>
          <a:prstGeom prst="rect">
            <a:avLst/>
          </a:prstGeom>
          <a:solidFill>
            <a:schemeClr val="bg1">
              <a:alpha val="60000"/>
            </a:schemeClr>
          </a:solidFill>
          <a:ln w="28575" cap="flat" cmpd="sng" algn="ctr">
            <a:no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9" name="Rectangle 8"/>
          <p:cNvSpPr/>
          <p:nvPr/>
        </p:nvSpPr>
        <p:spPr bwMode="auto">
          <a:xfrm>
            <a:off x="347580" y="4617445"/>
            <a:ext cx="8769684" cy="890344"/>
          </a:xfrm>
          <a:prstGeom prst="rect">
            <a:avLst/>
          </a:prstGeom>
          <a:solidFill>
            <a:schemeClr val="bg1">
              <a:alpha val="60000"/>
            </a:schemeClr>
          </a:solidFill>
          <a:ln w="28575" cap="flat" cmpd="sng" algn="ctr">
            <a:no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pic>
        <p:nvPicPr>
          <p:cNvPr id="10" name="Picture 9">
            <a:hlinkClick r:id="rId2" action="ppaction://hlinkpres?slideindex=31&amp;slidetitle=Desired Properties" tooltip="Details"/>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571668" y="6361798"/>
            <a:ext cx="456098" cy="45609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8682"/>
            <a:ext cx="7772400" cy="685800"/>
          </a:xfrm>
        </p:spPr>
        <p:txBody>
          <a:bodyPr/>
          <a:lstStyle/>
          <a:p>
            <a:r>
              <a:rPr lang="en-US" dirty="0" smtClean="0"/>
              <a:t>Graph Kernels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76052" y="2936039"/>
            <a:ext cx="4266519" cy="2651760"/>
          </a:xfrm>
          <a:prstGeom prst="rect">
            <a:avLst/>
          </a:prstGeom>
        </p:spPr>
      </p:pic>
      <p:sp>
        <p:nvSpPr>
          <p:cNvPr id="20" name="Rectangle 19"/>
          <p:cNvSpPr/>
          <p:nvPr/>
        </p:nvSpPr>
        <p:spPr>
          <a:xfrm>
            <a:off x="2694605" y="3167390"/>
            <a:ext cx="2685351" cy="523220"/>
          </a:xfrm>
          <a:prstGeom prst="rect">
            <a:avLst/>
          </a:prstGeom>
        </p:spPr>
        <p:txBody>
          <a:bodyPr wrap="none">
            <a:spAutoFit/>
          </a:bodyPr>
          <a:lstStyle/>
          <a:p>
            <a:r>
              <a:rPr lang="en-US" sz="2800" b="1" dirty="0" smtClean="0">
                <a:solidFill>
                  <a:schemeClr val="accent2"/>
                </a:solidFill>
              </a:rPr>
              <a:t>G</a:t>
            </a:r>
            <a:r>
              <a:rPr lang="en-US" sz="2800" b="1" baseline="-25000" dirty="0" smtClean="0">
                <a:solidFill>
                  <a:schemeClr val="accent2"/>
                </a:solidFill>
              </a:rPr>
              <a:t>A</a:t>
            </a:r>
            <a:r>
              <a:rPr lang="en-US" sz="2800" dirty="0" smtClean="0"/>
              <a:t>               </a:t>
            </a:r>
            <a:r>
              <a:rPr lang="en-US" sz="2800" b="1" dirty="0" smtClean="0">
                <a:solidFill>
                  <a:srgbClr val="3A8051"/>
                </a:solidFill>
              </a:rPr>
              <a:t> G</a:t>
            </a:r>
            <a:r>
              <a:rPr lang="en-US" sz="2800" b="1" baseline="-25000" dirty="0" smtClean="0">
                <a:solidFill>
                  <a:srgbClr val="3A8051"/>
                </a:solidFill>
              </a:rPr>
              <a:t>B</a:t>
            </a:r>
            <a:endParaRPr lang="en-US" dirty="0"/>
          </a:p>
        </p:txBody>
      </p:sp>
      <p:sp>
        <p:nvSpPr>
          <p:cNvPr id="2" name="Title 1"/>
          <p:cNvSpPr>
            <a:spLocks noGrp="1"/>
          </p:cNvSpPr>
          <p:nvPr>
            <p:ph type="title"/>
          </p:nvPr>
        </p:nvSpPr>
        <p:spPr/>
        <p:txBody>
          <a:bodyPr/>
          <a:lstStyle/>
          <a:p>
            <a:r>
              <a:rPr lang="en-US" dirty="0" smtClean="0"/>
              <a:t>Graph Kernels: Idea</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17</a:t>
            </a:fld>
            <a:endParaRPr lang="en-US" dirty="0"/>
          </a:p>
        </p:txBody>
      </p:sp>
      <p:sp>
        <p:nvSpPr>
          <p:cNvPr id="5" name="Content Placeholder 4"/>
          <p:cNvSpPr>
            <a:spLocks noGrp="1"/>
          </p:cNvSpPr>
          <p:nvPr>
            <p:ph idx="1"/>
          </p:nvPr>
        </p:nvSpPr>
        <p:spPr>
          <a:xfrm>
            <a:off x="685800" y="1143000"/>
            <a:ext cx="8458200" cy="5091254"/>
          </a:xfrm>
        </p:spPr>
        <p:txBody>
          <a:bodyPr/>
          <a:lstStyle/>
          <a:p>
            <a:pPr marL="514350" indent="-514350">
              <a:buAutoNum type="arabicParenR"/>
            </a:pPr>
            <a:r>
              <a:rPr lang="en-US" dirty="0" smtClean="0"/>
              <a:t>Compute graph </a:t>
            </a:r>
            <a:r>
              <a:rPr lang="en-US" i="1" dirty="0" smtClean="0"/>
              <a:t>substructures </a:t>
            </a:r>
            <a:r>
              <a:rPr lang="en-US" dirty="0" smtClean="0"/>
              <a:t>in </a:t>
            </a:r>
            <a:r>
              <a:rPr lang="en-US" i="1" dirty="0" smtClean="0"/>
              <a:t>poly</a:t>
            </a:r>
            <a:r>
              <a:rPr lang="en-US" dirty="0" smtClean="0"/>
              <a:t> time</a:t>
            </a:r>
          </a:p>
          <a:p>
            <a:pPr>
              <a:buNone/>
            </a:pPr>
            <a:endParaRPr lang="en-US" dirty="0" smtClean="0"/>
          </a:p>
        </p:txBody>
      </p:sp>
      <p:sp>
        <p:nvSpPr>
          <p:cNvPr id="6" name="TextBox 5"/>
          <p:cNvSpPr txBox="1"/>
          <p:nvPr/>
        </p:nvSpPr>
        <p:spPr>
          <a:xfrm>
            <a:off x="-401034" y="5601369"/>
            <a:ext cx="3756527" cy="492443"/>
          </a:xfrm>
          <a:prstGeom prst="rect">
            <a:avLst/>
          </a:prstGeom>
          <a:noFill/>
        </p:spPr>
        <p:txBody>
          <a:bodyPr wrap="square" rtlCol="0">
            <a:spAutoFit/>
          </a:bodyPr>
          <a:lstStyle/>
          <a:p>
            <a:r>
              <a:rPr lang="en-US" dirty="0" smtClean="0"/>
              <a:t>[</a:t>
            </a:r>
            <a:r>
              <a:rPr lang="en-US" dirty="0" err="1" smtClean="0"/>
              <a:t>Vishwanathan</a:t>
            </a:r>
            <a:r>
              <a:rPr lang="en-US" dirty="0" smtClean="0"/>
              <a:t>]</a:t>
            </a:r>
            <a:endParaRPr lang="en-US" dirty="0"/>
          </a:p>
        </p:txBody>
      </p:sp>
      <p:sp>
        <p:nvSpPr>
          <p:cNvPr id="15" name="TextBox 14"/>
          <p:cNvSpPr txBox="1"/>
          <p:nvPr/>
        </p:nvSpPr>
        <p:spPr>
          <a:xfrm>
            <a:off x="8160038" y="4550625"/>
            <a:ext cx="641684" cy="492443"/>
          </a:xfrm>
          <a:prstGeom prst="rect">
            <a:avLst/>
          </a:prstGeom>
          <a:noFill/>
        </p:spPr>
        <p:txBody>
          <a:bodyPr wrap="square" rtlCol="0">
            <a:spAutoFit/>
          </a:bodyPr>
          <a:lstStyle/>
          <a:p>
            <a:r>
              <a:rPr lang="en-US" b="1" dirty="0" smtClean="0">
                <a:solidFill>
                  <a:schemeClr val="bg1"/>
                </a:solidFill>
              </a:rPr>
              <a:t>G</a:t>
            </a:r>
            <a:r>
              <a:rPr lang="en-US" b="1" baseline="-25000" dirty="0" smtClean="0">
                <a:solidFill>
                  <a:schemeClr val="bg1"/>
                </a:solidFill>
              </a:rPr>
              <a:t>B</a:t>
            </a:r>
            <a:endParaRPr lang="en-US" b="1" baseline="-25000" dirty="0">
              <a:solidFill>
                <a:schemeClr val="bg1"/>
              </a:solidFill>
            </a:endParaRPr>
          </a:p>
        </p:txBody>
      </p:sp>
      <p:sp>
        <p:nvSpPr>
          <p:cNvPr id="17" name="Rectangle 16"/>
          <p:cNvSpPr/>
          <p:nvPr/>
        </p:nvSpPr>
        <p:spPr>
          <a:xfrm>
            <a:off x="3649579" y="5241988"/>
            <a:ext cx="5494421" cy="400110"/>
          </a:xfrm>
          <a:prstGeom prst="rect">
            <a:avLst/>
          </a:prstGeom>
        </p:spPr>
        <p:txBody>
          <a:bodyPr wrap="square">
            <a:spAutoFit/>
          </a:bodyPr>
          <a:lstStyle/>
          <a:p>
            <a:r>
              <a:rPr lang="en-US" sz="2000" dirty="0" smtClean="0">
                <a:latin typeface="Trebuchet MS"/>
              </a:rPr>
              <a:t>Source: http://mloss.org/software/view/139/</a:t>
            </a:r>
            <a:endParaRPr lang="en-US" sz="2000" dirty="0">
              <a:latin typeface="Trebuchet MS"/>
            </a:endParaRPr>
          </a:p>
        </p:txBody>
      </p:sp>
      <p:sp>
        <p:nvSpPr>
          <p:cNvPr id="11" name="Rectangular Callout 10"/>
          <p:cNvSpPr/>
          <p:nvPr/>
        </p:nvSpPr>
        <p:spPr bwMode="auto">
          <a:xfrm>
            <a:off x="6069263" y="1884960"/>
            <a:ext cx="2032000" cy="561474"/>
          </a:xfrm>
          <a:prstGeom prst="wedgeRectCallout">
            <a:avLst>
              <a:gd name="adj1" fmla="val -62365"/>
              <a:gd name="adj2" fmla="val -85119"/>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600" b="0" i="0" u="none" strike="noStrike" cap="none" normalizeH="0" baseline="0" dirty="0" smtClean="0">
                <a:ln>
                  <a:noFill/>
                </a:ln>
                <a:solidFill>
                  <a:schemeClr val="tx1"/>
                </a:solidFill>
                <a:effectLst/>
                <a:latin typeface="Arial" pitchFamily="-112" charset="0"/>
              </a:rPr>
              <a:t>Coming up </a:t>
            </a:r>
            <a:r>
              <a:rPr kumimoji="1" lang="en-US" sz="2600" b="0" i="0" u="none" strike="noStrike" cap="none" normalizeH="0" baseline="0" dirty="0" err="1" smtClean="0">
                <a:ln>
                  <a:noFill/>
                </a:ln>
                <a:solidFill>
                  <a:schemeClr val="tx1"/>
                </a:solidFill>
                <a:effectLst/>
                <a:latin typeface="Arial" pitchFamily="-112" charset="0"/>
                <a:sym typeface="Wingdings"/>
              </a:rPr>
              <a:t></a:t>
            </a:r>
            <a:endParaRPr kumimoji="1" lang="en-US" sz="2600" b="0" i="0" u="none" strike="noStrike" cap="none" normalizeH="0" baseline="0" dirty="0">
              <a:ln>
                <a:noFill/>
              </a:ln>
              <a:solidFill>
                <a:schemeClr val="tx1"/>
              </a:solidFill>
              <a:effectLst/>
              <a:latin typeface="Arial" pitchFamily="-11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Kernels: Idea</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18</a:t>
            </a:fld>
            <a:endParaRPr lang="en-US" dirty="0"/>
          </a:p>
        </p:txBody>
      </p:sp>
      <p:sp>
        <p:nvSpPr>
          <p:cNvPr id="5" name="Content Placeholder 4"/>
          <p:cNvSpPr>
            <a:spLocks noGrp="1"/>
          </p:cNvSpPr>
          <p:nvPr>
            <p:ph idx="1"/>
          </p:nvPr>
        </p:nvSpPr>
        <p:spPr>
          <a:xfrm>
            <a:off x="685800" y="1143000"/>
            <a:ext cx="8458200" cy="5091254"/>
          </a:xfrm>
        </p:spPr>
        <p:txBody>
          <a:bodyPr/>
          <a:lstStyle/>
          <a:p>
            <a:pPr marL="514350" indent="-514350">
              <a:buAutoNum type="arabicParenR"/>
            </a:pPr>
            <a:r>
              <a:rPr lang="en-US" dirty="0" smtClean="0"/>
              <a:t>Compute graph </a:t>
            </a:r>
            <a:r>
              <a:rPr lang="en-US" i="1" dirty="0" smtClean="0"/>
              <a:t>substructures </a:t>
            </a:r>
            <a:r>
              <a:rPr lang="en-US" dirty="0" smtClean="0"/>
              <a:t>in </a:t>
            </a:r>
            <a:r>
              <a:rPr lang="en-US" i="1" dirty="0" smtClean="0"/>
              <a:t>poly</a:t>
            </a:r>
            <a:r>
              <a:rPr lang="en-US" dirty="0" smtClean="0"/>
              <a:t> time</a:t>
            </a:r>
          </a:p>
          <a:p>
            <a:pPr marL="514350" indent="-514350">
              <a:buAutoNum type="arabicParenR"/>
            </a:pPr>
            <a:r>
              <a:rPr lang="en-US" dirty="0" smtClean="0"/>
              <a:t>Compare them to find </a:t>
            </a:r>
            <a:r>
              <a:rPr lang="en-US" dirty="0" err="1" smtClean="0"/>
              <a:t>sim(</a:t>
            </a:r>
            <a:r>
              <a:rPr lang="en-US" b="1" dirty="0" err="1" smtClean="0">
                <a:solidFill>
                  <a:schemeClr val="accent2"/>
                </a:solidFill>
              </a:rPr>
              <a:t>G</a:t>
            </a:r>
            <a:r>
              <a:rPr lang="en-US" b="1" baseline="-25000" dirty="0" err="1" smtClean="0">
                <a:solidFill>
                  <a:schemeClr val="accent2"/>
                </a:solidFill>
              </a:rPr>
              <a:t>A</a:t>
            </a:r>
            <a:r>
              <a:rPr lang="en-US" dirty="0" smtClean="0"/>
              <a:t>,</a:t>
            </a:r>
            <a:r>
              <a:rPr lang="en-US" b="1" dirty="0" smtClean="0">
                <a:solidFill>
                  <a:srgbClr val="3A8051"/>
                </a:solidFill>
              </a:rPr>
              <a:t> G</a:t>
            </a:r>
            <a:r>
              <a:rPr lang="en-US" b="1" baseline="-25000" dirty="0" smtClean="0">
                <a:solidFill>
                  <a:srgbClr val="3A8051"/>
                </a:solidFill>
              </a:rPr>
              <a:t>B</a:t>
            </a:r>
            <a:r>
              <a:rPr lang="en-US" dirty="0" smtClean="0"/>
              <a:t>) </a:t>
            </a:r>
            <a:endParaRPr lang="en-US" b="1" dirty="0" smtClean="0"/>
          </a:p>
          <a:p>
            <a:pPr>
              <a:buNone/>
            </a:pPr>
            <a:endParaRPr lang="en-US" dirty="0" smtClean="0"/>
          </a:p>
          <a:p>
            <a:pPr>
              <a:buNone/>
            </a:pPr>
            <a:endParaRPr lang="en-US" dirty="0" smtClean="0"/>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76052" y="2936039"/>
            <a:ext cx="4266519" cy="2651760"/>
          </a:xfrm>
          <a:prstGeom prst="rect">
            <a:avLst/>
          </a:prstGeom>
        </p:spPr>
      </p:pic>
      <p:sp>
        <p:nvSpPr>
          <p:cNvPr id="17" name="Rectangle 16"/>
          <p:cNvSpPr/>
          <p:nvPr/>
        </p:nvSpPr>
        <p:spPr>
          <a:xfrm>
            <a:off x="3649579" y="5241988"/>
            <a:ext cx="5494421" cy="400110"/>
          </a:xfrm>
          <a:prstGeom prst="rect">
            <a:avLst/>
          </a:prstGeom>
        </p:spPr>
        <p:txBody>
          <a:bodyPr wrap="square">
            <a:spAutoFit/>
          </a:bodyPr>
          <a:lstStyle/>
          <a:p>
            <a:r>
              <a:rPr lang="en-US" sz="2000" dirty="0" smtClean="0">
                <a:latin typeface="Trebuchet MS"/>
              </a:rPr>
              <a:t>Source: http://mloss.org/software/view/139/</a:t>
            </a:r>
            <a:endParaRPr lang="en-US" sz="2000" dirty="0">
              <a:latin typeface="Trebuchet MS"/>
            </a:endParaRPr>
          </a:p>
        </p:txBody>
      </p:sp>
      <p:sp>
        <p:nvSpPr>
          <p:cNvPr id="18" name="Rectangle 17"/>
          <p:cNvSpPr/>
          <p:nvPr/>
        </p:nvSpPr>
        <p:spPr>
          <a:xfrm>
            <a:off x="2694605" y="3167390"/>
            <a:ext cx="2685351" cy="523220"/>
          </a:xfrm>
          <a:prstGeom prst="rect">
            <a:avLst/>
          </a:prstGeom>
        </p:spPr>
        <p:txBody>
          <a:bodyPr wrap="none">
            <a:spAutoFit/>
          </a:bodyPr>
          <a:lstStyle/>
          <a:p>
            <a:r>
              <a:rPr lang="en-US" sz="2800" b="1" dirty="0" smtClean="0">
                <a:solidFill>
                  <a:schemeClr val="accent2"/>
                </a:solidFill>
              </a:rPr>
              <a:t>G</a:t>
            </a:r>
            <a:r>
              <a:rPr lang="en-US" sz="2800" b="1" baseline="-25000" dirty="0" smtClean="0">
                <a:solidFill>
                  <a:schemeClr val="accent2"/>
                </a:solidFill>
              </a:rPr>
              <a:t>A</a:t>
            </a:r>
            <a:r>
              <a:rPr lang="en-US" sz="2800" dirty="0" smtClean="0"/>
              <a:t>               </a:t>
            </a:r>
            <a:r>
              <a:rPr lang="en-US" sz="2800" b="1" dirty="0" smtClean="0">
                <a:solidFill>
                  <a:srgbClr val="3A8051"/>
                </a:solidFill>
              </a:rPr>
              <a:t> G</a:t>
            </a:r>
            <a:r>
              <a:rPr lang="en-US" sz="2800" b="1" baseline="-25000" dirty="0" smtClean="0">
                <a:solidFill>
                  <a:srgbClr val="3A8051"/>
                </a:solidFill>
              </a:rPr>
              <a:t>B</a:t>
            </a:r>
            <a:endParaRPr lang="en-US" dirty="0"/>
          </a:p>
        </p:txBody>
      </p:sp>
      <p:sp>
        <p:nvSpPr>
          <p:cNvPr id="21" name="Rectangle 20"/>
          <p:cNvSpPr/>
          <p:nvPr/>
        </p:nvSpPr>
        <p:spPr>
          <a:xfrm>
            <a:off x="6751805" y="3049095"/>
            <a:ext cx="1950286" cy="492443"/>
          </a:xfrm>
          <a:prstGeom prst="rect">
            <a:avLst/>
          </a:prstGeom>
        </p:spPr>
        <p:txBody>
          <a:bodyPr wrap="none">
            <a:spAutoFit/>
          </a:bodyPr>
          <a:lstStyle/>
          <a:p>
            <a:r>
              <a:rPr lang="en-US" dirty="0" err="1" smtClean="0"/>
              <a:t>sim(</a:t>
            </a:r>
            <a:r>
              <a:rPr lang="en-US" b="1" dirty="0" err="1" smtClean="0">
                <a:solidFill>
                  <a:schemeClr val="accent2"/>
                </a:solidFill>
              </a:rPr>
              <a:t>G</a:t>
            </a:r>
            <a:r>
              <a:rPr lang="en-US" b="1" baseline="-25000" dirty="0" err="1" smtClean="0">
                <a:solidFill>
                  <a:schemeClr val="accent2"/>
                </a:solidFill>
              </a:rPr>
              <a:t>A</a:t>
            </a:r>
            <a:r>
              <a:rPr lang="en-US" dirty="0" smtClean="0"/>
              <a:t>,</a:t>
            </a:r>
            <a:r>
              <a:rPr lang="en-US" b="1" dirty="0" smtClean="0">
                <a:solidFill>
                  <a:srgbClr val="3A8051"/>
                </a:solidFill>
              </a:rPr>
              <a:t> G</a:t>
            </a:r>
            <a:r>
              <a:rPr lang="en-US" b="1" baseline="-25000" dirty="0" smtClean="0">
                <a:solidFill>
                  <a:srgbClr val="3A8051"/>
                </a:solidFill>
              </a:rPr>
              <a:t>B</a:t>
            </a:r>
            <a:r>
              <a:rPr lang="en-US" dirty="0" smtClean="0"/>
              <a:t>) </a:t>
            </a:r>
            <a:endParaRPr lang="en-US" dirty="0"/>
          </a:p>
        </p:txBody>
      </p:sp>
      <p:sp>
        <p:nvSpPr>
          <p:cNvPr id="23" name="Right Arrow 22"/>
          <p:cNvSpPr/>
          <p:nvPr/>
        </p:nvSpPr>
        <p:spPr bwMode="auto">
          <a:xfrm rot="3138206">
            <a:off x="6737684" y="2352842"/>
            <a:ext cx="735263" cy="628316"/>
          </a:xfrm>
          <a:prstGeom prst="rightArrow">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nvGrpSpPr>
          <p:cNvPr id="25" name="Group 24"/>
          <p:cNvGrpSpPr/>
          <p:nvPr/>
        </p:nvGrpSpPr>
        <p:grpSpPr>
          <a:xfrm>
            <a:off x="6497054" y="3570348"/>
            <a:ext cx="2429144" cy="1707992"/>
            <a:chOff x="6497054" y="3570348"/>
            <a:chExt cx="2429144" cy="1707992"/>
          </a:xfrm>
        </p:grpSpPr>
        <p:sp>
          <p:nvSpPr>
            <p:cNvPr id="14" name="TextBox 13"/>
            <p:cNvSpPr txBox="1"/>
            <p:nvPr/>
          </p:nvSpPr>
          <p:spPr>
            <a:xfrm>
              <a:off x="6497054" y="4785897"/>
              <a:ext cx="641684" cy="492443"/>
            </a:xfrm>
            <a:prstGeom prst="rect">
              <a:avLst/>
            </a:prstGeom>
            <a:noFill/>
          </p:spPr>
          <p:txBody>
            <a:bodyPr wrap="square" rtlCol="0">
              <a:spAutoFit/>
            </a:bodyPr>
            <a:lstStyle/>
            <a:p>
              <a:r>
                <a:rPr lang="en-US" b="1" dirty="0" smtClean="0">
                  <a:solidFill>
                    <a:schemeClr val="bg1"/>
                  </a:solidFill>
                </a:rPr>
                <a:t>G</a:t>
              </a:r>
              <a:r>
                <a:rPr lang="en-US" b="1" baseline="-25000" dirty="0" smtClean="0">
                  <a:solidFill>
                    <a:schemeClr val="bg1"/>
                  </a:solidFill>
                </a:rPr>
                <a:t>A</a:t>
              </a:r>
              <a:endParaRPr lang="en-US" b="1" baseline="-25000" dirty="0">
                <a:solidFill>
                  <a:schemeClr val="bg1"/>
                </a:solidFill>
              </a:endParaRPr>
            </a:p>
          </p:txBody>
        </p:sp>
        <p:sp>
          <p:nvSpPr>
            <p:cNvPr id="15" name="TextBox 14"/>
            <p:cNvSpPr txBox="1"/>
            <p:nvPr/>
          </p:nvSpPr>
          <p:spPr>
            <a:xfrm>
              <a:off x="8160038" y="4550625"/>
              <a:ext cx="641684" cy="492443"/>
            </a:xfrm>
            <a:prstGeom prst="rect">
              <a:avLst/>
            </a:prstGeom>
            <a:noFill/>
          </p:spPr>
          <p:txBody>
            <a:bodyPr wrap="square" rtlCol="0">
              <a:spAutoFit/>
            </a:bodyPr>
            <a:lstStyle/>
            <a:p>
              <a:r>
                <a:rPr lang="en-US" b="1" dirty="0" smtClean="0">
                  <a:solidFill>
                    <a:schemeClr val="bg1"/>
                  </a:solidFill>
                </a:rPr>
                <a:t>G</a:t>
              </a:r>
              <a:r>
                <a:rPr lang="en-US" b="1" baseline="-25000" dirty="0" smtClean="0">
                  <a:solidFill>
                    <a:schemeClr val="bg1"/>
                  </a:solidFill>
                </a:rPr>
                <a:t>B</a:t>
              </a:r>
              <a:endParaRPr lang="en-US" b="1" baseline="-25000" dirty="0">
                <a:solidFill>
                  <a:schemeClr val="bg1"/>
                </a:solidFill>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681236" y="3570348"/>
              <a:ext cx="2244962" cy="1438770"/>
            </a:xfrm>
            <a:prstGeom prst="rect">
              <a:avLst/>
            </a:prstGeom>
          </p:spPr>
        </p:pic>
        <p:pic>
          <p:nvPicPr>
            <p:cNvPr id="24" name="Picture 23"/>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6920532" y="3865774"/>
              <a:ext cx="1822416" cy="1013700"/>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Walk Kernels</a:t>
            </a:r>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19</a:t>
            </a:fld>
            <a:endParaRPr lang="en-US" dirty="0"/>
          </a:p>
        </p:txBody>
      </p:sp>
      <p:sp>
        <p:nvSpPr>
          <p:cNvPr id="5" name="Content Placeholder 4"/>
          <p:cNvSpPr>
            <a:spLocks noGrp="1"/>
          </p:cNvSpPr>
          <p:nvPr>
            <p:ph idx="1"/>
          </p:nvPr>
        </p:nvSpPr>
        <p:spPr/>
        <p:txBody>
          <a:bodyPr/>
          <a:lstStyle/>
          <a:p>
            <a:r>
              <a:rPr lang="en-US" sz="3000" dirty="0" err="1" smtClean="0"/>
              <a:t>sim(</a:t>
            </a:r>
            <a:r>
              <a:rPr lang="en-US" sz="3000" b="1" dirty="0" err="1" smtClean="0">
                <a:solidFill>
                  <a:schemeClr val="accent2"/>
                </a:solidFill>
              </a:rPr>
              <a:t>G</a:t>
            </a:r>
            <a:r>
              <a:rPr lang="en-US" sz="3000" b="1" baseline="-25000" dirty="0" err="1" smtClean="0">
                <a:solidFill>
                  <a:schemeClr val="accent2"/>
                </a:solidFill>
              </a:rPr>
              <a:t>A</a:t>
            </a:r>
            <a:r>
              <a:rPr lang="en-US" sz="3000" dirty="0" smtClean="0"/>
              <a:t>,</a:t>
            </a:r>
            <a:r>
              <a:rPr lang="en-US" sz="3000" b="1" dirty="0" smtClean="0">
                <a:solidFill>
                  <a:srgbClr val="3A8051"/>
                </a:solidFill>
              </a:rPr>
              <a:t> G</a:t>
            </a:r>
            <a:r>
              <a:rPr lang="en-US" sz="3000" b="1" baseline="-25000" dirty="0" smtClean="0">
                <a:solidFill>
                  <a:srgbClr val="3A8051"/>
                </a:solidFill>
              </a:rPr>
              <a:t>B</a:t>
            </a:r>
            <a:r>
              <a:rPr lang="en-US" sz="3000" dirty="0" smtClean="0"/>
              <a:t>) = </a:t>
            </a:r>
            <a:r>
              <a:rPr lang="en-US" sz="3000" b="1" dirty="0" smtClean="0"/>
              <a:t>#</a:t>
            </a:r>
            <a:r>
              <a:rPr lang="en-US" sz="3000" dirty="0" smtClean="0"/>
              <a:t> of common walks</a:t>
            </a:r>
          </a:p>
          <a:p>
            <a:pPr lvl="1">
              <a:buNone/>
            </a:pPr>
            <a:endParaRPr lang="en-US" dirty="0" smtClean="0"/>
          </a:p>
          <a:p>
            <a:pPr lvl="1">
              <a:buNone/>
            </a:pPr>
            <a:endParaRPr lang="en-US" dirty="0" smtClean="0"/>
          </a:p>
          <a:p>
            <a:pPr lvl="1">
              <a:buNone/>
            </a:pPr>
            <a:endParaRPr lang="en-US" dirty="0" smtClean="0"/>
          </a:p>
        </p:txBody>
      </p:sp>
      <p:sp>
        <p:nvSpPr>
          <p:cNvPr id="8" name="Rectangle 7"/>
          <p:cNvSpPr/>
          <p:nvPr/>
        </p:nvSpPr>
        <p:spPr>
          <a:xfrm>
            <a:off x="1342932" y="2153411"/>
            <a:ext cx="549295" cy="492443"/>
          </a:xfrm>
          <a:prstGeom prst="rect">
            <a:avLst/>
          </a:prstGeom>
        </p:spPr>
        <p:txBody>
          <a:bodyPr wrap="none">
            <a:spAutoFit/>
          </a:bodyPr>
          <a:lstStyle/>
          <a:p>
            <a:r>
              <a:rPr lang="en-US" b="1" dirty="0" smtClean="0">
                <a:solidFill>
                  <a:schemeClr val="accent2"/>
                </a:solidFill>
                <a:latin typeface="Trebuchet MS"/>
              </a:rPr>
              <a:t>G</a:t>
            </a:r>
            <a:r>
              <a:rPr lang="en-US" b="1" baseline="-25000" dirty="0" smtClean="0">
                <a:solidFill>
                  <a:schemeClr val="accent2"/>
                </a:solidFill>
                <a:latin typeface="Trebuchet MS"/>
              </a:rPr>
              <a:t>A</a:t>
            </a:r>
            <a:endParaRPr lang="en-US" b="1" dirty="0">
              <a:solidFill>
                <a:schemeClr val="accent2"/>
              </a:solidFill>
              <a:latin typeface="Trebuchet MS"/>
            </a:endParaRPr>
          </a:p>
        </p:txBody>
      </p:sp>
      <p:sp>
        <p:nvSpPr>
          <p:cNvPr id="9" name="Rectangle 8"/>
          <p:cNvSpPr/>
          <p:nvPr/>
        </p:nvSpPr>
        <p:spPr>
          <a:xfrm>
            <a:off x="6989752" y="2172127"/>
            <a:ext cx="549295" cy="492443"/>
          </a:xfrm>
          <a:prstGeom prst="rect">
            <a:avLst/>
          </a:prstGeom>
        </p:spPr>
        <p:txBody>
          <a:bodyPr wrap="none">
            <a:spAutoFit/>
          </a:bodyPr>
          <a:lstStyle/>
          <a:p>
            <a:r>
              <a:rPr lang="en-US" b="1" dirty="0" smtClean="0">
                <a:solidFill>
                  <a:srgbClr val="3A8051"/>
                </a:solidFill>
                <a:latin typeface="Trebuchet MS"/>
              </a:rPr>
              <a:t>G</a:t>
            </a:r>
            <a:r>
              <a:rPr lang="en-US" b="1" baseline="-25000" dirty="0" smtClean="0">
                <a:solidFill>
                  <a:srgbClr val="3A8051"/>
                </a:solidFill>
                <a:latin typeface="Trebuchet MS"/>
              </a:rPr>
              <a:t>B</a:t>
            </a:r>
            <a:endParaRPr lang="en-US" b="1" dirty="0">
              <a:solidFill>
                <a:srgbClr val="3A8051"/>
              </a:solidFill>
              <a:latin typeface="Trebuchet MS"/>
            </a:endParaRPr>
          </a:p>
        </p:txBody>
      </p:sp>
      <p:grpSp>
        <p:nvGrpSpPr>
          <p:cNvPr id="12" name="Group 11"/>
          <p:cNvGrpSpPr/>
          <p:nvPr/>
        </p:nvGrpSpPr>
        <p:grpSpPr>
          <a:xfrm>
            <a:off x="2034091" y="1887701"/>
            <a:ext cx="5026790" cy="4279392"/>
            <a:chOff x="2034091" y="1727285"/>
            <a:chExt cx="5026790" cy="4279392"/>
          </a:xfrm>
        </p:grpSpPr>
        <p:pic>
          <p:nvPicPr>
            <p:cNvPr id="10" name="Picture 9" descr="Screen shot 2014-03-06 at 6.01.18 A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34091" y="1727285"/>
              <a:ext cx="5026790" cy="4279392"/>
            </a:xfrm>
            <a:prstGeom prst="rect">
              <a:avLst/>
            </a:prstGeom>
          </p:spPr>
        </p:pic>
        <p:sp>
          <p:nvSpPr>
            <p:cNvPr id="11" name="Rectangle 10"/>
            <p:cNvSpPr/>
            <p:nvPr/>
          </p:nvSpPr>
          <p:spPr bwMode="auto">
            <a:xfrm>
              <a:off x="4451684" y="2286000"/>
              <a:ext cx="334211" cy="374316"/>
            </a:xfrm>
            <a:prstGeom prst="rect">
              <a:avLst/>
            </a:prstGeom>
            <a:solidFill>
              <a:schemeClr val="bg1"/>
            </a:solidFill>
            <a:ln w="28575" cap="flat" cmpd="sng" algn="ctr">
              <a:solidFill>
                <a:schemeClr val="bg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
        <p:nvSpPr>
          <p:cNvPr id="29" name="Rectangle 28"/>
          <p:cNvSpPr/>
          <p:nvPr/>
        </p:nvSpPr>
        <p:spPr bwMode="auto">
          <a:xfrm>
            <a:off x="2179053" y="2954421"/>
            <a:ext cx="2914315" cy="2994526"/>
          </a:xfrm>
          <a:prstGeom prst="rect">
            <a:avLst/>
          </a:prstGeom>
          <a:solidFill>
            <a:schemeClr val="bg1"/>
          </a:solidFill>
          <a:ln w="28575" cap="flat" cmpd="sng" algn="ctr">
            <a:solidFill>
              <a:schemeClr val="bg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0" name="Rectangle 29"/>
          <p:cNvSpPr/>
          <p:nvPr/>
        </p:nvSpPr>
        <p:spPr bwMode="auto">
          <a:xfrm>
            <a:off x="3387555" y="3489159"/>
            <a:ext cx="2914315" cy="2812714"/>
          </a:xfrm>
          <a:prstGeom prst="rect">
            <a:avLst/>
          </a:prstGeom>
          <a:solidFill>
            <a:schemeClr val="bg1"/>
          </a:solidFill>
          <a:ln w="28575" cap="flat" cmpd="sng" algn="ctr">
            <a:solidFill>
              <a:schemeClr val="bg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6" name="TextBox 25"/>
          <p:cNvSpPr txBox="1"/>
          <p:nvPr/>
        </p:nvSpPr>
        <p:spPr>
          <a:xfrm>
            <a:off x="147054" y="5935579"/>
            <a:ext cx="9010298" cy="492443"/>
          </a:xfrm>
          <a:prstGeom prst="rect">
            <a:avLst/>
          </a:prstGeom>
          <a:noFill/>
        </p:spPr>
        <p:txBody>
          <a:bodyPr wrap="square" rtlCol="0">
            <a:spAutoFit/>
          </a:bodyPr>
          <a:lstStyle/>
          <a:p>
            <a:r>
              <a:rPr lang="en-US" dirty="0" smtClean="0"/>
              <a:t>[Kashima+ ‘03, </a:t>
            </a:r>
            <a:r>
              <a:rPr lang="en-US" dirty="0" err="1" smtClean="0"/>
              <a:t>Gaertner</a:t>
            </a:r>
            <a:r>
              <a:rPr lang="en-US" dirty="0" smtClean="0"/>
              <a:t>+ ‘03,Vishwanathan ’10]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Roadmap</a:t>
            </a:r>
            <a:endParaRPr lang="en-US"/>
          </a:p>
        </p:txBody>
      </p:sp>
      <p:sp>
        <p:nvSpPr>
          <p:cNvPr id="24579" name="Content Placeholder 2"/>
          <p:cNvSpPr>
            <a:spLocks noGrp="1"/>
          </p:cNvSpPr>
          <p:nvPr>
            <p:ph idx="1"/>
          </p:nvPr>
        </p:nvSpPr>
        <p:spPr/>
        <p:txBody>
          <a:bodyPr/>
          <a:lstStyle/>
          <a:p>
            <a:r>
              <a:rPr lang="en-US" dirty="0" smtClean="0"/>
              <a:t>Known node correspondence</a:t>
            </a:r>
          </a:p>
          <a:p>
            <a:r>
              <a:rPr lang="en-US" dirty="0" smtClean="0"/>
              <a:t>Unknown node correspondence</a:t>
            </a:r>
          </a:p>
          <a:p>
            <a:pPr lvl="1"/>
            <a:r>
              <a:rPr lang="en-US" dirty="0" smtClean="0"/>
              <a:t>Motivation</a:t>
            </a:r>
          </a:p>
          <a:p>
            <a:pPr lvl="1"/>
            <a:r>
              <a:rPr lang="en-US" dirty="0" err="1" smtClean="0"/>
              <a:t>Unipartite</a:t>
            </a:r>
            <a:r>
              <a:rPr lang="en-US" dirty="0" smtClean="0"/>
              <a:t> graphs</a:t>
            </a:r>
          </a:p>
          <a:p>
            <a:pPr lvl="1"/>
            <a:r>
              <a:rPr lang="en-US" dirty="0" smtClean="0"/>
              <a:t>Bipartite graphs</a:t>
            </a:r>
          </a:p>
          <a:p>
            <a:pPr lvl="1"/>
            <a:r>
              <a:rPr lang="en-US" dirty="0" smtClean="0"/>
              <a:t>Summary</a:t>
            </a:r>
          </a:p>
        </p:txBody>
      </p:sp>
      <p:sp>
        <p:nvSpPr>
          <p:cNvPr id="9" name="Slide Number Placeholder 8"/>
          <p:cNvSpPr>
            <a:spLocks noGrp="1"/>
          </p:cNvSpPr>
          <p:nvPr>
            <p:ph type="sldNum" sz="quarter" idx="12"/>
          </p:nvPr>
        </p:nvSpPr>
        <p:spPr/>
        <p:txBody>
          <a:bodyPr/>
          <a:lstStyle/>
          <a:p>
            <a:fld id="{DCE7192F-BC13-4247-B5B9-A19097533586}" type="slidenum">
              <a:rPr lang="en-US" smtClean="0"/>
              <a:pPr/>
              <a:t>2</a:t>
            </a:fld>
            <a:endParaRPr lang="en-US" dirty="0"/>
          </a:p>
        </p:txBody>
      </p:sp>
      <p:pic>
        <p:nvPicPr>
          <p:cNvPr id="24583"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286935"/>
            <a:ext cx="24574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48545" y="1622576"/>
            <a:ext cx="5400929" cy="587375"/>
          </a:xfrm>
          <a:prstGeom prst="rect">
            <a:avLst/>
          </a:prstGeom>
          <a:noFill/>
          <a:ln w="38100">
            <a:solidFill>
              <a:srgbClr val="8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23" y="1167732"/>
            <a:ext cx="438728" cy="4572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Walk Kernels</a:t>
            </a:r>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20</a:t>
            </a:fld>
            <a:endParaRPr lang="en-US" dirty="0"/>
          </a:p>
        </p:txBody>
      </p:sp>
      <p:sp>
        <p:nvSpPr>
          <p:cNvPr id="5" name="Content Placeholder 4"/>
          <p:cNvSpPr>
            <a:spLocks noGrp="1"/>
          </p:cNvSpPr>
          <p:nvPr>
            <p:ph idx="1"/>
          </p:nvPr>
        </p:nvSpPr>
        <p:spPr/>
        <p:txBody>
          <a:bodyPr/>
          <a:lstStyle/>
          <a:p>
            <a:r>
              <a:rPr lang="en-US" sz="3000" dirty="0" err="1" smtClean="0"/>
              <a:t>sim(</a:t>
            </a:r>
            <a:r>
              <a:rPr lang="en-US" sz="3000" b="1" dirty="0" err="1" smtClean="0">
                <a:solidFill>
                  <a:schemeClr val="accent2"/>
                </a:solidFill>
              </a:rPr>
              <a:t>G</a:t>
            </a:r>
            <a:r>
              <a:rPr lang="en-US" sz="3000" b="1" baseline="-25000" dirty="0" err="1" smtClean="0">
                <a:solidFill>
                  <a:schemeClr val="accent2"/>
                </a:solidFill>
              </a:rPr>
              <a:t>A</a:t>
            </a:r>
            <a:r>
              <a:rPr lang="en-US" sz="3000" dirty="0" smtClean="0"/>
              <a:t>,</a:t>
            </a:r>
            <a:r>
              <a:rPr lang="en-US" sz="3000" b="1" dirty="0" smtClean="0">
                <a:solidFill>
                  <a:srgbClr val="3A8051"/>
                </a:solidFill>
              </a:rPr>
              <a:t> G</a:t>
            </a:r>
            <a:r>
              <a:rPr lang="en-US" sz="3000" b="1" baseline="-25000" dirty="0" smtClean="0">
                <a:solidFill>
                  <a:srgbClr val="3A8051"/>
                </a:solidFill>
              </a:rPr>
              <a:t>B</a:t>
            </a:r>
            <a:r>
              <a:rPr lang="en-US" sz="3000" dirty="0" smtClean="0"/>
              <a:t>) = </a:t>
            </a:r>
            <a:r>
              <a:rPr lang="en-US" sz="3000" b="1" dirty="0" smtClean="0"/>
              <a:t>#</a:t>
            </a:r>
            <a:r>
              <a:rPr lang="en-US" sz="3000" dirty="0" smtClean="0"/>
              <a:t> of common walks</a:t>
            </a:r>
          </a:p>
          <a:p>
            <a:pPr lvl="1">
              <a:buNone/>
            </a:pPr>
            <a:endParaRPr lang="en-US" dirty="0" smtClean="0"/>
          </a:p>
          <a:p>
            <a:pPr lvl="1">
              <a:buNone/>
            </a:pPr>
            <a:endParaRPr lang="en-US" dirty="0" smtClean="0"/>
          </a:p>
          <a:p>
            <a:pPr lvl="1">
              <a:buNone/>
            </a:pPr>
            <a:endParaRPr lang="en-US" dirty="0" smtClean="0"/>
          </a:p>
        </p:txBody>
      </p:sp>
      <p:sp>
        <p:nvSpPr>
          <p:cNvPr id="8" name="Rectangle 7"/>
          <p:cNvSpPr/>
          <p:nvPr/>
        </p:nvSpPr>
        <p:spPr>
          <a:xfrm>
            <a:off x="1342932" y="2153411"/>
            <a:ext cx="549295" cy="492443"/>
          </a:xfrm>
          <a:prstGeom prst="rect">
            <a:avLst/>
          </a:prstGeom>
        </p:spPr>
        <p:txBody>
          <a:bodyPr wrap="none">
            <a:spAutoFit/>
          </a:bodyPr>
          <a:lstStyle/>
          <a:p>
            <a:r>
              <a:rPr lang="en-US" b="1" dirty="0" smtClean="0">
                <a:solidFill>
                  <a:schemeClr val="accent2"/>
                </a:solidFill>
                <a:latin typeface="Trebuchet MS"/>
              </a:rPr>
              <a:t>G</a:t>
            </a:r>
            <a:r>
              <a:rPr lang="en-US" b="1" baseline="-25000" dirty="0" smtClean="0">
                <a:solidFill>
                  <a:schemeClr val="accent2"/>
                </a:solidFill>
                <a:latin typeface="Trebuchet MS"/>
              </a:rPr>
              <a:t>A</a:t>
            </a:r>
            <a:endParaRPr lang="en-US" b="1" dirty="0">
              <a:solidFill>
                <a:schemeClr val="accent2"/>
              </a:solidFill>
              <a:latin typeface="Trebuchet MS"/>
            </a:endParaRPr>
          </a:p>
        </p:txBody>
      </p:sp>
      <p:sp>
        <p:nvSpPr>
          <p:cNvPr id="9" name="Rectangle 8"/>
          <p:cNvSpPr/>
          <p:nvPr/>
        </p:nvSpPr>
        <p:spPr>
          <a:xfrm>
            <a:off x="6989752" y="2172127"/>
            <a:ext cx="549295" cy="492443"/>
          </a:xfrm>
          <a:prstGeom prst="rect">
            <a:avLst/>
          </a:prstGeom>
        </p:spPr>
        <p:txBody>
          <a:bodyPr wrap="none">
            <a:spAutoFit/>
          </a:bodyPr>
          <a:lstStyle/>
          <a:p>
            <a:r>
              <a:rPr lang="en-US" b="1" dirty="0" smtClean="0">
                <a:solidFill>
                  <a:srgbClr val="3A8051"/>
                </a:solidFill>
                <a:latin typeface="Trebuchet MS"/>
              </a:rPr>
              <a:t>G</a:t>
            </a:r>
            <a:r>
              <a:rPr lang="en-US" b="1" baseline="-25000" dirty="0" smtClean="0">
                <a:solidFill>
                  <a:srgbClr val="3A8051"/>
                </a:solidFill>
                <a:latin typeface="Trebuchet MS"/>
              </a:rPr>
              <a:t>B</a:t>
            </a:r>
            <a:endParaRPr lang="en-US" b="1" dirty="0">
              <a:solidFill>
                <a:srgbClr val="3A8051"/>
              </a:solidFill>
              <a:latin typeface="Trebuchet MS"/>
            </a:endParaRPr>
          </a:p>
        </p:txBody>
      </p:sp>
      <p:grpSp>
        <p:nvGrpSpPr>
          <p:cNvPr id="3" name="Group 11"/>
          <p:cNvGrpSpPr/>
          <p:nvPr/>
        </p:nvGrpSpPr>
        <p:grpSpPr>
          <a:xfrm>
            <a:off x="2034091" y="1887701"/>
            <a:ext cx="5026790" cy="4279392"/>
            <a:chOff x="2034091" y="1727285"/>
            <a:chExt cx="5026790" cy="4279392"/>
          </a:xfrm>
        </p:grpSpPr>
        <p:pic>
          <p:nvPicPr>
            <p:cNvPr id="10" name="Picture 9" descr="Screen shot 2014-03-06 at 6.01.18 A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34091" y="1727285"/>
              <a:ext cx="5026790" cy="4279392"/>
            </a:xfrm>
            <a:prstGeom prst="rect">
              <a:avLst/>
            </a:prstGeom>
          </p:spPr>
        </p:pic>
        <p:sp>
          <p:nvSpPr>
            <p:cNvPr id="11" name="Rectangle 10"/>
            <p:cNvSpPr/>
            <p:nvPr/>
          </p:nvSpPr>
          <p:spPr bwMode="auto">
            <a:xfrm>
              <a:off x="4451684" y="2286000"/>
              <a:ext cx="334211" cy="374316"/>
            </a:xfrm>
            <a:prstGeom prst="rect">
              <a:avLst/>
            </a:prstGeom>
            <a:solidFill>
              <a:schemeClr val="bg1"/>
            </a:solidFill>
            <a:ln w="28575" cap="flat" cmpd="sng" algn="ctr">
              <a:solidFill>
                <a:schemeClr val="bg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cxnSp>
        <p:nvCxnSpPr>
          <p:cNvPr id="14" name="Straight Connector 13"/>
          <p:cNvCxnSpPr/>
          <p:nvPr/>
        </p:nvCxnSpPr>
        <p:spPr bwMode="auto">
          <a:xfrm flipV="1">
            <a:off x="2299368" y="2433054"/>
            <a:ext cx="521368" cy="280735"/>
          </a:xfrm>
          <a:prstGeom prst="line">
            <a:avLst/>
          </a:prstGeom>
          <a:solidFill>
            <a:schemeClr val="accent1"/>
          </a:solidFill>
          <a:ln w="57150" cap="flat" cmpd="sng" algn="ctr">
            <a:solidFill>
              <a:srgbClr val="FF6600"/>
            </a:solidFill>
            <a:prstDash val="solid"/>
            <a:round/>
            <a:headEnd type="none" w="sm" len="sm"/>
            <a:tailEnd type="none" w="med" len="med"/>
          </a:ln>
          <a:effectLst/>
        </p:spPr>
      </p:cxnSp>
      <p:cxnSp>
        <p:nvCxnSpPr>
          <p:cNvPr id="15" name="Straight Connector 14"/>
          <p:cNvCxnSpPr/>
          <p:nvPr/>
        </p:nvCxnSpPr>
        <p:spPr bwMode="auto">
          <a:xfrm flipV="1">
            <a:off x="5446295" y="2272632"/>
            <a:ext cx="422442" cy="326191"/>
          </a:xfrm>
          <a:prstGeom prst="line">
            <a:avLst/>
          </a:prstGeom>
          <a:solidFill>
            <a:schemeClr val="accent1"/>
          </a:solidFill>
          <a:ln w="57150" cap="flat" cmpd="sng" algn="ctr">
            <a:solidFill>
              <a:srgbClr val="FF6600"/>
            </a:solidFill>
            <a:prstDash val="solid"/>
            <a:round/>
            <a:headEnd type="none" w="sm" len="sm"/>
            <a:tailEnd type="none" w="med" len="med"/>
          </a:ln>
          <a:effectLst/>
        </p:spPr>
      </p:cxnSp>
      <p:cxnSp>
        <p:nvCxnSpPr>
          <p:cNvPr id="18" name="Straight Connector 17"/>
          <p:cNvCxnSpPr/>
          <p:nvPr/>
        </p:nvCxnSpPr>
        <p:spPr bwMode="auto">
          <a:xfrm>
            <a:off x="2973137" y="3347455"/>
            <a:ext cx="2641600" cy="1719177"/>
          </a:xfrm>
          <a:prstGeom prst="line">
            <a:avLst/>
          </a:prstGeom>
          <a:solidFill>
            <a:schemeClr val="accent1"/>
          </a:solidFill>
          <a:ln w="57150" cap="flat" cmpd="sng" algn="ctr">
            <a:solidFill>
              <a:srgbClr val="FF6600"/>
            </a:solidFill>
            <a:prstDash val="solid"/>
            <a:round/>
            <a:headEnd type="none" w="sm" len="sm"/>
            <a:tailEnd type="none" w="med" len="med"/>
          </a:ln>
          <a:effectLst/>
        </p:spPr>
      </p:cxnSp>
      <p:cxnSp>
        <p:nvCxnSpPr>
          <p:cNvPr id="20" name="Straight Connector 19"/>
          <p:cNvCxnSpPr/>
          <p:nvPr/>
        </p:nvCxnSpPr>
        <p:spPr bwMode="auto">
          <a:xfrm flipV="1">
            <a:off x="2291348" y="2553368"/>
            <a:ext cx="1465178" cy="232612"/>
          </a:xfrm>
          <a:prstGeom prst="line">
            <a:avLst/>
          </a:prstGeom>
          <a:solidFill>
            <a:schemeClr val="accent1"/>
          </a:solidFill>
          <a:ln w="57150" cap="flat" cmpd="sng" algn="ctr">
            <a:solidFill>
              <a:srgbClr val="0000FF"/>
            </a:solidFill>
            <a:prstDash val="solid"/>
            <a:round/>
            <a:headEnd type="none" w="sm" len="sm"/>
            <a:tailEnd type="none" w="med" len="med"/>
          </a:ln>
          <a:effectLst/>
        </p:spPr>
      </p:cxnSp>
      <p:cxnSp>
        <p:nvCxnSpPr>
          <p:cNvPr id="22" name="Straight Connector 21"/>
          <p:cNvCxnSpPr/>
          <p:nvPr/>
        </p:nvCxnSpPr>
        <p:spPr bwMode="auto">
          <a:xfrm>
            <a:off x="5478380" y="2671011"/>
            <a:ext cx="1045409" cy="711200"/>
          </a:xfrm>
          <a:prstGeom prst="line">
            <a:avLst/>
          </a:prstGeom>
          <a:solidFill>
            <a:schemeClr val="accent1"/>
          </a:solidFill>
          <a:ln w="57150" cap="flat" cmpd="sng" algn="ctr">
            <a:solidFill>
              <a:srgbClr val="0000FF"/>
            </a:solidFill>
            <a:prstDash val="solid"/>
            <a:round/>
            <a:headEnd type="none" w="sm" len="sm"/>
            <a:tailEnd type="none" w="med" len="med"/>
          </a:ln>
          <a:effectLst/>
        </p:spPr>
      </p:cxnSp>
      <p:cxnSp>
        <p:nvCxnSpPr>
          <p:cNvPr id="24" name="Straight Connector 23"/>
          <p:cNvCxnSpPr/>
          <p:nvPr/>
        </p:nvCxnSpPr>
        <p:spPr bwMode="auto">
          <a:xfrm rot="5400000">
            <a:off x="2469149" y="3549316"/>
            <a:ext cx="518694" cy="270043"/>
          </a:xfrm>
          <a:prstGeom prst="line">
            <a:avLst/>
          </a:prstGeom>
          <a:solidFill>
            <a:schemeClr val="accent1"/>
          </a:solidFill>
          <a:ln w="57150" cap="flat" cmpd="sng" algn="ctr">
            <a:solidFill>
              <a:srgbClr val="0000FF"/>
            </a:solidFill>
            <a:prstDash val="solid"/>
            <a:round/>
            <a:headEnd type="none" w="sm" len="sm"/>
            <a:tailEnd type="none" w="med" len="med"/>
          </a:ln>
          <a:effectLst/>
        </p:spPr>
      </p:cxnSp>
      <p:sp>
        <p:nvSpPr>
          <p:cNvPr id="17" name="TextBox 16"/>
          <p:cNvSpPr txBox="1"/>
          <p:nvPr/>
        </p:nvSpPr>
        <p:spPr>
          <a:xfrm>
            <a:off x="5587999" y="4243136"/>
            <a:ext cx="3756527" cy="1477328"/>
          </a:xfrm>
          <a:prstGeom prst="rect">
            <a:avLst/>
          </a:prstGeom>
          <a:noFill/>
        </p:spPr>
        <p:txBody>
          <a:bodyPr wrap="square" rtlCol="0">
            <a:spAutoFit/>
          </a:bodyPr>
          <a:lstStyle/>
          <a:p>
            <a:r>
              <a:rPr lang="en-US" sz="3000" b="1" dirty="0" smtClean="0"/>
              <a:t>Random walk </a:t>
            </a:r>
          </a:p>
          <a:p>
            <a:r>
              <a:rPr lang="en-US" sz="3000" b="1" dirty="0" smtClean="0"/>
              <a:t>on the</a:t>
            </a:r>
          </a:p>
          <a:p>
            <a:r>
              <a:rPr lang="en-US" sz="3000" b="1" dirty="0" smtClean="0"/>
              <a:t>Product graph</a:t>
            </a:r>
            <a:endParaRPr lang="en-US" sz="3000" b="1" dirty="0"/>
          </a:p>
        </p:txBody>
      </p:sp>
      <p:grpSp>
        <p:nvGrpSpPr>
          <p:cNvPr id="23" name="Group 22"/>
          <p:cNvGrpSpPr/>
          <p:nvPr/>
        </p:nvGrpSpPr>
        <p:grpSpPr>
          <a:xfrm>
            <a:off x="6489030" y="3625532"/>
            <a:ext cx="2072111" cy="972693"/>
            <a:chOff x="6489030" y="3625532"/>
            <a:chExt cx="2072111" cy="972693"/>
          </a:xfrm>
        </p:grpSpPr>
        <p:sp>
          <p:nvSpPr>
            <p:cNvPr id="19" name="TextBox 18"/>
            <p:cNvSpPr txBox="1"/>
            <p:nvPr/>
          </p:nvSpPr>
          <p:spPr>
            <a:xfrm>
              <a:off x="6489030" y="3767228"/>
              <a:ext cx="2066759" cy="830997"/>
            </a:xfrm>
            <a:prstGeom prst="rect">
              <a:avLst/>
            </a:prstGeom>
            <a:noFill/>
          </p:spPr>
          <p:txBody>
            <a:bodyPr wrap="square" rtlCol="0">
              <a:spAutoFit/>
            </a:bodyPr>
            <a:lstStyle/>
            <a:p>
              <a:r>
                <a:rPr lang="en-US" sz="4800" b="1" dirty="0" smtClean="0"/>
                <a:t>=</a:t>
              </a:r>
              <a:endParaRPr lang="en-US" sz="4800" b="1" dirty="0"/>
            </a:p>
          </p:txBody>
        </p:sp>
        <p:sp>
          <p:nvSpPr>
            <p:cNvPr id="21" name="TextBox 20"/>
            <p:cNvSpPr txBox="1"/>
            <p:nvPr/>
          </p:nvSpPr>
          <p:spPr>
            <a:xfrm>
              <a:off x="6494382" y="3625532"/>
              <a:ext cx="2066759" cy="830997"/>
            </a:xfrm>
            <a:prstGeom prst="rect">
              <a:avLst/>
            </a:prstGeom>
            <a:noFill/>
          </p:spPr>
          <p:txBody>
            <a:bodyPr wrap="square" rtlCol="0">
              <a:spAutoFit/>
            </a:bodyPr>
            <a:lstStyle/>
            <a:p>
              <a:r>
                <a:rPr lang="en-US" sz="4800" b="1" dirty="0" smtClean="0"/>
                <a:t>=</a:t>
              </a:r>
              <a:endParaRPr lang="en-US" sz="4800" b="1" dirty="0"/>
            </a:p>
          </p:txBody>
        </p:sp>
      </p:grpSp>
      <p:sp>
        <p:nvSpPr>
          <p:cNvPr id="25" name="TextBox 24"/>
          <p:cNvSpPr txBox="1"/>
          <p:nvPr/>
        </p:nvSpPr>
        <p:spPr>
          <a:xfrm>
            <a:off x="-735234" y="6042523"/>
            <a:ext cx="9010298" cy="492443"/>
          </a:xfrm>
          <a:prstGeom prst="rect">
            <a:avLst/>
          </a:prstGeom>
          <a:noFill/>
        </p:spPr>
        <p:txBody>
          <a:bodyPr wrap="square" rtlCol="0">
            <a:spAutoFit/>
          </a:bodyPr>
          <a:lstStyle/>
          <a:p>
            <a:r>
              <a:rPr lang="en-US" dirty="0" smtClean="0"/>
              <a:t>[Kashima+ ‘03, </a:t>
            </a:r>
            <a:r>
              <a:rPr lang="en-US" dirty="0" err="1" smtClean="0"/>
              <a:t>Gaertner</a:t>
            </a:r>
            <a:r>
              <a:rPr lang="en-US" dirty="0" smtClean="0"/>
              <a:t>+ ‘03,Vishwanathan ’10]</a:t>
            </a:r>
            <a:endParaRPr lang="en-US" dirty="0"/>
          </a:p>
        </p:txBody>
      </p:sp>
      <p:cxnSp>
        <p:nvCxnSpPr>
          <p:cNvPr id="27" name="Straight Connector 26"/>
          <p:cNvCxnSpPr/>
          <p:nvPr/>
        </p:nvCxnSpPr>
        <p:spPr bwMode="auto">
          <a:xfrm>
            <a:off x="2951748" y="3366169"/>
            <a:ext cx="2649620" cy="991936"/>
          </a:xfrm>
          <a:prstGeom prst="line">
            <a:avLst/>
          </a:prstGeom>
          <a:solidFill>
            <a:schemeClr val="accent1"/>
          </a:solidFill>
          <a:ln w="57150" cap="flat" cmpd="sng" algn="ctr">
            <a:solidFill>
              <a:srgbClr val="FF6600"/>
            </a:solidFill>
            <a:prstDash val="solid"/>
            <a:round/>
            <a:headEnd type="none" w="sm" len="sm"/>
            <a:tailEnd type="none" w="med" len="med"/>
          </a:ln>
          <a:effectLst/>
        </p:spPr>
      </p:cxnSp>
      <p:cxnSp>
        <p:nvCxnSpPr>
          <p:cNvPr id="28" name="Straight Connector 27"/>
          <p:cNvCxnSpPr/>
          <p:nvPr/>
        </p:nvCxnSpPr>
        <p:spPr bwMode="auto">
          <a:xfrm flipH="1">
            <a:off x="2633576" y="3462424"/>
            <a:ext cx="334211" cy="1163050"/>
          </a:xfrm>
          <a:prstGeom prst="line">
            <a:avLst/>
          </a:prstGeom>
          <a:solidFill>
            <a:schemeClr val="accent1"/>
          </a:solidFill>
          <a:ln w="57150" cap="flat" cmpd="sng" algn="ctr">
            <a:solidFill>
              <a:srgbClr val="0000FF"/>
            </a:solidFill>
            <a:prstDash val="solid"/>
            <a:round/>
            <a:headEnd type="none" w="sm" len="sm"/>
            <a:tailEnd type="none" w="med" len="med"/>
          </a:ln>
          <a:effectLst/>
        </p:spPr>
      </p:cxnSp>
      <p:cxnSp>
        <p:nvCxnSpPr>
          <p:cNvPr id="29" name="Straight Connector 28"/>
          <p:cNvCxnSpPr/>
          <p:nvPr/>
        </p:nvCxnSpPr>
        <p:spPr bwMode="auto">
          <a:xfrm>
            <a:off x="2941053" y="3395579"/>
            <a:ext cx="2687052" cy="1737895"/>
          </a:xfrm>
          <a:prstGeom prst="line">
            <a:avLst/>
          </a:prstGeom>
          <a:solidFill>
            <a:schemeClr val="accent1"/>
          </a:solidFill>
          <a:ln w="57150" cap="flat" cmpd="sng" algn="ctr">
            <a:solidFill>
              <a:srgbClr val="0000FF"/>
            </a:solidFill>
            <a:prstDash val="solid"/>
            <a:round/>
            <a:headEnd type="none" w="sm" len="sm"/>
            <a:tailEnd type="none" w="med" len="med"/>
          </a:ln>
          <a:effectLst/>
        </p:spPr>
      </p:cxnSp>
      <p:cxnSp>
        <p:nvCxnSpPr>
          <p:cNvPr id="35" name="Straight Connector 34"/>
          <p:cNvCxnSpPr/>
          <p:nvPr/>
        </p:nvCxnSpPr>
        <p:spPr bwMode="auto">
          <a:xfrm flipH="1">
            <a:off x="2580106" y="3451727"/>
            <a:ext cx="336885" cy="1187115"/>
          </a:xfrm>
          <a:prstGeom prst="line">
            <a:avLst/>
          </a:prstGeom>
          <a:solidFill>
            <a:schemeClr val="accent1"/>
          </a:solidFill>
          <a:ln w="57150" cap="flat" cmpd="sng" algn="ctr">
            <a:solidFill>
              <a:srgbClr val="FF6600"/>
            </a:solidFill>
            <a:prstDash val="solid"/>
            <a:round/>
            <a:headEnd type="none" w="sm" len="sm"/>
            <a:tailEnd type="none" w="med" len="med"/>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Walk Kernels</a:t>
            </a:r>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21</a:t>
            </a:fld>
            <a:endParaRPr lang="en-US" dirty="0"/>
          </a:p>
        </p:txBody>
      </p:sp>
      <p:sp>
        <p:nvSpPr>
          <p:cNvPr id="5" name="Content Placeholder 4"/>
          <p:cNvSpPr>
            <a:spLocks noGrp="1"/>
          </p:cNvSpPr>
          <p:nvPr>
            <p:ph idx="1"/>
          </p:nvPr>
        </p:nvSpPr>
        <p:spPr/>
        <p:txBody>
          <a:bodyPr/>
          <a:lstStyle/>
          <a:p>
            <a:r>
              <a:rPr lang="en-US" sz="3200" dirty="0" smtClean="0"/>
              <a:t>O(n</a:t>
            </a:r>
            <a:r>
              <a:rPr lang="en-US" sz="3200" baseline="30000" dirty="0" smtClean="0"/>
              <a:t>6</a:t>
            </a:r>
            <a:r>
              <a:rPr lang="en-US" sz="3200" dirty="0" smtClean="0"/>
              <a:t>)</a:t>
            </a:r>
          </a:p>
          <a:p>
            <a:r>
              <a:rPr lang="en-US" sz="3200" dirty="0" smtClean="0"/>
              <a:t>O(n</a:t>
            </a:r>
            <a:r>
              <a:rPr lang="en-US" sz="3200" baseline="30000" dirty="0" smtClean="0"/>
              <a:t>3</a:t>
            </a:r>
            <a:r>
              <a:rPr lang="en-US" sz="3200" dirty="0" smtClean="0"/>
              <a:t>)</a:t>
            </a:r>
            <a:r>
              <a:rPr lang="en-US" sz="3000" dirty="0" smtClean="0"/>
              <a:t> by reduction to Sylvester equation!</a:t>
            </a:r>
          </a:p>
          <a:p>
            <a:pPr>
              <a:buNone/>
            </a:pPr>
            <a:r>
              <a:rPr lang="en-US" sz="3000" dirty="0" smtClean="0"/>
              <a:t>                 </a:t>
            </a:r>
            <a:r>
              <a:rPr lang="en-US" sz="3000" b="1" dirty="0" smtClean="0"/>
              <a:t>X</a:t>
            </a:r>
            <a:r>
              <a:rPr lang="en-US" sz="3000" dirty="0" smtClean="0"/>
              <a:t>  = </a:t>
            </a:r>
            <a:r>
              <a:rPr lang="en-US" sz="3000" b="1" dirty="0" smtClean="0"/>
              <a:t>S  X  T</a:t>
            </a:r>
            <a:r>
              <a:rPr lang="en-US" sz="3000" dirty="0" smtClean="0"/>
              <a:t> +  </a:t>
            </a:r>
            <a:r>
              <a:rPr lang="en-US" sz="3000" b="1" dirty="0" smtClean="0"/>
              <a:t>X</a:t>
            </a:r>
            <a:r>
              <a:rPr lang="en-US" sz="3000" b="1" baseline="-25000" dirty="0" smtClean="0"/>
              <a:t>0</a:t>
            </a:r>
          </a:p>
          <a:p>
            <a:pPr lvl="1">
              <a:buNone/>
            </a:pPr>
            <a:endParaRPr lang="en-US" dirty="0" smtClean="0"/>
          </a:p>
          <a:p>
            <a:pPr lvl="1">
              <a:buNone/>
            </a:pPr>
            <a:endParaRPr lang="en-US" dirty="0" smtClean="0"/>
          </a:p>
          <a:p>
            <a:pPr lvl="1">
              <a:buNone/>
            </a:pPr>
            <a:endParaRPr lang="en-US" dirty="0" smtClean="0"/>
          </a:p>
        </p:txBody>
      </p:sp>
      <p:grpSp>
        <p:nvGrpSpPr>
          <p:cNvPr id="27" name="Group 26"/>
          <p:cNvGrpSpPr/>
          <p:nvPr/>
        </p:nvGrpSpPr>
        <p:grpSpPr>
          <a:xfrm>
            <a:off x="2488603" y="2981158"/>
            <a:ext cx="5131383" cy="3185935"/>
            <a:chOff x="2034091" y="2446416"/>
            <a:chExt cx="5920120" cy="3720677"/>
          </a:xfrm>
        </p:grpSpPr>
        <p:grpSp>
          <p:nvGrpSpPr>
            <p:cNvPr id="3" name="Group 11"/>
            <p:cNvGrpSpPr/>
            <p:nvPr/>
          </p:nvGrpSpPr>
          <p:grpSpPr>
            <a:xfrm>
              <a:off x="2034091" y="2446416"/>
              <a:ext cx="5026790" cy="3720677"/>
              <a:chOff x="2034091" y="2286000"/>
              <a:chExt cx="5026790" cy="3720677"/>
            </a:xfrm>
          </p:grpSpPr>
          <p:pic>
            <p:nvPicPr>
              <p:cNvPr id="10" name="Picture 9" descr="Screen shot 2014-03-06 at 6.01.18 A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34091" y="2808041"/>
                <a:ext cx="5026790" cy="3198636"/>
              </a:xfrm>
              <a:prstGeom prst="rect">
                <a:avLst/>
              </a:prstGeom>
            </p:spPr>
          </p:pic>
          <p:sp>
            <p:nvSpPr>
              <p:cNvPr id="11" name="Rectangle 10"/>
              <p:cNvSpPr/>
              <p:nvPr/>
            </p:nvSpPr>
            <p:spPr bwMode="auto">
              <a:xfrm>
                <a:off x="4451684" y="2286000"/>
                <a:ext cx="334211" cy="374316"/>
              </a:xfrm>
              <a:prstGeom prst="rect">
                <a:avLst/>
              </a:prstGeom>
              <a:solidFill>
                <a:schemeClr val="bg1"/>
              </a:solidFill>
              <a:ln w="28575" cap="flat" cmpd="sng" algn="ctr">
                <a:solidFill>
                  <a:schemeClr val="bg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
          <p:nvSpPr>
            <p:cNvPr id="23" name="Rectangle 22"/>
            <p:cNvSpPr/>
            <p:nvPr/>
          </p:nvSpPr>
          <p:spPr bwMode="auto">
            <a:xfrm>
              <a:off x="5887450" y="2606843"/>
              <a:ext cx="2066761" cy="1163052"/>
            </a:xfrm>
            <a:prstGeom prst="rect">
              <a:avLst/>
            </a:prstGeom>
            <a:solidFill>
              <a:schemeClr val="bg1"/>
            </a:solidFill>
            <a:ln w="28575" cap="flat" cmpd="sng" algn="ctr">
              <a:solidFill>
                <a:schemeClr val="bg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
        <p:nvSpPr>
          <p:cNvPr id="25" name="TextBox 24"/>
          <p:cNvSpPr txBox="1"/>
          <p:nvPr/>
        </p:nvSpPr>
        <p:spPr>
          <a:xfrm>
            <a:off x="5587999" y="4243136"/>
            <a:ext cx="3756527" cy="1477328"/>
          </a:xfrm>
          <a:prstGeom prst="rect">
            <a:avLst/>
          </a:prstGeom>
          <a:noFill/>
        </p:spPr>
        <p:txBody>
          <a:bodyPr wrap="square" rtlCol="0">
            <a:spAutoFit/>
          </a:bodyPr>
          <a:lstStyle/>
          <a:p>
            <a:r>
              <a:rPr lang="en-US" sz="3000" b="1" dirty="0" smtClean="0"/>
              <a:t>Random walk </a:t>
            </a:r>
          </a:p>
          <a:p>
            <a:r>
              <a:rPr lang="en-US" sz="3000" b="1" dirty="0" smtClean="0"/>
              <a:t>on the</a:t>
            </a:r>
          </a:p>
          <a:p>
            <a:r>
              <a:rPr lang="en-US" sz="3000" b="1" dirty="0" smtClean="0"/>
              <a:t>Product graph</a:t>
            </a:r>
            <a:endParaRPr lang="en-US" sz="3000" b="1" dirty="0"/>
          </a:p>
        </p:txBody>
      </p:sp>
      <p:grpSp>
        <p:nvGrpSpPr>
          <p:cNvPr id="57" name="Group 56"/>
          <p:cNvGrpSpPr/>
          <p:nvPr/>
        </p:nvGrpSpPr>
        <p:grpSpPr>
          <a:xfrm>
            <a:off x="2660317" y="2804719"/>
            <a:ext cx="2756532" cy="379646"/>
            <a:chOff x="2660317" y="2804719"/>
            <a:chExt cx="2756532" cy="379646"/>
          </a:xfrm>
        </p:grpSpPr>
        <p:sp>
          <p:nvSpPr>
            <p:cNvPr id="30" name="Rectangle 29"/>
            <p:cNvSpPr/>
            <p:nvPr/>
          </p:nvSpPr>
          <p:spPr bwMode="auto">
            <a:xfrm>
              <a:off x="3882186" y="2812716"/>
              <a:ext cx="360947" cy="36094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600" b="0" i="0" u="none" strike="noStrike" cap="none" normalizeH="0" baseline="0" dirty="0" smtClean="0">
                  <a:ln>
                    <a:noFill/>
                  </a:ln>
                  <a:solidFill>
                    <a:schemeClr val="tx1"/>
                  </a:solidFill>
                  <a:effectLst/>
                  <a:latin typeface="Arial" pitchFamily="-112" charset="0"/>
                </a:rPr>
                <a:t>?</a:t>
              </a:r>
              <a:endParaRPr kumimoji="1" lang="en-US" sz="2600" b="0" i="0" u="none" strike="noStrike" cap="none" normalizeH="0" baseline="0" dirty="0">
                <a:ln>
                  <a:noFill/>
                </a:ln>
                <a:solidFill>
                  <a:schemeClr val="tx1"/>
                </a:solidFill>
                <a:effectLst/>
                <a:latin typeface="Arial" pitchFamily="-112" charset="0"/>
              </a:endParaRPr>
            </a:p>
          </p:txBody>
        </p:sp>
        <p:grpSp>
          <p:nvGrpSpPr>
            <p:cNvPr id="39" name="Group 38"/>
            <p:cNvGrpSpPr/>
            <p:nvPr/>
          </p:nvGrpSpPr>
          <p:grpSpPr>
            <a:xfrm>
              <a:off x="4328682" y="2818068"/>
              <a:ext cx="1088167" cy="366297"/>
              <a:chOff x="4328682" y="2818068"/>
              <a:chExt cx="1088167" cy="366297"/>
            </a:xfrm>
          </p:grpSpPr>
          <p:sp>
            <p:nvSpPr>
              <p:cNvPr id="31" name="Rectangle 30"/>
              <p:cNvSpPr/>
              <p:nvPr/>
            </p:nvSpPr>
            <p:spPr bwMode="auto">
              <a:xfrm>
                <a:off x="4328682" y="2818068"/>
                <a:ext cx="360947" cy="36094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2" name="Rectangle 31"/>
              <p:cNvSpPr/>
              <p:nvPr/>
            </p:nvSpPr>
            <p:spPr bwMode="auto">
              <a:xfrm>
                <a:off x="5055902" y="2823417"/>
                <a:ext cx="360947" cy="36094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3" name="Rectangle 32"/>
              <p:cNvSpPr/>
              <p:nvPr/>
            </p:nvSpPr>
            <p:spPr bwMode="auto">
              <a:xfrm>
                <a:off x="4374138" y="2850156"/>
                <a:ext cx="304809" cy="33152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4" name="Rectangle 33"/>
              <p:cNvSpPr/>
              <p:nvPr/>
            </p:nvSpPr>
            <p:spPr bwMode="auto">
              <a:xfrm>
                <a:off x="4419592" y="2842135"/>
                <a:ext cx="232620" cy="33152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5" name="Rectangle 34"/>
              <p:cNvSpPr/>
              <p:nvPr/>
            </p:nvSpPr>
            <p:spPr bwMode="auto">
              <a:xfrm>
                <a:off x="4518520" y="2834119"/>
                <a:ext cx="80219" cy="33152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6" name="Rectangle 35"/>
              <p:cNvSpPr/>
              <p:nvPr/>
            </p:nvSpPr>
            <p:spPr bwMode="auto">
              <a:xfrm>
                <a:off x="4550609" y="2852839"/>
                <a:ext cx="74866" cy="141687"/>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7" name="Rectangle 36"/>
              <p:cNvSpPr/>
              <p:nvPr/>
            </p:nvSpPr>
            <p:spPr bwMode="auto">
              <a:xfrm>
                <a:off x="4470400" y="2839471"/>
                <a:ext cx="80219" cy="33152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8" name="Rectangle 37"/>
              <p:cNvSpPr/>
              <p:nvPr/>
            </p:nvSpPr>
            <p:spPr bwMode="auto">
              <a:xfrm>
                <a:off x="4408912" y="2844823"/>
                <a:ext cx="109614" cy="256651"/>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grpSp>
          <p:nvGrpSpPr>
            <p:cNvPr id="51" name="Group 50"/>
            <p:cNvGrpSpPr/>
            <p:nvPr/>
          </p:nvGrpSpPr>
          <p:grpSpPr>
            <a:xfrm>
              <a:off x="2660317" y="2804719"/>
              <a:ext cx="1128273" cy="376966"/>
              <a:chOff x="2660317" y="2804719"/>
              <a:chExt cx="1128273" cy="376966"/>
            </a:xfrm>
          </p:grpSpPr>
          <p:sp>
            <p:nvSpPr>
              <p:cNvPr id="28" name="Rectangle 27"/>
              <p:cNvSpPr/>
              <p:nvPr/>
            </p:nvSpPr>
            <p:spPr bwMode="auto">
              <a:xfrm>
                <a:off x="2660317" y="2820737"/>
                <a:ext cx="360947" cy="36094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600" b="0" i="0" u="none" strike="noStrike" cap="none" normalizeH="0" baseline="0" dirty="0" smtClean="0">
                    <a:ln>
                      <a:noFill/>
                    </a:ln>
                    <a:solidFill>
                      <a:schemeClr val="tx1"/>
                    </a:solidFill>
                    <a:effectLst/>
                    <a:latin typeface="Arial" pitchFamily="-112" charset="0"/>
                  </a:rPr>
                  <a:t>?</a:t>
                </a:r>
                <a:endParaRPr kumimoji="1" lang="en-US" sz="2600" b="0" i="0" u="none" strike="noStrike" cap="none" normalizeH="0" baseline="0" dirty="0">
                  <a:ln>
                    <a:noFill/>
                  </a:ln>
                  <a:solidFill>
                    <a:schemeClr val="tx1"/>
                  </a:solidFill>
                  <a:effectLst/>
                  <a:latin typeface="Arial" pitchFamily="-112" charset="0"/>
                </a:endParaRPr>
              </a:p>
            </p:txBody>
          </p:sp>
          <p:sp>
            <p:nvSpPr>
              <p:cNvPr id="29" name="Rectangle 28"/>
              <p:cNvSpPr/>
              <p:nvPr/>
            </p:nvSpPr>
            <p:spPr bwMode="auto">
              <a:xfrm>
                <a:off x="3427643" y="2812723"/>
                <a:ext cx="360947" cy="360948"/>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0" name="Rectangle 39"/>
              <p:cNvSpPr/>
              <p:nvPr/>
            </p:nvSpPr>
            <p:spPr bwMode="auto">
              <a:xfrm>
                <a:off x="3473152" y="2804719"/>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1" name="Rectangle 40"/>
              <p:cNvSpPr/>
              <p:nvPr/>
            </p:nvSpPr>
            <p:spPr bwMode="auto">
              <a:xfrm>
                <a:off x="3625552" y="2957119"/>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2" name="Rectangle 41"/>
              <p:cNvSpPr/>
              <p:nvPr/>
            </p:nvSpPr>
            <p:spPr bwMode="auto">
              <a:xfrm>
                <a:off x="3443752" y="2922367"/>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3" name="Rectangle 42"/>
              <p:cNvSpPr/>
              <p:nvPr/>
            </p:nvSpPr>
            <p:spPr bwMode="auto">
              <a:xfrm>
                <a:off x="3529312" y="2834143"/>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4" name="Rectangle 43"/>
              <p:cNvSpPr/>
              <p:nvPr/>
            </p:nvSpPr>
            <p:spPr bwMode="auto">
              <a:xfrm>
                <a:off x="3596152" y="2807407"/>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5" name="Rectangle 44"/>
              <p:cNvSpPr/>
              <p:nvPr/>
            </p:nvSpPr>
            <p:spPr bwMode="auto">
              <a:xfrm>
                <a:off x="3515944" y="2967823"/>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6" name="Rectangle 45"/>
              <p:cNvSpPr/>
              <p:nvPr/>
            </p:nvSpPr>
            <p:spPr bwMode="auto">
              <a:xfrm>
                <a:off x="3662992" y="2927719"/>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7" name="Rectangle 46"/>
              <p:cNvSpPr/>
              <p:nvPr/>
            </p:nvSpPr>
            <p:spPr bwMode="auto">
              <a:xfrm>
                <a:off x="3582784" y="2820775"/>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8" name="Rectangle 47"/>
              <p:cNvSpPr/>
              <p:nvPr/>
            </p:nvSpPr>
            <p:spPr bwMode="auto">
              <a:xfrm>
                <a:off x="3475840" y="2967823"/>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9" name="Rectangle 48"/>
              <p:cNvSpPr/>
              <p:nvPr/>
            </p:nvSpPr>
            <p:spPr bwMode="auto">
              <a:xfrm>
                <a:off x="3649624" y="2820775"/>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0" name="Rectangle 49"/>
              <p:cNvSpPr/>
              <p:nvPr/>
            </p:nvSpPr>
            <p:spPr bwMode="auto">
              <a:xfrm>
                <a:off x="3582784" y="2887615"/>
                <a:ext cx="122953" cy="203176"/>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grpSp>
          <p:nvGrpSpPr>
            <p:cNvPr id="56" name="Group 55"/>
            <p:cNvGrpSpPr/>
            <p:nvPr/>
          </p:nvGrpSpPr>
          <p:grpSpPr>
            <a:xfrm>
              <a:off x="5050600" y="2860879"/>
              <a:ext cx="363611" cy="318134"/>
              <a:chOff x="5050600" y="2860879"/>
              <a:chExt cx="363611" cy="318134"/>
            </a:xfrm>
          </p:grpSpPr>
          <p:sp>
            <p:nvSpPr>
              <p:cNvPr id="52" name="Rectangle 51"/>
              <p:cNvSpPr/>
              <p:nvPr/>
            </p:nvSpPr>
            <p:spPr bwMode="auto">
              <a:xfrm>
                <a:off x="5066632" y="2860879"/>
                <a:ext cx="347579" cy="106910"/>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3" name="Rectangle 52"/>
              <p:cNvSpPr/>
              <p:nvPr/>
            </p:nvSpPr>
            <p:spPr bwMode="auto">
              <a:xfrm>
                <a:off x="5058616" y="2906335"/>
                <a:ext cx="347579" cy="106910"/>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4" name="Rectangle 53"/>
              <p:cNvSpPr/>
              <p:nvPr/>
            </p:nvSpPr>
            <p:spPr bwMode="auto">
              <a:xfrm>
                <a:off x="5050600" y="2938423"/>
                <a:ext cx="347579" cy="106910"/>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5" name="Rectangle 54"/>
              <p:cNvSpPr/>
              <p:nvPr/>
            </p:nvSpPr>
            <p:spPr bwMode="auto">
              <a:xfrm>
                <a:off x="5050600" y="3128211"/>
                <a:ext cx="347579" cy="50802"/>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grpSp>
      <p:sp>
        <p:nvSpPr>
          <p:cNvPr id="26" name="TextBox 25"/>
          <p:cNvSpPr txBox="1"/>
          <p:nvPr/>
        </p:nvSpPr>
        <p:spPr>
          <a:xfrm>
            <a:off x="-147042" y="6029155"/>
            <a:ext cx="5120094" cy="492443"/>
          </a:xfrm>
          <a:prstGeom prst="rect">
            <a:avLst/>
          </a:prstGeom>
          <a:noFill/>
        </p:spPr>
        <p:txBody>
          <a:bodyPr wrap="square" rtlCol="0">
            <a:spAutoFit/>
          </a:bodyPr>
          <a:lstStyle/>
          <a:p>
            <a:r>
              <a:rPr lang="en-US" dirty="0" smtClean="0"/>
              <a:t>[</a:t>
            </a:r>
            <a:r>
              <a:rPr lang="en-US" dirty="0" err="1" smtClean="0"/>
              <a:t>Vishwanathan</a:t>
            </a:r>
            <a:r>
              <a:rPr lang="en-US" dirty="0" smtClean="0"/>
              <a:t>+ ’10, Kang ‘12]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Shortest Path Kernels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22</a:t>
            </a:fld>
            <a:endParaRPr lang="en-US" dirty="0"/>
          </a:p>
        </p:txBody>
      </p:sp>
      <p:sp>
        <p:nvSpPr>
          <p:cNvPr id="5" name="Content Placeholder 4"/>
          <p:cNvSpPr>
            <a:spLocks noGrp="1"/>
          </p:cNvSpPr>
          <p:nvPr>
            <p:ph idx="1"/>
          </p:nvPr>
        </p:nvSpPr>
        <p:spPr>
          <a:xfrm>
            <a:off x="685799" y="1143000"/>
            <a:ext cx="8230937" cy="5091254"/>
          </a:xfrm>
        </p:spPr>
        <p:txBody>
          <a:bodyPr/>
          <a:lstStyle/>
          <a:p>
            <a:pPr>
              <a:buNone/>
            </a:pPr>
            <a:r>
              <a:rPr lang="en-US" dirty="0" smtClean="0"/>
              <a:t> -  </a:t>
            </a:r>
            <a:r>
              <a:rPr lang="en-US" dirty="0" err="1" smtClean="0"/>
              <a:t>sim(G</a:t>
            </a:r>
            <a:r>
              <a:rPr lang="en-US" baseline="-25000" dirty="0" err="1" smtClean="0"/>
              <a:t>A</a:t>
            </a:r>
            <a:r>
              <a:rPr lang="en-US" dirty="0" err="1" smtClean="0"/>
              <a:t>,G</a:t>
            </a:r>
            <a:r>
              <a:rPr lang="en-US" baseline="-25000" dirty="0" err="1" smtClean="0"/>
              <a:t>B</a:t>
            </a:r>
            <a:r>
              <a:rPr lang="en-US" dirty="0" smtClean="0"/>
              <a:t>) =   </a:t>
            </a:r>
            <a:r>
              <a:rPr lang="el-GR" sz="4000" dirty="0" smtClean="0"/>
              <a:t>Σ</a:t>
            </a:r>
            <a:r>
              <a:rPr lang="en-US" dirty="0" err="1" smtClean="0"/>
              <a:t>sim</a:t>
            </a:r>
            <a:r>
              <a:rPr lang="en-US" dirty="0" smtClean="0"/>
              <a:t>( all-shortest-</a:t>
            </a:r>
            <a:r>
              <a:rPr lang="en-US" dirty="0" err="1" smtClean="0"/>
              <a:t>paths(</a:t>
            </a:r>
            <a:r>
              <a:rPr lang="en-US" b="1" dirty="0" err="1" smtClean="0">
                <a:solidFill>
                  <a:schemeClr val="accent2"/>
                </a:solidFill>
              </a:rPr>
              <a:t>G</a:t>
            </a:r>
            <a:r>
              <a:rPr lang="en-US" b="1" baseline="-25000" dirty="0" err="1" smtClean="0">
                <a:solidFill>
                  <a:schemeClr val="accent2"/>
                </a:solidFill>
              </a:rPr>
              <a:t>A</a:t>
            </a:r>
            <a:r>
              <a:rPr lang="en-US" dirty="0" smtClean="0"/>
              <a:t>), </a:t>
            </a:r>
          </a:p>
          <a:p>
            <a:pPr>
              <a:buNone/>
            </a:pPr>
            <a:r>
              <a:rPr lang="en-US" dirty="0" smtClean="0"/>
              <a:t>				    </a:t>
            </a:r>
            <a:r>
              <a:rPr lang="el-GR" dirty="0" smtClean="0"/>
              <a:t>	  </a:t>
            </a:r>
            <a:r>
              <a:rPr lang="en-US" dirty="0" smtClean="0"/>
              <a:t>all-shortest-</a:t>
            </a:r>
            <a:r>
              <a:rPr lang="en-US" dirty="0" err="1" smtClean="0"/>
              <a:t>paths(</a:t>
            </a:r>
            <a:r>
              <a:rPr lang="en-US" b="1" dirty="0" err="1" smtClean="0">
                <a:solidFill>
                  <a:srgbClr val="3A8051"/>
                </a:solidFill>
              </a:rPr>
              <a:t>G</a:t>
            </a:r>
            <a:r>
              <a:rPr lang="en-US" b="1" baseline="-25000" dirty="0" err="1" smtClean="0">
                <a:solidFill>
                  <a:srgbClr val="3A8051"/>
                </a:solidFill>
              </a:rPr>
              <a:t>B</a:t>
            </a:r>
            <a:r>
              <a:rPr lang="en-US" dirty="0" smtClean="0"/>
              <a:t>)  )</a:t>
            </a:r>
          </a:p>
          <a:p>
            <a:pPr>
              <a:buNone/>
            </a:pPr>
            <a:r>
              <a:rPr lang="en-US" dirty="0" smtClean="0"/>
              <a:t> - </a:t>
            </a:r>
            <a:r>
              <a:rPr lang="en-US" i="1" dirty="0" smtClean="0"/>
              <a:t>O</a:t>
            </a:r>
            <a:r>
              <a:rPr lang="en-US" dirty="0" smtClean="0"/>
              <a:t>(n</a:t>
            </a:r>
            <a:r>
              <a:rPr lang="en-US" baseline="30000" dirty="0" smtClean="0"/>
              <a:t>4</a:t>
            </a:r>
            <a:r>
              <a:rPr lang="en-US" dirty="0" smtClean="0"/>
              <a:t>)</a:t>
            </a:r>
          </a:p>
        </p:txBody>
      </p:sp>
      <p:sp>
        <p:nvSpPr>
          <p:cNvPr id="17" name="Rectangle 16"/>
          <p:cNvSpPr/>
          <p:nvPr/>
        </p:nvSpPr>
        <p:spPr>
          <a:xfrm>
            <a:off x="5028611" y="5869832"/>
            <a:ext cx="3872687" cy="492443"/>
          </a:xfrm>
          <a:prstGeom prst="rect">
            <a:avLst/>
          </a:prstGeom>
        </p:spPr>
        <p:txBody>
          <a:bodyPr wrap="none">
            <a:spAutoFit/>
          </a:bodyPr>
          <a:lstStyle/>
          <a:p>
            <a:r>
              <a:rPr lang="en-US" dirty="0" smtClean="0"/>
              <a:t>[</a:t>
            </a:r>
            <a:r>
              <a:rPr lang="en-US" dirty="0" err="1" smtClean="0"/>
              <a:t>Borgwardt</a:t>
            </a:r>
            <a:r>
              <a:rPr lang="en-US" dirty="0" smtClean="0"/>
              <a:t> &amp; </a:t>
            </a:r>
            <a:r>
              <a:rPr lang="en-US" dirty="0" err="1" smtClean="0"/>
              <a:t>Kriegel</a:t>
            </a:r>
            <a:r>
              <a:rPr lang="en-US" dirty="0" smtClean="0"/>
              <a:t> ‘05]</a:t>
            </a:r>
            <a:endParaRPr lang="en-US" dirty="0"/>
          </a:p>
        </p:txBody>
      </p:sp>
      <p:graphicFrame>
        <p:nvGraphicFramePr>
          <p:cNvPr id="20" name="Table 19"/>
          <p:cNvGraphicFramePr>
            <a:graphicFrameLocks noGrp="1"/>
          </p:cNvGraphicFramePr>
          <p:nvPr/>
        </p:nvGraphicFramePr>
        <p:xfrm>
          <a:off x="1176421" y="3950347"/>
          <a:ext cx="2687040" cy="1610904"/>
        </p:xfrm>
        <a:graphic>
          <a:graphicData uri="http://schemas.openxmlformats.org/drawingml/2006/table">
            <a:tbl>
              <a:tblPr firstRow="1" firstCol="1" bandRow="1">
                <a:tableStyleId>{5C22544A-7EE6-4342-B048-85BDC9FD1C3A}</a:tableStyleId>
              </a:tblPr>
              <a:tblGrid>
                <a:gridCol w="671760"/>
                <a:gridCol w="671760"/>
                <a:gridCol w="671760"/>
                <a:gridCol w="671760"/>
              </a:tblGrid>
              <a:tr h="402726">
                <a:tc>
                  <a:txBody>
                    <a:bodyPr/>
                    <a:lstStyle/>
                    <a:p>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02726">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6</a:t>
                      </a:r>
                      <a:endParaRPr lang="en-US" dirty="0"/>
                    </a:p>
                  </a:txBody>
                  <a:tcPr/>
                </a:tc>
                <a:tc>
                  <a:txBody>
                    <a:bodyPr/>
                    <a:lstStyle/>
                    <a:p>
                      <a:pPr algn="ctr"/>
                      <a:endParaRPr lang="en-US" dirty="0"/>
                    </a:p>
                  </a:txBody>
                  <a:tcPr/>
                </a:tc>
              </a:tr>
              <a:tr h="402726">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23</a:t>
                      </a:r>
                      <a:endParaRPr lang="en-US" dirty="0"/>
                    </a:p>
                  </a:txBody>
                  <a:tcPr/>
                </a:tc>
                <a:tc>
                  <a:txBody>
                    <a:bodyPr/>
                    <a:lstStyle/>
                    <a:p>
                      <a:pPr algn="ctr"/>
                      <a:r>
                        <a:rPr lang="en-US" dirty="0" smtClean="0"/>
                        <a:t>9</a:t>
                      </a:r>
                      <a:endParaRPr lang="en-US" dirty="0"/>
                    </a:p>
                  </a:txBody>
                  <a:tcPr/>
                </a:tc>
              </a:tr>
              <a:tr h="402726">
                <a:tc>
                  <a:txBody>
                    <a:bodyPr/>
                    <a:lstStyle/>
                    <a:p>
                      <a:pPr algn="ctr"/>
                      <a:r>
                        <a:rPr lang="en-US" dirty="0" smtClean="0"/>
                        <a:t>3</a:t>
                      </a:r>
                      <a:endParaRPr lang="en-US" dirty="0"/>
                    </a:p>
                  </a:txBody>
                  <a:tcPr/>
                </a:tc>
                <a:tc>
                  <a:txBody>
                    <a:bodyPr/>
                    <a:lstStyle/>
                    <a:p>
                      <a:pPr algn="ctr"/>
                      <a:endParaRPr lang="en-US" dirty="0"/>
                    </a:p>
                  </a:txBody>
                  <a:tcPr/>
                </a:tc>
                <a:tc>
                  <a:txBody>
                    <a:bodyPr/>
                    <a:lstStyle/>
                    <a:p>
                      <a:pPr algn="ctr"/>
                      <a:r>
                        <a:rPr lang="en-US" dirty="0" smtClean="0"/>
                        <a:t>11</a:t>
                      </a:r>
                      <a:endParaRPr lang="en-US" dirty="0"/>
                    </a:p>
                  </a:txBody>
                  <a:tcPr/>
                </a:tc>
                <a:tc>
                  <a:txBody>
                    <a:bodyPr/>
                    <a:lstStyle/>
                    <a:p>
                      <a:pPr algn="ctr"/>
                      <a:r>
                        <a:rPr lang="en-US" dirty="0" smtClean="0"/>
                        <a:t>20</a:t>
                      </a:r>
                      <a:endParaRPr lang="en-US" dirty="0"/>
                    </a:p>
                  </a:txBody>
                  <a:tcPr/>
                </a:tc>
              </a:tr>
            </a:tbl>
          </a:graphicData>
        </a:graphic>
      </p:graphicFrame>
      <p:graphicFrame>
        <p:nvGraphicFramePr>
          <p:cNvPr id="21" name="Table 20"/>
          <p:cNvGraphicFramePr>
            <a:graphicFrameLocks noGrp="1"/>
          </p:cNvGraphicFramePr>
          <p:nvPr/>
        </p:nvGraphicFramePr>
        <p:xfrm>
          <a:off x="5366084" y="3942326"/>
          <a:ext cx="2695064" cy="1605556"/>
        </p:xfrm>
        <a:graphic>
          <a:graphicData uri="http://schemas.openxmlformats.org/drawingml/2006/table">
            <a:tbl>
              <a:tblPr firstRow="1" firstCol="1" bandRow="1">
                <a:tableStyleId>{5C22544A-7EE6-4342-B048-85BDC9FD1C3A}</a:tableStyleId>
              </a:tblPr>
              <a:tblGrid>
                <a:gridCol w="673766"/>
                <a:gridCol w="673766"/>
                <a:gridCol w="673766"/>
                <a:gridCol w="673766"/>
              </a:tblGrid>
              <a:tr h="401389">
                <a:tc>
                  <a:txBody>
                    <a:bodyPr/>
                    <a:lstStyle/>
                    <a:p>
                      <a:pPr algn="ct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01389">
                <a:tc>
                  <a:txBody>
                    <a:bodyPr/>
                    <a:lstStyle/>
                    <a:p>
                      <a:pPr algn="ctr"/>
                      <a:r>
                        <a:rPr lang="en-US" dirty="0" smtClean="0"/>
                        <a:t>1’</a:t>
                      </a:r>
                      <a:endParaRPr lang="en-US" dirty="0"/>
                    </a:p>
                  </a:txBody>
                  <a:tcPr/>
                </a:tc>
                <a:tc>
                  <a:txBody>
                    <a:bodyPr/>
                    <a:lstStyle/>
                    <a:p>
                      <a:pPr algn="ctr"/>
                      <a:r>
                        <a:rPr lang="en-US" dirty="0" smtClean="0"/>
                        <a:t>23</a:t>
                      </a:r>
                      <a:endParaRPr lang="en-US" dirty="0"/>
                    </a:p>
                  </a:txBody>
                  <a:tcPr/>
                </a:tc>
                <a:tc>
                  <a:txBody>
                    <a:bodyPr/>
                    <a:lstStyle/>
                    <a:p>
                      <a:pPr algn="ctr"/>
                      <a:r>
                        <a:rPr lang="en-US" dirty="0" smtClean="0"/>
                        <a:t>5</a:t>
                      </a:r>
                      <a:endParaRPr lang="en-US" dirty="0"/>
                    </a:p>
                  </a:txBody>
                  <a:tcPr/>
                </a:tc>
                <a:tc>
                  <a:txBody>
                    <a:bodyPr/>
                    <a:lstStyle/>
                    <a:p>
                      <a:pPr algn="ctr"/>
                      <a:endParaRPr lang="en-US" dirty="0"/>
                    </a:p>
                  </a:txBody>
                  <a:tcPr/>
                </a:tc>
              </a:tr>
              <a:tr h="401389">
                <a:tc>
                  <a:txBody>
                    <a:bodyPr/>
                    <a:lstStyle/>
                    <a:p>
                      <a:pPr algn="ctr"/>
                      <a:r>
                        <a:rPr lang="en-US" dirty="0" smtClean="0"/>
                        <a:t>2’</a:t>
                      </a:r>
                      <a:endParaRPr lang="en-US" dirty="0"/>
                    </a:p>
                  </a:txBody>
                  <a:tcPr/>
                </a:tc>
                <a:tc>
                  <a:txBody>
                    <a:bodyPr/>
                    <a:lstStyle/>
                    <a:p>
                      <a:pPr algn="ctr"/>
                      <a:endParaRPr lang="en-US" dirty="0"/>
                    </a:p>
                  </a:txBody>
                  <a:tcPr/>
                </a:tc>
                <a:tc>
                  <a:txBody>
                    <a:bodyPr/>
                    <a:lstStyle/>
                    <a:p>
                      <a:pPr algn="ctr"/>
                      <a:r>
                        <a:rPr lang="en-US" dirty="0" smtClean="0"/>
                        <a:t>54</a:t>
                      </a:r>
                      <a:endParaRPr lang="en-US" dirty="0"/>
                    </a:p>
                  </a:txBody>
                  <a:tcPr/>
                </a:tc>
                <a:tc>
                  <a:txBody>
                    <a:bodyPr/>
                    <a:lstStyle/>
                    <a:p>
                      <a:pPr algn="ctr"/>
                      <a:r>
                        <a:rPr lang="en-US" dirty="0" smtClean="0"/>
                        <a:t>4</a:t>
                      </a:r>
                      <a:endParaRPr lang="en-US" dirty="0"/>
                    </a:p>
                  </a:txBody>
                  <a:tcPr/>
                </a:tc>
              </a:tr>
              <a:tr h="401389">
                <a:tc>
                  <a:txBody>
                    <a:bodyPr/>
                    <a:lstStyle/>
                    <a:p>
                      <a:pPr algn="ctr"/>
                      <a:r>
                        <a:rPr lang="en-US" dirty="0" smtClean="0"/>
                        <a:t>3’</a:t>
                      </a:r>
                      <a:endParaRPr lang="en-US" dirty="0"/>
                    </a:p>
                  </a:txBody>
                  <a:tcPr/>
                </a:tc>
                <a:tc>
                  <a:txBody>
                    <a:bodyPr/>
                    <a:lstStyle/>
                    <a:p>
                      <a:pPr algn="ctr"/>
                      <a:r>
                        <a:rPr lang="en-US" dirty="0" smtClean="0"/>
                        <a:t>7</a:t>
                      </a:r>
                      <a:endParaRPr lang="en-US" dirty="0"/>
                    </a:p>
                  </a:txBody>
                  <a:tcPr/>
                </a:tc>
                <a:tc>
                  <a:txBody>
                    <a:bodyPr/>
                    <a:lstStyle/>
                    <a:p>
                      <a:pPr algn="ctr"/>
                      <a:r>
                        <a:rPr lang="en-US" dirty="0" smtClean="0"/>
                        <a:t>9</a:t>
                      </a:r>
                      <a:endParaRPr lang="en-US" dirty="0"/>
                    </a:p>
                  </a:txBody>
                  <a:tcPr/>
                </a:tc>
                <a:tc>
                  <a:txBody>
                    <a:bodyPr/>
                    <a:lstStyle/>
                    <a:p>
                      <a:pPr algn="ctr"/>
                      <a:r>
                        <a:rPr lang="en-US" dirty="0" smtClean="0"/>
                        <a:t>16</a:t>
                      </a:r>
                      <a:endParaRPr lang="en-US" dirty="0"/>
                    </a:p>
                  </a:txBody>
                  <a:tcPr/>
                </a:tc>
              </a:tr>
            </a:tbl>
          </a:graphicData>
        </a:graphic>
      </p:graphicFrame>
      <p:sp>
        <p:nvSpPr>
          <p:cNvPr id="22" name="Rectangle 21"/>
          <p:cNvSpPr/>
          <p:nvPr/>
        </p:nvSpPr>
        <p:spPr>
          <a:xfrm>
            <a:off x="1021815" y="3423396"/>
            <a:ext cx="3383947" cy="492443"/>
          </a:xfrm>
          <a:prstGeom prst="rect">
            <a:avLst/>
          </a:prstGeom>
        </p:spPr>
        <p:txBody>
          <a:bodyPr wrap="none">
            <a:spAutoFit/>
          </a:bodyPr>
          <a:lstStyle/>
          <a:p>
            <a:r>
              <a:rPr lang="en-US" dirty="0" smtClean="0"/>
              <a:t>all-shortest-</a:t>
            </a:r>
            <a:r>
              <a:rPr lang="en-US" dirty="0" err="1" smtClean="0"/>
              <a:t>paths(</a:t>
            </a:r>
            <a:r>
              <a:rPr lang="en-US" b="1" dirty="0" err="1" smtClean="0">
                <a:solidFill>
                  <a:schemeClr val="accent2"/>
                </a:solidFill>
              </a:rPr>
              <a:t>G</a:t>
            </a:r>
            <a:r>
              <a:rPr lang="en-US" b="1" baseline="-25000" dirty="0" err="1" smtClean="0">
                <a:solidFill>
                  <a:schemeClr val="accent2"/>
                </a:solidFill>
              </a:rPr>
              <a:t>A</a:t>
            </a:r>
            <a:r>
              <a:rPr lang="en-US" dirty="0" smtClean="0"/>
              <a:t>)</a:t>
            </a:r>
            <a:endParaRPr lang="en-US" dirty="0"/>
          </a:p>
        </p:txBody>
      </p:sp>
      <p:sp>
        <p:nvSpPr>
          <p:cNvPr id="23" name="Rectangle 22"/>
          <p:cNvSpPr/>
          <p:nvPr/>
        </p:nvSpPr>
        <p:spPr>
          <a:xfrm>
            <a:off x="5125895" y="3436764"/>
            <a:ext cx="3383947" cy="492443"/>
          </a:xfrm>
          <a:prstGeom prst="rect">
            <a:avLst/>
          </a:prstGeom>
        </p:spPr>
        <p:txBody>
          <a:bodyPr wrap="none">
            <a:spAutoFit/>
          </a:bodyPr>
          <a:lstStyle/>
          <a:p>
            <a:r>
              <a:rPr lang="en-US" dirty="0" smtClean="0"/>
              <a:t>all-shortest-</a:t>
            </a:r>
            <a:r>
              <a:rPr lang="en-US" dirty="0" err="1" smtClean="0"/>
              <a:t>paths(</a:t>
            </a:r>
            <a:r>
              <a:rPr lang="en-US" b="1" dirty="0" err="1" smtClean="0">
                <a:solidFill>
                  <a:srgbClr val="3A8051"/>
                </a:solidFill>
              </a:rPr>
              <a:t>G</a:t>
            </a:r>
            <a:r>
              <a:rPr lang="en-US" b="1" baseline="-25000" dirty="0" err="1" smtClean="0">
                <a:solidFill>
                  <a:srgbClr val="3A8051"/>
                </a:solidFill>
              </a:rPr>
              <a:t>B</a:t>
            </a:r>
            <a:r>
              <a:rPr lang="en-US" dirty="0" smtClean="0"/>
              <a:t>) </a:t>
            </a:r>
            <a:endParaRPr lang="en-US" dirty="0"/>
          </a:p>
        </p:txBody>
      </p:sp>
      <p:grpSp>
        <p:nvGrpSpPr>
          <p:cNvPr id="24" name="Group 15"/>
          <p:cNvGrpSpPr/>
          <p:nvPr/>
        </p:nvGrpSpPr>
        <p:grpSpPr>
          <a:xfrm>
            <a:off x="6143476" y="4249587"/>
            <a:ext cx="1832785" cy="980487"/>
            <a:chOff x="6143476" y="4022331"/>
            <a:chExt cx="1832785" cy="980487"/>
          </a:xfrm>
        </p:grpSpPr>
        <p:sp>
          <p:nvSpPr>
            <p:cNvPr id="25" name="Rectangle 24"/>
            <p:cNvSpPr/>
            <p:nvPr/>
          </p:nvSpPr>
          <p:spPr>
            <a:xfrm>
              <a:off x="6143476" y="4418042"/>
              <a:ext cx="477214" cy="584776"/>
            </a:xfrm>
            <a:prstGeom prst="rect">
              <a:avLst/>
            </a:prstGeom>
          </p:spPr>
          <p:txBody>
            <a:bodyPr wrap="none">
              <a:spAutoFit/>
            </a:bodyPr>
            <a:lstStyle/>
            <a:p>
              <a:r>
                <a:rPr lang="en-US" sz="3200" dirty="0" smtClean="0"/>
                <a:t>∞</a:t>
              </a:r>
              <a:endParaRPr lang="en-US" sz="3200" dirty="0"/>
            </a:p>
          </p:txBody>
        </p:sp>
        <p:sp>
          <p:nvSpPr>
            <p:cNvPr id="26" name="Rectangle 25"/>
            <p:cNvSpPr/>
            <p:nvPr/>
          </p:nvSpPr>
          <p:spPr>
            <a:xfrm>
              <a:off x="7499047" y="4022331"/>
              <a:ext cx="477214" cy="584776"/>
            </a:xfrm>
            <a:prstGeom prst="rect">
              <a:avLst/>
            </a:prstGeom>
          </p:spPr>
          <p:txBody>
            <a:bodyPr wrap="none">
              <a:spAutoFit/>
            </a:bodyPr>
            <a:lstStyle/>
            <a:p>
              <a:r>
                <a:rPr lang="en-US" sz="3200" dirty="0" smtClean="0"/>
                <a:t>∞</a:t>
              </a:r>
              <a:endParaRPr lang="en-US" sz="3200" dirty="0"/>
            </a:p>
          </p:txBody>
        </p:sp>
      </p:grpSp>
      <p:grpSp>
        <p:nvGrpSpPr>
          <p:cNvPr id="27" name="Group 16"/>
          <p:cNvGrpSpPr/>
          <p:nvPr/>
        </p:nvGrpSpPr>
        <p:grpSpPr>
          <a:xfrm>
            <a:off x="1951128" y="4228186"/>
            <a:ext cx="1819417" cy="1408263"/>
            <a:chOff x="6143476" y="4169379"/>
            <a:chExt cx="1819417" cy="1408263"/>
          </a:xfrm>
        </p:grpSpPr>
        <p:sp>
          <p:nvSpPr>
            <p:cNvPr id="28" name="Rectangle 27"/>
            <p:cNvSpPr/>
            <p:nvPr/>
          </p:nvSpPr>
          <p:spPr>
            <a:xfrm>
              <a:off x="6143476" y="4992866"/>
              <a:ext cx="477214" cy="584776"/>
            </a:xfrm>
            <a:prstGeom prst="rect">
              <a:avLst/>
            </a:prstGeom>
          </p:spPr>
          <p:txBody>
            <a:bodyPr wrap="none">
              <a:spAutoFit/>
            </a:bodyPr>
            <a:lstStyle/>
            <a:p>
              <a:r>
                <a:rPr lang="en-US" sz="3200" dirty="0" smtClean="0"/>
                <a:t>∞</a:t>
              </a:r>
              <a:endParaRPr lang="en-US" sz="3200" dirty="0"/>
            </a:p>
          </p:txBody>
        </p:sp>
        <p:sp>
          <p:nvSpPr>
            <p:cNvPr id="29" name="Rectangle 28"/>
            <p:cNvSpPr/>
            <p:nvPr/>
          </p:nvSpPr>
          <p:spPr>
            <a:xfrm>
              <a:off x="7485679" y="4169379"/>
              <a:ext cx="477214" cy="584776"/>
            </a:xfrm>
            <a:prstGeom prst="rect">
              <a:avLst/>
            </a:prstGeom>
          </p:spPr>
          <p:txBody>
            <a:bodyPr wrap="none">
              <a:spAutoFit/>
            </a:bodyPr>
            <a:lstStyle/>
            <a:p>
              <a:r>
                <a:rPr lang="en-US" sz="3200" dirty="0" smtClean="0"/>
                <a:t>∞</a:t>
              </a:r>
              <a:endParaRPr lang="en-US" sz="3200" dirty="0"/>
            </a:p>
          </p:txBody>
        </p:sp>
      </p:gr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4237" y="2363034"/>
            <a:ext cx="551276" cy="55127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Graph Kernels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23</a:t>
            </a:fld>
            <a:endParaRPr lang="en-US" dirty="0"/>
          </a:p>
        </p:txBody>
      </p:sp>
      <p:sp>
        <p:nvSpPr>
          <p:cNvPr id="5" name="Content Placeholder 4"/>
          <p:cNvSpPr>
            <a:spLocks noGrp="1"/>
          </p:cNvSpPr>
          <p:nvPr>
            <p:ph idx="1"/>
          </p:nvPr>
        </p:nvSpPr>
        <p:spPr>
          <a:xfrm>
            <a:off x="685800" y="1143000"/>
            <a:ext cx="7772400" cy="4979737"/>
          </a:xfrm>
        </p:spPr>
        <p:txBody>
          <a:bodyPr/>
          <a:lstStyle/>
          <a:p>
            <a:pPr marL="347472">
              <a:spcBef>
                <a:spcPts val="0"/>
              </a:spcBef>
            </a:pPr>
            <a:r>
              <a:rPr lang="en-US" dirty="0" smtClean="0"/>
              <a:t>Cyclic Path Kernels</a:t>
            </a:r>
          </a:p>
          <a:p>
            <a:pPr marL="347472">
              <a:spcBef>
                <a:spcPts val="0"/>
              </a:spcBef>
              <a:buNone/>
            </a:pPr>
            <a:r>
              <a:rPr lang="en-US" dirty="0" smtClean="0"/>
              <a:t>      [Horvath+ ’04]</a:t>
            </a:r>
          </a:p>
          <a:p>
            <a:pPr marL="347472">
              <a:spcBef>
                <a:spcPts val="0"/>
              </a:spcBef>
            </a:pPr>
            <a:r>
              <a:rPr lang="en-US" dirty="0" smtClean="0"/>
              <a:t>Depth-first search kernels </a:t>
            </a:r>
          </a:p>
          <a:p>
            <a:pPr marL="347472">
              <a:spcBef>
                <a:spcPts val="0"/>
              </a:spcBef>
              <a:buNone/>
            </a:pPr>
            <a:r>
              <a:rPr lang="en-US" dirty="0" smtClean="0"/>
              <a:t>	   [</a:t>
            </a:r>
            <a:r>
              <a:rPr lang="en-US" dirty="0" err="1" smtClean="0"/>
              <a:t>Swamidass</a:t>
            </a:r>
            <a:r>
              <a:rPr lang="en-US" dirty="0" smtClean="0"/>
              <a:t>+ ‘05]</a:t>
            </a:r>
          </a:p>
          <a:p>
            <a:pPr marL="347472">
              <a:spcBef>
                <a:spcPts val="0"/>
              </a:spcBef>
            </a:pPr>
            <a:r>
              <a:rPr lang="en-US" dirty="0" err="1" smtClean="0"/>
              <a:t>Subtree</a:t>
            </a:r>
            <a:r>
              <a:rPr lang="en-US" dirty="0" smtClean="0"/>
              <a:t> Kernels </a:t>
            </a:r>
          </a:p>
          <a:p>
            <a:pPr marL="347472">
              <a:spcBef>
                <a:spcPts val="0"/>
              </a:spcBef>
              <a:buNone/>
            </a:pPr>
            <a:r>
              <a:rPr lang="en-US" dirty="0" smtClean="0"/>
              <a:t>	   [</a:t>
            </a:r>
            <a:r>
              <a:rPr lang="en-US" dirty="0" err="1" smtClean="0"/>
              <a:t>Shervashidze</a:t>
            </a:r>
            <a:r>
              <a:rPr lang="en-US" dirty="0" smtClean="0"/>
              <a:t>+ ‘09, </a:t>
            </a:r>
            <a:r>
              <a:rPr lang="en-US" dirty="0" err="1" smtClean="0"/>
              <a:t>Ralaivola</a:t>
            </a:r>
            <a:r>
              <a:rPr lang="en-US" dirty="0" smtClean="0"/>
              <a:t>+ ‘05]</a:t>
            </a:r>
          </a:p>
          <a:p>
            <a:pPr marL="347472">
              <a:spcBef>
                <a:spcPts val="0"/>
              </a:spcBef>
            </a:pPr>
            <a:r>
              <a:rPr lang="en-US" dirty="0" err="1" smtClean="0"/>
              <a:t>Graphlet</a:t>
            </a:r>
            <a:r>
              <a:rPr lang="en-US" dirty="0" smtClean="0"/>
              <a:t> /  </a:t>
            </a:r>
            <a:r>
              <a:rPr lang="en-US" dirty="0" err="1" smtClean="0"/>
              <a:t>Subgraph</a:t>
            </a:r>
            <a:r>
              <a:rPr lang="en-US" dirty="0" smtClean="0"/>
              <a:t> Kernels </a:t>
            </a:r>
          </a:p>
          <a:p>
            <a:pPr marL="347472">
              <a:spcBef>
                <a:spcPts val="0"/>
              </a:spcBef>
              <a:buNone/>
            </a:pPr>
            <a:r>
              <a:rPr lang="en-US" dirty="0" smtClean="0"/>
              <a:t>	   [</a:t>
            </a:r>
            <a:r>
              <a:rPr lang="en-US" dirty="0" err="1" smtClean="0"/>
              <a:t>Shervashidze</a:t>
            </a:r>
            <a:r>
              <a:rPr lang="en-US" dirty="0" smtClean="0"/>
              <a:t>+ ‘09, </a:t>
            </a:r>
            <a:r>
              <a:rPr lang="en-US" dirty="0" err="1" smtClean="0"/>
              <a:t>Thoma</a:t>
            </a:r>
            <a:r>
              <a:rPr lang="en-US" dirty="0" smtClean="0"/>
              <a:t>+ ‘10 ]</a:t>
            </a:r>
          </a:p>
          <a:p>
            <a:pPr marL="347472">
              <a:spcBef>
                <a:spcPts val="0"/>
              </a:spcBef>
            </a:pPr>
            <a:r>
              <a:rPr lang="en-US" dirty="0" smtClean="0"/>
              <a:t> All-paths Kernels </a:t>
            </a:r>
          </a:p>
          <a:p>
            <a:pPr marL="347472">
              <a:spcBef>
                <a:spcPts val="0"/>
              </a:spcBef>
              <a:buNone/>
            </a:pPr>
            <a:r>
              <a:rPr lang="en-US" dirty="0" smtClean="0"/>
              <a:t>	   [</a:t>
            </a:r>
            <a:r>
              <a:rPr lang="en-US" dirty="0" err="1" smtClean="0"/>
              <a:t>Airola</a:t>
            </a:r>
            <a:r>
              <a:rPr lang="en-US" dirty="0" smtClean="0"/>
              <a:t>+ ‘08]</a:t>
            </a:r>
          </a:p>
          <a:p>
            <a:pPr marL="347472">
              <a:spcBef>
                <a:spcPts val="0"/>
              </a:spcBef>
            </a:pPr>
            <a:r>
              <a:rPr lang="en-US"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Chemical Compounds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24</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2340" y="1363575"/>
            <a:ext cx="6630972" cy="3266695"/>
          </a:xfrm>
          <a:prstGeom prst="rect">
            <a:avLst/>
          </a:prstGeom>
        </p:spPr>
      </p:pic>
      <p:sp>
        <p:nvSpPr>
          <p:cNvPr id="8" name="Rectangle 7"/>
          <p:cNvSpPr/>
          <p:nvPr/>
        </p:nvSpPr>
        <p:spPr>
          <a:xfrm>
            <a:off x="1184513" y="5159295"/>
            <a:ext cx="2710974" cy="523220"/>
          </a:xfrm>
          <a:prstGeom prst="rect">
            <a:avLst/>
          </a:prstGeom>
        </p:spPr>
        <p:txBody>
          <a:bodyPr wrap="none">
            <a:spAutoFit/>
          </a:bodyPr>
          <a:lstStyle/>
          <a:p>
            <a:r>
              <a:rPr lang="en-US" sz="2800" dirty="0" smtClean="0">
                <a:latin typeface="Trebuchet MS"/>
              </a:rPr>
              <a:t>[</a:t>
            </a:r>
            <a:r>
              <a:rPr lang="en-US" sz="2800" dirty="0" err="1" smtClean="0">
                <a:latin typeface="Trebuchet MS"/>
              </a:rPr>
              <a:t>Ralaivola</a:t>
            </a:r>
            <a:r>
              <a:rPr lang="en-US" sz="2800" dirty="0" smtClean="0">
                <a:latin typeface="Trebuchet MS"/>
              </a:rPr>
              <a:t>+ ’05]</a:t>
            </a:r>
            <a:endParaRPr lang="en-US" dirty="0">
              <a:latin typeface="Trebuchet MS"/>
            </a:endParaRPr>
          </a:p>
        </p:txBody>
      </p:sp>
      <p:sp>
        <p:nvSpPr>
          <p:cNvPr id="9" name="Rectangle 8"/>
          <p:cNvSpPr/>
          <p:nvPr/>
        </p:nvSpPr>
        <p:spPr>
          <a:xfrm>
            <a:off x="66840" y="5991056"/>
            <a:ext cx="9144001" cy="400110"/>
          </a:xfrm>
          <a:prstGeom prst="rect">
            <a:avLst/>
          </a:prstGeom>
        </p:spPr>
        <p:txBody>
          <a:bodyPr wrap="square">
            <a:spAutoFit/>
          </a:bodyPr>
          <a:lstStyle/>
          <a:p>
            <a:r>
              <a:rPr lang="en-US" sz="2000" dirty="0" smtClean="0"/>
              <a:t>Source: </a:t>
            </a:r>
            <a:r>
              <a:rPr lang="en-US" sz="2000" dirty="0" err="1" smtClean="0"/>
              <a:t>http://www.ra.cs.uni-tuebingen.de/forschung/molsim/welcome_e.html</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classification</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25</a:t>
            </a:fld>
            <a:endParaRPr lang="en-US" dirty="0"/>
          </a:p>
        </p:txBody>
      </p:sp>
      <p:pic>
        <p:nvPicPr>
          <p:cNvPr id="6" name="Picture 5" descr="Screen shot 2014-03-06 at 7.59.38 AM.png"/>
          <p:cNvPicPr>
            <a:picLocks noChangeAspect="1"/>
          </p:cNvPicPr>
          <p:nvPr/>
        </p:nvPicPr>
        <p:blipFill>
          <a:blip r:embed="rId2" cstate="screen">
            <a:extLst>
              <a:ext uri="{28A0092B-C50C-407E-A947-70E740481C1C}">
                <a14:useLocalDpi xmlns:a14="http://schemas.microsoft.com/office/drawing/2010/main"/>
              </a:ext>
            </a:extLst>
          </a:blip>
          <a:srcRect l="764" r="2291"/>
          <a:stretch>
            <a:fillRect/>
          </a:stretch>
        </p:blipFill>
        <p:spPr>
          <a:xfrm>
            <a:off x="270683" y="1159226"/>
            <a:ext cx="8864775" cy="3162300"/>
          </a:xfrm>
          <a:prstGeom prst="rect">
            <a:avLst/>
          </a:prstGeom>
        </p:spPr>
      </p:pic>
      <p:sp>
        <p:nvSpPr>
          <p:cNvPr id="7" name="Rectangle 6"/>
          <p:cNvSpPr/>
          <p:nvPr/>
        </p:nvSpPr>
        <p:spPr>
          <a:xfrm>
            <a:off x="1019753" y="5747495"/>
            <a:ext cx="2906815" cy="523220"/>
          </a:xfrm>
          <a:prstGeom prst="rect">
            <a:avLst/>
          </a:prstGeom>
        </p:spPr>
        <p:txBody>
          <a:bodyPr wrap="none">
            <a:spAutoFit/>
          </a:bodyPr>
          <a:lstStyle/>
          <a:p>
            <a:r>
              <a:rPr lang="en-US" sz="2800" dirty="0" smtClean="0">
                <a:latin typeface="Trebuchet MS"/>
              </a:rPr>
              <a:t>[</a:t>
            </a:r>
            <a:r>
              <a:rPr lang="en-US" sz="2800" dirty="0" err="1" smtClean="0">
                <a:latin typeface="Trebuchet MS"/>
              </a:rPr>
              <a:t>Borgwardt</a:t>
            </a:r>
            <a:r>
              <a:rPr lang="en-US" sz="2800" dirty="0" smtClean="0">
                <a:latin typeface="Trebuchet MS"/>
              </a:rPr>
              <a:t>+ ’05]</a:t>
            </a:r>
            <a:endParaRPr lang="en-US" dirty="0">
              <a:latin typeface="Trebuchet MS"/>
            </a:endParaRPr>
          </a:p>
        </p:txBody>
      </p:sp>
      <p:sp>
        <p:nvSpPr>
          <p:cNvPr id="8" name="Rectangle 7"/>
          <p:cNvSpPr/>
          <p:nvPr/>
        </p:nvSpPr>
        <p:spPr>
          <a:xfrm>
            <a:off x="3337461" y="4683402"/>
            <a:ext cx="5712947" cy="954107"/>
          </a:xfrm>
          <a:prstGeom prst="rect">
            <a:avLst/>
          </a:prstGeom>
        </p:spPr>
        <p:txBody>
          <a:bodyPr wrap="none">
            <a:spAutoFit/>
          </a:bodyPr>
          <a:lstStyle/>
          <a:p>
            <a:pPr algn="l"/>
            <a:r>
              <a:rPr lang="en-US" sz="2800" dirty="0" smtClean="0">
                <a:latin typeface="Trebuchet MS"/>
              </a:rPr>
              <a:t>Similarity: graph kernels</a:t>
            </a:r>
          </a:p>
          <a:p>
            <a:pPr algn="l"/>
            <a:r>
              <a:rPr lang="en-US" sz="2800" dirty="0" smtClean="0">
                <a:latin typeface="Trebuchet MS"/>
              </a:rPr>
              <a:t>Prediction of functional class: SVM </a:t>
            </a:r>
            <a:endParaRPr lang="en-US" dirty="0">
              <a:latin typeface="Trebuchet M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8682"/>
            <a:ext cx="7772400" cy="685800"/>
          </a:xfrm>
        </p:spPr>
        <p:txBody>
          <a:bodyPr/>
          <a:lstStyle/>
          <a:p>
            <a:r>
              <a:rPr lang="en-US" dirty="0" smtClean="0"/>
              <a:t>Similarity in Social Networks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Socially Relevant Features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27</a:t>
            </a:fld>
            <a:endParaRPr lang="en-US" dirty="0"/>
          </a:p>
        </p:txBody>
      </p:sp>
      <p:sp>
        <p:nvSpPr>
          <p:cNvPr id="5" name="TextBox 4"/>
          <p:cNvSpPr txBox="1"/>
          <p:nvPr/>
        </p:nvSpPr>
        <p:spPr>
          <a:xfrm>
            <a:off x="640252" y="5694948"/>
            <a:ext cx="2353228" cy="492443"/>
          </a:xfrm>
          <a:prstGeom prst="rect">
            <a:avLst/>
          </a:prstGeom>
          <a:noFill/>
        </p:spPr>
        <p:txBody>
          <a:bodyPr wrap="none" rtlCol="0">
            <a:spAutoFit/>
          </a:bodyPr>
          <a:lstStyle/>
          <a:p>
            <a:r>
              <a:rPr lang="en-US" dirty="0" smtClean="0"/>
              <a:t>[</a:t>
            </a:r>
            <a:r>
              <a:rPr lang="en-US" dirty="0" err="1" smtClean="0"/>
              <a:t>Macindoe</a:t>
            </a:r>
            <a:r>
              <a:rPr lang="en-US" dirty="0" smtClean="0"/>
              <a:t> ’10]</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b="1" dirty="0" smtClean="0"/>
              <a:t>L</a:t>
            </a:r>
            <a:r>
              <a:rPr lang="en-US" dirty="0" smtClean="0"/>
              <a:t>eadership </a:t>
            </a:r>
          </a:p>
          <a:p>
            <a:pPr lvl="1"/>
            <a:r>
              <a:rPr lang="en-US" dirty="0" smtClean="0"/>
              <a:t>measures the extent to which the edge connectivity is dominated by a single node</a:t>
            </a:r>
          </a:p>
          <a:p>
            <a:pPr lvl="1">
              <a:buNone/>
            </a:pPr>
            <a:r>
              <a:rPr lang="en-US" i="1" dirty="0" smtClean="0">
                <a:solidFill>
                  <a:schemeClr val="bg2"/>
                </a:solidFill>
              </a:rPr>
              <a:t>       </a:t>
            </a:r>
          </a:p>
        </p:txBody>
      </p:sp>
      <p:grpSp>
        <p:nvGrpSpPr>
          <p:cNvPr id="10" name="Group 9"/>
          <p:cNvGrpSpPr/>
          <p:nvPr/>
        </p:nvGrpSpPr>
        <p:grpSpPr>
          <a:xfrm>
            <a:off x="4812623" y="2834104"/>
            <a:ext cx="794070" cy="700491"/>
            <a:chOff x="1884947" y="2914311"/>
            <a:chExt cx="794070" cy="700491"/>
          </a:xfrm>
        </p:grpSpPr>
        <p:sp>
          <p:nvSpPr>
            <p:cNvPr id="11" name="Oval 10"/>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2" name="Oval 11"/>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3" name="Oval 12"/>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4" name="Oval 13"/>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5" name="Straight Connector 14"/>
            <p:cNvCxnSpPr>
              <a:stCxn id="11" idx="6"/>
              <a:endCxn id="12"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6" name="Straight Connector 15"/>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7" name="Straight Connector 16"/>
            <p:cNvCxnSpPr>
              <a:endCxn id="14"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8" name="Straight Connector 17"/>
            <p:cNvCxnSpPr>
              <a:stCxn id="13" idx="7"/>
              <a:endCxn id="12"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9" name="Straight Connector 18"/>
            <p:cNvCxnSpPr>
              <a:stCxn id="14" idx="0"/>
              <a:endCxn id="12"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0" name="Straight Connector 19"/>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sp>
        <p:nvSpPr>
          <p:cNvPr id="31" name="TextBox 30"/>
          <p:cNvSpPr txBox="1"/>
          <p:nvPr/>
        </p:nvSpPr>
        <p:spPr>
          <a:xfrm>
            <a:off x="1898320" y="3729786"/>
            <a:ext cx="1216527" cy="492443"/>
          </a:xfrm>
          <a:prstGeom prst="rect">
            <a:avLst/>
          </a:prstGeom>
          <a:noFill/>
        </p:spPr>
        <p:txBody>
          <a:bodyPr wrap="square" rtlCol="0">
            <a:spAutoFit/>
          </a:bodyPr>
          <a:lstStyle/>
          <a:p>
            <a:r>
              <a:rPr lang="en-US" b="1" dirty="0" smtClean="0"/>
              <a:t>L</a:t>
            </a:r>
            <a:r>
              <a:rPr lang="en-US" dirty="0" smtClean="0"/>
              <a:t> = 1</a:t>
            </a:r>
            <a:endParaRPr lang="en-US" dirty="0"/>
          </a:p>
        </p:txBody>
      </p:sp>
      <p:sp>
        <p:nvSpPr>
          <p:cNvPr id="32" name="TextBox 31"/>
          <p:cNvSpPr txBox="1"/>
          <p:nvPr/>
        </p:nvSpPr>
        <p:spPr>
          <a:xfrm>
            <a:off x="4550610" y="3735133"/>
            <a:ext cx="1216527" cy="492443"/>
          </a:xfrm>
          <a:prstGeom prst="rect">
            <a:avLst/>
          </a:prstGeom>
          <a:noFill/>
        </p:spPr>
        <p:txBody>
          <a:bodyPr wrap="square" rtlCol="0">
            <a:spAutoFit/>
          </a:bodyPr>
          <a:lstStyle/>
          <a:p>
            <a:r>
              <a:rPr lang="en-US" b="1" dirty="0" smtClean="0"/>
              <a:t>L</a:t>
            </a:r>
            <a:r>
              <a:rPr lang="en-US" dirty="0" smtClean="0"/>
              <a:t> = 0</a:t>
            </a:r>
            <a:endParaRPr lang="en-US" dirty="0"/>
          </a:p>
        </p:txBody>
      </p:sp>
      <p:grpSp>
        <p:nvGrpSpPr>
          <p:cNvPr id="59" name="Group 58"/>
          <p:cNvGrpSpPr/>
          <p:nvPr/>
        </p:nvGrpSpPr>
        <p:grpSpPr>
          <a:xfrm>
            <a:off x="2122884" y="2756568"/>
            <a:ext cx="1061430" cy="978575"/>
            <a:chOff x="2122884" y="2756568"/>
            <a:chExt cx="1061430" cy="978575"/>
          </a:xfrm>
        </p:grpSpPr>
        <p:grpSp>
          <p:nvGrpSpPr>
            <p:cNvPr id="21" name="Group 20"/>
            <p:cNvGrpSpPr/>
            <p:nvPr/>
          </p:nvGrpSpPr>
          <p:grpSpPr>
            <a:xfrm>
              <a:off x="2122884" y="2756568"/>
              <a:ext cx="903704" cy="978575"/>
              <a:chOff x="4448998" y="2783302"/>
              <a:chExt cx="903704" cy="978575"/>
            </a:xfrm>
          </p:grpSpPr>
          <p:sp>
            <p:nvSpPr>
              <p:cNvPr id="22" name="Oval 21"/>
              <p:cNvSpPr/>
              <p:nvPr/>
            </p:nvSpPr>
            <p:spPr bwMode="auto">
              <a:xfrm>
                <a:off x="4448998" y="31389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3" name="Oval 22"/>
              <p:cNvSpPr/>
              <p:nvPr/>
            </p:nvSpPr>
            <p:spPr bwMode="auto">
              <a:xfrm>
                <a:off x="5122779" y="2783302"/>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4" name="Oval 23"/>
              <p:cNvSpPr/>
              <p:nvPr/>
            </p:nvSpPr>
            <p:spPr bwMode="auto">
              <a:xfrm>
                <a:off x="4860745" y="314960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5" name="Oval 24"/>
              <p:cNvSpPr/>
              <p:nvPr/>
            </p:nvSpPr>
            <p:spPr bwMode="auto">
              <a:xfrm>
                <a:off x="4665568" y="355600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6" name="Oval 25"/>
              <p:cNvSpPr/>
              <p:nvPr/>
            </p:nvSpPr>
            <p:spPr bwMode="auto">
              <a:xfrm>
                <a:off x="5138808" y="356135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27" name="Straight Connector 26"/>
              <p:cNvCxnSpPr>
                <a:stCxn id="23" idx="3"/>
                <a:endCxn id="24" idx="7"/>
              </p:cNvCxnSpPr>
              <p:nvPr/>
            </p:nvCxnSpPr>
            <p:spPr bwMode="auto">
              <a:xfrm rot="5400000">
                <a:off x="4986456" y="3011321"/>
                <a:ext cx="224507" cy="1107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8" name="Straight Connector 27"/>
              <p:cNvCxnSpPr>
                <a:stCxn id="24" idx="2"/>
                <a:endCxn id="22" idx="6"/>
              </p:cNvCxnSpPr>
              <p:nvPr/>
            </p:nvCxnSpPr>
            <p:spPr bwMode="auto">
              <a:xfrm rot="10800000">
                <a:off x="4662893" y="3239174"/>
                <a:ext cx="197853" cy="1069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9" name="Straight Connector 28"/>
              <p:cNvCxnSpPr>
                <a:stCxn id="26" idx="0"/>
                <a:endCxn id="24" idx="5"/>
              </p:cNvCxnSpPr>
              <p:nvPr/>
            </p:nvCxnSpPr>
            <p:spPr bwMode="auto">
              <a:xfrm rot="16200000" flipV="1">
                <a:off x="5024241" y="3339837"/>
                <a:ext cx="240588" cy="202440"/>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30" name="Straight Connector 29"/>
              <p:cNvCxnSpPr>
                <a:stCxn id="25" idx="0"/>
                <a:endCxn id="24" idx="3"/>
              </p:cNvCxnSpPr>
              <p:nvPr/>
            </p:nvCxnSpPr>
            <p:spPr bwMode="auto">
              <a:xfrm rot="5400000" flipH="1" flipV="1">
                <a:off x="4714672" y="3378606"/>
                <a:ext cx="235240" cy="119554"/>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sp>
          <p:nvSpPr>
            <p:cNvPr id="39" name="Oval 38"/>
            <p:cNvSpPr/>
            <p:nvPr/>
          </p:nvSpPr>
          <p:spPr bwMode="auto">
            <a:xfrm>
              <a:off x="2275282" y="275657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42" name="Straight Connector 41"/>
            <p:cNvCxnSpPr>
              <a:stCxn id="39" idx="5"/>
              <a:endCxn id="24" idx="1"/>
            </p:cNvCxnSpPr>
            <p:nvPr/>
          </p:nvCxnSpPr>
          <p:spPr bwMode="auto">
            <a:xfrm rot="16200000" flipH="1">
              <a:off x="2399655" y="2985934"/>
              <a:ext cx="224497" cy="108103"/>
            </a:xfrm>
            <a:prstGeom prst="line">
              <a:avLst/>
            </a:prstGeom>
            <a:solidFill>
              <a:schemeClr val="accent1"/>
            </a:solidFill>
            <a:ln w="25400" cap="flat" cmpd="sng" algn="ctr">
              <a:solidFill>
                <a:schemeClr val="tx1"/>
              </a:solidFill>
              <a:prstDash val="solid"/>
              <a:round/>
              <a:headEnd type="none" w="sm" len="sm"/>
              <a:tailEnd type="none" w="med" len="med"/>
            </a:ln>
            <a:effectLst/>
          </p:spPr>
        </p:cxnSp>
        <p:sp>
          <p:nvSpPr>
            <p:cNvPr id="55" name="Oval 54"/>
            <p:cNvSpPr/>
            <p:nvPr/>
          </p:nvSpPr>
          <p:spPr bwMode="auto">
            <a:xfrm>
              <a:off x="2970420" y="3117529"/>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56" name="Straight Connector 55"/>
            <p:cNvCxnSpPr>
              <a:stCxn id="55" idx="2"/>
              <a:endCxn id="24" idx="6"/>
            </p:cNvCxnSpPr>
            <p:nvPr/>
          </p:nvCxnSpPr>
          <p:spPr bwMode="auto">
            <a:xfrm rot="10800000" flipV="1">
              <a:off x="2748526" y="3217792"/>
              <a:ext cx="221895" cy="5340"/>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Socially Relevant Features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28</a:t>
            </a:fld>
            <a:endParaRPr lang="en-US" dirty="0"/>
          </a:p>
        </p:txBody>
      </p:sp>
      <p:sp>
        <p:nvSpPr>
          <p:cNvPr id="5" name="TextBox 4"/>
          <p:cNvSpPr txBox="1"/>
          <p:nvPr/>
        </p:nvSpPr>
        <p:spPr>
          <a:xfrm>
            <a:off x="640252" y="5694948"/>
            <a:ext cx="2353228" cy="492443"/>
          </a:xfrm>
          <a:prstGeom prst="rect">
            <a:avLst/>
          </a:prstGeom>
          <a:noFill/>
        </p:spPr>
        <p:txBody>
          <a:bodyPr wrap="none" rtlCol="0">
            <a:spAutoFit/>
          </a:bodyPr>
          <a:lstStyle/>
          <a:p>
            <a:r>
              <a:rPr lang="en-US" dirty="0" smtClean="0"/>
              <a:t>[</a:t>
            </a:r>
            <a:r>
              <a:rPr lang="en-US" dirty="0" err="1" smtClean="0"/>
              <a:t>Macindoe</a:t>
            </a:r>
            <a:r>
              <a:rPr lang="en-US" dirty="0" smtClean="0"/>
              <a:t> ’10]</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b="1" dirty="0" smtClean="0"/>
              <a:t>L</a:t>
            </a:r>
            <a:r>
              <a:rPr lang="en-US" dirty="0" smtClean="0"/>
              <a:t>eadership</a:t>
            </a:r>
          </a:p>
          <a:p>
            <a:pPr marL="514350" indent="-514350">
              <a:buFont typeface="+mj-lt"/>
              <a:buAutoNum type="arabicPeriod"/>
            </a:pPr>
            <a:r>
              <a:rPr lang="en-US" b="1" dirty="0" smtClean="0"/>
              <a:t>B</a:t>
            </a:r>
            <a:r>
              <a:rPr lang="en-US" dirty="0" smtClean="0"/>
              <a:t>onding = clustering coefficient</a:t>
            </a:r>
          </a:p>
          <a:p>
            <a:pPr lvl="1">
              <a:buNone/>
            </a:pPr>
            <a:r>
              <a:rPr lang="en-US" dirty="0" smtClean="0"/>
              <a:t>     </a:t>
            </a:r>
          </a:p>
          <a:p>
            <a:pPr lvl="1">
              <a:buNone/>
            </a:pPr>
            <a:endParaRPr lang="en-US" dirty="0" smtClean="0"/>
          </a:p>
          <a:p>
            <a:pPr lvl="1">
              <a:buNone/>
            </a:pPr>
            <a:endParaRPr lang="en-US" dirty="0" smtClean="0"/>
          </a:p>
          <a:p>
            <a:pPr lvl="1">
              <a:buNone/>
            </a:pPr>
            <a:endParaRPr lang="en-US" dirty="0" smtClean="0"/>
          </a:p>
        </p:txBody>
      </p:sp>
      <p:grpSp>
        <p:nvGrpSpPr>
          <p:cNvPr id="7" name="Group 6"/>
          <p:cNvGrpSpPr/>
          <p:nvPr/>
        </p:nvGrpSpPr>
        <p:grpSpPr>
          <a:xfrm>
            <a:off x="1898320" y="2376922"/>
            <a:ext cx="3868817" cy="1596662"/>
            <a:chOff x="1898320" y="2376922"/>
            <a:chExt cx="3868817" cy="1596662"/>
          </a:xfrm>
        </p:grpSpPr>
        <p:grpSp>
          <p:nvGrpSpPr>
            <p:cNvPr id="8" name="Group 29"/>
            <p:cNvGrpSpPr/>
            <p:nvPr/>
          </p:nvGrpSpPr>
          <p:grpSpPr>
            <a:xfrm>
              <a:off x="2152307" y="2553375"/>
              <a:ext cx="794070" cy="700491"/>
              <a:chOff x="1884947" y="2914311"/>
              <a:chExt cx="794070" cy="700491"/>
            </a:xfrm>
          </p:grpSpPr>
          <p:sp>
            <p:nvSpPr>
              <p:cNvPr id="21" name="Oval 20"/>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2" name="Oval 21"/>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3" name="Oval 22"/>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4" name="Oval 23"/>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25" name="Straight Connector 24"/>
              <p:cNvCxnSpPr>
                <a:stCxn id="21" idx="6"/>
                <a:endCxn id="22"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6" name="Straight Connector 25"/>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7" name="Straight Connector 26"/>
              <p:cNvCxnSpPr>
                <a:endCxn id="24"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8" name="Straight Connector 27"/>
              <p:cNvCxnSpPr>
                <a:stCxn id="23" idx="7"/>
                <a:endCxn id="22"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9" name="Straight Connector 28"/>
              <p:cNvCxnSpPr>
                <a:stCxn id="24" idx="0"/>
                <a:endCxn id="22"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30" name="Straight Connector 29"/>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9" name="Group 44"/>
            <p:cNvGrpSpPr/>
            <p:nvPr/>
          </p:nvGrpSpPr>
          <p:grpSpPr>
            <a:xfrm>
              <a:off x="4574665" y="2376922"/>
              <a:ext cx="1045397" cy="1024019"/>
              <a:chOff x="4307305" y="2737858"/>
              <a:chExt cx="1045397" cy="1024019"/>
            </a:xfrm>
          </p:grpSpPr>
          <p:sp>
            <p:nvSpPr>
              <p:cNvPr id="12" name="Oval 11"/>
              <p:cNvSpPr/>
              <p:nvPr/>
            </p:nvSpPr>
            <p:spPr bwMode="auto">
              <a:xfrm>
                <a:off x="4542577" y="273785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3" name="Oval 12"/>
              <p:cNvSpPr/>
              <p:nvPr/>
            </p:nvSpPr>
            <p:spPr bwMode="auto">
              <a:xfrm>
                <a:off x="4307305" y="3144250"/>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4" name="Oval 13"/>
              <p:cNvSpPr/>
              <p:nvPr/>
            </p:nvSpPr>
            <p:spPr bwMode="auto">
              <a:xfrm>
                <a:off x="4860745" y="314960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5" name="Oval 14"/>
              <p:cNvSpPr/>
              <p:nvPr/>
            </p:nvSpPr>
            <p:spPr bwMode="auto">
              <a:xfrm>
                <a:off x="4665568" y="355600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6" name="Oval 15"/>
              <p:cNvSpPr/>
              <p:nvPr/>
            </p:nvSpPr>
            <p:spPr bwMode="auto">
              <a:xfrm>
                <a:off x="5138808" y="356135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7" name="Straight Connector 16"/>
              <p:cNvCxnSpPr>
                <a:stCxn id="13" idx="0"/>
              </p:cNvCxnSpPr>
              <p:nvPr/>
            </p:nvCxnSpPr>
            <p:spPr bwMode="auto">
              <a:xfrm rot="5400000" flipH="1" flipV="1">
                <a:off x="4396327" y="2943733"/>
                <a:ext cx="218443" cy="182593"/>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8" name="Straight Connector 17"/>
              <p:cNvCxnSpPr>
                <a:stCxn id="14" idx="0"/>
                <a:endCxn id="12" idx="5"/>
              </p:cNvCxnSpPr>
              <p:nvPr/>
            </p:nvCxnSpPr>
            <p:spPr bwMode="auto">
              <a:xfrm rot="16200000" flipV="1">
                <a:off x="4726128" y="2908038"/>
                <a:ext cx="240585" cy="242545"/>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9" name="Straight Connector 18"/>
              <p:cNvCxnSpPr>
                <a:stCxn id="16" idx="0"/>
                <a:endCxn id="14" idx="5"/>
              </p:cNvCxnSpPr>
              <p:nvPr/>
            </p:nvCxnSpPr>
            <p:spPr bwMode="auto">
              <a:xfrm rot="16200000" flipV="1">
                <a:off x="5024241" y="3339837"/>
                <a:ext cx="240588" cy="202440"/>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0" name="Straight Connector 19"/>
              <p:cNvCxnSpPr>
                <a:stCxn id="15" idx="0"/>
                <a:endCxn id="14" idx="3"/>
              </p:cNvCxnSpPr>
              <p:nvPr/>
            </p:nvCxnSpPr>
            <p:spPr bwMode="auto">
              <a:xfrm rot="5400000" flipH="1" flipV="1">
                <a:off x="4714672" y="3378606"/>
                <a:ext cx="235240" cy="119554"/>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sp>
          <p:nvSpPr>
            <p:cNvPr id="10" name="TextBox 9"/>
            <p:cNvSpPr txBox="1"/>
            <p:nvPr/>
          </p:nvSpPr>
          <p:spPr>
            <a:xfrm>
              <a:off x="1898320" y="3475794"/>
              <a:ext cx="1216527" cy="492443"/>
            </a:xfrm>
            <a:prstGeom prst="rect">
              <a:avLst/>
            </a:prstGeom>
            <a:noFill/>
          </p:spPr>
          <p:txBody>
            <a:bodyPr wrap="square" rtlCol="0">
              <a:spAutoFit/>
            </a:bodyPr>
            <a:lstStyle/>
            <a:p>
              <a:r>
                <a:rPr lang="en-US" b="1" dirty="0" smtClean="0"/>
                <a:t>B</a:t>
              </a:r>
              <a:r>
                <a:rPr lang="en-US" dirty="0" smtClean="0"/>
                <a:t> = 1</a:t>
              </a:r>
              <a:endParaRPr lang="en-US" dirty="0"/>
            </a:p>
          </p:txBody>
        </p:sp>
        <p:sp>
          <p:nvSpPr>
            <p:cNvPr id="11" name="TextBox 10"/>
            <p:cNvSpPr txBox="1"/>
            <p:nvPr/>
          </p:nvSpPr>
          <p:spPr>
            <a:xfrm>
              <a:off x="4550610" y="3481141"/>
              <a:ext cx="1216527" cy="492443"/>
            </a:xfrm>
            <a:prstGeom prst="rect">
              <a:avLst/>
            </a:prstGeom>
            <a:noFill/>
          </p:spPr>
          <p:txBody>
            <a:bodyPr wrap="square" rtlCol="0">
              <a:spAutoFit/>
            </a:bodyPr>
            <a:lstStyle/>
            <a:p>
              <a:r>
                <a:rPr lang="en-US" b="1" dirty="0" smtClean="0"/>
                <a:t>B</a:t>
              </a:r>
              <a:r>
                <a:rPr lang="en-US" dirty="0" smtClean="0"/>
                <a:t> = 0</a:t>
              </a:r>
              <a:endParaRPr lang="en-US"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
                                            <p:txEl>
                                              <p:pRg st="0" end="0"/>
                                            </p:txEl>
                                          </p:spTgt>
                                        </p:tgtEl>
                                        <p:attrNameLst>
                                          <p:attrName>style.opacity</p:attrName>
                                        </p:attrNameLst>
                                      </p:cBhvr>
                                      <p:to>
                                        <p:strVal val="0.5"/>
                                      </p:to>
                                    </p:set>
                                    <p:animEffect filter="image" prLst="opacity: 0.5">
                                      <p:cBhvr rctx="IE">
                                        <p:cTn id="7" dur="indefinite"/>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Socially Relevant Features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29</a:t>
            </a:fld>
            <a:endParaRPr lang="en-US" dirty="0"/>
          </a:p>
        </p:txBody>
      </p:sp>
      <p:sp>
        <p:nvSpPr>
          <p:cNvPr id="5" name="TextBox 4"/>
          <p:cNvSpPr txBox="1"/>
          <p:nvPr/>
        </p:nvSpPr>
        <p:spPr>
          <a:xfrm>
            <a:off x="640252" y="5694948"/>
            <a:ext cx="2353228" cy="492443"/>
          </a:xfrm>
          <a:prstGeom prst="rect">
            <a:avLst/>
          </a:prstGeom>
          <a:noFill/>
        </p:spPr>
        <p:txBody>
          <a:bodyPr wrap="none" rtlCol="0">
            <a:spAutoFit/>
          </a:bodyPr>
          <a:lstStyle/>
          <a:p>
            <a:r>
              <a:rPr lang="en-US" dirty="0" smtClean="0"/>
              <a:t>[</a:t>
            </a:r>
            <a:r>
              <a:rPr lang="en-US" dirty="0" err="1" smtClean="0"/>
              <a:t>Macindoe</a:t>
            </a:r>
            <a:r>
              <a:rPr lang="en-US" dirty="0" smtClean="0"/>
              <a:t> ’10]</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b="1" dirty="0" smtClean="0"/>
              <a:t>L</a:t>
            </a:r>
            <a:r>
              <a:rPr lang="en-US" dirty="0" smtClean="0"/>
              <a:t>eadership</a:t>
            </a:r>
          </a:p>
          <a:p>
            <a:pPr marL="514350" indent="-514350">
              <a:buFont typeface="+mj-lt"/>
              <a:buAutoNum type="arabicPeriod"/>
            </a:pPr>
            <a:r>
              <a:rPr lang="en-US" b="1" dirty="0" smtClean="0"/>
              <a:t>B</a:t>
            </a:r>
            <a:r>
              <a:rPr lang="en-US" dirty="0" smtClean="0"/>
              <a:t>onding</a:t>
            </a:r>
          </a:p>
          <a:p>
            <a:pPr marL="514350" indent="-514350">
              <a:buFont typeface="+mj-lt"/>
              <a:buAutoNum type="arabicPeriod"/>
            </a:pPr>
            <a:r>
              <a:rPr lang="en-US" b="1" dirty="0" smtClean="0"/>
              <a:t>D</a:t>
            </a:r>
            <a:r>
              <a:rPr lang="en-US" dirty="0" smtClean="0"/>
              <a:t>iversity</a:t>
            </a:r>
          </a:p>
          <a:p>
            <a:pPr lvl="1"/>
            <a:r>
              <a:rPr lang="en-US" dirty="0" smtClean="0"/>
              <a:t>Number of disjoint communities</a:t>
            </a:r>
          </a:p>
          <a:p>
            <a:pPr lvl="1">
              <a:buNone/>
            </a:pPr>
            <a:r>
              <a:rPr lang="en-US" dirty="0" smtClean="0"/>
              <a:t>     </a:t>
            </a:r>
          </a:p>
          <a:p>
            <a:pPr lvl="1">
              <a:buNone/>
            </a:pPr>
            <a:endParaRPr lang="en-US" dirty="0" smtClean="0"/>
          </a:p>
          <a:p>
            <a:pPr lvl="1">
              <a:buNone/>
            </a:pPr>
            <a:endParaRPr lang="en-US" dirty="0" smtClean="0"/>
          </a:p>
          <a:p>
            <a:pPr lvl="1">
              <a:buNone/>
            </a:pPr>
            <a:endParaRPr lang="en-US" dirty="0" smtClean="0"/>
          </a:p>
        </p:txBody>
      </p:sp>
      <p:grpSp>
        <p:nvGrpSpPr>
          <p:cNvPr id="10" name="Group 29"/>
          <p:cNvGrpSpPr/>
          <p:nvPr/>
        </p:nvGrpSpPr>
        <p:grpSpPr>
          <a:xfrm>
            <a:off x="2125570" y="3529270"/>
            <a:ext cx="794070" cy="700491"/>
            <a:chOff x="1884947" y="2914311"/>
            <a:chExt cx="794070" cy="700491"/>
          </a:xfrm>
        </p:grpSpPr>
        <p:sp>
          <p:nvSpPr>
            <p:cNvPr id="23" name="Oval 22"/>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4" name="Oval 23"/>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5" name="Oval 24"/>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26" name="Oval 25"/>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27" name="Straight Connector 26"/>
            <p:cNvCxnSpPr>
              <a:stCxn id="23" idx="6"/>
              <a:endCxn id="24"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8" name="Straight Connector 27"/>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29" name="Straight Connector 28"/>
            <p:cNvCxnSpPr>
              <a:endCxn id="26"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30" name="Straight Connector 29"/>
            <p:cNvCxnSpPr>
              <a:stCxn id="25" idx="7"/>
              <a:endCxn id="24"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31" name="Straight Connector 30"/>
            <p:cNvCxnSpPr>
              <a:stCxn id="26" idx="0"/>
              <a:endCxn id="24"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32" name="Straight Connector 31"/>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sp>
        <p:nvSpPr>
          <p:cNvPr id="12" name="TextBox 11"/>
          <p:cNvSpPr txBox="1"/>
          <p:nvPr/>
        </p:nvSpPr>
        <p:spPr>
          <a:xfrm>
            <a:off x="1871583" y="4451689"/>
            <a:ext cx="1510628" cy="492443"/>
          </a:xfrm>
          <a:prstGeom prst="rect">
            <a:avLst/>
          </a:prstGeom>
          <a:noFill/>
        </p:spPr>
        <p:txBody>
          <a:bodyPr wrap="square" rtlCol="0">
            <a:spAutoFit/>
          </a:bodyPr>
          <a:lstStyle/>
          <a:p>
            <a:r>
              <a:rPr lang="en-US" b="1" dirty="0" smtClean="0"/>
              <a:t>D</a:t>
            </a:r>
            <a:r>
              <a:rPr lang="en-US" dirty="0" smtClean="0"/>
              <a:t> = low</a:t>
            </a:r>
            <a:endParaRPr lang="en-US" dirty="0"/>
          </a:p>
        </p:txBody>
      </p:sp>
      <p:sp>
        <p:nvSpPr>
          <p:cNvPr id="13" name="TextBox 12"/>
          <p:cNvSpPr txBox="1"/>
          <p:nvPr/>
        </p:nvSpPr>
        <p:spPr>
          <a:xfrm>
            <a:off x="5178925" y="5285877"/>
            <a:ext cx="1625600" cy="492443"/>
          </a:xfrm>
          <a:prstGeom prst="rect">
            <a:avLst/>
          </a:prstGeom>
          <a:noFill/>
        </p:spPr>
        <p:txBody>
          <a:bodyPr wrap="square" rtlCol="0">
            <a:spAutoFit/>
          </a:bodyPr>
          <a:lstStyle/>
          <a:p>
            <a:r>
              <a:rPr lang="en-US" b="1" dirty="0" smtClean="0"/>
              <a:t>D</a:t>
            </a:r>
            <a:r>
              <a:rPr lang="en-US" dirty="0" smtClean="0"/>
              <a:t> = high</a:t>
            </a:r>
            <a:endParaRPr lang="en-US" dirty="0"/>
          </a:p>
        </p:txBody>
      </p:sp>
      <p:grpSp>
        <p:nvGrpSpPr>
          <p:cNvPr id="121" name="Group 120"/>
          <p:cNvGrpSpPr/>
          <p:nvPr/>
        </p:nvGrpSpPr>
        <p:grpSpPr>
          <a:xfrm>
            <a:off x="4772526" y="3080083"/>
            <a:ext cx="2900948" cy="2203832"/>
            <a:chOff x="4772526" y="3080083"/>
            <a:chExt cx="2900948" cy="2203832"/>
          </a:xfrm>
        </p:grpSpPr>
        <p:grpSp>
          <p:nvGrpSpPr>
            <p:cNvPr id="33" name="Group 29"/>
            <p:cNvGrpSpPr/>
            <p:nvPr/>
          </p:nvGrpSpPr>
          <p:grpSpPr>
            <a:xfrm>
              <a:off x="4911549" y="3334091"/>
              <a:ext cx="794070" cy="700491"/>
              <a:chOff x="1884947" y="2914311"/>
              <a:chExt cx="794070" cy="700491"/>
            </a:xfrm>
          </p:grpSpPr>
          <p:sp>
            <p:nvSpPr>
              <p:cNvPr id="34" name="Oval 33"/>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5" name="Oval 34"/>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6" name="Oval 35"/>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37" name="Oval 36"/>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38" name="Straight Connector 37"/>
              <p:cNvCxnSpPr>
                <a:stCxn id="34" idx="6"/>
                <a:endCxn id="35"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39" name="Straight Connector 38"/>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40" name="Straight Connector 39"/>
              <p:cNvCxnSpPr>
                <a:endCxn id="37"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41" name="Straight Connector 40"/>
              <p:cNvCxnSpPr>
                <a:stCxn id="36" idx="7"/>
                <a:endCxn id="35"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42" name="Straight Connector 41"/>
              <p:cNvCxnSpPr>
                <a:stCxn id="37" idx="0"/>
                <a:endCxn id="35"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43" name="Straight Connector 42"/>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44" name="Group 29"/>
            <p:cNvGrpSpPr/>
            <p:nvPr/>
          </p:nvGrpSpPr>
          <p:grpSpPr>
            <a:xfrm rot="1124530">
              <a:off x="6561212" y="3205754"/>
              <a:ext cx="794070" cy="700491"/>
              <a:chOff x="1884947" y="2914311"/>
              <a:chExt cx="794070" cy="700491"/>
            </a:xfrm>
          </p:grpSpPr>
          <p:sp>
            <p:nvSpPr>
              <p:cNvPr id="45" name="Oval 44"/>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6" name="Oval 45"/>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7" name="Oval 46"/>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48" name="Oval 47"/>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49" name="Straight Connector 48"/>
              <p:cNvCxnSpPr>
                <a:stCxn id="45" idx="6"/>
                <a:endCxn id="46"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50" name="Straight Connector 49"/>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51" name="Straight Connector 50"/>
              <p:cNvCxnSpPr>
                <a:endCxn id="48"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52" name="Straight Connector 51"/>
              <p:cNvCxnSpPr>
                <a:stCxn id="47" idx="7"/>
                <a:endCxn id="46"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53" name="Straight Connector 52"/>
              <p:cNvCxnSpPr>
                <a:stCxn id="48" idx="0"/>
                <a:endCxn id="46"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54" name="Straight Connector 53"/>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55" name="Group 29"/>
            <p:cNvGrpSpPr/>
            <p:nvPr/>
          </p:nvGrpSpPr>
          <p:grpSpPr>
            <a:xfrm rot="19532990">
              <a:off x="5309928" y="4320679"/>
              <a:ext cx="794070" cy="700491"/>
              <a:chOff x="1884947" y="2914311"/>
              <a:chExt cx="794070" cy="700491"/>
            </a:xfrm>
          </p:grpSpPr>
          <p:sp>
            <p:nvSpPr>
              <p:cNvPr id="56" name="Oval 55"/>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7" name="Oval 56"/>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8" name="Oval 57"/>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59" name="Oval 58"/>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60" name="Straight Connector 59"/>
              <p:cNvCxnSpPr>
                <a:stCxn id="56" idx="6"/>
                <a:endCxn id="57"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62" name="Straight Connector 61"/>
              <p:cNvCxnSpPr>
                <a:endCxn id="59"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64" name="Straight Connector 63"/>
              <p:cNvCxnSpPr>
                <a:stCxn id="59" idx="0"/>
                <a:endCxn id="57"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65" name="Straight Connector 64"/>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66" name="Group 29"/>
            <p:cNvGrpSpPr/>
            <p:nvPr/>
          </p:nvGrpSpPr>
          <p:grpSpPr>
            <a:xfrm>
              <a:off x="6788475" y="4328701"/>
              <a:ext cx="820806" cy="700491"/>
              <a:chOff x="1884947" y="2914311"/>
              <a:chExt cx="820806" cy="700491"/>
            </a:xfrm>
          </p:grpSpPr>
          <p:sp>
            <p:nvSpPr>
              <p:cNvPr id="67" name="Oval 66"/>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68" name="Oval 67"/>
              <p:cNvSpPr/>
              <p:nvPr/>
            </p:nvSpPr>
            <p:spPr bwMode="auto">
              <a:xfrm>
                <a:off x="2398283" y="293303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70" name="Oval 69"/>
              <p:cNvSpPr/>
              <p:nvPr/>
            </p:nvSpPr>
            <p:spPr bwMode="auto">
              <a:xfrm>
                <a:off x="2491859"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71" name="Straight Connector 70"/>
              <p:cNvCxnSpPr>
                <a:stCxn id="67" idx="6"/>
                <a:endCxn id="68" idx="2"/>
              </p:cNvCxnSpPr>
              <p:nvPr/>
            </p:nvCxnSpPr>
            <p:spPr bwMode="auto">
              <a:xfrm>
                <a:off x="2098841" y="3014574"/>
                <a:ext cx="299442" cy="18720"/>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73" name="Straight Connector 72"/>
              <p:cNvCxnSpPr>
                <a:stCxn id="78" idx="7"/>
                <a:endCxn id="70" idx="1"/>
              </p:cNvCxnSpPr>
              <p:nvPr/>
            </p:nvCxnSpPr>
            <p:spPr bwMode="auto">
              <a:xfrm>
                <a:off x="2070369" y="3055318"/>
                <a:ext cx="452814" cy="388324"/>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75" name="Straight Connector 74"/>
              <p:cNvCxnSpPr>
                <a:stCxn id="70" idx="0"/>
                <a:endCxn id="68" idx="4"/>
              </p:cNvCxnSpPr>
              <p:nvPr/>
            </p:nvCxnSpPr>
            <p:spPr bwMode="auto">
              <a:xfrm rot="16200000" flipV="1">
                <a:off x="2411659" y="3227129"/>
                <a:ext cx="280719" cy="93576"/>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77" name="Group 29"/>
            <p:cNvGrpSpPr/>
            <p:nvPr/>
          </p:nvGrpSpPr>
          <p:grpSpPr>
            <a:xfrm rot="4785994">
              <a:off x="6336177" y="4528344"/>
              <a:ext cx="963806" cy="547335"/>
              <a:chOff x="1884947" y="2882387"/>
              <a:chExt cx="963806" cy="547335"/>
            </a:xfrm>
          </p:grpSpPr>
          <p:sp>
            <p:nvSpPr>
              <p:cNvPr id="78" name="Oval 77"/>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79" name="Oval 78"/>
              <p:cNvSpPr/>
              <p:nvPr/>
            </p:nvSpPr>
            <p:spPr bwMode="auto">
              <a:xfrm>
                <a:off x="2634859" y="2882387"/>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80" name="Oval 79"/>
              <p:cNvSpPr/>
              <p:nvPr/>
            </p:nvSpPr>
            <p:spPr bwMode="auto">
              <a:xfrm>
                <a:off x="2267601" y="322919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81" name="Straight Connector 80"/>
              <p:cNvCxnSpPr>
                <a:stCxn id="78" idx="6"/>
                <a:endCxn id="79" idx="2"/>
              </p:cNvCxnSpPr>
              <p:nvPr/>
            </p:nvCxnSpPr>
            <p:spPr bwMode="auto">
              <a:xfrm rot="11414006" flipH="1">
                <a:off x="2105937" y="2935290"/>
                <a:ext cx="521821" cy="126647"/>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82" name="Straight Connector 81"/>
              <p:cNvCxnSpPr>
                <a:stCxn id="67" idx="3"/>
                <a:endCxn id="80" idx="1"/>
              </p:cNvCxnSpPr>
              <p:nvPr/>
            </p:nvCxnSpPr>
            <p:spPr bwMode="auto">
              <a:xfrm rot="614006">
                <a:off x="2057608" y="3122292"/>
                <a:ext cx="253520" cy="1146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83" name="Straight Connector 82"/>
              <p:cNvCxnSpPr>
                <a:stCxn id="80" idx="7"/>
                <a:endCxn id="79" idx="3"/>
              </p:cNvCxnSpPr>
              <p:nvPr/>
            </p:nvCxnSpPr>
            <p:spPr bwMode="auto">
              <a:xfrm rot="16814006">
                <a:off x="2438114" y="3067979"/>
                <a:ext cx="240129" cy="176150"/>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cxnSp>
          <p:nvCxnSpPr>
            <p:cNvPr id="84" name="Straight Connector 83"/>
            <p:cNvCxnSpPr>
              <a:stCxn id="80" idx="3"/>
              <a:endCxn id="59" idx="5"/>
            </p:cNvCxnSpPr>
            <p:nvPr/>
          </p:nvCxnSpPr>
          <p:spPr bwMode="auto">
            <a:xfrm rot="10800000">
              <a:off x="6190053" y="4728649"/>
              <a:ext cx="375546" cy="4992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87" name="Straight Connector 86"/>
            <p:cNvCxnSpPr>
              <a:stCxn id="47" idx="2"/>
              <a:endCxn id="35" idx="6"/>
            </p:cNvCxnSpPr>
            <p:nvPr/>
          </p:nvCxnSpPr>
          <p:spPr bwMode="auto">
            <a:xfrm rot="10800000">
              <a:off x="5705619" y="3439706"/>
              <a:ext cx="805688" cy="214510"/>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0" name="Straight Connector 89"/>
            <p:cNvCxnSpPr>
              <a:stCxn id="47" idx="4"/>
              <a:endCxn id="57" idx="6"/>
            </p:cNvCxnSpPr>
            <p:nvPr/>
          </p:nvCxnSpPr>
          <p:spPr bwMode="auto">
            <a:xfrm rot="5400000">
              <a:off x="6007637" y="3671869"/>
              <a:ext cx="461074" cy="684387"/>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3" name="Straight Connector 92"/>
            <p:cNvCxnSpPr>
              <a:stCxn id="70" idx="3"/>
              <a:endCxn id="79" idx="0"/>
            </p:cNvCxnSpPr>
            <p:nvPr/>
          </p:nvCxnSpPr>
          <p:spPr bwMode="auto">
            <a:xfrm rot="5400000">
              <a:off x="7229082" y="4924753"/>
              <a:ext cx="122557" cy="272703"/>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6" name="Straight Connector 95"/>
            <p:cNvCxnSpPr>
              <a:stCxn id="68" idx="3"/>
              <a:endCxn id="80" idx="0"/>
            </p:cNvCxnSpPr>
            <p:nvPr/>
          </p:nvCxnSpPr>
          <p:spPr bwMode="auto">
            <a:xfrm rot="5400000">
              <a:off x="6888302" y="4377750"/>
              <a:ext cx="304002" cy="585664"/>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04" name="Straight Connector 103"/>
            <p:cNvCxnSpPr>
              <a:stCxn id="68" idx="3"/>
              <a:endCxn id="79" idx="2"/>
            </p:cNvCxnSpPr>
            <p:nvPr/>
          </p:nvCxnSpPr>
          <p:spPr bwMode="auto">
            <a:xfrm rot="5400000">
              <a:off x="6926554" y="4628368"/>
              <a:ext cx="516369" cy="296795"/>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11" name="Straight Connector 110"/>
            <p:cNvCxnSpPr>
              <a:stCxn id="70" idx="1"/>
              <a:endCxn id="80" idx="0"/>
            </p:cNvCxnSpPr>
            <p:nvPr/>
          </p:nvCxnSpPr>
          <p:spPr bwMode="auto">
            <a:xfrm rot="16200000" flipV="1">
              <a:off x="7069367" y="4500688"/>
              <a:ext cx="35449" cy="679240"/>
            </a:xfrm>
            <a:prstGeom prst="line">
              <a:avLst/>
            </a:prstGeom>
            <a:solidFill>
              <a:schemeClr val="accent1"/>
            </a:solidFill>
            <a:ln w="25400" cap="flat" cmpd="sng" algn="ctr">
              <a:solidFill>
                <a:schemeClr val="tx1"/>
              </a:solidFill>
              <a:prstDash val="solid"/>
              <a:round/>
              <a:headEnd type="none" w="sm" len="sm"/>
              <a:tailEnd type="none" w="med" len="med"/>
            </a:ln>
            <a:effectLst/>
          </p:spPr>
        </p:cxnSp>
        <p:sp>
          <p:nvSpPr>
            <p:cNvPr id="117" name="Oval 116"/>
            <p:cNvSpPr/>
            <p:nvPr/>
          </p:nvSpPr>
          <p:spPr bwMode="auto">
            <a:xfrm>
              <a:off x="4772526" y="3195053"/>
              <a:ext cx="1109579" cy="949158"/>
            </a:xfrm>
            <a:prstGeom prst="ellipse">
              <a:avLst/>
            </a:prstGeom>
            <a:solidFill>
              <a:srgbClr val="33CC33">
                <a:alpha val="14000"/>
              </a:srgbClr>
            </a:solidFill>
            <a:ln w="28575" cap="flat" cmpd="sng" algn="ctr">
              <a:solidFill>
                <a:srgbClr val="33CC33"/>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18" name="Oval 117"/>
            <p:cNvSpPr/>
            <p:nvPr/>
          </p:nvSpPr>
          <p:spPr bwMode="auto">
            <a:xfrm>
              <a:off x="6368716" y="3080083"/>
              <a:ext cx="1197810" cy="957179"/>
            </a:xfrm>
            <a:prstGeom prst="ellipse">
              <a:avLst/>
            </a:prstGeom>
            <a:solidFill>
              <a:schemeClr val="accent5">
                <a:lumMod val="90000"/>
                <a:alpha val="14000"/>
              </a:schemeClr>
            </a:solidFill>
            <a:ln w="28575" cap="flat" cmpd="sng" algn="ctr">
              <a:solidFill>
                <a:schemeClr val="accent6"/>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19" name="Oval 118"/>
            <p:cNvSpPr/>
            <p:nvPr/>
          </p:nvSpPr>
          <p:spPr bwMode="auto">
            <a:xfrm>
              <a:off x="5160211" y="4168274"/>
              <a:ext cx="1074819" cy="1032043"/>
            </a:xfrm>
            <a:prstGeom prst="ellipse">
              <a:avLst/>
            </a:prstGeom>
            <a:solidFill>
              <a:srgbClr val="FFFF00">
                <a:alpha val="14000"/>
              </a:srgbClr>
            </a:solidFill>
            <a:ln w="28575" cap="flat" cmpd="sng" algn="ctr">
              <a:solidFill>
                <a:srgbClr val="C7C90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20" name="Oval 119"/>
            <p:cNvSpPr/>
            <p:nvPr/>
          </p:nvSpPr>
          <p:spPr bwMode="auto">
            <a:xfrm>
              <a:off x="6550526" y="4243138"/>
              <a:ext cx="1122948" cy="1010652"/>
            </a:xfrm>
            <a:prstGeom prst="ellipse">
              <a:avLst/>
            </a:prstGeom>
            <a:solidFill>
              <a:schemeClr val="accent4">
                <a:lumMod val="75000"/>
                <a:lumOff val="25000"/>
                <a:alpha val="14000"/>
              </a:schemeClr>
            </a:solidFill>
            <a:ln w="28575" cap="flat" cmpd="sng" algn="ctr">
              <a:solidFill>
                <a:srgbClr val="0000FF"/>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
                                            <p:txEl>
                                              <p:pRg st="0" end="0"/>
                                            </p:txEl>
                                          </p:spTgt>
                                        </p:tgtEl>
                                        <p:attrNameLst>
                                          <p:attrName>style.opacity</p:attrName>
                                        </p:attrNameLst>
                                      </p:cBhvr>
                                      <p:to>
                                        <p:strVal val="0.5"/>
                                      </p:to>
                                    </p:set>
                                    <p:animEffect filter="image" prLst="opacity: 0.5">
                                      <p:cBhvr rctx="IE">
                                        <p:cTn id="7" dur="indefinite"/>
                                        <p:tgtEl>
                                          <p:spTgt spid="6">
                                            <p:txEl>
                                              <p:pRg st="0" end="0"/>
                                            </p:txEl>
                                          </p:spTgt>
                                        </p:tgtEl>
                                      </p:cBhvr>
                                    </p:animEffect>
                                  </p:childTnLst>
                                </p:cTn>
                              </p:par>
                              <p:par>
                                <p:cTn id="8" presetID="9" presetClass="emph" presetSubtype="0" grpId="0" nodeType="withEffect">
                                  <p:stCondLst>
                                    <p:cond delay="0"/>
                                  </p:stCondLst>
                                  <p:childTnLst>
                                    <p:set>
                                      <p:cBhvr rctx="PPT">
                                        <p:cTn id="9" dur="indefinite"/>
                                        <p:tgtEl>
                                          <p:spTgt spid="6">
                                            <p:txEl>
                                              <p:pRg st="1" end="1"/>
                                            </p:txEl>
                                          </p:spTgt>
                                        </p:tgtEl>
                                        <p:attrNameLst>
                                          <p:attrName>style.opacity</p:attrName>
                                        </p:attrNameLst>
                                      </p:cBhvr>
                                      <p:to>
                                        <p:strVal val="0.5"/>
                                      </p:to>
                                    </p:set>
                                    <p:animEffect filter="image" prLst="opacity: 0.5">
                                      <p:cBhvr rctx="IE">
                                        <p:cTn id="10" dur="indefinite"/>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7"/>
            <a:ext cx="8229600" cy="1143000"/>
          </a:xfrm>
        </p:spPr>
        <p:txBody>
          <a:bodyPr>
            <a:normAutofit fontScale="90000"/>
          </a:bodyPr>
          <a:lstStyle/>
          <a:p>
            <a:r>
              <a:rPr lang="en-US" dirty="0" smtClean="0"/>
              <a:t>Graph Similarity with unknown </a:t>
            </a:r>
            <a:br>
              <a:rPr lang="en-US" dirty="0" smtClean="0"/>
            </a:br>
            <a:r>
              <a:rPr lang="en-US" dirty="0" smtClean="0"/>
              <a:t>node correspondence</a:t>
            </a:r>
            <a:endParaRPr lang="en-US" dirty="0"/>
          </a:p>
        </p:txBody>
      </p:sp>
      <p:sp>
        <p:nvSpPr>
          <p:cNvPr id="5" name="Slide Number Placeholder 4"/>
          <p:cNvSpPr>
            <a:spLocks noGrp="1"/>
          </p:cNvSpPr>
          <p:nvPr>
            <p:ph type="sldNum" sz="quarter" idx="12"/>
          </p:nvPr>
        </p:nvSpPr>
        <p:spPr/>
        <p:txBody>
          <a:bodyPr/>
          <a:lstStyle/>
          <a:p>
            <a:fld id="{860860AA-42BA-2A47-B4F4-06681ACE193E}" type="slidenum">
              <a:rPr lang="en-US" smtClean="0"/>
              <a:pPr/>
              <a:t>3</a:t>
            </a:fld>
            <a:endParaRPr lang="en-US"/>
          </a:p>
        </p:txBody>
      </p:sp>
      <p:grpSp>
        <p:nvGrpSpPr>
          <p:cNvPr id="7" name="Group 22"/>
          <p:cNvGrpSpPr/>
          <p:nvPr/>
        </p:nvGrpSpPr>
        <p:grpSpPr>
          <a:xfrm>
            <a:off x="6161459" y="1456874"/>
            <a:ext cx="2706170" cy="1945800"/>
            <a:chOff x="43707" y="2491673"/>
            <a:chExt cx="2706170" cy="1945800"/>
          </a:xfrm>
        </p:grpSpPr>
        <p:grpSp>
          <p:nvGrpSpPr>
            <p:cNvPr id="8" name="Group 11"/>
            <p:cNvGrpSpPr/>
            <p:nvPr/>
          </p:nvGrpSpPr>
          <p:grpSpPr>
            <a:xfrm>
              <a:off x="43707" y="2491673"/>
              <a:ext cx="2706170" cy="1710000"/>
              <a:chOff x="-176435" y="2330800"/>
              <a:chExt cx="2706170" cy="171000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35" y="2330800"/>
                <a:ext cx="1710000" cy="1710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934" y="2728017"/>
                <a:ext cx="884801" cy="841183"/>
              </a:xfrm>
              <a:prstGeom prst="rect">
                <a:avLst/>
              </a:prstGeom>
            </p:spPr>
          </p:pic>
        </p:grpSp>
        <p:sp>
          <p:nvSpPr>
            <p:cNvPr id="14" name="Oval 13"/>
            <p:cNvSpPr>
              <a:spLocks noChangeAspect="1"/>
            </p:cNvSpPr>
            <p:nvPr/>
          </p:nvSpPr>
          <p:spPr>
            <a:xfrm>
              <a:off x="616277" y="3965873"/>
              <a:ext cx="472610" cy="471600"/>
            </a:xfrm>
            <a:prstGeom prst="ellipse">
              <a:avLst/>
            </a:prstGeom>
            <a:gradFill flip="none" rotWithShape="1">
              <a:gsLst>
                <a:gs pos="0">
                  <a:srgbClr val="008000"/>
                </a:gs>
                <a:gs pos="100000">
                  <a:srgbClr val="FFFFFF"/>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t>1</a:t>
              </a:r>
              <a:endParaRPr lang="en-US" sz="2100" b="1" dirty="0"/>
            </a:p>
          </p:txBody>
        </p:sp>
        <p:sp>
          <p:nvSpPr>
            <p:cNvPr id="15" name="Oval 14"/>
            <p:cNvSpPr>
              <a:spLocks noChangeAspect="1"/>
            </p:cNvSpPr>
            <p:nvPr/>
          </p:nvSpPr>
          <p:spPr>
            <a:xfrm>
              <a:off x="2277267" y="3730073"/>
              <a:ext cx="472610" cy="471600"/>
            </a:xfrm>
            <a:prstGeom prst="ellipse">
              <a:avLst/>
            </a:prstGeom>
            <a:gradFill flip="none" rotWithShape="1">
              <a:gsLst>
                <a:gs pos="0">
                  <a:srgbClr val="008000"/>
                </a:gs>
                <a:gs pos="100000">
                  <a:srgbClr val="FFFFFF"/>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t>2</a:t>
              </a:r>
              <a:endParaRPr lang="en-US" sz="2100" b="1" dirty="0"/>
            </a:p>
          </p:txBody>
        </p:sp>
      </p:grpSp>
      <p:sp>
        <p:nvSpPr>
          <p:cNvPr id="3" name="Content Placeholder 2"/>
          <p:cNvSpPr>
            <a:spLocks noGrp="1"/>
          </p:cNvSpPr>
          <p:nvPr>
            <p:ph idx="1"/>
          </p:nvPr>
        </p:nvSpPr>
        <p:spPr>
          <a:xfrm>
            <a:off x="638615" y="1359191"/>
            <a:ext cx="8229600" cy="4525963"/>
          </a:xfrm>
        </p:spPr>
        <p:txBody>
          <a:bodyPr>
            <a:normAutofit/>
          </a:bodyPr>
          <a:lstStyle/>
          <a:p>
            <a:endParaRPr lang="en-US" b="1" dirty="0" smtClean="0">
              <a:solidFill>
                <a:schemeClr val="tx1">
                  <a:lumMod val="95000"/>
                  <a:lumOff val="5000"/>
                </a:schemeClr>
              </a:solidFill>
            </a:endParaRPr>
          </a:p>
          <a:p>
            <a:r>
              <a:rPr lang="en-US" b="1" dirty="0" smtClean="0">
                <a:solidFill>
                  <a:schemeClr val="tx1">
                    <a:lumMod val="95000"/>
                    <a:lumOff val="5000"/>
                  </a:schemeClr>
                </a:solidFill>
              </a:rPr>
              <a:t>INPUT</a:t>
            </a:r>
            <a:r>
              <a:rPr lang="en-US" dirty="0" smtClean="0">
                <a:solidFill>
                  <a:schemeClr val="tx1">
                    <a:lumMod val="95000"/>
                    <a:lumOff val="5000"/>
                  </a:schemeClr>
                </a:solidFill>
              </a:rPr>
              <a:t>:  2 </a:t>
            </a:r>
            <a:r>
              <a:rPr lang="en-US" dirty="0" err="1" smtClean="0">
                <a:solidFill>
                  <a:schemeClr val="tx1">
                    <a:lumMod val="95000"/>
                    <a:lumOff val="5000"/>
                  </a:schemeClr>
                </a:solidFill>
              </a:rPr>
              <a:t>anonymized</a:t>
            </a:r>
            <a:r>
              <a:rPr lang="en-US" dirty="0" smtClean="0">
                <a:solidFill>
                  <a:schemeClr val="tx1">
                    <a:lumMod val="95000"/>
                    <a:lumOff val="5000"/>
                  </a:schemeClr>
                </a:solidFill>
              </a:rPr>
              <a:t> networks </a:t>
            </a:r>
          </a:p>
          <a:p>
            <a:pPr lvl="1"/>
            <a:r>
              <a:rPr lang="en-US" b="1" dirty="0" smtClean="0">
                <a:solidFill>
                  <a:schemeClr val="tx1">
                    <a:lumMod val="95000"/>
                    <a:lumOff val="5000"/>
                  </a:schemeClr>
                </a:solidFill>
              </a:rPr>
              <a:t>GIVEN:            </a:t>
            </a:r>
            <a:r>
              <a:rPr lang="en-US" dirty="0" smtClean="0">
                <a:solidFill>
                  <a:schemeClr val="tx1">
                    <a:lumMod val="95000"/>
                    <a:lumOff val="5000"/>
                  </a:schemeClr>
                </a:solidFill>
              </a:rPr>
              <a:t>node IDs</a:t>
            </a:r>
          </a:p>
          <a:p>
            <a:pPr lvl="1"/>
            <a:r>
              <a:rPr lang="en-US" b="1" dirty="0" smtClean="0">
                <a:solidFill>
                  <a:schemeClr val="tx1">
                    <a:lumMod val="95000"/>
                    <a:lumOff val="5000"/>
                  </a:schemeClr>
                </a:solidFill>
              </a:rPr>
              <a:t>NOT GIVEN:   </a:t>
            </a:r>
            <a:r>
              <a:rPr lang="en-US" dirty="0" smtClean="0">
                <a:solidFill>
                  <a:schemeClr val="tx1">
                    <a:lumMod val="95000"/>
                    <a:lumOff val="5000"/>
                  </a:schemeClr>
                </a:solidFill>
              </a:rPr>
              <a:t>side-info </a:t>
            </a:r>
          </a:p>
          <a:p>
            <a:pPr lvl="1">
              <a:buNone/>
            </a:pPr>
            <a:r>
              <a:rPr lang="en-US" dirty="0" smtClean="0">
                <a:solidFill>
                  <a:schemeClr val="tx1">
                    <a:lumMod val="95000"/>
                    <a:lumOff val="5000"/>
                  </a:schemeClr>
                </a:solidFill>
              </a:rPr>
              <a:t>                        class labels</a:t>
            </a:r>
          </a:p>
          <a:p>
            <a:pPr>
              <a:buNone/>
            </a:pPr>
            <a:endParaRPr lang="en-US" dirty="0" smtClean="0"/>
          </a:p>
          <a:p>
            <a:r>
              <a:rPr lang="en-US" b="1" dirty="0" smtClean="0"/>
              <a:t>OUTPUT</a:t>
            </a:r>
            <a:r>
              <a:rPr lang="en-US" dirty="0" smtClean="0"/>
              <a:t>:   structural similarity score</a:t>
            </a:r>
          </a:p>
          <a:p>
            <a:pPr marL="0" indent="0">
              <a:buNone/>
            </a:pPr>
            <a:r>
              <a:rPr lang="en-US" dirty="0"/>
              <a:t> </a:t>
            </a:r>
            <a:r>
              <a:rPr lang="en-US" dirty="0" smtClean="0"/>
              <a:t>                 OR node mapping</a:t>
            </a:r>
          </a:p>
          <a:p>
            <a:endParaRPr lang="en-US" sz="15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LBD Distributions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30</a:t>
            </a:fld>
            <a:endParaRPr lang="en-US" dirty="0"/>
          </a:p>
        </p:txBody>
      </p:sp>
      <p:sp>
        <p:nvSpPr>
          <p:cNvPr id="5" name="TextBox 4"/>
          <p:cNvSpPr txBox="1"/>
          <p:nvPr/>
        </p:nvSpPr>
        <p:spPr>
          <a:xfrm>
            <a:off x="640252" y="5694948"/>
            <a:ext cx="2353228" cy="492443"/>
          </a:xfrm>
          <a:prstGeom prst="rect">
            <a:avLst/>
          </a:prstGeom>
          <a:noFill/>
        </p:spPr>
        <p:txBody>
          <a:bodyPr wrap="none" rtlCol="0">
            <a:spAutoFit/>
          </a:bodyPr>
          <a:lstStyle/>
          <a:p>
            <a:r>
              <a:rPr lang="en-US" dirty="0" smtClean="0"/>
              <a:t>[</a:t>
            </a:r>
            <a:r>
              <a:rPr lang="en-US" dirty="0" err="1" smtClean="0"/>
              <a:t>Macindoe</a:t>
            </a:r>
            <a:r>
              <a:rPr lang="en-US" dirty="0" smtClean="0"/>
              <a:t> ’10]</a:t>
            </a:r>
            <a:endParaRPr lang="en-US" dirty="0"/>
          </a:p>
        </p:txBody>
      </p:sp>
      <p:sp>
        <p:nvSpPr>
          <p:cNvPr id="6" name="Content Placeholder 5"/>
          <p:cNvSpPr>
            <a:spLocks noGrp="1"/>
          </p:cNvSpPr>
          <p:nvPr>
            <p:ph idx="1"/>
          </p:nvPr>
        </p:nvSpPr>
        <p:spPr/>
        <p:txBody>
          <a:bodyPr/>
          <a:lstStyle/>
          <a:p>
            <a:pPr marL="514350" indent="-514350">
              <a:buNone/>
            </a:pPr>
            <a:r>
              <a:rPr lang="en-US" dirty="0" smtClean="0"/>
              <a:t>For 2-hop </a:t>
            </a:r>
            <a:r>
              <a:rPr lang="en-US" dirty="0" err="1" smtClean="0"/>
              <a:t>subgraphs</a:t>
            </a:r>
            <a:endParaRPr lang="en-US" dirty="0" smtClean="0"/>
          </a:p>
          <a:p>
            <a:pPr lvl="1">
              <a:buNone/>
            </a:pPr>
            <a:endParaRPr lang="en-US" dirty="0" smtClean="0"/>
          </a:p>
          <a:p>
            <a:pPr lvl="1">
              <a:buNone/>
            </a:pPr>
            <a:endParaRPr lang="en-US" dirty="0" smtClean="0"/>
          </a:p>
          <a:p>
            <a:pPr lvl="1">
              <a:buNone/>
            </a:pPr>
            <a:endParaRPr lang="en-US" dirty="0" smtClean="0"/>
          </a:p>
        </p:txBody>
      </p:sp>
      <p:grpSp>
        <p:nvGrpSpPr>
          <p:cNvPr id="3" name="Group 154"/>
          <p:cNvGrpSpPr/>
          <p:nvPr/>
        </p:nvGrpSpPr>
        <p:grpSpPr>
          <a:xfrm>
            <a:off x="6101338" y="1970505"/>
            <a:ext cx="2697732" cy="2203831"/>
            <a:chOff x="6101338" y="1970505"/>
            <a:chExt cx="2697732" cy="2203831"/>
          </a:xfrm>
        </p:grpSpPr>
        <p:grpSp>
          <p:nvGrpSpPr>
            <p:cNvPr id="7" name="Group 75"/>
            <p:cNvGrpSpPr/>
            <p:nvPr/>
          </p:nvGrpSpPr>
          <p:grpSpPr>
            <a:xfrm>
              <a:off x="6101338" y="1970505"/>
              <a:ext cx="2697732" cy="2203831"/>
              <a:chOff x="4911549" y="3080084"/>
              <a:chExt cx="2697732" cy="2203831"/>
            </a:xfrm>
          </p:grpSpPr>
          <p:grpSp>
            <p:nvGrpSpPr>
              <p:cNvPr id="8" name="Group 29"/>
              <p:cNvGrpSpPr/>
              <p:nvPr/>
            </p:nvGrpSpPr>
            <p:grpSpPr>
              <a:xfrm>
                <a:off x="4911549" y="3334091"/>
                <a:ext cx="794070" cy="700491"/>
                <a:chOff x="1884947" y="2914311"/>
                <a:chExt cx="794070" cy="700491"/>
              </a:xfrm>
            </p:grpSpPr>
            <p:sp>
              <p:nvSpPr>
                <p:cNvPr id="141" name="Oval 140"/>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42" name="Oval 141"/>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43" name="Oval 142"/>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44" name="Oval 143"/>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45" name="Straight Connector 144"/>
                <p:cNvCxnSpPr>
                  <a:stCxn id="141" idx="6"/>
                  <a:endCxn id="142"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46" name="Straight Connector 145"/>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47" name="Straight Connector 146"/>
                <p:cNvCxnSpPr>
                  <a:endCxn id="144"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48" name="Straight Connector 147"/>
                <p:cNvCxnSpPr>
                  <a:stCxn id="143" idx="7"/>
                  <a:endCxn id="142"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49" name="Straight Connector 148"/>
                <p:cNvCxnSpPr>
                  <a:stCxn id="144" idx="0"/>
                  <a:endCxn id="142"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50" name="Straight Connector 149"/>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9" name="Group 29"/>
              <p:cNvGrpSpPr/>
              <p:nvPr/>
            </p:nvGrpSpPr>
            <p:grpSpPr>
              <a:xfrm rot="1124530">
                <a:off x="6561212" y="3205754"/>
                <a:ext cx="794070" cy="700491"/>
                <a:chOff x="1884947" y="2914311"/>
                <a:chExt cx="794070" cy="700491"/>
              </a:xfrm>
            </p:grpSpPr>
            <p:sp>
              <p:nvSpPr>
                <p:cNvPr id="131" name="Oval 130"/>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32" name="Oval 131"/>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33" name="Oval 132"/>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34" name="Oval 133"/>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35" name="Straight Connector 134"/>
                <p:cNvCxnSpPr>
                  <a:stCxn id="131" idx="6"/>
                  <a:endCxn id="132"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36" name="Straight Connector 135"/>
                <p:cNvCxnSpPr/>
                <p:nvPr/>
              </p:nvCxnSpPr>
              <p:spPr bwMode="auto">
                <a:xfrm>
                  <a:off x="2090820" y="3514553"/>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37" name="Straight Connector 136"/>
                <p:cNvCxnSpPr>
                  <a:endCxn id="134"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38" name="Straight Connector 137"/>
                <p:cNvCxnSpPr>
                  <a:stCxn id="133" idx="7"/>
                  <a:endCxn id="132" idx="3"/>
                </p:cNvCxnSpPr>
                <p:nvPr/>
              </p:nvCxnSpPr>
              <p:spPr bwMode="auto">
                <a:xfrm rot="5400000" flipH="1" flipV="1">
                  <a:off x="2114933" y="3048760"/>
                  <a:ext cx="339451" cy="42357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39" name="Straight Connector 138"/>
                <p:cNvCxnSpPr>
                  <a:stCxn id="134" idx="0"/>
                  <a:endCxn id="132"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40" name="Straight Connector 139"/>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10" name="Group 29"/>
              <p:cNvGrpSpPr/>
              <p:nvPr/>
            </p:nvGrpSpPr>
            <p:grpSpPr>
              <a:xfrm rot="19532990">
                <a:off x="5309930" y="4320679"/>
                <a:ext cx="794070" cy="700491"/>
                <a:chOff x="1884947" y="2914311"/>
                <a:chExt cx="794070" cy="700491"/>
              </a:xfrm>
            </p:grpSpPr>
            <p:sp>
              <p:nvSpPr>
                <p:cNvPr id="123" name="Oval 122"/>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24" name="Oval 123"/>
                <p:cNvSpPr/>
                <p:nvPr/>
              </p:nvSpPr>
              <p:spPr bwMode="auto">
                <a:xfrm>
                  <a:off x="2465123" y="2919663"/>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25" name="Oval 124"/>
                <p:cNvSpPr/>
                <p:nvPr/>
              </p:nvSpPr>
              <p:spPr bwMode="auto">
                <a:xfrm>
                  <a:off x="1890299" y="3400908"/>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26" name="Oval 125"/>
                <p:cNvSpPr/>
                <p:nvPr/>
              </p:nvSpPr>
              <p:spPr bwMode="auto">
                <a:xfrm>
                  <a:off x="2465123"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27" name="Straight Connector 126"/>
                <p:cNvCxnSpPr>
                  <a:stCxn id="123" idx="6"/>
                  <a:endCxn id="124" idx="2"/>
                </p:cNvCxnSpPr>
                <p:nvPr/>
              </p:nvCxnSpPr>
              <p:spPr bwMode="auto">
                <a:xfrm>
                  <a:off x="2098841" y="3014574"/>
                  <a:ext cx="366282" cy="535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28" name="Straight Connector 127"/>
                <p:cNvCxnSpPr>
                  <a:endCxn id="126" idx="1"/>
                </p:cNvCxnSpPr>
                <p:nvPr/>
              </p:nvCxnSpPr>
              <p:spPr bwMode="auto">
                <a:xfrm>
                  <a:off x="2056062" y="3105480"/>
                  <a:ext cx="440385" cy="3381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29" name="Straight Connector 128"/>
                <p:cNvCxnSpPr>
                  <a:stCxn id="126" idx="0"/>
                  <a:endCxn id="124" idx="4"/>
                </p:cNvCxnSpPr>
                <p:nvPr/>
              </p:nvCxnSpPr>
              <p:spPr bwMode="auto">
                <a:xfrm rot="5400000" flipH="1" flipV="1">
                  <a:off x="2425027" y="3267233"/>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30" name="Straight Connector 129"/>
                <p:cNvCxnSpPr/>
                <p:nvPr/>
              </p:nvCxnSpPr>
              <p:spPr bwMode="auto">
                <a:xfrm rot="5400000" flipH="1" flipV="1">
                  <a:off x="1842164" y="3245844"/>
                  <a:ext cx="294087" cy="1588"/>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11" name="Group 29"/>
              <p:cNvGrpSpPr/>
              <p:nvPr/>
            </p:nvGrpSpPr>
            <p:grpSpPr>
              <a:xfrm>
                <a:off x="6788475" y="4328701"/>
                <a:ext cx="820806" cy="700491"/>
                <a:chOff x="1884947" y="2914311"/>
                <a:chExt cx="820806" cy="700491"/>
              </a:xfrm>
            </p:grpSpPr>
            <p:sp>
              <p:nvSpPr>
                <p:cNvPr id="112" name="Oval 111"/>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13" name="Oval 112"/>
                <p:cNvSpPr/>
                <p:nvPr/>
              </p:nvSpPr>
              <p:spPr bwMode="auto">
                <a:xfrm>
                  <a:off x="2398283" y="293303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14" name="Oval 113"/>
                <p:cNvSpPr/>
                <p:nvPr/>
              </p:nvSpPr>
              <p:spPr bwMode="auto">
                <a:xfrm>
                  <a:off x="2491859" y="341427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15" name="Straight Connector 114"/>
                <p:cNvCxnSpPr>
                  <a:stCxn id="112" idx="6"/>
                  <a:endCxn id="113" idx="2"/>
                </p:cNvCxnSpPr>
                <p:nvPr/>
              </p:nvCxnSpPr>
              <p:spPr bwMode="auto">
                <a:xfrm>
                  <a:off x="2098841" y="3014574"/>
                  <a:ext cx="299442" cy="18720"/>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21" name="Straight Connector 120"/>
                <p:cNvCxnSpPr>
                  <a:stCxn id="105" idx="7"/>
                  <a:endCxn id="114" idx="1"/>
                </p:cNvCxnSpPr>
                <p:nvPr/>
              </p:nvCxnSpPr>
              <p:spPr bwMode="auto">
                <a:xfrm>
                  <a:off x="2070369" y="3055318"/>
                  <a:ext cx="452814" cy="388324"/>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22" name="Straight Connector 121"/>
                <p:cNvCxnSpPr>
                  <a:stCxn id="114" idx="0"/>
                  <a:endCxn id="113" idx="4"/>
                </p:cNvCxnSpPr>
                <p:nvPr/>
              </p:nvCxnSpPr>
              <p:spPr bwMode="auto">
                <a:xfrm rot="16200000" flipV="1">
                  <a:off x="2411659" y="3227129"/>
                  <a:ext cx="280719" cy="93576"/>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grpSp>
            <p:nvGrpSpPr>
              <p:cNvPr id="12" name="Group 29"/>
              <p:cNvGrpSpPr/>
              <p:nvPr/>
            </p:nvGrpSpPr>
            <p:grpSpPr>
              <a:xfrm rot="4785994">
                <a:off x="6336177" y="4528344"/>
                <a:ext cx="963806" cy="547335"/>
                <a:chOff x="1884947" y="2882387"/>
                <a:chExt cx="963806" cy="547335"/>
              </a:xfrm>
            </p:grpSpPr>
            <p:sp>
              <p:nvSpPr>
                <p:cNvPr id="105" name="Oval 104"/>
                <p:cNvSpPr/>
                <p:nvPr/>
              </p:nvSpPr>
              <p:spPr bwMode="auto">
                <a:xfrm>
                  <a:off x="1884947" y="2914311"/>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06" name="Oval 105"/>
                <p:cNvSpPr/>
                <p:nvPr/>
              </p:nvSpPr>
              <p:spPr bwMode="auto">
                <a:xfrm>
                  <a:off x="2634859" y="2882387"/>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07" name="Oval 106"/>
                <p:cNvSpPr/>
                <p:nvPr/>
              </p:nvSpPr>
              <p:spPr bwMode="auto">
                <a:xfrm>
                  <a:off x="2267601" y="3229196"/>
                  <a:ext cx="213894" cy="200526"/>
                </a:xfrm>
                <a:prstGeom prst="ellipse">
                  <a:avLst/>
                </a:prstGeom>
                <a:solidFill>
                  <a:srgbClr val="3A8051"/>
                </a:solidFill>
                <a:ln w="2857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cxnSp>
              <p:nvCxnSpPr>
                <p:cNvPr id="108" name="Straight Connector 107"/>
                <p:cNvCxnSpPr>
                  <a:stCxn id="105" idx="6"/>
                  <a:endCxn id="106" idx="2"/>
                </p:cNvCxnSpPr>
                <p:nvPr/>
              </p:nvCxnSpPr>
              <p:spPr bwMode="auto">
                <a:xfrm rot="11414006" flipH="1">
                  <a:off x="2105937" y="2935290"/>
                  <a:ext cx="521821" cy="126647"/>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09" name="Straight Connector 108"/>
                <p:cNvCxnSpPr>
                  <a:stCxn id="112" idx="3"/>
                  <a:endCxn id="107" idx="1"/>
                </p:cNvCxnSpPr>
                <p:nvPr/>
              </p:nvCxnSpPr>
              <p:spPr bwMode="auto">
                <a:xfrm rot="614006">
                  <a:off x="2057608" y="3122292"/>
                  <a:ext cx="253520" cy="11466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10" name="Straight Connector 109"/>
                <p:cNvCxnSpPr>
                  <a:stCxn id="107" idx="7"/>
                  <a:endCxn id="106" idx="3"/>
                </p:cNvCxnSpPr>
                <p:nvPr/>
              </p:nvCxnSpPr>
              <p:spPr bwMode="auto">
                <a:xfrm rot="16814006">
                  <a:off x="2438114" y="3067979"/>
                  <a:ext cx="240129" cy="176150"/>
                </a:xfrm>
                <a:prstGeom prst="line">
                  <a:avLst/>
                </a:prstGeom>
                <a:solidFill>
                  <a:schemeClr val="accent1"/>
                </a:solidFill>
                <a:ln w="25400" cap="flat" cmpd="sng" algn="ctr">
                  <a:solidFill>
                    <a:schemeClr val="tx1"/>
                  </a:solidFill>
                  <a:prstDash val="solid"/>
                  <a:round/>
                  <a:headEnd type="none" w="sm" len="sm"/>
                  <a:tailEnd type="none" w="med" len="med"/>
                </a:ln>
                <a:effectLst/>
              </p:spPr>
            </p:cxnSp>
          </p:grpSp>
          <p:cxnSp>
            <p:nvCxnSpPr>
              <p:cNvPr id="91" name="Straight Connector 90"/>
              <p:cNvCxnSpPr>
                <a:stCxn id="107" idx="3"/>
                <a:endCxn id="126" idx="5"/>
              </p:cNvCxnSpPr>
              <p:nvPr/>
            </p:nvCxnSpPr>
            <p:spPr bwMode="auto">
              <a:xfrm rot="10800000">
                <a:off x="6190053" y="4728649"/>
                <a:ext cx="375546" cy="49922"/>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2" name="Straight Connector 91"/>
              <p:cNvCxnSpPr>
                <a:stCxn id="133" idx="2"/>
                <a:endCxn id="142" idx="6"/>
              </p:cNvCxnSpPr>
              <p:nvPr/>
            </p:nvCxnSpPr>
            <p:spPr bwMode="auto">
              <a:xfrm rot="10800000">
                <a:off x="5705619" y="3439706"/>
                <a:ext cx="805688" cy="214510"/>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4" name="Straight Connector 93"/>
              <p:cNvCxnSpPr>
                <a:stCxn id="133" idx="4"/>
                <a:endCxn id="124" idx="6"/>
              </p:cNvCxnSpPr>
              <p:nvPr/>
            </p:nvCxnSpPr>
            <p:spPr bwMode="auto">
              <a:xfrm rot="5400000">
                <a:off x="6007637" y="3671869"/>
                <a:ext cx="461074" cy="684387"/>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5" name="Straight Connector 94"/>
              <p:cNvCxnSpPr>
                <a:stCxn id="114" idx="3"/>
                <a:endCxn id="106" idx="0"/>
              </p:cNvCxnSpPr>
              <p:nvPr/>
            </p:nvCxnSpPr>
            <p:spPr bwMode="auto">
              <a:xfrm rot="5400000">
                <a:off x="7229082" y="4924753"/>
                <a:ext cx="122557" cy="272703"/>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7" name="Straight Connector 96"/>
              <p:cNvCxnSpPr>
                <a:stCxn id="113" idx="3"/>
                <a:endCxn id="107" idx="0"/>
              </p:cNvCxnSpPr>
              <p:nvPr/>
            </p:nvCxnSpPr>
            <p:spPr bwMode="auto">
              <a:xfrm rot="5400000">
                <a:off x="6888302" y="4377750"/>
                <a:ext cx="304002" cy="585664"/>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8" name="Straight Connector 97"/>
              <p:cNvCxnSpPr>
                <a:stCxn id="113" idx="3"/>
                <a:endCxn id="106" idx="2"/>
              </p:cNvCxnSpPr>
              <p:nvPr/>
            </p:nvCxnSpPr>
            <p:spPr bwMode="auto">
              <a:xfrm rot="5400000">
                <a:off x="6926554" y="4628368"/>
                <a:ext cx="516369" cy="296795"/>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99" name="Straight Connector 98"/>
              <p:cNvCxnSpPr>
                <a:stCxn id="114" idx="1"/>
                <a:endCxn id="107" idx="0"/>
              </p:cNvCxnSpPr>
              <p:nvPr/>
            </p:nvCxnSpPr>
            <p:spPr bwMode="auto">
              <a:xfrm rot="16200000" flipV="1">
                <a:off x="7069367" y="4500688"/>
                <a:ext cx="35449" cy="679240"/>
              </a:xfrm>
              <a:prstGeom prst="line">
                <a:avLst/>
              </a:prstGeom>
              <a:solidFill>
                <a:schemeClr val="accent1"/>
              </a:solidFill>
              <a:ln w="25400" cap="flat" cmpd="sng" algn="ctr">
                <a:solidFill>
                  <a:schemeClr val="tx1"/>
                </a:solidFill>
                <a:prstDash val="solid"/>
                <a:round/>
                <a:headEnd type="none" w="sm" len="sm"/>
                <a:tailEnd type="none" w="med" len="med"/>
              </a:ln>
              <a:effectLst/>
            </p:spPr>
          </p:cxnSp>
          <p:sp>
            <p:nvSpPr>
              <p:cNvPr id="101" name="Oval 100"/>
              <p:cNvSpPr/>
              <p:nvPr/>
            </p:nvSpPr>
            <p:spPr bwMode="auto">
              <a:xfrm>
                <a:off x="5427579" y="3080084"/>
                <a:ext cx="2138947" cy="689812"/>
              </a:xfrm>
              <a:prstGeom prst="ellipse">
                <a:avLst/>
              </a:prstGeom>
              <a:solidFill>
                <a:schemeClr val="accent1">
                  <a:lumMod val="50000"/>
                  <a:alpha val="14000"/>
                </a:schemeClr>
              </a:solidFill>
              <a:ln w="28575" cap="flat" cmpd="sng" algn="ctr">
                <a:no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
          <p:nvSpPr>
            <p:cNvPr id="151" name="Oval 150"/>
            <p:cNvSpPr/>
            <p:nvPr/>
          </p:nvSpPr>
          <p:spPr bwMode="auto">
            <a:xfrm rot="19500569">
              <a:off x="6714413" y="2612017"/>
              <a:ext cx="1272291" cy="689812"/>
            </a:xfrm>
            <a:prstGeom prst="ellipse">
              <a:avLst/>
            </a:prstGeom>
            <a:solidFill>
              <a:srgbClr val="7F1900">
                <a:alpha val="14000"/>
              </a:srgbClr>
            </a:solidFill>
            <a:ln w="28575" cap="flat" cmpd="sng" algn="ctr">
              <a:no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52" name="Oval 151"/>
            <p:cNvSpPr/>
            <p:nvPr/>
          </p:nvSpPr>
          <p:spPr bwMode="auto">
            <a:xfrm rot="1494147">
              <a:off x="7538051" y="2410453"/>
              <a:ext cx="1018751" cy="541829"/>
            </a:xfrm>
            <a:prstGeom prst="ellipse">
              <a:avLst/>
            </a:prstGeom>
            <a:solidFill>
              <a:srgbClr val="7F1900">
                <a:alpha val="14000"/>
              </a:srgbClr>
            </a:solidFill>
            <a:ln w="28575" cap="flat" cmpd="sng" algn="ctr">
              <a:no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153" name="Oval 152"/>
            <p:cNvSpPr/>
            <p:nvPr/>
          </p:nvSpPr>
          <p:spPr bwMode="auto">
            <a:xfrm>
              <a:off x="7702879" y="2475825"/>
              <a:ext cx="213894" cy="200526"/>
            </a:xfrm>
            <a:prstGeom prst="ellipse">
              <a:avLst/>
            </a:prstGeom>
            <a:solidFill>
              <a:srgbClr val="6BFFAA"/>
            </a:solidFill>
            <a:ln w="31750" cap="flat" cmpd="sng" algn="ctr">
              <a:solidFill>
                <a:srgbClr val="4EAE6F"/>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grpSp>
      <p:sp>
        <p:nvSpPr>
          <p:cNvPr id="154" name="TextBox 153"/>
          <p:cNvSpPr txBox="1"/>
          <p:nvPr/>
        </p:nvSpPr>
        <p:spPr>
          <a:xfrm>
            <a:off x="7130715" y="4243140"/>
            <a:ext cx="1625600" cy="892552"/>
          </a:xfrm>
          <a:prstGeom prst="rect">
            <a:avLst/>
          </a:prstGeom>
          <a:noFill/>
        </p:spPr>
        <p:txBody>
          <a:bodyPr wrap="square" rtlCol="0">
            <a:spAutoFit/>
          </a:bodyPr>
          <a:lstStyle/>
          <a:p>
            <a:r>
              <a:rPr lang="en-US" dirty="0" smtClean="0"/>
              <a:t>2-hop </a:t>
            </a:r>
            <a:r>
              <a:rPr lang="en-US" dirty="0" err="1" smtClean="0"/>
              <a:t>subgraph</a:t>
            </a:r>
            <a:endParaRPr lang="en-US" dirty="0"/>
          </a:p>
        </p:txBody>
      </p:sp>
      <p:pic>
        <p:nvPicPr>
          <p:cNvPr id="65" name="Picture 64" descr="Screen shot 2014-03-07 at 6.15.25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907" y="2305802"/>
            <a:ext cx="5347755" cy="2057400"/>
          </a:xfrm>
          <a:prstGeom prst="rect">
            <a:avLst/>
          </a:prstGeom>
        </p:spPr>
      </p:pic>
      <p:pic>
        <p:nvPicPr>
          <p:cNvPr id="66" name="Picture 65" descr="Screen shot 2014-03-07 at 6.15.3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0620" y="4305048"/>
            <a:ext cx="2819008" cy="206654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Comparison</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31</a:t>
            </a:fld>
            <a:endParaRPr lang="en-US" dirty="0"/>
          </a:p>
        </p:txBody>
      </p:sp>
      <p:sp>
        <p:nvSpPr>
          <p:cNvPr id="5" name="TextBox 4"/>
          <p:cNvSpPr txBox="1"/>
          <p:nvPr/>
        </p:nvSpPr>
        <p:spPr>
          <a:xfrm>
            <a:off x="613516" y="5922204"/>
            <a:ext cx="2353228" cy="492443"/>
          </a:xfrm>
          <a:prstGeom prst="rect">
            <a:avLst/>
          </a:prstGeom>
          <a:noFill/>
        </p:spPr>
        <p:txBody>
          <a:bodyPr wrap="none" rtlCol="0">
            <a:spAutoFit/>
          </a:bodyPr>
          <a:lstStyle/>
          <a:p>
            <a:r>
              <a:rPr lang="en-US" dirty="0" smtClean="0"/>
              <a:t>[</a:t>
            </a:r>
            <a:r>
              <a:rPr lang="en-US" dirty="0" err="1" smtClean="0"/>
              <a:t>Macindoe</a:t>
            </a:r>
            <a:r>
              <a:rPr lang="en-US" dirty="0" smtClean="0"/>
              <a:t> ’10]</a:t>
            </a:r>
            <a:endParaRPr lang="en-US" dirty="0"/>
          </a:p>
        </p:txBody>
      </p:sp>
      <p:sp>
        <p:nvSpPr>
          <p:cNvPr id="6" name="Content Placeholder 5"/>
          <p:cNvSpPr>
            <a:spLocks noGrp="1"/>
          </p:cNvSpPr>
          <p:nvPr>
            <p:ph idx="1"/>
          </p:nvPr>
        </p:nvSpPr>
        <p:spPr/>
        <p:txBody>
          <a:bodyPr/>
          <a:lstStyle/>
          <a:p>
            <a:pPr marL="0" indent="0" algn="ctr" eaLnBrk="1" hangingPunct="1">
              <a:spcBef>
                <a:spcPct val="0"/>
              </a:spcBef>
              <a:spcAft>
                <a:spcPct val="0"/>
              </a:spcAft>
              <a:buNone/>
            </a:pPr>
            <a:r>
              <a:rPr kumimoji="1" lang="en-US" dirty="0" smtClean="0">
                <a:latin typeface="Arial" pitchFamily="-112" charset="0"/>
              </a:rPr>
              <a:t>Earth mover’s distance </a:t>
            </a:r>
            <a:r>
              <a:rPr lang="en-US" dirty="0" smtClean="0"/>
              <a:t>to obtain </a:t>
            </a:r>
            <a:r>
              <a:rPr lang="en-US" dirty="0" err="1" smtClean="0"/>
              <a:t>d(</a:t>
            </a:r>
            <a:r>
              <a:rPr lang="en-US" b="1" dirty="0" err="1" smtClean="0">
                <a:solidFill>
                  <a:schemeClr val="accent2"/>
                </a:solidFill>
              </a:rPr>
              <a:t>G</a:t>
            </a:r>
            <a:r>
              <a:rPr lang="en-US" b="1" baseline="-25000" dirty="0" err="1" smtClean="0">
                <a:solidFill>
                  <a:schemeClr val="accent2"/>
                </a:solidFill>
              </a:rPr>
              <a:t>A</a:t>
            </a:r>
            <a:r>
              <a:rPr lang="en-US" dirty="0" smtClean="0"/>
              <a:t>,</a:t>
            </a:r>
            <a:r>
              <a:rPr lang="en-US" b="1" dirty="0" smtClean="0">
                <a:solidFill>
                  <a:srgbClr val="3A8051"/>
                </a:solidFill>
              </a:rPr>
              <a:t> G</a:t>
            </a:r>
            <a:r>
              <a:rPr lang="en-US" b="1" baseline="-25000" dirty="0" smtClean="0">
                <a:solidFill>
                  <a:srgbClr val="3A8051"/>
                </a:solidFill>
              </a:rPr>
              <a:t>B</a:t>
            </a:r>
            <a:r>
              <a:rPr lang="en-US" dirty="0" smtClean="0"/>
              <a:t>).</a:t>
            </a:r>
          </a:p>
          <a:p>
            <a:pPr lvl="1">
              <a:buNone/>
            </a:pPr>
            <a:endParaRPr lang="en-US" dirty="0" smtClean="0"/>
          </a:p>
          <a:p>
            <a:pPr lvl="1">
              <a:buNone/>
            </a:pPr>
            <a:endParaRPr lang="en-US" dirty="0" smtClean="0"/>
          </a:p>
          <a:p>
            <a:pPr lvl="1">
              <a:buNone/>
            </a:pPr>
            <a:endParaRPr lang="en-US" dirty="0" smtClean="0"/>
          </a:p>
        </p:txBody>
      </p:sp>
      <p:grpSp>
        <p:nvGrpSpPr>
          <p:cNvPr id="68" name="Group 67"/>
          <p:cNvGrpSpPr/>
          <p:nvPr/>
        </p:nvGrpSpPr>
        <p:grpSpPr>
          <a:xfrm>
            <a:off x="614691" y="1878034"/>
            <a:ext cx="7972201" cy="2060529"/>
            <a:chOff x="454275" y="2586538"/>
            <a:chExt cx="7972201" cy="2060529"/>
          </a:xfrm>
        </p:grpSpPr>
        <p:pic>
          <p:nvPicPr>
            <p:cNvPr id="65" name="Picture 64" descr="Screen shot 2014-03-07 at 6.15.25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275" y="2586538"/>
              <a:ext cx="5347755" cy="2057400"/>
            </a:xfrm>
            <a:prstGeom prst="rect">
              <a:avLst/>
            </a:prstGeom>
          </p:spPr>
        </p:pic>
        <p:pic>
          <p:nvPicPr>
            <p:cNvPr id="66" name="Picture 65" descr="Screen shot 2014-03-07 at 6.15.33 AM.png"/>
            <p:cNvPicPr>
              <a:picLocks noChangeAspect="1"/>
            </p:cNvPicPr>
            <p:nvPr/>
          </p:nvPicPr>
          <p:blipFill>
            <a:blip r:embed="rId3" cstate="screen">
              <a:extLst>
                <a:ext uri="{28A0092B-C50C-407E-A947-70E740481C1C}">
                  <a14:useLocalDpi xmlns:a14="http://schemas.microsoft.com/office/drawing/2010/main"/>
                </a:ext>
              </a:extLst>
            </a:blip>
            <a:srcRect l="2785" t="3799"/>
            <a:stretch>
              <a:fillRect/>
            </a:stretch>
          </p:blipFill>
          <p:spPr>
            <a:xfrm>
              <a:off x="5685975" y="2659034"/>
              <a:ext cx="2740501" cy="1988033"/>
            </a:xfrm>
            <a:prstGeom prst="rect">
              <a:avLst/>
            </a:prstGeom>
          </p:spPr>
        </p:pic>
        <p:sp>
          <p:nvSpPr>
            <p:cNvPr id="67" name="Rectangle 66"/>
            <p:cNvSpPr/>
            <p:nvPr/>
          </p:nvSpPr>
          <p:spPr>
            <a:xfrm>
              <a:off x="7718782" y="3129306"/>
              <a:ext cx="604540" cy="492443"/>
            </a:xfrm>
            <a:prstGeom prst="rect">
              <a:avLst/>
            </a:prstGeom>
          </p:spPr>
          <p:txBody>
            <a:bodyPr wrap="none">
              <a:spAutoFit/>
            </a:bodyPr>
            <a:lstStyle/>
            <a:p>
              <a:r>
                <a:rPr lang="en-US" b="1" dirty="0" smtClean="0">
                  <a:solidFill>
                    <a:schemeClr val="accent2"/>
                  </a:solidFill>
                </a:rPr>
                <a:t>G</a:t>
              </a:r>
              <a:r>
                <a:rPr lang="en-US" b="1" baseline="-25000" dirty="0" smtClean="0">
                  <a:solidFill>
                    <a:schemeClr val="accent2"/>
                  </a:solidFill>
                </a:rPr>
                <a:t>A</a:t>
              </a:r>
              <a:endParaRPr lang="en-US" dirty="0"/>
            </a:p>
          </p:txBody>
        </p:sp>
      </p:grpSp>
      <p:pic>
        <p:nvPicPr>
          <p:cNvPr id="69" name="Picture 68" descr="Screen shot 2014-03-07 at 6.15.44 AM.png"/>
          <p:cNvPicPr>
            <a:picLocks noChangeAspect="1"/>
          </p:cNvPicPr>
          <p:nvPr/>
        </p:nvPicPr>
        <p:blipFill>
          <a:blip r:embed="rId4" cstate="screen">
            <a:extLst>
              <a:ext uri="{28A0092B-C50C-407E-A947-70E740481C1C}">
                <a14:useLocalDpi xmlns:a14="http://schemas.microsoft.com/office/drawing/2010/main"/>
              </a:ext>
            </a:extLst>
          </a:blip>
          <a:srcRect r="691" b="9600"/>
          <a:stretch>
            <a:fillRect/>
          </a:stretch>
        </p:blipFill>
        <p:spPr>
          <a:xfrm>
            <a:off x="481489" y="3676240"/>
            <a:ext cx="5553675" cy="1818560"/>
          </a:xfrm>
          <a:prstGeom prst="rect">
            <a:avLst/>
          </a:prstGeom>
        </p:spPr>
      </p:pic>
      <p:pic>
        <p:nvPicPr>
          <p:cNvPr id="70" name="Picture 69" descr="Screen shot 2014-03-07 at 6.15.54 AM.png"/>
          <p:cNvPicPr>
            <a:picLocks noChangeAspect="1"/>
          </p:cNvPicPr>
          <p:nvPr/>
        </p:nvPicPr>
        <p:blipFill>
          <a:blip r:embed="rId5" cstate="screen">
            <a:extLst>
              <a:ext uri="{28A0092B-C50C-407E-A947-70E740481C1C}">
                <a14:useLocalDpi xmlns:a14="http://schemas.microsoft.com/office/drawing/2010/main"/>
              </a:ext>
            </a:extLst>
          </a:blip>
          <a:srcRect l="2753" b="11134"/>
          <a:stretch>
            <a:fillRect/>
          </a:stretch>
        </p:blipFill>
        <p:spPr>
          <a:xfrm>
            <a:off x="5901232" y="3672148"/>
            <a:ext cx="2744841" cy="1860834"/>
          </a:xfrm>
          <a:prstGeom prst="rect">
            <a:avLst/>
          </a:prstGeom>
        </p:spPr>
      </p:pic>
      <p:sp>
        <p:nvSpPr>
          <p:cNvPr id="71" name="Rectangle 70"/>
          <p:cNvSpPr/>
          <p:nvPr/>
        </p:nvSpPr>
        <p:spPr>
          <a:xfrm>
            <a:off x="8079730" y="4172043"/>
            <a:ext cx="604540" cy="492443"/>
          </a:xfrm>
          <a:prstGeom prst="rect">
            <a:avLst/>
          </a:prstGeom>
        </p:spPr>
        <p:txBody>
          <a:bodyPr wrap="none">
            <a:spAutoFit/>
          </a:bodyPr>
          <a:lstStyle/>
          <a:p>
            <a:r>
              <a:rPr lang="en-US" b="1" dirty="0" smtClean="0">
                <a:solidFill>
                  <a:srgbClr val="3A8051"/>
                </a:solidFill>
              </a:rPr>
              <a:t>G</a:t>
            </a:r>
            <a:r>
              <a:rPr lang="en-US" b="1" baseline="-25000" dirty="0" smtClean="0">
                <a:solidFill>
                  <a:srgbClr val="3A8051"/>
                </a:solidFill>
              </a:rPr>
              <a:t>B</a:t>
            </a:r>
            <a:endParaRPr lang="en-US" dirty="0"/>
          </a:p>
        </p:txBody>
      </p:sp>
      <p:sp>
        <p:nvSpPr>
          <p:cNvPr id="72" name="Rectangle 71"/>
          <p:cNvSpPr/>
          <p:nvPr/>
        </p:nvSpPr>
        <p:spPr bwMode="auto">
          <a:xfrm>
            <a:off x="441159" y="1791368"/>
            <a:ext cx="8208210" cy="1844843"/>
          </a:xfrm>
          <a:prstGeom prst="rect">
            <a:avLst/>
          </a:prstGeom>
          <a:noFill/>
          <a:ln w="34925" cap="flat" cmpd="sng" algn="ctr">
            <a:solidFill>
              <a:schemeClr val="accent6"/>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73" name="Rectangle 72"/>
          <p:cNvSpPr/>
          <p:nvPr/>
        </p:nvSpPr>
        <p:spPr bwMode="auto">
          <a:xfrm>
            <a:off x="446506" y="3681657"/>
            <a:ext cx="8208210" cy="1844843"/>
          </a:xfrm>
          <a:prstGeom prst="rect">
            <a:avLst/>
          </a:prstGeom>
          <a:noFill/>
          <a:ln w="34925" cap="flat" cmpd="sng" algn="ctr">
            <a:solidFill>
              <a:srgbClr val="3A805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
        <p:nvSpPr>
          <p:cNvPr id="74" name="Rectangle 73"/>
          <p:cNvSpPr/>
          <p:nvPr/>
        </p:nvSpPr>
        <p:spPr>
          <a:xfrm>
            <a:off x="254000" y="5509826"/>
            <a:ext cx="8890000" cy="492443"/>
          </a:xfrm>
          <a:prstGeom prst="rect">
            <a:avLst/>
          </a:prstGeom>
        </p:spPr>
        <p:txBody>
          <a:bodyPr wrap="square">
            <a:spAutoFit/>
          </a:bodyPr>
          <a:lstStyle/>
          <a:p>
            <a:pPr algn="l"/>
            <a:r>
              <a:rPr lang="en-US" b="1" dirty="0" smtClean="0">
                <a:latin typeface="Trebuchet MS"/>
              </a:rPr>
              <a:t>         L</a:t>
            </a:r>
            <a:r>
              <a:rPr lang="en-US" dirty="0" smtClean="0">
                <a:latin typeface="Trebuchet MS"/>
              </a:rPr>
              <a:t>eadership              </a:t>
            </a:r>
            <a:r>
              <a:rPr lang="en-US" b="1" dirty="0" smtClean="0">
                <a:latin typeface="Trebuchet MS"/>
              </a:rPr>
              <a:t>B</a:t>
            </a:r>
            <a:r>
              <a:rPr lang="en-US" dirty="0" smtClean="0">
                <a:latin typeface="Trebuchet MS"/>
              </a:rPr>
              <a:t>onding              </a:t>
            </a:r>
            <a:r>
              <a:rPr lang="en-US" b="1" dirty="0" smtClean="0">
                <a:latin typeface="Trebuchet MS"/>
              </a:rPr>
              <a:t>D</a:t>
            </a:r>
            <a:r>
              <a:rPr lang="en-US" dirty="0" smtClean="0">
                <a:latin typeface="Trebuchet MS"/>
              </a:rPr>
              <a:t>iversity</a:t>
            </a:r>
            <a:endParaRPr lang="en-US" dirty="0">
              <a:latin typeface="Trebuchet MS"/>
            </a:endParaRPr>
          </a:p>
        </p:txBody>
      </p:sp>
      <p:sp>
        <p:nvSpPr>
          <p:cNvPr id="75" name="Rectangle 74"/>
          <p:cNvSpPr/>
          <p:nvPr/>
        </p:nvSpPr>
        <p:spPr bwMode="auto">
          <a:xfrm>
            <a:off x="2098838" y="2606842"/>
            <a:ext cx="4491790" cy="1818105"/>
          </a:xfrm>
          <a:prstGeom prst="rect">
            <a:avLst/>
          </a:prstGeom>
          <a:solidFill>
            <a:schemeClr val="bg1"/>
          </a:solidFill>
          <a:ln w="57150" cap="flat" cmpd="sng" algn="ctr">
            <a:solidFill>
              <a:schemeClr val="tx1"/>
            </a:solidFill>
            <a:prstDash val="solid"/>
            <a:round/>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lang="en-US" sz="1200" dirty="0" smtClean="0"/>
          </a:p>
          <a:p>
            <a:r>
              <a:rPr lang="en-US" dirty="0" err="1" smtClean="0"/>
              <a:t>sim</a:t>
            </a:r>
            <a:r>
              <a:rPr lang="en-US" dirty="0" smtClean="0"/>
              <a:t>(</a:t>
            </a:r>
            <a:r>
              <a:rPr lang="en-US" b="1" dirty="0" smtClean="0">
                <a:solidFill>
                  <a:schemeClr val="accent2"/>
                </a:solidFill>
              </a:rPr>
              <a:t>G</a:t>
            </a:r>
            <a:r>
              <a:rPr lang="en-US" b="1" baseline="-25000" dirty="0" smtClean="0">
                <a:solidFill>
                  <a:schemeClr val="accent2"/>
                </a:solidFill>
              </a:rPr>
              <a:t>A</a:t>
            </a:r>
            <a:r>
              <a:rPr lang="en-US" dirty="0" smtClean="0"/>
              <a:t>,</a:t>
            </a:r>
            <a:r>
              <a:rPr lang="en-US" b="1" dirty="0" smtClean="0">
                <a:solidFill>
                  <a:srgbClr val="3A8051"/>
                </a:solidFill>
              </a:rPr>
              <a:t> G</a:t>
            </a:r>
            <a:r>
              <a:rPr lang="en-US" b="1" baseline="-25000" dirty="0" smtClean="0">
                <a:solidFill>
                  <a:srgbClr val="3A8051"/>
                </a:solidFill>
              </a:rPr>
              <a:t>B</a:t>
            </a:r>
            <a:r>
              <a:rPr lang="en-US" dirty="0" smtClean="0"/>
              <a:t>)  = 1-d(</a:t>
            </a:r>
            <a:r>
              <a:rPr lang="en-US" b="1" dirty="0" smtClean="0">
                <a:solidFill>
                  <a:schemeClr val="accent2"/>
                </a:solidFill>
              </a:rPr>
              <a:t>G</a:t>
            </a:r>
            <a:r>
              <a:rPr lang="en-US" b="1" baseline="-25000" dirty="0" smtClean="0">
                <a:solidFill>
                  <a:schemeClr val="accent2"/>
                </a:solidFill>
              </a:rPr>
              <a:t>A</a:t>
            </a:r>
            <a:r>
              <a:rPr lang="en-US" dirty="0" smtClean="0"/>
              <a:t>,</a:t>
            </a:r>
            <a:r>
              <a:rPr lang="en-US" b="1" dirty="0" smtClean="0">
                <a:solidFill>
                  <a:srgbClr val="3A8051"/>
                </a:solidFill>
              </a:rPr>
              <a:t> G</a:t>
            </a:r>
            <a:r>
              <a:rPr lang="en-US" b="1" baseline="-25000" dirty="0" smtClean="0">
                <a:solidFill>
                  <a:srgbClr val="3A8051"/>
                </a:solidFill>
              </a:rPr>
              <a:t>B</a:t>
            </a:r>
            <a:r>
              <a:rPr lang="en-US" dirty="0" smtClean="0"/>
              <a:t>) </a:t>
            </a:r>
          </a:p>
          <a:p>
            <a:endParaRPr kumimoji="1" lang="en-US" sz="2400" b="0" i="0" u="none" strike="noStrike" cap="none" normalizeH="0" baseline="0" dirty="0" smtClean="0">
              <a:ln>
                <a:noFill/>
              </a:ln>
              <a:solidFill>
                <a:schemeClr val="tx1"/>
              </a:solidFill>
              <a:effectLst/>
              <a:latin typeface="Arial" pitchFamily="-112" charset="0"/>
            </a:endParaRPr>
          </a:p>
          <a:p>
            <a:r>
              <a:rPr lang="en-US" dirty="0">
                <a:latin typeface="Arial" pitchFamily="-112" charset="0"/>
              </a:rPr>
              <a:t>d</a:t>
            </a:r>
            <a:r>
              <a:rPr lang="en-US" dirty="0" smtClean="0">
                <a:latin typeface="Arial" pitchFamily="-112" charset="0"/>
              </a:rPr>
              <a:t>: distance between </a:t>
            </a:r>
          </a:p>
          <a:p>
            <a:r>
              <a:rPr kumimoji="1" lang="en-US" sz="2600" b="0" i="0" u="none" strike="noStrike" cap="none" normalizeH="0" baseline="0" dirty="0" smtClean="0">
                <a:ln>
                  <a:noFill/>
                </a:ln>
                <a:solidFill>
                  <a:schemeClr val="tx1"/>
                </a:solidFill>
                <a:effectLst/>
                <a:latin typeface="Arial" pitchFamily="-112" charset="0"/>
              </a:rPr>
              <a:t>distributions</a:t>
            </a:r>
            <a:endParaRPr kumimoji="1" lang="en-US" sz="2600" b="0" i="0" u="none" strike="noStrike" cap="none" normalizeH="0" baseline="0" dirty="0">
              <a:ln>
                <a:noFill/>
              </a:ln>
              <a:solidFill>
                <a:schemeClr val="tx1"/>
              </a:solidFill>
              <a:effectLst/>
              <a:latin typeface="Arial" pitchFamily="-112" charset="0"/>
            </a:endParaRPr>
          </a:p>
          <a:p>
            <a:endParaRPr kumimoji="1" lang="en-US" sz="2600" b="0" i="0" u="none" strike="noStrike" cap="none" normalizeH="0" baseline="0" dirty="0">
              <a:ln>
                <a:noFill/>
              </a:ln>
              <a:solidFill>
                <a:schemeClr val="tx1"/>
              </a:solidFill>
              <a:effectLst/>
              <a:latin typeface="Arial" pitchFamily="-11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8"/>
          <p:cNvGrpSpPr/>
          <p:nvPr/>
        </p:nvGrpSpPr>
        <p:grpSpPr>
          <a:xfrm>
            <a:off x="6864905" y="529334"/>
            <a:ext cx="2251581" cy="2394359"/>
            <a:chOff x="6893552" y="643910"/>
            <a:chExt cx="2251581" cy="2394359"/>
          </a:xfrm>
        </p:grpSpPr>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93552" y="1638900"/>
              <a:ext cx="1604721" cy="1399369"/>
            </a:xfrm>
            <a:prstGeom prst="rect">
              <a:avLst/>
            </a:prstGeom>
          </p:spPr>
        </p:pic>
        <p:sp>
          <p:nvSpPr>
            <p:cNvPr id="7" name="TextBox 6"/>
            <p:cNvSpPr txBox="1"/>
            <p:nvPr/>
          </p:nvSpPr>
          <p:spPr>
            <a:xfrm rot="20202208">
              <a:off x="6926715" y="643910"/>
              <a:ext cx="916668" cy="830997"/>
            </a:xfrm>
            <a:prstGeom prst="rect">
              <a:avLst/>
            </a:prstGeom>
            <a:noFill/>
          </p:spPr>
          <p:txBody>
            <a:bodyPr wrap="square" rtlCol="0">
              <a:spAutoFit/>
            </a:bodyPr>
            <a:lstStyle/>
            <a:p>
              <a:r>
                <a:rPr lang="en-US" sz="2400" dirty="0">
                  <a:solidFill>
                    <a:schemeClr val="accent4">
                      <a:lumMod val="90000"/>
                      <a:lumOff val="10000"/>
                    </a:schemeClr>
                  </a:solidFill>
                  <a:latin typeface="Trebuchet MS"/>
                </a:rPr>
                <a:t>d</a:t>
              </a:r>
              <a:r>
                <a:rPr lang="en-US" sz="2400" dirty="0" smtClean="0">
                  <a:solidFill>
                    <a:schemeClr val="accent4">
                      <a:lumMod val="90000"/>
                      <a:lumOff val="10000"/>
                    </a:schemeClr>
                  </a:solidFill>
                  <a:latin typeface="Trebuchet MS"/>
                </a:rPr>
                <a:t>eg, cc </a:t>
              </a:r>
              <a:endParaRPr lang="en-US" sz="2400" dirty="0">
                <a:solidFill>
                  <a:schemeClr val="accent4">
                    <a:lumMod val="90000"/>
                    <a:lumOff val="10000"/>
                  </a:schemeClr>
                </a:solidFill>
                <a:latin typeface="Trebuchet MS"/>
              </a:endParaRPr>
            </a:p>
          </p:txBody>
        </p:sp>
        <p:sp>
          <p:nvSpPr>
            <p:cNvPr id="8" name="TextBox 7"/>
            <p:cNvSpPr txBox="1"/>
            <p:nvPr/>
          </p:nvSpPr>
          <p:spPr>
            <a:xfrm rot="1084378">
              <a:off x="8228465" y="1054029"/>
              <a:ext cx="916668" cy="830997"/>
            </a:xfrm>
            <a:prstGeom prst="rect">
              <a:avLst/>
            </a:prstGeom>
            <a:noFill/>
          </p:spPr>
          <p:txBody>
            <a:bodyPr wrap="square" rtlCol="0">
              <a:spAutoFit/>
            </a:bodyPr>
            <a:lstStyle/>
            <a:p>
              <a:r>
                <a:rPr lang="en-US" sz="2400" dirty="0" err="1" smtClean="0">
                  <a:solidFill>
                    <a:schemeClr val="accent4">
                      <a:lumMod val="90000"/>
                      <a:lumOff val="10000"/>
                    </a:schemeClr>
                  </a:solidFill>
                  <a:latin typeface="Trebuchet MS"/>
                </a:rPr>
                <a:t>E</a:t>
              </a:r>
              <a:r>
                <a:rPr lang="en-US" sz="2400" baseline="-25000" dirty="0" err="1" smtClean="0">
                  <a:solidFill>
                    <a:schemeClr val="accent4">
                      <a:lumMod val="90000"/>
                      <a:lumOff val="10000"/>
                    </a:schemeClr>
                  </a:solidFill>
                  <a:latin typeface="Trebuchet MS"/>
                </a:rPr>
                <a:t>ego</a:t>
              </a:r>
              <a:r>
                <a:rPr lang="en-US" sz="2400" dirty="0" smtClean="0">
                  <a:solidFill>
                    <a:schemeClr val="accent4">
                      <a:lumMod val="90000"/>
                      <a:lumOff val="10000"/>
                    </a:schemeClr>
                  </a:solidFill>
                  <a:latin typeface="Trebuchet MS"/>
                </a:rPr>
                <a:t>, </a:t>
              </a:r>
              <a:r>
                <a:rPr lang="en-US" sz="2400" dirty="0" err="1" smtClean="0">
                  <a:solidFill>
                    <a:schemeClr val="accent4">
                      <a:lumMod val="90000"/>
                      <a:lumOff val="10000"/>
                    </a:schemeClr>
                  </a:solidFill>
                  <a:latin typeface="Trebuchet MS"/>
                </a:rPr>
                <a:t>N</a:t>
              </a:r>
              <a:r>
                <a:rPr lang="en-US" sz="2400" baseline="-25000" dirty="0" err="1" smtClean="0">
                  <a:solidFill>
                    <a:schemeClr val="accent4">
                      <a:lumMod val="90000"/>
                      <a:lumOff val="10000"/>
                    </a:schemeClr>
                  </a:solidFill>
                  <a:latin typeface="Trebuchet MS"/>
                </a:rPr>
                <a:t>ego</a:t>
              </a:r>
              <a:endParaRPr lang="en-US" sz="2400" baseline="-25000" dirty="0">
                <a:solidFill>
                  <a:schemeClr val="accent4">
                    <a:lumMod val="90000"/>
                    <a:lumOff val="10000"/>
                  </a:schemeClr>
                </a:solidFill>
                <a:latin typeface="Trebuchet MS"/>
              </a:endParaRPr>
            </a:p>
          </p:txBody>
        </p:sp>
        <p:cxnSp>
          <p:nvCxnSpPr>
            <p:cNvPr id="43" name="Curved Connector 42"/>
            <p:cNvCxnSpPr>
              <a:endCxn id="8" idx="1"/>
            </p:cNvCxnSpPr>
            <p:nvPr/>
          </p:nvCxnSpPr>
          <p:spPr>
            <a:xfrm rot="5400000" flipH="1" flipV="1">
              <a:off x="7859129" y="1364922"/>
              <a:ext cx="429530" cy="354367"/>
            </a:xfrm>
            <a:prstGeom prst="curvedConnector2">
              <a:avLst/>
            </a:prstGeom>
            <a:ln>
              <a:solidFill>
                <a:schemeClr val="accent4">
                  <a:lumMod val="90000"/>
                  <a:lumOff val="10000"/>
                  <a:alpha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Curved Connector 45"/>
            <p:cNvCxnSpPr/>
            <p:nvPr/>
          </p:nvCxnSpPr>
          <p:spPr>
            <a:xfrm rot="16200000" flipV="1">
              <a:off x="7577148" y="1319334"/>
              <a:ext cx="495902" cy="143233"/>
            </a:xfrm>
            <a:prstGeom prst="curvedConnector3">
              <a:avLst>
                <a:gd name="adj1" fmla="val 48073"/>
              </a:avLst>
            </a:prstGeom>
            <a:ln>
              <a:solidFill>
                <a:srgbClr val="000090">
                  <a:alpha val="82000"/>
                </a:srgbClr>
              </a:solidFill>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05028"/>
            <a:ext cx="8229600" cy="1143000"/>
          </a:xfrm>
        </p:spPr>
        <p:txBody>
          <a:bodyPr/>
          <a:lstStyle/>
          <a:p>
            <a:r>
              <a:rPr lang="en-US" dirty="0" err="1" smtClean="0"/>
              <a:t>NetSimile</a:t>
            </a:r>
            <a:r>
              <a:rPr lang="en-US" dirty="0" smtClean="0"/>
              <a:t>: overview</a:t>
            </a:r>
            <a:endParaRPr lang="en-US" dirty="0"/>
          </a:p>
        </p:txBody>
      </p:sp>
      <p:graphicFrame>
        <p:nvGraphicFramePr>
          <p:cNvPr id="6" name="Content Placeholder 5"/>
          <p:cNvGraphicFramePr>
            <a:graphicFrameLocks noGrp="1"/>
          </p:cNvGraphicFramePr>
          <p:nvPr>
            <p:ph idx="1"/>
          </p:nvPr>
        </p:nvGraphicFramePr>
        <p:xfrm>
          <a:off x="457200" y="1797885"/>
          <a:ext cx="6541941" cy="3701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860860AA-42BA-2A47-B4F4-06681ACE193E}" type="slidenum">
              <a:rPr lang="en-US" smtClean="0"/>
              <a:pPr/>
              <a:t>32</a:t>
            </a:fld>
            <a:endParaRPr lang="en-US"/>
          </a:p>
        </p:txBody>
      </p:sp>
      <p:graphicFrame>
        <p:nvGraphicFramePr>
          <p:cNvPr id="29699" name="Object 3"/>
          <p:cNvGraphicFramePr>
            <a:graphicFrameLocks noChangeAspect="1"/>
          </p:cNvGraphicFramePr>
          <p:nvPr/>
        </p:nvGraphicFramePr>
        <p:xfrm>
          <a:off x="6700691" y="3021314"/>
          <a:ext cx="596900" cy="736600"/>
        </p:xfrm>
        <a:graphic>
          <a:graphicData uri="http://schemas.openxmlformats.org/presentationml/2006/ole">
            <mc:AlternateContent xmlns:mc="http://schemas.openxmlformats.org/markup-compatibility/2006">
              <mc:Choice xmlns:v="urn:schemas-microsoft-com:vml" Requires="v">
                <p:oleObj spid="_x0000_s115762" name="Equation" r:id="rId9" imgW="596900" imgH="736600" progId="Equation.3">
                  <p:embed/>
                </p:oleObj>
              </mc:Choice>
              <mc:Fallback>
                <p:oleObj name="Equation" r:id="rId9" imgW="596900" imgH="736600" progId="Equation.3">
                  <p:embed/>
                  <p:pic>
                    <p:nvPicPr>
                      <p:cNvPr id="0"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0691" y="3021314"/>
                        <a:ext cx="5969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4"/>
          <p:cNvGraphicFramePr>
            <a:graphicFrameLocks noChangeAspect="1"/>
          </p:cNvGraphicFramePr>
          <p:nvPr/>
        </p:nvGraphicFramePr>
        <p:xfrm>
          <a:off x="6883400" y="3787798"/>
          <a:ext cx="2260600" cy="469900"/>
        </p:xfrm>
        <a:graphic>
          <a:graphicData uri="http://schemas.openxmlformats.org/presentationml/2006/ole">
            <mc:AlternateContent xmlns:mc="http://schemas.openxmlformats.org/markup-compatibility/2006">
              <mc:Choice xmlns:v="urn:schemas-microsoft-com:vml" Requires="v">
                <p:oleObj spid="_x0000_s115763" name="Equation" r:id="rId11" imgW="2260600" imgH="469900" progId="Equation.3">
                  <p:embed/>
                </p:oleObj>
              </mc:Choice>
              <mc:Fallback>
                <p:oleObj name="Equation" r:id="rId11" imgW="2260600" imgH="469900" progId="Equation.3">
                  <p:embed/>
                  <p:pic>
                    <p:nvPicPr>
                      <p:cNvPr id="0"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3400" y="3787798"/>
                        <a:ext cx="2260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Down Arrow 83"/>
          <p:cNvSpPr/>
          <p:nvPr/>
        </p:nvSpPr>
        <p:spPr>
          <a:xfrm>
            <a:off x="7572572" y="2960327"/>
            <a:ext cx="594641" cy="391095"/>
          </a:xfrm>
          <a:prstGeom prst="downArrow">
            <a:avLst/>
          </a:prstGeom>
          <a:solidFill>
            <a:schemeClr val="accent4">
              <a:lumMod val="50000"/>
              <a:lumOff val="50000"/>
            </a:schemeClr>
          </a:solidFill>
          <a:ln>
            <a:solidFill>
              <a:schemeClr val="accent4">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Down Arrow 84"/>
          <p:cNvSpPr/>
          <p:nvPr/>
        </p:nvSpPr>
        <p:spPr>
          <a:xfrm>
            <a:off x="7627790" y="4439926"/>
            <a:ext cx="594641" cy="391095"/>
          </a:xfrm>
          <a:prstGeom prst="downArrow">
            <a:avLst/>
          </a:prstGeom>
          <a:solidFill>
            <a:schemeClr val="accent4">
              <a:lumMod val="50000"/>
              <a:lumOff val="50000"/>
            </a:schemeClr>
          </a:solidFill>
          <a:ln>
            <a:solidFill>
              <a:schemeClr val="accent4">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7266501" y="4907779"/>
            <a:ext cx="1604170" cy="830997"/>
          </a:xfrm>
          <a:prstGeom prst="rect">
            <a:avLst/>
          </a:prstGeom>
          <a:noFill/>
        </p:spPr>
        <p:txBody>
          <a:bodyPr wrap="square" rtlCol="0">
            <a:spAutoFit/>
          </a:bodyPr>
          <a:lstStyle/>
          <a:p>
            <a:r>
              <a:rPr lang="en-US" sz="2400" dirty="0" smtClean="0">
                <a:solidFill>
                  <a:srgbClr val="000090"/>
                </a:solidFill>
                <a:latin typeface="Trebuchet MS"/>
              </a:rPr>
              <a:t>similarity measure</a:t>
            </a:r>
            <a:endParaRPr lang="en-US" sz="2400" baseline="-25000" dirty="0">
              <a:solidFill>
                <a:srgbClr val="000090"/>
              </a:solidFill>
              <a:latin typeface="Trebuchet MS"/>
            </a:endParaRPr>
          </a:p>
        </p:txBody>
      </p:sp>
      <p:sp>
        <p:nvSpPr>
          <p:cNvPr id="17" name="TextBox 16"/>
          <p:cNvSpPr txBox="1"/>
          <p:nvPr/>
        </p:nvSpPr>
        <p:spPr>
          <a:xfrm>
            <a:off x="1056104" y="5882105"/>
            <a:ext cx="7620001" cy="492443"/>
          </a:xfrm>
          <a:prstGeom prst="rect">
            <a:avLst/>
          </a:prstGeom>
          <a:noFill/>
        </p:spPr>
        <p:txBody>
          <a:bodyPr wrap="square" rtlCol="0">
            <a:spAutoFit/>
          </a:bodyPr>
          <a:lstStyle/>
          <a:p>
            <a:r>
              <a:rPr lang="en-US" dirty="0" smtClean="0"/>
              <a:t>[</a:t>
            </a:r>
            <a:r>
              <a:rPr lang="en-US" dirty="0" err="1" smtClean="0"/>
              <a:t>Berlingerio</a:t>
            </a:r>
            <a:r>
              <a:rPr lang="en-US" dirty="0" smtClean="0"/>
              <a:t>, Koutra, </a:t>
            </a:r>
            <a:r>
              <a:rPr lang="en-US" dirty="0" err="1" smtClean="0"/>
              <a:t>Eliassi-Rad</a:t>
            </a:r>
            <a:r>
              <a:rPr lang="en-US" dirty="0" smtClean="0"/>
              <a:t>, Faloutsos ‘13]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2"/>
            <a:ext cx="8229600" cy="1143000"/>
          </a:xfrm>
        </p:spPr>
        <p:txBody>
          <a:bodyPr/>
          <a:lstStyle/>
          <a:p>
            <a:r>
              <a:rPr lang="en-US" dirty="0" smtClean="0"/>
              <a:t>Step 1: Feature Extraction</a:t>
            </a:r>
            <a:endParaRPr lang="en-US" dirty="0"/>
          </a:p>
        </p:txBody>
      </p:sp>
      <p:sp>
        <p:nvSpPr>
          <p:cNvPr id="3" name="Content Placeholder 2"/>
          <p:cNvSpPr>
            <a:spLocks noGrp="1"/>
          </p:cNvSpPr>
          <p:nvPr>
            <p:ph idx="1"/>
          </p:nvPr>
        </p:nvSpPr>
        <p:spPr>
          <a:xfrm>
            <a:off x="333063" y="1504720"/>
            <a:ext cx="8229600" cy="4525963"/>
          </a:xfrm>
        </p:spPr>
        <p:txBody>
          <a:bodyPr/>
          <a:lstStyle/>
          <a:p>
            <a:r>
              <a:rPr lang="en-US" b="1" dirty="0" smtClean="0"/>
              <a:t>Local </a:t>
            </a:r>
            <a:r>
              <a:rPr lang="en-US" dirty="0" smtClean="0"/>
              <a:t>and </a:t>
            </a:r>
            <a:r>
              <a:rPr lang="en-US" b="1" dirty="0" err="1" smtClean="0"/>
              <a:t>egonet</a:t>
            </a:r>
            <a:r>
              <a:rPr lang="en-US" b="1" dirty="0" smtClean="0"/>
              <a:t> </a:t>
            </a:r>
            <a:r>
              <a:rPr lang="en-US" dirty="0" smtClean="0"/>
              <a:t>features:</a:t>
            </a:r>
          </a:p>
          <a:p>
            <a:pPr marL="971550" lvl="1" indent="-514350">
              <a:buFont typeface="+mj-ea"/>
              <a:buAutoNum type="circleNumDbPlain"/>
            </a:pPr>
            <a:r>
              <a:rPr lang="en-US" dirty="0" smtClean="0">
                <a:solidFill>
                  <a:schemeClr val="tx1">
                    <a:lumMod val="50000"/>
                  </a:schemeClr>
                </a:solidFill>
              </a:rPr>
              <a:t># of neighbors </a:t>
            </a:r>
          </a:p>
          <a:p>
            <a:pPr marL="971550" lvl="1" indent="-514350">
              <a:buFont typeface="+mj-ea"/>
              <a:buAutoNum type="circleNumDbPlain"/>
            </a:pPr>
            <a:r>
              <a:rPr lang="en-US" dirty="0" smtClean="0">
                <a:solidFill>
                  <a:schemeClr val="tx1">
                    <a:lumMod val="50000"/>
                  </a:schemeClr>
                </a:solidFill>
              </a:rPr>
              <a:t>clustering coefficient</a:t>
            </a:r>
          </a:p>
          <a:p>
            <a:pPr marL="971550" lvl="1" indent="-514350">
              <a:buFont typeface="+mj-ea"/>
              <a:buAutoNum type="circleNumDbPlain"/>
            </a:pPr>
            <a:r>
              <a:rPr lang="en-US" dirty="0" smtClean="0">
                <a:solidFill>
                  <a:schemeClr val="tx1">
                    <a:lumMod val="50000"/>
                  </a:schemeClr>
                </a:solidFill>
              </a:rPr>
              <a:t>avg. # of neighbors’ neighbors</a:t>
            </a:r>
          </a:p>
          <a:p>
            <a:pPr marL="971550" lvl="1" indent="-514350">
              <a:buFont typeface="+mj-ea"/>
              <a:buAutoNum type="circleNumDbPlain"/>
            </a:pPr>
            <a:r>
              <a:rPr lang="en-US" dirty="0" smtClean="0">
                <a:solidFill>
                  <a:schemeClr val="tx1">
                    <a:lumMod val="50000"/>
                  </a:schemeClr>
                </a:solidFill>
              </a:rPr>
              <a:t>avg. clustering </a:t>
            </a:r>
            <a:r>
              <a:rPr lang="en-US" dirty="0" err="1" smtClean="0">
                <a:solidFill>
                  <a:schemeClr val="tx1">
                    <a:lumMod val="50000"/>
                  </a:schemeClr>
                </a:solidFill>
              </a:rPr>
              <a:t>coeff</a:t>
            </a:r>
            <a:r>
              <a:rPr lang="en-US" dirty="0" smtClean="0">
                <a:solidFill>
                  <a:schemeClr val="tx1">
                    <a:lumMod val="50000"/>
                  </a:schemeClr>
                </a:solidFill>
              </a:rPr>
              <a:t>. of neighbors</a:t>
            </a:r>
          </a:p>
          <a:p>
            <a:pPr marL="971550" lvl="1" indent="-514350">
              <a:buFont typeface="+mj-ea"/>
              <a:buAutoNum type="circleNumDbPlain"/>
            </a:pPr>
            <a:r>
              <a:rPr lang="en-US" dirty="0" smtClean="0">
                <a:solidFill>
                  <a:schemeClr val="tx1">
                    <a:lumMod val="50000"/>
                  </a:schemeClr>
                </a:solidFill>
              </a:rPr>
              <a:t>edges in </a:t>
            </a:r>
            <a:r>
              <a:rPr lang="en-US" dirty="0" err="1" smtClean="0">
                <a:solidFill>
                  <a:schemeClr val="tx1">
                    <a:lumMod val="50000"/>
                  </a:schemeClr>
                </a:solidFill>
              </a:rPr>
              <a:t>egonet</a:t>
            </a:r>
            <a:endParaRPr lang="en-US" dirty="0" smtClean="0">
              <a:solidFill>
                <a:schemeClr val="tx1">
                  <a:lumMod val="50000"/>
                </a:schemeClr>
              </a:solidFill>
            </a:endParaRPr>
          </a:p>
          <a:p>
            <a:pPr marL="971550" lvl="1" indent="-514350">
              <a:buFont typeface="+mj-ea"/>
              <a:buAutoNum type="circleNumDbPlain"/>
            </a:pPr>
            <a:r>
              <a:rPr lang="en-US" dirty="0" smtClean="0">
                <a:solidFill>
                  <a:schemeClr val="tx1">
                    <a:lumMod val="50000"/>
                  </a:schemeClr>
                </a:solidFill>
              </a:rPr>
              <a:t>outgoing edges from </a:t>
            </a:r>
            <a:r>
              <a:rPr lang="en-US" dirty="0" err="1" smtClean="0">
                <a:solidFill>
                  <a:schemeClr val="tx1">
                    <a:lumMod val="50000"/>
                  </a:schemeClr>
                </a:solidFill>
              </a:rPr>
              <a:t>egonet</a:t>
            </a:r>
            <a:endParaRPr lang="en-US" dirty="0" smtClean="0">
              <a:solidFill>
                <a:schemeClr val="tx1">
                  <a:lumMod val="50000"/>
                </a:schemeClr>
              </a:solidFill>
            </a:endParaRPr>
          </a:p>
          <a:p>
            <a:pPr marL="971550" lvl="1" indent="-514350">
              <a:buFont typeface="+mj-ea"/>
              <a:buAutoNum type="circleNumDbPlain"/>
            </a:pPr>
            <a:r>
              <a:rPr lang="en-US" dirty="0" smtClean="0">
                <a:solidFill>
                  <a:schemeClr val="tx1">
                    <a:lumMod val="50000"/>
                  </a:schemeClr>
                </a:solidFill>
              </a:rPr>
              <a:t># of neighbors of </a:t>
            </a:r>
            <a:r>
              <a:rPr lang="en-US" dirty="0" err="1" smtClean="0">
                <a:solidFill>
                  <a:schemeClr val="tx1">
                    <a:lumMod val="50000"/>
                  </a:schemeClr>
                </a:solidFill>
              </a:rPr>
              <a:t>egonet</a:t>
            </a:r>
            <a:endParaRPr lang="en-US" dirty="0" smtClean="0">
              <a:solidFill>
                <a:schemeClr val="tx1">
                  <a:lumMod val="50000"/>
                </a:schemeClr>
              </a:solidFill>
            </a:endParaRPr>
          </a:p>
          <a:p>
            <a:pPr lvl="1"/>
            <a:endParaRPr lang="en-US" dirty="0"/>
          </a:p>
        </p:txBody>
      </p:sp>
      <p:sp>
        <p:nvSpPr>
          <p:cNvPr id="5" name="Slide Number Placeholder 4"/>
          <p:cNvSpPr>
            <a:spLocks noGrp="1"/>
          </p:cNvSpPr>
          <p:nvPr>
            <p:ph type="sldNum" sz="quarter" idx="12"/>
          </p:nvPr>
        </p:nvSpPr>
        <p:spPr/>
        <p:txBody>
          <a:bodyPr/>
          <a:lstStyle/>
          <a:p>
            <a:fld id="{860860AA-42BA-2A47-B4F4-06681ACE193E}" type="slidenum">
              <a:rPr lang="en-US" smtClean="0"/>
              <a:pPr/>
              <a:t>33</a:t>
            </a:fld>
            <a:endParaRPr lang="en-US"/>
          </a:p>
        </p:txBody>
      </p:sp>
      <p:grpSp>
        <p:nvGrpSpPr>
          <p:cNvPr id="7" name="Group 144"/>
          <p:cNvGrpSpPr/>
          <p:nvPr/>
        </p:nvGrpSpPr>
        <p:grpSpPr>
          <a:xfrm>
            <a:off x="6731617" y="812661"/>
            <a:ext cx="2454688" cy="2144777"/>
            <a:chOff x="5989260" y="895145"/>
            <a:chExt cx="3182971" cy="2730665"/>
          </a:xfrm>
        </p:grpSpPr>
        <p:grpSp>
          <p:nvGrpSpPr>
            <p:cNvPr id="17" name="Group 102"/>
            <p:cNvGrpSpPr/>
            <p:nvPr/>
          </p:nvGrpSpPr>
          <p:grpSpPr>
            <a:xfrm>
              <a:off x="5989260" y="1300317"/>
              <a:ext cx="2968530" cy="2325493"/>
              <a:chOff x="5404737" y="993015"/>
              <a:chExt cx="2968530" cy="2325493"/>
            </a:xfrm>
          </p:grpSpPr>
          <p:sp>
            <p:nvSpPr>
              <p:cNvPr id="6" name="Oval 5"/>
              <p:cNvSpPr/>
              <p:nvPr/>
            </p:nvSpPr>
            <p:spPr>
              <a:xfrm>
                <a:off x="6629592" y="1785513"/>
                <a:ext cx="342000" cy="343736"/>
              </a:xfrm>
              <a:prstGeom prst="ellipse">
                <a:avLst/>
              </a:prstGeom>
              <a:gradFill flip="none" rotWithShape="1">
                <a:gsLst>
                  <a:gs pos="0">
                    <a:srgbClr val="008000"/>
                  </a:gs>
                  <a:gs pos="100000">
                    <a:srgbClr val="FFFFFF"/>
                  </a:gs>
                  <a:gs pos="2000">
                    <a:srgbClr val="008000"/>
                  </a:gs>
                  <a:gs pos="1000">
                    <a:srgbClr val="008000"/>
                  </a:gs>
                </a:gsLst>
                <a:lin ang="16200000" scaled="0"/>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352937" y="1735173"/>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095996" y="2281645"/>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382201" y="2386681"/>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010937" y="1233628"/>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031267" y="1198034"/>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967821" y="1835852"/>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195232" y="1256464"/>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860267" y="2386681"/>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52937" y="2974772"/>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6" idx="1"/>
                <a:endCxn id="14" idx="5"/>
              </p:cNvCxnSpPr>
              <p:nvPr/>
            </p:nvCxnSpPr>
            <p:spPr>
              <a:xfrm rot="16200000" flipV="1">
                <a:off x="6440417" y="1596592"/>
                <a:ext cx="285991" cy="192530"/>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6" idx="7"/>
                <a:endCxn id="11" idx="3"/>
              </p:cNvCxnSpPr>
              <p:nvPr/>
            </p:nvCxnSpPr>
            <p:spPr>
              <a:xfrm rot="5400000" flipH="1" flipV="1">
                <a:off x="6836851" y="1611682"/>
                <a:ext cx="308827" cy="139515"/>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6" idx="6"/>
                <a:endCxn id="8" idx="2"/>
              </p:cNvCxnSpPr>
              <p:nvPr/>
            </p:nvCxnSpPr>
            <p:spPr>
              <a:xfrm flipV="1">
                <a:off x="6971592" y="1907041"/>
                <a:ext cx="381345" cy="50340"/>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5"/>
                <a:endCxn id="9" idx="1"/>
              </p:cNvCxnSpPr>
              <p:nvPr/>
            </p:nvCxnSpPr>
            <p:spPr>
              <a:xfrm rot="16200000" flipH="1">
                <a:off x="6907257" y="2093160"/>
                <a:ext cx="253074" cy="224574"/>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6" idx="3"/>
                <a:endCxn id="10" idx="0"/>
              </p:cNvCxnSpPr>
              <p:nvPr/>
            </p:nvCxnSpPr>
            <p:spPr>
              <a:xfrm rot="5400000">
                <a:off x="6462554" y="2169557"/>
                <a:ext cx="307771" cy="126476"/>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6" idx="2"/>
                <a:endCxn id="13" idx="6"/>
              </p:cNvCxnSpPr>
              <p:nvPr/>
            </p:nvCxnSpPr>
            <p:spPr>
              <a:xfrm rot="10800000" flipV="1">
                <a:off x="6309822" y="1957380"/>
                <a:ext cx="319771" cy="50339"/>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8" idx="7"/>
                <a:endCxn id="12" idx="3"/>
              </p:cNvCxnSpPr>
              <p:nvPr/>
            </p:nvCxnSpPr>
            <p:spPr>
              <a:xfrm rot="5400000" flipH="1" flipV="1">
                <a:off x="7716062" y="1420222"/>
                <a:ext cx="294081" cy="436500"/>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1" idx="6"/>
                <a:endCxn id="12" idx="2"/>
              </p:cNvCxnSpPr>
              <p:nvPr/>
            </p:nvCxnSpPr>
            <p:spPr>
              <a:xfrm flipV="1">
                <a:off x="7352937" y="1369902"/>
                <a:ext cx="678330" cy="35594"/>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9" idx="6"/>
                <a:endCxn id="15" idx="2"/>
              </p:cNvCxnSpPr>
              <p:nvPr/>
            </p:nvCxnSpPr>
            <p:spPr>
              <a:xfrm>
                <a:off x="7437996" y="2453513"/>
                <a:ext cx="422271" cy="105036"/>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9" idx="4"/>
                <a:endCxn id="16" idx="1"/>
              </p:cNvCxnSpPr>
              <p:nvPr/>
            </p:nvCxnSpPr>
            <p:spPr>
              <a:xfrm rot="16200000" flipH="1">
                <a:off x="7135144" y="2757233"/>
                <a:ext cx="399730" cy="136026"/>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13" idx="3"/>
                <a:endCxn id="60" idx="7"/>
              </p:cNvCxnSpPr>
              <p:nvPr/>
            </p:nvCxnSpPr>
            <p:spPr>
              <a:xfrm rot="5400000">
                <a:off x="5755785" y="2120202"/>
                <a:ext cx="253074" cy="271169"/>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5454822" y="2331984"/>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404737" y="1233628"/>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5" idx="5"/>
                <a:endCxn id="13" idx="1"/>
              </p:cNvCxnSpPr>
              <p:nvPr/>
            </p:nvCxnSpPr>
            <p:spPr>
              <a:xfrm rot="16200000" flipH="1">
                <a:off x="5677696" y="1545981"/>
                <a:ext cx="359166" cy="321254"/>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65" idx="6"/>
                <a:endCxn id="14" idx="2"/>
              </p:cNvCxnSpPr>
              <p:nvPr/>
            </p:nvCxnSpPr>
            <p:spPr>
              <a:xfrm>
                <a:off x="5746737" y="1405496"/>
                <a:ext cx="448495" cy="22836"/>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sp>
            <p:nvSpPr>
              <p:cNvPr id="79" name="Oval 78"/>
              <p:cNvSpPr/>
              <p:nvPr/>
            </p:nvSpPr>
            <p:spPr>
              <a:xfrm>
                <a:off x="5893770" y="993015"/>
                <a:ext cx="1842360" cy="1895825"/>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p:cNvCxnSpPr>
                <a:stCxn id="10" idx="5"/>
                <a:endCxn id="9" idx="3"/>
              </p:cNvCxnSpPr>
              <p:nvPr/>
            </p:nvCxnSpPr>
            <p:spPr>
              <a:xfrm rot="5400000" flipH="1" flipV="1">
                <a:off x="6857580" y="2391577"/>
                <a:ext cx="105036" cy="471965"/>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14" idx="6"/>
                <a:endCxn id="11" idx="2"/>
              </p:cNvCxnSpPr>
              <p:nvPr/>
            </p:nvCxnSpPr>
            <p:spPr>
              <a:xfrm flipV="1">
                <a:off x="6537232" y="1405496"/>
                <a:ext cx="473705" cy="22836"/>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1" idx="4"/>
                <a:endCxn id="9" idx="0"/>
              </p:cNvCxnSpPr>
              <p:nvPr/>
            </p:nvCxnSpPr>
            <p:spPr>
              <a:xfrm rot="16200000" flipH="1">
                <a:off x="6872326" y="1886974"/>
                <a:ext cx="704281" cy="85059"/>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5967821" y="2802904"/>
                <a:ext cx="342000" cy="343736"/>
              </a:xfrm>
              <a:prstGeom prst="ellipse">
                <a:avLst/>
              </a:prstGeom>
              <a:gradFill flip="none" rotWithShape="1">
                <a:gsLst>
                  <a:gs pos="0">
                    <a:srgbClr val="000003"/>
                  </a:gs>
                  <a:gs pos="100000">
                    <a:srgbClr val="FFFFFF"/>
                  </a:gs>
                </a:gsLst>
                <a:path path="circle">
                  <a:fillToRect l="100000" t="100000"/>
                </a:path>
                <a:tileRect r="-100000" b="-100000"/>
              </a:gradFill>
              <a:ln>
                <a:solidFill>
                  <a:srgbClr val="0000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p:cNvCxnSpPr>
                <a:stCxn id="60" idx="5"/>
                <a:endCxn id="93" idx="1"/>
              </p:cNvCxnSpPr>
              <p:nvPr/>
            </p:nvCxnSpPr>
            <p:spPr>
              <a:xfrm rot="16200000" flipH="1">
                <a:off x="5768390" y="2603727"/>
                <a:ext cx="227862" cy="271169"/>
              </a:xfrm>
              <a:prstGeom prst="line">
                <a:avLst/>
              </a:prstGeom>
              <a:ln>
                <a:solidFill>
                  <a:srgbClr val="000003"/>
                </a:solidFill>
              </a:ln>
            </p:spPr>
            <p:style>
              <a:lnRef idx="2">
                <a:schemeClr val="accent1"/>
              </a:lnRef>
              <a:fillRef idx="0">
                <a:schemeClr val="accent1"/>
              </a:fillRef>
              <a:effectRef idx="1">
                <a:schemeClr val="accent1"/>
              </a:effectRef>
              <a:fontRef idx="minor">
                <a:schemeClr val="tx1"/>
              </a:fontRef>
            </p:style>
          </p:cxnSp>
        </p:grpSp>
        <p:sp>
          <p:nvSpPr>
            <p:cNvPr id="110" name="TextBox 109"/>
            <p:cNvSpPr txBox="1"/>
            <p:nvPr/>
          </p:nvSpPr>
          <p:spPr>
            <a:xfrm>
              <a:off x="7418574" y="895145"/>
              <a:ext cx="1753657" cy="587778"/>
            </a:xfrm>
            <a:prstGeom prst="rect">
              <a:avLst/>
            </a:prstGeom>
            <a:noFill/>
          </p:spPr>
          <p:txBody>
            <a:bodyPr wrap="square" rtlCol="0">
              <a:spAutoFit/>
            </a:bodyPr>
            <a:lstStyle/>
            <a:p>
              <a:r>
                <a:rPr lang="en-US" sz="2400" b="1" dirty="0" err="1" smtClean="0">
                  <a:solidFill>
                    <a:srgbClr val="008000"/>
                  </a:solidFill>
                </a:rPr>
                <a:t>egonet</a:t>
              </a:r>
              <a:endParaRPr lang="en-US" sz="2400" b="1" dirty="0">
                <a:solidFill>
                  <a:srgbClr val="008000"/>
                </a:solidFill>
              </a:endParaRPr>
            </a:p>
          </p:txBody>
        </p:sp>
      </p:grpSp>
      <p:grpSp>
        <p:nvGrpSpPr>
          <p:cNvPr id="80" name="Group 79"/>
          <p:cNvGrpSpPr/>
          <p:nvPr/>
        </p:nvGrpSpPr>
        <p:grpSpPr>
          <a:xfrm>
            <a:off x="5378064" y="2957438"/>
            <a:ext cx="3607644" cy="3455694"/>
            <a:chOff x="5378064" y="2957438"/>
            <a:chExt cx="3607644" cy="3455694"/>
          </a:xfrm>
        </p:grpSpPr>
        <p:sp>
          <p:nvSpPr>
            <p:cNvPr id="155" name="TextBox 154"/>
            <p:cNvSpPr txBox="1"/>
            <p:nvPr/>
          </p:nvSpPr>
          <p:spPr>
            <a:xfrm>
              <a:off x="5378064" y="5116365"/>
              <a:ext cx="978937" cy="492443"/>
            </a:xfrm>
            <a:prstGeom prst="rect">
              <a:avLst/>
            </a:prstGeom>
            <a:noFill/>
          </p:spPr>
          <p:txBody>
            <a:bodyPr wrap="square" rtlCol="0">
              <a:spAutoFit/>
            </a:bodyPr>
            <a:lstStyle/>
            <a:p>
              <a:r>
                <a:rPr lang="en-US" sz="2600" b="1" dirty="0" smtClean="0">
                  <a:solidFill>
                    <a:srgbClr val="FF0000"/>
                  </a:solidFill>
                </a:rPr>
                <a:t>F</a:t>
              </a:r>
              <a:r>
                <a:rPr lang="en-US" sz="2600" b="1" baseline="-25000" dirty="0" smtClean="0">
                  <a:solidFill>
                    <a:srgbClr val="FF0000"/>
                  </a:solidFill>
                </a:rPr>
                <a:t>G </a:t>
              </a:r>
              <a:r>
                <a:rPr lang="en-US" sz="2600" b="1" dirty="0" smtClean="0">
                  <a:solidFill>
                    <a:srgbClr val="FF0000"/>
                  </a:solidFill>
                </a:rPr>
                <a:t>=</a:t>
              </a:r>
              <a:endParaRPr lang="en-US" sz="2600" b="1" dirty="0">
                <a:solidFill>
                  <a:srgbClr val="FF0000"/>
                </a:solidFill>
              </a:endParaRPr>
            </a:p>
          </p:txBody>
        </p:sp>
        <p:grpSp>
          <p:nvGrpSpPr>
            <p:cNvPr id="19" name="Group 151"/>
            <p:cNvGrpSpPr/>
            <p:nvPr/>
          </p:nvGrpSpPr>
          <p:grpSpPr>
            <a:xfrm>
              <a:off x="6142199" y="2957438"/>
              <a:ext cx="2843509" cy="3455694"/>
              <a:chOff x="6035255" y="2957438"/>
              <a:chExt cx="2843509" cy="3455694"/>
            </a:xfrm>
          </p:grpSpPr>
          <p:grpSp>
            <p:nvGrpSpPr>
              <p:cNvPr id="21" name="Group 150"/>
              <p:cNvGrpSpPr/>
              <p:nvPr/>
            </p:nvGrpSpPr>
            <p:grpSpPr>
              <a:xfrm>
                <a:off x="6035255" y="3990125"/>
                <a:ext cx="2843509" cy="2423007"/>
                <a:chOff x="6035255" y="3990125"/>
                <a:chExt cx="2843509" cy="2423007"/>
              </a:xfrm>
            </p:grpSpPr>
            <p:grpSp>
              <p:nvGrpSpPr>
                <p:cNvPr id="23" name="Group 110"/>
                <p:cNvGrpSpPr/>
                <p:nvPr/>
              </p:nvGrpSpPr>
              <p:grpSpPr>
                <a:xfrm>
                  <a:off x="6873918" y="4441856"/>
                  <a:ext cx="1969332" cy="1914494"/>
                  <a:chOff x="6081320" y="1305004"/>
                  <a:chExt cx="672202" cy="1346529"/>
                </a:xfrm>
              </p:grpSpPr>
              <p:grpSp>
                <p:nvGrpSpPr>
                  <p:cNvPr id="25" name="Group 75"/>
                  <p:cNvGrpSpPr/>
                  <p:nvPr/>
                </p:nvGrpSpPr>
                <p:grpSpPr>
                  <a:xfrm>
                    <a:off x="6081320" y="1305004"/>
                    <a:ext cx="672202" cy="1346529"/>
                    <a:chOff x="6081320" y="1305004"/>
                    <a:chExt cx="672202" cy="1346529"/>
                  </a:xfrm>
                </p:grpSpPr>
                <p:sp>
                  <p:nvSpPr>
                    <p:cNvPr id="114" name="Rectangle 113"/>
                    <p:cNvSpPr/>
                    <p:nvPr/>
                  </p:nvSpPr>
                  <p:spPr>
                    <a:xfrm>
                      <a:off x="6082472" y="1314863"/>
                      <a:ext cx="668404" cy="1327065"/>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6082472" y="1499204"/>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085118" y="1651604"/>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084734" y="1813552"/>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084734" y="1966320"/>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084351" y="2500640"/>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084350" y="2118720"/>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081320" y="2347872"/>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5524491" y="1978395"/>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5619597" y="1968479"/>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5724252" y="1987207"/>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5819358" y="1967743"/>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6000405" y="1976923"/>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5914080" y="1986103"/>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3" name="TextBox 112"/>
                  <p:cNvSpPr txBox="1"/>
                  <p:nvPr/>
                </p:nvSpPr>
                <p:spPr>
                  <a:xfrm>
                    <a:off x="6276573" y="2061246"/>
                    <a:ext cx="366715" cy="259764"/>
                  </a:xfrm>
                  <a:prstGeom prst="rect">
                    <a:avLst/>
                  </a:prstGeom>
                  <a:noFill/>
                </p:spPr>
                <p:txBody>
                  <a:bodyPr wrap="square" rtlCol="0">
                    <a:spAutoFit/>
                  </a:bodyPr>
                  <a:lstStyle/>
                  <a:p>
                    <a:r>
                      <a:rPr lang="en-US" dirty="0" smtClean="0"/>
                      <a:t>...        ... </a:t>
                    </a:r>
                    <a:endParaRPr lang="en-US" dirty="0"/>
                  </a:p>
                </p:txBody>
              </p:sp>
            </p:grpSp>
            <p:grpSp>
              <p:nvGrpSpPr>
                <p:cNvPr id="27" name="Group 129"/>
                <p:cNvGrpSpPr/>
                <p:nvPr/>
              </p:nvGrpSpPr>
              <p:grpSpPr>
                <a:xfrm>
                  <a:off x="6772693" y="3991229"/>
                  <a:ext cx="340658" cy="461665"/>
                  <a:chOff x="6868183" y="4038969"/>
                  <a:chExt cx="340658" cy="461665"/>
                </a:xfrm>
              </p:grpSpPr>
              <p:sp>
                <p:nvSpPr>
                  <p:cNvPr id="128" name="Oval 127"/>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129" name="TextBox 128"/>
                  <p:cNvSpPr txBox="1"/>
                  <p:nvPr/>
                </p:nvSpPr>
                <p:spPr>
                  <a:xfrm>
                    <a:off x="6868183" y="4038969"/>
                    <a:ext cx="340658" cy="461665"/>
                  </a:xfrm>
                  <a:prstGeom prst="rect">
                    <a:avLst/>
                  </a:prstGeom>
                  <a:noFill/>
                </p:spPr>
                <p:txBody>
                  <a:bodyPr wrap="none" rtlCol="0">
                    <a:spAutoFit/>
                  </a:bodyPr>
                  <a:lstStyle/>
                  <a:p>
                    <a:r>
                      <a:rPr lang="en-US" sz="2400" b="1" dirty="0" smtClean="0">
                        <a:solidFill>
                          <a:srgbClr val="0000FF"/>
                        </a:solidFill>
                      </a:rPr>
                      <a:t>1</a:t>
                    </a:r>
                    <a:endParaRPr lang="en-US" sz="2400" b="1" dirty="0">
                      <a:solidFill>
                        <a:srgbClr val="0000FF"/>
                      </a:solidFill>
                    </a:endParaRPr>
                  </a:p>
                </p:txBody>
              </p:sp>
            </p:grpSp>
            <p:grpSp>
              <p:nvGrpSpPr>
                <p:cNvPr id="28" name="Group 130"/>
                <p:cNvGrpSpPr/>
                <p:nvPr/>
              </p:nvGrpSpPr>
              <p:grpSpPr>
                <a:xfrm>
                  <a:off x="7144720" y="3990861"/>
                  <a:ext cx="340658" cy="461665"/>
                  <a:chOff x="6868183" y="4038969"/>
                  <a:chExt cx="340658" cy="461665"/>
                </a:xfrm>
              </p:grpSpPr>
              <p:sp>
                <p:nvSpPr>
                  <p:cNvPr id="132" name="Oval 131"/>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133" name="TextBox 132"/>
                  <p:cNvSpPr txBox="1"/>
                  <p:nvPr/>
                </p:nvSpPr>
                <p:spPr>
                  <a:xfrm>
                    <a:off x="6868183" y="4038969"/>
                    <a:ext cx="340658" cy="461665"/>
                  </a:xfrm>
                  <a:prstGeom prst="rect">
                    <a:avLst/>
                  </a:prstGeom>
                  <a:noFill/>
                </p:spPr>
                <p:txBody>
                  <a:bodyPr wrap="none" rtlCol="0">
                    <a:spAutoFit/>
                  </a:bodyPr>
                  <a:lstStyle/>
                  <a:p>
                    <a:r>
                      <a:rPr lang="en-US" sz="2400" b="1" dirty="0">
                        <a:solidFill>
                          <a:srgbClr val="0000FF"/>
                        </a:solidFill>
                      </a:rPr>
                      <a:t>2</a:t>
                    </a:r>
                  </a:p>
                </p:txBody>
              </p:sp>
            </p:grpSp>
            <p:grpSp>
              <p:nvGrpSpPr>
                <p:cNvPr id="29" name="Group 136"/>
                <p:cNvGrpSpPr/>
                <p:nvPr/>
              </p:nvGrpSpPr>
              <p:grpSpPr>
                <a:xfrm>
                  <a:off x="8538106" y="3990125"/>
                  <a:ext cx="340658" cy="461665"/>
                  <a:chOff x="6868183" y="4038969"/>
                  <a:chExt cx="340658" cy="461665"/>
                </a:xfrm>
              </p:grpSpPr>
              <p:sp>
                <p:nvSpPr>
                  <p:cNvPr id="138" name="Oval 137"/>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139" name="TextBox 138"/>
                  <p:cNvSpPr txBox="1"/>
                  <p:nvPr/>
                </p:nvSpPr>
                <p:spPr>
                  <a:xfrm>
                    <a:off x="6868183" y="4038969"/>
                    <a:ext cx="340658" cy="461665"/>
                  </a:xfrm>
                  <a:prstGeom prst="rect">
                    <a:avLst/>
                  </a:prstGeom>
                  <a:noFill/>
                </p:spPr>
                <p:txBody>
                  <a:bodyPr wrap="none" rtlCol="0">
                    <a:spAutoFit/>
                  </a:bodyPr>
                  <a:lstStyle/>
                  <a:p>
                    <a:r>
                      <a:rPr lang="en-US" sz="2400" b="1" dirty="0">
                        <a:solidFill>
                          <a:srgbClr val="0000FF"/>
                        </a:solidFill>
                      </a:rPr>
                      <a:t>7</a:t>
                    </a:r>
                  </a:p>
                </p:txBody>
              </p:sp>
            </p:grpSp>
            <p:sp>
              <p:nvSpPr>
                <p:cNvPr id="140" name="TextBox 139"/>
                <p:cNvSpPr txBox="1"/>
                <p:nvPr/>
              </p:nvSpPr>
              <p:spPr>
                <a:xfrm>
                  <a:off x="7957440" y="4086634"/>
                  <a:ext cx="678330" cy="369332"/>
                </a:xfrm>
                <a:prstGeom prst="rect">
                  <a:avLst/>
                </a:prstGeom>
                <a:noFill/>
              </p:spPr>
              <p:txBody>
                <a:bodyPr wrap="square" rtlCol="0">
                  <a:spAutoFit/>
                </a:bodyPr>
                <a:lstStyle/>
                <a:p>
                  <a:r>
                    <a:rPr lang="en-US" b="1" dirty="0" smtClean="0">
                      <a:solidFill>
                        <a:srgbClr val="0000FF"/>
                      </a:solidFill>
                    </a:rPr>
                    <a:t>. . .</a:t>
                  </a:r>
                  <a:endParaRPr lang="en-US" b="1" dirty="0">
                    <a:solidFill>
                      <a:srgbClr val="0000FF"/>
                    </a:solidFill>
                  </a:endParaRPr>
                </a:p>
              </p:txBody>
            </p:sp>
            <p:grpSp>
              <p:nvGrpSpPr>
                <p:cNvPr id="30" name="Group 140"/>
                <p:cNvGrpSpPr/>
                <p:nvPr/>
              </p:nvGrpSpPr>
              <p:grpSpPr>
                <a:xfrm>
                  <a:off x="7516747" y="3990493"/>
                  <a:ext cx="340658" cy="461665"/>
                  <a:chOff x="6868183" y="4038969"/>
                  <a:chExt cx="340658" cy="461665"/>
                </a:xfrm>
              </p:grpSpPr>
              <p:sp>
                <p:nvSpPr>
                  <p:cNvPr id="142" name="Oval 141"/>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143" name="TextBox 142"/>
                  <p:cNvSpPr txBox="1"/>
                  <p:nvPr/>
                </p:nvSpPr>
                <p:spPr>
                  <a:xfrm>
                    <a:off x="6868183" y="4038969"/>
                    <a:ext cx="340658" cy="461665"/>
                  </a:xfrm>
                  <a:prstGeom prst="rect">
                    <a:avLst/>
                  </a:prstGeom>
                  <a:noFill/>
                </p:spPr>
                <p:txBody>
                  <a:bodyPr wrap="none" rtlCol="0">
                    <a:spAutoFit/>
                  </a:bodyPr>
                  <a:lstStyle/>
                  <a:p>
                    <a:r>
                      <a:rPr lang="en-US" sz="2400" b="1" dirty="0" smtClean="0">
                        <a:solidFill>
                          <a:srgbClr val="0000FF"/>
                        </a:solidFill>
                      </a:rPr>
                      <a:t>3</a:t>
                    </a:r>
                    <a:endParaRPr lang="en-US" sz="2400" b="1" dirty="0">
                      <a:solidFill>
                        <a:srgbClr val="0000FF"/>
                      </a:solidFill>
                    </a:endParaRPr>
                  </a:p>
                </p:txBody>
              </p:sp>
            </p:grpSp>
            <p:sp>
              <p:nvSpPr>
                <p:cNvPr id="144" name="TextBox 143"/>
                <p:cNvSpPr txBox="1"/>
                <p:nvPr/>
              </p:nvSpPr>
              <p:spPr>
                <a:xfrm>
                  <a:off x="6500668" y="4289474"/>
                  <a:ext cx="367515" cy="2123658"/>
                </a:xfrm>
                <a:prstGeom prst="rect">
                  <a:avLst/>
                </a:prstGeom>
                <a:noFill/>
              </p:spPr>
              <p:txBody>
                <a:bodyPr wrap="square" rtlCol="0">
                  <a:spAutoFit/>
                </a:bodyPr>
                <a:lstStyle/>
                <a:p>
                  <a:r>
                    <a:rPr lang="en-US" sz="2200" b="1" i="1" dirty="0" smtClean="0">
                      <a:solidFill>
                        <a:schemeClr val="tx1">
                          <a:lumMod val="50000"/>
                          <a:lumOff val="50000"/>
                        </a:schemeClr>
                      </a:solidFill>
                    </a:rPr>
                    <a:t>1</a:t>
                  </a:r>
                </a:p>
                <a:p>
                  <a:r>
                    <a:rPr lang="en-US" sz="2200" b="1" i="1" dirty="0" smtClean="0">
                      <a:solidFill>
                        <a:schemeClr val="tx1">
                          <a:lumMod val="50000"/>
                          <a:lumOff val="50000"/>
                        </a:schemeClr>
                      </a:solidFill>
                    </a:rPr>
                    <a:t>2</a:t>
                  </a:r>
                </a:p>
                <a:p>
                  <a:r>
                    <a:rPr lang="en-US" sz="2200" b="1" i="1" dirty="0" smtClean="0">
                      <a:solidFill>
                        <a:schemeClr val="tx1">
                          <a:lumMod val="50000"/>
                          <a:lumOff val="50000"/>
                        </a:schemeClr>
                      </a:solidFill>
                    </a:rPr>
                    <a:t>.</a:t>
                  </a:r>
                </a:p>
                <a:p>
                  <a:r>
                    <a:rPr lang="en-US" sz="2200" b="1" i="1" dirty="0" smtClean="0">
                      <a:solidFill>
                        <a:schemeClr val="tx1">
                          <a:lumMod val="50000"/>
                          <a:lumOff val="50000"/>
                        </a:schemeClr>
                      </a:solidFill>
                    </a:rPr>
                    <a:t>.</a:t>
                  </a:r>
                </a:p>
                <a:p>
                  <a:r>
                    <a:rPr lang="en-US" sz="2200" b="1" i="1" dirty="0" smtClean="0">
                      <a:solidFill>
                        <a:schemeClr val="tx1">
                          <a:lumMod val="50000"/>
                          <a:lumOff val="50000"/>
                        </a:schemeClr>
                      </a:solidFill>
                    </a:rPr>
                    <a:t>.</a:t>
                  </a:r>
                </a:p>
                <a:p>
                  <a:r>
                    <a:rPr lang="en-US" sz="2200" b="1" i="1" dirty="0" err="1">
                      <a:solidFill>
                        <a:schemeClr val="tx1">
                          <a:lumMod val="50000"/>
                          <a:lumOff val="50000"/>
                        </a:schemeClr>
                      </a:solidFill>
                    </a:rPr>
                    <a:t>n</a:t>
                  </a:r>
                  <a:endParaRPr lang="en-US" sz="2200" b="1" i="1" dirty="0">
                    <a:solidFill>
                      <a:schemeClr val="tx1">
                        <a:lumMod val="50000"/>
                        <a:lumOff val="50000"/>
                      </a:schemeClr>
                    </a:solidFill>
                  </a:endParaRPr>
                </a:p>
              </p:txBody>
            </p:sp>
            <p:sp>
              <p:nvSpPr>
                <p:cNvPr id="146" name="Left Brace 145"/>
                <p:cNvSpPr/>
                <p:nvPr/>
              </p:nvSpPr>
              <p:spPr>
                <a:xfrm>
                  <a:off x="6312160" y="4410634"/>
                  <a:ext cx="232976" cy="1945717"/>
                </a:xfrm>
                <a:prstGeom prst="leftBrac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TextBox 146"/>
                <p:cNvSpPr txBox="1"/>
                <p:nvPr/>
              </p:nvSpPr>
              <p:spPr>
                <a:xfrm>
                  <a:off x="6035255" y="4677479"/>
                  <a:ext cx="362847" cy="1450397"/>
                </a:xfrm>
                <a:prstGeom prst="rect">
                  <a:avLst/>
                </a:prstGeom>
                <a:noFill/>
              </p:spPr>
              <p:txBody>
                <a:bodyPr wrap="square" rtlCol="0">
                  <a:spAutoFit/>
                </a:bodyPr>
                <a:lstStyle/>
                <a:p>
                  <a:pPr>
                    <a:lnSpc>
                      <a:spcPts val="2140"/>
                    </a:lnSpc>
                  </a:pPr>
                  <a:r>
                    <a:rPr lang="en-US" sz="2200" b="1" dirty="0" err="1" smtClean="0">
                      <a:solidFill>
                        <a:schemeClr val="tx1">
                          <a:lumMod val="65000"/>
                          <a:lumOff val="35000"/>
                        </a:schemeClr>
                      </a:solidFill>
                    </a:rPr>
                    <a:t>n</a:t>
                  </a:r>
                  <a:endParaRPr lang="en-US" sz="2200" b="1" dirty="0" smtClean="0">
                    <a:solidFill>
                      <a:schemeClr val="tx1">
                        <a:lumMod val="65000"/>
                        <a:lumOff val="35000"/>
                      </a:schemeClr>
                    </a:solidFill>
                  </a:endParaRPr>
                </a:p>
                <a:p>
                  <a:pPr>
                    <a:lnSpc>
                      <a:spcPts val="2140"/>
                    </a:lnSpc>
                  </a:pPr>
                  <a:r>
                    <a:rPr lang="en-US" sz="2200" b="1" dirty="0" err="1" smtClean="0">
                      <a:solidFill>
                        <a:schemeClr val="tx1">
                          <a:lumMod val="65000"/>
                          <a:lumOff val="35000"/>
                        </a:schemeClr>
                      </a:solidFill>
                    </a:rPr>
                    <a:t>o</a:t>
                  </a:r>
                  <a:endParaRPr lang="en-US" sz="2200" b="1" dirty="0" smtClean="0">
                    <a:solidFill>
                      <a:schemeClr val="tx1">
                        <a:lumMod val="65000"/>
                        <a:lumOff val="35000"/>
                      </a:schemeClr>
                    </a:solidFill>
                  </a:endParaRPr>
                </a:p>
                <a:p>
                  <a:pPr>
                    <a:lnSpc>
                      <a:spcPts val="2140"/>
                    </a:lnSpc>
                  </a:pPr>
                  <a:r>
                    <a:rPr lang="en-US" sz="2200" b="1" dirty="0" err="1" smtClean="0">
                      <a:solidFill>
                        <a:schemeClr val="tx1">
                          <a:lumMod val="65000"/>
                          <a:lumOff val="35000"/>
                        </a:schemeClr>
                      </a:solidFill>
                    </a:rPr>
                    <a:t>d</a:t>
                  </a:r>
                  <a:endParaRPr lang="en-US" sz="2200" b="1" dirty="0" smtClean="0">
                    <a:solidFill>
                      <a:schemeClr val="tx1">
                        <a:lumMod val="65000"/>
                        <a:lumOff val="35000"/>
                      </a:schemeClr>
                    </a:solidFill>
                  </a:endParaRPr>
                </a:p>
                <a:p>
                  <a:pPr>
                    <a:lnSpc>
                      <a:spcPts val="2140"/>
                    </a:lnSpc>
                  </a:pPr>
                  <a:r>
                    <a:rPr lang="en-US" sz="2200" b="1" dirty="0" err="1" smtClean="0">
                      <a:solidFill>
                        <a:schemeClr val="tx1">
                          <a:lumMod val="65000"/>
                          <a:lumOff val="35000"/>
                        </a:schemeClr>
                      </a:solidFill>
                    </a:rPr>
                    <a:t>e</a:t>
                  </a:r>
                  <a:endParaRPr lang="en-US" sz="2200" b="1" dirty="0" smtClean="0">
                    <a:solidFill>
                      <a:schemeClr val="tx1">
                        <a:lumMod val="65000"/>
                        <a:lumOff val="35000"/>
                      </a:schemeClr>
                    </a:solidFill>
                  </a:endParaRPr>
                </a:p>
                <a:p>
                  <a:pPr>
                    <a:lnSpc>
                      <a:spcPts val="2140"/>
                    </a:lnSpc>
                  </a:pPr>
                  <a:r>
                    <a:rPr lang="en-US" sz="2200" b="1" dirty="0" err="1">
                      <a:solidFill>
                        <a:schemeClr val="tx1">
                          <a:lumMod val="65000"/>
                          <a:lumOff val="35000"/>
                        </a:schemeClr>
                      </a:solidFill>
                    </a:rPr>
                    <a:t>s</a:t>
                  </a:r>
                  <a:endParaRPr lang="en-US" sz="2200" b="1" dirty="0" smtClean="0">
                    <a:solidFill>
                      <a:schemeClr val="tx1">
                        <a:lumMod val="65000"/>
                        <a:lumOff val="35000"/>
                      </a:schemeClr>
                    </a:solidFill>
                  </a:endParaRPr>
                </a:p>
              </p:txBody>
            </p:sp>
          </p:grpSp>
          <p:sp>
            <p:nvSpPr>
              <p:cNvPr id="148" name="Left Brace 147"/>
              <p:cNvSpPr/>
              <p:nvPr/>
            </p:nvSpPr>
            <p:spPr>
              <a:xfrm>
                <a:off x="7712388" y="2957438"/>
                <a:ext cx="232976" cy="1945717"/>
              </a:xfrm>
              <a:prstGeom prst="leftBrace">
                <a:avLst/>
              </a:prstGeom>
              <a:ln>
                <a:solidFill>
                  <a:srgbClr val="00009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TextBox 148"/>
              <p:cNvSpPr txBox="1"/>
              <p:nvPr/>
            </p:nvSpPr>
            <p:spPr>
              <a:xfrm>
                <a:off x="7200455" y="3399162"/>
                <a:ext cx="1408813" cy="430887"/>
              </a:xfrm>
              <a:prstGeom prst="rect">
                <a:avLst/>
              </a:prstGeom>
              <a:noFill/>
            </p:spPr>
            <p:txBody>
              <a:bodyPr wrap="square" rtlCol="0">
                <a:spAutoFit/>
              </a:bodyPr>
              <a:lstStyle/>
              <a:p>
                <a:r>
                  <a:rPr lang="en-US" sz="2200" b="1" spc="140" dirty="0" smtClean="0">
                    <a:solidFill>
                      <a:srgbClr val="000090"/>
                    </a:solidFill>
                  </a:rPr>
                  <a:t>features</a:t>
                </a:r>
                <a:endParaRPr lang="en-US" sz="2200" b="1" spc="140" dirty="0">
                  <a:solidFill>
                    <a:srgbClr val="000090"/>
                  </a:solidFill>
                </a:endParaRPr>
              </a:p>
            </p:txBody>
          </p:sp>
        </p:grpSp>
        <p:sp>
          <p:nvSpPr>
            <p:cNvPr id="150" name="Down Arrow 149"/>
            <p:cNvSpPr/>
            <p:nvPr/>
          </p:nvSpPr>
          <p:spPr>
            <a:xfrm>
              <a:off x="7563023" y="3036711"/>
              <a:ext cx="594641" cy="3910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TextBox 81"/>
          <p:cNvSpPr txBox="1"/>
          <p:nvPr/>
        </p:nvSpPr>
        <p:spPr>
          <a:xfrm>
            <a:off x="320872" y="5561263"/>
            <a:ext cx="4237760" cy="892552"/>
          </a:xfrm>
          <a:prstGeom prst="rect">
            <a:avLst/>
          </a:prstGeom>
          <a:noFill/>
        </p:spPr>
        <p:txBody>
          <a:bodyPr wrap="square" rtlCol="0">
            <a:spAutoFit/>
          </a:bodyPr>
          <a:lstStyle/>
          <a:p>
            <a:pPr algn="l"/>
            <a:r>
              <a:rPr lang="en-US" dirty="0" smtClean="0"/>
              <a:t>[</a:t>
            </a:r>
            <a:r>
              <a:rPr lang="en-US" dirty="0" err="1" smtClean="0"/>
              <a:t>Berlingerio</a:t>
            </a:r>
            <a:r>
              <a:rPr lang="en-US" dirty="0" smtClean="0"/>
              <a:t>, Koutra, </a:t>
            </a:r>
          </a:p>
          <a:p>
            <a:pPr algn="l"/>
            <a:r>
              <a:rPr lang="en-US" dirty="0" err="1" smtClean="0"/>
              <a:t>Eliassi-Rad</a:t>
            </a:r>
            <a:r>
              <a:rPr lang="en-US" dirty="0" smtClean="0"/>
              <a:t>, Faloutsos ‘13]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82"/>
            <a:ext cx="8229600" cy="1143000"/>
          </a:xfrm>
        </p:spPr>
        <p:txBody>
          <a:bodyPr/>
          <a:lstStyle/>
          <a:p>
            <a:r>
              <a:rPr lang="en-US" dirty="0" smtClean="0"/>
              <a:t>Step 2: Feature Aggregation</a:t>
            </a:r>
            <a:endParaRPr lang="en-US" dirty="0"/>
          </a:p>
        </p:txBody>
      </p:sp>
      <p:sp>
        <p:nvSpPr>
          <p:cNvPr id="3" name="Content Placeholder 2"/>
          <p:cNvSpPr>
            <a:spLocks noGrp="1"/>
          </p:cNvSpPr>
          <p:nvPr>
            <p:ph idx="1"/>
          </p:nvPr>
        </p:nvSpPr>
        <p:spPr>
          <a:xfrm>
            <a:off x="345560" y="1376888"/>
            <a:ext cx="8229600" cy="4525963"/>
          </a:xfrm>
        </p:spPr>
        <p:txBody>
          <a:bodyPr/>
          <a:lstStyle/>
          <a:p>
            <a:r>
              <a:rPr lang="en-US" dirty="0" smtClean="0"/>
              <a:t>5 aggregators</a:t>
            </a:r>
          </a:p>
          <a:p>
            <a:pPr lvl="1"/>
            <a:r>
              <a:rPr lang="en-US" dirty="0" smtClean="0">
                <a:solidFill>
                  <a:schemeClr val="tx1">
                    <a:lumMod val="50000"/>
                  </a:schemeClr>
                </a:solidFill>
              </a:rPr>
              <a:t>median</a:t>
            </a:r>
          </a:p>
          <a:p>
            <a:pPr lvl="1"/>
            <a:r>
              <a:rPr lang="en-US" dirty="0" smtClean="0">
                <a:solidFill>
                  <a:schemeClr val="tx1">
                    <a:lumMod val="50000"/>
                  </a:schemeClr>
                </a:solidFill>
              </a:rPr>
              <a:t>mean</a:t>
            </a:r>
          </a:p>
          <a:p>
            <a:pPr lvl="1"/>
            <a:r>
              <a:rPr lang="en-US" dirty="0" smtClean="0">
                <a:solidFill>
                  <a:schemeClr val="tx1">
                    <a:lumMod val="50000"/>
                  </a:schemeClr>
                </a:solidFill>
              </a:rPr>
              <a:t>standard deviation</a:t>
            </a:r>
          </a:p>
          <a:p>
            <a:pPr lvl="1"/>
            <a:r>
              <a:rPr lang="en-US" dirty="0" err="1" smtClean="0">
                <a:solidFill>
                  <a:schemeClr val="tx1">
                    <a:lumMod val="50000"/>
                  </a:schemeClr>
                </a:solidFill>
              </a:rPr>
              <a:t>skewness</a:t>
            </a:r>
            <a:endParaRPr lang="en-US" dirty="0" smtClean="0">
              <a:solidFill>
                <a:schemeClr val="tx1">
                  <a:lumMod val="50000"/>
                </a:schemeClr>
              </a:solidFill>
            </a:endParaRPr>
          </a:p>
          <a:p>
            <a:pPr lvl="1"/>
            <a:r>
              <a:rPr lang="en-US" dirty="0" smtClean="0">
                <a:solidFill>
                  <a:schemeClr val="tx1">
                    <a:lumMod val="50000"/>
                  </a:schemeClr>
                </a:solidFill>
              </a:rPr>
              <a:t>kurtosis</a:t>
            </a:r>
            <a:endParaRPr lang="en-US"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860860AA-42BA-2A47-B4F4-06681ACE193E}" type="slidenum">
              <a:rPr lang="en-US" smtClean="0"/>
              <a:pPr/>
              <a:t>34</a:t>
            </a:fld>
            <a:endParaRPr lang="en-US"/>
          </a:p>
        </p:txBody>
      </p:sp>
      <p:grpSp>
        <p:nvGrpSpPr>
          <p:cNvPr id="6" name="Group 5"/>
          <p:cNvGrpSpPr/>
          <p:nvPr/>
        </p:nvGrpSpPr>
        <p:grpSpPr>
          <a:xfrm>
            <a:off x="6095580" y="551353"/>
            <a:ext cx="2843509" cy="3455694"/>
            <a:chOff x="6035255" y="2957438"/>
            <a:chExt cx="2843509" cy="3455694"/>
          </a:xfrm>
        </p:grpSpPr>
        <p:grpSp>
          <p:nvGrpSpPr>
            <p:cNvPr id="7" name="Group 150"/>
            <p:cNvGrpSpPr/>
            <p:nvPr/>
          </p:nvGrpSpPr>
          <p:grpSpPr>
            <a:xfrm>
              <a:off x="6035255" y="3990125"/>
              <a:ext cx="2843509" cy="2423007"/>
              <a:chOff x="6035255" y="3990125"/>
              <a:chExt cx="2843509" cy="2423007"/>
            </a:xfrm>
          </p:grpSpPr>
          <p:grpSp>
            <p:nvGrpSpPr>
              <p:cNvPr id="10" name="Group 110"/>
              <p:cNvGrpSpPr/>
              <p:nvPr/>
            </p:nvGrpSpPr>
            <p:grpSpPr>
              <a:xfrm>
                <a:off x="6873918" y="4441854"/>
                <a:ext cx="1969332" cy="1914492"/>
                <a:chOff x="6081320" y="1305004"/>
                <a:chExt cx="672202" cy="1346529"/>
              </a:xfrm>
            </p:grpSpPr>
            <p:grpSp>
              <p:nvGrpSpPr>
                <p:cNvPr id="11" name="Group 75"/>
                <p:cNvGrpSpPr/>
                <p:nvPr/>
              </p:nvGrpSpPr>
              <p:grpSpPr>
                <a:xfrm>
                  <a:off x="6081320" y="1305004"/>
                  <a:ext cx="672202" cy="1346529"/>
                  <a:chOff x="6081320" y="1305004"/>
                  <a:chExt cx="672202" cy="1346529"/>
                </a:xfrm>
              </p:grpSpPr>
              <p:sp>
                <p:nvSpPr>
                  <p:cNvPr id="29" name="Rectangle 28"/>
                  <p:cNvSpPr/>
                  <p:nvPr/>
                </p:nvSpPr>
                <p:spPr>
                  <a:xfrm>
                    <a:off x="6082472" y="1314863"/>
                    <a:ext cx="668404" cy="1327065"/>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6082472" y="1499204"/>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085118" y="1651604"/>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084734" y="1813552"/>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84734" y="1966320"/>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84351" y="2500640"/>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084350" y="2118720"/>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81320" y="2347872"/>
                    <a:ext cx="66840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5524491" y="1978395"/>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619597" y="1968479"/>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5724252" y="1987207"/>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5819358" y="1967743"/>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00405" y="1976923"/>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914080" y="1986103"/>
                    <a:ext cx="132706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6276573" y="2061246"/>
                  <a:ext cx="366715" cy="259764"/>
                </a:xfrm>
                <a:prstGeom prst="rect">
                  <a:avLst/>
                </a:prstGeom>
                <a:noFill/>
              </p:spPr>
              <p:txBody>
                <a:bodyPr wrap="square" rtlCol="0">
                  <a:spAutoFit/>
                </a:bodyPr>
                <a:lstStyle/>
                <a:p>
                  <a:r>
                    <a:rPr lang="en-US" dirty="0" smtClean="0"/>
                    <a:t>...        ... </a:t>
                  </a:r>
                  <a:endParaRPr lang="en-US" dirty="0"/>
                </a:p>
              </p:txBody>
            </p:sp>
          </p:grpSp>
          <p:grpSp>
            <p:nvGrpSpPr>
              <p:cNvPr id="12" name="Group 129"/>
              <p:cNvGrpSpPr/>
              <p:nvPr/>
            </p:nvGrpSpPr>
            <p:grpSpPr>
              <a:xfrm>
                <a:off x="6772693" y="3991229"/>
                <a:ext cx="340658" cy="461665"/>
                <a:chOff x="6868183" y="4038969"/>
                <a:chExt cx="340658" cy="461665"/>
              </a:xfrm>
            </p:grpSpPr>
            <p:sp>
              <p:nvSpPr>
                <p:cNvPr id="25" name="Oval 24"/>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26" name="TextBox 25"/>
                <p:cNvSpPr txBox="1"/>
                <p:nvPr/>
              </p:nvSpPr>
              <p:spPr>
                <a:xfrm>
                  <a:off x="6868183" y="4038969"/>
                  <a:ext cx="340658" cy="461665"/>
                </a:xfrm>
                <a:prstGeom prst="rect">
                  <a:avLst/>
                </a:prstGeom>
                <a:noFill/>
              </p:spPr>
              <p:txBody>
                <a:bodyPr wrap="square" rtlCol="0">
                  <a:spAutoFit/>
                </a:bodyPr>
                <a:lstStyle/>
                <a:p>
                  <a:r>
                    <a:rPr lang="en-US" sz="2400" b="1" dirty="0" smtClean="0">
                      <a:solidFill>
                        <a:srgbClr val="0000FF"/>
                      </a:solidFill>
                    </a:rPr>
                    <a:t>1</a:t>
                  </a:r>
                  <a:endParaRPr lang="en-US" sz="2400" b="1" dirty="0">
                    <a:solidFill>
                      <a:srgbClr val="0000FF"/>
                    </a:solidFill>
                  </a:endParaRPr>
                </a:p>
              </p:txBody>
            </p:sp>
          </p:grpSp>
          <p:grpSp>
            <p:nvGrpSpPr>
              <p:cNvPr id="13" name="Group 130"/>
              <p:cNvGrpSpPr/>
              <p:nvPr/>
            </p:nvGrpSpPr>
            <p:grpSpPr>
              <a:xfrm>
                <a:off x="7144720" y="3990861"/>
                <a:ext cx="340658" cy="461665"/>
                <a:chOff x="6868183" y="4038969"/>
                <a:chExt cx="340658" cy="461665"/>
              </a:xfrm>
            </p:grpSpPr>
            <p:sp>
              <p:nvSpPr>
                <p:cNvPr id="23" name="Oval 22"/>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24" name="TextBox 23"/>
                <p:cNvSpPr txBox="1"/>
                <p:nvPr/>
              </p:nvSpPr>
              <p:spPr>
                <a:xfrm>
                  <a:off x="6868183" y="4038969"/>
                  <a:ext cx="340658" cy="461665"/>
                </a:xfrm>
                <a:prstGeom prst="rect">
                  <a:avLst/>
                </a:prstGeom>
                <a:noFill/>
              </p:spPr>
              <p:txBody>
                <a:bodyPr wrap="square" rtlCol="0">
                  <a:spAutoFit/>
                </a:bodyPr>
                <a:lstStyle/>
                <a:p>
                  <a:r>
                    <a:rPr lang="en-US" sz="2400" b="1" dirty="0">
                      <a:solidFill>
                        <a:srgbClr val="0000FF"/>
                      </a:solidFill>
                    </a:rPr>
                    <a:t>2</a:t>
                  </a:r>
                </a:p>
              </p:txBody>
            </p:sp>
          </p:grpSp>
          <p:grpSp>
            <p:nvGrpSpPr>
              <p:cNvPr id="15" name="Group 136"/>
              <p:cNvGrpSpPr/>
              <p:nvPr/>
            </p:nvGrpSpPr>
            <p:grpSpPr>
              <a:xfrm>
                <a:off x="8538106" y="3990125"/>
                <a:ext cx="340658" cy="461665"/>
                <a:chOff x="6868183" y="4038969"/>
                <a:chExt cx="340658" cy="461665"/>
              </a:xfrm>
            </p:grpSpPr>
            <p:sp>
              <p:nvSpPr>
                <p:cNvPr id="21" name="Oval 20"/>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22" name="TextBox 21"/>
                <p:cNvSpPr txBox="1"/>
                <p:nvPr/>
              </p:nvSpPr>
              <p:spPr>
                <a:xfrm>
                  <a:off x="6868183" y="4038969"/>
                  <a:ext cx="340658" cy="461665"/>
                </a:xfrm>
                <a:prstGeom prst="rect">
                  <a:avLst/>
                </a:prstGeom>
                <a:noFill/>
              </p:spPr>
              <p:txBody>
                <a:bodyPr wrap="square" rtlCol="0">
                  <a:spAutoFit/>
                </a:bodyPr>
                <a:lstStyle/>
                <a:p>
                  <a:r>
                    <a:rPr lang="en-US" sz="2400" b="1" dirty="0">
                      <a:solidFill>
                        <a:srgbClr val="0000FF"/>
                      </a:solidFill>
                    </a:rPr>
                    <a:t>7</a:t>
                  </a:r>
                </a:p>
              </p:txBody>
            </p:sp>
          </p:grpSp>
          <p:sp>
            <p:nvSpPr>
              <p:cNvPr id="14" name="TextBox 13"/>
              <p:cNvSpPr txBox="1"/>
              <p:nvPr/>
            </p:nvSpPr>
            <p:spPr>
              <a:xfrm>
                <a:off x="7957440" y="4086634"/>
                <a:ext cx="678330" cy="369332"/>
              </a:xfrm>
              <a:prstGeom prst="rect">
                <a:avLst/>
              </a:prstGeom>
              <a:noFill/>
            </p:spPr>
            <p:txBody>
              <a:bodyPr wrap="square" rtlCol="0">
                <a:spAutoFit/>
              </a:bodyPr>
              <a:lstStyle/>
              <a:p>
                <a:r>
                  <a:rPr lang="en-US" b="1" dirty="0" smtClean="0">
                    <a:solidFill>
                      <a:srgbClr val="0000FF"/>
                    </a:solidFill>
                  </a:rPr>
                  <a:t>. . .</a:t>
                </a:r>
                <a:endParaRPr lang="en-US" b="1" dirty="0">
                  <a:solidFill>
                    <a:srgbClr val="0000FF"/>
                  </a:solidFill>
                </a:endParaRPr>
              </a:p>
            </p:txBody>
          </p:sp>
          <p:grpSp>
            <p:nvGrpSpPr>
              <p:cNvPr id="27" name="Group 140"/>
              <p:cNvGrpSpPr/>
              <p:nvPr/>
            </p:nvGrpSpPr>
            <p:grpSpPr>
              <a:xfrm>
                <a:off x="7516747" y="3990493"/>
                <a:ext cx="340658" cy="461665"/>
                <a:chOff x="6868183" y="4038969"/>
                <a:chExt cx="340658" cy="461665"/>
              </a:xfrm>
            </p:grpSpPr>
            <p:sp>
              <p:nvSpPr>
                <p:cNvPr id="19" name="Oval 18"/>
                <p:cNvSpPr>
                  <a:spLocks noChangeAspect="1"/>
                </p:cNvSpPr>
                <p:nvPr/>
              </p:nvSpPr>
              <p:spPr>
                <a:xfrm>
                  <a:off x="6871233" y="4134374"/>
                  <a:ext cx="324000" cy="3240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kern="0" dirty="0">
                    <a:solidFill>
                      <a:srgbClr val="0000FF"/>
                    </a:solidFill>
                  </a:endParaRPr>
                </a:p>
              </p:txBody>
            </p:sp>
            <p:sp>
              <p:nvSpPr>
                <p:cNvPr id="20" name="TextBox 19"/>
                <p:cNvSpPr txBox="1"/>
                <p:nvPr/>
              </p:nvSpPr>
              <p:spPr>
                <a:xfrm>
                  <a:off x="6868183" y="4038969"/>
                  <a:ext cx="340658" cy="461665"/>
                </a:xfrm>
                <a:prstGeom prst="rect">
                  <a:avLst/>
                </a:prstGeom>
                <a:noFill/>
              </p:spPr>
              <p:txBody>
                <a:bodyPr wrap="square" rtlCol="0">
                  <a:spAutoFit/>
                </a:bodyPr>
                <a:lstStyle/>
                <a:p>
                  <a:r>
                    <a:rPr lang="en-US" sz="2400" b="1" dirty="0" smtClean="0">
                      <a:solidFill>
                        <a:srgbClr val="0000FF"/>
                      </a:solidFill>
                    </a:rPr>
                    <a:t>3</a:t>
                  </a:r>
                  <a:endParaRPr lang="en-US" sz="2400" b="1" dirty="0">
                    <a:solidFill>
                      <a:srgbClr val="0000FF"/>
                    </a:solidFill>
                  </a:endParaRPr>
                </a:p>
              </p:txBody>
            </p:sp>
          </p:grpSp>
          <p:sp>
            <p:nvSpPr>
              <p:cNvPr id="16" name="TextBox 15"/>
              <p:cNvSpPr txBox="1"/>
              <p:nvPr/>
            </p:nvSpPr>
            <p:spPr>
              <a:xfrm>
                <a:off x="6500668" y="4289474"/>
                <a:ext cx="367515" cy="2123658"/>
              </a:xfrm>
              <a:prstGeom prst="rect">
                <a:avLst/>
              </a:prstGeom>
              <a:noFill/>
            </p:spPr>
            <p:txBody>
              <a:bodyPr wrap="square" rtlCol="0">
                <a:spAutoFit/>
              </a:bodyPr>
              <a:lstStyle/>
              <a:p>
                <a:r>
                  <a:rPr lang="en-US" sz="2200" b="1" i="1" dirty="0" smtClean="0">
                    <a:solidFill>
                      <a:schemeClr val="tx1">
                        <a:lumMod val="50000"/>
                        <a:lumOff val="50000"/>
                      </a:schemeClr>
                    </a:solidFill>
                  </a:rPr>
                  <a:t>1</a:t>
                </a:r>
              </a:p>
              <a:p>
                <a:r>
                  <a:rPr lang="en-US" sz="2200" b="1" i="1" dirty="0" smtClean="0">
                    <a:solidFill>
                      <a:schemeClr val="tx1">
                        <a:lumMod val="50000"/>
                        <a:lumOff val="50000"/>
                      </a:schemeClr>
                    </a:solidFill>
                  </a:rPr>
                  <a:t>2</a:t>
                </a:r>
              </a:p>
              <a:p>
                <a:r>
                  <a:rPr lang="en-US" sz="2200" b="1" i="1" dirty="0" smtClean="0">
                    <a:solidFill>
                      <a:schemeClr val="tx1">
                        <a:lumMod val="50000"/>
                        <a:lumOff val="50000"/>
                      </a:schemeClr>
                    </a:solidFill>
                  </a:rPr>
                  <a:t>.</a:t>
                </a:r>
              </a:p>
              <a:p>
                <a:r>
                  <a:rPr lang="en-US" sz="2200" b="1" i="1" dirty="0" smtClean="0">
                    <a:solidFill>
                      <a:schemeClr val="tx1">
                        <a:lumMod val="50000"/>
                        <a:lumOff val="50000"/>
                      </a:schemeClr>
                    </a:solidFill>
                  </a:rPr>
                  <a:t>.</a:t>
                </a:r>
              </a:p>
              <a:p>
                <a:r>
                  <a:rPr lang="en-US" sz="2200" b="1" i="1" dirty="0" smtClean="0">
                    <a:solidFill>
                      <a:schemeClr val="tx1">
                        <a:lumMod val="50000"/>
                        <a:lumOff val="50000"/>
                      </a:schemeClr>
                    </a:solidFill>
                  </a:rPr>
                  <a:t>.</a:t>
                </a:r>
              </a:p>
              <a:p>
                <a:r>
                  <a:rPr lang="en-US" sz="2200" b="1" i="1" dirty="0" err="1">
                    <a:solidFill>
                      <a:schemeClr val="tx1">
                        <a:lumMod val="50000"/>
                        <a:lumOff val="50000"/>
                      </a:schemeClr>
                    </a:solidFill>
                  </a:rPr>
                  <a:t>n</a:t>
                </a:r>
                <a:endParaRPr lang="en-US" sz="2200" b="1" i="1" dirty="0">
                  <a:solidFill>
                    <a:schemeClr val="tx1">
                      <a:lumMod val="50000"/>
                      <a:lumOff val="50000"/>
                    </a:schemeClr>
                  </a:solidFill>
                </a:endParaRPr>
              </a:p>
            </p:txBody>
          </p:sp>
          <p:sp>
            <p:nvSpPr>
              <p:cNvPr id="17" name="Left Brace 16"/>
              <p:cNvSpPr/>
              <p:nvPr/>
            </p:nvSpPr>
            <p:spPr>
              <a:xfrm>
                <a:off x="6312160" y="4410634"/>
                <a:ext cx="232976" cy="1945717"/>
              </a:xfrm>
              <a:prstGeom prst="leftBrac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035255" y="4677479"/>
                <a:ext cx="362847" cy="1450397"/>
              </a:xfrm>
              <a:prstGeom prst="rect">
                <a:avLst/>
              </a:prstGeom>
              <a:noFill/>
            </p:spPr>
            <p:txBody>
              <a:bodyPr wrap="square" rtlCol="0">
                <a:spAutoFit/>
              </a:bodyPr>
              <a:lstStyle/>
              <a:p>
                <a:pPr>
                  <a:lnSpc>
                    <a:spcPts val="2140"/>
                  </a:lnSpc>
                </a:pPr>
                <a:r>
                  <a:rPr lang="en-US" sz="2200" b="1" dirty="0" err="1" smtClean="0">
                    <a:solidFill>
                      <a:schemeClr val="tx1">
                        <a:lumMod val="65000"/>
                        <a:lumOff val="35000"/>
                      </a:schemeClr>
                    </a:solidFill>
                  </a:rPr>
                  <a:t>n</a:t>
                </a:r>
                <a:endParaRPr lang="en-US" sz="2200" b="1" dirty="0" smtClean="0">
                  <a:solidFill>
                    <a:schemeClr val="tx1">
                      <a:lumMod val="65000"/>
                      <a:lumOff val="35000"/>
                    </a:schemeClr>
                  </a:solidFill>
                </a:endParaRPr>
              </a:p>
              <a:p>
                <a:pPr>
                  <a:lnSpc>
                    <a:spcPts val="2140"/>
                  </a:lnSpc>
                </a:pPr>
                <a:r>
                  <a:rPr lang="en-US" sz="2200" b="1" dirty="0" err="1" smtClean="0">
                    <a:solidFill>
                      <a:schemeClr val="tx1">
                        <a:lumMod val="65000"/>
                        <a:lumOff val="35000"/>
                      </a:schemeClr>
                    </a:solidFill>
                  </a:rPr>
                  <a:t>o</a:t>
                </a:r>
                <a:endParaRPr lang="en-US" sz="2200" b="1" dirty="0" smtClean="0">
                  <a:solidFill>
                    <a:schemeClr val="tx1">
                      <a:lumMod val="65000"/>
                      <a:lumOff val="35000"/>
                    </a:schemeClr>
                  </a:solidFill>
                </a:endParaRPr>
              </a:p>
              <a:p>
                <a:pPr>
                  <a:lnSpc>
                    <a:spcPts val="2140"/>
                  </a:lnSpc>
                </a:pPr>
                <a:r>
                  <a:rPr lang="en-US" sz="2200" b="1" dirty="0" err="1" smtClean="0">
                    <a:solidFill>
                      <a:schemeClr val="tx1">
                        <a:lumMod val="65000"/>
                        <a:lumOff val="35000"/>
                      </a:schemeClr>
                    </a:solidFill>
                  </a:rPr>
                  <a:t>d</a:t>
                </a:r>
                <a:endParaRPr lang="en-US" sz="2200" b="1" dirty="0" smtClean="0">
                  <a:solidFill>
                    <a:schemeClr val="tx1">
                      <a:lumMod val="65000"/>
                      <a:lumOff val="35000"/>
                    </a:schemeClr>
                  </a:solidFill>
                </a:endParaRPr>
              </a:p>
              <a:p>
                <a:pPr>
                  <a:lnSpc>
                    <a:spcPts val="2140"/>
                  </a:lnSpc>
                </a:pPr>
                <a:r>
                  <a:rPr lang="en-US" sz="2200" b="1" dirty="0" err="1" smtClean="0">
                    <a:solidFill>
                      <a:schemeClr val="tx1">
                        <a:lumMod val="65000"/>
                        <a:lumOff val="35000"/>
                      </a:schemeClr>
                    </a:solidFill>
                  </a:rPr>
                  <a:t>e</a:t>
                </a:r>
                <a:endParaRPr lang="en-US" sz="2200" b="1" dirty="0" smtClean="0">
                  <a:solidFill>
                    <a:schemeClr val="tx1">
                      <a:lumMod val="65000"/>
                      <a:lumOff val="35000"/>
                    </a:schemeClr>
                  </a:solidFill>
                </a:endParaRPr>
              </a:p>
              <a:p>
                <a:pPr>
                  <a:lnSpc>
                    <a:spcPts val="2140"/>
                  </a:lnSpc>
                </a:pPr>
                <a:r>
                  <a:rPr lang="en-US" sz="2200" b="1" dirty="0" err="1">
                    <a:solidFill>
                      <a:schemeClr val="tx1">
                        <a:lumMod val="65000"/>
                        <a:lumOff val="35000"/>
                      </a:schemeClr>
                    </a:solidFill>
                  </a:rPr>
                  <a:t>s</a:t>
                </a:r>
                <a:endParaRPr lang="en-US" sz="2200" b="1" dirty="0" smtClean="0">
                  <a:solidFill>
                    <a:schemeClr val="tx1">
                      <a:lumMod val="65000"/>
                      <a:lumOff val="35000"/>
                    </a:schemeClr>
                  </a:solidFill>
                </a:endParaRPr>
              </a:p>
            </p:txBody>
          </p:sp>
        </p:grpSp>
        <p:sp>
          <p:nvSpPr>
            <p:cNvPr id="8" name="Left Brace 7"/>
            <p:cNvSpPr/>
            <p:nvPr/>
          </p:nvSpPr>
          <p:spPr>
            <a:xfrm>
              <a:off x="7712388" y="2957438"/>
              <a:ext cx="232976" cy="1945717"/>
            </a:xfrm>
            <a:prstGeom prst="leftBrace">
              <a:avLst/>
            </a:prstGeom>
            <a:ln>
              <a:solidFill>
                <a:srgbClr val="00009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145254" y="3399162"/>
              <a:ext cx="1399612" cy="430887"/>
            </a:xfrm>
            <a:prstGeom prst="rect">
              <a:avLst/>
            </a:prstGeom>
            <a:noFill/>
          </p:spPr>
          <p:txBody>
            <a:bodyPr wrap="square" rtlCol="0">
              <a:spAutoFit/>
            </a:bodyPr>
            <a:lstStyle/>
            <a:p>
              <a:r>
                <a:rPr lang="en-US" sz="2200" b="1" spc="140" dirty="0" smtClean="0">
                  <a:solidFill>
                    <a:srgbClr val="000090"/>
                  </a:solidFill>
                </a:rPr>
                <a:t>features</a:t>
              </a:r>
              <a:endParaRPr lang="en-US" sz="2200" b="1" spc="140" dirty="0">
                <a:solidFill>
                  <a:srgbClr val="000090"/>
                </a:solidFill>
              </a:endParaRPr>
            </a:p>
          </p:txBody>
        </p:sp>
      </p:grpSp>
      <p:sp>
        <p:nvSpPr>
          <p:cNvPr id="43" name="Down Arrow 42"/>
          <p:cNvSpPr/>
          <p:nvPr/>
        </p:nvSpPr>
        <p:spPr>
          <a:xfrm>
            <a:off x="7321522" y="4231961"/>
            <a:ext cx="594641" cy="5516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1746" name="Object 2"/>
          <p:cNvGraphicFramePr>
            <a:graphicFrameLocks noChangeAspect="1"/>
          </p:cNvGraphicFramePr>
          <p:nvPr/>
        </p:nvGraphicFramePr>
        <p:xfrm>
          <a:off x="8023595" y="3947031"/>
          <a:ext cx="1111363" cy="958349"/>
        </p:xfrm>
        <a:graphic>
          <a:graphicData uri="http://schemas.openxmlformats.org/presentationml/2006/ole">
            <mc:AlternateContent xmlns:mc="http://schemas.openxmlformats.org/markup-compatibility/2006">
              <mc:Choice xmlns:v="urn:schemas-microsoft-com:vml" Requires="v">
                <p:oleObj spid="_x0000_s117787" name="Equation" r:id="rId4" imgW="1752600" imgH="1511300" progId="Equation.3">
                  <p:embed/>
                </p:oleObj>
              </mc:Choice>
              <mc:Fallback>
                <p:oleObj name="Equation" r:id="rId4" imgW="1752600" imgH="15113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595" y="3947031"/>
                        <a:ext cx="1111363" cy="958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p:nvPr/>
        </p:nvSpPr>
        <p:spPr>
          <a:xfrm>
            <a:off x="5855368" y="5346160"/>
            <a:ext cx="3317279" cy="769441"/>
          </a:xfrm>
          <a:prstGeom prst="rect">
            <a:avLst/>
          </a:prstGeom>
          <a:noFill/>
        </p:spPr>
        <p:txBody>
          <a:bodyPr wrap="square" rtlCol="0">
            <a:spAutoFit/>
          </a:bodyPr>
          <a:lstStyle/>
          <a:p>
            <a:r>
              <a:rPr lang="en-US" sz="2200" b="1" dirty="0" smtClean="0">
                <a:solidFill>
                  <a:srgbClr val="FF0000"/>
                </a:solidFill>
                <a:latin typeface="Trebuchet MS"/>
              </a:rPr>
              <a:t>single </a:t>
            </a:r>
            <a:r>
              <a:rPr lang="en-US" sz="2200" b="1" u="sng" dirty="0" smtClean="0">
                <a:solidFill>
                  <a:srgbClr val="FF0000"/>
                </a:solidFill>
                <a:latin typeface="Trebuchet MS"/>
              </a:rPr>
              <a:t>‘signature’ vector</a:t>
            </a:r>
            <a:r>
              <a:rPr lang="en-US" sz="2200" b="1" dirty="0" smtClean="0">
                <a:solidFill>
                  <a:srgbClr val="FF0000"/>
                </a:solidFill>
                <a:latin typeface="Trebuchet MS"/>
              </a:rPr>
              <a:t> per network</a:t>
            </a:r>
            <a:endParaRPr lang="en-US" sz="2200" b="1" dirty="0">
              <a:solidFill>
                <a:srgbClr val="FF0000"/>
              </a:solidFill>
              <a:latin typeface="Trebuchet MS"/>
            </a:endParaRPr>
          </a:p>
        </p:txBody>
      </p:sp>
      <p:sp>
        <p:nvSpPr>
          <p:cNvPr id="64" name="TextBox 63"/>
          <p:cNvSpPr txBox="1"/>
          <p:nvPr/>
        </p:nvSpPr>
        <p:spPr>
          <a:xfrm>
            <a:off x="6292029" y="4863509"/>
            <a:ext cx="914281" cy="369332"/>
          </a:xfrm>
          <a:prstGeom prst="rect">
            <a:avLst/>
          </a:prstGeom>
          <a:noFill/>
        </p:spPr>
        <p:txBody>
          <a:bodyPr wrap="square" rtlCol="0">
            <a:spAutoFit/>
          </a:bodyPr>
          <a:lstStyle/>
          <a:p>
            <a:r>
              <a:rPr lang="en-US" dirty="0" smtClean="0"/>
              <a:t>…</a:t>
            </a:r>
            <a:endParaRPr lang="en-US" dirty="0"/>
          </a:p>
        </p:txBody>
      </p:sp>
      <p:sp>
        <p:nvSpPr>
          <p:cNvPr id="65" name="Right Brace 64"/>
          <p:cNvSpPr/>
          <p:nvPr/>
        </p:nvSpPr>
        <p:spPr>
          <a:xfrm>
            <a:off x="3848052" y="2663380"/>
            <a:ext cx="334919" cy="18446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TextBox 65"/>
          <p:cNvSpPr txBox="1"/>
          <p:nvPr/>
        </p:nvSpPr>
        <p:spPr>
          <a:xfrm>
            <a:off x="3977167" y="2954504"/>
            <a:ext cx="2038621" cy="1292662"/>
          </a:xfrm>
          <a:prstGeom prst="rect">
            <a:avLst/>
          </a:prstGeom>
          <a:noFill/>
        </p:spPr>
        <p:txBody>
          <a:bodyPr wrap="square" rtlCol="0">
            <a:spAutoFit/>
          </a:bodyPr>
          <a:lstStyle/>
          <a:p>
            <a:r>
              <a:rPr lang="en-US" sz="2600" dirty="0" smtClean="0"/>
              <a:t>Moments</a:t>
            </a:r>
          </a:p>
          <a:p>
            <a:r>
              <a:rPr lang="en-US" sz="2600" dirty="0" smtClean="0"/>
              <a:t> of feature</a:t>
            </a:r>
          </a:p>
          <a:p>
            <a:r>
              <a:rPr lang="en-US" sz="2600" dirty="0" smtClean="0"/>
              <a:t>distributions</a:t>
            </a:r>
            <a:endParaRPr lang="en-US" sz="2600" dirty="0"/>
          </a:p>
        </p:txBody>
      </p:sp>
      <p:sp>
        <p:nvSpPr>
          <p:cNvPr id="76" name="Rectangle 75"/>
          <p:cNvSpPr/>
          <p:nvPr/>
        </p:nvSpPr>
        <p:spPr>
          <a:xfrm>
            <a:off x="2860887" y="4991959"/>
            <a:ext cx="1244168" cy="23509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latin typeface="Arial"/>
              </a:rPr>
              <a:t>median</a:t>
            </a:r>
            <a:endParaRPr lang="en-US" sz="2500" dirty="0">
              <a:latin typeface="Arial"/>
            </a:endParaRPr>
          </a:p>
        </p:txBody>
      </p:sp>
      <p:sp>
        <p:nvSpPr>
          <p:cNvPr id="77" name="Rectangle 76"/>
          <p:cNvSpPr/>
          <p:nvPr/>
        </p:nvSpPr>
        <p:spPr>
          <a:xfrm>
            <a:off x="7778931" y="4995799"/>
            <a:ext cx="1378432" cy="217885"/>
          </a:xfrm>
          <a:prstGeom prst="rect">
            <a:avLst/>
          </a:prstGeom>
          <a:solidFill>
            <a:schemeClr val="accent4">
              <a:lumMod val="75000"/>
              <a:lumOff val="25000"/>
            </a:schemeClr>
          </a:solidFill>
          <a:ln>
            <a:solidFill>
              <a:schemeClr val="accent4">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kurtosis</a:t>
            </a:r>
            <a:endParaRPr lang="en-US" dirty="0"/>
          </a:p>
        </p:txBody>
      </p:sp>
      <p:sp>
        <p:nvSpPr>
          <p:cNvPr id="79" name="Rectangle 78"/>
          <p:cNvSpPr/>
          <p:nvPr/>
        </p:nvSpPr>
        <p:spPr>
          <a:xfrm>
            <a:off x="5253821" y="5000125"/>
            <a:ext cx="908452" cy="240296"/>
          </a:xfrm>
          <a:prstGeom prst="rect">
            <a:avLst/>
          </a:prstGeom>
          <a:solidFill>
            <a:srgbClr val="C72ECC"/>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s.d</a:t>
            </a:r>
            <a:r>
              <a:rPr lang="en-US" dirty="0" smtClean="0"/>
              <a:t>.</a:t>
            </a:r>
            <a:endParaRPr lang="en-US" dirty="0"/>
          </a:p>
        </p:txBody>
      </p:sp>
      <p:sp>
        <p:nvSpPr>
          <p:cNvPr id="78" name="Rectangle 77"/>
          <p:cNvSpPr/>
          <p:nvPr/>
        </p:nvSpPr>
        <p:spPr>
          <a:xfrm>
            <a:off x="6158695" y="4997917"/>
            <a:ext cx="1621724" cy="242503"/>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rPr>
              <a:t>skewness</a:t>
            </a:r>
            <a:endParaRPr lang="en-US" dirty="0">
              <a:solidFill>
                <a:schemeClr val="bg1"/>
              </a:solidFill>
            </a:endParaRPr>
          </a:p>
        </p:txBody>
      </p:sp>
      <p:sp>
        <p:nvSpPr>
          <p:cNvPr id="75" name="Rectangle 74"/>
          <p:cNvSpPr/>
          <p:nvPr/>
        </p:nvSpPr>
        <p:spPr>
          <a:xfrm>
            <a:off x="4117509" y="4999840"/>
            <a:ext cx="1129487" cy="227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mean</a:t>
            </a:r>
            <a:endParaRPr lang="en-US" dirty="0"/>
          </a:p>
        </p:txBody>
      </p:sp>
      <p:sp>
        <p:nvSpPr>
          <p:cNvPr id="55" name="TextBox 54"/>
          <p:cNvSpPr txBox="1"/>
          <p:nvPr/>
        </p:nvSpPr>
        <p:spPr>
          <a:xfrm>
            <a:off x="-120312" y="5962311"/>
            <a:ext cx="7620001" cy="492443"/>
          </a:xfrm>
          <a:prstGeom prst="rect">
            <a:avLst/>
          </a:prstGeom>
          <a:noFill/>
        </p:spPr>
        <p:txBody>
          <a:bodyPr wrap="square" rtlCol="0">
            <a:spAutoFit/>
          </a:bodyPr>
          <a:lstStyle/>
          <a:p>
            <a:r>
              <a:rPr lang="en-US" dirty="0" smtClean="0"/>
              <a:t>[</a:t>
            </a:r>
            <a:r>
              <a:rPr lang="en-US" dirty="0" err="1" smtClean="0"/>
              <a:t>Berlingerio</a:t>
            </a:r>
            <a:r>
              <a:rPr lang="en-US" dirty="0" smtClean="0"/>
              <a:t>, Koutra, </a:t>
            </a:r>
            <a:r>
              <a:rPr lang="en-US" dirty="0" err="1" smtClean="0"/>
              <a:t>Eliassi-Rad</a:t>
            </a:r>
            <a:r>
              <a:rPr lang="en-US" dirty="0" smtClean="0"/>
              <a:t>, Faloutsos ‘13]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animBg="1"/>
      <p:bldP spid="53" grpId="0"/>
      <p:bldP spid="64" grpId="0"/>
      <p:bldP spid="65" grpId="0" animBg="1"/>
      <p:bldP spid="66" grpId="0"/>
      <p:bldP spid="76" grpId="0" animBg="1"/>
      <p:bldP spid="77" grpId="0" animBg="1"/>
      <p:bldP spid="79" grpId="0" animBg="1"/>
      <p:bldP spid="78" grpId="0" animBg="1"/>
      <p:bldP spid="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p:cNvCxnSpPr/>
          <p:nvPr/>
        </p:nvCxnSpPr>
        <p:spPr>
          <a:xfrm flipV="1">
            <a:off x="5050459" y="5437122"/>
            <a:ext cx="208800" cy="1472"/>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5050459" y="3927065"/>
            <a:ext cx="208800" cy="1472"/>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5098459" y="2860288"/>
            <a:ext cx="208800" cy="1472"/>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5050459" y="2023549"/>
            <a:ext cx="208800" cy="1472"/>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12144"/>
            <a:ext cx="8229600" cy="1143000"/>
          </a:xfrm>
        </p:spPr>
        <p:txBody>
          <a:bodyPr/>
          <a:lstStyle/>
          <a:p>
            <a:r>
              <a:rPr lang="en-US" dirty="0" smtClean="0"/>
              <a:t>Step 3: Comparison</a:t>
            </a:r>
            <a:endParaRPr lang="en-US" dirty="0"/>
          </a:p>
        </p:txBody>
      </p:sp>
      <p:sp>
        <p:nvSpPr>
          <p:cNvPr id="5" name="Slide Number Placeholder 4"/>
          <p:cNvSpPr>
            <a:spLocks noGrp="1"/>
          </p:cNvSpPr>
          <p:nvPr>
            <p:ph type="sldNum" sz="quarter" idx="12"/>
          </p:nvPr>
        </p:nvSpPr>
        <p:spPr/>
        <p:txBody>
          <a:bodyPr/>
          <a:lstStyle/>
          <a:p>
            <a:fld id="{860860AA-42BA-2A47-B4F4-06681ACE193E}" type="slidenum">
              <a:rPr lang="en-US" smtClean="0"/>
              <a:pPr/>
              <a:t>35</a:t>
            </a:fld>
            <a:endParaRPr lang="en-US"/>
          </a:p>
        </p:txBody>
      </p:sp>
      <p:grpSp>
        <p:nvGrpSpPr>
          <p:cNvPr id="3" name="Group 71"/>
          <p:cNvGrpSpPr/>
          <p:nvPr/>
        </p:nvGrpSpPr>
        <p:grpSpPr>
          <a:xfrm>
            <a:off x="2750964" y="894591"/>
            <a:ext cx="2396773" cy="4843465"/>
            <a:chOff x="2750964" y="827751"/>
            <a:chExt cx="2396773" cy="4843465"/>
          </a:xfrm>
        </p:grpSpPr>
        <p:grpSp>
          <p:nvGrpSpPr>
            <p:cNvPr id="6" name="Group 64"/>
            <p:cNvGrpSpPr/>
            <p:nvPr/>
          </p:nvGrpSpPr>
          <p:grpSpPr>
            <a:xfrm>
              <a:off x="3014210" y="2023549"/>
              <a:ext cx="1955955" cy="3647667"/>
              <a:chOff x="2802535" y="2023549"/>
              <a:chExt cx="1955955" cy="3647667"/>
            </a:xfrm>
          </p:grpSpPr>
          <p:grpSp>
            <p:nvGrpSpPr>
              <p:cNvPr id="14" name="Group 5"/>
              <p:cNvGrpSpPr/>
              <p:nvPr/>
            </p:nvGrpSpPr>
            <p:grpSpPr>
              <a:xfrm>
                <a:off x="2802535" y="2023549"/>
                <a:ext cx="1955955" cy="235566"/>
                <a:chOff x="6553200" y="4997275"/>
                <a:chExt cx="1955955" cy="235566"/>
              </a:xfrm>
            </p:grpSpPr>
            <p:sp>
              <p:nvSpPr>
                <p:cNvPr id="7" name="Rectangle 6"/>
                <p:cNvSpPr/>
                <p:nvPr/>
              </p:nvSpPr>
              <p:spPr>
                <a:xfrm>
                  <a:off x="6553200" y="4997953"/>
                  <a:ext cx="1955955" cy="22491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5400000">
                  <a:off x="6764339" y="511041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7050425" y="511959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7346060" y="5109674"/>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7632146" y="5109306"/>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7899134" y="510893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8147024" y="511811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13"/>
              <p:cNvGrpSpPr/>
              <p:nvPr/>
            </p:nvGrpSpPr>
            <p:grpSpPr>
              <a:xfrm>
                <a:off x="2802535" y="2861760"/>
                <a:ext cx="1955955" cy="235566"/>
                <a:chOff x="6553200" y="4997275"/>
                <a:chExt cx="1955955" cy="235566"/>
              </a:xfrm>
            </p:grpSpPr>
            <p:sp>
              <p:nvSpPr>
                <p:cNvPr id="15" name="Rectangle 14"/>
                <p:cNvSpPr/>
                <p:nvPr/>
              </p:nvSpPr>
              <p:spPr>
                <a:xfrm>
                  <a:off x="6553200" y="4997953"/>
                  <a:ext cx="1955955" cy="22491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6764339" y="511041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7050425" y="511959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7346060" y="5109674"/>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7632146" y="5109306"/>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7899134" y="510893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8147024" y="511811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1"/>
              <p:cNvGrpSpPr/>
              <p:nvPr/>
            </p:nvGrpSpPr>
            <p:grpSpPr>
              <a:xfrm>
                <a:off x="2802535" y="3691499"/>
                <a:ext cx="1955955" cy="235566"/>
                <a:chOff x="6553200" y="4997275"/>
                <a:chExt cx="1955955" cy="235566"/>
              </a:xfrm>
            </p:grpSpPr>
            <p:sp>
              <p:nvSpPr>
                <p:cNvPr id="23" name="Rectangle 22"/>
                <p:cNvSpPr/>
                <p:nvPr/>
              </p:nvSpPr>
              <p:spPr>
                <a:xfrm>
                  <a:off x="6553200" y="4997953"/>
                  <a:ext cx="1955955" cy="22491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6764339" y="511041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050425" y="511959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7346060" y="5109674"/>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7632146" y="5109306"/>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7899134" y="510893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8147024" y="511811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7"/>
              <p:cNvGrpSpPr/>
              <p:nvPr/>
            </p:nvGrpSpPr>
            <p:grpSpPr>
              <a:xfrm>
                <a:off x="2802535" y="5435650"/>
                <a:ext cx="1955955" cy="235566"/>
                <a:chOff x="6553200" y="4997275"/>
                <a:chExt cx="1955955" cy="235566"/>
              </a:xfrm>
            </p:grpSpPr>
            <p:sp>
              <p:nvSpPr>
                <p:cNvPr id="39" name="Rectangle 38"/>
                <p:cNvSpPr/>
                <p:nvPr/>
              </p:nvSpPr>
              <p:spPr>
                <a:xfrm>
                  <a:off x="6553200" y="4997953"/>
                  <a:ext cx="1955955" cy="22491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5400000">
                  <a:off x="6764339" y="511041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7050425" y="5119590"/>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7346060" y="5109674"/>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7632146" y="5109306"/>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7899134" y="510893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8147024" y="5118118"/>
                  <a:ext cx="2249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3693095" y="4436117"/>
                <a:ext cx="651707" cy="610851"/>
              </a:xfrm>
              <a:prstGeom prst="rect">
                <a:avLst/>
              </a:prstGeom>
              <a:noFill/>
            </p:spPr>
            <p:txBody>
              <a:bodyPr wrap="square" rtlCol="0">
                <a:spAutoFit/>
              </a:bodyPr>
              <a:lstStyle/>
              <a:p>
                <a:pPr>
                  <a:lnSpc>
                    <a:spcPts val="1260"/>
                  </a:lnSpc>
                </a:pPr>
                <a:r>
                  <a:rPr lang="en-US" b="1" dirty="0" smtClean="0"/>
                  <a:t>. </a:t>
                </a:r>
              </a:p>
              <a:p>
                <a:pPr>
                  <a:lnSpc>
                    <a:spcPts val="1260"/>
                  </a:lnSpc>
                </a:pPr>
                <a:r>
                  <a:rPr lang="en-US" b="1" dirty="0" smtClean="0"/>
                  <a:t>.</a:t>
                </a:r>
              </a:p>
              <a:p>
                <a:pPr>
                  <a:lnSpc>
                    <a:spcPts val="1260"/>
                  </a:lnSpc>
                </a:pPr>
                <a:r>
                  <a:rPr lang="en-US" b="1" dirty="0" smtClean="0"/>
                  <a:t>.</a:t>
                </a:r>
                <a:endParaRPr lang="en-US" b="1" dirty="0"/>
              </a:p>
            </p:txBody>
          </p:sp>
        </p:grpSp>
        <p:sp>
          <p:nvSpPr>
            <p:cNvPr id="66" name="TextBox 65"/>
            <p:cNvSpPr txBox="1"/>
            <p:nvPr/>
          </p:nvSpPr>
          <p:spPr>
            <a:xfrm>
              <a:off x="2750964" y="827751"/>
              <a:ext cx="2396773" cy="769441"/>
            </a:xfrm>
            <a:prstGeom prst="rect">
              <a:avLst/>
            </a:prstGeom>
            <a:noFill/>
          </p:spPr>
          <p:txBody>
            <a:bodyPr wrap="square" rtlCol="0">
              <a:spAutoFit/>
            </a:bodyPr>
            <a:lstStyle/>
            <a:p>
              <a:pPr algn="ctr"/>
              <a:r>
                <a:rPr lang="en-US" sz="2200" b="1" dirty="0" smtClean="0"/>
                <a:t>‘Signature’ Vectors</a:t>
              </a:r>
            </a:p>
            <a:p>
              <a:pPr algn="ctr"/>
              <a:r>
                <a:rPr lang="en-US" sz="2200" b="1" dirty="0" smtClean="0">
                  <a:solidFill>
                    <a:schemeClr val="tx1">
                      <a:lumMod val="65000"/>
                      <a:lumOff val="35000"/>
                    </a:schemeClr>
                  </a:solidFill>
                </a:rPr>
                <a:t>(</a:t>
              </a:r>
              <a:r>
                <a:rPr lang="en-US" sz="2200" b="1" dirty="0" err="1" smtClean="0">
                  <a:solidFill>
                    <a:schemeClr val="tx1">
                      <a:lumMod val="65000"/>
                      <a:lumOff val="35000"/>
                    </a:schemeClr>
                  </a:solidFill>
                </a:rPr>
                <a:t>aggr</a:t>
              </a:r>
              <a:r>
                <a:rPr lang="en-US" sz="2200" b="1" dirty="0" smtClean="0">
                  <a:solidFill>
                    <a:schemeClr val="tx1">
                      <a:lumMod val="65000"/>
                      <a:lumOff val="35000"/>
                    </a:schemeClr>
                  </a:solidFill>
                </a:rPr>
                <a:t>. features)</a:t>
              </a:r>
              <a:endParaRPr lang="en-US" sz="2200" b="1" dirty="0">
                <a:solidFill>
                  <a:schemeClr val="tx1">
                    <a:lumMod val="65000"/>
                    <a:lumOff val="35000"/>
                  </a:schemeClr>
                </a:solidFill>
              </a:endParaRPr>
            </a:p>
          </p:txBody>
        </p:sp>
        <p:cxnSp>
          <p:nvCxnSpPr>
            <p:cNvPr id="68" name="Straight Arrow Connector 67"/>
            <p:cNvCxnSpPr/>
            <p:nvPr/>
          </p:nvCxnSpPr>
          <p:spPr>
            <a:xfrm flipV="1">
              <a:off x="2987474" y="1933072"/>
              <a:ext cx="1955955" cy="16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32" name="Group 72"/>
          <p:cNvGrpSpPr/>
          <p:nvPr/>
        </p:nvGrpSpPr>
        <p:grpSpPr>
          <a:xfrm>
            <a:off x="282188" y="905728"/>
            <a:ext cx="2156211" cy="5178475"/>
            <a:chOff x="282188" y="905728"/>
            <a:chExt cx="2156211" cy="5178475"/>
          </a:xfrm>
        </p:grpSpPr>
        <p:grpSp>
          <p:nvGrpSpPr>
            <p:cNvPr id="33" name="Group 47"/>
            <p:cNvGrpSpPr/>
            <p:nvPr/>
          </p:nvGrpSpPr>
          <p:grpSpPr>
            <a:xfrm rot="5400000">
              <a:off x="-1176173" y="2469631"/>
              <a:ext cx="5072933" cy="2156211"/>
              <a:chOff x="567267" y="2139401"/>
              <a:chExt cx="5072933" cy="2156211"/>
            </a:xfrm>
          </p:grpSpPr>
          <p:grpSp>
            <p:nvGrpSpPr>
              <p:cNvPr id="34" name="Group 57"/>
              <p:cNvGrpSpPr/>
              <p:nvPr/>
            </p:nvGrpSpPr>
            <p:grpSpPr>
              <a:xfrm>
                <a:off x="567267" y="2374752"/>
                <a:ext cx="5068307" cy="1904999"/>
                <a:chOff x="347125" y="2213880"/>
                <a:chExt cx="5068307" cy="1904999"/>
              </a:xfrm>
            </p:grpSpPr>
            <p:pic>
              <p:nvPicPr>
                <p:cNvPr id="59" name="Picture 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870565">
                  <a:off x="4536496" y="2600925"/>
                  <a:ext cx="878936" cy="878936"/>
                </a:xfrm>
                <a:prstGeom prst="rect">
                  <a:avLst/>
                </a:prstGeom>
              </p:spPr>
            </p:pic>
            <p:pic>
              <p:nvPicPr>
                <p:cNvPr id="61" name="Picture 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6197" y="2256213"/>
                  <a:ext cx="1862666" cy="1862666"/>
                </a:xfrm>
                <a:prstGeom prst="rect">
                  <a:avLst/>
                </a:prstGeom>
                <a:ln w="15875">
                  <a:noFill/>
                </a:ln>
              </p:spPr>
            </p:pic>
            <p:pic>
              <p:nvPicPr>
                <p:cNvPr id="62" name="Picture 6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7125" y="2330800"/>
                  <a:ext cx="1710000" cy="1710000"/>
                </a:xfrm>
                <a:prstGeom prst="rect">
                  <a:avLst/>
                </a:prstGeom>
              </p:spPr>
            </p:pic>
            <p:pic>
              <p:nvPicPr>
                <p:cNvPr id="63" name="Picture 6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75314" y="2213880"/>
                  <a:ext cx="884801" cy="841183"/>
                </a:xfrm>
                <a:prstGeom prst="rect">
                  <a:avLst/>
                </a:prstGeom>
              </p:spPr>
            </p:pic>
          </p:grpSp>
          <p:sp>
            <p:nvSpPr>
              <p:cNvPr id="50" name="Oval 49"/>
              <p:cNvSpPr>
                <a:spLocks noChangeAspect="1"/>
              </p:cNvSpPr>
              <p:nvPr/>
            </p:nvSpPr>
            <p:spPr>
              <a:xfrm rot="16041512">
                <a:off x="1196403" y="3710453"/>
                <a:ext cx="581754" cy="580510"/>
              </a:xfrm>
              <a:prstGeom prst="ellipse">
                <a:avLst/>
              </a:prstGeom>
              <a:gradFill flip="none" rotWithShape="1">
                <a:gsLst>
                  <a:gs pos="0">
                    <a:srgbClr val="008000"/>
                  </a:gs>
                  <a:gs pos="100000">
                    <a:srgbClr val="FFFFFF"/>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1</a:t>
                </a:r>
                <a:endParaRPr lang="en-US" sz="2400" b="1" dirty="0"/>
              </a:p>
            </p:txBody>
          </p:sp>
          <p:sp>
            <p:nvSpPr>
              <p:cNvPr id="51" name="Oval 50"/>
              <p:cNvSpPr>
                <a:spLocks noChangeAspect="1"/>
              </p:cNvSpPr>
              <p:nvPr/>
            </p:nvSpPr>
            <p:spPr>
              <a:xfrm rot="16200000">
                <a:off x="2040844" y="2140024"/>
                <a:ext cx="582367" cy="581122"/>
              </a:xfrm>
              <a:prstGeom prst="ellipse">
                <a:avLst/>
              </a:prstGeom>
              <a:gradFill flip="none" rotWithShape="1">
                <a:gsLst>
                  <a:gs pos="0">
                    <a:srgbClr val="008000"/>
                  </a:gs>
                  <a:gs pos="100000">
                    <a:srgbClr val="FFFFFF"/>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2</a:t>
                </a:r>
                <a:endParaRPr lang="en-US" sz="2400" b="1" dirty="0"/>
              </a:p>
            </p:txBody>
          </p:sp>
          <p:sp>
            <p:nvSpPr>
              <p:cNvPr id="52" name="Oval 51"/>
              <p:cNvSpPr>
                <a:spLocks noChangeAspect="1"/>
              </p:cNvSpPr>
              <p:nvPr/>
            </p:nvSpPr>
            <p:spPr>
              <a:xfrm rot="16461205">
                <a:off x="3088454" y="3724278"/>
                <a:ext cx="571945" cy="570723"/>
              </a:xfrm>
              <a:prstGeom prst="ellipse">
                <a:avLst/>
              </a:prstGeom>
              <a:gradFill flip="none" rotWithShape="1">
                <a:gsLst>
                  <a:gs pos="0">
                    <a:srgbClr val="008000"/>
                  </a:gs>
                  <a:gs pos="100000">
                    <a:srgbClr val="FFFFFF"/>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3</a:t>
                </a:r>
                <a:endParaRPr lang="en-US" sz="2400" b="1" dirty="0"/>
              </a:p>
            </p:txBody>
          </p:sp>
          <p:sp>
            <p:nvSpPr>
              <p:cNvPr id="55" name="Oval 54"/>
              <p:cNvSpPr>
                <a:spLocks noChangeAspect="1"/>
              </p:cNvSpPr>
              <p:nvPr/>
            </p:nvSpPr>
            <p:spPr>
              <a:xfrm rot="16200000">
                <a:off x="5109444" y="3740169"/>
                <a:ext cx="531323" cy="530188"/>
              </a:xfrm>
              <a:prstGeom prst="ellipse">
                <a:avLst/>
              </a:prstGeom>
              <a:gradFill flip="none" rotWithShape="1">
                <a:gsLst>
                  <a:gs pos="0">
                    <a:srgbClr val="008000"/>
                  </a:gs>
                  <a:gs pos="100000">
                    <a:srgbClr val="FFFFFF"/>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t>k</a:t>
                </a:r>
                <a:endParaRPr lang="en-US" sz="2400" b="1" dirty="0"/>
              </a:p>
            </p:txBody>
          </p:sp>
        </p:grpSp>
        <p:sp>
          <p:nvSpPr>
            <p:cNvPr id="64" name="TextBox 63"/>
            <p:cNvSpPr txBox="1"/>
            <p:nvPr/>
          </p:nvSpPr>
          <p:spPr>
            <a:xfrm>
              <a:off x="973238" y="4648464"/>
              <a:ext cx="651707" cy="610851"/>
            </a:xfrm>
            <a:prstGeom prst="rect">
              <a:avLst/>
            </a:prstGeom>
            <a:noFill/>
          </p:spPr>
          <p:txBody>
            <a:bodyPr wrap="square" rtlCol="0">
              <a:spAutoFit/>
            </a:bodyPr>
            <a:lstStyle/>
            <a:p>
              <a:pPr>
                <a:lnSpc>
                  <a:spcPts val="1260"/>
                </a:lnSpc>
              </a:pPr>
              <a:r>
                <a:rPr lang="en-US" b="1" dirty="0" smtClean="0">
                  <a:solidFill>
                    <a:srgbClr val="008000"/>
                  </a:solidFill>
                </a:rPr>
                <a:t>. </a:t>
              </a:r>
            </a:p>
            <a:p>
              <a:pPr>
                <a:lnSpc>
                  <a:spcPts val="1260"/>
                </a:lnSpc>
              </a:pPr>
              <a:r>
                <a:rPr lang="en-US" b="1" dirty="0" smtClean="0">
                  <a:solidFill>
                    <a:srgbClr val="008000"/>
                  </a:solidFill>
                </a:rPr>
                <a:t>.</a:t>
              </a:r>
            </a:p>
            <a:p>
              <a:pPr>
                <a:lnSpc>
                  <a:spcPts val="1260"/>
                </a:lnSpc>
              </a:pPr>
              <a:r>
                <a:rPr lang="en-US" b="1" dirty="0" smtClean="0">
                  <a:solidFill>
                    <a:srgbClr val="008000"/>
                  </a:solidFill>
                </a:rPr>
                <a:t>.</a:t>
              </a:r>
              <a:endParaRPr lang="en-US" b="1" dirty="0">
                <a:solidFill>
                  <a:srgbClr val="008000"/>
                </a:solidFill>
              </a:endParaRPr>
            </a:p>
          </p:txBody>
        </p:sp>
        <p:sp>
          <p:nvSpPr>
            <p:cNvPr id="69" name="TextBox 68"/>
            <p:cNvSpPr txBox="1"/>
            <p:nvPr/>
          </p:nvSpPr>
          <p:spPr>
            <a:xfrm>
              <a:off x="568861" y="905728"/>
              <a:ext cx="1557987" cy="430887"/>
            </a:xfrm>
            <a:prstGeom prst="rect">
              <a:avLst/>
            </a:prstGeom>
            <a:solidFill>
              <a:schemeClr val="bg1"/>
            </a:solidFill>
          </p:spPr>
          <p:txBody>
            <a:bodyPr wrap="square" rtlCol="0">
              <a:spAutoFit/>
            </a:bodyPr>
            <a:lstStyle/>
            <a:p>
              <a:r>
                <a:rPr lang="en-US" sz="2200" b="1" dirty="0" smtClean="0"/>
                <a:t>Networks</a:t>
              </a:r>
              <a:endParaRPr lang="en-US" sz="2200" b="1" dirty="0"/>
            </a:p>
          </p:txBody>
        </p:sp>
      </p:grpSp>
      <p:sp>
        <p:nvSpPr>
          <p:cNvPr id="75" name="Right Arrow 74"/>
          <p:cNvSpPr/>
          <p:nvPr/>
        </p:nvSpPr>
        <p:spPr>
          <a:xfrm>
            <a:off x="5647280" y="2957067"/>
            <a:ext cx="1785562" cy="1225466"/>
          </a:xfrm>
          <a:prstGeom prst="rightArrow">
            <a:avLst/>
          </a:prstGeom>
          <a:gradFill flip="none" rotWithShape="1">
            <a:gsLst>
              <a:gs pos="0">
                <a:schemeClr val="tx1"/>
              </a:gs>
              <a:gs pos="100000">
                <a:srgbClr val="FFFFFF"/>
              </a:gs>
            </a:gsLst>
            <a:path path="circle">
              <a:fillToRect l="100000" t="100000"/>
            </a:path>
            <a:tileRect r="-100000" b="-100000"/>
          </a:gradFill>
          <a:ln>
            <a:solidFill>
              <a:schemeClr val="accent4">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n>
                  <a:solidFill>
                    <a:schemeClr val="bg1">
                      <a:lumMod val="95000"/>
                    </a:schemeClr>
                  </a:solidFill>
                </a:ln>
              </a:rPr>
              <a:t>Canberra distance</a:t>
            </a:r>
            <a:endParaRPr lang="en-US" sz="2200" b="1" dirty="0">
              <a:ln>
                <a:solidFill>
                  <a:schemeClr val="bg1">
                    <a:lumMod val="95000"/>
                  </a:schemeClr>
                </a:solidFill>
              </a:ln>
            </a:endParaRPr>
          </a:p>
        </p:txBody>
      </p:sp>
      <p:sp>
        <p:nvSpPr>
          <p:cNvPr id="76" name="TextBox 75"/>
          <p:cNvSpPr txBox="1"/>
          <p:nvPr/>
        </p:nvSpPr>
        <p:spPr>
          <a:xfrm>
            <a:off x="4970165" y="1896534"/>
            <a:ext cx="711196" cy="461665"/>
          </a:xfrm>
          <a:prstGeom prst="rect">
            <a:avLst/>
          </a:prstGeom>
          <a:noFill/>
        </p:spPr>
        <p:txBody>
          <a:bodyPr wrap="square" rtlCol="0">
            <a:spAutoFit/>
          </a:bodyPr>
          <a:lstStyle/>
          <a:p>
            <a:r>
              <a:rPr lang="en-US" sz="2400" b="1" dirty="0" smtClean="0">
                <a:solidFill>
                  <a:schemeClr val="tx1">
                    <a:lumMod val="50000"/>
                    <a:lumOff val="50000"/>
                  </a:schemeClr>
                </a:solidFill>
                <a:latin typeface="Comic Sans MS"/>
              </a:rPr>
              <a:t>s</a:t>
            </a:r>
            <a:r>
              <a:rPr lang="en-US" sz="2400" b="1" baseline="-25000" dirty="0" smtClean="0">
                <a:solidFill>
                  <a:schemeClr val="tx1">
                    <a:lumMod val="50000"/>
                    <a:lumOff val="50000"/>
                  </a:schemeClr>
                </a:solidFill>
                <a:latin typeface="Comic Sans MS"/>
              </a:rPr>
              <a:t>G1</a:t>
            </a:r>
            <a:endParaRPr lang="en-US" sz="2400" b="1" baseline="-25000" dirty="0">
              <a:solidFill>
                <a:schemeClr val="tx1">
                  <a:lumMod val="50000"/>
                  <a:lumOff val="50000"/>
                </a:schemeClr>
              </a:solidFill>
              <a:latin typeface="Comic Sans MS"/>
            </a:endParaRPr>
          </a:p>
        </p:txBody>
      </p:sp>
      <p:sp>
        <p:nvSpPr>
          <p:cNvPr id="77" name="TextBox 76"/>
          <p:cNvSpPr txBox="1"/>
          <p:nvPr/>
        </p:nvSpPr>
        <p:spPr>
          <a:xfrm>
            <a:off x="4970165" y="2726234"/>
            <a:ext cx="711196" cy="461665"/>
          </a:xfrm>
          <a:prstGeom prst="rect">
            <a:avLst/>
          </a:prstGeom>
          <a:noFill/>
        </p:spPr>
        <p:txBody>
          <a:bodyPr wrap="square" rtlCol="0">
            <a:spAutoFit/>
          </a:bodyPr>
          <a:lstStyle/>
          <a:p>
            <a:r>
              <a:rPr lang="en-US" sz="2400" b="1" dirty="0" smtClean="0">
                <a:solidFill>
                  <a:schemeClr val="tx1">
                    <a:lumMod val="50000"/>
                    <a:lumOff val="50000"/>
                  </a:schemeClr>
                </a:solidFill>
                <a:latin typeface="Comic Sans MS"/>
              </a:rPr>
              <a:t>s</a:t>
            </a:r>
            <a:r>
              <a:rPr lang="en-US" sz="2400" b="1" baseline="-25000" dirty="0" smtClean="0">
                <a:solidFill>
                  <a:schemeClr val="tx1">
                    <a:lumMod val="50000"/>
                    <a:lumOff val="50000"/>
                  </a:schemeClr>
                </a:solidFill>
                <a:latin typeface="Comic Sans MS"/>
              </a:rPr>
              <a:t>G2</a:t>
            </a:r>
            <a:endParaRPr lang="en-US" sz="2400" b="1" baseline="-25000" dirty="0">
              <a:solidFill>
                <a:schemeClr val="tx1">
                  <a:lumMod val="50000"/>
                  <a:lumOff val="50000"/>
                </a:schemeClr>
              </a:solidFill>
              <a:latin typeface="Comic Sans MS"/>
            </a:endParaRPr>
          </a:p>
        </p:txBody>
      </p:sp>
      <p:sp>
        <p:nvSpPr>
          <p:cNvPr id="78" name="TextBox 77"/>
          <p:cNvSpPr txBox="1"/>
          <p:nvPr/>
        </p:nvSpPr>
        <p:spPr>
          <a:xfrm>
            <a:off x="4978403" y="3855914"/>
            <a:ext cx="711196" cy="461665"/>
          </a:xfrm>
          <a:prstGeom prst="rect">
            <a:avLst/>
          </a:prstGeom>
          <a:noFill/>
        </p:spPr>
        <p:txBody>
          <a:bodyPr wrap="square" rtlCol="0">
            <a:spAutoFit/>
          </a:bodyPr>
          <a:lstStyle/>
          <a:p>
            <a:r>
              <a:rPr lang="en-US" sz="2400" b="1" dirty="0" smtClean="0">
                <a:solidFill>
                  <a:schemeClr val="tx1">
                    <a:lumMod val="50000"/>
                    <a:lumOff val="50000"/>
                  </a:schemeClr>
                </a:solidFill>
                <a:latin typeface="Comic Sans MS"/>
              </a:rPr>
              <a:t>s</a:t>
            </a:r>
            <a:r>
              <a:rPr lang="en-US" sz="2400" b="1" baseline="-25000" dirty="0" smtClean="0">
                <a:solidFill>
                  <a:schemeClr val="tx1">
                    <a:lumMod val="50000"/>
                    <a:lumOff val="50000"/>
                  </a:schemeClr>
                </a:solidFill>
                <a:latin typeface="Comic Sans MS"/>
              </a:rPr>
              <a:t>G3</a:t>
            </a:r>
            <a:endParaRPr lang="en-US" sz="2400" b="1" baseline="-25000" dirty="0">
              <a:solidFill>
                <a:schemeClr val="tx1">
                  <a:lumMod val="50000"/>
                  <a:lumOff val="50000"/>
                </a:schemeClr>
              </a:solidFill>
              <a:latin typeface="Comic Sans MS"/>
            </a:endParaRPr>
          </a:p>
        </p:txBody>
      </p:sp>
      <p:sp>
        <p:nvSpPr>
          <p:cNvPr id="79" name="TextBox 78"/>
          <p:cNvSpPr txBox="1"/>
          <p:nvPr/>
        </p:nvSpPr>
        <p:spPr>
          <a:xfrm>
            <a:off x="4970165" y="5328127"/>
            <a:ext cx="711196" cy="461665"/>
          </a:xfrm>
          <a:prstGeom prst="rect">
            <a:avLst/>
          </a:prstGeom>
          <a:noFill/>
        </p:spPr>
        <p:txBody>
          <a:bodyPr wrap="square" rtlCol="0">
            <a:spAutoFit/>
          </a:bodyPr>
          <a:lstStyle/>
          <a:p>
            <a:r>
              <a:rPr lang="en-US" sz="2400" b="1" dirty="0" err="1" smtClean="0">
                <a:solidFill>
                  <a:schemeClr val="tx1">
                    <a:lumMod val="50000"/>
                    <a:lumOff val="50000"/>
                  </a:schemeClr>
                </a:solidFill>
                <a:latin typeface="Comic Sans MS"/>
              </a:rPr>
              <a:t>s</a:t>
            </a:r>
            <a:r>
              <a:rPr lang="en-US" sz="2400" b="1" baseline="-25000" dirty="0" err="1" smtClean="0">
                <a:solidFill>
                  <a:schemeClr val="tx1">
                    <a:lumMod val="50000"/>
                    <a:lumOff val="50000"/>
                  </a:schemeClr>
                </a:solidFill>
                <a:latin typeface="Comic Sans MS"/>
              </a:rPr>
              <a:t>Gk</a:t>
            </a:r>
            <a:endParaRPr lang="en-US" sz="2400" b="1" baseline="-25000" dirty="0">
              <a:solidFill>
                <a:schemeClr val="tx1">
                  <a:lumMod val="50000"/>
                  <a:lumOff val="50000"/>
                </a:schemeClr>
              </a:solidFill>
              <a:latin typeface="Comic Sans MS"/>
            </a:endParaRPr>
          </a:p>
        </p:txBody>
      </p:sp>
      <p:sp>
        <p:nvSpPr>
          <p:cNvPr id="80" name="TextBox 79"/>
          <p:cNvSpPr txBox="1"/>
          <p:nvPr/>
        </p:nvSpPr>
        <p:spPr>
          <a:xfrm>
            <a:off x="7833896" y="1588610"/>
            <a:ext cx="1229895" cy="4549964"/>
          </a:xfrm>
          <a:prstGeom prst="rect">
            <a:avLst/>
          </a:prstGeom>
          <a:noFill/>
        </p:spPr>
        <p:txBody>
          <a:bodyPr wrap="square" rtlCol="0">
            <a:spAutoFit/>
          </a:bodyPr>
          <a:lstStyle/>
          <a:p>
            <a:r>
              <a:rPr lang="en-US" sz="2600" dirty="0" smtClean="0">
                <a:solidFill>
                  <a:srgbClr val="0000FF"/>
                </a:solidFill>
                <a:latin typeface="Comic Sans MS"/>
              </a:rPr>
              <a:t>sim</a:t>
            </a:r>
            <a:r>
              <a:rPr lang="en-US" sz="2600" baseline="-25000" dirty="0" smtClean="0">
                <a:solidFill>
                  <a:srgbClr val="0000FF"/>
                </a:solidFill>
                <a:latin typeface="Comic Sans MS"/>
              </a:rPr>
              <a:t>12</a:t>
            </a:r>
          </a:p>
          <a:p>
            <a:r>
              <a:rPr lang="en-US" dirty="0" smtClean="0">
                <a:solidFill>
                  <a:srgbClr val="0000FF"/>
                </a:solidFill>
                <a:latin typeface="Comic Sans MS"/>
              </a:rPr>
              <a:t>sim</a:t>
            </a:r>
            <a:r>
              <a:rPr lang="en-US" sz="2600" baseline="-25000" dirty="0" smtClean="0">
                <a:solidFill>
                  <a:srgbClr val="0000FF"/>
                </a:solidFill>
                <a:latin typeface="Comic Sans MS"/>
              </a:rPr>
              <a:t>13</a:t>
            </a:r>
          </a:p>
          <a:p>
            <a:r>
              <a:rPr lang="en-US" sz="2600" dirty="0" smtClean="0">
                <a:solidFill>
                  <a:srgbClr val="0000FF"/>
                </a:solidFill>
                <a:latin typeface="Comic Sans MS"/>
              </a:rPr>
              <a:t>…</a:t>
            </a:r>
          </a:p>
          <a:p>
            <a:r>
              <a:rPr lang="en-US" dirty="0" smtClean="0">
                <a:solidFill>
                  <a:srgbClr val="0000FF"/>
                </a:solidFill>
                <a:latin typeface="Comic Sans MS"/>
              </a:rPr>
              <a:t>sim</a:t>
            </a:r>
            <a:r>
              <a:rPr lang="en-US" sz="2600" baseline="-25000" dirty="0" smtClean="0">
                <a:solidFill>
                  <a:srgbClr val="0000FF"/>
                </a:solidFill>
                <a:latin typeface="Comic Sans MS"/>
              </a:rPr>
              <a:t>1k</a:t>
            </a:r>
          </a:p>
          <a:p>
            <a:r>
              <a:rPr lang="en-US" dirty="0" smtClean="0">
                <a:solidFill>
                  <a:srgbClr val="0000FF"/>
                </a:solidFill>
                <a:latin typeface="Comic Sans MS"/>
              </a:rPr>
              <a:t>sim</a:t>
            </a:r>
            <a:r>
              <a:rPr lang="en-US" sz="2600" baseline="-25000" dirty="0" smtClean="0">
                <a:solidFill>
                  <a:srgbClr val="0000FF"/>
                </a:solidFill>
                <a:latin typeface="Comic Sans MS"/>
              </a:rPr>
              <a:t>23</a:t>
            </a:r>
          </a:p>
          <a:p>
            <a:endParaRPr lang="en-US" sz="2600" dirty="0" smtClean="0">
              <a:solidFill>
                <a:srgbClr val="0000FF"/>
              </a:solidFill>
              <a:latin typeface="Comic Sans MS"/>
            </a:endParaRPr>
          </a:p>
          <a:p>
            <a:pPr>
              <a:lnSpc>
                <a:spcPts val="1420"/>
              </a:lnSpc>
            </a:pPr>
            <a:r>
              <a:rPr lang="en-US" sz="2600" dirty="0" smtClean="0">
                <a:solidFill>
                  <a:srgbClr val="0000FF"/>
                </a:solidFill>
                <a:latin typeface="Comic Sans MS"/>
              </a:rPr>
              <a:t>.</a:t>
            </a:r>
          </a:p>
          <a:p>
            <a:pPr>
              <a:lnSpc>
                <a:spcPts val="1420"/>
              </a:lnSpc>
            </a:pPr>
            <a:r>
              <a:rPr lang="en-US" sz="2600" dirty="0" smtClean="0">
                <a:solidFill>
                  <a:srgbClr val="0000FF"/>
                </a:solidFill>
                <a:latin typeface="Comic Sans MS"/>
              </a:rPr>
              <a:t>.</a:t>
            </a:r>
          </a:p>
          <a:p>
            <a:pPr>
              <a:lnSpc>
                <a:spcPts val="1420"/>
              </a:lnSpc>
            </a:pPr>
            <a:r>
              <a:rPr lang="en-US" sz="2600" dirty="0" smtClean="0">
                <a:solidFill>
                  <a:srgbClr val="0000FF"/>
                </a:solidFill>
                <a:latin typeface="Comic Sans MS"/>
              </a:rPr>
              <a:t>.</a:t>
            </a:r>
          </a:p>
          <a:p>
            <a:pPr>
              <a:lnSpc>
                <a:spcPts val="1420"/>
              </a:lnSpc>
            </a:pPr>
            <a:endParaRPr lang="en-US" dirty="0" smtClean="0">
              <a:solidFill>
                <a:srgbClr val="0000FF"/>
              </a:solidFill>
              <a:latin typeface="Comic Sans MS"/>
            </a:endParaRPr>
          </a:p>
          <a:p>
            <a:pPr>
              <a:lnSpc>
                <a:spcPts val="1420"/>
              </a:lnSpc>
            </a:pPr>
            <a:endParaRPr lang="en-US" sz="2600" dirty="0" smtClean="0">
              <a:solidFill>
                <a:srgbClr val="0000FF"/>
              </a:solidFill>
              <a:latin typeface="Comic Sans MS"/>
            </a:endParaRPr>
          </a:p>
          <a:p>
            <a:pPr>
              <a:lnSpc>
                <a:spcPts val="1420"/>
              </a:lnSpc>
            </a:pPr>
            <a:endParaRPr lang="en-US" dirty="0" smtClean="0">
              <a:solidFill>
                <a:srgbClr val="0000FF"/>
              </a:solidFill>
              <a:latin typeface="Comic Sans MS"/>
            </a:endParaRPr>
          </a:p>
          <a:p>
            <a:pPr>
              <a:lnSpc>
                <a:spcPts val="1420"/>
              </a:lnSpc>
            </a:pPr>
            <a:endParaRPr lang="en-US" sz="2600" dirty="0" smtClean="0">
              <a:solidFill>
                <a:srgbClr val="0000FF"/>
              </a:solidFill>
              <a:latin typeface="Comic Sans MS"/>
            </a:endParaRPr>
          </a:p>
          <a:p>
            <a:endParaRPr lang="en-US" sz="2600" dirty="0" smtClean="0">
              <a:solidFill>
                <a:srgbClr val="0000FF"/>
              </a:solidFill>
              <a:latin typeface="Comic Sans MS"/>
            </a:endParaRPr>
          </a:p>
          <a:p>
            <a:r>
              <a:rPr lang="en-US" dirty="0" smtClean="0">
                <a:solidFill>
                  <a:srgbClr val="0000FF"/>
                </a:solidFill>
                <a:latin typeface="Comic Sans MS"/>
              </a:rPr>
              <a:t>sim</a:t>
            </a:r>
            <a:r>
              <a:rPr lang="en-US" sz="2600" baseline="-25000" dirty="0" smtClean="0">
                <a:solidFill>
                  <a:srgbClr val="0000FF"/>
                </a:solidFill>
                <a:latin typeface="Comic Sans MS"/>
              </a:rPr>
              <a:t>k-1,k</a:t>
            </a:r>
            <a:endParaRPr lang="en-US" sz="2600" baseline="-25000" dirty="0">
              <a:solidFill>
                <a:srgbClr val="0000FF"/>
              </a:solidFill>
              <a:latin typeface="Comic Sans MS"/>
            </a:endParaRPr>
          </a:p>
        </p:txBody>
      </p:sp>
      <p:sp>
        <p:nvSpPr>
          <p:cNvPr id="81" name="TextBox 80"/>
          <p:cNvSpPr txBox="1"/>
          <p:nvPr/>
        </p:nvSpPr>
        <p:spPr>
          <a:xfrm>
            <a:off x="7267508" y="971165"/>
            <a:ext cx="1876492" cy="769441"/>
          </a:xfrm>
          <a:prstGeom prst="rect">
            <a:avLst/>
          </a:prstGeom>
          <a:solidFill>
            <a:schemeClr val="bg1"/>
          </a:solidFill>
        </p:spPr>
        <p:txBody>
          <a:bodyPr wrap="square" rtlCol="0">
            <a:spAutoFit/>
          </a:bodyPr>
          <a:lstStyle/>
          <a:p>
            <a:r>
              <a:rPr lang="en-US" sz="2200" b="1" dirty="0" smtClean="0"/>
              <a:t>Similarity scores</a:t>
            </a:r>
            <a:endParaRPr lang="en-US" sz="2200" b="1" dirty="0"/>
          </a:p>
        </p:txBody>
      </p:sp>
      <p:sp>
        <p:nvSpPr>
          <p:cNvPr id="82" name="Rectangle 81"/>
          <p:cNvSpPr/>
          <p:nvPr/>
        </p:nvSpPr>
        <p:spPr>
          <a:xfrm>
            <a:off x="5588008" y="905728"/>
            <a:ext cx="3412060" cy="5450622"/>
          </a:xfrm>
          <a:prstGeom prst="rect">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Arrow 82"/>
          <p:cNvSpPr/>
          <p:nvPr/>
        </p:nvSpPr>
        <p:spPr>
          <a:xfrm>
            <a:off x="2328647" y="3294145"/>
            <a:ext cx="593951" cy="612733"/>
          </a:xfrm>
          <a:prstGeom prst="rightArrow">
            <a:avLst/>
          </a:prstGeom>
          <a:gradFill flip="none" rotWithShape="1">
            <a:gsLst>
              <a:gs pos="0">
                <a:schemeClr val="tx1"/>
              </a:gs>
              <a:gs pos="100000">
                <a:srgbClr val="FFFFFF"/>
              </a:gs>
            </a:gsLst>
            <a:path path="circle">
              <a:fillToRect l="100000" t="100000"/>
            </a:path>
            <a:tileRect r="-100000" b="-100000"/>
          </a:gradFill>
          <a:ln>
            <a:solidFill>
              <a:schemeClr val="accent4">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p>
        </p:txBody>
      </p:sp>
      <p:graphicFrame>
        <p:nvGraphicFramePr>
          <p:cNvPr id="72" name="Object 71"/>
          <p:cNvGraphicFramePr>
            <a:graphicFrameLocks noChangeAspect="1"/>
          </p:cNvGraphicFramePr>
          <p:nvPr/>
        </p:nvGraphicFramePr>
        <p:xfrm>
          <a:off x="5602209" y="4017303"/>
          <a:ext cx="2743200" cy="736600"/>
        </p:xfrm>
        <a:graphic>
          <a:graphicData uri="http://schemas.openxmlformats.org/presentationml/2006/ole">
            <mc:AlternateContent xmlns:mc="http://schemas.openxmlformats.org/markup-compatibility/2006">
              <mc:Choice xmlns:v="urn:schemas-microsoft-com:vml" Requires="v">
                <p:oleObj spid="_x0000_s119838" name="Equation" r:id="rId8" imgW="2743200" imgH="736600" progId="Equation.3">
                  <p:embed/>
                </p:oleObj>
              </mc:Choice>
              <mc:Fallback>
                <p:oleObj name="Equation" r:id="rId8" imgW="2743200" imgH="73660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2209" y="4017303"/>
                        <a:ext cx="27432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TextBox 72"/>
          <p:cNvSpPr txBox="1"/>
          <p:nvPr/>
        </p:nvSpPr>
        <p:spPr>
          <a:xfrm>
            <a:off x="-120312" y="5962311"/>
            <a:ext cx="7620001" cy="492443"/>
          </a:xfrm>
          <a:prstGeom prst="rect">
            <a:avLst/>
          </a:prstGeom>
          <a:noFill/>
        </p:spPr>
        <p:txBody>
          <a:bodyPr wrap="square" rtlCol="0">
            <a:spAutoFit/>
          </a:bodyPr>
          <a:lstStyle/>
          <a:p>
            <a:r>
              <a:rPr lang="en-US" dirty="0" smtClean="0"/>
              <a:t>[</a:t>
            </a:r>
            <a:r>
              <a:rPr lang="en-US" dirty="0" err="1" smtClean="0"/>
              <a:t>Berlingerio</a:t>
            </a:r>
            <a:r>
              <a:rPr lang="en-US" dirty="0" smtClean="0"/>
              <a:t>, Koutra, </a:t>
            </a:r>
            <a:r>
              <a:rPr lang="en-US" dirty="0" err="1" smtClean="0"/>
              <a:t>Eliassi-Rad</a:t>
            </a:r>
            <a:r>
              <a:rPr lang="en-US" dirty="0" smtClean="0"/>
              <a:t>, Faloutsos ‘13]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4" y="0"/>
            <a:ext cx="9008533" cy="1143000"/>
          </a:xfrm>
        </p:spPr>
        <p:txBody>
          <a:bodyPr>
            <a:normAutofit fontScale="90000"/>
          </a:bodyPr>
          <a:lstStyle/>
          <a:p>
            <a:r>
              <a:rPr lang="en-US" dirty="0" smtClean="0"/>
              <a:t>Application: </a:t>
            </a:r>
            <a:br>
              <a:rPr lang="en-US" dirty="0" smtClean="0"/>
            </a:br>
            <a:r>
              <a:rPr lang="en-US" dirty="0" smtClean="0"/>
              <a:t>Discontinuity Detection in Yahoo! IM</a:t>
            </a:r>
            <a:endParaRPr lang="en-US" dirty="0"/>
          </a:p>
        </p:txBody>
      </p:sp>
      <p:pic>
        <p:nvPicPr>
          <p:cNvPr id="30" name="Content Placeholder 29" descr="Screen shot 2012-09-12 at 10.24.58 P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29677" y="1188302"/>
            <a:ext cx="5607575" cy="3896689"/>
          </a:xfrm>
        </p:spPr>
      </p:pic>
      <p:sp>
        <p:nvSpPr>
          <p:cNvPr id="5" name="Slide Number Placeholder 4"/>
          <p:cNvSpPr>
            <a:spLocks noGrp="1"/>
          </p:cNvSpPr>
          <p:nvPr>
            <p:ph type="sldNum" sz="quarter" idx="12"/>
          </p:nvPr>
        </p:nvSpPr>
        <p:spPr/>
        <p:txBody>
          <a:bodyPr/>
          <a:lstStyle/>
          <a:p>
            <a:fld id="{860860AA-42BA-2A47-B4F4-06681ACE193E}" type="slidenum">
              <a:rPr lang="en-US" smtClean="0"/>
              <a:pPr/>
              <a:t>36</a:t>
            </a:fld>
            <a:endParaRPr lang="en-US"/>
          </a:p>
        </p:txBody>
      </p:sp>
      <p:sp>
        <p:nvSpPr>
          <p:cNvPr id="32" name="Rounded Rectangle 31"/>
          <p:cNvSpPr/>
          <p:nvPr/>
        </p:nvSpPr>
        <p:spPr>
          <a:xfrm>
            <a:off x="5735053" y="4555577"/>
            <a:ext cx="3347814" cy="1230583"/>
          </a:xfrm>
          <a:prstGeom prst="roundRect">
            <a:avLst>
              <a:gd name="adj" fmla="val 5337"/>
            </a:avLst>
          </a:prstGeom>
          <a:noFill/>
          <a:ln w="28575">
            <a:gradFill flip="none" rotWithShape="1">
              <a:gsLst>
                <a:gs pos="0">
                  <a:srgbClr val="000090"/>
                </a:gs>
                <a:gs pos="100000">
                  <a:srgbClr val="FFFFFF"/>
                </a:gs>
              </a:gsLst>
              <a:lin ang="180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ts val="2880"/>
              </a:lnSpc>
            </a:pPr>
            <a:r>
              <a:rPr lang="en-US" sz="2400" b="1" dirty="0" smtClean="0">
                <a:solidFill>
                  <a:schemeClr val="tx1"/>
                </a:solidFill>
              </a:rPr>
              <a:t>nodes</a:t>
            </a:r>
            <a:r>
              <a:rPr lang="en-US" sz="2400" dirty="0" smtClean="0">
                <a:solidFill>
                  <a:schemeClr val="tx1"/>
                </a:solidFill>
              </a:rPr>
              <a:t>: IM users</a:t>
            </a:r>
          </a:p>
          <a:p>
            <a:pPr algn="just">
              <a:lnSpc>
                <a:spcPts val="2880"/>
              </a:lnSpc>
            </a:pPr>
            <a:r>
              <a:rPr lang="en-US" sz="2400" b="1" dirty="0" smtClean="0">
                <a:solidFill>
                  <a:schemeClr val="tx1"/>
                </a:solidFill>
              </a:rPr>
              <a:t>edges</a:t>
            </a:r>
            <a:r>
              <a:rPr lang="en-US" sz="2400" dirty="0" smtClean="0">
                <a:solidFill>
                  <a:schemeClr val="tx1"/>
                </a:solidFill>
              </a:rPr>
              <a:t>: communication</a:t>
            </a:r>
          </a:p>
          <a:p>
            <a:pPr algn="just">
              <a:lnSpc>
                <a:spcPts val="2880"/>
              </a:lnSpc>
            </a:pPr>
            <a:r>
              <a:rPr lang="en-US" sz="2400" dirty="0" smtClean="0">
                <a:solidFill>
                  <a:schemeClr val="tx1"/>
                </a:solidFill>
              </a:rPr>
              <a:t>             events</a:t>
            </a:r>
            <a:endParaRPr lang="en-US" dirty="0">
              <a:solidFill>
                <a:schemeClr val="tx1"/>
              </a:solidFill>
            </a:endParaRPr>
          </a:p>
        </p:txBody>
      </p:sp>
      <p:sp>
        <p:nvSpPr>
          <p:cNvPr id="33" name="Up Arrow 32"/>
          <p:cNvSpPr/>
          <p:nvPr/>
        </p:nvSpPr>
        <p:spPr>
          <a:xfrm>
            <a:off x="2295729" y="5128281"/>
            <a:ext cx="364067" cy="392903"/>
          </a:xfrm>
          <a:prstGeom prst="upArrow">
            <a:avLst/>
          </a:prstGeom>
          <a:gradFill flip="none" rotWithShape="1">
            <a:gsLst>
              <a:gs pos="0">
                <a:srgbClr val="FF0000"/>
              </a:gs>
              <a:gs pos="100000">
                <a:srgbClr val="FFFFFF"/>
              </a:gs>
            </a:gsLst>
            <a:lin ang="2076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997668" y="1988733"/>
            <a:ext cx="3085200" cy="1938992"/>
          </a:xfrm>
          <a:prstGeom prst="rect">
            <a:avLst/>
          </a:prstGeom>
          <a:noFill/>
        </p:spPr>
        <p:txBody>
          <a:bodyPr wrap="square" rtlCol="0">
            <a:spAutoFit/>
          </a:bodyPr>
          <a:lstStyle/>
          <a:p>
            <a:pPr marL="457200" indent="-457200">
              <a:buAutoNum type="arabicPeriod"/>
            </a:pPr>
            <a:r>
              <a:rPr lang="en-US" sz="2400" b="1" dirty="0" smtClean="0">
                <a:solidFill>
                  <a:srgbClr val="FF0000"/>
                </a:solidFill>
                <a:latin typeface="Trebuchet MS"/>
              </a:rPr>
              <a:t>Microsoft offers </a:t>
            </a:r>
          </a:p>
          <a:p>
            <a:pPr marL="457200" indent="-457200"/>
            <a:r>
              <a:rPr lang="en-US" sz="2400" b="1" dirty="0" smtClean="0">
                <a:solidFill>
                  <a:srgbClr val="FF0000"/>
                </a:solidFill>
                <a:latin typeface="Trebuchet MS"/>
              </a:rPr>
              <a:t>     to buy Yahoo!.</a:t>
            </a:r>
          </a:p>
          <a:p>
            <a:r>
              <a:rPr lang="en-US" sz="2400" b="1" dirty="0" smtClean="0">
                <a:solidFill>
                  <a:srgbClr val="FF0000"/>
                </a:solidFill>
                <a:latin typeface="Trebuchet MS"/>
              </a:rPr>
              <a:t>2. New features for </a:t>
            </a:r>
          </a:p>
          <a:p>
            <a:r>
              <a:rPr lang="en-US" sz="2400" b="1" dirty="0" err="1" smtClean="0">
                <a:solidFill>
                  <a:srgbClr val="FF0000"/>
                </a:solidFill>
                <a:latin typeface="Trebuchet MS"/>
              </a:rPr>
              <a:t>flickr</a:t>
            </a:r>
            <a:r>
              <a:rPr lang="en-US" sz="2400" b="1" dirty="0" smtClean="0">
                <a:solidFill>
                  <a:srgbClr val="FF0000"/>
                </a:solidFill>
                <a:latin typeface="Trebuchet MS"/>
              </a:rPr>
              <a:t> were announced.</a:t>
            </a:r>
            <a:endParaRPr lang="en-US" sz="2400" b="1" dirty="0">
              <a:solidFill>
                <a:srgbClr val="FF0000"/>
              </a:solidFill>
              <a:latin typeface="Trebuchet MS"/>
            </a:endParaRPr>
          </a:p>
        </p:txBody>
      </p:sp>
      <p:sp>
        <p:nvSpPr>
          <p:cNvPr id="35" name="Oval 34"/>
          <p:cNvSpPr/>
          <p:nvPr/>
        </p:nvSpPr>
        <p:spPr>
          <a:xfrm>
            <a:off x="2295845" y="4390558"/>
            <a:ext cx="363951" cy="25159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20312" y="5962311"/>
            <a:ext cx="7620001" cy="492443"/>
          </a:xfrm>
          <a:prstGeom prst="rect">
            <a:avLst/>
          </a:prstGeom>
          <a:noFill/>
        </p:spPr>
        <p:txBody>
          <a:bodyPr wrap="square" rtlCol="0">
            <a:spAutoFit/>
          </a:bodyPr>
          <a:lstStyle/>
          <a:p>
            <a:r>
              <a:rPr lang="en-US" dirty="0" smtClean="0"/>
              <a:t>[</a:t>
            </a:r>
            <a:r>
              <a:rPr lang="en-US" dirty="0" err="1" smtClean="0"/>
              <a:t>Berlingerio</a:t>
            </a:r>
            <a:r>
              <a:rPr lang="en-US" dirty="0" smtClean="0"/>
              <a:t>, Koutra, </a:t>
            </a:r>
            <a:r>
              <a:rPr lang="en-US" dirty="0" err="1" smtClean="0"/>
              <a:t>Eliassi-Rad</a:t>
            </a:r>
            <a:r>
              <a:rPr lang="en-US" dirty="0" smtClean="0"/>
              <a:t>, Faloutsos ‘13]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37</a:t>
            </a:fld>
            <a:endParaRPr lang="en-US" dirty="0"/>
          </a:p>
        </p:txBody>
      </p:sp>
      <p:sp>
        <p:nvSpPr>
          <p:cNvPr id="5" name="TextBox 4"/>
          <p:cNvSpPr txBox="1"/>
          <p:nvPr/>
        </p:nvSpPr>
        <p:spPr>
          <a:xfrm>
            <a:off x="2927684" y="40105"/>
            <a:ext cx="184666" cy="492443"/>
          </a:xfrm>
          <a:prstGeom prst="rect">
            <a:avLst/>
          </a:prstGeom>
          <a:noFill/>
        </p:spPr>
        <p:txBody>
          <a:bodyPr wrap="none" rtlCol="0">
            <a:spAutoFit/>
          </a:bodyPr>
          <a:lstStyle/>
          <a:p>
            <a:endParaRPr lang="en-US" dirty="0"/>
          </a:p>
        </p:txBody>
      </p:sp>
      <p:sp>
        <p:nvSpPr>
          <p:cNvPr id="6" name="Content Placeholder 5"/>
          <p:cNvSpPr>
            <a:spLocks noGrp="1"/>
          </p:cNvSpPr>
          <p:nvPr>
            <p:ph idx="1"/>
          </p:nvPr>
        </p:nvSpPr>
        <p:spPr>
          <a:xfrm>
            <a:off x="685799" y="1143000"/>
            <a:ext cx="8057147" cy="5091254"/>
          </a:xfrm>
        </p:spPr>
        <p:txBody>
          <a:bodyPr/>
          <a:lstStyle/>
          <a:p>
            <a:pPr marL="342900" lvl="1" indent="-342900">
              <a:buFontTx/>
              <a:buChar char="•"/>
            </a:pPr>
            <a:r>
              <a:rPr lang="en-US" dirty="0" smtClean="0"/>
              <a:t>SVM on global feature vectors </a:t>
            </a:r>
          </a:p>
          <a:p>
            <a:pPr marL="342900" lvl="1" indent="-342900">
              <a:buNone/>
            </a:pPr>
            <a:r>
              <a:rPr lang="en-US" dirty="0" smtClean="0"/>
              <a:t>       [Li+, </a:t>
            </a:r>
            <a:r>
              <a:rPr lang="en-US" dirty="0" err="1" smtClean="0"/>
              <a:t>Zaki</a:t>
            </a:r>
            <a:r>
              <a:rPr lang="en-US" dirty="0" smtClean="0"/>
              <a:t> ’12]</a:t>
            </a:r>
          </a:p>
          <a:p>
            <a:r>
              <a:rPr lang="en-US" dirty="0" smtClean="0"/>
              <a:t>Edge curvatures under heat kernel embedding </a:t>
            </a:r>
          </a:p>
          <a:p>
            <a:pPr>
              <a:buNone/>
            </a:pPr>
            <a:r>
              <a:rPr lang="en-US" dirty="0" smtClean="0"/>
              <a:t>      [</a:t>
            </a:r>
            <a:r>
              <a:rPr lang="en-US" dirty="0" err="1" smtClean="0"/>
              <a:t>Elghawalby</a:t>
            </a:r>
            <a:r>
              <a:rPr lang="en-US" dirty="0" smtClean="0"/>
              <a:t> &amp; Hancock ’08]</a:t>
            </a:r>
          </a:p>
          <a:p>
            <a:r>
              <a:rPr lang="en-US" dirty="0" smtClean="0"/>
              <a:t>Number of spanning trees </a:t>
            </a:r>
          </a:p>
          <a:p>
            <a:pPr>
              <a:buNone/>
            </a:pPr>
            <a:r>
              <a:rPr lang="en-US" dirty="0" smtClean="0"/>
              <a:t>      [</a:t>
            </a:r>
            <a:r>
              <a:rPr lang="en-US" dirty="0" err="1" smtClean="0"/>
              <a:t>Kelmans</a:t>
            </a:r>
            <a:r>
              <a:rPr lang="en-US" dirty="0" smtClean="0"/>
              <a:t> ’76]</a:t>
            </a:r>
          </a:p>
          <a:p>
            <a:r>
              <a:rPr lang="en-US"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Roadmap</a:t>
            </a:r>
            <a:endParaRPr lang="en-US"/>
          </a:p>
        </p:txBody>
      </p:sp>
      <p:sp>
        <p:nvSpPr>
          <p:cNvPr id="24579" name="Content Placeholder 2"/>
          <p:cNvSpPr>
            <a:spLocks noGrp="1"/>
          </p:cNvSpPr>
          <p:nvPr>
            <p:ph idx="1"/>
          </p:nvPr>
        </p:nvSpPr>
        <p:spPr/>
        <p:txBody>
          <a:bodyPr/>
          <a:lstStyle/>
          <a:p>
            <a:r>
              <a:rPr lang="en-US" dirty="0" smtClean="0"/>
              <a:t>Known node correspondence</a:t>
            </a:r>
          </a:p>
          <a:p>
            <a:r>
              <a:rPr lang="en-US" dirty="0" smtClean="0"/>
              <a:t>Unknown node correspondence</a:t>
            </a:r>
          </a:p>
          <a:p>
            <a:pPr lvl="1"/>
            <a:r>
              <a:rPr lang="en-US" dirty="0" smtClean="0"/>
              <a:t>Motivation</a:t>
            </a:r>
          </a:p>
          <a:p>
            <a:pPr lvl="1"/>
            <a:r>
              <a:rPr lang="en-US" dirty="0" err="1" smtClean="0"/>
              <a:t>Unipartite</a:t>
            </a:r>
            <a:r>
              <a:rPr lang="en-US" dirty="0" smtClean="0"/>
              <a:t> graphs</a:t>
            </a:r>
          </a:p>
          <a:p>
            <a:pPr lvl="2"/>
            <a:r>
              <a:rPr lang="en-US" dirty="0" smtClean="0"/>
              <a:t>Avoiding the correspondence problem</a:t>
            </a:r>
          </a:p>
          <a:p>
            <a:pPr lvl="2"/>
            <a:r>
              <a:rPr lang="en-US" dirty="0" smtClean="0"/>
              <a:t>Solving the correspondence problem</a:t>
            </a:r>
          </a:p>
          <a:p>
            <a:pPr lvl="1"/>
            <a:r>
              <a:rPr lang="en-US" dirty="0" smtClean="0"/>
              <a:t>Bipartite graphs</a:t>
            </a:r>
          </a:p>
          <a:p>
            <a:pPr lvl="1"/>
            <a:r>
              <a:rPr lang="en-US" dirty="0" smtClean="0"/>
              <a:t>Summary</a:t>
            </a:r>
          </a:p>
        </p:txBody>
      </p:sp>
      <p:sp>
        <p:nvSpPr>
          <p:cNvPr id="9" name="Slide Number Placeholder 8"/>
          <p:cNvSpPr>
            <a:spLocks noGrp="1"/>
          </p:cNvSpPr>
          <p:nvPr>
            <p:ph type="sldNum" sz="quarter" idx="12"/>
          </p:nvPr>
        </p:nvSpPr>
        <p:spPr/>
        <p:txBody>
          <a:bodyPr/>
          <a:lstStyle/>
          <a:p>
            <a:fld id="{DCE7192F-BC13-4247-B5B9-A19097533586}" type="slidenum">
              <a:rPr lang="en-US" smtClean="0"/>
              <a:pPr/>
              <a:t>38</a:t>
            </a:fld>
            <a:endParaRPr lang="en-US" dirty="0"/>
          </a:p>
        </p:txBody>
      </p:sp>
      <p:pic>
        <p:nvPicPr>
          <p:cNvPr id="24583"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286935"/>
            <a:ext cx="24574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644299" y="3542588"/>
            <a:ext cx="5561279" cy="512147"/>
          </a:xfrm>
          <a:prstGeom prst="rect">
            <a:avLst/>
          </a:prstGeom>
          <a:noFill/>
          <a:ln w="38100">
            <a:solidFill>
              <a:srgbClr val="8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Eigen-Decomposition Approach</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39</a:t>
            </a:fld>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a:t>
            </a:r>
            <a:r>
              <a:rPr lang="en-US" b="1" dirty="0" smtClean="0">
                <a:solidFill>
                  <a:schemeClr val="accent6"/>
                </a:solidFill>
              </a:rPr>
              <a:t>A</a:t>
            </a:r>
            <a:r>
              <a:rPr lang="en-US" dirty="0" smtClean="0"/>
              <a:t>                                     </a:t>
            </a:r>
            <a:r>
              <a:rPr lang="en-US" b="1" dirty="0" smtClean="0">
                <a:solidFill>
                  <a:srgbClr val="008000"/>
                </a:solidFill>
              </a:rPr>
              <a:t>B</a:t>
            </a:r>
            <a:endParaRPr lang="en-US" dirty="0" smtClean="0"/>
          </a:p>
          <a:p>
            <a:endParaRPr lang="en-US" dirty="0" smtClean="0"/>
          </a:p>
          <a:p>
            <a:pPr>
              <a:buNone/>
            </a:pPr>
            <a:endParaRPr lang="en-US" dirty="0"/>
          </a:p>
        </p:txBody>
      </p:sp>
      <p:sp>
        <p:nvSpPr>
          <p:cNvPr id="6" name="Rectangle 5"/>
          <p:cNvSpPr/>
          <p:nvPr/>
        </p:nvSpPr>
        <p:spPr>
          <a:xfrm>
            <a:off x="598692" y="5816358"/>
            <a:ext cx="2465564" cy="492443"/>
          </a:xfrm>
          <a:prstGeom prst="rect">
            <a:avLst/>
          </a:prstGeom>
        </p:spPr>
        <p:txBody>
          <a:bodyPr wrap="none">
            <a:spAutoFit/>
          </a:bodyPr>
          <a:lstStyle/>
          <a:p>
            <a:pPr lvl="1">
              <a:buNone/>
            </a:pPr>
            <a:r>
              <a:rPr lang="en-US" dirty="0" smtClean="0">
                <a:latin typeface="Trebuchet MS"/>
              </a:rPr>
              <a:t>[</a:t>
            </a:r>
            <a:r>
              <a:rPr lang="en-US" dirty="0" err="1" smtClean="0">
                <a:latin typeface="Trebuchet MS"/>
              </a:rPr>
              <a:t>Umeyama</a:t>
            </a:r>
            <a:r>
              <a:rPr lang="en-US" dirty="0" smtClean="0">
                <a:latin typeface="Trebuchet MS"/>
              </a:rPr>
              <a:t> ‘88]</a:t>
            </a:r>
          </a:p>
        </p:txBody>
      </p:sp>
      <p:pic>
        <p:nvPicPr>
          <p:cNvPr id="8" name="Picture 7"/>
          <p:cNvPicPr>
            <a:picLocks/>
          </p:cNvPicPr>
          <p:nvPr/>
        </p:nvPicPr>
        <p:blipFill>
          <a:blip r:embed="rId2" cstate="screen">
            <a:extLst>
              <a:ext uri="{28A0092B-C50C-407E-A947-70E740481C1C}">
                <a14:useLocalDpi xmlns:a14="http://schemas.microsoft.com/office/drawing/2010/main"/>
              </a:ext>
            </a:extLst>
          </a:blip>
          <a:srcRect l="6585" t="5053" r="15220" b="6316"/>
          <a:stretch>
            <a:fillRect/>
          </a:stretch>
        </p:blipFill>
        <p:spPr>
          <a:xfrm>
            <a:off x="1506319" y="1325777"/>
            <a:ext cx="2032978" cy="1820699"/>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665913" y="1332975"/>
            <a:ext cx="1954083" cy="1823862"/>
          </a:xfrm>
          <a:prstGeom prst="rect">
            <a:avLst/>
          </a:prstGeom>
        </p:spPr>
      </p:pic>
      <p:sp>
        <p:nvSpPr>
          <p:cNvPr id="12" name="Rectangle 11"/>
          <p:cNvSpPr/>
          <p:nvPr/>
        </p:nvSpPr>
        <p:spPr>
          <a:xfrm>
            <a:off x="3668545" y="1349286"/>
            <a:ext cx="1887105" cy="523220"/>
          </a:xfrm>
          <a:prstGeom prst="rect">
            <a:avLst/>
          </a:prstGeom>
        </p:spPr>
        <p:txBody>
          <a:bodyPr wrap="none">
            <a:spAutoFit/>
          </a:bodyPr>
          <a:lstStyle/>
          <a:p>
            <a:r>
              <a:rPr lang="en-US" sz="2800" b="1" dirty="0" smtClean="0">
                <a:solidFill>
                  <a:schemeClr val="accent2"/>
                </a:solidFill>
              </a:rPr>
              <a:t>G</a:t>
            </a:r>
            <a:r>
              <a:rPr lang="en-US" sz="2800" b="1" baseline="-25000" dirty="0" smtClean="0">
                <a:solidFill>
                  <a:schemeClr val="accent2"/>
                </a:solidFill>
              </a:rPr>
              <a:t>A</a:t>
            </a:r>
            <a:r>
              <a:rPr lang="en-US" sz="2800" dirty="0" smtClean="0"/>
              <a:t>       </a:t>
            </a:r>
            <a:r>
              <a:rPr lang="en-US" sz="2800" b="1" dirty="0" smtClean="0">
                <a:solidFill>
                  <a:srgbClr val="3A8051"/>
                </a:solidFill>
              </a:rPr>
              <a:t> G</a:t>
            </a:r>
            <a:r>
              <a:rPr lang="en-US" sz="2800" b="1" baseline="-25000" dirty="0" smtClean="0">
                <a:solidFill>
                  <a:srgbClr val="3A8051"/>
                </a:solidFill>
              </a:rPr>
              <a:t>B</a:t>
            </a:r>
            <a:endParaRPr lang="en-US" dirty="0"/>
          </a:p>
        </p:txBody>
      </p:sp>
      <p:sp>
        <p:nvSpPr>
          <p:cNvPr id="13" name="Content Placeholder 2"/>
          <p:cNvSpPr txBox="1">
            <a:spLocks/>
          </p:cNvSpPr>
          <p:nvPr/>
        </p:nvSpPr>
        <p:spPr bwMode="auto">
          <a:xfrm>
            <a:off x="2515936" y="3854529"/>
            <a:ext cx="4609431" cy="94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p>
            <a:pPr marL="342900" lvl="0" indent="-342900" algn="l" eaLnBrk="0" hangingPunct="0">
              <a:spcBef>
                <a:spcPts val="300"/>
              </a:spcBef>
              <a:spcAft>
                <a:spcPts val="300"/>
              </a:spcAft>
            </a:pPr>
            <a:r>
              <a:rPr kumimoji="0" lang="en-US" sz="2800" b="1" i="0" u="sng"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Goal</a:t>
            </a:r>
            <a:r>
              <a:rPr kumimoji="0" lang="en-US" sz="2800" b="1" i="0"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min </a:t>
            </a:r>
            <a:r>
              <a:rPr kumimoji="0" lang="en-US" sz="2800" b="1" i="0" u="none" strike="noStrike" kern="0" cap="none" spc="-70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P</a:t>
            </a:r>
            <a:r>
              <a:rPr lang="en-US" sz="2800" b="1" dirty="0" smtClean="0">
                <a:solidFill>
                  <a:schemeClr val="accent6"/>
                </a:solidFill>
              </a:rPr>
              <a:t>A</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P</a:t>
            </a:r>
            <a:r>
              <a:rPr kumimoji="0" lang="en-US" sz="2800" b="1" i="0" u="none" strike="noStrike" kern="0" cap="none" spc="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rPr>
              <a:t>T</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 </a:t>
            </a:r>
            <a:r>
              <a:rPr lang="en-US" sz="2800" b="1" dirty="0" smtClean="0">
                <a:solidFill>
                  <a:srgbClr val="008000"/>
                </a:solidFill>
              </a:rPr>
              <a:t>B</a:t>
            </a:r>
            <a:r>
              <a:rPr kumimoji="0" lang="en-US" sz="2800" b="1" i="0" u="none" strike="noStrike" kern="0" cap="none" spc="-74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a:t>
            </a:r>
            <a:r>
              <a:rPr kumimoji="0" lang="en-US" sz="2800" b="1" i="0" u="none" strike="noStrike" kern="0" cap="none" spc="-60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b="1" i="0" u="none" strike="noStrike" kern="0" cap="none" spc="-600" normalizeH="0" baseline="-25000" noProof="0" dirty="0" smtClean="0">
                <a:ln>
                  <a:noFill/>
                </a:ln>
                <a:solidFill>
                  <a:schemeClr val="tx1"/>
                </a:solidFill>
                <a:effectLst/>
                <a:uLnTx/>
                <a:uFillTx/>
                <a:latin typeface="Trebuchet MS"/>
                <a:ea typeface="ＭＳ Ｐゴシック" pitchFamily="-112" charset="-128"/>
                <a:cs typeface="ＭＳ Ｐゴシック" pitchFamily="-112" charset="-128"/>
              </a:rPr>
              <a:t>F</a:t>
            </a:r>
            <a:r>
              <a:rPr kumimoji="0" lang="en-US" sz="2800" b="1" i="0" u="none" strike="noStrike" kern="0" cap="none" spc="-60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b="1" i="0" u="none" strike="noStrike" kern="0" cap="none" spc="-60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rPr>
              <a:t>2</a:t>
            </a:r>
          </a:p>
          <a:p>
            <a:pPr marR="0" lvl="0" algn="l" defTabSz="914400" rtl="0" eaLnBrk="0" fontAlgn="base" latinLnBrk="0" hangingPunct="0">
              <a:lnSpc>
                <a:spcPct val="120000"/>
              </a:lnSpc>
              <a:spcBef>
                <a:spcPts val="0"/>
              </a:spcBef>
              <a:spcAft>
                <a:spcPts val="0"/>
              </a:spcAft>
              <a:buClrTx/>
              <a:buSzTx/>
              <a:buFontTx/>
              <a:buNone/>
              <a:tabLst/>
              <a:defRPr/>
            </a:pPr>
            <a:r>
              <a:rPr kumimoji="0" lang="en-US" sz="2800" b="1" kern="0" dirty="0" smtClean="0">
                <a:latin typeface="Trebuchet MS"/>
                <a:ea typeface="ＭＳ Ｐゴシック" pitchFamily="-112" charset="-128"/>
                <a:cs typeface="ＭＳ Ｐゴシック" pitchFamily="-112" charset="-128"/>
              </a:rPr>
              <a:t>          </a:t>
            </a:r>
            <a:r>
              <a:rPr kumimoji="0" lang="en-US" sz="2800" b="1" kern="0" dirty="0" smtClean="0">
                <a:solidFill>
                  <a:srgbClr val="0000FF"/>
                </a:solidFill>
                <a:latin typeface="Trebuchet MS"/>
                <a:ea typeface="ＭＳ Ｐゴシック" pitchFamily="-112" charset="-128"/>
                <a:cs typeface="ＭＳ Ｐゴシック" pitchFamily="-112" charset="-128"/>
              </a:rPr>
              <a:t>P</a:t>
            </a:r>
            <a:endParaRPr kumimoji="0" lang="en-US" sz="2800" b="1" i="0" u="none" strike="noStrike" kern="0" cap="none" normalizeH="0" noProof="0" dirty="0" smtClean="0">
              <a:ln>
                <a:noFill/>
              </a:ln>
              <a:solidFill>
                <a:srgbClr val="0000FF"/>
              </a:solidFill>
              <a:effectLst/>
              <a:uLnTx/>
              <a:uFillTx/>
              <a:latin typeface="Trebuchet MS"/>
              <a:ea typeface="ＭＳ Ｐゴシック" pitchFamily="-112" charset="-128"/>
              <a:cs typeface="ＭＳ Ｐゴシック" pitchFamily="-112" charset="-128"/>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081" b="1" i="0" u="none" strike="noStrike" kern="0" cap="none" spc="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endParaRPr>
          </a:p>
        </p:txBody>
      </p:sp>
      <p:pic>
        <p:nvPicPr>
          <p:cNvPr id="14" name="Picture 13" descr="Screen shot 2012-08-24 at 12.34.13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5008" y="4895538"/>
            <a:ext cx="1082312" cy="981160"/>
          </a:xfrm>
          <a:prstGeom prst="rect">
            <a:avLst/>
          </a:prstGeom>
        </p:spPr>
      </p:pic>
      <p:sp>
        <p:nvSpPr>
          <p:cNvPr id="15" name="Rectangle 14"/>
          <p:cNvSpPr/>
          <p:nvPr/>
        </p:nvSpPr>
        <p:spPr>
          <a:xfrm>
            <a:off x="4831202" y="4802379"/>
            <a:ext cx="3010860" cy="461665"/>
          </a:xfrm>
          <a:prstGeom prst="rect">
            <a:avLst/>
          </a:prstGeom>
        </p:spPr>
        <p:txBody>
          <a:bodyPr wrap="none">
            <a:spAutoFit/>
          </a:bodyPr>
          <a:lstStyle/>
          <a:p>
            <a:r>
              <a:rPr kumimoji="0" lang="en-US" sz="2400" b="1" kern="0" dirty="0" smtClean="0">
                <a:solidFill>
                  <a:schemeClr val="accent3">
                    <a:lumMod val="50000"/>
                  </a:schemeClr>
                </a:solidFill>
                <a:latin typeface="Trebuchet MS"/>
                <a:ea typeface="ＭＳ Ｐゴシック" pitchFamily="-112" charset="-128"/>
                <a:cs typeface="ＭＳ Ｐゴシック" pitchFamily="-112" charset="-128"/>
              </a:rPr>
              <a:t>permutation matrix</a:t>
            </a:r>
            <a:endParaRPr lang="en-US" dirty="0"/>
          </a:p>
        </p:txBody>
      </p:sp>
      <p:cxnSp>
        <p:nvCxnSpPr>
          <p:cNvPr id="17" name="Straight Arrow Connector 16"/>
          <p:cNvCxnSpPr/>
          <p:nvPr/>
        </p:nvCxnSpPr>
        <p:spPr bwMode="auto">
          <a:xfrm rot="10800000">
            <a:off x="4130844" y="4598737"/>
            <a:ext cx="708524" cy="267368"/>
          </a:xfrm>
          <a:prstGeom prst="straightConnector1">
            <a:avLst/>
          </a:prstGeom>
          <a:solidFill>
            <a:schemeClr val="accent1"/>
          </a:solidFill>
          <a:ln w="25400" cap="flat" cmpd="sng" algn="ctr">
            <a:solidFill>
              <a:schemeClr val="tx1"/>
            </a:solidFill>
            <a:prstDash val="solid"/>
            <a:round/>
            <a:headEnd type="none" w="sm" len="sm"/>
            <a:tailEnd type="triangle" w="lg" len="lg"/>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Roadmap</a:t>
            </a:r>
            <a:endParaRPr lang="en-US"/>
          </a:p>
        </p:txBody>
      </p:sp>
      <p:sp>
        <p:nvSpPr>
          <p:cNvPr id="24579" name="Content Placeholder 2"/>
          <p:cNvSpPr>
            <a:spLocks noGrp="1"/>
          </p:cNvSpPr>
          <p:nvPr>
            <p:ph idx="1"/>
          </p:nvPr>
        </p:nvSpPr>
        <p:spPr/>
        <p:txBody>
          <a:bodyPr/>
          <a:lstStyle/>
          <a:p>
            <a:r>
              <a:rPr lang="en-US" dirty="0" smtClean="0"/>
              <a:t>Known node correspondence</a:t>
            </a:r>
          </a:p>
          <a:p>
            <a:r>
              <a:rPr lang="en-US" dirty="0" smtClean="0"/>
              <a:t>Unknown node correspondence</a:t>
            </a:r>
          </a:p>
          <a:p>
            <a:pPr lvl="1"/>
            <a:r>
              <a:rPr lang="en-US" dirty="0" smtClean="0"/>
              <a:t>Motivation</a:t>
            </a:r>
          </a:p>
          <a:p>
            <a:pPr lvl="1"/>
            <a:r>
              <a:rPr lang="en-US" dirty="0" err="1" smtClean="0"/>
              <a:t>Unipartite</a:t>
            </a:r>
            <a:r>
              <a:rPr lang="en-US" dirty="0" smtClean="0"/>
              <a:t> graphs</a:t>
            </a:r>
          </a:p>
          <a:p>
            <a:pPr lvl="1"/>
            <a:r>
              <a:rPr lang="en-US" dirty="0" smtClean="0"/>
              <a:t>Bipartite graphs</a:t>
            </a:r>
          </a:p>
          <a:p>
            <a:pPr lvl="1"/>
            <a:r>
              <a:rPr lang="en-US" dirty="0" smtClean="0"/>
              <a:t>Summary</a:t>
            </a:r>
          </a:p>
        </p:txBody>
      </p:sp>
      <p:sp>
        <p:nvSpPr>
          <p:cNvPr id="9" name="Slide Number Placeholder 8"/>
          <p:cNvSpPr>
            <a:spLocks noGrp="1"/>
          </p:cNvSpPr>
          <p:nvPr>
            <p:ph type="sldNum" sz="quarter" idx="12"/>
          </p:nvPr>
        </p:nvSpPr>
        <p:spPr/>
        <p:txBody>
          <a:bodyPr/>
          <a:lstStyle/>
          <a:p>
            <a:fld id="{DCE7192F-BC13-4247-B5B9-A19097533586}" type="slidenum">
              <a:rPr lang="en-US" smtClean="0"/>
              <a:pPr/>
              <a:t>4</a:t>
            </a:fld>
            <a:endParaRPr lang="en-US" dirty="0"/>
          </a:p>
        </p:txBody>
      </p:sp>
      <p:pic>
        <p:nvPicPr>
          <p:cNvPr id="24583"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286935"/>
            <a:ext cx="24574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109493" y="2117207"/>
            <a:ext cx="4919666" cy="587375"/>
          </a:xfrm>
          <a:prstGeom prst="rect">
            <a:avLst/>
          </a:prstGeom>
          <a:noFill/>
          <a:ln w="38100">
            <a:solidFill>
              <a:srgbClr val="8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p:cNvPicPr>
          <p:nvPr/>
        </p:nvPicPr>
        <p:blipFill>
          <a:blip r:embed="rId2" cstate="screen">
            <a:extLst>
              <a:ext uri="{28A0092B-C50C-407E-A947-70E740481C1C}">
                <a14:useLocalDpi xmlns:a14="http://schemas.microsoft.com/office/drawing/2010/main"/>
              </a:ext>
            </a:extLst>
          </a:blip>
          <a:srcRect l="6585" t="5053" r="15220" b="6316"/>
          <a:stretch>
            <a:fillRect/>
          </a:stretch>
        </p:blipFill>
        <p:spPr>
          <a:xfrm>
            <a:off x="1506319" y="1325777"/>
            <a:ext cx="2032978" cy="1820699"/>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665913" y="1332975"/>
            <a:ext cx="1954083" cy="1823862"/>
          </a:xfrm>
          <a:prstGeom prst="rect">
            <a:avLst/>
          </a:prstGeom>
        </p:spPr>
      </p:pic>
      <p:sp>
        <p:nvSpPr>
          <p:cNvPr id="2" name="Title 1"/>
          <p:cNvSpPr>
            <a:spLocks noGrp="1"/>
          </p:cNvSpPr>
          <p:nvPr>
            <p:ph type="title"/>
          </p:nvPr>
        </p:nvSpPr>
        <p:spPr/>
        <p:txBody>
          <a:bodyPr/>
          <a:lstStyle/>
          <a:p>
            <a:r>
              <a:rPr lang="en-US" dirty="0" smtClean="0"/>
              <a:t>Eigen-Decomposition Approach</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40</a:t>
            </a:fld>
            <a:endParaRPr lang="en-US" dirty="0"/>
          </a:p>
        </p:txBody>
      </p:sp>
      <p:sp>
        <p:nvSpPr>
          <p:cNvPr id="5" name="Content Placeholder 4"/>
          <p:cNvSpPr>
            <a:spLocks noGrp="1"/>
          </p:cNvSpPr>
          <p:nvPr>
            <p:ph idx="1"/>
          </p:nvPr>
        </p:nvSpPr>
        <p:spPr>
          <a:xfrm>
            <a:off x="685800" y="1143000"/>
            <a:ext cx="7963568" cy="5091254"/>
          </a:xfrm>
        </p:spPr>
        <p:txBody>
          <a:bodyPr/>
          <a:lstStyle/>
          <a:p>
            <a:endParaRPr lang="en-US" dirty="0" smtClean="0"/>
          </a:p>
          <a:p>
            <a:endParaRPr lang="en-US" dirty="0" smtClean="0"/>
          </a:p>
          <a:p>
            <a:endParaRPr lang="en-US" dirty="0" smtClean="0"/>
          </a:p>
          <a:p>
            <a:endParaRPr lang="en-US" dirty="0" smtClean="0"/>
          </a:p>
          <a:p>
            <a:pPr>
              <a:buNone/>
            </a:pPr>
            <a:r>
              <a:rPr lang="en-US" dirty="0" smtClean="0"/>
              <a:t>              </a:t>
            </a:r>
            <a:r>
              <a:rPr lang="en-US" b="1" dirty="0" smtClean="0">
                <a:solidFill>
                  <a:schemeClr val="accent6"/>
                </a:solidFill>
              </a:rPr>
              <a:t>A</a:t>
            </a:r>
            <a:r>
              <a:rPr lang="en-US" dirty="0" smtClean="0"/>
              <a:t>                                   </a:t>
            </a:r>
            <a:r>
              <a:rPr lang="en-US" b="1" dirty="0" smtClean="0">
                <a:solidFill>
                  <a:srgbClr val="008000"/>
                </a:solidFill>
              </a:rPr>
              <a:t>B</a:t>
            </a:r>
            <a:endParaRPr lang="en-US" baseline="-25000" dirty="0" smtClean="0"/>
          </a:p>
          <a:p>
            <a:pPr>
              <a:buNone/>
            </a:pPr>
            <a:endParaRPr lang="en-US" sz="1500" dirty="0" smtClean="0"/>
          </a:p>
          <a:p>
            <a:pPr>
              <a:buNone/>
            </a:pPr>
            <a:r>
              <a:rPr lang="en-US" b="1" dirty="0" smtClean="0">
                <a:solidFill>
                  <a:schemeClr val="accent6"/>
                </a:solidFill>
              </a:rPr>
              <a:t>       A</a:t>
            </a:r>
            <a:r>
              <a:rPr lang="en-US" dirty="0" smtClean="0"/>
              <a:t> = </a:t>
            </a:r>
            <a:r>
              <a:rPr lang="en-US" b="1" dirty="0" smtClean="0"/>
              <a:t>U</a:t>
            </a:r>
            <a:r>
              <a:rPr lang="en-US" b="1" baseline="-25000" dirty="0" smtClean="0">
                <a:solidFill>
                  <a:schemeClr val="accent6"/>
                </a:solidFill>
              </a:rPr>
              <a:t>A</a:t>
            </a:r>
            <a:r>
              <a:rPr lang="el-GR" b="1" dirty="0" smtClean="0"/>
              <a:t>Λ</a:t>
            </a:r>
            <a:r>
              <a:rPr lang="en-US" b="1" baseline="-25000" dirty="0" smtClean="0">
                <a:solidFill>
                  <a:schemeClr val="accent6"/>
                </a:solidFill>
              </a:rPr>
              <a:t>A</a:t>
            </a:r>
            <a:r>
              <a:rPr lang="en-US" b="1" dirty="0" smtClean="0"/>
              <a:t>U</a:t>
            </a:r>
            <a:r>
              <a:rPr lang="en-US" b="1" baseline="-25000" dirty="0" smtClean="0">
                <a:solidFill>
                  <a:schemeClr val="accent6"/>
                </a:solidFill>
              </a:rPr>
              <a:t>A</a:t>
            </a:r>
            <a:r>
              <a:rPr lang="en-US" baseline="30000" dirty="0" smtClean="0"/>
              <a:t>T</a:t>
            </a:r>
            <a:r>
              <a:rPr lang="en-US" dirty="0" smtClean="0"/>
              <a:t>                      </a:t>
            </a:r>
            <a:r>
              <a:rPr lang="en-US" b="1" dirty="0" smtClean="0">
                <a:solidFill>
                  <a:srgbClr val="008000"/>
                </a:solidFill>
              </a:rPr>
              <a:t>B</a:t>
            </a:r>
            <a:r>
              <a:rPr lang="en-US" dirty="0" smtClean="0"/>
              <a:t> = </a:t>
            </a:r>
            <a:r>
              <a:rPr lang="en-US" b="1" dirty="0" smtClean="0"/>
              <a:t>U</a:t>
            </a:r>
            <a:r>
              <a:rPr lang="en-US" b="1" baseline="-25000" dirty="0" smtClean="0">
                <a:solidFill>
                  <a:srgbClr val="008000"/>
                </a:solidFill>
              </a:rPr>
              <a:t>B</a:t>
            </a:r>
            <a:r>
              <a:rPr lang="el-GR" b="1" dirty="0" smtClean="0"/>
              <a:t>Λ</a:t>
            </a:r>
            <a:r>
              <a:rPr lang="en-US" b="1" baseline="-25000" dirty="0" smtClean="0">
                <a:solidFill>
                  <a:srgbClr val="008000"/>
                </a:solidFill>
              </a:rPr>
              <a:t>B</a:t>
            </a:r>
            <a:r>
              <a:rPr lang="en-US" b="1" dirty="0" smtClean="0"/>
              <a:t>U</a:t>
            </a:r>
            <a:r>
              <a:rPr lang="en-US" b="1" baseline="-25000" dirty="0" smtClean="0">
                <a:solidFill>
                  <a:srgbClr val="008000"/>
                </a:solidFill>
              </a:rPr>
              <a:t>B</a:t>
            </a:r>
            <a:r>
              <a:rPr lang="en-US" baseline="30000" dirty="0" smtClean="0"/>
              <a:t>T</a:t>
            </a:r>
          </a:p>
          <a:p>
            <a:pPr>
              <a:buNone/>
            </a:pPr>
            <a:endParaRPr lang="en-US" dirty="0" smtClean="0"/>
          </a:p>
          <a:p>
            <a:endParaRPr lang="en-US" dirty="0" smtClean="0"/>
          </a:p>
          <a:p>
            <a:pPr>
              <a:buNone/>
            </a:pPr>
            <a:endParaRPr lang="en-US" dirty="0"/>
          </a:p>
        </p:txBody>
      </p:sp>
      <p:sp>
        <p:nvSpPr>
          <p:cNvPr id="6" name="Rectangle 5"/>
          <p:cNvSpPr/>
          <p:nvPr/>
        </p:nvSpPr>
        <p:spPr>
          <a:xfrm>
            <a:off x="6678436" y="5869831"/>
            <a:ext cx="2465564" cy="492443"/>
          </a:xfrm>
          <a:prstGeom prst="rect">
            <a:avLst/>
          </a:prstGeom>
        </p:spPr>
        <p:txBody>
          <a:bodyPr wrap="none">
            <a:spAutoFit/>
          </a:bodyPr>
          <a:lstStyle/>
          <a:p>
            <a:pPr lvl="1">
              <a:buNone/>
            </a:pPr>
            <a:r>
              <a:rPr lang="en-US" dirty="0" smtClean="0">
                <a:latin typeface="Trebuchet MS"/>
              </a:rPr>
              <a:t>[</a:t>
            </a:r>
            <a:r>
              <a:rPr lang="en-US" dirty="0" err="1" smtClean="0">
                <a:latin typeface="Trebuchet MS"/>
              </a:rPr>
              <a:t>Umeyama</a:t>
            </a:r>
            <a:r>
              <a:rPr lang="en-US" dirty="0" smtClean="0">
                <a:latin typeface="Trebuchet MS"/>
              </a:rPr>
              <a:t> ‘88]</a:t>
            </a:r>
          </a:p>
        </p:txBody>
      </p:sp>
      <p:sp>
        <p:nvSpPr>
          <p:cNvPr id="12" name="Rectangle 11"/>
          <p:cNvSpPr/>
          <p:nvPr/>
        </p:nvSpPr>
        <p:spPr>
          <a:xfrm>
            <a:off x="3668545" y="1349286"/>
            <a:ext cx="1887105" cy="523220"/>
          </a:xfrm>
          <a:prstGeom prst="rect">
            <a:avLst/>
          </a:prstGeom>
        </p:spPr>
        <p:txBody>
          <a:bodyPr wrap="none">
            <a:spAutoFit/>
          </a:bodyPr>
          <a:lstStyle/>
          <a:p>
            <a:r>
              <a:rPr lang="en-US" sz="2800" b="1" dirty="0" smtClean="0">
                <a:solidFill>
                  <a:schemeClr val="accent2"/>
                </a:solidFill>
              </a:rPr>
              <a:t>G</a:t>
            </a:r>
            <a:r>
              <a:rPr lang="en-US" sz="2800" b="1" baseline="-25000" dirty="0" smtClean="0">
                <a:solidFill>
                  <a:schemeClr val="accent2"/>
                </a:solidFill>
              </a:rPr>
              <a:t>A</a:t>
            </a:r>
            <a:r>
              <a:rPr lang="en-US" sz="2800" dirty="0" smtClean="0"/>
              <a:t>       </a:t>
            </a:r>
            <a:r>
              <a:rPr lang="en-US" sz="2800" b="1" dirty="0" smtClean="0">
                <a:solidFill>
                  <a:srgbClr val="3A8051"/>
                </a:solidFill>
              </a:rPr>
              <a:t> G</a:t>
            </a:r>
            <a:r>
              <a:rPr lang="en-US" sz="2800" b="1" baseline="-25000" dirty="0" smtClean="0">
                <a:solidFill>
                  <a:srgbClr val="3A8051"/>
                </a:solidFill>
              </a:rPr>
              <a:t>B</a:t>
            </a:r>
            <a:endParaRPr lang="en-US" dirty="0"/>
          </a:p>
        </p:txBody>
      </p:sp>
      <p:sp>
        <p:nvSpPr>
          <p:cNvPr id="9" name="Down Arrow 8"/>
          <p:cNvSpPr/>
          <p:nvPr/>
        </p:nvSpPr>
        <p:spPr bwMode="auto">
          <a:xfrm>
            <a:off x="4104101" y="3128211"/>
            <a:ext cx="975896" cy="855578"/>
          </a:xfrm>
          <a:prstGeom prst="downArrow">
            <a:avLst>
              <a:gd name="adj1" fmla="val 50000"/>
              <a:gd name="adj2" fmla="val 37671"/>
            </a:avLst>
          </a:prstGeom>
          <a:gradFill flip="none" rotWithShape="1">
            <a:gsLst>
              <a:gs pos="0">
                <a:schemeClr val="accent4">
                  <a:lumMod val="75000"/>
                  <a:lumOff val="25000"/>
                </a:schemeClr>
              </a:gs>
              <a:gs pos="100000">
                <a:srgbClr val="FFFFFF"/>
              </a:gs>
            </a:gsLst>
            <a:path path="circle">
              <a:fillToRect l="100000" t="100000"/>
            </a:path>
            <a:tileRect r="-100000" b="-100000"/>
          </a:grad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1" u="none" strike="noStrike" cap="none" normalizeH="0" dirty="0">
              <a:ln>
                <a:noFill/>
              </a:ln>
              <a:solidFill>
                <a:schemeClr val="accent4">
                  <a:lumMod val="50000"/>
                  <a:lumOff val="50000"/>
                </a:schemeClr>
              </a:solidFill>
              <a:effectLst/>
              <a:latin typeface="Trebuchet MS"/>
            </a:endParaRPr>
          </a:p>
        </p:txBody>
      </p:sp>
      <p:sp>
        <p:nvSpPr>
          <p:cNvPr id="10" name="Rectangle 9"/>
          <p:cNvSpPr/>
          <p:nvPr/>
        </p:nvSpPr>
        <p:spPr>
          <a:xfrm>
            <a:off x="3462424" y="3208425"/>
            <a:ext cx="2272632" cy="400110"/>
          </a:xfrm>
          <a:prstGeom prst="rect">
            <a:avLst/>
          </a:prstGeom>
          <a:solidFill>
            <a:schemeClr val="bg1"/>
          </a:solidFill>
          <a:ln>
            <a:solidFill>
              <a:schemeClr val="accent4">
                <a:lumMod val="75000"/>
                <a:lumOff val="25000"/>
              </a:schemeClr>
            </a:solidFill>
          </a:ln>
        </p:spPr>
        <p:txBody>
          <a:bodyPr wrap="square" lIns="0" tIns="0" rIns="0" bIns="0">
            <a:spAutoFit/>
          </a:bodyPr>
          <a:lstStyle/>
          <a:p>
            <a:pPr marL="0" lvl="1">
              <a:buNone/>
            </a:pPr>
            <a:r>
              <a:rPr lang="en-US" b="1" dirty="0" err="1" smtClean="0">
                <a:latin typeface="Trebuchet MS"/>
              </a:rPr>
              <a:t>eigendecomp</a:t>
            </a:r>
            <a:r>
              <a:rPr lang="en-US" b="1" dirty="0" smtClean="0">
                <a:latin typeface="Trebuchet MS"/>
              </a:rPr>
              <a:t>.</a:t>
            </a:r>
          </a:p>
        </p:txBody>
      </p:sp>
      <p:sp>
        <p:nvSpPr>
          <p:cNvPr id="13" name="Down Arrow 12"/>
          <p:cNvSpPr/>
          <p:nvPr/>
        </p:nvSpPr>
        <p:spPr bwMode="auto">
          <a:xfrm>
            <a:off x="4096080" y="4590716"/>
            <a:ext cx="975896" cy="516020"/>
          </a:xfrm>
          <a:prstGeom prst="downArrow">
            <a:avLst/>
          </a:prstGeom>
          <a:gradFill flip="none" rotWithShape="1">
            <a:gsLst>
              <a:gs pos="0">
                <a:schemeClr val="accent4">
                  <a:lumMod val="75000"/>
                  <a:lumOff val="25000"/>
                </a:schemeClr>
              </a:gs>
              <a:gs pos="100000">
                <a:srgbClr val="FFFFFF"/>
              </a:gs>
            </a:gsLst>
            <a:path path="circle">
              <a:fillToRect l="100000" t="100000"/>
            </a:path>
            <a:tileRect r="-100000" b="-100000"/>
          </a:grad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1" u="none" strike="noStrike" cap="none" normalizeH="0" dirty="0">
              <a:ln>
                <a:noFill/>
              </a:ln>
              <a:solidFill>
                <a:schemeClr val="accent4">
                  <a:lumMod val="50000"/>
                  <a:lumOff val="50000"/>
                </a:schemeClr>
              </a:solidFill>
              <a:effectLst/>
              <a:latin typeface="Trebuchet MS"/>
            </a:endParaRPr>
          </a:p>
        </p:txBody>
      </p:sp>
      <p:sp>
        <p:nvSpPr>
          <p:cNvPr id="14" name="Rectangle 13"/>
          <p:cNvSpPr/>
          <p:nvPr/>
        </p:nvSpPr>
        <p:spPr bwMode="auto">
          <a:xfrm>
            <a:off x="3582741" y="5267159"/>
            <a:ext cx="2192411" cy="762000"/>
          </a:xfrm>
          <a:prstGeom prst="rect">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r>
              <a:rPr lang="en-US" dirty="0" smtClean="0"/>
              <a:t>|</a:t>
            </a:r>
            <a:r>
              <a:rPr lang="en-US" b="1" dirty="0" smtClean="0"/>
              <a:t>U</a:t>
            </a:r>
            <a:r>
              <a:rPr lang="en-US" b="1" baseline="-25000" dirty="0" smtClean="0">
                <a:solidFill>
                  <a:schemeClr val="accent6"/>
                </a:solidFill>
              </a:rPr>
              <a:t>A</a:t>
            </a:r>
            <a:r>
              <a:rPr lang="en-US" dirty="0" smtClean="0"/>
              <a:t>|</a:t>
            </a:r>
            <a:r>
              <a:rPr lang="en-US" baseline="-25000" dirty="0" smtClean="0"/>
              <a:t> </a:t>
            </a:r>
            <a:r>
              <a:rPr lang="en-US" dirty="0" smtClean="0"/>
              <a:t>|</a:t>
            </a:r>
            <a:r>
              <a:rPr lang="en-US" b="1" dirty="0" smtClean="0"/>
              <a:t>U</a:t>
            </a:r>
            <a:r>
              <a:rPr lang="en-US" b="1" baseline="-25000" dirty="0" smtClean="0">
                <a:solidFill>
                  <a:srgbClr val="008000"/>
                </a:solidFill>
              </a:rPr>
              <a:t>B</a:t>
            </a:r>
            <a:r>
              <a:rPr lang="en-US" baseline="30000" dirty="0" smtClean="0"/>
              <a:t>T</a:t>
            </a:r>
            <a:r>
              <a:rPr lang="en-US" dirty="0" smtClean="0"/>
              <a:t>|</a:t>
            </a:r>
            <a:endParaRPr kumimoji="1" lang="en-US" sz="2600" b="0" i="0" u="none" strike="noStrike" cap="none" normalizeH="0" baseline="0" dirty="0">
              <a:ln>
                <a:noFill/>
              </a:ln>
              <a:solidFill>
                <a:schemeClr val="tx1"/>
              </a:solidFill>
              <a:effectLst/>
              <a:latin typeface="Arial" pitchFamily="-112" charset="0"/>
            </a:endParaRPr>
          </a:p>
        </p:txBody>
      </p:sp>
      <p:sp>
        <p:nvSpPr>
          <p:cNvPr id="16" name="Rectangle 15"/>
          <p:cNvSpPr/>
          <p:nvPr/>
        </p:nvSpPr>
        <p:spPr>
          <a:xfrm>
            <a:off x="1082838" y="5180012"/>
            <a:ext cx="2499895" cy="892552"/>
          </a:xfrm>
          <a:prstGeom prst="rect">
            <a:avLst/>
          </a:prstGeom>
        </p:spPr>
        <p:txBody>
          <a:bodyPr wrap="square">
            <a:spAutoFit/>
          </a:bodyPr>
          <a:lstStyle/>
          <a:p>
            <a:pPr marL="0" lvl="1" algn="l">
              <a:buNone/>
            </a:pPr>
            <a:r>
              <a:rPr lang="en-US" b="1" dirty="0" smtClean="0">
                <a:latin typeface="Trebuchet MS"/>
              </a:rPr>
              <a:t>P</a:t>
            </a:r>
            <a:r>
              <a:rPr lang="en-US" dirty="0" smtClean="0">
                <a:latin typeface="Trebuchet MS"/>
              </a:rPr>
              <a:t> = </a:t>
            </a:r>
            <a:r>
              <a:rPr lang="en-US" i="1" dirty="0" smtClean="0">
                <a:latin typeface="Trebuchet MS"/>
              </a:rPr>
              <a:t>Hungarian method on </a:t>
            </a:r>
          </a:p>
        </p:txBody>
      </p:sp>
      <p:grpSp>
        <p:nvGrpSpPr>
          <p:cNvPr id="21" name="Group 20"/>
          <p:cNvGrpSpPr/>
          <p:nvPr/>
        </p:nvGrpSpPr>
        <p:grpSpPr>
          <a:xfrm>
            <a:off x="788737" y="1671053"/>
            <a:ext cx="7740316" cy="3743158"/>
            <a:chOff x="802105" y="1590842"/>
            <a:chExt cx="7740316" cy="3743158"/>
          </a:xfrm>
        </p:grpSpPr>
        <p:sp>
          <p:nvSpPr>
            <p:cNvPr id="18" name="Rectangle 17"/>
            <p:cNvSpPr/>
            <p:nvPr/>
          </p:nvSpPr>
          <p:spPr bwMode="auto">
            <a:xfrm>
              <a:off x="802105" y="1590842"/>
              <a:ext cx="7740316" cy="3743158"/>
            </a:xfrm>
            <a:prstGeom prst="rect">
              <a:avLst/>
            </a:prstGeom>
            <a:gradFill flip="none" rotWithShape="1">
              <a:gsLst>
                <a:gs pos="0">
                  <a:srgbClr val="D4E5FF"/>
                </a:gs>
                <a:gs pos="100000">
                  <a:schemeClr val="bg1"/>
                </a:gs>
              </a:gsLst>
              <a:path path="rect">
                <a:fillToRect l="100000" t="100000"/>
              </a:path>
              <a:tileRect r="-100000" b="-100000"/>
            </a:gradFill>
            <a:ln w="4762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r>
                <a:rPr lang="en-US" b="1" dirty="0" smtClean="0"/>
                <a:t>Near-optimal </a:t>
              </a:r>
              <a:r>
                <a:rPr lang="en-US" dirty="0" smtClean="0"/>
                <a:t>for noiseless graphs</a:t>
              </a:r>
            </a:p>
            <a:p>
              <a:r>
                <a:rPr lang="en-US" dirty="0" smtClean="0"/>
                <a:t>O(n</a:t>
              </a:r>
              <a:r>
                <a:rPr lang="en-US" baseline="30000" dirty="0" smtClean="0"/>
                <a:t>3</a:t>
              </a:r>
              <a:r>
                <a:rPr lang="en-US" dirty="0" smtClean="0"/>
                <a:t>) runtime</a:t>
              </a:r>
            </a:p>
            <a:p>
              <a:endParaRPr lang="en-US" dirty="0" smtClean="0"/>
            </a:p>
            <a:p>
              <a:endParaRPr lang="en-US" dirty="0" smtClean="0"/>
            </a:p>
            <a:p>
              <a:r>
                <a:rPr lang="en-US" dirty="0" smtClean="0"/>
                <a:t>Only for graphs of </a:t>
              </a:r>
              <a:r>
                <a:rPr lang="en-US" b="1" dirty="0" smtClean="0"/>
                <a:t>same</a:t>
              </a:r>
              <a:r>
                <a:rPr lang="en-US" dirty="0" smtClean="0"/>
                <a:t> size</a:t>
              </a: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2906" y="2471138"/>
              <a:ext cx="557784" cy="557784"/>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8658" y="3993982"/>
              <a:ext cx="551276" cy="551276"/>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P spid="10" grpId="0" animBg="1"/>
      <p:bldP spid="13" grpId="0" animBg="1"/>
      <p:bldP spid="14" grpId="0"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NMF-based Approach</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41</a:t>
            </a:fld>
            <a:endParaRPr lang="en-US" dirty="0"/>
          </a:p>
        </p:txBody>
      </p:sp>
      <p:pic>
        <p:nvPicPr>
          <p:cNvPr id="6" name="Picture 5"/>
          <p:cNvPicPr>
            <a:picLocks/>
          </p:cNvPicPr>
          <p:nvPr/>
        </p:nvPicPr>
        <p:blipFill>
          <a:blip r:embed="rId2" cstate="screen">
            <a:extLst>
              <a:ext uri="{28A0092B-C50C-407E-A947-70E740481C1C}">
                <a14:useLocalDpi xmlns:a14="http://schemas.microsoft.com/office/drawing/2010/main"/>
              </a:ext>
            </a:extLst>
          </a:blip>
          <a:srcRect l="6585" t="5053" r="15220" b="6316"/>
          <a:stretch>
            <a:fillRect/>
          </a:stretch>
        </p:blipFill>
        <p:spPr>
          <a:xfrm>
            <a:off x="1386007" y="1125257"/>
            <a:ext cx="2276856" cy="203911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45601" y="1132454"/>
            <a:ext cx="2188497" cy="2042655"/>
          </a:xfrm>
          <a:prstGeom prst="rect">
            <a:avLst/>
          </a:prstGeom>
        </p:spPr>
      </p:pic>
      <p:sp>
        <p:nvSpPr>
          <p:cNvPr id="8" name="Rectangle 7"/>
          <p:cNvSpPr/>
          <p:nvPr/>
        </p:nvSpPr>
        <p:spPr>
          <a:xfrm>
            <a:off x="3668545" y="1349286"/>
            <a:ext cx="1887105" cy="523220"/>
          </a:xfrm>
          <a:prstGeom prst="rect">
            <a:avLst/>
          </a:prstGeom>
        </p:spPr>
        <p:txBody>
          <a:bodyPr wrap="none">
            <a:spAutoFit/>
          </a:bodyPr>
          <a:lstStyle/>
          <a:p>
            <a:r>
              <a:rPr lang="en-US" sz="2800" b="1" dirty="0" smtClean="0">
                <a:solidFill>
                  <a:schemeClr val="accent2"/>
                </a:solidFill>
              </a:rPr>
              <a:t>G</a:t>
            </a:r>
            <a:r>
              <a:rPr lang="en-US" sz="2800" b="1" baseline="-25000" dirty="0" smtClean="0">
                <a:solidFill>
                  <a:schemeClr val="accent2"/>
                </a:solidFill>
              </a:rPr>
              <a:t>A</a:t>
            </a:r>
            <a:r>
              <a:rPr lang="en-US" sz="2800" dirty="0" smtClean="0"/>
              <a:t>       </a:t>
            </a:r>
            <a:r>
              <a:rPr lang="en-US" sz="2800" b="1" dirty="0" smtClean="0">
                <a:solidFill>
                  <a:srgbClr val="3A8051"/>
                </a:solidFill>
              </a:rPr>
              <a:t> G</a:t>
            </a:r>
            <a:r>
              <a:rPr lang="en-US" sz="2800" b="1" baseline="-25000" dirty="0" smtClean="0">
                <a:solidFill>
                  <a:srgbClr val="3A8051"/>
                </a:solidFill>
              </a:rPr>
              <a:t>B</a:t>
            </a:r>
            <a:endParaRPr lang="en-US" dirty="0"/>
          </a:p>
        </p:txBody>
      </p:sp>
      <p:sp>
        <p:nvSpPr>
          <p:cNvPr id="9" name="Content Placeholder 2"/>
          <p:cNvSpPr txBox="1">
            <a:spLocks/>
          </p:cNvSpPr>
          <p:nvPr/>
        </p:nvSpPr>
        <p:spPr bwMode="auto">
          <a:xfrm>
            <a:off x="2515936" y="3547064"/>
            <a:ext cx="6628064" cy="165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342900" lvl="0" indent="-342900" algn="l" eaLnBrk="0" hangingPunct="0">
              <a:spcBef>
                <a:spcPts val="300"/>
              </a:spcBef>
              <a:spcAft>
                <a:spcPts val="300"/>
              </a:spcAft>
            </a:pPr>
            <a:r>
              <a:rPr kumimoji="0" lang="en-US" sz="2800" b="1" i="0" u="sng"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Goal</a:t>
            </a:r>
            <a:r>
              <a:rPr kumimoji="0" lang="en-US" sz="2800" b="1" i="0"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min </a:t>
            </a:r>
            <a:r>
              <a:rPr kumimoji="0" lang="en-US" sz="2800" b="1" i="0" u="none" strike="noStrike" kern="0" cap="none" spc="-70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P</a:t>
            </a:r>
            <a:r>
              <a:rPr lang="en-US" sz="2800" b="1" dirty="0" smtClean="0">
                <a:solidFill>
                  <a:schemeClr val="accent6"/>
                </a:solidFill>
              </a:rPr>
              <a:t>A</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P</a:t>
            </a:r>
            <a:r>
              <a:rPr kumimoji="0" lang="en-US" sz="2800" b="1" i="0" u="none" strike="noStrike" kern="0" cap="none" spc="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rPr>
              <a:t>T</a:t>
            </a:r>
            <a:r>
              <a:rPr kumimoji="0" lang="en-US" sz="2800" b="1" i="0" u="none"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 </a:t>
            </a:r>
            <a:r>
              <a:rPr lang="en-US" sz="2800" b="1" dirty="0" smtClean="0">
                <a:solidFill>
                  <a:srgbClr val="008000"/>
                </a:solidFill>
              </a:rPr>
              <a:t>B</a:t>
            </a:r>
            <a:r>
              <a:rPr kumimoji="0" lang="en-US" sz="2800" b="1" i="0" u="none" strike="noStrike" kern="0" cap="none" spc="-74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a:t>
            </a:r>
            <a:r>
              <a:rPr kumimoji="0" lang="en-US" sz="2800" b="1" i="0" u="none" strike="noStrike" kern="0" cap="none" spc="-60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b="1" i="0" u="none" strike="noStrike" kern="0" cap="none" spc="-600" normalizeH="0" baseline="-25000" noProof="0" dirty="0" smtClean="0">
                <a:ln>
                  <a:noFill/>
                </a:ln>
                <a:solidFill>
                  <a:schemeClr val="tx1"/>
                </a:solidFill>
                <a:effectLst/>
                <a:uLnTx/>
                <a:uFillTx/>
                <a:latin typeface="Trebuchet MS"/>
                <a:ea typeface="ＭＳ Ｐゴシック" pitchFamily="-112" charset="-128"/>
                <a:cs typeface="ＭＳ Ｐゴシック" pitchFamily="-112" charset="-128"/>
              </a:rPr>
              <a:t>F</a:t>
            </a:r>
            <a:r>
              <a:rPr kumimoji="0" lang="en-US" sz="2800" b="1" i="0" u="none" strike="noStrike" kern="0" cap="none" spc="-60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b="1" i="0" u="none" strike="noStrike" kern="0" cap="none" spc="-60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rPr>
              <a:t>2</a:t>
            </a:r>
          </a:p>
          <a:p>
            <a:pPr lvl="0" algn="l" eaLnBrk="0" hangingPunct="0">
              <a:lnSpc>
                <a:spcPts val="2660"/>
              </a:lnSpc>
              <a:spcBef>
                <a:spcPts val="0"/>
              </a:spcBef>
              <a:spcAft>
                <a:spcPts val="0"/>
              </a:spcAft>
            </a:pPr>
            <a:r>
              <a:rPr kumimoji="0" lang="en-US" sz="2800" b="1" kern="0" dirty="0" smtClean="0">
                <a:latin typeface="Trebuchet MS"/>
                <a:ea typeface="ＭＳ Ｐゴシック" pitchFamily="-112" charset="-128"/>
                <a:cs typeface="ＭＳ Ｐゴシック" pitchFamily="-112" charset="-128"/>
              </a:rPr>
              <a:t>        </a:t>
            </a:r>
            <a:r>
              <a:rPr kumimoji="0" lang="en-US" sz="2800" b="1" kern="0" dirty="0" smtClean="0">
                <a:solidFill>
                  <a:schemeClr val="accent4">
                    <a:lumMod val="75000"/>
                    <a:lumOff val="25000"/>
                  </a:schemeClr>
                </a:solidFill>
                <a:latin typeface="Trebuchet MS"/>
                <a:ea typeface="ＭＳ Ｐゴシック" pitchFamily="-112" charset="-128"/>
                <a:cs typeface="ＭＳ Ｐゴシック" pitchFamily="-112" charset="-128"/>
              </a:rPr>
              <a:t>PP</a:t>
            </a:r>
            <a:r>
              <a:rPr kumimoji="0" lang="en-US" sz="2800" b="1" kern="0" baseline="30000" dirty="0" smtClean="0">
                <a:solidFill>
                  <a:schemeClr val="accent4">
                    <a:lumMod val="75000"/>
                    <a:lumOff val="25000"/>
                  </a:schemeClr>
                </a:solidFill>
                <a:latin typeface="Trebuchet MS"/>
                <a:ea typeface="ＭＳ Ｐゴシック" pitchFamily="-112" charset="-128"/>
                <a:cs typeface="ＭＳ Ｐゴシック" pitchFamily="-112" charset="-128"/>
              </a:rPr>
              <a:t>T</a:t>
            </a:r>
            <a:r>
              <a:rPr kumimoji="0" lang="en-US" sz="2800" b="1" kern="0" dirty="0" smtClean="0">
                <a:solidFill>
                  <a:schemeClr val="accent4">
                    <a:lumMod val="75000"/>
                    <a:lumOff val="25000"/>
                  </a:schemeClr>
                </a:solidFill>
                <a:latin typeface="Trebuchet MS"/>
                <a:ea typeface="ＭＳ Ｐゴシック" pitchFamily="-112" charset="-128"/>
                <a:cs typeface="ＭＳ Ｐゴシック" pitchFamily="-112" charset="-128"/>
              </a:rPr>
              <a:t>= P</a:t>
            </a:r>
            <a:r>
              <a:rPr kumimoji="0" lang="en-US" sz="2800" b="1" kern="0" baseline="30000" dirty="0" smtClean="0">
                <a:solidFill>
                  <a:schemeClr val="accent4">
                    <a:lumMod val="75000"/>
                    <a:lumOff val="25000"/>
                  </a:schemeClr>
                </a:solidFill>
                <a:latin typeface="Trebuchet MS"/>
                <a:ea typeface="ＭＳ Ｐゴシック" pitchFamily="-112" charset="-128"/>
                <a:cs typeface="ＭＳ Ｐゴシック" pitchFamily="-112" charset="-128"/>
              </a:rPr>
              <a:t>T</a:t>
            </a:r>
            <a:r>
              <a:rPr kumimoji="0" lang="en-US" sz="2800" b="1" kern="0" dirty="0" smtClean="0">
                <a:solidFill>
                  <a:schemeClr val="accent4">
                    <a:lumMod val="75000"/>
                    <a:lumOff val="25000"/>
                  </a:schemeClr>
                </a:solidFill>
                <a:latin typeface="Trebuchet MS"/>
                <a:ea typeface="ＭＳ Ｐゴシック" pitchFamily="-112" charset="-128"/>
                <a:cs typeface="ＭＳ Ｐゴシック" pitchFamily="-112" charset="-128"/>
              </a:rPr>
              <a:t>P = I</a:t>
            </a:r>
          </a:p>
          <a:p>
            <a:pPr lvl="0" algn="l" eaLnBrk="0" hangingPunct="0">
              <a:lnSpc>
                <a:spcPts val="2660"/>
              </a:lnSpc>
              <a:spcBef>
                <a:spcPts val="0"/>
              </a:spcBef>
              <a:spcAft>
                <a:spcPts val="0"/>
              </a:spcAft>
            </a:pPr>
            <a:r>
              <a:rPr kumimoji="0" lang="en-US" sz="2800" b="1" kern="0" dirty="0" smtClean="0">
                <a:solidFill>
                  <a:schemeClr val="accent4">
                    <a:lumMod val="75000"/>
                    <a:lumOff val="25000"/>
                  </a:schemeClr>
                </a:solidFill>
                <a:latin typeface="Trebuchet MS"/>
                <a:ea typeface="ＭＳ Ｐゴシック" pitchFamily="-112" charset="-128"/>
                <a:cs typeface="ＭＳ Ｐゴシック" pitchFamily="-112" charset="-128"/>
              </a:rPr>
              <a:t>        P&gt;=0</a:t>
            </a:r>
            <a:endParaRPr kumimoji="0" lang="en-US" sz="2800" b="1" i="0" u="none" strike="noStrike" kern="0" cap="none" normalizeH="0" noProof="0" dirty="0" smtClean="0">
              <a:ln>
                <a:noFill/>
              </a:ln>
              <a:solidFill>
                <a:schemeClr val="accent4">
                  <a:lumMod val="75000"/>
                  <a:lumOff val="25000"/>
                </a:schemeClr>
              </a:solidFill>
              <a:effectLst/>
              <a:uLnTx/>
              <a:uFillTx/>
              <a:latin typeface="Trebuchet MS"/>
              <a:ea typeface="ＭＳ Ｐゴシック" pitchFamily="-112" charset="-128"/>
              <a:cs typeface="ＭＳ Ｐゴシック" pitchFamily="-112" charset="-128"/>
            </a:endParaRPr>
          </a:p>
          <a:p>
            <a:pPr marL="342900" marR="0" lvl="0" indent="-342900" algn="l" defTabSz="914400" rtl="0" eaLnBrk="0" fontAlgn="base" latinLnBrk="0" hangingPunct="0">
              <a:lnSpc>
                <a:spcPct val="100000"/>
              </a:lnSpc>
              <a:spcBef>
                <a:spcPts val="300"/>
              </a:spcBef>
              <a:spcAft>
                <a:spcPts val="300"/>
              </a:spcAft>
              <a:buClrTx/>
              <a:buSzTx/>
              <a:buFontTx/>
              <a:buNone/>
              <a:tabLst/>
              <a:defRPr/>
            </a:pPr>
            <a:endParaRPr kumimoji="0" lang="en-US" sz="1081" b="1" i="0" u="none" strike="noStrike" kern="0" cap="none" spc="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endParaRPr>
          </a:p>
        </p:txBody>
      </p:sp>
      <p:sp>
        <p:nvSpPr>
          <p:cNvPr id="13" name="Rectangle 12"/>
          <p:cNvSpPr/>
          <p:nvPr/>
        </p:nvSpPr>
        <p:spPr>
          <a:xfrm>
            <a:off x="437177" y="5883200"/>
            <a:ext cx="1826066" cy="492443"/>
          </a:xfrm>
          <a:prstGeom prst="rect">
            <a:avLst/>
          </a:prstGeom>
        </p:spPr>
        <p:txBody>
          <a:bodyPr wrap="none">
            <a:spAutoFit/>
          </a:bodyPr>
          <a:lstStyle/>
          <a:p>
            <a:pPr lvl="1">
              <a:buNone/>
            </a:pPr>
            <a:r>
              <a:rPr lang="en-US" dirty="0" smtClean="0">
                <a:latin typeface="Trebuchet MS"/>
              </a:rPr>
              <a:t>[Ding+ ‘08]</a:t>
            </a:r>
            <a:endParaRPr lang="en-US" dirty="0">
              <a:latin typeface="Trebuchet MS"/>
            </a:endParaRPr>
          </a:p>
        </p:txBody>
      </p:sp>
      <p:sp>
        <p:nvSpPr>
          <p:cNvPr id="15" name="Rectangular Callout 14"/>
          <p:cNvSpPr/>
          <p:nvPr/>
        </p:nvSpPr>
        <p:spPr bwMode="auto">
          <a:xfrm>
            <a:off x="6229684" y="4424947"/>
            <a:ext cx="2459790" cy="962527"/>
          </a:xfrm>
          <a:prstGeom prst="wedgeRectCallout">
            <a:avLst>
              <a:gd name="adj1" fmla="val -69657"/>
              <a:gd name="adj2" fmla="val -19444"/>
            </a:avLst>
          </a:prstGeom>
          <a:gradFill flip="none" rotWithShape="1">
            <a:gsLst>
              <a:gs pos="0">
                <a:srgbClr val="D4E5FF"/>
              </a:gs>
              <a:gs pos="100000">
                <a:schemeClr val="accent3"/>
              </a:gs>
            </a:gsLst>
            <a:path path="circle">
              <a:fillToRect l="100000" t="100000"/>
            </a:path>
            <a:tileRect r="-100000" b="-100000"/>
          </a:grad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600" b="0" i="0" u="none" strike="noStrike" cap="none" normalizeH="0" baseline="0" dirty="0" smtClean="0">
                <a:ln>
                  <a:noFill/>
                </a:ln>
                <a:solidFill>
                  <a:schemeClr val="tx1"/>
                </a:solidFill>
                <a:effectLst/>
                <a:latin typeface="Arial" pitchFamily="-112" charset="0"/>
              </a:rPr>
              <a:t>non-0 elements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112" charset="0"/>
              </a:rPr>
              <a:t>per row/column</a:t>
            </a:r>
            <a:endParaRPr kumimoji="1" lang="en-US" sz="2600" b="0" i="0" u="none" strike="noStrike" cap="none" normalizeH="0" baseline="0" dirty="0">
              <a:ln>
                <a:noFill/>
              </a:ln>
              <a:solidFill>
                <a:schemeClr val="tx1"/>
              </a:solidFill>
              <a:effectLst/>
              <a:latin typeface="Arial" pitchFamily="-112" charset="0"/>
            </a:endParaRPr>
          </a:p>
        </p:txBody>
      </p:sp>
      <p:sp>
        <p:nvSpPr>
          <p:cNvPr id="16" name="Rectangle 15"/>
          <p:cNvSpPr/>
          <p:nvPr/>
        </p:nvSpPr>
        <p:spPr>
          <a:xfrm>
            <a:off x="2231015" y="3182779"/>
            <a:ext cx="4546783" cy="492443"/>
          </a:xfrm>
          <a:prstGeom prst="rect">
            <a:avLst/>
          </a:prstGeom>
        </p:spPr>
        <p:txBody>
          <a:bodyPr wrap="square">
            <a:spAutoFit/>
          </a:bodyPr>
          <a:lstStyle/>
          <a:p>
            <a:r>
              <a:rPr lang="en-US" b="1" dirty="0" smtClean="0">
                <a:solidFill>
                  <a:schemeClr val="accent6"/>
                </a:solidFill>
              </a:rPr>
              <a:t>A</a:t>
            </a:r>
            <a:r>
              <a:rPr lang="en-US" dirty="0" smtClean="0"/>
              <a:t>                                         </a:t>
            </a:r>
            <a:r>
              <a:rPr lang="en-US" b="1" dirty="0" smtClean="0">
                <a:solidFill>
                  <a:srgbClr val="008000"/>
                </a:solidFill>
              </a:rPr>
              <a:t>B</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NMF-based Algorithm</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42</a:t>
            </a:fld>
            <a:endParaRPr lang="en-US" dirty="0"/>
          </a:p>
        </p:txBody>
      </p:sp>
      <p:sp>
        <p:nvSpPr>
          <p:cNvPr id="5" name="Content Placeholder 4"/>
          <p:cNvSpPr>
            <a:spLocks noGrp="1"/>
          </p:cNvSpPr>
          <p:nvPr>
            <p:ph idx="1"/>
          </p:nvPr>
        </p:nvSpPr>
        <p:spPr/>
        <p:txBody>
          <a:bodyPr/>
          <a:lstStyle/>
          <a:p>
            <a:r>
              <a:rPr lang="en-US" b="1" dirty="0" smtClean="0"/>
              <a:t>Step 1:</a:t>
            </a:r>
            <a:r>
              <a:rPr lang="en-US" dirty="0" smtClean="0"/>
              <a:t>   </a:t>
            </a:r>
            <a:r>
              <a:rPr lang="en-US" b="1" dirty="0" smtClean="0"/>
              <a:t>P</a:t>
            </a:r>
            <a:r>
              <a:rPr lang="en-US" baseline="-25000" dirty="0" smtClean="0"/>
              <a:t>0</a:t>
            </a:r>
            <a:r>
              <a:rPr lang="en-US" dirty="0" smtClean="0"/>
              <a:t> = |</a:t>
            </a:r>
            <a:r>
              <a:rPr lang="en-US" b="1" dirty="0" smtClean="0"/>
              <a:t>U</a:t>
            </a:r>
            <a:r>
              <a:rPr lang="en-US" b="1" baseline="-25000" dirty="0" smtClean="0">
                <a:solidFill>
                  <a:schemeClr val="accent6"/>
                </a:solidFill>
              </a:rPr>
              <a:t>A</a:t>
            </a:r>
            <a:r>
              <a:rPr lang="en-US" dirty="0" smtClean="0"/>
              <a:t>|</a:t>
            </a:r>
            <a:r>
              <a:rPr lang="en-US" baseline="-25000" dirty="0" smtClean="0"/>
              <a:t> </a:t>
            </a:r>
            <a:r>
              <a:rPr lang="en-US" dirty="0" smtClean="0"/>
              <a:t>|</a:t>
            </a:r>
            <a:r>
              <a:rPr lang="en-US" b="1" dirty="0" smtClean="0"/>
              <a:t>U</a:t>
            </a:r>
            <a:r>
              <a:rPr lang="en-US" b="1" baseline="-25000" dirty="0" smtClean="0">
                <a:solidFill>
                  <a:srgbClr val="008000"/>
                </a:solidFill>
              </a:rPr>
              <a:t>B</a:t>
            </a:r>
            <a:r>
              <a:rPr lang="en-US" baseline="30000" dirty="0" smtClean="0"/>
              <a:t>T</a:t>
            </a:r>
            <a:r>
              <a:rPr lang="en-US" dirty="0" smtClean="0"/>
              <a:t>|             [</a:t>
            </a:r>
            <a:r>
              <a:rPr lang="en-US" i="1" dirty="0" err="1" smtClean="0"/>
              <a:t>Umeyama</a:t>
            </a:r>
            <a:r>
              <a:rPr lang="en-US" dirty="0" smtClean="0"/>
              <a:t>]</a:t>
            </a:r>
            <a:endParaRPr kumimoji="1" lang="en-US" dirty="0" smtClean="0">
              <a:latin typeface="Arial" pitchFamily="-112" charset="0"/>
            </a:endParaRPr>
          </a:p>
        </p:txBody>
      </p:sp>
      <p:sp>
        <p:nvSpPr>
          <p:cNvPr id="6" name="Rectangle 5"/>
          <p:cNvSpPr/>
          <p:nvPr/>
        </p:nvSpPr>
        <p:spPr>
          <a:xfrm>
            <a:off x="437177" y="5883200"/>
            <a:ext cx="1826066" cy="492443"/>
          </a:xfrm>
          <a:prstGeom prst="rect">
            <a:avLst/>
          </a:prstGeom>
        </p:spPr>
        <p:txBody>
          <a:bodyPr wrap="none">
            <a:spAutoFit/>
          </a:bodyPr>
          <a:lstStyle/>
          <a:p>
            <a:pPr lvl="1">
              <a:buNone/>
            </a:pPr>
            <a:r>
              <a:rPr lang="en-US" dirty="0" smtClean="0">
                <a:latin typeface="Trebuchet MS"/>
              </a:rPr>
              <a:t>[Ding+ ‘08]</a:t>
            </a:r>
            <a:endParaRPr lang="en-US" dirty="0">
              <a:latin typeface="Trebuchet M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NMF-based Algorithm</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43</a:t>
            </a:fld>
            <a:endParaRPr lang="en-US" dirty="0"/>
          </a:p>
        </p:txBody>
      </p:sp>
      <p:sp>
        <p:nvSpPr>
          <p:cNvPr id="5" name="Content Placeholder 4"/>
          <p:cNvSpPr>
            <a:spLocks noGrp="1"/>
          </p:cNvSpPr>
          <p:nvPr>
            <p:ph idx="1"/>
          </p:nvPr>
        </p:nvSpPr>
        <p:spPr/>
        <p:txBody>
          <a:bodyPr/>
          <a:lstStyle/>
          <a:p>
            <a:r>
              <a:rPr lang="en-US" b="1" dirty="0" smtClean="0"/>
              <a:t>Step 1:</a:t>
            </a:r>
            <a:r>
              <a:rPr lang="en-US" dirty="0" smtClean="0"/>
              <a:t>   </a:t>
            </a:r>
            <a:r>
              <a:rPr lang="en-US" b="1" dirty="0" smtClean="0"/>
              <a:t>P</a:t>
            </a:r>
            <a:r>
              <a:rPr lang="en-US" baseline="-25000" dirty="0" smtClean="0"/>
              <a:t>0</a:t>
            </a:r>
            <a:r>
              <a:rPr lang="en-US" dirty="0" smtClean="0"/>
              <a:t> = |</a:t>
            </a:r>
            <a:r>
              <a:rPr lang="en-US" b="1" dirty="0" smtClean="0"/>
              <a:t>U</a:t>
            </a:r>
            <a:r>
              <a:rPr lang="en-US" b="1" baseline="-25000" dirty="0" smtClean="0">
                <a:solidFill>
                  <a:schemeClr val="accent6"/>
                </a:solidFill>
              </a:rPr>
              <a:t>A</a:t>
            </a:r>
            <a:r>
              <a:rPr lang="en-US" dirty="0" smtClean="0"/>
              <a:t>|</a:t>
            </a:r>
            <a:r>
              <a:rPr lang="en-US" baseline="-25000" dirty="0" smtClean="0"/>
              <a:t> </a:t>
            </a:r>
            <a:r>
              <a:rPr lang="en-US" dirty="0" smtClean="0"/>
              <a:t>|</a:t>
            </a:r>
            <a:r>
              <a:rPr lang="en-US" b="1" dirty="0" smtClean="0"/>
              <a:t>U</a:t>
            </a:r>
            <a:r>
              <a:rPr lang="en-US" b="1" baseline="-25000" dirty="0" smtClean="0">
                <a:solidFill>
                  <a:srgbClr val="008000"/>
                </a:solidFill>
              </a:rPr>
              <a:t>B</a:t>
            </a:r>
            <a:r>
              <a:rPr lang="en-US" baseline="30000" dirty="0" smtClean="0"/>
              <a:t>T</a:t>
            </a:r>
            <a:r>
              <a:rPr lang="en-US" dirty="0" smtClean="0"/>
              <a:t>|             [</a:t>
            </a:r>
            <a:r>
              <a:rPr lang="en-US" i="1" dirty="0" err="1" smtClean="0"/>
              <a:t>Umeyama</a:t>
            </a:r>
            <a:r>
              <a:rPr lang="en-US" dirty="0" smtClean="0"/>
              <a:t>]</a:t>
            </a:r>
          </a:p>
          <a:p>
            <a:endParaRPr kumimoji="1" lang="en-US" dirty="0" smtClean="0">
              <a:latin typeface="Arial" pitchFamily="-112" charset="0"/>
            </a:endParaRPr>
          </a:p>
          <a:p>
            <a:r>
              <a:rPr lang="en-US" b="1" dirty="0" smtClean="0"/>
              <a:t>Step 2:   </a:t>
            </a:r>
            <a:r>
              <a:rPr lang="en-US" dirty="0" smtClean="0"/>
              <a:t>Non-Negative Matrix Factorization</a:t>
            </a:r>
          </a:p>
          <a:p>
            <a:pPr>
              <a:buNone/>
            </a:pPr>
            <a:r>
              <a:rPr lang="en-US" dirty="0" smtClean="0"/>
              <a:t>                 to find P</a:t>
            </a:r>
            <a:r>
              <a:rPr lang="en-US" sz="4000" baseline="30000" dirty="0" smtClean="0"/>
              <a:t>∞</a:t>
            </a:r>
            <a:r>
              <a:rPr lang="en-US" dirty="0" smtClean="0"/>
              <a:t> </a:t>
            </a:r>
            <a:endParaRPr lang="en-US" dirty="0"/>
          </a:p>
        </p:txBody>
      </p:sp>
      <p:grpSp>
        <p:nvGrpSpPr>
          <p:cNvPr id="9" name="Group 8"/>
          <p:cNvGrpSpPr/>
          <p:nvPr/>
        </p:nvGrpSpPr>
        <p:grpSpPr>
          <a:xfrm>
            <a:off x="5293895" y="2874193"/>
            <a:ext cx="3689684" cy="2045445"/>
            <a:chOff x="5293895" y="2259265"/>
            <a:chExt cx="3689684" cy="2045445"/>
          </a:xfrm>
        </p:grpSpPr>
        <p:pic>
          <p:nvPicPr>
            <p:cNvPr id="6" name="Picture 5" descr="Screen shot 2014-03-07 at 7.31.53 A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81298" y="2285742"/>
              <a:ext cx="2580383" cy="917404"/>
            </a:xfrm>
            <a:prstGeom prst="rect">
              <a:avLst/>
            </a:prstGeom>
          </p:spPr>
        </p:pic>
        <p:pic>
          <p:nvPicPr>
            <p:cNvPr id="7" name="Picture 6" descr="Screen shot 2014-03-07 at 7.31.53 A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478537" y="3387306"/>
              <a:ext cx="3438199" cy="917404"/>
            </a:xfrm>
            <a:prstGeom prst="rect">
              <a:avLst/>
            </a:prstGeom>
          </p:spPr>
        </p:pic>
        <p:sp>
          <p:nvSpPr>
            <p:cNvPr id="8" name="Double Bracket 7"/>
            <p:cNvSpPr/>
            <p:nvPr/>
          </p:nvSpPr>
          <p:spPr bwMode="auto">
            <a:xfrm>
              <a:off x="5293895" y="2259265"/>
              <a:ext cx="3689684" cy="2045368"/>
            </a:xfrm>
            <a:prstGeom prst="bracketPair">
              <a:avLst>
                <a:gd name="adj" fmla="val 8824"/>
              </a:avLst>
            </a:prstGeom>
            <a:solidFill>
              <a:schemeClr val="bg1">
                <a:alpha val="41000"/>
              </a:schemeClr>
            </a:solidFill>
            <a:ln w="28575" cap="flat" cmpd="sng" algn="ctr">
              <a:solidFill>
                <a:schemeClr val="tx1"/>
              </a:solidFill>
              <a:prstDash val="solid"/>
              <a:round/>
              <a:headEnd type="none" w="sm" len="sm"/>
              <a:tailEnd type="none" w="med" len="med"/>
            </a:ln>
            <a:effectLst/>
          </p:spPr>
          <p:txBody>
            <a:bodyPr rtlCol="0" anchor="ctr"/>
            <a:lstStyle/>
            <a:p>
              <a:pPr algn="ctr"/>
              <a:endParaRPr lang="en-US"/>
            </a:p>
          </p:txBody>
        </p:sp>
      </p:grpSp>
      <p:sp>
        <p:nvSpPr>
          <p:cNvPr id="10" name="Rectangle 9"/>
          <p:cNvSpPr/>
          <p:nvPr/>
        </p:nvSpPr>
        <p:spPr>
          <a:xfrm>
            <a:off x="437177" y="5883200"/>
            <a:ext cx="1826066" cy="492443"/>
          </a:xfrm>
          <a:prstGeom prst="rect">
            <a:avLst/>
          </a:prstGeom>
        </p:spPr>
        <p:txBody>
          <a:bodyPr wrap="none">
            <a:spAutoFit/>
          </a:bodyPr>
          <a:lstStyle/>
          <a:p>
            <a:pPr lvl="1">
              <a:buNone/>
            </a:pPr>
            <a:r>
              <a:rPr lang="en-US" dirty="0" smtClean="0">
                <a:latin typeface="Trebuchet MS"/>
              </a:rPr>
              <a:t>[Ding+ ‘08]</a:t>
            </a:r>
            <a:endParaRPr lang="en-US" dirty="0">
              <a:latin typeface="Trebuchet MS"/>
            </a:endParaRPr>
          </a:p>
        </p:txBody>
      </p:sp>
      <p:sp>
        <p:nvSpPr>
          <p:cNvPr id="11" name="Rectangular Callout 10"/>
          <p:cNvSpPr/>
          <p:nvPr/>
        </p:nvSpPr>
        <p:spPr bwMode="auto">
          <a:xfrm>
            <a:off x="387684" y="3916946"/>
            <a:ext cx="3221790" cy="1417054"/>
          </a:xfrm>
          <a:prstGeom prst="wedgeRectCallout">
            <a:avLst>
              <a:gd name="adj1" fmla="val 66213"/>
              <a:gd name="adj2" fmla="val -95833"/>
            </a:avLst>
          </a:prstGeom>
          <a:gradFill flip="none" rotWithShape="1">
            <a:gsLst>
              <a:gs pos="0">
                <a:srgbClr val="D4E5FF"/>
              </a:gs>
              <a:gs pos="100000">
                <a:schemeClr val="accent3"/>
              </a:gs>
            </a:gsLst>
            <a:path path="circle">
              <a:fillToRect l="100000" t="100000"/>
            </a:path>
            <a:tileRect r="-100000" b="-100000"/>
          </a:grad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a:lnSpc>
                <a:spcPts val="2420"/>
              </a:lnSpc>
              <a:spcAft>
                <a:spcPts val="0"/>
              </a:spcAft>
            </a:pPr>
            <a:r>
              <a:rPr lang="en-US" dirty="0" smtClean="0">
                <a:latin typeface="Trebuchet MS"/>
              </a:rPr>
              <a:t>O(n</a:t>
            </a:r>
            <a:r>
              <a:rPr lang="en-US" baseline="30000" dirty="0" smtClean="0">
                <a:latin typeface="Trebuchet MS"/>
              </a:rPr>
              <a:t>3</a:t>
            </a:r>
            <a:r>
              <a:rPr lang="en-US" dirty="0" smtClean="0">
                <a:latin typeface="Trebuchet MS"/>
              </a:rPr>
              <a:t>) runtime</a:t>
            </a:r>
          </a:p>
          <a:p>
            <a:pPr>
              <a:lnSpc>
                <a:spcPts val="2420"/>
              </a:lnSpc>
              <a:spcAft>
                <a:spcPts val="0"/>
              </a:spcAft>
            </a:pPr>
            <a:r>
              <a:rPr lang="en-US" dirty="0" smtClean="0">
                <a:latin typeface="Trebuchet MS"/>
              </a:rPr>
              <a:t>+ </a:t>
            </a:r>
          </a:p>
          <a:p>
            <a:pPr>
              <a:lnSpc>
                <a:spcPts val="2420"/>
              </a:lnSpc>
              <a:spcAft>
                <a:spcPts val="0"/>
              </a:spcAft>
            </a:pPr>
            <a:r>
              <a:rPr lang="en-US" dirty="0" smtClean="0">
                <a:latin typeface="Trebuchet MS"/>
              </a:rPr>
              <a:t>Guaranteed </a:t>
            </a:r>
          </a:p>
          <a:p>
            <a:pPr>
              <a:lnSpc>
                <a:spcPts val="2420"/>
              </a:lnSpc>
              <a:spcAft>
                <a:spcPts val="0"/>
              </a:spcAft>
            </a:pPr>
            <a:r>
              <a:rPr lang="en-US" dirty="0" smtClean="0">
                <a:latin typeface="Trebuchet MS"/>
              </a:rPr>
              <a:t>convergence</a:t>
            </a:r>
          </a:p>
        </p:txBody>
      </p:sp>
      <p:sp>
        <p:nvSpPr>
          <p:cNvPr id="12" name="Rectangle 11"/>
          <p:cNvSpPr/>
          <p:nvPr/>
        </p:nvSpPr>
        <p:spPr bwMode="auto">
          <a:xfrm>
            <a:off x="641684" y="1256632"/>
            <a:ext cx="7767053" cy="401052"/>
          </a:xfrm>
          <a:prstGeom prst="rect">
            <a:avLst/>
          </a:prstGeom>
          <a:solidFill>
            <a:schemeClr val="bg1">
              <a:alpha val="74000"/>
            </a:schemeClr>
          </a:solidFill>
          <a:ln w="28575" cap="flat" cmpd="sng" algn="ctr">
            <a:no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056"/>
            <a:ext cx="7772400" cy="685800"/>
          </a:xfrm>
        </p:spPr>
        <p:txBody>
          <a:bodyPr/>
          <a:lstStyle/>
          <a:p>
            <a:r>
              <a:rPr lang="en-US" dirty="0" err="1" smtClean="0"/>
              <a:t>NetAlign</a:t>
            </a:r>
            <a:endParaRPr lang="en-US"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44</a:t>
            </a:fld>
            <a:endParaRPr lang="en-US" dirty="0"/>
          </a:p>
        </p:txBody>
      </p:sp>
      <p:pic>
        <p:nvPicPr>
          <p:cNvPr id="17" name="Picture 16" descr="Screen shot 2014-03-07 at 7.55.53 AM.png"/>
          <p:cNvPicPr>
            <a:picLocks noChangeAspect="1"/>
          </p:cNvPicPr>
          <p:nvPr/>
        </p:nvPicPr>
        <p:blipFill>
          <a:blip r:embed="rId2" cstate="screen">
            <a:extLst>
              <a:ext uri="{28A0092B-C50C-407E-A947-70E740481C1C}">
                <a14:useLocalDpi xmlns:a14="http://schemas.microsoft.com/office/drawing/2010/main"/>
              </a:ext>
            </a:extLst>
          </a:blip>
          <a:srcRect l="1529" b="12558"/>
          <a:stretch>
            <a:fillRect/>
          </a:stretch>
        </p:blipFill>
        <p:spPr>
          <a:xfrm>
            <a:off x="1342568" y="850066"/>
            <a:ext cx="6869205" cy="3342181"/>
          </a:xfrm>
          <a:prstGeom prst="rect">
            <a:avLst/>
          </a:prstGeom>
        </p:spPr>
      </p:pic>
      <p:sp>
        <p:nvSpPr>
          <p:cNvPr id="19" name="Rectangle 18"/>
          <p:cNvSpPr/>
          <p:nvPr/>
        </p:nvSpPr>
        <p:spPr>
          <a:xfrm>
            <a:off x="2538488" y="4024998"/>
            <a:ext cx="4546783" cy="492443"/>
          </a:xfrm>
          <a:prstGeom prst="rect">
            <a:avLst/>
          </a:prstGeom>
        </p:spPr>
        <p:txBody>
          <a:bodyPr wrap="square">
            <a:spAutoFit/>
          </a:bodyPr>
          <a:lstStyle/>
          <a:p>
            <a:r>
              <a:rPr lang="en-US" b="1" dirty="0" smtClean="0">
                <a:solidFill>
                  <a:schemeClr val="accent6"/>
                </a:solidFill>
              </a:rPr>
              <a:t>A</a:t>
            </a:r>
            <a:r>
              <a:rPr lang="el-GR" b="1" dirty="0" smtClean="0">
                <a:solidFill>
                  <a:schemeClr val="accent6"/>
                </a:solidFill>
              </a:rPr>
              <a:t> </a:t>
            </a:r>
            <a:r>
              <a:rPr lang="en-US" dirty="0" smtClean="0"/>
              <a:t>                   </a:t>
            </a:r>
            <a:r>
              <a:rPr lang="en-US" b="1" dirty="0" smtClean="0">
                <a:solidFill>
                  <a:schemeClr val="accent4">
                    <a:lumMod val="75000"/>
                    <a:lumOff val="25000"/>
                  </a:schemeClr>
                </a:solidFill>
              </a:rPr>
              <a:t>L</a:t>
            </a:r>
            <a:r>
              <a:rPr lang="en-US" dirty="0" smtClean="0"/>
              <a:t>                   </a:t>
            </a:r>
            <a:r>
              <a:rPr lang="en-US" b="1" dirty="0" smtClean="0">
                <a:solidFill>
                  <a:srgbClr val="008000"/>
                </a:solidFill>
              </a:rPr>
              <a:t>B</a:t>
            </a:r>
            <a:endParaRPr lang="en-US" dirty="0"/>
          </a:p>
        </p:txBody>
      </p:sp>
      <p:sp>
        <p:nvSpPr>
          <p:cNvPr id="9" name="Rectangular Callout 8"/>
          <p:cNvSpPr/>
          <p:nvPr/>
        </p:nvSpPr>
        <p:spPr bwMode="auto">
          <a:xfrm>
            <a:off x="4652211" y="4852738"/>
            <a:ext cx="3221790" cy="855580"/>
          </a:xfrm>
          <a:prstGeom prst="wedgeRectCallout">
            <a:avLst>
              <a:gd name="adj1" fmla="val -43330"/>
              <a:gd name="adj2" fmla="val -91322"/>
            </a:avLst>
          </a:prstGeom>
          <a:gradFill flip="none" rotWithShape="1">
            <a:gsLst>
              <a:gs pos="0">
                <a:srgbClr val="D4E5FF"/>
              </a:gs>
              <a:gs pos="100000">
                <a:schemeClr val="accent3"/>
              </a:gs>
            </a:gsLst>
            <a:path path="circle">
              <a:fillToRect l="100000" t="100000"/>
            </a:path>
            <a:tileRect r="-100000" b="-100000"/>
          </a:grad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a:lnSpc>
                <a:spcPts val="2420"/>
              </a:lnSpc>
              <a:spcAft>
                <a:spcPts val="0"/>
              </a:spcAft>
            </a:pPr>
            <a:r>
              <a:rPr lang="en-US" dirty="0" smtClean="0">
                <a:latin typeface="Trebuchet MS"/>
              </a:rPr>
              <a:t>Possible </a:t>
            </a:r>
            <a:r>
              <a:rPr lang="en-US" dirty="0" err="1" smtClean="0">
                <a:latin typeface="Trebuchet MS"/>
              </a:rPr>
              <a:t>matchings</a:t>
            </a:r>
            <a:r>
              <a:rPr lang="en-US" dirty="0" smtClean="0">
                <a:latin typeface="Trebuchet MS"/>
              </a:rPr>
              <a:t>!</a:t>
            </a:r>
          </a:p>
        </p:txBody>
      </p:sp>
      <p:sp>
        <p:nvSpPr>
          <p:cNvPr id="10" name="Rectangle 9"/>
          <p:cNvSpPr/>
          <p:nvPr/>
        </p:nvSpPr>
        <p:spPr>
          <a:xfrm>
            <a:off x="558882" y="5854444"/>
            <a:ext cx="2144137" cy="523220"/>
          </a:xfrm>
          <a:prstGeom prst="rect">
            <a:avLst/>
          </a:prstGeom>
        </p:spPr>
        <p:txBody>
          <a:bodyPr wrap="none">
            <a:spAutoFit/>
          </a:bodyPr>
          <a:lstStyle/>
          <a:p>
            <a:r>
              <a:rPr lang="en-US" sz="2800" dirty="0" smtClean="0"/>
              <a:t>[</a:t>
            </a:r>
            <a:r>
              <a:rPr lang="en-US" sz="2800" dirty="0" err="1" smtClean="0"/>
              <a:t>Bayati</a:t>
            </a:r>
            <a:r>
              <a:rPr lang="en-US" sz="2800" dirty="0" smtClean="0"/>
              <a:t>+ ’11]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056"/>
            <a:ext cx="7772400" cy="685800"/>
          </a:xfrm>
        </p:spPr>
        <p:txBody>
          <a:bodyPr/>
          <a:lstStyle/>
          <a:p>
            <a:r>
              <a:rPr lang="en-US" dirty="0" err="1" smtClean="0"/>
              <a:t>NetAlign</a:t>
            </a:r>
            <a:endParaRPr lang="en-US"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45</a:t>
            </a:fld>
            <a:endParaRPr lang="en-US" dirty="0"/>
          </a:p>
        </p:txBody>
      </p:sp>
      <p:pic>
        <p:nvPicPr>
          <p:cNvPr id="17" name="Picture 16" descr="Screen shot 2014-03-07 at 7.55.53 AM.png"/>
          <p:cNvPicPr>
            <a:picLocks noChangeAspect="1"/>
          </p:cNvPicPr>
          <p:nvPr/>
        </p:nvPicPr>
        <p:blipFill>
          <a:blip r:embed="rId2" cstate="screen">
            <a:extLst>
              <a:ext uri="{28A0092B-C50C-407E-A947-70E740481C1C}">
                <a14:useLocalDpi xmlns:a14="http://schemas.microsoft.com/office/drawing/2010/main"/>
              </a:ext>
            </a:extLst>
          </a:blip>
          <a:srcRect l="1529" b="12558"/>
          <a:stretch>
            <a:fillRect/>
          </a:stretch>
        </p:blipFill>
        <p:spPr>
          <a:xfrm>
            <a:off x="1342569" y="850067"/>
            <a:ext cx="6825536" cy="3063842"/>
          </a:xfrm>
          <a:prstGeom prst="rect">
            <a:avLst/>
          </a:prstGeom>
        </p:spPr>
      </p:pic>
      <p:sp>
        <p:nvSpPr>
          <p:cNvPr id="19" name="Rectangle 18"/>
          <p:cNvSpPr/>
          <p:nvPr/>
        </p:nvSpPr>
        <p:spPr>
          <a:xfrm>
            <a:off x="2538489" y="3757639"/>
            <a:ext cx="4733932" cy="492443"/>
          </a:xfrm>
          <a:prstGeom prst="rect">
            <a:avLst/>
          </a:prstGeom>
        </p:spPr>
        <p:txBody>
          <a:bodyPr wrap="square">
            <a:spAutoFit/>
          </a:bodyPr>
          <a:lstStyle/>
          <a:p>
            <a:r>
              <a:rPr lang="en-US" b="1" dirty="0" smtClean="0">
                <a:solidFill>
                  <a:schemeClr val="accent6"/>
                </a:solidFill>
              </a:rPr>
              <a:t>A</a:t>
            </a:r>
            <a:r>
              <a:rPr lang="el-GR" b="1" dirty="0" smtClean="0">
                <a:solidFill>
                  <a:schemeClr val="accent6"/>
                </a:solidFill>
              </a:rPr>
              <a:t> </a:t>
            </a:r>
            <a:r>
              <a:rPr lang="en-US" dirty="0" smtClean="0"/>
              <a:t>                   </a:t>
            </a:r>
            <a:r>
              <a:rPr lang="en-US" b="1" dirty="0" smtClean="0">
                <a:solidFill>
                  <a:schemeClr val="accent4">
                    <a:lumMod val="75000"/>
                    <a:lumOff val="25000"/>
                  </a:schemeClr>
                </a:solidFill>
              </a:rPr>
              <a:t>L</a:t>
            </a:r>
            <a:r>
              <a:rPr lang="en-US" dirty="0" smtClean="0"/>
              <a:t>                   </a:t>
            </a:r>
            <a:r>
              <a:rPr lang="en-US" b="1" dirty="0" smtClean="0">
                <a:solidFill>
                  <a:srgbClr val="008000"/>
                </a:solidFill>
              </a:rPr>
              <a:t>B</a:t>
            </a:r>
            <a:endParaRPr lang="en-US" dirty="0"/>
          </a:p>
        </p:txBody>
      </p:sp>
      <p:sp>
        <p:nvSpPr>
          <p:cNvPr id="20" name="Content Placeholder 2"/>
          <p:cNvSpPr txBox="1">
            <a:spLocks/>
          </p:cNvSpPr>
          <p:nvPr/>
        </p:nvSpPr>
        <p:spPr bwMode="auto">
          <a:xfrm>
            <a:off x="1312804" y="4237800"/>
            <a:ext cx="7416775" cy="76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342900" lvl="0" indent="-342900" algn="l" eaLnBrk="0" hangingPunct="0">
              <a:spcBef>
                <a:spcPts val="300"/>
              </a:spcBef>
              <a:spcAft>
                <a:spcPts val="300"/>
              </a:spcAft>
            </a:pPr>
            <a:r>
              <a:rPr kumimoji="0" lang="en-US" sz="2800" b="1" i="0" u="sng"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Goal</a:t>
            </a:r>
            <a:r>
              <a:rPr kumimoji="0" lang="en-US" sz="2800" b="1" i="0"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i="0"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find </a:t>
            </a:r>
            <a:r>
              <a:rPr lang="en-US" sz="2800" dirty="0" smtClean="0">
                <a:latin typeface="Trebuchet MS"/>
              </a:rPr>
              <a:t>matching </a:t>
            </a:r>
            <a:r>
              <a:rPr lang="en-US" sz="2800" b="1" dirty="0" smtClean="0">
                <a:latin typeface="Trebuchet MS"/>
              </a:rPr>
              <a:t>M</a:t>
            </a:r>
            <a:r>
              <a:rPr lang="en-US" sz="2800" dirty="0" smtClean="0">
                <a:latin typeface="Trebuchet MS"/>
              </a:rPr>
              <a:t> </a:t>
            </a:r>
            <a:r>
              <a:rPr lang="en-US" sz="2400" dirty="0" smtClean="0">
                <a:latin typeface="Charcoal CY"/>
              </a:rPr>
              <a:t>C</a:t>
            </a:r>
            <a:r>
              <a:rPr lang="en-US" sz="2800" dirty="0" smtClean="0">
                <a:latin typeface="Trebuchet MS"/>
              </a:rPr>
              <a:t> </a:t>
            </a:r>
            <a:r>
              <a:rPr lang="en-US" sz="2800" b="1" dirty="0" smtClean="0">
                <a:latin typeface="Trebuchet MS"/>
              </a:rPr>
              <a:t>L</a:t>
            </a:r>
            <a:r>
              <a:rPr lang="en-US" sz="2800" dirty="0" smtClean="0">
                <a:latin typeface="Trebuchet MS"/>
              </a:rPr>
              <a:t>         </a:t>
            </a:r>
          </a:p>
        </p:txBody>
      </p:sp>
      <p:sp>
        <p:nvSpPr>
          <p:cNvPr id="25" name="Rectangle 24"/>
          <p:cNvSpPr/>
          <p:nvPr/>
        </p:nvSpPr>
        <p:spPr>
          <a:xfrm>
            <a:off x="4849066" y="3184807"/>
            <a:ext cx="759252" cy="461665"/>
          </a:xfrm>
          <a:prstGeom prst="rect">
            <a:avLst/>
          </a:prstGeom>
          <a:solidFill>
            <a:schemeClr val="bg1"/>
          </a:solidFill>
        </p:spPr>
        <p:txBody>
          <a:bodyPr wrap="square">
            <a:spAutoFit/>
          </a:bodyPr>
          <a:lstStyle/>
          <a:p>
            <a:r>
              <a:rPr lang="en-US" sz="2400" dirty="0" err="1" smtClean="0">
                <a:solidFill>
                  <a:srgbClr val="FF6600"/>
                </a:solidFill>
                <a:latin typeface="Trebuchet MS"/>
              </a:rPr>
              <a:t>W</a:t>
            </a:r>
            <a:r>
              <a:rPr lang="en-US" sz="2400" baseline="-25000" dirty="0" err="1" smtClean="0">
                <a:solidFill>
                  <a:srgbClr val="FF6600"/>
                </a:solidFill>
                <a:latin typeface="Trebuchet MS"/>
              </a:rPr>
              <a:t>kk</a:t>
            </a:r>
            <a:r>
              <a:rPr lang="en-US" sz="2400" baseline="-25000" dirty="0" smtClean="0">
                <a:solidFill>
                  <a:srgbClr val="FF6600"/>
                </a:solidFill>
                <a:latin typeface="Trebuchet MS"/>
              </a:rPr>
              <a:t>’</a:t>
            </a:r>
            <a:r>
              <a:rPr lang="en-US" sz="2400" dirty="0" smtClean="0">
                <a:solidFill>
                  <a:srgbClr val="FF6600"/>
                </a:solidFill>
                <a:latin typeface="Trebuchet MS"/>
              </a:rPr>
              <a:t> </a:t>
            </a:r>
            <a:endParaRPr lang="en-US" dirty="0"/>
          </a:p>
        </p:txBody>
      </p:sp>
      <p:sp>
        <p:nvSpPr>
          <p:cNvPr id="27" name="Rectangle 26"/>
          <p:cNvSpPr/>
          <p:nvPr/>
        </p:nvSpPr>
        <p:spPr>
          <a:xfrm>
            <a:off x="264776" y="533812"/>
            <a:ext cx="2144137" cy="523220"/>
          </a:xfrm>
          <a:prstGeom prst="rect">
            <a:avLst/>
          </a:prstGeom>
        </p:spPr>
        <p:txBody>
          <a:bodyPr wrap="none">
            <a:spAutoFit/>
          </a:bodyPr>
          <a:lstStyle/>
          <a:p>
            <a:r>
              <a:rPr lang="en-US" sz="2800" dirty="0" smtClean="0"/>
              <a:t>[</a:t>
            </a:r>
            <a:r>
              <a:rPr lang="en-US" sz="2800" dirty="0" err="1" smtClean="0"/>
              <a:t>Bayati</a:t>
            </a:r>
            <a:r>
              <a:rPr lang="en-US" sz="2800" dirty="0" smtClean="0"/>
              <a:t>+ ’11] </a:t>
            </a:r>
            <a:endParaRPr lang="en-US" dirty="0"/>
          </a:p>
        </p:txBody>
      </p:sp>
      <p:sp>
        <p:nvSpPr>
          <p:cNvPr id="10" name="Content Placeholder 2"/>
          <p:cNvSpPr txBox="1">
            <a:spLocks/>
          </p:cNvSpPr>
          <p:nvPr/>
        </p:nvSpPr>
        <p:spPr bwMode="auto">
          <a:xfrm>
            <a:off x="1318142" y="4237792"/>
            <a:ext cx="7416775" cy="211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342900" lvl="0" indent="-342900" algn="l" eaLnBrk="0" hangingPunct="0">
              <a:spcBef>
                <a:spcPts val="300"/>
              </a:spcBef>
              <a:spcAft>
                <a:spcPts val="300"/>
              </a:spcAft>
            </a:pPr>
            <a:endParaRPr kumimoji="0" lang="en-US" sz="2800" b="1" i="0" u="sng"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endParaRPr>
          </a:p>
          <a:p>
            <a:pPr marL="342900" lvl="0" indent="-342900" algn="l" eaLnBrk="0" hangingPunct="0">
              <a:spcBef>
                <a:spcPts val="300"/>
              </a:spcBef>
              <a:spcAft>
                <a:spcPts val="300"/>
              </a:spcAft>
            </a:pPr>
            <a:r>
              <a:rPr lang="en-US" sz="2800" dirty="0" smtClean="0">
                <a:latin typeface="Trebuchet MS"/>
              </a:rPr>
              <a:t>         </a:t>
            </a:r>
            <a:r>
              <a:rPr lang="en-US" sz="2800" i="1" dirty="0" err="1" smtClean="0">
                <a:latin typeface="Trebuchet MS"/>
              </a:rPr>
              <a:t>s.t</a:t>
            </a:r>
            <a:r>
              <a:rPr lang="en-US" sz="2800" i="1" dirty="0" smtClean="0">
                <a:latin typeface="Trebuchet MS"/>
              </a:rPr>
              <a:t>.</a:t>
            </a:r>
            <a:r>
              <a:rPr lang="en-US" sz="2800" dirty="0" smtClean="0">
                <a:latin typeface="Trebuchet MS"/>
              </a:rPr>
              <a:t> it maximizes </a:t>
            </a:r>
          </a:p>
          <a:p>
            <a:pPr marL="342900" lvl="0" indent="-342900" algn="l" eaLnBrk="0" hangingPunct="0">
              <a:spcBef>
                <a:spcPts val="300"/>
              </a:spcBef>
              <a:spcAft>
                <a:spcPts val="300"/>
              </a:spcAft>
            </a:pPr>
            <a:r>
              <a:rPr lang="en-US" sz="2800" dirty="0" smtClean="0">
                <a:latin typeface="Trebuchet MS"/>
              </a:rPr>
              <a:t>         a linear combination of the weights </a:t>
            </a:r>
            <a:r>
              <a:rPr lang="en-US" sz="2800" dirty="0" err="1" smtClean="0">
                <a:solidFill>
                  <a:srgbClr val="FF6600"/>
                </a:solidFill>
                <a:latin typeface="Trebuchet MS"/>
              </a:rPr>
              <a:t>w</a:t>
            </a:r>
            <a:r>
              <a:rPr lang="en-US" sz="2800" dirty="0" smtClean="0">
                <a:solidFill>
                  <a:srgbClr val="FF6600"/>
                </a:solidFill>
                <a:latin typeface="Trebuchet MS"/>
              </a:rPr>
              <a:t> </a:t>
            </a:r>
          </a:p>
          <a:p>
            <a:pPr marL="342900" lvl="0" indent="-342900" algn="l" eaLnBrk="0" hangingPunct="0">
              <a:spcBef>
                <a:spcPts val="300"/>
              </a:spcBef>
              <a:spcAft>
                <a:spcPts val="300"/>
              </a:spcAft>
            </a:pPr>
            <a:r>
              <a:rPr lang="en-US" sz="2800" dirty="0" smtClean="0">
                <a:latin typeface="Trebuchet MS"/>
              </a:rPr>
              <a:t>&amp;      the number of </a:t>
            </a:r>
            <a:r>
              <a:rPr lang="en-US" sz="2800" dirty="0" smtClean="0">
                <a:solidFill>
                  <a:schemeClr val="bg2">
                    <a:lumMod val="75000"/>
                  </a:schemeClr>
                </a:solidFill>
                <a:latin typeface="Trebuchet MS"/>
              </a:rPr>
              <a:t>overlapped </a:t>
            </a:r>
            <a:r>
              <a:rPr lang="en-US" sz="2800" dirty="0" smtClean="0">
                <a:latin typeface="Trebuchet MS"/>
              </a:rPr>
              <a:t>edges.</a:t>
            </a:r>
            <a:endParaRPr kumimoji="0" lang="en-US" sz="1081" b="1" i="0" u="none" strike="noStrike" kern="0" cap="none" spc="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056"/>
            <a:ext cx="7772400" cy="685800"/>
          </a:xfrm>
        </p:spPr>
        <p:txBody>
          <a:bodyPr/>
          <a:lstStyle/>
          <a:p>
            <a:r>
              <a:rPr lang="en-US" dirty="0" err="1" smtClean="0"/>
              <a:t>NetAlign</a:t>
            </a:r>
            <a:endParaRPr lang="en-US"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46</a:t>
            </a:fld>
            <a:endParaRPr lang="en-US" dirty="0"/>
          </a:p>
        </p:txBody>
      </p:sp>
      <p:pic>
        <p:nvPicPr>
          <p:cNvPr id="17" name="Picture 16" descr="Screen shot 2014-03-07 at 7.55.53 AM.png"/>
          <p:cNvPicPr>
            <a:picLocks noChangeAspect="1"/>
          </p:cNvPicPr>
          <p:nvPr/>
        </p:nvPicPr>
        <p:blipFill>
          <a:blip r:embed="rId2" cstate="screen">
            <a:extLst>
              <a:ext uri="{28A0092B-C50C-407E-A947-70E740481C1C}">
                <a14:useLocalDpi xmlns:a14="http://schemas.microsoft.com/office/drawing/2010/main"/>
              </a:ext>
            </a:extLst>
          </a:blip>
          <a:srcRect l="1529" b="12558"/>
          <a:stretch>
            <a:fillRect/>
          </a:stretch>
        </p:blipFill>
        <p:spPr>
          <a:xfrm>
            <a:off x="1342568" y="850066"/>
            <a:ext cx="6869205" cy="3342181"/>
          </a:xfrm>
          <a:prstGeom prst="rect">
            <a:avLst/>
          </a:prstGeom>
        </p:spPr>
      </p:pic>
      <p:sp>
        <p:nvSpPr>
          <p:cNvPr id="19" name="Rectangle 18"/>
          <p:cNvSpPr/>
          <p:nvPr/>
        </p:nvSpPr>
        <p:spPr>
          <a:xfrm>
            <a:off x="2538488" y="4024998"/>
            <a:ext cx="4546783" cy="492443"/>
          </a:xfrm>
          <a:prstGeom prst="rect">
            <a:avLst/>
          </a:prstGeom>
        </p:spPr>
        <p:txBody>
          <a:bodyPr wrap="square">
            <a:spAutoFit/>
          </a:bodyPr>
          <a:lstStyle/>
          <a:p>
            <a:r>
              <a:rPr lang="en-US" b="1" dirty="0" smtClean="0">
                <a:solidFill>
                  <a:schemeClr val="accent6"/>
                </a:solidFill>
              </a:rPr>
              <a:t>A</a:t>
            </a:r>
            <a:r>
              <a:rPr lang="el-GR" b="1" dirty="0" smtClean="0">
                <a:solidFill>
                  <a:schemeClr val="accent6"/>
                </a:solidFill>
              </a:rPr>
              <a:t> </a:t>
            </a:r>
            <a:r>
              <a:rPr lang="en-US" dirty="0" smtClean="0"/>
              <a:t>                   </a:t>
            </a:r>
            <a:r>
              <a:rPr lang="en-US" b="1" dirty="0" smtClean="0">
                <a:solidFill>
                  <a:schemeClr val="accent4">
                    <a:lumMod val="75000"/>
                    <a:lumOff val="25000"/>
                  </a:schemeClr>
                </a:solidFill>
              </a:rPr>
              <a:t>L</a:t>
            </a:r>
            <a:r>
              <a:rPr lang="en-US" dirty="0" smtClean="0"/>
              <a:t>                   </a:t>
            </a:r>
            <a:r>
              <a:rPr lang="en-US" b="1" dirty="0" smtClean="0">
                <a:solidFill>
                  <a:srgbClr val="008000"/>
                </a:solidFill>
              </a:rPr>
              <a:t>B</a:t>
            </a:r>
            <a:endParaRPr lang="en-US" dirty="0"/>
          </a:p>
        </p:txBody>
      </p:sp>
      <p:sp>
        <p:nvSpPr>
          <p:cNvPr id="20" name="Content Placeholder 2"/>
          <p:cNvSpPr txBox="1">
            <a:spLocks/>
          </p:cNvSpPr>
          <p:nvPr/>
        </p:nvSpPr>
        <p:spPr bwMode="auto">
          <a:xfrm>
            <a:off x="1566796" y="4451688"/>
            <a:ext cx="6882045" cy="211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342900" lvl="0" indent="-342900" algn="l" eaLnBrk="0" hangingPunct="0">
              <a:spcBef>
                <a:spcPts val="300"/>
              </a:spcBef>
              <a:spcAft>
                <a:spcPts val="300"/>
              </a:spcAft>
            </a:pPr>
            <a:r>
              <a:rPr kumimoji="0" lang="en-US" sz="2800" b="1" i="0" u="sng"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Goal</a:t>
            </a:r>
            <a:r>
              <a:rPr kumimoji="0" lang="en-US" sz="2800" b="1" i="0"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 </a:t>
            </a:r>
            <a:r>
              <a:rPr kumimoji="0" lang="en-US" sz="2800" i="0" strike="noStrike" kern="0" cap="none" spc="0" normalizeH="0" baseline="0" noProof="0" dirty="0" smtClean="0">
                <a:ln>
                  <a:noFill/>
                </a:ln>
                <a:solidFill>
                  <a:schemeClr val="tx1"/>
                </a:solidFill>
                <a:effectLst/>
                <a:uLnTx/>
                <a:uFillTx/>
                <a:latin typeface="Trebuchet MS"/>
                <a:ea typeface="ＭＳ Ｐゴシック" pitchFamily="-112" charset="-128"/>
                <a:cs typeface="ＭＳ Ｐゴシック" pitchFamily="-112" charset="-128"/>
              </a:rPr>
              <a:t>find </a:t>
            </a:r>
            <a:r>
              <a:rPr lang="en-US" sz="2800" dirty="0" smtClean="0">
                <a:latin typeface="Trebuchet MS"/>
              </a:rPr>
              <a:t>matching </a:t>
            </a:r>
            <a:r>
              <a:rPr lang="en-US" sz="2800" b="1" dirty="0" smtClean="0">
                <a:latin typeface="Trebuchet MS"/>
              </a:rPr>
              <a:t>M</a:t>
            </a:r>
            <a:r>
              <a:rPr lang="en-US" sz="2800" dirty="0" smtClean="0">
                <a:latin typeface="Trebuchet MS"/>
              </a:rPr>
              <a:t> </a:t>
            </a:r>
            <a:r>
              <a:rPr lang="en-US" sz="2800" dirty="0" smtClean="0">
                <a:latin typeface="Chalkduster"/>
              </a:rPr>
              <a:t>C</a:t>
            </a:r>
            <a:r>
              <a:rPr lang="en-US" sz="2800" dirty="0" smtClean="0">
                <a:latin typeface="Trebuchet MS"/>
              </a:rPr>
              <a:t> </a:t>
            </a:r>
            <a:r>
              <a:rPr lang="en-US" sz="2800" b="1" dirty="0" smtClean="0">
                <a:latin typeface="Trebuchet MS"/>
              </a:rPr>
              <a:t>L</a:t>
            </a:r>
            <a:r>
              <a:rPr lang="en-US" sz="2800" dirty="0" smtClean="0">
                <a:latin typeface="Trebuchet MS"/>
              </a:rPr>
              <a:t> </a:t>
            </a:r>
          </a:p>
          <a:p>
            <a:pPr marL="342900" lvl="0" indent="-342900" algn="l" eaLnBrk="0" hangingPunct="0">
              <a:spcBef>
                <a:spcPts val="300"/>
              </a:spcBef>
              <a:spcAft>
                <a:spcPts val="300"/>
              </a:spcAft>
            </a:pPr>
            <a:r>
              <a:rPr lang="en-US" sz="2800" dirty="0" err="1" smtClean="0">
                <a:latin typeface="Trebuchet MS"/>
              </a:rPr>
              <a:t>s.t</a:t>
            </a:r>
            <a:r>
              <a:rPr lang="en-US" sz="2800" dirty="0" smtClean="0">
                <a:latin typeface="Trebuchet MS"/>
              </a:rPr>
              <a:t>. it maximizes </a:t>
            </a:r>
          </a:p>
          <a:p>
            <a:pPr marL="342900" lvl="0" indent="-342900" algn="l" eaLnBrk="0" hangingPunct="0">
              <a:spcBef>
                <a:spcPts val="300"/>
              </a:spcBef>
              <a:spcAft>
                <a:spcPts val="300"/>
              </a:spcAft>
            </a:pPr>
            <a:r>
              <a:rPr lang="en-US" sz="2800" dirty="0" smtClean="0">
                <a:latin typeface="Trebuchet MS"/>
              </a:rPr>
              <a:t>      a linear combination of the weights </a:t>
            </a:r>
            <a:r>
              <a:rPr lang="en-US" sz="2800" dirty="0" err="1" smtClean="0">
                <a:solidFill>
                  <a:srgbClr val="FF6600"/>
                </a:solidFill>
                <a:latin typeface="Trebuchet MS"/>
              </a:rPr>
              <a:t>w</a:t>
            </a:r>
            <a:r>
              <a:rPr lang="en-US" sz="2800" dirty="0" smtClean="0">
                <a:solidFill>
                  <a:srgbClr val="FF6600"/>
                </a:solidFill>
                <a:latin typeface="Trebuchet MS"/>
              </a:rPr>
              <a:t> </a:t>
            </a:r>
          </a:p>
          <a:p>
            <a:pPr marL="342900" lvl="0" indent="-342900" algn="l" eaLnBrk="0" hangingPunct="0">
              <a:spcBef>
                <a:spcPts val="300"/>
              </a:spcBef>
              <a:spcAft>
                <a:spcPts val="300"/>
              </a:spcAft>
            </a:pPr>
            <a:r>
              <a:rPr lang="en-US" sz="2800" dirty="0" smtClean="0">
                <a:latin typeface="Trebuchet MS"/>
              </a:rPr>
              <a:t>&amp;    the number of overlapped edges.</a:t>
            </a:r>
            <a:endParaRPr kumimoji="0" lang="en-US" sz="1081" b="1" i="0" u="none" strike="noStrike" kern="0" cap="none" spc="0" normalizeH="0" baseline="30000" noProof="0" dirty="0" smtClean="0">
              <a:ln>
                <a:noFill/>
              </a:ln>
              <a:solidFill>
                <a:schemeClr val="tx1"/>
              </a:solidFill>
              <a:effectLst/>
              <a:uLnTx/>
              <a:uFillTx/>
              <a:latin typeface="Trebuchet MS"/>
              <a:ea typeface="ＭＳ Ｐゴシック" pitchFamily="-112" charset="-128"/>
              <a:cs typeface="ＭＳ Ｐゴシック" pitchFamily="-112" charset="-128"/>
            </a:endParaRPr>
          </a:p>
        </p:txBody>
      </p:sp>
      <p:sp>
        <p:nvSpPr>
          <p:cNvPr id="25" name="Rectangle 24"/>
          <p:cNvSpPr/>
          <p:nvPr/>
        </p:nvSpPr>
        <p:spPr>
          <a:xfrm>
            <a:off x="4875802" y="3412062"/>
            <a:ext cx="729236" cy="461665"/>
          </a:xfrm>
          <a:prstGeom prst="rect">
            <a:avLst/>
          </a:prstGeom>
          <a:solidFill>
            <a:schemeClr val="bg1"/>
          </a:solidFill>
        </p:spPr>
        <p:txBody>
          <a:bodyPr wrap="none">
            <a:spAutoFit/>
          </a:bodyPr>
          <a:lstStyle/>
          <a:p>
            <a:r>
              <a:rPr lang="en-US" sz="2400" dirty="0" err="1" smtClean="0">
                <a:solidFill>
                  <a:srgbClr val="FF6600"/>
                </a:solidFill>
                <a:latin typeface="Trebuchet MS"/>
              </a:rPr>
              <a:t>W</a:t>
            </a:r>
            <a:r>
              <a:rPr lang="en-US" sz="2400" baseline="-25000" dirty="0" err="1" smtClean="0">
                <a:solidFill>
                  <a:srgbClr val="FF6600"/>
                </a:solidFill>
                <a:latin typeface="Trebuchet MS"/>
              </a:rPr>
              <a:t>kk</a:t>
            </a:r>
            <a:r>
              <a:rPr lang="en-US" sz="2400" baseline="-25000" dirty="0" smtClean="0">
                <a:solidFill>
                  <a:srgbClr val="FF6600"/>
                </a:solidFill>
                <a:latin typeface="Trebuchet MS"/>
              </a:rPr>
              <a:t>’</a:t>
            </a:r>
            <a:r>
              <a:rPr lang="en-US" sz="2400" dirty="0" smtClean="0">
                <a:solidFill>
                  <a:srgbClr val="FF6600"/>
                </a:solidFill>
                <a:latin typeface="Trebuchet MS"/>
              </a:rPr>
              <a:t> </a:t>
            </a:r>
            <a:endParaRPr lang="en-US" dirty="0"/>
          </a:p>
        </p:txBody>
      </p:sp>
      <p:grpSp>
        <p:nvGrpSpPr>
          <p:cNvPr id="3" name="Group 20"/>
          <p:cNvGrpSpPr/>
          <p:nvPr/>
        </p:nvGrpSpPr>
        <p:grpSpPr>
          <a:xfrm>
            <a:off x="762000" y="3876841"/>
            <a:ext cx="7740316" cy="2540001"/>
            <a:chOff x="-3556000" y="1163052"/>
            <a:chExt cx="7740316" cy="3743158"/>
          </a:xfrm>
        </p:grpSpPr>
        <p:sp>
          <p:nvSpPr>
            <p:cNvPr id="22" name="Rectangle 21"/>
            <p:cNvSpPr/>
            <p:nvPr/>
          </p:nvSpPr>
          <p:spPr bwMode="auto">
            <a:xfrm>
              <a:off x="-3556000" y="1163052"/>
              <a:ext cx="7740316" cy="3743158"/>
            </a:xfrm>
            <a:prstGeom prst="rect">
              <a:avLst/>
            </a:prstGeom>
            <a:gradFill flip="none" rotWithShape="1">
              <a:gsLst>
                <a:gs pos="0">
                  <a:srgbClr val="D4E5FF"/>
                </a:gs>
                <a:gs pos="100000">
                  <a:schemeClr val="bg1"/>
                </a:gs>
              </a:gsLst>
              <a:path path="rect">
                <a:fillToRect l="100000" t="100000"/>
              </a:path>
              <a:tileRect r="-100000" b="-100000"/>
            </a:gradFill>
            <a:ln w="4762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r>
                <a:rPr lang="en-US" b="1" dirty="0" smtClean="0"/>
                <a:t>NP-hard </a:t>
              </a:r>
              <a:r>
                <a:rPr lang="en-US" dirty="0" smtClean="0"/>
                <a:t>problem</a:t>
              </a:r>
            </a:p>
            <a:p>
              <a:endParaRPr lang="en-US" dirty="0" smtClean="0"/>
            </a:p>
            <a:p>
              <a:pPr>
                <a:buNone/>
              </a:pPr>
              <a:r>
                <a:rPr lang="en-US" dirty="0" smtClean="0"/>
                <a:t>But,</a:t>
              </a:r>
            </a:p>
            <a:p>
              <a:r>
                <a:rPr lang="en-US" b="1" dirty="0" smtClean="0"/>
                <a:t>fast </a:t>
              </a:r>
              <a:r>
                <a:rPr lang="en-US" dirty="0" smtClean="0"/>
                <a:t>solution by using </a:t>
              </a:r>
              <a:r>
                <a:rPr lang="en-US" b="1" dirty="0" smtClean="0"/>
                <a:t>Belief Propagation</a:t>
              </a:r>
            </a:p>
            <a:p>
              <a:r>
                <a:rPr lang="en-US" dirty="0" smtClean="0"/>
                <a:t>(</a:t>
              </a:r>
              <a:r>
                <a:rPr lang="en-US" i="1" dirty="0" smtClean="0"/>
                <a:t>graphs with thousands of nodes/edges</a:t>
              </a:r>
              <a:r>
                <a:rPr lang="en-US" dirty="0" smtClean="0"/>
                <a:t>)</a:t>
              </a: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4800" y="3360522"/>
              <a:ext cx="557784" cy="734093"/>
            </a:xfrm>
            <a:prstGeom prst="rect">
              <a:avLst/>
            </a:prstGeom>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711" y="1891985"/>
              <a:ext cx="551276" cy="768330"/>
            </a:xfrm>
            <a:prstGeom prst="rect">
              <a:avLst/>
            </a:prstGeom>
          </p:spPr>
        </p:pic>
      </p:grpSp>
      <p:sp>
        <p:nvSpPr>
          <p:cNvPr id="12" name="Rectangle 11"/>
          <p:cNvSpPr/>
          <p:nvPr/>
        </p:nvSpPr>
        <p:spPr>
          <a:xfrm>
            <a:off x="264776" y="533812"/>
            <a:ext cx="2144137" cy="523220"/>
          </a:xfrm>
          <a:prstGeom prst="rect">
            <a:avLst/>
          </a:prstGeom>
        </p:spPr>
        <p:txBody>
          <a:bodyPr wrap="none">
            <a:spAutoFit/>
          </a:bodyPr>
          <a:lstStyle/>
          <a:p>
            <a:r>
              <a:rPr lang="en-US" sz="2800" dirty="0" smtClean="0"/>
              <a:t>[</a:t>
            </a:r>
            <a:r>
              <a:rPr lang="en-US" sz="2800" dirty="0" err="1" smtClean="0"/>
              <a:t>Bayati</a:t>
            </a:r>
            <a:r>
              <a:rPr lang="en-US" sz="2800" dirty="0" smtClean="0"/>
              <a:t>+ ’11]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Global Alignment</a:t>
            </a:r>
            <a:endParaRPr lang="en-US"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47</a:t>
            </a:fld>
            <a:endParaRPr lang="en-US" dirty="0"/>
          </a:p>
        </p:txBody>
      </p:sp>
      <p:pic>
        <p:nvPicPr>
          <p:cNvPr id="6" name="Picture 5" descr="Screen shot 2014-03-07 at 7.55.53 AM.png"/>
          <p:cNvPicPr>
            <a:picLocks noChangeAspect="1"/>
          </p:cNvPicPr>
          <p:nvPr/>
        </p:nvPicPr>
        <p:blipFill>
          <a:blip r:embed="rId2" cstate="screen">
            <a:extLst>
              <a:ext uri="{28A0092B-C50C-407E-A947-70E740481C1C}">
                <a14:useLocalDpi xmlns:a14="http://schemas.microsoft.com/office/drawing/2010/main"/>
              </a:ext>
            </a:extLst>
          </a:blip>
          <a:srcRect l="1529" b="12558"/>
          <a:stretch>
            <a:fillRect/>
          </a:stretch>
        </p:blipFill>
        <p:spPr>
          <a:xfrm>
            <a:off x="1342568" y="850066"/>
            <a:ext cx="6869205" cy="3342181"/>
          </a:xfrm>
          <a:prstGeom prst="rect">
            <a:avLst/>
          </a:prstGeom>
        </p:spPr>
      </p:pic>
      <p:sp>
        <p:nvSpPr>
          <p:cNvPr id="7" name="Rectangle 6"/>
          <p:cNvSpPr/>
          <p:nvPr/>
        </p:nvSpPr>
        <p:spPr>
          <a:xfrm>
            <a:off x="2538488" y="4024998"/>
            <a:ext cx="4546783" cy="492443"/>
          </a:xfrm>
          <a:prstGeom prst="rect">
            <a:avLst/>
          </a:prstGeom>
        </p:spPr>
        <p:txBody>
          <a:bodyPr wrap="square">
            <a:spAutoFit/>
          </a:bodyPr>
          <a:lstStyle/>
          <a:p>
            <a:r>
              <a:rPr lang="en-US" b="1" dirty="0" smtClean="0">
                <a:solidFill>
                  <a:schemeClr val="accent6"/>
                </a:solidFill>
              </a:rPr>
              <a:t>A</a:t>
            </a:r>
            <a:r>
              <a:rPr lang="el-GR" b="1" dirty="0" smtClean="0">
                <a:solidFill>
                  <a:schemeClr val="accent6"/>
                </a:solidFill>
              </a:rPr>
              <a:t> </a:t>
            </a:r>
            <a:r>
              <a:rPr lang="en-US" dirty="0" smtClean="0"/>
              <a:t>                   </a:t>
            </a:r>
            <a:r>
              <a:rPr lang="en-US" b="1" dirty="0" smtClean="0">
                <a:solidFill>
                  <a:schemeClr val="accent4">
                    <a:lumMod val="75000"/>
                    <a:lumOff val="25000"/>
                  </a:schemeClr>
                </a:solidFill>
              </a:rPr>
              <a:t>L</a:t>
            </a:r>
            <a:r>
              <a:rPr lang="en-US" dirty="0" smtClean="0"/>
              <a:t>                   </a:t>
            </a:r>
            <a:r>
              <a:rPr lang="en-US" b="1" dirty="0" smtClean="0">
                <a:solidFill>
                  <a:srgbClr val="008000"/>
                </a:solidFill>
              </a:rPr>
              <a:t>B</a:t>
            </a:r>
            <a:endParaRPr lang="en-US" dirty="0"/>
          </a:p>
        </p:txBody>
      </p:sp>
      <p:sp>
        <p:nvSpPr>
          <p:cNvPr id="9" name="Rectangle 8"/>
          <p:cNvSpPr/>
          <p:nvPr/>
        </p:nvSpPr>
        <p:spPr bwMode="auto">
          <a:xfrm>
            <a:off x="762000" y="4585374"/>
            <a:ext cx="7740316" cy="1270000"/>
          </a:xfrm>
          <a:prstGeom prst="rect">
            <a:avLst/>
          </a:prstGeom>
          <a:gradFill flip="none" rotWithShape="1">
            <a:gsLst>
              <a:gs pos="0">
                <a:srgbClr val="D4E5FF"/>
              </a:gs>
              <a:gs pos="100000">
                <a:schemeClr val="bg1"/>
              </a:gs>
            </a:gsLst>
            <a:path path="rect">
              <a:fillToRect l="100000" t="100000"/>
            </a:path>
            <a:tileRect r="-100000" b="-100000"/>
          </a:gradFill>
          <a:ln w="4762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r>
              <a:rPr lang="en-US" b="1" dirty="0" smtClean="0"/>
              <a:t>Same problem as before, but</a:t>
            </a:r>
          </a:p>
          <a:p>
            <a:r>
              <a:rPr lang="en-US" b="1" dirty="0" err="1" smtClean="0"/>
              <a:t>Lagrangian</a:t>
            </a:r>
            <a:r>
              <a:rPr lang="en-US" b="1" dirty="0" smtClean="0"/>
              <a:t> algorithm.</a:t>
            </a:r>
            <a:endParaRPr lang="en-US" dirty="0" smtClean="0"/>
          </a:p>
        </p:txBody>
      </p:sp>
      <p:sp>
        <p:nvSpPr>
          <p:cNvPr id="12" name="Rectangle 11"/>
          <p:cNvSpPr/>
          <p:nvPr/>
        </p:nvSpPr>
        <p:spPr>
          <a:xfrm>
            <a:off x="685207" y="5854444"/>
            <a:ext cx="1891488" cy="523220"/>
          </a:xfrm>
          <a:prstGeom prst="rect">
            <a:avLst/>
          </a:prstGeom>
        </p:spPr>
        <p:txBody>
          <a:bodyPr wrap="none">
            <a:spAutoFit/>
          </a:bodyPr>
          <a:lstStyle/>
          <a:p>
            <a:r>
              <a:rPr lang="en-US" sz="2800" dirty="0" smtClean="0"/>
              <a:t>[</a:t>
            </a:r>
            <a:r>
              <a:rPr lang="en-US" sz="2800" dirty="0" err="1" smtClean="0"/>
              <a:t>Klau</a:t>
            </a:r>
            <a:r>
              <a:rPr lang="en-US" sz="2800" dirty="0" smtClean="0"/>
              <a:t>+ ’09]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Global Alignment</a:t>
            </a:r>
            <a:endParaRPr lang="en-US"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48</a:t>
            </a:fld>
            <a:endParaRPr lang="en-US" dirty="0"/>
          </a:p>
        </p:txBody>
      </p:sp>
      <p:pic>
        <p:nvPicPr>
          <p:cNvPr id="6" name="Picture 5" descr="Screen shot 2014-03-07 at 7.55.53 AM.png"/>
          <p:cNvPicPr>
            <a:picLocks noChangeAspect="1"/>
          </p:cNvPicPr>
          <p:nvPr/>
        </p:nvPicPr>
        <p:blipFill>
          <a:blip r:embed="rId2" cstate="screen">
            <a:extLst>
              <a:ext uri="{28A0092B-C50C-407E-A947-70E740481C1C}">
                <a14:useLocalDpi xmlns:a14="http://schemas.microsoft.com/office/drawing/2010/main"/>
              </a:ext>
            </a:extLst>
          </a:blip>
          <a:srcRect l="1529" b="12558"/>
          <a:stretch>
            <a:fillRect/>
          </a:stretch>
        </p:blipFill>
        <p:spPr>
          <a:xfrm>
            <a:off x="1342568" y="850066"/>
            <a:ext cx="6869205" cy="3342181"/>
          </a:xfrm>
          <a:prstGeom prst="rect">
            <a:avLst/>
          </a:prstGeom>
        </p:spPr>
      </p:pic>
      <p:sp>
        <p:nvSpPr>
          <p:cNvPr id="7" name="Rectangle 6"/>
          <p:cNvSpPr/>
          <p:nvPr/>
        </p:nvSpPr>
        <p:spPr>
          <a:xfrm>
            <a:off x="2538488" y="4024998"/>
            <a:ext cx="4546783" cy="492443"/>
          </a:xfrm>
          <a:prstGeom prst="rect">
            <a:avLst/>
          </a:prstGeom>
        </p:spPr>
        <p:txBody>
          <a:bodyPr wrap="square">
            <a:spAutoFit/>
          </a:bodyPr>
          <a:lstStyle/>
          <a:p>
            <a:r>
              <a:rPr lang="en-US" b="1" dirty="0" smtClean="0">
                <a:solidFill>
                  <a:schemeClr val="accent6"/>
                </a:solidFill>
              </a:rPr>
              <a:t>A</a:t>
            </a:r>
            <a:r>
              <a:rPr lang="el-GR" b="1" dirty="0" smtClean="0">
                <a:solidFill>
                  <a:schemeClr val="accent6"/>
                </a:solidFill>
              </a:rPr>
              <a:t> </a:t>
            </a:r>
            <a:r>
              <a:rPr lang="en-US" dirty="0" smtClean="0"/>
              <a:t>                   </a:t>
            </a:r>
            <a:r>
              <a:rPr lang="en-US" b="1" dirty="0" smtClean="0">
                <a:solidFill>
                  <a:schemeClr val="accent4">
                    <a:lumMod val="75000"/>
                    <a:lumOff val="25000"/>
                  </a:schemeClr>
                </a:solidFill>
              </a:rPr>
              <a:t>L</a:t>
            </a:r>
            <a:r>
              <a:rPr lang="en-US" dirty="0" smtClean="0"/>
              <a:t>                   </a:t>
            </a:r>
            <a:r>
              <a:rPr lang="en-US" b="1" dirty="0" smtClean="0">
                <a:solidFill>
                  <a:srgbClr val="008000"/>
                </a:solidFill>
              </a:rPr>
              <a:t>B</a:t>
            </a:r>
            <a:endParaRPr lang="en-US" dirty="0"/>
          </a:p>
        </p:txBody>
      </p:sp>
      <p:sp>
        <p:nvSpPr>
          <p:cNvPr id="9" name="Rectangle 8"/>
          <p:cNvSpPr/>
          <p:nvPr/>
        </p:nvSpPr>
        <p:spPr bwMode="auto">
          <a:xfrm>
            <a:off x="762000" y="4585374"/>
            <a:ext cx="7740316" cy="1270000"/>
          </a:xfrm>
          <a:prstGeom prst="rect">
            <a:avLst/>
          </a:prstGeom>
          <a:gradFill flip="none" rotWithShape="1">
            <a:gsLst>
              <a:gs pos="0">
                <a:srgbClr val="D4E5FF"/>
              </a:gs>
              <a:gs pos="100000">
                <a:schemeClr val="bg1"/>
              </a:gs>
            </a:gsLst>
            <a:path path="rect">
              <a:fillToRect l="100000" t="100000"/>
            </a:path>
            <a:tileRect r="-100000" b="-100000"/>
          </a:gradFill>
          <a:ln w="4762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algn="l">
              <a:buFont typeface="Wingdings" charset="2"/>
              <a:buChar char="q"/>
            </a:pPr>
            <a:r>
              <a:rPr lang="en-US" dirty="0" smtClean="0">
                <a:latin typeface="Trebuchet MS"/>
              </a:rPr>
              <a:t>Performs </a:t>
            </a:r>
            <a:r>
              <a:rPr lang="en-US" b="1" dirty="0" smtClean="0">
                <a:latin typeface="Trebuchet MS"/>
              </a:rPr>
              <a:t>better </a:t>
            </a:r>
            <a:r>
              <a:rPr lang="en-US" dirty="0" smtClean="0">
                <a:latin typeface="Trebuchet MS"/>
              </a:rPr>
              <a:t>than [</a:t>
            </a:r>
            <a:r>
              <a:rPr lang="en-US" dirty="0" err="1" smtClean="0">
                <a:latin typeface="Trebuchet MS"/>
              </a:rPr>
              <a:t>Bayati</a:t>
            </a:r>
            <a:r>
              <a:rPr lang="en-US" dirty="0" smtClean="0">
                <a:latin typeface="Trebuchet MS"/>
              </a:rPr>
              <a:t> ’11] for </a:t>
            </a:r>
            <a:r>
              <a:rPr lang="en-US" b="1" dirty="0" smtClean="0">
                <a:latin typeface="Trebuchet MS"/>
              </a:rPr>
              <a:t>sparse L</a:t>
            </a:r>
            <a:r>
              <a:rPr lang="en-US" dirty="0" smtClean="0">
                <a:latin typeface="Trebuchet MS"/>
              </a:rPr>
              <a:t>.</a:t>
            </a:r>
          </a:p>
          <a:p>
            <a:pPr algn="l">
              <a:buFont typeface="Wingdings" charset="2"/>
              <a:buChar char="q"/>
            </a:pPr>
            <a:r>
              <a:rPr lang="en-US" dirty="0" smtClean="0">
                <a:latin typeface="Trebuchet MS"/>
              </a:rPr>
              <a:t>1.3% </a:t>
            </a:r>
            <a:r>
              <a:rPr lang="en-US" b="1" dirty="0" smtClean="0">
                <a:latin typeface="Trebuchet MS"/>
              </a:rPr>
              <a:t>slower </a:t>
            </a:r>
            <a:r>
              <a:rPr lang="en-US" dirty="0" smtClean="0">
                <a:latin typeface="Trebuchet MS"/>
              </a:rPr>
              <a:t>than [</a:t>
            </a:r>
            <a:r>
              <a:rPr lang="en-US" dirty="0" err="1" smtClean="0">
                <a:latin typeface="Trebuchet MS"/>
              </a:rPr>
              <a:t>Bayati</a:t>
            </a:r>
            <a:r>
              <a:rPr lang="en-US" dirty="0" smtClean="0">
                <a:latin typeface="Trebuchet MS"/>
              </a:rPr>
              <a:t> ’11].</a:t>
            </a:r>
          </a:p>
        </p:txBody>
      </p:sp>
      <p:sp>
        <p:nvSpPr>
          <p:cNvPr id="12" name="Rectangle 11"/>
          <p:cNvSpPr/>
          <p:nvPr/>
        </p:nvSpPr>
        <p:spPr>
          <a:xfrm>
            <a:off x="685207" y="5854444"/>
            <a:ext cx="1891488" cy="523220"/>
          </a:xfrm>
          <a:prstGeom prst="rect">
            <a:avLst/>
          </a:prstGeom>
        </p:spPr>
        <p:txBody>
          <a:bodyPr wrap="none">
            <a:spAutoFit/>
          </a:bodyPr>
          <a:lstStyle/>
          <a:p>
            <a:r>
              <a:rPr lang="en-US" sz="2800" dirty="0" smtClean="0"/>
              <a:t>[</a:t>
            </a:r>
            <a:r>
              <a:rPr lang="en-US" sz="2800" dirty="0" err="1" smtClean="0"/>
              <a:t>Klau</a:t>
            </a:r>
            <a:r>
              <a:rPr lang="en-US" sz="2800" dirty="0" smtClean="0"/>
              <a:t>+ ’09]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Approaches</a:t>
            </a:r>
            <a:endParaRPr lang="en-US" dirty="0"/>
          </a:p>
        </p:txBody>
      </p:sp>
      <p:sp>
        <p:nvSpPr>
          <p:cNvPr id="4" name="Slide Number Placeholder 3"/>
          <p:cNvSpPr>
            <a:spLocks noGrp="1"/>
          </p:cNvSpPr>
          <p:nvPr>
            <p:ph type="sldNum" sz="quarter" idx="12"/>
          </p:nvPr>
        </p:nvSpPr>
        <p:spPr/>
        <p:txBody>
          <a:bodyPr/>
          <a:lstStyle/>
          <a:p>
            <a:fld id="{DCE7192F-BC13-4247-B5B9-A19097533586}" type="slidenum">
              <a:rPr lang="en-US" smtClean="0"/>
              <a:pPr/>
              <a:t>49</a:t>
            </a:fld>
            <a:endParaRPr lang="en-US" dirty="0"/>
          </a:p>
        </p:txBody>
      </p:sp>
      <p:sp>
        <p:nvSpPr>
          <p:cNvPr id="5" name="Content Placeholder 4"/>
          <p:cNvSpPr>
            <a:spLocks noGrp="1"/>
          </p:cNvSpPr>
          <p:nvPr>
            <p:ph idx="1"/>
          </p:nvPr>
        </p:nvSpPr>
        <p:spPr>
          <a:xfrm>
            <a:off x="685800" y="969216"/>
            <a:ext cx="8458200" cy="5091254"/>
          </a:xfrm>
        </p:spPr>
        <p:txBody>
          <a:bodyPr/>
          <a:lstStyle/>
          <a:p>
            <a:pPr>
              <a:spcBef>
                <a:spcPts val="0"/>
              </a:spcBef>
              <a:spcAft>
                <a:spcPts val="0"/>
              </a:spcAft>
            </a:pPr>
            <a:r>
              <a:rPr lang="en-US" dirty="0" smtClean="0"/>
              <a:t>Cavity approach [</a:t>
            </a:r>
            <a:r>
              <a:rPr lang="en-US" dirty="0" err="1" smtClean="0"/>
              <a:t>Bradde</a:t>
            </a:r>
            <a:r>
              <a:rPr lang="en-US" dirty="0" smtClean="0"/>
              <a:t>+ ‘10]</a:t>
            </a:r>
          </a:p>
          <a:p>
            <a:pPr>
              <a:spcBef>
                <a:spcPts val="0"/>
              </a:spcBef>
              <a:spcAft>
                <a:spcPts val="0"/>
              </a:spcAft>
            </a:pPr>
            <a:r>
              <a:rPr lang="en-US" dirty="0" smtClean="0"/>
              <a:t>Graduated Assignment [Gold ‘96]</a:t>
            </a:r>
          </a:p>
          <a:p>
            <a:pPr>
              <a:spcBef>
                <a:spcPts val="0"/>
              </a:spcBef>
              <a:spcAft>
                <a:spcPts val="0"/>
              </a:spcAft>
            </a:pPr>
            <a:r>
              <a:rPr lang="en-US" dirty="0" smtClean="0"/>
              <a:t>Pattern Recognition [Conte+ ‘04]</a:t>
            </a:r>
          </a:p>
          <a:p>
            <a:pPr>
              <a:spcBef>
                <a:spcPts val="0"/>
              </a:spcBef>
              <a:spcAft>
                <a:spcPts val="0"/>
              </a:spcAft>
            </a:pPr>
            <a:r>
              <a:rPr lang="en-US" dirty="0" smtClean="0"/>
              <a:t>Biological Networks [Berg, </a:t>
            </a:r>
            <a:r>
              <a:rPr lang="en-US" dirty="0" err="1" smtClean="0"/>
              <a:t>Lassig</a:t>
            </a:r>
            <a:r>
              <a:rPr lang="en-US" dirty="0" smtClean="0"/>
              <a:t> ‘04], </a:t>
            </a:r>
            <a:r>
              <a:rPr lang="en-US" dirty="0" err="1" smtClean="0"/>
              <a:t>IsoRank</a:t>
            </a:r>
            <a:r>
              <a:rPr lang="en-US" dirty="0" smtClean="0"/>
              <a:t> [Singh ’07]</a:t>
            </a:r>
          </a:p>
          <a:p>
            <a:pPr>
              <a:spcBef>
                <a:spcPts val="0"/>
              </a:spcBef>
              <a:spcAft>
                <a:spcPts val="0"/>
              </a:spcAft>
            </a:pPr>
            <a:r>
              <a:rPr lang="en-US" dirty="0" smtClean="0"/>
              <a:t>Linear Programming [</a:t>
            </a:r>
            <a:r>
              <a:rPr lang="en-US" dirty="0" err="1" smtClean="0"/>
              <a:t>Almohamad</a:t>
            </a:r>
            <a:r>
              <a:rPr lang="en-US" dirty="0" smtClean="0"/>
              <a:t> &amp; </a:t>
            </a:r>
            <a:r>
              <a:rPr lang="en-US" dirty="0" err="1" smtClean="0"/>
              <a:t>Duffuaa</a:t>
            </a:r>
            <a:r>
              <a:rPr lang="en-US" dirty="0" smtClean="0"/>
              <a:t> ’93]</a:t>
            </a:r>
          </a:p>
          <a:p>
            <a:pPr>
              <a:spcBef>
                <a:spcPts val="0"/>
              </a:spcBef>
              <a:spcAft>
                <a:spcPts val="0"/>
              </a:spcAft>
            </a:pPr>
            <a:r>
              <a:rPr lang="en-US" dirty="0" smtClean="0"/>
              <a:t>EM [</a:t>
            </a:r>
            <a:r>
              <a:rPr lang="en-US" dirty="0" err="1" smtClean="0"/>
              <a:t>Luo</a:t>
            </a:r>
            <a:r>
              <a:rPr lang="en-US" dirty="0" smtClean="0"/>
              <a:t> ‘02]</a:t>
            </a:r>
          </a:p>
          <a:p>
            <a:pPr>
              <a:spcBef>
                <a:spcPts val="0"/>
              </a:spcBef>
              <a:spcAft>
                <a:spcPts val="0"/>
              </a:spcAft>
            </a:pPr>
            <a:r>
              <a:rPr lang="en-US" dirty="0" smtClean="0"/>
              <a:t>Similarity Flooding [</a:t>
            </a:r>
            <a:r>
              <a:rPr lang="en-US" dirty="0" err="1" smtClean="0"/>
              <a:t>Melnik</a:t>
            </a:r>
            <a:r>
              <a:rPr lang="en-US" dirty="0" smtClean="0"/>
              <a:t>+ ’02]</a:t>
            </a:r>
          </a:p>
          <a:p>
            <a:pPr>
              <a:spcBef>
                <a:spcPts val="0"/>
              </a:spcBef>
              <a:spcAft>
                <a:spcPts val="0"/>
              </a:spcAft>
            </a:pPr>
            <a:r>
              <a:rPr lang="en-US" dirty="0" smtClean="0"/>
              <a:t>Path-following [</a:t>
            </a:r>
            <a:r>
              <a:rPr lang="en-US" dirty="0" err="1" smtClean="0"/>
              <a:t>Zaslavskiy</a:t>
            </a:r>
            <a:r>
              <a:rPr lang="en-US" dirty="0" smtClean="0"/>
              <a:t> ’09]</a:t>
            </a:r>
          </a:p>
          <a:p>
            <a:pPr>
              <a:spcBef>
                <a:spcPts val="0"/>
              </a:spcBef>
              <a:spcAft>
                <a:spcPts val="0"/>
              </a:spcAft>
            </a:pPr>
            <a:r>
              <a:rPr lang="en-US" dirty="0" smtClean="0"/>
              <a:t>Graph Kernels [</a:t>
            </a:r>
            <a:r>
              <a:rPr lang="en-US" dirty="0" err="1" smtClean="0"/>
              <a:t>Smalter</a:t>
            </a:r>
            <a:r>
              <a:rPr lang="en-US" dirty="0" smtClean="0"/>
              <a:t>+ ‘08]</a:t>
            </a:r>
          </a:p>
          <a:p>
            <a:pPr>
              <a:spcBef>
                <a:spcPts val="0"/>
              </a:spcBef>
              <a:spcAft>
                <a:spcPts val="0"/>
              </a:spcAft>
            </a:pPr>
            <a:r>
              <a:rPr lang="en-US" dirty="0" smtClean="0"/>
              <a:t>Spectral methods [</a:t>
            </a:r>
            <a:r>
              <a:rPr lang="en-US" dirty="0" err="1" smtClean="0"/>
              <a:t>Qiu</a:t>
            </a:r>
            <a:r>
              <a:rPr lang="en-US" dirty="0" smtClean="0"/>
              <a:t>, Hancock ‘]</a:t>
            </a:r>
          </a:p>
          <a:p>
            <a:pPr>
              <a:spcBef>
                <a:spcPts val="0"/>
              </a:spcBef>
              <a:spcAft>
                <a:spcPts val="0"/>
              </a:spcAft>
            </a:pPr>
            <a:r>
              <a:rPr lang="en-US" dirty="0" smtClean="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82" y="100099"/>
            <a:ext cx="8209478" cy="1143000"/>
          </a:xfrm>
        </p:spPr>
        <p:txBody>
          <a:bodyPr>
            <a:normAutofit fontScale="90000"/>
          </a:bodyPr>
          <a:lstStyle/>
          <a:p>
            <a:r>
              <a:rPr lang="en-US" dirty="0" smtClean="0"/>
              <a:t>Can we identify users across social networks?</a:t>
            </a:r>
            <a:endParaRPr lang="en-US" dirty="0"/>
          </a:p>
        </p:txBody>
      </p:sp>
      <p:sp>
        <p:nvSpPr>
          <p:cNvPr id="7" name="Date Placeholder 6"/>
          <p:cNvSpPr>
            <a:spLocks noGrp="1"/>
          </p:cNvSpPr>
          <p:nvPr>
            <p:ph type="dt" sz="half" idx="4294967295"/>
          </p:nvPr>
        </p:nvSpPr>
        <p:spPr>
          <a:xfrm>
            <a:off x="1482903" y="6356350"/>
            <a:ext cx="1504800" cy="365125"/>
          </a:xfrm>
          <a:prstGeom prst="rect">
            <a:avLst/>
          </a:prstGeom>
        </p:spPr>
        <p:txBody>
          <a:bodyPr/>
          <a:lstStyle/>
          <a:p>
            <a:r>
              <a:rPr lang="en-US" smtClean="0"/>
              <a:t>8/29/12</a:t>
            </a:r>
            <a:endParaRPr lang="en-US" dirty="0"/>
          </a:p>
        </p:txBody>
      </p:sp>
      <p:sp>
        <p:nvSpPr>
          <p:cNvPr id="8" name="Slide Number Placeholder 7"/>
          <p:cNvSpPr>
            <a:spLocks noGrp="1"/>
          </p:cNvSpPr>
          <p:nvPr>
            <p:ph type="sldNum" sz="quarter" idx="12"/>
          </p:nvPr>
        </p:nvSpPr>
        <p:spPr/>
        <p:txBody>
          <a:bodyPr/>
          <a:lstStyle/>
          <a:p>
            <a:fld id="{AF1AC9B4-7007-F94B-B922-5677CF222748}" type="slidenum">
              <a:rPr lang="en-US" smtClean="0"/>
              <a:pPr/>
              <a:t>5</a:t>
            </a:fld>
            <a:endParaRPr lang="en-US" dirty="0"/>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10534" y="2953134"/>
            <a:ext cx="6045047" cy="3362400"/>
          </a:xfrm>
          <a:prstGeom prst="rect">
            <a:avLst/>
          </a:prstGeom>
        </p:spPr>
      </p:pic>
      <p:pic>
        <p:nvPicPr>
          <p:cNvPr id="17" name="Picture 16"/>
          <p:cNvPicPr>
            <a:picLocks noChangeAspect="1"/>
          </p:cNvPicPr>
          <p:nvPr/>
        </p:nvPicPr>
        <p:blipFill>
          <a:blip r:embed="rId4"/>
          <a:stretch>
            <a:fillRect/>
          </a:stretch>
        </p:blipFill>
        <p:spPr>
          <a:xfrm>
            <a:off x="339822" y="1470337"/>
            <a:ext cx="4930268" cy="2465134"/>
          </a:xfrm>
          <a:prstGeom prst="rect">
            <a:avLst/>
          </a:prstGeom>
          <a:ln>
            <a:solidFill>
              <a:schemeClr val="accent5">
                <a:lumMod val="75000"/>
              </a:schemeClr>
            </a:solidFill>
          </a:ln>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050" y="3685039"/>
            <a:ext cx="1143081" cy="1143081"/>
          </a:xfrm>
          <a:prstGeom prst="rect">
            <a:avLst/>
          </a:prstGeom>
        </p:spPr>
      </p:pic>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07423" y="2988626"/>
            <a:ext cx="1144800" cy="1144800"/>
          </a:xfrm>
          <a:prstGeom prst="rect">
            <a:avLst/>
          </a:prstGeom>
        </p:spPr>
      </p:pic>
      <p:sp>
        <p:nvSpPr>
          <p:cNvPr id="26" name="Oval 25"/>
          <p:cNvSpPr>
            <a:spLocks noChangeAspect="1"/>
          </p:cNvSpPr>
          <p:nvPr/>
        </p:nvSpPr>
        <p:spPr>
          <a:xfrm>
            <a:off x="3642043" y="2292556"/>
            <a:ext cx="304366" cy="327600"/>
          </a:xfrm>
          <a:prstGeom prst="ellipse">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431064" y="4592768"/>
            <a:ext cx="304366" cy="327600"/>
          </a:xfrm>
          <a:prstGeom prst="ellipse">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stCxn id="26" idx="5"/>
            <a:endCxn id="28" idx="1"/>
          </p:cNvCxnSpPr>
          <p:nvPr/>
        </p:nvCxnSpPr>
        <p:spPr>
          <a:xfrm rot="16200000" flipH="1">
            <a:off x="3654454" y="2819561"/>
            <a:ext cx="2068564" cy="1573801"/>
          </a:xfrm>
          <a:prstGeom prst="straightConnector1">
            <a:avLst/>
          </a:prstGeom>
          <a:ln w="762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 name="Oval 30"/>
          <p:cNvSpPr>
            <a:spLocks noChangeAspect="1"/>
          </p:cNvSpPr>
          <p:nvPr/>
        </p:nvSpPr>
        <p:spPr>
          <a:xfrm>
            <a:off x="2095935" y="2730072"/>
            <a:ext cx="304366" cy="327600"/>
          </a:xfrm>
          <a:prstGeom prst="ellipse">
            <a:avLst/>
          </a:prstGeom>
          <a:noFill/>
          <a:ln w="50800">
            <a:solidFill>
              <a:srgbClr val="48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971492" y="4677020"/>
            <a:ext cx="304366" cy="327600"/>
          </a:xfrm>
          <a:prstGeom prst="ellipse">
            <a:avLst/>
          </a:prstGeom>
          <a:noFill/>
          <a:ln w="50800">
            <a:solidFill>
              <a:srgbClr val="48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a:stCxn id="31" idx="5"/>
          </p:cNvCxnSpPr>
          <p:nvPr/>
        </p:nvCxnSpPr>
        <p:spPr>
          <a:xfrm rot="16200000" flipH="1">
            <a:off x="3748048" y="1617376"/>
            <a:ext cx="1818424" cy="4603064"/>
          </a:xfrm>
          <a:prstGeom prst="straightConnector1">
            <a:avLst/>
          </a:prstGeom>
          <a:ln w="76200">
            <a:solidFill>
              <a:srgbClr val="48FF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401473" y="2090131"/>
            <a:ext cx="3569638" cy="492443"/>
          </a:xfrm>
          <a:prstGeom prst="rect">
            <a:avLst/>
          </a:prstGeom>
          <a:noFill/>
        </p:spPr>
        <p:txBody>
          <a:bodyPr wrap="square" rtlCol="0">
            <a:spAutoFit/>
          </a:bodyPr>
          <a:lstStyle/>
          <a:p>
            <a:pPr algn="ctr"/>
            <a:r>
              <a:rPr lang="en-US" sz="2600" dirty="0" smtClean="0"/>
              <a:t>Same or “similar” users?</a:t>
            </a:r>
            <a:endParaRPr lang="en-US" sz="2600" dirty="0"/>
          </a:p>
        </p:txBody>
      </p:sp>
    </p:spTree>
  </p:cSld>
  <p:clrMapOvr>
    <a:masterClrMapping/>
  </p:clrMapOvr>
  <p:transition xmlns:p14="http://schemas.microsoft.com/office/powerpoint/2010/main" advTm="65099"/>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Roadmap</a:t>
            </a:r>
            <a:endParaRPr lang="en-US"/>
          </a:p>
        </p:txBody>
      </p:sp>
      <p:sp>
        <p:nvSpPr>
          <p:cNvPr id="24579" name="Content Placeholder 2"/>
          <p:cNvSpPr>
            <a:spLocks noGrp="1"/>
          </p:cNvSpPr>
          <p:nvPr>
            <p:ph idx="1"/>
          </p:nvPr>
        </p:nvSpPr>
        <p:spPr/>
        <p:txBody>
          <a:bodyPr/>
          <a:lstStyle/>
          <a:p>
            <a:r>
              <a:rPr lang="en-US" dirty="0" smtClean="0"/>
              <a:t>Known node correspondence</a:t>
            </a:r>
          </a:p>
          <a:p>
            <a:r>
              <a:rPr lang="en-US" dirty="0" smtClean="0"/>
              <a:t>Unknown node correspondence</a:t>
            </a:r>
          </a:p>
          <a:p>
            <a:pPr lvl="1"/>
            <a:r>
              <a:rPr lang="en-US" dirty="0" smtClean="0"/>
              <a:t>Motivation</a:t>
            </a:r>
          </a:p>
          <a:p>
            <a:pPr lvl="1"/>
            <a:r>
              <a:rPr lang="en-US" dirty="0" err="1" smtClean="0"/>
              <a:t>Unipartite</a:t>
            </a:r>
            <a:r>
              <a:rPr lang="en-US" dirty="0" smtClean="0"/>
              <a:t> graphs</a:t>
            </a:r>
          </a:p>
          <a:p>
            <a:pPr lvl="1"/>
            <a:r>
              <a:rPr lang="en-US" dirty="0" smtClean="0"/>
              <a:t>Bipartite graphs</a:t>
            </a:r>
          </a:p>
          <a:p>
            <a:pPr lvl="1"/>
            <a:r>
              <a:rPr lang="en-US" dirty="0" smtClean="0"/>
              <a:t>Summary</a:t>
            </a:r>
          </a:p>
        </p:txBody>
      </p:sp>
      <p:sp>
        <p:nvSpPr>
          <p:cNvPr id="9" name="Slide Number Placeholder 8"/>
          <p:cNvSpPr>
            <a:spLocks noGrp="1"/>
          </p:cNvSpPr>
          <p:nvPr>
            <p:ph type="sldNum" sz="quarter" idx="12"/>
          </p:nvPr>
        </p:nvSpPr>
        <p:spPr/>
        <p:txBody>
          <a:bodyPr/>
          <a:lstStyle/>
          <a:p>
            <a:fld id="{DCE7192F-BC13-4247-B5B9-A19097533586}" type="slidenum">
              <a:rPr lang="en-US" smtClean="0"/>
              <a:pPr/>
              <a:t>50</a:t>
            </a:fld>
            <a:endParaRPr lang="en-US" dirty="0"/>
          </a:p>
        </p:txBody>
      </p:sp>
      <p:pic>
        <p:nvPicPr>
          <p:cNvPr id="24583"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286935"/>
            <a:ext cx="24574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149684" y="3128180"/>
            <a:ext cx="4999790" cy="512147"/>
          </a:xfrm>
          <a:prstGeom prst="rect">
            <a:avLst/>
          </a:prstGeom>
          <a:noFill/>
          <a:ln w="38100">
            <a:solidFill>
              <a:srgbClr val="8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573"/>
            <a:ext cx="8229600" cy="1143000"/>
          </a:xfrm>
        </p:spPr>
        <p:txBody>
          <a:bodyPr>
            <a:normAutofit/>
          </a:bodyPr>
          <a:lstStyle/>
          <a:p>
            <a:r>
              <a:rPr lang="en-US" dirty="0" smtClean="0"/>
              <a:t>Bipartite Graph Alignment</a:t>
            </a:r>
            <a:endParaRPr lang="en-US" dirty="0"/>
          </a:p>
        </p:txBody>
      </p:sp>
      <p:sp>
        <p:nvSpPr>
          <p:cNvPr id="3" name="Content Placeholder 2"/>
          <p:cNvSpPr>
            <a:spLocks noGrp="1"/>
          </p:cNvSpPr>
          <p:nvPr>
            <p:ph idx="1"/>
          </p:nvPr>
        </p:nvSpPr>
        <p:spPr>
          <a:xfrm>
            <a:off x="457200" y="1020422"/>
            <a:ext cx="8229600" cy="6162121"/>
          </a:xfrm>
        </p:spPr>
        <p:txBody>
          <a:bodyPr>
            <a:normAutofit/>
          </a:bodyPr>
          <a:lstStyle/>
          <a:p>
            <a:pPr>
              <a:buNone/>
            </a:pPr>
            <a:r>
              <a:rPr lang="en-US" b="1" u="sng" dirty="0" smtClean="0"/>
              <a:t>INPUT</a:t>
            </a:r>
            <a:r>
              <a:rPr lang="en-US" dirty="0" smtClean="0"/>
              <a:t>:</a:t>
            </a:r>
          </a:p>
          <a:p>
            <a:pPr>
              <a:buNone/>
            </a:pPr>
            <a:r>
              <a:rPr lang="en-US" b="1" dirty="0" smtClean="0">
                <a:solidFill>
                  <a:schemeClr val="accent6"/>
                </a:solidFill>
              </a:rPr>
              <a:t>   A</a:t>
            </a:r>
            <a:r>
              <a:rPr lang="en-US" b="1" dirty="0" smtClean="0"/>
              <a:t>, </a:t>
            </a:r>
            <a:r>
              <a:rPr lang="en-US" b="1" dirty="0" smtClean="0">
                <a:solidFill>
                  <a:srgbClr val="008000"/>
                </a:solidFill>
              </a:rPr>
              <a:t>B</a:t>
            </a:r>
          </a:p>
          <a:p>
            <a:pPr>
              <a:buNone/>
            </a:pPr>
            <a:endParaRPr lang="en-US" b="1" dirty="0" smtClean="0"/>
          </a:p>
          <a:p>
            <a:pPr>
              <a:buNone/>
            </a:pPr>
            <a:endParaRPr lang="en-US" b="1" dirty="0" smtClean="0"/>
          </a:p>
        </p:txBody>
      </p:sp>
      <p:sp>
        <p:nvSpPr>
          <p:cNvPr id="6" name="Slide Number Placeholder 5"/>
          <p:cNvSpPr>
            <a:spLocks noGrp="1"/>
          </p:cNvSpPr>
          <p:nvPr>
            <p:ph type="sldNum" sz="quarter" idx="12"/>
          </p:nvPr>
        </p:nvSpPr>
        <p:spPr/>
        <p:txBody>
          <a:bodyPr/>
          <a:lstStyle/>
          <a:p>
            <a:fld id="{AF1AC9B4-7007-F94B-B922-5677CF222748}" type="slidenum">
              <a:rPr lang="en-US" smtClean="0"/>
              <a:pPr/>
              <a:t>51</a:t>
            </a:fld>
            <a:endParaRPr lang="en-US" dirty="0"/>
          </a:p>
        </p:txBody>
      </p:sp>
      <p:grpSp>
        <p:nvGrpSpPr>
          <p:cNvPr id="4" name="Group 151"/>
          <p:cNvGrpSpPr/>
          <p:nvPr/>
        </p:nvGrpSpPr>
        <p:grpSpPr>
          <a:xfrm>
            <a:off x="2437908" y="1087760"/>
            <a:ext cx="5877257" cy="1765008"/>
            <a:chOff x="2437908" y="1086945"/>
            <a:chExt cx="6036709" cy="1835974"/>
          </a:xfrm>
        </p:grpSpPr>
        <p:grpSp>
          <p:nvGrpSpPr>
            <p:cNvPr id="5" name="Group 145"/>
            <p:cNvGrpSpPr/>
            <p:nvPr/>
          </p:nvGrpSpPr>
          <p:grpSpPr>
            <a:xfrm>
              <a:off x="2437908" y="1086945"/>
              <a:ext cx="6036709" cy="1835974"/>
              <a:chOff x="2131349" y="938934"/>
              <a:chExt cx="6489040" cy="2012080"/>
            </a:xfrm>
          </p:grpSpPr>
          <p:grpSp>
            <p:nvGrpSpPr>
              <p:cNvPr id="7" name="Group 13"/>
              <p:cNvGrpSpPr/>
              <p:nvPr/>
            </p:nvGrpSpPr>
            <p:grpSpPr>
              <a:xfrm>
                <a:off x="3352074" y="962148"/>
                <a:ext cx="1519274" cy="1932897"/>
                <a:chOff x="6092623" y="1419267"/>
                <a:chExt cx="1519274" cy="1932897"/>
              </a:xfrm>
            </p:grpSpPr>
            <p:sp>
              <p:nvSpPr>
                <p:cNvPr id="15" name="Rectangle 14"/>
                <p:cNvSpPr/>
                <p:nvPr/>
              </p:nvSpPr>
              <p:spPr>
                <a:xfrm>
                  <a:off x="6452442" y="1887928"/>
                  <a:ext cx="838913" cy="139690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2623" y="1975525"/>
                  <a:ext cx="471314" cy="1376639"/>
                </a:xfrm>
                <a:prstGeom prst="rect">
                  <a:avLst/>
                </a:prstGeom>
                <a:noFill/>
              </p:spPr>
              <p:txBody>
                <a:bodyPr wrap="square" rtlCol="0">
                  <a:spAutoFit/>
                </a:bodyPr>
                <a:lstStyle/>
                <a:p>
                  <a:pPr>
                    <a:lnSpc>
                      <a:spcPts val="1680"/>
                    </a:lnSpc>
                  </a:pPr>
                  <a:r>
                    <a:rPr lang="en-US" sz="2400" b="1" dirty="0">
                      <a:solidFill>
                        <a:schemeClr val="accent6">
                          <a:lumMod val="50000"/>
                        </a:schemeClr>
                      </a:solidFill>
                    </a:rPr>
                    <a:t>u</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s</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e</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r</a:t>
                  </a:r>
                  <a:endParaRPr lang="en-US" sz="2400" b="1" dirty="0" smtClean="0">
                    <a:solidFill>
                      <a:schemeClr val="accent6">
                        <a:lumMod val="50000"/>
                      </a:schemeClr>
                    </a:solidFill>
                  </a:endParaRPr>
                </a:p>
                <a:p>
                  <a:pPr>
                    <a:lnSpc>
                      <a:spcPts val="1680"/>
                    </a:lnSpc>
                  </a:pPr>
                  <a:r>
                    <a:rPr lang="en-US" sz="2400" b="1" dirty="0" err="1">
                      <a:solidFill>
                        <a:schemeClr val="accent6">
                          <a:lumMod val="50000"/>
                        </a:schemeClr>
                      </a:solidFill>
                    </a:rPr>
                    <a:t>s</a:t>
                  </a:r>
                  <a:endParaRPr lang="en-US" sz="2400" b="1" dirty="0">
                    <a:solidFill>
                      <a:schemeClr val="accent6">
                        <a:lumMod val="50000"/>
                      </a:schemeClr>
                    </a:solidFill>
                  </a:endParaRPr>
                </a:p>
              </p:txBody>
            </p:sp>
            <p:sp>
              <p:nvSpPr>
                <p:cNvPr id="17" name="TextBox 16"/>
                <p:cNvSpPr txBox="1"/>
                <p:nvPr/>
              </p:nvSpPr>
              <p:spPr>
                <a:xfrm>
                  <a:off x="6289671" y="1419267"/>
                  <a:ext cx="1322226" cy="491204"/>
                </a:xfrm>
                <a:prstGeom prst="rect">
                  <a:avLst/>
                </a:prstGeom>
                <a:noFill/>
              </p:spPr>
              <p:txBody>
                <a:bodyPr wrap="square" rtlCol="0">
                  <a:spAutoFit/>
                </a:bodyPr>
                <a:lstStyle/>
                <a:p>
                  <a:r>
                    <a:rPr lang="en-US" sz="2200" b="1" dirty="0" smtClean="0">
                      <a:solidFill>
                        <a:schemeClr val="accent6">
                          <a:lumMod val="50000"/>
                        </a:schemeClr>
                      </a:solidFill>
                    </a:rPr>
                    <a:t>groups</a:t>
                  </a:r>
                  <a:endParaRPr lang="en-US" sz="2200" b="1" dirty="0">
                    <a:solidFill>
                      <a:schemeClr val="accent6">
                        <a:lumMod val="50000"/>
                      </a:schemeClr>
                    </a:solidFill>
                  </a:endParaRPr>
                </a:p>
              </p:txBody>
            </p:sp>
            <p:sp>
              <p:nvSpPr>
                <p:cNvPr id="18" name="TextBox 17"/>
                <p:cNvSpPr txBox="1"/>
                <p:nvPr/>
              </p:nvSpPr>
              <p:spPr>
                <a:xfrm>
                  <a:off x="6349322" y="1955229"/>
                  <a:ext cx="1070683" cy="1359095"/>
                </a:xfrm>
                <a:prstGeom prst="rect">
                  <a:avLst/>
                </a:prstGeom>
                <a:noFill/>
              </p:spPr>
              <p:txBody>
                <a:bodyPr wrap="square" rtlCol="0">
                  <a:spAutoFit/>
                </a:bodyPr>
                <a:lstStyle/>
                <a:p>
                  <a:pPr>
                    <a:lnSpc>
                      <a:spcPts val="1660"/>
                    </a:lnSpc>
                  </a:pPr>
                  <a:r>
                    <a:rPr lang="en-US" sz="1900" dirty="0" smtClean="0"/>
                    <a:t>1 1 0 0</a:t>
                  </a:r>
                </a:p>
                <a:p>
                  <a:pPr>
                    <a:lnSpc>
                      <a:spcPts val="1660"/>
                    </a:lnSpc>
                  </a:pPr>
                  <a:r>
                    <a:rPr lang="en-US" sz="1900" dirty="0" smtClean="0"/>
                    <a:t>1 1 0 0</a:t>
                  </a:r>
                </a:p>
                <a:p>
                  <a:pPr>
                    <a:lnSpc>
                      <a:spcPts val="1660"/>
                    </a:lnSpc>
                  </a:pPr>
                  <a:r>
                    <a:rPr lang="en-US" sz="1900" dirty="0" smtClean="0"/>
                    <a:t>0 0 1 0</a:t>
                  </a:r>
                </a:p>
                <a:p>
                  <a:pPr>
                    <a:lnSpc>
                      <a:spcPts val="1660"/>
                    </a:lnSpc>
                  </a:pPr>
                  <a:r>
                    <a:rPr lang="en-US" sz="1900" dirty="0" smtClean="0"/>
                    <a:t>1 0 1 0</a:t>
                  </a:r>
                </a:p>
                <a:p>
                  <a:pPr>
                    <a:lnSpc>
                      <a:spcPts val="1660"/>
                    </a:lnSpc>
                  </a:pPr>
                  <a:r>
                    <a:rPr lang="en-US" sz="1900" dirty="0" smtClean="0"/>
                    <a:t>1 1 0 1 </a:t>
                  </a:r>
                  <a:endParaRPr lang="en-US" sz="1900" dirty="0"/>
                </a:p>
              </p:txBody>
            </p:sp>
          </p:grpSp>
          <p:grpSp>
            <p:nvGrpSpPr>
              <p:cNvPr id="8" name="Group 18"/>
              <p:cNvGrpSpPr/>
              <p:nvPr/>
            </p:nvGrpSpPr>
            <p:grpSpPr>
              <a:xfrm>
                <a:off x="7051823" y="938934"/>
                <a:ext cx="1568566" cy="1952509"/>
                <a:chOff x="6107380" y="1418587"/>
                <a:chExt cx="1568566" cy="1952509"/>
              </a:xfrm>
            </p:grpSpPr>
            <p:sp>
              <p:nvSpPr>
                <p:cNvPr id="20" name="Rectangle 19"/>
                <p:cNvSpPr/>
                <p:nvPr/>
              </p:nvSpPr>
              <p:spPr>
                <a:xfrm>
                  <a:off x="6452442" y="1864630"/>
                  <a:ext cx="1032657" cy="142019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107380" y="1975524"/>
                  <a:ext cx="391522" cy="1305982"/>
                </a:xfrm>
                <a:prstGeom prst="rect">
                  <a:avLst/>
                </a:prstGeom>
                <a:noFill/>
              </p:spPr>
              <p:txBody>
                <a:bodyPr wrap="square" rtlCol="0">
                  <a:spAutoFit/>
                </a:bodyPr>
                <a:lstStyle/>
                <a:p>
                  <a:pPr>
                    <a:lnSpc>
                      <a:spcPts val="1580"/>
                    </a:lnSpc>
                  </a:pPr>
                  <a:r>
                    <a:rPr lang="en-US" sz="2400" b="1" dirty="0" smtClean="0">
                      <a:solidFill>
                        <a:srgbClr val="008000"/>
                      </a:solidFill>
                    </a:rPr>
                    <a:t>users</a:t>
                  </a:r>
                  <a:endParaRPr lang="en-US" sz="2400" b="1" dirty="0">
                    <a:solidFill>
                      <a:srgbClr val="008000"/>
                    </a:solidFill>
                  </a:endParaRPr>
                </a:p>
              </p:txBody>
            </p:sp>
            <p:sp>
              <p:nvSpPr>
                <p:cNvPr id="22" name="TextBox 21"/>
                <p:cNvSpPr txBox="1"/>
                <p:nvPr/>
              </p:nvSpPr>
              <p:spPr>
                <a:xfrm>
                  <a:off x="6368410" y="1418587"/>
                  <a:ext cx="1248490" cy="491204"/>
                </a:xfrm>
                <a:prstGeom prst="rect">
                  <a:avLst/>
                </a:prstGeom>
                <a:noFill/>
              </p:spPr>
              <p:txBody>
                <a:bodyPr wrap="square" rtlCol="0">
                  <a:spAutoFit/>
                </a:bodyPr>
                <a:lstStyle/>
                <a:p>
                  <a:r>
                    <a:rPr lang="en-US" sz="2200" b="1" dirty="0" smtClean="0">
                      <a:solidFill>
                        <a:srgbClr val="008000"/>
                      </a:solidFill>
                    </a:rPr>
                    <a:t>groups</a:t>
                  </a:r>
                  <a:endParaRPr lang="en-US" sz="2200" b="1" dirty="0">
                    <a:solidFill>
                      <a:srgbClr val="008000"/>
                    </a:solidFill>
                  </a:endParaRPr>
                </a:p>
              </p:txBody>
            </p:sp>
            <p:sp>
              <p:nvSpPr>
                <p:cNvPr id="23" name="TextBox 22"/>
                <p:cNvSpPr txBox="1"/>
                <p:nvPr/>
              </p:nvSpPr>
              <p:spPr>
                <a:xfrm>
                  <a:off x="6278638" y="1864835"/>
                  <a:ext cx="1397308" cy="1506261"/>
                </a:xfrm>
                <a:prstGeom prst="rect">
                  <a:avLst/>
                </a:prstGeom>
                <a:noFill/>
              </p:spPr>
              <p:txBody>
                <a:bodyPr wrap="square" rtlCol="0">
                  <a:spAutoFit/>
                </a:bodyPr>
                <a:lstStyle/>
                <a:p>
                  <a:pPr>
                    <a:lnSpc>
                      <a:spcPts val="1860"/>
                    </a:lnSpc>
                  </a:pPr>
                  <a:r>
                    <a:rPr lang="en-US" sz="1900" dirty="0" smtClean="0"/>
                    <a:t>1 1 0 0 0</a:t>
                  </a:r>
                </a:p>
                <a:p>
                  <a:pPr>
                    <a:lnSpc>
                      <a:spcPts val="1860"/>
                    </a:lnSpc>
                  </a:pPr>
                  <a:r>
                    <a:rPr lang="en-US" sz="1900" dirty="0"/>
                    <a:t>0</a:t>
                  </a:r>
                  <a:r>
                    <a:rPr lang="en-US" sz="1900" dirty="0" smtClean="0"/>
                    <a:t> </a:t>
                  </a:r>
                  <a:r>
                    <a:rPr lang="en-US" sz="1900" dirty="0"/>
                    <a:t>1</a:t>
                  </a:r>
                  <a:r>
                    <a:rPr lang="en-US" sz="1900" dirty="0" smtClean="0"/>
                    <a:t> 0 1 0 </a:t>
                  </a:r>
                </a:p>
                <a:p>
                  <a:pPr>
                    <a:lnSpc>
                      <a:spcPts val="1860"/>
                    </a:lnSpc>
                  </a:pPr>
                  <a:r>
                    <a:rPr lang="en-US" sz="1900" dirty="0" smtClean="0"/>
                    <a:t>0 0 1 1 1</a:t>
                  </a:r>
                </a:p>
                <a:p>
                  <a:pPr>
                    <a:lnSpc>
                      <a:spcPts val="1860"/>
                    </a:lnSpc>
                  </a:pPr>
                  <a:r>
                    <a:rPr lang="en-US" sz="1900" dirty="0"/>
                    <a:t>0</a:t>
                  </a:r>
                  <a:r>
                    <a:rPr lang="en-US" sz="1900" dirty="0" smtClean="0"/>
                    <a:t> 0 0 1 0</a:t>
                  </a:r>
                </a:p>
                <a:p>
                  <a:pPr>
                    <a:lnSpc>
                      <a:spcPts val="1860"/>
                    </a:lnSpc>
                  </a:pPr>
                  <a:r>
                    <a:rPr lang="en-US" sz="1900" dirty="0"/>
                    <a:t>0</a:t>
                  </a:r>
                  <a:r>
                    <a:rPr lang="en-US" sz="1900" dirty="0" smtClean="0"/>
                    <a:t> </a:t>
                  </a:r>
                  <a:r>
                    <a:rPr lang="en-US" sz="1900" dirty="0"/>
                    <a:t>0</a:t>
                  </a:r>
                  <a:r>
                    <a:rPr lang="en-US" sz="1900" dirty="0" smtClean="0"/>
                    <a:t> 0 1 0 </a:t>
                  </a:r>
                  <a:endParaRPr lang="en-US" sz="1900" dirty="0"/>
                </a:p>
              </p:txBody>
            </p:sp>
          </p:grpSp>
          <p:grpSp>
            <p:nvGrpSpPr>
              <p:cNvPr id="9" name="Group 59"/>
              <p:cNvGrpSpPr/>
              <p:nvPr/>
            </p:nvGrpSpPr>
            <p:grpSpPr>
              <a:xfrm>
                <a:off x="5853376" y="1195610"/>
                <a:ext cx="1184499" cy="1642127"/>
                <a:chOff x="5853376" y="1005823"/>
                <a:chExt cx="1184499" cy="1642127"/>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24" name="Oval 23"/>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10" name="Group 47"/>
              <p:cNvGrpSpPr/>
              <p:nvPr/>
            </p:nvGrpSpPr>
            <p:grpSpPr>
              <a:xfrm>
                <a:off x="2327534" y="1064215"/>
                <a:ext cx="952938" cy="1857600"/>
                <a:chOff x="2327534" y="874428"/>
                <a:chExt cx="952938" cy="1857600"/>
              </a:xfrm>
            </p:grpSpPr>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31" name="Oval 30"/>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Rounded Rectangle 41"/>
              <p:cNvSpPr/>
              <p:nvPr/>
            </p:nvSpPr>
            <p:spPr>
              <a:xfrm>
                <a:off x="2131349" y="991224"/>
                <a:ext cx="2642290" cy="1959789"/>
              </a:xfrm>
              <a:prstGeom prst="roundRect">
                <a:avLst/>
              </a:prstGeom>
              <a:no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5816464" y="1012234"/>
                <a:ext cx="2779200" cy="1938780"/>
              </a:xfrm>
              <a:prstGeom prst="roundRect">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4773638" y="962026"/>
                <a:ext cx="461426" cy="596462"/>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45" name="TextBox 44"/>
              <p:cNvSpPr txBox="1"/>
              <p:nvPr/>
            </p:nvSpPr>
            <p:spPr>
              <a:xfrm>
                <a:off x="5436969" y="968436"/>
                <a:ext cx="461426" cy="1087666"/>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grpSp>
        <p:pic>
          <p:nvPicPr>
            <p:cNvPr id="150" name="Picture 1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1792" y="1580731"/>
              <a:ext cx="534150" cy="534150"/>
            </a:xfrm>
            <a:prstGeom prst="rect">
              <a:avLst/>
            </a:prstGeom>
          </p:spPr>
        </p:pic>
        <p:pic>
          <p:nvPicPr>
            <p:cNvPr id="151" name="Picture 15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4841" y="1532050"/>
              <a:ext cx="664439" cy="664439"/>
            </a:xfrm>
            <a:prstGeom prst="rect">
              <a:avLst/>
            </a:prstGeom>
          </p:spPr>
        </p:pic>
      </p:grpSp>
      <p:pic>
        <p:nvPicPr>
          <p:cNvPr id="47" name="Picture 46">
            <a:hlinkClick r:id="rId8" action="ppaction://hlinksldjump" tooltip="Details"/>
          </p:cNvPr>
          <p:cNvPicPr>
            <a:picLocks noChangeAspect="1"/>
          </p:cNvPicPr>
          <p:nvPr/>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ustDataLst>
      <p:tags r:id="rId1"/>
    </p:custDataLst>
  </p:cSld>
  <p:clrMapOvr>
    <a:masterClrMapping/>
  </p:clrMapOvr>
  <p:transition xmlns:p14="http://schemas.microsoft.com/office/powerpoint/2010/main" advTm="18775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573"/>
            <a:ext cx="8229600" cy="1143000"/>
          </a:xfrm>
        </p:spPr>
        <p:txBody>
          <a:bodyPr>
            <a:normAutofit/>
          </a:bodyPr>
          <a:lstStyle/>
          <a:p>
            <a:r>
              <a:rPr lang="en-US" dirty="0" smtClean="0"/>
              <a:t>Bipartite Graph Alignment</a:t>
            </a:r>
            <a:endParaRPr lang="en-US" dirty="0"/>
          </a:p>
        </p:txBody>
      </p:sp>
      <p:sp>
        <p:nvSpPr>
          <p:cNvPr id="3" name="Content Placeholder 2"/>
          <p:cNvSpPr>
            <a:spLocks noGrp="1"/>
          </p:cNvSpPr>
          <p:nvPr>
            <p:ph idx="1"/>
          </p:nvPr>
        </p:nvSpPr>
        <p:spPr>
          <a:xfrm>
            <a:off x="457200" y="1020422"/>
            <a:ext cx="8229600" cy="6162121"/>
          </a:xfrm>
        </p:spPr>
        <p:txBody>
          <a:bodyPr>
            <a:normAutofit/>
          </a:bodyPr>
          <a:lstStyle/>
          <a:p>
            <a:pPr>
              <a:buNone/>
            </a:pPr>
            <a:r>
              <a:rPr lang="en-US" b="1" u="sng" dirty="0" smtClean="0"/>
              <a:t>INPUT</a:t>
            </a:r>
            <a:r>
              <a:rPr lang="en-US" dirty="0" smtClean="0"/>
              <a:t>:</a:t>
            </a:r>
          </a:p>
          <a:p>
            <a:pPr>
              <a:buNone/>
            </a:pPr>
            <a:r>
              <a:rPr lang="en-US" b="1" dirty="0" smtClean="0">
                <a:solidFill>
                  <a:schemeClr val="accent6"/>
                </a:solidFill>
              </a:rPr>
              <a:t>   A</a:t>
            </a:r>
            <a:r>
              <a:rPr lang="en-US" b="1" dirty="0" smtClean="0"/>
              <a:t>, </a:t>
            </a:r>
            <a:r>
              <a:rPr lang="en-US" b="1" dirty="0" smtClean="0">
                <a:solidFill>
                  <a:srgbClr val="008000"/>
                </a:solidFill>
              </a:rPr>
              <a:t>B</a:t>
            </a:r>
          </a:p>
          <a:p>
            <a:pPr>
              <a:buNone/>
            </a:pPr>
            <a:endParaRPr lang="en-US" b="1" dirty="0" smtClean="0"/>
          </a:p>
          <a:p>
            <a:pPr>
              <a:buNone/>
            </a:pPr>
            <a:endParaRPr lang="en-US" b="1" dirty="0" smtClean="0"/>
          </a:p>
          <a:p>
            <a:pPr>
              <a:buNone/>
            </a:pPr>
            <a:r>
              <a:rPr lang="en-US" b="1" u="sng" dirty="0" smtClean="0"/>
              <a:t>OUTPUT</a:t>
            </a:r>
            <a:r>
              <a:rPr lang="en-US" dirty="0" smtClean="0"/>
              <a:t>:</a:t>
            </a:r>
          </a:p>
          <a:p>
            <a:pPr>
              <a:buNone/>
            </a:pPr>
            <a:r>
              <a:rPr lang="en-US" b="1" dirty="0" smtClean="0"/>
              <a:t>   </a:t>
            </a:r>
            <a:r>
              <a:rPr lang="en-US" b="1" dirty="0" smtClean="0">
                <a:solidFill>
                  <a:srgbClr val="FF6600"/>
                </a:solidFill>
              </a:rPr>
              <a:t>P</a:t>
            </a:r>
            <a:r>
              <a:rPr lang="en-US" b="1" dirty="0" smtClean="0"/>
              <a:t> and …</a:t>
            </a:r>
            <a:endParaRPr lang="en-US" b="1" dirty="0" smtClean="0">
              <a:solidFill>
                <a:schemeClr val="accent5">
                  <a:lumMod val="75000"/>
                </a:schemeClr>
              </a:solidFill>
            </a:endParaRPr>
          </a:p>
          <a:p>
            <a:pPr marL="0" indent="0">
              <a:lnSpc>
                <a:spcPts val="2520"/>
              </a:lnSpc>
              <a:spcBef>
                <a:spcPts val="0"/>
              </a:spcBef>
              <a:buNone/>
            </a:pPr>
            <a:r>
              <a:rPr lang="en-US" sz="2600" b="1" dirty="0" smtClean="0">
                <a:solidFill>
                  <a:schemeClr val="bg1">
                    <a:lumMod val="65000"/>
                  </a:schemeClr>
                </a:solidFill>
              </a:rPr>
              <a:t>(permutation</a:t>
            </a:r>
          </a:p>
          <a:p>
            <a:pPr marL="0" indent="0">
              <a:lnSpc>
                <a:spcPts val="2520"/>
              </a:lnSpc>
              <a:spcBef>
                <a:spcPts val="0"/>
              </a:spcBef>
              <a:buNone/>
            </a:pPr>
            <a:r>
              <a:rPr lang="en-US" sz="2600" b="1" dirty="0" smtClean="0">
                <a:solidFill>
                  <a:schemeClr val="bg1">
                    <a:lumMod val="65000"/>
                  </a:schemeClr>
                </a:solidFill>
              </a:rPr>
              <a:t>matrices)</a:t>
            </a:r>
          </a:p>
          <a:p>
            <a:pPr marL="0" indent="0">
              <a:lnSpc>
                <a:spcPts val="2520"/>
              </a:lnSpc>
              <a:spcBef>
                <a:spcPts val="0"/>
              </a:spcBef>
              <a:buNone/>
            </a:pPr>
            <a:endParaRPr lang="en-US" sz="2400" b="1" dirty="0" smtClean="0"/>
          </a:p>
          <a:p>
            <a:pPr>
              <a:buNone/>
            </a:pPr>
            <a:endParaRPr lang="en-US" sz="800" b="1" dirty="0" smtClean="0"/>
          </a:p>
          <a:p>
            <a:pPr>
              <a:buNone/>
            </a:pPr>
            <a:endParaRPr lang="en-US" b="1" baseline="30000" dirty="0" smtClean="0"/>
          </a:p>
          <a:p>
            <a:endParaRPr lang="en-US" dirty="0" smtClean="0"/>
          </a:p>
        </p:txBody>
      </p:sp>
      <p:sp>
        <p:nvSpPr>
          <p:cNvPr id="6" name="Slide Number Placeholder 5"/>
          <p:cNvSpPr>
            <a:spLocks noGrp="1"/>
          </p:cNvSpPr>
          <p:nvPr>
            <p:ph type="sldNum" sz="quarter" idx="12"/>
          </p:nvPr>
        </p:nvSpPr>
        <p:spPr/>
        <p:txBody>
          <a:bodyPr/>
          <a:lstStyle/>
          <a:p>
            <a:fld id="{AF1AC9B4-7007-F94B-B922-5677CF222748}" type="slidenum">
              <a:rPr lang="en-US" smtClean="0"/>
              <a:pPr/>
              <a:t>52</a:t>
            </a:fld>
            <a:endParaRPr lang="en-US" dirty="0"/>
          </a:p>
        </p:txBody>
      </p:sp>
      <p:grpSp>
        <p:nvGrpSpPr>
          <p:cNvPr id="4" name="Group 105"/>
          <p:cNvGrpSpPr/>
          <p:nvPr/>
        </p:nvGrpSpPr>
        <p:grpSpPr>
          <a:xfrm>
            <a:off x="2633796" y="2984311"/>
            <a:ext cx="2834671" cy="2710113"/>
            <a:chOff x="2150608" y="2421361"/>
            <a:chExt cx="3434809" cy="4234963"/>
          </a:xfrm>
        </p:grpSpPr>
        <p:grpSp>
          <p:nvGrpSpPr>
            <p:cNvPr id="5" name="Group 74"/>
            <p:cNvGrpSpPr/>
            <p:nvPr/>
          </p:nvGrpSpPr>
          <p:grpSpPr>
            <a:xfrm>
              <a:off x="2334027" y="3129084"/>
              <a:ext cx="980656" cy="2039052"/>
              <a:chOff x="2334027" y="3056089"/>
              <a:chExt cx="980656" cy="2039052"/>
            </a:xfrm>
          </p:grpSpPr>
          <p:grpSp>
            <p:nvGrpSpPr>
              <p:cNvPr id="7" name="Group 48"/>
              <p:cNvGrpSpPr/>
              <p:nvPr/>
            </p:nvGrpSpPr>
            <p:grpSpPr>
              <a:xfrm>
                <a:off x="2361745" y="3143683"/>
                <a:ext cx="952938" cy="1857600"/>
                <a:chOff x="2327534" y="874428"/>
                <a:chExt cx="952938" cy="1857600"/>
              </a:xfrm>
            </p:grpSpPr>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51" name="Oval 50"/>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ounded Rectangle 64"/>
              <p:cNvSpPr/>
              <p:nvPr/>
            </p:nvSpPr>
            <p:spPr>
              <a:xfrm>
                <a:off x="2334027" y="3056089"/>
                <a:ext cx="303553" cy="2039052"/>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3"/>
            <p:cNvGrpSpPr/>
            <p:nvPr/>
          </p:nvGrpSpPr>
          <p:grpSpPr>
            <a:xfrm>
              <a:off x="4181026" y="3333474"/>
              <a:ext cx="1184499" cy="1724279"/>
              <a:chOff x="5348866" y="3260479"/>
              <a:chExt cx="1184499" cy="1724279"/>
            </a:xfrm>
          </p:grpSpPr>
          <p:grpSp>
            <p:nvGrpSpPr>
              <p:cNvPr id="9" name="Group 60"/>
              <p:cNvGrpSpPr/>
              <p:nvPr/>
            </p:nvGrpSpPr>
            <p:grpSpPr>
              <a:xfrm>
                <a:off x="5348866" y="3260479"/>
                <a:ext cx="1184499" cy="1642127"/>
                <a:chOff x="5853376" y="1005823"/>
                <a:chExt cx="1184499" cy="1642127"/>
              </a:xfrm>
            </p:grpSpPr>
            <p:pic>
              <p:nvPicPr>
                <p:cNvPr id="62" name="Picture 6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63" name="Oval 62"/>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66" name="Rounded Rectangle 65"/>
              <p:cNvSpPr/>
              <p:nvPr/>
            </p:nvSpPr>
            <p:spPr>
              <a:xfrm>
                <a:off x="5435223" y="3260479"/>
                <a:ext cx="303553" cy="1724279"/>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6" name="Rectangle 75"/>
            <p:cNvSpPr/>
            <p:nvPr/>
          </p:nvSpPr>
          <p:spPr>
            <a:xfrm>
              <a:off x="4930355" y="3216678"/>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878457" y="3281484"/>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2540043" y="4129647"/>
              <a:ext cx="1832414" cy="7267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531865" y="4179854"/>
              <a:ext cx="1840592" cy="7655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2496040" y="3837667"/>
              <a:ext cx="1876417" cy="76555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6200000" flipH="1">
              <a:off x="3062348" y="3195915"/>
              <a:ext cx="763777" cy="185644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521929" y="3285759"/>
              <a:ext cx="1850528" cy="2509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3304268" y="2421361"/>
              <a:ext cx="2183012" cy="817611"/>
            </a:xfrm>
            <a:prstGeom prst="rect">
              <a:avLst/>
            </a:prstGeom>
            <a:noFill/>
          </p:spPr>
          <p:txBody>
            <a:bodyPr wrap="square" rtlCol="0">
              <a:spAutoFit/>
            </a:bodyPr>
            <a:lstStyle/>
            <a:p>
              <a:r>
                <a:rPr lang="en-US" sz="2800" b="1" dirty="0" smtClean="0">
                  <a:solidFill>
                    <a:srgbClr val="FF6600"/>
                  </a:solidFill>
                </a:rPr>
                <a:t>P (users)</a:t>
              </a:r>
              <a:endParaRPr lang="en-US" sz="2800" b="1" dirty="0">
                <a:solidFill>
                  <a:srgbClr val="FF6600"/>
                </a:solidFill>
              </a:endParaRPr>
            </a:p>
          </p:txBody>
        </p:sp>
        <p:sp>
          <p:nvSpPr>
            <p:cNvPr id="95" name="TextBox 94"/>
            <p:cNvSpPr txBox="1"/>
            <p:nvPr/>
          </p:nvSpPr>
          <p:spPr>
            <a:xfrm>
              <a:off x="2554431" y="5165388"/>
              <a:ext cx="461425" cy="1490936"/>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96" name="TextBox 95"/>
            <p:cNvSpPr txBox="1"/>
            <p:nvPr/>
          </p:nvSpPr>
          <p:spPr>
            <a:xfrm>
              <a:off x="4231754" y="5091766"/>
              <a:ext cx="461425" cy="1490937"/>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97" name="Rounded Rectangle 96"/>
            <p:cNvSpPr/>
            <p:nvPr/>
          </p:nvSpPr>
          <p:spPr>
            <a:xfrm>
              <a:off x="4056526" y="320849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2150608" y="2983098"/>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2424538" y="1087759"/>
            <a:ext cx="5917358" cy="1778377"/>
            <a:chOff x="2116590" y="938934"/>
            <a:chExt cx="6533325" cy="2027302"/>
          </a:xfrm>
          <a:solidFill>
            <a:schemeClr val="bg1">
              <a:alpha val="45000"/>
            </a:schemeClr>
          </a:solidFill>
        </p:grpSpPr>
        <p:grpSp>
          <p:nvGrpSpPr>
            <p:cNvPr id="12" name="Group 13"/>
            <p:cNvGrpSpPr/>
            <p:nvPr/>
          </p:nvGrpSpPr>
          <p:grpSpPr>
            <a:xfrm>
              <a:off x="3322556" y="977387"/>
              <a:ext cx="1504516" cy="1917640"/>
              <a:chOff x="6063105" y="1434506"/>
              <a:chExt cx="1504516" cy="1917640"/>
            </a:xfrm>
            <a:grpFill/>
          </p:grpSpPr>
          <p:sp>
            <p:nvSpPr>
              <p:cNvPr id="215" name="Rectangle 214"/>
              <p:cNvSpPr/>
              <p:nvPr/>
            </p:nvSpPr>
            <p:spPr>
              <a:xfrm>
                <a:off x="6452442" y="1887928"/>
                <a:ext cx="838913" cy="1396901"/>
              </a:xfrm>
              <a:prstGeom prst="rect">
                <a:avLst/>
              </a:prstGeom>
              <a:gr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TextBox 215"/>
              <p:cNvSpPr txBox="1"/>
              <p:nvPr/>
            </p:nvSpPr>
            <p:spPr>
              <a:xfrm>
                <a:off x="6063105" y="1975519"/>
                <a:ext cx="486078" cy="1376627"/>
              </a:xfrm>
              <a:prstGeom prst="rect">
                <a:avLst/>
              </a:prstGeom>
              <a:grpFill/>
            </p:spPr>
            <p:txBody>
              <a:bodyPr wrap="square" rtlCol="0">
                <a:spAutoFit/>
              </a:bodyPr>
              <a:lstStyle/>
              <a:p>
                <a:pPr>
                  <a:lnSpc>
                    <a:spcPts val="1680"/>
                  </a:lnSpc>
                </a:pPr>
                <a:r>
                  <a:rPr lang="en-US" sz="2400" b="1" dirty="0">
                    <a:solidFill>
                      <a:schemeClr val="accent6">
                        <a:lumMod val="50000"/>
                      </a:schemeClr>
                    </a:solidFill>
                  </a:rPr>
                  <a:t>u</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s</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e</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r</a:t>
                </a:r>
                <a:endParaRPr lang="en-US" sz="2400" b="1" dirty="0" smtClean="0">
                  <a:solidFill>
                    <a:schemeClr val="accent6">
                      <a:lumMod val="50000"/>
                    </a:schemeClr>
                  </a:solidFill>
                </a:endParaRPr>
              </a:p>
              <a:p>
                <a:pPr>
                  <a:lnSpc>
                    <a:spcPts val="1680"/>
                  </a:lnSpc>
                </a:pPr>
                <a:r>
                  <a:rPr lang="en-US" sz="2400" b="1" dirty="0" err="1">
                    <a:solidFill>
                      <a:schemeClr val="accent6">
                        <a:lumMod val="50000"/>
                      </a:schemeClr>
                    </a:solidFill>
                  </a:rPr>
                  <a:t>s</a:t>
                </a:r>
                <a:endParaRPr lang="en-US" sz="2400" b="1" dirty="0">
                  <a:solidFill>
                    <a:schemeClr val="accent6">
                      <a:lumMod val="50000"/>
                    </a:schemeClr>
                  </a:solidFill>
                </a:endParaRPr>
              </a:p>
            </p:txBody>
          </p:sp>
          <p:sp>
            <p:nvSpPr>
              <p:cNvPr id="217" name="TextBox 216"/>
              <p:cNvSpPr txBox="1"/>
              <p:nvPr/>
            </p:nvSpPr>
            <p:spPr>
              <a:xfrm>
                <a:off x="6304432" y="1434506"/>
                <a:ext cx="1263189" cy="491200"/>
              </a:xfrm>
              <a:prstGeom prst="rect">
                <a:avLst/>
              </a:prstGeom>
              <a:grpFill/>
            </p:spPr>
            <p:txBody>
              <a:bodyPr wrap="square" rtlCol="0">
                <a:spAutoFit/>
              </a:bodyPr>
              <a:lstStyle/>
              <a:p>
                <a:r>
                  <a:rPr lang="en-US" sz="2200" b="1" dirty="0" smtClean="0">
                    <a:solidFill>
                      <a:schemeClr val="accent6">
                        <a:lumMod val="50000"/>
                      </a:schemeClr>
                    </a:solidFill>
                  </a:rPr>
                  <a:t>groups</a:t>
                </a:r>
                <a:endParaRPr lang="en-US" sz="2200" b="1" dirty="0">
                  <a:solidFill>
                    <a:schemeClr val="accent6">
                      <a:lumMod val="50000"/>
                    </a:schemeClr>
                  </a:solidFill>
                </a:endParaRPr>
              </a:p>
            </p:txBody>
          </p:sp>
          <p:sp>
            <p:nvSpPr>
              <p:cNvPr id="218" name="TextBox 217"/>
              <p:cNvSpPr txBox="1"/>
              <p:nvPr/>
            </p:nvSpPr>
            <p:spPr>
              <a:xfrm>
                <a:off x="6349323" y="1955225"/>
                <a:ext cx="1070684" cy="1359084"/>
              </a:xfrm>
              <a:prstGeom prst="rect">
                <a:avLst/>
              </a:prstGeom>
              <a:grpFill/>
            </p:spPr>
            <p:txBody>
              <a:bodyPr wrap="square" rtlCol="0">
                <a:spAutoFit/>
              </a:bodyPr>
              <a:lstStyle/>
              <a:p>
                <a:pPr>
                  <a:lnSpc>
                    <a:spcPts val="1660"/>
                  </a:lnSpc>
                </a:pPr>
                <a:r>
                  <a:rPr lang="en-US" sz="2000" dirty="0" smtClean="0"/>
                  <a:t>1 1 0 0</a:t>
                </a:r>
              </a:p>
              <a:p>
                <a:pPr>
                  <a:lnSpc>
                    <a:spcPts val="1660"/>
                  </a:lnSpc>
                </a:pPr>
                <a:r>
                  <a:rPr lang="en-US" sz="2000" dirty="0" smtClean="0"/>
                  <a:t>1 1 0 0</a:t>
                </a:r>
              </a:p>
              <a:p>
                <a:pPr>
                  <a:lnSpc>
                    <a:spcPts val="1660"/>
                  </a:lnSpc>
                </a:pPr>
                <a:r>
                  <a:rPr lang="en-US" sz="2000" dirty="0" smtClean="0"/>
                  <a:t>0 0 1 0</a:t>
                </a:r>
              </a:p>
              <a:p>
                <a:pPr>
                  <a:lnSpc>
                    <a:spcPts val="1660"/>
                  </a:lnSpc>
                </a:pPr>
                <a:r>
                  <a:rPr lang="en-US" sz="2000" dirty="0" smtClean="0"/>
                  <a:t>1 0 1 0</a:t>
                </a:r>
              </a:p>
              <a:p>
                <a:pPr>
                  <a:lnSpc>
                    <a:spcPts val="1660"/>
                  </a:lnSpc>
                </a:pPr>
                <a:r>
                  <a:rPr lang="en-US" sz="2000" dirty="0" smtClean="0"/>
                  <a:t>1 1 0 1 </a:t>
                </a:r>
                <a:endParaRPr lang="en-US" sz="2000" dirty="0"/>
              </a:p>
            </p:txBody>
          </p:sp>
        </p:grpSp>
        <p:grpSp>
          <p:nvGrpSpPr>
            <p:cNvPr id="13" name="Group 18"/>
            <p:cNvGrpSpPr/>
            <p:nvPr/>
          </p:nvGrpSpPr>
          <p:grpSpPr>
            <a:xfrm>
              <a:off x="7066588" y="938934"/>
              <a:ext cx="1583327" cy="1952493"/>
              <a:chOff x="6122145" y="1418587"/>
              <a:chExt cx="1583327" cy="1952493"/>
            </a:xfrm>
            <a:grpFill/>
          </p:grpSpPr>
          <p:sp>
            <p:nvSpPr>
              <p:cNvPr id="211" name="Rectangle 210"/>
              <p:cNvSpPr/>
              <p:nvPr/>
            </p:nvSpPr>
            <p:spPr>
              <a:xfrm>
                <a:off x="6452442" y="1864630"/>
                <a:ext cx="1032657" cy="1420199"/>
              </a:xfrm>
              <a:prstGeom prst="rect">
                <a:avLst/>
              </a:prstGeom>
              <a:gr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TextBox 211"/>
              <p:cNvSpPr txBox="1"/>
              <p:nvPr/>
            </p:nvSpPr>
            <p:spPr>
              <a:xfrm>
                <a:off x="6122145" y="1975520"/>
                <a:ext cx="391523" cy="1305970"/>
              </a:xfrm>
              <a:prstGeom prst="rect">
                <a:avLst/>
              </a:prstGeom>
              <a:grpFill/>
            </p:spPr>
            <p:txBody>
              <a:bodyPr wrap="square" rtlCol="0">
                <a:spAutoFit/>
              </a:bodyPr>
              <a:lstStyle/>
              <a:p>
                <a:pPr>
                  <a:lnSpc>
                    <a:spcPts val="1580"/>
                  </a:lnSpc>
                </a:pPr>
                <a:r>
                  <a:rPr lang="en-US" sz="2400" b="1" dirty="0" smtClean="0">
                    <a:solidFill>
                      <a:srgbClr val="008000"/>
                    </a:solidFill>
                  </a:rPr>
                  <a:t>users</a:t>
                </a:r>
                <a:endParaRPr lang="en-US" sz="2400" b="1" dirty="0">
                  <a:solidFill>
                    <a:srgbClr val="008000"/>
                  </a:solidFill>
                </a:endParaRPr>
              </a:p>
            </p:txBody>
          </p:sp>
          <p:sp>
            <p:nvSpPr>
              <p:cNvPr id="213" name="TextBox 212"/>
              <p:cNvSpPr txBox="1"/>
              <p:nvPr/>
            </p:nvSpPr>
            <p:spPr>
              <a:xfrm>
                <a:off x="6412698" y="1418587"/>
                <a:ext cx="1292774" cy="491200"/>
              </a:xfrm>
              <a:prstGeom prst="rect">
                <a:avLst/>
              </a:prstGeom>
              <a:grpFill/>
            </p:spPr>
            <p:txBody>
              <a:bodyPr wrap="square" rtlCol="0">
                <a:spAutoFit/>
              </a:bodyPr>
              <a:lstStyle/>
              <a:p>
                <a:r>
                  <a:rPr lang="en-US" sz="2200" b="1" dirty="0" smtClean="0">
                    <a:solidFill>
                      <a:srgbClr val="008000"/>
                    </a:solidFill>
                  </a:rPr>
                  <a:t>groups</a:t>
                </a:r>
                <a:endParaRPr lang="en-US" sz="2200" b="1" dirty="0">
                  <a:solidFill>
                    <a:srgbClr val="008000"/>
                  </a:solidFill>
                </a:endParaRPr>
              </a:p>
            </p:txBody>
          </p:sp>
          <p:sp>
            <p:nvSpPr>
              <p:cNvPr id="214" name="TextBox 213"/>
              <p:cNvSpPr txBox="1"/>
              <p:nvPr/>
            </p:nvSpPr>
            <p:spPr>
              <a:xfrm>
                <a:off x="6322923" y="1864831"/>
                <a:ext cx="1323512" cy="1506249"/>
              </a:xfrm>
              <a:prstGeom prst="rect">
                <a:avLst/>
              </a:prstGeom>
              <a:grpFill/>
            </p:spPr>
            <p:txBody>
              <a:bodyPr wrap="square" rtlCol="0">
                <a:spAutoFit/>
              </a:bodyPr>
              <a:lstStyle/>
              <a:p>
                <a:pPr>
                  <a:lnSpc>
                    <a:spcPts val="1860"/>
                  </a:lnSpc>
                </a:pPr>
                <a:r>
                  <a:rPr lang="en-US" sz="2000" dirty="0" smtClean="0"/>
                  <a:t>1 1 0 0 0</a:t>
                </a:r>
              </a:p>
              <a:p>
                <a:pPr>
                  <a:lnSpc>
                    <a:spcPts val="1860"/>
                  </a:lnSpc>
                </a:pPr>
                <a:r>
                  <a:rPr lang="en-US" sz="2000" dirty="0"/>
                  <a:t>0</a:t>
                </a:r>
                <a:r>
                  <a:rPr lang="en-US" sz="2000" dirty="0" smtClean="0"/>
                  <a:t> </a:t>
                </a:r>
                <a:r>
                  <a:rPr lang="en-US" sz="2000" dirty="0"/>
                  <a:t>1</a:t>
                </a:r>
                <a:r>
                  <a:rPr lang="en-US" sz="2000" dirty="0" smtClean="0"/>
                  <a:t> 0 1 0 </a:t>
                </a:r>
              </a:p>
              <a:p>
                <a:pPr>
                  <a:lnSpc>
                    <a:spcPts val="1860"/>
                  </a:lnSpc>
                </a:pPr>
                <a:r>
                  <a:rPr lang="en-US" sz="2000" dirty="0" smtClean="0"/>
                  <a:t>0 0 1 1 1</a:t>
                </a:r>
              </a:p>
              <a:p>
                <a:pPr>
                  <a:lnSpc>
                    <a:spcPts val="1860"/>
                  </a:lnSpc>
                </a:pPr>
                <a:r>
                  <a:rPr lang="en-US" sz="2000" dirty="0"/>
                  <a:t>0</a:t>
                </a:r>
                <a:r>
                  <a:rPr lang="en-US" sz="2000" dirty="0" smtClean="0"/>
                  <a:t> 0 0 1 0</a:t>
                </a:r>
              </a:p>
              <a:p>
                <a:pPr>
                  <a:lnSpc>
                    <a:spcPts val="1860"/>
                  </a:lnSpc>
                </a:pPr>
                <a:r>
                  <a:rPr lang="en-US" sz="2000" dirty="0"/>
                  <a:t>0</a:t>
                </a:r>
                <a:r>
                  <a:rPr lang="en-US" sz="2000" dirty="0" smtClean="0"/>
                  <a:t> </a:t>
                </a:r>
                <a:r>
                  <a:rPr lang="en-US" sz="2000" dirty="0"/>
                  <a:t>0</a:t>
                </a:r>
                <a:r>
                  <a:rPr lang="en-US" sz="2000" dirty="0" smtClean="0"/>
                  <a:t> 0 1 0 </a:t>
                </a:r>
                <a:endParaRPr lang="en-US" sz="2000" dirty="0"/>
              </a:p>
            </p:txBody>
          </p:sp>
        </p:grpSp>
        <p:grpSp>
          <p:nvGrpSpPr>
            <p:cNvPr id="14" name="Group 59"/>
            <p:cNvGrpSpPr/>
            <p:nvPr/>
          </p:nvGrpSpPr>
          <p:grpSpPr>
            <a:xfrm>
              <a:off x="5853376" y="1195610"/>
              <a:ext cx="1184499" cy="1642127"/>
              <a:chOff x="5853376" y="1005823"/>
              <a:chExt cx="1184499" cy="1642127"/>
            </a:xfrm>
            <a:grpFill/>
          </p:grpSpPr>
          <p:pic>
            <p:nvPicPr>
              <p:cNvPr id="208" name="Picture 20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a:grpFill/>
            </p:spPr>
          </p:pic>
          <p:sp>
            <p:nvSpPr>
              <p:cNvPr id="209" name="Oval 208"/>
              <p:cNvSpPr>
                <a:spLocks noChangeAspect="1"/>
              </p:cNvSpPr>
              <p:nvPr/>
            </p:nvSpPr>
            <p:spPr>
              <a:xfrm>
                <a:off x="6773578" y="1005823"/>
                <a:ext cx="97200" cy="97200"/>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0" name="Straight Connector 209"/>
              <p:cNvCxnSpPr/>
              <p:nvPr/>
            </p:nvCxnSpPr>
            <p:spPr>
              <a:xfrm flipV="1">
                <a:off x="6117680" y="1039824"/>
                <a:ext cx="684000" cy="169200"/>
              </a:xfrm>
              <a:prstGeom prst="line">
                <a:avLst/>
              </a:prstGeom>
              <a:grpFill/>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15" name="Group 47"/>
            <p:cNvGrpSpPr/>
            <p:nvPr/>
          </p:nvGrpSpPr>
          <p:grpSpPr>
            <a:xfrm>
              <a:off x="2327534" y="1064215"/>
              <a:ext cx="952938" cy="1857600"/>
              <a:chOff x="2327534" y="874428"/>
              <a:chExt cx="952938" cy="1857600"/>
            </a:xfrm>
            <a:grpFill/>
          </p:grpSpPr>
          <p:pic>
            <p:nvPicPr>
              <p:cNvPr id="198" name="Picture 19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a:grpFill/>
            </p:spPr>
          </p:pic>
          <p:sp>
            <p:nvSpPr>
              <p:cNvPr id="199" name="Oval 198"/>
              <p:cNvSpPr>
                <a:spLocks noChangeAspect="1"/>
              </p:cNvSpPr>
              <p:nvPr/>
            </p:nvSpPr>
            <p:spPr>
              <a:xfrm>
                <a:off x="3115900" y="1318812"/>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3122320" y="1733994"/>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128740" y="2163775"/>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128740" y="2587146"/>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a:spLocks noChangeAspect="1"/>
              </p:cNvSpPr>
              <p:nvPr/>
            </p:nvSpPr>
            <p:spPr>
              <a:xfrm>
                <a:off x="2398840" y="1740404"/>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2398840" y="1317033"/>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2398840" y="908261"/>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398840" y="2163775"/>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384242" y="2587146"/>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4" name="Rounded Rectangle 193"/>
            <p:cNvSpPr/>
            <p:nvPr/>
          </p:nvSpPr>
          <p:spPr>
            <a:xfrm>
              <a:off x="2116590" y="1006417"/>
              <a:ext cx="2642291" cy="1959772"/>
            </a:xfrm>
            <a:prstGeom prst="roundRect">
              <a:avLst/>
            </a:prstGeom>
            <a:grpFill/>
            <a:ln w="41275">
              <a:solidFill>
                <a:schemeClr val="accent6">
                  <a:lumMod val="75000"/>
                  <a:alpha val="5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ounded Rectangle 194"/>
            <p:cNvSpPr/>
            <p:nvPr/>
          </p:nvSpPr>
          <p:spPr>
            <a:xfrm>
              <a:off x="5772185" y="1027472"/>
              <a:ext cx="2779201" cy="1938764"/>
            </a:xfrm>
            <a:prstGeom prst="roundRect">
              <a:avLst/>
            </a:prstGeom>
            <a:grpFill/>
            <a:ln w="41275">
              <a:solidFill>
                <a:srgbClr val="008000">
                  <a:alpha val="4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p:cNvSpPr txBox="1"/>
            <p:nvPr/>
          </p:nvSpPr>
          <p:spPr>
            <a:xfrm>
              <a:off x="4773638" y="962026"/>
              <a:ext cx="461426" cy="596462"/>
            </a:xfrm>
            <a:prstGeom prst="rect">
              <a:avLst/>
            </a:prstGeom>
            <a:grpFill/>
          </p:spPr>
          <p:txBody>
            <a:bodyPr wrap="square" rtlCol="0">
              <a:spAutoFit/>
            </a:bodyPr>
            <a:lstStyle/>
            <a:p>
              <a:r>
                <a:rPr lang="en-US" sz="2800" b="1" dirty="0" smtClean="0">
                  <a:solidFill>
                    <a:schemeClr val="accent6">
                      <a:lumMod val="60000"/>
                      <a:lumOff val="40000"/>
                    </a:schemeClr>
                  </a:solidFill>
                </a:rPr>
                <a:t>A</a:t>
              </a:r>
              <a:endParaRPr lang="en-US" sz="2800" b="1" dirty="0">
                <a:solidFill>
                  <a:schemeClr val="accent6">
                    <a:lumMod val="60000"/>
                    <a:lumOff val="40000"/>
                  </a:schemeClr>
                </a:solidFill>
              </a:endParaRPr>
            </a:p>
          </p:txBody>
        </p:sp>
        <p:sp>
          <p:nvSpPr>
            <p:cNvPr id="197" name="TextBox 196"/>
            <p:cNvSpPr txBox="1"/>
            <p:nvPr/>
          </p:nvSpPr>
          <p:spPr>
            <a:xfrm>
              <a:off x="5436970" y="968437"/>
              <a:ext cx="461427" cy="1087656"/>
            </a:xfrm>
            <a:prstGeom prst="rect">
              <a:avLst/>
            </a:prstGeom>
            <a:grpFill/>
          </p:spPr>
          <p:txBody>
            <a:bodyPr wrap="square" rtlCol="0">
              <a:spAutoFit/>
            </a:bodyPr>
            <a:lstStyle/>
            <a:p>
              <a:r>
                <a:rPr lang="en-US" sz="2800" b="1" dirty="0" smtClean="0">
                  <a:solidFill>
                    <a:srgbClr val="3A8051"/>
                  </a:solidFill>
                </a:rPr>
                <a:t>B</a:t>
              </a:r>
              <a:endParaRPr lang="en-US" sz="2800" b="1" dirty="0">
                <a:solidFill>
                  <a:srgbClr val="3A8051"/>
                </a:solidFill>
              </a:endParaRPr>
            </a:p>
          </p:txBody>
        </p:sp>
      </p:grpSp>
      <p:pic>
        <p:nvPicPr>
          <p:cNvPr id="188" name="Picture 187"/>
          <p:cNvPicPr>
            <a:picLocks noChangeAspect="1"/>
          </p:cNvPicPr>
          <p:nvPr/>
        </p:nvPicPr>
        <p:blipFill>
          <a:blip r:embed="rId6" cstate="screen">
            <a:alphaModFix amt="63000"/>
            <a:extLst>
              <a:ext uri="{28A0092B-C50C-407E-A947-70E740481C1C}">
                <a14:useLocalDpi xmlns:a14="http://schemas.microsoft.com/office/drawing/2010/main"/>
              </a:ext>
            </a:extLst>
          </a:blip>
          <a:stretch>
            <a:fillRect/>
          </a:stretch>
        </p:blipFill>
        <p:spPr>
          <a:xfrm>
            <a:off x="4710144" y="1562459"/>
            <a:ext cx="520041" cy="513504"/>
          </a:xfrm>
          <a:prstGeom prst="rect">
            <a:avLst/>
          </a:prstGeom>
          <a:solidFill>
            <a:schemeClr val="bg1">
              <a:alpha val="45000"/>
            </a:schemeClr>
          </a:solidFill>
        </p:spPr>
      </p:pic>
      <p:pic>
        <p:nvPicPr>
          <p:cNvPr id="189" name="Picture 188"/>
          <p:cNvPicPr>
            <a:picLocks noChangeAspect="1"/>
          </p:cNvPicPr>
          <p:nvPr/>
        </p:nvPicPr>
        <p:blipFill>
          <a:blip r:embed="rId7" cstate="screen">
            <a:alphaModFix amt="57000"/>
            <a:extLst>
              <a:ext uri="{28A0092B-C50C-407E-A947-70E740481C1C}">
                <a14:useLocalDpi xmlns:a14="http://schemas.microsoft.com/office/drawing/2010/main"/>
              </a:ext>
            </a:extLst>
          </a:blip>
          <a:stretch>
            <a:fillRect/>
          </a:stretch>
        </p:blipFill>
        <p:spPr>
          <a:xfrm>
            <a:off x="5316735" y="1515660"/>
            <a:ext cx="646888" cy="638757"/>
          </a:xfrm>
          <a:prstGeom prst="rect">
            <a:avLst/>
          </a:prstGeom>
          <a:solidFill>
            <a:schemeClr val="bg1">
              <a:alpha val="45000"/>
            </a:schemeClr>
          </a:solidFill>
        </p:spPr>
      </p:pic>
      <p:sp>
        <p:nvSpPr>
          <p:cNvPr id="73" name="Rectangle 72"/>
          <p:cNvSpPr/>
          <p:nvPr/>
        </p:nvSpPr>
        <p:spPr>
          <a:xfrm>
            <a:off x="607376" y="5080000"/>
            <a:ext cx="1250835" cy="102965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2100"/>
              </a:lnSpc>
            </a:pPr>
            <a:r>
              <a:rPr lang="en-US" sz="2400" dirty="0" smtClean="0">
                <a:solidFill>
                  <a:schemeClr val="tx1"/>
                </a:solidFill>
              </a:rPr>
              <a:t>0  1  0  0</a:t>
            </a:r>
          </a:p>
          <a:p>
            <a:pPr algn="l">
              <a:lnSpc>
                <a:spcPts val="2100"/>
              </a:lnSpc>
            </a:pPr>
            <a:r>
              <a:rPr lang="en-US" sz="2400" dirty="0" smtClean="0">
                <a:solidFill>
                  <a:schemeClr val="tx1"/>
                </a:solidFill>
              </a:rPr>
              <a:t>1  0  0  0</a:t>
            </a:r>
          </a:p>
          <a:p>
            <a:pPr algn="l">
              <a:lnSpc>
                <a:spcPts val="2100"/>
              </a:lnSpc>
            </a:pPr>
            <a:r>
              <a:rPr lang="en-US" sz="2400" dirty="0" smtClean="0">
                <a:solidFill>
                  <a:schemeClr val="tx1"/>
                </a:solidFill>
              </a:rPr>
              <a:t>0  0  1  0</a:t>
            </a:r>
          </a:p>
          <a:p>
            <a:pPr algn="l">
              <a:lnSpc>
                <a:spcPts val="2100"/>
              </a:lnSpc>
            </a:pPr>
            <a:r>
              <a:rPr lang="en-US" sz="2400" dirty="0" smtClean="0">
                <a:solidFill>
                  <a:schemeClr val="tx1"/>
                </a:solidFill>
              </a:rPr>
              <a:t>0  0  0  1</a:t>
            </a:r>
          </a:p>
        </p:txBody>
      </p:sp>
      <p:pic>
        <p:nvPicPr>
          <p:cNvPr id="74" name="Picture 73">
            <a:hlinkClick r:id="rId8" action="ppaction://hlinksldjump" tooltip="Details"/>
          </p:cNvPr>
          <p:cNvPicPr>
            <a:picLocks noChangeAspect="1"/>
          </p:cNvPicPr>
          <p:nvPr/>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ustDataLst>
      <p:tags r:id="rId1"/>
    </p:custDataLst>
  </p:cSld>
  <p:clrMapOvr>
    <a:masterClrMapping/>
  </p:clrMapOvr>
  <p:transition xmlns:p14="http://schemas.microsoft.com/office/powerpoint/2010/main" advTm="18775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3585886" y="2984311"/>
            <a:ext cx="1801591" cy="523220"/>
          </a:xfrm>
          <a:prstGeom prst="rect">
            <a:avLst/>
          </a:prstGeom>
          <a:noFill/>
        </p:spPr>
        <p:txBody>
          <a:bodyPr wrap="square" rtlCol="0">
            <a:spAutoFit/>
          </a:bodyPr>
          <a:lstStyle/>
          <a:p>
            <a:r>
              <a:rPr lang="en-US" sz="2800" b="1" dirty="0" smtClean="0">
                <a:solidFill>
                  <a:srgbClr val="FF6600"/>
                </a:solidFill>
              </a:rPr>
              <a:t>P (users)</a:t>
            </a:r>
            <a:endParaRPr lang="en-US" sz="2800" b="1" dirty="0">
              <a:solidFill>
                <a:srgbClr val="FF6600"/>
              </a:solidFill>
            </a:endParaRPr>
          </a:p>
        </p:txBody>
      </p:sp>
      <p:grpSp>
        <p:nvGrpSpPr>
          <p:cNvPr id="5" name="Group 145"/>
          <p:cNvGrpSpPr/>
          <p:nvPr/>
        </p:nvGrpSpPr>
        <p:grpSpPr>
          <a:xfrm>
            <a:off x="2397803" y="1100459"/>
            <a:ext cx="5894955" cy="1765010"/>
            <a:chOff x="2087073" y="938934"/>
            <a:chExt cx="6508589" cy="2012080"/>
          </a:xfrm>
          <a:solidFill>
            <a:schemeClr val="bg1">
              <a:alpha val="45000"/>
            </a:schemeClr>
          </a:solidFill>
        </p:grpSpPr>
        <p:grpSp>
          <p:nvGrpSpPr>
            <p:cNvPr id="7" name="Group 13"/>
            <p:cNvGrpSpPr/>
            <p:nvPr/>
          </p:nvGrpSpPr>
          <p:grpSpPr>
            <a:xfrm>
              <a:off x="3307796" y="1007866"/>
              <a:ext cx="1534036" cy="1887177"/>
              <a:chOff x="6048345" y="1464985"/>
              <a:chExt cx="1534036" cy="1887177"/>
            </a:xfrm>
            <a:grpFill/>
          </p:grpSpPr>
          <p:sp>
            <p:nvSpPr>
              <p:cNvPr id="165" name="Rectangle 164"/>
              <p:cNvSpPr/>
              <p:nvPr/>
            </p:nvSpPr>
            <p:spPr>
              <a:xfrm>
                <a:off x="6452442" y="1887928"/>
                <a:ext cx="838913" cy="1396901"/>
              </a:xfrm>
              <a:prstGeom prst="rect">
                <a:avLst/>
              </a:prstGeom>
              <a:gr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TextBox 165"/>
              <p:cNvSpPr txBox="1"/>
              <p:nvPr/>
            </p:nvSpPr>
            <p:spPr>
              <a:xfrm>
                <a:off x="6048345" y="1975524"/>
                <a:ext cx="500839" cy="1376638"/>
              </a:xfrm>
              <a:prstGeom prst="rect">
                <a:avLst/>
              </a:prstGeom>
              <a:grpFill/>
            </p:spPr>
            <p:txBody>
              <a:bodyPr wrap="square" rtlCol="0">
                <a:spAutoFit/>
              </a:bodyPr>
              <a:lstStyle/>
              <a:p>
                <a:pPr>
                  <a:lnSpc>
                    <a:spcPts val="1680"/>
                  </a:lnSpc>
                </a:pPr>
                <a:r>
                  <a:rPr lang="en-US" sz="2400" b="1" dirty="0">
                    <a:solidFill>
                      <a:schemeClr val="accent6">
                        <a:lumMod val="50000"/>
                      </a:schemeClr>
                    </a:solidFill>
                  </a:rPr>
                  <a:t>u</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s</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e</a:t>
                </a:r>
                <a:endParaRPr lang="en-US" sz="2400" b="1" dirty="0" smtClean="0">
                  <a:solidFill>
                    <a:schemeClr val="accent6">
                      <a:lumMod val="50000"/>
                    </a:schemeClr>
                  </a:solidFill>
                </a:endParaRPr>
              </a:p>
              <a:p>
                <a:pPr>
                  <a:lnSpc>
                    <a:spcPts val="1680"/>
                  </a:lnSpc>
                </a:pPr>
                <a:r>
                  <a:rPr lang="en-US" sz="2400" b="1" dirty="0">
                    <a:solidFill>
                      <a:schemeClr val="accent6">
                        <a:lumMod val="50000"/>
                      </a:schemeClr>
                    </a:solidFill>
                  </a:rPr>
                  <a:t>r</a:t>
                </a:r>
                <a:endParaRPr lang="en-US" sz="2400" b="1" dirty="0" smtClean="0">
                  <a:solidFill>
                    <a:schemeClr val="accent6">
                      <a:lumMod val="50000"/>
                    </a:schemeClr>
                  </a:solidFill>
                </a:endParaRPr>
              </a:p>
              <a:p>
                <a:pPr>
                  <a:lnSpc>
                    <a:spcPts val="1680"/>
                  </a:lnSpc>
                </a:pPr>
                <a:r>
                  <a:rPr lang="en-US" sz="2400" b="1" dirty="0" err="1">
                    <a:solidFill>
                      <a:schemeClr val="accent6">
                        <a:lumMod val="50000"/>
                      </a:schemeClr>
                    </a:solidFill>
                  </a:rPr>
                  <a:t>s</a:t>
                </a:r>
                <a:endParaRPr lang="en-US" sz="2400" b="1" dirty="0">
                  <a:solidFill>
                    <a:schemeClr val="accent6">
                      <a:lumMod val="50000"/>
                    </a:schemeClr>
                  </a:solidFill>
                </a:endParaRPr>
              </a:p>
            </p:txBody>
          </p:sp>
          <p:sp>
            <p:nvSpPr>
              <p:cNvPr id="167" name="TextBox 166"/>
              <p:cNvSpPr txBox="1"/>
              <p:nvPr/>
            </p:nvSpPr>
            <p:spPr>
              <a:xfrm>
                <a:off x="6289672" y="1464985"/>
                <a:ext cx="1292709" cy="491204"/>
              </a:xfrm>
              <a:prstGeom prst="rect">
                <a:avLst/>
              </a:prstGeom>
              <a:grpFill/>
            </p:spPr>
            <p:txBody>
              <a:bodyPr wrap="square" rtlCol="0">
                <a:spAutoFit/>
              </a:bodyPr>
              <a:lstStyle/>
              <a:p>
                <a:r>
                  <a:rPr lang="en-US" sz="2200" b="1" dirty="0" smtClean="0">
                    <a:solidFill>
                      <a:schemeClr val="accent6">
                        <a:lumMod val="50000"/>
                      </a:schemeClr>
                    </a:solidFill>
                  </a:rPr>
                  <a:t>groups</a:t>
                </a:r>
                <a:endParaRPr lang="en-US" sz="2200" b="1" dirty="0">
                  <a:solidFill>
                    <a:schemeClr val="accent6">
                      <a:lumMod val="50000"/>
                    </a:schemeClr>
                  </a:solidFill>
                </a:endParaRPr>
              </a:p>
            </p:txBody>
          </p:sp>
          <p:sp>
            <p:nvSpPr>
              <p:cNvPr id="168" name="TextBox 167"/>
              <p:cNvSpPr txBox="1"/>
              <p:nvPr/>
            </p:nvSpPr>
            <p:spPr>
              <a:xfrm>
                <a:off x="6334563" y="1955229"/>
                <a:ext cx="1070684" cy="1359095"/>
              </a:xfrm>
              <a:prstGeom prst="rect">
                <a:avLst/>
              </a:prstGeom>
              <a:grpFill/>
            </p:spPr>
            <p:txBody>
              <a:bodyPr wrap="square" rtlCol="0">
                <a:spAutoFit/>
              </a:bodyPr>
              <a:lstStyle/>
              <a:p>
                <a:pPr>
                  <a:lnSpc>
                    <a:spcPts val="1660"/>
                  </a:lnSpc>
                </a:pPr>
                <a:r>
                  <a:rPr lang="en-US" sz="2000" dirty="0" smtClean="0"/>
                  <a:t>1 1 0 0</a:t>
                </a:r>
              </a:p>
              <a:p>
                <a:pPr>
                  <a:lnSpc>
                    <a:spcPts val="1660"/>
                  </a:lnSpc>
                </a:pPr>
                <a:r>
                  <a:rPr lang="en-US" sz="2000" dirty="0" smtClean="0"/>
                  <a:t>1 1 0 0</a:t>
                </a:r>
              </a:p>
              <a:p>
                <a:pPr>
                  <a:lnSpc>
                    <a:spcPts val="1660"/>
                  </a:lnSpc>
                </a:pPr>
                <a:r>
                  <a:rPr lang="en-US" sz="2000" dirty="0" smtClean="0"/>
                  <a:t>0 0 1 0</a:t>
                </a:r>
              </a:p>
              <a:p>
                <a:pPr>
                  <a:lnSpc>
                    <a:spcPts val="1660"/>
                  </a:lnSpc>
                </a:pPr>
                <a:r>
                  <a:rPr lang="en-US" sz="2000" dirty="0" smtClean="0"/>
                  <a:t>1 0 1 0</a:t>
                </a:r>
              </a:p>
              <a:p>
                <a:pPr>
                  <a:lnSpc>
                    <a:spcPts val="1660"/>
                  </a:lnSpc>
                </a:pPr>
                <a:r>
                  <a:rPr lang="en-US" sz="2000" dirty="0" smtClean="0"/>
                  <a:t>1 1 0 1 </a:t>
                </a:r>
                <a:endParaRPr lang="en-US" sz="2000" dirty="0"/>
              </a:p>
            </p:txBody>
          </p:sp>
        </p:grpSp>
        <p:grpSp>
          <p:nvGrpSpPr>
            <p:cNvPr id="8" name="Group 18"/>
            <p:cNvGrpSpPr/>
            <p:nvPr/>
          </p:nvGrpSpPr>
          <p:grpSpPr>
            <a:xfrm>
              <a:off x="7110865" y="938934"/>
              <a:ext cx="1480013" cy="1952509"/>
              <a:chOff x="6166422" y="1418587"/>
              <a:chExt cx="1480013" cy="1952509"/>
            </a:xfrm>
            <a:grpFill/>
          </p:grpSpPr>
          <p:sp>
            <p:nvSpPr>
              <p:cNvPr id="161" name="Rectangle 160"/>
              <p:cNvSpPr/>
              <p:nvPr/>
            </p:nvSpPr>
            <p:spPr>
              <a:xfrm>
                <a:off x="6452442" y="1864630"/>
                <a:ext cx="1032657" cy="1420199"/>
              </a:xfrm>
              <a:prstGeom prst="rect">
                <a:avLst/>
              </a:prstGeom>
              <a:gr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6166422" y="1975523"/>
                <a:ext cx="391523" cy="1305980"/>
              </a:xfrm>
              <a:prstGeom prst="rect">
                <a:avLst/>
              </a:prstGeom>
              <a:grpFill/>
            </p:spPr>
            <p:txBody>
              <a:bodyPr wrap="square" rtlCol="0">
                <a:spAutoFit/>
              </a:bodyPr>
              <a:lstStyle/>
              <a:p>
                <a:pPr>
                  <a:lnSpc>
                    <a:spcPts val="1580"/>
                  </a:lnSpc>
                </a:pPr>
                <a:r>
                  <a:rPr lang="en-US" sz="2400" b="1" dirty="0" smtClean="0">
                    <a:solidFill>
                      <a:srgbClr val="008000"/>
                    </a:solidFill>
                  </a:rPr>
                  <a:t>users</a:t>
                </a:r>
                <a:endParaRPr lang="en-US" sz="2400" b="1" dirty="0">
                  <a:solidFill>
                    <a:srgbClr val="008000"/>
                  </a:solidFill>
                </a:endParaRPr>
              </a:p>
            </p:txBody>
          </p:sp>
          <p:sp>
            <p:nvSpPr>
              <p:cNvPr id="163" name="TextBox 162"/>
              <p:cNvSpPr txBox="1"/>
              <p:nvPr/>
            </p:nvSpPr>
            <p:spPr>
              <a:xfrm>
                <a:off x="6353658" y="1418587"/>
                <a:ext cx="1292776" cy="491204"/>
              </a:xfrm>
              <a:prstGeom prst="rect">
                <a:avLst/>
              </a:prstGeom>
              <a:grpFill/>
            </p:spPr>
            <p:txBody>
              <a:bodyPr wrap="square" rtlCol="0">
                <a:spAutoFit/>
              </a:bodyPr>
              <a:lstStyle/>
              <a:p>
                <a:r>
                  <a:rPr lang="en-US" sz="2200" b="1" dirty="0" smtClean="0">
                    <a:solidFill>
                      <a:srgbClr val="008000"/>
                    </a:solidFill>
                  </a:rPr>
                  <a:t>groups</a:t>
                </a:r>
                <a:endParaRPr lang="en-US" sz="2200" b="1" dirty="0">
                  <a:solidFill>
                    <a:srgbClr val="008000"/>
                  </a:solidFill>
                </a:endParaRPr>
              </a:p>
            </p:txBody>
          </p:sp>
          <p:sp>
            <p:nvSpPr>
              <p:cNvPr id="164" name="TextBox 163"/>
              <p:cNvSpPr txBox="1"/>
              <p:nvPr/>
            </p:nvSpPr>
            <p:spPr>
              <a:xfrm>
                <a:off x="6322921" y="1864835"/>
                <a:ext cx="1323514" cy="1506261"/>
              </a:xfrm>
              <a:prstGeom prst="rect">
                <a:avLst/>
              </a:prstGeom>
              <a:grpFill/>
            </p:spPr>
            <p:txBody>
              <a:bodyPr wrap="square" rtlCol="0">
                <a:spAutoFit/>
              </a:bodyPr>
              <a:lstStyle/>
              <a:p>
                <a:pPr>
                  <a:lnSpc>
                    <a:spcPts val="1860"/>
                  </a:lnSpc>
                </a:pPr>
                <a:r>
                  <a:rPr lang="en-US" sz="2000" dirty="0" smtClean="0"/>
                  <a:t>1 1 0 0 0</a:t>
                </a:r>
              </a:p>
              <a:p>
                <a:pPr>
                  <a:lnSpc>
                    <a:spcPts val="1860"/>
                  </a:lnSpc>
                </a:pPr>
                <a:r>
                  <a:rPr lang="en-US" sz="2000" dirty="0"/>
                  <a:t>0</a:t>
                </a:r>
                <a:r>
                  <a:rPr lang="en-US" sz="2000" dirty="0" smtClean="0"/>
                  <a:t> </a:t>
                </a:r>
                <a:r>
                  <a:rPr lang="en-US" sz="2000" dirty="0"/>
                  <a:t>1</a:t>
                </a:r>
                <a:r>
                  <a:rPr lang="en-US" sz="2000" dirty="0" smtClean="0"/>
                  <a:t> 0 1 0 </a:t>
                </a:r>
              </a:p>
              <a:p>
                <a:pPr>
                  <a:lnSpc>
                    <a:spcPts val="1860"/>
                  </a:lnSpc>
                </a:pPr>
                <a:r>
                  <a:rPr lang="en-US" sz="2000" dirty="0" smtClean="0"/>
                  <a:t>0 0 1 1 1</a:t>
                </a:r>
              </a:p>
              <a:p>
                <a:pPr>
                  <a:lnSpc>
                    <a:spcPts val="1860"/>
                  </a:lnSpc>
                </a:pPr>
                <a:r>
                  <a:rPr lang="en-US" sz="2000" dirty="0"/>
                  <a:t>0</a:t>
                </a:r>
                <a:r>
                  <a:rPr lang="en-US" sz="2000" dirty="0" smtClean="0"/>
                  <a:t> 0 0 1 0</a:t>
                </a:r>
              </a:p>
              <a:p>
                <a:pPr>
                  <a:lnSpc>
                    <a:spcPts val="1860"/>
                  </a:lnSpc>
                </a:pPr>
                <a:r>
                  <a:rPr lang="en-US" sz="2000" dirty="0"/>
                  <a:t>0</a:t>
                </a:r>
                <a:r>
                  <a:rPr lang="en-US" sz="2000" dirty="0" smtClean="0"/>
                  <a:t> </a:t>
                </a:r>
                <a:r>
                  <a:rPr lang="en-US" sz="2000" dirty="0"/>
                  <a:t>0</a:t>
                </a:r>
                <a:r>
                  <a:rPr lang="en-US" sz="2000" dirty="0" smtClean="0"/>
                  <a:t> 0 1 0 </a:t>
                </a:r>
                <a:endParaRPr lang="en-US" sz="2000" dirty="0"/>
              </a:p>
            </p:txBody>
          </p:sp>
        </p:grpSp>
        <p:grpSp>
          <p:nvGrpSpPr>
            <p:cNvPr id="9" name="Group 59"/>
            <p:cNvGrpSpPr/>
            <p:nvPr/>
          </p:nvGrpSpPr>
          <p:grpSpPr>
            <a:xfrm>
              <a:off x="5853376" y="1195610"/>
              <a:ext cx="1184499" cy="1642127"/>
              <a:chOff x="5853376" y="1005823"/>
              <a:chExt cx="1184499" cy="1642127"/>
            </a:xfrm>
            <a:grpFill/>
          </p:grpSpPr>
          <p:pic>
            <p:nvPicPr>
              <p:cNvPr id="158" name="Picture 15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a:grpFill/>
            </p:spPr>
          </p:pic>
          <p:sp>
            <p:nvSpPr>
              <p:cNvPr id="159" name="Oval 158"/>
              <p:cNvSpPr>
                <a:spLocks noChangeAspect="1"/>
              </p:cNvSpPr>
              <p:nvPr/>
            </p:nvSpPr>
            <p:spPr>
              <a:xfrm>
                <a:off x="6773578" y="1005823"/>
                <a:ext cx="97200" cy="97200"/>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0" name="Straight Connector 159"/>
              <p:cNvCxnSpPr/>
              <p:nvPr/>
            </p:nvCxnSpPr>
            <p:spPr>
              <a:xfrm flipV="1">
                <a:off x="6117680" y="1039824"/>
                <a:ext cx="684000" cy="169200"/>
              </a:xfrm>
              <a:prstGeom prst="line">
                <a:avLst/>
              </a:prstGeom>
              <a:grpFill/>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10" name="Group 47"/>
            <p:cNvGrpSpPr/>
            <p:nvPr/>
          </p:nvGrpSpPr>
          <p:grpSpPr>
            <a:xfrm>
              <a:off x="2327534" y="1064215"/>
              <a:ext cx="952938" cy="1857600"/>
              <a:chOff x="2327534" y="874428"/>
              <a:chExt cx="952938" cy="1857600"/>
            </a:xfrm>
            <a:grpFill/>
          </p:grpSpPr>
          <p:pic>
            <p:nvPicPr>
              <p:cNvPr id="144" name="Picture 14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a:grpFill/>
            </p:spPr>
          </p:pic>
          <p:sp>
            <p:nvSpPr>
              <p:cNvPr id="145" name="Oval 144"/>
              <p:cNvSpPr>
                <a:spLocks noChangeAspect="1"/>
              </p:cNvSpPr>
              <p:nvPr/>
            </p:nvSpPr>
            <p:spPr>
              <a:xfrm>
                <a:off x="3115900" y="1318812"/>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3122320" y="1733994"/>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3128740" y="2163775"/>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128740" y="2587146"/>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398840" y="1740404"/>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398840" y="1317033"/>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2398840" y="908261"/>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2398840" y="2163775"/>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2384242" y="2587146"/>
                <a:ext cx="97200" cy="9720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9" name="Rounded Rectangle 138"/>
            <p:cNvSpPr/>
            <p:nvPr/>
          </p:nvSpPr>
          <p:spPr>
            <a:xfrm>
              <a:off x="2087073" y="991226"/>
              <a:ext cx="2642291" cy="1959788"/>
            </a:xfrm>
            <a:prstGeom prst="roundRect">
              <a:avLst/>
            </a:prstGeom>
            <a:grpFill/>
            <a:ln w="41275">
              <a:solidFill>
                <a:schemeClr val="accent6">
                  <a:lumMod val="75000"/>
                  <a:alpha val="5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ounded Rectangle 140"/>
            <p:cNvSpPr/>
            <p:nvPr/>
          </p:nvSpPr>
          <p:spPr>
            <a:xfrm>
              <a:off x="5816461" y="951277"/>
              <a:ext cx="2779201" cy="1938779"/>
            </a:xfrm>
            <a:prstGeom prst="roundRect">
              <a:avLst/>
            </a:prstGeom>
            <a:grpFill/>
            <a:ln w="41275">
              <a:solidFill>
                <a:srgbClr val="008000">
                  <a:alpha val="4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773638" y="962026"/>
              <a:ext cx="461426" cy="596462"/>
            </a:xfrm>
            <a:prstGeom prst="rect">
              <a:avLst/>
            </a:prstGeom>
            <a:grpFill/>
          </p:spPr>
          <p:txBody>
            <a:bodyPr wrap="square" rtlCol="0">
              <a:spAutoFit/>
            </a:bodyPr>
            <a:lstStyle/>
            <a:p>
              <a:r>
                <a:rPr lang="en-US" sz="2800" b="1" dirty="0" smtClean="0">
                  <a:solidFill>
                    <a:schemeClr val="accent6">
                      <a:lumMod val="60000"/>
                      <a:lumOff val="40000"/>
                    </a:schemeClr>
                  </a:solidFill>
                </a:rPr>
                <a:t>A</a:t>
              </a:r>
              <a:endParaRPr lang="en-US" sz="2800" b="1" dirty="0">
                <a:solidFill>
                  <a:schemeClr val="accent6">
                    <a:lumMod val="60000"/>
                    <a:lumOff val="40000"/>
                  </a:schemeClr>
                </a:solidFill>
              </a:endParaRPr>
            </a:p>
          </p:txBody>
        </p:sp>
        <p:sp>
          <p:nvSpPr>
            <p:cNvPr id="143" name="TextBox 142"/>
            <p:cNvSpPr txBox="1"/>
            <p:nvPr/>
          </p:nvSpPr>
          <p:spPr>
            <a:xfrm>
              <a:off x="5436968" y="968437"/>
              <a:ext cx="461427" cy="1087665"/>
            </a:xfrm>
            <a:prstGeom prst="rect">
              <a:avLst/>
            </a:prstGeom>
            <a:grp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grpSp>
      <p:pic>
        <p:nvPicPr>
          <p:cNvPr id="107" name="Picture 106"/>
          <p:cNvPicPr>
            <a:picLocks noChangeAspect="1"/>
          </p:cNvPicPr>
          <p:nvPr/>
        </p:nvPicPr>
        <p:blipFill>
          <a:blip r:embed="rId6" cstate="screen">
            <a:alphaModFix amt="63000"/>
            <a:extLst>
              <a:ext uri="{28A0092B-C50C-407E-A947-70E740481C1C}">
                <a14:useLocalDpi xmlns:a14="http://schemas.microsoft.com/office/drawing/2010/main"/>
              </a:ext>
            </a:extLst>
          </a:blip>
          <a:stretch>
            <a:fillRect/>
          </a:stretch>
        </p:blipFill>
        <p:spPr>
          <a:xfrm>
            <a:off x="4710144" y="1575159"/>
            <a:ext cx="520041" cy="513504"/>
          </a:xfrm>
          <a:prstGeom prst="rect">
            <a:avLst/>
          </a:prstGeom>
          <a:solidFill>
            <a:schemeClr val="bg1">
              <a:alpha val="45000"/>
            </a:schemeClr>
          </a:solidFill>
        </p:spPr>
      </p:pic>
      <p:pic>
        <p:nvPicPr>
          <p:cNvPr id="108" name="Picture 107"/>
          <p:cNvPicPr>
            <a:picLocks noChangeAspect="1"/>
          </p:cNvPicPr>
          <p:nvPr/>
        </p:nvPicPr>
        <p:blipFill>
          <a:blip r:embed="rId7" cstate="screen">
            <a:alphaModFix amt="57000"/>
            <a:extLst>
              <a:ext uri="{28A0092B-C50C-407E-A947-70E740481C1C}">
                <a14:useLocalDpi xmlns:a14="http://schemas.microsoft.com/office/drawing/2010/main"/>
              </a:ext>
            </a:extLst>
          </a:blip>
          <a:stretch>
            <a:fillRect/>
          </a:stretch>
        </p:blipFill>
        <p:spPr>
          <a:xfrm>
            <a:off x="5316735" y="1528360"/>
            <a:ext cx="646888" cy="638757"/>
          </a:xfrm>
          <a:prstGeom prst="rect">
            <a:avLst/>
          </a:prstGeom>
          <a:solidFill>
            <a:schemeClr val="bg1">
              <a:alpha val="45000"/>
            </a:schemeClr>
          </a:solidFill>
        </p:spPr>
      </p:pic>
      <p:sp>
        <p:nvSpPr>
          <p:cNvPr id="2" name="Title 1"/>
          <p:cNvSpPr>
            <a:spLocks noGrp="1"/>
          </p:cNvSpPr>
          <p:nvPr>
            <p:ph type="title"/>
          </p:nvPr>
        </p:nvSpPr>
        <p:spPr>
          <a:xfrm>
            <a:off x="457200" y="-195573"/>
            <a:ext cx="8229600" cy="1143000"/>
          </a:xfrm>
        </p:spPr>
        <p:txBody>
          <a:bodyPr>
            <a:normAutofit/>
          </a:bodyPr>
          <a:lstStyle/>
          <a:p>
            <a:r>
              <a:rPr lang="en-US" dirty="0" smtClean="0"/>
              <a:t>Bipartite Graph Alignment</a:t>
            </a:r>
            <a:endParaRPr lang="en-US" dirty="0"/>
          </a:p>
        </p:txBody>
      </p:sp>
      <p:sp>
        <p:nvSpPr>
          <p:cNvPr id="3" name="Content Placeholder 2"/>
          <p:cNvSpPr>
            <a:spLocks noGrp="1"/>
          </p:cNvSpPr>
          <p:nvPr>
            <p:ph idx="1"/>
          </p:nvPr>
        </p:nvSpPr>
        <p:spPr>
          <a:xfrm>
            <a:off x="443832" y="1020403"/>
            <a:ext cx="8229600" cy="6162121"/>
          </a:xfrm>
        </p:spPr>
        <p:txBody>
          <a:bodyPr>
            <a:normAutofit/>
          </a:bodyPr>
          <a:lstStyle/>
          <a:p>
            <a:pPr>
              <a:buNone/>
            </a:pPr>
            <a:r>
              <a:rPr lang="en-US" b="1" u="sng" dirty="0" smtClean="0"/>
              <a:t>INPUT</a:t>
            </a:r>
            <a:r>
              <a:rPr lang="en-US" dirty="0" smtClean="0"/>
              <a:t>:</a:t>
            </a:r>
          </a:p>
          <a:p>
            <a:pPr>
              <a:buNone/>
            </a:pPr>
            <a:r>
              <a:rPr lang="en-US" b="1" dirty="0" smtClean="0">
                <a:solidFill>
                  <a:schemeClr val="accent6"/>
                </a:solidFill>
              </a:rPr>
              <a:t>   A</a:t>
            </a:r>
            <a:r>
              <a:rPr lang="en-US" b="1" dirty="0" smtClean="0"/>
              <a:t>, </a:t>
            </a:r>
            <a:r>
              <a:rPr lang="en-US" b="1" dirty="0" smtClean="0">
                <a:solidFill>
                  <a:srgbClr val="008000"/>
                </a:solidFill>
              </a:rPr>
              <a:t>B</a:t>
            </a:r>
          </a:p>
          <a:p>
            <a:pPr>
              <a:buNone/>
            </a:pPr>
            <a:endParaRPr lang="en-US" b="1" dirty="0" smtClean="0"/>
          </a:p>
          <a:p>
            <a:pPr>
              <a:buNone/>
            </a:pPr>
            <a:endParaRPr lang="en-US" b="1" dirty="0" smtClean="0"/>
          </a:p>
          <a:p>
            <a:pPr>
              <a:buNone/>
            </a:pPr>
            <a:r>
              <a:rPr lang="en-US" b="1" u="sng" dirty="0" smtClean="0"/>
              <a:t>OUTPUT</a:t>
            </a:r>
            <a:r>
              <a:rPr lang="en-US" dirty="0" smtClean="0"/>
              <a:t>:</a:t>
            </a:r>
          </a:p>
          <a:p>
            <a:pPr>
              <a:buNone/>
            </a:pPr>
            <a:r>
              <a:rPr lang="en-US" b="1" dirty="0" smtClean="0"/>
              <a:t>   </a:t>
            </a:r>
            <a:r>
              <a:rPr lang="en-US" b="1" dirty="0" smtClean="0">
                <a:solidFill>
                  <a:srgbClr val="FF6600"/>
                </a:solidFill>
              </a:rPr>
              <a:t>P</a:t>
            </a:r>
            <a:r>
              <a:rPr lang="en-US" b="1" dirty="0" smtClean="0"/>
              <a:t> and </a:t>
            </a:r>
            <a:r>
              <a:rPr lang="en-US" b="1" dirty="0" smtClean="0">
                <a:solidFill>
                  <a:srgbClr val="1A7487"/>
                </a:solidFill>
              </a:rPr>
              <a:t>Q</a:t>
            </a:r>
          </a:p>
          <a:p>
            <a:pPr marL="0" indent="0">
              <a:lnSpc>
                <a:spcPts val="2520"/>
              </a:lnSpc>
              <a:spcBef>
                <a:spcPts val="0"/>
              </a:spcBef>
              <a:buNone/>
            </a:pPr>
            <a:r>
              <a:rPr lang="en-US" sz="2600" b="1" dirty="0" smtClean="0">
                <a:solidFill>
                  <a:schemeClr val="bg1">
                    <a:lumMod val="65000"/>
                  </a:schemeClr>
                </a:solidFill>
              </a:rPr>
              <a:t>(permutation</a:t>
            </a:r>
          </a:p>
          <a:p>
            <a:pPr marL="0" indent="0">
              <a:lnSpc>
                <a:spcPts val="2520"/>
              </a:lnSpc>
              <a:spcBef>
                <a:spcPts val="0"/>
              </a:spcBef>
              <a:buNone/>
            </a:pPr>
            <a:r>
              <a:rPr lang="en-US" sz="2600" b="1" dirty="0" smtClean="0">
                <a:solidFill>
                  <a:schemeClr val="bg1">
                    <a:lumMod val="65000"/>
                  </a:schemeClr>
                </a:solidFill>
              </a:rPr>
              <a:t>matrices)</a:t>
            </a:r>
          </a:p>
          <a:p>
            <a:pPr marL="0" indent="0">
              <a:lnSpc>
                <a:spcPts val="2520"/>
              </a:lnSpc>
              <a:spcBef>
                <a:spcPts val="0"/>
              </a:spcBef>
              <a:buNone/>
            </a:pPr>
            <a:endParaRPr lang="en-US" sz="2400" b="1" dirty="0" smtClean="0"/>
          </a:p>
          <a:p>
            <a:pPr>
              <a:buNone/>
            </a:pPr>
            <a:endParaRPr lang="en-US" sz="800" b="1" dirty="0" smtClean="0"/>
          </a:p>
          <a:p>
            <a:pPr>
              <a:buNone/>
            </a:pPr>
            <a:r>
              <a:rPr lang="en-US" b="1" dirty="0" smtClean="0"/>
              <a:t>                          </a:t>
            </a:r>
            <a:r>
              <a:rPr lang="en-US" b="1" dirty="0" err="1" smtClean="0"/>
              <a:t>s.t</a:t>
            </a:r>
            <a:r>
              <a:rPr lang="en-US" b="1" dirty="0" smtClean="0"/>
              <a:t>.    min </a:t>
            </a:r>
            <a:r>
              <a:rPr lang="en-US" b="1" spc="-700" dirty="0" smtClean="0"/>
              <a:t>||</a:t>
            </a:r>
            <a:r>
              <a:rPr lang="en-US" b="1" dirty="0" smtClean="0"/>
              <a:t> </a:t>
            </a:r>
            <a:r>
              <a:rPr lang="en-US" b="1" dirty="0" smtClean="0">
                <a:solidFill>
                  <a:srgbClr val="FF6600"/>
                </a:solidFill>
              </a:rPr>
              <a:t>P</a:t>
            </a:r>
            <a:r>
              <a:rPr lang="en-US" b="1" dirty="0" smtClean="0"/>
              <a:t>A</a:t>
            </a:r>
            <a:r>
              <a:rPr lang="en-US" b="1" dirty="0" smtClean="0">
                <a:solidFill>
                  <a:srgbClr val="1A7487"/>
                </a:solidFill>
              </a:rPr>
              <a:t>Q</a:t>
            </a:r>
            <a:r>
              <a:rPr lang="en-US" b="1" dirty="0" smtClean="0"/>
              <a:t> - B</a:t>
            </a:r>
            <a:r>
              <a:rPr lang="en-US" b="1" spc="-700" dirty="0" smtClean="0"/>
              <a:t>||</a:t>
            </a:r>
            <a:r>
              <a:rPr lang="en-US" b="1" spc="-700" baseline="-25000" dirty="0" smtClean="0"/>
              <a:t>F</a:t>
            </a:r>
            <a:r>
              <a:rPr lang="en-US" b="1" spc="-700" dirty="0" smtClean="0"/>
              <a:t> </a:t>
            </a:r>
            <a:r>
              <a:rPr lang="en-US" b="1" baseline="30000" dirty="0" smtClean="0"/>
              <a:t>2</a:t>
            </a:r>
          </a:p>
          <a:p>
            <a:endParaRPr lang="en-US" dirty="0" smtClean="0"/>
          </a:p>
        </p:txBody>
      </p:sp>
      <p:sp>
        <p:nvSpPr>
          <p:cNvPr id="6" name="Slide Number Placeholder 5"/>
          <p:cNvSpPr>
            <a:spLocks noGrp="1"/>
          </p:cNvSpPr>
          <p:nvPr>
            <p:ph type="sldNum" sz="quarter" idx="12"/>
          </p:nvPr>
        </p:nvSpPr>
        <p:spPr/>
        <p:txBody>
          <a:bodyPr/>
          <a:lstStyle/>
          <a:p>
            <a:fld id="{AF1AC9B4-7007-F94B-B922-5677CF222748}" type="slidenum">
              <a:rPr lang="en-US" smtClean="0"/>
              <a:pPr/>
              <a:t>53</a:t>
            </a:fld>
            <a:endParaRPr lang="en-US" dirty="0"/>
          </a:p>
        </p:txBody>
      </p:sp>
      <p:grpSp>
        <p:nvGrpSpPr>
          <p:cNvPr id="11" name="Group 146"/>
          <p:cNvGrpSpPr/>
          <p:nvPr/>
        </p:nvGrpSpPr>
        <p:grpSpPr>
          <a:xfrm>
            <a:off x="2633796" y="2944736"/>
            <a:ext cx="5879215" cy="2791163"/>
            <a:chOff x="2252794" y="2947022"/>
            <a:chExt cx="6648384" cy="3724113"/>
          </a:xfrm>
        </p:grpSpPr>
        <p:grpSp>
          <p:nvGrpSpPr>
            <p:cNvPr id="12" name="Group 105"/>
            <p:cNvGrpSpPr/>
            <p:nvPr/>
          </p:nvGrpSpPr>
          <p:grpSpPr>
            <a:xfrm>
              <a:off x="2252794" y="3479458"/>
              <a:ext cx="3205526" cy="3136340"/>
              <a:chOff x="2150608" y="2983098"/>
              <a:chExt cx="3434809" cy="3673226"/>
            </a:xfrm>
          </p:grpSpPr>
          <p:grpSp>
            <p:nvGrpSpPr>
              <p:cNvPr id="13" name="Group 74"/>
              <p:cNvGrpSpPr/>
              <p:nvPr/>
            </p:nvGrpSpPr>
            <p:grpSpPr>
              <a:xfrm>
                <a:off x="2334027" y="3129084"/>
                <a:ext cx="980656" cy="2039052"/>
                <a:chOff x="2334027" y="3056089"/>
                <a:chExt cx="980656" cy="2039052"/>
              </a:xfrm>
            </p:grpSpPr>
            <p:grpSp>
              <p:nvGrpSpPr>
                <p:cNvPr id="14" name="Group 48"/>
                <p:cNvGrpSpPr/>
                <p:nvPr/>
              </p:nvGrpSpPr>
              <p:grpSpPr>
                <a:xfrm>
                  <a:off x="2361745" y="3143683"/>
                  <a:ext cx="952938" cy="1857600"/>
                  <a:chOff x="2327534" y="874428"/>
                  <a:chExt cx="952938" cy="1857600"/>
                </a:xfrm>
              </p:grpSpPr>
              <p:pic>
                <p:nvPicPr>
                  <p:cNvPr id="50" name="Picture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51" name="Oval 50"/>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ounded Rectangle 64"/>
                <p:cNvSpPr/>
                <p:nvPr/>
              </p:nvSpPr>
              <p:spPr>
                <a:xfrm>
                  <a:off x="2334027" y="3056089"/>
                  <a:ext cx="303553" cy="2039052"/>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73"/>
              <p:cNvGrpSpPr/>
              <p:nvPr/>
            </p:nvGrpSpPr>
            <p:grpSpPr>
              <a:xfrm>
                <a:off x="4181026" y="3333474"/>
                <a:ext cx="1184499" cy="1724279"/>
                <a:chOff x="5348866" y="3260479"/>
                <a:chExt cx="1184499" cy="1724279"/>
              </a:xfrm>
            </p:grpSpPr>
            <p:grpSp>
              <p:nvGrpSpPr>
                <p:cNvPr id="16" name="Group 60"/>
                <p:cNvGrpSpPr/>
                <p:nvPr/>
              </p:nvGrpSpPr>
              <p:grpSpPr>
                <a:xfrm>
                  <a:off x="5348866" y="3260479"/>
                  <a:ext cx="1184499" cy="1642127"/>
                  <a:chOff x="5853376" y="1005823"/>
                  <a:chExt cx="1184499" cy="1642127"/>
                </a:xfrm>
              </p:grpSpPr>
              <p:pic>
                <p:nvPicPr>
                  <p:cNvPr id="62" name="Picture 6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63" name="Oval 62"/>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66" name="Rounded Rectangle 65"/>
                <p:cNvSpPr/>
                <p:nvPr/>
              </p:nvSpPr>
              <p:spPr>
                <a:xfrm>
                  <a:off x="5435223" y="3260479"/>
                  <a:ext cx="303553" cy="1724279"/>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6" name="Rectangle 75"/>
              <p:cNvSpPr/>
              <p:nvPr/>
            </p:nvSpPr>
            <p:spPr>
              <a:xfrm>
                <a:off x="4930355" y="3216678"/>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878457" y="3281484"/>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2540043" y="4129647"/>
                <a:ext cx="1832414" cy="7267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531865" y="4179854"/>
                <a:ext cx="1840592" cy="7655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2496040" y="3837667"/>
                <a:ext cx="1876417" cy="76555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6200000" flipH="1">
                <a:off x="3062348" y="3195915"/>
                <a:ext cx="763777" cy="185644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521929" y="3285759"/>
                <a:ext cx="1850528" cy="2509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2554431" y="5165388"/>
                <a:ext cx="461425" cy="1490936"/>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96" name="TextBox 95"/>
              <p:cNvSpPr txBox="1"/>
              <p:nvPr/>
            </p:nvSpPr>
            <p:spPr>
              <a:xfrm>
                <a:off x="4231754" y="5091766"/>
                <a:ext cx="461425" cy="1490937"/>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97" name="Rounded Rectangle 96"/>
              <p:cNvSpPr/>
              <p:nvPr/>
            </p:nvSpPr>
            <p:spPr>
              <a:xfrm>
                <a:off x="4056526" y="320849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2150608" y="2983098"/>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06"/>
            <p:cNvGrpSpPr/>
            <p:nvPr/>
          </p:nvGrpSpPr>
          <p:grpSpPr>
            <a:xfrm>
              <a:off x="5807747" y="2947022"/>
              <a:ext cx="3093431" cy="3724113"/>
              <a:chOff x="2150608" y="2294712"/>
              <a:chExt cx="3314695" cy="4361612"/>
            </a:xfrm>
          </p:grpSpPr>
          <p:grpSp>
            <p:nvGrpSpPr>
              <p:cNvPr id="18" name="Group 74"/>
              <p:cNvGrpSpPr/>
              <p:nvPr/>
            </p:nvGrpSpPr>
            <p:grpSpPr>
              <a:xfrm>
                <a:off x="2361745" y="3216678"/>
                <a:ext cx="1013691" cy="1959647"/>
                <a:chOff x="2361745" y="3143683"/>
                <a:chExt cx="1013691" cy="1959647"/>
              </a:xfrm>
            </p:grpSpPr>
            <p:grpSp>
              <p:nvGrpSpPr>
                <p:cNvPr id="19" name="Group 48"/>
                <p:cNvGrpSpPr/>
                <p:nvPr/>
              </p:nvGrpSpPr>
              <p:grpSpPr>
                <a:xfrm>
                  <a:off x="2361745" y="3143683"/>
                  <a:ext cx="952938" cy="1857600"/>
                  <a:chOff x="2327534" y="874428"/>
                  <a:chExt cx="952938" cy="1857600"/>
                </a:xfrm>
              </p:grpSpPr>
              <p:pic>
                <p:nvPicPr>
                  <p:cNvPr id="129" name="Picture 12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130" name="Oval 129"/>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8" name="Rounded Rectangle 127"/>
                <p:cNvSpPr/>
                <p:nvPr/>
              </p:nvSpPr>
              <p:spPr>
                <a:xfrm>
                  <a:off x="3049329" y="3406465"/>
                  <a:ext cx="326107" cy="1696865"/>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73"/>
              <p:cNvGrpSpPr/>
              <p:nvPr/>
            </p:nvGrpSpPr>
            <p:grpSpPr>
              <a:xfrm>
                <a:off x="4181026" y="3216683"/>
                <a:ext cx="1184499" cy="1758918"/>
                <a:chOff x="5348866" y="3143688"/>
                <a:chExt cx="1184499" cy="1758918"/>
              </a:xfrm>
            </p:grpSpPr>
            <p:grpSp>
              <p:nvGrpSpPr>
                <p:cNvPr id="21" name="Group 60"/>
                <p:cNvGrpSpPr/>
                <p:nvPr/>
              </p:nvGrpSpPr>
              <p:grpSpPr>
                <a:xfrm>
                  <a:off x="5348866" y="3260479"/>
                  <a:ext cx="1184499" cy="1642127"/>
                  <a:chOff x="5853376" y="1005823"/>
                  <a:chExt cx="1184499" cy="1642127"/>
                </a:xfrm>
              </p:grpSpPr>
              <p:pic>
                <p:nvPicPr>
                  <p:cNvPr id="124" name="Picture 1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125" name="Oval 124"/>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6" name="Straight Connector 12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123" name="Rounded Rectangle 122"/>
                <p:cNvSpPr/>
                <p:nvPr/>
              </p:nvSpPr>
              <p:spPr>
                <a:xfrm>
                  <a:off x="6165123" y="3143688"/>
                  <a:ext cx="368242" cy="1628496"/>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0" name="Rectangle 109"/>
              <p:cNvSpPr/>
              <p:nvPr/>
            </p:nvSpPr>
            <p:spPr>
              <a:xfrm>
                <a:off x="4129569" y="3231277"/>
                <a:ext cx="594566"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221547" y="3237687"/>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Arrow Connector 111"/>
              <p:cNvCxnSpPr/>
              <p:nvPr/>
            </p:nvCxnSpPr>
            <p:spPr>
              <a:xfrm>
                <a:off x="3213362" y="3693275"/>
                <a:ext cx="1915968" cy="6895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3260730" y="4603225"/>
                <a:ext cx="1854190" cy="4062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3225940" y="3365868"/>
                <a:ext cx="1903390" cy="1164362"/>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3260730" y="4011438"/>
                <a:ext cx="1885095" cy="103610"/>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2828156" y="2294712"/>
                <a:ext cx="2637147" cy="817610"/>
              </a:xfrm>
              <a:prstGeom prst="rect">
                <a:avLst/>
              </a:prstGeom>
              <a:noFill/>
            </p:spPr>
            <p:txBody>
              <a:bodyPr wrap="square" rtlCol="0">
                <a:spAutoFit/>
              </a:bodyPr>
              <a:lstStyle/>
              <a:p>
                <a:r>
                  <a:rPr lang="en-US" sz="2800" b="1" dirty="0" smtClean="0">
                    <a:solidFill>
                      <a:srgbClr val="1A7487"/>
                    </a:solidFill>
                  </a:rPr>
                  <a:t>Q (groups)</a:t>
                </a:r>
              </a:p>
            </p:txBody>
          </p:sp>
          <p:sp>
            <p:nvSpPr>
              <p:cNvPr id="118" name="TextBox 117"/>
              <p:cNvSpPr txBox="1"/>
              <p:nvPr/>
            </p:nvSpPr>
            <p:spPr>
              <a:xfrm>
                <a:off x="2554432" y="5165389"/>
                <a:ext cx="461427" cy="1490935"/>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119" name="TextBox 118"/>
              <p:cNvSpPr txBox="1"/>
              <p:nvPr/>
            </p:nvSpPr>
            <p:spPr>
              <a:xfrm>
                <a:off x="4655097" y="5091762"/>
                <a:ext cx="461426" cy="1490936"/>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120" name="Rounded Rectangle 119"/>
              <p:cNvSpPr/>
              <p:nvPr/>
            </p:nvSpPr>
            <p:spPr>
              <a:xfrm>
                <a:off x="4140867" y="311078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ounded Rectangle 120"/>
              <p:cNvSpPr/>
              <p:nvPr/>
            </p:nvSpPr>
            <p:spPr>
              <a:xfrm>
                <a:off x="2150608" y="2997697"/>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50" name="Line Callout 2 (No Border) 149"/>
          <p:cNvSpPr/>
          <p:nvPr/>
        </p:nvSpPr>
        <p:spPr>
          <a:xfrm>
            <a:off x="6625322" y="5788525"/>
            <a:ext cx="2518678" cy="774700"/>
          </a:xfrm>
          <a:prstGeom prst="callout2">
            <a:avLst>
              <a:gd name="adj1" fmla="val 12192"/>
              <a:gd name="adj2" fmla="val -3795"/>
              <a:gd name="adj3" fmla="val 15298"/>
              <a:gd name="adj4" fmla="val -32802"/>
              <a:gd name="adj5" fmla="val -356"/>
              <a:gd name="adj6" fmla="val -46667"/>
            </a:avLst>
          </a:prstGeom>
          <a:solidFill>
            <a:srgbClr val="00009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rPr>
              <a:t>users/groups permutation of A</a:t>
            </a:r>
            <a:endParaRPr lang="en-US" dirty="0">
              <a:latin typeface="Calibri"/>
            </a:endParaRPr>
          </a:p>
        </p:txBody>
      </p:sp>
      <p:sp>
        <p:nvSpPr>
          <p:cNvPr id="151" name="Line Callout 2 (No Border) 150"/>
          <p:cNvSpPr/>
          <p:nvPr/>
        </p:nvSpPr>
        <p:spPr>
          <a:xfrm>
            <a:off x="6625322" y="5796879"/>
            <a:ext cx="2518678" cy="774700"/>
          </a:xfrm>
          <a:prstGeom prst="callout2">
            <a:avLst>
              <a:gd name="adj1" fmla="val 12192"/>
              <a:gd name="adj2" fmla="val -3795"/>
              <a:gd name="adj3" fmla="val 13572"/>
              <a:gd name="adj4" fmla="val -32297"/>
              <a:gd name="adj5" fmla="val -2254"/>
              <a:gd name="adj6" fmla="val -28037"/>
            </a:avLst>
          </a:prstGeom>
          <a:solidFill>
            <a:srgbClr val="00009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latin typeface="Apple Casual"/>
              </a:rPr>
              <a:t>permutation of users/groups in A</a:t>
            </a:r>
            <a:endParaRPr lang="en-US" sz="2300" dirty="0">
              <a:latin typeface="Apple Casual"/>
            </a:endParaRPr>
          </a:p>
        </p:txBody>
      </p:sp>
      <p:sp>
        <p:nvSpPr>
          <p:cNvPr id="169" name="Rectangle 168"/>
          <p:cNvSpPr/>
          <p:nvPr/>
        </p:nvSpPr>
        <p:spPr>
          <a:xfrm>
            <a:off x="1780531" y="1790989"/>
            <a:ext cx="6063608" cy="3291579"/>
          </a:xfrm>
          <a:prstGeom prst="rect">
            <a:avLst/>
          </a:prstGeom>
          <a:solidFill>
            <a:srgbClr val="000090">
              <a:alpha val="96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800" b="1" dirty="0" smtClean="0">
                <a:latin typeface="Apple Casual"/>
              </a:rPr>
              <a:t>   Graph isomorphism</a:t>
            </a:r>
            <a:r>
              <a:rPr lang="en-US" sz="2800" dirty="0" smtClean="0">
                <a:latin typeface="Apple Casual"/>
              </a:rPr>
              <a:t>: </a:t>
            </a:r>
          </a:p>
          <a:p>
            <a:pPr algn="just"/>
            <a:r>
              <a:rPr lang="en-US" sz="2800" dirty="0" smtClean="0">
                <a:latin typeface="Apple Casual"/>
              </a:rPr>
              <a:t>      HARD (</a:t>
            </a:r>
            <a:r>
              <a:rPr lang="en-US" sz="2800" i="1" dirty="0" smtClean="0">
                <a:latin typeface="Apple Casual"/>
              </a:rPr>
              <a:t>P or NP complete?</a:t>
            </a:r>
            <a:r>
              <a:rPr lang="en-US" sz="2800" dirty="0" smtClean="0">
                <a:latin typeface="Apple Casual"/>
              </a:rPr>
              <a:t>)</a:t>
            </a:r>
          </a:p>
          <a:p>
            <a:pPr algn="just"/>
            <a:r>
              <a:rPr lang="en-US" sz="2800" b="1" dirty="0" smtClean="0">
                <a:latin typeface="Apple Casual"/>
              </a:rPr>
              <a:t>   </a:t>
            </a:r>
            <a:r>
              <a:rPr lang="en-US" sz="2800" b="1" dirty="0" err="1" smtClean="0">
                <a:latin typeface="Apple Casual"/>
              </a:rPr>
              <a:t>Subgraph</a:t>
            </a:r>
            <a:r>
              <a:rPr lang="en-US" sz="2800" b="1" dirty="0" smtClean="0">
                <a:latin typeface="Apple Casual"/>
              </a:rPr>
              <a:t> isomorphism</a:t>
            </a:r>
            <a:r>
              <a:rPr lang="en-US" sz="2800" dirty="0" smtClean="0">
                <a:latin typeface="Apple Casual"/>
              </a:rPr>
              <a:t>: </a:t>
            </a:r>
          </a:p>
          <a:p>
            <a:pPr algn="just"/>
            <a:r>
              <a:rPr lang="en-US" sz="2800" dirty="0" smtClean="0">
                <a:latin typeface="Apple Casual"/>
              </a:rPr>
              <a:t>          NP-complete</a:t>
            </a:r>
          </a:p>
          <a:p>
            <a:pPr algn="just"/>
            <a:r>
              <a:rPr lang="en-US" sz="2800" b="1" dirty="0" smtClean="0">
                <a:latin typeface="Apple Casual"/>
              </a:rPr>
              <a:t>           </a:t>
            </a:r>
          </a:p>
          <a:p>
            <a:pPr algn="just"/>
            <a:r>
              <a:rPr lang="en-US" sz="2800" b="1" dirty="0" smtClean="0">
                <a:latin typeface="Apple Casual"/>
              </a:rPr>
              <a:t>         And now what?</a:t>
            </a:r>
            <a:endParaRPr lang="en-US" sz="2800" b="1" dirty="0">
              <a:latin typeface="Apple Casual"/>
            </a:endParaRPr>
          </a:p>
        </p:txBody>
      </p:sp>
      <p:sp>
        <p:nvSpPr>
          <p:cNvPr id="170" name="Rectangle 169"/>
          <p:cNvSpPr/>
          <p:nvPr/>
        </p:nvSpPr>
        <p:spPr>
          <a:xfrm>
            <a:off x="1805446" y="1788421"/>
            <a:ext cx="6063608" cy="3291579"/>
          </a:xfrm>
          <a:prstGeom prst="rect">
            <a:avLst/>
          </a:prstGeom>
          <a:solidFill>
            <a:srgbClr val="000090">
              <a:alpha val="96000"/>
            </a:srgb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800" dirty="0" smtClean="0">
                <a:latin typeface="Apple Casual"/>
              </a:rPr>
              <a:t>     constraints / relaxations</a:t>
            </a:r>
            <a:endParaRPr lang="en-US" sz="4200" dirty="0">
              <a:latin typeface="Apple Casual"/>
            </a:endParaRPr>
          </a:p>
        </p:txBody>
      </p:sp>
      <p:sp>
        <p:nvSpPr>
          <p:cNvPr id="171" name="Rectangle 170"/>
          <p:cNvSpPr/>
          <p:nvPr/>
        </p:nvSpPr>
        <p:spPr>
          <a:xfrm>
            <a:off x="580640" y="5035884"/>
            <a:ext cx="1221424" cy="107377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2100"/>
              </a:lnSpc>
            </a:pPr>
            <a:r>
              <a:rPr lang="en-US" sz="2400" dirty="0" smtClean="0">
                <a:solidFill>
                  <a:schemeClr val="tx1"/>
                </a:solidFill>
              </a:rPr>
              <a:t>0  1  0  0</a:t>
            </a:r>
          </a:p>
          <a:p>
            <a:pPr algn="l">
              <a:lnSpc>
                <a:spcPts val="2100"/>
              </a:lnSpc>
            </a:pPr>
            <a:r>
              <a:rPr lang="en-US" sz="2400" dirty="0" smtClean="0">
                <a:solidFill>
                  <a:schemeClr val="tx1"/>
                </a:solidFill>
              </a:rPr>
              <a:t>1  0  0  0</a:t>
            </a:r>
          </a:p>
          <a:p>
            <a:pPr algn="l">
              <a:lnSpc>
                <a:spcPts val="2100"/>
              </a:lnSpc>
            </a:pPr>
            <a:r>
              <a:rPr lang="en-US" sz="2400" dirty="0" smtClean="0">
                <a:solidFill>
                  <a:schemeClr val="tx1"/>
                </a:solidFill>
              </a:rPr>
              <a:t>0  0  1  0</a:t>
            </a:r>
          </a:p>
          <a:p>
            <a:pPr algn="l">
              <a:lnSpc>
                <a:spcPts val="2100"/>
              </a:lnSpc>
            </a:pPr>
            <a:r>
              <a:rPr lang="en-US" sz="2400" dirty="0" smtClean="0">
                <a:solidFill>
                  <a:schemeClr val="tx1"/>
                </a:solidFill>
              </a:rPr>
              <a:t>0  0  0  1</a:t>
            </a:r>
          </a:p>
        </p:txBody>
      </p:sp>
    </p:spTree>
    <p:custDataLst>
      <p:tags r:id="rId1"/>
    </p:custDataLst>
  </p:cSld>
  <p:clrMapOvr>
    <a:masterClrMapping/>
  </p:clrMapOvr>
  <p:transition xmlns:p14="http://schemas.microsoft.com/office/powerpoint/2010/main" advTm="1877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1"/>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dissolve">
                                      <p:cBhvr>
                                        <p:cTn id="17" dur="10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strips(downLeft)">
                                      <p:cBhvr>
                                        <p:cTn id="2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0" grpId="1" animBg="1"/>
      <p:bldP spid="151" grpId="0" animBg="1"/>
      <p:bldP spid="151" grpId="1" animBg="1"/>
      <p:bldP spid="169" grpId="0" animBg="1"/>
      <p:bldP spid="17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73"/>
            <a:ext cx="8521700" cy="1143000"/>
          </a:xfrm>
        </p:spPr>
        <p:txBody>
          <a:bodyPr>
            <a:normAutofit/>
          </a:bodyPr>
          <a:lstStyle/>
          <a:p>
            <a:r>
              <a:rPr lang="en-US" dirty="0" smtClean="0"/>
              <a:t>Main Idea</a:t>
            </a:r>
            <a:endParaRPr lang="en-US" dirty="0"/>
          </a:p>
        </p:txBody>
      </p:sp>
      <p:sp>
        <p:nvSpPr>
          <p:cNvPr id="3" name="Content Placeholder 2"/>
          <p:cNvSpPr>
            <a:spLocks noGrp="1"/>
          </p:cNvSpPr>
          <p:nvPr>
            <p:ph idx="1"/>
          </p:nvPr>
        </p:nvSpPr>
        <p:spPr>
          <a:xfrm>
            <a:off x="457200" y="1020423"/>
            <a:ext cx="8229600" cy="3627777"/>
          </a:xfrm>
        </p:spPr>
        <p:txBody>
          <a:bodyPr>
            <a:normAutofit fontScale="92500" lnSpcReduction="10000"/>
          </a:bodyPr>
          <a:lstStyle/>
          <a:p>
            <a:pPr>
              <a:buNone/>
            </a:pPr>
            <a:r>
              <a:rPr lang="en-US" b="1" u="sng" dirty="0" smtClean="0"/>
              <a:t>INPUT</a:t>
            </a:r>
            <a:r>
              <a:rPr lang="en-US" dirty="0" smtClean="0"/>
              <a:t>:</a:t>
            </a:r>
          </a:p>
          <a:p>
            <a:pPr>
              <a:buNone/>
            </a:pPr>
            <a:r>
              <a:rPr lang="en-US" b="1" dirty="0" smtClean="0">
                <a:solidFill>
                  <a:schemeClr val="accent6"/>
                </a:solidFill>
              </a:rPr>
              <a:t>   A</a:t>
            </a:r>
            <a:r>
              <a:rPr lang="en-US" b="1" dirty="0" smtClean="0"/>
              <a:t>, </a:t>
            </a:r>
            <a:r>
              <a:rPr lang="en-US" b="1" dirty="0" smtClean="0">
                <a:solidFill>
                  <a:srgbClr val="008000"/>
                </a:solidFill>
              </a:rPr>
              <a:t>B</a:t>
            </a:r>
          </a:p>
          <a:p>
            <a:pPr>
              <a:buNone/>
            </a:pPr>
            <a:endParaRPr lang="en-US" sz="2054" b="1" dirty="0" smtClean="0"/>
          </a:p>
          <a:p>
            <a:pPr>
              <a:buNone/>
            </a:pPr>
            <a:r>
              <a:rPr lang="en-US" b="1" u="sng" dirty="0" smtClean="0"/>
              <a:t>OUTPUT</a:t>
            </a:r>
            <a:r>
              <a:rPr lang="en-US" dirty="0" smtClean="0"/>
              <a:t>:</a:t>
            </a:r>
          </a:p>
          <a:p>
            <a:pPr>
              <a:buNone/>
            </a:pPr>
            <a:r>
              <a:rPr lang="en-US" b="1" dirty="0" smtClean="0"/>
              <a:t>   </a:t>
            </a:r>
            <a:r>
              <a:rPr lang="en-US" b="1" dirty="0" smtClean="0">
                <a:solidFill>
                  <a:srgbClr val="FF6600"/>
                </a:solidFill>
              </a:rPr>
              <a:t>P</a:t>
            </a:r>
            <a:r>
              <a:rPr lang="en-US" b="1" dirty="0" smtClean="0"/>
              <a:t>, </a:t>
            </a:r>
            <a:r>
              <a:rPr lang="en-US" b="1" dirty="0" smtClean="0">
                <a:solidFill>
                  <a:srgbClr val="1A7487"/>
                </a:solidFill>
              </a:rPr>
              <a:t>Q</a:t>
            </a:r>
          </a:p>
          <a:p>
            <a:pPr>
              <a:lnSpc>
                <a:spcPct val="120000"/>
              </a:lnSpc>
              <a:spcBef>
                <a:spcPts val="0"/>
              </a:spcBef>
              <a:spcAft>
                <a:spcPts val="0"/>
              </a:spcAft>
              <a:buNone/>
            </a:pPr>
            <a:r>
              <a:rPr lang="en-US" sz="2486" b="1" dirty="0" smtClean="0">
                <a:solidFill>
                  <a:schemeClr val="bg2">
                    <a:lumMod val="50000"/>
                  </a:schemeClr>
                </a:solidFill>
              </a:rPr>
              <a:t>correspondence</a:t>
            </a:r>
          </a:p>
          <a:p>
            <a:pPr>
              <a:lnSpc>
                <a:spcPct val="120000"/>
              </a:lnSpc>
              <a:spcBef>
                <a:spcPts val="0"/>
              </a:spcBef>
              <a:spcAft>
                <a:spcPts val="0"/>
              </a:spcAft>
              <a:buNone/>
            </a:pPr>
            <a:r>
              <a:rPr lang="en-US" sz="2486" b="1" dirty="0" smtClean="0">
                <a:solidFill>
                  <a:schemeClr val="bg2">
                    <a:lumMod val="50000"/>
                  </a:schemeClr>
                </a:solidFill>
              </a:rPr>
              <a:t>matrices</a:t>
            </a:r>
            <a:r>
              <a:rPr lang="en-US" b="1" dirty="0" smtClean="0">
                <a:solidFill>
                  <a:schemeClr val="bg2">
                    <a:lumMod val="50000"/>
                  </a:schemeClr>
                </a:solidFill>
              </a:rPr>
              <a:t>      </a:t>
            </a:r>
          </a:p>
          <a:p>
            <a:pPr>
              <a:buNone/>
            </a:pPr>
            <a:r>
              <a:rPr lang="en-US" b="1" dirty="0" smtClean="0">
                <a:solidFill>
                  <a:srgbClr val="000003"/>
                </a:solidFill>
              </a:rPr>
              <a:t>                           </a:t>
            </a:r>
            <a:r>
              <a:rPr lang="en-US" b="1" dirty="0" err="1" smtClean="0">
                <a:solidFill>
                  <a:srgbClr val="000003"/>
                </a:solidFill>
              </a:rPr>
              <a:t>s.t</a:t>
            </a:r>
            <a:r>
              <a:rPr lang="en-US" b="1" dirty="0" smtClean="0">
                <a:solidFill>
                  <a:srgbClr val="000003"/>
                </a:solidFill>
              </a:rPr>
              <a:t>. min </a:t>
            </a:r>
            <a:r>
              <a:rPr lang="en-US" b="1" spc="-700" dirty="0" smtClean="0">
                <a:solidFill>
                  <a:srgbClr val="000003"/>
                </a:solidFill>
              </a:rPr>
              <a:t>||</a:t>
            </a:r>
            <a:r>
              <a:rPr lang="en-US" b="1" dirty="0" smtClean="0">
                <a:solidFill>
                  <a:srgbClr val="000003"/>
                </a:solidFill>
              </a:rPr>
              <a:t> </a:t>
            </a:r>
            <a:r>
              <a:rPr lang="en-US" b="1" dirty="0" smtClean="0">
                <a:solidFill>
                  <a:srgbClr val="FF6600"/>
                </a:solidFill>
              </a:rPr>
              <a:t>P</a:t>
            </a:r>
            <a:r>
              <a:rPr lang="en-US" b="1" dirty="0" smtClean="0">
                <a:solidFill>
                  <a:srgbClr val="000003"/>
                </a:solidFill>
              </a:rPr>
              <a:t>A</a:t>
            </a:r>
            <a:r>
              <a:rPr lang="en-US" b="1" dirty="0" smtClean="0">
                <a:solidFill>
                  <a:srgbClr val="1A7487"/>
                </a:solidFill>
              </a:rPr>
              <a:t>Q</a:t>
            </a:r>
            <a:r>
              <a:rPr lang="en-US" b="1" dirty="0" smtClean="0">
                <a:solidFill>
                  <a:srgbClr val="000003"/>
                </a:solidFill>
              </a:rPr>
              <a:t> - B</a:t>
            </a:r>
            <a:r>
              <a:rPr lang="en-US" b="1" spc="-740" dirty="0" smtClean="0">
                <a:solidFill>
                  <a:srgbClr val="000003"/>
                </a:solidFill>
              </a:rPr>
              <a:t>||</a:t>
            </a:r>
            <a:r>
              <a:rPr lang="en-US" b="1" spc="-600" dirty="0" smtClean="0">
                <a:solidFill>
                  <a:srgbClr val="000003"/>
                </a:solidFill>
              </a:rPr>
              <a:t>  </a:t>
            </a:r>
            <a:r>
              <a:rPr lang="en-US" b="1" spc="-600" baseline="-25000" dirty="0" smtClean="0">
                <a:solidFill>
                  <a:srgbClr val="000003"/>
                </a:solidFill>
              </a:rPr>
              <a:t>F</a:t>
            </a:r>
            <a:r>
              <a:rPr lang="en-US" b="1" spc="-600" dirty="0" smtClean="0">
                <a:solidFill>
                  <a:srgbClr val="000003"/>
                </a:solidFill>
              </a:rPr>
              <a:t> </a:t>
            </a:r>
            <a:r>
              <a:rPr lang="en-US" b="1" spc="-600" baseline="30000" dirty="0" smtClean="0">
                <a:solidFill>
                  <a:srgbClr val="000003"/>
                </a:solidFill>
              </a:rPr>
              <a:t>2</a:t>
            </a:r>
          </a:p>
          <a:p>
            <a:pPr>
              <a:buNone/>
            </a:pPr>
            <a:endParaRPr lang="en-US" sz="1081" b="1" baseline="30000" dirty="0" smtClean="0"/>
          </a:p>
        </p:txBody>
      </p:sp>
      <p:sp>
        <p:nvSpPr>
          <p:cNvPr id="6" name="Slide Number Placeholder 5"/>
          <p:cNvSpPr>
            <a:spLocks noGrp="1"/>
          </p:cNvSpPr>
          <p:nvPr>
            <p:ph type="sldNum" sz="quarter" idx="12"/>
          </p:nvPr>
        </p:nvSpPr>
        <p:spPr/>
        <p:txBody>
          <a:bodyPr/>
          <a:lstStyle/>
          <a:p>
            <a:fld id="{AF1AC9B4-7007-F94B-B922-5677CF222748}" type="slidenum">
              <a:rPr lang="en-US" smtClean="0"/>
              <a:pPr/>
              <a:t>54</a:t>
            </a:fld>
            <a:endParaRPr lang="en-US" dirty="0"/>
          </a:p>
        </p:txBody>
      </p:sp>
      <p:grpSp>
        <p:nvGrpSpPr>
          <p:cNvPr id="4" name="Group 145"/>
          <p:cNvGrpSpPr/>
          <p:nvPr/>
        </p:nvGrpSpPr>
        <p:grpSpPr>
          <a:xfrm>
            <a:off x="2861532" y="686453"/>
            <a:ext cx="4531207" cy="1192722"/>
            <a:chOff x="2131349" y="666062"/>
            <a:chExt cx="6523356" cy="2284954"/>
          </a:xfrm>
        </p:grpSpPr>
        <p:grpSp>
          <p:nvGrpSpPr>
            <p:cNvPr id="5" name="Group 13"/>
            <p:cNvGrpSpPr/>
            <p:nvPr/>
          </p:nvGrpSpPr>
          <p:grpSpPr>
            <a:xfrm>
              <a:off x="3198233" y="703195"/>
              <a:ext cx="1455803" cy="1897500"/>
              <a:chOff x="5938782" y="1160314"/>
              <a:chExt cx="1455803" cy="1897500"/>
            </a:xfrm>
          </p:grpSpPr>
          <p:sp>
            <p:nvSpPr>
              <p:cNvPr id="15" name="Rectangle 14"/>
              <p:cNvSpPr/>
              <p:nvPr/>
            </p:nvSpPr>
            <p:spPr>
              <a:xfrm>
                <a:off x="6452441" y="1933665"/>
                <a:ext cx="838913" cy="10460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938782" y="2153370"/>
                <a:ext cx="658397" cy="724745"/>
              </a:xfrm>
              <a:prstGeom prst="rect">
                <a:avLst/>
              </a:prstGeom>
              <a:noFill/>
            </p:spPr>
            <p:txBody>
              <a:bodyPr wrap="square" rtlCol="0">
                <a:spAutoFit/>
              </a:bodyPr>
              <a:lstStyle/>
              <a:p>
                <a:pPr>
                  <a:lnSpc>
                    <a:spcPts val="2080"/>
                  </a:lnSpc>
                </a:pPr>
                <a:r>
                  <a:rPr lang="en-US" sz="2400" b="1" dirty="0" err="1" smtClean="0">
                    <a:solidFill>
                      <a:schemeClr val="accent6">
                        <a:lumMod val="50000"/>
                      </a:schemeClr>
                    </a:solidFill>
                  </a:rPr>
                  <a:t>u</a:t>
                </a:r>
                <a:endParaRPr lang="en-US" sz="2400" b="1" dirty="0">
                  <a:solidFill>
                    <a:schemeClr val="accent6">
                      <a:lumMod val="50000"/>
                    </a:schemeClr>
                  </a:solidFill>
                </a:endParaRPr>
              </a:p>
            </p:txBody>
          </p:sp>
          <p:sp>
            <p:nvSpPr>
              <p:cNvPr id="17" name="TextBox 16"/>
              <p:cNvSpPr txBox="1"/>
              <p:nvPr/>
            </p:nvSpPr>
            <p:spPr>
              <a:xfrm>
                <a:off x="6560366" y="1160314"/>
                <a:ext cx="834219" cy="825471"/>
              </a:xfrm>
              <a:prstGeom prst="rect">
                <a:avLst/>
              </a:prstGeom>
              <a:noFill/>
            </p:spPr>
            <p:txBody>
              <a:bodyPr wrap="square" rtlCol="0">
                <a:spAutoFit/>
              </a:bodyPr>
              <a:lstStyle/>
              <a:p>
                <a:r>
                  <a:rPr lang="en-US" sz="2200" b="1" dirty="0" err="1" smtClean="0">
                    <a:solidFill>
                      <a:schemeClr val="accent6">
                        <a:lumMod val="50000"/>
                      </a:schemeClr>
                    </a:solidFill>
                  </a:rPr>
                  <a:t>g</a:t>
                </a:r>
                <a:endParaRPr lang="en-US" sz="2200" b="1" dirty="0">
                  <a:solidFill>
                    <a:schemeClr val="accent6">
                      <a:lumMod val="50000"/>
                    </a:schemeClr>
                  </a:solidFill>
                </a:endParaRPr>
              </a:p>
            </p:txBody>
          </p:sp>
          <p:sp>
            <p:nvSpPr>
              <p:cNvPr id="18" name="TextBox 17"/>
              <p:cNvSpPr txBox="1"/>
              <p:nvPr/>
            </p:nvSpPr>
            <p:spPr>
              <a:xfrm>
                <a:off x="6303164" y="1917060"/>
                <a:ext cx="1069706" cy="1140754"/>
              </a:xfrm>
              <a:prstGeom prst="rect">
                <a:avLst/>
              </a:prstGeom>
              <a:noFill/>
            </p:spPr>
            <p:txBody>
              <a:bodyPr wrap="square" rtlCol="0">
                <a:spAutoFit/>
              </a:bodyPr>
              <a:lstStyle/>
              <a:p>
                <a:pPr>
                  <a:lnSpc>
                    <a:spcPts val="1260"/>
                  </a:lnSpc>
                </a:pPr>
                <a:r>
                  <a:rPr lang="en-US" sz="1200" dirty="0" smtClean="0"/>
                  <a:t>1 1 0 0</a:t>
                </a:r>
              </a:p>
              <a:p>
                <a:pPr>
                  <a:lnSpc>
                    <a:spcPts val="1260"/>
                  </a:lnSpc>
                </a:pPr>
                <a:r>
                  <a:rPr lang="en-US" sz="1200" dirty="0" smtClean="0"/>
                  <a:t> …  …</a:t>
                </a:r>
              </a:p>
              <a:p>
                <a:pPr>
                  <a:lnSpc>
                    <a:spcPts val="1260"/>
                  </a:lnSpc>
                </a:pPr>
                <a:r>
                  <a:rPr lang="en-US" sz="1200" dirty="0" smtClean="0"/>
                  <a:t>1 1 0 1 </a:t>
                </a:r>
                <a:endParaRPr lang="en-US" sz="1200" dirty="0"/>
              </a:p>
            </p:txBody>
          </p:sp>
        </p:grpSp>
        <p:grpSp>
          <p:nvGrpSpPr>
            <p:cNvPr id="7" name="Group 18"/>
            <p:cNvGrpSpPr/>
            <p:nvPr/>
          </p:nvGrpSpPr>
          <p:grpSpPr>
            <a:xfrm>
              <a:off x="6833179" y="666062"/>
              <a:ext cx="1821526" cy="2159315"/>
              <a:chOff x="5888736" y="1145715"/>
              <a:chExt cx="1821526" cy="2159315"/>
            </a:xfrm>
          </p:grpSpPr>
          <p:sp>
            <p:nvSpPr>
              <p:cNvPr id="20" name="Rectangle 19"/>
              <p:cNvSpPr/>
              <p:nvPr/>
            </p:nvSpPr>
            <p:spPr>
              <a:xfrm>
                <a:off x="6452442" y="1910366"/>
                <a:ext cx="1032657" cy="113766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689699" y="1145715"/>
                <a:ext cx="834219" cy="825470"/>
              </a:xfrm>
              <a:prstGeom prst="rect">
                <a:avLst/>
              </a:prstGeom>
              <a:noFill/>
            </p:spPr>
            <p:txBody>
              <a:bodyPr wrap="square" rtlCol="0">
                <a:spAutoFit/>
              </a:bodyPr>
              <a:lstStyle/>
              <a:p>
                <a:r>
                  <a:rPr lang="en-US" sz="2200" b="1" dirty="0" err="1" smtClean="0">
                    <a:solidFill>
                      <a:srgbClr val="008000"/>
                    </a:solidFill>
                  </a:rPr>
                  <a:t>g</a:t>
                </a:r>
                <a:endParaRPr lang="en-US" sz="2200" b="1" dirty="0">
                  <a:solidFill>
                    <a:srgbClr val="008000"/>
                  </a:solidFill>
                </a:endParaRPr>
              </a:p>
            </p:txBody>
          </p:sp>
          <p:sp>
            <p:nvSpPr>
              <p:cNvPr id="23" name="TextBox 22"/>
              <p:cNvSpPr txBox="1"/>
              <p:nvPr/>
            </p:nvSpPr>
            <p:spPr>
              <a:xfrm>
                <a:off x="6301796" y="1844437"/>
                <a:ext cx="1408466" cy="1279971"/>
              </a:xfrm>
              <a:prstGeom prst="rect">
                <a:avLst/>
              </a:prstGeom>
              <a:noFill/>
            </p:spPr>
            <p:txBody>
              <a:bodyPr wrap="square" rtlCol="0">
                <a:spAutoFit/>
              </a:bodyPr>
              <a:lstStyle/>
              <a:p>
                <a:pPr>
                  <a:lnSpc>
                    <a:spcPts val="1460"/>
                  </a:lnSpc>
                </a:pPr>
                <a:r>
                  <a:rPr lang="en-US" sz="1200" dirty="0" smtClean="0"/>
                  <a:t>1 1 0 0 0</a:t>
                </a:r>
              </a:p>
              <a:p>
                <a:pPr>
                  <a:lnSpc>
                    <a:spcPts val="1460"/>
                  </a:lnSpc>
                </a:pPr>
                <a:r>
                  <a:rPr lang="en-US" sz="1200" dirty="0" smtClean="0"/>
                  <a:t> …  …  …</a:t>
                </a:r>
              </a:p>
              <a:p>
                <a:pPr>
                  <a:lnSpc>
                    <a:spcPts val="1460"/>
                  </a:lnSpc>
                </a:pPr>
                <a:r>
                  <a:rPr lang="en-US" sz="1200" dirty="0"/>
                  <a:t>0</a:t>
                </a:r>
                <a:r>
                  <a:rPr lang="en-US" sz="1200" dirty="0" smtClean="0"/>
                  <a:t> </a:t>
                </a:r>
                <a:r>
                  <a:rPr lang="en-US" sz="1200" dirty="0"/>
                  <a:t>1</a:t>
                </a:r>
                <a:r>
                  <a:rPr lang="en-US" sz="1200" dirty="0" smtClean="0"/>
                  <a:t> 0 1 0 </a:t>
                </a:r>
              </a:p>
            </p:txBody>
          </p:sp>
          <p:sp>
            <p:nvSpPr>
              <p:cNvPr id="21" name="TextBox 20"/>
              <p:cNvSpPr txBox="1"/>
              <p:nvPr/>
            </p:nvSpPr>
            <p:spPr>
              <a:xfrm>
                <a:off x="5888736" y="2064368"/>
                <a:ext cx="810683" cy="1240662"/>
              </a:xfrm>
              <a:prstGeom prst="rect">
                <a:avLst/>
              </a:prstGeom>
              <a:noFill/>
            </p:spPr>
            <p:txBody>
              <a:bodyPr wrap="square" rtlCol="0">
                <a:spAutoFit/>
              </a:bodyPr>
              <a:lstStyle/>
              <a:p>
                <a:pPr>
                  <a:lnSpc>
                    <a:spcPts val="2080"/>
                  </a:lnSpc>
                </a:pPr>
                <a:r>
                  <a:rPr lang="en-US" sz="2400" b="1" dirty="0" err="1" smtClean="0">
                    <a:solidFill>
                      <a:srgbClr val="008000"/>
                    </a:solidFill>
                  </a:rPr>
                  <a:t>u</a:t>
                </a:r>
                <a:endParaRPr lang="el-GR" sz="2400" b="1" dirty="0" smtClean="0">
                  <a:solidFill>
                    <a:srgbClr val="008000"/>
                  </a:solidFill>
                </a:endParaRPr>
              </a:p>
              <a:p>
                <a:pPr>
                  <a:lnSpc>
                    <a:spcPts val="2080"/>
                  </a:lnSpc>
                </a:pPr>
                <a:endParaRPr lang="en-US" sz="2400" b="1" dirty="0">
                  <a:solidFill>
                    <a:srgbClr val="008000"/>
                  </a:solidFill>
                </a:endParaRPr>
              </a:p>
            </p:txBody>
          </p:sp>
        </p:grpSp>
        <p:grpSp>
          <p:nvGrpSpPr>
            <p:cNvPr id="8" name="Group 59"/>
            <p:cNvGrpSpPr/>
            <p:nvPr/>
          </p:nvGrpSpPr>
          <p:grpSpPr>
            <a:xfrm>
              <a:off x="5853376" y="1195610"/>
              <a:ext cx="1184499" cy="1642127"/>
              <a:chOff x="5853376" y="1005823"/>
              <a:chExt cx="1184499" cy="1642127"/>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24" name="Oval 23"/>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9" name="Group 47"/>
            <p:cNvGrpSpPr/>
            <p:nvPr/>
          </p:nvGrpSpPr>
          <p:grpSpPr>
            <a:xfrm>
              <a:off x="2327534" y="1064215"/>
              <a:ext cx="952938" cy="1857601"/>
              <a:chOff x="2327534" y="874428"/>
              <a:chExt cx="952938" cy="1857601"/>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1"/>
              </a:xfrm>
              <a:prstGeom prst="rect">
                <a:avLst/>
              </a:prstGeom>
            </p:spPr>
          </p:pic>
          <p:sp>
            <p:nvSpPr>
              <p:cNvPr id="31" name="Oval 30"/>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Rounded Rectangle 41"/>
            <p:cNvSpPr/>
            <p:nvPr/>
          </p:nvSpPr>
          <p:spPr>
            <a:xfrm>
              <a:off x="2131349" y="810791"/>
              <a:ext cx="2642291" cy="2140221"/>
            </a:xfrm>
            <a:prstGeom prst="roundRect">
              <a:avLst/>
            </a:prstGeom>
            <a:no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5816464" y="810793"/>
              <a:ext cx="2779200" cy="2140223"/>
            </a:xfrm>
            <a:prstGeom prst="roundRect">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4773637" y="962027"/>
              <a:ext cx="461427" cy="1827827"/>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45" name="TextBox 44"/>
            <p:cNvSpPr txBox="1"/>
            <p:nvPr/>
          </p:nvSpPr>
          <p:spPr>
            <a:xfrm>
              <a:off x="5263760" y="942826"/>
              <a:ext cx="461427" cy="1827828"/>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grpSp>
      <p:grpSp>
        <p:nvGrpSpPr>
          <p:cNvPr id="10" name="Group 146"/>
          <p:cNvGrpSpPr/>
          <p:nvPr/>
        </p:nvGrpSpPr>
        <p:grpSpPr>
          <a:xfrm>
            <a:off x="2900538" y="1940133"/>
            <a:ext cx="5575039" cy="2272157"/>
            <a:chOff x="2252794" y="2653476"/>
            <a:chExt cx="7654106" cy="4731441"/>
          </a:xfrm>
        </p:grpSpPr>
        <p:grpSp>
          <p:nvGrpSpPr>
            <p:cNvPr id="11" name="Group 105"/>
            <p:cNvGrpSpPr/>
            <p:nvPr/>
          </p:nvGrpSpPr>
          <p:grpSpPr>
            <a:xfrm>
              <a:off x="2252794" y="2653476"/>
              <a:ext cx="3561206" cy="4676110"/>
              <a:chOff x="2150608" y="2015714"/>
              <a:chExt cx="3815936" cy="5476568"/>
            </a:xfrm>
          </p:grpSpPr>
          <p:grpSp>
            <p:nvGrpSpPr>
              <p:cNvPr id="14" name="Group 74"/>
              <p:cNvGrpSpPr/>
              <p:nvPr/>
            </p:nvGrpSpPr>
            <p:grpSpPr>
              <a:xfrm>
                <a:off x="2334027" y="3129084"/>
                <a:ext cx="980656" cy="2039052"/>
                <a:chOff x="2334027" y="3056089"/>
                <a:chExt cx="980656" cy="2039052"/>
              </a:xfrm>
            </p:grpSpPr>
            <p:grpSp>
              <p:nvGrpSpPr>
                <p:cNvPr id="19" name="Group 48"/>
                <p:cNvGrpSpPr/>
                <p:nvPr/>
              </p:nvGrpSpPr>
              <p:grpSpPr>
                <a:xfrm>
                  <a:off x="2361745" y="3143683"/>
                  <a:ext cx="952938" cy="1857600"/>
                  <a:chOff x="2327534" y="874428"/>
                  <a:chExt cx="952938" cy="1857600"/>
                </a:xfrm>
              </p:grpSpPr>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51" name="Oval 50"/>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ounded Rectangle 64"/>
                <p:cNvSpPr/>
                <p:nvPr/>
              </p:nvSpPr>
              <p:spPr>
                <a:xfrm>
                  <a:off x="2334027" y="3056089"/>
                  <a:ext cx="303553" cy="2039052"/>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73"/>
              <p:cNvGrpSpPr/>
              <p:nvPr/>
            </p:nvGrpSpPr>
            <p:grpSpPr>
              <a:xfrm>
                <a:off x="4181026" y="3333474"/>
                <a:ext cx="1184499" cy="1724279"/>
                <a:chOff x="5348866" y="3260479"/>
                <a:chExt cx="1184499" cy="1724279"/>
              </a:xfrm>
            </p:grpSpPr>
            <p:grpSp>
              <p:nvGrpSpPr>
                <p:cNvPr id="27" name="Group 60"/>
                <p:cNvGrpSpPr/>
                <p:nvPr/>
              </p:nvGrpSpPr>
              <p:grpSpPr>
                <a:xfrm>
                  <a:off x="5348866" y="3260479"/>
                  <a:ext cx="1184499" cy="1642127"/>
                  <a:chOff x="5853376" y="1005823"/>
                  <a:chExt cx="1184499" cy="1642127"/>
                </a:xfrm>
              </p:grpSpPr>
              <p:pic>
                <p:nvPicPr>
                  <p:cNvPr id="62" name="Picture 6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63" name="Oval 62"/>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66" name="Rounded Rectangle 65"/>
                <p:cNvSpPr/>
                <p:nvPr/>
              </p:nvSpPr>
              <p:spPr>
                <a:xfrm>
                  <a:off x="5435223" y="3260479"/>
                  <a:ext cx="303553" cy="1724279"/>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6" name="Rectangle 75"/>
              <p:cNvSpPr/>
              <p:nvPr/>
            </p:nvSpPr>
            <p:spPr>
              <a:xfrm>
                <a:off x="4930355" y="3216678"/>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878457" y="3281484"/>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2540043" y="4129647"/>
                <a:ext cx="1832414" cy="7267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2531865" y="4179854"/>
                <a:ext cx="1840592" cy="7655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2496040" y="3837667"/>
                <a:ext cx="1876417" cy="76555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6200000" flipH="1">
                <a:off x="3062348" y="3195915"/>
                <a:ext cx="763777" cy="185644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521929" y="3285759"/>
                <a:ext cx="1850528" cy="2509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3113604" y="2015714"/>
                <a:ext cx="2852940" cy="1276037"/>
              </a:xfrm>
              <a:prstGeom prst="rect">
                <a:avLst/>
              </a:prstGeom>
              <a:noFill/>
            </p:spPr>
            <p:txBody>
              <a:bodyPr wrap="square" rtlCol="0">
                <a:spAutoFit/>
              </a:bodyPr>
              <a:lstStyle/>
              <a:p>
                <a:r>
                  <a:rPr lang="en-US" sz="2800" b="1" dirty="0" smtClean="0">
                    <a:solidFill>
                      <a:srgbClr val="FF6600"/>
                    </a:solidFill>
                  </a:rPr>
                  <a:t>P (users)</a:t>
                </a:r>
                <a:endParaRPr lang="en-US" sz="2800" b="1" dirty="0">
                  <a:solidFill>
                    <a:srgbClr val="FF6600"/>
                  </a:solidFill>
                </a:endParaRPr>
              </a:p>
            </p:txBody>
          </p:sp>
          <p:sp>
            <p:nvSpPr>
              <p:cNvPr id="95" name="TextBox 94"/>
              <p:cNvSpPr txBox="1"/>
              <p:nvPr/>
            </p:nvSpPr>
            <p:spPr>
              <a:xfrm>
                <a:off x="2554430" y="5165389"/>
                <a:ext cx="461426" cy="2326893"/>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96" name="TextBox 95"/>
              <p:cNvSpPr txBox="1"/>
              <p:nvPr/>
            </p:nvSpPr>
            <p:spPr>
              <a:xfrm>
                <a:off x="4231755" y="5091766"/>
                <a:ext cx="461426" cy="2326893"/>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97" name="Rounded Rectangle 96"/>
              <p:cNvSpPr/>
              <p:nvPr/>
            </p:nvSpPr>
            <p:spPr>
              <a:xfrm>
                <a:off x="4056526" y="320849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2150608" y="2983098"/>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106"/>
            <p:cNvGrpSpPr/>
            <p:nvPr/>
          </p:nvGrpSpPr>
          <p:grpSpPr>
            <a:xfrm>
              <a:off x="5807747" y="2695768"/>
              <a:ext cx="4099153" cy="4689149"/>
              <a:chOff x="2150608" y="2000441"/>
              <a:chExt cx="4392354" cy="5491840"/>
            </a:xfrm>
          </p:grpSpPr>
          <p:grpSp>
            <p:nvGrpSpPr>
              <p:cNvPr id="29" name="Group 74"/>
              <p:cNvGrpSpPr/>
              <p:nvPr/>
            </p:nvGrpSpPr>
            <p:grpSpPr>
              <a:xfrm>
                <a:off x="2361745" y="3216678"/>
                <a:ext cx="1013691" cy="1959647"/>
                <a:chOff x="2361745" y="3143683"/>
                <a:chExt cx="1013691" cy="1959647"/>
              </a:xfrm>
            </p:grpSpPr>
            <p:grpSp>
              <p:nvGrpSpPr>
                <p:cNvPr id="30" name="Group 48"/>
                <p:cNvGrpSpPr/>
                <p:nvPr/>
              </p:nvGrpSpPr>
              <p:grpSpPr>
                <a:xfrm>
                  <a:off x="2361745" y="3143683"/>
                  <a:ext cx="952938" cy="1857600"/>
                  <a:chOff x="2327534" y="874428"/>
                  <a:chExt cx="952938" cy="1857600"/>
                </a:xfrm>
              </p:grpSpPr>
              <p:pic>
                <p:nvPicPr>
                  <p:cNvPr id="129" name="Picture 12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130" name="Oval 129"/>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8" name="Rounded Rectangle 127"/>
                <p:cNvSpPr/>
                <p:nvPr/>
              </p:nvSpPr>
              <p:spPr>
                <a:xfrm>
                  <a:off x="3049329" y="3406465"/>
                  <a:ext cx="326107" cy="1696865"/>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73"/>
              <p:cNvGrpSpPr/>
              <p:nvPr/>
            </p:nvGrpSpPr>
            <p:grpSpPr>
              <a:xfrm>
                <a:off x="4181026" y="3216683"/>
                <a:ext cx="1184499" cy="1758918"/>
                <a:chOff x="5348866" y="3143688"/>
                <a:chExt cx="1184499" cy="1758918"/>
              </a:xfrm>
            </p:grpSpPr>
            <p:grpSp>
              <p:nvGrpSpPr>
                <p:cNvPr id="33" name="Group 60"/>
                <p:cNvGrpSpPr/>
                <p:nvPr/>
              </p:nvGrpSpPr>
              <p:grpSpPr>
                <a:xfrm>
                  <a:off x="5348866" y="3260479"/>
                  <a:ext cx="1184499" cy="1642127"/>
                  <a:chOff x="5853376" y="1005823"/>
                  <a:chExt cx="1184499" cy="1642127"/>
                </a:xfrm>
              </p:grpSpPr>
              <p:pic>
                <p:nvPicPr>
                  <p:cNvPr id="124" name="Picture 1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125" name="Oval 124"/>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6" name="Straight Connector 12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123" name="Rounded Rectangle 122"/>
                <p:cNvSpPr/>
                <p:nvPr/>
              </p:nvSpPr>
              <p:spPr>
                <a:xfrm>
                  <a:off x="6165123" y="3143688"/>
                  <a:ext cx="368242" cy="1628496"/>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0" name="Rectangle 109"/>
              <p:cNvSpPr/>
              <p:nvPr/>
            </p:nvSpPr>
            <p:spPr>
              <a:xfrm>
                <a:off x="4129569" y="3231277"/>
                <a:ext cx="594566"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221547" y="3237687"/>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Arrow Connector 111"/>
              <p:cNvCxnSpPr/>
              <p:nvPr/>
            </p:nvCxnSpPr>
            <p:spPr>
              <a:xfrm>
                <a:off x="3213362" y="3693275"/>
                <a:ext cx="1915968" cy="6895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3260730" y="4603225"/>
                <a:ext cx="1854190" cy="4062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3225940" y="3365868"/>
                <a:ext cx="1903390" cy="1164362"/>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3260730" y="4011438"/>
                <a:ext cx="1885095" cy="103610"/>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3243273" y="2000441"/>
                <a:ext cx="3299689" cy="1276037"/>
              </a:xfrm>
              <a:prstGeom prst="rect">
                <a:avLst/>
              </a:prstGeom>
              <a:noFill/>
            </p:spPr>
            <p:txBody>
              <a:bodyPr wrap="square" rtlCol="0">
                <a:spAutoFit/>
              </a:bodyPr>
              <a:lstStyle/>
              <a:p>
                <a:r>
                  <a:rPr lang="en-US" sz="2800" b="1" dirty="0" smtClean="0">
                    <a:solidFill>
                      <a:srgbClr val="1A7487"/>
                    </a:solidFill>
                  </a:rPr>
                  <a:t>Q (groups)</a:t>
                </a:r>
              </a:p>
            </p:txBody>
          </p:sp>
          <p:sp>
            <p:nvSpPr>
              <p:cNvPr id="118" name="TextBox 117"/>
              <p:cNvSpPr txBox="1"/>
              <p:nvPr/>
            </p:nvSpPr>
            <p:spPr>
              <a:xfrm>
                <a:off x="2554432" y="5165388"/>
                <a:ext cx="461426" cy="2326893"/>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119" name="TextBox 118"/>
              <p:cNvSpPr txBox="1"/>
              <p:nvPr/>
            </p:nvSpPr>
            <p:spPr>
              <a:xfrm>
                <a:off x="4655096" y="5091760"/>
                <a:ext cx="461426" cy="2326893"/>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120" name="Rounded Rectangle 119"/>
              <p:cNvSpPr/>
              <p:nvPr/>
            </p:nvSpPr>
            <p:spPr>
              <a:xfrm>
                <a:off x="4140867" y="311078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ounded Rectangle 120"/>
              <p:cNvSpPr/>
              <p:nvPr/>
            </p:nvSpPr>
            <p:spPr>
              <a:xfrm>
                <a:off x="2150608" y="2997697"/>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04" name="Round Diagonal Corner Rectangle 103"/>
          <p:cNvSpPr/>
          <p:nvPr/>
        </p:nvSpPr>
        <p:spPr>
          <a:xfrm>
            <a:off x="523372" y="3104915"/>
            <a:ext cx="2257260" cy="781285"/>
          </a:xfrm>
          <a:prstGeom prst="round2DiagRect">
            <a:avLst>
              <a:gd name="adj1" fmla="val 0"/>
              <a:gd name="adj2" fmla="val 0"/>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Arrow Connector 104"/>
          <p:cNvCxnSpPr/>
          <p:nvPr/>
        </p:nvCxnSpPr>
        <p:spPr>
          <a:xfrm>
            <a:off x="3178344" y="2460896"/>
            <a:ext cx="1161072" cy="353327"/>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3152944" y="2546888"/>
            <a:ext cx="1257896" cy="256908"/>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3152944" y="3126885"/>
            <a:ext cx="1257897" cy="32511"/>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6244475" y="2849876"/>
            <a:ext cx="1260389" cy="166576"/>
          </a:xfrm>
          <a:prstGeom prst="straightConnector1">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6244475" y="2827506"/>
            <a:ext cx="1251082" cy="187470"/>
          </a:xfrm>
          <a:prstGeom prst="straightConnector1">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nvGrpSpPr>
          <p:cNvPr id="115" name="Group 114"/>
          <p:cNvGrpSpPr/>
          <p:nvPr/>
        </p:nvGrpSpPr>
        <p:grpSpPr>
          <a:xfrm>
            <a:off x="607376" y="4969032"/>
            <a:ext cx="3355024" cy="1113878"/>
            <a:chOff x="607376" y="5035884"/>
            <a:chExt cx="3355024" cy="1113878"/>
          </a:xfrm>
        </p:grpSpPr>
        <p:sp>
          <p:nvSpPr>
            <p:cNvPr id="122" name="Rectangle 121"/>
            <p:cNvSpPr/>
            <p:nvPr/>
          </p:nvSpPr>
          <p:spPr>
            <a:xfrm>
              <a:off x="2677476" y="5075988"/>
              <a:ext cx="1284924" cy="107377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2100"/>
                </a:lnSpc>
              </a:pPr>
              <a:r>
                <a:rPr lang="en-US" sz="2000" dirty="0" smtClean="0">
                  <a:solidFill>
                    <a:schemeClr val="tx1"/>
                  </a:solidFill>
                </a:rPr>
                <a:t>0  .9  .2   0</a:t>
              </a:r>
            </a:p>
            <a:p>
              <a:pPr algn="l">
                <a:lnSpc>
                  <a:spcPts val="2100"/>
                </a:lnSpc>
              </a:pPr>
              <a:r>
                <a:rPr lang="en-US" sz="2000" dirty="0" smtClean="0">
                  <a:solidFill>
                    <a:schemeClr val="tx1"/>
                  </a:solidFill>
                </a:rPr>
                <a:t>.7 .3   0  .1</a:t>
              </a:r>
            </a:p>
            <a:p>
              <a:pPr algn="l">
                <a:lnSpc>
                  <a:spcPts val="2100"/>
                </a:lnSpc>
              </a:pPr>
              <a:r>
                <a:rPr lang="en-US" sz="2000" dirty="0" smtClean="0">
                  <a:solidFill>
                    <a:schemeClr val="tx1"/>
                  </a:solidFill>
                </a:rPr>
                <a:t>0  .3  .6  .4</a:t>
              </a:r>
            </a:p>
            <a:p>
              <a:pPr algn="l">
                <a:lnSpc>
                  <a:spcPts val="2100"/>
                </a:lnSpc>
              </a:pPr>
              <a:r>
                <a:rPr lang="en-US" sz="2000" dirty="0" smtClean="0">
                  <a:solidFill>
                    <a:schemeClr val="tx1"/>
                  </a:solidFill>
                </a:rPr>
                <a:t>.2  0  .5  .8</a:t>
              </a:r>
            </a:p>
          </p:txBody>
        </p:sp>
        <p:sp>
          <p:nvSpPr>
            <p:cNvPr id="127" name="Rectangle 126"/>
            <p:cNvSpPr/>
            <p:nvPr/>
          </p:nvSpPr>
          <p:spPr>
            <a:xfrm>
              <a:off x="607376" y="5035884"/>
              <a:ext cx="1221424" cy="107377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l">
                <a:lnSpc>
                  <a:spcPts val="2100"/>
                </a:lnSpc>
              </a:pPr>
              <a:r>
                <a:rPr lang="en-US" sz="2400" dirty="0" smtClean="0">
                  <a:solidFill>
                    <a:schemeClr val="tx1"/>
                  </a:solidFill>
                </a:rPr>
                <a:t>0  1  0  0</a:t>
              </a:r>
            </a:p>
            <a:p>
              <a:pPr algn="l">
                <a:lnSpc>
                  <a:spcPts val="2100"/>
                </a:lnSpc>
              </a:pPr>
              <a:r>
                <a:rPr lang="en-US" sz="2400" dirty="0" smtClean="0">
                  <a:solidFill>
                    <a:schemeClr val="tx1"/>
                  </a:solidFill>
                </a:rPr>
                <a:t>1  0  0  0</a:t>
              </a:r>
            </a:p>
            <a:p>
              <a:pPr algn="l">
                <a:lnSpc>
                  <a:spcPts val="2100"/>
                </a:lnSpc>
              </a:pPr>
              <a:r>
                <a:rPr lang="en-US" sz="2400" dirty="0" smtClean="0">
                  <a:solidFill>
                    <a:schemeClr val="tx1"/>
                  </a:solidFill>
                </a:rPr>
                <a:t>0  0  1  0</a:t>
              </a:r>
            </a:p>
            <a:p>
              <a:pPr algn="l">
                <a:lnSpc>
                  <a:spcPts val="2100"/>
                </a:lnSpc>
              </a:pPr>
              <a:r>
                <a:rPr lang="en-US" sz="2400" dirty="0" smtClean="0">
                  <a:solidFill>
                    <a:schemeClr val="tx1"/>
                  </a:solidFill>
                </a:rPr>
                <a:t>0  0  0  1</a:t>
              </a:r>
            </a:p>
          </p:txBody>
        </p:sp>
        <p:sp>
          <p:nvSpPr>
            <p:cNvPr id="139" name="Right Arrow 138"/>
            <p:cNvSpPr/>
            <p:nvPr/>
          </p:nvSpPr>
          <p:spPr>
            <a:xfrm>
              <a:off x="1905000" y="5448300"/>
              <a:ext cx="495300" cy="469900"/>
            </a:xfrm>
            <a:prstGeom prst="rightArrow">
              <a:avLst/>
            </a:prstGeom>
            <a:gradFill flip="none" rotWithShape="1">
              <a:gsLst>
                <a:gs pos="0">
                  <a:srgbClr val="000090"/>
                </a:gs>
                <a:gs pos="100000">
                  <a:srgbClr val="FFFFFF"/>
                </a:gs>
              </a:gsLst>
              <a:lin ang="17340000" scaled="0"/>
              <a:tileRect/>
            </a:gra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0" name="Picture 1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8545" y="1321159"/>
            <a:ext cx="362254" cy="357700"/>
          </a:xfrm>
          <a:prstGeom prst="rect">
            <a:avLst/>
          </a:prstGeom>
        </p:spPr>
      </p:pic>
      <p:pic>
        <p:nvPicPr>
          <p:cNvPr id="141" name="Picture 1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0835" y="1274361"/>
            <a:ext cx="450614" cy="444950"/>
          </a:xfrm>
          <a:prstGeom prst="rect">
            <a:avLst/>
          </a:prstGeom>
        </p:spPr>
      </p:pic>
    </p:spTree>
  </p:cSld>
  <p:clrMapOvr>
    <a:masterClrMapping/>
  </p:clrMapOvr>
  <p:transition xmlns:p14="http://schemas.microsoft.com/office/powerpoint/2010/main" advTm="35483"/>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73"/>
            <a:ext cx="8521700" cy="1143000"/>
          </a:xfrm>
        </p:spPr>
        <p:txBody>
          <a:bodyPr>
            <a:normAutofit/>
          </a:bodyPr>
          <a:lstStyle/>
          <a:p>
            <a:r>
              <a:rPr lang="en-US" dirty="0" smtClean="0"/>
              <a:t>Main Idea</a:t>
            </a:r>
            <a:endParaRPr lang="en-US" dirty="0"/>
          </a:p>
        </p:txBody>
      </p:sp>
      <p:sp>
        <p:nvSpPr>
          <p:cNvPr id="3" name="Content Placeholder 2"/>
          <p:cNvSpPr>
            <a:spLocks noGrp="1"/>
          </p:cNvSpPr>
          <p:nvPr>
            <p:ph idx="1"/>
          </p:nvPr>
        </p:nvSpPr>
        <p:spPr>
          <a:xfrm>
            <a:off x="457200" y="1020422"/>
            <a:ext cx="8229600" cy="5677157"/>
          </a:xfrm>
        </p:spPr>
        <p:txBody>
          <a:bodyPr>
            <a:normAutofit lnSpcReduction="10000"/>
          </a:bodyPr>
          <a:lstStyle/>
          <a:p>
            <a:pPr>
              <a:buNone/>
            </a:pPr>
            <a:r>
              <a:rPr lang="en-US" b="1" u="sng" dirty="0" smtClean="0"/>
              <a:t>INPUT</a:t>
            </a:r>
            <a:r>
              <a:rPr lang="en-US" dirty="0" smtClean="0"/>
              <a:t>:</a:t>
            </a:r>
          </a:p>
          <a:p>
            <a:pPr>
              <a:buNone/>
            </a:pPr>
            <a:r>
              <a:rPr lang="en-US" b="1" dirty="0" smtClean="0">
                <a:solidFill>
                  <a:schemeClr val="accent6"/>
                </a:solidFill>
              </a:rPr>
              <a:t>   A</a:t>
            </a:r>
            <a:r>
              <a:rPr lang="en-US" b="1" dirty="0" smtClean="0"/>
              <a:t>, </a:t>
            </a:r>
            <a:r>
              <a:rPr lang="en-US" b="1" dirty="0" smtClean="0">
                <a:solidFill>
                  <a:srgbClr val="008000"/>
                </a:solidFill>
              </a:rPr>
              <a:t>B</a:t>
            </a:r>
          </a:p>
          <a:p>
            <a:pPr>
              <a:buNone/>
            </a:pPr>
            <a:endParaRPr lang="en-US" sz="2054" b="1" dirty="0" smtClean="0"/>
          </a:p>
          <a:p>
            <a:pPr>
              <a:buNone/>
            </a:pPr>
            <a:r>
              <a:rPr lang="en-US" b="1" u="sng" dirty="0" smtClean="0"/>
              <a:t>OUTPUT</a:t>
            </a:r>
            <a:r>
              <a:rPr lang="en-US" dirty="0" smtClean="0"/>
              <a:t>:</a:t>
            </a:r>
          </a:p>
          <a:p>
            <a:pPr>
              <a:buNone/>
            </a:pPr>
            <a:r>
              <a:rPr lang="en-US" b="1" dirty="0" smtClean="0"/>
              <a:t>   </a:t>
            </a:r>
            <a:r>
              <a:rPr lang="en-US" b="1" dirty="0" smtClean="0">
                <a:solidFill>
                  <a:srgbClr val="FF6600"/>
                </a:solidFill>
              </a:rPr>
              <a:t>P</a:t>
            </a:r>
            <a:r>
              <a:rPr lang="en-US" b="1" dirty="0" smtClean="0"/>
              <a:t>, </a:t>
            </a:r>
            <a:r>
              <a:rPr lang="en-US" b="1" dirty="0" smtClean="0">
                <a:solidFill>
                  <a:srgbClr val="1A7487"/>
                </a:solidFill>
              </a:rPr>
              <a:t>Q</a:t>
            </a:r>
          </a:p>
          <a:p>
            <a:pPr>
              <a:lnSpc>
                <a:spcPct val="120000"/>
              </a:lnSpc>
              <a:spcBef>
                <a:spcPts val="0"/>
              </a:spcBef>
              <a:spcAft>
                <a:spcPts val="0"/>
              </a:spcAft>
              <a:buNone/>
            </a:pPr>
            <a:r>
              <a:rPr lang="en-US" sz="2400" b="1" dirty="0" smtClean="0">
                <a:solidFill>
                  <a:schemeClr val="bg2">
                    <a:lumMod val="50000"/>
                  </a:schemeClr>
                </a:solidFill>
              </a:rPr>
              <a:t>correspondence</a:t>
            </a:r>
          </a:p>
          <a:p>
            <a:pPr>
              <a:lnSpc>
                <a:spcPct val="120000"/>
              </a:lnSpc>
              <a:spcBef>
                <a:spcPts val="0"/>
              </a:spcBef>
              <a:spcAft>
                <a:spcPts val="0"/>
              </a:spcAft>
              <a:buNone/>
            </a:pPr>
            <a:r>
              <a:rPr lang="en-US" sz="2400" b="1" dirty="0" smtClean="0">
                <a:solidFill>
                  <a:schemeClr val="bg2">
                    <a:lumMod val="50000"/>
                  </a:schemeClr>
                </a:solidFill>
              </a:rPr>
              <a:t>matrices      </a:t>
            </a:r>
            <a:endParaRPr lang="en-US" b="1" dirty="0" smtClean="0"/>
          </a:p>
          <a:p>
            <a:pPr>
              <a:buNone/>
            </a:pPr>
            <a:r>
              <a:rPr lang="en-US" b="1" dirty="0" smtClean="0">
                <a:solidFill>
                  <a:srgbClr val="000003"/>
                </a:solidFill>
              </a:rPr>
              <a:t>                        </a:t>
            </a:r>
            <a:r>
              <a:rPr lang="en-US" b="1" dirty="0" err="1" smtClean="0">
                <a:solidFill>
                  <a:srgbClr val="000003"/>
                </a:solidFill>
              </a:rPr>
              <a:t>s.t</a:t>
            </a:r>
            <a:r>
              <a:rPr lang="en-US" b="1" dirty="0" smtClean="0">
                <a:solidFill>
                  <a:srgbClr val="000003"/>
                </a:solidFill>
              </a:rPr>
              <a:t>. min </a:t>
            </a:r>
            <a:r>
              <a:rPr lang="en-US" b="1" spc="-700" dirty="0" smtClean="0">
                <a:solidFill>
                  <a:srgbClr val="000003"/>
                </a:solidFill>
              </a:rPr>
              <a:t>||</a:t>
            </a:r>
            <a:r>
              <a:rPr lang="en-US" b="1" dirty="0" smtClean="0">
                <a:solidFill>
                  <a:srgbClr val="000003"/>
                </a:solidFill>
              </a:rPr>
              <a:t> </a:t>
            </a:r>
            <a:r>
              <a:rPr lang="en-US" b="1" dirty="0" smtClean="0">
                <a:solidFill>
                  <a:srgbClr val="FF6600"/>
                </a:solidFill>
              </a:rPr>
              <a:t>P</a:t>
            </a:r>
            <a:r>
              <a:rPr lang="en-US" b="1" dirty="0" smtClean="0">
                <a:solidFill>
                  <a:srgbClr val="000003"/>
                </a:solidFill>
              </a:rPr>
              <a:t>A</a:t>
            </a:r>
            <a:r>
              <a:rPr lang="en-US" b="1" dirty="0" smtClean="0">
                <a:solidFill>
                  <a:srgbClr val="1A7487"/>
                </a:solidFill>
              </a:rPr>
              <a:t>Q</a:t>
            </a:r>
            <a:r>
              <a:rPr lang="en-US" b="1" dirty="0" smtClean="0">
                <a:solidFill>
                  <a:srgbClr val="000003"/>
                </a:solidFill>
              </a:rPr>
              <a:t> - B</a:t>
            </a:r>
            <a:r>
              <a:rPr lang="en-US" b="1" spc="-740" dirty="0" smtClean="0">
                <a:solidFill>
                  <a:srgbClr val="000003"/>
                </a:solidFill>
              </a:rPr>
              <a:t>|| </a:t>
            </a:r>
            <a:r>
              <a:rPr lang="en-US" b="1" spc="-600" baseline="-25000" dirty="0" smtClean="0">
                <a:solidFill>
                  <a:srgbClr val="000003"/>
                </a:solidFill>
              </a:rPr>
              <a:t>F</a:t>
            </a:r>
            <a:r>
              <a:rPr lang="en-US" b="1" spc="-600" dirty="0" smtClean="0">
                <a:solidFill>
                  <a:srgbClr val="000003"/>
                </a:solidFill>
              </a:rPr>
              <a:t> </a:t>
            </a:r>
            <a:r>
              <a:rPr lang="en-US" b="1" spc="-600" baseline="30000" dirty="0" smtClean="0">
                <a:solidFill>
                  <a:srgbClr val="000003"/>
                </a:solidFill>
              </a:rPr>
              <a:t>2</a:t>
            </a:r>
            <a:endParaRPr lang="en-US" sz="1081" b="1" baseline="30000" dirty="0" smtClean="0"/>
          </a:p>
          <a:p>
            <a:pPr>
              <a:buNone/>
            </a:pPr>
            <a:r>
              <a:rPr lang="en-US" b="1" u="sng" spc="120" dirty="0" smtClean="0">
                <a:solidFill>
                  <a:srgbClr val="FF0000"/>
                </a:solidFill>
              </a:rPr>
              <a:t>CONSTRAINTS</a:t>
            </a:r>
            <a:r>
              <a:rPr lang="en-US" dirty="0" smtClean="0">
                <a:solidFill>
                  <a:srgbClr val="FF0000"/>
                </a:solidFill>
              </a:rPr>
              <a:t>:</a:t>
            </a:r>
          </a:p>
          <a:p>
            <a:pPr marL="914400" lvl="1" indent="-514350">
              <a:buAutoNum type="alphaLcParenBoth"/>
            </a:pPr>
            <a:r>
              <a:rPr lang="en-US" dirty="0" err="1" smtClean="0"/>
              <a:t>P</a:t>
            </a:r>
            <a:r>
              <a:rPr lang="en-US" baseline="-25000" dirty="0" err="1" smtClean="0"/>
              <a:t>ij</a:t>
            </a:r>
            <a:r>
              <a:rPr lang="en-US" dirty="0" smtClean="0"/>
              <a:t>, </a:t>
            </a:r>
            <a:r>
              <a:rPr lang="en-US" dirty="0" err="1" smtClean="0"/>
              <a:t>Q</a:t>
            </a:r>
            <a:r>
              <a:rPr lang="en-US" baseline="-25000" dirty="0" err="1" smtClean="0"/>
              <a:t>ij</a:t>
            </a:r>
            <a:r>
              <a:rPr lang="en-US" dirty="0" smtClean="0"/>
              <a:t> = probabilities (not 1-1 mapping)</a:t>
            </a:r>
          </a:p>
          <a:p>
            <a:pPr marL="914400" lvl="1" indent="-514350">
              <a:buAutoNum type="alphaLcParenBoth"/>
            </a:pPr>
            <a:r>
              <a:rPr lang="en-US" dirty="0" smtClean="0"/>
              <a:t>sparse matrices P and Q (more efficient for large scale graphs) </a:t>
            </a:r>
          </a:p>
          <a:p>
            <a:pPr>
              <a:buNone/>
            </a:pPr>
            <a:r>
              <a:rPr lang="en-US" dirty="0" smtClean="0"/>
              <a:t>   </a:t>
            </a:r>
          </a:p>
          <a:p>
            <a:endParaRPr lang="en-US" dirty="0" smtClean="0"/>
          </a:p>
        </p:txBody>
      </p:sp>
      <p:sp>
        <p:nvSpPr>
          <p:cNvPr id="6" name="Slide Number Placeholder 5"/>
          <p:cNvSpPr>
            <a:spLocks noGrp="1"/>
          </p:cNvSpPr>
          <p:nvPr>
            <p:ph type="sldNum" sz="quarter" idx="12"/>
          </p:nvPr>
        </p:nvSpPr>
        <p:spPr/>
        <p:txBody>
          <a:bodyPr/>
          <a:lstStyle/>
          <a:p>
            <a:fld id="{AF1AC9B4-7007-F94B-B922-5677CF222748}" type="slidenum">
              <a:rPr lang="en-US" smtClean="0"/>
              <a:pPr/>
              <a:t>55</a:t>
            </a:fld>
            <a:endParaRPr lang="en-US" dirty="0"/>
          </a:p>
        </p:txBody>
      </p:sp>
      <p:grpSp>
        <p:nvGrpSpPr>
          <p:cNvPr id="106" name="Group 145"/>
          <p:cNvGrpSpPr/>
          <p:nvPr/>
        </p:nvGrpSpPr>
        <p:grpSpPr>
          <a:xfrm>
            <a:off x="2861532" y="686453"/>
            <a:ext cx="4531207" cy="1192722"/>
            <a:chOff x="2131349" y="666062"/>
            <a:chExt cx="6523356" cy="2284954"/>
          </a:xfrm>
        </p:grpSpPr>
        <p:grpSp>
          <p:nvGrpSpPr>
            <p:cNvPr id="109" name="Group 13"/>
            <p:cNvGrpSpPr/>
            <p:nvPr/>
          </p:nvGrpSpPr>
          <p:grpSpPr>
            <a:xfrm>
              <a:off x="3198233" y="703195"/>
              <a:ext cx="1455803" cy="1897500"/>
              <a:chOff x="5938782" y="1160314"/>
              <a:chExt cx="1455803" cy="1897500"/>
            </a:xfrm>
          </p:grpSpPr>
          <p:sp>
            <p:nvSpPr>
              <p:cNvPr id="161" name="Rectangle 160"/>
              <p:cNvSpPr/>
              <p:nvPr/>
            </p:nvSpPr>
            <p:spPr>
              <a:xfrm>
                <a:off x="6452441" y="1933665"/>
                <a:ext cx="838913" cy="10460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5938782" y="2153370"/>
                <a:ext cx="658397" cy="724745"/>
              </a:xfrm>
              <a:prstGeom prst="rect">
                <a:avLst/>
              </a:prstGeom>
              <a:noFill/>
            </p:spPr>
            <p:txBody>
              <a:bodyPr wrap="square" rtlCol="0">
                <a:spAutoFit/>
              </a:bodyPr>
              <a:lstStyle/>
              <a:p>
                <a:pPr>
                  <a:lnSpc>
                    <a:spcPts val="2080"/>
                  </a:lnSpc>
                </a:pPr>
                <a:r>
                  <a:rPr lang="en-US" sz="2400" b="1" dirty="0" err="1" smtClean="0">
                    <a:solidFill>
                      <a:schemeClr val="accent6">
                        <a:lumMod val="50000"/>
                      </a:schemeClr>
                    </a:solidFill>
                  </a:rPr>
                  <a:t>u</a:t>
                </a:r>
                <a:endParaRPr lang="en-US" sz="2400" b="1" dirty="0">
                  <a:solidFill>
                    <a:schemeClr val="accent6">
                      <a:lumMod val="50000"/>
                    </a:schemeClr>
                  </a:solidFill>
                </a:endParaRPr>
              </a:p>
            </p:txBody>
          </p:sp>
          <p:sp>
            <p:nvSpPr>
              <p:cNvPr id="163" name="TextBox 162"/>
              <p:cNvSpPr txBox="1"/>
              <p:nvPr/>
            </p:nvSpPr>
            <p:spPr>
              <a:xfrm>
                <a:off x="6560366" y="1160314"/>
                <a:ext cx="834219" cy="825471"/>
              </a:xfrm>
              <a:prstGeom prst="rect">
                <a:avLst/>
              </a:prstGeom>
              <a:noFill/>
            </p:spPr>
            <p:txBody>
              <a:bodyPr wrap="square" rtlCol="0">
                <a:spAutoFit/>
              </a:bodyPr>
              <a:lstStyle/>
              <a:p>
                <a:r>
                  <a:rPr lang="en-US" sz="2200" b="1" dirty="0" err="1" smtClean="0">
                    <a:solidFill>
                      <a:schemeClr val="accent6">
                        <a:lumMod val="50000"/>
                      </a:schemeClr>
                    </a:solidFill>
                  </a:rPr>
                  <a:t>g</a:t>
                </a:r>
                <a:endParaRPr lang="en-US" sz="2200" b="1" dirty="0">
                  <a:solidFill>
                    <a:schemeClr val="accent6">
                      <a:lumMod val="50000"/>
                    </a:schemeClr>
                  </a:solidFill>
                </a:endParaRPr>
              </a:p>
            </p:txBody>
          </p:sp>
          <p:sp>
            <p:nvSpPr>
              <p:cNvPr id="164" name="TextBox 163"/>
              <p:cNvSpPr txBox="1"/>
              <p:nvPr/>
            </p:nvSpPr>
            <p:spPr>
              <a:xfrm>
                <a:off x="6303164" y="1917060"/>
                <a:ext cx="1069706" cy="1140754"/>
              </a:xfrm>
              <a:prstGeom prst="rect">
                <a:avLst/>
              </a:prstGeom>
              <a:noFill/>
            </p:spPr>
            <p:txBody>
              <a:bodyPr wrap="square" rtlCol="0">
                <a:spAutoFit/>
              </a:bodyPr>
              <a:lstStyle/>
              <a:p>
                <a:pPr>
                  <a:lnSpc>
                    <a:spcPts val="1260"/>
                  </a:lnSpc>
                </a:pPr>
                <a:r>
                  <a:rPr lang="en-US" sz="1200" dirty="0" smtClean="0"/>
                  <a:t>1 1 0 0</a:t>
                </a:r>
              </a:p>
              <a:p>
                <a:pPr>
                  <a:lnSpc>
                    <a:spcPts val="1260"/>
                  </a:lnSpc>
                </a:pPr>
                <a:r>
                  <a:rPr lang="en-US" sz="1200" dirty="0" smtClean="0"/>
                  <a:t> …  …</a:t>
                </a:r>
              </a:p>
              <a:p>
                <a:pPr>
                  <a:lnSpc>
                    <a:spcPts val="1260"/>
                  </a:lnSpc>
                </a:pPr>
                <a:r>
                  <a:rPr lang="en-US" sz="1200" dirty="0" smtClean="0"/>
                  <a:t>1 1 0 1 </a:t>
                </a:r>
                <a:endParaRPr lang="en-US" sz="1200" dirty="0"/>
              </a:p>
            </p:txBody>
          </p:sp>
        </p:grpSp>
        <p:grpSp>
          <p:nvGrpSpPr>
            <p:cNvPr id="122" name="Group 18"/>
            <p:cNvGrpSpPr/>
            <p:nvPr/>
          </p:nvGrpSpPr>
          <p:grpSpPr>
            <a:xfrm>
              <a:off x="6833179" y="666062"/>
              <a:ext cx="1821526" cy="2159315"/>
              <a:chOff x="5888736" y="1145715"/>
              <a:chExt cx="1821526" cy="2159315"/>
            </a:xfrm>
          </p:grpSpPr>
          <p:sp>
            <p:nvSpPr>
              <p:cNvPr id="157" name="Rectangle 156"/>
              <p:cNvSpPr/>
              <p:nvPr/>
            </p:nvSpPr>
            <p:spPr>
              <a:xfrm>
                <a:off x="6452442" y="1910366"/>
                <a:ext cx="1032657" cy="113766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p:cNvSpPr txBox="1"/>
              <p:nvPr/>
            </p:nvSpPr>
            <p:spPr>
              <a:xfrm>
                <a:off x="6689699" y="1145715"/>
                <a:ext cx="834219" cy="825470"/>
              </a:xfrm>
              <a:prstGeom prst="rect">
                <a:avLst/>
              </a:prstGeom>
              <a:noFill/>
            </p:spPr>
            <p:txBody>
              <a:bodyPr wrap="square" rtlCol="0">
                <a:spAutoFit/>
              </a:bodyPr>
              <a:lstStyle/>
              <a:p>
                <a:r>
                  <a:rPr lang="en-US" sz="2200" b="1" dirty="0" err="1" smtClean="0">
                    <a:solidFill>
                      <a:srgbClr val="008000"/>
                    </a:solidFill>
                  </a:rPr>
                  <a:t>g</a:t>
                </a:r>
                <a:endParaRPr lang="en-US" sz="2200" b="1" dirty="0">
                  <a:solidFill>
                    <a:srgbClr val="008000"/>
                  </a:solidFill>
                </a:endParaRPr>
              </a:p>
            </p:txBody>
          </p:sp>
          <p:sp>
            <p:nvSpPr>
              <p:cNvPr id="159" name="TextBox 158"/>
              <p:cNvSpPr txBox="1"/>
              <p:nvPr/>
            </p:nvSpPr>
            <p:spPr>
              <a:xfrm>
                <a:off x="6301796" y="1844437"/>
                <a:ext cx="1408466" cy="1279971"/>
              </a:xfrm>
              <a:prstGeom prst="rect">
                <a:avLst/>
              </a:prstGeom>
              <a:noFill/>
            </p:spPr>
            <p:txBody>
              <a:bodyPr wrap="square" rtlCol="0">
                <a:spAutoFit/>
              </a:bodyPr>
              <a:lstStyle/>
              <a:p>
                <a:pPr>
                  <a:lnSpc>
                    <a:spcPts val="1460"/>
                  </a:lnSpc>
                </a:pPr>
                <a:r>
                  <a:rPr lang="en-US" sz="1200" dirty="0" smtClean="0"/>
                  <a:t>1 1 0 0 0</a:t>
                </a:r>
              </a:p>
              <a:p>
                <a:pPr>
                  <a:lnSpc>
                    <a:spcPts val="1460"/>
                  </a:lnSpc>
                </a:pPr>
                <a:r>
                  <a:rPr lang="en-US" sz="1200" dirty="0" smtClean="0"/>
                  <a:t> …  …  …</a:t>
                </a:r>
              </a:p>
              <a:p>
                <a:pPr>
                  <a:lnSpc>
                    <a:spcPts val="1460"/>
                  </a:lnSpc>
                </a:pPr>
                <a:r>
                  <a:rPr lang="en-US" sz="1200" dirty="0"/>
                  <a:t>0</a:t>
                </a:r>
                <a:r>
                  <a:rPr lang="en-US" sz="1200" dirty="0" smtClean="0"/>
                  <a:t> </a:t>
                </a:r>
                <a:r>
                  <a:rPr lang="en-US" sz="1200" dirty="0"/>
                  <a:t>1</a:t>
                </a:r>
                <a:r>
                  <a:rPr lang="en-US" sz="1200" dirty="0" smtClean="0"/>
                  <a:t> 0 1 0 </a:t>
                </a:r>
              </a:p>
            </p:txBody>
          </p:sp>
          <p:sp>
            <p:nvSpPr>
              <p:cNvPr id="160" name="TextBox 159"/>
              <p:cNvSpPr txBox="1"/>
              <p:nvPr/>
            </p:nvSpPr>
            <p:spPr>
              <a:xfrm>
                <a:off x="5888736" y="2064368"/>
                <a:ext cx="810683" cy="1240662"/>
              </a:xfrm>
              <a:prstGeom prst="rect">
                <a:avLst/>
              </a:prstGeom>
              <a:noFill/>
            </p:spPr>
            <p:txBody>
              <a:bodyPr wrap="square" rtlCol="0">
                <a:spAutoFit/>
              </a:bodyPr>
              <a:lstStyle/>
              <a:p>
                <a:pPr>
                  <a:lnSpc>
                    <a:spcPts val="2080"/>
                  </a:lnSpc>
                </a:pPr>
                <a:r>
                  <a:rPr lang="en-US" sz="2400" b="1" dirty="0" err="1" smtClean="0">
                    <a:solidFill>
                      <a:srgbClr val="008000"/>
                    </a:solidFill>
                  </a:rPr>
                  <a:t>u</a:t>
                </a:r>
                <a:endParaRPr lang="el-GR" sz="2400" b="1" dirty="0" smtClean="0">
                  <a:solidFill>
                    <a:srgbClr val="008000"/>
                  </a:solidFill>
                </a:endParaRPr>
              </a:p>
              <a:p>
                <a:pPr>
                  <a:lnSpc>
                    <a:spcPts val="2080"/>
                  </a:lnSpc>
                </a:pPr>
                <a:endParaRPr lang="en-US" sz="2400" b="1" dirty="0">
                  <a:solidFill>
                    <a:srgbClr val="008000"/>
                  </a:solidFill>
                </a:endParaRPr>
              </a:p>
            </p:txBody>
          </p:sp>
        </p:grpSp>
        <p:grpSp>
          <p:nvGrpSpPr>
            <p:cNvPr id="127" name="Group 59"/>
            <p:cNvGrpSpPr/>
            <p:nvPr/>
          </p:nvGrpSpPr>
          <p:grpSpPr>
            <a:xfrm>
              <a:off x="5853376" y="1195610"/>
              <a:ext cx="1184499" cy="1642127"/>
              <a:chOff x="5853376" y="1005823"/>
              <a:chExt cx="1184499" cy="1642127"/>
            </a:xfrm>
          </p:grpSpPr>
          <p:pic>
            <p:nvPicPr>
              <p:cNvPr id="154" name="Picture 15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155" name="Oval 154"/>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139" name="Group 47"/>
            <p:cNvGrpSpPr/>
            <p:nvPr/>
          </p:nvGrpSpPr>
          <p:grpSpPr>
            <a:xfrm>
              <a:off x="2327534" y="1064215"/>
              <a:ext cx="952938" cy="1857601"/>
              <a:chOff x="2327534" y="874428"/>
              <a:chExt cx="952938" cy="1857601"/>
            </a:xfrm>
          </p:grpSpPr>
          <p:pic>
            <p:nvPicPr>
              <p:cNvPr id="144" name="Picture 14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1"/>
              </a:xfrm>
              <a:prstGeom prst="rect">
                <a:avLst/>
              </a:prstGeom>
            </p:spPr>
          </p:pic>
          <p:sp>
            <p:nvSpPr>
              <p:cNvPr id="145" name="Oval 144"/>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0" name="Rounded Rectangle 139"/>
            <p:cNvSpPr/>
            <p:nvPr/>
          </p:nvSpPr>
          <p:spPr>
            <a:xfrm>
              <a:off x="2131349" y="810791"/>
              <a:ext cx="2642291" cy="2140221"/>
            </a:xfrm>
            <a:prstGeom prst="roundRect">
              <a:avLst/>
            </a:prstGeom>
            <a:no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ounded Rectangle 140"/>
            <p:cNvSpPr/>
            <p:nvPr/>
          </p:nvSpPr>
          <p:spPr>
            <a:xfrm>
              <a:off x="5816464" y="810793"/>
              <a:ext cx="2779200" cy="2140223"/>
            </a:xfrm>
            <a:prstGeom prst="roundRect">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773637" y="962027"/>
              <a:ext cx="461427" cy="1827827"/>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143" name="TextBox 142"/>
            <p:cNvSpPr txBox="1"/>
            <p:nvPr/>
          </p:nvSpPr>
          <p:spPr>
            <a:xfrm>
              <a:off x="5263760" y="942826"/>
              <a:ext cx="461427" cy="1827828"/>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grpSp>
      <p:grpSp>
        <p:nvGrpSpPr>
          <p:cNvPr id="165" name="Group 146"/>
          <p:cNvGrpSpPr/>
          <p:nvPr/>
        </p:nvGrpSpPr>
        <p:grpSpPr>
          <a:xfrm>
            <a:off x="2900538" y="1940133"/>
            <a:ext cx="5575039" cy="2272157"/>
            <a:chOff x="2252794" y="2653476"/>
            <a:chExt cx="7654106" cy="4731441"/>
          </a:xfrm>
        </p:grpSpPr>
        <p:grpSp>
          <p:nvGrpSpPr>
            <p:cNvPr id="166" name="Group 105"/>
            <p:cNvGrpSpPr/>
            <p:nvPr/>
          </p:nvGrpSpPr>
          <p:grpSpPr>
            <a:xfrm>
              <a:off x="2252794" y="2653476"/>
              <a:ext cx="3561205" cy="4676109"/>
              <a:chOff x="2150608" y="2015714"/>
              <a:chExt cx="3815936" cy="5476568"/>
            </a:xfrm>
          </p:grpSpPr>
          <p:grpSp>
            <p:nvGrpSpPr>
              <p:cNvPr id="198" name="Group 74"/>
              <p:cNvGrpSpPr/>
              <p:nvPr/>
            </p:nvGrpSpPr>
            <p:grpSpPr>
              <a:xfrm>
                <a:off x="2334027" y="3129084"/>
                <a:ext cx="980656" cy="2039052"/>
                <a:chOff x="2334027" y="3056089"/>
                <a:chExt cx="980656" cy="2039052"/>
              </a:xfrm>
            </p:grpSpPr>
            <p:grpSp>
              <p:nvGrpSpPr>
                <p:cNvPr id="217" name="Group 48"/>
                <p:cNvGrpSpPr/>
                <p:nvPr/>
              </p:nvGrpSpPr>
              <p:grpSpPr>
                <a:xfrm>
                  <a:off x="2361745" y="3143683"/>
                  <a:ext cx="952938" cy="1857600"/>
                  <a:chOff x="2327534" y="874428"/>
                  <a:chExt cx="952938" cy="1857600"/>
                </a:xfrm>
              </p:grpSpPr>
              <p:pic>
                <p:nvPicPr>
                  <p:cNvPr id="219" name="Picture 2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220" name="Oval 219"/>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53"/>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8" name="Rounded Rectangle 217"/>
                <p:cNvSpPr/>
                <p:nvPr/>
              </p:nvSpPr>
              <p:spPr>
                <a:xfrm>
                  <a:off x="2334027" y="3056089"/>
                  <a:ext cx="303553" cy="2039052"/>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73"/>
              <p:cNvGrpSpPr/>
              <p:nvPr/>
            </p:nvGrpSpPr>
            <p:grpSpPr>
              <a:xfrm>
                <a:off x="4181026" y="3333474"/>
                <a:ext cx="1184499" cy="1724279"/>
                <a:chOff x="5348866" y="3260479"/>
                <a:chExt cx="1184499" cy="1724279"/>
              </a:xfrm>
            </p:grpSpPr>
            <p:grpSp>
              <p:nvGrpSpPr>
                <p:cNvPr id="212" name="Group 60"/>
                <p:cNvGrpSpPr/>
                <p:nvPr/>
              </p:nvGrpSpPr>
              <p:grpSpPr>
                <a:xfrm>
                  <a:off x="5348866" y="3260479"/>
                  <a:ext cx="1184499" cy="1642127"/>
                  <a:chOff x="5853376" y="1005823"/>
                  <a:chExt cx="1184499" cy="1642127"/>
                </a:xfrm>
              </p:grpSpPr>
              <p:pic>
                <p:nvPicPr>
                  <p:cNvPr id="214" name="Picture 21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215" name="Oval 214"/>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 name="Straight Connector 21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213" name="Rounded Rectangle 212"/>
                <p:cNvSpPr/>
                <p:nvPr/>
              </p:nvSpPr>
              <p:spPr>
                <a:xfrm>
                  <a:off x="5435223" y="3260479"/>
                  <a:ext cx="303553" cy="1724279"/>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0" name="Rectangle 199"/>
              <p:cNvSpPr/>
              <p:nvPr/>
            </p:nvSpPr>
            <p:spPr>
              <a:xfrm>
                <a:off x="4930355" y="3216678"/>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2878457" y="3281484"/>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2" name="Straight Arrow Connector 201"/>
              <p:cNvCxnSpPr/>
              <p:nvPr/>
            </p:nvCxnSpPr>
            <p:spPr>
              <a:xfrm>
                <a:off x="2540043" y="4129647"/>
                <a:ext cx="1832414" cy="7267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V="1">
                <a:off x="2531865" y="4179854"/>
                <a:ext cx="1840592" cy="7655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2496040" y="3837667"/>
                <a:ext cx="1876417" cy="76555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rot="16200000" flipH="1">
                <a:off x="3062348" y="3195915"/>
                <a:ext cx="763777" cy="185644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a:off x="2521929" y="3285759"/>
                <a:ext cx="1850528" cy="2509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7" name="TextBox 206"/>
              <p:cNvSpPr txBox="1"/>
              <p:nvPr/>
            </p:nvSpPr>
            <p:spPr>
              <a:xfrm>
                <a:off x="3113604" y="2015714"/>
                <a:ext cx="2852940" cy="1276037"/>
              </a:xfrm>
              <a:prstGeom prst="rect">
                <a:avLst/>
              </a:prstGeom>
              <a:noFill/>
            </p:spPr>
            <p:txBody>
              <a:bodyPr wrap="square" rtlCol="0">
                <a:spAutoFit/>
              </a:bodyPr>
              <a:lstStyle/>
              <a:p>
                <a:r>
                  <a:rPr lang="en-US" sz="2800" b="1" dirty="0" smtClean="0">
                    <a:solidFill>
                      <a:srgbClr val="FF6600"/>
                    </a:solidFill>
                  </a:rPr>
                  <a:t>P (users)</a:t>
                </a:r>
                <a:endParaRPr lang="en-US" sz="2800" b="1" dirty="0">
                  <a:solidFill>
                    <a:srgbClr val="FF6600"/>
                  </a:solidFill>
                </a:endParaRPr>
              </a:p>
            </p:txBody>
          </p:sp>
          <p:sp>
            <p:nvSpPr>
              <p:cNvPr id="208" name="TextBox 207"/>
              <p:cNvSpPr txBox="1"/>
              <p:nvPr/>
            </p:nvSpPr>
            <p:spPr>
              <a:xfrm>
                <a:off x="2554430" y="5165389"/>
                <a:ext cx="461426" cy="2326893"/>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209" name="TextBox 208"/>
              <p:cNvSpPr txBox="1"/>
              <p:nvPr/>
            </p:nvSpPr>
            <p:spPr>
              <a:xfrm>
                <a:off x="4231755" y="5091766"/>
                <a:ext cx="461426" cy="2326893"/>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210" name="Rounded Rectangle 209"/>
              <p:cNvSpPr/>
              <p:nvPr/>
            </p:nvSpPr>
            <p:spPr>
              <a:xfrm>
                <a:off x="4056526" y="320849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ounded Rectangle 210"/>
              <p:cNvSpPr/>
              <p:nvPr/>
            </p:nvSpPr>
            <p:spPr>
              <a:xfrm>
                <a:off x="2150608" y="2983098"/>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7" name="Group 106"/>
            <p:cNvGrpSpPr/>
            <p:nvPr/>
          </p:nvGrpSpPr>
          <p:grpSpPr>
            <a:xfrm>
              <a:off x="5807749" y="2695769"/>
              <a:ext cx="4099154" cy="4689150"/>
              <a:chOff x="2150608" y="2000441"/>
              <a:chExt cx="4392354" cy="5491840"/>
            </a:xfrm>
          </p:grpSpPr>
          <p:grpSp>
            <p:nvGrpSpPr>
              <p:cNvPr id="168" name="Group 74"/>
              <p:cNvGrpSpPr/>
              <p:nvPr/>
            </p:nvGrpSpPr>
            <p:grpSpPr>
              <a:xfrm>
                <a:off x="2361745" y="3216678"/>
                <a:ext cx="1013691" cy="1959647"/>
                <a:chOff x="2361745" y="3143683"/>
                <a:chExt cx="1013691" cy="1959647"/>
              </a:xfrm>
            </p:grpSpPr>
            <p:grpSp>
              <p:nvGrpSpPr>
                <p:cNvPr id="186" name="Group 48"/>
                <p:cNvGrpSpPr/>
                <p:nvPr/>
              </p:nvGrpSpPr>
              <p:grpSpPr>
                <a:xfrm>
                  <a:off x="2361745" y="3143683"/>
                  <a:ext cx="952938" cy="1857600"/>
                  <a:chOff x="2327534" y="874428"/>
                  <a:chExt cx="952938" cy="1857600"/>
                </a:xfrm>
              </p:grpSpPr>
              <p:pic>
                <p:nvPicPr>
                  <p:cNvPr id="188" name="Picture 18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189" name="Oval 188"/>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Rounded Rectangle 186"/>
                <p:cNvSpPr/>
                <p:nvPr/>
              </p:nvSpPr>
              <p:spPr>
                <a:xfrm>
                  <a:off x="3049329" y="3406465"/>
                  <a:ext cx="326107" cy="1696865"/>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73"/>
              <p:cNvGrpSpPr/>
              <p:nvPr/>
            </p:nvGrpSpPr>
            <p:grpSpPr>
              <a:xfrm>
                <a:off x="4181026" y="3216683"/>
                <a:ext cx="1184499" cy="1758918"/>
                <a:chOff x="5348866" y="3143688"/>
                <a:chExt cx="1184499" cy="1758918"/>
              </a:xfrm>
            </p:grpSpPr>
            <p:grpSp>
              <p:nvGrpSpPr>
                <p:cNvPr id="181" name="Group 60"/>
                <p:cNvGrpSpPr/>
                <p:nvPr/>
              </p:nvGrpSpPr>
              <p:grpSpPr>
                <a:xfrm>
                  <a:off x="5348866" y="3260479"/>
                  <a:ext cx="1184499" cy="1642127"/>
                  <a:chOff x="5853376" y="1005823"/>
                  <a:chExt cx="1184499" cy="1642127"/>
                </a:xfrm>
              </p:grpSpPr>
              <p:pic>
                <p:nvPicPr>
                  <p:cNvPr id="183" name="Picture 18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184" name="Oval 183"/>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Connector 184"/>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182" name="Rounded Rectangle 181"/>
                <p:cNvSpPr/>
                <p:nvPr/>
              </p:nvSpPr>
              <p:spPr>
                <a:xfrm>
                  <a:off x="6165123" y="3143688"/>
                  <a:ext cx="368242" cy="1628496"/>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0" name="Rectangle 169"/>
              <p:cNvSpPr/>
              <p:nvPr/>
            </p:nvSpPr>
            <p:spPr>
              <a:xfrm>
                <a:off x="4129569" y="3231277"/>
                <a:ext cx="594566"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2221547" y="3237687"/>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Arrow Connector 171"/>
              <p:cNvCxnSpPr/>
              <p:nvPr/>
            </p:nvCxnSpPr>
            <p:spPr>
              <a:xfrm>
                <a:off x="3213362" y="3693275"/>
                <a:ext cx="1915968" cy="6895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V="1">
                <a:off x="3260730" y="4603225"/>
                <a:ext cx="1854190" cy="4062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flipV="1">
                <a:off x="3225940" y="3365868"/>
                <a:ext cx="1903390" cy="1164362"/>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V="1">
                <a:off x="3260730" y="4011438"/>
                <a:ext cx="1885095" cy="103610"/>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a:off x="3243273" y="2000441"/>
                <a:ext cx="3299689" cy="1276037"/>
              </a:xfrm>
              <a:prstGeom prst="rect">
                <a:avLst/>
              </a:prstGeom>
              <a:noFill/>
            </p:spPr>
            <p:txBody>
              <a:bodyPr wrap="square" rtlCol="0">
                <a:spAutoFit/>
              </a:bodyPr>
              <a:lstStyle/>
              <a:p>
                <a:r>
                  <a:rPr lang="en-US" sz="2800" b="1" dirty="0" smtClean="0">
                    <a:solidFill>
                      <a:srgbClr val="1A7487"/>
                    </a:solidFill>
                  </a:rPr>
                  <a:t>Q (groups)</a:t>
                </a:r>
              </a:p>
            </p:txBody>
          </p:sp>
          <p:sp>
            <p:nvSpPr>
              <p:cNvPr id="177" name="TextBox 176"/>
              <p:cNvSpPr txBox="1"/>
              <p:nvPr/>
            </p:nvSpPr>
            <p:spPr>
              <a:xfrm>
                <a:off x="2554432" y="5165388"/>
                <a:ext cx="461426" cy="2326893"/>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178" name="TextBox 177"/>
              <p:cNvSpPr txBox="1"/>
              <p:nvPr/>
            </p:nvSpPr>
            <p:spPr>
              <a:xfrm>
                <a:off x="4655096" y="5091760"/>
                <a:ext cx="461426" cy="2326893"/>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179" name="Rounded Rectangle 178"/>
              <p:cNvSpPr/>
              <p:nvPr/>
            </p:nvSpPr>
            <p:spPr>
              <a:xfrm>
                <a:off x="4140867" y="311078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ounded Rectangle 179"/>
              <p:cNvSpPr/>
              <p:nvPr/>
            </p:nvSpPr>
            <p:spPr>
              <a:xfrm>
                <a:off x="2150608" y="2997697"/>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01" name="Straight Arrow Connector 100"/>
          <p:cNvCxnSpPr/>
          <p:nvPr/>
        </p:nvCxnSpPr>
        <p:spPr>
          <a:xfrm>
            <a:off x="3178344" y="2460896"/>
            <a:ext cx="1161072" cy="353327"/>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3152944" y="2546888"/>
            <a:ext cx="1257896" cy="256908"/>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6244475" y="2849876"/>
            <a:ext cx="1260389" cy="166576"/>
          </a:xfrm>
          <a:prstGeom prst="straightConnector1">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6244475" y="2827506"/>
            <a:ext cx="1251082" cy="187470"/>
          </a:xfrm>
          <a:prstGeom prst="straightConnector1">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3152944" y="3126885"/>
            <a:ext cx="1257897" cy="32511"/>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pic>
        <p:nvPicPr>
          <p:cNvPr id="229" name="Picture 2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8545" y="1321159"/>
            <a:ext cx="362254" cy="357700"/>
          </a:xfrm>
          <a:prstGeom prst="rect">
            <a:avLst/>
          </a:prstGeom>
        </p:spPr>
      </p:pic>
      <p:pic>
        <p:nvPicPr>
          <p:cNvPr id="230" name="Picture 2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0835" y="1274361"/>
            <a:ext cx="450614" cy="444950"/>
          </a:xfrm>
          <a:prstGeom prst="rect">
            <a:avLst/>
          </a:prstGeom>
        </p:spPr>
      </p:pic>
    </p:spTree>
  </p:cSld>
  <p:clrMapOvr>
    <a:masterClrMapping/>
  </p:clrMapOvr>
  <p:transition xmlns:p14="http://schemas.microsoft.com/office/powerpoint/2010/main" advTm="35483"/>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73"/>
            <a:ext cx="8521700" cy="1143000"/>
          </a:xfrm>
        </p:spPr>
        <p:txBody>
          <a:bodyPr>
            <a:normAutofit/>
          </a:bodyPr>
          <a:lstStyle/>
          <a:p>
            <a:r>
              <a:rPr lang="en-US" dirty="0" smtClean="0"/>
              <a:t>Main Idea</a:t>
            </a:r>
            <a:endParaRPr lang="en-US" dirty="0"/>
          </a:p>
        </p:txBody>
      </p:sp>
      <p:sp>
        <p:nvSpPr>
          <p:cNvPr id="3" name="Content Placeholder 2"/>
          <p:cNvSpPr>
            <a:spLocks noGrp="1"/>
          </p:cNvSpPr>
          <p:nvPr>
            <p:ph idx="1"/>
          </p:nvPr>
        </p:nvSpPr>
        <p:spPr>
          <a:xfrm>
            <a:off x="457200" y="1020423"/>
            <a:ext cx="8229600" cy="5583577"/>
          </a:xfrm>
        </p:spPr>
        <p:txBody>
          <a:bodyPr>
            <a:normAutofit lnSpcReduction="10000"/>
          </a:bodyPr>
          <a:lstStyle/>
          <a:p>
            <a:pPr>
              <a:buNone/>
            </a:pPr>
            <a:r>
              <a:rPr lang="en-US" b="1" u="sng" dirty="0" smtClean="0"/>
              <a:t>INPUT</a:t>
            </a:r>
            <a:r>
              <a:rPr lang="en-US" dirty="0" smtClean="0"/>
              <a:t>:</a:t>
            </a:r>
          </a:p>
          <a:p>
            <a:pPr>
              <a:buNone/>
            </a:pPr>
            <a:r>
              <a:rPr lang="en-US" b="1" dirty="0" smtClean="0">
                <a:solidFill>
                  <a:schemeClr val="accent6"/>
                </a:solidFill>
              </a:rPr>
              <a:t>   A</a:t>
            </a:r>
            <a:r>
              <a:rPr lang="en-US" b="1" dirty="0" smtClean="0"/>
              <a:t>, </a:t>
            </a:r>
            <a:r>
              <a:rPr lang="en-US" b="1" dirty="0" smtClean="0">
                <a:solidFill>
                  <a:srgbClr val="008000"/>
                </a:solidFill>
              </a:rPr>
              <a:t>B</a:t>
            </a:r>
          </a:p>
          <a:p>
            <a:pPr>
              <a:buNone/>
            </a:pPr>
            <a:endParaRPr lang="en-US" sz="2054" b="1" dirty="0" smtClean="0"/>
          </a:p>
          <a:p>
            <a:pPr>
              <a:buNone/>
            </a:pPr>
            <a:r>
              <a:rPr lang="en-US" b="1" u="sng" dirty="0" smtClean="0"/>
              <a:t>OUTPUT</a:t>
            </a:r>
            <a:r>
              <a:rPr lang="en-US" dirty="0" smtClean="0"/>
              <a:t>:</a:t>
            </a:r>
          </a:p>
          <a:p>
            <a:pPr>
              <a:buNone/>
            </a:pPr>
            <a:r>
              <a:rPr lang="en-US" b="1" dirty="0" smtClean="0"/>
              <a:t>   </a:t>
            </a:r>
            <a:r>
              <a:rPr lang="en-US" b="1" dirty="0" smtClean="0">
                <a:solidFill>
                  <a:srgbClr val="FF6600"/>
                </a:solidFill>
              </a:rPr>
              <a:t>P</a:t>
            </a:r>
            <a:r>
              <a:rPr lang="en-US" b="1" dirty="0" smtClean="0"/>
              <a:t>, </a:t>
            </a:r>
            <a:r>
              <a:rPr lang="en-US" b="1" dirty="0" smtClean="0">
                <a:solidFill>
                  <a:srgbClr val="1A7487"/>
                </a:solidFill>
              </a:rPr>
              <a:t>Q</a:t>
            </a:r>
          </a:p>
          <a:p>
            <a:pPr>
              <a:lnSpc>
                <a:spcPct val="120000"/>
              </a:lnSpc>
              <a:spcBef>
                <a:spcPts val="0"/>
              </a:spcBef>
              <a:spcAft>
                <a:spcPts val="0"/>
              </a:spcAft>
              <a:buNone/>
            </a:pPr>
            <a:r>
              <a:rPr lang="en-US" sz="2400" b="1" dirty="0" smtClean="0">
                <a:solidFill>
                  <a:schemeClr val="bg2">
                    <a:lumMod val="50000"/>
                  </a:schemeClr>
                </a:solidFill>
              </a:rPr>
              <a:t>correspondence</a:t>
            </a:r>
          </a:p>
          <a:p>
            <a:pPr>
              <a:lnSpc>
                <a:spcPct val="120000"/>
              </a:lnSpc>
              <a:spcBef>
                <a:spcPts val="0"/>
              </a:spcBef>
              <a:spcAft>
                <a:spcPts val="0"/>
              </a:spcAft>
              <a:buNone/>
            </a:pPr>
            <a:r>
              <a:rPr lang="en-US" sz="2400" b="1" dirty="0" smtClean="0">
                <a:solidFill>
                  <a:schemeClr val="bg2">
                    <a:lumMod val="50000"/>
                  </a:schemeClr>
                </a:solidFill>
              </a:rPr>
              <a:t>matrices      </a:t>
            </a:r>
            <a:endParaRPr lang="en-US" b="1"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 dirty="0" smtClean="0"/>
              <a:t>.</a:t>
            </a:r>
          </a:p>
          <a:p>
            <a:endParaRPr lang="en-US" dirty="0" smtClean="0"/>
          </a:p>
        </p:txBody>
      </p:sp>
      <p:sp>
        <p:nvSpPr>
          <p:cNvPr id="6" name="Slide Number Placeholder 5"/>
          <p:cNvSpPr>
            <a:spLocks noGrp="1"/>
          </p:cNvSpPr>
          <p:nvPr>
            <p:ph type="sldNum" sz="quarter" idx="12"/>
          </p:nvPr>
        </p:nvSpPr>
        <p:spPr/>
        <p:txBody>
          <a:bodyPr/>
          <a:lstStyle/>
          <a:p>
            <a:fld id="{AF1AC9B4-7007-F94B-B922-5677CF222748}" type="slidenum">
              <a:rPr lang="en-US" smtClean="0"/>
              <a:pPr/>
              <a:t>56</a:t>
            </a:fld>
            <a:endParaRPr lang="en-US" dirty="0"/>
          </a:p>
        </p:txBody>
      </p:sp>
      <p:grpSp>
        <p:nvGrpSpPr>
          <p:cNvPr id="4" name="Group 145"/>
          <p:cNvGrpSpPr/>
          <p:nvPr/>
        </p:nvGrpSpPr>
        <p:grpSpPr>
          <a:xfrm>
            <a:off x="2861532" y="686453"/>
            <a:ext cx="4531207" cy="1192722"/>
            <a:chOff x="2131349" y="666062"/>
            <a:chExt cx="6523356" cy="2284954"/>
          </a:xfrm>
        </p:grpSpPr>
        <p:grpSp>
          <p:nvGrpSpPr>
            <p:cNvPr id="5" name="Group 13"/>
            <p:cNvGrpSpPr/>
            <p:nvPr/>
          </p:nvGrpSpPr>
          <p:grpSpPr>
            <a:xfrm>
              <a:off x="3198233" y="703195"/>
              <a:ext cx="1455803" cy="1897500"/>
              <a:chOff x="5938782" y="1160314"/>
              <a:chExt cx="1455803" cy="1897500"/>
            </a:xfrm>
          </p:grpSpPr>
          <p:sp>
            <p:nvSpPr>
              <p:cNvPr id="161" name="Rectangle 160"/>
              <p:cNvSpPr/>
              <p:nvPr/>
            </p:nvSpPr>
            <p:spPr>
              <a:xfrm>
                <a:off x="6452441" y="1933665"/>
                <a:ext cx="838913" cy="10460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5938782" y="2153370"/>
                <a:ext cx="658397" cy="724745"/>
              </a:xfrm>
              <a:prstGeom prst="rect">
                <a:avLst/>
              </a:prstGeom>
              <a:noFill/>
            </p:spPr>
            <p:txBody>
              <a:bodyPr wrap="square" rtlCol="0">
                <a:spAutoFit/>
              </a:bodyPr>
              <a:lstStyle/>
              <a:p>
                <a:pPr>
                  <a:lnSpc>
                    <a:spcPts val="2080"/>
                  </a:lnSpc>
                </a:pPr>
                <a:r>
                  <a:rPr lang="en-US" sz="2400" b="1" dirty="0" err="1" smtClean="0">
                    <a:solidFill>
                      <a:schemeClr val="accent6">
                        <a:lumMod val="50000"/>
                      </a:schemeClr>
                    </a:solidFill>
                  </a:rPr>
                  <a:t>u</a:t>
                </a:r>
                <a:endParaRPr lang="en-US" sz="2400" b="1" dirty="0">
                  <a:solidFill>
                    <a:schemeClr val="accent6">
                      <a:lumMod val="50000"/>
                    </a:schemeClr>
                  </a:solidFill>
                </a:endParaRPr>
              </a:p>
            </p:txBody>
          </p:sp>
          <p:sp>
            <p:nvSpPr>
              <p:cNvPr id="163" name="TextBox 162"/>
              <p:cNvSpPr txBox="1"/>
              <p:nvPr/>
            </p:nvSpPr>
            <p:spPr>
              <a:xfrm>
                <a:off x="6560366" y="1160314"/>
                <a:ext cx="834219" cy="825471"/>
              </a:xfrm>
              <a:prstGeom prst="rect">
                <a:avLst/>
              </a:prstGeom>
              <a:noFill/>
            </p:spPr>
            <p:txBody>
              <a:bodyPr wrap="square" rtlCol="0">
                <a:spAutoFit/>
              </a:bodyPr>
              <a:lstStyle/>
              <a:p>
                <a:r>
                  <a:rPr lang="en-US" sz="2200" b="1" dirty="0" err="1" smtClean="0">
                    <a:solidFill>
                      <a:schemeClr val="accent6">
                        <a:lumMod val="50000"/>
                      </a:schemeClr>
                    </a:solidFill>
                  </a:rPr>
                  <a:t>g</a:t>
                </a:r>
                <a:endParaRPr lang="en-US" sz="2200" b="1" dirty="0">
                  <a:solidFill>
                    <a:schemeClr val="accent6">
                      <a:lumMod val="50000"/>
                    </a:schemeClr>
                  </a:solidFill>
                </a:endParaRPr>
              </a:p>
            </p:txBody>
          </p:sp>
          <p:sp>
            <p:nvSpPr>
              <p:cNvPr id="164" name="TextBox 163"/>
              <p:cNvSpPr txBox="1"/>
              <p:nvPr/>
            </p:nvSpPr>
            <p:spPr>
              <a:xfrm>
                <a:off x="6303164" y="1917060"/>
                <a:ext cx="1069706" cy="1140754"/>
              </a:xfrm>
              <a:prstGeom prst="rect">
                <a:avLst/>
              </a:prstGeom>
              <a:noFill/>
            </p:spPr>
            <p:txBody>
              <a:bodyPr wrap="square" rtlCol="0">
                <a:spAutoFit/>
              </a:bodyPr>
              <a:lstStyle/>
              <a:p>
                <a:pPr>
                  <a:lnSpc>
                    <a:spcPts val="1260"/>
                  </a:lnSpc>
                </a:pPr>
                <a:r>
                  <a:rPr lang="en-US" sz="1200" dirty="0" smtClean="0"/>
                  <a:t>1 1 0 0</a:t>
                </a:r>
              </a:p>
              <a:p>
                <a:pPr>
                  <a:lnSpc>
                    <a:spcPts val="1260"/>
                  </a:lnSpc>
                </a:pPr>
                <a:r>
                  <a:rPr lang="en-US" sz="1200" dirty="0" smtClean="0"/>
                  <a:t> …  …</a:t>
                </a:r>
              </a:p>
              <a:p>
                <a:pPr>
                  <a:lnSpc>
                    <a:spcPts val="1260"/>
                  </a:lnSpc>
                </a:pPr>
                <a:r>
                  <a:rPr lang="en-US" sz="1200" dirty="0" smtClean="0"/>
                  <a:t>1 1 0 1 </a:t>
                </a:r>
                <a:endParaRPr lang="en-US" sz="1200" dirty="0"/>
              </a:p>
            </p:txBody>
          </p:sp>
        </p:grpSp>
        <p:grpSp>
          <p:nvGrpSpPr>
            <p:cNvPr id="7" name="Group 18"/>
            <p:cNvGrpSpPr/>
            <p:nvPr/>
          </p:nvGrpSpPr>
          <p:grpSpPr>
            <a:xfrm>
              <a:off x="6833179" y="666062"/>
              <a:ext cx="1821526" cy="2159315"/>
              <a:chOff x="5888736" y="1145715"/>
              <a:chExt cx="1821526" cy="2159315"/>
            </a:xfrm>
          </p:grpSpPr>
          <p:sp>
            <p:nvSpPr>
              <p:cNvPr id="157" name="Rectangle 156"/>
              <p:cNvSpPr/>
              <p:nvPr/>
            </p:nvSpPr>
            <p:spPr>
              <a:xfrm>
                <a:off x="6452442" y="1910366"/>
                <a:ext cx="1032657" cy="113766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p:cNvSpPr txBox="1"/>
              <p:nvPr/>
            </p:nvSpPr>
            <p:spPr>
              <a:xfrm>
                <a:off x="6689699" y="1145715"/>
                <a:ext cx="834219" cy="825470"/>
              </a:xfrm>
              <a:prstGeom prst="rect">
                <a:avLst/>
              </a:prstGeom>
              <a:noFill/>
            </p:spPr>
            <p:txBody>
              <a:bodyPr wrap="square" rtlCol="0">
                <a:spAutoFit/>
              </a:bodyPr>
              <a:lstStyle/>
              <a:p>
                <a:r>
                  <a:rPr lang="en-US" sz="2200" b="1" dirty="0" err="1" smtClean="0">
                    <a:solidFill>
                      <a:srgbClr val="008000"/>
                    </a:solidFill>
                  </a:rPr>
                  <a:t>g</a:t>
                </a:r>
                <a:endParaRPr lang="en-US" sz="2200" b="1" dirty="0">
                  <a:solidFill>
                    <a:srgbClr val="008000"/>
                  </a:solidFill>
                </a:endParaRPr>
              </a:p>
            </p:txBody>
          </p:sp>
          <p:sp>
            <p:nvSpPr>
              <p:cNvPr id="159" name="TextBox 158"/>
              <p:cNvSpPr txBox="1"/>
              <p:nvPr/>
            </p:nvSpPr>
            <p:spPr>
              <a:xfrm>
                <a:off x="6301796" y="1844437"/>
                <a:ext cx="1408466" cy="1279971"/>
              </a:xfrm>
              <a:prstGeom prst="rect">
                <a:avLst/>
              </a:prstGeom>
              <a:noFill/>
            </p:spPr>
            <p:txBody>
              <a:bodyPr wrap="square" rtlCol="0">
                <a:spAutoFit/>
              </a:bodyPr>
              <a:lstStyle/>
              <a:p>
                <a:pPr>
                  <a:lnSpc>
                    <a:spcPts val="1460"/>
                  </a:lnSpc>
                </a:pPr>
                <a:r>
                  <a:rPr lang="en-US" sz="1200" dirty="0" smtClean="0"/>
                  <a:t>1 1 0 0 0</a:t>
                </a:r>
              </a:p>
              <a:p>
                <a:pPr>
                  <a:lnSpc>
                    <a:spcPts val="1460"/>
                  </a:lnSpc>
                </a:pPr>
                <a:r>
                  <a:rPr lang="en-US" sz="1200" dirty="0" smtClean="0"/>
                  <a:t> …  …  …</a:t>
                </a:r>
              </a:p>
              <a:p>
                <a:pPr>
                  <a:lnSpc>
                    <a:spcPts val="1460"/>
                  </a:lnSpc>
                </a:pPr>
                <a:r>
                  <a:rPr lang="en-US" sz="1200" dirty="0"/>
                  <a:t>0</a:t>
                </a:r>
                <a:r>
                  <a:rPr lang="en-US" sz="1200" dirty="0" smtClean="0"/>
                  <a:t> </a:t>
                </a:r>
                <a:r>
                  <a:rPr lang="en-US" sz="1200" dirty="0"/>
                  <a:t>1</a:t>
                </a:r>
                <a:r>
                  <a:rPr lang="en-US" sz="1200" dirty="0" smtClean="0"/>
                  <a:t> 0 1 0 </a:t>
                </a:r>
              </a:p>
            </p:txBody>
          </p:sp>
          <p:sp>
            <p:nvSpPr>
              <p:cNvPr id="160" name="TextBox 159"/>
              <p:cNvSpPr txBox="1"/>
              <p:nvPr/>
            </p:nvSpPr>
            <p:spPr>
              <a:xfrm>
                <a:off x="5888736" y="2064368"/>
                <a:ext cx="810683" cy="1240662"/>
              </a:xfrm>
              <a:prstGeom prst="rect">
                <a:avLst/>
              </a:prstGeom>
              <a:noFill/>
            </p:spPr>
            <p:txBody>
              <a:bodyPr wrap="square" rtlCol="0">
                <a:spAutoFit/>
              </a:bodyPr>
              <a:lstStyle/>
              <a:p>
                <a:pPr>
                  <a:lnSpc>
                    <a:spcPts val="2080"/>
                  </a:lnSpc>
                </a:pPr>
                <a:r>
                  <a:rPr lang="en-US" sz="2400" b="1" dirty="0" err="1" smtClean="0">
                    <a:solidFill>
                      <a:srgbClr val="008000"/>
                    </a:solidFill>
                  </a:rPr>
                  <a:t>u</a:t>
                </a:r>
                <a:endParaRPr lang="el-GR" sz="2400" b="1" dirty="0" smtClean="0">
                  <a:solidFill>
                    <a:srgbClr val="008000"/>
                  </a:solidFill>
                </a:endParaRPr>
              </a:p>
              <a:p>
                <a:pPr>
                  <a:lnSpc>
                    <a:spcPts val="2080"/>
                  </a:lnSpc>
                </a:pPr>
                <a:endParaRPr lang="en-US" sz="2400" b="1" dirty="0">
                  <a:solidFill>
                    <a:srgbClr val="008000"/>
                  </a:solidFill>
                </a:endParaRPr>
              </a:p>
            </p:txBody>
          </p:sp>
        </p:grpSp>
        <p:grpSp>
          <p:nvGrpSpPr>
            <p:cNvPr id="8" name="Group 59"/>
            <p:cNvGrpSpPr/>
            <p:nvPr/>
          </p:nvGrpSpPr>
          <p:grpSpPr>
            <a:xfrm>
              <a:off x="5853376" y="1195610"/>
              <a:ext cx="1184499" cy="1642127"/>
              <a:chOff x="5853376" y="1005823"/>
              <a:chExt cx="1184499" cy="1642127"/>
            </a:xfrm>
          </p:grpSpPr>
          <p:pic>
            <p:nvPicPr>
              <p:cNvPr id="154" name="Picture 15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155" name="Oval 154"/>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9" name="Group 47"/>
            <p:cNvGrpSpPr/>
            <p:nvPr/>
          </p:nvGrpSpPr>
          <p:grpSpPr>
            <a:xfrm>
              <a:off x="2327534" y="1064215"/>
              <a:ext cx="952938" cy="1857601"/>
              <a:chOff x="2327534" y="874428"/>
              <a:chExt cx="952938" cy="1857601"/>
            </a:xfrm>
          </p:grpSpPr>
          <p:pic>
            <p:nvPicPr>
              <p:cNvPr id="144" name="Picture 14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1"/>
              </a:xfrm>
              <a:prstGeom prst="rect">
                <a:avLst/>
              </a:prstGeom>
            </p:spPr>
          </p:pic>
          <p:sp>
            <p:nvSpPr>
              <p:cNvPr id="145" name="Oval 144"/>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0" name="Rounded Rectangle 139"/>
            <p:cNvSpPr/>
            <p:nvPr/>
          </p:nvSpPr>
          <p:spPr>
            <a:xfrm>
              <a:off x="2131349" y="810791"/>
              <a:ext cx="2642291" cy="2140221"/>
            </a:xfrm>
            <a:prstGeom prst="roundRect">
              <a:avLst/>
            </a:prstGeom>
            <a:no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ounded Rectangle 140"/>
            <p:cNvSpPr/>
            <p:nvPr/>
          </p:nvSpPr>
          <p:spPr>
            <a:xfrm>
              <a:off x="5816464" y="810793"/>
              <a:ext cx="2779200" cy="2140223"/>
            </a:xfrm>
            <a:prstGeom prst="roundRect">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773637" y="962027"/>
              <a:ext cx="461427" cy="1827827"/>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143" name="TextBox 142"/>
            <p:cNvSpPr txBox="1"/>
            <p:nvPr/>
          </p:nvSpPr>
          <p:spPr>
            <a:xfrm>
              <a:off x="5263760" y="942826"/>
              <a:ext cx="461427" cy="1827828"/>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grpSp>
      <p:grpSp>
        <p:nvGrpSpPr>
          <p:cNvPr id="10" name="Group 146"/>
          <p:cNvGrpSpPr/>
          <p:nvPr/>
        </p:nvGrpSpPr>
        <p:grpSpPr>
          <a:xfrm>
            <a:off x="2900538" y="1940133"/>
            <a:ext cx="5575039" cy="2272157"/>
            <a:chOff x="2252794" y="2653476"/>
            <a:chExt cx="7654106" cy="4731441"/>
          </a:xfrm>
        </p:grpSpPr>
        <p:grpSp>
          <p:nvGrpSpPr>
            <p:cNvPr id="11" name="Group 105"/>
            <p:cNvGrpSpPr/>
            <p:nvPr/>
          </p:nvGrpSpPr>
          <p:grpSpPr>
            <a:xfrm>
              <a:off x="2252794" y="2653476"/>
              <a:ext cx="3561205" cy="4676109"/>
              <a:chOff x="2150608" y="2015714"/>
              <a:chExt cx="3815936" cy="5476568"/>
            </a:xfrm>
          </p:grpSpPr>
          <p:grpSp>
            <p:nvGrpSpPr>
              <p:cNvPr id="12" name="Group 74"/>
              <p:cNvGrpSpPr/>
              <p:nvPr/>
            </p:nvGrpSpPr>
            <p:grpSpPr>
              <a:xfrm>
                <a:off x="2334027" y="3129084"/>
                <a:ext cx="980656" cy="2039052"/>
                <a:chOff x="2334027" y="3056089"/>
                <a:chExt cx="980656" cy="2039052"/>
              </a:xfrm>
            </p:grpSpPr>
            <p:grpSp>
              <p:nvGrpSpPr>
                <p:cNvPr id="13" name="Group 48"/>
                <p:cNvGrpSpPr/>
                <p:nvPr/>
              </p:nvGrpSpPr>
              <p:grpSpPr>
                <a:xfrm>
                  <a:off x="2361745" y="3143683"/>
                  <a:ext cx="952938" cy="1857600"/>
                  <a:chOff x="2327534" y="874428"/>
                  <a:chExt cx="952938" cy="1857600"/>
                </a:xfrm>
              </p:grpSpPr>
              <p:pic>
                <p:nvPicPr>
                  <p:cNvPr id="219" name="Picture 2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220" name="Oval 219"/>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53"/>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8" name="Rounded Rectangle 217"/>
                <p:cNvSpPr/>
                <p:nvPr/>
              </p:nvSpPr>
              <p:spPr>
                <a:xfrm>
                  <a:off x="2334027" y="3056089"/>
                  <a:ext cx="303553" cy="2039052"/>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73"/>
              <p:cNvGrpSpPr/>
              <p:nvPr/>
            </p:nvGrpSpPr>
            <p:grpSpPr>
              <a:xfrm>
                <a:off x="4181026" y="3333474"/>
                <a:ext cx="1184499" cy="1724279"/>
                <a:chOff x="5348866" y="3260479"/>
                <a:chExt cx="1184499" cy="1724279"/>
              </a:xfrm>
            </p:grpSpPr>
            <p:grpSp>
              <p:nvGrpSpPr>
                <p:cNvPr id="15" name="Group 60"/>
                <p:cNvGrpSpPr/>
                <p:nvPr/>
              </p:nvGrpSpPr>
              <p:grpSpPr>
                <a:xfrm>
                  <a:off x="5348866" y="3260479"/>
                  <a:ext cx="1184499" cy="1642127"/>
                  <a:chOff x="5853376" y="1005823"/>
                  <a:chExt cx="1184499" cy="1642127"/>
                </a:xfrm>
              </p:grpSpPr>
              <p:pic>
                <p:nvPicPr>
                  <p:cNvPr id="214" name="Picture 21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215" name="Oval 214"/>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 name="Straight Connector 215"/>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213" name="Rounded Rectangle 212"/>
                <p:cNvSpPr/>
                <p:nvPr/>
              </p:nvSpPr>
              <p:spPr>
                <a:xfrm>
                  <a:off x="5435223" y="3260479"/>
                  <a:ext cx="303553" cy="1724279"/>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0" name="Rectangle 199"/>
              <p:cNvSpPr/>
              <p:nvPr/>
            </p:nvSpPr>
            <p:spPr>
              <a:xfrm>
                <a:off x="4930355" y="3216678"/>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2878457" y="3281484"/>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2" name="Straight Arrow Connector 201"/>
              <p:cNvCxnSpPr/>
              <p:nvPr/>
            </p:nvCxnSpPr>
            <p:spPr>
              <a:xfrm>
                <a:off x="2540043" y="4129647"/>
                <a:ext cx="1832414" cy="7267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V="1">
                <a:off x="2531865" y="4179854"/>
                <a:ext cx="1840592" cy="7655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2496040" y="3837667"/>
                <a:ext cx="1876417" cy="76555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rot="16200000" flipH="1">
                <a:off x="3062348" y="3195915"/>
                <a:ext cx="763777" cy="185644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a:off x="2521929" y="3285759"/>
                <a:ext cx="1850528" cy="2509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7" name="TextBox 206"/>
              <p:cNvSpPr txBox="1"/>
              <p:nvPr/>
            </p:nvSpPr>
            <p:spPr>
              <a:xfrm>
                <a:off x="3113604" y="2015714"/>
                <a:ext cx="2852940" cy="1276037"/>
              </a:xfrm>
              <a:prstGeom prst="rect">
                <a:avLst/>
              </a:prstGeom>
              <a:noFill/>
            </p:spPr>
            <p:txBody>
              <a:bodyPr wrap="square" rtlCol="0">
                <a:spAutoFit/>
              </a:bodyPr>
              <a:lstStyle/>
              <a:p>
                <a:r>
                  <a:rPr lang="en-US" sz="2800" b="1" dirty="0" smtClean="0">
                    <a:solidFill>
                      <a:srgbClr val="FF6600"/>
                    </a:solidFill>
                  </a:rPr>
                  <a:t>P (users)</a:t>
                </a:r>
                <a:endParaRPr lang="en-US" sz="2800" b="1" dirty="0">
                  <a:solidFill>
                    <a:srgbClr val="FF6600"/>
                  </a:solidFill>
                </a:endParaRPr>
              </a:p>
            </p:txBody>
          </p:sp>
          <p:sp>
            <p:nvSpPr>
              <p:cNvPr id="208" name="TextBox 207"/>
              <p:cNvSpPr txBox="1"/>
              <p:nvPr/>
            </p:nvSpPr>
            <p:spPr>
              <a:xfrm>
                <a:off x="2554430" y="5165389"/>
                <a:ext cx="461426" cy="2326893"/>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209" name="TextBox 208"/>
              <p:cNvSpPr txBox="1"/>
              <p:nvPr/>
            </p:nvSpPr>
            <p:spPr>
              <a:xfrm>
                <a:off x="4231755" y="5091766"/>
                <a:ext cx="461426" cy="2326893"/>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210" name="Rounded Rectangle 209"/>
              <p:cNvSpPr/>
              <p:nvPr/>
            </p:nvSpPr>
            <p:spPr>
              <a:xfrm>
                <a:off x="4056526" y="320849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ounded Rectangle 210"/>
              <p:cNvSpPr/>
              <p:nvPr/>
            </p:nvSpPr>
            <p:spPr>
              <a:xfrm>
                <a:off x="2150608" y="2983098"/>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06"/>
            <p:cNvGrpSpPr/>
            <p:nvPr/>
          </p:nvGrpSpPr>
          <p:grpSpPr>
            <a:xfrm>
              <a:off x="5807749" y="2695769"/>
              <a:ext cx="4099154" cy="4689150"/>
              <a:chOff x="2150608" y="2000441"/>
              <a:chExt cx="4392354" cy="5491840"/>
            </a:xfrm>
          </p:grpSpPr>
          <p:grpSp>
            <p:nvGrpSpPr>
              <p:cNvPr id="17" name="Group 74"/>
              <p:cNvGrpSpPr/>
              <p:nvPr/>
            </p:nvGrpSpPr>
            <p:grpSpPr>
              <a:xfrm>
                <a:off x="2361745" y="3216678"/>
                <a:ext cx="1013691" cy="1959647"/>
                <a:chOff x="2361745" y="3143683"/>
                <a:chExt cx="1013691" cy="1959647"/>
              </a:xfrm>
            </p:grpSpPr>
            <p:grpSp>
              <p:nvGrpSpPr>
                <p:cNvPr id="18" name="Group 48"/>
                <p:cNvGrpSpPr/>
                <p:nvPr/>
              </p:nvGrpSpPr>
              <p:grpSpPr>
                <a:xfrm>
                  <a:off x="2361745" y="3143683"/>
                  <a:ext cx="952938" cy="1857600"/>
                  <a:chOff x="2327534" y="874428"/>
                  <a:chExt cx="952938" cy="1857600"/>
                </a:xfrm>
              </p:grpSpPr>
              <p:pic>
                <p:nvPicPr>
                  <p:cNvPr id="188" name="Picture 18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27534" y="874428"/>
                    <a:ext cx="952938" cy="1857600"/>
                  </a:xfrm>
                  <a:prstGeom prst="rect">
                    <a:avLst/>
                  </a:prstGeom>
                </p:spPr>
              </p:pic>
              <p:sp>
                <p:nvSpPr>
                  <p:cNvPr id="189" name="Oval 188"/>
                  <p:cNvSpPr>
                    <a:spLocks noChangeAspect="1"/>
                  </p:cNvSpPr>
                  <p:nvPr/>
                </p:nvSpPr>
                <p:spPr>
                  <a:xfrm>
                    <a:off x="3115900" y="1318812"/>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3122320" y="173399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31287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3128740"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2398840" y="1740404"/>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398840" y="1317033"/>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398840" y="908261"/>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398840" y="2163775"/>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2384242" y="2587146"/>
                    <a:ext cx="97200" cy="97200"/>
                  </a:xfrm>
                  <a:prstGeom prst="ellipse">
                    <a:avLst/>
                  </a:pr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Rounded Rectangle 186"/>
                <p:cNvSpPr/>
                <p:nvPr/>
              </p:nvSpPr>
              <p:spPr>
                <a:xfrm>
                  <a:off x="3049329" y="3406465"/>
                  <a:ext cx="326107" cy="1696865"/>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73"/>
              <p:cNvGrpSpPr/>
              <p:nvPr/>
            </p:nvGrpSpPr>
            <p:grpSpPr>
              <a:xfrm>
                <a:off x="4181026" y="3216683"/>
                <a:ext cx="1184499" cy="1758918"/>
                <a:chOff x="5348866" y="3143688"/>
                <a:chExt cx="1184499" cy="1758918"/>
              </a:xfrm>
            </p:grpSpPr>
            <p:grpSp>
              <p:nvGrpSpPr>
                <p:cNvPr id="20" name="Group 60"/>
                <p:cNvGrpSpPr/>
                <p:nvPr/>
              </p:nvGrpSpPr>
              <p:grpSpPr>
                <a:xfrm>
                  <a:off x="5348866" y="3260479"/>
                  <a:ext cx="1184499" cy="1642127"/>
                  <a:chOff x="5853376" y="1005823"/>
                  <a:chExt cx="1184499" cy="1642127"/>
                </a:xfrm>
              </p:grpSpPr>
              <p:pic>
                <p:nvPicPr>
                  <p:cNvPr id="183" name="Picture 18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53376" y="1085850"/>
                    <a:ext cx="1184499" cy="1562100"/>
                  </a:xfrm>
                  <a:prstGeom prst="rect">
                    <a:avLst/>
                  </a:prstGeom>
                </p:spPr>
              </p:pic>
              <p:sp>
                <p:nvSpPr>
                  <p:cNvPr id="184" name="Oval 183"/>
                  <p:cNvSpPr>
                    <a:spLocks noChangeAspect="1"/>
                  </p:cNvSpPr>
                  <p:nvPr/>
                </p:nvSpPr>
                <p:spPr>
                  <a:xfrm>
                    <a:off x="6773578" y="1005823"/>
                    <a:ext cx="97200" cy="97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Connector 184"/>
                  <p:cNvCxnSpPr/>
                  <p:nvPr/>
                </p:nvCxnSpPr>
                <p:spPr>
                  <a:xfrm flipV="1">
                    <a:off x="6117680" y="1039824"/>
                    <a:ext cx="684000" cy="169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182" name="Rounded Rectangle 181"/>
                <p:cNvSpPr/>
                <p:nvPr/>
              </p:nvSpPr>
              <p:spPr>
                <a:xfrm>
                  <a:off x="6165123" y="3143688"/>
                  <a:ext cx="368242" cy="1628496"/>
                </a:xfrm>
                <a:prstGeom prst="roundRect">
                  <a:avLst/>
                </a:prstGeom>
                <a:noFill/>
                <a:ln w="412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0" name="Rectangle 169"/>
              <p:cNvSpPr/>
              <p:nvPr/>
            </p:nvSpPr>
            <p:spPr>
              <a:xfrm>
                <a:off x="4129569" y="3231277"/>
                <a:ext cx="594566"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2221547" y="3237687"/>
                <a:ext cx="655062" cy="1841075"/>
              </a:xfrm>
              <a:prstGeom prst="rect">
                <a:avLst/>
              </a:prstGeom>
              <a:solidFill>
                <a:schemeClr val="bg1">
                  <a:alpha val="72000"/>
                </a:schemeClr>
              </a:solidFill>
              <a:ln>
                <a:solidFill>
                  <a:schemeClr val="bg1">
                    <a:alpha val="7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Arrow Connector 171"/>
              <p:cNvCxnSpPr/>
              <p:nvPr/>
            </p:nvCxnSpPr>
            <p:spPr>
              <a:xfrm>
                <a:off x="3213362" y="3693275"/>
                <a:ext cx="1915968" cy="6895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V="1">
                <a:off x="3260730" y="4603225"/>
                <a:ext cx="1854190" cy="406247"/>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flipV="1">
                <a:off x="3225940" y="3365868"/>
                <a:ext cx="1903390" cy="1164362"/>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V="1">
                <a:off x="3260730" y="4011438"/>
                <a:ext cx="1885095" cy="103610"/>
              </a:xfrm>
              <a:prstGeom prst="straightConnector1">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a:off x="3243273" y="2000441"/>
                <a:ext cx="3299689" cy="1276037"/>
              </a:xfrm>
              <a:prstGeom prst="rect">
                <a:avLst/>
              </a:prstGeom>
              <a:noFill/>
            </p:spPr>
            <p:txBody>
              <a:bodyPr wrap="square" rtlCol="0">
                <a:spAutoFit/>
              </a:bodyPr>
              <a:lstStyle/>
              <a:p>
                <a:r>
                  <a:rPr lang="en-US" sz="2800" b="1" dirty="0" smtClean="0">
                    <a:solidFill>
                      <a:srgbClr val="1A7487"/>
                    </a:solidFill>
                  </a:rPr>
                  <a:t>Q (groups)</a:t>
                </a:r>
              </a:p>
            </p:txBody>
          </p:sp>
          <p:sp>
            <p:nvSpPr>
              <p:cNvPr id="177" name="TextBox 176"/>
              <p:cNvSpPr txBox="1"/>
              <p:nvPr/>
            </p:nvSpPr>
            <p:spPr>
              <a:xfrm>
                <a:off x="2554432" y="5165388"/>
                <a:ext cx="461426" cy="2326893"/>
              </a:xfrm>
              <a:prstGeom prst="rect">
                <a:avLst/>
              </a:prstGeom>
              <a:noFill/>
            </p:spPr>
            <p:txBody>
              <a:bodyPr wrap="square" rtlCol="0">
                <a:spAutoFit/>
              </a:bodyPr>
              <a:lstStyle/>
              <a:p>
                <a:r>
                  <a:rPr lang="en-US" sz="2800" b="1" dirty="0" smtClean="0">
                    <a:solidFill>
                      <a:schemeClr val="accent6">
                        <a:lumMod val="50000"/>
                      </a:schemeClr>
                    </a:solidFill>
                  </a:rPr>
                  <a:t>A</a:t>
                </a:r>
                <a:endParaRPr lang="en-US" sz="2800" b="1" dirty="0">
                  <a:solidFill>
                    <a:schemeClr val="accent6">
                      <a:lumMod val="50000"/>
                    </a:schemeClr>
                  </a:solidFill>
                </a:endParaRPr>
              </a:p>
            </p:txBody>
          </p:sp>
          <p:sp>
            <p:nvSpPr>
              <p:cNvPr id="178" name="TextBox 177"/>
              <p:cNvSpPr txBox="1"/>
              <p:nvPr/>
            </p:nvSpPr>
            <p:spPr>
              <a:xfrm>
                <a:off x="4655096" y="5091760"/>
                <a:ext cx="461426" cy="2326893"/>
              </a:xfrm>
              <a:prstGeom prst="rect">
                <a:avLst/>
              </a:prstGeom>
              <a:noFill/>
            </p:spPr>
            <p:txBody>
              <a:bodyPr wrap="square" rtlCol="0">
                <a:spAutoFit/>
              </a:bodyPr>
              <a:lstStyle/>
              <a:p>
                <a:r>
                  <a:rPr lang="en-US" sz="2800" b="1" dirty="0" smtClean="0">
                    <a:solidFill>
                      <a:srgbClr val="008000"/>
                    </a:solidFill>
                  </a:rPr>
                  <a:t>B</a:t>
                </a:r>
                <a:endParaRPr lang="en-US" sz="2800" b="1" dirty="0">
                  <a:solidFill>
                    <a:srgbClr val="008000"/>
                  </a:solidFill>
                </a:endParaRPr>
              </a:p>
            </p:txBody>
          </p:sp>
          <p:sp>
            <p:nvSpPr>
              <p:cNvPr id="179" name="Rounded Rectangle 178"/>
              <p:cNvSpPr/>
              <p:nvPr/>
            </p:nvSpPr>
            <p:spPr>
              <a:xfrm>
                <a:off x="4140867" y="3110784"/>
                <a:ext cx="1308999" cy="1938780"/>
              </a:xfrm>
              <a:prstGeom prst="roundRect">
                <a:avLst/>
              </a:prstGeom>
              <a:solidFill>
                <a:schemeClr val="accent3">
                  <a:lumMod val="75000"/>
                  <a:alpha val="20000"/>
                </a:schemeClr>
              </a:solid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ounded Rectangle 179"/>
              <p:cNvSpPr/>
              <p:nvPr/>
            </p:nvSpPr>
            <p:spPr>
              <a:xfrm>
                <a:off x="2150608" y="2997697"/>
                <a:ext cx="1308999" cy="2286000"/>
              </a:xfrm>
              <a:prstGeom prst="roundRect">
                <a:avLst/>
              </a:prstGeom>
              <a:solidFill>
                <a:schemeClr val="accent6">
                  <a:lumMod val="75000"/>
                  <a:alpha val="20000"/>
                </a:schemeClr>
              </a:solidFill>
              <a:ln w="412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01" name="Straight Arrow Connector 100"/>
          <p:cNvCxnSpPr/>
          <p:nvPr/>
        </p:nvCxnSpPr>
        <p:spPr>
          <a:xfrm>
            <a:off x="3178344" y="2460896"/>
            <a:ext cx="1161072" cy="353327"/>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3152944" y="2546888"/>
            <a:ext cx="1257896" cy="256908"/>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6244475" y="2849876"/>
            <a:ext cx="1260389" cy="166576"/>
          </a:xfrm>
          <a:prstGeom prst="straightConnector1">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6244475" y="2827506"/>
            <a:ext cx="1251082" cy="187470"/>
          </a:xfrm>
          <a:prstGeom prst="straightConnector1">
            <a:avLst/>
          </a:prstGeom>
          <a:ln>
            <a:solidFill>
              <a:schemeClr val="accent5">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3152944" y="3126885"/>
            <a:ext cx="1257897" cy="32511"/>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pic>
        <p:nvPicPr>
          <p:cNvPr id="229" name="Picture 2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8545" y="1321159"/>
            <a:ext cx="362254" cy="357700"/>
          </a:xfrm>
          <a:prstGeom prst="rect">
            <a:avLst/>
          </a:prstGeom>
        </p:spPr>
      </p:pic>
      <p:pic>
        <p:nvPicPr>
          <p:cNvPr id="230" name="Picture 2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0835" y="1274361"/>
            <a:ext cx="450614" cy="444950"/>
          </a:xfrm>
          <a:prstGeom prst="rect">
            <a:avLst/>
          </a:prstGeom>
        </p:spPr>
      </p:pic>
      <p:sp>
        <p:nvSpPr>
          <p:cNvPr id="106" name="Rectangle 105"/>
          <p:cNvSpPr/>
          <p:nvPr/>
        </p:nvSpPr>
        <p:spPr>
          <a:xfrm>
            <a:off x="850900" y="4394202"/>
            <a:ext cx="7270417" cy="908303"/>
          </a:xfrm>
          <a:prstGeom prst="rect">
            <a:avLst/>
          </a:prstGeom>
          <a:solidFill>
            <a:srgbClr val="000090"/>
          </a:solidFill>
          <a:ln/>
        </p:spPr>
        <p:style>
          <a:lnRef idx="3">
            <a:schemeClr val="lt1"/>
          </a:lnRef>
          <a:fillRef idx="1">
            <a:schemeClr val="accent4"/>
          </a:fillRef>
          <a:effectRef idx="1">
            <a:schemeClr val="accent4"/>
          </a:effectRef>
          <a:fontRef idx="minor">
            <a:schemeClr val="lt1"/>
          </a:fontRef>
        </p:style>
        <p:txBody>
          <a:bodyPr rtlCol="0" anchor="ctr"/>
          <a:lstStyle/>
          <a:p>
            <a:pPr>
              <a:lnSpc>
                <a:spcPct val="70000"/>
              </a:lnSpc>
            </a:pPr>
            <a:r>
              <a:rPr lang="en-US" sz="3000" b="1" dirty="0"/>
              <a:t> </a:t>
            </a:r>
            <a:r>
              <a:rPr lang="en-US" sz="3000" b="1" dirty="0" smtClean="0"/>
              <a:t>min </a:t>
            </a:r>
            <a:r>
              <a:rPr lang="en-US" sz="3000" b="1" spc="-700" dirty="0" smtClean="0"/>
              <a:t>|</a:t>
            </a:r>
            <a:r>
              <a:rPr lang="en-US" sz="3000" b="1" spc="-700" dirty="0"/>
              <a:t>|</a:t>
            </a:r>
            <a:r>
              <a:rPr lang="en-US" sz="3000" b="1" dirty="0"/>
              <a:t> </a:t>
            </a:r>
            <a:r>
              <a:rPr lang="en-US" sz="3000" b="1" dirty="0" smtClean="0">
                <a:solidFill>
                  <a:srgbClr val="FF6600"/>
                </a:solidFill>
              </a:rPr>
              <a:t>P</a:t>
            </a:r>
            <a:r>
              <a:rPr lang="en-US" sz="3000" b="1" dirty="0" smtClean="0"/>
              <a:t>A</a:t>
            </a:r>
            <a:r>
              <a:rPr lang="en-US" sz="3000" b="1" dirty="0" smtClean="0">
                <a:solidFill>
                  <a:srgbClr val="1A7487"/>
                </a:solidFill>
              </a:rPr>
              <a:t>Q</a:t>
            </a:r>
            <a:r>
              <a:rPr lang="en-US" sz="3000" b="1" dirty="0" smtClean="0"/>
              <a:t> </a:t>
            </a:r>
            <a:r>
              <a:rPr lang="en-US" sz="3000" b="1" dirty="0"/>
              <a:t>- B</a:t>
            </a:r>
            <a:r>
              <a:rPr lang="en-US" sz="3000" b="1" spc="-740" dirty="0"/>
              <a:t>||</a:t>
            </a:r>
            <a:r>
              <a:rPr lang="en-US" sz="3000" b="1" spc="-600" dirty="0"/>
              <a:t> </a:t>
            </a:r>
            <a:r>
              <a:rPr lang="en-US" sz="3000" b="1" spc="-760" dirty="0"/>
              <a:t>     </a:t>
            </a:r>
            <a:r>
              <a:rPr lang="en-US" sz="3000" b="1" spc="-760" baseline="-25000" dirty="0"/>
              <a:t>F</a:t>
            </a:r>
            <a:r>
              <a:rPr lang="en-US" sz="3000" b="1" spc="-760" dirty="0"/>
              <a:t> </a:t>
            </a:r>
            <a:r>
              <a:rPr lang="en-US" sz="3000" b="1" spc="-760" baseline="30000" dirty="0" smtClean="0"/>
              <a:t>2  </a:t>
            </a:r>
            <a:r>
              <a:rPr lang="en-US" sz="3000" b="1" dirty="0"/>
              <a:t>  </a:t>
            </a:r>
            <a:r>
              <a:rPr lang="en-US" sz="3000" b="1" dirty="0" smtClean="0"/>
              <a:t>+</a:t>
            </a:r>
            <a:r>
              <a:rPr lang="en-US" sz="3000" b="1" dirty="0" err="1"/>
              <a:t>λ</a:t>
            </a:r>
            <a:r>
              <a:rPr lang="en-US" sz="3000" b="1" spc="-700" dirty="0"/>
              <a:t>||</a:t>
            </a:r>
            <a:r>
              <a:rPr lang="en-US" sz="3000" b="1" dirty="0"/>
              <a:t> </a:t>
            </a:r>
            <a:r>
              <a:rPr lang="en-US" sz="3000" b="1" dirty="0">
                <a:solidFill>
                  <a:srgbClr val="FF6600"/>
                </a:solidFill>
              </a:rPr>
              <a:t>P</a:t>
            </a:r>
            <a:r>
              <a:rPr lang="en-US" sz="3000" b="1" spc="-740" dirty="0"/>
              <a:t>||</a:t>
            </a:r>
            <a:r>
              <a:rPr lang="en-US" sz="3000" b="1" spc="-600" dirty="0"/>
              <a:t> </a:t>
            </a:r>
            <a:r>
              <a:rPr lang="en-US" sz="3000" b="1" spc="-760" dirty="0"/>
              <a:t>     </a:t>
            </a:r>
            <a:r>
              <a:rPr lang="en-US" sz="3000" b="1" spc="-760" baseline="-25000" dirty="0"/>
              <a:t>1</a:t>
            </a:r>
            <a:r>
              <a:rPr lang="en-US" sz="3000" b="1" dirty="0"/>
              <a:t> + μ</a:t>
            </a:r>
            <a:r>
              <a:rPr lang="en-US" sz="3000" b="1" spc="-700" dirty="0"/>
              <a:t>||</a:t>
            </a:r>
            <a:r>
              <a:rPr lang="en-US" sz="3000" b="1" dirty="0"/>
              <a:t> </a:t>
            </a:r>
            <a:r>
              <a:rPr lang="en-US" sz="3000" b="1" dirty="0">
                <a:solidFill>
                  <a:srgbClr val="1A7487"/>
                </a:solidFill>
              </a:rPr>
              <a:t>Q</a:t>
            </a:r>
            <a:r>
              <a:rPr lang="en-US" sz="3000" b="1" spc="-740" dirty="0"/>
              <a:t>||</a:t>
            </a:r>
            <a:r>
              <a:rPr lang="en-US" sz="3000" b="1" spc="-600" dirty="0"/>
              <a:t> </a:t>
            </a:r>
            <a:r>
              <a:rPr lang="en-US" sz="3000" b="1" spc="-760" dirty="0"/>
              <a:t>     </a:t>
            </a:r>
            <a:r>
              <a:rPr lang="en-US" sz="3000" b="1" spc="-760" baseline="-25000" dirty="0" smtClean="0"/>
              <a:t>1</a:t>
            </a:r>
          </a:p>
          <a:p>
            <a:pPr algn="l">
              <a:lnSpc>
                <a:spcPct val="70000"/>
              </a:lnSpc>
            </a:pPr>
            <a:r>
              <a:rPr lang="en-US" sz="3000" b="1" dirty="0" smtClean="0"/>
              <a:t>    </a:t>
            </a:r>
            <a:r>
              <a:rPr lang="en-US" sz="3000" b="1" dirty="0" smtClean="0">
                <a:solidFill>
                  <a:srgbClr val="FF6600"/>
                </a:solidFill>
              </a:rPr>
              <a:t>P</a:t>
            </a:r>
            <a:r>
              <a:rPr lang="en-US" sz="3000" b="1" dirty="0"/>
              <a:t>,</a:t>
            </a:r>
            <a:r>
              <a:rPr lang="en-US" sz="3000" b="1" dirty="0">
                <a:solidFill>
                  <a:srgbClr val="1A7487"/>
                </a:solidFill>
              </a:rPr>
              <a:t>Q</a:t>
            </a:r>
            <a:endParaRPr lang="en-US" sz="3000" dirty="0">
              <a:solidFill>
                <a:srgbClr val="1A7487"/>
              </a:solidFill>
              <a:latin typeface="Trebuchet MS"/>
              <a:cs typeface="Trebuchet MS"/>
            </a:endParaRPr>
          </a:p>
        </p:txBody>
      </p:sp>
      <p:sp>
        <p:nvSpPr>
          <p:cNvPr id="109" name="Rectangle 108"/>
          <p:cNvSpPr/>
          <p:nvPr/>
        </p:nvSpPr>
        <p:spPr>
          <a:xfrm>
            <a:off x="1763312" y="5389045"/>
            <a:ext cx="715232" cy="745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ts val="1900"/>
              </a:lnSpc>
            </a:pPr>
            <a:r>
              <a:rPr lang="en-US" sz="2400" b="1" dirty="0" smtClean="0">
                <a:solidFill>
                  <a:schemeClr val="tx1"/>
                </a:solidFill>
              </a:rPr>
              <a:t>P</a:t>
            </a:r>
          </a:p>
        </p:txBody>
      </p:sp>
      <p:sp>
        <p:nvSpPr>
          <p:cNvPr id="110" name="Rectangle 109"/>
          <p:cNvSpPr/>
          <p:nvPr/>
        </p:nvSpPr>
        <p:spPr>
          <a:xfrm>
            <a:off x="2616340" y="5389045"/>
            <a:ext cx="308429" cy="745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ts val="1900"/>
              </a:lnSpc>
            </a:pPr>
            <a:r>
              <a:rPr lang="en-US" sz="2400" b="1" dirty="0" smtClean="0">
                <a:solidFill>
                  <a:schemeClr val="tx1"/>
                </a:solidFill>
              </a:rPr>
              <a:t>A</a:t>
            </a:r>
            <a:endParaRPr lang="en-US" sz="2400" b="1" dirty="0">
              <a:solidFill>
                <a:schemeClr val="tx1"/>
              </a:solidFill>
            </a:endParaRPr>
          </a:p>
        </p:txBody>
      </p:sp>
      <p:sp>
        <p:nvSpPr>
          <p:cNvPr id="111" name="Rectangle 110"/>
          <p:cNvSpPr/>
          <p:nvPr/>
        </p:nvSpPr>
        <p:spPr>
          <a:xfrm>
            <a:off x="3050268" y="5389045"/>
            <a:ext cx="308429" cy="3108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ts val="1900"/>
              </a:lnSpc>
            </a:pPr>
            <a:r>
              <a:rPr lang="en-US" sz="2400" b="1" dirty="0" smtClean="0">
                <a:solidFill>
                  <a:schemeClr val="tx1"/>
                </a:solidFill>
              </a:rPr>
              <a:t>Q</a:t>
            </a:r>
          </a:p>
        </p:txBody>
      </p:sp>
      <p:sp>
        <p:nvSpPr>
          <p:cNvPr id="112" name="Rectangle 111"/>
          <p:cNvSpPr/>
          <p:nvPr/>
        </p:nvSpPr>
        <p:spPr>
          <a:xfrm>
            <a:off x="3656865" y="5389045"/>
            <a:ext cx="308429" cy="745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ts val="1900"/>
              </a:lnSpc>
            </a:pPr>
            <a:r>
              <a:rPr lang="en-US" sz="2400" b="1" dirty="0" smtClean="0">
                <a:solidFill>
                  <a:schemeClr val="tx1"/>
                </a:solidFill>
              </a:rPr>
              <a:t>B</a:t>
            </a:r>
          </a:p>
        </p:txBody>
      </p:sp>
      <p:grpSp>
        <p:nvGrpSpPr>
          <p:cNvPr id="113" name="Group 112"/>
          <p:cNvGrpSpPr/>
          <p:nvPr/>
        </p:nvGrpSpPr>
        <p:grpSpPr>
          <a:xfrm>
            <a:off x="5465177" y="4953000"/>
            <a:ext cx="1511300" cy="1048868"/>
            <a:chOff x="5465177" y="4953000"/>
            <a:chExt cx="1511300" cy="1048868"/>
          </a:xfrm>
        </p:grpSpPr>
        <p:cxnSp>
          <p:nvCxnSpPr>
            <p:cNvPr id="114" name="Straight Arrow Connector 113"/>
            <p:cNvCxnSpPr/>
            <p:nvPr/>
          </p:nvCxnSpPr>
          <p:spPr>
            <a:xfrm flipH="1" flipV="1">
              <a:off x="5551449" y="4953000"/>
              <a:ext cx="609498" cy="670742"/>
            </a:xfrm>
            <a:prstGeom prst="straightConnector1">
              <a:avLst/>
            </a:prstGeom>
            <a:ln w="381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6153600" y="4953000"/>
              <a:ext cx="716448" cy="688866"/>
            </a:xfrm>
            <a:prstGeom prst="straightConnector1">
              <a:avLst/>
            </a:prstGeom>
            <a:ln w="381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465177" y="5509425"/>
              <a:ext cx="1511300" cy="492443"/>
            </a:xfrm>
            <a:prstGeom prst="rect">
              <a:avLst/>
            </a:prstGeom>
            <a:noFill/>
          </p:spPr>
          <p:txBody>
            <a:bodyPr wrap="square" rtlCol="0">
              <a:spAutoFit/>
            </a:bodyPr>
            <a:lstStyle/>
            <a:p>
              <a:r>
                <a:rPr lang="en-US" sz="2600" b="1" dirty="0" err="1" smtClean="0">
                  <a:solidFill>
                    <a:schemeClr val="tx1">
                      <a:lumMod val="65000"/>
                      <a:lumOff val="35000"/>
                    </a:schemeClr>
                  </a:solidFill>
                  <a:latin typeface="Trebuchet MS"/>
                </a:rPr>
                <a:t>sparsity</a:t>
              </a:r>
              <a:endParaRPr lang="en-US" sz="2600" b="1" dirty="0" smtClean="0">
                <a:solidFill>
                  <a:schemeClr val="tx1">
                    <a:lumMod val="65000"/>
                    <a:lumOff val="35000"/>
                  </a:schemeClr>
                </a:solidFill>
                <a:latin typeface="Trebuchet MS"/>
              </a:endParaRPr>
            </a:p>
          </p:txBody>
        </p:sp>
      </p:grpSp>
    </p:spTree>
  </p:cSld>
  <p:clrMapOvr>
    <a:masterClrMapping/>
  </p:clrMapOvr>
  <p:transition xmlns:p14="http://schemas.microsoft.com/office/powerpoint/2010/main" advTm="3548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78"/>
            <a:ext cx="9144000" cy="913422"/>
          </a:xfrm>
        </p:spPr>
        <p:txBody>
          <a:bodyPr>
            <a:normAutofit/>
          </a:bodyPr>
          <a:lstStyle/>
          <a:p>
            <a:r>
              <a:rPr lang="en-US" dirty="0" smtClean="0"/>
              <a:t>Big-Align: Accuracy vs. Runtime</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57</a:t>
            </a:fld>
            <a:endParaRPr lang="en-US" dirty="0"/>
          </a:p>
        </p:txBody>
      </p:sp>
      <p:grpSp>
        <p:nvGrpSpPr>
          <p:cNvPr id="3" name="Group 23"/>
          <p:cNvGrpSpPr/>
          <p:nvPr/>
        </p:nvGrpSpPr>
        <p:grpSpPr>
          <a:xfrm>
            <a:off x="685800" y="1056857"/>
            <a:ext cx="7708900" cy="3883588"/>
            <a:chOff x="685800" y="1056857"/>
            <a:chExt cx="7708900" cy="3883588"/>
          </a:xfrm>
        </p:grpSpPr>
        <p:pic>
          <p:nvPicPr>
            <p:cNvPr id="25" name="Picture 24" descr="figure5b_logx_accuracy_VS_runtime.png"/>
            <p:cNvPicPr>
              <a:picLocks noChangeAspect="1"/>
            </p:cNvPicPr>
            <p:nvPr/>
          </p:nvPicPr>
          <p:blipFill>
            <a:blip r:embed="rId3" cstate="screen">
              <a:extLst>
                <a:ext uri="{28A0092B-C50C-407E-A947-70E740481C1C}">
                  <a14:useLocalDpi xmlns:a14="http://schemas.microsoft.com/office/drawing/2010/main"/>
                </a:ext>
              </a:extLst>
            </a:blip>
            <a:srcRect t="9261"/>
            <a:stretch>
              <a:fillRect/>
            </a:stretch>
          </p:blipFill>
          <p:spPr>
            <a:xfrm>
              <a:off x="685800" y="1056857"/>
              <a:ext cx="7708900" cy="3883588"/>
            </a:xfrm>
            <a:prstGeom prst="rect">
              <a:avLst/>
            </a:prstGeom>
          </p:spPr>
        </p:pic>
        <p:sp>
          <p:nvSpPr>
            <p:cNvPr id="26" name="Rectangle 25"/>
            <p:cNvSpPr/>
            <p:nvPr/>
          </p:nvSpPr>
          <p:spPr>
            <a:xfrm>
              <a:off x="5513491" y="1186087"/>
              <a:ext cx="2113270" cy="16925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487221" y="3277510"/>
              <a:ext cx="1640409" cy="430887"/>
            </a:xfrm>
            <a:prstGeom prst="rect">
              <a:avLst/>
            </a:prstGeom>
            <a:noFill/>
          </p:spPr>
          <p:txBody>
            <a:bodyPr wrap="square" rtlCol="0">
              <a:spAutoFit/>
            </a:bodyPr>
            <a:lstStyle/>
            <a:p>
              <a:r>
                <a:rPr lang="en-US" sz="2200" b="1" dirty="0" err="1" smtClean="0">
                  <a:solidFill>
                    <a:srgbClr val="4BEB00"/>
                  </a:solidFill>
                </a:rPr>
                <a:t>Umeyama</a:t>
              </a:r>
              <a:endParaRPr lang="en-US" sz="2200" b="1" dirty="0">
                <a:solidFill>
                  <a:srgbClr val="4BEB00"/>
                </a:solidFill>
              </a:endParaRPr>
            </a:p>
          </p:txBody>
        </p:sp>
        <p:sp>
          <p:nvSpPr>
            <p:cNvPr id="31" name="TextBox 30"/>
            <p:cNvSpPr txBox="1"/>
            <p:nvPr/>
          </p:nvSpPr>
          <p:spPr>
            <a:xfrm>
              <a:off x="5513491" y="3708397"/>
              <a:ext cx="1804225" cy="430887"/>
            </a:xfrm>
            <a:prstGeom prst="rect">
              <a:avLst/>
            </a:prstGeom>
            <a:noFill/>
          </p:spPr>
          <p:txBody>
            <a:bodyPr wrap="square" rtlCol="0">
              <a:spAutoFit/>
            </a:bodyPr>
            <a:lstStyle/>
            <a:p>
              <a:r>
                <a:rPr lang="en-US" sz="2200" b="1" dirty="0" err="1" smtClean="0">
                  <a:solidFill>
                    <a:srgbClr val="0000FF"/>
                  </a:solidFill>
                </a:rPr>
                <a:t>NetAlign</a:t>
              </a:r>
              <a:endParaRPr lang="en-US" sz="2200" b="1" dirty="0">
                <a:solidFill>
                  <a:srgbClr val="0000FF"/>
                </a:solidFill>
              </a:endParaRPr>
            </a:p>
          </p:txBody>
        </p:sp>
        <p:sp>
          <p:nvSpPr>
            <p:cNvPr id="33" name="TextBox 32"/>
            <p:cNvSpPr txBox="1"/>
            <p:nvPr/>
          </p:nvSpPr>
          <p:spPr>
            <a:xfrm>
              <a:off x="6192126" y="2461422"/>
              <a:ext cx="1821157" cy="430887"/>
            </a:xfrm>
            <a:prstGeom prst="rect">
              <a:avLst/>
            </a:prstGeom>
            <a:noFill/>
          </p:spPr>
          <p:txBody>
            <a:bodyPr wrap="square" rtlCol="0">
              <a:spAutoFit/>
            </a:bodyPr>
            <a:lstStyle/>
            <a:p>
              <a:r>
                <a:rPr lang="en-US" sz="2200" b="1" dirty="0" smtClean="0"/>
                <a:t>NMF-based</a:t>
              </a:r>
              <a:endParaRPr lang="en-US" sz="2200" b="1" dirty="0"/>
            </a:p>
          </p:txBody>
        </p:sp>
      </p:grpSp>
      <p:pic>
        <p:nvPicPr>
          <p:cNvPr id="15" name="Picture 14" descr="target.jpg"/>
          <p:cNvPicPr>
            <a:picLocks noChangeAspect="1"/>
          </p:cNvPicPr>
          <p:nvPr/>
        </p:nvPicPr>
        <p:blipFill>
          <a:blip r:embed="rId4"/>
          <a:stretch>
            <a:fillRect/>
          </a:stretch>
        </p:blipFill>
        <p:spPr>
          <a:xfrm>
            <a:off x="1745087" y="893234"/>
            <a:ext cx="712889" cy="740664"/>
          </a:xfrm>
          <a:prstGeom prst="rect">
            <a:avLst/>
          </a:prstGeom>
        </p:spPr>
      </p:pic>
      <p:sp>
        <p:nvSpPr>
          <p:cNvPr id="13" name="Oval 12"/>
          <p:cNvSpPr/>
          <p:nvPr/>
        </p:nvSpPr>
        <p:spPr>
          <a:xfrm rot="20283216">
            <a:off x="4314855" y="882565"/>
            <a:ext cx="1044378" cy="1536700"/>
          </a:xfrm>
          <a:prstGeom prst="ellipse">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029086" y="1627070"/>
            <a:ext cx="2400283" cy="861774"/>
          </a:xfrm>
          <a:prstGeom prst="rect">
            <a:avLst/>
          </a:prstGeom>
          <a:noFill/>
        </p:spPr>
        <p:txBody>
          <a:bodyPr wrap="square" rtlCol="0">
            <a:spAutoFit/>
          </a:bodyPr>
          <a:lstStyle/>
          <a:p>
            <a:r>
              <a:rPr lang="en-US" sz="2500" b="1" dirty="0" err="1" smtClean="0">
                <a:solidFill>
                  <a:srgbClr val="FF0000"/>
                </a:solidFill>
              </a:rPr>
              <a:t>BiG</a:t>
            </a:r>
            <a:r>
              <a:rPr lang="en-US" sz="2500" b="1" dirty="0" smtClean="0">
                <a:solidFill>
                  <a:srgbClr val="FF0000"/>
                </a:solidFill>
              </a:rPr>
              <a:t>-Align</a:t>
            </a:r>
          </a:p>
          <a:p>
            <a:r>
              <a:rPr lang="en-US" sz="2500" b="1" dirty="0" smtClean="0">
                <a:solidFill>
                  <a:srgbClr val="FF0000"/>
                </a:solidFill>
              </a:rPr>
              <a:t>skip</a:t>
            </a:r>
          </a:p>
        </p:txBody>
      </p:sp>
      <p:sp>
        <p:nvSpPr>
          <p:cNvPr id="35" name="TextBox 34"/>
          <p:cNvSpPr txBox="1"/>
          <p:nvPr/>
        </p:nvSpPr>
        <p:spPr>
          <a:xfrm>
            <a:off x="4991984" y="1056857"/>
            <a:ext cx="2400283" cy="861774"/>
          </a:xfrm>
          <a:prstGeom prst="rect">
            <a:avLst/>
          </a:prstGeom>
          <a:noFill/>
        </p:spPr>
        <p:txBody>
          <a:bodyPr wrap="square" rtlCol="0">
            <a:spAutoFit/>
          </a:bodyPr>
          <a:lstStyle/>
          <a:p>
            <a:r>
              <a:rPr lang="en-US" sz="2500" b="1" dirty="0" err="1" smtClean="0">
                <a:solidFill>
                  <a:srgbClr val="FF0000"/>
                </a:solidFill>
              </a:rPr>
              <a:t>BiG</a:t>
            </a:r>
            <a:r>
              <a:rPr lang="en-US" sz="2500" b="1" dirty="0" smtClean="0">
                <a:solidFill>
                  <a:srgbClr val="FF0000"/>
                </a:solidFill>
              </a:rPr>
              <a:t>-Align</a:t>
            </a:r>
          </a:p>
          <a:p>
            <a:r>
              <a:rPr lang="en-US" sz="2500" b="1" dirty="0" smtClean="0">
                <a:solidFill>
                  <a:srgbClr val="FF0000"/>
                </a:solidFill>
              </a:rPr>
              <a:t>exact</a:t>
            </a:r>
          </a:p>
        </p:txBody>
      </p:sp>
      <p:pic>
        <p:nvPicPr>
          <p:cNvPr id="16" name="Picture 15"/>
          <p:cNvPicPr>
            <a:picLocks noChangeAspect="1"/>
          </p:cNvPicPr>
          <p:nvPr/>
        </p:nvPicPr>
        <p:blipFill>
          <a:blip r:embed="rId5"/>
          <a:stretch>
            <a:fillRect/>
          </a:stretch>
        </p:blipFill>
        <p:spPr>
          <a:xfrm>
            <a:off x="8025776" y="851569"/>
            <a:ext cx="904330" cy="904330"/>
          </a:xfrm>
          <a:prstGeom prst="rect">
            <a:avLst/>
          </a:prstGeom>
        </p:spPr>
      </p:pic>
      <p:sp>
        <p:nvSpPr>
          <p:cNvPr id="17" name="Rounded Rectangle 16"/>
          <p:cNvSpPr/>
          <p:nvPr/>
        </p:nvSpPr>
        <p:spPr>
          <a:xfrm>
            <a:off x="533399" y="5247768"/>
            <a:ext cx="7810502" cy="981916"/>
          </a:xfrm>
          <a:prstGeom prst="roundRect">
            <a:avLst>
              <a:gd name="adj" fmla="val 4955"/>
            </a:avLst>
          </a:prstGeom>
          <a:solidFill>
            <a:schemeClr val="bg1"/>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buNone/>
            </a:pPr>
            <a:r>
              <a:rPr lang="en-US" sz="3200" b="1" dirty="0" smtClean="0">
                <a:solidFill>
                  <a:schemeClr val="tx1"/>
                </a:solidFill>
              </a:rPr>
              <a:t>Big-Align improves both speed and accuracy.</a:t>
            </a:r>
            <a:endParaRPr lang="el-GR" sz="3200" b="1" dirty="0" smtClean="0">
              <a:solidFill>
                <a:schemeClr val="tx1"/>
              </a:solidFill>
            </a:endParaRPr>
          </a:p>
        </p:txBody>
      </p:sp>
    </p:spTree>
  </p:cSld>
  <p:clrMapOvr>
    <a:masterClrMapping/>
  </p:clrMapOvr>
  <p:transition xmlns:p14="http://schemas.microsoft.com/office/powerpoint/2010/main" advTm="490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8"/>
            <a:ext cx="8686800" cy="1143000"/>
          </a:xfrm>
        </p:spPr>
        <p:txBody>
          <a:bodyPr>
            <a:normAutofit fontScale="90000"/>
          </a:bodyPr>
          <a:lstStyle/>
          <a:p>
            <a:r>
              <a:rPr lang="en-US" dirty="0" err="1" smtClean="0"/>
              <a:t>Uni</a:t>
            </a:r>
            <a:r>
              <a:rPr lang="en-US" dirty="0" smtClean="0"/>
              <a:t>-Align: </a:t>
            </a:r>
            <a:br>
              <a:rPr lang="en-US" dirty="0" smtClean="0"/>
            </a:br>
            <a:r>
              <a:rPr lang="en-US" dirty="0" smtClean="0"/>
              <a:t>Accuracy vs. Runtime </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58</a:t>
            </a:fld>
            <a:endParaRPr lang="en-US" dirty="0"/>
          </a:p>
        </p:txBody>
      </p:sp>
      <p:grpSp>
        <p:nvGrpSpPr>
          <p:cNvPr id="3" name="Group 23"/>
          <p:cNvGrpSpPr/>
          <p:nvPr/>
        </p:nvGrpSpPr>
        <p:grpSpPr>
          <a:xfrm>
            <a:off x="613418" y="1053335"/>
            <a:ext cx="8390882" cy="5154324"/>
            <a:chOff x="965200" y="710435"/>
            <a:chExt cx="8390882" cy="5154324"/>
          </a:xfrm>
        </p:grpSpPr>
        <p:grpSp>
          <p:nvGrpSpPr>
            <p:cNvPr id="4" name="Group 22"/>
            <p:cNvGrpSpPr/>
            <p:nvPr/>
          </p:nvGrpSpPr>
          <p:grpSpPr>
            <a:xfrm>
              <a:off x="965200" y="862832"/>
              <a:ext cx="8390882" cy="5001927"/>
              <a:chOff x="965200" y="862832"/>
              <a:chExt cx="8390882" cy="5001927"/>
            </a:xfrm>
          </p:grpSpPr>
          <p:pic>
            <p:nvPicPr>
              <p:cNvPr id="14" name="Picture 13" descr="figure6a_logx_accuracy_VS_runtimeUNIPARTITE.png"/>
              <p:cNvPicPr>
                <a:picLocks noChangeAspect="1"/>
              </p:cNvPicPr>
              <p:nvPr/>
            </p:nvPicPr>
            <p:blipFill>
              <a:blip r:embed="rId3" cstate="screen">
                <a:extLst>
                  <a:ext uri="{28A0092B-C50C-407E-A947-70E740481C1C}">
                    <a14:useLocalDpi xmlns:a14="http://schemas.microsoft.com/office/drawing/2010/main"/>
                  </a:ext>
                </a:extLst>
              </a:blip>
              <a:srcRect t="8232"/>
              <a:stretch>
                <a:fillRect/>
              </a:stretch>
            </p:blipFill>
            <p:spPr>
              <a:xfrm>
                <a:off x="965200" y="901321"/>
                <a:ext cx="7327900" cy="3733528"/>
              </a:xfrm>
              <a:prstGeom prst="rect">
                <a:avLst/>
              </a:prstGeom>
            </p:spPr>
          </p:pic>
          <p:sp>
            <p:nvSpPr>
              <p:cNvPr id="12" name="Oval 11"/>
              <p:cNvSpPr/>
              <p:nvPr/>
            </p:nvSpPr>
            <p:spPr>
              <a:xfrm>
                <a:off x="2347755" y="862832"/>
                <a:ext cx="1950022" cy="561042"/>
              </a:xfrm>
              <a:prstGeom prst="ellipse">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158260" y="1513174"/>
                <a:ext cx="1821157" cy="430887"/>
              </a:xfrm>
              <a:prstGeom prst="rect">
                <a:avLst/>
              </a:prstGeom>
              <a:noFill/>
            </p:spPr>
            <p:txBody>
              <a:bodyPr wrap="square" rtlCol="0">
                <a:spAutoFit/>
              </a:bodyPr>
              <a:lstStyle/>
              <a:p>
                <a:r>
                  <a:rPr lang="en-US" sz="2200" b="1" dirty="0" smtClean="0"/>
                  <a:t>NMF-based</a:t>
                </a:r>
                <a:endParaRPr lang="en-US" sz="2200" b="1" dirty="0"/>
              </a:p>
            </p:txBody>
          </p:sp>
          <p:sp>
            <p:nvSpPr>
              <p:cNvPr id="16" name="TextBox 15"/>
              <p:cNvSpPr txBox="1"/>
              <p:nvPr/>
            </p:nvSpPr>
            <p:spPr>
              <a:xfrm>
                <a:off x="4297777" y="2092557"/>
                <a:ext cx="1804225" cy="430887"/>
              </a:xfrm>
              <a:prstGeom prst="rect">
                <a:avLst/>
              </a:prstGeom>
              <a:noFill/>
            </p:spPr>
            <p:txBody>
              <a:bodyPr wrap="square" rtlCol="0">
                <a:spAutoFit/>
              </a:bodyPr>
              <a:lstStyle/>
              <a:p>
                <a:r>
                  <a:rPr lang="en-US" sz="2200" b="1" dirty="0" err="1" smtClean="0">
                    <a:solidFill>
                      <a:srgbClr val="0000FF"/>
                    </a:solidFill>
                  </a:rPr>
                  <a:t>NetAlign</a:t>
                </a:r>
                <a:endParaRPr lang="en-US" sz="2200" b="1" dirty="0">
                  <a:solidFill>
                    <a:srgbClr val="0000FF"/>
                  </a:solidFill>
                </a:endParaRPr>
              </a:p>
            </p:txBody>
          </p:sp>
          <p:sp>
            <p:nvSpPr>
              <p:cNvPr id="17" name="TextBox 16"/>
              <p:cNvSpPr txBox="1"/>
              <p:nvPr/>
            </p:nvSpPr>
            <p:spPr>
              <a:xfrm>
                <a:off x="2385623" y="3108180"/>
                <a:ext cx="1640409" cy="430887"/>
              </a:xfrm>
              <a:prstGeom prst="rect">
                <a:avLst/>
              </a:prstGeom>
              <a:noFill/>
            </p:spPr>
            <p:txBody>
              <a:bodyPr wrap="square" rtlCol="0">
                <a:spAutoFit/>
              </a:bodyPr>
              <a:lstStyle/>
              <a:p>
                <a:r>
                  <a:rPr lang="en-US" sz="2200" b="1" dirty="0" err="1" smtClean="0">
                    <a:solidFill>
                      <a:srgbClr val="4BEB00"/>
                    </a:solidFill>
                  </a:rPr>
                  <a:t>Umeyama</a:t>
                </a:r>
                <a:endParaRPr lang="en-US" sz="2200" b="1" dirty="0">
                  <a:solidFill>
                    <a:srgbClr val="4BEB00"/>
                  </a:solidFill>
                </a:endParaRPr>
              </a:p>
            </p:txBody>
          </p:sp>
          <p:sp>
            <p:nvSpPr>
              <p:cNvPr id="18" name="Rectangle 17"/>
              <p:cNvSpPr/>
              <p:nvPr/>
            </p:nvSpPr>
            <p:spPr>
              <a:xfrm>
                <a:off x="5445759" y="2658908"/>
                <a:ext cx="2113270" cy="13881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313889" y="1305343"/>
                <a:ext cx="2400283" cy="477054"/>
              </a:xfrm>
              <a:prstGeom prst="rect">
                <a:avLst/>
              </a:prstGeom>
              <a:noFill/>
            </p:spPr>
            <p:txBody>
              <a:bodyPr wrap="square" rtlCol="0">
                <a:spAutoFit/>
              </a:bodyPr>
              <a:lstStyle/>
              <a:p>
                <a:r>
                  <a:rPr lang="en-US" sz="2500" b="1" dirty="0" err="1" smtClean="0">
                    <a:solidFill>
                      <a:srgbClr val="FF0000"/>
                    </a:solidFill>
                  </a:rPr>
                  <a:t>Uni</a:t>
                </a:r>
                <a:r>
                  <a:rPr lang="en-US" sz="2500" b="1" dirty="0" smtClean="0">
                    <a:solidFill>
                      <a:srgbClr val="FF0000"/>
                    </a:solidFill>
                  </a:rPr>
                  <a:t>-Align</a:t>
                </a:r>
                <a:endParaRPr lang="en-US" sz="2500" b="1" dirty="0">
                  <a:solidFill>
                    <a:srgbClr val="FF0000"/>
                  </a:solidFill>
                </a:endParaRPr>
              </a:p>
            </p:txBody>
          </p:sp>
          <p:sp>
            <p:nvSpPr>
              <p:cNvPr id="20" name="Rounded Rectangle 19"/>
              <p:cNvSpPr/>
              <p:nvPr/>
            </p:nvSpPr>
            <p:spPr>
              <a:xfrm>
                <a:off x="965201" y="4737100"/>
                <a:ext cx="7327900" cy="1127659"/>
              </a:xfrm>
              <a:prstGeom prst="roundRect">
                <a:avLst>
                  <a:gd name="adj" fmla="val 4955"/>
                </a:avLst>
              </a:prstGeom>
              <a:solidFill>
                <a:schemeClr val="bg1"/>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buNone/>
                </a:pPr>
                <a:r>
                  <a:rPr lang="en-US" sz="3200" b="1" dirty="0" err="1" smtClean="0">
                    <a:solidFill>
                      <a:schemeClr val="tx1"/>
                    </a:solidFill>
                  </a:rPr>
                  <a:t>Uni</a:t>
                </a:r>
                <a:r>
                  <a:rPr lang="en-US" sz="3200" b="1" dirty="0" smtClean="0">
                    <a:solidFill>
                      <a:schemeClr val="tx1"/>
                    </a:solidFill>
                  </a:rPr>
                  <a:t>-Align is faster and more accurate than other approaches.</a:t>
                </a:r>
                <a:endParaRPr lang="el-GR" sz="3200" b="1" dirty="0" smtClean="0">
                  <a:solidFill>
                    <a:schemeClr val="tx1"/>
                  </a:solidFill>
                </a:endParaRPr>
              </a:p>
            </p:txBody>
          </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8700" y="862832"/>
                <a:ext cx="707382" cy="707382"/>
              </a:xfrm>
              <a:prstGeom prst="rect">
                <a:avLst/>
              </a:prstGeom>
            </p:spPr>
          </p:pic>
        </p:grpSp>
        <p:pic>
          <p:nvPicPr>
            <p:cNvPr id="13" name="Picture 12" descr="target.jpg"/>
            <p:cNvPicPr>
              <a:picLocks noChangeAspect="1"/>
            </p:cNvPicPr>
            <p:nvPr/>
          </p:nvPicPr>
          <p:blipFill>
            <a:blip r:embed="rId5"/>
            <a:stretch>
              <a:fillRect/>
            </a:stretch>
          </p:blipFill>
          <p:spPr>
            <a:xfrm>
              <a:off x="1573053" y="710435"/>
              <a:ext cx="712889" cy="740664"/>
            </a:xfrm>
            <a:prstGeom prst="rect">
              <a:avLst/>
            </a:prstGeom>
          </p:spPr>
        </p:pic>
      </p:grpSp>
      <p:sp>
        <p:nvSpPr>
          <p:cNvPr id="25" name="Rectangle 24"/>
          <p:cNvSpPr/>
          <p:nvPr/>
        </p:nvSpPr>
        <p:spPr>
          <a:xfrm>
            <a:off x="7553159" y="1999949"/>
            <a:ext cx="1564105" cy="1107996"/>
          </a:xfrm>
          <a:prstGeom prst="rect">
            <a:avLst/>
          </a:prstGeom>
          <a:solidFill>
            <a:schemeClr val="bg1"/>
          </a:solidFill>
          <a:ln w="41275">
            <a:solidFill>
              <a:srgbClr val="000090"/>
            </a:solidFill>
          </a:ln>
        </p:spPr>
        <p:txBody>
          <a:bodyPr wrap="square">
            <a:spAutoFit/>
          </a:bodyPr>
          <a:lstStyle/>
          <a:p>
            <a:r>
              <a:rPr lang="en-US" sz="2200" dirty="0" err="1" smtClean="0"/>
              <a:t>subgraphs</a:t>
            </a:r>
            <a:r>
              <a:rPr lang="en-US" sz="2200" dirty="0" smtClean="0"/>
              <a:t> </a:t>
            </a:r>
          </a:p>
          <a:p>
            <a:r>
              <a:rPr lang="en-US" sz="2200" dirty="0" smtClean="0"/>
              <a:t>(64K </a:t>
            </a:r>
            <a:r>
              <a:rPr lang="en-US" sz="2200" dirty="0" err="1" smtClean="0"/>
              <a:t>x</a:t>
            </a:r>
            <a:r>
              <a:rPr lang="en-US" sz="2200" dirty="0" smtClean="0"/>
              <a:t> 64K users)</a:t>
            </a:r>
            <a:endParaRPr lang="en-US" sz="2200" dirty="0"/>
          </a:p>
        </p:txBody>
      </p:sp>
      <p:sp>
        <p:nvSpPr>
          <p:cNvPr id="22" name="Rectangle 21"/>
          <p:cNvSpPr/>
          <p:nvPr/>
        </p:nvSpPr>
        <p:spPr>
          <a:xfrm>
            <a:off x="1534953" y="2117380"/>
            <a:ext cx="6063608" cy="277146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Apple Casual"/>
              </a:rPr>
              <a:t>Extension to </a:t>
            </a:r>
            <a:r>
              <a:rPr lang="en-US" sz="3200" dirty="0" err="1" smtClean="0">
                <a:latin typeface="Apple Casual"/>
              </a:rPr>
              <a:t>unipartite</a:t>
            </a:r>
            <a:r>
              <a:rPr lang="en-US" sz="3200" dirty="0" smtClean="0">
                <a:latin typeface="Apple Casual"/>
              </a:rPr>
              <a:t> graphs</a:t>
            </a:r>
          </a:p>
          <a:p>
            <a:pPr algn="ctr"/>
            <a:endParaRPr lang="en-US" sz="2800" dirty="0" smtClean="0">
              <a:latin typeface="Apple Casual"/>
            </a:endParaRPr>
          </a:p>
          <a:p>
            <a:pPr algn="ctr"/>
            <a:endParaRPr lang="en-US" sz="2800" dirty="0" smtClean="0">
              <a:latin typeface="Apple Casual"/>
            </a:endParaRPr>
          </a:p>
          <a:p>
            <a:pPr algn="ctr"/>
            <a:r>
              <a:rPr lang="en-US" sz="2500" i="1" dirty="0" smtClean="0">
                <a:latin typeface="Apple Casual"/>
              </a:rPr>
              <a:t>… details in the paper…</a:t>
            </a:r>
            <a:endParaRPr lang="en-US" sz="2500" i="1" dirty="0">
              <a:latin typeface="Apple Casual"/>
            </a:endParaRPr>
          </a:p>
        </p:txBody>
      </p:sp>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032" y="100123"/>
            <a:ext cx="894144" cy="850392"/>
          </a:xfrm>
          <a:prstGeom prst="rect">
            <a:avLst/>
          </a:prstGeom>
        </p:spPr>
      </p:pic>
      <p:pic>
        <p:nvPicPr>
          <p:cNvPr id="29" name="Picture 28">
            <a:hlinkClick r:id="rId7" action="ppaction://hlinksldjump" tooltip="Details"/>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7598404" y="6361798"/>
            <a:ext cx="456098" cy="456098"/>
          </a:xfrm>
          <a:prstGeom prst="rect">
            <a:avLst/>
          </a:prstGeom>
        </p:spPr>
      </p:pic>
    </p:spTree>
  </p:cSld>
  <p:clrMapOvr>
    <a:masterClrMapping/>
  </p:clrMapOvr>
  <p:transition xmlns:p14="http://schemas.microsoft.com/office/powerpoint/2010/main" advTm="5144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5" y="-179784"/>
            <a:ext cx="9025982" cy="1143000"/>
          </a:xfrm>
        </p:spPr>
        <p:txBody>
          <a:bodyPr>
            <a:normAutofit/>
          </a:bodyPr>
          <a:lstStyle/>
          <a:p>
            <a:r>
              <a:rPr lang="en-US" dirty="0" smtClean="0"/>
              <a:t>Beyond </a:t>
            </a:r>
            <a:r>
              <a:rPr lang="en-US" dirty="0" err="1" smtClean="0"/>
              <a:t>BiG</a:t>
            </a:r>
            <a:r>
              <a:rPr lang="en-US" dirty="0" smtClean="0"/>
              <a:t>-Align: Multi-way Linkage</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59</a:t>
            </a:fld>
            <a:endParaRPr lang="en-US" dirty="0"/>
          </a:p>
        </p:txBody>
      </p:sp>
      <p:pic>
        <p:nvPicPr>
          <p:cNvPr id="13"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l="2721" r="977"/>
          <a:stretch>
            <a:fillRect/>
          </a:stretch>
        </p:blipFill>
        <p:spPr bwMode="auto">
          <a:xfrm>
            <a:off x="5113866" y="834448"/>
            <a:ext cx="3742954" cy="205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bwMode="auto">
          <a:xfrm>
            <a:off x="4919128" y="865108"/>
            <a:ext cx="4114126" cy="232443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vert="horz" wrap="square" lIns="0" tIns="45720" rIns="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charset="0"/>
              <a:buNone/>
            </a:pPr>
            <a:endParaRPr lang="en-US" dirty="0" smtClean="0">
              <a:solidFill>
                <a:prstClr val="white"/>
              </a:solidFill>
            </a:endParaRPr>
          </a:p>
        </p:txBody>
      </p:sp>
      <p:sp>
        <p:nvSpPr>
          <p:cNvPr id="15" name="Content Placeholder 2"/>
          <p:cNvSpPr>
            <a:spLocks noGrp="1"/>
          </p:cNvSpPr>
          <p:nvPr>
            <p:ph idx="1"/>
          </p:nvPr>
        </p:nvSpPr>
        <p:spPr>
          <a:xfrm>
            <a:off x="347128" y="864929"/>
            <a:ext cx="4114126" cy="2324439"/>
          </a:xfrm>
          <a:noFill/>
          <a:ln w="28575">
            <a:solidFill>
              <a:schemeClr val="tx1"/>
            </a:solidFill>
          </a:ln>
        </p:spPr>
        <p:txBody>
          <a:bodyPr lIns="0" rIns="0"/>
          <a:lstStyle/>
          <a:p>
            <a:pPr marL="457200" lvl="1" indent="0" algn="ctr">
              <a:buNone/>
            </a:pPr>
            <a:r>
              <a:rPr lang="en-US" dirty="0" smtClean="0"/>
              <a:t>~</a:t>
            </a:r>
          </a:p>
        </p:txBody>
      </p:sp>
      <p:sp>
        <p:nvSpPr>
          <p:cNvPr id="17" name="Rectangle 16"/>
          <p:cNvSpPr/>
          <p:nvPr/>
        </p:nvSpPr>
        <p:spPr>
          <a:xfrm>
            <a:off x="364063" y="5705275"/>
            <a:ext cx="8652060" cy="477054"/>
          </a:xfrm>
          <a:prstGeom prst="rect">
            <a:avLst/>
          </a:prstGeom>
          <a:solidFill>
            <a:schemeClr val="tx1"/>
          </a:solidFill>
        </p:spPr>
        <p:txBody>
          <a:bodyPr wrap="square">
            <a:spAutoFit/>
          </a:bodyPr>
          <a:lstStyle/>
          <a:p>
            <a:pPr marL="457200" indent="-457200" fontAlgn="base">
              <a:spcBef>
                <a:spcPct val="0"/>
              </a:spcBef>
              <a:spcAft>
                <a:spcPct val="0"/>
              </a:spcAft>
              <a:buAutoNum type="arabicParenBoth"/>
            </a:pPr>
            <a:r>
              <a:rPr lang="en-US" sz="2500" dirty="0" smtClean="0">
                <a:solidFill>
                  <a:prstClr val="white"/>
                </a:solidFill>
                <a:latin typeface="Arial" charset="0"/>
                <a:cs typeface="Arial" charset="0"/>
              </a:rPr>
              <a:t>All </a:t>
            </a:r>
            <a:r>
              <a:rPr lang="en-US" sz="2500" dirty="0">
                <a:solidFill>
                  <a:prstClr val="white"/>
                </a:solidFill>
                <a:latin typeface="Arial" charset="0"/>
                <a:cs typeface="Arial" charset="0"/>
              </a:rPr>
              <a:t>build upon </a:t>
            </a:r>
            <a:r>
              <a:rPr lang="en-US" sz="2500" dirty="0" err="1" smtClean="0">
                <a:solidFill>
                  <a:prstClr val="white"/>
                </a:solidFill>
                <a:latin typeface="Arial" charset="0"/>
                <a:cs typeface="Arial" charset="0"/>
              </a:rPr>
              <a:t>BiG</a:t>
            </a:r>
            <a:r>
              <a:rPr lang="en-US" sz="2500" dirty="0">
                <a:solidFill>
                  <a:prstClr val="white"/>
                </a:solidFill>
                <a:latin typeface="Arial" charset="0"/>
                <a:cs typeface="Arial" charset="0"/>
              </a:rPr>
              <a:t>-Align</a:t>
            </a:r>
            <a:r>
              <a:rPr lang="en-US" sz="2500" dirty="0" smtClean="0">
                <a:solidFill>
                  <a:prstClr val="white"/>
                </a:solidFill>
                <a:latin typeface="Arial" charset="0"/>
                <a:cs typeface="Arial" charset="0"/>
              </a:rPr>
              <a:t>              (2) Led to </a:t>
            </a:r>
            <a:r>
              <a:rPr lang="en-US" sz="2500" b="1" dirty="0">
                <a:solidFill>
                  <a:srgbClr val="FF0000"/>
                </a:solidFill>
                <a:latin typeface="Arial" charset="0"/>
                <a:cs typeface="Arial" charset="0"/>
              </a:rPr>
              <a:t>7</a:t>
            </a:r>
            <a:r>
              <a:rPr lang="en-US" sz="2500" dirty="0">
                <a:solidFill>
                  <a:prstClr val="white"/>
                </a:solidFill>
                <a:latin typeface="Arial" charset="0"/>
                <a:cs typeface="Arial" charset="0"/>
              </a:rPr>
              <a:t> </a:t>
            </a:r>
            <a:r>
              <a:rPr lang="en-US" sz="2500" dirty="0" smtClean="0">
                <a:solidFill>
                  <a:prstClr val="white"/>
                </a:solidFill>
                <a:latin typeface="Arial" charset="0"/>
                <a:cs typeface="Arial" charset="0"/>
              </a:rPr>
              <a:t>patents</a:t>
            </a:r>
            <a:endParaRPr lang="en-US" sz="2500" i="1" dirty="0">
              <a:solidFill>
                <a:prstClr val="white"/>
              </a:solidFill>
              <a:latin typeface="Times New Roman" pitchFamily="18" charset="0"/>
              <a:cs typeface="Times New Roman" pitchFamily="18" charset="0"/>
            </a:endParaRPr>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3328" y="926069"/>
            <a:ext cx="3982765" cy="138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831" y="3451501"/>
            <a:ext cx="4058870"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61462" y="3383770"/>
            <a:ext cx="4020795" cy="171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2"/>
          <p:cNvSpPr txBox="1">
            <a:spLocks/>
          </p:cNvSpPr>
          <p:nvPr/>
        </p:nvSpPr>
        <p:spPr bwMode="auto">
          <a:xfrm>
            <a:off x="347128" y="3294867"/>
            <a:ext cx="4114126" cy="232443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vert="horz" wrap="square" lIns="0" tIns="45720" rIns="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dirty="0" smtClean="0">
                <a:solidFill>
                  <a:prstClr val="white"/>
                </a:solidFill>
              </a:rPr>
              <a:t>~</a:t>
            </a:r>
          </a:p>
        </p:txBody>
      </p:sp>
      <p:sp>
        <p:nvSpPr>
          <p:cNvPr id="22" name="Rectangle 21"/>
          <p:cNvSpPr/>
          <p:nvPr/>
        </p:nvSpPr>
        <p:spPr>
          <a:xfrm>
            <a:off x="-372050" y="2763334"/>
            <a:ext cx="5079524" cy="461665"/>
          </a:xfrm>
          <a:prstGeom prst="rect">
            <a:avLst/>
          </a:prstGeom>
        </p:spPr>
        <p:txBody>
          <a:bodyPr wrap="square">
            <a:spAutoFit/>
          </a:bodyPr>
          <a:lstStyle/>
          <a:p>
            <a:pPr lvl="1" algn="ctr" fontAlgn="base">
              <a:spcBef>
                <a:spcPct val="0"/>
              </a:spcBef>
              <a:spcAft>
                <a:spcPct val="0"/>
              </a:spcAft>
            </a:pPr>
            <a:r>
              <a:rPr lang="en-US" altLang="zh-CN" sz="2300" b="1" dirty="0">
                <a:solidFill>
                  <a:prstClr val="black"/>
                </a:solidFill>
                <a:latin typeface="Arial" charset="0"/>
                <a:cs typeface="Arial" charset="0"/>
              </a:rPr>
              <a:t>S1: </a:t>
            </a:r>
            <a:r>
              <a:rPr lang="en-US" sz="2300" b="1" dirty="0">
                <a:solidFill>
                  <a:prstClr val="black"/>
                </a:solidFill>
                <a:latin typeface="Arial" charset="0"/>
                <a:cs typeface="Arial" charset="0"/>
              </a:rPr>
              <a:t>Dynamic Graph Linkage</a:t>
            </a:r>
          </a:p>
        </p:txBody>
      </p:sp>
      <p:sp>
        <p:nvSpPr>
          <p:cNvPr id="23" name="Content Placeholder 2"/>
          <p:cNvSpPr txBox="1">
            <a:spLocks/>
          </p:cNvSpPr>
          <p:nvPr/>
        </p:nvSpPr>
        <p:spPr bwMode="auto">
          <a:xfrm>
            <a:off x="4919128" y="3294867"/>
            <a:ext cx="4114126" cy="232443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vert="horz" wrap="square" lIns="0" tIns="45720" rIns="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dirty="0" smtClean="0">
                <a:solidFill>
                  <a:prstClr val="white"/>
                </a:solidFill>
              </a:rPr>
              <a:t>~</a:t>
            </a:r>
          </a:p>
        </p:txBody>
      </p:sp>
      <p:sp>
        <p:nvSpPr>
          <p:cNvPr id="24" name="Rectangle 23"/>
          <p:cNvSpPr/>
          <p:nvPr/>
        </p:nvSpPr>
        <p:spPr>
          <a:xfrm>
            <a:off x="4180558" y="2767337"/>
            <a:ext cx="5162833" cy="461665"/>
          </a:xfrm>
          <a:prstGeom prst="rect">
            <a:avLst/>
          </a:prstGeom>
        </p:spPr>
        <p:txBody>
          <a:bodyPr wrap="square">
            <a:spAutoFit/>
          </a:bodyPr>
          <a:lstStyle/>
          <a:p>
            <a:pPr lvl="1" algn="ctr" fontAlgn="base">
              <a:spcBef>
                <a:spcPct val="0"/>
              </a:spcBef>
              <a:spcAft>
                <a:spcPct val="0"/>
              </a:spcAft>
            </a:pPr>
            <a:r>
              <a:rPr lang="en-US" altLang="zh-CN" sz="2300" b="1" dirty="0">
                <a:solidFill>
                  <a:prstClr val="black"/>
                </a:solidFill>
                <a:latin typeface="Arial" charset="0"/>
                <a:cs typeface="Arial" charset="0"/>
              </a:rPr>
              <a:t>S2: Community-level </a:t>
            </a:r>
            <a:r>
              <a:rPr lang="en-US" sz="2300" b="1" dirty="0">
                <a:solidFill>
                  <a:prstClr val="black"/>
                </a:solidFill>
                <a:latin typeface="Arial" charset="0"/>
                <a:cs typeface="Arial" charset="0"/>
              </a:rPr>
              <a:t>Linkage</a:t>
            </a:r>
          </a:p>
        </p:txBody>
      </p:sp>
      <p:sp>
        <p:nvSpPr>
          <p:cNvPr id="25" name="Rectangle 24"/>
          <p:cNvSpPr/>
          <p:nvPr/>
        </p:nvSpPr>
        <p:spPr>
          <a:xfrm>
            <a:off x="-209843" y="5180342"/>
            <a:ext cx="4773378" cy="461665"/>
          </a:xfrm>
          <a:prstGeom prst="rect">
            <a:avLst/>
          </a:prstGeom>
        </p:spPr>
        <p:txBody>
          <a:bodyPr wrap="square">
            <a:spAutoFit/>
          </a:bodyPr>
          <a:lstStyle/>
          <a:p>
            <a:pPr lvl="1" algn="ctr" fontAlgn="base">
              <a:spcBef>
                <a:spcPct val="0"/>
              </a:spcBef>
              <a:spcAft>
                <a:spcPct val="0"/>
              </a:spcAft>
            </a:pPr>
            <a:r>
              <a:rPr lang="en-US" altLang="zh-CN" sz="2300" b="1" dirty="0">
                <a:solidFill>
                  <a:prstClr val="black"/>
                </a:solidFill>
                <a:latin typeface="Arial" charset="0"/>
                <a:cs typeface="Arial" charset="0"/>
              </a:rPr>
              <a:t>S3: </a:t>
            </a:r>
            <a:r>
              <a:rPr lang="en-US" sz="2300" b="1" dirty="0">
                <a:solidFill>
                  <a:prstClr val="black"/>
                </a:solidFill>
                <a:latin typeface="Arial" charset="0"/>
                <a:cs typeface="Arial" charset="0"/>
              </a:rPr>
              <a:t>Hetero. Graph Linkage</a:t>
            </a:r>
          </a:p>
        </p:txBody>
      </p:sp>
      <p:sp>
        <p:nvSpPr>
          <p:cNvPr id="26" name="Rectangle 25"/>
          <p:cNvSpPr/>
          <p:nvPr/>
        </p:nvSpPr>
        <p:spPr>
          <a:xfrm>
            <a:off x="3774166" y="5201740"/>
            <a:ext cx="5962503" cy="461665"/>
          </a:xfrm>
          <a:prstGeom prst="rect">
            <a:avLst/>
          </a:prstGeom>
        </p:spPr>
        <p:txBody>
          <a:bodyPr wrap="square">
            <a:spAutoFit/>
          </a:bodyPr>
          <a:lstStyle/>
          <a:p>
            <a:pPr lvl="1" algn="ctr" fontAlgn="base">
              <a:spcBef>
                <a:spcPct val="0"/>
              </a:spcBef>
              <a:spcAft>
                <a:spcPct val="0"/>
              </a:spcAft>
            </a:pPr>
            <a:r>
              <a:rPr lang="en-US" altLang="zh-CN" sz="2300" b="1" spc="-50" dirty="0">
                <a:solidFill>
                  <a:prstClr val="black"/>
                </a:solidFill>
                <a:latin typeface="Arial" charset="0"/>
                <a:cs typeface="Arial" charset="0"/>
              </a:rPr>
              <a:t>S4: Multi-relational DB </a:t>
            </a:r>
            <a:r>
              <a:rPr lang="en-US" sz="2300" b="1" spc="-50" dirty="0">
                <a:solidFill>
                  <a:prstClr val="black"/>
                </a:solidFill>
                <a:latin typeface="Arial" charset="0"/>
                <a:cs typeface="Arial" charset="0"/>
              </a:rPr>
              <a:t>Linkage</a:t>
            </a:r>
          </a:p>
        </p:txBody>
      </p:sp>
    </p:spTree>
  </p:cSld>
  <p:clrMapOvr>
    <a:masterClrMapping/>
  </p:clrMapOvr>
  <p:transition xmlns:p14="http://schemas.microsoft.com/office/powerpoint/2010/main" advTm="1883"/>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98790" y="3852109"/>
            <a:ext cx="775997" cy="795600"/>
          </a:xfrm>
          <a:prstGeom prst="rect">
            <a:avLst/>
          </a:prstGeom>
          <a:scene3d>
            <a:camera prst="orthographicFront">
              <a:rot lat="0" lon="0" rev="2700000"/>
            </a:camera>
            <a:lightRig rig="threePt" dir="t"/>
          </a:scene3d>
        </p:spPr>
      </p:pic>
      <p:sp>
        <p:nvSpPr>
          <p:cNvPr id="2" name="Title 1"/>
          <p:cNvSpPr>
            <a:spLocks noGrp="1"/>
          </p:cNvSpPr>
          <p:nvPr>
            <p:ph type="title"/>
          </p:nvPr>
        </p:nvSpPr>
        <p:spPr>
          <a:xfrm>
            <a:off x="457200" y="-209670"/>
            <a:ext cx="8229600" cy="1143000"/>
          </a:xfrm>
        </p:spPr>
        <p:txBody>
          <a:bodyPr>
            <a:normAutofit/>
          </a:bodyPr>
          <a:lstStyle/>
          <a:p>
            <a:r>
              <a:rPr lang="en-US" dirty="0" smtClean="0"/>
              <a:t>More Data Mining Applications</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6</a:t>
            </a:fld>
            <a:endParaRPr lang="en-US" dirty="0"/>
          </a:p>
        </p:txBody>
      </p:sp>
      <p:cxnSp>
        <p:nvCxnSpPr>
          <p:cNvPr id="11" name="Straight Connector 10"/>
          <p:cNvCxnSpPr/>
          <p:nvPr/>
        </p:nvCxnSpPr>
        <p:spPr>
          <a:xfrm rot="16200000" flipH="1">
            <a:off x="2072449" y="3623735"/>
            <a:ext cx="4929588" cy="149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9500" y="3376706"/>
            <a:ext cx="8686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9786" y="2360701"/>
            <a:ext cx="2279470" cy="892552"/>
          </a:xfrm>
          <a:prstGeom prst="rect">
            <a:avLst/>
          </a:prstGeom>
          <a:noFill/>
        </p:spPr>
        <p:txBody>
          <a:bodyPr wrap="square" rtlCol="0">
            <a:spAutoFit/>
          </a:bodyPr>
          <a:lstStyle/>
          <a:p>
            <a:r>
              <a:rPr lang="en-US" sz="2600" spc="80" dirty="0" smtClean="0">
                <a:latin typeface="Verdana"/>
              </a:rPr>
              <a:t>Smarter</a:t>
            </a:r>
          </a:p>
          <a:p>
            <a:r>
              <a:rPr lang="en-US" sz="2600" spc="80" dirty="0" smtClean="0">
                <a:latin typeface="Verdana"/>
              </a:rPr>
              <a:t>Commerce</a:t>
            </a:r>
            <a:endParaRPr lang="en-US" sz="2600" spc="80" dirty="0">
              <a:latin typeface="Verdana"/>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45710" y="1241117"/>
            <a:ext cx="1367704" cy="975600"/>
          </a:xfrm>
          <a:prstGeom prst="rect">
            <a:avLst/>
          </a:prstGeom>
        </p:spPr>
      </p:pic>
      <p:sp>
        <p:nvSpPr>
          <p:cNvPr id="17" name="Content Placeholder 2"/>
          <p:cNvSpPr txBox="1">
            <a:spLocks/>
          </p:cNvSpPr>
          <p:nvPr/>
        </p:nvSpPr>
        <p:spPr>
          <a:xfrm>
            <a:off x="5068743" y="1463480"/>
            <a:ext cx="2894863" cy="177875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800BE"/>
              </a:buClr>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Striped Right Arrow 18"/>
          <p:cNvSpPr/>
          <p:nvPr/>
        </p:nvSpPr>
        <p:spPr>
          <a:xfrm rot="20510847">
            <a:off x="2023590" y="1738605"/>
            <a:ext cx="762356" cy="658592"/>
          </a:xfrm>
          <a:prstGeom prst="stripedRightArrow">
            <a:avLst/>
          </a:prstGeom>
          <a:gradFill flip="none" rotWithShape="1">
            <a:gsLst>
              <a:gs pos="0">
                <a:srgbClr val="0000FF"/>
              </a:gs>
              <a:gs pos="100000">
                <a:srgbClr val="FFFFFF"/>
              </a:gs>
            </a:gsLst>
            <a:lin ang="0" scaled="1"/>
            <a:tileRect/>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585946" y="1150598"/>
            <a:ext cx="2473554" cy="2246769"/>
          </a:xfrm>
          <a:prstGeom prst="rect">
            <a:avLst/>
          </a:prstGeom>
          <a:noFill/>
        </p:spPr>
        <p:txBody>
          <a:bodyPr wrap="square" rtlCol="0">
            <a:spAutoFit/>
          </a:bodyPr>
          <a:lstStyle/>
          <a:p>
            <a:pPr algn="ctr"/>
            <a:r>
              <a:rPr lang="en-US" sz="2600" dirty="0">
                <a:latin typeface="Verdana"/>
              </a:rPr>
              <a:t>i</a:t>
            </a:r>
            <a:r>
              <a:rPr lang="en-US" sz="2600" dirty="0" smtClean="0">
                <a:latin typeface="Verdana"/>
              </a:rPr>
              <a:t>nformation network</a:t>
            </a:r>
          </a:p>
          <a:p>
            <a:pPr algn="ctr"/>
            <a:r>
              <a:rPr lang="en-US" sz="2600" dirty="0" smtClean="0">
                <a:latin typeface="Verdana"/>
              </a:rPr>
              <a:t>   </a:t>
            </a:r>
          </a:p>
          <a:p>
            <a:pPr algn="ctr"/>
            <a:endParaRPr lang="en-US" sz="1000" dirty="0" smtClean="0">
              <a:latin typeface="Verdana"/>
            </a:endParaRPr>
          </a:p>
          <a:p>
            <a:pPr algn="ctr"/>
            <a:r>
              <a:rPr lang="en-US" sz="2600" dirty="0">
                <a:latin typeface="Verdana"/>
              </a:rPr>
              <a:t>s</a:t>
            </a:r>
            <a:r>
              <a:rPr lang="en-US" sz="2600" dirty="0" smtClean="0">
                <a:latin typeface="Verdana"/>
              </a:rPr>
              <a:t>ocial network</a:t>
            </a:r>
            <a:endParaRPr lang="en-US" sz="2600" dirty="0">
              <a:latin typeface="Verdana"/>
            </a:endParaRPr>
          </a:p>
        </p:txBody>
      </p:sp>
      <p:sp>
        <p:nvSpPr>
          <p:cNvPr id="21" name="Up-Down Arrow 20"/>
          <p:cNvSpPr/>
          <p:nvPr/>
        </p:nvSpPr>
        <p:spPr>
          <a:xfrm>
            <a:off x="6626836" y="2045727"/>
            <a:ext cx="309600" cy="486000"/>
          </a:xfrm>
          <a:prstGeom prst="upDownArrow">
            <a:avLst/>
          </a:prstGeom>
          <a:gradFill flip="none" rotWithShape="1">
            <a:gsLst>
              <a:gs pos="0">
                <a:srgbClr val="0000FF"/>
              </a:gs>
              <a:gs pos="100000">
                <a:srgbClr val="FFFFFF"/>
              </a:gs>
            </a:gsLst>
            <a:path path="shape">
              <a:fillToRect l="50000" t="50000" r="50000" b="50000"/>
            </a:path>
            <a:tileRect/>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941996" y="1897081"/>
            <a:ext cx="2279470" cy="830997"/>
          </a:xfrm>
          <a:prstGeom prst="rect">
            <a:avLst/>
          </a:prstGeom>
          <a:noFill/>
        </p:spPr>
        <p:txBody>
          <a:bodyPr wrap="square" rtlCol="0">
            <a:spAutoFit/>
          </a:bodyPr>
          <a:lstStyle/>
          <a:p>
            <a:pPr algn="ctr"/>
            <a:r>
              <a:rPr lang="en-US" sz="2400" i="1" spc="30" dirty="0" err="1" smtClean="0">
                <a:solidFill>
                  <a:schemeClr val="tx1">
                    <a:lumMod val="50000"/>
                    <a:lumOff val="50000"/>
                  </a:schemeClr>
                </a:solidFill>
                <a:latin typeface="Verdana"/>
              </a:rPr>
              <a:t>x-fer</a:t>
            </a:r>
            <a:endParaRPr lang="en-US" sz="2400" i="1" spc="30" dirty="0" smtClean="0">
              <a:solidFill>
                <a:schemeClr val="tx1">
                  <a:lumMod val="50000"/>
                  <a:lumOff val="50000"/>
                </a:schemeClr>
              </a:solidFill>
              <a:latin typeface="Verdana"/>
            </a:endParaRPr>
          </a:p>
          <a:p>
            <a:pPr algn="ctr"/>
            <a:r>
              <a:rPr lang="en-US" sz="2400" i="1" spc="30" dirty="0" smtClean="0">
                <a:solidFill>
                  <a:schemeClr val="tx1">
                    <a:lumMod val="50000"/>
                    <a:lumOff val="50000"/>
                  </a:schemeClr>
                </a:solidFill>
                <a:latin typeface="Verdana"/>
              </a:rPr>
              <a:t>learning</a:t>
            </a:r>
            <a:endParaRPr lang="en-US" sz="2400" i="1" spc="30" dirty="0">
              <a:solidFill>
                <a:schemeClr val="tx1">
                  <a:lumMod val="50000"/>
                  <a:lumOff val="50000"/>
                </a:schemeClr>
              </a:solidFill>
              <a:latin typeface="Verdana"/>
            </a:endParaRPr>
          </a:p>
        </p:txBody>
      </p:sp>
      <p:sp>
        <p:nvSpPr>
          <p:cNvPr id="26" name="TextBox 25"/>
          <p:cNvSpPr txBox="1"/>
          <p:nvPr/>
        </p:nvSpPr>
        <p:spPr>
          <a:xfrm>
            <a:off x="40104" y="3960301"/>
            <a:ext cx="4529772" cy="1692771"/>
          </a:xfrm>
          <a:prstGeom prst="rect">
            <a:avLst/>
          </a:prstGeom>
          <a:noFill/>
        </p:spPr>
        <p:txBody>
          <a:bodyPr wrap="square" rtlCol="0">
            <a:spAutoFit/>
          </a:bodyPr>
          <a:lstStyle/>
          <a:p>
            <a:pPr algn="ctr"/>
            <a:r>
              <a:rPr lang="en-US" sz="2600" dirty="0" smtClean="0">
                <a:latin typeface="Verdana"/>
              </a:rPr>
              <a:t>internal           external networks</a:t>
            </a:r>
          </a:p>
          <a:p>
            <a:pPr algn="ctr"/>
            <a:endParaRPr lang="en-US" sz="2600" dirty="0" smtClean="0">
              <a:latin typeface="Verdana"/>
            </a:endParaRPr>
          </a:p>
          <a:p>
            <a:pPr algn="ctr"/>
            <a:r>
              <a:rPr lang="en-US" sz="2600" dirty="0">
                <a:latin typeface="Verdana"/>
              </a:rPr>
              <a:t>b</a:t>
            </a:r>
            <a:r>
              <a:rPr lang="en-US" sz="2600" dirty="0" smtClean="0">
                <a:latin typeface="Verdana"/>
              </a:rPr>
              <a:t>etter anomaly detection </a:t>
            </a:r>
            <a:endParaRPr lang="en-US" sz="2600" dirty="0">
              <a:latin typeface="Verdana"/>
            </a:endParaRPr>
          </a:p>
        </p:txBody>
      </p:sp>
      <p:sp>
        <p:nvSpPr>
          <p:cNvPr id="28" name="Striped Right Arrow 27"/>
          <p:cNvSpPr/>
          <p:nvPr/>
        </p:nvSpPr>
        <p:spPr>
          <a:xfrm rot="5400000">
            <a:off x="2231201" y="4659608"/>
            <a:ext cx="493200" cy="748800"/>
          </a:xfrm>
          <a:prstGeom prst="stripedRightArrow">
            <a:avLst/>
          </a:prstGeom>
          <a:gradFill flip="none" rotWithShape="1">
            <a:gsLst>
              <a:gs pos="0">
                <a:srgbClr val="0000FF"/>
              </a:gs>
              <a:gs pos="100000">
                <a:srgbClr val="FFFFFF"/>
              </a:gs>
            </a:gsLst>
            <a:lin ang="0" scaled="1"/>
            <a:tileRect/>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8841" y="4687725"/>
            <a:ext cx="1148838" cy="1148838"/>
          </a:xfrm>
          <a:prstGeom prst="rect">
            <a:avLst/>
          </a:prstGeom>
        </p:spPr>
      </p:pic>
      <p:sp>
        <p:nvSpPr>
          <p:cNvPr id="30" name="TextBox 29"/>
          <p:cNvSpPr txBox="1"/>
          <p:nvPr/>
        </p:nvSpPr>
        <p:spPr>
          <a:xfrm>
            <a:off x="4588104" y="3499956"/>
            <a:ext cx="4529772" cy="892552"/>
          </a:xfrm>
          <a:prstGeom prst="rect">
            <a:avLst/>
          </a:prstGeom>
          <a:noFill/>
        </p:spPr>
        <p:txBody>
          <a:bodyPr wrap="square" rtlCol="0">
            <a:spAutoFit/>
          </a:bodyPr>
          <a:lstStyle/>
          <a:p>
            <a:pPr algn="ctr"/>
            <a:r>
              <a:rPr lang="en-US" sz="2600" dirty="0">
                <a:latin typeface="Verdana"/>
              </a:rPr>
              <a:t>b</a:t>
            </a:r>
            <a:r>
              <a:rPr lang="en-US" sz="2600" dirty="0" smtClean="0">
                <a:latin typeface="Verdana"/>
              </a:rPr>
              <a:t>etter </a:t>
            </a:r>
            <a:r>
              <a:rPr lang="en-US" sz="2600" dirty="0" smtClean="0">
                <a:latin typeface="Courier New"/>
              </a:rPr>
              <a:t>INPUT</a:t>
            </a:r>
            <a:r>
              <a:rPr lang="en-US" sz="2600" dirty="0" smtClean="0">
                <a:latin typeface="Verdana"/>
              </a:rPr>
              <a:t> for graph similarity + graph kernel</a:t>
            </a:r>
            <a:endParaRPr lang="en-US" sz="2600" dirty="0">
              <a:latin typeface="Verdana"/>
            </a:endParaRPr>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6483" y="4734499"/>
            <a:ext cx="799112" cy="950400"/>
          </a:xfrm>
          <a:prstGeom prst="rect">
            <a:avLst/>
          </a:prstGeom>
        </p:spPr>
      </p:pic>
      <p:sp>
        <p:nvSpPr>
          <p:cNvPr id="32" name="TextBox 31"/>
          <p:cNvSpPr txBox="1"/>
          <p:nvPr/>
        </p:nvSpPr>
        <p:spPr>
          <a:xfrm>
            <a:off x="4494076" y="5567114"/>
            <a:ext cx="2105087" cy="492443"/>
          </a:xfrm>
          <a:prstGeom prst="rect">
            <a:avLst/>
          </a:prstGeom>
          <a:noFill/>
        </p:spPr>
        <p:txBody>
          <a:bodyPr wrap="square" rtlCol="0">
            <a:spAutoFit/>
          </a:bodyPr>
          <a:lstStyle/>
          <a:p>
            <a:pPr algn="ctr"/>
            <a:r>
              <a:rPr lang="en-US" sz="2600" dirty="0" smtClean="0">
                <a:latin typeface="Verdana"/>
              </a:rPr>
              <a:t>healthcare</a:t>
            </a:r>
            <a:endParaRPr lang="en-US" sz="2600" dirty="0">
              <a:latin typeface="Verdana"/>
            </a:endParaRPr>
          </a:p>
        </p:txBody>
      </p:sp>
      <p:sp>
        <p:nvSpPr>
          <p:cNvPr id="33" name="TextBox 32"/>
          <p:cNvSpPr txBox="1"/>
          <p:nvPr/>
        </p:nvSpPr>
        <p:spPr>
          <a:xfrm>
            <a:off x="7281360" y="5264522"/>
            <a:ext cx="2105087" cy="892552"/>
          </a:xfrm>
          <a:prstGeom prst="rect">
            <a:avLst/>
          </a:prstGeom>
          <a:noFill/>
        </p:spPr>
        <p:txBody>
          <a:bodyPr wrap="square" rtlCol="0">
            <a:spAutoFit/>
          </a:bodyPr>
          <a:lstStyle/>
          <a:p>
            <a:r>
              <a:rPr lang="en-US" sz="2600" dirty="0">
                <a:latin typeface="Verdana"/>
              </a:rPr>
              <a:t>t</a:t>
            </a:r>
            <a:r>
              <a:rPr lang="en-US" sz="2600" dirty="0" smtClean="0">
                <a:latin typeface="Verdana"/>
              </a:rPr>
              <a:t>eam formation</a:t>
            </a:r>
            <a:endParaRPr lang="en-US" sz="2600" dirty="0">
              <a:latin typeface="Verdana"/>
            </a:endParaRPr>
          </a:p>
        </p:txBody>
      </p:sp>
      <p:sp>
        <p:nvSpPr>
          <p:cNvPr id="34" name="Right Arrow 33"/>
          <p:cNvSpPr/>
          <p:nvPr/>
        </p:nvSpPr>
        <p:spPr>
          <a:xfrm rot="7677031">
            <a:off x="5701630" y="4728774"/>
            <a:ext cx="759574" cy="243484"/>
          </a:xfrm>
          <a:prstGeom prst="rightArrow">
            <a:avLst/>
          </a:prstGeom>
          <a:gradFill flip="none" rotWithShape="1">
            <a:gsLst>
              <a:gs pos="13000">
                <a:srgbClr val="000090"/>
              </a:gs>
              <a:gs pos="100000">
                <a:srgbClr val="FFFFFF"/>
              </a:gs>
            </a:gsLst>
            <a:path path="rect">
              <a:fillToRect r="100000" b="100000"/>
            </a:path>
            <a:tileRect l="-100000" t="-100000"/>
          </a:gra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2843102">
            <a:off x="6934522" y="4729510"/>
            <a:ext cx="759574" cy="243484"/>
          </a:xfrm>
          <a:prstGeom prst="rightArrow">
            <a:avLst/>
          </a:prstGeom>
          <a:gradFill flip="none" rotWithShape="1">
            <a:gsLst>
              <a:gs pos="13000">
                <a:srgbClr val="000090"/>
              </a:gs>
              <a:gs pos="100000">
                <a:srgbClr val="FFFFFF"/>
              </a:gs>
            </a:gsLst>
            <a:path path="rect">
              <a:fillToRect r="100000" b="100000"/>
            </a:path>
            <a:tileRect l="-100000" t="-100000"/>
          </a:gra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16200000" flipH="1">
            <a:off x="2110549" y="3712635"/>
            <a:ext cx="4929588" cy="149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5700" y="3414806"/>
            <a:ext cx="8686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7632" y="1727868"/>
            <a:ext cx="1458760" cy="1490472"/>
          </a:xfrm>
          <a:prstGeom prst="rect">
            <a:avLst/>
          </a:prstGeom>
        </p:spPr>
      </p:pic>
    </p:spTree>
  </p:cSld>
  <p:clrMapOvr>
    <a:masterClrMapping/>
  </p:clrMapOvr>
  <p:transition xmlns:p14="http://schemas.microsoft.com/office/powerpoint/2010/main" advTm="12100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Roadmap</a:t>
            </a:r>
            <a:endParaRPr lang="en-US"/>
          </a:p>
        </p:txBody>
      </p:sp>
      <p:sp>
        <p:nvSpPr>
          <p:cNvPr id="24579" name="Content Placeholder 2"/>
          <p:cNvSpPr>
            <a:spLocks noGrp="1"/>
          </p:cNvSpPr>
          <p:nvPr>
            <p:ph idx="1"/>
          </p:nvPr>
        </p:nvSpPr>
        <p:spPr/>
        <p:txBody>
          <a:bodyPr/>
          <a:lstStyle/>
          <a:p>
            <a:r>
              <a:rPr lang="en-US" dirty="0" smtClean="0"/>
              <a:t>Known node correspondence</a:t>
            </a:r>
          </a:p>
          <a:p>
            <a:r>
              <a:rPr lang="en-US" dirty="0" smtClean="0"/>
              <a:t>Unknown node correspondence</a:t>
            </a:r>
          </a:p>
          <a:p>
            <a:pPr lvl="1"/>
            <a:r>
              <a:rPr lang="en-US" dirty="0" smtClean="0"/>
              <a:t>Motivation</a:t>
            </a:r>
          </a:p>
          <a:p>
            <a:pPr lvl="1"/>
            <a:r>
              <a:rPr lang="en-US" dirty="0" err="1" smtClean="0"/>
              <a:t>Unipartite</a:t>
            </a:r>
            <a:r>
              <a:rPr lang="en-US" dirty="0" smtClean="0"/>
              <a:t> graphs</a:t>
            </a:r>
          </a:p>
          <a:p>
            <a:pPr lvl="1"/>
            <a:r>
              <a:rPr lang="en-US" dirty="0" smtClean="0"/>
              <a:t>Bipartite graphs</a:t>
            </a:r>
          </a:p>
          <a:p>
            <a:pPr lvl="1"/>
            <a:r>
              <a:rPr lang="en-US" dirty="0" smtClean="0"/>
              <a:t>Summary</a:t>
            </a:r>
          </a:p>
        </p:txBody>
      </p:sp>
      <p:sp>
        <p:nvSpPr>
          <p:cNvPr id="9" name="Slide Number Placeholder 8"/>
          <p:cNvSpPr>
            <a:spLocks noGrp="1"/>
          </p:cNvSpPr>
          <p:nvPr>
            <p:ph type="sldNum" sz="quarter" idx="12"/>
          </p:nvPr>
        </p:nvSpPr>
        <p:spPr/>
        <p:txBody>
          <a:bodyPr/>
          <a:lstStyle/>
          <a:p>
            <a:fld id="{DCE7192F-BC13-4247-B5B9-A19097533586}" type="slidenum">
              <a:rPr lang="en-US" smtClean="0"/>
              <a:pPr/>
              <a:t>60</a:t>
            </a:fld>
            <a:endParaRPr lang="en-US" dirty="0"/>
          </a:p>
        </p:txBody>
      </p:sp>
      <p:pic>
        <p:nvPicPr>
          <p:cNvPr id="24583"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286935"/>
            <a:ext cx="24574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149684" y="3609428"/>
            <a:ext cx="4999790" cy="512147"/>
          </a:xfrm>
          <a:prstGeom prst="rect">
            <a:avLst/>
          </a:prstGeom>
          <a:noFill/>
          <a:ln w="38100">
            <a:solidFill>
              <a:srgbClr val="8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Summary</a:t>
            </a:r>
            <a:endParaRPr lang="en-US"/>
          </a:p>
        </p:txBody>
      </p:sp>
      <p:sp>
        <p:nvSpPr>
          <p:cNvPr id="100354" name="Content Placeholder 2"/>
          <p:cNvSpPr>
            <a:spLocks noGrp="1"/>
          </p:cNvSpPr>
          <p:nvPr>
            <p:ph idx="1"/>
          </p:nvPr>
        </p:nvSpPr>
        <p:spPr>
          <a:xfrm>
            <a:off x="444500" y="1143000"/>
            <a:ext cx="8378658" cy="5091254"/>
          </a:xfrm>
        </p:spPr>
        <p:txBody>
          <a:bodyPr/>
          <a:lstStyle/>
          <a:p>
            <a:pPr>
              <a:spcBef>
                <a:spcPts val="300"/>
              </a:spcBef>
              <a:spcAft>
                <a:spcPts val="300"/>
              </a:spcAft>
            </a:pPr>
            <a:r>
              <a:rPr lang="en-US" dirty="0" smtClean="0"/>
              <a:t>Two main approaches:</a:t>
            </a:r>
          </a:p>
          <a:p>
            <a:pPr lvl="1"/>
            <a:r>
              <a:rPr lang="en-US" b="1" dirty="0" smtClean="0"/>
              <a:t>Avoiding the correspondence problem</a:t>
            </a:r>
          </a:p>
          <a:p>
            <a:pPr lvl="2"/>
            <a:r>
              <a:rPr lang="en-US" dirty="0" smtClean="0">
                <a:solidFill>
                  <a:schemeClr val="tx1">
                    <a:lumMod val="75000"/>
                  </a:schemeClr>
                </a:solidFill>
              </a:rPr>
              <a:t>Faster</a:t>
            </a:r>
          </a:p>
          <a:p>
            <a:pPr lvl="2"/>
            <a:r>
              <a:rPr lang="en-US" dirty="0" smtClean="0">
                <a:solidFill>
                  <a:schemeClr val="tx1">
                    <a:lumMod val="75000"/>
                  </a:schemeClr>
                </a:solidFill>
              </a:rPr>
              <a:t>Might give good estimates</a:t>
            </a:r>
          </a:p>
          <a:p>
            <a:pPr lvl="1"/>
            <a:r>
              <a:rPr lang="en-US" b="1" dirty="0" smtClean="0"/>
              <a:t>By finding the node correspondence</a:t>
            </a:r>
          </a:p>
          <a:p>
            <a:pPr lvl="2"/>
            <a:r>
              <a:rPr lang="en-US" dirty="0" smtClean="0">
                <a:solidFill>
                  <a:schemeClr val="tx1">
                    <a:lumMod val="75000"/>
                  </a:schemeClr>
                </a:solidFill>
              </a:rPr>
              <a:t>Potentially more accurate</a:t>
            </a:r>
          </a:p>
          <a:p>
            <a:pPr lvl="2"/>
            <a:r>
              <a:rPr lang="en-US" dirty="0" smtClean="0">
                <a:solidFill>
                  <a:schemeClr val="tx1">
                    <a:lumMod val="75000"/>
                  </a:schemeClr>
                </a:solidFill>
              </a:rPr>
              <a:t>Variety of methods for </a:t>
            </a:r>
            <a:r>
              <a:rPr lang="en-US" dirty="0" err="1" smtClean="0">
                <a:solidFill>
                  <a:schemeClr val="tx1">
                    <a:lumMod val="75000"/>
                  </a:schemeClr>
                </a:solidFill>
              </a:rPr>
              <a:t>unipartite</a:t>
            </a:r>
            <a:r>
              <a:rPr lang="en-US" dirty="0" smtClean="0">
                <a:solidFill>
                  <a:schemeClr val="tx1">
                    <a:lumMod val="75000"/>
                  </a:schemeClr>
                </a:solidFill>
              </a:rPr>
              <a:t> graphs</a:t>
            </a:r>
          </a:p>
          <a:p>
            <a:pPr lvl="2"/>
            <a:r>
              <a:rPr lang="en-US" dirty="0" smtClean="0">
                <a:solidFill>
                  <a:schemeClr val="tx1">
                    <a:lumMod val="75000"/>
                  </a:schemeClr>
                </a:solidFill>
              </a:rPr>
              <a:t>One approach explicitly for bipartite graphs</a:t>
            </a:r>
            <a:endParaRPr lang="en-US" dirty="0">
              <a:solidFill>
                <a:schemeClr val="tx1">
                  <a:lumMod val="75000"/>
                </a:schemeClr>
              </a:solidFill>
            </a:endParaRPr>
          </a:p>
        </p:txBody>
      </p:sp>
      <p:sp>
        <p:nvSpPr>
          <p:cNvPr id="9" name="Slide Number Placeholder 8"/>
          <p:cNvSpPr>
            <a:spLocks noGrp="1"/>
          </p:cNvSpPr>
          <p:nvPr>
            <p:ph type="sldNum" sz="quarter" idx="12"/>
          </p:nvPr>
        </p:nvSpPr>
        <p:spPr/>
        <p:txBody>
          <a:bodyPr/>
          <a:lstStyle/>
          <a:p>
            <a:fld id="{DCE7192F-BC13-4247-B5B9-A19097533586}" type="slidenum">
              <a:rPr lang="en-US" smtClean="0"/>
              <a:pPr/>
              <a:t>61</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95343" y="2716462"/>
            <a:ext cx="1194657" cy="145530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86424" y="4906213"/>
            <a:ext cx="1428682" cy="1296736"/>
          </a:xfrm>
          <a:prstGeom prst="rect">
            <a:avLst/>
          </a:prstGeom>
        </p:spPr>
      </p:pic>
      <p:sp>
        <p:nvSpPr>
          <p:cNvPr id="11" name="Up-Down Arrow 10"/>
          <p:cNvSpPr/>
          <p:nvPr/>
        </p:nvSpPr>
        <p:spPr bwMode="auto">
          <a:xfrm>
            <a:off x="8168104" y="4277896"/>
            <a:ext cx="320843" cy="521369"/>
          </a:xfrm>
          <a:prstGeom prst="upDownArrow">
            <a:avLst/>
          </a:prstGeom>
          <a:noFill/>
          <a:ln w="285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a:ln>
                <a:noFill/>
              </a:ln>
              <a:solidFill>
                <a:schemeClr val="tx1"/>
              </a:solidFill>
              <a:effectLst/>
              <a:latin typeface="Arial" pitchFamily="-11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animEffect transition="in" filter="fade">
                                      <p:cBhvr>
                                        <p:cTn id="7" dur="500"/>
                                        <p:tgtEl>
                                          <p:spTgt spid="100354">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0354">
                                            <p:txEl>
                                              <p:pRg st="3" end="3"/>
                                            </p:txEl>
                                          </p:spTgt>
                                        </p:tgtEl>
                                        <p:attrNameLst>
                                          <p:attrName>style.visibility</p:attrName>
                                        </p:attrNameLst>
                                      </p:cBhvr>
                                      <p:to>
                                        <p:strVal val="visible"/>
                                      </p:to>
                                    </p:set>
                                    <p:animEffect transition="in" filter="fade">
                                      <p:cBhvr>
                                        <p:cTn id="11" dur="1000"/>
                                        <p:tgtEl>
                                          <p:spTgt spid="10035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00354">
                                            <p:txEl>
                                              <p:pRg st="5" end="5"/>
                                            </p:txEl>
                                          </p:spTgt>
                                        </p:tgtEl>
                                        <p:attrNameLst>
                                          <p:attrName>style.visibility</p:attrName>
                                        </p:attrNameLst>
                                      </p:cBhvr>
                                      <p:to>
                                        <p:strVal val="visible"/>
                                      </p:to>
                                    </p:set>
                                    <p:animEffect transition="in" filter="fade">
                                      <p:cBhvr>
                                        <p:cTn id="16" dur="500"/>
                                        <p:tgtEl>
                                          <p:spTgt spid="100354">
                                            <p:txEl>
                                              <p:pRg st="5" end="5"/>
                                            </p:txEl>
                                          </p:spTgt>
                                        </p:tgtEl>
                                      </p:cBhvr>
                                    </p:animEffect>
                                  </p:childTnLst>
                                </p:cTn>
                              </p:par>
                            </p:childTnLst>
                          </p:cTn>
                        </p:par>
                        <p:par>
                          <p:cTn id="17" fill="hold">
                            <p:stCondLst>
                              <p:cond delay="500"/>
                            </p:stCondLst>
                            <p:childTnLst>
                              <p:par>
                                <p:cTn id="18" presetID="10" presetClass="entr" presetSubtype="0" fill="hold" grpId="1" nodeType="afterEffect">
                                  <p:stCondLst>
                                    <p:cond delay="0"/>
                                  </p:stCondLst>
                                  <p:childTnLst>
                                    <p:set>
                                      <p:cBhvr>
                                        <p:cTn id="19" dur="1" fill="hold">
                                          <p:stCondLst>
                                            <p:cond delay="0"/>
                                          </p:stCondLst>
                                        </p:cTn>
                                        <p:tgtEl>
                                          <p:spTgt spid="100354">
                                            <p:txEl>
                                              <p:pRg st="6" end="6"/>
                                            </p:txEl>
                                          </p:spTgt>
                                        </p:tgtEl>
                                        <p:attrNameLst>
                                          <p:attrName>style.visibility</p:attrName>
                                        </p:attrNameLst>
                                      </p:cBhvr>
                                      <p:to>
                                        <p:strVal val="visible"/>
                                      </p:to>
                                    </p:set>
                                    <p:animEffect transition="in" filter="fade">
                                      <p:cBhvr>
                                        <p:cTn id="20" dur="1000"/>
                                        <p:tgtEl>
                                          <p:spTgt spid="100354">
                                            <p:txEl>
                                              <p:pRg st="6" end="6"/>
                                            </p:txEl>
                                          </p:spTgt>
                                        </p:tgtEl>
                                      </p:cBhvr>
                                    </p:animEffect>
                                  </p:childTnLst>
                                </p:cTn>
                              </p:par>
                            </p:childTnLst>
                          </p:cTn>
                        </p:par>
                        <p:par>
                          <p:cTn id="21" fill="hold">
                            <p:stCondLst>
                              <p:cond delay="1500"/>
                            </p:stCondLst>
                            <p:childTnLst>
                              <p:par>
                                <p:cTn id="22" presetID="10" presetClass="entr" presetSubtype="0" fill="hold" grpId="1" nodeType="afterEffect">
                                  <p:stCondLst>
                                    <p:cond delay="0"/>
                                  </p:stCondLst>
                                  <p:childTnLst>
                                    <p:set>
                                      <p:cBhvr>
                                        <p:cTn id="23" dur="1" fill="hold">
                                          <p:stCondLst>
                                            <p:cond delay="0"/>
                                          </p:stCondLst>
                                        </p:cTn>
                                        <p:tgtEl>
                                          <p:spTgt spid="100354">
                                            <p:txEl>
                                              <p:pRg st="7" end="7"/>
                                            </p:txEl>
                                          </p:spTgt>
                                        </p:tgtEl>
                                        <p:attrNameLst>
                                          <p:attrName>style.visibility</p:attrName>
                                        </p:attrNameLst>
                                      </p:cBhvr>
                                      <p:to>
                                        <p:strVal val="visible"/>
                                      </p:to>
                                    </p:set>
                                    <p:animEffect transition="in" filter="fade">
                                      <p:cBhvr>
                                        <p:cTn id="24" dur="1000"/>
                                        <p:tgtEl>
                                          <p:spTgt spid="1003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P spid="100354" grpI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Papers at</a:t>
            </a:r>
            <a:endParaRPr lang="en-US" dirty="0"/>
          </a:p>
        </p:txBody>
      </p:sp>
      <p:sp>
        <p:nvSpPr>
          <p:cNvPr id="3" name="Content Placeholder 2"/>
          <p:cNvSpPr>
            <a:spLocks noGrp="1"/>
          </p:cNvSpPr>
          <p:nvPr>
            <p:ph idx="1"/>
          </p:nvPr>
        </p:nvSpPr>
        <p:spPr>
          <a:xfrm>
            <a:off x="685800" y="1054100"/>
            <a:ext cx="7772400" cy="4622800"/>
          </a:xfrm>
        </p:spPr>
        <p:txBody>
          <a:bodyPr/>
          <a:lstStyle/>
          <a:p>
            <a:r>
              <a:rPr lang="en-US" dirty="0" smtClean="0">
                <a:hlinkClick r:id="rId2"/>
              </a:rPr>
              <a:t>http://www.cs.cmu.edu/~dkoutra/pub.htm</a:t>
            </a:r>
            <a:endParaRPr lang="en-US" dirty="0" smtClean="0"/>
          </a:p>
          <a:p>
            <a:pPr>
              <a:buNone/>
            </a:pPr>
            <a:endParaRPr lang="en-US" dirty="0" smtClean="0"/>
          </a:p>
          <a:p>
            <a:pPr>
              <a:buNone/>
            </a:pPr>
            <a:endParaRPr lang="en-US" dirty="0" smtClean="0"/>
          </a:p>
        </p:txBody>
      </p:sp>
      <p:sp>
        <p:nvSpPr>
          <p:cNvPr id="7" name="Slide Number Placeholder 6"/>
          <p:cNvSpPr>
            <a:spLocks noGrp="1"/>
          </p:cNvSpPr>
          <p:nvPr>
            <p:ph type="sldNum" sz="quarter" idx="12"/>
          </p:nvPr>
        </p:nvSpPr>
        <p:spPr/>
        <p:txBody>
          <a:bodyPr/>
          <a:lstStyle/>
          <a:p>
            <a:fld id="{DCE7192F-BC13-4247-B5B9-A19097533586}" type="slidenum">
              <a:rPr lang="en-US" smtClean="0"/>
              <a:pPr/>
              <a:t>62</a:t>
            </a:fld>
            <a:endParaRPr lang="en-US" dirty="0"/>
          </a:p>
        </p:txBody>
      </p:sp>
      <p:pic>
        <p:nvPicPr>
          <p:cNvPr id="5" name="Picture 4" descr="Screen shot 2014-03-04 at 4.38.08 PM.png"/>
          <p:cNvPicPr>
            <a:picLocks noChangeAspect="1"/>
          </p:cNvPicPr>
          <p:nvPr/>
        </p:nvPicPr>
        <p:blipFill>
          <a:blip r:embed="rId3" cstate="screen">
            <a:extLst>
              <a:ext uri="{28A0092B-C50C-407E-A947-70E740481C1C}">
                <a14:useLocalDpi xmlns:a14="http://schemas.microsoft.com/office/drawing/2010/main"/>
              </a:ext>
            </a:extLst>
          </a:blip>
          <a:srcRect b="25600"/>
          <a:stretch>
            <a:fillRect/>
          </a:stretch>
        </p:blipFill>
        <p:spPr>
          <a:xfrm>
            <a:off x="949325" y="1680408"/>
            <a:ext cx="7880243" cy="4553712"/>
          </a:xfrm>
          <a:prstGeom prst="rect">
            <a:avLst/>
          </a:prstGeom>
        </p:spPr>
      </p:pic>
    </p:spTree>
    <p:extLst>
      <p:ext uri="{BB962C8B-B14F-4D97-AF65-F5344CB8AC3E}">
        <p14:creationId xmlns:p14="http://schemas.microsoft.com/office/powerpoint/2010/main" val="852840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6276"/>
            <a:ext cx="7772400" cy="685800"/>
          </a:xfrm>
        </p:spPr>
        <p:txBody>
          <a:bodyPr/>
          <a:lstStyle/>
          <a:p>
            <a:r>
              <a:rPr lang="en-US" dirty="0" smtClean="0"/>
              <a:t>What we covered</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63</a:t>
            </a:fld>
            <a:endParaRPr lang="en-US" dirty="0"/>
          </a:p>
        </p:txBody>
      </p:sp>
      <p:pic>
        <p:nvPicPr>
          <p:cNvPr id="9" name="Picture 8" descr="tutorial_overview_final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77002" y="1306002"/>
            <a:ext cx="7179971" cy="435681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685799" y="1126058"/>
            <a:ext cx="8271043" cy="5091254"/>
          </a:xfrm>
        </p:spPr>
        <p:txBody>
          <a:bodyPr/>
          <a:lstStyle/>
          <a:p>
            <a:pPr marL="73152" indent="-73152">
              <a:spcBef>
                <a:spcPts val="0"/>
              </a:spcBef>
              <a:spcAft>
                <a:spcPts val="0"/>
              </a:spcAft>
            </a:pPr>
            <a:r>
              <a:rPr lang="en-US" sz="1800" dirty="0" smtClean="0">
                <a:solidFill>
                  <a:srgbClr val="000080"/>
                </a:solidFill>
              </a:rPr>
              <a:t>S. V. N. </a:t>
            </a:r>
            <a:r>
              <a:rPr lang="en-US" sz="1800" dirty="0" err="1" smtClean="0">
                <a:solidFill>
                  <a:srgbClr val="000080"/>
                </a:solidFill>
              </a:rPr>
              <a:t>Vishwanathan</a:t>
            </a:r>
            <a:r>
              <a:rPr lang="en-US" sz="1800" dirty="0" smtClean="0">
                <a:solidFill>
                  <a:srgbClr val="000080"/>
                </a:solidFill>
              </a:rPr>
              <a:t>, K. M. </a:t>
            </a:r>
            <a:r>
              <a:rPr lang="en-US" sz="1800" dirty="0" err="1" smtClean="0">
                <a:solidFill>
                  <a:srgbClr val="000080"/>
                </a:solidFill>
              </a:rPr>
              <a:t>Borgwardt</a:t>
            </a:r>
            <a:r>
              <a:rPr lang="en-US" sz="1800" dirty="0" smtClean="0">
                <a:solidFill>
                  <a:srgbClr val="000080"/>
                </a:solidFill>
              </a:rPr>
              <a:t>, and N. N. </a:t>
            </a:r>
            <a:r>
              <a:rPr lang="en-US" sz="1800" dirty="0" err="1" smtClean="0">
                <a:solidFill>
                  <a:srgbClr val="000080"/>
                </a:solidFill>
              </a:rPr>
              <a:t>Schraudolph</a:t>
            </a:r>
            <a:r>
              <a:rPr lang="en-US" sz="1800" dirty="0" smtClean="0">
                <a:solidFill>
                  <a:srgbClr val="000080"/>
                </a:solidFill>
              </a:rPr>
              <a:t>. </a:t>
            </a:r>
            <a:r>
              <a:rPr lang="en-US" sz="1800" b="1" dirty="0" smtClean="0">
                <a:solidFill>
                  <a:srgbClr val="000080"/>
                </a:solidFill>
              </a:rPr>
              <a:t>Fast computation of graph kernels.</a:t>
            </a:r>
            <a:r>
              <a:rPr lang="en-US" sz="1800" dirty="0" smtClean="0">
                <a:solidFill>
                  <a:srgbClr val="000080"/>
                </a:solidFill>
              </a:rPr>
              <a:t> In Neural Information Processing Systems, p. 1449–1456, 2006.</a:t>
            </a:r>
          </a:p>
          <a:p>
            <a:pPr marL="73152" indent="-73152">
              <a:spcBef>
                <a:spcPts val="0"/>
              </a:spcBef>
              <a:spcAft>
                <a:spcPts val="0"/>
              </a:spcAft>
            </a:pPr>
            <a:r>
              <a:rPr lang="en-US" sz="1800" dirty="0" smtClean="0">
                <a:solidFill>
                  <a:srgbClr val="000080"/>
                </a:solidFill>
              </a:rPr>
              <a:t>S. V. N. </a:t>
            </a:r>
            <a:r>
              <a:rPr lang="en-US" sz="1800" dirty="0" err="1" smtClean="0">
                <a:solidFill>
                  <a:srgbClr val="000080"/>
                </a:solidFill>
              </a:rPr>
              <a:t>Vishwanathan</a:t>
            </a:r>
            <a:r>
              <a:rPr lang="en-US" sz="1800" dirty="0" smtClean="0">
                <a:solidFill>
                  <a:srgbClr val="000080"/>
                </a:solidFill>
              </a:rPr>
              <a:t>, N. N. </a:t>
            </a:r>
            <a:r>
              <a:rPr lang="en-US" sz="1800" dirty="0" err="1" smtClean="0">
                <a:solidFill>
                  <a:srgbClr val="000080"/>
                </a:solidFill>
              </a:rPr>
              <a:t>Schraudolph</a:t>
            </a:r>
            <a:r>
              <a:rPr lang="en-US" sz="1800" dirty="0" smtClean="0">
                <a:solidFill>
                  <a:srgbClr val="000080"/>
                </a:solidFill>
              </a:rPr>
              <a:t>, R. I. </a:t>
            </a:r>
            <a:r>
              <a:rPr lang="en-US" sz="1800" dirty="0" err="1" smtClean="0">
                <a:solidFill>
                  <a:srgbClr val="000080"/>
                </a:solidFill>
              </a:rPr>
              <a:t>Kondor</a:t>
            </a:r>
            <a:r>
              <a:rPr lang="en-US" sz="1800" dirty="0" smtClean="0">
                <a:solidFill>
                  <a:srgbClr val="000080"/>
                </a:solidFill>
              </a:rPr>
              <a:t>, and K. M. </a:t>
            </a:r>
            <a:r>
              <a:rPr lang="en-US" sz="1800" dirty="0" err="1" smtClean="0">
                <a:solidFill>
                  <a:srgbClr val="000080"/>
                </a:solidFill>
              </a:rPr>
              <a:t>Borgwardt</a:t>
            </a:r>
            <a:r>
              <a:rPr lang="en-US" sz="1800" dirty="0" smtClean="0">
                <a:solidFill>
                  <a:srgbClr val="000080"/>
                </a:solidFill>
              </a:rPr>
              <a:t>, </a:t>
            </a:r>
            <a:r>
              <a:rPr lang="en-US" sz="1800" b="1" dirty="0" smtClean="0">
                <a:solidFill>
                  <a:srgbClr val="000080"/>
                </a:solidFill>
              </a:rPr>
              <a:t>Graph kernels</a:t>
            </a:r>
            <a:r>
              <a:rPr lang="en-US" sz="1800" dirty="0" smtClean="0">
                <a:solidFill>
                  <a:srgbClr val="000080"/>
                </a:solidFill>
              </a:rPr>
              <a:t>. JMLR, vol. 11, pp. 1201–1242, 2010.</a:t>
            </a:r>
          </a:p>
          <a:p>
            <a:pPr marL="73152" indent="-73152">
              <a:spcBef>
                <a:spcPts val="0"/>
              </a:spcBef>
              <a:spcAft>
                <a:spcPts val="0"/>
              </a:spcAft>
            </a:pPr>
            <a:r>
              <a:rPr lang="en-US" sz="1800" dirty="0" smtClean="0">
                <a:solidFill>
                  <a:srgbClr val="000080"/>
                </a:solidFill>
              </a:rPr>
              <a:t>M. Fiedler, </a:t>
            </a:r>
            <a:r>
              <a:rPr lang="en-US" sz="1800" b="1" dirty="0">
                <a:solidFill>
                  <a:srgbClr val="000080"/>
                </a:solidFill>
              </a:rPr>
              <a:t>A</a:t>
            </a:r>
            <a:r>
              <a:rPr lang="en-US" sz="1800" b="1" dirty="0" smtClean="0">
                <a:solidFill>
                  <a:srgbClr val="000080"/>
                </a:solidFill>
              </a:rPr>
              <a:t>lgebraic connectivity of graphs</a:t>
            </a:r>
            <a:r>
              <a:rPr lang="en-US" sz="1800" dirty="0">
                <a:solidFill>
                  <a:srgbClr val="000080"/>
                </a:solidFill>
              </a:rPr>
              <a:t>.</a:t>
            </a:r>
            <a:r>
              <a:rPr lang="en-US" sz="1800" dirty="0" smtClean="0">
                <a:solidFill>
                  <a:srgbClr val="000080"/>
                </a:solidFill>
              </a:rPr>
              <a:t> Czechoslovak. Mathematical Journal, vol. 23, no. 98, pp. 298–305, 1973.</a:t>
            </a:r>
          </a:p>
          <a:p>
            <a:pPr marL="73152" indent="-73152">
              <a:spcBef>
                <a:spcPts val="0"/>
              </a:spcBef>
              <a:spcAft>
                <a:spcPts val="0"/>
              </a:spcAft>
            </a:pPr>
            <a:r>
              <a:rPr lang="en-US" sz="1800" dirty="0"/>
              <a:t>T. Horvath, T. Gartner, and S. </a:t>
            </a:r>
            <a:r>
              <a:rPr lang="en-US" sz="1800" dirty="0" err="1"/>
              <a:t>Wrobel</a:t>
            </a:r>
            <a:r>
              <a:rPr lang="en-US" sz="1800" dirty="0"/>
              <a:t>. </a:t>
            </a:r>
            <a:r>
              <a:rPr lang="en-US" sz="1800" b="1" dirty="0">
                <a:solidFill>
                  <a:srgbClr val="000080"/>
                </a:solidFill>
              </a:rPr>
              <a:t>Cyclic pattern kernels for predictive graph mining.</a:t>
            </a:r>
            <a:r>
              <a:rPr lang="en-US" sz="1800" dirty="0"/>
              <a:t> In SIGKDD, pages 158–167, 2004.</a:t>
            </a:r>
          </a:p>
          <a:p>
            <a:pPr marL="73152" indent="-73152">
              <a:spcBef>
                <a:spcPts val="0"/>
              </a:spcBef>
              <a:spcAft>
                <a:spcPts val="0"/>
              </a:spcAft>
            </a:pPr>
            <a:r>
              <a:rPr lang="en-US" sz="1800" dirty="0" smtClean="0"/>
              <a:t>L. </a:t>
            </a:r>
            <a:r>
              <a:rPr lang="en-US" sz="1800" dirty="0" err="1" smtClean="0"/>
              <a:t>Ralaivola</a:t>
            </a:r>
            <a:r>
              <a:rPr lang="en-US" sz="1800" dirty="0" smtClean="0"/>
              <a:t>, S. J. </a:t>
            </a:r>
            <a:r>
              <a:rPr lang="en-US" sz="1800" dirty="0" err="1" smtClean="0"/>
              <a:t>Swamidass</a:t>
            </a:r>
            <a:r>
              <a:rPr lang="en-US" sz="1800" dirty="0" smtClean="0"/>
              <a:t>, H. </a:t>
            </a:r>
            <a:r>
              <a:rPr lang="en-US" sz="1800" dirty="0" err="1" smtClean="0"/>
              <a:t>Saigo</a:t>
            </a:r>
            <a:r>
              <a:rPr lang="en-US" sz="1800" dirty="0" smtClean="0"/>
              <a:t>, and P. </a:t>
            </a:r>
            <a:r>
              <a:rPr lang="en-US" sz="1800" dirty="0" err="1" smtClean="0"/>
              <a:t>Baldi</a:t>
            </a:r>
            <a:r>
              <a:rPr lang="en-US" sz="1800" dirty="0" smtClean="0"/>
              <a:t>. </a:t>
            </a:r>
            <a:r>
              <a:rPr lang="en-US" sz="1800" b="1" dirty="0" smtClean="0">
                <a:solidFill>
                  <a:srgbClr val="000080"/>
                </a:solidFill>
              </a:rPr>
              <a:t>Graph kernels for chemical informatics.</a:t>
            </a:r>
            <a:r>
              <a:rPr lang="en-US" sz="1800" dirty="0" smtClean="0"/>
              <a:t> Neural Networks, 18:1093–1110, 2005.</a:t>
            </a:r>
          </a:p>
          <a:p>
            <a:pPr marL="73152" indent="-73152">
              <a:spcBef>
                <a:spcPts val="0"/>
              </a:spcBef>
              <a:spcAft>
                <a:spcPts val="0"/>
              </a:spcAft>
            </a:pPr>
            <a:r>
              <a:rPr lang="en-US" sz="1800" dirty="0" smtClean="0"/>
              <a:t>K. M. </a:t>
            </a:r>
            <a:r>
              <a:rPr lang="en-US" sz="1800" dirty="0" err="1" smtClean="0"/>
              <a:t>Borgwardt</a:t>
            </a:r>
            <a:r>
              <a:rPr lang="en-US" sz="1800" dirty="0" smtClean="0"/>
              <a:t>, C. S. </a:t>
            </a:r>
            <a:r>
              <a:rPr lang="en-US" sz="1800" dirty="0" err="1" smtClean="0"/>
              <a:t>Ong</a:t>
            </a:r>
            <a:r>
              <a:rPr lang="en-US" sz="1800" dirty="0" smtClean="0"/>
              <a:t>, S. </a:t>
            </a:r>
            <a:r>
              <a:rPr lang="en-US" sz="1800" dirty="0" err="1" smtClean="0"/>
              <a:t>Sch¨onauer</a:t>
            </a:r>
            <a:r>
              <a:rPr lang="en-US" sz="1800" dirty="0" smtClean="0"/>
              <a:t>, S. V. N. </a:t>
            </a:r>
            <a:r>
              <a:rPr lang="en-US" sz="1800" dirty="0" err="1" smtClean="0"/>
              <a:t>Vishwanathan</a:t>
            </a:r>
            <a:r>
              <a:rPr lang="en-US" sz="1800" dirty="0" smtClean="0"/>
              <a:t>, A. J. </a:t>
            </a:r>
            <a:r>
              <a:rPr lang="en-US" sz="1800" dirty="0" err="1" smtClean="0"/>
              <a:t>Smola</a:t>
            </a:r>
            <a:r>
              <a:rPr lang="en-US" sz="1800" dirty="0" smtClean="0"/>
              <a:t>, and H.-P. </a:t>
            </a:r>
            <a:r>
              <a:rPr lang="en-US" sz="1800" dirty="0" err="1" smtClean="0"/>
              <a:t>Kriegel</a:t>
            </a:r>
            <a:r>
              <a:rPr lang="en-US" sz="1800" dirty="0" smtClean="0"/>
              <a:t>. </a:t>
            </a:r>
            <a:r>
              <a:rPr lang="en-US" sz="1800" b="1" dirty="0" smtClean="0">
                <a:solidFill>
                  <a:srgbClr val="000080"/>
                </a:solidFill>
              </a:rPr>
              <a:t>Protein function prediction via graph kernels.</a:t>
            </a:r>
            <a:r>
              <a:rPr lang="en-US" sz="1800" dirty="0" smtClean="0"/>
              <a:t> In ISMB (Supplement of Bioinformatics), pages 47–56, 2005.</a:t>
            </a:r>
          </a:p>
          <a:p>
            <a:pPr marL="73152" indent="-73152">
              <a:spcBef>
                <a:spcPts val="0"/>
              </a:spcBef>
              <a:spcAft>
                <a:spcPts val="0"/>
              </a:spcAft>
            </a:pPr>
            <a:r>
              <a:rPr lang="en-US" sz="1800" dirty="0"/>
              <a:t>N. </a:t>
            </a:r>
            <a:r>
              <a:rPr lang="en-US" sz="1800" dirty="0" err="1"/>
              <a:t>Shervashidze</a:t>
            </a:r>
            <a:r>
              <a:rPr lang="en-US" sz="1800" dirty="0"/>
              <a:t>, S. V. </a:t>
            </a:r>
            <a:r>
              <a:rPr lang="en-US" sz="1800" dirty="0" err="1"/>
              <a:t>Vishwanathan</a:t>
            </a:r>
            <a:r>
              <a:rPr lang="en-US" sz="1800" dirty="0"/>
              <a:t>, T. H. Petri, K. </a:t>
            </a:r>
            <a:r>
              <a:rPr lang="en-US" sz="1800" dirty="0" err="1"/>
              <a:t>Mehlhorn</a:t>
            </a:r>
            <a:r>
              <a:rPr lang="en-US" sz="1800" dirty="0"/>
              <a:t>, and K. M. </a:t>
            </a:r>
            <a:r>
              <a:rPr lang="en-US" sz="1800" dirty="0" err="1"/>
              <a:t>Borgwardt</a:t>
            </a:r>
            <a:r>
              <a:rPr lang="en-US" sz="1800" dirty="0"/>
              <a:t>. </a:t>
            </a:r>
            <a:r>
              <a:rPr lang="en-US" sz="1800" b="1" dirty="0">
                <a:solidFill>
                  <a:srgbClr val="000080"/>
                </a:solidFill>
              </a:rPr>
              <a:t>Eﬃcient </a:t>
            </a:r>
            <a:r>
              <a:rPr lang="en-US" sz="1800" b="1" dirty="0" err="1">
                <a:solidFill>
                  <a:srgbClr val="000080"/>
                </a:solidFill>
              </a:rPr>
              <a:t>graphlet</a:t>
            </a:r>
            <a:r>
              <a:rPr lang="en-US" sz="1800" b="1" dirty="0">
                <a:solidFill>
                  <a:srgbClr val="000080"/>
                </a:solidFill>
              </a:rPr>
              <a:t> kernels for large graph comparison.</a:t>
            </a:r>
            <a:r>
              <a:rPr lang="en-US" sz="1800" dirty="0"/>
              <a:t> In 12th International Conference on Artiﬁcial Intelligence and Statistics, pages 488–495, 2009.</a:t>
            </a:r>
          </a:p>
          <a:p>
            <a:pPr marL="73152" indent="-73152">
              <a:spcBef>
                <a:spcPts val="0"/>
              </a:spcBef>
              <a:spcAft>
                <a:spcPts val="0"/>
              </a:spcAft>
            </a:pPr>
            <a:endParaRPr lang="en-US" sz="1800" dirty="0" smtClean="0"/>
          </a:p>
          <a:p>
            <a:pPr marL="73152" indent="-73152">
              <a:spcBef>
                <a:spcPts val="0"/>
              </a:spcBef>
              <a:spcAft>
                <a:spcPts val="0"/>
              </a:spcAft>
            </a:pPr>
            <a:endParaRPr lang="en-US" sz="1800" dirty="0" smtClean="0"/>
          </a:p>
          <a:p>
            <a:pPr marL="73152" indent="-73152">
              <a:spcBef>
                <a:spcPts val="0"/>
              </a:spcBef>
              <a:spcAft>
                <a:spcPts val="0"/>
              </a:spcAft>
            </a:pPr>
            <a:endParaRPr lang="en-US" sz="1800" dirty="0" smtClean="0"/>
          </a:p>
        </p:txBody>
      </p:sp>
      <p:sp>
        <p:nvSpPr>
          <p:cNvPr id="9" name="Slide Number Placeholder 8"/>
          <p:cNvSpPr>
            <a:spLocks noGrp="1"/>
          </p:cNvSpPr>
          <p:nvPr>
            <p:ph type="sldNum" sz="quarter" idx="12"/>
          </p:nvPr>
        </p:nvSpPr>
        <p:spPr/>
        <p:txBody>
          <a:bodyPr/>
          <a:lstStyle/>
          <a:p>
            <a:fld id="{DCE7192F-BC13-4247-B5B9-A19097533586}" type="slidenum">
              <a:rPr lang="en-US" smtClean="0"/>
              <a:pPr/>
              <a:t>64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546099" y="1164158"/>
            <a:ext cx="8458201" cy="5091254"/>
          </a:xfrm>
        </p:spPr>
        <p:txBody>
          <a:bodyPr/>
          <a:lstStyle/>
          <a:p>
            <a:pPr marL="73152" indent="-73152">
              <a:spcBef>
                <a:spcPts val="0"/>
              </a:spcBef>
              <a:spcAft>
                <a:spcPts val="0"/>
              </a:spcAft>
            </a:pPr>
            <a:r>
              <a:rPr lang="en-US" sz="1800" b="1" dirty="0" smtClean="0">
                <a:solidFill>
                  <a:srgbClr val="000080"/>
                </a:solidFill>
              </a:rPr>
              <a:t>N. </a:t>
            </a:r>
            <a:r>
              <a:rPr lang="en-US" sz="1800" b="1" dirty="0" err="1" smtClean="0">
                <a:solidFill>
                  <a:srgbClr val="000080"/>
                </a:solidFill>
              </a:rPr>
              <a:t>Shervashidze</a:t>
            </a:r>
            <a:r>
              <a:rPr lang="en-US" sz="1800" b="1" dirty="0" smtClean="0">
                <a:solidFill>
                  <a:srgbClr val="000080"/>
                </a:solidFill>
              </a:rPr>
              <a:t> and K. M. </a:t>
            </a:r>
            <a:r>
              <a:rPr lang="en-US" sz="1800" b="1" dirty="0" err="1" smtClean="0">
                <a:solidFill>
                  <a:srgbClr val="000080"/>
                </a:solidFill>
              </a:rPr>
              <a:t>Borgwardt</a:t>
            </a:r>
            <a:r>
              <a:rPr lang="en-US" sz="1800" b="1" dirty="0" smtClean="0">
                <a:solidFill>
                  <a:srgbClr val="000080"/>
                </a:solidFill>
              </a:rPr>
              <a:t>. </a:t>
            </a:r>
            <a:r>
              <a:rPr lang="en-US" sz="1800" dirty="0" smtClean="0"/>
              <a:t>Fast </a:t>
            </a:r>
            <a:r>
              <a:rPr lang="en-US" sz="1800" dirty="0" err="1" smtClean="0"/>
              <a:t>subtree</a:t>
            </a:r>
            <a:r>
              <a:rPr lang="en-US" sz="1800" dirty="0" smtClean="0"/>
              <a:t> kernels on graphs. In Advances in Neural Information Processing Systems, pages 1660–1668, 2009.</a:t>
            </a:r>
          </a:p>
          <a:p>
            <a:pPr marL="73152" indent="-73152">
              <a:spcBef>
                <a:spcPts val="0"/>
              </a:spcBef>
              <a:spcAft>
                <a:spcPts val="0"/>
              </a:spcAft>
            </a:pPr>
            <a:r>
              <a:rPr lang="en-US" sz="1800" dirty="0" err="1" smtClean="0"/>
              <a:t>Airola</a:t>
            </a:r>
            <a:r>
              <a:rPr lang="en-US" sz="1800" dirty="0" smtClean="0"/>
              <a:t>, A., </a:t>
            </a:r>
            <a:r>
              <a:rPr lang="en-US" sz="1800" dirty="0" err="1" smtClean="0"/>
              <a:t>Pyysalo</a:t>
            </a:r>
            <a:r>
              <a:rPr lang="en-US" sz="1800" dirty="0" smtClean="0"/>
              <a:t>, S., </a:t>
            </a:r>
            <a:r>
              <a:rPr lang="en-US" sz="1800" dirty="0" err="1" smtClean="0"/>
              <a:t>Björne</a:t>
            </a:r>
            <a:r>
              <a:rPr lang="en-US" sz="1800" dirty="0" smtClean="0"/>
              <a:t>, J., </a:t>
            </a:r>
            <a:r>
              <a:rPr lang="en-US" sz="1800" dirty="0" err="1" smtClean="0"/>
              <a:t>Pahikkala</a:t>
            </a:r>
            <a:r>
              <a:rPr lang="en-US" sz="1800" dirty="0" smtClean="0"/>
              <a:t>, T., </a:t>
            </a:r>
            <a:r>
              <a:rPr lang="en-US" sz="1800" dirty="0" err="1" smtClean="0"/>
              <a:t>Ginter</a:t>
            </a:r>
            <a:r>
              <a:rPr lang="en-US" sz="1800" dirty="0" smtClean="0"/>
              <a:t>, F., &amp; </a:t>
            </a:r>
            <a:r>
              <a:rPr lang="en-US" sz="1800" dirty="0" err="1" smtClean="0"/>
              <a:t>Salakoski</a:t>
            </a:r>
            <a:r>
              <a:rPr lang="en-US" sz="1800" dirty="0" smtClean="0"/>
              <a:t>, T. (2008). </a:t>
            </a:r>
            <a:r>
              <a:rPr lang="en-US" sz="1800" b="1" dirty="0" smtClean="0">
                <a:solidFill>
                  <a:srgbClr val="000080"/>
                </a:solidFill>
              </a:rPr>
              <a:t>All-paths graph kernel for protein-protein interaction extraction with evaluation of cross-corpus learning</a:t>
            </a:r>
            <a:r>
              <a:rPr lang="en-US" sz="1800" dirty="0" smtClean="0"/>
              <a:t>. BMC Bioinformatics C7 - S2, 9(Suppl 11).</a:t>
            </a:r>
          </a:p>
          <a:p>
            <a:pPr marL="73152" indent="-73152">
              <a:spcBef>
                <a:spcPts val="0"/>
              </a:spcBef>
              <a:spcAft>
                <a:spcPts val="0"/>
              </a:spcAft>
            </a:pPr>
            <a:r>
              <a:rPr lang="en-US" sz="1800" dirty="0" smtClean="0"/>
              <a:t>U. Kang, H. Tong, and J. Sun. </a:t>
            </a:r>
            <a:r>
              <a:rPr lang="en-US" sz="1800" b="1" dirty="0" smtClean="0">
                <a:solidFill>
                  <a:srgbClr val="000080"/>
                </a:solidFill>
              </a:rPr>
              <a:t>Fast random walk graph kernel</a:t>
            </a:r>
            <a:r>
              <a:rPr lang="en-US" sz="1800" dirty="0"/>
              <a:t>.</a:t>
            </a:r>
            <a:r>
              <a:rPr lang="en-US" sz="1800" dirty="0" smtClean="0"/>
              <a:t> in SDM, 2012.</a:t>
            </a:r>
          </a:p>
          <a:p>
            <a:pPr marL="73152" indent="-73152">
              <a:spcBef>
                <a:spcPts val="0"/>
              </a:spcBef>
              <a:spcAft>
                <a:spcPts val="0"/>
              </a:spcAft>
            </a:pPr>
            <a:r>
              <a:rPr lang="en-US" sz="1800" dirty="0" smtClean="0"/>
              <a:t>H. </a:t>
            </a:r>
            <a:r>
              <a:rPr lang="en-US" sz="1800" dirty="0" err="1" smtClean="0"/>
              <a:t>Bunke</a:t>
            </a:r>
            <a:r>
              <a:rPr lang="en-US" sz="1800" dirty="0" smtClean="0"/>
              <a:t>, P. J. Dickinson, M. </a:t>
            </a:r>
            <a:r>
              <a:rPr lang="en-US" sz="1800" dirty="0" err="1" smtClean="0"/>
              <a:t>Kraetzl</a:t>
            </a:r>
            <a:r>
              <a:rPr lang="en-US" sz="1800" dirty="0" smtClean="0"/>
              <a:t>, and W. D. Wallis, </a:t>
            </a:r>
            <a:r>
              <a:rPr lang="en-US" sz="1800" b="1" dirty="0" smtClean="0">
                <a:solidFill>
                  <a:srgbClr val="000080"/>
                </a:solidFill>
              </a:rPr>
              <a:t>A Graph-Theoretic Approach to Enterprise Network Dynamics (PCS)</a:t>
            </a:r>
            <a:r>
              <a:rPr lang="en-US" sz="1800" dirty="0" smtClean="0"/>
              <a:t>. </a:t>
            </a:r>
            <a:r>
              <a:rPr lang="en-US" sz="1800" dirty="0" err="1" smtClean="0"/>
              <a:t>Birkhauser</a:t>
            </a:r>
            <a:r>
              <a:rPr lang="en-US" sz="1800" dirty="0" smtClean="0"/>
              <a:t>, 2006.</a:t>
            </a:r>
          </a:p>
          <a:p>
            <a:pPr marL="73152" indent="-73152">
              <a:spcBef>
                <a:spcPts val="0"/>
              </a:spcBef>
              <a:spcAft>
                <a:spcPts val="0"/>
              </a:spcAft>
            </a:pPr>
            <a:r>
              <a:rPr lang="en-US" sz="1800" dirty="0" smtClean="0"/>
              <a:t>R. C. Wilson and P. Zhu, </a:t>
            </a:r>
            <a:r>
              <a:rPr lang="en-US" sz="1800" b="1" dirty="0" smtClean="0">
                <a:solidFill>
                  <a:srgbClr val="000080"/>
                </a:solidFill>
              </a:rPr>
              <a:t>A study of graph spectra for comparing graphs and trees</a:t>
            </a:r>
            <a:r>
              <a:rPr lang="en-US" sz="1800" dirty="0"/>
              <a:t>.</a:t>
            </a:r>
            <a:r>
              <a:rPr lang="en-US" sz="1800" dirty="0" smtClean="0"/>
              <a:t> Journal of Pattern Recognition, vol. 41, no. 9, pp. 2833–2841, 2008.</a:t>
            </a:r>
          </a:p>
          <a:p>
            <a:pPr marL="73152" indent="-73152">
              <a:spcBef>
                <a:spcPts val="0"/>
              </a:spcBef>
              <a:spcAft>
                <a:spcPts val="0"/>
              </a:spcAft>
            </a:pPr>
            <a:r>
              <a:rPr lang="en-US" sz="1800" dirty="0" err="1" smtClean="0"/>
              <a:t>Elghawalby</a:t>
            </a:r>
            <a:r>
              <a:rPr lang="en-US" sz="1800" dirty="0" smtClean="0"/>
              <a:t>, H., &amp; Hancock, E. R. (2008). </a:t>
            </a:r>
            <a:r>
              <a:rPr lang="en-US" sz="1800" b="1" dirty="0" smtClean="0">
                <a:solidFill>
                  <a:srgbClr val="000080"/>
                </a:solidFill>
              </a:rPr>
              <a:t>Measuring Graph Similarity Using Spectral Geometry</a:t>
            </a:r>
            <a:r>
              <a:rPr lang="en-US" sz="1800" dirty="0" smtClean="0"/>
              <a:t>, 517-526.</a:t>
            </a:r>
          </a:p>
          <a:p>
            <a:pPr marL="73152" indent="-73152">
              <a:spcBef>
                <a:spcPts val="0"/>
              </a:spcBef>
              <a:spcAft>
                <a:spcPts val="0"/>
              </a:spcAft>
            </a:pPr>
            <a:r>
              <a:rPr lang="en-US" sz="1800" dirty="0" smtClean="0"/>
              <a:t>J. T. Vogelstein and C</a:t>
            </a:r>
            <a:r>
              <a:rPr lang="en-US" sz="1800" b="1" dirty="0" smtClean="0">
                <a:solidFill>
                  <a:srgbClr val="000080"/>
                </a:solidFill>
              </a:rPr>
              <a:t>. E. </a:t>
            </a:r>
            <a:r>
              <a:rPr lang="en-US" sz="1800" b="1" dirty="0" err="1" smtClean="0">
                <a:solidFill>
                  <a:srgbClr val="000080"/>
                </a:solidFill>
              </a:rPr>
              <a:t>Priebe</a:t>
            </a:r>
            <a:r>
              <a:rPr lang="en-US" sz="1800" b="1" dirty="0" smtClean="0">
                <a:solidFill>
                  <a:srgbClr val="000080"/>
                </a:solidFill>
              </a:rPr>
              <a:t>. </a:t>
            </a:r>
            <a:r>
              <a:rPr lang="en-US" sz="1800" dirty="0" smtClean="0"/>
              <a:t>Shufﬂed graph classiﬁcation: Theory and </a:t>
            </a:r>
            <a:r>
              <a:rPr lang="en-US" sz="1800" dirty="0" err="1" smtClean="0"/>
              <a:t>connectome</a:t>
            </a:r>
            <a:r>
              <a:rPr lang="en-US" sz="1800" dirty="0" smtClean="0"/>
              <a:t> applications. 2011</a:t>
            </a:r>
          </a:p>
          <a:p>
            <a:pPr marL="73152" indent="-73152">
              <a:spcBef>
                <a:spcPts val="0"/>
              </a:spcBef>
              <a:spcAft>
                <a:spcPts val="0"/>
              </a:spcAft>
            </a:pPr>
            <a:r>
              <a:rPr lang="en-US" sz="1800" dirty="0" err="1"/>
              <a:t>Geng</a:t>
            </a:r>
            <a:r>
              <a:rPr lang="en-US" sz="1800" dirty="0"/>
              <a:t> Li, Murat </a:t>
            </a:r>
            <a:r>
              <a:rPr lang="en-US" sz="1800" dirty="0" err="1"/>
              <a:t>Semerci</a:t>
            </a:r>
            <a:r>
              <a:rPr lang="en-US" sz="1800" dirty="0"/>
              <a:t>, </a:t>
            </a:r>
            <a:r>
              <a:rPr lang="en-US" sz="1800" dirty="0" err="1"/>
              <a:t>Bülent</a:t>
            </a:r>
            <a:r>
              <a:rPr lang="en-US" sz="1800" dirty="0"/>
              <a:t> </a:t>
            </a:r>
            <a:r>
              <a:rPr lang="en-US" sz="1800" dirty="0" err="1"/>
              <a:t>Yener</a:t>
            </a:r>
            <a:r>
              <a:rPr lang="en-US" sz="1800" dirty="0"/>
              <a:t>, and Mohammed J. </a:t>
            </a:r>
            <a:r>
              <a:rPr lang="en-US" sz="1800" dirty="0" err="1"/>
              <a:t>Zaki</a:t>
            </a:r>
            <a:r>
              <a:rPr lang="en-US" sz="1800" dirty="0"/>
              <a:t>. 2012. </a:t>
            </a:r>
            <a:r>
              <a:rPr lang="en-US" sz="1800" b="1" dirty="0">
                <a:solidFill>
                  <a:srgbClr val="000080"/>
                </a:solidFill>
              </a:rPr>
              <a:t>Effective graph classification based on topological and label attributes.</a:t>
            </a:r>
            <a:r>
              <a:rPr lang="en-US" sz="1800" dirty="0"/>
              <a:t> Stat. Anal. Data Min. 5, 4 (August 2012), 265-283.</a:t>
            </a:r>
          </a:p>
          <a:p>
            <a:pPr marL="73152" indent="-73152">
              <a:spcBef>
                <a:spcPts val="0"/>
              </a:spcBef>
              <a:spcAft>
                <a:spcPts val="0"/>
              </a:spcAft>
            </a:pPr>
            <a:endParaRPr lang="en-US" sz="1800" dirty="0" smtClean="0"/>
          </a:p>
        </p:txBody>
      </p:sp>
      <p:sp>
        <p:nvSpPr>
          <p:cNvPr id="9" name="Slide Number Placeholder 8"/>
          <p:cNvSpPr>
            <a:spLocks noGrp="1"/>
          </p:cNvSpPr>
          <p:nvPr>
            <p:ph type="sldNum" sz="quarter" idx="12"/>
          </p:nvPr>
        </p:nvSpPr>
        <p:spPr/>
        <p:txBody>
          <a:bodyPr/>
          <a:lstStyle/>
          <a:p>
            <a:fld id="{DCE7192F-BC13-4247-B5B9-A19097533586}" type="slidenum">
              <a:rPr lang="en-US" smtClean="0"/>
              <a:pPr/>
              <a:t>65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546099" y="1164158"/>
            <a:ext cx="8458201" cy="5091254"/>
          </a:xfrm>
        </p:spPr>
        <p:txBody>
          <a:bodyPr/>
          <a:lstStyle/>
          <a:p>
            <a:pPr marL="73152" indent="-73152">
              <a:spcBef>
                <a:spcPts val="0"/>
              </a:spcBef>
              <a:spcAft>
                <a:spcPts val="0"/>
              </a:spcAft>
            </a:pPr>
            <a:r>
              <a:rPr lang="en-US" sz="1800" dirty="0" err="1" smtClean="0"/>
              <a:t>Macindoe</a:t>
            </a:r>
            <a:r>
              <a:rPr lang="en-US" sz="1800" dirty="0" smtClean="0"/>
              <a:t>, O. and Richards, W. 2010. </a:t>
            </a:r>
            <a:r>
              <a:rPr lang="en-US" sz="1800" b="1" dirty="0" smtClean="0">
                <a:solidFill>
                  <a:srgbClr val="000080"/>
                </a:solidFill>
              </a:rPr>
              <a:t>Graph comparison using fine structure analysis.</a:t>
            </a:r>
            <a:r>
              <a:rPr lang="en-US" sz="1800" dirty="0" smtClean="0"/>
              <a:t> </a:t>
            </a:r>
            <a:r>
              <a:rPr lang="en-US" sz="1800" dirty="0" err="1" smtClean="0"/>
              <a:t>InSocialCom</a:t>
            </a:r>
            <a:r>
              <a:rPr lang="en-US" sz="1800" dirty="0" smtClean="0"/>
              <a:t>/PASSAT. 193–200.</a:t>
            </a:r>
          </a:p>
          <a:p>
            <a:pPr marL="73152" indent="-73152">
              <a:spcBef>
                <a:spcPts val="0"/>
              </a:spcBef>
              <a:spcAft>
                <a:spcPts val="0"/>
              </a:spcAft>
            </a:pPr>
            <a:r>
              <a:rPr lang="en-US" sz="1800" dirty="0" smtClean="0"/>
              <a:t>A. E. </a:t>
            </a:r>
            <a:r>
              <a:rPr lang="en-US" sz="1800" dirty="0" err="1" smtClean="0"/>
              <a:t>Brouwer</a:t>
            </a:r>
            <a:r>
              <a:rPr lang="en-US" sz="1800" dirty="0" smtClean="0"/>
              <a:t> and E Spence, </a:t>
            </a:r>
            <a:r>
              <a:rPr lang="en-US" sz="1800" b="1" dirty="0" err="1" smtClean="0">
                <a:solidFill>
                  <a:srgbClr val="000080"/>
                </a:solidFill>
              </a:rPr>
              <a:t>Cospectral</a:t>
            </a:r>
            <a:r>
              <a:rPr lang="en-US" sz="1800" b="1" dirty="0" smtClean="0">
                <a:solidFill>
                  <a:srgbClr val="000080"/>
                </a:solidFill>
              </a:rPr>
              <a:t> graphs on 12 vertices</a:t>
            </a:r>
            <a:r>
              <a:rPr lang="en-US" sz="1800" dirty="0"/>
              <a:t>.</a:t>
            </a:r>
            <a:r>
              <a:rPr lang="en-US" sz="1800" dirty="0" smtClean="0"/>
              <a:t> Elec. </a:t>
            </a:r>
            <a:r>
              <a:rPr lang="en-US" sz="1800" dirty="0" err="1" smtClean="0"/>
              <a:t>Journ</a:t>
            </a:r>
            <a:r>
              <a:rPr lang="en-US" sz="1800" dirty="0" smtClean="0"/>
              <a:t>. </a:t>
            </a:r>
            <a:r>
              <a:rPr lang="en-US" sz="1800" dirty="0" err="1" smtClean="0"/>
              <a:t>Combin</a:t>
            </a:r>
            <a:r>
              <a:rPr lang="en-US" sz="1800" dirty="0" smtClean="0"/>
              <a:t>., Vol. 16 (20) (2009). </a:t>
            </a:r>
          </a:p>
          <a:p>
            <a:pPr marL="73152" indent="-73152">
              <a:spcBef>
                <a:spcPts val="0"/>
              </a:spcBef>
              <a:spcAft>
                <a:spcPts val="0"/>
              </a:spcAft>
            </a:pPr>
            <a:r>
              <a:rPr lang="en-US" sz="1800" dirty="0" smtClean="0"/>
              <a:t>W. H. </a:t>
            </a:r>
            <a:r>
              <a:rPr lang="en-US" sz="1800" dirty="0" err="1" smtClean="0"/>
              <a:t>Haemers</a:t>
            </a:r>
            <a:r>
              <a:rPr lang="en-US" sz="1800" dirty="0" smtClean="0"/>
              <a:t>, E. Spence, </a:t>
            </a:r>
            <a:r>
              <a:rPr lang="en-US" sz="1800" b="1" dirty="0" smtClean="0">
                <a:solidFill>
                  <a:srgbClr val="000080"/>
                </a:solidFill>
              </a:rPr>
              <a:t>Enumeration of </a:t>
            </a:r>
            <a:r>
              <a:rPr lang="en-US" sz="1800" b="1" dirty="0" err="1" smtClean="0">
                <a:solidFill>
                  <a:srgbClr val="000080"/>
                </a:solidFill>
              </a:rPr>
              <a:t>cospectral</a:t>
            </a:r>
            <a:r>
              <a:rPr lang="en-US" sz="1800" b="1" dirty="0" smtClean="0">
                <a:solidFill>
                  <a:srgbClr val="000080"/>
                </a:solidFill>
              </a:rPr>
              <a:t> graphs</a:t>
            </a:r>
            <a:r>
              <a:rPr lang="en-US" sz="1800" dirty="0"/>
              <a:t>.</a:t>
            </a:r>
            <a:r>
              <a:rPr lang="en-US" sz="1800" dirty="0" smtClean="0"/>
              <a:t> European J. </a:t>
            </a:r>
            <a:r>
              <a:rPr lang="en-US" sz="1800" dirty="0" err="1" smtClean="0"/>
              <a:t>Combin</a:t>
            </a:r>
            <a:r>
              <a:rPr lang="en-US" sz="1800" dirty="0" smtClean="0"/>
              <a:t>, 25 (2004), 199-211.</a:t>
            </a:r>
          </a:p>
          <a:p>
            <a:pPr marL="73152" indent="-73152">
              <a:spcBef>
                <a:spcPts val="0"/>
              </a:spcBef>
              <a:spcAft>
                <a:spcPts val="0"/>
              </a:spcAft>
            </a:pPr>
            <a:r>
              <a:rPr lang="en-US" sz="1800" dirty="0" smtClean="0"/>
              <a:t>A. </a:t>
            </a:r>
            <a:r>
              <a:rPr lang="en-US" sz="1800" dirty="0" err="1" smtClean="0"/>
              <a:t>Kelmans</a:t>
            </a:r>
            <a:r>
              <a:rPr lang="en-US" sz="1800" dirty="0" smtClean="0"/>
              <a:t>. </a:t>
            </a:r>
            <a:r>
              <a:rPr lang="en-US" sz="1800" b="1" dirty="0" smtClean="0">
                <a:solidFill>
                  <a:srgbClr val="000080"/>
                </a:solidFill>
              </a:rPr>
              <a:t>Comparisons of graphs by their number of spanning trees.</a:t>
            </a:r>
            <a:r>
              <a:rPr lang="en-US" sz="1800" dirty="0" smtClean="0"/>
              <a:t> Discrete Math., 16 (1976), pp. 241–261</a:t>
            </a:r>
          </a:p>
          <a:p>
            <a:pPr marL="73152" indent="-73152">
              <a:spcBef>
                <a:spcPts val="0"/>
              </a:spcBef>
              <a:spcAft>
                <a:spcPts val="0"/>
              </a:spcAft>
            </a:pPr>
            <a:endParaRPr lang="en-US" sz="1800" dirty="0" smtClean="0"/>
          </a:p>
          <a:p>
            <a:pPr marL="73152" indent="-73152">
              <a:spcBef>
                <a:spcPts val="0"/>
              </a:spcBef>
              <a:spcAft>
                <a:spcPts val="0"/>
              </a:spcAft>
            </a:pPr>
            <a:endParaRPr lang="en-US" sz="1800" dirty="0" smtClean="0"/>
          </a:p>
        </p:txBody>
      </p:sp>
      <p:sp>
        <p:nvSpPr>
          <p:cNvPr id="9" name="Slide Number Placeholder 8"/>
          <p:cNvSpPr>
            <a:spLocks noGrp="1"/>
          </p:cNvSpPr>
          <p:nvPr>
            <p:ph type="sldNum" sz="quarter" idx="12"/>
          </p:nvPr>
        </p:nvSpPr>
        <p:spPr/>
        <p:txBody>
          <a:bodyPr/>
          <a:lstStyle/>
          <a:p>
            <a:fld id="{DCE7192F-BC13-4247-B5B9-A19097533586}" type="slidenum">
              <a:rPr lang="en-US" smtClean="0"/>
              <a:pPr/>
              <a:t>66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546099" y="1164158"/>
            <a:ext cx="8458201" cy="5091254"/>
          </a:xfrm>
        </p:spPr>
        <p:txBody>
          <a:bodyPr/>
          <a:lstStyle/>
          <a:p>
            <a:pPr marL="73152" indent="-73152">
              <a:spcBef>
                <a:spcPts val="0"/>
              </a:spcBef>
              <a:spcAft>
                <a:spcPts val="0"/>
              </a:spcAft>
              <a:buNone/>
            </a:pPr>
            <a:r>
              <a:rPr lang="en-US" sz="2000" b="1" dirty="0" smtClean="0">
                <a:solidFill>
                  <a:schemeClr val="accent4">
                    <a:lumMod val="50000"/>
                    <a:lumOff val="50000"/>
                  </a:schemeClr>
                </a:solidFill>
              </a:rPr>
              <a:t>Graph Alignment</a:t>
            </a:r>
          </a:p>
          <a:p>
            <a:pPr marL="73152" indent="-73152">
              <a:spcBef>
                <a:spcPts val="0"/>
              </a:spcBef>
              <a:spcAft>
                <a:spcPts val="0"/>
              </a:spcAft>
            </a:pPr>
            <a:r>
              <a:rPr lang="en-US" sz="1800" dirty="0" smtClean="0"/>
              <a:t>G. W. </a:t>
            </a:r>
            <a:r>
              <a:rPr lang="en-US" sz="1800" dirty="0" err="1" smtClean="0"/>
              <a:t>Klau</a:t>
            </a:r>
            <a:r>
              <a:rPr lang="en-US" sz="1800" dirty="0" smtClean="0"/>
              <a:t>. </a:t>
            </a:r>
            <a:r>
              <a:rPr lang="en-US" sz="1800" b="1" dirty="0" smtClean="0">
                <a:solidFill>
                  <a:srgbClr val="000080"/>
                </a:solidFill>
              </a:rPr>
              <a:t>A new graph-based method for </a:t>
            </a:r>
            <a:r>
              <a:rPr lang="en-US" sz="1800" b="1" dirty="0" err="1" smtClean="0">
                <a:solidFill>
                  <a:srgbClr val="000080"/>
                </a:solidFill>
              </a:rPr>
              <a:t>pairwise</a:t>
            </a:r>
            <a:r>
              <a:rPr lang="en-US" sz="1800" b="1" dirty="0" smtClean="0">
                <a:solidFill>
                  <a:srgbClr val="000080"/>
                </a:solidFill>
              </a:rPr>
              <a:t> global network alignment.</a:t>
            </a:r>
            <a:r>
              <a:rPr lang="en-US" sz="1800" dirty="0" smtClean="0"/>
              <a:t> BMC, 10(S-1), 2009.</a:t>
            </a:r>
          </a:p>
          <a:p>
            <a:pPr marL="73152" indent="-73152">
              <a:spcBef>
                <a:spcPts val="0"/>
              </a:spcBef>
              <a:spcAft>
                <a:spcPts val="0"/>
              </a:spcAft>
            </a:pPr>
            <a:r>
              <a:rPr lang="en-US" sz="1800" dirty="0" smtClean="0"/>
              <a:t>B. </a:t>
            </a:r>
            <a:r>
              <a:rPr lang="en-US" sz="1800" dirty="0" err="1" smtClean="0"/>
              <a:t>Luo</a:t>
            </a:r>
            <a:r>
              <a:rPr lang="en-US" sz="1800" dirty="0" smtClean="0"/>
              <a:t> and E. R. Hancock. </a:t>
            </a:r>
            <a:r>
              <a:rPr lang="en-US" sz="1800" b="1" dirty="0" smtClean="0">
                <a:solidFill>
                  <a:srgbClr val="000080"/>
                </a:solidFill>
              </a:rPr>
              <a:t>Iterative </a:t>
            </a:r>
            <a:r>
              <a:rPr lang="en-US" sz="1800" b="1" dirty="0" err="1" smtClean="0">
                <a:solidFill>
                  <a:srgbClr val="000080"/>
                </a:solidFill>
              </a:rPr>
              <a:t>procrustes</a:t>
            </a:r>
            <a:r>
              <a:rPr lang="en-US" sz="1800" b="1" dirty="0" smtClean="0">
                <a:solidFill>
                  <a:srgbClr val="000080"/>
                </a:solidFill>
              </a:rPr>
              <a:t> alignment with the EM algorithm.</a:t>
            </a:r>
            <a:r>
              <a:rPr lang="en-US" sz="1800" dirty="0" smtClean="0"/>
              <a:t> Image Vision </a:t>
            </a:r>
            <a:r>
              <a:rPr lang="en-US" sz="1800" dirty="0" err="1" smtClean="0"/>
              <a:t>Comput</a:t>
            </a:r>
            <a:r>
              <a:rPr lang="en-US" sz="1800" dirty="0" smtClean="0"/>
              <a:t>., 20(5-6):377–396, 2002.</a:t>
            </a:r>
          </a:p>
          <a:p>
            <a:pPr marL="73152" indent="-73152">
              <a:spcBef>
                <a:spcPts val="0"/>
              </a:spcBef>
              <a:spcAft>
                <a:spcPts val="0"/>
              </a:spcAft>
            </a:pPr>
            <a:r>
              <a:rPr lang="en-US" sz="1800" dirty="0" smtClean="0"/>
              <a:t>S. </a:t>
            </a:r>
            <a:r>
              <a:rPr lang="en-US" sz="1800" dirty="0" err="1" smtClean="0"/>
              <a:t>Melnik</a:t>
            </a:r>
            <a:r>
              <a:rPr lang="en-US" sz="1800" dirty="0" smtClean="0"/>
              <a:t>, H. Garcia-Molina, and E. </a:t>
            </a:r>
            <a:r>
              <a:rPr lang="en-US" sz="1800" dirty="0" err="1" smtClean="0"/>
              <a:t>Rahm</a:t>
            </a:r>
            <a:r>
              <a:rPr lang="en-US" sz="1800" dirty="0" smtClean="0"/>
              <a:t>. </a:t>
            </a:r>
            <a:r>
              <a:rPr lang="en-US" sz="1800" b="1" dirty="0" smtClean="0">
                <a:solidFill>
                  <a:srgbClr val="000080"/>
                </a:solidFill>
              </a:rPr>
              <a:t>Similarity </a:t>
            </a:r>
            <a:r>
              <a:rPr lang="en-US" sz="1800" b="1" dirty="0" err="1" smtClean="0">
                <a:solidFill>
                  <a:srgbClr val="000080"/>
                </a:solidFill>
              </a:rPr>
              <a:t>ﬂooding</a:t>
            </a:r>
            <a:r>
              <a:rPr lang="en-US" sz="1800" b="1" dirty="0" smtClean="0">
                <a:solidFill>
                  <a:srgbClr val="000080"/>
                </a:solidFill>
              </a:rPr>
              <a:t>: A versatile graph matching algorithm and its application to schema matching</a:t>
            </a:r>
            <a:r>
              <a:rPr lang="en-US" sz="1800" dirty="0" smtClean="0"/>
              <a:t>. In ICDE, 2002.</a:t>
            </a:r>
          </a:p>
          <a:p>
            <a:pPr marL="73152" indent="-73152">
              <a:spcBef>
                <a:spcPts val="0"/>
              </a:spcBef>
              <a:spcAft>
                <a:spcPts val="0"/>
              </a:spcAft>
            </a:pPr>
            <a:r>
              <a:rPr lang="en-US" sz="1800" dirty="0" smtClean="0"/>
              <a:t>A. Narayanan and V. </a:t>
            </a:r>
            <a:r>
              <a:rPr lang="en-US" sz="1800" dirty="0" err="1" smtClean="0"/>
              <a:t>Shmatikov</a:t>
            </a:r>
            <a:r>
              <a:rPr lang="en-US" sz="1800" dirty="0" smtClean="0"/>
              <a:t>. </a:t>
            </a:r>
            <a:r>
              <a:rPr lang="en-US" sz="1800" b="1" dirty="0" smtClean="0">
                <a:solidFill>
                  <a:srgbClr val="000080"/>
                </a:solidFill>
              </a:rPr>
              <a:t>De-</a:t>
            </a:r>
            <a:r>
              <a:rPr lang="en-US" sz="1800" b="1" dirty="0" err="1" smtClean="0">
                <a:solidFill>
                  <a:srgbClr val="000080"/>
                </a:solidFill>
              </a:rPr>
              <a:t>anonymizing</a:t>
            </a:r>
            <a:r>
              <a:rPr lang="en-US" sz="1800" b="1" dirty="0" smtClean="0">
                <a:solidFill>
                  <a:srgbClr val="000080"/>
                </a:solidFill>
              </a:rPr>
              <a:t> social networks. </a:t>
            </a:r>
            <a:r>
              <a:rPr lang="en-US" sz="1800" dirty="0" smtClean="0"/>
              <a:t>In SSP, pages 173 –187, may 2009.</a:t>
            </a:r>
          </a:p>
          <a:p>
            <a:pPr marL="73152" indent="-73152">
              <a:spcBef>
                <a:spcPts val="0"/>
              </a:spcBef>
              <a:spcAft>
                <a:spcPts val="0"/>
              </a:spcAft>
            </a:pPr>
            <a:r>
              <a:rPr lang="en-US" sz="1800" dirty="0" smtClean="0"/>
              <a:t>H. </a:t>
            </a:r>
            <a:r>
              <a:rPr lang="en-US" sz="1800" dirty="0" err="1" smtClean="0"/>
              <a:t>Qiu</a:t>
            </a:r>
            <a:r>
              <a:rPr lang="en-US" sz="1800" dirty="0" smtClean="0"/>
              <a:t> and E. R. Hancock. </a:t>
            </a:r>
            <a:r>
              <a:rPr lang="en-US" sz="1800" b="1" dirty="0" smtClean="0">
                <a:solidFill>
                  <a:srgbClr val="000080"/>
                </a:solidFill>
              </a:rPr>
              <a:t>Graph matching and clustering using spectral partitions. </a:t>
            </a:r>
            <a:r>
              <a:rPr lang="en-US" sz="1800" dirty="0" smtClean="0"/>
              <a:t>IEEE TPAMI, 39(1):22–34, 2006.</a:t>
            </a:r>
          </a:p>
          <a:p>
            <a:pPr marL="73152" indent="-73152">
              <a:spcBef>
                <a:spcPts val="0"/>
              </a:spcBef>
              <a:spcAft>
                <a:spcPts val="0"/>
              </a:spcAft>
            </a:pPr>
            <a:r>
              <a:rPr lang="en-US" sz="1800" dirty="0" smtClean="0"/>
              <a:t>A. </a:t>
            </a:r>
            <a:r>
              <a:rPr lang="en-US" sz="1800" dirty="0" err="1" smtClean="0"/>
              <a:t>Smalter</a:t>
            </a:r>
            <a:r>
              <a:rPr lang="en-US" sz="1800" dirty="0" smtClean="0"/>
              <a:t>, J. </a:t>
            </a:r>
            <a:r>
              <a:rPr lang="en-US" sz="1800" dirty="0" err="1" smtClean="0"/>
              <a:t>Huan</a:t>
            </a:r>
            <a:r>
              <a:rPr lang="en-US" sz="1800" dirty="0" smtClean="0"/>
              <a:t>, and G. </a:t>
            </a:r>
            <a:r>
              <a:rPr lang="en-US" sz="1800" dirty="0" err="1" smtClean="0"/>
              <a:t>Lushington</a:t>
            </a:r>
            <a:r>
              <a:rPr lang="en-US" sz="1800" dirty="0" smtClean="0"/>
              <a:t>. </a:t>
            </a:r>
            <a:r>
              <a:rPr lang="en-US" sz="1800" b="1" dirty="0" smtClean="0">
                <a:solidFill>
                  <a:srgbClr val="000080"/>
                </a:solidFill>
              </a:rPr>
              <a:t>GPM: A Graph Pattern Matching Kernel with Diffusion for Chemical Compound </a:t>
            </a:r>
            <a:r>
              <a:rPr lang="en-US" sz="1800" b="1" dirty="0" err="1" smtClean="0">
                <a:solidFill>
                  <a:srgbClr val="000080"/>
                </a:solidFill>
              </a:rPr>
              <a:t>Classiﬁcation</a:t>
            </a:r>
            <a:r>
              <a:rPr lang="en-US" sz="1800" b="1" dirty="0" smtClean="0">
                <a:solidFill>
                  <a:srgbClr val="000080"/>
                </a:solidFill>
              </a:rPr>
              <a:t>. </a:t>
            </a:r>
            <a:r>
              <a:rPr lang="en-US" sz="1800" dirty="0" smtClean="0"/>
              <a:t>In ICBBE, 2008.</a:t>
            </a:r>
          </a:p>
          <a:p>
            <a:pPr marL="73152" indent="-73152">
              <a:spcBef>
                <a:spcPts val="0"/>
              </a:spcBef>
              <a:spcAft>
                <a:spcPts val="0"/>
              </a:spcAft>
            </a:pPr>
            <a:r>
              <a:rPr lang="en-US" sz="1800" dirty="0" smtClean="0"/>
              <a:t>S. </a:t>
            </a:r>
            <a:r>
              <a:rPr lang="en-US" sz="1800" dirty="0" err="1" smtClean="0"/>
              <a:t>Umeyama</a:t>
            </a:r>
            <a:r>
              <a:rPr lang="en-US" sz="1800" dirty="0" smtClean="0"/>
              <a:t>. </a:t>
            </a:r>
            <a:r>
              <a:rPr lang="en-US" sz="1800" b="1" dirty="0" smtClean="0">
                <a:solidFill>
                  <a:srgbClr val="000080"/>
                </a:solidFill>
              </a:rPr>
              <a:t>An </a:t>
            </a:r>
            <a:r>
              <a:rPr lang="en-US" sz="1800" b="1" dirty="0" err="1" smtClean="0">
                <a:solidFill>
                  <a:srgbClr val="000080"/>
                </a:solidFill>
              </a:rPr>
              <a:t>eigendecomposition</a:t>
            </a:r>
            <a:r>
              <a:rPr lang="en-US" sz="1800" b="1" dirty="0" smtClean="0">
                <a:solidFill>
                  <a:srgbClr val="000080"/>
                </a:solidFill>
              </a:rPr>
              <a:t> approach to weighted graph matching problems.</a:t>
            </a:r>
            <a:r>
              <a:rPr lang="en-US" sz="1800" dirty="0" smtClean="0"/>
              <a:t> IEEE TPAMI, 10(5):695–703, 1988.</a:t>
            </a:r>
          </a:p>
        </p:txBody>
      </p:sp>
      <p:sp>
        <p:nvSpPr>
          <p:cNvPr id="9" name="Slide Number Placeholder 8"/>
          <p:cNvSpPr>
            <a:spLocks noGrp="1"/>
          </p:cNvSpPr>
          <p:nvPr>
            <p:ph type="sldNum" sz="quarter" idx="12"/>
          </p:nvPr>
        </p:nvSpPr>
        <p:spPr/>
        <p:txBody>
          <a:bodyPr/>
          <a:lstStyle/>
          <a:p>
            <a:fld id="{DCE7192F-BC13-4247-B5B9-A19097533586}" type="slidenum">
              <a:rPr lang="en-US" smtClean="0"/>
              <a:pPr/>
              <a:t>67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546099" y="1164158"/>
            <a:ext cx="8458201" cy="5091254"/>
          </a:xfrm>
        </p:spPr>
        <p:txBody>
          <a:bodyPr/>
          <a:lstStyle/>
          <a:p>
            <a:pPr marL="73152" indent="-73152">
              <a:spcBef>
                <a:spcPts val="0"/>
              </a:spcBef>
              <a:spcAft>
                <a:spcPts val="0"/>
              </a:spcAft>
            </a:pPr>
            <a:r>
              <a:rPr lang="en-US" sz="1800" dirty="0" smtClean="0"/>
              <a:t>L. </a:t>
            </a:r>
            <a:r>
              <a:rPr lang="en-US" sz="1800" dirty="0" err="1" smtClean="0"/>
              <a:t>Zager</a:t>
            </a:r>
            <a:r>
              <a:rPr lang="en-US" sz="1800" dirty="0" smtClean="0"/>
              <a:t> and G. </a:t>
            </a:r>
            <a:r>
              <a:rPr lang="en-US" sz="1800" dirty="0" err="1" smtClean="0"/>
              <a:t>Verghese</a:t>
            </a:r>
            <a:r>
              <a:rPr lang="en-US" sz="1800" dirty="0" smtClean="0"/>
              <a:t>. </a:t>
            </a:r>
            <a:r>
              <a:rPr lang="en-US" sz="1800" b="1" dirty="0" smtClean="0">
                <a:solidFill>
                  <a:srgbClr val="000080"/>
                </a:solidFill>
              </a:rPr>
              <a:t>Graph similarity scoring and matching. </a:t>
            </a:r>
            <a:r>
              <a:rPr lang="en-US" sz="1800" dirty="0" smtClean="0"/>
              <a:t>Applied Mathematics Letters, 21(1):86–94, 2008.</a:t>
            </a:r>
          </a:p>
          <a:p>
            <a:pPr marL="73152" indent="-73152">
              <a:spcBef>
                <a:spcPts val="0"/>
              </a:spcBef>
              <a:spcAft>
                <a:spcPts val="0"/>
              </a:spcAft>
            </a:pPr>
            <a:r>
              <a:rPr lang="en-US" sz="1800" dirty="0" smtClean="0"/>
              <a:t>M. </a:t>
            </a:r>
            <a:r>
              <a:rPr lang="en-US" sz="1800" dirty="0" err="1" smtClean="0"/>
              <a:t>Zaslavskiy</a:t>
            </a:r>
            <a:r>
              <a:rPr lang="en-US" sz="1800" dirty="0" smtClean="0"/>
              <a:t>, F. Bach, and J.-P. Vert. </a:t>
            </a:r>
            <a:r>
              <a:rPr lang="en-US" sz="1800" b="1" dirty="0" smtClean="0">
                <a:solidFill>
                  <a:srgbClr val="000080"/>
                </a:solidFill>
              </a:rPr>
              <a:t>A path following algorithm for the graph matching problem. </a:t>
            </a:r>
            <a:r>
              <a:rPr lang="en-US" sz="1800" dirty="0" smtClean="0"/>
              <a:t>IEEE TPAMI, 31(12):2227–2242, Dec. 2009.</a:t>
            </a:r>
          </a:p>
          <a:p>
            <a:pPr marL="73152" indent="-73152">
              <a:spcBef>
                <a:spcPts val="0"/>
              </a:spcBef>
              <a:spcAft>
                <a:spcPts val="0"/>
              </a:spcAft>
            </a:pPr>
            <a:r>
              <a:rPr lang="en-US" sz="1800" dirty="0" smtClean="0"/>
              <a:t>M. </a:t>
            </a:r>
            <a:r>
              <a:rPr lang="en-US" sz="1800" dirty="0" err="1" smtClean="0"/>
              <a:t>Bayati</a:t>
            </a:r>
            <a:r>
              <a:rPr lang="en-US" sz="1800" dirty="0" smtClean="0"/>
              <a:t>, M. </a:t>
            </a:r>
            <a:r>
              <a:rPr lang="en-US" sz="1800" dirty="0" err="1" smtClean="0"/>
              <a:t>Gerritsen</a:t>
            </a:r>
            <a:r>
              <a:rPr lang="en-US" sz="1800" dirty="0" smtClean="0"/>
              <a:t>, D. </a:t>
            </a:r>
            <a:r>
              <a:rPr lang="en-US" sz="1800" dirty="0" err="1" smtClean="0"/>
              <a:t>Gleich</a:t>
            </a:r>
            <a:r>
              <a:rPr lang="en-US" sz="1800" dirty="0" smtClean="0"/>
              <a:t>, A. </a:t>
            </a:r>
            <a:r>
              <a:rPr lang="en-US" sz="1800" dirty="0" err="1" smtClean="0"/>
              <a:t>Saberi</a:t>
            </a:r>
            <a:r>
              <a:rPr lang="en-US" sz="1800" dirty="0" smtClean="0"/>
              <a:t>, and Y. Wang. </a:t>
            </a:r>
            <a:r>
              <a:rPr lang="en-US" sz="1800" b="1" dirty="0" smtClean="0">
                <a:solidFill>
                  <a:srgbClr val="000080"/>
                </a:solidFill>
              </a:rPr>
              <a:t>Algorithms for large, sparse network alignment problems.</a:t>
            </a:r>
            <a:r>
              <a:rPr lang="en-US" sz="1800" dirty="0" smtClean="0"/>
              <a:t> In ICDM, pages 705– 710, 2009.</a:t>
            </a:r>
          </a:p>
          <a:p>
            <a:pPr marL="73152" indent="-73152">
              <a:spcBef>
                <a:spcPts val="0"/>
              </a:spcBef>
              <a:spcAft>
                <a:spcPts val="0"/>
              </a:spcAft>
            </a:pPr>
            <a:r>
              <a:rPr lang="en-US" sz="1800" dirty="0" smtClean="0"/>
              <a:t>S. </a:t>
            </a:r>
            <a:r>
              <a:rPr lang="en-US" sz="1800" dirty="0" err="1" smtClean="0"/>
              <a:t>Bradde</a:t>
            </a:r>
            <a:r>
              <a:rPr lang="en-US" sz="1800" dirty="0" smtClean="0"/>
              <a:t>, A. </a:t>
            </a:r>
            <a:r>
              <a:rPr lang="en-US" sz="1800" dirty="0" err="1" smtClean="0"/>
              <a:t>Braunstein</a:t>
            </a:r>
            <a:r>
              <a:rPr lang="en-US" sz="1800" dirty="0" smtClean="0"/>
              <a:t>, H. </a:t>
            </a:r>
            <a:r>
              <a:rPr lang="en-US" sz="1800" dirty="0" err="1" smtClean="0"/>
              <a:t>Mahmoudi</a:t>
            </a:r>
            <a:r>
              <a:rPr lang="en-US" sz="1800" dirty="0" smtClean="0"/>
              <a:t>, F. </a:t>
            </a:r>
            <a:r>
              <a:rPr lang="en-US" sz="1800" dirty="0" err="1" smtClean="0"/>
              <a:t>Tria</a:t>
            </a:r>
            <a:r>
              <a:rPr lang="en-US" sz="1800" dirty="0" smtClean="0"/>
              <a:t>, M. </a:t>
            </a:r>
            <a:r>
              <a:rPr lang="en-US" sz="1800" dirty="0" err="1" smtClean="0"/>
              <a:t>Weigt</a:t>
            </a:r>
            <a:r>
              <a:rPr lang="en-US" sz="1800" dirty="0" smtClean="0"/>
              <a:t>, and R. </a:t>
            </a:r>
            <a:r>
              <a:rPr lang="en-US" sz="1800" dirty="0" err="1" smtClean="0"/>
              <a:t>Zecchina</a:t>
            </a:r>
            <a:r>
              <a:rPr lang="en-US" sz="1800" dirty="0" smtClean="0"/>
              <a:t>. </a:t>
            </a:r>
            <a:r>
              <a:rPr lang="en-US" sz="1800" b="1" dirty="0" smtClean="0">
                <a:solidFill>
                  <a:srgbClr val="000080"/>
                </a:solidFill>
              </a:rPr>
              <a:t>Aligning graphs and </a:t>
            </a:r>
            <a:r>
              <a:rPr lang="en-US" sz="1800" b="1" dirty="0" err="1" smtClean="0">
                <a:solidFill>
                  <a:srgbClr val="000080"/>
                </a:solidFill>
              </a:rPr>
              <a:t>ﬁnding</a:t>
            </a:r>
            <a:r>
              <a:rPr lang="en-US" sz="1800" b="1" dirty="0" smtClean="0">
                <a:solidFill>
                  <a:srgbClr val="000080"/>
                </a:solidFill>
              </a:rPr>
              <a:t> substructures by a cavity approach. </a:t>
            </a:r>
            <a:r>
              <a:rPr lang="en-US" sz="1800" dirty="0" err="1" smtClean="0"/>
              <a:t>Europhysics</a:t>
            </a:r>
            <a:r>
              <a:rPr lang="en-US" sz="1800" dirty="0" smtClean="0"/>
              <a:t> Letters, 89, 2010.</a:t>
            </a:r>
          </a:p>
          <a:p>
            <a:pPr marL="73152" indent="-73152">
              <a:spcBef>
                <a:spcPts val="0"/>
              </a:spcBef>
              <a:spcAft>
                <a:spcPts val="0"/>
              </a:spcAft>
            </a:pPr>
            <a:r>
              <a:rPr lang="en-US" sz="1800" dirty="0" smtClean="0"/>
              <a:t>D. Conte, P. Foggia, C. </a:t>
            </a:r>
            <a:r>
              <a:rPr lang="en-US" sz="1800" dirty="0" err="1" smtClean="0"/>
              <a:t>Sansone</a:t>
            </a:r>
            <a:r>
              <a:rPr lang="en-US" sz="1800" dirty="0" smtClean="0"/>
              <a:t>, and M. Vento. </a:t>
            </a:r>
            <a:r>
              <a:rPr lang="en-US" sz="1800" b="1" dirty="0" smtClean="0">
                <a:solidFill>
                  <a:srgbClr val="000080"/>
                </a:solidFill>
              </a:rPr>
              <a:t>Thirty years of graph matching in pattern recognition.</a:t>
            </a:r>
            <a:r>
              <a:rPr lang="en-US" sz="1800" dirty="0" smtClean="0"/>
              <a:t> IJPRAI, 18(3):265–298, 2004.</a:t>
            </a:r>
          </a:p>
          <a:p>
            <a:pPr marL="73152" indent="-73152">
              <a:spcBef>
                <a:spcPts val="0"/>
              </a:spcBef>
              <a:spcAft>
                <a:spcPts val="0"/>
              </a:spcAft>
            </a:pPr>
            <a:r>
              <a:rPr lang="en-US" sz="1800" dirty="0" smtClean="0"/>
              <a:t>C. H. Q. Ding, T. Li, and M. I. Jordan. </a:t>
            </a:r>
            <a:r>
              <a:rPr lang="en-US" sz="1800" b="1" dirty="0" smtClean="0">
                <a:solidFill>
                  <a:srgbClr val="000080"/>
                </a:solidFill>
              </a:rPr>
              <a:t>Nonnegative matrix factorization for combinatorial optimization: Spectral clustering, graph matching, and clique </a:t>
            </a:r>
            <a:r>
              <a:rPr lang="en-US" sz="1800" b="1" dirty="0" err="1" smtClean="0">
                <a:solidFill>
                  <a:srgbClr val="000080"/>
                </a:solidFill>
              </a:rPr>
              <a:t>ﬁnding</a:t>
            </a:r>
            <a:r>
              <a:rPr lang="en-US" sz="1800" b="1" dirty="0" smtClean="0">
                <a:solidFill>
                  <a:srgbClr val="000080"/>
                </a:solidFill>
              </a:rPr>
              <a:t>.</a:t>
            </a:r>
            <a:r>
              <a:rPr lang="en-US" sz="1800" dirty="0" smtClean="0"/>
              <a:t> In ICDM, pages 183–192, 2008.</a:t>
            </a:r>
          </a:p>
          <a:p>
            <a:pPr marL="73152" indent="-73152">
              <a:spcBef>
                <a:spcPts val="0"/>
              </a:spcBef>
              <a:spcAft>
                <a:spcPts val="0"/>
              </a:spcAft>
            </a:pPr>
            <a:r>
              <a:rPr lang="en-US" sz="1800" dirty="0" smtClean="0"/>
              <a:t>S. Gold and A. </a:t>
            </a:r>
            <a:r>
              <a:rPr lang="en-US" sz="1800" dirty="0" err="1" smtClean="0"/>
              <a:t>Rangarajan</a:t>
            </a:r>
            <a:r>
              <a:rPr lang="en-US" sz="1800" dirty="0" smtClean="0"/>
              <a:t>. </a:t>
            </a:r>
            <a:r>
              <a:rPr lang="en-US" sz="1800" b="1" dirty="0" smtClean="0">
                <a:solidFill>
                  <a:srgbClr val="000080"/>
                </a:solidFill>
              </a:rPr>
              <a:t>A graduated assignment algorithm for graph matching.</a:t>
            </a:r>
            <a:r>
              <a:rPr lang="en-US" sz="1800" dirty="0" smtClean="0"/>
              <a:t> IEEE TPAMI, 18(4):377–388, 1996.</a:t>
            </a:r>
          </a:p>
          <a:p>
            <a:pPr marL="73152" indent="-73152">
              <a:spcBef>
                <a:spcPts val="0"/>
              </a:spcBef>
              <a:spcAft>
                <a:spcPts val="0"/>
              </a:spcAft>
            </a:pPr>
            <a:r>
              <a:rPr lang="en-US" sz="1800" dirty="0" smtClean="0"/>
              <a:t>J. Berg and M. </a:t>
            </a:r>
            <a:r>
              <a:rPr lang="en-US" sz="1800" dirty="0" err="1" smtClean="0"/>
              <a:t>Lassig</a:t>
            </a:r>
            <a:r>
              <a:rPr lang="en-US" sz="1800" dirty="0" smtClean="0"/>
              <a:t>. </a:t>
            </a:r>
            <a:r>
              <a:rPr lang="en-US" sz="1800" b="1" dirty="0" smtClean="0">
                <a:solidFill>
                  <a:srgbClr val="000080"/>
                </a:solidFill>
              </a:rPr>
              <a:t>Local graph alignment and motif search in ¨ biological networks. </a:t>
            </a:r>
            <a:r>
              <a:rPr lang="en-US" sz="1800" dirty="0" smtClean="0"/>
              <a:t>PNAS, 101(41):14689–14694, Oct. 2004.</a:t>
            </a:r>
          </a:p>
        </p:txBody>
      </p:sp>
      <p:sp>
        <p:nvSpPr>
          <p:cNvPr id="9" name="Slide Number Placeholder 8"/>
          <p:cNvSpPr>
            <a:spLocks noGrp="1"/>
          </p:cNvSpPr>
          <p:nvPr>
            <p:ph type="sldNum" sz="quarter" idx="12"/>
          </p:nvPr>
        </p:nvSpPr>
        <p:spPr/>
        <p:txBody>
          <a:bodyPr/>
          <a:lstStyle/>
          <a:p>
            <a:fld id="{DCE7192F-BC13-4247-B5B9-A19097533586}" type="slidenum">
              <a:rPr lang="en-US" smtClean="0"/>
              <a:pPr/>
              <a:t>68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412419" y="1164158"/>
            <a:ext cx="8771690" cy="5091254"/>
          </a:xfrm>
        </p:spPr>
        <p:txBody>
          <a:bodyPr/>
          <a:lstStyle/>
          <a:p>
            <a:pPr marL="73152" indent="-73152">
              <a:spcBef>
                <a:spcPts val="0"/>
              </a:spcBef>
              <a:spcAft>
                <a:spcPts val="0"/>
              </a:spcAft>
            </a:pPr>
            <a:r>
              <a:rPr lang="en-US" sz="1800" dirty="0" err="1" smtClean="0"/>
              <a:t>Rohit</a:t>
            </a:r>
            <a:r>
              <a:rPr lang="en-US" sz="1800" dirty="0" smtClean="0"/>
              <a:t> Singh, </a:t>
            </a:r>
            <a:r>
              <a:rPr lang="en-US" sz="1800" dirty="0" err="1" smtClean="0"/>
              <a:t>Jinbo</a:t>
            </a:r>
            <a:r>
              <a:rPr lang="en-US" sz="1800" dirty="0" smtClean="0"/>
              <a:t> </a:t>
            </a:r>
            <a:r>
              <a:rPr lang="en-US" sz="1800" dirty="0" err="1" smtClean="0"/>
              <a:t>Xu</a:t>
            </a:r>
            <a:r>
              <a:rPr lang="en-US" sz="1800" dirty="0" smtClean="0"/>
              <a:t>, and Bonnie Berger. 2007. </a:t>
            </a:r>
            <a:r>
              <a:rPr lang="en-US" sz="1800" b="1" dirty="0" err="1" smtClean="0">
                <a:solidFill>
                  <a:srgbClr val="000080"/>
                </a:solidFill>
              </a:rPr>
              <a:t>Pairwise</a:t>
            </a:r>
            <a:r>
              <a:rPr lang="en-US" sz="1800" b="1" dirty="0" smtClean="0">
                <a:solidFill>
                  <a:srgbClr val="000080"/>
                </a:solidFill>
              </a:rPr>
              <a:t> global alignment of protein interaction networks by matching neighborhood topology. </a:t>
            </a:r>
            <a:r>
              <a:rPr lang="en-US" sz="1800" dirty="0" smtClean="0"/>
              <a:t>In RECOMB ’07.</a:t>
            </a:r>
          </a:p>
          <a:p>
            <a:pPr marL="73152" indent="-73152">
              <a:spcBef>
                <a:spcPts val="0"/>
              </a:spcBef>
              <a:spcAft>
                <a:spcPts val="0"/>
              </a:spcAft>
            </a:pPr>
            <a:r>
              <a:rPr lang="en-US" sz="1800" dirty="0"/>
              <a:t>J. T. Vogelstein, J. M. Conroy, L. J. </a:t>
            </a:r>
            <a:r>
              <a:rPr lang="en-US" sz="1800" dirty="0" err="1"/>
              <a:t>Podrazik</a:t>
            </a:r>
            <a:r>
              <a:rPr lang="en-US" sz="1800" dirty="0"/>
              <a:t>, S. G. </a:t>
            </a:r>
            <a:r>
              <a:rPr lang="en-US" sz="1800" dirty="0" err="1"/>
              <a:t>Kratzer</a:t>
            </a:r>
            <a:r>
              <a:rPr lang="en-US" sz="1800" dirty="0"/>
              <a:t>, D. E. </a:t>
            </a:r>
            <a:r>
              <a:rPr lang="en-US" sz="1800" dirty="0" err="1"/>
              <a:t>Fishkind</a:t>
            </a:r>
            <a:r>
              <a:rPr lang="en-US" sz="1800" dirty="0"/>
              <a:t>, R. J. Vogelstein, and C. E. </a:t>
            </a:r>
            <a:r>
              <a:rPr lang="en-US" sz="1800" dirty="0" err="1"/>
              <a:t>Priebe</a:t>
            </a:r>
            <a:r>
              <a:rPr lang="en-US" sz="1800" dirty="0"/>
              <a:t>. </a:t>
            </a:r>
            <a:r>
              <a:rPr lang="en-US" sz="1800" b="1" dirty="0">
                <a:solidFill>
                  <a:srgbClr val="000080"/>
                </a:solidFill>
              </a:rPr>
              <a:t>Fast inexact graph matching with applications in statistical </a:t>
            </a:r>
            <a:r>
              <a:rPr lang="en-US" sz="1800" b="1" dirty="0" err="1">
                <a:solidFill>
                  <a:srgbClr val="000080"/>
                </a:solidFill>
              </a:rPr>
              <a:t>connectomics</a:t>
            </a:r>
            <a:r>
              <a:rPr lang="en-US" sz="1800" b="1" dirty="0">
                <a:solidFill>
                  <a:srgbClr val="000080"/>
                </a:solidFill>
              </a:rPr>
              <a:t>. </a:t>
            </a:r>
            <a:r>
              <a:rPr lang="en-US" sz="1800" dirty="0" err="1"/>
              <a:t>CoRR</a:t>
            </a:r>
            <a:r>
              <a:rPr lang="en-US" sz="1800" dirty="0"/>
              <a:t>, abs/1112.5507, 2011.</a:t>
            </a:r>
          </a:p>
          <a:p>
            <a:pPr marL="73152" indent="-73152">
              <a:spcBef>
                <a:spcPts val="0"/>
              </a:spcBef>
              <a:spcAft>
                <a:spcPts val="0"/>
              </a:spcAft>
            </a:pPr>
            <a:endParaRPr lang="en-US" sz="1800" dirty="0" smtClean="0"/>
          </a:p>
        </p:txBody>
      </p:sp>
      <p:sp>
        <p:nvSpPr>
          <p:cNvPr id="9" name="Slide Number Placeholder 8"/>
          <p:cNvSpPr>
            <a:spLocks noGrp="1"/>
          </p:cNvSpPr>
          <p:nvPr>
            <p:ph type="sldNum" sz="quarter" idx="12"/>
          </p:nvPr>
        </p:nvSpPr>
        <p:spPr/>
        <p:txBody>
          <a:bodyPr/>
          <a:lstStyle/>
          <a:p>
            <a:fld id="{DCE7192F-BC13-4247-B5B9-A19097533586}" type="slidenum">
              <a:rPr lang="en-US" smtClean="0"/>
              <a:pPr/>
              <a:t>69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588"/>
            <a:ext cx="8229600" cy="1143000"/>
          </a:xfrm>
        </p:spPr>
        <p:txBody>
          <a:bodyPr/>
          <a:lstStyle/>
          <a:p>
            <a:r>
              <a:rPr lang="en-US" dirty="0" smtClean="0"/>
              <a:t>More Applications?</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7</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l="8504"/>
          <a:stretch>
            <a:fillRect/>
          </a:stretch>
        </p:blipFill>
        <p:spPr>
          <a:xfrm>
            <a:off x="2153632" y="912412"/>
            <a:ext cx="1510518" cy="1650914"/>
          </a:xfrm>
          <a:prstGeom prst="rect">
            <a:avLst/>
          </a:prstGeom>
        </p:spPr>
      </p:pic>
      <p:grpSp>
        <p:nvGrpSpPr>
          <p:cNvPr id="3" name="Group 21"/>
          <p:cNvGrpSpPr/>
          <p:nvPr/>
        </p:nvGrpSpPr>
        <p:grpSpPr>
          <a:xfrm>
            <a:off x="4631130" y="963212"/>
            <a:ext cx="2371824" cy="1836754"/>
            <a:chOff x="6057580" y="1166412"/>
            <a:chExt cx="2371824" cy="1836754"/>
          </a:xfrm>
        </p:grpSpPr>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57580" y="1166412"/>
              <a:ext cx="1660588" cy="1236458"/>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58189" y="1915966"/>
              <a:ext cx="1371215" cy="1087200"/>
            </a:xfrm>
            <a:prstGeom prst="rect">
              <a:avLst/>
            </a:prstGeom>
          </p:spPr>
        </p:pic>
      </p:grpSp>
      <p:grpSp>
        <p:nvGrpSpPr>
          <p:cNvPr id="9" name="Group 18"/>
          <p:cNvGrpSpPr/>
          <p:nvPr/>
        </p:nvGrpSpPr>
        <p:grpSpPr>
          <a:xfrm>
            <a:off x="311877" y="1972227"/>
            <a:ext cx="2151924" cy="1954644"/>
            <a:chOff x="489676" y="1095926"/>
            <a:chExt cx="2893650" cy="2404805"/>
          </a:xfrm>
        </p:grpSpPr>
        <p:grpSp>
          <p:nvGrpSpPr>
            <p:cNvPr id="11" name="Group 12"/>
            <p:cNvGrpSpPr/>
            <p:nvPr/>
          </p:nvGrpSpPr>
          <p:grpSpPr>
            <a:xfrm>
              <a:off x="489676" y="1095926"/>
              <a:ext cx="2199660" cy="2404805"/>
              <a:chOff x="489676" y="1095926"/>
              <a:chExt cx="2199660" cy="2404805"/>
            </a:xfrm>
          </p:grpSpPr>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89676" y="1095926"/>
                <a:ext cx="2199660" cy="2404805"/>
              </a:xfrm>
              <a:prstGeom prst="rect">
                <a:avLst/>
              </a:prstGeom>
            </p:spPr>
          </p:pic>
          <p:cxnSp>
            <p:nvCxnSpPr>
              <p:cNvPr id="12" name="Straight Connector 11"/>
              <p:cNvCxnSpPr/>
              <p:nvPr/>
            </p:nvCxnSpPr>
            <p:spPr>
              <a:xfrm>
                <a:off x="1706926" y="1597949"/>
                <a:ext cx="489600" cy="1588"/>
              </a:xfrm>
              <a:prstGeom prst="line">
                <a:avLst/>
              </a:prstGeom>
              <a:ln w="38100" cap="rnd">
                <a:solidFill>
                  <a:srgbClr val="FF0000"/>
                </a:solidFill>
                <a:prstDash val="sysDash"/>
              </a:ln>
              <a:scene3d>
                <a:camera prst="orthographicFront">
                  <a:rot lat="0" lon="0" rev="20160000"/>
                </a:camera>
                <a:lightRig rig="threePt" dir="t"/>
              </a:scene3d>
            </p:spPr>
            <p:style>
              <a:lnRef idx="2">
                <a:schemeClr val="accent1"/>
              </a:lnRef>
              <a:fillRef idx="0">
                <a:schemeClr val="accent1"/>
              </a:fillRef>
              <a:effectRef idx="1">
                <a:schemeClr val="accent1"/>
              </a:effectRef>
              <a:fontRef idx="minor">
                <a:schemeClr val="tx1"/>
              </a:fontRef>
            </p:style>
          </p:cxnSp>
        </p:gr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820407" y="2645298"/>
              <a:ext cx="1562919" cy="696361"/>
            </a:xfrm>
            <a:prstGeom prst="rect">
              <a:avLst/>
            </a:prstGeom>
          </p:spPr>
        </p:pic>
      </p:grpSp>
      <p:sp>
        <p:nvSpPr>
          <p:cNvPr id="17" name="Content Placeholder 7"/>
          <p:cNvSpPr txBox="1">
            <a:spLocks/>
          </p:cNvSpPr>
          <p:nvPr/>
        </p:nvSpPr>
        <p:spPr>
          <a:xfrm>
            <a:off x="2126344" y="2142642"/>
            <a:ext cx="2646189" cy="619694"/>
          </a:xfrm>
          <a:prstGeom prst="rect">
            <a:avLst/>
          </a:prstGeom>
          <a:solidFill>
            <a:schemeClr val="bg1"/>
          </a:solidFill>
        </p:spPr>
        <p:txBody>
          <a:bodyPr vert="horz" lIns="91440" tIns="45720" rIns="91440" bIns="45720" rtlCol="0">
            <a:noAutofit/>
          </a:bodyPr>
          <a:lstStyle/>
          <a:p>
            <a:pPr marL="0" marR="0" lvl="0" algn="ctr" defTabSz="457200" rtl="0" eaLnBrk="1" fontAlgn="auto" latinLnBrk="0" hangingPunct="1">
              <a:lnSpc>
                <a:spcPts val="2380"/>
              </a:lnSpc>
              <a:spcBef>
                <a:spcPts val="0"/>
              </a:spcBef>
              <a:spcAft>
                <a:spcPts val="0"/>
              </a:spcAft>
              <a:buClr>
                <a:srgbClr val="0800BE"/>
              </a:buClr>
              <a:buSzTx/>
              <a:buFont typeface="Arial"/>
              <a:buNone/>
              <a:tabLst/>
              <a:defRPr/>
            </a:pPr>
            <a:r>
              <a:rPr lang="en-US" sz="2400" b="1" dirty="0"/>
              <a:t>p</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rotein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-protein alignment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Content Placeholder 7"/>
          <p:cNvSpPr txBox="1">
            <a:spLocks/>
          </p:cNvSpPr>
          <p:nvPr/>
        </p:nvSpPr>
        <p:spPr>
          <a:xfrm>
            <a:off x="6353674" y="841534"/>
            <a:ext cx="1863225" cy="927493"/>
          </a:xfrm>
          <a:prstGeom prst="rect">
            <a:avLst/>
          </a:prstGeom>
          <a:noFill/>
        </p:spPr>
        <p:txBody>
          <a:bodyPr vert="horz" lIns="91440" tIns="45720" rIns="91440" bIns="45720" rtlCol="0">
            <a:noAutofit/>
          </a:bodyPr>
          <a:lstStyle/>
          <a:p>
            <a:pPr marL="0" marR="0" lvl="0" defTabSz="457200" rtl="0" eaLnBrk="1" fontAlgn="auto" latinLnBrk="0" hangingPunct="1">
              <a:lnSpc>
                <a:spcPts val="2280"/>
              </a:lnSpc>
              <a:spcBef>
                <a:spcPts val="0"/>
              </a:spcBef>
              <a:spcAft>
                <a:spcPts val="0"/>
              </a:spcAft>
              <a:buClr>
                <a:srgbClr val="0800BE"/>
              </a:buClr>
              <a:buSzTx/>
              <a:buFont typeface="Arial"/>
              <a:buNone/>
              <a:tabLst/>
              <a:defRPr/>
            </a:pPr>
            <a:r>
              <a:rPr lang="en-US" sz="2400" b="1" noProof="0" dirty="0" smtClean="0"/>
              <a:t>c</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hemical</a:t>
            </a:r>
            <a:r>
              <a:rPr kumimoji="0" lang="en-US" sz="2400" b="1" i="0" u="none" strike="noStrike" kern="1200" cap="none" spc="0" normalizeH="0" noProof="0" dirty="0" smtClean="0">
                <a:ln>
                  <a:noFill/>
                </a:ln>
                <a:solidFill>
                  <a:schemeClr val="tx1"/>
                </a:solidFill>
                <a:effectLst/>
                <a:uLnTx/>
                <a:uFillTx/>
                <a:latin typeface="+mn-lt"/>
                <a:ea typeface="+mn-ea"/>
                <a:cs typeface="+mn-cs"/>
              </a:rPr>
              <a:t> compound comparison</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9"/>
          <p:cNvPicPr>
            <a:picLocks noChangeAspect="1"/>
          </p:cNvPicPr>
          <p:nvPr/>
        </p:nvPicPr>
        <p:blipFill>
          <a:blip r:embed="rId8"/>
          <a:stretch>
            <a:fillRect/>
          </a:stretch>
        </p:blipFill>
        <p:spPr>
          <a:xfrm>
            <a:off x="952404" y="4876800"/>
            <a:ext cx="2368797" cy="1176972"/>
          </a:xfrm>
          <a:prstGeom prst="rect">
            <a:avLst/>
          </a:prstGeom>
        </p:spPr>
      </p:pic>
      <p:sp>
        <p:nvSpPr>
          <p:cNvPr id="21" name="Content Placeholder 7"/>
          <p:cNvSpPr txBox="1">
            <a:spLocks/>
          </p:cNvSpPr>
          <p:nvPr/>
        </p:nvSpPr>
        <p:spPr>
          <a:xfrm>
            <a:off x="2535990" y="4173091"/>
            <a:ext cx="1764595" cy="681514"/>
          </a:xfrm>
          <a:prstGeom prst="rect">
            <a:avLst/>
          </a:prstGeom>
        </p:spPr>
        <p:txBody>
          <a:bodyPr vert="horz" lIns="91440" tIns="45720" rIns="91440" bIns="45720" rtlCol="0">
            <a:noAutofit/>
          </a:bodyPr>
          <a:lstStyle/>
          <a:p>
            <a:pPr marL="0" marR="0" lvl="0" defTabSz="457200" rtl="0" eaLnBrk="1" fontAlgn="auto" latinLnBrk="0" hangingPunct="1">
              <a:lnSpc>
                <a:spcPts val="2480"/>
              </a:lnSpc>
              <a:spcBef>
                <a:spcPts val="0"/>
              </a:spcBef>
              <a:spcAft>
                <a:spcPts val="0"/>
              </a:spcAft>
              <a:buClr>
                <a:srgbClr val="0800BE"/>
              </a:buClr>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IR: synonym </a:t>
            </a:r>
          </a:p>
          <a:p>
            <a:pPr marL="0" marR="0" lvl="0" defTabSz="457200" rtl="0" eaLnBrk="1" fontAlgn="auto" latinLnBrk="0" hangingPunct="1">
              <a:lnSpc>
                <a:spcPts val="2480"/>
              </a:lnSpc>
              <a:spcBef>
                <a:spcPts val="0"/>
              </a:spcBef>
              <a:spcAft>
                <a:spcPts val="0"/>
              </a:spcAft>
              <a:buClr>
                <a:srgbClr val="0800BE"/>
              </a:buClr>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extraction</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p:cNvSpPr>
            <a:spLocks noGrp="1"/>
          </p:cNvSpPr>
          <p:nvPr>
            <p:ph idx="1"/>
          </p:nvPr>
        </p:nvSpPr>
        <p:spPr>
          <a:xfrm>
            <a:off x="163594" y="3738086"/>
            <a:ext cx="2603669" cy="681514"/>
          </a:xfrm>
          <a:solidFill>
            <a:schemeClr val="bg1"/>
          </a:solidFill>
        </p:spPr>
        <p:txBody>
          <a:bodyPr>
            <a:noAutofit/>
          </a:bodyPr>
          <a:lstStyle/>
          <a:p>
            <a:pPr marL="0" indent="0">
              <a:lnSpc>
                <a:spcPts val="2480"/>
              </a:lnSpc>
              <a:spcBef>
                <a:spcPts val="0"/>
              </a:spcBef>
              <a:buNone/>
            </a:pPr>
            <a:r>
              <a:rPr lang="en-US" sz="2400" b="1" dirty="0" smtClean="0"/>
              <a:t>link prediction &amp;</a:t>
            </a:r>
          </a:p>
          <a:p>
            <a:pPr marL="0" indent="0">
              <a:lnSpc>
                <a:spcPts val="2480"/>
              </a:lnSpc>
              <a:spcBef>
                <a:spcPts val="0"/>
              </a:spcBef>
              <a:buNone/>
            </a:pPr>
            <a:r>
              <a:rPr lang="en-US" sz="2400" b="1" dirty="0" smtClean="0"/>
              <a:t>viral marketing</a:t>
            </a:r>
            <a:endParaRPr lang="en-US" sz="2400" b="1" dirty="0"/>
          </a:p>
        </p:txBody>
      </p:sp>
      <p:grpSp>
        <p:nvGrpSpPr>
          <p:cNvPr id="13" name="Group 34"/>
          <p:cNvGrpSpPr/>
          <p:nvPr/>
        </p:nvGrpSpPr>
        <p:grpSpPr>
          <a:xfrm>
            <a:off x="6756835" y="2583475"/>
            <a:ext cx="2375279" cy="1677600"/>
            <a:chOff x="6756835" y="2621575"/>
            <a:chExt cx="2375279" cy="1677600"/>
          </a:xfrm>
        </p:grpSpPr>
        <p:pic>
          <p:nvPicPr>
            <p:cNvPr id="23" name="Picture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56835" y="2621575"/>
              <a:ext cx="2375279" cy="1677600"/>
            </a:xfrm>
            <a:prstGeom prst="rect">
              <a:avLst/>
            </a:prstGeom>
          </p:spPr>
        </p:pic>
        <p:sp>
          <p:nvSpPr>
            <p:cNvPr id="24" name="Content Placeholder 7"/>
            <p:cNvSpPr txBox="1">
              <a:spLocks/>
            </p:cNvSpPr>
            <p:nvPr/>
          </p:nvSpPr>
          <p:spPr>
            <a:xfrm>
              <a:off x="6982254" y="3023320"/>
              <a:ext cx="2111760" cy="964755"/>
            </a:xfrm>
            <a:prstGeom prst="rect">
              <a:avLst/>
            </a:prstGeom>
            <a:solidFill>
              <a:schemeClr val="bg1"/>
            </a:solidFill>
          </p:spPr>
          <p:txBody>
            <a:bodyPr vert="horz" lIns="91440" tIns="45720" rIns="91440" bIns="45720" rtlCol="0">
              <a:noAutofit/>
            </a:bodyPr>
            <a:lstStyle/>
            <a:p>
              <a:pPr marL="0" marR="0" lvl="0" algn="ctr" defTabSz="457200" rtl="0" eaLnBrk="1" fontAlgn="auto" latinLnBrk="0" hangingPunct="1">
                <a:lnSpc>
                  <a:spcPts val="2380"/>
                </a:lnSpc>
                <a:spcBef>
                  <a:spcPts val="0"/>
                </a:spcBef>
                <a:spcAft>
                  <a:spcPts val="0"/>
                </a:spcAft>
                <a:buClr>
                  <a:srgbClr val="0800BE"/>
                </a:buClr>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Optical character</a:t>
              </a:r>
              <a:r>
                <a:rPr kumimoji="0" lang="en-US" sz="2400" b="1" i="0" u="none" strike="noStrike" kern="1200" cap="none" spc="0" normalizeH="0" noProof="0" dirty="0" smtClean="0">
                  <a:ln>
                    <a:noFill/>
                  </a:ln>
                  <a:solidFill>
                    <a:schemeClr val="tx1"/>
                  </a:solidFill>
                  <a:effectLst/>
                  <a:uLnTx/>
                  <a:uFillTx/>
                  <a:latin typeface="+mn-lt"/>
                  <a:ea typeface="+mn-ea"/>
                  <a:cs typeface="+mn-cs"/>
                </a:rPr>
                <a:t> recognition</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26" name="Curved Connector 25"/>
            <p:cNvCxnSpPr/>
            <p:nvPr/>
          </p:nvCxnSpPr>
          <p:spPr>
            <a:xfrm rot="5400000">
              <a:off x="6890238" y="3345658"/>
              <a:ext cx="709200" cy="293125"/>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p:nvPr/>
          </p:nvCxnSpPr>
          <p:spPr>
            <a:xfrm rot="16200000" flipH="1">
              <a:off x="8414703" y="3360200"/>
              <a:ext cx="709200" cy="241200"/>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36" name="Picture 3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33616" y="4668919"/>
            <a:ext cx="1371078" cy="1519200"/>
          </a:xfrm>
          <a:prstGeom prst="rect">
            <a:avLst/>
          </a:prstGeom>
        </p:spPr>
      </p:pic>
      <p:sp>
        <p:nvSpPr>
          <p:cNvPr id="37" name="Content Placeholder 7"/>
          <p:cNvSpPr txBox="1">
            <a:spLocks/>
          </p:cNvSpPr>
          <p:nvPr/>
        </p:nvSpPr>
        <p:spPr>
          <a:xfrm>
            <a:off x="3527474" y="5687406"/>
            <a:ext cx="2367999" cy="619694"/>
          </a:xfrm>
          <a:prstGeom prst="rect">
            <a:avLst/>
          </a:prstGeom>
          <a:noFill/>
        </p:spPr>
        <p:txBody>
          <a:bodyPr vert="horz" lIns="91440" tIns="45720" rIns="91440" bIns="45720" rtlCol="0">
            <a:noAutofit/>
          </a:bodyPr>
          <a:lstStyle/>
          <a:p>
            <a:pPr marL="0" marR="0" lvl="0" algn="ctr" defTabSz="457200" rtl="0" eaLnBrk="1" fontAlgn="auto" latinLnBrk="0" hangingPunct="1">
              <a:lnSpc>
                <a:spcPts val="2380"/>
              </a:lnSpc>
              <a:spcBef>
                <a:spcPts val="0"/>
              </a:spcBef>
              <a:spcAft>
                <a:spcPts val="0"/>
              </a:spcAft>
              <a:buClr>
                <a:srgbClr val="0800BE"/>
              </a:buClr>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Structure matching in DB</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9" name="Group 40"/>
          <p:cNvGrpSpPr/>
          <p:nvPr/>
        </p:nvGrpSpPr>
        <p:grpSpPr>
          <a:xfrm>
            <a:off x="6702854" y="4279900"/>
            <a:ext cx="1666449" cy="1585306"/>
            <a:chOff x="6982254" y="4076700"/>
            <a:chExt cx="2076130" cy="2102196"/>
          </a:xfrm>
        </p:grpSpPr>
        <p:pic>
          <p:nvPicPr>
            <p:cNvPr id="39" name="Picture 38"/>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617415" y="4688496"/>
              <a:ext cx="1440969" cy="1490400"/>
            </a:xfrm>
            <a:prstGeom prst="rect">
              <a:avLst/>
            </a:prstGeom>
          </p:spPr>
        </p:pic>
        <p:pic>
          <p:nvPicPr>
            <p:cNvPr id="38" name="Picture 3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82254" y="4076700"/>
              <a:ext cx="1371600" cy="1371600"/>
            </a:xfrm>
            <a:prstGeom prst="rect">
              <a:avLst/>
            </a:prstGeom>
          </p:spPr>
        </p:pic>
      </p:grpSp>
      <p:sp>
        <p:nvSpPr>
          <p:cNvPr id="40" name="Content Placeholder 7"/>
          <p:cNvSpPr txBox="1">
            <a:spLocks/>
          </p:cNvSpPr>
          <p:nvPr/>
        </p:nvSpPr>
        <p:spPr>
          <a:xfrm>
            <a:off x="6897821" y="5674218"/>
            <a:ext cx="1764595" cy="681514"/>
          </a:xfrm>
          <a:prstGeom prst="rect">
            <a:avLst/>
          </a:prstGeom>
        </p:spPr>
        <p:txBody>
          <a:bodyPr vert="horz" lIns="91440" tIns="45720" rIns="91440" bIns="45720" rtlCol="0">
            <a:noAutofit/>
          </a:bodyPr>
          <a:lstStyle/>
          <a:p>
            <a:pPr marL="0" marR="0" lvl="0" defTabSz="457200" rtl="0" eaLnBrk="1" fontAlgn="auto" latinLnBrk="0" hangingPunct="1">
              <a:lnSpc>
                <a:spcPts val="2480"/>
              </a:lnSpc>
              <a:spcBef>
                <a:spcPts val="0"/>
              </a:spcBef>
              <a:spcAft>
                <a:spcPts val="0"/>
              </a:spcAft>
              <a:buClr>
                <a:srgbClr val="0800BE"/>
              </a:buClr>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wiki</a:t>
            </a:r>
          </a:p>
          <a:p>
            <a:pPr marL="0" marR="0" lvl="0" defTabSz="457200" rtl="0" eaLnBrk="1" fontAlgn="auto" latinLnBrk="0" hangingPunct="1">
              <a:lnSpc>
                <a:spcPts val="2480"/>
              </a:lnSpc>
              <a:spcBef>
                <a:spcPts val="0"/>
              </a:spcBef>
              <a:spcAft>
                <a:spcPts val="0"/>
              </a:spcAft>
              <a:buClr>
                <a:srgbClr val="0800BE"/>
              </a:buClr>
              <a:buSzTx/>
              <a:buFont typeface="Arial"/>
              <a:buNone/>
              <a:tabLst/>
              <a:defRPr/>
            </a:pPr>
            <a:r>
              <a:rPr lang="en-US" sz="2400" b="1" dirty="0" smtClean="0"/>
              <a:t>translation</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2" name="Group 49"/>
          <p:cNvGrpSpPr/>
          <p:nvPr/>
        </p:nvGrpSpPr>
        <p:grpSpPr>
          <a:xfrm>
            <a:off x="3654674" y="2712921"/>
            <a:ext cx="1925323" cy="1945749"/>
            <a:chOff x="3809078" y="2712921"/>
            <a:chExt cx="1925323" cy="1945749"/>
          </a:xfrm>
        </p:grpSpPr>
        <p:sp>
          <p:nvSpPr>
            <p:cNvPr id="42" name="Oval 41"/>
            <p:cNvSpPr/>
            <p:nvPr/>
          </p:nvSpPr>
          <p:spPr>
            <a:xfrm>
              <a:off x="4178300" y="3023320"/>
              <a:ext cx="1270000" cy="125658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 name="Chevron 42"/>
            <p:cNvSpPr/>
            <p:nvPr/>
          </p:nvSpPr>
          <p:spPr>
            <a:xfrm rot="14453884">
              <a:off x="4122721" y="2931067"/>
              <a:ext cx="648404" cy="317507"/>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17310580">
              <a:off x="4683314" y="2872318"/>
              <a:ext cx="648404" cy="329610"/>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rot="21034903">
              <a:off x="5085997" y="3341427"/>
              <a:ext cx="648404" cy="309367"/>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rot="10800000">
              <a:off x="3809078" y="3458685"/>
              <a:ext cx="648404" cy="311936"/>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1674501">
              <a:off x="5022419" y="3847311"/>
              <a:ext cx="648404" cy="309367"/>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rot="5000076">
              <a:off x="4537495" y="4179784"/>
              <a:ext cx="648404" cy="309367"/>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8696397">
              <a:off x="3974476" y="3935491"/>
              <a:ext cx="648404" cy="311936"/>
            </a:xfrm>
            <a:prstGeom prst="chevr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cxnSp>
        <p:nvCxnSpPr>
          <p:cNvPr id="52" name="Straight Connector 51"/>
          <p:cNvCxnSpPr/>
          <p:nvPr/>
        </p:nvCxnSpPr>
        <p:spPr>
          <a:xfrm>
            <a:off x="596900" y="1384300"/>
            <a:ext cx="2648096" cy="1910768"/>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527777" y="4083402"/>
            <a:ext cx="2780719" cy="1022000"/>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rot="16200000" flipH="1">
            <a:off x="3649834" y="1745678"/>
            <a:ext cx="1764960" cy="98428"/>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V="1">
            <a:off x="5768044" y="1498600"/>
            <a:ext cx="3134559" cy="1651720"/>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5975496" y="3994502"/>
            <a:ext cx="3093118" cy="425098"/>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6200000" flipH="1">
            <a:off x="5446251" y="4996226"/>
            <a:ext cx="1783516" cy="1139930"/>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a:off x="3206902" y="4800600"/>
            <a:ext cx="1059594" cy="1785901"/>
          </a:xfrm>
          <a:prstGeom prst="line">
            <a:avLst/>
          </a:prstGeom>
          <a:ln>
            <a:solidFill>
              <a:schemeClr val="accent4">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xmlns:p14="http://schemas.microsoft.com/office/powerpoint/2010/main" advTm="19650"/>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0526"/>
            <a:ext cx="7772400" cy="685800"/>
          </a:xfrm>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70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3412"/>
            <a:ext cx="8229600" cy="1143000"/>
          </a:xfrm>
        </p:spPr>
        <p:txBody>
          <a:bodyPr>
            <a:normAutofit/>
          </a:bodyPr>
          <a:lstStyle/>
          <a:p>
            <a:r>
              <a:rPr lang="en-US" dirty="0" smtClean="0"/>
              <a:t>Algorithm: </a:t>
            </a:r>
            <a:r>
              <a:rPr lang="en-US" dirty="0" err="1" smtClean="0"/>
              <a:t>Uni</a:t>
            </a:r>
            <a:r>
              <a:rPr lang="en-US" dirty="0" smtClean="0"/>
              <a:t>-Align</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71</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99176" y="1252107"/>
            <a:ext cx="2545623" cy="3041762"/>
          </a:xfrm>
          <a:prstGeom prst="rect">
            <a:avLst/>
          </a:prstGeom>
        </p:spPr>
      </p:pic>
      <p:sp>
        <p:nvSpPr>
          <p:cNvPr id="9" name="Right Arrow 8"/>
          <p:cNvSpPr/>
          <p:nvPr/>
        </p:nvSpPr>
        <p:spPr>
          <a:xfrm>
            <a:off x="3035300" y="2400300"/>
            <a:ext cx="749300" cy="711200"/>
          </a:xfrm>
          <a:prstGeom prst="rightArrow">
            <a:avLst/>
          </a:prstGeom>
          <a:solidFill>
            <a:srgbClr val="000090"/>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1"/>
          <p:cNvGrpSpPr/>
          <p:nvPr/>
        </p:nvGrpSpPr>
        <p:grpSpPr>
          <a:xfrm>
            <a:off x="3603135" y="1364588"/>
            <a:ext cx="3125620" cy="2888937"/>
            <a:chOff x="3603135" y="1428088"/>
            <a:chExt cx="3125620" cy="2888937"/>
          </a:xfrm>
        </p:grpSpPr>
        <p:sp>
          <p:nvSpPr>
            <p:cNvPr id="16" name="TextBox 15"/>
            <p:cNvSpPr txBox="1"/>
            <p:nvPr/>
          </p:nvSpPr>
          <p:spPr>
            <a:xfrm>
              <a:off x="3603135" y="1428088"/>
              <a:ext cx="1484160" cy="523220"/>
            </a:xfrm>
            <a:prstGeom prst="rect">
              <a:avLst/>
            </a:prstGeom>
            <a:noFill/>
          </p:spPr>
          <p:txBody>
            <a:bodyPr wrap="square" rtlCol="0">
              <a:spAutoFit/>
            </a:bodyPr>
            <a:lstStyle/>
            <a:p>
              <a:r>
                <a:rPr lang="en-US" sz="2800" b="1" dirty="0" err="1" smtClean="0">
                  <a:solidFill>
                    <a:srgbClr val="008000"/>
                  </a:solidFill>
                </a:rPr>
                <a:t>n</a:t>
              </a:r>
              <a:r>
                <a:rPr lang="en-US" sz="2800" b="1" dirty="0" smtClean="0">
                  <a:solidFill>
                    <a:srgbClr val="008000"/>
                  </a:solidFill>
                </a:rPr>
                <a:t> nodes</a:t>
              </a:r>
              <a:endParaRPr lang="en-US" sz="2800" b="1" dirty="0">
                <a:solidFill>
                  <a:srgbClr val="008000"/>
                </a:solidFill>
              </a:endParaRPr>
            </a:p>
          </p:txBody>
        </p:sp>
        <p:sp>
          <p:nvSpPr>
            <p:cNvPr id="18" name="TextBox 17"/>
            <p:cNvSpPr txBox="1"/>
            <p:nvPr/>
          </p:nvSpPr>
          <p:spPr>
            <a:xfrm>
              <a:off x="4496864" y="3793806"/>
              <a:ext cx="2231891" cy="523219"/>
            </a:xfrm>
            <a:prstGeom prst="rect">
              <a:avLst/>
            </a:prstGeom>
            <a:noFill/>
          </p:spPr>
          <p:txBody>
            <a:bodyPr wrap="square" rtlCol="0">
              <a:spAutoFit/>
            </a:bodyPr>
            <a:lstStyle/>
            <a:p>
              <a:r>
                <a:rPr lang="en-US" sz="2800" b="1" dirty="0" err="1" smtClean="0">
                  <a:solidFill>
                    <a:srgbClr val="FF0000"/>
                  </a:solidFill>
                </a:rPr>
                <a:t>d</a:t>
              </a:r>
              <a:r>
                <a:rPr lang="en-US" sz="2800" b="1" dirty="0" smtClean="0">
                  <a:solidFill>
                    <a:srgbClr val="FF0000"/>
                  </a:solidFill>
                </a:rPr>
                <a:t> features</a:t>
              </a:r>
              <a:endParaRPr lang="en-US" sz="2800" b="1" dirty="0">
                <a:solidFill>
                  <a:srgbClr val="FF0000"/>
                </a:solidFill>
              </a:endParaRPr>
            </a:p>
          </p:txBody>
        </p:sp>
        <p:grpSp>
          <p:nvGrpSpPr>
            <p:cNvPr id="4" name="Group 30"/>
            <p:cNvGrpSpPr/>
            <p:nvPr/>
          </p:nvGrpSpPr>
          <p:grpSpPr>
            <a:xfrm>
              <a:off x="4119247" y="2374454"/>
              <a:ext cx="998826" cy="1496045"/>
              <a:chOff x="4119247" y="2374454"/>
              <a:chExt cx="998826" cy="1496045"/>
            </a:xfrm>
          </p:grpSpPr>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19247" y="2692959"/>
                <a:ext cx="968048" cy="1177540"/>
              </a:xfrm>
              <a:prstGeom prst="rect">
                <a:avLst/>
              </a:prstGeom>
            </p:spPr>
          </p:pic>
          <p:sp>
            <p:nvSpPr>
              <p:cNvPr id="24" name="Oval 23"/>
              <p:cNvSpPr>
                <a:spLocks noChangeAspect="1"/>
              </p:cNvSpPr>
              <p:nvPr/>
            </p:nvSpPr>
            <p:spPr>
              <a:xfrm>
                <a:off x="4255725" y="2596451"/>
                <a:ext cx="79438" cy="7327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16200000" flipH="1">
                <a:off x="4405870" y="2372205"/>
                <a:ext cx="407016" cy="608380"/>
              </a:xfrm>
              <a:prstGeom prst="line">
                <a:avLst/>
              </a:prstGeom>
              <a:ln>
                <a:solidFill>
                  <a:schemeClr val="tx1">
                    <a:lumMod val="65000"/>
                    <a:lumOff val="35000"/>
                  </a:schemeClr>
                </a:solidFill>
              </a:ln>
              <a:scene3d>
                <a:camera prst="orthographicFront">
                  <a:rot lat="0" lon="0" rev="2141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09161" y="2681643"/>
                <a:ext cx="608380" cy="432895"/>
              </a:xfrm>
              <a:prstGeom prst="line">
                <a:avLst/>
              </a:prstGeom>
              <a:ln>
                <a:solidFill>
                  <a:schemeClr val="tx1">
                    <a:lumMod val="65000"/>
                    <a:lumOff val="35000"/>
                  </a:schemeClr>
                </a:solidFill>
              </a:ln>
              <a:scene3d>
                <a:camera prst="orthographicFront">
                  <a:rot lat="0" lon="0" rev="10440000"/>
                </a:camera>
                <a:lightRig rig="threePt" dir="t"/>
              </a:scene3d>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14807" y="2671976"/>
                <a:ext cx="403266" cy="103961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4210440" y="2374454"/>
                <a:ext cx="164592" cy="164592"/>
              </a:xfrm>
              <a:prstGeom prst="ellipse">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197740" y="2945954"/>
                <a:ext cx="164592" cy="164592"/>
              </a:xfrm>
              <a:prstGeom prst="ellipse">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172340" y="3403154"/>
                <a:ext cx="219456" cy="21945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261240" y="25903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4261240" y="27427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261240" y="32253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4261240" y="37206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4093598" y="2014808"/>
              <a:ext cx="403266" cy="1927037"/>
            </a:xfrm>
            <a:prstGeom prst="ellipse">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ight Arrow 32"/>
          <p:cNvSpPr/>
          <p:nvPr/>
        </p:nvSpPr>
        <p:spPr>
          <a:xfrm>
            <a:off x="5454796" y="2396806"/>
            <a:ext cx="749300" cy="711200"/>
          </a:xfrm>
          <a:prstGeom prst="rightArrow">
            <a:avLst/>
          </a:prstGeom>
          <a:solidFill>
            <a:srgbClr val="000090"/>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119247" y="4114800"/>
            <a:ext cx="2692400" cy="1246495"/>
          </a:xfrm>
          <a:prstGeom prst="rect">
            <a:avLst/>
          </a:prstGeom>
          <a:noFill/>
        </p:spPr>
        <p:txBody>
          <a:bodyPr wrap="square" rtlCol="0">
            <a:spAutoFit/>
          </a:bodyPr>
          <a:lstStyle/>
          <a:p>
            <a:pPr>
              <a:buFont typeface="Arial"/>
              <a:buChar char="•"/>
            </a:pPr>
            <a:r>
              <a:rPr lang="en-US" sz="2500" dirty="0" smtClean="0">
                <a:latin typeface="Calibri"/>
              </a:rPr>
              <a:t> node degree</a:t>
            </a:r>
          </a:p>
          <a:p>
            <a:pPr>
              <a:buFont typeface="Arial"/>
              <a:buChar char="•"/>
            </a:pPr>
            <a:r>
              <a:rPr lang="en-US" sz="2500" dirty="0" smtClean="0">
                <a:latin typeface="Calibri"/>
              </a:rPr>
              <a:t> clustering </a:t>
            </a:r>
            <a:r>
              <a:rPr lang="en-US" sz="2500" dirty="0" err="1" smtClean="0">
                <a:latin typeface="Calibri"/>
              </a:rPr>
              <a:t>coeff</a:t>
            </a:r>
            <a:endParaRPr lang="en-US" sz="2500" dirty="0" smtClean="0">
              <a:latin typeface="Calibri"/>
            </a:endParaRPr>
          </a:p>
          <a:p>
            <a:pPr>
              <a:buFont typeface="Arial"/>
              <a:buChar char="•"/>
            </a:pPr>
            <a:r>
              <a:rPr lang="en-US" sz="2500" dirty="0" smtClean="0">
                <a:latin typeface="Calibri"/>
              </a:rPr>
              <a:t>… …</a:t>
            </a:r>
            <a:endParaRPr lang="en-US" sz="2500" dirty="0">
              <a:latin typeface="Calibri"/>
            </a:endParaRPr>
          </a:p>
        </p:txBody>
      </p:sp>
      <p:sp>
        <p:nvSpPr>
          <p:cNvPr id="35" name="Rectangle 34"/>
          <p:cNvSpPr/>
          <p:nvPr/>
        </p:nvSpPr>
        <p:spPr>
          <a:xfrm>
            <a:off x="6394596" y="2400300"/>
            <a:ext cx="2558904" cy="477054"/>
          </a:xfrm>
          <a:prstGeom prst="rect">
            <a:avLst/>
          </a:prstGeom>
        </p:spPr>
        <p:txBody>
          <a:bodyPr wrap="square">
            <a:spAutoFit/>
          </a:bodyPr>
          <a:lstStyle/>
          <a:p>
            <a:r>
              <a:rPr lang="en-US" sz="2500" b="1" dirty="0" smtClean="0"/>
              <a:t>min </a:t>
            </a:r>
            <a:r>
              <a:rPr lang="en-US" sz="2500" b="1" spc="-300" dirty="0" smtClean="0"/>
              <a:t>||</a:t>
            </a:r>
            <a:r>
              <a:rPr lang="en-US" sz="2500" b="1" dirty="0" smtClean="0"/>
              <a:t> </a:t>
            </a:r>
            <a:r>
              <a:rPr lang="en-US" sz="2500" b="1" dirty="0" smtClean="0">
                <a:solidFill>
                  <a:srgbClr val="008000"/>
                </a:solidFill>
              </a:rPr>
              <a:t>P</a:t>
            </a:r>
            <a:r>
              <a:rPr lang="en-US" sz="2500" b="1" dirty="0" smtClean="0"/>
              <a:t>A</a:t>
            </a:r>
            <a:r>
              <a:rPr lang="en-US" sz="2500" b="1" dirty="0" smtClean="0">
                <a:solidFill>
                  <a:srgbClr val="FF0000"/>
                </a:solidFill>
              </a:rPr>
              <a:t>Q</a:t>
            </a:r>
            <a:r>
              <a:rPr lang="en-US" sz="2500" b="1" dirty="0" smtClean="0"/>
              <a:t> - B</a:t>
            </a:r>
            <a:r>
              <a:rPr lang="en-US" sz="2500" b="1" spc="-300" dirty="0" smtClean="0"/>
              <a:t>||</a:t>
            </a:r>
            <a:r>
              <a:rPr lang="en-US" sz="2500" b="1" baseline="-25000" dirty="0" smtClean="0"/>
              <a:t>F</a:t>
            </a:r>
            <a:r>
              <a:rPr lang="en-US" sz="2500" b="1" dirty="0" smtClean="0"/>
              <a:t> </a:t>
            </a:r>
            <a:r>
              <a:rPr lang="en-US" sz="2500" b="1" baseline="30000" dirty="0" smtClean="0"/>
              <a:t>2</a:t>
            </a:r>
            <a:endParaRPr lang="en-US" sz="2500" dirty="0"/>
          </a:p>
        </p:txBody>
      </p:sp>
      <p:cxnSp>
        <p:nvCxnSpPr>
          <p:cNvPr id="37" name="Straight Arrow Connector 36"/>
          <p:cNvCxnSpPr/>
          <p:nvPr/>
        </p:nvCxnSpPr>
        <p:spPr>
          <a:xfrm flipV="1">
            <a:off x="5981700" y="2816404"/>
            <a:ext cx="1740300" cy="1061941"/>
          </a:xfrm>
          <a:prstGeom prst="straightConnector1">
            <a:avLst/>
          </a:prstGeom>
          <a:ln w="4445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685807" y="3349306"/>
            <a:ext cx="927364" cy="477054"/>
          </a:xfrm>
          <a:prstGeom prst="rect">
            <a:avLst/>
          </a:prstGeom>
          <a:noFill/>
        </p:spPr>
        <p:txBody>
          <a:bodyPr wrap="square" rtlCol="0">
            <a:spAutoFit/>
          </a:bodyPr>
          <a:lstStyle/>
          <a:p>
            <a:r>
              <a:rPr lang="en-US" sz="2500" dirty="0" smtClean="0">
                <a:solidFill>
                  <a:srgbClr val="FF0000"/>
                </a:solidFill>
                <a:latin typeface="Apple Casual"/>
              </a:rPr>
              <a:t>fixed</a:t>
            </a:r>
            <a:endParaRPr lang="en-US" sz="2500" dirty="0">
              <a:solidFill>
                <a:srgbClr val="FF0000"/>
              </a:solidFill>
              <a:latin typeface="Apple Casual"/>
            </a:endParaRPr>
          </a:p>
        </p:txBody>
      </p:sp>
      <p:sp>
        <p:nvSpPr>
          <p:cNvPr id="39" name="Rectangle 38"/>
          <p:cNvSpPr/>
          <p:nvPr/>
        </p:nvSpPr>
        <p:spPr>
          <a:xfrm>
            <a:off x="6546996" y="2717800"/>
            <a:ext cx="563979" cy="477054"/>
          </a:xfrm>
          <a:prstGeom prst="rect">
            <a:avLst/>
          </a:prstGeom>
        </p:spPr>
        <p:txBody>
          <a:bodyPr wrap="square">
            <a:spAutoFit/>
          </a:bodyPr>
          <a:lstStyle/>
          <a:p>
            <a:r>
              <a:rPr lang="en-US" sz="2500" b="1" dirty="0" smtClean="0">
                <a:solidFill>
                  <a:srgbClr val="008000"/>
                </a:solidFill>
              </a:rPr>
              <a:t>P</a:t>
            </a:r>
            <a:endParaRPr lang="en-US" sz="2500" dirty="0">
              <a:solidFill>
                <a:srgbClr val="008000"/>
              </a:solidFill>
            </a:endParaRPr>
          </a:p>
        </p:txBody>
      </p:sp>
      <p:sp>
        <p:nvSpPr>
          <p:cNvPr id="32" name="Oval 31"/>
          <p:cNvSpPr/>
          <p:nvPr/>
        </p:nvSpPr>
        <p:spPr>
          <a:xfrm>
            <a:off x="6563913" y="13153"/>
            <a:ext cx="2011998" cy="545082"/>
          </a:xfrm>
          <a:prstGeom prst="ellipse">
            <a:avLst/>
          </a:prstGeom>
          <a:solidFill>
            <a:schemeClr val="tx2">
              <a:lumMod val="20000"/>
              <a:lumOff val="80000"/>
            </a:schemeClr>
          </a:solid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cap="small" dirty="0" smtClean="0">
                <a:solidFill>
                  <a:schemeClr val="tx1"/>
                </a:solidFill>
              </a:rPr>
              <a:t>Details</a:t>
            </a:r>
            <a:endParaRPr lang="en-US" sz="2800" b="1" cap="small" dirty="0">
              <a:solidFill>
                <a:schemeClr val="tx1"/>
              </a:solidFill>
            </a:endParaRPr>
          </a:p>
        </p:txBody>
      </p:sp>
      <p:pic>
        <p:nvPicPr>
          <p:cNvPr id="36" name="Picture 35">
            <a:hlinkClick r:id="rId5" action="ppaction://hlinksldjump" tooltip="Details"/>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7558300" y="6361798"/>
            <a:ext cx="456098" cy="456098"/>
          </a:xfrm>
          <a:prstGeom prst="rect">
            <a:avLst/>
          </a:prstGeom>
        </p:spPr>
      </p:pic>
    </p:spTree>
    <p:custDataLst>
      <p:tags r:id="rId1"/>
    </p:custDataLst>
  </p:cSld>
  <p:clrMapOvr>
    <a:masterClrMapping/>
  </p:clrMapOvr>
  <p:transition xmlns:p14="http://schemas.microsoft.com/office/powerpoint/2010/main" advTm="129100"/>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3412"/>
            <a:ext cx="8229600" cy="1143000"/>
          </a:xfrm>
        </p:spPr>
        <p:txBody>
          <a:bodyPr>
            <a:normAutofit/>
          </a:bodyPr>
          <a:lstStyle/>
          <a:p>
            <a:r>
              <a:rPr lang="en-US" dirty="0" smtClean="0"/>
              <a:t>Algorithm: </a:t>
            </a:r>
            <a:r>
              <a:rPr lang="en-US" dirty="0" err="1" smtClean="0"/>
              <a:t>Uni</a:t>
            </a:r>
            <a:r>
              <a:rPr lang="en-US" dirty="0" smtClean="0"/>
              <a:t>-Align</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72</a:t>
            </a:fld>
            <a:endParaRPr lang="en-US" dirty="0"/>
          </a:p>
        </p:txBody>
      </p:sp>
      <p:grpSp>
        <p:nvGrpSpPr>
          <p:cNvPr id="3" name="Group 41"/>
          <p:cNvGrpSpPr/>
          <p:nvPr/>
        </p:nvGrpSpPr>
        <p:grpSpPr>
          <a:xfrm>
            <a:off x="299176" y="1252107"/>
            <a:ext cx="9035324" cy="5073408"/>
            <a:chOff x="299176" y="1252107"/>
            <a:chExt cx="9035324" cy="5073408"/>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9176" y="1252107"/>
              <a:ext cx="2545623" cy="3041762"/>
            </a:xfrm>
            <a:prstGeom prst="rect">
              <a:avLst/>
            </a:prstGeom>
          </p:spPr>
        </p:pic>
        <p:sp>
          <p:nvSpPr>
            <p:cNvPr id="9" name="Right Arrow 8"/>
            <p:cNvSpPr/>
            <p:nvPr/>
          </p:nvSpPr>
          <p:spPr>
            <a:xfrm>
              <a:off x="3035300" y="2400300"/>
              <a:ext cx="749300" cy="711200"/>
            </a:xfrm>
            <a:prstGeom prst="rightArrow">
              <a:avLst/>
            </a:prstGeom>
            <a:solidFill>
              <a:srgbClr val="000090"/>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1"/>
            <p:cNvGrpSpPr/>
            <p:nvPr/>
          </p:nvGrpSpPr>
          <p:grpSpPr>
            <a:xfrm>
              <a:off x="3603135" y="1364588"/>
              <a:ext cx="3125620" cy="2888937"/>
              <a:chOff x="3603135" y="1428088"/>
              <a:chExt cx="3125620" cy="2888937"/>
            </a:xfrm>
          </p:grpSpPr>
          <p:sp>
            <p:nvSpPr>
              <p:cNvPr id="16" name="TextBox 15"/>
              <p:cNvSpPr txBox="1"/>
              <p:nvPr/>
            </p:nvSpPr>
            <p:spPr>
              <a:xfrm>
                <a:off x="3603135" y="1428088"/>
                <a:ext cx="1484160" cy="523220"/>
              </a:xfrm>
              <a:prstGeom prst="rect">
                <a:avLst/>
              </a:prstGeom>
              <a:noFill/>
            </p:spPr>
            <p:txBody>
              <a:bodyPr wrap="square" rtlCol="0">
                <a:spAutoFit/>
              </a:bodyPr>
              <a:lstStyle/>
              <a:p>
                <a:r>
                  <a:rPr lang="en-US" sz="2800" b="1" dirty="0" err="1" smtClean="0">
                    <a:solidFill>
                      <a:srgbClr val="008000"/>
                    </a:solidFill>
                  </a:rPr>
                  <a:t>n</a:t>
                </a:r>
                <a:r>
                  <a:rPr lang="en-US" sz="2800" b="1" dirty="0" smtClean="0">
                    <a:solidFill>
                      <a:srgbClr val="008000"/>
                    </a:solidFill>
                  </a:rPr>
                  <a:t> nodes</a:t>
                </a:r>
                <a:endParaRPr lang="en-US" sz="2800" b="1" dirty="0">
                  <a:solidFill>
                    <a:srgbClr val="008000"/>
                  </a:solidFill>
                </a:endParaRPr>
              </a:p>
            </p:txBody>
          </p:sp>
          <p:sp>
            <p:nvSpPr>
              <p:cNvPr id="18" name="TextBox 17"/>
              <p:cNvSpPr txBox="1"/>
              <p:nvPr/>
            </p:nvSpPr>
            <p:spPr>
              <a:xfrm>
                <a:off x="4496864" y="3793806"/>
                <a:ext cx="2231891" cy="523219"/>
              </a:xfrm>
              <a:prstGeom prst="rect">
                <a:avLst/>
              </a:prstGeom>
              <a:noFill/>
            </p:spPr>
            <p:txBody>
              <a:bodyPr wrap="square" rtlCol="0">
                <a:spAutoFit/>
              </a:bodyPr>
              <a:lstStyle/>
              <a:p>
                <a:r>
                  <a:rPr lang="en-US" sz="2800" b="1" dirty="0" err="1" smtClean="0">
                    <a:solidFill>
                      <a:srgbClr val="FF0000"/>
                    </a:solidFill>
                  </a:rPr>
                  <a:t>d</a:t>
                </a:r>
                <a:r>
                  <a:rPr lang="en-US" sz="2800" b="1" dirty="0" smtClean="0">
                    <a:solidFill>
                      <a:srgbClr val="FF0000"/>
                    </a:solidFill>
                  </a:rPr>
                  <a:t> features</a:t>
                </a:r>
                <a:endParaRPr lang="en-US" sz="2800" b="1" dirty="0">
                  <a:solidFill>
                    <a:srgbClr val="FF0000"/>
                  </a:solidFill>
                </a:endParaRPr>
              </a:p>
            </p:txBody>
          </p:sp>
          <p:grpSp>
            <p:nvGrpSpPr>
              <p:cNvPr id="5" name="Group 30"/>
              <p:cNvGrpSpPr/>
              <p:nvPr/>
            </p:nvGrpSpPr>
            <p:grpSpPr>
              <a:xfrm>
                <a:off x="4119247" y="2374454"/>
                <a:ext cx="998826" cy="1496045"/>
                <a:chOff x="4119247" y="2374454"/>
                <a:chExt cx="998826" cy="1496045"/>
              </a:xfrm>
            </p:grpSpPr>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119247" y="2692959"/>
                  <a:ext cx="968048" cy="1177540"/>
                </a:xfrm>
                <a:prstGeom prst="rect">
                  <a:avLst/>
                </a:prstGeom>
              </p:spPr>
            </p:pic>
            <p:sp>
              <p:nvSpPr>
                <p:cNvPr id="24" name="Oval 23"/>
                <p:cNvSpPr>
                  <a:spLocks noChangeAspect="1"/>
                </p:cNvSpPr>
                <p:nvPr/>
              </p:nvSpPr>
              <p:spPr>
                <a:xfrm>
                  <a:off x="4255725" y="2596451"/>
                  <a:ext cx="79438" cy="7327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16200000" flipH="1">
                  <a:off x="4405870" y="2372205"/>
                  <a:ext cx="407016" cy="608380"/>
                </a:xfrm>
                <a:prstGeom prst="line">
                  <a:avLst/>
                </a:prstGeom>
                <a:ln>
                  <a:solidFill>
                    <a:schemeClr val="tx1">
                      <a:lumMod val="65000"/>
                      <a:lumOff val="35000"/>
                    </a:schemeClr>
                  </a:solidFill>
                </a:ln>
                <a:scene3d>
                  <a:camera prst="orthographicFront">
                    <a:rot lat="0" lon="0" rev="2141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09161" y="2681643"/>
                  <a:ext cx="608380" cy="432895"/>
                </a:xfrm>
                <a:prstGeom prst="line">
                  <a:avLst/>
                </a:prstGeom>
                <a:ln>
                  <a:solidFill>
                    <a:schemeClr val="tx1">
                      <a:lumMod val="65000"/>
                      <a:lumOff val="35000"/>
                    </a:schemeClr>
                  </a:solidFill>
                </a:ln>
                <a:scene3d>
                  <a:camera prst="orthographicFront">
                    <a:rot lat="0" lon="0" rev="10440000"/>
                  </a:camera>
                  <a:lightRig rig="threePt" dir="t"/>
                </a:scene3d>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14807" y="2671976"/>
                  <a:ext cx="403266" cy="103961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4210440" y="2374454"/>
                  <a:ext cx="164592" cy="164592"/>
                </a:xfrm>
                <a:prstGeom prst="ellipse">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197740" y="2945954"/>
                  <a:ext cx="164592" cy="164592"/>
                </a:xfrm>
                <a:prstGeom prst="ellipse">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172340" y="3403154"/>
                  <a:ext cx="219456" cy="21945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261240" y="25903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4261240" y="27427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261240" y="32253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4261240" y="3720654"/>
                  <a:ext cx="73152" cy="73152"/>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4093598" y="2014808"/>
                <a:ext cx="403266" cy="1927037"/>
              </a:xfrm>
              <a:prstGeom prst="ellipse">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ight Arrow 32"/>
            <p:cNvSpPr/>
            <p:nvPr/>
          </p:nvSpPr>
          <p:spPr>
            <a:xfrm>
              <a:off x="5454796" y="2396806"/>
              <a:ext cx="749300" cy="711200"/>
            </a:xfrm>
            <a:prstGeom prst="rightArrow">
              <a:avLst/>
            </a:prstGeom>
            <a:solidFill>
              <a:srgbClr val="000090"/>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394596" y="2400300"/>
              <a:ext cx="2558904" cy="477054"/>
            </a:xfrm>
            <a:prstGeom prst="rect">
              <a:avLst/>
            </a:prstGeom>
          </p:spPr>
          <p:txBody>
            <a:bodyPr wrap="square">
              <a:spAutoFit/>
            </a:bodyPr>
            <a:lstStyle/>
            <a:p>
              <a:r>
                <a:rPr lang="en-US" sz="2500" b="1" dirty="0" smtClean="0"/>
                <a:t>min </a:t>
              </a:r>
              <a:r>
                <a:rPr lang="en-US" sz="2500" b="1" spc="-300" dirty="0" smtClean="0"/>
                <a:t>||</a:t>
              </a:r>
              <a:r>
                <a:rPr lang="en-US" sz="2500" b="1" dirty="0" smtClean="0"/>
                <a:t> </a:t>
              </a:r>
              <a:r>
                <a:rPr lang="en-US" sz="2500" b="1" dirty="0" smtClean="0">
                  <a:solidFill>
                    <a:srgbClr val="008000"/>
                  </a:solidFill>
                </a:rPr>
                <a:t>P</a:t>
              </a:r>
              <a:r>
                <a:rPr lang="en-US" sz="2500" b="1" dirty="0" smtClean="0"/>
                <a:t>A</a:t>
              </a:r>
              <a:r>
                <a:rPr lang="en-US" sz="2500" b="1" dirty="0" smtClean="0">
                  <a:solidFill>
                    <a:srgbClr val="FF0000"/>
                  </a:solidFill>
                </a:rPr>
                <a:t>Q</a:t>
              </a:r>
              <a:r>
                <a:rPr lang="en-US" sz="2500" b="1" dirty="0" smtClean="0"/>
                <a:t> - B</a:t>
              </a:r>
              <a:r>
                <a:rPr lang="en-US" sz="2500" b="1" spc="-300" dirty="0" smtClean="0"/>
                <a:t>||</a:t>
              </a:r>
              <a:r>
                <a:rPr lang="en-US" sz="2500" b="1" baseline="-25000" dirty="0" smtClean="0"/>
                <a:t>F</a:t>
              </a:r>
              <a:r>
                <a:rPr lang="en-US" sz="2500" b="1" dirty="0" smtClean="0"/>
                <a:t> </a:t>
              </a:r>
              <a:r>
                <a:rPr lang="en-US" sz="2500" b="1" baseline="30000" dirty="0" smtClean="0"/>
                <a:t>2</a:t>
              </a:r>
              <a:endParaRPr lang="en-US" sz="2500" dirty="0"/>
            </a:p>
          </p:txBody>
        </p:sp>
        <p:sp>
          <p:nvSpPr>
            <p:cNvPr id="39" name="Rectangle 38"/>
            <p:cNvSpPr/>
            <p:nvPr/>
          </p:nvSpPr>
          <p:spPr>
            <a:xfrm>
              <a:off x="6546996" y="2717800"/>
              <a:ext cx="563979" cy="477054"/>
            </a:xfrm>
            <a:prstGeom prst="rect">
              <a:avLst/>
            </a:prstGeom>
          </p:spPr>
          <p:txBody>
            <a:bodyPr wrap="square">
              <a:spAutoFit/>
            </a:bodyPr>
            <a:lstStyle/>
            <a:p>
              <a:r>
                <a:rPr lang="en-US" sz="2500" b="1" dirty="0" smtClean="0">
                  <a:solidFill>
                    <a:srgbClr val="008000"/>
                  </a:solidFill>
                </a:rPr>
                <a:t>P</a:t>
              </a:r>
              <a:endParaRPr lang="en-US" sz="2500" dirty="0">
                <a:solidFill>
                  <a:srgbClr val="008000"/>
                </a:solidFill>
              </a:endParaRPr>
            </a:p>
          </p:txBody>
        </p:sp>
        <p:sp>
          <p:nvSpPr>
            <p:cNvPr id="32" name="Right Arrow 31"/>
            <p:cNvSpPr/>
            <p:nvPr/>
          </p:nvSpPr>
          <p:spPr>
            <a:xfrm rot="5400000">
              <a:off x="7106050" y="3421145"/>
              <a:ext cx="749300" cy="711200"/>
            </a:xfrm>
            <a:prstGeom prst="rightArrow">
              <a:avLst/>
            </a:prstGeom>
            <a:solidFill>
              <a:srgbClr val="000090"/>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729205" y="4540949"/>
              <a:ext cx="3443657" cy="861774"/>
            </a:xfrm>
            <a:prstGeom prst="rect">
              <a:avLst/>
            </a:prstGeom>
          </p:spPr>
          <p:txBody>
            <a:bodyPr wrap="square">
              <a:spAutoFit/>
            </a:bodyPr>
            <a:lstStyle/>
            <a:p>
              <a:r>
                <a:rPr lang="en-US" sz="2500" b="1" dirty="0" smtClean="0">
                  <a:solidFill>
                    <a:srgbClr val="008000"/>
                  </a:solidFill>
                </a:rPr>
                <a:t>P</a:t>
              </a:r>
              <a:r>
                <a:rPr lang="en-US" sz="2500" b="1" dirty="0" smtClean="0"/>
                <a:t> = </a:t>
              </a:r>
              <a:r>
                <a:rPr lang="en-US" sz="2500" b="1" dirty="0" err="1" smtClean="0"/>
                <a:t>g</a:t>
              </a:r>
              <a:r>
                <a:rPr lang="en-US" sz="2500" b="1" dirty="0" smtClean="0"/>
                <a:t>*(A,B,S,U)=</a:t>
              </a:r>
            </a:p>
            <a:p>
              <a:r>
                <a:rPr lang="en-US" sz="2500" b="1" dirty="0" smtClean="0"/>
                <a:t>   = closed-form solution</a:t>
              </a:r>
              <a:endParaRPr lang="en-US" sz="2500" dirty="0"/>
            </a:p>
          </p:txBody>
        </p:sp>
        <p:sp>
          <p:nvSpPr>
            <p:cNvPr id="40" name="Rectangle 39"/>
            <p:cNvSpPr/>
            <p:nvPr/>
          </p:nvSpPr>
          <p:spPr>
            <a:xfrm>
              <a:off x="7877248" y="3217207"/>
              <a:ext cx="1457252" cy="861774"/>
            </a:xfrm>
            <a:prstGeom prst="rect">
              <a:avLst/>
            </a:prstGeom>
          </p:spPr>
          <p:txBody>
            <a:bodyPr wrap="square">
              <a:spAutoFit/>
            </a:bodyPr>
            <a:lstStyle/>
            <a:p>
              <a:r>
                <a:rPr lang="en-US" sz="2500" b="1" i="1" dirty="0" smtClean="0"/>
                <a:t>SVD</a:t>
              </a:r>
            </a:p>
            <a:p>
              <a:r>
                <a:rPr lang="en-US" sz="2500" b="1" dirty="0" smtClean="0"/>
                <a:t>A = USV</a:t>
              </a:r>
              <a:r>
                <a:rPr lang="en-US" sz="2500" b="1" baseline="30000" dirty="0" smtClean="0"/>
                <a:t>T</a:t>
              </a:r>
              <a:endParaRPr lang="en-US" sz="2500" baseline="30000" dirty="0"/>
            </a:p>
          </p:txBody>
        </p:sp>
        <p:sp>
          <p:nvSpPr>
            <p:cNvPr id="41" name="TextBox 40"/>
            <p:cNvSpPr txBox="1"/>
            <p:nvPr/>
          </p:nvSpPr>
          <p:spPr>
            <a:xfrm>
              <a:off x="7238331" y="5802295"/>
              <a:ext cx="1397000" cy="523220"/>
            </a:xfrm>
            <a:prstGeom prst="rect">
              <a:avLst/>
            </a:prstGeom>
            <a:noFill/>
          </p:spPr>
          <p:txBody>
            <a:bodyPr wrap="square" rtlCol="0">
              <a:spAutoFit/>
            </a:bodyPr>
            <a:lstStyle/>
            <a:p>
              <a:r>
                <a:rPr lang="en-US" sz="2800" dirty="0" smtClean="0">
                  <a:latin typeface="Apple Casual"/>
                </a:rPr>
                <a:t>O(</a:t>
              </a:r>
              <a:r>
                <a:rPr lang="en-US" sz="2800" dirty="0" smtClean="0">
                  <a:solidFill>
                    <a:srgbClr val="008000"/>
                  </a:solidFill>
                  <a:latin typeface="Apple Casual"/>
                </a:rPr>
                <a:t>n</a:t>
              </a:r>
              <a:r>
                <a:rPr lang="en-US" sz="2800" baseline="30000" dirty="0" smtClean="0">
                  <a:latin typeface="Apple Casual"/>
                </a:rPr>
                <a:t>.</a:t>
              </a:r>
              <a:r>
                <a:rPr lang="en-US" sz="2800" dirty="0" smtClean="0">
                  <a:solidFill>
                    <a:srgbClr val="FF0000"/>
                  </a:solidFill>
                  <a:latin typeface="Apple Casual"/>
                </a:rPr>
                <a:t>d</a:t>
              </a:r>
              <a:r>
                <a:rPr lang="en-US" sz="2800" baseline="30000" dirty="0" smtClean="0">
                  <a:solidFill>
                    <a:srgbClr val="FF0000"/>
                  </a:solidFill>
                  <a:latin typeface="Apple Casual"/>
                </a:rPr>
                <a:t>2</a:t>
              </a:r>
              <a:r>
                <a:rPr lang="en-US" sz="2800" dirty="0" smtClean="0">
                  <a:latin typeface="Apple Casual"/>
                </a:rPr>
                <a:t>)</a:t>
              </a:r>
              <a:endParaRPr lang="en-US" sz="2800" dirty="0">
                <a:latin typeface="Apple Casual"/>
              </a:endParaRPr>
            </a:p>
          </p:txBody>
        </p:sp>
      </p:grpSp>
      <p:sp>
        <p:nvSpPr>
          <p:cNvPr id="34" name="Oval 33"/>
          <p:cNvSpPr/>
          <p:nvPr/>
        </p:nvSpPr>
        <p:spPr>
          <a:xfrm>
            <a:off x="6563913" y="13153"/>
            <a:ext cx="2011998" cy="545082"/>
          </a:xfrm>
          <a:prstGeom prst="ellipse">
            <a:avLst/>
          </a:prstGeom>
          <a:solidFill>
            <a:schemeClr val="tx2">
              <a:lumMod val="20000"/>
              <a:lumOff val="80000"/>
            </a:schemeClr>
          </a:solid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cap="small" dirty="0" smtClean="0">
                <a:solidFill>
                  <a:schemeClr val="tx1"/>
                </a:solidFill>
              </a:rPr>
              <a:t>Details</a:t>
            </a:r>
            <a:endParaRPr lang="en-US" sz="2800" b="1" cap="small" dirty="0">
              <a:solidFill>
                <a:schemeClr val="tx1"/>
              </a:solidFill>
            </a:endParaRPr>
          </a:p>
        </p:txBody>
      </p:sp>
      <p:pic>
        <p:nvPicPr>
          <p:cNvPr id="37" name="Picture 36">
            <a:hlinkClick r:id="rId6" action="ppaction://hlinksldjump" tooltip="Details"/>
          </p:cNvPr>
          <p:cNvPicPr>
            <a:picLocks noChangeAspect="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558300" y="6361798"/>
            <a:ext cx="456098" cy="456098"/>
          </a:xfrm>
          <a:prstGeom prst="rect">
            <a:avLst/>
          </a:prstGeom>
        </p:spPr>
      </p:pic>
    </p:spTree>
    <p:custDataLst>
      <p:tags r:id="rId1"/>
    </p:custDataLst>
  </p:cSld>
  <p:clrMapOvr>
    <a:masterClrMapping/>
  </p:clrMapOvr>
  <p:transition xmlns:p14="http://schemas.microsoft.com/office/powerpoint/2010/main" advTm="129100"/>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18"/>
            <a:ext cx="8686800" cy="1143000"/>
          </a:xfrm>
        </p:spPr>
        <p:txBody>
          <a:bodyPr>
            <a:normAutofit/>
          </a:bodyPr>
          <a:lstStyle/>
          <a:p>
            <a:r>
              <a:rPr lang="en-US" dirty="0" err="1" smtClean="0"/>
              <a:t>Uni</a:t>
            </a:r>
            <a:r>
              <a:rPr lang="en-US" dirty="0" smtClean="0"/>
              <a:t>-Align</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73</a:t>
            </a:fld>
            <a:endParaRPr lang="en-US" dirty="0"/>
          </a:p>
        </p:txBody>
      </p:sp>
      <p:sp>
        <p:nvSpPr>
          <p:cNvPr id="15" name="Content Placeholder 2"/>
          <p:cNvSpPr>
            <a:spLocks noGrp="1"/>
          </p:cNvSpPr>
          <p:nvPr>
            <p:ph idx="1"/>
          </p:nvPr>
        </p:nvSpPr>
        <p:spPr>
          <a:xfrm>
            <a:off x="457200" y="950512"/>
            <a:ext cx="8229600" cy="5122778"/>
          </a:xfrm>
        </p:spPr>
        <p:txBody>
          <a:bodyPr>
            <a:normAutofit/>
          </a:bodyPr>
          <a:lstStyle/>
          <a:p>
            <a:r>
              <a:rPr lang="en-US" b="1" dirty="0" smtClean="0"/>
              <a:t>Dataset</a:t>
            </a:r>
            <a:r>
              <a:rPr lang="en-US" dirty="0" smtClean="0"/>
              <a:t>: </a:t>
            </a:r>
            <a:r>
              <a:rPr lang="en-US" dirty="0" err="1" smtClean="0"/>
              <a:t>Facebook</a:t>
            </a:r>
            <a:r>
              <a:rPr lang="en-US" dirty="0" smtClean="0"/>
              <a:t> friendship graph  </a:t>
            </a:r>
          </a:p>
          <a:p>
            <a:pPr>
              <a:buNone/>
            </a:pPr>
            <a:r>
              <a:rPr lang="en-US" dirty="0" smtClean="0"/>
              <a:t>					(64K users)</a:t>
            </a:r>
          </a:p>
          <a:p>
            <a:endParaRPr lang="en-US" b="1" dirty="0" smtClean="0"/>
          </a:p>
          <a:p>
            <a:r>
              <a:rPr lang="en-US" b="1" dirty="0" smtClean="0"/>
              <a:t>Setup</a:t>
            </a:r>
            <a:r>
              <a:rPr lang="en-US" dirty="0" smtClean="0"/>
              <a:t>:</a:t>
            </a:r>
            <a:r>
              <a:rPr lang="en-US" i="1" dirty="0" smtClean="0"/>
              <a:t> </a:t>
            </a:r>
            <a:r>
              <a:rPr lang="en-US" i="1" dirty="0" err="1" smtClean="0"/>
              <a:t>uni</a:t>
            </a:r>
            <a:r>
              <a:rPr lang="en-US" i="1" dirty="0" smtClean="0"/>
              <a:t>-partite </a:t>
            </a:r>
            <a:r>
              <a:rPr lang="en-US" dirty="0" err="1" smtClean="0">
                <a:latin typeface="Wingdings"/>
                <a:ea typeface="Wingdings"/>
                <a:cs typeface="Wingdings"/>
              </a:rPr>
              <a:t></a:t>
            </a:r>
            <a:r>
              <a:rPr lang="en-US" i="1" dirty="0" smtClean="0"/>
              <a:t> bi-partite graph</a:t>
            </a:r>
          </a:p>
          <a:p>
            <a:pPr lvl="1"/>
            <a:r>
              <a:rPr lang="en-US" dirty="0" smtClean="0"/>
              <a:t>Feature extraction  </a:t>
            </a:r>
          </a:p>
          <a:p>
            <a:pPr lvl="2"/>
            <a:r>
              <a:rPr lang="en-US" sz="2800" dirty="0" smtClean="0"/>
              <a:t>node degree</a:t>
            </a:r>
          </a:p>
          <a:p>
            <a:pPr lvl="2"/>
            <a:r>
              <a:rPr lang="en-US" sz="2800" dirty="0" err="1" smtClean="0"/>
              <a:t>egonet</a:t>
            </a:r>
            <a:r>
              <a:rPr lang="en-US" sz="2800" dirty="0" smtClean="0"/>
              <a:t> degree</a:t>
            </a:r>
          </a:p>
          <a:p>
            <a:pPr lvl="2"/>
            <a:r>
              <a:rPr lang="en-US" sz="2800" dirty="0" smtClean="0"/>
              <a:t>edges in </a:t>
            </a:r>
            <a:r>
              <a:rPr lang="en-US" sz="2800" dirty="0" err="1" smtClean="0"/>
              <a:t>egonet</a:t>
            </a:r>
            <a:endParaRPr lang="en-US" sz="2800" dirty="0" smtClean="0"/>
          </a:p>
          <a:p>
            <a:pPr lvl="2"/>
            <a:r>
              <a:rPr lang="en-US" sz="2800" dirty="0" smtClean="0"/>
              <a:t>mean degree of node’s neighbors</a:t>
            </a:r>
            <a:endParaRPr lang="en-US" sz="2800" dirty="0"/>
          </a:p>
        </p:txBody>
      </p:sp>
      <p:grpSp>
        <p:nvGrpSpPr>
          <p:cNvPr id="3" name="Group 15"/>
          <p:cNvGrpSpPr/>
          <p:nvPr/>
        </p:nvGrpSpPr>
        <p:grpSpPr>
          <a:xfrm>
            <a:off x="6245481" y="2911859"/>
            <a:ext cx="2644520" cy="2144777"/>
            <a:chOff x="5989260" y="895145"/>
            <a:chExt cx="3429124" cy="2730665"/>
          </a:xfrm>
        </p:grpSpPr>
        <p:grpSp>
          <p:nvGrpSpPr>
            <p:cNvPr id="4" name="Group 102"/>
            <p:cNvGrpSpPr/>
            <p:nvPr/>
          </p:nvGrpSpPr>
          <p:grpSpPr>
            <a:xfrm>
              <a:off x="5989260" y="1300317"/>
              <a:ext cx="2968530" cy="2325493"/>
              <a:chOff x="5404737" y="993015"/>
              <a:chExt cx="2968530" cy="2325493"/>
            </a:xfrm>
          </p:grpSpPr>
          <p:sp>
            <p:nvSpPr>
              <p:cNvPr id="19" name="Oval 18"/>
              <p:cNvSpPr/>
              <p:nvPr/>
            </p:nvSpPr>
            <p:spPr>
              <a:xfrm>
                <a:off x="6629592" y="1785513"/>
                <a:ext cx="342000" cy="343736"/>
              </a:xfrm>
              <a:prstGeom prst="ellipse">
                <a:avLst/>
              </a:prstGeom>
              <a:gradFill flip="none" rotWithShape="1">
                <a:gsLst>
                  <a:gs pos="0">
                    <a:srgbClr val="FF0000"/>
                  </a:gs>
                  <a:gs pos="100000">
                    <a:schemeClr val="tx2">
                      <a:lumMod val="40000"/>
                      <a:lumOff val="60000"/>
                    </a:schemeClr>
                  </a:gs>
                  <a:gs pos="50000">
                    <a:srgbClr val="FF0000"/>
                  </a:gs>
                </a:gsLst>
                <a:lin ang="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352937" y="1735173"/>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095996" y="2281645"/>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382201" y="2386681"/>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010937" y="1233628"/>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8031267" y="1198034"/>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967821" y="1835852"/>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195232" y="1256464"/>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860267" y="2386681"/>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352937" y="2974772"/>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19" idx="1"/>
                <a:endCxn id="26" idx="5"/>
              </p:cNvCxnSpPr>
              <p:nvPr/>
            </p:nvCxnSpPr>
            <p:spPr>
              <a:xfrm rot="16200000" flipV="1">
                <a:off x="6440417" y="1596592"/>
                <a:ext cx="285991" cy="1925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9" idx="7"/>
                <a:endCxn id="23" idx="3"/>
              </p:cNvCxnSpPr>
              <p:nvPr/>
            </p:nvCxnSpPr>
            <p:spPr>
              <a:xfrm rot="5400000" flipH="1" flipV="1">
                <a:off x="6836851" y="1611682"/>
                <a:ext cx="308827" cy="1395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9" idx="6"/>
                <a:endCxn id="20" idx="2"/>
              </p:cNvCxnSpPr>
              <p:nvPr/>
            </p:nvCxnSpPr>
            <p:spPr>
              <a:xfrm flipV="1">
                <a:off x="6971592" y="1907041"/>
                <a:ext cx="381345" cy="50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9" idx="5"/>
                <a:endCxn id="21" idx="1"/>
              </p:cNvCxnSpPr>
              <p:nvPr/>
            </p:nvCxnSpPr>
            <p:spPr>
              <a:xfrm rot="16200000" flipH="1">
                <a:off x="6907257" y="2093160"/>
                <a:ext cx="253074" cy="2245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9" idx="3"/>
                <a:endCxn id="22" idx="0"/>
              </p:cNvCxnSpPr>
              <p:nvPr/>
            </p:nvCxnSpPr>
            <p:spPr>
              <a:xfrm rot="5400000">
                <a:off x="6462554" y="2169557"/>
                <a:ext cx="307771" cy="1264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2"/>
                <a:endCxn id="25" idx="6"/>
              </p:cNvCxnSpPr>
              <p:nvPr/>
            </p:nvCxnSpPr>
            <p:spPr>
              <a:xfrm rot="10800000" flipV="1">
                <a:off x="6309822" y="1957380"/>
                <a:ext cx="319771" cy="503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0" idx="7"/>
                <a:endCxn id="24" idx="3"/>
              </p:cNvCxnSpPr>
              <p:nvPr/>
            </p:nvCxnSpPr>
            <p:spPr>
              <a:xfrm rot="5400000" flipH="1" flipV="1">
                <a:off x="7716062" y="1420222"/>
                <a:ext cx="294081" cy="436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3" idx="6"/>
                <a:endCxn id="24" idx="2"/>
              </p:cNvCxnSpPr>
              <p:nvPr/>
            </p:nvCxnSpPr>
            <p:spPr>
              <a:xfrm flipV="1">
                <a:off x="7352937" y="1369902"/>
                <a:ext cx="678330" cy="355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1" idx="6"/>
                <a:endCxn id="27" idx="2"/>
              </p:cNvCxnSpPr>
              <p:nvPr/>
            </p:nvCxnSpPr>
            <p:spPr>
              <a:xfrm>
                <a:off x="7437996" y="2453513"/>
                <a:ext cx="422271" cy="1050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1" idx="4"/>
                <a:endCxn id="28" idx="1"/>
              </p:cNvCxnSpPr>
              <p:nvPr/>
            </p:nvCxnSpPr>
            <p:spPr>
              <a:xfrm rot="16200000" flipH="1">
                <a:off x="7135144" y="2757233"/>
                <a:ext cx="399730" cy="1360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5" idx="3"/>
                <a:endCxn id="40" idx="7"/>
              </p:cNvCxnSpPr>
              <p:nvPr/>
            </p:nvCxnSpPr>
            <p:spPr>
              <a:xfrm rot="5400000">
                <a:off x="5755785" y="2120202"/>
                <a:ext cx="253074" cy="2711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5454822" y="2331984"/>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404737" y="1233628"/>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1" idx="5"/>
                <a:endCxn id="25" idx="1"/>
              </p:cNvCxnSpPr>
              <p:nvPr/>
            </p:nvCxnSpPr>
            <p:spPr>
              <a:xfrm rot="16200000" flipH="1">
                <a:off x="5677696" y="1545981"/>
                <a:ext cx="359166" cy="3212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1" idx="6"/>
                <a:endCxn id="26" idx="2"/>
              </p:cNvCxnSpPr>
              <p:nvPr/>
            </p:nvCxnSpPr>
            <p:spPr>
              <a:xfrm>
                <a:off x="5746737" y="1405496"/>
                <a:ext cx="448495" cy="228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5893770" y="993015"/>
                <a:ext cx="1842360" cy="18958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22" idx="5"/>
                <a:endCxn id="21" idx="3"/>
              </p:cNvCxnSpPr>
              <p:nvPr/>
            </p:nvCxnSpPr>
            <p:spPr>
              <a:xfrm rot="5400000" flipH="1" flipV="1">
                <a:off x="6857580" y="2391577"/>
                <a:ext cx="105036" cy="4719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26" idx="6"/>
                <a:endCxn id="23" idx="2"/>
              </p:cNvCxnSpPr>
              <p:nvPr/>
            </p:nvCxnSpPr>
            <p:spPr>
              <a:xfrm flipV="1">
                <a:off x="6537232" y="1405496"/>
                <a:ext cx="473705" cy="228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3" idx="4"/>
                <a:endCxn id="21" idx="0"/>
              </p:cNvCxnSpPr>
              <p:nvPr/>
            </p:nvCxnSpPr>
            <p:spPr>
              <a:xfrm rot="16200000" flipH="1">
                <a:off x="6872326" y="1886974"/>
                <a:ext cx="704281" cy="850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5967821" y="2802904"/>
                <a:ext cx="342000" cy="34373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a:stCxn id="40" idx="5"/>
                <a:endCxn id="48" idx="1"/>
              </p:cNvCxnSpPr>
              <p:nvPr/>
            </p:nvCxnSpPr>
            <p:spPr>
              <a:xfrm rot="16200000" flipH="1">
                <a:off x="5768390" y="2603727"/>
                <a:ext cx="227862" cy="2711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7660227" y="895145"/>
              <a:ext cx="1758157" cy="587778"/>
            </a:xfrm>
            <a:prstGeom prst="rect">
              <a:avLst/>
            </a:prstGeom>
            <a:noFill/>
          </p:spPr>
          <p:txBody>
            <a:bodyPr wrap="square" rtlCol="0">
              <a:spAutoFit/>
            </a:bodyPr>
            <a:lstStyle/>
            <a:p>
              <a:r>
                <a:rPr lang="en-US" sz="2400" b="1" dirty="0" err="1" smtClean="0">
                  <a:solidFill>
                    <a:srgbClr val="FF0000"/>
                  </a:solidFill>
                </a:rPr>
                <a:t>egonet</a:t>
              </a:r>
              <a:endParaRPr lang="en-US" sz="2400" b="1" dirty="0">
                <a:solidFill>
                  <a:srgbClr val="FF0000"/>
                </a:solidFill>
              </a:endParaRPr>
            </a:p>
          </p:txBody>
        </p:sp>
      </p:grpSp>
      <p:sp>
        <p:nvSpPr>
          <p:cNvPr id="50" name="Oval 49"/>
          <p:cNvSpPr/>
          <p:nvPr/>
        </p:nvSpPr>
        <p:spPr>
          <a:xfrm>
            <a:off x="6563913" y="13153"/>
            <a:ext cx="2011998" cy="545082"/>
          </a:xfrm>
          <a:prstGeom prst="ellipse">
            <a:avLst/>
          </a:prstGeom>
          <a:solidFill>
            <a:schemeClr val="tx2">
              <a:lumMod val="20000"/>
              <a:lumOff val="80000"/>
            </a:schemeClr>
          </a:solid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cap="small" dirty="0" smtClean="0">
                <a:solidFill>
                  <a:schemeClr val="tx1"/>
                </a:solidFill>
              </a:rPr>
              <a:t>Details</a:t>
            </a:r>
            <a:endParaRPr lang="en-US" sz="2800" b="1" cap="small" dirty="0">
              <a:solidFill>
                <a:schemeClr val="tx1"/>
              </a:solidFill>
            </a:endParaRPr>
          </a:p>
        </p:txBody>
      </p:sp>
      <p:pic>
        <p:nvPicPr>
          <p:cNvPr id="51" name="Picture 50">
            <a:hlinkClick r:id="rId2" action="ppaction://hlinksldjump" tooltip="Details"/>
          </p:cNvPr>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7558300" y="6361798"/>
            <a:ext cx="456098" cy="456098"/>
          </a:xfrm>
          <a:prstGeom prst="rect">
            <a:avLst/>
          </a:prstGeom>
        </p:spPr>
      </p:pic>
    </p:spTree>
  </p:cSld>
  <p:clrMapOvr>
    <a:masterClrMapping/>
  </p:clrMapOvr>
  <p:transition xmlns:p14="http://schemas.microsoft.com/office/powerpoint/2010/main" advTm="51449"/>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18"/>
            <a:ext cx="8686800" cy="1143000"/>
          </a:xfrm>
        </p:spPr>
        <p:txBody>
          <a:bodyPr>
            <a:normAutofit/>
          </a:bodyPr>
          <a:lstStyle/>
          <a:p>
            <a:r>
              <a:rPr lang="en-US" dirty="0" err="1" smtClean="0"/>
              <a:t>Uni</a:t>
            </a:r>
            <a:r>
              <a:rPr lang="en-US" dirty="0" smtClean="0"/>
              <a:t>-Align: Accuracy vs. Runtime </a:t>
            </a:r>
            <a:endParaRPr lang="en-US" dirty="0"/>
          </a:p>
        </p:txBody>
      </p:sp>
      <p:sp>
        <p:nvSpPr>
          <p:cNvPr id="6" name="Slide Number Placeholder 5"/>
          <p:cNvSpPr>
            <a:spLocks noGrp="1"/>
          </p:cNvSpPr>
          <p:nvPr>
            <p:ph type="sldNum" sz="quarter" idx="12"/>
          </p:nvPr>
        </p:nvSpPr>
        <p:spPr/>
        <p:txBody>
          <a:bodyPr/>
          <a:lstStyle/>
          <a:p>
            <a:fld id="{AF1AC9B4-7007-F94B-B922-5677CF222748}" type="slidenum">
              <a:rPr lang="en-US" smtClean="0"/>
              <a:pPr/>
              <a:t>74</a:t>
            </a:fld>
            <a:endParaRPr lang="en-US" dirty="0"/>
          </a:p>
        </p:txBody>
      </p:sp>
      <p:pic>
        <p:nvPicPr>
          <p:cNvPr id="14" name="Picture 13" descr="figure6a_logx_accuracy_VS_runtimeUNIPARTITE.png"/>
          <p:cNvPicPr>
            <a:picLocks noChangeAspect="1"/>
          </p:cNvPicPr>
          <p:nvPr/>
        </p:nvPicPr>
        <p:blipFill>
          <a:blip r:embed="rId2" cstate="screen">
            <a:extLst>
              <a:ext uri="{28A0092B-C50C-407E-A947-70E740481C1C}">
                <a14:useLocalDpi xmlns:a14="http://schemas.microsoft.com/office/drawing/2010/main"/>
              </a:ext>
            </a:extLst>
          </a:blip>
          <a:srcRect t="8232"/>
          <a:stretch>
            <a:fillRect/>
          </a:stretch>
        </p:blipFill>
        <p:spPr>
          <a:xfrm>
            <a:off x="965200" y="901321"/>
            <a:ext cx="7327900" cy="3733528"/>
          </a:xfrm>
          <a:prstGeom prst="rect">
            <a:avLst/>
          </a:prstGeom>
        </p:spPr>
      </p:pic>
      <p:sp>
        <p:nvSpPr>
          <p:cNvPr id="9" name="Rounded Rectangle 8"/>
          <p:cNvSpPr/>
          <p:nvPr/>
        </p:nvSpPr>
        <p:spPr>
          <a:xfrm>
            <a:off x="1073933" y="5063591"/>
            <a:ext cx="7143427" cy="1085883"/>
          </a:xfrm>
          <a:prstGeom prst="roundRect">
            <a:avLst>
              <a:gd name="adj" fmla="val 4955"/>
            </a:avLst>
          </a:prstGeom>
          <a:solidFill>
            <a:schemeClr val="bg1">
              <a:lumMod val="65000"/>
              <a:alpha val="29000"/>
            </a:schemeClr>
          </a:solid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buNone/>
            </a:pPr>
            <a:r>
              <a:rPr lang="en-US" sz="2400" dirty="0" err="1" smtClean="0">
                <a:solidFill>
                  <a:schemeClr val="tx1"/>
                </a:solidFill>
              </a:rPr>
              <a:t>Uni</a:t>
            </a:r>
            <a:r>
              <a:rPr lang="en-US" sz="2400" dirty="0" smtClean="0">
                <a:solidFill>
                  <a:schemeClr val="tx1"/>
                </a:solidFill>
              </a:rPr>
              <a:t>-Align, followed by Net-Align, is more accurate and faster than other approaches.</a:t>
            </a:r>
            <a:endParaRPr lang="el-GR" sz="2400" dirty="0" smtClean="0">
              <a:solidFill>
                <a:schemeClr val="tx1"/>
              </a:solidFill>
            </a:endParaRPr>
          </a:p>
        </p:txBody>
      </p:sp>
      <p:sp>
        <p:nvSpPr>
          <p:cNvPr id="12" name="Oval 11"/>
          <p:cNvSpPr/>
          <p:nvPr/>
        </p:nvSpPr>
        <p:spPr>
          <a:xfrm>
            <a:off x="2347755" y="862832"/>
            <a:ext cx="1950022" cy="561042"/>
          </a:xfrm>
          <a:prstGeom prst="ellipse">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arget.jpg"/>
          <p:cNvPicPr>
            <a:picLocks noChangeAspect="1"/>
          </p:cNvPicPr>
          <p:nvPr/>
        </p:nvPicPr>
        <p:blipFill>
          <a:blip r:embed="rId3"/>
          <a:stretch>
            <a:fillRect/>
          </a:stretch>
        </p:blipFill>
        <p:spPr>
          <a:xfrm>
            <a:off x="1573053" y="710435"/>
            <a:ext cx="712889" cy="740664"/>
          </a:xfrm>
          <a:prstGeom prst="rect">
            <a:avLst/>
          </a:prstGeom>
        </p:spPr>
      </p:pic>
      <p:sp>
        <p:nvSpPr>
          <p:cNvPr id="15" name="TextBox 14"/>
          <p:cNvSpPr txBox="1"/>
          <p:nvPr/>
        </p:nvSpPr>
        <p:spPr>
          <a:xfrm>
            <a:off x="6158260" y="1513174"/>
            <a:ext cx="1821157" cy="430887"/>
          </a:xfrm>
          <a:prstGeom prst="rect">
            <a:avLst/>
          </a:prstGeom>
          <a:noFill/>
        </p:spPr>
        <p:txBody>
          <a:bodyPr wrap="square" rtlCol="0">
            <a:spAutoFit/>
          </a:bodyPr>
          <a:lstStyle/>
          <a:p>
            <a:r>
              <a:rPr lang="en-US" sz="2200" b="1" dirty="0" smtClean="0"/>
              <a:t>NMF-based</a:t>
            </a:r>
            <a:endParaRPr lang="en-US" sz="2200" b="1" dirty="0"/>
          </a:p>
        </p:txBody>
      </p:sp>
      <p:sp>
        <p:nvSpPr>
          <p:cNvPr id="16" name="TextBox 15"/>
          <p:cNvSpPr txBox="1"/>
          <p:nvPr/>
        </p:nvSpPr>
        <p:spPr>
          <a:xfrm>
            <a:off x="4297777" y="2092557"/>
            <a:ext cx="1804225" cy="430887"/>
          </a:xfrm>
          <a:prstGeom prst="rect">
            <a:avLst/>
          </a:prstGeom>
          <a:noFill/>
        </p:spPr>
        <p:txBody>
          <a:bodyPr wrap="square" rtlCol="0">
            <a:spAutoFit/>
          </a:bodyPr>
          <a:lstStyle/>
          <a:p>
            <a:r>
              <a:rPr lang="en-US" sz="2200" b="1" dirty="0" err="1" smtClean="0">
                <a:solidFill>
                  <a:srgbClr val="0000FF"/>
                </a:solidFill>
              </a:rPr>
              <a:t>NetAlign</a:t>
            </a:r>
            <a:endParaRPr lang="en-US" sz="2200" b="1" dirty="0">
              <a:solidFill>
                <a:srgbClr val="0000FF"/>
              </a:solidFill>
            </a:endParaRPr>
          </a:p>
        </p:txBody>
      </p:sp>
      <p:sp>
        <p:nvSpPr>
          <p:cNvPr id="17" name="TextBox 16"/>
          <p:cNvSpPr txBox="1"/>
          <p:nvPr/>
        </p:nvSpPr>
        <p:spPr>
          <a:xfrm>
            <a:off x="2385623" y="3108180"/>
            <a:ext cx="1640409" cy="430887"/>
          </a:xfrm>
          <a:prstGeom prst="rect">
            <a:avLst/>
          </a:prstGeom>
          <a:noFill/>
        </p:spPr>
        <p:txBody>
          <a:bodyPr wrap="square" rtlCol="0">
            <a:spAutoFit/>
          </a:bodyPr>
          <a:lstStyle/>
          <a:p>
            <a:r>
              <a:rPr lang="en-US" sz="2200" b="1" dirty="0" err="1" smtClean="0">
                <a:solidFill>
                  <a:srgbClr val="4BEB00"/>
                </a:solidFill>
              </a:rPr>
              <a:t>Umeyama</a:t>
            </a:r>
            <a:endParaRPr lang="en-US" sz="2200" b="1" dirty="0">
              <a:solidFill>
                <a:srgbClr val="4BEB00"/>
              </a:solidFill>
            </a:endParaRPr>
          </a:p>
        </p:txBody>
      </p:sp>
      <p:sp>
        <p:nvSpPr>
          <p:cNvPr id="18" name="Rectangle 17"/>
          <p:cNvSpPr/>
          <p:nvPr/>
        </p:nvSpPr>
        <p:spPr>
          <a:xfrm>
            <a:off x="5445759" y="2658908"/>
            <a:ext cx="2113270" cy="13881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313889" y="1305343"/>
            <a:ext cx="2400283" cy="477054"/>
          </a:xfrm>
          <a:prstGeom prst="rect">
            <a:avLst/>
          </a:prstGeom>
          <a:noFill/>
        </p:spPr>
        <p:txBody>
          <a:bodyPr wrap="square" rtlCol="0">
            <a:spAutoFit/>
          </a:bodyPr>
          <a:lstStyle/>
          <a:p>
            <a:r>
              <a:rPr lang="en-US" sz="2500" b="1" dirty="0" err="1" smtClean="0">
                <a:solidFill>
                  <a:srgbClr val="FF0000"/>
                </a:solidFill>
              </a:rPr>
              <a:t>Uni</a:t>
            </a:r>
            <a:r>
              <a:rPr lang="en-US" sz="2500" b="1" dirty="0" smtClean="0">
                <a:solidFill>
                  <a:srgbClr val="FF0000"/>
                </a:solidFill>
              </a:rPr>
              <a:t>-Align</a:t>
            </a:r>
            <a:endParaRPr lang="en-US" sz="2500" b="1" dirty="0">
              <a:solidFill>
                <a:srgbClr val="FF0000"/>
              </a:solidFill>
            </a:endParaRPr>
          </a:p>
        </p:txBody>
      </p:sp>
      <p:pic>
        <p:nvPicPr>
          <p:cNvPr id="21" name="Picture 20">
            <a:hlinkClick r:id="rId4" action="ppaction://hlinksldjump" tooltip="Details"/>
          </p:cNvPr>
          <p:cNvPicPr>
            <a:picLocks noChangeAspect="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Sld>
  <p:clrMapOvr>
    <a:masterClrMapping/>
  </p:clrMapOvr>
  <p:transition xmlns:p14="http://schemas.microsoft.com/office/powerpoint/2010/main" advTm="51449"/>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0190" y="-5786"/>
            <a:ext cx="8156610" cy="1143000"/>
          </a:xfrm>
        </p:spPr>
        <p:txBody>
          <a:bodyPr>
            <a:normAutofit/>
          </a:bodyPr>
          <a:lstStyle/>
          <a:p>
            <a:r>
              <a:rPr lang="en-US" dirty="0" smtClean="0"/>
              <a:t>Why bipartite graphs?</a:t>
            </a:r>
            <a:endParaRPr lang="en-US" dirty="0"/>
          </a:p>
        </p:txBody>
      </p:sp>
      <p:sp>
        <p:nvSpPr>
          <p:cNvPr id="4" name="Content Placeholder 47"/>
          <p:cNvSpPr txBox="1">
            <a:spLocks/>
          </p:cNvSpPr>
          <p:nvPr/>
        </p:nvSpPr>
        <p:spPr>
          <a:xfrm>
            <a:off x="530190" y="1137214"/>
            <a:ext cx="8229600" cy="5149286"/>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
                <a:srgbClr val="0800BE"/>
              </a:buClr>
              <a:buSzTx/>
              <a:buAutoNum type="arabicParenBoth"/>
              <a:tabLst/>
              <a:defRPr/>
            </a:pPr>
            <a:r>
              <a:rPr lang="en-US" sz="2500" b="1" dirty="0" smtClean="0"/>
              <a:t>ubiquitous</a:t>
            </a:r>
            <a:r>
              <a:rPr lang="en-US" sz="2500" dirty="0" smtClean="0"/>
              <a:t> – </a:t>
            </a:r>
            <a:br>
              <a:rPr lang="en-US" sz="2500" dirty="0" smtClean="0"/>
            </a:br>
            <a:r>
              <a:rPr lang="en-US" sz="2500" dirty="0" smtClean="0"/>
              <a:t>e.g., users-files, authors-papers, </a:t>
            </a:r>
            <a:br>
              <a:rPr lang="en-US" sz="2500" dirty="0" smtClean="0"/>
            </a:br>
            <a:r>
              <a:rPr lang="en-US" sz="2500" dirty="0" smtClean="0"/>
              <a:t>customers-products, users-</a:t>
            </a:r>
            <a:r>
              <a:rPr lang="en-US" sz="2500" dirty="0" err="1" smtClean="0"/>
              <a:t>msg</a:t>
            </a:r>
            <a:r>
              <a:rPr lang="en-US" sz="2500" dirty="0" smtClean="0"/>
              <a:t>/groups</a:t>
            </a:r>
            <a:br>
              <a:rPr lang="en-US" sz="2500" dirty="0" smtClean="0"/>
            </a:br>
            <a:r>
              <a:rPr lang="en-US" sz="2500" dirty="0" smtClean="0"/>
              <a:t>user-movie rating graphs</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1" name="Picture 20" descr="Screen shot 2012-08-26 at 1.25.1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4139" y="860305"/>
            <a:ext cx="2178050" cy="1147836"/>
          </a:xfrm>
          <a:prstGeom prst="rect">
            <a:avLst/>
          </a:prstGeom>
        </p:spPr>
      </p:pic>
      <p:sp>
        <p:nvSpPr>
          <p:cNvPr id="24" name="Slide Number Placeholder 5"/>
          <p:cNvSpPr>
            <a:spLocks noGrp="1"/>
          </p:cNvSpPr>
          <p:nvPr>
            <p:ph type="sldNum" sz="quarter" idx="12"/>
          </p:nvPr>
        </p:nvSpPr>
        <p:spPr>
          <a:xfrm>
            <a:off x="7608727" y="6356350"/>
            <a:ext cx="964800" cy="365125"/>
          </a:xfrm>
        </p:spPr>
        <p:txBody>
          <a:bodyPr/>
          <a:lstStyle/>
          <a:p>
            <a:fld id="{AF1AC9B4-7007-F94B-B922-5677CF222748}" type="slidenum">
              <a:rPr lang="en-US" smtClean="0"/>
              <a:pPr/>
              <a:t>75</a:t>
            </a:fld>
            <a:endParaRPr lang="en-US" dirty="0"/>
          </a:p>
        </p:txBody>
      </p:sp>
      <p:pic>
        <p:nvPicPr>
          <p:cNvPr id="6" name="Picture 5">
            <a:hlinkClick r:id="rId3" action="ppaction://hlinksldjump" tooltip="Details"/>
          </p:cNvPr>
          <p:cNvPicPr>
            <a:picLocks noChangeAspect="1"/>
          </p:cNvPicPr>
          <p:nvPr/>
        </p:nvPicPr>
        <p:blipFill>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Sld>
  <p:clrMapOvr>
    <a:masterClrMapping/>
  </p:clrMapOvr>
  <p:transition xmlns:p14="http://schemas.microsoft.com/office/powerpoint/2010/main" advTm="8090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0190" y="-5786"/>
            <a:ext cx="8156610" cy="1143000"/>
          </a:xfrm>
        </p:spPr>
        <p:txBody>
          <a:bodyPr>
            <a:normAutofit/>
          </a:bodyPr>
          <a:lstStyle/>
          <a:p>
            <a:r>
              <a:rPr lang="en-US" dirty="0" smtClean="0"/>
              <a:t>Why bipartite graphs?</a:t>
            </a:r>
            <a:endParaRPr lang="en-US" dirty="0"/>
          </a:p>
        </p:txBody>
      </p:sp>
      <p:sp>
        <p:nvSpPr>
          <p:cNvPr id="4" name="Content Placeholder 47"/>
          <p:cNvSpPr txBox="1">
            <a:spLocks/>
          </p:cNvSpPr>
          <p:nvPr/>
        </p:nvSpPr>
        <p:spPr>
          <a:xfrm>
            <a:off x="530190" y="1137214"/>
            <a:ext cx="8229600" cy="5149286"/>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
                <a:srgbClr val="0800BE"/>
              </a:buClr>
              <a:buSzTx/>
              <a:buAutoNum type="arabicParenBoth"/>
              <a:tabLst/>
              <a:defRPr/>
            </a:pPr>
            <a:r>
              <a:rPr lang="en-US" sz="2500" b="1" dirty="0" smtClean="0">
                <a:solidFill>
                  <a:schemeClr val="bg1">
                    <a:lumMod val="65000"/>
                  </a:schemeClr>
                </a:solidFill>
              </a:rPr>
              <a:t>ubiquitous</a:t>
            </a:r>
            <a:r>
              <a:rPr lang="en-US" sz="2500" dirty="0" smtClean="0">
                <a:solidFill>
                  <a:schemeClr val="bg1">
                    <a:lumMod val="65000"/>
                  </a:schemeClr>
                </a:solidFill>
              </a:rPr>
              <a:t> – </a:t>
            </a:r>
            <a:br>
              <a:rPr lang="en-US" sz="2500" dirty="0" smtClean="0">
                <a:solidFill>
                  <a:schemeClr val="bg1">
                    <a:lumMod val="65000"/>
                  </a:schemeClr>
                </a:solidFill>
              </a:rPr>
            </a:br>
            <a:r>
              <a:rPr lang="en-US" sz="2500" dirty="0" smtClean="0">
                <a:solidFill>
                  <a:schemeClr val="bg1">
                    <a:lumMod val="65000"/>
                  </a:schemeClr>
                </a:solidFill>
              </a:rPr>
              <a:t>e.g., users-files, authors-papers, </a:t>
            </a:r>
            <a:br>
              <a:rPr lang="en-US" sz="2500" dirty="0" smtClean="0">
                <a:solidFill>
                  <a:schemeClr val="bg1">
                    <a:lumMod val="65000"/>
                  </a:schemeClr>
                </a:solidFill>
              </a:rPr>
            </a:br>
            <a:r>
              <a:rPr lang="en-US" sz="2500" dirty="0" smtClean="0">
                <a:solidFill>
                  <a:schemeClr val="bg1">
                    <a:lumMod val="65000"/>
                  </a:schemeClr>
                </a:solidFill>
              </a:rPr>
              <a:t>customers-products, users-</a:t>
            </a:r>
            <a:r>
              <a:rPr lang="en-US" sz="2500" dirty="0" err="1" smtClean="0">
                <a:solidFill>
                  <a:schemeClr val="bg1">
                    <a:lumMod val="65000"/>
                  </a:schemeClr>
                </a:solidFill>
              </a:rPr>
              <a:t>msg</a:t>
            </a:r>
            <a:r>
              <a:rPr lang="en-US" sz="2500" dirty="0" smtClean="0">
                <a:solidFill>
                  <a:schemeClr val="bg1">
                    <a:lumMod val="65000"/>
                  </a:schemeClr>
                </a:solidFill>
              </a:rPr>
              <a:t>/groups</a:t>
            </a:r>
            <a:br>
              <a:rPr lang="en-US" sz="2500" dirty="0" smtClean="0">
                <a:solidFill>
                  <a:schemeClr val="bg1">
                    <a:lumMod val="65000"/>
                  </a:schemeClr>
                </a:solidFill>
              </a:rPr>
            </a:br>
            <a:r>
              <a:rPr lang="en-US" sz="2500" dirty="0" smtClean="0">
                <a:solidFill>
                  <a:schemeClr val="bg1">
                    <a:lumMod val="65000"/>
                  </a:schemeClr>
                </a:solidFill>
              </a:rPr>
              <a:t>user-movie rating graphs</a:t>
            </a:r>
            <a:endParaRPr kumimoji="0" lang="en-US" sz="25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
                <a:srgbClr val="0800BE"/>
              </a:buClr>
              <a:buSzTx/>
              <a:buAutoNum type="arabicParenBoth"/>
              <a:tabLst/>
              <a:defRPr/>
            </a:pPr>
            <a:r>
              <a:rPr lang="en-US" sz="2500" b="1" dirty="0" smtClean="0"/>
              <a:t>coupled alignment</a:t>
            </a:r>
            <a:r>
              <a:rPr lang="en-US" sz="2500" dirty="0" smtClean="0"/>
              <a:t>:</a:t>
            </a:r>
          </a:p>
          <a:p>
            <a:pPr marL="514350" marR="0" lvl="0" indent="-514350" algn="l" defTabSz="457200" rtl="0" eaLnBrk="1" fontAlgn="auto" latinLnBrk="0" hangingPunct="1">
              <a:lnSpc>
                <a:spcPct val="100000"/>
              </a:lnSpc>
              <a:spcBef>
                <a:spcPct val="20000"/>
              </a:spcBef>
              <a:spcAft>
                <a:spcPts val="0"/>
              </a:spcAft>
              <a:buClr>
                <a:srgbClr val="0800BE"/>
              </a:buClr>
              <a:buSzTx/>
              <a:tabLst/>
              <a:defRPr/>
            </a:pPr>
            <a:r>
              <a:rPr lang="en-US" sz="2500" dirty="0" smtClean="0"/>
              <a:t>    </a:t>
            </a:r>
            <a:r>
              <a:rPr lang="en-US" sz="2500" dirty="0" err="1" smtClean="0"/>
              <a:t>i</a:t>
            </a:r>
            <a:r>
              <a:rPr kumimoji="0" lang="en-US" sz="2500" b="0" i="0" u="none" strike="noStrike" kern="1200" cap="none" spc="0" normalizeH="0" baseline="0" noProof="0" dirty="0" err="1" smtClean="0">
                <a:ln>
                  <a:noFill/>
                </a:ln>
                <a:solidFill>
                  <a:schemeClr val="tx1"/>
                </a:solidFill>
                <a:effectLst/>
                <a:uLnTx/>
                <a:uFillTx/>
                <a:latin typeface="+mn-lt"/>
                <a:ea typeface="+mn-ea"/>
                <a:cs typeface="+mn-cs"/>
              </a:rPr>
              <a:t>ndividual</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&amp; community-level</a:t>
            </a:r>
          </a:p>
          <a:p>
            <a:pPr marL="971550" lvl="1" indent="-514350">
              <a:spcBef>
                <a:spcPct val="20000"/>
              </a:spcBef>
              <a:buClr>
                <a:srgbClr val="0800BE"/>
              </a:buCl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 name="Group 17"/>
          <p:cNvGrpSpPr/>
          <p:nvPr/>
        </p:nvGrpSpPr>
        <p:grpSpPr>
          <a:xfrm>
            <a:off x="4745789" y="2345884"/>
            <a:ext cx="4566332" cy="1592144"/>
            <a:chOff x="2510650" y="1954241"/>
            <a:chExt cx="5197867" cy="1927247"/>
          </a:xfrm>
        </p:grpSpPr>
        <p:grpSp>
          <p:nvGrpSpPr>
            <p:cNvPr id="5" name="Group 14"/>
            <p:cNvGrpSpPr/>
            <p:nvPr/>
          </p:nvGrpSpPr>
          <p:grpSpPr>
            <a:xfrm>
              <a:off x="3900557" y="2189717"/>
              <a:ext cx="1101931" cy="1691771"/>
              <a:chOff x="3900557" y="2189717"/>
              <a:chExt cx="1101931" cy="1691771"/>
            </a:xfrm>
          </p:grpSpPr>
          <p:grpSp>
            <p:nvGrpSpPr>
              <p:cNvPr id="6" name="Group 9"/>
              <p:cNvGrpSpPr/>
              <p:nvPr/>
            </p:nvGrpSpPr>
            <p:grpSpPr>
              <a:xfrm>
                <a:off x="3900557" y="2339288"/>
                <a:ext cx="1101931" cy="1542200"/>
                <a:chOff x="5900483" y="1277359"/>
                <a:chExt cx="1101931" cy="154220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900483" y="1394179"/>
                  <a:ext cx="1101931" cy="1425380"/>
                </a:xfrm>
                <a:prstGeom prst="rect">
                  <a:avLst/>
                </a:prstGeom>
              </p:spPr>
            </p:pic>
            <p:sp>
              <p:nvSpPr>
                <p:cNvPr id="8" name="Oval 7"/>
                <p:cNvSpPr>
                  <a:spLocks noChangeAspect="1"/>
                </p:cNvSpPr>
                <p:nvPr/>
              </p:nvSpPr>
              <p:spPr>
                <a:xfrm>
                  <a:off x="6055836" y="1277359"/>
                  <a:ext cx="90424" cy="8869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rot="16200000" flipH="1">
                <a:off x="4212133" y="2089798"/>
                <a:ext cx="492682" cy="692520"/>
              </a:xfrm>
              <a:prstGeom prst="line">
                <a:avLst/>
              </a:prstGeom>
              <a:ln>
                <a:solidFill>
                  <a:schemeClr val="tx1">
                    <a:lumMod val="65000"/>
                    <a:lumOff val="35000"/>
                  </a:schemeClr>
                </a:solidFill>
              </a:ln>
              <a:scene3d>
                <a:camera prst="orthographicFront">
                  <a:rot lat="0" lon="0" rev="2141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16736" y="2442411"/>
                <a:ext cx="692520" cy="524007"/>
              </a:xfrm>
              <a:prstGeom prst="line">
                <a:avLst/>
              </a:prstGeom>
              <a:ln>
                <a:solidFill>
                  <a:schemeClr val="tx1">
                    <a:lumMod val="65000"/>
                    <a:lumOff val="35000"/>
                  </a:schemeClr>
                </a:solidFill>
              </a:ln>
              <a:scene3d>
                <a:camera prst="orthographicFront">
                  <a:rot lat="0" lon="0" rev="1044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11" name="Oval 10"/>
            <p:cNvSpPr/>
            <p:nvPr/>
          </p:nvSpPr>
          <p:spPr>
            <a:xfrm>
              <a:off x="3871361" y="2014697"/>
              <a:ext cx="459038" cy="1799422"/>
            </a:xfrm>
            <a:prstGeom prst="ellipse">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578485" y="2430708"/>
              <a:ext cx="459038" cy="1258429"/>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10650" y="1954241"/>
              <a:ext cx="1521731" cy="633343"/>
            </a:xfrm>
            <a:prstGeom prst="rect">
              <a:avLst/>
            </a:prstGeom>
            <a:noFill/>
          </p:spPr>
          <p:txBody>
            <a:bodyPr wrap="square" rtlCol="0">
              <a:spAutoFit/>
            </a:bodyPr>
            <a:lstStyle/>
            <a:p>
              <a:r>
                <a:rPr lang="en-US" sz="2800" b="1" dirty="0" smtClean="0">
                  <a:solidFill>
                    <a:srgbClr val="008000"/>
                  </a:solidFill>
                </a:rPr>
                <a:t>nodes</a:t>
              </a:r>
              <a:endParaRPr lang="en-US" sz="2800" b="1" dirty="0">
                <a:solidFill>
                  <a:srgbClr val="008000"/>
                </a:solidFill>
              </a:endParaRPr>
            </a:p>
          </p:txBody>
        </p:sp>
        <p:sp>
          <p:nvSpPr>
            <p:cNvPr id="14" name="Oval 13"/>
            <p:cNvSpPr>
              <a:spLocks noChangeAspect="1"/>
            </p:cNvSpPr>
            <p:nvPr/>
          </p:nvSpPr>
          <p:spPr>
            <a:xfrm>
              <a:off x="4047732" y="2101313"/>
              <a:ext cx="90424" cy="8869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899764" y="2682400"/>
              <a:ext cx="2808753" cy="633344"/>
            </a:xfrm>
            <a:prstGeom prst="rect">
              <a:avLst/>
            </a:prstGeom>
            <a:noFill/>
          </p:spPr>
          <p:txBody>
            <a:bodyPr wrap="square" rtlCol="0">
              <a:spAutoFit/>
            </a:bodyPr>
            <a:lstStyle/>
            <a:p>
              <a:r>
                <a:rPr lang="en-US" sz="2800" b="1" dirty="0" smtClean="0">
                  <a:solidFill>
                    <a:srgbClr val="FF0000"/>
                  </a:solidFill>
                </a:rPr>
                <a:t>communities</a:t>
              </a:r>
              <a:endParaRPr lang="en-US" sz="2800" b="1" dirty="0">
                <a:solidFill>
                  <a:srgbClr val="FF0000"/>
                </a:solidFill>
              </a:endParaRPr>
            </a:p>
          </p:txBody>
        </p:sp>
      </p:grpSp>
      <p:pic>
        <p:nvPicPr>
          <p:cNvPr id="21" name="Picture 20" descr="Screen shot 2012-08-26 at 1.25.14 PM.png"/>
          <p:cNvPicPr>
            <a:picLocks noChangeAspect="1"/>
          </p:cNvPicPr>
          <p:nvPr/>
        </p:nvPicPr>
        <p:blipFill>
          <a:blip r:embed="rId3" cstate="screen">
            <a:alphaModFix amt="37000"/>
            <a:extLst>
              <a:ext uri="{28A0092B-C50C-407E-A947-70E740481C1C}">
                <a14:useLocalDpi xmlns:a14="http://schemas.microsoft.com/office/drawing/2010/main"/>
              </a:ext>
            </a:extLst>
          </a:blip>
          <a:stretch>
            <a:fillRect/>
          </a:stretch>
        </p:blipFill>
        <p:spPr>
          <a:xfrm>
            <a:off x="6356350" y="1087568"/>
            <a:ext cx="2178050" cy="1147836"/>
          </a:xfrm>
          <a:prstGeom prst="rect">
            <a:avLst/>
          </a:prstGeom>
        </p:spPr>
      </p:pic>
      <p:sp>
        <p:nvSpPr>
          <p:cNvPr id="24" name="Slide Number Placeholder 5"/>
          <p:cNvSpPr>
            <a:spLocks noGrp="1"/>
          </p:cNvSpPr>
          <p:nvPr>
            <p:ph type="sldNum" sz="quarter" idx="12"/>
          </p:nvPr>
        </p:nvSpPr>
        <p:spPr>
          <a:xfrm>
            <a:off x="7608727" y="6356350"/>
            <a:ext cx="964800" cy="365125"/>
          </a:xfrm>
        </p:spPr>
        <p:txBody>
          <a:bodyPr/>
          <a:lstStyle/>
          <a:p>
            <a:fld id="{AF1AC9B4-7007-F94B-B922-5677CF222748}" type="slidenum">
              <a:rPr lang="en-US" smtClean="0"/>
              <a:pPr/>
              <a:t>76</a:t>
            </a:fld>
            <a:endParaRPr lang="en-US" dirty="0"/>
          </a:p>
        </p:txBody>
      </p:sp>
      <p:pic>
        <p:nvPicPr>
          <p:cNvPr id="18" name="Picture 17">
            <a:hlinkClick r:id="rId4" action="ppaction://hlinksldjump" tooltip="Details"/>
          </p:cNvPr>
          <p:cNvPicPr>
            <a:picLocks noChangeAspect="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Sld>
  <p:clrMapOvr>
    <a:masterClrMapping/>
  </p:clrMapOvr>
  <p:transition xmlns:p14="http://schemas.microsoft.com/office/powerpoint/2010/main" advTm="80900"/>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0190" y="-5786"/>
            <a:ext cx="8156610" cy="1143000"/>
          </a:xfrm>
        </p:spPr>
        <p:txBody>
          <a:bodyPr>
            <a:normAutofit/>
          </a:bodyPr>
          <a:lstStyle/>
          <a:p>
            <a:r>
              <a:rPr lang="en-US" dirty="0" smtClean="0"/>
              <a:t>Why bipartite graphs?</a:t>
            </a:r>
            <a:endParaRPr lang="en-US" dirty="0"/>
          </a:p>
        </p:txBody>
      </p:sp>
      <p:sp>
        <p:nvSpPr>
          <p:cNvPr id="4" name="Content Placeholder 47"/>
          <p:cNvSpPr txBox="1">
            <a:spLocks/>
          </p:cNvSpPr>
          <p:nvPr/>
        </p:nvSpPr>
        <p:spPr>
          <a:xfrm>
            <a:off x="530190" y="1137214"/>
            <a:ext cx="8229600" cy="5149286"/>
          </a:xfrm>
          <a:prstGeom prst="rect">
            <a:avLst/>
          </a:prstGeom>
        </p:spPr>
        <p:txBody>
          <a:bodyPr vert="horz" lIns="91440" tIns="45720" rIns="91440" bIns="45720" rtlCol="0">
            <a:normAutofit/>
          </a:bodyPr>
          <a:lstStyle/>
          <a:p>
            <a:pPr marL="514350" indent="-514350" algn="l">
              <a:spcBef>
                <a:spcPct val="20000"/>
              </a:spcBef>
              <a:buClr>
                <a:srgbClr val="0800BE"/>
              </a:buClr>
              <a:buFontTx/>
              <a:buAutoNum type="arabicParenBoth"/>
              <a:defRPr/>
            </a:pPr>
            <a:r>
              <a:rPr lang="en-US" sz="2500" b="1" dirty="0" smtClean="0">
                <a:solidFill>
                  <a:schemeClr val="bg1">
                    <a:lumMod val="65000"/>
                  </a:schemeClr>
                </a:solidFill>
              </a:rPr>
              <a:t>ubiquitous</a:t>
            </a:r>
            <a:r>
              <a:rPr lang="en-US" sz="2500" dirty="0" smtClean="0">
                <a:solidFill>
                  <a:schemeClr val="bg1">
                    <a:lumMod val="65000"/>
                  </a:schemeClr>
                </a:solidFill>
              </a:rPr>
              <a:t> – </a:t>
            </a:r>
            <a:br>
              <a:rPr lang="en-US" sz="2500" dirty="0" smtClean="0">
                <a:solidFill>
                  <a:schemeClr val="bg1">
                    <a:lumMod val="65000"/>
                  </a:schemeClr>
                </a:solidFill>
              </a:rPr>
            </a:br>
            <a:r>
              <a:rPr lang="en-US" sz="2500" dirty="0" smtClean="0">
                <a:solidFill>
                  <a:schemeClr val="bg1">
                    <a:lumMod val="65000"/>
                  </a:schemeClr>
                </a:solidFill>
              </a:rPr>
              <a:t>e.g., users-files, authors-papers, </a:t>
            </a:r>
            <a:br>
              <a:rPr lang="en-US" sz="2500" dirty="0" smtClean="0">
                <a:solidFill>
                  <a:schemeClr val="bg1">
                    <a:lumMod val="65000"/>
                  </a:schemeClr>
                </a:solidFill>
              </a:rPr>
            </a:br>
            <a:r>
              <a:rPr lang="en-US" sz="2500" dirty="0" smtClean="0">
                <a:solidFill>
                  <a:schemeClr val="bg1">
                    <a:lumMod val="65000"/>
                  </a:schemeClr>
                </a:solidFill>
              </a:rPr>
              <a:t>customers-products, users-</a:t>
            </a:r>
            <a:r>
              <a:rPr lang="en-US" sz="2500" dirty="0" err="1" smtClean="0">
                <a:solidFill>
                  <a:schemeClr val="bg1">
                    <a:lumMod val="65000"/>
                  </a:schemeClr>
                </a:solidFill>
              </a:rPr>
              <a:t>msg</a:t>
            </a:r>
            <a:r>
              <a:rPr lang="en-US" sz="2500" dirty="0" smtClean="0">
                <a:solidFill>
                  <a:schemeClr val="bg1">
                    <a:lumMod val="65000"/>
                  </a:schemeClr>
                </a:solidFill>
              </a:rPr>
              <a:t>/groups</a:t>
            </a:r>
            <a:br>
              <a:rPr lang="en-US" sz="2500" dirty="0" smtClean="0">
                <a:solidFill>
                  <a:schemeClr val="bg1">
                    <a:lumMod val="65000"/>
                  </a:schemeClr>
                </a:solidFill>
              </a:rPr>
            </a:br>
            <a:r>
              <a:rPr lang="en-US" sz="2500" dirty="0" smtClean="0">
                <a:solidFill>
                  <a:schemeClr val="bg1">
                    <a:lumMod val="65000"/>
                  </a:schemeClr>
                </a:solidFill>
              </a:rPr>
              <a:t>user-movie rating graphs</a:t>
            </a:r>
            <a:endParaRPr kumimoji="0" lang="en-US" sz="13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
                <a:srgbClr val="0800BE"/>
              </a:buClr>
              <a:buSzTx/>
              <a:buAutoNum type="arabicParenBoth"/>
              <a:tabLst/>
              <a:defRPr/>
            </a:pPr>
            <a:r>
              <a:rPr lang="en-US" sz="2500" b="1" dirty="0" smtClean="0">
                <a:solidFill>
                  <a:schemeClr val="bg1">
                    <a:lumMod val="65000"/>
                  </a:schemeClr>
                </a:solidFill>
              </a:rPr>
              <a:t>coupled alignment</a:t>
            </a:r>
            <a:r>
              <a:rPr lang="en-US" sz="2500" dirty="0" smtClean="0">
                <a:solidFill>
                  <a:schemeClr val="bg1">
                    <a:lumMod val="65000"/>
                  </a:schemeClr>
                </a:solidFill>
              </a:rPr>
              <a:t>:</a:t>
            </a:r>
          </a:p>
          <a:p>
            <a:pPr marL="971550" lvl="1" indent="-514350" algn="l">
              <a:spcBef>
                <a:spcPct val="20000"/>
              </a:spcBef>
              <a:buClr>
                <a:srgbClr val="0800BE"/>
              </a:buClr>
            </a:pPr>
            <a:r>
              <a:rPr lang="en-US" sz="2500" dirty="0" err="1" smtClean="0">
                <a:solidFill>
                  <a:schemeClr val="bg1">
                    <a:lumMod val="65000"/>
                  </a:schemeClr>
                </a:solidFill>
              </a:rPr>
              <a:t>i</a:t>
            </a:r>
            <a:r>
              <a:rPr kumimoji="0" lang="en-US" sz="2500" b="0" i="0" u="none" strike="noStrike" kern="1200" cap="none" spc="0" normalizeH="0" baseline="0" noProof="0" dirty="0" err="1" smtClean="0">
                <a:ln>
                  <a:noFill/>
                </a:ln>
                <a:solidFill>
                  <a:schemeClr val="bg1">
                    <a:lumMod val="65000"/>
                  </a:schemeClr>
                </a:solidFill>
                <a:effectLst/>
                <a:uLnTx/>
                <a:uFillTx/>
                <a:latin typeface="+mn-lt"/>
                <a:ea typeface="+mn-ea"/>
                <a:cs typeface="+mn-cs"/>
              </a:rPr>
              <a:t>ndividual</a:t>
            </a:r>
            <a:r>
              <a:rPr kumimoji="0" lang="en-US" sz="2500" b="0" i="0" u="none" strike="noStrike" kern="1200" cap="none" spc="0" normalizeH="0" baseline="0" noProof="0" dirty="0" smtClean="0">
                <a:ln>
                  <a:noFill/>
                </a:ln>
                <a:solidFill>
                  <a:schemeClr val="bg1">
                    <a:lumMod val="65000"/>
                  </a:schemeClr>
                </a:solidFill>
                <a:effectLst/>
                <a:uLnTx/>
                <a:uFillTx/>
                <a:latin typeface="+mn-lt"/>
                <a:ea typeface="+mn-ea"/>
                <a:cs typeface="+mn-cs"/>
              </a:rPr>
              <a:t> &amp; community-level</a:t>
            </a:r>
          </a:p>
          <a:p>
            <a:pPr marL="514350" lvl="0" indent="-514350" algn="l">
              <a:spcBef>
                <a:spcPct val="20000"/>
              </a:spcBef>
              <a:buClr>
                <a:srgbClr val="0800BE"/>
              </a:buClr>
              <a:buAutoNum type="arabicParenBoth"/>
              <a:defRPr/>
            </a:pPr>
            <a:r>
              <a:rPr lang="en-US" sz="2500" b="1" dirty="0"/>
              <a:t>c</a:t>
            </a:r>
            <a:r>
              <a:rPr lang="en-US" sz="2500" b="1" dirty="0" smtClean="0"/>
              <a:t>onversion</a:t>
            </a:r>
            <a:r>
              <a:rPr lang="en-US" sz="2500" dirty="0" smtClean="0"/>
              <a:t> of </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a:t>
            </a:r>
            <a:r>
              <a:rPr lang="en-US" sz="2500" b="1" dirty="0" err="1" smtClean="0"/>
              <a:t>uni</a:t>
            </a:r>
            <a:r>
              <a:rPr lang="en-US" sz="2500" b="1" dirty="0" smtClean="0"/>
              <a:t>-</a:t>
            </a:r>
            <a:r>
              <a:rPr lang="en-US" sz="2500" dirty="0" smtClean="0"/>
              <a:t>partite </a:t>
            </a:r>
            <a:r>
              <a:rPr lang="en-US" sz="2500" dirty="0"/>
              <a:t>graph to</a:t>
            </a:r>
            <a:r>
              <a:rPr lang="en-US" sz="2500" dirty="0" smtClean="0"/>
              <a:t> </a:t>
            </a:r>
          </a:p>
          <a:p>
            <a:pPr marL="971550" lvl="1" indent="-514350" algn="l">
              <a:spcBef>
                <a:spcPct val="20000"/>
              </a:spcBef>
              <a:buClr>
                <a:srgbClr val="0800BE"/>
              </a:buClr>
              <a:defRPr/>
            </a:pPr>
            <a:r>
              <a:rPr lang="en-US" sz="2500" b="1" dirty="0"/>
              <a:t> </a:t>
            </a:r>
            <a:r>
              <a:rPr lang="en-US" sz="2500" b="1" dirty="0" smtClean="0"/>
              <a:t>bi-</a:t>
            </a:r>
            <a:r>
              <a:rPr lang="en-US" sz="2500" dirty="0" smtClean="0"/>
              <a:t>partite --&gt; clustering + (2)</a:t>
            </a:r>
          </a:p>
          <a:p>
            <a:pPr marL="971550" lvl="1" indent="-514350" algn="l">
              <a:spcBef>
                <a:spcPct val="20000"/>
              </a:spcBef>
              <a:buClr>
                <a:srgbClr val="0800BE"/>
              </a:buClr>
              <a:defRPr/>
            </a:pPr>
            <a:endParaRPr lang="en-US" sz="2500" dirty="0" smtClean="0"/>
          </a:p>
        </p:txBody>
      </p:sp>
      <p:grpSp>
        <p:nvGrpSpPr>
          <p:cNvPr id="3" name="Group 17"/>
          <p:cNvGrpSpPr/>
          <p:nvPr/>
        </p:nvGrpSpPr>
        <p:grpSpPr>
          <a:xfrm>
            <a:off x="4912498" y="2190821"/>
            <a:ext cx="4332783" cy="1658983"/>
            <a:chOff x="2669981" y="1873334"/>
            <a:chExt cx="4932016" cy="2008154"/>
          </a:xfrm>
        </p:grpSpPr>
        <p:grpSp>
          <p:nvGrpSpPr>
            <p:cNvPr id="5" name="Group 14"/>
            <p:cNvGrpSpPr/>
            <p:nvPr/>
          </p:nvGrpSpPr>
          <p:grpSpPr>
            <a:xfrm>
              <a:off x="3900557" y="2189717"/>
              <a:ext cx="1101931" cy="1691771"/>
              <a:chOff x="3900557" y="2189717"/>
              <a:chExt cx="1101931" cy="1691771"/>
            </a:xfrm>
          </p:grpSpPr>
          <p:grpSp>
            <p:nvGrpSpPr>
              <p:cNvPr id="6" name="Group 9"/>
              <p:cNvGrpSpPr/>
              <p:nvPr/>
            </p:nvGrpSpPr>
            <p:grpSpPr>
              <a:xfrm>
                <a:off x="3900557" y="2339288"/>
                <a:ext cx="1101931" cy="1542200"/>
                <a:chOff x="5900483" y="1277359"/>
                <a:chExt cx="1101931" cy="1542200"/>
              </a:xfrm>
            </p:grpSpPr>
            <p:pic>
              <p:nvPicPr>
                <p:cNvPr id="7" name="Picture 6"/>
                <p:cNvPicPr>
                  <a:picLocks noChangeAspect="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a:xfrm>
                  <a:off x="5900483" y="1394179"/>
                  <a:ext cx="1101931" cy="1425380"/>
                </a:xfrm>
                <a:prstGeom prst="rect">
                  <a:avLst/>
                </a:prstGeom>
              </p:spPr>
            </p:pic>
            <p:sp>
              <p:nvSpPr>
                <p:cNvPr id="8" name="Oval 7"/>
                <p:cNvSpPr>
                  <a:spLocks noChangeAspect="1"/>
                </p:cNvSpPr>
                <p:nvPr/>
              </p:nvSpPr>
              <p:spPr>
                <a:xfrm>
                  <a:off x="6055836" y="1277359"/>
                  <a:ext cx="90424" cy="88693"/>
                </a:xfrm>
                <a:prstGeom prst="ellipse">
                  <a:avLst/>
                </a:prstGeom>
                <a:solidFill>
                  <a:schemeClr val="tx1">
                    <a:alpha val="24000"/>
                  </a:schemeClr>
                </a:solidFill>
                <a:ln>
                  <a:solidFill>
                    <a:schemeClr val="bg1">
                      <a:lumMod val="65000"/>
                      <a:alpha val="2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rot="16200000" flipH="1">
                <a:off x="4212133" y="2089798"/>
                <a:ext cx="492682" cy="692520"/>
              </a:xfrm>
              <a:prstGeom prst="line">
                <a:avLst/>
              </a:prstGeom>
              <a:ln>
                <a:solidFill>
                  <a:schemeClr val="tx1">
                    <a:lumMod val="65000"/>
                    <a:lumOff val="35000"/>
                    <a:alpha val="20000"/>
                  </a:schemeClr>
                </a:solidFill>
              </a:ln>
              <a:scene3d>
                <a:camera prst="orthographicFront">
                  <a:rot lat="0" lon="0" rev="2141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16736" y="2442411"/>
                <a:ext cx="692520" cy="524007"/>
              </a:xfrm>
              <a:prstGeom prst="line">
                <a:avLst/>
              </a:prstGeom>
              <a:ln>
                <a:solidFill>
                  <a:schemeClr val="tx1">
                    <a:lumMod val="65000"/>
                    <a:lumOff val="35000"/>
                    <a:alpha val="16000"/>
                  </a:schemeClr>
                </a:solidFill>
              </a:ln>
              <a:scene3d>
                <a:camera prst="orthographicFront">
                  <a:rot lat="0" lon="0" rev="1044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11" name="Oval 10"/>
            <p:cNvSpPr/>
            <p:nvPr/>
          </p:nvSpPr>
          <p:spPr>
            <a:xfrm>
              <a:off x="3871361" y="2014697"/>
              <a:ext cx="459038" cy="1799422"/>
            </a:xfrm>
            <a:prstGeom prst="ellipse">
              <a:avLst/>
            </a:prstGeom>
            <a:noFill/>
            <a:ln w="41275">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578485" y="2430708"/>
              <a:ext cx="459038" cy="1258429"/>
            </a:xfrm>
            <a:prstGeom prst="ellipse">
              <a:avLst/>
            </a:prstGeom>
            <a:noFill/>
            <a:ln w="508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669981" y="1873334"/>
              <a:ext cx="1219724" cy="633344"/>
            </a:xfrm>
            <a:prstGeom prst="rect">
              <a:avLst/>
            </a:prstGeom>
            <a:noFill/>
          </p:spPr>
          <p:txBody>
            <a:bodyPr wrap="square" rtlCol="0">
              <a:spAutoFit/>
            </a:bodyPr>
            <a:lstStyle/>
            <a:p>
              <a:r>
                <a:rPr lang="en-US" sz="2800" b="1" dirty="0" smtClean="0">
                  <a:solidFill>
                    <a:schemeClr val="accent3">
                      <a:lumMod val="40000"/>
                      <a:lumOff val="60000"/>
                    </a:schemeClr>
                  </a:solidFill>
                </a:rPr>
                <a:t>nodes</a:t>
              </a:r>
              <a:endParaRPr lang="en-US" sz="2800" b="1" dirty="0">
                <a:solidFill>
                  <a:schemeClr val="accent3">
                    <a:lumMod val="40000"/>
                    <a:lumOff val="60000"/>
                  </a:schemeClr>
                </a:solidFill>
              </a:endParaRPr>
            </a:p>
          </p:txBody>
        </p:sp>
        <p:sp>
          <p:nvSpPr>
            <p:cNvPr id="14" name="Oval 13"/>
            <p:cNvSpPr>
              <a:spLocks noChangeAspect="1"/>
            </p:cNvSpPr>
            <p:nvPr/>
          </p:nvSpPr>
          <p:spPr>
            <a:xfrm>
              <a:off x="4047732" y="2101313"/>
              <a:ext cx="90424" cy="88693"/>
            </a:xfrm>
            <a:prstGeom prst="ellipse">
              <a:avLst/>
            </a:prstGeom>
            <a:solidFill>
              <a:schemeClr val="tx1">
                <a:alpha val="25000"/>
              </a:schemeClr>
            </a:solidFill>
            <a:ln>
              <a:solidFill>
                <a:schemeClr val="bg1">
                  <a:lumMod val="65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14984" y="2682400"/>
              <a:ext cx="2687013" cy="596089"/>
            </a:xfrm>
            <a:prstGeom prst="rect">
              <a:avLst/>
            </a:prstGeom>
            <a:noFill/>
          </p:spPr>
          <p:txBody>
            <a:bodyPr wrap="square" rtlCol="0">
              <a:spAutoFit/>
            </a:bodyPr>
            <a:lstStyle/>
            <a:p>
              <a:r>
                <a:rPr lang="en-US" b="1" dirty="0" smtClean="0">
                  <a:solidFill>
                    <a:schemeClr val="tx2">
                      <a:lumMod val="20000"/>
                      <a:lumOff val="80000"/>
                    </a:schemeClr>
                  </a:solidFill>
                </a:rPr>
                <a:t>communities</a:t>
              </a:r>
              <a:endParaRPr lang="en-US" b="1" dirty="0">
                <a:solidFill>
                  <a:schemeClr val="tx2">
                    <a:lumMod val="20000"/>
                    <a:lumOff val="80000"/>
                  </a:schemeClr>
                </a:solidFill>
              </a:endParaRPr>
            </a:p>
          </p:txBody>
        </p:sp>
      </p:grpSp>
      <p:sp>
        <p:nvSpPr>
          <p:cNvPr id="24" name="Slide Number Placeholder 5"/>
          <p:cNvSpPr>
            <a:spLocks noGrp="1"/>
          </p:cNvSpPr>
          <p:nvPr>
            <p:ph type="sldNum" sz="quarter" idx="12"/>
          </p:nvPr>
        </p:nvSpPr>
        <p:spPr>
          <a:xfrm>
            <a:off x="7574861" y="6356350"/>
            <a:ext cx="964800" cy="365125"/>
          </a:xfrm>
        </p:spPr>
        <p:txBody>
          <a:bodyPr/>
          <a:lstStyle/>
          <a:p>
            <a:fld id="{AF1AC9B4-7007-F94B-B922-5677CF222748}" type="slidenum">
              <a:rPr lang="en-US" smtClean="0"/>
              <a:pPr/>
              <a:t>77</a:t>
            </a:fld>
            <a:endParaRPr lang="en-US" dirty="0"/>
          </a:p>
        </p:txBody>
      </p:sp>
      <p:pic>
        <p:nvPicPr>
          <p:cNvPr id="31" name="Picture 30" descr="Screen shot 2012-08-26 at 1.25.14 PM.png"/>
          <p:cNvPicPr>
            <a:picLocks noChangeAspect="1"/>
          </p:cNvPicPr>
          <p:nvPr/>
        </p:nvPicPr>
        <p:blipFill>
          <a:blip r:embed="rId3" cstate="screen">
            <a:alphaModFix amt="37000"/>
            <a:extLst>
              <a:ext uri="{28A0092B-C50C-407E-A947-70E740481C1C}">
                <a14:useLocalDpi xmlns:a14="http://schemas.microsoft.com/office/drawing/2010/main"/>
              </a:ext>
            </a:extLst>
          </a:blip>
          <a:stretch>
            <a:fillRect/>
          </a:stretch>
        </p:blipFill>
        <p:spPr>
          <a:xfrm>
            <a:off x="6757390" y="860312"/>
            <a:ext cx="2178050" cy="1147836"/>
          </a:xfrm>
          <a:prstGeom prst="rect">
            <a:avLst/>
          </a:prstGeom>
        </p:spPr>
      </p:pic>
      <p:pic>
        <p:nvPicPr>
          <p:cNvPr id="19" name="Picture 18">
            <a:hlinkClick r:id="rId4" action="ppaction://hlinksldjump" tooltip="Details"/>
          </p:cNvPr>
          <p:cNvPicPr>
            <a:picLocks noChangeAspect="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Sld>
  <p:clrMapOvr>
    <a:masterClrMapping/>
  </p:clrMapOvr>
  <p:transition xmlns:p14="http://schemas.microsoft.com/office/powerpoint/2010/main" advTm="80900"/>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0190" y="-5786"/>
            <a:ext cx="8156610" cy="1143000"/>
          </a:xfrm>
        </p:spPr>
        <p:txBody>
          <a:bodyPr>
            <a:normAutofit/>
          </a:bodyPr>
          <a:lstStyle/>
          <a:p>
            <a:r>
              <a:rPr lang="en-US" dirty="0" smtClean="0"/>
              <a:t>Why bipartite graphs?</a:t>
            </a:r>
            <a:endParaRPr lang="en-US" dirty="0"/>
          </a:p>
        </p:txBody>
      </p:sp>
      <p:sp>
        <p:nvSpPr>
          <p:cNvPr id="4" name="Content Placeholder 47"/>
          <p:cNvSpPr txBox="1">
            <a:spLocks/>
          </p:cNvSpPr>
          <p:nvPr/>
        </p:nvSpPr>
        <p:spPr>
          <a:xfrm>
            <a:off x="530190" y="1137214"/>
            <a:ext cx="8229600" cy="5149286"/>
          </a:xfrm>
          <a:prstGeom prst="rect">
            <a:avLst/>
          </a:prstGeom>
        </p:spPr>
        <p:txBody>
          <a:bodyPr vert="horz" lIns="91440" tIns="45720" rIns="91440" bIns="45720" rtlCol="0">
            <a:noAutofit/>
          </a:bodyPr>
          <a:lstStyle/>
          <a:p>
            <a:pPr marL="514350" lvl="0" indent="-514350" algn="l">
              <a:spcBef>
                <a:spcPct val="20000"/>
              </a:spcBef>
              <a:buClr>
                <a:srgbClr val="0800BE"/>
              </a:buClr>
              <a:buAutoNum type="arabicParenBoth"/>
              <a:defRPr/>
            </a:pPr>
            <a:r>
              <a:rPr lang="en-US" sz="2500" b="1" dirty="0" smtClean="0">
                <a:solidFill>
                  <a:schemeClr val="bg1">
                    <a:lumMod val="65000"/>
                  </a:schemeClr>
                </a:solidFill>
              </a:rPr>
              <a:t>ubiquitous</a:t>
            </a:r>
            <a:r>
              <a:rPr lang="en-US" sz="2500" dirty="0" smtClean="0">
                <a:solidFill>
                  <a:schemeClr val="bg1">
                    <a:lumMod val="65000"/>
                  </a:schemeClr>
                </a:solidFill>
              </a:rPr>
              <a:t> – </a:t>
            </a:r>
            <a:br>
              <a:rPr lang="en-US" sz="2500" dirty="0" smtClean="0">
                <a:solidFill>
                  <a:schemeClr val="bg1">
                    <a:lumMod val="65000"/>
                  </a:schemeClr>
                </a:solidFill>
              </a:rPr>
            </a:br>
            <a:r>
              <a:rPr lang="en-US" sz="2500" dirty="0" smtClean="0">
                <a:solidFill>
                  <a:schemeClr val="bg1">
                    <a:lumMod val="65000"/>
                  </a:schemeClr>
                </a:solidFill>
              </a:rPr>
              <a:t>e.g., users-files, authors-papers, </a:t>
            </a:r>
            <a:br>
              <a:rPr lang="en-US" sz="2500" dirty="0" smtClean="0">
                <a:solidFill>
                  <a:schemeClr val="bg1">
                    <a:lumMod val="65000"/>
                  </a:schemeClr>
                </a:solidFill>
              </a:rPr>
            </a:br>
            <a:r>
              <a:rPr lang="en-US" sz="2500" dirty="0" smtClean="0">
                <a:solidFill>
                  <a:schemeClr val="bg1">
                    <a:lumMod val="65000"/>
                  </a:schemeClr>
                </a:solidFill>
              </a:rPr>
              <a:t>customers-products, users-</a:t>
            </a:r>
            <a:r>
              <a:rPr lang="en-US" sz="2500" dirty="0" err="1" smtClean="0">
                <a:solidFill>
                  <a:schemeClr val="bg1">
                    <a:lumMod val="65000"/>
                  </a:schemeClr>
                </a:solidFill>
              </a:rPr>
              <a:t>msg</a:t>
            </a:r>
            <a:r>
              <a:rPr lang="en-US" sz="2500" dirty="0" smtClean="0">
                <a:solidFill>
                  <a:schemeClr val="bg1">
                    <a:lumMod val="65000"/>
                  </a:schemeClr>
                </a:solidFill>
              </a:rPr>
              <a:t>/groups</a:t>
            </a:r>
            <a:br>
              <a:rPr lang="en-US" sz="2500" dirty="0" smtClean="0">
                <a:solidFill>
                  <a:schemeClr val="bg1">
                    <a:lumMod val="65000"/>
                  </a:schemeClr>
                </a:solidFill>
              </a:rPr>
            </a:br>
            <a:r>
              <a:rPr lang="en-US" sz="2500" dirty="0" smtClean="0">
                <a:solidFill>
                  <a:schemeClr val="bg1">
                    <a:lumMod val="65000"/>
                  </a:schemeClr>
                </a:solidFill>
              </a:rPr>
              <a:t>user-movie rating graphs</a:t>
            </a:r>
            <a:endParaRPr kumimoji="0" lang="en-US" sz="25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
                <a:srgbClr val="0800BE"/>
              </a:buClr>
              <a:buSzTx/>
              <a:buAutoNum type="arabicParenBoth"/>
              <a:tabLst/>
              <a:defRPr/>
            </a:pPr>
            <a:r>
              <a:rPr lang="en-US" sz="2500" b="1" dirty="0" smtClean="0">
                <a:solidFill>
                  <a:schemeClr val="bg1">
                    <a:lumMod val="65000"/>
                  </a:schemeClr>
                </a:solidFill>
              </a:rPr>
              <a:t>coupled alignment</a:t>
            </a:r>
            <a:r>
              <a:rPr lang="en-US" sz="2500" dirty="0" smtClean="0">
                <a:solidFill>
                  <a:schemeClr val="bg1">
                    <a:lumMod val="65000"/>
                  </a:schemeClr>
                </a:solidFill>
              </a:rPr>
              <a:t>:</a:t>
            </a:r>
          </a:p>
          <a:p>
            <a:pPr marL="971550" lvl="1" indent="-514350" algn="l">
              <a:spcBef>
                <a:spcPct val="20000"/>
              </a:spcBef>
              <a:buClr>
                <a:srgbClr val="0800BE"/>
              </a:buClr>
            </a:pPr>
            <a:r>
              <a:rPr lang="en-US" sz="2500" dirty="0" err="1" smtClean="0">
                <a:solidFill>
                  <a:schemeClr val="bg1">
                    <a:lumMod val="65000"/>
                  </a:schemeClr>
                </a:solidFill>
              </a:rPr>
              <a:t>i</a:t>
            </a:r>
            <a:r>
              <a:rPr kumimoji="0" lang="en-US" sz="2500" b="0" i="0" u="none" strike="noStrike" kern="1200" cap="none" spc="0" normalizeH="0" baseline="0" noProof="0" dirty="0" err="1" smtClean="0">
                <a:ln>
                  <a:noFill/>
                </a:ln>
                <a:solidFill>
                  <a:schemeClr val="bg1">
                    <a:lumMod val="65000"/>
                  </a:schemeClr>
                </a:solidFill>
                <a:effectLst/>
                <a:uLnTx/>
                <a:uFillTx/>
                <a:latin typeface="+mn-lt"/>
                <a:ea typeface="+mn-ea"/>
                <a:cs typeface="+mn-cs"/>
              </a:rPr>
              <a:t>ndividual</a:t>
            </a:r>
            <a:r>
              <a:rPr kumimoji="0" lang="en-US" sz="2500" b="0" i="0" u="none" strike="noStrike" kern="1200" cap="none" spc="0" normalizeH="0" baseline="0" noProof="0" dirty="0" smtClean="0">
                <a:ln>
                  <a:noFill/>
                </a:ln>
                <a:solidFill>
                  <a:schemeClr val="bg1">
                    <a:lumMod val="65000"/>
                  </a:schemeClr>
                </a:solidFill>
                <a:effectLst/>
                <a:uLnTx/>
                <a:uFillTx/>
                <a:latin typeface="+mn-lt"/>
                <a:ea typeface="+mn-ea"/>
                <a:cs typeface="+mn-cs"/>
              </a:rPr>
              <a:t> &amp; community-level</a:t>
            </a:r>
          </a:p>
          <a:p>
            <a:pPr marL="514350" lvl="0" indent="-514350" algn="l">
              <a:spcBef>
                <a:spcPct val="20000"/>
              </a:spcBef>
              <a:buClr>
                <a:srgbClr val="0800BE"/>
              </a:buClr>
              <a:buAutoNum type="arabicParenBoth"/>
              <a:defRPr/>
            </a:pPr>
            <a:r>
              <a:rPr lang="en-US" sz="2500" b="1" dirty="0">
                <a:solidFill>
                  <a:schemeClr val="bg1">
                    <a:lumMod val="65000"/>
                  </a:schemeClr>
                </a:solidFill>
              </a:rPr>
              <a:t>c</a:t>
            </a:r>
            <a:r>
              <a:rPr lang="en-US" sz="2500" b="1" dirty="0" smtClean="0">
                <a:solidFill>
                  <a:schemeClr val="bg1">
                    <a:lumMod val="65000"/>
                  </a:schemeClr>
                </a:solidFill>
              </a:rPr>
              <a:t>onversion</a:t>
            </a:r>
            <a:r>
              <a:rPr lang="en-US" sz="2500" dirty="0" smtClean="0">
                <a:solidFill>
                  <a:schemeClr val="bg1">
                    <a:lumMod val="65000"/>
                  </a:schemeClr>
                </a:solidFill>
              </a:rPr>
              <a:t> of </a:t>
            </a:r>
            <a:r>
              <a:rPr kumimoji="0" lang="en-US" sz="25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lang="en-US" sz="2500" b="1" dirty="0" err="1" smtClean="0">
                <a:solidFill>
                  <a:schemeClr val="bg1">
                    <a:lumMod val="65000"/>
                  </a:schemeClr>
                </a:solidFill>
              </a:rPr>
              <a:t>uni</a:t>
            </a:r>
            <a:r>
              <a:rPr lang="en-US" sz="2500" dirty="0" err="1" smtClean="0">
                <a:solidFill>
                  <a:schemeClr val="bg1">
                    <a:lumMod val="65000"/>
                  </a:schemeClr>
                </a:solidFill>
              </a:rPr>
              <a:t>partite</a:t>
            </a:r>
            <a:r>
              <a:rPr lang="en-US" sz="2500" dirty="0" smtClean="0">
                <a:solidFill>
                  <a:schemeClr val="bg1">
                    <a:lumMod val="65000"/>
                  </a:schemeClr>
                </a:solidFill>
              </a:rPr>
              <a:t> </a:t>
            </a:r>
            <a:r>
              <a:rPr lang="en-US" sz="2500" dirty="0">
                <a:solidFill>
                  <a:schemeClr val="bg1">
                    <a:lumMod val="65000"/>
                  </a:schemeClr>
                </a:solidFill>
              </a:rPr>
              <a:t>graph to</a:t>
            </a:r>
            <a:r>
              <a:rPr lang="en-US" sz="2500" dirty="0" smtClean="0">
                <a:solidFill>
                  <a:schemeClr val="bg1">
                    <a:lumMod val="65000"/>
                  </a:schemeClr>
                </a:solidFill>
              </a:rPr>
              <a:t> </a:t>
            </a:r>
          </a:p>
          <a:p>
            <a:pPr marL="971550" lvl="1" indent="-514350" algn="l">
              <a:spcBef>
                <a:spcPct val="20000"/>
              </a:spcBef>
              <a:buClr>
                <a:srgbClr val="0800BE"/>
              </a:buClr>
              <a:defRPr/>
            </a:pPr>
            <a:r>
              <a:rPr lang="en-US" sz="2500" b="1" dirty="0">
                <a:solidFill>
                  <a:schemeClr val="bg1">
                    <a:lumMod val="65000"/>
                  </a:schemeClr>
                </a:solidFill>
              </a:rPr>
              <a:t> </a:t>
            </a:r>
            <a:r>
              <a:rPr lang="en-US" sz="2500" b="1" dirty="0" smtClean="0">
                <a:solidFill>
                  <a:schemeClr val="bg1">
                    <a:lumMod val="65000"/>
                  </a:schemeClr>
                </a:solidFill>
              </a:rPr>
              <a:t>bi</a:t>
            </a:r>
            <a:r>
              <a:rPr lang="en-US" sz="2500" dirty="0" smtClean="0">
                <a:solidFill>
                  <a:schemeClr val="bg1">
                    <a:lumMod val="65000"/>
                  </a:schemeClr>
                </a:solidFill>
              </a:rPr>
              <a:t>partite --&gt; clustering + (2)</a:t>
            </a:r>
            <a:endParaRPr lang="en-US" sz="2500" dirty="0" smtClean="0"/>
          </a:p>
          <a:p>
            <a:pPr marL="514350" lvl="0" indent="-514350" algn="l">
              <a:spcBef>
                <a:spcPct val="20000"/>
              </a:spcBef>
              <a:buClr>
                <a:srgbClr val="0800BE"/>
              </a:buClr>
              <a:buAutoNum type="arabicParenBoth"/>
              <a:defRPr/>
            </a:pPr>
            <a:r>
              <a:rPr lang="en-US" sz="2500" b="1" dirty="0" smtClean="0"/>
              <a:t>general</a:t>
            </a:r>
            <a:r>
              <a:rPr lang="en-US" sz="2500" dirty="0" smtClean="0"/>
              <a:t> formulation: </a:t>
            </a:r>
          </a:p>
          <a:p>
            <a:pPr marL="971550" lvl="1" indent="-514350" algn="l">
              <a:spcBef>
                <a:spcPct val="20000"/>
              </a:spcBef>
              <a:buClr>
                <a:srgbClr val="0800BE"/>
              </a:buClr>
              <a:buAutoNum type="alphaLcParenBoth"/>
              <a:defRPr/>
            </a:pPr>
            <a:r>
              <a:rPr lang="en-US" sz="2500" dirty="0"/>
              <a:t>m</a:t>
            </a:r>
            <a:r>
              <a:rPr lang="en-US" sz="2500" dirty="0" smtClean="0"/>
              <a:t>atch clouds </a:t>
            </a:r>
            <a:r>
              <a:rPr lang="en-US" sz="2500" dirty="0"/>
              <a:t>of </a:t>
            </a:r>
            <a:r>
              <a:rPr lang="en-US" sz="2500" dirty="0" smtClean="0"/>
              <a:t>points (point-feature graph)</a:t>
            </a:r>
          </a:p>
          <a:p>
            <a:pPr marL="971550" lvl="1" indent="-514350" algn="l">
              <a:spcBef>
                <a:spcPct val="20000"/>
              </a:spcBef>
              <a:buClr>
                <a:srgbClr val="0800BE"/>
              </a:buClr>
              <a:buAutoNum type="alphaLcParenBoth"/>
              <a:defRPr/>
            </a:pPr>
            <a:r>
              <a:rPr lang="en-US" sz="2500" dirty="0"/>
              <a:t>t</a:t>
            </a:r>
            <a:r>
              <a:rPr lang="en-US" sz="2500" dirty="0" smtClean="0"/>
              <a:t>ensors (e.g</a:t>
            </a:r>
            <a:r>
              <a:rPr lang="en-US" sz="2500" dirty="0"/>
              <a:t>.</a:t>
            </a:r>
            <a:r>
              <a:rPr lang="en-US" sz="2500" dirty="0" smtClean="0"/>
              <a:t> time</a:t>
            </a:r>
            <a:r>
              <a:rPr lang="en-US" sz="2500" dirty="0"/>
              <a:t>-evolving, or</a:t>
            </a:r>
            <a:r>
              <a:rPr lang="en-US" sz="2500" dirty="0" smtClean="0"/>
              <a:t> other 3</a:t>
            </a:r>
            <a:r>
              <a:rPr lang="en-US" sz="2500" baseline="30000" dirty="0" smtClean="0"/>
              <a:t>rd</a:t>
            </a:r>
            <a:r>
              <a:rPr lang="en-US" sz="2500" dirty="0"/>
              <a:t> </a:t>
            </a:r>
            <a:r>
              <a:rPr lang="en-US" sz="2500" dirty="0" smtClean="0"/>
              <a:t>dimension)</a:t>
            </a:r>
          </a:p>
        </p:txBody>
      </p:sp>
      <p:sp>
        <p:nvSpPr>
          <p:cNvPr id="24" name="Slide Number Placeholder 5"/>
          <p:cNvSpPr>
            <a:spLocks noGrp="1"/>
          </p:cNvSpPr>
          <p:nvPr>
            <p:ph type="sldNum" sz="quarter" idx="12"/>
          </p:nvPr>
        </p:nvSpPr>
        <p:spPr>
          <a:xfrm>
            <a:off x="7649842" y="6402669"/>
            <a:ext cx="964800" cy="365125"/>
          </a:xfrm>
        </p:spPr>
        <p:txBody>
          <a:bodyPr/>
          <a:lstStyle/>
          <a:p>
            <a:fld id="{AF1AC9B4-7007-F94B-B922-5677CF222748}" type="slidenum">
              <a:rPr lang="en-US" smtClean="0"/>
              <a:pPr/>
              <a:t>78</a:t>
            </a:fld>
            <a:endParaRPr lang="en-US" dirty="0"/>
          </a:p>
        </p:txBody>
      </p:sp>
      <p:grpSp>
        <p:nvGrpSpPr>
          <p:cNvPr id="3" name="Group 40"/>
          <p:cNvGrpSpPr/>
          <p:nvPr/>
        </p:nvGrpSpPr>
        <p:grpSpPr>
          <a:xfrm>
            <a:off x="6029163" y="3870703"/>
            <a:ext cx="3275807" cy="1397801"/>
            <a:chOff x="6199607" y="3872699"/>
            <a:chExt cx="3275807" cy="1397801"/>
          </a:xfrm>
        </p:grpSpPr>
        <p:sp>
          <p:nvSpPr>
            <p:cNvPr id="25" name="Cube 24"/>
            <p:cNvSpPr/>
            <p:nvPr/>
          </p:nvSpPr>
          <p:spPr>
            <a:xfrm>
              <a:off x="7404099" y="3872699"/>
              <a:ext cx="1079501" cy="902502"/>
            </a:xfrm>
            <a:prstGeom prst="cube">
              <a:avLst>
                <a:gd name="adj" fmla="val 41886"/>
              </a:avLst>
            </a:prstGeom>
            <a:noFill/>
            <a:ln w="285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199607" y="4124980"/>
              <a:ext cx="1189667" cy="523220"/>
            </a:xfrm>
            <a:prstGeom prst="rect">
              <a:avLst/>
            </a:prstGeom>
            <a:noFill/>
          </p:spPr>
          <p:txBody>
            <a:bodyPr wrap="square" rtlCol="0">
              <a:spAutoFit/>
            </a:bodyPr>
            <a:lstStyle/>
            <a:p>
              <a:r>
                <a:rPr lang="en-US" sz="2800" b="1" dirty="0" smtClean="0">
                  <a:solidFill>
                    <a:srgbClr val="008000"/>
                  </a:solidFill>
                </a:rPr>
                <a:t>users</a:t>
              </a:r>
              <a:endParaRPr lang="en-US" sz="2800" b="1" dirty="0">
                <a:solidFill>
                  <a:srgbClr val="008000"/>
                </a:solidFill>
              </a:endParaRPr>
            </a:p>
          </p:txBody>
        </p:sp>
        <p:sp>
          <p:nvSpPr>
            <p:cNvPr id="27" name="TextBox 26"/>
            <p:cNvSpPr txBox="1"/>
            <p:nvPr/>
          </p:nvSpPr>
          <p:spPr>
            <a:xfrm>
              <a:off x="7629185" y="4747280"/>
              <a:ext cx="1190631" cy="523220"/>
            </a:xfrm>
            <a:prstGeom prst="rect">
              <a:avLst/>
            </a:prstGeom>
            <a:noFill/>
          </p:spPr>
          <p:txBody>
            <a:bodyPr wrap="square" rtlCol="0">
              <a:spAutoFit/>
            </a:bodyPr>
            <a:lstStyle/>
            <a:p>
              <a:r>
                <a:rPr lang="en-US" sz="2800" b="1" dirty="0" smtClean="0">
                  <a:solidFill>
                    <a:srgbClr val="FF0000"/>
                  </a:solidFill>
                </a:rPr>
                <a:t>email</a:t>
              </a:r>
              <a:endParaRPr lang="en-US" sz="2800" b="1" dirty="0">
                <a:solidFill>
                  <a:srgbClr val="FF0000"/>
                </a:solidFill>
              </a:endParaRPr>
            </a:p>
          </p:txBody>
        </p:sp>
        <p:sp>
          <p:nvSpPr>
            <p:cNvPr id="28" name="TextBox 27"/>
            <p:cNvSpPr txBox="1"/>
            <p:nvPr/>
          </p:nvSpPr>
          <p:spPr>
            <a:xfrm>
              <a:off x="8403885" y="4433149"/>
              <a:ext cx="1071529" cy="523220"/>
            </a:xfrm>
            <a:prstGeom prst="rect">
              <a:avLst/>
            </a:prstGeom>
            <a:noFill/>
          </p:spPr>
          <p:txBody>
            <a:bodyPr wrap="square" rtlCol="0">
              <a:spAutoFit/>
            </a:bodyPr>
            <a:lstStyle/>
            <a:p>
              <a:r>
                <a:rPr lang="en-US" sz="2800" b="1" dirty="0" smtClean="0">
                  <a:solidFill>
                    <a:srgbClr val="FF6600"/>
                  </a:solidFill>
                </a:rPr>
                <a:t>time</a:t>
              </a:r>
              <a:endParaRPr lang="en-US" sz="2800" b="1" dirty="0">
                <a:solidFill>
                  <a:srgbClr val="FF6600"/>
                </a:solidFill>
              </a:endParaRPr>
            </a:p>
          </p:txBody>
        </p:sp>
        <p:cxnSp>
          <p:nvCxnSpPr>
            <p:cNvPr id="30" name="Straight Arrow Connector 29"/>
            <p:cNvCxnSpPr/>
            <p:nvPr/>
          </p:nvCxnSpPr>
          <p:spPr>
            <a:xfrm rot="5400000">
              <a:off x="6973875" y="4450090"/>
              <a:ext cx="650220" cy="1588"/>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416800" y="4864894"/>
              <a:ext cx="685800" cy="1588"/>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8178801" y="4499169"/>
              <a:ext cx="355601" cy="339532"/>
            </a:xfrm>
            <a:prstGeom prst="straightConnector1">
              <a:avLst/>
            </a:prstGeom>
            <a:ln w="34925">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grpSp>
        <p:nvGrpSpPr>
          <p:cNvPr id="29" name="Group 17"/>
          <p:cNvGrpSpPr/>
          <p:nvPr/>
        </p:nvGrpSpPr>
        <p:grpSpPr>
          <a:xfrm>
            <a:off x="4912498" y="2190821"/>
            <a:ext cx="4332783" cy="1658983"/>
            <a:chOff x="2669981" y="1873334"/>
            <a:chExt cx="4932016" cy="2008154"/>
          </a:xfrm>
        </p:grpSpPr>
        <p:grpSp>
          <p:nvGrpSpPr>
            <p:cNvPr id="33" name="Group 14"/>
            <p:cNvGrpSpPr/>
            <p:nvPr/>
          </p:nvGrpSpPr>
          <p:grpSpPr>
            <a:xfrm>
              <a:off x="3900557" y="2189717"/>
              <a:ext cx="1101931" cy="1691771"/>
              <a:chOff x="3900557" y="2189717"/>
              <a:chExt cx="1101931" cy="1691771"/>
            </a:xfrm>
          </p:grpSpPr>
          <p:grpSp>
            <p:nvGrpSpPr>
              <p:cNvPr id="49" name="Group 9"/>
              <p:cNvGrpSpPr/>
              <p:nvPr/>
            </p:nvGrpSpPr>
            <p:grpSpPr>
              <a:xfrm>
                <a:off x="3900557" y="2339288"/>
                <a:ext cx="1101931" cy="1542200"/>
                <a:chOff x="5900483" y="1277359"/>
                <a:chExt cx="1101931" cy="1542200"/>
              </a:xfrm>
            </p:grpSpPr>
            <p:pic>
              <p:nvPicPr>
                <p:cNvPr id="52" name="Picture 51"/>
                <p:cNvPicPr>
                  <a:picLocks noChangeAspect="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a:xfrm>
                  <a:off x="5900483" y="1394179"/>
                  <a:ext cx="1101931" cy="1425380"/>
                </a:xfrm>
                <a:prstGeom prst="rect">
                  <a:avLst/>
                </a:prstGeom>
              </p:spPr>
            </p:pic>
            <p:sp>
              <p:nvSpPr>
                <p:cNvPr id="53" name="Oval 52"/>
                <p:cNvSpPr>
                  <a:spLocks noChangeAspect="1"/>
                </p:cNvSpPr>
                <p:nvPr/>
              </p:nvSpPr>
              <p:spPr>
                <a:xfrm>
                  <a:off x="6055836" y="1277359"/>
                  <a:ext cx="90424" cy="88693"/>
                </a:xfrm>
                <a:prstGeom prst="ellipse">
                  <a:avLst/>
                </a:prstGeom>
                <a:solidFill>
                  <a:schemeClr val="tx1">
                    <a:alpha val="24000"/>
                  </a:schemeClr>
                </a:solidFill>
                <a:ln>
                  <a:solidFill>
                    <a:schemeClr val="bg1">
                      <a:lumMod val="65000"/>
                      <a:alpha val="2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0" name="Straight Connector 49"/>
              <p:cNvCxnSpPr/>
              <p:nvPr/>
            </p:nvCxnSpPr>
            <p:spPr>
              <a:xfrm rot="16200000" flipH="1">
                <a:off x="4212133" y="2089798"/>
                <a:ext cx="492682" cy="692520"/>
              </a:xfrm>
              <a:prstGeom prst="line">
                <a:avLst/>
              </a:prstGeom>
              <a:ln>
                <a:solidFill>
                  <a:schemeClr val="tx1">
                    <a:lumMod val="65000"/>
                    <a:lumOff val="35000"/>
                    <a:alpha val="20000"/>
                  </a:schemeClr>
                </a:solidFill>
              </a:ln>
              <a:scene3d>
                <a:camera prst="orthographicFront">
                  <a:rot lat="0" lon="0" rev="2141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116736" y="2442411"/>
                <a:ext cx="692520" cy="524007"/>
              </a:xfrm>
              <a:prstGeom prst="line">
                <a:avLst/>
              </a:prstGeom>
              <a:ln>
                <a:solidFill>
                  <a:schemeClr val="tx1">
                    <a:lumMod val="65000"/>
                    <a:lumOff val="35000"/>
                    <a:alpha val="16000"/>
                  </a:schemeClr>
                </a:solidFill>
              </a:ln>
              <a:scene3d>
                <a:camera prst="orthographicFront">
                  <a:rot lat="0" lon="0" rev="1044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3871361" y="2014697"/>
              <a:ext cx="459038" cy="1799422"/>
            </a:xfrm>
            <a:prstGeom prst="ellipse">
              <a:avLst/>
            </a:prstGeom>
            <a:noFill/>
            <a:ln w="41275">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78485" y="2430708"/>
              <a:ext cx="459038" cy="1258429"/>
            </a:xfrm>
            <a:prstGeom prst="ellipse">
              <a:avLst/>
            </a:prstGeom>
            <a:noFill/>
            <a:ln w="508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2669981" y="1873334"/>
              <a:ext cx="1219724" cy="633344"/>
            </a:xfrm>
            <a:prstGeom prst="rect">
              <a:avLst/>
            </a:prstGeom>
            <a:noFill/>
          </p:spPr>
          <p:txBody>
            <a:bodyPr wrap="square" rtlCol="0">
              <a:spAutoFit/>
            </a:bodyPr>
            <a:lstStyle/>
            <a:p>
              <a:r>
                <a:rPr lang="en-US" sz="2800" b="1" dirty="0" smtClean="0">
                  <a:solidFill>
                    <a:schemeClr val="accent3">
                      <a:lumMod val="40000"/>
                      <a:lumOff val="60000"/>
                    </a:schemeClr>
                  </a:solidFill>
                </a:rPr>
                <a:t>nodes</a:t>
              </a:r>
              <a:endParaRPr lang="en-US" sz="2800" b="1" dirty="0">
                <a:solidFill>
                  <a:schemeClr val="accent3">
                    <a:lumMod val="40000"/>
                    <a:lumOff val="60000"/>
                  </a:schemeClr>
                </a:solidFill>
              </a:endParaRPr>
            </a:p>
          </p:txBody>
        </p:sp>
        <p:sp>
          <p:nvSpPr>
            <p:cNvPr id="47" name="Oval 46"/>
            <p:cNvSpPr>
              <a:spLocks noChangeAspect="1"/>
            </p:cNvSpPr>
            <p:nvPr/>
          </p:nvSpPr>
          <p:spPr>
            <a:xfrm>
              <a:off x="4047732" y="2101313"/>
              <a:ext cx="90424" cy="88693"/>
            </a:xfrm>
            <a:prstGeom prst="ellipse">
              <a:avLst/>
            </a:prstGeom>
            <a:solidFill>
              <a:schemeClr val="tx1">
                <a:alpha val="25000"/>
              </a:schemeClr>
            </a:solidFill>
            <a:ln>
              <a:solidFill>
                <a:schemeClr val="bg1">
                  <a:lumMod val="65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914984" y="2682400"/>
              <a:ext cx="2687013" cy="596089"/>
            </a:xfrm>
            <a:prstGeom prst="rect">
              <a:avLst/>
            </a:prstGeom>
            <a:noFill/>
          </p:spPr>
          <p:txBody>
            <a:bodyPr wrap="square" rtlCol="0">
              <a:spAutoFit/>
            </a:bodyPr>
            <a:lstStyle/>
            <a:p>
              <a:r>
                <a:rPr lang="en-US" b="1" dirty="0" smtClean="0">
                  <a:solidFill>
                    <a:schemeClr val="tx2">
                      <a:lumMod val="20000"/>
                      <a:lumOff val="80000"/>
                    </a:schemeClr>
                  </a:solidFill>
                </a:rPr>
                <a:t>communities</a:t>
              </a:r>
              <a:endParaRPr lang="en-US" b="1" dirty="0">
                <a:solidFill>
                  <a:schemeClr val="tx2">
                    <a:lumMod val="20000"/>
                    <a:lumOff val="80000"/>
                  </a:schemeClr>
                </a:solidFill>
              </a:endParaRPr>
            </a:p>
          </p:txBody>
        </p:sp>
      </p:grpSp>
      <p:pic>
        <p:nvPicPr>
          <p:cNvPr id="54" name="Picture 53" descr="Screen shot 2012-08-26 at 1.25.14 PM.png"/>
          <p:cNvPicPr>
            <a:picLocks noChangeAspect="1"/>
          </p:cNvPicPr>
          <p:nvPr/>
        </p:nvPicPr>
        <p:blipFill>
          <a:blip r:embed="rId3" cstate="screen">
            <a:alphaModFix amt="37000"/>
            <a:extLst>
              <a:ext uri="{28A0092B-C50C-407E-A947-70E740481C1C}">
                <a14:useLocalDpi xmlns:a14="http://schemas.microsoft.com/office/drawing/2010/main"/>
              </a:ext>
            </a:extLst>
          </a:blip>
          <a:stretch>
            <a:fillRect/>
          </a:stretch>
        </p:blipFill>
        <p:spPr>
          <a:xfrm>
            <a:off x="6757390" y="860312"/>
            <a:ext cx="2178050" cy="1147836"/>
          </a:xfrm>
          <a:prstGeom prst="rect">
            <a:avLst/>
          </a:prstGeom>
        </p:spPr>
      </p:pic>
      <p:pic>
        <p:nvPicPr>
          <p:cNvPr id="55" name="Picture 54">
            <a:hlinkClick r:id="rId4" action="ppaction://hlinksldjump" tooltip="Details"/>
          </p:cNvPr>
          <p:cNvPicPr>
            <a:picLocks noChangeAspect="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571668" y="6361798"/>
            <a:ext cx="456098" cy="456098"/>
          </a:xfrm>
          <a:prstGeom prst="rect">
            <a:avLst/>
          </a:prstGeom>
        </p:spPr>
      </p:pic>
    </p:spTree>
  </p:cSld>
  <p:clrMapOvr>
    <a:masterClrMapping/>
  </p:clrMapOvr>
  <p:transition xmlns:p14="http://schemas.microsoft.com/office/powerpoint/2010/main" advTm="809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Roadmap</a:t>
            </a:r>
            <a:endParaRPr lang="en-US"/>
          </a:p>
        </p:txBody>
      </p:sp>
      <p:sp>
        <p:nvSpPr>
          <p:cNvPr id="24579" name="Content Placeholder 2"/>
          <p:cNvSpPr>
            <a:spLocks noGrp="1"/>
          </p:cNvSpPr>
          <p:nvPr>
            <p:ph idx="1"/>
          </p:nvPr>
        </p:nvSpPr>
        <p:spPr/>
        <p:txBody>
          <a:bodyPr/>
          <a:lstStyle/>
          <a:p>
            <a:r>
              <a:rPr lang="en-US" dirty="0" smtClean="0"/>
              <a:t>Known node correspondence</a:t>
            </a:r>
          </a:p>
          <a:p>
            <a:r>
              <a:rPr lang="en-US" dirty="0" smtClean="0"/>
              <a:t>Unknown node correspondence</a:t>
            </a:r>
          </a:p>
          <a:p>
            <a:pPr lvl="1"/>
            <a:r>
              <a:rPr lang="en-US" dirty="0" smtClean="0"/>
              <a:t>Motivation</a:t>
            </a:r>
          </a:p>
          <a:p>
            <a:pPr lvl="1"/>
            <a:r>
              <a:rPr lang="en-US" dirty="0" err="1" smtClean="0"/>
              <a:t>Unipartite</a:t>
            </a:r>
            <a:r>
              <a:rPr lang="en-US" dirty="0" smtClean="0"/>
              <a:t> graphs</a:t>
            </a:r>
          </a:p>
          <a:p>
            <a:pPr lvl="2"/>
            <a:r>
              <a:rPr lang="en-US" dirty="0" smtClean="0"/>
              <a:t>Avoiding the correspondence problem</a:t>
            </a:r>
          </a:p>
          <a:p>
            <a:pPr lvl="2"/>
            <a:r>
              <a:rPr lang="en-US" dirty="0" smtClean="0"/>
              <a:t>Solving the correspondence problem</a:t>
            </a:r>
          </a:p>
          <a:p>
            <a:pPr lvl="1"/>
            <a:r>
              <a:rPr lang="en-US" dirty="0" smtClean="0"/>
              <a:t>Bipartite graphs</a:t>
            </a:r>
          </a:p>
          <a:p>
            <a:pPr lvl="1"/>
            <a:r>
              <a:rPr lang="en-US" dirty="0" smtClean="0"/>
              <a:t>Summary</a:t>
            </a:r>
          </a:p>
        </p:txBody>
      </p:sp>
      <p:sp>
        <p:nvSpPr>
          <p:cNvPr id="9" name="Slide Number Placeholder 8"/>
          <p:cNvSpPr>
            <a:spLocks noGrp="1"/>
          </p:cNvSpPr>
          <p:nvPr>
            <p:ph type="sldNum" sz="quarter" idx="12"/>
          </p:nvPr>
        </p:nvSpPr>
        <p:spPr/>
        <p:txBody>
          <a:bodyPr/>
          <a:lstStyle/>
          <a:p>
            <a:fld id="{DCE7192F-BC13-4247-B5B9-A19097533586}" type="slidenum">
              <a:rPr lang="en-US" smtClean="0"/>
              <a:pPr/>
              <a:t>8</a:t>
            </a:fld>
            <a:endParaRPr lang="en-US" dirty="0"/>
          </a:p>
        </p:txBody>
      </p:sp>
      <p:pic>
        <p:nvPicPr>
          <p:cNvPr id="24583"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286935"/>
            <a:ext cx="24574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644299" y="3128180"/>
            <a:ext cx="5561279" cy="512147"/>
          </a:xfrm>
          <a:prstGeom prst="rect">
            <a:avLst/>
          </a:prstGeom>
          <a:noFill/>
          <a:ln w="38100">
            <a:solidFill>
              <a:srgbClr val="8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4" name="Slide Number Placeholder 3"/>
          <p:cNvSpPr>
            <a:spLocks noGrp="1"/>
          </p:cNvSpPr>
          <p:nvPr>
            <p:ph type="sldNum" sz="quarter" idx="12"/>
          </p:nvPr>
        </p:nvSpPr>
        <p:spPr/>
        <p:txBody>
          <a:bodyPr/>
          <a:lstStyle/>
          <a:p>
            <a:pPr>
              <a:defRPr/>
            </a:pPr>
            <a:fld id="{DCE7192F-BC13-4247-B5B9-A19097533586}" type="slidenum">
              <a:rPr lang="en-US" smtClean="0"/>
              <a:pPr>
                <a:defRPr/>
              </a:pPr>
              <a:t>9</a:t>
            </a:fld>
            <a:endParaRPr lang="en-US" dirty="0"/>
          </a:p>
        </p:txBody>
      </p:sp>
      <p:sp>
        <p:nvSpPr>
          <p:cNvPr id="5" name="Content Placeholder 4"/>
          <p:cNvSpPr>
            <a:spLocks noGrp="1"/>
          </p:cNvSpPr>
          <p:nvPr>
            <p:ph idx="1"/>
          </p:nvPr>
        </p:nvSpPr>
        <p:spPr/>
        <p:txBody>
          <a:bodyPr/>
          <a:lstStyle/>
          <a:p>
            <a:endParaRPr lang="en-US" dirty="0" smtClean="0"/>
          </a:p>
          <a:p>
            <a:pPr marL="514350" indent="-514350">
              <a:buFont typeface="+mj-lt"/>
              <a:buAutoNum type="arabicPeriod"/>
            </a:pPr>
            <a:r>
              <a:rPr lang="en-US" dirty="0" smtClean="0"/>
              <a:t>Extract graph features</a:t>
            </a:r>
          </a:p>
          <a:p>
            <a:pPr marL="457200" indent="-457200">
              <a:buFont typeface="+mj-lt"/>
              <a:buAutoNum type="arabicPeriod"/>
            </a:pPr>
            <a:endParaRPr lang="en-US" sz="2000" dirty="0" smtClean="0"/>
          </a:p>
          <a:p>
            <a:pPr marL="514350" indent="-514350">
              <a:buFont typeface="+mj-lt"/>
              <a:buAutoNum type="arabicPeriod"/>
            </a:pPr>
            <a:endParaRPr lang="en-US" dirty="0" smtClean="0"/>
          </a:p>
          <a:p>
            <a:pPr marL="514350" indent="-514350">
              <a:buFont typeface="+mj-lt"/>
              <a:buAutoNum type="arabicPeriod"/>
            </a:pPr>
            <a:r>
              <a:rPr lang="en-US" dirty="0" err="1" smtClean="0"/>
              <a:t>sim(</a:t>
            </a:r>
            <a:r>
              <a:rPr lang="en-US" b="1" dirty="0" err="1" smtClean="0">
                <a:solidFill>
                  <a:schemeClr val="accent2"/>
                </a:solidFill>
              </a:rPr>
              <a:t>G</a:t>
            </a:r>
            <a:r>
              <a:rPr lang="en-US" b="1" baseline="-25000" dirty="0" err="1" smtClean="0">
                <a:solidFill>
                  <a:schemeClr val="accent2"/>
                </a:solidFill>
              </a:rPr>
              <a:t>A</a:t>
            </a:r>
            <a:r>
              <a:rPr lang="en-US" dirty="0" smtClean="0"/>
              <a:t>,</a:t>
            </a:r>
            <a:r>
              <a:rPr lang="en-US" b="1" dirty="0" smtClean="0">
                <a:solidFill>
                  <a:srgbClr val="3A8051"/>
                </a:solidFill>
              </a:rPr>
              <a:t> G</a:t>
            </a:r>
            <a:r>
              <a:rPr lang="en-US" b="1" baseline="-25000" dirty="0" smtClean="0">
                <a:solidFill>
                  <a:srgbClr val="3A8051"/>
                </a:solidFill>
              </a:rPr>
              <a:t>B</a:t>
            </a:r>
            <a:r>
              <a:rPr lang="en-US" dirty="0" smtClean="0"/>
              <a:t>) = “similarity” between </a:t>
            </a:r>
          </a:p>
          <a:p>
            <a:pPr>
              <a:buNone/>
            </a:pPr>
            <a:r>
              <a:rPr lang="en-US" dirty="0" smtClean="0"/>
              <a:t>                            the features</a:t>
            </a:r>
          </a:p>
          <a:p>
            <a:pPr>
              <a:buNone/>
            </a:pPr>
            <a:r>
              <a:rPr lang="en-US" dirty="0" smtClean="0"/>
              <a:t>Or</a:t>
            </a:r>
          </a:p>
          <a:p>
            <a:pPr>
              <a:buNone/>
            </a:pPr>
            <a:r>
              <a:rPr lang="en-US" dirty="0" smtClean="0"/>
              <a:t>	   apply some classifier </a:t>
            </a:r>
          </a:p>
          <a:p>
            <a:pPr>
              <a:buNone/>
            </a:pP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43385" y="4122375"/>
            <a:ext cx="3460231" cy="2368296"/>
          </a:xfrm>
          <a:prstGeom prst="rect">
            <a:avLst/>
          </a:prstGeom>
        </p:spPr>
      </p:pic>
      <p:grpSp>
        <p:nvGrpSpPr>
          <p:cNvPr id="14" name="Group 13"/>
          <p:cNvGrpSpPr/>
          <p:nvPr/>
        </p:nvGrpSpPr>
        <p:grpSpPr>
          <a:xfrm>
            <a:off x="5923845" y="351991"/>
            <a:ext cx="3093186" cy="2818227"/>
            <a:chOff x="5295242" y="639150"/>
            <a:chExt cx="3964414" cy="3612008"/>
          </a:xfrm>
        </p:grpSpPr>
        <p:grpSp>
          <p:nvGrpSpPr>
            <p:cNvPr id="7" name="Group 58"/>
            <p:cNvGrpSpPr/>
            <p:nvPr/>
          </p:nvGrpSpPr>
          <p:grpSpPr>
            <a:xfrm>
              <a:off x="5295242" y="1255306"/>
              <a:ext cx="3715917" cy="2995852"/>
              <a:chOff x="6192836" y="795040"/>
              <a:chExt cx="3715917" cy="2995852"/>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98364" y="1638900"/>
                <a:ext cx="2467789" cy="2151992"/>
              </a:xfrm>
              <a:prstGeom prst="rect">
                <a:avLst/>
              </a:prstGeom>
            </p:spPr>
          </p:pic>
          <p:sp>
            <p:nvSpPr>
              <p:cNvPr id="9" name="TextBox 8"/>
              <p:cNvSpPr txBox="1"/>
              <p:nvPr/>
            </p:nvSpPr>
            <p:spPr>
              <a:xfrm rot="20202208">
                <a:off x="6192836" y="795040"/>
                <a:ext cx="1954508" cy="591697"/>
              </a:xfrm>
              <a:prstGeom prst="rect">
                <a:avLst/>
              </a:prstGeom>
              <a:noFill/>
            </p:spPr>
            <p:txBody>
              <a:bodyPr wrap="square" rtlCol="0">
                <a:spAutoFit/>
              </a:bodyPr>
              <a:lstStyle/>
              <a:p>
                <a:r>
                  <a:rPr lang="en-US" sz="2400" dirty="0">
                    <a:solidFill>
                      <a:srgbClr val="FF0000"/>
                    </a:solidFill>
                    <a:latin typeface="Comic Sans MS"/>
                  </a:rPr>
                  <a:t>d</a:t>
                </a:r>
                <a:r>
                  <a:rPr lang="en-US" sz="2400" dirty="0" smtClean="0">
                    <a:solidFill>
                      <a:srgbClr val="FF0000"/>
                    </a:solidFill>
                    <a:latin typeface="Comic Sans MS"/>
                  </a:rPr>
                  <a:t>eg, cc </a:t>
                </a:r>
                <a:endParaRPr lang="en-US" sz="2400" dirty="0">
                  <a:solidFill>
                    <a:srgbClr val="FF0000"/>
                  </a:solidFill>
                  <a:latin typeface="Comic Sans MS"/>
                </a:endParaRPr>
              </a:p>
            </p:txBody>
          </p:sp>
          <p:sp>
            <p:nvSpPr>
              <p:cNvPr id="10" name="TextBox 9"/>
              <p:cNvSpPr txBox="1"/>
              <p:nvPr/>
            </p:nvSpPr>
            <p:spPr>
              <a:xfrm rot="1084378">
                <a:off x="8209150" y="821765"/>
                <a:ext cx="1699603" cy="1538414"/>
              </a:xfrm>
              <a:prstGeom prst="rect">
                <a:avLst/>
              </a:prstGeom>
              <a:noFill/>
            </p:spPr>
            <p:txBody>
              <a:bodyPr wrap="square" rtlCol="0">
                <a:spAutoFit/>
              </a:bodyPr>
              <a:lstStyle/>
              <a:p>
                <a:r>
                  <a:rPr lang="en-US" sz="2400" dirty="0" err="1" smtClean="0">
                    <a:solidFill>
                      <a:srgbClr val="FF0000"/>
                    </a:solidFill>
                    <a:latin typeface="Comic Sans MS"/>
                  </a:rPr>
                  <a:t>e-vals</a:t>
                </a:r>
                <a:endParaRPr lang="en-US" sz="2400" dirty="0" smtClean="0">
                  <a:solidFill>
                    <a:srgbClr val="FF0000"/>
                  </a:solidFill>
                  <a:latin typeface="Comic Sans MS"/>
                </a:endParaRPr>
              </a:p>
              <a:p>
                <a:r>
                  <a:rPr lang="en-US" sz="2400" dirty="0" err="1" smtClean="0">
                    <a:solidFill>
                      <a:srgbClr val="FF0000"/>
                    </a:solidFill>
                    <a:latin typeface="Comic Sans MS"/>
                  </a:rPr>
                  <a:t>e</a:t>
                </a:r>
                <a:r>
                  <a:rPr lang="en-US" sz="2400" dirty="0" smtClean="0">
                    <a:solidFill>
                      <a:srgbClr val="FF0000"/>
                    </a:solidFill>
                    <a:latin typeface="Comic Sans MS"/>
                  </a:rPr>
                  <a:t>-vectors</a:t>
                </a:r>
                <a:endParaRPr lang="en-US" sz="2400" dirty="0">
                  <a:solidFill>
                    <a:srgbClr val="FF0000"/>
                  </a:solidFill>
                  <a:latin typeface="Comic Sans MS"/>
                </a:endParaRPr>
              </a:p>
            </p:txBody>
          </p:sp>
          <p:cxnSp>
            <p:nvCxnSpPr>
              <p:cNvPr id="11" name="Curved Connector 42"/>
              <p:cNvCxnSpPr>
                <a:endCxn id="10" idx="1"/>
              </p:cNvCxnSpPr>
              <p:nvPr/>
            </p:nvCxnSpPr>
            <p:spPr>
              <a:xfrm rot="5400000" flipH="1" flipV="1">
                <a:off x="7859126" y="1364924"/>
                <a:ext cx="429536" cy="354366"/>
              </a:xfrm>
              <a:prstGeom prst="curvedConnector2">
                <a:avLst/>
              </a:prstGeom>
              <a:ln>
                <a:solidFill>
                  <a:srgbClr val="FF0000">
                    <a:alpha val="75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6200000" flipV="1">
                <a:off x="7577148" y="1319334"/>
                <a:ext cx="495902" cy="143233"/>
              </a:xfrm>
              <a:prstGeom prst="curvedConnector3">
                <a:avLst>
                  <a:gd name="adj1" fmla="val 48073"/>
                </a:avLst>
              </a:prstGeom>
              <a:ln>
                <a:solidFill>
                  <a:srgbClr val="FF0000">
                    <a:alpha val="82000"/>
                  </a:srgbClr>
                </a:solidFill>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rot="1095180">
              <a:off x="6732953" y="639150"/>
              <a:ext cx="2526703" cy="591697"/>
            </a:xfrm>
            <a:prstGeom prst="rect">
              <a:avLst/>
            </a:prstGeom>
            <a:noFill/>
          </p:spPr>
          <p:txBody>
            <a:bodyPr wrap="square" rtlCol="0">
              <a:spAutoFit/>
            </a:bodyPr>
            <a:lstStyle/>
            <a:p>
              <a:r>
                <a:rPr lang="en-US" sz="2400" dirty="0" smtClean="0">
                  <a:solidFill>
                    <a:srgbClr val="FF0000"/>
                  </a:solidFill>
                  <a:latin typeface="Comic Sans MS"/>
                </a:rPr>
                <a:t>eccentricity</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7.3|22.9|23.9"/>
</p:tagLst>
</file>

<file path=ppt/tags/tag2.xml><?xml version="1.0" encoding="utf-8"?>
<p:tagLst xmlns:a="http://schemas.openxmlformats.org/drawingml/2006/main" xmlns:r="http://schemas.openxmlformats.org/officeDocument/2006/relationships" xmlns:p="http://schemas.openxmlformats.org/presentationml/2006/main">
  <p:tag name="TIMING" val="|137.3|22.9|23.9"/>
</p:tagLst>
</file>

<file path=ppt/tags/tag3.xml><?xml version="1.0" encoding="utf-8"?>
<p:tagLst xmlns:a="http://schemas.openxmlformats.org/drawingml/2006/main" xmlns:r="http://schemas.openxmlformats.org/officeDocument/2006/relationships" xmlns:p="http://schemas.openxmlformats.org/presentationml/2006/main">
  <p:tag name="TIMING" val="|137.3|22.9|23.9"/>
</p:tagLst>
</file>

<file path=ppt/tags/tag4.xml><?xml version="1.0" encoding="utf-8"?>
<p:tagLst xmlns:a="http://schemas.openxmlformats.org/drawingml/2006/main" xmlns:r="http://schemas.openxmlformats.org/officeDocument/2006/relationships" xmlns:p="http://schemas.openxmlformats.org/presentationml/2006/main">
  <p:tag name="TIMING" val="|24.9|50.6|19.6|4.5|10.4|13|2.1"/>
</p:tagLst>
</file>

<file path=ppt/tags/tag5.xml><?xml version="1.0" encoding="utf-8"?>
<p:tagLst xmlns:a="http://schemas.openxmlformats.org/drawingml/2006/main" xmlns:r="http://schemas.openxmlformats.org/officeDocument/2006/relationships" xmlns:p="http://schemas.openxmlformats.org/presentationml/2006/main">
  <p:tag name="TIMING" val="|24.9|50.6|19.6|4.5|10.4|13|2.1"/>
</p:tagLst>
</file>

<file path=ppt/theme/theme1.xml><?xml version="1.0" encoding="utf-8"?>
<a:theme xmlns:a="http://schemas.openxmlformats.org/drawingml/2006/main" name="template">
  <a:themeElements>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sm" len="sm"/>
          <a:tailEnd type="triangl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2600" b="0" i="0" u="none" strike="noStrike" cap="none" normalizeH="0" baseline="0">
            <a:ln>
              <a:noFill/>
            </a:ln>
            <a:solidFill>
              <a:schemeClr val="tx1"/>
            </a:solidFill>
            <a:effectLst/>
            <a:latin typeface="Arial" pitchFamily="-112" charset="0"/>
          </a:defRPr>
        </a:defPPr>
      </a:lstStyle>
    </a:spDef>
    <a:lnDef>
      <a:spPr bwMode="auto">
        <a:solidFill>
          <a:schemeClr val="accent1"/>
        </a:solidFill>
        <a:ln w="3175" cap="flat" cmpd="sng" algn="ctr">
          <a:solidFill>
            <a:schemeClr val="tx1"/>
          </a:solidFill>
          <a:prstDash val="solid"/>
          <a:round/>
          <a:headEnd type="none" w="sm" len="sm"/>
          <a:tailEnd type="none" w="med" len="med"/>
        </a:ln>
        <a:effectLst/>
      </a:spPr>
      <a:body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 8">
        <a:dk1>
          <a:srgbClr val="0066FF"/>
        </a:dk1>
        <a:lt1>
          <a:srgbClr val="FFFFFF"/>
        </a:lt1>
        <a:dk2>
          <a:srgbClr val="FF33CC"/>
        </a:dk2>
        <a:lt2>
          <a:srgbClr val="808080"/>
        </a:lt2>
        <a:accent1>
          <a:srgbClr val="FF3300"/>
        </a:accent1>
        <a:accent2>
          <a:srgbClr val="FF3300"/>
        </a:accent2>
        <a:accent3>
          <a:srgbClr val="FFFFFF"/>
        </a:accent3>
        <a:accent4>
          <a:srgbClr val="0056DA"/>
        </a:accent4>
        <a:accent5>
          <a:srgbClr val="FFADAA"/>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9">
        <a:dk1>
          <a:srgbClr val="0000CC"/>
        </a:dk1>
        <a:lt1>
          <a:srgbClr val="FFFFFF"/>
        </a:lt1>
        <a:dk2>
          <a:srgbClr val="CC0000"/>
        </a:dk2>
        <a:lt2>
          <a:srgbClr val="808080"/>
        </a:lt2>
        <a:accent1>
          <a:srgbClr val="FFFFFF"/>
        </a:accent1>
        <a:accent2>
          <a:srgbClr val="FF3300"/>
        </a:accent2>
        <a:accent3>
          <a:srgbClr val="FFFFFF"/>
        </a:accent3>
        <a:accent4>
          <a:srgbClr val="0000AE"/>
        </a:accent4>
        <a:accent5>
          <a:srgbClr val="FFFFFF"/>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10">
        <a:dk1>
          <a:srgbClr val="0000CC"/>
        </a:dk1>
        <a:lt1>
          <a:srgbClr val="FFFFFF"/>
        </a:lt1>
        <a:dk2>
          <a:srgbClr val="CC0000"/>
        </a:dk2>
        <a:lt2>
          <a:srgbClr val="808080"/>
        </a:lt2>
        <a:accent1>
          <a:srgbClr val="FF3300"/>
        </a:accent1>
        <a:accent2>
          <a:srgbClr val="FF3300"/>
        </a:accent2>
        <a:accent3>
          <a:srgbClr val="FFFFFF"/>
        </a:accent3>
        <a:accent4>
          <a:srgbClr val="0000AE"/>
        </a:accent4>
        <a:accent5>
          <a:srgbClr val="FFADAA"/>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35383</TotalTime>
  <Words>4556</Words>
  <Application>Microsoft Macintosh PowerPoint</Application>
  <PresentationFormat>On-screen Show (4:3)</PresentationFormat>
  <Paragraphs>1076</Paragraphs>
  <Slides>78</Slides>
  <Notes>20</Notes>
  <HiddenSlides>9</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78</vt:i4>
      </vt:variant>
      <vt:variant>
        <vt:lpstr>Custom Shows</vt:lpstr>
      </vt:variant>
      <vt:variant>
        <vt:i4>1</vt:i4>
      </vt:variant>
    </vt:vector>
  </HeadingPairs>
  <TitlesOfParts>
    <vt:vector size="81" baseType="lpstr">
      <vt:lpstr>template</vt:lpstr>
      <vt:lpstr>Equation</vt:lpstr>
      <vt:lpstr>Part 2b Similarity between Graphs:  Unknown node correspondence</vt:lpstr>
      <vt:lpstr>Roadmap</vt:lpstr>
      <vt:lpstr>Graph Similarity with unknown  node correspondence</vt:lpstr>
      <vt:lpstr>Roadmap</vt:lpstr>
      <vt:lpstr>Can we identify users across social networks?</vt:lpstr>
      <vt:lpstr>More Data Mining Applications</vt:lpstr>
      <vt:lpstr>More Applications?</vt:lpstr>
      <vt:lpstr>Roadmap</vt:lpstr>
      <vt:lpstr>Main Idea</vt:lpstr>
      <vt:lpstr>Spectral Methods</vt:lpstr>
      <vt:lpstr>λ-distance</vt:lpstr>
      <vt:lpstr>λ-distance: Variations</vt:lpstr>
      <vt:lpstr>λ-distance: Disadvantages</vt:lpstr>
      <vt:lpstr>λ-distance: Disadvantages</vt:lpstr>
      <vt:lpstr>Comparison of methods revisited</vt:lpstr>
      <vt:lpstr>Graph Kernels</vt:lpstr>
      <vt:lpstr>Graph Kernels: Idea</vt:lpstr>
      <vt:lpstr>Graph Kernels: Idea</vt:lpstr>
      <vt:lpstr>Random Walk Kernels</vt:lpstr>
      <vt:lpstr>Random Walk Kernels</vt:lpstr>
      <vt:lpstr>Random Walk Kernels</vt:lpstr>
      <vt:lpstr>Shortest Path Kernels</vt:lpstr>
      <vt:lpstr>Other Graph Kernels</vt:lpstr>
      <vt:lpstr>Aligning Chemical Compounds</vt:lpstr>
      <vt:lpstr>Protein function classification</vt:lpstr>
      <vt:lpstr>Similarity in Social Networks</vt:lpstr>
      <vt:lpstr>Socially Relevant Features</vt:lpstr>
      <vt:lpstr>Socially Relevant Features</vt:lpstr>
      <vt:lpstr>Socially Relevant Features</vt:lpstr>
      <vt:lpstr>Step 1: LBD Distributions</vt:lpstr>
      <vt:lpstr>Step 2: Comparison</vt:lpstr>
      <vt:lpstr>NetSimile: overview</vt:lpstr>
      <vt:lpstr>Step 1: Feature Extraction</vt:lpstr>
      <vt:lpstr>Step 2: Feature Aggregation</vt:lpstr>
      <vt:lpstr>Step 3: Comparison</vt:lpstr>
      <vt:lpstr>Application:  Discontinuity Detection in Yahoo! IM</vt:lpstr>
      <vt:lpstr>Other Works</vt:lpstr>
      <vt:lpstr>Roadmap</vt:lpstr>
      <vt:lpstr>Eigen-Decomposition Approach</vt:lpstr>
      <vt:lpstr>Eigen-Decomposition Approach</vt:lpstr>
      <vt:lpstr>NMF-based Approach</vt:lpstr>
      <vt:lpstr>NMF-based Algorithm</vt:lpstr>
      <vt:lpstr>NMF-based Algorithm</vt:lpstr>
      <vt:lpstr>NetAlign</vt:lpstr>
      <vt:lpstr>NetAlign</vt:lpstr>
      <vt:lpstr>NetAlign</vt:lpstr>
      <vt:lpstr>Pairwise Global Alignment</vt:lpstr>
      <vt:lpstr>Pairwise Global Alignment</vt:lpstr>
      <vt:lpstr>More Approaches</vt:lpstr>
      <vt:lpstr>Roadmap</vt:lpstr>
      <vt:lpstr>Bipartite Graph Alignment</vt:lpstr>
      <vt:lpstr>Bipartite Graph Alignment</vt:lpstr>
      <vt:lpstr>Bipartite Graph Alignment</vt:lpstr>
      <vt:lpstr>Main Idea</vt:lpstr>
      <vt:lpstr>Main Idea</vt:lpstr>
      <vt:lpstr>Main Idea</vt:lpstr>
      <vt:lpstr>Big-Align: Accuracy vs. Runtime</vt:lpstr>
      <vt:lpstr>Uni-Align:  Accuracy vs. Runtime </vt:lpstr>
      <vt:lpstr>Beyond BiG-Align: Multi-way Linkage</vt:lpstr>
      <vt:lpstr>Roadmap</vt:lpstr>
      <vt:lpstr>Summary</vt:lpstr>
      <vt:lpstr>Papers at</vt:lpstr>
      <vt:lpstr>What we covered</vt:lpstr>
      <vt:lpstr>References</vt:lpstr>
      <vt:lpstr>References</vt:lpstr>
      <vt:lpstr>References</vt:lpstr>
      <vt:lpstr>References</vt:lpstr>
      <vt:lpstr>References</vt:lpstr>
      <vt:lpstr>References</vt:lpstr>
      <vt:lpstr>Backup Slides</vt:lpstr>
      <vt:lpstr>Algorithm: Uni-Align</vt:lpstr>
      <vt:lpstr>Algorithm: Uni-Align</vt:lpstr>
      <vt:lpstr>Uni-Align</vt:lpstr>
      <vt:lpstr>Uni-Align: Accuracy vs. Runtime </vt:lpstr>
      <vt:lpstr>Why bipartite graphs?</vt:lpstr>
      <vt:lpstr>Why bipartite graphs?</vt:lpstr>
      <vt:lpstr>Why bipartite graphs?</vt:lpstr>
      <vt:lpstr>Why bipartite graphs?</vt:lpstr>
      <vt:lpstr>short version</vt:lpstr>
    </vt:vector>
  </TitlesOfParts>
  <Manager/>
  <Company>Carnegie Mellon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Roles and Anomalies</dc:title>
  <dc:subject/>
  <dc:creator>Christos Faloutsos</dc:creator>
  <cp:keywords/>
  <dc:description>SDM'12 tutorial
_x000d_
</dc:description>
  <cp:lastModifiedBy>Danai Koutra</cp:lastModifiedBy>
  <cp:revision>2376</cp:revision>
  <cp:lastPrinted>2013-09-22T20:08:28Z</cp:lastPrinted>
  <dcterms:created xsi:type="dcterms:W3CDTF">2014-04-23T07:28:25Z</dcterms:created>
  <dcterms:modified xsi:type="dcterms:W3CDTF">2014-04-23T08:30:58Z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christos@cs.cmu.edu</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C:\WINDOWS\DESKTOP\junk\salerno</vt:lpwstr>
  </property>
</Properties>
</file>