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1"/>
  </p:notesMasterIdLst>
  <p:sldIdLst>
    <p:sldId id="353" r:id="rId2"/>
    <p:sldId id="380" r:id="rId3"/>
    <p:sldId id="354" r:id="rId4"/>
    <p:sldId id="356" r:id="rId5"/>
    <p:sldId id="357" r:id="rId6"/>
    <p:sldId id="358" r:id="rId7"/>
    <p:sldId id="359" r:id="rId8"/>
    <p:sldId id="360" r:id="rId9"/>
    <p:sldId id="362" r:id="rId10"/>
    <p:sldId id="361" r:id="rId11"/>
    <p:sldId id="350" r:id="rId12"/>
    <p:sldId id="364" r:id="rId13"/>
    <p:sldId id="366" r:id="rId14"/>
    <p:sldId id="365" r:id="rId15"/>
    <p:sldId id="266" r:id="rId16"/>
    <p:sldId id="339" r:id="rId17"/>
    <p:sldId id="291" r:id="rId18"/>
    <p:sldId id="267" r:id="rId19"/>
    <p:sldId id="367" r:id="rId20"/>
    <p:sldId id="368" r:id="rId21"/>
    <p:sldId id="302" r:id="rId22"/>
    <p:sldId id="349" r:id="rId23"/>
    <p:sldId id="369" r:id="rId24"/>
    <p:sldId id="370" r:id="rId25"/>
    <p:sldId id="371" r:id="rId26"/>
    <p:sldId id="374" r:id="rId27"/>
    <p:sldId id="300" r:id="rId28"/>
    <p:sldId id="299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660066"/>
    <a:srgbClr val="009900"/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2" autoAdjust="0"/>
    <p:restoredTop sz="86371" autoAdjust="0"/>
  </p:normalViewPr>
  <p:slideViewPr>
    <p:cSldViewPr>
      <p:cViewPr varScale="1">
        <p:scale>
          <a:sx n="48" d="100"/>
          <a:sy n="48" d="100"/>
        </p:scale>
        <p:origin x="60" y="348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EFFAC-BE43-4E26-9BC8-26E9715EB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 I’m Jessica Ouyang. Today I’m going to present joint work from the University</a:t>
            </a:r>
            <a:r>
              <a:rPr lang="en-US" baseline="0" dirty="0" smtClean="0"/>
              <a:t> of Michigan. I’m going to talk about why you want this really strong guarantee, called region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, for all of your programs, especially those with data races.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FFAC-BE43-4E26-9BC8-26E9715EB3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might think,</a:t>
            </a:r>
            <a:r>
              <a:rPr lang="en-US" baseline="0" dirty="0" smtClean="0"/>
              <a:t> “Fine, I can just explore all the possible </a:t>
            </a:r>
            <a:r>
              <a:rPr lang="en-US" baseline="0" dirty="0" err="1" smtClean="0"/>
              <a:t>interleavings</a:t>
            </a:r>
            <a:r>
              <a:rPr lang="en-US" baseline="0" dirty="0" smtClean="0"/>
              <a:t> of individual instructions.” This is a simple program, so you could.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Gets really bad as</a:t>
            </a:r>
            <a:r>
              <a:rPr lang="en-US" baseline="0" dirty="0" smtClean="0"/>
              <a:t> the number of instructions increases.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You’re assuming the system provides sequential consistency. It does not.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 you can’t even understand what your program will do by doing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5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How is</a:t>
            </a:r>
            <a:r>
              <a:rPr lang="en-US" baseline="0" dirty="0" smtClean="0"/>
              <a:t> the system actually running your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12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What is the value in “a”?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7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13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Transitively,</a:t>
            </a:r>
            <a:r>
              <a:rPr lang="en-US" baseline="0" dirty="0" smtClean="0"/>
              <a:t> what are the values in all of the variables where a’s value </a:t>
            </a:r>
            <a:r>
              <a:rPr lang="en-US" baseline="0" dirty="0" err="1" smtClean="0"/>
              <a:t>propogates</a:t>
            </a:r>
            <a:r>
              <a:rPr lang="en-US" baseline="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4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14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Out-of-thin-air</a:t>
            </a:r>
            <a:r>
              <a:rPr lang="en-US" baseline="0" dirty="0" smtClean="0"/>
              <a:t>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E187F-5D24-4E62-AE99-A1A2EBB8B09E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your program behavior is really undefined. You don’t know what your program is going to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0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F3847-60B2-49B4-BBB0-760721D03111}" type="slidenum">
              <a:rPr lang="en-US"/>
              <a:pPr/>
              <a:t>16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attitude of DRF0 is that programs with data races don’t deserve any semantics.</a:t>
            </a:r>
          </a:p>
          <a:p>
            <a:r>
              <a:rPr lang="en-US" baseline="0" dirty="0" smtClean="0"/>
              <a:t>So we can reject them, or ignore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B77C3-F751-4E82-BB4F-4A86925118DF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Real programs have data races. Some are bugs. Others are actually intentional.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62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D8CCF-CB92-4E53-8FEA-3917FBE08FA3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We’d like to provide something stronger</a:t>
            </a:r>
            <a:r>
              <a:rPr lang="en-US" baseline="0" dirty="0" smtClean="0"/>
              <a:t> than DRF0.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guarantees should we provide this program?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not suggesting we infer programmer intention and the fact that we need to acquire lock 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can observe the existing synchronization operations in the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3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one way to visualize the space of language-level guarantees we can provide programs with races.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LANGUAGE-LEVEL.</a:t>
            </a:r>
          </a:p>
          <a:p>
            <a:r>
              <a:rPr lang="en-US" baseline="0" dirty="0" smtClean="0"/>
              <a:t>System is composed of compiler, runtime, hardware.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CBB7F38-F30C-4660-8137-D3EB9CD6209B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3870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use the existing synchronization operations to delineate</a:t>
            </a:r>
            <a:r>
              <a:rPr lang="en-US" baseline="0" dirty="0" smtClean="0"/>
              <a:t>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1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guarantee we want to provide is region </a:t>
            </a:r>
            <a:r>
              <a:rPr lang="en-US" dirty="0" err="1" smtClean="0"/>
              <a:t>serializability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FFAC-BE43-4E26-9BC8-26E9715EB3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4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mentioned SC is already considered too expensive</a:t>
            </a:r>
            <a:r>
              <a:rPr lang="en-US" baseline="0" dirty="0" smtClean="0"/>
              <a:t> to provide for multithreaded programs. So how are we going to get this even stronger guarantees of RS?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components.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Emphasize compiler. Otherwise, it’s not a language-level guarantee. (Binary-level.)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FFAC-BE43-4E26-9BC8-26E9715EB3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23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2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24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Time intervals, called epochs. If</a:t>
            </a:r>
            <a:r>
              <a:rPr lang="en-US" baseline="0" dirty="0" smtClean="0"/>
              <a:t> there are no dynamic data races in the program’s time interval, it is sufficient to record the happens-before order of the faster execution and follow it in the slower execution. The two executions WILL have the same program state at the end of the epoch.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8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4550-BEFC-48D7-96E1-0C35274457DC}" type="slidenum">
              <a:rPr lang="en-US"/>
              <a:pPr/>
              <a:t>25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We’re going to call the faster execution the thread-parallel. Because threads run on multiple cores. In</a:t>
            </a:r>
            <a:r>
              <a:rPr lang="en-US" baseline="0" dirty="0" smtClean="0"/>
              <a:t> parallel.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epoch-parallel (for reasons that will become clear in a moment.)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38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3713CF6-04D6-472B-9E27-96BC9FAC275B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dirty="0" smtClean="0"/>
              <a:t>This</a:t>
            </a:r>
            <a:r>
              <a:rPr lang="en-US" baseline="0" dirty="0" smtClean="0"/>
              <a:t> is how we combine the two executions. We run two copies of the program.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243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121%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FFAC-BE43-4E26-9BC8-26E9715EB3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0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4, 8, 11, 27% overhead for 1, 2, 3, and 4 threads respectively. 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Some applications can’t scale</a:t>
            </a:r>
            <a:r>
              <a:rPr lang="en-US" baseline="0" dirty="0" smtClean="0"/>
              <a:t> to use available CPUs.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Number of CPUs on individual machines projected to grow.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 all applications are CPU-bound. (i.e., apache)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work introduced by </a:t>
            </a:r>
            <a:r>
              <a:rPr lang="en-US" dirty="0" err="1" smtClean="0"/>
              <a:t>uniparallelism</a:t>
            </a:r>
            <a:r>
              <a:rPr lang="en-US" dirty="0" smtClean="0"/>
              <a:t> is highly parallelizable.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Good for a software</a:t>
            </a:r>
            <a:r>
              <a:rPr lang="en-US" baseline="0" dirty="0" smtClean="0"/>
              <a:t> only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FFAC-BE43-4E26-9BC8-26E9715EB3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1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609AF-37EB-4A6A-8F05-2F3A30A80501}" type="slidenum">
              <a:rPr lang="en-US"/>
              <a:pPr/>
              <a:t>29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of this work is to provide strong guarantees to C/C++ programs. Here’s a really simple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threads, 2 shared variables (a, b), protected by 2 locks (A, B).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6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this is a really simple program, we can look at it and convince</a:t>
            </a:r>
            <a:r>
              <a:rPr lang="en-US" baseline="0" dirty="0" smtClean="0"/>
              <a:t> ourselves it’s race-free.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accesses to ‘a’ are protected by ‘A’.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8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accesses to ‘b’ are protected by ‘B’.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 is</a:t>
            </a:r>
            <a:r>
              <a:rPr lang="en-US" baseline="0" dirty="0" smtClean="0"/>
              <a:t> well-synchronized, so we can reason about it’s behavior as an interleaving of atomic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0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convince ourselves, by looking at these two atomic regions, specifically, that there are only 2 possible </a:t>
            </a:r>
            <a:r>
              <a:rPr lang="en-US" baseline="0" dirty="0" err="1" smtClean="0"/>
              <a:t>interleavings</a:t>
            </a:r>
            <a:r>
              <a:rPr lang="en-US" baseline="0" dirty="0" smtClean="0"/>
              <a:t> and only 2 possible results at the end of the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0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</a:t>
            </a:r>
            <a:r>
              <a:rPr lang="en-US" baseline="0" dirty="0" smtClean="0"/>
              <a:t> it’s really easy to introduce a data race. A programmer could forget to grab lock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C05B-04A4-4145-952D-F7A596E1CCD2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can’t reason about the program</a:t>
            </a:r>
            <a:r>
              <a:rPr lang="en-US" baseline="0" dirty="0" smtClean="0"/>
              <a:t> as atomic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245C-43C0-43B6-A66F-D47E985416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3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0D00-14AE-46FA-8E0F-FC7965954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876-1F88-46EA-96BE-3EEBE71D0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CE7-F477-41DA-9774-5E03265F8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6CF6-4A99-41CC-AEDF-C5597D11BD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93A0-2BDE-4F9C-A8C6-C8F93BEC2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EED0-6E06-46D5-98E8-E37535C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2564-0A51-44C4-93C4-0F59E0F24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63F4-6B83-43BF-9013-0CFCC49CC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BB861-0A11-40C6-8682-0E85BA7EC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8CD4-3D07-468D-B6DE-DA6053754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E47082-40CE-4628-BB05-AE32DA0B53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…and region </a:t>
            </a:r>
            <a:r>
              <a:rPr lang="en-US" sz="7200" dirty="0" err="1" smtClean="0"/>
              <a:t>serializability</a:t>
            </a:r>
            <a:r>
              <a:rPr lang="en-US" sz="7200" dirty="0" smtClean="0"/>
              <a:t> for all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Jessica Ouyang, Peter Chen, </a:t>
            </a:r>
            <a:r>
              <a:rPr lang="en-US" dirty="0" smtClean="0"/>
              <a:t>Jason </a:t>
            </a:r>
            <a:r>
              <a:rPr lang="en-US" dirty="0" err="1"/>
              <a:t>Flinn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err="1" smtClean="0"/>
              <a:t>Satish</a:t>
            </a:r>
            <a:r>
              <a:rPr lang="en-US" dirty="0" smtClean="0"/>
              <a:t> </a:t>
            </a:r>
            <a:r>
              <a:rPr lang="en-US" dirty="0" err="1"/>
              <a:t>Narayanasamy</a:t>
            </a:r>
            <a:endParaRPr lang="en-US" dirty="0"/>
          </a:p>
          <a:p>
            <a:r>
              <a:rPr lang="en-US" sz="2000" dirty="0" smtClean="0"/>
              <a:t>University </a:t>
            </a:r>
            <a:r>
              <a:rPr lang="en-US" sz="2000" dirty="0"/>
              <a:t>of </a:t>
            </a:r>
            <a:r>
              <a:rPr lang="en-US" sz="2000" dirty="0" smtClean="0"/>
              <a:t>Michigan</a:t>
            </a:r>
          </a:p>
        </p:txBody>
      </p:sp>
    </p:spTree>
    <p:extLst>
      <p:ext uri="{BB962C8B-B14F-4D97-AF65-F5344CB8AC3E}">
        <p14:creationId xmlns:p14="http://schemas.microsoft.com/office/powerpoint/2010/main" val="18457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10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2920769"/>
            <a:ext cx="3048000" cy="17296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3149369"/>
            <a:ext cx="3048000" cy="255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09800" y="3149369"/>
            <a:ext cx="2971800" cy="7368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11</a:t>
            </a:fld>
            <a:endParaRPr lang="en-U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484142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1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5029200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2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914400" y="1371600"/>
            <a:ext cx="1588" cy="442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100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0494" y="13716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13716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12</a:t>
            </a:fld>
            <a:endParaRPr lang="en-U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484142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1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5029200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2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914400" y="1371600"/>
            <a:ext cx="1588" cy="442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100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0494" y="13716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13716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13</a:t>
            </a:fld>
            <a:endParaRPr lang="en-U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484142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1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5029200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2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914400" y="1371600"/>
            <a:ext cx="1588" cy="442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100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0494" y="13716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13716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14</a:t>
            </a:fld>
            <a:endParaRPr lang="en-U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1484142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1</a:t>
            </a:r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5029200" y="6858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Courier New" pitchFamily="49" charset="0"/>
              </a:rPr>
              <a:t>CPU 2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914400" y="1371600"/>
            <a:ext cx="1588" cy="442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8100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0494" y="13716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13716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yourPassword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Jessica </a:t>
            </a:r>
            <a:r>
              <a:rPr lang="en-US" dirty="0" err="1" smtClean="0"/>
              <a:t>Ouyang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049-8442-43E4-8866-6BC004423B3E}" type="slidenum">
              <a:rPr lang="en-US"/>
              <a:pPr/>
              <a:t>15</a:t>
            </a:fld>
            <a:endParaRPr lang="en-US"/>
          </a:p>
        </p:txBody>
      </p:sp>
      <p:pic>
        <p:nvPicPr>
          <p:cNvPr id="5" name="Picture 5" descr="http://25.media.tumblr.com/tumblr_m7iwikr0N51r92wfl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7175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041-87E9-40E3-91BD-BACC4DA2AF85}" type="slidenum">
              <a:rPr lang="en-US"/>
              <a:pPr/>
              <a:t>16</a:t>
            </a:fld>
            <a:endParaRPr lang="en-US"/>
          </a:p>
        </p:txBody>
      </p:sp>
      <p:pic>
        <p:nvPicPr>
          <p:cNvPr id="168962" name="Picture 2" descr="http://1.bp.blogspot.com/-bFWBqg92ArA/UObw6JOPp7I/AAAAAAAAADM/wmrANm3pJhc/s1600/head_in_sand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1000"/>
            <a:ext cx="3303588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4724400" y="1885950"/>
            <a:ext cx="3505200" cy="3219450"/>
            <a:chOff x="2976" y="1188"/>
            <a:chExt cx="2208" cy="2028"/>
          </a:xfrm>
        </p:grpSpPr>
        <p:pic>
          <p:nvPicPr>
            <p:cNvPr id="168964" name="Picture 4" descr="http://2.bp.blogspot.com/-D7kU4-u-veQ/T6BGECKO-wI/AAAAAAAAAkI/cKwq6Y9xSFc/s1600/police-clip-art-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88"/>
              <a:ext cx="2208" cy="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965" name="Text Box 5"/>
            <p:cNvSpPr txBox="1">
              <a:spLocks noChangeArrowheads="1"/>
            </p:cNvSpPr>
            <p:nvPr/>
          </p:nvSpPr>
          <p:spPr bwMode="auto">
            <a:xfrm rot="900000">
              <a:off x="4272" y="2128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Stencil" pitchFamily="82" charset="0"/>
                </a:rPr>
                <a:t>DRF0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D411-A906-4411-8542-43B19C1A5E55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79874" name="Group 1026"/>
          <p:cNvGrpSpPr>
            <a:grpSpLocks/>
          </p:cNvGrpSpPr>
          <p:nvPr/>
        </p:nvGrpSpPr>
        <p:grpSpPr bwMode="auto">
          <a:xfrm>
            <a:off x="1143000" y="1651000"/>
            <a:ext cx="7086600" cy="3554413"/>
            <a:chOff x="720" y="1040"/>
            <a:chExt cx="4464" cy="2239"/>
          </a:xfrm>
        </p:grpSpPr>
        <p:pic>
          <p:nvPicPr>
            <p:cNvPr id="79875" name="Picture 1027" descr="http://1.bp.blogspot.com/-bFWBqg92ArA/UObw6JOPp7I/AAAAAAAAADM/wmrANm3pJhc/s1600/head_in_sand_2.gif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40"/>
              <a:ext cx="2081" cy="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876" name="Group 1028"/>
            <p:cNvGrpSpPr>
              <a:grpSpLocks/>
            </p:cNvGrpSpPr>
            <p:nvPr/>
          </p:nvGrpSpPr>
          <p:grpSpPr bwMode="auto">
            <a:xfrm>
              <a:off x="2976" y="1188"/>
              <a:ext cx="2208" cy="2028"/>
              <a:chOff x="2976" y="1188"/>
              <a:chExt cx="2208" cy="2028"/>
            </a:xfrm>
          </p:grpSpPr>
          <p:pic>
            <p:nvPicPr>
              <p:cNvPr id="79877" name="Picture 1029" descr="http://2.bp.blogspot.com/-D7kU4-u-veQ/T6BGECKO-wI/AAAAAAAAAkI/cKwq6Y9xSFc/s1600/police-clip-art-4.png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188"/>
                <a:ext cx="2208" cy="2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878" name="Text Box 1030"/>
              <p:cNvSpPr txBox="1">
                <a:spLocks noChangeArrowheads="1"/>
              </p:cNvSpPr>
              <p:nvPr/>
            </p:nvSpPr>
            <p:spPr bwMode="auto">
              <a:xfrm rot="900000">
                <a:off x="4272" y="2128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accent4"/>
                    </a:solidFill>
                    <a:latin typeface="Stencil" pitchFamily="82" charset="0"/>
                  </a:rPr>
                  <a:t>DRF0</a:t>
                </a:r>
              </a:p>
            </p:txBody>
          </p:sp>
        </p:grpSp>
      </p:grpSp>
      <p:grpSp>
        <p:nvGrpSpPr>
          <p:cNvPr id="79879" name="Group 1031"/>
          <p:cNvGrpSpPr>
            <a:grpSpLocks/>
          </p:cNvGrpSpPr>
          <p:nvPr/>
        </p:nvGrpSpPr>
        <p:grpSpPr bwMode="auto">
          <a:xfrm>
            <a:off x="1143000" y="1623730"/>
            <a:ext cx="7162800" cy="3571875"/>
            <a:chOff x="-720" y="672"/>
            <a:chExt cx="4512" cy="2250"/>
          </a:xfrm>
        </p:grpSpPr>
        <p:pic>
          <p:nvPicPr>
            <p:cNvPr id="79880" name="Picture 1032" descr="http://upload.wikimedia.org/wikipedia/de/3/37/Mozilla_Firefox_Logo_mit_Schriftzu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0" y="966"/>
              <a:ext cx="2160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81" name="AutoShape 1033" descr="https://mfile.umich.edu/download/view.php?path=%2Fafs%2Fumich.edu%2Fuser%2Fj%2Fo%2Fjouyang%2Fapache.jpg"/>
            <p:cNvSpPr>
              <a:spLocks noChangeAspect="1" noChangeArrowheads="1"/>
            </p:cNvSpPr>
            <p:nvPr/>
          </p:nvSpPr>
          <p:spPr bwMode="auto">
            <a:xfrm>
              <a:off x="1443" y="1795"/>
              <a:ext cx="187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882" name="Picture 1034" descr="C:\Users\Jessica\Downloads\apach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00"/>
              <a:ext cx="235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83" name="Picture 1035" descr="C:\Users\Jessica\Downloads\openoffic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7" y="2032"/>
              <a:ext cx="2289" cy="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84" name="Picture 1036" descr="C:\Users\Jessica\Downloads\mysq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672"/>
              <a:ext cx="1968" cy="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48B-D7B0-4EF9-8AE5-8C5B9EB75F28}" type="slidenum">
              <a:rPr lang="en-US"/>
              <a:pPr/>
              <a:t>18</a:t>
            </a:fld>
            <a:endParaRPr lang="en-US"/>
          </a:p>
        </p:txBody>
      </p:sp>
      <p:pic>
        <p:nvPicPr>
          <p:cNvPr id="31748" name="Picture 4" descr="http://1.bp.blogspot.com/-bFWBqg92ArA/UObw6JOPp7I/AAAAAAAAADM/wmrANm3pJhc/s1600/head_in_sand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1000"/>
            <a:ext cx="3303588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4724400" y="1885950"/>
            <a:ext cx="3505200" cy="3219450"/>
            <a:chOff x="2976" y="1188"/>
            <a:chExt cx="2208" cy="2028"/>
          </a:xfrm>
        </p:grpSpPr>
        <p:pic>
          <p:nvPicPr>
            <p:cNvPr id="31750" name="Picture 6" descr="http://2.bp.blogspot.com/-D7kU4-u-veQ/T6BGECKO-wI/AAAAAAAAAkI/cKwq6Y9xSFc/s1600/police-clip-art-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88"/>
              <a:ext cx="2208" cy="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 rot="900000">
              <a:off x="4272" y="2128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Stencil" pitchFamily="82" charset="0"/>
                </a:rPr>
                <a:t>DRF0</a:t>
              </a: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295400" y="76200"/>
            <a:ext cx="6629400" cy="6172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19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Language-level guarantees for programs with races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11DFFFC-1A5C-4FAA-82D7-B075B0FCAE21}" type="slidenum">
              <a:rPr lang="en-US" sz="1400" smtClean="0">
                <a:latin typeface="Corbel" pitchFamily="34" charset="0"/>
              </a:rPr>
              <a:pPr eaLnBrk="1" hangingPunct="1"/>
              <a:t>2</a:t>
            </a:fld>
            <a:endParaRPr lang="en-US" sz="1400" dirty="0" smtClean="0">
              <a:latin typeface="Corbe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14400" y="3896140"/>
            <a:ext cx="731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21408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Fewer possible program behaviors</a:t>
            </a:r>
            <a:endParaRPr lang="en-US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1408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More potential optimizations</a:t>
            </a:r>
            <a:endParaRPr lang="en-US" i="1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599" y="3171764"/>
            <a:ext cx="1676401" cy="1897797"/>
            <a:chOff x="914400" y="2209800"/>
            <a:chExt cx="1676401" cy="1897797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276600"/>
              <a:ext cx="1676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No </a:t>
              </a:r>
            </a:p>
            <a:p>
              <a:pPr algn="ctr"/>
              <a:r>
                <a:rPr lang="en-US" dirty="0" smtClean="0">
                  <a:latin typeface="+mj-lt"/>
                </a:rPr>
                <a:t>guarantees</a:t>
              </a:r>
              <a:endParaRPr lang="en-US" dirty="0">
                <a:latin typeface="+mj-lt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52600" y="2705576"/>
              <a:ext cx="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02055" y="2209800"/>
              <a:ext cx="110109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DRF0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23310" y="3176229"/>
            <a:ext cx="1960245" cy="2310171"/>
            <a:chOff x="4648200" y="2214265"/>
            <a:chExt cx="1960245" cy="2310171"/>
          </a:xfrm>
        </p:grpSpPr>
        <p:sp>
          <p:nvSpPr>
            <p:cNvPr id="13" name="TextBox 12"/>
            <p:cNvSpPr txBox="1"/>
            <p:nvPr/>
          </p:nvSpPr>
          <p:spPr>
            <a:xfrm>
              <a:off x="4648200" y="3324107"/>
              <a:ext cx="1960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Global, serial order of all instructions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562600" y="2710042"/>
              <a:ext cx="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04435" y="2214265"/>
              <a:ext cx="110109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SC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40755" y="3176229"/>
            <a:ext cx="1960245" cy="2310171"/>
            <a:chOff x="6629400" y="2667000"/>
            <a:chExt cx="1960245" cy="2310171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3776842"/>
              <a:ext cx="1960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Global, serial order of </a:t>
              </a:r>
              <a:r>
                <a:rPr lang="en-US" b="1" dirty="0" smtClean="0">
                  <a:latin typeface="+mj-lt"/>
                </a:rPr>
                <a:t>regions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543800" y="3162777"/>
              <a:ext cx="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85635" y="2667000"/>
              <a:ext cx="110109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RS</a:t>
              </a:r>
              <a:endParaRPr lang="en-U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4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20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89560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1828800"/>
            <a:ext cx="30480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Region </a:t>
            </a:r>
            <a:r>
              <a:rPr lang="en-US" sz="4000" dirty="0" err="1" smtClean="0"/>
              <a:t>serializability</a:t>
            </a:r>
            <a:r>
              <a:rPr lang="en-US" sz="4000" dirty="0" smtClean="0"/>
              <a:t> for all programs</a:t>
            </a:r>
            <a:endParaRPr lang="en-US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Guarantees</a:t>
            </a:r>
            <a:endParaRPr lang="en-US" sz="28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Atomic synchronization-free regions</a:t>
            </a:r>
          </a:p>
          <a:p>
            <a:pPr lvl="1"/>
            <a:r>
              <a:rPr lang="en-US" sz="2400" dirty="0" smtClean="0">
                <a:latin typeface="+mj-lt"/>
              </a:rPr>
              <a:t>Global, </a:t>
            </a:r>
            <a:r>
              <a:rPr lang="en-US" sz="2400" dirty="0">
                <a:latin typeface="+mj-lt"/>
              </a:rPr>
              <a:t>serial order of all </a:t>
            </a:r>
            <a:r>
              <a:rPr lang="en-US" sz="2400" dirty="0" smtClean="0">
                <a:latin typeface="+mj-lt"/>
              </a:rPr>
              <a:t>regions</a:t>
            </a:r>
          </a:p>
          <a:p>
            <a:pPr lvl="1"/>
            <a:endParaRPr lang="en-US" sz="2400" dirty="0">
              <a:latin typeface="+mj-lt"/>
            </a:endParaRPr>
          </a:p>
          <a:p>
            <a:r>
              <a:rPr lang="en-US" sz="2800" dirty="0">
                <a:latin typeface="+mj-lt"/>
              </a:rPr>
              <a:t>Benefits</a:t>
            </a:r>
          </a:p>
          <a:p>
            <a:pPr lvl="1"/>
            <a:r>
              <a:rPr lang="en-US" sz="2400" dirty="0" smtClean="0">
                <a:latin typeface="+mj-lt"/>
              </a:rPr>
              <a:t>Easy </a:t>
            </a:r>
            <a:r>
              <a:rPr lang="en-US" sz="2400" dirty="0">
                <a:latin typeface="+mj-lt"/>
              </a:rPr>
              <a:t>for programmers &amp; tools to reason about</a:t>
            </a:r>
          </a:p>
          <a:p>
            <a:pPr lvl="1"/>
            <a:r>
              <a:rPr lang="en-US" sz="2400" dirty="0" smtClean="0">
                <a:latin typeface="+mj-lt"/>
              </a:rPr>
              <a:t>Compilers can reorder freely within regions</a:t>
            </a:r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E61-AF48-43FB-A012-46F7576BA88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provide region </a:t>
            </a:r>
            <a:r>
              <a:rPr lang="en-US" sz="4000" dirty="0" err="1" smtClean="0"/>
              <a:t>serializability</a:t>
            </a:r>
            <a:endParaRPr lang="en-US" sz="40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Compiler</a:t>
            </a:r>
          </a:p>
          <a:p>
            <a:pPr lvl="1"/>
            <a:r>
              <a:rPr lang="en-US" sz="2400" dirty="0" smtClean="0">
                <a:latin typeface="+mj-lt"/>
              </a:rPr>
              <a:t>Preserve regions from source code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Runtime</a:t>
            </a:r>
          </a:p>
          <a:p>
            <a:pPr lvl="1"/>
            <a:r>
              <a:rPr lang="en-US" sz="2400" dirty="0" smtClean="0">
                <a:latin typeface="+mj-lt"/>
              </a:rPr>
              <a:t>Run one thread at a time</a:t>
            </a:r>
          </a:p>
          <a:p>
            <a:pPr lvl="1"/>
            <a:r>
              <a:rPr lang="en-US" sz="2400" dirty="0" smtClean="0">
                <a:latin typeface="+mj-lt"/>
              </a:rPr>
              <a:t>Only preempt at synchronization boundaries</a:t>
            </a:r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3779-3E19-47F7-BD53-EF3A53541E83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23</a:t>
            </a:fld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>
            <a:off x="534988" y="759016"/>
            <a:ext cx="6350" cy="5038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0781" y="759016"/>
            <a:ext cx="1600200" cy="1477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0782" y="2200311"/>
            <a:ext cx="160020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auto">
          <a:xfrm>
            <a:off x="47855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3</a:t>
            </a:r>
          </a:p>
        </p:txBody>
      </p:sp>
      <p:sp>
        <p:nvSpPr>
          <p:cNvPr id="12" name="Rectangle 1049"/>
          <p:cNvSpPr>
            <a:spLocks noChangeArrowheads="1"/>
          </p:cNvSpPr>
          <p:nvPr/>
        </p:nvSpPr>
        <p:spPr bwMode="auto">
          <a:xfrm>
            <a:off x="29265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2</a:t>
            </a:r>
          </a:p>
        </p:txBody>
      </p:sp>
      <p:sp>
        <p:nvSpPr>
          <p:cNvPr id="13" name="Rectangle 1050"/>
          <p:cNvSpPr>
            <a:spLocks noChangeArrowheads="1"/>
          </p:cNvSpPr>
          <p:nvPr/>
        </p:nvSpPr>
        <p:spPr bwMode="auto">
          <a:xfrm>
            <a:off x="66143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4</a:t>
            </a:r>
          </a:p>
        </p:txBody>
      </p:sp>
      <p:sp>
        <p:nvSpPr>
          <p:cNvPr id="14" name="Rectangle 1051"/>
          <p:cNvSpPr>
            <a:spLocks noChangeArrowheads="1"/>
          </p:cNvSpPr>
          <p:nvPr/>
        </p:nvSpPr>
        <p:spPr bwMode="auto">
          <a:xfrm>
            <a:off x="12501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30981" y="1560830"/>
            <a:ext cx="987425" cy="2308747"/>
            <a:chOff x="6399213" y="2036763"/>
            <a:chExt cx="987425" cy="2054225"/>
          </a:xfrm>
        </p:grpSpPr>
        <p:cxnSp>
          <p:nvCxnSpPr>
            <p:cNvPr id="17" name="AutoShape 1055"/>
            <p:cNvCxnSpPr>
              <a:cxnSpLocks noChangeShapeType="1"/>
            </p:cNvCxnSpPr>
            <p:nvPr/>
          </p:nvCxnSpPr>
          <p:spPr bwMode="auto">
            <a:xfrm>
              <a:off x="6399213" y="2036763"/>
              <a:ext cx="1587" cy="2054225"/>
            </a:xfrm>
            <a:prstGeom prst="bentConnector3">
              <a:avLst>
                <a:gd name="adj1" fmla="val 144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056"/>
            <p:cNvSpPr>
              <a:spLocks noChangeArrowheads="1"/>
            </p:cNvSpPr>
            <p:nvPr/>
          </p:nvSpPr>
          <p:spPr bwMode="auto">
            <a:xfrm>
              <a:off x="6745288" y="2916238"/>
              <a:ext cx="641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ourier New" pitchFamily="49" charset="0"/>
                </a:rPr>
                <a:t>a:1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530781" y="759016"/>
            <a:ext cx="1600200" cy="5226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054" descr="C:\Users\Jessica\Desktop\hotpar13\turtle2-f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80" y="4418328"/>
            <a:ext cx="12954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9639" y="759016"/>
            <a:ext cx="3417511" cy="4149976"/>
            <a:chOff x="859639" y="759016"/>
            <a:chExt cx="3417511" cy="4149976"/>
          </a:xfrm>
        </p:grpSpPr>
        <p:sp>
          <p:nvSpPr>
            <p:cNvPr id="22" name="TextBox 21"/>
            <p:cNvSpPr txBox="1"/>
            <p:nvPr/>
          </p:nvSpPr>
          <p:spPr>
            <a:xfrm>
              <a:off x="1003195" y="759016"/>
              <a:ext cx="1600387" cy="1477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lock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(A)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= 1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unlock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(A)</a:t>
              </a:r>
            </a:p>
          </p:txBody>
        </p:sp>
        <p:pic>
          <p:nvPicPr>
            <p:cNvPr id="26" name="Picture 37" descr="C:\Users\Jessica\Desktop\hotpar13\rabbits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t="42667" r="29091"/>
            <a:stretch>
              <a:fillRect/>
            </a:stretch>
          </p:blipFill>
          <p:spPr bwMode="auto">
            <a:xfrm>
              <a:off x="859639" y="3753292"/>
              <a:ext cx="1905000" cy="115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72926" y="759016"/>
              <a:ext cx="1604224" cy="3785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lock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(B)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  <a:p>
              <a:pPr>
                <a:lnSpc>
                  <a:spcPct val="150000"/>
                </a:lnSpc>
              </a:pPr>
              <a:endPara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+ 1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lnSpc>
                  <a:spcPct val="150000"/>
                </a:lnSpc>
              </a:pPr>
              <a:endPara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unlock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(B)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03195" y="759016"/>
              <a:ext cx="3273955" cy="3785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1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24</a:t>
            </a:fld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>
            <a:off x="534988" y="759016"/>
            <a:ext cx="6350" cy="5038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auto">
          <a:xfrm>
            <a:off x="47855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3</a:t>
            </a:r>
          </a:p>
        </p:txBody>
      </p:sp>
      <p:sp>
        <p:nvSpPr>
          <p:cNvPr id="12" name="Rectangle 1049"/>
          <p:cNvSpPr>
            <a:spLocks noChangeArrowheads="1"/>
          </p:cNvSpPr>
          <p:nvPr/>
        </p:nvSpPr>
        <p:spPr bwMode="auto">
          <a:xfrm>
            <a:off x="29265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2</a:t>
            </a:r>
          </a:p>
        </p:txBody>
      </p:sp>
      <p:sp>
        <p:nvSpPr>
          <p:cNvPr id="13" name="Rectangle 1050"/>
          <p:cNvSpPr>
            <a:spLocks noChangeArrowheads="1"/>
          </p:cNvSpPr>
          <p:nvPr/>
        </p:nvSpPr>
        <p:spPr bwMode="auto">
          <a:xfrm>
            <a:off x="66143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4</a:t>
            </a:r>
          </a:p>
        </p:txBody>
      </p:sp>
      <p:sp>
        <p:nvSpPr>
          <p:cNvPr id="14" name="Rectangle 1051"/>
          <p:cNvSpPr>
            <a:spLocks noChangeArrowheads="1"/>
          </p:cNvSpPr>
          <p:nvPr/>
        </p:nvSpPr>
        <p:spPr bwMode="auto">
          <a:xfrm>
            <a:off x="12501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0781" y="759016"/>
            <a:ext cx="1600200" cy="522694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3195" y="759016"/>
            <a:ext cx="3273955" cy="3785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E0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37" descr="C:\Users\Jessica\Desktop\hotpar13\rabbit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42667" r="29091"/>
          <a:stretch>
            <a:fillRect/>
          </a:stretch>
        </p:blipFill>
        <p:spPr bwMode="auto">
          <a:xfrm>
            <a:off x="859639" y="3753292"/>
            <a:ext cx="1905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54" descr="C:\Users\Jessica\Desktop\hotpar13\turtle2-fl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80" y="4418328"/>
            <a:ext cx="12954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34F4-1959-4E77-94F4-8E8C1C45CD0D}" type="slidenum">
              <a:rPr lang="en-US"/>
              <a:pPr/>
              <a:t>25</a:t>
            </a:fld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H="1">
            <a:off x="534988" y="759016"/>
            <a:ext cx="6350" cy="5038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0" y="5751512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time</a:t>
            </a:r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auto">
          <a:xfrm>
            <a:off x="47855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3</a:t>
            </a:r>
          </a:p>
        </p:txBody>
      </p:sp>
      <p:sp>
        <p:nvSpPr>
          <p:cNvPr id="12" name="Rectangle 1049"/>
          <p:cNvSpPr>
            <a:spLocks noChangeArrowheads="1"/>
          </p:cNvSpPr>
          <p:nvPr/>
        </p:nvSpPr>
        <p:spPr bwMode="auto">
          <a:xfrm>
            <a:off x="29265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2</a:t>
            </a:r>
          </a:p>
        </p:txBody>
      </p:sp>
      <p:sp>
        <p:nvSpPr>
          <p:cNvPr id="13" name="Rectangle 1050"/>
          <p:cNvSpPr>
            <a:spLocks noChangeArrowheads="1"/>
          </p:cNvSpPr>
          <p:nvPr/>
        </p:nvSpPr>
        <p:spPr bwMode="auto">
          <a:xfrm>
            <a:off x="6614319" y="301816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4</a:t>
            </a:r>
          </a:p>
        </p:txBody>
      </p:sp>
      <p:sp>
        <p:nvSpPr>
          <p:cNvPr id="14" name="Rectangle 1051"/>
          <p:cNvSpPr>
            <a:spLocks noChangeArrowheads="1"/>
          </p:cNvSpPr>
          <p:nvPr/>
        </p:nvSpPr>
        <p:spPr bwMode="auto">
          <a:xfrm>
            <a:off x="1250157" y="301816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CPU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0781" y="759016"/>
            <a:ext cx="1600200" cy="522694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Epoch-parallel execution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3195" y="759016"/>
            <a:ext cx="3273955" cy="37856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Thread-parallel execution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37" descr="C:\Users\Jessica\Desktop\hotpar13\rabbit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42667" r="29091"/>
          <a:stretch>
            <a:fillRect/>
          </a:stretch>
        </p:blipFill>
        <p:spPr bwMode="auto">
          <a:xfrm>
            <a:off x="859639" y="3753292"/>
            <a:ext cx="1905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54" descr="C:\Users\Jessica\Desktop\hotpar13\turtle2-fl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80" y="4440237"/>
            <a:ext cx="1295400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76800" y="3124200"/>
            <a:ext cx="609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4"/>
                </a:solidFill>
              </a:rPr>
              <a:t>E1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3124200"/>
            <a:ext cx="6096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562600"/>
            <a:ext cx="609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4"/>
                </a:solidFill>
              </a:rPr>
              <a:t>E3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5562600"/>
            <a:ext cx="6096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E3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419600"/>
            <a:ext cx="609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4"/>
                </a:solidFill>
              </a:rPr>
              <a:t>E2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4419600"/>
            <a:ext cx="6096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1981200"/>
            <a:ext cx="6096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E0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62400" y="3810000"/>
            <a:ext cx="3048000" cy="646113"/>
            <a:chOff x="3962400" y="3733800"/>
            <a:chExt cx="30480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5410200" y="3733800"/>
              <a:ext cx="914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atin typeface="+mj-lt"/>
                </a:rPr>
                <a:t>==?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962400" y="4114929"/>
              <a:ext cx="3048000" cy="2286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4953000" y="4419600"/>
            <a:ext cx="20574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2. Start epoch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67000" y="4419600"/>
            <a:ext cx="20574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Checkpoint state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2743200"/>
            <a:ext cx="6096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1981200"/>
            <a:ext cx="6096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800" y="3581400"/>
            <a:ext cx="6096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2800" y="4419600"/>
            <a:ext cx="6096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E3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62400" y="25908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62400" y="3351213"/>
            <a:ext cx="3048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400" y="4191000"/>
            <a:ext cx="39624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30" idx="0"/>
          </p:cNvCxnSpPr>
          <p:nvPr/>
        </p:nvCxnSpPr>
        <p:spPr>
          <a:xfrm>
            <a:off x="3657600" y="2590800"/>
            <a:ext cx="38100" cy="1828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Multiply 41"/>
          <p:cNvSpPr/>
          <p:nvPr/>
        </p:nvSpPr>
        <p:spPr>
          <a:xfrm>
            <a:off x="7772400" y="4343400"/>
            <a:ext cx="914400" cy="846138"/>
          </a:xfrm>
          <a:prstGeom prst="mathMultiply">
            <a:avLst/>
          </a:prstGeom>
          <a:solidFill>
            <a:schemeClr val="tx1"/>
          </a:solidFill>
          <a:ln w="889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3200400" y="4267200"/>
            <a:ext cx="914400" cy="846138"/>
          </a:xfrm>
          <a:prstGeom prst="mathMultiply">
            <a:avLst/>
          </a:prstGeom>
          <a:solidFill>
            <a:schemeClr val="tx1"/>
          </a:solidFill>
          <a:ln w="889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352800" y="4724400"/>
            <a:ext cx="6096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924800" y="4724400"/>
            <a:ext cx="6096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E3</a:t>
            </a:r>
            <a:endParaRPr lang="en-US" sz="3600" b="1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endCxn id="46" idx="0"/>
          </p:cNvCxnSpPr>
          <p:nvPr/>
        </p:nvCxnSpPr>
        <p:spPr>
          <a:xfrm flipH="1">
            <a:off x="3657600" y="4456113"/>
            <a:ext cx="3657600" cy="268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0"/>
          </p:cNvCxnSpPr>
          <p:nvPr/>
        </p:nvCxnSpPr>
        <p:spPr>
          <a:xfrm>
            <a:off x="7315200" y="4456113"/>
            <a:ext cx="914400" cy="268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962400" y="3810000"/>
            <a:ext cx="3048000" cy="646113"/>
            <a:chOff x="3962400" y="3733804"/>
            <a:chExt cx="3048000" cy="646331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962400" y="4114929"/>
              <a:ext cx="3048000" cy="2286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410200" y="3733804"/>
              <a:ext cx="914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atin typeface="+mj-lt"/>
                </a:rPr>
                <a:t>!=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4572000" y="4648200"/>
            <a:ext cx="20574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3. Check state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724400" y="4800600"/>
            <a:ext cx="20574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4. Roll back &amp;</a:t>
            </a:r>
            <a:br>
              <a:rPr lang="en-US" dirty="0"/>
            </a:br>
            <a:r>
              <a:rPr lang="en-US" dirty="0"/>
              <a:t>Re-execute</a:t>
            </a: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728056" y="1981200"/>
            <a:ext cx="35532" cy="389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28600" y="587375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CE7-F477-41DA-9774-5E03265F81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Uniparallel</a:t>
            </a:r>
            <a:r>
              <a:rPr lang="en-US" sz="4000" dirty="0" smtClean="0"/>
              <a:t> execution </a:t>
            </a:r>
            <a:r>
              <a:rPr lang="en-US" sz="2400" dirty="0" smtClean="0"/>
              <a:t>[</a:t>
            </a:r>
            <a:r>
              <a:rPr lang="en-US" sz="2400" dirty="0" err="1" smtClean="0"/>
              <a:t>Veeraraghavan</a:t>
            </a:r>
            <a:r>
              <a:rPr lang="en-US" sz="2400" dirty="0" smtClean="0"/>
              <a:t> ’11]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0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13333 -0.07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38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333 -0.155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77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333 -0.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13" grpId="0" animBg="1"/>
      <p:bldP spid="29" grpId="0" animBg="1"/>
      <p:bldP spid="30" grpId="0" animBg="1"/>
      <p:bldP spid="12" grpId="0" animBg="1"/>
      <p:bldP spid="17" grpId="0" animBg="1"/>
      <p:bldP spid="19" grpId="0" animBg="1"/>
      <p:bldP spid="19" grpId="1" animBg="1"/>
      <p:bldP spid="46" grpId="0" animBg="1"/>
      <p:bldP spid="47" grpId="0" animBg="1"/>
      <p:bldP spid="61" grpId="0" animBg="1"/>
      <p:bldP spid="61" grpId="1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B4D-1072-4D46-BC41-8606423ABC04}" type="slidenum">
              <a:rPr lang="en-US"/>
              <a:pPr/>
              <a:t>27</a:t>
            </a:fld>
            <a:endParaRPr lang="en-US"/>
          </a:p>
        </p:txBody>
      </p:sp>
      <p:sp>
        <p:nvSpPr>
          <p:cNvPr id="10035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lang="en-US" sz="1400" dirty="0">
              <a:latin typeface="Corbel" pitchFamily="34" charset="0"/>
            </a:endParaRPr>
          </a:p>
        </p:txBody>
      </p:sp>
      <p:pic>
        <p:nvPicPr>
          <p:cNvPr id="100356" name="Picture 3" descr="C:\cygwin\home\Jessica\nosparecores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924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859C-1833-433C-A0F2-D73AC666F58A}" type="slidenum">
              <a:rPr lang="en-US"/>
              <a:pPr/>
              <a:t>28</a:t>
            </a:fld>
            <a:endParaRPr lang="en-US"/>
          </a:p>
        </p:txBody>
      </p:sp>
      <p:pic>
        <p:nvPicPr>
          <p:cNvPr id="99332" name="Picture 7" descr="C:\cygwin\home\Jessica\graph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9248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Strong guarantees for all programs</a:t>
            </a:r>
          </a:p>
          <a:p>
            <a:pPr lvl="1"/>
            <a:r>
              <a:rPr lang="en-US" sz="2400" dirty="0">
                <a:latin typeface="+mj-lt"/>
              </a:rPr>
              <a:t>Region </a:t>
            </a:r>
            <a:r>
              <a:rPr lang="en-US" sz="2400" dirty="0" err="1">
                <a:latin typeface="+mj-lt"/>
              </a:rPr>
              <a:t>serializability</a:t>
            </a:r>
            <a:endParaRPr lang="en-US" sz="2400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r>
              <a:rPr lang="en-US" sz="2800" dirty="0">
                <a:latin typeface="+mj-lt"/>
              </a:rPr>
              <a:t>One way of providing region </a:t>
            </a:r>
            <a:r>
              <a:rPr lang="en-US" sz="2800" dirty="0" err="1">
                <a:latin typeface="+mj-lt"/>
              </a:rPr>
              <a:t>serializability</a:t>
            </a:r>
            <a:endParaRPr lang="en-US" sz="2800" dirty="0">
              <a:latin typeface="+mj-lt"/>
            </a:endParaRPr>
          </a:p>
          <a:p>
            <a:pPr lvl="1"/>
            <a:r>
              <a:rPr lang="en-US" sz="2400" dirty="0" err="1">
                <a:latin typeface="+mj-lt"/>
              </a:rPr>
              <a:t>Uniparallelism</a:t>
            </a:r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8F48-05E2-4160-9707-EC2E7C5D191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3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4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5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6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89560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182880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2895600"/>
            <a:ext cx="3048000" cy="1068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3960" y="458712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7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89560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2895600"/>
            <a:ext cx="3048000" cy="1068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8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895600"/>
            <a:ext cx="3048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2895600"/>
            <a:ext cx="3048000" cy="1068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Jessica Ouyang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634A-B3D1-4A9B-8BD3-6A5E14F7C7EA}" type="slidenum">
              <a:rPr lang="en-US"/>
              <a:pPr/>
              <a:t>9</a:t>
            </a:fld>
            <a:endParaRPr lang="en-US"/>
          </a:p>
        </p:txBody>
      </p:sp>
      <p:sp>
        <p:nvSpPr>
          <p:cNvPr id="48144" name="Text Box 1040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a = 0  b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3048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143000"/>
            <a:ext cx="304800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a + 1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2644</TotalTime>
  <Words>1431</Words>
  <Application>Microsoft Office PowerPoint</Application>
  <PresentationFormat>On-screen Show (4:3)</PresentationFormat>
  <Paragraphs>416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Calibri Light</vt:lpstr>
      <vt:lpstr>Corbel</vt:lpstr>
      <vt:lpstr>Courier New</vt:lpstr>
      <vt:lpstr>Stencil</vt:lpstr>
      <vt:lpstr>Times New Roman</vt:lpstr>
      <vt:lpstr>Retrospect</vt:lpstr>
      <vt:lpstr>…and region serializability for all</vt:lpstr>
      <vt:lpstr>Language-level guarantees for programs with races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 serializability for all programs</vt:lpstr>
      <vt:lpstr>How to provide region serializability</vt:lpstr>
      <vt:lpstr>PowerPoint Presentation</vt:lpstr>
      <vt:lpstr>PowerPoint Presentation</vt:lpstr>
      <vt:lpstr>PowerPoint Presentation</vt:lpstr>
      <vt:lpstr>Uniparallel execution [Veeraraghavan ’11]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…and region serializability for all</dc:title>
  <dc:creator>Jessica</dc:creator>
  <cp:lastModifiedBy>Jessica</cp:lastModifiedBy>
  <cp:revision>263</cp:revision>
  <dcterms:created xsi:type="dcterms:W3CDTF">2013-05-29T17:56:44Z</dcterms:created>
  <dcterms:modified xsi:type="dcterms:W3CDTF">2014-10-23T00:27:21Z</dcterms:modified>
</cp:coreProperties>
</file>